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687" r:id="rId2"/>
    <p:sldId id="704" r:id="rId3"/>
    <p:sldId id="705" r:id="rId4"/>
    <p:sldId id="706" r:id="rId5"/>
    <p:sldId id="707" r:id="rId6"/>
    <p:sldId id="708" r:id="rId7"/>
    <p:sldId id="711" r:id="rId8"/>
    <p:sldId id="712" r:id="rId9"/>
    <p:sldId id="713" r:id="rId10"/>
    <p:sldId id="714" r:id="rId11"/>
    <p:sldId id="715" r:id="rId12"/>
    <p:sldId id="716" r:id="rId13"/>
    <p:sldId id="767" r:id="rId14"/>
    <p:sldId id="753" r:id="rId15"/>
    <p:sldId id="759" r:id="rId16"/>
    <p:sldId id="760" r:id="rId17"/>
    <p:sldId id="761" r:id="rId18"/>
    <p:sldId id="762" r:id="rId19"/>
    <p:sldId id="763" r:id="rId20"/>
    <p:sldId id="757" r:id="rId21"/>
    <p:sldId id="758" r:id="rId22"/>
    <p:sldId id="717" r:id="rId23"/>
    <p:sldId id="718" r:id="rId24"/>
    <p:sldId id="719" r:id="rId25"/>
    <p:sldId id="720" r:id="rId26"/>
    <p:sldId id="721" r:id="rId27"/>
    <p:sldId id="722" r:id="rId28"/>
    <p:sldId id="723" r:id="rId29"/>
    <p:sldId id="724" r:id="rId30"/>
    <p:sldId id="725" r:id="rId31"/>
    <p:sldId id="768" r:id="rId32"/>
    <p:sldId id="769" r:id="rId33"/>
    <p:sldId id="726" r:id="rId34"/>
    <p:sldId id="775" r:id="rId35"/>
    <p:sldId id="776" r:id="rId36"/>
    <p:sldId id="770" r:id="rId37"/>
    <p:sldId id="771" r:id="rId38"/>
    <p:sldId id="772" r:id="rId39"/>
    <p:sldId id="783" r:id="rId40"/>
    <p:sldId id="773" r:id="rId41"/>
    <p:sldId id="727" r:id="rId42"/>
    <p:sldId id="728" r:id="rId43"/>
    <p:sldId id="778" r:id="rId44"/>
    <p:sldId id="779" r:id="rId45"/>
    <p:sldId id="777" r:id="rId46"/>
    <p:sldId id="738" r:id="rId47"/>
    <p:sldId id="764" r:id="rId48"/>
    <p:sldId id="782" r:id="rId49"/>
    <p:sldId id="742" r:id="rId50"/>
    <p:sldId id="743" r:id="rId51"/>
    <p:sldId id="744" r:id="rId52"/>
    <p:sldId id="745" r:id="rId53"/>
    <p:sldId id="746" r:id="rId54"/>
    <p:sldId id="747" r:id="rId55"/>
    <p:sldId id="748" r:id="rId56"/>
    <p:sldId id="749" r:id="rId57"/>
    <p:sldId id="750" r:id="rId58"/>
    <p:sldId id="751" r:id="rId59"/>
    <p:sldId id="784" r:id="rId60"/>
    <p:sldId id="785" r:id="rId61"/>
    <p:sldId id="786" r:id="rId62"/>
    <p:sldId id="799" r:id="rId63"/>
    <p:sldId id="800" r:id="rId64"/>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83" autoAdjust="0"/>
  </p:normalViewPr>
  <p:slideViewPr>
    <p:cSldViewPr>
      <p:cViewPr varScale="1">
        <p:scale>
          <a:sx n="77" d="100"/>
          <a:sy n="77" d="100"/>
        </p:scale>
        <p:origin x="1166" y="62"/>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650875" y="406400"/>
            <a:ext cx="5556250" cy="4167188"/>
          </a:xfrm>
        </p:spPr>
      </p:sp>
      <p:sp>
        <p:nvSpPr>
          <p:cNvPr id="55299"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a:t>
            </a:r>
            <a:r>
              <a:rPr kumimoji="1" lang="en-US" altLang="zh-CN" dirty="0" err="1"/>
              <a:t>www.defence.org.cn</a:t>
            </a:r>
            <a:r>
              <a:rPr kumimoji="1" lang="en-US" altLang="zh-CN" dirty="0"/>
              <a:t>/article-13-29100.html</a:t>
            </a:r>
          </a:p>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Economic</a:t>
            </a:r>
            <a:r>
              <a:rPr kumimoji="1" lang="zh-CN" altLang="en-US" dirty="0"/>
              <a:t> </a:t>
            </a:r>
            <a:r>
              <a:rPr kumimoji="1" lang="en-US" altLang="zh-CN" dirty="0"/>
              <a:t>risk</a:t>
            </a:r>
            <a:r>
              <a:rPr kumimoji="1" lang="zh-CN" altLang="en-US" dirty="0"/>
              <a:t> </a:t>
            </a:r>
            <a:r>
              <a:rPr kumimoji="1" lang="en-US" altLang="zh-CN" dirty="0"/>
              <a:t>mitigation</a:t>
            </a:r>
            <a:r>
              <a:rPr kumimoji="1" lang="zh-CN" altLang="en-US" dirty="0"/>
              <a:t> （缓解、减轻）</a:t>
            </a:r>
            <a:endParaRPr kumimoji="1" lang="en-US" altLang="zh-CN" dirty="0"/>
          </a:p>
          <a:p>
            <a:endParaRPr kumimoji="1" lang="en-US" altLang="zh-CN" dirty="0"/>
          </a:p>
          <a:p>
            <a:r>
              <a:rPr lang="zh-CN" altLang="en-US" sz="1200" kern="1200" dirty="0">
                <a:solidFill>
                  <a:schemeClr val="tx1"/>
                </a:solidFill>
                <a:latin typeface="Arial" panose="020B0604020202020204" pitchFamily="34" charset="0"/>
                <a:ea typeface="宋体" panose="02010600030101010101" pitchFamily="2" charset="-122"/>
                <a:cs typeface="+mn-cs"/>
              </a:rPr>
              <a:t>按照</a:t>
            </a:r>
            <a:r>
              <a:rPr lang="en-US" altLang="zh-CN" sz="1200" kern="1200" dirty="0">
                <a:solidFill>
                  <a:schemeClr val="tx1"/>
                </a:solidFill>
                <a:latin typeface="Arial" panose="020B0604020202020204" pitchFamily="34" charset="0"/>
                <a:ea typeface="宋体" panose="02010600030101010101" pitchFamily="2" charset="-122"/>
                <a:cs typeface="+mn-cs"/>
              </a:rPr>
              <a:t>ISO</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en-US" altLang="zh-CN" sz="1200" kern="1200" dirty="0">
                <a:solidFill>
                  <a:schemeClr val="tx1"/>
                </a:solidFill>
                <a:latin typeface="Arial" panose="020B0604020202020204" pitchFamily="34" charset="0"/>
                <a:ea typeface="宋体" panose="02010600030101010101" pitchFamily="2" charset="-122"/>
                <a:cs typeface="+mn-cs"/>
              </a:rPr>
              <a:t>IEC 9126-1:2001</a:t>
            </a:r>
            <a:r>
              <a:rPr lang="zh-CN" altLang="en-US" sz="1200" kern="1200" dirty="0">
                <a:solidFill>
                  <a:schemeClr val="tx1"/>
                </a:solidFill>
                <a:latin typeface="Arial" panose="020B0604020202020204" pitchFamily="34" charset="0"/>
                <a:ea typeface="宋体" panose="02010600030101010101" pitchFamily="2" charset="-122"/>
                <a:cs typeface="+mn-cs"/>
              </a:rPr>
              <a:t>，软件质量模型可以分为：内部质量和外部质量模型、使用质量模型</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Economic</a:t>
            </a:r>
            <a:r>
              <a:rPr kumimoji="1" lang="zh-CN" altLang="en-US" dirty="0"/>
              <a:t> </a:t>
            </a:r>
            <a:r>
              <a:rPr kumimoji="1" lang="en-US" altLang="zh-CN" dirty="0"/>
              <a:t>risk</a:t>
            </a:r>
            <a:r>
              <a:rPr kumimoji="1" lang="zh-CN" altLang="en-US" dirty="0"/>
              <a:t> </a:t>
            </a:r>
            <a:r>
              <a:rPr kumimoji="1" lang="en-US" altLang="zh-CN" dirty="0"/>
              <a:t>mitigation</a:t>
            </a:r>
            <a:r>
              <a:rPr kumimoji="1" lang="zh-CN" altLang="en-US" dirty="0"/>
              <a:t> （缓解、减轻）</a:t>
            </a:r>
            <a:endParaRPr kumimoji="1" lang="en-US" altLang="zh-CN" dirty="0"/>
          </a:p>
          <a:p>
            <a:endParaRPr kumimoji="1" lang="en-US" altLang="zh-CN" dirty="0"/>
          </a:p>
          <a:p>
            <a:r>
              <a:rPr lang="zh-CN" altLang="en-US" sz="1200" kern="1200" dirty="0">
                <a:solidFill>
                  <a:schemeClr val="tx1"/>
                </a:solidFill>
                <a:latin typeface="Arial" panose="020B0604020202020204" pitchFamily="34" charset="0"/>
                <a:ea typeface="宋体" panose="02010600030101010101" pitchFamily="2" charset="-122"/>
                <a:cs typeface="+mn-cs"/>
              </a:rPr>
              <a:t>按照</a:t>
            </a:r>
            <a:r>
              <a:rPr lang="en-US" altLang="zh-CN" sz="1200" kern="1200" dirty="0">
                <a:solidFill>
                  <a:schemeClr val="tx1"/>
                </a:solidFill>
                <a:latin typeface="Arial" panose="020B0604020202020204" pitchFamily="34" charset="0"/>
                <a:ea typeface="宋体" panose="02010600030101010101" pitchFamily="2" charset="-122"/>
                <a:cs typeface="+mn-cs"/>
              </a:rPr>
              <a:t>ISO</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en-US" altLang="zh-CN" sz="1200" kern="1200" dirty="0">
                <a:solidFill>
                  <a:schemeClr val="tx1"/>
                </a:solidFill>
                <a:latin typeface="Arial" panose="020B0604020202020204" pitchFamily="34" charset="0"/>
                <a:ea typeface="宋体" panose="02010600030101010101" pitchFamily="2" charset="-122"/>
                <a:cs typeface="+mn-cs"/>
              </a:rPr>
              <a:t>IEC 9126-1:2001</a:t>
            </a:r>
            <a:r>
              <a:rPr lang="zh-CN" altLang="en-US" sz="1200" kern="1200" dirty="0">
                <a:solidFill>
                  <a:schemeClr val="tx1"/>
                </a:solidFill>
                <a:latin typeface="Arial" panose="020B0604020202020204" pitchFamily="34" charset="0"/>
                <a:ea typeface="宋体" panose="02010600030101010101" pitchFamily="2" charset="-122"/>
                <a:cs typeface="+mn-cs"/>
              </a:rPr>
              <a:t>，软件质量模型可以分为：内部质量和外部质量模型、使用质量模型</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Economic</a:t>
            </a:r>
            <a:r>
              <a:rPr kumimoji="1" lang="zh-CN" altLang="en-US" dirty="0"/>
              <a:t> </a:t>
            </a:r>
            <a:r>
              <a:rPr kumimoji="1" lang="en-US" altLang="zh-CN" dirty="0"/>
              <a:t>risk</a:t>
            </a:r>
            <a:r>
              <a:rPr kumimoji="1" lang="zh-CN" altLang="en-US" dirty="0"/>
              <a:t> </a:t>
            </a:r>
            <a:r>
              <a:rPr kumimoji="1" lang="en-US" altLang="zh-CN" dirty="0"/>
              <a:t>mitigation</a:t>
            </a:r>
            <a:r>
              <a:rPr kumimoji="1" lang="zh-CN" altLang="en-US" dirty="0"/>
              <a:t> （缓解、减轻）</a:t>
            </a:r>
            <a:endParaRPr kumimoji="1" lang="en-US" altLang="zh-CN" dirty="0"/>
          </a:p>
          <a:p>
            <a:endParaRPr kumimoji="1" lang="en-US" altLang="zh-CN" dirty="0"/>
          </a:p>
          <a:p>
            <a:r>
              <a:rPr lang="zh-CN" altLang="en-US" sz="1200" kern="1200" dirty="0">
                <a:solidFill>
                  <a:schemeClr val="tx1"/>
                </a:solidFill>
                <a:latin typeface="Arial" panose="020B0604020202020204" pitchFamily="34" charset="0"/>
                <a:ea typeface="宋体" panose="02010600030101010101" pitchFamily="2" charset="-122"/>
                <a:cs typeface="+mn-cs"/>
              </a:rPr>
              <a:t>按照</a:t>
            </a:r>
            <a:r>
              <a:rPr lang="en-US" altLang="zh-CN" sz="1200" kern="1200" dirty="0">
                <a:solidFill>
                  <a:schemeClr val="tx1"/>
                </a:solidFill>
                <a:latin typeface="Arial" panose="020B0604020202020204" pitchFamily="34" charset="0"/>
                <a:ea typeface="宋体" panose="02010600030101010101" pitchFamily="2" charset="-122"/>
                <a:cs typeface="+mn-cs"/>
              </a:rPr>
              <a:t>ISO</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en-US" altLang="zh-CN" sz="1200" kern="1200" dirty="0">
                <a:solidFill>
                  <a:schemeClr val="tx1"/>
                </a:solidFill>
                <a:latin typeface="Arial" panose="020B0604020202020204" pitchFamily="34" charset="0"/>
                <a:ea typeface="宋体" panose="02010600030101010101" pitchFamily="2" charset="-122"/>
                <a:cs typeface="+mn-cs"/>
              </a:rPr>
              <a:t>IEC 9126-1:2001</a:t>
            </a:r>
            <a:r>
              <a:rPr lang="zh-CN" altLang="en-US" sz="1200" kern="1200" dirty="0">
                <a:solidFill>
                  <a:schemeClr val="tx1"/>
                </a:solidFill>
                <a:latin typeface="Arial" panose="020B0604020202020204" pitchFamily="34" charset="0"/>
                <a:ea typeface="宋体" panose="02010600030101010101" pitchFamily="2" charset="-122"/>
                <a:cs typeface="+mn-cs"/>
              </a:rPr>
              <a:t>，软件质量模型可以分为：内部质量和外部质量模型、使用质量模型</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Economic</a:t>
            </a:r>
            <a:r>
              <a:rPr kumimoji="1" lang="zh-CN" altLang="en-US" dirty="0"/>
              <a:t> </a:t>
            </a:r>
            <a:r>
              <a:rPr kumimoji="1" lang="en-US" altLang="zh-CN" dirty="0"/>
              <a:t>risk</a:t>
            </a:r>
            <a:r>
              <a:rPr kumimoji="1" lang="zh-CN" altLang="en-US" dirty="0"/>
              <a:t> </a:t>
            </a:r>
            <a:r>
              <a:rPr kumimoji="1" lang="en-US" altLang="zh-CN" dirty="0"/>
              <a:t>mitigation</a:t>
            </a:r>
            <a:r>
              <a:rPr kumimoji="1" lang="zh-CN" altLang="en-US" dirty="0"/>
              <a:t> （缓解、减轻）</a:t>
            </a:r>
            <a:endParaRPr kumimoji="1" lang="en-US" altLang="zh-CN" dirty="0"/>
          </a:p>
          <a:p>
            <a:endParaRPr kumimoji="1" lang="en-US" altLang="zh-CN" dirty="0"/>
          </a:p>
          <a:p>
            <a:r>
              <a:rPr lang="zh-CN" altLang="en-US" sz="1200" kern="1200" dirty="0">
                <a:solidFill>
                  <a:schemeClr val="tx1"/>
                </a:solidFill>
                <a:latin typeface="Arial" panose="020B0604020202020204" pitchFamily="34" charset="0"/>
                <a:ea typeface="宋体" panose="02010600030101010101" pitchFamily="2" charset="-122"/>
                <a:cs typeface="+mn-cs"/>
              </a:rPr>
              <a:t>按照</a:t>
            </a:r>
            <a:r>
              <a:rPr lang="en-US" altLang="zh-CN" sz="1200" kern="1200" dirty="0">
                <a:solidFill>
                  <a:schemeClr val="tx1"/>
                </a:solidFill>
                <a:latin typeface="Arial" panose="020B0604020202020204" pitchFamily="34" charset="0"/>
                <a:ea typeface="宋体" panose="02010600030101010101" pitchFamily="2" charset="-122"/>
                <a:cs typeface="+mn-cs"/>
              </a:rPr>
              <a:t>ISO</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en-US" altLang="zh-CN" sz="1200" kern="1200" dirty="0">
                <a:solidFill>
                  <a:schemeClr val="tx1"/>
                </a:solidFill>
                <a:latin typeface="Arial" panose="020B0604020202020204" pitchFamily="34" charset="0"/>
                <a:ea typeface="宋体" panose="02010600030101010101" pitchFamily="2" charset="-122"/>
                <a:cs typeface="+mn-cs"/>
              </a:rPr>
              <a:t>IEC 9126-1:2001</a:t>
            </a:r>
            <a:r>
              <a:rPr lang="zh-CN" altLang="en-US" sz="1200" kern="1200" dirty="0">
                <a:solidFill>
                  <a:schemeClr val="tx1"/>
                </a:solidFill>
                <a:latin typeface="Arial" panose="020B0604020202020204" pitchFamily="34" charset="0"/>
                <a:ea typeface="宋体" panose="02010600030101010101" pitchFamily="2" charset="-122"/>
                <a:cs typeface="+mn-cs"/>
              </a:rPr>
              <a:t>，软件质量模型可以分为：内部质量和外部质量模型、使用质量模型</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Economic</a:t>
            </a:r>
            <a:r>
              <a:rPr kumimoji="1" lang="zh-CN" altLang="en-US" dirty="0"/>
              <a:t> </a:t>
            </a:r>
            <a:r>
              <a:rPr kumimoji="1" lang="en-US" altLang="zh-CN" dirty="0"/>
              <a:t>risk</a:t>
            </a:r>
            <a:r>
              <a:rPr kumimoji="1" lang="zh-CN" altLang="en-US" dirty="0"/>
              <a:t> </a:t>
            </a:r>
            <a:r>
              <a:rPr kumimoji="1" lang="en-US" altLang="zh-CN" dirty="0"/>
              <a:t>mitigation</a:t>
            </a:r>
            <a:r>
              <a:rPr kumimoji="1" lang="zh-CN" altLang="en-US" dirty="0"/>
              <a:t> （缓解、减轻）</a:t>
            </a:r>
            <a:endParaRPr kumimoji="1" lang="en-US" altLang="zh-CN" dirty="0"/>
          </a:p>
          <a:p>
            <a:endParaRPr kumimoji="1" lang="en-US" altLang="zh-CN" dirty="0"/>
          </a:p>
          <a:p>
            <a:r>
              <a:rPr lang="zh-CN" altLang="en-US" sz="1200" kern="1200" dirty="0">
                <a:solidFill>
                  <a:schemeClr val="tx1"/>
                </a:solidFill>
                <a:latin typeface="Arial" panose="020B0604020202020204" pitchFamily="34" charset="0"/>
                <a:ea typeface="宋体" panose="02010600030101010101" pitchFamily="2" charset="-122"/>
                <a:cs typeface="+mn-cs"/>
              </a:rPr>
              <a:t>按照</a:t>
            </a:r>
            <a:r>
              <a:rPr lang="en-US" altLang="zh-CN" sz="1200" kern="1200" dirty="0">
                <a:solidFill>
                  <a:schemeClr val="tx1"/>
                </a:solidFill>
                <a:latin typeface="Arial" panose="020B0604020202020204" pitchFamily="34" charset="0"/>
                <a:ea typeface="宋体" panose="02010600030101010101" pitchFamily="2" charset="-122"/>
                <a:cs typeface="+mn-cs"/>
              </a:rPr>
              <a:t>ISO</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en-US" altLang="zh-CN" sz="1200" kern="1200" dirty="0">
                <a:solidFill>
                  <a:schemeClr val="tx1"/>
                </a:solidFill>
                <a:latin typeface="Arial" panose="020B0604020202020204" pitchFamily="34" charset="0"/>
                <a:ea typeface="宋体" panose="02010600030101010101" pitchFamily="2" charset="-122"/>
                <a:cs typeface="+mn-cs"/>
              </a:rPr>
              <a:t>IEC 9126-1:2001</a:t>
            </a:r>
            <a:r>
              <a:rPr lang="zh-CN" altLang="en-US" sz="1200" kern="1200" dirty="0">
                <a:solidFill>
                  <a:schemeClr val="tx1"/>
                </a:solidFill>
                <a:latin typeface="Arial" panose="020B0604020202020204" pitchFamily="34" charset="0"/>
                <a:ea typeface="宋体" panose="02010600030101010101" pitchFamily="2" charset="-122"/>
                <a:cs typeface="+mn-cs"/>
              </a:rPr>
              <a:t>，软件质量模型可以分为：内部质量和外部质量模型、使用质量模型</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0875" y="406400"/>
            <a:ext cx="5556250" cy="4167188"/>
          </a:xfrm>
        </p:spPr>
      </p:sp>
      <p:sp>
        <p:nvSpPr>
          <p:cNvPr id="573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44588" y="685800"/>
            <a:ext cx="4568825" cy="3427413"/>
          </a:xfrm>
        </p:spPr>
      </p:sp>
      <p:sp>
        <p:nvSpPr>
          <p:cNvPr id="58371" name="Rectangle 3"/>
          <p:cNvSpPr>
            <a:spLocks noGrp="1" noChangeArrowheads="1"/>
          </p:cNvSpPr>
          <p:nvPr>
            <p:ph type="body" idx="1"/>
          </p:nvPr>
        </p:nvSpPr>
        <p:spPr bwMode="auto">
          <a:xfrm>
            <a:off x="685233" y="4344301"/>
            <a:ext cx="5487535" cy="4113423"/>
          </a:xfrm>
          <a:prstGeom prst="rect">
            <a:avLst/>
          </a:prstGeom>
          <a:solidFill>
            <a:srgbClr val="FFFFFF"/>
          </a:solidFill>
          <a:ln>
            <a:solidFill>
              <a:srgbClr val="000000"/>
            </a:solidFill>
            <a:miter lim="800000"/>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0875" y="406400"/>
            <a:ext cx="5556250" cy="4167188"/>
          </a:xfrm>
        </p:spPr>
      </p:sp>
      <p:sp>
        <p:nvSpPr>
          <p:cNvPr id="604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0875" y="406400"/>
            <a:ext cx="5556250" cy="4167188"/>
          </a:xfrm>
        </p:spPr>
      </p:sp>
      <p:sp>
        <p:nvSpPr>
          <p:cNvPr id="6144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650875" y="406400"/>
            <a:ext cx="5556250" cy="4167188"/>
          </a:xfrm>
        </p:spPr>
      </p:sp>
      <p:sp>
        <p:nvSpPr>
          <p:cNvPr id="49155"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0875" y="406400"/>
            <a:ext cx="5556250" cy="4167188"/>
          </a:xfrm>
        </p:spPr>
      </p:sp>
      <p:sp>
        <p:nvSpPr>
          <p:cNvPr id="737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650875" y="406400"/>
            <a:ext cx="5556250" cy="4167188"/>
          </a:xfrm>
        </p:spPr>
      </p:sp>
      <p:sp>
        <p:nvSpPr>
          <p:cNvPr id="983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144588" y="685800"/>
            <a:ext cx="4570412" cy="3429000"/>
          </a:xfrm>
        </p:spPr>
      </p:sp>
      <p:sp>
        <p:nvSpPr>
          <p:cNvPr id="15872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650875" y="406400"/>
            <a:ext cx="5556250" cy="4167188"/>
          </a:xfrm>
        </p:spPr>
      </p:sp>
      <p:sp>
        <p:nvSpPr>
          <p:cNvPr id="66563"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650875" y="406400"/>
            <a:ext cx="5556250" cy="4167188"/>
          </a:xfrm>
        </p:spPr>
      </p:sp>
      <p:sp>
        <p:nvSpPr>
          <p:cNvPr id="67587"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650875" y="406400"/>
            <a:ext cx="5556250" cy="4167188"/>
          </a:xfrm>
        </p:spPr>
      </p:sp>
      <p:sp>
        <p:nvSpPr>
          <p:cNvPr id="67587"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0875" y="406400"/>
            <a:ext cx="5556250" cy="4167188"/>
          </a:xfrm>
        </p:spPr>
      </p:sp>
      <p:sp>
        <p:nvSpPr>
          <p:cNvPr id="778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650875" y="406400"/>
            <a:ext cx="5556250" cy="4167188"/>
          </a:xfrm>
        </p:spPr>
      </p:sp>
      <p:sp>
        <p:nvSpPr>
          <p:cNvPr id="66563"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0875" y="406400"/>
            <a:ext cx="5556250" cy="4167188"/>
          </a:xfrm>
        </p:spPr>
      </p:sp>
      <p:sp>
        <p:nvSpPr>
          <p:cNvPr id="501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144588" y="685800"/>
            <a:ext cx="4570412" cy="3429000"/>
          </a:xfrm>
        </p:spPr>
      </p:sp>
      <p:sp>
        <p:nvSpPr>
          <p:cNvPr id="15974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144588" y="685800"/>
            <a:ext cx="4570412" cy="3429000"/>
          </a:xfrm>
        </p:spPr>
      </p:sp>
      <p:sp>
        <p:nvSpPr>
          <p:cNvPr id="15974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650875" y="406400"/>
            <a:ext cx="5556250" cy="4167188"/>
          </a:xfrm>
        </p:spPr>
      </p:sp>
      <p:sp>
        <p:nvSpPr>
          <p:cNvPr id="972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0875" y="406400"/>
            <a:ext cx="5556250" cy="4167188"/>
          </a:xfrm>
        </p:spPr>
      </p:sp>
      <p:sp>
        <p:nvSpPr>
          <p:cNvPr id="747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4" name="Rectangle 2"/>
          <p:cNvSpPr>
            <a:spLocks noGrp="1" noRot="1" noChangeAspect="1" noChangeArrowheads="1" noTextEdit="1"/>
          </p:cNvSpPr>
          <p:nvPr>
            <p:ph type="sldImg"/>
          </p:nvPr>
        </p:nvSpPr>
        <p:spPr>
          <a:xfrm>
            <a:off x="1144588" y="685800"/>
            <a:ext cx="4570412" cy="3429000"/>
          </a:xfrm>
        </p:spPr>
      </p:sp>
      <p:sp>
        <p:nvSpPr>
          <p:cNvPr id="2184195"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686800"/>
            <a:ext cx="2971800" cy="457200"/>
          </a:xfrm>
          <a:prstGeom prst="rect">
            <a:avLst/>
          </a:prstGeom>
          <a:noFill/>
          <a:ln>
            <a:noFill/>
          </a:ln>
        </p:spPr>
        <p:txBody>
          <a:bodyPr lIns="91577" tIns="45789" rIns="91577" bIns="45789" anchor="b"/>
          <a:lstStyle>
            <a:lvl1pPr defTabSz="915670" eaLnBrk="0" hangingPunct="0">
              <a:defRPr>
                <a:solidFill>
                  <a:schemeClr val="tx1"/>
                </a:solidFill>
                <a:latin typeface="Calibri" panose="020F0502020204030204" pitchFamily="34" charset="0"/>
                <a:ea typeface="宋体" panose="02010600030101010101" pitchFamily="2" charset="-122"/>
              </a:defRPr>
            </a:lvl1pPr>
            <a:lvl2pPr marL="742950" indent="-285750" defTabSz="915670" eaLnBrk="0" hangingPunct="0">
              <a:defRPr>
                <a:solidFill>
                  <a:schemeClr val="tx1"/>
                </a:solidFill>
                <a:latin typeface="Calibri" panose="020F0502020204030204" pitchFamily="34" charset="0"/>
                <a:ea typeface="宋体" panose="02010600030101010101" pitchFamily="2" charset="-122"/>
              </a:defRPr>
            </a:lvl2pPr>
            <a:lvl3pPr marL="1143000" indent="-228600" defTabSz="915670" eaLnBrk="0" hangingPunct="0">
              <a:defRPr>
                <a:solidFill>
                  <a:schemeClr val="tx1"/>
                </a:solidFill>
                <a:latin typeface="Calibri" panose="020F0502020204030204" pitchFamily="34" charset="0"/>
                <a:ea typeface="宋体" panose="02010600030101010101" pitchFamily="2" charset="-122"/>
              </a:defRPr>
            </a:lvl3pPr>
            <a:lvl4pPr marL="1600200" indent="-228600" defTabSz="915670" eaLnBrk="0" hangingPunct="0">
              <a:defRPr>
                <a:solidFill>
                  <a:schemeClr val="tx1"/>
                </a:solidFill>
                <a:latin typeface="Calibri" panose="020F0502020204030204" pitchFamily="34" charset="0"/>
                <a:ea typeface="宋体" panose="02010600030101010101" pitchFamily="2" charset="-122"/>
              </a:defRPr>
            </a:lvl4pPr>
            <a:lvl5pPr marL="2057400" indent="-228600" defTabSz="915670" eaLnBrk="0" hangingPunct="0">
              <a:defRPr>
                <a:solidFill>
                  <a:schemeClr val="tx1"/>
                </a:solidFill>
                <a:latin typeface="Calibri" panose="020F0502020204030204" pitchFamily="34" charset="0"/>
                <a:ea typeface="宋体" panose="02010600030101010101" pitchFamily="2" charset="-122"/>
              </a:defRPr>
            </a:lvl5pPr>
            <a:lvl6pPr marL="2514600" indent="-228600" defTabSz="91567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567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567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567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CE7BD53B-447A-4CDE-BF9C-58C640D4D4B7}" type="slidenum">
              <a:rPr lang="de-DE" altLang="zh-CN" sz="1200">
                <a:latin typeface="Times New Roman" panose="02020603050405020304" pitchFamily="18" charset="0"/>
                <a:ea typeface="黑体" panose="02010609060101010101" pitchFamily="2" charset="-122"/>
              </a:rPr>
              <a:t>48</a:t>
            </a:fld>
            <a:endParaRPr lang="de-DE" altLang="zh-CN" sz="1200">
              <a:latin typeface="Times New Roman" panose="02020603050405020304" pitchFamily="18" charset="0"/>
              <a:ea typeface="黑体" panose="02010609060101010101" pitchFamily="2" charset="-122"/>
            </a:endParaRPr>
          </a:p>
        </p:txBody>
      </p:sp>
      <p:sp>
        <p:nvSpPr>
          <p:cNvPr id="96259" name="Rectangle 2"/>
          <p:cNvSpPr>
            <a:spLocks noGrp="1" noRot="1" noChangeAspect="1" noChangeArrowheads="1" noTextEdit="1"/>
          </p:cNvSpPr>
          <p:nvPr>
            <p:ph type="sldImg"/>
          </p:nvPr>
        </p:nvSpPr>
        <p:spPr bwMode="auto">
          <a:xfrm>
            <a:off x="1300163" y="801688"/>
            <a:ext cx="4259262" cy="3194050"/>
          </a:xfrm>
          <a:noFill/>
          <a:ln>
            <a:solidFill>
              <a:srgbClr val="000000"/>
            </a:solidFill>
            <a:miter lim="800000"/>
          </a:ln>
        </p:spPr>
      </p:sp>
      <p:sp>
        <p:nvSpPr>
          <p:cNvPr id="96260" name="Rectangle 3"/>
          <p:cNvSpPr>
            <a:spLocks noGrp="1" noChangeArrowheads="1"/>
          </p:cNvSpPr>
          <p:nvPr>
            <p:ph type="body" idx="1"/>
          </p:nvPr>
        </p:nvSpPr>
        <p:spPr bwMode="auto">
          <a:xfrm>
            <a:off x="914400" y="4357688"/>
            <a:ext cx="5026025" cy="3617912"/>
          </a:xfrm>
          <a:noFill/>
        </p:spPr>
        <p:txBody>
          <a:bodyPr wrap="square" lIns="90946" tIns="45473" rIns="90946" bIns="45473" numCol="1" anchor="t" anchorCtr="0" compatLnSpc="1"/>
          <a:lstStyle/>
          <a:p>
            <a:endParaRPr lang="de-DE"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0875" y="406400"/>
            <a:ext cx="5556250" cy="4167188"/>
          </a:xfrm>
        </p:spPr>
      </p:sp>
      <p:sp>
        <p:nvSpPr>
          <p:cNvPr id="788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0875" y="406400"/>
            <a:ext cx="5556250" cy="4167188"/>
          </a:xfrm>
        </p:spPr>
      </p:sp>
      <p:sp>
        <p:nvSpPr>
          <p:cNvPr id="798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0875" y="406400"/>
            <a:ext cx="5556250" cy="4167188"/>
          </a:xfrm>
        </p:spPr>
      </p:sp>
      <p:sp>
        <p:nvSpPr>
          <p:cNvPr id="798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b="1" i="0" kern="1200" dirty="0" err="1">
                <a:solidFill>
                  <a:schemeClr val="tx1"/>
                </a:solidFill>
                <a:latin typeface="Times New Roman" panose="02020603050405020304" pitchFamily="18" charset="0"/>
                <a:ea typeface="宋体" panose="02010600030101010101" pitchFamily="2" charset="-122"/>
                <a:cs typeface="+mn-cs"/>
              </a:rPr>
              <a:t>DotNetNuke</a:t>
            </a:r>
            <a:r>
              <a:rPr lang="en-US" altLang="zh-CN" sz="1200" b="0" i="0" kern="1200" dirty="0">
                <a:solidFill>
                  <a:schemeClr val="tx1"/>
                </a:solidFill>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一套非常优秀的基于</a:t>
            </a:r>
            <a:r>
              <a:rPr lang="en-US" altLang="zh-CN" sz="1200" b="0" i="0" kern="1200" dirty="0">
                <a:solidFill>
                  <a:schemeClr val="tx1"/>
                </a:solidFill>
                <a:latin typeface="Times New Roman" panose="02020603050405020304" pitchFamily="18" charset="0"/>
                <a:ea typeface="宋体" panose="02010600030101010101" pitchFamily="2" charset="-122"/>
                <a:cs typeface="+mn-cs"/>
              </a:rPr>
              <a:t>asp.net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的开源门户网站程</a:t>
            </a:r>
            <a:r>
              <a:rPr lang="en-US" altLang="zh-CN" sz="1200" b="0" i="0" kern="1200">
                <a:solidFill>
                  <a:schemeClr val="tx1"/>
                </a:solidFill>
                <a:latin typeface="Times New Roman" panose="02020603050405020304" pitchFamily="18" charset="0"/>
                <a:ea typeface="宋体" panose="02010600030101010101" pitchFamily="2" charset="-122"/>
                <a:cs typeface="+mn-cs"/>
              </a:rPr>
              <a:t>:http://www.dotnetnuke.com/</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sz="1200" b="1" i="0" kern="1200">
              <a:solidFill>
                <a:schemeClr val="tx1"/>
              </a:solidFill>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0875" y="406400"/>
            <a:ext cx="5556250" cy="4167188"/>
          </a:xfrm>
        </p:spPr>
      </p:sp>
      <p:sp>
        <p:nvSpPr>
          <p:cNvPr id="819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0875" y="406400"/>
            <a:ext cx="5556250" cy="4167188"/>
          </a:xfrm>
        </p:spPr>
      </p:sp>
      <p:sp>
        <p:nvSpPr>
          <p:cNvPr id="839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50875" y="406400"/>
            <a:ext cx="5556250" cy="4167188"/>
          </a:xfrm>
        </p:spPr>
      </p:sp>
      <p:sp>
        <p:nvSpPr>
          <p:cNvPr id="84995"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0875" y="406400"/>
            <a:ext cx="5556250" cy="4167188"/>
          </a:xfrm>
        </p:spPr>
      </p:sp>
      <p:sp>
        <p:nvSpPr>
          <p:cNvPr id="542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0875" y="406400"/>
            <a:ext cx="5556250" cy="4167188"/>
          </a:xfrm>
        </p:spPr>
      </p:sp>
      <p:sp>
        <p:nvSpPr>
          <p:cNvPr id="542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0875" y="406400"/>
            <a:ext cx="5556250" cy="4167188"/>
          </a:xfrm>
        </p:spPr>
      </p:sp>
      <p:sp>
        <p:nvSpPr>
          <p:cNvPr id="368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0875" y="406400"/>
            <a:ext cx="5556250" cy="4167188"/>
          </a:xfrm>
        </p:spPr>
      </p:sp>
      <p:sp>
        <p:nvSpPr>
          <p:cNvPr id="501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0875" y="406400"/>
            <a:ext cx="5556250" cy="4167188"/>
          </a:xfrm>
        </p:spPr>
      </p:sp>
      <p:sp>
        <p:nvSpPr>
          <p:cNvPr id="532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0875" y="406400"/>
            <a:ext cx="5556250" cy="4167188"/>
          </a:xfrm>
        </p:spPr>
      </p:sp>
      <p:sp>
        <p:nvSpPr>
          <p:cNvPr id="542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22A73E91-359F-485B-8A76-B7DE76F49E47}"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914400" y="1600200"/>
            <a:ext cx="7772400" cy="4530725"/>
          </a:xfrm>
        </p:spPr>
        <p:txBody>
          <a:bodyPr/>
          <a:lstStyle/>
          <a:p>
            <a:pPr lvl="0"/>
            <a:endParaRPr lang="zh-CN" altLang="en-US" noProof="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D8BF55B7-066E-4984-AE09-AD3C6D723B67}"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11313"/>
            <a:ext cx="4019550" cy="471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5350" y="1611313"/>
            <a:ext cx="4019550" cy="471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7315200" y="6461125"/>
            <a:ext cx="1752600" cy="3206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4191000" y="6477000"/>
            <a:ext cx="838200" cy="261938"/>
          </a:xfrm>
        </p:spPr>
        <p:txBody>
          <a:bodyPr/>
          <a:lstStyle>
            <a:lvl1pPr>
              <a:defRPr smtClean="0"/>
            </a:lvl1pPr>
          </a:lstStyle>
          <a:p>
            <a:pPr>
              <a:defRPr/>
            </a:pPr>
            <a:fld id="{CFE9AB88-903E-4CEF-B04B-68BD478124A5}" type="slidenum">
              <a:rPr lang="zh-CN" altLang="en-US"/>
              <a:t>‹#›</a:t>
            </a:fld>
            <a:endParaRPr lang="en-US" altLang="zh-CN"/>
          </a:p>
        </p:txBody>
      </p:sp>
      <p:sp>
        <p:nvSpPr>
          <p:cNvPr id="7" name="日期占位符 6"/>
          <p:cNvSpPr>
            <a:spLocks noGrp="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GIF"/><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t>‹#›</a:t>
            </a:fld>
            <a:endParaRPr lang="en-US" altLang="zh-CN"/>
          </a:p>
        </p:txBody>
      </p:sp>
      <p:pic>
        <p:nvPicPr>
          <p:cNvPr id="8" name="图片 7" descr="professional.gif"/>
          <p:cNvPicPr>
            <a:picLocks noChangeAspect="1"/>
          </p:cNvPicPr>
          <p:nvPr userDrawn="1"/>
        </p:nvPicPr>
        <p:blipFill>
          <a:blip r:embed="rId17"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appperfect.com/products/java-unit-test-features.html"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5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xml"/><Relationship Id="rId7" Type="http://schemas.openxmlformats.org/officeDocument/2006/relationships/image" Target="../media/image10.GI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0" y="2132856"/>
            <a:ext cx="4572000" cy="1512168"/>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sz="3200" b="1" i="0" dirty="0">
                <a:ea typeface="宋体" panose="02010600030101010101" pitchFamily="2" charset="-122"/>
              </a:rPr>
              <a:t>软件测试方法和技术</a:t>
            </a:r>
            <a:endParaRPr lang="en-US" altLang="zh-CN" sz="3200" b="1" i="0" dirty="0">
              <a:ea typeface="宋体" panose="02010600030101010101" pitchFamily="2" charset="-122"/>
            </a:endParaRPr>
          </a:p>
          <a:p>
            <a:pPr algn="ctr">
              <a:lnSpc>
                <a:spcPct val="140000"/>
              </a:lnSpc>
            </a:pPr>
            <a:endParaRPr lang="en-US" altLang="zh-CN" sz="1200" b="1" i="0" dirty="0">
              <a:solidFill>
                <a:srgbClr val="FFFF00"/>
              </a:solidFill>
              <a:ea typeface="宋体" panose="02010600030101010101" pitchFamily="2" charset="-122"/>
            </a:endParaRPr>
          </a:p>
          <a:p>
            <a:pPr algn="ctr">
              <a:lnSpc>
                <a:spcPct val="140000"/>
              </a:lnSpc>
            </a:pPr>
            <a:r>
              <a:rPr lang="zh-CN" altLang="en-US" b="1" i="0" dirty="0">
                <a:solidFill>
                  <a:srgbClr val="FFFF00"/>
                </a:solidFill>
                <a:ea typeface="宋体" panose="02010600030101010101" pitchFamily="2" charset="-122"/>
              </a:rPr>
              <a:t>第</a:t>
            </a:r>
            <a:r>
              <a:rPr lang="en-US" altLang="zh-CN" b="1" i="0" dirty="0">
                <a:solidFill>
                  <a:srgbClr val="FFFF00"/>
                </a:solidFill>
                <a:ea typeface="宋体" panose="02010600030101010101" pitchFamily="2" charset="-122"/>
              </a:rPr>
              <a:t>2</a:t>
            </a:r>
            <a:r>
              <a:rPr lang="zh-CN" altLang="en-US" b="1" i="0" dirty="0">
                <a:solidFill>
                  <a:srgbClr val="FFFF00"/>
                </a:solidFill>
                <a:ea typeface="宋体" panose="02010600030101010101" pitchFamily="2" charset="-122"/>
              </a:rPr>
              <a:t>章 软件测试的基本概念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59632" y="366695"/>
            <a:ext cx="6312764" cy="561975"/>
          </a:xfrm>
        </p:spPr>
        <p:txBody>
          <a:bodyPr/>
          <a:lstStyle/>
          <a:p>
            <a:pPr algn="ctr"/>
            <a:r>
              <a:rPr lang="zh-CN" altLang="en-US" sz="3600" dirty="0">
                <a:solidFill>
                  <a:srgbClr val="FFFF00"/>
                </a:solidFill>
                <a:latin typeface="+mj-ea"/>
              </a:rPr>
              <a:t>软件质量特征 </a:t>
            </a:r>
            <a:r>
              <a:rPr lang="en-US" altLang="zh-CN" sz="3600" dirty="0">
                <a:solidFill>
                  <a:srgbClr val="FF0000"/>
                </a:solidFill>
                <a:latin typeface="+mn-lt"/>
              </a:rPr>
              <a:t>(ISO 9126)</a:t>
            </a:r>
          </a:p>
        </p:txBody>
      </p:sp>
      <p:sp>
        <p:nvSpPr>
          <p:cNvPr id="1465347" name="Rectangle 3"/>
          <p:cNvSpPr>
            <a:spLocks noGrp="1" noChangeArrowheads="1"/>
          </p:cNvSpPr>
          <p:nvPr>
            <p:ph type="body" idx="1"/>
          </p:nvPr>
        </p:nvSpPr>
        <p:spPr>
          <a:xfrm>
            <a:off x="323528" y="1628800"/>
            <a:ext cx="8496944" cy="4752528"/>
          </a:xfrm>
        </p:spPr>
        <p:txBody>
          <a:bodyPr/>
          <a:lstStyle/>
          <a:p>
            <a:pPr eaLnBrk="1" hangingPunct="1">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功能：</a:t>
            </a:r>
            <a:r>
              <a:rPr lang="zh-CN" altLang="en-US" b="1" dirty="0">
                <a:solidFill>
                  <a:srgbClr val="0070C0"/>
                </a:solidFill>
                <a:latin typeface="楷体" panose="02010609060101010101" charset="-122"/>
                <a:ea typeface="楷体" panose="02010609060101010101" charset="-122"/>
                <a:cs typeface="楷体" panose="02010609060101010101" charset="-122"/>
              </a:rPr>
              <a:t>与一组功能及其指定性质有关的一组属性，这里的功能是满足明确或隐含的需求的那些功能。</a:t>
            </a:r>
            <a:endParaRPr lang="en-US" altLang="zh-CN" b="1" dirty="0">
              <a:solidFill>
                <a:srgbClr val="0070C0"/>
              </a:solidFill>
              <a:latin typeface="楷体" panose="02010609060101010101" charset="-122"/>
              <a:ea typeface="楷体" panose="02010609060101010101" charset="-122"/>
              <a:cs typeface="楷体" panose="02010609060101010101" charset="-122"/>
            </a:endParaRPr>
          </a:p>
          <a:p>
            <a:pPr>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可靠：</a:t>
            </a:r>
            <a:r>
              <a:rPr lang="zh-CN" altLang="en-US" b="1" dirty="0">
                <a:solidFill>
                  <a:srgbClr val="0070C0"/>
                </a:solidFill>
                <a:latin typeface="楷体" panose="02010609060101010101" charset="-122"/>
                <a:ea typeface="楷体" panose="02010609060101010101" charset="-122"/>
                <a:cs typeface="楷体" panose="02010609060101010101" charset="-122"/>
              </a:rPr>
              <a:t>在规定的一段时间和条件下，与软件维持其性能水平的能力有关的一组属性。</a:t>
            </a:r>
            <a:endParaRPr lang="en-US" altLang="zh-CN" b="1" dirty="0">
              <a:solidFill>
                <a:srgbClr val="0070C0"/>
              </a:solidFill>
              <a:latin typeface="楷体" panose="02010609060101010101" charset="-122"/>
              <a:ea typeface="楷体" panose="02010609060101010101" charset="-122"/>
              <a:cs typeface="楷体" panose="02010609060101010101" charset="-122"/>
            </a:endParaRPr>
          </a:p>
          <a:p>
            <a:pPr eaLnBrk="1" hangingPunct="1">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易用：</a:t>
            </a:r>
            <a:r>
              <a:rPr lang="zh-CN" altLang="en-US" b="1" dirty="0">
                <a:solidFill>
                  <a:srgbClr val="0070C0"/>
                </a:solidFill>
                <a:latin typeface="楷体" panose="02010609060101010101" charset="-122"/>
                <a:ea typeface="楷体" panose="02010609060101010101" charset="-122"/>
                <a:cs typeface="楷体" panose="02010609060101010101" charset="-122"/>
              </a:rPr>
              <a:t>由一组规定或潜在的用户为使用软件所需作的努力和所作的评价有关的一组属性</a:t>
            </a:r>
            <a:r>
              <a:rPr lang="zh-CN" altLang="en-US" sz="2400" b="1" dirty="0">
                <a:solidFill>
                  <a:srgbClr val="0070C0"/>
                </a:solidFill>
                <a:latin typeface="楷体" panose="02010609060101010101" charset="-122"/>
                <a:ea typeface="楷体" panose="02010609060101010101" charset="-122"/>
                <a:cs typeface="楷体" panose="02010609060101010101" charset="-122"/>
              </a:rPr>
              <a:t>。</a:t>
            </a:r>
            <a:endParaRPr lang="en-US" altLang="zh-CN" sz="2400" b="1" dirty="0">
              <a:solidFill>
                <a:srgbClr val="0070C0"/>
              </a:solidFill>
              <a:latin typeface="楷体" panose="02010609060101010101" charset="-122"/>
              <a:ea typeface="楷体" panose="02010609060101010101" charset="-122"/>
              <a:cs typeface="楷体" panose="02010609060101010101" charset="-122"/>
            </a:endParaRPr>
          </a:p>
          <a:p>
            <a:pPr>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效率：</a:t>
            </a:r>
            <a:r>
              <a:rPr lang="zh-CN" altLang="en-US" b="1" dirty="0">
                <a:solidFill>
                  <a:srgbClr val="0070C0"/>
                </a:solidFill>
                <a:latin typeface="楷体" panose="02010609060101010101" charset="-122"/>
                <a:ea typeface="楷体" panose="02010609060101010101" charset="-122"/>
                <a:cs typeface="楷体" panose="02010609060101010101" charset="-122"/>
              </a:rPr>
              <a:t>与在规定条件下软件的性能水平与所使用资源量之间关系有关的一组属性。</a:t>
            </a:r>
          </a:p>
          <a:p>
            <a:pPr>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可维护：</a:t>
            </a:r>
            <a:r>
              <a:rPr lang="zh-CN" altLang="en-US" b="1" dirty="0">
                <a:solidFill>
                  <a:srgbClr val="0070C0"/>
                </a:solidFill>
                <a:latin typeface="楷体" panose="02010609060101010101" charset="-122"/>
                <a:ea typeface="楷体" panose="02010609060101010101" charset="-122"/>
                <a:cs typeface="楷体" panose="02010609060101010101" charset="-122"/>
              </a:rPr>
              <a:t>与进行指定的修改所需的努力有关的一组属性。</a:t>
            </a:r>
          </a:p>
          <a:p>
            <a:pPr>
              <a:lnSpc>
                <a:spcPct val="110000"/>
              </a:lnSpc>
              <a:buClr>
                <a:srgbClr val="336600"/>
              </a:buClr>
              <a:buFont typeface="Wingdings" panose="05000000000000000000" pitchFamily="2" charset="2"/>
              <a:buChar char="p"/>
              <a:defRPr/>
            </a:pPr>
            <a:r>
              <a:rPr lang="zh-CN" altLang="en-US" sz="2400" b="1" dirty="0">
                <a:solidFill>
                  <a:srgbClr val="0070C0"/>
                </a:solidFill>
                <a:latin typeface="楷体" panose="02010609060101010101" charset="-122"/>
                <a:ea typeface="楷体" panose="02010609060101010101" charset="-122"/>
                <a:cs typeface="楷体" panose="02010609060101010101" charset="-122"/>
              </a:rPr>
              <a:t>可移植：</a:t>
            </a:r>
            <a:r>
              <a:rPr lang="zh-CN" altLang="en-US" b="1" dirty="0">
                <a:solidFill>
                  <a:srgbClr val="0070C0"/>
                </a:solidFill>
                <a:latin typeface="楷体" panose="02010609060101010101" charset="-122"/>
                <a:ea typeface="楷体" panose="02010609060101010101" charset="-122"/>
                <a:cs typeface="楷体" panose="02010609060101010101" charset="-122"/>
              </a:rPr>
              <a:t>与软件从一个环境转移到另一个环境的能力有关的一组属性。</a:t>
            </a:r>
            <a:endParaRPr lang="en-US" altLang="zh-CN" sz="2400" b="1" dirty="0">
              <a:solidFill>
                <a:srgbClr val="0070C0"/>
              </a:solidFill>
              <a:latin typeface="楷体" panose="02010609060101010101" charset="-122"/>
              <a:ea typeface="楷体" panose="02010609060101010101" charset="-122"/>
              <a:cs typeface="楷体" panose="02010609060101010101" charset="-122"/>
            </a:endParaRPr>
          </a:p>
          <a:p>
            <a:pPr marL="0" indent="0" algn="ctr">
              <a:lnSpc>
                <a:spcPct val="110000"/>
              </a:lnSpc>
              <a:buClr>
                <a:srgbClr val="336600"/>
              </a:buClr>
              <a:defRPr/>
            </a:pPr>
            <a:r>
              <a:rPr lang="zh-CN" altLang="en-US" b="1" dirty="0">
                <a:solidFill>
                  <a:srgbClr val="0070C0"/>
                </a:solidFill>
                <a:latin typeface="楷体" panose="02010609060101010101" charset="-122"/>
                <a:ea typeface="楷体" panose="02010609060101010101" charset="-122"/>
                <a:cs typeface="楷体" panose="02010609060101010101" charset="-122"/>
              </a:rPr>
              <a:t>其中每一个质量特征都分别与若干子特征相对应。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71600" y="404664"/>
            <a:ext cx="7104083" cy="561975"/>
          </a:xfrm>
        </p:spPr>
        <p:txBody>
          <a:bodyPr/>
          <a:lstStyle/>
          <a:p>
            <a:pPr algn="ctr"/>
            <a:r>
              <a:rPr lang="en-US" altLang="zh-CN" sz="3600" dirty="0">
                <a:solidFill>
                  <a:srgbClr val="FFFF00"/>
                </a:solidFill>
                <a:latin typeface="+mj-ea"/>
              </a:rPr>
              <a:t>ISO 9126</a:t>
            </a:r>
            <a:r>
              <a:rPr lang="zh-CN" altLang="en-US" sz="3600" dirty="0">
                <a:solidFill>
                  <a:srgbClr val="FFFF00"/>
                </a:solidFill>
                <a:latin typeface="+mj-ea"/>
              </a:rPr>
              <a:t>软件质量三层模型</a:t>
            </a:r>
          </a:p>
        </p:txBody>
      </p:sp>
      <p:pic>
        <p:nvPicPr>
          <p:cNvPr id="13315" name="Picture 2" descr="16-3"/>
          <p:cNvPicPr>
            <a:picLocks noChangeAspect="1" noChangeArrowheads="1"/>
          </p:cNvPicPr>
          <p:nvPr/>
        </p:nvPicPr>
        <p:blipFill>
          <a:blip r:embed="rId3" cstate="print"/>
          <a:srcRect/>
          <a:stretch>
            <a:fillRect/>
          </a:stretch>
        </p:blipFill>
        <p:spPr bwMode="auto">
          <a:xfrm>
            <a:off x="2123728" y="1340768"/>
            <a:ext cx="3939577" cy="5229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91680" y="404664"/>
            <a:ext cx="5997575" cy="608013"/>
          </a:xfrm>
        </p:spPr>
        <p:txBody>
          <a:bodyPr/>
          <a:lstStyle/>
          <a:p>
            <a:pPr algn="ctr"/>
            <a:r>
              <a:rPr lang="en-US" altLang="zh-CN" sz="3600" dirty="0">
                <a:solidFill>
                  <a:srgbClr val="FFFF00"/>
                </a:solidFill>
                <a:latin typeface="+mj-ea"/>
              </a:rPr>
              <a:t>Boehm</a:t>
            </a:r>
            <a:r>
              <a:rPr lang="zh-CN" altLang="en-US" sz="3600" dirty="0">
                <a:solidFill>
                  <a:srgbClr val="FFFF00"/>
                </a:solidFill>
                <a:latin typeface="+mj-ea"/>
              </a:rPr>
              <a:t>软件质量模型</a:t>
            </a:r>
          </a:p>
        </p:txBody>
      </p:sp>
      <p:grpSp>
        <p:nvGrpSpPr>
          <p:cNvPr id="14339" name="Group 69"/>
          <p:cNvGrpSpPr/>
          <p:nvPr/>
        </p:nvGrpSpPr>
        <p:grpSpPr bwMode="auto">
          <a:xfrm>
            <a:off x="2746375" y="1493838"/>
            <a:ext cx="1487488" cy="5127625"/>
            <a:chOff x="1258888" y="1557338"/>
            <a:chExt cx="1839621" cy="5127625"/>
          </a:xfrm>
        </p:grpSpPr>
        <p:sp>
          <p:nvSpPr>
            <p:cNvPr id="1467396" name="Text Box 4"/>
            <p:cNvSpPr txBox="1">
              <a:spLocks noChangeArrowheads="1"/>
            </p:cNvSpPr>
            <p:nvPr/>
          </p:nvSpPr>
          <p:spPr bwMode="auto">
            <a:xfrm>
              <a:off x="1258888" y="6308725"/>
              <a:ext cx="1829804" cy="376238"/>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b="1">
                  <a:effectLst>
                    <a:outerShdw blurRad="38100" dist="38100" dir="2700000" algn="tl">
                      <a:srgbClr val="FFFFFF"/>
                    </a:outerShdw>
                  </a:effectLst>
                </a:rPr>
                <a:t>互用性</a:t>
              </a:r>
            </a:p>
          </p:txBody>
        </p:sp>
        <p:sp>
          <p:nvSpPr>
            <p:cNvPr id="1467399" name="Text Box 7"/>
            <p:cNvSpPr txBox="1">
              <a:spLocks noChangeArrowheads="1"/>
            </p:cNvSpPr>
            <p:nvPr/>
          </p:nvSpPr>
          <p:spPr bwMode="auto">
            <a:xfrm>
              <a:off x="1258888" y="155733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正确性</a:t>
              </a:r>
            </a:p>
          </p:txBody>
        </p:sp>
        <p:sp>
          <p:nvSpPr>
            <p:cNvPr id="1467400" name="Text Box 8"/>
            <p:cNvSpPr txBox="1">
              <a:spLocks noChangeArrowheads="1"/>
            </p:cNvSpPr>
            <p:nvPr/>
          </p:nvSpPr>
          <p:spPr bwMode="auto">
            <a:xfrm>
              <a:off x="1258888" y="2036763"/>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可靠性</a:t>
              </a:r>
            </a:p>
          </p:txBody>
        </p:sp>
        <p:sp>
          <p:nvSpPr>
            <p:cNvPr id="1467401" name="Text Box 9"/>
            <p:cNvSpPr txBox="1">
              <a:spLocks noChangeArrowheads="1"/>
            </p:cNvSpPr>
            <p:nvPr/>
          </p:nvSpPr>
          <p:spPr bwMode="auto">
            <a:xfrm>
              <a:off x="1258888" y="251618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效率</a:t>
              </a:r>
            </a:p>
          </p:txBody>
        </p:sp>
        <p:sp>
          <p:nvSpPr>
            <p:cNvPr id="1467402" name="Text Box 10"/>
            <p:cNvSpPr txBox="1">
              <a:spLocks noChangeArrowheads="1"/>
            </p:cNvSpPr>
            <p:nvPr/>
          </p:nvSpPr>
          <p:spPr bwMode="auto">
            <a:xfrm>
              <a:off x="1258888" y="2994025"/>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完整性</a:t>
              </a:r>
            </a:p>
          </p:txBody>
        </p:sp>
        <p:sp>
          <p:nvSpPr>
            <p:cNvPr id="1467403" name="Text Box 11"/>
            <p:cNvSpPr txBox="1">
              <a:spLocks noChangeArrowheads="1"/>
            </p:cNvSpPr>
            <p:nvPr/>
          </p:nvSpPr>
          <p:spPr bwMode="auto">
            <a:xfrm>
              <a:off x="1258888" y="3473450"/>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可用性</a:t>
              </a:r>
            </a:p>
          </p:txBody>
        </p:sp>
        <p:sp>
          <p:nvSpPr>
            <p:cNvPr id="1467404" name="Text Box 12"/>
            <p:cNvSpPr txBox="1">
              <a:spLocks noChangeArrowheads="1"/>
            </p:cNvSpPr>
            <p:nvPr/>
          </p:nvSpPr>
          <p:spPr bwMode="auto">
            <a:xfrm>
              <a:off x="1258888" y="3952875"/>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可维护性</a:t>
              </a:r>
            </a:p>
          </p:txBody>
        </p:sp>
        <p:sp>
          <p:nvSpPr>
            <p:cNvPr id="1467405" name="Text Box 13"/>
            <p:cNvSpPr txBox="1">
              <a:spLocks noChangeArrowheads="1"/>
            </p:cNvSpPr>
            <p:nvPr/>
          </p:nvSpPr>
          <p:spPr bwMode="auto">
            <a:xfrm>
              <a:off x="1258888" y="4432300"/>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可测试性</a:t>
              </a:r>
            </a:p>
          </p:txBody>
        </p:sp>
        <p:sp>
          <p:nvSpPr>
            <p:cNvPr id="1467406" name="Text Box 14"/>
            <p:cNvSpPr txBox="1">
              <a:spLocks noChangeArrowheads="1"/>
            </p:cNvSpPr>
            <p:nvPr/>
          </p:nvSpPr>
          <p:spPr bwMode="auto">
            <a:xfrm>
              <a:off x="1258888" y="491013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灵活性</a:t>
              </a:r>
            </a:p>
          </p:txBody>
        </p:sp>
        <p:sp>
          <p:nvSpPr>
            <p:cNvPr id="1467407" name="Text Box 15"/>
            <p:cNvSpPr txBox="1">
              <a:spLocks noChangeArrowheads="1"/>
            </p:cNvSpPr>
            <p:nvPr/>
          </p:nvSpPr>
          <p:spPr bwMode="auto">
            <a:xfrm>
              <a:off x="1258888" y="5389563"/>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可移植性</a:t>
              </a:r>
            </a:p>
          </p:txBody>
        </p:sp>
        <p:sp>
          <p:nvSpPr>
            <p:cNvPr id="1467408" name="Text Box 16"/>
            <p:cNvSpPr txBox="1">
              <a:spLocks noChangeArrowheads="1"/>
            </p:cNvSpPr>
            <p:nvPr/>
          </p:nvSpPr>
          <p:spPr bwMode="auto">
            <a:xfrm>
              <a:off x="1258888" y="586898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a:effectLst>
                    <a:outerShdw blurRad="38100" dist="38100" dir="2700000" algn="tl">
                      <a:srgbClr val="FFFFFF"/>
                    </a:outerShdw>
                  </a:effectLst>
                </a:rPr>
                <a:t>重复性</a:t>
              </a:r>
            </a:p>
          </p:txBody>
        </p:sp>
      </p:grpSp>
      <p:grpSp>
        <p:nvGrpSpPr>
          <p:cNvPr id="14340" name="Group 68"/>
          <p:cNvGrpSpPr/>
          <p:nvPr/>
        </p:nvGrpSpPr>
        <p:grpSpPr bwMode="auto">
          <a:xfrm>
            <a:off x="6215063" y="1530350"/>
            <a:ext cx="1868487" cy="5153025"/>
            <a:chOff x="5076825" y="1557338"/>
            <a:chExt cx="2638425" cy="5153025"/>
          </a:xfrm>
        </p:grpSpPr>
        <p:sp>
          <p:nvSpPr>
            <p:cNvPr id="14381" name="Text Box 3"/>
            <p:cNvSpPr txBox="1">
              <a:spLocks noChangeArrowheads="1"/>
            </p:cNvSpPr>
            <p:nvPr/>
          </p:nvSpPr>
          <p:spPr bwMode="auto">
            <a:xfrm>
              <a:off x="5076825" y="1557338"/>
              <a:ext cx="2590800" cy="257175"/>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阐述性</a:t>
              </a:r>
            </a:p>
          </p:txBody>
        </p:sp>
        <p:sp>
          <p:nvSpPr>
            <p:cNvPr id="14382" name="Text Box 5"/>
            <p:cNvSpPr txBox="1">
              <a:spLocks noChangeArrowheads="1"/>
            </p:cNvSpPr>
            <p:nvPr/>
          </p:nvSpPr>
          <p:spPr bwMode="auto">
            <a:xfrm>
              <a:off x="5076825" y="6453188"/>
              <a:ext cx="2627313" cy="257175"/>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数据公开性</a:t>
              </a:r>
            </a:p>
          </p:txBody>
        </p:sp>
        <p:sp>
          <p:nvSpPr>
            <p:cNvPr id="14383" name="Text Box 17"/>
            <p:cNvSpPr txBox="1">
              <a:spLocks noChangeArrowheads="1"/>
            </p:cNvSpPr>
            <p:nvPr/>
          </p:nvSpPr>
          <p:spPr bwMode="auto">
            <a:xfrm>
              <a:off x="5097328" y="2066334"/>
              <a:ext cx="2617922" cy="258063"/>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连贯性</a:t>
              </a:r>
              <a:endParaRPr lang="en-US" altLang="zh-CN" sz="1400" b="1"/>
            </a:p>
          </p:txBody>
        </p:sp>
        <p:sp>
          <p:nvSpPr>
            <p:cNvPr id="14384" name="Text Box 18"/>
            <p:cNvSpPr txBox="1">
              <a:spLocks noChangeArrowheads="1"/>
            </p:cNvSpPr>
            <p:nvPr/>
          </p:nvSpPr>
          <p:spPr bwMode="auto">
            <a:xfrm>
              <a:off x="5097328" y="2325822"/>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容错性</a:t>
              </a:r>
            </a:p>
          </p:txBody>
        </p:sp>
        <p:sp>
          <p:nvSpPr>
            <p:cNvPr id="14385" name="Text Box 19"/>
            <p:cNvSpPr txBox="1">
              <a:spLocks noChangeArrowheads="1"/>
            </p:cNvSpPr>
            <p:nvPr/>
          </p:nvSpPr>
          <p:spPr bwMode="auto">
            <a:xfrm>
              <a:off x="5097328" y="2583885"/>
              <a:ext cx="2617922" cy="258063"/>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执行效率/储存效率</a:t>
              </a:r>
            </a:p>
          </p:txBody>
        </p:sp>
        <p:sp>
          <p:nvSpPr>
            <p:cNvPr id="14386" name="Text Box 20"/>
            <p:cNvSpPr txBox="1">
              <a:spLocks noChangeArrowheads="1"/>
            </p:cNvSpPr>
            <p:nvPr/>
          </p:nvSpPr>
          <p:spPr bwMode="auto">
            <a:xfrm>
              <a:off x="5079639" y="2857631"/>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存取控制/存取检查</a:t>
              </a:r>
            </a:p>
          </p:txBody>
        </p:sp>
        <p:sp>
          <p:nvSpPr>
            <p:cNvPr id="14387" name="Text Box 21"/>
            <p:cNvSpPr txBox="1">
              <a:spLocks noChangeArrowheads="1"/>
            </p:cNvSpPr>
            <p:nvPr/>
          </p:nvSpPr>
          <p:spPr bwMode="auto">
            <a:xfrm>
              <a:off x="5097328" y="3359498"/>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可训练</a:t>
              </a:r>
            </a:p>
          </p:txBody>
        </p:sp>
        <p:sp>
          <p:nvSpPr>
            <p:cNvPr id="14388" name="Text Box 22"/>
            <p:cNvSpPr txBox="1">
              <a:spLocks noChangeArrowheads="1"/>
            </p:cNvSpPr>
            <p:nvPr/>
          </p:nvSpPr>
          <p:spPr bwMode="auto">
            <a:xfrm>
              <a:off x="5079639" y="3610432"/>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沟通良好 </a:t>
              </a:r>
            </a:p>
          </p:txBody>
        </p:sp>
        <p:sp>
          <p:nvSpPr>
            <p:cNvPr id="14389" name="Text Box 23"/>
            <p:cNvSpPr txBox="1">
              <a:spLocks noChangeArrowheads="1"/>
            </p:cNvSpPr>
            <p:nvPr/>
          </p:nvSpPr>
          <p:spPr bwMode="auto">
            <a:xfrm>
              <a:off x="5097328" y="3877049"/>
              <a:ext cx="2617922" cy="266617"/>
            </a:xfrm>
            <a:prstGeom prst="rect">
              <a:avLst/>
            </a:prstGeom>
            <a:solidFill>
              <a:srgbClr val="CCFF99"/>
            </a:solidFill>
            <a:ln w="19050">
              <a:solidFill>
                <a:schemeClr val="folHlink"/>
              </a:solidFill>
              <a:miter lim="800000"/>
            </a:ln>
          </p:spPr>
          <p:txBody>
            <a:bodyPr tIns="18000" bIns="18000">
              <a:spAutoFit/>
            </a:bodyPr>
            <a:lstStyle/>
            <a:p>
              <a:pPr>
                <a:spcBef>
                  <a:spcPct val="50000"/>
                </a:spcBef>
              </a:pPr>
              <a:r>
                <a:rPr lang="zh-CN" altLang="en-US" sz="1400" b="1"/>
                <a:t>简单性</a:t>
              </a:r>
            </a:p>
          </p:txBody>
        </p:sp>
        <p:sp>
          <p:nvSpPr>
            <p:cNvPr id="14390" name="Text Box 24"/>
            <p:cNvSpPr txBox="1">
              <a:spLocks noChangeArrowheads="1"/>
            </p:cNvSpPr>
            <p:nvPr/>
          </p:nvSpPr>
          <p:spPr bwMode="auto">
            <a:xfrm>
              <a:off x="5097328" y="4135112"/>
              <a:ext cx="2617922" cy="258063"/>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易操作的</a:t>
              </a:r>
            </a:p>
          </p:txBody>
        </p:sp>
        <p:sp>
          <p:nvSpPr>
            <p:cNvPr id="14391" name="Text Box 25"/>
            <p:cNvSpPr txBox="1">
              <a:spLocks noChangeArrowheads="1"/>
            </p:cNvSpPr>
            <p:nvPr/>
          </p:nvSpPr>
          <p:spPr bwMode="auto">
            <a:xfrm>
              <a:off x="5097328" y="4394600"/>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工具</a:t>
              </a:r>
            </a:p>
          </p:txBody>
        </p:sp>
        <p:sp>
          <p:nvSpPr>
            <p:cNvPr id="14392" name="Text Box 26"/>
            <p:cNvSpPr txBox="1">
              <a:spLocks noChangeArrowheads="1"/>
            </p:cNvSpPr>
            <p:nvPr/>
          </p:nvSpPr>
          <p:spPr bwMode="auto">
            <a:xfrm>
              <a:off x="5097328" y="4652662"/>
              <a:ext cx="2617922" cy="258063"/>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自我操作性</a:t>
              </a:r>
            </a:p>
          </p:txBody>
        </p:sp>
        <p:sp>
          <p:nvSpPr>
            <p:cNvPr id="14393" name="Text Box 27"/>
            <p:cNvSpPr txBox="1">
              <a:spLocks noChangeArrowheads="1"/>
            </p:cNvSpPr>
            <p:nvPr/>
          </p:nvSpPr>
          <p:spPr bwMode="auto">
            <a:xfrm>
              <a:off x="5097328" y="4912151"/>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扩展性</a:t>
              </a:r>
            </a:p>
          </p:txBody>
        </p:sp>
        <p:sp>
          <p:nvSpPr>
            <p:cNvPr id="14394" name="Text Box 28"/>
            <p:cNvSpPr txBox="1">
              <a:spLocks noChangeArrowheads="1"/>
            </p:cNvSpPr>
            <p:nvPr/>
          </p:nvSpPr>
          <p:spPr bwMode="auto">
            <a:xfrm>
              <a:off x="5097328" y="5168787"/>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一般性</a:t>
              </a:r>
            </a:p>
          </p:txBody>
        </p:sp>
        <p:sp>
          <p:nvSpPr>
            <p:cNvPr id="14395" name="Text Box 29"/>
            <p:cNvSpPr txBox="1">
              <a:spLocks noChangeArrowheads="1"/>
            </p:cNvSpPr>
            <p:nvPr/>
          </p:nvSpPr>
          <p:spPr bwMode="auto">
            <a:xfrm>
              <a:off x="5097328" y="5428276"/>
              <a:ext cx="2617922" cy="262340"/>
            </a:xfrm>
            <a:prstGeom prst="rect">
              <a:avLst/>
            </a:prstGeom>
            <a:solidFill>
              <a:srgbClr val="CCFF99"/>
            </a:solidFill>
            <a:ln w="15875">
              <a:solidFill>
                <a:schemeClr val="folHlink"/>
              </a:solidFill>
              <a:miter lim="800000"/>
            </a:ln>
          </p:spPr>
          <p:txBody>
            <a:bodyPr tIns="18000" bIns="18000">
              <a:spAutoFit/>
            </a:bodyPr>
            <a:lstStyle/>
            <a:p>
              <a:pPr>
                <a:spcBef>
                  <a:spcPct val="50000"/>
                </a:spcBef>
              </a:pPr>
              <a:r>
                <a:rPr lang="zh-CN" altLang="en-US" sz="1400" b="1"/>
                <a:t>模块性</a:t>
              </a:r>
            </a:p>
          </p:txBody>
        </p:sp>
        <p:sp>
          <p:nvSpPr>
            <p:cNvPr id="14396" name="Text Box 30"/>
            <p:cNvSpPr txBox="1">
              <a:spLocks noChangeArrowheads="1"/>
            </p:cNvSpPr>
            <p:nvPr/>
          </p:nvSpPr>
          <p:spPr bwMode="auto">
            <a:xfrm>
              <a:off x="5097328" y="5686338"/>
              <a:ext cx="2617922" cy="226696"/>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200" b="1"/>
                <a:t>软件系统独立性</a:t>
              </a:r>
            </a:p>
          </p:txBody>
        </p:sp>
        <p:sp>
          <p:nvSpPr>
            <p:cNvPr id="14397" name="Text Box 31"/>
            <p:cNvSpPr txBox="1">
              <a:spLocks noChangeArrowheads="1"/>
            </p:cNvSpPr>
            <p:nvPr/>
          </p:nvSpPr>
          <p:spPr bwMode="auto">
            <a:xfrm>
              <a:off x="5097328" y="5945826"/>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机器独立性</a:t>
              </a:r>
            </a:p>
          </p:txBody>
        </p:sp>
        <p:sp>
          <p:nvSpPr>
            <p:cNvPr id="14398" name="Text Box 32"/>
            <p:cNvSpPr txBox="1">
              <a:spLocks noChangeArrowheads="1"/>
            </p:cNvSpPr>
            <p:nvPr/>
          </p:nvSpPr>
          <p:spPr bwMode="auto">
            <a:xfrm>
              <a:off x="5097328" y="6203889"/>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通讯公开性</a:t>
              </a:r>
            </a:p>
          </p:txBody>
        </p:sp>
        <p:sp>
          <p:nvSpPr>
            <p:cNvPr id="14399" name="Text Box 33"/>
            <p:cNvSpPr txBox="1">
              <a:spLocks noChangeArrowheads="1"/>
            </p:cNvSpPr>
            <p:nvPr/>
          </p:nvSpPr>
          <p:spPr bwMode="auto">
            <a:xfrm>
              <a:off x="5097328" y="1806846"/>
              <a:ext cx="2617922" cy="256637"/>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正确性</a:t>
              </a:r>
            </a:p>
          </p:txBody>
        </p:sp>
        <p:sp>
          <p:nvSpPr>
            <p:cNvPr id="14400" name="Text Box 34"/>
            <p:cNvSpPr txBox="1">
              <a:spLocks noChangeArrowheads="1"/>
            </p:cNvSpPr>
            <p:nvPr/>
          </p:nvSpPr>
          <p:spPr bwMode="auto">
            <a:xfrm>
              <a:off x="5097328" y="3100010"/>
              <a:ext cx="2617922" cy="258063"/>
            </a:xfrm>
            <a:prstGeom prst="rect">
              <a:avLst/>
            </a:prstGeom>
            <a:solidFill>
              <a:srgbClr val="CCFF99"/>
            </a:solidFill>
            <a:ln w="9525">
              <a:solidFill>
                <a:srgbClr val="808080"/>
              </a:solidFill>
              <a:miter lim="800000"/>
            </a:ln>
          </p:spPr>
          <p:txBody>
            <a:bodyPr tIns="18000" bIns="18000">
              <a:spAutoFit/>
            </a:bodyPr>
            <a:lstStyle/>
            <a:p>
              <a:pPr>
                <a:spcBef>
                  <a:spcPct val="50000"/>
                </a:spcBef>
              </a:pPr>
              <a:r>
                <a:rPr lang="zh-CN" altLang="en-US" sz="1400" b="1"/>
                <a:t>可操作性</a:t>
              </a:r>
            </a:p>
          </p:txBody>
        </p:sp>
      </p:grpSp>
      <p:sp>
        <p:nvSpPr>
          <p:cNvPr id="14341" name="Line 35"/>
          <p:cNvSpPr>
            <a:spLocks noChangeShapeType="1"/>
          </p:cNvSpPr>
          <p:nvPr/>
        </p:nvSpPr>
        <p:spPr bwMode="auto">
          <a:xfrm flipH="1">
            <a:off x="4222750" y="1609725"/>
            <a:ext cx="2006600"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2" name="Line 36"/>
          <p:cNvSpPr>
            <a:spLocks noChangeShapeType="1"/>
          </p:cNvSpPr>
          <p:nvPr/>
        </p:nvSpPr>
        <p:spPr bwMode="auto">
          <a:xfrm flipH="1" flipV="1">
            <a:off x="4222750" y="1706563"/>
            <a:ext cx="2006600" cy="160337"/>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3" name="Line 37"/>
          <p:cNvSpPr>
            <a:spLocks noChangeShapeType="1"/>
          </p:cNvSpPr>
          <p:nvPr/>
        </p:nvSpPr>
        <p:spPr bwMode="auto">
          <a:xfrm flipH="1" flipV="1">
            <a:off x="4222750" y="1803400"/>
            <a:ext cx="2006600" cy="32385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4" name="Line 38"/>
          <p:cNvSpPr>
            <a:spLocks noChangeShapeType="1"/>
          </p:cNvSpPr>
          <p:nvPr/>
        </p:nvSpPr>
        <p:spPr bwMode="auto">
          <a:xfrm flipH="1">
            <a:off x="4222750" y="2127250"/>
            <a:ext cx="1973263"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5" name="Line 39"/>
          <p:cNvSpPr>
            <a:spLocks noChangeShapeType="1"/>
          </p:cNvSpPr>
          <p:nvPr/>
        </p:nvSpPr>
        <p:spPr bwMode="auto">
          <a:xfrm flipH="1" flipV="1">
            <a:off x="4222750" y="2224088"/>
            <a:ext cx="2006600" cy="1936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6" name="Line 40"/>
          <p:cNvSpPr>
            <a:spLocks noChangeShapeType="1"/>
          </p:cNvSpPr>
          <p:nvPr/>
        </p:nvSpPr>
        <p:spPr bwMode="auto">
          <a:xfrm flipH="1">
            <a:off x="4222750" y="2674938"/>
            <a:ext cx="2006600"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7" name="Line 41"/>
          <p:cNvSpPr>
            <a:spLocks noChangeShapeType="1"/>
          </p:cNvSpPr>
          <p:nvPr/>
        </p:nvSpPr>
        <p:spPr bwMode="auto">
          <a:xfrm flipH="1">
            <a:off x="4222750" y="2935288"/>
            <a:ext cx="2006600" cy="1936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8" name="Line 42"/>
          <p:cNvSpPr>
            <a:spLocks noChangeShapeType="1"/>
          </p:cNvSpPr>
          <p:nvPr/>
        </p:nvSpPr>
        <p:spPr bwMode="auto">
          <a:xfrm flipH="1">
            <a:off x="4222750" y="3225800"/>
            <a:ext cx="2006600" cy="35560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49" name="Line 43"/>
          <p:cNvSpPr>
            <a:spLocks noChangeShapeType="1"/>
          </p:cNvSpPr>
          <p:nvPr/>
        </p:nvSpPr>
        <p:spPr bwMode="auto">
          <a:xfrm flipH="1">
            <a:off x="4222750" y="3937000"/>
            <a:ext cx="2006600" cy="968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0" name="Line 44"/>
          <p:cNvSpPr>
            <a:spLocks noChangeShapeType="1"/>
          </p:cNvSpPr>
          <p:nvPr/>
        </p:nvSpPr>
        <p:spPr bwMode="auto">
          <a:xfrm flipH="1">
            <a:off x="4222750" y="3711575"/>
            <a:ext cx="2006600"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1" name="Line 45"/>
          <p:cNvSpPr>
            <a:spLocks noChangeShapeType="1"/>
          </p:cNvSpPr>
          <p:nvPr/>
        </p:nvSpPr>
        <p:spPr bwMode="auto">
          <a:xfrm flipH="1">
            <a:off x="4222750" y="3968750"/>
            <a:ext cx="2006600" cy="614363"/>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2" name="Line 46"/>
          <p:cNvSpPr>
            <a:spLocks noChangeShapeType="1"/>
          </p:cNvSpPr>
          <p:nvPr/>
        </p:nvSpPr>
        <p:spPr bwMode="auto">
          <a:xfrm flipH="1">
            <a:off x="4222750" y="3452813"/>
            <a:ext cx="2006600" cy="1936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3" name="Line 47"/>
          <p:cNvSpPr>
            <a:spLocks noChangeShapeType="1"/>
          </p:cNvSpPr>
          <p:nvPr/>
        </p:nvSpPr>
        <p:spPr bwMode="auto">
          <a:xfrm flipH="1" flipV="1">
            <a:off x="4222750" y="4098925"/>
            <a:ext cx="2006600" cy="968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4" name="Line 48"/>
          <p:cNvSpPr>
            <a:spLocks noChangeShapeType="1"/>
          </p:cNvSpPr>
          <p:nvPr/>
        </p:nvSpPr>
        <p:spPr bwMode="auto">
          <a:xfrm flipH="1" flipV="1">
            <a:off x="4222750" y="4229100"/>
            <a:ext cx="2006600" cy="129222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5" name="Line 49"/>
          <p:cNvSpPr>
            <a:spLocks noChangeShapeType="1"/>
          </p:cNvSpPr>
          <p:nvPr/>
        </p:nvSpPr>
        <p:spPr bwMode="auto">
          <a:xfrm flipH="1" flipV="1">
            <a:off x="4222750" y="4162425"/>
            <a:ext cx="2006600" cy="58420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6" name="Line 50"/>
          <p:cNvSpPr>
            <a:spLocks noChangeShapeType="1"/>
          </p:cNvSpPr>
          <p:nvPr/>
        </p:nvSpPr>
        <p:spPr bwMode="auto">
          <a:xfrm flipH="1">
            <a:off x="4222750" y="4454525"/>
            <a:ext cx="2006600" cy="12858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7" name="Line 51"/>
          <p:cNvSpPr>
            <a:spLocks noChangeShapeType="1"/>
          </p:cNvSpPr>
          <p:nvPr/>
        </p:nvSpPr>
        <p:spPr bwMode="auto">
          <a:xfrm flipH="1" flipV="1">
            <a:off x="4222750" y="4648200"/>
            <a:ext cx="2006600" cy="12858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8" name="Line 52"/>
          <p:cNvSpPr>
            <a:spLocks noChangeShapeType="1"/>
          </p:cNvSpPr>
          <p:nvPr/>
        </p:nvSpPr>
        <p:spPr bwMode="auto">
          <a:xfrm flipH="1" flipV="1">
            <a:off x="4222750" y="4679950"/>
            <a:ext cx="2006600" cy="8413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59" name="Line 53"/>
          <p:cNvSpPr>
            <a:spLocks noChangeShapeType="1"/>
          </p:cNvSpPr>
          <p:nvPr/>
        </p:nvSpPr>
        <p:spPr bwMode="auto">
          <a:xfrm flipH="1">
            <a:off x="4222750" y="3968750"/>
            <a:ext cx="2006600" cy="11001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0" name="Line 54"/>
          <p:cNvSpPr>
            <a:spLocks noChangeShapeType="1"/>
          </p:cNvSpPr>
          <p:nvPr/>
        </p:nvSpPr>
        <p:spPr bwMode="auto">
          <a:xfrm flipH="1">
            <a:off x="4222750" y="4972050"/>
            <a:ext cx="2006600" cy="968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1" name="Line 55"/>
          <p:cNvSpPr>
            <a:spLocks noChangeShapeType="1"/>
          </p:cNvSpPr>
          <p:nvPr/>
        </p:nvSpPr>
        <p:spPr bwMode="auto">
          <a:xfrm flipH="1" flipV="1">
            <a:off x="4222750" y="5133975"/>
            <a:ext cx="2006600" cy="968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2" name="Line 56"/>
          <p:cNvSpPr>
            <a:spLocks noChangeShapeType="1"/>
          </p:cNvSpPr>
          <p:nvPr/>
        </p:nvSpPr>
        <p:spPr bwMode="auto">
          <a:xfrm flipH="1" flipV="1">
            <a:off x="4222750" y="5165725"/>
            <a:ext cx="2006600" cy="38893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3" name="Line 57"/>
          <p:cNvSpPr>
            <a:spLocks noChangeShapeType="1"/>
          </p:cNvSpPr>
          <p:nvPr/>
        </p:nvSpPr>
        <p:spPr bwMode="auto">
          <a:xfrm flipH="1" flipV="1">
            <a:off x="4222750" y="5554663"/>
            <a:ext cx="2006600" cy="1936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4" name="Line 58"/>
          <p:cNvSpPr>
            <a:spLocks noChangeShapeType="1"/>
          </p:cNvSpPr>
          <p:nvPr/>
        </p:nvSpPr>
        <p:spPr bwMode="auto">
          <a:xfrm flipH="1">
            <a:off x="4222750" y="4002088"/>
            <a:ext cx="2006600" cy="1519237"/>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5" name="Line 59"/>
          <p:cNvSpPr>
            <a:spLocks noChangeShapeType="1"/>
          </p:cNvSpPr>
          <p:nvPr/>
        </p:nvSpPr>
        <p:spPr bwMode="auto">
          <a:xfrm flipH="1" flipV="1">
            <a:off x="4222750" y="5586413"/>
            <a:ext cx="2006600" cy="452437"/>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6" name="Line 60"/>
          <p:cNvSpPr>
            <a:spLocks noChangeShapeType="1"/>
          </p:cNvSpPr>
          <p:nvPr/>
        </p:nvSpPr>
        <p:spPr bwMode="auto">
          <a:xfrm flipH="1">
            <a:off x="4222750" y="4033838"/>
            <a:ext cx="1973263" cy="1941512"/>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7" name="Line 61"/>
          <p:cNvSpPr>
            <a:spLocks noChangeShapeType="1"/>
          </p:cNvSpPr>
          <p:nvPr/>
        </p:nvSpPr>
        <p:spPr bwMode="auto">
          <a:xfrm flipH="1">
            <a:off x="4222750" y="5264150"/>
            <a:ext cx="2006600" cy="71120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8" name="Line 62"/>
          <p:cNvSpPr>
            <a:spLocks noChangeShapeType="1"/>
          </p:cNvSpPr>
          <p:nvPr/>
        </p:nvSpPr>
        <p:spPr bwMode="auto">
          <a:xfrm flipH="1">
            <a:off x="4222750" y="5521325"/>
            <a:ext cx="2006600" cy="484188"/>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69" name="Line 63"/>
          <p:cNvSpPr>
            <a:spLocks noChangeShapeType="1"/>
          </p:cNvSpPr>
          <p:nvPr/>
        </p:nvSpPr>
        <p:spPr bwMode="auto">
          <a:xfrm flipH="1">
            <a:off x="4222750" y="5748338"/>
            <a:ext cx="2006600" cy="290512"/>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70" name="Line 64"/>
          <p:cNvSpPr>
            <a:spLocks noChangeShapeType="1"/>
          </p:cNvSpPr>
          <p:nvPr/>
        </p:nvSpPr>
        <p:spPr bwMode="auto">
          <a:xfrm flipH="1">
            <a:off x="4222750" y="6038850"/>
            <a:ext cx="2006600"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71" name="Line 65"/>
          <p:cNvSpPr>
            <a:spLocks noChangeShapeType="1"/>
          </p:cNvSpPr>
          <p:nvPr/>
        </p:nvSpPr>
        <p:spPr bwMode="auto">
          <a:xfrm flipH="1">
            <a:off x="4222750" y="6297613"/>
            <a:ext cx="2006600" cy="193675"/>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72" name="Line 66"/>
          <p:cNvSpPr>
            <a:spLocks noChangeShapeType="1"/>
          </p:cNvSpPr>
          <p:nvPr/>
        </p:nvSpPr>
        <p:spPr bwMode="auto">
          <a:xfrm flipH="1" flipV="1">
            <a:off x="4230688" y="6516688"/>
            <a:ext cx="1981200" cy="0"/>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14373" name="Line 67"/>
          <p:cNvSpPr>
            <a:spLocks noChangeShapeType="1"/>
          </p:cNvSpPr>
          <p:nvPr/>
        </p:nvSpPr>
        <p:spPr bwMode="auto">
          <a:xfrm flipH="1">
            <a:off x="4222750" y="5554663"/>
            <a:ext cx="1973263" cy="871537"/>
          </a:xfrm>
          <a:prstGeom prst="line">
            <a:avLst/>
          </a:prstGeom>
          <a:noFill/>
          <a:ln w="28575">
            <a:solidFill>
              <a:srgbClr val="3366FF"/>
            </a:solidFill>
            <a:round/>
            <a:tailEnd type="triangle" w="med" len="med"/>
          </a:ln>
        </p:spPr>
        <p:txBody>
          <a:bodyPr anchor="ctr">
            <a:spAutoFit/>
          </a:bodyPr>
          <a:lstStyle/>
          <a:p>
            <a:endParaRPr lang="zh-CN" altLang="en-US"/>
          </a:p>
        </p:txBody>
      </p:sp>
      <p:sp>
        <p:nvSpPr>
          <p:cNvPr id="71" name="TextBox 70"/>
          <p:cNvSpPr txBox="1"/>
          <p:nvPr/>
        </p:nvSpPr>
        <p:spPr>
          <a:xfrm>
            <a:off x="1212850" y="2224088"/>
            <a:ext cx="839788" cy="830262"/>
          </a:xfrm>
          <a:prstGeom prst="rect">
            <a:avLst/>
          </a:prstGeom>
          <a:solidFill>
            <a:srgbClr val="C00000"/>
          </a:solidFill>
        </p:spPr>
        <p:txBody>
          <a:bodyPr>
            <a:spAutoFit/>
          </a:bodyPr>
          <a:lstStyle/>
          <a:p>
            <a:pPr>
              <a:defRPr/>
            </a:pPr>
            <a:r>
              <a:rPr lang="zh-CN" altLang="en-US" sz="2400" b="1" dirty="0">
                <a:solidFill>
                  <a:schemeClr val="accent3"/>
                </a:solidFill>
                <a:latin typeface="楷体_GB2312" pitchFamily="49" charset="-122"/>
                <a:ea typeface="楷体_GB2312" pitchFamily="49" charset="-122"/>
              </a:rPr>
              <a:t>产品操作</a:t>
            </a:r>
          </a:p>
        </p:txBody>
      </p:sp>
      <p:sp>
        <p:nvSpPr>
          <p:cNvPr id="72" name="TextBox 71"/>
          <p:cNvSpPr txBox="1"/>
          <p:nvPr/>
        </p:nvSpPr>
        <p:spPr>
          <a:xfrm>
            <a:off x="1212850" y="4195763"/>
            <a:ext cx="839788" cy="830262"/>
          </a:xfrm>
          <a:prstGeom prst="rect">
            <a:avLst/>
          </a:prstGeom>
          <a:solidFill>
            <a:srgbClr val="C00000"/>
          </a:solidFill>
        </p:spPr>
        <p:txBody>
          <a:bodyPr>
            <a:spAutoFit/>
          </a:bodyPr>
          <a:lstStyle/>
          <a:p>
            <a:pPr>
              <a:defRPr/>
            </a:pPr>
            <a:r>
              <a:rPr lang="zh-CN" altLang="en-US" sz="2400" b="1" dirty="0">
                <a:solidFill>
                  <a:schemeClr val="accent3"/>
                </a:solidFill>
                <a:latin typeface="楷体_GB2312" pitchFamily="49" charset="-122"/>
                <a:ea typeface="楷体_GB2312" pitchFamily="49" charset="-122"/>
              </a:rPr>
              <a:t>产品修改</a:t>
            </a:r>
          </a:p>
        </p:txBody>
      </p:sp>
      <p:sp>
        <p:nvSpPr>
          <p:cNvPr id="73" name="TextBox 72"/>
          <p:cNvSpPr txBox="1"/>
          <p:nvPr/>
        </p:nvSpPr>
        <p:spPr>
          <a:xfrm>
            <a:off x="1212850" y="5510213"/>
            <a:ext cx="839788" cy="830262"/>
          </a:xfrm>
          <a:prstGeom prst="rect">
            <a:avLst/>
          </a:prstGeom>
          <a:solidFill>
            <a:srgbClr val="C00000"/>
          </a:solidFill>
        </p:spPr>
        <p:txBody>
          <a:bodyPr>
            <a:spAutoFit/>
          </a:bodyPr>
          <a:lstStyle/>
          <a:p>
            <a:pPr>
              <a:defRPr/>
            </a:pPr>
            <a:r>
              <a:rPr lang="zh-CN" altLang="en-US" sz="2400" b="1" dirty="0">
                <a:solidFill>
                  <a:schemeClr val="accent3"/>
                </a:solidFill>
                <a:latin typeface="楷体_GB2312" pitchFamily="49" charset="-122"/>
                <a:ea typeface="楷体_GB2312" pitchFamily="49" charset="-122"/>
              </a:rPr>
              <a:t>产品维护</a:t>
            </a:r>
          </a:p>
        </p:txBody>
      </p:sp>
      <p:sp>
        <p:nvSpPr>
          <p:cNvPr id="14378" name="Left Brace 73"/>
          <p:cNvSpPr/>
          <p:nvPr/>
        </p:nvSpPr>
        <p:spPr bwMode="auto">
          <a:xfrm>
            <a:off x="2089150" y="5364163"/>
            <a:ext cx="547688" cy="1204912"/>
          </a:xfrm>
          <a:prstGeom prst="leftBrace">
            <a:avLst>
              <a:gd name="adj1" fmla="val 30759"/>
              <a:gd name="adj2" fmla="val 48866"/>
            </a:avLst>
          </a:prstGeom>
          <a:solidFill>
            <a:schemeClr val="accent1">
              <a:alpha val="50195"/>
            </a:schemeClr>
          </a:solidFill>
          <a:ln w="9525" algn="ctr">
            <a:solidFill>
              <a:schemeClr val="tx1"/>
            </a:solidFill>
            <a:round/>
          </a:ln>
        </p:spPr>
        <p:txBody>
          <a:bodyPr lIns="0" tIns="0" rIns="0" bIns="0" anchor="ctr"/>
          <a:lstStyle/>
          <a:p>
            <a:endParaRPr lang="zh-CN" altLang="en-US"/>
          </a:p>
        </p:txBody>
      </p:sp>
      <p:sp>
        <p:nvSpPr>
          <p:cNvPr id="14379" name="Left Brace 74"/>
          <p:cNvSpPr/>
          <p:nvPr/>
        </p:nvSpPr>
        <p:spPr bwMode="auto">
          <a:xfrm>
            <a:off x="2089150" y="3976688"/>
            <a:ext cx="547688" cy="1204912"/>
          </a:xfrm>
          <a:prstGeom prst="leftBrace">
            <a:avLst>
              <a:gd name="adj1" fmla="val 30759"/>
              <a:gd name="adj2" fmla="val 48866"/>
            </a:avLst>
          </a:prstGeom>
          <a:solidFill>
            <a:schemeClr val="accent1">
              <a:alpha val="50195"/>
            </a:schemeClr>
          </a:solidFill>
          <a:ln w="9525" algn="ctr">
            <a:solidFill>
              <a:schemeClr val="tx1"/>
            </a:solidFill>
            <a:round/>
          </a:ln>
        </p:spPr>
        <p:txBody>
          <a:bodyPr lIns="0" tIns="0" rIns="0" bIns="0" anchor="ctr"/>
          <a:lstStyle/>
          <a:p>
            <a:endParaRPr lang="zh-CN" altLang="en-US"/>
          </a:p>
        </p:txBody>
      </p:sp>
      <p:sp>
        <p:nvSpPr>
          <p:cNvPr id="14380" name="Left Brace 75"/>
          <p:cNvSpPr/>
          <p:nvPr/>
        </p:nvSpPr>
        <p:spPr bwMode="auto">
          <a:xfrm>
            <a:off x="2089150" y="1603375"/>
            <a:ext cx="547688" cy="2117725"/>
          </a:xfrm>
          <a:prstGeom prst="leftBrace">
            <a:avLst>
              <a:gd name="adj1" fmla="val 30754"/>
              <a:gd name="adj2" fmla="val 48866"/>
            </a:avLst>
          </a:prstGeom>
          <a:solidFill>
            <a:schemeClr val="accent1">
              <a:alpha val="50195"/>
            </a:schemeClr>
          </a:solidFill>
          <a:ln w="9525" algn="ctr">
            <a:solidFill>
              <a:schemeClr val="tx1"/>
            </a:solidFill>
            <a:round/>
          </a:ln>
        </p:spPr>
        <p:txBody>
          <a:bodyPr lIns="0" tIns="0" rIns="0" bIns="0" anchor="ctr"/>
          <a:lstStyle/>
          <a:p>
            <a:endParaRPr lang="zh-CN" alt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66695"/>
            <a:ext cx="6984776" cy="561975"/>
          </a:xfrm>
        </p:spPr>
        <p:txBody>
          <a:bodyPr/>
          <a:lstStyle/>
          <a:p>
            <a:pPr algn="ctr"/>
            <a:r>
              <a:rPr kumimoji="1" lang="en-US" altLang="zh-CN" dirty="0">
                <a:solidFill>
                  <a:srgbClr val="FFFF00"/>
                </a:solidFill>
              </a:rPr>
              <a:t>ISO/IEC</a:t>
            </a:r>
            <a:r>
              <a:rPr kumimoji="1" lang="zh-CN" altLang="en-US" dirty="0">
                <a:solidFill>
                  <a:srgbClr val="FFFF00"/>
                </a:solidFill>
              </a:rPr>
              <a:t> </a:t>
            </a:r>
            <a:r>
              <a:rPr kumimoji="1" lang="en-US" altLang="zh-CN" dirty="0">
                <a:solidFill>
                  <a:srgbClr val="FFFF00"/>
                </a:solidFill>
              </a:rPr>
              <a:t>9126-1991</a:t>
            </a:r>
            <a:r>
              <a:rPr kumimoji="1" lang="zh-CN" altLang="en-US" dirty="0">
                <a:solidFill>
                  <a:srgbClr val="FFFF00"/>
                </a:solidFill>
              </a:rPr>
              <a:t> 被分为两个标准体系</a:t>
            </a:r>
          </a:p>
        </p:txBody>
      </p:sp>
      <p:sp>
        <p:nvSpPr>
          <p:cNvPr id="3" name="内容占位符 2"/>
          <p:cNvSpPr>
            <a:spLocks noGrp="1"/>
          </p:cNvSpPr>
          <p:nvPr>
            <p:ph idx="1"/>
          </p:nvPr>
        </p:nvSpPr>
        <p:spPr>
          <a:xfrm>
            <a:off x="467360" y="1917065"/>
            <a:ext cx="8425180" cy="4580255"/>
          </a:xfrm>
        </p:spPr>
        <p:txBody>
          <a:bodyPr/>
          <a:lstStyle/>
          <a:p>
            <a:r>
              <a:rPr lang="en-US" altLang="zh-CN" sz="1800" dirty="0">
                <a:solidFill>
                  <a:srgbClr val="00B050"/>
                </a:solidFill>
                <a:ea typeface="宋体" panose="02010600030101010101" pitchFamily="2" charset="-122"/>
                <a:cs typeface="宋体" panose="02010600030101010101" pitchFamily="2" charset="-122"/>
              </a:rPr>
              <a:t>ISQ/IEC 9126-1:2001</a:t>
            </a:r>
            <a:r>
              <a:rPr lang="zh-CN" altLang="en-US" sz="1800" dirty="0">
                <a:solidFill>
                  <a:srgbClr val="00B050"/>
                </a:solidFill>
                <a:ea typeface="宋体" panose="02010600030101010101" pitchFamily="2" charset="-122"/>
                <a:cs typeface="宋体" panose="02010600030101010101" pitchFamily="2" charset="-122"/>
              </a:rPr>
              <a:t>	</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信息技术</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产品质量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的第一部分</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质量模型</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	</a:t>
            </a:r>
          </a:p>
          <a:p>
            <a:r>
              <a:rPr lang="en-US" altLang="zh-CN" sz="1800" dirty="0">
                <a:solidFill>
                  <a:srgbClr val="00B050"/>
                </a:solidFill>
                <a:ea typeface="宋体" panose="02010600030101010101" pitchFamily="2" charset="-122"/>
                <a:cs typeface="宋体" panose="02010600030101010101" pitchFamily="2" charset="-122"/>
              </a:rPr>
              <a:t>ISO/IEC TR 9126-2:2003</a:t>
            </a:r>
            <a:r>
              <a:rPr lang="zh-CN" altLang="en-US" sz="1800" dirty="0">
                <a:solidFill>
                  <a:srgbClr val="00B050"/>
                </a:solidFill>
                <a:ea typeface="宋体" panose="02010600030101010101" pitchFamily="2" charset="-122"/>
                <a:cs typeface="宋体" panose="02010600030101010101" pitchFamily="2" charset="-122"/>
              </a:rPr>
              <a:t>	</a:t>
            </a:r>
            <a:r>
              <a:rPr lang="en-US" altLang="zh-CN" sz="1800" dirty="0">
                <a:solidFill>
                  <a:srgbClr val="00B050"/>
                </a:solidFill>
                <a:ea typeface="宋体" panose="02010600030101010101" pitchFamily="2" charset="-122"/>
                <a:cs typeface="宋体" panose="02010600030101010101" pitchFamily="2" charset="-122"/>
              </a:rPr>
              <a:t>《IT-</a:t>
            </a:r>
            <a:r>
              <a:rPr lang="zh-CN" altLang="en-US" sz="1800" dirty="0">
                <a:solidFill>
                  <a:srgbClr val="00B050"/>
                </a:solidFill>
                <a:ea typeface="宋体" panose="02010600030101010101" pitchFamily="2" charset="-122"/>
                <a:cs typeface="宋体" panose="02010600030101010101" pitchFamily="2" charset="-122"/>
              </a:rPr>
              <a:t>产品质量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的第二部分</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外部质量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	</a:t>
            </a:r>
          </a:p>
          <a:p>
            <a:r>
              <a:rPr lang="en-US" altLang="zh-CN" sz="1800" dirty="0">
                <a:solidFill>
                  <a:srgbClr val="00B050"/>
                </a:solidFill>
                <a:ea typeface="宋体" panose="02010600030101010101" pitchFamily="2" charset="-122"/>
                <a:cs typeface="宋体" panose="02010600030101010101" pitchFamily="2" charset="-122"/>
              </a:rPr>
              <a:t>ISO/IEC TR 9126-3:2003</a:t>
            </a:r>
            <a:r>
              <a:rPr lang="zh-CN" altLang="en-US" sz="1800" dirty="0">
                <a:solidFill>
                  <a:srgbClr val="00B050"/>
                </a:solidFill>
                <a:ea typeface="宋体" panose="02010600030101010101" pitchFamily="2" charset="-122"/>
                <a:cs typeface="宋体" panose="02010600030101010101" pitchFamily="2" charset="-122"/>
              </a:rPr>
              <a:t>	</a:t>
            </a:r>
            <a:r>
              <a:rPr lang="en-US" altLang="zh-CN" sz="1800" dirty="0">
                <a:solidFill>
                  <a:srgbClr val="00B050"/>
                </a:solidFill>
                <a:ea typeface="宋体" panose="02010600030101010101" pitchFamily="2" charset="-122"/>
                <a:cs typeface="宋体" panose="02010600030101010101" pitchFamily="2" charset="-122"/>
              </a:rPr>
              <a:t>《IT-</a:t>
            </a:r>
            <a:r>
              <a:rPr lang="zh-CN" altLang="en-US" sz="1800" dirty="0">
                <a:solidFill>
                  <a:srgbClr val="00B050"/>
                </a:solidFill>
                <a:ea typeface="宋体" panose="02010600030101010101" pitchFamily="2" charset="-122"/>
                <a:cs typeface="宋体" panose="02010600030101010101" pitchFamily="2" charset="-122"/>
              </a:rPr>
              <a:t>产品质量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的第三部分</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内部质量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	</a:t>
            </a:r>
          </a:p>
          <a:p>
            <a:r>
              <a:rPr lang="en-US" altLang="zh-CN" sz="1800" dirty="0">
                <a:solidFill>
                  <a:srgbClr val="00B050"/>
                </a:solidFill>
                <a:ea typeface="宋体" panose="02010600030101010101" pitchFamily="2" charset="-122"/>
                <a:cs typeface="宋体" panose="02010600030101010101" pitchFamily="2" charset="-122"/>
              </a:rPr>
              <a:t>ISO/IEC TR 9126-3:2003</a:t>
            </a:r>
            <a:r>
              <a:rPr lang="zh-CN" altLang="en-US" sz="1800" dirty="0">
                <a:solidFill>
                  <a:srgbClr val="00B050"/>
                </a:solidFill>
                <a:ea typeface="宋体" panose="02010600030101010101" pitchFamily="2" charset="-122"/>
                <a:cs typeface="宋体" panose="02010600030101010101" pitchFamily="2" charset="-122"/>
              </a:rPr>
              <a:t>	</a:t>
            </a:r>
            <a:r>
              <a:rPr lang="en-US" altLang="zh-CN" sz="1800" dirty="0">
                <a:solidFill>
                  <a:srgbClr val="00B050"/>
                </a:solidFill>
                <a:ea typeface="宋体" panose="02010600030101010101" pitchFamily="2" charset="-122"/>
                <a:cs typeface="宋体" panose="02010600030101010101" pitchFamily="2" charset="-122"/>
              </a:rPr>
              <a:t>《IT-</a:t>
            </a:r>
            <a:r>
              <a:rPr lang="zh-CN" altLang="en-US" sz="1800" dirty="0">
                <a:solidFill>
                  <a:srgbClr val="00B050"/>
                </a:solidFill>
                <a:ea typeface="宋体" panose="02010600030101010101" pitchFamily="2" charset="-122"/>
                <a:cs typeface="宋体" panose="02010600030101010101" pitchFamily="2" charset="-122"/>
              </a:rPr>
              <a:t>产品质量</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的第四部分</a:t>
            </a:r>
            <a:r>
              <a:rPr lang="en-US" altLang="zh-CN" sz="1800" dirty="0">
                <a:solidFill>
                  <a:srgbClr val="00B050"/>
                </a:solidFill>
                <a:ea typeface="宋体" panose="02010600030101010101" pitchFamily="2" charset="-122"/>
                <a:cs typeface="宋体" panose="02010600030101010101" pitchFamily="2" charset="-122"/>
              </a:rPr>
              <a:t>《</a:t>
            </a:r>
            <a:r>
              <a:rPr lang="zh-CN" altLang="en-US" sz="1800" dirty="0">
                <a:solidFill>
                  <a:srgbClr val="00B050"/>
                </a:solidFill>
                <a:ea typeface="宋体" panose="02010600030101010101" pitchFamily="2" charset="-122"/>
                <a:cs typeface="宋体" panose="02010600030101010101" pitchFamily="2" charset="-122"/>
              </a:rPr>
              <a:t>使用质量</a:t>
            </a:r>
            <a:r>
              <a:rPr lang="en-US" altLang="zh-CN" sz="1800" dirty="0">
                <a:solidFill>
                  <a:srgbClr val="00B050"/>
                </a:solidFill>
                <a:ea typeface="宋体" panose="02010600030101010101" pitchFamily="2" charset="-122"/>
                <a:cs typeface="宋体" panose="02010600030101010101" pitchFamily="2" charset="-122"/>
              </a:rPr>
              <a:t>》</a:t>
            </a:r>
            <a:endParaRPr lang="en-US" altLang="zh-TW" sz="1800" dirty="0">
              <a:solidFill>
                <a:srgbClr val="00B050"/>
              </a:solidFill>
              <a:ea typeface="宋体" panose="02010600030101010101" pitchFamily="2" charset="-122"/>
              <a:cs typeface="宋体" panose="02010600030101010101" pitchFamily="2" charset="-122"/>
            </a:endParaRPr>
          </a:p>
          <a:p>
            <a:endParaRPr lang="en-US" altLang="zh-TW" sz="1800" dirty="0">
              <a:ea typeface="宋体" panose="02010600030101010101" pitchFamily="2" charset="-122"/>
              <a:cs typeface="宋体" panose="02010600030101010101" pitchFamily="2" charset="-122"/>
            </a:endParaRPr>
          </a:p>
          <a:p>
            <a:endParaRPr lang="en-US" altLang="zh-TW" sz="1800" dirty="0">
              <a:ea typeface="宋体" panose="02010600030101010101" pitchFamily="2" charset="-122"/>
              <a:cs typeface="宋体" panose="02010600030101010101" pitchFamily="2" charset="-122"/>
            </a:endParaRPr>
          </a:p>
          <a:p>
            <a:endParaRPr lang="en-US" altLang="zh-TW" sz="1800" dirty="0">
              <a:ea typeface="宋体" panose="02010600030101010101" pitchFamily="2" charset="-122"/>
              <a:cs typeface="宋体" panose="02010600030101010101" pitchFamily="2" charset="-122"/>
            </a:endParaRPr>
          </a:p>
          <a:p>
            <a:r>
              <a:rPr lang="en-US" altLang="zh-TW" sz="1800" dirty="0">
                <a:solidFill>
                  <a:srgbClr val="00B050"/>
                </a:solidFill>
                <a:ea typeface="宋体" panose="02010600030101010101" pitchFamily="2" charset="-122"/>
                <a:cs typeface="宋体" panose="02010600030101010101" pitchFamily="2" charset="-122"/>
              </a:rPr>
              <a:t>ISO/IEC 14598-1:1999</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软件产品评估</a:t>
            </a:r>
            <a:r>
              <a:rPr lang="en-US" altLang="zh-TW" sz="1800" dirty="0">
                <a:solidFill>
                  <a:srgbClr val="00B050"/>
                </a:solidFill>
                <a:ea typeface="宋体" panose="02010600030101010101" pitchFamily="2" charset="-122"/>
                <a:cs typeface="宋体" panose="02010600030101010101" pitchFamily="2" charset="-122"/>
              </a:rPr>
              <a:t>-- </a:t>
            </a:r>
            <a:r>
              <a:rPr lang="zh-TW" altLang="en-US" sz="1800" dirty="0">
                <a:solidFill>
                  <a:srgbClr val="00B050"/>
                </a:solidFill>
                <a:ea typeface="宋体" panose="02010600030101010101" pitchFamily="2" charset="-122"/>
                <a:cs typeface="宋体" panose="02010600030101010101" pitchFamily="2" charset="-122"/>
              </a:rPr>
              <a:t>第一部分：综述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	</a:t>
            </a:r>
          </a:p>
          <a:p>
            <a:r>
              <a:rPr lang="en-US" altLang="zh-TW" sz="1800" dirty="0">
                <a:solidFill>
                  <a:srgbClr val="00B050"/>
                </a:solidFill>
                <a:ea typeface="宋体" panose="02010600030101010101" pitchFamily="2" charset="-122"/>
                <a:cs typeface="宋体" panose="02010600030101010101" pitchFamily="2" charset="-122"/>
              </a:rPr>
              <a:t>ISO/IEC 14598-2:2000</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产品评估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第二部分：计划和管理</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	</a:t>
            </a:r>
          </a:p>
          <a:p>
            <a:r>
              <a:rPr lang="en-US" altLang="zh-TW" sz="1800" dirty="0">
                <a:solidFill>
                  <a:srgbClr val="00B050"/>
                </a:solidFill>
                <a:ea typeface="宋体" panose="02010600030101010101" pitchFamily="2" charset="-122"/>
                <a:cs typeface="宋体" panose="02010600030101010101" pitchFamily="2" charset="-122"/>
              </a:rPr>
              <a:t>ISO/IEC 14598-3:2000</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产品评估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第三部分：开发者过程</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	</a:t>
            </a:r>
          </a:p>
          <a:p>
            <a:r>
              <a:rPr lang="en-US" altLang="zh-TW" sz="1800" dirty="0">
                <a:solidFill>
                  <a:srgbClr val="00B050"/>
                </a:solidFill>
                <a:ea typeface="宋体" panose="02010600030101010101" pitchFamily="2" charset="-122"/>
                <a:cs typeface="宋体" panose="02010600030101010101" pitchFamily="2" charset="-122"/>
              </a:rPr>
              <a:t>ISO/IEC 14598-4:1999</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产品评估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第四部分：购买方过程</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	</a:t>
            </a:r>
          </a:p>
          <a:p>
            <a:r>
              <a:rPr lang="en-US" altLang="zh-TW" sz="1800" dirty="0">
                <a:solidFill>
                  <a:srgbClr val="00B050"/>
                </a:solidFill>
                <a:ea typeface="宋体" panose="02010600030101010101" pitchFamily="2" charset="-122"/>
                <a:cs typeface="宋体" panose="02010600030101010101" pitchFamily="2" charset="-122"/>
              </a:rPr>
              <a:t>ISO/IEC 14598-5:1998</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软件产品评估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第五部分：评估方过程</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	</a:t>
            </a:r>
          </a:p>
          <a:p>
            <a:r>
              <a:rPr lang="en-US" altLang="zh-TW" sz="1800" dirty="0">
                <a:solidFill>
                  <a:srgbClr val="00B050"/>
                </a:solidFill>
                <a:ea typeface="宋体" panose="02010600030101010101" pitchFamily="2" charset="-122"/>
                <a:cs typeface="宋体" panose="02010600030101010101" pitchFamily="2" charset="-122"/>
              </a:rPr>
              <a:t>ISO/IEC 14598-6:2001</a:t>
            </a:r>
            <a:r>
              <a:rPr lang="zh-TW" altLang="en-US" sz="1800" dirty="0">
                <a:solidFill>
                  <a:srgbClr val="00B050"/>
                </a:solidFill>
                <a:ea typeface="宋体" panose="02010600030101010101" pitchFamily="2" charset="-122"/>
                <a:cs typeface="宋体" panose="02010600030101010101" pitchFamily="2" charset="-122"/>
              </a:rPr>
              <a:t>	</a:t>
            </a:r>
            <a:r>
              <a:rPr lang="en-US" altLang="zh-TW" sz="1800" dirty="0">
                <a:solidFill>
                  <a:srgbClr val="00B050"/>
                </a:solidFill>
                <a:ea typeface="宋体" panose="02010600030101010101" pitchFamily="2" charset="-122"/>
                <a:cs typeface="宋体" panose="02010600030101010101" pitchFamily="2" charset="-122"/>
              </a:rPr>
              <a:t>《I</a:t>
            </a:r>
            <a:r>
              <a:rPr lang="en-US" altLang="zh-CN" sz="1800" dirty="0">
                <a:solidFill>
                  <a:srgbClr val="00B050"/>
                </a:solidFill>
                <a:ea typeface="宋体" panose="02010600030101010101" pitchFamily="2" charset="-122"/>
                <a:cs typeface="宋体" panose="02010600030101010101" pitchFamily="2" charset="-122"/>
              </a:rPr>
              <a:t>T</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产品评估</a:t>
            </a:r>
            <a:r>
              <a:rPr lang="en-US" altLang="zh-TW" sz="1800" dirty="0">
                <a:solidFill>
                  <a:srgbClr val="00B050"/>
                </a:solidFill>
                <a:ea typeface="宋体" panose="02010600030101010101" pitchFamily="2" charset="-122"/>
                <a:cs typeface="宋体" panose="02010600030101010101" pitchFamily="2" charset="-122"/>
              </a:rPr>
              <a:t>--</a:t>
            </a:r>
            <a:r>
              <a:rPr lang="zh-TW" altLang="en-US" sz="1800" dirty="0">
                <a:solidFill>
                  <a:srgbClr val="00B050"/>
                </a:solidFill>
                <a:ea typeface="宋体" panose="02010600030101010101" pitchFamily="2" charset="-122"/>
                <a:cs typeface="宋体" panose="02010600030101010101" pitchFamily="2" charset="-122"/>
              </a:rPr>
              <a:t>第六部分：评估模型文档</a:t>
            </a:r>
            <a:r>
              <a:rPr lang="en-US" altLang="zh-TW" sz="1800" dirty="0">
                <a:solidFill>
                  <a:srgbClr val="00B050"/>
                </a:solidFill>
                <a:ea typeface="宋体" panose="02010600030101010101" pitchFamily="2" charset="-122"/>
                <a:cs typeface="宋体" panose="02010600030101010101" pitchFamily="2" charset="-122"/>
              </a:rPr>
              <a:t>》	</a:t>
            </a:r>
          </a:p>
          <a:p>
            <a:endParaRPr kumimoji="1" lang="en-US" altLang="zh-TW" sz="1800" dirty="0">
              <a:solidFill>
                <a:srgbClr val="00B050"/>
              </a:solidFill>
              <a:ea typeface="宋体" panose="02010600030101010101" pitchFamily="2" charset="-122"/>
              <a:cs typeface="宋体" panose="02010600030101010101" pitchFamily="2" charset="-122"/>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t>13</a:t>
            </a:fld>
            <a:endParaRPr lang="en-US" altLang="zh-CN"/>
          </a:p>
        </p:txBody>
      </p:sp>
      <p:sp>
        <p:nvSpPr>
          <p:cNvPr id="5" name="圆角矩形 4"/>
          <p:cNvSpPr/>
          <p:nvPr/>
        </p:nvSpPr>
        <p:spPr>
          <a:xfrm>
            <a:off x="395605" y="1844675"/>
            <a:ext cx="8281035" cy="15843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p:cNvSpPr/>
          <p:nvPr/>
        </p:nvSpPr>
        <p:spPr>
          <a:xfrm>
            <a:off x="395536" y="4149080"/>
            <a:ext cx="8280920" cy="2160240"/>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611560" y="1412776"/>
            <a:ext cx="1415772" cy="461665"/>
          </a:xfrm>
          <a:prstGeom prst="rect">
            <a:avLst/>
          </a:prstGeom>
        </p:spPr>
        <p:txBody>
          <a:bodyPr wrap="none">
            <a:spAutoFit/>
          </a:bodyPr>
          <a:lstStyle/>
          <a:p>
            <a:r>
              <a:rPr lang="zh-CN" altLang="en-US" sz="2400" i="0" dirty="0">
                <a:solidFill>
                  <a:srgbClr val="3366FF"/>
                </a:solidFill>
                <a:ea typeface="宋体" panose="02010600030101010101" pitchFamily="2" charset="-122"/>
                <a:cs typeface="宋体" panose="02010600030101010101" pitchFamily="2" charset="-122"/>
              </a:rPr>
              <a:t>质量模型</a:t>
            </a:r>
            <a:endParaRPr lang="zh-CN" altLang="en-US" sz="2400" i="0" dirty="0">
              <a:solidFill>
                <a:srgbClr val="3366FF"/>
              </a:solidFill>
            </a:endParaRPr>
          </a:p>
        </p:txBody>
      </p:sp>
      <p:sp>
        <p:nvSpPr>
          <p:cNvPr id="8" name="矩形 7"/>
          <p:cNvSpPr/>
          <p:nvPr/>
        </p:nvSpPr>
        <p:spPr>
          <a:xfrm>
            <a:off x="539552" y="3645024"/>
            <a:ext cx="2646878" cy="461665"/>
          </a:xfrm>
          <a:prstGeom prst="rect">
            <a:avLst/>
          </a:prstGeom>
        </p:spPr>
        <p:txBody>
          <a:bodyPr wrap="none">
            <a:spAutoFit/>
          </a:bodyPr>
          <a:lstStyle/>
          <a:p>
            <a:r>
              <a:rPr lang="zh-CN" altLang="en-US" sz="2400" i="0" dirty="0">
                <a:solidFill>
                  <a:srgbClr val="3366FF"/>
                </a:solidFill>
                <a:ea typeface="宋体" panose="02010600030101010101" pitchFamily="2" charset="-122"/>
                <a:cs typeface="宋体" panose="02010600030101010101" pitchFamily="2" charset="-122"/>
              </a:rPr>
              <a:t>软件质量评价方法</a:t>
            </a:r>
            <a:endParaRPr lang="zh-CN" altLang="en-US" sz="2400" i="0" dirty="0">
              <a:solidFill>
                <a:srgbClr val="3366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71600" y="404664"/>
            <a:ext cx="6912768" cy="608013"/>
          </a:xfrm>
        </p:spPr>
        <p:txBody>
          <a:bodyPr/>
          <a:lstStyle/>
          <a:p>
            <a:pPr algn="ctr"/>
            <a:r>
              <a:rPr lang="zh-CN" altLang="en-US" sz="3600" dirty="0">
                <a:solidFill>
                  <a:srgbClr val="FFFF00"/>
                </a:solidFill>
                <a:latin typeface="+mj-ea"/>
              </a:rPr>
              <a:t>最新质量标准：</a:t>
            </a:r>
            <a:r>
              <a:rPr lang="en-US" altLang="zh-CN" sz="3600" dirty="0">
                <a:solidFill>
                  <a:srgbClr val="FFFF00"/>
                </a:solidFill>
                <a:latin typeface="+mj-ea"/>
              </a:rPr>
              <a:t>ISO25000</a:t>
            </a:r>
            <a:r>
              <a:rPr lang="zh-CN" altLang="en-US" sz="3600" dirty="0">
                <a:solidFill>
                  <a:srgbClr val="FFFF00"/>
                </a:solidFill>
                <a:latin typeface="+mj-ea"/>
              </a:rPr>
              <a:t>系列</a:t>
            </a:r>
          </a:p>
        </p:txBody>
      </p:sp>
      <p:sp>
        <p:nvSpPr>
          <p:cNvPr id="75" name="矩形 74"/>
          <p:cNvSpPr/>
          <p:nvPr/>
        </p:nvSpPr>
        <p:spPr>
          <a:xfrm>
            <a:off x="539552" y="5877272"/>
            <a:ext cx="8208912" cy="369332"/>
          </a:xfrm>
          <a:prstGeom prst="rect">
            <a:avLst/>
          </a:prstGeom>
        </p:spPr>
        <p:txBody>
          <a:bodyPr wrap="square">
            <a:spAutoFit/>
          </a:bodyPr>
          <a:lstStyle/>
          <a:p>
            <a:pPr algn="ctr"/>
            <a:r>
              <a:rPr lang="en-US" altLang="zh-CN" i="0" dirty="0">
                <a:solidFill>
                  <a:srgbClr val="FF6600"/>
                </a:solidFill>
              </a:rPr>
              <a:t>ISO/IEC25000</a:t>
            </a:r>
            <a:r>
              <a:rPr lang="zh-CN" altLang="en-US" i="0" dirty="0">
                <a:solidFill>
                  <a:srgbClr val="FF6600"/>
                </a:solidFill>
              </a:rPr>
              <a:t> </a:t>
            </a:r>
            <a:r>
              <a:rPr lang="en-US" altLang="zh-CN" i="0" dirty="0">
                <a:solidFill>
                  <a:srgbClr val="FF6600"/>
                </a:solidFill>
              </a:rPr>
              <a:t>SE-</a:t>
            </a:r>
            <a:r>
              <a:rPr lang="zh-CN" altLang="en-US" i="0" dirty="0">
                <a:solidFill>
                  <a:srgbClr val="FF6600"/>
                </a:solidFill>
              </a:rPr>
              <a:t>软件产品质量要求和评定</a:t>
            </a:r>
            <a:r>
              <a:rPr lang="en-US" altLang="zh-CN" i="0" dirty="0">
                <a:solidFill>
                  <a:srgbClr val="FF6600"/>
                </a:solidFill>
              </a:rPr>
              <a:t>(</a:t>
            </a:r>
            <a:r>
              <a:rPr lang="en-US" altLang="zh-CN" i="0" dirty="0" err="1">
                <a:solidFill>
                  <a:srgbClr val="FF6600"/>
                </a:solidFill>
              </a:rPr>
              <a:t>SQuaRE</a:t>
            </a:r>
            <a:r>
              <a:rPr lang="en-US" altLang="zh-CN" i="0" dirty="0">
                <a:solidFill>
                  <a:srgbClr val="FF6600"/>
                </a:solidFill>
              </a:rPr>
              <a:t>)</a:t>
            </a:r>
          </a:p>
        </p:txBody>
      </p:sp>
      <p:pic>
        <p:nvPicPr>
          <p:cNvPr id="2" name="图片 1" descr="屏幕快照 2014-02-28 下午10.28.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628800"/>
            <a:ext cx="7956376" cy="3842396"/>
          </a:xfrm>
          <a:prstGeom prst="rect">
            <a:avLst/>
          </a:prstGeom>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1475656" y="260648"/>
            <a:ext cx="6048672" cy="765175"/>
          </a:xfrm>
        </p:spPr>
        <p:txBody>
          <a:bodyPr/>
          <a:lstStyle/>
          <a:p>
            <a:pPr marL="342900" indent="-342900" algn="ctr">
              <a:lnSpc>
                <a:spcPct val="120000"/>
              </a:lnSpc>
              <a:spcBef>
                <a:spcPct val="30000"/>
              </a:spcBef>
            </a:pPr>
            <a:r>
              <a:rPr lang="zh-CN" altLang="en-US" sz="3200" b="1" dirty="0">
                <a:solidFill>
                  <a:srgbClr val="800000"/>
                </a:solidFill>
                <a:latin typeface="Arial" panose="020B0604020202020204" pitchFamily="34" charset="0"/>
                <a:ea typeface="宋体" panose="02010600030101010101" pitchFamily="2" charset="-122"/>
              </a:rPr>
              <a:t>内部质量</a:t>
            </a:r>
            <a:r>
              <a:rPr lang="zh-CN" altLang="en-US" sz="3200" b="1" dirty="0">
                <a:solidFill>
                  <a:srgbClr val="800000"/>
                </a:solidFill>
                <a:latin typeface="Arial" panose="020B0604020202020204" pitchFamily="34" charset="0"/>
                <a:ea typeface="宋体" panose="02010600030101010101" pitchFamily="2" charset="-122"/>
                <a:sym typeface="Wingdings" panose="05000000000000000000"/>
              </a:rPr>
              <a:t></a:t>
            </a:r>
            <a:r>
              <a:rPr lang="zh-CN" altLang="en-US" sz="3200" b="1" dirty="0">
                <a:solidFill>
                  <a:srgbClr val="800000"/>
                </a:solidFill>
                <a:latin typeface="Arial" panose="020B0604020202020204" pitchFamily="34" charset="0"/>
                <a:ea typeface="宋体" panose="02010600030101010101" pitchFamily="2" charset="-122"/>
              </a:rPr>
              <a:t>外部质量</a:t>
            </a:r>
            <a:r>
              <a:rPr lang="zh-CN" altLang="en-US" sz="3200" b="1" dirty="0">
                <a:solidFill>
                  <a:srgbClr val="800000"/>
                </a:solidFill>
                <a:latin typeface="Arial" panose="020B0604020202020204" pitchFamily="34" charset="0"/>
                <a:ea typeface="宋体" panose="02010600030101010101" pitchFamily="2" charset="-122"/>
                <a:sym typeface="Wingdings" panose="05000000000000000000"/>
              </a:rPr>
              <a:t>使用质量</a:t>
            </a:r>
            <a:endParaRPr kumimoji="0" lang="zh-CN" altLang="en-US" sz="3200" b="1" dirty="0">
              <a:solidFill>
                <a:srgbClr val="800000"/>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4294967295"/>
          </p:nvPr>
        </p:nvSpPr>
        <p:spPr>
          <a:xfrm>
            <a:off x="457200" y="6245225"/>
            <a:ext cx="2133600" cy="476250"/>
          </a:xfrm>
          <a:prstGeom prst="rect">
            <a:avLst/>
          </a:prstGeom>
        </p:spPr>
        <p:txBody>
          <a:bodyPr/>
          <a:lstStyle/>
          <a:p>
            <a:pPr algn="l">
              <a:defRPr/>
            </a:pPr>
            <a:fld id="{7B1F7BF2-6B5F-3443-8FF2-9F260EEDA8CA}" type="slidenum">
              <a:rPr lang="en-US" altLang="zh-CN">
                <a:ea typeface="宋体" panose="02010600030101010101" pitchFamily="2" charset="-122"/>
                <a:cs typeface="+mn-cs"/>
              </a:rPr>
              <a:t>15</a:t>
            </a:fld>
            <a:endParaRPr lang="en-US" altLang="zh-CN">
              <a:ea typeface="宋体" panose="02010600030101010101" pitchFamily="2" charset="-122"/>
              <a:cs typeface="+mn-cs"/>
            </a:endParaRPr>
          </a:p>
        </p:txBody>
      </p:sp>
      <p:pic>
        <p:nvPicPr>
          <p:cNvPr id="3" name="图片 2" descr="屏幕快照 2013-12-22 下午10.01.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060848"/>
            <a:ext cx="8347784" cy="3240360"/>
          </a:xfrm>
          <a:prstGeom prst="rect">
            <a:avLst/>
          </a:prstGeom>
        </p:spPr>
      </p:pic>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76672"/>
            <a:ext cx="6048672" cy="487363"/>
          </a:xfrm>
        </p:spPr>
        <p:txBody>
          <a:bodyPr/>
          <a:lstStyle/>
          <a:p>
            <a:pPr algn="ctr"/>
            <a:r>
              <a:rPr lang="zh-CN" altLang="en-US" sz="3600" i="1" dirty="0">
                <a:solidFill>
                  <a:srgbClr val="A50021"/>
                </a:solidFill>
                <a:latin typeface="隶书" panose="02010509060101010101" pitchFamily="49" charset="-122"/>
                <a:ea typeface="隶书" panose="02010509060101010101" pitchFamily="49" charset="-122"/>
              </a:rPr>
              <a:t>内部和外部质量 </a:t>
            </a:r>
            <a:r>
              <a:rPr lang="en-US" altLang="zh-CN" sz="3600" dirty="0">
                <a:solidFill>
                  <a:srgbClr val="A50021"/>
                </a:solidFill>
                <a:latin typeface="隶书" panose="02010509060101010101" pitchFamily="49" charset="-122"/>
                <a:ea typeface="隶书" panose="02010509060101010101" pitchFamily="49" charset="-122"/>
              </a:rPr>
              <a:t>-1</a:t>
            </a:r>
            <a:endParaRPr lang="zh-CN" altLang="en-US" sz="3600" dirty="0">
              <a:solidFill>
                <a:srgbClr val="A50021"/>
              </a:solidFill>
              <a:latin typeface="隶书" panose="02010509060101010101" pitchFamily="49" charset="-122"/>
              <a:ea typeface="隶书" panose="02010509060101010101" pitchFamily="49" charset="-122"/>
            </a:endParaRPr>
          </a:p>
        </p:txBody>
      </p:sp>
      <p:pic>
        <p:nvPicPr>
          <p:cNvPr id="3" name="图片 2" descr="屏幕快照 2014-02-28 下午10.40.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96664"/>
            <a:ext cx="8496944" cy="49494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76672"/>
            <a:ext cx="6048672" cy="487363"/>
          </a:xfrm>
        </p:spPr>
        <p:txBody>
          <a:bodyPr/>
          <a:lstStyle/>
          <a:p>
            <a:pPr algn="ctr"/>
            <a:r>
              <a:rPr lang="zh-CN" altLang="en-US" sz="3600" i="1" dirty="0">
                <a:solidFill>
                  <a:srgbClr val="A50021"/>
                </a:solidFill>
                <a:latin typeface="隶书" panose="02010509060101010101" pitchFamily="49" charset="-122"/>
                <a:ea typeface="隶书" panose="02010509060101010101" pitchFamily="49" charset="-122"/>
              </a:rPr>
              <a:t>内部和外部质量 </a:t>
            </a:r>
            <a:r>
              <a:rPr lang="en-US" altLang="zh-CN" sz="3600" dirty="0">
                <a:solidFill>
                  <a:srgbClr val="A50021"/>
                </a:solidFill>
                <a:latin typeface="隶书" panose="02010509060101010101" pitchFamily="49" charset="-122"/>
                <a:ea typeface="隶书" panose="02010509060101010101" pitchFamily="49" charset="-122"/>
              </a:rPr>
              <a:t>-2</a:t>
            </a:r>
            <a:endParaRPr lang="zh-CN" altLang="en-US" sz="3600" dirty="0">
              <a:solidFill>
                <a:srgbClr val="A50021"/>
              </a:solidFill>
              <a:latin typeface="隶书" panose="02010509060101010101" pitchFamily="49" charset="-122"/>
              <a:ea typeface="隶书" panose="02010509060101010101" pitchFamily="49" charset="-122"/>
            </a:endParaRPr>
          </a:p>
        </p:txBody>
      </p:sp>
      <p:pic>
        <p:nvPicPr>
          <p:cNvPr id="6" name="图片 5" descr="屏幕快照 2014-02-28 下午10.4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268760"/>
            <a:ext cx="7704856" cy="54797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132856"/>
            <a:ext cx="1440160" cy="3384376"/>
          </a:xfrm>
        </p:spPr>
        <p:txBody>
          <a:bodyPr/>
          <a:lstStyle/>
          <a:p>
            <a:pPr algn="ctr"/>
            <a:r>
              <a:rPr lang="zh-CN" altLang="en-US" sz="3600" i="1" dirty="0">
                <a:solidFill>
                  <a:srgbClr val="A50021"/>
                </a:solidFill>
                <a:latin typeface="隶书" panose="02010509060101010101" pitchFamily="49" charset="-122"/>
                <a:ea typeface="隶书" panose="02010509060101010101" pitchFamily="49" charset="-122"/>
              </a:rPr>
              <a:t>纯内部质量 </a:t>
            </a:r>
            <a:r>
              <a:rPr lang="en-US" altLang="zh-CN" sz="3600" dirty="0">
                <a:solidFill>
                  <a:srgbClr val="A50021"/>
                </a:solidFill>
                <a:latin typeface="隶书" panose="02010509060101010101" pitchFamily="49" charset="-122"/>
                <a:ea typeface="隶书" panose="02010509060101010101" pitchFamily="49" charset="-122"/>
              </a:rPr>
              <a:t>-1</a:t>
            </a:r>
            <a:endParaRPr lang="zh-CN" altLang="en-US" sz="3600" dirty="0">
              <a:solidFill>
                <a:srgbClr val="A50021"/>
              </a:solidFill>
              <a:latin typeface="隶书" panose="02010509060101010101" pitchFamily="49" charset="-122"/>
              <a:ea typeface="隶书" panose="02010509060101010101" pitchFamily="49" charset="-122"/>
            </a:endParaRPr>
          </a:p>
        </p:txBody>
      </p:sp>
      <p:pic>
        <p:nvPicPr>
          <p:cNvPr id="3" name="图片 2" descr="屏幕快照 2014-02-28 下午10.43.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36714" y="-145033"/>
            <a:ext cx="6858000" cy="71480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74" y="2132856"/>
            <a:ext cx="1440160" cy="3384376"/>
          </a:xfrm>
        </p:spPr>
        <p:txBody>
          <a:bodyPr/>
          <a:lstStyle/>
          <a:p>
            <a:pPr algn="ctr"/>
            <a:r>
              <a:rPr lang="zh-CN" altLang="en-US" sz="3600" i="1" dirty="0">
                <a:solidFill>
                  <a:srgbClr val="A50021"/>
                </a:solidFill>
                <a:latin typeface="隶书" panose="02010509060101010101" pitchFamily="49" charset="-122"/>
                <a:ea typeface="隶书" panose="02010509060101010101" pitchFamily="49" charset="-122"/>
              </a:rPr>
              <a:t>纯内部质量 </a:t>
            </a:r>
            <a:r>
              <a:rPr lang="en-US" altLang="zh-CN" sz="3600" dirty="0">
                <a:solidFill>
                  <a:srgbClr val="A50021"/>
                </a:solidFill>
                <a:latin typeface="隶书" panose="02010509060101010101" pitchFamily="49" charset="-122"/>
                <a:ea typeface="隶书" panose="02010509060101010101" pitchFamily="49" charset="-122"/>
              </a:rPr>
              <a:t>-2</a:t>
            </a:r>
            <a:endParaRPr lang="zh-CN" altLang="en-US" sz="3600" dirty="0">
              <a:solidFill>
                <a:srgbClr val="A50021"/>
              </a:solidFill>
              <a:latin typeface="隶书" panose="02010509060101010101" pitchFamily="49" charset="-122"/>
              <a:ea typeface="隶书" panose="02010509060101010101" pitchFamily="49" charset="-122"/>
            </a:endParaRPr>
          </a:p>
        </p:txBody>
      </p:sp>
      <p:pic>
        <p:nvPicPr>
          <p:cNvPr id="4" name="图片 3" descr="屏幕快照 2014-02-28 下午10.43.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56486" y="-264197"/>
            <a:ext cx="6549577" cy="74552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7664" y="332656"/>
            <a:ext cx="5904656" cy="661988"/>
          </a:xfrm>
        </p:spPr>
        <p:txBody>
          <a:bodyPr/>
          <a:lstStyle/>
          <a:p>
            <a:pPr algn="ctr" eaLnBrk="1" hangingPunct="1"/>
            <a:r>
              <a:rPr lang="zh-CN" altLang="en-US" sz="3600" dirty="0">
                <a:solidFill>
                  <a:srgbClr val="FFFF00"/>
                </a:solidFill>
                <a:latin typeface="+mj-ea"/>
              </a:rPr>
              <a:t>第</a:t>
            </a:r>
            <a:r>
              <a:rPr lang="en-US" altLang="zh-CN" sz="3600" dirty="0">
                <a:solidFill>
                  <a:srgbClr val="FFFF00"/>
                </a:solidFill>
                <a:latin typeface="+mj-ea"/>
              </a:rPr>
              <a:t>1</a:t>
            </a:r>
            <a:r>
              <a:rPr lang="zh-CN" altLang="en-US" sz="3600" dirty="0">
                <a:solidFill>
                  <a:srgbClr val="FFFF00"/>
                </a:solidFill>
                <a:latin typeface="+mj-ea"/>
              </a:rPr>
              <a:t>章回顾</a:t>
            </a:r>
          </a:p>
        </p:txBody>
      </p:sp>
      <p:sp>
        <p:nvSpPr>
          <p:cNvPr id="6148" name="Text Box 6"/>
          <p:cNvSpPr txBox="1">
            <a:spLocks noChangeArrowheads="1"/>
          </p:cNvSpPr>
          <p:nvPr/>
        </p:nvSpPr>
        <p:spPr bwMode="auto">
          <a:xfrm>
            <a:off x="1115616" y="2060848"/>
            <a:ext cx="4536504" cy="3816424"/>
          </a:xfrm>
          <a:prstGeom prst="rect">
            <a:avLst/>
          </a:prstGeom>
          <a:noFill/>
          <a:ln w="9525">
            <a:noFill/>
            <a:miter lim="800000"/>
          </a:ln>
        </p:spPr>
        <p:txBody>
          <a:bodyPr wrap="square" lIns="0" tIns="0" rIns="0" bIns="0">
            <a:spAutoFit/>
          </a:bodyPr>
          <a:lstStyle/>
          <a:p>
            <a:pPr marL="457200" indent="-457200">
              <a:spcBef>
                <a:spcPct val="50000"/>
              </a:spcBef>
              <a:buFontTx/>
              <a:buAutoNum type="circleNumDbPlain"/>
              <a:defRPr/>
            </a:pPr>
            <a:r>
              <a:rPr lang="zh-CN" altLang="en-US" sz="2800" b="1" i="0" dirty="0">
                <a:solidFill>
                  <a:srgbClr val="0070C0"/>
                </a:solidFill>
              </a:rPr>
              <a:t>什么是软件测试</a:t>
            </a:r>
            <a:endParaRPr lang="en-US" altLang="zh-CN" sz="2800" b="1" i="0" dirty="0">
              <a:solidFill>
                <a:srgbClr val="0070C0"/>
              </a:solidFill>
            </a:endParaRPr>
          </a:p>
          <a:p>
            <a:pPr marL="457200" indent="-457200">
              <a:spcBef>
                <a:spcPct val="50000"/>
              </a:spcBef>
              <a:buFontTx/>
              <a:buAutoNum type="circleNumDbPlain"/>
              <a:defRPr/>
            </a:pPr>
            <a:r>
              <a:rPr lang="zh-CN" altLang="en-US" sz="2800" b="1" i="0" dirty="0">
                <a:solidFill>
                  <a:srgbClr val="0070C0"/>
                </a:solidFill>
              </a:rPr>
              <a:t>软件测试的正反两面性</a:t>
            </a:r>
          </a:p>
          <a:p>
            <a:pPr marL="906780" indent="-457200">
              <a:lnSpc>
                <a:spcPct val="130000"/>
              </a:lnSpc>
              <a:buClr>
                <a:srgbClr val="91AC4E"/>
              </a:buClr>
              <a:buSzPct val="80000"/>
              <a:buFont typeface="Wingdings" panose="05000000000000000000" pitchFamily="2" charset="2"/>
              <a:buChar char="p"/>
              <a:defRPr/>
            </a:pPr>
            <a:r>
              <a:rPr lang="zh-CN" altLang="en-US" sz="2400" i="0" dirty="0">
                <a:solidFill>
                  <a:srgbClr val="0070C0"/>
                </a:solidFill>
              </a:rPr>
              <a:t>验证软件</a:t>
            </a:r>
            <a:endParaRPr lang="en-US" altLang="zh-CN" sz="2400" i="0" dirty="0">
              <a:solidFill>
                <a:srgbClr val="0070C0"/>
              </a:solidFill>
            </a:endParaRPr>
          </a:p>
          <a:p>
            <a:pPr marL="906780" indent="-457200">
              <a:lnSpc>
                <a:spcPct val="130000"/>
              </a:lnSpc>
              <a:buClr>
                <a:srgbClr val="91AC4E"/>
              </a:buClr>
              <a:buSzPct val="80000"/>
              <a:buFont typeface="Wingdings" panose="05000000000000000000" pitchFamily="2" charset="2"/>
              <a:buChar char="p"/>
              <a:defRPr/>
            </a:pPr>
            <a:r>
              <a:rPr lang="zh-CN" altLang="en-US" sz="2400" i="0" dirty="0">
                <a:solidFill>
                  <a:srgbClr val="0070C0"/>
                </a:solidFill>
              </a:rPr>
              <a:t>发现缺陷</a:t>
            </a:r>
            <a:endParaRPr lang="en-US" altLang="zh-CN" sz="2400" i="0" dirty="0">
              <a:solidFill>
                <a:srgbClr val="0070C0"/>
              </a:solidFill>
            </a:endParaRPr>
          </a:p>
          <a:p>
            <a:pPr marL="906780" indent="-457200">
              <a:lnSpc>
                <a:spcPct val="130000"/>
              </a:lnSpc>
              <a:buClr>
                <a:srgbClr val="91AC4E"/>
              </a:buClr>
              <a:buSzPct val="80000"/>
              <a:buFont typeface="Wingdings" panose="05000000000000000000" pitchFamily="2" charset="2"/>
              <a:buChar char="p"/>
              <a:defRPr/>
            </a:pPr>
            <a:r>
              <a:rPr lang="en-US" altLang="zh-CN" sz="2400" i="0" dirty="0">
                <a:solidFill>
                  <a:srgbClr val="0070C0"/>
                </a:solidFill>
              </a:rPr>
              <a:t>V&amp;V</a:t>
            </a:r>
            <a:endParaRPr lang="zh-CN" altLang="en-US" sz="2400" i="0" dirty="0">
              <a:solidFill>
                <a:srgbClr val="0070C0"/>
              </a:solidFill>
            </a:endParaRPr>
          </a:p>
          <a:p>
            <a:pPr marL="457200" indent="-457200">
              <a:spcBef>
                <a:spcPct val="50000"/>
              </a:spcBef>
              <a:buFontTx/>
              <a:buAutoNum type="circleNumDbPlain"/>
              <a:defRPr/>
            </a:pPr>
            <a:r>
              <a:rPr lang="zh-CN" altLang="en-US" sz="2800" b="1" i="0" dirty="0">
                <a:solidFill>
                  <a:srgbClr val="0070C0"/>
                </a:solidFill>
              </a:rPr>
              <a:t>软件测试和开发的关系</a:t>
            </a:r>
            <a:endParaRPr lang="en-US" altLang="zh-CN" sz="2800" b="1" i="0" dirty="0">
              <a:solidFill>
                <a:srgbClr val="0070C0"/>
              </a:solidFill>
            </a:endParaRPr>
          </a:p>
          <a:p>
            <a:pPr marL="457200" indent="-457200">
              <a:spcBef>
                <a:spcPct val="50000"/>
              </a:spcBef>
              <a:buFontTx/>
              <a:buAutoNum type="circleNumDbPlain"/>
              <a:defRPr/>
            </a:pPr>
            <a:r>
              <a:rPr lang="en-US" altLang="zh-CN" sz="2800" b="1" i="0" dirty="0">
                <a:solidFill>
                  <a:srgbClr val="0070C0"/>
                </a:solidFill>
              </a:rPr>
              <a:t>TDD</a:t>
            </a:r>
          </a:p>
        </p:txBody>
      </p:sp>
      <p:pic>
        <p:nvPicPr>
          <p:cNvPr id="5125" name="Picture 6" descr="http://www.zwcadclub.com/en/blogs/CAD-1/upload/2009/12/review-cover.jpg"/>
          <p:cNvPicPr>
            <a:picLocks noChangeAspect="1" noChangeArrowheads="1"/>
          </p:cNvPicPr>
          <p:nvPr/>
        </p:nvPicPr>
        <p:blipFill>
          <a:blip r:embed="rId3" cstate="print"/>
          <a:srcRect/>
          <a:stretch>
            <a:fillRect/>
          </a:stretch>
        </p:blipFill>
        <p:spPr bwMode="auto">
          <a:xfrm>
            <a:off x="5796280" y="5013325"/>
            <a:ext cx="3347720" cy="194564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76672"/>
            <a:ext cx="6048672" cy="487363"/>
          </a:xfrm>
        </p:spPr>
        <p:txBody>
          <a:bodyPr/>
          <a:lstStyle/>
          <a:p>
            <a:pPr algn="ctr"/>
            <a:r>
              <a:rPr lang="zh-CN" altLang="en-US" sz="3600" i="1" dirty="0">
                <a:solidFill>
                  <a:srgbClr val="A50021"/>
                </a:solidFill>
                <a:latin typeface="隶书" panose="02010509060101010101" pitchFamily="49" charset="-122"/>
                <a:ea typeface="隶书" panose="02010509060101010101" pitchFamily="49" charset="-122"/>
              </a:rPr>
              <a:t>使用质量</a:t>
            </a:r>
          </a:p>
        </p:txBody>
      </p:sp>
      <p:sp>
        <p:nvSpPr>
          <p:cNvPr id="4" name="幻灯片编号占位符 3"/>
          <p:cNvSpPr>
            <a:spLocks noGrp="1"/>
          </p:cNvSpPr>
          <p:nvPr>
            <p:ph type="sldNum" sz="quarter" idx="11"/>
          </p:nvPr>
        </p:nvSpPr>
        <p:spPr/>
        <p:txBody>
          <a:bodyPr/>
          <a:lstStyle/>
          <a:p>
            <a:pPr>
              <a:defRPr/>
            </a:pPr>
            <a:fld id="{F00D3225-D7EA-4A10-ABAA-E9886BE77E6C}" type="slidenum">
              <a:rPr lang="zh-CN" altLang="en-US" smtClean="0"/>
              <a:t>20</a:t>
            </a:fld>
            <a:endParaRPr lang="en-US" altLang="zh-CN"/>
          </a:p>
        </p:txBody>
      </p:sp>
      <p:sp>
        <p:nvSpPr>
          <p:cNvPr id="5" name="日期占位符 4"/>
          <p:cNvSpPr>
            <a:spLocks noGrp="1"/>
          </p:cNvSpPr>
          <p:nvPr>
            <p:ph type="dt" sz="half" idx="12"/>
          </p:nvPr>
        </p:nvSpPr>
        <p:spPr/>
        <p:txBody>
          <a:bodyPr/>
          <a:lstStyle/>
          <a:p>
            <a:pPr>
              <a:defRPr/>
            </a:pPr>
            <a:endParaRPr lang="en-US" altLang="zh-CN" dirty="0"/>
          </a:p>
        </p:txBody>
      </p:sp>
      <p:pic>
        <p:nvPicPr>
          <p:cNvPr id="6" name="图片 5" descr="屏幕快照 2013-12-25 下午8.52.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16832"/>
            <a:ext cx="8618992" cy="3960440"/>
          </a:xfrm>
          <a:prstGeom prst="rect">
            <a:avLst/>
          </a:prstGeom>
        </p:spPr>
      </p:pic>
      <p:sp>
        <p:nvSpPr>
          <p:cNvPr id="3" name="文本框 2"/>
          <p:cNvSpPr txBox="1"/>
          <p:nvPr/>
        </p:nvSpPr>
        <p:spPr>
          <a:xfrm>
            <a:off x="5508104" y="5445224"/>
            <a:ext cx="1620957" cy="338554"/>
          </a:xfrm>
          <a:prstGeom prst="rect">
            <a:avLst/>
          </a:prstGeom>
          <a:noFill/>
        </p:spPr>
        <p:txBody>
          <a:bodyPr wrap="none" rtlCol="0">
            <a:spAutoFit/>
          </a:bodyPr>
          <a:lstStyle/>
          <a:p>
            <a:r>
              <a:rPr kumimoji="1" lang="zh-CN" altLang="en-US" sz="1600" i="0" dirty="0">
                <a:solidFill>
                  <a:srgbClr val="FF6600"/>
                </a:solidFill>
              </a:rPr>
              <a:t>各种风险的缓解</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1619672" y="260648"/>
            <a:ext cx="6120680" cy="765175"/>
          </a:xfrm>
        </p:spPr>
        <p:txBody>
          <a:bodyPr/>
          <a:lstStyle/>
          <a:p>
            <a:pPr marL="342900" indent="-342900" algn="ctr">
              <a:lnSpc>
                <a:spcPct val="120000"/>
              </a:lnSpc>
              <a:spcBef>
                <a:spcPct val="30000"/>
              </a:spcBef>
            </a:pPr>
            <a:r>
              <a:rPr kumimoji="0" lang="zh-CN" altLang="en-US" sz="3200" b="1" dirty="0">
                <a:solidFill>
                  <a:srgbClr val="FFFF00"/>
                </a:solidFill>
                <a:latin typeface="Arial" panose="020B0604020202020204" pitchFamily="34" charset="0"/>
                <a:ea typeface="宋体" panose="02010600030101010101" pitchFamily="2" charset="-122"/>
              </a:rPr>
              <a:t>示例：</a:t>
            </a:r>
            <a:r>
              <a:rPr lang="en-US" altLang="zh-CN" sz="3200" b="1" dirty="0">
                <a:solidFill>
                  <a:srgbClr val="800000"/>
                </a:solidFill>
                <a:latin typeface="Arial" panose="020B0604020202020204" pitchFamily="34" charset="0"/>
                <a:ea typeface="宋体" panose="02010600030101010101" pitchFamily="2" charset="-122"/>
              </a:rPr>
              <a:t>Web</a:t>
            </a:r>
            <a:r>
              <a:rPr lang="zh-CN" altLang="en-US" sz="3200" b="1" dirty="0">
                <a:solidFill>
                  <a:srgbClr val="800000"/>
                </a:solidFill>
                <a:latin typeface="Arial" panose="020B0604020202020204" pitchFamily="34" charset="0"/>
                <a:ea typeface="宋体" panose="02010600030101010101" pitchFamily="2" charset="-122"/>
              </a:rPr>
              <a:t> </a:t>
            </a:r>
            <a:r>
              <a:rPr lang="en-US" altLang="zh-CN" sz="3200" b="1" dirty="0">
                <a:solidFill>
                  <a:srgbClr val="800000"/>
                </a:solidFill>
                <a:latin typeface="Arial" panose="020B0604020202020204" pitchFamily="34" charset="0"/>
                <a:ea typeface="宋体" panose="02010600030101010101" pitchFamily="2" charset="-122"/>
              </a:rPr>
              <a:t>Portal</a:t>
            </a:r>
            <a:r>
              <a:rPr lang="zh-CN" altLang="en-US" sz="3200" b="1" dirty="0">
                <a:solidFill>
                  <a:srgbClr val="800000"/>
                </a:solidFill>
                <a:latin typeface="Arial" panose="020B0604020202020204" pitchFamily="34" charset="0"/>
                <a:ea typeface="宋体" panose="02010600030101010101" pitchFamily="2" charset="-122"/>
              </a:rPr>
              <a:t>的</a:t>
            </a:r>
            <a:r>
              <a:rPr kumimoji="0" lang="zh-CN" altLang="en-US" sz="3200" b="1" dirty="0">
                <a:solidFill>
                  <a:srgbClr val="800000"/>
                </a:solidFill>
                <a:latin typeface="Arial" panose="020B0604020202020204" pitchFamily="34" charset="0"/>
                <a:ea typeface="宋体" panose="02010600030101010101" pitchFamily="2" charset="-122"/>
              </a:rPr>
              <a:t>使用</a:t>
            </a:r>
            <a:r>
              <a:rPr lang="zh-CN" altLang="en-US" sz="3200" b="1" dirty="0">
                <a:solidFill>
                  <a:srgbClr val="800000"/>
                </a:solidFill>
                <a:latin typeface="Arial" panose="020B0604020202020204" pitchFamily="34" charset="0"/>
                <a:ea typeface="宋体" panose="02010600030101010101" pitchFamily="2" charset="-122"/>
              </a:rPr>
              <a:t>的质量</a:t>
            </a:r>
            <a:endParaRPr kumimoji="0" lang="zh-CN" altLang="en-US" sz="3200" b="1" dirty="0">
              <a:solidFill>
                <a:srgbClr val="800000"/>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4294967295"/>
          </p:nvPr>
        </p:nvSpPr>
        <p:spPr>
          <a:xfrm>
            <a:off x="457200" y="6245225"/>
            <a:ext cx="2133600" cy="476250"/>
          </a:xfrm>
          <a:prstGeom prst="rect">
            <a:avLst/>
          </a:prstGeom>
        </p:spPr>
        <p:txBody>
          <a:bodyPr/>
          <a:lstStyle/>
          <a:p>
            <a:pPr algn="l">
              <a:defRPr/>
            </a:pPr>
            <a:fld id="{7B1F7BF2-6B5F-3443-8FF2-9F260EEDA8CA}" type="slidenum">
              <a:rPr lang="en-US" altLang="zh-CN">
                <a:ea typeface="宋体" panose="02010600030101010101" pitchFamily="2" charset="-122"/>
                <a:cs typeface="+mn-cs"/>
              </a:rPr>
              <a:t>21</a:t>
            </a:fld>
            <a:endParaRPr lang="en-US" altLang="zh-CN">
              <a:ea typeface="宋体" panose="02010600030101010101" pitchFamily="2" charset="-122"/>
              <a:cs typeface="+mn-cs"/>
            </a:endParaRPr>
          </a:p>
        </p:txBody>
      </p:sp>
      <p:pic>
        <p:nvPicPr>
          <p:cNvPr id="3" name="图片 2" descr="屏幕快照 2013-12-22 下午10.01.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66" y="1649076"/>
            <a:ext cx="8097574" cy="4372211"/>
          </a:xfrm>
          <a:prstGeom prst="rect">
            <a:avLst/>
          </a:prstGeom>
        </p:spPr>
      </p:pic>
    </p:spTree>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1187450" y="2781300"/>
            <a:ext cx="6480175" cy="658813"/>
          </a:xfrm>
          <a:prstGeom prst="rect">
            <a:avLst/>
          </a:prstGeom>
          <a:noFill/>
          <a:ln w="38100" cmpd="dbl">
            <a:noFill/>
            <a:miter lim="800000"/>
          </a:ln>
        </p:spPr>
        <p:txBody>
          <a:bodyPr lIns="0" tIns="0" rIns="0" bIns="0">
            <a:spAutoFit/>
          </a:bodyPr>
          <a:lstStyle/>
          <a:p>
            <a:pPr marL="114300" indent="-114300" algn="ctr">
              <a:lnSpc>
                <a:spcPct val="120000"/>
              </a:lnSpc>
              <a:spcBef>
                <a:spcPct val="50000"/>
              </a:spcBef>
              <a:buClr>
                <a:schemeClr val="accent1"/>
              </a:buClr>
              <a:buSzPct val="75000"/>
            </a:pPr>
            <a:r>
              <a:rPr lang="zh-CN" altLang="en-US" sz="3600" b="1" i="1">
                <a:solidFill>
                  <a:srgbClr val="91AC4E"/>
                </a:solidFill>
                <a:latin typeface="Arial Black" panose="020B0A04020102020204" pitchFamily="34" charset="0"/>
                <a:ea typeface="楷体_GB2312" pitchFamily="49" charset="-122"/>
              </a:rPr>
              <a:t>什么是 </a:t>
            </a:r>
            <a:r>
              <a:rPr lang="en-US" altLang="zh-CN" sz="3600" b="1" i="1">
                <a:solidFill>
                  <a:srgbClr val="91AC4E"/>
                </a:solidFill>
                <a:latin typeface="Arial Black" panose="020B0A04020102020204" pitchFamily="34" charset="0"/>
                <a:ea typeface="楷体_GB2312" pitchFamily="49" charset="-122"/>
              </a:rPr>
              <a:t>Bug? </a:t>
            </a:r>
          </a:p>
        </p:txBody>
      </p:sp>
      <p:sp>
        <p:nvSpPr>
          <p:cNvPr id="15363" name="Rectangle 2"/>
          <p:cNvSpPr>
            <a:spLocks noGrp="1" noChangeArrowheads="1"/>
          </p:cNvSpPr>
          <p:nvPr>
            <p:ph type="title"/>
          </p:nvPr>
        </p:nvSpPr>
        <p:spPr>
          <a:xfrm>
            <a:off x="755650" y="260350"/>
            <a:ext cx="7772400" cy="792386"/>
          </a:xfrm>
        </p:spPr>
        <p:txBody>
          <a:bodyPr/>
          <a:lstStyle/>
          <a:p>
            <a:pPr algn="ctr"/>
            <a:r>
              <a:rPr lang="en-US" altLang="zh-CN" sz="3600" dirty="0">
                <a:solidFill>
                  <a:srgbClr val="FFFF00"/>
                </a:solidFill>
                <a:latin typeface="+mj-ea"/>
              </a:rPr>
              <a:t>2.1.2 </a:t>
            </a:r>
            <a:r>
              <a:rPr lang="zh-CN" altLang="en-US" sz="3600" dirty="0">
                <a:solidFill>
                  <a:srgbClr val="FFFF00"/>
                </a:solidFill>
                <a:latin typeface="+mj-ea"/>
              </a:rPr>
              <a:t>软件缺陷的定义</a:t>
            </a:r>
          </a:p>
        </p:txBody>
      </p:sp>
      <p:sp>
        <p:nvSpPr>
          <p:cNvPr id="15364" name="Rectangle 4"/>
          <p:cNvSpPr>
            <a:spLocks noGrp="1" noChangeArrowheads="1"/>
          </p:cNvSpPr>
          <p:nvPr>
            <p:ph type="body" idx="1"/>
          </p:nvPr>
        </p:nvSpPr>
        <p:spPr>
          <a:xfrm>
            <a:off x="827088" y="1736725"/>
            <a:ext cx="7670800" cy="3960813"/>
          </a:xfrm>
          <a:noFill/>
        </p:spPr>
        <p:txBody>
          <a:bodyPr lIns="0" tIns="0" rIns="0" bIns="0"/>
          <a:lstStyle/>
          <a:p>
            <a:pPr eaLnBrk="1" hangingPunct="1">
              <a:buFont typeface="Wingdings" panose="05000000000000000000" pitchFamily="2" charset="2"/>
              <a:buNone/>
            </a:pPr>
            <a:r>
              <a:rPr lang="en-US" altLang="zh-CN" sz="1800">
                <a:solidFill>
                  <a:srgbClr val="E0E8EC"/>
                </a:solidFill>
              </a:rPr>
              <a:t>Any problem/disfigurement/limitation in product design &amp; development</a:t>
            </a:r>
            <a:r>
              <a:rPr lang="en-US" altLang="zh-CN" sz="1800" b="1">
                <a:solidFill>
                  <a:srgbClr val="E0E8EC"/>
                </a:solidFill>
              </a:rPr>
              <a:t> </a:t>
            </a:r>
            <a:endParaRPr lang="en-US" altLang="zh-CN" sz="1800">
              <a:solidFill>
                <a:srgbClr val="E0E8EC"/>
              </a:solidFill>
            </a:endParaRPr>
          </a:p>
          <a:p>
            <a:pPr lvl="1" eaLnBrk="1" hangingPunct="1"/>
            <a:endParaRPr lang="zh-CN" altLang="en-US" sz="1800">
              <a:solidFill>
                <a:srgbClr val="E0E8EC"/>
              </a:solidFill>
            </a:endParaRPr>
          </a:p>
          <a:p>
            <a:pPr lvl="1" eaLnBrk="1" hangingPunct="1"/>
            <a:r>
              <a:rPr lang="en-US" altLang="zh-CN" sz="1800">
                <a:solidFill>
                  <a:srgbClr val="E0E8EC"/>
                </a:solidFill>
              </a:rPr>
              <a:t>Feature or function can’t work</a:t>
            </a:r>
          </a:p>
          <a:p>
            <a:pPr lvl="1" eaLnBrk="1" hangingPunct="1"/>
            <a:r>
              <a:rPr lang="en-US" altLang="zh-CN" sz="1800">
                <a:solidFill>
                  <a:srgbClr val="E0E8EC"/>
                </a:solidFill>
              </a:rPr>
              <a:t>Unreasonable design</a:t>
            </a:r>
          </a:p>
          <a:p>
            <a:pPr lvl="1" eaLnBrk="1" hangingPunct="1"/>
            <a:r>
              <a:rPr lang="en-US" altLang="zh-CN" sz="1800">
                <a:solidFill>
                  <a:srgbClr val="E0E8EC"/>
                </a:solidFill>
              </a:rPr>
              <a:t>Partly realization in function</a:t>
            </a:r>
          </a:p>
          <a:p>
            <a:pPr lvl="1" eaLnBrk="1" hangingPunct="1"/>
            <a:r>
              <a:rPr lang="en-US" altLang="zh-CN" sz="1800">
                <a:solidFill>
                  <a:srgbClr val="E0E8EC"/>
                </a:solidFill>
              </a:rPr>
              <a:t>Data error</a:t>
            </a:r>
          </a:p>
          <a:p>
            <a:pPr lvl="1" eaLnBrk="1" hangingPunct="1"/>
            <a:r>
              <a:rPr lang="en-US" altLang="zh-CN" sz="1800">
                <a:solidFill>
                  <a:srgbClr val="E0E8EC"/>
                </a:solidFill>
              </a:rPr>
              <a:t>Run error</a:t>
            </a:r>
          </a:p>
          <a:p>
            <a:pPr lvl="1" eaLnBrk="1" hangingPunct="1"/>
            <a:r>
              <a:rPr lang="en-US" altLang="zh-CN" sz="1800">
                <a:solidFill>
                  <a:srgbClr val="E0E8EC"/>
                </a:solidFill>
              </a:rPr>
              <a:t>Limitation in features</a:t>
            </a:r>
          </a:p>
          <a:p>
            <a:pPr lvl="1" eaLnBrk="1" hangingPunct="1"/>
            <a:r>
              <a:rPr lang="en-US" altLang="zh-CN" sz="1800">
                <a:solidFill>
                  <a:srgbClr val="E0E8EC"/>
                </a:solidFill>
              </a:rPr>
              <a:t>Difference between actual results and expected results</a:t>
            </a:r>
          </a:p>
          <a:p>
            <a:pPr lvl="1" eaLnBrk="1" hangingPunct="1"/>
            <a:r>
              <a:rPr lang="en-US" altLang="zh-CN" sz="1800">
                <a:solidFill>
                  <a:srgbClr val="E0E8EC"/>
                </a:solidFill>
              </a:rPr>
              <a:t>Unfriendly UI, Low performance</a:t>
            </a:r>
          </a:p>
          <a:p>
            <a:pPr lvl="1" eaLnBrk="1" hangingPunct="1"/>
            <a:r>
              <a:rPr lang="en-US" altLang="zh-CN" sz="1800">
                <a:solidFill>
                  <a:srgbClr val="E0E8EC"/>
                </a:solidFill>
              </a:rPr>
              <a:t>Others  </a:t>
            </a:r>
          </a:p>
          <a:p>
            <a:pPr lvl="1" eaLnBrk="1" hangingPunct="1">
              <a:buFont typeface="Wingdings" panose="05000000000000000000" pitchFamily="2" charset="2"/>
              <a:buNone/>
            </a:pPr>
            <a:endParaRPr lang="en-US" altLang="zh-CN" sz="1800">
              <a:solidFill>
                <a:srgbClr val="E0E8EC"/>
              </a:solidFill>
            </a:endParaRPr>
          </a:p>
        </p:txBody>
      </p:sp>
      <p:sp>
        <p:nvSpPr>
          <p:cNvPr id="1479685" name="Text Box 5"/>
          <p:cNvSpPr txBox="1">
            <a:spLocks noChangeArrowheads="1"/>
          </p:cNvSpPr>
          <p:nvPr/>
        </p:nvSpPr>
        <p:spPr bwMode="auto">
          <a:xfrm>
            <a:off x="1368425" y="2600325"/>
            <a:ext cx="6480175" cy="1209675"/>
          </a:xfrm>
          <a:prstGeom prst="rect">
            <a:avLst/>
          </a:prstGeom>
          <a:solidFill>
            <a:srgbClr val="FFFF99"/>
          </a:solidFill>
          <a:ln w="38100" cmpd="dbl">
            <a:solidFill>
              <a:srgbClr val="FFCC99"/>
            </a:solidFill>
            <a:miter lim="800000"/>
          </a:ln>
          <a:effectLst/>
        </p:spPr>
        <p:txBody>
          <a:bodyPr lIns="0" tIns="0" rIns="0" bIns="0">
            <a:spAutoFit/>
          </a:bodyPr>
          <a:lstStyle/>
          <a:p>
            <a:pPr marL="114300" indent="-114300" algn="ctr">
              <a:lnSpc>
                <a:spcPct val="120000"/>
              </a:lnSpc>
              <a:spcBef>
                <a:spcPct val="50000"/>
              </a:spcBef>
              <a:buClr>
                <a:schemeClr val="accent1"/>
              </a:buClr>
              <a:buSzPct val="75000"/>
              <a:defRPr/>
            </a:pPr>
            <a:r>
              <a:rPr lang="zh-CN" altLang="en-US" sz="2800" b="1">
                <a:effectLst>
                  <a:outerShdw blurRad="38100" dist="38100" dir="2700000" algn="tl">
                    <a:srgbClr val="FFFFFF"/>
                  </a:outerShdw>
                </a:effectLst>
                <a:latin typeface="Arial Black" panose="020B0A04020102020204" pitchFamily="34" charset="0"/>
                <a:ea typeface="楷体_GB2312" pitchFamily="49" charset="-122"/>
              </a:rPr>
              <a:t>任何程序、系统中的问题，和产品设计书的不一致性</a:t>
            </a:r>
            <a:r>
              <a:rPr lang="zh-CN" altLang="en-US" sz="3600" b="1">
                <a:effectLst>
                  <a:outerShdw blurRad="38100" dist="38100" dir="2700000" algn="tl">
                    <a:srgbClr val="FFFFFF"/>
                  </a:outerShdw>
                </a:effectLst>
                <a:latin typeface="Arial Black" panose="020B0A04020102020204" pitchFamily="34" charset="0"/>
                <a:ea typeface="楷体_GB2312" pitchFamily="49" charset="-122"/>
              </a:rPr>
              <a:t>，</a:t>
            </a:r>
            <a:r>
              <a:rPr lang="zh-CN" altLang="en-US" sz="2800" b="1">
                <a:effectLst>
                  <a:outerShdw blurRad="38100" dist="38100" dir="2700000" algn="tl">
                    <a:srgbClr val="FFFFFF"/>
                  </a:outerShdw>
                </a:effectLst>
                <a:latin typeface="Arial Black" panose="020B0A04020102020204" pitchFamily="34" charset="0"/>
                <a:ea typeface="楷体_GB2312" pitchFamily="49" charset="-122"/>
              </a:rPr>
              <a:t>不能满足用户的需求</a:t>
            </a:r>
            <a:r>
              <a:rPr lang="en-US" altLang="zh-CN" sz="2800" b="1">
                <a:effectLst>
                  <a:outerShdw blurRad="38100" dist="38100" dir="2700000" algn="tl">
                    <a:srgbClr val="FFFFFF"/>
                  </a:outerShdw>
                </a:effectLst>
                <a:latin typeface="Arial Black" panose="020B0A04020102020204" pitchFamily="34" charset="0"/>
                <a:ea typeface="楷体_GB2312" pitchFamily="49" charset="-122"/>
              </a:rPr>
              <a:t> </a:t>
            </a:r>
          </a:p>
        </p:txBody>
      </p:sp>
      <p:pic>
        <p:nvPicPr>
          <p:cNvPr id="15366" name="Picture 7" descr="bug"/>
          <p:cNvPicPr>
            <a:picLocks noChangeAspect="1" noChangeArrowheads="1"/>
          </p:cNvPicPr>
          <p:nvPr/>
        </p:nvPicPr>
        <p:blipFill>
          <a:blip r:embed="rId3" cstate="print"/>
          <a:srcRect/>
          <a:stretch>
            <a:fillRect/>
          </a:stretch>
        </p:blipFill>
        <p:spPr bwMode="auto">
          <a:xfrm>
            <a:off x="7559675" y="3860800"/>
            <a:ext cx="957263" cy="2447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9685"/>
                                        </p:tgtEl>
                                        <p:attrNameLst>
                                          <p:attrName>style.visibility</p:attrName>
                                        </p:attrNameLst>
                                      </p:cBhvr>
                                      <p:to>
                                        <p:strVal val="visible"/>
                                      </p:to>
                                    </p:set>
                                    <p:animEffect transition="in" filter="blinds(horizontal)">
                                      <p:cBhvr>
                                        <p:cTn id="7" dur="1000"/>
                                        <p:tgtEl>
                                          <p:spTgt spid="147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3600" dirty="0">
                <a:solidFill>
                  <a:srgbClr val="FFFF00"/>
                </a:solidFill>
                <a:latin typeface="+mn-lt"/>
              </a:rPr>
              <a:t>First Bug</a:t>
            </a:r>
            <a:endParaRPr lang="zh-CN" altLang="en-US" sz="3600" dirty="0">
              <a:solidFill>
                <a:srgbClr val="FFFF00"/>
              </a:solidFill>
              <a:latin typeface="+mn-lt"/>
            </a:endParaRPr>
          </a:p>
        </p:txBody>
      </p:sp>
      <p:pic>
        <p:nvPicPr>
          <p:cNvPr id="56322" name="Picture 2" descr="First Computer Bug"/>
          <p:cNvPicPr>
            <a:picLocks noChangeAspect="1" noChangeArrowheads="1"/>
          </p:cNvPicPr>
          <p:nvPr/>
        </p:nvPicPr>
        <p:blipFill>
          <a:blip r:embed="rId2" cstate="print"/>
          <a:srcRect/>
          <a:stretch>
            <a:fillRect/>
          </a:stretch>
        </p:blipFill>
        <p:spPr bwMode="auto">
          <a:xfrm>
            <a:off x="683568" y="1520788"/>
            <a:ext cx="7594591" cy="4860540"/>
          </a:xfrm>
          <a:prstGeom prst="rect">
            <a:avLst/>
          </a:prstGeom>
          <a:noFill/>
        </p:spPr>
      </p:pic>
      <p:pic>
        <p:nvPicPr>
          <p:cNvPr id="56324" name="Picture 4" descr="http://modernitamoveis.com.br/wp-content/themes/illacrimo/first-computer-bug-7812.jpg"/>
          <p:cNvPicPr>
            <a:picLocks noChangeAspect="1" noChangeArrowheads="1"/>
          </p:cNvPicPr>
          <p:nvPr/>
        </p:nvPicPr>
        <p:blipFill>
          <a:blip r:embed="rId3" cstate="print"/>
          <a:srcRect/>
          <a:stretch>
            <a:fillRect/>
          </a:stretch>
        </p:blipFill>
        <p:spPr bwMode="auto">
          <a:xfrm>
            <a:off x="7116951" y="3969060"/>
            <a:ext cx="2027049" cy="2628292"/>
          </a:xfrm>
          <a:prstGeom prst="rect">
            <a:avLst/>
          </a:prstGeom>
          <a:noFill/>
        </p:spPr>
      </p:pic>
      <p:sp>
        <p:nvSpPr>
          <p:cNvPr id="6" name="矩形 5"/>
          <p:cNvSpPr/>
          <p:nvPr/>
        </p:nvSpPr>
        <p:spPr>
          <a:xfrm>
            <a:off x="3131840" y="6309320"/>
            <a:ext cx="3980577" cy="338554"/>
          </a:xfrm>
          <a:prstGeom prst="rect">
            <a:avLst/>
          </a:prstGeom>
        </p:spPr>
        <p:txBody>
          <a:bodyPr wrap="none">
            <a:spAutoFit/>
          </a:bodyPr>
          <a:lstStyle/>
          <a:p>
            <a:r>
              <a:rPr lang="en-US" altLang="zh-CN" sz="1600" dirty="0"/>
              <a:t>http://en.wikipedia.org/wiki/Grace_Hopper</a:t>
            </a:r>
            <a:endParaRPr lang="zh-CN" alt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935038" y="1614805"/>
            <a:ext cx="6829425" cy="2583815"/>
          </a:xfrm>
          <a:prstGeom prst="rect">
            <a:avLst/>
          </a:prstGeom>
          <a:noFill/>
          <a:ln w="9525">
            <a:noFill/>
            <a:miter lim="800000"/>
          </a:ln>
        </p:spPr>
        <p:txBody>
          <a:bodyPr wrap="none" lIns="0" tIns="0" rIns="0" bIns="0" anchor="ctr">
            <a:spAutoFit/>
          </a:bodyPr>
          <a:lstStyle/>
          <a:p>
            <a:pPr indent="133350">
              <a:lnSpc>
                <a:spcPct val="140000"/>
              </a:lnSpc>
            </a:pPr>
            <a:r>
              <a:rPr lang="zh-CN" altLang="en-US" sz="2400" b="1">
                <a:solidFill>
                  <a:srgbClr val="0070C0"/>
                </a:solidFill>
              </a:rPr>
              <a:t>缺点（</a:t>
            </a:r>
            <a:r>
              <a:rPr lang="en-US" altLang="zh-CN" sz="2400" b="1">
                <a:solidFill>
                  <a:srgbClr val="0070C0"/>
                </a:solidFill>
              </a:rPr>
              <a:t>defect</a:t>
            </a:r>
            <a:r>
              <a:rPr lang="zh-CN" altLang="en-US" sz="2400" b="1">
                <a:solidFill>
                  <a:srgbClr val="0070C0"/>
                </a:solidFill>
              </a:rPr>
              <a:t>）               偏差 （</a:t>
            </a:r>
            <a:r>
              <a:rPr lang="en-US" altLang="zh-CN" sz="2400" b="1">
                <a:solidFill>
                  <a:srgbClr val="0070C0"/>
                </a:solidFill>
              </a:rPr>
              <a:t>variance</a:t>
            </a:r>
            <a:r>
              <a:rPr lang="zh-CN" altLang="en-US" sz="2400" b="1">
                <a:solidFill>
                  <a:srgbClr val="0070C0"/>
                </a:solidFill>
              </a:rPr>
              <a:t>）</a:t>
            </a:r>
          </a:p>
          <a:p>
            <a:pPr indent="133350">
              <a:lnSpc>
                <a:spcPct val="140000"/>
              </a:lnSpc>
            </a:pPr>
            <a:r>
              <a:rPr lang="zh-CN" altLang="en-US" sz="2400" b="1">
                <a:solidFill>
                  <a:srgbClr val="0070C0"/>
                </a:solidFill>
              </a:rPr>
              <a:t>谬误（</a:t>
            </a:r>
            <a:r>
              <a:rPr lang="en-US" altLang="zh-CN" sz="2400" b="1">
                <a:solidFill>
                  <a:srgbClr val="0070C0"/>
                </a:solidFill>
              </a:rPr>
              <a:t>fault</a:t>
            </a:r>
            <a:r>
              <a:rPr lang="zh-CN" altLang="en-US" sz="2400" b="1">
                <a:solidFill>
                  <a:srgbClr val="0070C0"/>
                </a:solidFill>
              </a:rPr>
              <a:t>）                  失败 （</a:t>
            </a:r>
            <a:r>
              <a:rPr lang="en-US" altLang="zh-CN" sz="2400" b="1">
                <a:solidFill>
                  <a:srgbClr val="0070C0"/>
                </a:solidFill>
              </a:rPr>
              <a:t>failure</a:t>
            </a:r>
            <a:r>
              <a:rPr lang="zh-CN" altLang="en-US" sz="2400" b="1">
                <a:solidFill>
                  <a:srgbClr val="0070C0"/>
                </a:solidFill>
              </a:rPr>
              <a:t>）</a:t>
            </a:r>
          </a:p>
          <a:p>
            <a:pPr indent="133350">
              <a:lnSpc>
                <a:spcPct val="140000"/>
              </a:lnSpc>
            </a:pPr>
            <a:r>
              <a:rPr lang="zh-CN" altLang="en-US" sz="2400" b="1">
                <a:solidFill>
                  <a:srgbClr val="0070C0"/>
                </a:solidFill>
              </a:rPr>
              <a:t>问题（</a:t>
            </a:r>
            <a:r>
              <a:rPr lang="en-US" altLang="zh-CN" sz="2400" b="1">
                <a:solidFill>
                  <a:srgbClr val="0070C0"/>
                </a:solidFill>
              </a:rPr>
              <a:t>problem</a:t>
            </a:r>
            <a:r>
              <a:rPr lang="zh-CN" altLang="en-US" sz="2400" b="1">
                <a:solidFill>
                  <a:srgbClr val="0070C0"/>
                </a:solidFill>
              </a:rPr>
              <a:t>）            矛盾（</a:t>
            </a:r>
            <a:r>
              <a:rPr lang="en-US" altLang="zh-CN" sz="2400" b="1">
                <a:solidFill>
                  <a:srgbClr val="0070C0"/>
                </a:solidFill>
              </a:rPr>
              <a:t>inconsistency</a:t>
            </a:r>
            <a:r>
              <a:rPr lang="zh-CN" altLang="en-US" sz="2400" b="1">
                <a:solidFill>
                  <a:srgbClr val="0070C0"/>
                </a:solidFill>
              </a:rPr>
              <a:t>）</a:t>
            </a:r>
          </a:p>
          <a:p>
            <a:pPr indent="133350">
              <a:lnSpc>
                <a:spcPct val="140000"/>
              </a:lnSpc>
            </a:pPr>
            <a:r>
              <a:rPr lang="zh-CN" altLang="en-US" sz="2400" b="1">
                <a:solidFill>
                  <a:srgbClr val="0070C0"/>
                </a:solidFill>
              </a:rPr>
              <a:t>错误（</a:t>
            </a:r>
            <a:r>
              <a:rPr lang="en-US" altLang="zh-CN" sz="2400" b="1">
                <a:solidFill>
                  <a:srgbClr val="0070C0"/>
                </a:solidFill>
              </a:rPr>
              <a:t>error </a:t>
            </a:r>
            <a:r>
              <a:rPr lang="zh-CN" altLang="en-US" sz="2400" b="1">
                <a:solidFill>
                  <a:srgbClr val="0070C0"/>
                </a:solidFill>
              </a:rPr>
              <a:t>）                毛病 （</a:t>
            </a:r>
            <a:r>
              <a:rPr lang="en-US" altLang="zh-CN" sz="2400" b="1">
                <a:solidFill>
                  <a:srgbClr val="0070C0"/>
                </a:solidFill>
              </a:rPr>
              <a:t>incident </a:t>
            </a:r>
            <a:r>
              <a:rPr lang="zh-CN" altLang="en-US" sz="2400" b="1">
                <a:solidFill>
                  <a:srgbClr val="0070C0"/>
                </a:solidFill>
              </a:rPr>
              <a:t>）</a:t>
            </a:r>
          </a:p>
          <a:p>
            <a:pPr indent="133350">
              <a:lnSpc>
                <a:spcPct val="140000"/>
              </a:lnSpc>
            </a:pPr>
            <a:r>
              <a:rPr lang="zh-CN" altLang="en-US" sz="2400" b="1">
                <a:solidFill>
                  <a:srgbClr val="0070C0"/>
                </a:solidFill>
              </a:rPr>
              <a:t>异常（</a:t>
            </a:r>
            <a:r>
              <a:rPr lang="en-US" altLang="zh-CN" sz="2400" b="1">
                <a:solidFill>
                  <a:srgbClr val="0070C0"/>
                </a:solidFill>
              </a:rPr>
              <a:t>anomy</a:t>
            </a:r>
            <a:r>
              <a:rPr lang="zh-CN" altLang="en-US" sz="2400" b="1">
                <a:solidFill>
                  <a:srgbClr val="0070C0"/>
                </a:solidFill>
              </a:rPr>
              <a:t>）</a:t>
            </a:r>
          </a:p>
        </p:txBody>
      </p:sp>
      <p:sp>
        <p:nvSpPr>
          <p:cNvPr id="16387" name="Rectangle 9"/>
          <p:cNvSpPr>
            <a:spLocks noGrp="1" noChangeArrowheads="1"/>
          </p:cNvSpPr>
          <p:nvPr>
            <p:ph type="title"/>
          </p:nvPr>
        </p:nvSpPr>
        <p:spPr>
          <a:xfrm>
            <a:off x="1979712" y="260648"/>
            <a:ext cx="5329238" cy="890587"/>
          </a:xfrm>
          <a:noFill/>
        </p:spPr>
        <p:txBody>
          <a:bodyPr/>
          <a:lstStyle/>
          <a:p>
            <a:pPr algn="ctr"/>
            <a:r>
              <a:rPr lang="zh-CN" altLang="en-US" sz="3600" dirty="0">
                <a:solidFill>
                  <a:srgbClr val="FFFF00"/>
                </a:solidFill>
                <a:latin typeface="+mn-lt"/>
              </a:rPr>
              <a:t>缺陷 </a:t>
            </a:r>
            <a:r>
              <a:rPr lang="en-US" altLang="zh-CN" sz="3600" dirty="0">
                <a:solidFill>
                  <a:srgbClr val="FFFF00"/>
                </a:solidFill>
                <a:latin typeface="+mn-lt"/>
              </a:rPr>
              <a:t>– Defect, Bug</a:t>
            </a:r>
            <a:endParaRPr lang="zh-CN" altLang="en-US" sz="3600" dirty="0">
              <a:solidFill>
                <a:srgbClr val="FFFF00"/>
              </a:solidFill>
              <a:latin typeface="+mn-lt"/>
            </a:endParaRPr>
          </a:p>
        </p:txBody>
      </p:sp>
      <p:pic>
        <p:nvPicPr>
          <p:cNvPr id="16389" name="Picture 11"/>
          <p:cNvPicPr>
            <a:picLocks noChangeAspect="1" noChangeArrowheads="1"/>
          </p:cNvPicPr>
          <p:nvPr/>
        </p:nvPicPr>
        <p:blipFill>
          <a:blip r:embed="rId3" cstate="print"/>
          <a:srcRect/>
          <a:stretch>
            <a:fillRect/>
          </a:stretch>
        </p:blipFill>
        <p:spPr bwMode="auto">
          <a:xfrm>
            <a:off x="2087563" y="4292600"/>
            <a:ext cx="6732587" cy="2152650"/>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43808" y="332656"/>
            <a:ext cx="3808412" cy="771525"/>
          </a:xfrm>
        </p:spPr>
        <p:txBody>
          <a:bodyPr/>
          <a:lstStyle/>
          <a:p>
            <a:pPr algn="ctr"/>
            <a:r>
              <a:rPr lang="zh-CN" altLang="en-US" sz="3600" dirty="0">
                <a:solidFill>
                  <a:srgbClr val="FFFF00"/>
                </a:solidFill>
                <a:latin typeface="+mj-ea"/>
              </a:rPr>
              <a:t>软件缺陷</a:t>
            </a:r>
            <a:endParaRPr lang="en-US" altLang="zh-CN" sz="3600" dirty="0">
              <a:solidFill>
                <a:srgbClr val="FFFF00"/>
              </a:solidFill>
              <a:latin typeface="+mj-ea"/>
            </a:endParaRPr>
          </a:p>
        </p:txBody>
      </p:sp>
      <p:sp>
        <p:nvSpPr>
          <p:cNvPr id="1483779" name="Rectangle 3"/>
          <p:cNvSpPr>
            <a:spLocks noChangeArrowheads="1"/>
          </p:cNvSpPr>
          <p:nvPr/>
        </p:nvSpPr>
        <p:spPr bwMode="auto">
          <a:xfrm>
            <a:off x="719138" y="1691640"/>
            <a:ext cx="7920037" cy="1715770"/>
          </a:xfrm>
          <a:prstGeom prst="rect">
            <a:avLst/>
          </a:prstGeom>
          <a:noFill/>
          <a:ln w="9525" algn="ctr">
            <a:noFill/>
            <a:miter lim="800000"/>
          </a:ln>
          <a:effectLst/>
        </p:spPr>
        <p:txBody>
          <a:bodyPr anchor="ctr">
            <a:spAutoFit/>
          </a:bodyPr>
          <a:lstStyle/>
          <a:p>
            <a:pPr>
              <a:lnSpc>
                <a:spcPct val="120000"/>
              </a:lnSpc>
              <a:buClr>
                <a:schemeClr val="accent1"/>
              </a:buClr>
              <a:buSzPct val="75000"/>
              <a:tabLst>
                <a:tab pos="723900" algn="l"/>
              </a:tabLst>
              <a:defRPr/>
            </a:pPr>
            <a:r>
              <a:rPr lang="en-US" altLang="zh-CN" sz="2400" b="1">
                <a:solidFill>
                  <a:srgbClr val="3366FF"/>
                </a:solidFill>
                <a:latin typeface="宋体" panose="02010600030101010101" pitchFamily="2" charset="-122"/>
              </a:rPr>
              <a:t>IEEE (1983) 729 </a:t>
            </a:r>
            <a:r>
              <a:rPr lang="zh-CN" altLang="en-US" sz="2400" b="1">
                <a:solidFill>
                  <a:srgbClr val="3366FF"/>
                </a:solidFill>
                <a:latin typeface="宋体" panose="02010600030101010101" pitchFamily="2" charset="-122"/>
              </a:rPr>
              <a:t>软件缺陷一个标准的定义：</a:t>
            </a:r>
          </a:p>
          <a:p>
            <a:pPr>
              <a:lnSpc>
                <a:spcPct val="120000"/>
              </a:lnSpc>
              <a:buClr>
                <a:schemeClr val="accent1"/>
              </a:buClr>
              <a:buSzPct val="75000"/>
              <a:buFont typeface="Wingdings" panose="05000000000000000000" pitchFamily="2" charset="2"/>
              <a:buChar char="p"/>
              <a:tabLst>
                <a:tab pos="723900" algn="l"/>
              </a:tabLst>
              <a:defRPr/>
            </a:pPr>
            <a:r>
              <a:rPr lang="zh-CN" altLang="en-US" sz="2000" b="1">
                <a:solidFill>
                  <a:srgbClr val="00B050"/>
                </a:solidFill>
                <a:latin typeface="宋体" panose="02010600030101010101" pitchFamily="2" charset="-122"/>
              </a:rPr>
              <a:t> 从产品内部看，软件缺陷是软件产品开发或维护过程中所存在的错误、毛病等各种问题；</a:t>
            </a:r>
          </a:p>
          <a:p>
            <a:pPr>
              <a:lnSpc>
                <a:spcPct val="120000"/>
              </a:lnSpc>
              <a:buClr>
                <a:schemeClr val="accent1"/>
              </a:buClr>
              <a:buSzPct val="75000"/>
              <a:buFont typeface="Wingdings" panose="05000000000000000000" pitchFamily="2" charset="2"/>
              <a:buChar char="p"/>
              <a:tabLst>
                <a:tab pos="723900" algn="l"/>
              </a:tabLst>
              <a:defRPr/>
            </a:pPr>
            <a:r>
              <a:rPr lang="zh-CN" altLang="en-US" sz="2000" b="1">
                <a:solidFill>
                  <a:srgbClr val="00B050"/>
                </a:solidFill>
                <a:latin typeface="宋体" panose="02010600030101010101" pitchFamily="2" charset="-122"/>
              </a:rPr>
              <a:t> 从外部看，软件缺陷是系统所需要实现的某种功能的失效或违背。</a:t>
            </a:r>
            <a:r>
              <a:rPr lang="zh-CN" altLang="en-US" sz="2400" b="1">
                <a:effectLst>
                  <a:outerShdw blurRad="38100" dist="38100" dir="2700000" algn="tl">
                    <a:srgbClr val="FFFFFF"/>
                  </a:outerShdw>
                </a:effectLst>
                <a:latin typeface="Arial Black" panose="020B0A04020102020204" pitchFamily="34" charset="0"/>
                <a:ea typeface="楷体_GB2312" pitchFamily="49" charset="-122"/>
              </a:rPr>
              <a:t> </a:t>
            </a:r>
          </a:p>
        </p:txBody>
      </p:sp>
      <p:sp>
        <p:nvSpPr>
          <p:cNvPr id="6" name="矩形 5"/>
          <p:cNvSpPr/>
          <p:nvPr/>
        </p:nvSpPr>
        <p:spPr>
          <a:xfrm>
            <a:off x="683568" y="3609020"/>
            <a:ext cx="8136904" cy="2523768"/>
          </a:xfrm>
          <a:prstGeom prst="rect">
            <a:avLst/>
          </a:prstGeom>
        </p:spPr>
        <p:txBody>
          <a:bodyPr wrap="square">
            <a:spAutoFit/>
          </a:bodyPr>
          <a:lstStyle/>
          <a:p>
            <a:r>
              <a:rPr lang="en-US" altLang="zh-CN" sz="2400" b="1" dirty="0"/>
              <a:t>ISO 29119</a:t>
            </a:r>
          </a:p>
          <a:p>
            <a:r>
              <a:rPr lang="en-US" altLang="zh-CN" sz="2000" dirty="0"/>
              <a:t>(1) </a:t>
            </a:r>
            <a:r>
              <a:rPr lang="en-US" altLang="zh-CN" sz="2000" b="1" u="sng" dirty="0"/>
              <a:t>a flaw </a:t>
            </a:r>
            <a:r>
              <a:rPr lang="en-US" altLang="zh-CN" sz="2000" dirty="0"/>
              <a:t>in a component or system that can cause it to fail to perform its required function.</a:t>
            </a:r>
          </a:p>
          <a:p>
            <a:r>
              <a:rPr lang="en-US" altLang="zh-CN" sz="2000" dirty="0"/>
              <a:t>(2</a:t>
            </a:r>
            <a:r>
              <a:rPr lang="en-US" altLang="zh-CN" sz="2000" b="1" u="sng" dirty="0"/>
              <a:t>) any condition</a:t>
            </a:r>
            <a:r>
              <a:rPr lang="en-US" altLang="zh-CN" sz="2000" dirty="0"/>
              <a:t> that deviates from expectation based on requirements specifications, design documents,</a:t>
            </a:r>
          </a:p>
          <a:p>
            <a:endParaRPr lang="en-US" altLang="zh-CN" dirty="0"/>
          </a:p>
          <a:p>
            <a:r>
              <a:rPr lang="en-US" altLang="zh-CN" dirty="0"/>
              <a:t>NOTE Defects may be found during, but not limited to, reviewing, testing, analysis, compilation, or use of software products or applicable documentation</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03848" y="260648"/>
            <a:ext cx="3808412" cy="771525"/>
          </a:xfrm>
        </p:spPr>
        <p:txBody>
          <a:bodyPr/>
          <a:lstStyle/>
          <a:p>
            <a:pPr algn="ctr"/>
            <a:r>
              <a:rPr lang="zh-CN" altLang="en-US" sz="3600" dirty="0">
                <a:solidFill>
                  <a:srgbClr val="FFFF00"/>
                </a:solidFill>
                <a:latin typeface="+mj-ea"/>
              </a:rPr>
              <a:t>软件缺陷的现象</a:t>
            </a:r>
            <a:endParaRPr lang="en-US" altLang="zh-CN" sz="3600" dirty="0">
              <a:solidFill>
                <a:srgbClr val="FFFF00"/>
              </a:solidFill>
              <a:latin typeface="+mj-ea"/>
            </a:endParaRPr>
          </a:p>
        </p:txBody>
      </p:sp>
      <p:sp>
        <p:nvSpPr>
          <p:cNvPr id="17412" name="Rectangle 4"/>
          <p:cNvSpPr>
            <a:spLocks noChangeArrowheads="1"/>
          </p:cNvSpPr>
          <p:nvPr/>
        </p:nvSpPr>
        <p:spPr bwMode="auto">
          <a:xfrm>
            <a:off x="467544" y="1700808"/>
            <a:ext cx="4968552" cy="4204228"/>
          </a:xfrm>
          <a:prstGeom prst="rect">
            <a:avLst/>
          </a:prstGeom>
          <a:noFill/>
          <a:ln w="9525" algn="ctr">
            <a:noFill/>
            <a:miter lim="800000"/>
          </a:ln>
        </p:spPr>
        <p:txBody>
          <a:bodyPr wrap="square" anchor="ctr">
            <a:spAutoFit/>
          </a:bodyPr>
          <a:lstStyle/>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功能、特性没有实现或部分实现</a:t>
            </a:r>
          </a:p>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设计不合理，存在缺陷</a:t>
            </a:r>
          </a:p>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实际结果和预期结果不一致</a:t>
            </a:r>
          </a:p>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运行出错，包括运行中断、系统崩溃、界面混乱</a:t>
            </a:r>
          </a:p>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数据结果不正确、精度不够</a:t>
            </a:r>
          </a:p>
          <a:p>
            <a:pPr marL="443230" indent="-443230">
              <a:lnSpc>
                <a:spcPct val="140000"/>
              </a:lnSpc>
              <a:buClr>
                <a:schemeClr val="accent1"/>
              </a:buClr>
              <a:buSzPct val="75000"/>
              <a:buFont typeface="Wingdings" panose="05000000000000000000" pitchFamily="2" charset="2"/>
              <a:buChar char="p"/>
              <a:tabLst>
                <a:tab pos="442595" algn="l"/>
              </a:tabLst>
            </a:pPr>
            <a:r>
              <a:rPr lang="zh-CN" altLang="en-US" sz="2400" i="0" dirty="0">
                <a:solidFill>
                  <a:srgbClr val="0070C0"/>
                </a:solidFill>
                <a:latin typeface="宋体" panose="02010600030101010101" pitchFamily="2" charset="-122"/>
              </a:rPr>
              <a:t>用户不能接受的其他问题，如存取时间过长、界面不美观 </a:t>
            </a:r>
          </a:p>
        </p:txBody>
      </p:sp>
      <p:pic>
        <p:nvPicPr>
          <p:cNvPr id="8" name="图片 7" descr="sina.png"/>
          <p:cNvPicPr>
            <a:picLocks noChangeAspect="1"/>
          </p:cNvPicPr>
          <p:nvPr/>
        </p:nvPicPr>
        <p:blipFill>
          <a:blip r:embed="rId3" cstate="print"/>
          <a:stretch>
            <a:fillRect/>
          </a:stretch>
        </p:blipFill>
        <p:spPr>
          <a:xfrm>
            <a:off x="5580112" y="1988840"/>
            <a:ext cx="3453429" cy="2016224"/>
          </a:xfrm>
          <a:prstGeom prst="rect">
            <a:avLst/>
          </a:prstGeom>
        </p:spPr>
      </p:pic>
      <p:pic>
        <p:nvPicPr>
          <p:cNvPr id="9" name="图片 8" descr="sina bug 2.png"/>
          <p:cNvPicPr>
            <a:picLocks noChangeAspect="1"/>
          </p:cNvPicPr>
          <p:nvPr/>
        </p:nvPicPr>
        <p:blipFill>
          <a:blip r:embed="rId4" cstate="print"/>
          <a:stretch>
            <a:fillRect/>
          </a:stretch>
        </p:blipFill>
        <p:spPr>
          <a:xfrm>
            <a:off x="5580112" y="4005064"/>
            <a:ext cx="3446175" cy="19082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7"/>
          <p:cNvSpPr>
            <a:spLocks noChangeArrowheads="1"/>
          </p:cNvSpPr>
          <p:nvPr/>
        </p:nvSpPr>
        <p:spPr bwMode="auto">
          <a:xfrm>
            <a:off x="3125555" y="332656"/>
            <a:ext cx="3231654" cy="553998"/>
          </a:xfrm>
          <a:prstGeom prst="rect">
            <a:avLst/>
          </a:prstGeom>
          <a:noFill/>
          <a:ln w="9525">
            <a:noFill/>
            <a:miter lim="800000"/>
          </a:ln>
        </p:spPr>
        <p:txBody>
          <a:bodyPr wrap="none" lIns="0" tIns="0" rIns="0" bIns="0" anchor="ctr">
            <a:spAutoFit/>
          </a:bodyPr>
          <a:lstStyle/>
          <a:p>
            <a:pPr algn="ctr">
              <a:defRPr/>
            </a:pPr>
            <a:r>
              <a:rPr lang="zh-CN" altLang="en-US" sz="3600" i="0" dirty="0">
                <a:solidFill>
                  <a:srgbClr val="FFFF00"/>
                </a:solidFill>
                <a:latin typeface="+mj-ea"/>
                <a:ea typeface="+mj-ea"/>
                <a:cs typeface="+mj-cs"/>
              </a:rPr>
              <a:t>软件缺陷的产生 </a:t>
            </a:r>
          </a:p>
        </p:txBody>
      </p:sp>
      <p:sp>
        <p:nvSpPr>
          <p:cNvPr id="18436" name="Rectangle 8"/>
          <p:cNvSpPr>
            <a:spLocks noChangeArrowheads="1"/>
          </p:cNvSpPr>
          <p:nvPr/>
        </p:nvSpPr>
        <p:spPr bwMode="auto">
          <a:xfrm>
            <a:off x="611560" y="1476602"/>
            <a:ext cx="7848872" cy="4614545"/>
          </a:xfrm>
          <a:prstGeom prst="rect">
            <a:avLst/>
          </a:prstGeom>
          <a:noFill/>
          <a:ln w="9525">
            <a:noFill/>
            <a:miter lim="800000"/>
          </a:ln>
        </p:spPr>
        <p:txBody>
          <a:bodyPr wrap="square" lIns="0" tIns="0" rIns="0" bIns="0" anchor="ctr">
            <a:spAutoFit/>
          </a:bodyPr>
          <a:lstStyle/>
          <a:p>
            <a:pPr marL="457200" indent="-457200">
              <a:buFontTx/>
              <a:buAutoNum type="circleNumDbPlain"/>
              <a:tabLst>
                <a:tab pos="685800" algn="l"/>
              </a:tabLst>
            </a:pPr>
            <a:r>
              <a:rPr lang="zh-CN" altLang="en-US" sz="2400" b="1" dirty="0">
                <a:solidFill>
                  <a:srgbClr val="0070C0"/>
                </a:solidFill>
              </a:rPr>
              <a:t>技术问题</a:t>
            </a:r>
          </a:p>
          <a:p>
            <a:pPr marL="457200" indent="-457200">
              <a:tabLst>
                <a:tab pos="685800" algn="l"/>
              </a:tabLst>
            </a:pPr>
            <a:r>
              <a:rPr lang="en-US" altLang="zh-CN" sz="2400" b="1" i="0" dirty="0">
                <a:solidFill>
                  <a:srgbClr val="0070C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算法错误，语法错误，计算和精度问题，接口参数传递不匹配</a:t>
            </a:r>
            <a:endParaRPr lang="zh-CN" altLang="en-US" sz="2400" b="1" dirty="0">
              <a:solidFill>
                <a:srgbClr val="0070C0"/>
              </a:solidFill>
            </a:endParaRPr>
          </a:p>
          <a:p>
            <a:pPr marL="457200" indent="-457200">
              <a:tabLst>
                <a:tab pos="685800" algn="l"/>
              </a:tabLst>
            </a:pPr>
            <a:endParaRPr lang="zh-CN" altLang="en-US" sz="2400" b="1" dirty="0">
              <a:solidFill>
                <a:srgbClr val="0070C0"/>
              </a:solidFill>
            </a:endParaRPr>
          </a:p>
          <a:p>
            <a:pPr marL="457200" indent="-457200">
              <a:buFontTx/>
              <a:buAutoNum type="circleNumDbPlain" startAt="2"/>
              <a:tabLst>
                <a:tab pos="685800" algn="l"/>
              </a:tabLst>
            </a:pPr>
            <a:r>
              <a:rPr lang="zh-CN" altLang="en-US" sz="2400" b="1" dirty="0">
                <a:solidFill>
                  <a:srgbClr val="0070C0"/>
                </a:solidFill>
              </a:rPr>
              <a:t>团队工作</a:t>
            </a:r>
          </a:p>
          <a:p>
            <a:pPr marL="457200" indent="-457200">
              <a:tabLst>
                <a:tab pos="685800" algn="l"/>
              </a:tabLst>
            </a:pPr>
            <a:r>
              <a:rPr lang="en-US" altLang="zh-CN" sz="2400" b="1" i="0" dirty="0">
                <a:solidFill>
                  <a:srgbClr val="0070C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沟通不充分，误解</a:t>
            </a:r>
            <a:endParaRPr lang="zh-CN" altLang="en-US" sz="2400" b="1" dirty="0">
              <a:solidFill>
                <a:srgbClr val="0070C0"/>
              </a:solidFill>
            </a:endParaRPr>
          </a:p>
          <a:p>
            <a:pPr marL="457200" indent="-457200">
              <a:tabLst>
                <a:tab pos="685800" algn="l"/>
              </a:tabLst>
            </a:pPr>
            <a:endParaRPr lang="zh-CN" altLang="en-US" sz="2400" b="1" dirty="0">
              <a:solidFill>
                <a:srgbClr val="0070C0"/>
              </a:solidFill>
            </a:endParaRPr>
          </a:p>
          <a:p>
            <a:pPr marL="457200" indent="-457200">
              <a:buFontTx/>
              <a:buAutoNum type="circleNumDbPlain" startAt="3"/>
              <a:tabLst>
                <a:tab pos="685800" algn="l"/>
              </a:tabLst>
            </a:pPr>
            <a:r>
              <a:rPr lang="zh-CN" altLang="en-US" sz="2400" b="1" dirty="0">
                <a:solidFill>
                  <a:srgbClr val="0070C0"/>
                </a:solidFill>
              </a:rPr>
              <a:t>软件本身</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B050"/>
                </a:solidFill>
                <a:latin typeface="+mn-lt"/>
                <a:ea typeface="楷体" panose="02010609060101010101" charset="-122"/>
                <a:cs typeface="楷体" panose="02010609060101010101" charset="-122"/>
              </a:rPr>
              <a:t>文档错误、用户使用场合</a:t>
            </a:r>
            <a:r>
              <a:rPr lang="en-US" altLang="zh-CN" sz="2400" b="1" i="0" dirty="0">
                <a:solidFill>
                  <a:srgbClr val="00B050"/>
                </a:solidFill>
                <a:latin typeface="+mn-lt"/>
                <a:ea typeface="楷体" panose="02010609060101010101" charset="-122"/>
                <a:cs typeface="楷体" panose="02010609060101010101" charset="-122"/>
              </a:rPr>
              <a:t>(user scenario)</a:t>
            </a:r>
            <a:r>
              <a:rPr lang="zh-CN" altLang="en-US" sz="2400" b="1" i="0" dirty="0">
                <a:solidFill>
                  <a:srgbClr val="00B050"/>
                </a:solidFill>
                <a:latin typeface="+mn-lt"/>
                <a:ea typeface="楷体" panose="02010609060101010101" charset="-122"/>
                <a:cs typeface="楷体" panose="02010609060101010101" charset="-122"/>
              </a:rPr>
              <a:t>，</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B050"/>
                </a:solidFill>
                <a:latin typeface="+mn-lt"/>
                <a:ea typeface="楷体" panose="02010609060101010101" charset="-122"/>
                <a:cs typeface="楷体" panose="02010609060101010101" charset="-122"/>
              </a:rPr>
              <a:t>时间上不协调、或不一致性所带来的问题</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B050"/>
                </a:solidFill>
                <a:latin typeface="+mn-lt"/>
                <a:ea typeface="楷体" panose="02010609060101010101" charset="-122"/>
                <a:cs typeface="楷体" panose="02010609060101010101" charset="-122"/>
              </a:rPr>
              <a:t>系统的自我恢复或数据的异地备份、灾难性恢复等问题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619672" y="332656"/>
            <a:ext cx="6064250" cy="762000"/>
          </a:xfrm>
        </p:spPr>
        <p:txBody>
          <a:bodyPr/>
          <a:lstStyle/>
          <a:p>
            <a:pPr algn="ctr"/>
            <a:r>
              <a:rPr lang="zh-CN" altLang="en-US" sz="3600" dirty="0">
                <a:solidFill>
                  <a:srgbClr val="FFFF00"/>
                </a:solidFill>
                <a:latin typeface="+mj-ea"/>
              </a:rPr>
              <a:t>软件缺陷构成 </a:t>
            </a:r>
          </a:p>
        </p:txBody>
      </p:sp>
      <p:graphicFrame>
        <p:nvGraphicFramePr>
          <p:cNvPr id="1026" name="Object 3"/>
          <p:cNvGraphicFramePr>
            <a:graphicFrameLocks noGrp="1" noChangeAspect="1"/>
          </p:cNvGraphicFramePr>
          <p:nvPr>
            <p:ph idx="1"/>
          </p:nvPr>
        </p:nvGraphicFramePr>
        <p:xfrm>
          <a:off x="1547663" y="1628800"/>
          <a:ext cx="6068555" cy="4536504"/>
        </p:xfrm>
        <a:graphic>
          <a:graphicData uri="http://schemas.openxmlformats.org/presentationml/2006/ole">
            <mc:AlternateContent xmlns:mc="http://schemas.openxmlformats.org/markup-compatibility/2006">
              <mc:Choice xmlns:v="urn:schemas-microsoft-com:vml" Requires="v">
                <p:oleObj name="工作表" r:id="rId3" imgW="5555615" imgH="4155440" progId="Excel.Sheet.8">
                  <p:embed/>
                </p:oleObj>
              </mc:Choice>
              <mc:Fallback>
                <p:oleObj name="工作表" r:id="rId3" imgW="5555615" imgH="4155440" progId="Excel.Sheet.8">
                  <p:embed/>
                  <p:pic>
                    <p:nvPicPr>
                      <p:cNvPr id="0" name="图片 10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3" y="1628800"/>
                        <a:ext cx="6068555" cy="4536504"/>
                      </a:xfrm>
                      <a:prstGeom prst="rect">
                        <a:avLst/>
                      </a:prstGeom>
                      <a:noFill/>
                      <a:ln>
                        <a:noFill/>
                      </a:ln>
                      <a:effec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87624" y="332656"/>
            <a:ext cx="6624712" cy="674688"/>
          </a:xfrm>
        </p:spPr>
        <p:txBody>
          <a:bodyPr/>
          <a:lstStyle/>
          <a:p>
            <a:pPr algn="ctr"/>
            <a:r>
              <a:rPr lang="zh-CN" altLang="en-US" sz="3600" dirty="0">
                <a:solidFill>
                  <a:srgbClr val="FFFF00"/>
                </a:solidFill>
                <a:latin typeface="+mj-ea"/>
              </a:rPr>
              <a:t>软件缺陷在不同阶段的分布 </a:t>
            </a:r>
          </a:p>
        </p:txBody>
      </p:sp>
      <p:pic>
        <p:nvPicPr>
          <p:cNvPr id="19459" name="Picture 3" descr="图2-5%20%20软件缺陷在不同阶段的分布图"/>
          <p:cNvPicPr>
            <a:picLocks noGrp="1" noChangeAspect="1" noChangeArrowheads="1"/>
          </p:cNvPicPr>
          <p:nvPr>
            <p:ph idx="1"/>
          </p:nvPr>
        </p:nvPicPr>
        <p:blipFill>
          <a:blip r:embed="rId3" cstate="print"/>
          <a:srcRect/>
          <a:stretch>
            <a:fillRect/>
          </a:stretch>
        </p:blipFill>
        <p:spPr>
          <a:xfrm>
            <a:off x="1079500" y="1628775"/>
            <a:ext cx="6696075" cy="3617913"/>
          </a:xfrm>
          <a:noFill/>
        </p:spPr>
      </p:pic>
      <p:sp>
        <p:nvSpPr>
          <p:cNvPr id="19461" name="Rectangle 5"/>
          <p:cNvSpPr>
            <a:spLocks noChangeArrowheads="1"/>
          </p:cNvSpPr>
          <p:nvPr/>
        </p:nvSpPr>
        <p:spPr bwMode="auto">
          <a:xfrm>
            <a:off x="683568" y="5445224"/>
            <a:ext cx="7848600" cy="1107440"/>
          </a:xfrm>
          <a:prstGeom prst="rect">
            <a:avLst/>
          </a:prstGeom>
          <a:noFill/>
          <a:ln w="9525">
            <a:noFill/>
            <a:miter lim="800000"/>
          </a:ln>
        </p:spPr>
        <p:txBody>
          <a:bodyPr lIns="0" tIns="0" rIns="0" bIns="0">
            <a:spAutoFit/>
          </a:bodyPr>
          <a:lstStyle/>
          <a:p>
            <a:pPr>
              <a:lnSpc>
                <a:spcPct val="120000"/>
              </a:lnSpc>
            </a:pPr>
            <a:r>
              <a:rPr lang="zh-CN" altLang="en-US" sz="2000" b="1" i="0" dirty="0">
                <a:solidFill>
                  <a:srgbClr val="0070C0"/>
                </a:solidFill>
              </a:rPr>
              <a:t>在真正的程序测试之前，通过审查、评审会可以发现更多的缺陷。</a:t>
            </a:r>
          </a:p>
          <a:p>
            <a:pPr>
              <a:lnSpc>
                <a:spcPct val="120000"/>
              </a:lnSpc>
            </a:pPr>
            <a:r>
              <a:rPr lang="zh-CN" altLang="en-US" sz="2000" b="1" i="0" dirty="0">
                <a:solidFill>
                  <a:srgbClr val="0070C0"/>
                </a:solidFill>
              </a:rPr>
              <a:t>规格说明书的缺陷会在需求分析审查、设计、编码、测试等过程中会逐步发现，而不能在需求分析一个阶段发现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560" y="332656"/>
            <a:ext cx="7704137" cy="661988"/>
          </a:xfrm>
        </p:spPr>
        <p:txBody>
          <a:bodyPr/>
          <a:lstStyle/>
          <a:p>
            <a:pPr algn="ctr"/>
            <a:r>
              <a:rPr lang="zh-CN" altLang="en-US" sz="3600" dirty="0">
                <a:solidFill>
                  <a:srgbClr val="FFFF00"/>
                </a:solidFill>
                <a:latin typeface="+mj-ea"/>
              </a:rPr>
              <a:t>第</a:t>
            </a:r>
            <a:r>
              <a:rPr lang="en-US" altLang="zh-CN" sz="3600" dirty="0">
                <a:solidFill>
                  <a:srgbClr val="FFFF00"/>
                </a:solidFill>
                <a:latin typeface="+mj-ea"/>
              </a:rPr>
              <a:t>2</a:t>
            </a:r>
            <a:r>
              <a:rPr lang="zh-CN" altLang="en-US" sz="3600" dirty="0">
                <a:solidFill>
                  <a:srgbClr val="FFFF00"/>
                </a:solidFill>
                <a:latin typeface="+mj-ea"/>
              </a:rPr>
              <a:t>章  软件测试的基本概念</a:t>
            </a:r>
          </a:p>
        </p:txBody>
      </p:sp>
      <p:sp>
        <p:nvSpPr>
          <p:cNvPr id="7172" name="Rectangle 5"/>
          <p:cNvSpPr>
            <a:spLocks noChangeArrowheads="1"/>
          </p:cNvSpPr>
          <p:nvPr/>
        </p:nvSpPr>
        <p:spPr bwMode="auto">
          <a:xfrm>
            <a:off x="467544" y="1412776"/>
            <a:ext cx="5112568" cy="5134738"/>
          </a:xfrm>
          <a:prstGeom prst="rect">
            <a:avLst/>
          </a:prstGeom>
          <a:solidFill>
            <a:schemeClr val="accent1">
              <a:lumMod val="75000"/>
            </a:schemeClr>
          </a:solidFill>
          <a:ln w="9525">
            <a:noFill/>
            <a:miter lim="800000"/>
          </a:ln>
        </p:spPr>
        <p:txBody>
          <a:bodyPr wrap="square" lIns="0" tIns="0" rIns="0" bIns="0">
            <a:spAutoFit/>
          </a:bodyPr>
          <a:lstStyle/>
          <a:p>
            <a:pPr marL="533400" indent="-342900">
              <a:lnSpc>
                <a:spcPct val="150000"/>
              </a:lnSpc>
              <a:defRPr/>
            </a:pPr>
            <a:r>
              <a:rPr lang="en-US" altLang="zh-CN" sz="2800" b="1" i="0" dirty="0">
                <a:solidFill>
                  <a:srgbClr val="0070C0"/>
                </a:solidFill>
                <a:latin typeface="Times New Roman" panose="02020603050405020304" pitchFamily="18" charset="0"/>
              </a:rPr>
              <a:t>2.1 </a:t>
            </a:r>
            <a:r>
              <a:rPr lang="zh-CN" altLang="en-US" sz="2800" b="1" i="0" dirty="0">
                <a:solidFill>
                  <a:srgbClr val="0070C0"/>
                </a:solidFill>
                <a:latin typeface="Times New Roman" panose="02020603050405020304" pitchFamily="18" charset="0"/>
              </a:rPr>
              <a:t>软件缺陷</a:t>
            </a:r>
          </a:p>
          <a:p>
            <a:pPr marL="533400" indent="-342900">
              <a:lnSpc>
                <a:spcPct val="150000"/>
              </a:lnSpc>
              <a:defRPr/>
            </a:pPr>
            <a:r>
              <a:rPr lang="en-US" altLang="zh-CN" sz="2800" b="1" i="0" dirty="0">
                <a:solidFill>
                  <a:srgbClr val="0070C0"/>
                </a:solidFill>
                <a:latin typeface="Times New Roman" panose="02020603050405020304" pitchFamily="18" charset="0"/>
              </a:rPr>
              <a:t>2.2 </a:t>
            </a:r>
            <a:r>
              <a:rPr lang="zh-CN" altLang="en-US" sz="2800" b="1" i="0" dirty="0">
                <a:solidFill>
                  <a:srgbClr val="0070C0"/>
                </a:solidFill>
                <a:latin typeface="Times New Roman" panose="02020603050405020304" pitchFamily="18" charset="0"/>
              </a:rPr>
              <a:t>软件测试的分类</a:t>
            </a:r>
          </a:p>
          <a:p>
            <a:pPr marL="533400" indent="-342900">
              <a:lnSpc>
                <a:spcPct val="150000"/>
              </a:lnSpc>
              <a:defRPr/>
            </a:pPr>
            <a:r>
              <a:rPr lang="en-US" altLang="zh-CN" sz="2800" b="1" i="0" dirty="0">
                <a:solidFill>
                  <a:srgbClr val="0070C0"/>
                </a:solidFill>
                <a:latin typeface="Times New Roman" panose="02020603050405020304" pitchFamily="18" charset="0"/>
              </a:rPr>
              <a:t>2.3 </a:t>
            </a:r>
            <a:r>
              <a:rPr lang="zh-CN" altLang="en-US" sz="2800" b="1" i="0" dirty="0">
                <a:solidFill>
                  <a:srgbClr val="0070C0"/>
                </a:solidFill>
                <a:latin typeface="Times New Roman" panose="02020603050405020304" pitchFamily="18" charset="0"/>
              </a:rPr>
              <a:t>静态测试与动态测试</a:t>
            </a:r>
            <a:endParaRPr lang="en-US" altLang="zh-CN" sz="2800" b="1" i="0" dirty="0">
              <a:solidFill>
                <a:srgbClr val="0070C0"/>
              </a:solidFill>
              <a:latin typeface="Times New Roman" panose="02020603050405020304" pitchFamily="18" charset="0"/>
            </a:endParaRPr>
          </a:p>
          <a:p>
            <a:pPr marL="533400" indent="-342900">
              <a:lnSpc>
                <a:spcPct val="150000"/>
              </a:lnSpc>
              <a:defRPr/>
            </a:pPr>
            <a:r>
              <a:rPr lang="en-US" altLang="zh-CN" sz="2800" b="1" i="0" dirty="0">
                <a:solidFill>
                  <a:srgbClr val="0070C0"/>
                </a:solidFill>
                <a:latin typeface="Times New Roman" panose="02020603050405020304" pitchFamily="18" charset="0"/>
              </a:rPr>
              <a:t>2.4 </a:t>
            </a:r>
            <a:r>
              <a:rPr lang="zh-CN" altLang="en-US" sz="2800" b="1" i="0" dirty="0">
                <a:solidFill>
                  <a:srgbClr val="0070C0"/>
                </a:solidFill>
                <a:latin typeface="Times New Roman" panose="02020603050405020304" pitchFamily="18" charset="0"/>
              </a:rPr>
              <a:t>主动测试与被动测试</a:t>
            </a:r>
            <a:endParaRPr lang="en-US" altLang="zh-CN" sz="2800" b="1" i="0" dirty="0">
              <a:solidFill>
                <a:srgbClr val="0070C0"/>
              </a:solidFill>
              <a:latin typeface="Times New Roman" panose="02020603050405020304" pitchFamily="18" charset="0"/>
            </a:endParaRPr>
          </a:p>
          <a:p>
            <a:pPr marL="533400" indent="-342900">
              <a:lnSpc>
                <a:spcPct val="150000"/>
              </a:lnSpc>
              <a:defRPr/>
            </a:pPr>
            <a:r>
              <a:rPr lang="en-US" altLang="zh-CN" sz="2800" b="1" i="0" dirty="0">
                <a:solidFill>
                  <a:srgbClr val="0070C0"/>
                </a:solidFill>
                <a:latin typeface="Times New Roman" panose="02020603050405020304" pitchFamily="18" charset="0"/>
              </a:rPr>
              <a:t>2.5 </a:t>
            </a:r>
            <a:r>
              <a:rPr lang="zh-CN" altLang="en-US" sz="2800" b="1" i="0" dirty="0">
                <a:solidFill>
                  <a:srgbClr val="0070C0"/>
                </a:solidFill>
                <a:latin typeface="Times New Roman" panose="02020603050405020304" pitchFamily="18" charset="0"/>
              </a:rPr>
              <a:t>黑盒测试与白盒测试</a:t>
            </a:r>
            <a:endParaRPr lang="en-US" altLang="zh-CN" sz="2800" b="1" i="0" dirty="0">
              <a:solidFill>
                <a:srgbClr val="0070C0"/>
              </a:solidFill>
              <a:latin typeface="Times New Roman" panose="02020603050405020304" pitchFamily="18" charset="0"/>
            </a:endParaRPr>
          </a:p>
          <a:p>
            <a:pPr marL="533400" indent="-342900">
              <a:lnSpc>
                <a:spcPct val="150000"/>
              </a:lnSpc>
              <a:defRPr/>
            </a:pPr>
            <a:r>
              <a:rPr lang="en-US" altLang="zh-CN" sz="2800" b="1" i="0" dirty="0">
                <a:solidFill>
                  <a:srgbClr val="0070C0"/>
                </a:solidFill>
                <a:latin typeface="Times New Roman" panose="02020603050405020304" pitchFamily="18" charset="0"/>
              </a:rPr>
              <a:t>2.6 </a:t>
            </a:r>
            <a:r>
              <a:rPr lang="zh-CN" altLang="en-US" sz="2800" b="1" i="0" dirty="0">
                <a:solidFill>
                  <a:srgbClr val="0070C0"/>
                </a:solidFill>
                <a:latin typeface="Times New Roman" panose="02020603050405020304" pitchFamily="18" charset="0"/>
              </a:rPr>
              <a:t>软件测试级别</a:t>
            </a:r>
          </a:p>
          <a:p>
            <a:pPr marL="533400" indent="-342900">
              <a:lnSpc>
                <a:spcPct val="150000"/>
              </a:lnSpc>
              <a:defRPr/>
            </a:pPr>
            <a:r>
              <a:rPr lang="en-US" altLang="zh-CN" sz="2800" b="1" i="0" dirty="0">
                <a:solidFill>
                  <a:srgbClr val="0070C0"/>
                </a:solidFill>
                <a:latin typeface="Times New Roman" panose="02020603050405020304" pitchFamily="18" charset="0"/>
              </a:rPr>
              <a:t>2.7 </a:t>
            </a:r>
            <a:r>
              <a:rPr lang="zh-CN" altLang="en-US" sz="2800" b="1" i="0" dirty="0">
                <a:solidFill>
                  <a:srgbClr val="0070C0"/>
                </a:solidFill>
                <a:latin typeface="Times New Roman" panose="02020603050405020304" pitchFamily="18" charset="0"/>
              </a:rPr>
              <a:t>软件测试计划与用例</a:t>
            </a:r>
            <a:endParaRPr lang="en-US" altLang="zh-CN" sz="2800" b="1" i="0" dirty="0">
              <a:solidFill>
                <a:srgbClr val="0070C0"/>
              </a:solidFill>
              <a:latin typeface="Times New Roman" panose="02020603050405020304" pitchFamily="18" charset="0"/>
            </a:endParaRPr>
          </a:p>
          <a:p>
            <a:pPr marL="533400" indent="-342900">
              <a:lnSpc>
                <a:spcPct val="150000"/>
              </a:lnSpc>
              <a:defRPr/>
            </a:pPr>
            <a:r>
              <a:rPr lang="en-US" altLang="zh-CN" sz="2800" b="1" i="0" dirty="0">
                <a:solidFill>
                  <a:srgbClr val="0070C0"/>
                </a:solidFill>
                <a:latin typeface="Times New Roman" panose="02020603050405020304" pitchFamily="18" charset="0"/>
              </a:rPr>
              <a:t>2.8 </a:t>
            </a:r>
            <a:r>
              <a:rPr lang="zh-CN" altLang="en-US" sz="2800" b="1" i="0" dirty="0">
                <a:solidFill>
                  <a:srgbClr val="0070C0"/>
                </a:solidFill>
                <a:latin typeface="Times New Roman" panose="02020603050405020304" pitchFamily="18" charset="0"/>
              </a:rPr>
              <a:t>专业测试人员的责任和要求</a:t>
            </a:r>
          </a:p>
        </p:txBody>
      </p:sp>
      <p:pic>
        <p:nvPicPr>
          <p:cNvPr id="6149" name="Picture 6" descr="http://viaqa.files.wordpress.com/2010/03/scena.jpg"/>
          <p:cNvPicPr>
            <a:picLocks noChangeAspect="1" noChangeArrowheads="1"/>
          </p:cNvPicPr>
          <p:nvPr/>
        </p:nvPicPr>
        <p:blipFill>
          <a:blip r:embed="rId3" cstate="print"/>
          <a:srcRect/>
          <a:stretch>
            <a:fillRect/>
          </a:stretch>
        </p:blipFill>
        <p:spPr bwMode="auto">
          <a:xfrm>
            <a:off x="5648960" y="3048000"/>
            <a:ext cx="3490595" cy="261747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59832" y="260648"/>
            <a:ext cx="3598862" cy="879475"/>
          </a:xfrm>
        </p:spPr>
        <p:txBody>
          <a:bodyPr/>
          <a:lstStyle/>
          <a:p>
            <a:pPr algn="ctr"/>
            <a:r>
              <a:rPr lang="zh-CN" altLang="en-US" sz="3600" dirty="0">
                <a:solidFill>
                  <a:srgbClr val="FFFF00"/>
                </a:solidFill>
                <a:latin typeface="+mj-ea"/>
              </a:rPr>
              <a:t>缺陷成本</a:t>
            </a:r>
          </a:p>
        </p:txBody>
      </p:sp>
      <p:pic>
        <p:nvPicPr>
          <p:cNvPr id="20484" name="Picture 6" descr="图2-3%20软件缺陷随着时间带来越来越大的成本"/>
          <p:cNvPicPr>
            <a:picLocks noChangeAspect="1" noChangeArrowheads="1"/>
          </p:cNvPicPr>
          <p:nvPr/>
        </p:nvPicPr>
        <p:blipFill>
          <a:blip r:embed="rId3" cstate="print"/>
          <a:srcRect/>
          <a:stretch>
            <a:fillRect/>
          </a:stretch>
        </p:blipFill>
        <p:spPr bwMode="auto">
          <a:xfrm>
            <a:off x="900113" y="1665288"/>
            <a:ext cx="7416800" cy="4568825"/>
          </a:xfrm>
          <a:prstGeom prst="rect">
            <a:avLst/>
          </a:prstGeom>
          <a:noFill/>
          <a:ln w="9525">
            <a:noFill/>
            <a:miter lim="800000"/>
            <a:headEnd/>
            <a:tailEnd/>
          </a:ln>
        </p:spPr>
      </p:pic>
      <p:sp>
        <p:nvSpPr>
          <p:cNvPr id="20485" name="Freeform 7"/>
          <p:cNvSpPr/>
          <p:nvPr/>
        </p:nvSpPr>
        <p:spPr bwMode="auto">
          <a:xfrm>
            <a:off x="2051050" y="2133600"/>
            <a:ext cx="3960813" cy="3430588"/>
          </a:xfrm>
          <a:custGeom>
            <a:avLst/>
            <a:gdLst>
              <a:gd name="T0" fmla="*/ 0 w 2495"/>
              <a:gd name="T1" fmla="*/ 2147483647 h 2161"/>
              <a:gd name="T2" fmla="*/ 2147483647 w 2495"/>
              <a:gd name="T3" fmla="*/ 2147483647 h 2161"/>
              <a:gd name="T4" fmla="*/ 2147483647 w 2495"/>
              <a:gd name="T5" fmla="*/ 2147483647 h 2161"/>
              <a:gd name="T6" fmla="*/ 2147483647 w 2495"/>
              <a:gd name="T7" fmla="*/ 2147483647 h 2161"/>
              <a:gd name="T8" fmla="*/ 2147483647 w 2495"/>
              <a:gd name="T9" fmla="*/ 0 h 2161"/>
              <a:gd name="T10" fmla="*/ 0 60000 65536"/>
              <a:gd name="T11" fmla="*/ 0 60000 65536"/>
              <a:gd name="T12" fmla="*/ 0 60000 65536"/>
              <a:gd name="T13" fmla="*/ 0 60000 65536"/>
              <a:gd name="T14" fmla="*/ 0 60000 65536"/>
              <a:gd name="T15" fmla="*/ 0 w 2495"/>
              <a:gd name="T16" fmla="*/ 0 h 2161"/>
              <a:gd name="T17" fmla="*/ 2495 w 2495"/>
              <a:gd name="T18" fmla="*/ 2161 h 2161"/>
            </a:gdLst>
            <a:ahLst/>
            <a:cxnLst>
              <a:cxn ang="T10">
                <a:pos x="T0" y="T1"/>
              </a:cxn>
              <a:cxn ang="T11">
                <a:pos x="T2" y="T3"/>
              </a:cxn>
              <a:cxn ang="T12">
                <a:pos x="T4" y="T5"/>
              </a:cxn>
              <a:cxn ang="T13">
                <a:pos x="T6" y="T7"/>
              </a:cxn>
              <a:cxn ang="T14">
                <a:pos x="T8" y="T9"/>
              </a:cxn>
            </a:cxnLst>
            <a:rect l="T15" t="T16" r="T17" b="T18"/>
            <a:pathLst>
              <a:path w="2495" h="2161">
                <a:moveTo>
                  <a:pt x="0" y="2154"/>
                </a:moveTo>
                <a:cubicBezTo>
                  <a:pt x="319" y="2157"/>
                  <a:pt x="639" y="2161"/>
                  <a:pt x="862" y="2131"/>
                </a:cubicBezTo>
                <a:cubicBezTo>
                  <a:pt x="1085" y="2101"/>
                  <a:pt x="1165" y="2143"/>
                  <a:pt x="1339" y="1973"/>
                </a:cubicBezTo>
                <a:cubicBezTo>
                  <a:pt x="1513" y="1803"/>
                  <a:pt x="1713" y="1440"/>
                  <a:pt x="1906" y="1111"/>
                </a:cubicBezTo>
                <a:cubicBezTo>
                  <a:pt x="2099" y="782"/>
                  <a:pt x="2397" y="185"/>
                  <a:pt x="2495" y="0"/>
                </a:cubicBezTo>
              </a:path>
            </a:pathLst>
          </a:custGeom>
          <a:noFill/>
          <a:ln w="19050">
            <a:solidFill>
              <a:schemeClr val="accent2"/>
            </a:solidFill>
            <a:round/>
          </a:ln>
        </p:spPr>
        <p:txBody>
          <a:bodyPr lIns="0" tIns="0" rIns="0" bIns="0"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55576" y="188640"/>
            <a:ext cx="7221537" cy="944563"/>
          </a:xfrm>
        </p:spPr>
        <p:txBody>
          <a:bodyPr/>
          <a:lstStyle/>
          <a:p>
            <a:pPr algn="ctr"/>
            <a:r>
              <a:rPr lang="en-US" altLang="zh-CN" sz="3600" dirty="0">
                <a:solidFill>
                  <a:srgbClr val="FFFF00"/>
                </a:solidFill>
                <a:latin typeface="+mj-ea"/>
              </a:rPr>
              <a:t>2.3 </a:t>
            </a:r>
            <a:r>
              <a:rPr lang="zh-CN" altLang="en-US" sz="3600" dirty="0">
                <a:solidFill>
                  <a:srgbClr val="FFFF00"/>
                </a:solidFill>
                <a:latin typeface="+mj-ea"/>
              </a:rPr>
              <a:t>软件测试的分类</a:t>
            </a:r>
          </a:p>
        </p:txBody>
      </p:sp>
      <p:grpSp>
        <p:nvGrpSpPr>
          <p:cNvPr id="29699" name="Group 39"/>
          <p:cNvGrpSpPr/>
          <p:nvPr/>
        </p:nvGrpSpPr>
        <p:grpSpPr bwMode="auto">
          <a:xfrm>
            <a:off x="827088" y="1557338"/>
            <a:ext cx="6877050" cy="4872037"/>
            <a:chOff x="521" y="981"/>
            <a:chExt cx="4332" cy="3069"/>
          </a:xfrm>
        </p:grpSpPr>
        <p:sp>
          <p:nvSpPr>
            <p:cNvPr id="29704" name="Text Box 24"/>
            <p:cNvSpPr txBox="1">
              <a:spLocks noChangeArrowheads="1"/>
            </p:cNvSpPr>
            <p:nvPr/>
          </p:nvSpPr>
          <p:spPr bwMode="auto">
            <a:xfrm>
              <a:off x="4382" y="2328"/>
              <a:ext cx="471" cy="231"/>
            </a:xfrm>
            <a:prstGeom prst="rect">
              <a:avLst/>
            </a:prstGeom>
            <a:noFill/>
            <a:ln w="12700">
              <a:noFill/>
              <a:miter lim="800000"/>
            </a:ln>
          </p:spPr>
          <p:txBody>
            <a:bodyPr>
              <a:spAutoFit/>
            </a:bodyPr>
            <a:lstStyle/>
            <a:p>
              <a:pPr defTabSz="762000" eaLnBrk="0" hangingPunct="0">
                <a:spcBef>
                  <a:spcPct val="50000"/>
                </a:spcBef>
              </a:pPr>
              <a:r>
                <a:rPr lang="zh-CN" altLang="en-GB" b="1" i="0">
                  <a:solidFill>
                    <a:srgbClr val="3366FF"/>
                  </a:solidFill>
                  <a:latin typeface="Comic Sans MS" panose="030F0702030302020204" pitchFamily="66" charset="0"/>
                </a:rPr>
                <a:t>方法</a:t>
              </a:r>
            </a:p>
          </p:txBody>
        </p:sp>
        <p:grpSp>
          <p:nvGrpSpPr>
            <p:cNvPr id="29705" name="Group 38"/>
            <p:cNvGrpSpPr/>
            <p:nvPr/>
          </p:nvGrpSpPr>
          <p:grpSpPr bwMode="auto">
            <a:xfrm>
              <a:off x="521" y="981"/>
              <a:ext cx="3905" cy="3069"/>
              <a:chOff x="521" y="981"/>
              <a:chExt cx="3905" cy="3069"/>
            </a:xfrm>
          </p:grpSpPr>
          <p:sp>
            <p:nvSpPr>
              <p:cNvPr id="29706" name="Text Box 25"/>
              <p:cNvSpPr txBox="1">
                <a:spLocks noChangeArrowheads="1"/>
              </p:cNvSpPr>
              <p:nvPr/>
            </p:nvSpPr>
            <p:spPr bwMode="auto">
              <a:xfrm>
                <a:off x="1010" y="3800"/>
                <a:ext cx="1529" cy="250"/>
              </a:xfrm>
              <a:prstGeom prst="rect">
                <a:avLst/>
              </a:prstGeom>
              <a:noFill/>
              <a:ln w="12700">
                <a:noFill/>
                <a:miter lim="800000"/>
              </a:ln>
            </p:spPr>
            <p:txBody>
              <a:bodyPr>
                <a:spAutoFit/>
              </a:bodyPr>
              <a:lstStyle/>
              <a:p>
                <a:pPr defTabSz="762000" eaLnBrk="0" hangingPunct="0">
                  <a:spcBef>
                    <a:spcPct val="50000"/>
                  </a:spcBef>
                </a:pPr>
                <a:r>
                  <a:rPr lang="zh-CN" altLang="en-GB" sz="2000" b="1" i="0">
                    <a:solidFill>
                      <a:srgbClr val="3366FF"/>
                    </a:solidFill>
                    <a:latin typeface="Comic Sans MS" panose="030F0702030302020204" pitchFamily="66" charset="0"/>
                  </a:rPr>
                  <a:t>目标</a:t>
                </a:r>
                <a:r>
                  <a:rPr lang="en-GB" altLang="zh-CN" sz="2000" b="1" i="0">
                    <a:solidFill>
                      <a:srgbClr val="3366FF"/>
                    </a:solidFill>
                    <a:latin typeface="Comic Sans MS" panose="030F0702030302020204" pitchFamily="66" charset="0"/>
                  </a:rPr>
                  <a:t>/</a:t>
                </a:r>
                <a:r>
                  <a:rPr lang="zh-CN" altLang="en-GB" sz="2000" b="1" i="0">
                    <a:solidFill>
                      <a:srgbClr val="3366FF"/>
                    </a:solidFill>
                    <a:latin typeface="Comic Sans MS" panose="030F0702030302020204" pitchFamily="66" charset="0"/>
                  </a:rPr>
                  <a:t>特性</a:t>
                </a:r>
              </a:p>
            </p:txBody>
          </p:sp>
          <p:sp>
            <p:nvSpPr>
              <p:cNvPr id="29707" name="Line 4"/>
              <p:cNvSpPr>
                <a:spLocks noChangeShapeType="1"/>
              </p:cNvSpPr>
              <p:nvPr/>
            </p:nvSpPr>
            <p:spPr bwMode="auto">
              <a:xfrm>
                <a:off x="2654" y="1080"/>
                <a:ext cx="0" cy="1392"/>
              </a:xfrm>
              <a:prstGeom prst="line">
                <a:avLst/>
              </a:prstGeom>
              <a:noFill/>
              <a:ln w="57150">
                <a:solidFill>
                  <a:schemeClr val="tx1"/>
                </a:solidFill>
                <a:round/>
              </a:ln>
            </p:spPr>
            <p:txBody>
              <a:bodyPr wrap="none" anchor="ctr"/>
              <a:lstStyle/>
              <a:p>
                <a:endParaRPr lang="zh-CN" altLang="en-US" i="0"/>
              </a:p>
            </p:txBody>
          </p:sp>
          <p:sp>
            <p:nvSpPr>
              <p:cNvPr id="29708" name="Line 5"/>
              <p:cNvSpPr>
                <a:spLocks noChangeShapeType="1"/>
              </p:cNvSpPr>
              <p:nvPr/>
            </p:nvSpPr>
            <p:spPr bwMode="auto">
              <a:xfrm flipH="1">
                <a:off x="1280" y="2472"/>
                <a:ext cx="1374" cy="1296"/>
              </a:xfrm>
              <a:prstGeom prst="line">
                <a:avLst/>
              </a:prstGeom>
              <a:noFill/>
              <a:ln w="57150">
                <a:solidFill>
                  <a:schemeClr val="tx1"/>
                </a:solidFill>
                <a:round/>
              </a:ln>
            </p:spPr>
            <p:txBody>
              <a:bodyPr wrap="none" anchor="ctr"/>
              <a:lstStyle/>
              <a:p>
                <a:endParaRPr lang="zh-CN" altLang="en-US" i="0"/>
              </a:p>
            </p:txBody>
          </p:sp>
          <p:sp>
            <p:nvSpPr>
              <p:cNvPr id="29709" name="Line 6"/>
              <p:cNvSpPr>
                <a:spLocks noChangeShapeType="1"/>
              </p:cNvSpPr>
              <p:nvPr/>
            </p:nvSpPr>
            <p:spPr bwMode="auto">
              <a:xfrm>
                <a:off x="2661" y="2472"/>
                <a:ext cx="1683" cy="0"/>
              </a:xfrm>
              <a:prstGeom prst="line">
                <a:avLst/>
              </a:prstGeom>
              <a:noFill/>
              <a:ln w="57150">
                <a:solidFill>
                  <a:schemeClr val="tx1"/>
                </a:solidFill>
                <a:round/>
              </a:ln>
            </p:spPr>
            <p:txBody>
              <a:bodyPr wrap="none" anchor="ctr"/>
              <a:lstStyle/>
              <a:p>
                <a:endParaRPr lang="zh-CN" altLang="en-US" i="0"/>
              </a:p>
            </p:txBody>
          </p:sp>
          <p:sp>
            <p:nvSpPr>
              <p:cNvPr id="29710" name="Text Box 7"/>
              <p:cNvSpPr txBox="1">
                <a:spLocks noChangeArrowheads="1"/>
              </p:cNvSpPr>
              <p:nvPr/>
            </p:nvSpPr>
            <p:spPr bwMode="auto">
              <a:xfrm>
                <a:off x="1901" y="2040"/>
                <a:ext cx="708"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单元测试</a:t>
                </a:r>
              </a:p>
            </p:txBody>
          </p:sp>
          <p:sp>
            <p:nvSpPr>
              <p:cNvPr id="29711" name="Text Box 8"/>
              <p:cNvSpPr txBox="1">
                <a:spLocks noChangeArrowheads="1"/>
              </p:cNvSpPr>
              <p:nvPr/>
            </p:nvSpPr>
            <p:spPr bwMode="auto">
              <a:xfrm>
                <a:off x="1901" y="1466"/>
                <a:ext cx="749"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系统测试</a:t>
                </a:r>
              </a:p>
            </p:txBody>
          </p:sp>
          <p:sp>
            <p:nvSpPr>
              <p:cNvPr id="29712" name="Text Box 9"/>
              <p:cNvSpPr txBox="1">
                <a:spLocks noChangeArrowheads="1"/>
              </p:cNvSpPr>
              <p:nvPr/>
            </p:nvSpPr>
            <p:spPr bwMode="auto">
              <a:xfrm>
                <a:off x="1923" y="1171"/>
                <a:ext cx="708" cy="231"/>
              </a:xfrm>
              <a:prstGeom prst="rect">
                <a:avLst/>
              </a:prstGeom>
              <a:noFill/>
              <a:ln w="12700">
                <a:noFill/>
                <a:miter lim="800000"/>
              </a:ln>
            </p:spPr>
            <p:txBody>
              <a:bodyPr>
                <a:spAutoFit/>
              </a:bodyPr>
              <a:lstStyle/>
              <a:p>
                <a:pPr defTabSz="762000" eaLnBrk="0" hangingPunct="0">
                  <a:spcBef>
                    <a:spcPct val="50000"/>
                  </a:spcBef>
                </a:pPr>
                <a:r>
                  <a:rPr lang="zh-CN" altLang="en-GB" b="1" i="0" dirty="0">
                    <a:latin typeface="Comic Sans MS" panose="030F0702030302020204" pitchFamily="66" charset="0"/>
                  </a:rPr>
                  <a:t>验收测试</a:t>
                </a:r>
              </a:p>
            </p:txBody>
          </p:sp>
          <p:sp>
            <p:nvSpPr>
              <p:cNvPr id="29713" name="Line 10"/>
              <p:cNvSpPr>
                <a:spLocks noChangeShapeType="1"/>
              </p:cNvSpPr>
              <p:nvPr/>
            </p:nvSpPr>
            <p:spPr bwMode="auto">
              <a:xfrm>
                <a:off x="2565" y="1292"/>
                <a:ext cx="177" cy="0"/>
              </a:xfrm>
              <a:prstGeom prst="line">
                <a:avLst/>
              </a:prstGeom>
              <a:noFill/>
              <a:ln w="12700">
                <a:solidFill>
                  <a:schemeClr val="tx1"/>
                </a:solidFill>
                <a:round/>
              </a:ln>
            </p:spPr>
            <p:txBody>
              <a:bodyPr wrap="none" anchor="ctr"/>
              <a:lstStyle/>
              <a:p>
                <a:endParaRPr lang="zh-CN" altLang="en-US" i="0"/>
              </a:p>
            </p:txBody>
          </p:sp>
          <p:sp>
            <p:nvSpPr>
              <p:cNvPr id="29714" name="Line 11"/>
              <p:cNvSpPr>
                <a:spLocks noChangeShapeType="1"/>
              </p:cNvSpPr>
              <p:nvPr/>
            </p:nvSpPr>
            <p:spPr bwMode="auto">
              <a:xfrm>
                <a:off x="2277" y="2712"/>
                <a:ext cx="266" cy="0"/>
              </a:xfrm>
              <a:prstGeom prst="line">
                <a:avLst/>
              </a:prstGeom>
              <a:noFill/>
              <a:ln w="12700">
                <a:solidFill>
                  <a:schemeClr val="tx1"/>
                </a:solidFill>
                <a:round/>
              </a:ln>
            </p:spPr>
            <p:txBody>
              <a:bodyPr wrap="none" anchor="ctr"/>
              <a:lstStyle/>
              <a:p>
                <a:endParaRPr lang="zh-CN" altLang="en-US" i="0"/>
              </a:p>
            </p:txBody>
          </p:sp>
          <p:sp>
            <p:nvSpPr>
              <p:cNvPr id="29715" name="Text Box 12"/>
              <p:cNvSpPr txBox="1">
                <a:spLocks noChangeArrowheads="1"/>
              </p:cNvSpPr>
              <p:nvPr/>
            </p:nvSpPr>
            <p:spPr bwMode="auto">
              <a:xfrm>
                <a:off x="1383" y="2795"/>
                <a:ext cx="709"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性能测试</a:t>
                </a:r>
              </a:p>
            </p:txBody>
          </p:sp>
          <p:sp>
            <p:nvSpPr>
              <p:cNvPr id="29716" name="Text Box 13"/>
              <p:cNvSpPr txBox="1">
                <a:spLocks noChangeArrowheads="1"/>
              </p:cNvSpPr>
              <p:nvPr/>
            </p:nvSpPr>
            <p:spPr bwMode="auto">
              <a:xfrm>
                <a:off x="1474" y="2614"/>
                <a:ext cx="915"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强壮性测试</a:t>
                </a:r>
              </a:p>
            </p:txBody>
          </p:sp>
          <p:sp>
            <p:nvSpPr>
              <p:cNvPr id="29717" name="Text Box 14"/>
              <p:cNvSpPr txBox="1">
                <a:spLocks noChangeArrowheads="1"/>
              </p:cNvSpPr>
              <p:nvPr/>
            </p:nvSpPr>
            <p:spPr bwMode="auto">
              <a:xfrm>
                <a:off x="1746" y="2432"/>
                <a:ext cx="703" cy="218"/>
              </a:xfrm>
              <a:prstGeom prst="rect">
                <a:avLst/>
              </a:prstGeom>
              <a:noFill/>
              <a:ln w="12700">
                <a:noFill/>
                <a:miter lim="800000"/>
              </a:ln>
            </p:spPr>
            <p:txBody>
              <a:bodyPr>
                <a:spAutoFit/>
              </a:bodyPr>
              <a:lstStyle/>
              <a:p>
                <a:pPr defTabSz="762000" eaLnBrk="0" hangingPunct="0">
                  <a:lnSpc>
                    <a:spcPct val="90000"/>
                  </a:lnSpc>
                  <a:spcBef>
                    <a:spcPct val="50000"/>
                  </a:spcBef>
                </a:pPr>
                <a:r>
                  <a:rPr lang="zh-CN" altLang="en-GB" b="1" i="0">
                    <a:latin typeface="Comic Sans MS" panose="030F0702030302020204" pitchFamily="66" charset="0"/>
                  </a:rPr>
                  <a:t>功能测试</a:t>
                </a:r>
              </a:p>
            </p:txBody>
          </p:sp>
          <p:sp>
            <p:nvSpPr>
              <p:cNvPr id="29718" name="Line 15"/>
              <p:cNvSpPr>
                <a:spLocks noChangeShapeType="1"/>
              </p:cNvSpPr>
              <p:nvPr/>
            </p:nvSpPr>
            <p:spPr bwMode="auto">
              <a:xfrm>
                <a:off x="2565" y="1580"/>
                <a:ext cx="177" cy="0"/>
              </a:xfrm>
              <a:prstGeom prst="line">
                <a:avLst/>
              </a:prstGeom>
              <a:noFill/>
              <a:ln w="12700">
                <a:solidFill>
                  <a:schemeClr val="tx1"/>
                </a:solidFill>
                <a:round/>
              </a:ln>
            </p:spPr>
            <p:txBody>
              <a:bodyPr wrap="none" anchor="ctr"/>
              <a:lstStyle/>
              <a:p>
                <a:endParaRPr lang="zh-CN" altLang="en-US" i="0"/>
              </a:p>
            </p:txBody>
          </p:sp>
          <p:sp>
            <p:nvSpPr>
              <p:cNvPr id="29719" name="Line 16"/>
              <p:cNvSpPr>
                <a:spLocks noChangeShapeType="1"/>
              </p:cNvSpPr>
              <p:nvPr/>
            </p:nvSpPr>
            <p:spPr bwMode="auto">
              <a:xfrm>
                <a:off x="2565" y="2156"/>
                <a:ext cx="177" cy="0"/>
              </a:xfrm>
              <a:prstGeom prst="line">
                <a:avLst/>
              </a:prstGeom>
              <a:noFill/>
              <a:ln w="12700">
                <a:solidFill>
                  <a:schemeClr val="tx1"/>
                </a:solidFill>
                <a:round/>
              </a:ln>
            </p:spPr>
            <p:txBody>
              <a:bodyPr wrap="none" anchor="ctr"/>
              <a:lstStyle/>
              <a:p>
                <a:endParaRPr lang="zh-CN" altLang="en-US" i="0"/>
              </a:p>
            </p:txBody>
          </p:sp>
          <p:sp>
            <p:nvSpPr>
              <p:cNvPr id="29720" name="Line 17"/>
              <p:cNvSpPr>
                <a:spLocks noChangeShapeType="1"/>
              </p:cNvSpPr>
              <p:nvPr/>
            </p:nvSpPr>
            <p:spPr bwMode="auto">
              <a:xfrm>
                <a:off x="1812" y="3144"/>
                <a:ext cx="266" cy="0"/>
              </a:xfrm>
              <a:prstGeom prst="line">
                <a:avLst/>
              </a:prstGeom>
              <a:noFill/>
              <a:ln w="12700">
                <a:solidFill>
                  <a:schemeClr val="tx1"/>
                </a:solidFill>
                <a:round/>
              </a:ln>
            </p:spPr>
            <p:txBody>
              <a:bodyPr wrap="none" anchor="ctr"/>
              <a:lstStyle/>
              <a:p>
                <a:endParaRPr lang="zh-CN" altLang="en-US" i="0"/>
              </a:p>
            </p:txBody>
          </p:sp>
          <p:sp>
            <p:nvSpPr>
              <p:cNvPr id="29721" name="Line 18"/>
              <p:cNvSpPr>
                <a:spLocks noChangeShapeType="1"/>
              </p:cNvSpPr>
              <p:nvPr/>
            </p:nvSpPr>
            <p:spPr bwMode="auto">
              <a:xfrm>
                <a:off x="1337" y="3614"/>
                <a:ext cx="266" cy="0"/>
              </a:xfrm>
              <a:prstGeom prst="line">
                <a:avLst/>
              </a:prstGeom>
              <a:noFill/>
              <a:ln w="12700">
                <a:solidFill>
                  <a:schemeClr val="tx1"/>
                </a:solidFill>
                <a:round/>
              </a:ln>
            </p:spPr>
            <p:txBody>
              <a:bodyPr wrap="none" anchor="ctr"/>
              <a:lstStyle/>
              <a:p>
                <a:endParaRPr lang="zh-CN" altLang="en-US" i="0"/>
              </a:p>
            </p:txBody>
          </p:sp>
          <p:sp>
            <p:nvSpPr>
              <p:cNvPr id="29722" name="Line 19"/>
              <p:cNvSpPr>
                <a:spLocks noChangeShapeType="1"/>
              </p:cNvSpPr>
              <p:nvPr/>
            </p:nvSpPr>
            <p:spPr bwMode="auto">
              <a:xfrm>
                <a:off x="3141" y="2376"/>
                <a:ext cx="0" cy="192"/>
              </a:xfrm>
              <a:prstGeom prst="line">
                <a:avLst/>
              </a:prstGeom>
              <a:noFill/>
              <a:ln w="12700">
                <a:solidFill>
                  <a:schemeClr val="tx1"/>
                </a:solidFill>
                <a:round/>
              </a:ln>
            </p:spPr>
            <p:txBody>
              <a:bodyPr wrap="none" anchor="ctr"/>
              <a:lstStyle/>
              <a:p>
                <a:endParaRPr lang="zh-CN" altLang="en-US" i="0"/>
              </a:p>
            </p:txBody>
          </p:sp>
          <p:sp>
            <p:nvSpPr>
              <p:cNvPr id="29723" name="Line 20"/>
              <p:cNvSpPr>
                <a:spLocks noChangeShapeType="1"/>
              </p:cNvSpPr>
              <p:nvPr/>
            </p:nvSpPr>
            <p:spPr bwMode="auto">
              <a:xfrm>
                <a:off x="3894" y="2376"/>
                <a:ext cx="0" cy="192"/>
              </a:xfrm>
              <a:prstGeom prst="line">
                <a:avLst/>
              </a:prstGeom>
              <a:noFill/>
              <a:ln w="12700">
                <a:solidFill>
                  <a:schemeClr val="tx1"/>
                </a:solidFill>
                <a:round/>
              </a:ln>
            </p:spPr>
            <p:txBody>
              <a:bodyPr wrap="none" anchor="ctr"/>
              <a:lstStyle/>
              <a:p>
                <a:endParaRPr lang="zh-CN" altLang="en-US" i="0"/>
              </a:p>
            </p:txBody>
          </p:sp>
          <p:sp>
            <p:nvSpPr>
              <p:cNvPr id="29724" name="Text Box 21"/>
              <p:cNvSpPr txBox="1">
                <a:spLocks noChangeArrowheads="1"/>
              </p:cNvSpPr>
              <p:nvPr/>
            </p:nvSpPr>
            <p:spPr bwMode="auto">
              <a:xfrm>
                <a:off x="2757" y="2568"/>
                <a:ext cx="798"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白盒测试</a:t>
                </a:r>
              </a:p>
            </p:txBody>
          </p:sp>
          <p:sp>
            <p:nvSpPr>
              <p:cNvPr id="29725" name="Text Box 22"/>
              <p:cNvSpPr txBox="1">
                <a:spLocks noChangeArrowheads="1"/>
              </p:cNvSpPr>
              <p:nvPr/>
            </p:nvSpPr>
            <p:spPr bwMode="auto">
              <a:xfrm>
                <a:off x="3628" y="2568"/>
                <a:ext cx="798"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黑盒测试</a:t>
                </a:r>
              </a:p>
            </p:txBody>
          </p:sp>
          <p:sp>
            <p:nvSpPr>
              <p:cNvPr id="29726" name="Text Box 23"/>
              <p:cNvSpPr txBox="1">
                <a:spLocks noChangeArrowheads="1"/>
              </p:cNvSpPr>
              <p:nvPr/>
            </p:nvSpPr>
            <p:spPr bwMode="auto">
              <a:xfrm>
                <a:off x="2699" y="981"/>
                <a:ext cx="1428" cy="250"/>
              </a:xfrm>
              <a:prstGeom prst="rect">
                <a:avLst/>
              </a:prstGeom>
              <a:noFill/>
              <a:ln w="12700">
                <a:noFill/>
                <a:miter lim="800000"/>
              </a:ln>
            </p:spPr>
            <p:txBody>
              <a:bodyPr>
                <a:spAutoFit/>
              </a:bodyPr>
              <a:lstStyle/>
              <a:p>
                <a:pPr defTabSz="762000" eaLnBrk="0" hangingPunct="0">
                  <a:spcBef>
                    <a:spcPct val="50000"/>
                  </a:spcBef>
                </a:pPr>
                <a:r>
                  <a:rPr lang="zh-CN" altLang="en-GB" sz="2000" b="1" i="0" dirty="0">
                    <a:solidFill>
                      <a:srgbClr val="3366FF"/>
                    </a:solidFill>
                    <a:latin typeface="Comic Sans MS" panose="030F0702030302020204" pitchFamily="66" charset="0"/>
                  </a:rPr>
                  <a:t>测试阶段或层次</a:t>
                </a:r>
              </a:p>
            </p:txBody>
          </p:sp>
          <p:sp>
            <p:nvSpPr>
              <p:cNvPr id="29727" name="Line 26"/>
              <p:cNvSpPr>
                <a:spLocks noChangeShapeType="1"/>
              </p:cNvSpPr>
              <p:nvPr/>
            </p:nvSpPr>
            <p:spPr bwMode="auto">
              <a:xfrm>
                <a:off x="2075" y="2914"/>
                <a:ext cx="266" cy="0"/>
              </a:xfrm>
              <a:prstGeom prst="line">
                <a:avLst/>
              </a:prstGeom>
              <a:noFill/>
              <a:ln w="12700">
                <a:solidFill>
                  <a:schemeClr val="tx1"/>
                </a:solidFill>
                <a:round/>
              </a:ln>
            </p:spPr>
            <p:txBody>
              <a:bodyPr wrap="none" anchor="ctr"/>
              <a:lstStyle/>
              <a:p>
                <a:endParaRPr lang="zh-CN" altLang="en-US" i="0"/>
              </a:p>
            </p:txBody>
          </p:sp>
          <p:sp>
            <p:nvSpPr>
              <p:cNvPr id="29728" name="Line 27"/>
              <p:cNvSpPr>
                <a:spLocks noChangeShapeType="1"/>
              </p:cNvSpPr>
              <p:nvPr/>
            </p:nvSpPr>
            <p:spPr bwMode="auto">
              <a:xfrm>
                <a:off x="1566" y="3384"/>
                <a:ext cx="266" cy="0"/>
              </a:xfrm>
              <a:prstGeom prst="line">
                <a:avLst/>
              </a:prstGeom>
              <a:noFill/>
              <a:ln w="12700">
                <a:solidFill>
                  <a:schemeClr val="tx1"/>
                </a:solidFill>
                <a:round/>
              </a:ln>
            </p:spPr>
            <p:txBody>
              <a:bodyPr wrap="none" anchor="ctr"/>
              <a:lstStyle/>
              <a:p>
                <a:endParaRPr lang="zh-CN" altLang="en-US" i="0"/>
              </a:p>
            </p:txBody>
          </p:sp>
          <p:sp>
            <p:nvSpPr>
              <p:cNvPr id="29729" name="Text Box 28"/>
              <p:cNvSpPr txBox="1">
                <a:spLocks noChangeArrowheads="1"/>
              </p:cNvSpPr>
              <p:nvPr/>
            </p:nvSpPr>
            <p:spPr bwMode="auto">
              <a:xfrm>
                <a:off x="1020" y="3045"/>
                <a:ext cx="846"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适用性测试</a:t>
                </a:r>
              </a:p>
            </p:txBody>
          </p:sp>
          <p:sp>
            <p:nvSpPr>
              <p:cNvPr id="29730" name="Text Box 29"/>
              <p:cNvSpPr txBox="1">
                <a:spLocks noChangeArrowheads="1"/>
              </p:cNvSpPr>
              <p:nvPr/>
            </p:nvSpPr>
            <p:spPr bwMode="auto">
              <a:xfrm>
                <a:off x="521" y="3498"/>
                <a:ext cx="862"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可靠性测试</a:t>
                </a:r>
              </a:p>
            </p:txBody>
          </p:sp>
          <p:sp>
            <p:nvSpPr>
              <p:cNvPr id="29731" name="Line 30"/>
              <p:cNvSpPr>
                <a:spLocks noChangeShapeType="1"/>
              </p:cNvSpPr>
              <p:nvPr/>
            </p:nvSpPr>
            <p:spPr bwMode="auto">
              <a:xfrm>
                <a:off x="2565" y="1868"/>
                <a:ext cx="177" cy="0"/>
              </a:xfrm>
              <a:prstGeom prst="line">
                <a:avLst/>
              </a:prstGeom>
              <a:noFill/>
              <a:ln w="12700">
                <a:solidFill>
                  <a:schemeClr val="tx1"/>
                </a:solidFill>
                <a:round/>
              </a:ln>
            </p:spPr>
            <p:txBody>
              <a:bodyPr wrap="none" anchor="ctr"/>
              <a:lstStyle/>
              <a:p>
                <a:endParaRPr lang="zh-CN" altLang="en-US" i="0"/>
              </a:p>
            </p:txBody>
          </p:sp>
          <p:sp>
            <p:nvSpPr>
              <p:cNvPr id="29732" name="Text Box 31"/>
              <p:cNvSpPr txBox="1">
                <a:spLocks noChangeArrowheads="1"/>
              </p:cNvSpPr>
              <p:nvPr/>
            </p:nvSpPr>
            <p:spPr bwMode="auto">
              <a:xfrm>
                <a:off x="1787" y="1760"/>
                <a:ext cx="822" cy="231"/>
              </a:xfrm>
              <a:prstGeom prst="rect">
                <a:avLst/>
              </a:prstGeom>
              <a:noFill/>
              <a:ln w="12700">
                <a:noFill/>
                <a:miter lim="800000"/>
              </a:ln>
            </p:spPr>
            <p:txBody>
              <a:bodyPr>
                <a:spAutoFit/>
              </a:bodyPr>
              <a:lstStyle/>
              <a:p>
                <a:pPr algn="r" defTabSz="762000" eaLnBrk="0" hangingPunct="0">
                  <a:spcBef>
                    <a:spcPct val="50000"/>
                  </a:spcBef>
                </a:pPr>
                <a:r>
                  <a:rPr lang="zh-CN" altLang="en-US" b="1" i="0">
                    <a:latin typeface="Comic Sans MS" panose="030F0702030302020204" pitchFamily="66" charset="0"/>
                  </a:rPr>
                  <a:t>集成测试</a:t>
                </a:r>
                <a:endParaRPr lang="zh-CN" altLang="en-GB" b="1" i="0">
                  <a:latin typeface="Comic Sans MS" panose="030F0702030302020204" pitchFamily="66" charset="0"/>
                </a:endParaRPr>
              </a:p>
            </p:txBody>
          </p:sp>
          <p:sp>
            <p:nvSpPr>
              <p:cNvPr id="29733" name="Text Box 32"/>
              <p:cNvSpPr txBox="1">
                <a:spLocks noChangeArrowheads="1"/>
              </p:cNvSpPr>
              <p:nvPr/>
            </p:nvSpPr>
            <p:spPr bwMode="auto">
              <a:xfrm>
                <a:off x="771" y="3271"/>
                <a:ext cx="880" cy="231"/>
              </a:xfrm>
              <a:prstGeom prst="rect">
                <a:avLst/>
              </a:prstGeom>
              <a:noFill/>
              <a:ln w="12700">
                <a:noFill/>
                <a:miter lim="800000"/>
              </a:ln>
            </p:spPr>
            <p:txBody>
              <a:bodyPr>
                <a:spAutoFit/>
              </a:bodyPr>
              <a:lstStyle/>
              <a:p>
                <a:pPr defTabSz="762000" eaLnBrk="0" hangingPunct="0">
                  <a:spcBef>
                    <a:spcPct val="50000"/>
                  </a:spcBef>
                </a:pPr>
                <a:r>
                  <a:rPr lang="zh-CN" altLang="en-GB" b="1" i="0">
                    <a:latin typeface="Comic Sans MS" panose="030F0702030302020204" pitchFamily="66" charset="0"/>
                  </a:rPr>
                  <a:t>安全性测试</a:t>
                </a:r>
              </a:p>
            </p:txBody>
          </p:sp>
          <p:sp>
            <p:nvSpPr>
              <p:cNvPr id="29734" name="Line 33"/>
              <p:cNvSpPr>
                <a:spLocks noChangeShapeType="1"/>
              </p:cNvSpPr>
              <p:nvPr/>
            </p:nvSpPr>
            <p:spPr bwMode="auto">
              <a:xfrm>
                <a:off x="2421" y="2560"/>
                <a:ext cx="266" cy="0"/>
              </a:xfrm>
              <a:prstGeom prst="line">
                <a:avLst/>
              </a:prstGeom>
              <a:noFill/>
              <a:ln w="12700">
                <a:solidFill>
                  <a:schemeClr val="tx1"/>
                </a:solidFill>
                <a:round/>
              </a:ln>
            </p:spPr>
            <p:txBody>
              <a:bodyPr wrap="none" anchor="ctr"/>
              <a:lstStyle/>
              <a:p>
                <a:endParaRPr lang="zh-CN" altLang="en-US" i="0"/>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zh-CN" altLang="en-US" sz="3600" dirty="0">
                <a:solidFill>
                  <a:srgbClr val="FFFF00"/>
                </a:solidFill>
                <a:latin typeface="+mj-ea"/>
              </a:rPr>
              <a:t>不同的分类</a:t>
            </a:r>
          </a:p>
        </p:txBody>
      </p:sp>
      <p:sp>
        <p:nvSpPr>
          <p:cNvPr id="38" name="Rectangle 3"/>
          <p:cNvSpPr txBox="1">
            <a:spLocks noChangeArrowheads="1"/>
          </p:cNvSpPr>
          <p:nvPr/>
        </p:nvSpPr>
        <p:spPr bwMode="auto">
          <a:xfrm>
            <a:off x="774700" y="1749425"/>
            <a:ext cx="7772400" cy="4343871"/>
          </a:xfrm>
          <a:prstGeom prst="rect">
            <a:avLst/>
          </a:prstGeom>
          <a:noFill/>
          <a:ln w="9525">
            <a:noFill/>
            <a:miter lim="800000"/>
          </a:ln>
        </p:spPr>
        <p:txBody>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solidFill>
                  <a:srgbClr val="0070C0"/>
                </a:solidFill>
                <a:latin typeface="+mn-lt"/>
                <a:ea typeface="楷体" panose="02010609060101010101" charset="-122"/>
                <a:cs typeface="楷体" panose="02010609060101010101" charset="-122"/>
              </a:rPr>
              <a:t>按测试的对象或范围分类，如单元测试、文档测试、系统测试等）</a:t>
            </a:r>
            <a:endParaRPr lang="en-US" altLang="zh-CN"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solidFill>
                  <a:srgbClr val="0070C0"/>
                </a:solidFill>
                <a:latin typeface="+mn-lt"/>
                <a:ea typeface="楷体" panose="02010609060101010101" charset="-122"/>
                <a:cs typeface="楷体" panose="02010609060101010101" charset="-122"/>
              </a:rPr>
              <a:t>按测试目的分类，如功能测试、回归测试、性能测试、可靠性测试、安全性测试和兼容性测试等</a:t>
            </a:r>
            <a:endParaRPr lang="en-US" altLang="zh-CN"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solidFill>
                  <a:srgbClr val="0070C0"/>
                </a:solidFill>
                <a:latin typeface="+mn-lt"/>
                <a:ea typeface="楷体" panose="02010609060101010101" charset="-122"/>
                <a:cs typeface="楷体" panose="02010609060101010101" charset="-122"/>
              </a:rPr>
              <a:t>根据测试过程中被测软件是否被执行，分为静态测试和动态测试</a:t>
            </a:r>
            <a:endParaRPr lang="en-US" altLang="zh-CN"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i="0" dirty="0">
                <a:solidFill>
                  <a:srgbClr val="0070C0"/>
                </a:solidFill>
                <a:latin typeface="+mn-lt"/>
                <a:ea typeface="楷体" panose="02010609060101010101" charset="-122"/>
                <a:cs typeface="楷体" panose="02010609060101010101" charset="-122"/>
              </a:rPr>
              <a:t>根据是否针对系统的内部结构和具体实现算法来完成测试，可分为白盒测试和黑盒测试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1763688" y="332656"/>
            <a:ext cx="5472608" cy="762000"/>
          </a:xfrm>
        </p:spPr>
        <p:txBody>
          <a:bodyPr/>
          <a:lstStyle/>
          <a:p>
            <a:pPr algn="ctr">
              <a:lnSpc>
                <a:spcPct val="120000"/>
              </a:lnSpc>
            </a:pPr>
            <a:r>
              <a:rPr lang="en-US" altLang="zh-CN" sz="3600" dirty="0">
                <a:solidFill>
                  <a:srgbClr val="FFFF00"/>
                </a:solidFill>
                <a:latin typeface="+mj-ea"/>
              </a:rPr>
              <a:t>2.3 </a:t>
            </a:r>
            <a:r>
              <a:rPr lang="zh-CN" altLang="en-US" sz="3600" dirty="0">
                <a:solidFill>
                  <a:srgbClr val="FFFF00"/>
                </a:solidFill>
                <a:latin typeface="+mj-ea"/>
              </a:rPr>
              <a:t>静态测试和动态测试</a:t>
            </a:r>
          </a:p>
        </p:txBody>
      </p:sp>
      <p:sp>
        <p:nvSpPr>
          <p:cNvPr id="21509" name="Rectangle 6"/>
          <p:cNvSpPr>
            <a:spLocks noChangeArrowheads="1"/>
          </p:cNvSpPr>
          <p:nvPr/>
        </p:nvSpPr>
        <p:spPr bwMode="auto">
          <a:xfrm>
            <a:off x="1547664" y="2852936"/>
            <a:ext cx="3617788" cy="1995418"/>
          </a:xfrm>
          <a:prstGeom prst="rect">
            <a:avLst/>
          </a:prstGeom>
          <a:noFill/>
          <a:ln w="9525">
            <a:noFill/>
            <a:miter lim="800000"/>
          </a:ln>
        </p:spPr>
        <p:txBody>
          <a:bodyPr wrap="square">
            <a:spAutoFit/>
          </a:bodyPr>
          <a:lstStyle/>
          <a:p>
            <a:pPr>
              <a:lnSpc>
                <a:spcPct val="150000"/>
              </a:lnSpc>
            </a:pPr>
            <a:r>
              <a:rPr lang="en-US" altLang="zh-CN" sz="2800" b="1" i="0" dirty="0">
                <a:solidFill>
                  <a:srgbClr val="0070C0"/>
                </a:solidFill>
              </a:rPr>
              <a:t>2.3.1</a:t>
            </a:r>
            <a:r>
              <a:rPr lang="zh-CN" altLang="en-US" sz="2800" b="1" i="0" dirty="0">
                <a:solidFill>
                  <a:srgbClr val="0070C0"/>
                </a:solidFill>
              </a:rPr>
              <a:t> </a:t>
            </a:r>
            <a:r>
              <a:rPr lang="en-US" altLang="zh-CN" sz="2800" b="1" i="0" dirty="0">
                <a:solidFill>
                  <a:srgbClr val="0070C0"/>
                </a:solidFill>
              </a:rPr>
              <a:t> </a:t>
            </a:r>
            <a:r>
              <a:rPr lang="zh-CN" altLang="en-US" sz="2800" b="1" i="0" dirty="0">
                <a:solidFill>
                  <a:srgbClr val="0070C0"/>
                </a:solidFill>
              </a:rPr>
              <a:t>产品评审</a:t>
            </a:r>
            <a:endParaRPr lang="en-US" altLang="zh-CN" sz="2800" b="1" i="0" dirty="0">
              <a:solidFill>
                <a:srgbClr val="0070C0"/>
              </a:solidFill>
            </a:endParaRPr>
          </a:p>
          <a:p>
            <a:pPr>
              <a:lnSpc>
                <a:spcPct val="150000"/>
              </a:lnSpc>
            </a:pPr>
            <a:r>
              <a:rPr lang="en-US" altLang="zh-CN" sz="2800" b="1" i="0" dirty="0">
                <a:solidFill>
                  <a:srgbClr val="0070C0"/>
                </a:solidFill>
              </a:rPr>
              <a:t>2.3.2 </a:t>
            </a:r>
            <a:r>
              <a:rPr lang="zh-CN" altLang="en-US" sz="2800" b="1" i="0" dirty="0">
                <a:solidFill>
                  <a:srgbClr val="0070C0"/>
                </a:solidFill>
              </a:rPr>
              <a:t> 静态分析</a:t>
            </a:r>
          </a:p>
          <a:p>
            <a:pPr>
              <a:lnSpc>
                <a:spcPct val="150000"/>
              </a:lnSpc>
            </a:pPr>
            <a:r>
              <a:rPr lang="en-US" altLang="zh-CN" sz="2800" b="1" i="0" dirty="0">
                <a:solidFill>
                  <a:srgbClr val="0070C0"/>
                </a:solidFill>
              </a:rPr>
              <a:t>2.3.3 </a:t>
            </a:r>
            <a:r>
              <a:rPr lang="zh-CN" altLang="en-US" sz="2800" b="1" i="0" dirty="0">
                <a:solidFill>
                  <a:srgbClr val="0070C0"/>
                </a:solidFill>
              </a:rPr>
              <a:t> 验证和确认</a:t>
            </a:r>
          </a:p>
        </p:txBody>
      </p:sp>
      <p:grpSp>
        <p:nvGrpSpPr>
          <p:cNvPr id="5" name="Group 4"/>
          <p:cNvGrpSpPr/>
          <p:nvPr/>
        </p:nvGrpSpPr>
        <p:grpSpPr bwMode="auto">
          <a:xfrm>
            <a:off x="6142038" y="2698750"/>
            <a:ext cx="2376487" cy="2195513"/>
            <a:chOff x="1638" y="2647"/>
            <a:chExt cx="1214" cy="1213"/>
          </a:xfrm>
        </p:grpSpPr>
        <p:sp>
          <p:nvSpPr>
            <p:cNvPr id="6" name="Freeform 5"/>
            <p:cNvSpPr/>
            <p:nvPr/>
          </p:nvSpPr>
          <p:spPr bwMode="auto">
            <a:xfrm>
              <a:off x="1638" y="2647"/>
              <a:ext cx="770" cy="1173"/>
            </a:xfrm>
            <a:custGeom>
              <a:avLst/>
              <a:gdLst>
                <a:gd name="T0" fmla="*/ 0 w 2308"/>
                <a:gd name="T1" fmla="*/ 0 h 3518"/>
                <a:gd name="T2" fmla="*/ 0 w 2308"/>
                <a:gd name="T3" fmla="*/ 0 h 3518"/>
                <a:gd name="T4" fmla="*/ 0 w 2308"/>
                <a:gd name="T5" fmla="*/ 0 h 3518"/>
                <a:gd name="T6" fmla="*/ 0 w 2308"/>
                <a:gd name="T7" fmla="*/ 0 h 3518"/>
                <a:gd name="T8" fmla="*/ 0 w 2308"/>
                <a:gd name="T9" fmla="*/ 0 h 3518"/>
                <a:gd name="T10" fmla="*/ 0 w 2308"/>
                <a:gd name="T11" fmla="*/ 0 h 3518"/>
                <a:gd name="T12" fmla="*/ 0 w 2308"/>
                <a:gd name="T13" fmla="*/ 0 h 3518"/>
                <a:gd name="T14" fmla="*/ 0 w 2308"/>
                <a:gd name="T15" fmla="*/ 0 h 3518"/>
                <a:gd name="T16" fmla="*/ 0 w 2308"/>
                <a:gd name="T17" fmla="*/ 0 h 3518"/>
                <a:gd name="T18" fmla="*/ 0 w 2308"/>
                <a:gd name="T19" fmla="*/ 0 h 3518"/>
                <a:gd name="T20" fmla="*/ 0 w 2308"/>
                <a:gd name="T21" fmla="*/ 0 h 3518"/>
                <a:gd name="T22" fmla="*/ 0 w 2308"/>
                <a:gd name="T23" fmla="*/ 0 h 3518"/>
                <a:gd name="T24" fmla="*/ 0 w 2308"/>
                <a:gd name="T25" fmla="*/ 0 h 3518"/>
                <a:gd name="T26" fmla="*/ 0 w 2308"/>
                <a:gd name="T27" fmla="*/ 0 h 3518"/>
                <a:gd name="T28" fmla="*/ 0 w 2308"/>
                <a:gd name="T29" fmla="*/ 0 h 3518"/>
                <a:gd name="T30" fmla="*/ 0 w 2308"/>
                <a:gd name="T31" fmla="*/ 0 h 3518"/>
                <a:gd name="T32" fmla="*/ 0 w 2308"/>
                <a:gd name="T33" fmla="*/ 0 h 3518"/>
                <a:gd name="T34" fmla="*/ 0 w 2308"/>
                <a:gd name="T35" fmla="*/ 0 h 3518"/>
                <a:gd name="T36" fmla="*/ 0 w 2308"/>
                <a:gd name="T37" fmla="*/ 0 h 3518"/>
                <a:gd name="T38" fmla="*/ 0 w 2308"/>
                <a:gd name="T39" fmla="*/ 0 h 3518"/>
                <a:gd name="T40" fmla="*/ 0 w 2308"/>
                <a:gd name="T41" fmla="*/ 0 h 3518"/>
                <a:gd name="T42" fmla="*/ 0 w 2308"/>
                <a:gd name="T43" fmla="*/ 0 h 3518"/>
                <a:gd name="T44" fmla="*/ 0 w 2308"/>
                <a:gd name="T45" fmla="*/ 0 h 3518"/>
                <a:gd name="T46" fmla="*/ 0 w 2308"/>
                <a:gd name="T47" fmla="*/ 0 h 3518"/>
                <a:gd name="T48" fmla="*/ 0 w 2308"/>
                <a:gd name="T49" fmla="*/ 0 h 3518"/>
                <a:gd name="T50" fmla="*/ 0 w 2308"/>
                <a:gd name="T51" fmla="*/ 0 h 3518"/>
                <a:gd name="T52" fmla="*/ 0 w 2308"/>
                <a:gd name="T53" fmla="*/ 0 h 3518"/>
                <a:gd name="T54" fmla="*/ 0 w 2308"/>
                <a:gd name="T55" fmla="*/ 0 h 3518"/>
                <a:gd name="T56" fmla="*/ 0 w 2308"/>
                <a:gd name="T57" fmla="*/ 0 h 3518"/>
                <a:gd name="T58" fmla="*/ 0 w 2308"/>
                <a:gd name="T59" fmla="*/ 0 h 3518"/>
                <a:gd name="T60" fmla="*/ 0 w 2308"/>
                <a:gd name="T61" fmla="*/ 0 h 3518"/>
                <a:gd name="T62" fmla="*/ 0 w 2308"/>
                <a:gd name="T63" fmla="*/ 0 h 3518"/>
                <a:gd name="T64" fmla="*/ 0 w 2308"/>
                <a:gd name="T65" fmla="*/ 0 h 3518"/>
                <a:gd name="T66" fmla="*/ 0 w 2308"/>
                <a:gd name="T67" fmla="*/ 0 h 3518"/>
                <a:gd name="T68" fmla="*/ 0 w 2308"/>
                <a:gd name="T69" fmla="*/ 0 h 3518"/>
                <a:gd name="T70" fmla="*/ 0 w 2308"/>
                <a:gd name="T71" fmla="*/ 0 h 3518"/>
                <a:gd name="T72" fmla="*/ 0 w 2308"/>
                <a:gd name="T73" fmla="*/ 0 h 3518"/>
                <a:gd name="T74" fmla="*/ 0 w 2308"/>
                <a:gd name="T75" fmla="*/ 0 h 3518"/>
                <a:gd name="T76" fmla="*/ 0 w 2308"/>
                <a:gd name="T77" fmla="*/ 0 h 3518"/>
                <a:gd name="T78" fmla="*/ 0 w 2308"/>
                <a:gd name="T79" fmla="*/ 0 h 3518"/>
                <a:gd name="T80" fmla="*/ 0 w 2308"/>
                <a:gd name="T81" fmla="*/ 0 h 3518"/>
                <a:gd name="T82" fmla="*/ 0 w 2308"/>
                <a:gd name="T83" fmla="*/ 0 h 3518"/>
                <a:gd name="T84" fmla="*/ 0 w 2308"/>
                <a:gd name="T85" fmla="*/ 0 h 3518"/>
                <a:gd name="T86" fmla="*/ 0 w 2308"/>
                <a:gd name="T87" fmla="*/ 0 h 3518"/>
                <a:gd name="T88" fmla="*/ 0 w 2308"/>
                <a:gd name="T89" fmla="*/ 0 h 3518"/>
                <a:gd name="T90" fmla="*/ 0 w 2308"/>
                <a:gd name="T91" fmla="*/ 0 h 3518"/>
                <a:gd name="T92" fmla="*/ 0 w 2308"/>
                <a:gd name="T93" fmla="*/ 0 h 3518"/>
                <a:gd name="T94" fmla="*/ 0 w 2308"/>
                <a:gd name="T95" fmla="*/ 0 h 3518"/>
                <a:gd name="T96" fmla="*/ 0 w 2308"/>
                <a:gd name="T97" fmla="*/ 0 h 3518"/>
                <a:gd name="T98" fmla="*/ 0 w 2308"/>
                <a:gd name="T99" fmla="*/ 0 h 3518"/>
                <a:gd name="T100" fmla="*/ 0 w 2308"/>
                <a:gd name="T101" fmla="*/ 0 h 35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08"/>
                <a:gd name="T154" fmla="*/ 0 h 3518"/>
                <a:gd name="T155" fmla="*/ 2308 w 2308"/>
                <a:gd name="T156" fmla="*/ 3518 h 35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08" h="3518">
                  <a:moveTo>
                    <a:pt x="1897" y="1974"/>
                  </a:moveTo>
                  <a:lnTo>
                    <a:pt x="1816" y="1895"/>
                  </a:lnTo>
                  <a:lnTo>
                    <a:pt x="1731" y="1829"/>
                  </a:lnTo>
                  <a:lnTo>
                    <a:pt x="1549" y="1694"/>
                  </a:lnTo>
                  <a:lnTo>
                    <a:pt x="1455" y="1606"/>
                  </a:lnTo>
                  <a:lnTo>
                    <a:pt x="1387" y="1519"/>
                  </a:lnTo>
                  <a:lnTo>
                    <a:pt x="1315" y="1384"/>
                  </a:lnTo>
                  <a:lnTo>
                    <a:pt x="1275" y="1276"/>
                  </a:lnTo>
                  <a:lnTo>
                    <a:pt x="1238" y="1164"/>
                  </a:lnTo>
                  <a:lnTo>
                    <a:pt x="1224" y="1061"/>
                  </a:lnTo>
                  <a:lnTo>
                    <a:pt x="1222" y="958"/>
                  </a:lnTo>
                  <a:lnTo>
                    <a:pt x="1228" y="871"/>
                  </a:lnTo>
                  <a:lnTo>
                    <a:pt x="1248" y="749"/>
                  </a:lnTo>
                  <a:lnTo>
                    <a:pt x="1289" y="635"/>
                  </a:lnTo>
                  <a:lnTo>
                    <a:pt x="1338" y="534"/>
                  </a:lnTo>
                  <a:lnTo>
                    <a:pt x="1405" y="426"/>
                  </a:lnTo>
                  <a:lnTo>
                    <a:pt x="1500" y="317"/>
                  </a:lnTo>
                  <a:lnTo>
                    <a:pt x="1574" y="241"/>
                  </a:lnTo>
                  <a:lnTo>
                    <a:pt x="1651" y="183"/>
                  </a:lnTo>
                  <a:lnTo>
                    <a:pt x="1728" y="137"/>
                  </a:lnTo>
                  <a:lnTo>
                    <a:pt x="1810" y="101"/>
                  </a:lnTo>
                  <a:lnTo>
                    <a:pt x="1897" y="74"/>
                  </a:lnTo>
                  <a:lnTo>
                    <a:pt x="1991" y="60"/>
                  </a:lnTo>
                  <a:lnTo>
                    <a:pt x="2054" y="56"/>
                  </a:lnTo>
                  <a:lnTo>
                    <a:pt x="2128" y="53"/>
                  </a:lnTo>
                  <a:lnTo>
                    <a:pt x="2308" y="66"/>
                  </a:lnTo>
                  <a:lnTo>
                    <a:pt x="2176" y="35"/>
                  </a:lnTo>
                  <a:lnTo>
                    <a:pt x="2078" y="19"/>
                  </a:lnTo>
                  <a:lnTo>
                    <a:pt x="1972" y="6"/>
                  </a:lnTo>
                  <a:lnTo>
                    <a:pt x="1863" y="0"/>
                  </a:lnTo>
                  <a:lnTo>
                    <a:pt x="1771" y="0"/>
                  </a:lnTo>
                  <a:lnTo>
                    <a:pt x="1675" y="6"/>
                  </a:lnTo>
                  <a:lnTo>
                    <a:pt x="1569" y="15"/>
                  </a:lnTo>
                  <a:lnTo>
                    <a:pt x="1473" y="34"/>
                  </a:lnTo>
                  <a:lnTo>
                    <a:pt x="1358" y="60"/>
                  </a:lnTo>
                  <a:lnTo>
                    <a:pt x="1233" y="96"/>
                  </a:lnTo>
                  <a:lnTo>
                    <a:pt x="1111" y="143"/>
                  </a:lnTo>
                  <a:lnTo>
                    <a:pt x="1015" y="188"/>
                  </a:lnTo>
                  <a:lnTo>
                    <a:pt x="909" y="244"/>
                  </a:lnTo>
                  <a:lnTo>
                    <a:pt x="799" y="312"/>
                  </a:lnTo>
                  <a:lnTo>
                    <a:pt x="719" y="375"/>
                  </a:lnTo>
                  <a:lnTo>
                    <a:pt x="640" y="440"/>
                  </a:lnTo>
                  <a:lnTo>
                    <a:pt x="557" y="516"/>
                  </a:lnTo>
                  <a:lnTo>
                    <a:pt x="483" y="588"/>
                  </a:lnTo>
                  <a:lnTo>
                    <a:pt x="422" y="662"/>
                  </a:lnTo>
                  <a:lnTo>
                    <a:pt x="358" y="743"/>
                  </a:lnTo>
                  <a:lnTo>
                    <a:pt x="301" y="824"/>
                  </a:lnTo>
                  <a:lnTo>
                    <a:pt x="242" y="911"/>
                  </a:lnTo>
                  <a:lnTo>
                    <a:pt x="196" y="1001"/>
                  </a:lnTo>
                  <a:lnTo>
                    <a:pt x="152" y="1096"/>
                  </a:lnTo>
                  <a:lnTo>
                    <a:pt x="112" y="1194"/>
                  </a:lnTo>
                  <a:lnTo>
                    <a:pt x="78" y="1302"/>
                  </a:lnTo>
                  <a:lnTo>
                    <a:pt x="48" y="1406"/>
                  </a:lnTo>
                  <a:lnTo>
                    <a:pt x="27" y="1511"/>
                  </a:lnTo>
                  <a:lnTo>
                    <a:pt x="11" y="1633"/>
                  </a:lnTo>
                  <a:lnTo>
                    <a:pt x="4" y="1734"/>
                  </a:lnTo>
                  <a:lnTo>
                    <a:pt x="0" y="1835"/>
                  </a:lnTo>
                  <a:lnTo>
                    <a:pt x="4" y="1940"/>
                  </a:lnTo>
                  <a:lnTo>
                    <a:pt x="19" y="2062"/>
                  </a:lnTo>
                  <a:lnTo>
                    <a:pt x="38" y="2188"/>
                  </a:lnTo>
                  <a:lnTo>
                    <a:pt x="65" y="2295"/>
                  </a:lnTo>
                  <a:lnTo>
                    <a:pt x="94" y="2403"/>
                  </a:lnTo>
                  <a:lnTo>
                    <a:pt x="128" y="2491"/>
                  </a:lnTo>
                  <a:lnTo>
                    <a:pt x="173" y="2586"/>
                  </a:lnTo>
                  <a:lnTo>
                    <a:pt x="213" y="2673"/>
                  </a:lnTo>
                  <a:lnTo>
                    <a:pt x="269" y="2774"/>
                  </a:lnTo>
                  <a:lnTo>
                    <a:pt x="335" y="2874"/>
                  </a:lnTo>
                  <a:lnTo>
                    <a:pt x="401" y="2956"/>
                  </a:lnTo>
                  <a:lnTo>
                    <a:pt x="465" y="3035"/>
                  </a:lnTo>
                  <a:lnTo>
                    <a:pt x="536" y="3112"/>
                  </a:lnTo>
                  <a:lnTo>
                    <a:pt x="610" y="3184"/>
                  </a:lnTo>
                  <a:lnTo>
                    <a:pt x="674" y="3237"/>
                  </a:lnTo>
                  <a:lnTo>
                    <a:pt x="754" y="3303"/>
                  </a:lnTo>
                  <a:lnTo>
                    <a:pt x="840" y="3356"/>
                  </a:lnTo>
                  <a:lnTo>
                    <a:pt x="909" y="3397"/>
                  </a:lnTo>
                  <a:lnTo>
                    <a:pt x="981" y="3433"/>
                  </a:lnTo>
                  <a:lnTo>
                    <a:pt x="1049" y="3459"/>
                  </a:lnTo>
                  <a:lnTo>
                    <a:pt x="1116" y="3480"/>
                  </a:lnTo>
                  <a:lnTo>
                    <a:pt x="1217" y="3504"/>
                  </a:lnTo>
                  <a:lnTo>
                    <a:pt x="1293" y="3514"/>
                  </a:lnTo>
                  <a:lnTo>
                    <a:pt x="1372" y="3518"/>
                  </a:lnTo>
                  <a:lnTo>
                    <a:pt x="1445" y="3514"/>
                  </a:lnTo>
                  <a:lnTo>
                    <a:pt x="1543" y="3501"/>
                  </a:lnTo>
                  <a:lnTo>
                    <a:pt x="1637" y="3478"/>
                  </a:lnTo>
                  <a:lnTo>
                    <a:pt x="1722" y="3444"/>
                  </a:lnTo>
                  <a:lnTo>
                    <a:pt x="1792" y="3404"/>
                  </a:lnTo>
                  <a:lnTo>
                    <a:pt x="1871" y="3356"/>
                  </a:lnTo>
                  <a:lnTo>
                    <a:pt x="1933" y="3303"/>
                  </a:lnTo>
                  <a:lnTo>
                    <a:pt x="1998" y="3242"/>
                  </a:lnTo>
                  <a:lnTo>
                    <a:pt x="2054" y="3170"/>
                  </a:lnTo>
                  <a:lnTo>
                    <a:pt x="2106" y="3094"/>
                  </a:lnTo>
                  <a:lnTo>
                    <a:pt x="2147" y="3012"/>
                  </a:lnTo>
                  <a:lnTo>
                    <a:pt x="2176" y="2921"/>
                  </a:lnTo>
                  <a:lnTo>
                    <a:pt x="2200" y="2826"/>
                  </a:lnTo>
                  <a:lnTo>
                    <a:pt x="2213" y="2729"/>
                  </a:lnTo>
                  <a:lnTo>
                    <a:pt x="2216" y="2628"/>
                  </a:lnTo>
                  <a:lnTo>
                    <a:pt x="2202" y="2516"/>
                  </a:lnTo>
                  <a:lnTo>
                    <a:pt x="2181" y="2419"/>
                  </a:lnTo>
                  <a:lnTo>
                    <a:pt x="2142" y="2326"/>
                  </a:lnTo>
                  <a:lnTo>
                    <a:pt x="2099" y="2237"/>
                  </a:lnTo>
                  <a:lnTo>
                    <a:pt x="2046" y="2159"/>
                  </a:lnTo>
                  <a:lnTo>
                    <a:pt x="1978" y="2064"/>
                  </a:lnTo>
                  <a:lnTo>
                    <a:pt x="1897" y="1974"/>
                  </a:lnTo>
                  <a:close/>
                </a:path>
              </a:pathLst>
            </a:custGeom>
            <a:solidFill>
              <a:schemeClr val="tx1"/>
            </a:solidFill>
            <a:ln w="9525">
              <a:solidFill>
                <a:srgbClr val="000000"/>
              </a:solidFill>
              <a:round/>
            </a:ln>
          </p:spPr>
          <p:txBody>
            <a:bodyPr/>
            <a:lstStyle/>
            <a:p>
              <a:endParaRPr lang="zh-CN" altLang="en-US"/>
            </a:p>
          </p:txBody>
        </p:sp>
        <p:sp>
          <p:nvSpPr>
            <p:cNvPr id="7" name="Freeform 6"/>
            <p:cNvSpPr/>
            <p:nvPr/>
          </p:nvSpPr>
          <p:spPr bwMode="auto">
            <a:xfrm>
              <a:off x="2083" y="2687"/>
              <a:ext cx="769" cy="1173"/>
            </a:xfrm>
            <a:custGeom>
              <a:avLst/>
              <a:gdLst>
                <a:gd name="T0" fmla="*/ 0 w 2307"/>
                <a:gd name="T1" fmla="*/ 0 h 3518"/>
                <a:gd name="T2" fmla="*/ 0 w 2307"/>
                <a:gd name="T3" fmla="*/ 0 h 3518"/>
                <a:gd name="T4" fmla="*/ 0 w 2307"/>
                <a:gd name="T5" fmla="*/ 0 h 3518"/>
                <a:gd name="T6" fmla="*/ 0 w 2307"/>
                <a:gd name="T7" fmla="*/ 0 h 3518"/>
                <a:gd name="T8" fmla="*/ 0 w 2307"/>
                <a:gd name="T9" fmla="*/ 0 h 3518"/>
                <a:gd name="T10" fmla="*/ 0 w 2307"/>
                <a:gd name="T11" fmla="*/ 0 h 3518"/>
                <a:gd name="T12" fmla="*/ 0 w 2307"/>
                <a:gd name="T13" fmla="*/ 0 h 3518"/>
                <a:gd name="T14" fmla="*/ 0 w 2307"/>
                <a:gd name="T15" fmla="*/ 0 h 3518"/>
                <a:gd name="T16" fmla="*/ 0 w 2307"/>
                <a:gd name="T17" fmla="*/ 0 h 3518"/>
                <a:gd name="T18" fmla="*/ 0 w 2307"/>
                <a:gd name="T19" fmla="*/ 0 h 3518"/>
                <a:gd name="T20" fmla="*/ 0 w 2307"/>
                <a:gd name="T21" fmla="*/ 0 h 3518"/>
                <a:gd name="T22" fmla="*/ 0 w 2307"/>
                <a:gd name="T23" fmla="*/ 0 h 3518"/>
                <a:gd name="T24" fmla="*/ 0 w 2307"/>
                <a:gd name="T25" fmla="*/ 0 h 3518"/>
                <a:gd name="T26" fmla="*/ 0 w 2307"/>
                <a:gd name="T27" fmla="*/ 0 h 3518"/>
                <a:gd name="T28" fmla="*/ 0 w 2307"/>
                <a:gd name="T29" fmla="*/ 0 h 3518"/>
                <a:gd name="T30" fmla="*/ 0 w 2307"/>
                <a:gd name="T31" fmla="*/ 0 h 3518"/>
                <a:gd name="T32" fmla="*/ 0 w 2307"/>
                <a:gd name="T33" fmla="*/ 0 h 3518"/>
                <a:gd name="T34" fmla="*/ 0 w 2307"/>
                <a:gd name="T35" fmla="*/ 0 h 3518"/>
                <a:gd name="T36" fmla="*/ 0 w 2307"/>
                <a:gd name="T37" fmla="*/ 0 h 3518"/>
                <a:gd name="T38" fmla="*/ 0 w 2307"/>
                <a:gd name="T39" fmla="*/ 0 h 3518"/>
                <a:gd name="T40" fmla="*/ 0 w 2307"/>
                <a:gd name="T41" fmla="*/ 0 h 3518"/>
                <a:gd name="T42" fmla="*/ 0 w 2307"/>
                <a:gd name="T43" fmla="*/ 0 h 3518"/>
                <a:gd name="T44" fmla="*/ 0 w 2307"/>
                <a:gd name="T45" fmla="*/ 0 h 3518"/>
                <a:gd name="T46" fmla="*/ 0 w 2307"/>
                <a:gd name="T47" fmla="*/ 0 h 3518"/>
                <a:gd name="T48" fmla="*/ 0 w 2307"/>
                <a:gd name="T49" fmla="*/ 0 h 3518"/>
                <a:gd name="T50" fmla="*/ 0 w 2307"/>
                <a:gd name="T51" fmla="*/ 0 h 3518"/>
                <a:gd name="T52" fmla="*/ 0 w 2307"/>
                <a:gd name="T53" fmla="*/ 0 h 3518"/>
                <a:gd name="T54" fmla="*/ 0 w 2307"/>
                <a:gd name="T55" fmla="*/ 0 h 3518"/>
                <a:gd name="T56" fmla="*/ 0 w 2307"/>
                <a:gd name="T57" fmla="*/ 0 h 3518"/>
                <a:gd name="T58" fmla="*/ 0 w 2307"/>
                <a:gd name="T59" fmla="*/ 0 h 3518"/>
                <a:gd name="T60" fmla="*/ 0 w 2307"/>
                <a:gd name="T61" fmla="*/ 0 h 3518"/>
                <a:gd name="T62" fmla="*/ 0 w 2307"/>
                <a:gd name="T63" fmla="*/ 0 h 3518"/>
                <a:gd name="T64" fmla="*/ 0 w 2307"/>
                <a:gd name="T65" fmla="*/ 0 h 3518"/>
                <a:gd name="T66" fmla="*/ 0 w 2307"/>
                <a:gd name="T67" fmla="*/ 0 h 3518"/>
                <a:gd name="T68" fmla="*/ 0 w 2307"/>
                <a:gd name="T69" fmla="*/ 0 h 3518"/>
                <a:gd name="T70" fmla="*/ 0 w 2307"/>
                <a:gd name="T71" fmla="*/ 0 h 3518"/>
                <a:gd name="T72" fmla="*/ 0 w 2307"/>
                <a:gd name="T73" fmla="*/ 0 h 3518"/>
                <a:gd name="T74" fmla="*/ 0 w 2307"/>
                <a:gd name="T75" fmla="*/ 0 h 3518"/>
                <a:gd name="T76" fmla="*/ 0 w 2307"/>
                <a:gd name="T77" fmla="*/ 0 h 3518"/>
                <a:gd name="T78" fmla="*/ 0 w 2307"/>
                <a:gd name="T79" fmla="*/ 0 h 3518"/>
                <a:gd name="T80" fmla="*/ 0 w 2307"/>
                <a:gd name="T81" fmla="*/ 0 h 3518"/>
                <a:gd name="T82" fmla="*/ 0 w 2307"/>
                <a:gd name="T83" fmla="*/ 0 h 3518"/>
                <a:gd name="T84" fmla="*/ 0 w 2307"/>
                <a:gd name="T85" fmla="*/ 0 h 3518"/>
                <a:gd name="T86" fmla="*/ 0 w 2307"/>
                <a:gd name="T87" fmla="*/ 0 h 3518"/>
                <a:gd name="T88" fmla="*/ 0 w 2307"/>
                <a:gd name="T89" fmla="*/ 0 h 3518"/>
                <a:gd name="T90" fmla="*/ 0 w 2307"/>
                <a:gd name="T91" fmla="*/ 0 h 3518"/>
                <a:gd name="T92" fmla="*/ 0 w 2307"/>
                <a:gd name="T93" fmla="*/ 0 h 3518"/>
                <a:gd name="T94" fmla="*/ 0 w 2307"/>
                <a:gd name="T95" fmla="*/ 0 h 3518"/>
                <a:gd name="T96" fmla="*/ 0 w 2307"/>
                <a:gd name="T97" fmla="*/ 0 h 3518"/>
                <a:gd name="T98" fmla="*/ 0 w 2307"/>
                <a:gd name="T99" fmla="*/ 0 h 3518"/>
                <a:gd name="T100" fmla="*/ 0 w 2307"/>
                <a:gd name="T101" fmla="*/ 0 h 35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07"/>
                <a:gd name="T154" fmla="*/ 0 h 3518"/>
                <a:gd name="T155" fmla="*/ 2307 w 2307"/>
                <a:gd name="T156" fmla="*/ 3518 h 35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07" h="3518">
                  <a:moveTo>
                    <a:pt x="410" y="1544"/>
                  </a:moveTo>
                  <a:lnTo>
                    <a:pt x="492" y="1623"/>
                  </a:lnTo>
                  <a:lnTo>
                    <a:pt x="577" y="1689"/>
                  </a:lnTo>
                  <a:lnTo>
                    <a:pt x="759" y="1824"/>
                  </a:lnTo>
                  <a:lnTo>
                    <a:pt x="853" y="1912"/>
                  </a:lnTo>
                  <a:lnTo>
                    <a:pt x="921" y="1999"/>
                  </a:lnTo>
                  <a:lnTo>
                    <a:pt x="992" y="2134"/>
                  </a:lnTo>
                  <a:lnTo>
                    <a:pt x="1032" y="2242"/>
                  </a:lnTo>
                  <a:lnTo>
                    <a:pt x="1070" y="2354"/>
                  </a:lnTo>
                  <a:lnTo>
                    <a:pt x="1084" y="2457"/>
                  </a:lnTo>
                  <a:lnTo>
                    <a:pt x="1086" y="2559"/>
                  </a:lnTo>
                  <a:lnTo>
                    <a:pt x="1080" y="2647"/>
                  </a:lnTo>
                  <a:lnTo>
                    <a:pt x="1059" y="2768"/>
                  </a:lnTo>
                  <a:lnTo>
                    <a:pt x="1019" y="2883"/>
                  </a:lnTo>
                  <a:lnTo>
                    <a:pt x="969" y="2984"/>
                  </a:lnTo>
                  <a:lnTo>
                    <a:pt x="902" y="3092"/>
                  </a:lnTo>
                  <a:lnTo>
                    <a:pt x="808" y="3201"/>
                  </a:lnTo>
                  <a:lnTo>
                    <a:pt x="734" y="3276"/>
                  </a:lnTo>
                  <a:lnTo>
                    <a:pt x="657" y="3335"/>
                  </a:lnTo>
                  <a:lnTo>
                    <a:pt x="579" y="3381"/>
                  </a:lnTo>
                  <a:lnTo>
                    <a:pt x="498" y="3417"/>
                  </a:lnTo>
                  <a:lnTo>
                    <a:pt x="410" y="3444"/>
                  </a:lnTo>
                  <a:lnTo>
                    <a:pt x="317" y="3458"/>
                  </a:lnTo>
                  <a:lnTo>
                    <a:pt x="254" y="3462"/>
                  </a:lnTo>
                  <a:lnTo>
                    <a:pt x="179" y="3465"/>
                  </a:lnTo>
                  <a:lnTo>
                    <a:pt x="0" y="3451"/>
                  </a:lnTo>
                  <a:lnTo>
                    <a:pt x="132" y="3483"/>
                  </a:lnTo>
                  <a:lnTo>
                    <a:pt x="229" y="3499"/>
                  </a:lnTo>
                  <a:lnTo>
                    <a:pt x="336" y="3512"/>
                  </a:lnTo>
                  <a:lnTo>
                    <a:pt x="444" y="3518"/>
                  </a:lnTo>
                  <a:lnTo>
                    <a:pt x="537" y="3518"/>
                  </a:lnTo>
                  <a:lnTo>
                    <a:pt x="633" y="3512"/>
                  </a:lnTo>
                  <a:lnTo>
                    <a:pt x="738" y="3502"/>
                  </a:lnTo>
                  <a:lnTo>
                    <a:pt x="834" y="3484"/>
                  </a:lnTo>
                  <a:lnTo>
                    <a:pt x="950" y="3458"/>
                  </a:lnTo>
                  <a:lnTo>
                    <a:pt x="1075" y="3422"/>
                  </a:lnTo>
                  <a:lnTo>
                    <a:pt x="1197" y="3375"/>
                  </a:lnTo>
                  <a:lnTo>
                    <a:pt x="1293" y="3330"/>
                  </a:lnTo>
                  <a:lnTo>
                    <a:pt x="1398" y="3274"/>
                  </a:lnTo>
                  <a:lnTo>
                    <a:pt x="1509" y="3206"/>
                  </a:lnTo>
                  <a:lnTo>
                    <a:pt x="1589" y="3143"/>
                  </a:lnTo>
                  <a:lnTo>
                    <a:pt x="1668" y="3078"/>
                  </a:lnTo>
                  <a:lnTo>
                    <a:pt x="1751" y="3002"/>
                  </a:lnTo>
                  <a:lnTo>
                    <a:pt x="1825" y="2930"/>
                  </a:lnTo>
                  <a:lnTo>
                    <a:pt x="1886" y="2856"/>
                  </a:lnTo>
                  <a:lnTo>
                    <a:pt x="1950" y="2775"/>
                  </a:lnTo>
                  <a:lnTo>
                    <a:pt x="2007" y="2694"/>
                  </a:lnTo>
                  <a:lnTo>
                    <a:pt x="2065" y="2607"/>
                  </a:lnTo>
                  <a:lnTo>
                    <a:pt x="2112" y="2517"/>
                  </a:lnTo>
                  <a:lnTo>
                    <a:pt x="2155" y="2422"/>
                  </a:lnTo>
                  <a:lnTo>
                    <a:pt x="2195" y="2324"/>
                  </a:lnTo>
                  <a:lnTo>
                    <a:pt x="2229" y="2216"/>
                  </a:lnTo>
                  <a:lnTo>
                    <a:pt x="2260" y="2112"/>
                  </a:lnTo>
                  <a:lnTo>
                    <a:pt x="2281" y="2007"/>
                  </a:lnTo>
                  <a:lnTo>
                    <a:pt x="2296" y="1885"/>
                  </a:lnTo>
                  <a:lnTo>
                    <a:pt x="2304" y="1784"/>
                  </a:lnTo>
                  <a:lnTo>
                    <a:pt x="2307" y="1683"/>
                  </a:lnTo>
                  <a:lnTo>
                    <a:pt x="2304" y="1578"/>
                  </a:lnTo>
                  <a:lnTo>
                    <a:pt x="2289" y="1456"/>
                  </a:lnTo>
                  <a:lnTo>
                    <a:pt x="2270" y="1330"/>
                  </a:lnTo>
                  <a:lnTo>
                    <a:pt x="2243" y="1223"/>
                  </a:lnTo>
                  <a:lnTo>
                    <a:pt x="2214" y="1115"/>
                  </a:lnTo>
                  <a:lnTo>
                    <a:pt x="2180" y="1027"/>
                  </a:lnTo>
                  <a:lnTo>
                    <a:pt x="2135" y="932"/>
                  </a:lnTo>
                  <a:lnTo>
                    <a:pt x="2095" y="845"/>
                  </a:lnTo>
                  <a:lnTo>
                    <a:pt x="2039" y="744"/>
                  </a:lnTo>
                  <a:lnTo>
                    <a:pt x="1973" y="644"/>
                  </a:lnTo>
                  <a:lnTo>
                    <a:pt x="1906" y="562"/>
                  </a:lnTo>
                  <a:lnTo>
                    <a:pt x="1843" y="483"/>
                  </a:lnTo>
                  <a:lnTo>
                    <a:pt x="1771" y="406"/>
                  </a:lnTo>
                  <a:lnTo>
                    <a:pt x="1697" y="334"/>
                  </a:lnTo>
                  <a:lnTo>
                    <a:pt x="1634" y="281"/>
                  </a:lnTo>
                  <a:lnTo>
                    <a:pt x="1554" y="215"/>
                  </a:lnTo>
                  <a:lnTo>
                    <a:pt x="1468" y="162"/>
                  </a:lnTo>
                  <a:lnTo>
                    <a:pt x="1398" y="120"/>
                  </a:lnTo>
                  <a:lnTo>
                    <a:pt x="1327" y="85"/>
                  </a:lnTo>
                  <a:lnTo>
                    <a:pt x="1259" y="59"/>
                  </a:lnTo>
                  <a:lnTo>
                    <a:pt x="1192" y="38"/>
                  </a:lnTo>
                  <a:lnTo>
                    <a:pt x="1091" y="14"/>
                  </a:lnTo>
                  <a:lnTo>
                    <a:pt x="1014" y="4"/>
                  </a:lnTo>
                  <a:lnTo>
                    <a:pt x="935" y="0"/>
                  </a:lnTo>
                  <a:lnTo>
                    <a:pt x="862" y="4"/>
                  </a:lnTo>
                  <a:lnTo>
                    <a:pt x="765" y="17"/>
                  </a:lnTo>
                  <a:lnTo>
                    <a:pt x="670" y="40"/>
                  </a:lnTo>
                  <a:lnTo>
                    <a:pt x="585" y="74"/>
                  </a:lnTo>
                  <a:lnTo>
                    <a:pt x="516" y="114"/>
                  </a:lnTo>
                  <a:lnTo>
                    <a:pt x="437" y="162"/>
                  </a:lnTo>
                  <a:lnTo>
                    <a:pt x="375" y="215"/>
                  </a:lnTo>
                  <a:lnTo>
                    <a:pt x="309" y="276"/>
                  </a:lnTo>
                  <a:lnTo>
                    <a:pt x="254" y="348"/>
                  </a:lnTo>
                  <a:lnTo>
                    <a:pt x="201" y="424"/>
                  </a:lnTo>
                  <a:lnTo>
                    <a:pt x="161" y="506"/>
                  </a:lnTo>
                  <a:lnTo>
                    <a:pt x="132" y="597"/>
                  </a:lnTo>
                  <a:lnTo>
                    <a:pt x="108" y="692"/>
                  </a:lnTo>
                  <a:lnTo>
                    <a:pt x="94" y="789"/>
                  </a:lnTo>
                  <a:lnTo>
                    <a:pt x="92" y="890"/>
                  </a:lnTo>
                  <a:lnTo>
                    <a:pt x="105" y="1002"/>
                  </a:lnTo>
                  <a:lnTo>
                    <a:pt x="127" y="1099"/>
                  </a:lnTo>
                  <a:lnTo>
                    <a:pt x="166" y="1192"/>
                  </a:lnTo>
                  <a:lnTo>
                    <a:pt x="209" y="1281"/>
                  </a:lnTo>
                  <a:lnTo>
                    <a:pt x="262" y="1359"/>
                  </a:lnTo>
                  <a:lnTo>
                    <a:pt x="330" y="1454"/>
                  </a:lnTo>
                  <a:lnTo>
                    <a:pt x="410" y="1544"/>
                  </a:lnTo>
                  <a:close/>
                </a:path>
              </a:pathLst>
            </a:custGeom>
            <a:solidFill>
              <a:schemeClr val="bg1"/>
            </a:solidFill>
            <a:ln w="9525">
              <a:solidFill>
                <a:srgbClr val="000000"/>
              </a:solidFill>
              <a:round/>
            </a:ln>
          </p:spPr>
          <p:txBody>
            <a:bodyPr/>
            <a:lstStyle/>
            <a:p>
              <a:endParaRPr lang="zh-CN" altLang="en-US"/>
            </a:p>
          </p:txBody>
        </p:sp>
        <p:sp>
          <p:nvSpPr>
            <p:cNvPr id="8" name="Oval 7"/>
            <p:cNvSpPr>
              <a:spLocks noChangeArrowheads="1"/>
            </p:cNvSpPr>
            <p:nvPr/>
          </p:nvSpPr>
          <p:spPr bwMode="auto">
            <a:xfrm>
              <a:off x="2016" y="3504"/>
              <a:ext cx="144" cy="144"/>
            </a:xfrm>
            <a:prstGeom prst="ellipse">
              <a:avLst/>
            </a:prstGeom>
            <a:solidFill>
              <a:schemeClr val="bg1"/>
            </a:solidFill>
            <a:ln w="9525">
              <a:solidFill>
                <a:schemeClr val="tx1"/>
              </a:solidFill>
              <a:round/>
            </a:ln>
          </p:spPr>
          <p:txBody>
            <a:bodyPr wrap="none" anchor="ctr"/>
            <a:lstStyle/>
            <a:p>
              <a:endParaRPr lang="zh-CN" altLang="en-US"/>
            </a:p>
          </p:txBody>
        </p:sp>
        <p:sp>
          <p:nvSpPr>
            <p:cNvPr id="9" name="Oval 8"/>
            <p:cNvSpPr>
              <a:spLocks noChangeArrowheads="1"/>
            </p:cNvSpPr>
            <p:nvPr/>
          </p:nvSpPr>
          <p:spPr bwMode="auto">
            <a:xfrm>
              <a:off x="2304" y="2880"/>
              <a:ext cx="144" cy="144"/>
            </a:xfrm>
            <a:prstGeom prst="ellipse">
              <a:avLst/>
            </a:prstGeom>
            <a:solidFill>
              <a:schemeClr val="tx1"/>
            </a:solidFill>
            <a:ln w="9525">
              <a:solidFill>
                <a:schemeClr val="tx1"/>
              </a:solidFill>
              <a:round/>
            </a:ln>
          </p:spPr>
          <p:txBody>
            <a:bodyPr wrap="none" anchor="ct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47664" y="332656"/>
            <a:ext cx="6156325" cy="639763"/>
          </a:xfrm>
        </p:spPr>
        <p:txBody>
          <a:bodyPr/>
          <a:lstStyle/>
          <a:p>
            <a:pPr algn="ctr"/>
            <a:r>
              <a:rPr lang="zh-CN" altLang="en-US" sz="3200" dirty="0">
                <a:solidFill>
                  <a:srgbClr val="FFFF00"/>
                </a:solidFill>
                <a:latin typeface="+mj-ea"/>
              </a:rPr>
              <a:t>静态的和动态的</a:t>
            </a:r>
          </a:p>
        </p:txBody>
      </p:sp>
      <p:grpSp>
        <p:nvGrpSpPr>
          <p:cNvPr id="9219" name="Group 88"/>
          <p:cNvGrpSpPr/>
          <p:nvPr/>
        </p:nvGrpSpPr>
        <p:grpSpPr bwMode="auto">
          <a:xfrm>
            <a:off x="107504" y="1844824"/>
            <a:ext cx="5162550" cy="3141663"/>
            <a:chOff x="363" y="1162"/>
            <a:chExt cx="3252" cy="1979"/>
          </a:xfrm>
        </p:grpSpPr>
        <p:grpSp>
          <p:nvGrpSpPr>
            <p:cNvPr id="9231" name="Group 86"/>
            <p:cNvGrpSpPr/>
            <p:nvPr/>
          </p:nvGrpSpPr>
          <p:grpSpPr bwMode="auto">
            <a:xfrm>
              <a:off x="363" y="1162"/>
              <a:ext cx="3252" cy="1796"/>
              <a:chOff x="363" y="1162"/>
              <a:chExt cx="3252" cy="1796"/>
            </a:xfrm>
          </p:grpSpPr>
          <p:sp>
            <p:nvSpPr>
              <p:cNvPr id="9233" name="Freeform 3"/>
              <p:cNvSpPr/>
              <p:nvPr/>
            </p:nvSpPr>
            <p:spPr bwMode="auto">
              <a:xfrm>
                <a:off x="2225" y="1763"/>
                <a:ext cx="141" cy="270"/>
              </a:xfrm>
              <a:custGeom>
                <a:avLst/>
                <a:gdLst>
                  <a:gd name="T0" fmla="*/ 0 w 175"/>
                  <a:gd name="T1" fmla="*/ 83 h 305"/>
                  <a:gd name="T2" fmla="*/ 0 w 175"/>
                  <a:gd name="T3" fmla="*/ 0 h 305"/>
                  <a:gd name="T4" fmla="*/ 25 w 175"/>
                  <a:gd name="T5" fmla="*/ 24 h 305"/>
                  <a:gd name="T6" fmla="*/ 17 w 175"/>
                  <a:gd name="T7" fmla="*/ 102 h 305"/>
                  <a:gd name="T8" fmla="*/ 0 w 175"/>
                  <a:gd name="T9" fmla="*/ 83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rgbClr val="790015"/>
              </a:solidFill>
              <a:ln w="25400" cap="rnd">
                <a:solidFill>
                  <a:schemeClr val="tx1"/>
                </a:solidFill>
                <a:round/>
              </a:ln>
            </p:spPr>
            <p:txBody>
              <a:bodyPr/>
              <a:lstStyle/>
              <a:p>
                <a:endParaRPr lang="zh-CN" altLang="en-US"/>
              </a:p>
            </p:txBody>
          </p:sp>
          <p:sp>
            <p:nvSpPr>
              <p:cNvPr id="9234" name="Freeform 4"/>
              <p:cNvSpPr/>
              <p:nvPr/>
            </p:nvSpPr>
            <p:spPr bwMode="auto">
              <a:xfrm>
                <a:off x="1023" y="1782"/>
                <a:ext cx="2206" cy="658"/>
              </a:xfrm>
              <a:custGeom>
                <a:avLst/>
                <a:gdLst>
                  <a:gd name="T0" fmla="*/ 0 w 2738"/>
                  <a:gd name="T1" fmla="*/ 0 h 744"/>
                  <a:gd name="T2" fmla="*/ 131 w 2738"/>
                  <a:gd name="T3" fmla="*/ 0 h 744"/>
                  <a:gd name="T4" fmla="*/ 392 w 2738"/>
                  <a:gd name="T5" fmla="*/ 247 h 744"/>
                  <a:gd name="T6" fmla="*/ 149 w 2738"/>
                  <a:gd name="T7" fmla="*/ 247 h 744"/>
                  <a:gd name="T8" fmla="*/ 0 w 2738"/>
                  <a:gd name="T9" fmla="*/ 0 h 744"/>
                  <a:gd name="T10" fmla="*/ 0 60000 65536"/>
                  <a:gd name="T11" fmla="*/ 0 60000 65536"/>
                  <a:gd name="T12" fmla="*/ 0 60000 65536"/>
                  <a:gd name="T13" fmla="*/ 0 60000 65536"/>
                  <a:gd name="T14" fmla="*/ 0 60000 65536"/>
                  <a:gd name="T15" fmla="*/ 0 w 2738"/>
                  <a:gd name="T16" fmla="*/ 0 h 744"/>
                  <a:gd name="T17" fmla="*/ 2738 w 2738"/>
                  <a:gd name="T18" fmla="*/ 744 h 744"/>
                </a:gdLst>
                <a:ahLst/>
                <a:cxnLst>
                  <a:cxn ang="T10">
                    <a:pos x="T0" y="T1"/>
                  </a:cxn>
                  <a:cxn ang="T11">
                    <a:pos x="T2" y="T3"/>
                  </a:cxn>
                  <a:cxn ang="T12">
                    <a:pos x="T4" y="T5"/>
                  </a:cxn>
                  <a:cxn ang="T13">
                    <a:pos x="T6" y="T7"/>
                  </a:cxn>
                  <a:cxn ang="T14">
                    <a:pos x="T8" y="T9"/>
                  </a:cxn>
                </a:cxnLst>
                <a:rect l="T15" t="T16" r="T17" b="T18"/>
                <a:pathLst>
                  <a:path w="2738" h="744">
                    <a:moveTo>
                      <a:pt x="0" y="0"/>
                    </a:moveTo>
                    <a:lnTo>
                      <a:pt x="912" y="0"/>
                    </a:lnTo>
                    <a:lnTo>
                      <a:pt x="2737" y="743"/>
                    </a:lnTo>
                    <a:lnTo>
                      <a:pt x="1039" y="743"/>
                    </a:lnTo>
                    <a:lnTo>
                      <a:pt x="0" y="0"/>
                    </a:lnTo>
                  </a:path>
                </a:pathLst>
              </a:custGeom>
              <a:solidFill>
                <a:srgbClr val="919191"/>
              </a:solidFill>
              <a:ln w="25400" cap="rnd">
                <a:noFill/>
                <a:round/>
              </a:ln>
            </p:spPr>
            <p:txBody>
              <a:bodyPr/>
              <a:lstStyle/>
              <a:p>
                <a:endParaRPr lang="zh-CN" altLang="en-US"/>
              </a:p>
            </p:txBody>
          </p:sp>
          <p:sp>
            <p:nvSpPr>
              <p:cNvPr id="9235" name="Rectangle 5"/>
              <p:cNvSpPr>
                <a:spLocks noChangeArrowheads="1"/>
              </p:cNvSpPr>
              <p:nvPr/>
            </p:nvSpPr>
            <p:spPr bwMode="auto">
              <a:xfrm>
                <a:off x="1864" y="2436"/>
                <a:ext cx="1361" cy="94"/>
              </a:xfrm>
              <a:prstGeom prst="rect">
                <a:avLst/>
              </a:prstGeom>
              <a:solidFill>
                <a:srgbClr val="712000"/>
              </a:solidFill>
              <a:ln w="12700">
                <a:solidFill>
                  <a:srgbClr val="000000"/>
                </a:solidFill>
                <a:miter lim="800000"/>
              </a:ln>
            </p:spPr>
            <p:txBody>
              <a:bodyPr wrap="none" anchor="ctr"/>
              <a:lstStyle/>
              <a:p>
                <a:endParaRPr lang="zh-CN" altLang="en-US"/>
              </a:p>
            </p:txBody>
          </p:sp>
          <p:sp>
            <p:nvSpPr>
              <p:cNvPr id="9236" name="Freeform 6"/>
              <p:cNvSpPr/>
              <p:nvPr/>
            </p:nvSpPr>
            <p:spPr bwMode="auto">
              <a:xfrm>
                <a:off x="1023" y="1782"/>
                <a:ext cx="832" cy="746"/>
              </a:xfrm>
              <a:custGeom>
                <a:avLst/>
                <a:gdLst>
                  <a:gd name="T0" fmla="*/ 147 w 1033"/>
                  <a:gd name="T1" fmla="*/ 240 h 844"/>
                  <a:gd name="T2" fmla="*/ 0 w 1033"/>
                  <a:gd name="T3" fmla="*/ 0 h 844"/>
                  <a:gd name="T4" fmla="*/ 0 w 1033"/>
                  <a:gd name="T5" fmla="*/ 21 h 844"/>
                  <a:gd name="T6" fmla="*/ 147 w 1033"/>
                  <a:gd name="T7" fmla="*/ 277 h 844"/>
                  <a:gd name="T8" fmla="*/ 147 w 1033"/>
                  <a:gd name="T9" fmla="*/ 240 h 844"/>
                  <a:gd name="T10" fmla="*/ 0 60000 65536"/>
                  <a:gd name="T11" fmla="*/ 0 60000 65536"/>
                  <a:gd name="T12" fmla="*/ 0 60000 65536"/>
                  <a:gd name="T13" fmla="*/ 0 60000 65536"/>
                  <a:gd name="T14" fmla="*/ 0 60000 65536"/>
                  <a:gd name="T15" fmla="*/ 0 w 1033"/>
                  <a:gd name="T16" fmla="*/ 0 h 844"/>
                  <a:gd name="T17" fmla="*/ 1033 w 1033"/>
                  <a:gd name="T18" fmla="*/ 844 h 844"/>
                </a:gdLst>
                <a:ahLst/>
                <a:cxnLst>
                  <a:cxn ang="T10">
                    <a:pos x="T0" y="T1"/>
                  </a:cxn>
                  <a:cxn ang="T11">
                    <a:pos x="T2" y="T3"/>
                  </a:cxn>
                  <a:cxn ang="T12">
                    <a:pos x="T4" y="T5"/>
                  </a:cxn>
                  <a:cxn ang="T13">
                    <a:pos x="T6" y="T7"/>
                  </a:cxn>
                  <a:cxn ang="T14">
                    <a:pos x="T8" y="T9"/>
                  </a:cxn>
                </a:cxnLst>
                <a:rect l="T15" t="T16" r="T17" b="T18"/>
                <a:pathLst>
                  <a:path w="1033" h="844">
                    <a:moveTo>
                      <a:pt x="1032" y="731"/>
                    </a:moveTo>
                    <a:lnTo>
                      <a:pt x="0" y="0"/>
                    </a:lnTo>
                    <a:lnTo>
                      <a:pt x="0" y="63"/>
                    </a:lnTo>
                    <a:lnTo>
                      <a:pt x="1032" y="843"/>
                    </a:lnTo>
                    <a:lnTo>
                      <a:pt x="1032" y="731"/>
                    </a:lnTo>
                  </a:path>
                </a:pathLst>
              </a:custGeom>
              <a:solidFill>
                <a:srgbClr val="712000"/>
              </a:solidFill>
              <a:ln w="12700" cap="rnd">
                <a:noFill/>
                <a:round/>
              </a:ln>
            </p:spPr>
            <p:txBody>
              <a:bodyPr/>
              <a:lstStyle/>
              <a:p>
                <a:endParaRPr lang="zh-CN" altLang="en-US"/>
              </a:p>
            </p:txBody>
          </p:sp>
          <p:sp>
            <p:nvSpPr>
              <p:cNvPr id="9237" name="Freeform 7"/>
              <p:cNvSpPr/>
              <p:nvPr/>
            </p:nvSpPr>
            <p:spPr bwMode="auto">
              <a:xfrm>
                <a:off x="1023" y="1782"/>
                <a:ext cx="839" cy="752"/>
              </a:xfrm>
              <a:custGeom>
                <a:avLst/>
                <a:gdLst>
                  <a:gd name="T0" fmla="*/ 149 w 1041"/>
                  <a:gd name="T1" fmla="*/ 242 h 851"/>
                  <a:gd name="T2" fmla="*/ 0 w 1041"/>
                  <a:gd name="T3" fmla="*/ 0 h 851"/>
                  <a:gd name="T4" fmla="*/ 0 w 1041"/>
                  <a:gd name="T5" fmla="*/ 21 h 851"/>
                  <a:gd name="T6" fmla="*/ 149 w 1041"/>
                  <a:gd name="T7" fmla="*/ 280 h 851"/>
                  <a:gd name="T8" fmla="*/ 149 w 1041"/>
                  <a:gd name="T9" fmla="*/ 242 h 851"/>
                  <a:gd name="T10" fmla="*/ 0 w 1041"/>
                  <a:gd name="T11" fmla="*/ 0 h 851"/>
                  <a:gd name="T12" fmla="*/ 0 w 1041"/>
                  <a:gd name="T13" fmla="*/ 21 h 851"/>
                  <a:gd name="T14" fmla="*/ 149 w 1041"/>
                  <a:gd name="T15" fmla="*/ 280 h 851"/>
                  <a:gd name="T16" fmla="*/ 149 w 1041"/>
                  <a:gd name="T17" fmla="*/ 242 h 8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1"/>
                  <a:gd name="T28" fmla="*/ 0 h 851"/>
                  <a:gd name="T29" fmla="*/ 1041 w 1041"/>
                  <a:gd name="T30" fmla="*/ 851 h 8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a:solidFill>
                  <a:srgbClr val="000000"/>
                </a:solidFill>
                <a:round/>
              </a:ln>
            </p:spPr>
            <p:txBody>
              <a:bodyPr/>
              <a:lstStyle/>
              <a:p>
                <a:endParaRPr lang="zh-CN" altLang="en-US"/>
              </a:p>
            </p:txBody>
          </p:sp>
          <p:sp>
            <p:nvSpPr>
              <p:cNvPr id="9238" name="Freeform 8"/>
              <p:cNvSpPr/>
              <p:nvPr/>
            </p:nvSpPr>
            <p:spPr bwMode="auto">
              <a:xfrm>
                <a:off x="1389" y="2428"/>
                <a:ext cx="231" cy="270"/>
              </a:xfrm>
              <a:custGeom>
                <a:avLst/>
                <a:gdLst>
                  <a:gd name="T0" fmla="*/ 0 w 287"/>
                  <a:gd name="T1" fmla="*/ 16 h 306"/>
                  <a:gd name="T2" fmla="*/ 31 w 287"/>
                  <a:gd name="T3" fmla="*/ 0 h 306"/>
                  <a:gd name="T4" fmla="*/ 25 w 287"/>
                  <a:gd name="T5" fmla="*/ 98 h 306"/>
                  <a:gd name="T6" fmla="*/ 41 w 287"/>
                  <a:gd name="T7" fmla="*/ 87 h 306"/>
                  <a:gd name="T8" fmla="*/ 0 60000 65536"/>
                  <a:gd name="T9" fmla="*/ 0 60000 65536"/>
                  <a:gd name="T10" fmla="*/ 0 60000 65536"/>
                  <a:gd name="T11" fmla="*/ 0 60000 65536"/>
                  <a:gd name="T12" fmla="*/ 0 w 287"/>
                  <a:gd name="T13" fmla="*/ 0 h 306"/>
                  <a:gd name="T14" fmla="*/ 287 w 287"/>
                  <a:gd name="T15" fmla="*/ 306 h 306"/>
                </a:gdLst>
                <a:ahLst/>
                <a:cxnLst>
                  <a:cxn ang="T8">
                    <a:pos x="T0" y="T1"/>
                  </a:cxn>
                  <a:cxn ang="T9">
                    <a:pos x="T2" y="T3"/>
                  </a:cxn>
                  <a:cxn ang="T10">
                    <a:pos x="T4" y="T5"/>
                  </a:cxn>
                  <a:cxn ang="T11">
                    <a:pos x="T6" y="T7"/>
                  </a:cxn>
                </a:cxnLst>
                <a:rect l="T12" t="T13" r="T14" b="T15"/>
                <a:pathLst>
                  <a:path w="287" h="306">
                    <a:moveTo>
                      <a:pt x="0" y="50"/>
                    </a:moveTo>
                    <a:lnTo>
                      <a:pt x="215" y="0"/>
                    </a:lnTo>
                    <a:lnTo>
                      <a:pt x="175" y="305"/>
                    </a:lnTo>
                    <a:lnTo>
                      <a:pt x="286" y="270"/>
                    </a:lnTo>
                  </a:path>
                </a:pathLst>
              </a:custGeom>
              <a:noFill/>
              <a:ln w="25400" cap="rnd">
                <a:solidFill>
                  <a:schemeClr val="tx1"/>
                </a:solidFill>
                <a:round/>
              </a:ln>
            </p:spPr>
            <p:txBody>
              <a:bodyPr/>
              <a:lstStyle/>
              <a:p>
                <a:endParaRPr lang="zh-CN" altLang="en-US"/>
              </a:p>
            </p:txBody>
          </p:sp>
          <p:sp>
            <p:nvSpPr>
              <p:cNvPr id="9239" name="Freeform 9"/>
              <p:cNvSpPr/>
              <p:nvPr/>
            </p:nvSpPr>
            <p:spPr bwMode="auto">
              <a:xfrm>
                <a:off x="1472" y="2497"/>
                <a:ext cx="231" cy="269"/>
              </a:xfrm>
              <a:custGeom>
                <a:avLst/>
                <a:gdLst>
                  <a:gd name="T0" fmla="*/ 0 w 287"/>
                  <a:gd name="T1" fmla="*/ 16 h 305"/>
                  <a:gd name="T2" fmla="*/ 31 w 287"/>
                  <a:gd name="T3" fmla="*/ 0 h 305"/>
                  <a:gd name="T4" fmla="*/ 25 w 287"/>
                  <a:gd name="T5" fmla="*/ 97 h 305"/>
                  <a:gd name="T6" fmla="*/ 41 w 287"/>
                  <a:gd name="T7" fmla="*/ 86 h 305"/>
                  <a:gd name="T8" fmla="*/ 0 60000 65536"/>
                  <a:gd name="T9" fmla="*/ 0 60000 65536"/>
                  <a:gd name="T10" fmla="*/ 0 60000 65536"/>
                  <a:gd name="T11" fmla="*/ 0 60000 65536"/>
                  <a:gd name="T12" fmla="*/ 0 w 287"/>
                  <a:gd name="T13" fmla="*/ 0 h 305"/>
                  <a:gd name="T14" fmla="*/ 287 w 287"/>
                  <a:gd name="T15" fmla="*/ 305 h 305"/>
                </a:gdLst>
                <a:ahLst/>
                <a:cxnLst>
                  <a:cxn ang="T8">
                    <a:pos x="T0" y="T1"/>
                  </a:cxn>
                  <a:cxn ang="T9">
                    <a:pos x="T2" y="T3"/>
                  </a:cxn>
                  <a:cxn ang="T10">
                    <a:pos x="T4" y="T5"/>
                  </a:cxn>
                  <a:cxn ang="T11">
                    <a:pos x="T6" y="T7"/>
                  </a:cxn>
                </a:cxnLst>
                <a:rect l="T12" t="T13" r="T14" b="T15"/>
                <a:pathLst>
                  <a:path w="287" h="305">
                    <a:moveTo>
                      <a:pt x="0" y="49"/>
                    </a:moveTo>
                    <a:lnTo>
                      <a:pt x="215" y="0"/>
                    </a:lnTo>
                    <a:lnTo>
                      <a:pt x="183" y="304"/>
                    </a:lnTo>
                    <a:lnTo>
                      <a:pt x="286" y="269"/>
                    </a:lnTo>
                  </a:path>
                </a:pathLst>
              </a:custGeom>
              <a:noFill/>
              <a:ln w="25400" cap="rnd">
                <a:solidFill>
                  <a:schemeClr val="tx1"/>
                </a:solidFill>
                <a:round/>
              </a:ln>
            </p:spPr>
            <p:txBody>
              <a:bodyPr/>
              <a:lstStyle/>
              <a:p>
                <a:endParaRPr lang="zh-CN" altLang="en-US"/>
              </a:p>
            </p:txBody>
          </p:sp>
          <p:sp>
            <p:nvSpPr>
              <p:cNvPr id="9240" name="Freeform 10"/>
              <p:cNvSpPr/>
              <p:nvPr/>
            </p:nvSpPr>
            <p:spPr bwMode="auto">
              <a:xfrm>
                <a:off x="1325" y="1995"/>
                <a:ext cx="212" cy="565"/>
              </a:xfrm>
              <a:custGeom>
                <a:avLst/>
                <a:gdLst>
                  <a:gd name="T0" fmla="*/ 10 w 263"/>
                  <a:gd name="T1" fmla="*/ 174 h 638"/>
                  <a:gd name="T2" fmla="*/ 0 w 263"/>
                  <a:gd name="T3" fmla="*/ 0 h 638"/>
                  <a:gd name="T4" fmla="*/ 38 w 263"/>
                  <a:gd name="T5" fmla="*/ 43 h 638"/>
                  <a:gd name="T6" fmla="*/ 31 w 263"/>
                  <a:gd name="T7" fmla="*/ 213 h 638"/>
                  <a:gd name="T8" fmla="*/ 10 w 263"/>
                  <a:gd name="T9" fmla="*/ 174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solidFill>
                <a:schemeClr val="accent1"/>
              </a:solidFill>
              <a:ln w="25400" cap="rnd">
                <a:solidFill>
                  <a:schemeClr val="tx1"/>
                </a:solidFill>
                <a:round/>
              </a:ln>
            </p:spPr>
            <p:txBody>
              <a:bodyPr/>
              <a:lstStyle/>
              <a:p>
                <a:endParaRPr lang="zh-CN" altLang="en-US"/>
              </a:p>
            </p:txBody>
          </p:sp>
          <p:sp>
            <p:nvSpPr>
              <p:cNvPr id="9241" name="Oval 11"/>
              <p:cNvSpPr>
                <a:spLocks noChangeArrowheads="1"/>
              </p:cNvSpPr>
              <p:nvPr/>
            </p:nvSpPr>
            <p:spPr bwMode="auto">
              <a:xfrm>
                <a:off x="1402" y="1802"/>
                <a:ext cx="82" cy="249"/>
              </a:xfrm>
              <a:prstGeom prst="ellipse">
                <a:avLst/>
              </a:prstGeom>
              <a:solidFill>
                <a:schemeClr val="accent1"/>
              </a:solidFill>
              <a:ln w="25400">
                <a:solidFill>
                  <a:schemeClr val="tx1"/>
                </a:solidFill>
                <a:round/>
              </a:ln>
            </p:spPr>
            <p:txBody>
              <a:bodyPr wrap="none" anchor="ctr"/>
              <a:lstStyle/>
              <a:p>
                <a:endParaRPr lang="zh-CN" altLang="en-US"/>
              </a:p>
            </p:txBody>
          </p:sp>
          <p:sp>
            <p:nvSpPr>
              <p:cNvPr id="9242" name="Freeform 12"/>
              <p:cNvSpPr/>
              <p:nvPr/>
            </p:nvSpPr>
            <p:spPr bwMode="auto">
              <a:xfrm>
                <a:off x="1530" y="2114"/>
                <a:ext cx="288" cy="246"/>
              </a:xfrm>
              <a:custGeom>
                <a:avLst/>
                <a:gdLst>
                  <a:gd name="T0" fmla="*/ 0 w 358"/>
                  <a:gd name="T1" fmla="*/ 0 h 278"/>
                  <a:gd name="T2" fmla="*/ 13 w 358"/>
                  <a:gd name="T3" fmla="*/ 76 h 278"/>
                  <a:gd name="T4" fmla="*/ 51 w 358"/>
                  <a:gd name="T5" fmla="*/ 92 h 278"/>
                  <a:gd name="T6" fmla="*/ 0 60000 65536"/>
                  <a:gd name="T7" fmla="*/ 0 60000 65536"/>
                  <a:gd name="T8" fmla="*/ 0 60000 65536"/>
                  <a:gd name="T9" fmla="*/ 0 w 358"/>
                  <a:gd name="T10" fmla="*/ 0 h 278"/>
                  <a:gd name="T11" fmla="*/ 358 w 358"/>
                  <a:gd name="T12" fmla="*/ 278 h 278"/>
                </a:gdLst>
                <a:ahLst/>
                <a:cxnLst>
                  <a:cxn ang="T6">
                    <a:pos x="T0" y="T1"/>
                  </a:cxn>
                  <a:cxn ang="T7">
                    <a:pos x="T2" y="T3"/>
                  </a:cxn>
                  <a:cxn ang="T8">
                    <a:pos x="T4" y="T5"/>
                  </a:cxn>
                </a:cxnLst>
                <a:rect l="T9" t="T10" r="T11" b="T12"/>
                <a:pathLst>
                  <a:path w="358" h="278">
                    <a:moveTo>
                      <a:pt x="0" y="0"/>
                    </a:moveTo>
                    <a:lnTo>
                      <a:pt x="95" y="227"/>
                    </a:lnTo>
                    <a:lnTo>
                      <a:pt x="357" y="277"/>
                    </a:lnTo>
                  </a:path>
                </a:pathLst>
              </a:custGeom>
              <a:noFill/>
              <a:ln w="25400" cap="rnd">
                <a:solidFill>
                  <a:schemeClr val="tx1"/>
                </a:solidFill>
                <a:round/>
              </a:ln>
            </p:spPr>
            <p:txBody>
              <a:bodyPr/>
              <a:lstStyle/>
              <a:p>
                <a:endParaRPr lang="zh-CN" altLang="en-US"/>
              </a:p>
            </p:txBody>
          </p:sp>
          <p:sp>
            <p:nvSpPr>
              <p:cNvPr id="9243" name="Freeform 13"/>
              <p:cNvSpPr/>
              <p:nvPr/>
            </p:nvSpPr>
            <p:spPr bwMode="auto">
              <a:xfrm>
                <a:off x="2719" y="2590"/>
                <a:ext cx="230" cy="263"/>
              </a:xfrm>
              <a:custGeom>
                <a:avLst/>
                <a:gdLst>
                  <a:gd name="T0" fmla="*/ 40 w 286"/>
                  <a:gd name="T1" fmla="*/ 14 h 298"/>
                  <a:gd name="T2" fmla="*/ 10 w 286"/>
                  <a:gd name="T3" fmla="*/ 0 h 298"/>
                  <a:gd name="T4" fmla="*/ 16 w 286"/>
                  <a:gd name="T5" fmla="*/ 96 h 298"/>
                  <a:gd name="T6" fmla="*/ 0 w 286"/>
                  <a:gd name="T7" fmla="*/ 86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a:solidFill>
                  <a:schemeClr val="tx1"/>
                </a:solidFill>
                <a:round/>
              </a:ln>
            </p:spPr>
            <p:txBody>
              <a:bodyPr/>
              <a:lstStyle/>
              <a:p>
                <a:endParaRPr lang="zh-CN" altLang="en-US"/>
              </a:p>
            </p:txBody>
          </p:sp>
          <p:sp>
            <p:nvSpPr>
              <p:cNvPr id="9244" name="Freeform 14"/>
              <p:cNvSpPr/>
              <p:nvPr/>
            </p:nvSpPr>
            <p:spPr bwMode="auto">
              <a:xfrm>
                <a:off x="2712" y="2584"/>
                <a:ext cx="231" cy="264"/>
              </a:xfrm>
              <a:custGeom>
                <a:avLst/>
                <a:gdLst>
                  <a:gd name="T0" fmla="*/ 42 w 286"/>
                  <a:gd name="T1" fmla="*/ 14 h 298"/>
                  <a:gd name="T2" fmla="*/ 10 w 286"/>
                  <a:gd name="T3" fmla="*/ 0 h 298"/>
                  <a:gd name="T4" fmla="*/ 16 w 286"/>
                  <a:gd name="T5" fmla="*/ 100 h 298"/>
                  <a:gd name="T6" fmla="*/ 0 w 286"/>
                  <a:gd name="T7" fmla="*/ 90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a:solidFill>
                  <a:schemeClr val="tx1"/>
                </a:solidFill>
                <a:round/>
              </a:ln>
            </p:spPr>
            <p:txBody>
              <a:bodyPr/>
              <a:lstStyle/>
              <a:p>
                <a:endParaRPr lang="zh-CN" altLang="en-US"/>
              </a:p>
            </p:txBody>
          </p:sp>
          <p:sp>
            <p:nvSpPr>
              <p:cNvPr id="9245" name="Freeform 15"/>
              <p:cNvSpPr/>
              <p:nvPr/>
            </p:nvSpPr>
            <p:spPr bwMode="auto">
              <a:xfrm>
                <a:off x="2636" y="2659"/>
                <a:ext cx="230" cy="270"/>
              </a:xfrm>
              <a:custGeom>
                <a:avLst/>
                <a:gdLst>
                  <a:gd name="T0" fmla="*/ 40 w 286"/>
                  <a:gd name="T1" fmla="*/ 16 h 306"/>
                  <a:gd name="T2" fmla="*/ 10 w 286"/>
                  <a:gd name="T3" fmla="*/ 0 h 306"/>
                  <a:gd name="T4" fmla="*/ 14 w 286"/>
                  <a:gd name="T5" fmla="*/ 98 h 306"/>
                  <a:gd name="T6" fmla="*/ 0 w 286"/>
                  <a:gd name="T7" fmla="*/ 87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a:solidFill>
                  <a:schemeClr val="tx1"/>
                </a:solidFill>
                <a:round/>
              </a:ln>
            </p:spPr>
            <p:txBody>
              <a:bodyPr/>
              <a:lstStyle/>
              <a:p>
                <a:endParaRPr lang="zh-CN" altLang="en-US"/>
              </a:p>
            </p:txBody>
          </p:sp>
          <p:sp>
            <p:nvSpPr>
              <p:cNvPr id="9246" name="Freeform 16"/>
              <p:cNvSpPr/>
              <p:nvPr/>
            </p:nvSpPr>
            <p:spPr bwMode="auto">
              <a:xfrm>
                <a:off x="2629" y="2652"/>
                <a:ext cx="231" cy="271"/>
              </a:xfrm>
              <a:custGeom>
                <a:avLst/>
                <a:gdLst>
                  <a:gd name="T0" fmla="*/ 42 w 286"/>
                  <a:gd name="T1" fmla="*/ 17 h 306"/>
                  <a:gd name="T2" fmla="*/ 10 w 286"/>
                  <a:gd name="T3" fmla="*/ 0 h 306"/>
                  <a:gd name="T4" fmla="*/ 15 w 286"/>
                  <a:gd name="T5" fmla="*/ 102 h 306"/>
                  <a:gd name="T6" fmla="*/ 0 w 286"/>
                  <a:gd name="T7" fmla="*/ 90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a:solidFill>
                  <a:schemeClr val="tx1"/>
                </a:solidFill>
                <a:round/>
              </a:ln>
            </p:spPr>
            <p:txBody>
              <a:bodyPr/>
              <a:lstStyle/>
              <a:p>
                <a:endParaRPr lang="zh-CN" altLang="en-US"/>
              </a:p>
            </p:txBody>
          </p:sp>
          <p:sp>
            <p:nvSpPr>
              <p:cNvPr id="9247" name="Freeform 17"/>
              <p:cNvSpPr/>
              <p:nvPr/>
            </p:nvSpPr>
            <p:spPr bwMode="auto">
              <a:xfrm>
                <a:off x="2808" y="2152"/>
                <a:ext cx="211" cy="564"/>
              </a:xfrm>
              <a:custGeom>
                <a:avLst/>
                <a:gdLst>
                  <a:gd name="T0" fmla="*/ 27 w 262"/>
                  <a:gd name="T1" fmla="*/ 172 h 638"/>
                  <a:gd name="T2" fmla="*/ 38 w 262"/>
                  <a:gd name="T3" fmla="*/ 0 h 638"/>
                  <a:gd name="T4" fmla="*/ 0 w 262"/>
                  <a:gd name="T5" fmla="*/ 42 h 638"/>
                  <a:gd name="T6" fmla="*/ 6 w 262"/>
                  <a:gd name="T7" fmla="*/ 210 h 638"/>
                  <a:gd name="T8" fmla="*/ 27 w 262"/>
                  <a:gd name="T9" fmla="*/ 172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190" y="524"/>
                    </a:moveTo>
                    <a:lnTo>
                      <a:pt x="261" y="0"/>
                    </a:lnTo>
                    <a:lnTo>
                      <a:pt x="0" y="127"/>
                    </a:lnTo>
                    <a:lnTo>
                      <a:pt x="47" y="637"/>
                    </a:lnTo>
                    <a:lnTo>
                      <a:pt x="190" y="524"/>
                    </a:lnTo>
                  </a:path>
                </a:pathLst>
              </a:custGeom>
              <a:solidFill>
                <a:schemeClr val="accent2"/>
              </a:solidFill>
              <a:ln w="25400" cap="rnd">
                <a:solidFill>
                  <a:schemeClr val="tx1"/>
                </a:solidFill>
                <a:round/>
              </a:ln>
            </p:spPr>
            <p:txBody>
              <a:bodyPr/>
              <a:lstStyle/>
              <a:p>
                <a:endParaRPr lang="zh-CN" altLang="en-US"/>
              </a:p>
            </p:txBody>
          </p:sp>
          <p:sp>
            <p:nvSpPr>
              <p:cNvPr id="9248" name="Freeform 18"/>
              <p:cNvSpPr/>
              <p:nvPr/>
            </p:nvSpPr>
            <p:spPr bwMode="auto">
              <a:xfrm>
                <a:off x="2802" y="2145"/>
                <a:ext cx="212" cy="565"/>
              </a:xfrm>
              <a:custGeom>
                <a:avLst/>
                <a:gdLst>
                  <a:gd name="T0" fmla="*/ 27 w 263"/>
                  <a:gd name="T1" fmla="*/ 174 h 638"/>
                  <a:gd name="T2" fmla="*/ 38 w 263"/>
                  <a:gd name="T3" fmla="*/ 0 h 638"/>
                  <a:gd name="T4" fmla="*/ 0 w 263"/>
                  <a:gd name="T5" fmla="*/ 43 h 638"/>
                  <a:gd name="T6" fmla="*/ 6 w 263"/>
                  <a:gd name="T7" fmla="*/ 213 h 638"/>
                  <a:gd name="T8" fmla="*/ 27 w 263"/>
                  <a:gd name="T9" fmla="*/ 174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191" y="524"/>
                    </a:moveTo>
                    <a:lnTo>
                      <a:pt x="262" y="0"/>
                    </a:lnTo>
                    <a:lnTo>
                      <a:pt x="0" y="127"/>
                    </a:lnTo>
                    <a:lnTo>
                      <a:pt x="48" y="637"/>
                    </a:lnTo>
                    <a:lnTo>
                      <a:pt x="191" y="524"/>
                    </a:lnTo>
                  </a:path>
                </a:pathLst>
              </a:custGeom>
              <a:noFill/>
              <a:ln w="25400" cap="rnd">
                <a:solidFill>
                  <a:schemeClr val="tx1"/>
                </a:solidFill>
                <a:round/>
              </a:ln>
            </p:spPr>
            <p:txBody>
              <a:bodyPr/>
              <a:lstStyle/>
              <a:p>
                <a:endParaRPr lang="zh-CN" altLang="en-US"/>
              </a:p>
            </p:txBody>
          </p:sp>
          <p:sp>
            <p:nvSpPr>
              <p:cNvPr id="9249" name="Oval 19"/>
              <p:cNvSpPr>
                <a:spLocks noChangeArrowheads="1"/>
              </p:cNvSpPr>
              <p:nvPr/>
            </p:nvSpPr>
            <p:spPr bwMode="auto">
              <a:xfrm>
                <a:off x="2840" y="1933"/>
                <a:ext cx="83" cy="250"/>
              </a:xfrm>
              <a:prstGeom prst="ellipse">
                <a:avLst/>
              </a:prstGeom>
              <a:solidFill>
                <a:schemeClr val="accent2"/>
              </a:solidFill>
              <a:ln w="25400">
                <a:solidFill>
                  <a:schemeClr val="tx1"/>
                </a:solidFill>
                <a:round/>
              </a:ln>
            </p:spPr>
            <p:txBody>
              <a:bodyPr wrap="none" anchor="ctr"/>
              <a:lstStyle/>
              <a:p>
                <a:endParaRPr lang="zh-CN" altLang="en-US"/>
              </a:p>
            </p:txBody>
          </p:sp>
          <p:sp>
            <p:nvSpPr>
              <p:cNvPr id="9250" name="Oval 20"/>
              <p:cNvSpPr>
                <a:spLocks noChangeArrowheads="1"/>
              </p:cNvSpPr>
              <p:nvPr/>
            </p:nvSpPr>
            <p:spPr bwMode="auto">
              <a:xfrm>
                <a:off x="2833" y="1927"/>
                <a:ext cx="96" cy="262"/>
              </a:xfrm>
              <a:prstGeom prst="ellipse">
                <a:avLst/>
              </a:prstGeom>
              <a:noFill/>
              <a:ln w="25400">
                <a:solidFill>
                  <a:schemeClr val="tx1"/>
                </a:solidFill>
                <a:round/>
              </a:ln>
            </p:spPr>
            <p:txBody>
              <a:bodyPr wrap="none" anchor="ctr"/>
              <a:lstStyle/>
              <a:p>
                <a:endParaRPr lang="zh-CN" altLang="en-US"/>
              </a:p>
            </p:txBody>
          </p:sp>
          <p:sp>
            <p:nvSpPr>
              <p:cNvPr id="9251" name="Freeform 21"/>
              <p:cNvSpPr/>
              <p:nvPr/>
            </p:nvSpPr>
            <p:spPr bwMode="auto">
              <a:xfrm>
                <a:off x="2521" y="2277"/>
                <a:ext cx="288" cy="239"/>
              </a:xfrm>
              <a:custGeom>
                <a:avLst/>
                <a:gdLst>
                  <a:gd name="T0" fmla="*/ 51 w 358"/>
                  <a:gd name="T1" fmla="*/ 0 h 271"/>
                  <a:gd name="T2" fmla="*/ 37 w 358"/>
                  <a:gd name="T3" fmla="*/ 73 h 271"/>
                  <a:gd name="T4" fmla="*/ 0 w 358"/>
                  <a:gd name="T5" fmla="*/ 87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357" y="0"/>
                    </a:moveTo>
                    <a:lnTo>
                      <a:pt x="262" y="227"/>
                    </a:lnTo>
                    <a:lnTo>
                      <a:pt x="0" y="270"/>
                    </a:lnTo>
                  </a:path>
                </a:pathLst>
              </a:custGeom>
              <a:noFill/>
              <a:ln w="25400" cap="rnd">
                <a:solidFill>
                  <a:schemeClr val="tx1"/>
                </a:solidFill>
                <a:round/>
              </a:ln>
            </p:spPr>
            <p:txBody>
              <a:bodyPr/>
              <a:lstStyle/>
              <a:p>
                <a:endParaRPr lang="zh-CN" altLang="en-US"/>
              </a:p>
            </p:txBody>
          </p:sp>
          <p:sp>
            <p:nvSpPr>
              <p:cNvPr id="9252" name="Freeform 22"/>
              <p:cNvSpPr/>
              <p:nvPr/>
            </p:nvSpPr>
            <p:spPr bwMode="auto">
              <a:xfrm>
                <a:off x="2514" y="2270"/>
                <a:ext cx="289" cy="239"/>
              </a:xfrm>
              <a:custGeom>
                <a:avLst/>
                <a:gdLst>
                  <a:gd name="T0" fmla="*/ 52 w 358"/>
                  <a:gd name="T1" fmla="*/ 0 h 270"/>
                  <a:gd name="T2" fmla="*/ 39 w 358"/>
                  <a:gd name="T3" fmla="*/ 76 h 270"/>
                  <a:gd name="T4" fmla="*/ 0 w 358"/>
                  <a:gd name="T5" fmla="*/ 90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357" y="0"/>
                    </a:moveTo>
                    <a:lnTo>
                      <a:pt x="262" y="227"/>
                    </a:lnTo>
                    <a:lnTo>
                      <a:pt x="0" y="269"/>
                    </a:lnTo>
                  </a:path>
                </a:pathLst>
              </a:custGeom>
              <a:noFill/>
              <a:ln w="25400" cap="rnd">
                <a:solidFill>
                  <a:schemeClr val="tx1"/>
                </a:solidFill>
                <a:round/>
              </a:ln>
            </p:spPr>
            <p:txBody>
              <a:bodyPr/>
              <a:lstStyle/>
              <a:p>
                <a:endParaRPr lang="zh-CN" altLang="en-US"/>
              </a:p>
            </p:txBody>
          </p:sp>
          <p:sp>
            <p:nvSpPr>
              <p:cNvPr id="9253" name="Freeform 23"/>
              <p:cNvSpPr/>
              <p:nvPr/>
            </p:nvSpPr>
            <p:spPr bwMode="auto">
              <a:xfrm>
                <a:off x="1368" y="1569"/>
                <a:ext cx="129" cy="257"/>
              </a:xfrm>
              <a:custGeom>
                <a:avLst/>
                <a:gdLst>
                  <a:gd name="T0" fmla="*/ 2 w 159"/>
                  <a:gd name="T1" fmla="*/ 0 h 291"/>
                  <a:gd name="T2" fmla="*/ 0 w 159"/>
                  <a:gd name="T3" fmla="*/ 42 h 291"/>
                  <a:gd name="T4" fmla="*/ 24 w 159"/>
                  <a:gd name="T5" fmla="*/ 95 h 291"/>
                  <a:gd name="T6" fmla="*/ 0 60000 65536"/>
                  <a:gd name="T7" fmla="*/ 0 60000 65536"/>
                  <a:gd name="T8" fmla="*/ 0 60000 65536"/>
                  <a:gd name="T9" fmla="*/ 0 w 159"/>
                  <a:gd name="T10" fmla="*/ 0 h 291"/>
                  <a:gd name="T11" fmla="*/ 159 w 159"/>
                  <a:gd name="T12" fmla="*/ 291 h 291"/>
                </a:gdLst>
                <a:ahLst/>
                <a:cxnLst>
                  <a:cxn ang="T6">
                    <a:pos x="T0" y="T1"/>
                  </a:cxn>
                  <a:cxn ang="T7">
                    <a:pos x="T2" y="T3"/>
                  </a:cxn>
                  <a:cxn ang="T8">
                    <a:pos x="T4" y="T5"/>
                  </a:cxn>
                </a:cxnLst>
                <a:rect l="T9" t="T10" r="T11" b="T12"/>
                <a:pathLst>
                  <a:path w="159" h="291">
                    <a:moveTo>
                      <a:pt x="16" y="0"/>
                    </a:moveTo>
                    <a:lnTo>
                      <a:pt x="0" y="127"/>
                    </a:lnTo>
                    <a:lnTo>
                      <a:pt x="158" y="290"/>
                    </a:lnTo>
                  </a:path>
                </a:pathLst>
              </a:custGeom>
              <a:noFill/>
              <a:ln w="25400" cap="rnd">
                <a:solidFill>
                  <a:schemeClr val="tx1"/>
                </a:solidFill>
                <a:round/>
              </a:ln>
            </p:spPr>
            <p:txBody>
              <a:bodyPr/>
              <a:lstStyle/>
              <a:p>
                <a:endParaRPr lang="zh-CN" altLang="en-US"/>
              </a:p>
            </p:txBody>
          </p:sp>
          <p:sp>
            <p:nvSpPr>
              <p:cNvPr id="9254" name="Freeform 24"/>
              <p:cNvSpPr/>
              <p:nvPr/>
            </p:nvSpPr>
            <p:spPr bwMode="auto">
              <a:xfrm>
                <a:off x="1362" y="1563"/>
                <a:ext cx="129" cy="257"/>
              </a:xfrm>
              <a:custGeom>
                <a:avLst/>
                <a:gdLst>
                  <a:gd name="T0" fmla="*/ 2 w 160"/>
                  <a:gd name="T1" fmla="*/ 0 h 291"/>
                  <a:gd name="T2" fmla="*/ 0 w 160"/>
                  <a:gd name="T3" fmla="*/ 42 h 291"/>
                  <a:gd name="T4" fmla="*/ 23 w 160"/>
                  <a:gd name="T5" fmla="*/ 95 h 291"/>
                  <a:gd name="T6" fmla="*/ 0 60000 65536"/>
                  <a:gd name="T7" fmla="*/ 0 60000 65536"/>
                  <a:gd name="T8" fmla="*/ 0 60000 65536"/>
                  <a:gd name="T9" fmla="*/ 0 w 160"/>
                  <a:gd name="T10" fmla="*/ 0 h 291"/>
                  <a:gd name="T11" fmla="*/ 160 w 160"/>
                  <a:gd name="T12" fmla="*/ 291 h 291"/>
                </a:gdLst>
                <a:ahLst/>
                <a:cxnLst>
                  <a:cxn ang="T6">
                    <a:pos x="T0" y="T1"/>
                  </a:cxn>
                  <a:cxn ang="T7">
                    <a:pos x="T2" y="T3"/>
                  </a:cxn>
                  <a:cxn ang="T8">
                    <a:pos x="T4" y="T5"/>
                  </a:cxn>
                </a:cxnLst>
                <a:rect l="T9" t="T10" r="T11" b="T12"/>
                <a:pathLst>
                  <a:path w="160" h="291">
                    <a:moveTo>
                      <a:pt x="16" y="0"/>
                    </a:moveTo>
                    <a:lnTo>
                      <a:pt x="0" y="127"/>
                    </a:lnTo>
                    <a:lnTo>
                      <a:pt x="159" y="290"/>
                    </a:lnTo>
                  </a:path>
                </a:pathLst>
              </a:custGeom>
              <a:noFill/>
              <a:ln w="25400" cap="rnd">
                <a:solidFill>
                  <a:schemeClr val="tx1"/>
                </a:solidFill>
                <a:round/>
              </a:ln>
            </p:spPr>
            <p:txBody>
              <a:bodyPr/>
              <a:lstStyle/>
              <a:p>
                <a:endParaRPr lang="zh-CN" altLang="en-US"/>
              </a:p>
            </p:txBody>
          </p:sp>
          <p:sp>
            <p:nvSpPr>
              <p:cNvPr id="9255" name="Freeform 25"/>
              <p:cNvSpPr/>
              <p:nvPr/>
            </p:nvSpPr>
            <p:spPr bwMode="auto">
              <a:xfrm>
                <a:off x="1573" y="1557"/>
                <a:ext cx="26" cy="238"/>
              </a:xfrm>
              <a:custGeom>
                <a:avLst/>
                <a:gdLst>
                  <a:gd name="T0" fmla="*/ 0 w 32"/>
                  <a:gd name="T1" fmla="*/ 0 h 269"/>
                  <a:gd name="T2" fmla="*/ 5 w 32"/>
                  <a:gd name="T3" fmla="*/ 54 h 269"/>
                  <a:gd name="T4" fmla="*/ 5 w 32"/>
                  <a:gd name="T5" fmla="*/ 89 h 269"/>
                  <a:gd name="T6" fmla="*/ 0 60000 65536"/>
                  <a:gd name="T7" fmla="*/ 0 60000 65536"/>
                  <a:gd name="T8" fmla="*/ 0 60000 65536"/>
                  <a:gd name="T9" fmla="*/ 0 w 32"/>
                  <a:gd name="T10" fmla="*/ 0 h 269"/>
                  <a:gd name="T11" fmla="*/ 32 w 32"/>
                  <a:gd name="T12" fmla="*/ 269 h 269"/>
                </a:gdLst>
                <a:ahLst/>
                <a:cxnLst>
                  <a:cxn ang="T6">
                    <a:pos x="T0" y="T1"/>
                  </a:cxn>
                  <a:cxn ang="T7">
                    <a:pos x="T2" y="T3"/>
                  </a:cxn>
                  <a:cxn ang="T8">
                    <a:pos x="T4" y="T5"/>
                  </a:cxn>
                </a:cxnLst>
                <a:rect l="T9" t="T10" r="T11" b="T12"/>
                <a:pathLst>
                  <a:path w="32" h="269">
                    <a:moveTo>
                      <a:pt x="0" y="0"/>
                    </a:moveTo>
                    <a:lnTo>
                      <a:pt x="31" y="162"/>
                    </a:lnTo>
                    <a:lnTo>
                      <a:pt x="31" y="268"/>
                    </a:lnTo>
                  </a:path>
                </a:pathLst>
              </a:custGeom>
              <a:noFill/>
              <a:ln w="25400" cap="rnd">
                <a:solidFill>
                  <a:schemeClr val="tx1"/>
                </a:solidFill>
                <a:round/>
              </a:ln>
            </p:spPr>
            <p:txBody>
              <a:bodyPr/>
              <a:lstStyle/>
              <a:p>
                <a:endParaRPr lang="zh-CN" altLang="en-US"/>
              </a:p>
            </p:txBody>
          </p:sp>
          <p:sp>
            <p:nvSpPr>
              <p:cNvPr id="9256" name="Freeform 26"/>
              <p:cNvSpPr/>
              <p:nvPr/>
            </p:nvSpPr>
            <p:spPr bwMode="auto">
              <a:xfrm>
                <a:off x="1567" y="1550"/>
                <a:ext cx="25" cy="239"/>
              </a:xfrm>
              <a:custGeom>
                <a:avLst/>
                <a:gdLst>
                  <a:gd name="T0" fmla="*/ 0 w 32"/>
                  <a:gd name="T1" fmla="*/ 0 h 270"/>
                  <a:gd name="T2" fmla="*/ 3 w 32"/>
                  <a:gd name="T3" fmla="*/ 54 h 270"/>
                  <a:gd name="T4" fmla="*/ 3 w 32"/>
                  <a:gd name="T5" fmla="*/ 90 h 270"/>
                  <a:gd name="T6" fmla="*/ 0 60000 65536"/>
                  <a:gd name="T7" fmla="*/ 0 60000 65536"/>
                  <a:gd name="T8" fmla="*/ 0 60000 65536"/>
                  <a:gd name="T9" fmla="*/ 0 w 32"/>
                  <a:gd name="T10" fmla="*/ 0 h 270"/>
                  <a:gd name="T11" fmla="*/ 32 w 32"/>
                  <a:gd name="T12" fmla="*/ 270 h 270"/>
                </a:gdLst>
                <a:ahLst/>
                <a:cxnLst>
                  <a:cxn ang="T6">
                    <a:pos x="T0" y="T1"/>
                  </a:cxn>
                  <a:cxn ang="T7">
                    <a:pos x="T2" y="T3"/>
                  </a:cxn>
                  <a:cxn ang="T8">
                    <a:pos x="T4" y="T5"/>
                  </a:cxn>
                </a:cxnLst>
                <a:rect l="T9" t="T10" r="T11" b="T12"/>
                <a:pathLst>
                  <a:path w="32" h="270">
                    <a:moveTo>
                      <a:pt x="0" y="0"/>
                    </a:moveTo>
                    <a:lnTo>
                      <a:pt x="31" y="163"/>
                    </a:lnTo>
                    <a:lnTo>
                      <a:pt x="31" y="269"/>
                    </a:lnTo>
                  </a:path>
                </a:pathLst>
              </a:custGeom>
              <a:noFill/>
              <a:ln w="25400" cap="rnd">
                <a:solidFill>
                  <a:schemeClr val="tx1"/>
                </a:solidFill>
                <a:round/>
              </a:ln>
            </p:spPr>
            <p:txBody>
              <a:bodyPr/>
              <a:lstStyle/>
              <a:p>
                <a:endParaRPr lang="zh-CN" altLang="en-US"/>
              </a:p>
            </p:txBody>
          </p:sp>
          <p:sp>
            <p:nvSpPr>
              <p:cNvPr id="9257" name="Oval 27"/>
              <p:cNvSpPr>
                <a:spLocks noChangeArrowheads="1"/>
              </p:cNvSpPr>
              <p:nvPr/>
            </p:nvSpPr>
            <p:spPr bwMode="auto">
              <a:xfrm>
                <a:off x="1432" y="1370"/>
                <a:ext cx="83" cy="161"/>
              </a:xfrm>
              <a:prstGeom prst="ellipse">
                <a:avLst/>
              </a:prstGeom>
              <a:solidFill>
                <a:srgbClr val="FFFFFF"/>
              </a:solidFill>
              <a:ln w="25400">
                <a:solidFill>
                  <a:schemeClr val="tx1"/>
                </a:solidFill>
                <a:round/>
              </a:ln>
            </p:spPr>
            <p:txBody>
              <a:bodyPr wrap="none" anchor="ctr"/>
              <a:lstStyle/>
              <a:p>
                <a:endParaRPr lang="zh-CN" altLang="en-US"/>
              </a:p>
            </p:txBody>
          </p:sp>
          <p:sp>
            <p:nvSpPr>
              <p:cNvPr id="9258" name="Oval 28"/>
              <p:cNvSpPr>
                <a:spLocks noChangeArrowheads="1"/>
              </p:cNvSpPr>
              <p:nvPr/>
            </p:nvSpPr>
            <p:spPr bwMode="auto">
              <a:xfrm>
                <a:off x="1426" y="1363"/>
                <a:ext cx="96" cy="174"/>
              </a:xfrm>
              <a:prstGeom prst="ellipse">
                <a:avLst/>
              </a:prstGeom>
              <a:solidFill>
                <a:srgbClr val="3E1403"/>
              </a:solidFill>
              <a:ln w="25400">
                <a:solidFill>
                  <a:schemeClr val="tx1"/>
                </a:solidFill>
                <a:round/>
              </a:ln>
            </p:spPr>
            <p:txBody>
              <a:bodyPr wrap="none" anchor="ctr"/>
              <a:lstStyle/>
              <a:p>
                <a:endParaRPr lang="zh-CN" altLang="en-US"/>
              </a:p>
            </p:txBody>
          </p:sp>
          <p:sp>
            <p:nvSpPr>
              <p:cNvPr id="9259" name="Oval 29"/>
              <p:cNvSpPr>
                <a:spLocks noChangeArrowheads="1"/>
              </p:cNvSpPr>
              <p:nvPr/>
            </p:nvSpPr>
            <p:spPr bwMode="auto">
              <a:xfrm>
                <a:off x="2269" y="1564"/>
                <a:ext cx="52" cy="223"/>
              </a:xfrm>
              <a:prstGeom prst="ellipse">
                <a:avLst/>
              </a:prstGeom>
              <a:solidFill>
                <a:srgbClr val="FFFFFF"/>
              </a:solidFill>
              <a:ln w="25400">
                <a:solidFill>
                  <a:schemeClr val="tx1"/>
                </a:solidFill>
                <a:round/>
              </a:ln>
            </p:spPr>
            <p:txBody>
              <a:bodyPr wrap="none" anchor="ctr"/>
              <a:lstStyle/>
              <a:p>
                <a:endParaRPr lang="zh-CN" altLang="en-US"/>
              </a:p>
            </p:txBody>
          </p:sp>
          <p:sp>
            <p:nvSpPr>
              <p:cNvPr id="9260" name="Oval 30"/>
              <p:cNvSpPr>
                <a:spLocks noChangeArrowheads="1"/>
              </p:cNvSpPr>
              <p:nvPr/>
            </p:nvSpPr>
            <p:spPr bwMode="auto">
              <a:xfrm>
                <a:off x="2263" y="1557"/>
                <a:ext cx="64" cy="237"/>
              </a:xfrm>
              <a:prstGeom prst="ellipse">
                <a:avLst/>
              </a:prstGeom>
              <a:solidFill>
                <a:schemeClr val="hlink"/>
              </a:solidFill>
              <a:ln w="25400">
                <a:solidFill>
                  <a:schemeClr val="tx1"/>
                </a:solidFill>
                <a:round/>
              </a:ln>
            </p:spPr>
            <p:txBody>
              <a:bodyPr wrap="none" anchor="ctr"/>
              <a:lstStyle/>
              <a:p>
                <a:endParaRPr lang="zh-CN" altLang="en-US"/>
              </a:p>
            </p:txBody>
          </p:sp>
          <p:sp>
            <p:nvSpPr>
              <p:cNvPr id="9261" name="Freeform 31"/>
              <p:cNvSpPr/>
              <p:nvPr/>
            </p:nvSpPr>
            <p:spPr bwMode="auto">
              <a:xfrm>
                <a:off x="2218" y="1825"/>
                <a:ext cx="161" cy="271"/>
              </a:xfrm>
              <a:custGeom>
                <a:avLst/>
                <a:gdLst>
                  <a:gd name="T0" fmla="*/ 29 w 199"/>
                  <a:gd name="T1" fmla="*/ 0 h 306"/>
                  <a:gd name="T2" fmla="*/ 21 w 199"/>
                  <a:gd name="T3" fmla="*/ 51 h 306"/>
                  <a:gd name="T4" fmla="*/ 0 w 199"/>
                  <a:gd name="T5" fmla="*/ 102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p:spPr>
            <p:txBody>
              <a:bodyPr/>
              <a:lstStyle/>
              <a:p>
                <a:endParaRPr lang="zh-CN" altLang="en-US"/>
              </a:p>
            </p:txBody>
          </p:sp>
          <p:sp>
            <p:nvSpPr>
              <p:cNvPr id="9262" name="Freeform 32"/>
              <p:cNvSpPr/>
              <p:nvPr/>
            </p:nvSpPr>
            <p:spPr bwMode="auto">
              <a:xfrm>
                <a:off x="2212" y="1819"/>
                <a:ext cx="160" cy="271"/>
              </a:xfrm>
              <a:custGeom>
                <a:avLst/>
                <a:gdLst>
                  <a:gd name="T0" fmla="*/ 28 w 199"/>
                  <a:gd name="T1" fmla="*/ 0 h 306"/>
                  <a:gd name="T2" fmla="*/ 20 w 199"/>
                  <a:gd name="T3" fmla="*/ 51 h 306"/>
                  <a:gd name="T4" fmla="*/ 0 w 199"/>
                  <a:gd name="T5" fmla="*/ 102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p:spPr>
            <p:txBody>
              <a:bodyPr/>
              <a:lstStyle/>
              <a:p>
                <a:endParaRPr lang="zh-CN" altLang="en-US"/>
              </a:p>
            </p:txBody>
          </p:sp>
          <p:sp>
            <p:nvSpPr>
              <p:cNvPr id="9263" name="Freeform 33"/>
              <p:cNvSpPr/>
              <p:nvPr/>
            </p:nvSpPr>
            <p:spPr bwMode="auto">
              <a:xfrm>
                <a:off x="2173" y="1770"/>
                <a:ext cx="59" cy="282"/>
              </a:xfrm>
              <a:custGeom>
                <a:avLst/>
                <a:gdLst>
                  <a:gd name="T0" fmla="*/ 11 w 73"/>
                  <a:gd name="T1" fmla="*/ 0 h 319"/>
                  <a:gd name="T2" fmla="*/ 2 w 73"/>
                  <a:gd name="T3" fmla="*/ 47 h 319"/>
                  <a:gd name="T4" fmla="*/ 0 w 73"/>
                  <a:gd name="T5" fmla="*/ 104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a:solidFill>
                  <a:schemeClr val="tx1"/>
                </a:solidFill>
                <a:round/>
              </a:ln>
            </p:spPr>
            <p:txBody>
              <a:bodyPr/>
              <a:lstStyle/>
              <a:p>
                <a:endParaRPr lang="zh-CN" altLang="en-US"/>
              </a:p>
            </p:txBody>
          </p:sp>
          <p:sp>
            <p:nvSpPr>
              <p:cNvPr id="9264" name="Freeform 34"/>
              <p:cNvSpPr/>
              <p:nvPr/>
            </p:nvSpPr>
            <p:spPr bwMode="auto">
              <a:xfrm>
                <a:off x="2167" y="1763"/>
                <a:ext cx="59" cy="283"/>
              </a:xfrm>
              <a:custGeom>
                <a:avLst/>
                <a:gdLst>
                  <a:gd name="T0" fmla="*/ 11 w 73"/>
                  <a:gd name="T1" fmla="*/ 0 h 319"/>
                  <a:gd name="T2" fmla="*/ 2 w 73"/>
                  <a:gd name="T3" fmla="*/ 47 h 319"/>
                  <a:gd name="T4" fmla="*/ 0 w 73"/>
                  <a:gd name="T5" fmla="*/ 108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a:solidFill>
                  <a:schemeClr val="tx1"/>
                </a:solidFill>
                <a:round/>
              </a:ln>
            </p:spPr>
            <p:txBody>
              <a:bodyPr/>
              <a:lstStyle/>
              <a:p>
                <a:endParaRPr lang="zh-CN" altLang="en-US"/>
              </a:p>
            </p:txBody>
          </p:sp>
          <p:sp>
            <p:nvSpPr>
              <p:cNvPr id="9265" name="Rectangle 36"/>
              <p:cNvSpPr>
                <a:spLocks noChangeArrowheads="1"/>
              </p:cNvSpPr>
              <p:nvPr/>
            </p:nvSpPr>
            <p:spPr bwMode="auto">
              <a:xfrm>
                <a:off x="1134" y="1162"/>
                <a:ext cx="549" cy="229"/>
              </a:xfrm>
              <a:prstGeom prst="rect">
                <a:avLst/>
              </a:prstGeom>
              <a:noFill/>
              <a:ln w="25400">
                <a:noFill/>
                <a:miter lim="800000"/>
              </a:ln>
            </p:spPr>
            <p:txBody>
              <a:bodyPr wrap="none" lIns="90487" tIns="44450" rIns="90487" bIns="44450">
                <a:spAutoFit/>
              </a:bodyPr>
              <a:lstStyle/>
              <a:p>
                <a:pPr eaLnBrk="0" hangingPunct="0"/>
                <a:r>
                  <a:rPr lang="zh-CN" altLang="en-US" b="1"/>
                  <a:t>主持人</a:t>
                </a:r>
              </a:p>
            </p:txBody>
          </p:sp>
          <p:sp>
            <p:nvSpPr>
              <p:cNvPr id="9266" name="Rectangle 37"/>
              <p:cNvSpPr>
                <a:spLocks noChangeArrowheads="1"/>
              </p:cNvSpPr>
              <p:nvPr/>
            </p:nvSpPr>
            <p:spPr bwMode="auto">
              <a:xfrm>
                <a:off x="2354" y="1561"/>
                <a:ext cx="402" cy="229"/>
              </a:xfrm>
              <a:prstGeom prst="rect">
                <a:avLst/>
              </a:prstGeom>
              <a:noFill/>
              <a:ln w="25400">
                <a:noFill/>
                <a:miter lim="800000"/>
              </a:ln>
            </p:spPr>
            <p:txBody>
              <a:bodyPr wrap="none" lIns="90487" tIns="44450" rIns="90487" bIns="44450">
                <a:spAutoFit/>
              </a:bodyPr>
              <a:lstStyle/>
              <a:p>
                <a:pPr eaLnBrk="0" hangingPunct="0"/>
                <a:r>
                  <a:rPr lang="zh-CN" altLang="en-US"/>
                  <a:t>作者</a:t>
                </a:r>
              </a:p>
            </p:txBody>
          </p:sp>
          <p:sp>
            <p:nvSpPr>
              <p:cNvPr id="9267" name="Rectangle 38"/>
              <p:cNvSpPr>
                <a:spLocks noChangeArrowheads="1"/>
              </p:cNvSpPr>
              <p:nvPr/>
            </p:nvSpPr>
            <p:spPr bwMode="auto">
              <a:xfrm>
                <a:off x="1194" y="2729"/>
                <a:ext cx="546" cy="229"/>
              </a:xfrm>
              <a:prstGeom prst="rect">
                <a:avLst/>
              </a:prstGeom>
              <a:noFill/>
              <a:ln w="25400">
                <a:noFill/>
                <a:miter lim="800000"/>
              </a:ln>
            </p:spPr>
            <p:txBody>
              <a:bodyPr wrap="none" lIns="90487" tIns="44450" rIns="90487" bIns="44450">
                <a:spAutoFit/>
              </a:bodyPr>
              <a:lstStyle/>
              <a:p>
                <a:pPr eaLnBrk="0" hangingPunct="0"/>
                <a:r>
                  <a:rPr lang="zh-CN" altLang="en-US"/>
                  <a:t>记录员</a:t>
                </a:r>
              </a:p>
            </p:txBody>
          </p:sp>
          <p:sp>
            <p:nvSpPr>
              <p:cNvPr id="9268" name="Rectangle 39"/>
              <p:cNvSpPr>
                <a:spLocks noChangeArrowheads="1"/>
              </p:cNvSpPr>
              <p:nvPr/>
            </p:nvSpPr>
            <p:spPr bwMode="auto">
              <a:xfrm>
                <a:off x="2925" y="1933"/>
                <a:ext cx="690" cy="229"/>
              </a:xfrm>
              <a:prstGeom prst="rect">
                <a:avLst/>
              </a:prstGeom>
              <a:noFill/>
              <a:ln w="25400">
                <a:noFill/>
                <a:miter lim="800000"/>
              </a:ln>
            </p:spPr>
            <p:txBody>
              <a:bodyPr wrap="none" lIns="90487" tIns="44450" rIns="90487" bIns="44450">
                <a:spAutoFit/>
              </a:bodyPr>
              <a:lstStyle/>
              <a:p>
                <a:pPr eaLnBrk="0" hangingPunct="0"/>
                <a:r>
                  <a:rPr lang="zh-CN" altLang="en-US"/>
                  <a:t>列席人员</a:t>
                </a:r>
              </a:p>
            </p:txBody>
          </p:sp>
          <p:sp>
            <p:nvSpPr>
              <p:cNvPr id="9269" name="Freeform 40"/>
              <p:cNvSpPr/>
              <p:nvPr/>
            </p:nvSpPr>
            <p:spPr bwMode="auto">
              <a:xfrm>
                <a:off x="1560" y="2051"/>
                <a:ext cx="231" cy="114"/>
              </a:xfrm>
              <a:custGeom>
                <a:avLst/>
                <a:gdLst>
                  <a:gd name="T0" fmla="*/ 10 w 286"/>
                  <a:gd name="T1" fmla="*/ 42 h 129"/>
                  <a:gd name="T2" fmla="*/ 42 w 286"/>
                  <a:gd name="T3" fmla="*/ 38 h 129"/>
                  <a:gd name="T4" fmla="*/ 23 w 286"/>
                  <a:gd name="T5" fmla="*/ 0 h 129"/>
                  <a:gd name="T6" fmla="*/ 0 w 286"/>
                  <a:gd name="T7" fmla="*/ 17 h 129"/>
                  <a:gd name="T8" fmla="*/ 10 w 286"/>
                  <a:gd name="T9" fmla="*/ 42 h 129"/>
                  <a:gd name="T10" fmla="*/ 42 w 286"/>
                  <a:gd name="T11" fmla="*/ 38 h 129"/>
                  <a:gd name="T12" fmla="*/ 23 w 286"/>
                  <a:gd name="T13" fmla="*/ 0 h 129"/>
                  <a:gd name="T14" fmla="*/ 0 w 286"/>
                  <a:gd name="T15" fmla="*/ 17 h 129"/>
                  <a:gd name="T16" fmla="*/ 10 w 286"/>
                  <a:gd name="T17" fmla="*/ 42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rgbClr val="000000"/>
                </a:solidFill>
                <a:round/>
              </a:ln>
            </p:spPr>
            <p:txBody>
              <a:bodyPr/>
              <a:lstStyle/>
              <a:p>
                <a:endParaRPr lang="zh-CN" altLang="en-US"/>
              </a:p>
            </p:txBody>
          </p:sp>
          <p:sp>
            <p:nvSpPr>
              <p:cNvPr id="9270" name="Freeform 41"/>
              <p:cNvSpPr/>
              <p:nvPr/>
            </p:nvSpPr>
            <p:spPr bwMode="auto">
              <a:xfrm>
                <a:off x="2193" y="2220"/>
                <a:ext cx="231" cy="114"/>
              </a:xfrm>
              <a:custGeom>
                <a:avLst/>
                <a:gdLst>
                  <a:gd name="T0" fmla="*/ 31 w 287"/>
                  <a:gd name="T1" fmla="*/ 0 h 129"/>
                  <a:gd name="T2" fmla="*/ 0 w 287"/>
                  <a:gd name="T3" fmla="*/ 4 h 129"/>
                  <a:gd name="T4" fmla="*/ 17 w 287"/>
                  <a:gd name="T5" fmla="*/ 42 h 129"/>
                  <a:gd name="T6" fmla="*/ 41 w 287"/>
                  <a:gd name="T7" fmla="*/ 26 h 129"/>
                  <a:gd name="T8" fmla="*/ 31 w 287"/>
                  <a:gd name="T9" fmla="*/ 0 h 129"/>
                  <a:gd name="T10" fmla="*/ 0 w 287"/>
                  <a:gd name="T11" fmla="*/ 4 h 129"/>
                  <a:gd name="T12" fmla="*/ 17 w 287"/>
                  <a:gd name="T13" fmla="*/ 42 h 129"/>
                  <a:gd name="T14" fmla="*/ 41 w 287"/>
                  <a:gd name="T15" fmla="*/ 26 h 129"/>
                  <a:gd name="T16" fmla="*/ 31 w 287"/>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129"/>
                  <a:gd name="T29" fmla="*/ 287 w 287"/>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a:solidFill>
                  <a:srgbClr val="000000"/>
                </a:solidFill>
                <a:round/>
              </a:ln>
            </p:spPr>
            <p:txBody>
              <a:bodyPr/>
              <a:lstStyle/>
              <a:p>
                <a:endParaRPr lang="zh-CN" altLang="en-US"/>
              </a:p>
            </p:txBody>
          </p:sp>
          <p:sp>
            <p:nvSpPr>
              <p:cNvPr id="9271" name="Freeform 42"/>
              <p:cNvSpPr/>
              <p:nvPr/>
            </p:nvSpPr>
            <p:spPr bwMode="auto">
              <a:xfrm>
                <a:off x="1963" y="2026"/>
                <a:ext cx="230" cy="115"/>
              </a:xfrm>
              <a:custGeom>
                <a:avLst/>
                <a:gdLst>
                  <a:gd name="T0" fmla="*/ 31 w 286"/>
                  <a:gd name="T1" fmla="*/ 0 h 129"/>
                  <a:gd name="T2" fmla="*/ 0 w 286"/>
                  <a:gd name="T3" fmla="*/ 4 h 129"/>
                  <a:gd name="T4" fmla="*/ 17 w 286"/>
                  <a:gd name="T5" fmla="*/ 45 h 129"/>
                  <a:gd name="T6" fmla="*/ 40 w 286"/>
                  <a:gd name="T7" fmla="*/ 28 h 129"/>
                  <a:gd name="T8" fmla="*/ 31 w 286"/>
                  <a:gd name="T9" fmla="*/ 0 h 129"/>
                  <a:gd name="T10" fmla="*/ 0 w 286"/>
                  <a:gd name="T11" fmla="*/ 4 h 129"/>
                  <a:gd name="T12" fmla="*/ 17 w 286"/>
                  <a:gd name="T13" fmla="*/ 45 h 129"/>
                  <a:gd name="T14" fmla="*/ 40 w 286"/>
                  <a:gd name="T15" fmla="*/ 28 h 129"/>
                  <a:gd name="T16" fmla="*/ 31 w 28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a:solidFill>
                  <a:srgbClr val="000000"/>
                </a:solidFill>
                <a:round/>
              </a:ln>
            </p:spPr>
            <p:txBody>
              <a:bodyPr/>
              <a:lstStyle/>
              <a:p>
                <a:endParaRPr lang="zh-CN" altLang="en-US"/>
              </a:p>
            </p:txBody>
          </p:sp>
          <p:sp>
            <p:nvSpPr>
              <p:cNvPr id="9272" name="Freeform 43"/>
              <p:cNvSpPr/>
              <p:nvPr/>
            </p:nvSpPr>
            <p:spPr bwMode="auto">
              <a:xfrm>
                <a:off x="1458" y="1813"/>
                <a:ext cx="230" cy="114"/>
              </a:xfrm>
              <a:custGeom>
                <a:avLst/>
                <a:gdLst>
                  <a:gd name="T0" fmla="*/ 10 w 286"/>
                  <a:gd name="T1" fmla="*/ 42 h 129"/>
                  <a:gd name="T2" fmla="*/ 40 w 286"/>
                  <a:gd name="T3" fmla="*/ 38 h 129"/>
                  <a:gd name="T4" fmla="*/ 23 w 286"/>
                  <a:gd name="T5" fmla="*/ 0 h 129"/>
                  <a:gd name="T6" fmla="*/ 0 w 286"/>
                  <a:gd name="T7" fmla="*/ 17 h 129"/>
                  <a:gd name="T8" fmla="*/ 10 w 286"/>
                  <a:gd name="T9" fmla="*/ 42 h 129"/>
                  <a:gd name="T10" fmla="*/ 40 w 286"/>
                  <a:gd name="T11" fmla="*/ 38 h 129"/>
                  <a:gd name="T12" fmla="*/ 23 w 286"/>
                  <a:gd name="T13" fmla="*/ 0 h 129"/>
                  <a:gd name="T14" fmla="*/ 0 w 286"/>
                  <a:gd name="T15" fmla="*/ 17 h 129"/>
                  <a:gd name="T16" fmla="*/ 10 w 286"/>
                  <a:gd name="T17" fmla="*/ 42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chemeClr val="tx1"/>
                </a:solidFill>
                <a:round/>
              </a:ln>
            </p:spPr>
            <p:txBody>
              <a:bodyPr/>
              <a:lstStyle/>
              <a:p>
                <a:endParaRPr lang="zh-CN" altLang="en-US"/>
              </a:p>
            </p:txBody>
          </p:sp>
          <p:sp>
            <p:nvSpPr>
              <p:cNvPr id="9273" name="Freeform 44"/>
              <p:cNvSpPr/>
              <p:nvPr/>
            </p:nvSpPr>
            <p:spPr bwMode="auto">
              <a:xfrm>
                <a:off x="1375" y="1544"/>
                <a:ext cx="180" cy="233"/>
              </a:xfrm>
              <a:custGeom>
                <a:avLst/>
                <a:gdLst>
                  <a:gd name="T0" fmla="*/ 0 w 223"/>
                  <a:gd name="T1" fmla="*/ 0 h 263"/>
                  <a:gd name="T2" fmla="*/ 32 w 223"/>
                  <a:gd name="T3" fmla="*/ 0 h 263"/>
                  <a:gd name="T4" fmla="*/ 26 w 223"/>
                  <a:gd name="T5" fmla="*/ 86 h 263"/>
                  <a:gd name="T6" fmla="*/ 10 w 223"/>
                  <a:gd name="T7" fmla="*/ 89 h 263"/>
                  <a:gd name="T8" fmla="*/ 0 w 223"/>
                  <a:gd name="T9" fmla="*/ 0 h 263"/>
                  <a:gd name="T10" fmla="*/ 0 60000 65536"/>
                  <a:gd name="T11" fmla="*/ 0 60000 65536"/>
                  <a:gd name="T12" fmla="*/ 0 60000 65536"/>
                  <a:gd name="T13" fmla="*/ 0 60000 65536"/>
                  <a:gd name="T14" fmla="*/ 0 60000 65536"/>
                  <a:gd name="T15" fmla="*/ 0 w 223"/>
                  <a:gd name="T16" fmla="*/ 0 h 263"/>
                  <a:gd name="T17" fmla="*/ 223 w 223"/>
                  <a:gd name="T18" fmla="*/ 263 h 263"/>
                </a:gdLst>
                <a:ahLst/>
                <a:cxnLst>
                  <a:cxn ang="T10">
                    <a:pos x="T0" y="T1"/>
                  </a:cxn>
                  <a:cxn ang="T11">
                    <a:pos x="T2" y="T3"/>
                  </a:cxn>
                  <a:cxn ang="T12">
                    <a:pos x="T4" y="T5"/>
                  </a:cxn>
                  <a:cxn ang="T13">
                    <a:pos x="T6" y="T7"/>
                  </a:cxn>
                  <a:cxn ang="T14">
                    <a:pos x="T8" y="T9"/>
                  </a:cxn>
                </a:cxnLst>
                <a:rect l="T15" t="T16" r="T17" b="T18"/>
                <a:pathLst>
                  <a:path w="223" h="263">
                    <a:moveTo>
                      <a:pt x="0" y="0"/>
                    </a:moveTo>
                    <a:lnTo>
                      <a:pt x="222" y="0"/>
                    </a:lnTo>
                    <a:lnTo>
                      <a:pt x="182" y="255"/>
                    </a:lnTo>
                    <a:lnTo>
                      <a:pt x="63" y="262"/>
                    </a:lnTo>
                    <a:lnTo>
                      <a:pt x="0" y="0"/>
                    </a:lnTo>
                  </a:path>
                </a:pathLst>
              </a:custGeom>
              <a:solidFill>
                <a:srgbClr val="712000"/>
              </a:solidFill>
              <a:ln w="25400" cap="rnd">
                <a:solidFill>
                  <a:schemeClr val="tx1"/>
                </a:solidFill>
                <a:round/>
              </a:ln>
            </p:spPr>
            <p:txBody>
              <a:bodyPr/>
              <a:lstStyle/>
              <a:p>
                <a:endParaRPr lang="zh-CN" altLang="en-US"/>
              </a:p>
            </p:txBody>
          </p:sp>
          <p:sp>
            <p:nvSpPr>
              <p:cNvPr id="9274" name="Freeform 45"/>
              <p:cNvSpPr/>
              <p:nvPr/>
            </p:nvSpPr>
            <p:spPr bwMode="auto">
              <a:xfrm>
                <a:off x="1896" y="1625"/>
                <a:ext cx="141" cy="270"/>
              </a:xfrm>
              <a:custGeom>
                <a:avLst/>
                <a:gdLst>
                  <a:gd name="T0" fmla="*/ 0 w 175"/>
                  <a:gd name="T1" fmla="*/ 83 h 305"/>
                  <a:gd name="T2" fmla="*/ 0 w 175"/>
                  <a:gd name="T3" fmla="*/ 0 h 305"/>
                  <a:gd name="T4" fmla="*/ 25 w 175"/>
                  <a:gd name="T5" fmla="*/ 24 h 305"/>
                  <a:gd name="T6" fmla="*/ 17 w 175"/>
                  <a:gd name="T7" fmla="*/ 102 h 305"/>
                  <a:gd name="T8" fmla="*/ 0 w 175"/>
                  <a:gd name="T9" fmla="*/ 83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rgbClr val="B50069"/>
              </a:solidFill>
              <a:ln w="25400" cap="rnd">
                <a:solidFill>
                  <a:schemeClr val="tx1"/>
                </a:solidFill>
                <a:round/>
              </a:ln>
            </p:spPr>
            <p:txBody>
              <a:bodyPr/>
              <a:lstStyle/>
              <a:p>
                <a:endParaRPr lang="zh-CN" altLang="en-US"/>
              </a:p>
            </p:txBody>
          </p:sp>
          <p:sp>
            <p:nvSpPr>
              <p:cNvPr id="9275" name="Oval 46"/>
              <p:cNvSpPr>
                <a:spLocks noChangeArrowheads="1"/>
              </p:cNvSpPr>
              <p:nvPr/>
            </p:nvSpPr>
            <p:spPr bwMode="auto">
              <a:xfrm>
                <a:off x="1941" y="1426"/>
                <a:ext cx="51" cy="223"/>
              </a:xfrm>
              <a:prstGeom prst="ellipse">
                <a:avLst/>
              </a:prstGeom>
              <a:solidFill>
                <a:srgbClr val="FFFFFF"/>
              </a:solidFill>
              <a:ln w="25400">
                <a:solidFill>
                  <a:schemeClr val="tx1"/>
                </a:solidFill>
                <a:round/>
              </a:ln>
            </p:spPr>
            <p:txBody>
              <a:bodyPr wrap="none" anchor="ctr"/>
              <a:lstStyle/>
              <a:p>
                <a:endParaRPr lang="zh-CN" altLang="en-US"/>
              </a:p>
            </p:txBody>
          </p:sp>
          <p:sp>
            <p:nvSpPr>
              <p:cNvPr id="9276" name="Oval 47"/>
              <p:cNvSpPr>
                <a:spLocks noChangeArrowheads="1"/>
              </p:cNvSpPr>
              <p:nvPr/>
            </p:nvSpPr>
            <p:spPr bwMode="auto">
              <a:xfrm>
                <a:off x="1934" y="1419"/>
                <a:ext cx="65" cy="236"/>
              </a:xfrm>
              <a:prstGeom prst="ellipse">
                <a:avLst/>
              </a:prstGeom>
              <a:solidFill>
                <a:srgbClr val="B50069"/>
              </a:solidFill>
              <a:ln w="25400">
                <a:solidFill>
                  <a:schemeClr val="tx1"/>
                </a:solidFill>
                <a:round/>
              </a:ln>
            </p:spPr>
            <p:txBody>
              <a:bodyPr wrap="none" anchor="ctr"/>
              <a:lstStyle/>
              <a:p>
                <a:endParaRPr lang="zh-CN" altLang="en-US"/>
              </a:p>
            </p:txBody>
          </p:sp>
          <p:sp>
            <p:nvSpPr>
              <p:cNvPr id="9277" name="Freeform 48"/>
              <p:cNvSpPr/>
              <p:nvPr/>
            </p:nvSpPr>
            <p:spPr bwMode="auto">
              <a:xfrm>
                <a:off x="1890" y="1688"/>
                <a:ext cx="160" cy="270"/>
              </a:xfrm>
              <a:custGeom>
                <a:avLst/>
                <a:gdLst>
                  <a:gd name="T0" fmla="*/ 28 w 199"/>
                  <a:gd name="T1" fmla="*/ 0 h 305"/>
                  <a:gd name="T2" fmla="*/ 20 w 199"/>
                  <a:gd name="T3" fmla="*/ 51 h 305"/>
                  <a:gd name="T4" fmla="*/ 0 w 199"/>
                  <a:gd name="T5" fmla="*/ 102 h 305"/>
                  <a:gd name="T6" fmla="*/ 0 60000 65536"/>
                  <a:gd name="T7" fmla="*/ 0 60000 65536"/>
                  <a:gd name="T8" fmla="*/ 0 60000 65536"/>
                  <a:gd name="T9" fmla="*/ 0 w 199"/>
                  <a:gd name="T10" fmla="*/ 0 h 305"/>
                  <a:gd name="T11" fmla="*/ 199 w 199"/>
                  <a:gd name="T12" fmla="*/ 305 h 305"/>
                </a:gdLst>
                <a:ahLst/>
                <a:cxnLst>
                  <a:cxn ang="T6">
                    <a:pos x="T0" y="T1"/>
                  </a:cxn>
                  <a:cxn ang="T7">
                    <a:pos x="T2" y="T3"/>
                  </a:cxn>
                  <a:cxn ang="T8">
                    <a:pos x="T4" y="T5"/>
                  </a:cxn>
                </a:cxnLst>
                <a:rect l="T9" t="T10" r="T11" b="T12"/>
                <a:pathLst>
                  <a:path w="199" h="305">
                    <a:moveTo>
                      <a:pt x="198" y="0"/>
                    </a:moveTo>
                    <a:lnTo>
                      <a:pt x="143" y="156"/>
                    </a:lnTo>
                    <a:lnTo>
                      <a:pt x="0" y="304"/>
                    </a:lnTo>
                  </a:path>
                </a:pathLst>
              </a:custGeom>
              <a:noFill/>
              <a:ln w="25400" cap="rnd">
                <a:solidFill>
                  <a:schemeClr val="tx1"/>
                </a:solidFill>
                <a:round/>
              </a:ln>
            </p:spPr>
            <p:txBody>
              <a:bodyPr/>
              <a:lstStyle/>
              <a:p>
                <a:endParaRPr lang="zh-CN" altLang="en-US"/>
              </a:p>
            </p:txBody>
          </p:sp>
          <p:sp>
            <p:nvSpPr>
              <p:cNvPr id="9278" name="Freeform 49"/>
              <p:cNvSpPr/>
              <p:nvPr/>
            </p:nvSpPr>
            <p:spPr bwMode="auto">
              <a:xfrm>
                <a:off x="1883" y="1681"/>
                <a:ext cx="161" cy="270"/>
              </a:xfrm>
              <a:custGeom>
                <a:avLst/>
                <a:gdLst>
                  <a:gd name="T0" fmla="*/ 29 w 199"/>
                  <a:gd name="T1" fmla="*/ 0 h 306"/>
                  <a:gd name="T2" fmla="*/ 21 w 199"/>
                  <a:gd name="T3" fmla="*/ 50 h 306"/>
                  <a:gd name="T4" fmla="*/ 0 w 199"/>
                  <a:gd name="T5" fmla="*/ 98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p:spPr>
            <p:txBody>
              <a:bodyPr/>
              <a:lstStyle/>
              <a:p>
                <a:endParaRPr lang="zh-CN" altLang="en-US"/>
              </a:p>
            </p:txBody>
          </p:sp>
          <p:sp>
            <p:nvSpPr>
              <p:cNvPr id="9279" name="Freeform 50"/>
              <p:cNvSpPr/>
              <p:nvPr/>
            </p:nvSpPr>
            <p:spPr bwMode="auto">
              <a:xfrm>
                <a:off x="1845" y="1631"/>
                <a:ext cx="58" cy="283"/>
              </a:xfrm>
              <a:custGeom>
                <a:avLst/>
                <a:gdLst>
                  <a:gd name="T0" fmla="*/ 9 w 73"/>
                  <a:gd name="T1" fmla="*/ 0 h 320"/>
                  <a:gd name="T2" fmla="*/ 2 w 73"/>
                  <a:gd name="T3" fmla="*/ 47 h 320"/>
                  <a:gd name="T4" fmla="*/ 0 w 73"/>
                  <a:gd name="T5" fmla="*/ 105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a:solidFill>
                  <a:schemeClr val="tx1"/>
                </a:solidFill>
                <a:round/>
              </a:ln>
            </p:spPr>
            <p:txBody>
              <a:bodyPr/>
              <a:lstStyle/>
              <a:p>
                <a:endParaRPr lang="zh-CN" altLang="en-US"/>
              </a:p>
            </p:txBody>
          </p:sp>
          <p:sp>
            <p:nvSpPr>
              <p:cNvPr id="9280" name="Freeform 51"/>
              <p:cNvSpPr/>
              <p:nvPr/>
            </p:nvSpPr>
            <p:spPr bwMode="auto">
              <a:xfrm>
                <a:off x="1838" y="1625"/>
                <a:ext cx="59" cy="283"/>
              </a:xfrm>
              <a:custGeom>
                <a:avLst/>
                <a:gdLst>
                  <a:gd name="T0" fmla="*/ 11 w 73"/>
                  <a:gd name="T1" fmla="*/ 0 h 320"/>
                  <a:gd name="T2" fmla="*/ 2 w 73"/>
                  <a:gd name="T3" fmla="*/ 47 h 320"/>
                  <a:gd name="T4" fmla="*/ 0 w 73"/>
                  <a:gd name="T5" fmla="*/ 105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a:solidFill>
                  <a:schemeClr val="tx1"/>
                </a:solidFill>
                <a:round/>
              </a:ln>
            </p:spPr>
            <p:txBody>
              <a:bodyPr/>
              <a:lstStyle/>
              <a:p>
                <a:endParaRPr lang="zh-CN" altLang="en-US"/>
              </a:p>
            </p:txBody>
          </p:sp>
          <p:grpSp>
            <p:nvGrpSpPr>
              <p:cNvPr id="9281" name="Group 52"/>
              <p:cNvGrpSpPr/>
              <p:nvPr/>
            </p:nvGrpSpPr>
            <p:grpSpPr bwMode="auto">
              <a:xfrm>
                <a:off x="925" y="1494"/>
                <a:ext cx="397" cy="813"/>
                <a:chOff x="1577" y="1468"/>
                <a:chExt cx="492" cy="1035"/>
              </a:xfrm>
            </p:grpSpPr>
            <p:sp>
              <p:nvSpPr>
                <p:cNvPr id="9295" name="Freeform 53"/>
                <p:cNvSpPr/>
                <p:nvPr/>
              </p:nvSpPr>
              <p:spPr bwMode="auto">
                <a:xfrm>
                  <a:off x="1651" y="2152"/>
                  <a:ext cx="225" cy="280"/>
                </a:xfrm>
                <a:custGeom>
                  <a:avLst/>
                  <a:gdLst>
                    <a:gd name="T0" fmla="*/ 0 w 225"/>
                    <a:gd name="T1" fmla="*/ 115 h 249"/>
                    <a:gd name="T2" fmla="*/ 168 w 225"/>
                    <a:gd name="T3" fmla="*/ 0 h 249"/>
                    <a:gd name="T4" fmla="*/ 137 w 225"/>
                    <a:gd name="T5" fmla="*/ 713 h 249"/>
                    <a:gd name="T6" fmla="*/ 224 w 225"/>
                    <a:gd name="T7" fmla="*/ 630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a:solidFill>
                    <a:schemeClr val="tx1"/>
                  </a:solidFill>
                  <a:round/>
                </a:ln>
              </p:spPr>
              <p:txBody>
                <a:bodyPr/>
                <a:lstStyle/>
                <a:p>
                  <a:endParaRPr lang="zh-CN" altLang="en-US"/>
                </a:p>
              </p:txBody>
            </p:sp>
            <p:sp>
              <p:nvSpPr>
                <p:cNvPr id="9296" name="Freeform 54"/>
                <p:cNvSpPr/>
                <p:nvPr/>
              </p:nvSpPr>
              <p:spPr bwMode="auto">
                <a:xfrm>
                  <a:off x="1645" y="2146"/>
                  <a:ext cx="225" cy="281"/>
                </a:xfrm>
                <a:custGeom>
                  <a:avLst/>
                  <a:gdLst>
                    <a:gd name="T0" fmla="*/ 0 w 225"/>
                    <a:gd name="T1" fmla="*/ 118 h 249"/>
                    <a:gd name="T2" fmla="*/ 168 w 225"/>
                    <a:gd name="T3" fmla="*/ 0 h 249"/>
                    <a:gd name="T4" fmla="*/ 137 w 225"/>
                    <a:gd name="T5" fmla="*/ 737 h 249"/>
                    <a:gd name="T6" fmla="*/ 224 w 225"/>
                    <a:gd name="T7" fmla="*/ 651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a:solidFill>
                    <a:schemeClr val="tx1"/>
                  </a:solidFill>
                  <a:round/>
                </a:ln>
              </p:spPr>
              <p:txBody>
                <a:bodyPr/>
                <a:lstStyle/>
                <a:p>
                  <a:endParaRPr lang="zh-CN" altLang="en-US"/>
                </a:p>
              </p:txBody>
            </p:sp>
            <p:sp>
              <p:nvSpPr>
                <p:cNvPr id="9297" name="Freeform 55"/>
                <p:cNvSpPr/>
                <p:nvPr/>
              </p:nvSpPr>
              <p:spPr bwMode="auto">
                <a:xfrm>
                  <a:off x="1732" y="2224"/>
                  <a:ext cx="225" cy="279"/>
                </a:xfrm>
                <a:custGeom>
                  <a:avLst/>
                  <a:gdLst>
                    <a:gd name="T0" fmla="*/ 0 w 225"/>
                    <a:gd name="T1" fmla="*/ 115 h 248"/>
                    <a:gd name="T2" fmla="*/ 168 w 225"/>
                    <a:gd name="T3" fmla="*/ 0 h 248"/>
                    <a:gd name="T4" fmla="*/ 143 w 225"/>
                    <a:gd name="T5" fmla="*/ 716 h 248"/>
                    <a:gd name="T6" fmla="*/ 224 w 225"/>
                    <a:gd name="T7" fmla="*/ 630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a:solidFill>
                    <a:schemeClr val="tx1"/>
                  </a:solidFill>
                  <a:round/>
                </a:ln>
              </p:spPr>
              <p:txBody>
                <a:bodyPr/>
                <a:lstStyle/>
                <a:p>
                  <a:endParaRPr lang="zh-CN" altLang="en-US"/>
                </a:p>
              </p:txBody>
            </p:sp>
            <p:sp>
              <p:nvSpPr>
                <p:cNvPr id="9298" name="Freeform 56"/>
                <p:cNvSpPr/>
                <p:nvPr/>
              </p:nvSpPr>
              <p:spPr bwMode="auto">
                <a:xfrm>
                  <a:off x="1726" y="2217"/>
                  <a:ext cx="225" cy="279"/>
                </a:xfrm>
                <a:custGeom>
                  <a:avLst/>
                  <a:gdLst>
                    <a:gd name="T0" fmla="*/ 0 w 225"/>
                    <a:gd name="T1" fmla="*/ 115 h 248"/>
                    <a:gd name="T2" fmla="*/ 168 w 225"/>
                    <a:gd name="T3" fmla="*/ 0 h 248"/>
                    <a:gd name="T4" fmla="*/ 143 w 225"/>
                    <a:gd name="T5" fmla="*/ 716 h 248"/>
                    <a:gd name="T6" fmla="*/ 224 w 225"/>
                    <a:gd name="T7" fmla="*/ 630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a:solidFill>
                    <a:schemeClr val="tx1"/>
                  </a:solidFill>
                  <a:round/>
                </a:ln>
              </p:spPr>
              <p:txBody>
                <a:bodyPr/>
                <a:lstStyle/>
                <a:p>
                  <a:endParaRPr lang="zh-CN" altLang="en-US"/>
                </a:p>
              </p:txBody>
            </p:sp>
            <p:sp>
              <p:nvSpPr>
                <p:cNvPr id="9299" name="Freeform 57"/>
                <p:cNvSpPr/>
                <p:nvPr/>
              </p:nvSpPr>
              <p:spPr bwMode="auto">
                <a:xfrm>
                  <a:off x="1583" y="1699"/>
                  <a:ext cx="206" cy="584"/>
                </a:xfrm>
                <a:custGeom>
                  <a:avLst/>
                  <a:gdLst>
                    <a:gd name="T0" fmla="*/ 56 w 206"/>
                    <a:gd name="T1" fmla="*/ 1232 h 519"/>
                    <a:gd name="T2" fmla="*/ 0 w 206"/>
                    <a:gd name="T3" fmla="*/ 0 h 519"/>
                    <a:gd name="T4" fmla="*/ 205 w 206"/>
                    <a:gd name="T5" fmla="*/ 304 h 519"/>
                    <a:gd name="T6" fmla="*/ 168 w 206"/>
                    <a:gd name="T7" fmla="*/ 1498 h 519"/>
                    <a:gd name="T8" fmla="*/ 56 w 206"/>
                    <a:gd name="T9" fmla="*/ 1232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solidFill>
                  <a:srgbClr val="B50069"/>
                </a:solidFill>
                <a:ln w="25400" cap="rnd">
                  <a:solidFill>
                    <a:schemeClr val="tx1"/>
                  </a:solidFill>
                  <a:round/>
                </a:ln>
              </p:spPr>
              <p:txBody>
                <a:bodyPr/>
                <a:lstStyle/>
                <a:p>
                  <a:endParaRPr lang="zh-CN" altLang="en-US"/>
                </a:p>
              </p:txBody>
            </p:sp>
            <p:sp>
              <p:nvSpPr>
                <p:cNvPr id="9300" name="Freeform 58"/>
                <p:cNvSpPr/>
                <p:nvPr/>
              </p:nvSpPr>
              <p:spPr bwMode="auto">
                <a:xfrm>
                  <a:off x="1577" y="1692"/>
                  <a:ext cx="206" cy="584"/>
                </a:xfrm>
                <a:custGeom>
                  <a:avLst/>
                  <a:gdLst>
                    <a:gd name="T0" fmla="*/ 56 w 206"/>
                    <a:gd name="T1" fmla="*/ 1232 h 519"/>
                    <a:gd name="T2" fmla="*/ 0 w 206"/>
                    <a:gd name="T3" fmla="*/ 0 h 519"/>
                    <a:gd name="T4" fmla="*/ 205 w 206"/>
                    <a:gd name="T5" fmla="*/ 304 h 519"/>
                    <a:gd name="T6" fmla="*/ 168 w 206"/>
                    <a:gd name="T7" fmla="*/ 1498 h 519"/>
                    <a:gd name="T8" fmla="*/ 56 w 206"/>
                    <a:gd name="T9" fmla="*/ 1232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noFill/>
                <a:ln w="25400" cap="rnd">
                  <a:solidFill>
                    <a:schemeClr val="tx1"/>
                  </a:solidFill>
                  <a:round/>
                </a:ln>
              </p:spPr>
              <p:txBody>
                <a:bodyPr/>
                <a:lstStyle/>
                <a:p>
                  <a:endParaRPr lang="zh-CN" altLang="en-US"/>
                </a:p>
              </p:txBody>
            </p:sp>
            <p:sp>
              <p:nvSpPr>
                <p:cNvPr id="9301" name="Oval 59"/>
                <p:cNvSpPr>
                  <a:spLocks noChangeArrowheads="1"/>
                </p:cNvSpPr>
                <p:nvPr/>
              </p:nvSpPr>
              <p:spPr bwMode="auto">
                <a:xfrm>
                  <a:off x="1647" y="1475"/>
                  <a:ext cx="77" cy="254"/>
                </a:xfrm>
                <a:prstGeom prst="ellipse">
                  <a:avLst/>
                </a:prstGeom>
                <a:solidFill>
                  <a:srgbClr val="B50069"/>
                </a:solidFill>
                <a:ln w="25400">
                  <a:solidFill>
                    <a:schemeClr val="tx1"/>
                  </a:solidFill>
                  <a:round/>
                </a:ln>
              </p:spPr>
              <p:txBody>
                <a:bodyPr wrap="none" anchor="ctr"/>
                <a:lstStyle/>
                <a:p>
                  <a:endParaRPr lang="zh-CN" altLang="en-US"/>
                </a:p>
              </p:txBody>
            </p:sp>
            <p:sp>
              <p:nvSpPr>
                <p:cNvPr id="9302" name="Oval 60"/>
                <p:cNvSpPr>
                  <a:spLocks noChangeArrowheads="1"/>
                </p:cNvSpPr>
                <p:nvPr/>
              </p:nvSpPr>
              <p:spPr bwMode="auto">
                <a:xfrm>
                  <a:off x="1641" y="1468"/>
                  <a:ext cx="89" cy="267"/>
                </a:xfrm>
                <a:prstGeom prst="ellipse">
                  <a:avLst/>
                </a:prstGeom>
                <a:noFill/>
                <a:ln w="25400">
                  <a:solidFill>
                    <a:schemeClr val="tx1"/>
                  </a:solidFill>
                  <a:round/>
                </a:ln>
              </p:spPr>
              <p:txBody>
                <a:bodyPr wrap="none" anchor="ctr"/>
                <a:lstStyle/>
                <a:p>
                  <a:endParaRPr lang="zh-CN" altLang="en-US"/>
                </a:p>
              </p:txBody>
            </p:sp>
            <p:sp>
              <p:nvSpPr>
                <p:cNvPr id="9303" name="Freeform 61"/>
                <p:cNvSpPr/>
                <p:nvPr/>
              </p:nvSpPr>
              <p:spPr bwMode="auto">
                <a:xfrm>
                  <a:off x="1788" y="1828"/>
                  <a:ext cx="281" cy="254"/>
                </a:xfrm>
                <a:custGeom>
                  <a:avLst/>
                  <a:gdLst>
                    <a:gd name="T0" fmla="*/ 0 w 281"/>
                    <a:gd name="T1" fmla="*/ 0 h 226"/>
                    <a:gd name="T2" fmla="*/ 75 w 281"/>
                    <a:gd name="T3" fmla="*/ 530 h 226"/>
                    <a:gd name="T4" fmla="*/ 280 w 281"/>
                    <a:gd name="T5" fmla="*/ 643 h 226"/>
                    <a:gd name="T6" fmla="*/ 0 60000 65536"/>
                    <a:gd name="T7" fmla="*/ 0 60000 65536"/>
                    <a:gd name="T8" fmla="*/ 0 60000 65536"/>
                    <a:gd name="T9" fmla="*/ 0 w 281"/>
                    <a:gd name="T10" fmla="*/ 0 h 226"/>
                    <a:gd name="T11" fmla="*/ 281 w 281"/>
                    <a:gd name="T12" fmla="*/ 226 h 226"/>
                  </a:gdLst>
                  <a:ahLst/>
                  <a:cxnLst>
                    <a:cxn ang="T6">
                      <a:pos x="T0" y="T1"/>
                    </a:cxn>
                    <a:cxn ang="T7">
                      <a:pos x="T2" y="T3"/>
                    </a:cxn>
                    <a:cxn ang="T8">
                      <a:pos x="T4" y="T5"/>
                    </a:cxn>
                  </a:cxnLst>
                  <a:rect l="T9" t="T10" r="T11" b="T12"/>
                  <a:pathLst>
                    <a:path w="281" h="226">
                      <a:moveTo>
                        <a:pt x="0" y="0"/>
                      </a:moveTo>
                      <a:lnTo>
                        <a:pt x="75" y="185"/>
                      </a:lnTo>
                      <a:lnTo>
                        <a:pt x="280" y="225"/>
                      </a:lnTo>
                    </a:path>
                  </a:pathLst>
                </a:custGeom>
                <a:noFill/>
                <a:ln w="25400" cap="rnd">
                  <a:solidFill>
                    <a:schemeClr val="tx1"/>
                  </a:solidFill>
                  <a:round/>
                </a:ln>
              </p:spPr>
              <p:txBody>
                <a:bodyPr/>
                <a:lstStyle/>
                <a:p>
                  <a:endParaRPr lang="zh-CN" altLang="en-US"/>
                </a:p>
              </p:txBody>
            </p:sp>
            <p:sp>
              <p:nvSpPr>
                <p:cNvPr id="9304" name="Freeform 62"/>
                <p:cNvSpPr/>
                <p:nvPr/>
              </p:nvSpPr>
              <p:spPr bwMode="auto">
                <a:xfrm>
                  <a:off x="1782" y="1822"/>
                  <a:ext cx="281" cy="254"/>
                </a:xfrm>
                <a:custGeom>
                  <a:avLst/>
                  <a:gdLst>
                    <a:gd name="T0" fmla="*/ 0 w 281"/>
                    <a:gd name="T1" fmla="*/ 0 h 225"/>
                    <a:gd name="T2" fmla="*/ 75 w 281"/>
                    <a:gd name="T3" fmla="*/ 550 h 225"/>
                    <a:gd name="T4" fmla="*/ 280 w 281"/>
                    <a:gd name="T5" fmla="*/ 669 h 225"/>
                    <a:gd name="T6" fmla="*/ 0 60000 65536"/>
                    <a:gd name="T7" fmla="*/ 0 60000 65536"/>
                    <a:gd name="T8" fmla="*/ 0 60000 65536"/>
                    <a:gd name="T9" fmla="*/ 0 w 281"/>
                    <a:gd name="T10" fmla="*/ 0 h 225"/>
                    <a:gd name="T11" fmla="*/ 281 w 281"/>
                    <a:gd name="T12" fmla="*/ 225 h 225"/>
                  </a:gdLst>
                  <a:ahLst/>
                  <a:cxnLst>
                    <a:cxn ang="T6">
                      <a:pos x="T0" y="T1"/>
                    </a:cxn>
                    <a:cxn ang="T7">
                      <a:pos x="T2" y="T3"/>
                    </a:cxn>
                    <a:cxn ang="T8">
                      <a:pos x="T4" y="T5"/>
                    </a:cxn>
                  </a:cxnLst>
                  <a:rect l="T9" t="T10" r="T11" b="T12"/>
                  <a:pathLst>
                    <a:path w="281" h="225">
                      <a:moveTo>
                        <a:pt x="0" y="0"/>
                      </a:moveTo>
                      <a:lnTo>
                        <a:pt x="75" y="184"/>
                      </a:lnTo>
                      <a:lnTo>
                        <a:pt x="280" y="224"/>
                      </a:lnTo>
                    </a:path>
                  </a:pathLst>
                </a:custGeom>
                <a:noFill/>
                <a:ln w="25400" cap="rnd">
                  <a:solidFill>
                    <a:schemeClr val="tx1"/>
                  </a:solidFill>
                  <a:round/>
                </a:ln>
              </p:spPr>
              <p:txBody>
                <a:bodyPr/>
                <a:lstStyle/>
                <a:p>
                  <a:endParaRPr lang="zh-CN" altLang="en-US"/>
                </a:p>
              </p:txBody>
            </p:sp>
          </p:grpSp>
          <p:sp>
            <p:nvSpPr>
              <p:cNvPr id="9282" name="Rectangle 63"/>
              <p:cNvSpPr>
                <a:spLocks noChangeArrowheads="1"/>
              </p:cNvSpPr>
              <p:nvPr/>
            </p:nvSpPr>
            <p:spPr bwMode="auto">
              <a:xfrm>
                <a:off x="1746" y="1230"/>
                <a:ext cx="549" cy="229"/>
              </a:xfrm>
              <a:prstGeom prst="rect">
                <a:avLst/>
              </a:prstGeom>
              <a:noFill/>
              <a:ln w="25400">
                <a:noFill/>
                <a:miter lim="800000"/>
              </a:ln>
            </p:spPr>
            <p:txBody>
              <a:bodyPr wrap="none" lIns="90487" tIns="44450" rIns="90487" bIns="44450">
                <a:spAutoFit/>
              </a:bodyPr>
              <a:lstStyle/>
              <a:p>
                <a:pPr eaLnBrk="0" hangingPunct="0"/>
                <a:r>
                  <a:rPr lang="zh-CN" altLang="en-US" b="1"/>
                  <a:t>内审员</a:t>
                </a:r>
              </a:p>
            </p:txBody>
          </p:sp>
          <p:sp>
            <p:nvSpPr>
              <p:cNvPr id="9283" name="Rectangle 64"/>
              <p:cNvSpPr>
                <a:spLocks noChangeArrowheads="1"/>
              </p:cNvSpPr>
              <p:nvPr/>
            </p:nvSpPr>
            <p:spPr bwMode="auto">
              <a:xfrm>
                <a:off x="363" y="2320"/>
                <a:ext cx="978" cy="186"/>
              </a:xfrm>
              <a:prstGeom prst="rect">
                <a:avLst/>
              </a:prstGeom>
              <a:noFill/>
              <a:ln w="25400">
                <a:noFill/>
                <a:miter lim="800000"/>
              </a:ln>
            </p:spPr>
            <p:txBody>
              <a:bodyPr wrap="none" lIns="90487" tIns="44450" rIns="90487" bIns="44450">
                <a:spAutoFit/>
              </a:bodyPr>
              <a:lstStyle/>
              <a:p>
                <a:pPr algn="ctr" eaLnBrk="0" hangingPunct="0">
                  <a:lnSpc>
                    <a:spcPct val="75000"/>
                  </a:lnSpc>
                </a:pPr>
                <a:r>
                  <a:rPr lang="zh-CN" altLang="en-US"/>
                  <a:t>技术专业人员</a:t>
                </a:r>
              </a:p>
            </p:txBody>
          </p:sp>
          <p:grpSp>
            <p:nvGrpSpPr>
              <p:cNvPr id="9284" name="Group 65"/>
              <p:cNvGrpSpPr/>
              <p:nvPr/>
            </p:nvGrpSpPr>
            <p:grpSpPr bwMode="auto">
              <a:xfrm>
                <a:off x="1928" y="1927"/>
                <a:ext cx="505" cy="1002"/>
                <a:chOff x="2821" y="2019"/>
                <a:chExt cx="627" cy="1275"/>
              </a:xfrm>
            </p:grpSpPr>
            <p:sp>
              <p:nvSpPr>
                <p:cNvPr id="9285" name="Freeform 66"/>
                <p:cNvSpPr/>
                <p:nvPr/>
              </p:nvSpPr>
              <p:spPr bwMode="auto">
                <a:xfrm>
                  <a:off x="2908" y="2863"/>
                  <a:ext cx="286" cy="335"/>
                </a:xfrm>
                <a:custGeom>
                  <a:avLst/>
                  <a:gdLst>
                    <a:gd name="T0" fmla="*/ 0 w 286"/>
                    <a:gd name="T1" fmla="*/ 119 h 298"/>
                    <a:gd name="T2" fmla="*/ 214 w 286"/>
                    <a:gd name="T3" fmla="*/ 0 h 298"/>
                    <a:gd name="T4" fmla="*/ 174 w 286"/>
                    <a:gd name="T5" fmla="*/ 851 h 298"/>
                    <a:gd name="T6" fmla="*/ 285 w 286"/>
                    <a:gd name="T7" fmla="*/ 768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a:solidFill>
                    <a:schemeClr val="tx1"/>
                  </a:solidFill>
                  <a:round/>
                </a:ln>
              </p:spPr>
              <p:txBody>
                <a:bodyPr/>
                <a:lstStyle/>
                <a:p>
                  <a:endParaRPr lang="zh-CN" altLang="en-US"/>
                </a:p>
              </p:txBody>
            </p:sp>
            <p:sp>
              <p:nvSpPr>
                <p:cNvPr id="9286" name="Freeform 67"/>
                <p:cNvSpPr/>
                <p:nvPr/>
              </p:nvSpPr>
              <p:spPr bwMode="auto">
                <a:xfrm>
                  <a:off x="2916" y="2855"/>
                  <a:ext cx="286" cy="335"/>
                </a:xfrm>
                <a:custGeom>
                  <a:avLst/>
                  <a:gdLst>
                    <a:gd name="T0" fmla="*/ 0 w 286"/>
                    <a:gd name="T1" fmla="*/ 119 h 298"/>
                    <a:gd name="T2" fmla="*/ 214 w 286"/>
                    <a:gd name="T3" fmla="*/ 0 h 298"/>
                    <a:gd name="T4" fmla="*/ 174 w 286"/>
                    <a:gd name="T5" fmla="*/ 851 h 298"/>
                    <a:gd name="T6" fmla="*/ 285 w 286"/>
                    <a:gd name="T7" fmla="*/ 768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a:solidFill>
                    <a:schemeClr val="tx1"/>
                  </a:solidFill>
                  <a:round/>
                </a:ln>
              </p:spPr>
              <p:txBody>
                <a:bodyPr/>
                <a:lstStyle/>
                <a:p>
                  <a:endParaRPr lang="zh-CN" altLang="en-US"/>
                </a:p>
              </p:txBody>
            </p:sp>
            <p:sp>
              <p:nvSpPr>
                <p:cNvPr id="9287" name="Freeform 68"/>
                <p:cNvSpPr/>
                <p:nvPr/>
              </p:nvSpPr>
              <p:spPr bwMode="auto">
                <a:xfrm>
                  <a:off x="3011" y="2950"/>
                  <a:ext cx="286" cy="344"/>
                </a:xfrm>
                <a:custGeom>
                  <a:avLst/>
                  <a:gdLst>
                    <a:gd name="T0" fmla="*/ 0 w 286"/>
                    <a:gd name="T1" fmla="*/ 144 h 306"/>
                    <a:gd name="T2" fmla="*/ 214 w 286"/>
                    <a:gd name="T3" fmla="*/ 0 h 306"/>
                    <a:gd name="T4" fmla="*/ 182 w 286"/>
                    <a:gd name="T5" fmla="*/ 877 h 306"/>
                    <a:gd name="T6" fmla="*/ 285 w 286"/>
                    <a:gd name="T7" fmla="*/ 776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a:solidFill>
                    <a:schemeClr val="tx1"/>
                  </a:solidFill>
                  <a:round/>
                </a:ln>
              </p:spPr>
              <p:txBody>
                <a:bodyPr/>
                <a:lstStyle/>
                <a:p>
                  <a:endParaRPr lang="zh-CN" altLang="en-US"/>
                </a:p>
              </p:txBody>
            </p:sp>
            <p:sp>
              <p:nvSpPr>
                <p:cNvPr id="9288" name="Freeform 69"/>
                <p:cNvSpPr/>
                <p:nvPr/>
              </p:nvSpPr>
              <p:spPr bwMode="auto">
                <a:xfrm>
                  <a:off x="3019" y="2942"/>
                  <a:ext cx="286" cy="344"/>
                </a:xfrm>
                <a:custGeom>
                  <a:avLst/>
                  <a:gdLst>
                    <a:gd name="T0" fmla="*/ 0 w 286"/>
                    <a:gd name="T1" fmla="*/ 144 h 306"/>
                    <a:gd name="T2" fmla="*/ 214 w 286"/>
                    <a:gd name="T3" fmla="*/ 0 h 306"/>
                    <a:gd name="T4" fmla="*/ 182 w 286"/>
                    <a:gd name="T5" fmla="*/ 877 h 306"/>
                    <a:gd name="T6" fmla="*/ 285 w 286"/>
                    <a:gd name="T7" fmla="*/ 776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a:solidFill>
                    <a:schemeClr val="tx1"/>
                  </a:solidFill>
                  <a:round/>
                </a:ln>
              </p:spPr>
              <p:txBody>
                <a:bodyPr/>
                <a:lstStyle/>
                <a:p>
                  <a:endParaRPr lang="zh-CN" altLang="en-US"/>
                </a:p>
              </p:txBody>
            </p:sp>
            <p:sp>
              <p:nvSpPr>
                <p:cNvPr id="9289" name="Freeform 70"/>
                <p:cNvSpPr/>
                <p:nvPr/>
              </p:nvSpPr>
              <p:spPr bwMode="auto">
                <a:xfrm>
                  <a:off x="2821" y="2305"/>
                  <a:ext cx="262" cy="718"/>
                </a:xfrm>
                <a:custGeom>
                  <a:avLst/>
                  <a:gdLst>
                    <a:gd name="T0" fmla="*/ 71 w 262"/>
                    <a:gd name="T1" fmla="*/ 1518 h 638"/>
                    <a:gd name="T2" fmla="*/ 0 w 262"/>
                    <a:gd name="T3" fmla="*/ 0 h 638"/>
                    <a:gd name="T4" fmla="*/ 261 w 262"/>
                    <a:gd name="T5" fmla="*/ 368 h 638"/>
                    <a:gd name="T6" fmla="*/ 214 w 262"/>
                    <a:gd name="T7" fmla="*/ 1845 h 638"/>
                    <a:gd name="T8" fmla="*/ 71 w 262"/>
                    <a:gd name="T9" fmla="*/ 1518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71" y="524"/>
                      </a:moveTo>
                      <a:lnTo>
                        <a:pt x="0" y="0"/>
                      </a:lnTo>
                      <a:lnTo>
                        <a:pt x="261" y="127"/>
                      </a:lnTo>
                      <a:lnTo>
                        <a:pt x="214" y="637"/>
                      </a:lnTo>
                      <a:lnTo>
                        <a:pt x="71" y="524"/>
                      </a:lnTo>
                    </a:path>
                  </a:pathLst>
                </a:custGeom>
                <a:solidFill>
                  <a:srgbClr val="B50069"/>
                </a:solidFill>
                <a:ln w="25400" cap="rnd">
                  <a:solidFill>
                    <a:schemeClr val="tx1"/>
                  </a:solidFill>
                  <a:round/>
                </a:ln>
              </p:spPr>
              <p:txBody>
                <a:bodyPr/>
                <a:lstStyle/>
                <a:p>
                  <a:endParaRPr lang="zh-CN" altLang="en-US"/>
                </a:p>
              </p:txBody>
            </p:sp>
            <p:sp>
              <p:nvSpPr>
                <p:cNvPr id="9290" name="Freeform 71"/>
                <p:cNvSpPr/>
                <p:nvPr/>
              </p:nvSpPr>
              <p:spPr bwMode="auto">
                <a:xfrm>
                  <a:off x="2828" y="2297"/>
                  <a:ext cx="263" cy="718"/>
                </a:xfrm>
                <a:custGeom>
                  <a:avLst/>
                  <a:gdLst>
                    <a:gd name="T0" fmla="*/ 71 w 263"/>
                    <a:gd name="T1" fmla="*/ 1518 h 638"/>
                    <a:gd name="T2" fmla="*/ 0 w 263"/>
                    <a:gd name="T3" fmla="*/ 0 h 638"/>
                    <a:gd name="T4" fmla="*/ 262 w 263"/>
                    <a:gd name="T5" fmla="*/ 368 h 638"/>
                    <a:gd name="T6" fmla="*/ 214 w 263"/>
                    <a:gd name="T7" fmla="*/ 1845 h 638"/>
                    <a:gd name="T8" fmla="*/ 71 w 263"/>
                    <a:gd name="T9" fmla="*/ 1518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noFill/>
                <a:ln w="25400" cap="rnd">
                  <a:solidFill>
                    <a:schemeClr val="tx1"/>
                  </a:solidFill>
                  <a:round/>
                </a:ln>
              </p:spPr>
              <p:txBody>
                <a:bodyPr/>
                <a:lstStyle/>
                <a:p>
                  <a:endParaRPr lang="zh-CN" altLang="en-US"/>
                </a:p>
              </p:txBody>
            </p:sp>
            <p:sp>
              <p:nvSpPr>
                <p:cNvPr id="9291" name="Oval 72"/>
                <p:cNvSpPr>
                  <a:spLocks noChangeArrowheads="1"/>
                </p:cNvSpPr>
                <p:nvPr/>
              </p:nvSpPr>
              <p:spPr bwMode="auto">
                <a:xfrm>
                  <a:off x="2940" y="2027"/>
                  <a:ext cx="103" cy="317"/>
                </a:xfrm>
                <a:prstGeom prst="ellipse">
                  <a:avLst/>
                </a:prstGeom>
                <a:solidFill>
                  <a:srgbClr val="B50069"/>
                </a:solidFill>
                <a:ln w="25400">
                  <a:solidFill>
                    <a:schemeClr val="tx1"/>
                  </a:solidFill>
                  <a:round/>
                </a:ln>
              </p:spPr>
              <p:txBody>
                <a:bodyPr wrap="none" anchor="ctr"/>
                <a:lstStyle/>
                <a:p>
                  <a:endParaRPr lang="zh-CN" altLang="en-US"/>
                </a:p>
              </p:txBody>
            </p:sp>
            <p:sp>
              <p:nvSpPr>
                <p:cNvPr id="9292" name="Oval 73"/>
                <p:cNvSpPr>
                  <a:spLocks noChangeArrowheads="1"/>
                </p:cNvSpPr>
                <p:nvPr/>
              </p:nvSpPr>
              <p:spPr bwMode="auto">
                <a:xfrm>
                  <a:off x="2932" y="2019"/>
                  <a:ext cx="119" cy="333"/>
                </a:xfrm>
                <a:prstGeom prst="ellipse">
                  <a:avLst/>
                </a:prstGeom>
                <a:noFill/>
                <a:ln w="25400">
                  <a:solidFill>
                    <a:schemeClr val="tx1"/>
                  </a:solidFill>
                  <a:round/>
                </a:ln>
              </p:spPr>
              <p:txBody>
                <a:bodyPr wrap="none" anchor="ctr"/>
                <a:lstStyle/>
                <a:p>
                  <a:endParaRPr lang="zh-CN" altLang="en-US"/>
                </a:p>
              </p:txBody>
            </p:sp>
            <p:sp>
              <p:nvSpPr>
                <p:cNvPr id="9293" name="Freeform 74"/>
                <p:cNvSpPr/>
                <p:nvPr/>
              </p:nvSpPr>
              <p:spPr bwMode="auto">
                <a:xfrm>
                  <a:off x="3082" y="2464"/>
                  <a:ext cx="358" cy="304"/>
                </a:xfrm>
                <a:custGeom>
                  <a:avLst/>
                  <a:gdLst>
                    <a:gd name="T0" fmla="*/ 0 w 358"/>
                    <a:gd name="T1" fmla="*/ 0 h 271"/>
                    <a:gd name="T2" fmla="*/ 95 w 358"/>
                    <a:gd name="T3" fmla="*/ 639 h 271"/>
                    <a:gd name="T4" fmla="*/ 357 w 358"/>
                    <a:gd name="T5" fmla="*/ 757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0" y="0"/>
                      </a:moveTo>
                      <a:lnTo>
                        <a:pt x="95" y="227"/>
                      </a:lnTo>
                      <a:lnTo>
                        <a:pt x="357" y="270"/>
                      </a:lnTo>
                    </a:path>
                  </a:pathLst>
                </a:custGeom>
                <a:noFill/>
                <a:ln w="25400" cap="rnd">
                  <a:solidFill>
                    <a:schemeClr val="tx1"/>
                  </a:solidFill>
                  <a:round/>
                </a:ln>
              </p:spPr>
              <p:txBody>
                <a:bodyPr/>
                <a:lstStyle/>
                <a:p>
                  <a:endParaRPr lang="zh-CN" altLang="en-US"/>
                </a:p>
              </p:txBody>
            </p:sp>
            <p:sp>
              <p:nvSpPr>
                <p:cNvPr id="9294" name="Freeform 75"/>
                <p:cNvSpPr/>
                <p:nvPr/>
              </p:nvSpPr>
              <p:spPr bwMode="auto">
                <a:xfrm>
                  <a:off x="3090" y="2456"/>
                  <a:ext cx="358" cy="303"/>
                </a:xfrm>
                <a:custGeom>
                  <a:avLst/>
                  <a:gdLst>
                    <a:gd name="T0" fmla="*/ 0 w 358"/>
                    <a:gd name="T1" fmla="*/ 0 h 270"/>
                    <a:gd name="T2" fmla="*/ 95 w 358"/>
                    <a:gd name="T3" fmla="*/ 640 h 270"/>
                    <a:gd name="T4" fmla="*/ 357 w 358"/>
                    <a:gd name="T5" fmla="*/ 759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0" y="0"/>
                      </a:moveTo>
                      <a:lnTo>
                        <a:pt x="95" y="227"/>
                      </a:lnTo>
                      <a:lnTo>
                        <a:pt x="357" y="269"/>
                      </a:lnTo>
                    </a:path>
                  </a:pathLst>
                </a:custGeom>
                <a:noFill/>
                <a:ln w="25400" cap="rnd">
                  <a:solidFill>
                    <a:schemeClr val="tx1"/>
                  </a:solidFill>
                  <a:round/>
                </a:ln>
              </p:spPr>
              <p:txBody>
                <a:bodyPr/>
                <a:lstStyle/>
                <a:p>
                  <a:endParaRPr lang="zh-CN" altLang="en-US"/>
                </a:p>
              </p:txBody>
            </p:sp>
          </p:grpSp>
        </p:grpSp>
        <p:sp>
          <p:nvSpPr>
            <p:cNvPr id="9232" name="Rectangle 77"/>
            <p:cNvSpPr>
              <a:spLocks noChangeArrowheads="1"/>
            </p:cNvSpPr>
            <p:nvPr/>
          </p:nvSpPr>
          <p:spPr bwMode="auto">
            <a:xfrm>
              <a:off x="1859" y="2931"/>
              <a:ext cx="626" cy="210"/>
            </a:xfrm>
            <a:prstGeom prst="rect">
              <a:avLst/>
            </a:prstGeom>
            <a:noFill/>
            <a:ln w="25400">
              <a:noFill/>
              <a:miter lim="800000"/>
            </a:ln>
          </p:spPr>
          <p:txBody>
            <a:bodyPr wrap="none" lIns="90487" tIns="44450" rIns="90487" bIns="44450">
              <a:spAutoFit/>
            </a:bodyPr>
            <a:lstStyle/>
            <a:p>
              <a:pPr eaLnBrk="0" hangingPunct="0"/>
              <a:r>
                <a:rPr lang="zh-CN" altLang="en-US" sz="1600"/>
                <a:t>用户代表</a:t>
              </a:r>
            </a:p>
          </p:txBody>
        </p:sp>
      </p:grpSp>
      <p:grpSp>
        <p:nvGrpSpPr>
          <p:cNvPr id="9220" name="Group 87"/>
          <p:cNvGrpSpPr/>
          <p:nvPr/>
        </p:nvGrpSpPr>
        <p:grpSpPr bwMode="auto">
          <a:xfrm>
            <a:off x="179512" y="5229200"/>
            <a:ext cx="5040313" cy="779464"/>
            <a:chOff x="226" y="3294"/>
            <a:chExt cx="3175" cy="491"/>
          </a:xfrm>
        </p:grpSpPr>
        <p:sp>
          <p:nvSpPr>
            <p:cNvPr id="9227" name="Text Box 78"/>
            <p:cNvSpPr txBox="1">
              <a:spLocks noChangeArrowheads="1"/>
            </p:cNvSpPr>
            <p:nvPr/>
          </p:nvSpPr>
          <p:spPr bwMode="auto">
            <a:xfrm>
              <a:off x="226" y="3294"/>
              <a:ext cx="525" cy="176"/>
            </a:xfrm>
            <a:prstGeom prst="rect">
              <a:avLst/>
            </a:prstGeom>
            <a:noFill/>
            <a:ln w="9525">
              <a:noFill/>
              <a:miter lim="800000"/>
            </a:ln>
          </p:spPr>
          <p:txBody>
            <a:bodyPr lIns="0" tIns="0" rIns="0" bIns="0" anchor="b">
              <a:spAutoFit/>
            </a:bodyPr>
            <a:lstStyle/>
            <a:p>
              <a:pPr>
                <a:lnSpc>
                  <a:spcPts val="2200"/>
                </a:lnSpc>
                <a:spcBef>
                  <a:spcPct val="50000"/>
                </a:spcBef>
                <a:buClr>
                  <a:schemeClr val="accent1"/>
                </a:buClr>
              </a:pPr>
              <a:r>
                <a:rPr lang="zh-CN" altLang="en-US" sz="1400" dirty="0">
                  <a:solidFill>
                    <a:srgbClr val="CC0099"/>
                  </a:solidFill>
                  <a:latin typeface="Arial Black" panose="020B0A04020102020204" pitchFamily="34" charset="0"/>
                </a:rPr>
                <a:t>不正式</a:t>
              </a:r>
            </a:p>
          </p:txBody>
        </p:sp>
        <p:sp>
          <p:nvSpPr>
            <p:cNvPr id="9228" name="Text Box 79"/>
            <p:cNvSpPr txBox="1">
              <a:spLocks noChangeArrowheads="1"/>
            </p:cNvSpPr>
            <p:nvPr/>
          </p:nvSpPr>
          <p:spPr bwMode="auto">
            <a:xfrm>
              <a:off x="2969" y="3294"/>
              <a:ext cx="432" cy="176"/>
            </a:xfrm>
            <a:prstGeom prst="rect">
              <a:avLst/>
            </a:prstGeom>
            <a:noFill/>
            <a:ln w="9525">
              <a:noFill/>
              <a:miter lim="800000"/>
            </a:ln>
          </p:spPr>
          <p:txBody>
            <a:bodyPr lIns="0" tIns="0" rIns="0" bIns="0" anchor="b">
              <a:spAutoFit/>
            </a:bodyPr>
            <a:lstStyle/>
            <a:p>
              <a:pPr>
                <a:lnSpc>
                  <a:spcPts val="2200"/>
                </a:lnSpc>
                <a:spcBef>
                  <a:spcPct val="50000"/>
                </a:spcBef>
                <a:buClr>
                  <a:schemeClr val="accent1"/>
                </a:buClr>
              </a:pPr>
              <a:r>
                <a:rPr lang="zh-CN" altLang="en-US" sz="1400">
                  <a:solidFill>
                    <a:srgbClr val="CC0099"/>
                  </a:solidFill>
                  <a:latin typeface="Arial Black" panose="020B0A04020102020204" pitchFamily="34" charset="0"/>
                </a:rPr>
                <a:t>正式</a:t>
              </a:r>
            </a:p>
          </p:txBody>
        </p:sp>
        <p:sp>
          <p:nvSpPr>
            <p:cNvPr id="9229" name="Rectangle 80"/>
            <p:cNvSpPr>
              <a:spLocks noChangeArrowheads="1"/>
            </p:cNvSpPr>
            <p:nvPr/>
          </p:nvSpPr>
          <p:spPr bwMode="auto">
            <a:xfrm>
              <a:off x="385" y="3611"/>
              <a:ext cx="2947" cy="174"/>
            </a:xfrm>
            <a:prstGeom prst="rect">
              <a:avLst/>
            </a:prstGeom>
            <a:noFill/>
            <a:ln w="9525">
              <a:noFill/>
              <a:miter lim="800000"/>
            </a:ln>
          </p:spPr>
          <p:txBody>
            <a:bodyPr wrap="square" lIns="0" tIns="0" rIns="0" bIns="0" anchor="b">
              <a:spAutoFit/>
            </a:bodyPr>
            <a:lstStyle/>
            <a:p>
              <a:pPr>
                <a:lnSpc>
                  <a:spcPts val="2200"/>
                </a:lnSpc>
                <a:spcBef>
                  <a:spcPct val="50000"/>
                </a:spcBef>
                <a:buClr>
                  <a:schemeClr val="accent1"/>
                </a:buClr>
              </a:pPr>
              <a:r>
                <a:rPr lang="zh-CN" altLang="en-US" sz="1600" i="0" dirty="0">
                  <a:latin typeface="Arial Black" panose="020B0A04020102020204" pitchFamily="34" charset="0"/>
                </a:rPr>
                <a:t>轮查       互审        走读         审查会议</a:t>
              </a:r>
            </a:p>
          </p:txBody>
        </p:sp>
        <p:sp>
          <p:nvSpPr>
            <p:cNvPr id="9230" name="AutoShape 81"/>
            <p:cNvSpPr>
              <a:spLocks noChangeArrowheads="1"/>
            </p:cNvSpPr>
            <p:nvPr/>
          </p:nvSpPr>
          <p:spPr bwMode="auto">
            <a:xfrm>
              <a:off x="226" y="3501"/>
              <a:ext cx="3150" cy="117"/>
            </a:xfrm>
            <a:prstGeom prst="leftRightArrow">
              <a:avLst>
                <a:gd name="adj1" fmla="val 33333"/>
                <a:gd name="adj2" fmla="val 116542"/>
              </a:avLst>
            </a:prstGeom>
            <a:solidFill>
              <a:schemeClr val="accent2"/>
            </a:solidFill>
            <a:ln w="9525">
              <a:noFill/>
              <a:miter lim="800000"/>
            </a:ln>
          </p:spPr>
          <p:txBody>
            <a:bodyPr lIns="0" tIns="0" rIns="0" bIns="0" anchor="ctr">
              <a:spAutoFit/>
            </a:bodyPr>
            <a:lstStyle/>
            <a:p>
              <a:endParaRPr lang="zh-CN" altLang="en-US"/>
            </a:p>
          </p:txBody>
        </p:sp>
      </p:grpSp>
      <p:sp>
        <p:nvSpPr>
          <p:cNvPr id="9221" name="Line 84"/>
          <p:cNvSpPr>
            <a:spLocks noChangeShapeType="1"/>
          </p:cNvSpPr>
          <p:nvPr/>
        </p:nvSpPr>
        <p:spPr bwMode="auto">
          <a:xfrm>
            <a:off x="5292080" y="1196753"/>
            <a:ext cx="0" cy="5661248"/>
          </a:xfrm>
          <a:prstGeom prst="line">
            <a:avLst/>
          </a:prstGeom>
          <a:noFill/>
          <a:ln w="38100" cmpd="dbl">
            <a:solidFill>
              <a:srgbClr val="91AC4E"/>
            </a:solidFill>
            <a:round/>
          </a:ln>
        </p:spPr>
        <p:txBody>
          <a:bodyPr lIns="0" tIns="0" rIns="0" bIns="0" anchor="ctr"/>
          <a:lstStyle/>
          <a:p>
            <a:endParaRPr lang="zh-CN" altLang="en-US"/>
          </a:p>
        </p:txBody>
      </p:sp>
      <p:sp>
        <p:nvSpPr>
          <p:cNvPr id="9222" name="Text Box 85"/>
          <p:cNvSpPr txBox="1">
            <a:spLocks noChangeArrowheads="1"/>
          </p:cNvSpPr>
          <p:nvPr/>
        </p:nvSpPr>
        <p:spPr bwMode="auto">
          <a:xfrm>
            <a:off x="6516688" y="5373688"/>
            <a:ext cx="1873250" cy="365125"/>
          </a:xfrm>
          <a:prstGeom prst="rect">
            <a:avLst/>
          </a:prstGeom>
          <a:noFill/>
          <a:ln w="9525">
            <a:noFill/>
            <a:miter lim="800000"/>
          </a:ln>
        </p:spPr>
        <p:txBody>
          <a:bodyPr lIns="0" tIns="0" rIns="0" bIns="0">
            <a:spAutoFit/>
          </a:bodyPr>
          <a:lstStyle/>
          <a:p>
            <a:pPr algn="ctr">
              <a:spcBef>
                <a:spcPct val="50000"/>
              </a:spcBef>
            </a:pPr>
            <a:r>
              <a:rPr lang="zh-CN" altLang="en-US" sz="2400" b="1" u="sng"/>
              <a:t>运行程序</a:t>
            </a:r>
          </a:p>
        </p:txBody>
      </p:sp>
      <p:pic>
        <p:nvPicPr>
          <p:cNvPr id="2" name="图片 1" descr="屏幕快照 2014-03-12 下午10.44.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636911"/>
            <a:ext cx="3851920" cy="244294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59632" y="332656"/>
            <a:ext cx="6264696" cy="762000"/>
          </a:xfrm>
        </p:spPr>
        <p:txBody>
          <a:bodyPr/>
          <a:lstStyle/>
          <a:p>
            <a:pPr algn="ctr"/>
            <a:r>
              <a:rPr lang="zh-CN" altLang="zh-CN" sz="3200" dirty="0">
                <a:solidFill>
                  <a:srgbClr val="FFFF00"/>
                </a:solidFill>
                <a:latin typeface="+mj-ea"/>
              </a:rPr>
              <a:t>静态测试和动态测试</a:t>
            </a:r>
            <a:endParaRPr lang="zh-CN" altLang="en-US" sz="3200" dirty="0">
              <a:solidFill>
                <a:srgbClr val="FFFF00"/>
              </a:solidFill>
              <a:latin typeface="+mj-ea"/>
            </a:endParaRPr>
          </a:p>
        </p:txBody>
      </p:sp>
      <p:sp>
        <p:nvSpPr>
          <p:cNvPr id="69635" name="Rectangle 3"/>
          <p:cNvSpPr>
            <a:spLocks noGrp="1" noChangeArrowheads="1"/>
          </p:cNvSpPr>
          <p:nvPr>
            <p:ph type="body" idx="1"/>
          </p:nvPr>
        </p:nvSpPr>
        <p:spPr>
          <a:xfrm>
            <a:off x="395536" y="1556792"/>
            <a:ext cx="8280920" cy="4536504"/>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将需求和设计的评审纳入测试的范畴，</a:t>
            </a: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可看作是广义测试</a:t>
            </a:r>
            <a:endParaRPr lang="zh-CN" altLang="de-DE"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静态测试</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包括对软件产品的需求和设计规格说明书的评审、对程序代码的复审等</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静态分析的查错和分析功能是其他方法所不能替代的</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，可以采用人工检测和计算机辅助静态分析手段进行检测，但越来越多地采用工具进行自动化分析</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动态测试是通过真正运行程序发现错误，通过观察代码运行过程，来获取系统</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信息，对系统行为进行验证。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691680" y="366695"/>
            <a:ext cx="5880716" cy="561975"/>
          </a:xfrm>
        </p:spPr>
        <p:txBody>
          <a:bodyPr/>
          <a:lstStyle/>
          <a:p>
            <a:pPr algn="ctr"/>
            <a:r>
              <a:rPr lang="en-US" altLang="zh-CN" sz="3600" dirty="0">
                <a:solidFill>
                  <a:srgbClr val="FFFF00"/>
                </a:solidFill>
                <a:latin typeface="+mn-lt"/>
              </a:rPr>
              <a:t>2.3.1</a:t>
            </a:r>
            <a:r>
              <a:rPr lang="en-US" altLang="zh-CN" sz="3600" dirty="0">
                <a:solidFill>
                  <a:srgbClr val="FFFF00"/>
                </a:solidFill>
                <a:latin typeface="+mj-ea"/>
              </a:rPr>
              <a:t> </a:t>
            </a:r>
            <a:r>
              <a:rPr lang="zh-CN" altLang="en-US" sz="3600" dirty="0">
                <a:solidFill>
                  <a:srgbClr val="FFFF00"/>
                </a:solidFill>
                <a:latin typeface="+mj-ea"/>
              </a:rPr>
              <a:t>产品评审</a:t>
            </a:r>
          </a:p>
        </p:txBody>
      </p:sp>
      <p:sp>
        <p:nvSpPr>
          <p:cNvPr id="23555" name="Content Placeholder 2"/>
          <p:cNvSpPr>
            <a:spLocks noGrp="1"/>
          </p:cNvSpPr>
          <p:nvPr>
            <p:ph idx="1"/>
          </p:nvPr>
        </p:nvSpPr>
        <p:spPr>
          <a:xfrm>
            <a:off x="683260" y="1917065"/>
            <a:ext cx="7920990" cy="4705985"/>
          </a:xfrm>
        </p:spPr>
        <p:txBody>
          <a:bodyPr/>
          <a:lstStyle/>
          <a:p>
            <a:pPr eaLnBrk="0" latinLnBrk="0" hangingPunct="0">
              <a:lnSpc>
                <a:spcPct val="180000"/>
              </a:lnSpc>
              <a:spcBef>
                <a:spcPts val="0"/>
              </a:spcBef>
              <a:buClr>
                <a:schemeClr val="accent1">
                  <a:lumMod val="50000"/>
                </a:schemeClr>
              </a:buClr>
              <a:buSzPct val="90000"/>
              <a:buFont typeface="Wingdings" panose="05000000000000000000" pitchFamily="2" charset="2"/>
              <a:buChar char="p"/>
            </a:pPr>
            <a:r>
              <a:rPr lang="zh-CN" sz="2400" kern="1200" dirty="0">
                <a:solidFill>
                  <a:srgbClr val="0070C0"/>
                </a:solidFill>
                <a:latin typeface="楷体" panose="02010609060101010101" charset="-122"/>
                <a:ea typeface="楷体" panose="02010609060101010101" charset="-122"/>
                <a:cs typeface="楷体" panose="02010609060101010101" charset="-122"/>
              </a:rPr>
              <a:t>通过软件评审，可以更早地发现需求工程、软件设计等各个方面的问题，大大减少大量的后期返工，将质量成本从昂贵的后期返工转化为前期的缺陷发现。</a:t>
            </a:r>
            <a:endParaRPr lang="en-US" altLang="zh-CN" sz="2400" kern="1200" dirty="0">
              <a:solidFill>
                <a:srgbClr val="0070C0"/>
              </a:solidFill>
              <a:latin typeface="楷体" panose="02010609060101010101" charset="-122"/>
              <a:ea typeface="楷体" panose="02010609060101010101" charset="-122"/>
              <a:cs typeface="楷体" panose="02010609060101010101" charset="-122"/>
            </a:endParaRPr>
          </a:p>
          <a:p>
            <a:pPr eaLnBrk="0" latinLnBrk="0" hangingPunct="0">
              <a:lnSpc>
                <a:spcPct val="180000"/>
              </a:lnSpc>
              <a:spcBef>
                <a:spcPts val="0"/>
              </a:spcBef>
              <a:buClr>
                <a:schemeClr val="accent1">
                  <a:lumMod val="50000"/>
                </a:schemeClr>
              </a:buClr>
              <a:buSzPct val="90000"/>
              <a:buFont typeface="Wingdings" panose="05000000000000000000" pitchFamily="2" charset="2"/>
              <a:buChar char="p"/>
            </a:pPr>
            <a:r>
              <a:rPr lang="zh-CN" sz="2400" kern="1200" dirty="0">
                <a:solidFill>
                  <a:srgbClr val="0070C0"/>
                </a:solidFill>
                <a:latin typeface="楷体" panose="02010609060101010101" charset="-122"/>
                <a:ea typeface="楷体" panose="02010609060101010101" charset="-122"/>
                <a:cs typeface="楷体" panose="02010609060101010101" charset="-122"/>
              </a:rPr>
              <a:t>评审是对软件元素或者项目状态的一种评估手段，以确定其是否与计划的结果保持一致，并使其得到改进。检验工作产品是否正确地满足了以往工作产品中建立的规范。</a:t>
            </a:r>
            <a:endParaRPr lang="zh-CN" altLang="en-US" sz="2400" kern="1200" dirty="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31640" y="332656"/>
            <a:ext cx="6456011" cy="561975"/>
          </a:xfrm>
        </p:spPr>
        <p:txBody>
          <a:bodyPr/>
          <a:lstStyle/>
          <a:p>
            <a:pPr algn="ctr"/>
            <a:r>
              <a:rPr lang="zh-CN" altLang="en-US" sz="3600" dirty="0">
                <a:solidFill>
                  <a:srgbClr val="FFFF00"/>
                </a:solidFill>
                <a:latin typeface="+mj-ea"/>
              </a:rPr>
              <a:t>评审的形式</a:t>
            </a:r>
            <a:r>
              <a:rPr lang="en-US" altLang="zh-CN" sz="3600" dirty="0">
                <a:solidFill>
                  <a:srgbClr val="FFFF00"/>
                </a:solidFill>
                <a:latin typeface="+mj-ea"/>
              </a:rPr>
              <a:t>/</a:t>
            </a:r>
            <a:r>
              <a:rPr lang="zh-CN" altLang="en-US" sz="3600" dirty="0">
                <a:solidFill>
                  <a:srgbClr val="FFFF00"/>
                </a:solidFill>
                <a:latin typeface="+mj-ea"/>
              </a:rPr>
              <a:t>方法</a:t>
            </a:r>
          </a:p>
        </p:txBody>
      </p:sp>
      <p:sp>
        <p:nvSpPr>
          <p:cNvPr id="9" name="Content Placeholder 2"/>
          <p:cNvSpPr>
            <a:spLocks noGrp="1"/>
          </p:cNvSpPr>
          <p:nvPr>
            <p:ph idx="1"/>
          </p:nvPr>
        </p:nvSpPr>
        <p:spPr>
          <a:xfrm>
            <a:off x="1079612" y="1916832"/>
            <a:ext cx="5628927" cy="3322637"/>
          </a:xfrm>
        </p:spPr>
        <p:txBody>
          <a:bodyPr/>
          <a:lstStyle/>
          <a:p>
            <a:pPr eaLnBrk="0" hangingPunct="0">
              <a:lnSpc>
                <a:spcPct val="130000"/>
              </a:lnSpc>
              <a:buClr>
                <a:schemeClr val="accent1">
                  <a:lumMod val="50000"/>
                </a:schemeClr>
              </a:buClr>
              <a:buSzPct val="90000"/>
              <a:buFont typeface="Wingdings" panose="05000000000000000000" pitchFamily="2" charset="2"/>
              <a:buChar char="p"/>
            </a:pPr>
            <a:r>
              <a:rPr lang="en-US" altLang="zh-CN" b="1" dirty="0">
                <a:solidFill>
                  <a:srgbClr val="0070C0"/>
                </a:solidFill>
              </a:rPr>
              <a:t> </a:t>
            </a:r>
            <a:r>
              <a:rPr lang="zh-CN" altLang="en-US" sz="2400" kern="1200" dirty="0">
                <a:solidFill>
                  <a:srgbClr val="0070C0"/>
                </a:solidFill>
                <a:ea typeface="楷体" panose="02010609060101010101" charset="-122"/>
                <a:cs typeface="楷体" panose="02010609060101010101" charset="-122"/>
              </a:rPr>
              <a:t>互为评审 </a:t>
            </a:r>
            <a:r>
              <a:rPr lang="en-US" altLang="zh-CN" sz="2400" kern="1200" dirty="0">
                <a:solidFill>
                  <a:srgbClr val="0070C0"/>
                </a:solidFill>
                <a:ea typeface="楷体" panose="02010609060101010101" charset="-122"/>
                <a:cs typeface="楷体" panose="02010609060101010101" charset="-122"/>
              </a:rPr>
              <a:t>(Peer review)</a:t>
            </a:r>
          </a:p>
          <a:p>
            <a:pPr eaLnBrk="0" hangingPunct="0">
              <a:lnSpc>
                <a:spcPct val="130000"/>
              </a:lnSpc>
              <a:buClr>
                <a:schemeClr val="accent1">
                  <a:lumMod val="50000"/>
                </a:schemeClr>
              </a:buClr>
              <a:buSzPct val="90000"/>
              <a:buFont typeface="Wingdings" panose="05000000000000000000" pitchFamily="2" charset="2"/>
              <a:buChar char="p"/>
            </a:pPr>
            <a:r>
              <a:rPr lang="en-US" altLang="zh-CN" sz="2400" kern="1200" dirty="0">
                <a:solidFill>
                  <a:srgbClr val="0070C0"/>
                </a:solidFill>
                <a:ea typeface="楷体" panose="02010609060101010101" charset="-122"/>
                <a:cs typeface="楷体" panose="02010609060101010101" charset="-122"/>
              </a:rPr>
              <a:t> </a:t>
            </a:r>
            <a:r>
              <a:rPr lang="zh-CN" altLang="en-US" sz="2400" kern="1200" dirty="0">
                <a:solidFill>
                  <a:srgbClr val="0070C0"/>
                </a:solidFill>
                <a:ea typeface="楷体" panose="02010609060101010101" charset="-122"/>
                <a:cs typeface="楷体" panose="02010609060101010101" charset="-122"/>
              </a:rPr>
              <a:t>轮查 </a:t>
            </a:r>
            <a:r>
              <a:rPr lang="en-US" altLang="zh-CN" sz="2400" kern="1200" dirty="0">
                <a:solidFill>
                  <a:srgbClr val="0070C0"/>
                </a:solidFill>
                <a:ea typeface="楷体" panose="02010609060101010101" charset="-122"/>
                <a:cs typeface="楷体" panose="02010609060101010101" charset="-122"/>
              </a:rPr>
              <a:t>(Pass-round)</a:t>
            </a:r>
          </a:p>
          <a:p>
            <a:pPr eaLnBrk="0" hangingPunct="0">
              <a:lnSpc>
                <a:spcPct val="130000"/>
              </a:lnSpc>
              <a:buClr>
                <a:schemeClr val="accent1">
                  <a:lumMod val="50000"/>
                </a:schemeClr>
              </a:buClr>
              <a:buSzPct val="90000"/>
              <a:buFont typeface="Wingdings" panose="05000000000000000000" pitchFamily="2" charset="2"/>
              <a:buChar char="p"/>
            </a:pPr>
            <a:r>
              <a:rPr lang="en-US" altLang="zh-CN" sz="2400" kern="1200" dirty="0">
                <a:solidFill>
                  <a:srgbClr val="0070C0"/>
                </a:solidFill>
                <a:ea typeface="楷体" panose="02010609060101010101" charset="-122"/>
                <a:cs typeface="楷体" panose="02010609060101010101" charset="-122"/>
              </a:rPr>
              <a:t> </a:t>
            </a:r>
            <a:r>
              <a:rPr lang="zh-CN" altLang="en-US" sz="2400" kern="1200" dirty="0">
                <a:solidFill>
                  <a:srgbClr val="0070C0"/>
                </a:solidFill>
                <a:ea typeface="楷体" panose="02010609060101010101" charset="-122"/>
                <a:cs typeface="楷体" panose="02010609060101010101" charset="-122"/>
              </a:rPr>
              <a:t>走查 </a:t>
            </a:r>
            <a:r>
              <a:rPr lang="en-US" altLang="zh-CN" sz="2400" kern="1200" dirty="0">
                <a:solidFill>
                  <a:srgbClr val="0070C0"/>
                </a:solidFill>
                <a:ea typeface="楷体" panose="02010609060101010101" charset="-122"/>
                <a:cs typeface="楷体" panose="02010609060101010101" charset="-122"/>
              </a:rPr>
              <a:t>(walk-through)</a:t>
            </a:r>
          </a:p>
          <a:p>
            <a:pPr eaLnBrk="0" hangingPunct="0">
              <a:lnSpc>
                <a:spcPct val="130000"/>
              </a:lnSpc>
              <a:buClr>
                <a:schemeClr val="accent1">
                  <a:lumMod val="50000"/>
                </a:schemeClr>
              </a:buClr>
              <a:buSzPct val="90000"/>
              <a:buFont typeface="Wingdings" panose="05000000000000000000" pitchFamily="2" charset="2"/>
              <a:buChar char="p"/>
            </a:pPr>
            <a:r>
              <a:rPr lang="en-US" altLang="zh-CN" sz="2400" kern="1200" dirty="0">
                <a:solidFill>
                  <a:srgbClr val="0070C0"/>
                </a:solidFill>
                <a:ea typeface="楷体" panose="02010609060101010101" charset="-122"/>
                <a:cs typeface="楷体" panose="02010609060101010101" charset="-122"/>
              </a:rPr>
              <a:t> </a:t>
            </a:r>
            <a:r>
              <a:rPr lang="zh-CN" altLang="en-US" sz="2400" kern="1200" dirty="0">
                <a:solidFill>
                  <a:srgbClr val="0070C0"/>
                </a:solidFill>
                <a:ea typeface="楷体" panose="02010609060101010101" charset="-122"/>
                <a:cs typeface="楷体" panose="02010609060101010101" charset="-122"/>
              </a:rPr>
              <a:t>会议评审 </a:t>
            </a:r>
            <a:r>
              <a:rPr lang="en-US" altLang="zh-CN" sz="2400" kern="1200" dirty="0">
                <a:solidFill>
                  <a:srgbClr val="0070C0"/>
                </a:solidFill>
                <a:ea typeface="楷体" panose="02010609060101010101" charset="-122"/>
                <a:cs typeface="楷体" panose="02010609060101010101" charset="-122"/>
              </a:rPr>
              <a:t>(Inspection)</a:t>
            </a:r>
          </a:p>
        </p:txBody>
      </p:sp>
      <p:grpSp>
        <p:nvGrpSpPr>
          <p:cNvPr id="5" name="组合 4"/>
          <p:cNvGrpSpPr/>
          <p:nvPr/>
        </p:nvGrpSpPr>
        <p:grpSpPr>
          <a:xfrm>
            <a:off x="323528" y="4617132"/>
            <a:ext cx="9087586" cy="2047886"/>
            <a:chOff x="56414" y="4292048"/>
            <a:chExt cx="9144000" cy="2048934"/>
          </a:xfrm>
        </p:grpSpPr>
        <p:sp>
          <p:nvSpPr>
            <p:cNvPr id="6" name="AutoShape 5"/>
            <p:cNvSpPr>
              <a:spLocks noChangeAspect="1" noChangeArrowheads="1" noTextEdit="1"/>
            </p:cNvSpPr>
            <p:nvPr/>
          </p:nvSpPr>
          <p:spPr bwMode="auto">
            <a:xfrm>
              <a:off x="56414" y="4292048"/>
              <a:ext cx="9144000" cy="1718918"/>
            </a:xfrm>
            <a:prstGeom prst="rect">
              <a:avLst/>
            </a:prstGeom>
            <a:noFill/>
          </p:spPr>
          <p:txBody>
            <a:bodyPr/>
            <a:lstStyle/>
            <a:p>
              <a:endParaRPr lang="zh-CN" altLang="en-US">
                <a:solidFill>
                  <a:srgbClr val="7030A0"/>
                </a:solidFill>
              </a:endParaRPr>
            </a:p>
          </p:txBody>
        </p:sp>
        <p:sp>
          <p:nvSpPr>
            <p:cNvPr id="7" name="AutoShape 6"/>
            <p:cNvSpPr>
              <a:spLocks noChangeArrowheads="1"/>
            </p:cNvSpPr>
            <p:nvPr/>
          </p:nvSpPr>
          <p:spPr bwMode="auto">
            <a:xfrm>
              <a:off x="612100" y="4766372"/>
              <a:ext cx="8153176" cy="597268"/>
            </a:xfrm>
            <a:prstGeom prst="rightArrow">
              <a:avLst>
                <a:gd name="adj1" fmla="val 43139"/>
                <a:gd name="adj2" fmla="val 173918"/>
              </a:avLst>
            </a:prstGeom>
            <a:solidFill>
              <a:srgbClr val="99CCFF"/>
            </a:solidFill>
            <a:ln w="9525">
              <a:solidFill>
                <a:srgbClr val="000000"/>
              </a:solidFill>
              <a:miter lim="800000"/>
            </a:ln>
          </p:spPr>
          <p:txBody>
            <a:bodyPr anchor="ctr"/>
            <a:lstStyle/>
            <a:p>
              <a:endParaRPr lang="zh-CN" altLang="en-US">
                <a:solidFill>
                  <a:srgbClr val="7030A0"/>
                </a:solidFill>
              </a:endParaRPr>
            </a:p>
          </p:txBody>
        </p:sp>
        <p:sp>
          <p:nvSpPr>
            <p:cNvPr id="8" name="Text Box 7"/>
            <p:cNvSpPr txBox="1">
              <a:spLocks noChangeArrowheads="1"/>
            </p:cNvSpPr>
            <p:nvPr/>
          </p:nvSpPr>
          <p:spPr bwMode="auto">
            <a:xfrm>
              <a:off x="402795" y="4547711"/>
              <a:ext cx="1829952" cy="437322"/>
            </a:xfrm>
            <a:prstGeom prst="rect">
              <a:avLst/>
            </a:prstGeom>
            <a:noFill/>
            <a:ln w="9525">
              <a:noFill/>
              <a:miter lim="800000"/>
            </a:ln>
          </p:spPr>
          <p:txBody>
            <a:bodyPr lIns="59436" tIns="29718" rIns="59436" bIns="29718"/>
            <a:lstStyle/>
            <a:p>
              <a:pPr>
                <a:spcBef>
                  <a:spcPct val="0"/>
                </a:spcBef>
              </a:pPr>
              <a:r>
                <a:rPr lang="zh-CN" altLang="en-US" sz="2000" dirty="0">
                  <a:solidFill>
                    <a:srgbClr val="7030A0"/>
                  </a:solidFill>
                  <a:ea typeface="宋体" panose="02010600030101010101" pitchFamily="2" charset="-122"/>
                </a:rPr>
                <a:t>最不正式的</a:t>
              </a:r>
            </a:p>
          </p:txBody>
        </p:sp>
        <p:sp>
          <p:nvSpPr>
            <p:cNvPr id="10" name="Text Box 8"/>
            <p:cNvSpPr txBox="1">
              <a:spLocks noChangeArrowheads="1"/>
            </p:cNvSpPr>
            <p:nvPr/>
          </p:nvSpPr>
          <p:spPr bwMode="auto">
            <a:xfrm>
              <a:off x="7223567" y="4419222"/>
              <a:ext cx="1392146" cy="437322"/>
            </a:xfrm>
            <a:prstGeom prst="rect">
              <a:avLst/>
            </a:prstGeom>
            <a:noFill/>
            <a:ln w="9525">
              <a:noFill/>
              <a:miter lim="800000"/>
            </a:ln>
          </p:spPr>
          <p:txBody>
            <a:bodyPr lIns="59436" tIns="29718" rIns="59436" bIns="29718"/>
            <a:lstStyle/>
            <a:p>
              <a:pPr>
                <a:spcBef>
                  <a:spcPct val="0"/>
                </a:spcBef>
              </a:pPr>
              <a:r>
                <a:rPr lang="zh-CN" altLang="en-US" sz="2000" dirty="0">
                  <a:solidFill>
                    <a:srgbClr val="7030A0"/>
                  </a:solidFill>
                  <a:ea typeface="宋体" panose="02010600030101010101" pitchFamily="2" charset="-122"/>
                </a:rPr>
                <a:t>最正式的</a:t>
              </a:r>
            </a:p>
          </p:txBody>
        </p:sp>
        <p:sp>
          <p:nvSpPr>
            <p:cNvPr id="11" name="Text Box 10"/>
            <p:cNvSpPr txBox="1">
              <a:spLocks noChangeArrowheads="1"/>
            </p:cNvSpPr>
            <p:nvPr/>
          </p:nvSpPr>
          <p:spPr bwMode="auto">
            <a:xfrm>
              <a:off x="801452" y="5559471"/>
              <a:ext cx="1405588" cy="437322"/>
            </a:xfrm>
            <a:prstGeom prst="rect">
              <a:avLst/>
            </a:prstGeom>
            <a:noFill/>
            <a:ln w="9525">
              <a:noFill/>
              <a:miter lim="800000"/>
            </a:ln>
          </p:spPr>
          <p:txBody>
            <a:bodyPr lIns="59436" tIns="29718" rIns="59436" bIns="29718"/>
            <a:lstStyle/>
            <a:p>
              <a:pPr>
                <a:spcBef>
                  <a:spcPct val="0"/>
                </a:spcBef>
              </a:pPr>
              <a:r>
                <a:rPr lang="zh-CN" altLang="en-US" sz="2000">
                  <a:solidFill>
                    <a:srgbClr val="7030A0"/>
                  </a:solidFill>
                  <a:ea typeface="宋体" panose="02010600030101010101" pitchFamily="2" charset="-122"/>
                </a:rPr>
                <a:t>临时评审</a:t>
              </a:r>
            </a:p>
          </p:txBody>
        </p:sp>
        <p:sp>
          <p:nvSpPr>
            <p:cNvPr id="12" name="Text Box 12"/>
            <p:cNvSpPr txBox="1">
              <a:spLocks noChangeArrowheads="1"/>
            </p:cNvSpPr>
            <p:nvPr/>
          </p:nvSpPr>
          <p:spPr bwMode="auto">
            <a:xfrm>
              <a:off x="2510432" y="5573644"/>
              <a:ext cx="990824" cy="437322"/>
            </a:xfrm>
            <a:prstGeom prst="rect">
              <a:avLst/>
            </a:prstGeom>
            <a:noFill/>
            <a:ln w="9525">
              <a:noFill/>
              <a:miter lim="800000"/>
            </a:ln>
          </p:spPr>
          <p:txBody>
            <a:bodyPr lIns="59436" tIns="29718" rIns="59436" bIns="29718"/>
            <a:lstStyle/>
            <a:p>
              <a:pPr>
                <a:spcBef>
                  <a:spcPct val="0"/>
                </a:spcBef>
              </a:pPr>
              <a:r>
                <a:rPr lang="zh-CN" altLang="en-US" sz="2000">
                  <a:solidFill>
                    <a:srgbClr val="7030A0"/>
                  </a:solidFill>
                  <a:ea typeface="宋体" panose="02010600030101010101" pitchFamily="2" charset="-122"/>
                </a:rPr>
                <a:t>轮查</a:t>
              </a:r>
            </a:p>
          </p:txBody>
        </p:sp>
        <p:sp>
          <p:nvSpPr>
            <p:cNvPr id="13" name="Text Box 14"/>
            <p:cNvSpPr txBox="1">
              <a:spLocks noChangeArrowheads="1"/>
            </p:cNvSpPr>
            <p:nvPr/>
          </p:nvSpPr>
          <p:spPr bwMode="auto">
            <a:xfrm>
              <a:off x="3848812" y="5559471"/>
              <a:ext cx="1017707" cy="437322"/>
            </a:xfrm>
            <a:prstGeom prst="rect">
              <a:avLst/>
            </a:prstGeom>
            <a:noFill/>
            <a:ln w="9525">
              <a:noFill/>
              <a:miter lim="800000"/>
            </a:ln>
          </p:spPr>
          <p:txBody>
            <a:bodyPr lIns="59436" tIns="29718" rIns="59436" bIns="29718"/>
            <a:lstStyle/>
            <a:p>
              <a:pPr>
                <a:spcBef>
                  <a:spcPct val="0"/>
                </a:spcBef>
              </a:pPr>
              <a:r>
                <a:rPr lang="zh-CN" altLang="en-US" sz="2000">
                  <a:solidFill>
                    <a:srgbClr val="7030A0"/>
                  </a:solidFill>
                  <a:ea typeface="宋体" panose="02010600030101010101" pitchFamily="2" charset="-122"/>
                  <a:cs typeface="Arial" panose="020B0604020202020204" pitchFamily="34" charset="0"/>
                </a:rPr>
                <a:t>  走查</a:t>
              </a:r>
            </a:p>
          </p:txBody>
        </p:sp>
        <p:sp>
          <p:nvSpPr>
            <p:cNvPr id="14" name="Text Box 16"/>
            <p:cNvSpPr txBox="1">
              <a:spLocks noChangeArrowheads="1"/>
            </p:cNvSpPr>
            <p:nvPr/>
          </p:nvSpPr>
          <p:spPr bwMode="auto">
            <a:xfrm>
              <a:off x="5252480" y="5573644"/>
              <a:ext cx="1515039" cy="767338"/>
            </a:xfrm>
            <a:prstGeom prst="rect">
              <a:avLst/>
            </a:prstGeom>
            <a:noFill/>
            <a:ln w="9525">
              <a:noFill/>
              <a:miter lim="800000"/>
            </a:ln>
          </p:spPr>
          <p:txBody>
            <a:bodyPr lIns="59436" tIns="29718" rIns="59436" bIns="29718"/>
            <a:lstStyle/>
            <a:p>
              <a:pPr>
                <a:spcBef>
                  <a:spcPct val="0"/>
                </a:spcBef>
              </a:pPr>
              <a:r>
                <a:rPr lang="zh-CN" altLang="en-US" sz="2000">
                  <a:solidFill>
                    <a:srgbClr val="7030A0"/>
                  </a:solidFill>
                  <a:ea typeface="宋体" panose="02010600030101010101" pitchFamily="2" charset="-122"/>
                </a:rPr>
                <a:t>互为评审</a:t>
              </a:r>
            </a:p>
            <a:p>
              <a:pPr>
                <a:spcBef>
                  <a:spcPct val="0"/>
                </a:spcBef>
              </a:pPr>
              <a:r>
                <a:rPr lang="zh-CN" altLang="en-US" sz="2000">
                  <a:solidFill>
                    <a:srgbClr val="7030A0"/>
                  </a:solidFill>
                  <a:ea typeface="宋体" panose="02010600030101010101" pitchFamily="2" charset="-122"/>
                </a:rPr>
                <a:t>同行评审</a:t>
              </a:r>
            </a:p>
          </p:txBody>
        </p:sp>
        <p:grpSp>
          <p:nvGrpSpPr>
            <p:cNvPr id="15" name="组合 3"/>
            <p:cNvGrpSpPr/>
            <p:nvPr/>
          </p:nvGrpSpPr>
          <p:grpSpPr>
            <a:xfrm>
              <a:off x="1353298" y="5225966"/>
              <a:ext cx="5921901" cy="388672"/>
              <a:chOff x="1332954" y="4550966"/>
              <a:chExt cx="5921901" cy="516283"/>
            </a:xfrm>
          </p:grpSpPr>
          <p:sp>
            <p:nvSpPr>
              <p:cNvPr id="17" name="Line 9"/>
              <p:cNvSpPr>
                <a:spLocks noChangeShapeType="1"/>
              </p:cNvSpPr>
              <p:nvPr/>
            </p:nvSpPr>
            <p:spPr bwMode="auto">
              <a:xfrm flipH="1" flipV="1">
                <a:off x="1332954" y="4550966"/>
                <a:ext cx="0" cy="514258"/>
              </a:xfrm>
              <a:prstGeom prst="line">
                <a:avLst/>
              </a:prstGeom>
              <a:noFill/>
              <a:ln w="9525">
                <a:solidFill>
                  <a:srgbClr val="000000"/>
                </a:solidFill>
                <a:round/>
                <a:tailEnd type="triangle" w="med" len="med"/>
              </a:ln>
            </p:spPr>
            <p:txBody>
              <a:bodyPr/>
              <a:lstStyle/>
              <a:p>
                <a:endParaRPr lang="zh-CN" altLang="en-US">
                  <a:solidFill>
                    <a:srgbClr val="7030A0"/>
                  </a:solidFill>
                </a:endParaRPr>
              </a:p>
            </p:txBody>
          </p:sp>
          <p:sp>
            <p:nvSpPr>
              <p:cNvPr id="18" name="Line 11"/>
              <p:cNvSpPr>
                <a:spLocks noChangeShapeType="1"/>
              </p:cNvSpPr>
              <p:nvPr/>
            </p:nvSpPr>
            <p:spPr bwMode="auto">
              <a:xfrm flipH="1" flipV="1">
                <a:off x="2855674" y="4550966"/>
                <a:ext cx="0" cy="516283"/>
              </a:xfrm>
              <a:prstGeom prst="line">
                <a:avLst/>
              </a:prstGeom>
              <a:noFill/>
              <a:ln w="9525">
                <a:solidFill>
                  <a:srgbClr val="000000"/>
                </a:solidFill>
                <a:round/>
                <a:tailEnd type="triangle" w="med" len="med"/>
              </a:ln>
            </p:spPr>
            <p:txBody>
              <a:bodyPr/>
              <a:lstStyle/>
              <a:p>
                <a:endParaRPr lang="zh-CN" altLang="en-US">
                  <a:solidFill>
                    <a:srgbClr val="7030A0"/>
                  </a:solidFill>
                </a:endParaRPr>
              </a:p>
            </p:txBody>
          </p:sp>
          <p:sp>
            <p:nvSpPr>
              <p:cNvPr id="19" name="Line 13"/>
              <p:cNvSpPr>
                <a:spLocks noChangeShapeType="1"/>
              </p:cNvSpPr>
              <p:nvPr/>
            </p:nvSpPr>
            <p:spPr bwMode="auto">
              <a:xfrm flipH="1" flipV="1">
                <a:off x="4338069" y="4550966"/>
                <a:ext cx="0" cy="516283"/>
              </a:xfrm>
              <a:prstGeom prst="line">
                <a:avLst/>
              </a:prstGeom>
              <a:noFill/>
              <a:ln w="9525">
                <a:solidFill>
                  <a:srgbClr val="000000"/>
                </a:solidFill>
                <a:round/>
                <a:tailEnd type="triangle" w="med" len="med"/>
              </a:ln>
            </p:spPr>
            <p:txBody>
              <a:bodyPr/>
              <a:lstStyle/>
              <a:p>
                <a:endParaRPr lang="zh-CN" altLang="en-US">
                  <a:solidFill>
                    <a:srgbClr val="7030A0"/>
                  </a:solidFill>
                </a:endParaRPr>
              </a:p>
            </p:txBody>
          </p:sp>
          <p:sp>
            <p:nvSpPr>
              <p:cNvPr id="20" name="Line 15"/>
              <p:cNvSpPr>
                <a:spLocks noChangeShapeType="1"/>
              </p:cNvSpPr>
              <p:nvPr/>
            </p:nvSpPr>
            <p:spPr bwMode="auto">
              <a:xfrm flipH="1" flipV="1">
                <a:off x="5860789" y="4550966"/>
                <a:ext cx="0" cy="514258"/>
              </a:xfrm>
              <a:prstGeom prst="line">
                <a:avLst/>
              </a:prstGeom>
              <a:noFill/>
              <a:ln w="9525">
                <a:solidFill>
                  <a:srgbClr val="000000"/>
                </a:solidFill>
                <a:round/>
                <a:tailEnd type="triangle" w="med" len="med"/>
              </a:ln>
            </p:spPr>
            <p:txBody>
              <a:bodyPr/>
              <a:lstStyle/>
              <a:p>
                <a:endParaRPr lang="zh-CN" altLang="en-US">
                  <a:solidFill>
                    <a:srgbClr val="7030A0"/>
                  </a:solidFill>
                </a:endParaRPr>
              </a:p>
            </p:txBody>
          </p:sp>
          <p:sp>
            <p:nvSpPr>
              <p:cNvPr id="21" name="Line 17"/>
              <p:cNvSpPr>
                <a:spLocks noChangeShapeType="1"/>
              </p:cNvSpPr>
              <p:nvPr/>
            </p:nvSpPr>
            <p:spPr bwMode="auto">
              <a:xfrm flipH="1" flipV="1">
                <a:off x="7254855" y="4550966"/>
                <a:ext cx="0" cy="516283"/>
              </a:xfrm>
              <a:prstGeom prst="line">
                <a:avLst/>
              </a:prstGeom>
              <a:noFill/>
              <a:ln w="9525">
                <a:solidFill>
                  <a:srgbClr val="000000"/>
                </a:solidFill>
                <a:round/>
                <a:tailEnd type="triangle" w="med" len="med"/>
              </a:ln>
            </p:spPr>
            <p:txBody>
              <a:bodyPr/>
              <a:lstStyle/>
              <a:p>
                <a:endParaRPr lang="zh-CN" altLang="en-US">
                  <a:solidFill>
                    <a:srgbClr val="7030A0"/>
                  </a:solidFill>
                </a:endParaRPr>
              </a:p>
            </p:txBody>
          </p:sp>
        </p:grpSp>
        <p:sp>
          <p:nvSpPr>
            <p:cNvPr id="16" name="Text Box 18"/>
            <p:cNvSpPr txBox="1">
              <a:spLocks noChangeArrowheads="1"/>
            </p:cNvSpPr>
            <p:nvPr/>
          </p:nvSpPr>
          <p:spPr bwMode="auto">
            <a:xfrm>
              <a:off x="6767519" y="5606038"/>
              <a:ext cx="1152121" cy="437322"/>
            </a:xfrm>
            <a:prstGeom prst="rect">
              <a:avLst/>
            </a:prstGeom>
            <a:noFill/>
            <a:ln w="9525">
              <a:noFill/>
              <a:miter lim="800000"/>
            </a:ln>
          </p:spPr>
          <p:txBody>
            <a:bodyPr lIns="59436" tIns="29718" rIns="59436" bIns="29718"/>
            <a:lstStyle/>
            <a:p>
              <a:pPr>
                <a:spcBef>
                  <a:spcPct val="0"/>
                </a:spcBef>
              </a:pPr>
              <a:r>
                <a:rPr lang="zh-CN" altLang="en-US" sz="2000" dirty="0">
                  <a:solidFill>
                    <a:srgbClr val="7030A0"/>
                  </a:solidFill>
                  <a:ea typeface="宋体" panose="02010600030101010101" pitchFamily="2" charset="-122"/>
                  <a:cs typeface="Arial" panose="020B0604020202020204" pitchFamily="34" charset="0"/>
                </a:rPr>
                <a:t>  评审</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31640" y="366695"/>
            <a:ext cx="6240756" cy="561975"/>
          </a:xfrm>
        </p:spPr>
        <p:txBody>
          <a:bodyPr/>
          <a:lstStyle/>
          <a:p>
            <a:pPr algn="ctr"/>
            <a:r>
              <a:rPr lang="zh-CN" altLang="en-US" sz="3600" dirty="0">
                <a:solidFill>
                  <a:srgbClr val="FFFF00"/>
                </a:solidFill>
                <a:latin typeface="+mj-ea"/>
              </a:rPr>
              <a:t>评审分类</a:t>
            </a:r>
          </a:p>
        </p:txBody>
      </p:sp>
      <p:sp>
        <p:nvSpPr>
          <p:cNvPr id="24579" name="Content Placeholder 2"/>
          <p:cNvSpPr>
            <a:spLocks noGrp="1"/>
          </p:cNvSpPr>
          <p:nvPr>
            <p:ph idx="1"/>
          </p:nvPr>
        </p:nvSpPr>
        <p:spPr>
          <a:xfrm>
            <a:off x="1043608" y="2348880"/>
            <a:ext cx="3213100" cy="2862113"/>
          </a:xfrm>
        </p:spPr>
        <p:txBody>
          <a:bodyPr/>
          <a:lstStyle/>
          <a:p>
            <a:pPr eaLnBrk="0" hangingPunct="0">
              <a:lnSpc>
                <a:spcPct val="130000"/>
              </a:lnSpc>
              <a:buClr>
                <a:schemeClr val="accent1">
                  <a:lumMod val="50000"/>
                </a:schemeClr>
              </a:buClr>
              <a:buSzPct val="90000"/>
              <a:buFont typeface="Wingdings" panose="05000000000000000000" pitchFamily="2" charset="2"/>
              <a:buChar char="p"/>
            </a:pPr>
            <a:r>
              <a:rPr 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管理评审</a:t>
            </a:r>
            <a:endParaRPr lang="en-US" alt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0" hangingPunct="0">
              <a:lnSpc>
                <a:spcPct val="130000"/>
              </a:lnSpc>
              <a:buClr>
                <a:schemeClr val="accent1">
                  <a:lumMod val="50000"/>
                </a:schemeClr>
              </a:buClr>
              <a:buSzPct val="90000"/>
              <a:buFont typeface="Wingdings" panose="05000000000000000000" pitchFamily="2" charset="2"/>
              <a:buChar char="p"/>
            </a:pPr>
            <a:r>
              <a:rPr 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技术评审</a:t>
            </a:r>
            <a:endParaRPr lang="en-US" alt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0" hangingPunct="0">
              <a:lnSpc>
                <a:spcPct val="130000"/>
              </a:lnSpc>
              <a:buClr>
                <a:schemeClr val="accent1">
                  <a:lumMod val="50000"/>
                </a:schemeClr>
              </a:buClr>
              <a:buSzPct val="90000"/>
              <a:buFont typeface="Wingdings" panose="05000000000000000000" pitchFamily="2" charset="2"/>
              <a:buChar char="p"/>
            </a:pPr>
            <a:r>
              <a:rPr 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文档评审</a:t>
            </a:r>
            <a:endParaRPr lang="en-US" alt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0" hangingPunct="0">
              <a:lnSpc>
                <a:spcPct val="130000"/>
              </a:lnSpc>
              <a:buClr>
                <a:schemeClr val="accent1">
                  <a:lumMod val="50000"/>
                </a:schemeClr>
              </a:buClr>
              <a:buSzPct val="90000"/>
              <a:buFont typeface="Wingdings" panose="05000000000000000000" pitchFamily="2" charset="2"/>
              <a:buChar char="p"/>
            </a:pPr>
            <a:r>
              <a:rPr 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流程评审</a:t>
            </a:r>
            <a:endParaRPr lang="zh-CN" altLang="zh-CN" sz="28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4581" name="Group 7"/>
          <p:cNvGrpSpPr/>
          <p:nvPr/>
        </p:nvGrpSpPr>
        <p:grpSpPr bwMode="auto">
          <a:xfrm>
            <a:off x="4319973" y="1808821"/>
            <a:ext cx="3492388" cy="3600400"/>
            <a:chOff x="4170357" y="1785915"/>
            <a:chExt cx="4125969" cy="4198995"/>
          </a:xfrm>
        </p:grpSpPr>
        <p:pic>
          <p:nvPicPr>
            <p:cNvPr id="24582" name="Picture 6" descr="http://t2.gstatic.com/images?q=tbn:rlWq-vl5JgHa1M:http://www.cre8ortechnology.com/nbss.png&amp;t=1"/>
            <p:cNvPicPr>
              <a:picLocks noChangeAspect="1" noChangeArrowheads="1"/>
            </p:cNvPicPr>
            <p:nvPr/>
          </p:nvPicPr>
          <p:blipFill>
            <a:blip r:embed="rId3" cstate="print"/>
            <a:srcRect/>
            <a:stretch>
              <a:fillRect/>
            </a:stretch>
          </p:blipFill>
          <p:spPr bwMode="auto">
            <a:xfrm>
              <a:off x="5461908" y="2844792"/>
              <a:ext cx="2143125" cy="2143125"/>
            </a:xfrm>
            <a:prstGeom prst="rect">
              <a:avLst/>
            </a:prstGeom>
            <a:noFill/>
            <a:ln w="9525">
              <a:noFill/>
              <a:miter lim="800000"/>
              <a:headEnd/>
              <a:tailEnd/>
            </a:ln>
          </p:spPr>
        </p:pic>
        <p:pic>
          <p:nvPicPr>
            <p:cNvPr id="24583" name="Picture 8" descr="http://www.davidgilson.co.uk/wp-content/uploads/2009/09/ubuntu-logo.png"/>
            <p:cNvPicPr>
              <a:picLocks noChangeAspect="1" noChangeArrowheads="1"/>
            </p:cNvPicPr>
            <p:nvPr/>
          </p:nvPicPr>
          <p:blipFill>
            <a:blip r:embed="rId4" cstate="print"/>
            <a:srcRect/>
            <a:stretch>
              <a:fillRect/>
            </a:stretch>
          </p:blipFill>
          <p:spPr bwMode="auto">
            <a:xfrm>
              <a:off x="4170357" y="1785915"/>
              <a:ext cx="4125969" cy="4198995"/>
            </a:xfrm>
            <a:prstGeom prst="rect">
              <a:avLst/>
            </a:prstGeom>
            <a:noFill/>
            <a:ln w="9525">
              <a:noFill/>
              <a:miter lim="800000"/>
              <a:headEnd/>
              <a:tailEnd/>
            </a:ln>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7624" y="260648"/>
            <a:ext cx="6767512" cy="890588"/>
          </a:xfrm>
        </p:spPr>
        <p:txBody>
          <a:bodyPr/>
          <a:lstStyle/>
          <a:p>
            <a:pPr algn="ctr"/>
            <a:r>
              <a:rPr lang="zh-CN" altLang="en-US" sz="3600" dirty="0">
                <a:solidFill>
                  <a:srgbClr val="FFFF00"/>
                </a:solidFill>
                <a:latin typeface="+mj-ea"/>
              </a:rPr>
              <a:t>需求和设计审查</a:t>
            </a:r>
          </a:p>
        </p:txBody>
      </p:sp>
      <p:sp>
        <p:nvSpPr>
          <p:cNvPr id="34819" name="Rectangle 3"/>
          <p:cNvSpPr>
            <a:spLocks noChangeArrowheads="1"/>
          </p:cNvSpPr>
          <p:nvPr/>
        </p:nvSpPr>
        <p:spPr bwMode="auto">
          <a:xfrm>
            <a:off x="467544" y="2063131"/>
            <a:ext cx="4356484" cy="3448685"/>
          </a:xfrm>
          <a:prstGeom prst="rect">
            <a:avLst/>
          </a:prstGeom>
          <a:solidFill>
            <a:schemeClr val="accent3">
              <a:lumMod val="90000"/>
            </a:schemeClr>
          </a:solidFill>
          <a:ln w="9525" algn="ctr">
            <a:noFill/>
            <a:miter lim="800000"/>
          </a:ln>
        </p:spPr>
        <p:txBody>
          <a:bodyPr wrap="square" anchor="ctr">
            <a:spAutoFit/>
          </a:bodyPr>
          <a:lstStyle/>
          <a:p>
            <a:pPr eaLnBrk="0" hangingPunct="0">
              <a:lnSpc>
                <a:spcPct val="130000"/>
              </a:lnSpc>
              <a:spcBef>
                <a:spcPct val="20000"/>
              </a:spcBef>
              <a:buClr>
                <a:schemeClr val="accent1">
                  <a:lumMod val="50000"/>
                </a:schemeClr>
              </a:buClr>
              <a:buSzPct val="90000"/>
              <a:tabLst>
                <a:tab pos="571500" algn="l"/>
              </a:tabLst>
            </a:pPr>
            <a:r>
              <a:rPr lang="zh-CN" altLang="en-US" sz="2400" b="1" i="0" dirty="0">
                <a:solidFill>
                  <a:srgbClr val="0070C0"/>
                </a:solidFill>
                <a:latin typeface="+mn-lt"/>
                <a:ea typeface="楷体" panose="02010609060101010101" charset="-122"/>
                <a:cs typeface="楷体" panose="02010609060101010101" charset="-122"/>
              </a:rPr>
              <a:t>测试人员参与产品需求分析和系统设计，认真阅读有关文档，真正理解客户的需求和技术上的设计，检查需求说明书对产品描述的准确性、一致性等，检查系统设计的合理性和可测试性等</a:t>
            </a:r>
          </a:p>
        </p:txBody>
      </p:sp>
      <p:pic>
        <p:nvPicPr>
          <p:cNvPr id="5" name="Picture 4"/>
          <p:cNvPicPr>
            <a:picLocks noChangeAspect="1" noChangeArrowheads="1"/>
          </p:cNvPicPr>
          <p:nvPr/>
        </p:nvPicPr>
        <p:blipFill>
          <a:blip r:embed="rId3" cstate="print"/>
          <a:srcRect/>
          <a:stretch>
            <a:fillRect/>
          </a:stretch>
        </p:blipFill>
        <p:spPr bwMode="auto">
          <a:xfrm>
            <a:off x="4860032" y="2060848"/>
            <a:ext cx="3924436" cy="3420821"/>
          </a:xfrm>
          <a:prstGeom prst="rect">
            <a:avLst/>
          </a:prstGeom>
          <a:noFill/>
          <a:ln w="9525" algn="ctr">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2-1.gif"/>
          <p:cNvPicPr>
            <a:picLocks noChangeAspect="1"/>
          </p:cNvPicPr>
          <p:nvPr/>
        </p:nvPicPr>
        <p:blipFill>
          <a:blip r:embed="rId3" cstate="print"/>
          <a:srcRect/>
          <a:stretch>
            <a:fillRect/>
          </a:stretch>
        </p:blipFill>
        <p:spPr bwMode="auto">
          <a:xfrm>
            <a:off x="827584" y="4005064"/>
            <a:ext cx="7751762" cy="2154237"/>
          </a:xfrm>
          <a:prstGeom prst="rect">
            <a:avLst/>
          </a:prstGeom>
          <a:noFill/>
          <a:ln w="9525">
            <a:noFill/>
            <a:miter lim="800000"/>
            <a:headEnd/>
            <a:tailEnd/>
          </a:ln>
        </p:spPr>
      </p:pic>
      <p:sp>
        <p:nvSpPr>
          <p:cNvPr id="7171" name="Title 1"/>
          <p:cNvSpPr>
            <a:spLocks noGrp="1"/>
          </p:cNvSpPr>
          <p:nvPr>
            <p:ph type="title"/>
          </p:nvPr>
        </p:nvSpPr>
        <p:spPr>
          <a:xfrm>
            <a:off x="1259632" y="366695"/>
            <a:ext cx="6312764" cy="561975"/>
          </a:xfrm>
        </p:spPr>
        <p:txBody>
          <a:bodyPr/>
          <a:lstStyle/>
          <a:p>
            <a:pPr algn="ctr"/>
            <a:r>
              <a:rPr lang="zh-CN" altLang="en-US" sz="3600" dirty="0">
                <a:solidFill>
                  <a:srgbClr val="FFFF00"/>
                </a:solidFill>
                <a:latin typeface="+mj-ea"/>
              </a:rPr>
              <a:t>缺陷是质量的对立面</a:t>
            </a:r>
          </a:p>
        </p:txBody>
      </p:sp>
      <p:sp>
        <p:nvSpPr>
          <p:cNvPr id="7172" name="Content Placeholder 2"/>
          <p:cNvSpPr>
            <a:spLocks noGrp="1"/>
          </p:cNvSpPr>
          <p:nvPr>
            <p:ph idx="1"/>
          </p:nvPr>
        </p:nvSpPr>
        <p:spPr>
          <a:xfrm>
            <a:off x="539552" y="1556792"/>
            <a:ext cx="8132440" cy="1938338"/>
          </a:xfrm>
        </p:spPr>
        <p:txBody>
          <a:bodyPr/>
          <a:lstStyle/>
          <a:p>
            <a:pPr marL="0" indent="0" latinLnBrk="0">
              <a:lnSpc>
                <a:spcPct val="130000"/>
              </a:lnSpc>
              <a:spcBef>
                <a:spcPts val="0"/>
              </a:spcBef>
              <a:buFont typeface="Wingdings" panose="05000000000000000000" pitchFamily="2" charset="2"/>
              <a:buNone/>
            </a:pPr>
            <a:r>
              <a:rPr lang="en-US" altLang="zh-CN" sz="2400" b="1" dirty="0">
                <a:solidFill>
                  <a:srgbClr val="0070C0"/>
                </a:solidFill>
                <a:ea typeface="楷体" panose="02010609060101010101" charset="-122"/>
                <a:cs typeface="楷体" panose="02010609060101010101" charset="-122"/>
              </a:rPr>
              <a:t>  </a:t>
            </a:r>
            <a:r>
              <a:rPr lang="zh-CN" sz="2400" b="1" dirty="0">
                <a:solidFill>
                  <a:srgbClr val="0070C0"/>
                </a:solidFill>
                <a:ea typeface="楷体" panose="02010609060101010101" charset="-122"/>
                <a:cs typeface="楷体" panose="02010609060101010101" charset="-122"/>
              </a:rPr>
              <a:t>要了解什么是缺陷</a:t>
            </a:r>
            <a:r>
              <a:rPr lang="en-US" altLang="zh-CN" sz="2400" b="1" dirty="0">
                <a:solidFill>
                  <a:srgbClr val="0070C0"/>
                </a:solidFill>
                <a:ea typeface="楷体" panose="02010609060101010101" charset="-122"/>
                <a:cs typeface="楷体" panose="02010609060101010101" charset="-122"/>
              </a:rPr>
              <a:t>(defect)</a:t>
            </a:r>
            <a:r>
              <a:rPr lang="zh-CN" sz="2400" b="1" dirty="0">
                <a:solidFill>
                  <a:srgbClr val="0070C0"/>
                </a:solidFill>
                <a:ea typeface="楷体" panose="02010609060101010101" charset="-122"/>
                <a:cs typeface="楷体" panose="02010609060101010101" charset="-122"/>
              </a:rPr>
              <a:t>，就必须清楚质量</a:t>
            </a:r>
            <a:r>
              <a:rPr lang="en-US" altLang="zh-CN" sz="2400" b="1" dirty="0">
                <a:solidFill>
                  <a:srgbClr val="0070C0"/>
                </a:solidFill>
                <a:ea typeface="楷体" panose="02010609060101010101" charset="-122"/>
                <a:cs typeface="楷体" panose="02010609060101010101" charset="-122"/>
              </a:rPr>
              <a:t>(Quality)</a:t>
            </a:r>
            <a:r>
              <a:rPr lang="zh-CN" sz="2400" b="1" dirty="0">
                <a:solidFill>
                  <a:srgbClr val="0070C0"/>
                </a:solidFill>
                <a:ea typeface="楷体" panose="02010609060101010101" charset="-122"/>
                <a:cs typeface="楷体" panose="02010609060101010101" charset="-122"/>
              </a:rPr>
              <a:t>概念，因为缺陷是相对质量而存在的，违背了质量、违背了客户的意愿，不能满足客户的要求，就会引起缺陷或产生缺陷</a:t>
            </a:r>
            <a:endParaRPr lang="zh-CN" altLang="en-US" sz="2400" b="1" dirty="0">
              <a:solidFill>
                <a:srgbClr val="0070C0"/>
              </a:solidFill>
              <a:ea typeface="楷体" panose="02010609060101010101" charset="-122"/>
              <a:cs typeface="楷体" panose="02010609060101010101" charset="-122"/>
            </a:endParaRPr>
          </a:p>
        </p:txBody>
      </p:sp>
      <p:sp>
        <p:nvSpPr>
          <p:cNvPr id="7173" name="Oval 4"/>
          <p:cNvSpPr>
            <a:spLocks noChangeArrowheads="1"/>
          </p:cNvSpPr>
          <p:nvPr/>
        </p:nvSpPr>
        <p:spPr bwMode="auto">
          <a:xfrm>
            <a:off x="3768725" y="4232275"/>
            <a:ext cx="438150" cy="1058863"/>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7174" name="Oval 5"/>
          <p:cNvSpPr>
            <a:spLocks noChangeArrowheads="1"/>
          </p:cNvSpPr>
          <p:nvPr/>
        </p:nvSpPr>
        <p:spPr bwMode="auto">
          <a:xfrm>
            <a:off x="5740400" y="4195763"/>
            <a:ext cx="438150" cy="1058862"/>
          </a:xfrm>
          <a:prstGeom prst="ellipse">
            <a:avLst/>
          </a:prstGeom>
          <a:noFill/>
          <a:ln w="9525" algn="ctr">
            <a:solidFill>
              <a:schemeClr val="accent2"/>
            </a:solidFill>
            <a:prstDash val="dash"/>
            <a:round/>
          </a:ln>
        </p:spPr>
        <p:txBody>
          <a:bodyPr lIns="0" tIns="0" rIns="0" bIns="0"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691680" y="366695"/>
            <a:ext cx="5880716" cy="561975"/>
          </a:xfrm>
        </p:spPr>
        <p:txBody>
          <a:bodyPr/>
          <a:lstStyle/>
          <a:p>
            <a:pPr algn="ctr"/>
            <a:r>
              <a:rPr lang="en-US" altLang="zh-CN" sz="3600" dirty="0">
                <a:solidFill>
                  <a:srgbClr val="FFFF00"/>
                </a:solidFill>
                <a:latin typeface="+mn-lt"/>
              </a:rPr>
              <a:t>2.3.2</a:t>
            </a:r>
            <a:r>
              <a:rPr lang="en-US" altLang="zh-CN" sz="3600" dirty="0">
                <a:solidFill>
                  <a:srgbClr val="FFFF00"/>
                </a:solidFill>
                <a:latin typeface="+mj-ea"/>
              </a:rPr>
              <a:t> </a:t>
            </a:r>
            <a:r>
              <a:rPr lang="en-US" altLang="en-US" sz="3600" dirty="0">
                <a:solidFill>
                  <a:srgbClr val="FFFF00"/>
                </a:solidFill>
                <a:latin typeface="+mj-ea"/>
              </a:rPr>
              <a:t>静态分析</a:t>
            </a:r>
            <a:endParaRPr lang="zh-CN" altLang="en-US" sz="3600" dirty="0">
              <a:solidFill>
                <a:srgbClr val="FFFF00"/>
              </a:solidFill>
              <a:latin typeface="+mj-ea"/>
            </a:endParaRPr>
          </a:p>
        </p:txBody>
      </p:sp>
      <p:sp>
        <p:nvSpPr>
          <p:cNvPr id="23555" name="Content Placeholder 2"/>
          <p:cNvSpPr>
            <a:spLocks noGrp="1"/>
          </p:cNvSpPr>
          <p:nvPr>
            <p:ph idx="1"/>
          </p:nvPr>
        </p:nvSpPr>
        <p:spPr>
          <a:xfrm>
            <a:off x="755650" y="2060575"/>
            <a:ext cx="7920990" cy="3670300"/>
          </a:xfrm>
        </p:spPr>
        <p:txBody>
          <a:bodyPr/>
          <a:lstStyle/>
          <a:p>
            <a:pPr lvl="0" eaLnBrk="0" latinLnBrk="0" hangingPunct="0">
              <a:lnSpc>
                <a:spcPct val="160000"/>
              </a:lnSpc>
              <a:spcBef>
                <a:spcPts val="0"/>
              </a:spcBef>
              <a:buClr>
                <a:schemeClr val="accent1">
                  <a:lumMod val="50000"/>
                </a:schemeClr>
              </a:buClr>
              <a:buSzPct val="90000"/>
              <a:buFont typeface="Wingdings" panose="05000000000000000000" pitchFamily="2" charset="2"/>
              <a:buChar char="p"/>
            </a:pPr>
            <a:r>
              <a:rPr lang="zh-CN" altLang="zh-CN" sz="2400" kern="1200" dirty="0">
                <a:solidFill>
                  <a:srgbClr val="0070C0"/>
                </a:solidFill>
                <a:latin typeface="楷体" panose="02010609060101010101" charset="-122"/>
                <a:ea typeface="楷体" panose="02010609060101010101" charset="-122"/>
                <a:cs typeface="楷体" panose="02010609060101010101" charset="-122"/>
              </a:rPr>
              <a:t>人工检测：人工检测偏重于编码风格、质量的检验，</a:t>
            </a:r>
            <a:r>
              <a:rPr lang="zh-CN" altLang="en-US" sz="2400" kern="1200" dirty="0">
                <a:solidFill>
                  <a:srgbClr val="0070C0"/>
                </a:solidFill>
                <a:latin typeface="楷体" panose="02010609060101010101" charset="-122"/>
                <a:ea typeface="楷体" panose="02010609060101010101" charset="-122"/>
                <a:cs typeface="楷体" panose="02010609060101010101" charset="-122"/>
              </a:rPr>
              <a:t>对设计、代码进行分析，</a:t>
            </a:r>
            <a:r>
              <a:rPr lang="zh-CN" altLang="zh-CN" sz="2400" kern="1200" dirty="0">
                <a:solidFill>
                  <a:srgbClr val="0070C0"/>
                </a:solidFill>
                <a:latin typeface="楷体" panose="02010609060101010101" charset="-122"/>
                <a:ea typeface="楷体" panose="02010609060101010101" charset="-122"/>
                <a:cs typeface="楷体" panose="02010609060101010101" charset="-122"/>
              </a:rPr>
              <a:t>有效地发现逻辑设计和编码错误。</a:t>
            </a:r>
          </a:p>
          <a:p>
            <a:pPr lvl="0" eaLnBrk="0" latinLnBrk="0" hangingPunct="0">
              <a:lnSpc>
                <a:spcPct val="160000"/>
              </a:lnSpc>
              <a:spcBef>
                <a:spcPts val="0"/>
              </a:spcBef>
              <a:buClr>
                <a:schemeClr val="accent1">
                  <a:lumMod val="50000"/>
                </a:schemeClr>
              </a:buClr>
              <a:buSzPct val="90000"/>
              <a:buFont typeface="Wingdings" panose="05000000000000000000" pitchFamily="2" charset="2"/>
              <a:buChar char="p"/>
            </a:pPr>
            <a:r>
              <a:rPr lang="zh-CN" altLang="zh-CN" sz="2400" kern="1200" dirty="0">
                <a:solidFill>
                  <a:srgbClr val="0070C0"/>
                </a:solidFill>
                <a:latin typeface="楷体" panose="02010609060101010101" charset="-122"/>
                <a:ea typeface="楷体" panose="02010609060101010101" charset="-122"/>
                <a:cs typeface="楷体" panose="02010609060101010101" charset="-122"/>
              </a:rPr>
              <a:t>计算机辅助静态分析：利用静态分析工具对被测程序进行特性分析，从程序中提取一些信息，以便检查程序逻辑的各种缺陷和可疑的程序构造。</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15616" y="188640"/>
            <a:ext cx="6767512" cy="890588"/>
          </a:xfrm>
        </p:spPr>
        <p:txBody>
          <a:bodyPr/>
          <a:lstStyle/>
          <a:p>
            <a:pPr algn="ctr"/>
            <a:r>
              <a:rPr lang="en-US" altLang="zh-CN" sz="3600" dirty="0">
                <a:solidFill>
                  <a:srgbClr val="FFFF00"/>
                </a:solidFill>
                <a:latin typeface="+mn-lt"/>
              </a:rPr>
              <a:t>2.3.3 </a:t>
            </a:r>
            <a:r>
              <a:rPr lang="zh-CN" altLang="en-US" sz="3600" dirty="0">
                <a:solidFill>
                  <a:srgbClr val="FFFF00"/>
                </a:solidFill>
                <a:latin typeface="+mn-lt"/>
              </a:rPr>
              <a:t>验证和确认（</a:t>
            </a:r>
            <a:r>
              <a:rPr lang="en-US" altLang="zh-CN" sz="3600" dirty="0">
                <a:solidFill>
                  <a:srgbClr val="FFFF00"/>
                </a:solidFill>
                <a:latin typeface="+mn-lt"/>
              </a:rPr>
              <a:t>V &amp; V</a:t>
            </a:r>
            <a:r>
              <a:rPr lang="zh-CN" altLang="en-US" sz="3600" dirty="0">
                <a:solidFill>
                  <a:srgbClr val="FFFF00"/>
                </a:solidFill>
                <a:latin typeface="+mn-lt"/>
              </a:rPr>
              <a:t>） </a:t>
            </a:r>
          </a:p>
        </p:txBody>
      </p:sp>
      <p:sp>
        <p:nvSpPr>
          <p:cNvPr id="22531" name="Rectangle 3"/>
          <p:cNvSpPr>
            <a:spLocks noChangeArrowheads="1"/>
          </p:cNvSpPr>
          <p:nvPr/>
        </p:nvSpPr>
        <p:spPr bwMode="auto">
          <a:xfrm>
            <a:off x="684213" y="1677670"/>
            <a:ext cx="8135937" cy="4223385"/>
          </a:xfrm>
          <a:prstGeom prst="rect">
            <a:avLst/>
          </a:prstGeom>
          <a:noFill/>
          <a:ln w="9525" algn="ctr">
            <a:noFill/>
            <a:miter lim="800000"/>
          </a:ln>
        </p:spPr>
        <p:txBody>
          <a:bodyPr anchor="ctr">
            <a:spAutoFit/>
          </a:bodyPr>
          <a:lstStyle/>
          <a:p>
            <a:pPr>
              <a:lnSpc>
                <a:spcPct val="130000"/>
              </a:lnSpc>
              <a:buClr>
                <a:schemeClr val="accent1"/>
              </a:buClr>
              <a:buSzPct val="75000"/>
              <a:tabLst>
                <a:tab pos="571500" algn="l"/>
              </a:tabLst>
            </a:pPr>
            <a:r>
              <a:rPr lang="en-US" altLang="zh-CN" sz="2400" i="0" dirty="0">
                <a:solidFill>
                  <a:srgbClr val="0070C0"/>
                </a:solidFill>
                <a:latin typeface="楷体" panose="02010609060101010101" charset="-122"/>
                <a:ea typeface="楷体" panose="02010609060101010101" charset="-122"/>
                <a:cs typeface="楷体" panose="02010609060101010101" charset="-122"/>
              </a:rPr>
              <a:t>Verification：Are we building the product right？</a:t>
            </a:r>
            <a:endParaRPr lang="zh-CN" altLang="en-US" sz="2400" dirty="0">
              <a:solidFill>
                <a:srgbClr val="0070C0"/>
              </a:solidFill>
              <a:ea typeface="楷体_GB2312" pitchFamily="49"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B050"/>
                </a:solidFill>
                <a:latin typeface="楷体" panose="02010609060101010101" charset="-122"/>
                <a:ea typeface="楷体" panose="02010609060101010101" charset="-122"/>
                <a:cs typeface="楷体" panose="02010609060101010101" charset="-122"/>
              </a:rPr>
              <a:t>是否正确地构造了软件？即是否正确地做事，验证开发过程是否遵守已定义好的内容。验证产品满足规格设计说明书的一致性</a:t>
            </a:r>
            <a:endParaRPr lang="zh-CN" altLang="en-US" sz="2400" i="0" dirty="0">
              <a:solidFill>
                <a:srgbClr val="0070C0"/>
              </a:solidFill>
              <a:latin typeface="楷体" panose="02010609060101010101" charset="-122"/>
              <a:ea typeface="楷体" panose="02010609060101010101" charset="-122"/>
              <a:cs typeface="楷体" panose="02010609060101010101" charset="-122"/>
            </a:endParaRPr>
          </a:p>
          <a:p>
            <a:pPr marL="0" indent="0" eaLnBrk="0" hangingPunct="0">
              <a:lnSpc>
                <a:spcPct val="130000"/>
              </a:lnSpc>
              <a:spcBef>
                <a:spcPct val="20000"/>
              </a:spcBef>
              <a:buClr>
                <a:schemeClr val="accent1">
                  <a:lumMod val="50000"/>
                </a:schemeClr>
              </a:buClr>
              <a:buSzPct val="90000"/>
              <a:buFont typeface="Wingdings" panose="05000000000000000000" pitchFamily="2" charset="2"/>
              <a:buNone/>
              <a:tabLst>
                <a:tab pos="571500" algn="l"/>
              </a:tabLst>
            </a:pPr>
            <a:endParaRPr lang="zh-CN" altLang="en-US" sz="2400" i="0" dirty="0">
              <a:solidFill>
                <a:srgbClr val="0070C0"/>
              </a:solidFill>
              <a:latin typeface="楷体" panose="02010609060101010101" charset="-122"/>
              <a:ea typeface="楷体" panose="02010609060101010101" charset="-122"/>
              <a:cs typeface="楷体" panose="02010609060101010101" charset="-122"/>
            </a:endParaRPr>
          </a:p>
          <a:p>
            <a:pPr marL="0" indent="0" eaLnBrk="0" hangingPunct="0">
              <a:lnSpc>
                <a:spcPct val="130000"/>
              </a:lnSpc>
              <a:spcBef>
                <a:spcPct val="20000"/>
              </a:spcBef>
              <a:buClr>
                <a:schemeClr val="accent1">
                  <a:lumMod val="50000"/>
                </a:schemeClr>
              </a:buClr>
              <a:buSzPct val="90000"/>
              <a:buFont typeface="Wingdings" panose="05000000000000000000" pitchFamily="2" charset="2"/>
              <a:buNone/>
              <a:tabLst>
                <a:tab pos="571500" algn="l"/>
              </a:tabLst>
            </a:pPr>
            <a:r>
              <a:rPr lang="en-US" altLang="zh-CN" sz="2400" i="0" dirty="0">
                <a:solidFill>
                  <a:srgbClr val="0070C0"/>
                </a:solidFill>
                <a:latin typeface="楷体" panose="02010609060101010101" charset="-122"/>
                <a:ea typeface="楷体" panose="02010609060101010101" charset="-122"/>
                <a:cs typeface="楷体" panose="02010609060101010101" charset="-122"/>
                <a:sym typeface="+mn-ea"/>
              </a:rPr>
              <a:t>Validation</a:t>
            </a:r>
            <a:r>
              <a:rPr lang="zh-CN" altLang="en-US" sz="2400" i="0" dirty="0">
                <a:solidFill>
                  <a:srgbClr val="0070C0"/>
                </a:solidFill>
                <a:latin typeface="楷体" panose="02010609060101010101" charset="-122"/>
                <a:ea typeface="楷体" panose="02010609060101010101" charset="-122"/>
                <a:cs typeface="楷体" panose="02010609060101010101" charset="-122"/>
                <a:sym typeface="+mn-ea"/>
              </a:rPr>
              <a:t>： </a:t>
            </a:r>
            <a:r>
              <a:rPr lang="en-US" altLang="zh-CN" sz="2400" i="0" dirty="0">
                <a:solidFill>
                  <a:srgbClr val="0070C0"/>
                </a:solidFill>
                <a:latin typeface="楷体" panose="02010609060101010101" charset="-122"/>
                <a:ea typeface="楷体" panose="02010609060101010101" charset="-122"/>
                <a:cs typeface="楷体" panose="02010609060101010101" charset="-122"/>
                <a:sym typeface="+mn-ea"/>
              </a:rPr>
              <a:t>Are we building the right product?</a:t>
            </a:r>
            <a:endParaRPr lang="en-US" altLang="zh-CN" sz="2400" i="0" dirty="0">
              <a:solidFill>
                <a:srgbClr val="0070C0"/>
              </a:solidFill>
              <a:latin typeface="楷体" panose="02010609060101010101" charset="-122"/>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pPr>
            <a:r>
              <a:rPr lang="en-US" altLang="zh-CN" sz="2400" i="0" dirty="0">
                <a:solidFill>
                  <a:srgbClr val="0070C0"/>
                </a:solidFill>
                <a:latin typeface="楷体" panose="02010609060101010101" charset="-122"/>
                <a:ea typeface="楷体" panose="02010609060101010101" charset="-122"/>
                <a:cs typeface="楷体" panose="02010609060101010101" charset="-122"/>
              </a:rPr>
              <a:t> </a:t>
            </a:r>
            <a:r>
              <a:rPr lang="zh-CN" altLang="en-US" sz="2400" i="0" dirty="0">
                <a:solidFill>
                  <a:srgbClr val="00B050"/>
                </a:solidFill>
                <a:latin typeface="楷体" panose="02010609060101010101" charset="-122"/>
                <a:ea typeface="楷体" panose="02010609060101010101" charset="-122"/>
                <a:cs typeface="楷体" panose="02010609060101010101" charset="-122"/>
              </a:rPr>
              <a:t>是否构造了正是用户所需要的软件？即是否正在做正确的事。验证产品所实现的功能是否满足用户的需求</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2195736" y="260648"/>
            <a:ext cx="4537075" cy="762000"/>
          </a:xfrm>
        </p:spPr>
        <p:txBody>
          <a:bodyPr/>
          <a:lstStyle/>
          <a:p>
            <a:pPr algn="ctr">
              <a:lnSpc>
                <a:spcPct val="120000"/>
              </a:lnSpc>
            </a:pPr>
            <a:r>
              <a:rPr lang="zh-CN" altLang="en-US" sz="3600" dirty="0">
                <a:solidFill>
                  <a:srgbClr val="FFFF00"/>
                </a:solidFill>
                <a:latin typeface="+mj-ea"/>
              </a:rPr>
              <a:t>验证和确认</a:t>
            </a:r>
          </a:p>
        </p:txBody>
      </p:sp>
      <p:pic>
        <p:nvPicPr>
          <p:cNvPr id="108546" name="Picture 2" descr="http://www.mindtree.com/japan/images/internet.jpg"/>
          <p:cNvPicPr>
            <a:picLocks noChangeAspect="1" noChangeArrowheads="1"/>
          </p:cNvPicPr>
          <p:nvPr/>
        </p:nvPicPr>
        <p:blipFill>
          <a:blip r:embed="rId3" cstate="print"/>
          <a:srcRect/>
          <a:stretch>
            <a:fillRect/>
          </a:stretch>
        </p:blipFill>
        <p:spPr bwMode="auto">
          <a:xfrm>
            <a:off x="899592" y="1509329"/>
            <a:ext cx="7740352" cy="5348671"/>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59632" y="260648"/>
            <a:ext cx="5976664" cy="762000"/>
          </a:xfrm>
        </p:spPr>
        <p:txBody>
          <a:bodyPr/>
          <a:lstStyle/>
          <a:p>
            <a:pPr algn="ctr"/>
            <a:r>
              <a:rPr lang="en-US" altLang="zh-CN" sz="3200" dirty="0">
                <a:solidFill>
                  <a:srgbClr val="FFFF00"/>
                </a:solidFill>
                <a:latin typeface="+mj-ea"/>
              </a:rPr>
              <a:t>2.4</a:t>
            </a:r>
            <a:r>
              <a:rPr lang="zh-CN" altLang="en-US" sz="3200" dirty="0">
                <a:solidFill>
                  <a:srgbClr val="FFFF00"/>
                </a:solidFill>
                <a:latin typeface="+mj-ea"/>
              </a:rPr>
              <a:t> </a:t>
            </a:r>
            <a:r>
              <a:rPr lang="zh-CN" altLang="zh-CN" sz="3200" dirty="0">
                <a:solidFill>
                  <a:srgbClr val="FFFF00"/>
                </a:solidFill>
                <a:latin typeface="+mj-ea"/>
              </a:rPr>
              <a:t>主动测试和被动测试</a:t>
            </a:r>
            <a:endParaRPr lang="zh-CN" altLang="en-US" sz="3200" dirty="0">
              <a:latin typeface="+mj-ea"/>
            </a:endParaRPr>
          </a:p>
        </p:txBody>
      </p:sp>
      <p:sp>
        <p:nvSpPr>
          <p:cNvPr id="70659" name="Rectangle 3"/>
          <p:cNvSpPr>
            <a:spLocks noGrp="1" noChangeArrowheads="1"/>
          </p:cNvSpPr>
          <p:nvPr>
            <p:ph type="body" idx="1"/>
          </p:nvPr>
        </p:nvSpPr>
        <p:spPr>
          <a:xfrm>
            <a:off x="251520" y="1268760"/>
            <a:ext cx="8640960" cy="2154238"/>
          </a:xfrm>
        </p:spPr>
        <p:txBody>
          <a:bodyPr/>
          <a:lstStyle/>
          <a:p>
            <a:pPr marL="355600" indent="-355600" eaLnBrk="0" hangingPunct="0">
              <a:lnSpc>
                <a:spcPct val="130000"/>
              </a:lnSpc>
              <a:spcBef>
                <a:spcPct val="0"/>
              </a:spcBef>
              <a:buClr>
                <a:srgbClr val="91AC4E"/>
              </a:buClr>
              <a:buSzPct val="80000"/>
              <a:buFont typeface="Wingdings" panose="05000000000000000000" pitchFamily="2" charset="2"/>
              <a:buChar char="p"/>
              <a:defRPr/>
            </a:pP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主动测试方法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测试人员主动向被测试对象发送请求、或借助数据、事件驱动被测试对象的行为，从而验证被测试对象的反应或输出结果</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30000"/>
              </a:lnSpc>
              <a:spcBef>
                <a:spcPct val="0"/>
              </a:spcBef>
              <a:buClr>
                <a:srgbClr val="91AC4E"/>
              </a:buClr>
              <a:buSzPct val="80000"/>
              <a:buFont typeface="Wingdings" panose="05000000000000000000" pitchFamily="2" charset="2"/>
              <a:buChar char="p"/>
              <a:defRPr/>
            </a:pP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被动测试方法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测试人员不干预产品的运行，而是被动地监控产品在实际环境中运行，通过一定的被动机制来获得系统运行的数据，包括输入、输出数据</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p>
        </p:txBody>
      </p:sp>
      <p:pic>
        <p:nvPicPr>
          <p:cNvPr id="5" name="Picture 4" descr="3-11.gif"/>
          <p:cNvPicPr>
            <a:picLocks noChangeAspect="1"/>
          </p:cNvPicPr>
          <p:nvPr/>
        </p:nvPicPr>
        <p:blipFill>
          <a:blip r:embed="rId3" cstate="print"/>
          <a:srcRect/>
          <a:stretch>
            <a:fillRect/>
          </a:stretch>
        </p:blipFill>
        <p:spPr bwMode="auto">
          <a:xfrm>
            <a:off x="2123728" y="4149080"/>
            <a:ext cx="5256857" cy="2566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0.70"/>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87624" y="260648"/>
            <a:ext cx="6768752" cy="762000"/>
          </a:xfrm>
        </p:spPr>
        <p:txBody>
          <a:bodyPr/>
          <a:lstStyle/>
          <a:p>
            <a:pPr algn="ctr"/>
            <a:r>
              <a:rPr lang="zh-CN" altLang="en-US" sz="3200" dirty="0">
                <a:solidFill>
                  <a:srgbClr val="FFFF00"/>
                </a:solidFill>
                <a:latin typeface="+mj-ea"/>
              </a:rPr>
              <a:t>实例：在线测试</a:t>
            </a:r>
            <a:r>
              <a:rPr lang="en-US" altLang="zh-CN" dirty="0">
                <a:latin typeface="+mn-lt"/>
              </a:rPr>
              <a:t>(Product-in Testing)</a:t>
            </a:r>
            <a:endParaRPr lang="zh-CN" altLang="en-US" dirty="0">
              <a:latin typeface="+mn-lt"/>
            </a:endParaRPr>
          </a:p>
        </p:txBody>
      </p:sp>
      <p:pic>
        <p:nvPicPr>
          <p:cNvPr id="2" name="图片 1" descr="屏幕快照 2014-03-13 下午4.59.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12776"/>
            <a:ext cx="6235106" cy="3958952"/>
          </a:xfrm>
          <a:prstGeom prst="rect">
            <a:avLst/>
          </a:prstGeom>
        </p:spPr>
      </p:pic>
      <p:pic>
        <p:nvPicPr>
          <p:cNvPr id="3" name="图片 2" descr="屏幕快照 2014-03-13 下午4.58.5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2204864"/>
            <a:ext cx="6964693" cy="4292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115616" y="368300"/>
            <a:ext cx="6552728" cy="684213"/>
          </a:xfrm>
        </p:spPr>
        <p:txBody>
          <a:bodyPr/>
          <a:lstStyle/>
          <a:p>
            <a:pPr algn="ctr"/>
            <a:r>
              <a:rPr lang="en-US" altLang="zh-CN" sz="3200" dirty="0">
                <a:solidFill>
                  <a:srgbClr val="FFFF00"/>
                </a:solidFill>
                <a:latin typeface="+mj-ea"/>
              </a:rPr>
              <a:t>2.5</a:t>
            </a:r>
            <a:r>
              <a:rPr lang="zh-CN" altLang="en-US" sz="3200" dirty="0">
                <a:solidFill>
                  <a:srgbClr val="FFFF00"/>
                </a:solidFill>
                <a:latin typeface="+mj-ea"/>
              </a:rPr>
              <a:t> 黑盒测试方法和白盒测试</a:t>
            </a:r>
          </a:p>
        </p:txBody>
      </p:sp>
      <p:grpSp>
        <p:nvGrpSpPr>
          <p:cNvPr id="8195" name="Group 34"/>
          <p:cNvGrpSpPr/>
          <p:nvPr/>
        </p:nvGrpSpPr>
        <p:grpSpPr bwMode="auto">
          <a:xfrm>
            <a:off x="5435600" y="3068638"/>
            <a:ext cx="3217863" cy="3205162"/>
            <a:chOff x="3216" y="2109"/>
            <a:chExt cx="2027" cy="2019"/>
          </a:xfrm>
        </p:grpSpPr>
        <p:grpSp>
          <p:nvGrpSpPr>
            <p:cNvPr id="8231" name="Group 35"/>
            <p:cNvGrpSpPr/>
            <p:nvPr/>
          </p:nvGrpSpPr>
          <p:grpSpPr bwMode="auto">
            <a:xfrm>
              <a:off x="4218" y="2445"/>
              <a:ext cx="1025" cy="1683"/>
              <a:chOff x="4218" y="2445"/>
              <a:chExt cx="1025" cy="1683"/>
            </a:xfrm>
          </p:grpSpPr>
          <p:sp>
            <p:nvSpPr>
              <p:cNvPr id="8233" name="Oval 36"/>
              <p:cNvSpPr>
                <a:spLocks noChangeArrowheads="1"/>
              </p:cNvSpPr>
              <p:nvPr/>
            </p:nvSpPr>
            <p:spPr bwMode="auto">
              <a:xfrm>
                <a:off x="4666" y="2454"/>
                <a:ext cx="40" cy="72"/>
              </a:xfrm>
              <a:prstGeom prst="ellipse">
                <a:avLst/>
              </a:prstGeom>
              <a:solidFill>
                <a:srgbClr val="FFFFFF"/>
              </a:solidFill>
              <a:ln w="25400">
                <a:solidFill>
                  <a:schemeClr val="tx1"/>
                </a:solidFill>
                <a:round/>
              </a:ln>
            </p:spPr>
            <p:txBody>
              <a:bodyPr wrap="none" anchor="ctr"/>
              <a:lstStyle/>
              <a:p>
                <a:endParaRPr lang="zh-CN" altLang="en-US"/>
              </a:p>
            </p:txBody>
          </p:sp>
          <p:sp>
            <p:nvSpPr>
              <p:cNvPr id="8234" name="Oval 37"/>
              <p:cNvSpPr>
                <a:spLocks noChangeArrowheads="1"/>
              </p:cNvSpPr>
              <p:nvPr/>
            </p:nvSpPr>
            <p:spPr bwMode="auto">
              <a:xfrm>
                <a:off x="4658" y="2445"/>
                <a:ext cx="56" cy="90"/>
              </a:xfrm>
              <a:prstGeom prst="ellipse">
                <a:avLst/>
              </a:prstGeom>
              <a:noFill/>
              <a:ln w="25400">
                <a:solidFill>
                  <a:schemeClr val="tx1"/>
                </a:solidFill>
                <a:round/>
              </a:ln>
            </p:spPr>
            <p:txBody>
              <a:bodyPr wrap="none" anchor="ctr"/>
              <a:lstStyle/>
              <a:p>
                <a:endParaRPr lang="zh-CN" altLang="en-US"/>
              </a:p>
            </p:txBody>
          </p:sp>
          <p:sp>
            <p:nvSpPr>
              <p:cNvPr id="8235" name="Line 38"/>
              <p:cNvSpPr>
                <a:spLocks noChangeShapeType="1"/>
              </p:cNvSpPr>
              <p:nvPr/>
            </p:nvSpPr>
            <p:spPr bwMode="auto">
              <a:xfrm>
                <a:off x="4690" y="2544"/>
                <a:ext cx="1" cy="54"/>
              </a:xfrm>
              <a:prstGeom prst="line">
                <a:avLst/>
              </a:prstGeom>
              <a:noFill/>
              <a:ln w="25400">
                <a:solidFill>
                  <a:schemeClr val="tx1"/>
                </a:solidFill>
                <a:round/>
              </a:ln>
            </p:spPr>
            <p:txBody>
              <a:bodyPr wrap="none" anchor="ctr"/>
              <a:lstStyle/>
              <a:p>
                <a:endParaRPr lang="zh-CN" altLang="en-US"/>
              </a:p>
            </p:txBody>
          </p:sp>
          <p:sp>
            <p:nvSpPr>
              <p:cNvPr id="8236"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ln>
            </p:spPr>
            <p:txBody>
              <a:bodyPr wrap="none" anchor="ctr"/>
              <a:lstStyle/>
              <a:p>
                <a:endParaRPr lang="zh-CN" altLang="en-US"/>
              </a:p>
            </p:txBody>
          </p:sp>
          <p:sp>
            <p:nvSpPr>
              <p:cNvPr id="8237"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8238" name="Line 41"/>
              <p:cNvSpPr>
                <a:spLocks noChangeShapeType="1"/>
              </p:cNvSpPr>
              <p:nvPr/>
            </p:nvSpPr>
            <p:spPr bwMode="auto">
              <a:xfrm>
                <a:off x="4690" y="2778"/>
                <a:ext cx="1" cy="45"/>
              </a:xfrm>
              <a:prstGeom prst="line">
                <a:avLst/>
              </a:prstGeom>
              <a:noFill/>
              <a:ln w="25400">
                <a:solidFill>
                  <a:schemeClr val="tx1"/>
                </a:solidFill>
                <a:round/>
              </a:ln>
            </p:spPr>
            <p:txBody>
              <a:bodyPr wrap="none" anchor="ctr"/>
              <a:lstStyle/>
              <a:p>
                <a:endParaRPr lang="zh-CN" altLang="en-US"/>
              </a:p>
            </p:txBody>
          </p:sp>
          <p:sp>
            <p:nvSpPr>
              <p:cNvPr id="8239" name="Line 42"/>
              <p:cNvSpPr>
                <a:spLocks noChangeShapeType="1"/>
              </p:cNvSpPr>
              <p:nvPr/>
            </p:nvSpPr>
            <p:spPr bwMode="auto">
              <a:xfrm flipH="1">
                <a:off x="4330" y="2895"/>
                <a:ext cx="224" cy="1"/>
              </a:xfrm>
              <a:prstGeom prst="line">
                <a:avLst/>
              </a:prstGeom>
              <a:noFill/>
              <a:ln w="25400">
                <a:solidFill>
                  <a:schemeClr val="tx1"/>
                </a:solidFill>
                <a:round/>
              </a:ln>
            </p:spPr>
            <p:txBody>
              <a:bodyPr wrap="none" anchor="ctr"/>
              <a:lstStyle/>
              <a:p>
                <a:endParaRPr lang="zh-CN" altLang="en-US"/>
              </a:p>
            </p:txBody>
          </p:sp>
          <p:sp>
            <p:nvSpPr>
              <p:cNvPr id="8240"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ln>
            </p:spPr>
            <p:txBody>
              <a:bodyPr wrap="none" anchor="ctr"/>
              <a:lstStyle/>
              <a:p>
                <a:endParaRPr lang="zh-CN" altLang="en-US"/>
              </a:p>
            </p:txBody>
          </p:sp>
          <p:sp>
            <p:nvSpPr>
              <p:cNvPr id="8241"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8242"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ln>
            </p:spPr>
            <p:txBody>
              <a:bodyPr wrap="none" anchor="ctr"/>
              <a:lstStyle/>
              <a:p>
                <a:endParaRPr lang="zh-CN" altLang="en-US"/>
              </a:p>
            </p:txBody>
          </p:sp>
          <p:sp>
            <p:nvSpPr>
              <p:cNvPr id="8243"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8244" name="Line 47"/>
              <p:cNvSpPr>
                <a:spLocks noChangeShapeType="1"/>
              </p:cNvSpPr>
              <p:nvPr/>
            </p:nvSpPr>
            <p:spPr bwMode="auto">
              <a:xfrm>
                <a:off x="4338" y="2895"/>
                <a:ext cx="1" cy="108"/>
              </a:xfrm>
              <a:prstGeom prst="line">
                <a:avLst/>
              </a:prstGeom>
              <a:noFill/>
              <a:ln w="25400">
                <a:solidFill>
                  <a:schemeClr val="tx1"/>
                </a:solidFill>
                <a:round/>
              </a:ln>
            </p:spPr>
            <p:txBody>
              <a:bodyPr wrap="none" anchor="ctr"/>
              <a:lstStyle/>
              <a:p>
                <a:endParaRPr lang="zh-CN" altLang="en-US"/>
              </a:p>
            </p:txBody>
          </p:sp>
          <p:sp>
            <p:nvSpPr>
              <p:cNvPr id="8245" name="Line 48"/>
              <p:cNvSpPr>
                <a:spLocks noChangeShapeType="1"/>
              </p:cNvSpPr>
              <p:nvPr/>
            </p:nvSpPr>
            <p:spPr bwMode="auto">
              <a:xfrm flipH="1">
                <a:off x="4818" y="2895"/>
                <a:ext cx="224" cy="1"/>
              </a:xfrm>
              <a:prstGeom prst="line">
                <a:avLst/>
              </a:prstGeom>
              <a:noFill/>
              <a:ln w="25400">
                <a:solidFill>
                  <a:schemeClr val="tx1"/>
                </a:solidFill>
                <a:round/>
              </a:ln>
            </p:spPr>
            <p:txBody>
              <a:bodyPr wrap="none" anchor="ctr"/>
              <a:lstStyle/>
              <a:p>
                <a:endParaRPr lang="zh-CN" altLang="en-US"/>
              </a:p>
            </p:txBody>
          </p:sp>
          <p:sp>
            <p:nvSpPr>
              <p:cNvPr id="8246" name="Line 49"/>
              <p:cNvSpPr>
                <a:spLocks noChangeShapeType="1"/>
              </p:cNvSpPr>
              <p:nvPr/>
            </p:nvSpPr>
            <p:spPr bwMode="auto">
              <a:xfrm>
                <a:off x="5042" y="2895"/>
                <a:ext cx="1" cy="108"/>
              </a:xfrm>
              <a:prstGeom prst="line">
                <a:avLst/>
              </a:prstGeom>
              <a:noFill/>
              <a:ln w="25400">
                <a:solidFill>
                  <a:schemeClr val="tx1"/>
                </a:solidFill>
                <a:round/>
              </a:ln>
            </p:spPr>
            <p:txBody>
              <a:bodyPr wrap="none" anchor="ctr"/>
              <a:lstStyle/>
              <a:p>
                <a:endParaRPr lang="zh-CN" altLang="en-US"/>
              </a:p>
            </p:txBody>
          </p:sp>
          <p:sp>
            <p:nvSpPr>
              <p:cNvPr id="8247" name="Line 50"/>
              <p:cNvSpPr>
                <a:spLocks noChangeShapeType="1"/>
              </p:cNvSpPr>
              <p:nvPr/>
            </p:nvSpPr>
            <p:spPr bwMode="auto">
              <a:xfrm>
                <a:off x="4338" y="3165"/>
                <a:ext cx="1" cy="72"/>
              </a:xfrm>
              <a:prstGeom prst="line">
                <a:avLst/>
              </a:prstGeom>
              <a:noFill/>
              <a:ln w="25400">
                <a:solidFill>
                  <a:schemeClr val="tx1"/>
                </a:solidFill>
                <a:round/>
              </a:ln>
            </p:spPr>
            <p:txBody>
              <a:bodyPr wrap="none" anchor="ctr"/>
              <a:lstStyle/>
              <a:p>
                <a:endParaRPr lang="zh-CN" altLang="en-US"/>
              </a:p>
            </p:txBody>
          </p:sp>
          <p:sp>
            <p:nvSpPr>
              <p:cNvPr id="8248" name="Line 51"/>
              <p:cNvSpPr>
                <a:spLocks noChangeShapeType="1"/>
              </p:cNvSpPr>
              <p:nvPr/>
            </p:nvSpPr>
            <p:spPr bwMode="auto">
              <a:xfrm>
                <a:off x="5042" y="3183"/>
                <a:ext cx="1" cy="72"/>
              </a:xfrm>
              <a:prstGeom prst="line">
                <a:avLst/>
              </a:prstGeom>
              <a:noFill/>
              <a:ln w="25400">
                <a:solidFill>
                  <a:schemeClr val="tx1"/>
                </a:solidFill>
                <a:round/>
              </a:ln>
            </p:spPr>
            <p:txBody>
              <a:bodyPr wrap="none" anchor="ctr"/>
              <a:lstStyle/>
              <a:p>
                <a:endParaRPr lang="zh-CN" altLang="en-US"/>
              </a:p>
            </p:txBody>
          </p:sp>
          <p:sp>
            <p:nvSpPr>
              <p:cNvPr id="8249" name="Line 52"/>
              <p:cNvSpPr>
                <a:spLocks noChangeShapeType="1"/>
              </p:cNvSpPr>
              <p:nvPr/>
            </p:nvSpPr>
            <p:spPr bwMode="auto">
              <a:xfrm>
                <a:off x="4338" y="3264"/>
                <a:ext cx="696" cy="1"/>
              </a:xfrm>
              <a:prstGeom prst="line">
                <a:avLst/>
              </a:prstGeom>
              <a:noFill/>
              <a:ln w="25400">
                <a:solidFill>
                  <a:schemeClr val="tx1"/>
                </a:solidFill>
                <a:round/>
              </a:ln>
            </p:spPr>
            <p:txBody>
              <a:bodyPr wrap="none" anchor="ctr"/>
              <a:lstStyle/>
              <a:p>
                <a:endParaRPr lang="zh-CN" altLang="en-US"/>
              </a:p>
            </p:txBody>
          </p:sp>
          <p:sp>
            <p:nvSpPr>
              <p:cNvPr id="8250" name="Line 53"/>
              <p:cNvSpPr>
                <a:spLocks noChangeShapeType="1"/>
              </p:cNvSpPr>
              <p:nvPr/>
            </p:nvSpPr>
            <p:spPr bwMode="auto">
              <a:xfrm>
                <a:off x="4690" y="3264"/>
                <a:ext cx="1" cy="108"/>
              </a:xfrm>
              <a:prstGeom prst="line">
                <a:avLst/>
              </a:prstGeom>
              <a:noFill/>
              <a:ln w="25400">
                <a:solidFill>
                  <a:schemeClr val="tx1"/>
                </a:solidFill>
                <a:round/>
              </a:ln>
            </p:spPr>
            <p:txBody>
              <a:bodyPr wrap="none" anchor="ctr"/>
              <a:lstStyle/>
              <a:p>
                <a:endParaRPr lang="zh-CN" altLang="en-US"/>
              </a:p>
            </p:txBody>
          </p:sp>
          <p:sp>
            <p:nvSpPr>
              <p:cNvPr id="8251"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8252" name="Rectangle 55"/>
              <p:cNvSpPr>
                <a:spLocks noChangeArrowheads="1"/>
              </p:cNvSpPr>
              <p:nvPr/>
            </p:nvSpPr>
            <p:spPr bwMode="auto">
              <a:xfrm>
                <a:off x="4570" y="3399"/>
                <a:ext cx="240" cy="144"/>
              </a:xfrm>
              <a:prstGeom prst="rect">
                <a:avLst/>
              </a:prstGeom>
              <a:noFill/>
              <a:ln w="25400">
                <a:solidFill>
                  <a:schemeClr val="tx1"/>
                </a:solidFill>
                <a:miter lim="800000"/>
              </a:ln>
            </p:spPr>
            <p:txBody>
              <a:bodyPr wrap="none" anchor="ctr"/>
              <a:lstStyle/>
              <a:p>
                <a:endParaRPr lang="zh-CN" altLang="en-US"/>
              </a:p>
            </p:txBody>
          </p:sp>
          <p:sp>
            <p:nvSpPr>
              <p:cNvPr id="8253" name="Line 56"/>
              <p:cNvSpPr>
                <a:spLocks noChangeShapeType="1"/>
              </p:cNvSpPr>
              <p:nvPr/>
            </p:nvSpPr>
            <p:spPr bwMode="auto">
              <a:xfrm>
                <a:off x="4690" y="3552"/>
                <a:ext cx="1" cy="135"/>
              </a:xfrm>
              <a:prstGeom prst="line">
                <a:avLst/>
              </a:prstGeom>
              <a:noFill/>
              <a:ln w="25400">
                <a:solidFill>
                  <a:schemeClr val="tx1"/>
                </a:solidFill>
                <a:round/>
              </a:ln>
            </p:spPr>
            <p:txBody>
              <a:bodyPr wrap="none" anchor="ctr"/>
              <a:lstStyle/>
              <a:p>
                <a:endParaRPr lang="zh-CN" altLang="en-US"/>
              </a:p>
            </p:txBody>
          </p:sp>
          <p:sp>
            <p:nvSpPr>
              <p:cNvPr id="8254" name="Line 57"/>
              <p:cNvSpPr>
                <a:spLocks noChangeShapeType="1"/>
              </p:cNvSpPr>
              <p:nvPr/>
            </p:nvSpPr>
            <p:spPr bwMode="auto">
              <a:xfrm>
                <a:off x="4690" y="3768"/>
                <a:ext cx="1" cy="45"/>
              </a:xfrm>
              <a:prstGeom prst="line">
                <a:avLst/>
              </a:prstGeom>
              <a:noFill/>
              <a:ln w="25400">
                <a:solidFill>
                  <a:schemeClr val="tx1"/>
                </a:solidFill>
                <a:round/>
              </a:ln>
            </p:spPr>
            <p:txBody>
              <a:bodyPr wrap="none" anchor="ctr"/>
              <a:lstStyle/>
              <a:p>
                <a:endParaRPr lang="zh-CN" altLang="en-US"/>
              </a:p>
            </p:txBody>
          </p:sp>
          <p:sp>
            <p:nvSpPr>
              <p:cNvPr id="8255" name="Line 58"/>
              <p:cNvSpPr>
                <a:spLocks noChangeShapeType="1"/>
              </p:cNvSpPr>
              <p:nvPr/>
            </p:nvSpPr>
            <p:spPr bwMode="auto">
              <a:xfrm>
                <a:off x="4690" y="2580"/>
                <a:ext cx="544" cy="1"/>
              </a:xfrm>
              <a:prstGeom prst="line">
                <a:avLst/>
              </a:prstGeom>
              <a:noFill/>
              <a:ln w="25400">
                <a:solidFill>
                  <a:schemeClr val="tx1"/>
                </a:solidFill>
                <a:round/>
              </a:ln>
            </p:spPr>
            <p:txBody>
              <a:bodyPr wrap="none" anchor="ctr"/>
              <a:lstStyle/>
              <a:p>
                <a:endParaRPr lang="zh-CN" altLang="en-US"/>
              </a:p>
            </p:txBody>
          </p:sp>
          <p:sp>
            <p:nvSpPr>
              <p:cNvPr id="8256" name="Line 59"/>
              <p:cNvSpPr>
                <a:spLocks noChangeShapeType="1"/>
              </p:cNvSpPr>
              <p:nvPr/>
            </p:nvSpPr>
            <p:spPr bwMode="auto">
              <a:xfrm>
                <a:off x="4690" y="3804"/>
                <a:ext cx="544" cy="1"/>
              </a:xfrm>
              <a:prstGeom prst="line">
                <a:avLst/>
              </a:prstGeom>
              <a:noFill/>
              <a:ln w="25400">
                <a:solidFill>
                  <a:schemeClr val="tx1"/>
                </a:solidFill>
                <a:round/>
              </a:ln>
            </p:spPr>
            <p:txBody>
              <a:bodyPr wrap="none" anchor="ctr"/>
              <a:lstStyle/>
              <a:p>
                <a:endParaRPr lang="zh-CN" altLang="en-US"/>
              </a:p>
            </p:txBody>
          </p:sp>
          <p:sp>
            <p:nvSpPr>
              <p:cNvPr id="8257" name="Line 60"/>
              <p:cNvSpPr>
                <a:spLocks noChangeShapeType="1"/>
              </p:cNvSpPr>
              <p:nvPr/>
            </p:nvSpPr>
            <p:spPr bwMode="auto">
              <a:xfrm>
                <a:off x="5242" y="2580"/>
                <a:ext cx="1" cy="1215"/>
              </a:xfrm>
              <a:prstGeom prst="line">
                <a:avLst/>
              </a:prstGeom>
              <a:noFill/>
              <a:ln w="25400">
                <a:solidFill>
                  <a:schemeClr val="tx1"/>
                </a:solidFill>
                <a:round/>
              </a:ln>
            </p:spPr>
            <p:txBody>
              <a:bodyPr wrap="none" anchor="ctr"/>
              <a:lstStyle/>
              <a:p>
                <a:endParaRPr lang="zh-CN" altLang="en-US"/>
              </a:p>
            </p:txBody>
          </p:sp>
          <p:sp>
            <p:nvSpPr>
              <p:cNvPr id="8258"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ln>
            </p:spPr>
            <p:txBody>
              <a:bodyPr wrap="none" anchor="ctr"/>
              <a:lstStyle/>
              <a:p>
                <a:endParaRPr lang="zh-CN" altLang="en-US"/>
              </a:p>
            </p:txBody>
          </p:sp>
          <p:sp>
            <p:nvSpPr>
              <p:cNvPr id="8259"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ln>
            </p:spPr>
            <p:txBody>
              <a:bodyPr wrap="none" anchor="ctr"/>
              <a:lstStyle/>
              <a:p>
                <a:endParaRPr lang="zh-CN" altLang="en-US"/>
              </a:p>
            </p:txBody>
          </p:sp>
          <p:sp>
            <p:nvSpPr>
              <p:cNvPr id="8260" name="Line 63"/>
              <p:cNvSpPr>
                <a:spLocks noChangeShapeType="1"/>
              </p:cNvSpPr>
              <p:nvPr/>
            </p:nvSpPr>
            <p:spPr bwMode="auto">
              <a:xfrm>
                <a:off x="4690" y="3903"/>
                <a:ext cx="1" cy="225"/>
              </a:xfrm>
              <a:prstGeom prst="line">
                <a:avLst/>
              </a:prstGeom>
              <a:noFill/>
              <a:ln w="25400">
                <a:solidFill>
                  <a:schemeClr val="tx1"/>
                </a:solidFill>
                <a:round/>
                <a:tailEnd type="triangle" w="med" len="med"/>
              </a:ln>
            </p:spPr>
            <p:txBody>
              <a:bodyPr wrap="none" anchor="ctr"/>
              <a:lstStyle/>
              <a:p>
                <a:endParaRPr lang="zh-CN" altLang="en-US"/>
              </a:p>
            </p:txBody>
          </p:sp>
        </p:grpSp>
        <p:pic>
          <p:nvPicPr>
            <p:cNvPr id="8232" name="Picture 64"/>
            <p:cNvPicPr>
              <a:picLocks noChangeArrowheads="1"/>
            </p:cNvPicPr>
            <p:nvPr/>
          </p:nvPicPr>
          <p:blipFill>
            <a:blip r:embed="rId3" cstate="print"/>
            <a:srcRect/>
            <a:stretch>
              <a:fillRect/>
            </a:stretch>
          </p:blipFill>
          <p:spPr bwMode="auto">
            <a:xfrm>
              <a:off x="3216" y="2109"/>
              <a:ext cx="1226" cy="1536"/>
            </a:xfrm>
            <a:prstGeom prst="rect">
              <a:avLst/>
            </a:prstGeom>
            <a:noFill/>
            <a:ln w="12700">
              <a:noFill/>
              <a:miter lim="800000"/>
              <a:headEnd/>
              <a:tailEnd/>
            </a:ln>
          </p:spPr>
        </p:pic>
      </p:grpSp>
      <p:sp>
        <p:nvSpPr>
          <p:cNvPr id="8196" name="Text Box 65"/>
          <p:cNvSpPr txBox="1">
            <a:spLocks noChangeArrowheads="1"/>
          </p:cNvSpPr>
          <p:nvPr/>
        </p:nvSpPr>
        <p:spPr bwMode="auto">
          <a:xfrm>
            <a:off x="900113" y="4724400"/>
            <a:ext cx="3313112" cy="1160463"/>
          </a:xfrm>
          <a:prstGeom prst="rect">
            <a:avLst/>
          </a:prstGeom>
          <a:noFill/>
          <a:ln w="9525" algn="ctr">
            <a:noFill/>
            <a:miter lim="800000"/>
          </a:ln>
        </p:spPr>
        <p:txBody>
          <a:bodyPr>
            <a:spAutoFit/>
          </a:bodyPr>
          <a:lstStyle/>
          <a:p>
            <a:pPr marL="114300" indent="-114300" algn="ctr">
              <a:spcBef>
                <a:spcPct val="50000"/>
              </a:spcBef>
              <a:buClr>
                <a:schemeClr val="accent1"/>
              </a:buClr>
              <a:buSzPct val="75000"/>
            </a:pPr>
            <a:r>
              <a:rPr lang="zh-CN" altLang="en-US" sz="2800" b="1">
                <a:solidFill>
                  <a:srgbClr val="0070C0"/>
                </a:solidFill>
                <a:latin typeface="Arial Black" panose="020B0A04020102020204" pitchFamily="34" charset="0"/>
                <a:ea typeface="楷体_GB2312" pitchFamily="49" charset="-122"/>
              </a:rPr>
              <a:t>功能测试</a:t>
            </a:r>
          </a:p>
          <a:p>
            <a:pPr marL="114300" indent="-114300" algn="ctr">
              <a:spcBef>
                <a:spcPct val="50000"/>
              </a:spcBef>
              <a:buClr>
                <a:schemeClr val="accent1"/>
              </a:buClr>
              <a:buSzPct val="75000"/>
            </a:pPr>
            <a:r>
              <a:rPr lang="zh-CN" altLang="en-US" sz="2800" b="1">
                <a:solidFill>
                  <a:srgbClr val="0070C0"/>
                </a:solidFill>
                <a:latin typeface="Arial Black" panose="020B0A04020102020204" pitchFamily="34" charset="0"/>
                <a:ea typeface="楷体_GB2312" pitchFamily="49" charset="-122"/>
              </a:rPr>
              <a:t>数据驱动测试 </a:t>
            </a:r>
          </a:p>
        </p:txBody>
      </p:sp>
      <p:sp>
        <p:nvSpPr>
          <p:cNvPr id="8197" name="Text Box 66"/>
          <p:cNvSpPr txBox="1">
            <a:spLocks noChangeArrowheads="1"/>
          </p:cNvSpPr>
          <p:nvPr/>
        </p:nvSpPr>
        <p:spPr bwMode="auto">
          <a:xfrm>
            <a:off x="5508625" y="1592263"/>
            <a:ext cx="3313113" cy="1160462"/>
          </a:xfrm>
          <a:prstGeom prst="rect">
            <a:avLst/>
          </a:prstGeom>
          <a:noFill/>
          <a:ln w="9525" algn="ctr">
            <a:noFill/>
            <a:miter lim="800000"/>
          </a:ln>
        </p:spPr>
        <p:txBody>
          <a:bodyPr>
            <a:spAutoFit/>
          </a:bodyPr>
          <a:lstStyle/>
          <a:p>
            <a:pPr marL="114300" indent="-114300" algn="ctr">
              <a:spcBef>
                <a:spcPct val="50000"/>
              </a:spcBef>
              <a:buClr>
                <a:schemeClr val="accent1"/>
              </a:buClr>
              <a:buSzPct val="75000"/>
            </a:pPr>
            <a:r>
              <a:rPr lang="zh-CN" altLang="en-US" sz="2800" b="1">
                <a:solidFill>
                  <a:srgbClr val="0070C0"/>
                </a:solidFill>
                <a:latin typeface="Arial Black" panose="020B0A04020102020204" pitchFamily="34" charset="0"/>
                <a:ea typeface="楷体_GB2312" pitchFamily="49" charset="-122"/>
              </a:rPr>
              <a:t>结构测试</a:t>
            </a:r>
          </a:p>
          <a:p>
            <a:pPr marL="114300" indent="-114300" algn="ctr">
              <a:spcBef>
                <a:spcPct val="50000"/>
              </a:spcBef>
              <a:buClr>
                <a:schemeClr val="accent1"/>
              </a:buClr>
              <a:buSzPct val="75000"/>
            </a:pPr>
            <a:r>
              <a:rPr lang="zh-CN" altLang="en-US" sz="2800" b="1">
                <a:solidFill>
                  <a:srgbClr val="0070C0"/>
                </a:solidFill>
                <a:latin typeface="Arial Black" panose="020B0A04020102020204" pitchFamily="34" charset="0"/>
                <a:ea typeface="楷体_GB2312" pitchFamily="49" charset="-122"/>
              </a:rPr>
              <a:t>逻辑驱动测试 </a:t>
            </a:r>
          </a:p>
        </p:txBody>
      </p:sp>
      <p:grpSp>
        <p:nvGrpSpPr>
          <p:cNvPr id="8198" name="Group 71"/>
          <p:cNvGrpSpPr>
            <a:grpSpLocks noChangeAspect="1"/>
          </p:cNvGrpSpPr>
          <p:nvPr/>
        </p:nvGrpSpPr>
        <p:grpSpPr bwMode="auto">
          <a:xfrm>
            <a:off x="611188" y="1731963"/>
            <a:ext cx="3960812" cy="2568575"/>
            <a:chOff x="3130" y="513"/>
            <a:chExt cx="4588" cy="3040"/>
          </a:xfrm>
        </p:grpSpPr>
        <p:sp>
          <p:nvSpPr>
            <p:cNvPr id="8201" name="AutoShape 72"/>
            <p:cNvSpPr>
              <a:spLocks noChangeAspect="1" noChangeArrowheads="1"/>
            </p:cNvSpPr>
            <p:nvPr/>
          </p:nvSpPr>
          <p:spPr bwMode="auto">
            <a:xfrm>
              <a:off x="3130" y="513"/>
              <a:ext cx="4588" cy="3040"/>
            </a:xfrm>
            <a:prstGeom prst="rect">
              <a:avLst/>
            </a:prstGeom>
            <a:noFill/>
            <a:ln w="9525">
              <a:noFill/>
              <a:miter lim="800000"/>
            </a:ln>
          </p:spPr>
          <p:txBody>
            <a:bodyPr/>
            <a:lstStyle/>
            <a:p>
              <a:endParaRPr lang="zh-CN" altLang="en-US"/>
            </a:p>
          </p:txBody>
        </p:sp>
        <p:grpSp>
          <p:nvGrpSpPr>
            <p:cNvPr id="8202" name="Group 73"/>
            <p:cNvGrpSpPr/>
            <p:nvPr/>
          </p:nvGrpSpPr>
          <p:grpSpPr bwMode="auto">
            <a:xfrm>
              <a:off x="6574" y="833"/>
              <a:ext cx="1054" cy="893"/>
              <a:chOff x="3808" y="1163"/>
              <a:chExt cx="760" cy="730"/>
            </a:xfrm>
          </p:grpSpPr>
          <p:sp>
            <p:nvSpPr>
              <p:cNvPr id="8226" name="Freeform 74"/>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333333"/>
              </a:solidFill>
              <a:ln w="12700" cap="rnd">
                <a:noFill/>
                <a:round/>
              </a:ln>
            </p:spPr>
            <p:txBody>
              <a:bodyPr/>
              <a:lstStyle/>
              <a:p>
                <a:endParaRPr lang="zh-CN" altLang="en-US"/>
              </a:p>
            </p:txBody>
          </p:sp>
          <p:sp>
            <p:nvSpPr>
              <p:cNvPr id="8227" name="Freeform 75"/>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w="12700" cap="rnd">
                <a:noFill/>
                <a:round/>
              </a:ln>
            </p:spPr>
            <p:txBody>
              <a:bodyPr/>
              <a:lstStyle/>
              <a:p>
                <a:endParaRPr lang="zh-CN" altLang="en-US"/>
              </a:p>
            </p:txBody>
          </p:sp>
          <p:sp>
            <p:nvSpPr>
              <p:cNvPr id="8228" name="Freeform 76"/>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333333"/>
              </a:solidFill>
              <a:ln w="12700" cap="rnd">
                <a:noFill/>
                <a:round/>
              </a:ln>
            </p:spPr>
            <p:txBody>
              <a:bodyPr/>
              <a:lstStyle/>
              <a:p>
                <a:endParaRPr lang="zh-CN" altLang="en-US"/>
              </a:p>
            </p:txBody>
          </p:sp>
          <p:sp>
            <p:nvSpPr>
              <p:cNvPr id="8229" name="Freeform 77"/>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333333"/>
              </a:solidFill>
              <a:ln w="12700" cap="rnd">
                <a:noFill/>
                <a:round/>
              </a:ln>
            </p:spPr>
            <p:txBody>
              <a:bodyPr/>
              <a:lstStyle/>
              <a:p>
                <a:endParaRPr lang="zh-CN" altLang="en-US"/>
              </a:p>
            </p:txBody>
          </p:sp>
          <p:sp>
            <p:nvSpPr>
              <p:cNvPr id="8230" name="Freeform 78"/>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333333"/>
              </a:solidFill>
              <a:ln w="12700" cap="rnd">
                <a:noFill/>
                <a:round/>
              </a:ln>
            </p:spPr>
            <p:txBody>
              <a:bodyPr/>
              <a:lstStyle/>
              <a:p>
                <a:endParaRPr lang="zh-CN" altLang="en-US"/>
              </a:p>
            </p:txBody>
          </p:sp>
        </p:grpSp>
        <p:grpSp>
          <p:nvGrpSpPr>
            <p:cNvPr id="8203" name="Group 79"/>
            <p:cNvGrpSpPr/>
            <p:nvPr/>
          </p:nvGrpSpPr>
          <p:grpSpPr bwMode="auto">
            <a:xfrm>
              <a:off x="5228" y="2433"/>
              <a:ext cx="658" cy="1081"/>
              <a:chOff x="2876" y="2432"/>
              <a:chExt cx="560" cy="798"/>
            </a:xfrm>
          </p:grpSpPr>
          <p:sp>
            <p:nvSpPr>
              <p:cNvPr id="8223" name="Freeform 80"/>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333333"/>
              </a:solidFill>
              <a:ln w="12700" cap="rnd">
                <a:noFill/>
                <a:round/>
              </a:ln>
            </p:spPr>
            <p:txBody>
              <a:bodyPr/>
              <a:lstStyle/>
              <a:p>
                <a:endParaRPr lang="zh-CN" altLang="en-US"/>
              </a:p>
            </p:txBody>
          </p:sp>
          <p:sp>
            <p:nvSpPr>
              <p:cNvPr id="8224" name="Freeform 81"/>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333333"/>
              </a:solidFill>
              <a:ln w="12700" cap="rnd">
                <a:noFill/>
                <a:round/>
              </a:ln>
            </p:spPr>
            <p:txBody>
              <a:bodyPr/>
              <a:lstStyle/>
              <a:p>
                <a:endParaRPr lang="zh-CN" altLang="en-US"/>
              </a:p>
            </p:txBody>
          </p:sp>
          <p:sp>
            <p:nvSpPr>
              <p:cNvPr id="8225" name="Freeform 82"/>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333333"/>
              </a:solidFill>
              <a:ln w="12700" cap="rnd">
                <a:noFill/>
                <a:round/>
              </a:ln>
            </p:spPr>
            <p:txBody>
              <a:bodyPr/>
              <a:lstStyle/>
              <a:p>
                <a:endParaRPr lang="zh-CN" altLang="en-US"/>
              </a:p>
            </p:txBody>
          </p:sp>
        </p:grpSp>
        <p:grpSp>
          <p:nvGrpSpPr>
            <p:cNvPr id="8204" name="Group 83"/>
            <p:cNvGrpSpPr/>
            <p:nvPr/>
          </p:nvGrpSpPr>
          <p:grpSpPr bwMode="auto">
            <a:xfrm>
              <a:off x="4133" y="1027"/>
              <a:ext cx="2514" cy="2046"/>
              <a:chOff x="1994" y="1288"/>
              <a:chExt cx="1929" cy="1468"/>
            </a:xfrm>
          </p:grpSpPr>
          <p:sp>
            <p:nvSpPr>
              <p:cNvPr id="8220" name="Freeform 84"/>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8080"/>
              </a:solidFill>
              <a:ln w="12700" cap="rnd">
                <a:noFill/>
                <a:round/>
              </a:ln>
            </p:spPr>
            <p:txBody>
              <a:bodyPr/>
              <a:lstStyle/>
              <a:p>
                <a:endParaRPr lang="zh-CN" altLang="en-US"/>
              </a:p>
            </p:txBody>
          </p:sp>
          <p:sp>
            <p:nvSpPr>
              <p:cNvPr id="8221" name="Freeform 85"/>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808080"/>
              </a:solidFill>
              <a:ln w="12700" cap="rnd">
                <a:noFill/>
                <a:round/>
              </a:ln>
            </p:spPr>
            <p:txBody>
              <a:bodyPr/>
              <a:lstStyle/>
              <a:p>
                <a:endParaRPr lang="zh-CN" altLang="en-US"/>
              </a:p>
            </p:txBody>
          </p:sp>
          <p:sp>
            <p:nvSpPr>
              <p:cNvPr id="8222" name="Freeform 86"/>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808080"/>
              </a:solidFill>
              <a:ln w="12700" cap="rnd">
                <a:noFill/>
                <a:round/>
              </a:ln>
            </p:spPr>
            <p:txBody>
              <a:bodyPr/>
              <a:lstStyle/>
              <a:p>
                <a:endParaRPr lang="zh-CN" altLang="en-US"/>
              </a:p>
            </p:txBody>
          </p:sp>
        </p:grpSp>
        <p:grpSp>
          <p:nvGrpSpPr>
            <p:cNvPr id="8205" name="Group 87"/>
            <p:cNvGrpSpPr/>
            <p:nvPr/>
          </p:nvGrpSpPr>
          <p:grpSpPr bwMode="auto">
            <a:xfrm>
              <a:off x="4946" y="673"/>
              <a:ext cx="845" cy="851"/>
              <a:chOff x="2645" y="920"/>
              <a:chExt cx="649" cy="663"/>
            </a:xfrm>
          </p:grpSpPr>
          <p:sp>
            <p:nvSpPr>
              <p:cNvPr id="8216" name="Freeform 88"/>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333333"/>
              </a:solidFill>
              <a:ln w="12700" cap="rnd">
                <a:noFill/>
                <a:round/>
              </a:ln>
            </p:spPr>
            <p:txBody>
              <a:bodyPr/>
              <a:lstStyle/>
              <a:p>
                <a:endParaRPr lang="zh-CN" altLang="en-US"/>
              </a:p>
            </p:txBody>
          </p:sp>
          <p:sp>
            <p:nvSpPr>
              <p:cNvPr id="8217" name="Freeform 89"/>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333333"/>
              </a:solidFill>
              <a:ln w="12700" cap="rnd">
                <a:noFill/>
                <a:round/>
              </a:ln>
            </p:spPr>
            <p:txBody>
              <a:bodyPr/>
              <a:lstStyle/>
              <a:p>
                <a:endParaRPr lang="zh-CN" altLang="en-US"/>
              </a:p>
            </p:txBody>
          </p:sp>
          <p:sp>
            <p:nvSpPr>
              <p:cNvPr id="8218" name="Freeform 90"/>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333333"/>
              </a:solidFill>
              <a:ln w="12700" cap="rnd">
                <a:noFill/>
                <a:round/>
              </a:ln>
            </p:spPr>
            <p:txBody>
              <a:bodyPr/>
              <a:lstStyle/>
              <a:p>
                <a:endParaRPr lang="zh-CN" altLang="en-US"/>
              </a:p>
            </p:txBody>
          </p:sp>
          <p:sp>
            <p:nvSpPr>
              <p:cNvPr id="8219" name="Freeform 91"/>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333333"/>
              </a:solidFill>
              <a:ln w="12700" cap="rnd">
                <a:noFill/>
                <a:round/>
              </a:ln>
            </p:spPr>
            <p:txBody>
              <a:bodyPr/>
              <a:lstStyle/>
              <a:p>
                <a:endParaRPr lang="zh-CN" altLang="en-US"/>
              </a:p>
            </p:txBody>
          </p:sp>
        </p:grpSp>
        <p:grpSp>
          <p:nvGrpSpPr>
            <p:cNvPr id="8206" name="Group 92"/>
            <p:cNvGrpSpPr/>
            <p:nvPr/>
          </p:nvGrpSpPr>
          <p:grpSpPr bwMode="auto">
            <a:xfrm>
              <a:off x="3507" y="2113"/>
              <a:ext cx="891" cy="908"/>
              <a:chOff x="1528" y="2059"/>
              <a:chExt cx="760" cy="730"/>
            </a:xfrm>
          </p:grpSpPr>
          <p:sp>
            <p:nvSpPr>
              <p:cNvPr id="8211" name="Freeform 93"/>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333333"/>
              </a:solidFill>
              <a:ln w="12700" cap="rnd">
                <a:noFill/>
                <a:round/>
              </a:ln>
            </p:spPr>
            <p:txBody>
              <a:bodyPr/>
              <a:lstStyle/>
              <a:p>
                <a:endParaRPr lang="zh-CN" altLang="en-US"/>
              </a:p>
            </p:txBody>
          </p:sp>
          <p:sp>
            <p:nvSpPr>
              <p:cNvPr id="8212" name="Freeform 94"/>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w="12700" cap="rnd">
                <a:noFill/>
                <a:round/>
              </a:ln>
            </p:spPr>
            <p:txBody>
              <a:bodyPr/>
              <a:lstStyle/>
              <a:p>
                <a:endParaRPr lang="zh-CN" altLang="en-US"/>
              </a:p>
            </p:txBody>
          </p:sp>
          <p:sp>
            <p:nvSpPr>
              <p:cNvPr id="8213" name="Freeform 95"/>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333333"/>
              </a:solidFill>
              <a:ln w="12700" cap="rnd">
                <a:noFill/>
                <a:round/>
              </a:ln>
            </p:spPr>
            <p:txBody>
              <a:bodyPr/>
              <a:lstStyle/>
              <a:p>
                <a:endParaRPr lang="zh-CN" altLang="en-US"/>
              </a:p>
            </p:txBody>
          </p:sp>
          <p:sp>
            <p:nvSpPr>
              <p:cNvPr id="8214" name="Freeform 96"/>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333333"/>
              </a:solidFill>
              <a:ln w="12700" cap="rnd">
                <a:noFill/>
                <a:round/>
              </a:ln>
            </p:spPr>
            <p:txBody>
              <a:bodyPr/>
              <a:lstStyle/>
              <a:p>
                <a:endParaRPr lang="zh-CN" altLang="en-US"/>
              </a:p>
            </p:txBody>
          </p:sp>
          <p:sp>
            <p:nvSpPr>
              <p:cNvPr id="8215" name="Freeform 97"/>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333333"/>
              </a:solidFill>
              <a:ln w="12700" cap="rnd">
                <a:noFill/>
                <a:round/>
              </a:ln>
            </p:spPr>
            <p:txBody>
              <a:bodyPr/>
              <a:lstStyle/>
              <a:p>
                <a:endParaRPr lang="zh-CN" altLang="en-US"/>
              </a:p>
            </p:txBody>
          </p:sp>
        </p:grpSp>
        <p:sp>
          <p:nvSpPr>
            <p:cNvPr id="8207" name="Rectangle 98"/>
            <p:cNvSpPr>
              <a:spLocks noChangeArrowheads="1"/>
            </p:cNvSpPr>
            <p:nvPr/>
          </p:nvSpPr>
          <p:spPr bwMode="auto">
            <a:xfrm>
              <a:off x="4133" y="513"/>
              <a:ext cx="1376" cy="369"/>
            </a:xfrm>
            <a:prstGeom prst="rect">
              <a:avLst/>
            </a:prstGeom>
            <a:noFill/>
            <a:ln w="12700">
              <a:noFill/>
              <a:miter lim="800000"/>
            </a:ln>
          </p:spPr>
          <p:txBody>
            <a:bodyPr lIns="90487" tIns="44450" rIns="90487" bIns="44450"/>
            <a:lstStyle/>
            <a:p>
              <a:pPr marL="114300" indent="-114300" algn="just">
                <a:lnSpc>
                  <a:spcPts val="2200"/>
                </a:lnSpc>
                <a:buClr>
                  <a:schemeClr val="accent1"/>
                </a:buClr>
                <a:buSzPct val="75000"/>
              </a:pPr>
              <a:r>
                <a:rPr lang="zh-CN" altLang="en-US">
                  <a:solidFill>
                    <a:srgbClr val="000099"/>
                  </a:solidFill>
                  <a:cs typeface="Angsana New" pitchFamily="18" charset="-34"/>
                </a:rPr>
                <a:t>客户需求</a:t>
              </a:r>
              <a:endParaRPr lang="zh-CN" altLang="en-US">
                <a:solidFill>
                  <a:schemeClr val="bg1"/>
                </a:solidFill>
                <a:latin typeface="Arial Black" panose="020B0A04020102020204" pitchFamily="34" charset="0"/>
                <a:ea typeface="楷体_GB2312" pitchFamily="49" charset="-122"/>
                <a:cs typeface="Angsana New" pitchFamily="18" charset="-34"/>
              </a:endParaRPr>
            </a:p>
          </p:txBody>
        </p:sp>
        <p:sp>
          <p:nvSpPr>
            <p:cNvPr id="8208" name="Rectangle 99"/>
            <p:cNvSpPr>
              <a:spLocks noChangeArrowheads="1"/>
            </p:cNvSpPr>
            <p:nvPr/>
          </p:nvSpPr>
          <p:spPr bwMode="auto">
            <a:xfrm>
              <a:off x="5698" y="2753"/>
              <a:ext cx="1253" cy="480"/>
            </a:xfrm>
            <a:prstGeom prst="rect">
              <a:avLst/>
            </a:prstGeom>
            <a:noFill/>
            <a:ln w="12700">
              <a:noFill/>
              <a:miter lim="800000"/>
            </a:ln>
          </p:spPr>
          <p:txBody>
            <a:bodyPr lIns="90487" tIns="44450" rIns="90487" bIns="44450"/>
            <a:lstStyle/>
            <a:p>
              <a:pPr marL="114300" indent="-114300" algn="just">
                <a:lnSpc>
                  <a:spcPts val="2200"/>
                </a:lnSpc>
                <a:buClr>
                  <a:schemeClr val="accent1"/>
                </a:buClr>
                <a:buSzPct val="75000"/>
              </a:pPr>
              <a:r>
                <a:rPr lang="zh-CN" altLang="en-US" sz="1600">
                  <a:solidFill>
                    <a:srgbClr val="000099"/>
                  </a:solidFill>
                  <a:cs typeface="Angsana New" pitchFamily="18" charset="-34"/>
                </a:rPr>
                <a:t>事件驱动</a:t>
              </a:r>
              <a:endParaRPr lang="zh-CN" altLang="en-US" sz="1600">
                <a:solidFill>
                  <a:schemeClr val="bg1"/>
                </a:solidFill>
                <a:latin typeface="Arial Black" panose="020B0A04020102020204" pitchFamily="34" charset="0"/>
                <a:ea typeface="楷体_GB2312" pitchFamily="49" charset="-122"/>
                <a:cs typeface="Angsana New" pitchFamily="18" charset="-34"/>
              </a:endParaRPr>
            </a:p>
          </p:txBody>
        </p:sp>
        <p:sp>
          <p:nvSpPr>
            <p:cNvPr id="8209" name="Rectangle 100"/>
            <p:cNvSpPr>
              <a:spLocks noChangeArrowheads="1"/>
            </p:cNvSpPr>
            <p:nvPr/>
          </p:nvSpPr>
          <p:spPr bwMode="auto">
            <a:xfrm>
              <a:off x="3287" y="2113"/>
              <a:ext cx="764" cy="344"/>
            </a:xfrm>
            <a:prstGeom prst="rect">
              <a:avLst/>
            </a:prstGeom>
            <a:noFill/>
            <a:ln w="12700">
              <a:noFill/>
              <a:miter lim="800000"/>
            </a:ln>
          </p:spPr>
          <p:txBody>
            <a:bodyPr lIns="90487" tIns="44450" rIns="90487" bIns="44450"/>
            <a:lstStyle/>
            <a:p>
              <a:pPr marL="114300" indent="-114300" algn="just">
                <a:lnSpc>
                  <a:spcPts val="2200"/>
                </a:lnSpc>
                <a:buClr>
                  <a:schemeClr val="accent1"/>
                </a:buClr>
                <a:buSzPct val="75000"/>
              </a:pPr>
              <a:r>
                <a:rPr lang="zh-CN" altLang="en-US">
                  <a:solidFill>
                    <a:srgbClr val="000099"/>
                  </a:solidFill>
                  <a:cs typeface="Angsana New" pitchFamily="18" charset="-34"/>
                </a:rPr>
                <a:t>输入</a:t>
              </a:r>
              <a:endParaRPr lang="zh-CN" altLang="en-US">
                <a:solidFill>
                  <a:schemeClr val="bg1"/>
                </a:solidFill>
                <a:latin typeface="Arial Black" panose="020B0A04020102020204" pitchFamily="34" charset="0"/>
                <a:ea typeface="楷体_GB2312" pitchFamily="49" charset="-122"/>
                <a:cs typeface="Angsana New" pitchFamily="18" charset="-34"/>
              </a:endParaRPr>
            </a:p>
          </p:txBody>
        </p:sp>
        <p:sp>
          <p:nvSpPr>
            <p:cNvPr id="8210" name="Rectangle 101"/>
            <p:cNvSpPr>
              <a:spLocks noChangeArrowheads="1"/>
            </p:cNvSpPr>
            <p:nvPr/>
          </p:nvSpPr>
          <p:spPr bwMode="auto">
            <a:xfrm>
              <a:off x="7012" y="1633"/>
              <a:ext cx="706" cy="410"/>
            </a:xfrm>
            <a:prstGeom prst="rect">
              <a:avLst/>
            </a:prstGeom>
            <a:noFill/>
            <a:ln w="12700">
              <a:noFill/>
              <a:miter lim="800000"/>
            </a:ln>
          </p:spPr>
          <p:txBody>
            <a:bodyPr lIns="90487" tIns="44450" rIns="90487" bIns="44450"/>
            <a:lstStyle/>
            <a:p>
              <a:pPr marL="114300" indent="-114300" algn="just">
                <a:lnSpc>
                  <a:spcPts val="2200"/>
                </a:lnSpc>
                <a:buClr>
                  <a:schemeClr val="accent1"/>
                </a:buClr>
                <a:buSzPct val="75000"/>
              </a:pPr>
              <a:r>
                <a:rPr lang="zh-CN" altLang="en-US" sz="1600">
                  <a:solidFill>
                    <a:srgbClr val="000099"/>
                  </a:solidFill>
                  <a:cs typeface="Angsana New" pitchFamily="18" charset="-34"/>
                </a:rPr>
                <a:t>输出</a:t>
              </a:r>
              <a:endParaRPr lang="zh-CN" altLang="en-US" sz="1600">
                <a:solidFill>
                  <a:schemeClr val="bg1"/>
                </a:solidFill>
                <a:latin typeface="Arial Black" panose="020B0A04020102020204" pitchFamily="34" charset="0"/>
                <a:ea typeface="楷体_GB2312" pitchFamily="49" charset="-122"/>
                <a:cs typeface="Angsana New" pitchFamily="18" charset="-34"/>
              </a:endParaRPr>
            </a:p>
          </p:txBody>
        </p:sp>
      </p:grpSp>
      <p:sp>
        <p:nvSpPr>
          <p:cNvPr id="8199" name="Line 102"/>
          <p:cNvSpPr>
            <a:spLocks noChangeShapeType="1"/>
          </p:cNvSpPr>
          <p:nvPr/>
        </p:nvSpPr>
        <p:spPr bwMode="auto">
          <a:xfrm>
            <a:off x="4787900" y="1520825"/>
            <a:ext cx="0" cy="5337175"/>
          </a:xfrm>
          <a:prstGeom prst="line">
            <a:avLst/>
          </a:prstGeom>
          <a:noFill/>
          <a:ln w="38100" cmpd="dbl">
            <a:solidFill>
              <a:srgbClr val="91AC4E"/>
            </a:solidFill>
            <a:round/>
          </a:ln>
        </p:spPr>
        <p:txBody>
          <a:bodyPr lIns="0" tIns="0" rIns="0" bIns="0"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576" y="260648"/>
            <a:ext cx="7221537" cy="944563"/>
          </a:xfrm>
        </p:spPr>
        <p:txBody>
          <a:bodyPr/>
          <a:lstStyle/>
          <a:p>
            <a:pPr algn="ctr"/>
            <a:r>
              <a:rPr lang="zh-CN" altLang="en-US" sz="3600" dirty="0">
                <a:solidFill>
                  <a:srgbClr val="FFFF00"/>
                </a:solidFill>
                <a:latin typeface="+mj-ea"/>
              </a:rPr>
              <a:t>小结</a:t>
            </a:r>
          </a:p>
        </p:txBody>
      </p:sp>
      <p:pic>
        <p:nvPicPr>
          <p:cNvPr id="2" name="图片 1" descr="屏幕快照 2015-01-21 下午1.22.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1" y="1988840"/>
            <a:ext cx="8205281" cy="345638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1331640" y="404664"/>
            <a:ext cx="5968752" cy="487363"/>
          </a:xfrm>
        </p:spPr>
        <p:txBody>
          <a:bodyPr/>
          <a:lstStyle/>
          <a:p>
            <a:pPr algn="ctr"/>
            <a:r>
              <a:rPr lang="en-US" altLang="zh-CN" sz="3600" b="1" dirty="0">
                <a:solidFill>
                  <a:srgbClr val="FFFF00"/>
                </a:solidFill>
                <a:ea typeface="宋体" panose="02010600030101010101" pitchFamily="2" charset="-122"/>
              </a:rPr>
              <a:t>2.6</a:t>
            </a:r>
            <a:r>
              <a:rPr lang="zh-CN" altLang="en-US" sz="3600" b="1" dirty="0">
                <a:solidFill>
                  <a:srgbClr val="FFFF00"/>
                </a:solidFill>
                <a:ea typeface="宋体" panose="02010600030101010101" pitchFamily="2" charset="-122"/>
              </a:rPr>
              <a:t> 软件测试级别</a:t>
            </a:r>
            <a:endParaRPr lang="en-US" altLang="zh-CN" sz="3600" b="1" dirty="0">
              <a:solidFill>
                <a:srgbClr val="FFFF00"/>
              </a:solidFill>
              <a:ea typeface="宋体" panose="02010600030101010101" pitchFamily="2" charset="-122"/>
            </a:endParaRPr>
          </a:p>
        </p:txBody>
      </p:sp>
      <p:sp>
        <p:nvSpPr>
          <p:cNvPr id="40" name="灯片编号占位符 39"/>
          <p:cNvSpPr>
            <a:spLocks noGrp="1"/>
          </p:cNvSpPr>
          <p:nvPr>
            <p:ph type="sldNum" sz="quarter" idx="11"/>
          </p:nvPr>
        </p:nvSpPr>
        <p:spPr>
          <a:xfrm>
            <a:off x="6858016" y="6357958"/>
            <a:ext cx="2133600" cy="320675"/>
          </a:xfrm>
        </p:spPr>
        <p:txBody>
          <a:bodyPr/>
          <a:lstStyle/>
          <a:p>
            <a:pPr>
              <a:defRPr/>
            </a:pPr>
            <a:fld id="{0358D898-0979-47C6-BE81-A648CAA909AE}" type="slidenum">
              <a:rPr lang="zh-CN" altLang="en-US" sz="1800" i="0" smtClean="0"/>
              <a:t>47</a:t>
            </a:fld>
            <a:endParaRPr lang="en-US" altLang="zh-CN" sz="1800" i="0" dirty="0"/>
          </a:p>
        </p:txBody>
      </p:sp>
      <p:pic>
        <p:nvPicPr>
          <p:cNvPr id="61" name="Picture 13" descr="图1-3%20改进的RAD模型及其解释"/>
          <p:cNvPicPr>
            <a:picLocks noChangeAspect="1" noChangeArrowheads="1"/>
          </p:cNvPicPr>
          <p:nvPr/>
        </p:nvPicPr>
        <p:blipFill>
          <a:blip r:embed="rId3" cstate="print"/>
          <a:srcRect/>
          <a:stretch>
            <a:fillRect/>
          </a:stretch>
        </p:blipFill>
        <p:spPr bwMode="auto">
          <a:xfrm>
            <a:off x="1475656" y="1556792"/>
            <a:ext cx="6303962" cy="4546600"/>
          </a:xfrm>
          <a:prstGeom prst="rect">
            <a:avLst/>
          </a:prstGeom>
          <a:noFill/>
          <a:ln w="9525">
            <a:noFill/>
            <a:miter lim="800000"/>
            <a:headEnd/>
            <a:tailEnd/>
          </a:ln>
        </p:spPr>
      </p:pic>
      <p:sp>
        <p:nvSpPr>
          <p:cNvPr id="62" name="Line 6"/>
          <p:cNvSpPr>
            <a:spLocks noChangeShapeType="1"/>
          </p:cNvSpPr>
          <p:nvPr/>
        </p:nvSpPr>
        <p:spPr bwMode="auto">
          <a:xfrm>
            <a:off x="4525963" y="1660525"/>
            <a:ext cx="0" cy="5076825"/>
          </a:xfrm>
          <a:prstGeom prst="line">
            <a:avLst/>
          </a:prstGeom>
          <a:noFill/>
          <a:ln w="28575" cap="rnd">
            <a:solidFill>
              <a:srgbClr val="3366FF"/>
            </a:solidFill>
            <a:prstDash val="dash"/>
            <a:round/>
          </a:ln>
        </p:spPr>
        <p:txBody>
          <a:bodyPr anchor="ctr">
            <a:spAutoFit/>
          </a:bodyPr>
          <a:lstStyle/>
          <a:p>
            <a:endParaRPr lang="zh-CN" altLang="en-US"/>
          </a:p>
        </p:txBody>
      </p:sp>
      <p:sp>
        <p:nvSpPr>
          <p:cNvPr id="63" name="Line 4"/>
          <p:cNvSpPr>
            <a:spLocks noChangeShapeType="1"/>
          </p:cNvSpPr>
          <p:nvPr/>
        </p:nvSpPr>
        <p:spPr bwMode="auto">
          <a:xfrm>
            <a:off x="1285875" y="3063875"/>
            <a:ext cx="6300788" cy="0"/>
          </a:xfrm>
          <a:prstGeom prst="line">
            <a:avLst/>
          </a:prstGeom>
          <a:noFill/>
          <a:ln w="28575">
            <a:solidFill>
              <a:srgbClr val="FF0000"/>
            </a:solidFill>
            <a:prstDash val="dash"/>
            <a:round/>
          </a:ln>
        </p:spPr>
        <p:txBody>
          <a:bodyPr anchor="ctr">
            <a:spAutoFit/>
          </a:bodyPr>
          <a:lstStyle/>
          <a:p>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4"/>
          <p:cNvSpPr>
            <a:spLocks noGrp="1" noChangeArrowheads="1"/>
          </p:cNvSpPr>
          <p:nvPr>
            <p:ph type="title" idx="4294967295"/>
          </p:nvPr>
        </p:nvSpPr>
        <p:spPr>
          <a:xfrm>
            <a:off x="1259632" y="548680"/>
            <a:ext cx="6408712" cy="490538"/>
          </a:xfrm>
        </p:spPr>
        <p:txBody>
          <a:bodyPr tIns="0" bIns="0" anchor="t"/>
          <a:lstStyle/>
          <a:p>
            <a:pPr algn="ctr" defTabSz="1436370" eaLnBrk="1" hangingPunct="1">
              <a:buClr>
                <a:srgbClr val="00518E"/>
              </a:buClr>
            </a:pPr>
            <a:r>
              <a:rPr lang="zh-CN" altLang="de-DE" sz="3200" dirty="0">
                <a:solidFill>
                  <a:srgbClr val="FFFF00"/>
                </a:solidFill>
                <a:latin typeface="+mj-ea"/>
              </a:rPr>
              <a:t> </a:t>
            </a:r>
            <a:r>
              <a:rPr lang="zh-CN" altLang="en-US" sz="3200" dirty="0">
                <a:solidFill>
                  <a:srgbClr val="FFFF00"/>
                </a:solidFill>
                <a:latin typeface="+mj-ea"/>
              </a:rPr>
              <a:t>不同测试级别的任务</a:t>
            </a:r>
            <a:endParaRPr lang="de-DE" altLang="de-DE" sz="3200" dirty="0">
              <a:solidFill>
                <a:srgbClr val="FFFF00"/>
              </a:solidFill>
              <a:latin typeface="+mj-ea"/>
            </a:endParaRPr>
          </a:p>
        </p:txBody>
      </p:sp>
      <p:grpSp>
        <p:nvGrpSpPr>
          <p:cNvPr id="44035" name="组合 38"/>
          <p:cNvGrpSpPr/>
          <p:nvPr/>
        </p:nvGrpSpPr>
        <p:grpSpPr bwMode="auto">
          <a:xfrm>
            <a:off x="1115616" y="1700808"/>
            <a:ext cx="7129462" cy="4311650"/>
            <a:chOff x="685800" y="1301750"/>
            <a:chExt cx="7942858" cy="4710477"/>
          </a:xfrm>
        </p:grpSpPr>
        <p:sp>
          <p:nvSpPr>
            <p:cNvPr id="44036" name="Rectangle 4"/>
            <p:cNvSpPr>
              <a:spLocks noChangeArrowheads="1"/>
            </p:cNvSpPr>
            <p:nvPr/>
          </p:nvSpPr>
          <p:spPr bwMode="auto">
            <a:xfrm>
              <a:off x="4665663" y="4959350"/>
              <a:ext cx="592137" cy="495300"/>
            </a:xfrm>
            <a:prstGeom prst="rect">
              <a:avLst/>
            </a:prstGeom>
            <a:solidFill>
              <a:schemeClr val="bg1"/>
            </a:solid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95237" name="AutoShape 5"/>
            <p:cNvSpPr/>
            <p:nvPr/>
          </p:nvSpPr>
          <p:spPr bwMode="auto">
            <a:xfrm>
              <a:off x="6589443" y="5675764"/>
              <a:ext cx="608404" cy="336463"/>
            </a:xfrm>
            <a:prstGeom prst="accentCallout1">
              <a:avLst>
                <a:gd name="adj1" fmla="val 33644"/>
                <a:gd name="adj2" fmla="val -12764"/>
                <a:gd name="adj3" fmla="val -106074"/>
                <a:gd name="adj4" fmla="val -220745"/>
              </a:avLst>
            </a:prstGeom>
            <a:solidFill>
              <a:schemeClr val="bg1">
                <a:lumMod val="85000"/>
              </a:schemeClr>
            </a:solidFill>
            <a:ln w="9525">
              <a:solidFill>
                <a:schemeClr val="tx1"/>
              </a:solidFill>
              <a:miter lim="800000"/>
            </a:ln>
          </p:spPr>
          <p:txBody>
            <a:bodyPr wrap="none" lIns="92075" tIns="46038" rIns="92075" bIns="46038">
              <a:spAutoFit/>
            </a:bodyPr>
            <a:lstStyle/>
            <a:p>
              <a:pPr defTabSz="762000">
                <a:spcBef>
                  <a:spcPct val="50000"/>
                </a:spcBef>
                <a:defRPr/>
              </a:pPr>
              <a:r>
                <a:rPr lang="zh-CN" altLang="de-DE" sz="1400" dirty="0">
                  <a:latin typeface="华文楷体" panose="02010600040101010101" pitchFamily="2" charset="-122"/>
                  <a:ea typeface="华文楷体" panose="02010600040101010101" pitchFamily="2" charset="-122"/>
                </a:rPr>
                <a:t>调试</a:t>
              </a:r>
              <a:endParaRPr lang="de-DE" sz="1400" dirty="0">
                <a:latin typeface="华文楷体" panose="02010600040101010101" pitchFamily="2" charset="-122"/>
                <a:ea typeface="华文楷体" panose="02010600040101010101" pitchFamily="2" charset="-122"/>
              </a:endParaRPr>
            </a:p>
          </p:txBody>
        </p:sp>
        <p:grpSp>
          <p:nvGrpSpPr>
            <p:cNvPr id="44038" name="Group 60"/>
            <p:cNvGrpSpPr/>
            <p:nvPr/>
          </p:nvGrpSpPr>
          <p:grpSpPr bwMode="auto">
            <a:xfrm>
              <a:off x="4665663" y="4197350"/>
              <a:ext cx="1497012" cy="495300"/>
              <a:chOff x="2939" y="2736"/>
              <a:chExt cx="943" cy="312"/>
            </a:xfrm>
          </p:grpSpPr>
          <p:sp>
            <p:nvSpPr>
              <p:cNvPr id="44065" name="Rectangle 9" descr="75%"/>
              <p:cNvSpPr>
                <a:spLocks noChangeArrowheads="1"/>
              </p:cNvSpPr>
              <p:nvPr/>
            </p:nvSpPr>
            <p:spPr bwMode="auto">
              <a:xfrm>
                <a:off x="2939" y="2736"/>
                <a:ext cx="597" cy="312"/>
              </a:xfrm>
              <a:prstGeom prst="rect">
                <a:avLst/>
              </a:prstGeom>
              <a:pattFill prst="pct75">
                <a:fgClr>
                  <a:schemeClr val="accent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6" name="Rectangle 10" descr="Diagonal hell nach unten"/>
              <p:cNvSpPr>
                <a:spLocks noChangeArrowheads="1"/>
              </p:cNvSpPr>
              <p:nvPr/>
            </p:nvSpPr>
            <p:spPr bwMode="auto">
              <a:xfrm>
                <a:off x="3542" y="2736"/>
                <a:ext cx="167" cy="312"/>
              </a:xfrm>
              <a:prstGeom prst="rect">
                <a:avLst/>
              </a:prstGeom>
              <a:pattFill prst="dkDnDiag">
                <a:fgClr>
                  <a:srgbClr val="006040"/>
                </a:fgClr>
                <a:bgClr>
                  <a:schemeClr val="accent1"/>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7" name="Rectangle 11"/>
              <p:cNvSpPr>
                <a:spLocks noChangeArrowheads="1"/>
              </p:cNvSpPr>
              <p:nvPr/>
            </p:nvSpPr>
            <p:spPr bwMode="auto">
              <a:xfrm>
                <a:off x="3715" y="2736"/>
                <a:ext cx="167" cy="312"/>
              </a:xfrm>
              <a:prstGeom prst="rect">
                <a:avLst/>
              </a:prstGeom>
              <a:solidFill>
                <a:srgbClr val="CCCCFF"/>
              </a:solidFill>
              <a:ln w="12700">
                <a:solidFill>
                  <a:schemeClr val="tx1"/>
                </a:solidFill>
                <a:miter lim="800000"/>
              </a:ln>
            </p:spPr>
            <p:txBody>
              <a:bodyPr wrap="none" anchor="ctr"/>
              <a:lstStyle/>
              <a:p>
                <a:endParaRPr lang="zh-CN" altLang="en-US" sz="2800">
                  <a:ea typeface="黑体" panose="02010609060101010101" pitchFamily="2" charset="-122"/>
                </a:endParaRPr>
              </a:p>
            </p:txBody>
          </p:sp>
        </p:grpSp>
        <p:sp>
          <p:nvSpPr>
            <p:cNvPr id="95244" name="AutoShape 12"/>
            <p:cNvSpPr/>
            <p:nvPr/>
          </p:nvSpPr>
          <p:spPr bwMode="auto">
            <a:xfrm>
              <a:off x="6948472" y="4652502"/>
              <a:ext cx="1008112" cy="808204"/>
            </a:xfrm>
            <a:prstGeom prst="accentCallout1">
              <a:avLst>
                <a:gd name="adj1" fmla="val 13741"/>
                <a:gd name="adj2" fmla="val -7569"/>
                <a:gd name="adj3" fmla="val 3140"/>
                <a:gd name="adj4" fmla="val -75930"/>
              </a:avLst>
            </a:prstGeom>
            <a:solidFill>
              <a:schemeClr val="bg1">
                <a:lumMod val="85000"/>
              </a:schemeClr>
            </a:solidFill>
            <a:ln w="9525">
              <a:solidFill>
                <a:schemeClr val="tx1"/>
              </a:solidFill>
              <a:miter lim="800000"/>
            </a:ln>
          </p:spPr>
          <p:txBody>
            <a:bodyPr wrap="none" lIns="92075" tIns="46038" rIns="92075" bIns="46038">
              <a:spAutoFit/>
            </a:bodyPr>
            <a:lstStyle/>
            <a:p>
              <a:pPr defTabSz="762000">
                <a:spcBef>
                  <a:spcPct val="50000"/>
                </a:spcBef>
                <a:defRPr/>
              </a:pPr>
              <a:r>
                <a:rPr lang="zh-CN" altLang="en-US" sz="1400" dirty="0">
                  <a:latin typeface="华文楷体" panose="02010600040101010101" pitchFamily="2" charset="-122"/>
                  <a:ea typeface="华文楷体" panose="02010600040101010101" pitchFamily="2" charset="-122"/>
                </a:rPr>
                <a:t>组件</a:t>
              </a:r>
              <a:r>
                <a:rPr lang="zh-CN" altLang="de-DE" sz="1400" dirty="0">
                  <a:latin typeface="华文楷体" panose="02010600040101010101" pitchFamily="2" charset="-122"/>
                  <a:ea typeface="华文楷体" panose="02010600040101010101" pitchFamily="2" charset="-122"/>
                </a:rPr>
                <a:t>功能</a:t>
              </a:r>
              <a:br>
                <a:rPr 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健壮性</a:t>
              </a:r>
              <a:br>
                <a:rPr 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效率</a:t>
              </a:r>
              <a:endParaRPr lang="de-DE" sz="1400" dirty="0">
                <a:latin typeface="华文楷体" panose="02010600040101010101" pitchFamily="2" charset="-122"/>
                <a:ea typeface="华文楷体" panose="02010600040101010101" pitchFamily="2" charset="-122"/>
              </a:endParaRPr>
            </a:p>
          </p:txBody>
        </p:sp>
        <p:sp>
          <p:nvSpPr>
            <p:cNvPr id="44040" name="Rectangle 15" descr="75%"/>
            <p:cNvSpPr>
              <a:spLocks noChangeArrowheads="1"/>
            </p:cNvSpPr>
            <p:nvPr/>
          </p:nvSpPr>
          <p:spPr bwMode="auto">
            <a:xfrm>
              <a:off x="4665663" y="3435350"/>
              <a:ext cx="652462" cy="495300"/>
            </a:xfrm>
            <a:prstGeom prst="rect">
              <a:avLst/>
            </a:prstGeom>
            <a:pattFill prst="pct75">
              <a:fgClr>
                <a:schemeClr val="accent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95248" name="AutoShape 16"/>
            <p:cNvSpPr/>
            <p:nvPr/>
          </p:nvSpPr>
          <p:spPr bwMode="auto">
            <a:xfrm>
              <a:off x="6745082" y="4090574"/>
              <a:ext cx="1607672" cy="336463"/>
            </a:xfrm>
            <a:prstGeom prst="accentCallout1">
              <a:avLst>
                <a:gd name="adj1" fmla="val 33644"/>
                <a:gd name="adj2" fmla="val -7569"/>
                <a:gd name="adj3" fmla="val -100431"/>
                <a:gd name="adj4" fmla="val -89718"/>
              </a:avLst>
            </a:prstGeom>
            <a:solidFill>
              <a:schemeClr val="bg1">
                <a:lumMod val="85000"/>
              </a:schemeClr>
            </a:solidFill>
            <a:ln w="9525">
              <a:solidFill>
                <a:schemeClr val="tx1"/>
              </a:solidFill>
              <a:miter lim="800000"/>
            </a:ln>
          </p:spPr>
          <p:txBody>
            <a:bodyPr wrap="none" lIns="92075" tIns="46038" rIns="92075" bIns="46038">
              <a:spAutoFit/>
            </a:bodyPr>
            <a:lstStyle/>
            <a:p>
              <a:pPr defTabSz="762000">
                <a:spcBef>
                  <a:spcPct val="50000"/>
                </a:spcBef>
                <a:defRPr/>
              </a:pPr>
              <a:r>
                <a:rPr lang="zh-CN" altLang="en-US" sz="1400" dirty="0">
                  <a:latin typeface="华文楷体" panose="02010600040101010101" pitchFamily="2" charset="-122"/>
                  <a:ea typeface="华文楷体" panose="02010600040101010101" pitchFamily="2" charset="-122"/>
                </a:rPr>
                <a:t>组件之间的接口</a:t>
              </a:r>
              <a:endParaRPr lang="de-DE" sz="1400" dirty="0">
                <a:latin typeface="华文楷体" panose="02010600040101010101" pitchFamily="2" charset="-122"/>
                <a:ea typeface="华文楷体" panose="02010600040101010101" pitchFamily="2" charset="-122"/>
              </a:endParaRPr>
            </a:p>
          </p:txBody>
        </p:sp>
        <p:grpSp>
          <p:nvGrpSpPr>
            <p:cNvPr id="44042" name="Group 61"/>
            <p:cNvGrpSpPr/>
            <p:nvPr/>
          </p:nvGrpSpPr>
          <p:grpSpPr bwMode="auto">
            <a:xfrm>
              <a:off x="4643438" y="2708275"/>
              <a:ext cx="2470150" cy="495300"/>
              <a:chOff x="2939" y="1776"/>
              <a:chExt cx="1556" cy="312"/>
            </a:xfrm>
          </p:grpSpPr>
          <p:sp>
            <p:nvSpPr>
              <p:cNvPr id="44060" name="Rectangle 21" descr="75%"/>
              <p:cNvSpPr>
                <a:spLocks noChangeArrowheads="1"/>
              </p:cNvSpPr>
              <p:nvPr/>
            </p:nvSpPr>
            <p:spPr bwMode="auto">
              <a:xfrm>
                <a:off x="2939" y="1776"/>
                <a:ext cx="225" cy="312"/>
              </a:xfrm>
              <a:prstGeom prst="rect">
                <a:avLst/>
              </a:prstGeom>
              <a:pattFill prst="pct75">
                <a:fgClr>
                  <a:schemeClr val="accent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1" name="Rectangle 22" descr="Diagonal hell nach oben"/>
              <p:cNvSpPr>
                <a:spLocks noChangeArrowheads="1"/>
              </p:cNvSpPr>
              <p:nvPr/>
            </p:nvSpPr>
            <p:spPr bwMode="auto">
              <a:xfrm>
                <a:off x="3170" y="1776"/>
                <a:ext cx="327" cy="312"/>
              </a:xfrm>
              <a:prstGeom prst="rect">
                <a:avLst/>
              </a:prstGeom>
              <a:pattFill prst="dkUpDiag">
                <a:fgClr>
                  <a:schemeClr val="tx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2" name="Rectangle 23" descr="Vertikal dunkel"/>
              <p:cNvSpPr>
                <a:spLocks noChangeArrowheads="1"/>
              </p:cNvSpPr>
              <p:nvPr/>
            </p:nvSpPr>
            <p:spPr bwMode="auto">
              <a:xfrm>
                <a:off x="3503" y="1776"/>
                <a:ext cx="327" cy="312"/>
              </a:xfrm>
              <a:prstGeom prst="rect">
                <a:avLst/>
              </a:prstGeom>
              <a:pattFill prst="dkVert">
                <a:fgClr>
                  <a:srgbClr val="663300"/>
                </a:fgClr>
                <a:bgClr>
                  <a:srgbClr val="CC9900"/>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3" name="Rectangle 24" descr="Diagonal hell nach unten"/>
              <p:cNvSpPr>
                <a:spLocks noChangeArrowheads="1"/>
              </p:cNvSpPr>
              <p:nvPr/>
            </p:nvSpPr>
            <p:spPr bwMode="auto">
              <a:xfrm>
                <a:off x="3836" y="1776"/>
                <a:ext cx="327" cy="312"/>
              </a:xfrm>
              <a:prstGeom prst="rect">
                <a:avLst/>
              </a:prstGeom>
              <a:pattFill prst="dkDnDiag">
                <a:fgClr>
                  <a:srgbClr val="006040"/>
                </a:fgClr>
                <a:bgClr>
                  <a:schemeClr val="accent1"/>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64" name="Rectangle 25"/>
              <p:cNvSpPr>
                <a:spLocks noChangeArrowheads="1"/>
              </p:cNvSpPr>
              <p:nvPr/>
            </p:nvSpPr>
            <p:spPr bwMode="auto">
              <a:xfrm>
                <a:off x="4168" y="1776"/>
                <a:ext cx="327" cy="312"/>
              </a:xfrm>
              <a:prstGeom prst="rect">
                <a:avLst/>
              </a:prstGeom>
              <a:solidFill>
                <a:srgbClr val="CCCCFF"/>
              </a:solidFill>
              <a:ln w="12700">
                <a:solidFill>
                  <a:schemeClr val="tx1"/>
                </a:solidFill>
                <a:miter lim="800000"/>
              </a:ln>
            </p:spPr>
            <p:txBody>
              <a:bodyPr wrap="none" anchor="ctr"/>
              <a:lstStyle/>
              <a:p>
                <a:endParaRPr lang="zh-CN" altLang="en-US" sz="2800">
                  <a:ea typeface="黑体" panose="02010609060101010101" pitchFamily="2" charset="-122"/>
                </a:endParaRPr>
              </a:p>
            </p:txBody>
          </p:sp>
        </p:grpSp>
        <p:sp>
          <p:nvSpPr>
            <p:cNvPr id="95258" name="AutoShape 26"/>
            <p:cNvSpPr/>
            <p:nvPr/>
          </p:nvSpPr>
          <p:spPr bwMode="auto">
            <a:xfrm>
              <a:off x="7452528" y="2637195"/>
              <a:ext cx="1176130" cy="1042341"/>
            </a:xfrm>
            <a:prstGeom prst="accentCallout1">
              <a:avLst>
                <a:gd name="adj1" fmla="val 8634"/>
                <a:gd name="adj2" fmla="val -6477"/>
                <a:gd name="adj3" fmla="val 21657"/>
                <a:gd name="adj4" fmla="val -28426"/>
              </a:avLst>
            </a:prstGeom>
            <a:solidFill>
              <a:schemeClr val="bg1">
                <a:lumMod val="85000"/>
              </a:schemeClr>
            </a:solidFill>
            <a:ln w="9525">
              <a:solidFill>
                <a:schemeClr val="tx1"/>
              </a:solidFill>
              <a:miter lim="800000"/>
            </a:ln>
          </p:spPr>
          <p:txBody>
            <a:bodyPr lIns="92075" tIns="46038" rIns="92075" bIns="46038">
              <a:spAutoFit/>
            </a:bodyPr>
            <a:lstStyle/>
            <a:p>
              <a:pPr defTabSz="762000">
                <a:spcBef>
                  <a:spcPct val="50000"/>
                </a:spcBef>
                <a:defRPr/>
              </a:pPr>
              <a:r>
                <a:rPr lang="zh-CN" altLang="en-US" sz="1400" dirty="0">
                  <a:latin typeface="华文楷体" panose="02010600040101010101" pitchFamily="2" charset="-122"/>
                  <a:ea typeface="华文楷体" panose="02010600040101010101" pitchFamily="2" charset="-122"/>
                </a:rPr>
                <a:t>系统</a:t>
              </a:r>
              <a:r>
                <a:rPr lang="zh-CN" altLang="de-DE" sz="1400" dirty="0">
                  <a:latin typeface="华文楷体" panose="02010600040101010101" pitchFamily="2" charset="-122"/>
                  <a:ea typeface="华文楷体" panose="02010600040101010101" pitchFamily="2" charset="-122"/>
                </a:rPr>
                <a:t>功能</a:t>
              </a:r>
              <a:r>
                <a:rPr lang="de-DE" sz="1400" dirty="0">
                  <a:latin typeface="华文楷体" panose="02010600040101010101" pitchFamily="2" charset="-122"/>
                  <a:ea typeface="华文楷体" panose="02010600040101010101" pitchFamily="2" charset="-122"/>
                </a:rPr>
                <a:t> </a:t>
              </a:r>
              <a:br>
                <a:rPr lang="de-DE" altLang="zh-CN"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安全性</a:t>
              </a:r>
              <a:r>
                <a:rPr lang="de-DE" sz="1400" dirty="0">
                  <a:latin typeface="华文楷体" panose="02010600040101010101" pitchFamily="2" charset="-122"/>
                  <a:ea typeface="华文楷体" panose="02010600040101010101" pitchFamily="2" charset="-122"/>
                </a:rPr>
                <a:t> </a:t>
              </a:r>
              <a:br>
                <a:rPr 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健壮性</a:t>
              </a:r>
              <a:br>
                <a:rPr lang="zh-CN" alt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效率</a:t>
              </a:r>
              <a:r>
                <a:rPr lang="de-DE" sz="1400" dirty="0">
                  <a:latin typeface="华文楷体" panose="02010600040101010101" pitchFamily="2" charset="-122"/>
                  <a:ea typeface="华文楷体" panose="02010600040101010101" pitchFamily="2" charset="-122"/>
                </a:rPr>
                <a:t> </a:t>
              </a:r>
            </a:p>
          </p:txBody>
        </p:sp>
        <p:grpSp>
          <p:nvGrpSpPr>
            <p:cNvPr id="44044" name="Group 62"/>
            <p:cNvGrpSpPr/>
            <p:nvPr/>
          </p:nvGrpSpPr>
          <p:grpSpPr bwMode="auto">
            <a:xfrm>
              <a:off x="4665663" y="1949450"/>
              <a:ext cx="1066800" cy="495300"/>
              <a:chOff x="2939" y="1320"/>
              <a:chExt cx="672" cy="312"/>
            </a:xfrm>
          </p:grpSpPr>
          <p:sp>
            <p:nvSpPr>
              <p:cNvPr id="44055" name="Rectangle 35" descr="75%"/>
              <p:cNvSpPr>
                <a:spLocks noChangeArrowheads="1"/>
              </p:cNvSpPr>
              <p:nvPr/>
            </p:nvSpPr>
            <p:spPr bwMode="auto">
              <a:xfrm>
                <a:off x="2939" y="1320"/>
                <a:ext cx="146" cy="312"/>
              </a:xfrm>
              <a:prstGeom prst="rect">
                <a:avLst/>
              </a:prstGeom>
              <a:pattFill prst="pct75">
                <a:fgClr>
                  <a:schemeClr val="accent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56" name="Rectangle 36" descr="Diagonal hell nach oben"/>
              <p:cNvSpPr>
                <a:spLocks noChangeArrowheads="1"/>
              </p:cNvSpPr>
              <p:nvPr/>
            </p:nvSpPr>
            <p:spPr bwMode="auto">
              <a:xfrm>
                <a:off x="3089" y="1320"/>
                <a:ext cx="90" cy="312"/>
              </a:xfrm>
              <a:prstGeom prst="rect">
                <a:avLst/>
              </a:prstGeom>
              <a:pattFill prst="dkUpDiag">
                <a:fgClr>
                  <a:schemeClr val="tx2"/>
                </a:fgClr>
                <a:bgClr>
                  <a:srgbClr val="FFFFFF"/>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57" name="Rectangle 37" descr="Vertikal dunkel"/>
              <p:cNvSpPr>
                <a:spLocks noChangeArrowheads="1"/>
              </p:cNvSpPr>
              <p:nvPr/>
            </p:nvSpPr>
            <p:spPr bwMode="auto">
              <a:xfrm>
                <a:off x="3179" y="1320"/>
                <a:ext cx="67" cy="312"/>
              </a:xfrm>
              <a:prstGeom prst="rect">
                <a:avLst/>
              </a:prstGeom>
              <a:pattFill prst="dkVert">
                <a:fgClr>
                  <a:srgbClr val="663300"/>
                </a:fgClr>
                <a:bgClr>
                  <a:srgbClr val="CC9900"/>
                </a:bgClr>
              </a:patt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58" name="Rectangle 38"/>
              <p:cNvSpPr>
                <a:spLocks noChangeArrowheads="1"/>
              </p:cNvSpPr>
              <p:nvPr/>
            </p:nvSpPr>
            <p:spPr bwMode="auto">
              <a:xfrm>
                <a:off x="3227" y="1320"/>
                <a:ext cx="144" cy="312"/>
              </a:xfrm>
              <a:prstGeom prst="rect">
                <a:avLst/>
              </a:prstGeom>
              <a:solidFill>
                <a:srgbClr val="CCCCFF"/>
              </a:solid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59" name="Rectangle 39"/>
              <p:cNvSpPr>
                <a:spLocks noChangeArrowheads="1"/>
              </p:cNvSpPr>
              <p:nvPr/>
            </p:nvSpPr>
            <p:spPr bwMode="auto">
              <a:xfrm>
                <a:off x="3371" y="1320"/>
                <a:ext cx="240" cy="312"/>
              </a:xfrm>
              <a:prstGeom prst="rect">
                <a:avLst/>
              </a:prstGeom>
              <a:solidFill>
                <a:srgbClr val="C0C0C0"/>
              </a:solidFill>
              <a:ln w="12700">
                <a:solidFill>
                  <a:schemeClr val="tx1"/>
                </a:solidFill>
                <a:miter lim="800000"/>
              </a:ln>
            </p:spPr>
            <p:txBody>
              <a:bodyPr wrap="none" anchor="ctr"/>
              <a:lstStyle/>
              <a:p>
                <a:endParaRPr lang="zh-CN" altLang="en-US" sz="2800">
                  <a:ea typeface="黑体" panose="02010609060101010101" pitchFamily="2" charset="-122"/>
                </a:endParaRPr>
              </a:p>
            </p:txBody>
          </p:sp>
        </p:grpSp>
        <p:sp>
          <p:nvSpPr>
            <p:cNvPr id="95272" name="AutoShape 40"/>
            <p:cNvSpPr/>
            <p:nvPr/>
          </p:nvSpPr>
          <p:spPr bwMode="auto">
            <a:xfrm>
              <a:off x="6858273" y="1301750"/>
              <a:ext cx="1745624" cy="1042341"/>
            </a:xfrm>
            <a:prstGeom prst="accentCallout1">
              <a:avLst>
                <a:gd name="adj1" fmla="val 48297"/>
                <a:gd name="adj2" fmla="val -6154"/>
                <a:gd name="adj3" fmla="val 74958"/>
                <a:gd name="adj4" fmla="val -61215"/>
              </a:avLst>
            </a:prstGeom>
            <a:solidFill>
              <a:schemeClr val="bg1">
                <a:lumMod val="85000"/>
              </a:schemeClr>
            </a:solidFill>
            <a:ln w="9525">
              <a:solidFill>
                <a:schemeClr val="tx1"/>
              </a:solidFill>
              <a:miter lim="800000"/>
            </a:ln>
          </p:spPr>
          <p:txBody>
            <a:bodyPr lIns="92075" tIns="46038" rIns="92075" bIns="46038">
              <a:spAutoFit/>
            </a:bodyPr>
            <a:lstStyle/>
            <a:p>
              <a:pPr defTabSz="762000">
                <a:spcBef>
                  <a:spcPct val="50000"/>
                </a:spcBef>
                <a:defRPr/>
              </a:pPr>
              <a:r>
                <a:rPr lang="zh-CN" altLang="de-DE" sz="1400" dirty="0">
                  <a:latin typeface="华文楷体" panose="02010600040101010101" pitchFamily="2" charset="-122"/>
                  <a:ea typeface="华文楷体" panose="02010600040101010101" pitchFamily="2" charset="-122"/>
                </a:rPr>
                <a:t>功能</a:t>
              </a:r>
              <a:r>
                <a:rPr lang="zh-CN" altLang="en-US" sz="1400" dirty="0">
                  <a:latin typeface="华文楷体" panose="02010600040101010101" pitchFamily="2" charset="-122"/>
                  <a:ea typeface="华文楷体" panose="02010600040101010101" pitchFamily="2" charset="-122"/>
                </a:rPr>
                <a:t>及用户界面</a:t>
              </a:r>
              <a:br>
                <a:rPr lang="zh-CN" alt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安全性</a:t>
              </a:r>
              <a:r>
                <a:rPr lang="de-DE" sz="1400" dirty="0">
                  <a:latin typeface="华文楷体" panose="02010600040101010101" pitchFamily="2" charset="-122"/>
                  <a:ea typeface="华文楷体" panose="02010600040101010101" pitchFamily="2" charset="-122"/>
                </a:rPr>
                <a:t> </a:t>
              </a:r>
              <a:br>
                <a:rPr 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效率</a:t>
              </a:r>
              <a:br>
                <a:rPr lang="de-DE" sz="1400" dirty="0">
                  <a:latin typeface="华文楷体" panose="02010600040101010101" pitchFamily="2" charset="-122"/>
                  <a:ea typeface="华文楷体" panose="02010600040101010101" pitchFamily="2" charset="-122"/>
                </a:rPr>
              </a:br>
              <a:r>
                <a:rPr lang="zh-CN" altLang="de-DE" sz="1400" dirty="0">
                  <a:latin typeface="华文楷体" panose="02010600040101010101" pitchFamily="2" charset="-122"/>
                  <a:ea typeface="华文楷体" panose="02010600040101010101" pitchFamily="2" charset="-122"/>
                </a:rPr>
                <a:t>用户的可接受性</a:t>
              </a:r>
              <a:endParaRPr lang="de-DE" sz="1400" dirty="0">
                <a:latin typeface="华文楷体" panose="02010600040101010101" pitchFamily="2" charset="-122"/>
                <a:ea typeface="华文楷体" panose="02010600040101010101" pitchFamily="2" charset="-122"/>
              </a:endParaRPr>
            </a:p>
          </p:txBody>
        </p:sp>
        <p:sp>
          <p:nvSpPr>
            <p:cNvPr id="614426" name="AutoShape 45"/>
            <p:cNvSpPr>
              <a:spLocks noChangeArrowheads="1"/>
            </p:cNvSpPr>
            <p:nvPr/>
          </p:nvSpPr>
          <p:spPr bwMode="auto">
            <a:xfrm>
              <a:off x="685800" y="4159948"/>
              <a:ext cx="3733550" cy="570600"/>
            </a:xfrm>
            <a:prstGeom prst="parallelogram">
              <a:avLst>
                <a:gd name="adj" fmla="val 163061"/>
              </a:avLst>
            </a:prstGeom>
            <a:solidFill>
              <a:schemeClr val="accent1">
                <a:lumMod val="40000"/>
                <a:lumOff val="60000"/>
              </a:schemeClr>
            </a:solidFill>
            <a:ln w="12700">
              <a:solidFill>
                <a:schemeClr val="tx1"/>
              </a:solidFill>
              <a:miter lim="800000"/>
            </a:ln>
          </p:spPr>
          <p:txBody>
            <a:bodyPr wrap="none" anchor="ctr"/>
            <a:lstStyle/>
            <a:p>
              <a:pPr>
                <a:defRPr/>
              </a:pPr>
              <a:endParaRPr lang="zh-CN" altLang="en-US" sz="2800">
                <a:ea typeface="黑体" panose="02010609060101010101" pitchFamily="2" charset="-122"/>
              </a:endParaRPr>
            </a:p>
          </p:txBody>
        </p:sp>
        <p:sp>
          <p:nvSpPr>
            <p:cNvPr id="44047" name="Rectangle 46"/>
            <p:cNvSpPr>
              <a:spLocks noChangeArrowheads="1"/>
            </p:cNvSpPr>
            <p:nvPr/>
          </p:nvSpPr>
          <p:spPr bwMode="auto">
            <a:xfrm>
              <a:off x="1371600" y="4235450"/>
              <a:ext cx="2362200" cy="437776"/>
            </a:xfrm>
            <a:prstGeom prst="rect">
              <a:avLst/>
            </a:prstGeom>
            <a:noFill/>
            <a:ln>
              <a:noFill/>
            </a:ln>
          </p:spPr>
          <p:txBody>
            <a:bodyPr lIns="92075" tIns="46038" rIns="92075" bIns="46038">
              <a:spAutoFit/>
            </a:bodyPr>
            <a:lstStyle/>
            <a:p>
              <a:pPr algn="ctr" defTabSz="762000"/>
              <a:r>
                <a:rPr lang="zh-CN" altLang="de-DE" sz="2000" i="1">
                  <a:latin typeface="华文楷体" panose="02010600040101010101" pitchFamily="2" charset="-122"/>
                  <a:ea typeface="华文楷体" panose="02010600040101010101" pitchFamily="2" charset="-122"/>
                </a:rPr>
                <a:t>组件测试</a:t>
              </a:r>
              <a:endParaRPr lang="de-DE" sz="2000" i="1">
                <a:latin typeface="华文楷体" panose="02010600040101010101" pitchFamily="2" charset="-122"/>
                <a:ea typeface="华文楷体" panose="02010600040101010101" pitchFamily="2" charset="-122"/>
              </a:endParaRPr>
            </a:p>
          </p:txBody>
        </p:sp>
        <p:sp>
          <p:nvSpPr>
            <p:cNvPr id="614428" name="AutoShape 47"/>
            <p:cNvSpPr>
              <a:spLocks noChangeArrowheads="1"/>
            </p:cNvSpPr>
            <p:nvPr/>
          </p:nvSpPr>
          <p:spPr bwMode="auto">
            <a:xfrm>
              <a:off x="685800" y="3396837"/>
              <a:ext cx="3733550" cy="572333"/>
            </a:xfrm>
            <a:prstGeom prst="parallelogram">
              <a:avLst>
                <a:gd name="adj" fmla="val 163061"/>
              </a:avLst>
            </a:prstGeom>
            <a:solidFill>
              <a:schemeClr val="accent1">
                <a:lumMod val="40000"/>
                <a:lumOff val="60000"/>
              </a:schemeClr>
            </a:solidFill>
            <a:ln w="12700">
              <a:solidFill>
                <a:schemeClr val="tx1"/>
              </a:solidFill>
              <a:miter lim="800000"/>
            </a:ln>
          </p:spPr>
          <p:txBody>
            <a:bodyPr wrap="none" anchor="ctr"/>
            <a:lstStyle/>
            <a:p>
              <a:pPr>
                <a:defRPr/>
              </a:pPr>
              <a:endParaRPr lang="zh-CN" altLang="en-US" sz="2800">
                <a:ea typeface="黑体" panose="02010609060101010101" pitchFamily="2" charset="-122"/>
              </a:endParaRPr>
            </a:p>
          </p:txBody>
        </p:sp>
        <p:sp>
          <p:nvSpPr>
            <p:cNvPr id="44049" name="Rectangle 48"/>
            <p:cNvSpPr>
              <a:spLocks noChangeArrowheads="1"/>
            </p:cNvSpPr>
            <p:nvPr/>
          </p:nvSpPr>
          <p:spPr bwMode="auto">
            <a:xfrm>
              <a:off x="1447800" y="3473450"/>
              <a:ext cx="2217738" cy="437776"/>
            </a:xfrm>
            <a:prstGeom prst="rect">
              <a:avLst/>
            </a:prstGeom>
            <a:noFill/>
            <a:ln>
              <a:noFill/>
            </a:ln>
          </p:spPr>
          <p:txBody>
            <a:bodyPr lIns="92075" tIns="46038" rIns="92075" bIns="46038">
              <a:spAutoFit/>
            </a:bodyPr>
            <a:lstStyle/>
            <a:p>
              <a:pPr algn="ctr" defTabSz="762000"/>
              <a:r>
                <a:rPr lang="zh-CN" altLang="de-DE" sz="2000" i="1">
                  <a:latin typeface="华文楷体" panose="02010600040101010101" pitchFamily="2" charset="-122"/>
                  <a:ea typeface="华文楷体" panose="02010600040101010101" pitchFamily="2" charset="-122"/>
                </a:rPr>
                <a:t>集成测试</a:t>
              </a:r>
              <a:endParaRPr lang="de-DE" sz="2000" i="1">
                <a:latin typeface="华文楷体" panose="02010600040101010101" pitchFamily="2" charset="-122"/>
                <a:ea typeface="华文楷体" panose="02010600040101010101" pitchFamily="2" charset="-122"/>
              </a:endParaRPr>
            </a:p>
          </p:txBody>
        </p:sp>
        <p:sp>
          <p:nvSpPr>
            <p:cNvPr id="614430" name="AutoShape 49"/>
            <p:cNvSpPr>
              <a:spLocks noChangeArrowheads="1"/>
            </p:cNvSpPr>
            <p:nvPr/>
          </p:nvSpPr>
          <p:spPr bwMode="auto">
            <a:xfrm>
              <a:off x="685800" y="2623320"/>
              <a:ext cx="3733550" cy="570600"/>
            </a:xfrm>
            <a:prstGeom prst="parallelogram">
              <a:avLst>
                <a:gd name="adj" fmla="val 163061"/>
              </a:avLst>
            </a:prstGeom>
            <a:solidFill>
              <a:schemeClr val="accent1">
                <a:lumMod val="40000"/>
                <a:lumOff val="60000"/>
              </a:schemeClr>
            </a:solidFill>
            <a:ln w="12700">
              <a:solidFill>
                <a:schemeClr val="tx1"/>
              </a:solidFill>
              <a:miter lim="800000"/>
            </a:ln>
          </p:spPr>
          <p:txBody>
            <a:bodyPr wrap="none" anchor="ctr"/>
            <a:lstStyle/>
            <a:p>
              <a:pPr>
                <a:defRPr/>
              </a:pPr>
              <a:endParaRPr lang="zh-CN" altLang="en-US" sz="2800">
                <a:ea typeface="黑体" panose="02010609060101010101" pitchFamily="2" charset="-122"/>
              </a:endParaRPr>
            </a:p>
          </p:txBody>
        </p:sp>
        <p:sp>
          <p:nvSpPr>
            <p:cNvPr id="44051" name="Rectangle 50"/>
            <p:cNvSpPr>
              <a:spLocks noChangeArrowheads="1"/>
            </p:cNvSpPr>
            <p:nvPr/>
          </p:nvSpPr>
          <p:spPr bwMode="auto">
            <a:xfrm>
              <a:off x="1600200" y="2679700"/>
              <a:ext cx="1897063" cy="437776"/>
            </a:xfrm>
            <a:prstGeom prst="rect">
              <a:avLst/>
            </a:prstGeom>
            <a:noFill/>
            <a:ln>
              <a:noFill/>
            </a:ln>
          </p:spPr>
          <p:txBody>
            <a:bodyPr lIns="92075" tIns="46038" rIns="92075" bIns="46038">
              <a:spAutoFit/>
            </a:bodyPr>
            <a:lstStyle/>
            <a:p>
              <a:pPr algn="ctr" defTabSz="762000"/>
              <a:r>
                <a:rPr lang="zh-CN" altLang="de-DE" sz="2000" i="1">
                  <a:latin typeface="华文楷体" panose="02010600040101010101" pitchFamily="2" charset="-122"/>
                  <a:ea typeface="华文楷体" panose="02010600040101010101" pitchFamily="2" charset="-122"/>
                </a:rPr>
                <a:t>系统测试</a:t>
              </a:r>
              <a:endParaRPr lang="de-DE" sz="2000" i="1">
                <a:latin typeface="华文楷体" panose="02010600040101010101" pitchFamily="2" charset="-122"/>
                <a:ea typeface="华文楷体" panose="02010600040101010101" pitchFamily="2" charset="-122"/>
              </a:endParaRPr>
            </a:p>
          </p:txBody>
        </p:sp>
        <p:sp>
          <p:nvSpPr>
            <p:cNvPr id="44052" name="AutoShape 51"/>
            <p:cNvSpPr>
              <a:spLocks noChangeArrowheads="1"/>
            </p:cNvSpPr>
            <p:nvPr/>
          </p:nvSpPr>
          <p:spPr bwMode="auto">
            <a:xfrm>
              <a:off x="685800" y="4921250"/>
              <a:ext cx="3733800" cy="571500"/>
            </a:xfrm>
            <a:prstGeom prst="parallelogram">
              <a:avLst>
                <a:gd name="adj" fmla="val 163061"/>
              </a:avLst>
            </a:prstGeom>
            <a:solidFill>
              <a:srgbClr val="F2EAEA"/>
            </a:solidFill>
            <a:ln w="12700">
              <a:solidFill>
                <a:schemeClr val="tx1"/>
              </a:solidFill>
              <a:miter lim="800000"/>
            </a:ln>
          </p:spPr>
          <p:txBody>
            <a:bodyPr wrap="none" anchor="ctr"/>
            <a:lstStyle/>
            <a:p>
              <a:endParaRPr lang="zh-CN" altLang="en-US" sz="2800">
                <a:ea typeface="黑体" panose="02010609060101010101" pitchFamily="2" charset="-122"/>
              </a:endParaRPr>
            </a:p>
          </p:txBody>
        </p:sp>
        <p:sp>
          <p:nvSpPr>
            <p:cNvPr id="44053" name="Rectangle 52"/>
            <p:cNvSpPr>
              <a:spLocks noChangeArrowheads="1"/>
            </p:cNvSpPr>
            <p:nvPr/>
          </p:nvSpPr>
          <p:spPr bwMode="auto">
            <a:xfrm>
              <a:off x="1143000" y="4997450"/>
              <a:ext cx="2828925" cy="406536"/>
            </a:xfrm>
            <a:prstGeom prst="rect">
              <a:avLst/>
            </a:prstGeom>
            <a:noFill/>
            <a:ln>
              <a:noFill/>
            </a:ln>
          </p:spPr>
          <p:txBody>
            <a:bodyPr lIns="92075" tIns="46038" rIns="92075" bIns="46038">
              <a:spAutoFit/>
            </a:bodyPr>
            <a:lstStyle/>
            <a:p>
              <a:pPr algn="ctr" defTabSz="762000">
                <a:lnSpc>
                  <a:spcPct val="90000"/>
                </a:lnSpc>
              </a:pPr>
              <a:r>
                <a:rPr lang="zh-CN" altLang="de-DE" sz="2000" i="1">
                  <a:latin typeface="华文楷体" panose="02010600040101010101" pitchFamily="2" charset="-122"/>
                  <a:ea typeface="华文楷体" panose="02010600040101010101" pitchFamily="2" charset="-122"/>
                </a:rPr>
                <a:t>实现（编码）</a:t>
              </a:r>
              <a:endParaRPr lang="de-DE" sz="2000" i="1">
                <a:latin typeface="华文楷体" panose="02010600040101010101" pitchFamily="2" charset="-122"/>
                <a:ea typeface="华文楷体" panose="02010600040101010101" pitchFamily="2" charset="-122"/>
              </a:endParaRPr>
            </a:p>
          </p:txBody>
        </p:sp>
        <p:grpSp>
          <p:nvGrpSpPr>
            <p:cNvPr id="6" name="Group 53"/>
            <p:cNvGrpSpPr/>
            <p:nvPr/>
          </p:nvGrpSpPr>
          <p:grpSpPr bwMode="auto">
            <a:xfrm>
              <a:off x="762000" y="1835150"/>
              <a:ext cx="3733800" cy="571500"/>
              <a:chOff x="456" y="1632"/>
              <a:chExt cx="2344" cy="440"/>
            </a:xfrm>
            <a:solidFill>
              <a:schemeClr val="accent1">
                <a:lumMod val="40000"/>
                <a:lumOff val="60000"/>
              </a:schemeClr>
            </a:solidFill>
          </p:grpSpPr>
          <p:sp>
            <p:nvSpPr>
              <p:cNvPr id="614435" name="AutoShape 54"/>
              <p:cNvSpPr>
                <a:spLocks noChangeArrowheads="1"/>
              </p:cNvSpPr>
              <p:nvPr/>
            </p:nvSpPr>
            <p:spPr bwMode="auto">
              <a:xfrm>
                <a:off x="456" y="1632"/>
                <a:ext cx="2344" cy="440"/>
              </a:xfrm>
              <a:prstGeom prst="parallelogram">
                <a:avLst>
                  <a:gd name="adj" fmla="val 132960"/>
                </a:avLst>
              </a:prstGeom>
              <a:grpFill/>
              <a:ln w="12700">
                <a:solidFill>
                  <a:schemeClr val="tx1"/>
                </a:solidFill>
                <a:miter lim="800000"/>
              </a:ln>
            </p:spPr>
            <p:txBody>
              <a:bodyPr wrap="none" anchor="ctr"/>
              <a:lstStyle/>
              <a:p>
                <a:pPr>
                  <a:defRPr/>
                </a:pPr>
                <a:endParaRPr lang="zh-CN" altLang="en-US" sz="2800">
                  <a:ea typeface="黑体" panose="02010609060101010101" pitchFamily="2" charset="-122"/>
                </a:endParaRPr>
              </a:p>
            </p:txBody>
          </p:sp>
          <p:sp>
            <p:nvSpPr>
              <p:cNvPr id="614436" name="Rectangle 55"/>
              <p:cNvSpPr>
                <a:spLocks noChangeArrowheads="1"/>
              </p:cNvSpPr>
              <p:nvPr/>
            </p:nvSpPr>
            <p:spPr bwMode="auto">
              <a:xfrm>
                <a:off x="1032" y="1708"/>
                <a:ext cx="1191" cy="337"/>
              </a:xfrm>
              <a:prstGeom prst="rect">
                <a:avLst/>
              </a:prstGeom>
              <a:grpFill/>
              <a:ln w="9525">
                <a:noFill/>
                <a:miter lim="800000"/>
              </a:ln>
            </p:spPr>
            <p:txBody>
              <a:bodyPr lIns="92075" tIns="46038" rIns="92075" bIns="46038">
                <a:spAutoFit/>
              </a:bodyPr>
              <a:lstStyle/>
              <a:p>
                <a:pPr algn="ctr" defTabSz="762000">
                  <a:defRPr/>
                </a:pPr>
                <a:r>
                  <a:rPr lang="zh-CN" altLang="de-DE" sz="2000" i="1" dirty="0">
                    <a:latin typeface="华文楷体" panose="02010600040101010101" pitchFamily="2" charset="-122"/>
                    <a:ea typeface="华文楷体" panose="02010600040101010101" pitchFamily="2" charset="-122"/>
                  </a:rPr>
                  <a:t>验收测试</a:t>
                </a:r>
                <a:endParaRPr lang="de-DE" sz="2400" i="1" dirty="0">
                  <a:latin typeface="华文楷体" panose="02010600040101010101" pitchFamily="2" charset="-122"/>
                  <a:ea typeface="华文楷体" panose="02010600040101010101" pitchFamily="2" charset="-122"/>
                </a:endParaRPr>
              </a:p>
            </p:txBody>
          </p:sp>
        </p:gr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03648" y="332656"/>
            <a:ext cx="6479480" cy="648072"/>
          </a:xfrm>
        </p:spPr>
        <p:txBody>
          <a:bodyPr/>
          <a:lstStyle/>
          <a:p>
            <a:pPr algn="ctr"/>
            <a:r>
              <a:rPr lang="zh-CN" altLang="en-US" sz="3600" dirty="0">
                <a:solidFill>
                  <a:srgbClr val="FFFF00"/>
                </a:solidFill>
                <a:latin typeface="+mj-ea"/>
              </a:rPr>
              <a:t>单元测试</a:t>
            </a:r>
          </a:p>
        </p:txBody>
      </p:sp>
      <p:sp>
        <p:nvSpPr>
          <p:cNvPr id="35843" name="Rectangle 3"/>
          <p:cNvSpPr>
            <a:spLocks noChangeArrowheads="1"/>
          </p:cNvSpPr>
          <p:nvPr/>
        </p:nvSpPr>
        <p:spPr bwMode="auto">
          <a:xfrm>
            <a:off x="539552" y="1652842"/>
            <a:ext cx="8208912" cy="4542782"/>
          </a:xfrm>
          <a:prstGeom prst="rect">
            <a:avLst/>
          </a:prstGeom>
          <a:noFill/>
          <a:ln w="9525" algn="ctr">
            <a:noFill/>
            <a:miter lim="800000"/>
          </a:ln>
        </p:spPr>
        <p:txBody>
          <a:bodyPr wrap="square" anchor="ctr">
            <a:spAutoFit/>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70C0"/>
                </a:solidFill>
                <a:latin typeface="+mn-lt"/>
                <a:ea typeface="楷体" panose="02010609060101010101" charset="-122"/>
                <a:cs typeface="楷体" panose="02010609060101010101" charset="-122"/>
              </a:rPr>
              <a:t>单元测试针对程序系统中的最小单元</a:t>
            </a:r>
            <a:r>
              <a:rPr lang="en-US" altLang="zh-CN" sz="24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模块或组件进行测试，一般和编码同步进行。主要采用白盒测试方法，从程序的内部结构出发设计测试用例，检查程序模块或组件的已实现的功能与定义的功能是否一致、以及编码中是否存在错误。通常要编写驱动模块和桩模块</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70C0"/>
                </a:solidFill>
                <a:latin typeface="+mn-lt"/>
                <a:ea typeface="楷体" panose="02010609060101010101" charset="-122"/>
                <a:cs typeface="楷体" panose="02010609060101010101" charset="-122"/>
              </a:rPr>
              <a:t>单元测试一般由编程人员和测试人员共同完成，而以开发人员为主</a:t>
            </a:r>
            <a:endParaRPr lang="en-US" altLang="zh-CN"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70C0"/>
                </a:solidFill>
                <a:latin typeface="+mn-lt"/>
                <a:ea typeface="楷体" panose="02010609060101010101" charset="-122"/>
                <a:cs typeface="楷体" panose="02010609060101010101" charset="-122"/>
              </a:rPr>
              <a:t>单元测试包括代码评审，代码评审可以发现程序</a:t>
            </a:r>
            <a:r>
              <a:rPr lang="en-US" altLang="zh-CN" sz="2400" i="0" dirty="0">
                <a:solidFill>
                  <a:srgbClr val="0070C0"/>
                </a:solidFill>
                <a:latin typeface="+mn-lt"/>
                <a:ea typeface="楷体" panose="02010609060101010101" charset="-122"/>
                <a:cs typeface="楷体" panose="02010609060101010101" charset="-122"/>
              </a:rPr>
              <a:t>50%</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70%</a:t>
            </a:r>
            <a:r>
              <a:rPr lang="zh-CN" altLang="en-US" sz="2400" i="0" dirty="0">
                <a:solidFill>
                  <a:srgbClr val="0070C0"/>
                </a:solidFill>
                <a:latin typeface="+mn-lt"/>
                <a:ea typeface="楷体" panose="02010609060101010101" charset="-122"/>
                <a:cs typeface="楷体" panose="02010609060101010101" charset="-122"/>
              </a:rPr>
              <a:t>代码的缺陷。</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2339752" y="188640"/>
            <a:ext cx="4537075" cy="762000"/>
          </a:xfrm>
        </p:spPr>
        <p:txBody>
          <a:bodyPr/>
          <a:lstStyle/>
          <a:p>
            <a:pPr algn="ctr">
              <a:lnSpc>
                <a:spcPct val="120000"/>
              </a:lnSpc>
            </a:pPr>
            <a:r>
              <a:rPr lang="en-US" altLang="zh-CN" sz="3600" dirty="0">
                <a:solidFill>
                  <a:srgbClr val="FFFF00"/>
                </a:solidFill>
                <a:latin typeface="+mj-ea"/>
              </a:rPr>
              <a:t>2.1 </a:t>
            </a:r>
            <a:r>
              <a:rPr lang="zh-CN" altLang="en-US" sz="3600" dirty="0">
                <a:solidFill>
                  <a:srgbClr val="FFFF00"/>
                </a:solidFill>
                <a:latin typeface="+mj-ea"/>
              </a:rPr>
              <a:t>软件缺陷</a:t>
            </a:r>
          </a:p>
        </p:txBody>
      </p:sp>
      <p:sp>
        <p:nvSpPr>
          <p:cNvPr id="8196" name="Rectangle 6"/>
          <p:cNvSpPr>
            <a:spLocks noChangeArrowheads="1"/>
          </p:cNvSpPr>
          <p:nvPr/>
        </p:nvSpPr>
        <p:spPr bwMode="auto">
          <a:xfrm>
            <a:off x="1212850" y="2041525"/>
            <a:ext cx="4572000" cy="3324225"/>
          </a:xfrm>
          <a:prstGeom prst="rect">
            <a:avLst/>
          </a:prstGeom>
          <a:noFill/>
          <a:ln w="9525">
            <a:noFill/>
            <a:miter lim="800000"/>
          </a:ln>
        </p:spPr>
        <p:txBody>
          <a:bodyPr>
            <a:spAutoFit/>
          </a:bodyPr>
          <a:lstStyle/>
          <a:p>
            <a:pPr>
              <a:lnSpc>
                <a:spcPct val="150000"/>
              </a:lnSpc>
            </a:pPr>
            <a:r>
              <a:rPr lang="en-US" altLang="zh-CN" sz="2800" dirty="0">
                <a:solidFill>
                  <a:srgbClr val="0070C0"/>
                </a:solidFill>
              </a:rPr>
              <a:t>2.1.1 </a:t>
            </a:r>
            <a:r>
              <a:rPr lang="zh-CN" altLang="en-US" sz="2800" dirty="0">
                <a:solidFill>
                  <a:srgbClr val="0070C0"/>
                </a:solidFill>
              </a:rPr>
              <a:t>软件质量的内涵</a:t>
            </a:r>
          </a:p>
          <a:p>
            <a:pPr>
              <a:lnSpc>
                <a:spcPct val="150000"/>
              </a:lnSpc>
            </a:pPr>
            <a:r>
              <a:rPr lang="en-US" altLang="zh-CN" sz="2800" dirty="0">
                <a:solidFill>
                  <a:srgbClr val="0070C0"/>
                </a:solidFill>
              </a:rPr>
              <a:t>2.1.2 </a:t>
            </a:r>
            <a:r>
              <a:rPr lang="zh-CN" altLang="en-US" sz="2800" dirty="0">
                <a:solidFill>
                  <a:srgbClr val="0070C0"/>
                </a:solidFill>
              </a:rPr>
              <a:t>软件缺陷的定义</a:t>
            </a:r>
          </a:p>
          <a:p>
            <a:pPr>
              <a:lnSpc>
                <a:spcPct val="150000"/>
              </a:lnSpc>
            </a:pPr>
            <a:r>
              <a:rPr lang="en-US" altLang="zh-CN" sz="2800" dirty="0">
                <a:solidFill>
                  <a:srgbClr val="0070C0"/>
                </a:solidFill>
              </a:rPr>
              <a:t>2.1.3 </a:t>
            </a:r>
            <a:r>
              <a:rPr lang="zh-CN" altLang="en-US" sz="2800" dirty="0">
                <a:solidFill>
                  <a:srgbClr val="0070C0"/>
                </a:solidFill>
              </a:rPr>
              <a:t>软件缺陷的产生</a:t>
            </a:r>
          </a:p>
          <a:p>
            <a:pPr>
              <a:lnSpc>
                <a:spcPct val="150000"/>
              </a:lnSpc>
            </a:pPr>
            <a:r>
              <a:rPr lang="en-US" altLang="zh-CN" sz="2800" dirty="0">
                <a:solidFill>
                  <a:srgbClr val="0070C0"/>
                </a:solidFill>
              </a:rPr>
              <a:t>2.1.4 </a:t>
            </a:r>
            <a:r>
              <a:rPr lang="zh-CN" altLang="en-US" sz="2800" dirty="0">
                <a:solidFill>
                  <a:srgbClr val="0070C0"/>
                </a:solidFill>
              </a:rPr>
              <a:t>软件缺陷的构成</a:t>
            </a:r>
          </a:p>
          <a:p>
            <a:pPr>
              <a:lnSpc>
                <a:spcPct val="150000"/>
              </a:lnSpc>
            </a:pPr>
            <a:r>
              <a:rPr lang="en-US" altLang="zh-CN" sz="2800" dirty="0">
                <a:solidFill>
                  <a:srgbClr val="0070C0"/>
                </a:solidFill>
              </a:rPr>
              <a:t>2.1.5 </a:t>
            </a:r>
            <a:r>
              <a:rPr lang="zh-CN" altLang="en-US" sz="2800" dirty="0">
                <a:solidFill>
                  <a:srgbClr val="0070C0"/>
                </a:solidFill>
              </a:rPr>
              <a:t>修复软件缺陷的代价</a:t>
            </a:r>
          </a:p>
        </p:txBody>
      </p:sp>
      <p:pic>
        <p:nvPicPr>
          <p:cNvPr id="8197" name="Picture 6" descr="http://i.zdnet.com/blogs/moodys-software-bug-screws-investors2.gif"/>
          <p:cNvPicPr>
            <a:picLocks noChangeAspect="1" noChangeArrowheads="1"/>
          </p:cNvPicPr>
          <p:nvPr/>
        </p:nvPicPr>
        <p:blipFill>
          <a:blip r:embed="rId3" cstate="print"/>
          <a:srcRect/>
          <a:stretch>
            <a:fillRect/>
          </a:stretch>
        </p:blipFill>
        <p:spPr bwMode="auto">
          <a:xfrm>
            <a:off x="6133783" y="3789045"/>
            <a:ext cx="3009900" cy="28384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366695"/>
            <a:ext cx="6168748" cy="561975"/>
          </a:xfrm>
        </p:spPr>
        <p:txBody>
          <a:bodyPr/>
          <a:lstStyle/>
          <a:p>
            <a:pPr algn="ctr"/>
            <a:r>
              <a:rPr lang="zh-CN" altLang="en-US" sz="3600" dirty="0">
                <a:solidFill>
                  <a:srgbClr val="FFFF00"/>
                </a:solidFill>
                <a:latin typeface="+mj-ea"/>
              </a:rPr>
              <a:t>示例</a:t>
            </a:r>
          </a:p>
        </p:txBody>
      </p:sp>
      <p:pic>
        <p:nvPicPr>
          <p:cNvPr id="54274" name="Picture 2" descr="http://www.appperfect.com/images/java-unit-test/java_unit_test.png"/>
          <p:cNvPicPr>
            <a:picLocks noChangeAspect="1" noChangeArrowheads="1"/>
          </p:cNvPicPr>
          <p:nvPr/>
        </p:nvPicPr>
        <p:blipFill>
          <a:blip r:embed="rId2" cstate="print"/>
          <a:srcRect/>
          <a:stretch>
            <a:fillRect/>
          </a:stretch>
        </p:blipFill>
        <p:spPr bwMode="auto">
          <a:xfrm>
            <a:off x="899592" y="1196752"/>
            <a:ext cx="7416824" cy="5287150"/>
          </a:xfrm>
          <a:prstGeom prst="rect">
            <a:avLst/>
          </a:prstGeom>
          <a:noFill/>
        </p:spPr>
      </p:pic>
      <p:sp>
        <p:nvSpPr>
          <p:cNvPr id="3" name="矩形 2"/>
          <p:cNvSpPr/>
          <p:nvPr/>
        </p:nvSpPr>
        <p:spPr>
          <a:xfrm>
            <a:off x="827584" y="6488668"/>
            <a:ext cx="7470576" cy="369332"/>
          </a:xfrm>
          <a:prstGeom prst="rect">
            <a:avLst/>
          </a:prstGeom>
        </p:spPr>
        <p:txBody>
          <a:bodyPr wrap="square">
            <a:spAutoFit/>
          </a:bodyPr>
          <a:lstStyle/>
          <a:p>
            <a:pPr algn="ctr"/>
            <a:r>
              <a:rPr lang="en-US" altLang="zh-CN" dirty="0">
                <a:hlinkClick r:id="rId3"/>
              </a:rPr>
              <a:t>http://www.appperfect.com/products/java-unit-test-features.html</a:t>
            </a:r>
            <a:r>
              <a:rPr lang="zh-CN" altLang="en-US"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5656" y="332656"/>
            <a:ext cx="6048077" cy="575469"/>
          </a:xfrm>
        </p:spPr>
        <p:txBody>
          <a:bodyPr/>
          <a:lstStyle/>
          <a:p>
            <a:pPr algn="ctr"/>
            <a:r>
              <a:rPr lang="zh-CN" altLang="en-US" sz="3600" dirty="0">
                <a:solidFill>
                  <a:srgbClr val="FFFF00"/>
                </a:solidFill>
                <a:latin typeface="+mj-ea"/>
              </a:rPr>
              <a:t>集成测试</a:t>
            </a:r>
          </a:p>
        </p:txBody>
      </p:sp>
      <p:sp>
        <p:nvSpPr>
          <p:cNvPr id="36867" name="Rectangle 3"/>
          <p:cNvSpPr>
            <a:spLocks noChangeArrowheads="1"/>
          </p:cNvSpPr>
          <p:nvPr/>
        </p:nvSpPr>
        <p:spPr bwMode="auto">
          <a:xfrm>
            <a:off x="467544" y="2348880"/>
            <a:ext cx="4931903" cy="2954655"/>
          </a:xfrm>
          <a:prstGeom prst="rect">
            <a:avLst/>
          </a:prstGeom>
          <a:noFill/>
          <a:ln w="9525" algn="ctr">
            <a:noFill/>
            <a:miter lim="800000"/>
          </a:ln>
        </p:spPr>
        <p:txBody>
          <a:bodyPr wrap="square" anchor="ctr">
            <a:spAutoFit/>
          </a:bodyPr>
          <a:lstStyle/>
          <a:p>
            <a:pPr>
              <a:lnSpc>
                <a:spcPct val="130000"/>
              </a:lnSpc>
              <a:buClr>
                <a:schemeClr val="accent1"/>
              </a:buClr>
              <a:buSzPct val="75000"/>
              <a:tabLst>
                <a:tab pos="571500" algn="l"/>
              </a:tabLst>
            </a:pPr>
            <a:r>
              <a:rPr lang="zh-CN" altLang="en-US" sz="2400" i="0" dirty="0">
                <a:solidFill>
                  <a:srgbClr val="0070C0"/>
                </a:solidFill>
                <a:latin typeface="+mn-lt"/>
                <a:ea typeface="楷体" panose="02010609060101010101" charset="-122"/>
                <a:cs typeface="楷体" panose="02010609060101010101" charset="-122"/>
              </a:rPr>
              <a:t>集成测试，也称组装测试、联合测试，在单元测试的基础上，将模块按照设计要求组装起来同时进行测试，主要目标是发现与接口有关的模块之间问题。两种集成方式：一次性集成方式和增殖式集成方式</a:t>
            </a:r>
            <a:r>
              <a:rPr lang="zh-CN" altLang="en-US" sz="2400" i="0" dirty="0">
                <a:solidFill>
                  <a:srgbClr val="0070C0"/>
                </a:solidFill>
              </a:rPr>
              <a:t>。</a:t>
            </a:r>
          </a:p>
        </p:txBody>
      </p:sp>
      <p:pic>
        <p:nvPicPr>
          <p:cNvPr id="71682" name="Picture 2" descr="http://www.northeastcleanenergy.org/images/prof-manual-fig2.jpg"/>
          <p:cNvPicPr>
            <a:picLocks noChangeAspect="1" noChangeArrowheads="1"/>
          </p:cNvPicPr>
          <p:nvPr/>
        </p:nvPicPr>
        <p:blipFill>
          <a:blip r:embed="rId3" cstate="print"/>
          <a:srcRect/>
          <a:stretch>
            <a:fillRect/>
          </a:stretch>
        </p:blipFill>
        <p:spPr bwMode="auto">
          <a:xfrm>
            <a:off x="5400092" y="2348880"/>
            <a:ext cx="3622556" cy="3024336"/>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59632" y="368660"/>
            <a:ext cx="6767512" cy="756084"/>
          </a:xfrm>
        </p:spPr>
        <p:txBody>
          <a:bodyPr/>
          <a:lstStyle/>
          <a:p>
            <a:pPr algn="ctr"/>
            <a:r>
              <a:rPr lang="zh-CN" altLang="en-US" sz="3600" dirty="0">
                <a:solidFill>
                  <a:srgbClr val="FFFF00"/>
                </a:solidFill>
                <a:latin typeface="+mj-ea"/>
              </a:rPr>
              <a:t>持续集成、持续测试</a:t>
            </a:r>
          </a:p>
        </p:txBody>
      </p:sp>
      <p:pic>
        <p:nvPicPr>
          <p:cNvPr id="114692" name="Picture 4" descr="http://www.methodsandtools.com/tools/hudson1.jpg"/>
          <p:cNvPicPr>
            <a:picLocks noChangeAspect="1" noChangeArrowheads="1"/>
          </p:cNvPicPr>
          <p:nvPr/>
        </p:nvPicPr>
        <p:blipFill>
          <a:blip r:embed="rId3" cstate="print"/>
          <a:srcRect/>
          <a:stretch>
            <a:fillRect/>
          </a:stretch>
        </p:blipFill>
        <p:spPr bwMode="auto">
          <a:xfrm>
            <a:off x="791580" y="2024844"/>
            <a:ext cx="7920880" cy="4205267"/>
          </a:xfrm>
          <a:prstGeom prst="rect">
            <a:avLst/>
          </a:prstGeom>
          <a:noFill/>
        </p:spPr>
      </p:pic>
      <p:pic>
        <p:nvPicPr>
          <p:cNvPr id="114690" name="Picture 2" descr="http://www.mkse.com/wp-content/uploads/continuous_integration.jpg"/>
          <p:cNvPicPr>
            <a:picLocks noChangeAspect="1" noChangeArrowheads="1"/>
          </p:cNvPicPr>
          <p:nvPr/>
        </p:nvPicPr>
        <p:blipFill>
          <a:blip r:embed="rId4" cstate="print"/>
          <a:srcRect/>
          <a:stretch>
            <a:fillRect/>
          </a:stretch>
        </p:blipFill>
        <p:spPr bwMode="auto">
          <a:xfrm>
            <a:off x="1403648" y="1412776"/>
            <a:ext cx="6651071" cy="522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linds(horizontal)">
                                      <p:cBhvr>
                                        <p:cTn id="7" dur="500"/>
                                        <p:tgtEl>
                                          <p:spTgt spid="114690"/>
                                        </p:tgtEl>
                                      </p:cBhvr>
                                    </p:animEffect>
                                  </p:childTnLst>
                                </p:cTn>
                              </p:par>
                              <p:par>
                                <p:cTn id="8" presetID="2" presetClass="exit" presetSubtype="4" fill="hold" nodeType="withEffect">
                                  <p:stCondLst>
                                    <p:cond delay="0"/>
                                  </p:stCondLst>
                                  <p:childTnLst>
                                    <p:anim calcmode="lin" valueType="num">
                                      <p:cBhvr additive="base">
                                        <p:cTn id="9" dur="500"/>
                                        <p:tgtEl>
                                          <p:spTgt spid="114692"/>
                                        </p:tgtEl>
                                        <p:attrNameLst>
                                          <p:attrName>ppt_x</p:attrName>
                                        </p:attrNameLst>
                                      </p:cBhvr>
                                      <p:tavLst>
                                        <p:tav tm="0">
                                          <p:val>
                                            <p:strVal val="ppt_x"/>
                                          </p:val>
                                        </p:tav>
                                        <p:tav tm="100000">
                                          <p:val>
                                            <p:strVal val="ppt_x"/>
                                          </p:val>
                                        </p:tav>
                                      </p:tavLst>
                                    </p:anim>
                                    <p:anim calcmode="lin" valueType="num">
                                      <p:cBhvr additive="base">
                                        <p:cTn id="10" dur="500"/>
                                        <p:tgtEl>
                                          <p:spTgt spid="114692"/>
                                        </p:tgtEl>
                                        <p:attrNameLst>
                                          <p:attrName>ppt_y</p:attrName>
                                        </p:attrNameLst>
                                      </p:cBhvr>
                                      <p:tavLst>
                                        <p:tav tm="0">
                                          <p:val>
                                            <p:strVal val="ppt_y"/>
                                          </p:val>
                                        </p:tav>
                                        <p:tav tm="100000">
                                          <p:val>
                                            <p:strVal val="1+ppt_h/2"/>
                                          </p:val>
                                        </p:tav>
                                      </p:tavLst>
                                    </p:anim>
                                    <p:set>
                                      <p:cBhvr>
                                        <p:cTn id="11" dur="1" fill="hold">
                                          <p:stCondLst>
                                            <p:cond delay="499"/>
                                          </p:stCondLst>
                                        </p:cTn>
                                        <p:tgtEl>
                                          <p:spTgt spid="114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843808" y="188640"/>
            <a:ext cx="3671887" cy="890588"/>
          </a:xfrm>
        </p:spPr>
        <p:txBody>
          <a:bodyPr/>
          <a:lstStyle/>
          <a:p>
            <a:pPr algn="ctr"/>
            <a:r>
              <a:rPr lang="zh-CN" altLang="en-US" sz="3600" dirty="0">
                <a:solidFill>
                  <a:srgbClr val="FFFF00"/>
                </a:solidFill>
                <a:latin typeface="+mj-ea"/>
              </a:rPr>
              <a:t>系统功能测试</a:t>
            </a:r>
          </a:p>
        </p:txBody>
      </p:sp>
      <p:sp>
        <p:nvSpPr>
          <p:cNvPr id="37891" name="Rectangle 3"/>
          <p:cNvSpPr>
            <a:spLocks noChangeArrowheads="1"/>
          </p:cNvSpPr>
          <p:nvPr/>
        </p:nvSpPr>
        <p:spPr bwMode="auto">
          <a:xfrm>
            <a:off x="683568" y="1556792"/>
            <a:ext cx="7993062" cy="1994392"/>
          </a:xfrm>
          <a:prstGeom prst="rect">
            <a:avLst/>
          </a:prstGeom>
          <a:noFill/>
          <a:ln w="9525" algn="ctr">
            <a:noFill/>
            <a:miter lim="800000"/>
          </a:ln>
        </p:spPr>
        <p:txBody>
          <a:bodyPr anchor="ctr">
            <a:spAutoFit/>
          </a:bodyPr>
          <a:lstStyle/>
          <a:p>
            <a:pPr>
              <a:lnSpc>
                <a:spcPct val="130000"/>
              </a:lnSpc>
              <a:spcBef>
                <a:spcPct val="20000"/>
              </a:spcBef>
              <a:buClr>
                <a:schemeClr val="accent1"/>
              </a:buClr>
              <a:buSzPct val="75000"/>
              <a:tabLst>
                <a:tab pos="571500" algn="l"/>
              </a:tabLst>
            </a:pPr>
            <a:r>
              <a:rPr lang="zh-CN" altLang="en-US" sz="2400" i="0" dirty="0">
                <a:solidFill>
                  <a:srgbClr val="0070C0"/>
                </a:solidFill>
                <a:latin typeface="+mn-lt"/>
                <a:ea typeface="楷体" panose="02010609060101010101" charset="-122"/>
                <a:cs typeface="楷体" panose="02010609060101010101" charset="-122"/>
              </a:rPr>
              <a:t>功能测试一般须在完成集成测试后进行，而且是针对应用系统进行测试。功能测试是基于产品功能说明书，是在已知产品所应具有的功能，从用户角度来进行功能验证，以确认每个功能是否都能正常使用 </a:t>
            </a:r>
          </a:p>
        </p:txBody>
      </p:sp>
      <p:pic>
        <p:nvPicPr>
          <p:cNvPr id="69634" name="Picture 2" descr="http://www.allion.com/dvt/Functionality-Test.gif"/>
          <p:cNvPicPr>
            <a:picLocks noChangeAspect="1" noChangeArrowheads="1"/>
          </p:cNvPicPr>
          <p:nvPr/>
        </p:nvPicPr>
        <p:blipFill>
          <a:blip r:embed="rId3" cstate="print"/>
          <a:srcRect/>
          <a:stretch>
            <a:fillRect/>
          </a:stretch>
        </p:blipFill>
        <p:spPr bwMode="auto">
          <a:xfrm>
            <a:off x="2201432" y="3933055"/>
            <a:ext cx="4674824" cy="264359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600" y="260648"/>
            <a:ext cx="6767512" cy="890588"/>
          </a:xfrm>
        </p:spPr>
        <p:txBody>
          <a:bodyPr/>
          <a:lstStyle/>
          <a:p>
            <a:pPr algn="ctr"/>
            <a:r>
              <a:rPr lang="zh-CN" altLang="en-US" sz="3600" dirty="0">
                <a:solidFill>
                  <a:srgbClr val="FFFF00"/>
                </a:solidFill>
                <a:latin typeface="+mj-ea"/>
              </a:rPr>
              <a:t>系统非功能性测试</a:t>
            </a:r>
          </a:p>
        </p:txBody>
      </p:sp>
      <p:sp>
        <p:nvSpPr>
          <p:cNvPr id="38915" name="Rectangle 3"/>
          <p:cNvSpPr>
            <a:spLocks noChangeArrowheads="1"/>
          </p:cNvSpPr>
          <p:nvPr/>
        </p:nvSpPr>
        <p:spPr bwMode="auto">
          <a:xfrm>
            <a:off x="467544" y="1772816"/>
            <a:ext cx="8424936" cy="3933384"/>
          </a:xfrm>
          <a:prstGeom prst="rect">
            <a:avLst/>
          </a:prstGeom>
          <a:noFill/>
          <a:ln w="9525" algn="ctr">
            <a:noFill/>
            <a:miter lim="800000"/>
          </a:ln>
        </p:spPr>
        <p:txBody>
          <a:bodyPr wrap="square" anchor="ctr">
            <a:spAutoFit/>
          </a:bodyPr>
          <a:lstStyle/>
          <a:p>
            <a:pPr>
              <a:lnSpc>
                <a:spcPct val="130000"/>
              </a:lnSpc>
              <a:buClr>
                <a:schemeClr val="accent1"/>
              </a:buClr>
              <a:buSzPct val="75000"/>
              <a:tabLst>
                <a:tab pos="571500" algn="l"/>
              </a:tabLst>
            </a:pPr>
            <a:r>
              <a:rPr lang="zh-CN" altLang="en-US" sz="2400" b="1" i="0" u="sng" dirty="0">
                <a:solidFill>
                  <a:srgbClr val="0070C0"/>
                </a:solidFill>
                <a:latin typeface="+mn-lt"/>
                <a:ea typeface="楷体" panose="02010609060101010101" charset="-122"/>
                <a:cs typeface="楷体" panose="02010609060101010101" charset="-122"/>
              </a:rPr>
              <a:t>系统非功能性测试</a:t>
            </a:r>
            <a:r>
              <a:rPr lang="zh-CN" altLang="en-US" sz="2400" i="0" dirty="0">
                <a:solidFill>
                  <a:srgbClr val="0070C0"/>
                </a:solidFill>
                <a:latin typeface="+mn-lt"/>
                <a:ea typeface="楷体" panose="02010609060101010101" charset="-122"/>
                <a:cs typeface="楷体" panose="02010609060101010101" charset="-122"/>
              </a:rPr>
              <a:t>是将软件放在整个计算机环境下，包括软硬件平台、某些支持软件、数据和人员等，在实际运行环境下进行一系列的测试，包括</a:t>
            </a:r>
            <a:r>
              <a:rPr lang="zh-CN" altLang="en-US" sz="2400" i="0" dirty="0">
                <a:solidFill>
                  <a:srgbClr val="0070C0"/>
                </a:solidFill>
              </a:rPr>
              <a:t>：</a:t>
            </a:r>
            <a:endParaRPr lang="en-US" altLang="zh-CN" sz="2400" i="0" dirty="0">
              <a:solidFill>
                <a:srgbClr val="0070C0"/>
              </a:solidFill>
            </a:endParaRPr>
          </a:p>
          <a:p>
            <a:pPr marL="628650" indent="-443230">
              <a:lnSpc>
                <a:spcPct val="130000"/>
              </a:lnSpc>
              <a:buClr>
                <a:schemeClr val="accent1"/>
              </a:buClr>
              <a:buSzPct val="75000"/>
              <a:buFont typeface="Wingdings" panose="05000000000000000000" pitchFamily="2" charset="2"/>
              <a:buChar char="p"/>
              <a:tabLst>
                <a:tab pos="442595" algn="l"/>
              </a:tabLst>
            </a:pPr>
            <a:r>
              <a:rPr lang="zh-CN" altLang="en-US" sz="2400" i="0" dirty="0">
                <a:solidFill>
                  <a:srgbClr val="00B050"/>
                </a:solidFill>
              </a:rPr>
              <a:t>恢复测试</a:t>
            </a:r>
            <a:endParaRPr lang="en-US" altLang="zh-CN" sz="2400" i="0" dirty="0">
              <a:solidFill>
                <a:srgbClr val="00B050"/>
              </a:solidFill>
            </a:endParaRPr>
          </a:p>
          <a:p>
            <a:pPr marL="628650" indent="-443230">
              <a:lnSpc>
                <a:spcPct val="130000"/>
              </a:lnSpc>
              <a:buClr>
                <a:schemeClr val="accent1"/>
              </a:buClr>
              <a:buSzPct val="75000"/>
              <a:buFont typeface="Wingdings" panose="05000000000000000000" pitchFamily="2" charset="2"/>
              <a:buChar char="p"/>
              <a:tabLst>
                <a:tab pos="442595" algn="l"/>
              </a:tabLst>
            </a:pPr>
            <a:r>
              <a:rPr lang="zh-CN" altLang="en-US" sz="2400" i="0" dirty="0">
                <a:solidFill>
                  <a:srgbClr val="00B050"/>
                </a:solidFill>
              </a:rPr>
              <a:t>安全测试</a:t>
            </a:r>
            <a:endParaRPr lang="en-US" altLang="zh-CN" sz="2400" i="0" dirty="0">
              <a:solidFill>
                <a:srgbClr val="00B050"/>
              </a:solidFill>
            </a:endParaRPr>
          </a:p>
          <a:p>
            <a:pPr marL="628650" indent="-443230">
              <a:lnSpc>
                <a:spcPct val="130000"/>
              </a:lnSpc>
              <a:buClr>
                <a:schemeClr val="accent1"/>
              </a:buClr>
              <a:buSzPct val="75000"/>
              <a:buFont typeface="Wingdings" panose="05000000000000000000" pitchFamily="2" charset="2"/>
              <a:buChar char="p"/>
              <a:tabLst>
                <a:tab pos="442595" algn="l"/>
              </a:tabLst>
            </a:pPr>
            <a:r>
              <a:rPr lang="zh-CN" altLang="en-US" sz="2400" i="0" dirty="0">
                <a:solidFill>
                  <a:srgbClr val="00B050"/>
                </a:solidFill>
              </a:rPr>
              <a:t>强度测试</a:t>
            </a:r>
            <a:endParaRPr lang="en-US" altLang="zh-CN" sz="2400" i="0" dirty="0">
              <a:solidFill>
                <a:srgbClr val="00B050"/>
              </a:solidFill>
            </a:endParaRPr>
          </a:p>
          <a:p>
            <a:pPr marL="628650" indent="-443230">
              <a:lnSpc>
                <a:spcPct val="130000"/>
              </a:lnSpc>
              <a:buClr>
                <a:schemeClr val="accent1"/>
              </a:buClr>
              <a:buSzPct val="75000"/>
              <a:buFont typeface="Wingdings" panose="05000000000000000000" pitchFamily="2" charset="2"/>
              <a:buChar char="p"/>
              <a:tabLst>
                <a:tab pos="442595" algn="l"/>
              </a:tabLst>
            </a:pPr>
            <a:r>
              <a:rPr lang="zh-CN" altLang="en-US" sz="2400" i="0" dirty="0">
                <a:solidFill>
                  <a:srgbClr val="00B050"/>
                </a:solidFill>
              </a:rPr>
              <a:t>性能测试</a:t>
            </a:r>
            <a:endParaRPr lang="en-US" altLang="zh-CN" sz="2400" i="0" dirty="0">
              <a:solidFill>
                <a:srgbClr val="00B050"/>
              </a:solidFill>
            </a:endParaRPr>
          </a:p>
          <a:p>
            <a:pPr marL="628650" indent="-443230">
              <a:lnSpc>
                <a:spcPct val="130000"/>
              </a:lnSpc>
              <a:buClr>
                <a:schemeClr val="accent1"/>
              </a:buClr>
              <a:buSzPct val="75000"/>
              <a:buFont typeface="Wingdings" panose="05000000000000000000" pitchFamily="2" charset="2"/>
              <a:buChar char="p"/>
              <a:tabLst>
                <a:tab pos="442595" algn="l"/>
              </a:tabLst>
            </a:pPr>
            <a:r>
              <a:rPr lang="en-US" altLang="zh-CN" sz="2400" i="0" dirty="0">
                <a:solidFill>
                  <a:srgbClr val="00B050"/>
                </a:solidFill>
              </a:rPr>
              <a:t>……</a:t>
            </a:r>
            <a:r>
              <a:rPr lang="zh-CN" altLang="en-US" sz="2400" i="0" dirty="0">
                <a:solidFill>
                  <a:srgbClr val="00B050"/>
                </a:solidFill>
              </a:rPr>
              <a:t> </a:t>
            </a:r>
          </a:p>
        </p:txBody>
      </p:sp>
      <p:pic>
        <p:nvPicPr>
          <p:cNvPr id="67586" name="Picture 2" descr="http://www.kunoozdubai.com/services/ser_app_dev.png"/>
          <p:cNvPicPr>
            <a:picLocks noChangeAspect="1" noChangeArrowheads="1"/>
          </p:cNvPicPr>
          <p:nvPr/>
        </p:nvPicPr>
        <p:blipFill>
          <a:blip r:embed="rId3" cstate="print"/>
          <a:srcRect/>
          <a:stretch>
            <a:fillRect/>
          </a:stretch>
        </p:blipFill>
        <p:spPr bwMode="auto">
          <a:xfrm>
            <a:off x="5148064" y="3284984"/>
            <a:ext cx="3600400" cy="291632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75656" y="332656"/>
            <a:ext cx="5975350" cy="711200"/>
          </a:xfrm>
        </p:spPr>
        <p:txBody>
          <a:bodyPr/>
          <a:lstStyle/>
          <a:p>
            <a:pPr algn="ctr"/>
            <a:r>
              <a:rPr lang="zh-CN" altLang="en-US" sz="3600" dirty="0">
                <a:solidFill>
                  <a:srgbClr val="FFFF00"/>
                </a:solidFill>
                <a:latin typeface="+mj-ea"/>
              </a:rPr>
              <a:t>验收测试 </a:t>
            </a:r>
            <a:r>
              <a:rPr lang="en-US" altLang="zh-CN" sz="3600" dirty="0">
                <a:solidFill>
                  <a:srgbClr val="FFFF00"/>
                </a:solidFill>
                <a:latin typeface="+mj-ea"/>
              </a:rPr>
              <a:t>&amp;</a:t>
            </a:r>
            <a:r>
              <a:rPr lang="zh-CN" altLang="en-US" sz="3600" dirty="0">
                <a:solidFill>
                  <a:srgbClr val="FFFF00"/>
                </a:solidFill>
                <a:latin typeface="+mj-ea"/>
              </a:rPr>
              <a:t>安装测试</a:t>
            </a:r>
            <a:endParaRPr lang="en-US" altLang="zh-CN" sz="3600" dirty="0">
              <a:solidFill>
                <a:srgbClr val="FFFF00"/>
              </a:solidFill>
              <a:latin typeface="+mj-ea"/>
            </a:endParaRPr>
          </a:p>
        </p:txBody>
      </p:sp>
      <p:sp>
        <p:nvSpPr>
          <p:cNvPr id="39939" name="Rectangle 3"/>
          <p:cNvSpPr>
            <a:spLocks noChangeArrowheads="1"/>
          </p:cNvSpPr>
          <p:nvPr/>
        </p:nvSpPr>
        <p:spPr bwMode="auto">
          <a:xfrm>
            <a:off x="935038" y="1552893"/>
            <a:ext cx="7667625" cy="4095115"/>
          </a:xfrm>
          <a:prstGeom prst="rect">
            <a:avLst/>
          </a:prstGeom>
          <a:noFill/>
          <a:ln w="9525" algn="ctr">
            <a:noFill/>
            <a:miter lim="800000"/>
          </a:ln>
        </p:spPr>
        <p:txBody>
          <a:bodyPr wrap="square" anchor="ctr">
            <a:spAutoFit/>
          </a:bodyPr>
          <a:lstStyle/>
          <a:p>
            <a:pPr marL="342900" indent="-342900" defTabSz="91440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70C0"/>
                </a:solidFill>
                <a:latin typeface="+mn-lt"/>
                <a:ea typeface="楷体" panose="02010609060101010101" charset="-122"/>
                <a:cs typeface="楷体" panose="02010609060101010101" charset="-122"/>
              </a:rPr>
              <a:t>验收测试的目的是向未来的用户表明系统能够像预定要求那样工作，验证软件的功能和性能如同用户所合理期待的那样</a:t>
            </a:r>
          </a:p>
          <a:p>
            <a:pPr marL="342900" indent="-342900" defTabSz="91440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571500" algn="l"/>
              </a:tabLst>
            </a:pPr>
            <a:endParaRPr lang="zh-CN" altLang="en-US" sz="2400"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571500" algn="l"/>
              </a:tabLst>
            </a:pPr>
            <a:r>
              <a:rPr lang="zh-CN" altLang="en-US" sz="2400" i="0" dirty="0">
                <a:solidFill>
                  <a:srgbClr val="0070C0"/>
                </a:solidFill>
                <a:latin typeface="+mn-lt"/>
                <a:ea typeface="楷体" panose="02010609060101010101" charset="-122"/>
                <a:cs typeface="楷体" panose="02010609060101010101" charset="-122"/>
              </a:rPr>
              <a:t>安装测试是指按照软件产品安装手册或相应的文档，在一个和用户使用该产品完全一样的环境中或相当于用户使用环境中，进行一步一步的安装操作性的测试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47664" y="332656"/>
            <a:ext cx="5975350" cy="711200"/>
          </a:xfrm>
        </p:spPr>
        <p:txBody>
          <a:bodyPr/>
          <a:lstStyle/>
          <a:p>
            <a:pPr algn="ctr"/>
            <a:r>
              <a:rPr lang="en-US" altLang="zh-CN" sz="3600" dirty="0">
                <a:solidFill>
                  <a:srgbClr val="FFFF00"/>
                </a:solidFill>
                <a:latin typeface="+mj-ea"/>
              </a:rPr>
              <a:t>α</a:t>
            </a:r>
            <a:r>
              <a:rPr lang="zh-CN" altLang="en-US" sz="3600" dirty="0">
                <a:solidFill>
                  <a:srgbClr val="FFFF00"/>
                </a:solidFill>
                <a:latin typeface="+mj-ea"/>
              </a:rPr>
              <a:t>、</a:t>
            </a:r>
            <a:r>
              <a:rPr lang="el-GR" altLang="zh-CN" sz="3600" dirty="0">
                <a:solidFill>
                  <a:srgbClr val="FFFF00"/>
                </a:solidFill>
                <a:latin typeface="+mj-ea"/>
              </a:rPr>
              <a:t>β</a:t>
            </a:r>
            <a:r>
              <a:rPr lang="zh-CN" altLang="en-US" sz="3600" dirty="0">
                <a:solidFill>
                  <a:srgbClr val="FFFF00"/>
                </a:solidFill>
                <a:latin typeface="+mj-ea"/>
              </a:rPr>
              <a:t>测试</a:t>
            </a:r>
            <a:endParaRPr lang="en-US" altLang="zh-CN" sz="3600" dirty="0">
              <a:solidFill>
                <a:srgbClr val="FFFF00"/>
              </a:solidFill>
              <a:latin typeface="+mj-ea"/>
            </a:endParaRPr>
          </a:p>
        </p:txBody>
      </p:sp>
      <p:sp>
        <p:nvSpPr>
          <p:cNvPr id="5" name="矩形 4"/>
          <p:cNvSpPr/>
          <p:nvPr/>
        </p:nvSpPr>
        <p:spPr>
          <a:xfrm>
            <a:off x="539552" y="1484784"/>
            <a:ext cx="8136904" cy="4741545"/>
          </a:xfrm>
          <a:prstGeom prst="rect">
            <a:avLst/>
          </a:prstGeom>
        </p:spPr>
        <p:txBody>
          <a:bodyPr wrap="square">
            <a:spAutoFit/>
          </a:bodyPr>
          <a:lstStyle/>
          <a:p>
            <a:pPr marL="342900" indent="-342900" eaLnBrk="0" latinLnBrk="0" hangingPunct="0">
              <a:lnSpc>
                <a:spcPct val="180000"/>
              </a:lnSpc>
              <a:spcBef>
                <a:spcPts val="0"/>
              </a:spcBef>
              <a:buClr>
                <a:schemeClr val="accent1">
                  <a:lumMod val="50000"/>
                </a:schemeClr>
              </a:buClr>
              <a:buSzPct val="90000"/>
              <a:buFont typeface="Wingdings" panose="05000000000000000000" pitchFamily="2" charset="2"/>
              <a:buChar char="p"/>
            </a:pPr>
            <a:r>
              <a:rPr lang="en-US" altLang="zh-CN" sz="2400" b="1" i="0" u="sng" dirty="0">
                <a:solidFill>
                  <a:srgbClr val="0070C0"/>
                </a:solidFill>
                <a:latin typeface="+mn-lt"/>
                <a:ea typeface="楷体" panose="02010609060101010101" charset="-122"/>
                <a:cs typeface="楷体" panose="02010609060101010101" charset="-122"/>
              </a:rPr>
              <a:t>Alpha testing </a:t>
            </a:r>
            <a:r>
              <a:rPr lang="en-US" altLang="zh-CN" sz="2400" i="0" dirty="0">
                <a:solidFill>
                  <a:srgbClr val="0070C0"/>
                </a:solidFill>
                <a:latin typeface="+mn-lt"/>
                <a:ea typeface="楷体" panose="02010609060101010101" charset="-122"/>
                <a:cs typeface="楷体" panose="02010609060101010101" charset="-122"/>
              </a:rPr>
              <a:t>is simulated or actual operational testing by potential users/customers or an independent test team at the developers‘ site</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Is</a:t>
            </a:r>
            <a:r>
              <a:rPr lang="zh-CN" altLang="en-US" sz="2400" i="0" dirty="0">
                <a:solidFill>
                  <a:srgbClr val="0070C0"/>
                </a:solidFill>
                <a:latin typeface="+mn-lt"/>
                <a:ea typeface="楷体" panose="02010609060101010101" charset="-122"/>
                <a:cs typeface="楷体" panose="02010609060101010101" charset="-122"/>
              </a:rPr>
              <a:t> </a:t>
            </a:r>
            <a:r>
              <a:rPr lang="en-US" altLang="zh-CN" sz="2400" i="0" dirty="0">
                <a:solidFill>
                  <a:srgbClr val="0070C0"/>
                </a:solidFill>
                <a:latin typeface="+mn-lt"/>
                <a:ea typeface="楷体" panose="02010609060101010101" charset="-122"/>
                <a:cs typeface="楷体" panose="02010609060101010101" charset="-122"/>
              </a:rPr>
              <a:t>a form of internal acceptance testing</a:t>
            </a:r>
          </a:p>
          <a:p>
            <a:pPr marL="342900" indent="-342900" eaLnBrk="0" latinLnBrk="0" hangingPunct="0">
              <a:lnSpc>
                <a:spcPct val="180000"/>
              </a:lnSpc>
              <a:spcBef>
                <a:spcPts val="0"/>
              </a:spcBef>
              <a:buClr>
                <a:schemeClr val="accent1">
                  <a:lumMod val="50000"/>
                </a:schemeClr>
              </a:buClr>
              <a:buSzPct val="90000"/>
              <a:buFont typeface="Wingdings" panose="05000000000000000000" pitchFamily="2" charset="2"/>
              <a:buChar char="p"/>
            </a:pPr>
            <a:r>
              <a:rPr lang="en-US" altLang="zh-CN" sz="2400" b="1" i="0" u="sng" dirty="0">
                <a:solidFill>
                  <a:srgbClr val="0070C0"/>
                </a:solidFill>
                <a:latin typeface="+mn-lt"/>
                <a:ea typeface="楷体" panose="02010609060101010101" charset="-122"/>
                <a:cs typeface="楷体" panose="02010609060101010101" charset="-122"/>
              </a:rPr>
              <a:t>Beta testing </a:t>
            </a:r>
            <a:r>
              <a:rPr lang="en-US" altLang="zh-CN" sz="2400" i="0" dirty="0">
                <a:solidFill>
                  <a:srgbClr val="0070C0"/>
                </a:solidFill>
                <a:latin typeface="+mn-lt"/>
                <a:ea typeface="楷体" panose="02010609060101010101" charset="-122"/>
                <a:cs typeface="楷体" panose="02010609060101010101" charset="-122"/>
              </a:rPr>
              <a:t>comes after α testing. Versions of the software, known as beta versions, are released to a limited users outside of the programming team.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640" y="332656"/>
            <a:ext cx="6357938" cy="871538"/>
          </a:xfrm>
        </p:spPr>
        <p:txBody>
          <a:bodyPr/>
          <a:lstStyle/>
          <a:p>
            <a:pPr algn="ctr"/>
            <a:r>
              <a:rPr lang="en-US" altLang="zh-CN" sz="3600" dirty="0">
                <a:solidFill>
                  <a:srgbClr val="FFFF00"/>
                </a:solidFill>
                <a:latin typeface="+mj-ea"/>
              </a:rPr>
              <a:t>2.7 </a:t>
            </a:r>
            <a:r>
              <a:rPr lang="zh-CN" altLang="en-US" sz="3600" dirty="0">
                <a:solidFill>
                  <a:srgbClr val="FFFF00"/>
                </a:solidFill>
                <a:latin typeface="+mj-ea"/>
              </a:rPr>
              <a:t>软件测试</a:t>
            </a:r>
            <a:r>
              <a:rPr lang="zh-CN" altLang="zh-CN" sz="3600" dirty="0">
                <a:solidFill>
                  <a:srgbClr val="FFFF00"/>
                </a:solidFill>
                <a:latin typeface="+mj-ea"/>
              </a:rPr>
              <a:t>计划和测试用例</a:t>
            </a:r>
            <a:endParaRPr lang="zh-CN" altLang="en-US" sz="3600" dirty="0">
              <a:solidFill>
                <a:srgbClr val="FFFF00"/>
              </a:solidFill>
              <a:latin typeface="+mj-ea"/>
            </a:endParaRPr>
          </a:p>
        </p:txBody>
      </p:sp>
      <p:sp>
        <p:nvSpPr>
          <p:cNvPr id="40964" name="Rectangle 4"/>
          <p:cNvSpPr>
            <a:spLocks noChangeArrowheads="1"/>
          </p:cNvSpPr>
          <p:nvPr/>
        </p:nvSpPr>
        <p:spPr bwMode="auto">
          <a:xfrm>
            <a:off x="539552" y="1352544"/>
            <a:ext cx="8064896" cy="4208780"/>
          </a:xfrm>
          <a:prstGeom prst="rect">
            <a:avLst/>
          </a:prstGeom>
          <a:noFill/>
          <a:ln w="9525">
            <a:noFill/>
            <a:miter lim="800000"/>
          </a:ln>
        </p:spPr>
        <p:txBody>
          <a:bodyPr wrap="square" lIns="0" tIns="0" rIns="0" bIns="0" anchor="ctr">
            <a:spAutoFit/>
          </a:bodyPr>
          <a:lstStyle/>
          <a:p>
            <a:pPr marL="342900" indent="-342900" defTabSz="914400" eaLnBrk="0" latinLnBrk="0" hangingPunct="0">
              <a:lnSpc>
                <a:spcPct val="19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软件测试工作的组织与管理：制定测试策略、测试计划，确认所采用的测试方法与规范，控制测试进度，管理测试资源。</a:t>
            </a:r>
          </a:p>
          <a:p>
            <a:pPr marL="342900" indent="-342900" defTabSz="914400" eaLnBrk="0" latinLnBrk="0" hangingPunct="0">
              <a:lnSpc>
                <a:spcPct val="19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测试工作的实施：编制符合标准的测试文档，搭建测试环境，开发测试脚本、与开发组织协作实现各阶段的测试活动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a:r>
              <a:rPr lang="zh-CN" altLang="en-US" sz="3600" dirty="0">
                <a:solidFill>
                  <a:srgbClr val="FFFF00"/>
                </a:solidFill>
                <a:latin typeface="+mj-ea"/>
              </a:rPr>
              <a:t>测试工作流程</a:t>
            </a:r>
          </a:p>
        </p:txBody>
      </p:sp>
      <p:pic>
        <p:nvPicPr>
          <p:cNvPr id="41987" name="Picture 3" descr="2-8.gif"/>
          <p:cNvPicPr>
            <a:picLocks noChangeAspect="1"/>
          </p:cNvPicPr>
          <p:nvPr/>
        </p:nvPicPr>
        <p:blipFill>
          <a:blip r:embed="rId3" cstate="print"/>
          <a:srcRect/>
          <a:stretch>
            <a:fillRect/>
          </a:stretch>
        </p:blipFill>
        <p:spPr bwMode="auto">
          <a:xfrm>
            <a:off x="1907704" y="1309905"/>
            <a:ext cx="4709005" cy="5516215"/>
          </a:xfrm>
          <a:prstGeom prst="rect">
            <a:avLst/>
          </a:prstGeom>
          <a:noFill/>
          <a:ln w="9525">
            <a:noFill/>
            <a:miter lim="800000"/>
            <a:headEnd/>
            <a:tailEnd/>
          </a:ln>
        </p:spPr>
      </p:pic>
      <p:sp>
        <p:nvSpPr>
          <p:cNvPr id="41988" name="Oval 4"/>
          <p:cNvSpPr>
            <a:spLocks noChangeArrowheads="1"/>
          </p:cNvSpPr>
          <p:nvPr/>
        </p:nvSpPr>
        <p:spPr bwMode="auto">
          <a:xfrm>
            <a:off x="2771800" y="3284984"/>
            <a:ext cx="1398001" cy="424583"/>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41989" name="Oval 5"/>
          <p:cNvSpPr>
            <a:spLocks noChangeArrowheads="1"/>
          </p:cNvSpPr>
          <p:nvPr/>
        </p:nvSpPr>
        <p:spPr bwMode="auto">
          <a:xfrm>
            <a:off x="1979712" y="4149080"/>
            <a:ext cx="1398001" cy="424582"/>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41990" name="Oval 6"/>
          <p:cNvSpPr>
            <a:spLocks noChangeArrowheads="1"/>
          </p:cNvSpPr>
          <p:nvPr/>
        </p:nvSpPr>
        <p:spPr bwMode="auto">
          <a:xfrm>
            <a:off x="2782887" y="5012605"/>
            <a:ext cx="1398001" cy="424583"/>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41991" name="Oval 7"/>
          <p:cNvSpPr>
            <a:spLocks noChangeArrowheads="1"/>
          </p:cNvSpPr>
          <p:nvPr/>
        </p:nvSpPr>
        <p:spPr bwMode="auto">
          <a:xfrm>
            <a:off x="2782887" y="5669830"/>
            <a:ext cx="1398001" cy="424583"/>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41992" name="Oval 8"/>
          <p:cNvSpPr>
            <a:spLocks noChangeArrowheads="1"/>
          </p:cNvSpPr>
          <p:nvPr/>
        </p:nvSpPr>
        <p:spPr bwMode="auto">
          <a:xfrm>
            <a:off x="2746375" y="6433419"/>
            <a:ext cx="1398002" cy="424582"/>
          </a:xfrm>
          <a:prstGeom prst="ellipse">
            <a:avLst/>
          </a:prstGeom>
          <a:noFill/>
          <a:ln w="9525" algn="ctr">
            <a:solidFill>
              <a:schemeClr val="accent2"/>
            </a:solidFill>
            <a:prstDash val="dash"/>
            <a:round/>
          </a:ln>
        </p:spPr>
        <p:txBody>
          <a:bodyPr lIns="0" tIns="0" rIns="0" bIns="0" anchor="ctr"/>
          <a:lstStyle/>
          <a:p>
            <a:endParaRPr lang="zh-CN" altLang="en-US"/>
          </a:p>
        </p:txBody>
      </p:sp>
      <p:sp>
        <p:nvSpPr>
          <p:cNvPr id="41993" name="Oval 9"/>
          <p:cNvSpPr>
            <a:spLocks noChangeArrowheads="1"/>
          </p:cNvSpPr>
          <p:nvPr/>
        </p:nvSpPr>
        <p:spPr bwMode="auto">
          <a:xfrm>
            <a:off x="4139952" y="4149080"/>
            <a:ext cx="1926975" cy="424582"/>
          </a:xfrm>
          <a:prstGeom prst="ellipse">
            <a:avLst/>
          </a:prstGeom>
          <a:noFill/>
          <a:ln w="9525" algn="ctr">
            <a:solidFill>
              <a:schemeClr val="accent2"/>
            </a:solidFill>
            <a:prstDash val="dash"/>
            <a:round/>
          </a:ln>
        </p:spPr>
        <p:txBody>
          <a:bodyPr lIns="0" tIns="0" rIns="0" bIns="0" anchor="ct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835696" y="332656"/>
            <a:ext cx="6047581" cy="661988"/>
          </a:xfrm>
        </p:spPr>
        <p:txBody>
          <a:bodyPr/>
          <a:lstStyle/>
          <a:p>
            <a:pPr marL="457200" indent="-457200" algn="ctr">
              <a:lnSpc>
                <a:spcPct val="140000"/>
              </a:lnSpc>
            </a:pPr>
            <a:r>
              <a:rPr lang="zh-CN" altLang="en-US" sz="3600" b="1" dirty="0">
                <a:solidFill>
                  <a:srgbClr val="FFFF00"/>
                </a:solidFill>
              </a:rPr>
              <a:t>测试计划内容</a:t>
            </a:r>
            <a:endParaRPr lang="en-US" altLang="zh-CN" sz="3600" b="1" dirty="0">
              <a:solidFill>
                <a:srgbClr val="FFFF00"/>
              </a:solidFill>
            </a:endParaRPr>
          </a:p>
        </p:txBody>
      </p:sp>
      <p:sp>
        <p:nvSpPr>
          <p:cNvPr id="1029" name="矩形 4"/>
          <p:cNvSpPr>
            <a:spLocks noChangeArrowheads="1"/>
          </p:cNvSpPr>
          <p:nvPr/>
        </p:nvSpPr>
        <p:spPr bwMode="auto">
          <a:xfrm>
            <a:off x="1475656" y="2348880"/>
            <a:ext cx="3419797" cy="3170099"/>
          </a:xfrm>
          <a:prstGeom prst="rect">
            <a:avLst/>
          </a:prstGeom>
          <a:noFill/>
          <a:ln w="9525">
            <a:noFill/>
            <a:miter lim="800000"/>
          </a:ln>
        </p:spPr>
        <p:txBody>
          <a:bodyPr wrap="square">
            <a:spAutoFit/>
          </a:bodyPr>
          <a:lstStyle/>
          <a:p>
            <a:pPr marL="457200" lvl="0" indent="-457200">
              <a:lnSpc>
                <a:spcPct val="140000"/>
              </a:lnSpc>
              <a:buClr>
                <a:srgbClr val="91AC4E"/>
              </a:buClr>
              <a:buSzPct val="88000"/>
              <a:buFont typeface="Wingdings" panose="05000000000000000000" pitchFamily="2" charset="2"/>
              <a:buChar char="p"/>
            </a:pPr>
            <a:r>
              <a:rPr lang="x-none" altLang="zh-CN" sz="2400" i="0" dirty="0">
                <a:solidFill>
                  <a:srgbClr val="0070C0"/>
                </a:solidFill>
              </a:rPr>
              <a:t>目标和范围</a:t>
            </a:r>
            <a:endParaRPr lang="en-US" altLang="zh-CN" sz="2400" i="0" dirty="0">
              <a:solidFill>
                <a:srgbClr val="0070C0"/>
              </a:solidFill>
            </a:endParaRPr>
          </a:p>
          <a:p>
            <a:pPr marL="457200" lvl="0" indent="-457200">
              <a:lnSpc>
                <a:spcPct val="140000"/>
              </a:lnSpc>
              <a:buClr>
                <a:srgbClr val="91AC4E"/>
              </a:buClr>
              <a:buSzPct val="88000"/>
              <a:buFont typeface="Wingdings" panose="05000000000000000000" pitchFamily="2" charset="2"/>
              <a:buChar char="p"/>
            </a:pPr>
            <a:r>
              <a:rPr lang="x-none" altLang="zh-CN" sz="2400" i="0" dirty="0">
                <a:solidFill>
                  <a:srgbClr val="0070C0"/>
                </a:solidFill>
              </a:rPr>
              <a:t>项目估算</a:t>
            </a:r>
            <a:endParaRPr lang="zh-CN" altLang="zh-CN" sz="2400" i="0" dirty="0">
              <a:solidFill>
                <a:srgbClr val="0070C0"/>
              </a:solidFill>
            </a:endParaRPr>
          </a:p>
          <a:p>
            <a:pPr marL="457200" lvl="0" indent="-457200">
              <a:lnSpc>
                <a:spcPct val="140000"/>
              </a:lnSpc>
              <a:buClr>
                <a:srgbClr val="91AC4E"/>
              </a:buClr>
              <a:buSzPct val="88000"/>
              <a:buFont typeface="Wingdings" panose="05000000000000000000" pitchFamily="2" charset="2"/>
              <a:buChar char="p"/>
            </a:pPr>
            <a:r>
              <a:rPr lang="x-none" altLang="zh-CN" sz="2400" i="0" dirty="0">
                <a:solidFill>
                  <a:srgbClr val="0070C0"/>
                </a:solidFill>
              </a:rPr>
              <a:t>风险计划</a:t>
            </a:r>
            <a:endParaRPr lang="en-US" altLang="zh-CN" sz="2400" i="0" dirty="0">
              <a:solidFill>
                <a:srgbClr val="0070C0"/>
              </a:solidFill>
            </a:endParaRPr>
          </a:p>
          <a:p>
            <a:pPr marL="457200" lvl="0" indent="-457200">
              <a:lnSpc>
                <a:spcPct val="140000"/>
              </a:lnSpc>
              <a:buClr>
                <a:srgbClr val="91AC4E"/>
              </a:buClr>
              <a:buSzPct val="88000"/>
              <a:buFont typeface="Wingdings" panose="05000000000000000000" pitchFamily="2" charset="2"/>
              <a:buChar char="p"/>
            </a:pPr>
            <a:r>
              <a:rPr lang="x-none" altLang="zh-CN" sz="2400" i="0" dirty="0">
                <a:solidFill>
                  <a:srgbClr val="0070C0"/>
                </a:solidFill>
              </a:rPr>
              <a:t>进度安排</a:t>
            </a:r>
            <a:endParaRPr lang="en-US" altLang="zh-CN" sz="2400" i="0" dirty="0">
              <a:solidFill>
                <a:srgbClr val="0070C0"/>
              </a:solidFill>
            </a:endParaRPr>
          </a:p>
          <a:p>
            <a:pPr marL="457200" lvl="0" indent="-457200">
              <a:lnSpc>
                <a:spcPct val="140000"/>
              </a:lnSpc>
              <a:buClr>
                <a:srgbClr val="91AC4E"/>
              </a:buClr>
              <a:buSzPct val="88000"/>
              <a:buFont typeface="Wingdings" panose="05000000000000000000" pitchFamily="2" charset="2"/>
              <a:buChar char="p"/>
            </a:pPr>
            <a:r>
              <a:rPr lang="x-none" altLang="zh-CN" sz="2400" i="0" dirty="0">
                <a:solidFill>
                  <a:srgbClr val="0070C0"/>
                </a:solidFill>
              </a:rPr>
              <a:t>资源配置</a:t>
            </a:r>
            <a:endParaRPr lang="en-US" altLang="zh-CN" sz="2400" i="0" dirty="0">
              <a:solidFill>
                <a:srgbClr val="0070C0"/>
              </a:solidFill>
            </a:endParaRPr>
          </a:p>
          <a:p>
            <a:pPr marL="457200" lvl="0" indent="-457200">
              <a:lnSpc>
                <a:spcPct val="140000"/>
              </a:lnSpc>
              <a:buClr>
                <a:srgbClr val="91AC4E"/>
              </a:buClr>
              <a:buSzPct val="88000"/>
              <a:buFont typeface="Wingdings" panose="05000000000000000000" pitchFamily="2" charset="2"/>
              <a:buChar char="p"/>
            </a:pPr>
            <a:r>
              <a:rPr lang="zh-CN" altLang="zh-CN" sz="2400" i="0" dirty="0">
                <a:solidFill>
                  <a:srgbClr val="0070C0"/>
                </a:solidFill>
              </a:rPr>
              <a:t>跟踪和控制机制</a:t>
            </a:r>
          </a:p>
        </p:txBody>
      </p:sp>
      <p:graphicFrame>
        <p:nvGraphicFramePr>
          <p:cNvPr id="1026" name="Object 5"/>
          <p:cNvGraphicFramePr>
            <a:graphicFrameLocks noChangeAspect="1"/>
          </p:cNvGraphicFramePr>
          <p:nvPr/>
        </p:nvGraphicFramePr>
        <p:xfrm>
          <a:off x="5004048" y="2276872"/>
          <a:ext cx="2770188" cy="3424238"/>
        </p:xfrm>
        <a:graphic>
          <a:graphicData uri="http://schemas.openxmlformats.org/presentationml/2006/ole">
            <mc:AlternateContent xmlns:mc="http://schemas.openxmlformats.org/markup-compatibility/2006">
              <mc:Choice xmlns:v="urn:schemas-microsoft-com:vml" Requires="v">
                <p:oleObj name="ClipArt" r:id="rId3" imgW="2824480" imgH="3494405" progId="">
                  <p:embed/>
                </p:oleObj>
              </mc:Choice>
              <mc:Fallback>
                <p:oleObj name="ClipArt" r:id="rId3" imgW="2824480" imgH="3494405" progId="">
                  <p:embed/>
                  <p:pic>
                    <p:nvPicPr>
                      <p:cNvPr id="0" name="图片 2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276872"/>
                        <a:ext cx="2770188" cy="3424238"/>
                      </a:xfrm>
                      <a:prstGeom prst="rect">
                        <a:avLst/>
                      </a:prstGeom>
                      <a:noFill/>
                    </p:spPr>
                  </p:pic>
                </p:oleObj>
              </mc:Fallback>
            </mc:AlternateContent>
          </a:graphicData>
        </a:graphic>
      </p:graphicFrame>
      <p:sp>
        <p:nvSpPr>
          <p:cNvPr id="2" name="文本框 1"/>
          <p:cNvSpPr txBox="1"/>
          <p:nvPr/>
        </p:nvSpPr>
        <p:spPr>
          <a:xfrm>
            <a:off x="2843530" y="6165215"/>
            <a:ext cx="5101590" cy="368300"/>
          </a:xfrm>
          <a:prstGeom prst="rect">
            <a:avLst/>
          </a:prstGeom>
          <a:noFill/>
        </p:spPr>
        <p:txBody>
          <a:bodyPr wrap="square" rtlCol="0">
            <a:spAutoFit/>
          </a:bodyPr>
          <a:lstStyle/>
          <a:p>
            <a:r>
              <a:rPr lang="zh-CN" altLang="en-US" b="1">
                <a:solidFill>
                  <a:srgbClr val="00B050"/>
                </a:solidFill>
              </a:rPr>
              <a:t>参考附录</a:t>
            </a:r>
            <a:r>
              <a:rPr lang="en-US" altLang="zh-CN" b="1">
                <a:solidFill>
                  <a:srgbClr val="00B050"/>
                </a:solidFill>
              </a:rPr>
              <a:t>B </a:t>
            </a:r>
            <a:r>
              <a:rPr lang="zh-CN" altLang="en-US" b="1">
                <a:solidFill>
                  <a:srgbClr val="00B050"/>
                </a:solidFill>
              </a:rPr>
              <a:t>测试计划模板（</a:t>
            </a:r>
            <a:r>
              <a:rPr lang="en-US" altLang="zh-CN" b="1">
                <a:solidFill>
                  <a:srgbClr val="00B050"/>
                </a:solidFill>
              </a:rPr>
              <a:t>P341-351</a:t>
            </a:r>
            <a:r>
              <a:rPr lang="zh-CN" altLang="en-US" b="1">
                <a:solidFill>
                  <a:srgbClr val="00B05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688" y="260648"/>
            <a:ext cx="5899150" cy="819150"/>
          </a:xfrm>
        </p:spPr>
        <p:txBody>
          <a:bodyPr/>
          <a:lstStyle/>
          <a:p>
            <a:pPr algn="ctr"/>
            <a:r>
              <a:rPr lang="zh-CN" altLang="en-US" sz="3600" dirty="0">
                <a:solidFill>
                  <a:srgbClr val="FFFF00"/>
                </a:solidFill>
                <a:latin typeface="+mj-ea"/>
              </a:rPr>
              <a:t>什么是“质量” ？</a:t>
            </a:r>
            <a:endParaRPr lang="en-US" altLang="zh-CN" sz="3600" dirty="0">
              <a:solidFill>
                <a:srgbClr val="FFFF00"/>
              </a:solidFill>
              <a:latin typeface="+mj-ea"/>
            </a:endParaRPr>
          </a:p>
        </p:txBody>
      </p:sp>
      <p:pic>
        <p:nvPicPr>
          <p:cNvPr id="49156" name="Picture 4" descr="http://www.ipc.co.ir/UserFiles/quality.jpg"/>
          <p:cNvPicPr>
            <a:picLocks noChangeAspect="1" noChangeArrowheads="1"/>
          </p:cNvPicPr>
          <p:nvPr>
            <p:custDataLst>
              <p:tags r:id="rId1"/>
            </p:custDataLst>
          </p:nvPr>
        </p:nvPicPr>
        <p:blipFill>
          <a:blip r:embed="rId5" cstate="print"/>
          <a:srcRect/>
          <a:stretch>
            <a:fillRect/>
          </a:stretch>
        </p:blipFill>
        <p:spPr bwMode="auto">
          <a:xfrm>
            <a:off x="5003800" y="4509135"/>
            <a:ext cx="3720465" cy="2375535"/>
          </a:xfrm>
          <a:prstGeom prst="rect">
            <a:avLst/>
          </a:prstGeom>
          <a:noFill/>
        </p:spPr>
      </p:pic>
      <p:pic>
        <p:nvPicPr>
          <p:cNvPr id="6" name="图片 5" descr="quality.png"/>
          <p:cNvPicPr>
            <a:picLocks noChangeAspect="1"/>
          </p:cNvPicPr>
          <p:nvPr>
            <p:custDataLst>
              <p:tags r:id="rId2"/>
            </p:custDataLst>
          </p:nvPr>
        </p:nvPicPr>
        <p:blipFill>
          <a:blip r:embed="rId6" cstate="print"/>
          <a:stretch>
            <a:fillRect/>
          </a:stretch>
        </p:blipFill>
        <p:spPr>
          <a:xfrm>
            <a:off x="5003800" y="1245870"/>
            <a:ext cx="3720465" cy="3263265"/>
          </a:xfrm>
          <a:prstGeom prst="rect">
            <a:avLst/>
          </a:prstGeom>
        </p:spPr>
      </p:pic>
      <p:pic>
        <p:nvPicPr>
          <p:cNvPr id="104450" name="Picture 2" descr="http://www.crmsocialmedia.com/wp-content/uploads/2010/12/customer-satisfaction.gif"/>
          <p:cNvPicPr>
            <a:picLocks noChangeAspect="1" noChangeArrowheads="1"/>
          </p:cNvPicPr>
          <p:nvPr/>
        </p:nvPicPr>
        <p:blipFill>
          <a:blip r:embed="rId7" cstate="print"/>
          <a:srcRect/>
          <a:stretch>
            <a:fillRect/>
          </a:stretch>
        </p:blipFill>
        <p:spPr bwMode="auto">
          <a:xfrm>
            <a:off x="467365" y="1245627"/>
            <a:ext cx="4355976" cy="2789986"/>
          </a:xfrm>
          <a:prstGeom prst="rect">
            <a:avLst/>
          </a:prstGeom>
          <a:noFill/>
        </p:spPr>
      </p:pic>
      <p:pic>
        <p:nvPicPr>
          <p:cNvPr id="104452" name="Picture 4" descr="http://www.product-reviews.net/wp-content/userimages/2008/04/apple-the-benchmark-brand.jpg"/>
          <p:cNvPicPr>
            <a:picLocks noChangeAspect="1" noChangeArrowheads="1"/>
          </p:cNvPicPr>
          <p:nvPr/>
        </p:nvPicPr>
        <p:blipFill>
          <a:blip r:embed="rId8" cstate="print"/>
          <a:srcRect/>
          <a:stretch>
            <a:fillRect/>
          </a:stretch>
        </p:blipFill>
        <p:spPr bwMode="auto">
          <a:xfrm>
            <a:off x="2339975" y="3933190"/>
            <a:ext cx="2481580" cy="3005455"/>
          </a:xfrm>
          <a:prstGeom prst="rect">
            <a:avLst/>
          </a:prstGeom>
          <a:noFill/>
        </p:spPr>
      </p:pic>
      <p:sp>
        <p:nvSpPr>
          <p:cNvPr id="2" name="文本框 1"/>
          <p:cNvSpPr txBox="1"/>
          <p:nvPr/>
        </p:nvSpPr>
        <p:spPr>
          <a:xfrm>
            <a:off x="439420" y="4417695"/>
            <a:ext cx="1684020" cy="1814830"/>
          </a:xfrm>
          <a:prstGeom prst="rect">
            <a:avLst/>
          </a:prstGeom>
          <a:noFill/>
        </p:spPr>
        <p:txBody>
          <a:bodyPr wrap="square" rtlCol="0">
            <a:spAutoFit/>
          </a:bodyPr>
          <a:lstStyle/>
          <a:p>
            <a:r>
              <a:rPr lang="zh-CN" altLang="en-US" sz="2800" b="1" dirty="0">
                <a:solidFill>
                  <a:srgbClr val="0070C0"/>
                </a:solidFill>
                <a:latin typeface="+mj-ea"/>
                <a:sym typeface="+mn-ea"/>
              </a:rPr>
              <a:t>质量 </a:t>
            </a:r>
            <a:r>
              <a:rPr lang="en-US" altLang="zh-CN" sz="2800" b="1" dirty="0">
                <a:solidFill>
                  <a:srgbClr val="0070C0"/>
                </a:solidFill>
                <a:latin typeface="+mj-ea"/>
                <a:sym typeface="+mn-ea"/>
              </a:rPr>
              <a:t>=</a:t>
            </a:r>
          </a:p>
          <a:p>
            <a:r>
              <a:rPr lang="zh-CN" altLang="en-US" sz="2800" b="1" dirty="0">
                <a:solidFill>
                  <a:srgbClr val="0070C0"/>
                </a:solidFill>
                <a:latin typeface="+mj-ea"/>
                <a:sym typeface="+mn-ea"/>
              </a:rPr>
              <a:t>品牌 </a:t>
            </a:r>
            <a:r>
              <a:rPr lang="en-US" altLang="zh-CN" sz="2800" b="1" dirty="0">
                <a:solidFill>
                  <a:srgbClr val="0070C0"/>
                </a:solidFill>
                <a:latin typeface="+mj-ea"/>
                <a:sym typeface="+mn-ea"/>
              </a:rPr>
              <a:t>=</a:t>
            </a:r>
          </a:p>
          <a:p>
            <a:r>
              <a:rPr lang="zh-CN" altLang="en-US" sz="2800" b="1" dirty="0">
                <a:solidFill>
                  <a:srgbClr val="0070C0"/>
                </a:solidFill>
                <a:latin typeface="+mj-ea"/>
                <a:sym typeface="+mn-ea"/>
              </a:rPr>
              <a:t>客户满意度？</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835696" y="332656"/>
            <a:ext cx="6047581" cy="661988"/>
          </a:xfrm>
        </p:spPr>
        <p:txBody>
          <a:bodyPr/>
          <a:lstStyle/>
          <a:p>
            <a:pPr marL="457200" indent="-457200" algn="ctr">
              <a:lnSpc>
                <a:spcPct val="140000"/>
              </a:lnSpc>
            </a:pPr>
            <a:r>
              <a:rPr lang="zh-CN" altLang="en-US" sz="3600" b="1" dirty="0">
                <a:solidFill>
                  <a:srgbClr val="FFFF00"/>
                </a:solidFill>
              </a:rPr>
              <a:t>测试用例</a:t>
            </a:r>
            <a:endParaRPr lang="en-US" altLang="zh-CN" sz="3600" b="1" dirty="0">
              <a:solidFill>
                <a:srgbClr val="FFFF00"/>
              </a:solidFill>
            </a:endParaRPr>
          </a:p>
        </p:txBody>
      </p:sp>
      <p:sp>
        <p:nvSpPr>
          <p:cNvPr id="1029" name="矩形 4"/>
          <p:cNvSpPr>
            <a:spLocks noChangeArrowheads="1"/>
          </p:cNvSpPr>
          <p:nvPr/>
        </p:nvSpPr>
        <p:spPr bwMode="auto">
          <a:xfrm>
            <a:off x="755576" y="1917209"/>
            <a:ext cx="7920880" cy="4225290"/>
          </a:xfrm>
          <a:prstGeom prst="rect">
            <a:avLst/>
          </a:prstGeom>
          <a:noFill/>
          <a:ln w="9525">
            <a:noFill/>
            <a:miter lim="800000"/>
          </a:ln>
        </p:spPr>
        <p:txBody>
          <a:bodyPr wrap="square">
            <a:spAutoFit/>
          </a:bodyPr>
          <a:lstStyle/>
          <a:p>
            <a:pPr marL="0" indent="0" eaLnBrk="1" latinLnBrk="0" hangingPunct="1">
              <a:lnSpc>
                <a:spcPct val="160000"/>
              </a:lnSpc>
              <a:buClr>
                <a:srgbClr val="91AC4E"/>
              </a:buClr>
              <a:buSzPct val="88000"/>
              <a:buFont typeface="Wingdings" panose="05000000000000000000" pitchFamily="2" charset="2"/>
              <a:buNone/>
            </a:pPr>
            <a:r>
              <a:rPr lang="en-US" altLang="zh-CN" sz="2400" i="0" dirty="0">
                <a:solidFill>
                  <a:srgbClr val="0070C0"/>
                </a:solidFill>
              </a:rPr>
              <a:t>       </a:t>
            </a:r>
            <a:r>
              <a:rPr lang="zh-CN" altLang="zh-CN" sz="2400" i="0" dirty="0">
                <a:solidFill>
                  <a:srgbClr val="0070C0"/>
                </a:solidFill>
              </a:rPr>
              <a:t>测试用例是为测试目的设计的一个特定使用实例或场景，包括测试条件、数据和测试过程等。</a:t>
            </a:r>
          </a:p>
          <a:p>
            <a:pPr marL="457200" indent="0" eaLnBrk="1" latinLnBrk="0" hangingPunct="1">
              <a:lnSpc>
                <a:spcPct val="160000"/>
              </a:lnSpc>
              <a:buClr>
                <a:srgbClr val="91AC4E"/>
              </a:buClr>
              <a:buSzPct val="88000"/>
              <a:buFont typeface="Wingdings" panose="05000000000000000000" pitchFamily="2" charset="2"/>
              <a:buChar char="p"/>
            </a:pPr>
            <a:r>
              <a:rPr lang="zh-CN" altLang="zh-CN" sz="2400" i="0" dirty="0">
                <a:solidFill>
                  <a:srgbClr val="00B050"/>
                </a:solidFill>
              </a:rPr>
              <a:t>测试用例是测试人员在测试过程中的重要参考依据</a:t>
            </a:r>
          </a:p>
          <a:p>
            <a:pPr marL="457200" indent="0" eaLnBrk="1" latinLnBrk="0" hangingPunct="1">
              <a:lnSpc>
                <a:spcPct val="160000"/>
              </a:lnSpc>
              <a:buClr>
                <a:srgbClr val="91AC4E"/>
              </a:buClr>
              <a:buSzPct val="88000"/>
              <a:buFont typeface="Wingdings" panose="05000000000000000000" pitchFamily="2" charset="2"/>
              <a:buChar char="p"/>
            </a:pPr>
            <a:r>
              <a:rPr lang="zh-CN" altLang="zh-CN" sz="2400" i="0" dirty="0">
                <a:solidFill>
                  <a:srgbClr val="00B050"/>
                </a:solidFill>
              </a:rPr>
              <a:t>测试用例将有助于节约测试时间，提高测试效率。</a:t>
            </a:r>
          </a:p>
          <a:p>
            <a:pPr marL="457200" indent="0" eaLnBrk="1" latinLnBrk="0" hangingPunct="1">
              <a:lnSpc>
                <a:spcPct val="160000"/>
              </a:lnSpc>
              <a:buClr>
                <a:srgbClr val="91AC4E"/>
              </a:buClr>
              <a:buSzPct val="88000"/>
              <a:buFont typeface="Wingdings" panose="05000000000000000000" pitchFamily="2" charset="2"/>
              <a:buChar char="p"/>
            </a:pPr>
            <a:r>
              <a:rPr lang="zh-CN" altLang="zh-CN" sz="2400" i="0" dirty="0">
                <a:solidFill>
                  <a:srgbClr val="00B050"/>
                </a:solidFill>
              </a:rPr>
              <a:t>良好的测试用例不断地被重复使用，使得测试过程事半功倍</a:t>
            </a:r>
            <a:endParaRPr lang="en-US" altLang="zh-CN" sz="2400" i="0" dirty="0">
              <a:solidFill>
                <a:srgbClr val="00B050"/>
              </a:solidFill>
            </a:endParaRPr>
          </a:p>
          <a:p>
            <a:pPr marL="457200" indent="0" eaLnBrk="1" latinLnBrk="0" hangingPunct="1">
              <a:lnSpc>
                <a:spcPct val="160000"/>
              </a:lnSpc>
              <a:buClr>
                <a:srgbClr val="91AC4E"/>
              </a:buClr>
              <a:buSzPct val="88000"/>
              <a:buFont typeface="Wingdings" panose="05000000000000000000" pitchFamily="2" charset="2"/>
              <a:buChar char="p"/>
            </a:pPr>
            <a:r>
              <a:rPr lang="zh-CN" altLang="zh-CN" sz="2400" i="0" dirty="0">
                <a:solidFill>
                  <a:srgbClr val="00B050"/>
                </a:solidFill>
              </a:rPr>
              <a:t>测试用例是一个知识积累的过程</a:t>
            </a:r>
          </a:p>
        </p:txBody>
      </p:sp>
      <p:sp>
        <p:nvSpPr>
          <p:cNvPr id="2" name="文本框 1"/>
          <p:cNvSpPr txBox="1"/>
          <p:nvPr/>
        </p:nvSpPr>
        <p:spPr>
          <a:xfrm>
            <a:off x="3419475" y="6309360"/>
            <a:ext cx="5101590" cy="368300"/>
          </a:xfrm>
          <a:prstGeom prst="rect">
            <a:avLst/>
          </a:prstGeom>
          <a:noFill/>
        </p:spPr>
        <p:txBody>
          <a:bodyPr wrap="square" rtlCol="0">
            <a:spAutoFit/>
          </a:bodyPr>
          <a:lstStyle/>
          <a:p>
            <a:r>
              <a:rPr lang="zh-CN" altLang="en-US" b="1">
                <a:solidFill>
                  <a:srgbClr val="00B050"/>
                </a:solidFill>
              </a:rPr>
              <a:t>参考附录</a:t>
            </a:r>
            <a:r>
              <a:rPr lang="en-US" altLang="zh-CN" b="1">
                <a:solidFill>
                  <a:srgbClr val="00B050"/>
                </a:solidFill>
              </a:rPr>
              <a:t>C </a:t>
            </a:r>
            <a:r>
              <a:rPr lang="zh-CN" altLang="en-US" b="1">
                <a:solidFill>
                  <a:srgbClr val="00B050"/>
                </a:solidFill>
              </a:rPr>
              <a:t>测试用例设计模板（</a:t>
            </a:r>
            <a:r>
              <a:rPr lang="en-US" altLang="zh-CN" b="1">
                <a:solidFill>
                  <a:srgbClr val="00B050"/>
                </a:solidFill>
              </a:rPr>
              <a:t>P352-353</a:t>
            </a:r>
            <a:r>
              <a:rPr lang="zh-CN" altLang="en-US" b="1">
                <a:solidFill>
                  <a:srgbClr val="00B050"/>
                </a:solidFill>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560" y="476672"/>
            <a:ext cx="7704137" cy="661988"/>
          </a:xfrm>
        </p:spPr>
        <p:txBody>
          <a:bodyPr/>
          <a:lstStyle/>
          <a:p>
            <a:pPr algn="ctr" eaLnBrk="1" hangingPunct="1"/>
            <a:r>
              <a:rPr lang="en-US" altLang="zh-CN" sz="3200" b="1" dirty="0">
                <a:solidFill>
                  <a:srgbClr val="FFFF00"/>
                </a:solidFill>
              </a:rPr>
              <a:t>2.8 </a:t>
            </a:r>
            <a:r>
              <a:rPr lang="en-US" altLang="en-US" sz="3200" b="1" dirty="0">
                <a:solidFill>
                  <a:srgbClr val="FFFF00"/>
                </a:solidFill>
              </a:rPr>
              <a:t>专业</a:t>
            </a:r>
            <a:r>
              <a:rPr lang="zh-CN" altLang="en-US" sz="3200" b="1" dirty="0">
                <a:solidFill>
                  <a:srgbClr val="FFFF00"/>
                </a:solidFill>
              </a:rPr>
              <a:t>测试人员的责任与要求</a:t>
            </a:r>
          </a:p>
        </p:txBody>
      </p:sp>
      <p:pic>
        <p:nvPicPr>
          <p:cNvPr id="6" name="Picture 7" descr="http://www.teamcct.com/images/splash_team.gif"/>
          <p:cNvPicPr>
            <a:picLocks noChangeAspect="1" noChangeArrowheads="1"/>
          </p:cNvPicPr>
          <p:nvPr/>
        </p:nvPicPr>
        <p:blipFill>
          <a:blip r:embed="rId3" cstate="print"/>
          <a:srcRect/>
          <a:stretch>
            <a:fillRect/>
          </a:stretch>
        </p:blipFill>
        <p:spPr bwMode="auto">
          <a:xfrm>
            <a:off x="6156325" y="1196975"/>
            <a:ext cx="3049270" cy="2263140"/>
          </a:xfrm>
          <a:prstGeom prst="rect">
            <a:avLst/>
          </a:prstGeom>
          <a:noFill/>
          <a:ln w="9525">
            <a:noFill/>
            <a:miter lim="800000"/>
            <a:headEnd/>
            <a:tailEnd/>
          </a:ln>
        </p:spPr>
      </p:pic>
      <p:sp>
        <p:nvSpPr>
          <p:cNvPr id="8" name="Rectangle 4"/>
          <p:cNvSpPr>
            <a:spLocks noChangeArrowheads="1"/>
          </p:cNvSpPr>
          <p:nvPr/>
        </p:nvSpPr>
        <p:spPr bwMode="auto">
          <a:xfrm>
            <a:off x="467415" y="2997086"/>
            <a:ext cx="7775575" cy="3451225"/>
          </a:xfrm>
          <a:prstGeom prst="rect">
            <a:avLst/>
          </a:prstGeom>
          <a:noFill/>
          <a:ln w="9525">
            <a:noFill/>
            <a:miter lim="800000"/>
          </a:ln>
        </p:spPr>
        <p:txBody>
          <a:bodyPr lIns="0" tIns="0" rIns="0" bIns="0">
            <a:spAutoFit/>
          </a:bodyPr>
          <a:lstStyle/>
          <a:p>
            <a:pPr marL="457200" indent="-457200">
              <a:lnSpc>
                <a:spcPct val="140000"/>
              </a:lnSpc>
              <a:buClr>
                <a:srgbClr val="91AC4E"/>
              </a:buClr>
              <a:buSzPct val="80000"/>
              <a:buFont typeface="Wingdings" panose="05000000000000000000" pitchFamily="2" charset="2"/>
              <a:buChar char="p"/>
            </a:pPr>
            <a:r>
              <a:rPr lang="en-US" altLang="zh-CN" sz="2400" b="1" i="0" dirty="0">
                <a:solidFill>
                  <a:srgbClr val="0070C0"/>
                </a:solidFill>
              </a:rPr>
              <a:t>QA/</a:t>
            </a:r>
            <a:r>
              <a:rPr lang="zh-CN" altLang="en-US" sz="2400" b="1" i="0" dirty="0">
                <a:solidFill>
                  <a:srgbClr val="0070C0"/>
                </a:solidFill>
              </a:rPr>
              <a:t>测试经理：</a:t>
            </a:r>
            <a:r>
              <a:rPr lang="zh-CN" altLang="en-US" i="0" dirty="0">
                <a:solidFill>
                  <a:srgbClr val="0070C0"/>
                </a:solidFill>
              </a:rPr>
              <a:t>人员管理，资源调配、测试方法改进等；</a:t>
            </a:r>
          </a:p>
          <a:p>
            <a:pPr marL="457200" indent="-457200">
              <a:lnSpc>
                <a:spcPct val="140000"/>
              </a:lnSpc>
              <a:buClr>
                <a:srgbClr val="91AC4E"/>
              </a:buClr>
              <a:buSzPct val="80000"/>
              <a:buFont typeface="Wingdings" panose="05000000000000000000" pitchFamily="2" charset="2"/>
              <a:buChar char="p"/>
            </a:pPr>
            <a:r>
              <a:rPr lang="zh-CN" altLang="en-US" sz="2400" b="1" i="0" dirty="0">
                <a:solidFill>
                  <a:srgbClr val="0070C0"/>
                </a:solidFill>
              </a:rPr>
              <a:t>实验室管理人员：</a:t>
            </a:r>
            <a:r>
              <a:rPr lang="zh-CN" altLang="en-US" i="0" dirty="0">
                <a:solidFill>
                  <a:srgbClr val="0070C0"/>
                </a:solidFill>
              </a:rPr>
              <a:t>设置、配置和维护实验室的测试环境</a:t>
            </a:r>
          </a:p>
          <a:p>
            <a:pPr marL="457200" indent="-457200">
              <a:lnSpc>
                <a:spcPct val="140000"/>
              </a:lnSpc>
              <a:buClr>
                <a:srgbClr val="91AC4E"/>
              </a:buClr>
              <a:buSzPct val="80000"/>
              <a:buFont typeface="Wingdings" panose="05000000000000000000" pitchFamily="2" charset="2"/>
              <a:buChar char="p"/>
            </a:pPr>
            <a:r>
              <a:rPr lang="zh-CN" altLang="en-US" sz="2400" b="1" i="0" dirty="0">
                <a:solidFill>
                  <a:srgbClr val="0070C0"/>
                </a:solidFill>
              </a:rPr>
              <a:t>内审员：</a:t>
            </a:r>
            <a:r>
              <a:rPr lang="zh-CN" altLang="en-US" i="0" dirty="0">
                <a:solidFill>
                  <a:srgbClr val="0070C0"/>
                </a:solidFill>
              </a:rPr>
              <a:t>审查流程，建立测试模板，跟踪缺陷测试报告的质量等；</a:t>
            </a:r>
          </a:p>
          <a:p>
            <a:pPr marL="457200" indent="-457200">
              <a:lnSpc>
                <a:spcPct val="140000"/>
              </a:lnSpc>
              <a:buClr>
                <a:srgbClr val="91AC4E"/>
              </a:buClr>
              <a:buSzPct val="80000"/>
              <a:buFont typeface="Wingdings" panose="05000000000000000000" pitchFamily="2" charset="2"/>
              <a:buChar char="p"/>
            </a:pPr>
            <a:r>
              <a:rPr lang="zh-CN" altLang="en-US" sz="2400" b="1" i="0" dirty="0">
                <a:solidFill>
                  <a:srgbClr val="0070C0"/>
                </a:solidFill>
              </a:rPr>
              <a:t>测试组长：</a:t>
            </a:r>
            <a:r>
              <a:rPr lang="zh-CN" altLang="en-US" i="0" dirty="0">
                <a:solidFill>
                  <a:srgbClr val="0070C0"/>
                </a:solidFill>
              </a:rPr>
              <a:t>负责项目的管理、测试计划、测试用例、任务安排等；</a:t>
            </a:r>
          </a:p>
          <a:p>
            <a:pPr marL="457200" indent="-457200">
              <a:lnSpc>
                <a:spcPct val="140000"/>
              </a:lnSpc>
              <a:buClr>
                <a:srgbClr val="91AC4E"/>
              </a:buClr>
              <a:buSzPct val="80000"/>
              <a:buFont typeface="Wingdings" panose="05000000000000000000" pitchFamily="2" charset="2"/>
              <a:buChar char="p"/>
            </a:pPr>
            <a:r>
              <a:rPr lang="zh-CN" altLang="en-US" sz="2400" b="1" i="0" dirty="0">
                <a:solidFill>
                  <a:srgbClr val="0070C0"/>
                </a:solidFill>
              </a:rPr>
              <a:t>测试设计人员</a:t>
            </a:r>
            <a:r>
              <a:rPr lang="en-US" altLang="zh-CN" sz="2400" b="1" i="0" dirty="0">
                <a:solidFill>
                  <a:srgbClr val="0070C0"/>
                </a:solidFill>
              </a:rPr>
              <a:t>/</a:t>
            </a:r>
            <a:r>
              <a:rPr lang="zh-CN" altLang="en-US" sz="2400" b="1" i="0" dirty="0">
                <a:solidFill>
                  <a:srgbClr val="0070C0"/>
                </a:solidFill>
              </a:rPr>
              <a:t>资深测试工程师，</a:t>
            </a:r>
            <a:r>
              <a:rPr lang="zh-CN" altLang="en-US" i="0" dirty="0">
                <a:solidFill>
                  <a:srgbClr val="0070C0"/>
                </a:solidFill>
              </a:rPr>
              <a:t>产品设计规格说明书的审查、测试用例的设计、技术难题的解决、培训和指导、实际测试任务的执行；</a:t>
            </a:r>
          </a:p>
          <a:p>
            <a:pPr marL="457200" indent="-457200">
              <a:lnSpc>
                <a:spcPct val="140000"/>
              </a:lnSpc>
              <a:buClr>
                <a:srgbClr val="91AC4E"/>
              </a:buClr>
              <a:buSzPct val="80000"/>
              <a:buFont typeface="Wingdings" panose="05000000000000000000" pitchFamily="2" charset="2"/>
              <a:buChar char="p"/>
            </a:pPr>
            <a:r>
              <a:rPr lang="zh-CN" altLang="en-US" sz="2400" b="1" i="0" dirty="0">
                <a:solidFill>
                  <a:srgbClr val="0070C0"/>
                </a:solidFill>
              </a:rPr>
              <a:t>一般（初级）测试工程师，</a:t>
            </a:r>
            <a:r>
              <a:rPr lang="zh-CN" altLang="en-US" i="0" dirty="0">
                <a:solidFill>
                  <a:srgbClr val="0070C0"/>
                </a:solidFill>
              </a:rPr>
              <a:t>执行测试用例和相关的测试任务。 </a:t>
            </a:r>
          </a:p>
        </p:txBody>
      </p:sp>
      <p:sp>
        <p:nvSpPr>
          <p:cNvPr id="2" name="文本框 1"/>
          <p:cNvSpPr txBox="1"/>
          <p:nvPr/>
        </p:nvSpPr>
        <p:spPr>
          <a:xfrm>
            <a:off x="755650" y="1988820"/>
            <a:ext cx="5101590" cy="521970"/>
          </a:xfrm>
          <a:prstGeom prst="rect">
            <a:avLst/>
          </a:prstGeom>
          <a:noFill/>
        </p:spPr>
        <p:txBody>
          <a:bodyPr wrap="square" rtlCol="0">
            <a:spAutoFit/>
          </a:bodyPr>
          <a:lstStyle/>
          <a:p>
            <a:r>
              <a:rPr lang="zh-CN" altLang="en-US" sz="2800" b="1">
                <a:solidFill>
                  <a:srgbClr val="00B050"/>
                </a:solidFill>
              </a:rPr>
              <a:t>测试团队构成及职责</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91680" y="332656"/>
            <a:ext cx="5977036" cy="661988"/>
          </a:xfrm>
        </p:spPr>
        <p:txBody>
          <a:bodyPr/>
          <a:lstStyle/>
          <a:p>
            <a:pPr algn="ctr" eaLnBrk="1" hangingPunct="1"/>
            <a:r>
              <a:rPr lang="zh-CN" altLang="en-US" sz="3600" b="1" dirty="0">
                <a:solidFill>
                  <a:srgbClr val="FFFF00"/>
                </a:solidFill>
              </a:rPr>
              <a:t>对测试人员的要求</a:t>
            </a:r>
          </a:p>
        </p:txBody>
      </p:sp>
      <p:sp>
        <p:nvSpPr>
          <p:cNvPr id="22532" name="Rectangle 4"/>
          <p:cNvSpPr>
            <a:spLocks noChangeArrowheads="1"/>
          </p:cNvSpPr>
          <p:nvPr/>
        </p:nvSpPr>
        <p:spPr bwMode="auto">
          <a:xfrm>
            <a:off x="1619672" y="1484784"/>
            <a:ext cx="6121400" cy="4524375"/>
          </a:xfrm>
          <a:prstGeom prst="rect">
            <a:avLst/>
          </a:prstGeom>
          <a:noFill/>
          <a:ln w="9525">
            <a:noFill/>
            <a:miter lim="800000"/>
          </a:ln>
        </p:spPr>
        <p:txBody>
          <a:bodyPr lIns="0" tIns="0" rIns="0" bIns="0">
            <a:spAutoFit/>
          </a:bodyPr>
          <a:lstStyle/>
          <a:p>
            <a:pPr>
              <a:lnSpc>
                <a:spcPct val="150000"/>
              </a:lnSpc>
              <a:buClr>
                <a:srgbClr val="91AC4E"/>
              </a:buClr>
              <a:buSzPct val="90000"/>
              <a:buFont typeface="Wingdings" panose="05000000000000000000" pitchFamily="2" charset="2"/>
              <a:buChar char="p"/>
            </a:pPr>
            <a:r>
              <a:rPr lang="zh-CN" altLang="en-US" sz="2800" b="1" i="0" dirty="0">
                <a:solidFill>
                  <a:srgbClr val="0070C0"/>
                </a:solidFill>
              </a:rPr>
              <a:t> </a:t>
            </a:r>
            <a:r>
              <a:rPr lang="zh-CN" altLang="en-US" sz="2800" i="0" dirty="0">
                <a:solidFill>
                  <a:srgbClr val="0070C0"/>
                </a:solidFill>
              </a:rPr>
              <a:t>技术、编程能力</a:t>
            </a:r>
          </a:p>
          <a:p>
            <a:pPr>
              <a:lnSpc>
                <a:spcPct val="150000"/>
              </a:lnSpc>
              <a:buClr>
                <a:srgbClr val="91AC4E"/>
              </a:buClr>
              <a:buSzPct val="90000"/>
              <a:buFont typeface="Wingdings" panose="05000000000000000000" pitchFamily="2" charset="2"/>
              <a:buChar char="p"/>
            </a:pPr>
            <a:r>
              <a:rPr lang="zh-CN" altLang="en-US" sz="2800" i="0" dirty="0">
                <a:solidFill>
                  <a:srgbClr val="0070C0"/>
                </a:solidFill>
              </a:rPr>
              <a:t> 责任感、耐力</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沟通能力、理解能力</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分析问题能力（批判性思维）</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项目管理能力</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组织能力</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b="1" i="0" dirty="0">
                <a:solidFill>
                  <a:srgbClr val="0070C0"/>
                </a:solidFill>
              </a:rPr>
              <a:t>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19672" y="404664"/>
            <a:ext cx="5905028" cy="661988"/>
          </a:xfrm>
        </p:spPr>
        <p:txBody>
          <a:bodyPr/>
          <a:lstStyle/>
          <a:p>
            <a:pPr algn="ctr" eaLnBrk="1" hangingPunct="1"/>
            <a:r>
              <a:rPr lang="zh-CN" altLang="en-US" sz="3600" b="1" dirty="0">
                <a:solidFill>
                  <a:srgbClr val="FFFF00"/>
                </a:solidFill>
              </a:rPr>
              <a:t>优秀测试工程师的素质</a:t>
            </a:r>
          </a:p>
        </p:txBody>
      </p:sp>
      <p:sp>
        <p:nvSpPr>
          <p:cNvPr id="23556" name="Rectangle 4"/>
          <p:cNvSpPr>
            <a:spLocks noChangeArrowheads="1"/>
          </p:cNvSpPr>
          <p:nvPr/>
        </p:nvSpPr>
        <p:spPr bwMode="auto">
          <a:xfrm>
            <a:off x="1619672" y="1484784"/>
            <a:ext cx="6121400" cy="4524375"/>
          </a:xfrm>
          <a:prstGeom prst="rect">
            <a:avLst/>
          </a:prstGeom>
          <a:noFill/>
          <a:ln w="9525">
            <a:noFill/>
            <a:miter lim="800000"/>
          </a:ln>
        </p:spPr>
        <p:txBody>
          <a:bodyPr lIns="0" tIns="0" rIns="0" bIns="0">
            <a:spAutoFit/>
          </a:bodyPr>
          <a:lstStyle/>
          <a:p>
            <a:pPr>
              <a:lnSpc>
                <a:spcPct val="150000"/>
              </a:lnSpc>
              <a:buClr>
                <a:srgbClr val="91AC4E"/>
              </a:buClr>
              <a:buSzPct val="90000"/>
              <a:buFont typeface="Wingdings" panose="05000000000000000000" pitchFamily="2" charset="2"/>
              <a:buChar char="p"/>
            </a:pPr>
            <a:r>
              <a:rPr lang="zh-CN" altLang="en-US" sz="2800" b="1" i="0" dirty="0">
                <a:solidFill>
                  <a:srgbClr val="0070C0"/>
                </a:solidFill>
              </a:rPr>
              <a:t> </a:t>
            </a:r>
            <a:r>
              <a:rPr lang="zh-CN" altLang="en-US" sz="2800" i="0" dirty="0">
                <a:solidFill>
                  <a:srgbClr val="0070C0"/>
                </a:solidFill>
              </a:rPr>
              <a:t>高度的责任感</a:t>
            </a:r>
          </a:p>
          <a:p>
            <a:pPr>
              <a:lnSpc>
                <a:spcPct val="150000"/>
              </a:lnSpc>
              <a:buClr>
                <a:srgbClr val="91AC4E"/>
              </a:buClr>
              <a:buSzPct val="90000"/>
              <a:buFont typeface="Wingdings" panose="05000000000000000000" pitchFamily="2" charset="2"/>
              <a:buChar char="p"/>
            </a:pPr>
            <a:r>
              <a:rPr lang="zh-CN" altLang="en-US" sz="2800" i="0" dirty="0">
                <a:solidFill>
                  <a:srgbClr val="0070C0"/>
                </a:solidFill>
              </a:rPr>
              <a:t> 非常好的沟通能力、幽默感</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zh-CN" altLang="en-US" sz="2800" i="0" dirty="0">
                <a:solidFill>
                  <a:srgbClr val="0070C0"/>
                </a:solidFill>
              </a:rPr>
              <a:t> 技术能力、自信心、耐心</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怀疑一切的精神、勤奋精神</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洞察力、适度的好奇心</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 反向思维和发散思维能力、记忆力</a:t>
            </a:r>
            <a:endParaRPr lang="en-US" altLang="zh-CN" sz="2800" i="0" dirty="0">
              <a:solidFill>
                <a:srgbClr val="0070C0"/>
              </a:solidFill>
            </a:endParaRPr>
          </a:p>
          <a:p>
            <a:pPr>
              <a:lnSpc>
                <a:spcPct val="150000"/>
              </a:lnSpc>
              <a:buClr>
                <a:srgbClr val="91AC4E"/>
              </a:buClr>
              <a:buSzPct val="90000"/>
              <a:buFont typeface="Wingdings" panose="05000000000000000000" pitchFamily="2" charset="2"/>
              <a:buChar char="p"/>
            </a:pPr>
            <a:r>
              <a:rPr lang="zh-CN" altLang="en-US" sz="2800" i="0" dirty="0">
                <a:solidFill>
                  <a:srgbClr val="0070C0"/>
                </a:solidFill>
              </a:rPr>
              <a:t> 自我学习能力、创新能力等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75656" y="260648"/>
            <a:ext cx="5899150" cy="819150"/>
          </a:xfrm>
        </p:spPr>
        <p:txBody>
          <a:bodyPr/>
          <a:lstStyle/>
          <a:p>
            <a:pPr algn="ctr"/>
            <a:r>
              <a:rPr lang="zh-CN" altLang="en-US" sz="3600" dirty="0">
                <a:solidFill>
                  <a:srgbClr val="FFFF00"/>
                </a:solidFill>
                <a:latin typeface="+mj-ea"/>
              </a:rPr>
              <a:t>软件质量的内涵</a:t>
            </a:r>
            <a:endParaRPr lang="en-US" altLang="zh-CN" sz="3600" dirty="0">
              <a:solidFill>
                <a:srgbClr val="FFFF00"/>
              </a:solidFill>
              <a:latin typeface="+mj-ea"/>
            </a:endParaRPr>
          </a:p>
        </p:txBody>
      </p:sp>
      <p:pic>
        <p:nvPicPr>
          <p:cNvPr id="9219" name="Picture 3"/>
          <p:cNvPicPr>
            <a:picLocks noChangeAspect="1" noChangeArrowheads="1"/>
          </p:cNvPicPr>
          <p:nvPr/>
        </p:nvPicPr>
        <p:blipFill>
          <a:blip r:embed="rId3" cstate="print"/>
          <a:srcRect/>
          <a:stretch>
            <a:fillRect/>
          </a:stretch>
        </p:blipFill>
        <p:spPr bwMode="auto">
          <a:xfrm>
            <a:off x="5004435" y="3514725"/>
            <a:ext cx="4060825" cy="3013075"/>
          </a:xfrm>
          <a:prstGeom prst="rect">
            <a:avLst/>
          </a:prstGeom>
          <a:noFill/>
          <a:ln w="9525">
            <a:noFill/>
            <a:miter lim="800000"/>
            <a:headEnd/>
            <a:tailEnd/>
          </a:ln>
        </p:spPr>
      </p:pic>
      <p:sp>
        <p:nvSpPr>
          <p:cNvPr id="9220" name="Text Box 4"/>
          <p:cNvSpPr txBox="1">
            <a:spLocks noChangeArrowheads="1"/>
          </p:cNvSpPr>
          <p:nvPr/>
        </p:nvSpPr>
        <p:spPr bwMode="auto">
          <a:xfrm>
            <a:off x="684203" y="1772816"/>
            <a:ext cx="7848600" cy="1292225"/>
          </a:xfrm>
          <a:prstGeom prst="rect">
            <a:avLst/>
          </a:prstGeom>
          <a:noFill/>
          <a:ln w="9525">
            <a:noFill/>
            <a:miter lim="800000"/>
          </a:ln>
        </p:spPr>
        <p:txBody>
          <a:bodyPr lIns="0" tIns="0" rIns="0" bIns="0">
            <a:spAutoFit/>
          </a:bodyPr>
          <a:lstStyle/>
          <a:p>
            <a:pPr marL="0" indent="0" eaLnBrk="1" latinLnBrk="0" hangingPunct="1">
              <a:lnSpc>
                <a:spcPct val="150000"/>
              </a:lnSpc>
              <a:buClr>
                <a:schemeClr val="accent1"/>
              </a:buClr>
              <a:buSzPct val="75000"/>
            </a:pPr>
            <a:r>
              <a:rPr lang="en-US" altLang="zh-CN" sz="2800" b="1" i="0" dirty="0">
                <a:solidFill>
                  <a:srgbClr val="0070C0"/>
                </a:solidFill>
                <a:latin typeface="宋体" panose="02010600030101010101" pitchFamily="2" charset="-122"/>
              </a:rPr>
              <a:t>ISO 8492</a:t>
            </a:r>
            <a:r>
              <a:rPr lang="zh-CN" altLang="en-US" sz="2800" b="1" i="0" dirty="0">
                <a:solidFill>
                  <a:srgbClr val="0070C0"/>
                </a:solidFill>
                <a:latin typeface="宋体" panose="02010600030101010101" pitchFamily="2" charset="-122"/>
              </a:rPr>
              <a:t>：</a:t>
            </a:r>
            <a:r>
              <a:rPr lang="en-US" altLang="zh-CN" sz="2800" b="1" i="0" dirty="0">
                <a:solidFill>
                  <a:srgbClr val="0070C0"/>
                </a:solidFill>
                <a:latin typeface="宋体" panose="02010600030101010101" pitchFamily="2" charset="-122"/>
              </a:rPr>
              <a:t> </a:t>
            </a:r>
            <a:r>
              <a:rPr lang="zh-CN" altLang="en-US" sz="2800" b="1" i="0" dirty="0">
                <a:solidFill>
                  <a:srgbClr val="0070C0"/>
                </a:solidFill>
                <a:latin typeface="宋体" panose="02010600030101010101" pitchFamily="2" charset="-122"/>
              </a:rPr>
              <a:t>质量是产品或服务所满足明示或暗示需求能力的固有特征和特征的集合</a:t>
            </a:r>
            <a:r>
              <a:rPr lang="zh-CN" altLang="en-US" sz="2400" b="1" i="0" dirty="0">
                <a:solidFill>
                  <a:srgbClr val="0070C0"/>
                </a:solidFill>
                <a:latin typeface="Arial Black" panose="020B0A04020102020204" pitchFamily="34" charset="0"/>
              </a:rPr>
              <a:t>                </a:t>
            </a:r>
          </a:p>
        </p:txBody>
      </p:sp>
      <p:sp>
        <p:nvSpPr>
          <p:cNvPr id="2" name="Text Box 4"/>
          <p:cNvSpPr txBox="1">
            <a:spLocks noChangeArrowheads="1"/>
          </p:cNvSpPr>
          <p:nvPr/>
        </p:nvSpPr>
        <p:spPr bwMode="auto">
          <a:xfrm>
            <a:off x="467995" y="3285490"/>
            <a:ext cx="4234180" cy="3471545"/>
          </a:xfrm>
          <a:prstGeom prst="rect">
            <a:avLst/>
          </a:prstGeom>
          <a:noFill/>
          <a:ln w="9525">
            <a:noFill/>
            <a:miter lim="800000"/>
          </a:ln>
        </p:spPr>
        <p:txBody>
          <a:bodyPr wrap="square" lIns="0" tIns="0" rIns="0" bIns="0">
            <a:spAutoFit/>
          </a:bodyPr>
          <a:lstStyle/>
          <a:p>
            <a:pPr marL="457200" indent="-457200" eaLnBrk="1" latinLnBrk="0" hangingPunct="1">
              <a:lnSpc>
                <a:spcPct val="150000"/>
              </a:lnSpc>
              <a:spcBef>
                <a:spcPct val="40000"/>
              </a:spcBef>
              <a:buClr>
                <a:srgbClr val="336600"/>
              </a:buClr>
              <a:buSzPct val="75000"/>
              <a:buFont typeface="Wingdings" panose="05000000000000000000" pitchFamily="2" charset="2"/>
              <a:buChar char="p"/>
            </a:pPr>
            <a:r>
              <a:rPr lang="zh-CN" altLang="en-US" sz="2400" b="1" i="0" dirty="0">
                <a:solidFill>
                  <a:srgbClr val="00B050"/>
                </a:solidFill>
                <a:latin typeface="宋体" panose="02010600030101010101" pitchFamily="2" charset="-122"/>
                <a:sym typeface="+mn-ea"/>
              </a:rPr>
              <a:t>软件质量：软件产品满足规定的和隐含的与需求能力有关的全部特征与特征总和</a:t>
            </a:r>
            <a:r>
              <a:rPr lang="en-US" altLang="zh-CN" sz="2400" b="1" i="0" dirty="0">
                <a:solidFill>
                  <a:srgbClr val="00B050"/>
                </a:solidFill>
                <a:latin typeface="宋体" panose="02010600030101010101" pitchFamily="2" charset="-122"/>
                <a:sym typeface="+mn-ea"/>
              </a:rPr>
              <a:t>(ANSI/IEEE STD 729)</a:t>
            </a:r>
            <a:endParaRPr lang="en-US" altLang="zh-CN" sz="2400" b="1" i="0" dirty="0">
              <a:solidFill>
                <a:srgbClr val="00B050"/>
              </a:solidFill>
              <a:latin typeface="宋体" panose="02010600030101010101" pitchFamily="2" charset="-122"/>
            </a:endParaRPr>
          </a:p>
          <a:p>
            <a:pPr marL="457200" indent="-457200" eaLnBrk="1" latinLnBrk="0" hangingPunct="1">
              <a:lnSpc>
                <a:spcPct val="150000"/>
              </a:lnSpc>
              <a:spcBef>
                <a:spcPct val="40000"/>
              </a:spcBef>
              <a:buClr>
                <a:srgbClr val="336600"/>
              </a:buClr>
              <a:buSzPct val="75000"/>
              <a:buFont typeface="Wingdings" panose="05000000000000000000" pitchFamily="2" charset="2"/>
              <a:buChar char="p"/>
            </a:pPr>
            <a:r>
              <a:rPr lang="zh-CN" altLang="en-US" sz="2400" b="1" i="0" dirty="0">
                <a:solidFill>
                  <a:srgbClr val="00B050"/>
                </a:solidFill>
                <a:latin typeface="宋体" panose="02010600030101010101" pitchFamily="2" charset="-122"/>
              </a:rPr>
              <a:t>软件质量：软件产品满足使用要求的程度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3648" y="476672"/>
            <a:ext cx="6064250" cy="549275"/>
          </a:xfrm>
        </p:spPr>
        <p:txBody>
          <a:bodyPr/>
          <a:lstStyle/>
          <a:p>
            <a:pPr algn="ctr"/>
            <a:r>
              <a:rPr lang="zh-CN" altLang="en-US" sz="3600" dirty="0">
                <a:solidFill>
                  <a:srgbClr val="FFFF00"/>
                </a:solidFill>
                <a:latin typeface="+mj-ea"/>
              </a:rPr>
              <a:t>高质量软件标准体系</a:t>
            </a:r>
          </a:p>
        </p:txBody>
      </p:sp>
      <p:sp>
        <p:nvSpPr>
          <p:cNvPr id="5" name="云形标注 4"/>
          <p:cNvSpPr/>
          <p:nvPr/>
        </p:nvSpPr>
        <p:spPr bwMode="auto">
          <a:xfrm>
            <a:off x="1115616" y="2384884"/>
            <a:ext cx="7488832" cy="3276364"/>
          </a:xfrm>
          <a:prstGeom prst="cloudCallou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右箭头 5"/>
          <p:cNvSpPr/>
          <p:nvPr/>
        </p:nvSpPr>
        <p:spPr bwMode="auto">
          <a:xfrm>
            <a:off x="2087724" y="3537012"/>
            <a:ext cx="3780420" cy="936104"/>
          </a:xfrm>
          <a:prstGeom prst="rightArrow">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b="1" dirty="0"/>
              <a:t>流程</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 name="TextBox 6"/>
          <p:cNvSpPr txBox="1"/>
          <p:nvPr/>
        </p:nvSpPr>
        <p:spPr>
          <a:xfrm>
            <a:off x="5976156" y="3753036"/>
            <a:ext cx="1080120" cy="523220"/>
          </a:xfrm>
          <a:prstGeom prst="rect">
            <a:avLst/>
          </a:prstGeom>
          <a:noFill/>
        </p:spPr>
        <p:txBody>
          <a:bodyPr wrap="square" rtlCol="0">
            <a:spAutoFit/>
          </a:bodyPr>
          <a:lstStyle/>
          <a:p>
            <a:r>
              <a:rPr lang="zh-CN" altLang="en-US" sz="2800" b="1" dirty="0">
                <a:solidFill>
                  <a:srgbClr val="00B0F0"/>
                </a:solidFill>
              </a:rPr>
              <a:t>产品</a:t>
            </a:r>
          </a:p>
        </p:txBody>
      </p:sp>
      <p:sp>
        <p:nvSpPr>
          <p:cNvPr id="8" name="TextBox 7"/>
          <p:cNvSpPr txBox="1"/>
          <p:nvPr/>
        </p:nvSpPr>
        <p:spPr>
          <a:xfrm>
            <a:off x="3275856" y="4653136"/>
            <a:ext cx="2340260" cy="523220"/>
          </a:xfrm>
          <a:prstGeom prst="rect">
            <a:avLst/>
          </a:prstGeom>
          <a:noFill/>
        </p:spPr>
        <p:txBody>
          <a:bodyPr wrap="square" rtlCol="0">
            <a:spAutoFit/>
          </a:bodyPr>
          <a:lstStyle/>
          <a:p>
            <a:pPr algn="ctr"/>
            <a:r>
              <a:rPr lang="zh-CN" altLang="en-US" sz="2800" b="1" dirty="0">
                <a:solidFill>
                  <a:schemeClr val="accent1">
                    <a:lumMod val="50000"/>
                  </a:schemeClr>
                </a:solidFill>
              </a:rPr>
              <a:t>商业环境</a:t>
            </a:r>
          </a:p>
        </p:txBody>
      </p:sp>
      <p:sp>
        <p:nvSpPr>
          <p:cNvPr id="10243" name="Rectangle 3"/>
          <p:cNvSpPr>
            <a:spLocks noChangeArrowheads="1"/>
          </p:cNvSpPr>
          <p:nvPr/>
        </p:nvSpPr>
        <p:spPr bwMode="auto">
          <a:xfrm>
            <a:off x="539552" y="1412776"/>
            <a:ext cx="8136904" cy="5287645"/>
          </a:xfrm>
          <a:prstGeom prst="rect">
            <a:avLst/>
          </a:prstGeom>
          <a:solidFill>
            <a:schemeClr val="bg1"/>
          </a:solidFill>
          <a:ln w="9525">
            <a:noFill/>
            <a:miter lim="800000"/>
          </a:ln>
        </p:spPr>
        <p:txBody>
          <a:bodyPr wrap="square">
            <a:spAutoFit/>
          </a:bodyPr>
          <a:lstStyle/>
          <a:p>
            <a:pPr>
              <a:spcBef>
                <a:spcPct val="50000"/>
              </a:spcBef>
            </a:pPr>
            <a:r>
              <a:rPr lang="zh-CN" altLang="en-US" sz="2800" b="1" i="0" dirty="0">
                <a:solidFill>
                  <a:srgbClr val="3366FF"/>
                </a:solidFill>
              </a:rPr>
              <a:t>产品质量</a:t>
            </a:r>
          </a:p>
          <a:p>
            <a:pPr marL="342900" indent="-342900">
              <a:spcBef>
                <a:spcPct val="50000"/>
              </a:spcBef>
              <a:buClr>
                <a:srgbClr val="CCFFCC"/>
              </a:buClr>
              <a:buSzPct val="80000"/>
              <a:buFont typeface="Wingdings" panose="05000000000000000000" pitchFamily="2" charset="2"/>
              <a:buChar char="p"/>
            </a:pPr>
            <a:r>
              <a:rPr lang="zh-CN" altLang="en-US" sz="2000" b="1" i="0" dirty="0">
                <a:solidFill>
                  <a:srgbClr val="00B050"/>
                </a:solidFill>
              </a:rPr>
              <a:t>是人们实践产物的属性和行为，是可以认识，可以科学地描述的。并且可以通过一些方法和人类活动，来改进质量.</a:t>
            </a:r>
            <a:endParaRPr lang="zh-CN" altLang="en-US" sz="2000" i="0" dirty="0">
              <a:solidFill>
                <a:srgbClr val="00B050"/>
              </a:solidFill>
            </a:endParaRPr>
          </a:p>
          <a:p>
            <a:pPr marL="285750" indent="-285750">
              <a:spcBef>
                <a:spcPct val="50000"/>
              </a:spcBef>
              <a:buClr>
                <a:srgbClr val="CCFFCC"/>
              </a:buClr>
              <a:buSzPct val="80000"/>
              <a:buFont typeface="Wingdings" panose="05000000000000000000" pitchFamily="2" charset="2"/>
              <a:buChar char="p"/>
            </a:pPr>
            <a:r>
              <a:rPr lang="zh-CN" altLang="en-US" sz="2000" b="1" i="0" dirty="0">
                <a:solidFill>
                  <a:srgbClr val="00B050"/>
                </a:solidFill>
              </a:rPr>
              <a:t>质量模型:  </a:t>
            </a:r>
            <a:r>
              <a:rPr lang="en-US" altLang="zh-CN" sz="2000" b="1" i="0" dirty="0">
                <a:solidFill>
                  <a:srgbClr val="00B050"/>
                </a:solidFill>
              </a:rPr>
              <a:t>McCall </a:t>
            </a:r>
            <a:r>
              <a:rPr lang="zh-CN" altLang="en-US" sz="2000" b="1" i="0" dirty="0">
                <a:solidFill>
                  <a:srgbClr val="00B050"/>
                </a:solidFill>
              </a:rPr>
              <a:t>模型</a:t>
            </a:r>
            <a:r>
              <a:rPr lang="en-US" altLang="zh-CN" sz="2000" b="1" i="0" dirty="0">
                <a:solidFill>
                  <a:srgbClr val="00B050"/>
                </a:solidFill>
              </a:rPr>
              <a:t>, Boehm </a:t>
            </a:r>
            <a:r>
              <a:rPr lang="zh-CN" altLang="en-US" sz="2000" b="1" i="0" dirty="0">
                <a:solidFill>
                  <a:srgbClr val="00B050"/>
                </a:solidFill>
              </a:rPr>
              <a:t>模型, </a:t>
            </a:r>
            <a:r>
              <a:rPr lang="en-US" altLang="zh-CN" sz="2000" b="1" i="0" dirty="0">
                <a:solidFill>
                  <a:srgbClr val="00B050"/>
                </a:solidFill>
              </a:rPr>
              <a:t>ISO 9126 </a:t>
            </a:r>
            <a:r>
              <a:rPr lang="zh-CN" altLang="en-US" sz="2000" b="1" i="0" dirty="0">
                <a:solidFill>
                  <a:srgbClr val="00B050"/>
                </a:solidFill>
              </a:rPr>
              <a:t>模型</a:t>
            </a:r>
          </a:p>
          <a:p>
            <a:pPr>
              <a:spcBef>
                <a:spcPct val="50000"/>
              </a:spcBef>
            </a:pPr>
            <a:r>
              <a:rPr lang="zh-CN" altLang="en-US" sz="2800" b="1" i="0" dirty="0">
                <a:solidFill>
                  <a:srgbClr val="3366FF"/>
                </a:solidFill>
              </a:rPr>
              <a:t>过程质量:</a:t>
            </a:r>
            <a:r>
              <a:rPr lang="zh-CN" altLang="en-US" sz="2400" b="1" i="0" dirty="0">
                <a:solidFill>
                  <a:srgbClr val="99CCFF"/>
                </a:solidFill>
              </a:rPr>
              <a:t> </a:t>
            </a:r>
          </a:p>
          <a:p>
            <a:pPr marL="342900" indent="-342900">
              <a:spcBef>
                <a:spcPct val="50000"/>
              </a:spcBef>
              <a:buClr>
                <a:srgbClr val="CCFFCC"/>
              </a:buClr>
              <a:buSzPct val="80000"/>
              <a:buFont typeface="Wingdings" panose="05000000000000000000" pitchFamily="2" charset="2"/>
              <a:buChar char="p"/>
            </a:pPr>
            <a:r>
              <a:rPr lang="zh-CN" altLang="en-US" sz="2000" b="1" i="0" dirty="0">
                <a:solidFill>
                  <a:srgbClr val="00B050"/>
                </a:solidFill>
                <a:latin typeface="+mn-lt"/>
              </a:rPr>
              <a:t>软件能力成熟度模型 </a:t>
            </a:r>
            <a:r>
              <a:rPr lang="en-US" altLang="zh-CN" sz="2000" b="1" i="0" dirty="0">
                <a:solidFill>
                  <a:srgbClr val="00B050"/>
                </a:solidFill>
                <a:latin typeface="+mn-lt"/>
              </a:rPr>
              <a:t>CMM ( Capability Maturity Model).</a:t>
            </a:r>
          </a:p>
          <a:p>
            <a:pPr marL="285750" indent="-285750">
              <a:spcBef>
                <a:spcPct val="50000"/>
              </a:spcBef>
              <a:buClr>
                <a:srgbClr val="CCFFCC"/>
              </a:buClr>
              <a:buSzPct val="80000"/>
              <a:buFont typeface="Wingdings" panose="05000000000000000000" pitchFamily="2" charset="2"/>
              <a:buChar char="p"/>
            </a:pPr>
            <a:r>
              <a:rPr lang="en-US" altLang="zh-CN" sz="2000" b="1" i="0" dirty="0">
                <a:solidFill>
                  <a:srgbClr val="00B050"/>
                </a:solidFill>
                <a:latin typeface="+mn-lt"/>
              </a:rPr>
              <a:t> </a:t>
            </a:r>
            <a:r>
              <a:rPr lang="zh-CN" altLang="en-US" sz="2000" b="1" i="0" dirty="0">
                <a:solidFill>
                  <a:srgbClr val="00B050"/>
                </a:solidFill>
                <a:latin typeface="+mn-lt"/>
              </a:rPr>
              <a:t>国际标准过程模型 </a:t>
            </a:r>
            <a:r>
              <a:rPr lang="en-US" altLang="zh-CN" sz="2000" b="1" i="0" dirty="0">
                <a:solidFill>
                  <a:srgbClr val="00B050"/>
                </a:solidFill>
                <a:latin typeface="+mn-lt"/>
              </a:rPr>
              <a:t>ISO 9000</a:t>
            </a:r>
          </a:p>
          <a:p>
            <a:pPr marL="285750" indent="-285750">
              <a:spcBef>
                <a:spcPct val="50000"/>
              </a:spcBef>
              <a:buClr>
                <a:srgbClr val="CCFFCC"/>
              </a:buClr>
              <a:buSzPct val="80000"/>
              <a:buFont typeface="Wingdings" panose="05000000000000000000" pitchFamily="2" charset="2"/>
              <a:buChar char="p"/>
            </a:pPr>
            <a:r>
              <a:rPr lang="zh-CN" altLang="en-US" sz="2000" b="1" i="0" dirty="0">
                <a:solidFill>
                  <a:srgbClr val="00B050"/>
                </a:solidFill>
                <a:latin typeface="+mn-lt"/>
              </a:rPr>
              <a:t> 软件过程改进和能力决断 </a:t>
            </a:r>
            <a:r>
              <a:rPr lang="en-US" altLang="zh-CN" sz="2000" b="1" i="0" dirty="0">
                <a:solidFill>
                  <a:srgbClr val="00B050"/>
                </a:solidFill>
                <a:latin typeface="+mn-lt"/>
              </a:rPr>
              <a:t> SPICE ( Software Process Improvement and   Capability </a:t>
            </a:r>
            <a:r>
              <a:rPr lang="en-US" altLang="zh-CN" sz="2000" b="1" i="0" dirty="0" err="1">
                <a:solidFill>
                  <a:srgbClr val="00B050"/>
                </a:solidFill>
                <a:latin typeface="+mn-lt"/>
              </a:rPr>
              <a:t>dEtermination</a:t>
            </a:r>
            <a:r>
              <a:rPr lang="en-US" altLang="zh-CN" sz="2000" b="1" i="0" dirty="0">
                <a:solidFill>
                  <a:srgbClr val="00B050"/>
                </a:solidFill>
                <a:latin typeface="+mn-lt"/>
              </a:rPr>
              <a:t>)	</a:t>
            </a:r>
          </a:p>
          <a:p>
            <a:pPr>
              <a:spcBef>
                <a:spcPct val="50000"/>
              </a:spcBef>
            </a:pPr>
            <a:r>
              <a:rPr lang="zh-CN" altLang="en-US" sz="2800" b="1" i="0" dirty="0">
                <a:solidFill>
                  <a:srgbClr val="3366FF"/>
                </a:solidFill>
              </a:rPr>
              <a:t>在商业过程中有关的质量内容</a:t>
            </a:r>
            <a:r>
              <a:rPr lang="zh-CN" altLang="en-US" sz="2400" b="1" i="0" dirty="0">
                <a:solidFill>
                  <a:srgbClr val="99CCFF"/>
                </a:solidFill>
              </a:rPr>
              <a:t>: </a:t>
            </a:r>
          </a:p>
          <a:p>
            <a:pPr>
              <a:spcBef>
                <a:spcPct val="50000"/>
              </a:spcBef>
            </a:pPr>
            <a:r>
              <a:rPr lang="en-US" altLang="zh-CN" sz="2400" b="1" i="0" dirty="0">
                <a:solidFill>
                  <a:srgbClr val="000099"/>
                </a:solidFill>
              </a:rPr>
              <a:t>   </a:t>
            </a:r>
            <a:r>
              <a:rPr lang="en-US" altLang="zh-CN" sz="2400" b="1" i="0" dirty="0">
                <a:solidFill>
                  <a:srgbClr val="00B050"/>
                </a:solidFill>
              </a:rPr>
              <a:t> </a:t>
            </a:r>
            <a:r>
              <a:rPr lang="zh-CN" altLang="en-US" sz="2000" b="1" i="0" dirty="0">
                <a:solidFill>
                  <a:srgbClr val="00B050"/>
                </a:solidFill>
              </a:rPr>
              <a:t>培训、成品制作、宣传、发布日期、客户、风险、成本、业务等</a:t>
            </a:r>
            <a:r>
              <a:rPr lang="en-US" altLang="zh-CN" sz="2400" b="1" i="0" dirty="0">
                <a:solidFill>
                  <a:srgbClr val="00B050"/>
                </a:solidFill>
              </a:rPr>
              <a:t> </a:t>
            </a:r>
            <a:r>
              <a:rPr lang="zh-CN" altLang="en-US" sz="2400" b="1" i="0" dirty="0">
                <a:solidFill>
                  <a:srgbClr val="00B050"/>
                </a:solidFill>
              </a:rPr>
              <a:t>    </a:t>
            </a:r>
            <a:r>
              <a:rPr lang="zh-CN" altLang="en-US" sz="2000" i="0" dirty="0">
                <a:solidFill>
                  <a:srgbClr val="00B050"/>
                </a:solidFill>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out)">
                                      <p:cBhvr>
                                        <p:cTn id="7" dur="1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http://nosheep.net/wp-content/uploads/gorilla-270x300.png"/>
          <p:cNvPicPr>
            <a:picLocks noChangeAspect="1" noChangeArrowheads="1"/>
          </p:cNvPicPr>
          <p:nvPr/>
        </p:nvPicPr>
        <p:blipFill>
          <a:blip r:embed="rId3" cstate="print"/>
          <a:srcRect/>
          <a:stretch>
            <a:fillRect/>
          </a:stretch>
        </p:blipFill>
        <p:spPr bwMode="auto">
          <a:xfrm>
            <a:off x="6572250" y="1268740"/>
            <a:ext cx="2571750" cy="2857500"/>
          </a:xfrm>
          <a:prstGeom prst="rect">
            <a:avLst/>
          </a:prstGeom>
          <a:noFill/>
        </p:spPr>
      </p:pic>
      <p:sp>
        <p:nvSpPr>
          <p:cNvPr id="11266" name="Rectangle 2"/>
          <p:cNvSpPr>
            <a:spLocks noGrp="1" noChangeArrowheads="1"/>
          </p:cNvSpPr>
          <p:nvPr>
            <p:ph type="title"/>
          </p:nvPr>
        </p:nvSpPr>
        <p:spPr>
          <a:xfrm>
            <a:off x="1619672" y="332656"/>
            <a:ext cx="5719762" cy="717550"/>
          </a:xfrm>
        </p:spPr>
        <p:txBody>
          <a:bodyPr/>
          <a:lstStyle/>
          <a:p>
            <a:pPr algn="ctr"/>
            <a:r>
              <a:rPr lang="zh-CN" altLang="en-US" sz="3600" dirty="0">
                <a:solidFill>
                  <a:srgbClr val="FFFF00"/>
                </a:solidFill>
                <a:latin typeface="+mj-ea"/>
              </a:rPr>
              <a:t>软件产品的质量要素</a:t>
            </a:r>
          </a:p>
        </p:txBody>
      </p:sp>
      <p:sp>
        <p:nvSpPr>
          <p:cNvPr id="11267" name="Rectangle 3"/>
          <p:cNvSpPr>
            <a:spLocks noChangeArrowheads="1"/>
          </p:cNvSpPr>
          <p:nvPr/>
        </p:nvSpPr>
        <p:spPr bwMode="auto">
          <a:xfrm>
            <a:off x="827584" y="1916832"/>
            <a:ext cx="4572434" cy="4210050"/>
          </a:xfrm>
          <a:prstGeom prst="rect">
            <a:avLst/>
          </a:prstGeom>
          <a:noFill/>
          <a:ln w="9525" algn="ctr">
            <a:noFill/>
            <a:miter lim="800000"/>
          </a:ln>
        </p:spPr>
        <p:txBody>
          <a:bodyPr wrap="square">
            <a:spAutoFit/>
          </a:bodyPr>
          <a:lstStyle/>
          <a:p>
            <a:pPr lvl="1">
              <a:spcBef>
                <a:spcPct val="50000"/>
              </a:spcBef>
            </a:pPr>
            <a:r>
              <a:rPr lang="en-US" altLang="zh-CN" sz="2800" b="1" i="0" dirty="0">
                <a:solidFill>
                  <a:srgbClr val="99CCFF"/>
                </a:solidFill>
              </a:rPr>
              <a:t>- </a:t>
            </a:r>
            <a:r>
              <a:rPr lang="zh-CN" altLang="en-US" sz="2800" b="1" i="0" dirty="0">
                <a:solidFill>
                  <a:srgbClr val="3366FF"/>
                </a:solidFill>
              </a:rPr>
              <a:t>功能性</a:t>
            </a:r>
            <a:r>
              <a:rPr lang="zh-CN" altLang="en-US" sz="2800" i="0" dirty="0"/>
              <a:t> </a:t>
            </a:r>
            <a:r>
              <a:rPr lang="en-US" altLang="zh-CN" sz="2800" i="0" dirty="0"/>
              <a:t>Functionality</a:t>
            </a:r>
          </a:p>
          <a:p>
            <a:pPr lvl="1">
              <a:spcBef>
                <a:spcPct val="50000"/>
              </a:spcBef>
            </a:pPr>
            <a:r>
              <a:rPr lang="en-US" altLang="zh-CN" sz="2000" b="1" i="0" dirty="0">
                <a:solidFill>
                  <a:srgbClr val="99CCFF"/>
                </a:solidFill>
              </a:rPr>
              <a:t>- </a:t>
            </a:r>
            <a:r>
              <a:rPr lang="zh-CN" altLang="en-US" sz="2000" b="1" i="0" dirty="0">
                <a:solidFill>
                  <a:srgbClr val="3366FF"/>
                </a:solidFill>
              </a:rPr>
              <a:t>可用性</a:t>
            </a:r>
            <a:r>
              <a:rPr lang="zh-CN" altLang="en-US" sz="2000" i="0" dirty="0"/>
              <a:t> </a:t>
            </a:r>
            <a:r>
              <a:rPr lang="en-US" altLang="zh-CN" sz="2000" i="0" dirty="0"/>
              <a:t>Usability</a:t>
            </a:r>
            <a:endParaRPr lang="zh-CN" altLang="en-US" sz="2000" i="0" dirty="0"/>
          </a:p>
          <a:p>
            <a:pPr lvl="1">
              <a:spcBef>
                <a:spcPct val="50000"/>
              </a:spcBef>
            </a:pPr>
            <a:r>
              <a:rPr lang="en-US" altLang="zh-CN" sz="2000" b="1" i="0" dirty="0">
                <a:solidFill>
                  <a:srgbClr val="99CCFF"/>
                </a:solidFill>
              </a:rPr>
              <a:t>- </a:t>
            </a:r>
            <a:r>
              <a:rPr lang="zh-CN" altLang="en-US" sz="2000" b="1" i="0" dirty="0">
                <a:solidFill>
                  <a:srgbClr val="3366FF"/>
                </a:solidFill>
              </a:rPr>
              <a:t>可靠性</a:t>
            </a:r>
            <a:r>
              <a:rPr lang="zh-CN" altLang="en-US" sz="2000" i="0" dirty="0"/>
              <a:t> </a:t>
            </a:r>
            <a:r>
              <a:rPr lang="en-US" altLang="zh-CN" sz="2000" i="0" dirty="0"/>
              <a:t>Reliability </a:t>
            </a:r>
            <a:endParaRPr lang="zh-CN" altLang="en-US" sz="2000" i="0" dirty="0"/>
          </a:p>
          <a:p>
            <a:pPr lvl="1">
              <a:spcBef>
                <a:spcPct val="50000"/>
              </a:spcBef>
            </a:pPr>
            <a:r>
              <a:rPr lang="en-US" altLang="zh-CN" sz="2000" b="1" i="0" dirty="0">
                <a:solidFill>
                  <a:srgbClr val="99CCFF"/>
                </a:solidFill>
              </a:rPr>
              <a:t>- </a:t>
            </a:r>
            <a:r>
              <a:rPr lang="zh-CN" altLang="en-US" sz="2000" b="1" i="0" dirty="0">
                <a:solidFill>
                  <a:srgbClr val="3366FF"/>
                </a:solidFill>
              </a:rPr>
              <a:t>性能</a:t>
            </a:r>
            <a:r>
              <a:rPr lang="zh-CN" altLang="en-US" sz="2000" i="0" dirty="0"/>
              <a:t> </a:t>
            </a:r>
            <a:r>
              <a:rPr lang="en-US" altLang="zh-CN" sz="2000" i="0" dirty="0"/>
              <a:t>Performance</a:t>
            </a:r>
          </a:p>
          <a:p>
            <a:pPr lvl="1">
              <a:spcBef>
                <a:spcPct val="50000"/>
              </a:spcBef>
            </a:pPr>
            <a:r>
              <a:rPr lang="en-US" altLang="zh-CN" sz="2000" b="1" i="0" dirty="0">
                <a:solidFill>
                  <a:srgbClr val="99CCFF"/>
                </a:solidFill>
              </a:rPr>
              <a:t>- </a:t>
            </a:r>
            <a:r>
              <a:rPr lang="zh-CN" altLang="en-US" sz="2000" b="1" i="0" dirty="0">
                <a:solidFill>
                  <a:srgbClr val="3366FF"/>
                </a:solidFill>
              </a:rPr>
              <a:t>容量</a:t>
            </a:r>
            <a:r>
              <a:rPr lang="zh-CN" altLang="en-US" sz="2000" i="0" dirty="0"/>
              <a:t> </a:t>
            </a:r>
            <a:r>
              <a:rPr lang="en-US" altLang="zh-CN" sz="2000" i="0" dirty="0"/>
              <a:t>Capacity</a:t>
            </a:r>
          </a:p>
          <a:p>
            <a:pPr lvl="1">
              <a:spcBef>
                <a:spcPct val="50000"/>
              </a:spcBef>
            </a:pPr>
            <a:r>
              <a:rPr lang="en-US" altLang="zh-CN" sz="2000" b="1" i="0" dirty="0">
                <a:solidFill>
                  <a:srgbClr val="99CCFF"/>
                </a:solidFill>
              </a:rPr>
              <a:t>- </a:t>
            </a:r>
            <a:r>
              <a:rPr lang="zh-CN" altLang="en-US" sz="2000" b="1" i="0" dirty="0">
                <a:solidFill>
                  <a:srgbClr val="3366FF"/>
                </a:solidFill>
              </a:rPr>
              <a:t>可伸缩性</a:t>
            </a:r>
            <a:r>
              <a:rPr lang="zh-CN" altLang="en-US" sz="2000" i="0" dirty="0"/>
              <a:t> </a:t>
            </a:r>
            <a:r>
              <a:rPr lang="en-US" altLang="zh-CN" sz="2000" i="0" dirty="0"/>
              <a:t>Scalability</a:t>
            </a:r>
          </a:p>
          <a:p>
            <a:pPr lvl="1">
              <a:spcBef>
                <a:spcPct val="50000"/>
              </a:spcBef>
            </a:pPr>
            <a:r>
              <a:rPr lang="en-US" altLang="zh-CN" sz="2000" b="1" i="0" dirty="0">
                <a:solidFill>
                  <a:srgbClr val="99CCFF"/>
                </a:solidFill>
              </a:rPr>
              <a:t>- </a:t>
            </a:r>
            <a:r>
              <a:rPr lang="zh-CN" altLang="en-US" sz="2000" b="1" i="0" dirty="0">
                <a:solidFill>
                  <a:srgbClr val="3366FF"/>
                </a:solidFill>
              </a:rPr>
              <a:t>可维护性</a:t>
            </a:r>
            <a:r>
              <a:rPr lang="zh-CN" altLang="en-US" sz="2000" i="0" dirty="0"/>
              <a:t> </a:t>
            </a:r>
            <a:r>
              <a:rPr lang="en-US" altLang="zh-CN" sz="2000" i="0" dirty="0"/>
              <a:t>Service manageability</a:t>
            </a:r>
          </a:p>
          <a:p>
            <a:pPr lvl="1">
              <a:spcBef>
                <a:spcPct val="50000"/>
              </a:spcBef>
            </a:pPr>
            <a:r>
              <a:rPr lang="en-US" altLang="zh-CN" sz="2000" b="1" i="0" dirty="0">
                <a:solidFill>
                  <a:srgbClr val="99CCFF"/>
                </a:solidFill>
              </a:rPr>
              <a:t>- </a:t>
            </a:r>
            <a:r>
              <a:rPr lang="zh-CN" altLang="en-US" sz="2000" b="1" i="0" dirty="0">
                <a:solidFill>
                  <a:srgbClr val="3366FF"/>
                </a:solidFill>
              </a:rPr>
              <a:t>兼容性</a:t>
            </a:r>
            <a:r>
              <a:rPr lang="zh-CN" altLang="en-US" sz="2000" i="0" dirty="0"/>
              <a:t> </a:t>
            </a:r>
            <a:r>
              <a:rPr lang="en-US" altLang="zh-CN" sz="2000" i="0" dirty="0"/>
              <a:t>Compatibility</a:t>
            </a:r>
          </a:p>
          <a:p>
            <a:pPr lvl="1">
              <a:spcBef>
                <a:spcPct val="50000"/>
              </a:spcBef>
            </a:pPr>
            <a:r>
              <a:rPr lang="en-US" altLang="zh-CN" sz="2000" b="1" i="0" dirty="0">
                <a:solidFill>
                  <a:srgbClr val="99CCFF"/>
                </a:solidFill>
              </a:rPr>
              <a:t>- </a:t>
            </a:r>
            <a:r>
              <a:rPr lang="zh-CN" altLang="en-US" sz="2000" b="1" i="0" dirty="0">
                <a:solidFill>
                  <a:srgbClr val="3366FF"/>
                </a:solidFill>
              </a:rPr>
              <a:t>可扩展性</a:t>
            </a:r>
            <a:r>
              <a:rPr lang="zh-CN" altLang="en-US" sz="2000" b="1" i="0" dirty="0">
                <a:solidFill>
                  <a:schemeClr val="accent2"/>
                </a:solidFill>
              </a:rPr>
              <a:t> </a:t>
            </a:r>
            <a:r>
              <a:rPr lang="en-US" altLang="zh-CN" sz="2000" i="0" dirty="0"/>
              <a:t>Extensibility</a:t>
            </a:r>
          </a:p>
        </p:txBody>
      </p:sp>
      <p:sp>
        <p:nvSpPr>
          <p:cNvPr id="5" name="右大括号 4"/>
          <p:cNvSpPr/>
          <p:nvPr/>
        </p:nvSpPr>
        <p:spPr bwMode="auto">
          <a:xfrm>
            <a:off x="5184140" y="2708910"/>
            <a:ext cx="504190" cy="3276600"/>
          </a:xfrm>
          <a:prstGeom prst="rightBrace">
            <a:avLst>
              <a:gd name="adj1" fmla="val 53685"/>
              <a:gd name="adj2" fmla="val 50000"/>
            </a:avLst>
          </a:prstGeom>
          <a:noFill/>
          <a:ln w="19050" cap="flat" cmpd="sng" algn="ctr">
            <a:solidFill>
              <a:srgbClr val="00009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TextBox 5"/>
          <p:cNvSpPr txBox="1"/>
          <p:nvPr/>
        </p:nvSpPr>
        <p:spPr>
          <a:xfrm>
            <a:off x="5688315" y="4149085"/>
            <a:ext cx="1584176" cy="369332"/>
          </a:xfrm>
          <a:prstGeom prst="rect">
            <a:avLst/>
          </a:prstGeom>
          <a:noFill/>
        </p:spPr>
        <p:txBody>
          <a:bodyPr wrap="square" rtlCol="0">
            <a:spAutoFit/>
          </a:bodyPr>
          <a:lstStyle/>
          <a:p>
            <a:r>
              <a:rPr lang="zh-CN" altLang="en-US" b="1" dirty="0">
                <a:solidFill>
                  <a:srgbClr val="00B050"/>
                </a:solidFill>
              </a:rPr>
              <a:t>非功能特性</a:t>
            </a:r>
          </a:p>
        </p:txBody>
      </p:sp>
    </p:spTree>
  </p:cSld>
  <p:clrMapOvr>
    <a:masterClrMapping/>
  </p:clrMapOvr>
  <p:transition>
    <p:wipe dir="d"/>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78,&quot;width&quot;:68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91.659842519684,&quot;width&quot;:8391.483464566929}"/>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17</TotalTime>
  <Words>3053</Words>
  <Application>Microsoft Office PowerPoint</Application>
  <PresentationFormat>全屏显示(4:3)</PresentationFormat>
  <Paragraphs>385</Paragraphs>
  <Slides>63</Slides>
  <Notes>60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7" baseType="lpstr">
      <vt:lpstr>黑体</vt:lpstr>
      <vt:lpstr>华文楷体</vt:lpstr>
      <vt:lpstr>楷体</vt:lpstr>
      <vt:lpstr>楷体_GB2312</vt:lpstr>
      <vt:lpstr>隶书</vt:lpstr>
      <vt:lpstr>宋体</vt:lpstr>
      <vt:lpstr>Arial</vt:lpstr>
      <vt:lpstr>Arial Black</vt:lpstr>
      <vt:lpstr>Comic Sans MS</vt:lpstr>
      <vt:lpstr>Times New Roman</vt:lpstr>
      <vt:lpstr>Wingdings</vt:lpstr>
      <vt:lpstr>6</vt:lpstr>
      <vt:lpstr>工作表</vt:lpstr>
      <vt:lpstr>ClipArt</vt:lpstr>
      <vt:lpstr>PowerPoint 演示文稿</vt:lpstr>
      <vt:lpstr>第1章回顾</vt:lpstr>
      <vt:lpstr>第2章  软件测试的基本概念</vt:lpstr>
      <vt:lpstr>缺陷是质量的对立面</vt:lpstr>
      <vt:lpstr>2.1 软件缺陷</vt:lpstr>
      <vt:lpstr>什么是“质量” ？</vt:lpstr>
      <vt:lpstr>软件质量的内涵</vt:lpstr>
      <vt:lpstr>高质量软件标准体系</vt:lpstr>
      <vt:lpstr>软件产品的质量要素</vt:lpstr>
      <vt:lpstr>软件质量特征 (ISO 9126)</vt:lpstr>
      <vt:lpstr>ISO 9126软件质量三层模型</vt:lpstr>
      <vt:lpstr>Boehm软件质量模型</vt:lpstr>
      <vt:lpstr>ISO/IEC 9126-1991 被分为两个标准体系</vt:lpstr>
      <vt:lpstr>最新质量标准：ISO25000系列</vt:lpstr>
      <vt:lpstr>内部质量外部质量使用质量</vt:lpstr>
      <vt:lpstr>内部和外部质量 -1</vt:lpstr>
      <vt:lpstr>内部和外部质量 -2</vt:lpstr>
      <vt:lpstr>纯内部质量 -1</vt:lpstr>
      <vt:lpstr>纯内部质量 -2</vt:lpstr>
      <vt:lpstr>使用质量</vt:lpstr>
      <vt:lpstr>示例：Web Portal的使用的质量</vt:lpstr>
      <vt:lpstr>2.1.2 软件缺陷的定义</vt:lpstr>
      <vt:lpstr>First Bug</vt:lpstr>
      <vt:lpstr>缺陷 – Defect, Bug</vt:lpstr>
      <vt:lpstr>软件缺陷</vt:lpstr>
      <vt:lpstr>软件缺陷的现象</vt:lpstr>
      <vt:lpstr>PowerPoint 演示文稿</vt:lpstr>
      <vt:lpstr>软件缺陷构成 </vt:lpstr>
      <vt:lpstr>软件缺陷在不同阶段的分布 </vt:lpstr>
      <vt:lpstr>缺陷成本</vt:lpstr>
      <vt:lpstr>2.3 软件测试的分类</vt:lpstr>
      <vt:lpstr>不同的分类</vt:lpstr>
      <vt:lpstr>2.3 静态测试和动态测试</vt:lpstr>
      <vt:lpstr>静态的和动态的</vt:lpstr>
      <vt:lpstr>静态测试和动态测试</vt:lpstr>
      <vt:lpstr>2.3.1 产品评审</vt:lpstr>
      <vt:lpstr>评审的形式/方法</vt:lpstr>
      <vt:lpstr>评审分类</vt:lpstr>
      <vt:lpstr>需求和设计审查</vt:lpstr>
      <vt:lpstr>2.3.2 静态分析</vt:lpstr>
      <vt:lpstr>2.3.3 验证和确认（V &amp; V） </vt:lpstr>
      <vt:lpstr>验证和确认</vt:lpstr>
      <vt:lpstr>2.4 主动测试和被动测试</vt:lpstr>
      <vt:lpstr>实例：在线测试(Product-in Testing)</vt:lpstr>
      <vt:lpstr>2.5 黑盒测试方法和白盒测试</vt:lpstr>
      <vt:lpstr>小结</vt:lpstr>
      <vt:lpstr>2.6 软件测试级别</vt:lpstr>
      <vt:lpstr> 不同测试级别的任务</vt:lpstr>
      <vt:lpstr>单元测试</vt:lpstr>
      <vt:lpstr>示例</vt:lpstr>
      <vt:lpstr>集成测试</vt:lpstr>
      <vt:lpstr>持续集成、持续测试</vt:lpstr>
      <vt:lpstr>系统功能测试</vt:lpstr>
      <vt:lpstr>系统非功能性测试</vt:lpstr>
      <vt:lpstr>验收测试 &amp;安装测试</vt:lpstr>
      <vt:lpstr>α、β测试</vt:lpstr>
      <vt:lpstr>2.7 软件测试计划和测试用例</vt:lpstr>
      <vt:lpstr>测试工作流程</vt:lpstr>
      <vt:lpstr>测试计划内容</vt:lpstr>
      <vt:lpstr>测试用例</vt:lpstr>
      <vt:lpstr>2.8 专业测试人员的责任与要求</vt:lpstr>
      <vt:lpstr>对测试人员的要求</vt:lpstr>
      <vt:lpstr>优秀测试工程师的素质</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Song XJ</cp:lastModifiedBy>
  <cp:revision>351</cp:revision>
  <dcterms:created xsi:type="dcterms:W3CDTF">2011-09-26T13:26:00Z</dcterms:created>
  <dcterms:modified xsi:type="dcterms:W3CDTF">2021-06-28T07:24:20Z</dcterms:modified>
  <cp:category>免费模板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EC4D770E93484190B6C48CEC1B815781</vt:lpwstr>
  </property>
</Properties>
</file>