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687" r:id="rId3"/>
    <p:sldId id="826" r:id="rId4"/>
    <p:sldId id="705" r:id="rId6"/>
    <p:sldId id="856" r:id="rId7"/>
    <p:sldId id="857" r:id="rId8"/>
    <p:sldId id="858" r:id="rId9"/>
    <p:sldId id="859" r:id="rId10"/>
    <p:sldId id="874" r:id="rId11"/>
    <p:sldId id="864" r:id="rId12"/>
    <p:sldId id="865" r:id="rId13"/>
    <p:sldId id="866" r:id="rId14"/>
    <p:sldId id="867" r:id="rId15"/>
    <p:sldId id="868" r:id="rId16"/>
    <p:sldId id="869" r:id="rId17"/>
    <p:sldId id="870" r:id="rId18"/>
    <p:sldId id="871" r:id="rId19"/>
    <p:sldId id="872" r:id="rId20"/>
    <p:sldId id="876" r:id="rId21"/>
    <p:sldId id="880" r:id="rId22"/>
    <p:sldId id="881" r:id="rId23"/>
    <p:sldId id="882" r:id="rId24"/>
    <p:sldId id="883" r:id="rId25"/>
    <p:sldId id="894" r:id="rId26"/>
    <p:sldId id="886" r:id="rId27"/>
    <p:sldId id="895" r:id="rId28"/>
    <p:sldId id="896" r:id="rId29"/>
    <p:sldId id="897" r:id="rId30"/>
    <p:sldId id="877" r:id="rId31"/>
    <p:sldId id="898" r:id="rId32"/>
    <p:sldId id="901" r:id="rId33"/>
    <p:sldId id="900" r:id="rId34"/>
    <p:sldId id="828" r:id="rId35"/>
    <p:sldId id="903" r:id="rId36"/>
    <p:sldId id="904" r:id="rId37"/>
    <p:sldId id="906" r:id="rId38"/>
    <p:sldId id="905" r:id="rId39"/>
    <p:sldId id="789" r:id="rId40"/>
    <p:sldId id="790" r:id="rId41"/>
    <p:sldId id="791" r:id="rId42"/>
    <p:sldId id="792" r:id="rId43"/>
    <p:sldId id="793" r:id="rId44"/>
    <p:sldId id="794" r:id="rId45"/>
    <p:sldId id="795" r:id="rId46"/>
    <p:sldId id="796" r:id="rId47"/>
    <p:sldId id="797" r:id="rId48"/>
    <p:sldId id="798" r:id="rId49"/>
    <p:sldId id="799" r:id="rId50"/>
    <p:sldId id="800" r:id="rId51"/>
    <p:sldId id="801" r:id="rId52"/>
    <p:sldId id="802" r:id="rId53"/>
    <p:sldId id="803" r:id="rId54"/>
    <p:sldId id="804" r:id="rId55"/>
    <p:sldId id="805" r:id="rId56"/>
    <p:sldId id="806" r:id="rId57"/>
    <p:sldId id="807" r:id="rId58"/>
    <p:sldId id="808" r:id="rId59"/>
    <p:sldId id="809" r:id="rId60"/>
    <p:sldId id="810" r:id="rId61"/>
    <p:sldId id="830" r:id="rId62"/>
    <p:sldId id="811" r:id="rId63"/>
    <p:sldId id="817" r:id="rId64"/>
    <p:sldId id="831" r:id="rId65"/>
    <p:sldId id="832" r:id="rId66"/>
    <p:sldId id="833" r:id="rId67"/>
    <p:sldId id="834" r:id="rId68"/>
    <p:sldId id="835" r:id="rId69"/>
    <p:sldId id="818" r:id="rId70"/>
    <p:sldId id="836" r:id="rId71"/>
    <p:sldId id="820" r:id="rId72"/>
    <p:sldId id="821" r:id="rId73"/>
    <p:sldId id="837" r:id="rId74"/>
    <p:sldId id="839" r:id="rId75"/>
    <p:sldId id="838" r:id="rId76"/>
  </p:sldIdLst>
  <p:sldSz cx="9144000" cy="6858000" type="screen4x3"/>
  <p:notesSz cx="6858000" cy="9144000"/>
  <p:custDataLst>
    <p:tags r:id="rId80"/>
  </p:custDataLst>
  <p:defaultTextStyle>
    <a:defPPr>
      <a:defRPr lang="zh-CN"/>
    </a:defPPr>
    <a:lvl1pPr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FBBF"/>
    <a:srgbClr val="F8F8F8"/>
    <a:srgbClr val="DDDDDD"/>
    <a:srgbClr val="5F5F5F"/>
    <a:srgbClr val="333333"/>
    <a:srgbClr val="FF66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283" autoAdjust="0"/>
  </p:normalViewPr>
  <p:slideViewPr>
    <p:cSldViewPr>
      <p:cViewPr>
        <p:scale>
          <a:sx n="103" d="100"/>
          <a:sy n="103" d="100"/>
        </p:scale>
        <p:origin x="-600" y="-72"/>
      </p:cViewPr>
      <p:guideLst>
        <p:guide orient="horz" pos="2152"/>
        <p:guide pos="2856"/>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0" Type="http://schemas.openxmlformats.org/officeDocument/2006/relationships/tags" Target="tags/tag2.xml"/><Relationship Id="rId8" Type="http://schemas.openxmlformats.org/officeDocument/2006/relationships/slide" Target="slides/slide5.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i="0">
                <a:ea typeface="宋体" panose="02010600030101010101" pitchFamily="2" charset="-122"/>
              </a:defRPr>
            </a:lvl1pPr>
          </a:lstStyle>
          <a:p>
            <a:pPr>
              <a:defRPr/>
            </a:pPr>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i="0">
                <a:ea typeface="宋体" panose="02010600030101010101" pitchFamily="2"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i="0">
                <a:ea typeface="宋体" panose="02010600030101010101" pitchFamily="2" charset="-122"/>
              </a:defRPr>
            </a:lvl1pPr>
          </a:lstStyle>
          <a:p>
            <a:pPr>
              <a:defRPr/>
            </a:pPr>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i="0">
                <a:ea typeface="宋体" panose="02010600030101010101" pitchFamily="2" charset="-122"/>
              </a:defRPr>
            </a:lvl1pPr>
          </a:lstStyle>
          <a:p>
            <a:pPr>
              <a:defRPr/>
            </a:pPr>
            <a:fld id="{00393AFF-2F15-4C6A-9EDC-573489DBA89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650875" y="406400"/>
            <a:ext cx="5556250" cy="4167188"/>
          </a:xfrm>
        </p:spPr>
      </p:sp>
      <p:sp>
        <p:nvSpPr>
          <p:cNvPr id="19458"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a:xfrm>
            <a:off x="650875" y="406400"/>
            <a:ext cx="5556250" cy="4167188"/>
          </a:xfrm>
        </p:spPr>
      </p:sp>
      <p:sp>
        <p:nvSpPr>
          <p:cNvPr id="39938"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a:xfrm>
            <a:off x="650875" y="406400"/>
            <a:ext cx="5556250" cy="4167188"/>
          </a:xfrm>
        </p:spPr>
      </p:sp>
      <p:sp>
        <p:nvSpPr>
          <p:cNvPr id="41986"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Rot="1" noChangeAspect="1" noChangeArrowheads="1" noTextEdit="1"/>
          </p:cNvSpPr>
          <p:nvPr>
            <p:ph type="sldImg"/>
          </p:nvPr>
        </p:nvSpPr>
        <p:spPr>
          <a:xfrm>
            <a:off x="650875" y="406400"/>
            <a:ext cx="5556250" cy="4167188"/>
          </a:xfrm>
        </p:spPr>
      </p:sp>
      <p:sp>
        <p:nvSpPr>
          <p:cNvPr id="44034"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ChangeArrowheads="1" noTextEdit="1"/>
          </p:cNvSpPr>
          <p:nvPr>
            <p:ph type="sldImg"/>
          </p:nvPr>
        </p:nvSpPr>
        <p:spPr>
          <a:xfrm>
            <a:off x="650875" y="406400"/>
            <a:ext cx="5556250" cy="4167188"/>
          </a:xfrm>
        </p:spPr>
      </p:sp>
      <p:sp>
        <p:nvSpPr>
          <p:cNvPr id="50178"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p:cNvSpPr>
          <p:nvPr>
            <p:ph type="sldImg"/>
          </p:nvPr>
        </p:nvSpPr>
        <p:spPr/>
      </p:sp>
      <p:sp>
        <p:nvSpPr>
          <p:cNvPr id="54274" name="备注占位符 2"/>
          <p:cNvSpPr>
            <a:spLocks noGrp="1"/>
          </p:cNvSpPr>
          <p:nvPr>
            <p:ph type="body" idx="1"/>
          </p:nvPr>
        </p:nvSpPr>
        <p:spPr>
          <a:noFill/>
        </p:spPr>
        <p:txBody>
          <a:bodyPr/>
          <a:lstStyle/>
          <a:p>
            <a:pPr eaLnBrk="1" hangingPunct="1">
              <a:lnSpc>
                <a:spcPct val="150000"/>
              </a:lnSpc>
            </a:pPr>
            <a:r>
              <a:rPr lang="en-US" altLang="zh-CN" smtClean="0">
                <a:latin typeface="楷体" panose="02010609060101010101" charset="-122"/>
                <a:ea typeface="楷体" panose="02010609060101010101" charset="-122"/>
                <a:cs typeface="楷体" panose="02010609060101010101" charset="-122"/>
              </a:rPr>
              <a:t>1) </a:t>
            </a:r>
            <a:r>
              <a:rPr lang="zh-CN" altLang="en-US" smtClean="0">
                <a:latin typeface="楷体" panose="02010609060101010101" charset="-122"/>
                <a:ea typeface="楷体" panose="02010609060101010101" charset="-122"/>
                <a:cs typeface="楷体" panose="02010609060101010101" charset="-122"/>
              </a:rPr>
              <a:t>软件测试如何支撑或协助“</a:t>
            </a:r>
            <a:r>
              <a:rPr lang="zh-CN" altLang="en-US" b="1" smtClean="0">
                <a:latin typeface="楷体" panose="02010609060101010101" charset="-122"/>
                <a:ea typeface="楷体" panose="02010609060101010101" charset="-122"/>
                <a:cs typeface="楷体" panose="02010609060101010101" charset="-122"/>
              </a:rPr>
              <a:t>持续不断地及早交付有价值的软件</a:t>
            </a:r>
            <a:r>
              <a:rPr lang="zh-CN" altLang="en-US" smtClean="0">
                <a:latin typeface="楷体" panose="02010609060101010101" charset="-122"/>
                <a:ea typeface="楷体" panose="02010609060101010101" charset="-122"/>
                <a:cs typeface="楷体" panose="02010609060101010101" charset="-122"/>
              </a:rPr>
              <a:t>”？如何在非常有限的时间内进行充分的测试？</a:t>
            </a:r>
            <a:endParaRPr lang="en-US" altLang="zh-CN" smtClean="0">
              <a:latin typeface="楷体" panose="02010609060101010101" charset="-122"/>
              <a:ea typeface="楷体" panose="02010609060101010101" charset="-122"/>
              <a:cs typeface="楷体" panose="02010609060101010101" charset="-122"/>
            </a:endParaRPr>
          </a:p>
          <a:p>
            <a:pPr eaLnBrk="1" hangingPunct="1">
              <a:lnSpc>
                <a:spcPct val="150000"/>
              </a:lnSpc>
            </a:pPr>
            <a:r>
              <a:rPr lang="en-US" altLang="zh-CN" smtClean="0">
                <a:latin typeface="楷体" panose="02010609060101010101" charset="-122"/>
                <a:ea typeface="楷体" panose="02010609060101010101" charset="-122"/>
                <a:cs typeface="楷体" panose="02010609060101010101" charset="-122"/>
              </a:rPr>
              <a:t>2) “</a:t>
            </a:r>
            <a:r>
              <a:rPr lang="zh-CN" altLang="en-US" b="1" smtClean="0">
                <a:latin typeface="楷体" panose="02010609060101010101" charset="-122"/>
                <a:ea typeface="楷体" panose="02010609060101010101" charset="-122"/>
                <a:cs typeface="楷体" panose="02010609060101010101" charset="-122"/>
              </a:rPr>
              <a:t>欣然面对需求变化，即使在开发后期也一样</a:t>
            </a:r>
            <a:r>
              <a:rPr lang="zh-CN" altLang="en-US" smtClean="0">
                <a:latin typeface="楷体" panose="02010609060101010101" charset="-122"/>
                <a:ea typeface="楷体" panose="02010609060101010101" charset="-122"/>
                <a:cs typeface="楷体" panose="02010609060101010101" charset="-122"/>
              </a:rPr>
              <a:t>” ，那么测试如何适应这种变化？如何快速地完成回归测试？</a:t>
            </a:r>
            <a:endParaRPr lang="en-US" altLang="zh-CN" smtClean="0">
              <a:latin typeface="楷体" panose="02010609060101010101" charset="-122"/>
              <a:ea typeface="楷体" panose="02010609060101010101" charset="-122"/>
              <a:cs typeface="楷体" panose="02010609060101010101" charset="-122"/>
            </a:endParaRPr>
          </a:p>
          <a:p>
            <a:pPr eaLnBrk="1" hangingPunct="1">
              <a:lnSpc>
                <a:spcPct val="150000"/>
              </a:lnSpc>
            </a:pPr>
            <a:r>
              <a:rPr lang="en-US" altLang="zh-CN" smtClean="0">
                <a:latin typeface="楷体" panose="02010609060101010101" charset="-122"/>
                <a:ea typeface="楷体" panose="02010609060101010101" charset="-122"/>
                <a:cs typeface="楷体" panose="02010609060101010101" charset="-122"/>
              </a:rPr>
              <a:t>3) </a:t>
            </a:r>
            <a:r>
              <a:rPr lang="zh-CN" altLang="en-US" smtClean="0">
                <a:latin typeface="楷体" panose="02010609060101010101" charset="-122"/>
                <a:ea typeface="楷体" panose="02010609060101010101" charset="-122"/>
                <a:cs typeface="楷体" panose="02010609060101010101" charset="-122"/>
              </a:rPr>
              <a:t>敏捷开发强调开发和测试一起工作，“</a:t>
            </a:r>
            <a:r>
              <a:rPr lang="zh-CN" altLang="en-US" b="1" smtClean="0">
                <a:latin typeface="楷体" panose="02010609060101010101" charset="-122"/>
                <a:ea typeface="楷体" panose="02010609060101010101" charset="-122"/>
                <a:cs typeface="楷体" panose="02010609060101010101" charset="-122"/>
              </a:rPr>
              <a:t>项目中的每一天都不例外</a:t>
            </a:r>
            <a:r>
              <a:rPr lang="zh-CN" altLang="en-US" smtClean="0">
                <a:latin typeface="楷体" panose="02010609060101010101" charset="-122"/>
                <a:ea typeface="楷体" panose="02010609060101010101" charset="-122"/>
                <a:cs typeface="楷体" panose="02010609060101010101" charset="-122"/>
              </a:rPr>
              <a:t>”，在这样的原则下，如何去做敏捷测试？</a:t>
            </a:r>
            <a:endParaRPr lang="zh-CN" altLang="en-US" smtClean="0">
              <a:latin typeface="楷体" panose="02010609060101010101" charset="-122"/>
              <a:ea typeface="楷体" panose="02010609060101010101" charset="-122"/>
              <a:cs typeface="楷体" panose="02010609060101010101" charset="-122"/>
            </a:endParaRPr>
          </a:p>
          <a:p>
            <a:pPr eaLnBrk="1" hangingPunct="1"/>
            <a:endParaRPr kumimoji="1" lang="zh-CN" altLang="en-US" smtClean="0">
              <a:ea typeface="宋体" panose="02010600030101010101" pitchFamily="2" charset="-122"/>
            </a:endParaRPr>
          </a:p>
        </p:txBody>
      </p:sp>
      <p:sp>
        <p:nvSpPr>
          <p:cNvPr id="54275" name="幻灯片编号占位符 3"/>
          <p:cNvSpPr>
            <a:spLocks noGrp="1"/>
          </p:cNvSpPr>
          <p:nvPr>
            <p:ph type="sldNum" sz="quarter" idx="5"/>
          </p:nvPr>
        </p:nvSpPr>
        <p:spPr>
          <a:noFill/>
        </p:spPr>
        <p:txBody>
          <a:bodyPr/>
          <a:lstStyle/>
          <a:p>
            <a:fld id="{93E7C6ED-625B-400B-97DD-F4CABB514847}"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p:cNvSpPr>
            <a:spLocks noGrp="1" noRot="1" noChangeAspect="1"/>
          </p:cNvSpPr>
          <p:nvPr>
            <p:ph type="sldImg"/>
          </p:nvPr>
        </p:nvSpPr>
        <p:spPr/>
      </p:sp>
      <p:sp>
        <p:nvSpPr>
          <p:cNvPr id="56322" name="备注占位符 2"/>
          <p:cNvSpPr>
            <a:spLocks noGrp="1"/>
          </p:cNvSpPr>
          <p:nvPr>
            <p:ph type="body" idx="1"/>
          </p:nvPr>
        </p:nvSpPr>
        <p:spPr>
          <a:noFill/>
        </p:spPr>
        <p:txBody>
          <a:bodyPr/>
          <a:lstStyle/>
          <a:p>
            <a:pPr eaLnBrk="1" hangingPunct="1"/>
            <a:r>
              <a:rPr lang="en-US" altLang="zh-CN" smtClean="0">
                <a:latin typeface="楷体" panose="02010609060101010101" charset="-122"/>
                <a:ea typeface="楷体" panose="02010609060101010101" charset="-122"/>
                <a:cs typeface="楷体" panose="02010609060101010101" charset="-122"/>
              </a:rPr>
              <a:t>“</a:t>
            </a:r>
            <a:r>
              <a:rPr lang="zh-CN" altLang="en-US" b="1" smtClean="0">
                <a:latin typeface="楷体" panose="02010609060101010101" charset="-122"/>
                <a:ea typeface="楷体" panose="02010609060101010101" charset="-122"/>
                <a:cs typeface="楷体" panose="02010609060101010101" charset="-122"/>
              </a:rPr>
              <a:t>可工作的软件是进度的首要度量标准</a:t>
            </a:r>
            <a:r>
              <a:rPr lang="zh-CN" altLang="en-US" smtClean="0">
                <a:latin typeface="楷体" panose="02010609060101010101" charset="-122"/>
                <a:ea typeface="楷体" panose="02010609060101010101" charset="-122"/>
                <a:cs typeface="楷体" panose="02010609060101010101" charset="-122"/>
              </a:rPr>
              <a:t>”，谁做的测试不重要，关键是要有准备好的测试，随时验证已完成的工作。</a:t>
            </a:r>
            <a:endParaRPr lang="zh-CN" altLang="en-US" smtClean="0">
              <a:latin typeface="楷体" panose="02010609060101010101" charset="-122"/>
              <a:ea typeface="楷体" panose="02010609060101010101" charset="-122"/>
              <a:cs typeface="楷体" panose="02010609060101010101" charset="-122"/>
            </a:endParaRPr>
          </a:p>
          <a:p>
            <a:pPr eaLnBrk="1" hangingPunct="1"/>
            <a:endParaRPr kumimoji="1" lang="zh-CN" altLang="en-US" smtClean="0">
              <a:ea typeface="宋体" panose="02010600030101010101" pitchFamily="2" charset="-122"/>
            </a:endParaRPr>
          </a:p>
        </p:txBody>
      </p:sp>
      <p:sp>
        <p:nvSpPr>
          <p:cNvPr id="56323" name="幻灯片编号占位符 3"/>
          <p:cNvSpPr>
            <a:spLocks noGrp="1"/>
          </p:cNvSpPr>
          <p:nvPr>
            <p:ph type="sldNum" sz="quarter" idx="5"/>
          </p:nvPr>
        </p:nvSpPr>
        <p:spPr>
          <a:noFill/>
        </p:spPr>
        <p:txBody>
          <a:bodyPr/>
          <a:lstStyle/>
          <a:p>
            <a:fld id="{ABF1EF7C-4906-4D7F-BA9B-C273CFF62C29}"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p:cNvSpPr>
            <a:spLocks noGrp="1" noRot="1" noChangeAspect="1"/>
          </p:cNvSpPr>
          <p:nvPr>
            <p:ph type="sldImg"/>
          </p:nvPr>
        </p:nvSpPr>
        <p:spPr/>
      </p:sp>
      <p:sp>
        <p:nvSpPr>
          <p:cNvPr id="58370" name="备注占位符 2"/>
          <p:cNvSpPr>
            <a:spLocks noGrp="1"/>
          </p:cNvSpPr>
          <p:nvPr>
            <p:ph type="body" idx="1"/>
          </p:nvPr>
        </p:nvSpPr>
        <p:spPr>
          <a:noFill/>
        </p:spPr>
        <p:txBody>
          <a:bodyPr/>
          <a:lstStyle/>
          <a:p>
            <a:pPr eaLnBrk="1" hangingPunct="1"/>
            <a:r>
              <a:rPr lang="en-US" altLang="zh-CN" smtClean="0">
                <a:latin typeface="楷体" panose="02010609060101010101" charset="-122"/>
                <a:ea typeface="楷体" panose="02010609060101010101" charset="-122"/>
                <a:cs typeface="楷体" panose="02010609060101010101" charset="-122"/>
              </a:rPr>
              <a:t>“</a:t>
            </a:r>
            <a:r>
              <a:rPr lang="zh-CN" altLang="en-US" b="1" smtClean="0">
                <a:latin typeface="楷体" panose="02010609060101010101" charset="-122"/>
                <a:ea typeface="楷体" panose="02010609060101010101" charset="-122"/>
                <a:cs typeface="楷体" panose="02010609060101010101" charset="-122"/>
              </a:rPr>
              <a:t>坚持不懈地追求技术卓越和良好设计</a:t>
            </a:r>
            <a:r>
              <a:rPr lang="zh-CN" altLang="en-US" smtClean="0">
                <a:latin typeface="楷体" panose="02010609060101010101" charset="-122"/>
                <a:ea typeface="楷体" panose="02010609060101010101" charset="-122"/>
                <a:cs typeface="楷体" panose="02010609060101010101" charset="-122"/>
              </a:rPr>
              <a:t>”，在处理每个测试任务时，都应该找到最有效的办法</a:t>
            </a:r>
            <a:endParaRPr kumimoji="1" lang="zh-CN" altLang="en-US" smtClean="0">
              <a:ea typeface="宋体" panose="02010600030101010101" pitchFamily="2" charset="-122"/>
            </a:endParaRPr>
          </a:p>
        </p:txBody>
      </p:sp>
      <p:sp>
        <p:nvSpPr>
          <p:cNvPr id="58371" name="幻灯片编号占位符 3"/>
          <p:cNvSpPr>
            <a:spLocks noGrp="1"/>
          </p:cNvSpPr>
          <p:nvPr>
            <p:ph type="sldNum" sz="quarter" idx="5"/>
          </p:nvPr>
        </p:nvSpPr>
        <p:spPr>
          <a:noFill/>
        </p:spPr>
        <p:txBody>
          <a:bodyPr/>
          <a:lstStyle/>
          <a:p>
            <a:fld id="{B64A1A23-EEF0-4870-BEDA-35BF4C91040A}"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p:cNvSpPr>
            <a:spLocks noGrp="1" noRot="1" noChangeAspect="1"/>
          </p:cNvSpPr>
          <p:nvPr>
            <p:ph type="sldImg"/>
          </p:nvPr>
        </p:nvSpPr>
        <p:spPr/>
      </p:sp>
      <p:sp>
        <p:nvSpPr>
          <p:cNvPr id="60418" name="备注占位符 2"/>
          <p:cNvSpPr>
            <a:spLocks noGrp="1"/>
          </p:cNvSpPr>
          <p:nvPr>
            <p:ph type="body" idx="1"/>
          </p:nvPr>
        </p:nvSpPr>
        <p:spPr>
          <a:noFill/>
        </p:spPr>
        <p:txBody>
          <a:bodyPr/>
          <a:lstStyle/>
          <a:p>
            <a:pPr eaLnBrk="1" hangingPunct="1">
              <a:lnSpc>
                <a:spcPct val="150000"/>
              </a:lnSpc>
            </a:pPr>
            <a:r>
              <a:rPr lang="en-US" altLang="zh-CN" smtClean="0">
                <a:latin typeface="楷体" panose="02010609060101010101" charset="-122"/>
                <a:ea typeface="楷体" panose="02010609060101010101" charset="-122"/>
                <a:cs typeface="楷体" panose="02010609060101010101" charset="-122"/>
              </a:rPr>
              <a:t>1) </a:t>
            </a:r>
            <a:r>
              <a:rPr lang="zh-CN" altLang="en-US" smtClean="0">
                <a:latin typeface="楷体" panose="02010609060101010101" charset="-122"/>
                <a:ea typeface="楷体" panose="02010609060101010101" charset="-122"/>
                <a:cs typeface="楷体" panose="02010609060101010101" charset="-122"/>
              </a:rPr>
              <a:t>软件测试如何支撑或协助“</a:t>
            </a:r>
            <a:r>
              <a:rPr lang="zh-CN" altLang="en-US" b="1" smtClean="0">
                <a:latin typeface="楷体" panose="02010609060101010101" charset="-122"/>
                <a:ea typeface="楷体" panose="02010609060101010101" charset="-122"/>
                <a:cs typeface="楷体" panose="02010609060101010101" charset="-122"/>
              </a:rPr>
              <a:t>持续不断地及早交付有价值的软件</a:t>
            </a:r>
            <a:r>
              <a:rPr lang="zh-CN" altLang="en-US" smtClean="0">
                <a:latin typeface="楷体" panose="02010609060101010101" charset="-122"/>
                <a:ea typeface="楷体" panose="02010609060101010101" charset="-122"/>
                <a:cs typeface="楷体" panose="02010609060101010101" charset="-122"/>
              </a:rPr>
              <a:t>”？如何在非常有限的时间内进行充分的测试？</a:t>
            </a:r>
            <a:endParaRPr lang="en-US" altLang="zh-CN" smtClean="0">
              <a:latin typeface="楷体" panose="02010609060101010101" charset="-122"/>
              <a:ea typeface="楷体" panose="02010609060101010101" charset="-122"/>
              <a:cs typeface="楷体" panose="02010609060101010101" charset="-122"/>
            </a:endParaRPr>
          </a:p>
          <a:p>
            <a:pPr eaLnBrk="1" hangingPunct="1">
              <a:lnSpc>
                <a:spcPct val="150000"/>
              </a:lnSpc>
            </a:pPr>
            <a:r>
              <a:rPr lang="en-US" altLang="zh-CN" smtClean="0">
                <a:latin typeface="楷体" panose="02010609060101010101" charset="-122"/>
                <a:ea typeface="楷体" panose="02010609060101010101" charset="-122"/>
                <a:cs typeface="楷体" panose="02010609060101010101" charset="-122"/>
              </a:rPr>
              <a:t>2) “</a:t>
            </a:r>
            <a:r>
              <a:rPr lang="zh-CN" altLang="en-US" b="1" smtClean="0">
                <a:latin typeface="楷体" panose="02010609060101010101" charset="-122"/>
                <a:ea typeface="楷体" panose="02010609060101010101" charset="-122"/>
                <a:cs typeface="楷体" panose="02010609060101010101" charset="-122"/>
              </a:rPr>
              <a:t>欣然面对需求变化，即使在开发后期也一样</a:t>
            </a:r>
            <a:r>
              <a:rPr lang="zh-CN" altLang="en-US" smtClean="0">
                <a:latin typeface="楷体" panose="02010609060101010101" charset="-122"/>
                <a:ea typeface="楷体" panose="02010609060101010101" charset="-122"/>
                <a:cs typeface="楷体" panose="02010609060101010101" charset="-122"/>
              </a:rPr>
              <a:t>” ，那么测试如何适应这种变化？如何快速地完成回归测试？</a:t>
            </a:r>
            <a:endParaRPr lang="en-US" altLang="zh-CN" smtClean="0">
              <a:latin typeface="楷体" panose="02010609060101010101" charset="-122"/>
              <a:ea typeface="楷体" panose="02010609060101010101" charset="-122"/>
              <a:cs typeface="楷体" panose="02010609060101010101" charset="-122"/>
            </a:endParaRPr>
          </a:p>
          <a:p>
            <a:pPr eaLnBrk="1" hangingPunct="1">
              <a:lnSpc>
                <a:spcPct val="150000"/>
              </a:lnSpc>
            </a:pPr>
            <a:r>
              <a:rPr lang="en-US" altLang="zh-CN" smtClean="0">
                <a:latin typeface="楷体" panose="02010609060101010101" charset="-122"/>
                <a:ea typeface="楷体" panose="02010609060101010101" charset="-122"/>
                <a:cs typeface="楷体" panose="02010609060101010101" charset="-122"/>
              </a:rPr>
              <a:t>3) </a:t>
            </a:r>
            <a:r>
              <a:rPr lang="zh-CN" altLang="en-US" smtClean="0">
                <a:latin typeface="楷体" panose="02010609060101010101" charset="-122"/>
                <a:ea typeface="楷体" panose="02010609060101010101" charset="-122"/>
                <a:cs typeface="楷体" panose="02010609060101010101" charset="-122"/>
              </a:rPr>
              <a:t>敏捷开发强调开发和测试一起工作，“</a:t>
            </a:r>
            <a:r>
              <a:rPr lang="zh-CN" altLang="en-US" b="1" smtClean="0">
                <a:latin typeface="楷体" panose="02010609060101010101" charset="-122"/>
                <a:ea typeface="楷体" panose="02010609060101010101" charset="-122"/>
                <a:cs typeface="楷体" panose="02010609060101010101" charset="-122"/>
              </a:rPr>
              <a:t>项目中的每一天都不例外</a:t>
            </a:r>
            <a:r>
              <a:rPr lang="zh-CN" altLang="en-US" smtClean="0">
                <a:latin typeface="楷体" panose="02010609060101010101" charset="-122"/>
                <a:ea typeface="楷体" panose="02010609060101010101" charset="-122"/>
                <a:cs typeface="楷体" panose="02010609060101010101" charset="-122"/>
              </a:rPr>
              <a:t>”，在这样的原则下，如何去做敏捷测试？</a:t>
            </a:r>
            <a:endParaRPr lang="zh-CN" altLang="en-US" smtClean="0">
              <a:latin typeface="楷体" panose="02010609060101010101" charset="-122"/>
              <a:ea typeface="楷体" panose="02010609060101010101" charset="-122"/>
              <a:cs typeface="楷体" panose="02010609060101010101" charset="-122"/>
            </a:endParaRPr>
          </a:p>
          <a:p>
            <a:pPr eaLnBrk="1" hangingPunct="1"/>
            <a:endParaRPr kumimoji="1" lang="zh-CN" altLang="en-US" smtClean="0">
              <a:ea typeface="宋体" panose="02010600030101010101" pitchFamily="2" charset="-122"/>
            </a:endParaRPr>
          </a:p>
        </p:txBody>
      </p:sp>
      <p:sp>
        <p:nvSpPr>
          <p:cNvPr id="60419" name="幻灯片编号占位符 3"/>
          <p:cNvSpPr>
            <a:spLocks noGrp="1"/>
          </p:cNvSpPr>
          <p:nvPr>
            <p:ph type="sldNum" sz="quarter" idx="5"/>
          </p:nvPr>
        </p:nvSpPr>
        <p:spPr>
          <a:noFill/>
        </p:spPr>
        <p:txBody>
          <a:bodyPr/>
          <a:lstStyle/>
          <a:p>
            <a:fld id="{EF588D2D-7152-4B78-B87B-0E6962194B86}"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p:sp>
      <p:sp>
        <p:nvSpPr>
          <p:cNvPr id="62466" name="Notes Placeholder 2"/>
          <p:cNvSpPr>
            <a:spLocks noGrp="1"/>
          </p:cNvSpPr>
          <p:nvPr>
            <p:ph type="body" idx="1"/>
          </p:nvPr>
        </p:nvSpPr>
        <p:spPr>
          <a:noFill/>
        </p:spPr>
        <p:txBody>
          <a:bodyPr/>
          <a:lstStyle/>
          <a:p>
            <a:pPr eaLnBrk="1" hangingPunct="1"/>
            <a:r>
              <a:rPr lang="zh-CN" altLang="en-US" smtClean="0">
                <a:ea typeface="宋体" panose="02010600030101010101" pitchFamily="2" charset="-122"/>
              </a:rPr>
              <a:t>从</a:t>
            </a:r>
            <a:r>
              <a:rPr lang="en-US" altLang="zh-CN" smtClean="0">
                <a:ea typeface="宋体" panose="02010600030101010101" pitchFamily="2" charset="-122"/>
              </a:rPr>
              <a:t>2003</a:t>
            </a:r>
            <a:r>
              <a:rPr lang="zh-CN" altLang="en-US" smtClean="0">
                <a:ea typeface="宋体" panose="02010600030101010101" pitchFamily="2" charset="-122"/>
              </a:rPr>
              <a:t>年开始，人们逐渐实践</a:t>
            </a:r>
            <a:r>
              <a:rPr lang="en-US" altLang="zh-CN" smtClean="0">
                <a:ea typeface="宋体" panose="02010600030101010101" pitchFamily="2" charset="-122"/>
              </a:rPr>
              <a:t>TDD</a:t>
            </a:r>
            <a:r>
              <a:rPr lang="zh-CN" altLang="en-US" smtClean="0">
                <a:ea typeface="宋体" panose="02010600030101010101" pitchFamily="2" charset="-122"/>
              </a:rPr>
              <a:t>，而</a:t>
            </a:r>
            <a:r>
              <a:rPr lang="en-US" altLang="zh-CN" smtClean="0">
                <a:ea typeface="宋体" panose="02010600030101010101" pitchFamily="2" charset="-122"/>
              </a:rPr>
              <a:t>ATDD </a:t>
            </a:r>
            <a:r>
              <a:rPr lang="zh-CN" altLang="en-US" smtClean="0">
                <a:ea typeface="宋体" panose="02010600030101010101" pitchFamily="2" charset="-122"/>
              </a:rPr>
              <a:t>是在</a:t>
            </a:r>
            <a:r>
              <a:rPr lang="en-US" altLang="zh-CN" smtClean="0">
                <a:ea typeface="宋体" panose="02010600030101010101" pitchFamily="2" charset="-122"/>
              </a:rPr>
              <a:t>2007</a:t>
            </a:r>
            <a:r>
              <a:rPr lang="zh-CN" altLang="en-US" smtClean="0">
                <a:ea typeface="宋体" panose="02010600030101010101" pitchFamily="2" charset="-122"/>
              </a:rPr>
              <a:t>年</a:t>
            </a:r>
            <a:r>
              <a:rPr lang="en-US" altLang="zh-CN" smtClean="0">
                <a:ea typeface="宋体" panose="02010600030101010101" pitchFamily="2" charset="-122"/>
              </a:rPr>
              <a:t>Lasse Koskela</a:t>
            </a:r>
            <a:r>
              <a:rPr lang="zh-CN" altLang="en-US" smtClean="0">
                <a:ea typeface="宋体" panose="02010600030101010101" pitchFamily="2" charset="-122"/>
              </a:rPr>
              <a:t>写了一本书</a:t>
            </a:r>
            <a:r>
              <a:rPr lang="en-US" altLang="zh-CN" smtClean="0">
                <a:ea typeface="宋体" panose="02010600030101010101" pitchFamily="2" charset="-122"/>
              </a:rPr>
              <a:t>《</a:t>
            </a:r>
            <a:r>
              <a:rPr lang="zh-CN" altLang="en-US" smtClean="0">
                <a:ea typeface="宋体" panose="02010600030101010101" pitchFamily="2" charset="-122"/>
              </a:rPr>
              <a:t>测试驱动：</a:t>
            </a:r>
            <a:r>
              <a:rPr lang="en-US" altLang="zh-CN" smtClean="0">
                <a:ea typeface="宋体" panose="02010600030101010101" pitchFamily="2" charset="-122"/>
              </a:rPr>
              <a:t>Java</a:t>
            </a:r>
            <a:r>
              <a:rPr lang="zh-CN" altLang="en-US" smtClean="0">
                <a:ea typeface="宋体" panose="02010600030101010101" pitchFamily="2" charset="-122"/>
              </a:rPr>
              <a:t>开发人员的</a:t>
            </a:r>
            <a:r>
              <a:rPr lang="en-US" altLang="zh-CN" smtClean="0">
                <a:ea typeface="宋体" panose="02010600030101010101" pitchFamily="2" charset="-122"/>
              </a:rPr>
              <a:t>TDD</a:t>
            </a:r>
            <a:r>
              <a:rPr lang="zh-CN" altLang="en-US" smtClean="0">
                <a:ea typeface="宋体" panose="02010600030101010101" pitchFamily="2" charset="-122"/>
              </a:rPr>
              <a:t>和</a:t>
            </a:r>
            <a:r>
              <a:rPr lang="en-US" altLang="zh-CN" smtClean="0">
                <a:ea typeface="宋体" panose="02010600030101010101" pitchFamily="2" charset="-122"/>
              </a:rPr>
              <a:t>ATDD》 </a:t>
            </a:r>
            <a:r>
              <a:rPr lang="zh-CN" altLang="en-US" smtClean="0">
                <a:ea typeface="宋体" panose="02010600030101010101" pitchFamily="2" charset="-122"/>
              </a:rPr>
              <a:t>，才开始引起大家的更多关注。从那时算起也有</a:t>
            </a:r>
            <a:r>
              <a:rPr lang="en-US" altLang="zh-CN" smtClean="0">
                <a:ea typeface="宋体" panose="02010600030101010101" pitchFamily="2" charset="-122"/>
              </a:rPr>
              <a:t>7</a:t>
            </a:r>
            <a:r>
              <a:rPr lang="zh-CN" altLang="en-US" smtClean="0">
                <a:ea typeface="宋体" panose="02010600030101010101" pitchFamily="2" charset="-122"/>
              </a:rPr>
              <a:t>年了，但在国内，则是最近一两年的事。当然，我们可以将</a:t>
            </a:r>
            <a:r>
              <a:rPr lang="en-US" altLang="zh-CN" smtClean="0">
                <a:ea typeface="宋体" panose="02010600030101010101" pitchFamily="2" charset="-122"/>
              </a:rPr>
              <a:t>TDD</a:t>
            </a:r>
            <a:r>
              <a:rPr lang="zh-CN" altLang="en-US" smtClean="0">
                <a:ea typeface="宋体" panose="02010600030101010101" pitchFamily="2" charset="-122"/>
              </a:rPr>
              <a:t>和</a:t>
            </a:r>
            <a:r>
              <a:rPr lang="en-US" altLang="zh-CN" smtClean="0">
                <a:ea typeface="宋体" panose="02010600030101010101" pitchFamily="2" charset="-122"/>
              </a:rPr>
              <a:t>ATDD</a:t>
            </a:r>
            <a:r>
              <a:rPr lang="zh-CN" altLang="en-US" smtClean="0">
                <a:ea typeface="宋体" panose="02010600030101010101" pitchFamily="2" charset="-122"/>
              </a:rPr>
              <a:t>结合起来使用，形成一种混合的方法模型。</a:t>
            </a:r>
            <a:endParaRPr lang="zh-CN" altLang="en-US" smtClean="0">
              <a:ea typeface="宋体" panose="02010600030101010101" pitchFamily="2" charset="-122"/>
            </a:endParaRPr>
          </a:p>
        </p:txBody>
      </p:sp>
      <p:sp>
        <p:nvSpPr>
          <p:cNvPr id="62467" name="Slide Number Placeholder 3"/>
          <p:cNvSpPr>
            <a:spLocks noGrp="1"/>
          </p:cNvSpPr>
          <p:nvPr>
            <p:ph type="sldNum" sz="quarter" idx="5"/>
          </p:nvPr>
        </p:nvSpPr>
        <p:spPr>
          <a:noFill/>
        </p:spPr>
        <p:txBody>
          <a:bodyPr/>
          <a:lstStyle/>
          <a:p>
            <a:fld id="{6431623D-BA55-45BE-B76B-A11BB3B982F4}" type="slidenum">
              <a:rPr lang="zh-CN" altLang="en-US"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p:sp>
      <p:sp>
        <p:nvSpPr>
          <p:cNvPr id="64514" name="Notes Placeholder 2"/>
          <p:cNvSpPr>
            <a:spLocks noGrp="1"/>
          </p:cNvSpPr>
          <p:nvPr>
            <p:ph type="body" idx="1"/>
          </p:nvPr>
        </p:nvSpPr>
        <p:spPr>
          <a:noFill/>
        </p:spPr>
        <p:txBody>
          <a:bodyPr/>
          <a:lstStyle/>
          <a:p>
            <a:pPr eaLnBrk="1" hangingPunct="1"/>
            <a:endParaRPr lang="zh-CN" altLang="en-US" smtClean="0">
              <a:ea typeface="宋体" panose="02010600030101010101" pitchFamily="2" charset="-122"/>
            </a:endParaRPr>
          </a:p>
        </p:txBody>
      </p:sp>
      <p:sp>
        <p:nvSpPr>
          <p:cNvPr id="64515" name="Slide Number Placeholder 3"/>
          <p:cNvSpPr>
            <a:spLocks noGrp="1"/>
          </p:cNvSpPr>
          <p:nvPr>
            <p:ph type="sldNum" sz="quarter" idx="5"/>
          </p:nvPr>
        </p:nvSpPr>
        <p:spPr>
          <a:noFill/>
        </p:spPr>
        <p:txBody>
          <a:bodyPr/>
          <a:lstStyle/>
          <a:p>
            <a:fld id="{46A4C452-4CC9-411D-A10E-BC8621A1914C}" type="slidenum">
              <a:rPr lang="zh-CN" altLang="en-US"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xfrm>
            <a:off x="650875" y="406400"/>
            <a:ext cx="5556250" cy="4167188"/>
          </a:xfrm>
        </p:spPr>
      </p:sp>
      <p:sp>
        <p:nvSpPr>
          <p:cNvPr id="23554"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p:sp>
      <p:sp>
        <p:nvSpPr>
          <p:cNvPr id="66562" name="Notes Placeholder 2"/>
          <p:cNvSpPr>
            <a:spLocks noGrp="1"/>
          </p:cNvSpPr>
          <p:nvPr>
            <p:ph type="body" idx="1"/>
          </p:nvPr>
        </p:nvSpPr>
        <p:spPr>
          <a:noFill/>
        </p:spPr>
        <p:txBody>
          <a:bodyPr/>
          <a:lstStyle/>
          <a:p>
            <a:pPr eaLnBrk="1" hangingPunct="1"/>
            <a:r>
              <a:rPr lang="zh-CN" altLang="en-US" smtClean="0">
                <a:ea typeface="宋体" panose="02010600030101010101" pitchFamily="2" charset="-122"/>
              </a:rPr>
              <a:t>敏捷开发？自动化测试？</a:t>
            </a:r>
            <a:r>
              <a:rPr lang="en-US" altLang="zh-CN" smtClean="0">
                <a:ea typeface="宋体" panose="02010600030101010101" pitchFamily="2" charset="-122"/>
              </a:rPr>
              <a:t> </a:t>
            </a:r>
            <a:endParaRPr lang="en-US" altLang="zh-CN" smtClean="0">
              <a:ea typeface="宋体" panose="02010600030101010101" pitchFamily="2" charset="-122"/>
            </a:endParaRPr>
          </a:p>
          <a:p>
            <a:pPr eaLnBrk="1" hangingPunct="1"/>
            <a:r>
              <a:rPr lang="zh-CN" altLang="en-US" smtClean="0">
                <a:ea typeface="宋体" panose="02010600030101010101" pitchFamily="2" charset="-122"/>
              </a:rPr>
              <a:t>代码质量？持续集成？</a:t>
            </a:r>
            <a:endParaRPr lang="en-US" altLang="zh-CN" smtClean="0">
              <a:ea typeface="宋体" panose="02010600030101010101" pitchFamily="2" charset="-122"/>
            </a:endParaRPr>
          </a:p>
          <a:p>
            <a:pPr eaLnBrk="1" hangingPunct="1"/>
            <a:endParaRPr lang="zh-CN" altLang="en-US" smtClean="0">
              <a:ea typeface="宋体" panose="02010600030101010101" pitchFamily="2" charset="-122"/>
            </a:endParaRPr>
          </a:p>
        </p:txBody>
      </p:sp>
      <p:sp>
        <p:nvSpPr>
          <p:cNvPr id="66563" name="Slide Number Placeholder 3"/>
          <p:cNvSpPr>
            <a:spLocks noGrp="1"/>
          </p:cNvSpPr>
          <p:nvPr>
            <p:ph type="sldNum" sz="quarter" idx="5"/>
          </p:nvPr>
        </p:nvSpPr>
        <p:spPr>
          <a:noFill/>
        </p:spPr>
        <p:txBody>
          <a:bodyPr/>
          <a:lstStyle/>
          <a:p>
            <a:fld id="{AD74E46F-D52B-4583-BCD4-C1D37083B09F}" type="slidenum">
              <a:rPr lang="zh-CN" altLang="en-US"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txBox="1">
            <a:spLocks noGrp="1" noChangeArrowheads="1"/>
          </p:cNvSpPr>
          <p:nvPr/>
        </p:nvSpPr>
        <p:spPr bwMode="auto">
          <a:xfrm>
            <a:off x="5800725" y="8537575"/>
            <a:ext cx="795338" cy="282575"/>
          </a:xfrm>
          <a:prstGeom prst="rect">
            <a:avLst/>
          </a:prstGeom>
          <a:noFill/>
          <a:ln w="9525">
            <a:noFill/>
            <a:miter lim="800000"/>
          </a:ln>
        </p:spPr>
        <p:txBody>
          <a:bodyPr lIns="18819" tIns="0" rIns="18819" bIns="0" anchor="b"/>
          <a:lstStyle/>
          <a:p>
            <a:pPr algn="r" defTabSz="902970" eaLnBrk="0" hangingPunct="0"/>
            <a:fld id="{D116B914-570C-4A73-AC2C-59259724113E}" type="slidenum">
              <a:rPr lang="zh-CN" altLang="en-US" sz="800">
                <a:ea typeface="MS PGothic" panose="020B0600070205080204" pitchFamily="34" charset="-128"/>
              </a:rPr>
            </a:fld>
            <a:endParaRPr lang="en-US" altLang="zh-CN" sz="800">
              <a:ea typeface="MS PGothic" panose="020B0600070205080204" pitchFamily="34" charset="-128"/>
            </a:endParaRPr>
          </a:p>
        </p:txBody>
      </p:sp>
      <p:sp>
        <p:nvSpPr>
          <p:cNvPr id="69634" name="AutoShape 2"/>
          <p:cNvSpPr>
            <a:spLocks noGrp="1" noRot="1" noChangeAspect="1" noChangeArrowheads="1" noTextEdit="1"/>
          </p:cNvSpPr>
          <p:nvPr>
            <p:ph type="sldImg"/>
          </p:nvPr>
        </p:nvSpPr>
        <p:spPr>
          <a:xfrm>
            <a:off x="839788" y="241300"/>
            <a:ext cx="5233987" cy="3927475"/>
          </a:xfrm>
        </p:spPr>
      </p:sp>
      <p:sp>
        <p:nvSpPr>
          <p:cNvPr id="69635" name="Rectangle 3"/>
          <p:cNvSpPr>
            <a:spLocks noGrp="1" noChangeArrowheads="1"/>
          </p:cNvSpPr>
          <p:nvPr>
            <p:ph type="body" idx="1"/>
          </p:nvPr>
        </p:nvSpPr>
        <p:spPr>
          <a:xfrm>
            <a:off x="395288" y="4306888"/>
            <a:ext cx="5988050" cy="4179887"/>
          </a:xfrm>
          <a:solidFill>
            <a:srgbClr val="FFFFFF"/>
          </a:solidFill>
          <a:ln>
            <a:solidFill>
              <a:srgbClr val="000000"/>
            </a:solidFill>
          </a:ln>
        </p:spPr>
        <p:txBody>
          <a:bodyPr lIns="91574" tIns="45788" rIns="91574" bIns="45788"/>
          <a:lstStyle/>
          <a:p>
            <a:pPr marL="113030" indent="-113030" defTabSz="1020445" eaLnBrk="1" hangingPunct="1"/>
            <a:r>
              <a:rPr lang="en-US" altLang="zh-CN" smtClean="0">
                <a:ea typeface="宋体" panose="02010600030101010101" pitchFamily="2" charset="-122"/>
              </a:rPr>
              <a:t>Customer Benefit: “With WebEx Meeting Center, you can speed up business decision making and at the same time reduce travel cost and time”</a:t>
            </a:r>
            <a:endParaRPr lang="en-US" altLang="zh-CN" smtClean="0">
              <a:ea typeface="宋体" panose="02010600030101010101" pitchFamily="2" charset="-122"/>
            </a:endParaRPr>
          </a:p>
          <a:p>
            <a:pPr marL="113030" indent="-113030" defTabSz="1020445" eaLnBrk="1" hangingPunct="1"/>
            <a:endParaRPr lang="zh-CN" altLang="en-US" smtClean="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p:cNvSpPr>
          <p:nvPr>
            <p:ph type="sldImg"/>
          </p:nvPr>
        </p:nvSpPr>
        <p:spPr/>
      </p:sp>
      <p:sp>
        <p:nvSpPr>
          <p:cNvPr id="71682" name="备注占位符 2"/>
          <p:cNvSpPr>
            <a:spLocks noGrp="1"/>
          </p:cNvSpPr>
          <p:nvPr>
            <p:ph type="body" idx="1"/>
          </p:nvPr>
        </p:nvSpPr>
        <p:spPr>
          <a:noFill/>
        </p:spPr>
        <p:txBody>
          <a:bodyPr/>
          <a:lstStyle/>
          <a:p>
            <a:pPr eaLnBrk="1" hangingPunct="1"/>
            <a:r>
              <a:rPr kumimoji="1" lang="en-US" altLang="zh-CN" smtClean="0">
                <a:ea typeface="宋体" panose="02010600030101010101" pitchFamily="2" charset="-122"/>
              </a:rPr>
              <a:t>Interpretation</a:t>
            </a:r>
            <a:r>
              <a:rPr kumimoji="1" lang="zh-CN" altLang="en-US" smtClean="0">
                <a:ea typeface="宋体" panose="02010600030101010101" pitchFamily="2" charset="-122"/>
              </a:rPr>
              <a:t>：解释、说明 </a:t>
            </a:r>
            <a:endParaRPr kumimoji="1" lang="en-US" altLang="zh-CN" smtClean="0">
              <a:ea typeface="宋体" panose="02010600030101010101" pitchFamily="2" charset="-122"/>
            </a:endParaRPr>
          </a:p>
          <a:p>
            <a:pPr eaLnBrk="1" hangingPunct="1"/>
            <a:r>
              <a:rPr kumimoji="1" lang="en-US" altLang="zh-CN" smtClean="0">
                <a:ea typeface="宋体" panose="02010600030101010101" pitchFamily="2" charset="-122"/>
              </a:rPr>
              <a:t>Mutually</a:t>
            </a:r>
            <a:r>
              <a:rPr kumimoji="1" lang="zh-CN" altLang="en-US" smtClean="0">
                <a:ea typeface="宋体" panose="02010600030101010101" pitchFamily="2" charset="-122"/>
              </a:rPr>
              <a:t>：互为、相互地</a:t>
            </a:r>
            <a:endParaRPr kumimoji="1" lang="en-US" altLang="zh-CN" smtClean="0">
              <a:ea typeface="宋体" panose="02010600030101010101" pitchFamily="2" charset="-122"/>
            </a:endParaRPr>
          </a:p>
          <a:p>
            <a:pPr eaLnBrk="1" hangingPunct="1"/>
            <a:endParaRPr kumimoji="1" lang="zh-CN" altLang="en-US" smtClean="0">
              <a:ea typeface="宋体" panose="02010600030101010101" pitchFamily="2" charset="-122"/>
            </a:endParaRPr>
          </a:p>
        </p:txBody>
      </p:sp>
      <p:sp>
        <p:nvSpPr>
          <p:cNvPr id="71683" name="幻灯片编号占位符 3"/>
          <p:cNvSpPr>
            <a:spLocks noGrp="1"/>
          </p:cNvSpPr>
          <p:nvPr>
            <p:ph type="sldNum" sz="quarter" idx="5"/>
          </p:nvPr>
        </p:nvSpPr>
        <p:spPr>
          <a:noFill/>
        </p:spPr>
        <p:txBody>
          <a:bodyPr/>
          <a:lstStyle/>
          <a:p>
            <a:fld id="{04EA301C-B70F-45B9-BDF6-9722EBC47EB1}"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p:cNvSpPr>
            <a:spLocks noGrp="1" noRot="1" noChangeAspect="1"/>
          </p:cNvSpPr>
          <p:nvPr>
            <p:ph type="sldImg"/>
          </p:nvPr>
        </p:nvSpPr>
        <p:spPr/>
      </p:sp>
      <p:sp>
        <p:nvSpPr>
          <p:cNvPr id="74754" name="备注占位符 2"/>
          <p:cNvSpPr>
            <a:spLocks noGrp="1"/>
          </p:cNvSpPr>
          <p:nvPr>
            <p:ph type="body" idx="1"/>
          </p:nvPr>
        </p:nvSpPr>
        <p:spPr>
          <a:noFill/>
        </p:spPr>
        <p:txBody>
          <a:bodyPr/>
          <a:lstStyle/>
          <a:p>
            <a:pPr eaLnBrk="1" hangingPunct="1">
              <a:lnSpc>
                <a:spcPct val="120000"/>
              </a:lnSpc>
              <a:buClr>
                <a:srgbClr val="91AC4E"/>
              </a:buClr>
              <a:buSzPct val="80000"/>
              <a:buFont typeface="Wingdings" panose="05000000000000000000" pitchFamily="2" charset="2"/>
              <a:buChar char="p"/>
            </a:pPr>
            <a:r>
              <a:rPr lang="zh-CN" altLang="en-US" smtClean="0">
                <a:latin typeface="宋体" panose="02010600030101010101" pitchFamily="2" charset="-122"/>
                <a:ea typeface="宋体" panose="02010600030101010101" pitchFamily="2" charset="-122"/>
              </a:rPr>
              <a:t> 开发人员多、测试人员少，测试更关注效率</a:t>
            </a:r>
            <a:endParaRPr lang="en-US" altLang="zh-CN" smtClean="0">
              <a:latin typeface="宋体" panose="02010600030101010101" pitchFamily="2" charset="-122"/>
              <a:ea typeface="宋体" panose="02010600030101010101" pitchFamily="2" charset="-122"/>
            </a:endParaRPr>
          </a:p>
          <a:p>
            <a:pPr eaLnBrk="1" hangingPunct="1">
              <a:lnSpc>
                <a:spcPct val="120000"/>
              </a:lnSpc>
              <a:buClr>
                <a:srgbClr val="91AC4E"/>
              </a:buClr>
              <a:buSzPct val="80000"/>
              <a:buFont typeface="Wingdings" panose="05000000000000000000" pitchFamily="2" charset="2"/>
              <a:buChar char="p"/>
            </a:pPr>
            <a:r>
              <a:rPr lang="zh-CN" altLang="en-US" smtClean="0">
                <a:latin typeface="宋体" panose="02010600030101010101" pitchFamily="2" charset="-122"/>
                <a:ea typeface="宋体" panose="02010600030101010101" pitchFamily="2" charset="-122"/>
              </a:rPr>
              <a:t> 整个开发节奏很快，测试要跟上这个节奏</a:t>
            </a:r>
            <a:endParaRPr lang="en-US" altLang="zh-CN" smtClean="0">
              <a:latin typeface="宋体" panose="02010600030101010101" pitchFamily="2" charset="-122"/>
              <a:ea typeface="宋体" panose="02010600030101010101" pitchFamily="2" charset="-122"/>
            </a:endParaRPr>
          </a:p>
          <a:p>
            <a:pPr eaLnBrk="1" hangingPunct="1">
              <a:lnSpc>
                <a:spcPct val="120000"/>
              </a:lnSpc>
              <a:buClr>
                <a:srgbClr val="91AC4E"/>
              </a:buClr>
              <a:buSzPct val="80000"/>
              <a:buFont typeface="Wingdings" panose="05000000000000000000" pitchFamily="2" charset="2"/>
              <a:buChar char="p"/>
            </a:pPr>
            <a:r>
              <a:rPr lang="zh-CN" altLang="en-US" smtClean="0">
                <a:latin typeface="宋体" panose="02010600030101010101" pitchFamily="2" charset="-122"/>
                <a:ea typeface="宋体" panose="02010600030101010101" pitchFamily="2" charset="-122"/>
              </a:rPr>
              <a:t> 测试时间很少，需要快速完成测试</a:t>
            </a:r>
            <a:endParaRPr lang="en-US" altLang="zh-CN" smtClean="0">
              <a:latin typeface="宋体" panose="02010600030101010101" pitchFamily="2" charset="-122"/>
              <a:ea typeface="宋体" panose="02010600030101010101" pitchFamily="2" charset="-122"/>
            </a:endParaRPr>
          </a:p>
          <a:p>
            <a:pPr eaLnBrk="1" hangingPunct="1">
              <a:lnSpc>
                <a:spcPct val="120000"/>
              </a:lnSpc>
              <a:buClr>
                <a:srgbClr val="91AC4E"/>
              </a:buClr>
              <a:buSzPct val="80000"/>
              <a:buFont typeface="Wingdings" panose="05000000000000000000" pitchFamily="2" charset="2"/>
              <a:buChar char="p"/>
            </a:pPr>
            <a:r>
              <a:rPr lang="zh-CN" altLang="en-US" smtClean="0">
                <a:latin typeface="宋体" panose="02010600030101010101" pitchFamily="2" charset="-122"/>
                <a:ea typeface="宋体" panose="02010600030101010101" pitchFamily="2" charset="-122"/>
              </a:rPr>
              <a:t> 对产品或业务不够熟悉，需要操作或使用它来熟悉</a:t>
            </a:r>
            <a:endParaRPr lang="en-US" altLang="zh-CN" smtClean="0">
              <a:latin typeface="宋体" panose="02010600030101010101" pitchFamily="2" charset="-122"/>
              <a:ea typeface="宋体" panose="02010600030101010101" pitchFamily="2" charset="-122"/>
            </a:endParaRPr>
          </a:p>
          <a:p>
            <a:pPr eaLnBrk="1" hangingPunct="1">
              <a:lnSpc>
                <a:spcPct val="120000"/>
              </a:lnSpc>
              <a:buClr>
                <a:srgbClr val="91AC4E"/>
              </a:buClr>
              <a:buSzPct val="80000"/>
              <a:buFont typeface="Wingdings" panose="05000000000000000000" pitchFamily="2" charset="2"/>
              <a:buChar char="p"/>
            </a:pPr>
            <a:r>
              <a:rPr lang="zh-CN" altLang="en-US" smtClean="0">
                <a:latin typeface="宋体" panose="02010600030101010101" pitchFamily="2" charset="-122"/>
                <a:ea typeface="宋体" panose="02010600030101010101" pitchFamily="2" charset="-122"/>
              </a:rPr>
              <a:t> 产品某些部分复杂，需要不断探索，才能很好地完成测试</a:t>
            </a:r>
            <a:endParaRPr lang="en-US" altLang="zh-CN" smtClean="0">
              <a:latin typeface="宋体" panose="02010600030101010101" pitchFamily="2" charset="-122"/>
              <a:ea typeface="宋体" panose="02010600030101010101" pitchFamily="2" charset="-122"/>
            </a:endParaRPr>
          </a:p>
          <a:p>
            <a:pPr eaLnBrk="1" hangingPunct="1"/>
            <a:endParaRPr kumimoji="1" lang="zh-CN" altLang="en-US" smtClean="0">
              <a:ea typeface="宋体" panose="02010600030101010101" pitchFamily="2" charset="-122"/>
            </a:endParaRPr>
          </a:p>
        </p:txBody>
      </p:sp>
      <p:sp>
        <p:nvSpPr>
          <p:cNvPr id="74755" name="日期占位符 3"/>
          <p:cNvSpPr>
            <a:spLocks noGrp="1"/>
          </p:cNvSpPr>
          <p:nvPr>
            <p:ph type="dt" sz="quarter" idx="1"/>
          </p:nvPr>
        </p:nvSpPr>
        <p:spPr>
          <a:noFill/>
        </p:spPr>
        <p:txBody>
          <a:bodyPr/>
          <a:lstStyle/>
          <a:p>
            <a:fld id="{7E74B1D1-C86B-4F8E-9AE1-E0832F561FAE}" type="datetime1">
              <a:rPr lang="zh-CN" altLang="en-US" smtClean="0">
                <a:ea typeface="宋体" panose="02010600030101010101" pitchFamily="2" charset="-122"/>
              </a:rPr>
            </a:fld>
            <a:endParaRPr lang="en-US" altLang="zh-CN" smtClean="0">
              <a:ea typeface="宋体" panose="02010600030101010101" pitchFamily="2" charset="-122"/>
            </a:endParaRPr>
          </a:p>
        </p:txBody>
      </p:sp>
      <p:sp>
        <p:nvSpPr>
          <p:cNvPr id="74756" name="幻灯片编号占位符 4"/>
          <p:cNvSpPr>
            <a:spLocks noGrp="1"/>
          </p:cNvSpPr>
          <p:nvPr>
            <p:ph type="sldNum" sz="quarter" idx="5"/>
          </p:nvPr>
        </p:nvSpPr>
        <p:spPr>
          <a:noFill/>
        </p:spPr>
        <p:txBody>
          <a:bodyPr/>
          <a:lstStyle/>
          <a:p>
            <a:fld id="{3631078D-8F07-4D51-A9C9-5C63637D9886}" type="slidenum">
              <a:rPr lang="zh-CN" altLang="en-US"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p:spPr>
        <p:txBody>
          <a:bodyPr/>
          <a:lstStyle/>
          <a:p>
            <a:fld id="{00EA6600-1906-4932-A283-4171EA9C4142}" type="slidenum">
              <a:rPr lang="pl-PL" altLang="zh-CN" smtClean="0">
                <a:ea typeface="宋体" panose="02010600030101010101" pitchFamily="2" charset="-122"/>
              </a:rPr>
            </a:fld>
            <a:endParaRPr lang="pl-PL" altLang="zh-CN" smtClean="0">
              <a:ea typeface="宋体" panose="02010600030101010101" pitchFamily="2" charset="-122"/>
            </a:endParaRPr>
          </a:p>
        </p:txBody>
      </p:sp>
      <p:sp>
        <p:nvSpPr>
          <p:cNvPr id="76802" name="Rectangle 2"/>
          <p:cNvSpPr>
            <a:spLocks noGrp="1" noRot="1" noChangeAspect="1" noChangeArrowheads="1" noTextEdit="1"/>
          </p:cNvSpPr>
          <p:nvPr>
            <p:ph type="sldImg"/>
          </p:nvPr>
        </p:nvSpPr>
        <p:spPr>
          <a:xfrm>
            <a:off x="1171575" y="577850"/>
            <a:ext cx="4438650" cy="3328988"/>
          </a:xfrm>
        </p:spPr>
      </p:sp>
      <p:sp>
        <p:nvSpPr>
          <p:cNvPr id="76803" name="Rectangle 3"/>
          <p:cNvSpPr>
            <a:spLocks noGrp="1" noChangeArrowheads="1"/>
          </p:cNvSpPr>
          <p:nvPr>
            <p:ph type="body" idx="1"/>
          </p:nvPr>
        </p:nvSpPr>
        <p:spPr>
          <a:xfrm>
            <a:off x="762000" y="4040188"/>
            <a:ext cx="5334000" cy="44180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xfrm>
            <a:off x="650875" y="406400"/>
            <a:ext cx="5556250" cy="4167188"/>
          </a:xfrm>
        </p:spPr>
      </p:sp>
      <p:sp>
        <p:nvSpPr>
          <p:cNvPr id="79874"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a:xfrm>
            <a:off x="650875" y="406400"/>
            <a:ext cx="5556250" cy="4167188"/>
          </a:xfrm>
        </p:spPr>
      </p:sp>
      <p:sp>
        <p:nvSpPr>
          <p:cNvPr id="81922"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a:xfrm>
            <a:off x="1144588" y="685800"/>
            <a:ext cx="4570412" cy="3429000"/>
          </a:xfrm>
        </p:spPr>
      </p:sp>
      <p:sp>
        <p:nvSpPr>
          <p:cNvPr id="86018" name="Rectangle 3"/>
          <p:cNvSpPr>
            <a:spLocks noGrp="1" noChangeArrowheads="1"/>
          </p:cNvSpPr>
          <p:nvPr>
            <p:ph type="body" idx="1"/>
          </p:nvPr>
        </p:nvSpPr>
        <p:spPr>
          <a:xfrm>
            <a:off x="685800" y="4344988"/>
            <a:ext cx="5486400" cy="4113212"/>
          </a:xfrm>
          <a:solidFill>
            <a:srgbClr val="FFFFFF"/>
          </a:solidFill>
          <a:ln>
            <a:solidFill>
              <a:srgbClr val="000000"/>
            </a:solidFill>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xfrm>
            <a:off x="1144588" y="685800"/>
            <a:ext cx="4570412" cy="3429000"/>
          </a:xfrm>
        </p:spPr>
      </p:sp>
      <p:sp>
        <p:nvSpPr>
          <p:cNvPr id="88066" name="Rectangle 3"/>
          <p:cNvSpPr>
            <a:spLocks noGrp="1" noChangeArrowheads="1"/>
          </p:cNvSpPr>
          <p:nvPr>
            <p:ph type="body" idx="1"/>
          </p:nvPr>
        </p:nvSpPr>
        <p:spPr>
          <a:xfrm>
            <a:off x="685800" y="4344988"/>
            <a:ext cx="5486400" cy="4113212"/>
          </a:xfrm>
          <a:solidFill>
            <a:srgbClr val="FFFFFF"/>
          </a:solidFill>
          <a:ln>
            <a:solidFill>
              <a:srgbClr val="000000"/>
            </a:solidFill>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a:xfrm>
            <a:off x="1144588" y="685800"/>
            <a:ext cx="4570412" cy="3429000"/>
          </a:xfrm>
        </p:spPr>
      </p:sp>
      <p:sp>
        <p:nvSpPr>
          <p:cNvPr id="90114" name="Rectangle 3"/>
          <p:cNvSpPr>
            <a:spLocks noGrp="1" noChangeArrowheads="1"/>
          </p:cNvSpPr>
          <p:nvPr>
            <p:ph type="body" idx="1"/>
          </p:nvPr>
        </p:nvSpPr>
        <p:spPr>
          <a:xfrm>
            <a:off x="685800" y="4344988"/>
            <a:ext cx="5486400" cy="4113212"/>
          </a:xfrm>
          <a:solidFill>
            <a:srgbClr val="FFFFFF"/>
          </a:solidFill>
          <a:ln>
            <a:solidFill>
              <a:srgbClr val="000000"/>
            </a:solidFill>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a:xfrm>
            <a:off x="650875" y="406400"/>
            <a:ext cx="5556250" cy="4167188"/>
          </a:xfrm>
        </p:spPr>
      </p:sp>
      <p:sp>
        <p:nvSpPr>
          <p:cNvPr id="25602"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noChangeArrowheads="1" noTextEdit="1"/>
          </p:cNvSpPr>
          <p:nvPr>
            <p:ph type="sldImg"/>
          </p:nvPr>
        </p:nvSpPr>
        <p:spPr>
          <a:xfrm>
            <a:off x="650875" y="406400"/>
            <a:ext cx="5556250" cy="4167188"/>
          </a:xfrm>
        </p:spPr>
      </p:sp>
      <p:sp>
        <p:nvSpPr>
          <p:cNvPr id="92162"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ChangeArrowheads="1" noTextEdit="1"/>
          </p:cNvSpPr>
          <p:nvPr>
            <p:ph type="sldImg"/>
          </p:nvPr>
        </p:nvSpPr>
        <p:spPr>
          <a:xfrm>
            <a:off x="650875" y="406400"/>
            <a:ext cx="5556250" cy="4167188"/>
          </a:xfrm>
        </p:spPr>
      </p:sp>
      <p:sp>
        <p:nvSpPr>
          <p:cNvPr id="94210"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a:xfrm>
            <a:off x="650875" y="406400"/>
            <a:ext cx="5556250" cy="4167188"/>
          </a:xfrm>
        </p:spPr>
      </p:sp>
      <p:sp>
        <p:nvSpPr>
          <p:cNvPr id="96258"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a:xfrm>
            <a:off x="650875" y="406400"/>
            <a:ext cx="5556250" cy="4167188"/>
          </a:xfrm>
        </p:spPr>
      </p:sp>
      <p:sp>
        <p:nvSpPr>
          <p:cNvPr id="98306"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a:xfrm>
            <a:off x="650875" y="406400"/>
            <a:ext cx="5556250" cy="4167188"/>
          </a:xfrm>
        </p:spPr>
      </p:sp>
      <p:sp>
        <p:nvSpPr>
          <p:cNvPr id="102402"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noChangeArrowheads="1" noTextEdit="1"/>
          </p:cNvSpPr>
          <p:nvPr>
            <p:ph type="sldImg"/>
          </p:nvPr>
        </p:nvSpPr>
        <p:spPr>
          <a:xfrm>
            <a:off x="650875" y="406400"/>
            <a:ext cx="5556250" cy="4167188"/>
          </a:xfrm>
        </p:spPr>
      </p:sp>
      <p:sp>
        <p:nvSpPr>
          <p:cNvPr id="104450"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p:nvPr>
        </p:nvSpPr>
        <p:spPr>
          <a:xfrm>
            <a:off x="650875" y="406400"/>
            <a:ext cx="5556250" cy="4167188"/>
          </a:xfrm>
        </p:spPr>
      </p:sp>
      <p:sp>
        <p:nvSpPr>
          <p:cNvPr id="106498"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Rot="1" noChangeAspect="1" noChangeArrowheads="1" noTextEdit="1"/>
          </p:cNvSpPr>
          <p:nvPr>
            <p:ph type="sldImg"/>
          </p:nvPr>
        </p:nvSpPr>
        <p:spPr>
          <a:xfrm>
            <a:off x="650875" y="406400"/>
            <a:ext cx="5556250" cy="4167188"/>
          </a:xfrm>
        </p:spPr>
      </p:sp>
      <p:sp>
        <p:nvSpPr>
          <p:cNvPr id="108546"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Rot="1" noChangeAspect="1" noChangeArrowheads="1" noTextEdit="1"/>
          </p:cNvSpPr>
          <p:nvPr>
            <p:ph type="sldImg"/>
          </p:nvPr>
        </p:nvSpPr>
        <p:spPr>
          <a:xfrm>
            <a:off x="650875" y="406400"/>
            <a:ext cx="5556250" cy="4167188"/>
          </a:xfrm>
        </p:spPr>
      </p:sp>
      <p:sp>
        <p:nvSpPr>
          <p:cNvPr id="110594"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幻灯片图像占位符 1"/>
          <p:cNvSpPr>
            <a:spLocks noGrp="1" noRot="1" noChangeAspect="1"/>
          </p:cNvSpPr>
          <p:nvPr>
            <p:ph type="sldImg"/>
          </p:nvPr>
        </p:nvSpPr>
        <p:spPr>
          <a:xfrm>
            <a:off x="650875" y="406400"/>
            <a:ext cx="5556250" cy="4167188"/>
          </a:xfrm>
        </p:spPr>
      </p:sp>
      <p:sp>
        <p:nvSpPr>
          <p:cNvPr id="114690" name="备注占位符 2"/>
          <p:cNvSpPr>
            <a:spLocks noGrp="1"/>
          </p:cNvSpPr>
          <p:nvPr>
            <p:ph type="body" idx="1"/>
          </p:nvPr>
        </p:nvSpPr>
        <p:spPr>
          <a:xfrm>
            <a:off x="685800" y="4344988"/>
            <a:ext cx="5486400" cy="4113212"/>
          </a:xfrm>
          <a:noFill/>
        </p:spPr>
        <p:txBody>
          <a:bodyPr/>
          <a:lstStyle/>
          <a:p>
            <a:pPr eaLnBrk="1" hangingPunct="1"/>
            <a:r>
              <a:rPr lang="zh-CN" altLang="en-US" smtClean="0">
                <a:ea typeface="宋体" panose="02010600030101010101" pitchFamily="2" charset="-122"/>
              </a:rPr>
              <a:t>没有：生命周期模型、测试规格技术、静态测试技术、办公环境、测试功能与培训、评估、底层测试</a:t>
            </a:r>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r>
              <a:rPr lang="zh-CN" altLang="en-US" smtClean="0">
                <a:ea typeface="宋体" panose="02010600030101010101" pitchFamily="2" charset="-122"/>
              </a:rPr>
              <a:t>不同的：介入时间 </a:t>
            </a:r>
            <a:r>
              <a:rPr lang="en-US" altLang="zh-CN" smtClean="0">
                <a:ea typeface="宋体" panose="02010600030101010101" pitchFamily="2" charset="-122"/>
              </a:rPr>
              <a:t>– Degree of Involvement</a:t>
            </a:r>
            <a:r>
              <a:rPr lang="zh-CN" altLang="en-US" smtClean="0">
                <a:ea typeface="宋体" panose="02010600030101010101" pitchFamily="2" charset="-122"/>
              </a:rPr>
              <a:t>， 测试自动化 </a:t>
            </a:r>
            <a:r>
              <a:rPr lang="en-US" altLang="zh-CN" smtClean="0">
                <a:ea typeface="宋体" panose="02010600030101010101" pitchFamily="2" charset="-122"/>
              </a:rPr>
              <a:t>-  Test tools, </a:t>
            </a:r>
            <a:r>
              <a:rPr lang="zh-CN" altLang="en-US" smtClean="0">
                <a:ea typeface="宋体" panose="02010600030101010101" pitchFamily="2" charset="-122"/>
              </a:rPr>
              <a:t>承诺与动力 </a:t>
            </a:r>
            <a:r>
              <a:rPr lang="en-US" altLang="zh-CN" smtClean="0">
                <a:ea typeface="宋体" panose="02010600030101010101" pitchFamily="2" charset="-122"/>
              </a:rPr>
              <a:t>– Stakeholder commitment</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        </a:t>
            </a:r>
            <a:r>
              <a:rPr lang="zh-CN" altLang="en-US" smtClean="0">
                <a:ea typeface="宋体" panose="02010600030101010101" pitchFamily="2" charset="-122"/>
              </a:rPr>
              <a:t>方法的范围 </a:t>
            </a:r>
            <a:r>
              <a:rPr lang="en-US" altLang="zh-CN" smtClean="0">
                <a:ea typeface="宋体" panose="02010600030101010101" pitchFamily="2" charset="-122"/>
              </a:rPr>
              <a:t>– Methodology practice  </a:t>
            </a:r>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a:p>
            <a:pPr eaLnBrk="1" hangingPunct="1"/>
            <a:r>
              <a:rPr lang="zh-CN" altLang="en-US" smtClean="0">
                <a:ea typeface="宋体" panose="02010600030101010101" pitchFamily="2" charset="-122"/>
              </a:rPr>
              <a:t>新增：</a:t>
            </a:r>
            <a:r>
              <a:rPr lang="en-US" altLang="zh-CN" smtClean="0">
                <a:ea typeface="宋体" panose="02010600030101010101" pitchFamily="2" charset="-122"/>
              </a:rPr>
              <a:t>Test Organization, Test case design, Tester professionalism</a:t>
            </a:r>
            <a:endParaRPr lang="zh-CN" altLang="en-US" smtClean="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xfrm>
            <a:off x="1144588" y="685800"/>
            <a:ext cx="4570412" cy="3429000"/>
          </a:xfrm>
        </p:spPr>
      </p:sp>
      <p:sp>
        <p:nvSpPr>
          <p:cNvPr id="27650" name="Rectangle 3"/>
          <p:cNvSpPr>
            <a:spLocks noGrp="1" noChangeArrowheads="1"/>
          </p:cNvSpPr>
          <p:nvPr>
            <p:ph type="body" idx="1"/>
          </p:nvPr>
        </p:nvSpPr>
        <p:spPr>
          <a:xfrm>
            <a:off x="914400" y="4344988"/>
            <a:ext cx="5029200" cy="4113212"/>
          </a:xfrm>
          <a:solidFill>
            <a:srgbClr val="FFFFFF"/>
          </a:solidFill>
          <a:ln>
            <a:solidFill>
              <a:srgbClr val="000000"/>
            </a:solidFill>
          </a:ln>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Rot="1" noChangeAspect="1" noChangeArrowheads="1" noTextEdit="1"/>
          </p:cNvSpPr>
          <p:nvPr>
            <p:ph type="sldImg"/>
          </p:nvPr>
        </p:nvSpPr>
        <p:spPr>
          <a:xfrm>
            <a:off x="650875" y="406400"/>
            <a:ext cx="5556250" cy="4167188"/>
          </a:xfrm>
        </p:spPr>
      </p:sp>
      <p:sp>
        <p:nvSpPr>
          <p:cNvPr id="116738"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Rot="1" noChangeAspect="1" noChangeArrowheads="1" noTextEdit="1"/>
          </p:cNvSpPr>
          <p:nvPr>
            <p:ph type="sldImg"/>
          </p:nvPr>
        </p:nvSpPr>
        <p:spPr>
          <a:xfrm>
            <a:off x="650875" y="406400"/>
            <a:ext cx="5556250" cy="4167188"/>
          </a:xfrm>
        </p:spPr>
      </p:sp>
      <p:sp>
        <p:nvSpPr>
          <p:cNvPr id="118786"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p:cNvSpPr>
            <a:spLocks noGrp="1" noRot="1" noChangeAspect="1" noChangeArrowheads="1" noTextEdit="1"/>
          </p:cNvSpPr>
          <p:nvPr>
            <p:ph type="sldImg"/>
          </p:nvPr>
        </p:nvSpPr>
        <p:spPr>
          <a:xfrm>
            <a:off x="650875" y="406400"/>
            <a:ext cx="5556250" cy="4167188"/>
          </a:xfrm>
        </p:spPr>
      </p:sp>
      <p:sp>
        <p:nvSpPr>
          <p:cNvPr id="120834"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Rot="1" noChangeAspect="1" noChangeArrowheads="1" noTextEdit="1"/>
          </p:cNvSpPr>
          <p:nvPr>
            <p:ph type="sldImg"/>
          </p:nvPr>
        </p:nvSpPr>
        <p:spPr>
          <a:xfrm>
            <a:off x="650875" y="406400"/>
            <a:ext cx="5556250" cy="4167188"/>
          </a:xfrm>
        </p:spPr>
      </p:sp>
      <p:sp>
        <p:nvSpPr>
          <p:cNvPr id="122882"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noTextEdit="1"/>
          </p:cNvSpPr>
          <p:nvPr>
            <p:ph type="sldImg"/>
          </p:nvPr>
        </p:nvSpPr>
        <p:spPr>
          <a:xfrm>
            <a:off x="650875" y="406400"/>
            <a:ext cx="5556250" cy="4167188"/>
          </a:xfrm>
        </p:spPr>
      </p:sp>
      <p:sp>
        <p:nvSpPr>
          <p:cNvPr id="124930"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ChangeArrowheads="1" noTextEdit="1"/>
          </p:cNvSpPr>
          <p:nvPr>
            <p:ph type="sldImg"/>
          </p:nvPr>
        </p:nvSpPr>
        <p:spPr>
          <a:xfrm>
            <a:off x="650875" y="406400"/>
            <a:ext cx="5556250" cy="4167188"/>
          </a:xfrm>
        </p:spPr>
      </p:sp>
      <p:sp>
        <p:nvSpPr>
          <p:cNvPr id="126978"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Rot="1" noChangeAspect="1" noChangeArrowheads="1" noTextEdit="1"/>
          </p:cNvSpPr>
          <p:nvPr>
            <p:ph type="sldImg"/>
          </p:nvPr>
        </p:nvSpPr>
        <p:spPr>
          <a:xfrm>
            <a:off x="650875" y="406400"/>
            <a:ext cx="5556250" cy="4167188"/>
          </a:xfrm>
        </p:spPr>
      </p:sp>
      <p:sp>
        <p:nvSpPr>
          <p:cNvPr id="129026"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spect="1" noChangeArrowheads="1" noTextEdit="1"/>
          </p:cNvSpPr>
          <p:nvPr>
            <p:ph type="sldImg"/>
          </p:nvPr>
        </p:nvSpPr>
        <p:spPr>
          <a:xfrm>
            <a:off x="650875" y="406400"/>
            <a:ext cx="5556250" cy="4167188"/>
          </a:xfrm>
        </p:spPr>
      </p:sp>
      <p:sp>
        <p:nvSpPr>
          <p:cNvPr id="131074"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a:xfrm>
            <a:off x="650875" y="406400"/>
            <a:ext cx="5556250" cy="4167188"/>
          </a:xfrm>
        </p:spPr>
      </p:sp>
      <p:sp>
        <p:nvSpPr>
          <p:cNvPr id="133122"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a:xfrm>
            <a:off x="650875" y="406400"/>
            <a:ext cx="5556250" cy="4167188"/>
          </a:xfrm>
        </p:spPr>
      </p:sp>
      <p:sp>
        <p:nvSpPr>
          <p:cNvPr id="135170"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xfrm>
            <a:off x="650875" y="406400"/>
            <a:ext cx="5556250" cy="4167188"/>
          </a:xfrm>
        </p:spPr>
      </p:sp>
      <p:sp>
        <p:nvSpPr>
          <p:cNvPr id="29698"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Rot="1" noChangeAspect="1" noChangeArrowheads="1" noTextEdit="1"/>
          </p:cNvSpPr>
          <p:nvPr>
            <p:ph type="sldImg"/>
          </p:nvPr>
        </p:nvSpPr>
        <p:spPr>
          <a:xfrm>
            <a:off x="650875" y="406400"/>
            <a:ext cx="5556250" cy="4167188"/>
          </a:xfrm>
        </p:spPr>
      </p:sp>
      <p:sp>
        <p:nvSpPr>
          <p:cNvPr id="137218"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p:spPr>
        <p:txBody>
          <a:bodyPr/>
          <a:lstStyle/>
          <a:p>
            <a:fld id="{5164D4EE-CB1C-4388-AA58-088014191FEF}"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139266" name="Rectangle 2"/>
          <p:cNvSpPr>
            <a:spLocks noGrp="1" noRot="1" noChangeAspect="1" noChangeArrowheads="1" noTextEdit="1"/>
          </p:cNvSpPr>
          <p:nvPr>
            <p:ph type="sldImg"/>
          </p:nvPr>
        </p:nvSpPr>
        <p:spPr/>
      </p:sp>
      <p:sp>
        <p:nvSpPr>
          <p:cNvPr id="139267" name="Rectangle 3"/>
          <p:cNvSpPr>
            <a:spLocks noGrp="1" noChangeArrowheads="1"/>
          </p:cNvSpPr>
          <p:nvPr>
            <p:ph type="body" idx="1"/>
          </p:nvPr>
        </p:nvSpPr>
        <p:spPr>
          <a:noFill/>
        </p:spPr>
        <p:txBody>
          <a:bodyPr/>
          <a:lstStyle/>
          <a:p>
            <a:pPr eaLnBrk="1" hangingPunct="1">
              <a:buFontTx/>
              <a:buChar char="•"/>
            </a:pPr>
            <a:r>
              <a:rPr lang="en-AU" altLang="zh-CN" smtClean="0">
                <a:ea typeface="宋体" panose="02010600030101010101" pitchFamily="2" charset="-122"/>
              </a:rPr>
              <a:t>BS standards developed by BCS SIGiST </a:t>
            </a:r>
            <a:r>
              <a:rPr lang="en-US" altLang="zh-CN" smtClean="0">
                <a:ea typeface="宋体" panose="02010600030101010101" pitchFamily="2" charset="-122"/>
              </a:rPr>
              <a:t>(British Computer Society Specialist Interest Group in Software Testing)</a:t>
            </a:r>
            <a:endParaRPr lang="en-US" altLang="zh-CN" smtClean="0">
              <a:ea typeface="宋体" panose="02010600030101010101" pitchFamily="2" charset="-122"/>
            </a:endParaRPr>
          </a:p>
          <a:p>
            <a:pPr lvl="1" eaLnBrk="1" hangingPunct="1"/>
            <a:endParaRPr lang="en-AU" altLang="zh-CN" smtClean="0">
              <a:ea typeface="宋体"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p:spPr>
        <p:txBody>
          <a:bodyPr/>
          <a:lstStyle/>
          <a:p>
            <a:fld id="{0B63E7D8-C117-4EB3-B966-0D5228EF56B7}"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141314" name="Rectangle 2"/>
          <p:cNvSpPr>
            <a:spLocks noGrp="1" noRot="1" noChangeAspect="1" noChangeArrowheads="1" noTextEdit="1"/>
          </p:cNvSpPr>
          <p:nvPr>
            <p:ph type="sldImg"/>
          </p:nvPr>
        </p:nvSpPr>
        <p:spPr/>
      </p:sp>
      <p:sp>
        <p:nvSpPr>
          <p:cNvPr id="141315" name="Rectangle 3"/>
          <p:cNvSpPr>
            <a:spLocks noGrp="1" noChangeArrowheads="1"/>
          </p:cNvSpPr>
          <p:nvPr>
            <p:ph type="body" idx="1"/>
          </p:nvPr>
        </p:nvSpPr>
        <p:spPr>
          <a:noFill/>
        </p:spPr>
        <p:txBody>
          <a:bodyPr/>
          <a:lstStyle/>
          <a:p>
            <a:pPr eaLnBrk="1" hangingPunct="1"/>
            <a:r>
              <a:rPr lang="en-AU" altLang="zh-CN" smtClean="0">
                <a:ea typeface="宋体" panose="02010600030101010101" pitchFamily="2" charset="-122"/>
              </a:rPr>
              <a:t>Overview of testing principles and practices</a:t>
            </a:r>
            <a:endParaRPr lang="en-AU" altLang="zh-CN" smtClean="0">
              <a:ea typeface="宋体"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p:spPr>
        <p:txBody>
          <a:bodyPr/>
          <a:lstStyle/>
          <a:p>
            <a:fld id="{B6E7E320-3B9B-479A-A97B-937C827F0F5C}"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143362" name="Rectangle 2"/>
          <p:cNvSpPr>
            <a:spLocks noGrp="1" noRot="1" noChangeAspect="1" noChangeArrowheads="1" noTextEdit="1"/>
          </p:cNvSpPr>
          <p:nvPr>
            <p:ph type="sldImg"/>
          </p:nvPr>
        </p:nvSpPr>
        <p:spPr/>
      </p:sp>
      <p:sp>
        <p:nvSpPr>
          <p:cNvPr id="143363" name="Rectangle 3"/>
          <p:cNvSpPr>
            <a:spLocks noGrp="1" noChangeArrowheads="1"/>
          </p:cNvSpPr>
          <p:nvPr>
            <p:ph type="body" idx="1"/>
          </p:nvPr>
        </p:nvSpPr>
        <p:spPr>
          <a:noFill/>
        </p:spPr>
        <p:txBody>
          <a:bodyPr/>
          <a:lstStyle/>
          <a:p>
            <a:pPr eaLnBrk="1" hangingPunct="1"/>
            <a:r>
              <a:rPr lang="en-AU" altLang="zh-CN" smtClean="0">
                <a:ea typeface="宋体" panose="02010600030101010101" pitchFamily="2" charset="-122"/>
              </a:rPr>
              <a:t>Test management and test processes</a:t>
            </a:r>
            <a:endParaRPr lang="en-AU" altLang="zh-CN" smtClean="0">
              <a:ea typeface="宋体"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Rot="1" noChangeAspect="1" noChangeArrowheads="1" noTextEdit="1"/>
          </p:cNvSpPr>
          <p:nvPr>
            <p:ph type="sldImg"/>
          </p:nvPr>
        </p:nvSpPr>
        <p:spPr>
          <a:xfrm>
            <a:off x="650875" y="406400"/>
            <a:ext cx="5556250" cy="4167188"/>
          </a:xfrm>
        </p:spPr>
      </p:sp>
      <p:sp>
        <p:nvSpPr>
          <p:cNvPr id="150530"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noRot="1" noChangeAspect="1" noChangeArrowheads="1" noTextEdit="1"/>
          </p:cNvSpPr>
          <p:nvPr>
            <p:ph type="sldImg"/>
          </p:nvPr>
        </p:nvSpPr>
        <p:spPr>
          <a:xfrm>
            <a:off x="650875" y="406400"/>
            <a:ext cx="5556250" cy="4167188"/>
          </a:xfrm>
        </p:spPr>
      </p:sp>
      <p:sp>
        <p:nvSpPr>
          <p:cNvPr id="153602"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Rot="1" noChangeAspect="1" noChangeArrowheads="1" noTextEdit="1"/>
          </p:cNvSpPr>
          <p:nvPr>
            <p:ph type="sldImg"/>
          </p:nvPr>
        </p:nvSpPr>
        <p:spPr>
          <a:xfrm>
            <a:off x="650875" y="406400"/>
            <a:ext cx="5556250" cy="4167188"/>
          </a:xfrm>
        </p:spPr>
      </p:sp>
      <p:sp>
        <p:nvSpPr>
          <p:cNvPr id="155650"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Rot="1" noChangeAspect="1" noChangeArrowheads="1" noTextEdit="1"/>
          </p:cNvSpPr>
          <p:nvPr>
            <p:ph type="sldImg"/>
          </p:nvPr>
        </p:nvSpPr>
        <p:spPr>
          <a:xfrm>
            <a:off x="650875" y="406400"/>
            <a:ext cx="5556250" cy="4167188"/>
          </a:xfrm>
        </p:spPr>
      </p:sp>
      <p:sp>
        <p:nvSpPr>
          <p:cNvPr id="157698"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xfrm>
            <a:off x="650875" y="406400"/>
            <a:ext cx="5556250" cy="4167188"/>
          </a:xfrm>
        </p:spPr>
      </p:sp>
      <p:sp>
        <p:nvSpPr>
          <p:cNvPr id="31746" name="Rectangle 3"/>
          <p:cNvSpPr>
            <a:spLocks noGrp="1" noChangeArrowheads="1"/>
          </p:cNvSpPr>
          <p:nvPr>
            <p:ph type="body" idx="1"/>
          </p:nvPr>
        </p:nvSpPr>
        <p:spPr>
          <a:xfrm>
            <a:off x="925513" y="4371975"/>
            <a:ext cx="5010150" cy="4067175"/>
          </a:xfrm>
          <a:noFill/>
        </p:spPr>
        <p:txBody>
          <a:bodyPr/>
          <a:lstStyle/>
          <a:p>
            <a:pPr eaLnBrk="1" hangingPunct="1"/>
            <a:r>
              <a:rPr lang="en-US" altLang="zh-CN" b="1" smtClean="0">
                <a:ea typeface="宋体" panose="02010600030101010101" pitchFamily="2" charset="-122"/>
              </a:rPr>
              <a:t>MRD: Market Requirement Document</a:t>
            </a:r>
            <a:endParaRPr lang="en-US" altLang="zh-CN" b="1" smtClean="0">
              <a:ea typeface="宋体" panose="02010600030101010101" pitchFamily="2" charset="-122"/>
            </a:endParaRPr>
          </a:p>
          <a:p>
            <a:pPr eaLnBrk="1" hangingPunct="1"/>
            <a:r>
              <a:rPr lang="en-US" altLang="zh-CN" b="1" smtClean="0">
                <a:ea typeface="宋体" panose="02010600030101010101" pitchFamily="2" charset="-122"/>
              </a:rPr>
              <a:t>Fns:  Functional Specification </a:t>
            </a:r>
            <a:endParaRPr lang="en-US" altLang="zh-CN" b="1" smtClean="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xfrm>
            <a:off x="650875" y="406400"/>
            <a:ext cx="5556250" cy="4167188"/>
          </a:xfrm>
        </p:spPr>
      </p:sp>
      <p:sp>
        <p:nvSpPr>
          <p:cNvPr id="33794"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xfrm>
            <a:off x="650875" y="406400"/>
            <a:ext cx="5556250" cy="4167188"/>
          </a:xfrm>
        </p:spPr>
      </p:sp>
      <p:sp>
        <p:nvSpPr>
          <p:cNvPr id="35842"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xfrm>
            <a:off x="650875" y="406400"/>
            <a:ext cx="5556250" cy="4167188"/>
          </a:xfrm>
        </p:spPr>
      </p:sp>
      <p:sp>
        <p:nvSpPr>
          <p:cNvPr id="37890" name="Rectangle 3"/>
          <p:cNvSpPr>
            <a:spLocks noGrp="1" noChangeArrowheads="1"/>
          </p:cNvSpPr>
          <p:nvPr>
            <p:ph type="body" idx="1"/>
          </p:nvPr>
        </p:nvSpPr>
        <p:spPr>
          <a:xfrm>
            <a:off x="685800" y="4344988"/>
            <a:ext cx="5486400" cy="4113212"/>
          </a:xfrm>
          <a:noFill/>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4"/>
          <p:cNvSpPr>
            <a:spLocks noGrp="1"/>
          </p:cNvSpPr>
          <p:nvPr>
            <p:ph type="sldNum" sz="quarter" idx="10"/>
          </p:nvPr>
        </p:nvSpPr>
        <p:spPr/>
        <p:txBody>
          <a:bodyPr/>
          <a:lstStyle>
            <a:lvl1pPr>
              <a:defRPr/>
            </a:lvl1pPr>
          </a:lstStyle>
          <a:p>
            <a:pPr>
              <a:defRPr/>
            </a:pPr>
            <a:fld id="{A924B4BA-B70D-460B-8441-51B98553263C}"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4"/>
          <p:cNvSpPr>
            <a:spLocks noGrp="1"/>
          </p:cNvSpPr>
          <p:nvPr>
            <p:ph type="sldNum" sz="quarter" idx="10"/>
          </p:nvPr>
        </p:nvSpPr>
        <p:spPr/>
        <p:txBody>
          <a:bodyPr/>
          <a:lstStyle>
            <a:lvl1pPr>
              <a:defRPr/>
            </a:lvl1pPr>
          </a:lstStyle>
          <a:p>
            <a:pPr>
              <a:defRPr/>
            </a:pPr>
            <a:fld id="{F48F9618-F0B7-494B-98EC-8DE0196733E5}"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914400" y="1600200"/>
            <a:ext cx="3810000" cy="4530725"/>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Content Placeholder 3"/>
          <p:cNvSpPr>
            <a:spLocks noGrp="1"/>
          </p:cNvSpPr>
          <p:nvPr>
            <p:ph sz="quarter" idx="2"/>
          </p:nvPr>
        </p:nvSpPr>
        <p:spPr>
          <a:xfrm>
            <a:off x="4876800" y="1600200"/>
            <a:ext cx="3810000" cy="2189163"/>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Content Placeholder 4"/>
          <p:cNvSpPr>
            <a:spLocks noGrp="1"/>
          </p:cNvSpPr>
          <p:nvPr>
            <p:ph sz="quarter" idx="3"/>
          </p:nvPr>
        </p:nvSpPr>
        <p:spPr>
          <a:xfrm>
            <a:off x="4876800" y="3941763"/>
            <a:ext cx="3810000" cy="2189162"/>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6" name="Rectangle 9"/>
          <p:cNvSpPr>
            <a:spLocks noGrp="1" noChangeArrowheads="1"/>
          </p:cNvSpPr>
          <p:nvPr>
            <p:ph type="dt" sz="half" idx="10"/>
          </p:nvPr>
        </p:nvSpPr>
        <p:spPr>
          <a:xfrm>
            <a:off x="914400" y="6251575"/>
            <a:ext cx="1981200" cy="45720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7" name="Rectangle 10"/>
          <p:cNvSpPr>
            <a:spLocks noGrp="1" noChangeArrowheads="1"/>
          </p:cNvSpPr>
          <p:nvPr>
            <p:ph type="ftr" sz="quarter" idx="11"/>
          </p:nvPr>
        </p:nvSpPr>
        <p:spPr>
          <a:xfrm>
            <a:off x="3352800" y="6248400"/>
            <a:ext cx="2971800" cy="45720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8" name="Rectangle 11"/>
          <p:cNvSpPr>
            <a:spLocks noGrp="1" noChangeArrowheads="1"/>
          </p:cNvSpPr>
          <p:nvPr>
            <p:ph type="sldNum" sz="quarter" idx="12"/>
          </p:nvPr>
        </p:nvSpPr>
        <p:spPr/>
        <p:txBody>
          <a:bodyPr/>
          <a:lstStyle>
            <a:lvl1pPr>
              <a:defRPr/>
            </a:lvl1pPr>
          </a:lstStyle>
          <a:p>
            <a:pPr>
              <a:defRPr/>
            </a:pPr>
            <a:fld id="{A4EC754C-7168-4FA9-B723-1742393537B3}"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609600"/>
            <a:ext cx="6400800" cy="487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3400" y="1611313"/>
            <a:ext cx="4019550" cy="47132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05350" y="1611313"/>
            <a:ext cx="4019550" cy="471328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a:xfrm>
            <a:off x="7315200" y="6461125"/>
            <a:ext cx="1752600" cy="320675"/>
          </a:xfrm>
          <a:prstGeom prst="rect">
            <a:avLst/>
          </a:prstGeom>
        </p:spPr>
        <p:txBody>
          <a:bodyPr/>
          <a:lstStyle>
            <a:lvl1pPr>
              <a:defRPr>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11"/>
          </p:nvPr>
        </p:nvSpPr>
        <p:spPr>
          <a:xfrm>
            <a:off x="4191000" y="6477000"/>
            <a:ext cx="838200" cy="261938"/>
          </a:xfrm>
        </p:spPr>
        <p:txBody>
          <a:bodyPr/>
          <a:lstStyle>
            <a:lvl1pPr>
              <a:defRPr/>
            </a:lvl1pPr>
          </a:lstStyle>
          <a:p>
            <a:pPr>
              <a:defRPr/>
            </a:pPr>
            <a:fld id="{D8630BEC-4F4B-428B-BEA5-9E3A455EA18D}" type="slidenum">
              <a:rPr lang="zh-CN" altLang="en-US"/>
            </a:fld>
            <a:endParaRPr lang="en-US" altLang="zh-CN"/>
          </a:p>
        </p:txBody>
      </p:sp>
      <p:sp>
        <p:nvSpPr>
          <p:cNvPr id="7" name="日期占位符 6"/>
          <p:cNvSpPr>
            <a:spLocks noGrp="1"/>
          </p:cNvSpPr>
          <p:nvPr>
            <p:ph type="dt" sz="half" idx="12"/>
          </p:nvPr>
        </p:nvSpPr>
        <p:spPr>
          <a:xfrm>
            <a:off x="293688" y="6477000"/>
            <a:ext cx="1905000" cy="261938"/>
          </a:xfrm>
          <a:prstGeom prst="rect">
            <a:avLst/>
          </a:prstGeom>
        </p:spPr>
        <p:txBody>
          <a:bodyPr/>
          <a:lstStyle>
            <a:lvl1pPr>
              <a:defRPr>
                <a:ea typeface="宋体" panose="02010600030101010101" pitchFamily="2" charset="-122"/>
              </a:defRPr>
            </a:lvl1pPr>
          </a:lstStyle>
          <a:p>
            <a:pPr>
              <a:defRPr/>
            </a:pPr>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ea typeface="宋体" panose="02010600030101010101" pitchFamily="2" charset="-122"/>
              </a:defRPr>
            </a:lvl1pPr>
          </a:lstStyle>
          <a:p>
            <a:pPr>
              <a:defRPr/>
            </a:pPr>
            <a:fld id="{F10B61CA-A14B-464C-B668-156EFE34B1A3}"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DCCB16E-C71D-40C4-8305-11CFF157634E}"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4"/>
          <p:cNvSpPr>
            <a:spLocks noGrp="1"/>
          </p:cNvSpPr>
          <p:nvPr>
            <p:ph type="sldNum" sz="quarter" idx="10"/>
          </p:nvPr>
        </p:nvSpPr>
        <p:spPr/>
        <p:txBody>
          <a:bodyPr/>
          <a:lstStyle>
            <a:lvl1pPr>
              <a:defRPr/>
            </a:lvl1pPr>
          </a:lstStyle>
          <a:p>
            <a:pPr>
              <a:defRPr/>
            </a:pPr>
            <a:fld id="{673D6479-BFA3-47F1-A517-51547674F201}"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4"/>
          <p:cNvSpPr>
            <a:spLocks noGrp="1"/>
          </p:cNvSpPr>
          <p:nvPr>
            <p:ph type="sldNum" sz="quarter" idx="10"/>
          </p:nvPr>
        </p:nvSpPr>
        <p:spPr/>
        <p:txBody>
          <a:bodyPr/>
          <a:lstStyle>
            <a:lvl1pPr>
              <a:defRPr/>
            </a:lvl1pPr>
          </a:lstStyle>
          <a:p>
            <a:pPr>
              <a:defRPr/>
            </a:pPr>
            <a:fld id="{5EF28997-9AB5-4D76-8EB3-501B2B299D86}"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pPr>
              <a:defRPr/>
            </a:pPr>
            <a:fld id="{193D4AFF-090C-4B64-9892-719BC46AE283}"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4"/>
          <p:cNvSpPr>
            <a:spLocks noGrp="1"/>
          </p:cNvSpPr>
          <p:nvPr>
            <p:ph type="sldNum" sz="quarter" idx="10"/>
          </p:nvPr>
        </p:nvSpPr>
        <p:spPr/>
        <p:txBody>
          <a:bodyPr/>
          <a:lstStyle>
            <a:lvl1pPr>
              <a:defRPr/>
            </a:lvl1pPr>
          </a:lstStyle>
          <a:p>
            <a:pPr>
              <a:defRPr/>
            </a:pPr>
            <a:fld id="{A4B48D02-64CD-48C0-8045-4062D6A5FC9B}"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4"/>
          <p:cNvSpPr>
            <a:spLocks noGrp="1"/>
          </p:cNvSpPr>
          <p:nvPr>
            <p:ph type="sldNum" sz="quarter" idx="10"/>
          </p:nvPr>
        </p:nvSpPr>
        <p:spPr/>
        <p:txBody>
          <a:bodyPr/>
          <a:lstStyle>
            <a:lvl1pPr>
              <a:defRPr/>
            </a:lvl1pPr>
          </a:lstStyle>
          <a:p>
            <a:pPr>
              <a:defRPr/>
            </a:pPr>
            <a:fld id="{D9DA9E94-FF55-4068-BF40-B20985D62BE2}"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4"/>
          <p:cNvSpPr>
            <a:spLocks noGrp="1"/>
          </p:cNvSpPr>
          <p:nvPr>
            <p:ph type="sldNum" sz="quarter" idx="10"/>
          </p:nvPr>
        </p:nvSpPr>
        <p:spPr/>
        <p:txBody>
          <a:bodyPr/>
          <a:lstStyle>
            <a:lvl1pPr>
              <a:defRPr/>
            </a:lvl1pPr>
          </a:lstStyle>
          <a:p>
            <a:pPr>
              <a:defRPr/>
            </a:pPr>
            <a:fld id="{CD6B7E8F-B23F-4E23-924D-F56A085EEA73}"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lvl1pPr>
              <a:defRPr/>
            </a:lvl1pPr>
          </a:lstStyle>
          <a:p>
            <a:pPr>
              <a:defRPr/>
            </a:pPr>
            <a:fld id="{5FA80F44-BEBB-4B16-8C39-34780886FDE5}"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lvl1pPr>
              <a:defRPr/>
            </a:lvl1pPr>
          </a:lstStyle>
          <a:p>
            <a:pPr>
              <a:defRPr/>
            </a:pPr>
            <a:fld id="{A5E99B39-4878-42E5-B6EF-2708ED301D63}"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3.GIF"/><Relationship Id="rId15" Type="http://schemas.openxmlformats.org/officeDocument/2006/relationships/image" Target="../media/image2.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bwMode="auto">
          <a:xfrm rot="10800000">
            <a:off x="0" y="1214438"/>
            <a:ext cx="9144000" cy="5643562"/>
          </a:xfrm>
          <a:prstGeom prst="rect">
            <a:avLst/>
          </a:prstGeom>
          <a:gradFill flip="none" rotWithShape="1">
            <a:gsLst>
              <a:gs pos="0">
                <a:schemeClr val="bg1">
                  <a:alpha val="87000"/>
                </a:schemeClr>
              </a:gs>
              <a:gs pos="100000">
                <a:schemeClr val="bg1">
                  <a:alpha val="62000"/>
                </a:schemeClr>
              </a:gs>
            </a:gsLst>
            <a:lin ang="16200000" scaled="1"/>
            <a:tileRect/>
          </a:gradFill>
          <a:ln w="9525" cap="flat" cmpd="sng" algn="ctr">
            <a:noFill/>
            <a:prstDash val="solid"/>
            <a:round/>
            <a:headEnd type="none" w="med" len="med"/>
            <a:tailEnd type="none" w="med" len="med"/>
          </a:ln>
          <a:effectLst/>
        </p:spPr>
        <p:txBody>
          <a:bodyPr/>
          <a:lstStyle/>
          <a:p>
            <a:pPr>
              <a:defRPr/>
            </a:pPr>
            <a:endParaRPr lang="zh-CN" altLang="en-US">
              <a:ea typeface="宋体" panose="02010600030101010101" pitchFamily="2" charset="-122"/>
            </a:endParaRPr>
          </a:p>
        </p:txBody>
      </p:sp>
      <p:sp>
        <p:nvSpPr>
          <p:cNvPr id="152579" name="Rectangle 27"/>
          <p:cNvSpPr>
            <a:spLocks noGrp="1" noChangeArrowheads="1"/>
          </p:cNvSpPr>
          <p:nvPr>
            <p:ph type="title"/>
          </p:nvPr>
        </p:nvSpPr>
        <p:spPr bwMode="auto">
          <a:xfrm>
            <a:off x="468313" y="366713"/>
            <a:ext cx="7104062" cy="561975"/>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52580" name="Rectangle 31"/>
          <p:cNvSpPr>
            <a:spLocks noGrp="1" noChangeArrowheads="1"/>
          </p:cNvSpPr>
          <p:nvPr>
            <p:ph type="body" idx="1"/>
          </p:nvPr>
        </p:nvSpPr>
        <p:spPr bwMode="auto">
          <a:xfrm>
            <a:off x="1357313" y="1285875"/>
            <a:ext cx="7104062" cy="47847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5" name="灯片编号占位符 4"/>
          <p:cNvSpPr>
            <a:spLocks noGrp="1"/>
          </p:cNvSpPr>
          <p:nvPr>
            <p:ph type="sldNum" sz="quarter" idx="4"/>
          </p:nvPr>
        </p:nvSpPr>
        <p:spPr>
          <a:xfrm>
            <a:off x="0" y="6545263"/>
            <a:ext cx="9144000" cy="268287"/>
          </a:xfrm>
          <a:prstGeom prst="rect">
            <a:avLst/>
          </a:prstGeom>
        </p:spPr>
        <p:txBody>
          <a:bodyPr/>
          <a:lstStyle>
            <a:lvl1pPr>
              <a:defRPr>
                <a:ea typeface="宋体" panose="02010600030101010101" pitchFamily="2" charset="-122"/>
              </a:defRPr>
            </a:lvl1pPr>
          </a:lstStyle>
          <a:p>
            <a:pPr>
              <a:defRPr/>
            </a:pPr>
            <a:fld id="{9DE7E8F0-DEAF-4AA9-882B-D5F81358D70A}" type="slidenum">
              <a:rPr lang="en-US" altLang="zh-CN"/>
            </a:fld>
            <a:endParaRPr lang="en-US" altLang="zh-CN"/>
          </a:p>
        </p:txBody>
      </p:sp>
      <p:pic>
        <p:nvPicPr>
          <p:cNvPr id="152582" name="图片 7" descr="professional.gif"/>
          <p:cNvPicPr>
            <a:picLocks noChangeAspect="1"/>
          </p:cNvPicPr>
          <p:nvPr userDrawn="1"/>
        </p:nvPicPr>
        <p:blipFill>
          <a:blip r:embed="rId16"/>
          <a:srcRect/>
          <a:stretch>
            <a:fillRect/>
          </a:stretch>
        </p:blipFill>
        <p:spPr bwMode="auto">
          <a:xfrm>
            <a:off x="8016875" y="188913"/>
            <a:ext cx="1127125" cy="10525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hdr="0" ftr="0"/>
  <p:txStyles>
    <p:titleStyle>
      <a:lvl1pPr algn="r" rtl="0" fontAlgn="base">
        <a:spcBef>
          <a:spcPct val="0"/>
        </a:spcBef>
        <a:spcAft>
          <a:spcPct val="0"/>
        </a:spcAft>
        <a:defRPr sz="2800">
          <a:solidFill>
            <a:schemeClr val="bg1"/>
          </a:solidFill>
          <a:latin typeface="+mj-lt"/>
          <a:ea typeface="+mj-ea"/>
          <a:cs typeface="+mj-cs"/>
        </a:defRPr>
      </a:lvl1pPr>
      <a:lvl2pPr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2pPr>
      <a:lvl3pPr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3pPr>
      <a:lvl4pPr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4pPr>
      <a:lvl5pPr algn="r" rtl="0" fontAlgn="base">
        <a:spcBef>
          <a:spcPct val="0"/>
        </a:spcBef>
        <a:spcAft>
          <a:spcPct val="0"/>
        </a:spcAft>
        <a:defRPr sz="2800">
          <a:solidFill>
            <a:schemeClr val="bg1"/>
          </a:solidFill>
          <a:latin typeface="Arial" panose="020B0604020202020204" pitchFamily="34" charset="0"/>
          <a:ea typeface="黑体" panose="0201060906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ea typeface="+mn-ea"/>
        </a:defRPr>
      </a:lvl2pPr>
      <a:lvl3pPr marL="1143000" indent="-228600" algn="l" rtl="0" fontAlgn="base">
        <a:spcBef>
          <a:spcPct val="20000"/>
        </a:spcBef>
        <a:spcAft>
          <a:spcPct val="0"/>
        </a:spcAft>
        <a:buChar char="•"/>
        <a:defRPr sz="20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hyperlink" Target="http://eng.tmap.net/Home/"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3.GIF"/><Relationship Id="rId2" Type="http://schemas.openxmlformats.org/officeDocument/2006/relationships/image" Target="../media/image12.jpeg"/><Relationship Id="rId1" Type="http://schemas.openxmlformats.org/officeDocument/2006/relationships/image" Target="../media/image1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hyperlink" Target="http://www.tmap.net/en/tmap-next" TargetMode="Externa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image" Target="../media/image18.jpeg"/></Relationships>
</file>

<file path=ppt/slides/_rels/slide24.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2.xml"/><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4.xml"/><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6.xml"/><Relationship Id="rId2" Type="http://schemas.openxmlformats.org/officeDocument/2006/relationships/image" Target="../media/image32.jpeg"/><Relationship Id="rId1" Type="http://schemas.openxmlformats.org/officeDocument/2006/relationships/image" Target="../media/image31.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jpeg"/><Relationship Id="rId1" Type="http://schemas.openxmlformats.org/officeDocument/2006/relationships/image" Target="../media/image4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49.png"/><Relationship Id="rId1" Type="http://schemas.openxmlformats.org/officeDocument/2006/relationships/image" Target="../media/image48.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51.jpeg"/></Relationships>
</file>

<file path=ppt/slides/_rels/slide57.xml.rels><?xml version="1.0" encoding="UTF-8" standalone="yes"?>
<Relationships xmlns="http://schemas.openxmlformats.org/package/2006/relationships"><Relationship Id="rId6" Type="http://schemas.openxmlformats.org/officeDocument/2006/relationships/notesSlide" Target="../notesSlides/notesSlide46.xml"/><Relationship Id="rId5" Type="http://schemas.openxmlformats.org/officeDocument/2006/relationships/slideLayout" Target="../slideLayouts/slideLayout2.xml"/><Relationship Id="rId4" Type="http://schemas.openxmlformats.org/officeDocument/2006/relationships/image" Target="../media/image55.jpeg"/><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image" Target="../media/image52.jpeg"/></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2.xml"/><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image" Target="../media/image56.jpe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59.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2.xml"/><Relationship Id="rId1" Type="http://schemas.openxmlformats.org/officeDocument/2006/relationships/image" Target="../media/image60.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6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3.emf"/><Relationship Id="rId1" Type="http://schemas.openxmlformats.org/officeDocument/2006/relationships/oleObject" Target="../embeddings/oleObject1.bin"/></Relationships>
</file>

<file path=ppt/slides/_rels/slide71.xml.rels><?xml version="1.0" encoding="UTF-8" standalone="yes"?>
<Relationships xmlns="http://schemas.openxmlformats.org/package/2006/relationships"><Relationship Id="rId6" Type="http://schemas.openxmlformats.org/officeDocument/2006/relationships/notesSlide" Target="../notesSlides/notesSlide56.xml"/><Relationship Id="rId5" Type="http://schemas.openxmlformats.org/officeDocument/2006/relationships/slideLayout" Target="../slideLayouts/slideLayout2.xml"/><Relationship Id="rId4" Type="http://schemas.openxmlformats.org/officeDocument/2006/relationships/image" Target="../media/image66.png"/><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hyperlink" Target="/Users\kerryzhu\Documents\2.4%20testing\7.%20&#230;&#181;&#139;&#232;&#175;&#149;&#230;&#160;&#135;&#229;&#135;&#134;-standard\GBT%2015532-2008%20&#232;&#174;&#161;&#231;&#174;&#151;&#230;&#156;&#186;&#232;&#189;&#175;&#228;&#187;&#182;&#230;&#181;&#139;&#232;&#175;&#149;&#232;&#167;&#132;&#232;&#140;&#131;.pdf" TargetMode="External"/></Relationships>
</file>

<file path=ppt/slides/_rels/slide72.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2.xml"/><Relationship Id="rId2" Type="http://schemas.openxmlformats.org/officeDocument/2006/relationships/image" Target="../media/image68.png"/><Relationship Id="rId1" Type="http://schemas.openxmlformats.org/officeDocument/2006/relationships/image" Target="../media/image6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25"/>
            <a:ext cx="9144000" cy="519113"/>
          </a:xfrm>
          <a:prstGeom prst="rect">
            <a:avLst/>
          </a:prstGeom>
          <a:noFill/>
          <a:ln w="9525">
            <a:noFill/>
            <a:miter lim="800000"/>
          </a:ln>
          <a:effectLst/>
        </p:spPr>
        <p:txBody>
          <a:bodyPr anchor="ctr"/>
          <a:lstStyle/>
          <a:p>
            <a:pPr fontAlgn="auto">
              <a:spcBef>
                <a:spcPts val="0"/>
              </a:spcBef>
              <a:spcAft>
                <a:spcPts val="0"/>
              </a:spcAft>
              <a:defRPr/>
            </a:pPr>
            <a:r>
              <a:rPr lang="en-US" altLang="zh-CN" sz="2400" i="0" kern="0" dirty="0">
                <a:solidFill>
                  <a:srgbClr val="FFFFFF"/>
                </a:solidFill>
                <a:latin typeface="+mj-lt"/>
                <a:ea typeface="+mn-ea"/>
              </a:rPr>
              <a:t>     </a:t>
            </a:r>
            <a:endParaRPr lang="zh-CN" altLang="en-US" sz="2400" i="0" kern="0" dirty="0">
              <a:solidFill>
                <a:srgbClr val="FFFFFF"/>
              </a:solidFill>
              <a:latin typeface="+mj-lt"/>
              <a:ea typeface="+mn-ea"/>
            </a:endParaRPr>
          </a:p>
        </p:txBody>
      </p:sp>
      <p:sp>
        <p:nvSpPr>
          <p:cNvPr id="17410" name="标题 1"/>
          <p:cNvSpPr txBox="1"/>
          <p:nvPr/>
        </p:nvSpPr>
        <p:spPr bwMode="auto">
          <a:xfrm>
            <a:off x="0" y="2133600"/>
            <a:ext cx="4572000" cy="1727200"/>
          </a:xfrm>
          <a:prstGeom prst="rect">
            <a:avLst/>
          </a:prstGeom>
          <a:noFill/>
          <a:ln w="9525">
            <a:noFill/>
            <a:miter lim="800000"/>
          </a:ln>
        </p:spPr>
        <p:txBody>
          <a:bodyPr/>
          <a:lstStyle/>
          <a:p>
            <a:pPr algn="ctr">
              <a:lnSpc>
                <a:spcPct val="140000"/>
              </a:lnSpc>
            </a:pPr>
            <a:r>
              <a:rPr lang="zh-CN" altLang="en-US" sz="2800" b="1" i="0">
                <a:solidFill>
                  <a:schemeClr val="bg1"/>
                </a:solidFill>
              </a:rPr>
              <a:t>软件测试方法和技术</a:t>
            </a:r>
            <a:endParaRPr lang="en-US" altLang="zh-CN" sz="2800" b="1" i="0">
              <a:solidFill>
                <a:schemeClr val="bg1"/>
              </a:solidFill>
            </a:endParaRPr>
          </a:p>
          <a:p>
            <a:pPr algn="ctr">
              <a:lnSpc>
                <a:spcPct val="140000"/>
              </a:lnSpc>
            </a:pPr>
            <a:endParaRPr lang="en-US" altLang="zh-CN" sz="1200" b="1" i="0">
              <a:solidFill>
                <a:srgbClr val="FFFF00"/>
              </a:solidFill>
            </a:endParaRPr>
          </a:p>
          <a:p>
            <a:pPr algn="ctr">
              <a:lnSpc>
                <a:spcPct val="140000"/>
              </a:lnSpc>
            </a:pPr>
            <a:r>
              <a:rPr lang="zh-CN" altLang="en-US" sz="2800" b="1" i="0">
                <a:solidFill>
                  <a:srgbClr val="FFFF00"/>
                </a:solidFill>
              </a:rPr>
              <a:t>第</a:t>
            </a:r>
            <a:r>
              <a:rPr lang="en-US" altLang="zh-CN" sz="2800" b="1" i="0">
                <a:solidFill>
                  <a:srgbClr val="FFFF00"/>
                </a:solidFill>
              </a:rPr>
              <a:t>4</a:t>
            </a:r>
            <a:r>
              <a:rPr lang="zh-CN" altLang="en-US" sz="2800" b="1" i="0">
                <a:solidFill>
                  <a:srgbClr val="FFFF00"/>
                </a:solidFill>
              </a:rPr>
              <a:t>章 软件测试流程和</a:t>
            </a:r>
            <a:r>
              <a:rPr lang="zh-CN" altLang="en-US" sz="2800" b="1" i="0">
                <a:solidFill>
                  <a:srgbClr val="FFFF00"/>
                </a:solidFill>
              </a:rPr>
              <a:t>规范</a:t>
            </a:r>
            <a:endParaRPr lang="zh-CN" altLang="en-US" sz="2800" b="1" i="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5"/>
          <p:cNvSpPr>
            <a:spLocks noGrp="1" noChangeArrowheads="1"/>
          </p:cNvSpPr>
          <p:nvPr>
            <p:ph type="title"/>
          </p:nvPr>
        </p:nvSpPr>
        <p:spPr/>
        <p:txBody>
          <a:bodyPr/>
          <a:lstStyle/>
          <a:p>
            <a:pPr algn="ctr">
              <a:defRPr/>
            </a:pPr>
            <a:r>
              <a:rPr lang="en-US" altLang="en-US" sz="3600" dirty="0" smtClean="0">
                <a:solidFill>
                  <a:srgbClr val="FFFF00"/>
                </a:solidFill>
                <a:latin typeface="+mj-ea"/>
              </a:rPr>
              <a:t>4.1.2  </a:t>
            </a:r>
            <a:r>
              <a:rPr lang="en-US" altLang="zh-CN" sz="3600" dirty="0" err="1">
                <a:solidFill>
                  <a:srgbClr val="FFFF00"/>
                </a:solidFill>
                <a:latin typeface="+mj-ea"/>
              </a:rPr>
              <a:t>TMap</a:t>
            </a:r>
            <a:endParaRPr lang="en-US" altLang="en-US" sz="3600" dirty="0">
              <a:solidFill>
                <a:srgbClr val="FFFF00"/>
              </a:solidFill>
              <a:latin typeface="+mj-ea"/>
            </a:endParaRPr>
          </a:p>
        </p:txBody>
      </p:sp>
      <p:sp>
        <p:nvSpPr>
          <p:cNvPr id="36866" name="Rectangle 3"/>
          <p:cNvSpPr>
            <a:spLocks noChangeArrowheads="1"/>
          </p:cNvSpPr>
          <p:nvPr/>
        </p:nvSpPr>
        <p:spPr bwMode="auto">
          <a:xfrm>
            <a:off x="323850" y="1989138"/>
            <a:ext cx="8424863" cy="3654425"/>
          </a:xfrm>
          <a:prstGeom prst="rect">
            <a:avLst/>
          </a:prstGeom>
          <a:noFill/>
          <a:ln w="9525">
            <a:noFill/>
            <a:miter lim="800000"/>
          </a:ln>
        </p:spPr>
        <p:txBody>
          <a:bodyPr lIns="0" tIns="0" rIns="0" bIns="0">
            <a:spAutoFit/>
          </a:bodyPr>
          <a:lstStyle/>
          <a:p>
            <a:pPr marL="457200" indent="-457200" eaLnBrk="1" latinLnBrk="0" hangingPunct="1">
              <a:lnSpc>
                <a:spcPct val="165000"/>
              </a:lnSpc>
              <a:buClr>
                <a:srgbClr val="91AC4E"/>
              </a:buClr>
              <a:buSzPct val="80000"/>
              <a:buFont typeface="Wingdings" panose="05000000000000000000" pitchFamily="2" charset="2"/>
              <a:buChar char="p"/>
            </a:pPr>
            <a:r>
              <a:rPr lang="en-US" altLang="en-US" sz="2400" b="1">
                <a:solidFill>
                  <a:srgbClr val="0070C0"/>
                </a:solidFill>
              </a:rPr>
              <a:t>TMap </a:t>
            </a:r>
            <a:r>
              <a:rPr lang="en-US" altLang="en-US" sz="2400">
                <a:solidFill>
                  <a:srgbClr val="0070C0"/>
                </a:solidFill>
              </a:rPr>
              <a:t>(Test Management Approach</a:t>
            </a:r>
            <a:r>
              <a:rPr lang="zh-CN" altLang="en-US" sz="2400">
                <a:solidFill>
                  <a:srgbClr val="0070C0"/>
                </a:solidFill>
              </a:rPr>
              <a:t>，测试管理方法</a:t>
            </a:r>
            <a:r>
              <a:rPr lang="en-US" altLang="en-US" sz="2400">
                <a:solidFill>
                  <a:srgbClr val="0070C0"/>
                </a:solidFill>
              </a:rPr>
              <a:t>)</a:t>
            </a:r>
            <a:r>
              <a:rPr lang="zh-CN" altLang="en-US" sz="2400">
                <a:solidFill>
                  <a:srgbClr val="0070C0"/>
                </a:solidFill>
              </a:rPr>
              <a:t>是一种</a:t>
            </a:r>
            <a:r>
              <a:rPr lang="zh-CN" altLang="en-US" sz="2400">
                <a:solidFill>
                  <a:srgbClr val="00B050"/>
                </a:solidFill>
              </a:rPr>
              <a:t>结构化</a:t>
            </a:r>
            <a:r>
              <a:rPr lang="zh-CN" altLang="en-US" sz="2400">
                <a:solidFill>
                  <a:srgbClr val="0070C0"/>
                </a:solidFill>
              </a:rPr>
              <a:t>的、</a:t>
            </a:r>
            <a:r>
              <a:rPr lang="zh-CN" altLang="en-US" sz="2400">
                <a:solidFill>
                  <a:srgbClr val="00B050"/>
                </a:solidFill>
              </a:rPr>
              <a:t>基于风险策略</a:t>
            </a:r>
            <a:r>
              <a:rPr lang="zh-CN" altLang="en-US" sz="2400">
                <a:solidFill>
                  <a:srgbClr val="0070C0"/>
                </a:solidFill>
              </a:rPr>
              <a:t>的测试方法体系</a:t>
            </a:r>
            <a:r>
              <a:rPr lang="en-US" altLang="zh-CN" sz="2400">
                <a:solidFill>
                  <a:srgbClr val="0070C0"/>
                </a:solidFill>
              </a:rPr>
              <a:t>, </a:t>
            </a:r>
            <a:r>
              <a:rPr lang="zh-CN" altLang="en-US" sz="2400">
                <a:solidFill>
                  <a:srgbClr val="0070C0"/>
                </a:solidFill>
              </a:rPr>
              <a:t>目的是能更早地发现缺陷，以最小的成本、有效地、彻底地完成测试任务，以减少软件发布后的支持成本。</a:t>
            </a:r>
            <a:endParaRPr lang="en-US" altLang="zh-CN" sz="2400">
              <a:solidFill>
                <a:srgbClr val="0070C0"/>
              </a:solidFill>
            </a:endParaRPr>
          </a:p>
          <a:p>
            <a:pPr marL="457200" indent="-457200" eaLnBrk="1" latinLnBrk="0" hangingPunct="1">
              <a:lnSpc>
                <a:spcPct val="165000"/>
              </a:lnSpc>
              <a:buClr>
                <a:srgbClr val="91AC4E"/>
              </a:buClr>
              <a:buSzPct val="80000"/>
              <a:buFont typeface="Wingdings" panose="05000000000000000000" pitchFamily="2" charset="2"/>
              <a:buChar char="p"/>
            </a:pPr>
            <a:r>
              <a:rPr lang="en-US" altLang="en-US" sz="2400" b="1">
                <a:solidFill>
                  <a:srgbClr val="0070C0"/>
                </a:solidFill>
              </a:rPr>
              <a:t>TMap</a:t>
            </a:r>
            <a:r>
              <a:rPr lang="zh-CN" altLang="en-US" sz="2400">
                <a:solidFill>
                  <a:srgbClr val="0070C0"/>
                </a:solidFill>
              </a:rPr>
              <a:t>所定义的测试生命周期由</a:t>
            </a:r>
            <a:r>
              <a:rPr lang="zh-CN" altLang="en-US" sz="2400" b="1">
                <a:solidFill>
                  <a:srgbClr val="00B050"/>
                </a:solidFill>
              </a:rPr>
              <a:t>计划和控制</a:t>
            </a:r>
            <a:r>
              <a:rPr lang="zh-CN" altLang="en-US" sz="2400" b="1">
                <a:solidFill>
                  <a:srgbClr val="0070C0"/>
                </a:solidFill>
              </a:rPr>
              <a:t>、</a:t>
            </a:r>
            <a:r>
              <a:rPr lang="zh-CN" altLang="en-US" sz="2400" b="1">
                <a:solidFill>
                  <a:srgbClr val="00B050"/>
                </a:solidFill>
              </a:rPr>
              <a:t>准备</a:t>
            </a:r>
            <a:r>
              <a:rPr lang="zh-CN" altLang="en-US" sz="2400" b="1">
                <a:solidFill>
                  <a:srgbClr val="0070C0"/>
                </a:solidFill>
              </a:rPr>
              <a:t>、</a:t>
            </a:r>
            <a:r>
              <a:rPr lang="zh-CN" altLang="en-US" sz="2400" b="1">
                <a:solidFill>
                  <a:srgbClr val="00B050"/>
                </a:solidFill>
              </a:rPr>
              <a:t>说明</a:t>
            </a:r>
            <a:r>
              <a:rPr lang="zh-CN" altLang="en-US" sz="2400" b="1">
                <a:solidFill>
                  <a:srgbClr val="0070C0"/>
                </a:solidFill>
              </a:rPr>
              <a:t>、</a:t>
            </a:r>
            <a:r>
              <a:rPr lang="zh-CN" altLang="en-US" sz="2400" b="1">
                <a:solidFill>
                  <a:srgbClr val="00B050"/>
                </a:solidFill>
              </a:rPr>
              <a:t>执行</a:t>
            </a:r>
            <a:r>
              <a:rPr lang="zh-CN" altLang="en-US" sz="2400" b="1">
                <a:solidFill>
                  <a:srgbClr val="0070C0"/>
                </a:solidFill>
              </a:rPr>
              <a:t>和</a:t>
            </a:r>
            <a:r>
              <a:rPr lang="zh-CN" altLang="en-US" sz="2400" b="1">
                <a:solidFill>
                  <a:srgbClr val="00B050"/>
                </a:solidFill>
              </a:rPr>
              <a:t>完成</a:t>
            </a:r>
            <a:r>
              <a:rPr lang="zh-CN" altLang="en-US" sz="2400" b="1">
                <a:solidFill>
                  <a:srgbClr val="0070C0"/>
                </a:solidFill>
              </a:rPr>
              <a:t>等</a:t>
            </a:r>
            <a:r>
              <a:rPr lang="zh-CN" altLang="en-US" sz="2400">
                <a:solidFill>
                  <a:srgbClr val="0070C0"/>
                </a:solidFill>
              </a:rPr>
              <a:t>阶段组成</a:t>
            </a:r>
            <a:endParaRPr lang="zh-CN" altLang="en-US" sz="2400">
              <a:solidFill>
                <a:srgbClr val="0070C0"/>
              </a:solidFill>
            </a:endParaRPr>
          </a:p>
        </p:txBody>
      </p:sp>
      <p:sp>
        <p:nvSpPr>
          <p:cNvPr id="36867" name="矩形 4"/>
          <p:cNvSpPr>
            <a:spLocks noChangeArrowheads="1"/>
          </p:cNvSpPr>
          <p:nvPr/>
        </p:nvSpPr>
        <p:spPr bwMode="auto">
          <a:xfrm>
            <a:off x="1978978" y="6093143"/>
            <a:ext cx="4729162" cy="461962"/>
          </a:xfrm>
          <a:prstGeom prst="rect">
            <a:avLst/>
          </a:prstGeom>
          <a:noFill/>
          <a:ln w="9525">
            <a:noFill/>
            <a:miter lim="800000"/>
          </a:ln>
        </p:spPr>
        <p:txBody>
          <a:bodyPr wrap="none">
            <a:spAutoFit/>
          </a:bodyPr>
          <a:lstStyle/>
          <a:p>
            <a:r>
              <a:rPr lang="zh-CN" altLang="en-US" sz="2400">
                <a:hlinkClick r:id="rId1"/>
              </a:rPr>
              <a:t>参考：</a:t>
            </a:r>
            <a:r>
              <a:rPr lang="en-US" altLang="zh-CN" sz="2400">
                <a:hlinkClick r:id="rId1"/>
              </a:rPr>
              <a:t> http://eng.tmap.net/Home</a:t>
            </a:r>
            <a:r>
              <a:rPr lang="en-US" altLang="zh-CN">
                <a:hlinkClick r:id="rId1"/>
              </a:rPr>
              <a:t>/</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5"/>
          <p:cNvSpPr>
            <a:spLocks noGrp="1" noChangeArrowheads="1"/>
          </p:cNvSpPr>
          <p:nvPr>
            <p:ph type="title"/>
          </p:nvPr>
        </p:nvSpPr>
        <p:spPr/>
        <p:txBody>
          <a:bodyPr/>
          <a:lstStyle/>
          <a:p>
            <a:pPr algn="ctr">
              <a:defRPr/>
            </a:pPr>
            <a:r>
              <a:rPr lang="en-US" altLang="en-US" sz="3600" dirty="0" err="1">
                <a:solidFill>
                  <a:srgbClr val="FFFF00"/>
                </a:solidFill>
                <a:latin typeface="+mj-ea"/>
              </a:rPr>
              <a:t>TMap</a:t>
            </a:r>
            <a:r>
              <a:rPr lang="zh-CN" altLang="en-US" sz="3600" dirty="0">
                <a:solidFill>
                  <a:srgbClr val="FFFF00"/>
                </a:solidFill>
                <a:latin typeface="+mj-ea"/>
              </a:rPr>
              <a:t>描述的生命周期模型</a:t>
            </a:r>
            <a:endParaRPr lang="en-US" altLang="en-US" sz="3600" dirty="0">
              <a:solidFill>
                <a:srgbClr val="FFFF00"/>
              </a:solidFill>
              <a:latin typeface="+mj-ea"/>
            </a:endParaRPr>
          </a:p>
        </p:txBody>
      </p:sp>
      <p:pic>
        <p:nvPicPr>
          <p:cNvPr id="38914" name="Picture 5" descr="4-7.gif"/>
          <p:cNvPicPr>
            <a:picLocks noChangeAspect="1"/>
          </p:cNvPicPr>
          <p:nvPr/>
        </p:nvPicPr>
        <p:blipFill>
          <a:blip r:embed="rId1"/>
          <a:srcRect/>
          <a:stretch>
            <a:fillRect/>
          </a:stretch>
        </p:blipFill>
        <p:spPr bwMode="auto">
          <a:xfrm>
            <a:off x="395288" y="1341438"/>
            <a:ext cx="8445500" cy="5183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5"/>
          <p:cNvSpPr>
            <a:spLocks noGrp="1" noChangeArrowheads="1"/>
          </p:cNvSpPr>
          <p:nvPr>
            <p:ph type="title"/>
          </p:nvPr>
        </p:nvSpPr>
        <p:spPr/>
        <p:txBody>
          <a:bodyPr/>
          <a:lstStyle/>
          <a:p>
            <a:pPr algn="ctr">
              <a:defRPr/>
            </a:pPr>
            <a:r>
              <a:rPr lang="en-US" altLang="zh-CN" sz="3600" dirty="0" err="1">
                <a:solidFill>
                  <a:srgbClr val="FFFF00"/>
                </a:solidFill>
                <a:latin typeface="+mj-ea"/>
              </a:rPr>
              <a:t>TMap</a:t>
            </a:r>
            <a:r>
              <a:rPr lang="zh-CN" altLang="en-US" sz="3600" dirty="0">
                <a:solidFill>
                  <a:srgbClr val="FFFF00"/>
                </a:solidFill>
                <a:latin typeface="+mj-ea"/>
              </a:rPr>
              <a:t>基本内容</a:t>
            </a:r>
            <a:endParaRPr lang="en-US" altLang="en-US" sz="3600" dirty="0">
              <a:solidFill>
                <a:srgbClr val="FFFF00"/>
              </a:solidFill>
              <a:latin typeface="+mj-ea"/>
            </a:endParaRPr>
          </a:p>
        </p:txBody>
      </p:sp>
      <p:pic>
        <p:nvPicPr>
          <p:cNvPr id="40962" name="Picture 5" descr="4-9.gif"/>
          <p:cNvPicPr>
            <a:picLocks noChangeAspect="1"/>
          </p:cNvPicPr>
          <p:nvPr/>
        </p:nvPicPr>
        <p:blipFill>
          <a:blip r:embed="rId1"/>
          <a:srcRect/>
          <a:stretch>
            <a:fillRect/>
          </a:stretch>
        </p:blipFill>
        <p:spPr bwMode="auto">
          <a:xfrm>
            <a:off x="4859338" y="1289050"/>
            <a:ext cx="3816350" cy="5568950"/>
          </a:xfrm>
          <a:prstGeom prst="rect">
            <a:avLst/>
          </a:prstGeom>
          <a:noFill/>
          <a:ln w="9525">
            <a:noFill/>
            <a:miter lim="800000"/>
            <a:headEnd/>
            <a:tailEnd/>
          </a:ln>
        </p:spPr>
      </p:pic>
      <p:sp>
        <p:nvSpPr>
          <p:cNvPr id="5" name="矩形 4"/>
          <p:cNvSpPr/>
          <p:nvPr/>
        </p:nvSpPr>
        <p:spPr>
          <a:xfrm>
            <a:off x="468313" y="2492375"/>
            <a:ext cx="4103687" cy="2654300"/>
          </a:xfrm>
          <a:prstGeom prst="rect">
            <a:avLst/>
          </a:prstGeom>
          <a:solidFill>
            <a:schemeClr val="bg2">
              <a:lumMod val="20000"/>
              <a:lumOff val="80000"/>
            </a:schemeClr>
          </a:solidFill>
          <a:effectLst>
            <a:outerShdw blurRad="88900" dist="63500" dir="8100000" algn="tr" rotWithShape="0">
              <a:prstClr val="black">
                <a:alpha val="40000"/>
              </a:prstClr>
            </a:outerShdw>
          </a:effectLst>
        </p:spPr>
        <p:txBody>
          <a:bodyPr>
            <a:spAutoFit/>
          </a:bodyPr>
          <a:lstStyle/>
          <a:p>
            <a:pPr marL="357505" indent="-357505" eaLnBrk="0" hangingPunct="0">
              <a:lnSpc>
                <a:spcPct val="140000"/>
              </a:lnSpc>
              <a:buClr>
                <a:srgbClr val="91AC4E"/>
              </a:buClr>
              <a:buSzPct val="80000"/>
              <a:buFont typeface="Wingdings" panose="05000000000000000000" pitchFamily="2" charset="2"/>
              <a:buChar char="p"/>
              <a:defRPr/>
            </a:pPr>
            <a:r>
              <a:rPr lang="zh-CN" altLang="en-US" sz="2400" i="0" dirty="0">
                <a:solidFill>
                  <a:srgbClr val="0070C0"/>
                </a:solidFill>
                <a:ea typeface="宋体" panose="02010600030101010101" pitchFamily="2" charset="-122"/>
              </a:rPr>
              <a:t>一个基于风险的测试方法</a:t>
            </a:r>
            <a:endParaRPr lang="en-US" altLang="zh-CN" sz="2400" i="0" dirty="0">
              <a:solidFill>
                <a:srgbClr val="0070C0"/>
              </a:solidFill>
              <a:ea typeface="宋体" panose="02010600030101010101" pitchFamily="2" charset="-122"/>
            </a:endParaRPr>
          </a:p>
          <a:p>
            <a:pPr marL="357505" indent="-357505" eaLnBrk="0" hangingPunct="0">
              <a:lnSpc>
                <a:spcPct val="140000"/>
              </a:lnSpc>
              <a:buClr>
                <a:srgbClr val="91AC4E"/>
              </a:buClr>
              <a:buSzPct val="80000"/>
              <a:buFont typeface="Wingdings" panose="05000000000000000000" pitchFamily="2" charset="2"/>
              <a:buChar char="p"/>
              <a:defRPr/>
            </a:pPr>
            <a:r>
              <a:rPr lang="zh-CN" altLang="en-US" sz="2400" i="0" dirty="0">
                <a:solidFill>
                  <a:srgbClr val="0070C0"/>
                </a:solidFill>
                <a:ea typeface="宋体" panose="02010600030101010101" pitchFamily="2" charset="-122"/>
              </a:rPr>
              <a:t>基于风险的测试策略，来有效的分配测试投入</a:t>
            </a:r>
            <a:endParaRPr lang="en-US" altLang="zh-CN" sz="2400" i="0" dirty="0">
              <a:solidFill>
                <a:srgbClr val="0070C0"/>
              </a:solidFill>
              <a:ea typeface="宋体" panose="02010600030101010101" pitchFamily="2" charset="-122"/>
            </a:endParaRPr>
          </a:p>
          <a:p>
            <a:pPr marL="357505" indent="-357505" eaLnBrk="0" hangingPunct="0">
              <a:lnSpc>
                <a:spcPct val="140000"/>
              </a:lnSpc>
              <a:buClr>
                <a:srgbClr val="91AC4E"/>
              </a:buClr>
              <a:buSzPct val="80000"/>
              <a:buFont typeface="Wingdings" panose="05000000000000000000" pitchFamily="2" charset="2"/>
              <a:buChar char="p"/>
              <a:defRPr/>
            </a:pPr>
            <a:r>
              <a:rPr lang="zh-CN" altLang="en-US" sz="2400" i="0" dirty="0">
                <a:solidFill>
                  <a:srgbClr val="0070C0"/>
                </a:solidFill>
                <a:ea typeface="宋体" panose="02010600030101010101" pitchFamily="2" charset="-122"/>
              </a:rPr>
              <a:t>在测试规划的各个时间点进行商业投入</a:t>
            </a:r>
            <a:endParaRPr lang="zh-CN" altLang="en-US" sz="2400" i="0" dirty="0">
              <a:solidFill>
                <a:srgbClr val="0070C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5"/>
          <p:cNvSpPr>
            <a:spLocks noGrp="1" noChangeArrowheads="1"/>
          </p:cNvSpPr>
          <p:nvPr>
            <p:ph type="title"/>
          </p:nvPr>
        </p:nvSpPr>
        <p:spPr>
          <a:xfrm>
            <a:off x="1476375" y="366713"/>
            <a:ext cx="6096000" cy="561975"/>
          </a:xfrm>
        </p:spPr>
        <p:txBody>
          <a:bodyPr/>
          <a:lstStyle/>
          <a:p>
            <a:pPr algn="ctr">
              <a:defRPr/>
            </a:pPr>
            <a:r>
              <a:rPr lang="en-US" altLang="en-US" sz="3600" dirty="0" err="1">
                <a:solidFill>
                  <a:srgbClr val="FFFF00"/>
                </a:solidFill>
                <a:latin typeface="+mj-ea"/>
              </a:rPr>
              <a:t>TMap</a:t>
            </a:r>
            <a:r>
              <a:rPr lang="zh-CN" altLang="en-US" sz="3600" dirty="0">
                <a:solidFill>
                  <a:srgbClr val="FFFF00"/>
                </a:solidFill>
                <a:latin typeface="+mj-ea"/>
              </a:rPr>
              <a:t>三大基石</a:t>
            </a:r>
            <a:endParaRPr lang="en-US" altLang="en-US" sz="3600" dirty="0">
              <a:solidFill>
                <a:srgbClr val="FFFF00"/>
              </a:solidFill>
              <a:latin typeface="+mj-ea"/>
            </a:endParaRPr>
          </a:p>
        </p:txBody>
      </p:sp>
      <p:pic>
        <p:nvPicPr>
          <p:cNvPr id="43010" name="Picture 2"/>
          <p:cNvPicPr>
            <a:picLocks noChangeAspect="1" noChangeArrowheads="1"/>
          </p:cNvPicPr>
          <p:nvPr/>
        </p:nvPicPr>
        <p:blipFill>
          <a:blip r:embed="rId1"/>
          <a:srcRect/>
          <a:stretch>
            <a:fillRect/>
          </a:stretch>
        </p:blipFill>
        <p:spPr bwMode="auto">
          <a:xfrm>
            <a:off x="5873750" y="3933825"/>
            <a:ext cx="2881313" cy="2311400"/>
          </a:xfrm>
          <a:prstGeom prst="rect">
            <a:avLst/>
          </a:prstGeom>
          <a:noFill/>
          <a:ln w="9525">
            <a:noFill/>
            <a:miter lim="800000"/>
            <a:headEnd/>
            <a:tailEnd/>
          </a:ln>
        </p:spPr>
      </p:pic>
      <p:sp>
        <p:nvSpPr>
          <p:cNvPr id="43011" name="Rectangle 1"/>
          <p:cNvSpPr>
            <a:spLocks noChangeArrowheads="1"/>
          </p:cNvSpPr>
          <p:nvPr/>
        </p:nvSpPr>
        <p:spPr bwMode="auto">
          <a:xfrm>
            <a:off x="827088" y="1484313"/>
            <a:ext cx="7777162" cy="2068512"/>
          </a:xfrm>
          <a:prstGeom prst="rect">
            <a:avLst/>
          </a:prstGeom>
          <a:noFill/>
          <a:ln w="9525">
            <a:noFill/>
            <a:miter lim="800000"/>
          </a:ln>
        </p:spPr>
        <p:txBody>
          <a:bodyPr lIns="0" tIns="0" rIns="0" bIns="0" anchor="ctr">
            <a:spAutoFit/>
          </a:bodyPr>
          <a:lstStyle/>
          <a:p>
            <a:pPr marL="457200" indent="-457200" eaLnBrk="0" hangingPunct="0">
              <a:lnSpc>
                <a:spcPct val="140000"/>
              </a:lnSpc>
              <a:buClr>
                <a:srgbClr val="91AC4E"/>
              </a:buClr>
              <a:buSzPct val="80000"/>
              <a:buFont typeface="Wingdings" panose="05000000000000000000" pitchFamily="2" charset="2"/>
              <a:buChar char="p"/>
              <a:tabLst>
                <a:tab pos="88900" algn="l"/>
              </a:tabLst>
            </a:pPr>
            <a:r>
              <a:rPr lang="zh-CN" altLang="en-US" sz="2400" i="0">
                <a:solidFill>
                  <a:srgbClr val="0070C0"/>
                </a:solidFill>
              </a:rPr>
              <a:t>与软件开发生命周期一致的测试活动生命周期（</a:t>
            </a:r>
            <a:r>
              <a:rPr lang="en-US" altLang="zh-CN" sz="2400" i="0">
                <a:solidFill>
                  <a:srgbClr val="0070C0"/>
                </a:solidFill>
              </a:rPr>
              <a:t>L</a:t>
            </a:r>
            <a:r>
              <a:rPr lang="zh-CN" altLang="en-US" sz="2400" i="0">
                <a:solidFill>
                  <a:srgbClr val="0070C0"/>
                </a:solidFill>
              </a:rPr>
              <a:t>）；</a:t>
            </a:r>
            <a:endParaRPr lang="zh-CN" altLang="en-US" sz="2400" i="0">
              <a:solidFill>
                <a:srgbClr val="0070C0"/>
              </a:solidFill>
            </a:endParaRPr>
          </a:p>
          <a:p>
            <a:pPr marL="457200" indent="-457200" eaLnBrk="0" hangingPunct="0">
              <a:lnSpc>
                <a:spcPct val="140000"/>
              </a:lnSpc>
              <a:buClr>
                <a:srgbClr val="91AC4E"/>
              </a:buClr>
              <a:buSzPct val="80000"/>
              <a:buFont typeface="Wingdings" panose="05000000000000000000" pitchFamily="2" charset="2"/>
              <a:buChar char="p"/>
              <a:tabLst>
                <a:tab pos="88900" algn="l"/>
              </a:tabLst>
            </a:pPr>
            <a:r>
              <a:rPr lang="zh-CN" altLang="en-US" sz="2400" i="0">
                <a:solidFill>
                  <a:srgbClr val="0070C0"/>
                </a:solidFill>
              </a:rPr>
              <a:t>坚实的组织融合（</a:t>
            </a:r>
            <a:r>
              <a:rPr lang="en-US" altLang="zh-CN" sz="2400" i="0">
                <a:solidFill>
                  <a:srgbClr val="0070C0"/>
                </a:solidFill>
              </a:rPr>
              <a:t>O</a:t>
            </a:r>
            <a:r>
              <a:rPr lang="zh-CN" altLang="en-US" sz="2400" i="0">
                <a:solidFill>
                  <a:srgbClr val="0070C0"/>
                </a:solidFill>
              </a:rPr>
              <a:t>）</a:t>
            </a:r>
            <a:endParaRPr lang="zh-CN" altLang="en-US" sz="2400" i="0">
              <a:solidFill>
                <a:srgbClr val="0070C0"/>
              </a:solidFill>
            </a:endParaRPr>
          </a:p>
          <a:p>
            <a:pPr marL="457200" indent="-457200" eaLnBrk="0" hangingPunct="0">
              <a:lnSpc>
                <a:spcPct val="140000"/>
              </a:lnSpc>
              <a:buClr>
                <a:srgbClr val="91AC4E"/>
              </a:buClr>
              <a:buSzPct val="80000"/>
              <a:buFont typeface="Wingdings" panose="05000000000000000000" pitchFamily="2" charset="2"/>
              <a:buChar char="p"/>
              <a:tabLst>
                <a:tab pos="88900" algn="l"/>
              </a:tabLst>
            </a:pPr>
            <a:r>
              <a:rPr lang="zh-CN" altLang="en-US" sz="2400" i="0">
                <a:solidFill>
                  <a:srgbClr val="0070C0"/>
                </a:solidFill>
              </a:rPr>
              <a:t>正确的基础设施和工具（</a:t>
            </a:r>
            <a:r>
              <a:rPr lang="en-US" altLang="zh-CN" sz="2400" i="0">
                <a:solidFill>
                  <a:srgbClr val="0070C0"/>
                </a:solidFill>
              </a:rPr>
              <a:t>I</a:t>
            </a:r>
            <a:r>
              <a:rPr lang="zh-CN" altLang="en-US" sz="2400" i="0">
                <a:solidFill>
                  <a:srgbClr val="0070C0"/>
                </a:solidFill>
              </a:rPr>
              <a:t>）</a:t>
            </a:r>
            <a:endParaRPr lang="zh-CN" altLang="en-US" sz="2400" i="0">
              <a:solidFill>
                <a:srgbClr val="0070C0"/>
              </a:solidFill>
            </a:endParaRPr>
          </a:p>
          <a:p>
            <a:pPr marL="457200" indent="-457200" eaLnBrk="0" hangingPunct="0">
              <a:lnSpc>
                <a:spcPct val="140000"/>
              </a:lnSpc>
              <a:buClr>
                <a:srgbClr val="91AC4E"/>
              </a:buClr>
              <a:buSzPct val="80000"/>
              <a:buFont typeface="Wingdings" panose="05000000000000000000" pitchFamily="2" charset="2"/>
              <a:buChar char="p"/>
              <a:tabLst>
                <a:tab pos="88900" algn="l"/>
              </a:tabLst>
            </a:pPr>
            <a:r>
              <a:rPr lang="zh-CN" altLang="en-US" sz="2400" i="0">
                <a:solidFill>
                  <a:srgbClr val="0070C0"/>
                </a:solidFill>
              </a:rPr>
              <a:t>可用的技术（</a:t>
            </a:r>
            <a:r>
              <a:rPr lang="en-US" altLang="zh-CN" sz="2400" i="0">
                <a:solidFill>
                  <a:srgbClr val="0070C0"/>
                </a:solidFill>
              </a:rPr>
              <a:t>T</a:t>
            </a:r>
            <a:r>
              <a:rPr lang="zh-CN" altLang="en-US" sz="2400" i="0">
                <a:solidFill>
                  <a:srgbClr val="0070C0"/>
                </a:solidFill>
              </a:rPr>
              <a:t>）</a:t>
            </a:r>
            <a:endParaRPr lang="zh-CN" altLang="en-US" sz="2400" i="0">
              <a:solidFill>
                <a:srgbClr val="0070C0"/>
              </a:solidFill>
            </a:endParaRPr>
          </a:p>
        </p:txBody>
      </p:sp>
      <p:sp>
        <p:nvSpPr>
          <p:cNvPr id="6" name="TextBox 5"/>
          <p:cNvSpPr txBox="1">
            <a:spLocks noChangeArrowheads="1"/>
          </p:cNvSpPr>
          <p:nvPr/>
        </p:nvSpPr>
        <p:spPr bwMode="auto">
          <a:xfrm>
            <a:off x="7026275" y="5445125"/>
            <a:ext cx="863600" cy="461963"/>
          </a:xfrm>
          <a:prstGeom prst="rect">
            <a:avLst/>
          </a:prstGeom>
          <a:noFill/>
          <a:ln w="9525">
            <a:noFill/>
            <a:miter lim="800000"/>
          </a:ln>
        </p:spPr>
        <p:txBody>
          <a:bodyPr>
            <a:spAutoFit/>
          </a:bodyPr>
          <a:lstStyle/>
          <a:p>
            <a:r>
              <a:rPr lang="zh-CN" altLang="en-US" sz="2400" b="1" i="0">
                <a:solidFill>
                  <a:srgbClr val="00B050"/>
                </a:solidFill>
              </a:rPr>
              <a:t>流程</a:t>
            </a:r>
            <a:endParaRPr lang="zh-CN" altLang="en-US" sz="2400" b="1" i="0">
              <a:solidFill>
                <a:srgbClr val="00B050"/>
              </a:solidFill>
            </a:endParaRPr>
          </a:p>
        </p:txBody>
      </p:sp>
      <p:sp>
        <p:nvSpPr>
          <p:cNvPr id="7" name="TextBox 6"/>
          <p:cNvSpPr txBox="1">
            <a:spLocks noChangeArrowheads="1"/>
          </p:cNvSpPr>
          <p:nvPr/>
        </p:nvSpPr>
        <p:spPr bwMode="auto">
          <a:xfrm>
            <a:off x="7807325" y="6237288"/>
            <a:ext cx="1331913" cy="461962"/>
          </a:xfrm>
          <a:prstGeom prst="rect">
            <a:avLst/>
          </a:prstGeom>
          <a:noFill/>
          <a:ln w="9525">
            <a:noFill/>
            <a:miter lim="800000"/>
          </a:ln>
        </p:spPr>
        <p:txBody>
          <a:bodyPr>
            <a:spAutoFit/>
          </a:bodyPr>
          <a:lstStyle/>
          <a:p>
            <a:r>
              <a:rPr lang="zh-CN" altLang="en-US" sz="2400" b="1" i="0">
                <a:solidFill>
                  <a:srgbClr val="00B050"/>
                </a:solidFill>
              </a:rPr>
              <a:t>人</a:t>
            </a:r>
            <a:r>
              <a:rPr lang="en-US" altLang="zh-CN" sz="2400" b="1" i="0">
                <a:solidFill>
                  <a:srgbClr val="00B050"/>
                </a:solidFill>
              </a:rPr>
              <a:t>/</a:t>
            </a:r>
            <a:r>
              <a:rPr lang="zh-CN" altLang="en-US" sz="2400" b="1" i="0">
                <a:solidFill>
                  <a:srgbClr val="00B050"/>
                </a:solidFill>
              </a:rPr>
              <a:t>项目</a:t>
            </a:r>
            <a:endParaRPr lang="zh-CN" altLang="en-US" sz="2400" b="1" i="0">
              <a:solidFill>
                <a:srgbClr val="00B050"/>
              </a:solidFill>
            </a:endParaRPr>
          </a:p>
        </p:txBody>
      </p:sp>
      <p:sp>
        <p:nvSpPr>
          <p:cNvPr id="8" name="TextBox 7"/>
          <p:cNvSpPr txBox="1">
            <a:spLocks noChangeArrowheads="1"/>
          </p:cNvSpPr>
          <p:nvPr/>
        </p:nvSpPr>
        <p:spPr bwMode="auto">
          <a:xfrm>
            <a:off x="5802313" y="6237288"/>
            <a:ext cx="1547812" cy="461962"/>
          </a:xfrm>
          <a:prstGeom prst="rect">
            <a:avLst/>
          </a:prstGeom>
          <a:noFill/>
          <a:ln w="9525">
            <a:noFill/>
            <a:miter lim="800000"/>
          </a:ln>
        </p:spPr>
        <p:txBody>
          <a:bodyPr>
            <a:spAutoFit/>
          </a:bodyPr>
          <a:lstStyle/>
          <a:p>
            <a:r>
              <a:rPr lang="zh-CN" altLang="en-US" sz="2400" b="1" i="0">
                <a:solidFill>
                  <a:srgbClr val="00B050"/>
                </a:solidFill>
              </a:rPr>
              <a:t>测试环境</a:t>
            </a:r>
            <a:endParaRPr lang="zh-CN" altLang="en-US" sz="2400" b="1" i="0">
              <a:solidFill>
                <a:srgbClr val="00B050"/>
              </a:solidFill>
            </a:endParaRPr>
          </a:p>
        </p:txBody>
      </p:sp>
      <p:sp>
        <p:nvSpPr>
          <p:cNvPr id="9" name="TextBox 8"/>
          <p:cNvSpPr txBox="1">
            <a:spLocks noChangeArrowheads="1"/>
          </p:cNvSpPr>
          <p:nvPr/>
        </p:nvSpPr>
        <p:spPr bwMode="auto">
          <a:xfrm>
            <a:off x="7602538" y="4005263"/>
            <a:ext cx="900112" cy="461962"/>
          </a:xfrm>
          <a:prstGeom prst="rect">
            <a:avLst/>
          </a:prstGeom>
          <a:noFill/>
          <a:ln w="9525">
            <a:noFill/>
            <a:miter lim="800000"/>
          </a:ln>
        </p:spPr>
        <p:txBody>
          <a:bodyPr>
            <a:spAutoFit/>
          </a:bodyPr>
          <a:lstStyle/>
          <a:p>
            <a:r>
              <a:rPr lang="zh-CN" altLang="en-US" sz="2400" b="1" i="0">
                <a:solidFill>
                  <a:srgbClr val="00B050"/>
                </a:solidFill>
              </a:rPr>
              <a:t>技术</a:t>
            </a:r>
            <a:endParaRPr lang="zh-CN" altLang="en-US" sz="2400" b="1" i="0">
              <a:solidFill>
                <a:srgbClr val="00B050"/>
              </a:solidFill>
            </a:endParaRPr>
          </a:p>
        </p:txBody>
      </p:sp>
      <p:pic>
        <p:nvPicPr>
          <p:cNvPr id="43016" name="Picture 6" descr="http://t0.gstatic.com/images?q=tbn:ANd9GcQYtuknG8Xi50yS5sSe8YMtBKYp9pzrqIKelV_rs4vg5uLAS0jBSg"/>
          <p:cNvPicPr>
            <a:picLocks noChangeAspect="1" noChangeArrowheads="1"/>
          </p:cNvPicPr>
          <p:nvPr/>
        </p:nvPicPr>
        <p:blipFill>
          <a:blip r:embed="rId2"/>
          <a:srcRect/>
          <a:stretch>
            <a:fillRect/>
          </a:stretch>
        </p:blipFill>
        <p:spPr bwMode="auto">
          <a:xfrm>
            <a:off x="2633663" y="3933825"/>
            <a:ext cx="3155950" cy="2303463"/>
          </a:xfrm>
          <a:prstGeom prst="rect">
            <a:avLst/>
          </a:prstGeom>
          <a:noFill/>
          <a:ln w="9525">
            <a:noFill/>
            <a:miter lim="800000"/>
            <a:headEnd/>
            <a:tailEnd/>
          </a:ln>
        </p:spPr>
      </p:pic>
      <p:pic>
        <p:nvPicPr>
          <p:cNvPr id="43017" name="Picture 2" descr="http://www.uk.atosorigin.com/NR/rdonlyres/70550DEF-25CE-4E5C-A2E7-959AEA8B3122/0/telco_venn_diagram.gif"/>
          <p:cNvPicPr>
            <a:picLocks noChangeAspect="1" noChangeArrowheads="1"/>
          </p:cNvPicPr>
          <p:nvPr/>
        </p:nvPicPr>
        <p:blipFill>
          <a:blip r:embed="rId3"/>
          <a:srcRect/>
          <a:stretch>
            <a:fillRect/>
          </a:stretch>
        </p:blipFill>
        <p:spPr bwMode="auto">
          <a:xfrm>
            <a:off x="185738" y="3933825"/>
            <a:ext cx="2352675" cy="2300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32"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amond(out)">
                                      <p:cBhvr>
                                        <p:cTn id="11" dur="1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ntr" presetSubtype="32"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amond(out)">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32"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amond(out)">
                                      <p:cBhvr>
                                        <p:cTn id="2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lang="en-US" altLang="zh-CN" sz="3600" dirty="0" err="1">
                <a:solidFill>
                  <a:srgbClr val="FFFF00"/>
                </a:solidFill>
                <a:latin typeface="+mn-lt"/>
              </a:rPr>
              <a:t>TMap</a:t>
            </a:r>
            <a:r>
              <a:rPr lang="en-US" altLang="zh-CN" sz="3600" dirty="0">
                <a:solidFill>
                  <a:srgbClr val="FFFF00"/>
                </a:solidFill>
                <a:latin typeface="+mn-lt"/>
              </a:rPr>
              <a:t> NEXT</a:t>
            </a:r>
            <a:r>
              <a:rPr lang="zh-CN" altLang="en-US" sz="3600" dirty="0">
                <a:solidFill>
                  <a:srgbClr val="FFFF00"/>
                </a:solidFill>
                <a:latin typeface="+mn-lt"/>
              </a:rPr>
              <a:t>之背景</a:t>
            </a:r>
            <a:endParaRPr lang="zh-CN" altLang="en-US" sz="3600" dirty="0">
              <a:solidFill>
                <a:srgbClr val="FFFF00"/>
              </a:solidFill>
              <a:latin typeface="+mn-lt"/>
            </a:endParaRPr>
          </a:p>
        </p:txBody>
      </p:sp>
      <p:sp>
        <p:nvSpPr>
          <p:cNvPr id="7" name="矩形 6"/>
          <p:cNvSpPr/>
          <p:nvPr/>
        </p:nvSpPr>
        <p:spPr>
          <a:xfrm>
            <a:off x="1331913" y="2024063"/>
            <a:ext cx="6553200" cy="1644650"/>
          </a:xfrm>
          <a:prstGeom prst="rect">
            <a:avLst/>
          </a:prstGeom>
          <a:solidFill>
            <a:schemeClr val="bg2">
              <a:lumMod val="20000"/>
              <a:lumOff val="80000"/>
            </a:schemeClr>
          </a:solidFill>
          <a:effectLst>
            <a:outerShdw blurRad="88900" dist="63500" dir="8100000" algn="tr" rotWithShape="0">
              <a:prstClr val="black">
                <a:alpha val="40000"/>
              </a:prstClr>
            </a:outerShdw>
          </a:effectLst>
        </p:spPr>
        <p:txBody>
          <a:bodyPr>
            <a:spAutoFit/>
          </a:bodyPr>
          <a:lstStyle/>
          <a:p>
            <a:pPr marL="457200" indent="-457200" eaLnBrk="0" hangingPunct="0">
              <a:lnSpc>
                <a:spcPct val="140000"/>
              </a:lnSpc>
              <a:buClr>
                <a:srgbClr val="91AC4E"/>
              </a:buClr>
              <a:buSzPct val="80000"/>
              <a:buFont typeface="Wingdings" panose="05000000000000000000" pitchFamily="2" charset="2"/>
              <a:buChar char="p"/>
              <a:defRPr/>
            </a:pPr>
            <a:r>
              <a:rPr lang="zh-CN" altLang="en-US" sz="2400" dirty="0">
                <a:solidFill>
                  <a:srgbClr val="0070C0"/>
                </a:solidFill>
                <a:ea typeface="宋体" panose="02010600030101010101" pitchFamily="2" charset="-122"/>
              </a:rPr>
              <a:t>测试的独立性 </a:t>
            </a:r>
            <a:r>
              <a:rPr lang="en-US" altLang="zh-CN" sz="2400" dirty="0">
                <a:solidFill>
                  <a:srgbClr val="0070C0"/>
                </a:solidFill>
                <a:ea typeface="宋体" panose="02010600030101010101" pitchFamily="2" charset="-122"/>
                <a:sym typeface="Wingdings" panose="05000000000000000000" pitchFamily="2" charset="2"/>
              </a:rPr>
              <a:t> </a:t>
            </a:r>
            <a:r>
              <a:rPr lang="zh-CN" altLang="en-US" sz="2400" dirty="0">
                <a:solidFill>
                  <a:srgbClr val="0070C0"/>
                </a:solidFill>
                <a:ea typeface="宋体" panose="02010600030101010101" pitchFamily="2" charset="-122"/>
                <a:sym typeface="Wingdings" panose="05000000000000000000" pitchFamily="2" charset="2"/>
              </a:rPr>
              <a:t>和开发更紧密的融合</a:t>
            </a:r>
            <a:endParaRPr lang="en-US" altLang="zh-CN" sz="2400" dirty="0">
              <a:solidFill>
                <a:srgbClr val="0070C0"/>
              </a:solidFill>
              <a:ea typeface="宋体" panose="02010600030101010101" pitchFamily="2" charset="-122"/>
            </a:endParaRPr>
          </a:p>
          <a:p>
            <a:pPr marL="457200" indent="-457200" eaLnBrk="0" hangingPunct="0">
              <a:lnSpc>
                <a:spcPct val="140000"/>
              </a:lnSpc>
              <a:buClr>
                <a:srgbClr val="91AC4E"/>
              </a:buClr>
              <a:buSzPct val="80000"/>
              <a:buFont typeface="Wingdings" panose="05000000000000000000" pitchFamily="2" charset="2"/>
              <a:buChar char="p"/>
              <a:defRPr/>
            </a:pPr>
            <a:r>
              <a:rPr lang="zh-CN" altLang="en-US" sz="2400" dirty="0">
                <a:solidFill>
                  <a:srgbClr val="0070C0"/>
                </a:solidFill>
                <a:ea typeface="宋体" panose="02010600030101010101" pitchFamily="2" charset="-122"/>
              </a:rPr>
              <a:t>更多种类的测试组织，包括测试工厂</a:t>
            </a:r>
            <a:endParaRPr lang="en-US" altLang="zh-CN" sz="2400" dirty="0">
              <a:solidFill>
                <a:srgbClr val="0070C0"/>
              </a:solidFill>
              <a:ea typeface="宋体" panose="02010600030101010101" pitchFamily="2" charset="-122"/>
            </a:endParaRPr>
          </a:p>
          <a:p>
            <a:pPr marL="457200" indent="-457200" eaLnBrk="0" hangingPunct="0">
              <a:lnSpc>
                <a:spcPct val="140000"/>
              </a:lnSpc>
              <a:buClr>
                <a:srgbClr val="91AC4E"/>
              </a:buClr>
              <a:buSzPct val="80000"/>
              <a:buFont typeface="Wingdings" panose="05000000000000000000" pitchFamily="2" charset="2"/>
              <a:buChar char="p"/>
              <a:defRPr/>
            </a:pPr>
            <a:r>
              <a:rPr lang="en-US" altLang="zh-CN" sz="2400" dirty="0">
                <a:solidFill>
                  <a:srgbClr val="0070C0"/>
                </a:solidFill>
                <a:ea typeface="宋体" panose="02010600030101010101" pitchFamily="2" charset="-122"/>
              </a:rPr>
              <a:t>BDTM, Business Driven Test Management</a:t>
            </a:r>
            <a:endParaRPr lang="en-US" altLang="zh-CN" sz="2400" dirty="0">
              <a:solidFill>
                <a:srgbClr val="0070C0"/>
              </a:solidFill>
              <a:ea typeface="宋体" panose="02010600030101010101" pitchFamily="2" charset="-122"/>
            </a:endParaRPr>
          </a:p>
        </p:txBody>
      </p:sp>
      <p:sp>
        <p:nvSpPr>
          <p:cNvPr id="6" name="矩形 5"/>
          <p:cNvSpPr/>
          <p:nvPr/>
        </p:nvSpPr>
        <p:spPr>
          <a:xfrm>
            <a:off x="1295400" y="4113213"/>
            <a:ext cx="6553200" cy="2160587"/>
          </a:xfrm>
          <a:prstGeom prst="rect">
            <a:avLst/>
          </a:prstGeom>
          <a:solidFill>
            <a:schemeClr val="bg2">
              <a:lumMod val="20000"/>
              <a:lumOff val="80000"/>
            </a:schemeClr>
          </a:solidFill>
          <a:effectLst>
            <a:outerShdw blurRad="88900" dist="63500" dir="8100000" algn="tr" rotWithShape="0">
              <a:prstClr val="black">
                <a:alpha val="40000"/>
              </a:prstClr>
            </a:outerShdw>
          </a:effectLst>
        </p:spPr>
        <p:txBody>
          <a:bodyPr>
            <a:spAutoFit/>
          </a:bodyPr>
          <a:lstStyle/>
          <a:p>
            <a:pPr marL="457200" indent="-457200" eaLnBrk="0" hangingPunct="0">
              <a:lnSpc>
                <a:spcPct val="140000"/>
              </a:lnSpc>
              <a:buClr>
                <a:srgbClr val="91AC4E"/>
              </a:buClr>
              <a:buSzPct val="80000"/>
              <a:buFont typeface="Wingdings" panose="05000000000000000000" pitchFamily="2" charset="2"/>
              <a:buChar char="p"/>
              <a:defRPr/>
            </a:pPr>
            <a:r>
              <a:rPr lang="zh-CN" altLang="en-US" sz="2400" dirty="0">
                <a:solidFill>
                  <a:srgbClr val="0070C0"/>
                </a:solidFill>
                <a:ea typeface="宋体" panose="02010600030101010101" pitchFamily="2" charset="-122"/>
              </a:rPr>
              <a:t>新的测试方法、技术，特别测试设计方法</a:t>
            </a:r>
            <a:endParaRPr lang="en-US" altLang="zh-CN" sz="2400" dirty="0">
              <a:solidFill>
                <a:srgbClr val="0070C0"/>
              </a:solidFill>
              <a:ea typeface="宋体" panose="02010600030101010101" pitchFamily="2" charset="-122"/>
            </a:endParaRPr>
          </a:p>
          <a:p>
            <a:pPr marL="457200" indent="-457200" eaLnBrk="0" hangingPunct="0">
              <a:lnSpc>
                <a:spcPct val="140000"/>
              </a:lnSpc>
              <a:buClr>
                <a:srgbClr val="91AC4E"/>
              </a:buClr>
              <a:buSzPct val="80000"/>
              <a:buFont typeface="Wingdings" panose="05000000000000000000" pitchFamily="2" charset="2"/>
              <a:buChar char="p"/>
              <a:defRPr/>
            </a:pPr>
            <a:r>
              <a:rPr lang="zh-CN" altLang="en-US" sz="2400" dirty="0">
                <a:solidFill>
                  <a:srgbClr val="0070C0"/>
                </a:solidFill>
                <a:ea typeface="宋体" panose="02010600030101010101" pitchFamily="2" charset="-122"/>
              </a:rPr>
              <a:t>测试的基础设施、支持流程</a:t>
            </a:r>
            <a:endParaRPr lang="en-US" altLang="zh-CN" sz="2400" dirty="0">
              <a:solidFill>
                <a:srgbClr val="0070C0"/>
              </a:solidFill>
              <a:ea typeface="宋体" panose="02010600030101010101" pitchFamily="2" charset="-122"/>
            </a:endParaRPr>
          </a:p>
          <a:p>
            <a:pPr marL="457200" indent="-457200" eaLnBrk="0" hangingPunct="0">
              <a:lnSpc>
                <a:spcPct val="140000"/>
              </a:lnSpc>
              <a:buClr>
                <a:srgbClr val="91AC4E"/>
              </a:buClr>
              <a:buSzPct val="80000"/>
              <a:buFont typeface="Wingdings" panose="05000000000000000000" pitchFamily="2" charset="2"/>
              <a:buChar char="p"/>
              <a:defRPr/>
            </a:pPr>
            <a:r>
              <a:rPr lang="zh-CN" altLang="en-US" sz="2400" dirty="0">
                <a:solidFill>
                  <a:srgbClr val="0070C0"/>
                </a:solidFill>
                <a:ea typeface="宋体" panose="02010600030101010101" pitchFamily="2" charset="-122"/>
              </a:rPr>
              <a:t>测试估算、风险分析</a:t>
            </a:r>
            <a:endParaRPr lang="en-US" altLang="zh-CN" sz="2400" dirty="0">
              <a:solidFill>
                <a:srgbClr val="0070C0"/>
              </a:solidFill>
              <a:ea typeface="宋体" panose="02010600030101010101" pitchFamily="2" charset="-122"/>
            </a:endParaRPr>
          </a:p>
          <a:p>
            <a:pPr marL="457200" indent="-457200" eaLnBrk="0" hangingPunct="0">
              <a:lnSpc>
                <a:spcPct val="140000"/>
              </a:lnSpc>
              <a:buClr>
                <a:srgbClr val="91AC4E"/>
              </a:buClr>
              <a:buSzPct val="80000"/>
              <a:buFont typeface="Wingdings" panose="05000000000000000000" pitchFamily="2" charset="2"/>
              <a:buChar char="p"/>
              <a:defRPr/>
            </a:pPr>
            <a:r>
              <a:rPr lang="zh-CN" altLang="en-US" sz="2400" dirty="0">
                <a:solidFill>
                  <a:srgbClr val="0070C0"/>
                </a:solidFill>
                <a:ea typeface="宋体" panose="02010600030101010101" pitchFamily="2" charset="-122"/>
              </a:rPr>
              <a:t>增加测试类型</a:t>
            </a:r>
            <a:endParaRPr lang="zh-CN" altLang="en-US" sz="2400" dirty="0">
              <a:solidFill>
                <a:srgbClr val="0070C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lang="en-US" altLang="zh-CN" sz="3600" dirty="0" err="1">
                <a:solidFill>
                  <a:srgbClr val="FFFF00"/>
                </a:solidFill>
                <a:latin typeface="+mj-ea"/>
              </a:rPr>
              <a:t>TMap</a:t>
            </a:r>
            <a:r>
              <a:rPr lang="en-US" altLang="zh-CN" sz="3600" dirty="0">
                <a:solidFill>
                  <a:srgbClr val="FFFF00"/>
                </a:solidFill>
                <a:latin typeface="+mj-ea"/>
              </a:rPr>
              <a:t> NEXT</a:t>
            </a:r>
            <a:endParaRPr lang="zh-CN" altLang="en-US" sz="3600" dirty="0">
              <a:solidFill>
                <a:srgbClr val="FFFF00"/>
              </a:solidFill>
              <a:latin typeface="+mj-ea"/>
            </a:endParaRPr>
          </a:p>
        </p:txBody>
      </p:sp>
      <p:sp>
        <p:nvSpPr>
          <p:cNvPr id="46082" name="矩形 3"/>
          <p:cNvSpPr>
            <a:spLocks noChangeArrowheads="1"/>
          </p:cNvSpPr>
          <p:nvPr/>
        </p:nvSpPr>
        <p:spPr bwMode="auto">
          <a:xfrm>
            <a:off x="2627313" y="6345238"/>
            <a:ext cx="3622675" cy="369887"/>
          </a:xfrm>
          <a:prstGeom prst="rect">
            <a:avLst/>
          </a:prstGeom>
          <a:noFill/>
          <a:ln w="9525">
            <a:noFill/>
            <a:miter lim="800000"/>
          </a:ln>
        </p:spPr>
        <p:txBody>
          <a:bodyPr wrap="none">
            <a:spAutoFit/>
          </a:bodyPr>
          <a:lstStyle/>
          <a:p>
            <a:r>
              <a:rPr lang="en-US" altLang="zh-CN">
                <a:hlinkClick r:id="rId1"/>
              </a:rPr>
              <a:t>http://www.tmap.net/en/tmap-next</a:t>
            </a:r>
            <a:endParaRPr lang="zh-CN" altLang="en-US"/>
          </a:p>
        </p:txBody>
      </p:sp>
      <p:pic>
        <p:nvPicPr>
          <p:cNvPr id="46083" name="图片 4" descr="temp.png"/>
          <p:cNvPicPr>
            <a:picLocks noChangeAspect="1"/>
          </p:cNvPicPr>
          <p:nvPr/>
        </p:nvPicPr>
        <p:blipFill>
          <a:blip r:embed="rId2"/>
          <a:srcRect/>
          <a:stretch>
            <a:fillRect/>
          </a:stretch>
        </p:blipFill>
        <p:spPr bwMode="auto">
          <a:xfrm>
            <a:off x="539750" y="1700213"/>
            <a:ext cx="6911975" cy="4565650"/>
          </a:xfrm>
          <a:prstGeom prst="rect">
            <a:avLst/>
          </a:prstGeom>
          <a:noFill/>
          <a:ln w="9525">
            <a:noFill/>
            <a:miter lim="800000"/>
            <a:headEnd/>
            <a:tailEnd/>
          </a:ln>
        </p:spPr>
      </p:pic>
      <p:sp>
        <p:nvSpPr>
          <p:cNvPr id="6" name="矩形 5"/>
          <p:cNvSpPr/>
          <p:nvPr/>
        </p:nvSpPr>
        <p:spPr>
          <a:xfrm>
            <a:off x="4284663" y="2924175"/>
            <a:ext cx="4751387" cy="2136775"/>
          </a:xfrm>
          <a:prstGeom prst="rect">
            <a:avLst/>
          </a:prstGeom>
          <a:solidFill>
            <a:schemeClr val="bg2">
              <a:lumMod val="20000"/>
              <a:lumOff val="80000"/>
            </a:schemeClr>
          </a:solidFill>
          <a:effectLst>
            <a:outerShdw blurRad="88900" dist="63500" dir="8100000" algn="tr" rotWithShape="0">
              <a:prstClr val="black">
                <a:alpha val="40000"/>
              </a:prstClr>
            </a:outerShdw>
          </a:effectLst>
        </p:spPr>
        <p:txBody>
          <a:bodyPr>
            <a:spAutoFit/>
          </a:bodyPr>
          <a:lstStyle/>
          <a:p>
            <a:pPr marL="357505" indent="-357505" eaLnBrk="0" hangingPunct="0">
              <a:lnSpc>
                <a:spcPct val="140000"/>
              </a:lnSpc>
              <a:buClr>
                <a:srgbClr val="91AC4E"/>
              </a:buClr>
              <a:buSzPct val="80000"/>
              <a:buFont typeface="Wingdings" panose="05000000000000000000" pitchFamily="2" charset="2"/>
              <a:buChar char="p"/>
              <a:defRPr/>
            </a:pPr>
            <a:r>
              <a:rPr lang="zh-CN" altLang="en-US" sz="2400" i="0" dirty="0">
                <a:solidFill>
                  <a:srgbClr val="0070C0"/>
                </a:solidFill>
                <a:ea typeface="宋体" panose="02010600030101010101" pitchFamily="2" charset="-122"/>
              </a:rPr>
              <a:t>业务驱动测试管理方法</a:t>
            </a:r>
            <a:r>
              <a:rPr lang="en-US" altLang="zh-CN" sz="2400" i="0" dirty="0">
                <a:solidFill>
                  <a:srgbClr val="0070C0"/>
                </a:solidFill>
                <a:ea typeface="宋体" panose="02010600030101010101" pitchFamily="2" charset="-122"/>
              </a:rPr>
              <a:t>BDTM</a:t>
            </a:r>
            <a:endParaRPr lang="en-US" altLang="zh-CN" sz="2400" i="0" dirty="0">
              <a:solidFill>
                <a:srgbClr val="0070C0"/>
              </a:solidFill>
              <a:ea typeface="宋体" panose="02010600030101010101" pitchFamily="2" charset="-122"/>
            </a:endParaRPr>
          </a:p>
          <a:p>
            <a:pPr marL="357505" indent="-357505" eaLnBrk="0" hangingPunct="0">
              <a:lnSpc>
                <a:spcPct val="140000"/>
              </a:lnSpc>
              <a:buClr>
                <a:srgbClr val="91AC4E"/>
              </a:buClr>
              <a:buSzPct val="80000"/>
              <a:buFont typeface="Wingdings" panose="05000000000000000000" pitchFamily="2" charset="2"/>
              <a:buChar char="p"/>
              <a:defRPr/>
            </a:pPr>
            <a:r>
              <a:rPr lang="zh-CN" altLang="en-US" sz="2400" i="0" dirty="0">
                <a:solidFill>
                  <a:srgbClr val="0070C0"/>
                </a:solidFill>
                <a:ea typeface="宋体" panose="02010600030101010101" pitchFamily="2" charset="-122"/>
              </a:rPr>
              <a:t>结构化的测试流程</a:t>
            </a:r>
            <a:endParaRPr lang="en-US" altLang="zh-CN" sz="2400" i="0" dirty="0">
              <a:solidFill>
                <a:srgbClr val="0070C0"/>
              </a:solidFill>
              <a:ea typeface="宋体" panose="02010600030101010101" pitchFamily="2" charset="-122"/>
            </a:endParaRPr>
          </a:p>
          <a:p>
            <a:pPr marL="357505" indent="-357505" eaLnBrk="0" hangingPunct="0">
              <a:lnSpc>
                <a:spcPct val="140000"/>
              </a:lnSpc>
              <a:buClr>
                <a:srgbClr val="91AC4E"/>
              </a:buClr>
              <a:buSzPct val="80000"/>
              <a:buFont typeface="Wingdings" panose="05000000000000000000" pitchFamily="2" charset="2"/>
              <a:buChar char="p"/>
              <a:defRPr/>
            </a:pPr>
            <a:r>
              <a:rPr lang="zh-CN" altLang="en-US" sz="2400" i="0" dirty="0">
                <a:solidFill>
                  <a:srgbClr val="0070C0"/>
                </a:solidFill>
                <a:ea typeface="宋体" panose="02010600030101010101" pitchFamily="2" charset="-122"/>
              </a:rPr>
              <a:t>完整的工具包</a:t>
            </a:r>
            <a:endParaRPr lang="zh-CN" altLang="en-US" sz="2400" i="0" dirty="0">
              <a:solidFill>
                <a:srgbClr val="0070C0"/>
              </a:solidFill>
              <a:ea typeface="宋体" panose="02010600030101010101" pitchFamily="2" charset="-122"/>
            </a:endParaRPr>
          </a:p>
          <a:p>
            <a:pPr marL="357505" indent="-357505" eaLnBrk="0" hangingPunct="0">
              <a:lnSpc>
                <a:spcPct val="140000"/>
              </a:lnSpc>
              <a:buClr>
                <a:srgbClr val="91AC4E"/>
              </a:buClr>
              <a:buSzPct val="80000"/>
              <a:buFont typeface="Wingdings" panose="05000000000000000000" pitchFamily="2" charset="2"/>
              <a:buChar char="p"/>
              <a:defRPr/>
            </a:pPr>
            <a:r>
              <a:rPr lang="zh-CN" altLang="en-US" sz="2400" i="0" dirty="0">
                <a:solidFill>
                  <a:srgbClr val="0070C0"/>
                </a:solidFill>
                <a:ea typeface="宋体" panose="02010600030101010101" pitchFamily="2" charset="-122"/>
              </a:rPr>
              <a:t>自适应的测试方法</a:t>
            </a:r>
            <a:endParaRPr lang="zh-CN" altLang="en-US" sz="2400" i="0" dirty="0">
              <a:solidFill>
                <a:srgbClr val="0070C0"/>
              </a:solidFill>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6013" y="366713"/>
            <a:ext cx="6456362" cy="561975"/>
          </a:xfrm>
        </p:spPr>
        <p:txBody>
          <a:bodyPr/>
          <a:lstStyle/>
          <a:p>
            <a:pPr algn="ctr">
              <a:defRPr/>
            </a:pPr>
            <a:r>
              <a:rPr lang="en-US" altLang="zh-CN" sz="3600" dirty="0">
                <a:solidFill>
                  <a:srgbClr val="FFFF00"/>
                </a:solidFill>
                <a:latin typeface="+mn-lt"/>
              </a:rPr>
              <a:t>Test Lifecycle</a:t>
            </a:r>
            <a:endParaRPr lang="zh-CN" altLang="en-US" sz="3600" dirty="0">
              <a:solidFill>
                <a:srgbClr val="FFFF00"/>
              </a:solidFill>
              <a:latin typeface="+mn-lt"/>
            </a:endParaRPr>
          </a:p>
        </p:txBody>
      </p:sp>
      <p:pic>
        <p:nvPicPr>
          <p:cNvPr id="47106" name="图片 3" descr="TMap next.png"/>
          <p:cNvPicPr>
            <a:picLocks noChangeAspect="1"/>
          </p:cNvPicPr>
          <p:nvPr/>
        </p:nvPicPr>
        <p:blipFill>
          <a:blip r:embed="rId1"/>
          <a:srcRect/>
          <a:stretch>
            <a:fillRect/>
          </a:stretch>
        </p:blipFill>
        <p:spPr bwMode="auto">
          <a:xfrm>
            <a:off x="250825" y="1484313"/>
            <a:ext cx="4933950" cy="3541712"/>
          </a:xfrm>
          <a:prstGeom prst="rect">
            <a:avLst/>
          </a:prstGeom>
          <a:noFill/>
          <a:ln w="9525">
            <a:noFill/>
            <a:miter lim="800000"/>
            <a:headEnd/>
            <a:tailEnd/>
          </a:ln>
        </p:spPr>
      </p:pic>
      <p:sp>
        <p:nvSpPr>
          <p:cNvPr id="47107" name="平行四边形 4"/>
          <p:cNvSpPr>
            <a:spLocks noChangeArrowheads="1"/>
          </p:cNvSpPr>
          <p:nvPr/>
        </p:nvSpPr>
        <p:spPr bwMode="auto">
          <a:xfrm>
            <a:off x="1116013" y="3752850"/>
            <a:ext cx="3311525" cy="396875"/>
          </a:xfrm>
          <a:prstGeom prst="parallelogram">
            <a:avLst>
              <a:gd name="adj" fmla="val 47321"/>
            </a:avLst>
          </a:prstGeom>
          <a:solidFill>
            <a:schemeClr val="accent2">
              <a:alpha val="27058"/>
            </a:schemeClr>
          </a:solidFill>
          <a:ln w="9525" algn="ctr">
            <a:noFill/>
            <a:round/>
          </a:ln>
        </p:spPr>
        <p:txBody>
          <a:bodyPr lIns="0" tIns="0" rIns="0" bIns="0" anchor="ctr"/>
          <a:lstStyle/>
          <a:p>
            <a:endParaRPr lang="zh-CN" altLang="en-US" i="0"/>
          </a:p>
        </p:txBody>
      </p:sp>
      <p:pic>
        <p:nvPicPr>
          <p:cNvPr id="6" name="图片 5" descr="TMap next2.png"/>
          <p:cNvPicPr>
            <a:picLocks noChangeAspect="1"/>
          </p:cNvPicPr>
          <p:nvPr/>
        </p:nvPicPr>
        <p:blipFill>
          <a:blip r:embed="rId2"/>
          <a:srcRect/>
          <a:stretch>
            <a:fillRect/>
          </a:stretch>
        </p:blipFill>
        <p:spPr bwMode="auto">
          <a:xfrm>
            <a:off x="3095625" y="2636838"/>
            <a:ext cx="5918200" cy="38877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388" y="3429000"/>
            <a:ext cx="1655762" cy="561975"/>
          </a:xfrm>
        </p:spPr>
        <p:txBody>
          <a:bodyPr/>
          <a:lstStyle/>
          <a:p>
            <a:pPr algn="ctr">
              <a:defRPr/>
            </a:pPr>
            <a:r>
              <a:rPr lang="en-US" altLang="zh-CN" sz="3600" dirty="0">
                <a:solidFill>
                  <a:srgbClr val="800000"/>
                </a:solidFill>
                <a:latin typeface="+mn-lt"/>
              </a:rPr>
              <a:t>BDTM</a:t>
            </a:r>
            <a:endParaRPr lang="zh-CN" altLang="en-US" sz="3600" dirty="0">
              <a:solidFill>
                <a:srgbClr val="800000"/>
              </a:solidFill>
              <a:latin typeface="+mn-lt"/>
            </a:endParaRPr>
          </a:p>
        </p:txBody>
      </p:sp>
      <p:pic>
        <p:nvPicPr>
          <p:cNvPr id="48130" name="图片 3" descr="BDTM.png"/>
          <p:cNvPicPr>
            <a:picLocks noChangeAspect="1"/>
          </p:cNvPicPr>
          <p:nvPr/>
        </p:nvPicPr>
        <p:blipFill>
          <a:blip r:embed="rId1"/>
          <a:srcRect/>
          <a:stretch>
            <a:fillRect/>
          </a:stretch>
        </p:blipFill>
        <p:spPr bwMode="auto">
          <a:xfrm>
            <a:off x="1868488" y="0"/>
            <a:ext cx="7275512" cy="6858000"/>
          </a:xfrm>
          <a:prstGeom prst="rect">
            <a:avLst/>
          </a:prstGeom>
          <a:noFill/>
          <a:ln w="9525">
            <a:noFill/>
            <a:miter lim="800000"/>
            <a:headEnd/>
            <a:tailEnd/>
          </a:ln>
        </p:spPr>
      </p:pic>
      <p:sp>
        <p:nvSpPr>
          <p:cNvPr id="48131" name="标题 1"/>
          <p:cNvSpPr txBox="1"/>
          <p:nvPr/>
        </p:nvSpPr>
        <p:spPr bwMode="auto">
          <a:xfrm>
            <a:off x="2051050" y="2349500"/>
            <a:ext cx="792163" cy="358775"/>
          </a:xfrm>
          <a:prstGeom prst="rect">
            <a:avLst/>
          </a:prstGeom>
          <a:noFill/>
          <a:ln w="9525">
            <a:noFill/>
            <a:miter lim="800000"/>
          </a:ln>
        </p:spPr>
        <p:txBody>
          <a:bodyPr anchor="ctr"/>
          <a:lstStyle/>
          <a:p>
            <a:pPr algn="ctr"/>
            <a:r>
              <a:rPr lang="zh-CN" altLang="en-US" sz="2000" i="0">
                <a:solidFill>
                  <a:srgbClr val="0000FF"/>
                </a:solidFill>
                <a:latin typeface="宋体" panose="02010600030101010101" pitchFamily="2" charset="-122"/>
              </a:rPr>
              <a:t>客户</a:t>
            </a:r>
            <a:endParaRPr lang="zh-CN" altLang="en-US" sz="2000" i="0">
              <a:solidFill>
                <a:srgbClr val="0000FF"/>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835150" y="404813"/>
            <a:ext cx="5402263" cy="647700"/>
          </a:xfrm>
        </p:spPr>
        <p:txBody>
          <a:bodyPr/>
          <a:lstStyle/>
          <a:p>
            <a:pPr algn="ctr">
              <a:defRPr/>
            </a:pPr>
            <a:r>
              <a:rPr lang="en-US" altLang="zh-CN" sz="3600" dirty="0">
                <a:solidFill>
                  <a:srgbClr val="FFFF00"/>
                </a:solidFill>
                <a:latin typeface="+mj-ea"/>
              </a:rPr>
              <a:t>4.2 </a:t>
            </a:r>
            <a:r>
              <a:rPr lang="en-US" altLang="en-US" sz="3600" dirty="0" smtClean="0">
                <a:solidFill>
                  <a:srgbClr val="FFFF00"/>
                </a:solidFill>
                <a:latin typeface="+mj-ea"/>
              </a:rPr>
              <a:t>敏捷</a:t>
            </a:r>
            <a:r>
              <a:rPr lang="zh-CN" altLang="en-US" sz="3600" dirty="0" smtClean="0">
                <a:solidFill>
                  <a:srgbClr val="FFFF00"/>
                </a:solidFill>
                <a:latin typeface="+mj-ea"/>
              </a:rPr>
              <a:t>测试过程</a:t>
            </a:r>
            <a:r>
              <a:rPr lang="zh-CN" altLang="en-US" sz="3600" b="1" i="1" dirty="0" smtClean="0">
                <a:solidFill>
                  <a:schemeClr val="hlink"/>
                </a:solidFill>
              </a:rPr>
              <a:t> </a:t>
            </a:r>
            <a:endParaRPr lang="zh-CN" altLang="en-US" sz="3600" b="1" i="1" dirty="0" smtClean="0">
              <a:solidFill>
                <a:schemeClr val="hlink"/>
              </a:solidFill>
            </a:endParaRPr>
          </a:p>
        </p:txBody>
      </p:sp>
      <p:sp>
        <p:nvSpPr>
          <p:cNvPr id="7" name="矩形 6"/>
          <p:cNvSpPr/>
          <p:nvPr/>
        </p:nvSpPr>
        <p:spPr>
          <a:xfrm>
            <a:off x="0" y="1447800"/>
            <a:ext cx="8945880" cy="5139055"/>
          </a:xfrm>
          <a:prstGeom prst="rect">
            <a:avLst/>
          </a:prstGeom>
        </p:spPr>
        <p:txBody>
          <a:bodyPr wrap="square">
            <a:spAutoFit/>
          </a:bodyPr>
          <a:p>
            <a:pPr eaLnBrk="1" latinLnBrk="0" hangingPunct="1">
              <a:lnSpc>
                <a:spcPts val="3280"/>
              </a:lnSpc>
            </a:pPr>
            <a:r>
              <a:rPr lang="zh-CN" altLang="en-US" sz="2400" b="1" i="0" dirty="0">
                <a:solidFill>
                  <a:srgbClr val="00B050"/>
                </a:solidFill>
                <a:uFillTx/>
              </a:rPr>
              <a:t>敏捷测试是遵循敏捷宣言的一种测试实践</a:t>
            </a:r>
            <a:r>
              <a:rPr lang="zh-CN" altLang="en-US" sz="2400" b="1" i="0" dirty="0" smtClean="0">
                <a:solidFill>
                  <a:srgbClr val="00B050"/>
                </a:solidFill>
              </a:rPr>
              <a:t>：</a:t>
            </a:r>
            <a:endParaRPr lang="en-US" altLang="zh-CN" sz="2400" b="1" i="0" dirty="0" smtClean="0">
              <a:solidFill>
                <a:srgbClr val="00B050"/>
              </a:solidFill>
            </a:endParaRPr>
          </a:p>
          <a:p>
            <a:pPr eaLnBrk="1" latinLnBrk="0" hangingPunct="1">
              <a:lnSpc>
                <a:spcPts val="3280"/>
              </a:lnSpc>
            </a:pPr>
            <a:r>
              <a:rPr lang="zh-CN" altLang="en-US" sz="2400" i="0" dirty="0"/>
              <a:t>       </a:t>
            </a:r>
            <a:r>
              <a:rPr lang="zh-CN" altLang="en-US" sz="2400" i="0" dirty="0">
                <a:solidFill>
                  <a:srgbClr val="00B050"/>
                </a:solidFill>
              </a:rPr>
              <a:t>强调从客户的角度</a:t>
            </a:r>
            <a:r>
              <a:rPr lang="zh-CN" altLang="en-US" sz="2400" i="0" dirty="0">
                <a:solidFill>
                  <a:srgbClr val="0070C0"/>
                </a:solidFill>
                <a:uFillTx/>
              </a:rPr>
              <a:t>，即从使用系统的用户角度，来</a:t>
            </a:r>
            <a:r>
              <a:rPr lang="zh-CN" altLang="en-US" sz="2400" i="0" dirty="0">
                <a:solidFill>
                  <a:srgbClr val="00B050"/>
                </a:solidFill>
              </a:rPr>
              <a:t>测试系统</a:t>
            </a:r>
            <a:r>
              <a:rPr lang="zh-CN" altLang="en-US" sz="2400" i="0" dirty="0" smtClean="0"/>
              <a:t>。</a:t>
            </a:r>
            <a:endParaRPr lang="en-US" altLang="zh-CN" sz="2400" i="0" dirty="0" smtClean="0"/>
          </a:p>
          <a:p>
            <a:pPr eaLnBrk="1" latinLnBrk="0" hangingPunct="1">
              <a:lnSpc>
                <a:spcPts val="3280"/>
              </a:lnSpc>
            </a:pPr>
            <a:r>
              <a:rPr lang="zh-CN" altLang="en-US" sz="2400" i="0" dirty="0"/>
              <a:t>       </a:t>
            </a:r>
            <a:r>
              <a:rPr lang="zh-CN" altLang="en-US" sz="2400" i="0" dirty="0">
                <a:solidFill>
                  <a:srgbClr val="00B050"/>
                </a:solidFill>
              </a:rPr>
              <a:t>重点关注持续迭代地测试</a:t>
            </a:r>
            <a:r>
              <a:rPr lang="zh-CN" altLang="en-US" sz="2400" i="0" dirty="0">
                <a:solidFill>
                  <a:srgbClr val="0070C0"/>
                </a:solidFill>
              </a:rPr>
              <a:t>新开发的功能，而不再强调传统测试过程中严格的测试阶段。</a:t>
            </a:r>
            <a:endParaRPr lang="zh-CN" altLang="en-US" sz="2400" i="0" dirty="0">
              <a:solidFill>
                <a:srgbClr val="0070C0"/>
              </a:solidFill>
            </a:endParaRPr>
          </a:p>
          <a:p>
            <a:pPr eaLnBrk="1" latinLnBrk="0" hangingPunct="1">
              <a:lnSpc>
                <a:spcPts val="3280"/>
              </a:lnSpc>
            </a:pPr>
            <a:r>
              <a:rPr lang="zh-CN" altLang="en-US" sz="2400" i="0" dirty="0">
                <a:solidFill>
                  <a:srgbClr val="0070C0"/>
                </a:solidFill>
              </a:rPr>
              <a:t>       建议</a:t>
            </a:r>
            <a:r>
              <a:rPr lang="zh-CN" altLang="en-US" sz="2400" i="0" dirty="0">
                <a:solidFill>
                  <a:srgbClr val="00B050"/>
                </a:solidFill>
              </a:rPr>
              <a:t>尽早开始测试</a:t>
            </a:r>
            <a:r>
              <a:rPr lang="zh-CN" altLang="en-US" sz="2400" i="0" dirty="0">
                <a:solidFill>
                  <a:srgbClr val="0070C0"/>
                </a:solidFill>
              </a:rPr>
              <a:t>，一旦系统某个层面可测，比如提供了模块功能，就要开始模块层面的单元测试，同时随着测试深入，</a:t>
            </a:r>
            <a:r>
              <a:rPr lang="zh-CN" altLang="en-US" sz="2400" i="0" dirty="0">
                <a:solidFill>
                  <a:srgbClr val="00B050"/>
                </a:solidFill>
              </a:rPr>
              <a:t>持续进行回归测试</a:t>
            </a:r>
            <a:r>
              <a:rPr lang="zh-CN" altLang="en-US" sz="2400" i="0" dirty="0">
                <a:solidFill>
                  <a:srgbClr val="0070C0"/>
                </a:solidFill>
              </a:rPr>
              <a:t>保证之前测试过内容的正确性。</a:t>
            </a:r>
            <a:endParaRPr lang="en-US" altLang="zh-CN" sz="2400" i="0" dirty="0" smtClean="0"/>
          </a:p>
          <a:p>
            <a:pPr eaLnBrk="1" latinLnBrk="0" hangingPunct="1">
              <a:lnSpc>
                <a:spcPts val="3280"/>
              </a:lnSpc>
            </a:pPr>
            <a:r>
              <a:rPr lang="zh-CN" altLang="en-US" sz="2400" i="0" dirty="0"/>
              <a:t>      </a:t>
            </a:r>
            <a:r>
              <a:rPr lang="zh-CN" altLang="en-US" sz="2400" i="0" dirty="0">
                <a:solidFill>
                  <a:srgbClr val="00B050"/>
                </a:solidFill>
              </a:rPr>
              <a:t> 测试不仅仅是测试软件本身，还包含了软件测试的过程和模式</a:t>
            </a:r>
            <a:r>
              <a:rPr lang="zh-CN" altLang="en-US" sz="2400" i="0" dirty="0">
                <a:solidFill>
                  <a:srgbClr val="0070C0"/>
                </a:solidFill>
              </a:rPr>
              <a:t>。产品多数在发布后才发现很多问题，多数可能是软件开发过程出的问题，因此测试除了针对于软件的质量，即软件做了正确的事情，以及软件做了应该做的事情以外，敏捷的测试团队还要保证整个软件开发过程是正确的是符合用户需求的。</a:t>
            </a:r>
            <a:endParaRPr lang="zh-CN" altLang="en-US" sz="2400" i="0" dirty="0">
              <a:solidFill>
                <a:srgbClr val="0070C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1187450" y="333375"/>
            <a:ext cx="6743700" cy="561975"/>
          </a:xfrm>
        </p:spPr>
        <p:txBody>
          <a:bodyPr/>
          <a:lstStyle/>
          <a:p>
            <a:pPr algn="ctr"/>
            <a:r>
              <a:rPr lang="zh-CN" altLang="en-US" sz="3600" smtClean="0">
                <a:solidFill>
                  <a:srgbClr val="FFFF00"/>
                </a:solidFill>
                <a:ea typeface="宋体" panose="02010600030101010101" pitchFamily="2" charset="-122"/>
              </a:rPr>
              <a:t>深入敏捷宣言背后的原则</a:t>
            </a:r>
            <a:r>
              <a:rPr lang="zh-CN" altLang="en-US" sz="2400" smtClean="0">
                <a:solidFill>
                  <a:srgbClr val="FFFF00"/>
                </a:solidFill>
                <a:ea typeface="宋体" panose="02010600030101010101" pitchFamily="2" charset="-122"/>
              </a:rPr>
              <a:t>（</a:t>
            </a:r>
            <a:r>
              <a:rPr lang="en-US" altLang="zh-CN" sz="2400" smtClean="0">
                <a:solidFill>
                  <a:srgbClr val="FFFF00"/>
                </a:solidFill>
                <a:ea typeface="宋体" panose="02010600030101010101" pitchFamily="2" charset="-122"/>
              </a:rPr>
              <a:t>1</a:t>
            </a:r>
            <a:r>
              <a:rPr lang="zh-CN" altLang="en-US" sz="2400" smtClean="0">
                <a:solidFill>
                  <a:srgbClr val="FFFF00"/>
                </a:solidFill>
                <a:ea typeface="宋体" panose="02010600030101010101" pitchFamily="2" charset="-122"/>
              </a:rPr>
              <a:t>）</a:t>
            </a:r>
            <a:endParaRPr lang="en-US" altLang="en-US" sz="2400" smtClean="0">
              <a:solidFill>
                <a:srgbClr val="FFFF00"/>
              </a:solidFill>
              <a:ea typeface="宋体" panose="02010600030101010101" pitchFamily="2" charset="-122"/>
            </a:endParaRPr>
          </a:p>
        </p:txBody>
      </p:sp>
      <p:sp>
        <p:nvSpPr>
          <p:cNvPr id="53250" name="矩形 2"/>
          <p:cNvSpPr>
            <a:spLocks noChangeArrowheads="1"/>
          </p:cNvSpPr>
          <p:nvPr/>
        </p:nvSpPr>
        <p:spPr bwMode="auto">
          <a:xfrm>
            <a:off x="683578" y="1772920"/>
            <a:ext cx="7848600" cy="4523105"/>
          </a:xfrm>
          <a:prstGeom prst="rect">
            <a:avLst/>
          </a:prstGeom>
          <a:noFill/>
          <a:ln w="9525">
            <a:noFill/>
            <a:miter lim="800000"/>
          </a:ln>
        </p:spPr>
        <p:txBody>
          <a:bodyPr>
            <a:spAutoFit/>
          </a:bodyPr>
          <a:lstStyle/>
          <a:p>
            <a:pPr marL="457200" indent="-457200" eaLnBrk="1" latinLnBrk="1" hangingPunct="1">
              <a:lnSpc>
                <a:spcPct val="200000"/>
              </a:lnSpc>
              <a:buFont typeface="黑体" panose="02010609060101010101" pitchFamily="2" charset="-122"/>
              <a:buAutoNum type="circleNumDbPlain"/>
            </a:pPr>
            <a:r>
              <a:rPr lang="zh-CN" altLang="en-US" sz="2400" b="1" i="0">
                <a:solidFill>
                  <a:srgbClr val="00B050"/>
                </a:solidFill>
              </a:rPr>
              <a:t>尽早和持续地</a:t>
            </a:r>
            <a:r>
              <a:rPr lang="zh-CN" altLang="en-US" sz="2400" i="0">
                <a:solidFill>
                  <a:srgbClr val="0070C0"/>
                </a:solidFill>
              </a:rPr>
              <a:t>交付有价值的软件来满足客户</a:t>
            </a:r>
            <a:endParaRPr lang="zh-CN" altLang="en-US" sz="2400" i="0">
              <a:solidFill>
                <a:srgbClr val="0070C0"/>
              </a:solidFill>
            </a:endParaRPr>
          </a:p>
          <a:p>
            <a:pPr marL="457200" indent="-457200" eaLnBrk="1" latinLnBrk="1" hangingPunct="1">
              <a:lnSpc>
                <a:spcPct val="200000"/>
              </a:lnSpc>
              <a:buFont typeface="黑体" panose="02010609060101010101" pitchFamily="2" charset="-122"/>
              <a:buAutoNum type="circleNumDbPlain"/>
            </a:pPr>
            <a:r>
              <a:rPr lang="zh-CN" altLang="en-US" sz="2400" i="0">
                <a:solidFill>
                  <a:srgbClr val="0070C0"/>
                </a:solidFill>
              </a:rPr>
              <a:t>欢迎需求变更</a:t>
            </a:r>
            <a:r>
              <a:rPr lang="en-US" altLang="zh-CN" sz="2400" i="0">
                <a:solidFill>
                  <a:srgbClr val="0070C0"/>
                </a:solidFill>
              </a:rPr>
              <a:t>——</a:t>
            </a:r>
            <a:r>
              <a:rPr lang="zh-CN" altLang="en-US" sz="2400" i="0">
                <a:solidFill>
                  <a:srgbClr val="0070C0"/>
                </a:solidFill>
              </a:rPr>
              <a:t>即使是在项目开发后期</a:t>
            </a:r>
            <a:r>
              <a:rPr lang="zh-CN" altLang="en-US" sz="2400" i="0"/>
              <a:t>。</a:t>
            </a:r>
            <a:r>
              <a:rPr lang="zh-CN" altLang="en-US" sz="2400" b="1" i="0">
                <a:solidFill>
                  <a:srgbClr val="00B050"/>
                </a:solidFill>
              </a:rPr>
              <a:t>要善于利用需求变更</a:t>
            </a:r>
            <a:r>
              <a:rPr lang="zh-CN" altLang="en-US" sz="2400" i="0">
                <a:solidFill>
                  <a:srgbClr val="0070C0"/>
                </a:solidFill>
              </a:rPr>
              <a:t>，帮助客户获得竞争优势</a:t>
            </a:r>
            <a:endParaRPr lang="zh-CN" altLang="en-US" sz="2400" i="0"/>
          </a:p>
          <a:p>
            <a:pPr marL="457200" indent="-457200" eaLnBrk="1" latinLnBrk="1" hangingPunct="1">
              <a:lnSpc>
                <a:spcPct val="200000"/>
              </a:lnSpc>
              <a:buFont typeface="黑体" panose="02010609060101010101" pitchFamily="2" charset="-122"/>
              <a:buAutoNum type="circleNumDbPlain"/>
            </a:pPr>
            <a:r>
              <a:rPr lang="zh-CN" altLang="en-US" sz="2400" i="0">
                <a:solidFill>
                  <a:srgbClr val="0070C0"/>
                </a:solidFill>
              </a:rPr>
              <a:t>要不断交付可用的软件，周期从几周到几个月不等，且越短越好</a:t>
            </a:r>
            <a:endParaRPr lang="zh-CN" altLang="en-US" sz="2400" i="0">
              <a:solidFill>
                <a:srgbClr val="0070C0"/>
              </a:solidFill>
            </a:endParaRPr>
          </a:p>
          <a:p>
            <a:pPr marL="457200" indent="-457200" eaLnBrk="1" latinLnBrk="1" hangingPunct="1">
              <a:lnSpc>
                <a:spcPct val="200000"/>
              </a:lnSpc>
              <a:buFont typeface="黑体" panose="02010609060101010101" pitchFamily="2" charset="-122"/>
              <a:buAutoNum type="circleNumDbPlain"/>
            </a:pPr>
            <a:r>
              <a:rPr lang="zh-CN" altLang="en-US" sz="2400" i="0">
                <a:solidFill>
                  <a:srgbClr val="0070C0"/>
                </a:solidFill>
              </a:rPr>
              <a:t>项目过程中，业务人员与开发人员</a:t>
            </a:r>
            <a:r>
              <a:rPr lang="zh-CN" altLang="en-US" sz="2400" b="1" i="0">
                <a:solidFill>
                  <a:srgbClr val="00B050"/>
                </a:solidFill>
              </a:rPr>
              <a:t>必须</a:t>
            </a:r>
            <a:r>
              <a:rPr lang="zh-CN" altLang="en-US" sz="2400" i="0">
                <a:solidFill>
                  <a:srgbClr val="0070C0"/>
                </a:solidFill>
              </a:rPr>
              <a:t>在一起工作</a:t>
            </a:r>
            <a:endParaRPr lang="zh-CN" altLang="en-US" sz="2400" i="0">
              <a:solidFill>
                <a:srgbClr val="0070C0"/>
              </a:solidFill>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555875" y="260350"/>
            <a:ext cx="4464050" cy="661988"/>
          </a:xfrm>
        </p:spPr>
        <p:txBody>
          <a:bodyPr/>
          <a:lstStyle/>
          <a:p>
            <a:pPr algn="ctr">
              <a:defRPr/>
            </a:pPr>
            <a:r>
              <a:rPr lang="zh-CN" altLang="en-US" sz="3600" dirty="0">
                <a:solidFill>
                  <a:srgbClr val="FFFF00"/>
                </a:solidFill>
                <a:latin typeface="+mj-ea"/>
              </a:rPr>
              <a:t>第</a:t>
            </a:r>
            <a:r>
              <a:rPr lang="en-US" altLang="zh-CN" sz="3600" dirty="0">
                <a:solidFill>
                  <a:srgbClr val="FFFF00"/>
                </a:solidFill>
                <a:latin typeface="+mj-ea"/>
              </a:rPr>
              <a:t>3</a:t>
            </a:r>
            <a:r>
              <a:rPr lang="zh-CN" altLang="en-US" sz="3600" dirty="0">
                <a:solidFill>
                  <a:srgbClr val="FFFF00"/>
                </a:solidFill>
                <a:latin typeface="+mj-ea"/>
              </a:rPr>
              <a:t>章回顾</a:t>
            </a:r>
            <a:endParaRPr lang="zh-CN" altLang="en-US" sz="3600" dirty="0">
              <a:solidFill>
                <a:srgbClr val="FFFF00"/>
              </a:solidFill>
              <a:latin typeface="+mj-ea"/>
            </a:endParaRPr>
          </a:p>
        </p:txBody>
      </p:sp>
      <p:sp>
        <p:nvSpPr>
          <p:cNvPr id="5124" name="Text Box 6"/>
          <p:cNvSpPr txBox="1">
            <a:spLocks noChangeArrowheads="1"/>
          </p:cNvSpPr>
          <p:nvPr/>
        </p:nvSpPr>
        <p:spPr bwMode="auto">
          <a:xfrm>
            <a:off x="900113" y="1412875"/>
            <a:ext cx="7632700" cy="4951730"/>
          </a:xfrm>
          <a:prstGeom prst="rect">
            <a:avLst/>
          </a:prstGeom>
          <a:noFill/>
          <a:ln w="9525">
            <a:noFill/>
            <a:miter lim="800000"/>
          </a:ln>
        </p:spPr>
        <p:txBody>
          <a:bodyPr wrap="square" lIns="0" tIns="0" rIns="0" bIns="0">
            <a:spAutoFit/>
          </a:bodyPr>
          <a:lstStyle/>
          <a:p>
            <a:pPr marL="457200" indent="0" eaLnBrk="1" latinLnBrk="0" hangingPunct="1">
              <a:lnSpc>
                <a:spcPct val="145000"/>
              </a:lnSpc>
              <a:buClr>
                <a:srgbClr val="91AC4E"/>
              </a:buClr>
              <a:buSzPct val="80000"/>
              <a:buFont typeface="Wingdings" panose="05000000000000000000" pitchFamily="2" charset="2"/>
              <a:buChar char="p"/>
              <a:defRPr/>
            </a:pPr>
            <a:r>
              <a:rPr lang="zh-CN" altLang="zh-CN" sz="2400" b="1" i="0" dirty="0">
                <a:solidFill>
                  <a:srgbClr val="0070C0"/>
                </a:solidFill>
                <a:ea typeface="宋体" panose="02010600030101010101" pitchFamily="2" charset="-122"/>
              </a:rPr>
              <a:t>基于直觉和经验的方法</a:t>
            </a:r>
            <a:endParaRPr lang="zh-CN" altLang="zh-CN" sz="2400" b="1" i="0" dirty="0">
              <a:solidFill>
                <a:srgbClr val="0070C0"/>
              </a:solidFill>
              <a:ea typeface="宋体" panose="02010600030101010101" pitchFamily="2" charset="-122"/>
            </a:endParaRPr>
          </a:p>
          <a:p>
            <a:pPr marL="457200" indent="0" eaLnBrk="1" latinLnBrk="0" hangingPunct="1">
              <a:lnSpc>
                <a:spcPct val="145000"/>
              </a:lnSpc>
              <a:buClr>
                <a:srgbClr val="91AC4E"/>
              </a:buClr>
              <a:buSzPct val="80000"/>
              <a:buFont typeface="Wingdings" panose="05000000000000000000" pitchFamily="2" charset="2"/>
              <a:buChar char="p"/>
              <a:defRPr/>
            </a:pPr>
            <a:r>
              <a:rPr lang="zh-CN" altLang="zh-CN" sz="2400" b="1" i="0" dirty="0">
                <a:solidFill>
                  <a:srgbClr val="0070C0"/>
                </a:solidFill>
                <a:ea typeface="宋体" panose="02010600030101010101" pitchFamily="2" charset="-122"/>
              </a:rPr>
              <a:t>基于输入域的方法</a:t>
            </a:r>
            <a:endParaRPr lang="en-US" altLang="zh-CN" sz="2400" b="1" i="0" dirty="0">
              <a:solidFill>
                <a:srgbClr val="0070C0"/>
              </a:solidFill>
              <a:ea typeface="宋体" panose="02010600030101010101" pitchFamily="2" charset="-122"/>
            </a:endParaRPr>
          </a:p>
          <a:p>
            <a:pPr marL="628650" indent="0" eaLnBrk="1" latinLnBrk="0" hangingPunct="1">
              <a:lnSpc>
                <a:spcPct val="145000"/>
              </a:lnSpc>
              <a:buClr>
                <a:srgbClr val="91AC4E"/>
              </a:buClr>
              <a:buSzPct val="80000"/>
              <a:defRPr/>
            </a:pPr>
            <a:r>
              <a:rPr lang="zh-CN" altLang="en-US" b="1" i="0" dirty="0">
                <a:solidFill>
                  <a:srgbClr val="00B050"/>
                </a:solidFill>
                <a:ea typeface="宋体" panose="02010600030101010101" pitchFamily="2" charset="-122"/>
              </a:rPr>
              <a:t>等价类划分、边界值分析</a:t>
            </a:r>
            <a:endParaRPr lang="en-US" altLang="zh-CN" b="1" i="0" dirty="0">
              <a:solidFill>
                <a:srgbClr val="00B050"/>
              </a:solidFill>
              <a:ea typeface="宋体" panose="02010600030101010101" pitchFamily="2" charset="-122"/>
            </a:endParaRPr>
          </a:p>
          <a:p>
            <a:pPr marL="457200" indent="0" eaLnBrk="1" latinLnBrk="0" hangingPunct="1">
              <a:lnSpc>
                <a:spcPct val="145000"/>
              </a:lnSpc>
              <a:buClr>
                <a:srgbClr val="91AC4E"/>
              </a:buClr>
              <a:buSzPct val="80000"/>
              <a:buFont typeface="Wingdings" panose="05000000000000000000" pitchFamily="2" charset="2"/>
              <a:buChar char="p"/>
              <a:defRPr/>
            </a:pPr>
            <a:r>
              <a:rPr lang="zh-CN" altLang="zh-CN" sz="2400" b="1" i="0" dirty="0">
                <a:solidFill>
                  <a:srgbClr val="0070C0"/>
                </a:solidFill>
                <a:ea typeface="宋体" panose="02010600030101010101" pitchFamily="2" charset="-122"/>
              </a:rPr>
              <a:t>基于</a:t>
            </a:r>
            <a:r>
              <a:rPr lang="zh-CN" altLang="en-US" sz="2400" b="1" i="0" dirty="0">
                <a:solidFill>
                  <a:srgbClr val="0070C0"/>
                </a:solidFill>
                <a:ea typeface="宋体" panose="02010600030101010101" pitchFamily="2" charset="-122"/>
              </a:rPr>
              <a:t>组合及其优化</a:t>
            </a:r>
            <a:r>
              <a:rPr lang="zh-CN" altLang="zh-CN" sz="2400" b="1" i="0" dirty="0">
                <a:solidFill>
                  <a:srgbClr val="0070C0"/>
                </a:solidFill>
                <a:ea typeface="宋体" panose="02010600030101010101" pitchFamily="2" charset="-122"/>
              </a:rPr>
              <a:t>的</a:t>
            </a:r>
            <a:r>
              <a:rPr lang="zh-CN" altLang="en-US" sz="2400" b="1" i="0" dirty="0">
                <a:solidFill>
                  <a:srgbClr val="0070C0"/>
                </a:solidFill>
                <a:ea typeface="宋体" panose="02010600030101010101" pitchFamily="2" charset="-122"/>
              </a:rPr>
              <a:t>技术</a:t>
            </a:r>
            <a:endParaRPr lang="en-US" altLang="zh-CN" sz="2400" b="1" i="0" dirty="0">
              <a:solidFill>
                <a:srgbClr val="0070C0"/>
              </a:solidFill>
              <a:ea typeface="宋体" panose="02010600030101010101" pitchFamily="2" charset="-122"/>
            </a:endParaRPr>
          </a:p>
          <a:p>
            <a:pPr marL="628650" indent="0" eaLnBrk="1" latinLnBrk="0" hangingPunct="1">
              <a:lnSpc>
                <a:spcPct val="145000"/>
              </a:lnSpc>
              <a:buClr>
                <a:srgbClr val="91AC4E"/>
              </a:buClr>
              <a:buSzPct val="80000"/>
              <a:defRPr/>
            </a:pPr>
            <a:r>
              <a:rPr lang="zh-CN" altLang="en-US" b="1" i="0" dirty="0">
                <a:solidFill>
                  <a:srgbClr val="00B050"/>
                </a:solidFill>
                <a:ea typeface="宋体" panose="02010600030101010101" pitchFamily="2" charset="-122"/>
              </a:rPr>
              <a:t>判定表、因果图、两两组合、正交实验</a:t>
            </a:r>
            <a:endParaRPr lang="zh-CN" altLang="zh-CN" b="1" i="0" dirty="0">
              <a:solidFill>
                <a:srgbClr val="00B050"/>
              </a:solidFill>
              <a:ea typeface="宋体" panose="02010600030101010101" pitchFamily="2" charset="-122"/>
            </a:endParaRPr>
          </a:p>
          <a:p>
            <a:pPr marL="457200" indent="0" eaLnBrk="1" latinLnBrk="0" hangingPunct="1">
              <a:lnSpc>
                <a:spcPct val="145000"/>
              </a:lnSpc>
              <a:buClr>
                <a:srgbClr val="91AC4E"/>
              </a:buClr>
              <a:buSzPct val="80000"/>
              <a:buFont typeface="Wingdings" panose="05000000000000000000" pitchFamily="2" charset="2"/>
              <a:buChar char="p"/>
              <a:defRPr/>
            </a:pPr>
            <a:r>
              <a:rPr lang="zh-CN" altLang="zh-CN" sz="2400" b="1" i="0" dirty="0">
                <a:solidFill>
                  <a:srgbClr val="0070C0"/>
                </a:solidFill>
                <a:ea typeface="宋体" panose="02010600030101010101" pitchFamily="2" charset="-122"/>
              </a:rPr>
              <a:t>基于</a:t>
            </a:r>
            <a:r>
              <a:rPr lang="zh-CN" altLang="en-US" sz="2400" b="1" i="0" dirty="0">
                <a:solidFill>
                  <a:srgbClr val="0070C0"/>
                </a:solidFill>
                <a:ea typeface="宋体" panose="02010600030101010101" pitchFamily="2" charset="-122"/>
              </a:rPr>
              <a:t>逻辑覆盖</a:t>
            </a:r>
            <a:r>
              <a:rPr lang="zh-CN" altLang="zh-CN" sz="2400" b="1" i="0" dirty="0">
                <a:solidFill>
                  <a:srgbClr val="0070C0"/>
                </a:solidFill>
                <a:ea typeface="宋体" panose="02010600030101010101" pitchFamily="2" charset="-122"/>
              </a:rPr>
              <a:t>的方法</a:t>
            </a:r>
            <a:endParaRPr lang="en-US" altLang="zh-CN" sz="2400" b="1" i="0" dirty="0">
              <a:solidFill>
                <a:srgbClr val="0070C0"/>
              </a:solidFill>
              <a:ea typeface="宋体" panose="02010600030101010101" pitchFamily="2" charset="-122"/>
            </a:endParaRPr>
          </a:p>
          <a:p>
            <a:pPr marL="628650" indent="0" eaLnBrk="1" latinLnBrk="0" hangingPunct="1">
              <a:lnSpc>
                <a:spcPct val="145000"/>
              </a:lnSpc>
              <a:buClr>
                <a:srgbClr val="91AC4E"/>
              </a:buClr>
              <a:buSzPct val="80000"/>
              <a:defRPr/>
            </a:pPr>
            <a:r>
              <a:rPr lang="zh-CN" altLang="en-US" b="1" i="0" dirty="0">
                <a:solidFill>
                  <a:srgbClr val="00B050"/>
                </a:solidFill>
                <a:ea typeface="宋体" panose="02010600030101010101" pitchFamily="2" charset="-122"/>
              </a:rPr>
              <a:t>判定覆盖、条件覆盖、判定</a:t>
            </a:r>
            <a:r>
              <a:rPr lang="en-US" altLang="zh-CN" b="1" i="0" dirty="0">
                <a:solidFill>
                  <a:srgbClr val="00B050"/>
                </a:solidFill>
                <a:ea typeface="宋体" panose="02010600030101010101" pitchFamily="2" charset="-122"/>
              </a:rPr>
              <a:t>/</a:t>
            </a:r>
            <a:r>
              <a:rPr lang="zh-CN" altLang="en-US" b="1" i="0" dirty="0">
                <a:solidFill>
                  <a:srgbClr val="00B050"/>
                </a:solidFill>
                <a:ea typeface="宋体" panose="02010600030101010101" pitchFamily="2" charset="-122"/>
              </a:rPr>
              <a:t>条件覆盖、条件组合覆盖、基本路径覆盖 </a:t>
            </a:r>
            <a:endParaRPr lang="zh-CN" altLang="zh-CN" b="1" i="0" dirty="0">
              <a:solidFill>
                <a:srgbClr val="00B050"/>
              </a:solidFill>
              <a:ea typeface="宋体" panose="02010600030101010101" pitchFamily="2" charset="-122"/>
            </a:endParaRPr>
          </a:p>
          <a:p>
            <a:pPr marL="457200" indent="0" eaLnBrk="1" latinLnBrk="0" hangingPunct="1">
              <a:lnSpc>
                <a:spcPct val="145000"/>
              </a:lnSpc>
              <a:buClr>
                <a:srgbClr val="91AC4E"/>
              </a:buClr>
              <a:buSzPct val="80000"/>
              <a:buFont typeface="Wingdings" panose="05000000000000000000" pitchFamily="2" charset="2"/>
              <a:buChar char="p"/>
              <a:defRPr/>
            </a:pPr>
            <a:r>
              <a:rPr lang="zh-CN" altLang="zh-CN" sz="2400" b="1" i="0" dirty="0">
                <a:solidFill>
                  <a:srgbClr val="0070C0"/>
                </a:solidFill>
                <a:ea typeface="宋体" panose="02010600030101010101" pitchFamily="2" charset="-122"/>
              </a:rPr>
              <a:t>基于故障模式的测试方法</a:t>
            </a:r>
            <a:endParaRPr lang="zh-CN" altLang="zh-CN" sz="2400" b="1" i="0" dirty="0">
              <a:solidFill>
                <a:srgbClr val="0070C0"/>
              </a:solidFill>
              <a:ea typeface="宋体" panose="02010600030101010101" pitchFamily="2" charset="-122"/>
            </a:endParaRPr>
          </a:p>
          <a:p>
            <a:pPr marL="457200" indent="0" eaLnBrk="1" latinLnBrk="0" hangingPunct="1">
              <a:lnSpc>
                <a:spcPct val="145000"/>
              </a:lnSpc>
              <a:buClr>
                <a:srgbClr val="91AC4E"/>
              </a:buClr>
              <a:buSzPct val="80000"/>
              <a:buFont typeface="Wingdings" panose="05000000000000000000" pitchFamily="2" charset="2"/>
              <a:buChar char="p"/>
              <a:defRPr/>
            </a:pPr>
            <a:r>
              <a:rPr lang="zh-CN" altLang="zh-CN" sz="2400" b="1" i="0" dirty="0">
                <a:solidFill>
                  <a:srgbClr val="0070C0"/>
                </a:solidFill>
                <a:ea typeface="宋体" panose="02010600030101010101" pitchFamily="2" charset="-122"/>
              </a:rPr>
              <a:t>基于模型的测试方法</a:t>
            </a:r>
            <a:endParaRPr lang="zh-CN" altLang="zh-CN" sz="2400" b="1" i="0" dirty="0">
              <a:solidFill>
                <a:srgbClr val="0070C0"/>
              </a:solidFill>
              <a:ea typeface="宋体" panose="02010600030101010101" pitchFamily="2" charset="-122"/>
            </a:endParaRPr>
          </a:p>
          <a:p>
            <a:pPr marL="457200" indent="0" eaLnBrk="1" latinLnBrk="0" hangingPunct="1">
              <a:lnSpc>
                <a:spcPct val="145000"/>
              </a:lnSpc>
              <a:buClr>
                <a:srgbClr val="91AC4E"/>
              </a:buClr>
              <a:buSzPct val="80000"/>
              <a:buFont typeface="Wingdings" panose="05000000000000000000" pitchFamily="2" charset="2"/>
              <a:buChar char="p"/>
              <a:defRPr/>
            </a:pPr>
            <a:r>
              <a:rPr lang="zh-CN" altLang="en-US" sz="2400" b="1" i="0" dirty="0">
                <a:solidFill>
                  <a:srgbClr val="0070C0"/>
                </a:solidFill>
                <a:ea typeface="宋体" panose="02010600030101010101" pitchFamily="2" charset="-122"/>
              </a:rPr>
              <a:t>形式化</a:t>
            </a:r>
            <a:r>
              <a:rPr lang="zh-CN" altLang="zh-CN" sz="2400" b="1" i="0" dirty="0">
                <a:solidFill>
                  <a:srgbClr val="0070C0"/>
                </a:solidFill>
                <a:ea typeface="宋体" panose="02010600030101010101" pitchFamily="2" charset="-122"/>
              </a:rPr>
              <a:t>方法</a:t>
            </a:r>
            <a:endParaRPr lang="zh-CN" altLang="zh-CN" sz="2400" b="1" i="0" dirty="0">
              <a:solidFill>
                <a:srgbClr val="0070C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1187450" y="333375"/>
            <a:ext cx="6743700" cy="561975"/>
          </a:xfrm>
        </p:spPr>
        <p:txBody>
          <a:bodyPr/>
          <a:lstStyle/>
          <a:p>
            <a:pPr algn="ctr"/>
            <a:r>
              <a:rPr lang="zh-CN" altLang="en-US" sz="3600" smtClean="0">
                <a:solidFill>
                  <a:srgbClr val="FFFF00"/>
                </a:solidFill>
                <a:ea typeface="宋体" panose="02010600030101010101" pitchFamily="2" charset="-122"/>
              </a:rPr>
              <a:t>深入敏捷宣言背后的原则</a:t>
            </a:r>
            <a:r>
              <a:rPr lang="zh-CN" altLang="en-US" sz="2400" smtClean="0">
                <a:solidFill>
                  <a:srgbClr val="FFFF00"/>
                </a:solidFill>
                <a:ea typeface="宋体" panose="02010600030101010101" pitchFamily="2" charset="-122"/>
              </a:rPr>
              <a:t>（</a:t>
            </a:r>
            <a:r>
              <a:rPr lang="en-US" altLang="zh-CN" sz="2400" smtClean="0">
                <a:solidFill>
                  <a:srgbClr val="FFFF00"/>
                </a:solidFill>
                <a:ea typeface="宋体" panose="02010600030101010101" pitchFamily="2" charset="-122"/>
              </a:rPr>
              <a:t>2</a:t>
            </a:r>
            <a:r>
              <a:rPr lang="zh-CN" altLang="en-US" sz="2400" smtClean="0">
                <a:solidFill>
                  <a:srgbClr val="FFFF00"/>
                </a:solidFill>
                <a:ea typeface="宋体" panose="02010600030101010101" pitchFamily="2" charset="-122"/>
              </a:rPr>
              <a:t>）</a:t>
            </a:r>
            <a:endParaRPr lang="en-US" altLang="en-US" sz="2400" smtClean="0">
              <a:solidFill>
                <a:srgbClr val="FFFF00"/>
              </a:solidFill>
              <a:ea typeface="宋体" panose="02010600030101010101" pitchFamily="2" charset="-122"/>
            </a:endParaRPr>
          </a:p>
        </p:txBody>
      </p:sp>
      <p:sp>
        <p:nvSpPr>
          <p:cNvPr id="55298" name="矩形 2"/>
          <p:cNvSpPr>
            <a:spLocks noChangeArrowheads="1"/>
          </p:cNvSpPr>
          <p:nvPr/>
        </p:nvSpPr>
        <p:spPr bwMode="auto">
          <a:xfrm>
            <a:off x="863283" y="1556703"/>
            <a:ext cx="7416800" cy="5262245"/>
          </a:xfrm>
          <a:prstGeom prst="rect">
            <a:avLst/>
          </a:prstGeom>
          <a:noFill/>
          <a:ln w="9525">
            <a:noFill/>
            <a:miter lim="800000"/>
          </a:ln>
        </p:spPr>
        <p:txBody>
          <a:bodyPr>
            <a:spAutoFit/>
          </a:bodyPr>
          <a:lstStyle/>
          <a:p>
            <a:pPr marL="457200" indent="-457200" eaLnBrk="1" latinLnBrk="1" hangingPunct="1">
              <a:lnSpc>
                <a:spcPct val="200000"/>
              </a:lnSpc>
              <a:buFont typeface="黑体" panose="02010609060101010101" pitchFamily="2" charset="-122"/>
              <a:buAutoNum type="circleNumDbPlain" startAt="5"/>
            </a:pPr>
            <a:r>
              <a:rPr lang="zh-CN" altLang="en-US" sz="2400" i="0">
                <a:solidFill>
                  <a:srgbClr val="0070C0"/>
                </a:solidFill>
              </a:rPr>
              <a:t>要善于激励项目人员，给他们以所需要的环境和支持，</a:t>
            </a:r>
            <a:r>
              <a:rPr lang="zh-CN" altLang="en-US" sz="2400" b="1" i="0">
                <a:solidFill>
                  <a:srgbClr val="00B050"/>
                </a:solidFill>
              </a:rPr>
              <a:t>并相信</a:t>
            </a:r>
            <a:r>
              <a:rPr lang="zh-CN" altLang="en-US" sz="2400" i="0">
                <a:solidFill>
                  <a:srgbClr val="0070C0"/>
                </a:solidFill>
              </a:rPr>
              <a:t>他们能够完成任务</a:t>
            </a:r>
            <a:endParaRPr lang="zh-CN" altLang="en-US" sz="2400" i="0">
              <a:solidFill>
                <a:srgbClr val="0070C0"/>
              </a:solidFill>
            </a:endParaRPr>
          </a:p>
          <a:p>
            <a:pPr marL="457200" indent="-457200" eaLnBrk="1" latinLnBrk="1" hangingPunct="1">
              <a:lnSpc>
                <a:spcPct val="200000"/>
              </a:lnSpc>
              <a:buFont typeface="黑体" panose="02010609060101010101" pitchFamily="2" charset="-122"/>
              <a:buAutoNum type="circleNumDbPlain" startAt="5"/>
            </a:pPr>
            <a:r>
              <a:rPr lang="zh-CN" altLang="en-US" sz="2400" i="0">
                <a:solidFill>
                  <a:srgbClr val="0070C0"/>
                </a:solidFill>
              </a:rPr>
              <a:t>无论是团队内还是团队间，最有效</a:t>
            </a:r>
            <a:r>
              <a:rPr lang="zh-CN" altLang="en-US" sz="2400" b="1" i="0">
                <a:solidFill>
                  <a:srgbClr val="00B050"/>
                </a:solidFill>
              </a:rPr>
              <a:t>的沟通方法是面对面的交谈</a:t>
            </a:r>
            <a:endParaRPr lang="en-US" altLang="zh-CN" sz="2400" b="1" i="0">
              <a:solidFill>
                <a:srgbClr val="00B050"/>
              </a:solidFill>
            </a:endParaRPr>
          </a:p>
          <a:p>
            <a:pPr marL="457200" indent="-457200" eaLnBrk="1" latinLnBrk="1" hangingPunct="1">
              <a:lnSpc>
                <a:spcPct val="200000"/>
              </a:lnSpc>
              <a:buFont typeface="黑体" panose="02010609060101010101" pitchFamily="2" charset="-122"/>
              <a:buAutoNum type="circleNumDbPlain" startAt="7"/>
            </a:pPr>
            <a:r>
              <a:rPr lang="zh-CN" altLang="en-US" sz="2400" b="1" i="0">
                <a:solidFill>
                  <a:srgbClr val="00B050"/>
                </a:solidFill>
              </a:rPr>
              <a:t>可用的软件</a:t>
            </a:r>
            <a:r>
              <a:rPr lang="zh-CN" altLang="en-US" sz="2400" i="0">
                <a:solidFill>
                  <a:srgbClr val="0070C0"/>
                </a:solidFill>
              </a:rPr>
              <a:t>是衡量进度的主要指标</a:t>
            </a:r>
            <a:endParaRPr lang="zh-CN" altLang="en-US" sz="2400" i="0"/>
          </a:p>
          <a:p>
            <a:pPr marL="457200" indent="-457200" eaLnBrk="1" latinLnBrk="1" hangingPunct="1">
              <a:lnSpc>
                <a:spcPct val="200000"/>
              </a:lnSpc>
              <a:buFont typeface="黑体" panose="02010609060101010101" pitchFamily="2" charset="-122"/>
              <a:buAutoNum type="circleNumDbPlain" startAt="7"/>
            </a:pPr>
            <a:r>
              <a:rPr lang="zh-CN" altLang="en-US" sz="2400" i="0">
                <a:solidFill>
                  <a:srgbClr val="0070C0"/>
                </a:solidFill>
              </a:rPr>
              <a:t>敏捷过程提倡</a:t>
            </a:r>
            <a:r>
              <a:rPr lang="zh-CN" altLang="en-US" sz="2400" b="1" i="0">
                <a:solidFill>
                  <a:srgbClr val="00B050"/>
                </a:solidFill>
              </a:rPr>
              <a:t>可持续的开发</a:t>
            </a:r>
            <a:r>
              <a:rPr lang="zh-CN" altLang="en-US" sz="2400" i="0">
                <a:solidFill>
                  <a:srgbClr val="0070C0"/>
                </a:solidFill>
              </a:rPr>
              <a:t>。项目方、开发人员和用户应该能够保持长期稳定的开发速度</a:t>
            </a:r>
            <a:endParaRPr lang="zh-CN" altLang="en-US" sz="2400" i="0">
              <a:solidFill>
                <a:srgbClr val="0070C0"/>
              </a:solidFill>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矩形 2"/>
          <p:cNvSpPr>
            <a:spLocks noChangeArrowheads="1"/>
          </p:cNvSpPr>
          <p:nvPr/>
        </p:nvSpPr>
        <p:spPr bwMode="auto">
          <a:xfrm>
            <a:off x="684213" y="2133600"/>
            <a:ext cx="7827962" cy="3784600"/>
          </a:xfrm>
          <a:prstGeom prst="rect">
            <a:avLst/>
          </a:prstGeom>
          <a:noFill/>
          <a:ln w="9525">
            <a:noFill/>
            <a:miter lim="800000"/>
          </a:ln>
        </p:spPr>
        <p:txBody>
          <a:bodyPr>
            <a:spAutoFit/>
          </a:bodyPr>
          <a:lstStyle/>
          <a:p>
            <a:pPr marL="457200" indent="-457200" eaLnBrk="1" latinLnBrk="1" hangingPunct="1">
              <a:lnSpc>
                <a:spcPct val="200000"/>
              </a:lnSpc>
              <a:buFont typeface="黑体" panose="02010609060101010101" pitchFamily="2" charset="-122"/>
              <a:buAutoNum type="circleNumDbPlain" startAt="9"/>
            </a:pPr>
            <a:r>
              <a:rPr lang="zh-CN" altLang="en-US" sz="2400" i="0">
                <a:solidFill>
                  <a:srgbClr val="0070C0"/>
                </a:solidFill>
              </a:rPr>
              <a:t>对技术的</a:t>
            </a:r>
            <a:r>
              <a:rPr lang="zh-CN" altLang="en-US" sz="2400" b="1" i="0">
                <a:solidFill>
                  <a:srgbClr val="00B050"/>
                </a:solidFill>
              </a:rPr>
              <a:t>精益求精</a:t>
            </a:r>
            <a:r>
              <a:rPr lang="zh-CN" altLang="en-US" sz="2400" i="0">
                <a:solidFill>
                  <a:srgbClr val="0070C0"/>
                </a:solidFill>
              </a:rPr>
              <a:t>、对设计的不断完善将提升敏捷性</a:t>
            </a:r>
            <a:endParaRPr lang="zh-CN" altLang="en-US" sz="2400" i="0"/>
          </a:p>
          <a:p>
            <a:pPr marL="457200" indent="-457200" eaLnBrk="1" latinLnBrk="1" hangingPunct="1">
              <a:lnSpc>
                <a:spcPct val="200000"/>
              </a:lnSpc>
              <a:buFont typeface="黑体" panose="02010609060101010101" pitchFamily="2" charset="-122"/>
              <a:buAutoNum type="circleNumDbPlain" startAt="9"/>
            </a:pPr>
            <a:r>
              <a:rPr lang="zh-CN" altLang="en-US" sz="2400" b="1" i="0">
                <a:solidFill>
                  <a:srgbClr val="00B050"/>
                </a:solidFill>
              </a:rPr>
              <a:t>简单</a:t>
            </a:r>
            <a:r>
              <a:rPr lang="en-US" altLang="zh-CN" sz="2400" i="0">
                <a:solidFill>
                  <a:srgbClr val="0070C0"/>
                </a:solidFill>
              </a:rPr>
              <a:t>——</a:t>
            </a:r>
            <a:r>
              <a:rPr lang="zh-CN" altLang="en-US" sz="2400" i="0">
                <a:solidFill>
                  <a:srgbClr val="0070C0"/>
                </a:solidFill>
              </a:rPr>
              <a:t>尽最大可能减少不必要的工作</a:t>
            </a:r>
            <a:r>
              <a:rPr lang="en-US" altLang="zh-CN" sz="2400" i="0">
                <a:solidFill>
                  <a:srgbClr val="0070C0"/>
                </a:solidFill>
              </a:rPr>
              <a:t>——</a:t>
            </a:r>
            <a:r>
              <a:rPr lang="zh-CN" altLang="en-US" sz="2400" i="0">
                <a:solidFill>
                  <a:srgbClr val="0070C0"/>
                </a:solidFill>
              </a:rPr>
              <a:t>一门艺术</a:t>
            </a:r>
            <a:endParaRPr lang="zh-CN" altLang="en-US" sz="2400" i="0">
              <a:solidFill>
                <a:srgbClr val="0070C0"/>
              </a:solidFill>
            </a:endParaRPr>
          </a:p>
          <a:p>
            <a:pPr marL="457200" indent="-457200" eaLnBrk="1" latinLnBrk="1" hangingPunct="1">
              <a:lnSpc>
                <a:spcPct val="200000"/>
              </a:lnSpc>
              <a:buFont typeface="黑体" panose="02010609060101010101" pitchFamily="2" charset="-122"/>
              <a:buAutoNum type="circleNumDbPlain" startAt="9"/>
            </a:pPr>
            <a:r>
              <a:rPr lang="zh-CN" altLang="en-US" sz="2400" i="0">
                <a:solidFill>
                  <a:srgbClr val="0070C0"/>
                </a:solidFill>
              </a:rPr>
              <a:t>最佳的架构、需求和设计出自于</a:t>
            </a:r>
            <a:r>
              <a:rPr lang="zh-CN" altLang="en-US" sz="2400" b="1" i="0">
                <a:solidFill>
                  <a:srgbClr val="00B050"/>
                </a:solidFill>
              </a:rPr>
              <a:t>自组织的团队</a:t>
            </a:r>
            <a:endParaRPr lang="zh-CN" altLang="en-US" sz="2400" b="1" i="0">
              <a:solidFill>
                <a:srgbClr val="3366FF"/>
              </a:solidFill>
            </a:endParaRPr>
          </a:p>
          <a:p>
            <a:pPr marL="457200" indent="-457200" eaLnBrk="1" latinLnBrk="1" hangingPunct="1">
              <a:lnSpc>
                <a:spcPct val="200000"/>
              </a:lnSpc>
              <a:buFont typeface="黑体" panose="02010609060101010101" pitchFamily="2" charset="-122"/>
              <a:buAutoNum type="circleNumDbPlain" startAt="9"/>
            </a:pPr>
            <a:r>
              <a:rPr lang="zh-CN" altLang="en-US" sz="2400" i="0">
                <a:solidFill>
                  <a:srgbClr val="0070C0"/>
                </a:solidFill>
              </a:rPr>
              <a:t>团队要</a:t>
            </a:r>
            <a:r>
              <a:rPr lang="zh-CN" altLang="en-US" sz="2400" b="1" i="0">
                <a:solidFill>
                  <a:srgbClr val="00B050"/>
                </a:solidFill>
              </a:rPr>
              <a:t>定期反省</a:t>
            </a:r>
            <a:r>
              <a:rPr lang="zh-CN" altLang="en-US" sz="2400" i="0">
                <a:solidFill>
                  <a:srgbClr val="0070C0"/>
                </a:solidFill>
              </a:rPr>
              <a:t>如何能够做到更有效，并相应地调整团队的行为</a:t>
            </a:r>
            <a:endParaRPr lang="zh-CN" altLang="en-US" sz="2400" i="0">
              <a:solidFill>
                <a:srgbClr val="0070C0"/>
              </a:solidFill>
            </a:endParaRPr>
          </a:p>
        </p:txBody>
      </p:sp>
      <p:sp>
        <p:nvSpPr>
          <p:cNvPr id="57346" name="Title 1"/>
          <p:cNvSpPr>
            <a:spLocks noGrp="1"/>
          </p:cNvSpPr>
          <p:nvPr>
            <p:ph type="title"/>
          </p:nvPr>
        </p:nvSpPr>
        <p:spPr>
          <a:xfrm>
            <a:off x="1187450" y="333375"/>
            <a:ext cx="6743700" cy="561975"/>
          </a:xfrm>
        </p:spPr>
        <p:txBody>
          <a:bodyPr/>
          <a:lstStyle/>
          <a:p>
            <a:pPr algn="ctr"/>
            <a:r>
              <a:rPr lang="zh-CN" altLang="en-US" sz="3600" smtClean="0">
                <a:solidFill>
                  <a:srgbClr val="FFFF00"/>
                </a:solidFill>
                <a:ea typeface="宋体" panose="02010600030101010101" pitchFamily="2" charset="-122"/>
              </a:rPr>
              <a:t>深入敏捷宣言背后的原则</a:t>
            </a:r>
            <a:r>
              <a:rPr lang="zh-CN" altLang="en-US" sz="2400" smtClean="0">
                <a:solidFill>
                  <a:srgbClr val="FFFF00"/>
                </a:solidFill>
                <a:ea typeface="宋体" panose="02010600030101010101" pitchFamily="2" charset="-122"/>
              </a:rPr>
              <a:t>（</a:t>
            </a:r>
            <a:r>
              <a:rPr lang="en-US" altLang="zh-CN" sz="2400" smtClean="0">
                <a:solidFill>
                  <a:srgbClr val="FFFF00"/>
                </a:solidFill>
                <a:ea typeface="宋体" panose="02010600030101010101" pitchFamily="2" charset="-122"/>
              </a:rPr>
              <a:t>3</a:t>
            </a:r>
            <a:r>
              <a:rPr lang="zh-CN" altLang="en-US" sz="2400" smtClean="0">
                <a:solidFill>
                  <a:srgbClr val="FFFF00"/>
                </a:solidFill>
                <a:ea typeface="宋体" panose="02010600030101010101" pitchFamily="2" charset="-122"/>
              </a:rPr>
              <a:t>）</a:t>
            </a:r>
            <a:endParaRPr lang="en-US" altLang="en-US" sz="2400" smtClean="0">
              <a:solidFill>
                <a:srgbClr val="FFFF00"/>
              </a:solidFill>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1187450" y="333375"/>
            <a:ext cx="6743700" cy="561975"/>
          </a:xfrm>
        </p:spPr>
        <p:txBody>
          <a:bodyPr/>
          <a:lstStyle/>
          <a:p>
            <a:pPr algn="ctr"/>
            <a:r>
              <a:rPr lang="en-US" altLang="zh-CN" sz="3600" smtClean="0">
                <a:solidFill>
                  <a:srgbClr val="FFFF00"/>
                </a:solidFill>
              </a:rPr>
              <a:t>4.2.1 </a:t>
            </a:r>
            <a:r>
              <a:rPr lang="zh-CN" altLang="zh-CN" sz="3600" smtClean="0">
                <a:solidFill>
                  <a:srgbClr val="FFFF00"/>
                </a:solidFill>
              </a:rPr>
              <a:t>敏捷测试的特征 </a:t>
            </a:r>
            <a:endParaRPr lang="en-US" altLang="en-US" sz="2400" smtClean="0">
              <a:solidFill>
                <a:srgbClr val="FFFF00"/>
              </a:solidFill>
              <a:ea typeface="宋体" panose="02010600030101010101" pitchFamily="2" charset="-122"/>
            </a:endParaRPr>
          </a:p>
        </p:txBody>
      </p:sp>
      <p:sp>
        <p:nvSpPr>
          <p:cNvPr id="3" name="矩形 2"/>
          <p:cNvSpPr/>
          <p:nvPr/>
        </p:nvSpPr>
        <p:spPr>
          <a:xfrm>
            <a:off x="918845" y="1484630"/>
            <a:ext cx="7253605" cy="5077460"/>
          </a:xfrm>
          <a:prstGeom prst="rect">
            <a:avLst/>
          </a:prstGeom>
        </p:spPr>
        <p:txBody>
          <a:bodyPr wrap="square">
            <a:spAutoFit/>
          </a:bodyPr>
          <a:lstStyle/>
          <a:p>
            <a:pPr marL="457200" indent="-457200" latinLnBrk="1">
              <a:lnSpc>
                <a:spcPct val="150000"/>
              </a:lnSpc>
              <a:buFont typeface="+mj-ea"/>
              <a:buAutoNum type="circleNumDbPlain"/>
              <a:defRPr/>
            </a:pPr>
            <a:r>
              <a:rPr lang="zh-CN" altLang="en-US" sz="2400" b="1" i="0" dirty="0">
                <a:solidFill>
                  <a:srgbClr val="0070C0"/>
                </a:solidFill>
                <a:ea typeface="宋体" panose="02010600030101010101" pitchFamily="2" charset="-122"/>
              </a:rPr>
              <a:t>尽早和持续地开展测试</a:t>
            </a:r>
            <a:endParaRPr lang="en-US" altLang="zh-CN" sz="2400" b="1" i="0" dirty="0">
              <a:solidFill>
                <a:srgbClr val="0070C0"/>
              </a:solidFill>
              <a:ea typeface="宋体" panose="02010600030101010101" pitchFamily="2" charset="-122"/>
            </a:endParaRPr>
          </a:p>
          <a:p>
            <a:pPr marL="457200" indent="-457200" latinLnBrk="1">
              <a:lnSpc>
                <a:spcPct val="150000"/>
              </a:lnSpc>
              <a:buFont typeface="+mj-ea"/>
              <a:buAutoNum type="circleNumDbPlain"/>
              <a:defRPr/>
            </a:pPr>
            <a:r>
              <a:rPr lang="zh-CN" altLang="en-US" sz="2400" b="1" i="0" dirty="0">
                <a:solidFill>
                  <a:srgbClr val="0070C0"/>
                </a:solidFill>
                <a:ea typeface="宋体" panose="02010600030101010101" pitchFamily="2" charset="-122"/>
              </a:rPr>
              <a:t>能及时完成对软件质量全面评估</a:t>
            </a:r>
            <a:endParaRPr lang="en-US" altLang="zh-CN" sz="2400" b="1" i="0" dirty="0">
              <a:solidFill>
                <a:srgbClr val="0070C0"/>
              </a:solidFill>
              <a:ea typeface="宋体" panose="02010600030101010101" pitchFamily="2" charset="-122"/>
            </a:endParaRPr>
          </a:p>
          <a:p>
            <a:pPr marL="457200" indent="-457200" latinLnBrk="1">
              <a:lnSpc>
                <a:spcPct val="150000"/>
              </a:lnSpc>
              <a:buFont typeface="+mj-ea"/>
              <a:buAutoNum type="circleNumDbPlain"/>
              <a:defRPr/>
            </a:pPr>
            <a:r>
              <a:rPr lang="zh-CN" altLang="en-US" sz="2400" b="1" i="0" dirty="0">
                <a:solidFill>
                  <a:srgbClr val="0070C0"/>
                </a:solidFill>
                <a:ea typeface="宋体" panose="02010600030101010101" pitchFamily="2" charset="-122"/>
              </a:rPr>
              <a:t>软件本身是测试研究和分析最主要的对象</a:t>
            </a:r>
            <a:endParaRPr lang="en-US" altLang="zh-CN" sz="2400" b="1" i="0" dirty="0">
              <a:solidFill>
                <a:srgbClr val="0070C0"/>
              </a:solidFill>
              <a:ea typeface="宋体" panose="02010600030101010101" pitchFamily="2" charset="-122"/>
            </a:endParaRPr>
          </a:p>
          <a:p>
            <a:pPr marL="457200" indent="-457200" latinLnBrk="1">
              <a:lnSpc>
                <a:spcPct val="150000"/>
              </a:lnSpc>
              <a:buFont typeface="+mj-ea"/>
              <a:buAutoNum type="circleNumDbPlain"/>
              <a:defRPr/>
            </a:pPr>
            <a:r>
              <a:rPr lang="zh-CN" altLang="en-US" sz="2400" b="1" i="0" dirty="0">
                <a:solidFill>
                  <a:srgbClr val="0070C0"/>
                </a:solidFill>
                <a:ea typeface="宋体" panose="02010600030101010101" pitchFamily="2" charset="-122"/>
              </a:rPr>
              <a:t>在满足所要求质量的情况下测试进行得越快越好</a:t>
            </a:r>
            <a:endParaRPr lang="en-US" altLang="zh-CN" sz="2400" b="1" i="0" dirty="0">
              <a:solidFill>
                <a:srgbClr val="0070C0"/>
              </a:solidFill>
              <a:ea typeface="宋体" panose="02010600030101010101" pitchFamily="2" charset="-122"/>
            </a:endParaRPr>
          </a:p>
          <a:p>
            <a:pPr marL="457200" indent="-457200" latinLnBrk="1">
              <a:lnSpc>
                <a:spcPct val="150000"/>
              </a:lnSpc>
              <a:buFont typeface="+mj-ea"/>
              <a:buAutoNum type="circleNumDbPlain"/>
              <a:defRPr/>
            </a:pPr>
            <a:r>
              <a:rPr lang="zh-CN" altLang="en-US" sz="2400" b="1" i="0" dirty="0">
                <a:solidFill>
                  <a:srgbClr val="0070C0"/>
                </a:solidFill>
                <a:ea typeface="宋体" panose="02010600030101010101" pitchFamily="2" charset="-122"/>
              </a:rPr>
              <a:t>测试人员必须和项目干系人保持密切协作</a:t>
            </a:r>
            <a:endParaRPr lang="en-US" altLang="zh-CN" sz="2400" b="1" i="0" dirty="0">
              <a:solidFill>
                <a:srgbClr val="0070C0"/>
              </a:solidFill>
              <a:ea typeface="宋体" panose="02010600030101010101" pitchFamily="2" charset="-122"/>
            </a:endParaRPr>
          </a:p>
          <a:p>
            <a:pPr marL="457200" indent="-457200" latinLnBrk="1">
              <a:lnSpc>
                <a:spcPct val="150000"/>
              </a:lnSpc>
              <a:buFont typeface="+mj-ea"/>
              <a:buAutoNum type="circleNumDbPlain"/>
              <a:defRPr/>
            </a:pPr>
            <a:r>
              <a:rPr lang="zh-CN" altLang="en-US" sz="2400" b="1" i="0" dirty="0">
                <a:solidFill>
                  <a:srgbClr val="0070C0"/>
                </a:solidFill>
                <a:ea typeface="宋体" panose="02010600030101010101" pitchFamily="2" charset="-122"/>
              </a:rPr>
              <a:t>对测试人员足够信任和尊重</a:t>
            </a:r>
            <a:endParaRPr lang="en-US" altLang="zh-CN" sz="2400" b="1" i="0" dirty="0">
              <a:solidFill>
                <a:srgbClr val="0070C0"/>
              </a:solidFill>
              <a:ea typeface="宋体" panose="02010600030101010101" pitchFamily="2" charset="-122"/>
            </a:endParaRPr>
          </a:p>
          <a:p>
            <a:pPr marL="457200" indent="-457200" latinLnBrk="1">
              <a:lnSpc>
                <a:spcPct val="150000"/>
              </a:lnSpc>
              <a:buFont typeface="+mj-ea"/>
              <a:buAutoNum type="circleNumDbPlain"/>
              <a:defRPr/>
            </a:pPr>
            <a:r>
              <a:rPr lang="zh-CN" altLang="en-US" sz="2400" b="1" i="0" dirty="0">
                <a:solidFill>
                  <a:srgbClr val="0070C0"/>
                </a:solidFill>
                <a:ea typeface="宋体" panose="02010600030101010101" pitchFamily="2" charset="-122"/>
              </a:rPr>
              <a:t>测试计划、设计和执行力求简单</a:t>
            </a:r>
            <a:endParaRPr lang="en-US" altLang="zh-CN" sz="2400" b="1" i="0" dirty="0">
              <a:solidFill>
                <a:srgbClr val="0070C0"/>
              </a:solidFill>
              <a:ea typeface="宋体" panose="02010600030101010101" pitchFamily="2" charset="-122"/>
            </a:endParaRPr>
          </a:p>
          <a:p>
            <a:pPr marL="457200" indent="-457200" latinLnBrk="1">
              <a:lnSpc>
                <a:spcPct val="150000"/>
              </a:lnSpc>
              <a:buFont typeface="+mj-ea"/>
              <a:buAutoNum type="circleNumDbPlain"/>
              <a:defRPr/>
            </a:pPr>
            <a:r>
              <a:rPr lang="zh-CN" altLang="en-US" sz="2400" b="1" i="0" dirty="0">
                <a:solidFill>
                  <a:srgbClr val="0070C0"/>
                </a:solidFill>
                <a:ea typeface="宋体" panose="02010600030101010101" pitchFamily="2" charset="-122"/>
              </a:rPr>
              <a:t>对测试技术精益求精</a:t>
            </a:r>
            <a:endParaRPr lang="en-US" altLang="zh-CN" sz="2400" b="1" i="0" dirty="0">
              <a:solidFill>
                <a:srgbClr val="0070C0"/>
              </a:solidFill>
              <a:ea typeface="宋体" panose="02010600030101010101" pitchFamily="2" charset="-122"/>
            </a:endParaRPr>
          </a:p>
          <a:p>
            <a:pPr marL="457200" indent="-457200" latinLnBrk="1">
              <a:lnSpc>
                <a:spcPct val="150000"/>
              </a:lnSpc>
              <a:buFont typeface="+mj-ea"/>
              <a:buAutoNum type="circleNumDbPlain"/>
              <a:defRPr/>
            </a:pPr>
            <a:r>
              <a:rPr lang="zh-CN" altLang="en-US" sz="2400" b="1" i="0" dirty="0">
                <a:solidFill>
                  <a:srgbClr val="0070C0"/>
                </a:solidFill>
                <a:ea typeface="宋体" panose="02010600030101010101" pitchFamily="2" charset="-122"/>
              </a:rPr>
              <a:t>不断反思，持续优化测试设计</a:t>
            </a:r>
            <a:endParaRPr lang="zh-CN" altLang="en-US" sz="2400" b="1" i="0" dirty="0">
              <a:solidFill>
                <a:srgbClr val="0070C0"/>
              </a:solidFill>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bwMode="auto">
          <a:xfrm>
            <a:off x="1403350" y="260350"/>
            <a:ext cx="6408738" cy="725488"/>
          </a:xfrm>
          <a:prstGeom prst="rect">
            <a:avLst/>
          </a:prstGeom>
          <a:noFill/>
          <a:ln w="9525">
            <a:noFill/>
            <a:miter lim="800000"/>
          </a:ln>
          <a:effectLst/>
        </p:spPr>
        <p:txBody>
          <a:bodyPr anchor="ctr"/>
          <a:lst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2pPr>
            <a:lvl3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3pPr>
            <a:lvl4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4pPr>
            <a:lvl5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9pPr>
          </a:lstStyle>
          <a:p>
            <a:pPr algn="ctr">
              <a:defRPr/>
            </a:pPr>
            <a:r>
              <a:rPr lang="en-US" altLang="en-US" sz="3600" i="0" dirty="0" err="1" smtClean="0">
                <a:solidFill>
                  <a:srgbClr val="FFFF00"/>
                </a:solidFill>
                <a:latin typeface="+mn-lt"/>
                <a:cs typeface="黑体" panose="02010609060101010101" pitchFamily="2" charset="-122"/>
              </a:rPr>
              <a:t>验收测试驱动开发：</a:t>
            </a:r>
            <a:r>
              <a:rPr lang="en-US" altLang="zh-CN" sz="3600" i="0" dirty="0" err="1" smtClean="0">
                <a:solidFill>
                  <a:srgbClr val="FFFF00"/>
                </a:solidFill>
                <a:latin typeface="+mn-lt"/>
                <a:cs typeface="黑体" panose="02010609060101010101" pitchFamily="2" charset="-122"/>
              </a:rPr>
              <a:t>ATDD</a:t>
            </a:r>
            <a:endParaRPr lang="zh-CN" altLang="en-US" sz="3600" i="0" dirty="0">
              <a:solidFill>
                <a:srgbClr val="FFFF00"/>
              </a:solidFill>
              <a:latin typeface="+mn-lt"/>
              <a:cs typeface="黑体" panose="02010609060101010101" pitchFamily="2" charset="-122"/>
            </a:endParaRPr>
          </a:p>
        </p:txBody>
      </p:sp>
      <p:pic>
        <p:nvPicPr>
          <p:cNvPr id="61442" name="图片 1" descr="2011090108594855.jpg"/>
          <p:cNvPicPr>
            <a:picLocks noChangeAspect="1"/>
          </p:cNvPicPr>
          <p:nvPr/>
        </p:nvPicPr>
        <p:blipFill>
          <a:blip r:embed="rId1"/>
          <a:srcRect/>
          <a:stretch>
            <a:fillRect/>
          </a:stretch>
        </p:blipFill>
        <p:spPr bwMode="auto">
          <a:xfrm>
            <a:off x="827088" y="1916113"/>
            <a:ext cx="7416800" cy="4168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258888" y="1341438"/>
            <a:ext cx="6481762" cy="838200"/>
          </a:xfrm>
        </p:spPr>
        <p:txBody>
          <a:bodyPr/>
          <a:lstStyle/>
          <a:p>
            <a:pPr algn="ctr">
              <a:defRPr/>
            </a:pPr>
            <a:r>
              <a:rPr lang="zh-CN" altLang="en-US" sz="3200" dirty="0" smtClean="0">
                <a:solidFill>
                  <a:schemeClr val="accent1">
                    <a:lumMod val="50000"/>
                  </a:schemeClr>
                </a:solidFill>
              </a:rPr>
              <a:t>敏捷测试</a:t>
            </a:r>
            <a:r>
              <a:rPr lang="en-US" altLang="zh-CN" sz="3200" dirty="0" smtClean="0">
                <a:solidFill>
                  <a:schemeClr val="accent1">
                    <a:lumMod val="50000"/>
                  </a:schemeClr>
                </a:solidFill>
              </a:rPr>
              <a:t>=</a:t>
            </a:r>
            <a:r>
              <a:rPr lang="zh-CN" altLang="en-US" sz="3200" dirty="0" smtClean="0">
                <a:solidFill>
                  <a:schemeClr val="accent1">
                    <a:lumMod val="50000"/>
                  </a:schemeClr>
                </a:solidFill>
              </a:rPr>
              <a:t>持续的质量</a:t>
            </a:r>
            <a:r>
              <a:rPr lang="en-US" altLang="en-US" sz="3200" dirty="0" smtClean="0">
                <a:solidFill>
                  <a:schemeClr val="accent1">
                    <a:lumMod val="50000"/>
                  </a:schemeClr>
                </a:solidFill>
              </a:rPr>
              <a:t>反馈</a:t>
            </a:r>
            <a:endParaRPr lang="zh-CN" altLang="en-US" sz="3200" dirty="0" smtClean="0">
              <a:solidFill>
                <a:schemeClr val="accent1">
                  <a:lumMod val="50000"/>
                </a:schemeClr>
              </a:solidFill>
            </a:endParaRPr>
          </a:p>
        </p:txBody>
      </p:sp>
      <p:grpSp>
        <p:nvGrpSpPr>
          <p:cNvPr id="63490" name="Group 2"/>
          <p:cNvGrpSpPr/>
          <p:nvPr/>
        </p:nvGrpSpPr>
        <p:grpSpPr bwMode="auto">
          <a:xfrm>
            <a:off x="250825" y="2420938"/>
            <a:ext cx="8024813" cy="3297237"/>
            <a:chOff x="1755" y="5440"/>
            <a:chExt cx="7515" cy="2475"/>
          </a:xfrm>
        </p:grpSpPr>
        <p:cxnSp>
          <p:nvCxnSpPr>
            <p:cNvPr id="63495" name="AutoShape 3"/>
            <p:cNvCxnSpPr>
              <a:cxnSpLocks noChangeShapeType="1"/>
            </p:cNvCxnSpPr>
            <p:nvPr/>
          </p:nvCxnSpPr>
          <p:spPr bwMode="auto">
            <a:xfrm>
              <a:off x="2580" y="6750"/>
              <a:ext cx="6690" cy="1"/>
            </a:xfrm>
            <a:prstGeom prst="straightConnector1">
              <a:avLst/>
            </a:prstGeom>
            <a:noFill/>
            <a:ln w="19050">
              <a:solidFill>
                <a:srgbClr val="000000"/>
              </a:solidFill>
              <a:round/>
              <a:tailEnd type="triangle" w="med" len="med"/>
            </a:ln>
          </p:spPr>
        </p:cxnSp>
        <p:grpSp>
          <p:nvGrpSpPr>
            <p:cNvPr id="6" name="AutoShape 4"/>
            <p:cNvGrpSpPr/>
            <p:nvPr/>
          </p:nvGrpSpPr>
          <p:grpSpPr bwMode="auto">
            <a:xfrm>
              <a:off x="2850" y="6460"/>
              <a:ext cx="845" cy="512"/>
              <a:chOff x="1420368" y="3779520"/>
              <a:chExt cx="902208" cy="682752"/>
            </a:xfrm>
          </p:grpSpPr>
          <p:pic>
            <p:nvPicPr>
              <p:cNvPr id="63496" name="AutoShape 4"/>
              <p:cNvPicPr>
                <a:picLocks noChangeArrowheads="1"/>
              </p:cNvPicPr>
              <p:nvPr/>
            </p:nvPicPr>
            <p:blipFill>
              <a:blip r:embed="rId1"/>
              <a:srcRect/>
              <a:stretch>
                <a:fillRect/>
              </a:stretch>
            </p:blipFill>
            <p:spPr bwMode="auto">
              <a:xfrm>
                <a:off x="1420368" y="3779520"/>
                <a:ext cx="902208" cy="682752"/>
              </a:xfrm>
              <a:prstGeom prst="rect">
                <a:avLst/>
              </a:prstGeom>
              <a:noFill/>
            </p:spPr>
          </p:pic>
          <p:sp>
            <p:nvSpPr>
              <p:cNvPr id="63497" name="Text Box 9"/>
              <p:cNvSpPr txBox="1">
                <a:spLocks noChangeArrowheads="1"/>
              </p:cNvSpPr>
              <p:nvPr/>
            </p:nvSpPr>
            <p:spPr bwMode="auto">
              <a:xfrm>
                <a:off x="1467970" y="3837945"/>
                <a:ext cx="802458" cy="577170"/>
              </a:xfrm>
              <a:prstGeom prst="rect">
                <a:avLst/>
              </a:prstGeom>
              <a:noFill/>
              <a:ln w="9525">
                <a:noFill/>
                <a:miter lim="800000"/>
              </a:ln>
            </p:spPr>
            <p:txBody>
              <a:bodyPr/>
              <a:lstStyle/>
              <a:p>
                <a:pPr algn="ctr"/>
                <a:r>
                  <a:rPr lang="zh-CN" altLang="en-US" sz="2000" i="0">
                    <a:latin typeface="Calibri" panose="020F0502020204030204" pitchFamily="34" charset="0"/>
                  </a:rPr>
                  <a:t>需求</a:t>
                </a:r>
                <a:endParaRPr lang="zh-CN" altLang="en-US" sz="2000" i="0"/>
              </a:p>
            </p:txBody>
          </p:sp>
        </p:grpSp>
        <p:grpSp>
          <p:nvGrpSpPr>
            <p:cNvPr id="7" name="AutoShape 5"/>
            <p:cNvGrpSpPr/>
            <p:nvPr/>
          </p:nvGrpSpPr>
          <p:grpSpPr bwMode="auto">
            <a:xfrm>
              <a:off x="4049" y="6464"/>
              <a:ext cx="845" cy="503"/>
              <a:chOff x="2700528" y="3785616"/>
              <a:chExt cx="902208" cy="670560"/>
            </a:xfrm>
          </p:grpSpPr>
          <p:pic>
            <p:nvPicPr>
              <p:cNvPr id="63499" name="AutoShape 5"/>
              <p:cNvPicPr>
                <a:picLocks noChangeArrowheads="1"/>
              </p:cNvPicPr>
              <p:nvPr/>
            </p:nvPicPr>
            <p:blipFill>
              <a:blip r:embed="rId2"/>
              <a:srcRect/>
              <a:stretch>
                <a:fillRect/>
              </a:stretch>
            </p:blipFill>
            <p:spPr bwMode="auto">
              <a:xfrm>
                <a:off x="2700528" y="3785616"/>
                <a:ext cx="902208" cy="670560"/>
              </a:xfrm>
              <a:prstGeom prst="rect">
                <a:avLst/>
              </a:prstGeom>
              <a:noFill/>
            </p:spPr>
          </p:pic>
          <p:sp>
            <p:nvSpPr>
              <p:cNvPr id="63500" name="Text Box 12"/>
              <p:cNvSpPr txBox="1">
                <a:spLocks noChangeArrowheads="1"/>
              </p:cNvSpPr>
              <p:nvPr/>
            </p:nvSpPr>
            <p:spPr bwMode="auto">
              <a:xfrm>
                <a:off x="2749309" y="3837945"/>
                <a:ext cx="802458" cy="577170"/>
              </a:xfrm>
              <a:prstGeom prst="rect">
                <a:avLst/>
              </a:prstGeom>
              <a:noFill/>
              <a:ln w="9525">
                <a:noFill/>
                <a:miter lim="800000"/>
              </a:ln>
            </p:spPr>
            <p:txBody>
              <a:bodyPr/>
              <a:lstStyle/>
              <a:p>
                <a:pPr algn="ctr"/>
                <a:r>
                  <a:rPr lang="zh-CN" altLang="en-US" sz="2000" i="0">
                    <a:latin typeface="Calibri" panose="020F0502020204030204" pitchFamily="34" charset="0"/>
                  </a:rPr>
                  <a:t>设计</a:t>
                </a:r>
                <a:endParaRPr lang="zh-CN" altLang="en-US" sz="2000" i="0"/>
              </a:p>
            </p:txBody>
          </p:sp>
        </p:grpSp>
        <p:grpSp>
          <p:nvGrpSpPr>
            <p:cNvPr id="8" name="AutoShape 6"/>
            <p:cNvGrpSpPr/>
            <p:nvPr/>
          </p:nvGrpSpPr>
          <p:grpSpPr bwMode="auto">
            <a:xfrm>
              <a:off x="5219" y="6460"/>
              <a:ext cx="839" cy="512"/>
              <a:chOff x="3950208" y="3779520"/>
              <a:chExt cx="896112" cy="682752"/>
            </a:xfrm>
          </p:grpSpPr>
          <p:pic>
            <p:nvPicPr>
              <p:cNvPr id="63502" name="AutoShape 6"/>
              <p:cNvPicPr>
                <a:picLocks noChangeArrowheads="1"/>
              </p:cNvPicPr>
              <p:nvPr/>
            </p:nvPicPr>
            <p:blipFill>
              <a:blip r:embed="rId3"/>
              <a:srcRect/>
              <a:stretch>
                <a:fillRect/>
              </a:stretch>
            </p:blipFill>
            <p:spPr bwMode="auto">
              <a:xfrm>
                <a:off x="3950208" y="3779520"/>
                <a:ext cx="896112" cy="682752"/>
              </a:xfrm>
              <a:prstGeom prst="rect">
                <a:avLst/>
              </a:prstGeom>
              <a:noFill/>
            </p:spPr>
          </p:pic>
          <p:sp>
            <p:nvSpPr>
              <p:cNvPr id="63503" name="Text Box 15"/>
              <p:cNvSpPr txBox="1">
                <a:spLocks noChangeArrowheads="1"/>
              </p:cNvSpPr>
              <p:nvPr/>
            </p:nvSpPr>
            <p:spPr bwMode="auto">
              <a:xfrm>
                <a:off x="3998614" y="3837945"/>
                <a:ext cx="802458" cy="577170"/>
              </a:xfrm>
              <a:prstGeom prst="rect">
                <a:avLst/>
              </a:prstGeom>
              <a:noFill/>
              <a:ln w="9525">
                <a:noFill/>
                <a:miter lim="800000"/>
              </a:ln>
            </p:spPr>
            <p:txBody>
              <a:bodyPr/>
              <a:lstStyle/>
              <a:p>
                <a:pPr algn="ctr"/>
                <a:r>
                  <a:rPr lang="zh-CN" altLang="en-US" sz="2000" i="0">
                    <a:latin typeface="Calibri" panose="020F0502020204030204" pitchFamily="34" charset="0"/>
                  </a:rPr>
                  <a:t>代码</a:t>
                </a:r>
                <a:endParaRPr lang="zh-CN" altLang="en-US" sz="2000" i="0"/>
              </a:p>
            </p:txBody>
          </p:sp>
        </p:grpSp>
        <p:grpSp>
          <p:nvGrpSpPr>
            <p:cNvPr id="9" name="AutoShape 7"/>
            <p:cNvGrpSpPr/>
            <p:nvPr/>
          </p:nvGrpSpPr>
          <p:grpSpPr bwMode="auto">
            <a:xfrm>
              <a:off x="6344" y="6460"/>
              <a:ext cx="839" cy="512"/>
              <a:chOff x="5151120" y="3779520"/>
              <a:chExt cx="896112" cy="682752"/>
            </a:xfrm>
          </p:grpSpPr>
          <p:pic>
            <p:nvPicPr>
              <p:cNvPr id="63505" name="AutoShape 7"/>
              <p:cNvPicPr>
                <a:picLocks noChangeArrowheads="1"/>
              </p:cNvPicPr>
              <p:nvPr/>
            </p:nvPicPr>
            <p:blipFill>
              <a:blip r:embed="rId4"/>
              <a:srcRect/>
              <a:stretch>
                <a:fillRect/>
              </a:stretch>
            </p:blipFill>
            <p:spPr bwMode="auto">
              <a:xfrm>
                <a:off x="5151120" y="3779520"/>
                <a:ext cx="896112" cy="682752"/>
              </a:xfrm>
              <a:prstGeom prst="rect">
                <a:avLst/>
              </a:prstGeom>
              <a:noFill/>
            </p:spPr>
          </p:pic>
          <p:sp>
            <p:nvSpPr>
              <p:cNvPr id="63506" name="Text Box 18"/>
              <p:cNvSpPr txBox="1">
                <a:spLocks noChangeArrowheads="1"/>
              </p:cNvSpPr>
              <p:nvPr/>
            </p:nvSpPr>
            <p:spPr bwMode="auto">
              <a:xfrm>
                <a:off x="5199870" y="3837945"/>
                <a:ext cx="802458" cy="577170"/>
              </a:xfrm>
              <a:prstGeom prst="rect">
                <a:avLst/>
              </a:prstGeom>
              <a:noFill/>
              <a:ln w="9525">
                <a:noFill/>
                <a:miter lim="800000"/>
              </a:ln>
            </p:spPr>
            <p:txBody>
              <a:bodyPr/>
              <a:lstStyle/>
              <a:p>
                <a:pPr algn="ctr"/>
                <a:r>
                  <a:rPr lang="zh-CN" altLang="en-US" sz="2000" i="0">
                    <a:latin typeface="Calibri" panose="020F0502020204030204" pitchFamily="34" charset="0"/>
                  </a:rPr>
                  <a:t>功能</a:t>
                </a:r>
                <a:endParaRPr lang="zh-CN" altLang="en-US" sz="2000" i="0"/>
              </a:p>
            </p:txBody>
          </p:sp>
        </p:grpSp>
        <p:grpSp>
          <p:nvGrpSpPr>
            <p:cNvPr id="10" name="AutoShape 8"/>
            <p:cNvGrpSpPr/>
            <p:nvPr/>
          </p:nvGrpSpPr>
          <p:grpSpPr bwMode="auto">
            <a:xfrm>
              <a:off x="7485" y="6460"/>
              <a:ext cx="1564" cy="512"/>
              <a:chOff x="6370320" y="3779520"/>
              <a:chExt cx="1670304" cy="682752"/>
            </a:xfrm>
          </p:grpSpPr>
          <p:pic>
            <p:nvPicPr>
              <p:cNvPr id="63508" name="AutoShape 8"/>
              <p:cNvPicPr>
                <a:picLocks noChangeArrowheads="1"/>
              </p:cNvPicPr>
              <p:nvPr/>
            </p:nvPicPr>
            <p:blipFill>
              <a:blip r:embed="rId5"/>
              <a:srcRect/>
              <a:stretch>
                <a:fillRect/>
              </a:stretch>
            </p:blipFill>
            <p:spPr bwMode="auto">
              <a:xfrm>
                <a:off x="6370320" y="3779520"/>
                <a:ext cx="1670304" cy="682752"/>
              </a:xfrm>
              <a:prstGeom prst="rect">
                <a:avLst/>
              </a:prstGeom>
              <a:noFill/>
            </p:spPr>
          </p:pic>
          <p:sp>
            <p:nvSpPr>
              <p:cNvPr id="63509" name="Text Box 21"/>
              <p:cNvSpPr txBox="1">
                <a:spLocks noChangeArrowheads="1"/>
              </p:cNvSpPr>
              <p:nvPr/>
            </p:nvSpPr>
            <p:spPr bwMode="auto">
              <a:xfrm>
                <a:off x="6417141" y="3837945"/>
                <a:ext cx="1579803" cy="577170"/>
              </a:xfrm>
              <a:prstGeom prst="rect">
                <a:avLst/>
              </a:prstGeom>
              <a:noFill/>
              <a:ln w="9525">
                <a:noFill/>
                <a:miter lim="800000"/>
              </a:ln>
            </p:spPr>
            <p:txBody>
              <a:bodyPr/>
              <a:lstStyle/>
              <a:p>
                <a:pPr algn="ctr"/>
                <a:r>
                  <a:rPr lang="zh-CN" altLang="en-US" sz="2000" i="0">
                    <a:latin typeface="Calibri" panose="020F0502020204030204" pitchFamily="34" charset="0"/>
                  </a:rPr>
                  <a:t>非功能特性</a:t>
                </a:r>
                <a:endParaRPr lang="zh-CN" altLang="en-US" sz="2000" i="0"/>
              </a:p>
            </p:txBody>
          </p:sp>
        </p:grpSp>
        <p:cxnSp>
          <p:nvCxnSpPr>
            <p:cNvPr id="63511" name="AutoShape 9"/>
            <p:cNvCxnSpPr>
              <a:cxnSpLocks noChangeShapeType="1"/>
            </p:cNvCxnSpPr>
            <p:nvPr/>
          </p:nvCxnSpPr>
          <p:spPr bwMode="auto">
            <a:xfrm>
              <a:off x="2580" y="5808"/>
              <a:ext cx="6225" cy="0"/>
            </a:xfrm>
            <a:prstGeom prst="straightConnector1">
              <a:avLst/>
            </a:prstGeom>
            <a:noFill/>
            <a:ln w="9525">
              <a:solidFill>
                <a:srgbClr val="000000"/>
              </a:solidFill>
              <a:round/>
            </a:ln>
          </p:spPr>
        </p:cxnSp>
        <p:cxnSp>
          <p:nvCxnSpPr>
            <p:cNvPr id="63512" name="AutoShape 10"/>
            <p:cNvCxnSpPr>
              <a:cxnSpLocks noChangeShapeType="1"/>
            </p:cNvCxnSpPr>
            <p:nvPr/>
          </p:nvCxnSpPr>
          <p:spPr bwMode="auto">
            <a:xfrm>
              <a:off x="2580" y="7518"/>
              <a:ext cx="6225" cy="0"/>
            </a:xfrm>
            <a:prstGeom prst="straightConnector1">
              <a:avLst/>
            </a:prstGeom>
            <a:noFill/>
            <a:ln w="9525">
              <a:solidFill>
                <a:srgbClr val="000000"/>
              </a:solidFill>
              <a:round/>
            </a:ln>
          </p:spPr>
        </p:cxnSp>
        <p:sp>
          <p:nvSpPr>
            <p:cNvPr id="63513" name="AutoShape 11"/>
            <p:cNvSpPr>
              <a:spLocks noChangeArrowheads="1"/>
            </p:cNvSpPr>
            <p:nvPr/>
          </p:nvSpPr>
          <p:spPr bwMode="auto">
            <a:xfrm>
              <a:off x="5158" y="5440"/>
              <a:ext cx="1592" cy="318"/>
            </a:xfrm>
            <a:prstGeom prst="roundRect">
              <a:avLst>
                <a:gd name="adj" fmla="val 16667"/>
              </a:avLst>
            </a:prstGeom>
            <a:noFill/>
            <a:ln w="9525">
              <a:noFill/>
              <a:round/>
            </a:ln>
          </p:spPr>
          <p:txBody>
            <a:bodyPr/>
            <a:lstStyle/>
            <a:p>
              <a:pPr algn="ctr"/>
              <a:r>
                <a:rPr lang="zh-CN" altLang="en-US" sz="2400" i="0">
                  <a:latin typeface="Calibri" panose="020F0502020204030204" pitchFamily="34" charset="0"/>
                </a:rPr>
                <a:t>产品经理</a:t>
              </a:r>
              <a:endParaRPr lang="zh-CN" altLang="en-US" sz="2400" i="0"/>
            </a:p>
          </p:txBody>
        </p:sp>
        <p:sp>
          <p:nvSpPr>
            <p:cNvPr id="63514" name="AutoShape 12"/>
            <p:cNvSpPr>
              <a:spLocks noChangeArrowheads="1"/>
            </p:cNvSpPr>
            <p:nvPr/>
          </p:nvSpPr>
          <p:spPr bwMode="auto">
            <a:xfrm>
              <a:off x="5127" y="7602"/>
              <a:ext cx="1592" cy="313"/>
            </a:xfrm>
            <a:prstGeom prst="roundRect">
              <a:avLst>
                <a:gd name="adj" fmla="val 16667"/>
              </a:avLst>
            </a:prstGeom>
            <a:noFill/>
            <a:ln w="9525">
              <a:noFill/>
              <a:round/>
            </a:ln>
          </p:spPr>
          <p:txBody>
            <a:bodyPr/>
            <a:lstStyle/>
            <a:p>
              <a:pPr algn="ctr"/>
              <a:r>
                <a:rPr lang="zh-CN" altLang="en-US" sz="2400" i="0">
                  <a:latin typeface="Calibri" panose="020F0502020204030204" pitchFamily="34" charset="0"/>
                </a:rPr>
                <a:t>开发人员</a:t>
              </a:r>
              <a:endParaRPr lang="zh-CN" altLang="en-US" sz="2400" i="0"/>
            </a:p>
          </p:txBody>
        </p:sp>
        <p:grpSp>
          <p:nvGrpSpPr>
            <p:cNvPr id="15" name="AutoShape 14"/>
            <p:cNvGrpSpPr/>
            <p:nvPr/>
          </p:nvGrpSpPr>
          <p:grpSpPr bwMode="auto">
            <a:xfrm>
              <a:off x="1731" y="6345"/>
              <a:ext cx="919" cy="732"/>
              <a:chOff x="225552" y="3627120"/>
              <a:chExt cx="981456" cy="975360"/>
            </a:xfrm>
          </p:grpSpPr>
          <p:pic>
            <p:nvPicPr>
              <p:cNvPr id="63515" name="AutoShape 14"/>
              <p:cNvPicPr>
                <a:picLocks noChangeArrowheads="1"/>
              </p:cNvPicPr>
              <p:nvPr/>
            </p:nvPicPr>
            <p:blipFill>
              <a:blip r:embed="rId6"/>
              <a:srcRect/>
              <a:stretch>
                <a:fillRect/>
              </a:stretch>
            </p:blipFill>
            <p:spPr bwMode="auto">
              <a:xfrm>
                <a:off x="225552" y="3627120"/>
                <a:ext cx="981456" cy="975360"/>
              </a:xfrm>
              <a:prstGeom prst="rect">
                <a:avLst/>
              </a:prstGeom>
              <a:noFill/>
            </p:spPr>
          </p:pic>
          <p:sp>
            <p:nvSpPr>
              <p:cNvPr id="63516" name="Text Box 28"/>
              <p:cNvSpPr txBox="1">
                <a:spLocks noChangeArrowheads="1"/>
              </p:cNvSpPr>
              <p:nvPr/>
            </p:nvSpPr>
            <p:spPr bwMode="auto">
              <a:xfrm>
                <a:off x="296978" y="3694952"/>
                <a:ext cx="845507" cy="840502"/>
              </a:xfrm>
              <a:prstGeom prst="rect">
                <a:avLst/>
              </a:prstGeom>
              <a:noFill/>
              <a:ln w="9525">
                <a:noFill/>
                <a:miter lim="800000"/>
              </a:ln>
            </p:spPr>
            <p:txBody>
              <a:bodyPr/>
              <a:lstStyle/>
              <a:p>
                <a:pPr algn="ctr"/>
                <a:r>
                  <a:rPr lang="zh-CN" altLang="en-US" sz="2400" b="1" i="0">
                    <a:solidFill>
                      <a:schemeClr val="bg1"/>
                    </a:solidFill>
                    <a:latin typeface="Calibri" panose="020F0502020204030204" pitchFamily="34" charset="0"/>
                  </a:rPr>
                  <a:t>敏捷测试</a:t>
                </a:r>
                <a:endParaRPr lang="zh-CN" altLang="en-US" sz="2400" b="1" i="0">
                  <a:solidFill>
                    <a:schemeClr val="bg1"/>
                  </a:solidFill>
                </a:endParaRPr>
              </a:p>
            </p:txBody>
          </p:sp>
        </p:grpSp>
        <p:cxnSp>
          <p:nvCxnSpPr>
            <p:cNvPr id="63518" name="AutoShape 15"/>
            <p:cNvCxnSpPr>
              <a:cxnSpLocks noChangeShapeType="1"/>
            </p:cNvCxnSpPr>
            <p:nvPr/>
          </p:nvCxnSpPr>
          <p:spPr bwMode="auto">
            <a:xfrm flipV="1">
              <a:off x="3255" y="5808"/>
              <a:ext cx="420" cy="672"/>
            </a:xfrm>
            <a:prstGeom prst="straightConnector1">
              <a:avLst/>
            </a:prstGeom>
            <a:noFill/>
            <a:ln w="12700">
              <a:solidFill>
                <a:srgbClr val="000000"/>
              </a:solidFill>
              <a:prstDash val="sysDot"/>
              <a:round/>
              <a:tailEnd type="arrow" w="med" len="med"/>
            </a:ln>
          </p:spPr>
        </p:cxnSp>
        <p:cxnSp>
          <p:nvCxnSpPr>
            <p:cNvPr id="63519" name="AutoShape 16"/>
            <p:cNvCxnSpPr>
              <a:cxnSpLocks noChangeShapeType="1"/>
            </p:cNvCxnSpPr>
            <p:nvPr/>
          </p:nvCxnSpPr>
          <p:spPr bwMode="auto">
            <a:xfrm flipV="1">
              <a:off x="4455" y="5808"/>
              <a:ext cx="420" cy="672"/>
            </a:xfrm>
            <a:prstGeom prst="straightConnector1">
              <a:avLst/>
            </a:prstGeom>
            <a:noFill/>
            <a:ln w="12700">
              <a:solidFill>
                <a:srgbClr val="000000"/>
              </a:solidFill>
              <a:prstDash val="sysDot"/>
              <a:round/>
              <a:tailEnd type="arrow" w="med" len="med"/>
            </a:ln>
          </p:spPr>
        </p:cxnSp>
        <p:cxnSp>
          <p:nvCxnSpPr>
            <p:cNvPr id="63520" name="AutoShape 17"/>
            <p:cNvCxnSpPr>
              <a:cxnSpLocks noChangeShapeType="1"/>
            </p:cNvCxnSpPr>
            <p:nvPr/>
          </p:nvCxnSpPr>
          <p:spPr bwMode="auto">
            <a:xfrm flipV="1">
              <a:off x="6750" y="5808"/>
              <a:ext cx="420" cy="672"/>
            </a:xfrm>
            <a:prstGeom prst="straightConnector1">
              <a:avLst/>
            </a:prstGeom>
            <a:noFill/>
            <a:ln w="12700">
              <a:solidFill>
                <a:srgbClr val="000000"/>
              </a:solidFill>
              <a:prstDash val="sysDot"/>
              <a:round/>
              <a:tailEnd type="arrow" w="med" len="med"/>
            </a:ln>
          </p:spPr>
        </p:cxnSp>
        <p:cxnSp>
          <p:nvCxnSpPr>
            <p:cNvPr id="63521" name="AutoShape 18"/>
            <p:cNvCxnSpPr>
              <a:cxnSpLocks noChangeShapeType="1"/>
            </p:cNvCxnSpPr>
            <p:nvPr/>
          </p:nvCxnSpPr>
          <p:spPr bwMode="auto">
            <a:xfrm flipV="1">
              <a:off x="8085" y="5808"/>
              <a:ext cx="420" cy="672"/>
            </a:xfrm>
            <a:prstGeom prst="straightConnector1">
              <a:avLst/>
            </a:prstGeom>
            <a:noFill/>
            <a:ln w="12700">
              <a:solidFill>
                <a:srgbClr val="000000"/>
              </a:solidFill>
              <a:prstDash val="sysDot"/>
              <a:round/>
              <a:tailEnd type="arrow" w="med" len="med"/>
            </a:ln>
          </p:spPr>
        </p:cxnSp>
        <p:cxnSp>
          <p:nvCxnSpPr>
            <p:cNvPr id="63522" name="AutoShape 19"/>
            <p:cNvCxnSpPr>
              <a:cxnSpLocks noChangeShapeType="1"/>
            </p:cNvCxnSpPr>
            <p:nvPr/>
          </p:nvCxnSpPr>
          <p:spPr bwMode="auto">
            <a:xfrm>
              <a:off x="4455" y="6960"/>
              <a:ext cx="223" cy="558"/>
            </a:xfrm>
            <a:prstGeom prst="straightConnector1">
              <a:avLst/>
            </a:prstGeom>
            <a:noFill/>
            <a:ln w="12700">
              <a:solidFill>
                <a:srgbClr val="000000"/>
              </a:solidFill>
              <a:prstDash val="sysDot"/>
              <a:round/>
              <a:tailEnd type="arrow" w="med" len="med"/>
            </a:ln>
          </p:spPr>
        </p:cxnSp>
        <p:cxnSp>
          <p:nvCxnSpPr>
            <p:cNvPr id="63523" name="AutoShape 20"/>
            <p:cNvCxnSpPr>
              <a:cxnSpLocks noChangeShapeType="1"/>
            </p:cNvCxnSpPr>
            <p:nvPr/>
          </p:nvCxnSpPr>
          <p:spPr bwMode="auto">
            <a:xfrm>
              <a:off x="5610" y="6960"/>
              <a:ext cx="223" cy="558"/>
            </a:xfrm>
            <a:prstGeom prst="straightConnector1">
              <a:avLst/>
            </a:prstGeom>
            <a:noFill/>
            <a:ln w="12700">
              <a:solidFill>
                <a:srgbClr val="000000"/>
              </a:solidFill>
              <a:prstDash val="sysDot"/>
              <a:round/>
              <a:tailEnd type="arrow" w="med" len="med"/>
            </a:ln>
          </p:spPr>
        </p:cxnSp>
        <p:cxnSp>
          <p:nvCxnSpPr>
            <p:cNvPr id="63524" name="AutoShape 21"/>
            <p:cNvCxnSpPr>
              <a:cxnSpLocks noChangeShapeType="1"/>
            </p:cNvCxnSpPr>
            <p:nvPr/>
          </p:nvCxnSpPr>
          <p:spPr bwMode="auto">
            <a:xfrm>
              <a:off x="6750" y="6960"/>
              <a:ext cx="223" cy="558"/>
            </a:xfrm>
            <a:prstGeom prst="straightConnector1">
              <a:avLst/>
            </a:prstGeom>
            <a:noFill/>
            <a:ln w="12700">
              <a:solidFill>
                <a:srgbClr val="000000"/>
              </a:solidFill>
              <a:prstDash val="sysDot"/>
              <a:round/>
              <a:tailEnd type="arrow" w="med" len="med"/>
            </a:ln>
          </p:spPr>
        </p:cxnSp>
        <p:cxnSp>
          <p:nvCxnSpPr>
            <p:cNvPr id="63525" name="AutoShape 22"/>
            <p:cNvCxnSpPr>
              <a:cxnSpLocks noChangeShapeType="1"/>
            </p:cNvCxnSpPr>
            <p:nvPr/>
          </p:nvCxnSpPr>
          <p:spPr bwMode="auto">
            <a:xfrm>
              <a:off x="8160" y="6960"/>
              <a:ext cx="223" cy="558"/>
            </a:xfrm>
            <a:prstGeom prst="straightConnector1">
              <a:avLst/>
            </a:prstGeom>
            <a:noFill/>
            <a:ln w="12700">
              <a:solidFill>
                <a:srgbClr val="000000"/>
              </a:solidFill>
              <a:prstDash val="sysDot"/>
              <a:round/>
              <a:tailEnd type="arrow" w="med" len="med"/>
            </a:ln>
          </p:spPr>
        </p:cxnSp>
        <p:sp>
          <p:nvSpPr>
            <p:cNvPr id="63526" name="AutoShape 23"/>
            <p:cNvSpPr>
              <a:spLocks noChangeArrowheads="1"/>
            </p:cNvSpPr>
            <p:nvPr/>
          </p:nvSpPr>
          <p:spPr bwMode="auto">
            <a:xfrm>
              <a:off x="4048" y="5872"/>
              <a:ext cx="2582" cy="480"/>
            </a:xfrm>
            <a:prstGeom prst="roundRect">
              <a:avLst>
                <a:gd name="adj" fmla="val 16667"/>
              </a:avLst>
            </a:prstGeom>
            <a:noFill/>
            <a:ln w="9525">
              <a:noFill/>
              <a:round/>
            </a:ln>
          </p:spPr>
          <p:txBody>
            <a:bodyPr/>
            <a:lstStyle/>
            <a:p>
              <a:pPr algn="ctr"/>
              <a:r>
                <a:rPr lang="zh-CN" altLang="en-US" sz="2400" b="1" i="0">
                  <a:solidFill>
                    <a:srgbClr val="00B050"/>
                  </a:solidFill>
                  <a:latin typeface="Calibri" panose="020F0502020204030204" pitchFamily="34" charset="0"/>
                </a:rPr>
                <a:t>质量问题持续反馈</a:t>
              </a:r>
              <a:endParaRPr lang="zh-CN" altLang="en-US" sz="2400" i="0">
                <a:solidFill>
                  <a:srgbClr val="00B050"/>
                </a:solidFill>
              </a:endParaRPr>
            </a:p>
          </p:txBody>
        </p:sp>
        <p:sp>
          <p:nvSpPr>
            <p:cNvPr id="63527" name="AutoShape 24"/>
            <p:cNvSpPr>
              <a:spLocks noChangeArrowheads="1"/>
            </p:cNvSpPr>
            <p:nvPr/>
          </p:nvSpPr>
          <p:spPr bwMode="auto">
            <a:xfrm>
              <a:off x="5194" y="7061"/>
              <a:ext cx="2623" cy="480"/>
            </a:xfrm>
            <a:prstGeom prst="roundRect">
              <a:avLst>
                <a:gd name="adj" fmla="val 16667"/>
              </a:avLst>
            </a:prstGeom>
            <a:noFill/>
            <a:ln w="9525">
              <a:noFill/>
              <a:round/>
            </a:ln>
          </p:spPr>
          <p:txBody>
            <a:bodyPr/>
            <a:lstStyle/>
            <a:p>
              <a:pPr algn="ctr"/>
              <a:r>
                <a:rPr lang="zh-CN" altLang="en-US" sz="2400" b="1" i="0">
                  <a:solidFill>
                    <a:srgbClr val="00B050"/>
                  </a:solidFill>
                  <a:latin typeface="Calibri" panose="020F0502020204030204" pitchFamily="34" charset="0"/>
                </a:rPr>
                <a:t>质量问题持续反馈</a:t>
              </a:r>
              <a:endParaRPr lang="zh-CN" altLang="en-US" sz="2400" i="0">
                <a:solidFill>
                  <a:srgbClr val="00B050"/>
                </a:solidFill>
              </a:endParaRPr>
            </a:p>
          </p:txBody>
        </p:sp>
      </p:grpSp>
      <p:grpSp>
        <p:nvGrpSpPr>
          <p:cNvPr id="26" name="AutoShape 14"/>
          <p:cNvGrpSpPr/>
          <p:nvPr/>
        </p:nvGrpSpPr>
        <p:grpSpPr bwMode="auto">
          <a:xfrm>
            <a:off x="8186738" y="3621088"/>
            <a:ext cx="969962" cy="969962"/>
            <a:chOff x="5157" y="2281"/>
            <a:chExt cx="611" cy="611"/>
          </a:xfrm>
        </p:grpSpPr>
        <p:pic>
          <p:nvPicPr>
            <p:cNvPr id="63491" name="AutoShape 14"/>
            <p:cNvPicPr>
              <a:picLocks noChangeArrowheads="1"/>
            </p:cNvPicPr>
            <p:nvPr/>
          </p:nvPicPr>
          <p:blipFill>
            <a:blip r:embed="rId7"/>
            <a:srcRect/>
            <a:stretch>
              <a:fillRect/>
            </a:stretch>
          </p:blipFill>
          <p:spPr bwMode="auto">
            <a:xfrm>
              <a:off x="5157" y="2281"/>
              <a:ext cx="611" cy="611"/>
            </a:xfrm>
            <a:prstGeom prst="rect">
              <a:avLst/>
            </a:prstGeom>
            <a:noFill/>
          </p:spPr>
        </p:pic>
        <p:sp>
          <p:nvSpPr>
            <p:cNvPr id="63492" name="Text Box 4"/>
            <p:cNvSpPr txBox="1">
              <a:spLocks noChangeArrowheads="1"/>
            </p:cNvSpPr>
            <p:nvPr/>
          </p:nvSpPr>
          <p:spPr bwMode="auto">
            <a:xfrm>
              <a:off x="5199" y="2325"/>
              <a:ext cx="532" cy="529"/>
            </a:xfrm>
            <a:prstGeom prst="rect">
              <a:avLst/>
            </a:prstGeom>
            <a:noFill/>
            <a:ln w="9525">
              <a:noFill/>
              <a:miter lim="800000"/>
            </a:ln>
          </p:spPr>
          <p:txBody>
            <a:bodyPr/>
            <a:lstStyle/>
            <a:p>
              <a:pPr algn="ctr"/>
              <a:r>
                <a:rPr lang="zh-CN" altLang="en-US" sz="2400" b="1" i="0">
                  <a:solidFill>
                    <a:schemeClr val="bg1"/>
                  </a:solidFill>
                  <a:latin typeface="Calibri" panose="020F0502020204030204" pitchFamily="34" charset="0"/>
                </a:rPr>
                <a:t>敏捷测试</a:t>
              </a:r>
              <a:endParaRPr lang="zh-CN" altLang="en-US" sz="2400" b="1" i="0">
                <a:solidFill>
                  <a:schemeClr val="bg1"/>
                </a:solidFill>
              </a:endParaRPr>
            </a:p>
          </p:txBody>
        </p:sp>
      </p:grpSp>
      <p:sp>
        <p:nvSpPr>
          <p:cNvPr id="63494" name="矩形 1"/>
          <p:cNvSpPr>
            <a:spLocks noChangeArrowheads="1"/>
          </p:cNvSpPr>
          <p:nvPr/>
        </p:nvSpPr>
        <p:spPr bwMode="auto">
          <a:xfrm>
            <a:off x="2411413" y="333375"/>
            <a:ext cx="4110037" cy="646113"/>
          </a:xfrm>
          <a:prstGeom prst="rect">
            <a:avLst/>
          </a:prstGeom>
          <a:noFill/>
          <a:ln w="9525">
            <a:noFill/>
            <a:miter lim="800000"/>
          </a:ln>
        </p:spPr>
        <p:txBody>
          <a:bodyPr wrap="none">
            <a:spAutoFit/>
          </a:bodyPr>
          <a:lstStyle/>
          <a:p>
            <a:r>
              <a:rPr lang="en-US" altLang="zh-CN" sz="3600" i="0">
                <a:solidFill>
                  <a:srgbClr val="FFFF00"/>
                </a:solidFill>
              </a:rPr>
              <a:t>4.2.2 </a:t>
            </a:r>
            <a:r>
              <a:rPr lang="zh-CN" altLang="zh-CN" sz="3600" i="0">
                <a:solidFill>
                  <a:srgbClr val="FFFF00"/>
                </a:solidFill>
              </a:rPr>
              <a:t>敏捷测试流程 </a:t>
            </a:r>
            <a:endParaRPr lang="zh-CN" altLang="en-US" sz="3600" i="0">
              <a:solidFill>
                <a:srgbClr val="FFFF00"/>
              </a:solidFill>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矩形 3"/>
          <p:cNvPicPr>
            <a:picLocks noChangeArrowheads="1"/>
          </p:cNvPicPr>
          <p:nvPr/>
        </p:nvPicPr>
        <p:blipFill>
          <a:blip r:embed="rId1"/>
          <a:srcRect/>
          <a:stretch>
            <a:fillRect/>
          </a:stretch>
        </p:blipFill>
        <p:spPr bwMode="auto">
          <a:xfrm>
            <a:off x="2316163" y="219075"/>
            <a:ext cx="4754562" cy="768350"/>
          </a:xfrm>
          <a:prstGeom prst="rect">
            <a:avLst/>
          </a:prstGeom>
          <a:noFill/>
        </p:spPr>
      </p:pic>
      <p:sp>
        <p:nvSpPr>
          <p:cNvPr id="65538" name="AutoShape 2"/>
          <p:cNvSpPr>
            <a:spLocks noChangeArrowheads="1"/>
          </p:cNvSpPr>
          <p:nvPr/>
        </p:nvSpPr>
        <p:spPr bwMode="auto">
          <a:xfrm>
            <a:off x="5537200" y="4310063"/>
            <a:ext cx="1676400" cy="758825"/>
          </a:xfrm>
          <a:prstGeom prst="rightArrow">
            <a:avLst>
              <a:gd name="adj1" fmla="val 50000"/>
              <a:gd name="adj2" fmla="val 35143"/>
            </a:avLst>
          </a:prstGeom>
          <a:solidFill>
            <a:srgbClr val="92D050"/>
          </a:solidFill>
          <a:ln w="31750">
            <a:solidFill>
              <a:schemeClr val="tx1"/>
            </a:solidFill>
            <a:miter lim="800000"/>
          </a:ln>
        </p:spPr>
        <p:txBody>
          <a:bodyPr wrap="none" anchor="ctr"/>
          <a:lstStyle/>
          <a:p>
            <a:endParaRPr lang="zh-CN" altLang="zh-CN">
              <a:latin typeface="Calibri" panose="020F0502020204030204" pitchFamily="34" charset="0"/>
            </a:endParaRPr>
          </a:p>
        </p:txBody>
      </p:sp>
      <p:sp>
        <p:nvSpPr>
          <p:cNvPr id="65539" name="Rectangle 3"/>
          <p:cNvSpPr>
            <a:spLocks noChangeArrowheads="1"/>
          </p:cNvSpPr>
          <p:nvPr/>
        </p:nvSpPr>
        <p:spPr bwMode="auto">
          <a:xfrm>
            <a:off x="4192588" y="4519613"/>
            <a:ext cx="1052512" cy="381000"/>
          </a:xfrm>
          <a:prstGeom prst="rect">
            <a:avLst/>
          </a:prstGeom>
          <a:solidFill>
            <a:srgbClr val="92D050"/>
          </a:solidFill>
          <a:ln w="31750">
            <a:solidFill>
              <a:schemeClr val="tx1"/>
            </a:solidFill>
            <a:miter lim="800000"/>
          </a:ln>
        </p:spPr>
        <p:txBody>
          <a:bodyPr wrap="none" anchor="ctr"/>
          <a:lstStyle/>
          <a:p>
            <a:endParaRPr lang="zh-CN" altLang="zh-CN">
              <a:latin typeface="Calibri" panose="020F0502020204030204" pitchFamily="34" charset="0"/>
            </a:endParaRPr>
          </a:p>
        </p:txBody>
      </p:sp>
      <p:sp>
        <p:nvSpPr>
          <p:cNvPr id="65540" name="AutoShape 4"/>
          <p:cNvSpPr>
            <a:spLocks noChangeArrowheads="1"/>
          </p:cNvSpPr>
          <p:nvPr/>
        </p:nvSpPr>
        <p:spPr bwMode="auto">
          <a:xfrm rot="5961081" flipH="1" flipV="1">
            <a:off x="3984625" y="1450976"/>
            <a:ext cx="1279525" cy="12636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040" y="17756"/>
                </a:moveTo>
                <a:cubicBezTo>
                  <a:pt x="16744" y="16496"/>
                  <a:pt x="18474" y="13783"/>
                  <a:pt x="18474" y="10800"/>
                </a:cubicBezTo>
                <a:cubicBezTo>
                  <a:pt x="18474" y="6561"/>
                  <a:pt x="15038" y="3126"/>
                  <a:pt x="10800" y="3126"/>
                </a:cubicBezTo>
                <a:cubicBezTo>
                  <a:pt x="7268" y="3125"/>
                  <a:pt x="4192" y="5536"/>
                  <a:pt x="3348" y="8965"/>
                </a:cubicBezTo>
                <a:lnTo>
                  <a:pt x="313" y="8218"/>
                </a:lnTo>
                <a:cubicBezTo>
                  <a:pt x="1501" y="3392"/>
                  <a:pt x="5829" y="-1"/>
                  <a:pt x="10800" y="0"/>
                </a:cubicBezTo>
                <a:cubicBezTo>
                  <a:pt x="16764" y="0"/>
                  <a:pt x="21600" y="4835"/>
                  <a:pt x="21600" y="10800"/>
                </a:cubicBezTo>
                <a:cubicBezTo>
                  <a:pt x="21600" y="14998"/>
                  <a:pt x="19166" y="18816"/>
                  <a:pt x="15360" y="20589"/>
                </a:cubicBezTo>
                <a:lnTo>
                  <a:pt x="16500" y="23037"/>
                </a:lnTo>
                <a:lnTo>
                  <a:pt x="10836" y="20972"/>
                </a:lnTo>
                <a:lnTo>
                  <a:pt x="12900" y="15308"/>
                </a:lnTo>
                <a:lnTo>
                  <a:pt x="14040" y="17756"/>
                </a:lnTo>
                <a:close/>
              </a:path>
            </a:pathLst>
          </a:custGeom>
          <a:solidFill>
            <a:srgbClr val="92D050"/>
          </a:solidFill>
          <a:ln w="31750">
            <a:solidFill>
              <a:schemeClr val="tx1"/>
            </a:solidFill>
            <a:miter lim="800000"/>
          </a:ln>
        </p:spPr>
        <p:txBody>
          <a:bodyPr wrap="none" anchor="ctr"/>
          <a:lstStyle/>
          <a:p>
            <a:endParaRPr lang="zh-CN" altLang="zh-CN">
              <a:latin typeface="Calibri" panose="020F0502020204030204" pitchFamily="34" charset="0"/>
            </a:endParaRPr>
          </a:p>
        </p:txBody>
      </p:sp>
      <p:sp>
        <p:nvSpPr>
          <p:cNvPr id="65541" name="AutoShape 5"/>
          <p:cNvSpPr>
            <a:spLocks noChangeAspect="1" noChangeArrowheads="1"/>
          </p:cNvSpPr>
          <p:nvPr/>
        </p:nvSpPr>
        <p:spPr bwMode="auto">
          <a:xfrm>
            <a:off x="604838" y="5614988"/>
            <a:ext cx="919162" cy="517525"/>
          </a:xfrm>
          <a:prstGeom prst="cube">
            <a:avLst>
              <a:gd name="adj" fmla="val 25000"/>
            </a:avLst>
          </a:prstGeom>
          <a:solidFill>
            <a:srgbClr val="99CCFF"/>
          </a:solidFill>
          <a:ln w="31750">
            <a:solidFill>
              <a:srgbClr val="006CD8"/>
            </a:solidFill>
            <a:miter lim="800000"/>
          </a:ln>
        </p:spPr>
        <p:txBody>
          <a:bodyPr wrap="none" anchor="ctr"/>
          <a:lstStyle/>
          <a:p>
            <a:endParaRPr lang="zh-CN" altLang="zh-CN">
              <a:latin typeface="Calibri" panose="020F0502020204030204" pitchFamily="34" charset="0"/>
            </a:endParaRPr>
          </a:p>
        </p:txBody>
      </p:sp>
      <p:sp>
        <p:nvSpPr>
          <p:cNvPr id="65542" name="AutoShape 7"/>
          <p:cNvSpPr>
            <a:spLocks noChangeAspect="1" noChangeArrowheads="1"/>
          </p:cNvSpPr>
          <p:nvPr/>
        </p:nvSpPr>
        <p:spPr bwMode="auto">
          <a:xfrm>
            <a:off x="915988" y="5199063"/>
            <a:ext cx="919162" cy="517525"/>
          </a:xfrm>
          <a:prstGeom prst="cube">
            <a:avLst>
              <a:gd name="adj" fmla="val 25000"/>
            </a:avLst>
          </a:prstGeom>
          <a:solidFill>
            <a:srgbClr val="99CCFF"/>
          </a:solidFill>
          <a:ln w="31750">
            <a:solidFill>
              <a:srgbClr val="006CD8"/>
            </a:solidFill>
            <a:miter lim="800000"/>
          </a:ln>
        </p:spPr>
        <p:txBody>
          <a:bodyPr wrap="none" anchor="ctr"/>
          <a:lstStyle/>
          <a:p>
            <a:endParaRPr lang="zh-CN" altLang="zh-CN">
              <a:latin typeface="Calibri" panose="020F0502020204030204" pitchFamily="34" charset="0"/>
            </a:endParaRPr>
          </a:p>
        </p:txBody>
      </p:sp>
      <p:sp>
        <p:nvSpPr>
          <p:cNvPr id="65543" name="AutoShape 8"/>
          <p:cNvSpPr>
            <a:spLocks noChangeAspect="1" noChangeArrowheads="1"/>
          </p:cNvSpPr>
          <p:nvPr/>
        </p:nvSpPr>
        <p:spPr bwMode="auto">
          <a:xfrm>
            <a:off x="685800" y="4797425"/>
            <a:ext cx="919163" cy="517525"/>
          </a:xfrm>
          <a:prstGeom prst="cube">
            <a:avLst>
              <a:gd name="adj" fmla="val 25000"/>
            </a:avLst>
          </a:prstGeom>
          <a:solidFill>
            <a:srgbClr val="99CCFF"/>
          </a:solidFill>
          <a:ln w="31750">
            <a:solidFill>
              <a:srgbClr val="006CD8"/>
            </a:solidFill>
            <a:miter lim="800000"/>
          </a:ln>
        </p:spPr>
        <p:txBody>
          <a:bodyPr wrap="none" anchor="ctr"/>
          <a:lstStyle/>
          <a:p>
            <a:endParaRPr lang="zh-CN" altLang="zh-CN">
              <a:latin typeface="Calibri" panose="020F0502020204030204" pitchFamily="34" charset="0"/>
            </a:endParaRPr>
          </a:p>
        </p:txBody>
      </p:sp>
      <p:sp>
        <p:nvSpPr>
          <p:cNvPr id="65544" name="AutoShape 9"/>
          <p:cNvSpPr>
            <a:spLocks noChangeAspect="1" noChangeArrowheads="1"/>
          </p:cNvSpPr>
          <p:nvPr/>
        </p:nvSpPr>
        <p:spPr bwMode="auto">
          <a:xfrm>
            <a:off x="1143000" y="4395788"/>
            <a:ext cx="919163" cy="517525"/>
          </a:xfrm>
          <a:prstGeom prst="cube">
            <a:avLst>
              <a:gd name="adj" fmla="val 25000"/>
            </a:avLst>
          </a:prstGeom>
          <a:solidFill>
            <a:srgbClr val="CCFFFF"/>
          </a:solidFill>
          <a:ln w="31750">
            <a:solidFill>
              <a:srgbClr val="336666"/>
            </a:solidFill>
            <a:miter lim="800000"/>
          </a:ln>
        </p:spPr>
        <p:txBody>
          <a:bodyPr wrap="none" anchor="ctr"/>
          <a:lstStyle/>
          <a:p>
            <a:endParaRPr lang="zh-CN" altLang="zh-CN">
              <a:latin typeface="Calibri" panose="020F0502020204030204" pitchFamily="34" charset="0"/>
            </a:endParaRPr>
          </a:p>
        </p:txBody>
      </p:sp>
      <p:grpSp>
        <p:nvGrpSpPr>
          <p:cNvPr id="65545" name="Group 11"/>
          <p:cNvGrpSpPr>
            <a:grpSpLocks noChangeAspect="1"/>
          </p:cNvGrpSpPr>
          <p:nvPr/>
        </p:nvGrpSpPr>
        <p:grpSpPr bwMode="auto">
          <a:xfrm>
            <a:off x="3290888" y="4313238"/>
            <a:ext cx="895350" cy="665162"/>
            <a:chOff x="2550" y="2556"/>
            <a:chExt cx="810" cy="602"/>
          </a:xfrm>
        </p:grpSpPr>
        <p:sp>
          <p:nvSpPr>
            <p:cNvPr id="65559" name="AutoShape 12"/>
            <p:cNvSpPr>
              <a:spLocks noChangeAspect="1" noChangeArrowheads="1"/>
            </p:cNvSpPr>
            <p:nvPr/>
          </p:nvSpPr>
          <p:spPr bwMode="auto">
            <a:xfrm>
              <a:off x="2688" y="2830"/>
              <a:ext cx="672" cy="328"/>
            </a:xfrm>
            <a:prstGeom prst="cube">
              <a:avLst>
                <a:gd name="adj" fmla="val 81991"/>
              </a:avLst>
            </a:prstGeom>
            <a:solidFill>
              <a:srgbClr val="CCFFFF"/>
            </a:solidFill>
            <a:ln w="31750">
              <a:solidFill>
                <a:srgbClr val="336666"/>
              </a:solidFill>
              <a:miter lim="800000"/>
            </a:ln>
          </p:spPr>
          <p:txBody>
            <a:bodyPr wrap="none" anchor="ctr"/>
            <a:lstStyle/>
            <a:p>
              <a:endParaRPr lang="zh-CN" altLang="zh-CN">
                <a:latin typeface="Calibri" panose="020F0502020204030204" pitchFamily="34" charset="0"/>
              </a:endParaRPr>
            </a:p>
          </p:txBody>
        </p:sp>
        <p:sp>
          <p:nvSpPr>
            <p:cNvPr id="65560" name="AutoShape 13"/>
            <p:cNvSpPr>
              <a:spLocks noChangeAspect="1" noChangeArrowheads="1"/>
            </p:cNvSpPr>
            <p:nvPr/>
          </p:nvSpPr>
          <p:spPr bwMode="auto">
            <a:xfrm>
              <a:off x="2642" y="2739"/>
              <a:ext cx="672" cy="328"/>
            </a:xfrm>
            <a:prstGeom prst="cube">
              <a:avLst>
                <a:gd name="adj" fmla="val 81991"/>
              </a:avLst>
            </a:prstGeom>
            <a:solidFill>
              <a:srgbClr val="CCFFFF"/>
            </a:solidFill>
            <a:ln w="31750">
              <a:solidFill>
                <a:srgbClr val="336666"/>
              </a:solidFill>
              <a:miter lim="800000"/>
            </a:ln>
          </p:spPr>
          <p:txBody>
            <a:bodyPr wrap="none" anchor="ctr"/>
            <a:lstStyle/>
            <a:p>
              <a:endParaRPr lang="zh-CN" altLang="zh-CN">
                <a:latin typeface="Calibri" panose="020F0502020204030204" pitchFamily="34" charset="0"/>
              </a:endParaRPr>
            </a:p>
          </p:txBody>
        </p:sp>
        <p:sp>
          <p:nvSpPr>
            <p:cNvPr id="65561" name="AutoShape 14"/>
            <p:cNvSpPr>
              <a:spLocks noChangeAspect="1" noChangeArrowheads="1"/>
            </p:cNvSpPr>
            <p:nvPr/>
          </p:nvSpPr>
          <p:spPr bwMode="auto">
            <a:xfrm>
              <a:off x="2596" y="2648"/>
              <a:ext cx="672" cy="328"/>
            </a:xfrm>
            <a:prstGeom prst="cube">
              <a:avLst>
                <a:gd name="adj" fmla="val 81991"/>
              </a:avLst>
            </a:prstGeom>
            <a:solidFill>
              <a:srgbClr val="CCFFFF"/>
            </a:solidFill>
            <a:ln w="31750">
              <a:solidFill>
                <a:srgbClr val="336666"/>
              </a:solidFill>
              <a:miter lim="800000"/>
            </a:ln>
          </p:spPr>
          <p:txBody>
            <a:bodyPr wrap="none" anchor="ctr"/>
            <a:lstStyle/>
            <a:p>
              <a:endParaRPr lang="zh-CN" altLang="zh-CN">
                <a:latin typeface="Calibri" panose="020F0502020204030204" pitchFamily="34" charset="0"/>
              </a:endParaRPr>
            </a:p>
          </p:txBody>
        </p:sp>
        <p:sp>
          <p:nvSpPr>
            <p:cNvPr id="65562" name="AutoShape 15"/>
            <p:cNvSpPr>
              <a:spLocks noChangeAspect="1" noChangeArrowheads="1"/>
            </p:cNvSpPr>
            <p:nvPr/>
          </p:nvSpPr>
          <p:spPr bwMode="auto">
            <a:xfrm>
              <a:off x="2550" y="2556"/>
              <a:ext cx="672" cy="328"/>
            </a:xfrm>
            <a:prstGeom prst="cube">
              <a:avLst>
                <a:gd name="adj" fmla="val 81991"/>
              </a:avLst>
            </a:prstGeom>
            <a:solidFill>
              <a:srgbClr val="CCFFFF"/>
            </a:solidFill>
            <a:ln w="31750">
              <a:solidFill>
                <a:srgbClr val="336666"/>
              </a:solidFill>
              <a:miter lim="800000"/>
            </a:ln>
          </p:spPr>
          <p:txBody>
            <a:bodyPr wrap="none" anchor="ctr"/>
            <a:lstStyle/>
            <a:p>
              <a:endParaRPr lang="zh-CN" altLang="zh-CN">
                <a:latin typeface="Calibri" panose="020F0502020204030204" pitchFamily="34" charset="0"/>
              </a:endParaRPr>
            </a:p>
          </p:txBody>
        </p:sp>
      </p:grpSp>
      <p:sp>
        <p:nvSpPr>
          <p:cNvPr id="65546" name="Text Box 16"/>
          <p:cNvSpPr txBox="1">
            <a:spLocks noChangeArrowheads="1"/>
          </p:cNvSpPr>
          <p:nvPr/>
        </p:nvSpPr>
        <p:spPr bwMode="auto">
          <a:xfrm>
            <a:off x="4932363" y="2852738"/>
            <a:ext cx="1284287" cy="923925"/>
          </a:xfrm>
          <a:prstGeom prst="rect">
            <a:avLst/>
          </a:prstGeom>
          <a:noFill/>
          <a:ln w="9525">
            <a:noFill/>
            <a:miter lim="800000"/>
          </a:ln>
        </p:spPr>
        <p:txBody>
          <a:bodyPr>
            <a:spAutoFit/>
          </a:bodyPr>
          <a:lstStyle/>
          <a:p>
            <a:pPr algn="ctr"/>
            <a:r>
              <a:rPr lang="zh-CN" altLang="en-US" b="1" i="0">
                <a:solidFill>
                  <a:srgbClr val="800000"/>
                </a:solidFill>
                <a:latin typeface="宋体" panose="02010600030101010101" pitchFamily="2" charset="-122"/>
              </a:rPr>
              <a:t>全过程持续的单元</a:t>
            </a:r>
            <a:r>
              <a:rPr lang="en-US" altLang="zh-CN" b="1" i="0">
                <a:solidFill>
                  <a:srgbClr val="800000"/>
                </a:solidFill>
                <a:latin typeface="宋体" panose="02010600030101010101" pitchFamily="2" charset="-122"/>
              </a:rPr>
              <a:t>/</a:t>
            </a:r>
            <a:r>
              <a:rPr lang="zh-CN" altLang="en-US" b="1" i="0">
                <a:solidFill>
                  <a:srgbClr val="800000"/>
                </a:solidFill>
                <a:latin typeface="宋体" panose="02010600030101010101" pitchFamily="2" charset="-122"/>
              </a:rPr>
              <a:t>系统测试</a:t>
            </a:r>
            <a:endParaRPr lang="en-US" altLang="zh-CN" b="1" i="0">
              <a:solidFill>
                <a:srgbClr val="800000"/>
              </a:solidFill>
              <a:latin typeface="宋体" panose="02010600030101010101" pitchFamily="2" charset="-122"/>
            </a:endParaRPr>
          </a:p>
        </p:txBody>
      </p:sp>
      <p:sp>
        <p:nvSpPr>
          <p:cNvPr id="65547" name="Text Box 17"/>
          <p:cNvSpPr txBox="1">
            <a:spLocks noChangeArrowheads="1"/>
          </p:cNvSpPr>
          <p:nvPr/>
        </p:nvSpPr>
        <p:spPr bwMode="auto">
          <a:xfrm>
            <a:off x="4237038" y="1851025"/>
            <a:ext cx="595312" cy="338138"/>
          </a:xfrm>
          <a:prstGeom prst="rect">
            <a:avLst/>
          </a:prstGeom>
          <a:noFill/>
          <a:ln w="9525">
            <a:noFill/>
            <a:miter lim="800000"/>
          </a:ln>
        </p:spPr>
        <p:txBody>
          <a:bodyPr wrap="none">
            <a:spAutoFit/>
          </a:bodyPr>
          <a:lstStyle/>
          <a:p>
            <a:r>
              <a:rPr lang="en-US" altLang="zh-CN" sz="1600">
                <a:latin typeface="Calibri" panose="020F0502020204030204" pitchFamily="34" charset="0"/>
                <a:ea typeface="MS PGothic" panose="020B0600070205080204" pitchFamily="34" charset="-128"/>
              </a:rPr>
              <a:t>Daily</a:t>
            </a:r>
            <a:endParaRPr lang="en-US" altLang="zh-CN" sz="1600">
              <a:latin typeface="Calibri" panose="020F0502020204030204" pitchFamily="34" charset="0"/>
              <a:ea typeface="MS PGothic" panose="020B0600070205080204" pitchFamily="34" charset="-128"/>
            </a:endParaRPr>
          </a:p>
        </p:txBody>
      </p:sp>
      <p:sp>
        <p:nvSpPr>
          <p:cNvPr id="65548" name="AutoShape 18"/>
          <p:cNvSpPr>
            <a:spLocks noChangeArrowheads="1"/>
          </p:cNvSpPr>
          <p:nvPr/>
        </p:nvSpPr>
        <p:spPr bwMode="auto">
          <a:xfrm rot="15490853" flipV="1">
            <a:off x="4314032" y="2029619"/>
            <a:ext cx="2508250" cy="273208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7273" y="17146"/>
                </a:moveTo>
                <a:cubicBezTo>
                  <a:pt x="8351" y="17746"/>
                  <a:pt x="9565" y="18061"/>
                  <a:pt x="10800" y="18061"/>
                </a:cubicBezTo>
                <a:cubicBezTo>
                  <a:pt x="14810" y="18061"/>
                  <a:pt x="18061" y="14810"/>
                  <a:pt x="18061" y="10800"/>
                </a:cubicBezTo>
                <a:cubicBezTo>
                  <a:pt x="18061" y="6789"/>
                  <a:pt x="14810" y="3539"/>
                  <a:pt x="10800" y="3539"/>
                </a:cubicBezTo>
                <a:cubicBezTo>
                  <a:pt x="6789" y="3539"/>
                  <a:pt x="3539" y="6789"/>
                  <a:pt x="3539" y="10800"/>
                </a:cubicBezTo>
                <a:cubicBezTo>
                  <a:pt x="3538" y="11333"/>
                  <a:pt x="3597" y="11866"/>
                  <a:pt x="3714" y="12386"/>
                </a:cubicBezTo>
                <a:lnTo>
                  <a:pt x="261" y="13160"/>
                </a:lnTo>
                <a:cubicBezTo>
                  <a:pt x="87" y="12385"/>
                  <a:pt x="0" y="11594"/>
                  <a:pt x="0" y="10800"/>
                </a:cubicBezTo>
                <a:cubicBezTo>
                  <a:pt x="0" y="4835"/>
                  <a:pt x="4835" y="0"/>
                  <a:pt x="10800" y="0"/>
                </a:cubicBezTo>
                <a:cubicBezTo>
                  <a:pt x="16764" y="0"/>
                  <a:pt x="21600" y="4835"/>
                  <a:pt x="21600" y="10800"/>
                </a:cubicBezTo>
                <a:cubicBezTo>
                  <a:pt x="21600" y="16764"/>
                  <a:pt x="16764" y="21600"/>
                  <a:pt x="10800" y="21600"/>
                </a:cubicBezTo>
                <a:cubicBezTo>
                  <a:pt x="8964" y="21600"/>
                  <a:pt x="7158" y="21132"/>
                  <a:pt x="5554" y="20240"/>
                </a:cubicBezTo>
                <a:lnTo>
                  <a:pt x="4242" y="22600"/>
                </a:lnTo>
                <a:lnTo>
                  <a:pt x="2505" y="16523"/>
                </a:lnTo>
                <a:lnTo>
                  <a:pt x="8584" y="14786"/>
                </a:lnTo>
                <a:lnTo>
                  <a:pt x="7273" y="17146"/>
                </a:lnTo>
                <a:close/>
              </a:path>
            </a:pathLst>
          </a:custGeom>
          <a:solidFill>
            <a:srgbClr val="92D050"/>
          </a:solidFill>
          <a:ln w="31750">
            <a:solidFill>
              <a:schemeClr val="tx1"/>
            </a:solidFill>
            <a:miter lim="800000"/>
          </a:ln>
        </p:spPr>
        <p:txBody>
          <a:bodyPr wrap="none" anchor="ctr"/>
          <a:lstStyle/>
          <a:p>
            <a:endParaRPr lang="zh-CN" altLang="zh-CN">
              <a:latin typeface="Calibri" panose="020F0502020204030204" pitchFamily="34" charset="0"/>
            </a:endParaRPr>
          </a:p>
        </p:txBody>
      </p:sp>
      <p:sp>
        <p:nvSpPr>
          <p:cNvPr id="65549" name="AutoShape 19"/>
          <p:cNvSpPr>
            <a:spLocks noChangeArrowheads="1"/>
          </p:cNvSpPr>
          <p:nvPr/>
        </p:nvSpPr>
        <p:spPr bwMode="auto">
          <a:xfrm>
            <a:off x="2147888" y="4246563"/>
            <a:ext cx="1066800" cy="758825"/>
          </a:xfrm>
          <a:prstGeom prst="rightArrow">
            <a:avLst>
              <a:gd name="adj1" fmla="val 50000"/>
              <a:gd name="adj2" fmla="val 35146"/>
            </a:avLst>
          </a:prstGeom>
          <a:solidFill>
            <a:srgbClr val="92D050"/>
          </a:solidFill>
          <a:ln w="31750">
            <a:solidFill>
              <a:schemeClr val="tx1"/>
            </a:solidFill>
            <a:miter lim="800000"/>
          </a:ln>
        </p:spPr>
        <p:txBody>
          <a:bodyPr wrap="none" anchor="ctr"/>
          <a:lstStyle/>
          <a:p>
            <a:endParaRPr lang="zh-CN" altLang="zh-CN">
              <a:latin typeface="Calibri" panose="020F0502020204030204" pitchFamily="34" charset="0"/>
            </a:endParaRPr>
          </a:p>
        </p:txBody>
      </p:sp>
      <p:sp>
        <p:nvSpPr>
          <p:cNvPr id="65550" name="AutoShape 20"/>
          <p:cNvSpPr>
            <a:spLocks noChangeAspect="1" noChangeArrowheads="1"/>
          </p:cNvSpPr>
          <p:nvPr/>
        </p:nvSpPr>
        <p:spPr bwMode="auto">
          <a:xfrm>
            <a:off x="7286625" y="4351338"/>
            <a:ext cx="919163" cy="517525"/>
          </a:xfrm>
          <a:prstGeom prst="cube">
            <a:avLst>
              <a:gd name="adj" fmla="val 25000"/>
            </a:avLst>
          </a:prstGeom>
          <a:solidFill>
            <a:srgbClr val="FFFFFF"/>
          </a:solidFill>
          <a:ln w="31750">
            <a:solidFill>
              <a:schemeClr val="tx1"/>
            </a:solidFill>
            <a:miter lim="800000"/>
          </a:ln>
        </p:spPr>
        <p:txBody>
          <a:bodyPr wrap="none" anchor="ctr"/>
          <a:lstStyle/>
          <a:p>
            <a:endParaRPr lang="zh-CN" altLang="zh-CN">
              <a:latin typeface="Calibri" panose="020F0502020204030204" pitchFamily="34" charset="0"/>
            </a:endParaRPr>
          </a:p>
        </p:txBody>
      </p:sp>
      <p:sp>
        <p:nvSpPr>
          <p:cNvPr id="65551" name="AutoShape 21"/>
          <p:cNvSpPr/>
          <p:nvPr/>
        </p:nvSpPr>
        <p:spPr bwMode="auto">
          <a:xfrm>
            <a:off x="1843088" y="4989513"/>
            <a:ext cx="304800" cy="1143000"/>
          </a:xfrm>
          <a:prstGeom prst="rightBrace">
            <a:avLst>
              <a:gd name="adj1" fmla="val 31250"/>
              <a:gd name="adj2" fmla="val 50000"/>
            </a:avLst>
          </a:prstGeom>
          <a:noFill/>
          <a:ln w="19050">
            <a:solidFill>
              <a:schemeClr val="tx1"/>
            </a:solidFill>
            <a:round/>
          </a:ln>
        </p:spPr>
        <p:txBody>
          <a:bodyPr wrap="none" anchor="ctr"/>
          <a:lstStyle/>
          <a:p>
            <a:endParaRPr lang="zh-CN" altLang="zh-CN">
              <a:latin typeface="Calibri" panose="020F0502020204030204" pitchFamily="34" charset="0"/>
            </a:endParaRPr>
          </a:p>
        </p:txBody>
      </p:sp>
      <p:sp>
        <p:nvSpPr>
          <p:cNvPr id="65552" name="Text Box 22"/>
          <p:cNvSpPr txBox="1">
            <a:spLocks noChangeArrowheads="1"/>
          </p:cNvSpPr>
          <p:nvPr/>
        </p:nvSpPr>
        <p:spPr bwMode="auto">
          <a:xfrm>
            <a:off x="2147888" y="5294313"/>
            <a:ext cx="1335087" cy="584200"/>
          </a:xfrm>
          <a:prstGeom prst="rect">
            <a:avLst/>
          </a:prstGeom>
          <a:noFill/>
          <a:ln w="9525">
            <a:noFill/>
            <a:miter lim="800000"/>
          </a:ln>
        </p:spPr>
        <p:txBody>
          <a:bodyPr wrap="none">
            <a:spAutoFit/>
          </a:bodyPr>
          <a:lstStyle/>
          <a:p>
            <a:r>
              <a:rPr lang="zh-CN" altLang="en-US" sz="1600">
                <a:latin typeface="Calibri" panose="020F0502020204030204" pitchFamily="34" charset="0"/>
                <a:ea typeface="MS PGothic" panose="020B0600070205080204" pitchFamily="34" charset="-128"/>
              </a:rPr>
              <a:t>产品</a:t>
            </a:r>
            <a:r>
              <a:rPr lang="en-US" altLang="zh-CN" sz="1600">
                <a:latin typeface="Calibri" panose="020F0502020204030204" pitchFamily="34" charset="0"/>
                <a:ea typeface="MS PGothic" panose="020B0600070205080204" pitchFamily="34" charset="-128"/>
              </a:rPr>
              <a:t> Backlog</a:t>
            </a:r>
            <a:endParaRPr lang="en-US" altLang="zh-CN" sz="1600">
              <a:latin typeface="Calibri" panose="020F0502020204030204" pitchFamily="34" charset="0"/>
              <a:ea typeface="MS PGothic" panose="020B0600070205080204" pitchFamily="34" charset="-128"/>
            </a:endParaRPr>
          </a:p>
          <a:p>
            <a:r>
              <a:rPr lang="en-US" altLang="zh-CN" sz="1600">
                <a:latin typeface="Calibri" panose="020F0502020204030204" pitchFamily="34" charset="0"/>
                <a:ea typeface="MS PGothic" panose="020B0600070205080204" pitchFamily="34" charset="-128"/>
              </a:rPr>
              <a:t>(</a:t>
            </a:r>
            <a:r>
              <a:rPr lang="zh-CN" altLang="en-US" sz="1600">
                <a:latin typeface="Calibri" panose="020F0502020204030204" pitchFamily="34" charset="0"/>
                <a:ea typeface="MS PGothic" panose="020B0600070205080204" pitchFamily="34" charset="-128"/>
              </a:rPr>
              <a:t>确定优先级</a:t>
            </a:r>
            <a:r>
              <a:rPr lang="en-US" altLang="zh-CN" sz="1600">
                <a:latin typeface="Calibri" panose="020F0502020204030204" pitchFamily="34" charset="0"/>
                <a:ea typeface="MS PGothic" panose="020B0600070205080204" pitchFamily="34" charset="-128"/>
              </a:rPr>
              <a:t>)</a:t>
            </a:r>
            <a:endParaRPr lang="en-US" altLang="zh-CN" sz="1600">
              <a:latin typeface="Calibri" panose="020F0502020204030204" pitchFamily="34" charset="0"/>
              <a:ea typeface="MS PGothic" panose="020B0600070205080204" pitchFamily="34" charset="-128"/>
            </a:endParaRPr>
          </a:p>
        </p:txBody>
      </p:sp>
      <p:sp>
        <p:nvSpPr>
          <p:cNvPr id="65553" name="Text Box 23"/>
          <p:cNvSpPr txBox="1">
            <a:spLocks noChangeArrowheads="1"/>
          </p:cNvSpPr>
          <p:nvPr/>
        </p:nvSpPr>
        <p:spPr bwMode="auto">
          <a:xfrm>
            <a:off x="755650" y="3644900"/>
            <a:ext cx="1223963" cy="646113"/>
          </a:xfrm>
          <a:prstGeom prst="rect">
            <a:avLst/>
          </a:prstGeom>
          <a:noFill/>
          <a:ln w="9525">
            <a:noFill/>
            <a:miter lim="800000"/>
          </a:ln>
        </p:spPr>
        <p:txBody>
          <a:bodyPr>
            <a:spAutoFit/>
          </a:bodyPr>
          <a:lstStyle/>
          <a:p>
            <a:r>
              <a:rPr lang="zh-CN" altLang="en-US" b="1" i="0">
                <a:solidFill>
                  <a:srgbClr val="800000"/>
                </a:solidFill>
                <a:latin typeface="宋体" panose="02010600030101010101" pitchFamily="2" charset="-122"/>
              </a:rPr>
              <a:t>测试需求测试任务</a:t>
            </a:r>
            <a:endParaRPr lang="en-US" altLang="zh-CN" b="1" i="0">
              <a:solidFill>
                <a:srgbClr val="800000"/>
              </a:solidFill>
              <a:latin typeface="宋体" panose="02010600030101010101" pitchFamily="2" charset="-122"/>
            </a:endParaRPr>
          </a:p>
        </p:txBody>
      </p:sp>
      <p:sp>
        <p:nvSpPr>
          <p:cNvPr id="65554" name="Text Box 24"/>
          <p:cNvSpPr txBox="1">
            <a:spLocks noChangeArrowheads="1"/>
          </p:cNvSpPr>
          <p:nvPr/>
        </p:nvSpPr>
        <p:spPr bwMode="auto">
          <a:xfrm>
            <a:off x="3135313" y="3911600"/>
            <a:ext cx="1220787" cy="369888"/>
          </a:xfrm>
          <a:prstGeom prst="rect">
            <a:avLst/>
          </a:prstGeom>
          <a:noFill/>
          <a:ln w="9525">
            <a:noFill/>
            <a:miter lim="800000"/>
          </a:ln>
        </p:spPr>
        <p:txBody>
          <a:bodyPr>
            <a:spAutoFit/>
          </a:bodyPr>
          <a:lstStyle/>
          <a:p>
            <a:r>
              <a:rPr lang="zh-CN" altLang="en-US" b="1" i="0">
                <a:solidFill>
                  <a:srgbClr val="800000"/>
                </a:solidFill>
                <a:latin typeface="宋体" panose="02010600030101010101" pitchFamily="2" charset="-122"/>
              </a:rPr>
              <a:t>测试计划</a:t>
            </a:r>
            <a:endParaRPr lang="en-US" altLang="zh-CN" b="1" i="0">
              <a:solidFill>
                <a:srgbClr val="800000"/>
              </a:solidFill>
              <a:latin typeface="宋体" panose="02010600030101010101" pitchFamily="2" charset="-122"/>
            </a:endParaRPr>
          </a:p>
        </p:txBody>
      </p:sp>
      <p:sp>
        <p:nvSpPr>
          <p:cNvPr id="65555" name="Text Box 25"/>
          <p:cNvSpPr txBox="1">
            <a:spLocks noChangeArrowheads="1"/>
          </p:cNvSpPr>
          <p:nvPr/>
        </p:nvSpPr>
        <p:spPr bwMode="auto">
          <a:xfrm>
            <a:off x="7118350" y="4913313"/>
            <a:ext cx="1500188" cy="584200"/>
          </a:xfrm>
          <a:prstGeom prst="rect">
            <a:avLst/>
          </a:prstGeom>
          <a:noFill/>
          <a:ln w="9525">
            <a:noFill/>
            <a:miter lim="800000"/>
          </a:ln>
        </p:spPr>
        <p:txBody>
          <a:bodyPr>
            <a:spAutoFit/>
          </a:bodyPr>
          <a:lstStyle/>
          <a:p>
            <a:r>
              <a:rPr lang="zh-CN" altLang="en-US" sz="1600">
                <a:latin typeface="Calibri" panose="020F0502020204030204" pitchFamily="34" charset="0"/>
                <a:ea typeface="MS PGothic" panose="020B0600070205080204" pitchFamily="34" charset="-128"/>
              </a:rPr>
              <a:t>可发布的产品阶段性成果</a:t>
            </a:r>
            <a:endParaRPr lang="en-US" altLang="zh-CN" sz="1600">
              <a:latin typeface="Calibri" panose="020F0502020204030204" pitchFamily="34" charset="0"/>
              <a:ea typeface="MS PGothic" panose="020B0600070205080204" pitchFamily="34" charset="-128"/>
            </a:endParaRPr>
          </a:p>
        </p:txBody>
      </p:sp>
      <p:sp>
        <p:nvSpPr>
          <p:cNvPr id="65556" name="Text Box 26"/>
          <p:cNvSpPr txBox="1">
            <a:spLocks noChangeArrowheads="1"/>
          </p:cNvSpPr>
          <p:nvPr/>
        </p:nvSpPr>
        <p:spPr bwMode="auto">
          <a:xfrm>
            <a:off x="2916238" y="1628775"/>
            <a:ext cx="1282700" cy="646113"/>
          </a:xfrm>
          <a:prstGeom prst="rect">
            <a:avLst/>
          </a:prstGeom>
          <a:noFill/>
          <a:ln w="9525">
            <a:noFill/>
            <a:miter lim="800000"/>
          </a:ln>
        </p:spPr>
        <p:txBody>
          <a:bodyPr>
            <a:spAutoFit/>
          </a:bodyPr>
          <a:lstStyle/>
          <a:p>
            <a:r>
              <a:rPr lang="zh-CN" altLang="en-US" b="1" i="0">
                <a:solidFill>
                  <a:srgbClr val="800000"/>
                </a:solidFill>
                <a:latin typeface="宋体" panose="02010600030101010101" pitchFamily="2" charset="-122"/>
              </a:rPr>
              <a:t>回归测试</a:t>
            </a:r>
            <a:r>
              <a:rPr lang="en-US" altLang="zh-CN" b="1" i="0">
                <a:solidFill>
                  <a:srgbClr val="800000"/>
                </a:solidFill>
                <a:latin typeface="宋体" panose="02010600030101010101" pitchFamily="2" charset="-122"/>
              </a:rPr>
              <a:t>+BVT</a:t>
            </a:r>
            <a:endParaRPr lang="en-US" altLang="zh-CN" b="1" i="0">
              <a:solidFill>
                <a:srgbClr val="800000"/>
              </a:solidFill>
              <a:latin typeface="宋体" panose="02010600030101010101" pitchFamily="2" charset="-122"/>
            </a:endParaRPr>
          </a:p>
        </p:txBody>
      </p:sp>
      <p:sp>
        <p:nvSpPr>
          <p:cNvPr id="65557" name="Text Box 26"/>
          <p:cNvSpPr txBox="1">
            <a:spLocks noChangeArrowheads="1"/>
          </p:cNvSpPr>
          <p:nvPr/>
        </p:nvSpPr>
        <p:spPr bwMode="auto">
          <a:xfrm>
            <a:off x="5651500" y="4941888"/>
            <a:ext cx="1130300" cy="368300"/>
          </a:xfrm>
          <a:prstGeom prst="rect">
            <a:avLst/>
          </a:prstGeom>
          <a:noFill/>
          <a:ln w="9525">
            <a:noFill/>
            <a:miter lim="800000"/>
          </a:ln>
        </p:spPr>
        <p:txBody>
          <a:bodyPr>
            <a:spAutoFit/>
          </a:bodyPr>
          <a:lstStyle/>
          <a:p>
            <a:r>
              <a:rPr lang="zh-CN" altLang="en-US" b="1" i="0">
                <a:solidFill>
                  <a:srgbClr val="800000"/>
                </a:solidFill>
                <a:latin typeface="宋体" panose="02010600030101010101" pitchFamily="2" charset="-122"/>
              </a:rPr>
              <a:t>验收测试</a:t>
            </a:r>
            <a:endParaRPr lang="en-US" altLang="zh-CN" b="1" i="0">
              <a:solidFill>
                <a:srgbClr val="800000"/>
              </a:solidFill>
              <a:latin typeface="宋体" panose="02010600030101010101" pitchFamily="2" charset="-122"/>
            </a:endParaRPr>
          </a:p>
        </p:txBody>
      </p:sp>
      <p:sp>
        <p:nvSpPr>
          <p:cNvPr id="65558" name="Text Box 24"/>
          <p:cNvSpPr txBox="1">
            <a:spLocks noChangeArrowheads="1"/>
          </p:cNvSpPr>
          <p:nvPr/>
        </p:nvSpPr>
        <p:spPr bwMode="auto">
          <a:xfrm>
            <a:off x="4140200" y="4941888"/>
            <a:ext cx="1208088" cy="368300"/>
          </a:xfrm>
          <a:prstGeom prst="rect">
            <a:avLst/>
          </a:prstGeom>
          <a:noFill/>
          <a:ln w="9525">
            <a:noFill/>
            <a:miter lim="800000"/>
          </a:ln>
        </p:spPr>
        <p:txBody>
          <a:bodyPr>
            <a:spAutoFit/>
          </a:bodyPr>
          <a:lstStyle/>
          <a:p>
            <a:r>
              <a:rPr lang="zh-CN" altLang="en-US" b="1" i="0">
                <a:solidFill>
                  <a:srgbClr val="800000"/>
                </a:solidFill>
                <a:latin typeface="宋体" panose="02010600030101010101" pitchFamily="2" charset="-122"/>
              </a:rPr>
              <a:t>测试用例</a:t>
            </a:r>
            <a:endParaRPr lang="en-US" altLang="zh-CN" b="1" i="0">
              <a:solidFill>
                <a:srgbClr val="800000"/>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编号占位符 4"/>
          <p:cNvSpPr>
            <a:spLocks noGrp="1"/>
          </p:cNvSpPr>
          <p:nvPr>
            <p:ph type="sldNum" sz="quarter" idx="12"/>
          </p:nvPr>
        </p:nvSpPr>
        <p:spPr bwMode="auto">
          <a:noFill/>
          <a:ln>
            <a:miter lim="800000"/>
          </a:ln>
        </p:spPr>
        <p:txBody>
          <a:bodyPr vert="horz" wrap="square" lIns="91440" tIns="45720" rIns="91440" bIns="45720" numCol="1" anchor="t" anchorCtr="0" compatLnSpc="1"/>
          <a:lstStyle/>
          <a:p>
            <a:fld id="{3D86C7AF-766C-4518-927B-9A8D108CC311}" type="slidenum">
              <a:rPr lang="zh-CN" altLang="en-US" smtClean="0">
                <a:ea typeface="宋体" panose="02010600030101010101" pitchFamily="2" charset="-122"/>
              </a:rPr>
            </a:fld>
            <a:endParaRPr lang="en-US" altLang="zh-CN" smtClean="0">
              <a:ea typeface="宋体" panose="02010600030101010101" pitchFamily="2" charset="-122"/>
            </a:endParaRPr>
          </a:p>
        </p:txBody>
      </p:sp>
      <p:sp>
        <p:nvSpPr>
          <p:cNvPr id="67586" name="矩形 5"/>
          <p:cNvSpPr>
            <a:spLocks noChangeArrowheads="1"/>
          </p:cNvSpPr>
          <p:nvPr/>
        </p:nvSpPr>
        <p:spPr bwMode="auto">
          <a:xfrm>
            <a:off x="1476375" y="404813"/>
            <a:ext cx="6135688" cy="584200"/>
          </a:xfrm>
          <a:prstGeom prst="rect">
            <a:avLst/>
          </a:prstGeom>
          <a:noFill/>
          <a:ln w="9525">
            <a:noFill/>
            <a:miter lim="800000"/>
          </a:ln>
        </p:spPr>
        <p:txBody>
          <a:bodyPr wrap="none">
            <a:spAutoFit/>
          </a:bodyPr>
          <a:lstStyle/>
          <a:p>
            <a:r>
              <a:rPr lang="en-US" altLang="zh-CN" sz="3200" i="0">
                <a:solidFill>
                  <a:srgbClr val="FFFF00"/>
                </a:solidFill>
              </a:rPr>
              <a:t>4.2.3 </a:t>
            </a:r>
            <a:r>
              <a:rPr lang="zh-CN" altLang="zh-CN" sz="3200" i="0">
                <a:solidFill>
                  <a:srgbClr val="FFFF00"/>
                </a:solidFill>
              </a:rPr>
              <a:t>基于脚本测试和探索式测试 </a:t>
            </a:r>
            <a:endParaRPr lang="zh-CN" altLang="en-US" sz="3200" i="0">
              <a:solidFill>
                <a:srgbClr val="FFFF00"/>
              </a:solidFill>
            </a:endParaRPr>
          </a:p>
        </p:txBody>
      </p:sp>
      <p:grpSp>
        <p:nvGrpSpPr>
          <p:cNvPr id="9" name="椭圆 8"/>
          <p:cNvGrpSpPr/>
          <p:nvPr/>
        </p:nvGrpSpPr>
        <p:grpSpPr bwMode="auto">
          <a:xfrm>
            <a:off x="1347788" y="2225675"/>
            <a:ext cx="1816100" cy="1809750"/>
            <a:chOff x="849" y="1402"/>
            <a:chExt cx="1144" cy="1140"/>
          </a:xfrm>
        </p:grpSpPr>
        <p:pic>
          <p:nvPicPr>
            <p:cNvPr id="67587" name="椭圆 8"/>
            <p:cNvPicPr>
              <a:picLocks noChangeArrowheads="1"/>
            </p:cNvPicPr>
            <p:nvPr/>
          </p:nvPicPr>
          <p:blipFill>
            <a:blip r:embed="rId1"/>
            <a:srcRect/>
            <a:stretch>
              <a:fillRect/>
            </a:stretch>
          </p:blipFill>
          <p:spPr bwMode="auto">
            <a:xfrm>
              <a:off x="849" y="1402"/>
              <a:ext cx="1144" cy="1140"/>
            </a:xfrm>
            <a:prstGeom prst="rect">
              <a:avLst/>
            </a:prstGeom>
            <a:noFill/>
          </p:spPr>
        </p:pic>
        <p:sp>
          <p:nvSpPr>
            <p:cNvPr id="67588" name="Text Box 4"/>
            <p:cNvSpPr txBox="1">
              <a:spLocks noChangeArrowheads="1"/>
            </p:cNvSpPr>
            <p:nvPr/>
          </p:nvSpPr>
          <p:spPr bwMode="auto">
            <a:xfrm>
              <a:off x="1037" y="1587"/>
              <a:ext cx="738" cy="738"/>
            </a:xfrm>
            <a:prstGeom prst="rect">
              <a:avLst/>
            </a:prstGeom>
            <a:noFill/>
            <a:ln w="9525">
              <a:noFill/>
              <a:miter lim="800000"/>
            </a:ln>
          </p:spPr>
          <p:txBody>
            <a:bodyPr anchor="ctr"/>
            <a:lstStyle/>
            <a:p>
              <a:pPr algn="ctr"/>
              <a:r>
                <a:rPr kumimoji="1" lang="zh-CN" altLang="en-US" sz="3600" b="1" i="0">
                  <a:solidFill>
                    <a:srgbClr val="000090"/>
                  </a:solidFill>
                  <a:ea typeface="黑体" panose="02010609060101010101" pitchFamily="2" charset="-122"/>
                </a:rPr>
                <a:t>传统</a:t>
              </a:r>
              <a:endParaRPr kumimoji="1" lang="zh-CN" altLang="en-US" sz="3600" b="1" i="0">
                <a:solidFill>
                  <a:srgbClr val="000090"/>
                </a:solidFill>
                <a:ea typeface="黑体" panose="02010609060101010101" pitchFamily="2" charset="-122"/>
              </a:endParaRPr>
            </a:p>
          </p:txBody>
        </p:sp>
      </p:grpSp>
      <p:grpSp>
        <p:nvGrpSpPr>
          <p:cNvPr id="10" name="椭圆 9"/>
          <p:cNvGrpSpPr/>
          <p:nvPr/>
        </p:nvGrpSpPr>
        <p:grpSpPr bwMode="auto">
          <a:xfrm>
            <a:off x="5741988" y="2225675"/>
            <a:ext cx="1811337" cy="1809750"/>
            <a:chOff x="3617" y="1402"/>
            <a:chExt cx="1141" cy="1140"/>
          </a:xfrm>
        </p:grpSpPr>
        <p:pic>
          <p:nvPicPr>
            <p:cNvPr id="67590" name="椭圆 9"/>
            <p:cNvPicPr>
              <a:picLocks noChangeArrowheads="1"/>
            </p:cNvPicPr>
            <p:nvPr/>
          </p:nvPicPr>
          <p:blipFill>
            <a:blip r:embed="rId2"/>
            <a:srcRect/>
            <a:stretch>
              <a:fillRect/>
            </a:stretch>
          </p:blipFill>
          <p:spPr bwMode="auto">
            <a:xfrm>
              <a:off x="3617" y="1402"/>
              <a:ext cx="1141" cy="1140"/>
            </a:xfrm>
            <a:prstGeom prst="rect">
              <a:avLst/>
            </a:prstGeom>
            <a:noFill/>
          </p:spPr>
        </p:pic>
        <p:sp>
          <p:nvSpPr>
            <p:cNvPr id="67591" name="Text Box 7"/>
            <p:cNvSpPr txBox="1">
              <a:spLocks noChangeArrowheads="1"/>
            </p:cNvSpPr>
            <p:nvPr/>
          </p:nvSpPr>
          <p:spPr bwMode="auto">
            <a:xfrm>
              <a:off x="3804" y="1587"/>
              <a:ext cx="738" cy="738"/>
            </a:xfrm>
            <a:prstGeom prst="rect">
              <a:avLst/>
            </a:prstGeom>
            <a:noFill/>
            <a:ln w="9525">
              <a:noFill/>
              <a:miter lim="800000"/>
            </a:ln>
          </p:spPr>
          <p:txBody>
            <a:bodyPr anchor="ctr"/>
            <a:lstStyle/>
            <a:p>
              <a:pPr algn="ctr"/>
              <a:r>
                <a:rPr kumimoji="1" lang="zh-CN" altLang="en-US" sz="3600" b="1" i="0">
                  <a:solidFill>
                    <a:srgbClr val="000090"/>
                  </a:solidFill>
                  <a:ea typeface="黑体" panose="02010609060101010101" pitchFamily="2" charset="-122"/>
                </a:rPr>
                <a:t>现代</a:t>
              </a:r>
              <a:endParaRPr kumimoji="1" lang="zh-CN" altLang="en-US" sz="3600" b="1" i="0">
                <a:solidFill>
                  <a:srgbClr val="000090"/>
                </a:solidFill>
                <a:ea typeface="黑体" panose="02010609060101010101" pitchFamily="2" charset="-122"/>
              </a:endParaRPr>
            </a:p>
          </p:txBody>
        </p:sp>
      </p:grpSp>
      <p:grpSp>
        <p:nvGrpSpPr>
          <p:cNvPr id="11" name="椭圆 10"/>
          <p:cNvGrpSpPr/>
          <p:nvPr/>
        </p:nvGrpSpPr>
        <p:grpSpPr bwMode="auto">
          <a:xfrm>
            <a:off x="4730750" y="3590925"/>
            <a:ext cx="2176463" cy="2028825"/>
            <a:chOff x="2980" y="2262"/>
            <a:chExt cx="1371" cy="1278"/>
          </a:xfrm>
        </p:grpSpPr>
        <p:pic>
          <p:nvPicPr>
            <p:cNvPr id="67593" name="椭圆 10"/>
            <p:cNvPicPr>
              <a:picLocks noChangeArrowheads="1"/>
            </p:cNvPicPr>
            <p:nvPr/>
          </p:nvPicPr>
          <p:blipFill>
            <a:blip r:embed="rId3"/>
            <a:srcRect/>
            <a:stretch>
              <a:fillRect/>
            </a:stretch>
          </p:blipFill>
          <p:spPr bwMode="auto">
            <a:xfrm>
              <a:off x="2980" y="2262"/>
              <a:ext cx="1371" cy="1278"/>
            </a:xfrm>
            <a:prstGeom prst="rect">
              <a:avLst/>
            </a:prstGeom>
            <a:noFill/>
          </p:spPr>
        </p:pic>
        <p:sp>
          <p:nvSpPr>
            <p:cNvPr id="67594" name="Text Box 10"/>
            <p:cNvSpPr txBox="1">
              <a:spLocks noChangeArrowheads="1"/>
            </p:cNvSpPr>
            <p:nvPr/>
          </p:nvSpPr>
          <p:spPr bwMode="auto">
            <a:xfrm>
              <a:off x="3202" y="2469"/>
              <a:ext cx="898" cy="834"/>
            </a:xfrm>
            <a:prstGeom prst="rect">
              <a:avLst/>
            </a:prstGeom>
            <a:noFill/>
            <a:ln w="9525">
              <a:noFill/>
              <a:miter lim="800000"/>
            </a:ln>
          </p:spPr>
          <p:txBody>
            <a:bodyPr anchor="ctr"/>
            <a:lstStyle/>
            <a:p>
              <a:pPr algn="ctr"/>
              <a:r>
                <a:rPr kumimoji="1" lang="zh-CN" altLang="en-US" sz="3600" b="1" i="0">
                  <a:solidFill>
                    <a:srgbClr val="000090"/>
                  </a:solidFill>
                  <a:ea typeface="黑体" panose="02010609060101010101" pitchFamily="2" charset="-122"/>
                </a:rPr>
                <a:t>以人为本</a:t>
              </a:r>
              <a:endParaRPr kumimoji="1" lang="zh-CN" altLang="en-US" sz="3600" b="1" i="0">
                <a:solidFill>
                  <a:srgbClr val="000090"/>
                </a:solidFill>
                <a:ea typeface="黑体" panose="02010609060101010101" pitchFamily="2" charset="-122"/>
              </a:endParaRPr>
            </a:p>
          </p:txBody>
        </p:sp>
      </p:grpSp>
      <p:grpSp>
        <p:nvGrpSpPr>
          <p:cNvPr id="12" name="椭圆 11"/>
          <p:cNvGrpSpPr/>
          <p:nvPr/>
        </p:nvGrpSpPr>
        <p:grpSpPr bwMode="auto">
          <a:xfrm>
            <a:off x="2286000" y="3511550"/>
            <a:ext cx="2176463" cy="2035175"/>
            <a:chOff x="1440" y="2212"/>
            <a:chExt cx="1371" cy="1282"/>
          </a:xfrm>
        </p:grpSpPr>
        <p:pic>
          <p:nvPicPr>
            <p:cNvPr id="67596" name="椭圆 11"/>
            <p:cNvPicPr>
              <a:picLocks noChangeArrowheads="1"/>
            </p:cNvPicPr>
            <p:nvPr/>
          </p:nvPicPr>
          <p:blipFill>
            <a:blip r:embed="rId4"/>
            <a:srcRect/>
            <a:stretch>
              <a:fillRect/>
            </a:stretch>
          </p:blipFill>
          <p:spPr bwMode="auto">
            <a:xfrm>
              <a:off x="1440" y="2212"/>
              <a:ext cx="1371" cy="1282"/>
            </a:xfrm>
            <a:prstGeom prst="rect">
              <a:avLst/>
            </a:prstGeom>
            <a:noFill/>
          </p:spPr>
        </p:pic>
        <p:sp>
          <p:nvSpPr>
            <p:cNvPr id="67597" name="Text Box 13"/>
            <p:cNvSpPr txBox="1">
              <a:spLocks noChangeArrowheads="1"/>
            </p:cNvSpPr>
            <p:nvPr/>
          </p:nvSpPr>
          <p:spPr bwMode="auto">
            <a:xfrm>
              <a:off x="1660" y="2423"/>
              <a:ext cx="898" cy="834"/>
            </a:xfrm>
            <a:prstGeom prst="rect">
              <a:avLst/>
            </a:prstGeom>
            <a:noFill/>
            <a:ln w="9525">
              <a:noFill/>
              <a:miter lim="800000"/>
            </a:ln>
          </p:spPr>
          <p:txBody>
            <a:bodyPr anchor="ctr"/>
            <a:lstStyle/>
            <a:p>
              <a:pPr algn="ctr"/>
              <a:r>
                <a:rPr kumimoji="1" lang="zh-CN" altLang="en-US" sz="3600" b="1" i="0">
                  <a:solidFill>
                    <a:srgbClr val="000090"/>
                  </a:solidFill>
                  <a:ea typeface="黑体" panose="02010609060101010101" pitchFamily="2" charset="-122"/>
                </a:rPr>
                <a:t>流程决定结果</a:t>
              </a:r>
              <a:endParaRPr kumimoji="1" lang="zh-CN" altLang="en-US" sz="3600" b="1" i="0">
                <a:solidFill>
                  <a:srgbClr val="000090"/>
                </a:solidFill>
                <a:ea typeface="黑体" panose="02010609060101010101" pitchFamily="2" charset="-122"/>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p:cNvSpPr>
            <a:spLocks noGrp="1" noChangeArrowheads="1"/>
          </p:cNvSpPr>
          <p:nvPr>
            <p:ph type="title" idx="4294967295"/>
          </p:nvPr>
        </p:nvSpPr>
        <p:spPr>
          <a:xfrm>
            <a:off x="971550" y="260350"/>
            <a:ext cx="6630988" cy="692150"/>
          </a:xfrm>
        </p:spPr>
        <p:txBody>
          <a:bodyPr lIns="82124" tIns="41061" rIns="82124" bIns="41061" anchor="b"/>
          <a:lstStyle/>
          <a:p>
            <a:pPr algn="ctr" defTabSz="814070">
              <a:lnSpc>
                <a:spcPct val="90000"/>
              </a:lnSpc>
            </a:pPr>
            <a:r>
              <a:rPr lang="zh-CN" altLang="en-US" sz="3600" b="1" smtClean="0">
                <a:solidFill>
                  <a:srgbClr val="FFFF00"/>
                </a:solidFill>
                <a:latin typeface="黑体" panose="02010609060101010101" pitchFamily="2" charset="-122"/>
              </a:rPr>
              <a:t>基于脚本的测试</a:t>
            </a:r>
            <a:endParaRPr lang="zh-CN" altLang="en-US" sz="3600" b="1" smtClean="0">
              <a:solidFill>
                <a:srgbClr val="FFFF00"/>
              </a:solidFill>
              <a:latin typeface="黑体" panose="02010609060101010101" pitchFamily="2" charset="-122"/>
            </a:endParaRPr>
          </a:p>
        </p:txBody>
      </p:sp>
      <p:sp>
        <p:nvSpPr>
          <p:cNvPr id="1851395" name="Rectangle 4"/>
          <p:cNvSpPr>
            <a:spLocks noChangeArrowheads="1"/>
          </p:cNvSpPr>
          <p:nvPr/>
        </p:nvSpPr>
        <p:spPr bwMode="auto">
          <a:xfrm>
            <a:off x="468630" y="2276475"/>
            <a:ext cx="4319270" cy="3856990"/>
          </a:xfrm>
          <a:prstGeom prst="rect">
            <a:avLst/>
          </a:prstGeom>
          <a:noFill/>
          <a:ln w="9525">
            <a:noFill/>
            <a:miter lim="800000"/>
          </a:ln>
        </p:spPr>
        <p:txBody>
          <a:bodyPr lIns="82296" tIns="36576" rIns="82296" bIns="36576"/>
          <a:lstStyle/>
          <a:p>
            <a:pPr marL="0" indent="0" eaLnBrk="0" latinLnBrk="0" hangingPunct="0">
              <a:lnSpc>
                <a:spcPct val="150000"/>
              </a:lnSpc>
              <a:spcBef>
                <a:spcPts val="0"/>
              </a:spcBef>
              <a:buClr>
                <a:schemeClr val="tx2"/>
              </a:buClr>
              <a:buFont typeface="Wingdings" panose="05000000000000000000" pitchFamily="2" charset="2"/>
              <a:buNone/>
              <a:defRPr/>
            </a:pPr>
            <a:r>
              <a:rPr lang="en-US" altLang="zh-CN" sz="2800" i="0" dirty="0">
                <a:solidFill>
                  <a:srgbClr val="00B050"/>
                </a:solidFill>
                <a:latin typeface="+mn-lt"/>
                <a:ea typeface="宋体" panose="02010600030101010101" pitchFamily="2" charset="-122"/>
                <a:cs typeface="宋体" panose="02010600030101010101" pitchFamily="2" charset="-122"/>
              </a:rPr>
              <a:t>Scripted Testing (ST)</a:t>
            </a:r>
            <a:endParaRPr lang="zh-CN" altLang="en-US" sz="2800" i="0" dirty="0">
              <a:solidFill>
                <a:srgbClr val="00B050"/>
              </a:solidFill>
              <a:latin typeface="+mn-lt"/>
              <a:ea typeface="宋体" panose="02010600030101010101" pitchFamily="2" charset="-122"/>
              <a:cs typeface="宋体" panose="02010600030101010101" pitchFamily="2" charset="-122"/>
            </a:endParaRPr>
          </a:p>
          <a:p>
            <a:pPr marL="228600" indent="-228600" eaLnBrk="0" latinLnBrk="0" hangingPunct="0">
              <a:lnSpc>
                <a:spcPct val="150000"/>
              </a:lnSpc>
              <a:spcBef>
                <a:spcPts val="0"/>
              </a:spcBef>
              <a:buClr>
                <a:schemeClr val="tx2"/>
              </a:buClr>
              <a:buFont typeface="Wingdings" panose="05000000000000000000" pitchFamily="2" charset="2"/>
              <a:buChar char="v"/>
              <a:defRPr/>
            </a:pPr>
            <a:r>
              <a:rPr lang="zh-CN" altLang="en-US" sz="2800" i="0" dirty="0">
                <a:solidFill>
                  <a:srgbClr val="0070C0"/>
                </a:solidFill>
                <a:latin typeface="+mn-lt"/>
                <a:ea typeface="宋体" panose="02010600030101010101" pitchFamily="2" charset="-122"/>
                <a:cs typeface="宋体" panose="02010600030101010101" pitchFamily="2" charset="-122"/>
              </a:rPr>
              <a:t>  先设计后执行</a:t>
            </a:r>
            <a:endParaRPr lang="zh-CN" altLang="en-US" sz="2800" i="0" dirty="0">
              <a:solidFill>
                <a:srgbClr val="0070C0"/>
              </a:solidFill>
              <a:latin typeface="+mn-lt"/>
              <a:ea typeface="宋体" panose="02010600030101010101" pitchFamily="2" charset="-122"/>
              <a:cs typeface="宋体" panose="02010600030101010101" pitchFamily="2" charset="-122"/>
            </a:endParaRPr>
          </a:p>
          <a:p>
            <a:pPr marL="228600" indent="-228600" eaLnBrk="0" latinLnBrk="0" hangingPunct="0">
              <a:lnSpc>
                <a:spcPct val="150000"/>
              </a:lnSpc>
              <a:spcBef>
                <a:spcPts val="0"/>
              </a:spcBef>
              <a:buClr>
                <a:schemeClr val="tx2"/>
              </a:buClr>
              <a:buFont typeface="Wingdings" panose="05000000000000000000" pitchFamily="2" charset="2"/>
              <a:buChar char="v"/>
              <a:defRPr/>
            </a:pPr>
            <a:r>
              <a:rPr lang="zh-CN" altLang="en-US" sz="2800" i="0" dirty="0">
                <a:solidFill>
                  <a:srgbClr val="0070C0"/>
                </a:solidFill>
                <a:latin typeface="+mn-lt"/>
                <a:ea typeface="宋体" panose="02010600030101010101" pitchFamily="2" charset="-122"/>
                <a:cs typeface="宋体" panose="02010600030101010101" pitchFamily="2" charset="-122"/>
              </a:rPr>
              <a:t>  </a:t>
            </a:r>
            <a:r>
              <a:rPr lang="en-US" altLang="zh-CN" sz="2800" i="0" dirty="0">
                <a:solidFill>
                  <a:srgbClr val="0070C0"/>
                </a:solidFill>
                <a:latin typeface="+mn-lt"/>
                <a:ea typeface="宋体" panose="02010600030101010101" pitchFamily="2" charset="-122"/>
                <a:cs typeface="宋体" panose="02010600030101010101" pitchFamily="2" charset="-122"/>
              </a:rPr>
              <a:t>Script: </a:t>
            </a:r>
            <a:r>
              <a:rPr lang="zh-CN" altLang="en-US" sz="2400" i="0" dirty="0">
                <a:solidFill>
                  <a:srgbClr val="0070C0"/>
                </a:solidFill>
                <a:latin typeface="+mn-lt"/>
                <a:ea typeface="宋体" panose="02010600030101010101" pitchFamily="2" charset="-122"/>
                <a:cs typeface="宋体" panose="02010600030101010101" pitchFamily="2" charset="-122"/>
              </a:rPr>
              <a:t>手工测试</a:t>
            </a:r>
            <a:r>
              <a:rPr lang="en-US" altLang="zh-CN" sz="2400" i="0" dirty="0">
                <a:solidFill>
                  <a:srgbClr val="0070C0"/>
                </a:solidFill>
                <a:latin typeface="+mn-lt"/>
                <a:ea typeface="宋体" panose="02010600030101010101" pitchFamily="2" charset="-122"/>
                <a:cs typeface="宋体" panose="02010600030101010101" pitchFamily="2" charset="-122"/>
              </a:rPr>
              <a:t> </a:t>
            </a:r>
            <a:r>
              <a:rPr lang="zh-CN" altLang="en-US" sz="2400" i="0" dirty="0">
                <a:solidFill>
                  <a:srgbClr val="0070C0"/>
                </a:solidFill>
                <a:latin typeface="+mn-lt"/>
                <a:ea typeface="宋体" panose="02010600030101010101" pitchFamily="2" charset="-122"/>
                <a:cs typeface="宋体" panose="02010600030101010101" pitchFamily="2" charset="-122"/>
              </a:rPr>
              <a:t>的</a:t>
            </a:r>
            <a:r>
              <a:rPr lang="en-US" altLang="zh-CN" sz="2400" i="0" dirty="0">
                <a:solidFill>
                  <a:srgbClr val="0070C0"/>
                </a:solidFill>
                <a:latin typeface="+mn-lt"/>
                <a:ea typeface="宋体" panose="02010600030101010101" pitchFamily="2" charset="-122"/>
                <a:cs typeface="宋体" panose="02010600030101010101" pitchFamily="2" charset="-122"/>
              </a:rPr>
              <a:t>Test case/</a:t>
            </a:r>
            <a:r>
              <a:rPr lang="zh-CN" altLang="en-US" sz="2400" i="0" dirty="0">
                <a:solidFill>
                  <a:srgbClr val="0070C0"/>
                </a:solidFill>
                <a:latin typeface="+mn-lt"/>
                <a:ea typeface="宋体" panose="02010600030101010101" pitchFamily="2" charset="-122"/>
                <a:cs typeface="宋体" panose="02010600030101010101" pitchFamily="2" charset="-122"/>
              </a:rPr>
              <a:t>自动化的</a:t>
            </a:r>
            <a:r>
              <a:rPr lang="en-US" altLang="zh-CN" sz="2400" i="0" dirty="0">
                <a:solidFill>
                  <a:srgbClr val="0070C0"/>
                </a:solidFill>
                <a:latin typeface="+mn-lt"/>
                <a:ea typeface="宋体" panose="02010600030101010101" pitchFamily="2" charset="-122"/>
                <a:cs typeface="宋体" panose="02010600030101010101" pitchFamily="2" charset="-122"/>
              </a:rPr>
              <a:t>Test Script </a:t>
            </a:r>
            <a:endParaRPr lang="en-US" altLang="zh-CN" sz="2400" i="0" dirty="0">
              <a:solidFill>
                <a:srgbClr val="0070C0"/>
              </a:solidFill>
              <a:latin typeface="+mn-lt"/>
              <a:ea typeface="宋体" panose="02010600030101010101" pitchFamily="2" charset="-122"/>
              <a:cs typeface="宋体" panose="02010600030101010101" pitchFamily="2" charset="-122"/>
            </a:endParaRPr>
          </a:p>
          <a:p>
            <a:pPr marL="228600" indent="-228600" eaLnBrk="0" latinLnBrk="0" hangingPunct="0">
              <a:lnSpc>
                <a:spcPct val="150000"/>
              </a:lnSpc>
              <a:spcBef>
                <a:spcPts val="0"/>
              </a:spcBef>
              <a:buClr>
                <a:schemeClr val="tx2"/>
              </a:buClr>
              <a:buFont typeface="Wingdings" panose="05000000000000000000" pitchFamily="2" charset="2"/>
              <a:buChar char="v"/>
              <a:defRPr/>
            </a:pPr>
            <a:r>
              <a:rPr lang="en-US" altLang="zh-CN" sz="2800" i="0" dirty="0">
                <a:solidFill>
                  <a:srgbClr val="0070C0"/>
                </a:solidFill>
                <a:latin typeface="+mn-lt"/>
                <a:ea typeface="宋体" panose="02010600030101010101" pitchFamily="2" charset="-122"/>
                <a:cs typeface="宋体" panose="02010600030101010101" pitchFamily="2" charset="-122"/>
              </a:rPr>
              <a:t>  </a:t>
            </a:r>
            <a:r>
              <a:rPr lang="zh-CN" altLang="en-US" sz="2800" i="0" dirty="0">
                <a:solidFill>
                  <a:srgbClr val="0070C0"/>
                </a:solidFill>
                <a:latin typeface="+mn-lt"/>
                <a:ea typeface="宋体" panose="02010600030101010101" pitchFamily="2" charset="-122"/>
                <a:cs typeface="宋体" panose="02010600030101010101" pitchFamily="2" charset="-122"/>
              </a:rPr>
              <a:t>阶段性明显，属于较传统的测试方式</a:t>
            </a:r>
            <a:endParaRPr lang="zh-CN" altLang="en-US" sz="2800" i="0" dirty="0">
              <a:solidFill>
                <a:srgbClr val="0070C0"/>
              </a:solidFill>
              <a:latin typeface="+mn-lt"/>
              <a:ea typeface="宋体" panose="02010600030101010101" pitchFamily="2" charset="-122"/>
              <a:cs typeface="宋体" panose="02010600030101010101" pitchFamily="2" charset="-122"/>
            </a:endParaRPr>
          </a:p>
        </p:txBody>
      </p:sp>
      <p:grpSp>
        <p:nvGrpSpPr>
          <p:cNvPr id="68611" name="组 4"/>
          <p:cNvGrpSpPr/>
          <p:nvPr/>
        </p:nvGrpSpPr>
        <p:grpSpPr bwMode="auto">
          <a:xfrm>
            <a:off x="4887913" y="2932430"/>
            <a:ext cx="4046537" cy="2941638"/>
            <a:chOff x="1115616" y="1772816"/>
            <a:chExt cx="5688632" cy="3384376"/>
          </a:xfrm>
        </p:grpSpPr>
        <p:sp>
          <p:nvSpPr>
            <p:cNvPr id="6" name="圆角矩形 5"/>
            <p:cNvSpPr/>
            <p:nvPr/>
          </p:nvSpPr>
          <p:spPr>
            <a:xfrm>
              <a:off x="1115616" y="1772816"/>
              <a:ext cx="1872405" cy="575326"/>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2400" i="0" dirty="0">
                  <a:solidFill>
                    <a:schemeClr val="tx1"/>
                  </a:solidFill>
                  <a:latin typeface="宋体" panose="02010600030101010101" pitchFamily="2" charset="-122"/>
                  <a:ea typeface="宋体" panose="02010600030101010101" pitchFamily="2" charset="-122"/>
                  <a:cs typeface="宋体" panose="02010600030101010101" pitchFamily="2" charset="-122"/>
                </a:rPr>
                <a:t>分析</a:t>
              </a:r>
              <a:endParaRPr kumimoji="1" lang="zh-CN" altLang="en-US" sz="2400" i="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7" name="圆角矩形 6"/>
            <p:cNvSpPr/>
            <p:nvPr/>
          </p:nvSpPr>
          <p:spPr>
            <a:xfrm>
              <a:off x="2195764" y="2709775"/>
              <a:ext cx="1872405" cy="575325"/>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2400" i="0" dirty="0">
                  <a:solidFill>
                    <a:schemeClr val="tx1"/>
                  </a:solidFill>
                  <a:latin typeface="宋体" panose="02010600030101010101" pitchFamily="2" charset="-122"/>
                  <a:ea typeface="宋体" panose="02010600030101010101" pitchFamily="2" charset="-122"/>
                  <a:cs typeface="宋体" panose="02010600030101010101" pitchFamily="2" charset="-122"/>
                </a:rPr>
                <a:t>设计</a:t>
              </a:r>
              <a:endParaRPr kumimoji="1" lang="zh-CN" altLang="en-US" sz="2400" i="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8" name="圆角矩形 7"/>
            <p:cNvSpPr/>
            <p:nvPr/>
          </p:nvSpPr>
          <p:spPr>
            <a:xfrm>
              <a:off x="3492388" y="3644908"/>
              <a:ext cx="1872407" cy="575325"/>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2400" i="0" dirty="0">
                  <a:solidFill>
                    <a:schemeClr val="tx1"/>
                  </a:solidFill>
                  <a:latin typeface="宋体" panose="02010600030101010101" pitchFamily="2" charset="-122"/>
                  <a:ea typeface="宋体" panose="02010600030101010101" pitchFamily="2" charset="-122"/>
                  <a:cs typeface="宋体" panose="02010600030101010101" pitchFamily="2" charset="-122"/>
                </a:rPr>
                <a:t>执行</a:t>
              </a:r>
              <a:endParaRPr kumimoji="1" lang="zh-CN" altLang="en-US" sz="2400" i="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9" name="圆角矩形 8"/>
            <p:cNvSpPr/>
            <p:nvPr/>
          </p:nvSpPr>
          <p:spPr>
            <a:xfrm>
              <a:off x="4931843" y="4581866"/>
              <a:ext cx="1872405" cy="575326"/>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2400" i="0" dirty="0">
                  <a:solidFill>
                    <a:schemeClr val="tx1"/>
                  </a:solidFill>
                  <a:latin typeface="宋体" panose="02010600030101010101" pitchFamily="2" charset="-122"/>
                  <a:ea typeface="宋体" panose="02010600030101010101" pitchFamily="2" charset="-122"/>
                  <a:cs typeface="宋体" panose="02010600030101010101" pitchFamily="2" charset="-122"/>
                </a:rPr>
                <a:t>报告</a:t>
              </a:r>
              <a:endParaRPr kumimoji="1" lang="zh-CN" altLang="en-US" sz="2400" i="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11" name="圆角右箭头 10"/>
            <p:cNvSpPr/>
            <p:nvPr/>
          </p:nvSpPr>
          <p:spPr>
            <a:xfrm rot="5400000">
              <a:off x="3059138" y="1917219"/>
              <a:ext cx="721441" cy="863673"/>
            </a:xfrm>
            <a:prstGeom prst="ben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solidFill>
                  <a:schemeClr val="tx1"/>
                </a:solidFill>
              </a:endParaRPr>
            </a:p>
          </p:txBody>
        </p:sp>
        <p:sp>
          <p:nvSpPr>
            <p:cNvPr id="12" name="圆角右箭头 11"/>
            <p:cNvSpPr/>
            <p:nvPr/>
          </p:nvSpPr>
          <p:spPr>
            <a:xfrm rot="5400000">
              <a:off x="4140199" y="2853264"/>
              <a:ext cx="719614" cy="863673"/>
            </a:xfrm>
            <a:prstGeom prst="ben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solidFill>
                  <a:schemeClr val="tx1"/>
                </a:solidFill>
              </a:endParaRPr>
            </a:p>
          </p:txBody>
        </p:sp>
        <p:sp>
          <p:nvSpPr>
            <p:cNvPr id="13" name="圆角右箭头 12"/>
            <p:cNvSpPr/>
            <p:nvPr/>
          </p:nvSpPr>
          <p:spPr>
            <a:xfrm rot="5400000">
              <a:off x="5507326" y="3789310"/>
              <a:ext cx="721439" cy="863672"/>
            </a:xfrm>
            <a:prstGeom prst="ben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solidFill>
                  <a:schemeClr val="tx1"/>
                </a:solidFill>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851395">
                                            <p:txEl>
                                              <p:pRg st="3" end="3"/>
                                            </p:txEl>
                                          </p:spTgt>
                                        </p:tgtEl>
                                        <p:attrNameLst>
                                          <p:attrName>style.visibility</p:attrName>
                                        </p:attrNameLst>
                                      </p:cBhvr>
                                      <p:to>
                                        <p:strVal val="visible"/>
                                      </p:to>
                                    </p:set>
                                    <p:anim calcmode="lin" valueType="num">
                                      <p:cBhvr additive="base">
                                        <p:cTn id="7" dur="500" fill="hold"/>
                                        <p:tgtEl>
                                          <p:spTgt spid="1851395">
                                            <p:txEl>
                                              <p:pRg st="3" end="3"/>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5139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灯片编号占位符 1"/>
          <p:cNvSpPr>
            <a:spLocks noGrp="1"/>
          </p:cNvSpPr>
          <p:nvPr>
            <p:ph type="sldNum" sz="quarter" idx="10"/>
          </p:nvPr>
        </p:nvSpPr>
        <p:spPr bwMode="auto">
          <a:noFill/>
          <a:ln>
            <a:miter lim="800000"/>
          </a:ln>
        </p:spPr>
        <p:txBody>
          <a:bodyPr vert="horz" wrap="square" lIns="91440" tIns="45720" rIns="91440" bIns="45720" numCol="1" anchor="t" anchorCtr="0" compatLnSpc="1"/>
          <a:lstStyle/>
          <a:p>
            <a:fld id="{98DDB349-F69C-4B12-AF9E-2593617FD31B}"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70661" name="Rectangle 3"/>
          <p:cNvSpPr txBox="1">
            <a:spLocks noChangeArrowheads="1"/>
          </p:cNvSpPr>
          <p:nvPr/>
        </p:nvSpPr>
        <p:spPr bwMode="auto">
          <a:xfrm>
            <a:off x="971550" y="260350"/>
            <a:ext cx="6630988" cy="692150"/>
          </a:xfrm>
          <a:prstGeom prst="rect">
            <a:avLst/>
          </a:prstGeom>
          <a:noFill/>
          <a:ln w="9525">
            <a:noFill/>
            <a:miter lim="800000"/>
          </a:ln>
        </p:spPr>
        <p:txBody>
          <a:bodyPr lIns="82124" tIns="41061" rIns="82124" bIns="41061" anchor="b"/>
          <a:lstStyle/>
          <a:p>
            <a:pPr algn="ctr"/>
            <a:r>
              <a:rPr lang="zh-CN" altLang="en-US" sz="3600" b="1" i="0">
                <a:solidFill>
                  <a:srgbClr val="FFFF00"/>
                </a:solidFill>
              </a:rPr>
              <a:t>探索式测试定义</a:t>
            </a:r>
            <a:endParaRPr lang="zh-CN" altLang="en-US" sz="3600" b="1" i="0">
              <a:solidFill>
                <a:srgbClr val="FFFF00"/>
              </a:solidFill>
            </a:endParaRPr>
          </a:p>
        </p:txBody>
      </p:sp>
      <p:sp>
        <p:nvSpPr>
          <p:cNvPr id="2" name="文本框 1"/>
          <p:cNvSpPr txBox="1"/>
          <p:nvPr/>
        </p:nvSpPr>
        <p:spPr>
          <a:xfrm>
            <a:off x="0" y="1273810"/>
            <a:ext cx="9074150" cy="5631180"/>
          </a:xfrm>
          <a:prstGeom prst="rect">
            <a:avLst/>
          </a:prstGeom>
          <a:noFill/>
        </p:spPr>
        <p:txBody>
          <a:bodyPr wrap="square" rtlCol="0">
            <a:spAutoFit/>
          </a:bodyPr>
          <a:p>
            <a:pPr eaLnBrk="1" latinLnBrk="0" hangingPunct="1">
              <a:lnSpc>
                <a:spcPct val="150000"/>
              </a:lnSpc>
            </a:pPr>
            <a:r>
              <a:rPr lang="en-US" altLang="zh-CN" sz="2400" i="0" dirty="0">
                <a:solidFill>
                  <a:srgbClr val="00B0F0"/>
                </a:solidFill>
              </a:rPr>
              <a:t>       </a:t>
            </a:r>
            <a:r>
              <a:rPr lang="zh-CN" altLang="en-US" sz="2400" b="1" i="0" dirty="0">
                <a:solidFill>
                  <a:srgbClr val="00B050"/>
                </a:solidFill>
              </a:rPr>
              <a:t>探索式测试（</a:t>
            </a:r>
            <a:r>
              <a:rPr lang="en-US" altLang="zh-CN" sz="2400" b="1" i="0" dirty="0">
                <a:solidFill>
                  <a:srgbClr val="00B050"/>
                </a:solidFill>
              </a:rPr>
              <a:t>exploratory testing</a:t>
            </a:r>
            <a:r>
              <a:rPr lang="zh-CN" altLang="en-US" sz="2400" b="1" i="0" dirty="0">
                <a:solidFill>
                  <a:srgbClr val="00B050"/>
                </a:solidFill>
              </a:rPr>
              <a:t>）</a:t>
            </a:r>
            <a:r>
              <a:rPr lang="zh-CN" altLang="en-US" sz="2400" i="0" dirty="0">
                <a:solidFill>
                  <a:srgbClr val="0070C0"/>
                </a:solidFill>
              </a:rPr>
              <a:t>是一种自由的软件测试风格，强调测试人员同时开展测试学习、测试设计、测试执行和测试结果评估等活动，以持续优化测试工作。</a:t>
            </a:r>
            <a:endParaRPr lang="en-US" altLang="zh-CN" sz="2400" i="0" dirty="0">
              <a:solidFill>
                <a:srgbClr val="0070C0"/>
              </a:solidFill>
            </a:endParaRPr>
          </a:p>
          <a:p>
            <a:pPr eaLnBrk="1" latinLnBrk="0" hangingPunct="1">
              <a:lnSpc>
                <a:spcPct val="150000"/>
              </a:lnSpc>
            </a:pPr>
            <a:r>
              <a:rPr lang="zh-CN" altLang="en-US" sz="2400" i="0" dirty="0">
                <a:solidFill>
                  <a:srgbClr val="0070C0"/>
                </a:solidFill>
              </a:rPr>
              <a:t>       探索式测试是一种软件测试风格（</a:t>
            </a:r>
            <a:r>
              <a:rPr lang="en-US" altLang="zh-CN" sz="2400" i="0" dirty="0">
                <a:solidFill>
                  <a:srgbClr val="0070C0"/>
                </a:solidFill>
              </a:rPr>
              <a:t>style</a:t>
            </a:r>
            <a:r>
              <a:rPr lang="zh-CN" altLang="en-US" sz="2400" i="0" dirty="0">
                <a:solidFill>
                  <a:srgbClr val="0070C0"/>
                </a:solidFill>
              </a:rPr>
              <a:t>），而不是一种具体的软件测试技术。</a:t>
            </a:r>
            <a:endParaRPr lang="zh-CN" altLang="en-US" sz="2400" i="0" dirty="0">
              <a:solidFill>
                <a:srgbClr val="0070C0"/>
              </a:solidFill>
            </a:endParaRPr>
          </a:p>
          <a:p>
            <a:pPr eaLnBrk="1" latinLnBrk="0" hangingPunct="1">
              <a:lnSpc>
                <a:spcPct val="150000"/>
              </a:lnSpc>
            </a:pPr>
            <a:r>
              <a:rPr lang="zh-CN" altLang="en-US" sz="2400" i="0" dirty="0">
                <a:solidFill>
                  <a:srgbClr val="0070C0"/>
                </a:solidFill>
              </a:rPr>
              <a:t>       探索式测试强调独立测试人员的个人自由和责任，其目的是为了持续优化其工作的价值。测试人员应该为个人和团队负责，调动所有能量，发挥人的灵活性，在整体上持续优化个人和团队的产出。</a:t>
            </a:r>
            <a:endParaRPr lang="zh-CN" altLang="en-US" sz="2400" i="0" dirty="0">
              <a:solidFill>
                <a:srgbClr val="0070C0"/>
              </a:solidFill>
            </a:endParaRPr>
          </a:p>
          <a:p>
            <a:pPr eaLnBrk="1" latinLnBrk="0" hangingPunct="1">
              <a:lnSpc>
                <a:spcPct val="150000"/>
              </a:lnSpc>
            </a:pPr>
            <a:r>
              <a:rPr lang="zh-CN" altLang="en-US" sz="2400" i="0" dirty="0">
                <a:solidFill>
                  <a:srgbClr val="0070C0"/>
                </a:solidFill>
                <a:sym typeface="+mn-ea"/>
              </a:rPr>
              <a:t>       探索测试建议在整个项目过程中，将测试相关学习、测试设计、测试执行和测试结果解读作为相互支持的活动，并行地执行。</a:t>
            </a:r>
            <a:endParaRPr lang="zh-CN" altLang="en-US" sz="2400" i="0" dirty="0">
              <a:solidFill>
                <a:srgbClr val="0070C0"/>
              </a:solidFill>
              <a:sym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a:xfrm>
            <a:off x="1476375" y="404813"/>
            <a:ext cx="6096000" cy="561975"/>
          </a:xfrm>
        </p:spPr>
        <p:txBody>
          <a:bodyPr/>
          <a:lstStyle/>
          <a:p>
            <a:pPr algn="ctr" defTabSz="814070">
              <a:lnSpc>
                <a:spcPct val="90000"/>
              </a:lnSpc>
            </a:pPr>
            <a:r>
              <a:rPr lang="zh-CN" altLang="en-US" sz="3200" b="1" smtClean="0">
                <a:solidFill>
                  <a:srgbClr val="FFFF00"/>
                </a:solidFill>
                <a:latin typeface="黑体" panose="02010609060101010101" pitchFamily="2" charset="-122"/>
              </a:rPr>
              <a:t>为什么引人探索式测试？</a:t>
            </a:r>
            <a:endParaRPr lang="zh-CN" altLang="en-US" sz="3200" b="1" smtClean="0">
              <a:solidFill>
                <a:srgbClr val="FFFF00"/>
              </a:solidFill>
              <a:latin typeface="黑体" panose="02010609060101010101" pitchFamily="2" charset="-122"/>
            </a:endParaRPr>
          </a:p>
        </p:txBody>
      </p:sp>
      <p:sp>
        <p:nvSpPr>
          <p:cNvPr id="3" name="内容占位符 2"/>
          <p:cNvSpPr>
            <a:spLocks noGrp="1"/>
          </p:cNvSpPr>
          <p:nvPr>
            <p:ph idx="1"/>
          </p:nvPr>
        </p:nvSpPr>
        <p:spPr>
          <a:xfrm>
            <a:off x="920115" y="1808480"/>
            <a:ext cx="7559675" cy="4463415"/>
          </a:xfrm>
        </p:spPr>
        <p:txBody>
          <a:bodyPr/>
          <a:lstStyle/>
          <a:p>
            <a:pPr eaLnBrk="1" latinLnBrk="0" hangingPunct="1">
              <a:lnSpc>
                <a:spcPct val="200000"/>
              </a:lnSpc>
              <a:spcBef>
                <a:spcPts val="0"/>
              </a:spcBef>
              <a:buClr>
                <a:srgbClr val="91AC4E"/>
              </a:buClr>
              <a:buSzPct val="80000"/>
              <a:buFont typeface="Wingdings" panose="05000000000000000000" pitchFamily="2" charset="2"/>
              <a:buChar char="p"/>
              <a:defRPr/>
            </a:pPr>
            <a:r>
              <a:rPr lang="zh-CN" altLang="en-US" sz="2400" kern="1200" dirty="0">
                <a:solidFill>
                  <a:srgbClr val="0070C0"/>
                </a:solidFill>
                <a:latin typeface="宋体" panose="02010600030101010101" pitchFamily="2" charset="-122"/>
                <a:ea typeface="宋体" panose="02010600030101010101" pitchFamily="2" charset="-122"/>
                <a:cs typeface="宋体" panose="02010600030101010101" pitchFamily="2" charset="-122"/>
              </a:rPr>
              <a:t>开发人员多、测试人员少，测试更关注效率</a:t>
            </a:r>
            <a:endParaRPr lang="en-US" altLang="zh-CN" sz="2400" kern="1200"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eaLnBrk="1" latinLnBrk="0" hangingPunct="1">
              <a:lnSpc>
                <a:spcPct val="200000"/>
              </a:lnSpc>
              <a:spcBef>
                <a:spcPts val="0"/>
              </a:spcBef>
              <a:buClr>
                <a:srgbClr val="91AC4E"/>
              </a:buClr>
              <a:buSzPct val="80000"/>
              <a:buFont typeface="Wingdings" panose="05000000000000000000" pitchFamily="2" charset="2"/>
              <a:buChar char="p"/>
              <a:defRPr/>
            </a:pPr>
            <a:r>
              <a:rPr lang="zh-CN" altLang="en-US" sz="2400" kern="120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整个开发节奏很快，测试要跟上这个节奏</a:t>
            </a:r>
            <a:endParaRPr lang="en-US" altLang="zh-CN" sz="2400" kern="1200" dirty="0" smtClean="0">
              <a:solidFill>
                <a:srgbClr val="0070C0"/>
              </a:solidFill>
              <a:latin typeface="宋体" panose="02010600030101010101" pitchFamily="2" charset="-122"/>
              <a:ea typeface="宋体" panose="02010600030101010101" pitchFamily="2" charset="-122"/>
              <a:cs typeface="宋体" panose="02010600030101010101" pitchFamily="2" charset="-122"/>
            </a:endParaRPr>
          </a:p>
          <a:p>
            <a:pPr eaLnBrk="1" latinLnBrk="0" hangingPunct="1">
              <a:lnSpc>
                <a:spcPct val="200000"/>
              </a:lnSpc>
              <a:spcBef>
                <a:spcPts val="0"/>
              </a:spcBef>
              <a:buClr>
                <a:srgbClr val="91AC4E"/>
              </a:buClr>
              <a:buSzPct val="80000"/>
              <a:buFont typeface="Wingdings" panose="05000000000000000000" pitchFamily="2" charset="2"/>
              <a:buChar char="p"/>
              <a:defRPr/>
            </a:pPr>
            <a:r>
              <a:rPr lang="zh-CN" altLang="en-US" sz="2400" kern="120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测试时间很少，需要快速完成测试</a:t>
            </a:r>
            <a:endParaRPr lang="en-US" altLang="zh-CN" sz="2400" kern="1200" dirty="0" smtClean="0">
              <a:solidFill>
                <a:srgbClr val="0070C0"/>
              </a:solidFill>
              <a:latin typeface="宋体" panose="02010600030101010101" pitchFamily="2" charset="-122"/>
              <a:ea typeface="宋体" panose="02010600030101010101" pitchFamily="2" charset="-122"/>
              <a:cs typeface="宋体" panose="02010600030101010101" pitchFamily="2" charset="-122"/>
            </a:endParaRPr>
          </a:p>
          <a:p>
            <a:pPr eaLnBrk="1" latinLnBrk="0" hangingPunct="1">
              <a:lnSpc>
                <a:spcPct val="200000"/>
              </a:lnSpc>
              <a:spcBef>
                <a:spcPts val="0"/>
              </a:spcBef>
              <a:buClr>
                <a:srgbClr val="91AC4E"/>
              </a:buClr>
              <a:buSzPct val="80000"/>
              <a:buFont typeface="Wingdings" panose="05000000000000000000" pitchFamily="2" charset="2"/>
              <a:buChar char="p"/>
              <a:defRPr/>
            </a:pPr>
            <a:r>
              <a:rPr lang="zh-CN" altLang="en-US" sz="2400" kern="120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对产品或业务不够熟悉</a:t>
            </a:r>
            <a:r>
              <a:rPr lang="zh-CN" altLang="en-US" sz="2400" kern="1200" dirty="0">
                <a:solidFill>
                  <a:srgbClr val="0070C0"/>
                </a:solidFill>
                <a:latin typeface="宋体" panose="02010600030101010101" pitchFamily="2" charset="-122"/>
                <a:ea typeface="宋体" panose="02010600030101010101" pitchFamily="2" charset="-122"/>
                <a:cs typeface="宋体" panose="02010600030101010101" pitchFamily="2" charset="-122"/>
              </a:rPr>
              <a:t>，需要操作或使用它来熟悉</a:t>
            </a:r>
            <a:endParaRPr lang="en-US" altLang="zh-CN" sz="2400" kern="1200"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eaLnBrk="1" latinLnBrk="0" hangingPunct="1">
              <a:lnSpc>
                <a:spcPct val="200000"/>
              </a:lnSpc>
              <a:spcBef>
                <a:spcPts val="0"/>
              </a:spcBef>
              <a:buClr>
                <a:srgbClr val="91AC4E"/>
              </a:buClr>
              <a:buSzPct val="80000"/>
              <a:buFont typeface="Wingdings" panose="05000000000000000000" pitchFamily="2" charset="2"/>
              <a:buChar char="p"/>
              <a:defRPr/>
            </a:pPr>
            <a:r>
              <a:rPr lang="zh-CN" altLang="en-US" sz="2400" kern="1200" dirty="0">
                <a:solidFill>
                  <a:srgbClr val="0070C0"/>
                </a:solidFill>
                <a:latin typeface="宋体" panose="02010600030101010101" pitchFamily="2" charset="-122"/>
                <a:ea typeface="宋体" panose="02010600030101010101" pitchFamily="2" charset="-122"/>
                <a:cs typeface="宋体" panose="02010600030101010101" pitchFamily="2" charset="-122"/>
              </a:rPr>
              <a:t>产品某些部分复杂，需要不断探索，才能很好地完成测试</a:t>
            </a:r>
            <a:endParaRPr lang="en-US" altLang="zh-CN" sz="2400" kern="1200"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20000"/>
              </a:lnSpc>
              <a:spcBef>
                <a:spcPct val="30000"/>
              </a:spcBef>
              <a:buClr>
                <a:srgbClr val="91AC4E"/>
              </a:buClr>
              <a:buSzPct val="80000"/>
              <a:buFontTx/>
              <a:buNone/>
              <a:defRPr/>
            </a:pPr>
            <a:endParaRPr lang="en-US" altLang="zh-CN" sz="2400" kern="1200" dirty="0">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
        <p:nvSpPr>
          <p:cNvPr id="73731" name="灯片编号占位符 3"/>
          <p:cNvSpPr>
            <a:spLocks noGrp="1"/>
          </p:cNvSpPr>
          <p:nvPr>
            <p:ph type="sldNum" sz="quarter" idx="10"/>
          </p:nvPr>
        </p:nvSpPr>
        <p:spPr bwMode="auto">
          <a:noFill/>
          <a:ln>
            <a:miter lim="800000"/>
          </a:ln>
        </p:spPr>
        <p:txBody>
          <a:bodyPr vert="horz" wrap="square" lIns="91440" tIns="45720" rIns="91440" bIns="45720" numCol="1" anchor="t" anchorCtr="0" compatLnSpc="1"/>
          <a:lstStyle/>
          <a:p>
            <a:fld id="{634BA42D-D62E-49B5-94B7-AEC7A3C6DE04}"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11188" y="333375"/>
            <a:ext cx="7704137" cy="661988"/>
          </a:xfrm>
        </p:spPr>
        <p:txBody>
          <a:bodyPr/>
          <a:lstStyle/>
          <a:p>
            <a:pPr algn="ctr">
              <a:defRPr/>
            </a:pPr>
            <a:r>
              <a:rPr lang="zh-CN" altLang="en-US" sz="3600" dirty="0" smtClean="0">
                <a:solidFill>
                  <a:srgbClr val="FFFF00"/>
                </a:solidFill>
                <a:latin typeface="+mj-ea"/>
              </a:rPr>
              <a:t>第</a:t>
            </a:r>
            <a:r>
              <a:rPr lang="en-US" altLang="zh-CN" sz="3600" dirty="0">
                <a:solidFill>
                  <a:srgbClr val="FFFF00"/>
                </a:solidFill>
                <a:latin typeface="+mj-ea"/>
              </a:rPr>
              <a:t>4</a:t>
            </a:r>
            <a:r>
              <a:rPr lang="zh-CN" altLang="en-US" sz="3600" dirty="0" smtClean="0">
                <a:solidFill>
                  <a:srgbClr val="FFFF00"/>
                </a:solidFill>
                <a:latin typeface="+mj-ea"/>
              </a:rPr>
              <a:t>章  </a:t>
            </a:r>
            <a:r>
              <a:rPr lang="zh-CN" altLang="en-US" sz="3600" dirty="0">
                <a:solidFill>
                  <a:srgbClr val="FFFF00"/>
                </a:solidFill>
                <a:latin typeface="+mj-ea"/>
              </a:rPr>
              <a:t>软件测试流程</a:t>
            </a:r>
            <a:r>
              <a:rPr lang="zh-CN" altLang="en-US" sz="3600" dirty="0">
                <a:solidFill>
                  <a:srgbClr val="FFFF00"/>
                </a:solidFill>
                <a:latin typeface="+mj-ea"/>
              </a:rPr>
              <a:t>和规范</a:t>
            </a:r>
            <a:endParaRPr lang="zh-CN" altLang="en-US" sz="3600" dirty="0">
              <a:solidFill>
                <a:srgbClr val="FFFF00"/>
              </a:solidFill>
              <a:latin typeface="+mj-ea"/>
            </a:endParaRPr>
          </a:p>
        </p:txBody>
      </p:sp>
      <p:sp>
        <p:nvSpPr>
          <p:cNvPr id="7172" name="Rectangle 5"/>
          <p:cNvSpPr>
            <a:spLocks noChangeArrowheads="1"/>
          </p:cNvSpPr>
          <p:nvPr/>
        </p:nvSpPr>
        <p:spPr bwMode="auto">
          <a:xfrm>
            <a:off x="900113" y="1989138"/>
            <a:ext cx="4608512" cy="3841750"/>
          </a:xfrm>
          <a:prstGeom prst="rect">
            <a:avLst/>
          </a:prstGeom>
          <a:solidFill>
            <a:schemeClr val="bg2">
              <a:lumMod val="20000"/>
              <a:lumOff val="80000"/>
            </a:schemeClr>
          </a:solidFill>
          <a:ln w="9525">
            <a:noFill/>
            <a:miter lim="800000"/>
          </a:ln>
        </p:spPr>
        <p:txBody>
          <a:bodyPr lIns="0" tIns="0" rIns="0" bIns="0">
            <a:spAutoFit/>
          </a:bodyPr>
          <a:lstStyle/>
          <a:p>
            <a:pPr marL="533400" indent="-342900" eaLnBrk="0" hangingPunct="0">
              <a:lnSpc>
                <a:spcPct val="150000"/>
              </a:lnSpc>
              <a:defRPr/>
            </a:pPr>
            <a:r>
              <a:rPr lang="en-US" altLang="zh-CN" sz="2800" b="1" i="0" dirty="0">
                <a:solidFill>
                  <a:srgbClr val="0070C0"/>
                </a:solidFill>
                <a:latin typeface="Times New Roman" panose="02020603050405020304" pitchFamily="18" charset="0"/>
                <a:ea typeface="宋体" panose="02010600030101010101" pitchFamily="2" charset="-122"/>
              </a:rPr>
              <a:t>4.1</a:t>
            </a:r>
            <a:r>
              <a:rPr lang="zh-CN" altLang="en-US" sz="2800" b="1" i="0" dirty="0">
                <a:solidFill>
                  <a:srgbClr val="0070C0"/>
                </a:solidFill>
                <a:latin typeface="Times New Roman" panose="02020603050405020304" pitchFamily="18" charset="0"/>
                <a:ea typeface="宋体" panose="02010600030101010101" pitchFamily="2" charset="-122"/>
              </a:rPr>
              <a:t> 传统的软件测试过程</a:t>
            </a:r>
            <a:endParaRPr lang="en-US" altLang="zh-CN" sz="2800" b="1" i="0" dirty="0">
              <a:solidFill>
                <a:srgbClr val="0070C0"/>
              </a:solidFill>
              <a:latin typeface="Times New Roman" panose="02020603050405020304" pitchFamily="18" charset="0"/>
              <a:ea typeface="宋体" panose="02010600030101010101" pitchFamily="2" charset="-122"/>
            </a:endParaRPr>
          </a:p>
          <a:p>
            <a:pPr marL="533400" indent="-342900" eaLnBrk="0" hangingPunct="0">
              <a:lnSpc>
                <a:spcPct val="150000"/>
              </a:lnSpc>
              <a:defRPr/>
            </a:pPr>
            <a:r>
              <a:rPr lang="en-US" altLang="zh-CN" sz="2800" b="1" i="0" dirty="0">
                <a:solidFill>
                  <a:srgbClr val="0070C0"/>
                </a:solidFill>
                <a:latin typeface="Times New Roman" panose="02020603050405020304" pitchFamily="18" charset="0"/>
                <a:ea typeface="宋体" panose="02010600030101010101" pitchFamily="2" charset="-122"/>
              </a:rPr>
              <a:t>4.2  </a:t>
            </a:r>
            <a:r>
              <a:rPr lang="zh-CN" altLang="en-US" sz="2800" b="1" i="0" dirty="0">
                <a:solidFill>
                  <a:srgbClr val="0070C0"/>
                </a:solidFill>
                <a:latin typeface="Times New Roman" panose="02020603050405020304" pitchFamily="18" charset="0"/>
                <a:ea typeface="宋体" panose="02010600030101010101" pitchFamily="2" charset="-122"/>
              </a:rPr>
              <a:t>敏捷测试过程</a:t>
            </a:r>
            <a:endParaRPr lang="en-US" altLang="zh-CN" sz="2800" b="1" i="0" dirty="0">
              <a:solidFill>
                <a:srgbClr val="0070C0"/>
              </a:solidFill>
              <a:latin typeface="Times New Roman" panose="02020603050405020304" pitchFamily="18" charset="0"/>
              <a:ea typeface="宋体" panose="02010600030101010101" pitchFamily="2" charset="-122"/>
            </a:endParaRPr>
          </a:p>
          <a:p>
            <a:pPr marL="533400" indent="-342900" eaLnBrk="0" hangingPunct="0">
              <a:lnSpc>
                <a:spcPct val="150000"/>
              </a:lnSpc>
              <a:defRPr/>
            </a:pPr>
            <a:r>
              <a:rPr lang="en-US" altLang="zh-CN" sz="2800" b="1" i="0" dirty="0">
                <a:solidFill>
                  <a:srgbClr val="0070C0"/>
                </a:solidFill>
                <a:latin typeface="Times New Roman" panose="02020603050405020304" pitchFamily="18" charset="0"/>
                <a:ea typeface="宋体" panose="02010600030101010101" pitchFamily="2" charset="-122"/>
              </a:rPr>
              <a:t>4.3  </a:t>
            </a:r>
            <a:r>
              <a:rPr lang="zh-CN" altLang="en-US" sz="2800" b="1" i="0" dirty="0">
                <a:solidFill>
                  <a:srgbClr val="0070C0"/>
                </a:solidFill>
                <a:latin typeface="Times New Roman" panose="02020603050405020304" pitchFamily="18" charset="0"/>
                <a:ea typeface="宋体" panose="02010600030101010101" pitchFamily="2" charset="-122"/>
              </a:rPr>
              <a:t>软件测试学派</a:t>
            </a:r>
            <a:endParaRPr lang="en-US" altLang="zh-CN" sz="2800" b="1" i="0" dirty="0">
              <a:solidFill>
                <a:srgbClr val="0070C0"/>
              </a:solidFill>
              <a:latin typeface="Times New Roman" panose="02020603050405020304" pitchFamily="18" charset="0"/>
              <a:ea typeface="宋体" panose="02010600030101010101" pitchFamily="2" charset="-122"/>
            </a:endParaRPr>
          </a:p>
          <a:p>
            <a:pPr marL="533400" indent="-342900" eaLnBrk="0" hangingPunct="0">
              <a:lnSpc>
                <a:spcPct val="150000"/>
              </a:lnSpc>
              <a:defRPr/>
            </a:pPr>
            <a:r>
              <a:rPr lang="en-US" altLang="zh-CN" sz="2800" b="1" i="0" dirty="0">
                <a:solidFill>
                  <a:srgbClr val="0070C0"/>
                </a:solidFill>
                <a:latin typeface="Times New Roman" panose="02020603050405020304" pitchFamily="18" charset="0"/>
                <a:ea typeface="宋体" panose="02010600030101010101" pitchFamily="2" charset="-122"/>
              </a:rPr>
              <a:t>4.4  </a:t>
            </a:r>
            <a:r>
              <a:rPr lang="zh-CN" altLang="en-US" sz="2800" b="1" i="0" dirty="0">
                <a:solidFill>
                  <a:srgbClr val="0070C0"/>
                </a:solidFill>
                <a:latin typeface="Times New Roman" panose="02020603050405020304" pitchFamily="18" charset="0"/>
                <a:ea typeface="宋体" panose="02010600030101010101" pitchFamily="2" charset="-122"/>
              </a:rPr>
              <a:t>基于风险的测试策略</a:t>
            </a:r>
            <a:endParaRPr lang="en-US" altLang="zh-CN" sz="2800" b="1" i="0" dirty="0">
              <a:solidFill>
                <a:srgbClr val="0070C0"/>
              </a:solidFill>
              <a:latin typeface="Times New Roman" panose="02020603050405020304" pitchFamily="18" charset="0"/>
              <a:ea typeface="宋体" panose="02010600030101010101" pitchFamily="2" charset="-122"/>
            </a:endParaRPr>
          </a:p>
          <a:p>
            <a:pPr marL="533400" indent="-342900" eaLnBrk="0" hangingPunct="0">
              <a:lnSpc>
                <a:spcPct val="150000"/>
              </a:lnSpc>
              <a:defRPr/>
            </a:pPr>
            <a:r>
              <a:rPr lang="en-US" altLang="zh-CN" sz="2800" b="1" i="0" dirty="0">
                <a:solidFill>
                  <a:srgbClr val="0070C0"/>
                </a:solidFill>
                <a:latin typeface="Times New Roman" panose="02020603050405020304" pitchFamily="18" charset="0"/>
                <a:ea typeface="宋体" panose="02010600030101010101" pitchFamily="2" charset="-122"/>
              </a:rPr>
              <a:t>4.5</a:t>
            </a:r>
            <a:r>
              <a:rPr lang="zh-CN" altLang="en-US" sz="2800" b="1" i="0" dirty="0">
                <a:solidFill>
                  <a:srgbClr val="0070C0"/>
                </a:solidFill>
                <a:latin typeface="Times New Roman" panose="02020603050405020304" pitchFamily="18" charset="0"/>
                <a:ea typeface="宋体" panose="02010600030101010101" pitchFamily="2" charset="-122"/>
              </a:rPr>
              <a:t> 测试过程改进</a:t>
            </a:r>
            <a:endParaRPr lang="zh-CN" altLang="en-US" sz="2800" b="1" i="0" dirty="0">
              <a:solidFill>
                <a:srgbClr val="0070C0"/>
              </a:solidFill>
              <a:latin typeface="Times New Roman" panose="02020603050405020304" pitchFamily="18" charset="0"/>
              <a:ea typeface="宋体" panose="02010600030101010101" pitchFamily="2" charset="-122"/>
            </a:endParaRPr>
          </a:p>
          <a:p>
            <a:pPr marL="533400" indent="-342900" eaLnBrk="0" hangingPunct="0">
              <a:lnSpc>
                <a:spcPct val="150000"/>
              </a:lnSpc>
              <a:defRPr/>
            </a:pPr>
            <a:r>
              <a:rPr lang="en-US" altLang="zh-CN" sz="2800" b="1" i="0" dirty="0">
                <a:solidFill>
                  <a:srgbClr val="0070C0"/>
                </a:solidFill>
                <a:latin typeface="Times New Roman" panose="02020603050405020304" pitchFamily="18" charset="0"/>
                <a:ea typeface="宋体" panose="02010600030101010101" pitchFamily="2" charset="-122"/>
              </a:rPr>
              <a:t>4.6  </a:t>
            </a:r>
            <a:r>
              <a:rPr lang="zh-CN" altLang="en-US" sz="2800" b="1" i="0" dirty="0">
                <a:solidFill>
                  <a:srgbClr val="0070C0"/>
                </a:solidFill>
                <a:latin typeface="Times New Roman" panose="02020603050405020304" pitchFamily="18" charset="0"/>
                <a:ea typeface="宋体" panose="02010600030101010101" pitchFamily="2" charset="-122"/>
              </a:rPr>
              <a:t>软件测试规范</a:t>
            </a:r>
            <a:endParaRPr lang="zh-CN" altLang="en-US" sz="2800" b="1" i="0" dirty="0">
              <a:solidFill>
                <a:srgbClr val="0070C0"/>
              </a:solidFill>
              <a:latin typeface="Times New Roman" panose="02020603050405020304" pitchFamily="18" charset="0"/>
              <a:ea typeface="宋体" panose="02010600030101010101" pitchFamily="2" charset="-122"/>
            </a:endParaRPr>
          </a:p>
        </p:txBody>
      </p:sp>
      <p:pic>
        <p:nvPicPr>
          <p:cNvPr id="22531" name="Picture 5" descr="books"/>
          <p:cNvPicPr>
            <a:picLocks noChangeAspect="1" noChangeArrowheads="1"/>
          </p:cNvPicPr>
          <p:nvPr/>
        </p:nvPicPr>
        <p:blipFill>
          <a:blip r:embed="rId1"/>
          <a:srcRect/>
          <a:stretch>
            <a:fillRect/>
          </a:stretch>
        </p:blipFill>
        <p:spPr bwMode="auto">
          <a:xfrm>
            <a:off x="5724525" y="2565400"/>
            <a:ext cx="3443288"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AutoShape 2" descr="http://www.cagedinsider.com/wp-content/images/mma/2009/12/VS_Logo_Standard_FOR_WEB_AND_POWERPOINT.PNG.png"/>
          <p:cNvSpPr>
            <a:spLocks noChangeAspect="1" noChangeArrowheads="1"/>
          </p:cNvSpPr>
          <p:nvPr/>
        </p:nvSpPr>
        <p:spPr bwMode="auto">
          <a:xfrm>
            <a:off x="63500" y="-136525"/>
            <a:ext cx="304800" cy="304800"/>
          </a:xfrm>
          <a:prstGeom prst="rect">
            <a:avLst/>
          </a:prstGeom>
          <a:noFill/>
          <a:ln w="9525">
            <a:noFill/>
            <a:miter lim="800000"/>
          </a:ln>
        </p:spPr>
        <p:txBody>
          <a:bodyPr/>
          <a:lstStyle/>
          <a:p>
            <a:endParaRPr lang="zh-CN" altLang="en-US"/>
          </a:p>
        </p:txBody>
      </p:sp>
      <p:sp>
        <p:nvSpPr>
          <p:cNvPr id="8" name="圆角矩形 7"/>
          <p:cNvSpPr/>
          <p:nvPr/>
        </p:nvSpPr>
        <p:spPr bwMode="auto">
          <a:xfrm>
            <a:off x="539750" y="1484313"/>
            <a:ext cx="3311525" cy="3529012"/>
          </a:xfrm>
          <a:prstGeom prst="round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a:outerShdw blurRad="393700" dist="139700" dir="5400000" sx="90000" sy="-19000" rotWithShape="0">
              <a:schemeClr val="accent5">
                <a:lumMod val="50000"/>
                <a:alpha val="30000"/>
              </a:schemeClr>
            </a:outerShdw>
          </a:effectLst>
        </p:spPr>
        <p:txBody>
          <a:bodyPr lIns="0" tIns="0" rIns="0" bIns="0" anchor="ctr">
            <a:spAutoFit/>
          </a:bodyPr>
          <a:lstStyle/>
          <a:p>
            <a:pPr>
              <a:spcBef>
                <a:spcPct val="50000"/>
              </a:spcBef>
              <a:defRPr/>
            </a:pPr>
            <a:endParaRPr lang="zh-CN" altLang="en-US" i="0">
              <a:ea typeface="宋体" panose="02010600030101010101" pitchFamily="2" charset="-122"/>
            </a:endParaRPr>
          </a:p>
        </p:txBody>
      </p:sp>
      <p:sp>
        <p:nvSpPr>
          <p:cNvPr id="9" name="圆角矩形 8"/>
          <p:cNvSpPr/>
          <p:nvPr/>
        </p:nvSpPr>
        <p:spPr bwMode="auto">
          <a:xfrm>
            <a:off x="5508625" y="1484313"/>
            <a:ext cx="3348038" cy="3492500"/>
          </a:xfrm>
          <a:prstGeom prst="roundRect">
            <a:avLst/>
          </a:prstGeom>
          <a:solidFill>
            <a:schemeClr val="accent1"/>
          </a:solidFill>
          <a:ln w="9525" cap="flat" cmpd="sng" algn="ctr">
            <a:solidFill>
              <a:schemeClr val="tx1"/>
            </a:solidFill>
            <a:prstDash val="solid"/>
            <a:round/>
            <a:headEnd type="none" w="med" len="med"/>
            <a:tailEnd type="none" w="med" len="med"/>
          </a:ln>
          <a:effectLst>
            <a:outerShdw blurRad="393700" dist="139700" dir="5400000" sx="90000" sy="-19000" rotWithShape="0">
              <a:schemeClr val="accent5">
                <a:lumMod val="50000"/>
                <a:alpha val="30000"/>
              </a:schemeClr>
            </a:outerShdw>
          </a:effectLst>
        </p:spPr>
        <p:txBody>
          <a:bodyPr lIns="0" tIns="0" rIns="0" bIns="0" anchor="ctr">
            <a:spAutoFit/>
          </a:bodyPr>
          <a:lstStyle/>
          <a:p>
            <a:pPr>
              <a:spcBef>
                <a:spcPct val="50000"/>
              </a:spcBef>
              <a:defRPr/>
            </a:pPr>
            <a:endParaRPr lang="zh-CN" altLang="en-US" i="0">
              <a:ea typeface="宋体" panose="02010600030101010101" pitchFamily="2" charset="-122"/>
            </a:endParaRPr>
          </a:p>
        </p:txBody>
      </p:sp>
      <p:sp>
        <p:nvSpPr>
          <p:cNvPr id="10" name="TextBox 9"/>
          <p:cNvSpPr txBox="1"/>
          <p:nvPr/>
        </p:nvSpPr>
        <p:spPr>
          <a:xfrm>
            <a:off x="468313" y="1628775"/>
            <a:ext cx="3419475" cy="3289300"/>
          </a:xfrm>
          <a:prstGeom prst="rect">
            <a:avLst/>
          </a:prstGeom>
          <a:noFill/>
        </p:spPr>
        <p:txBody>
          <a:bodyPr>
            <a:spAutoFit/>
          </a:bodyPr>
          <a:lstStyle/>
          <a:p>
            <a:pPr indent="0" algn="ctr" eaLnBrk="1" latinLnBrk="0" hangingPunct="1">
              <a:lnSpc>
                <a:spcPct val="100000"/>
              </a:lnSpc>
              <a:defRPr/>
            </a:pPr>
            <a:r>
              <a:rPr lang="en-US" altLang="zh-CN" sz="2800" b="1" i="0" dirty="0">
                <a:solidFill>
                  <a:srgbClr val="0070C0"/>
                </a:solidFill>
                <a:ea typeface="宋体" panose="02010600030101010101" pitchFamily="2" charset="-122"/>
              </a:rPr>
              <a:t>ST</a:t>
            </a:r>
            <a:endParaRPr lang="en-US" altLang="zh-CN" sz="2800" b="1" i="0" dirty="0">
              <a:solidFill>
                <a:srgbClr val="0070C0"/>
              </a:solidFill>
              <a:ea typeface="宋体" panose="02010600030101010101" pitchFamily="2" charset="-122"/>
            </a:endParaRPr>
          </a:p>
          <a:p>
            <a:pPr marL="342900" indent="0" eaLnBrk="1" latinLnBrk="0" hangingPunct="1">
              <a:lnSpc>
                <a:spcPct val="100000"/>
              </a:lnSpc>
              <a:spcBef>
                <a:spcPct val="30000"/>
              </a:spcBef>
              <a:buClr>
                <a:srgbClr val="91AC4E"/>
              </a:buClr>
              <a:buSzPct val="80000"/>
              <a:buFont typeface="Wingdings" panose="05000000000000000000" pitchFamily="2" charset="2"/>
              <a:buChar char="p"/>
              <a:defRPr/>
            </a:pPr>
            <a:r>
              <a:rPr lang="zh-CN" altLang="en-US" sz="2400" i="0" dirty="0">
                <a:solidFill>
                  <a:srgbClr val="0070C0"/>
                </a:solidFill>
                <a:latin typeface="宋体" panose="02010600030101010101" pitchFamily="2" charset="-122"/>
                <a:ea typeface="宋体" panose="02010600030101010101" pitchFamily="2" charset="-122"/>
              </a:rPr>
              <a:t>系统性强</a:t>
            </a:r>
            <a:endParaRPr lang="en-US" altLang="zh-CN" sz="2400" i="0" dirty="0">
              <a:solidFill>
                <a:srgbClr val="0070C0"/>
              </a:solidFill>
              <a:latin typeface="宋体" panose="02010600030101010101" pitchFamily="2" charset="-122"/>
              <a:ea typeface="宋体" panose="02010600030101010101" pitchFamily="2" charset="-122"/>
            </a:endParaRPr>
          </a:p>
          <a:p>
            <a:pPr marL="342900" indent="0" eaLnBrk="1" latinLnBrk="0" hangingPunct="1">
              <a:lnSpc>
                <a:spcPct val="100000"/>
              </a:lnSpc>
              <a:spcBef>
                <a:spcPct val="30000"/>
              </a:spcBef>
              <a:buClr>
                <a:srgbClr val="91AC4E"/>
              </a:buClr>
              <a:buSzPct val="80000"/>
              <a:buFont typeface="Wingdings" panose="05000000000000000000" pitchFamily="2" charset="2"/>
              <a:buChar char="p"/>
              <a:defRPr/>
            </a:pPr>
            <a:r>
              <a:rPr lang="zh-CN" altLang="en-US" sz="2400" i="0" dirty="0">
                <a:solidFill>
                  <a:srgbClr val="0070C0"/>
                </a:solidFill>
                <a:latin typeface="宋体" panose="02010600030101010101" pitchFamily="2" charset="-122"/>
                <a:ea typeface="宋体" panose="02010600030101010101" pitchFamily="2" charset="-122"/>
              </a:rPr>
              <a:t>容易管理</a:t>
            </a:r>
            <a:r>
              <a:rPr lang="zh-CN" altLang="en-US" i="0" dirty="0">
                <a:solidFill>
                  <a:srgbClr val="0070C0"/>
                </a:solidFill>
                <a:latin typeface="宋体" panose="02010600030101010101" pitchFamily="2" charset="-122"/>
                <a:ea typeface="宋体" panose="02010600030101010101" pitchFamily="2" charset="-122"/>
              </a:rPr>
              <a:t>（可视性强）</a:t>
            </a:r>
            <a:endParaRPr lang="en-US" altLang="zh-CN" i="0" dirty="0">
              <a:solidFill>
                <a:srgbClr val="0070C0"/>
              </a:solidFill>
              <a:latin typeface="宋体" panose="02010600030101010101" pitchFamily="2" charset="-122"/>
              <a:ea typeface="宋体" panose="02010600030101010101" pitchFamily="2" charset="-122"/>
            </a:endParaRPr>
          </a:p>
          <a:p>
            <a:pPr marL="342900" indent="0" eaLnBrk="1" latinLnBrk="0" hangingPunct="1">
              <a:lnSpc>
                <a:spcPct val="100000"/>
              </a:lnSpc>
              <a:spcBef>
                <a:spcPct val="30000"/>
              </a:spcBef>
              <a:buClr>
                <a:srgbClr val="91AC4E"/>
              </a:buClr>
              <a:buSzPct val="80000"/>
              <a:buFont typeface="Wingdings" panose="05000000000000000000" pitchFamily="2" charset="2"/>
              <a:buChar char="p"/>
              <a:defRPr/>
            </a:pPr>
            <a:r>
              <a:rPr lang="zh-CN" altLang="en-US" sz="2400" i="0" dirty="0">
                <a:solidFill>
                  <a:srgbClr val="0070C0"/>
                </a:solidFill>
                <a:latin typeface="宋体" panose="02010600030101010101" pitchFamily="2" charset="-122"/>
                <a:ea typeface="宋体" panose="02010600030101010101" pitchFamily="2" charset="-122"/>
              </a:rPr>
              <a:t>设计在先、执行在后</a:t>
            </a:r>
            <a:endParaRPr lang="en-US" altLang="zh-CN" sz="2400" i="0" dirty="0">
              <a:solidFill>
                <a:srgbClr val="0070C0"/>
              </a:solidFill>
              <a:latin typeface="宋体" panose="02010600030101010101" pitchFamily="2" charset="-122"/>
              <a:ea typeface="宋体" panose="02010600030101010101" pitchFamily="2" charset="-122"/>
            </a:endParaRPr>
          </a:p>
          <a:p>
            <a:pPr marL="342900" indent="0" eaLnBrk="1" latinLnBrk="0" hangingPunct="1">
              <a:lnSpc>
                <a:spcPct val="100000"/>
              </a:lnSpc>
              <a:spcBef>
                <a:spcPct val="30000"/>
              </a:spcBef>
              <a:buClr>
                <a:srgbClr val="91AC4E"/>
              </a:buClr>
              <a:buSzPct val="80000"/>
              <a:buFont typeface="Wingdings" panose="05000000000000000000" pitchFamily="2" charset="2"/>
              <a:buChar char="p"/>
              <a:defRPr/>
            </a:pPr>
            <a:r>
              <a:rPr lang="zh-CN" altLang="en-US" sz="2400" i="0" dirty="0">
                <a:solidFill>
                  <a:srgbClr val="0070C0"/>
                </a:solidFill>
                <a:latin typeface="宋体" panose="02010600030101010101" pitchFamily="2" charset="-122"/>
                <a:ea typeface="宋体" panose="02010600030101010101" pitchFamily="2" charset="-122"/>
              </a:rPr>
              <a:t>验证自己的思路</a:t>
            </a:r>
            <a:endParaRPr lang="en-US" altLang="zh-CN" sz="2400" i="0" dirty="0">
              <a:solidFill>
                <a:srgbClr val="0070C0"/>
              </a:solidFill>
              <a:latin typeface="宋体" panose="02010600030101010101" pitchFamily="2" charset="-122"/>
              <a:ea typeface="宋体" panose="02010600030101010101" pitchFamily="2" charset="-122"/>
            </a:endParaRPr>
          </a:p>
          <a:p>
            <a:pPr marL="342900" indent="0" eaLnBrk="1" latinLnBrk="0" hangingPunct="1">
              <a:lnSpc>
                <a:spcPct val="100000"/>
              </a:lnSpc>
              <a:spcBef>
                <a:spcPct val="30000"/>
              </a:spcBef>
              <a:buClr>
                <a:srgbClr val="91AC4E"/>
              </a:buClr>
              <a:buSzPct val="80000"/>
              <a:buFont typeface="Wingdings" panose="05000000000000000000" pitchFamily="2" charset="2"/>
              <a:buChar char="p"/>
              <a:defRPr/>
            </a:pPr>
            <a:r>
              <a:rPr lang="zh-CN" altLang="en-US" sz="2400" i="0" dirty="0">
                <a:solidFill>
                  <a:srgbClr val="0070C0"/>
                </a:solidFill>
                <a:latin typeface="宋体" panose="02010600030101010101" pitchFamily="2" charset="-122"/>
                <a:ea typeface="宋体" panose="02010600030101010101" pitchFamily="2" charset="-122"/>
              </a:rPr>
              <a:t>可预见性</a:t>
            </a:r>
            <a:endParaRPr lang="zh-CN" altLang="en-US" sz="2400" i="0" dirty="0">
              <a:solidFill>
                <a:srgbClr val="0070C0"/>
              </a:solidFill>
              <a:latin typeface="宋体" panose="02010600030101010101" pitchFamily="2" charset="-122"/>
              <a:ea typeface="宋体" panose="02010600030101010101" pitchFamily="2" charset="-122"/>
            </a:endParaRPr>
          </a:p>
        </p:txBody>
      </p:sp>
      <p:sp>
        <p:nvSpPr>
          <p:cNvPr id="11" name="TextBox 10"/>
          <p:cNvSpPr txBox="1"/>
          <p:nvPr/>
        </p:nvSpPr>
        <p:spPr>
          <a:xfrm>
            <a:off x="5580063" y="1484313"/>
            <a:ext cx="3060700" cy="3281362"/>
          </a:xfrm>
          <a:prstGeom prst="rect">
            <a:avLst/>
          </a:prstGeom>
          <a:noFill/>
        </p:spPr>
        <p:txBody>
          <a:bodyPr>
            <a:spAutoFit/>
          </a:bodyPr>
          <a:lstStyle/>
          <a:p>
            <a:pPr algn="ctr">
              <a:defRPr/>
            </a:pPr>
            <a:r>
              <a:rPr lang="en-US" altLang="zh-CN" sz="2800" b="1" i="0" dirty="0">
                <a:solidFill>
                  <a:srgbClr val="0070C0"/>
                </a:solidFill>
                <a:ea typeface="宋体" panose="02010600030101010101" pitchFamily="2" charset="-122"/>
              </a:rPr>
              <a:t>ET</a:t>
            </a:r>
            <a:endParaRPr lang="en-US" altLang="zh-CN" sz="2800" b="1" i="0" dirty="0">
              <a:solidFill>
                <a:srgbClr val="0070C0"/>
              </a:solidFill>
              <a:ea typeface="宋体" panose="02010600030101010101" pitchFamily="2" charset="-122"/>
            </a:endParaRPr>
          </a:p>
          <a:p>
            <a:pPr marL="342900" indent="-342900">
              <a:lnSpc>
                <a:spcPct val="120000"/>
              </a:lnSpc>
              <a:spcBef>
                <a:spcPct val="30000"/>
              </a:spcBef>
              <a:buClr>
                <a:srgbClr val="91AC4E"/>
              </a:buClr>
              <a:buSzPct val="80000"/>
              <a:buFont typeface="Wingdings" panose="05000000000000000000" pitchFamily="2" charset="2"/>
              <a:buChar char="p"/>
              <a:defRPr/>
            </a:pPr>
            <a:r>
              <a:rPr lang="zh-CN" altLang="en-US" i="0" dirty="0">
                <a:solidFill>
                  <a:srgbClr val="0070C0"/>
                </a:solidFill>
                <a:latin typeface="+mn-lt"/>
                <a:ea typeface="楷体_GB2312" pitchFamily="49" charset="-122"/>
              </a:rPr>
              <a:t>（个人能力强）</a:t>
            </a:r>
            <a:r>
              <a:rPr lang="en-US" altLang="en-US" sz="2400" i="0" dirty="0">
                <a:solidFill>
                  <a:srgbClr val="0070C0"/>
                </a:solidFill>
                <a:latin typeface="+mn-lt"/>
                <a:ea typeface="楷体_GB2312" pitchFamily="49" charset="-122"/>
              </a:rPr>
              <a:t>高效率</a:t>
            </a:r>
            <a:endParaRPr lang="en-US" altLang="zh-CN" sz="2400" i="0" dirty="0">
              <a:solidFill>
                <a:srgbClr val="0070C0"/>
              </a:solidFill>
              <a:latin typeface="+mn-lt"/>
              <a:ea typeface="楷体_GB2312" pitchFamily="49" charset="-122"/>
            </a:endParaRPr>
          </a:p>
          <a:p>
            <a:pPr marL="342900" indent="-342900">
              <a:lnSpc>
                <a:spcPct val="120000"/>
              </a:lnSpc>
              <a:spcBef>
                <a:spcPct val="30000"/>
              </a:spcBef>
              <a:buClr>
                <a:srgbClr val="91AC4E"/>
              </a:buClr>
              <a:buSzPct val="80000"/>
              <a:buFont typeface="Wingdings" panose="05000000000000000000" pitchFamily="2" charset="2"/>
              <a:buChar char="p"/>
              <a:defRPr/>
            </a:pPr>
            <a:r>
              <a:rPr lang="en-US" altLang="en-US" sz="2400" i="0" dirty="0">
                <a:solidFill>
                  <a:srgbClr val="0070C0"/>
                </a:solidFill>
                <a:ea typeface="楷体_GB2312" pitchFamily="49" charset="-122"/>
              </a:rPr>
              <a:t>适应性强</a:t>
            </a:r>
            <a:endParaRPr lang="en-US" altLang="zh-CN" sz="2400" i="0" dirty="0">
              <a:solidFill>
                <a:srgbClr val="0070C0"/>
              </a:solidFill>
              <a:latin typeface="+mn-lt"/>
              <a:ea typeface="楷体_GB2312" pitchFamily="49" charset="-122"/>
            </a:endParaRPr>
          </a:p>
          <a:p>
            <a:pPr marL="342900" indent="-342900">
              <a:lnSpc>
                <a:spcPct val="120000"/>
              </a:lnSpc>
              <a:spcBef>
                <a:spcPct val="30000"/>
              </a:spcBef>
              <a:buClr>
                <a:srgbClr val="91AC4E"/>
              </a:buClr>
              <a:buSzPct val="80000"/>
              <a:buFont typeface="Wingdings" panose="05000000000000000000" pitchFamily="2" charset="2"/>
              <a:buChar char="p"/>
              <a:defRPr/>
            </a:pPr>
            <a:r>
              <a:rPr lang="zh-CN" altLang="en-US" sz="2400" i="0" dirty="0">
                <a:solidFill>
                  <a:srgbClr val="0070C0"/>
                </a:solidFill>
                <a:latin typeface="+mn-lt"/>
                <a:ea typeface="楷体_GB2312" pitchFamily="49" charset="-122"/>
              </a:rPr>
              <a:t>执行和思考并行</a:t>
            </a:r>
            <a:endParaRPr lang="en-US" altLang="zh-CN" sz="2400" i="0" dirty="0">
              <a:solidFill>
                <a:srgbClr val="0070C0"/>
              </a:solidFill>
              <a:latin typeface="+mn-lt"/>
              <a:ea typeface="楷体_GB2312" pitchFamily="49" charset="-122"/>
            </a:endParaRPr>
          </a:p>
          <a:p>
            <a:pPr marL="342900" indent="-342900">
              <a:lnSpc>
                <a:spcPct val="120000"/>
              </a:lnSpc>
              <a:spcBef>
                <a:spcPct val="30000"/>
              </a:spcBef>
              <a:buClr>
                <a:srgbClr val="91AC4E"/>
              </a:buClr>
              <a:buSzPct val="80000"/>
              <a:buFont typeface="Wingdings" panose="05000000000000000000" pitchFamily="2" charset="2"/>
              <a:buChar char="p"/>
              <a:defRPr/>
            </a:pPr>
            <a:r>
              <a:rPr lang="zh-CN" altLang="en-US" sz="2400" i="0" dirty="0">
                <a:solidFill>
                  <a:srgbClr val="0070C0"/>
                </a:solidFill>
                <a:latin typeface="+mn-lt"/>
                <a:ea typeface="楷体_GB2312" pitchFamily="49" charset="-122"/>
              </a:rPr>
              <a:t>不断问系统</a:t>
            </a:r>
            <a:endParaRPr lang="en-US" altLang="zh-CN" sz="2400" i="0" dirty="0">
              <a:solidFill>
                <a:srgbClr val="0070C0"/>
              </a:solidFill>
              <a:latin typeface="+mn-lt"/>
              <a:ea typeface="楷体_GB2312" pitchFamily="49" charset="-122"/>
            </a:endParaRPr>
          </a:p>
          <a:p>
            <a:pPr marL="342900" indent="-342900">
              <a:lnSpc>
                <a:spcPct val="120000"/>
              </a:lnSpc>
              <a:spcBef>
                <a:spcPct val="30000"/>
              </a:spcBef>
              <a:buClr>
                <a:srgbClr val="91AC4E"/>
              </a:buClr>
              <a:buSzPct val="80000"/>
              <a:buFont typeface="Wingdings" panose="05000000000000000000" pitchFamily="2" charset="2"/>
              <a:buChar char="p"/>
              <a:defRPr/>
            </a:pPr>
            <a:r>
              <a:rPr lang="zh-CN" altLang="en-US" sz="2400" i="0" dirty="0">
                <a:solidFill>
                  <a:srgbClr val="0070C0"/>
                </a:solidFill>
                <a:latin typeface="+mn-lt"/>
                <a:ea typeface="楷体_GB2312" pitchFamily="49" charset="-122"/>
              </a:rPr>
              <a:t>学习的过程</a:t>
            </a:r>
            <a:endParaRPr lang="zh-CN" altLang="en-US" sz="2400" i="0" dirty="0">
              <a:solidFill>
                <a:srgbClr val="0070C0"/>
              </a:solidFill>
              <a:latin typeface="+mn-lt"/>
              <a:ea typeface="楷体_GB2312" pitchFamily="49" charset="-122"/>
            </a:endParaRPr>
          </a:p>
        </p:txBody>
      </p:sp>
      <p:pic>
        <p:nvPicPr>
          <p:cNvPr id="75782" name="图片 11" descr="temp.png"/>
          <p:cNvPicPr>
            <a:picLocks noChangeAspect="1"/>
          </p:cNvPicPr>
          <p:nvPr/>
        </p:nvPicPr>
        <p:blipFill>
          <a:blip r:embed="rId1"/>
          <a:srcRect/>
          <a:stretch>
            <a:fillRect/>
          </a:stretch>
        </p:blipFill>
        <p:spPr bwMode="auto">
          <a:xfrm>
            <a:off x="3995738" y="2420938"/>
            <a:ext cx="1439862" cy="1455737"/>
          </a:xfrm>
          <a:prstGeom prst="rect">
            <a:avLst/>
          </a:prstGeom>
          <a:noFill/>
          <a:ln w="9525">
            <a:noFill/>
            <a:miter lim="800000"/>
            <a:headEnd/>
            <a:tailEnd/>
          </a:ln>
        </p:spPr>
      </p:pic>
      <p:sp>
        <p:nvSpPr>
          <p:cNvPr id="13" name="Rectangle 3"/>
          <p:cNvSpPr txBox="1">
            <a:spLocks noChangeArrowheads="1"/>
          </p:cNvSpPr>
          <p:nvPr/>
        </p:nvSpPr>
        <p:spPr bwMode="auto">
          <a:xfrm>
            <a:off x="971550" y="260350"/>
            <a:ext cx="6630988" cy="692150"/>
          </a:xfrm>
          <a:prstGeom prst="rect">
            <a:avLst/>
          </a:prstGeom>
          <a:noFill/>
          <a:ln w="9525">
            <a:noFill/>
            <a:miter lim="800000"/>
          </a:ln>
          <a:effectLst/>
        </p:spPr>
        <p:txBody>
          <a:bodyPr lIns="82124" tIns="41061" rIns="82124" bIns="41061" anchor="b"/>
          <a:lstStyle/>
          <a:p>
            <a:pPr algn="ctr">
              <a:defRPr/>
            </a:pPr>
            <a:r>
              <a:rPr lang="en-US" altLang="zh-CN" sz="3600" b="1" dirty="0">
                <a:solidFill>
                  <a:srgbClr val="FFFF00"/>
                </a:solidFill>
                <a:latin typeface="+mj-lt"/>
                <a:ea typeface="宋体" panose="02010600030101010101" pitchFamily="2" charset="-122"/>
                <a:cs typeface="+mj-cs"/>
              </a:rPr>
              <a:t>ST vs. ET </a:t>
            </a:r>
            <a:endParaRPr lang="zh-CN" altLang="en-US" b="1" i="0" dirty="0">
              <a:solidFill>
                <a:srgbClr val="FFFF00"/>
              </a:solidFill>
              <a:latin typeface="+mj-lt"/>
              <a:cs typeface="+mj-cs"/>
            </a:endParaRPr>
          </a:p>
        </p:txBody>
      </p:sp>
      <p:pic>
        <p:nvPicPr>
          <p:cNvPr id="75784" name="Picture 2" descr="http://www.quardev.com/content/images/freedom-scale.jpg"/>
          <p:cNvPicPr>
            <a:picLocks noChangeAspect="1" noChangeArrowheads="1"/>
          </p:cNvPicPr>
          <p:nvPr/>
        </p:nvPicPr>
        <p:blipFill>
          <a:blip r:embed="rId2"/>
          <a:srcRect/>
          <a:stretch>
            <a:fillRect/>
          </a:stretch>
        </p:blipFill>
        <p:spPr bwMode="auto">
          <a:xfrm>
            <a:off x="900113" y="5013325"/>
            <a:ext cx="7415212" cy="1700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1"/>
          <p:cNvSpPr>
            <a:spLocks noGrp="1"/>
          </p:cNvSpPr>
          <p:nvPr>
            <p:ph type="sldNum" sz="quarter" idx="10"/>
          </p:nvPr>
        </p:nvSpPr>
        <p:spPr bwMode="auto">
          <a:xfrm>
            <a:off x="0" y="6524943"/>
            <a:ext cx="9144000" cy="268287"/>
          </a:xfrm>
          <a:noFill/>
          <a:ln>
            <a:miter lim="800000"/>
          </a:ln>
        </p:spPr>
        <p:txBody>
          <a:bodyPr vert="horz" wrap="square" lIns="91440" tIns="45720" rIns="91440" bIns="45720" numCol="1" anchor="t" anchorCtr="0" compatLnSpc="1"/>
          <a:lstStyle/>
          <a:p>
            <a:fld id="{4CB59B71-9EBA-49D9-9BE5-53CBC0B6CF20}"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77826" name="Title 153"/>
          <p:cNvSpPr txBox="1"/>
          <p:nvPr/>
        </p:nvSpPr>
        <p:spPr bwMode="auto">
          <a:xfrm>
            <a:off x="2411413" y="333375"/>
            <a:ext cx="3940175" cy="598488"/>
          </a:xfrm>
          <a:prstGeom prst="rect">
            <a:avLst/>
          </a:prstGeom>
          <a:noFill/>
          <a:ln w="9525">
            <a:noFill/>
            <a:miter lim="800000"/>
          </a:ln>
        </p:spPr>
        <p:txBody>
          <a:bodyPr anchor="ctr"/>
          <a:lstStyle/>
          <a:p>
            <a:pPr algn="ctr" defTabSz="814070">
              <a:lnSpc>
                <a:spcPct val="90000"/>
              </a:lnSpc>
            </a:pPr>
            <a:r>
              <a:rPr lang="en-US" altLang="zh-CN" sz="3200" b="1">
                <a:solidFill>
                  <a:srgbClr val="FFFF00"/>
                </a:solidFill>
                <a:ea typeface="黑体" panose="02010609060101010101" pitchFamily="2" charset="-122"/>
                <a:cs typeface="Arial" panose="020B0604020202020204" pitchFamily="34" charset="0"/>
                <a:sym typeface="Calibri" panose="020F0502020204030204" pitchFamily="34" charset="0"/>
              </a:rPr>
              <a:t>ET vs. ST</a:t>
            </a:r>
            <a:r>
              <a:rPr lang="zh-CN" altLang="en-US" sz="3200" b="1">
                <a:solidFill>
                  <a:srgbClr val="FFFF00"/>
                </a:solidFill>
                <a:ea typeface="黑体" panose="02010609060101010101" pitchFamily="2" charset="-122"/>
                <a:cs typeface="Arial" panose="020B0604020202020204" pitchFamily="34" charset="0"/>
                <a:sym typeface="Calibri" panose="020F0502020204030204" pitchFamily="34" charset="0"/>
              </a:rPr>
              <a:t> </a:t>
            </a:r>
            <a:r>
              <a:rPr lang="en-US" altLang="zh-CN" sz="2400" b="1">
                <a:solidFill>
                  <a:srgbClr val="FFFF00"/>
                </a:solidFill>
                <a:ea typeface="黑体" panose="02010609060101010101" pitchFamily="2" charset="-122"/>
                <a:cs typeface="Arial" panose="020B0604020202020204" pitchFamily="34" charset="0"/>
                <a:sym typeface="Calibri" panose="020F0502020204030204" pitchFamily="34" charset="0"/>
              </a:rPr>
              <a:t>-2</a:t>
            </a:r>
            <a:endParaRPr lang="zh-CN" altLang="zh-CN" sz="2400" b="1">
              <a:solidFill>
                <a:srgbClr val="FFFF00"/>
              </a:solidFill>
              <a:ea typeface="黑体" panose="02010609060101010101" pitchFamily="2" charset="-122"/>
              <a:cs typeface="Arial" panose="020B0604020202020204" pitchFamily="34" charset="0"/>
              <a:sym typeface="Calibri" panose="020F0502020204030204" pitchFamily="34" charset="0"/>
            </a:endParaRPr>
          </a:p>
        </p:txBody>
      </p:sp>
      <p:grpSp>
        <p:nvGrpSpPr>
          <p:cNvPr id="77827" name="组 28"/>
          <p:cNvGrpSpPr/>
          <p:nvPr/>
        </p:nvGrpSpPr>
        <p:grpSpPr bwMode="auto">
          <a:xfrm>
            <a:off x="927100" y="1609725"/>
            <a:ext cx="2576513" cy="1905000"/>
            <a:chOff x="899964" y="2377093"/>
            <a:chExt cx="2576191" cy="1905000"/>
          </a:xfrm>
        </p:grpSpPr>
        <p:pic>
          <p:nvPicPr>
            <p:cNvPr id="77834" name="图片 34"/>
            <p:cNvPicPr>
              <a:picLocks noChangeAspect="1"/>
            </p:cNvPicPr>
            <p:nvPr/>
          </p:nvPicPr>
          <p:blipFill>
            <a:blip r:embed="rId1"/>
            <a:srcRect/>
            <a:stretch>
              <a:fillRect/>
            </a:stretch>
          </p:blipFill>
          <p:spPr bwMode="auto">
            <a:xfrm>
              <a:off x="899964" y="2377093"/>
              <a:ext cx="2576191" cy="1905000"/>
            </a:xfrm>
            <a:prstGeom prst="rect">
              <a:avLst/>
            </a:prstGeom>
            <a:noFill/>
            <a:ln w="9525">
              <a:noFill/>
              <a:miter lim="800000"/>
              <a:headEnd/>
              <a:tailEnd/>
            </a:ln>
          </p:spPr>
        </p:pic>
        <p:sp>
          <p:nvSpPr>
            <p:cNvPr id="77835" name="矩形 36"/>
            <p:cNvSpPr>
              <a:spLocks noChangeArrowheads="1"/>
            </p:cNvSpPr>
            <p:nvPr/>
          </p:nvSpPr>
          <p:spPr bwMode="auto">
            <a:xfrm>
              <a:off x="971600" y="2420888"/>
              <a:ext cx="1143000" cy="849463"/>
            </a:xfrm>
            <a:prstGeom prst="rect">
              <a:avLst/>
            </a:prstGeom>
            <a:noFill/>
            <a:ln w="9525">
              <a:noFill/>
              <a:miter lim="800000"/>
            </a:ln>
          </p:spPr>
          <p:txBody>
            <a:bodyPr>
              <a:spAutoFit/>
            </a:bodyPr>
            <a:lstStyle/>
            <a:p>
              <a:pPr algn="ctr">
                <a:lnSpc>
                  <a:spcPct val="140000"/>
                </a:lnSpc>
              </a:pPr>
              <a:r>
                <a:rPr lang="en-US" altLang="zh-CN" i="0">
                  <a:latin typeface="Arial Narrow" panose="020B0606020202030204" pitchFamily="34" charset="0"/>
                </a:rPr>
                <a:t>Scripted Testing</a:t>
              </a:r>
              <a:endParaRPr lang="en-US" altLang="zh-CN" i="0">
                <a:latin typeface="Arial Narrow" panose="020B0606020202030204" pitchFamily="34" charset="0"/>
              </a:endParaRPr>
            </a:p>
          </p:txBody>
        </p:sp>
      </p:grpSp>
      <p:sp>
        <p:nvSpPr>
          <p:cNvPr id="77828" name="矩形 37"/>
          <p:cNvSpPr>
            <a:spLocks noChangeArrowheads="1"/>
          </p:cNvSpPr>
          <p:nvPr/>
        </p:nvSpPr>
        <p:spPr bwMode="auto">
          <a:xfrm>
            <a:off x="857250" y="3860800"/>
            <a:ext cx="3046413" cy="2414905"/>
          </a:xfrm>
          <a:prstGeom prst="rect">
            <a:avLst/>
          </a:prstGeom>
          <a:noFill/>
          <a:ln w="9525">
            <a:noFill/>
            <a:miter lim="800000"/>
          </a:ln>
        </p:spPr>
        <p:txBody>
          <a:bodyPr>
            <a:spAutoFit/>
          </a:bodyPr>
          <a:lstStyle/>
          <a:p>
            <a:pPr algn="ctr" eaLnBrk="1" latinLnBrk="0" hangingPunct="1">
              <a:lnSpc>
                <a:spcPct val="140000"/>
              </a:lnSpc>
            </a:pPr>
            <a:r>
              <a:rPr lang="zh-CN" altLang="en-US" b="1" i="0">
                <a:solidFill>
                  <a:srgbClr val="0070C0"/>
                </a:solidFill>
                <a:latin typeface="宋体" panose="02010600030101010101" pitchFamily="2" charset="-122"/>
              </a:rPr>
              <a:t>先设计、后执行</a:t>
            </a:r>
            <a:endParaRPr lang="zh-CN" altLang="en-US" b="1" i="0">
              <a:solidFill>
                <a:srgbClr val="0070C0"/>
              </a:solidFill>
              <a:latin typeface="宋体" panose="02010600030101010101" pitchFamily="2" charset="-122"/>
            </a:endParaRPr>
          </a:p>
          <a:p>
            <a:pPr algn="ctr" eaLnBrk="1" latinLnBrk="0" hangingPunct="1">
              <a:lnSpc>
                <a:spcPct val="140000"/>
              </a:lnSpc>
            </a:pPr>
            <a:r>
              <a:rPr lang="zh-CN" altLang="en-US" b="1" i="0">
                <a:solidFill>
                  <a:srgbClr val="0070C0"/>
                </a:solidFill>
                <a:latin typeface="宋体" panose="02010600030101010101" pitchFamily="2" charset="-122"/>
              </a:rPr>
              <a:t>强调逻辑分析</a:t>
            </a:r>
            <a:endParaRPr lang="en-US" altLang="zh-CN" b="1" i="0">
              <a:solidFill>
                <a:srgbClr val="0070C0"/>
              </a:solidFill>
              <a:latin typeface="宋体" panose="02010600030101010101" pitchFamily="2" charset="-122"/>
            </a:endParaRPr>
          </a:p>
          <a:p>
            <a:pPr algn="ctr" eaLnBrk="1" latinLnBrk="0" hangingPunct="1">
              <a:lnSpc>
                <a:spcPct val="140000"/>
              </a:lnSpc>
            </a:pPr>
            <a:r>
              <a:rPr lang="zh-CN" altLang="en-US" b="1" i="0">
                <a:solidFill>
                  <a:srgbClr val="0070C0"/>
                </a:solidFill>
                <a:latin typeface="宋体" panose="02010600030101010101" pitchFamily="2" charset="-122"/>
              </a:rPr>
              <a:t>关注需求和测试文档</a:t>
            </a:r>
            <a:endParaRPr lang="en-US" altLang="zh-CN" b="1" i="0">
              <a:solidFill>
                <a:srgbClr val="0070C0"/>
              </a:solidFill>
              <a:latin typeface="宋体" panose="02010600030101010101" pitchFamily="2" charset="-122"/>
            </a:endParaRPr>
          </a:p>
          <a:p>
            <a:pPr algn="ctr" eaLnBrk="1" latinLnBrk="0" hangingPunct="1">
              <a:lnSpc>
                <a:spcPct val="140000"/>
              </a:lnSpc>
            </a:pPr>
            <a:r>
              <a:rPr lang="zh-CN" altLang="en-US" b="1" i="0">
                <a:solidFill>
                  <a:srgbClr val="0070C0"/>
                </a:solidFill>
                <a:latin typeface="宋体" panose="02010600030101010101" pitchFamily="2" charset="-122"/>
              </a:rPr>
              <a:t>有明确的测试标准</a:t>
            </a:r>
            <a:endParaRPr lang="en-US" altLang="zh-CN" b="1" i="0">
              <a:solidFill>
                <a:srgbClr val="0070C0"/>
              </a:solidFill>
              <a:latin typeface="宋体" panose="02010600030101010101" pitchFamily="2" charset="-122"/>
            </a:endParaRPr>
          </a:p>
          <a:p>
            <a:pPr algn="ctr" eaLnBrk="1" latinLnBrk="0" hangingPunct="1">
              <a:lnSpc>
                <a:spcPct val="140000"/>
              </a:lnSpc>
            </a:pPr>
            <a:r>
              <a:rPr lang="zh-CN" altLang="en-US" b="1" i="0">
                <a:solidFill>
                  <a:srgbClr val="0070C0"/>
                </a:solidFill>
                <a:latin typeface="宋体" panose="02010600030101010101" pitchFamily="2" charset="-122"/>
              </a:rPr>
              <a:t>强调评审、可控</a:t>
            </a:r>
            <a:endParaRPr lang="en-US" altLang="zh-CN" b="1" i="0">
              <a:solidFill>
                <a:srgbClr val="0070C0"/>
              </a:solidFill>
              <a:latin typeface="宋体" panose="02010600030101010101" pitchFamily="2" charset="-122"/>
            </a:endParaRPr>
          </a:p>
          <a:p>
            <a:pPr algn="ctr" eaLnBrk="1" latinLnBrk="0" hangingPunct="1">
              <a:lnSpc>
                <a:spcPct val="140000"/>
              </a:lnSpc>
            </a:pPr>
            <a:r>
              <a:rPr lang="zh-CN" altLang="en-US" b="1" i="0">
                <a:solidFill>
                  <a:srgbClr val="0070C0"/>
                </a:solidFill>
                <a:latin typeface="宋体" panose="02010600030101010101" pitchFamily="2" charset="-122"/>
              </a:rPr>
              <a:t>严谨、规范</a:t>
            </a:r>
            <a:endParaRPr lang="zh-CN" altLang="en-US" b="1" i="0">
              <a:solidFill>
                <a:srgbClr val="0070C0"/>
              </a:solidFill>
              <a:latin typeface="宋体" panose="02010600030101010101" pitchFamily="2" charset="-122"/>
            </a:endParaRPr>
          </a:p>
        </p:txBody>
      </p:sp>
      <p:grpSp>
        <p:nvGrpSpPr>
          <p:cNvPr id="77829" name="组 4"/>
          <p:cNvGrpSpPr/>
          <p:nvPr/>
        </p:nvGrpSpPr>
        <p:grpSpPr bwMode="auto">
          <a:xfrm>
            <a:off x="5359400" y="1609725"/>
            <a:ext cx="2865438" cy="1917700"/>
            <a:chOff x="5345806" y="1459312"/>
            <a:chExt cx="2866128" cy="1917700"/>
          </a:xfrm>
        </p:grpSpPr>
        <p:pic>
          <p:nvPicPr>
            <p:cNvPr id="77832" name="图片 38"/>
            <p:cNvPicPr>
              <a:picLocks noChangeAspect="1"/>
            </p:cNvPicPr>
            <p:nvPr/>
          </p:nvPicPr>
          <p:blipFill>
            <a:blip r:embed="rId2"/>
            <a:srcRect/>
            <a:stretch>
              <a:fillRect/>
            </a:stretch>
          </p:blipFill>
          <p:spPr bwMode="auto">
            <a:xfrm>
              <a:off x="5345806" y="1459312"/>
              <a:ext cx="2866128" cy="1917700"/>
            </a:xfrm>
            <a:prstGeom prst="rect">
              <a:avLst/>
            </a:prstGeom>
            <a:noFill/>
            <a:ln w="9525">
              <a:noFill/>
              <a:miter lim="800000"/>
              <a:headEnd/>
              <a:tailEnd/>
            </a:ln>
          </p:spPr>
        </p:pic>
        <p:sp>
          <p:nvSpPr>
            <p:cNvPr id="77833" name="矩形 39"/>
            <p:cNvSpPr>
              <a:spLocks noChangeArrowheads="1"/>
            </p:cNvSpPr>
            <p:nvPr/>
          </p:nvSpPr>
          <p:spPr bwMode="auto">
            <a:xfrm>
              <a:off x="6541688" y="2162772"/>
              <a:ext cx="1536700" cy="849463"/>
            </a:xfrm>
            <a:prstGeom prst="rect">
              <a:avLst/>
            </a:prstGeom>
            <a:noFill/>
            <a:ln w="9525">
              <a:noFill/>
              <a:miter lim="800000"/>
            </a:ln>
          </p:spPr>
          <p:txBody>
            <a:bodyPr>
              <a:spAutoFit/>
            </a:bodyPr>
            <a:lstStyle/>
            <a:p>
              <a:pPr algn="ctr">
                <a:lnSpc>
                  <a:spcPct val="140000"/>
                </a:lnSpc>
              </a:pPr>
              <a:r>
                <a:rPr lang="en-US" altLang="zh-CN" i="0">
                  <a:solidFill>
                    <a:srgbClr val="000000"/>
                  </a:solidFill>
                  <a:latin typeface="Arial Narrow" panose="020B0606020202030204" pitchFamily="34" charset="0"/>
                </a:rPr>
                <a:t>Exploratory Testing</a:t>
              </a:r>
              <a:endParaRPr lang="en-US" altLang="zh-CN" i="0">
                <a:solidFill>
                  <a:srgbClr val="000000"/>
                </a:solidFill>
                <a:latin typeface="Arial Narrow" panose="020B0606020202030204" pitchFamily="34" charset="0"/>
              </a:endParaRPr>
            </a:p>
          </p:txBody>
        </p:sp>
      </p:grpSp>
      <p:sp>
        <p:nvSpPr>
          <p:cNvPr id="41" name="矩形 40"/>
          <p:cNvSpPr/>
          <p:nvPr/>
        </p:nvSpPr>
        <p:spPr>
          <a:xfrm>
            <a:off x="5028248" y="3762375"/>
            <a:ext cx="3527425" cy="2444115"/>
          </a:xfrm>
          <a:prstGeom prst="rect">
            <a:avLst/>
          </a:prstGeom>
        </p:spPr>
        <p:txBody>
          <a:bodyPr>
            <a:spAutoFit/>
          </a:bodyPr>
          <a:lstStyle/>
          <a:p>
            <a:pPr algn="ctr" eaLnBrk="1" latinLnBrk="0" hangingPunct="1">
              <a:lnSpc>
                <a:spcPct val="170000"/>
              </a:lnSpc>
              <a:defRPr/>
            </a:pPr>
            <a:r>
              <a:rPr lang="zh-CN" altLang="en-US" b="1" i="0" dirty="0">
                <a:solidFill>
                  <a:srgbClr val="00B050"/>
                </a:solidFill>
                <a:latin typeface="+mn-lt"/>
                <a:ea typeface="宋体" panose="02010600030101010101" pitchFamily="2" charset="-122"/>
                <a:cs typeface="宋体" panose="02010600030101010101" pitchFamily="2" charset="-122"/>
              </a:rPr>
              <a:t>学习、设计和执行并行</a:t>
            </a:r>
            <a:endParaRPr lang="en-US" altLang="zh-CN" b="1" i="0" dirty="0">
              <a:solidFill>
                <a:srgbClr val="00B050"/>
              </a:solidFill>
              <a:latin typeface="+mn-lt"/>
              <a:ea typeface="宋体" panose="02010600030101010101" pitchFamily="2" charset="-122"/>
              <a:cs typeface="宋体" panose="02010600030101010101" pitchFamily="2" charset="-122"/>
            </a:endParaRPr>
          </a:p>
          <a:p>
            <a:pPr algn="ctr" eaLnBrk="1" latinLnBrk="0" hangingPunct="1">
              <a:lnSpc>
                <a:spcPct val="170000"/>
              </a:lnSpc>
              <a:defRPr/>
            </a:pPr>
            <a:r>
              <a:rPr lang="zh-CN" altLang="en-US" b="1" i="0" dirty="0">
                <a:solidFill>
                  <a:srgbClr val="00B050"/>
                </a:solidFill>
                <a:latin typeface="+mn-lt"/>
                <a:ea typeface="宋体" panose="02010600030101010101" pitchFamily="2" charset="-122"/>
                <a:cs typeface="宋体" panose="02010600030101010101" pitchFamily="2" charset="-122"/>
              </a:rPr>
              <a:t>上下文驱动</a:t>
            </a:r>
            <a:endParaRPr lang="en-US" altLang="zh-CN" b="1" i="0" dirty="0">
              <a:solidFill>
                <a:srgbClr val="00B050"/>
              </a:solidFill>
              <a:latin typeface="+mn-lt"/>
              <a:ea typeface="宋体" panose="02010600030101010101" pitchFamily="2" charset="-122"/>
              <a:cs typeface="宋体" panose="02010600030101010101" pitchFamily="2" charset="-122"/>
            </a:endParaRPr>
          </a:p>
          <a:p>
            <a:pPr algn="ctr" eaLnBrk="1" latinLnBrk="0" hangingPunct="1">
              <a:lnSpc>
                <a:spcPct val="170000"/>
              </a:lnSpc>
              <a:defRPr/>
            </a:pPr>
            <a:r>
              <a:rPr lang="zh-CN" altLang="en-US" b="1" i="0" dirty="0">
                <a:solidFill>
                  <a:srgbClr val="00B050"/>
                </a:solidFill>
                <a:latin typeface="+mn-lt"/>
                <a:ea typeface="宋体" panose="02010600030101010101" pitchFamily="2" charset="-122"/>
                <a:cs typeface="宋体" panose="02010600030101010101" pitchFamily="2" charset="-122"/>
              </a:rPr>
              <a:t>强调个人能力</a:t>
            </a:r>
            <a:endParaRPr lang="en-US" altLang="zh-CN" b="1" i="0" dirty="0">
              <a:solidFill>
                <a:srgbClr val="00B050"/>
              </a:solidFill>
              <a:latin typeface="+mn-lt"/>
              <a:ea typeface="宋体" panose="02010600030101010101" pitchFamily="2" charset="-122"/>
              <a:cs typeface="宋体" panose="02010600030101010101" pitchFamily="2" charset="-122"/>
            </a:endParaRPr>
          </a:p>
          <a:p>
            <a:pPr algn="ctr" eaLnBrk="1" latinLnBrk="0" hangingPunct="1">
              <a:lnSpc>
                <a:spcPct val="170000"/>
              </a:lnSpc>
              <a:defRPr/>
            </a:pPr>
            <a:r>
              <a:rPr lang="zh-CN" altLang="en-US" b="1" i="0" dirty="0">
                <a:solidFill>
                  <a:srgbClr val="00B050"/>
                </a:solidFill>
                <a:latin typeface="+mn-lt"/>
                <a:ea typeface="宋体" panose="02010600030101010101" pitchFamily="2" charset="-122"/>
                <a:cs typeface="宋体" panose="02010600030101010101" pitchFamily="2" charset="-122"/>
              </a:rPr>
              <a:t>关注与产品的交互</a:t>
            </a:r>
            <a:endParaRPr lang="en-US" altLang="zh-CN" b="1" i="0" dirty="0">
              <a:solidFill>
                <a:srgbClr val="00B050"/>
              </a:solidFill>
              <a:latin typeface="+mn-lt"/>
              <a:ea typeface="宋体" panose="02010600030101010101" pitchFamily="2" charset="-122"/>
              <a:cs typeface="宋体" panose="02010600030101010101" pitchFamily="2" charset="-122"/>
            </a:endParaRPr>
          </a:p>
          <a:p>
            <a:pPr algn="ctr" eaLnBrk="1" latinLnBrk="0" hangingPunct="1">
              <a:lnSpc>
                <a:spcPct val="170000"/>
              </a:lnSpc>
              <a:defRPr/>
            </a:pPr>
            <a:r>
              <a:rPr lang="zh-CN" altLang="en-US" b="1" i="0" dirty="0">
                <a:solidFill>
                  <a:srgbClr val="00B050"/>
                </a:solidFill>
                <a:latin typeface="+mn-lt"/>
                <a:ea typeface="宋体" panose="02010600030101010101" pitchFamily="2" charset="-122"/>
                <a:cs typeface="宋体" panose="02010600030101010101" pitchFamily="2" charset="-122"/>
              </a:rPr>
              <a:t>拥抱变化、乐趣</a:t>
            </a:r>
            <a:endParaRPr lang="zh-CN" altLang="en-US" b="1" i="0" dirty="0">
              <a:solidFill>
                <a:srgbClr val="00B050"/>
              </a:solidFill>
              <a:latin typeface="+mn-lt"/>
              <a:ea typeface="宋体" panose="02010600030101010101" pitchFamily="2" charset="-122"/>
              <a:cs typeface="宋体" panose="02010600030101010101" pitchFamily="2" charset="-122"/>
            </a:endParaRPr>
          </a:p>
        </p:txBody>
      </p:sp>
      <p:pic>
        <p:nvPicPr>
          <p:cNvPr id="77831" name="图片 44"/>
          <p:cNvPicPr>
            <a:picLocks noChangeAspect="1"/>
          </p:cNvPicPr>
          <p:nvPr/>
        </p:nvPicPr>
        <p:blipFill>
          <a:blip r:embed="rId3"/>
          <a:srcRect/>
          <a:stretch>
            <a:fillRect/>
          </a:stretch>
        </p:blipFill>
        <p:spPr bwMode="auto">
          <a:xfrm>
            <a:off x="3952875" y="2805113"/>
            <a:ext cx="1335088" cy="119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title"/>
          </p:nvPr>
        </p:nvSpPr>
        <p:spPr>
          <a:xfrm>
            <a:off x="1116013" y="368300"/>
            <a:ext cx="6551612" cy="684213"/>
          </a:xfrm>
        </p:spPr>
        <p:txBody>
          <a:bodyPr/>
          <a:lstStyle/>
          <a:p>
            <a:pPr algn="ctr">
              <a:defRPr/>
            </a:pPr>
            <a:r>
              <a:rPr lang="en-US" altLang="zh-CN" sz="3200" dirty="0" smtClean="0">
                <a:solidFill>
                  <a:srgbClr val="FFFF00"/>
                </a:solidFill>
                <a:latin typeface="+mj-ea"/>
              </a:rPr>
              <a:t>4.3 </a:t>
            </a:r>
            <a:r>
              <a:rPr lang="zh-CN" altLang="en-US" sz="3200" dirty="0" smtClean="0">
                <a:solidFill>
                  <a:srgbClr val="FFFF00"/>
                </a:solidFill>
                <a:latin typeface="+mj-ea"/>
              </a:rPr>
              <a:t>软件测试流派</a:t>
            </a:r>
            <a:endParaRPr lang="zh-CN" altLang="en-US" sz="3200" dirty="0">
              <a:solidFill>
                <a:srgbClr val="FFFF00"/>
              </a:solidFill>
              <a:latin typeface="+mj-ea"/>
            </a:endParaRPr>
          </a:p>
        </p:txBody>
      </p:sp>
      <p:pic>
        <p:nvPicPr>
          <p:cNvPr id="6" name="图片 5"/>
          <p:cNvPicPr>
            <a:picLocks noChangeAspect="1"/>
          </p:cNvPicPr>
          <p:nvPr/>
        </p:nvPicPr>
        <p:blipFill rotWithShape="1">
          <a:blip r:embed="rId1"/>
          <a:srcRect b="7068"/>
          <a:stretch>
            <a:fillRect/>
          </a:stretch>
        </p:blipFill>
        <p:spPr>
          <a:xfrm>
            <a:off x="328930" y="1266190"/>
            <a:ext cx="8486140" cy="561911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title"/>
          </p:nvPr>
        </p:nvSpPr>
        <p:spPr>
          <a:xfrm>
            <a:off x="1116013" y="368300"/>
            <a:ext cx="6551612" cy="684213"/>
          </a:xfrm>
        </p:spPr>
        <p:txBody>
          <a:bodyPr/>
          <a:lstStyle/>
          <a:p>
            <a:pPr algn="ctr">
              <a:defRPr/>
            </a:pPr>
            <a:r>
              <a:rPr lang="zh-CN" altLang="en-US" sz="3200" dirty="0" smtClean="0">
                <a:solidFill>
                  <a:srgbClr val="FFFF00"/>
                </a:solidFill>
                <a:latin typeface="+mj-ea"/>
              </a:rPr>
              <a:t>各测试流派的特征</a:t>
            </a:r>
            <a:endParaRPr lang="zh-CN" altLang="en-US" sz="3200" dirty="0">
              <a:solidFill>
                <a:srgbClr val="FFFF00"/>
              </a:solidFill>
              <a:latin typeface="+mj-ea"/>
            </a:endParaRPr>
          </a:p>
        </p:txBody>
      </p:sp>
      <p:sp>
        <p:nvSpPr>
          <p:cNvPr id="7" name="矩形 6"/>
          <p:cNvSpPr/>
          <p:nvPr/>
        </p:nvSpPr>
        <p:spPr>
          <a:xfrm>
            <a:off x="470535" y="1205230"/>
            <a:ext cx="8306435" cy="5477510"/>
          </a:xfrm>
          <a:prstGeom prst="rect">
            <a:avLst/>
          </a:prstGeom>
        </p:spPr>
        <p:txBody>
          <a:bodyPr wrap="square">
            <a:spAutoFit/>
          </a:bodyPr>
          <a:p>
            <a:pPr marL="342900" indent="-342900" eaLnBrk="1" latinLnBrk="0" hangingPunct="1">
              <a:lnSpc>
                <a:spcPts val="2800"/>
              </a:lnSpc>
              <a:buFont typeface="Wingdings" panose="05000000000000000000" pitchFamily="2" charset="2"/>
              <a:buChar char="Ø"/>
            </a:pPr>
            <a:r>
              <a:rPr lang="zh-CN" altLang="en-US" sz="2000" b="1" i="0" dirty="0" smtClean="0">
                <a:solidFill>
                  <a:srgbClr val="00B050"/>
                </a:solidFill>
                <a:latin typeface="Helvetica Neue"/>
              </a:rPr>
              <a:t>分析</a:t>
            </a:r>
            <a:r>
              <a:rPr lang="zh-CN" altLang="en-US" sz="2000" b="1" i="0" dirty="0">
                <a:solidFill>
                  <a:srgbClr val="00B050"/>
                </a:solidFill>
                <a:latin typeface="Helvetica Neue"/>
              </a:rPr>
              <a:t>学派</a:t>
            </a:r>
            <a:r>
              <a:rPr lang="zh-CN" altLang="en-US" sz="2000" b="1" i="0" dirty="0" smtClean="0">
                <a:solidFill>
                  <a:srgbClr val="00B050"/>
                </a:solidFill>
                <a:latin typeface="Helvetica Neue"/>
              </a:rPr>
              <a:t>：</a:t>
            </a:r>
            <a:r>
              <a:rPr lang="zh-CN" altLang="en-US" sz="2000" i="0" dirty="0" smtClean="0">
                <a:solidFill>
                  <a:srgbClr val="0070C0"/>
                </a:solidFill>
                <a:latin typeface="Helvetica Neue"/>
              </a:rPr>
              <a:t>认为软件是逻辑性的，将测试看作计算机科学和数学的一部分，结构化测试、代码覆盖率就是其中一些典型的例子，他们认为测试</a:t>
            </a:r>
            <a:r>
              <a:rPr lang="zh-CN" altLang="en-US" sz="2000" i="0" dirty="0">
                <a:solidFill>
                  <a:srgbClr val="0070C0"/>
                </a:solidFill>
                <a:latin typeface="Helvetica Neue"/>
              </a:rPr>
              <a:t>是严格的技术性</a:t>
            </a:r>
            <a:r>
              <a:rPr lang="zh-CN" altLang="en-US" sz="2000" i="0" dirty="0" smtClean="0">
                <a:solidFill>
                  <a:srgbClr val="0070C0"/>
                </a:solidFill>
                <a:latin typeface="Helvetica Neue"/>
              </a:rPr>
              <a:t>的。</a:t>
            </a:r>
            <a:endParaRPr lang="en-US" altLang="zh-CN" sz="2000" i="0" dirty="0" smtClean="0">
              <a:solidFill>
                <a:srgbClr val="0070C0"/>
              </a:solidFill>
              <a:latin typeface="Helvetica Neue"/>
            </a:endParaRPr>
          </a:p>
          <a:p>
            <a:pPr marL="342900" indent="-342900" eaLnBrk="1" latinLnBrk="0" hangingPunct="1">
              <a:lnSpc>
                <a:spcPts val="2800"/>
              </a:lnSpc>
              <a:buFont typeface="Wingdings" panose="05000000000000000000" pitchFamily="2" charset="2"/>
              <a:buChar char="Ø"/>
            </a:pPr>
            <a:r>
              <a:rPr lang="zh-CN" altLang="en-US" sz="2000" b="1" i="0" dirty="0" smtClean="0">
                <a:solidFill>
                  <a:srgbClr val="00B050"/>
                </a:solidFill>
                <a:latin typeface="Helvetica Neue"/>
              </a:rPr>
              <a:t>标准</a:t>
            </a:r>
            <a:r>
              <a:rPr lang="zh-CN" altLang="en-US" sz="2000" b="1" i="0" dirty="0">
                <a:solidFill>
                  <a:srgbClr val="00B050"/>
                </a:solidFill>
                <a:latin typeface="Helvetica Neue"/>
              </a:rPr>
              <a:t>学派</a:t>
            </a:r>
            <a:r>
              <a:rPr lang="zh-CN" altLang="en-US" sz="2000" b="1" i="0" dirty="0" smtClean="0">
                <a:solidFill>
                  <a:srgbClr val="00B050"/>
                </a:solidFill>
                <a:latin typeface="Helvetica Neue"/>
              </a:rPr>
              <a:t>：</a:t>
            </a:r>
            <a:r>
              <a:rPr lang="zh-CN" altLang="en-US" sz="2000" i="0" dirty="0" smtClean="0">
                <a:solidFill>
                  <a:srgbClr val="0070C0"/>
                </a:solidFill>
                <a:latin typeface="Helvetica Neue"/>
              </a:rPr>
              <a:t>从分析学派分离出来并得到</a:t>
            </a:r>
            <a:r>
              <a:rPr lang="en-US" altLang="zh-CN" sz="2000" i="0" dirty="0" smtClean="0">
                <a:solidFill>
                  <a:srgbClr val="0070C0"/>
                </a:solidFill>
                <a:latin typeface="Helvetica Neue"/>
              </a:rPr>
              <a:t>IEEE</a:t>
            </a:r>
            <a:r>
              <a:rPr lang="zh-CN" altLang="en-US" sz="2000" i="0" dirty="0" smtClean="0">
                <a:solidFill>
                  <a:srgbClr val="0070C0"/>
                </a:solidFill>
                <a:latin typeface="Helvetica Neue"/>
              </a:rPr>
              <a:t>的支持，把测试看作侧重列支成本控制并具有可重复标准的，旨在衡量项目进度的一项工作，测试时对产品需求的确认，每个需求都要得到验证，即测试</a:t>
            </a:r>
            <a:r>
              <a:rPr lang="zh-CN" altLang="en-US" sz="2000" i="0" dirty="0">
                <a:solidFill>
                  <a:srgbClr val="0070C0"/>
                </a:solidFill>
                <a:latin typeface="Helvetica Neue"/>
              </a:rPr>
              <a:t>是用于衡量进度的一种方式，强调成本度量和可重复的标准。</a:t>
            </a:r>
            <a:endParaRPr lang="zh-CN" altLang="en-US" sz="2000" i="0" dirty="0">
              <a:solidFill>
                <a:srgbClr val="0070C0"/>
              </a:solidFill>
              <a:latin typeface="Helvetica Neue"/>
            </a:endParaRPr>
          </a:p>
          <a:p>
            <a:pPr marL="342900" indent="-342900" eaLnBrk="1" latinLnBrk="0" hangingPunct="1">
              <a:lnSpc>
                <a:spcPts val="2800"/>
              </a:lnSpc>
              <a:buFont typeface="Wingdings" panose="05000000000000000000" pitchFamily="2" charset="2"/>
              <a:buChar char="Ø"/>
            </a:pPr>
            <a:r>
              <a:rPr lang="zh-CN" altLang="en-US" sz="2000" b="1" i="0" dirty="0" smtClean="0">
                <a:solidFill>
                  <a:srgbClr val="00B050"/>
                </a:solidFill>
                <a:latin typeface="Helvetica Neue"/>
              </a:rPr>
              <a:t>质量</a:t>
            </a:r>
            <a:r>
              <a:rPr lang="zh-CN" altLang="en-US" sz="2000" b="1" i="0" dirty="0">
                <a:solidFill>
                  <a:srgbClr val="00B050"/>
                </a:solidFill>
                <a:latin typeface="Helvetica Neue"/>
              </a:rPr>
              <a:t>学派：</a:t>
            </a:r>
            <a:r>
              <a:rPr lang="zh-CN" altLang="en-US" sz="2000" i="0" dirty="0">
                <a:solidFill>
                  <a:srgbClr val="0070C0"/>
                </a:solidFill>
                <a:latin typeface="Helvetica Neue"/>
              </a:rPr>
              <a:t>强调过程</a:t>
            </a:r>
            <a:r>
              <a:rPr lang="zh-CN" altLang="en-US" sz="2000" i="0" dirty="0" smtClean="0">
                <a:solidFill>
                  <a:srgbClr val="0070C0"/>
                </a:solidFill>
                <a:latin typeface="Helvetica Neue"/>
              </a:rPr>
              <a:t>，认为软件质量需要规范，测试就是过程的质量控制、揭示项目风险的活动，确定开发人员是否遵守规范，像</a:t>
            </a:r>
            <a:r>
              <a:rPr lang="zh-CN" altLang="en-US" sz="2000" i="0" dirty="0">
                <a:solidFill>
                  <a:srgbClr val="0070C0"/>
                </a:solidFill>
                <a:latin typeface="Helvetica Neue"/>
              </a:rPr>
              <a:t>警察一样</a:t>
            </a:r>
            <a:r>
              <a:rPr lang="en-US" altLang="zh-CN" sz="2000" i="0" dirty="0">
                <a:solidFill>
                  <a:srgbClr val="0070C0"/>
                </a:solidFill>
                <a:latin typeface="Helvetica Neue"/>
              </a:rPr>
              <a:t>“</a:t>
            </a:r>
            <a:r>
              <a:rPr lang="zh-CN" altLang="en-US" sz="2000" i="0" dirty="0">
                <a:solidFill>
                  <a:srgbClr val="0070C0"/>
                </a:solidFill>
                <a:latin typeface="Helvetica Neue"/>
              </a:rPr>
              <a:t>审判</a:t>
            </a:r>
            <a:r>
              <a:rPr lang="en-US" altLang="zh-CN" sz="2000" i="0" dirty="0">
                <a:solidFill>
                  <a:srgbClr val="0070C0"/>
                </a:solidFill>
                <a:latin typeface="Helvetica Neue"/>
              </a:rPr>
              <a:t>”</a:t>
            </a:r>
            <a:r>
              <a:rPr lang="zh-CN" altLang="en-US" sz="2000" i="0" dirty="0">
                <a:solidFill>
                  <a:srgbClr val="0070C0"/>
                </a:solidFill>
                <a:latin typeface="Helvetica Neue"/>
              </a:rPr>
              <a:t>开发人员，像守门员一样保证质量。</a:t>
            </a:r>
            <a:endParaRPr lang="zh-CN" altLang="en-US" sz="2000" i="0" dirty="0">
              <a:solidFill>
                <a:srgbClr val="0070C0"/>
              </a:solidFill>
              <a:latin typeface="Helvetica Neue"/>
            </a:endParaRPr>
          </a:p>
          <a:p>
            <a:pPr marL="342900" indent="-342900" eaLnBrk="1" latinLnBrk="0" hangingPunct="1">
              <a:lnSpc>
                <a:spcPts val="2800"/>
              </a:lnSpc>
              <a:buFont typeface="Wingdings" panose="05000000000000000000" pitchFamily="2" charset="2"/>
              <a:buChar char="Ø"/>
            </a:pPr>
            <a:r>
              <a:rPr lang="zh-CN" altLang="en-US" sz="2000" b="1" i="0" dirty="0" smtClean="0">
                <a:solidFill>
                  <a:srgbClr val="00B050"/>
                </a:solidFill>
                <a:latin typeface="Helvetica Neue"/>
              </a:rPr>
              <a:t>上下文</a:t>
            </a:r>
            <a:r>
              <a:rPr lang="zh-CN" altLang="en-US" sz="2000" b="1" i="0" dirty="0">
                <a:solidFill>
                  <a:srgbClr val="00B050"/>
                </a:solidFill>
                <a:latin typeface="Helvetica Neue"/>
              </a:rPr>
              <a:t>驱动学派</a:t>
            </a:r>
            <a:r>
              <a:rPr lang="zh-CN" altLang="en-US" sz="2000" b="1" i="0" dirty="0" smtClean="0">
                <a:solidFill>
                  <a:srgbClr val="00B050"/>
                </a:solidFill>
                <a:latin typeface="Helvetica Neue"/>
              </a:rPr>
              <a:t>：</a:t>
            </a:r>
            <a:r>
              <a:rPr lang="zh-CN" altLang="en-US" sz="2000" i="0" dirty="0" smtClean="0">
                <a:solidFill>
                  <a:srgbClr val="0070C0"/>
                </a:solidFill>
                <a:latin typeface="Helvetica Neue"/>
              </a:rPr>
              <a:t>认为软件是人创造的，强调</a:t>
            </a:r>
            <a:r>
              <a:rPr lang="zh-CN" altLang="en-US" sz="2000" i="0" dirty="0">
                <a:solidFill>
                  <a:srgbClr val="0070C0"/>
                </a:solidFill>
                <a:latin typeface="Helvetica Neue"/>
              </a:rPr>
              <a:t>人的作用</a:t>
            </a:r>
            <a:r>
              <a:rPr lang="zh-CN" altLang="en-US" sz="2000" i="0" dirty="0" smtClean="0">
                <a:solidFill>
                  <a:srgbClr val="0070C0"/>
                </a:solidFill>
                <a:latin typeface="Helvetica Neue"/>
              </a:rPr>
              <a:t>，认为测试所发现的每一个缺陷都是和相关利益者密切相关来寻找</a:t>
            </a:r>
            <a:r>
              <a:rPr lang="zh-CN" altLang="en-US" sz="2000" i="0" dirty="0">
                <a:solidFill>
                  <a:srgbClr val="0070C0"/>
                </a:solidFill>
                <a:latin typeface="Helvetica Neue"/>
              </a:rPr>
              <a:t>利益相关的</a:t>
            </a:r>
            <a:r>
              <a:rPr lang="en-US" altLang="zh-CN" sz="2000" i="0" dirty="0" smtClean="0">
                <a:solidFill>
                  <a:srgbClr val="0070C0"/>
                </a:solidFill>
                <a:latin typeface="Helvetica Neue"/>
              </a:rPr>
              <a:t>bug</a:t>
            </a:r>
            <a:r>
              <a:rPr lang="zh-CN" altLang="en-US" sz="2000" i="0" dirty="0" smtClean="0">
                <a:solidFill>
                  <a:srgbClr val="0070C0"/>
                </a:solidFill>
                <a:latin typeface="Helvetica Neue"/>
              </a:rPr>
              <a:t>，探索性测试就是其典型代表。</a:t>
            </a:r>
            <a:endParaRPr lang="zh-CN" altLang="en-US" sz="2000" i="0" dirty="0">
              <a:solidFill>
                <a:srgbClr val="0070C0"/>
              </a:solidFill>
              <a:latin typeface="Helvetica Neue"/>
            </a:endParaRPr>
          </a:p>
          <a:p>
            <a:pPr marL="342900" indent="-342900" eaLnBrk="1" latinLnBrk="0" hangingPunct="1">
              <a:lnSpc>
                <a:spcPts val="2800"/>
              </a:lnSpc>
              <a:buFont typeface="Wingdings" panose="05000000000000000000" pitchFamily="2" charset="2"/>
              <a:buChar char="Ø"/>
            </a:pPr>
            <a:r>
              <a:rPr lang="zh-CN" altLang="en-US" sz="2000" b="1" i="0" dirty="0" smtClean="0">
                <a:solidFill>
                  <a:srgbClr val="00B050"/>
                </a:solidFill>
                <a:latin typeface="Helvetica Neue"/>
              </a:rPr>
              <a:t>敏捷</a:t>
            </a:r>
            <a:r>
              <a:rPr lang="zh-CN" altLang="en-US" sz="2000" b="1" i="0" dirty="0">
                <a:solidFill>
                  <a:srgbClr val="00B050"/>
                </a:solidFill>
                <a:latin typeface="Helvetica Neue"/>
              </a:rPr>
              <a:t>学派</a:t>
            </a:r>
            <a:r>
              <a:rPr lang="zh-CN" altLang="en-US" sz="2000" b="1" i="0" dirty="0" smtClean="0">
                <a:solidFill>
                  <a:srgbClr val="00B050"/>
                </a:solidFill>
                <a:latin typeface="Helvetica Neue"/>
              </a:rPr>
              <a:t>：</a:t>
            </a:r>
            <a:r>
              <a:rPr lang="zh-CN" altLang="en-US" sz="2000" i="0" dirty="0" smtClean="0">
                <a:solidFill>
                  <a:srgbClr val="0070C0"/>
                </a:solidFill>
                <a:latin typeface="Helvetica Neue"/>
              </a:rPr>
              <a:t>认为软件就是持续不断的对话，而测试就是用来</a:t>
            </a:r>
            <a:r>
              <a:rPr lang="zh-CN" altLang="en-US" sz="2000" i="0" dirty="0">
                <a:solidFill>
                  <a:srgbClr val="0070C0"/>
                </a:solidFill>
                <a:latin typeface="Helvetica Neue"/>
              </a:rPr>
              <a:t>验证开发是否完成，强调自动化测试</a:t>
            </a:r>
            <a:r>
              <a:rPr lang="zh-CN" altLang="en-US" sz="2000" i="0" dirty="0" smtClean="0">
                <a:solidFill>
                  <a:srgbClr val="0070C0"/>
                </a:solidFill>
                <a:latin typeface="Helvetica Neue"/>
              </a:rPr>
              <a:t>。</a:t>
            </a:r>
            <a:r>
              <a:rPr lang="en-US" altLang="zh-CN" sz="2000" i="0" dirty="0" smtClean="0">
                <a:solidFill>
                  <a:srgbClr val="0070C0"/>
                </a:solidFill>
                <a:latin typeface="Helvetica Neue"/>
              </a:rPr>
              <a:t>TDD</a:t>
            </a:r>
            <a:r>
              <a:rPr lang="zh-CN" altLang="en-US" sz="2000" i="0" dirty="0" smtClean="0">
                <a:solidFill>
                  <a:srgbClr val="0070C0"/>
                </a:solidFill>
                <a:latin typeface="Helvetica Neue"/>
              </a:rPr>
              <a:t>是其典型代表。</a:t>
            </a:r>
            <a:endParaRPr lang="zh-CN" altLang="en-US" sz="2000" b="0" i="0" dirty="0" smtClean="0">
              <a:solidFill>
                <a:srgbClr val="0070C0"/>
              </a:solidFill>
              <a:effectLst/>
              <a:latin typeface="Helvetica Neue"/>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258888" y="188913"/>
            <a:ext cx="6481762" cy="762000"/>
          </a:xfrm>
        </p:spPr>
        <p:txBody>
          <a:bodyPr/>
          <a:lstStyle/>
          <a:p>
            <a:pPr algn="ctr">
              <a:defRPr/>
            </a:pPr>
            <a:r>
              <a:rPr lang="en-US" altLang="zh-CN" sz="3200" dirty="0" smtClean="0">
                <a:solidFill>
                  <a:srgbClr val="FFFF00"/>
                </a:solidFill>
                <a:latin typeface="+mj-ea"/>
              </a:rPr>
              <a:t>4.4 </a:t>
            </a:r>
            <a:r>
              <a:rPr lang="zh-CN" altLang="zh-CN" sz="3200" dirty="0" smtClean="0">
                <a:solidFill>
                  <a:srgbClr val="FFFF00"/>
                </a:solidFill>
                <a:latin typeface="+mj-ea"/>
              </a:rPr>
              <a:t>基于风险的测试</a:t>
            </a:r>
            <a:r>
              <a:rPr lang="zh-CN" altLang="en-US" sz="3200" dirty="0">
                <a:solidFill>
                  <a:srgbClr val="FFFF00"/>
                </a:solidFill>
                <a:latin typeface="+mj-ea"/>
              </a:rPr>
              <a:t>策略</a:t>
            </a:r>
            <a:endParaRPr lang="zh-CN" altLang="en-US" sz="3200" dirty="0">
              <a:solidFill>
                <a:srgbClr val="FFFF00"/>
              </a:solidFill>
              <a:latin typeface="+mj-ea"/>
            </a:endParaRPr>
          </a:p>
        </p:txBody>
      </p:sp>
      <p:sp>
        <p:nvSpPr>
          <p:cNvPr id="84995" name="Rectangle 3"/>
          <p:cNvSpPr>
            <a:spLocks noGrp="1" noChangeArrowheads="1"/>
          </p:cNvSpPr>
          <p:nvPr>
            <p:ph type="body" idx="1"/>
          </p:nvPr>
        </p:nvSpPr>
        <p:spPr>
          <a:xfrm>
            <a:off x="900430" y="1844675"/>
            <a:ext cx="7272020" cy="4420235"/>
          </a:xfrm>
        </p:spPr>
        <p:txBody>
          <a:bodyPr/>
          <a:lstStyle/>
          <a:p>
            <a:pPr marL="355600" indent="-355600" eaLnBrk="0" latinLnBrk="0" hangingPunct="0">
              <a:lnSpc>
                <a:spcPct val="200000"/>
              </a:lnSpc>
              <a:spcBef>
                <a:spcPct val="0"/>
              </a:spcBef>
              <a:buClr>
                <a:srgbClr val="91AC4E"/>
              </a:buClr>
              <a:buSzPct val="80000"/>
              <a:buFont typeface="Wingdings" panose="05000000000000000000" pitchFamily="2" charset="2"/>
              <a:buChar char="p"/>
            </a:pPr>
            <a:r>
              <a:rPr lang="zh-CN" altLang="en-US" sz="2400" smtClean="0">
                <a:solidFill>
                  <a:srgbClr val="0070C0"/>
                </a:solidFill>
                <a:effectLst>
                  <a:outerShdw blurRad="38100" dist="38100" dir="2700000" algn="tl">
                    <a:srgbClr val="C0C0C0"/>
                  </a:outerShdw>
                </a:effectLst>
                <a:latin typeface="宋体" panose="02010600030101010101" pitchFamily="2" charset="-122"/>
                <a:ea typeface="宋体" panose="02010600030101010101" pitchFamily="2" charset="-122"/>
              </a:rPr>
              <a:t>基于风险的测试策略是指评估测试的优先级，先做高优先级的测试，如果时间或精力不够，低优先级的测试可以暂时先不做</a:t>
            </a:r>
            <a:endParaRPr lang="zh-CN" altLang="en-US" sz="2400" smtClean="0">
              <a:solidFill>
                <a:srgbClr val="0070C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marL="355600" indent="-355600" eaLnBrk="0" latinLnBrk="0" hangingPunct="0">
              <a:lnSpc>
                <a:spcPct val="200000"/>
              </a:lnSpc>
              <a:spcBef>
                <a:spcPct val="0"/>
              </a:spcBef>
              <a:buClr>
                <a:srgbClr val="91AC4E"/>
              </a:buClr>
              <a:buSzPct val="80000"/>
              <a:buFont typeface="Wingdings" panose="05000000000000000000" pitchFamily="2" charset="2"/>
              <a:buChar char="p"/>
            </a:pPr>
            <a:r>
              <a:rPr lang="zh-CN" altLang="en-US" sz="2400" smtClean="0">
                <a:solidFill>
                  <a:srgbClr val="0070C0"/>
                </a:solidFill>
                <a:effectLst>
                  <a:outerShdw blurRad="38100" dist="38100" dir="2700000" algn="tl">
                    <a:srgbClr val="C0C0C0"/>
                  </a:outerShdw>
                </a:effectLst>
                <a:latin typeface="宋体" panose="02010600030101010101" pitchFamily="2" charset="-122"/>
                <a:ea typeface="宋体" panose="02010600030101010101" pitchFamily="2" charset="-122"/>
              </a:rPr>
              <a:t>软件测试总是有风险的，</a:t>
            </a:r>
            <a:r>
              <a:rPr lang="zh-CN" altLang="zh-CN" sz="2400" smtClean="0">
                <a:solidFill>
                  <a:srgbClr val="0070C0"/>
                </a:solidFill>
                <a:effectLst>
                  <a:outerShdw blurRad="38100" dist="38100" dir="2700000" algn="tl">
                    <a:srgbClr val="C0C0C0"/>
                  </a:outerShdw>
                </a:effectLst>
                <a:latin typeface="宋体" panose="02010600030101010101" pitchFamily="2" charset="-122"/>
                <a:ea typeface="宋体" panose="02010600030101010101" pitchFamily="2" charset="-122"/>
              </a:rPr>
              <a:t>基于风险的测试</a:t>
            </a:r>
            <a:r>
              <a:rPr lang="zh-CN" altLang="en-US" sz="2400" smtClean="0">
                <a:solidFill>
                  <a:srgbClr val="0070C0"/>
                </a:solidFill>
                <a:effectLst>
                  <a:outerShdw blurRad="38100" dist="38100" dir="2700000" algn="tl">
                    <a:srgbClr val="C0C0C0"/>
                  </a:outerShdw>
                </a:effectLst>
                <a:latin typeface="宋体" panose="02010600030101010101" pitchFamily="2" charset="-122"/>
                <a:ea typeface="宋体" panose="02010600030101010101" pitchFamily="2" charset="-122"/>
              </a:rPr>
              <a:t>策略是最常用的策略</a:t>
            </a:r>
            <a:endParaRPr lang="en-US" altLang="zh-CN" sz="2400" smtClean="0">
              <a:solidFill>
                <a:srgbClr val="0070C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marL="355600" indent="-355600" eaLnBrk="0" latinLnBrk="0" hangingPunct="0">
              <a:lnSpc>
                <a:spcPct val="200000"/>
              </a:lnSpc>
              <a:spcBef>
                <a:spcPct val="0"/>
              </a:spcBef>
              <a:buClr>
                <a:srgbClr val="91AC4E"/>
              </a:buClr>
              <a:buSzPct val="80000"/>
              <a:buFont typeface="Wingdings" panose="05000000000000000000" pitchFamily="2" charset="2"/>
              <a:buChar char="p"/>
            </a:pPr>
            <a:r>
              <a:rPr lang="zh-CN" altLang="en-US" sz="2400" smtClean="0">
                <a:solidFill>
                  <a:srgbClr val="0070C0"/>
                </a:solidFill>
                <a:effectLst>
                  <a:outerShdw blurRad="38100" dist="38100" dir="2700000" algn="tl">
                    <a:srgbClr val="C0C0C0"/>
                  </a:outerShdw>
                </a:effectLst>
                <a:latin typeface="宋体" panose="02010600030101010101" pitchFamily="2" charset="-122"/>
                <a:ea typeface="宋体" panose="02010600030101010101" pitchFamily="2" charset="-122"/>
              </a:rPr>
              <a:t>在敏捷开发模式中，这种策略更能发挥价值</a:t>
            </a:r>
            <a:endParaRPr lang="zh-CN" altLang="en-US" sz="2400" smtClean="0">
              <a:solidFill>
                <a:srgbClr val="0070C0"/>
              </a:solidFill>
              <a:effectLst>
                <a:outerShdw blurRad="38100" dist="38100" dir="2700000" algn="tl">
                  <a:srgbClr val="C0C0C0"/>
                </a:outerShdw>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258888" y="188913"/>
            <a:ext cx="6481762" cy="762000"/>
          </a:xfrm>
        </p:spPr>
        <p:txBody>
          <a:bodyPr/>
          <a:lstStyle/>
          <a:p>
            <a:pPr algn="ctr">
              <a:defRPr/>
            </a:pPr>
            <a:r>
              <a:rPr lang="zh-CN" altLang="en-US" sz="3200" dirty="0" smtClean="0">
                <a:solidFill>
                  <a:srgbClr val="FFFF00"/>
                </a:solidFill>
                <a:latin typeface="+mj-ea"/>
              </a:rPr>
              <a:t>基于</a:t>
            </a:r>
            <a:r>
              <a:rPr lang="zh-CN" altLang="zh-CN" sz="3200" dirty="0" smtClean="0">
                <a:solidFill>
                  <a:srgbClr val="FFFF00"/>
                </a:solidFill>
                <a:latin typeface="+mj-ea"/>
              </a:rPr>
              <a:t>风险的测试</a:t>
            </a:r>
            <a:r>
              <a:rPr lang="zh-CN" altLang="en-US" sz="3200" dirty="0" smtClean="0">
                <a:solidFill>
                  <a:srgbClr val="FFFF00"/>
                </a:solidFill>
                <a:latin typeface="+mj-ea"/>
              </a:rPr>
              <a:t>策略分析</a:t>
            </a:r>
            <a:endParaRPr lang="zh-CN" altLang="en-US" sz="3200" dirty="0">
              <a:solidFill>
                <a:srgbClr val="FFFF00"/>
              </a:solidFill>
              <a:latin typeface="+mj-ea"/>
            </a:endParaRPr>
          </a:p>
        </p:txBody>
      </p:sp>
      <p:sp>
        <p:nvSpPr>
          <p:cNvPr id="84995" name="Rectangle 3"/>
          <p:cNvSpPr>
            <a:spLocks noGrp="1" noChangeArrowheads="1"/>
          </p:cNvSpPr>
          <p:nvPr>
            <p:ph type="body" idx="1"/>
          </p:nvPr>
        </p:nvSpPr>
        <p:spPr>
          <a:xfrm>
            <a:off x="395288" y="1341438"/>
            <a:ext cx="7921625" cy="1655762"/>
          </a:xfrm>
        </p:spPr>
        <p:txBody>
          <a:bodyPr/>
          <a:lstStyle/>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软件产</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品的风险度可以通过出错的影响程度和出现的概率来计算</a:t>
            </a:r>
            <a:endParaRPr lang="zh-CN"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pic>
        <p:nvPicPr>
          <p:cNvPr id="87043" name="Picture 4" descr="3-18.gif"/>
          <p:cNvPicPr>
            <a:picLocks noChangeAspect="1"/>
          </p:cNvPicPr>
          <p:nvPr/>
        </p:nvPicPr>
        <p:blipFill>
          <a:blip r:embed="rId1"/>
          <a:srcRect/>
          <a:stretch>
            <a:fillRect/>
          </a:stretch>
        </p:blipFill>
        <p:spPr bwMode="auto">
          <a:xfrm>
            <a:off x="1409065" y="2644140"/>
            <a:ext cx="6652260" cy="40976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258888" y="333375"/>
            <a:ext cx="6192837" cy="762000"/>
          </a:xfrm>
        </p:spPr>
        <p:txBody>
          <a:bodyPr/>
          <a:lstStyle/>
          <a:p>
            <a:pPr algn="ctr">
              <a:defRPr/>
            </a:pPr>
            <a:r>
              <a:rPr lang="zh-CN" altLang="en-US" sz="3200" dirty="0">
                <a:solidFill>
                  <a:srgbClr val="FFFF00"/>
                </a:solidFill>
                <a:latin typeface="+mj-ea"/>
              </a:rPr>
              <a:t>风险测试步骤</a:t>
            </a:r>
            <a:endParaRPr lang="en-US" altLang="zh-CN" sz="3200" dirty="0">
              <a:solidFill>
                <a:srgbClr val="FFFF00"/>
              </a:solidFill>
              <a:latin typeface="+mj-ea"/>
            </a:endParaRPr>
          </a:p>
        </p:txBody>
      </p:sp>
      <p:sp>
        <p:nvSpPr>
          <p:cNvPr id="87043" name="Rectangle 3"/>
          <p:cNvSpPr>
            <a:spLocks noGrp="1" noChangeArrowheads="1"/>
          </p:cNvSpPr>
          <p:nvPr>
            <p:ph type="body" idx="1"/>
          </p:nvPr>
        </p:nvSpPr>
        <p:spPr>
          <a:xfrm>
            <a:off x="611188" y="1916113"/>
            <a:ext cx="8064500" cy="4016375"/>
          </a:xfrm>
        </p:spPr>
        <p:txBody>
          <a:bodyPr/>
          <a:lstStyle/>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列出软件的所有功能和特性；</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确定每个功能出错的可能性；</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如果某个功能出错或欠缺某个特征，需要评估对用户使用软件产品的影响程度；</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根据上面两个步骤，计算风险度；</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根据可能出错的迹象，来修改风险度；</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决定测试的范围，编写测试方案</a:t>
            </a:r>
            <a:endParaRPr lang="zh-CN"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7" name="Picture 6" descr="http://aspire.tatasteel.com/images/aspire_tools1.gif"/>
          <p:cNvPicPr>
            <a:picLocks noChangeAspect="1" noChangeArrowheads="1"/>
          </p:cNvPicPr>
          <p:nvPr/>
        </p:nvPicPr>
        <p:blipFill>
          <a:blip r:embed="rId1"/>
          <a:srcRect/>
          <a:stretch>
            <a:fillRect/>
          </a:stretch>
        </p:blipFill>
        <p:spPr bwMode="auto">
          <a:xfrm>
            <a:off x="4032250" y="1379538"/>
            <a:ext cx="4670425" cy="5478462"/>
          </a:xfrm>
          <a:prstGeom prst="rect">
            <a:avLst/>
          </a:prstGeom>
          <a:noFill/>
          <a:ln w="9525">
            <a:noFill/>
            <a:miter lim="800000"/>
            <a:headEnd/>
            <a:tailEnd/>
          </a:ln>
        </p:spPr>
      </p:pic>
      <p:sp>
        <p:nvSpPr>
          <p:cNvPr id="20482" name="Rectangle 2"/>
          <p:cNvSpPr>
            <a:spLocks noGrp="1" noChangeArrowheads="1"/>
          </p:cNvSpPr>
          <p:nvPr>
            <p:ph type="title"/>
          </p:nvPr>
        </p:nvSpPr>
        <p:spPr>
          <a:xfrm>
            <a:off x="2268538" y="333375"/>
            <a:ext cx="4608512" cy="719138"/>
          </a:xfrm>
        </p:spPr>
        <p:txBody>
          <a:bodyPr/>
          <a:lstStyle/>
          <a:p>
            <a:pPr>
              <a:defRPr/>
            </a:pPr>
            <a:r>
              <a:rPr lang="en-US" altLang="zh-CN" sz="3600" dirty="0" smtClean="0">
                <a:solidFill>
                  <a:srgbClr val="FFFF00"/>
                </a:solidFill>
                <a:latin typeface="+mn-lt"/>
              </a:rPr>
              <a:t>4.</a:t>
            </a:r>
            <a:r>
              <a:rPr lang="en-US" altLang="zh-CN" sz="3600" dirty="0">
                <a:solidFill>
                  <a:srgbClr val="FFFF00"/>
                </a:solidFill>
                <a:latin typeface="+mn-lt"/>
              </a:rPr>
              <a:t>5</a:t>
            </a:r>
            <a:r>
              <a:rPr lang="en-US" altLang="zh-CN" sz="3600" dirty="0" smtClean="0">
                <a:solidFill>
                  <a:srgbClr val="FFFF00"/>
                </a:solidFill>
                <a:latin typeface="+mn-lt"/>
              </a:rPr>
              <a:t> </a:t>
            </a:r>
            <a:r>
              <a:rPr lang="zh-CN" altLang="en-US" sz="3600" dirty="0" smtClean="0">
                <a:solidFill>
                  <a:srgbClr val="FFFF00"/>
                </a:solidFill>
                <a:latin typeface="+mn-lt"/>
              </a:rPr>
              <a:t>测试过程改进</a:t>
            </a:r>
            <a:r>
              <a:rPr lang="zh-CN" altLang="en-US" sz="3600" b="1" i="1" dirty="0" smtClean="0">
                <a:solidFill>
                  <a:schemeClr val="hlink"/>
                </a:solidFill>
              </a:rPr>
              <a:t> </a:t>
            </a:r>
            <a:endParaRPr lang="zh-CN" altLang="en-US" sz="3600" b="1" i="1" dirty="0" smtClean="0">
              <a:solidFill>
                <a:schemeClr val="hlink"/>
              </a:solidFill>
            </a:endParaRPr>
          </a:p>
        </p:txBody>
      </p:sp>
      <p:sp>
        <p:nvSpPr>
          <p:cNvPr id="91139" name="Rectangle 3"/>
          <p:cNvSpPr>
            <a:spLocks noChangeArrowheads="1"/>
          </p:cNvSpPr>
          <p:nvPr/>
        </p:nvSpPr>
        <p:spPr bwMode="auto">
          <a:xfrm>
            <a:off x="539750" y="2420938"/>
            <a:ext cx="7208838" cy="2586037"/>
          </a:xfrm>
          <a:prstGeom prst="rect">
            <a:avLst/>
          </a:prstGeom>
          <a:noFill/>
          <a:ln w="9525">
            <a:noFill/>
            <a:miter lim="800000"/>
          </a:ln>
        </p:spPr>
        <p:txBody>
          <a:bodyPr lIns="0" tIns="0" rIns="0" bIns="0">
            <a:spAutoFit/>
          </a:bodyPr>
          <a:lstStyle/>
          <a:p>
            <a:pPr>
              <a:lnSpc>
                <a:spcPct val="150000"/>
              </a:lnSpc>
            </a:pPr>
            <a:r>
              <a:rPr lang="en-US" altLang="zh-CN" sz="2800" b="1">
                <a:solidFill>
                  <a:srgbClr val="0070C0"/>
                </a:solidFill>
              </a:rPr>
              <a:t>4.5.1  TMMi </a:t>
            </a:r>
            <a:r>
              <a:rPr lang="en-US" altLang="zh-CN">
                <a:solidFill>
                  <a:srgbClr val="0070C0"/>
                </a:solidFill>
              </a:rPr>
              <a:t>(Testing Maturity Model</a:t>
            </a:r>
            <a:r>
              <a:rPr lang="zh-CN" altLang="en-US">
                <a:solidFill>
                  <a:srgbClr val="0070C0"/>
                </a:solidFill>
              </a:rPr>
              <a:t> </a:t>
            </a:r>
            <a:r>
              <a:rPr lang="en-US" altLang="zh-CN">
                <a:solidFill>
                  <a:srgbClr val="0070C0"/>
                </a:solidFill>
              </a:rPr>
              <a:t>integration)</a:t>
            </a:r>
            <a:endParaRPr lang="en-US" altLang="zh-CN">
              <a:solidFill>
                <a:srgbClr val="0070C0"/>
              </a:solidFill>
            </a:endParaRPr>
          </a:p>
          <a:p>
            <a:pPr>
              <a:lnSpc>
                <a:spcPct val="150000"/>
              </a:lnSpc>
            </a:pPr>
            <a:r>
              <a:rPr lang="en-US" altLang="zh-CN" sz="2800" b="1">
                <a:solidFill>
                  <a:srgbClr val="0070C0"/>
                </a:solidFill>
              </a:rPr>
              <a:t>4.5.2  TPI </a:t>
            </a:r>
            <a:r>
              <a:rPr lang="en-US" altLang="zh-CN">
                <a:solidFill>
                  <a:srgbClr val="0070C0"/>
                </a:solidFill>
              </a:rPr>
              <a:t>(Test Process Improvement)</a:t>
            </a:r>
            <a:endParaRPr lang="en-US" altLang="zh-CN" b="1">
              <a:solidFill>
                <a:srgbClr val="0070C0"/>
              </a:solidFill>
            </a:endParaRPr>
          </a:p>
          <a:p>
            <a:pPr>
              <a:lnSpc>
                <a:spcPct val="150000"/>
              </a:lnSpc>
            </a:pPr>
            <a:r>
              <a:rPr lang="en-US" altLang="zh-CN" sz="2800" b="1">
                <a:solidFill>
                  <a:srgbClr val="0070C0"/>
                </a:solidFill>
              </a:rPr>
              <a:t>4.5.3  CTP </a:t>
            </a:r>
            <a:r>
              <a:rPr lang="en-US" altLang="zh-CN">
                <a:solidFill>
                  <a:srgbClr val="0070C0"/>
                </a:solidFill>
              </a:rPr>
              <a:t>(Critical Test Process)</a:t>
            </a:r>
            <a:endParaRPr lang="en-US" altLang="zh-CN" b="1">
              <a:solidFill>
                <a:srgbClr val="0070C0"/>
              </a:solidFill>
            </a:endParaRPr>
          </a:p>
          <a:p>
            <a:pPr>
              <a:lnSpc>
                <a:spcPct val="150000"/>
              </a:lnSpc>
            </a:pPr>
            <a:r>
              <a:rPr lang="en-US" altLang="zh-CN" sz="2800" b="1">
                <a:solidFill>
                  <a:srgbClr val="0070C0"/>
                </a:solidFill>
              </a:rPr>
              <a:t>4.5.4  STEP </a:t>
            </a:r>
            <a:r>
              <a:rPr lang="en-US" altLang="zh-CN">
                <a:solidFill>
                  <a:srgbClr val="0070C0"/>
                </a:solidFill>
              </a:rPr>
              <a:t>(Systematic Test &amp; Evaluation Process)</a:t>
            </a:r>
            <a:endParaRPr lang="en-US" altLang="zh-CN" b="1">
              <a:solidFill>
                <a:srgbClr val="0070C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47813" y="404813"/>
            <a:ext cx="5761037" cy="720725"/>
          </a:xfrm>
        </p:spPr>
        <p:txBody>
          <a:bodyPr/>
          <a:lstStyle/>
          <a:p>
            <a:pPr algn="ctr">
              <a:defRPr/>
            </a:pPr>
            <a:r>
              <a:rPr lang="en-US" altLang="zh-CN" sz="3600" dirty="0" smtClean="0">
                <a:solidFill>
                  <a:srgbClr val="FFFF00"/>
                </a:solidFill>
                <a:latin typeface="+mn-lt"/>
              </a:rPr>
              <a:t>4.5.1  </a:t>
            </a:r>
            <a:r>
              <a:rPr lang="en-US" altLang="zh-CN" sz="3600" dirty="0" err="1" smtClean="0">
                <a:solidFill>
                  <a:srgbClr val="FFFF00"/>
                </a:solidFill>
                <a:latin typeface="+mn-lt"/>
              </a:rPr>
              <a:t>TMMi</a:t>
            </a:r>
            <a:r>
              <a:rPr lang="zh-CN" altLang="en-US" sz="3600" dirty="0" smtClean="0">
                <a:solidFill>
                  <a:srgbClr val="FFFF00"/>
                </a:solidFill>
                <a:latin typeface="+mn-lt"/>
              </a:rPr>
              <a:t> </a:t>
            </a:r>
            <a:endParaRPr lang="zh-CN" altLang="en-US" sz="3600" dirty="0">
              <a:solidFill>
                <a:srgbClr val="FFFF00"/>
              </a:solidFill>
              <a:latin typeface="+mn-lt"/>
            </a:endParaRPr>
          </a:p>
        </p:txBody>
      </p:sp>
      <p:sp>
        <p:nvSpPr>
          <p:cNvPr id="23555" name="Rectangle 3"/>
          <p:cNvSpPr>
            <a:spLocks noChangeArrowheads="1"/>
          </p:cNvSpPr>
          <p:nvPr/>
        </p:nvSpPr>
        <p:spPr bwMode="auto">
          <a:xfrm>
            <a:off x="395288" y="1628775"/>
            <a:ext cx="8280400" cy="2411730"/>
          </a:xfrm>
          <a:prstGeom prst="rect">
            <a:avLst/>
          </a:prstGeom>
          <a:noFill/>
          <a:ln w="9525">
            <a:noFill/>
            <a:miter lim="800000"/>
          </a:ln>
        </p:spPr>
        <p:txBody>
          <a:bodyPr lIns="0" tIns="0" rIns="0" bIns="0">
            <a:spAutoFit/>
          </a:bodyPr>
          <a:lstStyle/>
          <a:p>
            <a:pPr>
              <a:defRPr/>
            </a:pPr>
            <a:r>
              <a:rPr lang="zh-CN" altLang="en-US" sz="2800" b="1" i="0" dirty="0">
                <a:solidFill>
                  <a:srgbClr val="0070C0"/>
                </a:solidFill>
                <a:ea typeface="宋体" panose="02010600030101010101" pitchFamily="2" charset="-122"/>
              </a:rPr>
              <a:t>过程能力</a:t>
            </a:r>
            <a:r>
              <a:rPr lang="zh-CN" altLang="en-US" sz="2800" i="0" dirty="0">
                <a:solidFill>
                  <a:srgbClr val="0070C0"/>
                </a:solidFill>
                <a:ea typeface="宋体" panose="02010600030101010101" pitchFamily="2" charset="-122"/>
              </a:rPr>
              <a:t>描述了遵循一个软件测试过程可能达到的预期结果的范围。</a:t>
            </a:r>
            <a:r>
              <a:rPr lang="en-US" sz="2800" i="0" dirty="0" err="1">
                <a:solidFill>
                  <a:srgbClr val="0070C0"/>
                </a:solidFill>
                <a:ea typeface="宋体" panose="02010600030101010101" pitchFamily="2" charset="-122"/>
              </a:rPr>
              <a:t>TMM</a:t>
            </a:r>
            <a:r>
              <a:rPr lang="en-US" altLang="zh-CN" sz="2800" i="0" dirty="0" err="1">
                <a:solidFill>
                  <a:srgbClr val="0070C0"/>
                </a:solidFill>
                <a:ea typeface="宋体" panose="02010600030101010101" pitchFamily="2" charset="-122"/>
              </a:rPr>
              <a:t>i</a:t>
            </a:r>
            <a:r>
              <a:rPr lang="zh-CN" altLang="en-US" sz="2800" i="0" dirty="0">
                <a:solidFill>
                  <a:srgbClr val="0070C0"/>
                </a:solidFill>
                <a:ea typeface="宋体" panose="02010600030101010101" pitchFamily="2" charset="-122"/>
              </a:rPr>
              <a:t>的建立，得益于以下</a:t>
            </a:r>
            <a:r>
              <a:rPr lang="en-US" sz="2800" i="0" dirty="0">
                <a:solidFill>
                  <a:srgbClr val="0070C0"/>
                </a:solidFill>
                <a:ea typeface="宋体" panose="02010600030101010101" pitchFamily="2" charset="-122"/>
              </a:rPr>
              <a:t>3</a:t>
            </a:r>
            <a:r>
              <a:rPr lang="zh-CN" altLang="en-US" sz="2800" i="0" dirty="0">
                <a:solidFill>
                  <a:srgbClr val="0070C0"/>
                </a:solidFill>
                <a:ea typeface="宋体" panose="02010600030101010101" pitchFamily="2" charset="-122"/>
              </a:rPr>
              <a:t>点：</a:t>
            </a:r>
            <a:endParaRPr lang="zh-CN" altLang="en-US" sz="2800" i="0" dirty="0">
              <a:solidFill>
                <a:srgbClr val="0070C0"/>
              </a:solidFill>
              <a:ea typeface="宋体" panose="02010600030101010101" pitchFamily="2" charset="-122"/>
            </a:endParaRPr>
          </a:p>
          <a:p>
            <a:pPr marL="457200" indent="-457200" eaLnBrk="0" hangingPunct="0">
              <a:lnSpc>
                <a:spcPct val="140000"/>
              </a:lnSpc>
              <a:buClr>
                <a:srgbClr val="91AC4E"/>
              </a:buClr>
              <a:buSzPct val="80000"/>
              <a:buFont typeface="Wingdings" panose="05000000000000000000" pitchFamily="2" charset="2"/>
              <a:buChar char="p"/>
              <a:defRPr/>
            </a:pPr>
            <a:r>
              <a:rPr lang="zh-CN" altLang="en-US" sz="2400" b="1" i="0" dirty="0">
                <a:solidFill>
                  <a:srgbClr val="0070C0"/>
                </a:solidFill>
                <a:latin typeface="楷体" panose="02010609060101010101" charset="-122"/>
                <a:ea typeface="楷体" panose="02010609060101010101" charset="-122"/>
                <a:cs typeface="楷体" panose="02010609060101010101" charset="-122"/>
              </a:rPr>
              <a:t>充分吸收</a:t>
            </a:r>
            <a:r>
              <a:rPr lang="en-US" altLang="en-US" sz="2400" b="1" i="0" dirty="0">
                <a:solidFill>
                  <a:srgbClr val="0070C0"/>
                </a:solidFill>
                <a:latin typeface="楷体" panose="02010609060101010101" charset="-122"/>
                <a:ea typeface="楷体" panose="02010609060101010101" charset="-122"/>
                <a:cs typeface="楷体" panose="02010609060101010101" charset="-122"/>
              </a:rPr>
              <a:t>CMM</a:t>
            </a:r>
            <a:r>
              <a:rPr lang="en-US" altLang="zh-CN" sz="2400" b="1" i="0" dirty="0">
                <a:solidFill>
                  <a:srgbClr val="0070C0"/>
                </a:solidFill>
                <a:latin typeface="楷体" panose="02010609060101010101" charset="-122"/>
                <a:ea typeface="楷体" panose="02010609060101010101" charset="-122"/>
                <a:cs typeface="楷体" panose="02010609060101010101" charset="-122"/>
              </a:rPr>
              <a:t>/</a:t>
            </a:r>
            <a:r>
              <a:rPr lang="en-US" altLang="zh-CN" sz="2400" b="1" i="0" dirty="0" err="1">
                <a:solidFill>
                  <a:srgbClr val="0070C0"/>
                </a:solidFill>
                <a:latin typeface="楷体" panose="02010609060101010101" charset="-122"/>
                <a:ea typeface="楷体" panose="02010609060101010101" charset="-122"/>
                <a:cs typeface="楷体" panose="02010609060101010101" charset="-122"/>
              </a:rPr>
              <a:t>CMMi</a:t>
            </a:r>
            <a:r>
              <a:rPr lang="zh-CN" altLang="en-US" sz="2400" b="1" i="0" dirty="0">
                <a:solidFill>
                  <a:srgbClr val="0070C0"/>
                </a:solidFill>
                <a:latin typeface="楷体" panose="02010609060101010101" charset="-122"/>
                <a:ea typeface="楷体" panose="02010609060101010101" charset="-122"/>
                <a:cs typeface="楷体" panose="02010609060101010101" charset="-122"/>
              </a:rPr>
              <a:t>的精华；</a:t>
            </a:r>
            <a:endParaRPr lang="zh-CN" altLang="en-US" sz="2400" b="1" i="0" dirty="0">
              <a:solidFill>
                <a:srgbClr val="0070C0"/>
              </a:solidFill>
              <a:latin typeface="楷体" panose="02010609060101010101" charset="-122"/>
              <a:ea typeface="楷体" panose="02010609060101010101" charset="-122"/>
              <a:cs typeface="楷体" panose="02010609060101010101" charset="-122"/>
            </a:endParaRPr>
          </a:p>
          <a:p>
            <a:pPr marL="457200" indent="-457200" eaLnBrk="0" hangingPunct="0">
              <a:lnSpc>
                <a:spcPct val="140000"/>
              </a:lnSpc>
              <a:buClr>
                <a:srgbClr val="91AC4E"/>
              </a:buClr>
              <a:buSzPct val="80000"/>
              <a:buFont typeface="Wingdings" panose="05000000000000000000" pitchFamily="2" charset="2"/>
              <a:buChar char="p"/>
              <a:defRPr/>
            </a:pPr>
            <a:r>
              <a:rPr lang="zh-CN" altLang="en-US" sz="2400" b="1" i="0" dirty="0">
                <a:solidFill>
                  <a:srgbClr val="0070C0"/>
                </a:solidFill>
                <a:latin typeface="楷体" panose="02010609060101010101" charset="-122"/>
                <a:ea typeface="楷体" panose="02010609060101010101" charset="-122"/>
                <a:cs typeface="楷体" panose="02010609060101010101" charset="-122"/>
              </a:rPr>
              <a:t>基于历史演化的测试过程；</a:t>
            </a:r>
            <a:endParaRPr lang="zh-CN" altLang="en-US" sz="2400" b="1" i="0" dirty="0">
              <a:solidFill>
                <a:srgbClr val="0070C0"/>
              </a:solidFill>
              <a:latin typeface="楷体" panose="02010609060101010101" charset="-122"/>
              <a:ea typeface="楷体" panose="02010609060101010101" charset="-122"/>
              <a:cs typeface="楷体" panose="02010609060101010101" charset="-122"/>
            </a:endParaRPr>
          </a:p>
          <a:p>
            <a:pPr marL="457200" indent="-457200" eaLnBrk="0" hangingPunct="0">
              <a:lnSpc>
                <a:spcPct val="140000"/>
              </a:lnSpc>
              <a:buClr>
                <a:srgbClr val="91AC4E"/>
              </a:buClr>
              <a:buSzPct val="80000"/>
              <a:buFont typeface="Wingdings" panose="05000000000000000000" pitchFamily="2" charset="2"/>
              <a:buChar char="p"/>
              <a:defRPr/>
            </a:pPr>
            <a:r>
              <a:rPr lang="zh-CN" altLang="en-US" sz="2400" b="1" i="0" dirty="0">
                <a:solidFill>
                  <a:srgbClr val="0070C0"/>
                </a:solidFill>
                <a:latin typeface="楷体" panose="02010609060101010101" charset="-122"/>
                <a:ea typeface="楷体" panose="02010609060101010101" charset="-122"/>
                <a:cs typeface="楷体" panose="02010609060101010101" charset="-122"/>
              </a:rPr>
              <a:t>业界的最佳实践。</a:t>
            </a:r>
            <a:endParaRPr lang="zh-CN" altLang="en-US" sz="2400" b="1" i="0" dirty="0">
              <a:solidFill>
                <a:srgbClr val="0070C0"/>
              </a:solidFill>
              <a:latin typeface="楷体" panose="02010609060101010101" charset="-122"/>
              <a:ea typeface="楷体" panose="02010609060101010101" charset="-122"/>
              <a:cs typeface="楷体" panose="02010609060101010101" charset="-122"/>
            </a:endParaRPr>
          </a:p>
        </p:txBody>
      </p:sp>
      <p:sp>
        <p:nvSpPr>
          <p:cNvPr id="21509" name="Rectangle 1"/>
          <p:cNvSpPr>
            <a:spLocks noChangeArrowheads="1"/>
          </p:cNvSpPr>
          <p:nvPr/>
        </p:nvSpPr>
        <p:spPr bwMode="auto">
          <a:xfrm>
            <a:off x="755650" y="4365625"/>
            <a:ext cx="7740650" cy="1901825"/>
          </a:xfrm>
          <a:prstGeom prst="rect">
            <a:avLst/>
          </a:prstGeom>
          <a:noFill/>
          <a:ln w="9525">
            <a:noFill/>
            <a:miter lim="800000"/>
          </a:ln>
        </p:spPr>
        <p:txBody>
          <a:bodyPr lIns="0" tIns="0" rIns="0" bIns="0" anchor="ctr">
            <a:spAutoFit/>
          </a:bodyPr>
          <a:lstStyle/>
          <a:p>
            <a:pPr eaLnBrk="0" hangingPunct="0">
              <a:lnSpc>
                <a:spcPct val="130000"/>
              </a:lnSpc>
              <a:buFont typeface="Arial" panose="020B0604020202020204" pitchFamily="34" charset="0"/>
              <a:buChar char="•"/>
              <a:tabLst>
                <a:tab pos="487045" algn="l"/>
              </a:tabLst>
              <a:defRPr/>
            </a:pPr>
            <a:r>
              <a:rPr lang="en-US" altLang="zh-CN" sz="2400" b="1" i="0" u="sng" dirty="0">
                <a:solidFill>
                  <a:srgbClr val="00B050"/>
                </a:solidFill>
                <a:ea typeface="宋体" panose="02010600030101010101" pitchFamily="2" charset="-122"/>
              </a:rPr>
              <a:t>5</a:t>
            </a:r>
            <a:r>
              <a:rPr lang="zh-CN" altLang="en-US" sz="2400" b="1" i="0" u="sng" dirty="0">
                <a:solidFill>
                  <a:srgbClr val="00B050"/>
                </a:solidFill>
                <a:ea typeface="宋体" panose="02010600030101010101" pitchFamily="2" charset="-122"/>
              </a:rPr>
              <a:t>个别级</a:t>
            </a:r>
            <a:r>
              <a:rPr lang="zh-CN" altLang="en-US" sz="2400" i="0" dirty="0">
                <a:solidFill>
                  <a:srgbClr val="00B050"/>
                </a:solidFill>
                <a:ea typeface="宋体" panose="02010600030101010101" pitchFamily="2" charset="-122"/>
              </a:rPr>
              <a:t>的一系列测试能力成熟度的定义，每个级别的组成包括到期目标、到期子目标活动、任务和职责等</a:t>
            </a:r>
            <a:r>
              <a:rPr lang="zh-CN" altLang="en-US" sz="2400" b="1" i="0" dirty="0">
                <a:solidFill>
                  <a:srgbClr val="00B050"/>
                </a:solidFill>
                <a:ea typeface="宋体" panose="02010600030101010101" pitchFamily="2" charset="-122"/>
              </a:rPr>
              <a:t>。</a:t>
            </a:r>
            <a:endParaRPr lang="zh-CN" altLang="en-US" sz="2400" b="1" i="0" dirty="0">
              <a:solidFill>
                <a:srgbClr val="00B050"/>
              </a:solidFill>
              <a:ea typeface="宋体" panose="02010600030101010101" pitchFamily="2" charset="-122"/>
            </a:endParaRPr>
          </a:p>
          <a:p>
            <a:pPr eaLnBrk="0" hangingPunct="0">
              <a:lnSpc>
                <a:spcPct val="130000"/>
              </a:lnSpc>
              <a:buFont typeface="Arial" panose="020B0604020202020204" pitchFamily="34" charset="0"/>
              <a:buChar char="•"/>
              <a:tabLst>
                <a:tab pos="487045" algn="l"/>
              </a:tabLst>
              <a:defRPr/>
            </a:pPr>
            <a:r>
              <a:rPr lang="zh-CN" altLang="en-US" sz="2400" b="1" i="0" u="sng" dirty="0">
                <a:solidFill>
                  <a:srgbClr val="00B050"/>
                </a:solidFill>
                <a:ea typeface="宋体" panose="02010600030101010101" pitchFamily="2" charset="-122"/>
              </a:rPr>
              <a:t>一套评价模型</a:t>
            </a:r>
            <a:r>
              <a:rPr lang="zh-CN" altLang="en-US" sz="2400" b="1" i="0" dirty="0">
                <a:solidFill>
                  <a:srgbClr val="00B050"/>
                </a:solidFill>
                <a:ea typeface="宋体" panose="02010600030101010101" pitchFamily="2" charset="-122"/>
              </a:rPr>
              <a:t>，</a:t>
            </a:r>
            <a:r>
              <a:rPr lang="zh-CN" altLang="en-US" sz="2400" i="0" dirty="0">
                <a:solidFill>
                  <a:srgbClr val="00B050"/>
                </a:solidFill>
                <a:ea typeface="宋体" panose="02010600030101010101" pitchFamily="2" charset="-122"/>
              </a:rPr>
              <a:t>包括一个成熟度问卷、评估程序和团队选拔培训指南。 </a:t>
            </a:r>
            <a:endParaRPr lang="zh-CN" altLang="en-US" sz="2400" i="0" dirty="0">
              <a:solidFill>
                <a:srgbClr val="00B05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619250" y="333375"/>
            <a:ext cx="5618163" cy="719138"/>
          </a:xfrm>
        </p:spPr>
        <p:txBody>
          <a:bodyPr/>
          <a:lstStyle/>
          <a:p>
            <a:pPr>
              <a:defRPr/>
            </a:pPr>
            <a:r>
              <a:rPr lang="en-US" altLang="zh-CN" sz="3600" dirty="0">
                <a:solidFill>
                  <a:srgbClr val="FFFF00"/>
                </a:solidFill>
                <a:latin typeface="+mn-lt"/>
              </a:rPr>
              <a:t>TMM</a:t>
            </a:r>
            <a:r>
              <a:rPr lang="zh-CN" altLang="en-US" sz="3600" dirty="0">
                <a:solidFill>
                  <a:srgbClr val="FFFF00"/>
                </a:solidFill>
                <a:latin typeface="+mn-lt"/>
              </a:rPr>
              <a:t>的</a:t>
            </a:r>
            <a:r>
              <a:rPr lang="en-US" altLang="zh-CN" sz="3600" dirty="0">
                <a:solidFill>
                  <a:srgbClr val="FFFF00"/>
                </a:solidFill>
                <a:latin typeface="+mn-lt"/>
              </a:rPr>
              <a:t>5</a:t>
            </a:r>
            <a:r>
              <a:rPr lang="zh-CN" altLang="en-US" sz="3600" dirty="0">
                <a:solidFill>
                  <a:srgbClr val="FFFF00"/>
                </a:solidFill>
                <a:latin typeface="+mn-lt"/>
              </a:rPr>
              <a:t>个级别简要描述</a:t>
            </a:r>
            <a:endParaRPr lang="zh-CN" altLang="en-US" sz="3600" dirty="0">
              <a:solidFill>
                <a:srgbClr val="FFFF00"/>
              </a:solidFill>
              <a:latin typeface="+mn-lt"/>
            </a:endParaRPr>
          </a:p>
        </p:txBody>
      </p:sp>
      <p:pic>
        <p:nvPicPr>
          <p:cNvPr id="95234" name="Picture 4" descr="4-9-2.gif"/>
          <p:cNvPicPr>
            <a:picLocks noChangeAspect="1"/>
          </p:cNvPicPr>
          <p:nvPr/>
        </p:nvPicPr>
        <p:blipFill>
          <a:blip r:embed="rId1"/>
          <a:srcRect/>
          <a:stretch>
            <a:fillRect/>
          </a:stretch>
        </p:blipFill>
        <p:spPr bwMode="auto">
          <a:xfrm>
            <a:off x="1116330" y="1193800"/>
            <a:ext cx="6859905" cy="566229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6" descr="http://dotnetcurry.com/images/vsts/MSFProcessModel.jpg"/>
          <p:cNvPicPr>
            <a:picLocks noChangeAspect="1" noChangeArrowheads="1"/>
          </p:cNvPicPr>
          <p:nvPr/>
        </p:nvPicPr>
        <p:blipFill>
          <a:blip r:embed="rId1"/>
          <a:srcRect/>
          <a:stretch>
            <a:fillRect/>
          </a:stretch>
        </p:blipFill>
        <p:spPr bwMode="auto">
          <a:xfrm>
            <a:off x="5003800" y="2133600"/>
            <a:ext cx="3622675" cy="3362325"/>
          </a:xfrm>
          <a:prstGeom prst="rect">
            <a:avLst/>
          </a:prstGeom>
          <a:noFill/>
          <a:ln w="9525">
            <a:noFill/>
            <a:miter lim="800000"/>
            <a:headEnd/>
            <a:tailEnd/>
          </a:ln>
        </p:spPr>
      </p:pic>
      <p:sp>
        <p:nvSpPr>
          <p:cNvPr id="7170" name="Rectangle 2"/>
          <p:cNvSpPr>
            <a:spLocks noGrp="1" noChangeArrowheads="1"/>
          </p:cNvSpPr>
          <p:nvPr>
            <p:ph type="title"/>
          </p:nvPr>
        </p:nvSpPr>
        <p:spPr>
          <a:xfrm>
            <a:off x="1835150" y="404813"/>
            <a:ext cx="5402263" cy="647700"/>
          </a:xfrm>
        </p:spPr>
        <p:txBody>
          <a:bodyPr/>
          <a:lstStyle/>
          <a:p>
            <a:pPr algn="ctr">
              <a:defRPr/>
            </a:pPr>
            <a:r>
              <a:rPr lang="en-US" altLang="zh-CN" sz="3600" dirty="0">
                <a:solidFill>
                  <a:srgbClr val="FFFF00"/>
                </a:solidFill>
                <a:latin typeface="+mj-ea"/>
              </a:rPr>
              <a:t>4.1 </a:t>
            </a:r>
            <a:r>
              <a:rPr lang="zh-CN" altLang="en-US" sz="3600" dirty="0" smtClean="0">
                <a:solidFill>
                  <a:srgbClr val="FFFF00"/>
                </a:solidFill>
                <a:latin typeface="+mj-ea"/>
              </a:rPr>
              <a:t>传统的软件测试过程</a:t>
            </a:r>
            <a:r>
              <a:rPr lang="zh-CN" altLang="en-US" sz="3600" b="1" i="1" dirty="0" smtClean="0">
                <a:solidFill>
                  <a:schemeClr val="hlink"/>
                </a:solidFill>
              </a:rPr>
              <a:t> </a:t>
            </a:r>
            <a:endParaRPr lang="zh-CN" altLang="en-US" sz="3600" b="1" i="1" dirty="0" smtClean="0">
              <a:solidFill>
                <a:schemeClr val="hlink"/>
              </a:solidFill>
            </a:endParaRPr>
          </a:p>
        </p:txBody>
      </p:sp>
      <p:sp>
        <p:nvSpPr>
          <p:cNvPr id="24579" name="Rectangle 3"/>
          <p:cNvSpPr>
            <a:spLocks noChangeArrowheads="1"/>
          </p:cNvSpPr>
          <p:nvPr/>
        </p:nvSpPr>
        <p:spPr bwMode="auto">
          <a:xfrm>
            <a:off x="1187450" y="3213100"/>
            <a:ext cx="3251200" cy="1257300"/>
          </a:xfrm>
          <a:prstGeom prst="rect">
            <a:avLst/>
          </a:prstGeom>
          <a:noFill/>
          <a:ln w="9525">
            <a:noFill/>
            <a:miter lim="800000"/>
          </a:ln>
        </p:spPr>
        <p:txBody>
          <a:bodyPr lIns="0" tIns="0" rIns="0" bIns="0">
            <a:spAutoFit/>
          </a:bodyPr>
          <a:lstStyle/>
          <a:p>
            <a:pPr>
              <a:lnSpc>
                <a:spcPct val="150000"/>
              </a:lnSpc>
            </a:pPr>
            <a:r>
              <a:rPr lang="en-US" altLang="zh-CN" sz="2800">
                <a:solidFill>
                  <a:srgbClr val="0070C0"/>
                </a:solidFill>
              </a:rPr>
              <a:t>4.1.1  W</a:t>
            </a:r>
            <a:r>
              <a:rPr lang="zh-CN" altLang="en-US" sz="2800">
                <a:solidFill>
                  <a:srgbClr val="0070C0"/>
                </a:solidFill>
              </a:rPr>
              <a:t>模型</a:t>
            </a:r>
            <a:endParaRPr lang="en-US" altLang="zh-CN" sz="2800">
              <a:solidFill>
                <a:srgbClr val="0070C0"/>
              </a:solidFill>
            </a:endParaRPr>
          </a:p>
          <a:p>
            <a:pPr>
              <a:lnSpc>
                <a:spcPct val="150000"/>
              </a:lnSpc>
            </a:pPr>
            <a:r>
              <a:rPr lang="en-US" altLang="zh-CN" sz="2800">
                <a:solidFill>
                  <a:srgbClr val="0070C0"/>
                </a:solidFill>
              </a:rPr>
              <a:t>4.1.2  Tmap</a:t>
            </a:r>
            <a:r>
              <a:rPr lang="zh-CN" altLang="en-US" sz="2800">
                <a:solidFill>
                  <a:srgbClr val="0070C0"/>
                </a:solidFill>
              </a:rPr>
              <a:t> </a:t>
            </a:r>
            <a:r>
              <a:rPr lang="en-US" altLang="zh-CN" sz="2800">
                <a:solidFill>
                  <a:srgbClr val="0070C0"/>
                </a:solidFill>
              </a:rPr>
              <a:t>Next</a:t>
            </a:r>
            <a:endParaRPr lang="en-US" altLang="zh-CN" sz="2800">
              <a:solidFill>
                <a:srgbClr val="0070C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619250" y="333375"/>
            <a:ext cx="5905500" cy="647700"/>
          </a:xfrm>
        </p:spPr>
        <p:txBody>
          <a:bodyPr/>
          <a:lstStyle/>
          <a:p>
            <a:pPr algn="ctr">
              <a:defRPr/>
            </a:pPr>
            <a:r>
              <a:rPr lang="en-US" altLang="zh-CN" sz="3600" dirty="0" err="1" smtClean="0">
                <a:solidFill>
                  <a:srgbClr val="FFFF00"/>
                </a:solidFill>
                <a:latin typeface="+mn-lt"/>
              </a:rPr>
              <a:t>TMMi</a:t>
            </a:r>
            <a:r>
              <a:rPr lang="zh-CN" altLang="en-US" sz="3600" dirty="0" smtClean="0">
                <a:solidFill>
                  <a:srgbClr val="FFFF00"/>
                </a:solidFill>
                <a:latin typeface="+mn-lt"/>
              </a:rPr>
              <a:t>的</a:t>
            </a:r>
            <a:r>
              <a:rPr lang="en-US" altLang="zh-CN" sz="3600" dirty="0">
                <a:solidFill>
                  <a:srgbClr val="FFFF00"/>
                </a:solidFill>
                <a:latin typeface="+mn-lt"/>
              </a:rPr>
              <a:t>4</a:t>
            </a:r>
            <a:r>
              <a:rPr lang="zh-CN" altLang="en-US" sz="3600" dirty="0">
                <a:solidFill>
                  <a:srgbClr val="FFFF00"/>
                </a:solidFill>
                <a:latin typeface="+mn-lt"/>
              </a:rPr>
              <a:t>个级别内容</a:t>
            </a:r>
            <a:endParaRPr lang="zh-CN" altLang="en-US" sz="3600" dirty="0">
              <a:solidFill>
                <a:srgbClr val="FFFF00"/>
              </a:solidFill>
              <a:latin typeface="+mn-lt"/>
            </a:endParaRPr>
          </a:p>
        </p:txBody>
      </p:sp>
      <p:pic>
        <p:nvPicPr>
          <p:cNvPr id="97282" name="Picture 6" descr="4-9-3.gif"/>
          <p:cNvPicPr>
            <a:picLocks noChangeAspect="1"/>
          </p:cNvPicPr>
          <p:nvPr/>
        </p:nvPicPr>
        <p:blipFill>
          <a:blip r:embed="rId1"/>
          <a:srcRect/>
          <a:stretch>
            <a:fillRect/>
          </a:stretch>
        </p:blipFill>
        <p:spPr bwMode="auto">
          <a:xfrm>
            <a:off x="1116330" y="1557655"/>
            <a:ext cx="6589395" cy="5306060"/>
          </a:xfrm>
          <a:prstGeom prst="rect">
            <a:avLst/>
          </a:prstGeom>
          <a:noFill/>
          <a:ln w="9525">
            <a:noFill/>
            <a:miter lim="800000"/>
            <a:headEnd/>
            <a:tailEnd/>
          </a:ln>
        </p:spPr>
      </p:pic>
      <p:sp>
        <p:nvSpPr>
          <p:cNvPr id="97283" name="TextBox 5"/>
          <p:cNvSpPr txBox="1">
            <a:spLocks noChangeArrowheads="1"/>
          </p:cNvSpPr>
          <p:nvPr/>
        </p:nvSpPr>
        <p:spPr bwMode="auto">
          <a:xfrm>
            <a:off x="2232025" y="1258888"/>
            <a:ext cx="719138" cy="368300"/>
          </a:xfrm>
          <a:prstGeom prst="rect">
            <a:avLst/>
          </a:prstGeom>
          <a:noFill/>
          <a:ln w="9525">
            <a:noFill/>
            <a:miter lim="800000"/>
          </a:ln>
        </p:spPr>
        <p:txBody>
          <a:bodyPr>
            <a:spAutoFit/>
          </a:bodyPr>
          <a:lstStyle/>
          <a:p>
            <a:r>
              <a:rPr lang="zh-CN" altLang="en-US" i="0">
                <a:solidFill>
                  <a:srgbClr val="FF0000"/>
                </a:solidFill>
              </a:rPr>
              <a:t>描述</a:t>
            </a:r>
            <a:endParaRPr lang="zh-CN" altLang="en-US" i="0">
              <a:solidFill>
                <a:srgbClr val="FF0000"/>
              </a:solidFill>
            </a:endParaRPr>
          </a:p>
        </p:txBody>
      </p:sp>
      <p:sp>
        <p:nvSpPr>
          <p:cNvPr id="97284" name="TextBox 6"/>
          <p:cNvSpPr txBox="1">
            <a:spLocks noChangeArrowheads="1"/>
          </p:cNvSpPr>
          <p:nvPr/>
        </p:nvSpPr>
        <p:spPr bwMode="auto">
          <a:xfrm>
            <a:off x="4211638" y="1222375"/>
            <a:ext cx="720725" cy="369888"/>
          </a:xfrm>
          <a:prstGeom prst="rect">
            <a:avLst/>
          </a:prstGeom>
          <a:noFill/>
          <a:ln w="9525">
            <a:noFill/>
            <a:miter lim="800000"/>
          </a:ln>
        </p:spPr>
        <p:txBody>
          <a:bodyPr>
            <a:spAutoFit/>
          </a:bodyPr>
          <a:lstStyle/>
          <a:p>
            <a:r>
              <a:rPr lang="zh-CN" altLang="en-US" i="0">
                <a:solidFill>
                  <a:srgbClr val="FF0000"/>
                </a:solidFill>
              </a:rPr>
              <a:t>特征</a:t>
            </a:r>
            <a:endParaRPr lang="zh-CN" altLang="en-US" i="0">
              <a:solidFill>
                <a:srgbClr val="FF0000"/>
              </a:solidFill>
            </a:endParaRPr>
          </a:p>
        </p:txBody>
      </p:sp>
      <p:sp>
        <p:nvSpPr>
          <p:cNvPr id="97285" name="TextBox 7"/>
          <p:cNvSpPr txBox="1">
            <a:spLocks noChangeArrowheads="1"/>
          </p:cNvSpPr>
          <p:nvPr/>
        </p:nvSpPr>
        <p:spPr bwMode="auto">
          <a:xfrm>
            <a:off x="5976938" y="1222375"/>
            <a:ext cx="719137" cy="369888"/>
          </a:xfrm>
          <a:prstGeom prst="rect">
            <a:avLst/>
          </a:prstGeom>
          <a:noFill/>
          <a:ln w="9525">
            <a:noFill/>
            <a:miter lim="800000"/>
          </a:ln>
        </p:spPr>
        <p:txBody>
          <a:bodyPr>
            <a:spAutoFit/>
          </a:bodyPr>
          <a:lstStyle/>
          <a:p>
            <a:r>
              <a:rPr lang="zh-CN" altLang="en-US" i="0">
                <a:solidFill>
                  <a:srgbClr val="FF0000"/>
                </a:solidFill>
              </a:rPr>
              <a:t>目标</a:t>
            </a:r>
            <a:endParaRPr lang="zh-CN" altLang="en-US" i="0">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450" y="366713"/>
            <a:ext cx="6384925" cy="561975"/>
          </a:xfrm>
        </p:spPr>
        <p:txBody>
          <a:bodyPr/>
          <a:lstStyle/>
          <a:p>
            <a:pPr algn="ctr">
              <a:defRPr/>
            </a:pPr>
            <a:r>
              <a:rPr lang="en-US" altLang="zh-CN" sz="3600" dirty="0" err="1" smtClean="0">
                <a:solidFill>
                  <a:srgbClr val="FFFF00"/>
                </a:solidFill>
                <a:latin typeface="+mn-lt"/>
              </a:rPr>
              <a:t>TMMi</a:t>
            </a:r>
            <a:r>
              <a:rPr lang="zh-CN" altLang="en-US" sz="3600" dirty="0" smtClean="0">
                <a:solidFill>
                  <a:srgbClr val="FFFF00"/>
                </a:solidFill>
                <a:latin typeface="+mn-lt"/>
              </a:rPr>
              <a:t>结构</a:t>
            </a:r>
            <a:r>
              <a:rPr lang="en-US" altLang="zh-CN" sz="3600" dirty="0" smtClean="0">
                <a:solidFill>
                  <a:srgbClr val="FFFF00"/>
                </a:solidFill>
                <a:latin typeface="+mn-lt"/>
              </a:rPr>
              <a:t> </a:t>
            </a:r>
            <a:endParaRPr lang="zh-CN" altLang="en-US" sz="3600" dirty="0">
              <a:solidFill>
                <a:srgbClr val="FFFF00"/>
              </a:solidFill>
              <a:latin typeface="+mn-lt"/>
            </a:endParaRPr>
          </a:p>
        </p:txBody>
      </p:sp>
      <p:pic>
        <p:nvPicPr>
          <p:cNvPr id="99330" name="图片 3" descr="TMM.png"/>
          <p:cNvPicPr>
            <a:picLocks noChangeAspect="1"/>
          </p:cNvPicPr>
          <p:nvPr/>
        </p:nvPicPr>
        <p:blipFill>
          <a:blip r:embed="rId1"/>
          <a:srcRect/>
          <a:stretch>
            <a:fillRect/>
          </a:stretch>
        </p:blipFill>
        <p:spPr bwMode="auto">
          <a:xfrm>
            <a:off x="373063" y="1557338"/>
            <a:ext cx="8462962" cy="4967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lang="en-US" altLang="zh-CN" sz="3600" dirty="0" err="1">
                <a:solidFill>
                  <a:srgbClr val="FFFF00"/>
                </a:solidFill>
                <a:latin typeface="+mn-lt"/>
              </a:rPr>
              <a:t>TMMi</a:t>
            </a:r>
            <a:endParaRPr lang="zh-CN" altLang="en-US" sz="3600" dirty="0">
              <a:solidFill>
                <a:srgbClr val="FFFF00"/>
              </a:solidFill>
              <a:latin typeface="+mn-lt"/>
            </a:endParaRPr>
          </a:p>
        </p:txBody>
      </p:sp>
      <p:pic>
        <p:nvPicPr>
          <p:cNvPr id="100354" name="Picture 4" descr="http://www.experimentus.com/images/experimentus/iPI_TMMi_diagram.jpg"/>
          <p:cNvPicPr>
            <a:picLocks noChangeAspect="1" noChangeArrowheads="1"/>
          </p:cNvPicPr>
          <p:nvPr/>
        </p:nvPicPr>
        <p:blipFill>
          <a:blip r:embed="rId1"/>
          <a:srcRect/>
          <a:stretch>
            <a:fillRect/>
          </a:stretch>
        </p:blipFill>
        <p:spPr bwMode="auto">
          <a:xfrm>
            <a:off x="539750" y="1341438"/>
            <a:ext cx="8091488" cy="5264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258888" y="333375"/>
            <a:ext cx="6410325" cy="719138"/>
          </a:xfrm>
        </p:spPr>
        <p:txBody>
          <a:bodyPr/>
          <a:lstStyle/>
          <a:p>
            <a:pPr algn="ctr">
              <a:defRPr/>
            </a:pPr>
            <a:r>
              <a:rPr lang="en-US" altLang="zh-CN" sz="3600" dirty="0" smtClean="0">
                <a:solidFill>
                  <a:srgbClr val="FFFF00"/>
                </a:solidFill>
                <a:latin typeface="+mn-lt"/>
              </a:rPr>
              <a:t>4.5.2  TPI NEXT</a:t>
            </a:r>
            <a:r>
              <a:rPr lang="zh-CN" altLang="en-US" sz="3600" dirty="0" smtClean="0">
                <a:solidFill>
                  <a:srgbClr val="FFFF00"/>
                </a:solidFill>
                <a:latin typeface="+mn-lt"/>
              </a:rPr>
              <a:t> </a:t>
            </a:r>
            <a:endParaRPr lang="zh-CN" altLang="en-US" sz="3600" dirty="0">
              <a:solidFill>
                <a:srgbClr val="FFFF00"/>
              </a:solidFill>
              <a:latin typeface="+mn-lt"/>
            </a:endParaRPr>
          </a:p>
        </p:txBody>
      </p:sp>
      <p:pic>
        <p:nvPicPr>
          <p:cNvPr id="101378" name="Picture 4" descr="4-10.gif"/>
          <p:cNvPicPr>
            <a:picLocks noChangeAspect="1"/>
          </p:cNvPicPr>
          <p:nvPr/>
        </p:nvPicPr>
        <p:blipFill>
          <a:blip r:embed="rId1"/>
          <a:srcRect/>
          <a:stretch>
            <a:fillRect/>
          </a:stretch>
        </p:blipFill>
        <p:spPr bwMode="auto">
          <a:xfrm>
            <a:off x="1340803" y="3501073"/>
            <a:ext cx="6462712" cy="2876550"/>
          </a:xfrm>
          <a:prstGeom prst="rect">
            <a:avLst/>
          </a:prstGeom>
          <a:noFill/>
          <a:ln w="9525">
            <a:noFill/>
            <a:miter lim="800000"/>
            <a:headEnd/>
            <a:tailEnd/>
          </a:ln>
        </p:spPr>
      </p:pic>
      <p:sp>
        <p:nvSpPr>
          <p:cNvPr id="101379" name="Rectangle 5"/>
          <p:cNvSpPr>
            <a:spLocks noChangeArrowheads="1"/>
          </p:cNvSpPr>
          <p:nvPr/>
        </p:nvSpPr>
        <p:spPr bwMode="auto">
          <a:xfrm>
            <a:off x="755650" y="1557338"/>
            <a:ext cx="7886700" cy="1753235"/>
          </a:xfrm>
          <a:prstGeom prst="rect">
            <a:avLst/>
          </a:prstGeom>
          <a:noFill/>
          <a:ln w="9525">
            <a:noFill/>
            <a:miter lim="800000"/>
          </a:ln>
        </p:spPr>
        <p:txBody>
          <a:bodyPr>
            <a:spAutoFit/>
          </a:bodyPr>
          <a:lstStyle/>
          <a:p>
            <a:pPr eaLnBrk="1" latinLnBrk="0" hangingPunct="1">
              <a:lnSpc>
                <a:spcPct val="150000"/>
              </a:lnSpc>
            </a:pPr>
            <a:r>
              <a:rPr lang="en-US" altLang="zh-CN" sz="2400" i="0">
                <a:solidFill>
                  <a:srgbClr val="0070C0"/>
                </a:solidFill>
              </a:rPr>
              <a:t>TPI</a:t>
            </a:r>
            <a:r>
              <a:rPr lang="zh-CN" altLang="en-US" sz="2400" i="0">
                <a:solidFill>
                  <a:srgbClr val="0070C0"/>
                </a:solidFill>
              </a:rPr>
              <a:t>（</a:t>
            </a:r>
            <a:r>
              <a:rPr lang="en-US" altLang="zh-CN" sz="2400" i="0">
                <a:solidFill>
                  <a:srgbClr val="0070C0"/>
                </a:solidFill>
              </a:rPr>
              <a:t>Test Process Improvement</a:t>
            </a:r>
            <a:r>
              <a:rPr lang="zh-CN" altLang="en-US" sz="2400" i="0">
                <a:solidFill>
                  <a:srgbClr val="0070C0"/>
                </a:solidFill>
              </a:rPr>
              <a:t>）是基于连续性表示法的测试过程改进的参考模型，是在软件控制、测试知识以及过往经验的基础上开发出来的</a:t>
            </a:r>
            <a:endParaRPr lang="zh-CN" altLang="en-US" sz="2400" i="0">
              <a:solidFill>
                <a:srgbClr val="0070C0"/>
              </a:solidFill>
            </a:endParaRPr>
          </a:p>
        </p:txBody>
      </p:sp>
      <p:sp>
        <p:nvSpPr>
          <p:cNvPr id="2" name="文本框 1"/>
          <p:cNvSpPr txBox="1"/>
          <p:nvPr/>
        </p:nvSpPr>
        <p:spPr>
          <a:xfrm>
            <a:off x="3634105" y="6453505"/>
            <a:ext cx="1661160" cy="368300"/>
          </a:xfrm>
          <a:prstGeom prst="rect">
            <a:avLst/>
          </a:prstGeom>
          <a:noFill/>
        </p:spPr>
        <p:txBody>
          <a:bodyPr wrap="square" rtlCol="0">
            <a:spAutoFit/>
          </a:bodyPr>
          <a:p>
            <a:r>
              <a:rPr lang="en-US" altLang="zh-CN"/>
              <a:t>TPI</a:t>
            </a:r>
            <a:r>
              <a:rPr lang="zh-CN" altLang="en-US"/>
              <a:t>模型构成</a:t>
            </a:r>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547813" y="333375"/>
            <a:ext cx="6119812" cy="647700"/>
          </a:xfrm>
        </p:spPr>
        <p:txBody>
          <a:bodyPr/>
          <a:lstStyle/>
          <a:p>
            <a:pPr algn="ctr">
              <a:defRPr/>
            </a:pPr>
            <a:r>
              <a:rPr lang="en-US" altLang="zh-CN" sz="3600" dirty="0">
                <a:solidFill>
                  <a:srgbClr val="FFFF00"/>
                </a:solidFill>
                <a:latin typeface="+mn-lt"/>
              </a:rPr>
              <a:t>TPI </a:t>
            </a:r>
            <a:r>
              <a:rPr lang="zh-CN" altLang="en-US" sz="3600" dirty="0">
                <a:solidFill>
                  <a:srgbClr val="FFFF00"/>
                </a:solidFill>
                <a:latin typeface="+mn-lt"/>
              </a:rPr>
              <a:t>关键域 </a:t>
            </a:r>
            <a:endParaRPr lang="zh-CN" altLang="en-US" sz="3600" dirty="0">
              <a:solidFill>
                <a:srgbClr val="FFFF00"/>
              </a:solidFill>
              <a:latin typeface="+mn-lt"/>
            </a:endParaRPr>
          </a:p>
        </p:txBody>
      </p:sp>
      <p:sp>
        <p:nvSpPr>
          <p:cNvPr id="14" name="文本框 13"/>
          <p:cNvSpPr txBox="1"/>
          <p:nvPr/>
        </p:nvSpPr>
        <p:spPr>
          <a:xfrm>
            <a:off x="-19685" y="1186180"/>
            <a:ext cx="9055100" cy="5169535"/>
          </a:xfrm>
          <a:prstGeom prst="rect">
            <a:avLst/>
          </a:prstGeom>
          <a:noFill/>
        </p:spPr>
        <p:txBody>
          <a:bodyPr wrap="square" rtlCol="0">
            <a:spAutoFit/>
          </a:bodyPr>
          <a:p>
            <a:pPr indent="0" eaLnBrk="1" latinLnBrk="0" hangingPunct="1">
              <a:lnSpc>
                <a:spcPts val="3600"/>
              </a:lnSpc>
            </a:pPr>
            <a:r>
              <a:rPr lang="en-US" altLang="zh-CN" sz="2000" i="0" dirty="0" smtClean="0">
                <a:solidFill>
                  <a:srgbClr val="0070C0"/>
                </a:solidFill>
              </a:rPr>
              <a:t>TPI</a:t>
            </a:r>
            <a:r>
              <a:rPr lang="zh-CN" altLang="en-US" sz="2000" i="0" dirty="0" smtClean="0">
                <a:solidFill>
                  <a:srgbClr val="0070C0"/>
                </a:solidFill>
              </a:rPr>
              <a:t>模型考虑了测试过程的各个方面，如测试工具的使用，设计技术或报告，这些方面被称为关键域。测试过程分为</a:t>
            </a:r>
            <a:r>
              <a:rPr lang="en-US" altLang="zh-CN" sz="2000" i="0" dirty="0" smtClean="0">
                <a:solidFill>
                  <a:srgbClr val="0070C0"/>
                </a:solidFill>
              </a:rPr>
              <a:t>16</a:t>
            </a:r>
            <a:r>
              <a:rPr lang="zh-CN" altLang="en-US" sz="2000" i="0" dirty="0" smtClean="0">
                <a:solidFill>
                  <a:srgbClr val="0070C0"/>
                </a:solidFill>
              </a:rPr>
              <a:t>个测试组织需要明确的关键域。</a:t>
            </a:r>
            <a:endParaRPr lang="en-US" altLang="zh-CN" sz="2000" i="0" dirty="0" smtClean="0">
              <a:solidFill>
                <a:srgbClr val="0070C0"/>
              </a:solidFill>
            </a:endParaRPr>
          </a:p>
          <a:p>
            <a:pPr indent="0" eaLnBrk="1" latinLnBrk="0" hangingPunct="1">
              <a:lnSpc>
                <a:spcPts val="3600"/>
              </a:lnSpc>
            </a:pPr>
            <a:endParaRPr lang="en-US" altLang="zh-CN" sz="2000" i="0" dirty="0" smtClean="0">
              <a:solidFill>
                <a:srgbClr val="0070C0"/>
              </a:solidFill>
            </a:endParaRPr>
          </a:p>
          <a:p>
            <a:pPr marL="342900" indent="0" eaLnBrk="1" latinLnBrk="0" hangingPunct="1">
              <a:lnSpc>
                <a:spcPts val="3600"/>
              </a:lnSpc>
              <a:buFont typeface="Wingdings" panose="05000000000000000000" pitchFamily="2" charset="2"/>
              <a:buChar char="Ø"/>
            </a:pPr>
            <a:r>
              <a:rPr lang="zh-CN" altLang="en-US" sz="2000" i="0" dirty="0">
                <a:solidFill>
                  <a:srgbClr val="0070C0"/>
                </a:solidFill>
              </a:rPr>
              <a:t> 对相关利益者</a:t>
            </a:r>
            <a:r>
              <a:rPr lang="zh-CN" altLang="en-US" sz="2000" i="0" dirty="0" smtClean="0">
                <a:solidFill>
                  <a:srgbClr val="0070C0"/>
                </a:solidFill>
              </a:rPr>
              <a:t>的承诺；</a:t>
            </a:r>
            <a:endParaRPr lang="en-US" altLang="zh-CN" sz="2000" i="0" dirty="0" smtClean="0">
              <a:solidFill>
                <a:srgbClr val="0070C0"/>
              </a:solidFill>
            </a:endParaRPr>
          </a:p>
          <a:p>
            <a:pPr marL="342900" indent="0" eaLnBrk="1" latinLnBrk="0" hangingPunct="1">
              <a:lnSpc>
                <a:spcPts val="3600"/>
              </a:lnSpc>
              <a:buFont typeface="Wingdings" panose="05000000000000000000" pitchFamily="2" charset="2"/>
              <a:buChar char="Ø"/>
            </a:pPr>
            <a:r>
              <a:rPr lang="zh-CN" altLang="en-US" sz="2000" i="0" dirty="0">
                <a:solidFill>
                  <a:srgbClr val="0070C0"/>
                </a:solidFill>
              </a:rPr>
              <a:t> 介入</a:t>
            </a:r>
            <a:r>
              <a:rPr lang="zh-CN" altLang="en-US" sz="2000" i="0" dirty="0" smtClean="0">
                <a:solidFill>
                  <a:srgbClr val="0070C0"/>
                </a:solidFill>
              </a:rPr>
              <a:t>程度；</a:t>
            </a:r>
            <a:endParaRPr lang="en-US" altLang="zh-CN" sz="2000" i="0" dirty="0" smtClean="0">
              <a:solidFill>
                <a:srgbClr val="0070C0"/>
              </a:solidFill>
            </a:endParaRPr>
          </a:p>
          <a:p>
            <a:pPr marL="342900" indent="0" eaLnBrk="1" latinLnBrk="0" hangingPunct="1">
              <a:lnSpc>
                <a:spcPts val="3600"/>
              </a:lnSpc>
              <a:buFont typeface="Wingdings" panose="05000000000000000000" pitchFamily="2" charset="2"/>
              <a:buChar char="Ø"/>
            </a:pPr>
            <a:r>
              <a:rPr lang="zh-CN" altLang="en-US" sz="2000" i="0" dirty="0">
                <a:solidFill>
                  <a:srgbClr val="0070C0"/>
                </a:solidFill>
              </a:rPr>
              <a:t> 测试</a:t>
            </a:r>
            <a:r>
              <a:rPr lang="zh-CN" altLang="en-US" sz="2000" i="0" dirty="0" smtClean="0">
                <a:solidFill>
                  <a:srgbClr val="0070C0"/>
                </a:solidFill>
              </a:rPr>
              <a:t>策略；</a:t>
            </a:r>
            <a:endParaRPr lang="en-US" altLang="zh-CN" sz="2000" i="0" dirty="0" smtClean="0">
              <a:solidFill>
                <a:srgbClr val="0070C0"/>
              </a:solidFill>
            </a:endParaRPr>
          </a:p>
          <a:p>
            <a:pPr marL="342900" indent="0" eaLnBrk="1" latinLnBrk="0" hangingPunct="1">
              <a:lnSpc>
                <a:spcPts val="3600"/>
              </a:lnSpc>
              <a:buFont typeface="Wingdings" panose="05000000000000000000" pitchFamily="2" charset="2"/>
              <a:buChar char="Ø"/>
            </a:pPr>
            <a:r>
              <a:rPr lang="zh-CN" altLang="en-US" sz="2000" i="0" dirty="0">
                <a:solidFill>
                  <a:srgbClr val="0070C0"/>
                </a:solidFill>
              </a:rPr>
              <a:t> 测试</a:t>
            </a:r>
            <a:r>
              <a:rPr lang="zh-CN" altLang="en-US" sz="2000" i="0" dirty="0" smtClean="0">
                <a:solidFill>
                  <a:srgbClr val="0070C0"/>
                </a:solidFill>
              </a:rPr>
              <a:t>组织；</a:t>
            </a:r>
            <a:endParaRPr lang="en-US" altLang="zh-CN" sz="2000" i="0" dirty="0" smtClean="0">
              <a:solidFill>
                <a:srgbClr val="0070C0"/>
              </a:solidFill>
            </a:endParaRPr>
          </a:p>
          <a:p>
            <a:pPr marL="342900" indent="0" eaLnBrk="1" latinLnBrk="0" hangingPunct="1">
              <a:lnSpc>
                <a:spcPts val="3600"/>
              </a:lnSpc>
              <a:buFont typeface="Wingdings" panose="05000000000000000000" pitchFamily="2" charset="2"/>
              <a:buChar char="Ø"/>
            </a:pPr>
            <a:r>
              <a:rPr lang="zh-CN" altLang="en-US" sz="2000" i="0" dirty="0" smtClean="0">
                <a:solidFill>
                  <a:srgbClr val="0070C0"/>
                </a:solidFill>
              </a:rPr>
              <a:t> 沟通；</a:t>
            </a:r>
            <a:endParaRPr lang="en-US" altLang="zh-CN" sz="2000" i="0" dirty="0" smtClean="0">
              <a:solidFill>
                <a:srgbClr val="0070C0"/>
              </a:solidFill>
            </a:endParaRPr>
          </a:p>
          <a:p>
            <a:pPr marL="342900" indent="0" eaLnBrk="1" latinLnBrk="0" hangingPunct="1">
              <a:lnSpc>
                <a:spcPts val="3600"/>
              </a:lnSpc>
              <a:buFont typeface="Wingdings" panose="05000000000000000000" pitchFamily="2" charset="2"/>
              <a:buChar char="Ø"/>
            </a:pPr>
            <a:r>
              <a:rPr lang="zh-CN" altLang="en-US" sz="2000" i="0" dirty="0" smtClean="0">
                <a:solidFill>
                  <a:srgbClr val="0070C0"/>
                </a:solidFill>
              </a:rPr>
              <a:t> 报告；</a:t>
            </a:r>
            <a:endParaRPr lang="en-US" altLang="zh-CN" sz="2000" i="0" dirty="0" smtClean="0">
              <a:solidFill>
                <a:srgbClr val="0070C0"/>
              </a:solidFill>
            </a:endParaRPr>
          </a:p>
          <a:p>
            <a:pPr marL="342900" indent="0" eaLnBrk="1" latinLnBrk="0" hangingPunct="1">
              <a:lnSpc>
                <a:spcPts val="3600"/>
              </a:lnSpc>
              <a:buFont typeface="Wingdings" panose="05000000000000000000" pitchFamily="2" charset="2"/>
              <a:buChar char="Ø"/>
            </a:pPr>
            <a:r>
              <a:rPr lang="zh-CN" altLang="en-US" sz="2000" i="0" dirty="0">
                <a:solidFill>
                  <a:srgbClr val="0070C0"/>
                </a:solidFill>
              </a:rPr>
              <a:t> 测试过程</a:t>
            </a:r>
            <a:r>
              <a:rPr lang="zh-CN" altLang="en-US" sz="2000" i="0" dirty="0" smtClean="0">
                <a:solidFill>
                  <a:srgbClr val="0070C0"/>
                </a:solidFill>
              </a:rPr>
              <a:t>管理；</a:t>
            </a:r>
            <a:endParaRPr lang="en-US" altLang="zh-CN" sz="2000" i="0" dirty="0" smtClean="0">
              <a:solidFill>
                <a:srgbClr val="0070C0"/>
              </a:solidFill>
            </a:endParaRPr>
          </a:p>
          <a:p>
            <a:pPr marL="342900" indent="0" eaLnBrk="1" latinLnBrk="0" hangingPunct="1">
              <a:lnSpc>
                <a:spcPts val="3600"/>
              </a:lnSpc>
              <a:buFont typeface="Wingdings" panose="05000000000000000000" pitchFamily="2" charset="2"/>
              <a:buChar char="Ø"/>
            </a:pPr>
            <a:r>
              <a:rPr lang="zh-CN" altLang="en-US" sz="2000" i="0" dirty="0">
                <a:solidFill>
                  <a:srgbClr val="0070C0"/>
                </a:solidFill>
              </a:rPr>
              <a:t> 估算和</a:t>
            </a:r>
            <a:r>
              <a:rPr lang="zh-CN" altLang="en-US" sz="2000" i="0" dirty="0" smtClean="0">
                <a:solidFill>
                  <a:srgbClr val="0070C0"/>
                </a:solidFill>
              </a:rPr>
              <a:t>计划；</a:t>
            </a:r>
            <a:endParaRPr lang="zh-CN" altLang="en-US" sz="2000" i="0" dirty="0" smtClean="0">
              <a:solidFill>
                <a:srgbClr val="0070C0"/>
              </a:solidFill>
            </a:endParaRPr>
          </a:p>
        </p:txBody>
      </p:sp>
      <p:sp>
        <p:nvSpPr>
          <p:cNvPr id="16" name="矩形 15"/>
          <p:cNvSpPr/>
          <p:nvPr/>
        </p:nvSpPr>
        <p:spPr>
          <a:xfrm>
            <a:off x="4235450" y="2571115"/>
            <a:ext cx="3816985" cy="3784600"/>
          </a:xfrm>
          <a:prstGeom prst="rect">
            <a:avLst/>
          </a:prstGeom>
        </p:spPr>
        <p:txBody>
          <a:bodyPr wrap="square">
            <a:spAutoFit/>
          </a:bodyPr>
          <a:p>
            <a:pPr marL="342900" indent="-342900" eaLnBrk="1" latinLnBrk="0" hangingPunct="1">
              <a:lnSpc>
                <a:spcPts val="3600"/>
              </a:lnSpc>
              <a:buFont typeface="Wingdings" panose="05000000000000000000" pitchFamily="2" charset="2"/>
              <a:buChar char="Ø"/>
            </a:pPr>
            <a:r>
              <a:rPr lang="zh-CN" altLang="en-US" sz="2000" i="0" dirty="0">
                <a:solidFill>
                  <a:srgbClr val="0070C0"/>
                </a:solidFill>
              </a:rPr>
              <a:t>度量；</a:t>
            </a:r>
            <a:endParaRPr lang="en-US" altLang="zh-CN" sz="2000" i="0" dirty="0">
              <a:solidFill>
                <a:srgbClr val="0070C0"/>
              </a:solidFill>
            </a:endParaRPr>
          </a:p>
          <a:p>
            <a:pPr marL="342900" indent="-342900" eaLnBrk="1" latinLnBrk="0" hangingPunct="1">
              <a:lnSpc>
                <a:spcPts val="3600"/>
              </a:lnSpc>
              <a:buFont typeface="Wingdings" panose="05000000000000000000" pitchFamily="2" charset="2"/>
              <a:buChar char="Ø"/>
            </a:pPr>
            <a:r>
              <a:rPr lang="zh-CN" altLang="en-US" sz="2000" i="0" dirty="0">
                <a:solidFill>
                  <a:srgbClr val="0070C0"/>
                </a:solidFill>
              </a:rPr>
              <a:t>缺陷管理；</a:t>
            </a:r>
            <a:endParaRPr lang="en-US" altLang="zh-CN" sz="2000" i="0" dirty="0">
              <a:solidFill>
                <a:srgbClr val="0070C0"/>
              </a:solidFill>
            </a:endParaRPr>
          </a:p>
          <a:p>
            <a:pPr marL="342900" indent="-342900" eaLnBrk="1" latinLnBrk="0" hangingPunct="1">
              <a:lnSpc>
                <a:spcPts val="3600"/>
              </a:lnSpc>
              <a:buFont typeface="Wingdings" panose="05000000000000000000" pitchFamily="2" charset="2"/>
              <a:buChar char="Ø"/>
            </a:pPr>
            <a:r>
              <a:rPr lang="zh-CN" altLang="en-US" sz="2000" i="0" dirty="0">
                <a:solidFill>
                  <a:srgbClr val="0070C0"/>
                </a:solidFill>
              </a:rPr>
              <a:t>测试件管理；</a:t>
            </a:r>
            <a:endParaRPr lang="en-US" altLang="zh-CN" sz="2000" i="0" dirty="0">
              <a:solidFill>
                <a:srgbClr val="0070C0"/>
              </a:solidFill>
            </a:endParaRPr>
          </a:p>
          <a:p>
            <a:pPr marL="342900" indent="-342900" eaLnBrk="1" latinLnBrk="0" hangingPunct="1">
              <a:lnSpc>
                <a:spcPts val="3600"/>
              </a:lnSpc>
              <a:buFont typeface="Wingdings" panose="05000000000000000000" pitchFamily="2" charset="2"/>
              <a:buChar char="Ø"/>
            </a:pPr>
            <a:r>
              <a:rPr lang="zh-CN" altLang="en-US" sz="2000" i="0" dirty="0">
                <a:solidFill>
                  <a:srgbClr val="0070C0"/>
                </a:solidFill>
              </a:rPr>
              <a:t>测试方法实践；</a:t>
            </a:r>
            <a:endParaRPr lang="en-US" altLang="zh-CN" sz="2000" i="0" dirty="0">
              <a:solidFill>
                <a:srgbClr val="0070C0"/>
              </a:solidFill>
            </a:endParaRPr>
          </a:p>
          <a:p>
            <a:pPr marL="342900" indent="-342900" eaLnBrk="1" latinLnBrk="0" hangingPunct="1">
              <a:lnSpc>
                <a:spcPts val="3600"/>
              </a:lnSpc>
              <a:buFont typeface="Wingdings" panose="05000000000000000000" pitchFamily="2" charset="2"/>
              <a:buChar char="Ø"/>
            </a:pPr>
            <a:r>
              <a:rPr lang="zh-CN" altLang="en-US" sz="2000" i="0" dirty="0">
                <a:solidFill>
                  <a:srgbClr val="0070C0"/>
                </a:solidFill>
              </a:rPr>
              <a:t>测试人员专业化；</a:t>
            </a:r>
            <a:endParaRPr lang="en-US" altLang="zh-CN" sz="2000" i="0" dirty="0">
              <a:solidFill>
                <a:srgbClr val="0070C0"/>
              </a:solidFill>
            </a:endParaRPr>
          </a:p>
          <a:p>
            <a:pPr marL="342900" indent="-342900" eaLnBrk="1" latinLnBrk="0" hangingPunct="1">
              <a:lnSpc>
                <a:spcPts val="3600"/>
              </a:lnSpc>
              <a:buFont typeface="Wingdings" panose="05000000000000000000" pitchFamily="2" charset="2"/>
              <a:buChar char="Ø"/>
            </a:pPr>
            <a:r>
              <a:rPr lang="zh-CN" altLang="en-US" sz="2000" i="0" dirty="0">
                <a:solidFill>
                  <a:srgbClr val="0070C0"/>
                </a:solidFill>
              </a:rPr>
              <a:t>测试用例设计；</a:t>
            </a:r>
            <a:endParaRPr lang="en-US" altLang="zh-CN" sz="2000" i="0" dirty="0">
              <a:solidFill>
                <a:srgbClr val="0070C0"/>
              </a:solidFill>
            </a:endParaRPr>
          </a:p>
          <a:p>
            <a:pPr marL="342900" indent="-342900" eaLnBrk="1" latinLnBrk="0" hangingPunct="1">
              <a:lnSpc>
                <a:spcPts val="3600"/>
              </a:lnSpc>
              <a:buFont typeface="Wingdings" panose="05000000000000000000" pitchFamily="2" charset="2"/>
              <a:buChar char="Ø"/>
            </a:pPr>
            <a:r>
              <a:rPr lang="zh-CN" altLang="en-US" sz="2000" i="0" dirty="0">
                <a:solidFill>
                  <a:srgbClr val="0070C0"/>
                </a:solidFill>
              </a:rPr>
              <a:t>测试工具；</a:t>
            </a:r>
            <a:endParaRPr lang="en-US" altLang="zh-CN" sz="2000" i="0" dirty="0">
              <a:solidFill>
                <a:srgbClr val="0070C0"/>
              </a:solidFill>
            </a:endParaRPr>
          </a:p>
          <a:p>
            <a:pPr marL="342900" indent="-342900" eaLnBrk="1" latinLnBrk="0" hangingPunct="1">
              <a:lnSpc>
                <a:spcPts val="3600"/>
              </a:lnSpc>
              <a:buFont typeface="Wingdings" panose="05000000000000000000" pitchFamily="2" charset="2"/>
              <a:buChar char="Ø"/>
            </a:pPr>
            <a:r>
              <a:rPr lang="zh-CN" altLang="en-US" sz="2000" i="0" dirty="0">
                <a:solidFill>
                  <a:srgbClr val="0070C0"/>
                </a:solidFill>
              </a:rPr>
              <a:t>测试环境</a:t>
            </a:r>
            <a:endParaRPr lang="zh-CN" altLang="en-US" sz="2000" i="0" dirty="0">
              <a:solidFill>
                <a:srgbClr val="0070C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27088" y="260350"/>
            <a:ext cx="7772400" cy="1143000"/>
          </a:xfrm>
        </p:spPr>
        <p:txBody>
          <a:bodyPr/>
          <a:lstStyle/>
          <a:p>
            <a:pPr algn="ctr">
              <a:defRPr/>
            </a:pPr>
            <a:r>
              <a:rPr lang="en-US" altLang="zh-CN" sz="3600" dirty="0">
                <a:solidFill>
                  <a:srgbClr val="FFFF00"/>
                </a:solidFill>
                <a:latin typeface="+mn-lt"/>
              </a:rPr>
              <a:t>TPI </a:t>
            </a:r>
            <a:r>
              <a:rPr lang="zh-CN" altLang="en-US" sz="3600" dirty="0">
                <a:solidFill>
                  <a:srgbClr val="FFFF00"/>
                </a:solidFill>
                <a:latin typeface="+mn-lt"/>
              </a:rPr>
              <a:t>级别</a:t>
            </a:r>
            <a:endParaRPr lang="zh-CN" altLang="en-US" sz="3600" dirty="0">
              <a:solidFill>
                <a:srgbClr val="FFFF00"/>
              </a:solidFill>
              <a:latin typeface="+mn-lt"/>
            </a:endParaRPr>
          </a:p>
        </p:txBody>
      </p:sp>
      <p:sp>
        <p:nvSpPr>
          <p:cNvPr id="105474" name="Rectangle 3"/>
          <p:cNvSpPr>
            <a:spLocks noChangeArrowheads="1"/>
          </p:cNvSpPr>
          <p:nvPr/>
        </p:nvSpPr>
        <p:spPr bwMode="auto">
          <a:xfrm>
            <a:off x="774700" y="1858963"/>
            <a:ext cx="7667625" cy="4431665"/>
          </a:xfrm>
          <a:prstGeom prst="rect">
            <a:avLst/>
          </a:prstGeom>
          <a:noFill/>
          <a:ln w="9525">
            <a:noFill/>
            <a:miter lim="800000"/>
          </a:ln>
        </p:spPr>
        <p:txBody>
          <a:bodyPr lIns="0" tIns="0" rIns="0" bIns="0">
            <a:spAutoFit/>
          </a:bodyPr>
          <a:lstStyle/>
          <a:p>
            <a:pPr marL="457200" indent="-457200" eaLnBrk="1" latinLnBrk="0" hangingPunct="1">
              <a:lnSpc>
                <a:spcPct val="200000"/>
              </a:lnSpc>
              <a:buFont typeface="Arial" panose="020B0604020202020204" pitchFamily="34" charset="0"/>
              <a:buChar char="•"/>
            </a:pPr>
            <a:r>
              <a:rPr lang="zh-CN" altLang="en-US" sz="2400" i="0">
                <a:solidFill>
                  <a:srgbClr val="0070C0"/>
                </a:solidFill>
              </a:rPr>
              <a:t>为了了解过程在每个关键域所处的状态，即对关键域的评估结果，通过级别来体现。模型提供了</a:t>
            </a:r>
            <a:r>
              <a:rPr lang="en-US" altLang="zh-CN" sz="2400" i="0">
                <a:solidFill>
                  <a:srgbClr val="0070C0"/>
                </a:solidFill>
              </a:rPr>
              <a:t>4</a:t>
            </a:r>
            <a:r>
              <a:rPr lang="zh-CN" altLang="en-US" sz="2400" i="0">
                <a:solidFill>
                  <a:srgbClr val="0070C0"/>
                </a:solidFill>
              </a:rPr>
              <a:t>个级别，由</a:t>
            </a:r>
            <a:r>
              <a:rPr lang="en-US" altLang="zh-CN" sz="2400" i="0">
                <a:solidFill>
                  <a:srgbClr val="0070C0"/>
                </a:solidFill>
              </a:rPr>
              <a:t>A</a:t>
            </a:r>
            <a:r>
              <a:rPr lang="zh-CN" altLang="en-US" sz="2400" i="0">
                <a:solidFill>
                  <a:srgbClr val="0070C0"/>
                </a:solidFill>
              </a:rPr>
              <a:t>到</a:t>
            </a:r>
            <a:r>
              <a:rPr lang="en-US" altLang="zh-CN" sz="2400" i="0">
                <a:solidFill>
                  <a:srgbClr val="0070C0"/>
                </a:solidFill>
              </a:rPr>
              <a:t>D</a:t>
            </a:r>
            <a:r>
              <a:rPr lang="zh-CN" altLang="en-US" sz="2400" i="0">
                <a:solidFill>
                  <a:srgbClr val="0070C0"/>
                </a:solidFill>
              </a:rPr>
              <a:t>，</a:t>
            </a:r>
            <a:r>
              <a:rPr lang="en-US" altLang="zh-CN" sz="2400" i="0">
                <a:solidFill>
                  <a:srgbClr val="0070C0"/>
                </a:solidFill>
              </a:rPr>
              <a:t>A</a:t>
            </a:r>
            <a:r>
              <a:rPr lang="zh-CN" altLang="en-US" sz="2400" i="0">
                <a:solidFill>
                  <a:srgbClr val="0070C0"/>
                </a:solidFill>
              </a:rPr>
              <a:t>是最低级。根据测试过程的可视性改善、测试效率的提高、或成本的降低以及质量的提高，级别会有所上升。</a:t>
            </a:r>
            <a:endParaRPr lang="en-US" altLang="zh-CN" sz="2400" i="0">
              <a:solidFill>
                <a:srgbClr val="0070C0"/>
              </a:solidFill>
            </a:endParaRPr>
          </a:p>
          <a:p>
            <a:pPr marL="457200" indent="-457200" eaLnBrk="1" latinLnBrk="0" hangingPunct="1">
              <a:lnSpc>
                <a:spcPct val="200000"/>
              </a:lnSpc>
              <a:buFont typeface="Arial" panose="020B0604020202020204" pitchFamily="34" charset="0"/>
              <a:buChar char="•"/>
            </a:pPr>
            <a:r>
              <a:rPr lang="zh-CN" altLang="en-US" sz="2400" i="0">
                <a:solidFill>
                  <a:srgbClr val="0070C0"/>
                </a:solidFill>
              </a:rPr>
              <a:t>详见表</a:t>
            </a:r>
            <a:r>
              <a:rPr lang="en-US" altLang="zh-CN" sz="2400" i="0">
                <a:solidFill>
                  <a:srgbClr val="0070C0"/>
                </a:solidFill>
              </a:rPr>
              <a:t>4-3</a:t>
            </a:r>
            <a:r>
              <a:rPr lang="zh-CN" altLang="en-US" sz="2400" i="0">
                <a:solidFill>
                  <a:srgbClr val="0070C0"/>
                </a:solidFill>
              </a:rPr>
              <a:t>（</a:t>
            </a:r>
            <a:r>
              <a:rPr lang="en-US" altLang="zh-CN" sz="2400" i="0">
                <a:solidFill>
                  <a:srgbClr val="0070C0"/>
                </a:solidFill>
              </a:rPr>
              <a:t>P84</a:t>
            </a:r>
            <a:r>
              <a:rPr lang="zh-CN" altLang="en-US" sz="2400" i="0">
                <a:solidFill>
                  <a:srgbClr val="0070C0"/>
                </a:solidFill>
              </a:rPr>
              <a:t>）</a:t>
            </a:r>
            <a:endParaRPr lang="zh-CN" altLang="en-US" sz="2400" i="0">
              <a:solidFill>
                <a:srgbClr val="0070C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27088" y="260350"/>
            <a:ext cx="7772400" cy="1143000"/>
          </a:xfrm>
        </p:spPr>
        <p:txBody>
          <a:bodyPr/>
          <a:lstStyle/>
          <a:p>
            <a:pPr algn="ctr">
              <a:defRPr/>
            </a:pPr>
            <a:r>
              <a:rPr lang="en-US" altLang="zh-CN" sz="3600" dirty="0">
                <a:solidFill>
                  <a:srgbClr val="FFFF00"/>
                </a:solidFill>
                <a:latin typeface="+mn-lt"/>
              </a:rPr>
              <a:t>TPI </a:t>
            </a:r>
            <a:r>
              <a:rPr lang="zh-CN" altLang="en-US" sz="3600" dirty="0">
                <a:solidFill>
                  <a:srgbClr val="FFFF00"/>
                </a:solidFill>
                <a:latin typeface="+mn-lt"/>
              </a:rPr>
              <a:t>检查点和建议</a:t>
            </a:r>
            <a:endParaRPr lang="zh-CN" altLang="en-US" sz="3600" dirty="0">
              <a:solidFill>
                <a:srgbClr val="FFFF00"/>
              </a:solidFill>
              <a:latin typeface="+mn-lt"/>
            </a:endParaRPr>
          </a:p>
        </p:txBody>
      </p:sp>
      <p:sp>
        <p:nvSpPr>
          <p:cNvPr id="107522" name="Rectangle 3"/>
          <p:cNvSpPr>
            <a:spLocks noChangeArrowheads="1"/>
          </p:cNvSpPr>
          <p:nvPr/>
        </p:nvSpPr>
        <p:spPr bwMode="auto">
          <a:xfrm>
            <a:off x="611188" y="1844675"/>
            <a:ext cx="7993062" cy="4431665"/>
          </a:xfrm>
          <a:prstGeom prst="rect">
            <a:avLst/>
          </a:prstGeom>
          <a:noFill/>
          <a:ln w="9525">
            <a:noFill/>
            <a:miter lim="800000"/>
          </a:ln>
        </p:spPr>
        <p:txBody>
          <a:bodyPr lIns="0" tIns="0" rIns="0" bIns="0">
            <a:spAutoFit/>
          </a:bodyPr>
          <a:lstStyle/>
          <a:p>
            <a:pPr marL="457200" indent="-457200" eaLnBrk="1" latinLnBrk="0" hangingPunct="1">
              <a:lnSpc>
                <a:spcPct val="150000"/>
              </a:lnSpc>
              <a:buFont typeface="Arial" panose="020B0604020202020204" pitchFamily="34" charset="0"/>
              <a:buChar char="•"/>
            </a:pPr>
            <a:r>
              <a:rPr lang="zh-CN" altLang="en-US" sz="2400" i="0">
                <a:solidFill>
                  <a:srgbClr val="0070C0"/>
                </a:solidFill>
              </a:rPr>
              <a:t>为了能客观地决定各个关键域的级别，</a:t>
            </a:r>
            <a:r>
              <a:rPr lang="en-US" altLang="zh-CN" sz="2400" i="0">
                <a:solidFill>
                  <a:srgbClr val="0070C0"/>
                </a:solidFill>
              </a:rPr>
              <a:t>TPI</a:t>
            </a:r>
            <a:r>
              <a:rPr lang="zh-CN" altLang="en-US" sz="2400" i="0">
                <a:solidFill>
                  <a:srgbClr val="0070C0"/>
                </a:solidFill>
              </a:rPr>
              <a:t>模型提供了一种度量工具</a:t>
            </a:r>
            <a:r>
              <a:rPr lang="en-US" altLang="zh-CN" sz="2400" i="0">
                <a:solidFill>
                  <a:srgbClr val="0070C0"/>
                </a:solidFill>
              </a:rPr>
              <a:t>——</a:t>
            </a:r>
            <a:r>
              <a:rPr lang="zh-CN" altLang="en-US" sz="2400" b="1" i="0">
                <a:solidFill>
                  <a:srgbClr val="00B050"/>
                </a:solidFill>
              </a:rPr>
              <a:t>检查点</a:t>
            </a:r>
            <a:r>
              <a:rPr lang="zh-CN" altLang="en-US" sz="2400" i="0">
                <a:solidFill>
                  <a:srgbClr val="0070C0"/>
                </a:solidFill>
              </a:rPr>
              <a:t>。每个级别都有若干个检查点，测试过程只有在满足了这些检查点的要求之后，才意味着它达到了特定的级别</a:t>
            </a:r>
            <a:endParaRPr lang="en-US" altLang="zh-CN" sz="2400" i="0">
              <a:solidFill>
                <a:srgbClr val="0070C0"/>
              </a:solidFill>
            </a:endParaRPr>
          </a:p>
          <a:p>
            <a:pPr marL="457200" indent="-457200" eaLnBrk="1" latinLnBrk="0" hangingPunct="1">
              <a:lnSpc>
                <a:spcPct val="150000"/>
              </a:lnSpc>
              <a:buFont typeface="Arial" panose="020B0604020202020204" pitchFamily="34" charset="0"/>
              <a:buChar char="•"/>
            </a:pPr>
            <a:r>
              <a:rPr lang="zh-CN" altLang="en-US" sz="2400" i="0">
                <a:solidFill>
                  <a:srgbClr val="0070C0"/>
                </a:solidFill>
              </a:rPr>
              <a:t>检查点帮助我们发现测试过程中的问题，而</a:t>
            </a:r>
            <a:r>
              <a:rPr lang="zh-CN" altLang="en-US" sz="2400" b="1" i="0">
                <a:solidFill>
                  <a:srgbClr val="00B050"/>
                </a:solidFill>
              </a:rPr>
              <a:t>建议</a:t>
            </a:r>
            <a:r>
              <a:rPr lang="zh-CN" altLang="en-US" sz="2400" i="0">
                <a:solidFill>
                  <a:srgbClr val="0070C0"/>
                </a:solidFill>
              </a:rPr>
              <a:t>会帮助我们解决问题，最终改进测试过程。建议不仅包含对如何达到下个级别的指导，而且还包括一些具体的操作技巧、注意事项等。</a:t>
            </a:r>
            <a:endParaRPr lang="zh-CN" altLang="en-US" sz="2400" i="0">
              <a:solidFill>
                <a:srgbClr val="0070C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27088" y="260350"/>
            <a:ext cx="7772400" cy="1143000"/>
          </a:xfrm>
        </p:spPr>
        <p:txBody>
          <a:bodyPr/>
          <a:lstStyle/>
          <a:p>
            <a:pPr algn="ctr">
              <a:defRPr/>
            </a:pPr>
            <a:r>
              <a:rPr lang="en-US" altLang="zh-CN" sz="3600" dirty="0">
                <a:solidFill>
                  <a:srgbClr val="FFFF00"/>
                </a:solidFill>
                <a:latin typeface="+mn-lt"/>
              </a:rPr>
              <a:t>TPI</a:t>
            </a:r>
            <a:r>
              <a:rPr lang="zh-CN" altLang="en-US" sz="3600" dirty="0">
                <a:solidFill>
                  <a:srgbClr val="FFFF00"/>
                </a:solidFill>
                <a:latin typeface="+mn-lt"/>
              </a:rPr>
              <a:t>成熟度矩阵</a:t>
            </a:r>
            <a:endParaRPr lang="zh-CN" altLang="en-US" sz="3600" dirty="0">
              <a:solidFill>
                <a:srgbClr val="FFFF00"/>
              </a:solidFill>
              <a:latin typeface="+mn-lt"/>
            </a:endParaRPr>
          </a:p>
        </p:txBody>
      </p:sp>
      <p:pic>
        <p:nvPicPr>
          <p:cNvPr id="109570" name="Picture 4" descr="4-10-2.gif"/>
          <p:cNvPicPr>
            <a:picLocks noChangeAspect="1"/>
          </p:cNvPicPr>
          <p:nvPr/>
        </p:nvPicPr>
        <p:blipFill>
          <a:blip r:embed="rId1"/>
          <a:srcRect/>
          <a:stretch>
            <a:fillRect/>
          </a:stretch>
        </p:blipFill>
        <p:spPr bwMode="auto">
          <a:xfrm>
            <a:off x="1476375" y="1341438"/>
            <a:ext cx="5843588" cy="540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lang="en-US" altLang="zh-CN" sz="3600" dirty="0">
                <a:solidFill>
                  <a:srgbClr val="FFFF00"/>
                </a:solidFill>
                <a:latin typeface="+mn-lt"/>
              </a:rPr>
              <a:t>TPI NEXT</a:t>
            </a:r>
            <a:endParaRPr lang="zh-CN" altLang="en-US" sz="3600" dirty="0">
              <a:solidFill>
                <a:srgbClr val="FFFF00"/>
              </a:solidFill>
              <a:latin typeface="+mn-lt"/>
            </a:endParaRPr>
          </a:p>
        </p:txBody>
      </p:sp>
      <p:pic>
        <p:nvPicPr>
          <p:cNvPr id="111618" name="图片 3" descr="temp.png"/>
          <p:cNvPicPr>
            <a:picLocks noChangeAspect="1"/>
          </p:cNvPicPr>
          <p:nvPr/>
        </p:nvPicPr>
        <p:blipFill>
          <a:blip r:embed="rId1"/>
          <a:srcRect/>
          <a:stretch>
            <a:fillRect/>
          </a:stretch>
        </p:blipFill>
        <p:spPr bwMode="auto">
          <a:xfrm>
            <a:off x="0" y="3470275"/>
            <a:ext cx="9144000" cy="3387725"/>
          </a:xfrm>
          <a:prstGeom prst="rect">
            <a:avLst/>
          </a:prstGeom>
          <a:noFill/>
          <a:ln w="9525">
            <a:noFill/>
            <a:miter lim="800000"/>
            <a:headEnd/>
            <a:tailEnd/>
          </a:ln>
        </p:spPr>
      </p:pic>
      <p:sp>
        <p:nvSpPr>
          <p:cNvPr id="111619" name="矩形 4"/>
          <p:cNvSpPr>
            <a:spLocks noChangeArrowheads="1"/>
          </p:cNvSpPr>
          <p:nvPr/>
        </p:nvSpPr>
        <p:spPr bwMode="auto">
          <a:xfrm>
            <a:off x="1258888" y="1557338"/>
            <a:ext cx="6553200" cy="1643062"/>
          </a:xfrm>
          <a:prstGeom prst="rect">
            <a:avLst/>
          </a:prstGeom>
          <a:noFill/>
          <a:ln w="9525">
            <a:noFill/>
            <a:miter lim="800000"/>
          </a:ln>
        </p:spPr>
        <p:txBody>
          <a:bodyPr>
            <a:spAutoFit/>
          </a:bodyPr>
          <a:lstStyle/>
          <a:p>
            <a:pPr marL="457200" indent="-457200" eaLnBrk="0" hangingPunct="0">
              <a:lnSpc>
                <a:spcPct val="140000"/>
              </a:lnSpc>
              <a:buClr>
                <a:srgbClr val="91AC4E"/>
              </a:buClr>
              <a:buSzPct val="80000"/>
              <a:buFont typeface="Wingdings" panose="05000000000000000000" pitchFamily="2" charset="2"/>
              <a:buChar char="p"/>
            </a:pPr>
            <a:r>
              <a:rPr lang="zh-CN" altLang="en-US" sz="2400" i="0">
                <a:solidFill>
                  <a:srgbClr val="0070C0"/>
                </a:solidFill>
              </a:rPr>
              <a:t>商业驱动作为测试过程提升的基础</a:t>
            </a:r>
            <a:endParaRPr lang="en-US" altLang="zh-CN" sz="2400" i="0">
              <a:solidFill>
                <a:srgbClr val="0070C0"/>
              </a:solidFill>
            </a:endParaRPr>
          </a:p>
          <a:p>
            <a:pPr marL="457200" indent="-457200" eaLnBrk="0" hangingPunct="0">
              <a:lnSpc>
                <a:spcPct val="140000"/>
              </a:lnSpc>
              <a:buClr>
                <a:srgbClr val="91AC4E"/>
              </a:buClr>
              <a:buSzPct val="80000"/>
              <a:buFont typeface="Wingdings" panose="05000000000000000000" pitchFamily="2" charset="2"/>
              <a:buChar char="p"/>
            </a:pPr>
            <a:r>
              <a:rPr lang="zh-CN" altLang="en-US" sz="2400" i="0">
                <a:solidFill>
                  <a:srgbClr val="0070C0"/>
                </a:solidFill>
              </a:rPr>
              <a:t>为改进目标和度量设定优先级</a:t>
            </a:r>
            <a:endParaRPr lang="en-US" altLang="zh-CN" sz="2400" i="0">
              <a:solidFill>
                <a:srgbClr val="0070C0"/>
              </a:solidFill>
            </a:endParaRPr>
          </a:p>
          <a:p>
            <a:pPr marL="457200" indent="-457200" eaLnBrk="0" hangingPunct="0">
              <a:lnSpc>
                <a:spcPct val="140000"/>
              </a:lnSpc>
              <a:buClr>
                <a:srgbClr val="91AC4E"/>
              </a:buClr>
              <a:buSzPct val="80000"/>
              <a:buFont typeface="Wingdings" panose="05000000000000000000" pitchFamily="2" charset="2"/>
              <a:buChar char="p"/>
            </a:pPr>
            <a:r>
              <a:rPr lang="zh-CN" altLang="en-US" sz="2400" i="0">
                <a:solidFill>
                  <a:srgbClr val="0070C0"/>
                </a:solidFill>
              </a:rPr>
              <a:t>确保商业可以引导和控制改进的过程</a:t>
            </a:r>
            <a:endParaRPr lang="zh-CN" altLang="en-US" sz="2400" i="0">
              <a:solidFill>
                <a:srgbClr val="0070C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defRPr/>
            </a:pPr>
            <a:r>
              <a:rPr lang="en-US" altLang="zh-CN" sz="3600" dirty="0">
                <a:solidFill>
                  <a:srgbClr val="FFFF00"/>
                </a:solidFill>
                <a:latin typeface="+mn-lt"/>
              </a:rPr>
              <a:t>TPI Next</a:t>
            </a:r>
            <a:endParaRPr lang="zh-CN" altLang="en-US" sz="3600" dirty="0">
              <a:solidFill>
                <a:srgbClr val="FFFF00"/>
              </a:solidFill>
              <a:latin typeface="+mn-lt"/>
            </a:endParaRPr>
          </a:p>
        </p:txBody>
      </p:sp>
      <p:pic>
        <p:nvPicPr>
          <p:cNvPr id="112642" name="图片 3" descr="TPI next logo.png"/>
          <p:cNvPicPr>
            <a:picLocks noChangeAspect="1"/>
          </p:cNvPicPr>
          <p:nvPr/>
        </p:nvPicPr>
        <p:blipFill>
          <a:blip r:embed="rId1"/>
          <a:srcRect/>
          <a:stretch>
            <a:fillRect/>
          </a:stretch>
        </p:blipFill>
        <p:spPr bwMode="auto">
          <a:xfrm>
            <a:off x="2987675" y="1628775"/>
            <a:ext cx="2963863" cy="2097088"/>
          </a:xfrm>
          <a:prstGeom prst="rect">
            <a:avLst/>
          </a:prstGeom>
          <a:noFill/>
          <a:ln w="9525">
            <a:noFill/>
            <a:miter lim="800000"/>
            <a:headEnd/>
            <a:tailEnd/>
          </a:ln>
        </p:spPr>
      </p:pic>
      <p:pic>
        <p:nvPicPr>
          <p:cNvPr id="112643" name="图片 4" descr="tpi-next_uebersicht.jpg"/>
          <p:cNvPicPr>
            <a:picLocks noChangeAspect="1"/>
          </p:cNvPicPr>
          <p:nvPr/>
        </p:nvPicPr>
        <p:blipFill>
          <a:blip r:embed="rId2"/>
          <a:srcRect/>
          <a:stretch>
            <a:fillRect/>
          </a:stretch>
        </p:blipFill>
        <p:spPr bwMode="auto">
          <a:xfrm>
            <a:off x="0" y="3968750"/>
            <a:ext cx="9144000" cy="2597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331913" y="404813"/>
            <a:ext cx="5969000" cy="487362"/>
          </a:xfrm>
        </p:spPr>
        <p:txBody>
          <a:bodyPr/>
          <a:lstStyle/>
          <a:p>
            <a:pPr algn="ctr"/>
            <a:r>
              <a:rPr lang="zh-CN" altLang="en-US" sz="3600" b="1" smtClean="0">
                <a:solidFill>
                  <a:srgbClr val="FFFF00"/>
                </a:solidFill>
                <a:ea typeface="宋体" panose="02010600030101010101" pitchFamily="2" charset="-122"/>
              </a:rPr>
              <a:t>传统的软件测试过程</a:t>
            </a:r>
            <a:endParaRPr lang="en-US" altLang="zh-CN" sz="3600" b="1" smtClean="0">
              <a:solidFill>
                <a:srgbClr val="FFFF00"/>
              </a:solidFill>
              <a:ea typeface="宋体" panose="02010600030101010101" pitchFamily="2" charset="-122"/>
            </a:endParaRPr>
          </a:p>
        </p:txBody>
      </p:sp>
      <p:sp>
        <p:nvSpPr>
          <p:cNvPr id="26626" name="灯片编号占位符 39"/>
          <p:cNvSpPr>
            <a:spLocks noGrp="1"/>
          </p:cNvSpPr>
          <p:nvPr>
            <p:ph type="sldNum" sz="quarter" idx="11"/>
          </p:nvPr>
        </p:nvSpPr>
        <p:spPr bwMode="auto">
          <a:xfrm>
            <a:off x="8515985" y="6358255"/>
            <a:ext cx="475615" cy="320675"/>
          </a:xfrm>
          <a:noFill/>
          <a:ln>
            <a:miter lim="800000"/>
          </a:ln>
        </p:spPr>
        <p:txBody>
          <a:bodyPr vert="horz" wrap="square" lIns="91440" tIns="45720" rIns="91440" bIns="45720" numCol="1" anchor="t" anchorCtr="0" compatLnSpc="1"/>
          <a:lstStyle/>
          <a:p>
            <a:fld id="{1FD102EB-6026-419D-97BB-25D2AEFD5049}" type="slidenum">
              <a:rPr lang="zh-CN" altLang="en-US" i="0" smtClean="0">
                <a:ea typeface="宋体" panose="02010600030101010101" pitchFamily="2" charset="-122"/>
              </a:rPr>
            </a:fld>
            <a:endParaRPr lang="en-US" altLang="zh-CN" i="0" smtClean="0">
              <a:ea typeface="宋体" panose="02010600030101010101" pitchFamily="2" charset="-122"/>
            </a:endParaRPr>
          </a:p>
        </p:txBody>
      </p:sp>
      <p:grpSp>
        <p:nvGrpSpPr>
          <p:cNvPr id="2" name="组合 51"/>
          <p:cNvGrpSpPr/>
          <p:nvPr/>
        </p:nvGrpSpPr>
        <p:grpSpPr bwMode="auto">
          <a:xfrm>
            <a:off x="3059113" y="2349500"/>
            <a:ext cx="2160587" cy="1008063"/>
            <a:chOff x="3131840" y="2348880"/>
            <a:chExt cx="2160240" cy="1008112"/>
          </a:xfrm>
        </p:grpSpPr>
        <p:sp>
          <p:nvSpPr>
            <p:cNvPr id="41" name="燕尾形 40"/>
            <p:cNvSpPr/>
            <p:nvPr/>
          </p:nvSpPr>
          <p:spPr>
            <a:xfrm>
              <a:off x="3131840" y="2348880"/>
              <a:ext cx="2160240" cy="1008112"/>
            </a:xfrm>
            <a:prstGeom prst="chevron">
              <a:avLst>
                <a:gd name="adj" fmla="val 36101"/>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6659" name="Text Box 14"/>
            <p:cNvSpPr txBox="1">
              <a:spLocks noChangeArrowheads="1"/>
            </p:cNvSpPr>
            <p:nvPr/>
          </p:nvSpPr>
          <p:spPr bwMode="auto">
            <a:xfrm>
              <a:off x="3635896" y="2492896"/>
              <a:ext cx="1296144" cy="738664"/>
            </a:xfrm>
            <a:prstGeom prst="rect">
              <a:avLst/>
            </a:prstGeom>
            <a:noFill/>
            <a:ln w="9525" algn="ctr">
              <a:noFill/>
              <a:miter lim="800000"/>
            </a:ln>
          </p:spPr>
          <p:txBody>
            <a:bodyPr lIns="0" tIns="0" rIns="0" bIns="0">
              <a:spAutoFit/>
            </a:bodyPr>
            <a:lstStyle/>
            <a:p>
              <a:pPr algn="ctr"/>
              <a:r>
                <a:rPr lang="zh-CN" altLang="en-US" sz="2400" b="1" i="0">
                  <a:solidFill>
                    <a:schemeClr val="bg1"/>
                  </a:solidFill>
                  <a:latin typeface="微软雅黑" panose="020B0503020204020204" pitchFamily="34" charset="-122"/>
                  <a:ea typeface="微软雅黑" panose="020B0503020204020204" pitchFamily="34" charset="-122"/>
                </a:rPr>
                <a:t>单元</a:t>
              </a:r>
              <a:r>
                <a:rPr lang="zh-CN" altLang="en-US" sz="2400" b="1">
                  <a:solidFill>
                    <a:schemeClr val="bg1"/>
                  </a:solidFill>
                  <a:latin typeface="微软雅黑" panose="020B0503020204020204" pitchFamily="34" charset="-122"/>
                  <a:ea typeface="微软雅黑" panose="020B0503020204020204" pitchFamily="34" charset="-122"/>
                </a:rPr>
                <a:t>与集成</a:t>
              </a:r>
              <a:r>
                <a:rPr lang="zh-CN" altLang="en-US" sz="2400" b="1" i="0">
                  <a:solidFill>
                    <a:schemeClr val="bg1"/>
                  </a:solidFill>
                  <a:latin typeface="微软雅黑" panose="020B0503020204020204" pitchFamily="34" charset="-122"/>
                  <a:ea typeface="微软雅黑" panose="020B0503020204020204" pitchFamily="34" charset="-122"/>
                </a:rPr>
                <a:t>测试</a:t>
              </a:r>
              <a:endParaRPr lang="zh-CN" altLang="en-US" sz="2400" b="1" i="0">
                <a:solidFill>
                  <a:schemeClr val="bg1"/>
                </a:solidFill>
                <a:latin typeface="微软雅黑" panose="020B0503020204020204" pitchFamily="34" charset="-122"/>
                <a:ea typeface="微软雅黑" panose="020B0503020204020204" pitchFamily="34" charset="-122"/>
              </a:endParaRPr>
            </a:p>
          </p:txBody>
        </p:sp>
      </p:grpSp>
      <p:grpSp>
        <p:nvGrpSpPr>
          <p:cNvPr id="3" name="组合 43"/>
          <p:cNvGrpSpPr/>
          <p:nvPr/>
        </p:nvGrpSpPr>
        <p:grpSpPr bwMode="auto">
          <a:xfrm>
            <a:off x="395288" y="2349500"/>
            <a:ext cx="1474787" cy="1008063"/>
            <a:chOff x="395536" y="2348880"/>
            <a:chExt cx="1474787" cy="1008062"/>
          </a:xfrm>
        </p:grpSpPr>
        <p:sp>
          <p:nvSpPr>
            <p:cNvPr id="26656" name="AutoShape 7"/>
            <p:cNvSpPr>
              <a:spLocks noChangeArrowheads="1"/>
            </p:cNvSpPr>
            <p:nvPr/>
          </p:nvSpPr>
          <p:spPr bwMode="auto">
            <a:xfrm>
              <a:off x="395536" y="2348880"/>
              <a:ext cx="1474787" cy="1008062"/>
            </a:xfrm>
            <a:prstGeom prst="homePlate">
              <a:avLst>
                <a:gd name="adj" fmla="val 36575"/>
              </a:avLst>
            </a:prstGeom>
            <a:gradFill rotWithShape="0">
              <a:gsLst>
                <a:gs pos="0">
                  <a:srgbClr val="D6B19C"/>
                </a:gs>
                <a:gs pos="30000">
                  <a:srgbClr val="D49E6C"/>
                </a:gs>
                <a:gs pos="70000">
                  <a:srgbClr val="A65528"/>
                </a:gs>
                <a:gs pos="100000">
                  <a:srgbClr val="663012"/>
                </a:gs>
              </a:gsLst>
              <a:lin ang="5400000"/>
            </a:gradFill>
            <a:ln w="9525" algn="ctr">
              <a:solidFill>
                <a:schemeClr val="tx1"/>
              </a:solidFill>
              <a:miter lim="800000"/>
            </a:ln>
          </p:spPr>
          <p:txBody>
            <a:bodyPr lIns="0" tIns="0" rIns="0" bIns="0" anchor="ctr">
              <a:spAutoFit/>
            </a:bodyPr>
            <a:lstStyle/>
            <a:p>
              <a:endParaRPr lang="zh-CN" altLang="en-US"/>
            </a:p>
          </p:txBody>
        </p:sp>
        <p:sp>
          <p:nvSpPr>
            <p:cNvPr id="26657" name="Text Box 15"/>
            <p:cNvSpPr txBox="1">
              <a:spLocks noChangeArrowheads="1"/>
            </p:cNvSpPr>
            <p:nvPr/>
          </p:nvSpPr>
          <p:spPr bwMode="auto">
            <a:xfrm>
              <a:off x="755576" y="2492896"/>
              <a:ext cx="649287" cy="738664"/>
            </a:xfrm>
            <a:prstGeom prst="rect">
              <a:avLst/>
            </a:prstGeom>
            <a:noFill/>
            <a:ln w="9525" algn="ctr">
              <a:noFill/>
              <a:miter lim="800000"/>
            </a:ln>
          </p:spPr>
          <p:txBody>
            <a:bodyPr lIns="0" tIns="0" rIns="0" bIns="0">
              <a:spAutoFit/>
            </a:bodyPr>
            <a:lstStyle/>
            <a:p>
              <a:r>
                <a:rPr lang="zh-CN" altLang="en-US" sz="2400" b="1" i="0">
                  <a:solidFill>
                    <a:schemeClr val="bg1"/>
                  </a:solidFill>
                  <a:latin typeface="微软雅黑" panose="020B0503020204020204" pitchFamily="34" charset="-122"/>
                  <a:ea typeface="微软雅黑" panose="020B0503020204020204" pitchFamily="34" charset="-122"/>
                </a:rPr>
                <a:t>需求评审</a:t>
              </a:r>
              <a:endParaRPr lang="zh-CN" altLang="en-US" sz="2400" b="1" i="0">
                <a:solidFill>
                  <a:schemeClr val="bg1"/>
                </a:solidFill>
                <a:latin typeface="微软雅黑" panose="020B0503020204020204" pitchFamily="34" charset="-122"/>
                <a:ea typeface="微软雅黑" panose="020B0503020204020204" pitchFamily="34" charset="-122"/>
              </a:endParaRPr>
            </a:p>
          </p:txBody>
        </p:sp>
      </p:grpSp>
      <p:grpSp>
        <p:nvGrpSpPr>
          <p:cNvPr id="4" name="组合 50"/>
          <p:cNvGrpSpPr/>
          <p:nvPr/>
        </p:nvGrpSpPr>
        <p:grpSpPr bwMode="auto">
          <a:xfrm>
            <a:off x="1692275" y="2349500"/>
            <a:ext cx="1516063" cy="1008063"/>
            <a:chOff x="1763688" y="2348880"/>
            <a:chExt cx="1516063" cy="1008062"/>
          </a:xfrm>
        </p:grpSpPr>
        <p:sp>
          <p:nvSpPr>
            <p:cNvPr id="26654" name="AutoShape 8"/>
            <p:cNvSpPr>
              <a:spLocks noChangeArrowheads="1"/>
            </p:cNvSpPr>
            <p:nvPr/>
          </p:nvSpPr>
          <p:spPr bwMode="auto">
            <a:xfrm>
              <a:off x="1763688" y="2348880"/>
              <a:ext cx="1516063" cy="1008062"/>
            </a:xfrm>
            <a:prstGeom prst="chevron">
              <a:avLst>
                <a:gd name="adj" fmla="val 37598"/>
              </a:avLst>
            </a:prstGeom>
            <a:gradFill rotWithShape="0">
              <a:gsLst>
                <a:gs pos="0">
                  <a:srgbClr val="D6B19C"/>
                </a:gs>
                <a:gs pos="30000">
                  <a:srgbClr val="D49E6C"/>
                </a:gs>
                <a:gs pos="70000">
                  <a:srgbClr val="A65528"/>
                </a:gs>
                <a:gs pos="100000">
                  <a:srgbClr val="663012"/>
                </a:gs>
              </a:gsLst>
              <a:lin ang="5400000"/>
            </a:gradFill>
            <a:ln w="9525" algn="ctr">
              <a:solidFill>
                <a:schemeClr val="tx1"/>
              </a:solidFill>
              <a:miter lim="800000"/>
            </a:ln>
          </p:spPr>
          <p:txBody>
            <a:bodyPr lIns="0" tIns="0" rIns="0" bIns="0" anchor="ctr">
              <a:spAutoFit/>
            </a:bodyPr>
            <a:lstStyle/>
            <a:p>
              <a:endParaRPr lang="zh-CN" altLang="en-US"/>
            </a:p>
          </p:txBody>
        </p:sp>
        <p:sp>
          <p:nvSpPr>
            <p:cNvPr id="26655" name="Text Box 16"/>
            <p:cNvSpPr txBox="1">
              <a:spLocks noChangeArrowheads="1"/>
            </p:cNvSpPr>
            <p:nvPr/>
          </p:nvSpPr>
          <p:spPr bwMode="auto">
            <a:xfrm>
              <a:off x="2267744" y="2492896"/>
              <a:ext cx="649287" cy="738664"/>
            </a:xfrm>
            <a:prstGeom prst="rect">
              <a:avLst/>
            </a:prstGeom>
            <a:noFill/>
            <a:ln w="9525" algn="ctr">
              <a:noFill/>
              <a:miter lim="800000"/>
            </a:ln>
          </p:spPr>
          <p:txBody>
            <a:bodyPr lIns="0" tIns="0" rIns="0" bIns="0">
              <a:spAutoFit/>
            </a:bodyPr>
            <a:lstStyle/>
            <a:p>
              <a:r>
                <a:rPr lang="zh-CN" altLang="en-US" sz="2400" b="1" i="0">
                  <a:solidFill>
                    <a:schemeClr val="bg1"/>
                  </a:solidFill>
                  <a:latin typeface="微软雅黑" panose="020B0503020204020204" pitchFamily="34" charset="-122"/>
                  <a:ea typeface="微软雅黑" panose="020B0503020204020204" pitchFamily="34" charset="-122"/>
                </a:rPr>
                <a:t>设计评审</a:t>
              </a:r>
              <a:endParaRPr lang="zh-CN" altLang="en-US" sz="2400" b="1" i="0">
                <a:solidFill>
                  <a:schemeClr val="bg1"/>
                </a:solidFill>
                <a:latin typeface="微软雅黑" panose="020B0503020204020204" pitchFamily="34" charset="-122"/>
                <a:ea typeface="微软雅黑" panose="020B0503020204020204" pitchFamily="34" charset="-122"/>
              </a:endParaRPr>
            </a:p>
          </p:txBody>
        </p:sp>
      </p:grpSp>
      <p:grpSp>
        <p:nvGrpSpPr>
          <p:cNvPr id="5" name="组合 52"/>
          <p:cNvGrpSpPr/>
          <p:nvPr/>
        </p:nvGrpSpPr>
        <p:grpSpPr bwMode="auto">
          <a:xfrm>
            <a:off x="5076825" y="2349500"/>
            <a:ext cx="2159000" cy="1008063"/>
            <a:chOff x="5148064" y="2348880"/>
            <a:chExt cx="2160240" cy="1008112"/>
          </a:xfrm>
        </p:grpSpPr>
        <p:sp>
          <p:nvSpPr>
            <p:cNvPr id="43" name="燕尾形 42"/>
            <p:cNvSpPr/>
            <p:nvPr/>
          </p:nvSpPr>
          <p:spPr>
            <a:xfrm>
              <a:off x="5148064" y="2348880"/>
              <a:ext cx="2160240" cy="1008112"/>
            </a:xfrm>
            <a:prstGeom prst="chevron">
              <a:avLst>
                <a:gd name="adj" fmla="val 36101"/>
              </a:avLst>
            </a:prstGeom>
            <a:gradFill>
              <a:gsLst>
                <a:gs pos="0">
                  <a:srgbClr val="D6B19C"/>
                </a:gs>
                <a:gs pos="30000">
                  <a:srgbClr val="D49E6C"/>
                </a:gs>
                <a:gs pos="70000">
                  <a:srgbClr val="A65528"/>
                </a:gs>
                <a:gs pos="100000">
                  <a:srgbClr val="66301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6653" name="Text Box 18"/>
            <p:cNvSpPr txBox="1">
              <a:spLocks noChangeArrowheads="1"/>
            </p:cNvSpPr>
            <p:nvPr/>
          </p:nvSpPr>
          <p:spPr bwMode="auto">
            <a:xfrm>
              <a:off x="5940152" y="2420888"/>
              <a:ext cx="649288" cy="738664"/>
            </a:xfrm>
            <a:prstGeom prst="rect">
              <a:avLst/>
            </a:prstGeom>
            <a:noFill/>
            <a:ln w="9525" algn="ctr">
              <a:noFill/>
              <a:miter lim="800000"/>
            </a:ln>
          </p:spPr>
          <p:txBody>
            <a:bodyPr lIns="0" tIns="0" rIns="0" bIns="0">
              <a:spAutoFit/>
            </a:bodyPr>
            <a:lstStyle/>
            <a:p>
              <a:r>
                <a:rPr lang="zh-CN" altLang="en-US" sz="2400" b="1" i="0">
                  <a:solidFill>
                    <a:schemeClr val="bg1"/>
                  </a:solidFill>
                  <a:latin typeface="微软雅黑" panose="020B0503020204020204" pitchFamily="34" charset="-122"/>
                  <a:ea typeface="微软雅黑" panose="020B0503020204020204" pitchFamily="34" charset="-122"/>
                </a:rPr>
                <a:t>系统测试</a:t>
              </a:r>
              <a:endParaRPr lang="zh-CN" altLang="en-US" sz="2400" b="1" i="0">
                <a:solidFill>
                  <a:schemeClr val="bg1"/>
                </a:solidFill>
                <a:latin typeface="微软雅黑" panose="020B0503020204020204" pitchFamily="34" charset="-122"/>
                <a:ea typeface="微软雅黑" panose="020B0503020204020204" pitchFamily="34" charset="-122"/>
              </a:endParaRPr>
            </a:p>
          </p:txBody>
        </p:sp>
      </p:grpSp>
      <p:grpSp>
        <p:nvGrpSpPr>
          <p:cNvPr id="6" name="组合 53"/>
          <p:cNvGrpSpPr/>
          <p:nvPr/>
        </p:nvGrpSpPr>
        <p:grpSpPr bwMode="auto">
          <a:xfrm>
            <a:off x="7092950" y="2349500"/>
            <a:ext cx="1516063" cy="1008063"/>
            <a:chOff x="7164288" y="2348880"/>
            <a:chExt cx="1516062" cy="1008062"/>
          </a:xfrm>
        </p:grpSpPr>
        <p:sp>
          <p:nvSpPr>
            <p:cNvPr id="26650" name="AutoShape 12"/>
            <p:cNvSpPr>
              <a:spLocks noChangeArrowheads="1"/>
            </p:cNvSpPr>
            <p:nvPr/>
          </p:nvSpPr>
          <p:spPr bwMode="auto">
            <a:xfrm>
              <a:off x="7164288" y="2348880"/>
              <a:ext cx="1516062" cy="1008062"/>
            </a:xfrm>
            <a:prstGeom prst="chevron">
              <a:avLst>
                <a:gd name="adj" fmla="val 37598"/>
              </a:avLst>
            </a:prstGeom>
            <a:gradFill rotWithShape="0">
              <a:gsLst>
                <a:gs pos="0">
                  <a:srgbClr val="D6B19C"/>
                </a:gs>
                <a:gs pos="30000">
                  <a:srgbClr val="D49E6C"/>
                </a:gs>
                <a:gs pos="70000">
                  <a:srgbClr val="A65528"/>
                </a:gs>
                <a:gs pos="100000">
                  <a:srgbClr val="663012"/>
                </a:gs>
              </a:gsLst>
              <a:lin ang="5400000"/>
            </a:gradFill>
            <a:ln w="9525" algn="ctr">
              <a:solidFill>
                <a:schemeClr val="tx1"/>
              </a:solidFill>
              <a:miter lim="800000"/>
            </a:ln>
          </p:spPr>
          <p:txBody>
            <a:bodyPr lIns="0" tIns="0" rIns="0" bIns="0" anchor="ctr">
              <a:spAutoFit/>
            </a:bodyPr>
            <a:lstStyle/>
            <a:p>
              <a:endParaRPr lang="zh-CN" altLang="en-US"/>
            </a:p>
          </p:txBody>
        </p:sp>
        <p:sp>
          <p:nvSpPr>
            <p:cNvPr id="26651" name="Text Box 19"/>
            <p:cNvSpPr txBox="1">
              <a:spLocks noChangeArrowheads="1"/>
            </p:cNvSpPr>
            <p:nvPr/>
          </p:nvSpPr>
          <p:spPr bwMode="auto">
            <a:xfrm>
              <a:off x="7596336" y="2492896"/>
              <a:ext cx="649288" cy="738664"/>
            </a:xfrm>
            <a:prstGeom prst="rect">
              <a:avLst/>
            </a:prstGeom>
            <a:noFill/>
            <a:ln w="9525" algn="ctr">
              <a:noFill/>
              <a:miter lim="800000"/>
            </a:ln>
          </p:spPr>
          <p:txBody>
            <a:bodyPr lIns="0" tIns="0" rIns="0" bIns="0">
              <a:spAutoFit/>
            </a:bodyPr>
            <a:lstStyle/>
            <a:p>
              <a:r>
                <a:rPr lang="zh-CN" altLang="en-US" sz="2400" b="1" i="0">
                  <a:solidFill>
                    <a:schemeClr val="bg1"/>
                  </a:solidFill>
                  <a:latin typeface="微软雅黑" panose="020B0503020204020204" pitchFamily="34" charset="-122"/>
                  <a:ea typeface="微软雅黑" panose="020B0503020204020204" pitchFamily="34" charset="-122"/>
                </a:rPr>
                <a:t>验收测试</a:t>
              </a:r>
              <a:endParaRPr lang="zh-CN" altLang="en-US" sz="2400" b="1" i="0">
                <a:solidFill>
                  <a:schemeClr val="bg1"/>
                </a:solidFill>
                <a:latin typeface="微软雅黑" panose="020B0503020204020204" pitchFamily="34" charset="-122"/>
                <a:ea typeface="微软雅黑" panose="020B0503020204020204" pitchFamily="34" charset="-122"/>
              </a:endParaRPr>
            </a:p>
          </p:txBody>
        </p:sp>
      </p:grpSp>
      <p:grpSp>
        <p:nvGrpSpPr>
          <p:cNvPr id="7" name="组合 46"/>
          <p:cNvGrpSpPr/>
          <p:nvPr/>
        </p:nvGrpSpPr>
        <p:grpSpPr bwMode="auto">
          <a:xfrm>
            <a:off x="3059113" y="4865053"/>
            <a:ext cx="1514475" cy="1008062"/>
            <a:chOff x="3059832" y="3789040"/>
            <a:chExt cx="1514475" cy="1008062"/>
          </a:xfrm>
        </p:grpSpPr>
        <p:sp>
          <p:nvSpPr>
            <p:cNvPr id="26648" name="AutoShape 12"/>
            <p:cNvSpPr>
              <a:spLocks noChangeArrowheads="1"/>
            </p:cNvSpPr>
            <p:nvPr/>
          </p:nvSpPr>
          <p:spPr bwMode="auto">
            <a:xfrm>
              <a:off x="3059832" y="3789040"/>
              <a:ext cx="1514475" cy="1008062"/>
            </a:xfrm>
            <a:prstGeom prst="chevron">
              <a:avLst>
                <a:gd name="adj" fmla="val 37559"/>
              </a:avLst>
            </a:prstGeom>
            <a:gradFill rotWithShape="0">
              <a:gsLst>
                <a:gs pos="0">
                  <a:srgbClr val="DDEBCF"/>
                </a:gs>
                <a:gs pos="50000">
                  <a:srgbClr val="9CB86E"/>
                </a:gs>
                <a:gs pos="100000">
                  <a:srgbClr val="156B13"/>
                </a:gs>
              </a:gsLst>
              <a:lin ang="5400000"/>
            </a:gradFill>
            <a:ln w="9525" algn="ctr">
              <a:solidFill>
                <a:schemeClr val="tx1"/>
              </a:solidFill>
              <a:miter lim="800000"/>
            </a:ln>
          </p:spPr>
          <p:txBody>
            <a:bodyPr lIns="0" tIns="0" rIns="0" bIns="0" anchor="ctr">
              <a:spAutoFit/>
            </a:bodyPr>
            <a:lstStyle/>
            <a:p>
              <a:endParaRPr lang="zh-CN" altLang="en-US"/>
            </a:p>
          </p:txBody>
        </p:sp>
        <p:sp>
          <p:nvSpPr>
            <p:cNvPr id="26649" name="Text Box 16"/>
            <p:cNvSpPr txBox="1">
              <a:spLocks noChangeArrowheads="1"/>
            </p:cNvSpPr>
            <p:nvPr/>
          </p:nvSpPr>
          <p:spPr bwMode="auto">
            <a:xfrm>
              <a:off x="3563888" y="4077072"/>
              <a:ext cx="649288" cy="369332"/>
            </a:xfrm>
            <a:prstGeom prst="rect">
              <a:avLst/>
            </a:prstGeom>
            <a:noFill/>
            <a:ln w="9525" algn="ctr">
              <a:noFill/>
              <a:miter lim="800000"/>
            </a:ln>
          </p:spPr>
          <p:txBody>
            <a:bodyPr lIns="0" tIns="0" rIns="0" bIns="0">
              <a:spAutoFit/>
            </a:bodyPr>
            <a:lstStyle/>
            <a:p>
              <a:r>
                <a:rPr lang="zh-CN" altLang="en-US" sz="2400" b="1" i="0">
                  <a:solidFill>
                    <a:schemeClr val="bg1"/>
                  </a:solidFill>
                  <a:latin typeface="微软雅黑" panose="020B0503020204020204" pitchFamily="34" charset="-122"/>
                  <a:ea typeface="微软雅黑" panose="020B0503020204020204" pitchFamily="34" charset="-122"/>
                </a:rPr>
                <a:t>开发</a:t>
              </a:r>
              <a:endParaRPr lang="zh-CN" altLang="en-US" sz="2400" b="1" i="0">
                <a:solidFill>
                  <a:schemeClr val="bg1"/>
                </a:solidFill>
                <a:latin typeface="微软雅黑" panose="020B0503020204020204" pitchFamily="34" charset="-122"/>
                <a:ea typeface="微软雅黑" panose="020B0503020204020204" pitchFamily="34" charset="-122"/>
              </a:endParaRPr>
            </a:p>
          </p:txBody>
        </p:sp>
      </p:grpSp>
      <p:grpSp>
        <p:nvGrpSpPr>
          <p:cNvPr id="8" name="组合 44"/>
          <p:cNvGrpSpPr/>
          <p:nvPr/>
        </p:nvGrpSpPr>
        <p:grpSpPr bwMode="auto">
          <a:xfrm>
            <a:off x="395288" y="4865053"/>
            <a:ext cx="1474787" cy="1008062"/>
            <a:chOff x="395536" y="3789040"/>
            <a:chExt cx="1474787" cy="1008062"/>
          </a:xfrm>
        </p:grpSpPr>
        <p:sp>
          <p:nvSpPr>
            <p:cNvPr id="26646" name="AutoShape 10"/>
            <p:cNvSpPr>
              <a:spLocks noChangeArrowheads="1"/>
            </p:cNvSpPr>
            <p:nvPr/>
          </p:nvSpPr>
          <p:spPr bwMode="auto">
            <a:xfrm>
              <a:off x="395536" y="3789040"/>
              <a:ext cx="1474787" cy="1008062"/>
            </a:xfrm>
            <a:prstGeom prst="homePlate">
              <a:avLst>
                <a:gd name="adj" fmla="val 36575"/>
              </a:avLst>
            </a:prstGeom>
            <a:gradFill rotWithShape="0">
              <a:gsLst>
                <a:gs pos="0">
                  <a:srgbClr val="DDEBCF"/>
                </a:gs>
                <a:gs pos="50000">
                  <a:srgbClr val="9CB86E"/>
                </a:gs>
                <a:gs pos="100000">
                  <a:srgbClr val="156B13"/>
                </a:gs>
              </a:gsLst>
              <a:lin ang="5400000"/>
            </a:gradFill>
            <a:ln w="9525" algn="ctr">
              <a:solidFill>
                <a:schemeClr val="tx1"/>
              </a:solidFill>
              <a:miter lim="800000"/>
            </a:ln>
          </p:spPr>
          <p:txBody>
            <a:bodyPr lIns="0" tIns="0" rIns="0" bIns="0" anchor="ctr">
              <a:spAutoFit/>
            </a:bodyPr>
            <a:lstStyle/>
            <a:p>
              <a:endParaRPr lang="zh-CN" altLang="en-US"/>
            </a:p>
          </p:txBody>
        </p:sp>
        <p:sp>
          <p:nvSpPr>
            <p:cNvPr id="26647" name="Text Box 17"/>
            <p:cNvSpPr txBox="1">
              <a:spLocks noChangeArrowheads="1"/>
            </p:cNvSpPr>
            <p:nvPr/>
          </p:nvSpPr>
          <p:spPr bwMode="auto">
            <a:xfrm>
              <a:off x="683568" y="4077072"/>
              <a:ext cx="649287" cy="369332"/>
            </a:xfrm>
            <a:prstGeom prst="rect">
              <a:avLst/>
            </a:prstGeom>
            <a:noFill/>
            <a:ln w="9525" algn="ctr">
              <a:noFill/>
              <a:miter lim="800000"/>
            </a:ln>
          </p:spPr>
          <p:txBody>
            <a:bodyPr lIns="0" tIns="0" rIns="0" bIns="0">
              <a:spAutoFit/>
            </a:bodyPr>
            <a:lstStyle/>
            <a:p>
              <a:r>
                <a:rPr lang="zh-CN" altLang="en-US" sz="2400" b="1" i="0">
                  <a:solidFill>
                    <a:schemeClr val="bg1"/>
                  </a:solidFill>
                  <a:latin typeface="微软雅黑" panose="020B0503020204020204" pitchFamily="34" charset="-122"/>
                  <a:ea typeface="微软雅黑" panose="020B0503020204020204" pitchFamily="34" charset="-122"/>
                </a:rPr>
                <a:t>计划</a:t>
              </a:r>
              <a:endParaRPr lang="zh-CN" altLang="en-US" sz="2400" b="1" i="0">
                <a:solidFill>
                  <a:schemeClr val="bg1"/>
                </a:solidFill>
                <a:latin typeface="微软雅黑" panose="020B0503020204020204" pitchFamily="34" charset="-122"/>
                <a:ea typeface="微软雅黑" panose="020B0503020204020204" pitchFamily="34" charset="-122"/>
              </a:endParaRPr>
            </a:p>
          </p:txBody>
        </p:sp>
      </p:grpSp>
      <p:grpSp>
        <p:nvGrpSpPr>
          <p:cNvPr id="9" name="组合 45"/>
          <p:cNvGrpSpPr/>
          <p:nvPr/>
        </p:nvGrpSpPr>
        <p:grpSpPr bwMode="auto">
          <a:xfrm>
            <a:off x="1692275" y="4865053"/>
            <a:ext cx="1516063" cy="1008062"/>
            <a:chOff x="1691680" y="3789040"/>
            <a:chExt cx="1516062" cy="1008062"/>
          </a:xfrm>
        </p:grpSpPr>
        <p:sp>
          <p:nvSpPr>
            <p:cNvPr id="26644" name="AutoShape 11"/>
            <p:cNvSpPr>
              <a:spLocks noChangeArrowheads="1"/>
            </p:cNvSpPr>
            <p:nvPr/>
          </p:nvSpPr>
          <p:spPr bwMode="auto">
            <a:xfrm>
              <a:off x="1691680" y="3789040"/>
              <a:ext cx="1516062" cy="1008062"/>
            </a:xfrm>
            <a:prstGeom prst="chevron">
              <a:avLst>
                <a:gd name="adj" fmla="val 37598"/>
              </a:avLst>
            </a:prstGeom>
            <a:gradFill rotWithShape="0">
              <a:gsLst>
                <a:gs pos="0">
                  <a:srgbClr val="DDEBCF"/>
                </a:gs>
                <a:gs pos="50000">
                  <a:srgbClr val="9CB86E"/>
                </a:gs>
                <a:gs pos="100000">
                  <a:srgbClr val="156B13"/>
                </a:gs>
              </a:gsLst>
              <a:lin ang="5400000"/>
            </a:gradFill>
            <a:ln w="9525" algn="ctr">
              <a:solidFill>
                <a:schemeClr val="tx1"/>
              </a:solidFill>
              <a:miter lim="800000"/>
            </a:ln>
          </p:spPr>
          <p:txBody>
            <a:bodyPr lIns="0" tIns="0" rIns="0" bIns="0" anchor="ctr">
              <a:spAutoFit/>
            </a:bodyPr>
            <a:lstStyle/>
            <a:p>
              <a:endParaRPr lang="zh-CN" altLang="en-US"/>
            </a:p>
          </p:txBody>
        </p:sp>
        <p:sp>
          <p:nvSpPr>
            <p:cNvPr id="26645" name="Text Box 18"/>
            <p:cNvSpPr txBox="1">
              <a:spLocks noChangeArrowheads="1"/>
            </p:cNvSpPr>
            <p:nvPr/>
          </p:nvSpPr>
          <p:spPr bwMode="auto">
            <a:xfrm>
              <a:off x="2195736" y="4077072"/>
              <a:ext cx="649287" cy="369332"/>
            </a:xfrm>
            <a:prstGeom prst="rect">
              <a:avLst/>
            </a:prstGeom>
            <a:noFill/>
            <a:ln w="9525" algn="ctr">
              <a:noFill/>
              <a:miter lim="800000"/>
            </a:ln>
          </p:spPr>
          <p:txBody>
            <a:bodyPr lIns="0" tIns="0" rIns="0" bIns="0">
              <a:spAutoFit/>
            </a:bodyPr>
            <a:lstStyle/>
            <a:p>
              <a:r>
                <a:rPr lang="zh-CN" altLang="en-US" sz="2400" b="1" i="0">
                  <a:solidFill>
                    <a:schemeClr val="bg1"/>
                  </a:solidFill>
                  <a:latin typeface="微软雅黑" panose="020B0503020204020204" pitchFamily="34" charset="-122"/>
                  <a:ea typeface="微软雅黑" panose="020B0503020204020204" pitchFamily="34" charset="-122"/>
                </a:rPr>
                <a:t>设计</a:t>
              </a:r>
              <a:endParaRPr lang="zh-CN" altLang="en-US" sz="2400" b="1" i="0">
                <a:solidFill>
                  <a:schemeClr val="bg1"/>
                </a:solidFill>
                <a:latin typeface="微软雅黑" panose="020B0503020204020204" pitchFamily="34" charset="-122"/>
                <a:ea typeface="微软雅黑" panose="020B0503020204020204" pitchFamily="34" charset="-122"/>
              </a:endParaRPr>
            </a:p>
          </p:txBody>
        </p:sp>
      </p:grpSp>
      <p:grpSp>
        <p:nvGrpSpPr>
          <p:cNvPr id="10" name="组合 47"/>
          <p:cNvGrpSpPr/>
          <p:nvPr/>
        </p:nvGrpSpPr>
        <p:grpSpPr bwMode="auto">
          <a:xfrm>
            <a:off x="4427538" y="4865053"/>
            <a:ext cx="1516062" cy="1008062"/>
            <a:chOff x="4427984" y="3789040"/>
            <a:chExt cx="1516063" cy="1008062"/>
          </a:xfrm>
        </p:grpSpPr>
        <p:sp>
          <p:nvSpPr>
            <p:cNvPr id="26642" name="AutoShape 13"/>
            <p:cNvSpPr>
              <a:spLocks noChangeArrowheads="1"/>
            </p:cNvSpPr>
            <p:nvPr/>
          </p:nvSpPr>
          <p:spPr bwMode="auto">
            <a:xfrm>
              <a:off x="4427984" y="3789040"/>
              <a:ext cx="1516063" cy="1008062"/>
            </a:xfrm>
            <a:prstGeom prst="chevron">
              <a:avLst>
                <a:gd name="adj" fmla="val 37598"/>
              </a:avLst>
            </a:prstGeom>
            <a:gradFill rotWithShape="0">
              <a:gsLst>
                <a:gs pos="0">
                  <a:srgbClr val="DDEBCF"/>
                </a:gs>
                <a:gs pos="50000">
                  <a:srgbClr val="9CB86E"/>
                </a:gs>
                <a:gs pos="100000">
                  <a:srgbClr val="156B13"/>
                </a:gs>
              </a:gsLst>
              <a:lin ang="5400000"/>
            </a:gradFill>
            <a:ln w="9525" algn="ctr">
              <a:solidFill>
                <a:schemeClr val="tx1"/>
              </a:solidFill>
              <a:miter lim="800000"/>
            </a:ln>
          </p:spPr>
          <p:txBody>
            <a:bodyPr lIns="0" tIns="0" rIns="0" bIns="0" anchor="ctr">
              <a:spAutoFit/>
            </a:bodyPr>
            <a:lstStyle/>
            <a:p>
              <a:endParaRPr lang="zh-CN" altLang="en-US"/>
            </a:p>
          </p:txBody>
        </p:sp>
        <p:sp>
          <p:nvSpPr>
            <p:cNvPr id="26643" name="Text Box 19"/>
            <p:cNvSpPr txBox="1">
              <a:spLocks noChangeArrowheads="1"/>
            </p:cNvSpPr>
            <p:nvPr/>
          </p:nvSpPr>
          <p:spPr bwMode="auto">
            <a:xfrm>
              <a:off x="4932040" y="4077072"/>
              <a:ext cx="649288" cy="369332"/>
            </a:xfrm>
            <a:prstGeom prst="rect">
              <a:avLst/>
            </a:prstGeom>
            <a:noFill/>
            <a:ln w="9525" algn="ctr">
              <a:noFill/>
              <a:miter lim="800000"/>
            </a:ln>
          </p:spPr>
          <p:txBody>
            <a:bodyPr lIns="0" tIns="0" rIns="0" bIns="0">
              <a:spAutoFit/>
            </a:bodyPr>
            <a:lstStyle/>
            <a:p>
              <a:r>
                <a:rPr lang="zh-CN" altLang="en-US" sz="2400" b="1" i="0">
                  <a:solidFill>
                    <a:schemeClr val="bg1"/>
                  </a:solidFill>
                  <a:latin typeface="微软雅黑" panose="020B0503020204020204" pitchFamily="34" charset="-122"/>
                  <a:ea typeface="微软雅黑" panose="020B0503020204020204" pitchFamily="34" charset="-122"/>
                </a:rPr>
                <a:t>执行</a:t>
              </a:r>
              <a:endParaRPr lang="zh-CN" altLang="en-US" sz="2400" b="1" i="0">
                <a:solidFill>
                  <a:schemeClr val="bg1"/>
                </a:solidFill>
                <a:latin typeface="微软雅黑" panose="020B0503020204020204" pitchFamily="34" charset="-122"/>
                <a:ea typeface="微软雅黑" panose="020B0503020204020204" pitchFamily="34" charset="-122"/>
              </a:endParaRPr>
            </a:p>
          </p:txBody>
        </p:sp>
      </p:grpSp>
      <p:grpSp>
        <p:nvGrpSpPr>
          <p:cNvPr id="11" name="组合 48"/>
          <p:cNvGrpSpPr/>
          <p:nvPr/>
        </p:nvGrpSpPr>
        <p:grpSpPr bwMode="auto">
          <a:xfrm>
            <a:off x="5795963" y="4865053"/>
            <a:ext cx="1516062" cy="1008062"/>
            <a:chOff x="5796136" y="3789040"/>
            <a:chExt cx="1516062" cy="1008062"/>
          </a:xfrm>
        </p:grpSpPr>
        <p:sp>
          <p:nvSpPr>
            <p:cNvPr id="26640" name="AutoShape 14"/>
            <p:cNvSpPr>
              <a:spLocks noChangeArrowheads="1"/>
            </p:cNvSpPr>
            <p:nvPr/>
          </p:nvSpPr>
          <p:spPr bwMode="auto">
            <a:xfrm>
              <a:off x="5796136" y="3789040"/>
              <a:ext cx="1516062" cy="1008062"/>
            </a:xfrm>
            <a:prstGeom prst="chevron">
              <a:avLst>
                <a:gd name="adj" fmla="val 37598"/>
              </a:avLst>
            </a:prstGeom>
            <a:gradFill rotWithShape="0">
              <a:gsLst>
                <a:gs pos="0">
                  <a:srgbClr val="DDEBCF"/>
                </a:gs>
                <a:gs pos="50000">
                  <a:srgbClr val="9CB86E"/>
                </a:gs>
                <a:gs pos="100000">
                  <a:srgbClr val="156B13"/>
                </a:gs>
              </a:gsLst>
              <a:lin ang="5400000"/>
            </a:gradFill>
            <a:ln w="9525" algn="ctr">
              <a:solidFill>
                <a:schemeClr val="tx1"/>
              </a:solidFill>
              <a:miter lim="800000"/>
            </a:ln>
          </p:spPr>
          <p:txBody>
            <a:bodyPr lIns="0" tIns="0" rIns="0" bIns="0" anchor="ctr">
              <a:spAutoFit/>
            </a:bodyPr>
            <a:lstStyle/>
            <a:p>
              <a:endParaRPr lang="zh-CN" altLang="en-US"/>
            </a:p>
          </p:txBody>
        </p:sp>
        <p:sp>
          <p:nvSpPr>
            <p:cNvPr id="26641" name="Text Box 20"/>
            <p:cNvSpPr txBox="1">
              <a:spLocks noChangeArrowheads="1"/>
            </p:cNvSpPr>
            <p:nvPr/>
          </p:nvSpPr>
          <p:spPr bwMode="auto">
            <a:xfrm>
              <a:off x="6300192" y="4077072"/>
              <a:ext cx="649288" cy="369332"/>
            </a:xfrm>
            <a:prstGeom prst="rect">
              <a:avLst/>
            </a:prstGeom>
            <a:noFill/>
            <a:ln w="9525" algn="ctr">
              <a:noFill/>
              <a:miter lim="800000"/>
            </a:ln>
          </p:spPr>
          <p:txBody>
            <a:bodyPr lIns="0" tIns="0" rIns="0" bIns="0">
              <a:spAutoFit/>
            </a:bodyPr>
            <a:lstStyle/>
            <a:p>
              <a:r>
                <a:rPr lang="zh-CN" altLang="en-US" sz="2400" b="1" i="0">
                  <a:solidFill>
                    <a:schemeClr val="bg1"/>
                  </a:solidFill>
                  <a:latin typeface="微软雅黑" panose="020B0503020204020204" pitchFamily="34" charset="-122"/>
                  <a:ea typeface="微软雅黑" panose="020B0503020204020204" pitchFamily="34" charset="-122"/>
                </a:rPr>
                <a:t>评估</a:t>
              </a:r>
              <a:endParaRPr lang="zh-CN" altLang="en-US" sz="2400" b="1" i="0">
                <a:solidFill>
                  <a:schemeClr val="bg1"/>
                </a:solidFill>
                <a:latin typeface="微软雅黑" panose="020B0503020204020204" pitchFamily="34" charset="-122"/>
                <a:ea typeface="微软雅黑" panose="020B0503020204020204" pitchFamily="34" charset="-122"/>
              </a:endParaRPr>
            </a:p>
          </p:txBody>
        </p:sp>
      </p:grpSp>
      <p:grpSp>
        <p:nvGrpSpPr>
          <p:cNvPr id="12" name="组合 49"/>
          <p:cNvGrpSpPr/>
          <p:nvPr/>
        </p:nvGrpSpPr>
        <p:grpSpPr bwMode="auto">
          <a:xfrm>
            <a:off x="7164388" y="4865053"/>
            <a:ext cx="1516062" cy="1008062"/>
            <a:chOff x="7164288" y="3789040"/>
            <a:chExt cx="1516063" cy="1008062"/>
          </a:xfrm>
        </p:grpSpPr>
        <p:sp>
          <p:nvSpPr>
            <p:cNvPr id="26638" name="AutoShape 15"/>
            <p:cNvSpPr>
              <a:spLocks noChangeArrowheads="1"/>
            </p:cNvSpPr>
            <p:nvPr/>
          </p:nvSpPr>
          <p:spPr bwMode="auto">
            <a:xfrm>
              <a:off x="7164288" y="3789040"/>
              <a:ext cx="1516063" cy="1008062"/>
            </a:xfrm>
            <a:prstGeom prst="chevron">
              <a:avLst>
                <a:gd name="adj" fmla="val 37598"/>
              </a:avLst>
            </a:prstGeom>
            <a:gradFill rotWithShape="0">
              <a:gsLst>
                <a:gs pos="0">
                  <a:srgbClr val="DDEBCF"/>
                </a:gs>
                <a:gs pos="50000">
                  <a:srgbClr val="9CB86E"/>
                </a:gs>
                <a:gs pos="100000">
                  <a:srgbClr val="156B13"/>
                </a:gs>
              </a:gsLst>
              <a:lin ang="5400000"/>
            </a:gradFill>
            <a:ln w="9525" algn="ctr">
              <a:solidFill>
                <a:schemeClr val="tx1"/>
              </a:solidFill>
              <a:miter lim="800000"/>
            </a:ln>
          </p:spPr>
          <p:txBody>
            <a:bodyPr lIns="0" tIns="0" rIns="0" bIns="0" anchor="ctr">
              <a:spAutoFit/>
            </a:bodyPr>
            <a:lstStyle/>
            <a:p>
              <a:endParaRPr lang="zh-CN" altLang="en-US"/>
            </a:p>
          </p:txBody>
        </p:sp>
        <p:sp>
          <p:nvSpPr>
            <p:cNvPr id="26639" name="Text Box 21"/>
            <p:cNvSpPr txBox="1">
              <a:spLocks noChangeArrowheads="1"/>
            </p:cNvSpPr>
            <p:nvPr/>
          </p:nvSpPr>
          <p:spPr bwMode="auto">
            <a:xfrm>
              <a:off x="7668344" y="4077072"/>
              <a:ext cx="649287" cy="369332"/>
            </a:xfrm>
            <a:prstGeom prst="rect">
              <a:avLst/>
            </a:prstGeom>
            <a:noFill/>
            <a:ln w="9525" algn="ctr">
              <a:noFill/>
              <a:miter lim="800000"/>
            </a:ln>
          </p:spPr>
          <p:txBody>
            <a:bodyPr lIns="0" tIns="0" rIns="0" bIns="0">
              <a:spAutoFit/>
            </a:bodyPr>
            <a:lstStyle/>
            <a:p>
              <a:r>
                <a:rPr lang="zh-CN" altLang="en-US" sz="2400" b="1" i="0">
                  <a:solidFill>
                    <a:schemeClr val="bg1"/>
                  </a:solidFill>
                  <a:latin typeface="微软雅黑" panose="020B0503020204020204" pitchFamily="34" charset="-122"/>
                  <a:ea typeface="微软雅黑" panose="020B0503020204020204" pitchFamily="34" charset="-122"/>
                </a:rPr>
                <a:t>报告</a:t>
              </a:r>
              <a:endParaRPr lang="zh-CN" altLang="en-US" sz="2400" b="1" i="0">
                <a:solidFill>
                  <a:schemeClr val="bg1"/>
                </a:solidFill>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464185" y="1717040"/>
            <a:ext cx="2122170" cy="460375"/>
          </a:xfrm>
          <a:prstGeom prst="rect">
            <a:avLst/>
          </a:prstGeom>
          <a:noFill/>
        </p:spPr>
        <p:txBody>
          <a:bodyPr wrap="square" rtlCol="0">
            <a:spAutoFit/>
          </a:bodyPr>
          <a:p>
            <a:r>
              <a:rPr lang="zh-CN" altLang="en-US" sz="2400" b="1">
                <a:solidFill>
                  <a:srgbClr val="0070C0"/>
                </a:solidFill>
              </a:rPr>
              <a:t>软件工程过程</a:t>
            </a:r>
            <a:endParaRPr lang="zh-CN" altLang="en-US" sz="2400" b="1">
              <a:solidFill>
                <a:srgbClr val="0070C0"/>
              </a:solidFill>
            </a:endParaRPr>
          </a:p>
        </p:txBody>
      </p:sp>
      <p:sp>
        <p:nvSpPr>
          <p:cNvPr id="14" name="文本框 13"/>
          <p:cNvSpPr txBox="1"/>
          <p:nvPr/>
        </p:nvSpPr>
        <p:spPr>
          <a:xfrm>
            <a:off x="464185" y="4192270"/>
            <a:ext cx="2122170" cy="460375"/>
          </a:xfrm>
          <a:prstGeom prst="rect">
            <a:avLst/>
          </a:prstGeom>
          <a:noFill/>
        </p:spPr>
        <p:txBody>
          <a:bodyPr wrap="square" rtlCol="0">
            <a:spAutoFit/>
          </a:bodyPr>
          <a:p>
            <a:r>
              <a:rPr lang="zh-CN" altLang="en-US" sz="2400" b="1">
                <a:solidFill>
                  <a:srgbClr val="0070C0"/>
                </a:solidFill>
              </a:rPr>
              <a:t>软件项目管理</a:t>
            </a:r>
            <a:endParaRPr lang="zh-CN" altLang="en-US" sz="2400" b="1">
              <a:solidFill>
                <a:srgbClr val="0070C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lide(fromLeft)">
                                      <p:cBhvr>
                                        <p:cTn id="11" dur="500"/>
                                        <p:tgtEl>
                                          <p:spTgt spid="8"/>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lide(fromLeft)">
                                      <p:cBhvr>
                                        <p:cTn id="15" dur="500"/>
                                        <p:tgtEl>
                                          <p:spTgt spid="4"/>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lide(fromLeft)">
                                      <p:cBhvr>
                                        <p:cTn id="19" dur="500"/>
                                        <p:tgtEl>
                                          <p:spTgt spid="9"/>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slide(fromLeft)">
                                      <p:cBhvr>
                                        <p:cTn id="23" dur="500"/>
                                        <p:tgtEl>
                                          <p:spTgt spid="2"/>
                                        </p:tgtEl>
                                      </p:cBhvr>
                                    </p:animEffect>
                                  </p:childTnLst>
                                </p:cTn>
                              </p:par>
                            </p:childTnLst>
                          </p:cTn>
                        </p:par>
                        <p:par>
                          <p:cTn id="24" fill="hold">
                            <p:stCondLst>
                              <p:cond delay="2500"/>
                            </p:stCondLst>
                            <p:childTnLst>
                              <p:par>
                                <p:cTn id="25" presetID="1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lide(fromLeft)">
                                      <p:cBhvr>
                                        <p:cTn id="27" dur="500"/>
                                        <p:tgtEl>
                                          <p:spTgt spid="7"/>
                                        </p:tgtEl>
                                      </p:cBhvr>
                                    </p:animEffect>
                                  </p:childTnLst>
                                </p:cTn>
                              </p:par>
                            </p:childTnLst>
                          </p:cTn>
                        </p:par>
                        <p:par>
                          <p:cTn id="28" fill="hold">
                            <p:stCondLst>
                              <p:cond delay="3000"/>
                            </p:stCondLst>
                            <p:childTnLst>
                              <p:par>
                                <p:cTn id="29" presetID="12" presetClass="entr" presetSubtype="8"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slide(fromLeft)">
                                      <p:cBhvr>
                                        <p:cTn id="31" dur="500"/>
                                        <p:tgtEl>
                                          <p:spTgt spid="5"/>
                                        </p:tgtEl>
                                      </p:cBhvr>
                                    </p:animEffect>
                                  </p:childTnLst>
                                </p:cTn>
                              </p:par>
                            </p:childTnLst>
                          </p:cTn>
                        </p:par>
                        <p:par>
                          <p:cTn id="32" fill="hold">
                            <p:stCondLst>
                              <p:cond delay="3500"/>
                            </p:stCondLst>
                            <p:childTnLst>
                              <p:par>
                                <p:cTn id="33" presetID="12" presetClass="entr" presetSubtype="8"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slide(fromLeft)">
                                      <p:cBhvr>
                                        <p:cTn id="35" dur="500"/>
                                        <p:tgtEl>
                                          <p:spTgt spid="10"/>
                                        </p:tgtEl>
                                      </p:cBhvr>
                                    </p:animEffect>
                                  </p:childTnLst>
                                </p:cTn>
                              </p:par>
                            </p:childTnLst>
                          </p:cTn>
                        </p:par>
                        <p:par>
                          <p:cTn id="36" fill="hold">
                            <p:stCondLst>
                              <p:cond delay="4000"/>
                            </p:stCondLst>
                            <p:childTnLst>
                              <p:par>
                                <p:cTn id="37" presetID="12" presetClass="entr" presetSubtype="8"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slide(fromLeft)">
                                      <p:cBhvr>
                                        <p:cTn id="39" dur="500"/>
                                        <p:tgtEl>
                                          <p:spTgt spid="11"/>
                                        </p:tgtEl>
                                      </p:cBhvr>
                                    </p:animEffect>
                                  </p:childTnLst>
                                </p:cTn>
                              </p:par>
                            </p:childTnLst>
                          </p:cTn>
                        </p:par>
                        <p:par>
                          <p:cTn id="40" fill="hold">
                            <p:stCondLst>
                              <p:cond delay="4500"/>
                            </p:stCondLst>
                            <p:childTnLst>
                              <p:par>
                                <p:cTn id="41" presetID="12" presetClass="entr" presetSubtype="8"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slide(fromLeft)">
                                      <p:cBhvr>
                                        <p:cTn id="43" dur="500"/>
                                        <p:tgtEl>
                                          <p:spTgt spid="6"/>
                                        </p:tgtEl>
                                      </p:cBhvr>
                                    </p:animEffect>
                                  </p:childTnLst>
                                </p:cTn>
                              </p:par>
                            </p:childTnLst>
                          </p:cTn>
                        </p:par>
                        <p:par>
                          <p:cTn id="44" fill="hold">
                            <p:stCondLst>
                              <p:cond delay="5000"/>
                            </p:stCondLst>
                            <p:childTnLst>
                              <p:par>
                                <p:cTn id="45" presetID="12" presetClass="entr" presetSubtype="8" fill="hold"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slide(fromLeft)">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5" name="图片 3" descr="temp.png"/>
          <p:cNvPicPr>
            <a:picLocks noChangeAspect="1"/>
          </p:cNvPicPr>
          <p:nvPr/>
        </p:nvPicPr>
        <p:blipFill>
          <a:blip r:embed="rId1"/>
          <a:srcRect/>
          <a:stretch>
            <a:fillRect/>
          </a:stretch>
        </p:blipFill>
        <p:spPr bwMode="auto">
          <a:xfrm>
            <a:off x="1979613" y="3860800"/>
            <a:ext cx="6192837" cy="2770188"/>
          </a:xfrm>
          <a:prstGeom prst="rect">
            <a:avLst/>
          </a:prstGeom>
          <a:noFill/>
          <a:ln w="9525">
            <a:noFill/>
            <a:miter lim="800000"/>
            <a:headEnd/>
            <a:tailEnd/>
          </a:ln>
        </p:spPr>
      </p:pic>
      <p:sp>
        <p:nvSpPr>
          <p:cNvPr id="6" name="矩形 5"/>
          <p:cNvSpPr/>
          <p:nvPr/>
        </p:nvSpPr>
        <p:spPr>
          <a:xfrm>
            <a:off x="1187450" y="404813"/>
            <a:ext cx="6372225" cy="646112"/>
          </a:xfrm>
          <a:prstGeom prst="rect">
            <a:avLst/>
          </a:prstGeom>
        </p:spPr>
        <p:txBody>
          <a:bodyPr>
            <a:spAutoFit/>
          </a:bodyPr>
          <a:lstStyle/>
          <a:p>
            <a:pPr algn="ctr">
              <a:defRPr/>
            </a:pPr>
            <a:r>
              <a:rPr lang="zh-CN" altLang="en-US" sz="2800" dirty="0">
                <a:solidFill>
                  <a:srgbClr val="FFFF00"/>
                </a:solidFill>
                <a:latin typeface="+mn-lt"/>
                <a:ea typeface="+mj-ea"/>
                <a:cs typeface="+mj-cs"/>
              </a:rPr>
              <a:t>（关键域）</a:t>
            </a:r>
            <a:r>
              <a:rPr lang="en-US" altLang="zh-CN" sz="3600" dirty="0">
                <a:solidFill>
                  <a:srgbClr val="FFFF00"/>
                </a:solidFill>
                <a:latin typeface="+mn-lt"/>
                <a:ea typeface="+mj-ea"/>
                <a:cs typeface="+mj-cs"/>
              </a:rPr>
              <a:t>TPI  vs.  TPI Next</a:t>
            </a:r>
            <a:endParaRPr lang="zh-CN" altLang="en-US" sz="3600" dirty="0">
              <a:solidFill>
                <a:srgbClr val="FFFF00"/>
              </a:solidFill>
              <a:latin typeface="+mn-lt"/>
              <a:ea typeface="+mj-ea"/>
              <a:cs typeface="+mj-cs"/>
            </a:endParaRPr>
          </a:p>
        </p:txBody>
      </p:sp>
      <p:pic>
        <p:nvPicPr>
          <p:cNvPr id="113667" name="图片 6" descr="TPI 20 KAs.png"/>
          <p:cNvPicPr>
            <a:picLocks noChangeAspect="1"/>
          </p:cNvPicPr>
          <p:nvPr/>
        </p:nvPicPr>
        <p:blipFill>
          <a:blip r:embed="rId2"/>
          <a:srcRect/>
          <a:stretch>
            <a:fillRect/>
          </a:stretch>
        </p:blipFill>
        <p:spPr bwMode="auto">
          <a:xfrm>
            <a:off x="1979613" y="1412875"/>
            <a:ext cx="5926137" cy="240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258888" y="404813"/>
            <a:ext cx="6548437" cy="576262"/>
          </a:xfrm>
        </p:spPr>
        <p:txBody>
          <a:bodyPr/>
          <a:lstStyle/>
          <a:p>
            <a:pPr algn="ctr">
              <a:defRPr/>
            </a:pPr>
            <a:r>
              <a:rPr lang="en-US" altLang="zh-CN" sz="3600" dirty="0" smtClean="0">
                <a:solidFill>
                  <a:srgbClr val="FFFF00"/>
                </a:solidFill>
                <a:latin typeface="+mn-lt"/>
              </a:rPr>
              <a:t>4.5.3  </a:t>
            </a:r>
            <a:r>
              <a:rPr lang="en-US" altLang="zh-CN" sz="3600" dirty="0">
                <a:solidFill>
                  <a:srgbClr val="FFFF00"/>
                </a:solidFill>
                <a:latin typeface="+mn-lt"/>
              </a:rPr>
              <a:t>CTP</a:t>
            </a:r>
            <a:endParaRPr lang="zh-CN" altLang="en-US" sz="3600" dirty="0">
              <a:solidFill>
                <a:srgbClr val="FFFF00"/>
              </a:solidFill>
              <a:latin typeface="+mn-lt"/>
            </a:endParaRPr>
          </a:p>
        </p:txBody>
      </p:sp>
      <p:sp>
        <p:nvSpPr>
          <p:cNvPr id="115714" name="Rectangle 3"/>
          <p:cNvSpPr>
            <a:spLocks noChangeArrowheads="1"/>
          </p:cNvSpPr>
          <p:nvPr/>
        </p:nvSpPr>
        <p:spPr bwMode="auto">
          <a:xfrm>
            <a:off x="323850" y="1628775"/>
            <a:ext cx="8712200" cy="1181100"/>
          </a:xfrm>
          <a:prstGeom prst="rect">
            <a:avLst/>
          </a:prstGeom>
          <a:noFill/>
          <a:ln w="9525">
            <a:noFill/>
            <a:miter lim="800000"/>
          </a:ln>
        </p:spPr>
        <p:txBody>
          <a:bodyPr wrap="square" lIns="0" tIns="0" rIns="0" bIns="0">
            <a:spAutoFit/>
          </a:bodyPr>
          <a:lstStyle/>
          <a:p>
            <a:pPr marL="457200" indent="-457200" eaLnBrk="0" latinLnBrk="0" hangingPunct="0">
              <a:lnSpc>
                <a:spcPct val="160000"/>
              </a:lnSpc>
              <a:buClr>
                <a:srgbClr val="91AC4E"/>
              </a:buClr>
              <a:buSzPct val="80000"/>
              <a:buFont typeface="Wingdings" panose="05000000000000000000" pitchFamily="2" charset="2"/>
              <a:buChar char="p"/>
            </a:pPr>
            <a:r>
              <a:rPr lang="zh-CN" altLang="en-US" sz="2400" b="1" i="0">
                <a:solidFill>
                  <a:srgbClr val="0070C0"/>
                </a:solidFill>
              </a:rPr>
              <a:t>关键测试过程</a:t>
            </a:r>
            <a:r>
              <a:rPr lang="zh-CN" altLang="en-US" sz="2400" i="0">
                <a:solidFill>
                  <a:srgbClr val="0070C0"/>
                </a:solidFill>
              </a:rPr>
              <a:t>（</a:t>
            </a:r>
            <a:r>
              <a:rPr lang="en-US" altLang="en-US" sz="2400" i="0">
                <a:solidFill>
                  <a:srgbClr val="0070C0"/>
                </a:solidFill>
              </a:rPr>
              <a:t>Critical Test Process</a:t>
            </a:r>
            <a:r>
              <a:rPr lang="zh-CN" altLang="en-US" sz="2400" i="0">
                <a:solidFill>
                  <a:srgbClr val="0070C0"/>
                </a:solidFill>
              </a:rPr>
              <a:t>，</a:t>
            </a:r>
            <a:r>
              <a:rPr lang="en-US" altLang="en-US" sz="2400" i="0">
                <a:solidFill>
                  <a:srgbClr val="0070C0"/>
                </a:solidFill>
              </a:rPr>
              <a:t>CTP</a:t>
            </a:r>
            <a:r>
              <a:rPr lang="zh-CN" altLang="en-US" sz="2400" i="0">
                <a:solidFill>
                  <a:srgbClr val="0070C0"/>
                </a:solidFill>
              </a:rPr>
              <a:t>）</a:t>
            </a:r>
            <a:r>
              <a:rPr lang="en-US" altLang="zh-CN" sz="2400" i="0">
                <a:solidFill>
                  <a:srgbClr val="0070C0"/>
                </a:solidFill>
              </a:rPr>
              <a:t>:</a:t>
            </a:r>
            <a:r>
              <a:rPr lang="zh-CN" altLang="en-US" sz="2400" i="0">
                <a:solidFill>
                  <a:srgbClr val="0070C0"/>
                </a:solidFill>
              </a:rPr>
              <a:t>内容参考模型、上下文相关的方法，并能对模型进行裁剪</a:t>
            </a:r>
            <a:endParaRPr lang="zh-CN" altLang="en-US" sz="2400" i="0">
              <a:solidFill>
                <a:srgbClr val="0070C0"/>
              </a:solidFill>
            </a:endParaRPr>
          </a:p>
        </p:txBody>
      </p:sp>
      <p:pic>
        <p:nvPicPr>
          <p:cNvPr id="115715" name="图片 2" descr="屏幕快照 2014-03-13 下午7.48.50.png"/>
          <p:cNvPicPr>
            <a:picLocks noChangeAspect="1"/>
          </p:cNvPicPr>
          <p:nvPr/>
        </p:nvPicPr>
        <p:blipFill>
          <a:blip r:embed="rId1"/>
          <a:srcRect/>
          <a:stretch>
            <a:fillRect/>
          </a:stretch>
        </p:blipFill>
        <p:spPr bwMode="auto">
          <a:xfrm>
            <a:off x="6441440" y="2869565"/>
            <a:ext cx="2684463" cy="3513138"/>
          </a:xfrm>
          <a:prstGeom prst="rect">
            <a:avLst/>
          </a:prstGeom>
          <a:noFill/>
          <a:ln w="9525">
            <a:noFill/>
            <a:miter lim="800000"/>
            <a:headEnd/>
            <a:tailEnd/>
          </a:ln>
        </p:spPr>
      </p:pic>
      <p:sp>
        <p:nvSpPr>
          <p:cNvPr id="2" name="Rectangle 3"/>
          <p:cNvSpPr>
            <a:spLocks noChangeArrowheads="1"/>
          </p:cNvSpPr>
          <p:nvPr/>
        </p:nvSpPr>
        <p:spPr bwMode="auto">
          <a:xfrm>
            <a:off x="323850" y="2839720"/>
            <a:ext cx="6047740" cy="3543300"/>
          </a:xfrm>
          <a:prstGeom prst="rect">
            <a:avLst/>
          </a:prstGeom>
          <a:noFill/>
          <a:ln w="9525">
            <a:noFill/>
            <a:miter lim="800000"/>
          </a:ln>
        </p:spPr>
        <p:txBody>
          <a:bodyPr wrap="square" lIns="0" tIns="0" rIns="0" bIns="0">
            <a:spAutoFit/>
          </a:bodyPr>
          <a:p>
            <a:pPr marL="457200" indent="-457200" eaLnBrk="0" latinLnBrk="0" hangingPunct="0">
              <a:lnSpc>
                <a:spcPct val="160000"/>
              </a:lnSpc>
              <a:buClr>
                <a:srgbClr val="91AC4E"/>
              </a:buClr>
              <a:buSzPct val="80000"/>
              <a:buFont typeface="Wingdings" panose="05000000000000000000" pitchFamily="2" charset="2"/>
              <a:buChar char="p"/>
            </a:pPr>
            <a:r>
              <a:rPr lang="zh-CN" altLang="en-US" sz="2400" i="0">
                <a:solidFill>
                  <a:srgbClr val="0070C0"/>
                </a:solidFill>
              </a:rPr>
              <a:t>使用</a:t>
            </a:r>
            <a:r>
              <a:rPr lang="en-US" altLang="en-US" sz="2400" i="0">
                <a:solidFill>
                  <a:srgbClr val="0070C0"/>
                </a:solidFill>
              </a:rPr>
              <a:t>CTP</a:t>
            </a:r>
            <a:r>
              <a:rPr lang="zh-CN" altLang="en-US" sz="2400" i="0">
                <a:solidFill>
                  <a:srgbClr val="0070C0"/>
                </a:solidFill>
              </a:rPr>
              <a:t>的过程改进，始于对现有测试过程的评估，通过评估以识别过程的强弱，并结合组织的需要提供改进的意见</a:t>
            </a:r>
            <a:endParaRPr lang="en-US" altLang="zh-CN" sz="2400" i="0">
              <a:solidFill>
                <a:srgbClr val="0070C0"/>
              </a:solidFill>
            </a:endParaRPr>
          </a:p>
          <a:p>
            <a:pPr marL="457200" indent="-457200" eaLnBrk="0" latinLnBrk="0" hangingPunct="0">
              <a:lnSpc>
                <a:spcPct val="160000"/>
              </a:lnSpc>
              <a:buClr>
                <a:srgbClr val="91AC4E"/>
              </a:buClr>
              <a:buSzPct val="80000"/>
              <a:buFont typeface="Wingdings" panose="05000000000000000000" pitchFamily="2" charset="2"/>
              <a:buChar char="p"/>
            </a:pPr>
            <a:r>
              <a:rPr lang="zh-CN" altLang="en-US" sz="2400" i="0">
                <a:solidFill>
                  <a:srgbClr val="0070C0"/>
                </a:solidFill>
              </a:rPr>
              <a:t>计划</a:t>
            </a:r>
            <a:r>
              <a:rPr lang="en-US" altLang="zh-CN" sz="2000" i="0">
                <a:solidFill>
                  <a:srgbClr val="0070C0"/>
                </a:solidFill>
              </a:rPr>
              <a:t>Plan</a:t>
            </a:r>
            <a:r>
              <a:rPr lang="zh-CN" altLang="en-US" sz="2000" i="0">
                <a:solidFill>
                  <a:srgbClr val="0070C0"/>
                </a:solidFill>
              </a:rPr>
              <a:t>、</a:t>
            </a:r>
            <a:r>
              <a:rPr lang="zh-CN" altLang="en-US" sz="2400" i="0">
                <a:solidFill>
                  <a:srgbClr val="0070C0"/>
                </a:solidFill>
              </a:rPr>
              <a:t>准备</a:t>
            </a:r>
            <a:r>
              <a:rPr lang="en-US" altLang="en-US" sz="2000" i="0">
                <a:solidFill>
                  <a:srgbClr val="0070C0"/>
                </a:solidFill>
              </a:rPr>
              <a:t>Prepare</a:t>
            </a:r>
            <a:r>
              <a:rPr lang="zh-CN" altLang="en-US" sz="2000" i="0">
                <a:solidFill>
                  <a:srgbClr val="0070C0"/>
                </a:solidFill>
              </a:rPr>
              <a:t>、</a:t>
            </a:r>
            <a:r>
              <a:rPr lang="zh-CN" altLang="en-US" sz="2400" i="0">
                <a:solidFill>
                  <a:srgbClr val="0070C0"/>
                </a:solidFill>
              </a:rPr>
              <a:t>执行</a:t>
            </a:r>
            <a:r>
              <a:rPr lang="en-US" altLang="en-US" sz="2000" i="0">
                <a:solidFill>
                  <a:srgbClr val="0070C0"/>
                </a:solidFill>
              </a:rPr>
              <a:t>Perform</a:t>
            </a:r>
            <a:r>
              <a:rPr lang="zh-CN" altLang="en-US" sz="2400" i="0">
                <a:solidFill>
                  <a:srgbClr val="0070C0"/>
                </a:solidFill>
              </a:rPr>
              <a:t>和完善</a:t>
            </a:r>
            <a:r>
              <a:rPr lang="en-US" altLang="en-US" sz="2000" i="0">
                <a:solidFill>
                  <a:srgbClr val="0070C0"/>
                </a:solidFill>
              </a:rPr>
              <a:t> Perfect；</a:t>
            </a:r>
            <a:r>
              <a:rPr lang="zh-CN" altLang="en-US" sz="2400" i="0">
                <a:solidFill>
                  <a:srgbClr val="0070C0"/>
                </a:solidFill>
              </a:rPr>
              <a:t>计划和完善主要是管理工作，准备和执行是实践工作</a:t>
            </a:r>
            <a:endParaRPr lang="zh-CN" altLang="en-US" sz="2400" i="0">
              <a:solidFill>
                <a:srgbClr val="0070C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圆角矩形 6"/>
          <p:cNvSpPr>
            <a:spLocks noChangeArrowheads="1"/>
          </p:cNvSpPr>
          <p:nvPr/>
        </p:nvSpPr>
        <p:spPr bwMode="auto">
          <a:xfrm>
            <a:off x="6088063" y="1455738"/>
            <a:ext cx="2017712" cy="5194300"/>
          </a:xfrm>
          <a:prstGeom prst="roundRect">
            <a:avLst>
              <a:gd name="adj" fmla="val 16667"/>
            </a:avLst>
          </a:prstGeom>
          <a:solidFill>
            <a:schemeClr val="accent1">
              <a:alpha val="50195"/>
            </a:schemeClr>
          </a:solidFill>
          <a:ln w="9525" algn="ctr">
            <a:solidFill>
              <a:schemeClr val="tx1"/>
            </a:solidFill>
            <a:round/>
          </a:ln>
        </p:spPr>
        <p:txBody>
          <a:bodyPr lIns="0" tIns="0" rIns="0" bIns="0" anchor="ctr"/>
          <a:lstStyle/>
          <a:p>
            <a:endParaRPr lang="zh-CN" altLang="en-US" i="0"/>
          </a:p>
        </p:txBody>
      </p:sp>
      <p:sp>
        <p:nvSpPr>
          <p:cNvPr id="30722" name="Rectangle 2"/>
          <p:cNvSpPr>
            <a:spLocks noGrp="1" noChangeArrowheads="1"/>
          </p:cNvSpPr>
          <p:nvPr>
            <p:ph type="title"/>
          </p:nvPr>
        </p:nvSpPr>
        <p:spPr>
          <a:xfrm>
            <a:off x="1258888" y="260350"/>
            <a:ext cx="6481762" cy="720725"/>
          </a:xfrm>
        </p:spPr>
        <p:txBody>
          <a:bodyPr/>
          <a:lstStyle/>
          <a:p>
            <a:pPr algn="ctr">
              <a:defRPr/>
            </a:pPr>
            <a:r>
              <a:rPr lang="en-US" altLang="zh-CN" sz="3600" dirty="0">
                <a:solidFill>
                  <a:srgbClr val="FFFF00"/>
                </a:solidFill>
                <a:latin typeface="+mn-lt"/>
              </a:rPr>
              <a:t>CTP  12</a:t>
            </a:r>
            <a:r>
              <a:rPr lang="zh-CN" altLang="en-US" sz="3600" dirty="0">
                <a:solidFill>
                  <a:srgbClr val="FFFF00"/>
                </a:solidFill>
                <a:latin typeface="+mn-lt"/>
              </a:rPr>
              <a:t>个关键过程</a:t>
            </a:r>
            <a:r>
              <a:rPr lang="en-US" altLang="zh-CN" sz="4000" b="1" i="1" dirty="0" smtClean="0">
                <a:solidFill>
                  <a:srgbClr val="C00000"/>
                </a:solidFill>
              </a:rPr>
              <a:t> </a:t>
            </a:r>
            <a:endParaRPr lang="zh-CN" altLang="en-US" sz="4000" dirty="0" smtClean="0">
              <a:solidFill>
                <a:srgbClr val="C00000"/>
              </a:solidFill>
            </a:endParaRPr>
          </a:p>
        </p:txBody>
      </p:sp>
      <p:sp>
        <p:nvSpPr>
          <p:cNvPr id="117763" name="Rectangle 3"/>
          <p:cNvSpPr>
            <a:spLocks noChangeArrowheads="1"/>
          </p:cNvSpPr>
          <p:nvPr/>
        </p:nvSpPr>
        <p:spPr bwMode="auto">
          <a:xfrm>
            <a:off x="1258888" y="1341438"/>
            <a:ext cx="4321175" cy="5318125"/>
          </a:xfrm>
          <a:prstGeom prst="rect">
            <a:avLst/>
          </a:prstGeom>
          <a:noFill/>
          <a:ln w="9525">
            <a:noFill/>
            <a:miter lim="800000"/>
          </a:ln>
        </p:spPr>
        <p:txBody>
          <a:bodyPr lIns="0" tIns="0" rIns="0" bIns="0">
            <a:spAutoFit/>
          </a:bodyPr>
          <a:lstStyle/>
          <a:p>
            <a:pPr marL="457200" indent="-457200">
              <a:lnSpc>
                <a:spcPct val="120000"/>
              </a:lnSpc>
              <a:buFont typeface="Times New Roman" panose="02020603050405020304" pitchFamily="18" charset="0"/>
              <a:buAutoNum type="arabicPeriod"/>
            </a:pPr>
            <a:r>
              <a:rPr lang="zh-CN" altLang="en-US" sz="2400" i="0">
                <a:solidFill>
                  <a:srgbClr val="0070C0"/>
                </a:solidFill>
              </a:rPr>
              <a:t>测试</a:t>
            </a:r>
            <a:endParaRPr lang="zh-CN" altLang="en-US" sz="2400" i="0">
              <a:solidFill>
                <a:srgbClr val="0070C0"/>
              </a:solidFill>
            </a:endParaRPr>
          </a:p>
          <a:p>
            <a:pPr marL="457200" indent="-457200">
              <a:lnSpc>
                <a:spcPct val="120000"/>
              </a:lnSpc>
              <a:buFont typeface="Times New Roman" panose="02020603050405020304" pitchFamily="18" charset="0"/>
              <a:buAutoNum type="arabicPeriod"/>
            </a:pPr>
            <a:r>
              <a:rPr lang="zh-CN" altLang="en-US" sz="2400" i="0">
                <a:solidFill>
                  <a:srgbClr val="0070C0"/>
                </a:solidFill>
              </a:rPr>
              <a:t>建立上下文关系和测试环境</a:t>
            </a:r>
            <a:endParaRPr lang="zh-CN" altLang="en-US" sz="2400" i="0">
              <a:solidFill>
                <a:srgbClr val="0070C0"/>
              </a:solidFill>
            </a:endParaRPr>
          </a:p>
          <a:p>
            <a:pPr marL="457200" indent="-457200">
              <a:lnSpc>
                <a:spcPct val="120000"/>
              </a:lnSpc>
              <a:buFont typeface="Times New Roman" panose="02020603050405020304" pitchFamily="18" charset="0"/>
              <a:buAutoNum type="arabicPeriod"/>
            </a:pPr>
            <a:r>
              <a:rPr lang="zh-CN" altLang="en-US" sz="2400" i="0">
                <a:solidFill>
                  <a:srgbClr val="0070C0"/>
                </a:solidFill>
              </a:rPr>
              <a:t>质量风险评估</a:t>
            </a:r>
            <a:endParaRPr lang="zh-CN" altLang="en-US" sz="2400" i="0">
              <a:solidFill>
                <a:srgbClr val="0070C0"/>
              </a:solidFill>
            </a:endParaRPr>
          </a:p>
          <a:p>
            <a:pPr marL="457200" indent="-457200">
              <a:lnSpc>
                <a:spcPct val="120000"/>
              </a:lnSpc>
              <a:buFont typeface="Times New Roman" panose="02020603050405020304" pitchFamily="18" charset="0"/>
              <a:buAutoNum type="arabicPeriod"/>
            </a:pPr>
            <a:r>
              <a:rPr lang="zh-CN" altLang="en-US" sz="2400" i="0">
                <a:solidFill>
                  <a:srgbClr val="0070C0"/>
                </a:solidFill>
              </a:rPr>
              <a:t>测试估算</a:t>
            </a:r>
            <a:endParaRPr lang="zh-CN" altLang="en-US" sz="2400" i="0">
              <a:solidFill>
                <a:srgbClr val="0070C0"/>
              </a:solidFill>
            </a:endParaRPr>
          </a:p>
          <a:p>
            <a:pPr marL="457200" indent="-457200">
              <a:lnSpc>
                <a:spcPct val="120000"/>
              </a:lnSpc>
              <a:buFont typeface="Times New Roman" panose="02020603050405020304" pitchFamily="18" charset="0"/>
              <a:buAutoNum type="arabicPeriod"/>
            </a:pPr>
            <a:r>
              <a:rPr lang="zh-CN" altLang="en-US" sz="2400" i="0">
                <a:solidFill>
                  <a:srgbClr val="0070C0"/>
                </a:solidFill>
              </a:rPr>
              <a:t>测试计划</a:t>
            </a:r>
            <a:endParaRPr lang="zh-CN" altLang="en-US" sz="2400" i="0">
              <a:solidFill>
                <a:srgbClr val="0070C0"/>
              </a:solidFill>
            </a:endParaRPr>
          </a:p>
          <a:p>
            <a:pPr marL="457200" indent="-457200">
              <a:lnSpc>
                <a:spcPct val="120000"/>
              </a:lnSpc>
              <a:buFont typeface="Times New Roman" panose="02020603050405020304" pitchFamily="18" charset="0"/>
              <a:buAutoNum type="arabicPeriod"/>
            </a:pPr>
            <a:r>
              <a:rPr lang="zh-CN" altLang="en-US" sz="2400" i="0">
                <a:solidFill>
                  <a:srgbClr val="0070C0"/>
                </a:solidFill>
              </a:rPr>
              <a:t>测试团队开发</a:t>
            </a:r>
            <a:endParaRPr lang="zh-CN" altLang="en-US" sz="2400" i="0">
              <a:solidFill>
                <a:srgbClr val="0070C0"/>
              </a:solidFill>
            </a:endParaRPr>
          </a:p>
          <a:p>
            <a:pPr marL="457200" indent="-457200">
              <a:lnSpc>
                <a:spcPct val="120000"/>
              </a:lnSpc>
              <a:buFont typeface="Times New Roman" panose="02020603050405020304" pitchFamily="18" charset="0"/>
              <a:buAutoNum type="arabicPeriod"/>
            </a:pPr>
            <a:r>
              <a:rPr lang="zh-CN" altLang="en-US" sz="2400" i="0">
                <a:solidFill>
                  <a:srgbClr val="0070C0"/>
                </a:solidFill>
              </a:rPr>
              <a:t>测试（管理）系统开发</a:t>
            </a:r>
            <a:endParaRPr lang="zh-CN" altLang="en-US" sz="2400" i="0">
              <a:solidFill>
                <a:srgbClr val="0070C0"/>
              </a:solidFill>
            </a:endParaRPr>
          </a:p>
          <a:p>
            <a:pPr marL="457200" indent="-457200">
              <a:lnSpc>
                <a:spcPct val="120000"/>
              </a:lnSpc>
              <a:buFont typeface="Times New Roman" panose="02020603050405020304" pitchFamily="18" charset="0"/>
              <a:buAutoNum type="arabicPeriod"/>
            </a:pPr>
            <a:r>
              <a:rPr lang="zh-CN" altLang="en-US" sz="2400" i="0">
                <a:solidFill>
                  <a:srgbClr val="0070C0"/>
                </a:solidFill>
              </a:rPr>
              <a:t>测试发布管理</a:t>
            </a:r>
            <a:endParaRPr lang="zh-CN" altLang="en-US" sz="2400" i="0">
              <a:solidFill>
                <a:srgbClr val="0070C0"/>
              </a:solidFill>
            </a:endParaRPr>
          </a:p>
          <a:p>
            <a:pPr marL="457200" indent="-457200">
              <a:lnSpc>
                <a:spcPct val="120000"/>
              </a:lnSpc>
              <a:buFont typeface="Times New Roman" panose="02020603050405020304" pitchFamily="18" charset="0"/>
              <a:buAutoNum type="arabicPeriod"/>
            </a:pPr>
            <a:r>
              <a:rPr lang="zh-CN" altLang="en-US" sz="2400" i="0">
                <a:solidFill>
                  <a:srgbClr val="0070C0"/>
                </a:solidFill>
              </a:rPr>
              <a:t>测试执行</a:t>
            </a:r>
            <a:endParaRPr lang="zh-CN" altLang="en-US" sz="2400" i="0">
              <a:solidFill>
                <a:srgbClr val="0070C0"/>
              </a:solidFill>
            </a:endParaRPr>
          </a:p>
          <a:p>
            <a:pPr marL="457200" indent="-457200">
              <a:lnSpc>
                <a:spcPct val="120000"/>
              </a:lnSpc>
              <a:buFont typeface="Times New Roman" panose="02020603050405020304" pitchFamily="18" charset="0"/>
              <a:buAutoNum type="arabicPeriod"/>
            </a:pPr>
            <a:r>
              <a:rPr lang="zh-CN" altLang="en-US" sz="2400" i="0">
                <a:solidFill>
                  <a:srgbClr val="0070C0"/>
                </a:solidFill>
              </a:rPr>
              <a:t>缺陷报告</a:t>
            </a:r>
            <a:endParaRPr lang="zh-CN" altLang="en-US" sz="2400" i="0">
              <a:solidFill>
                <a:srgbClr val="0070C0"/>
              </a:solidFill>
            </a:endParaRPr>
          </a:p>
          <a:p>
            <a:pPr marL="457200" indent="-457200">
              <a:lnSpc>
                <a:spcPct val="120000"/>
              </a:lnSpc>
              <a:buFont typeface="Times New Roman" panose="02020603050405020304" pitchFamily="18" charset="0"/>
              <a:buAutoNum type="arabicPeriod"/>
            </a:pPr>
            <a:r>
              <a:rPr lang="zh-CN" altLang="en-US" sz="2400" i="0">
                <a:solidFill>
                  <a:srgbClr val="0070C0"/>
                </a:solidFill>
              </a:rPr>
              <a:t>测试结果报告</a:t>
            </a:r>
            <a:endParaRPr lang="zh-CN" altLang="en-US" sz="2400" i="0">
              <a:solidFill>
                <a:srgbClr val="0070C0"/>
              </a:solidFill>
            </a:endParaRPr>
          </a:p>
          <a:p>
            <a:pPr marL="457200" indent="-457200">
              <a:lnSpc>
                <a:spcPct val="120000"/>
              </a:lnSpc>
              <a:buFont typeface="Times New Roman" panose="02020603050405020304" pitchFamily="18" charset="0"/>
              <a:buAutoNum type="arabicPeriod"/>
            </a:pPr>
            <a:r>
              <a:rPr lang="zh-CN" altLang="en-US" sz="2400" i="0">
                <a:solidFill>
                  <a:srgbClr val="0070C0"/>
                </a:solidFill>
              </a:rPr>
              <a:t>变更管理</a:t>
            </a:r>
            <a:endParaRPr lang="zh-CN" altLang="en-US" sz="2400" i="0">
              <a:solidFill>
                <a:srgbClr val="0070C0"/>
              </a:solidFill>
            </a:endParaRPr>
          </a:p>
        </p:txBody>
      </p:sp>
      <p:sp>
        <p:nvSpPr>
          <p:cNvPr id="6" name="Rectangle 3"/>
          <p:cNvSpPr>
            <a:spLocks noChangeArrowheads="1"/>
          </p:cNvSpPr>
          <p:nvPr/>
        </p:nvSpPr>
        <p:spPr bwMode="auto">
          <a:xfrm>
            <a:off x="6227763" y="1196975"/>
            <a:ext cx="1878012" cy="5453063"/>
          </a:xfrm>
          <a:prstGeom prst="rect">
            <a:avLst/>
          </a:prstGeom>
          <a:noFill/>
          <a:ln w="9525">
            <a:noFill/>
            <a:miter lim="800000"/>
          </a:ln>
        </p:spPr>
        <p:txBody>
          <a:bodyPr lIns="0" tIns="0" rIns="0" bIns="0">
            <a:spAutoFit/>
          </a:bodyPr>
          <a:lstStyle/>
          <a:p>
            <a:pPr>
              <a:defRPr/>
            </a:pPr>
            <a:endParaRPr lang="zh-CN" altLang="en-US" sz="2000" dirty="0">
              <a:ea typeface="宋体" panose="02010600030101010101" pitchFamily="2" charset="-122"/>
            </a:endParaRPr>
          </a:p>
          <a:p>
            <a:pPr marL="457200" indent="-457200">
              <a:lnSpc>
                <a:spcPct val="120000"/>
              </a:lnSpc>
              <a:buFont typeface="Times New Roman" panose="02020603050405020304" pitchFamily="18" charset="0"/>
              <a:buAutoNum type="arabicPeriod"/>
              <a:defRPr/>
            </a:pPr>
            <a:r>
              <a:rPr lang="zh-CN" altLang="en-US" sz="1400" i="0" dirty="0">
                <a:solidFill>
                  <a:schemeClr val="accent1">
                    <a:lumMod val="50000"/>
                  </a:schemeClr>
                </a:solidFill>
                <a:ea typeface="宋体" panose="02010600030101010101" pitchFamily="2" charset="-122"/>
              </a:rPr>
              <a:t>测试策略</a:t>
            </a:r>
            <a:endParaRPr lang="zh-CN" altLang="en-US" sz="1400" i="0" dirty="0">
              <a:solidFill>
                <a:schemeClr val="accent1">
                  <a:lumMod val="50000"/>
                </a:schemeClr>
              </a:solidFill>
              <a:ea typeface="宋体" panose="02010600030101010101" pitchFamily="2" charset="-122"/>
            </a:endParaRPr>
          </a:p>
          <a:p>
            <a:pPr marL="457200" indent="-457200">
              <a:lnSpc>
                <a:spcPct val="120000"/>
              </a:lnSpc>
              <a:buFont typeface="Times New Roman" panose="02020603050405020304" pitchFamily="18" charset="0"/>
              <a:buAutoNum type="arabicPeriod"/>
              <a:defRPr/>
            </a:pPr>
            <a:r>
              <a:rPr lang="zh-CN" altLang="en-US" sz="1400" i="0" dirty="0">
                <a:solidFill>
                  <a:schemeClr val="accent1">
                    <a:lumMod val="50000"/>
                  </a:schemeClr>
                </a:solidFill>
                <a:ea typeface="宋体" panose="02010600030101010101" pitchFamily="2" charset="-122"/>
              </a:rPr>
              <a:t>生命周期模型</a:t>
            </a:r>
            <a:endParaRPr lang="zh-CN" altLang="en-US" sz="1400" i="0" dirty="0">
              <a:solidFill>
                <a:schemeClr val="accent1">
                  <a:lumMod val="50000"/>
                </a:schemeClr>
              </a:solidFill>
              <a:ea typeface="宋体" panose="02010600030101010101" pitchFamily="2" charset="-122"/>
            </a:endParaRPr>
          </a:p>
          <a:p>
            <a:pPr marL="457200" indent="-457200">
              <a:lnSpc>
                <a:spcPct val="120000"/>
              </a:lnSpc>
              <a:buFont typeface="Times New Roman" panose="02020603050405020304" pitchFamily="18" charset="0"/>
              <a:buAutoNum type="arabicPeriod"/>
              <a:defRPr/>
            </a:pPr>
            <a:r>
              <a:rPr lang="zh-CN" altLang="en-US" sz="1400" i="0" dirty="0">
                <a:solidFill>
                  <a:schemeClr val="accent1">
                    <a:lumMod val="50000"/>
                  </a:schemeClr>
                </a:solidFill>
                <a:ea typeface="宋体" panose="02010600030101010101" pitchFamily="2" charset="-122"/>
              </a:rPr>
              <a:t>介入时间</a:t>
            </a:r>
            <a:endParaRPr lang="zh-CN" altLang="en-US" sz="1400" i="0" dirty="0">
              <a:solidFill>
                <a:schemeClr val="accent1">
                  <a:lumMod val="50000"/>
                </a:schemeClr>
              </a:solidFill>
              <a:ea typeface="宋体" panose="02010600030101010101" pitchFamily="2" charset="-122"/>
            </a:endParaRPr>
          </a:p>
          <a:p>
            <a:pPr marL="457200" indent="-457200">
              <a:lnSpc>
                <a:spcPct val="120000"/>
              </a:lnSpc>
              <a:buFont typeface="Times New Roman" panose="02020603050405020304" pitchFamily="18" charset="0"/>
              <a:buAutoNum type="arabicPeriod"/>
              <a:defRPr/>
            </a:pPr>
            <a:r>
              <a:rPr lang="zh-CN" altLang="en-US" sz="1400" i="0" dirty="0">
                <a:solidFill>
                  <a:schemeClr val="accent1">
                    <a:lumMod val="50000"/>
                  </a:schemeClr>
                </a:solidFill>
                <a:ea typeface="宋体" panose="02010600030101010101" pitchFamily="2" charset="-122"/>
              </a:rPr>
              <a:t>估计和计划</a:t>
            </a:r>
            <a:endParaRPr lang="zh-CN" altLang="en-US" sz="1400" i="0" dirty="0">
              <a:solidFill>
                <a:schemeClr val="accent1">
                  <a:lumMod val="50000"/>
                </a:schemeClr>
              </a:solidFill>
              <a:ea typeface="宋体" panose="02010600030101010101" pitchFamily="2" charset="-122"/>
            </a:endParaRPr>
          </a:p>
          <a:p>
            <a:pPr marL="457200" indent="-457200">
              <a:lnSpc>
                <a:spcPct val="120000"/>
              </a:lnSpc>
              <a:buFont typeface="Times New Roman" panose="02020603050405020304" pitchFamily="18" charset="0"/>
              <a:buAutoNum type="arabicPeriod"/>
              <a:defRPr/>
            </a:pPr>
            <a:r>
              <a:rPr lang="zh-CN" altLang="en-US" sz="1400" i="0" dirty="0">
                <a:solidFill>
                  <a:schemeClr val="accent1">
                    <a:lumMod val="50000"/>
                  </a:schemeClr>
                </a:solidFill>
                <a:ea typeface="宋体" panose="02010600030101010101" pitchFamily="2" charset="-122"/>
              </a:rPr>
              <a:t>测试规格技术</a:t>
            </a:r>
            <a:endParaRPr lang="zh-CN" altLang="en-US" sz="1400" i="0" dirty="0">
              <a:solidFill>
                <a:schemeClr val="accent1">
                  <a:lumMod val="50000"/>
                </a:schemeClr>
              </a:solidFill>
              <a:ea typeface="宋体" panose="02010600030101010101" pitchFamily="2" charset="-122"/>
            </a:endParaRPr>
          </a:p>
          <a:p>
            <a:pPr marL="457200" indent="-457200">
              <a:lnSpc>
                <a:spcPct val="120000"/>
              </a:lnSpc>
              <a:buFont typeface="Times New Roman" panose="02020603050405020304" pitchFamily="18" charset="0"/>
              <a:buAutoNum type="arabicPeriod"/>
              <a:defRPr/>
            </a:pPr>
            <a:r>
              <a:rPr lang="zh-CN" altLang="en-US" sz="1400" i="0" dirty="0">
                <a:solidFill>
                  <a:schemeClr val="accent1">
                    <a:lumMod val="50000"/>
                  </a:schemeClr>
                </a:solidFill>
                <a:ea typeface="宋体" panose="02010600030101010101" pitchFamily="2" charset="-122"/>
              </a:rPr>
              <a:t>静态测试技术</a:t>
            </a:r>
            <a:endParaRPr lang="zh-CN" altLang="en-US" sz="1400" i="0" dirty="0">
              <a:solidFill>
                <a:schemeClr val="accent1">
                  <a:lumMod val="50000"/>
                </a:schemeClr>
              </a:solidFill>
              <a:ea typeface="宋体" panose="02010600030101010101" pitchFamily="2" charset="-122"/>
            </a:endParaRPr>
          </a:p>
          <a:p>
            <a:pPr marL="457200" indent="-457200">
              <a:lnSpc>
                <a:spcPct val="120000"/>
              </a:lnSpc>
              <a:buFont typeface="Times New Roman" panose="02020603050405020304" pitchFamily="18" charset="0"/>
              <a:buAutoNum type="arabicPeriod"/>
              <a:defRPr/>
            </a:pPr>
            <a:r>
              <a:rPr lang="zh-CN" altLang="en-US" sz="1400" i="0" dirty="0">
                <a:solidFill>
                  <a:schemeClr val="accent1">
                    <a:lumMod val="50000"/>
                  </a:schemeClr>
                </a:solidFill>
                <a:ea typeface="宋体" panose="02010600030101010101" pitchFamily="2" charset="-122"/>
              </a:rPr>
              <a:t>度量</a:t>
            </a:r>
            <a:endParaRPr lang="zh-CN" altLang="en-US" sz="1400" i="0" dirty="0">
              <a:solidFill>
                <a:schemeClr val="accent1">
                  <a:lumMod val="50000"/>
                </a:schemeClr>
              </a:solidFill>
              <a:ea typeface="宋体" panose="02010600030101010101" pitchFamily="2" charset="-122"/>
            </a:endParaRPr>
          </a:p>
          <a:p>
            <a:pPr marL="457200" indent="-457200">
              <a:lnSpc>
                <a:spcPct val="120000"/>
              </a:lnSpc>
              <a:buFont typeface="Times New Roman" panose="02020603050405020304" pitchFamily="18" charset="0"/>
              <a:buAutoNum type="arabicPeriod"/>
              <a:defRPr/>
            </a:pPr>
            <a:r>
              <a:rPr lang="zh-CN" altLang="en-US" sz="1400" i="0" dirty="0">
                <a:solidFill>
                  <a:schemeClr val="accent1">
                    <a:lumMod val="50000"/>
                  </a:schemeClr>
                </a:solidFill>
                <a:ea typeface="宋体" panose="02010600030101010101" pitchFamily="2" charset="-122"/>
              </a:rPr>
              <a:t>测试自动化</a:t>
            </a:r>
            <a:endParaRPr lang="zh-CN" altLang="en-US" sz="1400" i="0" dirty="0">
              <a:solidFill>
                <a:schemeClr val="accent1">
                  <a:lumMod val="50000"/>
                </a:schemeClr>
              </a:solidFill>
              <a:ea typeface="宋体" panose="02010600030101010101" pitchFamily="2" charset="-122"/>
            </a:endParaRPr>
          </a:p>
          <a:p>
            <a:pPr marL="457200" indent="-457200">
              <a:lnSpc>
                <a:spcPct val="120000"/>
              </a:lnSpc>
              <a:buFont typeface="Times New Roman" panose="02020603050405020304" pitchFamily="18" charset="0"/>
              <a:buAutoNum type="arabicPeriod"/>
              <a:defRPr/>
            </a:pPr>
            <a:r>
              <a:rPr lang="zh-CN" altLang="en-US" sz="1400" i="0" dirty="0">
                <a:solidFill>
                  <a:schemeClr val="accent1">
                    <a:lumMod val="50000"/>
                  </a:schemeClr>
                </a:solidFill>
                <a:ea typeface="宋体" panose="02010600030101010101" pitchFamily="2" charset="-122"/>
              </a:rPr>
              <a:t>测试环境</a:t>
            </a:r>
            <a:endParaRPr lang="zh-CN" altLang="en-US" sz="1400" i="0" dirty="0">
              <a:solidFill>
                <a:schemeClr val="accent1">
                  <a:lumMod val="50000"/>
                </a:schemeClr>
              </a:solidFill>
              <a:ea typeface="宋体" panose="02010600030101010101" pitchFamily="2" charset="-122"/>
            </a:endParaRPr>
          </a:p>
          <a:p>
            <a:pPr marL="457200" indent="-457200">
              <a:lnSpc>
                <a:spcPct val="120000"/>
              </a:lnSpc>
              <a:buFont typeface="Times New Roman" panose="02020603050405020304" pitchFamily="18" charset="0"/>
              <a:buAutoNum type="arabicPeriod"/>
              <a:defRPr/>
            </a:pPr>
            <a:r>
              <a:rPr lang="zh-CN" altLang="en-US" sz="1400" i="0" dirty="0">
                <a:solidFill>
                  <a:schemeClr val="accent1">
                    <a:lumMod val="50000"/>
                  </a:schemeClr>
                </a:solidFill>
                <a:ea typeface="宋体" panose="02010600030101010101" pitchFamily="2" charset="-122"/>
              </a:rPr>
              <a:t>办公环境</a:t>
            </a:r>
            <a:endParaRPr lang="zh-CN" altLang="en-US" sz="1400" i="0" dirty="0">
              <a:solidFill>
                <a:schemeClr val="accent1">
                  <a:lumMod val="50000"/>
                </a:schemeClr>
              </a:solidFill>
              <a:ea typeface="宋体" panose="02010600030101010101" pitchFamily="2" charset="-122"/>
            </a:endParaRPr>
          </a:p>
          <a:p>
            <a:pPr marL="457200" indent="-457200">
              <a:lnSpc>
                <a:spcPct val="120000"/>
              </a:lnSpc>
              <a:buFont typeface="+mj-lt"/>
              <a:buAutoNum type="arabicPeriod" startAt="11"/>
              <a:defRPr/>
            </a:pPr>
            <a:r>
              <a:rPr lang="zh-CN" altLang="en-US" sz="1400" i="0" dirty="0">
                <a:solidFill>
                  <a:schemeClr val="accent1">
                    <a:lumMod val="50000"/>
                  </a:schemeClr>
                </a:solidFill>
                <a:ea typeface="宋体" panose="02010600030101010101" pitchFamily="2" charset="-122"/>
              </a:rPr>
              <a:t>承诺与动力</a:t>
            </a:r>
            <a:endParaRPr lang="zh-CN" altLang="en-US" sz="1400" i="0" dirty="0">
              <a:solidFill>
                <a:schemeClr val="accent1">
                  <a:lumMod val="50000"/>
                </a:schemeClr>
              </a:solidFill>
              <a:ea typeface="宋体" panose="02010600030101010101" pitchFamily="2" charset="-122"/>
            </a:endParaRPr>
          </a:p>
          <a:p>
            <a:pPr marL="457200" indent="-457200">
              <a:lnSpc>
                <a:spcPct val="120000"/>
              </a:lnSpc>
              <a:buFont typeface="+mj-lt"/>
              <a:buAutoNum type="arabicPeriod" startAt="11"/>
              <a:defRPr/>
            </a:pPr>
            <a:r>
              <a:rPr lang="zh-CN" altLang="en-US" sz="1400" i="0" dirty="0">
                <a:solidFill>
                  <a:schemeClr val="accent1">
                    <a:lumMod val="50000"/>
                  </a:schemeClr>
                </a:solidFill>
                <a:ea typeface="宋体" panose="02010600030101010101" pitchFamily="2" charset="-122"/>
              </a:rPr>
              <a:t>测试功能与培训</a:t>
            </a:r>
            <a:endParaRPr lang="zh-CN" altLang="en-US" sz="1400" i="0" dirty="0">
              <a:solidFill>
                <a:schemeClr val="accent1">
                  <a:lumMod val="50000"/>
                </a:schemeClr>
              </a:solidFill>
              <a:ea typeface="宋体" panose="02010600030101010101" pitchFamily="2" charset="-122"/>
            </a:endParaRPr>
          </a:p>
          <a:p>
            <a:pPr marL="457200" indent="-457200">
              <a:lnSpc>
                <a:spcPct val="120000"/>
              </a:lnSpc>
              <a:buFont typeface="+mj-lt"/>
              <a:buAutoNum type="arabicPeriod" startAt="11"/>
              <a:defRPr/>
            </a:pPr>
            <a:r>
              <a:rPr lang="zh-CN" altLang="en-US" sz="1400" i="0" dirty="0">
                <a:solidFill>
                  <a:schemeClr val="accent1">
                    <a:lumMod val="50000"/>
                  </a:schemeClr>
                </a:solidFill>
                <a:ea typeface="宋体" panose="02010600030101010101" pitchFamily="2" charset="-122"/>
              </a:rPr>
              <a:t>方法的范围</a:t>
            </a:r>
            <a:endParaRPr lang="zh-CN" altLang="en-US" sz="1400" i="0" dirty="0">
              <a:solidFill>
                <a:schemeClr val="accent1">
                  <a:lumMod val="50000"/>
                </a:schemeClr>
              </a:solidFill>
              <a:ea typeface="宋体" panose="02010600030101010101" pitchFamily="2" charset="-122"/>
            </a:endParaRPr>
          </a:p>
          <a:p>
            <a:pPr marL="457200" indent="-457200">
              <a:lnSpc>
                <a:spcPct val="120000"/>
              </a:lnSpc>
              <a:buFont typeface="+mj-lt"/>
              <a:buAutoNum type="arabicPeriod" startAt="11"/>
              <a:defRPr/>
            </a:pPr>
            <a:r>
              <a:rPr lang="zh-CN" altLang="en-US" sz="1400" i="0" dirty="0">
                <a:solidFill>
                  <a:schemeClr val="accent1">
                    <a:lumMod val="50000"/>
                  </a:schemeClr>
                </a:solidFill>
                <a:ea typeface="宋体" panose="02010600030101010101" pitchFamily="2" charset="-122"/>
              </a:rPr>
              <a:t>沟通</a:t>
            </a:r>
            <a:endParaRPr lang="zh-CN" altLang="en-US" sz="1400" i="0" dirty="0">
              <a:solidFill>
                <a:schemeClr val="accent1">
                  <a:lumMod val="50000"/>
                </a:schemeClr>
              </a:solidFill>
              <a:ea typeface="宋体" panose="02010600030101010101" pitchFamily="2" charset="-122"/>
            </a:endParaRPr>
          </a:p>
          <a:p>
            <a:pPr marL="457200" indent="-457200">
              <a:lnSpc>
                <a:spcPct val="120000"/>
              </a:lnSpc>
              <a:buFont typeface="+mj-lt"/>
              <a:buAutoNum type="arabicPeriod" startAt="11"/>
              <a:defRPr/>
            </a:pPr>
            <a:r>
              <a:rPr lang="zh-CN" altLang="en-US" sz="1400" i="0" dirty="0">
                <a:solidFill>
                  <a:schemeClr val="accent1">
                    <a:lumMod val="50000"/>
                  </a:schemeClr>
                </a:solidFill>
                <a:ea typeface="宋体" panose="02010600030101010101" pitchFamily="2" charset="-122"/>
              </a:rPr>
              <a:t>报告</a:t>
            </a:r>
            <a:endParaRPr lang="zh-CN" altLang="en-US" sz="1400" i="0" dirty="0">
              <a:solidFill>
                <a:schemeClr val="accent1">
                  <a:lumMod val="50000"/>
                </a:schemeClr>
              </a:solidFill>
              <a:ea typeface="宋体" panose="02010600030101010101" pitchFamily="2" charset="-122"/>
            </a:endParaRPr>
          </a:p>
          <a:p>
            <a:pPr marL="457200" indent="-457200">
              <a:lnSpc>
                <a:spcPct val="120000"/>
              </a:lnSpc>
              <a:buFont typeface="+mj-lt"/>
              <a:buAutoNum type="arabicPeriod" startAt="11"/>
              <a:defRPr/>
            </a:pPr>
            <a:r>
              <a:rPr lang="zh-CN" altLang="en-US" sz="1400" i="0" dirty="0">
                <a:solidFill>
                  <a:schemeClr val="accent1">
                    <a:lumMod val="50000"/>
                  </a:schemeClr>
                </a:solidFill>
                <a:ea typeface="宋体" panose="02010600030101010101" pitchFamily="2" charset="-122"/>
              </a:rPr>
              <a:t>缺</a:t>
            </a:r>
            <a:r>
              <a:rPr lang="zh-CN" altLang="en-US" sz="1400" dirty="0">
                <a:solidFill>
                  <a:schemeClr val="accent1">
                    <a:lumMod val="50000"/>
                  </a:schemeClr>
                </a:solidFill>
                <a:ea typeface="宋体" panose="02010600030101010101" pitchFamily="2" charset="-122"/>
              </a:rPr>
              <a:t>陷管理</a:t>
            </a:r>
            <a:endParaRPr lang="zh-CN" altLang="en-US" sz="1400" dirty="0">
              <a:solidFill>
                <a:schemeClr val="accent1">
                  <a:lumMod val="50000"/>
                </a:schemeClr>
              </a:solidFill>
              <a:ea typeface="宋体" panose="02010600030101010101" pitchFamily="2" charset="-122"/>
            </a:endParaRPr>
          </a:p>
          <a:p>
            <a:pPr marL="457200" indent="-457200">
              <a:lnSpc>
                <a:spcPct val="120000"/>
              </a:lnSpc>
              <a:buFont typeface="+mj-lt"/>
              <a:buAutoNum type="arabicPeriod" startAt="11"/>
              <a:defRPr/>
            </a:pPr>
            <a:r>
              <a:rPr lang="zh-CN" altLang="en-US" sz="1400" i="0" dirty="0">
                <a:solidFill>
                  <a:schemeClr val="accent1">
                    <a:lumMod val="50000"/>
                  </a:schemeClr>
                </a:solidFill>
                <a:ea typeface="宋体" panose="02010600030101010101" pitchFamily="2" charset="-122"/>
              </a:rPr>
              <a:t>测试件管理</a:t>
            </a:r>
            <a:endParaRPr lang="zh-CN" altLang="en-US" sz="1400" i="0" dirty="0">
              <a:solidFill>
                <a:schemeClr val="accent1">
                  <a:lumMod val="50000"/>
                </a:schemeClr>
              </a:solidFill>
              <a:ea typeface="宋体" panose="02010600030101010101" pitchFamily="2" charset="-122"/>
            </a:endParaRPr>
          </a:p>
          <a:p>
            <a:pPr marL="457200" indent="-457200">
              <a:lnSpc>
                <a:spcPct val="120000"/>
              </a:lnSpc>
              <a:buFont typeface="+mj-lt"/>
              <a:buAutoNum type="arabicPeriod" startAt="11"/>
              <a:defRPr/>
            </a:pPr>
            <a:r>
              <a:rPr lang="zh-CN" altLang="en-US" sz="1400" i="0" dirty="0">
                <a:solidFill>
                  <a:schemeClr val="accent1">
                    <a:lumMod val="50000"/>
                  </a:schemeClr>
                </a:solidFill>
                <a:ea typeface="宋体" panose="02010600030101010101" pitchFamily="2" charset="-122"/>
              </a:rPr>
              <a:t>测试过程管理</a:t>
            </a:r>
            <a:endParaRPr lang="zh-CN" altLang="en-US" sz="1400" i="0" dirty="0">
              <a:solidFill>
                <a:schemeClr val="accent1">
                  <a:lumMod val="50000"/>
                </a:schemeClr>
              </a:solidFill>
              <a:ea typeface="宋体" panose="02010600030101010101" pitchFamily="2" charset="-122"/>
            </a:endParaRPr>
          </a:p>
          <a:p>
            <a:pPr marL="457200" indent="-457200">
              <a:lnSpc>
                <a:spcPct val="120000"/>
              </a:lnSpc>
              <a:buFont typeface="+mj-lt"/>
              <a:buAutoNum type="arabicPeriod" startAt="11"/>
              <a:defRPr/>
            </a:pPr>
            <a:r>
              <a:rPr lang="zh-CN" altLang="en-US" sz="1400" i="0" dirty="0">
                <a:solidFill>
                  <a:schemeClr val="accent1">
                    <a:lumMod val="50000"/>
                  </a:schemeClr>
                </a:solidFill>
                <a:ea typeface="宋体" panose="02010600030101010101" pitchFamily="2" charset="-122"/>
              </a:rPr>
              <a:t>评估</a:t>
            </a:r>
            <a:endParaRPr lang="zh-CN" altLang="en-US" sz="1400" i="0" dirty="0">
              <a:solidFill>
                <a:schemeClr val="accent1">
                  <a:lumMod val="50000"/>
                </a:schemeClr>
              </a:solidFill>
              <a:ea typeface="宋体" panose="02010600030101010101" pitchFamily="2" charset="-122"/>
            </a:endParaRPr>
          </a:p>
          <a:p>
            <a:pPr marL="457200" indent="-457200">
              <a:lnSpc>
                <a:spcPct val="120000"/>
              </a:lnSpc>
              <a:buFont typeface="+mj-lt"/>
              <a:buAutoNum type="arabicPeriod" startAt="11"/>
              <a:defRPr/>
            </a:pPr>
            <a:r>
              <a:rPr lang="zh-CN" altLang="en-US" sz="1400" i="0" dirty="0">
                <a:solidFill>
                  <a:schemeClr val="accent1">
                    <a:lumMod val="50000"/>
                  </a:schemeClr>
                </a:solidFill>
                <a:ea typeface="宋体" panose="02010600030101010101" pitchFamily="2" charset="-122"/>
              </a:rPr>
              <a:t>底层测试</a:t>
            </a:r>
            <a:endParaRPr lang="zh-CN" altLang="en-US" sz="1400" i="0" dirty="0">
              <a:solidFill>
                <a:schemeClr val="accent1">
                  <a:lumMod val="50000"/>
                </a:schemeClr>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27088" y="260350"/>
            <a:ext cx="7772400" cy="1143000"/>
          </a:xfrm>
        </p:spPr>
        <p:txBody>
          <a:bodyPr/>
          <a:lstStyle/>
          <a:p>
            <a:pPr algn="ctr">
              <a:defRPr/>
            </a:pPr>
            <a:r>
              <a:rPr lang="en-US" altLang="zh-CN" sz="3600" dirty="0" smtClean="0">
                <a:solidFill>
                  <a:srgbClr val="FFFF00"/>
                </a:solidFill>
                <a:latin typeface="+mn-lt"/>
              </a:rPr>
              <a:t>4.5.4  </a:t>
            </a:r>
            <a:r>
              <a:rPr lang="en-US" altLang="zh-CN" sz="3600" dirty="0">
                <a:solidFill>
                  <a:srgbClr val="FFFF00"/>
                </a:solidFill>
                <a:latin typeface="+mn-lt"/>
              </a:rPr>
              <a:t>STEP</a:t>
            </a:r>
            <a:r>
              <a:rPr lang="zh-CN" altLang="en-US" sz="3600" dirty="0">
                <a:solidFill>
                  <a:srgbClr val="FFFF00"/>
                </a:solidFill>
                <a:latin typeface="+mn-lt"/>
              </a:rPr>
              <a:t> </a:t>
            </a:r>
            <a:endParaRPr lang="zh-CN" altLang="en-US" sz="3600" dirty="0">
              <a:solidFill>
                <a:srgbClr val="FFFF00"/>
              </a:solidFill>
              <a:latin typeface="+mn-lt"/>
            </a:endParaRPr>
          </a:p>
        </p:txBody>
      </p:sp>
      <p:sp>
        <p:nvSpPr>
          <p:cNvPr id="119810" name="Rectangle 3"/>
          <p:cNvSpPr>
            <a:spLocks noChangeArrowheads="1"/>
          </p:cNvSpPr>
          <p:nvPr/>
        </p:nvSpPr>
        <p:spPr bwMode="auto">
          <a:xfrm>
            <a:off x="755650" y="1557338"/>
            <a:ext cx="7993063" cy="885825"/>
          </a:xfrm>
          <a:prstGeom prst="rect">
            <a:avLst/>
          </a:prstGeom>
          <a:noFill/>
          <a:ln w="9525">
            <a:noFill/>
            <a:miter lim="800000"/>
          </a:ln>
        </p:spPr>
        <p:txBody>
          <a:bodyPr lIns="0" tIns="0" rIns="0" bIns="0">
            <a:spAutoFit/>
          </a:bodyPr>
          <a:lstStyle/>
          <a:p>
            <a:pPr indent="444500">
              <a:lnSpc>
                <a:spcPct val="120000"/>
              </a:lnSpc>
            </a:pPr>
            <a:r>
              <a:rPr lang="en-US" altLang="en-US" sz="2400">
                <a:solidFill>
                  <a:srgbClr val="00B050"/>
                </a:solidFill>
              </a:rPr>
              <a:t>STEP</a:t>
            </a:r>
            <a:r>
              <a:rPr lang="zh-CN" altLang="en-US">
                <a:solidFill>
                  <a:srgbClr val="00B050"/>
                </a:solidFill>
              </a:rPr>
              <a:t>（</a:t>
            </a:r>
            <a:r>
              <a:rPr lang="en-US" altLang="en-US">
                <a:solidFill>
                  <a:srgbClr val="00B050"/>
                </a:solidFill>
              </a:rPr>
              <a:t>Systematic Test and Evaluation Process</a:t>
            </a:r>
            <a:r>
              <a:rPr lang="zh-CN" altLang="en-US">
                <a:solidFill>
                  <a:srgbClr val="00B050"/>
                </a:solidFill>
              </a:rPr>
              <a:t>，系统化测试和评估过程）</a:t>
            </a:r>
            <a:r>
              <a:rPr lang="zh-CN" altLang="en-US" sz="2400">
                <a:solidFill>
                  <a:srgbClr val="00B050"/>
                </a:solidFill>
              </a:rPr>
              <a:t>是一个内容参考模型</a:t>
            </a:r>
            <a:endParaRPr lang="zh-CN" altLang="en-US" sz="2400">
              <a:solidFill>
                <a:srgbClr val="00B050"/>
              </a:solidFill>
            </a:endParaRPr>
          </a:p>
        </p:txBody>
      </p:sp>
      <p:sp>
        <p:nvSpPr>
          <p:cNvPr id="17409" name="Rectangle 1"/>
          <p:cNvSpPr>
            <a:spLocks noChangeArrowheads="1"/>
          </p:cNvSpPr>
          <p:nvPr/>
        </p:nvSpPr>
        <p:spPr bwMode="auto">
          <a:xfrm>
            <a:off x="1331913" y="2276475"/>
            <a:ext cx="6985000" cy="4265613"/>
          </a:xfrm>
          <a:prstGeom prst="rect">
            <a:avLst/>
          </a:prstGeom>
          <a:noFill/>
          <a:ln w="9525">
            <a:noFill/>
            <a:miter lim="800000"/>
          </a:ln>
          <a:effectLst/>
        </p:spPr>
        <p:txBody>
          <a:bodyPr anchor="ctr">
            <a:spAutoFit/>
          </a:bodyPr>
          <a:lstStyle/>
          <a:p>
            <a:pPr>
              <a:defRPr/>
            </a:pPr>
            <a:endParaRPr lang="zh-CN" altLang="zh-CN" i="0" dirty="0">
              <a:solidFill>
                <a:srgbClr val="0070C0"/>
              </a:solidFill>
              <a:latin typeface="Arial" panose="020B0604020202020204" pitchFamily="34" charset="0"/>
              <a:ea typeface="宋体" panose="02010600030101010101" pitchFamily="2" charset="-122"/>
              <a:cs typeface="宋体" panose="02010600030101010101" pitchFamily="2" charset="-122"/>
            </a:endParaRPr>
          </a:p>
          <a:p>
            <a:pPr marL="457200" indent="-457200" eaLnBrk="0" hangingPunct="0">
              <a:lnSpc>
                <a:spcPct val="140000"/>
              </a:lnSpc>
              <a:buClr>
                <a:srgbClr val="91AC4E"/>
              </a:buClr>
              <a:buSzPct val="80000"/>
              <a:buFont typeface="Wingdings" panose="05000000000000000000" pitchFamily="2" charset="2"/>
              <a:buChar char="p"/>
              <a:tabLst>
                <a:tab pos="88900" algn="l"/>
              </a:tabLst>
              <a:defRPr/>
            </a:pPr>
            <a:r>
              <a:rPr lang="zh-CN" altLang="en-US" sz="2400" i="0" dirty="0">
                <a:solidFill>
                  <a:srgbClr val="0070C0"/>
                </a:solidFill>
                <a:ea typeface="宋体" panose="02010600030101010101" pitchFamily="2" charset="-122"/>
              </a:rPr>
              <a:t>基于需求的测试策略</a:t>
            </a:r>
            <a:endParaRPr lang="zh-CN" altLang="en-GB" sz="2400" i="0" dirty="0">
              <a:solidFill>
                <a:srgbClr val="0070C0"/>
              </a:solidFill>
              <a:ea typeface="宋体" panose="02010600030101010101" pitchFamily="2" charset="-122"/>
            </a:endParaRPr>
          </a:p>
          <a:p>
            <a:pPr marL="457200" indent="-457200" eaLnBrk="0" hangingPunct="0">
              <a:lnSpc>
                <a:spcPct val="140000"/>
              </a:lnSpc>
              <a:buClr>
                <a:srgbClr val="91AC4E"/>
              </a:buClr>
              <a:buSzPct val="80000"/>
              <a:buFont typeface="Wingdings" panose="05000000000000000000" pitchFamily="2" charset="2"/>
              <a:buChar char="p"/>
              <a:tabLst>
                <a:tab pos="88900" algn="l"/>
              </a:tabLst>
              <a:defRPr/>
            </a:pPr>
            <a:r>
              <a:rPr lang="zh-CN" altLang="en-GB" sz="2400" i="0" dirty="0">
                <a:solidFill>
                  <a:srgbClr val="0070C0"/>
                </a:solidFill>
                <a:ea typeface="宋体" panose="02010600030101010101" pitchFamily="2" charset="-122"/>
              </a:rPr>
              <a:t>在生命周期初始开始进行测试</a:t>
            </a:r>
            <a:endParaRPr lang="zh-CN" altLang="en-GB" sz="2400" i="0" dirty="0">
              <a:solidFill>
                <a:srgbClr val="0070C0"/>
              </a:solidFill>
              <a:ea typeface="宋体" panose="02010600030101010101" pitchFamily="2" charset="-122"/>
            </a:endParaRPr>
          </a:p>
          <a:p>
            <a:pPr marL="457200" indent="-457200" eaLnBrk="0" hangingPunct="0">
              <a:lnSpc>
                <a:spcPct val="140000"/>
              </a:lnSpc>
              <a:buClr>
                <a:srgbClr val="91AC4E"/>
              </a:buClr>
              <a:buSzPct val="80000"/>
              <a:buFont typeface="Wingdings" panose="05000000000000000000" pitchFamily="2" charset="2"/>
              <a:buChar char="p"/>
              <a:tabLst>
                <a:tab pos="88900" algn="l"/>
              </a:tabLst>
              <a:defRPr/>
            </a:pPr>
            <a:r>
              <a:rPr lang="zh-CN" altLang="en-GB" sz="2400" i="0" dirty="0">
                <a:solidFill>
                  <a:srgbClr val="0070C0"/>
                </a:solidFill>
                <a:ea typeface="宋体" panose="02010600030101010101" pitchFamily="2" charset="-122"/>
              </a:rPr>
              <a:t>测试用作需求和使用模型 </a:t>
            </a:r>
            <a:endParaRPr lang="zh-CN" altLang="en-GB" sz="2400" i="0" dirty="0">
              <a:solidFill>
                <a:srgbClr val="0070C0"/>
              </a:solidFill>
              <a:ea typeface="宋体" panose="02010600030101010101" pitchFamily="2" charset="-122"/>
            </a:endParaRPr>
          </a:p>
          <a:p>
            <a:pPr marL="457200" indent="-457200" eaLnBrk="0" hangingPunct="0">
              <a:lnSpc>
                <a:spcPct val="140000"/>
              </a:lnSpc>
              <a:buClr>
                <a:srgbClr val="91AC4E"/>
              </a:buClr>
              <a:buSzPct val="80000"/>
              <a:buFont typeface="Wingdings" panose="05000000000000000000" pitchFamily="2" charset="2"/>
              <a:buChar char="p"/>
              <a:tabLst>
                <a:tab pos="88900" algn="l"/>
              </a:tabLst>
              <a:defRPr/>
            </a:pPr>
            <a:r>
              <a:rPr lang="zh-CN" altLang="en-GB" sz="2400" i="0" dirty="0">
                <a:solidFill>
                  <a:srgbClr val="0070C0"/>
                </a:solidFill>
                <a:ea typeface="宋体" panose="02010600030101010101" pitchFamily="2" charset="-122"/>
              </a:rPr>
              <a:t>由测试件设计导出软件设计</a:t>
            </a:r>
            <a:r>
              <a:rPr lang="zh-CN" altLang="en-GB" sz="2400" i="0" dirty="0">
                <a:solidFill>
                  <a:srgbClr val="00B050"/>
                </a:solidFill>
                <a:ea typeface="宋体" panose="02010600030101010101" pitchFamily="2" charset="-122"/>
              </a:rPr>
              <a:t>（测试驱动开发）</a:t>
            </a:r>
            <a:endParaRPr lang="zh-CN" altLang="en-GB" sz="2400" i="0" dirty="0">
              <a:solidFill>
                <a:srgbClr val="00B050"/>
              </a:solidFill>
              <a:ea typeface="宋体" panose="02010600030101010101" pitchFamily="2" charset="-122"/>
            </a:endParaRPr>
          </a:p>
          <a:p>
            <a:pPr marL="457200" indent="-457200" eaLnBrk="0" hangingPunct="0">
              <a:lnSpc>
                <a:spcPct val="140000"/>
              </a:lnSpc>
              <a:buClr>
                <a:srgbClr val="91AC4E"/>
              </a:buClr>
              <a:buSzPct val="80000"/>
              <a:buFont typeface="Wingdings" panose="05000000000000000000" pitchFamily="2" charset="2"/>
              <a:buChar char="p"/>
              <a:tabLst>
                <a:tab pos="88900" algn="l"/>
              </a:tabLst>
              <a:defRPr/>
            </a:pPr>
            <a:r>
              <a:rPr lang="zh-CN" altLang="en-GB" sz="2400" i="0" dirty="0">
                <a:solidFill>
                  <a:srgbClr val="0070C0"/>
                </a:solidFill>
                <a:ea typeface="宋体" panose="02010600030101010101" pitchFamily="2" charset="-122"/>
              </a:rPr>
              <a:t>及早发现缺陷或完全的缺陷预防</a:t>
            </a:r>
            <a:endParaRPr lang="zh-CN" altLang="en-GB" sz="2400" i="0" dirty="0">
              <a:solidFill>
                <a:srgbClr val="0070C0"/>
              </a:solidFill>
              <a:ea typeface="宋体" panose="02010600030101010101" pitchFamily="2" charset="-122"/>
            </a:endParaRPr>
          </a:p>
          <a:p>
            <a:pPr marL="457200" indent="-457200" eaLnBrk="0" hangingPunct="0">
              <a:lnSpc>
                <a:spcPct val="140000"/>
              </a:lnSpc>
              <a:buClr>
                <a:srgbClr val="91AC4E"/>
              </a:buClr>
              <a:buSzPct val="80000"/>
              <a:buFont typeface="Wingdings" panose="05000000000000000000" pitchFamily="2" charset="2"/>
              <a:buChar char="p"/>
              <a:tabLst>
                <a:tab pos="88900" algn="l"/>
              </a:tabLst>
              <a:defRPr/>
            </a:pPr>
            <a:r>
              <a:rPr lang="zh-CN" altLang="en-US" sz="2400" i="0" dirty="0">
                <a:solidFill>
                  <a:srgbClr val="0070C0"/>
                </a:solidFill>
                <a:ea typeface="宋体" panose="02010600030101010101" pitchFamily="2" charset="-122"/>
              </a:rPr>
              <a:t>对缺陷进行系统分析</a:t>
            </a:r>
            <a:endParaRPr lang="zh-CN" altLang="en-GB" sz="2400" i="0" dirty="0">
              <a:solidFill>
                <a:srgbClr val="0070C0"/>
              </a:solidFill>
              <a:ea typeface="宋体" panose="02010600030101010101" pitchFamily="2" charset="-122"/>
            </a:endParaRPr>
          </a:p>
          <a:p>
            <a:pPr marL="457200" indent="-457200" eaLnBrk="0" hangingPunct="0">
              <a:lnSpc>
                <a:spcPct val="140000"/>
              </a:lnSpc>
              <a:buClr>
                <a:srgbClr val="91AC4E"/>
              </a:buClr>
              <a:buSzPct val="80000"/>
              <a:buFont typeface="Wingdings" panose="05000000000000000000" pitchFamily="2" charset="2"/>
              <a:buChar char="p"/>
              <a:tabLst>
                <a:tab pos="88900" algn="l"/>
              </a:tabLst>
              <a:defRPr/>
            </a:pPr>
            <a:r>
              <a:rPr lang="zh-CN" altLang="en-GB" sz="2400" i="0" dirty="0">
                <a:solidFill>
                  <a:srgbClr val="0070C0"/>
                </a:solidFill>
                <a:ea typeface="宋体" panose="02010600030101010101" pitchFamily="2" charset="-122"/>
              </a:rPr>
              <a:t>测试人员和开发人员一起工作</a:t>
            </a:r>
            <a:endParaRPr lang="zh-CN" altLang="en-GB" sz="2400" i="0" dirty="0">
              <a:solidFill>
                <a:srgbClr val="0070C0"/>
              </a:solidFill>
              <a:ea typeface="宋体" panose="02010600030101010101" pitchFamily="2" charset="-122"/>
            </a:endParaRPr>
          </a:p>
          <a:p>
            <a:pPr eaLnBrk="0" hangingPunct="0">
              <a:defRPr/>
            </a:pPr>
            <a:endParaRPr lang="zh-CN" altLang="en-GB" sz="2400" i="0" dirty="0">
              <a:solidFill>
                <a:srgbClr val="0070C0"/>
              </a:solidFill>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47813" y="441325"/>
            <a:ext cx="5940425" cy="684213"/>
          </a:xfrm>
        </p:spPr>
        <p:txBody>
          <a:bodyPr/>
          <a:lstStyle/>
          <a:p>
            <a:pPr algn="ctr">
              <a:defRPr/>
            </a:pPr>
            <a:r>
              <a:rPr lang="en-US" altLang="zh-CN" sz="3600" dirty="0">
                <a:solidFill>
                  <a:srgbClr val="FFFF00"/>
                </a:solidFill>
                <a:latin typeface="+mn-lt"/>
              </a:rPr>
              <a:t>STEP </a:t>
            </a:r>
            <a:r>
              <a:rPr lang="zh-CN" altLang="en-US" sz="3600" dirty="0">
                <a:solidFill>
                  <a:srgbClr val="FFFF00"/>
                </a:solidFill>
                <a:latin typeface="+mn-lt"/>
              </a:rPr>
              <a:t>强调度量</a:t>
            </a:r>
            <a:endParaRPr lang="zh-CN" altLang="en-US" sz="3600" dirty="0">
              <a:solidFill>
                <a:srgbClr val="FFFF00"/>
              </a:solidFill>
              <a:latin typeface="+mn-lt"/>
            </a:endParaRPr>
          </a:p>
        </p:txBody>
      </p:sp>
      <p:sp>
        <p:nvSpPr>
          <p:cNvPr id="121858" name="Rectangle 3"/>
          <p:cNvSpPr>
            <a:spLocks noChangeArrowheads="1"/>
          </p:cNvSpPr>
          <p:nvPr/>
        </p:nvSpPr>
        <p:spPr bwMode="auto">
          <a:xfrm>
            <a:off x="1116013" y="2889250"/>
            <a:ext cx="7037387" cy="3101975"/>
          </a:xfrm>
          <a:prstGeom prst="rect">
            <a:avLst/>
          </a:prstGeom>
          <a:noFill/>
          <a:ln w="9525">
            <a:noFill/>
            <a:miter lim="800000"/>
          </a:ln>
        </p:spPr>
        <p:txBody>
          <a:bodyPr lIns="0" tIns="0" rIns="0" bIns="0">
            <a:spAutoFit/>
          </a:bodyPr>
          <a:lstStyle/>
          <a:p>
            <a:pPr marL="457200" indent="-457200" eaLnBrk="0" hangingPunct="0">
              <a:lnSpc>
                <a:spcPct val="140000"/>
              </a:lnSpc>
              <a:buClr>
                <a:srgbClr val="91AC4E"/>
              </a:buClr>
              <a:buSzPct val="80000"/>
              <a:buFont typeface="Wingdings" panose="05000000000000000000" pitchFamily="2" charset="2"/>
              <a:buChar char="p"/>
              <a:tabLst>
                <a:tab pos="88900" algn="l"/>
              </a:tabLst>
            </a:pPr>
            <a:r>
              <a:rPr lang="zh-CN" altLang="zh-CN" sz="2400" i="0">
                <a:solidFill>
                  <a:srgbClr val="0070C0"/>
                </a:solidFill>
              </a:rPr>
              <a:t>不同时期的测试状态</a:t>
            </a:r>
            <a:endParaRPr lang="zh-CN" altLang="zh-CN" sz="2400" i="0">
              <a:solidFill>
                <a:srgbClr val="0070C0"/>
              </a:solidFill>
            </a:endParaRPr>
          </a:p>
          <a:p>
            <a:pPr marL="457200" indent="-457200" eaLnBrk="0" hangingPunct="0">
              <a:lnSpc>
                <a:spcPct val="140000"/>
              </a:lnSpc>
              <a:buClr>
                <a:srgbClr val="91AC4E"/>
              </a:buClr>
              <a:buSzPct val="80000"/>
              <a:buFont typeface="Wingdings" panose="05000000000000000000" pitchFamily="2" charset="2"/>
              <a:buChar char="p"/>
              <a:tabLst>
                <a:tab pos="88900" algn="l"/>
              </a:tabLst>
            </a:pPr>
            <a:r>
              <a:rPr lang="en-US" altLang="zh-CN" sz="2400" i="0">
                <a:solidFill>
                  <a:srgbClr val="0070C0"/>
                </a:solidFill>
              </a:rPr>
              <a:t>测试需求和风险覆盖 </a:t>
            </a:r>
            <a:endParaRPr lang="zh-CN" altLang="zh-CN" sz="2400" i="0">
              <a:solidFill>
                <a:srgbClr val="0070C0"/>
              </a:solidFill>
            </a:endParaRPr>
          </a:p>
          <a:p>
            <a:pPr marL="457200" indent="-457200" eaLnBrk="0" hangingPunct="0">
              <a:lnSpc>
                <a:spcPct val="140000"/>
              </a:lnSpc>
              <a:buClr>
                <a:srgbClr val="91AC4E"/>
              </a:buClr>
              <a:buSzPct val="80000"/>
              <a:buFont typeface="Wingdings" panose="05000000000000000000" pitchFamily="2" charset="2"/>
              <a:buChar char="p"/>
              <a:tabLst>
                <a:tab pos="88900" algn="l"/>
              </a:tabLst>
            </a:pPr>
            <a:r>
              <a:rPr lang="zh-CN" altLang="zh-CN" sz="2400" i="0">
                <a:solidFill>
                  <a:srgbClr val="0070C0"/>
                </a:solidFill>
              </a:rPr>
              <a:t>缺陷趋势，包括发现、等级和分类分项数据</a:t>
            </a:r>
            <a:endParaRPr lang="zh-CN" altLang="zh-CN" sz="2400" i="0">
              <a:solidFill>
                <a:srgbClr val="0070C0"/>
              </a:solidFill>
            </a:endParaRPr>
          </a:p>
          <a:p>
            <a:pPr marL="457200" indent="-457200" eaLnBrk="0" hangingPunct="0">
              <a:lnSpc>
                <a:spcPct val="140000"/>
              </a:lnSpc>
              <a:buClr>
                <a:srgbClr val="91AC4E"/>
              </a:buClr>
              <a:buSzPct val="80000"/>
              <a:buFont typeface="Wingdings" panose="05000000000000000000" pitchFamily="2" charset="2"/>
              <a:buChar char="p"/>
              <a:tabLst>
                <a:tab pos="88900" algn="l"/>
              </a:tabLst>
            </a:pPr>
            <a:r>
              <a:rPr lang="en-US" altLang="zh-CN" sz="2400" i="0">
                <a:solidFill>
                  <a:srgbClr val="0070C0"/>
                </a:solidFill>
              </a:rPr>
              <a:t>缺陷密度</a:t>
            </a:r>
            <a:r>
              <a:rPr lang="zh-CN" altLang="en-US" sz="2400" i="0">
                <a:solidFill>
                  <a:srgbClr val="0070C0"/>
                </a:solidFill>
              </a:rPr>
              <a:t>、</a:t>
            </a:r>
            <a:r>
              <a:rPr lang="en-US" altLang="zh-CN" sz="2400" i="0">
                <a:solidFill>
                  <a:srgbClr val="0070C0"/>
                </a:solidFill>
              </a:rPr>
              <a:t>缺陷移除效率</a:t>
            </a:r>
            <a:r>
              <a:rPr lang="zh-CN" altLang="en-US" sz="2400" i="0">
                <a:solidFill>
                  <a:srgbClr val="0070C0"/>
                </a:solidFill>
              </a:rPr>
              <a:t>、</a:t>
            </a:r>
            <a:r>
              <a:rPr lang="en-US" altLang="zh-CN" sz="2400" i="0">
                <a:solidFill>
                  <a:srgbClr val="0070C0"/>
                </a:solidFill>
              </a:rPr>
              <a:t>缺陷发现率</a:t>
            </a:r>
            <a:endParaRPr lang="zh-CN" altLang="zh-CN" sz="2400" i="0">
              <a:solidFill>
                <a:srgbClr val="0070C0"/>
              </a:solidFill>
            </a:endParaRPr>
          </a:p>
          <a:p>
            <a:pPr marL="457200" indent="-457200" eaLnBrk="0" hangingPunct="0">
              <a:lnSpc>
                <a:spcPct val="140000"/>
              </a:lnSpc>
              <a:buClr>
                <a:srgbClr val="91AC4E"/>
              </a:buClr>
              <a:buSzPct val="80000"/>
              <a:buFont typeface="Wingdings" panose="05000000000000000000" pitchFamily="2" charset="2"/>
              <a:buChar char="p"/>
              <a:tabLst>
                <a:tab pos="88900" algn="l"/>
              </a:tabLst>
            </a:pPr>
            <a:r>
              <a:rPr lang="zh-CN" altLang="zh-CN" sz="2400" i="0">
                <a:solidFill>
                  <a:srgbClr val="0070C0"/>
                </a:solidFill>
              </a:rPr>
              <a:t>缺陷引进、发现和移除等阶段</a:t>
            </a:r>
            <a:endParaRPr lang="zh-CN" altLang="zh-CN" sz="2400" i="0">
              <a:solidFill>
                <a:srgbClr val="0070C0"/>
              </a:solidFill>
            </a:endParaRPr>
          </a:p>
          <a:p>
            <a:pPr marL="457200" indent="-457200" eaLnBrk="0" hangingPunct="0">
              <a:lnSpc>
                <a:spcPct val="140000"/>
              </a:lnSpc>
              <a:buClr>
                <a:srgbClr val="91AC4E"/>
              </a:buClr>
              <a:buSzPct val="80000"/>
              <a:buFont typeface="Wingdings" panose="05000000000000000000" pitchFamily="2" charset="2"/>
              <a:buChar char="p"/>
              <a:tabLst>
                <a:tab pos="88900" algn="l"/>
              </a:tabLst>
            </a:pPr>
            <a:r>
              <a:rPr lang="zh-CN" altLang="zh-CN" sz="2400" i="0">
                <a:solidFill>
                  <a:srgbClr val="0070C0"/>
                </a:solidFill>
              </a:rPr>
              <a:t>测试成本，包括时间、工作量和资金</a:t>
            </a:r>
            <a:r>
              <a:rPr lang="en-US" altLang="zh-CN" sz="2400" i="0">
                <a:solidFill>
                  <a:srgbClr val="0070C0"/>
                </a:solidFill>
              </a:rPr>
              <a:t> </a:t>
            </a:r>
            <a:endParaRPr lang="en-US" altLang="zh-CN" sz="2400" i="0">
              <a:solidFill>
                <a:srgbClr val="0070C0"/>
              </a:solidFill>
            </a:endParaRPr>
          </a:p>
        </p:txBody>
      </p:sp>
      <p:sp>
        <p:nvSpPr>
          <p:cNvPr id="109569" name="Rectangle 1"/>
          <p:cNvSpPr>
            <a:spLocks noChangeArrowheads="1"/>
          </p:cNvSpPr>
          <p:nvPr/>
        </p:nvSpPr>
        <p:spPr bwMode="auto">
          <a:xfrm>
            <a:off x="1042988" y="1557338"/>
            <a:ext cx="4968875" cy="1403350"/>
          </a:xfrm>
          <a:prstGeom prst="rect">
            <a:avLst/>
          </a:prstGeom>
          <a:noFill/>
          <a:ln w="9525">
            <a:noFill/>
            <a:miter lim="800000"/>
          </a:ln>
          <a:effectLst/>
        </p:spPr>
        <p:txBody>
          <a:bodyPr anchor="ctr">
            <a:spAutoFit/>
          </a:bodyPr>
          <a:lstStyle/>
          <a:p>
            <a:pPr marL="457200" indent="-457200" eaLnBrk="0" hangingPunct="0">
              <a:lnSpc>
                <a:spcPct val="140000"/>
              </a:lnSpc>
              <a:buClr>
                <a:srgbClr val="91AC4E"/>
              </a:buClr>
              <a:buSzPct val="80000"/>
              <a:buFont typeface="Wingdings" panose="05000000000000000000" pitchFamily="2" charset="2"/>
              <a:buChar char="p"/>
              <a:tabLst>
                <a:tab pos="88900" algn="l"/>
              </a:tabLst>
              <a:defRPr/>
            </a:pPr>
            <a:r>
              <a:rPr lang="zh-CN" altLang="en-US" sz="2400" b="1" i="0" dirty="0">
                <a:solidFill>
                  <a:srgbClr val="00B050"/>
                </a:solidFill>
                <a:ea typeface="宋体" panose="02010600030101010101" pitchFamily="2" charset="-122"/>
              </a:rPr>
              <a:t>已定义的测试过程使用 </a:t>
            </a:r>
            <a:r>
              <a:rPr lang="zh-CN" altLang="en-GB" sz="2400" b="1" i="0" dirty="0">
                <a:solidFill>
                  <a:srgbClr val="00B050"/>
                </a:solidFill>
                <a:ea typeface="宋体" panose="02010600030101010101" pitchFamily="2" charset="-122"/>
              </a:rPr>
              <a:t> </a:t>
            </a:r>
            <a:endParaRPr lang="zh-CN" altLang="en-GB" sz="2400" b="1" i="0" dirty="0">
              <a:solidFill>
                <a:srgbClr val="00B050"/>
              </a:solidFill>
              <a:ea typeface="宋体" panose="02010600030101010101" pitchFamily="2" charset="-122"/>
            </a:endParaRPr>
          </a:p>
          <a:p>
            <a:pPr marL="457200" indent="-457200" eaLnBrk="0" hangingPunct="0">
              <a:lnSpc>
                <a:spcPct val="140000"/>
              </a:lnSpc>
              <a:buClr>
                <a:srgbClr val="91AC4E"/>
              </a:buClr>
              <a:buSzPct val="80000"/>
              <a:buFont typeface="Wingdings" panose="05000000000000000000" pitchFamily="2" charset="2"/>
              <a:buChar char="p"/>
              <a:tabLst>
                <a:tab pos="88900" algn="l"/>
              </a:tabLst>
              <a:defRPr/>
            </a:pPr>
            <a:r>
              <a:rPr lang="zh-CN" altLang="en-US" sz="2400" b="1" i="0" dirty="0">
                <a:solidFill>
                  <a:srgbClr val="00B050"/>
                </a:solidFill>
                <a:ea typeface="宋体" panose="02010600030101010101" pitchFamily="2" charset="-122"/>
              </a:rPr>
              <a:t>客户满意度</a:t>
            </a:r>
            <a:endParaRPr lang="zh-CN" altLang="en-US" sz="2400" b="1" i="0" dirty="0">
              <a:solidFill>
                <a:srgbClr val="00B050"/>
              </a:solidFill>
              <a:ea typeface="宋体" panose="02010600030101010101" pitchFamily="2" charset="-122"/>
            </a:endParaRPr>
          </a:p>
          <a:p>
            <a:pPr eaLnBrk="0" hangingPunct="0">
              <a:tabLst>
                <a:tab pos="457200" algn="l"/>
              </a:tabLst>
              <a:defRPr/>
            </a:pPr>
            <a:endParaRPr lang="zh-CN" altLang="en-US" i="0" dirty="0">
              <a:latin typeface="Arial" panose="020B0604020202020204" pitchFamily="34" charset="0"/>
              <a:ea typeface="宋体" panose="02010600030101010101" pitchFamily="2" charset="-122"/>
              <a:cs typeface="宋体" panose="02010600030101010101" pitchFamily="2" charset="-122"/>
            </a:endParaRPr>
          </a:p>
        </p:txBody>
      </p:sp>
      <p:cxnSp>
        <p:nvCxnSpPr>
          <p:cNvPr id="7" name="直接连接符 6"/>
          <p:cNvCxnSpPr/>
          <p:nvPr/>
        </p:nvCxnSpPr>
        <p:spPr bwMode="auto">
          <a:xfrm>
            <a:off x="900113" y="6021388"/>
            <a:ext cx="6840537" cy="0"/>
          </a:xfrm>
          <a:prstGeom prst="line">
            <a:avLst/>
          </a:prstGeom>
          <a:solidFill>
            <a:schemeClr val="accent1">
              <a:alpha val="50000"/>
            </a:schemeClr>
          </a:solidFill>
          <a:ln w="22225" cap="flat" cmpd="thickThin" algn="ctr">
            <a:solidFill>
              <a:schemeClr val="accent1">
                <a:lumMod val="75000"/>
              </a:schemeClr>
            </a:solidFill>
            <a:prstDash val="solid"/>
            <a:round/>
            <a:headEnd type="none" w="med" len="med"/>
            <a:tailEnd type="none" w="med" len="med"/>
          </a:ln>
          <a:effectLst/>
        </p:spPr>
      </p:cxnSp>
      <p:cxnSp>
        <p:nvCxnSpPr>
          <p:cNvPr id="8" name="直接连接符 7"/>
          <p:cNvCxnSpPr/>
          <p:nvPr/>
        </p:nvCxnSpPr>
        <p:spPr bwMode="auto">
          <a:xfrm>
            <a:off x="827088" y="2960688"/>
            <a:ext cx="6840537" cy="0"/>
          </a:xfrm>
          <a:prstGeom prst="line">
            <a:avLst/>
          </a:prstGeom>
          <a:solidFill>
            <a:schemeClr val="accent1">
              <a:alpha val="50000"/>
            </a:schemeClr>
          </a:solidFill>
          <a:ln w="22225" cap="flat" cmpd="thickThin" algn="ctr">
            <a:solidFill>
              <a:schemeClr val="accent1">
                <a:lumMod val="75000"/>
              </a:schemeClr>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27088" y="260350"/>
            <a:ext cx="7772400" cy="1143000"/>
          </a:xfrm>
        </p:spPr>
        <p:txBody>
          <a:bodyPr/>
          <a:lstStyle/>
          <a:p>
            <a:pPr algn="ctr">
              <a:defRPr/>
            </a:pPr>
            <a:r>
              <a:rPr lang="en-US" altLang="zh-CN" sz="3600" dirty="0">
                <a:solidFill>
                  <a:srgbClr val="FFFF00"/>
                </a:solidFill>
                <a:latin typeface="+mn-lt"/>
              </a:rPr>
              <a:t>STEP</a:t>
            </a:r>
            <a:r>
              <a:rPr lang="zh-CN" altLang="en-US" sz="3600" dirty="0">
                <a:solidFill>
                  <a:srgbClr val="FFFF00"/>
                </a:solidFill>
                <a:latin typeface="+mn-lt"/>
              </a:rPr>
              <a:t>与其他改进方法的比较 </a:t>
            </a:r>
            <a:endParaRPr lang="zh-CN" altLang="en-US" sz="3600" dirty="0">
              <a:solidFill>
                <a:srgbClr val="FFFF00"/>
              </a:solidFill>
              <a:latin typeface="+mn-lt"/>
            </a:endParaRPr>
          </a:p>
        </p:txBody>
      </p:sp>
      <p:sp>
        <p:nvSpPr>
          <p:cNvPr id="123906" name="Rectangle 3"/>
          <p:cNvSpPr>
            <a:spLocks noChangeArrowheads="1"/>
          </p:cNvSpPr>
          <p:nvPr/>
        </p:nvSpPr>
        <p:spPr bwMode="auto">
          <a:xfrm>
            <a:off x="811213" y="1858963"/>
            <a:ext cx="7339012" cy="3446780"/>
          </a:xfrm>
          <a:prstGeom prst="rect">
            <a:avLst/>
          </a:prstGeom>
          <a:noFill/>
          <a:ln w="9525">
            <a:noFill/>
            <a:miter lim="800000"/>
          </a:ln>
        </p:spPr>
        <p:txBody>
          <a:bodyPr lIns="0" tIns="0" rIns="0" bIns="0">
            <a:spAutoFit/>
          </a:bodyPr>
          <a:lstStyle/>
          <a:p>
            <a:pPr marL="457200" indent="-457200" eaLnBrk="1" latinLnBrk="0" hangingPunct="1">
              <a:lnSpc>
                <a:spcPct val="200000"/>
              </a:lnSpc>
              <a:buFont typeface="Times New Roman" panose="02020603050405020304" pitchFamily="18" charset="0"/>
              <a:buAutoNum type="arabicPeriod"/>
            </a:pPr>
            <a:r>
              <a:rPr lang="en-US" altLang="zh-CN" sz="2800" i="0">
                <a:solidFill>
                  <a:srgbClr val="0070C0"/>
                </a:solidFill>
              </a:rPr>
              <a:t>STEP</a:t>
            </a:r>
            <a:r>
              <a:rPr lang="zh-CN" altLang="en-US" sz="2800" i="0">
                <a:solidFill>
                  <a:srgbClr val="0070C0"/>
                </a:solidFill>
              </a:rPr>
              <a:t>与</a:t>
            </a:r>
            <a:r>
              <a:rPr lang="en-US" altLang="zh-CN" sz="2800" i="0">
                <a:solidFill>
                  <a:srgbClr val="0070C0"/>
                </a:solidFill>
              </a:rPr>
              <a:t>CTP</a:t>
            </a:r>
            <a:r>
              <a:rPr lang="zh-CN" altLang="en-US" sz="2800" i="0">
                <a:solidFill>
                  <a:srgbClr val="0070C0"/>
                </a:solidFill>
              </a:rPr>
              <a:t>比较类似，而不像</a:t>
            </a:r>
            <a:r>
              <a:rPr lang="en-US" altLang="zh-CN" sz="2800" i="0">
                <a:solidFill>
                  <a:srgbClr val="0070C0"/>
                </a:solidFill>
              </a:rPr>
              <a:t>TMMI</a:t>
            </a:r>
            <a:r>
              <a:rPr lang="zh-CN" altLang="en-US" sz="2800" i="0">
                <a:solidFill>
                  <a:srgbClr val="0070C0"/>
                </a:solidFill>
              </a:rPr>
              <a:t>和</a:t>
            </a:r>
            <a:r>
              <a:rPr lang="en-US" altLang="zh-CN" sz="2800" i="0">
                <a:solidFill>
                  <a:srgbClr val="0070C0"/>
                </a:solidFill>
              </a:rPr>
              <a:t>TPI</a:t>
            </a:r>
            <a:r>
              <a:rPr lang="zh-CN" altLang="en-US" sz="2800" i="0">
                <a:solidFill>
                  <a:srgbClr val="0070C0"/>
                </a:solidFill>
              </a:rPr>
              <a:t>，并不要求改进需要遵循特定的顺序。</a:t>
            </a:r>
            <a:endParaRPr lang="en-US" altLang="zh-CN" sz="2800" i="0">
              <a:solidFill>
                <a:srgbClr val="0070C0"/>
              </a:solidFill>
            </a:endParaRPr>
          </a:p>
          <a:p>
            <a:pPr marL="457200" indent="-457200" eaLnBrk="1" latinLnBrk="0" hangingPunct="1">
              <a:lnSpc>
                <a:spcPct val="200000"/>
              </a:lnSpc>
              <a:buFont typeface="Times New Roman" panose="02020603050405020304" pitchFamily="18" charset="0"/>
              <a:buAutoNum type="arabicPeriod"/>
            </a:pPr>
            <a:r>
              <a:rPr lang="zh-CN" altLang="en-US" sz="2800" i="0">
                <a:solidFill>
                  <a:srgbClr val="0070C0"/>
                </a:solidFill>
              </a:rPr>
              <a:t>某些情况下，</a:t>
            </a:r>
            <a:r>
              <a:rPr lang="en-US" altLang="zh-CN" sz="2800" i="0">
                <a:solidFill>
                  <a:srgbClr val="0070C0"/>
                </a:solidFill>
              </a:rPr>
              <a:t>STEP</a:t>
            </a:r>
            <a:r>
              <a:rPr lang="zh-CN" altLang="en-US" sz="2800" i="0">
                <a:solidFill>
                  <a:srgbClr val="0070C0"/>
                </a:solidFill>
              </a:rPr>
              <a:t>评估模型可以与</a:t>
            </a:r>
            <a:r>
              <a:rPr lang="en-US" altLang="zh-CN" sz="2800" i="0">
                <a:solidFill>
                  <a:srgbClr val="0070C0"/>
                </a:solidFill>
              </a:rPr>
              <a:t>TPI</a:t>
            </a:r>
            <a:r>
              <a:rPr lang="zh-CN" altLang="en-US" sz="2800" i="0">
                <a:solidFill>
                  <a:srgbClr val="0070C0"/>
                </a:solidFill>
              </a:rPr>
              <a:t>成熟度模型结合起来使用</a:t>
            </a:r>
            <a:endParaRPr lang="zh-CN" altLang="en-US" sz="2800" i="0">
              <a:solidFill>
                <a:srgbClr val="0070C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3" name="Picture 6" descr="http://www.globalsearchnetwork.com/images/continuous-improvement.jpg"/>
          <p:cNvPicPr>
            <a:picLocks noChangeAspect="1" noChangeArrowheads="1"/>
          </p:cNvPicPr>
          <p:nvPr/>
        </p:nvPicPr>
        <p:blipFill>
          <a:blip r:embed="rId1"/>
          <a:srcRect/>
          <a:stretch>
            <a:fillRect/>
          </a:stretch>
        </p:blipFill>
        <p:spPr bwMode="auto">
          <a:xfrm>
            <a:off x="5591175" y="2492375"/>
            <a:ext cx="3552825" cy="2665413"/>
          </a:xfrm>
          <a:prstGeom prst="rect">
            <a:avLst/>
          </a:prstGeom>
          <a:noFill/>
          <a:ln w="9525">
            <a:noFill/>
            <a:miter lim="800000"/>
            <a:headEnd/>
            <a:tailEnd/>
          </a:ln>
        </p:spPr>
      </p:pic>
      <p:sp>
        <p:nvSpPr>
          <p:cNvPr id="32770" name="Rectangle 2"/>
          <p:cNvSpPr>
            <a:spLocks noGrp="1" noChangeArrowheads="1"/>
          </p:cNvSpPr>
          <p:nvPr>
            <p:ph type="title"/>
          </p:nvPr>
        </p:nvSpPr>
        <p:spPr>
          <a:xfrm>
            <a:off x="1187450" y="260350"/>
            <a:ext cx="6481763" cy="720725"/>
          </a:xfrm>
        </p:spPr>
        <p:txBody>
          <a:bodyPr/>
          <a:lstStyle/>
          <a:p>
            <a:pPr algn="ctr">
              <a:defRPr/>
            </a:pPr>
            <a:r>
              <a:rPr lang="en-US" altLang="zh-CN" sz="3600" dirty="0" smtClean="0">
                <a:solidFill>
                  <a:srgbClr val="FFFF00"/>
                </a:solidFill>
                <a:latin typeface="+mn-lt"/>
              </a:rPr>
              <a:t>4.6 </a:t>
            </a:r>
            <a:r>
              <a:rPr lang="zh-CN" altLang="en-US" sz="3600" dirty="0" smtClean="0">
                <a:solidFill>
                  <a:srgbClr val="FFFF00"/>
                </a:solidFill>
                <a:latin typeface="+mn-lt"/>
              </a:rPr>
              <a:t>软件测试规范 </a:t>
            </a:r>
            <a:endParaRPr lang="zh-CN" altLang="en-US" sz="3600" dirty="0">
              <a:solidFill>
                <a:srgbClr val="FFFF00"/>
              </a:solidFill>
              <a:latin typeface="+mn-lt"/>
            </a:endParaRPr>
          </a:p>
        </p:txBody>
      </p:sp>
      <p:sp>
        <p:nvSpPr>
          <p:cNvPr id="125955" name="Rectangle 3"/>
          <p:cNvSpPr>
            <a:spLocks noChangeArrowheads="1"/>
          </p:cNvSpPr>
          <p:nvPr/>
        </p:nvSpPr>
        <p:spPr bwMode="auto">
          <a:xfrm>
            <a:off x="468313" y="2852738"/>
            <a:ext cx="5256212" cy="1903412"/>
          </a:xfrm>
          <a:prstGeom prst="rect">
            <a:avLst/>
          </a:prstGeom>
          <a:noFill/>
          <a:ln w="9525">
            <a:noFill/>
            <a:miter lim="800000"/>
          </a:ln>
        </p:spPr>
        <p:txBody>
          <a:bodyPr lIns="0" tIns="0" rIns="0" bIns="0">
            <a:spAutoFit/>
          </a:bodyPr>
          <a:lstStyle/>
          <a:p>
            <a:pPr>
              <a:lnSpc>
                <a:spcPct val="150000"/>
              </a:lnSpc>
            </a:pPr>
            <a:r>
              <a:rPr lang="en-US" altLang="zh-CN" sz="2800">
                <a:solidFill>
                  <a:srgbClr val="0070C0"/>
                </a:solidFill>
              </a:rPr>
              <a:t>4.3.1  </a:t>
            </a:r>
            <a:r>
              <a:rPr lang="zh-CN" altLang="en-US" sz="2800">
                <a:solidFill>
                  <a:srgbClr val="0070C0"/>
                </a:solidFill>
              </a:rPr>
              <a:t>概述</a:t>
            </a:r>
            <a:endParaRPr lang="zh-CN" altLang="en-US" sz="2800">
              <a:solidFill>
                <a:srgbClr val="0070C0"/>
              </a:solidFill>
            </a:endParaRPr>
          </a:p>
          <a:p>
            <a:pPr>
              <a:lnSpc>
                <a:spcPct val="150000"/>
              </a:lnSpc>
            </a:pPr>
            <a:r>
              <a:rPr lang="en-US" altLang="zh-CN" sz="2800">
                <a:solidFill>
                  <a:srgbClr val="0070C0"/>
                </a:solidFill>
              </a:rPr>
              <a:t>4.3.2  ISO/GB</a:t>
            </a:r>
            <a:r>
              <a:rPr lang="zh-CN" altLang="en-US" sz="2800">
                <a:solidFill>
                  <a:srgbClr val="0070C0"/>
                </a:solidFill>
              </a:rPr>
              <a:t>软件质量体系标准</a:t>
            </a:r>
            <a:endParaRPr lang="zh-CN" altLang="en-US" sz="2800">
              <a:solidFill>
                <a:srgbClr val="0070C0"/>
              </a:solidFill>
            </a:endParaRPr>
          </a:p>
          <a:p>
            <a:pPr>
              <a:lnSpc>
                <a:spcPct val="150000"/>
              </a:lnSpc>
            </a:pPr>
            <a:r>
              <a:rPr lang="en-US" altLang="zh-CN" sz="2800">
                <a:solidFill>
                  <a:srgbClr val="0070C0"/>
                </a:solidFill>
              </a:rPr>
              <a:t>4.3.3  </a:t>
            </a:r>
            <a:r>
              <a:rPr lang="zh-CN" altLang="en-US" sz="2800">
                <a:solidFill>
                  <a:srgbClr val="0070C0"/>
                </a:solidFill>
              </a:rPr>
              <a:t>软件测试规范</a:t>
            </a:r>
            <a:endParaRPr lang="zh-CN" altLang="en-US" sz="2800">
              <a:solidFill>
                <a:srgbClr val="0070C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title"/>
          </p:nvPr>
        </p:nvSpPr>
        <p:spPr>
          <a:xfrm>
            <a:off x="2124075" y="404813"/>
            <a:ext cx="5365750" cy="762000"/>
          </a:xfrm>
        </p:spPr>
        <p:txBody>
          <a:bodyPr/>
          <a:lstStyle/>
          <a:p>
            <a:pPr algn="ctr">
              <a:lnSpc>
                <a:spcPct val="120000"/>
              </a:lnSpc>
              <a:defRPr/>
            </a:pPr>
            <a:r>
              <a:rPr lang="zh-CN" altLang="en-US" sz="3600" dirty="0">
                <a:solidFill>
                  <a:srgbClr val="FFFF00"/>
                </a:solidFill>
                <a:latin typeface="+mn-lt"/>
              </a:rPr>
              <a:t>概述</a:t>
            </a:r>
            <a:endParaRPr lang="zh-CN" altLang="en-US" sz="3600" dirty="0">
              <a:solidFill>
                <a:srgbClr val="FFFF00"/>
              </a:solidFill>
              <a:latin typeface="+mn-lt"/>
            </a:endParaRPr>
          </a:p>
        </p:txBody>
      </p:sp>
      <p:sp>
        <p:nvSpPr>
          <p:cNvPr id="33795" name="Text Box 5"/>
          <p:cNvSpPr txBox="1">
            <a:spLocks noChangeArrowheads="1"/>
          </p:cNvSpPr>
          <p:nvPr/>
        </p:nvSpPr>
        <p:spPr bwMode="auto">
          <a:xfrm>
            <a:off x="179388" y="1773238"/>
            <a:ext cx="3421062" cy="3016250"/>
          </a:xfrm>
          <a:prstGeom prst="rect">
            <a:avLst/>
          </a:prstGeom>
          <a:noFill/>
          <a:ln w="9525">
            <a:noFill/>
            <a:miter lim="800000"/>
          </a:ln>
        </p:spPr>
        <p:txBody>
          <a:bodyPr lIns="0" tIns="0" rIns="0" bIns="0">
            <a:spAutoFit/>
          </a:bodyPr>
          <a:lstStyle/>
          <a:p>
            <a:pPr marL="717550" lvl="4">
              <a:spcBef>
                <a:spcPct val="50000"/>
              </a:spcBef>
              <a:buFontTx/>
              <a:buChar char="•"/>
              <a:defRPr/>
            </a:pPr>
            <a:r>
              <a:rPr lang="zh-CN" altLang="en-US" sz="2800" i="0" dirty="0">
                <a:solidFill>
                  <a:srgbClr val="0070C0"/>
                </a:solidFill>
                <a:ea typeface="宋体" panose="02010600030101010101" pitchFamily="2" charset="-122"/>
              </a:rPr>
              <a:t> 国际标准</a:t>
            </a:r>
            <a:endParaRPr lang="en-US" altLang="zh-CN" sz="2800" i="0" dirty="0">
              <a:solidFill>
                <a:srgbClr val="0070C0"/>
              </a:solidFill>
              <a:ea typeface="宋体" panose="02010600030101010101" pitchFamily="2" charset="-122"/>
            </a:endParaRPr>
          </a:p>
          <a:p>
            <a:pPr marL="717550" lvl="4">
              <a:spcBef>
                <a:spcPct val="50000"/>
              </a:spcBef>
              <a:buFontTx/>
              <a:buChar char="•"/>
              <a:defRPr/>
            </a:pPr>
            <a:r>
              <a:rPr lang="zh-CN" altLang="en-US" sz="2800" i="0" dirty="0">
                <a:solidFill>
                  <a:srgbClr val="0070C0"/>
                </a:solidFill>
                <a:ea typeface="宋体" panose="02010600030101010101" pitchFamily="2" charset="-122"/>
              </a:rPr>
              <a:t> 国家标准</a:t>
            </a:r>
            <a:endParaRPr lang="en-US" altLang="zh-CN" sz="2800" i="0" dirty="0">
              <a:solidFill>
                <a:srgbClr val="0070C0"/>
              </a:solidFill>
              <a:ea typeface="宋体" panose="02010600030101010101" pitchFamily="2" charset="-122"/>
            </a:endParaRPr>
          </a:p>
          <a:p>
            <a:pPr marL="717550" lvl="4">
              <a:spcBef>
                <a:spcPct val="50000"/>
              </a:spcBef>
              <a:buFontTx/>
              <a:buChar char="•"/>
              <a:defRPr/>
            </a:pPr>
            <a:r>
              <a:rPr lang="zh-CN" altLang="en-US" sz="2800" i="0" dirty="0">
                <a:solidFill>
                  <a:srgbClr val="0070C0"/>
                </a:solidFill>
                <a:ea typeface="宋体" panose="02010600030101010101" pitchFamily="2" charset="-122"/>
              </a:rPr>
              <a:t> 行业标准</a:t>
            </a:r>
            <a:endParaRPr lang="en-US" altLang="zh-CN" sz="2800" i="0" dirty="0">
              <a:solidFill>
                <a:srgbClr val="0070C0"/>
              </a:solidFill>
              <a:ea typeface="宋体" panose="02010600030101010101" pitchFamily="2" charset="-122"/>
            </a:endParaRPr>
          </a:p>
          <a:p>
            <a:pPr marL="717550" lvl="4">
              <a:spcBef>
                <a:spcPct val="50000"/>
              </a:spcBef>
              <a:buFontTx/>
              <a:buChar char="•"/>
              <a:defRPr/>
            </a:pPr>
            <a:r>
              <a:rPr lang="zh-CN" altLang="en-US" sz="2800" i="0" dirty="0">
                <a:solidFill>
                  <a:srgbClr val="0070C0"/>
                </a:solidFill>
                <a:ea typeface="宋体" panose="02010600030101010101" pitchFamily="2" charset="-122"/>
              </a:rPr>
              <a:t> 企业</a:t>
            </a:r>
            <a:r>
              <a:rPr lang="en-US" altLang="zh-CN" sz="2800" i="0" dirty="0">
                <a:solidFill>
                  <a:srgbClr val="0070C0"/>
                </a:solidFill>
                <a:ea typeface="宋体" panose="02010600030101010101" pitchFamily="2" charset="-122"/>
              </a:rPr>
              <a:t>(</a:t>
            </a:r>
            <a:r>
              <a:rPr lang="zh-CN" altLang="en-US" sz="2800" i="0" dirty="0">
                <a:solidFill>
                  <a:srgbClr val="0070C0"/>
                </a:solidFill>
                <a:ea typeface="宋体" panose="02010600030101010101" pitchFamily="2" charset="-122"/>
              </a:rPr>
              <a:t>机构</a:t>
            </a:r>
            <a:r>
              <a:rPr lang="en-US" altLang="zh-CN" sz="2800" i="0" dirty="0">
                <a:solidFill>
                  <a:srgbClr val="0070C0"/>
                </a:solidFill>
                <a:ea typeface="宋体" panose="02010600030101010101" pitchFamily="2" charset="-122"/>
              </a:rPr>
              <a:t>)</a:t>
            </a:r>
            <a:r>
              <a:rPr lang="zh-CN" altLang="en-US" sz="2800" i="0" dirty="0">
                <a:solidFill>
                  <a:srgbClr val="0070C0"/>
                </a:solidFill>
                <a:ea typeface="宋体" panose="02010600030101010101" pitchFamily="2" charset="-122"/>
              </a:rPr>
              <a:t>规范</a:t>
            </a:r>
            <a:endParaRPr lang="en-US" altLang="zh-CN" sz="2800" i="0" dirty="0">
              <a:solidFill>
                <a:srgbClr val="0070C0"/>
              </a:solidFill>
              <a:ea typeface="宋体" panose="02010600030101010101" pitchFamily="2" charset="-122"/>
            </a:endParaRPr>
          </a:p>
          <a:p>
            <a:pPr marL="717550" lvl="4">
              <a:spcBef>
                <a:spcPct val="50000"/>
              </a:spcBef>
              <a:buFontTx/>
              <a:buChar char="•"/>
              <a:defRPr/>
            </a:pPr>
            <a:r>
              <a:rPr lang="zh-CN" altLang="en-US" sz="2800" i="0" dirty="0">
                <a:solidFill>
                  <a:srgbClr val="0070C0"/>
                </a:solidFill>
                <a:ea typeface="宋体" panose="02010600030101010101" pitchFamily="2" charset="-122"/>
              </a:rPr>
              <a:t> 项目规范</a:t>
            </a:r>
            <a:endParaRPr lang="zh-CN" altLang="en-US" sz="2800" b="1" i="0" dirty="0">
              <a:solidFill>
                <a:srgbClr val="0070C0"/>
              </a:solidFill>
              <a:ea typeface="宋体" panose="02010600030101010101" pitchFamily="2" charset="-122"/>
            </a:endParaRPr>
          </a:p>
        </p:txBody>
      </p:sp>
      <p:sp>
        <p:nvSpPr>
          <p:cNvPr id="33797" name="Rectangle 5"/>
          <p:cNvSpPr>
            <a:spLocks noChangeArrowheads="1"/>
          </p:cNvSpPr>
          <p:nvPr/>
        </p:nvSpPr>
        <p:spPr bwMode="auto">
          <a:xfrm>
            <a:off x="3995738" y="1557338"/>
            <a:ext cx="4600575" cy="3415030"/>
          </a:xfrm>
          <a:prstGeom prst="rect">
            <a:avLst/>
          </a:prstGeom>
          <a:solidFill>
            <a:schemeClr val="accent5"/>
          </a:solidFill>
          <a:ln w="9525">
            <a:noFill/>
            <a:miter lim="800000"/>
          </a:ln>
        </p:spPr>
        <p:txBody>
          <a:bodyPr>
            <a:spAutoFit/>
          </a:bodyPr>
          <a:lstStyle/>
          <a:p>
            <a:pPr>
              <a:lnSpc>
                <a:spcPct val="150000"/>
              </a:lnSpc>
              <a:defRPr/>
            </a:pPr>
            <a:r>
              <a:rPr lang="en-US" altLang="zh-CN" i="0" dirty="0">
                <a:solidFill>
                  <a:srgbClr val="0070C0"/>
                </a:solidFill>
                <a:ea typeface="宋体" panose="02010600030101010101" pitchFamily="2" charset="-122"/>
              </a:rPr>
              <a:t>ISO9000-3 Quality management and quality assurance standards</a:t>
            </a:r>
            <a:endParaRPr lang="en-US" altLang="zh-CN" i="0" dirty="0">
              <a:solidFill>
                <a:srgbClr val="0070C0"/>
              </a:solidFill>
              <a:ea typeface="宋体" panose="02010600030101010101" pitchFamily="2" charset="-122"/>
            </a:endParaRPr>
          </a:p>
          <a:p>
            <a:pPr>
              <a:lnSpc>
                <a:spcPct val="150000"/>
              </a:lnSpc>
              <a:defRPr/>
            </a:pPr>
            <a:r>
              <a:rPr lang="en-US" altLang="zh-CN" i="0" dirty="0">
                <a:solidFill>
                  <a:srgbClr val="0070C0"/>
                </a:solidFill>
                <a:ea typeface="宋体" panose="02010600030101010101" pitchFamily="2" charset="-122"/>
              </a:rPr>
              <a:t>ISO/IEC 12119 Information technology - Software packages - Quality requirements and testing</a:t>
            </a:r>
            <a:endParaRPr lang="en-US" altLang="zh-CN" i="0" dirty="0">
              <a:solidFill>
                <a:srgbClr val="0070C0"/>
              </a:solidFill>
              <a:ea typeface="宋体" panose="02010600030101010101" pitchFamily="2" charset="-122"/>
            </a:endParaRPr>
          </a:p>
          <a:p>
            <a:pPr>
              <a:lnSpc>
                <a:spcPct val="150000"/>
              </a:lnSpc>
              <a:defRPr/>
            </a:pPr>
            <a:r>
              <a:rPr lang="en-US" altLang="zh-CN" b="1" i="0" dirty="0">
                <a:solidFill>
                  <a:srgbClr val="0070C0"/>
                </a:solidFill>
                <a:ea typeface="宋体" panose="02010600030101010101" pitchFamily="2" charset="-122"/>
              </a:rPr>
              <a:t>GB/T 15532-2008《</a:t>
            </a:r>
            <a:r>
              <a:rPr lang="zh-CN" altLang="en-US" b="1" i="0" dirty="0">
                <a:solidFill>
                  <a:srgbClr val="0070C0"/>
                </a:solidFill>
                <a:ea typeface="宋体" panose="02010600030101010101" pitchFamily="2" charset="-122"/>
              </a:rPr>
              <a:t>计算机软件测试规范</a:t>
            </a:r>
            <a:r>
              <a:rPr lang="en-US" altLang="zh-CN" b="1" i="0" dirty="0">
                <a:solidFill>
                  <a:srgbClr val="0070C0"/>
                </a:solidFill>
                <a:ea typeface="宋体" panose="02010600030101010101" pitchFamily="2" charset="-122"/>
              </a:rPr>
              <a:t>》</a:t>
            </a:r>
            <a:endParaRPr lang="zh-CN" altLang="en-US" i="0" dirty="0">
              <a:solidFill>
                <a:srgbClr val="0070C0"/>
              </a:solidFill>
              <a:ea typeface="宋体" panose="02010600030101010101" pitchFamily="2" charset="-122"/>
            </a:endParaRPr>
          </a:p>
          <a:p>
            <a:pPr>
              <a:lnSpc>
                <a:spcPct val="150000"/>
              </a:lnSpc>
              <a:defRPr/>
            </a:pPr>
            <a:r>
              <a:rPr lang="en-US" altLang="zh-CN" i="0" dirty="0">
                <a:solidFill>
                  <a:srgbClr val="0070C0"/>
                </a:solidFill>
                <a:ea typeface="宋体" panose="02010600030101010101" pitchFamily="2" charset="-122"/>
              </a:rPr>
              <a:t>IEEE Std 1008 </a:t>
            </a:r>
            <a:r>
              <a:rPr lang="zh-CN" altLang="en-US" i="0" dirty="0">
                <a:solidFill>
                  <a:srgbClr val="0070C0"/>
                </a:solidFill>
                <a:ea typeface="宋体" panose="02010600030101010101" pitchFamily="2" charset="-122"/>
              </a:rPr>
              <a:t>单元测试标准</a:t>
            </a:r>
            <a:endParaRPr lang="en-US" altLang="zh-CN" i="0" dirty="0">
              <a:solidFill>
                <a:srgbClr val="0070C0"/>
              </a:solidFill>
              <a:ea typeface="宋体" panose="02010600030101010101" pitchFamily="2" charset="-122"/>
            </a:endParaRPr>
          </a:p>
          <a:p>
            <a:pPr>
              <a:lnSpc>
                <a:spcPct val="150000"/>
              </a:lnSpc>
              <a:defRPr/>
            </a:pPr>
            <a:r>
              <a:rPr lang="en-US" altLang="zh-CN" i="0" dirty="0">
                <a:solidFill>
                  <a:srgbClr val="0070C0"/>
                </a:solidFill>
                <a:ea typeface="宋体" panose="02010600030101010101" pitchFamily="2" charset="-122"/>
              </a:rPr>
              <a:t>IBM </a:t>
            </a:r>
            <a:r>
              <a:rPr lang="zh-CN" altLang="en-US" i="0" dirty="0">
                <a:solidFill>
                  <a:srgbClr val="0070C0"/>
                </a:solidFill>
                <a:ea typeface="宋体" panose="02010600030101010101" pitchFamily="2" charset="-122"/>
              </a:rPr>
              <a:t>程序设计开发指南</a:t>
            </a:r>
            <a:endParaRPr lang="zh-CN" altLang="en-US" i="0" dirty="0">
              <a:solidFill>
                <a:srgbClr val="0070C0"/>
              </a:solidFill>
              <a:ea typeface="宋体" panose="02010600030101010101" pitchFamily="2" charset="-122"/>
            </a:endParaRPr>
          </a:p>
        </p:txBody>
      </p:sp>
      <p:pic>
        <p:nvPicPr>
          <p:cNvPr id="128004" name="Picture 2" descr="http://t3.gstatic.com/images?q=tbn:ANd9GcRrN5oICnj1RSdyCdV-V9XeFDiuQGefsBHxV8hEskDpxl6j-p8MYQ"/>
          <p:cNvPicPr>
            <a:picLocks noChangeAspect="1" noChangeArrowheads="1"/>
          </p:cNvPicPr>
          <p:nvPr/>
        </p:nvPicPr>
        <p:blipFill>
          <a:blip r:embed="rId1"/>
          <a:srcRect/>
          <a:stretch>
            <a:fillRect/>
          </a:stretch>
        </p:blipFill>
        <p:spPr bwMode="auto">
          <a:xfrm>
            <a:off x="6985000" y="5408613"/>
            <a:ext cx="1366838" cy="1141412"/>
          </a:xfrm>
          <a:prstGeom prst="rect">
            <a:avLst/>
          </a:prstGeom>
          <a:noFill/>
          <a:ln w="9525">
            <a:noFill/>
            <a:miter lim="800000"/>
            <a:headEnd/>
            <a:tailEnd/>
          </a:ln>
        </p:spPr>
      </p:pic>
      <p:pic>
        <p:nvPicPr>
          <p:cNvPr id="128005" name="Picture 4" descr="http://icist.nuist.edu.cn/icist_cn/IEEE_logo.jpg"/>
          <p:cNvPicPr>
            <a:picLocks noChangeAspect="1" noChangeArrowheads="1"/>
          </p:cNvPicPr>
          <p:nvPr/>
        </p:nvPicPr>
        <p:blipFill>
          <a:blip r:embed="rId2"/>
          <a:srcRect/>
          <a:stretch>
            <a:fillRect/>
          </a:stretch>
        </p:blipFill>
        <p:spPr bwMode="auto">
          <a:xfrm>
            <a:off x="2808288" y="5516563"/>
            <a:ext cx="2528887" cy="900112"/>
          </a:xfrm>
          <a:prstGeom prst="rect">
            <a:avLst/>
          </a:prstGeom>
          <a:noFill/>
          <a:ln w="9525">
            <a:noFill/>
            <a:miter lim="800000"/>
            <a:headEnd/>
            <a:tailEnd/>
          </a:ln>
        </p:spPr>
      </p:pic>
      <p:pic>
        <p:nvPicPr>
          <p:cNvPr id="128006" name="Picture 6" descr="http://www.iecee.org/images/logo%20IEC_2007.jpg"/>
          <p:cNvPicPr>
            <a:picLocks noChangeAspect="1" noChangeArrowheads="1"/>
          </p:cNvPicPr>
          <p:nvPr/>
        </p:nvPicPr>
        <p:blipFill>
          <a:blip r:embed="rId3"/>
          <a:srcRect/>
          <a:stretch>
            <a:fillRect/>
          </a:stretch>
        </p:blipFill>
        <p:spPr bwMode="auto">
          <a:xfrm>
            <a:off x="5724525" y="5481638"/>
            <a:ext cx="900113" cy="900112"/>
          </a:xfrm>
          <a:prstGeom prst="rect">
            <a:avLst/>
          </a:prstGeom>
          <a:noFill/>
          <a:ln w="9525">
            <a:noFill/>
            <a:miter lim="800000"/>
            <a:headEnd/>
            <a:tailEnd/>
          </a:ln>
        </p:spPr>
      </p:pic>
      <p:pic>
        <p:nvPicPr>
          <p:cNvPr id="128007" name="Picture 8" descr="http://t1.gstatic.com/images?q=tbn:ANd9GcRRoXIXpqFmjjV56tzpCP91R4OvVl2iQbwY0QJXSfn-horxWzD2"/>
          <p:cNvPicPr>
            <a:picLocks noChangeAspect="1" noChangeArrowheads="1"/>
          </p:cNvPicPr>
          <p:nvPr/>
        </p:nvPicPr>
        <p:blipFill>
          <a:blip r:embed="rId4"/>
          <a:srcRect/>
          <a:stretch>
            <a:fillRect/>
          </a:stretch>
        </p:blipFill>
        <p:spPr bwMode="auto">
          <a:xfrm>
            <a:off x="1439863" y="5300663"/>
            <a:ext cx="1008062" cy="1363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049" name="Picture 6" descr="http://www.gxkesui.cn/script/Product/MANAGE/pic/1013208529120.jpg"/>
          <p:cNvPicPr>
            <a:picLocks noChangeAspect="1" noChangeArrowheads="1"/>
          </p:cNvPicPr>
          <p:nvPr/>
        </p:nvPicPr>
        <p:blipFill>
          <a:blip r:embed="rId1"/>
          <a:srcRect/>
          <a:stretch>
            <a:fillRect/>
          </a:stretch>
        </p:blipFill>
        <p:spPr bwMode="auto">
          <a:xfrm>
            <a:off x="3203575" y="2205038"/>
            <a:ext cx="2886075" cy="3967162"/>
          </a:xfrm>
          <a:prstGeom prst="rect">
            <a:avLst/>
          </a:prstGeom>
          <a:noFill/>
          <a:ln w="9525">
            <a:noFill/>
            <a:miter lim="800000"/>
            <a:headEnd/>
            <a:tailEnd/>
          </a:ln>
        </p:spPr>
      </p:pic>
      <p:sp>
        <p:nvSpPr>
          <p:cNvPr id="32770" name="Rectangle 2"/>
          <p:cNvSpPr>
            <a:spLocks noGrp="1" noChangeArrowheads="1"/>
          </p:cNvSpPr>
          <p:nvPr>
            <p:ph type="title"/>
          </p:nvPr>
        </p:nvSpPr>
        <p:spPr>
          <a:xfrm>
            <a:off x="1835150" y="333375"/>
            <a:ext cx="5473700" cy="647700"/>
          </a:xfrm>
        </p:spPr>
        <p:txBody>
          <a:bodyPr/>
          <a:lstStyle/>
          <a:p>
            <a:pPr algn="ctr">
              <a:defRPr/>
            </a:pPr>
            <a:r>
              <a:rPr lang="zh-CN" altLang="en-US" sz="3600" dirty="0">
                <a:solidFill>
                  <a:srgbClr val="FFFF00"/>
                </a:solidFill>
                <a:latin typeface="+mn-lt"/>
              </a:rPr>
              <a:t>标准和质量体系认证</a:t>
            </a:r>
            <a:endParaRPr lang="zh-CN" altLang="en-US" sz="3600" dirty="0">
              <a:solidFill>
                <a:srgbClr val="FFFF00"/>
              </a:solidFill>
              <a:latin typeface="+mn-lt"/>
            </a:endParaRPr>
          </a:p>
        </p:txBody>
      </p:sp>
      <p:pic>
        <p:nvPicPr>
          <p:cNvPr id="130051" name="Picture 2" descr="http://www.silver100.com.cn/honor_img/b/ISO9001%E8%B4%A8%E9%87%8F%E7%AE%A1%E7%90%86%E4%BD%93%E7%B3%BB%E8%AF%81%E4%B9%A6.jpg"/>
          <p:cNvPicPr>
            <a:picLocks noChangeAspect="1" noChangeArrowheads="1"/>
          </p:cNvPicPr>
          <p:nvPr/>
        </p:nvPicPr>
        <p:blipFill>
          <a:blip r:embed="rId2"/>
          <a:srcRect/>
          <a:stretch>
            <a:fillRect/>
          </a:stretch>
        </p:blipFill>
        <p:spPr bwMode="auto">
          <a:xfrm>
            <a:off x="6227763" y="2276475"/>
            <a:ext cx="2797175" cy="3857625"/>
          </a:xfrm>
          <a:prstGeom prst="rect">
            <a:avLst/>
          </a:prstGeom>
          <a:noFill/>
          <a:ln w="9525">
            <a:noFill/>
            <a:miter lim="800000"/>
            <a:headEnd/>
            <a:tailEnd/>
          </a:ln>
        </p:spPr>
      </p:pic>
      <p:pic>
        <p:nvPicPr>
          <p:cNvPr id="130052" name="Picture 8" descr="http://www.hzbh.com/upfiles/200909/20090910162808932.jpg"/>
          <p:cNvPicPr>
            <a:picLocks noChangeAspect="1" noChangeArrowheads="1"/>
          </p:cNvPicPr>
          <p:nvPr/>
        </p:nvPicPr>
        <p:blipFill>
          <a:blip r:embed="rId3"/>
          <a:srcRect/>
          <a:stretch>
            <a:fillRect/>
          </a:stretch>
        </p:blipFill>
        <p:spPr bwMode="auto">
          <a:xfrm>
            <a:off x="250825" y="2276475"/>
            <a:ext cx="2867025" cy="3883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title"/>
          </p:nvPr>
        </p:nvSpPr>
        <p:spPr>
          <a:xfrm>
            <a:off x="1908175" y="333375"/>
            <a:ext cx="5365750" cy="762000"/>
          </a:xfrm>
        </p:spPr>
        <p:txBody>
          <a:bodyPr/>
          <a:lstStyle/>
          <a:p>
            <a:pPr algn="ctr">
              <a:lnSpc>
                <a:spcPct val="120000"/>
              </a:lnSpc>
              <a:defRPr/>
            </a:pPr>
            <a:r>
              <a:rPr lang="en-US" altLang="zh-CN" sz="3600" dirty="0" smtClean="0">
                <a:solidFill>
                  <a:srgbClr val="FFFF00"/>
                </a:solidFill>
                <a:latin typeface="+mn-lt"/>
              </a:rPr>
              <a:t>SC7</a:t>
            </a:r>
            <a:r>
              <a:rPr lang="zh-CN" altLang="en-US" sz="3600" dirty="0" smtClean="0">
                <a:solidFill>
                  <a:srgbClr val="FFFF00"/>
                </a:solidFill>
                <a:latin typeface="+mn-lt"/>
              </a:rPr>
              <a:t> </a:t>
            </a:r>
            <a:r>
              <a:rPr lang="en-US" altLang="zh-CN" sz="3600" dirty="0" smtClean="0">
                <a:solidFill>
                  <a:srgbClr val="FFFF00"/>
                </a:solidFill>
                <a:latin typeface="+mn-lt"/>
              </a:rPr>
              <a:t>Standard</a:t>
            </a:r>
            <a:r>
              <a:rPr lang="zh-CN" altLang="en-US" sz="3600" dirty="0" smtClean="0">
                <a:solidFill>
                  <a:srgbClr val="FFFF00"/>
                </a:solidFill>
                <a:latin typeface="+mn-lt"/>
              </a:rPr>
              <a:t> </a:t>
            </a:r>
            <a:r>
              <a:rPr lang="en-US" altLang="zh-CN" sz="3600" dirty="0" smtClean="0">
                <a:solidFill>
                  <a:srgbClr val="FFFF00"/>
                </a:solidFill>
                <a:latin typeface="+mn-lt"/>
              </a:rPr>
              <a:t>Collection</a:t>
            </a:r>
            <a:endParaRPr lang="zh-CN" altLang="en-US" sz="3600" dirty="0">
              <a:solidFill>
                <a:srgbClr val="FFFF00"/>
              </a:solidFill>
              <a:latin typeface="+mn-lt"/>
            </a:endParaRPr>
          </a:p>
        </p:txBody>
      </p:sp>
      <p:pic>
        <p:nvPicPr>
          <p:cNvPr id="132098" name="图片 1" descr="SC7 Standards Collection 2012-05.jpg"/>
          <p:cNvPicPr>
            <a:picLocks noChangeAspect="1"/>
          </p:cNvPicPr>
          <p:nvPr/>
        </p:nvPicPr>
        <p:blipFill>
          <a:blip r:embed="rId1"/>
          <a:srcRect/>
          <a:stretch>
            <a:fillRect/>
          </a:stretch>
        </p:blipFill>
        <p:spPr bwMode="auto">
          <a:xfrm>
            <a:off x="971550" y="1246188"/>
            <a:ext cx="7345363" cy="557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title"/>
          </p:nvPr>
        </p:nvSpPr>
        <p:spPr>
          <a:xfrm>
            <a:off x="1331913" y="366713"/>
            <a:ext cx="6240462" cy="561975"/>
          </a:xfrm>
        </p:spPr>
        <p:txBody>
          <a:bodyPr/>
          <a:lstStyle/>
          <a:p>
            <a:pPr algn="ctr">
              <a:defRPr/>
            </a:pPr>
            <a:r>
              <a:rPr lang="zh-CN" altLang="en-US" sz="3600" dirty="0">
                <a:solidFill>
                  <a:srgbClr val="FFFF00"/>
                </a:solidFill>
                <a:latin typeface="+mj-ea"/>
              </a:rPr>
              <a:t>测试阶段（</a:t>
            </a:r>
            <a:r>
              <a:rPr lang="en-US" altLang="zh-CN" sz="3600" dirty="0">
                <a:solidFill>
                  <a:srgbClr val="FFFF00"/>
                </a:solidFill>
                <a:latin typeface="+mj-ea"/>
              </a:rPr>
              <a:t>SDLC)</a:t>
            </a:r>
            <a:endParaRPr lang="en-US" altLang="zh-CN" sz="3600" dirty="0">
              <a:solidFill>
                <a:srgbClr val="FFFF00"/>
              </a:solidFill>
              <a:latin typeface="+mj-ea"/>
            </a:endParaRPr>
          </a:p>
        </p:txBody>
      </p:sp>
      <p:pic>
        <p:nvPicPr>
          <p:cNvPr id="28674" name="Picture 3" descr="2-7.gif"/>
          <p:cNvPicPr>
            <a:picLocks noChangeAspect="1"/>
          </p:cNvPicPr>
          <p:nvPr/>
        </p:nvPicPr>
        <p:blipFill>
          <a:blip r:embed="rId1"/>
          <a:srcRect/>
          <a:stretch>
            <a:fillRect/>
          </a:stretch>
        </p:blipFill>
        <p:spPr bwMode="auto">
          <a:xfrm>
            <a:off x="179388" y="2205038"/>
            <a:ext cx="8763000" cy="3240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title"/>
          </p:nvPr>
        </p:nvSpPr>
        <p:spPr>
          <a:xfrm>
            <a:off x="2195513" y="333375"/>
            <a:ext cx="5365750" cy="762000"/>
          </a:xfrm>
        </p:spPr>
        <p:txBody>
          <a:bodyPr/>
          <a:lstStyle/>
          <a:p>
            <a:pPr algn="ctr">
              <a:lnSpc>
                <a:spcPct val="120000"/>
              </a:lnSpc>
              <a:defRPr/>
            </a:pPr>
            <a:r>
              <a:rPr lang="zh-CN" altLang="en-US" sz="3600" dirty="0">
                <a:solidFill>
                  <a:srgbClr val="FFFF00"/>
                </a:solidFill>
                <a:latin typeface="+mn-lt"/>
              </a:rPr>
              <a:t>主要软件质量及测试</a:t>
            </a:r>
            <a:r>
              <a:rPr lang="zh-CN" altLang="en-US" sz="3600" dirty="0">
                <a:solidFill>
                  <a:srgbClr val="FFFF00"/>
                </a:solidFill>
                <a:latin typeface="+mn-lt"/>
              </a:rPr>
              <a:t>标准</a:t>
            </a:r>
            <a:endParaRPr lang="zh-CN" altLang="en-US" sz="3600" dirty="0">
              <a:solidFill>
                <a:srgbClr val="FFFF00"/>
              </a:solidFill>
              <a:latin typeface="+mn-lt"/>
            </a:endParaRPr>
          </a:p>
        </p:txBody>
      </p:sp>
      <p:sp>
        <p:nvSpPr>
          <p:cNvPr id="134146" name="矩形 5"/>
          <p:cNvSpPr>
            <a:spLocks noChangeArrowheads="1"/>
          </p:cNvSpPr>
          <p:nvPr/>
        </p:nvSpPr>
        <p:spPr bwMode="auto">
          <a:xfrm>
            <a:off x="467043" y="1484948"/>
            <a:ext cx="8207375" cy="5262245"/>
          </a:xfrm>
          <a:prstGeom prst="rect">
            <a:avLst/>
          </a:prstGeom>
          <a:noFill/>
          <a:ln w="9525">
            <a:noFill/>
            <a:miter lim="800000"/>
          </a:ln>
        </p:spPr>
        <p:txBody>
          <a:bodyPr wrap="square">
            <a:spAutoFit/>
          </a:bodyPr>
          <a:lstStyle/>
          <a:p>
            <a:pPr eaLnBrk="1" latinLnBrk="0" hangingPunct="1">
              <a:lnSpc>
                <a:spcPct val="120000"/>
              </a:lnSpc>
              <a:buClr>
                <a:srgbClr val="00B050"/>
              </a:buClr>
              <a:buSzPct val="80000"/>
              <a:buFont typeface="Wingdings" panose="05000000000000000000" pitchFamily="2" charset="2"/>
              <a:buChar char="p"/>
            </a:pPr>
            <a:r>
              <a:rPr lang="en-US" altLang="zh-CN" sz="2000" i="0"/>
              <a:t> GB/T 11457-2006 </a:t>
            </a:r>
            <a:r>
              <a:rPr lang="zh-CN" altLang="en-US" sz="2000" i="0"/>
              <a:t>信息技术 软件工程术语</a:t>
            </a:r>
            <a:endParaRPr lang="en-US" altLang="zh-CN" sz="2000" i="0"/>
          </a:p>
          <a:p>
            <a:pPr eaLnBrk="1" latinLnBrk="0" hangingPunct="1">
              <a:lnSpc>
                <a:spcPct val="120000"/>
              </a:lnSpc>
              <a:buClr>
                <a:srgbClr val="00B050"/>
              </a:buClr>
              <a:buSzPct val="80000"/>
              <a:buFont typeface="Wingdings" panose="05000000000000000000" pitchFamily="2" charset="2"/>
              <a:buChar char="p"/>
            </a:pPr>
            <a:r>
              <a:rPr lang="en-US" altLang="zh-CN" sz="2000" i="0"/>
              <a:t> GB/T 8567-2006 </a:t>
            </a:r>
            <a:r>
              <a:rPr lang="zh-CN" altLang="en-US" sz="2000" i="0"/>
              <a:t>计算机软件文档编制规范</a:t>
            </a:r>
            <a:endParaRPr lang="en-US" altLang="zh-CN" sz="2000" i="0"/>
          </a:p>
          <a:p>
            <a:pPr eaLnBrk="1" latinLnBrk="0" hangingPunct="1">
              <a:lnSpc>
                <a:spcPct val="120000"/>
              </a:lnSpc>
              <a:buClr>
                <a:srgbClr val="00B050"/>
              </a:buClr>
              <a:buSzPct val="80000"/>
              <a:buFont typeface="Wingdings" panose="05000000000000000000" pitchFamily="2" charset="2"/>
              <a:buChar char="p"/>
            </a:pPr>
            <a:r>
              <a:rPr lang="zh-CN" altLang="zh-CN" sz="2000" i="0"/>
              <a:t> </a:t>
            </a:r>
            <a:r>
              <a:rPr lang="en-US" altLang="zh-TW" sz="2000" i="0"/>
              <a:t>GB</a:t>
            </a:r>
            <a:r>
              <a:rPr lang="en-US" altLang="zh-CN" sz="2000" i="0"/>
              <a:t>/</a:t>
            </a:r>
            <a:r>
              <a:rPr lang="en-US" altLang="zh-TW" sz="2000" i="0"/>
              <a:t>T 18905 </a:t>
            </a:r>
            <a:r>
              <a:rPr lang="zh-TW" altLang="en-US" sz="2000" i="0"/>
              <a:t>软件工程 产品评价</a:t>
            </a:r>
            <a:endParaRPr lang="en-US" altLang="zh-CN" sz="2000" i="0"/>
          </a:p>
          <a:p>
            <a:pPr eaLnBrk="1" latinLnBrk="0" hangingPunct="1">
              <a:lnSpc>
                <a:spcPct val="120000"/>
              </a:lnSpc>
              <a:buClr>
                <a:srgbClr val="00B050"/>
              </a:buClr>
              <a:buSzPct val="80000"/>
            </a:pPr>
            <a:r>
              <a:rPr lang="en-US" altLang="zh-CN" sz="2000" i="0"/>
              <a:t>… …</a:t>
            </a:r>
            <a:endParaRPr lang="en-US" altLang="zh-CN" sz="2000" i="0"/>
          </a:p>
          <a:p>
            <a:pPr eaLnBrk="1" latinLnBrk="0" hangingPunct="1">
              <a:lnSpc>
                <a:spcPct val="120000"/>
              </a:lnSpc>
              <a:buClr>
                <a:srgbClr val="00B050"/>
              </a:buClr>
              <a:buSzPct val="80000"/>
              <a:buFont typeface="Wingdings" panose="05000000000000000000" pitchFamily="2" charset="2"/>
              <a:buChar char="p"/>
            </a:pPr>
            <a:r>
              <a:rPr lang="en-US" altLang="zh-CN" sz="2000" i="0"/>
              <a:t> GB/T 16260.2-2006 </a:t>
            </a:r>
            <a:r>
              <a:rPr lang="zh-CN" altLang="en-US" sz="2000" i="0"/>
              <a:t>软件工程 产品质量 第</a:t>
            </a:r>
            <a:r>
              <a:rPr lang="en-US" altLang="zh-CN" sz="2000" i="0"/>
              <a:t>2</a:t>
            </a:r>
            <a:r>
              <a:rPr lang="zh-CN" altLang="en-US" sz="2000" i="0"/>
              <a:t>部分：外部度量 </a:t>
            </a:r>
            <a:endParaRPr lang="en-US" altLang="zh-CN" sz="2000" i="0"/>
          </a:p>
          <a:p>
            <a:pPr eaLnBrk="1" latinLnBrk="0" hangingPunct="1">
              <a:lnSpc>
                <a:spcPct val="120000"/>
              </a:lnSpc>
              <a:buClr>
                <a:srgbClr val="00B050"/>
              </a:buClr>
              <a:buSzPct val="80000"/>
              <a:buFont typeface="Wingdings" panose="05000000000000000000" pitchFamily="2" charset="2"/>
              <a:buChar char="p"/>
            </a:pPr>
            <a:r>
              <a:rPr lang="en-US" altLang="zh-CN" sz="2000" i="0"/>
              <a:t> GB/T 16260.3-2006 </a:t>
            </a:r>
            <a:r>
              <a:rPr lang="zh-CN" altLang="en-US" sz="2000" i="0"/>
              <a:t>软件工程 产品质量 第</a:t>
            </a:r>
            <a:r>
              <a:rPr lang="en-US" altLang="zh-CN" sz="2000" i="0"/>
              <a:t>3</a:t>
            </a:r>
            <a:r>
              <a:rPr lang="zh-CN" altLang="en-US" sz="2000" i="0"/>
              <a:t>部分：内部度量</a:t>
            </a:r>
            <a:endParaRPr lang="en-US" altLang="zh-CN" sz="2000" i="0"/>
          </a:p>
          <a:p>
            <a:pPr eaLnBrk="1" latinLnBrk="0" hangingPunct="1">
              <a:lnSpc>
                <a:spcPct val="120000"/>
              </a:lnSpc>
              <a:buClr>
                <a:srgbClr val="00B050"/>
              </a:buClr>
              <a:buSzPct val="80000"/>
              <a:buFont typeface="Wingdings" panose="05000000000000000000" pitchFamily="2" charset="2"/>
              <a:buChar char="p"/>
            </a:pPr>
            <a:r>
              <a:rPr lang="en-US" altLang="zh-CN" sz="2000" i="0"/>
              <a:t> GB/T 16260.4-2006 </a:t>
            </a:r>
            <a:r>
              <a:rPr lang="zh-CN" altLang="en-US" sz="2000" i="0"/>
              <a:t>软件工程 产品质量 第</a:t>
            </a:r>
            <a:r>
              <a:rPr lang="en-US" altLang="zh-CN" sz="2000" i="0"/>
              <a:t>4</a:t>
            </a:r>
            <a:r>
              <a:rPr lang="zh-CN" altLang="en-US" sz="2000" i="0"/>
              <a:t>部分：使用质量的度量</a:t>
            </a:r>
            <a:endParaRPr lang="en-US" altLang="zh-CN" sz="2000" i="0"/>
          </a:p>
          <a:p>
            <a:pPr eaLnBrk="1" latinLnBrk="0" hangingPunct="1">
              <a:lnSpc>
                <a:spcPct val="120000"/>
              </a:lnSpc>
              <a:buClr>
                <a:srgbClr val="00B050"/>
              </a:buClr>
              <a:buSzPct val="80000"/>
            </a:pPr>
            <a:endParaRPr lang="en-US" altLang="zh-CN" sz="2000" i="0"/>
          </a:p>
          <a:p>
            <a:pPr eaLnBrk="1" latinLnBrk="0" hangingPunct="1">
              <a:lnSpc>
                <a:spcPct val="120000"/>
              </a:lnSpc>
              <a:buClr>
                <a:srgbClr val="00B050"/>
              </a:buClr>
              <a:buSzPct val="80000"/>
              <a:buFont typeface="Wingdings" panose="05000000000000000000" pitchFamily="2" charset="2"/>
              <a:buChar char="p"/>
            </a:pPr>
            <a:r>
              <a:rPr lang="en-US" altLang="zh-CN" sz="2000" b="1" i="0">
                <a:solidFill>
                  <a:srgbClr val="3366FF"/>
                </a:solidFill>
              </a:rPr>
              <a:t> GBT 15532-2008 《</a:t>
            </a:r>
            <a:r>
              <a:rPr lang="zh-CN" altLang="en-US" sz="2000" b="1" i="0">
                <a:solidFill>
                  <a:srgbClr val="3366FF"/>
                </a:solidFill>
              </a:rPr>
              <a:t>计算机软件测试规范</a:t>
            </a:r>
            <a:r>
              <a:rPr lang="en-US" altLang="zh-CN" sz="2000" b="1" i="0">
                <a:solidFill>
                  <a:srgbClr val="3366FF"/>
                </a:solidFill>
              </a:rPr>
              <a:t>》</a:t>
            </a:r>
            <a:endParaRPr lang="zh-CN" altLang="en-US" sz="2000" i="0">
              <a:solidFill>
                <a:srgbClr val="3366FF"/>
              </a:solidFill>
            </a:endParaRPr>
          </a:p>
          <a:p>
            <a:pPr eaLnBrk="1" latinLnBrk="0" hangingPunct="1">
              <a:lnSpc>
                <a:spcPct val="120000"/>
              </a:lnSpc>
              <a:buClr>
                <a:srgbClr val="00B050"/>
              </a:buClr>
              <a:buSzPct val="80000"/>
              <a:buFont typeface="Wingdings" panose="05000000000000000000" pitchFamily="2" charset="2"/>
              <a:buChar char="p"/>
            </a:pPr>
            <a:r>
              <a:rPr lang="en-US" altLang="zh-CN" sz="2000" i="0">
                <a:solidFill>
                  <a:srgbClr val="0070C0"/>
                </a:solidFill>
                <a:sym typeface="+mn-ea"/>
              </a:rPr>
              <a:t> GB/T 25000.10-2016《</a:t>
            </a:r>
            <a:r>
              <a:rPr lang="zh-CN" altLang="en-US" sz="2000" i="0">
                <a:solidFill>
                  <a:srgbClr val="0070C0"/>
                </a:solidFill>
                <a:sym typeface="+mn-ea"/>
              </a:rPr>
              <a:t>系统与软件工程 系统与软件产品质量要求和评价（ </a:t>
            </a:r>
            <a:r>
              <a:rPr lang="en-US" altLang="zh-CN" sz="2000" i="0">
                <a:solidFill>
                  <a:srgbClr val="0070C0"/>
                </a:solidFill>
                <a:sym typeface="+mn-ea"/>
              </a:rPr>
              <a:t>SQuaRE</a:t>
            </a:r>
            <a:r>
              <a:rPr lang="zh-CN" altLang="en-US" sz="2000" i="0">
                <a:solidFill>
                  <a:srgbClr val="0070C0"/>
                </a:solidFill>
                <a:sym typeface="+mn-ea"/>
              </a:rPr>
              <a:t>）第</a:t>
            </a:r>
            <a:r>
              <a:rPr lang="en-US" altLang="zh-CN" sz="2000" i="0">
                <a:solidFill>
                  <a:srgbClr val="0070C0"/>
                </a:solidFill>
                <a:sym typeface="+mn-ea"/>
              </a:rPr>
              <a:t>10</a:t>
            </a:r>
            <a:r>
              <a:rPr lang="zh-CN" altLang="en-US" sz="2000" i="0">
                <a:solidFill>
                  <a:srgbClr val="0070C0"/>
                </a:solidFill>
                <a:sym typeface="+mn-ea"/>
              </a:rPr>
              <a:t>部分：系统与软件</a:t>
            </a:r>
            <a:r>
              <a:rPr lang="zh-CN" altLang="en-US" sz="2000" i="0">
                <a:solidFill>
                  <a:srgbClr val="0070C0"/>
                </a:solidFill>
                <a:sym typeface="+mn-ea"/>
              </a:rPr>
              <a:t>质量模型</a:t>
            </a:r>
            <a:r>
              <a:rPr lang="en-US" altLang="zh-CN" sz="2000" i="0">
                <a:solidFill>
                  <a:srgbClr val="0070C0"/>
                </a:solidFill>
                <a:sym typeface="+mn-ea"/>
              </a:rPr>
              <a:t>》</a:t>
            </a:r>
            <a:endParaRPr lang="en-US" altLang="zh-CN" sz="2000" i="0"/>
          </a:p>
          <a:p>
            <a:pPr eaLnBrk="1" latinLnBrk="0" hangingPunct="1">
              <a:lnSpc>
                <a:spcPct val="120000"/>
              </a:lnSpc>
              <a:buClr>
                <a:srgbClr val="00B050"/>
              </a:buClr>
              <a:buSzPct val="80000"/>
              <a:buFont typeface="Wingdings" panose="05000000000000000000" pitchFamily="2" charset="2"/>
              <a:buChar char="p"/>
            </a:pPr>
            <a:r>
              <a:rPr lang="en-US" altLang="zh-CN" sz="2000" i="0"/>
              <a:t> </a:t>
            </a:r>
            <a:r>
              <a:rPr lang="en-US" altLang="zh-CN" sz="2000" i="0">
                <a:solidFill>
                  <a:srgbClr val="0070C0"/>
                </a:solidFill>
              </a:rPr>
              <a:t>GB/T 25000.51-2016《</a:t>
            </a:r>
            <a:r>
              <a:rPr lang="zh-CN" altLang="en-US" sz="2000" i="0">
                <a:solidFill>
                  <a:srgbClr val="0070C0"/>
                </a:solidFill>
              </a:rPr>
              <a:t>系统与软件工程 系统与软件产品质量要求和</a:t>
            </a:r>
            <a:r>
              <a:rPr lang="zh-CN" altLang="en-US" sz="2000" i="0">
                <a:solidFill>
                  <a:srgbClr val="0070C0"/>
                </a:solidFill>
              </a:rPr>
              <a:t>评价（ </a:t>
            </a:r>
            <a:r>
              <a:rPr lang="en-US" altLang="zh-CN" sz="2000" i="0">
                <a:solidFill>
                  <a:srgbClr val="0070C0"/>
                </a:solidFill>
              </a:rPr>
              <a:t>SQuaRE</a:t>
            </a:r>
            <a:r>
              <a:rPr lang="zh-CN" altLang="en-US" sz="2000" i="0">
                <a:solidFill>
                  <a:srgbClr val="0070C0"/>
                </a:solidFill>
              </a:rPr>
              <a:t>）第</a:t>
            </a:r>
            <a:r>
              <a:rPr lang="en-US" altLang="zh-CN" sz="2000" i="0">
                <a:solidFill>
                  <a:srgbClr val="0070C0"/>
                </a:solidFill>
              </a:rPr>
              <a:t>51</a:t>
            </a:r>
            <a:r>
              <a:rPr lang="zh-CN" altLang="en-US" sz="2000" i="0">
                <a:solidFill>
                  <a:srgbClr val="0070C0"/>
                </a:solidFill>
              </a:rPr>
              <a:t>部分：就绪可用软件产品（</a:t>
            </a:r>
            <a:r>
              <a:rPr lang="en-US" altLang="zh-CN" sz="2000" i="0">
                <a:solidFill>
                  <a:srgbClr val="0070C0"/>
                </a:solidFill>
              </a:rPr>
              <a:t>RUSP</a:t>
            </a:r>
            <a:r>
              <a:rPr lang="zh-CN" altLang="en-US" sz="2000" i="0">
                <a:solidFill>
                  <a:srgbClr val="0070C0"/>
                </a:solidFill>
              </a:rPr>
              <a:t>）的质量要求和测试细则</a:t>
            </a:r>
            <a:r>
              <a:rPr lang="en-US" altLang="zh-CN" sz="2000" i="0">
                <a:solidFill>
                  <a:srgbClr val="0070C0"/>
                </a:solidFill>
              </a:rPr>
              <a:t>》</a:t>
            </a:r>
            <a:endParaRPr lang="zh-CN" altLang="en-US" sz="1400" i="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331913" y="476250"/>
            <a:ext cx="6064250" cy="549275"/>
          </a:xfrm>
        </p:spPr>
        <p:txBody>
          <a:bodyPr/>
          <a:lstStyle/>
          <a:p>
            <a:pPr algn="ctr">
              <a:defRPr/>
            </a:pPr>
            <a:r>
              <a:rPr lang="zh-CN" altLang="en-US" sz="3600" dirty="0">
                <a:solidFill>
                  <a:srgbClr val="FFFF00"/>
                </a:solidFill>
                <a:latin typeface="+mn-lt"/>
              </a:rPr>
              <a:t>软件测试规范</a:t>
            </a:r>
            <a:r>
              <a:rPr lang="zh-CN" altLang="en-US" dirty="0" smtClean="0"/>
              <a:t> </a:t>
            </a:r>
            <a:endParaRPr lang="zh-CN" altLang="en-US" dirty="0" smtClean="0"/>
          </a:p>
        </p:txBody>
      </p:sp>
      <p:sp>
        <p:nvSpPr>
          <p:cNvPr id="136194" name="Rectangle 3"/>
          <p:cNvSpPr>
            <a:spLocks noChangeArrowheads="1"/>
          </p:cNvSpPr>
          <p:nvPr/>
        </p:nvSpPr>
        <p:spPr bwMode="auto">
          <a:xfrm>
            <a:off x="323850" y="2565400"/>
            <a:ext cx="2736850" cy="2473325"/>
          </a:xfrm>
          <a:prstGeom prst="rect">
            <a:avLst/>
          </a:prstGeom>
          <a:noFill/>
          <a:ln w="9525">
            <a:noFill/>
            <a:miter lim="800000"/>
          </a:ln>
        </p:spPr>
        <p:txBody>
          <a:bodyPr>
            <a:spAutoFit/>
          </a:bodyPr>
          <a:lstStyle/>
          <a:p>
            <a:pPr>
              <a:lnSpc>
                <a:spcPct val="130000"/>
              </a:lnSpc>
              <a:spcBef>
                <a:spcPct val="50000"/>
              </a:spcBef>
            </a:pPr>
            <a:r>
              <a:rPr lang="zh-CN" altLang="en-US" sz="2400" b="1" i="0">
                <a:solidFill>
                  <a:srgbClr val="0070C0"/>
                </a:solidFill>
              </a:rPr>
              <a:t>对软件测试的流程过程化并对每一过程元素进行明确的界定，形成完整的规范体系。 </a:t>
            </a:r>
            <a:endParaRPr lang="zh-CN" altLang="en-US" sz="2400" b="1" i="0">
              <a:solidFill>
                <a:srgbClr val="0070C0"/>
              </a:solidFill>
            </a:endParaRPr>
          </a:p>
        </p:txBody>
      </p:sp>
      <p:pic>
        <p:nvPicPr>
          <p:cNvPr id="136195" name="Picture 4" descr="http://www.softwaretestingstandard.org/images/29119%20Test%20Process.JPG"/>
          <p:cNvPicPr>
            <a:picLocks noChangeAspect="1" noChangeArrowheads="1"/>
          </p:cNvPicPr>
          <p:nvPr/>
        </p:nvPicPr>
        <p:blipFill>
          <a:blip r:embed="rId1"/>
          <a:srcRect/>
          <a:stretch>
            <a:fillRect/>
          </a:stretch>
        </p:blipFill>
        <p:spPr bwMode="auto">
          <a:xfrm>
            <a:off x="3059113" y="1773238"/>
            <a:ext cx="5897562" cy="435610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幻灯片编号占位符 3"/>
          <p:cNvSpPr>
            <a:spLocks noGrp="1"/>
          </p:cNvSpPr>
          <p:nvPr>
            <p:ph type="sldNum" sz="quarter" idx="10"/>
          </p:nvPr>
        </p:nvSpPr>
        <p:spPr bwMode="auto">
          <a:xfrm>
            <a:off x="6553200" y="6245225"/>
            <a:ext cx="2133600" cy="476250"/>
          </a:xfrm>
          <a:noFill/>
          <a:ln>
            <a:miter lim="800000"/>
          </a:ln>
        </p:spPr>
        <p:txBody>
          <a:bodyPr vert="horz" wrap="square" lIns="91440" tIns="45720" rIns="91440" bIns="45720" numCol="1" anchor="t" anchorCtr="0" compatLnSpc="1"/>
          <a:lstStyle/>
          <a:p>
            <a:fld id="{C152B0D1-A672-437B-BAA0-51955C35DCBA}" type="slidenum">
              <a:rPr lang="en-AU" altLang="zh-CN" smtClean="0">
                <a:ea typeface="宋体" panose="02010600030101010101" pitchFamily="2" charset="-122"/>
              </a:rPr>
            </a:fld>
            <a:endParaRPr lang="en-AU" altLang="zh-CN" smtClean="0">
              <a:ea typeface="宋体" panose="02010600030101010101" pitchFamily="2" charset="-122"/>
            </a:endParaRPr>
          </a:p>
        </p:txBody>
      </p:sp>
      <p:sp>
        <p:nvSpPr>
          <p:cNvPr id="138242" name="Rectangle 2050"/>
          <p:cNvSpPr>
            <a:spLocks noGrp="1" noChangeArrowheads="1"/>
          </p:cNvSpPr>
          <p:nvPr>
            <p:ph type="title"/>
          </p:nvPr>
        </p:nvSpPr>
        <p:spPr>
          <a:xfrm>
            <a:off x="1116013" y="260350"/>
            <a:ext cx="4895850" cy="865188"/>
          </a:xfrm>
        </p:spPr>
        <p:txBody>
          <a:bodyPr/>
          <a:lstStyle/>
          <a:p>
            <a:pPr algn="ctr"/>
            <a:r>
              <a:rPr lang="en-US" altLang="zh-CN" sz="3200" b="1" smtClean="0">
                <a:solidFill>
                  <a:srgbClr val="FFFF00"/>
                </a:solidFill>
              </a:rPr>
              <a:t>ISO</a:t>
            </a:r>
            <a:r>
              <a:rPr lang="zh-CN" altLang="en-US" sz="3200" b="1" smtClean="0">
                <a:solidFill>
                  <a:srgbClr val="FFFF00"/>
                </a:solidFill>
              </a:rPr>
              <a:t> </a:t>
            </a:r>
            <a:r>
              <a:rPr lang="en-US" altLang="zh-CN" sz="3200" b="1" smtClean="0">
                <a:solidFill>
                  <a:srgbClr val="FFFF00"/>
                </a:solidFill>
              </a:rPr>
              <a:t>29119</a:t>
            </a:r>
            <a:r>
              <a:rPr lang="zh-CN" altLang="en-US" sz="3200" b="1" smtClean="0">
                <a:solidFill>
                  <a:srgbClr val="FFFF00"/>
                </a:solidFill>
              </a:rPr>
              <a:t> </a:t>
            </a:r>
            <a:r>
              <a:rPr lang="en-AU" altLang="zh-CN" sz="3200" b="1" smtClean="0">
                <a:solidFill>
                  <a:srgbClr val="FFFF00"/>
                </a:solidFill>
              </a:rPr>
              <a:t>Overview</a:t>
            </a:r>
            <a:endParaRPr lang="en-AU" altLang="zh-CN" sz="3200" b="1" smtClean="0">
              <a:solidFill>
                <a:srgbClr val="FFFF00"/>
              </a:solidFill>
            </a:endParaRPr>
          </a:p>
        </p:txBody>
      </p:sp>
      <p:sp>
        <p:nvSpPr>
          <p:cNvPr id="138243" name="Rectangle 2237"/>
          <p:cNvSpPr>
            <a:spLocks noChangeArrowheads="1"/>
          </p:cNvSpPr>
          <p:nvPr/>
        </p:nvSpPr>
        <p:spPr bwMode="auto">
          <a:xfrm>
            <a:off x="1693863" y="1690688"/>
            <a:ext cx="1511300" cy="801687"/>
          </a:xfrm>
          <a:prstGeom prst="rect">
            <a:avLst/>
          </a:prstGeom>
          <a:noFill/>
          <a:ln w="28575">
            <a:solidFill>
              <a:schemeClr val="tx1"/>
            </a:solidFill>
            <a:miter lim="800000"/>
          </a:ln>
        </p:spPr>
        <p:txBody>
          <a:bodyPr anchor="ctr"/>
          <a:lstStyle/>
          <a:p>
            <a:pPr algn="ctr" defTabSz="1279525"/>
            <a:r>
              <a:rPr lang="en-AU" altLang="zh-CN" sz="1600" u="sng"/>
              <a:t>Part 1</a:t>
            </a:r>
            <a:endParaRPr lang="en-AU" altLang="zh-CN" sz="1600" u="sng"/>
          </a:p>
          <a:p>
            <a:pPr algn="ctr" defTabSz="1279525"/>
            <a:r>
              <a:rPr lang="en-AU" altLang="zh-CN" sz="1600"/>
              <a:t>Concepts &amp; Vocabulary</a:t>
            </a:r>
            <a:endParaRPr lang="en-AU" altLang="zh-CN" sz="1600"/>
          </a:p>
        </p:txBody>
      </p:sp>
      <p:sp>
        <p:nvSpPr>
          <p:cNvPr id="138244" name="Rectangle 2238"/>
          <p:cNvSpPr>
            <a:spLocks noChangeArrowheads="1"/>
          </p:cNvSpPr>
          <p:nvPr/>
        </p:nvSpPr>
        <p:spPr bwMode="auto">
          <a:xfrm>
            <a:off x="1690688" y="3616325"/>
            <a:ext cx="1511300" cy="792163"/>
          </a:xfrm>
          <a:prstGeom prst="rect">
            <a:avLst/>
          </a:prstGeom>
          <a:noFill/>
          <a:ln w="28575">
            <a:solidFill>
              <a:schemeClr val="tx1"/>
            </a:solidFill>
            <a:miter lim="800000"/>
          </a:ln>
        </p:spPr>
        <p:txBody>
          <a:bodyPr anchor="ctr"/>
          <a:lstStyle/>
          <a:p>
            <a:pPr algn="ctr" defTabSz="1279525"/>
            <a:r>
              <a:rPr lang="en-AU" altLang="zh-CN" sz="1600" u="sng"/>
              <a:t>Part 2</a:t>
            </a:r>
            <a:endParaRPr lang="en-AU" altLang="zh-CN" sz="1600" u="sng"/>
          </a:p>
          <a:p>
            <a:pPr algn="ctr" defTabSz="1279525"/>
            <a:r>
              <a:rPr lang="en-AU" altLang="zh-CN" sz="1600"/>
              <a:t>Strategy &amp; Process</a:t>
            </a:r>
            <a:endParaRPr lang="en-AU" altLang="zh-CN" sz="1600"/>
          </a:p>
        </p:txBody>
      </p:sp>
      <p:sp>
        <p:nvSpPr>
          <p:cNvPr id="138245" name="Rectangle 2239"/>
          <p:cNvSpPr>
            <a:spLocks noChangeArrowheads="1"/>
          </p:cNvSpPr>
          <p:nvPr/>
        </p:nvSpPr>
        <p:spPr bwMode="auto">
          <a:xfrm>
            <a:off x="6443663" y="2924175"/>
            <a:ext cx="1655762" cy="792163"/>
          </a:xfrm>
          <a:prstGeom prst="rect">
            <a:avLst/>
          </a:prstGeom>
          <a:noFill/>
          <a:ln w="28575">
            <a:solidFill>
              <a:schemeClr val="tx1"/>
            </a:solidFill>
            <a:miter lim="800000"/>
          </a:ln>
        </p:spPr>
        <p:txBody>
          <a:bodyPr anchor="ctr"/>
          <a:lstStyle/>
          <a:p>
            <a:pPr algn="ctr" defTabSz="1279525"/>
            <a:r>
              <a:rPr lang="en-AU" altLang="zh-CN" sz="1600" u="sng"/>
              <a:t>Part 3</a:t>
            </a:r>
            <a:endParaRPr lang="en-AU" altLang="zh-CN" sz="1600" u="sng"/>
          </a:p>
          <a:p>
            <a:pPr algn="ctr" defTabSz="1279525"/>
            <a:r>
              <a:rPr lang="en-AU" altLang="zh-CN" sz="1600"/>
              <a:t>Documentation</a:t>
            </a:r>
            <a:endParaRPr lang="en-AU" altLang="zh-CN" sz="1600"/>
          </a:p>
        </p:txBody>
      </p:sp>
      <p:sp>
        <p:nvSpPr>
          <p:cNvPr id="138246" name="Rectangle 2240"/>
          <p:cNvSpPr>
            <a:spLocks noChangeArrowheads="1"/>
          </p:cNvSpPr>
          <p:nvPr/>
        </p:nvSpPr>
        <p:spPr bwMode="auto">
          <a:xfrm>
            <a:off x="1762125" y="5805488"/>
            <a:ext cx="1368425" cy="765175"/>
          </a:xfrm>
          <a:prstGeom prst="rect">
            <a:avLst/>
          </a:prstGeom>
          <a:noFill/>
          <a:ln w="28575">
            <a:solidFill>
              <a:schemeClr val="tx1"/>
            </a:solidFill>
            <a:miter lim="800000"/>
          </a:ln>
        </p:spPr>
        <p:txBody>
          <a:bodyPr anchor="ctr"/>
          <a:lstStyle/>
          <a:p>
            <a:pPr algn="ctr" defTabSz="1279525"/>
            <a:r>
              <a:rPr lang="en-AU" altLang="zh-CN" sz="1600" u="sng"/>
              <a:t>Part 4</a:t>
            </a:r>
            <a:endParaRPr lang="en-AU" altLang="zh-CN" sz="1600" u="sng"/>
          </a:p>
          <a:p>
            <a:pPr algn="ctr" defTabSz="1279525"/>
            <a:r>
              <a:rPr lang="en-AU" altLang="zh-CN" sz="1600"/>
              <a:t>Techniques</a:t>
            </a:r>
            <a:endParaRPr lang="en-AU" altLang="zh-CN" sz="1600"/>
          </a:p>
        </p:txBody>
      </p:sp>
      <p:cxnSp>
        <p:nvCxnSpPr>
          <p:cNvPr id="138247" name="AutoShape 2241"/>
          <p:cNvCxnSpPr>
            <a:cxnSpLocks noChangeShapeType="1"/>
            <a:stCxn id="138244" idx="1"/>
            <a:endCxn id="138243" idx="1"/>
          </p:cNvCxnSpPr>
          <p:nvPr/>
        </p:nvCxnSpPr>
        <p:spPr bwMode="auto">
          <a:xfrm rot="10800000" flipH="1">
            <a:off x="1676400" y="2092325"/>
            <a:ext cx="3175" cy="1920875"/>
          </a:xfrm>
          <a:prstGeom prst="curvedConnector3">
            <a:avLst>
              <a:gd name="adj1" fmla="val -30800009"/>
            </a:avLst>
          </a:prstGeom>
          <a:noFill/>
          <a:ln w="9525">
            <a:solidFill>
              <a:schemeClr val="tx1"/>
            </a:solidFill>
            <a:round/>
            <a:tailEnd type="triangle" w="med" len="med"/>
          </a:ln>
        </p:spPr>
      </p:cxnSp>
      <p:cxnSp>
        <p:nvCxnSpPr>
          <p:cNvPr id="138248" name="AutoShape 2242"/>
          <p:cNvCxnSpPr>
            <a:cxnSpLocks noChangeShapeType="1"/>
            <a:stCxn id="138244" idx="2"/>
            <a:endCxn id="138246" idx="0"/>
          </p:cNvCxnSpPr>
          <p:nvPr/>
        </p:nvCxnSpPr>
        <p:spPr bwMode="auto">
          <a:xfrm rot="5400000">
            <a:off x="1762125" y="5106988"/>
            <a:ext cx="1368425" cy="0"/>
          </a:xfrm>
          <a:prstGeom prst="straightConnector1">
            <a:avLst/>
          </a:prstGeom>
          <a:noFill/>
          <a:ln w="57150">
            <a:solidFill>
              <a:schemeClr val="tx1"/>
            </a:solidFill>
            <a:round/>
            <a:headEnd type="triangle" w="med" len="med"/>
            <a:tailEnd type="triangle" w="med" len="med"/>
          </a:ln>
        </p:spPr>
      </p:cxnSp>
      <p:cxnSp>
        <p:nvCxnSpPr>
          <p:cNvPr id="138249" name="AutoShape 2243"/>
          <p:cNvCxnSpPr>
            <a:cxnSpLocks noChangeShapeType="1"/>
            <a:stCxn id="138331" idx="1"/>
            <a:endCxn id="138251" idx="1"/>
          </p:cNvCxnSpPr>
          <p:nvPr/>
        </p:nvCxnSpPr>
        <p:spPr bwMode="auto">
          <a:xfrm rot="10800000">
            <a:off x="1692275" y="1943100"/>
            <a:ext cx="50800" cy="4475163"/>
          </a:xfrm>
          <a:prstGeom prst="curvedConnector3">
            <a:avLst>
              <a:gd name="adj1" fmla="val 3100000"/>
            </a:avLst>
          </a:prstGeom>
          <a:noFill/>
          <a:ln w="9525">
            <a:solidFill>
              <a:schemeClr val="tx1"/>
            </a:solidFill>
            <a:round/>
            <a:tailEnd type="triangle" w="med" len="med"/>
          </a:ln>
        </p:spPr>
      </p:cxnSp>
      <p:cxnSp>
        <p:nvCxnSpPr>
          <p:cNvPr id="138250" name="AutoShape 2244"/>
          <p:cNvCxnSpPr>
            <a:cxnSpLocks noChangeShapeType="1"/>
            <a:stCxn id="138245" idx="0"/>
            <a:endCxn id="138337" idx="3"/>
          </p:cNvCxnSpPr>
          <p:nvPr/>
        </p:nvCxnSpPr>
        <p:spPr bwMode="auto">
          <a:xfrm rot="16200000" flipV="1">
            <a:off x="4934744" y="586581"/>
            <a:ext cx="609600" cy="4065588"/>
          </a:xfrm>
          <a:prstGeom prst="curvedConnector2">
            <a:avLst/>
          </a:prstGeom>
          <a:noFill/>
          <a:ln w="9525">
            <a:solidFill>
              <a:schemeClr val="tx1"/>
            </a:solidFill>
            <a:round/>
            <a:tailEnd type="triangle" w="med" len="med"/>
          </a:ln>
        </p:spPr>
      </p:cxnSp>
      <p:sp>
        <p:nvSpPr>
          <p:cNvPr id="138251" name="Rectangle 2245"/>
          <p:cNvSpPr>
            <a:spLocks noChangeArrowheads="1"/>
          </p:cNvSpPr>
          <p:nvPr/>
        </p:nvSpPr>
        <p:spPr bwMode="auto">
          <a:xfrm>
            <a:off x="1692275" y="1906588"/>
            <a:ext cx="144463" cy="71437"/>
          </a:xfrm>
          <a:prstGeom prst="rect">
            <a:avLst/>
          </a:prstGeom>
          <a:noFill/>
          <a:ln w="9525">
            <a:noFill/>
            <a:miter lim="800000"/>
          </a:ln>
        </p:spPr>
        <p:txBody>
          <a:bodyPr wrap="none" anchor="ctr"/>
          <a:lstStyle/>
          <a:p>
            <a:endParaRPr lang="zh-CN" altLang="en-US"/>
          </a:p>
        </p:txBody>
      </p:sp>
      <p:sp>
        <p:nvSpPr>
          <p:cNvPr id="601286" name="Oval 2246"/>
          <p:cNvSpPr>
            <a:spLocks noChangeArrowheads="1"/>
          </p:cNvSpPr>
          <p:nvPr/>
        </p:nvSpPr>
        <p:spPr bwMode="auto">
          <a:xfrm>
            <a:off x="4716463" y="3932238"/>
            <a:ext cx="1295400" cy="360362"/>
          </a:xfrm>
          <a:prstGeom prst="ellipse">
            <a:avLst/>
          </a:prstGeom>
          <a:noFill/>
          <a:ln w="9525">
            <a:solidFill>
              <a:schemeClr val="tx1"/>
            </a:solidFill>
            <a:round/>
          </a:ln>
        </p:spPr>
        <p:txBody>
          <a:bodyPr wrap="none" anchor="ctr"/>
          <a:lstStyle/>
          <a:p>
            <a:pPr algn="ctr" defTabSz="1279525"/>
            <a:r>
              <a:rPr lang="en-AU" altLang="zh-CN" sz="1400"/>
              <a:t>ISO 25051:6</a:t>
            </a:r>
            <a:endParaRPr lang="en-AU" altLang="zh-CN" sz="1400"/>
          </a:p>
        </p:txBody>
      </p:sp>
      <p:sp>
        <p:nvSpPr>
          <p:cNvPr id="601287" name="Oval 2247"/>
          <p:cNvSpPr>
            <a:spLocks noChangeArrowheads="1"/>
          </p:cNvSpPr>
          <p:nvPr/>
        </p:nvSpPr>
        <p:spPr bwMode="auto">
          <a:xfrm>
            <a:off x="3059113" y="4941888"/>
            <a:ext cx="1370012" cy="360362"/>
          </a:xfrm>
          <a:prstGeom prst="ellipse">
            <a:avLst/>
          </a:prstGeom>
          <a:noFill/>
          <a:ln w="9525">
            <a:solidFill>
              <a:schemeClr val="tx1"/>
            </a:solidFill>
            <a:round/>
          </a:ln>
        </p:spPr>
        <p:txBody>
          <a:bodyPr wrap="none" anchor="ctr"/>
          <a:lstStyle/>
          <a:p>
            <a:pPr algn="ctr" defTabSz="1279525"/>
            <a:r>
              <a:rPr lang="en-AU" altLang="zh-CN" sz="1400"/>
              <a:t>ISO 25051:7</a:t>
            </a:r>
            <a:endParaRPr lang="en-AU" altLang="zh-CN" sz="1400"/>
          </a:p>
        </p:txBody>
      </p:sp>
      <p:sp>
        <p:nvSpPr>
          <p:cNvPr id="601288" name="Oval 2248"/>
          <p:cNvSpPr>
            <a:spLocks noChangeArrowheads="1"/>
          </p:cNvSpPr>
          <p:nvPr/>
        </p:nvSpPr>
        <p:spPr bwMode="auto">
          <a:xfrm>
            <a:off x="898525" y="2852738"/>
            <a:ext cx="1152525" cy="360362"/>
          </a:xfrm>
          <a:prstGeom prst="ellipse">
            <a:avLst/>
          </a:prstGeom>
          <a:noFill/>
          <a:ln w="9525">
            <a:solidFill>
              <a:schemeClr val="tx1"/>
            </a:solidFill>
            <a:round/>
          </a:ln>
        </p:spPr>
        <p:txBody>
          <a:bodyPr wrap="none" anchor="ctr"/>
          <a:lstStyle/>
          <a:p>
            <a:pPr algn="ctr" defTabSz="1279525"/>
            <a:r>
              <a:rPr lang="en-AU" altLang="zh-CN" sz="1400"/>
              <a:t>IEEE 1008</a:t>
            </a:r>
            <a:endParaRPr lang="en-AU" altLang="zh-CN" sz="1400"/>
          </a:p>
        </p:txBody>
      </p:sp>
      <p:sp>
        <p:nvSpPr>
          <p:cNvPr id="601289" name="Oval 2249"/>
          <p:cNvSpPr>
            <a:spLocks noChangeArrowheads="1"/>
          </p:cNvSpPr>
          <p:nvPr/>
        </p:nvSpPr>
        <p:spPr bwMode="auto">
          <a:xfrm>
            <a:off x="898525" y="5084763"/>
            <a:ext cx="1152525" cy="360362"/>
          </a:xfrm>
          <a:prstGeom prst="ellipse">
            <a:avLst/>
          </a:prstGeom>
          <a:noFill/>
          <a:ln w="9525">
            <a:solidFill>
              <a:schemeClr val="tx1"/>
            </a:solidFill>
            <a:round/>
          </a:ln>
        </p:spPr>
        <p:txBody>
          <a:bodyPr wrap="none" anchor="ctr"/>
          <a:lstStyle/>
          <a:p>
            <a:pPr algn="ctr" defTabSz="1279525"/>
            <a:r>
              <a:rPr lang="en-AU" altLang="zh-CN" sz="1400"/>
              <a:t>BSI 7925-2</a:t>
            </a:r>
            <a:endParaRPr lang="en-AU" altLang="zh-CN" sz="1400"/>
          </a:p>
        </p:txBody>
      </p:sp>
      <p:sp>
        <p:nvSpPr>
          <p:cNvPr id="138256" name="Rectangle 2250"/>
          <p:cNvSpPr>
            <a:spLocks noChangeArrowheads="1"/>
          </p:cNvSpPr>
          <p:nvPr/>
        </p:nvSpPr>
        <p:spPr bwMode="auto">
          <a:xfrm>
            <a:off x="1914525" y="4352925"/>
            <a:ext cx="144463" cy="71438"/>
          </a:xfrm>
          <a:prstGeom prst="rect">
            <a:avLst/>
          </a:prstGeom>
          <a:noFill/>
          <a:ln w="9525">
            <a:noFill/>
            <a:miter lim="800000"/>
          </a:ln>
        </p:spPr>
        <p:txBody>
          <a:bodyPr wrap="none" anchor="ctr"/>
          <a:lstStyle/>
          <a:p>
            <a:endParaRPr lang="zh-CN" altLang="en-US"/>
          </a:p>
        </p:txBody>
      </p:sp>
      <p:cxnSp>
        <p:nvCxnSpPr>
          <p:cNvPr id="601291" name="AutoShape 2251"/>
          <p:cNvCxnSpPr>
            <a:cxnSpLocks noChangeShapeType="1"/>
            <a:stCxn id="601289" idx="4"/>
            <a:endCxn id="138246" idx="1"/>
          </p:cNvCxnSpPr>
          <p:nvPr/>
        </p:nvCxnSpPr>
        <p:spPr bwMode="auto">
          <a:xfrm>
            <a:off x="1474788" y="5445125"/>
            <a:ext cx="273050" cy="742950"/>
          </a:xfrm>
          <a:prstGeom prst="straightConnector1">
            <a:avLst/>
          </a:prstGeom>
          <a:noFill/>
          <a:ln w="9525">
            <a:solidFill>
              <a:schemeClr val="tx1"/>
            </a:solidFill>
            <a:round/>
            <a:tailEnd type="triangle" w="med" len="med"/>
          </a:ln>
        </p:spPr>
      </p:cxnSp>
      <p:cxnSp>
        <p:nvCxnSpPr>
          <p:cNvPr id="601292" name="AutoShape 2252"/>
          <p:cNvCxnSpPr>
            <a:cxnSpLocks noChangeShapeType="1"/>
            <a:stCxn id="601289" idx="0"/>
            <a:endCxn id="138256" idx="1"/>
          </p:cNvCxnSpPr>
          <p:nvPr/>
        </p:nvCxnSpPr>
        <p:spPr bwMode="auto">
          <a:xfrm flipV="1">
            <a:off x="1474788" y="4389438"/>
            <a:ext cx="439737" cy="695325"/>
          </a:xfrm>
          <a:prstGeom prst="straightConnector1">
            <a:avLst/>
          </a:prstGeom>
          <a:noFill/>
          <a:ln w="9525">
            <a:solidFill>
              <a:schemeClr val="tx1"/>
            </a:solidFill>
            <a:round/>
            <a:tailEnd type="triangle" w="med" len="med"/>
          </a:ln>
        </p:spPr>
      </p:cxnSp>
      <p:cxnSp>
        <p:nvCxnSpPr>
          <p:cNvPr id="601293" name="AutoShape 2253"/>
          <p:cNvCxnSpPr>
            <a:cxnSpLocks noChangeShapeType="1"/>
            <a:stCxn id="601288" idx="4"/>
            <a:endCxn id="138266" idx="0"/>
          </p:cNvCxnSpPr>
          <p:nvPr/>
        </p:nvCxnSpPr>
        <p:spPr bwMode="auto">
          <a:xfrm>
            <a:off x="1474788" y="3213100"/>
            <a:ext cx="576262" cy="404813"/>
          </a:xfrm>
          <a:prstGeom prst="straightConnector1">
            <a:avLst/>
          </a:prstGeom>
          <a:noFill/>
          <a:ln w="9525">
            <a:solidFill>
              <a:schemeClr val="tx1"/>
            </a:solidFill>
            <a:round/>
            <a:tailEnd type="triangle" w="med" len="med"/>
          </a:ln>
        </p:spPr>
      </p:cxnSp>
      <p:sp>
        <p:nvSpPr>
          <p:cNvPr id="601294" name="Oval 2254"/>
          <p:cNvSpPr>
            <a:spLocks noChangeArrowheads="1"/>
          </p:cNvSpPr>
          <p:nvPr/>
        </p:nvSpPr>
        <p:spPr bwMode="auto">
          <a:xfrm>
            <a:off x="3635375" y="2636838"/>
            <a:ext cx="1584325" cy="360362"/>
          </a:xfrm>
          <a:prstGeom prst="ellipse">
            <a:avLst/>
          </a:prstGeom>
          <a:noFill/>
          <a:ln w="9525">
            <a:solidFill>
              <a:schemeClr val="tx1"/>
            </a:solidFill>
            <a:round/>
          </a:ln>
        </p:spPr>
        <p:txBody>
          <a:bodyPr wrap="none" anchor="ctr"/>
          <a:lstStyle/>
          <a:p>
            <a:pPr algn="ctr" defTabSz="1279525"/>
            <a:r>
              <a:rPr lang="en-AU" altLang="zh-CN" sz="1400"/>
              <a:t>IEEE 829:2007</a:t>
            </a:r>
            <a:endParaRPr lang="en-AU" altLang="zh-CN" sz="1400"/>
          </a:p>
        </p:txBody>
      </p:sp>
      <p:cxnSp>
        <p:nvCxnSpPr>
          <p:cNvPr id="601295" name="AutoShape 2255"/>
          <p:cNvCxnSpPr>
            <a:cxnSpLocks noChangeShapeType="1"/>
            <a:stCxn id="601294" idx="6"/>
            <a:endCxn id="138336" idx="0"/>
          </p:cNvCxnSpPr>
          <p:nvPr/>
        </p:nvCxnSpPr>
        <p:spPr bwMode="auto">
          <a:xfrm>
            <a:off x="5219700" y="2817813"/>
            <a:ext cx="1225550" cy="179387"/>
          </a:xfrm>
          <a:prstGeom prst="straightConnector1">
            <a:avLst/>
          </a:prstGeom>
          <a:noFill/>
          <a:ln w="9525">
            <a:solidFill>
              <a:schemeClr val="tx1"/>
            </a:solidFill>
            <a:round/>
            <a:tailEnd type="triangle" w="med" len="med"/>
          </a:ln>
        </p:spPr>
      </p:cxnSp>
      <p:sp>
        <p:nvSpPr>
          <p:cNvPr id="601296" name="Oval 2256"/>
          <p:cNvSpPr>
            <a:spLocks noChangeArrowheads="1"/>
          </p:cNvSpPr>
          <p:nvPr/>
        </p:nvSpPr>
        <p:spPr bwMode="auto">
          <a:xfrm>
            <a:off x="3708400" y="1671638"/>
            <a:ext cx="1439863" cy="360362"/>
          </a:xfrm>
          <a:prstGeom prst="ellipse">
            <a:avLst/>
          </a:prstGeom>
          <a:noFill/>
          <a:ln w="9525">
            <a:solidFill>
              <a:schemeClr val="tx1"/>
            </a:solidFill>
            <a:round/>
          </a:ln>
        </p:spPr>
        <p:txBody>
          <a:bodyPr wrap="none" anchor="ctr"/>
          <a:lstStyle/>
          <a:p>
            <a:pPr algn="ctr" defTabSz="1279525"/>
            <a:r>
              <a:rPr lang="en-AU" altLang="zh-CN" sz="1400"/>
              <a:t>BSI 7925-1</a:t>
            </a:r>
            <a:endParaRPr lang="en-AU" altLang="zh-CN" sz="1400"/>
          </a:p>
        </p:txBody>
      </p:sp>
      <p:sp>
        <p:nvSpPr>
          <p:cNvPr id="138263" name="Rectangle 2257"/>
          <p:cNvSpPr>
            <a:spLocks noChangeArrowheads="1"/>
          </p:cNvSpPr>
          <p:nvPr/>
        </p:nvSpPr>
        <p:spPr bwMode="auto">
          <a:xfrm>
            <a:off x="3132138" y="1917700"/>
            <a:ext cx="144462" cy="71438"/>
          </a:xfrm>
          <a:prstGeom prst="rect">
            <a:avLst/>
          </a:prstGeom>
          <a:noFill/>
          <a:ln w="9525">
            <a:noFill/>
            <a:miter lim="800000"/>
          </a:ln>
        </p:spPr>
        <p:txBody>
          <a:bodyPr wrap="none" anchor="ctr"/>
          <a:lstStyle/>
          <a:p>
            <a:endParaRPr lang="zh-CN" altLang="en-US"/>
          </a:p>
        </p:txBody>
      </p:sp>
      <p:cxnSp>
        <p:nvCxnSpPr>
          <p:cNvPr id="601298" name="AutoShape 2258"/>
          <p:cNvCxnSpPr>
            <a:cxnSpLocks noChangeShapeType="1"/>
            <a:stCxn id="601296" idx="2"/>
            <a:endCxn id="138263" idx="0"/>
          </p:cNvCxnSpPr>
          <p:nvPr/>
        </p:nvCxnSpPr>
        <p:spPr bwMode="auto">
          <a:xfrm flipH="1">
            <a:off x="3205163" y="1852613"/>
            <a:ext cx="503237" cy="65087"/>
          </a:xfrm>
          <a:prstGeom prst="straightConnector1">
            <a:avLst/>
          </a:prstGeom>
          <a:noFill/>
          <a:ln w="9525">
            <a:solidFill>
              <a:schemeClr val="tx1"/>
            </a:solidFill>
            <a:round/>
            <a:tailEnd type="triangle" w="med" len="med"/>
          </a:ln>
        </p:spPr>
      </p:cxnSp>
      <p:cxnSp>
        <p:nvCxnSpPr>
          <p:cNvPr id="601300" name="AutoShape 2260"/>
          <p:cNvCxnSpPr>
            <a:cxnSpLocks noChangeShapeType="1"/>
            <a:stCxn id="601294" idx="3"/>
            <a:endCxn id="138267" idx="0"/>
          </p:cNvCxnSpPr>
          <p:nvPr/>
        </p:nvCxnSpPr>
        <p:spPr bwMode="auto">
          <a:xfrm flipH="1">
            <a:off x="2771775" y="2944813"/>
            <a:ext cx="1095375" cy="673100"/>
          </a:xfrm>
          <a:prstGeom prst="straightConnector1">
            <a:avLst/>
          </a:prstGeom>
          <a:noFill/>
          <a:ln w="9525">
            <a:solidFill>
              <a:schemeClr val="tx1"/>
            </a:solidFill>
            <a:round/>
            <a:tailEnd type="triangle" w="med" len="med"/>
          </a:ln>
        </p:spPr>
      </p:cxnSp>
      <p:sp>
        <p:nvSpPr>
          <p:cNvPr id="138266" name="Rectangle 2261"/>
          <p:cNvSpPr>
            <a:spLocks noChangeArrowheads="1"/>
          </p:cNvSpPr>
          <p:nvPr/>
        </p:nvSpPr>
        <p:spPr bwMode="auto">
          <a:xfrm>
            <a:off x="1978025" y="3617913"/>
            <a:ext cx="144463" cy="71437"/>
          </a:xfrm>
          <a:prstGeom prst="rect">
            <a:avLst/>
          </a:prstGeom>
          <a:noFill/>
          <a:ln w="9525">
            <a:noFill/>
            <a:miter lim="800000"/>
          </a:ln>
        </p:spPr>
        <p:txBody>
          <a:bodyPr wrap="none" anchor="ctr"/>
          <a:lstStyle/>
          <a:p>
            <a:endParaRPr lang="zh-CN" altLang="en-US"/>
          </a:p>
        </p:txBody>
      </p:sp>
      <p:sp>
        <p:nvSpPr>
          <p:cNvPr id="138267" name="Rectangle 2262"/>
          <p:cNvSpPr>
            <a:spLocks noChangeArrowheads="1"/>
          </p:cNvSpPr>
          <p:nvPr/>
        </p:nvSpPr>
        <p:spPr bwMode="auto">
          <a:xfrm>
            <a:off x="2698750" y="3617913"/>
            <a:ext cx="144463" cy="71437"/>
          </a:xfrm>
          <a:prstGeom prst="rect">
            <a:avLst/>
          </a:prstGeom>
          <a:noFill/>
          <a:ln w="9525">
            <a:noFill/>
            <a:miter lim="800000"/>
          </a:ln>
        </p:spPr>
        <p:txBody>
          <a:bodyPr wrap="none" anchor="ctr"/>
          <a:lstStyle/>
          <a:p>
            <a:endParaRPr lang="zh-CN" altLang="en-US"/>
          </a:p>
        </p:txBody>
      </p:sp>
      <p:cxnSp>
        <p:nvCxnSpPr>
          <p:cNvPr id="601303" name="AutoShape 2263"/>
          <p:cNvCxnSpPr>
            <a:cxnSpLocks noChangeShapeType="1"/>
            <a:stCxn id="601286" idx="6"/>
            <a:endCxn id="138245" idx="2"/>
          </p:cNvCxnSpPr>
          <p:nvPr/>
        </p:nvCxnSpPr>
        <p:spPr bwMode="auto">
          <a:xfrm flipV="1">
            <a:off x="6011863" y="3716338"/>
            <a:ext cx="1260475" cy="396875"/>
          </a:xfrm>
          <a:prstGeom prst="straightConnector1">
            <a:avLst/>
          </a:prstGeom>
          <a:noFill/>
          <a:ln w="9525">
            <a:solidFill>
              <a:schemeClr val="tx1"/>
            </a:solidFill>
            <a:prstDash val="dash"/>
            <a:round/>
            <a:tailEnd type="triangle" w="med" len="med"/>
          </a:ln>
        </p:spPr>
      </p:cxnSp>
      <p:cxnSp>
        <p:nvCxnSpPr>
          <p:cNvPr id="601304" name="AutoShape 2264"/>
          <p:cNvCxnSpPr>
            <a:cxnSpLocks noChangeShapeType="1"/>
            <a:stCxn id="601286" idx="2"/>
            <a:endCxn id="138270" idx="2"/>
          </p:cNvCxnSpPr>
          <p:nvPr/>
        </p:nvCxnSpPr>
        <p:spPr bwMode="auto">
          <a:xfrm flipH="1">
            <a:off x="3203575" y="4113213"/>
            <a:ext cx="1512888" cy="107950"/>
          </a:xfrm>
          <a:prstGeom prst="straightConnector1">
            <a:avLst/>
          </a:prstGeom>
          <a:noFill/>
          <a:ln w="9525">
            <a:solidFill>
              <a:schemeClr val="tx1"/>
            </a:solidFill>
            <a:prstDash val="dash"/>
            <a:round/>
            <a:tailEnd type="triangle" w="med" len="med"/>
          </a:ln>
        </p:spPr>
      </p:cxnSp>
      <p:sp>
        <p:nvSpPr>
          <p:cNvPr id="138270" name="Rectangle 2265"/>
          <p:cNvSpPr>
            <a:spLocks noChangeArrowheads="1"/>
          </p:cNvSpPr>
          <p:nvPr/>
        </p:nvSpPr>
        <p:spPr bwMode="auto">
          <a:xfrm>
            <a:off x="3130550" y="4149725"/>
            <a:ext cx="144463" cy="71438"/>
          </a:xfrm>
          <a:prstGeom prst="rect">
            <a:avLst/>
          </a:prstGeom>
          <a:noFill/>
          <a:ln w="9525">
            <a:noFill/>
            <a:miter lim="800000"/>
          </a:ln>
        </p:spPr>
        <p:txBody>
          <a:bodyPr wrap="none" anchor="ctr"/>
          <a:lstStyle/>
          <a:p>
            <a:endParaRPr lang="zh-CN" altLang="en-US"/>
          </a:p>
        </p:txBody>
      </p:sp>
      <p:sp>
        <p:nvSpPr>
          <p:cNvPr id="138271" name="Rectangle 2266"/>
          <p:cNvSpPr>
            <a:spLocks noChangeArrowheads="1"/>
          </p:cNvSpPr>
          <p:nvPr/>
        </p:nvSpPr>
        <p:spPr bwMode="auto">
          <a:xfrm>
            <a:off x="2698750" y="4337050"/>
            <a:ext cx="144463" cy="71438"/>
          </a:xfrm>
          <a:prstGeom prst="rect">
            <a:avLst/>
          </a:prstGeom>
          <a:noFill/>
          <a:ln w="9525">
            <a:noFill/>
            <a:miter lim="800000"/>
          </a:ln>
        </p:spPr>
        <p:txBody>
          <a:bodyPr wrap="none" anchor="ctr"/>
          <a:lstStyle/>
          <a:p>
            <a:endParaRPr lang="zh-CN" altLang="en-US"/>
          </a:p>
        </p:txBody>
      </p:sp>
      <p:cxnSp>
        <p:nvCxnSpPr>
          <p:cNvPr id="601307" name="AutoShape 2267"/>
          <p:cNvCxnSpPr>
            <a:cxnSpLocks noChangeShapeType="1"/>
            <a:stCxn id="601287" idx="1"/>
            <a:endCxn id="138271" idx="2"/>
          </p:cNvCxnSpPr>
          <p:nvPr/>
        </p:nvCxnSpPr>
        <p:spPr bwMode="auto">
          <a:xfrm flipH="1" flipV="1">
            <a:off x="2771775" y="4408488"/>
            <a:ext cx="487363" cy="585787"/>
          </a:xfrm>
          <a:prstGeom prst="straightConnector1">
            <a:avLst/>
          </a:prstGeom>
          <a:noFill/>
          <a:ln w="9525">
            <a:solidFill>
              <a:schemeClr val="tx1"/>
            </a:solidFill>
            <a:prstDash val="dash"/>
            <a:round/>
            <a:tailEnd type="triangle" w="med" len="med"/>
          </a:ln>
        </p:spPr>
      </p:cxnSp>
      <p:graphicFrame>
        <p:nvGraphicFramePr>
          <p:cNvPr id="601386" name="Group 2346"/>
          <p:cNvGraphicFramePr>
            <a:graphicFrameLocks noGrp="1"/>
          </p:cNvGraphicFramePr>
          <p:nvPr/>
        </p:nvGraphicFramePr>
        <p:xfrm>
          <a:off x="6375400" y="333375"/>
          <a:ext cx="2735263" cy="2041525"/>
        </p:xfrm>
        <a:graphic>
          <a:graphicData uri="http://schemas.openxmlformats.org/drawingml/2006/table">
            <a:tbl>
              <a:tblPr/>
              <a:tblGrid>
                <a:gridCol w="1079500"/>
                <a:gridCol w="1655762"/>
              </a:tblGrid>
              <a:tr h="198438">
                <a:tc>
                  <a:txBody>
                    <a:bodyPr/>
                    <a:lstStyle/>
                    <a:p>
                      <a:pPr marL="0" marR="0" lvl="0" indent="0" algn="ctr" defTabSz="1279525" rtl="0" eaLnBrk="0" fontAlgn="base" latinLnBrk="0" hangingPunct="0">
                        <a:lnSpc>
                          <a:spcPct val="100000"/>
                        </a:lnSpc>
                        <a:spcBef>
                          <a:spcPct val="20000"/>
                        </a:spcBef>
                        <a:spcAft>
                          <a:spcPct val="0"/>
                        </a:spcAft>
                        <a:buClr>
                          <a:srgbClr val="333399"/>
                        </a:buClr>
                        <a:buSzTx/>
                        <a:buFontTx/>
                        <a:buNone/>
                      </a:pPr>
                      <a:r>
                        <a:rPr kumimoji="0" lang="en-AU" sz="1400" b="1" i="0" u="sng" strike="noStrike" cap="none" normalizeH="0" baseline="0">
                          <a:ln>
                            <a:noFill/>
                          </a:ln>
                          <a:solidFill>
                            <a:schemeClr val="tx1"/>
                          </a:solidFill>
                          <a:effectLst/>
                          <a:latin typeface="Arial" panose="020B0604020202020204" pitchFamily="34" charset="0"/>
                          <a:ea typeface="宋体" panose="02010600030101010101" pitchFamily="2" charset="-122"/>
                        </a:rPr>
                        <a:t>Normative (Generic)</a:t>
                      </a:r>
                      <a:endParaRPr kumimoji="0" lang="en-AU" sz="1400" b="1" i="0" u="sng"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1279525" rtl="0" eaLnBrk="0" fontAlgn="base" latinLnBrk="0" hangingPunct="0">
                        <a:lnSpc>
                          <a:spcPct val="100000"/>
                        </a:lnSpc>
                        <a:spcBef>
                          <a:spcPct val="20000"/>
                        </a:spcBef>
                        <a:spcAft>
                          <a:spcPct val="0"/>
                        </a:spcAft>
                        <a:buClr>
                          <a:srgbClr val="333399"/>
                        </a:buClr>
                        <a:buSzTx/>
                        <a:buFontTx/>
                        <a:buNone/>
                      </a:pPr>
                      <a:r>
                        <a:rPr kumimoji="0" lang="en-AU" sz="1400" b="1" i="0" u="sng" strike="noStrike" cap="none" normalizeH="0" baseline="0">
                          <a:ln>
                            <a:noFill/>
                          </a:ln>
                          <a:solidFill>
                            <a:schemeClr val="tx1"/>
                          </a:solidFill>
                          <a:effectLst/>
                          <a:latin typeface="Arial" panose="020B0604020202020204" pitchFamily="34" charset="0"/>
                          <a:ea typeface="宋体" panose="02010600030101010101" pitchFamily="2" charset="-122"/>
                        </a:rPr>
                        <a:t>Appendices</a:t>
                      </a:r>
                      <a:endParaRPr kumimoji="0" lang="en-AU" sz="1400" b="1" i="0" u="sng"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44463">
                <a:tc rowSpan="5">
                  <a:txBody>
                    <a:bodyPr/>
                    <a:lstStyle/>
                    <a:p>
                      <a:pPr marL="0" marR="0" lvl="0" indent="0" algn="l" defTabSz="1279525" rtl="0" eaLnBrk="0" fontAlgn="base" latinLnBrk="0" hangingPunct="0">
                        <a:lnSpc>
                          <a:spcPct val="100000"/>
                        </a:lnSpc>
                        <a:spcBef>
                          <a:spcPct val="20000"/>
                        </a:spcBef>
                        <a:spcAft>
                          <a:spcPct val="0"/>
                        </a:spcAft>
                        <a:buClr>
                          <a:srgbClr val="333399"/>
                        </a:buClr>
                        <a:buSzTx/>
                        <a:buFontTx/>
                        <a:buNone/>
                      </a:pPr>
                      <a:endParaRPr kumimoji="0" lang="en-GB"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1279525" rtl="0" eaLnBrk="0" fontAlgn="base" latinLnBrk="0" hangingPunct="0">
                        <a:lnSpc>
                          <a:spcPct val="100000"/>
                        </a:lnSpc>
                        <a:spcBef>
                          <a:spcPct val="20000"/>
                        </a:spcBef>
                        <a:spcAft>
                          <a:spcPct val="0"/>
                        </a:spcAft>
                        <a:buClr>
                          <a:srgbClr val="333399"/>
                        </a:buClr>
                        <a:buSzTx/>
                        <a:buFontTx/>
                        <a:buNone/>
                      </a:pPr>
                      <a:r>
                        <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e.g. Unit….</a:t>
                      </a:r>
                      <a:endPar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42875">
                <a:tc vMerge="1">
                  <a:tcPr/>
                </a:tc>
                <a:tc>
                  <a:txBody>
                    <a:bodyPr/>
                    <a:lstStyle/>
                    <a:p>
                      <a:pPr marL="0" marR="0" lvl="0" indent="0" algn="l" defTabSz="1279525" rtl="0" eaLnBrk="0" fontAlgn="base" latinLnBrk="0" hangingPunct="0">
                        <a:lnSpc>
                          <a:spcPct val="100000"/>
                        </a:lnSpc>
                        <a:spcBef>
                          <a:spcPct val="20000"/>
                        </a:spcBef>
                        <a:spcAft>
                          <a:spcPct val="0"/>
                        </a:spcAft>
                        <a:buClr>
                          <a:srgbClr val="333399"/>
                        </a:buClr>
                        <a:buSzTx/>
                        <a:buFontTx/>
                        <a:buNone/>
                      </a:pPr>
                      <a:r>
                        <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e.g. Integration…</a:t>
                      </a:r>
                      <a:endPar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50813">
                <a:tc vMerge="1">
                  <a:tcPr/>
                </a:tc>
                <a:tc>
                  <a:txBody>
                    <a:bodyPr/>
                    <a:lstStyle/>
                    <a:p>
                      <a:pPr marL="0" marR="0" lvl="0" indent="0" algn="l" defTabSz="1279525" rtl="0" eaLnBrk="0" fontAlgn="base" latinLnBrk="0" hangingPunct="0">
                        <a:lnSpc>
                          <a:spcPct val="100000"/>
                        </a:lnSpc>
                        <a:spcBef>
                          <a:spcPct val="20000"/>
                        </a:spcBef>
                        <a:spcAft>
                          <a:spcPct val="0"/>
                        </a:spcAft>
                        <a:buClr>
                          <a:srgbClr val="333399"/>
                        </a:buClr>
                        <a:buSzTx/>
                        <a:buFontTx/>
                        <a:buNone/>
                      </a:pPr>
                      <a:r>
                        <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e.g. System…</a:t>
                      </a:r>
                      <a:endPar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41288">
                <a:tc vMerge="1">
                  <a:tcPr/>
                </a:tc>
                <a:tc>
                  <a:txBody>
                    <a:bodyPr/>
                    <a:lstStyle/>
                    <a:p>
                      <a:pPr marL="0" marR="0" lvl="0" indent="0" algn="l" defTabSz="1279525" rtl="0" eaLnBrk="0" fontAlgn="base" latinLnBrk="0" hangingPunct="0">
                        <a:lnSpc>
                          <a:spcPct val="100000"/>
                        </a:lnSpc>
                        <a:spcBef>
                          <a:spcPct val="20000"/>
                        </a:spcBef>
                        <a:spcAft>
                          <a:spcPct val="0"/>
                        </a:spcAft>
                        <a:buClr>
                          <a:srgbClr val="333399"/>
                        </a:buClr>
                        <a:buSzTx/>
                        <a:buFontTx/>
                        <a:buNone/>
                      </a:pPr>
                      <a:r>
                        <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e.g. Acceptance…</a:t>
                      </a:r>
                      <a:endPar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88925">
                <a:tc vMerge="1">
                  <a:tcPr/>
                </a:tc>
                <a:tc>
                  <a:txBody>
                    <a:bodyPr/>
                    <a:lstStyle/>
                    <a:p>
                      <a:pPr marL="0" marR="0" lvl="0" indent="0" algn="l" defTabSz="1279525" rtl="0" eaLnBrk="0" fontAlgn="base" latinLnBrk="0" hangingPunct="0">
                        <a:lnSpc>
                          <a:spcPct val="100000"/>
                        </a:lnSpc>
                        <a:spcBef>
                          <a:spcPct val="20000"/>
                        </a:spcBef>
                        <a:spcAft>
                          <a:spcPct val="0"/>
                        </a:spcAft>
                        <a:buClr>
                          <a:srgbClr val="333399"/>
                        </a:buClr>
                        <a:buSzTx/>
                        <a:buFontTx/>
                        <a:buNone/>
                      </a:pPr>
                      <a:r>
                        <a:rPr kumimoji="0" lang="en-AU"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e.g. Maintenance..</a:t>
                      </a:r>
                      <a:endParaRPr kumimoji="0" lang="en-AU" sz="1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38292" name="Rectangle 2287"/>
          <p:cNvSpPr>
            <a:spLocks noChangeArrowheads="1"/>
          </p:cNvSpPr>
          <p:nvPr/>
        </p:nvSpPr>
        <p:spPr bwMode="auto">
          <a:xfrm>
            <a:off x="3059113" y="3716338"/>
            <a:ext cx="144462" cy="71437"/>
          </a:xfrm>
          <a:prstGeom prst="rect">
            <a:avLst/>
          </a:prstGeom>
          <a:noFill/>
          <a:ln w="9525">
            <a:noFill/>
            <a:miter lim="800000"/>
          </a:ln>
        </p:spPr>
        <p:txBody>
          <a:bodyPr wrap="none" anchor="ctr"/>
          <a:lstStyle/>
          <a:p>
            <a:endParaRPr lang="zh-CN" altLang="en-US"/>
          </a:p>
        </p:txBody>
      </p:sp>
      <p:cxnSp>
        <p:nvCxnSpPr>
          <p:cNvPr id="601328" name="AutoShape 2288"/>
          <p:cNvCxnSpPr>
            <a:cxnSpLocks noChangeShapeType="1"/>
            <a:stCxn id="138292" idx="3"/>
          </p:cNvCxnSpPr>
          <p:nvPr/>
        </p:nvCxnSpPr>
        <p:spPr bwMode="auto">
          <a:xfrm flipV="1">
            <a:off x="3203575" y="1376363"/>
            <a:ext cx="3097213" cy="2376487"/>
          </a:xfrm>
          <a:prstGeom prst="curvedConnector3">
            <a:avLst>
              <a:gd name="adj1" fmla="val 77958"/>
            </a:avLst>
          </a:prstGeom>
          <a:noFill/>
          <a:ln w="9525">
            <a:solidFill>
              <a:schemeClr val="tx1"/>
            </a:solidFill>
            <a:prstDash val="dash"/>
            <a:round/>
            <a:headEnd type="triangle" w="med" len="med"/>
            <a:tailEnd type="triangle" w="med" len="med"/>
          </a:ln>
        </p:spPr>
      </p:cxnSp>
      <p:sp>
        <p:nvSpPr>
          <p:cNvPr id="601329" name="Oval 2289"/>
          <p:cNvSpPr>
            <a:spLocks noChangeArrowheads="1"/>
          </p:cNvSpPr>
          <p:nvPr/>
        </p:nvSpPr>
        <p:spPr bwMode="auto">
          <a:xfrm>
            <a:off x="6732588" y="749300"/>
            <a:ext cx="142875" cy="142875"/>
          </a:xfrm>
          <a:prstGeom prst="ellipse">
            <a:avLst/>
          </a:prstGeom>
          <a:noFill/>
          <a:ln w="9525">
            <a:solidFill>
              <a:schemeClr val="tx1"/>
            </a:solidFill>
            <a:round/>
          </a:ln>
        </p:spPr>
        <p:txBody>
          <a:bodyPr wrap="none" anchor="ctr"/>
          <a:lstStyle/>
          <a:p>
            <a:endParaRPr lang="zh-CN" altLang="en-US"/>
          </a:p>
        </p:txBody>
      </p:sp>
      <p:sp>
        <p:nvSpPr>
          <p:cNvPr id="601330" name="Oval 2290"/>
          <p:cNvSpPr>
            <a:spLocks noChangeArrowheads="1"/>
          </p:cNvSpPr>
          <p:nvPr/>
        </p:nvSpPr>
        <p:spPr bwMode="auto">
          <a:xfrm>
            <a:off x="6732588" y="1036638"/>
            <a:ext cx="142875" cy="142875"/>
          </a:xfrm>
          <a:prstGeom prst="ellipse">
            <a:avLst/>
          </a:prstGeom>
          <a:noFill/>
          <a:ln w="9525">
            <a:solidFill>
              <a:schemeClr val="tx1"/>
            </a:solidFill>
            <a:round/>
          </a:ln>
        </p:spPr>
        <p:txBody>
          <a:bodyPr wrap="none" anchor="ctr"/>
          <a:lstStyle/>
          <a:p>
            <a:endParaRPr lang="zh-CN" altLang="en-US"/>
          </a:p>
        </p:txBody>
      </p:sp>
      <p:sp>
        <p:nvSpPr>
          <p:cNvPr id="601331" name="Oval 2291"/>
          <p:cNvSpPr>
            <a:spLocks noChangeArrowheads="1"/>
          </p:cNvSpPr>
          <p:nvPr/>
        </p:nvSpPr>
        <p:spPr bwMode="auto">
          <a:xfrm>
            <a:off x="6732588" y="1325563"/>
            <a:ext cx="142875" cy="142875"/>
          </a:xfrm>
          <a:prstGeom prst="ellipse">
            <a:avLst/>
          </a:prstGeom>
          <a:noFill/>
          <a:ln w="9525">
            <a:solidFill>
              <a:schemeClr val="tx1"/>
            </a:solidFill>
            <a:round/>
          </a:ln>
        </p:spPr>
        <p:txBody>
          <a:bodyPr wrap="none" anchor="ctr"/>
          <a:lstStyle/>
          <a:p>
            <a:endParaRPr lang="zh-CN" altLang="en-US"/>
          </a:p>
        </p:txBody>
      </p:sp>
      <p:sp>
        <p:nvSpPr>
          <p:cNvPr id="601332" name="Oval 2292"/>
          <p:cNvSpPr>
            <a:spLocks noChangeArrowheads="1"/>
          </p:cNvSpPr>
          <p:nvPr/>
        </p:nvSpPr>
        <p:spPr bwMode="auto">
          <a:xfrm>
            <a:off x="6732588" y="1612900"/>
            <a:ext cx="142875" cy="142875"/>
          </a:xfrm>
          <a:prstGeom prst="ellipse">
            <a:avLst/>
          </a:prstGeom>
          <a:noFill/>
          <a:ln w="9525">
            <a:solidFill>
              <a:schemeClr val="tx1"/>
            </a:solidFill>
            <a:round/>
          </a:ln>
        </p:spPr>
        <p:txBody>
          <a:bodyPr wrap="none" anchor="ctr"/>
          <a:lstStyle/>
          <a:p>
            <a:endParaRPr lang="zh-CN" altLang="en-US"/>
          </a:p>
        </p:txBody>
      </p:sp>
      <p:cxnSp>
        <p:nvCxnSpPr>
          <p:cNvPr id="601333" name="AutoShape 2293"/>
          <p:cNvCxnSpPr>
            <a:cxnSpLocks noChangeShapeType="1"/>
            <a:stCxn id="601329" idx="4"/>
            <a:endCxn id="601330" idx="0"/>
          </p:cNvCxnSpPr>
          <p:nvPr/>
        </p:nvCxnSpPr>
        <p:spPr bwMode="auto">
          <a:xfrm>
            <a:off x="6804025" y="892175"/>
            <a:ext cx="0" cy="144463"/>
          </a:xfrm>
          <a:prstGeom prst="straightConnector1">
            <a:avLst/>
          </a:prstGeom>
          <a:noFill/>
          <a:ln w="9525">
            <a:solidFill>
              <a:schemeClr val="tx1"/>
            </a:solidFill>
            <a:round/>
          </a:ln>
        </p:spPr>
      </p:cxnSp>
      <p:cxnSp>
        <p:nvCxnSpPr>
          <p:cNvPr id="601334" name="AutoShape 2294"/>
          <p:cNvCxnSpPr>
            <a:cxnSpLocks noChangeShapeType="1"/>
            <a:stCxn id="601330" idx="4"/>
            <a:endCxn id="601331" idx="0"/>
          </p:cNvCxnSpPr>
          <p:nvPr/>
        </p:nvCxnSpPr>
        <p:spPr bwMode="auto">
          <a:xfrm>
            <a:off x="6804025" y="1179513"/>
            <a:ext cx="0" cy="146050"/>
          </a:xfrm>
          <a:prstGeom prst="straightConnector1">
            <a:avLst/>
          </a:prstGeom>
          <a:noFill/>
          <a:ln w="9525">
            <a:solidFill>
              <a:schemeClr val="tx1"/>
            </a:solidFill>
            <a:round/>
          </a:ln>
        </p:spPr>
      </p:cxnSp>
      <p:cxnSp>
        <p:nvCxnSpPr>
          <p:cNvPr id="601335" name="AutoShape 2295"/>
          <p:cNvCxnSpPr>
            <a:cxnSpLocks noChangeShapeType="1"/>
            <a:stCxn id="601331" idx="4"/>
            <a:endCxn id="601332" idx="0"/>
          </p:cNvCxnSpPr>
          <p:nvPr/>
        </p:nvCxnSpPr>
        <p:spPr bwMode="auto">
          <a:xfrm>
            <a:off x="6804025" y="1468438"/>
            <a:ext cx="0" cy="144462"/>
          </a:xfrm>
          <a:prstGeom prst="straightConnector1">
            <a:avLst/>
          </a:prstGeom>
          <a:noFill/>
          <a:ln w="9525">
            <a:solidFill>
              <a:schemeClr val="tx1"/>
            </a:solidFill>
            <a:round/>
          </a:ln>
        </p:spPr>
      </p:cxnSp>
      <p:graphicFrame>
        <p:nvGraphicFramePr>
          <p:cNvPr id="601381" name="Group 2341"/>
          <p:cNvGraphicFramePr>
            <a:graphicFrameLocks noGrp="1"/>
          </p:cNvGraphicFramePr>
          <p:nvPr/>
        </p:nvGraphicFramePr>
        <p:xfrm>
          <a:off x="4859338" y="4478338"/>
          <a:ext cx="4176712" cy="2346325"/>
        </p:xfrm>
        <a:graphic>
          <a:graphicData uri="http://schemas.openxmlformats.org/drawingml/2006/table">
            <a:tbl>
              <a:tblPr/>
              <a:tblGrid>
                <a:gridCol w="1314450"/>
                <a:gridCol w="1624012"/>
                <a:gridCol w="1238250"/>
              </a:tblGrid>
              <a:tr h="366713">
                <a:tc>
                  <a:txBody>
                    <a:bodyPr/>
                    <a:lstStyle/>
                    <a:p>
                      <a:pPr marL="0" marR="0" lvl="0" indent="0" algn="ctr" defTabSz="1279525" rtl="0" eaLnBrk="0" fontAlgn="base" latinLnBrk="0" hangingPunct="0">
                        <a:lnSpc>
                          <a:spcPct val="100000"/>
                        </a:lnSpc>
                        <a:spcBef>
                          <a:spcPct val="20000"/>
                        </a:spcBef>
                        <a:spcAft>
                          <a:spcPct val="0"/>
                        </a:spcAft>
                        <a:buClr>
                          <a:srgbClr val="333399"/>
                        </a:buClr>
                        <a:buSzTx/>
                        <a:buFontTx/>
                        <a:buNone/>
                      </a:pPr>
                      <a:r>
                        <a:rPr kumimoji="0" lang="en-AU" sz="1400" b="1" i="0" u="sng" strike="noStrike" cap="none" normalizeH="0" baseline="0">
                          <a:ln>
                            <a:noFill/>
                          </a:ln>
                          <a:solidFill>
                            <a:schemeClr val="tx1"/>
                          </a:solidFill>
                          <a:effectLst/>
                          <a:latin typeface="Arial" panose="020B0604020202020204" pitchFamily="34" charset="0"/>
                          <a:ea typeface="宋体" panose="02010600030101010101" pitchFamily="2" charset="-122"/>
                        </a:rPr>
                        <a:t>Normative (Generic)</a:t>
                      </a:r>
                      <a:endParaRPr kumimoji="0" lang="en-AU" sz="1400" b="1" i="0" u="sng"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1279525" rtl="0" eaLnBrk="0" fontAlgn="base" latinLnBrk="0" hangingPunct="0">
                        <a:lnSpc>
                          <a:spcPct val="100000"/>
                        </a:lnSpc>
                        <a:spcBef>
                          <a:spcPct val="20000"/>
                        </a:spcBef>
                        <a:spcAft>
                          <a:spcPct val="0"/>
                        </a:spcAft>
                        <a:buClr>
                          <a:srgbClr val="333399"/>
                        </a:buClr>
                        <a:buSzTx/>
                        <a:buFontTx/>
                        <a:buNone/>
                      </a:pPr>
                      <a:r>
                        <a:rPr kumimoji="0" lang="en-AU" sz="1400" b="1" i="0" u="sng" strike="noStrike" cap="none" normalizeH="0" baseline="0">
                          <a:ln>
                            <a:noFill/>
                          </a:ln>
                          <a:solidFill>
                            <a:schemeClr val="tx1"/>
                          </a:solidFill>
                          <a:effectLst/>
                          <a:latin typeface="Arial" panose="020B0604020202020204" pitchFamily="34" charset="0"/>
                          <a:ea typeface="宋体" panose="02010600030101010101" pitchFamily="2" charset="-122"/>
                        </a:rPr>
                        <a:t>Appendices</a:t>
                      </a:r>
                      <a:endParaRPr kumimoji="0" lang="en-AU" sz="1400" b="1" i="0" u="sng"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1279525" rtl="0" eaLnBrk="0" fontAlgn="base" latinLnBrk="0" hangingPunct="0">
                        <a:lnSpc>
                          <a:spcPct val="100000"/>
                        </a:lnSpc>
                        <a:spcBef>
                          <a:spcPct val="20000"/>
                        </a:spcBef>
                        <a:spcAft>
                          <a:spcPct val="0"/>
                        </a:spcAft>
                        <a:buClr>
                          <a:srgbClr val="333399"/>
                        </a:buClr>
                        <a:buSzTx/>
                        <a:buFontTx/>
                        <a:buNone/>
                      </a:pPr>
                      <a:r>
                        <a:rPr kumimoji="0" lang="en-AU" sz="1400" b="1" i="0" u="sng" strike="noStrike" cap="none" normalizeH="0" baseline="0">
                          <a:ln>
                            <a:noFill/>
                          </a:ln>
                          <a:solidFill>
                            <a:schemeClr val="tx1"/>
                          </a:solidFill>
                          <a:effectLst/>
                          <a:latin typeface="Arial" panose="020B0604020202020204" pitchFamily="34" charset="0"/>
                          <a:ea typeface="宋体" panose="02010600030101010101" pitchFamily="2" charset="-122"/>
                        </a:rPr>
                        <a:t>Level</a:t>
                      </a:r>
                      <a:endParaRPr kumimoji="0" lang="en-AU" sz="1400" b="1" i="0" u="sng"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0500">
                <a:tc rowSpan="5">
                  <a:txBody>
                    <a:bodyPr/>
                    <a:lstStyle/>
                    <a:p>
                      <a:pPr marL="0" marR="0" lvl="0" indent="0" algn="l" defTabSz="1279525" rtl="0" eaLnBrk="0" fontAlgn="base" latinLnBrk="0" hangingPunct="0">
                        <a:lnSpc>
                          <a:spcPct val="100000"/>
                        </a:lnSpc>
                        <a:spcBef>
                          <a:spcPct val="20000"/>
                        </a:spcBef>
                        <a:spcAft>
                          <a:spcPct val="0"/>
                        </a:spcAft>
                        <a:buClr>
                          <a:srgbClr val="333399"/>
                        </a:buClr>
                        <a:buSzTx/>
                        <a:buFontTx/>
                        <a:buNone/>
                      </a:pPr>
                      <a:r>
                        <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Technique 1</a:t>
                      </a:r>
                      <a:endPar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1279525" rtl="0" eaLnBrk="0" fontAlgn="base" latinLnBrk="0" hangingPunct="0">
                        <a:lnSpc>
                          <a:spcPct val="100000"/>
                        </a:lnSpc>
                        <a:spcBef>
                          <a:spcPct val="20000"/>
                        </a:spcBef>
                        <a:spcAft>
                          <a:spcPct val="0"/>
                        </a:spcAft>
                        <a:buClr>
                          <a:srgbClr val="333399"/>
                        </a:buClr>
                        <a:buSzTx/>
                        <a:buFontTx/>
                        <a:buNone/>
                      </a:pPr>
                      <a:endPar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1279525" rtl="0" eaLnBrk="0" fontAlgn="base" latinLnBrk="0" hangingPunct="0">
                        <a:lnSpc>
                          <a:spcPct val="100000"/>
                        </a:lnSpc>
                        <a:spcBef>
                          <a:spcPct val="20000"/>
                        </a:spcBef>
                        <a:spcAft>
                          <a:spcPct val="0"/>
                        </a:spcAft>
                        <a:buClr>
                          <a:srgbClr val="333399"/>
                        </a:buClr>
                        <a:buSzTx/>
                        <a:buFontTx/>
                        <a:buNone/>
                      </a:pPr>
                      <a:r>
                        <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e.g. technique 1</a:t>
                      </a:r>
                      <a:endPar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1279525" rtl="0" eaLnBrk="0" fontAlgn="base" latinLnBrk="0" hangingPunct="0">
                        <a:lnSpc>
                          <a:spcPct val="100000"/>
                        </a:lnSpc>
                        <a:spcBef>
                          <a:spcPct val="20000"/>
                        </a:spcBef>
                        <a:spcAft>
                          <a:spcPct val="0"/>
                        </a:spcAft>
                        <a:buClr>
                          <a:srgbClr val="333399"/>
                        </a:buClr>
                        <a:buSzTx/>
                        <a:buFontTx/>
                        <a:buNone/>
                      </a:pPr>
                      <a:r>
                        <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Unit</a:t>
                      </a:r>
                      <a:endPar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2088">
                <a:tc vMerge="1">
                  <a:tcPr/>
                </a:tc>
                <a:tc>
                  <a:txBody>
                    <a:bodyPr/>
                    <a:lstStyle/>
                    <a:p>
                      <a:pPr marL="0" marR="0" lvl="0" indent="0" algn="l" defTabSz="1279525" rtl="0" eaLnBrk="0" fontAlgn="base" latinLnBrk="0" hangingPunct="0">
                        <a:lnSpc>
                          <a:spcPct val="100000"/>
                        </a:lnSpc>
                        <a:spcBef>
                          <a:spcPct val="20000"/>
                        </a:spcBef>
                        <a:spcAft>
                          <a:spcPct val="0"/>
                        </a:spcAft>
                        <a:buClr>
                          <a:srgbClr val="333399"/>
                        </a:buClr>
                        <a:buSzTx/>
                        <a:buFontTx/>
                        <a:buNone/>
                      </a:pPr>
                      <a:r>
                        <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e.g. technique 1</a:t>
                      </a:r>
                      <a:endPar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1279525" rtl="0" eaLnBrk="0" fontAlgn="base" latinLnBrk="0" hangingPunct="0">
                        <a:lnSpc>
                          <a:spcPct val="100000"/>
                        </a:lnSpc>
                        <a:spcBef>
                          <a:spcPct val="20000"/>
                        </a:spcBef>
                        <a:spcAft>
                          <a:spcPct val="0"/>
                        </a:spcAft>
                        <a:buClr>
                          <a:srgbClr val="333399"/>
                        </a:buClr>
                        <a:buSzTx/>
                        <a:buFontTx/>
                        <a:buNone/>
                      </a:pPr>
                      <a:r>
                        <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Integration</a:t>
                      </a:r>
                      <a:endPar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0500">
                <a:tc vMerge="1">
                  <a:tcPr/>
                </a:tc>
                <a:tc>
                  <a:txBody>
                    <a:bodyPr/>
                    <a:lstStyle/>
                    <a:p>
                      <a:pPr marL="0" marR="0" lvl="0" indent="0" algn="l" defTabSz="1279525" rtl="0" eaLnBrk="0" fontAlgn="base" latinLnBrk="0" hangingPunct="0">
                        <a:lnSpc>
                          <a:spcPct val="100000"/>
                        </a:lnSpc>
                        <a:spcBef>
                          <a:spcPct val="20000"/>
                        </a:spcBef>
                        <a:spcAft>
                          <a:spcPct val="0"/>
                        </a:spcAft>
                        <a:buClr>
                          <a:srgbClr val="333399"/>
                        </a:buClr>
                        <a:buSzTx/>
                        <a:buFontTx/>
                        <a:buNone/>
                      </a:pPr>
                      <a:r>
                        <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e.g. technique 1</a:t>
                      </a:r>
                      <a:endPar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1279525" rtl="0" eaLnBrk="0" fontAlgn="base" latinLnBrk="0" hangingPunct="0">
                        <a:lnSpc>
                          <a:spcPct val="100000"/>
                        </a:lnSpc>
                        <a:spcBef>
                          <a:spcPct val="20000"/>
                        </a:spcBef>
                        <a:spcAft>
                          <a:spcPct val="0"/>
                        </a:spcAft>
                        <a:buClr>
                          <a:srgbClr val="333399"/>
                        </a:buClr>
                        <a:buSzTx/>
                        <a:buFontTx/>
                        <a:buNone/>
                      </a:pPr>
                      <a:r>
                        <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System</a:t>
                      </a:r>
                      <a:endPar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0500">
                <a:tc vMerge="1">
                  <a:tcPr/>
                </a:tc>
                <a:tc>
                  <a:txBody>
                    <a:bodyPr/>
                    <a:lstStyle/>
                    <a:p>
                      <a:pPr marL="0" marR="0" lvl="0" indent="0" algn="l" defTabSz="1279525" rtl="0" eaLnBrk="0" fontAlgn="base" latinLnBrk="0" hangingPunct="0">
                        <a:lnSpc>
                          <a:spcPct val="100000"/>
                        </a:lnSpc>
                        <a:spcBef>
                          <a:spcPct val="20000"/>
                        </a:spcBef>
                        <a:spcAft>
                          <a:spcPct val="0"/>
                        </a:spcAft>
                        <a:buClr>
                          <a:srgbClr val="333399"/>
                        </a:buClr>
                        <a:buSzTx/>
                        <a:buFontTx/>
                        <a:buNone/>
                      </a:pPr>
                      <a:r>
                        <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e.g. technique 1</a:t>
                      </a:r>
                      <a:endPar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1279525" rtl="0" eaLnBrk="0" fontAlgn="base" latinLnBrk="0" hangingPunct="0">
                        <a:lnSpc>
                          <a:spcPct val="100000"/>
                        </a:lnSpc>
                        <a:spcBef>
                          <a:spcPct val="20000"/>
                        </a:spcBef>
                        <a:spcAft>
                          <a:spcPct val="0"/>
                        </a:spcAft>
                        <a:buClr>
                          <a:srgbClr val="333399"/>
                        </a:buClr>
                        <a:buSzTx/>
                        <a:buFontTx/>
                        <a:buNone/>
                      </a:pPr>
                      <a:r>
                        <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Acceptance</a:t>
                      </a:r>
                      <a:endPar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2088">
                <a:tc vMerge="1">
                  <a:tcPr/>
                </a:tc>
                <a:tc>
                  <a:txBody>
                    <a:bodyPr/>
                    <a:lstStyle/>
                    <a:p>
                      <a:pPr marL="0" marR="0" lvl="0" indent="0" algn="l" defTabSz="1279525" rtl="0" eaLnBrk="0" fontAlgn="base" latinLnBrk="0" hangingPunct="0">
                        <a:lnSpc>
                          <a:spcPct val="100000"/>
                        </a:lnSpc>
                        <a:spcBef>
                          <a:spcPct val="20000"/>
                        </a:spcBef>
                        <a:spcAft>
                          <a:spcPct val="0"/>
                        </a:spcAft>
                        <a:buClr>
                          <a:srgbClr val="333399"/>
                        </a:buClr>
                        <a:buSzTx/>
                        <a:buFontTx/>
                        <a:buNone/>
                      </a:pPr>
                      <a:r>
                        <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e.g. technique 1</a:t>
                      </a:r>
                      <a:endPar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1279525" rtl="0" eaLnBrk="0" fontAlgn="base" latinLnBrk="0" hangingPunct="0">
                        <a:lnSpc>
                          <a:spcPct val="100000"/>
                        </a:lnSpc>
                        <a:spcBef>
                          <a:spcPct val="20000"/>
                        </a:spcBef>
                        <a:spcAft>
                          <a:spcPct val="0"/>
                        </a:spcAft>
                        <a:buClr>
                          <a:srgbClr val="333399"/>
                        </a:buClr>
                        <a:buSzTx/>
                        <a:buFontTx/>
                        <a:buNone/>
                      </a:pPr>
                      <a:r>
                        <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Maintenance</a:t>
                      </a:r>
                      <a:endPar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0500">
                <a:tc>
                  <a:txBody>
                    <a:bodyPr/>
                    <a:lstStyle/>
                    <a:p>
                      <a:pPr marL="0" marR="0" lvl="0" indent="0" algn="l" defTabSz="1279525" rtl="0" eaLnBrk="0" fontAlgn="base" latinLnBrk="0" hangingPunct="0">
                        <a:lnSpc>
                          <a:spcPct val="100000"/>
                        </a:lnSpc>
                        <a:spcBef>
                          <a:spcPct val="20000"/>
                        </a:spcBef>
                        <a:spcAft>
                          <a:spcPct val="0"/>
                        </a:spcAft>
                        <a:buClr>
                          <a:srgbClr val="333399"/>
                        </a:buClr>
                        <a:buSzTx/>
                        <a:buFontTx/>
                        <a:buNone/>
                      </a:pPr>
                      <a:r>
                        <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Technique 2</a:t>
                      </a:r>
                      <a:endPar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1279525" rtl="0" eaLnBrk="0" fontAlgn="base" latinLnBrk="0" hangingPunct="0">
                        <a:lnSpc>
                          <a:spcPct val="100000"/>
                        </a:lnSpc>
                        <a:spcBef>
                          <a:spcPct val="20000"/>
                        </a:spcBef>
                        <a:spcAft>
                          <a:spcPct val="0"/>
                        </a:spcAft>
                        <a:buClr>
                          <a:srgbClr val="333399"/>
                        </a:buClr>
                        <a:buSzTx/>
                        <a:buFontTx/>
                        <a:buNone/>
                      </a:pPr>
                      <a:r>
                        <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1279525" rtl="0" eaLnBrk="0" fontAlgn="base" latinLnBrk="0" hangingPunct="0">
                        <a:lnSpc>
                          <a:spcPct val="100000"/>
                        </a:lnSpc>
                        <a:spcBef>
                          <a:spcPct val="20000"/>
                        </a:spcBef>
                        <a:spcAft>
                          <a:spcPct val="0"/>
                        </a:spcAft>
                        <a:buClr>
                          <a:srgbClr val="333399"/>
                        </a:buClr>
                        <a:buSzTx/>
                        <a:buFontTx/>
                        <a:buNone/>
                      </a:pPr>
                      <a:r>
                        <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AU"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38331" name="Rectangle 2330"/>
          <p:cNvSpPr>
            <a:spLocks noChangeArrowheads="1"/>
          </p:cNvSpPr>
          <p:nvPr/>
        </p:nvSpPr>
        <p:spPr bwMode="auto">
          <a:xfrm>
            <a:off x="1743075" y="6381750"/>
            <a:ext cx="144463" cy="71438"/>
          </a:xfrm>
          <a:prstGeom prst="rect">
            <a:avLst/>
          </a:prstGeom>
          <a:noFill/>
          <a:ln w="9525">
            <a:noFill/>
            <a:miter lim="800000"/>
          </a:ln>
        </p:spPr>
        <p:txBody>
          <a:bodyPr wrap="none" anchor="ctr"/>
          <a:lstStyle/>
          <a:p>
            <a:endParaRPr lang="zh-CN" altLang="en-US"/>
          </a:p>
        </p:txBody>
      </p:sp>
      <p:cxnSp>
        <p:nvCxnSpPr>
          <p:cNvPr id="601371" name="AutoShape 2331"/>
          <p:cNvCxnSpPr>
            <a:cxnSpLocks noChangeShapeType="1"/>
            <a:stCxn id="138246" idx="3"/>
          </p:cNvCxnSpPr>
          <p:nvPr/>
        </p:nvCxnSpPr>
        <p:spPr bwMode="auto">
          <a:xfrm flipV="1">
            <a:off x="3144838" y="5753100"/>
            <a:ext cx="1714500" cy="434975"/>
          </a:xfrm>
          <a:prstGeom prst="curvedConnector3">
            <a:avLst>
              <a:gd name="adj1" fmla="val 49537"/>
            </a:avLst>
          </a:prstGeom>
          <a:noFill/>
          <a:ln w="9525">
            <a:solidFill>
              <a:schemeClr val="tx1"/>
            </a:solidFill>
            <a:prstDash val="dash"/>
            <a:round/>
            <a:headEnd type="triangle" w="med" len="med"/>
            <a:tailEnd type="triangle" w="med" len="med"/>
          </a:ln>
        </p:spPr>
      </p:cxnSp>
      <p:cxnSp>
        <p:nvCxnSpPr>
          <p:cNvPr id="138333" name="AutoShape 2332"/>
          <p:cNvCxnSpPr>
            <a:cxnSpLocks noChangeShapeType="1"/>
            <a:stCxn id="138244" idx="3"/>
            <a:endCxn id="138245" idx="1"/>
          </p:cNvCxnSpPr>
          <p:nvPr/>
        </p:nvCxnSpPr>
        <p:spPr bwMode="auto">
          <a:xfrm flipV="1">
            <a:off x="3201988" y="3321050"/>
            <a:ext cx="3241675" cy="692150"/>
          </a:xfrm>
          <a:prstGeom prst="straightConnector1">
            <a:avLst/>
          </a:prstGeom>
          <a:noFill/>
          <a:ln w="57150">
            <a:solidFill>
              <a:schemeClr val="tx1"/>
            </a:solidFill>
            <a:round/>
            <a:headEnd type="triangle" w="med" len="med"/>
            <a:tailEnd type="triangle" w="med" len="med"/>
          </a:ln>
        </p:spPr>
      </p:cxnSp>
      <p:sp>
        <p:nvSpPr>
          <p:cNvPr id="601373" name="Oval 2333"/>
          <p:cNvSpPr>
            <a:spLocks noChangeArrowheads="1"/>
          </p:cNvSpPr>
          <p:nvPr/>
        </p:nvSpPr>
        <p:spPr bwMode="auto">
          <a:xfrm>
            <a:off x="6732588" y="1871663"/>
            <a:ext cx="142875" cy="142875"/>
          </a:xfrm>
          <a:prstGeom prst="ellipse">
            <a:avLst/>
          </a:prstGeom>
          <a:noFill/>
          <a:ln w="9525">
            <a:solidFill>
              <a:schemeClr val="tx1"/>
            </a:solidFill>
            <a:round/>
          </a:ln>
        </p:spPr>
        <p:txBody>
          <a:bodyPr wrap="none" anchor="ctr"/>
          <a:lstStyle/>
          <a:p>
            <a:endParaRPr lang="zh-CN" altLang="en-US"/>
          </a:p>
        </p:txBody>
      </p:sp>
      <p:cxnSp>
        <p:nvCxnSpPr>
          <p:cNvPr id="601374" name="AutoShape 2334"/>
          <p:cNvCxnSpPr>
            <a:cxnSpLocks noChangeShapeType="1"/>
            <a:stCxn id="601332" idx="4"/>
            <a:endCxn id="601373" idx="0"/>
          </p:cNvCxnSpPr>
          <p:nvPr/>
        </p:nvCxnSpPr>
        <p:spPr bwMode="auto">
          <a:xfrm>
            <a:off x="6804025" y="1755775"/>
            <a:ext cx="0" cy="115888"/>
          </a:xfrm>
          <a:prstGeom prst="straightConnector1">
            <a:avLst/>
          </a:prstGeom>
          <a:noFill/>
          <a:ln w="9525">
            <a:solidFill>
              <a:schemeClr val="tx1"/>
            </a:solidFill>
            <a:round/>
          </a:ln>
        </p:spPr>
      </p:cxnSp>
      <p:sp>
        <p:nvSpPr>
          <p:cNvPr id="138336" name="Rectangle 2340"/>
          <p:cNvSpPr>
            <a:spLocks noChangeArrowheads="1"/>
          </p:cNvSpPr>
          <p:nvPr/>
        </p:nvSpPr>
        <p:spPr bwMode="auto">
          <a:xfrm>
            <a:off x="6372225" y="2997200"/>
            <a:ext cx="144463" cy="71438"/>
          </a:xfrm>
          <a:prstGeom prst="rect">
            <a:avLst/>
          </a:prstGeom>
          <a:noFill/>
          <a:ln w="9525">
            <a:noFill/>
            <a:miter lim="800000"/>
          </a:ln>
        </p:spPr>
        <p:txBody>
          <a:bodyPr wrap="none" anchor="ctr"/>
          <a:lstStyle/>
          <a:p>
            <a:endParaRPr lang="zh-CN" altLang="en-US"/>
          </a:p>
        </p:txBody>
      </p:sp>
      <p:sp>
        <p:nvSpPr>
          <p:cNvPr id="138337" name="Rectangle 2342"/>
          <p:cNvSpPr>
            <a:spLocks noChangeArrowheads="1"/>
          </p:cNvSpPr>
          <p:nvPr/>
        </p:nvSpPr>
        <p:spPr bwMode="auto">
          <a:xfrm>
            <a:off x="3062288" y="2278063"/>
            <a:ext cx="144462" cy="71437"/>
          </a:xfrm>
          <a:prstGeom prst="rect">
            <a:avLst/>
          </a:prstGeom>
          <a:noFill/>
          <a:ln w="9525">
            <a:noFill/>
            <a:miter lim="800000"/>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129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12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12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129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130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129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0129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12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128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0129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128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0130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013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128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130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0138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13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013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13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13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013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013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13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137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0137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013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0138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01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286" grpId="0" animBg="1"/>
      <p:bldP spid="601287" grpId="0" animBg="1"/>
      <p:bldP spid="601288" grpId="0" animBg="1"/>
      <p:bldP spid="601289" grpId="0" animBg="1"/>
      <p:bldP spid="601294" grpId="0" animBg="1"/>
      <p:bldP spid="601296" grpId="0" animBg="1"/>
      <p:bldP spid="601329" grpId="0" animBg="1"/>
      <p:bldP spid="601330" grpId="0" animBg="1"/>
      <p:bldP spid="601331" grpId="0" animBg="1"/>
      <p:bldP spid="601332" grpId="0" animBg="1"/>
      <p:bldP spid="60137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ChangeArrowheads="1"/>
          </p:cNvSpPr>
          <p:nvPr>
            <p:ph type="title"/>
          </p:nvPr>
        </p:nvSpPr>
        <p:spPr>
          <a:xfrm>
            <a:off x="1403350" y="366713"/>
            <a:ext cx="6169025" cy="561975"/>
          </a:xfrm>
        </p:spPr>
        <p:txBody>
          <a:bodyPr/>
          <a:lstStyle/>
          <a:p>
            <a:pPr algn="ctr"/>
            <a:r>
              <a:rPr lang="en-AU" altLang="zh-CN" sz="2400" smtClean="0">
                <a:solidFill>
                  <a:srgbClr val="FFFF00"/>
                </a:solidFill>
              </a:rPr>
              <a:t>Part 1</a:t>
            </a:r>
            <a:r>
              <a:rPr lang="zh-CN" altLang="en-US" sz="2400" smtClean="0">
                <a:solidFill>
                  <a:srgbClr val="FFFF00"/>
                </a:solidFill>
              </a:rPr>
              <a:t>：</a:t>
            </a:r>
            <a:r>
              <a:rPr lang="en-AU" altLang="zh-CN" sz="3200" smtClean="0">
                <a:solidFill>
                  <a:srgbClr val="FFFF00"/>
                </a:solidFill>
              </a:rPr>
              <a:t>Concepts &amp; Vocabulary</a:t>
            </a:r>
            <a:endParaRPr lang="en-AU" altLang="zh-CN" sz="3200" smtClean="0">
              <a:solidFill>
                <a:srgbClr val="FFFF00"/>
              </a:solidFill>
            </a:endParaRPr>
          </a:p>
        </p:txBody>
      </p:sp>
      <p:sp>
        <p:nvSpPr>
          <p:cNvPr id="728150" name="Rectangle 86"/>
          <p:cNvSpPr>
            <a:spLocks noGrp="1" noChangeArrowheads="1"/>
          </p:cNvSpPr>
          <p:nvPr>
            <p:ph type="body" idx="1"/>
          </p:nvPr>
        </p:nvSpPr>
        <p:spPr>
          <a:xfrm>
            <a:off x="250825" y="1557655"/>
            <a:ext cx="8714105" cy="4881245"/>
          </a:xfrm>
        </p:spPr>
        <p:txBody>
          <a:bodyPr/>
          <a:lstStyle/>
          <a:p>
            <a:pPr marL="800100" lvl="1" indent="-342900" eaLnBrk="1" latinLnBrk="0" hangingPunct="1">
              <a:lnSpc>
                <a:spcPct val="165000"/>
              </a:lnSpc>
              <a:spcBef>
                <a:spcPct val="0"/>
              </a:spcBef>
              <a:buClr>
                <a:srgbClr val="00B050"/>
              </a:buClr>
              <a:buSzPct val="80000"/>
              <a:buFont typeface="Wingdings" panose="05000000000000000000" pitchFamily="2" charset="2"/>
              <a:buChar char="p"/>
              <a:defRPr/>
            </a:pPr>
            <a:r>
              <a:rPr lang="en-US" altLang="zh-CN" sz="2400" kern="1200" dirty="0">
                <a:solidFill>
                  <a:srgbClr val="0070C0"/>
                </a:solidFill>
                <a:ea typeface="宋体" panose="02010600030101010101" pitchFamily="2" charset="-122"/>
                <a:cs typeface="+mn-cs"/>
              </a:rPr>
              <a:t>Software testing concepts</a:t>
            </a:r>
            <a:endParaRPr lang="en-US" altLang="zh-CN" sz="2400" kern="1200" dirty="0">
              <a:solidFill>
                <a:srgbClr val="0070C0"/>
              </a:solidFill>
              <a:ea typeface="宋体" panose="02010600030101010101" pitchFamily="2" charset="-122"/>
              <a:cs typeface="+mn-cs"/>
            </a:endParaRPr>
          </a:p>
          <a:p>
            <a:pPr marL="800100" lvl="1" indent="-342900" eaLnBrk="1" latinLnBrk="0" hangingPunct="1">
              <a:lnSpc>
                <a:spcPct val="165000"/>
              </a:lnSpc>
              <a:spcBef>
                <a:spcPct val="0"/>
              </a:spcBef>
              <a:buClr>
                <a:srgbClr val="00B050"/>
              </a:buClr>
              <a:buSzPct val="80000"/>
              <a:buFont typeface="Wingdings" panose="05000000000000000000" pitchFamily="2" charset="2"/>
              <a:buChar char="p"/>
              <a:defRPr/>
            </a:pPr>
            <a:r>
              <a:rPr lang="en-US" altLang="zh-CN" sz="2400" kern="1200" dirty="0">
                <a:solidFill>
                  <a:srgbClr val="0070C0"/>
                </a:solidFill>
                <a:ea typeface="宋体" panose="02010600030101010101" pitchFamily="2" charset="-122"/>
                <a:cs typeface="+mn-cs"/>
              </a:rPr>
              <a:t>Introduction to software testing</a:t>
            </a:r>
            <a:endParaRPr lang="en-US" altLang="zh-CN" sz="2400" kern="1200" dirty="0">
              <a:solidFill>
                <a:srgbClr val="0070C0"/>
              </a:solidFill>
              <a:ea typeface="宋体" panose="02010600030101010101" pitchFamily="2" charset="-122"/>
              <a:cs typeface="+mn-cs"/>
            </a:endParaRPr>
          </a:p>
          <a:p>
            <a:pPr marL="800100" lvl="1" indent="-342900" eaLnBrk="1" latinLnBrk="0" hangingPunct="1">
              <a:lnSpc>
                <a:spcPct val="165000"/>
              </a:lnSpc>
              <a:spcBef>
                <a:spcPct val="0"/>
              </a:spcBef>
              <a:buClr>
                <a:srgbClr val="00B050"/>
              </a:buClr>
              <a:buSzPct val="80000"/>
              <a:buFont typeface="Wingdings" panose="05000000000000000000" pitchFamily="2" charset="2"/>
              <a:buChar char="p"/>
              <a:defRPr/>
            </a:pPr>
            <a:r>
              <a:rPr lang="en-US" altLang="zh-CN" sz="2400" kern="1200" dirty="0">
                <a:solidFill>
                  <a:srgbClr val="0070C0"/>
                </a:solidFill>
                <a:ea typeface="宋体" panose="02010600030101010101" pitchFamily="2" charset="-122"/>
                <a:cs typeface="+mn-cs"/>
              </a:rPr>
              <a:t>Relationship between testing, development &amp; maintenance</a:t>
            </a:r>
            <a:endParaRPr lang="en-US" altLang="zh-CN" sz="2400" kern="1200" dirty="0">
              <a:solidFill>
                <a:srgbClr val="0070C0"/>
              </a:solidFill>
              <a:ea typeface="宋体" panose="02010600030101010101" pitchFamily="2" charset="-122"/>
              <a:cs typeface="+mn-cs"/>
            </a:endParaRPr>
          </a:p>
          <a:p>
            <a:pPr marL="800100" lvl="1" indent="-342900" eaLnBrk="1" latinLnBrk="0" hangingPunct="1">
              <a:lnSpc>
                <a:spcPct val="165000"/>
              </a:lnSpc>
              <a:spcBef>
                <a:spcPct val="0"/>
              </a:spcBef>
              <a:buClr>
                <a:srgbClr val="00B050"/>
              </a:buClr>
              <a:buSzPct val="80000"/>
              <a:buFont typeface="Wingdings" panose="05000000000000000000" pitchFamily="2" charset="2"/>
              <a:buChar char="p"/>
              <a:defRPr/>
            </a:pPr>
            <a:r>
              <a:rPr lang="en-US" altLang="zh-CN" sz="2400" kern="1200" dirty="0">
                <a:solidFill>
                  <a:srgbClr val="0070C0"/>
                </a:solidFill>
                <a:ea typeface="宋体" panose="02010600030101010101" pitchFamily="2" charset="-122"/>
                <a:cs typeface="+mn-cs"/>
              </a:rPr>
              <a:t>Implications of lifecycle models</a:t>
            </a:r>
            <a:endParaRPr lang="en-US" altLang="zh-CN" sz="2400" kern="1200" dirty="0">
              <a:solidFill>
                <a:srgbClr val="0070C0"/>
              </a:solidFill>
              <a:ea typeface="宋体" panose="02010600030101010101" pitchFamily="2" charset="-122"/>
              <a:cs typeface="+mn-cs"/>
            </a:endParaRPr>
          </a:p>
          <a:p>
            <a:pPr marL="800100" lvl="1" indent="-342900" eaLnBrk="1" latinLnBrk="0" hangingPunct="1">
              <a:lnSpc>
                <a:spcPct val="165000"/>
              </a:lnSpc>
              <a:spcBef>
                <a:spcPct val="0"/>
              </a:spcBef>
              <a:buClr>
                <a:srgbClr val="00B050"/>
              </a:buClr>
              <a:buSzPct val="80000"/>
              <a:buFont typeface="Wingdings" panose="05000000000000000000" pitchFamily="2" charset="2"/>
              <a:buChar char="p"/>
              <a:defRPr/>
            </a:pPr>
            <a:r>
              <a:rPr lang="en-US" altLang="zh-CN" sz="2400" kern="1200" dirty="0">
                <a:solidFill>
                  <a:srgbClr val="0070C0"/>
                </a:solidFill>
                <a:ea typeface="宋体" panose="02010600030101010101" pitchFamily="2" charset="-122"/>
                <a:cs typeface="+mn-cs"/>
              </a:rPr>
              <a:t>Types of testing</a:t>
            </a:r>
            <a:endParaRPr lang="en-US" altLang="zh-CN" sz="2400" kern="1200" dirty="0">
              <a:solidFill>
                <a:srgbClr val="0070C0"/>
              </a:solidFill>
              <a:ea typeface="宋体" panose="02010600030101010101" pitchFamily="2" charset="-122"/>
              <a:cs typeface="+mn-cs"/>
            </a:endParaRPr>
          </a:p>
          <a:p>
            <a:pPr marL="800100" lvl="1" indent="-342900" eaLnBrk="1" latinLnBrk="0" hangingPunct="1">
              <a:lnSpc>
                <a:spcPct val="165000"/>
              </a:lnSpc>
              <a:spcBef>
                <a:spcPct val="0"/>
              </a:spcBef>
              <a:buClr>
                <a:srgbClr val="00B050"/>
              </a:buClr>
              <a:buSzPct val="80000"/>
              <a:buFont typeface="Wingdings" panose="05000000000000000000" pitchFamily="2" charset="2"/>
              <a:buChar char="p"/>
              <a:defRPr/>
            </a:pPr>
            <a:r>
              <a:rPr lang="en-US" altLang="zh-CN" sz="2400" kern="1200" dirty="0">
                <a:solidFill>
                  <a:srgbClr val="0070C0"/>
                </a:solidFill>
                <a:ea typeface="宋体" panose="02010600030101010101" pitchFamily="2" charset="-122"/>
                <a:cs typeface="+mn-cs"/>
              </a:rPr>
              <a:t>Testing vocabulary</a:t>
            </a:r>
            <a:endParaRPr lang="en-US" altLang="zh-CN" sz="2400" kern="1200" dirty="0">
              <a:solidFill>
                <a:srgbClr val="0070C0"/>
              </a:solidFill>
              <a:ea typeface="宋体" panose="02010600030101010101" pitchFamily="2" charset="-122"/>
              <a:cs typeface="+mn-cs"/>
            </a:endParaRPr>
          </a:p>
          <a:p>
            <a:pPr marL="800100" lvl="1" indent="-342900" eaLnBrk="1" latinLnBrk="0" hangingPunct="1">
              <a:lnSpc>
                <a:spcPct val="165000"/>
              </a:lnSpc>
              <a:spcBef>
                <a:spcPct val="0"/>
              </a:spcBef>
              <a:buClr>
                <a:srgbClr val="00B050"/>
              </a:buClr>
              <a:buSzPct val="80000"/>
              <a:buFont typeface="Wingdings" panose="05000000000000000000" pitchFamily="2" charset="2"/>
              <a:buChar char="p"/>
              <a:defRPr/>
            </a:pPr>
            <a:r>
              <a:rPr lang="en-US" altLang="zh-CN" sz="2400" kern="1200" dirty="0">
                <a:solidFill>
                  <a:srgbClr val="0070C0"/>
                </a:solidFill>
                <a:ea typeface="宋体" panose="02010600030101010101" pitchFamily="2" charset="-122"/>
                <a:cs typeface="+mn-cs"/>
              </a:rPr>
              <a:t>… </a:t>
            </a:r>
            <a:r>
              <a:rPr lang="en-US" altLang="zh-CN" sz="2400" kern="1200" dirty="0" err="1">
                <a:solidFill>
                  <a:srgbClr val="0070C0"/>
                </a:solidFill>
                <a:ea typeface="宋体" panose="02010600030101010101" pitchFamily="2" charset="-122"/>
                <a:cs typeface="+mn-cs"/>
              </a:rPr>
              <a:t>etc</a:t>
            </a:r>
            <a:r>
              <a:rPr lang="en-US" altLang="zh-CN" sz="2400" kern="1200" dirty="0">
                <a:solidFill>
                  <a:srgbClr val="0070C0"/>
                </a:solidFill>
                <a:ea typeface="宋体" panose="02010600030101010101" pitchFamily="2" charset="-122"/>
                <a:cs typeface="+mn-cs"/>
              </a:rPr>
              <a:t> </a:t>
            </a:r>
            <a:endParaRPr lang="en-US" altLang="zh-CN" sz="2400" kern="1200" dirty="0">
              <a:solidFill>
                <a:srgbClr val="0070C0"/>
              </a:solidFill>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ChangeArrowheads="1"/>
          </p:cNvSpPr>
          <p:nvPr>
            <p:ph type="title"/>
          </p:nvPr>
        </p:nvSpPr>
        <p:spPr>
          <a:xfrm>
            <a:off x="1547813" y="366713"/>
            <a:ext cx="6024562" cy="561975"/>
          </a:xfrm>
        </p:spPr>
        <p:txBody>
          <a:bodyPr/>
          <a:lstStyle/>
          <a:p>
            <a:pPr algn="ctr"/>
            <a:r>
              <a:rPr lang="en-AU" altLang="zh-CN" sz="2400" smtClean="0">
                <a:solidFill>
                  <a:srgbClr val="FFFF00"/>
                </a:solidFill>
              </a:rPr>
              <a:t>Part 2</a:t>
            </a:r>
            <a:r>
              <a:rPr lang="zh-CN" altLang="en-US" sz="2400" smtClean="0">
                <a:solidFill>
                  <a:srgbClr val="FFFF00"/>
                </a:solidFill>
              </a:rPr>
              <a:t>：</a:t>
            </a:r>
            <a:r>
              <a:rPr lang="en-AU" sz="3200" smtClean="0">
                <a:solidFill>
                  <a:srgbClr val="FFFF00"/>
                </a:solidFill>
              </a:rPr>
              <a:t> </a:t>
            </a:r>
            <a:r>
              <a:rPr lang="en-AU" altLang="zh-CN" sz="3200" smtClean="0">
                <a:solidFill>
                  <a:srgbClr val="FFFF00"/>
                </a:solidFill>
              </a:rPr>
              <a:t>Testing Process</a:t>
            </a:r>
            <a:endParaRPr lang="en-AU" altLang="zh-CN" sz="3200" smtClean="0">
              <a:solidFill>
                <a:srgbClr val="FFFF00"/>
              </a:solidFill>
            </a:endParaRPr>
          </a:p>
        </p:txBody>
      </p:sp>
      <p:sp>
        <p:nvSpPr>
          <p:cNvPr id="729207" name="Rectangle 119"/>
          <p:cNvSpPr>
            <a:spLocks noGrp="1" noChangeArrowheads="1"/>
          </p:cNvSpPr>
          <p:nvPr>
            <p:ph type="body" idx="1"/>
          </p:nvPr>
        </p:nvSpPr>
        <p:spPr>
          <a:xfrm>
            <a:off x="539750" y="1412875"/>
            <a:ext cx="8136255" cy="5352415"/>
          </a:xfrm>
        </p:spPr>
        <p:txBody>
          <a:bodyPr/>
          <a:lstStyle/>
          <a:p>
            <a:pPr marL="800100" lvl="1" indent="0" eaLnBrk="1" latinLnBrk="0" hangingPunct="1">
              <a:lnSpc>
                <a:spcPct val="120000"/>
              </a:lnSpc>
              <a:spcBef>
                <a:spcPct val="0"/>
              </a:spcBef>
              <a:buClr>
                <a:srgbClr val="00B050"/>
              </a:buClr>
              <a:buSzPct val="80000"/>
              <a:buFont typeface="Wingdings" panose="05000000000000000000" pitchFamily="2" charset="2"/>
              <a:buChar char="p"/>
              <a:defRPr/>
            </a:pPr>
            <a:r>
              <a:rPr lang="en-US" altLang="zh-CN" sz="2400" kern="1200" dirty="0">
                <a:solidFill>
                  <a:srgbClr val="0070C0"/>
                </a:solidFill>
                <a:ea typeface="宋体" panose="02010600030101010101" pitchFamily="2" charset="-122"/>
                <a:cs typeface="+mn-cs"/>
              </a:rPr>
              <a:t>Test management process</a:t>
            </a:r>
            <a:endParaRPr lang="en-US" altLang="zh-CN" sz="2400" kern="1200" dirty="0">
              <a:solidFill>
                <a:srgbClr val="0070C0"/>
              </a:solidFill>
              <a:ea typeface="宋体" panose="02010600030101010101" pitchFamily="2" charset="-122"/>
              <a:cs typeface="+mn-cs"/>
            </a:endParaRPr>
          </a:p>
          <a:p>
            <a:pPr lvl="2" indent="0" eaLnBrk="1" latinLnBrk="0" hangingPunct="1">
              <a:lnSpc>
                <a:spcPct val="120000"/>
              </a:lnSpc>
              <a:buFontTx/>
              <a:buNone/>
              <a:defRPr/>
            </a:pPr>
            <a:r>
              <a:rPr lang="en-US" altLang="zh-CN" sz="1600" dirty="0">
                <a:solidFill>
                  <a:srgbClr val="0070C0"/>
                </a:solidFill>
              </a:rPr>
              <a:t>Test strategy</a:t>
            </a:r>
            <a:endParaRPr lang="en-US" altLang="zh-CN" sz="1600" dirty="0">
              <a:solidFill>
                <a:srgbClr val="0070C0"/>
              </a:solidFill>
            </a:endParaRPr>
          </a:p>
          <a:p>
            <a:pPr lvl="2" indent="0" eaLnBrk="1" latinLnBrk="0" hangingPunct="1">
              <a:lnSpc>
                <a:spcPct val="120000"/>
              </a:lnSpc>
              <a:buFontTx/>
              <a:buNone/>
              <a:defRPr/>
            </a:pPr>
            <a:r>
              <a:rPr lang="en-US" altLang="zh-CN" sz="1600" dirty="0">
                <a:solidFill>
                  <a:srgbClr val="0070C0"/>
                </a:solidFill>
              </a:rPr>
              <a:t>Test process monitoring</a:t>
            </a:r>
            <a:endParaRPr lang="en-US" altLang="zh-CN" sz="1600" dirty="0">
              <a:solidFill>
                <a:srgbClr val="0070C0"/>
              </a:solidFill>
            </a:endParaRPr>
          </a:p>
          <a:p>
            <a:pPr lvl="2" indent="0" eaLnBrk="1" latinLnBrk="0" hangingPunct="1">
              <a:lnSpc>
                <a:spcPct val="120000"/>
              </a:lnSpc>
              <a:buFontTx/>
              <a:buNone/>
              <a:defRPr/>
            </a:pPr>
            <a:r>
              <a:rPr lang="en-US" altLang="zh-CN" sz="1600" dirty="0">
                <a:solidFill>
                  <a:srgbClr val="0070C0"/>
                </a:solidFill>
              </a:rPr>
              <a:t>Test project completion</a:t>
            </a:r>
            <a:endParaRPr lang="en-US" altLang="zh-CN" sz="1600" dirty="0">
              <a:solidFill>
                <a:srgbClr val="0070C0"/>
              </a:solidFill>
            </a:endParaRPr>
          </a:p>
          <a:p>
            <a:pPr marL="800100" lvl="1" indent="0" eaLnBrk="1" latinLnBrk="0" hangingPunct="1">
              <a:lnSpc>
                <a:spcPct val="120000"/>
              </a:lnSpc>
              <a:spcBef>
                <a:spcPct val="0"/>
              </a:spcBef>
              <a:buClr>
                <a:srgbClr val="00B050"/>
              </a:buClr>
              <a:buSzPct val="80000"/>
              <a:buFont typeface="Wingdings" panose="05000000000000000000" pitchFamily="2" charset="2"/>
              <a:buChar char="p"/>
              <a:defRPr/>
            </a:pPr>
            <a:r>
              <a:rPr lang="en-US" altLang="zh-CN" sz="2400" kern="1200" dirty="0">
                <a:solidFill>
                  <a:srgbClr val="0070C0"/>
                </a:solidFill>
                <a:ea typeface="宋体" panose="02010600030101010101" pitchFamily="2" charset="-122"/>
                <a:cs typeface="+mn-cs"/>
              </a:rPr>
              <a:t>Test process</a:t>
            </a:r>
            <a:endParaRPr lang="en-US" altLang="zh-CN" sz="2400" kern="1200" dirty="0">
              <a:solidFill>
                <a:srgbClr val="0070C0"/>
              </a:solidFill>
              <a:ea typeface="宋体" panose="02010600030101010101" pitchFamily="2" charset="-122"/>
              <a:cs typeface="+mn-cs"/>
            </a:endParaRPr>
          </a:p>
          <a:p>
            <a:pPr lvl="2" indent="0" eaLnBrk="1" latinLnBrk="0" hangingPunct="1">
              <a:lnSpc>
                <a:spcPct val="120000"/>
              </a:lnSpc>
              <a:buFontTx/>
              <a:buNone/>
              <a:defRPr/>
            </a:pPr>
            <a:r>
              <a:rPr lang="en-US" altLang="zh-CN" sz="1600" dirty="0">
                <a:solidFill>
                  <a:srgbClr val="0070C0"/>
                </a:solidFill>
              </a:rPr>
              <a:t>Test </a:t>
            </a:r>
            <a:r>
              <a:rPr lang="en-US" altLang="zh-CN" sz="1600" dirty="0" smtClean="0">
                <a:solidFill>
                  <a:srgbClr val="0070C0"/>
                </a:solidFill>
              </a:rPr>
              <a:t>planning</a:t>
            </a:r>
            <a:r>
              <a:rPr lang="zh-CN" altLang="en-US" sz="1600" dirty="0" smtClean="0">
                <a:solidFill>
                  <a:srgbClr val="0070C0"/>
                </a:solidFill>
              </a:rPr>
              <a:t>，</a:t>
            </a:r>
            <a:r>
              <a:rPr lang="en-US" altLang="zh-CN" sz="1600" dirty="0" smtClean="0">
                <a:solidFill>
                  <a:srgbClr val="0070C0"/>
                </a:solidFill>
              </a:rPr>
              <a:t>Test design</a:t>
            </a:r>
            <a:r>
              <a:rPr lang="zh-CN" altLang="en-US" sz="1600" dirty="0" smtClean="0">
                <a:solidFill>
                  <a:srgbClr val="0070C0"/>
                </a:solidFill>
              </a:rPr>
              <a:t>，</a:t>
            </a:r>
            <a:r>
              <a:rPr lang="en-US" altLang="zh-CN" sz="1600" dirty="0" smtClean="0">
                <a:solidFill>
                  <a:srgbClr val="0070C0"/>
                </a:solidFill>
              </a:rPr>
              <a:t>Test </a:t>
            </a:r>
            <a:r>
              <a:rPr lang="en-US" altLang="zh-CN" sz="1600" dirty="0">
                <a:solidFill>
                  <a:srgbClr val="0070C0"/>
                </a:solidFill>
              </a:rPr>
              <a:t>execution</a:t>
            </a:r>
            <a:endParaRPr lang="en-US" altLang="zh-CN" sz="1600" dirty="0">
              <a:solidFill>
                <a:srgbClr val="0070C0"/>
              </a:solidFill>
            </a:endParaRPr>
          </a:p>
          <a:p>
            <a:pPr lvl="2" indent="0" eaLnBrk="1" latinLnBrk="0" hangingPunct="1">
              <a:lnSpc>
                <a:spcPct val="120000"/>
              </a:lnSpc>
              <a:buFontTx/>
              <a:buNone/>
              <a:defRPr/>
            </a:pPr>
            <a:r>
              <a:rPr lang="en-US" altLang="zh-CN" sz="1600" dirty="0">
                <a:solidFill>
                  <a:srgbClr val="0070C0"/>
                </a:solidFill>
              </a:rPr>
              <a:t>Anomaly reporting</a:t>
            </a:r>
            <a:endParaRPr lang="en-US" altLang="zh-CN" sz="1600" dirty="0">
              <a:solidFill>
                <a:srgbClr val="0070C0"/>
              </a:solidFill>
            </a:endParaRPr>
          </a:p>
          <a:p>
            <a:pPr lvl="2" indent="0" eaLnBrk="1" latinLnBrk="0" hangingPunct="1">
              <a:lnSpc>
                <a:spcPct val="120000"/>
              </a:lnSpc>
              <a:buFontTx/>
              <a:buNone/>
              <a:defRPr/>
            </a:pPr>
            <a:r>
              <a:rPr lang="en-US" altLang="zh-CN" sz="1600" dirty="0">
                <a:solidFill>
                  <a:srgbClr val="0070C0"/>
                </a:solidFill>
              </a:rPr>
              <a:t>Test completion</a:t>
            </a:r>
            <a:endParaRPr lang="en-US" altLang="zh-CN" sz="1600" dirty="0">
              <a:solidFill>
                <a:srgbClr val="0070C0"/>
              </a:solidFill>
            </a:endParaRPr>
          </a:p>
          <a:p>
            <a:pPr marL="800100" lvl="1" indent="0" eaLnBrk="1" latinLnBrk="0" hangingPunct="1">
              <a:lnSpc>
                <a:spcPct val="120000"/>
              </a:lnSpc>
              <a:spcBef>
                <a:spcPct val="0"/>
              </a:spcBef>
              <a:buClr>
                <a:srgbClr val="00B050"/>
              </a:buClr>
              <a:buSzPct val="80000"/>
              <a:buFont typeface="Wingdings" panose="05000000000000000000" pitchFamily="2" charset="2"/>
              <a:buChar char="p"/>
              <a:defRPr/>
            </a:pPr>
            <a:r>
              <a:rPr lang="en-US" altLang="zh-CN" sz="2400" kern="1200" dirty="0" smtClean="0">
                <a:solidFill>
                  <a:srgbClr val="0070C0"/>
                </a:solidFill>
                <a:ea typeface="宋体" panose="02010600030101010101" pitchFamily="2" charset="-122"/>
                <a:cs typeface="+mn-cs"/>
              </a:rPr>
              <a:t>Reporting</a:t>
            </a:r>
            <a:r>
              <a:rPr lang="zh-CN" altLang="en-US" sz="2400" kern="1200" dirty="0" smtClean="0">
                <a:solidFill>
                  <a:srgbClr val="0070C0"/>
                </a:solidFill>
                <a:ea typeface="宋体" panose="02010600030101010101" pitchFamily="2" charset="-122"/>
                <a:cs typeface="+mn-cs"/>
              </a:rPr>
              <a:t>：</a:t>
            </a:r>
            <a:r>
              <a:rPr lang="en-US" altLang="zh-CN" sz="1600" dirty="0" smtClean="0">
                <a:solidFill>
                  <a:srgbClr val="0070C0"/>
                </a:solidFill>
              </a:rPr>
              <a:t>Status</a:t>
            </a:r>
            <a:r>
              <a:rPr lang="zh-CN" altLang="zh-CN" sz="1600" dirty="0" smtClean="0">
                <a:solidFill>
                  <a:srgbClr val="0070C0"/>
                </a:solidFill>
              </a:rPr>
              <a:t>、</a:t>
            </a:r>
            <a:r>
              <a:rPr lang="en-US" altLang="zh-CN" sz="1600" dirty="0" smtClean="0">
                <a:solidFill>
                  <a:srgbClr val="0070C0"/>
                </a:solidFill>
              </a:rPr>
              <a:t>Project</a:t>
            </a:r>
            <a:endParaRPr lang="en-US" altLang="zh-CN" sz="1600" dirty="0">
              <a:solidFill>
                <a:srgbClr val="0070C0"/>
              </a:solidFill>
            </a:endParaRPr>
          </a:p>
          <a:p>
            <a:pPr marL="800100" lvl="1" indent="0" eaLnBrk="1" latinLnBrk="0" hangingPunct="1">
              <a:lnSpc>
                <a:spcPct val="120000"/>
              </a:lnSpc>
              <a:spcBef>
                <a:spcPct val="0"/>
              </a:spcBef>
              <a:buClr>
                <a:srgbClr val="00B050"/>
              </a:buClr>
              <a:buSzPct val="80000"/>
              <a:buFont typeface="Wingdings" panose="05000000000000000000" pitchFamily="2" charset="2"/>
              <a:buChar char="p"/>
              <a:defRPr/>
            </a:pPr>
            <a:r>
              <a:rPr lang="en-US" altLang="zh-CN" sz="2400" kern="1200" dirty="0">
                <a:solidFill>
                  <a:srgbClr val="0070C0"/>
                </a:solidFill>
                <a:ea typeface="宋体" panose="02010600030101010101" pitchFamily="2" charset="-122"/>
                <a:cs typeface="+mn-cs"/>
              </a:rPr>
              <a:t>Test environment support</a:t>
            </a:r>
            <a:endParaRPr lang="en-US" altLang="zh-CN" sz="2400" kern="1200" dirty="0">
              <a:solidFill>
                <a:srgbClr val="0070C0"/>
              </a:solidFill>
              <a:ea typeface="宋体" panose="02010600030101010101" pitchFamily="2" charset="-122"/>
              <a:cs typeface="+mn-cs"/>
            </a:endParaRPr>
          </a:p>
          <a:p>
            <a:pPr marL="800100" lvl="1" indent="0" eaLnBrk="1" latinLnBrk="0" hangingPunct="1">
              <a:lnSpc>
                <a:spcPct val="120000"/>
              </a:lnSpc>
              <a:spcBef>
                <a:spcPct val="0"/>
              </a:spcBef>
              <a:buClr>
                <a:srgbClr val="00B050"/>
              </a:buClr>
              <a:buSzPct val="80000"/>
              <a:buFont typeface="Wingdings" panose="05000000000000000000" pitchFamily="2" charset="2"/>
              <a:buChar char="p"/>
              <a:defRPr/>
            </a:pPr>
            <a:r>
              <a:rPr lang="en-US" altLang="zh-CN" sz="2400" kern="1200" dirty="0">
                <a:solidFill>
                  <a:srgbClr val="0070C0"/>
                </a:solidFill>
                <a:ea typeface="宋体" panose="02010600030101010101" pitchFamily="2" charset="-122"/>
                <a:cs typeface="+mn-cs"/>
              </a:rPr>
              <a:t>Appendices:</a:t>
            </a:r>
            <a:endParaRPr lang="en-US" altLang="zh-CN" sz="2400" kern="1200" dirty="0">
              <a:solidFill>
                <a:srgbClr val="0070C0"/>
              </a:solidFill>
              <a:ea typeface="宋体" panose="02010600030101010101" pitchFamily="2" charset="-122"/>
              <a:cs typeface="+mn-cs"/>
            </a:endParaRPr>
          </a:p>
          <a:p>
            <a:pPr lvl="2" indent="0" eaLnBrk="1" latinLnBrk="0" hangingPunct="1">
              <a:lnSpc>
                <a:spcPct val="120000"/>
              </a:lnSpc>
              <a:buFontTx/>
              <a:buNone/>
              <a:defRPr/>
            </a:pPr>
            <a:r>
              <a:rPr lang="en-US" altLang="zh-CN" sz="1600" dirty="0">
                <a:solidFill>
                  <a:srgbClr val="0070C0"/>
                </a:solidFill>
              </a:rPr>
              <a:t>Examples of these processes, at each level of testing &amp; for various lifecycle models</a:t>
            </a:r>
            <a:endParaRPr lang="en-US" altLang="zh-CN" sz="1600" dirty="0">
              <a:solidFill>
                <a:srgbClr val="0070C0"/>
              </a:solidFill>
            </a:endParaRPr>
          </a:p>
          <a:p>
            <a:pPr lvl="2" indent="0" eaLnBrk="1" latinLnBrk="0" hangingPunct="1">
              <a:lnSpc>
                <a:spcPct val="120000"/>
              </a:lnSpc>
              <a:buFontTx/>
              <a:buNone/>
              <a:defRPr/>
            </a:pPr>
            <a:r>
              <a:rPr lang="en-US" altLang="zh-CN" sz="1600" dirty="0">
                <a:solidFill>
                  <a:srgbClr val="0070C0"/>
                </a:solidFill>
              </a:rPr>
              <a:t>Mappings to existing standards</a:t>
            </a:r>
            <a:endParaRPr lang="en-US" altLang="zh-CN" sz="16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92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92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920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920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920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920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920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920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920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920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29207">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29207">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920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ChangeArrowheads="1"/>
          </p:cNvSpPr>
          <p:nvPr>
            <p:ph type="title"/>
          </p:nvPr>
        </p:nvSpPr>
        <p:spPr>
          <a:xfrm>
            <a:off x="1476375" y="366713"/>
            <a:ext cx="6096000" cy="561975"/>
          </a:xfrm>
        </p:spPr>
        <p:txBody>
          <a:bodyPr/>
          <a:lstStyle/>
          <a:p>
            <a:pPr algn="ctr"/>
            <a:r>
              <a:rPr lang="en-AU" altLang="zh-CN" sz="2400" smtClean="0">
                <a:solidFill>
                  <a:srgbClr val="FFFF00"/>
                </a:solidFill>
              </a:rPr>
              <a:t>Part 3</a:t>
            </a:r>
            <a:r>
              <a:rPr lang="zh-CN" altLang="en-US" sz="2400" smtClean="0">
                <a:solidFill>
                  <a:srgbClr val="FFFF00"/>
                </a:solidFill>
              </a:rPr>
              <a:t>：</a:t>
            </a:r>
            <a:r>
              <a:rPr lang="en-AU" sz="3200" smtClean="0">
                <a:solidFill>
                  <a:srgbClr val="FFFF00"/>
                </a:solidFill>
              </a:rPr>
              <a:t> </a:t>
            </a:r>
            <a:r>
              <a:rPr lang="en-AU" altLang="zh-CN" sz="3200" smtClean="0">
                <a:solidFill>
                  <a:srgbClr val="FFFF00"/>
                </a:solidFill>
              </a:rPr>
              <a:t>Documentation</a:t>
            </a:r>
            <a:endParaRPr lang="en-AU" altLang="zh-CN" sz="3200" smtClean="0">
              <a:solidFill>
                <a:srgbClr val="FFFF00"/>
              </a:solidFill>
            </a:endParaRPr>
          </a:p>
        </p:txBody>
      </p:sp>
      <p:sp>
        <p:nvSpPr>
          <p:cNvPr id="730254" name="Rectangle 142"/>
          <p:cNvSpPr>
            <a:spLocks noGrp="1" noChangeArrowheads="1"/>
          </p:cNvSpPr>
          <p:nvPr>
            <p:ph type="body" idx="1"/>
          </p:nvPr>
        </p:nvSpPr>
        <p:spPr>
          <a:xfrm>
            <a:off x="323850" y="1341438"/>
            <a:ext cx="8458200" cy="5040312"/>
          </a:xfrm>
        </p:spPr>
        <p:txBody>
          <a:bodyPr/>
          <a:lstStyle/>
          <a:p>
            <a:pPr marL="800100" lvl="1" indent="0" eaLnBrk="1" latinLnBrk="0" hangingPunct="1">
              <a:lnSpc>
                <a:spcPct val="125000"/>
              </a:lnSpc>
              <a:spcBef>
                <a:spcPct val="0"/>
              </a:spcBef>
              <a:buClr>
                <a:srgbClr val="00B050"/>
              </a:buClr>
              <a:buSzPct val="80000"/>
              <a:buFont typeface="Wingdings" panose="05000000000000000000" pitchFamily="2" charset="2"/>
              <a:buChar char="p"/>
              <a:defRPr/>
            </a:pPr>
            <a:r>
              <a:rPr lang="en-US" altLang="zh-CN" sz="2400" kern="1200" dirty="0">
                <a:solidFill>
                  <a:srgbClr val="0070C0"/>
                </a:solidFill>
                <a:ea typeface="宋体" panose="02010600030101010101" pitchFamily="2" charset="-122"/>
                <a:cs typeface="+mn-cs"/>
              </a:rPr>
              <a:t>Test management documentation</a:t>
            </a:r>
            <a:endParaRPr lang="en-US" altLang="zh-CN" sz="2400" kern="1200" dirty="0">
              <a:solidFill>
                <a:srgbClr val="0070C0"/>
              </a:solidFill>
              <a:ea typeface="宋体" panose="02010600030101010101" pitchFamily="2" charset="-122"/>
              <a:cs typeface="+mn-cs"/>
            </a:endParaRPr>
          </a:p>
          <a:p>
            <a:pPr lvl="2" indent="0" eaLnBrk="1" latinLnBrk="0" hangingPunct="1">
              <a:lnSpc>
                <a:spcPct val="125000"/>
              </a:lnSpc>
              <a:buFontTx/>
              <a:buNone/>
              <a:defRPr/>
            </a:pPr>
            <a:r>
              <a:rPr lang="en-US" altLang="zh-CN" dirty="0">
                <a:solidFill>
                  <a:srgbClr val="0070C0"/>
                </a:solidFill>
              </a:rPr>
              <a:t>Test strategy</a:t>
            </a:r>
            <a:endParaRPr lang="en-US" altLang="zh-CN" dirty="0">
              <a:solidFill>
                <a:srgbClr val="0070C0"/>
              </a:solidFill>
            </a:endParaRPr>
          </a:p>
          <a:p>
            <a:pPr lvl="2" indent="0" eaLnBrk="1" latinLnBrk="0" hangingPunct="1">
              <a:lnSpc>
                <a:spcPct val="125000"/>
              </a:lnSpc>
              <a:buFontTx/>
              <a:buNone/>
              <a:defRPr/>
            </a:pPr>
            <a:r>
              <a:rPr lang="en-US" altLang="zh-CN" dirty="0">
                <a:solidFill>
                  <a:srgbClr val="0070C0"/>
                </a:solidFill>
              </a:rPr>
              <a:t>Test project completion report</a:t>
            </a:r>
            <a:endParaRPr lang="en-US" altLang="zh-CN" dirty="0">
              <a:solidFill>
                <a:srgbClr val="0070C0"/>
              </a:solidFill>
            </a:endParaRPr>
          </a:p>
          <a:p>
            <a:pPr marL="800100" lvl="1" indent="0" eaLnBrk="1" latinLnBrk="0" hangingPunct="1">
              <a:lnSpc>
                <a:spcPct val="125000"/>
              </a:lnSpc>
              <a:spcBef>
                <a:spcPct val="0"/>
              </a:spcBef>
              <a:buClr>
                <a:srgbClr val="00B050"/>
              </a:buClr>
              <a:buSzPct val="80000"/>
              <a:buFont typeface="Wingdings" panose="05000000000000000000" pitchFamily="2" charset="2"/>
              <a:buChar char="p"/>
              <a:defRPr/>
            </a:pPr>
            <a:r>
              <a:rPr lang="en-US" altLang="zh-CN" sz="2400" kern="1200" dirty="0">
                <a:solidFill>
                  <a:srgbClr val="0070C0"/>
                </a:solidFill>
                <a:ea typeface="宋体" panose="02010600030101010101" pitchFamily="2" charset="-122"/>
                <a:cs typeface="+mn-cs"/>
              </a:rPr>
              <a:t>Test documentation </a:t>
            </a:r>
            <a:endParaRPr lang="en-US" altLang="zh-CN" sz="2400" kern="1200" dirty="0">
              <a:solidFill>
                <a:srgbClr val="0070C0"/>
              </a:solidFill>
              <a:ea typeface="宋体" panose="02010600030101010101" pitchFamily="2" charset="-122"/>
              <a:cs typeface="+mn-cs"/>
            </a:endParaRPr>
          </a:p>
          <a:p>
            <a:pPr lvl="2" indent="0" eaLnBrk="1" latinLnBrk="0" hangingPunct="1">
              <a:lnSpc>
                <a:spcPct val="125000"/>
              </a:lnSpc>
              <a:buFontTx/>
              <a:buNone/>
              <a:defRPr/>
            </a:pPr>
            <a:r>
              <a:rPr lang="en-US" altLang="zh-CN" dirty="0">
                <a:solidFill>
                  <a:srgbClr val="0070C0"/>
                </a:solidFill>
              </a:rPr>
              <a:t>Test plan</a:t>
            </a:r>
            <a:endParaRPr lang="en-US" altLang="zh-CN" dirty="0">
              <a:solidFill>
                <a:srgbClr val="0070C0"/>
              </a:solidFill>
            </a:endParaRPr>
          </a:p>
          <a:p>
            <a:pPr lvl="2" indent="0" eaLnBrk="1" latinLnBrk="0" hangingPunct="1">
              <a:lnSpc>
                <a:spcPct val="125000"/>
              </a:lnSpc>
              <a:buFontTx/>
              <a:buNone/>
              <a:defRPr/>
            </a:pPr>
            <a:r>
              <a:rPr lang="en-US" altLang="zh-CN" dirty="0">
                <a:solidFill>
                  <a:srgbClr val="0070C0"/>
                </a:solidFill>
              </a:rPr>
              <a:t>Test specification </a:t>
            </a:r>
            <a:endParaRPr lang="en-US" altLang="zh-CN" dirty="0">
              <a:solidFill>
                <a:srgbClr val="0070C0"/>
              </a:solidFill>
            </a:endParaRPr>
          </a:p>
          <a:p>
            <a:pPr lvl="2" indent="0" eaLnBrk="1" latinLnBrk="0" hangingPunct="1">
              <a:lnSpc>
                <a:spcPct val="125000"/>
              </a:lnSpc>
              <a:buFontTx/>
              <a:buNone/>
              <a:defRPr/>
            </a:pPr>
            <a:r>
              <a:rPr lang="en-US" altLang="zh-CN" dirty="0">
                <a:solidFill>
                  <a:srgbClr val="0070C0"/>
                </a:solidFill>
              </a:rPr>
              <a:t>Test results </a:t>
            </a:r>
            <a:endParaRPr lang="en-US" altLang="zh-CN" dirty="0">
              <a:solidFill>
                <a:srgbClr val="0070C0"/>
              </a:solidFill>
            </a:endParaRPr>
          </a:p>
          <a:p>
            <a:pPr lvl="2" indent="0" eaLnBrk="1" latinLnBrk="0" hangingPunct="1">
              <a:lnSpc>
                <a:spcPct val="125000"/>
              </a:lnSpc>
              <a:buFontTx/>
              <a:buNone/>
              <a:defRPr/>
            </a:pPr>
            <a:r>
              <a:rPr lang="en-US" altLang="zh-CN" dirty="0">
                <a:solidFill>
                  <a:srgbClr val="0070C0"/>
                </a:solidFill>
              </a:rPr>
              <a:t>Anomaly reports</a:t>
            </a:r>
            <a:endParaRPr lang="en-US" altLang="zh-CN" dirty="0">
              <a:solidFill>
                <a:srgbClr val="0070C0"/>
              </a:solidFill>
            </a:endParaRPr>
          </a:p>
          <a:p>
            <a:pPr lvl="2" indent="0" eaLnBrk="1" latinLnBrk="0" hangingPunct="1">
              <a:lnSpc>
                <a:spcPct val="125000"/>
              </a:lnSpc>
              <a:buFontTx/>
              <a:buNone/>
              <a:defRPr/>
            </a:pPr>
            <a:r>
              <a:rPr lang="en-US" altLang="zh-CN" dirty="0">
                <a:solidFill>
                  <a:srgbClr val="0070C0"/>
                </a:solidFill>
              </a:rPr>
              <a:t>Test level completion report </a:t>
            </a:r>
            <a:endParaRPr lang="en-US" altLang="zh-CN" dirty="0">
              <a:solidFill>
                <a:srgbClr val="0070C0"/>
              </a:solidFill>
            </a:endParaRPr>
          </a:p>
          <a:p>
            <a:pPr marL="800100" lvl="1" indent="0" eaLnBrk="1" latinLnBrk="0" hangingPunct="1">
              <a:lnSpc>
                <a:spcPct val="125000"/>
              </a:lnSpc>
              <a:spcBef>
                <a:spcPct val="0"/>
              </a:spcBef>
              <a:buClr>
                <a:srgbClr val="00B050"/>
              </a:buClr>
              <a:buSzPct val="80000"/>
              <a:buFont typeface="Wingdings" panose="05000000000000000000" pitchFamily="2" charset="2"/>
              <a:buChar char="p"/>
              <a:defRPr/>
            </a:pPr>
            <a:r>
              <a:rPr lang="en-US" altLang="zh-CN" sz="2400" kern="1200" dirty="0">
                <a:solidFill>
                  <a:srgbClr val="0070C0"/>
                </a:solidFill>
                <a:ea typeface="宋体" panose="02010600030101010101" pitchFamily="2" charset="-122"/>
                <a:cs typeface="+mn-cs"/>
              </a:rPr>
              <a:t>Interim status </a:t>
            </a:r>
            <a:r>
              <a:rPr lang="en-US" altLang="zh-CN" sz="2400" kern="1200" dirty="0" smtClean="0">
                <a:solidFill>
                  <a:srgbClr val="0070C0"/>
                </a:solidFill>
                <a:ea typeface="宋体" panose="02010600030101010101" pitchFamily="2" charset="-122"/>
                <a:cs typeface="+mn-cs"/>
              </a:rPr>
              <a:t>reporting</a:t>
            </a:r>
            <a:r>
              <a:rPr lang="zh-CN" altLang="en-US" sz="2400" kern="1200" dirty="0" smtClean="0">
                <a:solidFill>
                  <a:srgbClr val="0070C0"/>
                </a:solidFill>
                <a:ea typeface="宋体" panose="02010600030101010101" pitchFamily="2" charset="-122"/>
                <a:cs typeface="+mn-cs"/>
              </a:rPr>
              <a:t>：</a:t>
            </a:r>
            <a:r>
              <a:rPr lang="en-US" altLang="zh-CN" dirty="0" smtClean="0">
                <a:solidFill>
                  <a:srgbClr val="0070C0"/>
                </a:solidFill>
              </a:rPr>
              <a:t>test</a:t>
            </a:r>
            <a:r>
              <a:rPr lang="zh-CN" altLang="en-US" dirty="0" smtClean="0">
                <a:solidFill>
                  <a:srgbClr val="0070C0"/>
                </a:solidFill>
              </a:rPr>
              <a:t>/</a:t>
            </a:r>
            <a:r>
              <a:rPr lang="en-US" altLang="zh-CN" dirty="0">
                <a:solidFill>
                  <a:srgbClr val="0070C0"/>
                </a:solidFill>
              </a:rPr>
              <a:t>test level </a:t>
            </a:r>
            <a:r>
              <a:rPr lang="en-US" altLang="zh-CN" dirty="0" smtClean="0">
                <a:solidFill>
                  <a:srgbClr val="0070C0"/>
                </a:solidFill>
              </a:rPr>
              <a:t> </a:t>
            </a:r>
            <a:r>
              <a:rPr lang="en-US" altLang="zh-CN" dirty="0">
                <a:solidFill>
                  <a:srgbClr val="0070C0"/>
                </a:solidFill>
              </a:rPr>
              <a:t>status</a:t>
            </a:r>
            <a:endParaRPr lang="en-US" altLang="zh-CN" kern="1200" dirty="0">
              <a:solidFill>
                <a:srgbClr val="0070C0"/>
              </a:solidFill>
              <a:ea typeface="宋体" panose="02010600030101010101" pitchFamily="2" charset="-122"/>
              <a:cs typeface="+mn-cs"/>
            </a:endParaRPr>
          </a:p>
          <a:p>
            <a:pPr marL="800100" lvl="1" indent="0" eaLnBrk="1" latinLnBrk="0" hangingPunct="1">
              <a:lnSpc>
                <a:spcPct val="125000"/>
              </a:lnSpc>
              <a:spcBef>
                <a:spcPct val="0"/>
              </a:spcBef>
              <a:buClr>
                <a:srgbClr val="00B050"/>
              </a:buClr>
              <a:buSzPct val="80000"/>
              <a:buFont typeface="Wingdings" panose="05000000000000000000" pitchFamily="2" charset="2"/>
              <a:buChar char="p"/>
              <a:defRPr/>
            </a:pPr>
            <a:r>
              <a:rPr lang="en-US" altLang="zh-CN" sz="2400" kern="1200" dirty="0" smtClean="0">
                <a:solidFill>
                  <a:srgbClr val="0070C0"/>
                </a:solidFill>
                <a:ea typeface="宋体" panose="02010600030101010101" pitchFamily="2" charset="-122"/>
                <a:cs typeface="+mn-cs"/>
              </a:rPr>
              <a:t>Test </a:t>
            </a:r>
            <a:r>
              <a:rPr lang="en-US" altLang="zh-CN" sz="2400" kern="1200" dirty="0">
                <a:solidFill>
                  <a:srgbClr val="0070C0"/>
                </a:solidFill>
                <a:ea typeface="宋体" panose="02010600030101010101" pitchFamily="2" charset="-122"/>
                <a:cs typeface="+mn-cs"/>
              </a:rPr>
              <a:t>environment report </a:t>
            </a:r>
            <a:endParaRPr lang="en-US" altLang="zh-CN" sz="2400" kern="1200" dirty="0">
              <a:solidFill>
                <a:srgbClr val="0070C0"/>
              </a:solidFill>
              <a:ea typeface="宋体" panose="02010600030101010101" pitchFamily="2" charset="-122"/>
              <a:cs typeface="+mn-cs"/>
            </a:endParaRPr>
          </a:p>
          <a:p>
            <a:pPr lvl="1" indent="0" eaLnBrk="1" latinLnBrk="0" hangingPunct="1">
              <a:lnSpc>
                <a:spcPct val="125000"/>
              </a:lnSpc>
              <a:buFontTx/>
              <a:buNone/>
              <a:defRPr/>
            </a:pPr>
            <a:r>
              <a:rPr lang="en-US" altLang="zh-CN" dirty="0">
                <a:solidFill>
                  <a:srgbClr val="0070C0"/>
                </a:solidFill>
              </a:rPr>
              <a:t>Appendices – examples of each report, at each level of testing</a:t>
            </a:r>
            <a:endParaRPr lang="en-US" altLang="zh-CN"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02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02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02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025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025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025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3025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3025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3025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30254">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3025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3025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ChangeArrowheads="1"/>
          </p:cNvSpPr>
          <p:nvPr>
            <p:ph type="title"/>
          </p:nvPr>
        </p:nvSpPr>
        <p:spPr>
          <a:xfrm>
            <a:off x="1619250" y="366713"/>
            <a:ext cx="5953125" cy="561975"/>
          </a:xfrm>
        </p:spPr>
        <p:txBody>
          <a:bodyPr/>
          <a:lstStyle/>
          <a:p>
            <a:pPr algn="ctr"/>
            <a:r>
              <a:rPr lang="en-AU" altLang="zh-CN" sz="2400" smtClean="0">
                <a:solidFill>
                  <a:srgbClr val="FFFF00"/>
                </a:solidFill>
              </a:rPr>
              <a:t>Part 4: </a:t>
            </a:r>
            <a:r>
              <a:rPr lang="zh-CN" altLang="en-US" sz="2400" smtClean="0">
                <a:solidFill>
                  <a:srgbClr val="FFFF00"/>
                </a:solidFill>
              </a:rPr>
              <a:t> </a:t>
            </a:r>
            <a:r>
              <a:rPr lang="en-AU" altLang="zh-CN" sz="3200" smtClean="0">
                <a:solidFill>
                  <a:srgbClr val="FFFF00"/>
                </a:solidFill>
              </a:rPr>
              <a:t>Techniques</a:t>
            </a:r>
            <a:endParaRPr lang="en-AU" altLang="zh-CN" sz="3200" smtClean="0">
              <a:solidFill>
                <a:srgbClr val="FFFF00"/>
              </a:solidFill>
            </a:endParaRPr>
          </a:p>
        </p:txBody>
      </p:sp>
      <p:sp>
        <p:nvSpPr>
          <p:cNvPr id="731220" name="Rectangle 84"/>
          <p:cNvSpPr>
            <a:spLocks noGrp="1" noChangeArrowheads="1"/>
          </p:cNvSpPr>
          <p:nvPr>
            <p:ph type="body" idx="1"/>
          </p:nvPr>
        </p:nvSpPr>
        <p:spPr>
          <a:xfrm>
            <a:off x="684213" y="1412875"/>
            <a:ext cx="7772400" cy="4992688"/>
          </a:xfrm>
        </p:spPr>
        <p:txBody>
          <a:bodyPr/>
          <a:lstStyle/>
          <a:p>
            <a:pPr marL="800100" lvl="1" indent="0" eaLnBrk="1" latinLnBrk="0" hangingPunct="1">
              <a:lnSpc>
                <a:spcPct val="120000"/>
              </a:lnSpc>
              <a:spcBef>
                <a:spcPct val="0"/>
              </a:spcBef>
              <a:buClr>
                <a:srgbClr val="00B050"/>
              </a:buClr>
              <a:buSzPct val="80000"/>
              <a:buFont typeface="Wingdings" panose="05000000000000000000" pitchFamily="2" charset="2"/>
              <a:buChar char="p"/>
              <a:defRPr/>
            </a:pPr>
            <a:r>
              <a:rPr lang="en-US" altLang="zh-CN" sz="2400" kern="1200" dirty="0">
                <a:solidFill>
                  <a:srgbClr val="0070C0"/>
                </a:solidFill>
                <a:ea typeface="宋体" panose="02010600030101010101" pitchFamily="2" charset="-122"/>
                <a:cs typeface="+mn-cs"/>
              </a:rPr>
              <a:t>Test case design techniques</a:t>
            </a:r>
            <a:endParaRPr lang="en-US" altLang="zh-CN" sz="2400" kern="1200" dirty="0">
              <a:solidFill>
                <a:srgbClr val="0070C0"/>
              </a:solidFill>
              <a:ea typeface="宋体" panose="02010600030101010101" pitchFamily="2" charset="-122"/>
              <a:cs typeface="+mn-cs"/>
            </a:endParaRPr>
          </a:p>
          <a:p>
            <a:pPr lvl="2" indent="0" eaLnBrk="1" latinLnBrk="0" hangingPunct="1">
              <a:lnSpc>
                <a:spcPct val="120000"/>
              </a:lnSpc>
              <a:buFontTx/>
              <a:buNone/>
              <a:defRPr/>
            </a:pPr>
            <a:r>
              <a:rPr lang="en-US" altLang="zh-CN" dirty="0">
                <a:solidFill>
                  <a:srgbClr val="0070C0"/>
                </a:solidFill>
              </a:rPr>
              <a:t>Static testing techniques</a:t>
            </a:r>
            <a:endParaRPr lang="en-US" altLang="zh-CN" dirty="0">
              <a:solidFill>
                <a:srgbClr val="0070C0"/>
              </a:solidFill>
            </a:endParaRPr>
          </a:p>
          <a:p>
            <a:pPr lvl="3" indent="0" eaLnBrk="1" latinLnBrk="0" hangingPunct="1">
              <a:lnSpc>
                <a:spcPct val="120000"/>
              </a:lnSpc>
              <a:buFontTx/>
              <a:buNone/>
              <a:defRPr/>
            </a:pPr>
            <a:r>
              <a:rPr lang="en-US" altLang="zh-CN" dirty="0">
                <a:solidFill>
                  <a:srgbClr val="0070C0"/>
                </a:solidFill>
              </a:rPr>
              <a:t>Inspections &amp; walkthroughs, etc.</a:t>
            </a:r>
            <a:endParaRPr lang="en-US" altLang="zh-CN" dirty="0">
              <a:solidFill>
                <a:srgbClr val="0070C0"/>
              </a:solidFill>
            </a:endParaRPr>
          </a:p>
          <a:p>
            <a:pPr lvl="2" indent="0" eaLnBrk="1" latinLnBrk="0" hangingPunct="1">
              <a:lnSpc>
                <a:spcPct val="120000"/>
              </a:lnSpc>
              <a:buFontTx/>
              <a:buNone/>
              <a:defRPr/>
            </a:pPr>
            <a:r>
              <a:rPr lang="en-US" altLang="zh-CN" dirty="0">
                <a:solidFill>
                  <a:srgbClr val="0070C0"/>
                </a:solidFill>
              </a:rPr>
              <a:t>Dynamic testing techniques</a:t>
            </a:r>
            <a:endParaRPr lang="en-US" altLang="zh-CN" dirty="0">
              <a:solidFill>
                <a:srgbClr val="0070C0"/>
              </a:solidFill>
            </a:endParaRPr>
          </a:p>
          <a:p>
            <a:pPr lvl="3" indent="0" eaLnBrk="1" latinLnBrk="0" hangingPunct="1">
              <a:lnSpc>
                <a:spcPct val="120000"/>
              </a:lnSpc>
              <a:buFontTx/>
              <a:buNone/>
              <a:defRPr/>
            </a:pPr>
            <a:r>
              <a:rPr lang="en-US" altLang="zh-CN" dirty="0">
                <a:solidFill>
                  <a:srgbClr val="0070C0"/>
                </a:solidFill>
              </a:rPr>
              <a:t>Black-box, white-box, </a:t>
            </a:r>
            <a:r>
              <a:rPr lang="en-US" altLang="zh-CN" dirty="0" err="1">
                <a:solidFill>
                  <a:srgbClr val="0070C0"/>
                </a:solidFill>
              </a:rPr>
              <a:t>etc</a:t>
            </a:r>
            <a:endParaRPr lang="en-US" altLang="zh-CN" dirty="0">
              <a:solidFill>
                <a:srgbClr val="0070C0"/>
              </a:solidFill>
            </a:endParaRPr>
          </a:p>
          <a:p>
            <a:pPr lvl="2" indent="0" eaLnBrk="1" latinLnBrk="0" hangingPunct="1">
              <a:lnSpc>
                <a:spcPct val="120000"/>
              </a:lnSpc>
              <a:buFontTx/>
              <a:buNone/>
              <a:defRPr/>
            </a:pPr>
            <a:r>
              <a:rPr lang="en-US" altLang="zh-CN" dirty="0">
                <a:solidFill>
                  <a:srgbClr val="0070C0"/>
                </a:solidFill>
              </a:rPr>
              <a:t>Non-functional testing techniques</a:t>
            </a:r>
            <a:endParaRPr lang="en-US" altLang="zh-CN" dirty="0">
              <a:solidFill>
                <a:srgbClr val="0070C0"/>
              </a:solidFill>
            </a:endParaRPr>
          </a:p>
          <a:p>
            <a:pPr lvl="3" indent="0" eaLnBrk="1" latinLnBrk="0" hangingPunct="1">
              <a:lnSpc>
                <a:spcPct val="120000"/>
              </a:lnSpc>
              <a:buFontTx/>
              <a:buNone/>
              <a:defRPr/>
            </a:pPr>
            <a:r>
              <a:rPr lang="en-US" altLang="zh-CN" dirty="0">
                <a:solidFill>
                  <a:srgbClr val="0070C0"/>
                </a:solidFill>
              </a:rPr>
              <a:t>Security, performance, etc.</a:t>
            </a:r>
            <a:endParaRPr lang="en-US" altLang="zh-CN" dirty="0">
              <a:solidFill>
                <a:srgbClr val="0070C0"/>
              </a:solidFill>
            </a:endParaRPr>
          </a:p>
          <a:p>
            <a:pPr marL="800100" lvl="1" indent="0" eaLnBrk="1" latinLnBrk="0" hangingPunct="1">
              <a:lnSpc>
                <a:spcPct val="120000"/>
              </a:lnSpc>
              <a:spcBef>
                <a:spcPct val="0"/>
              </a:spcBef>
              <a:buClr>
                <a:srgbClr val="00B050"/>
              </a:buClr>
              <a:buSzPct val="80000"/>
              <a:buFont typeface="Wingdings" panose="05000000000000000000" pitchFamily="2" charset="2"/>
              <a:buChar char="p"/>
              <a:defRPr/>
            </a:pPr>
            <a:r>
              <a:rPr lang="en-US" altLang="zh-CN" sz="2400" kern="1200" dirty="0">
                <a:solidFill>
                  <a:srgbClr val="0070C0"/>
                </a:solidFill>
                <a:ea typeface="宋体" panose="02010600030101010101" pitchFamily="2" charset="-122"/>
                <a:cs typeface="+mn-cs"/>
              </a:rPr>
              <a:t>Test measurement techniques</a:t>
            </a:r>
            <a:endParaRPr lang="en-US" altLang="zh-CN" sz="2400" kern="1200" dirty="0">
              <a:solidFill>
                <a:srgbClr val="0070C0"/>
              </a:solidFill>
              <a:ea typeface="宋体" panose="02010600030101010101" pitchFamily="2" charset="-122"/>
              <a:cs typeface="+mn-cs"/>
            </a:endParaRPr>
          </a:p>
          <a:p>
            <a:pPr lvl="1" indent="0" eaLnBrk="1" latinLnBrk="0" hangingPunct="1">
              <a:lnSpc>
                <a:spcPct val="120000"/>
              </a:lnSpc>
              <a:buFontTx/>
              <a:buNone/>
              <a:defRPr/>
            </a:pPr>
            <a:r>
              <a:rPr lang="en-US" altLang="zh-CN" dirty="0">
                <a:solidFill>
                  <a:srgbClr val="0070C0"/>
                </a:solidFill>
              </a:rPr>
              <a:t>Appendices</a:t>
            </a:r>
            <a:endParaRPr lang="en-US" altLang="zh-CN" dirty="0">
              <a:solidFill>
                <a:srgbClr val="0070C0"/>
              </a:solidFill>
            </a:endParaRPr>
          </a:p>
          <a:p>
            <a:pPr lvl="2" indent="0" eaLnBrk="1" latinLnBrk="0" hangingPunct="1">
              <a:lnSpc>
                <a:spcPct val="120000"/>
              </a:lnSpc>
              <a:buFontTx/>
              <a:buNone/>
              <a:defRPr/>
            </a:pPr>
            <a:r>
              <a:rPr lang="en-US" altLang="zh-CN" dirty="0">
                <a:solidFill>
                  <a:srgbClr val="0070C0"/>
                </a:solidFill>
              </a:rPr>
              <a:t>Examples of each technique, at each level of testing</a:t>
            </a:r>
            <a:endParaRPr lang="en-US" altLang="zh-CN" dirty="0">
              <a:solidFill>
                <a:srgbClr val="0070C0"/>
              </a:solidFill>
            </a:endParaRPr>
          </a:p>
          <a:p>
            <a:pPr lvl="2" indent="0" eaLnBrk="1" latinLnBrk="0" hangingPunct="1">
              <a:lnSpc>
                <a:spcPct val="120000"/>
              </a:lnSpc>
              <a:buFontTx/>
              <a:buNone/>
              <a:defRPr/>
            </a:pPr>
            <a:r>
              <a:rPr lang="en-US" altLang="zh-CN" dirty="0">
                <a:solidFill>
                  <a:srgbClr val="0070C0"/>
                </a:solidFill>
              </a:rPr>
              <a:t>Test technique effectiveness</a:t>
            </a:r>
            <a:endParaRPr lang="en-US" altLang="zh-CN" dirty="0">
              <a:solidFill>
                <a:srgbClr val="0070C0"/>
              </a:solidFill>
            </a:endParaRPr>
          </a:p>
          <a:p>
            <a:pPr lvl="2" indent="0" eaLnBrk="1" latinLnBrk="0" hangingPunct="1">
              <a:lnSpc>
                <a:spcPct val="120000"/>
              </a:lnSpc>
              <a:buFontTx/>
              <a:buNone/>
              <a:defRPr/>
            </a:pPr>
            <a:r>
              <a:rPr lang="en-US" altLang="zh-CN" dirty="0">
                <a:solidFill>
                  <a:srgbClr val="0070C0"/>
                </a:solidFill>
              </a:rPr>
              <a:t>Mappings to existing standards</a:t>
            </a:r>
            <a:endParaRPr lang="en-US" altLang="zh-CN"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12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122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12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122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122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122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122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122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1220">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31220">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31220">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312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913" y="333375"/>
            <a:ext cx="6105525" cy="701675"/>
          </a:xfrm>
        </p:spPr>
        <p:txBody>
          <a:bodyPr/>
          <a:lstStyle/>
          <a:p>
            <a:pPr algn="ctr">
              <a:defRPr/>
            </a:pPr>
            <a:r>
              <a:rPr lang="en-US" altLang="zh-CN" sz="3600" dirty="0">
                <a:solidFill>
                  <a:srgbClr val="FFFF00"/>
                </a:solidFill>
                <a:latin typeface="+mn-lt"/>
              </a:rPr>
              <a:t>ISO </a:t>
            </a:r>
            <a:r>
              <a:rPr lang="en-US" altLang="zh-CN" sz="3600" dirty="0" smtClean="0">
                <a:solidFill>
                  <a:srgbClr val="FFFF00"/>
                </a:solidFill>
                <a:latin typeface="+mn-lt"/>
              </a:rPr>
              <a:t>29119</a:t>
            </a:r>
            <a:r>
              <a:rPr lang="zh-CN" altLang="en-US" sz="3600" dirty="0" smtClean="0">
                <a:solidFill>
                  <a:srgbClr val="FFFF00"/>
                </a:solidFill>
                <a:latin typeface="+mn-lt"/>
              </a:rPr>
              <a:t> </a:t>
            </a:r>
            <a:r>
              <a:rPr lang="en-US" altLang="zh-CN" sz="3600" dirty="0" smtClean="0">
                <a:solidFill>
                  <a:srgbClr val="FFFF00"/>
                </a:solidFill>
                <a:latin typeface="+mn-lt"/>
              </a:rPr>
              <a:t>Process</a:t>
            </a:r>
            <a:r>
              <a:rPr lang="zh-CN" altLang="en-US" sz="3600" dirty="0" smtClean="0">
                <a:solidFill>
                  <a:srgbClr val="FFFF00"/>
                </a:solidFill>
                <a:latin typeface="+mn-lt"/>
              </a:rPr>
              <a:t> </a:t>
            </a:r>
            <a:r>
              <a:rPr lang="en-US" altLang="zh-CN" sz="3600" dirty="0" smtClean="0">
                <a:solidFill>
                  <a:srgbClr val="FFFF00"/>
                </a:solidFill>
                <a:latin typeface="+mn-lt"/>
              </a:rPr>
              <a:t>overview</a:t>
            </a:r>
            <a:endParaRPr lang="zh-CN" altLang="en-US" sz="3600" dirty="0">
              <a:solidFill>
                <a:srgbClr val="FFFF00"/>
              </a:solidFill>
              <a:latin typeface="+mn-lt"/>
            </a:endParaRPr>
          </a:p>
        </p:txBody>
      </p:sp>
      <p:pic>
        <p:nvPicPr>
          <p:cNvPr id="146434" name="Picture 2" descr="http://www2.it.lut.fi/project/MASTO/testmodel.PNG"/>
          <p:cNvPicPr>
            <a:picLocks noChangeAspect="1" noChangeArrowheads="1"/>
          </p:cNvPicPr>
          <p:nvPr/>
        </p:nvPicPr>
        <p:blipFill>
          <a:blip r:embed="rId1"/>
          <a:srcRect/>
          <a:stretch>
            <a:fillRect/>
          </a:stretch>
        </p:blipFill>
        <p:spPr bwMode="auto">
          <a:xfrm>
            <a:off x="1403350" y="1196975"/>
            <a:ext cx="5905500" cy="5527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幻灯片编号占位符 3"/>
          <p:cNvSpPr>
            <a:spLocks noGrp="1"/>
          </p:cNvSpPr>
          <p:nvPr>
            <p:ph type="sldNum" sz="quarter" idx="10"/>
          </p:nvPr>
        </p:nvSpPr>
        <p:spPr bwMode="auto">
          <a:xfrm>
            <a:off x="6553200" y="5884863"/>
            <a:ext cx="2133600" cy="476250"/>
          </a:xfrm>
          <a:noFill/>
          <a:ln>
            <a:miter lim="800000"/>
          </a:ln>
        </p:spPr>
        <p:txBody>
          <a:bodyPr vert="horz" wrap="square" lIns="91440" tIns="45720" rIns="91440" bIns="45720" numCol="1" anchor="t" anchorCtr="0" compatLnSpc="1"/>
          <a:lstStyle/>
          <a:p>
            <a:fld id="{5C3976EB-49CE-4985-B4F6-F7EE7F737CE8}" type="slidenum">
              <a:rPr lang="en-AU" altLang="zh-CN" smtClean="0">
                <a:ea typeface="宋体" panose="02010600030101010101" pitchFamily="2" charset="-122"/>
              </a:rPr>
            </a:fld>
            <a:endParaRPr lang="en-AU" altLang="zh-CN" smtClean="0">
              <a:ea typeface="宋体" panose="02010600030101010101" pitchFamily="2" charset="-122"/>
            </a:endParaRPr>
          </a:p>
        </p:txBody>
      </p:sp>
      <p:sp>
        <p:nvSpPr>
          <p:cNvPr id="147458" name="Rectangle 195"/>
          <p:cNvSpPr>
            <a:spLocks noChangeArrowheads="1"/>
          </p:cNvSpPr>
          <p:nvPr/>
        </p:nvSpPr>
        <p:spPr bwMode="auto">
          <a:xfrm>
            <a:off x="8245475" y="5876925"/>
            <a:ext cx="431800" cy="287338"/>
          </a:xfrm>
          <a:prstGeom prst="rect">
            <a:avLst/>
          </a:prstGeom>
          <a:solidFill>
            <a:schemeClr val="bg1"/>
          </a:solidFill>
          <a:ln w="9525">
            <a:noFill/>
            <a:miter lim="800000"/>
          </a:ln>
        </p:spPr>
        <p:txBody>
          <a:bodyPr wrap="none" anchor="ctr"/>
          <a:lstStyle/>
          <a:p>
            <a:endParaRPr lang="zh-CN" altLang="en-US"/>
          </a:p>
        </p:txBody>
      </p:sp>
      <p:sp>
        <p:nvSpPr>
          <p:cNvPr id="147459" name="Rectangle 2"/>
          <p:cNvSpPr>
            <a:spLocks noGrp="1" noChangeArrowheads="1"/>
          </p:cNvSpPr>
          <p:nvPr>
            <p:ph type="title"/>
          </p:nvPr>
        </p:nvSpPr>
        <p:spPr>
          <a:xfrm>
            <a:off x="1331913" y="366713"/>
            <a:ext cx="6240462" cy="561975"/>
          </a:xfrm>
        </p:spPr>
        <p:txBody>
          <a:bodyPr/>
          <a:lstStyle/>
          <a:p>
            <a:pPr algn="ctr"/>
            <a:r>
              <a:rPr lang="en-AU" altLang="zh-CN" smtClean="0">
                <a:solidFill>
                  <a:srgbClr val="FFFF00"/>
                </a:solidFill>
              </a:rPr>
              <a:t>Testing </a:t>
            </a:r>
            <a:r>
              <a:rPr lang="en-US" altLang="zh-CN" smtClean="0">
                <a:solidFill>
                  <a:srgbClr val="FFFF00"/>
                </a:solidFill>
              </a:rPr>
              <a:t>Management</a:t>
            </a:r>
            <a:r>
              <a:rPr lang="zh-CN" altLang="en-US" smtClean="0">
                <a:solidFill>
                  <a:srgbClr val="FFFF00"/>
                </a:solidFill>
              </a:rPr>
              <a:t> </a:t>
            </a:r>
            <a:r>
              <a:rPr lang="en-AU" altLang="zh-CN" smtClean="0">
                <a:solidFill>
                  <a:srgbClr val="FFFF00"/>
                </a:solidFill>
              </a:rPr>
              <a:t>Processes</a:t>
            </a:r>
            <a:endParaRPr lang="en-AU" altLang="zh-CN" smtClean="0">
              <a:solidFill>
                <a:srgbClr val="FFFF00"/>
              </a:solidFill>
            </a:endParaRPr>
          </a:p>
        </p:txBody>
      </p:sp>
      <p:sp>
        <p:nvSpPr>
          <p:cNvPr id="147460" name="Text Box 127"/>
          <p:cNvSpPr txBox="1">
            <a:spLocks noChangeArrowheads="1"/>
          </p:cNvSpPr>
          <p:nvPr/>
        </p:nvSpPr>
        <p:spPr bwMode="auto">
          <a:xfrm>
            <a:off x="7456488" y="2276475"/>
            <a:ext cx="1868487" cy="457200"/>
          </a:xfrm>
          <a:prstGeom prst="rect">
            <a:avLst/>
          </a:prstGeom>
          <a:noFill/>
          <a:ln w="9525">
            <a:noFill/>
            <a:miter lim="800000"/>
          </a:ln>
        </p:spPr>
        <p:txBody>
          <a:bodyPr>
            <a:spAutoFit/>
          </a:bodyPr>
          <a:lstStyle/>
          <a:p>
            <a:pPr algn="ctr"/>
            <a:r>
              <a:rPr lang="en-AU" altLang="zh-CN" sz="1200"/>
              <a:t>Test Project</a:t>
            </a:r>
            <a:endParaRPr lang="en-AU" altLang="zh-CN" sz="1200"/>
          </a:p>
          <a:p>
            <a:pPr algn="ctr"/>
            <a:r>
              <a:rPr lang="en-AU" altLang="zh-CN" sz="1200"/>
              <a:t>Completion Report</a:t>
            </a:r>
            <a:endParaRPr lang="en-AU" altLang="zh-CN" sz="1200"/>
          </a:p>
        </p:txBody>
      </p:sp>
      <p:sp>
        <p:nvSpPr>
          <p:cNvPr id="147461" name="Text Box 128"/>
          <p:cNvSpPr txBox="1">
            <a:spLocks noChangeArrowheads="1"/>
          </p:cNvSpPr>
          <p:nvPr/>
        </p:nvSpPr>
        <p:spPr bwMode="auto">
          <a:xfrm>
            <a:off x="3435350" y="3384550"/>
            <a:ext cx="2808288" cy="274638"/>
          </a:xfrm>
          <a:prstGeom prst="rect">
            <a:avLst/>
          </a:prstGeom>
          <a:noFill/>
          <a:ln w="9525">
            <a:noFill/>
            <a:miter lim="800000"/>
          </a:ln>
        </p:spPr>
        <p:txBody>
          <a:bodyPr>
            <a:spAutoFit/>
          </a:bodyPr>
          <a:lstStyle/>
          <a:p>
            <a:r>
              <a:rPr lang="en-AU" altLang="zh-CN" sz="1200"/>
              <a:t>[Test completion criterion not met]</a:t>
            </a:r>
            <a:endParaRPr lang="en-AU" altLang="zh-CN" sz="1200"/>
          </a:p>
        </p:txBody>
      </p:sp>
      <p:sp>
        <p:nvSpPr>
          <p:cNvPr id="147462" name="Rectangle 129"/>
          <p:cNvSpPr>
            <a:spLocks noChangeArrowheads="1"/>
          </p:cNvSpPr>
          <p:nvPr/>
        </p:nvSpPr>
        <p:spPr bwMode="auto">
          <a:xfrm>
            <a:off x="2700338" y="3860800"/>
            <a:ext cx="4392612" cy="2376488"/>
          </a:xfrm>
          <a:prstGeom prst="rect">
            <a:avLst/>
          </a:prstGeom>
          <a:noFill/>
          <a:ln w="19050">
            <a:solidFill>
              <a:srgbClr val="CC0099"/>
            </a:solidFill>
            <a:prstDash val="lgDashDot"/>
            <a:miter lim="800000"/>
          </a:ln>
        </p:spPr>
        <p:txBody>
          <a:bodyPr anchor="ctr"/>
          <a:lstStyle/>
          <a:p>
            <a:pPr algn="ctr"/>
            <a:endParaRPr lang="en-GB" altLang="zh-CN" sz="1200"/>
          </a:p>
        </p:txBody>
      </p:sp>
      <p:sp>
        <p:nvSpPr>
          <p:cNvPr id="147463" name="Text Box 130"/>
          <p:cNvSpPr txBox="1">
            <a:spLocks noChangeArrowheads="1"/>
          </p:cNvSpPr>
          <p:nvPr/>
        </p:nvSpPr>
        <p:spPr bwMode="auto">
          <a:xfrm>
            <a:off x="7451725" y="5229225"/>
            <a:ext cx="1149350" cy="639763"/>
          </a:xfrm>
          <a:prstGeom prst="rect">
            <a:avLst/>
          </a:prstGeom>
          <a:noFill/>
          <a:ln w="9525">
            <a:noFill/>
            <a:miter lim="800000"/>
          </a:ln>
        </p:spPr>
        <p:txBody>
          <a:bodyPr>
            <a:spAutoFit/>
          </a:bodyPr>
          <a:lstStyle/>
          <a:p>
            <a:pPr algn="ctr"/>
            <a:r>
              <a:rPr lang="en-AU" altLang="zh-CN" sz="1200"/>
              <a:t>Test Level Completion</a:t>
            </a:r>
            <a:endParaRPr lang="en-AU" altLang="zh-CN" sz="1200"/>
          </a:p>
          <a:p>
            <a:pPr algn="ctr"/>
            <a:r>
              <a:rPr lang="en-AU" altLang="zh-CN" sz="1200"/>
              <a:t>Report</a:t>
            </a:r>
            <a:endParaRPr lang="en-AU" altLang="zh-CN" sz="1200"/>
          </a:p>
        </p:txBody>
      </p:sp>
      <p:sp>
        <p:nvSpPr>
          <p:cNvPr id="147464" name="Rectangle 131"/>
          <p:cNvSpPr>
            <a:spLocks noChangeArrowheads="1"/>
          </p:cNvSpPr>
          <p:nvPr/>
        </p:nvSpPr>
        <p:spPr bwMode="auto">
          <a:xfrm>
            <a:off x="1046163" y="4292600"/>
            <a:ext cx="790575" cy="863600"/>
          </a:xfrm>
          <a:prstGeom prst="rect">
            <a:avLst/>
          </a:prstGeom>
          <a:noFill/>
          <a:ln w="9525">
            <a:solidFill>
              <a:schemeClr val="tx1"/>
            </a:solidFill>
            <a:miter lim="800000"/>
          </a:ln>
        </p:spPr>
        <p:txBody>
          <a:bodyPr anchor="ctr"/>
          <a:lstStyle/>
          <a:p>
            <a:pPr algn="ctr"/>
            <a:r>
              <a:rPr lang="en-AU" altLang="zh-CN" sz="1200"/>
              <a:t>Test Planning</a:t>
            </a:r>
            <a:endParaRPr lang="en-AU" altLang="zh-CN" sz="1200"/>
          </a:p>
          <a:p>
            <a:pPr algn="ctr"/>
            <a:r>
              <a:rPr lang="en-AU" altLang="zh-CN" sz="1200"/>
              <a:t>(TP1)</a:t>
            </a:r>
            <a:endParaRPr lang="en-AU" altLang="zh-CN" sz="1200"/>
          </a:p>
        </p:txBody>
      </p:sp>
      <p:sp>
        <p:nvSpPr>
          <p:cNvPr id="147465" name="Rectangle 132"/>
          <p:cNvSpPr>
            <a:spLocks noChangeArrowheads="1"/>
          </p:cNvSpPr>
          <p:nvPr/>
        </p:nvSpPr>
        <p:spPr bwMode="auto">
          <a:xfrm>
            <a:off x="3819525" y="4292600"/>
            <a:ext cx="896938" cy="863600"/>
          </a:xfrm>
          <a:prstGeom prst="rect">
            <a:avLst/>
          </a:prstGeom>
          <a:noFill/>
          <a:ln w="9525">
            <a:solidFill>
              <a:schemeClr val="tx1"/>
            </a:solidFill>
            <a:miter lim="800000"/>
          </a:ln>
        </p:spPr>
        <p:txBody>
          <a:bodyPr anchor="ctr"/>
          <a:lstStyle/>
          <a:p>
            <a:pPr algn="ctr"/>
            <a:r>
              <a:rPr lang="en-AU" altLang="zh-CN" sz="1200"/>
              <a:t>Test Execution</a:t>
            </a:r>
            <a:endParaRPr lang="en-AU" altLang="zh-CN" sz="1200"/>
          </a:p>
          <a:p>
            <a:pPr algn="ctr"/>
            <a:r>
              <a:rPr lang="en-AU" altLang="zh-CN" sz="1200"/>
              <a:t>(TP3)</a:t>
            </a:r>
            <a:endParaRPr lang="en-AU" altLang="zh-CN" sz="1200"/>
          </a:p>
        </p:txBody>
      </p:sp>
      <p:sp>
        <p:nvSpPr>
          <p:cNvPr id="147466" name="Rectangle 133"/>
          <p:cNvSpPr>
            <a:spLocks noChangeArrowheads="1"/>
          </p:cNvSpPr>
          <p:nvPr/>
        </p:nvSpPr>
        <p:spPr bwMode="auto">
          <a:xfrm>
            <a:off x="5003800" y="5373688"/>
            <a:ext cx="1008063" cy="752475"/>
          </a:xfrm>
          <a:prstGeom prst="rect">
            <a:avLst/>
          </a:prstGeom>
          <a:noFill/>
          <a:ln w="9525">
            <a:solidFill>
              <a:schemeClr val="tx1"/>
            </a:solidFill>
            <a:miter lim="800000"/>
          </a:ln>
        </p:spPr>
        <p:txBody>
          <a:bodyPr anchor="ctr"/>
          <a:lstStyle/>
          <a:p>
            <a:pPr algn="ctr"/>
            <a:r>
              <a:rPr lang="en-AU" altLang="zh-CN" sz="1200"/>
              <a:t>Anomaly Reporting</a:t>
            </a:r>
            <a:endParaRPr lang="en-AU" altLang="zh-CN" sz="1200"/>
          </a:p>
          <a:p>
            <a:pPr algn="ctr"/>
            <a:r>
              <a:rPr lang="en-AU" altLang="zh-CN" sz="1200"/>
              <a:t>(TP4)</a:t>
            </a:r>
            <a:endParaRPr lang="en-AU" altLang="zh-CN" sz="1200"/>
          </a:p>
        </p:txBody>
      </p:sp>
      <p:cxnSp>
        <p:nvCxnSpPr>
          <p:cNvPr id="147467" name="AutoShape 135"/>
          <p:cNvCxnSpPr>
            <a:cxnSpLocks noChangeShapeType="1"/>
            <a:stCxn id="147464" idx="3"/>
            <a:endCxn id="147489" idx="1"/>
          </p:cNvCxnSpPr>
          <p:nvPr/>
        </p:nvCxnSpPr>
        <p:spPr bwMode="auto">
          <a:xfrm>
            <a:off x="1836738" y="4724400"/>
            <a:ext cx="460375" cy="0"/>
          </a:xfrm>
          <a:prstGeom prst="straightConnector1">
            <a:avLst/>
          </a:prstGeom>
          <a:noFill/>
          <a:ln w="9525">
            <a:solidFill>
              <a:schemeClr val="tx1"/>
            </a:solidFill>
            <a:round/>
            <a:tailEnd type="stealth" w="lg" len="lg"/>
          </a:ln>
        </p:spPr>
      </p:cxnSp>
      <p:sp>
        <p:nvSpPr>
          <p:cNvPr id="147468" name="Oval 136"/>
          <p:cNvSpPr>
            <a:spLocks noChangeArrowheads="1"/>
          </p:cNvSpPr>
          <p:nvPr/>
        </p:nvSpPr>
        <p:spPr bwMode="auto">
          <a:xfrm>
            <a:off x="179388" y="4652963"/>
            <a:ext cx="144462" cy="144462"/>
          </a:xfrm>
          <a:prstGeom prst="ellipse">
            <a:avLst/>
          </a:prstGeom>
          <a:solidFill>
            <a:schemeClr val="tx1"/>
          </a:solidFill>
          <a:ln w="9525">
            <a:solidFill>
              <a:schemeClr val="tx1"/>
            </a:solidFill>
            <a:round/>
          </a:ln>
        </p:spPr>
        <p:txBody>
          <a:bodyPr wrap="none" anchor="ctr"/>
          <a:lstStyle/>
          <a:p>
            <a:endParaRPr lang="zh-CN" altLang="en-US"/>
          </a:p>
        </p:txBody>
      </p:sp>
      <p:cxnSp>
        <p:nvCxnSpPr>
          <p:cNvPr id="147469" name="AutoShape 137"/>
          <p:cNvCxnSpPr>
            <a:cxnSpLocks noChangeShapeType="1"/>
            <a:stCxn id="147468" idx="6"/>
            <a:endCxn id="147464" idx="1"/>
          </p:cNvCxnSpPr>
          <p:nvPr/>
        </p:nvCxnSpPr>
        <p:spPr bwMode="auto">
          <a:xfrm flipV="1">
            <a:off x="323850" y="4724400"/>
            <a:ext cx="722313" cy="1588"/>
          </a:xfrm>
          <a:prstGeom prst="straightConnector1">
            <a:avLst/>
          </a:prstGeom>
          <a:noFill/>
          <a:ln w="9525">
            <a:solidFill>
              <a:schemeClr val="tx1"/>
            </a:solidFill>
            <a:round/>
            <a:tailEnd type="stealth" w="lg" len="lg"/>
          </a:ln>
        </p:spPr>
      </p:cxnSp>
      <p:cxnSp>
        <p:nvCxnSpPr>
          <p:cNvPr id="147470" name="AutoShape 138"/>
          <p:cNvCxnSpPr>
            <a:cxnSpLocks noChangeShapeType="1"/>
            <a:stCxn id="147465" idx="3"/>
            <a:endCxn id="147491" idx="1"/>
          </p:cNvCxnSpPr>
          <p:nvPr/>
        </p:nvCxnSpPr>
        <p:spPr bwMode="auto">
          <a:xfrm>
            <a:off x="4716463" y="4724400"/>
            <a:ext cx="647700" cy="1588"/>
          </a:xfrm>
          <a:prstGeom prst="straightConnector1">
            <a:avLst/>
          </a:prstGeom>
          <a:noFill/>
          <a:ln w="9525">
            <a:solidFill>
              <a:schemeClr val="tx1"/>
            </a:solidFill>
            <a:round/>
            <a:tailEnd type="stealth" w="lg" len="lg"/>
          </a:ln>
        </p:spPr>
      </p:cxnSp>
      <p:cxnSp>
        <p:nvCxnSpPr>
          <p:cNvPr id="147471" name="AutoShape 139"/>
          <p:cNvCxnSpPr>
            <a:cxnSpLocks noChangeShapeType="1"/>
            <a:stCxn id="147491" idx="2"/>
            <a:endCxn id="147466" idx="0"/>
          </p:cNvCxnSpPr>
          <p:nvPr/>
        </p:nvCxnSpPr>
        <p:spPr bwMode="auto">
          <a:xfrm>
            <a:off x="5508625" y="4870450"/>
            <a:ext cx="0" cy="503238"/>
          </a:xfrm>
          <a:prstGeom prst="straightConnector1">
            <a:avLst/>
          </a:prstGeom>
          <a:noFill/>
          <a:ln w="9525">
            <a:solidFill>
              <a:schemeClr val="tx1"/>
            </a:solidFill>
            <a:round/>
            <a:tailEnd type="stealth" w="lg" len="lg"/>
          </a:ln>
        </p:spPr>
      </p:cxnSp>
      <p:cxnSp>
        <p:nvCxnSpPr>
          <p:cNvPr id="147472" name="AutoShape 140"/>
          <p:cNvCxnSpPr>
            <a:cxnSpLocks noChangeShapeType="1"/>
            <a:stCxn id="147483" idx="3"/>
            <a:endCxn id="147515" idx="1"/>
          </p:cNvCxnSpPr>
          <p:nvPr/>
        </p:nvCxnSpPr>
        <p:spPr bwMode="auto">
          <a:xfrm>
            <a:off x="6877050" y="4724400"/>
            <a:ext cx="1079500" cy="0"/>
          </a:xfrm>
          <a:prstGeom prst="straightConnector1">
            <a:avLst/>
          </a:prstGeom>
          <a:noFill/>
          <a:ln w="9525">
            <a:solidFill>
              <a:schemeClr val="tx1"/>
            </a:solidFill>
            <a:round/>
            <a:tailEnd type="stealth" w="lg" len="lg"/>
          </a:ln>
        </p:spPr>
      </p:cxnSp>
      <p:cxnSp>
        <p:nvCxnSpPr>
          <p:cNvPr id="147473" name="AutoShape 144"/>
          <p:cNvCxnSpPr>
            <a:cxnSpLocks noChangeShapeType="1"/>
            <a:stCxn id="147515" idx="2"/>
            <a:endCxn id="147517" idx="0"/>
          </p:cNvCxnSpPr>
          <p:nvPr/>
        </p:nvCxnSpPr>
        <p:spPr bwMode="auto">
          <a:xfrm flipH="1">
            <a:off x="8442325" y="5084763"/>
            <a:ext cx="19050" cy="863600"/>
          </a:xfrm>
          <a:prstGeom prst="straightConnector1">
            <a:avLst/>
          </a:prstGeom>
          <a:noFill/>
          <a:ln w="9525">
            <a:solidFill>
              <a:schemeClr val="tx1"/>
            </a:solidFill>
            <a:round/>
            <a:tailEnd type="stealth" w="lg" len="lg"/>
          </a:ln>
        </p:spPr>
      </p:cxnSp>
      <p:sp>
        <p:nvSpPr>
          <p:cNvPr id="147474" name="Text Box 145"/>
          <p:cNvSpPr txBox="1">
            <a:spLocks noChangeArrowheads="1"/>
          </p:cNvSpPr>
          <p:nvPr/>
        </p:nvSpPr>
        <p:spPr bwMode="auto">
          <a:xfrm>
            <a:off x="1620838" y="4772025"/>
            <a:ext cx="847725" cy="457200"/>
          </a:xfrm>
          <a:prstGeom prst="rect">
            <a:avLst/>
          </a:prstGeom>
          <a:noFill/>
          <a:ln w="9525">
            <a:noFill/>
            <a:miter lim="800000"/>
          </a:ln>
        </p:spPr>
        <p:txBody>
          <a:bodyPr>
            <a:spAutoFit/>
          </a:bodyPr>
          <a:lstStyle/>
          <a:p>
            <a:pPr algn="ctr"/>
            <a:r>
              <a:rPr lang="en-AU" altLang="zh-CN" sz="1200"/>
              <a:t>Test </a:t>
            </a:r>
            <a:endParaRPr lang="en-AU" altLang="zh-CN" sz="1200"/>
          </a:p>
          <a:p>
            <a:pPr algn="ctr"/>
            <a:r>
              <a:rPr lang="en-AU" altLang="zh-CN" sz="1200"/>
              <a:t>Plan</a:t>
            </a:r>
            <a:endParaRPr lang="en-AU" altLang="zh-CN" sz="1200"/>
          </a:p>
        </p:txBody>
      </p:sp>
      <p:sp>
        <p:nvSpPr>
          <p:cNvPr id="147475" name="Text Box 146"/>
          <p:cNvSpPr txBox="1">
            <a:spLocks noChangeArrowheads="1"/>
          </p:cNvSpPr>
          <p:nvPr/>
        </p:nvSpPr>
        <p:spPr bwMode="auto">
          <a:xfrm>
            <a:off x="3132138" y="4699000"/>
            <a:ext cx="530225" cy="457200"/>
          </a:xfrm>
          <a:prstGeom prst="rect">
            <a:avLst/>
          </a:prstGeom>
          <a:noFill/>
          <a:ln w="9525">
            <a:noFill/>
            <a:miter lim="800000"/>
          </a:ln>
        </p:spPr>
        <p:txBody>
          <a:bodyPr wrap="none">
            <a:spAutoFit/>
          </a:bodyPr>
          <a:lstStyle/>
          <a:p>
            <a:pPr algn="ctr"/>
            <a:r>
              <a:rPr lang="en-AU" altLang="zh-CN" sz="1200"/>
              <a:t>Test</a:t>
            </a:r>
            <a:endParaRPr lang="en-AU" altLang="zh-CN" sz="1200"/>
          </a:p>
          <a:p>
            <a:pPr algn="ctr"/>
            <a:r>
              <a:rPr lang="en-AU" altLang="zh-CN" sz="1200"/>
              <a:t>Spec</a:t>
            </a:r>
            <a:endParaRPr lang="en-AU" altLang="zh-CN" sz="1200"/>
          </a:p>
        </p:txBody>
      </p:sp>
      <p:sp>
        <p:nvSpPr>
          <p:cNvPr id="147476" name="Text Box 147"/>
          <p:cNvSpPr txBox="1">
            <a:spLocks noChangeArrowheads="1"/>
          </p:cNvSpPr>
          <p:nvPr/>
        </p:nvSpPr>
        <p:spPr bwMode="auto">
          <a:xfrm>
            <a:off x="4457700" y="4725988"/>
            <a:ext cx="1122363" cy="457200"/>
          </a:xfrm>
          <a:prstGeom prst="rect">
            <a:avLst/>
          </a:prstGeom>
          <a:noFill/>
          <a:ln w="9525">
            <a:noFill/>
            <a:miter lim="800000"/>
          </a:ln>
        </p:spPr>
        <p:txBody>
          <a:bodyPr>
            <a:spAutoFit/>
          </a:bodyPr>
          <a:lstStyle/>
          <a:p>
            <a:pPr algn="ctr"/>
            <a:r>
              <a:rPr lang="en-AU" altLang="zh-CN" sz="1200"/>
              <a:t>Test </a:t>
            </a:r>
            <a:endParaRPr lang="en-AU" altLang="zh-CN" sz="1200"/>
          </a:p>
          <a:p>
            <a:pPr algn="ctr"/>
            <a:r>
              <a:rPr lang="en-AU" altLang="zh-CN" sz="1200"/>
              <a:t>Results</a:t>
            </a:r>
            <a:endParaRPr lang="en-AU" altLang="zh-CN" sz="1200"/>
          </a:p>
        </p:txBody>
      </p:sp>
      <p:sp>
        <p:nvSpPr>
          <p:cNvPr id="147477" name="Text Box 148"/>
          <p:cNvSpPr txBox="1">
            <a:spLocks noChangeArrowheads="1"/>
          </p:cNvSpPr>
          <p:nvPr/>
        </p:nvSpPr>
        <p:spPr bwMode="auto">
          <a:xfrm>
            <a:off x="5457825" y="4843463"/>
            <a:ext cx="1274763" cy="457200"/>
          </a:xfrm>
          <a:prstGeom prst="rect">
            <a:avLst/>
          </a:prstGeom>
          <a:noFill/>
          <a:ln w="9525">
            <a:noFill/>
            <a:miter lim="800000"/>
          </a:ln>
        </p:spPr>
        <p:txBody>
          <a:bodyPr>
            <a:spAutoFit/>
          </a:bodyPr>
          <a:lstStyle/>
          <a:p>
            <a:r>
              <a:rPr lang="en-AU" altLang="zh-CN" sz="1200"/>
              <a:t>[Issue </a:t>
            </a:r>
            <a:endParaRPr lang="en-AU" altLang="zh-CN" sz="1200"/>
          </a:p>
          <a:p>
            <a:r>
              <a:rPr lang="en-AU" altLang="zh-CN" sz="1200"/>
              <a:t>noticed]</a:t>
            </a:r>
            <a:endParaRPr lang="en-AU" altLang="zh-CN" sz="1200"/>
          </a:p>
        </p:txBody>
      </p:sp>
      <p:sp>
        <p:nvSpPr>
          <p:cNvPr id="147478" name="Text Box 149"/>
          <p:cNvSpPr txBox="1">
            <a:spLocks noChangeArrowheads="1"/>
          </p:cNvSpPr>
          <p:nvPr/>
        </p:nvSpPr>
        <p:spPr bwMode="auto">
          <a:xfrm>
            <a:off x="5651500" y="4292600"/>
            <a:ext cx="1008063" cy="457200"/>
          </a:xfrm>
          <a:prstGeom prst="rect">
            <a:avLst/>
          </a:prstGeom>
          <a:noFill/>
          <a:ln w="9525">
            <a:noFill/>
            <a:miter lim="800000"/>
          </a:ln>
        </p:spPr>
        <p:txBody>
          <a:bodyPr>
            <a:spAutoFit/>
          </a:bodyPr>
          <a:lstStyle/>
          <a:p>
            <a:r>
              <a:rPr lang="en-AU" altLang="zh-CN" sz="1200"/>
              <a:t>[No issues </a:t>
            </a:r>
            <a:endParaRPr lang="en-AU" altLang="zh-CN" sz="1200"/>
          </a:p>
          <a:p>
            <a:r>
              <a:rPr lang="en-AU" altLang="zh-CN" sz="1200"/>
              <a:t>noticed]</a:t>
            </a:r>
            <a:endParaRPr lang="en-AU" altLang="zh-CN" sz="1200"/>
          </a:p>
        </p:txBody>
      </p:sp>
      <p:sp>
        <p:nvSpPr>
          <p:cNvPr id="147479" name="Rectangle 150"/>
          <p:cNvSpPr>
            <a:spLocks noChangeArrowheads="1"/>
          </p:cNvSpPr>
          <p:nvPr/>
        </p:nvSpPr>
        <p:spPr bwMode="auto">
          <a:xfrm>
            <a:off x="7062788" y="7896225"/>
            <a:ext cx="71437" cy="69850"/>
          </a:xfrm>
          <a:prstGeom prst="rect">
            <a:avLst/>
          </a:prstGeom>
          <a:noFill/>
          <a:ln w="9525">
            <a:noFill/>
            <a:miter lim="800000"/>
          </a:ln>
        </p:spPr>
        <p:txBody>
          <a:bodyPr wrap="none" anchor="ctr"/>
          <a:lstStyle/>
          <a:p>
            <a:endParaRPr lang="zh-CN" altLang="en-US"/>
          </a:p>
        </p:txBody>
      </p:sp>
      <p:cxnSp>
        <p:nvCxnSpPr>
          <p:cNvPr id="147480" name="AutoShape 151"/>
          <p:cNvCxnSpPr>
            <a:cxnSpLocks noChangeShapeType="1"/>
            <a:stCxn id="147491" idx="3"/>
            <a:endCxn id="147483" idx="1"/>
          </p:cNvCxnSpPr>
          <p:nvPr/>
        </p:nvCxnSpPr>
        <p:spPr bwMode="auto">
          <a:xfrm flipV="1">
            <a:off x="5653088" y="4724400"/>
            <a:ext cx="935037" cy="1588"/>
          </a:xfrm>
          <a:prstGeom prst="straightConnector1">
            <a:avLst/>
          </a:prstGeom>
          <a:noFill/>
          <a:ln w="9525">
            <a:solidFill>
              <a:schemeClr val="tx1"/>
            </a:solidFill>
            <a:round/>
            <a:tailEnd type="stealth" w="lg" len="lg"/>
          </a:ln>
        </p:spPr>
      </p:cxnSp>
      <p:cxnSp>
        <p:nvCxnSpPr>
          <p:cNvPr id="147481" name="AutoShape 152"/>
          <p:cNvCxnSpPr>
            <a:cxnSpLocks noChangeShapeType="1"/>
            <a:stCxn id="147489" idx="3"/>
            <a:endCxn id="147465" idx="1"/>
          </p:cNvCxnSpPr>
          <p:nvPr/>
        </p:nvCxnSpPr>
        <p:spPr bwMode="auto">
          <a:xfrm>
            <a:off x="3089275" y="4724400"/>
            <a:ext cx="730250" cy="0"/>
          </a:xfrm>
          <a:prstGeom prst="straightConnector1">
            <a:avLst/>
          </a:prstGeom>
          <a:noFill/>
          <a:ln w="9525">
            <a:solidFill>
              <a:schemeClr val="tx1"/>
            </a:solidFill>
            <a:round/>
            <a:tailEnd type="stealth" w="lg" len="lg"/>
          </a:ln>
        </p:spPr>
      </p:cxnSp>
      <p:sp>
        <p:nvSpPr>
          <p:cNvPr id="147482" name="Text Box 153"/>
          <p:cNvSpPr txBox="1">
            <a:spLocks noChangeArrowheads="1"/>
          </p:cNvSpPr>
          <p:nvPr/>
        </p:nvSpPr>
        <p:spPr bwMode="auto">
          <a:xfrm>
            <a:off x="5832475" y="5732463"/>
            <a:ext cx="1044575" cy="457200"/>
          </a:xfrm>
          <a:prstGeom prst="rect">
            <a:avLst/>
          </a:prstGeom>
          <a:noFill/>
          <a:ln w="9525">
            <a:noFill/>
            <a:miter lim="800000"/>
          </a:ln>
        </p:spPr>
        <p:txBody>
          <a:bodyPr>
            <a:spAutoFit/>
          </a:bodyPr>
          <a:lstStyle/>
          <a:p>
            <a:pPr algn="ctr"/>
            <a:r>
              <a:rPr lang="en-AU" altLang="zh-CN" sz="1200"/>
              <a:t>Anomaly </a:t>
            </a:r>
            <a:endParaRPr lang="en-AU" altLang="zh-CN" sz="1200"/>
          </a:p>
          <a:p>
            <a:pPr algn="ctr"/>
            <a:r>
              <a:rPr lang="en-AU" altLang="zh-CN" sz="1200"/>
              <a:t>Report</a:t>
            </a:r>
            <a:endParaRPr lang="en-AU" altLang="zh-CN" sz="1200"/>
          </a:p>
        </p:txBody>
      </p:sp>
      <p:sp>
        <p:nvSpPr>
          <p:cNvPr id="147483" name="AutoShape 154"/>
          <p:cNvSpPr>
            <a:spLocks noChangeArrowheads="1"/>
          </p:cNvSpPr>
          <p:nvPr/>
        </p:nvSpPr>
        <p:spPr bwMode="auto">
          <a:xfrm>
            <a:off x="6588125" y="4579938"/>
            <a:ext cx="288925" cy="288925"/>
          </a:xfrm>
          <a:prstGeom prst="diamond">
            <a:avLst/>
          </a:prstGeom>
          <a:noFill/>
          <a:ln w="9525">
            <a:solidFill>
              <a:schemeClr val="tx1"/>
            </a:solidFill>
            <a:miter lim="800000"/>
          </a:ln>
        </p:spPr>
        <p:txBody>
          <a:bodyPr anchor="ctr"/>
          <a:lstStyle/>
          <a:p>
            <a:pPr algn="ctr"/>
            <a:endParaRPr lang="en-GB" altLang="zh-CN" sz="1200"/>
          </a:p>
        </p:txBody>
      </p:sp>
      <p:cxnSp>
        <p:nvCxnSpPr>
          <p:cNvPr id="147484" name="AutoShape 155"/>
          <p:cNvCxnSpPr>
            <a:cxnSpLocks noChangeShapeType="1"/>
            <a:stCxn id="147466" idx="3"/>
            <a:endCxn id="147483" idx="2"/>
          </p:cNvCxnSpPr>
          <p:nvPr/>
        </p:nvCxnSpPr>
        <p:spPr bwMode="auto">
          <a:xfrm flipV="1">
            <a:off x="6011863" y="4868863"/>
            <a:ext cx="720725" cy="881062"/>
          </a:xfrm>
          <a:prstGeom prst="bentConnector2">
            <a:avLst/>
          </a:prstGeom>
          <a:noFill/>
          <a:ln w="9525">
            <a:solidFill>
              <a:schemeClr val="tx1"/>
            </a:solidFill>
            <a:miter lim="800000"/>
            <a:tailEnd type="stealth" w="lg" len="lg"/>
          </a:ln>
        </p:spPr>
      </p:cxnSp>
      <p:cxnSp>
        <p:nvCxnSpPr>
          <p:cNvPr id="147485" name="AutoShape 156"/>
          <p:cNvCxnSpPr>
            <a:cxnSpLocks noChangeShapeType="1"/>
            <a:stCxn id="147483" idx="0"/>
            <a:endCxn id="147487" idx="1"/>
          </p:cNvCxnSpPr>
          <p:nvPr/>
        </p:nvCxnSpPr>
        <p:spPr bwMode="auto">
          <a:xfrm rot="5400000" flipH="1">
            <a:off x="4446588" y="2293938"/>
            <a:ext cx="539750" cy="4032250"/>
          </a:xfrm>
          <a:prstGeom prst="bentConnector4">
            <a:avLst>
              <a:gd name="adj1" fmla="val 173528"/>
              <a:gd name="adj2" fmla="val 105671"/>
            </a:avLst>
          </a:prstGeom>
          <a:noFill/>
          <a:ln w="9525">
            <a:solidFill>
              <a:schemeClr val="tx1"/>
            </a:solidFill>
            <a:miter lim="800000"/>
            <a:tailEnd type="triangle" w="med" len="med"/>
          </a:ln>
        </p:spPr>
      </p:cxnSp>
      <p:sp>
        <p:nvSpPr>
          <p:cNvPr id="147486" name="Rectangle 157"/>
          <p:cNvSpPr>
            <a:spLocks noChangeArrowheads="1"/>
          </p:cNvSpPr>
          <p:nvPr/>
        </p:nvSpPr>
        <p:spPr bwMode="auto">
          <a:xfrm>
            <a:off x="2868613" y="3971925"/>
            <a:ext cx="71437" cy="71438"/>
          </a:xfrm>
          <a:prstGeom prst="rect">
            <a:avLst/>
          </a:prstGeom>
          <a:noFill/>
          <a:ln w="9525">
            <a:noFill/>
            <a:miter lim="800000"/>
          </a:ln>
        </p:spPr>
        <p:txBody>
          <a:bodyPr wrap="none" anchor="ctr"/>
          <a:lstStyle/>
          <a:p>
            <a:endParaRPr lang="zh-CN" altLang="en-US"/>
          </a:p>
        </p:txBody>
      </p:sp>
      <p:sp>
        <p:nvSpPr>
          <p:cNvPr id="147487" name="Rectangle 158"/>
          <p:cNvSpPr>
            <a:spLocks noChangeArrowheads="1"/>
          </p:cNvSpPr>
          <p:nvPr/>
        </p:nvSpPr>
        <p:spPr bwMode="auto">
          <a:xfrm>
            <a:off x="2700338" y="4003675"/>
            <a:ext cx="71437" cy="73025"/>
          </a:xfrm>
          <a:prstGeom prst="rect">
            <a:avLst/>
          </a:prstGeom>
          <a:noFill/>
          <a:ln w="9525">
            <a:noFill/>
            <a:miter lim="800000"/>
          </a:ln>
        </p:spPr>
        <p:txBody>
          <a:bodyPr wrap="none" anchor="ctr"/>
          <a:lstStyle/>
          <a:p>
            <a:endParaRPr lang="zh-CN" altLang="en-US"/>
          </a:p>
        </p:txBody>
      </p:sp>
      <p:sp>
        <p:nvSpPr>
          <p:cNvPr id="147488" name="Text Box 159"/>
          <p:cNvSpPr txBox="1">
            <a:spLocks noChangeArrowheads="1"/>
          </p:cNvSpPr>
          <p:nvPr/>
        </p:nvSpPr>
        <p:spPr bwMode="auto">
          <a:xfrm>
            <a:off x="7164388" y="3932238"/>
            <a:ext cx="1008062" cy="822325"/>
          </a:xfrm>
          <a:prstGeom prst="rect">
            <a:avLst/>
          </a:prstGeom>
          <a:noFill/>
          <a:ln w="9525">
            <a:noFill/>
            <a:miter lim="800000"/>
          </a:ln>
        </p:spPr>
        <p:txBody>
          <a:bodyPr>
            <a:spAutoFit/>
          </a:bodyPr>
          <a:lstStyle/>
          <a:p>
            <a:r>
              <a:rPr lang="en-AU" altLang="zh-CN" sz="1200"/>
              <a:t>[Test </a:t>
            </a:r>
            <a:br>
              <a:rPr lang="en-AU" altLang="zh-CN" sz="1200"/>
            </a:br>
            <a:r>
              <a:rPr lang="en-AU" altLang="zh-CN" sz="1200"/>
              <a:t>completion</a:t>
            </a:r>
            <a:endParaRPr lang="en-AU" altLang="zh-CN" sz="1200"/>
          </a:p>
          <a:p>
            <a:r>
              <a:rPr lang="en-AU" altLang="zh-CN" sz="1200"/>
              <a:t>criterion </a:t>
            </a:r>
            <a:br>
              <a:rPr lang="en-AU" altLang="zh-CN" sz="1200"/>
            </a:br>
            <a:r>
              <a:rPr lang="en-AU" altLang="zh-CN" sz="1200"/>
              <a:t>met]</a:t>
            </a:r>
            <a:endParaRPr lang="en-AU" altLang="zh-CN" sz="1200"/>
          </a:p>
        </p:txBody>
      </p:sp>
      <p:sp>
        <p:nvSpPr>
          <p:cNvPr id="147489" name="Rectangle 160"/>
          <p:cNvSpPr>
            <a:spLocks noChangeArrowheads="1"/>
          </p:cNvSpPr>
          <p:nvPr/>
        </p:nvSpPr>
        <p:spPr bwMode="auto">
          <a:xfrm>
            <a:off x="2297113" y="4292600"/>
            <a:ext cx="792162" cy="863600"/>
          </a:xfrm>
          <a:prstGeom prst="rect">
            <a:avLst/>
          </a:prstGeom>
          <a:solidFill>
            <a:schemeClr val="bg1"/>
          </a:solidFill>
          <a:ln w="9525">
            <a:solidFill>
              <a:schemeClr val="tx1"/>
            </a:solidFill>
            <a:miter lim="800000"/>
          </a:ln>
        </p:spPr>
        <p:txBody>
          <a:bodyPr anchor="ctr"/>
          <a:lstStyle/>
          <a:p>
            <a:pPr algn="ctr"/>
            <a:r>
              <a:rPr lang="en-AU" altLang="zh-CN" sz="1200"/>
              <a:t>Design &amp; Build Test(s)</a:t>
            </a:r>
            <a:endParaRPr lang="en-AU" altLang="zh-CN" sz="1200"/>
          </a:p>
          <a:p>
            <a:pPr algn="ctr"/>
            <a:r>
              <a:rPr lang="en-AU" altLang="zh-CN" sz="1200"/>
              <a:t>(TP2)</a:t>
            </a:r>
            <a:endParaRPr lang="en-AU" altLang="zh-CN" sz="1200"/>
          </a:p>
        </p:txBody>
      </p:sp>
      <p:sp>
        <p:nvSpPr>
          <p:cNvPr id="147490" name="Line 161"/>
          <p:cNvSpPr>
            <a:spLocks noChangeShapeType="1"/>
          </p:cNvSpPr>
          <p:nvPr/>
        </p:nvSpPr>
        <p:spPr bwMode="auto">
          <a:xfrm flipV="1">
            <a:off x="2700338" y="4292600"/>
            <a:ext cx="0" cy="936625"/>
          </a:xfrm>
          <a:prstGeom prst="line">
            <a:avLst/>
          </a:prstGeom>
          <a:noFill/>
          <a:ln w="19050" cap="rnd">
            <a:solidFill>
              <a:srgbClr val="CC0099"/>
            </a:solidFill>
            <a:prstDash val="sysDot"/>
            <a:round/>
          </a:ln>
        </p:spPr>
        <p:txBody>
          <a:bodyPr/>
          <a:lstStyle/>
          <a:p>
            <a:endParaRPr lang="zh-CN" altLang="en-US"/>
          </a:p>
        </p:txBody>
      </p:sp>
      <p:sp>
        <p:nvSpPr>
          <p:cNvPr id="147491" name="AutoShape 162"/>
          <p:cNvSpPr>
            <a:spLocks noChangeArrowheads="1"/>
          </p:cNvSpPr>
          <p:nvPr/>
        </p:nvSpPr>
        <p:spPr bwMode="auto">
          <a:xfrm>
            <a:off x="5364163" y="4581525"/>
            <a:ext cx="288925" cy="288925"/>
          </a:xfrm>
          <a:prstGeom prst="diamond">
            <a:avLst/>
          </a:prstGeom>
          <a:noFill/>
          <a:ln w="9525">
            <a:solidFill>
              <a:schemeClr val="tx1"/>
            </a:solidFill>
            <a:miter lim="800000"/>
          </a:ln>
        </p:spPr>
        <p:txBody>
          <a:bodyPr anchor="ctr"/>
          <a:lstStyle/>
          <a:p>
            <a:pPr algn="ctr"/>
            <a:endParaRPr lang="en-GB" altLang="zh-CN" sz="1200"/>
          </a:p>
        </p:txBody>
      </p:sp>
      <p:sp>
        <p:nvSpPr>
          <p:cNvPr id="147492" name="Rectangle 163"/>
          <p:cNvSpPr>
            <a:spLocks noChangeArrowheads="1"/>
          </p:cNvSpPr>
          <p:nvPr/>
        </p:nvSpPr>
        <p:spPr bwMode="auto">
          <a:xfrm>
            <a:off x="2195513" y="1865313"/>
            <a:ext cx="1296987" cy="815975"/>
          </a:xfrm>
          <a:prstGeom prst="rect">
            <a:avLst/>
          </a:prstGeom>
          <a:noFill/>
          <a:ln w="9525">
            <a:solidFill>
              <a:schemeClr val="tx1"/>
            </a:solidFill>
            <a:miter lim="800000"/>
          </a:ln>
        </p:spPr>
        <p:txBody>
          <a:bodyPr anchor="ctr"/>
          <a:lstStyle/>
          <a:p>
            <a:pPr algn="ctr" defTabSz="1279525"/>
            <a:r>
              <a:rPr lang="en-AU" altLang="zh-CN" sz="1200"/>
              <a:t>Write/Update</a:t>
            </a:r>
            <a:endParaRPr lang="en-AU" altLang="zh-CN" sz="1200"/>
          </a:p>
          <a:p>
            <a:pPr algn="ctr" defTabSz="1279525"/>
            <a:r>
              <a:rPr lang="en-AU" altLang="zh-CN" sz="1200"/>
              <a:t>&amp; Initiate Test Strategy</a:t>
            </a:r>
            <a:endParaRPr lang="en-AU" altLang="zh-CN" sz="1200"/>
          </a:p>
          <a:p>
            <a:pPr algn="ctr" defTabSz="1279525"/>
            <a:r>
              <a:rPr lang="en-AU" altLang="zh-CN" sz="1200"/>
              <a:t>(TMP1)</a:t>
            </a:r>
            <a:endParaRPr lang="en-AU" altLang="zh-CN" sz="1200"/>
          </a:p>
        </p:txBody>
      </p:sp>
      <p:sp>
        <p:nvSpPr>
          <p:cNvPr id="147493" name="Rectangle 164"/>
          <p:cNvSpPr>
            <a:spLocks noChangeArrowheads="1"/>
          </p:cNvSpPr>
          <p:nvPr/>
        </p:nvSpPr>
        <p:spPr bwMode="auto">
          <a:xfrm>
            <a:off x="4197350" y="1865313"/>
            <a:ext cx="1425575" cy="815975"/>
          </a:xfrm>
          <a:prstGeom prst="rect">
            <a:avLst/>
          </a:prstGeom>
          <a:noFill/>
          <a:ln w="9525">
            <a:solidFill>
              <a:schemeClr val="tx1"/>
            </a:solidFill>
            <a:miter lim="800000"/>
          </a:ln>
        </p:spPr>
        <p:txBody>
          <a:bodyPr anchor="ctr"/>
          <a:lstStyle/>
          <a:p>
            <a:pPr algn="ctr" defTabSz="1279525"/>
            <a:r>
              <a:rPr lang="en-AU" altLang="zh-CN" sz="1200"/>
              <a:t>Monitor/Update Test Process</a:t>
            </a:r>
            <a:endParaRPr lang="en-AU" altLang="zh-CN" sz="1200"/>
          </a:p>
          <a:p>
            <a:pPr algn="ctr" defTabSz="1279525"/>
            <a:r>
              <a:rPr lang="en-AU" altLang="zh-CN" sz="1200"/>
              <a:t>(TMP2)</a:t>
            </a:r>
            <a:endParaRPr lang="en-AU" altLang="zh-CN" sz="1200"/>
          </a:p>
        </p:txBody>
      </p:sp>
      <p:sp>
        <p:nvSpPr>
          <p:cNvPr id="147494" name="Rectangle 165"/>
          <p:cNvSpPr>
            <a:spLocks noChangeArrowheads="1"/>
          </p:cNvSpPr>
          <p:nvPr/>
        </p:nvSpPr>
        <p:spPr bwMode="auto">
          <a:xfrm>
            <a:off x="6732588" y="1866900"/>
            <a:ext cx="1008062" cy="815975"/>
          </a:xfrm>
          <a:prstGeom prst="rect">
            <a:avLst/>
          </a:prstGeom>
          <a:noFill/>
          <a:ln w="9525">
            <a:solidFill>
              <a:schemeClr val="tx1"/>
            </a:solidFill>
            <a:miter lim="800000"/>
          </a:ln>
        </p:spPr>
        <p:txBody>
          <a:bodyPr anchor="ctr"/>
          <a:lstStyle/>
          <a:p>
            <a:pPr algn="ctr" defTabSz="1279525"/>
            <a:r>
              <a:rPr lang="en-AU" altLang="zh-CN" sz="1200"/>
              <a:t>Test Completion</a:t>
            </a:r>
            <a:endParaRPr lang="en-AU" altLang="zh-CN" sz="1200"/>
          </a:p>
          <a:p>
            <a:pPr algn="ctr" defTabSz="1279525"/>
            <a:r>
              <a:rPr lang="en-AU" altLang="zh-CN" sz="1200"/>
              <a:t>(TMP3)</a:t>
            </a:r>
            <a:endParaRPr lang="en-AU" altLang="zh-CN" sz="1200"/>
          </a:p>
        </p:txBody>
      </p:sp>
      <p:cxnSp>
        <p:nvCxnSpPr>
          <p:cNvPr id="147495" name="AutoShape 166"/>
          <p:cNvCxnSpPr>
            <a:cxnSpLocks noChangeShapeType="1"/>
            <a:stCxn id="147492" idx="3"/>
            <a:endCxn id="147493" idx="1"/>
          </p:cNvCxnSpPr>
          <p:nvPr/>
        </p:nvCxnSpPr>
        <p:spPr bwMode="auto">
          <a:xfrm>
            <a:off x="3492500" y="2273300"/>
            <a:ext cx="704850" cy="0"/>
          </a:xfrm>
          <a:prstGeom prst="straightConnector1">
            <a:avLst/>
          </a:prstGeom>
          <a:noFill/>
          <a:ln w="9525">
            <a:solidFill>
              <a:schemeClr val="tx1"/>
            </a:solidFill>
            <a:round/>
            <a:tailEnd type="stealth" w="lg" len="lg"/>
          </a:ln>
        </p:spPr>
      </p:cxnSp>
      <p:cxnSp>
        <p:nvCxnSpPr>
          <p:cNvPr id="147496" name="AutoShape 167"/>
          <p:cNvCxnSpPr>
            <a:cxnSpLocks noChangeShapeType="1"/>
            <a:stCxn id="147493" idx="3"/>
            <a:endCxn id="147494" idx="1"/>
          </p:cNvCxnSpPr>
          <p:nvPr/>
        </p:nvCxnSpPr>
        <p:spPr bwMode="auto">
          <a:xfrm>
            <a:off x="5622925" y="2273300"/>
            <a:ext cx="1109663" cy="1588"/>
          </a:xfrm>
          <a:prstGeom prst="straightConnector1">
            <a:avLst/>
          </a:prstGeom>
          <a:noFill/>
          <a:ln w="9525">
            <a:solidFill>
              <a:schemeClr val="tx1"/>
            </a:solidFill>
            <a:round/>
            <a:tailEnd type="stealth" w="lg" len="lg"/>
          </a:ln>
        </p:spPr>
      </p:cxnSp>
      <p:cxnSp>
        <p:nvCxnSpPr>
          <p:cNvPr id="147497" name="AutoShape 168"/>
          <p:cNvCxnSpPr>
            <a:cxnSpLocks noChangeShapeType="1"/>
            <a:stCxn id="147494" idx="3"/>
            <a:endCxn id="147519" idx="2"/>
          </p:cNvCxnSpPr>
          <p:nvPr/>
        </p:nvCxnSpPr>
        <p:spPr bwMode="auto">
          <a:xfrm flipV="1">
            <a:off x="7740650" y="2271713"/>
            <a:ext cx="1079500" cy="3175"/>
          </a:xfrm>
          <a:prstGeom prst="straightConnector1">
            <a:avLst/>
          </a:prstGeom>
          <a:noFill/>
          <a:ln w="9525">
            <a:solidFill>
              <a:schemeClr val="tx1"/>
            </a:solidFill>
            <a:round/>
            <a:tailEnd type="stealth" w="lg" len="lg"/>
          </a:ln>
        </p:spPr>
      </p:cxnSp>
      <p:sp>
        <p:nvSpPr>
          <p:cNvPr id="147498" name="Text Box 169"/>
          <p:cNvSpPr txBox="1">
            <a:spLocks noChangeArrowheads="1"/>
          </p:cNvSpPr>
          <p:nvPr/>
        </p:nvSpPr>
        <p:spPr bwMode="auto">
          <a:xfrm>
            <a:off x="107950" y="3284538"/>
            <a:ext cx="1606550" cy="366712"/>
          </a:xfrm>
          <a:prstGeom prst="rect">
            <a:avLst/>
          </a:prstGeom>
          <a:noFill/>
          <a:ln w="9525">
            <a:noFill/>
            <a:miter lim="800000"/>
          </a:ln>
        </p:spPr>
        <p:txBody>
          <a:bodyPr wrap="none">
            <a:spAutoFit/>
          </a:bodyPr>
          <a:lstStyle/>
          <a:p>
            <a:pPr defTabSz="1279525"/>
            <a:r>
              <a:rPr lang="en-AU" altLang="zh-CN" b="1">
                <a:solidFill>
                  <a:schemeClr val="accent2"/>
                </a:solidFill>
              </a:rPr>
              <a:t>Test Process</a:t>
            </a:r>
            <a:endParaRPr lang="en-AU" altLang="zh-CN" b="1">
              <a:solidFill>
                <a:schemeClr val="accent2"/>
              </a:solidFill>
            </a:endParaRPr>
          </a:p>
        </p:txBody>
      </p:sp>
      <p:cxnSp>
        <p:nvCxnSpPr>
          <p:cNvPr id="147499" name="AutoShape 171"/>
          <p:cNvCxnSpPr>
            <a:cxnSpLocks noChangeShapeType="1"/>
            <a:stCxn id="147493" idx="0"/>
            <a:endCxn id="147492" idx="0"/>
          </p:cNvCxnSpPr>
          <p:nvPr/>
        </p:nvCxnSpPr>
        <p:spPr bwMode="auto">
          <a:xfrm rot="-5400000" flipH="1" flipV="1">
            <a:off x="3876675" y="833438"/>
            <a:ext cx="1587" cy="2065338"/>
          </a:xfrm>
          <a:prstGeom prst="bentConnector3">
            <a:avLst>
              <a:gd name="adj1" fmla="val -14400005"/>
            </a:avLst>
          </a:prstGeom>
          <a:noFill/>
          <a:ln w="9525">
            <a:solidFill>
              <a:schemeClr val="tx1"/>
            </a:solidFill>
            <a:miter lim="800000"/>
            <a:tailEnd type="triangle" w="med" len="med"/>
          </a:ln>
        </p:spPr>
      </p:cxnSp>
      <p:grpSp>
        <p:nvGrpSpPr>
          <p:cNvPr id="147500" name="Group 172"/>
          <p:cNvGrpSpPr/>
          <p:nvPr/>
        </p:nvGrpSpPr>
        <p:grpSpPr bwMode="auto">
          <a:xfrm>
            <a:off x="8820150" y="2162175"/>
            <a:ext cx="250825" cy="217488"/>
            <a:chOff x="7775" y="2725"/>
            <a:chExt cx="158" cy="137"/>
          </a:xfrm>
        </p:grpSpPr>
        <p:sp>
          <p:nvSpPr>
            <p:cNvPr id="147518" name="Oval 173"/>
            <p:cNvSpPr>
              <a:spLocks noChangeArrowheads="1"/>
            </p:cNvSpPr>
            <p:nvPr/>
          </p:nvSpPr>
          <p:spPr bwMode="auto">
            <a:xfrm>
              <a:off x="7810" y="2743"/>
              <a:ext cx="91" cy="91"/>
            </a:xfrm>
            <a:prstGeom prst="ellipse">
              <a:avLst/>
            </a:prstGeom>
            <a:solidFill>
              <a:schemeClr val="tx1"/>
            </a:solidFill>
            <a:ln w="9525">
              <a:solidFill>
                <a:schemeClr val="tx1"/>
              </a:solidFill>
              <a:round/>
            </a:ln>
          </p:spPr>
          <p:txBody>
            <a:bodyPr wrap="none" anchor="ctr"/>
            <a:lstStyle/>
            <a:p>
              <a:endParaRPr lang="zh-CN" altLang="en-US"/>
            </a:p>
          </p:txBody>
        </p:sp>
        <p:sp>
          <p:nvSpPr>
            <p:cNvPr id="147519" name="Oval 174"/>
            <p:cNvSpPr>
              <a:spLocks noChangeArrowheads="1"/>
            </p:cNvSpPr>
            <p:nvPr/>
          </p:nvSpPr>
          <p:spPr bwMode="auto">
            <a:xfrm>
              <a:off x="7775" y="2725"/>
              <a:ext cx="158" cy="137"/>
            </a:xfrm>
            <a:prstGeom prst="ellipse">
              <a:avLst/>
            </a:prstGeom>
            <a:noFill/>
            <a:ln w="9525">
              <a:solidFill>
                <a:schemeClr val="tx1"/>
              </a:solidFill>
              <a:round/>
            </a:ln>
          </p:spPr>
          <p:txBody>
            <a:bodyPr wrap="none" anchor="ctr"/>
            <a:lstStyle/>
            <a:p>
              <a:endParaRPr lang="zh-CN" altLang="en-US"/>
            </a:p>
          </p:txBody>
        </p:sp>
      </p:grpSp>
      <p:sp>
        <p:nvSpPr>
          <p:cNvPr id="147501" name="Oval 175"/>
          <p:cNvSpPr>
            <a:spLocks noChangeArrowheads="1"/>
          </p:cNvSpPr>
          <p:nvPr/>
        </p:nvSpPr>
        <p:spPr bwMode="auto">
          <a:xfrm>
            <a:off x="92075" y="2205038"/>
            <a:ext cx="144463" cy="144462"/>
          </a:xfrm>
          <a:prstGeom prst="ellipse">
            <a:avLst/>
          </a:prstGeom>
          <a:solidFill>
            <a:schemeClr val="tx1"/>
          </a:solidFill>
          <a:ln w="9525">
            <a:solidFill>
              <a:schemeClr val="tx1"/>
            </a:solidFill>
            <a:round/>
          </a:ln>
        </p:spPr>
        <p:txBody>
          <a:bodyPr wrap="none" anchor="ctr"/>
          <a:lstStyle/>
          <a:p>
            <a:endParaRPr lang="zh-CN" altLang="en-US"/>
          </a:p>
        </p:txBody>
      </p:sp>
      <p:cxnSp>
        <p:nvCxnSpPr>
          <p:cNvPr id="147502" name="AutoShape 176"/>
          <p:cNvCxnSpPr>
            <a:cxnSpLocks noChangeShapeType="1"/>
            <a:stCxn id="147501" idx="6"/>
            <a:endCxn id="147492" idx="1"/>
          </p:cNvCxnSpPr>
          <p:nvPr/>
        </p:nvCxnSpPr>
        <p:spPr bwMode="auto">
          <a:xfrm flipV="1">
            <a:off x="236538" y="2273300"/>
            <a:ext cx="1958975" cy="4763"/>
          </a:xfrm>
          <a:prstGeom prst="straightConnector1">
            <a:avLst/>
          </a:prstGeom>
          <a:noFill/>
          <a:ln w="9525">
            <a:solidFill>
              <a:schemeClr val="tx1"/>
            </a:solidFill>
            <a:round/>
            <a:tailEnd type="stealth" w="lg" len="lg"/>
          </a:ln>
        </p:spPr>
      </p:cxnSp>
      <p:sp>
        <p:nvSpPr>
          <p:cNvPr id="147503" name="Text Box 177"/>
          <p:cNvSpPr txBox="1">
            <a:spLocks noChangeArrowheads="1"/>
          </p:cNvSpPr>
          <p:nvPr/>
        </p:nvSpPr>
        <p:spPr bwMode="auto">
          <a:xfrm>
            <a:off x="3103563" y="2276475"/>
            <a:ext cx="1439862" cy="457200"/>
          </a:xfrm>
          <a:prstGeom prst="rect">
            <a:avLst/>
          </a:prstGeom>
          <a:noFill/>
          <a:ln w="9525">
            <a:noFill/>
            <a:miter lim="800000"/>
          </a:ln>
        </p:spPr>
        <p:txBody>
          <a:bodyPr>
            <a:spAutoFit/>
          </a:bodyPr>
          <a:lstStyle/>
          <a:p>
            <a:pPr algn="ctr"/>
            <a:r>
              <a:rPr lang="en-AU" altLang="zh-CN" sz="1200"/>
              <a:t>Test </a:t>
            </a:r>
            <a:endParaRPr lang="en-AU" altLang="zh-CN" sz="1200"/>
          </a:p>
          <a:p>
            <a:pPr algn="ctr"/>
            <a:r>
              <a:rPr lang="en-AU" altLang="zh-CN" sz="1200"/>
              <a:t>Strategy</a:t>
            </a:r>
            <a:endParaRPr lang="en-AU" altLang="zh-CN" sz="1200"/>
          </a:p>
        </p:txBody>
      </p:sp>
      <p:sp>
        <p:nvSpPr>
          <p:cNvPr id="147504" name="Text Box 178"/>
          <p:cNvSpPr txBox="1">
            <a:spLocks noChangeArrowheads="1"/>
          </p:cNvSpPr>
          <p:nvPr/>
        </p:nvSpPr>
        <p:spPr bwMode="auto">
          <a:xfrm>
            <a:off x="5392738" y="2249488"/>
            <a:ext cx="1527175" cy="457200"/>
          </a:xfrm>
          <a:prstGeom prst="rect">
            <a:avLst/>
          </a:prstGeom>
          <a:noFill/>
          <a:ln w="9525">
            <a:noFill/>
            <a:miter lim="800000"/>
          </a:ln>
        </p:spPr>
        <p:txBody>
          <a:bodyPr>
            <a:spAutoFit/>
          </a:bodyPr>
          <a:lstStyle/>
          <a:p>
            <a:pPr algn="ctr"/>
            <a:r>
              <a:rPr lang="en-AU" altLang="zh-CN" sz="1200"/>
              <a:t>Interim Test </a:t>
            </a:r>
            <a:endParaRPr lang="en-AU" altLang="zh-CN" sz="1200"/>
          </a:p>
          <a:p>
            <a:pPr algn="ctr"/>
            <a:r>
              <a:rPr lang="en-AU" altLang="zh-CN" sz="1200"/>
              <a:t>Status Reports</a:t>
            </a:r>
            <a:endParaRPr lang="en-AU" altLang="zh-CN" sz="1200"/>
          </a:p>
        </p:txBody>
      </p:sp>
      <p:sp>
        <p:nvSpPr>
          <p:cNvPr id="147505" name="Rectangle 179"/>
          <p:cNvSpPr>
            <a:spLocks noChangeArrowheads="1"/>
          </p:cNvSpPr>
          <p:nvPr/>
        </p:nvSpPr>
        <p:spPr bwMode="auto">
          <a:xfrm>
            <a:off x="107950" y="3238500"/>
            <a:ext cx="8928100" cy="3143250"/>
          </a:xfrm>
          <a:prstGeom prst="rect">
            <a:avLst/>
          </a:prstGeom>
          <a:noFill/>
          <a:ln w="19050">
            <a:solidFill>
              <a:schemeClr val="accent2"/>
            </a:solidFill>
            <a:prstDash val="lgDash"/>
            <a:miter lim="800000"/>
          </a:ln>
        </p:spPr>
        <p:txBody>
          <a:bodyPr wrap="none" anchor="ctr"/>
          <a:lstStyle/>
          <a:p>
            <a:endParaRPr lang="zh-CN" altLang="en-US"/>
          </a:p>
        </p:txBody>
      </p:sp>
      <p:sp>
        <p:nvSpPr>
          <p:cNvPr id="147506" name="Text Box 182"/>
          <p:cNvSpPr txBox="1">
            <a:spLocks noChangeArrowheads="1"/>
          </p:cNvSpPr>
          <p:nvPr/>
        </p:nvSpPr>
        <p:spPr bwMode="auto">
          <a:xfrm>
            <a:off x="3132138" y="1398588"/>
            <a:ext cx="1698625" cy="274637"/>
          </a:xfrm>
          <a:prstGeom prst="rect">
            <a:avLst/>
          </a:prstGeom>
          <a:noFill/>
          <a:ln w="9525">
            <a:noFill/>
            <a:miter lim="800000"/>
          </a:ln>
        </p:spPr>
        <p:txBody>
          <a:bodyPr wrap="none">
            <a:spAutoFit/>
          </a:bodyPr>
          <a:lstStyle/>
          <a:p>
            <a:pPr defTabSz="1279525"/>
            <a:r>
              <a:rPr lang="en-AU" altLang="zh-CN" sz="1200"/>
              <a:t>Test Strategy Updates</a:t>
            </a:r>
            <a:endParaRPr lang="en-AU" altLang="zh-CN" sz="1200"/>
          </a:p>
        </p:txBody>
      </p:sp>
      <p:sp>
        <p:nvSpPr>
          <p:cNvPr id="147507" name="Text Box 183"/>
          <p:cNvSpPr txBox="1">
            <a:spLocks noChangeArrowheads="1"/>
          </p:cNvSpPr>
          <p:nvPr/>
        </p:nvSpPr>
        <p:spPr bwMode="auto">
          <a:xfrm>
            <a:off x="-180975" y="2246313"/>
            <a:ext cx="2808288" cy="822325"/>
          </a:xfrm>
          <a:prstGeom prst="rect">
            <a:avLst/>
          </a:prstGeom>
          <a:noFill/>
          <a:ln w="9525">
            <a:noFill/>
            <a:miter lim="800000"/>
          </a:ln>
        </p:spPr>
        <p:txBody>
          <a:bodyPr>
            <a:spAutoFit/>
          </a:bodyPr>
          <a:lstStyle/>
          <a:p>
            <a:pPr algn="ctr"/>
            <a:r>
              <a:rPr lang="en-AU" altLang="zh-CN" sz="1200"/>
              <a:t>Project Management Plan,</a:t>
            </a:r>
            <a:endParaRPr lang="en-AU" altLang="zh-CN" sz="1200"/>
          </a:p>
          <a:p>
            <a:pPr algn="ctr"/>
            <a:r>
              <a:rPr lang="en-AU" altLang="zh-CN" sz="1200"/>
              <a:t>Regulatory Standards,</a:t>
            </a:r>
            <a:endParaRPr lang="en-AU" altLang="zh-CN" sz="1200"/>
          </a:p>
          <a:p>
            <a:pPr algn="ctr"/>
            <a:r>
              <a:rPr lang="en-AU" altLang="zh-CN" sz="1200"/>
              <a:t>System Requirements, </a:t>
            </a:r>
            <a:endParaRPr lang="en-AU" altLang="zh-CN" sz="1200"/>
          </a:p>
          <a:p>
            <a:pPr algn="ctr"/>
            <a:r>
              <a:rPr lang="en-AU" altLang="zh-CN" sz="1200"/>
              <a:t>Specifications &amp; Documentation</a:t>
            </a:r>
            <a:endParaRPr lang="en-AU" altLang="zh-CN" sz="1200"/>
          </a:p>
        </p:txBody>
      </p:sp>
      <p:sp>
        <p:nvSpPr>
          <p:cNvPr id="147508" name="Text Box 184"/>
          <p:cNvSpPr txBox="1">
            <a:spLocks noChangeArrowheads="1"/>
          </p:cNvSpPr>
          <p:nvPr/>
        </p:nvSpPr>
        <p:spPr bwMode="auto">
          <a:xfrm>
            <a:off x="34925" y="4724400"/>
            <a:ext cx="1223963" cy="1004888"/>
          </a:xfrm>
          <a:prstGeom prst="rect">
            <a:avLst/>
          </a:prstGeom>
          <a:noFill/>
          <a:ln w="9525">
            <a:noFill/>
            <a:miter lim="800000"/>
          </a:ln>
        </p:spPr>
        <p:txBody>
          <a:bodyPr>
            <a:spAutoFit/>
          </a:bodyPr>
          <a:lstStyle/>
          <a:p>
            <a:pPr algn="ctr"/>
            <a:r>
              <a:rPr lang="en-AU" altLang="zh-CN" sz="1200"/>
              <a:t>Test Item,</a:t>
            </a:r>
            <a:endParaRPr lang="en-AU" altLang="zh-CN" sz="1200"/>
          </a:p>
          <a:p>
            <a:pPr algn="ctr"/>
            <a:r>
              <a:rPr lang="en-AU" altLang="zh-CN" sz="1200"/>
              <a:t>Test Item Specifications,</a:t>
            </a:r>
            <a:endParaRPr lang="en-AU" altLang="zh-CN" sz="1200"/>
          </a:p>
          <a:p>
            <a:pPr algn="ctr"/>
            <a:r>
              <a:rPr lang="en-AU" altLang="zh-CN" sz="1200"/>
              <a:t>Regulatory Standards</a:t>
            </a:r>
            <a:endParaRPr lang="en-AU" altLang="zh-CN" sz="1200"/>
          </a:p>
        </p:txBody>
      </p:sp>
      <p:sp>
        <p:nvSpPr>
          <p:cNvPr id="147509" name="Text Box 185"/>
          <p:cNvSpPr txBox="1">
            <a:spLocks noChangeArrowheads="1"/>
          </p:cNvSpPr>
          <p:nvPr/>
        </p:nvSpPr>
        <p:spPr bwMode="auto">
          <a:xfrm>
            <a:off x="5076825" y="2781300"/>
            <a:ext cx="1584325" cy="457200"/>
          </a:xfrm>
          <a:prstGeom prst="rect">
            <a:avLst/>
          </a:prstGeom>
          <a:noFill/>
          <a:ln w="9525">
            <a:noFill/>
            <a:miter lim="800000"/>
          </a:ln>
        </p:spPr>
        <p:txBody>
          <a:bodyPr>
            <a:spAutoFit/>
          </a:bodyPr>
          <a:lstStyle/>
          <a:p>
            <a:r>
              <a:rPr lang="en-AU" altLang="zh-CN" sz="1200"/>
              <a:t>Interim Test Level Status Report</a:t>
            </a:r>
            <a:endParaRPr lang="en-AU" altLang="zh-CN" sz="1200"/>
          </a:p>
        </p:txBody>
      </p:sp>
      <p:sp>
        <p:nvSpPr>
          <p:cNvPr id="147510" name="Line 188"/>
          <p:cNvSpPr>
            <a:spLocks noChangeShapeType="1"/>
          </p:cNvSpPr>
          <p:nvPr/>
        </p:nvSpPr>
        <p:spPr bwMode="auto">
          <a:xfrm flipH="1">
            <a:off x="2843213" y="2693988"/>
            <a:ext cx="1587" cy="519112"/>
          </a:xfrm>
          <a:prstGeom prst="line">
            <a:avLst/>
          </a:prstGeom>
          <a:noFill/>
          <a:ln w="9525">
            <a:solidFill>
              <a:schemeClr val="tx1"/>
            </a:solidFill>
            <a:round/>
            <a:tailEnd type="stealth" w="lg" len="lg"/>
          </a:ln>
        </p:spPr>
        <p:txBody>
          <a:bodyPr/>
          <a:lstStyle/>
          <a:p>
            <a:endParaRPr lang="zh-CN" altLang="en-US"/>
          </a:p>
        </p:txBody>
      </p:sp>
      <p:sp>
        <p:nvSpPr>
          <p:cNvPr id="147511" name="Line 192"/>
          <p:cNvSpPr>
            <a:spLocks noChangeShapeType="1"/>
          </p:cNvSpPr>
          <p:nvPr/>
        </p:nvSpPr>
        <p:spPr bwMode="auto">
          <a:xfrm flipH="1">
            <a:off x="4572000" y="2693988"/>
            <a:ext cx="1588" cy="519112"/>
          </a:xfrm>
          <a:prstGeom prst="line">
            <a:avLst/>
          </a:prstGeom>
          <a:noFill/>
          <a:ln w="9525">
            <a:solidFill>
              <a:schemeClr val="tx1"/>
            </a:solidFill>
            <a:round/>
            <a:tailEnd type="stealth" w="lg" len="lg"/>
          </a:ln>
        </p:spPr>
        <p:txBody>
          <a:bodyPr/>
          <a:lstStyle/>
          <a:p>
            <a:endParaRPr lang="zh-CN" altLang="en-US"/>
          </a:p>
        </p:txBody>
      </p:sp>
      <p:sp>
        <p:nvSpPr>
          <p:cNvPr id="147512" name="Line 193"/>
          <p:cNvSpPr>
            <a:spLocks noChangeShapeType="1"/>
          </p:cNvSpPr>
          <p:nvPr/>
        </p:nvSpPr>
        <p:spPr bwMode="auto">
          <a:xfrm flipH="1">
            <a:off x="5146675" y="2693988"/>
            <a:ext cx="1588" cy="519112"/>
          </a:xfrm>
          <a:prstGeom prst="line">
            <a:avLst/>
          </a:prstGeom>
          <a:noFill/>
          <a:ln w="9525">
            <a:solidFill>
              <a:schemeClr val="tx1"/>
            </a:solidFill>
            <a:round/>
            <a:headEnd type="stealth" w="lg" len="lg"/>
            <a:tailEnd type="none" w="lg" len="lg"/>
          </a:ln>
        </p:spPr>
        <p:txBody>
          <a:bodyPr/>
          <a:lstStyle/>
          <a:p>
            <a:endParaRPr lang="zh-CN" altLang="en-US"/>
          </a:p>
        </p:txBody>
      </p:sp>
      <p:sp>
        <p:nvSpPr>
          <p:cNvPr id="147513" name="Line 194"/>
          <p:cNvSpPr>
            <a:spLocks noChangeShapeType="1"/>
          </p:cNvSpPr>
          <p:nvPr/>
        </p:nvSpPr>
        <p:spPr bwMode="auto">
          <a:xfrm flipH="1">
            <a:off x="7235825" y="2693988"/>
            <a:ext cx="1588" cy="519112"/>
          </a:xfrm>
          <a:prstGeom prst="line">
            <a:avLst/>
          </a:prstGeom>
          <a:noFill/>
          <a:ln w="9525">
            <a:solidFill>
              <a:schemeClr val="tx1"/>
            </a:solidFill>
            <a:round/>
            <a:headEnd type="stealth" w="lg" len="lg"/>
            <a:tailEnd type="none" w="lg" len="lg"/>
          </a:ln>
        </p:spPr>
        <p:txBody>
          <a:bodyPr/>
          <a:lstStyle/>
          <a:p>
            <a:endParaRPr lang="zh-CN" altLang="en-US"/>
          </a:p>
        </p:txBody>
      </p:sp>
      <p:grpSp>
        <p:nvGrpSpPr>
          <p:cNvPr id="147514" name="Group 141"/>
          <p:cNvGrpSpPr/>
          <p:nvPr/>
        </p:nvGrpSpPr>
        <p:grpSpPr bwMode="auto">
          <a:xfrm>
            <a:off x="8316913" y="5948363"/>
            <a:ext cx="250825" cy="217487"/>
            <a:chOff x="7775" y="2725"/>
            <a:chExt cx="158" cy="137"/>
          </a:xfrm>
        </p:grpSpPr>
        <p:sp>
          <p:nvSpPr>
            <p:cNvPr id="147516" name="Oval 142"/>
            <p:cNvSpPr>
              <a:spLocks noChangeArrowheads="1"/>
            </p:cNvSpPr>
            <p:nvPr/>
          </p:nvSpPr>
          <p:spPr bwMode="auto">
            <a:xfrm>
              <a:off x="7810" y="2743"/>
              <a:ext cx="91" cy="91"/>
            </a:xfrm>
            <a:prstGeom prst="ellipse">
              <a:avLst/>
            </a:prstGeom>
            <a:solidFill>
              <a:schemeClr val="tx1"/>
            </a:solidFill>
            <a:ln w="9525">
              <a:solidFill>
                <a:schemeClr val="tx1"/>
              </a:solidFill>
              <a:round/>
            </a:ln>
          </p:spPr>
          <p:txBody>
            <a:bodyPr wrap="none" anchor="ctr"/>
            <a:lstStyle/>
            <a:p>
              <a:endParaRPr lang="zh-CN" altLang="en-US"/>
            </a:p>
          </p:txBody>
        </p:sp>
        <p:sp>
          <p:nvSpPr>
            <p:cNvPr id="147517" name="Oval 143"/>
            <p:cNvSpPr>
              <a:spLocks noChangeArrowheads="1"/>
            </p:cNvSpPr>
            <p:nvPr/>
          </p:nvSpPr>
          <p:spPr bwMode="auto">
            <a:xfrm>
              <a:off x="7775" y="2725"/>
              <a:ext cx="158" cy="137"/>
            </a:xfrm>
            <a:prstGeom prst="ellipse">
              <a:avLst/>
            </a:prstGeom>
            <a:noFill/>
            <a:ln w="9525">
              <a:solidFill>
                <a:schemeClr val="tx1"/>
              </a:solidFill>
              <a:round/>
            </a:ln>
          </p:spPr>
          <p:txBody>
            <a:bodyPr wrap="none" anchor="ctr"/>
            <a:lstStyle/>
            <a:p>
              <a:endParaRPr lang="zh-CN" altLang="en-US"/>
            </a:p>
          </p:txBody>
        </p:sp>
      </p:grpSp>
      <p:sp>
        <p:nvSpPr>
          <p:cNvPr id="147515" name="Rectangle 134"/>
          <p:cNvSpPr>
            <a:spLocks noChangeArrowheads="1"/>
          </p:cNvSpPr>
          <p:nvPr/>
        </p:nvSpPr>
        <p:spPr bwMode="auto">
          <a:xfrm>
            <a:off x="7956550" y="4364038"/>
            <a:ext cx="1008063" cy="720725"/>
          </a:xfrm>
          <a:prstGeom prst="rect">
            <a:avLst/>
          </a:prstGeom>
          <a:noFill/>
          <a:ln w="9525">
            <a:solidFill>
              <a:schemeClr val="tx1"/>
            </a:solidFill>
            <a:miter lim="800000"/>
          </a:ln>
        </p:spPr>
        <p:txBody>
          <a:bodyPr anchor="ctr"/>
          <a:lstStyle/>
          <a:p>
            <a:pPr algn="ctr"/>
            <a:r>
              <a:rPr lang="en-AU" altLang="zh-CN" sz="1200"/>
              <a:t>Test Level Completion</a:t>
            </a:r>
            <a:endParaRPr lang="en-AU" altLang="zh-CN" sz="1200"/>
          </a:p>
          <a:p>
            <a:pPr algn="ctr"/>
            <a:r>
              <a:rPr lang="en-AU" altLang="zh-CN" sz="1200"/>
              <a:t>(TP5)</a:t>
            </a:r>
            <a:endParaRPr lang="en-AU" altLang="zh-CN" sz="120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42988" y="333375"/>
            <a:ext cx="6588125" cy="717550"/>
          </a:xfrm>
        </p:spPr>
        <p:txBody>
          <a:bodyPr/>
          <a:lstStyle/>
          <a:p>
            <a:pPr>
              <a:defRPr/>
            </a:pPr>
            <a:r>
              <a:rPr lang="zh-CN" altLang="en-US" sz="3600" dirty="0">
                <a:solidFill>
                  <a:srgbClr val="FFFF00"/>
                </a:solidFill>
                <a:latin typeface="+mn-lt"/>
              </a:rPr>
              <a:t>完整的软件测试规范是怎样的</a:t>
            </a:r>
            <a:endParaRPr lang="zh-CN" altLang="en-US" sz="3600" dirty="0">
              <a:solidFill>
                <a:srgbClr val="FFFF00"/>
              </a:solidFill>
              <a:latin typeface="+mn-lt"/>
            </a:endParaRPr>
          </a:p>
        </p:txBody>
      </p:sp>
      <p:sp>
        <p:nvSpPr>
          <p:cNvPr id="149506" name="Text Box 3"/>
          <p:cNvSpPr txBox="1">
            <a:spLocks noChangeArrowheads="1"/>
          </p:cNvSpPr>
          <p:nvPr/>
        </p:nvSpPr>
        <p:spPr bwMode="auto">
          <a:xfrm>
            <a:off x="684213" y="1412875"/>
            <a:ext cx="2160587" cy="5170488"/>
          </a:xfrm>
          <a:prstGeom prst="rect">
            <a:avLst/>
          </a:prstGeom>
          <a:noFill/>
          <a:ln w="9525">
            <a:noFill/>
            <a:miter lim="800000"/>
          </a:ln>
        </p:spPr>
        <p:txBody>
          <a:bodyPr lIns="0" tIns="0" rIns="0" bIns="0">
            <a:spAutoFit/>
          </a:bodyPr>
          <a:lstStyle/>
          <a:p>
            <a:pPr lvl="1" indent="-457200" eaLnBrk="0" hangingPunct="0">
              <a:buClr>
                <a:srgbClr val="91AC4E"/>
              </a:buClr>
              <a:buSzPct val="80000"/>
              <a:buFont typeface="Wingdings" panose="05000000000000000000" pitchFamily="2" charset="2"/>
              <a:buChar char="p"/>
              <a:tabLst>
                <a:tab pos="88900" algn="l"/>
              </a:tabLst>
            </a:pPr>
            <a:r>
              <a:rPr lang="zh-CN" altLang="en-US" sz="2400" i="0">
                <a:solidFill>
                  <a:srgbClr val="0070C0"/>
                </a:solidFill>
              </a:rPr>
              <a:t>规范目的</a:t>
            </a:r>
            <a:endParaRPr lang="en-US" altLang="zh-CN" sz="2400" i="0">
              <a:solidFill>
                <a:srgbClr val="0070C0"/>
              </a:solidFill>
            </a:endParaRPr>
          </a:p>
          <a:p>
            <a:pPr lvl="1" indent="-457200" eaLnBrk="0" hangingPunct="0">
              <a:buClr>
                <a:srgbClr val="91AC4E"/>
              </a:buClr>
              <a:buSzPct val="80000"/>
              <a:buFont typeface="Wingdings" panose="05000000000000000000" pitchFamily="2" charset="2"/>
              <a:buChar char="p"/>
              <a:tabLst>
                <a:tab pos="88900" algn="l"/>
              </a:tabLst>
            </a:pPr>
            <a:r>
              <a:rPr lang="zh-CN" altLang="en-US" sz="2400" i="0">
                <a:solidFill>
                  <a:srgbClr val="0070C0"/>
                </a:solidFill>
              </a:rPr>
              <a:t>范围</a:t>
            </a:r>
            <a:endParaRPr lang="en-US" altLang="zh-CN" sz="2400" i="0">
              <a:solidFill>
                <a:srgbClr val="0070C0"/>
              </a:solidFill>
            </a:endParaRPr>
          </a:p>
          <a:p>
            <a:pPr lvl="1" indent="-457200" eaLnBrk="0" hangingPunct="0">
              <a:buClr>
                <a:srgbClr val="91AC4E"/>
              </a:buClr>
              <a:buSzPct val="80000"/>
              <a:buFont typeface="Wingdings" panose="05000000000000000000" pitchFamily="2" charset="2"/>
              <a:buChar char="p"/>
              <a:tabLst>
                <a:tab pos="88900" algn="l"/>
              </a:tabLst>
            </a:pPr>
            <a:r>
              <a:rPr lang="zh-CN" altLang="en-US" sz="2400" i="0">
                <a:solidFill>
                  <a:srgbClr val="0070C0"/>
                </a:solidFill>
              </a:rPr>
              <a:t>文档结构</a:t>
            </a:r>
            <a:endParaRPr lang="en-US" altLang="zh-CN" sz="2400" i="0">
              <a:solidFill>
                <a:srgbClr val="0070C0"/>
              </a:solidFill>
            </a:endParaRPr>
          </a:p>
          <a:p>
            <a:pPr lvl="1" indent="-457200" eaLnBrk="0" hangingPunct="0">
              <a:buClr>
                <a:srgbClr val="91AC4E"/>
              </a:buClr>
              <a:buSzPct val="80000"/>
              <a:buFont typeface="Wingdings" panose="05000000000000000000" pitchFamily="2" charset="2"/>
              <a:buChar char="p"/>
              <a:tabLst>
                <a:tab pos="88900" algn="l"/>
              </a:tabLst>
            </a:pPr>
            <a:r>
              <a:rPr lang="zh-CN" altLang="en-US" sz="2400" i="0">
                <a:solidFill>
                  <a:srgbClr val="0070C0"/>
                </a:solidFill>
              </a:rPr>
              <a:t>词汇表</a:t>
            </a:r>
            <a:endParaRPr lang="en-US" altLang="zh-CN" sz="2400" i="0">
              <a:solidFill>
                <a:srgbClr val="0070C0"/>
              </a:solidFill>
            </a:endParaRPr>
          </a:p>
          <a:p>
            <a:pPr lvl="1" indent="-457200" eaLnBrk="0" hangingPunct="0">
              <a:buClr>
                <a:srgbClr val="91AC4E"/>
              </a:buClr>
              <a:buSzPct val="80000"/>
              <a:buFont typeface="Wingdings" panose="05000000000000000000" pitchFamily="2" charset="2"/>
              <a:buChar char="p"/>
              <a:tabLst>
                <a:tab pos="88900" algn="l"/>
              </a:tabLst>
            </a:pPr>
            <a:r>
              <a:rPr lang="zh-CN" altLang="en-US" sz="2400" i="0">
                <a:solidFill>
                  <a:srgbClr val="0070C0"/>
                </a:solidFill>
              </a:rPr>
              <a:t>参考信息</a:t>
            </a:r>
            <a:endParaRPr lang="en-US" altLang="zh-CN" sz="2400" i="0">
              <a:solidFill>
                <a:srgbClr val="0070C0"/>
              </a:solidFill>
            </a:endParaRPr>
          </a:p>
          <a:p>
            <a:pPr lvl="1" indent="-457200" eaLnBrk="0" hangingPunct="0">
              <a:buClr>
                <a:srgbClr val="91AC4E"/>
              </a:buClr>
              <a:buSzPct val="80000"/>
              <a:buFont typeface="Wingdings" panose="05000000000000000000" pitchFamily="2" charset="2"/>
              <a:buChar char="p"/>
              <a:tabLst>
                <a:tab pos="88900" algn="l"/>
              </a:tabLst>
            </a:pPr>
            <a:r>
              <a:rPr lang="zh-CN" altLang="en-US" sz="2400" i="0">
                <a:solidFill>
                  <a:srgbClr val="0070C0"/>
                </a:solidFill>
              </a:rPr>
              <a:t>可追溯性</a:t>
            </a:r>
            <a:endParaRPr lang="en-US" altLang="zh-CN" sz="2400" i="0">
              <a:solidFill>
                <a:srgbClr val="0070C0"/>
              </a:solidFill>
            </a:endParaRPr>
          </a:p>
          <a:p>
            <a:pPr lvl="1" indent="-457200" eaLnBrk="0" hangingPunct="0">
              <a:buClr>
                <a:srgbClr val="91AC4E"/>
              </a:buClr>
              <a:buSzPct val="80000"/>
              <a:buFont typeface="Wingdings" panose="05000000000000000000" pitchFamily="2" charset="2"/>
              <a:buChar char="p"/>
              <a:tabLst>
                <a:tab pos="88900" algn="l"/>
              </a:tabLst>
            </a:pPr>
            <a:r>
              <a:rPr lang="zh-CN" altLang="en-US" sz="2400" i="0">
                <a:solidFill>
                  <a:srgbClr val="0070C0"/>
                </a:solidFill>
              </a:rPr>
              <a:t>方针</a:t>
            </a:r>
            <a:endParaRPr lang="en-US" altLang="zh-CN" sz="2400" i="0">
              <a:solidFill>
                <a:srgbClr val="0070C0"/>
              </a:solidFill>
            </a:endParaRPr>
          </a:p>
          <a:p>
            <a:pPr lvl="1" indent="-457200" eaLnBrk="0" hangingPunct="0">
              <a:buClr>
                <a:srgbClr val="91AC4E"/>
              </a:buClr>
              <a:buSzPct val="80000"/>
              <a:buFont typeface="Wingdings" panose="05000000000000000000" pitchFamily="2" charset="2"/>
              <a:buChar char="p"/>
              <a:tabLst>
                <a:tab pos="88900" algn="l"/>
              </a:tabLst>
            </a:pPr>
            <a:r>
              <a:rPr lang="zh-CN" altLang="en-US" sz="2400" i="0">
                <a:solidFill>
                  <a:srgbClr val="0070C0"/>
                </a:solidFill>
              </a:rPr>
              <a:t>过程</a:t>
            </a:r>
            <a:r>
              <a:rPr lang="en-US" altLang="zh-CN" sz="2400" i="0">
                <a:solidFill>
                  <a:srgbClr val="0070C0"/>
                </a:solidFill>
              </a:rPr>
              <a:t>/</a:t>
            </a:r>
            <a:r>
              <a:rPr lang="zh-CN" altLang="en-US" sz="2400" i="0">
                <a:solidFill>
                  <a:srgbClr val="0070C0"/>
                </a:solidFill>
              </a:rPr>
              <a:t>规范</a:t>
            </a:r>
            <a:endParaRPr lang="en-US" altLang="zh-CN" sz="2400" i="0">
              <a:solidFill>
                <a:srgbClr val="0070C0"/>
              </a:solidFill>
            </a:endParaRPr>
          </a:p>
          <a:p>
            <a:pPr lvl="1" indent="-457200" eaLnBrk="0" hangingPunct="0">
              <a:buClr>
                <a:srgbClr val="91AC4E"/>
              </a:buClr>
              <a:buSzPct val="80000"/>
              <a:buFont typeface="Wingdings" panose="05000000000000000000" pitchFamily="2" charset="2"/>
              <a:buChar char="p"/>
              <a:tabLst>
                <a:tab pos="88900" algn="l"/>
              </a:tabLst>
            </a:pPr>
            <a:r>
              <a:rPr lang="zh-CN" altLang="en-US" sz="2400" i="0">
                <a:solidFill>
                  <a:srgbClr val="0070C0"/>
                </a:solidFill>
              </a:rPr>
              <a:t>指南</a:t>
            </a:r>
            <a:endParaRPr lang="en-US" altLang="zh-CN" sz="2400" i="0">
              <a:solidFill>
                <a:srgbClr val="0070C0"/>
              </a:solidFill>
            </a:endParaRPr>
          </a:p>
          <a:p>
            <a:pPr lvl="1" indent="-457200" eaLnBrk="0" hangingPunct="0">
              <a:buClr>
                <a:srgbClr val="91AC4E"/>
              </a:buClr>
              <a:buSzPct val="80000"/>
              <a:buFont typeface="Wingdings" panose="05000000000000000000" pitchFamily="2" charset="2"/>
              <a:buChar char="p"/>
              <a:tabLst>
                <a:tab pos="88900" algn="l"/>
              </a:tabLst>
            </a:pPr>
            <a:r>
              <a:rPr lang="zh-CN" altLang="en-US" sz="2400" i="0">
                <a:solidFill>
                  <a:srgbClr val="0070C0"/>
                </a:solidFill>
              </a:rPr>
              <a:t>模板</a:t>
            </a:r>
            <a:endParaRPr lang="en-US" altLang="zh-CN" sz="2400" i="0">
              <a:solidFill>
                <a:srgbClr val="0070C0"/>
              </a:solidFill>
            </a:endParaRPr>
          </a:p>
          <a:p>
            <a:pPr lvl="1" indent="-457200" eaLnBrk="0" hangingPunct="0">
              <a:buClr>
                <a:srgbClr val="91AC4E"/>
              </a:buClr>
              <a:buSzPct val="80000"/>
              <a:buFont typeface="Wingdings" panose="05000000000000000000" pitchFamily="2" charset="2"/>
              <a:buChar char="p"/>
              <a:tabLst>
                <a:tab pos="88900" algn="l"/>
              </a:tabLst>
            </a:pPr>
            <a:r>
              <a:rPr lang="zh-CN" altLang="en-US" sz="2400" i="0">
                <a:solidFill>
                  <a:srgbClr val="0070C0"/>
                </a:solidFill>
              </a:rPr>
              <a:t>检查表</a:t>
            </a:r>
            <a:endParaRPr lang="en-US" altLang="zh-CN" sz="2400" i="0">
              <a:solidFill>
                <a:srgbClr val="0070C0"/>
              </a:solidFill>
            </a:endParaRPr>
          </a:p>
          <a:p>
            <a:pPr lvl="1" indent="-457200" eaLnBrk="0" hangingPunct="0">
              <a:buClr>
                <a:srgbClr val="91AC4E"/>
              </a:buClr>
              <a:buSzPct val="80000"/>
              <a:buFont typeface="Wingdings" panose="05000000000000000000" pitchFamily="2" charset="2"/>
              <a:buChar char="p"/>
              <a:tabLst>
                <a:tab pos="88900" algn="l"/>
              </a:tabLst>
            </a:pPr>
            <a:r>
              <a:rPr lang="zh-CN" altLang="en-US" sz="2400" i="0">
                <a:solidFill>
                  <a:srgbClr val="0070C0"/>
                </a:solidFill>
              </a:rPr>
              <a:t>培训</a:t>
            </a:r>
            <a:endParaRPr lang="en-US" altLang="zh-CN" sz="2400" i="0">
              <a:solidFill>
                <a:srgbClr val="0070C0"/>
              </a:solidFill>
            </a:endParaRPr>
          </a:p>
          <a:p>
            <a:pPr lvl="1" indent="-457200" eaLnBrk="0" hangingPunct="0">
              <a:buClr>
                <a:srgbClr val="91AC4E"/>
              </a:buClr>
              <a:buSzPct val="80000"/>
              <a:buFont typeface="Wingdings" panose="05000000000000000000" pitchFamily="2" charset="2"/>
              <a:buChar char="p"/>
              <a:tabLst>
                <a:tab pos="88900" algn="l"/>
              </a:tabLst>
            </a:pPr>
            <a:r>
              <a:rPr lang="zh-CN" altLang="en-US" sz="2400" i="0">
                <a:solidFill>
                  <a:srgbClr val="0070C0"/>
                </a:solidFill>
              </a:rPr>
              <a:t>工具</a:t>
            </a:r>
            <a:endParaRPr lang="en-US" altLang="zh-CN" sz="2400" i="0">
              <a:solidFill>
                <a:srgbClr val="0070C0"/>
              </a:solidFill>
            </a:endParaRPr>
          </a:p>
          <a:p>
            <a:pPr lvl="1" indent="-457200" eaLnBrk="0" hangingPunct="0">
              <a:buClr>
                <a:srgbClr val="91AC4E"/>
              </a:buClr>
              <a:buSzPct val="80000"/>
              <a:buFont typeface="Wingdings" panose="05000000000000000000" pitchFamily="2" charset="2"/>
              <a:buChar char="p"/>
              <a:tabLst>
                <a:tab pos="88900" algn="l"/>
              </a:tabLst>
            </a:pPr>
            <a:r>
              <a:rPr lang="zh-CN" altLang="en-US" sz="2400" i="0">
                <a:solidFill>
                  <a:srgbClr val="0070C0"/>
                </a:solidFill>
              </a:rPr>
              <a:t>参考资料等</a:t>
            </a:r>
            <a:endParaRPr lang="zh-CN" altLang="en-US" sz="2400" b="1" i="0">
              <a:solidFill>
                <a:srgbClr val="0070C0"/>
              </a:solidFill>
            </a:endParaRPr>
          </a:p>
        </p:txBody>
      </p:sp>
      <p:pic>
        <p:nvPicPr>
          <p:cNvPr id="149507" name="Picture 2" descr="http://www.softwaretestingstandard.org/images/projecttimeline.jpg"/>
          <p:cNvPicPr>
            <a:picLocks noChangeAspect="1" noChangeArrowheads="1"/>
          </p:cNvPicPr>
          <p:nvPr/>
        </p:nvPicPr>
        <p:blipFill>
          <a:blip r:embed="rId1"/>
          <a:srcRect/>
          <a:stretch>
            <a:fillRect/>
          </a:stretch>
        </p:blipFill>
        <p:spPr bwMode="auto">
          <a:xfrm>
            <a:off x="3235325" y="1916113"/>
            <a:ext cx="5697538" cy="3960812"/>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051050" y="333375"/>
            <a:ext cx="5602288" cy="836613"/>
          </a:xfrm>
        </p:spPr>
        <p:txBody>
          <a:bodyPr/>
          <a:lstStyle/>
          <a:p>
            <a:pPr algn="ctr">
              <a:defRPr/>
            </a:pPr>
            <a:r>
              <a:rPr lang="zh-CN" altLang="en-US" sz="3600" dirty="0" smtClean="0">
                <a:solidFill>
                  <a:srgbClr val="FFFF00"/>
                </a:solidFill>
                <a:latin typeface="+mj-ea"/>
              </a:rPr>
              <a:t>软件测试各个阶段</a:t>
            </a:r>
            <a:r>
              <a:rPr lang="en-US" altLang="zh-CN" sz="3600" dirty="0" smtClean="0">
                <a:solidFill>
                  <a:srgbClr val="FFFF00"/>
                </a:solidFill>
                <a:latin typeface="+mj-ea"/>
              </a:rPr>
              <a:t>I/O</a:t>
            </a:r>
            <a:endParaRPr lang="en-US" altLang="zh-CN" sz="3600" dirty="0">
              <a:solidFill>
                <a:srgbClr val="FFFF00"/>
              </a:solidFill>
              <a:latin typeface="+mj-ea"/>
            </a:endParaRPr>
          </a:p>
        </p:txBody>
      </p:sp>
      <p:graphicFrame>
        <p:nvGraphicFramePr>
          <p:cNvPr id="1526823" name="Group 39"/>
          <p:cNvGraphicFramePr>
            <a:graphicFrameLocks noGrp="1"/>
          </p:cNvGraphicFramePr>
          <p:nvPr>
            <p:ph type="body" idx="1"/>
            <p:custDataLst>
              <p:tags r:id="rId1"/>
            </p:custDataLst>
          </p:nvPr>
        </p:nvGraphicFramePr>
        <p:xfrm>
          <a:off x="755650" y="1412875"/>
          <a:ext cx="7872095" cy="5121275"/>
        </p:xfrm>
        <a:graphic>
          <a:graphicData uri="http://schemas.openxmlformats.org/drawingml/2006/table">
            <a:tbl>
              <a:tblPr/>
              <a:tblGrid>
                <a:gridCol w="1390650"/>
                <a:gridCol w="3239770"/>
                <a:gridCol w="3241675"/>
              </a:tblGrid>
              <a:tr h="46799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400" b="1" i="0" u="none" strike="noStrike" cap="none" normalizeH="0" baseline="0" smtClean="0">
                          <a:ln>
                            <a:noFill/>
                          </a:ln>
                          <a:solidFill>
                            <a:srgbClr val="0070C0"/>
                          </a:solidFill>
                          <a:effectLst/>
                          <a:latin typeface="楷体_GB2312" pitchFamily="49" charset="-122"/>
                          <a:ea typeface="楷体_GB2312" pitchFamily="49" charset="-122"/>
                        </a:rPr>
                        <a:t>阶 段</a:t>
                      </a:r>
                      <a:endParaRPr kumimoji="0" lang="zh-CN" altLang="en-US" sz="2400" b="1" i="0" u="none" strike="noStrike" cap="none" normalizeH="0" baseline="0" smtClean="0">
                        <a:ln>
                          <a:noFill/>
                        </a:ln>
                        <a:solidFill>
                          <a:srgbClr val="0070C0"/>
                        </a:solidFill>
                        <a:effectLst/>
                        <a:latin typeface="楷体_GB2312" pitchFamily="49" charset="-122"/>
                        <a:ea typeface="楷体_GB2312" pitchFamily="49" charset="-122"/>
                      </a:endParaRPr>
                    </a:p>
                  </a:txBody>
                  <a:tcPr marL="76200" marR="76200" marT="38100" marB="38100" horzOverflow="overflow">
                    <a:lnL w="28575" cap="flat" cmpd="sng" algn="ctr">
                      <a:solidFill>
                        <a:schemeClr val="tx1"/>
                      </a:solidFill>
                      <a:prstDash val="solid"/>
                      <a:round/>
                      <a:headEnd type="none" w="med" len="med"/>
                      <a:tailEnd type="none" w="med" len="med"/>
                    </a:lnL>
                    <a:lnR w="12700" cap="flat" cmpd="sng" algn="ctr">
                      <a:solidFill>
                        <a:srgbClr val="336699"/>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400" b="1" i="0" u="none" strike="noStrike" cap="none" normalizeH="0" baseline="0" smtClean="0">
                          <a:ln>
                            <a:noFill/>
                          </a:ln>
                          <a:solidFill>
                            <a:srgbClr val="0070C0"/>
                          </a:solidFill>
                          <a:effectLst/>
                          <a:latin typeface="楷体_GB2312" pitchFamily="49" charset="-122"/>
                          <a:ea typeface="楷体_GB2312" pitchFamily="49" charset="-122"/>
                        </a:rPr>
                        <a:t>输  入</a:t>
                      </a:r>
                      <a:endParaRPr kumimoji="0" lang="zh-CN" altLang="en-US" sz="2400" b="1" i="0" u="none" strike="noStrike" cap="none" normalizeH="0" baseline="0" smtClean="0">
                        <a:ln>
                          <a:noFill/>
                        </a:ln>
                        <a:solidFill>
                          <a:srgbClr val="0070C0"/>
                        </a:solidFill>
                        <a:effectLst/>
                        <a:latin typeface="楷体_GB2312" pitchFamily="49" charset="-122"/>
                        <a:ea typeface="楷体_GB2312" pitchFamily="49" charset="-122"/>
                      </a:endParaRPr>
                    </a:p>
                  </a:txBody>
                  <a:tcPr marL="76200" marR="76200" marT="38100" marB="38100" horzOverflow="overflow">
                    <a:lnL w="12700" cap="flat" cmpd="sng" algn="ctr">
                      <a:solidFill>
                        <a:srgbClr val="336699"/>
                      </a:solidFill>
                      <a:prstDash val="solid"/>
                      <a:round/>
                      <a:headEnd type="none" w="med" len="med"/>
                      <a:tailEnd type="none" w="med" len="med"/>
                    </a:lnL>
                    <a:lnR w="12700" cap="flat" cmpd="sng" algn="ctr">
                      <a:solidFill>
                        <a:srgbClr val="336699"/>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400" b="1" i="0" u="none" strike="noStrike" cap="none" normalizeH="0" baseline="0" smtClean="0">
                          <a:ln>
                            <a:noFill/>
                          </a:ln>
                          <a:solidFill>
                            <a:srgbClr val="0070C0"/>
                          </a:solidFill>
                          <a:effectLst/>
                          <a:latin typeface="楷体_GB2312" pitchFamily="49" charset="-122"/>
                          <a:ea typeface="楷体_GB2312" pitchFamily="49" charset="-122"/>
                        </a:rPr>
                        <a:t> 输  出</a:t>
                      </a:r>
                      <a:endParaRPr kumimoji="0" lang="zh-CN" altLang="en-US" sz="2400" b="1" i="0" u="none" strike="noStrike" cap="none" normalizeH="0" baseline="0" smtClean="0">
                        <a:ln>
                          <a:noFill/>
                        </a:ln>
                        <a:solidFill>
                          <a:srgbClr val="0070C0"/>
                        </a:solidFill>
                        <a:effectLst/>
                        <a:latin typeface="楷体_GB2312" pitchFamily="49" charset="-122"/>
                        <a:ea typeface="楷体_GB2312" pitchFamily="49" charset="-122"/>
                      </a:endParaRPr>
                    </a:p>
                  </a:txBody>
                  <a:tcPr marL="76200" marR="76200" marT="38100" marB="38100" horzOverflow="overflow">
                    <a:lnL w="12700" cap="flat" cmpd="sng" algn="ctr">
                      <a:solidFill>
                        <a:srgbClr val="336699"/>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solidFill>
                      <a:schemeClr val="bg1"/>
                    </a:solidFill>
                  </a:tcPr>
                </a:tc>
              </a:tr>
              <a:tr h="64897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rPr>
                        <a:t>需求评审</a:t>
                      </a:r>
                      <a:endParaRPr kumimoji="0" lang="zh-CN" altLang="en-US" sz="1600"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endParaRPr>
                    </a:p>
                  </a:txBody>
                  <a:tcPr marL="76200" marR="76200" marT="38100" marB="38100" anchor="ctr" anchorCtr="0" horzOverflow="overflow">
                    <a:lnL w="28575" cap="flat" cmpd="sng" algn="ctr">
                      <a:solidFill>
                        <a:schemeClr val="tx1"/>
                      </a:solid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需求定义, 市场分析文档</a:t>
                      </a:r>
                      <a:r>
                        <a:rPr kumimoji="0" lang="en-US" altLang="zh-CN"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 </a:t>
                      </a: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相关技术文档</a:t>
                      </a:r>
                      <a:endPar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txBody>
                  <a:tcPr marL="76200" marR="76200" marT="38100" marB="38100" anchor="ctr" anchorCtr="0" horzOverflow="overflow">
                    <a:lnL w="12700" cap="flat" cmpd="sng" algn="ctr">
                      <a:solidFill>
                        <a:srgbClr val="336699"/>
                      </a:solid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市场需求分析会议记要 , 功能设计, </a:t>
                      </a:r>
                      <a:endPar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技术设计</a:t>
                      </a:r>
                      <a:endPar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txBody>
                  <a:tcPr marL="76200" marR="76200" marT="38100" marB="38100" anchor="ctr" anchorCtr="0" horzOverflow="overflow">
                    <a:lnL w="12700" cap="flat" cmpd="sng" algn="ctr">
                      <a:solidFill>
                        <a:srgbClr val="3366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solidFill>
                      <a:schemeClr val="bg1"/>
                    </a:solidFill>
                  </a:tcPr>
                </a:tc>
              </a:tr>
              <a:tr h="4540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rPr>
                        <a:t>设计审查 </a:t>
                      </a:r>
                      <a:endParaRPr kumimoji="0" lang="zh-CN" altLang="en-US" sz="1600"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endParaRPr>
                    </a:p>
                  </a:txBody>
                  <a:tcPr marL="76200" marR="76200" marT="38100" marB="38100" anchor="ctr" anchorCtr="0" horzOverflow="overflow">
                    <a:lnL w="28575" cap="flat" cmpd="sng" algn="ctr">
                      <a:solidFill>
                        <a:schemeClr val="tx1"/>
                      </a:solid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市场需求文档,  技术设计文档</a:t>
                      </a:r>
                      <a:r>
                        <a:rPr kumimoji="0" lang="en-US" altLang="zh-CN"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 </a:t>
                      </a:r>
                      <a:endParaRPr kumimoji="0" lang="en-US" altLang="zh-CN"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txBody>
                  <a:tcPr marL="76200" marR="76200" marT="38100" marB="38100" anchor="ctr" anchorCtr="0" horzOverflow="overflow">
                    <a:lnL w="12700" cap="flat" cmpd="sng" algn="ctr">
                      <a:solidFill>
                        <a:srgbClr val="336699"/>
                      </a:solid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测试计划,  测试用例</a:t>
                      </a:r>
                      <a:endPar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txBody>
                  <a:tcPr marL="76200" marR="76200" marT="38100" marB="38100" anchor="ctr" anchorCtr="0" horzOverflow="overflow">
                    <a:lnL w="12700" cap="flat" cmpd="sng" algn="ctr">
                      <a:solidFill>
                        <a:srgbClr val="3366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solidFill>
                      <a:schemeClr val="bg1"/>
                    </a:solidFill>
                  </a:tcPr>
                </a:tc>
              </a:tr>
              <a:tr h="90678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rPr>
                        <a:t>单元测试</a:t>
                      </a:r>
                      <a:endParaRPr kumimoji="0" lang="en-US" altLang="zh-CN" sz="1600"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rPr>
                        <a:t>集成测试 </a:t>
                      </a:r>
                      <a:endParaRPr kumimoji="0" lang="zh-CN" altLang="en-US" sz="1600"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endParaRPr>
                    </a:p>
                  </a:txBody>
                  <a:tcPr marL="76200" marR="76200" marT="38100" marB="38100" anchor="ctr" anchorCtr="0" horzOverflow="overflow">
                    <a:lnL w="28575" cap="flat" cmpd="sng" algn="ctr">
                      <a:solidFill>
                        <a:schemeClr val="tx1"/>
                      </a:solid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代码完成文件包，功能详细设计说明书</a:t>
                      </a:r>
                      <a:endPar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最终技术文档</a:t>
                      </a:r>
                      <a:endPar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txBody>
                  <a:tcPr marL="76200" marR="76200" marT="38100" marB="38100" anchor="ctr" anchorCtr="0" horzOverflow="overflow">
                    <a:lnL w="12700" cap="flat" cmpd="sng" algn="ctr">
                      <a:solidFill>
                        <a:srgbClr val="336699"/>
                      </a:solid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完整测试用例，完备的测试计划</a:t>
                      </a:r>
                      <a:r>
                        <a:rPr kumimoji="0" lang="en-US" altLang="zh-CN"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 </a:t>
                      </a: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缺陷报告,</a:t>
                      </a:r>
                      <a:endParaRPr kumimoji="0" lang="en-US" altLang="zh-CN"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功能验证测试报告</a:t>
                      </a:r>
                      <a:endPar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txBody>
                  <a:tcPr marL="76200" marR="76200" marT="38100" marB="38100" anchor="ctr" anchorCtr="0" horzOverflow="overflow">
                    <a:lnL w="12700" cap="flat" cmpd="sng" algn="ctr">
                      <a:solidFill>
                        <a:srgbClr val="3366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solidFill>
                      <a:schemeClr val="bg1"/>
                    </a:solidFill>
                  </a:tcPr>
                </a:tc>
              </a:tr>
              <a:tr h="95821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系统测试</a:t>
                      </a:r>
                      <a:endPar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txBody>
                  <a:tcPr marL="76200" marR="76200" marT="38100" marB="38100" anchor="ctr" anchorCtr="0" horzOverflow="overflow">
                    <a:lnL w="28575" cap="flat" cmpd="sng" algn="ctr">
                      <a:solidFill>
                        <a:schemeClr val="tx1"/>
                      </a:solid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代码修改后的文件包 </a:t>
                      </a:r>
                      <a:endPar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完整测试用例</a:t>
                      </a:r>
                      <a:endPar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完备的测试计划</a:t>
                      </a:r>
                      <a:r>
                        <a:rPr kumimoji="0" lang="en-US" altLang="zh-CN"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 </a:t>
                      </a:r>
                      <a:endParaRPr kumimoji="0" lang="en-US" altLang="zh-CN"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txBody>
                  <a:tcPr marL="76200" marR="76200" marT="38100" marB="38100" anchor="ctr" anchorCtr="0" horzOverflow="overflow">
                    <a:lnL w="12700" cap="flat" cmpd="sng" algn="ctr">
                      <a:solidFill>
                        <a:srgbClr val="336699"/>
                      </a:solid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缺陷报告</a:t>
                      </a:r>
                      <a:endParaRPr kumimoji="0" lang="en-US" altLang="zh-CN"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缺陷状态报告</a:t>
                      </a:r>
                      <a:endParaRPr kumimoji="0" lang="en-US" altLang="zh-CN"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项目阶段报告</a:t>
                      </a:r>
                      <a:endPar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txBody>
                  <a:tcPr marL="76200" marR="76200" marT="38100" marB="38100" anchor="ctr" anchorCtr="0" horzOverflow="overflow">
                    <a:lnL w="12700" cap="flat" cmpd="sng" algn="ctr">
                      <a:solidFill>
                        <a:srgbClr val="3366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solidFill>
                      <a:schemeClr val="bg1"/>
                    </a:solidFill>
                  </a:tcPr>
                </a:tc>
              </a:tr>
              <a:tr h="976630">
                <a:tc>
                  <a:txBody>
                    <a:bodyPr/>
                    <a:lstStyle/>
                    <a:p>
                      <a:pPr marL="0" marR="0" lvl="0" indent="0" algn="ctr" defTabSz="914400" rtl="0" eaLnBrk="1" fontAlgn="base" latinLnBrk="0" hangingPunct="1">
                        <a:lnSpc>
                          <a:spcPts val="15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确认测试</a:t>
                      </a:r>
                      <a:endPar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txBody>
                  <a:tcPr marL="76200" marR="76200" marT="38100" marB="38100" anchor="ctr" anchorCtr="0" horzOverflow="overflow">
                    <a:lnL w="28575" cap="flat" cmpd="sng" algn="ctr">
                      <a:solidFill>
                        <a:schemeClr val="tx1"/>
                      </a:solid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ts val="15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代码冻结文件包</a:t>
                      </a:r>
                      <a:endPar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ts val="15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确认测试用例</a:t>
                      </a:r>
                      <a:endPar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txBody>
                  <a:tcPr marL="76200" marR="76200" marT="38100" marB="38100" anchor="ctr" anchorCtr="0" horzOverflow="overflow">
                    <a:lnL w="12700" cap="flat" cmpd="sng" algn="ctr">
                      <a:solidFill>
                        <a:srgbClr val="336699"/>
                      </a:solid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ts val="15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缺陷状态报告</a:t>
                      </a:r>
                      <a:endParaRPr kumimoji="0" lang="en-US" altLang="zh-CN"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缺陷报告审查</a:t>
                      </a:r>
                      <a:endPar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版本审查</a:t>
                      </a:r>
                      <a:endPar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txBody>
                  <a:tcPr marL="76200" marR="76200" marT="38100" marB="38100" anchor="ctr" anchorCtr="0" horzOverflow="overflow">
                    <a:lnL w="12700" cap="flat" cmpd="sng" algn="ctr">
                      <a:solidFill>
                        <a:srgbClr val="3366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336699"/>
                      </a:solidFill>
                      <a:prstDash val="solid"/>
                      <a:round/>
                      <a:headEnd type="none" w="med" len="med"/>
                      <a:tailEnd type="none" w="med" len="med"/>
                    </a:lnT>
                    <a:lnB w="12700" cap="flat" cmpd="sng" algn="ctr">
                      <a:solidFill>
                        <a:srgbClr val="336699"/>
                      </a:solidFill>
                      <a:prstDash val="solid"/>
                      <a:round/>
                      <a:headEnd type="none" w="med" len="med"/>
                      <a:tailEnd type="none" w="med" len="med"/>
                    </a:lnB>
                    <a:lnTlToBr>
                      <a:noFill/>
                    </a:lnTlToBr>
                    <a:lnBlToTr>
                      <a:noFill/>
                    </a:lnBlToTr>
                    <a:solidFill>
                      <a:schemeClr val="bg1"/>
                    </a:solidFill>
                  </a:tcPr>
                </a:tc>
              </a:tr>
              <a:tr h="70866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版本发布  </a:t>
                      </a:r>
                      <a:endPar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txBody>
                  <a:tcPr marL="76200" marR="76200" marT="38100" marB="38100" anchor="ctr" anchorCtr="0" horzOverflow="overflow">
                    <a:lnL w="28575" cap="flat" cmpd="sng" algn="ctr">
                      <a:solidFill>
                        <a:schemeClr val="tx1"/>
                      </a:solid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代码发布文件包 </a:t>
                      </a:r>
                      <a:endPar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rPr>
                        <a:t>测试计划检查清单</a:t>
                      </a:r>
                      <a:endParaRPr kumimoji="0" lang="zh-CN" altLang="en-US" sz="1600" b="1" i="0" u="none" strike="noStrike" cap="none" normalizeH="0" baseline="0" smtClean="0">
                        <a:ln>
                          <a:noFill/>
                        </a:ln>
                        <a:solidFill>
                          <a:srgbClr val="00B050"/>
                        </a:solidFill>
                        <a:effectLst/>
                        <a:latin typeface="Arial" panose="020B0604020202020204" pitchFamily="34" charset="0"/>
                        <a:ea typeface="宋体" panose="02010600030101010101" pitchFamily="2" charset="-122"/>
                      </a:endParaRPr>
                    </a:p>
                  </a:txBody>
                  <a:tcPr marL="76200" marR="76200" marT="38100" marB="38100" anchor="ctr" anchorCtr="0" horzOverflow="overflow">
                    <a:lnL w="12700" cap="flat" cmpd="sng" algn="ctr">
                      <a:solidFill>
                        <a:srgbClr val="336699"/>
                      </a:solidFill>
                      <a:prstDash val="solid"/>
                      <a:round/>
                      <a:headEnd type="none" w="med" len="med"/>
                      <a:tailEnd type="none" w="med" len="med"/>
                    </a:lnL>
                    <a:lnR w="12700" cap="flat" cmpd="sng" algn="ctr">
                      <a:solidFill>
                        <a:srgbClr val="336699"/>
                      </a:solidFill>
                      <a:prstDash val="solid"/>
                      <a:round/>
                      <a:headEnd type="none" w="med" len="med"/>
                      <a:tailEnd type="none" w="med" len="med"/>
                    </a:lnR>
                    <a:lnT w="12700" cap="flat" cmpd="sng" algn="ctr">
                      <a:solidFill>
                        <a:srgbClr val="3366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rPr>
                        <a:t>当前版本已知问题的清单</a:t>
                      </a:r>
                      <a:endParaRPr kumimoji="0" lang="zh-CN" altLang="en-US" sz="1600"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1600"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rPr>
                        <a:t>版本发布报告</a:t>
                      </a:r>
                      <a:endParaRPr kumimoji="0" lang="zh-CN" altLang="en-US" sz="1600"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endParaRPr>
                    </a:p>
                  </a:txBody>
                  <a:tcPr marL="76200" marR="76200" marT="38100" marB="38100" anchor="ctr" anchorCtr="0" horzOverflow="overflow">
                    <a:lnL w="12700" cap="flat" cmpd="sng" algn="ctr">
                      <a:solidFill>
                        <a:srgbClr val="336699"/>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336699"/>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spd="med">
    <p:split dir="in"/>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a:defRPr/>
            </a:pPr>
            <a:r>
              <a:rPr lang="zh-CN" altLang="en-US" sz="3600" dirty="0">
                <a:solidFill>
                  <a:srgbClr val="FFFF00"/>
                </a:solidFill>
                <a:latin typeface="+mn-lt"/>
              </a:rPr>
              <a:t>制定测试规范需要考虑的内容</a:t>
            </a:r>
            <a:endParaRPr lang="en-US" altLang="zh-CN" sz="3600" dirty="0">
              <a:solidFill>
                <a:srgbClr val="FFFF00"/>
              </a:solidFill>
              <a:latin typeface="+mn-lt"/>
            </a:endParaRPr>
          </a:p>
        </p:txBody>
      </p:sp>
      <p:sp>
        <p:nvSpPr>
          <p:cNvPr id="1073" name="Rectangle 3"/>
          <p:cNvSpPr>
            <a:spLocks noChangeArrowheads="1"/>
          </p:cNvSpPr>
          <p:nvPr/>
        </p:nvSpPr>
        <p:spPr bwMode="auto">
          <a:xfrm>
            <a:off x="1008063" y="1808163"/>
            <a:ext cx="2700337" cy="4229100"/>
          </a:xfrm>
          <a:prstGeom prst="rect">
            <a:avLst/>
          </a:prstGeom>
          <a:noFill/>
          <a:ln w="9525" algn="ctr">
            <a:noFill/>
            <a:miter lim="800000"/>
          </a:ln>
        </p:spPr>
        <p:txBody>
          <a:bodyPr>
            <a:spAutoFit/>
          </a:bodyPr>
          <a:lstStyle/>
          <a:p>
            <a:pPr lvl="1" indent="-457200" eaLnBrk="0" hangingPunct="0">
              <a:lnSpc>
                <a:spcPct val="140000"/>
              </a:lnSpc>
              <a:buClr>
                <a:srgbClr val="91AC4E"/>
              </a:buClr>
              <a:buSzPct val="80000"/>
              <a:buFont typeface="Wingdings" panose="05000000000000000000" pitchFamily="2" charset="2"/>
              <a:buChar char="p"/>
              <a:tabLst>
                <a:tab pos="88900" algn="l"/>
              </a:tabLst>
            </a:pPr>
            <a:r>
              <a:rPr lang="zh-CN" altLang="en-US" sz="2400" b="1" i="0">
                <a:solidFill>
                  <a:srgbClr val="0070C0"/>
                </a:solidFill>
              </a:rPr>
              <a:t> </a:t>
            </a:r>
            <a:r>
              <a:rPr lang="zh-CN" altLang="en-US" sz="2400" i="0">
                <a:solidFill>
                  <a:srgbClr val="0070C0"/>
                </a:solidFill>
              </a:rPr>
              <a:t>角色的确定</a:t>
            </a:r>
            <a:endParaRPr lang="zh-CN" altLang="en-US" sz="2400" i="0">
              <a:solidFill>
                <a:srgbClr val="0070C0"/>
              </a:solidFill>
            </a:endParaRPr>
          </a:p>
          <a:p>
            <a:pPr lvl="1" indent="-457200" eaLnBrk="0" hangingPunct="0">
              <a:lnSpc>
                <a:spcPct val="140000"/>
              </a:lnSpc>
              <a:buClr>
                <a:srgbClr val="91AC4E"/>
              </a:buClr>
              <a:buSzPct val="80000"/>
              <a:buFont typeface="Wingdings" panose="05000000000000000000" pitchFamily="2" charset="2"/>
              <a:buChar char="p"/>
              <a:tabLst>
                <a:tab pos="88900" algn="l"/>
              </a:tabLst>
            </a:pPr>
            <a:r>
              <a:rPr lang="zh-CN" altLang="en-US" sz="2400" i="0">
                <a:solidFill>
                  <a:srgbClr val="0070C0"/>
                </a:solidFill>
              </a:rPr>
              <a:t> 进入的准则</a:t>
            </a:r>
            <a:endParaRPr lang="zh-CN" altLang="en-US" sz="2400" i="0">
              <a:solidFill>
                <a:srgbClr val="0070C0"/>
              </a:solidFill>
            </a:endParaRPr>
          </a:p>
          <a:p>
            <a:pPr lvl="1" indent="-457200" eaLnBrk="0" hangingPunct="0">
              <a:lnSpc>
                <a:spcPct val="140000"/>
              </a:lnSpc>
              <a:buClr>
                <a:srgbClr val="91AC4E"/>
              </a:buClr>
              <a:buSzPct val="80000"/>
              <a:buFont typeface="Wingdings" panose="05000000000000000000" pitchFamily="2" charset="2"/>
              <a:buChar char="p"/>
              <a:tabLst>
                <a:tab pos="88900" algn="l"/>
              </a:tabLst>
            </a:pPr>
            <a:r>
              <a:rPr lang="zh-CN" altLang="en-US" sz="2400" i="0">
                <a:solidFill>
                  <a:srgbClr val="0070C0"/>
                </a:solidFill>
              </a:rPr>
              <a:t> 输入项</a:t>
            </a:r>
            <a:endParaRPr lang="zh-CN" altLang="en-US" sz="2400" i="0">
              <a:solidFill>
                <a:srgbClr val="0070C0"/>
              </a:solidFill>
            </a:endParaRPr>
          </a:p>
          <a:p>
            <a:pPr lvl="1" indent="-457200" eaLnBrk="0" hangingPunct="0">
              <a:lnSpc>
                <a:spcPct val="140000"/>
              </a:lnSpc>
              <a:buClr>
                <a:srgbClr val="91AC4E"/>
              </a:buClr>
              <a:buSzPct val="80000"/>
              <a:buFont typeface="Wingdings" panose="05000000000000000000" pitchFamily="2" charset="2"/>
              <a:buChar char="p"/>
              <a:tabLst>
                <a:tab pos="88900" algn="l"/>
              </a:tabLst>
            </a:pPr>
            <a:r>
              <a:rPr lang="zh-CN" altLang="en-US" sz="2400" i="0">
                <a:solidFill>
                  <a:srgbClr val="0070C0"/>
                </a:solidFill>
              </a:rPr>
              <a:t> 活动过程</a:t>
            </a:r>
            <a:endParaRPr lang="zh-CN" altLang="en-US" sz="2400" i="0">
              <a:solidFill>
                <a:srgbClr val="0070C0"/>
              </a:solidFill>
            </a:endParaRPr>
          </a:p>
          <a:p>
            <a:pPr lvl="1" indent="-457200" eaLnBrk="0" hangingPunct="0">
              <a:lnSpc>
                <a:spcPct val="140000"/>
              </a:lnSpc>
              <a:buClr>
                <a:srgbClr val="91AC4E"/>
              </a:buClr>
              <a:buSzPct val="80000"/>
              <a:buFont typeface="Wingdings" panose="05000000000000000000" pitchFamily="2" charset="2"/>
              <a:buChar char="p"/>
              <a:tabLst>
                <a:tab pos="88900" algn="l"/>
              </a:tabLst>
            </a:pPr>
            <a:r>
              <a:rPr lang="zh-CN" altLang="en-US" sz="2400" i="0">
                <a:solidFill>
                  <a:srgbClr val="0070C0"/>
                </a:solidFill>
              </a:rPr>
              <a:t> 输出项</a:t>
            </a:r>
            <a:endParaRPr lang="zh-CN" altLang="en-US" sz="2400" i="0">
              <a:solidFill>
                <a:srgbClr val="0070C0"/>
              </a:solidFill>
            </a:endParaRPr>
          </a:p>
          <a:p>
            <a:pPr lvl="1" indent="-457200" eaLnBrk="0" hangingPunct="0">
              <a:lnSpc>
                <a:spcPct val="140000"/>
              </a:lnSpc>
              <a:buClr>
                <a:srgbClr val="91AC4E"/>
              </a:buClr>
              <a:buSzPct val="80000"/>
              <a:buFont typeface="Wingdings" panose="05000000000000000000" pitchFamily="2" charset="2"/>
              <a:buChar char="p"/>
              <a:tabLst>
                <a:tab pos="88900" algn="l"/>
              </a:tabLst>
            </a:pPr>
            <a:r>
              <a:rPr lang="zh-CN" altLang="en-US" sz="2400" i="0">
                <a:solidFill>
                  <a:srgbClr val="0070C0"/>
                </a:solidFill>
              </a:rPr>
              <a:t> 验证与确认</a:t>
            </a:r>
            <a:endParaRPr lang="zh-CN" altLang="en-US" sz="2400" i="0">
              <a:solidFill>
                <a:srgbClr val="0070C0"/>
              </a:solidFill>
            </a:endParaRPr>
          </a:p>
          <a:p>
            <a:pPr lvl="1" indent="-457200" eaLnBrk="0" hangingPunct="0">
              <a:lnSpc>
                <a:spcPct val="140000"/>
              </a:lnSpc>
              <a:buClr>
                <a:srgbClr val="91AC4E"/>
              </a:buClr>
              <a:buSzPct val="80000"/>
              <a:buFont typeface="Wingdings" panose="05000000000000000000" pitchFamily="2" charset="2"/>
              <a:buChar char="p"/>
              <a:tabLst>
                <a:tab pos="88900" algn="l"/>
              </a:tabLst>
            </a:pPr>
            <a:r>
              <a:rPr lang="zh-CN" altLang="en-US" sz="2400" i="0">
                <a:solidFill>
                  <a:srgbClr val="0070C0"/>
                </a:solidFill>
              </a:rPr>
              <a:t> 退出的准则</a:t>
            </a:r>
            <a:endParaRPr lang="zh-CN" altLang="en-US" sz="2400" i="0">
              <a:solidFill>
                <a:srgbClr val="0070C0"/>
              </a:solidFill>
            </a:endParaRPr>
          </a:p>
          <a:p>
            <a:pPr lvl="1" indent="-457200" eaLnBrk="0" hangingPunct="0">
              <a:lnSpc>
                <a:spcPct val="140000"/>
              </a:lnSpc>
              <a:buClr>
                <a:srgbClr val="91AC4E"/>
              </a:buClr>
              <a:buSzPct val="80000"/>
              <a:buFont typeface="Wingdings" panose="05000000000000000000" pitchFamily="2" charset="2"/>
              <a:buChar char="p"/>
              <a:tabLst>
                <a:tab pos="88900" algn="l"/>
              </a:tabLst>
            </a:pPr>
            <a:r>
              <a:rPr lang="zh-CN" altLang="en-US" sz="2400" i="0">
                <a:solidFill>
                  <a:srgbClr val="0070C0"/>
                </a:solidFill>
              </a:rPr>
              <a:t> 度量</a:t>
            </a:r>
            <a:endParaRPr lang="zh-CN" altLang="en-US" sz="2400" i="0">
              <a:solidFill>
                <a:srgbClr val="0070C0"/>
              </a:solidFill>
            </a:endParaRPr>
          </a:p>
        </p:txBody>
      </p:sp>
      <p:graphicFrame>
        <p:nvGraphicFramePr>
          <p:cNvPr id="1071" name="Object 47"/>
          <p:cNvGraphicFramePr>
            <a:graphicFrameLocks noGrp="1" noChangeAspect="1"/>
          </p:cNvGraphicFramePr>
          <p:nvPr>
            <p:ph idx="1"/>
          </p:nvPr>
        </p:nvGraphicFramePr>
        <p:xfrm>
          <a:off x="4500563" y="1341438"/>
          <a:ext cx="3959225" cy="5273675"/>
        </p:xfrm>
        <a:graphic>
          <a:graphicData uri="http://schemas.openxmlformats.org/presentationml/2006/ole">
            <mc:AlternateContent xmlns:mc="http://schemas.openxmlformats.org/markup-compatibility/2006">
              <mc:Choice xmlns:v="urn:schemas-microsoft-com:vml" Requires="v">
                <p:oleObj spid="_x0000_s1025" name="VISIO" r:id="rId1" imgW="7216140" imgH="9597390" progId="Visio.Drawing.11">
                  <p:embed/>
                </p:oleObj>
              </mc:Choice>
              <mc:Fallback>
                <p:oleObj name="VISIO" r:id="rId1" imgW="7216140" imgH="9597390" progId="Visio.Drawing.11">
                  <p:embed/>
                  <p:pic>
                    <p:nvPicPr>
                      <p:cNvPr id="0" name="图片 1024"/>
                      <p:cNvPicPr>
                        <a:picLocks noGrp="1" noChangeAspect="1"/>
                      </p:cNvPicPr>
                      <p:nvPr/>
                    </p:nvPicPr>
                    <p:blipFill>
                      <a:blip r:embed="rId2"/>
                      <a:stretch>
                        <a:fillRect/>
                      </a:stretch>
                    </p:blipFill>
                    <p:spPr>
                      <a:xfrm>
                        <a:off x="4500563" y="1341438"/>
                        <a:ext cx="3959225" cy="5273675"/>
                      </a:xfrm>
                      <a:prstGeom prst="rect">
                        <a:avLst/>
                      </a:prstGeom>
                      <a:solidFill>
                        <a:srgbClr val="FFFFCC"/>
                      </a:solidFill>
                      <a:ln w="9525" cap="flat" cmpd="sng">
                        <a:solidFill>
                          <a:srgbClr val="000000"/>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250825" y="333375"/>
            <a:ext cx="7850188" cy="561975"/>
          </a:xfrm>
        </p:spPr>
        <p:txBody>
          <a:bodyPr/>
          <a:lstStyle/>
          <a:p>
            <a:pPr>
              <a:defRPr/>
            </a:pPr>
            <a:r>
              <a:rPr lang="en-US" altLang="zh-CN" b="1" dirty="0">
                <a:solidFill>
                  <a:srgbClr val="3366FF"/>
                </a:solidFill>
              </a:rPr>
              <a:t> </a:t>
            </a:r>
            <a:r>
              <a:rPr lang="en-US" altLang="zh-CN" b="1" dirty="0">
                <a:solidFill>
                  <a:srgbClr val="FFFF00"/>
                </a:solidFill>
              </a:rPr>
              <a:t>GBT 15532-2008 </a:t>
            </a:r>
            <a:r>
              <a:rPr lang="en-US" altLang="zh-CN" sz="3200" b="1" dirty="0">
                <a:solidFill>
                  <a:srgbClr val="FFFF00"/>
                </a:solidFill>
              </a:rPr>
              <a:t>《</a:t>
            </a:r>
            <a:r>
              <a:rPr lang="zh-CN" altLang="en-US" sz="3200" b="1" dirty="0">
                <a:solidFill>
                  <a:srgbClr val="FFFF00"/>
                </a:solidFill>
              </a:rPr>
              <a:t>计算机软件测试规范</a:t>
            </a:r>
            <a:r>
              <a:rPr lang="en-US" altLang="zh-CN" sz="3200" b="1" dirty="0" smtClean="0">
                <a:solidFill>
                  <a:srgbClr val="FFFF00"/>
                </a:solidFill>
              </a:rPr>
              <a:t>》</a:t>
            </a:r>
            <a:endParaRPr lang="en-US" altLang="zh-CN" sz="3200" dirty="0">
              <a:solidFill>
                <a:srgbClr val="FFFF00"/>
              </a:solidFill>
              <a:latin typeface="+mn-lt"/>
            </a:endParaRPr>
          </a:p>
        </p:txBody>
      </p:sp>
      <p:pic>
        <p:nvPicPr>
          <p:cNvPr id="154626" name="图片 2" descr="屏幕快照 2014-03-27 下午6.47.00.png">
            <a:hlinkClick r:id="rId1" action="ppaction://hlinkfile"/>
          </p:cNvPr>
          <p:cNvPicPr>
            <a:picLocks noChangeAspect="1"/>
          </p:cNvPicPr>
          <p:nvPr/>
        </p:nvPicPr>
        <p:blipFill>
          <a:blip r:embed="rId2"/>
          <a:srcRect/>
          <a:stretch>
            <a:fillRect/>
          </a:stretch>
        </p:blipFill>
        <p:spPr bwMode="auto">
          <a:xfrm>
            <a:off x="158750" y="1412875"/>
            <a:ext cx="3275013" cy="5111750"/>
          </a:xfrm>
          <a:prstGeom prst="rect">
            <a:avLst/>
          </a:prstGeom>
          <a:noFill/>
          <a:ln w="9525">
            <a:noFill/>
            <a:miter lim="800000"/>
            <a:headEnd/>
            <a:tailEnd/>
          </a:ln>
        </p:spPr>
      </p:pic>
      <p:pic>
        <p:nvPicPr>
          <p:cNvPr id="154627" name="图片 4" descr="屏幕快照 2014-03-27 下午6.49.01.png"/>
          <p:cNvPicPr>
            <a:picLocks noChangeAspect="1"/>
          </p:cNvPicPr>
          <p:nvPr/>
        </p:nvPicPr>
        <p:blipFill>
          <a:blip r:embed="rId3"/>
          <a:srcRect/>
          <a:stretch>
            <a:fillRect/>
          </a:stretch>
        </p:blipFill>
        <p:spPr bwMode="auto">
          <a:xfrm>
            <a:off x="3348038" y="1412875"/>
            <a:ext cx="1800225" cy="5154613"/>
          </a:xfrm>
          <a:prstGeom prst="rect">
            <a:avLst/>
          </a:prstGeom>
          <a:noFill/>
          <a:ln w="9525">
            <a:noFill/>
            <a:miter lim="800000"/>
            <a:headEnd/>
            <a:tailEnd/>
          </a:ln>
        </p:spPr>
      </p:pic>
      <p:pic>
        <p:nvPicPr>
          <p:cNvPr id="154628" name="图片 5" descr="屏幕快照 2014-03-27 下午6.47.31.png"/>
          <p:cNvPicPr>
            <a:picLocks noChangeAspect="1"/>
          </p:cNvPicPr>
          <p:nvPr/>
        </p:nvPicPr>
        <p:blipFill>
          <a:blip r:embed="rId4"/>
          <a:srcRect/>
          <a:stretch>
            <a:fillRect/>
          </a:stretch>
        </p:blipFill>
        <p:spPr bwMode="auto">
          <a:xfrm>
            <a:off x="5003800" y="1412875"/>
            <a:ext cx="3922713" cy="5040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187450" y="333375"/>
            <a:ext cx="6913563" cy="561975"/>
          </a:xfrm>
        </p:spPr>
        <p:txBody>
          <a:bodyPr/>
          <a:lstStyle/>
          <a:p>
            <a:pPr algn="ctr">
              <a:defRPr/>
            </a:pPr>
            <a:r>
              <a:rPr lang="en-US" altLang="zh-CN" sz="3600" b="1" dirty="0">
                <a:solidFill>
                  <a:srgbClr val="3366FF"/>
                </a:solidFill>
              </a:rPr>
              <a:t> </a:t>
            </a:r>
            <a:r>
              <a:rPr lang="zh-CN" altLang="en-US" sz="3600" b="1" dirty="0" smtClean="0">
                <a:solidFill>
                  <a:srgbClr val="FFFF00"/>
                </a:solidFill>
              </a:rPr>
              <a:t>示例：</a:t>
            </a:r>
            <a:r>
              <a:rPr lang="zh-CN" altLang="en-US" sz="3200" b="1" dirty="0" smtClean="0">
                <a:solidFill>
                  <a:srgbClr val="FFFF00"/>
                </a:solidFill>
              </a:rPr>
              <a:t>银行业软件测试规范</a:t>
            </a:r>
            <a:endParaRPr lang="en-US" altLang="zh-CN" sz="3200" dirty="0">
              <a:solidFill>
                <a:srgbClr val="FFFF00"/>
              </a:solidFill>
              <a:latin typeface="+mn-lt"/>
            </a:endParaRPr>
          </a:p>
        </p:txBody>
      </p:sp>
      <p:pic>
        <p:nvPicPr>
          <p:cNvPr id="156674" name="图片 3" descr="屏幕快照 2014-03-27 下午6.56.23.png"/>
          <p:cNvPicPr>
            <a:picLocks noChangeAspect="1"/>
          </p:cNvPicPr>
          <p:nvPr/>
        </p:nvPicPr>
        <p:blipFill>
          <a:blip r:embed="rId1"/>
          <a:srcRect/>
          <a:stretch>
            <a:fillRect/>
          </a:stretch>
        </p:blipFill>
        <p:spPr bwMode="auto">
          <a:xfrm>
            <a:off x="2424113" y="1628775"/>
            <a:ext cx="6715125" cy="4537075"/>
          </a:xfrm>
          <a:prstGeom prst="rect">
            <a:avLst/>
          </a:prstGeom>
          <a:noFill/>
          <a:ln w="9525">
            <a:noFill/>
            <a:miter lim="800000"/>
            <a:headEnd/>
            <a:tailEnd/>
          </a:ln>
        </p:spPr>
      </p:pic>
      <p:pic>
        <p:nvPicPr>
          <p:cNvPr id="8" name="图片 7" descr="屏幕快照 2014-03-27 下午7.00.03.png"/>
          <p:cNvPicPr>
            <a:picLocks noChangeAspect="1"/>
          </p:cNvPicPr>
          <p:nvPr/>
        </p:nvPicPr>
        <p:blipFill>
          <a:blip r:embed="rId2"/>
          <a:srcRect/>
          <a:stretch>
            <a:fillRect/>
          </a:stretch>
        </p:blipFill>
        <p:spPr bwMode="auto">
          <a:xfrm>
            <a:off x="107950" y="1244600"/>
            <a:ext cx="5721350" cy="55895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标题 1"/>
          <p:cNvSpPr>
            <a:spLocks noGrp="1"/>
          </p:cNvSpPr>
          <p:nvPr>
            <p:ph type="title"/>
          </p:nvPr>
        </p:nvSpPr>
        <p:spPr>
          <a:xfrm>
            <a:off x="1476375" y="366713"/>
            <a:ext cx="6096000" cy="561975"/>
          </a:xfrm>
        </p:spPr>
        <p:txBody>
          <a:bodyPr/>
          <a:lstStyle/>
          <a:p>
            <a:pPr algn="ctr"/>
            <a:r>
              <a:rPr kumimoji="1" lang="zh-CN" altLang="en-US" sz="3200" smtClean="0">
                <a:solidFill>
                  <a:srgbClr val="FFFF00"/>
                </a:solidFill>
              </a:rPr>
              <a:t>示例：</a:t>
            </a:r>
            <a:r>
              <a:rPr kumimoji="1" lang="zh-CN" altLang="en-US" smtClean="0">
                <a:solidFill>
                  <a:srgbClr val="FFFF00"/>
                </a:solidFill>
              </a:rPr>
              <a:t>环境信息系统的测试规范</a:t>
            </a:r>
            <a:endParaRPr kumimoji="1" lang="zh-CN" altLang="en-US" smtClean="0">
              <a:solidFill>
                <a:srgbClr val="FFFF00"/>
              </a:solidFill>
            </a:endParaRPr>
          </a:p>
        </p:txBody>
      </p:sp>
      <p:sp>
        <p:nvSpPr>
          <p:cNvPr id="5" name="矩形 4"/>
          <p:cNvSpPr/>
          <p:nvPr/>
        </p:nvSpPr>
        <p:spPr>
          <a:xfrm>
            <a:off x="611188" y="1268413"/>
            <a:ext cx="4537075" cy="5554345"/>
          </a:xfrm>
          <a:prstGeom prst="rect">
            <a:avLst/>
          </a:prstGeom>
          <a:solidFill>
            <a:srgbClr val="FFFBBF"/>
          </a:solidFill>
        </p:spPr>
        <p:txBody>
          <a:bodyPr>
            <a:spAutoFit/>
          </a:bodyPr>
          <a:lstStyle/>
          <a:p>
            <a:pPr algn="ctr">
              <a:lnSpc>
                <a:spcPct val="120000"/>
              </a:lnSpc>
              <a:defRPr/>
            </a:pPr>
            <a:r>
              <a:rPr lang="zh-CN" altLang="en-US" sz="1600" b="1" i="0" dirty="0">
                <a:solidFill>
                  <a:srgbClr val="0070C0"/>
                </a:solidFill>
                <a:latin typeface="宋体" panose="02010600030101010101" pitchFamily="2" charset="-122"/>
                <a:ea typeface="宋体" panose="02010600030101010101" pitchFamily="2" charset="-122"/>
                <a:cs typeface="宋体" panose="02010600030101010101" pitchFamily="2" charset="-122"/>
              </a:rPr>
              <a:t>计划</a:t>
            </a:r>
            <a:endParaRPr lang="en-US" altLang="zh-CN" sz="1600" b="1" i="0"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20000"/>
              </a:lnSpc>
              <a:buFont typeface="+mj-lt"/>
              <a:buAutoNum type="alphaLcParenR"/>
              <a:defRPr/>
            </a:pPr>
            <a:r>
              <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rPr>
              <a:t>确定测试充分性要求。确定测试应覆盖的范围及每一范围所要求的覆盖程度。</a:t>
            </a:r>
            <a:endPar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20000"/>
              </a:lnSpc>
              <a:buFont typeface="+mj-lt"/>
              <a:buAutoNum type="alphaLcParenR"/>
              <a:defRPr/>
            </a:pPr>
            <a:r>
              <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rPr>
              <a:t>确定测试终止的要求。指定测试过程正常终止的条件</a:t>
            </a:r>
            <a:r>
              <a:rPr lang="en-US" altLang="zh-CN" sz="1400" i="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rPr>
              <a:t>如测试充分性是否达到要 求</a:t>
            </a:r>
            <a:r>
              <a:rPr lang="en-US" altLang="zh-CN" sz="1400" i="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rPr>
              <a:t>并确定导致测试过程异常终止的可能情况。</a:t>
            </a:r>
            <a:endPar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20000"/>
              </a:lnSpc>
              <a:buFont typeface="+mj-lt"/>
              <a:buAutoNum type="alphaLcParenR"/>
              <a:defRPr/>
            </a:pPr>
            <a:r>
              <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rPr>
              <a:t>确定环境信息系统测试的质量目标。</a:t>
            </a:r>
            <a:endPar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20000"/>
              </a:lnSpc>
              <a:buFont typeface="+mj-lt"/>
              <a:buAutoNum type="alphaLcParenR"/>
              <a:defRPr/>
            </a:pPr>
            <a:r>
              <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rPr>
              <a:t>确定用于测试的资源要求</a:t>
            </a:r>
            <a:r>
              <a:rPr lang="en-US" altLang="zh-CN" sz="1400" i="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rPr>
              <a:t>包括软件、硬件、人员数量和人员技能等。</a:t>
            </a:r>
            <a:endPar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20000"/>
              </a:lnSpc>
              <a:buFont typeface="+mj-lt"/>
              <a:buAutoNum type="alphaLcParenR"/>
              <a:defRPr/>
            </a:pPr>
            <a:r>
              <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rPr>
              <a:t>确定需要测试的环境信息系统特性。根据合同或系统</a:t>
            </a:r>
            <a:r>
              <a:rPr lang="en-US" altLang="zh-CN" sz="1400" i="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rPr>
              <a:t>子系统设计文档的描述</a:t>
            </a:r>
            <a:r>
              <a:rPr lang="en-US" altLang="zh-CN" sz="1400" i="0" dirty="0">
                <a:solidFill>
                  <a:srgbClr val="0070C0"/>
                </a:solidFill>
                <a:latin typeface="宋体" panose="02010600030101010101" pitchFamily="2" charset="-122"/>
                <a:ea typeface="宋体" panose="02010600030101010101" pitchFamily="2" charset="-122"/>
                <a:cs typeface="宋体" panose="02010600030101010101" pitchFamily="2" charset="-122"/>
              </a:rPr>
              <a:t>,</a:t>
            </a:r>
            <a:endPar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20000"/>
              </a:lnSpc>
              <a:buFont typeface="+mj-lt"/>
              <a:buAutoNum type="alphaLcParenR"/>
              <a:defRPr/>
            </a:pPr>
            <a:r>
              <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rPr>
              <a:t>确定系统的功能、性能、状态、接口、数据结构、设计约束等内容和要求。</a:t>
            </a:r>
            <a:endPar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20000"/>
              </a:lnSpc>
              <a:buFont typeface="+mj-lt"/>
              <a:buAutoNum type="alphaLcParenR"/>
              <a:defRPr/>
            </a:pPr>
            <a:r>
              <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rPr>
              <a:t>确定需测试的环境信息系统特性。</a:t>
            </a:r>
            <a:endPar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20000"/>
              </a:lnSpc>
              <a:buFont typeface="+mj-lt"/>
              <a:buAutoNum type="alphaLcParenR"/>
              <a:defRPr/>
            </a:pPr>
            <a:r>
              <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rPr>
              <a:t>确定测试需要的技术和方法</a:t>
            </a:r>
            <a:r>
              <a:rPr lang="en-US" altLang="zh-CN" sz="1400" i="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rPr>
              <a:t>如测试数据生成和验证技术、测试数据输入技术、测试结果获取技术、是否使用标准测试集等。</a:t>
            </a:r>
            <a:endPar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20000"/>
              </a:lnSpc>
              <a:buFont typeface="+mj-lt"/>
              <a:buAutoNum type="alphaLcParenR"/>
              <a:defRPr/>
            </a:pPr>
            <a:r>
              <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rPr>
              <a:t>根据合同或项目计划的要求和环境信息系统的特点</a:t>
            </a:r>
            <a:r>
              <a:rPr lang="en-US" altLang="zh-CN" sz="1400" i="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rPr>
              <a:t>确定测试准出条件。</a:t>
            </a:r>
            <a:r>
              <a:rPr lang="en-US" altLang="zh-CN" sz="1400" i="0" dirty="0">
                <a:solidFill>
                  <a:srgbClr val="0070C0"/>
                </a:solidFill>
                <a:latin typeface="宋体" panose="02010600030101010101" pitchFamily="2" charset="-122"/>
                <a:ea typeface="宋体" panose="02010600030101010101" pitchFamily="2" charset="-122"/>
                <a:cs typeface="宋体" panose="02010600030101010101" pitchFamily="2" charset="-122"/>
              </a:rPr>
              <a:t> </a:t>
            </a:r>
            <a:endParaRPr lang="en-US" altLang="zh-CN" sz="1400" i="0"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20000"/>
              </a:lnSpc>
              <a:buFont typeface="+mj-lt"/>
              <a:buAutoNum type="alphaLcParenR"/>
              <a:defRPr/>
            </a:pPr>
            <a:r>
              <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rPr>
              <a:t>确定由资源和被测系统决定的测试活动的进度。</a:t>
            </a:r>
            <a:endPar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342900" indent="-342900">
              <a:lnSpc>
                <a:spcPct val="120000"/>
              </a:lnSpc>
              <a:buFont typeface="+mj-lt"/>
              <a:buAutoNum type="alphaLcParenR"/>
              <a:defRPr/>
            </a:pPr>
            <a:r>
              <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rPr>
              <a:t>对测试工作进行风险分析与评估</a:t>
            </a:r>
            <a:r>
              <a:rPr lang="en-US" altLang="zh-CN" sz="1400" i="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1400" i="0" dirty="0">
                <a:solidFill>
                  <a:srgbClr val="0070C0"/>
                </a:solidFill>
                <a:latin typeface="宋体" panose="02010600030101010101" pitchFamily="2" charset="-122"/>
                <a:ea typeface="宋体" panose="02010600030101010101" pitchFamily="2" charset="-122"/>
                <a:cs typeface="宋体" panose="02010600030101010101" pitchFamily="2" charset="-122"/>
              </a:rPr>
              <a:t>并制订应对措施</a:t>
            </a:r>
            <a:r>
              <a:rPr lang="zh-CN" altLang="en-US" sz="1400" i="0" baseline="30000" dirty="0">
                <a:solidFill>
                  <a:srgbClr val="0070C0"/>
                </a:solidFill>
                <a:latin typeface="+mn-lt"/>
                <a:ea typeface="宋体" panose="02010600030101010101" pitchFamily="2" charset="-122"/>
              </a:rPr>
              <a:t>。</a:t>
            </a:r>
            <a:endParaRPr lang="zh-CN" altLang="en-US" sz="1400" i="0" baseline="30000" dirty="0">
              <a:solidFill>
                <a:srgbClr val="0070C0"/>
              </a:solidFill>
              <a:latin typeface="+mn-lt"/>
              <a:ea typeface="宋体" panose="02010600030101010101" pitchFamily="2" charset="-122"/>
            </a:endParaRPr>
          </a:p>
        </p:txBody>
      </p:sp>
      <p:sp>
        <p:nvSpPr>
          <p:cNvPr id="6" name="矩形 5"/>
          <p:cNvSpPr/>
          <p:nvPr/>
        </p:nvSpPr>
        <p:spPr>
          <a:xfrm>
            <a:off x="5435600" y="1844675"/>
            <a:ext cx="3457575" cy="4340225"/>
          </a:xfrm>
          <a:prstGeom prst="rect">
            <a:avLst/>
          </a:prstGeom>
          <a:solidFill>
            <a:schemeClr val="bg2">
              <a:lumMod val="20000"/>
              <a:lumOff val="80000"/>
            </a:schemeClr>
          </a:solidFill>
        </p:spPr>
        <p:txBody>
          <a:bodyPr>
            <a:spAutoFit/>
          </a:bodyPr>
          <a:lstStyle/>
          <a:p>
            <a:pPr algn="ctr">
              <a:defRPr/>
            </a:pPr>
            <a:r>
              <a:rPr lang="zh-CN" altLang="en-US" sz="2000" b="1" i="0" dirty="0">
                <a:solidFill>
                  <a:srgbClr val="00B0F0"/>
                </a:solidFill>
                <a:latin typeface="+mn-lt"/>
                <a:ea typeface="宋体" panose="02010600030101010101" pitchFamily="2" charset="-122"/>
              </a:rPr>
              <a:t>设计</a:t>
            </a:r>
            <a:endParaRPr lang="en-US" altLang="zh-CN" sz="2000" b="1" i="0" dirty="0">
              <a:solidFill>
                <a:srgbClr val="00B0F0"/>
              </a:solidFill>
              <a:latin typeface="+mn-lt"/>
              <a:ea typeface="宋体" panose="02010600030101010101" pitchFamily="2" charset="-122"/>
            </a:endParaRPr>
          </a:p>
          <a:p>
            <a:pPr marL="342900" indent="-342900">
              <a:buFont typeface="+mj-lt"/>
              <a:buAutoNum type="alphaLcPeriod"/>
              <a:defRPr/>
            </a:pPr>
            <a:r>
              <a:rPr lang="zh-CN" altLang="en-US" sz="1600" i="0" dirty="0">
                <a:solidFill>
                  <a:srgbClr val="00B0F0"/>
                </a:solidFill>
                <a:latin typeface="+mn-lt"/>
                <a:ea typeface="宋体" panose="02010600030101010101" pitchFamily="2" charset="-122"/>
              </a:rPr>
              <a:t>设计测试用例。将需测试的环境信息系统特性分解</a:t>
            </a:r>
            <a:r>
              <a:rPr lang="en-US" altLang="zh-CN" sz="1600" i="0" dirty="0">
                <a:solidFill>
                  <a:srgbClr val="00B0F0"/>
                </a:solidFill>
                <a:latin typeface="+mn-lt"/>
                <a:ea typeface="宋体" panose="02010600030101010101" pitchFamily="2" charset="-122"/>
              </a:rPr>
              <a:t>,</a:t>
            </a:r>
            <a:r>
              <a:rPr lang="zh-CN" altLang="en-US" sz="1600" i="0" dirty="0">
                <a:solidFill>
                  <a:srgbClr val="00B0F0"/>
                </a:solidFill>
                <a:latin typeface="+mn-lt"/>
                <a:ea typeface="宋体" panose="02010600030101010101" pitchFamily="2" charset="-122"/>
              </a:rPr>
              <a:t>针对分解后的每种情况设计测试用例。</a:t>
            </a:r>
            <a:endParaRPr lang="zh-CN" altLang="en-US" sz="1600" i="0" dirty="0">
              <a:solidFill>
                <a:srgbClr val="00B0F0"/>
              </a:solidFill>
              <a:latin typeface="+mn-lt"/>
              <a:ea typeface="宋体" panose="02010600030101010101" pitchFamily="2" charset="-122"/>
            </a:endParaRPr>
          </a:p>
          <a:p>
            <a:pPr marL="342900" indent="-342900">
              <a:buFont typeface="+mj-lt"/>
              <a:buAutoNum type="alphaLcPeriod"/>
              <a:defRPr/>
            </a:pPr>
            <a:r>
              <a:rPr lang="zh-CN" altLang="en-US" sz="1600" i="0" dirty="0">
                <a:solidFill>
                  <a:srgbClr val="00B0F0"/>
                </a:solidFill>
                <a:latin typeface="+mn-lt"/>
                <a:ea typeface="宋体" panose="02010600030101010101" pitchFamily="2" charset="-122"/>
              </a:rPr>
              <a:t>获取测试数据</a:t>
            </a:r>
            <a:r>
              <a:rPr lang="en-US" altLang="zh-CN" sz="1600" i="0" dirty="0">
                <a:solidFill>
                  <a:srgbClr val="00B0F0"/>
                </a:solidFill>
                <a:latin typeface="+mn-lt"/>
                <a:ea typeface="宋体" panose="02010600030101010101" pitchFamily="2" charset="-122"/>
              </a:rPr>
              <a:t>,</a:t>
            </a:r>
            <a:r>
              <a:rPr lang="zh-CN" altLang="en-US" sz="1600" i="0" dirty="0">
                <a:solidFill>
                  <a:srgbClr val="00B0F0"/>
                </a:solidFill>
                <a:latin typeface="+mn-lt"/>
                <a:ea typeface="宋体" panose="02010600030101010101" pitchFamily="2" charset="-122"/>
              </a:rPr>
              <a:t>包括获取现有的测试数据和生成新的数据</a:t>
            </a:r>
            <a:r>
              <a:rPr lang="en-US" altLang="zh-CN" sz="1600" i="0" dirty="0">
                <a:solidFill>
                  <a:srgbClr val="00B0F0"/>
                </a:solidFill>
                <a:latin typeface="+mn-lt"/>
                <a:ea typeface="宋体" panose="02010600030101010101" pitchFamily="2" charset="-122"/>
              </a:rPr>
              <a:t>,</a:t>
            </a:r>
            <a:r>
              <a:rPr lang="zh-CN" altLang="en-US" sz="1600" i="0" dirty="0">
                <a:solidFill>
                  <a:srgbClr val="00B0F0"/>
                </a:solidFill>
                <a:latin typeface="+mn-lt"/>
                <a:ea typeface="宋体" panose="02010600030101010101" pitchFamily="2" charset="-122"/>
              </a:rPr>
              <a:t>并按照要求验证所有数据。</a:t>
            </a:r>
            <a:endParaRPr lang="zh-CN" altLang="en-US" sz="1600" i="0" dirty="0">
              <a:solidFill>
                <a:srgbClr val="00B0F0"/>
              </a:solidFill>
              <a:latin typeface="+mn-lt"/>
              <a:ea typeface="宋体" panose="02010600030101010101" pitchFamily="2" charset="-122"/>
            </a:endParaRPr>
          </a:p>
          <a:p>
            <a:pPr marL="342900" indent="-342900">
              <a:buFont typeface="+mj-lt"/>
              <a:buAutoNum type="alphaLcPeriod"/>
              <a:defRPr/>
            </a:pPr>
            <a:r>
              <a:rPr lang="zh-CN" altLang="en-US" sz="1600" i="0" dirty="0">
                <a:solidFill>
                  <a:srgbClr val="00B0F0"/>
                </a:solidFill>
                <a:latin typeface="+mn-lt"/>
                <a:ea typeface="宋体" panose="02010600030101010101" pitchFamily="2" charset="-122"/>
              </a:rPr>
              <a:t>确定测试顺序</a:t>
            </a:r>
            <a:r>
              <a:rPr lang="en-US" altLang="zh-CN" sz="1600" i="0" dirty="0">
                <a:solidFill>
                  <a:srgbClr val="00B0F0"/>
                </a:solidFill>
                <a:latin typeface="+mn-lt"/>
                <a:ea typeface="宋体" panose="02010600030101010101" pitchFamily="2" charset="-122"/>
              </a:rPr>
              <a:t>,</a:t>
            </a:r>
            <a:r>
              <a:rPr lang="zh-CN" altLang="en-US" sz="1600" i="0" dirty="0">
                <a:solidFill>
                  <a:srgbClr val="00B0F0"/>
                </a:solidFill>
                <a:latin typeface="+mn-lt"/>
                <a:ea typeface="宋体" panose="02010600030101010101" pitchFamily="2" charset="-122"/>
              </a:rPr>
              <a:t>可从资源约束、风险以及测试用例失效造成的影响或后果几个方面考虑。</a:t>
            </a:r>
            <a:endParaRPr lang="zh-CN" altLang="en-US" sz="1600" i="0" dirty="0">
              <a:solidFill>
                <a:srgbClr val="00B0F0"/>
              </a:solidFill>
              <a:latin typeface="+mn-lt"/>
              <a:ea typeface="宋体" panose="02010600030101010101" pitchFamily="2" charset="-122"/>
            </a:endParaRPr>
          </a:p>
          <a:p>
            <a:pPr marL="342900" indent="-342900">
              <a:buFont typeface="+mj-lt"/>
              <a:buAutoNum type="alphaLcPeriod"/>
              <a:defRPr/>
            </a:pPr>
            <a:r>
              <a:rPr lang="zh-CN" altLang="en-US" sz="1600" i="0" dirty="0">
                <a:solidFill>
                  <a:srgbClr val="00B0F0"/>
                </a:solidFill>
                <a:latin typeface="+mn-lt"/>
                <a:ea typeface="宋体" panose="02010600030101010101" pitchFamily="2" charset="-122"/>
              </a:rPr>
              <a:t>获取测试资源</a:t>
            </a:r>
            <a:r>
              <a:rPr lang="en-US" altLang="zh-CN" sz="1600" i="0" dirty="0">
                <a:solidFill>
                  <a:srgbClr val="00B0F0"/>
                </a:solidFill>
                <a:latin typeface="+mn-lt"/>
                <a:ea typeface="宋体" panose="02010600030101010101" pitchFamily="2" charset="-122"/>
              </a:rPr>
              <a:t>,</a:t>
            </a:r>
            <a:r>
              <a:rPr lang="zh-CN" altLang="en-US" sz="1600" i="0" dirty="0">
                <a:solidFill>
                  <a:srgbClr val="00B0F0"/>
                </a:solidFill>
                <a:latin typeface="+mn-lt"/>
                <a:ea typeface="宋体" panose="02010600030101010101" pitchFamily="2" charset="-122"/>
              </a:rPr>
              <a:t>对于支持测试的软件</a:t>
            </a:r>
            <a:r>
              <a:rPr lang="en-US" altLang="zh-CN" sz="1600" i="0" dirty="0">
                <a:solidFill>
                  <a:srgbClr val="00B0F0"/>
                </a:solidFill>
                <a:latin typeface="+mn-lt"/>
                <a:ea typeface="宋体" panose="02010600030101010101" pitchFamily="2" charset="-122"/>
              </a:rPr>
              <a:t>,</a:t>
            </a:r>
            <a:r>
              <a:rPr lang="zh-CN" altLang="en-US" sz="1600" i="0" dirty="0">
                <a:solidFill>
                  <a:srgbClr val="00B0F0"/>
                </a:solidFill>
                <a:latin typeface="+mn-lt"/>
                <a:ea typeface="宋体" panose="02010600030101010101" pitchFamily="2" charset="-122"/>
              </a:rPr>
              <a:t>有的需要从现有的工具中选定</a:t>
            </a:r>
            <a:r>
              <a:rPr lang="en-US" altLang="zh-CN" sz="1600" i="0" dirty="0">
                <a:solidFill>
                  <a:srgbClr val="00B0F0"/>
                </a:solidFill>
                <a:latin typeface="+mn-lt"/>
                <a:ea typeface="宋体" panose="02010600030101010101" pitchFamily="2" charset="-122"/>
              </a:rPr>
              <a:t>,</a:t>
            </a:r>
            <a:r>
              <a:rPr lang="zh-CN" altLang="en-US" sz="1600" i="0" dirty="0">
                <a:solidFill>
                  <a:srgbClr val="00B0F0"/>
                </a:solidFill>
                <a:latin typeface="+mn-lt"/>
                <a:ea typeface="宋体" panose="02010600030101010101" pitchFamily="2" charset="-122"/>
              </a:rPr>
              <a:t>有的需要开发。</a:t>
            </a:r>
            <a:endParaRPr lang="zh-CN" altLang="en-US" sz="1600" i="0" dirty="0">
              <a:solidFill>
                <a:srgbClr val="00B0F0"/>
              </a:solidFill>
              <a:latin typeface="+mn-lt"/>
              <a:ea typeface="宋体" panose="02010600030101010101" pitchFamily="2" charset="-122"/>
            </a:endParaRPr>
          </a:p>
          <a:p>
            <a:pPr marL="342900" indent="-342900">
              <a:buFont typeface="+mj-lt"/>
              <a:buAutoNum type="alphaLcPeriod"/>
              <a:defRPr/>
            </a:pPr>
            <a:r>
              <a:rPr lang="zh-CN" altLang="en-US" sz="1600" i="0" dirty="0">
                <a:solidFill>
                  <a:srgbClr val="00B0F0"/>
                </a:solidFill>
                <a:latin typeface="+mn-lt"/>
                <a:ea typeface="宋体" panose="02010600030101010101" pitchFamily="2" charset="-122"/>
              </a:rPr>
              <a:t>编写测试程序</a:t>
            </a:r>
            <a:r>
              <a:rPr lang="en-US" altLang="zh-CN" sz="1600" i="0" dirty="0">
                <a:solidFill>
                  <a:srgbClr val="00B0F0"/>
                </a:solidFill>
                <a:latin typeface="+mn-lt"/>
                <a:ea typeface="宋体" panose="02010600030101010101" pitchFamily="2" charset="-122"/>
              </a:rPr>
              <a:t>,</a:t>
            </a:r>
            <a:r>
              <a:rPr lang="zh-CN" altLang="en-US" sz="1600" i="0" dirty="0">
                <a:solidFill>
                  <a:srgbClr val="00B0F0"/>
                </a:solidFill>
                <a:latin typeface="+mn-lt"/>
                <a:ea typeface="宋体" panose="02010600030101010101" pitchFamily="2" charset="-122"/>
              </a:rPr>
              <a:t>包括开发测试支持工具。</a:t>
            </a:r>
            <a:endParaRPr lang="en-US" altLang="zh-CN" sz="1600" i="0" dirty="0">
              <a:solidFill>
                <a:srgbClr val="00B0F0"/>
              </a:solidFill>
              <a:latin typeface="+mn-lt"/>
              <a:ea typeface="宋体" panose="02010600030101010101" pitchFamily="2" charset="-122"/>
            </a:endParaRPr>
          </a:p>
          <a:p>
            <a:pPr marL="342900" indent="-342900">
              <a:buFont typeface="+mj-lt"/>
              <a:buAutoNum type="alphaLcPeriod"/>
              <a:defRPr/>
            </a:pPr>
            <a:r>
              <a:rPr lang="zh-CN" altLang="en-US" sz="1600" i="0" dirty="0">
                <a:solidFill>
                  <a:srgbClr val="00B0F0"/>
                </a:solidFill>
                <a:latin typeface="+mn-lt"/>
                <a:ea typeface="宋体" panose="02010600030101010101" pitchFamily="2" charset="-122"/>
              </a:rPr>
              <a:t>建立和确认测试环境。</a:t>
            </a:r>
            <a:endParaRPr lang="zh-CN" altLang="en-US" sz="1600" i="0" dirty="0">
              <a:solidFill>
                <a:srgbClr val="00B0F0"/>
              </a:solidFill>
              <a:latin typeface="+mn-lt"/>
              <a:ea typeface="宋体" panose="02010600030101010101" pitchFamily="2" charset="-122"/>
            </a:endParaRPr>
          </a:p>
          <a:p>
            <a:pPr marL="342900" indent="-342900">
              <a:buFont typeface="+mj-lt"/>
              <a:buAutoNum type="alphaLcPeriod"/>
              <a:defRPr/>
            </a:pPr>
            <a:r>
              <a:rPr lang="zh-CN" altLang="en-US" sz="1600" i="0" dirty="0">
                <a:solidFill>
                  <a:srgbClr val="00B0F0"/>
                </a:solidFill>
                <a:latin typeface="+mn-lt"/>
                <a:ea typeface="宋体" panose="02010600030101010101" pitchFamily="2" charset="-122"/>
              </a:rPr>
              <a:t>编写测试说明。</a:t>
            </a:r>
            <a:endParaRPr lang="zh-CN" altLang="en-US" sz="1600" i="0" dirty="0">
              <a:solidFill>
                <a:srgbClr val="00B0F0"/>
              </a:solidFill>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00113" y="404813"/>
            <a:ext cx="7104062" cy="561975"/>
          </a:xfrm>
        </p:spPr>
        <p:txBody>
          <a:bodyPr/>
          <a:lstStyle/>
          <a:p>
            <a:pPr algn="ctr">
              <a:defRPr/>
            </a:pPr>
            <a:r>
              <a:rPr lang="zh-CN" altLang="en-US" sz="3600" dirty="0">
                <a:solidFill>
                  <a:srgbClr val="FFFF00"/>
                </a:solidFill>
                <a:latin typeface="+mj-ea"/>
              </a:rPr>
              <a:t>进一步彰显全过程测试</a:t>
            </a:r>
            <a:endParaRPr lang="en-US" altLang="en-US" sz="3600" dirty="0">
              <a:solidFill>
                <a:srgbClr val="FFFF00"/>
              </a:solidFill>
              <a:latin typeface="+mj-ea"/>
            </a:endParaRPr>
          </a:p>
        </p:txBody>
      </p:sp>
      <p:pic>
        <p:nvPicPr>
          <p:cNvPr id="32770" name="Picture 3" descr="4-5.gif"/>
          <p:cNvPicPr>
            <a:picLocks noChangeAspect="1"/>
          </p:cNvPicPr>
          <p:nvPr/>
        </p:nvPicPr>
        <p:blipFill>
          <a:blip r:embed="rId1"/>
          <a:srcRect/>
          <a:stretch>
            <a:fillRect/>
          </a:stretch>
        </p:blipFill>
        <p:spPr bwMode="auto">
          <a:xfrm>
            <a:off x="873760" y="1466850"/>
            <a:ext cx="7487285" cy="5272405"/>
          </a:xfrm>
          <a:prstGeom prst="rect">
            <a:avLst/>
          </a:prstGeom>
          <a:noFill/>
          <a:ln w="9525">
            <a:noFill/>
            <a:miter lim="800000"/>
            <a:headEnd/>
            <a:tailEnd/>
          </a:ln>
        </p:spPr>
      </p:pic>
      <p:sp>
        <p:nvSpPr>
          <p:cNvPr id="5" name="Rounded Rectangle 4"/>
          <p:cNvSpPr/>
          <p:nvPr/>
        </p:nvSpPr>
        <p:spPr bwMode="auto">
          <a:xfrm>
            <a:off x="5083175" y="1566863"/>
            <a:ext cx="1716088" cy="730250"/>
          </a:xfrm>
          <a:prstGeom prst="roundRect">
            <a:avLst/>
          </a:prstGeom>
          <a:solidFill>
            <a:schemeClr val="bg1">
              <a:lumMod val="90000"/>
              <a:alpha val="50000"/>
            </a:schemeClr>
          </a:solidFill>
          <a:ln w="9525" cap="flat" cmpd="sng" algn="ctr">
            <a:solidFill>
              <a:schemeClr val="accent2"/>
            </a:solidFill>
            <a:prstDash val="dash"/>
            <a:round/>
            <a:headEnd type="none" w="med" len="med"/>
            <a:tailEnd type="none" w="med" len="med"/>
          </a:ln>
          <a:effectLst/>
        </p:spPr>
        <p:txBody>
          <a:bodyPr lIns="0" tIns="0" rIns="0" bIns="0" anchor="ctr"/>
          <a:lstStyle/>
          <a:p>
            <a:pPr>
              <a:defRPr/>
            </a:pPr>
            <a:endParaRPr lang="zh-CN" altLang="en-US">
              <a:ea typeface="宋体" panose="02010600030101010101" pitchFamily="2" charset="-122"/>
            </a:endParaRPr>
          </a:p>
        </p:txBody>
      </p:sp>
      <p:sp>
        <p:nvSpPr>
          <p:cNvPr id="6" name="Rounded Rectangle 5"/>
          <p:cNvSpPr/>
          <p:nvPr/>
        </p:nvSpPr>
        <p:spPr bwMode="auto">
          <a:xfrm>
            <a:off x="3914775" y="2662238"/>
            <a:ext cx="2409825" cy="730250"/>
          </a:xfrm>
          <a:prstGeom prst="roundRect">
            <a:avLst/>
          </a:prstGeom>
          <a:solidFill>
            <a:schemeClr val="bg1">
              <a:lumMod val="90000"/>
              <a:alpha val="50000"/>
            </a:schemeClr>
          </a:solidFill>
          <a:ln w="9525" cap="flat" cmpd="sng" algn="ctr">
            <a:solidFill>
              <a:schemeClr val="accent2"/>
            </a:solidFill>
            <a:prstDash val="dash"/>
            <a:round/>
            <a:headEnd type="none" w="med" len="med"/>
            <a:tailEnd type="none" w="med" len="med"/>
          </a:ln>
          <a:effectLst/>
        </p:spPr>
        <p:txBody>
          <a:bodyPr lIns="0" tIns="0" rIns="0" bIns="0" anchor="ctr"/>
          <a:lstStyle/>
          <a:p>
            <a:pPr>
              <a:defRPr/>
            </a:pPr>
            <a:endParaRPr lang="zh-CN" altLang="en-US">
              <a:ea typeface="宋体" panose="02010600030101010101" pitchFamily="2" charset="-122"/>
            </a:endParaRPr>
          </a:p>
        </p:txBody>
      </p:sp>
      <p:sp>
        <p:nvSpPr>
          <p:cNvPr id="7" name="Rounded Rectangle 6"/>
          <p:cNvSpPr/>
          <p:nvPr/>
        </p:nvSpPr>
        <p:spPr bwMode="auto">
          <a:xfrm>
            <a:off x="4060825" y="3976688"/>
            <a:ext cx="1533525" cy="730250"/>
          </a:xfrm>
          <a:prstGeom prst="roundRect">
            <a:avLst/>
          </a:prstGeom>
          <a:solidFill>
            <a:schemeClr val="bg1">
              <a:lumMod val="90000"/>
              <a:alpha val="50000"/>
            </a:schemeClr>
          </a:solidFill>
          <a:ln w="9525" cap="flat" cmpd="sng" algn="ctr">
            <a:solidFill>
              <a:schemeClr val="accent2"/>
            </a:solidFill>
            <a:prstDash val="dash"/>
            <a:round/>
            <a:headEnd type="none" w="med" len="med"/>
            <a:tailEnd type="none" w="med" len="med"/>
          </a:ln>
          <a:effectLst/>
        </p:spPr>
        <p:txBody>
          <a:bodyPr lIns="0" tIns="0" rIns="0" bIns="0" anchor="ctr"/>
          <a:lstStyle/>
          <a:p>
            <a:pPr>
              <a:defRPr/>
            </a:pPr>
            <a:endParaRPr lang="zh-CN" altLang="en-US">
              <a:ea typeface="宋体" panose="02010600030101010101" pitchFamily="2" charset="-122"/>
            </a:endParaRPr>
          </a:p>
        </p:txBody>
      </p:sp>
      <p:sp>
        <p:nvSpPr>
          <p:cNvPr id="8" name="Rounded Rectangle 7"/>
          <p:cNvSpPr/>
          <p:nvPr/>
        </p:nvSpPr>
        <p:spPr bwMode="auto">
          <a:xfrm>
            <a:off x="5229225" y="5510213"/>
            <a:ext cx="730250" cy="730250"/>
          </a:xfrm>
          <a:prstGeom prst="roundRect">
            <a:avLst/>
          </a:prstGeom>
          <a:solidFill>
            <a:schemeClr val="bg1">
              <a:lumMod val="90000"/>
              <a:alpha val="50000"/>
            </a:schemeClr>
          </a:solidFill>
          <a:ln w="9525" cap="flat" cmpd="sng" algn="ctr">
            <a:solidFill>
              <a:schemeClr val="accent2"/>
            </a:solidFill>
            <a:prstDash val="dash"/>
            <a:round/>
            <a:headEnd type="none" w="med" len="med"/>
            <a:tailEnd type="none" w="med" len="med"/>
          </a:ln>
          <a:effectLst/>
        </p:spPr>
        <p:txBody>
          <a:bodyPr lIns="0" tIns="0" rIns="0" bIns="0" anchor="ctr"/>
          <a:lstStyle/>
          <a:p>
            <a:pPr>
              <a:defRPr/>
            </a:pPr>
            <a:endParaRPr lang="zh-CN" altLang="en-US">
              <a:ea typeface="宋体" panose="02010600030101010101" pitchFamily="2" charset="-122"/>
            </a:endParaRPr>
          </a:p>
        </p:txBody>
      </p:sp>
      <p:sp>
        <p:nvSpPr>
          <p:cNvPr id="9" name="Rounded Rectangle 8"/>
          <p:cNvSpPr/>
          <p:nvPr/>
        </p:nvSpPr>
        <p:spPr bwMode="auto">
          <a:xfrm>
            <a:off x="5776913" y="4487863"/>
            <a:ext cx="803275" cy="730250"/>
          </a:xfrm>
          <a:prstGeom prst="roundRect">
            <a:avLst/>
          </a:prstGeom>
          <a:solidFill>
            <a:schemeClr val="bg1">
              <a:lumMod val="90000"/>
              <a:alpha val="50000"/>
            </a:schemeClr>
          </a:solidFill>
          <a:ln w="9525" cap="flat" cmpd="sng" algn="ctr">
            <a:solidFill>
              <a:schemeClr val="accent2"/>
            </a:solidFill>
            <a:prstDash val="dash"/>
            <a:round/>
            <a:headEnd type="none" w="med" len="med"/>
            <a:tailEnd type="none" w="med" len="med"/>
          </a:ln>
          <a:effectLst/>
        </p:spPr>
        <p:txBody>
          <a:bodyPr lIns="0" tIns="0" rIns="0" bIns="0" anchor="ctr"/>
          <a:lstStyle/>
          <a:p>
            <a:pPr>
              <a:defRPr/>
            </a:pPr>
            <a:endParaRPr lang="zh-CN" altLang="en-US">
              <a:ea typeface="宋体" panose="02010600030101010101" pitchFamily="2" charset="-122"/>
            </a:endParaRPr>
          </a:p>
        </p:txBody>
      </p:sp>
      <p:sp>
        <p:nvSpPr>
          <p:cNvPr id="10" name="Rounded Rectangle 9"/>
          <p:cNvSpPr/>
          <p:nvPr/>
        </p:nvSpPr>
        <p:spPr bwMode="auto">
          <a:xfrm>
            <a:off x="6580188" y="3173413"/>
            <a:ext cx="803275" cy="730250"/>
          </a:xfrm>
          <a:prstGeom prst="roundRect">
            <a:avLst/>
          </a:prstGeom>
          <a:solidFill>
            <a:schemeClr val="bg1">
              <a:lumMod val="90000"/>
              <a:alpha val="50000"/>
            </a:schemeClr>
          </a:solidFill>
          <a:ln w="9525" cap="flat" cmpd="sng" algn="ctr">
            <a:solidFill>
              <a:schemeClr val="accent2"/>
            </a:solidFill>
            <a:prstDash val="dash"/>
            <a:round/>
            <a:headEnd type="none" w="med" len="med"/>
            <a:tailEnd type="none" w="med" len="med"/>
          </a:ln>
          <a:effectLst/>
        </p:spPr>
        <p:txBody>
          <a:bodyPr lIns="0" tIns="0" rIns="0" bIns="0" anchor="ctr"/>
          <a:lstStyle/>
          <a:p>
            <a:pPr>
              <a:defRPr/>
            </a:pPr>
            <a:endParaRPr lang="zh-CN" altLang="en-US">
              <a:ea typeface="宋体" panose="02010600030101010101" pitchFamily="2" charset="-122"/>
            </a:endParaRPr>
          </a:p>
        </p:txBody>
      </p:sp>
      <p:sp>
        <p:nvSpPr>
          <p:cNvPr id="11" name="Rounded Rectangle 10"/>
          <p:cNvSpPr/>
          <p:nvPr/>
        </p:nvSpPr>
        <p:spPr bwMode="auto">
          <a:xfrm>
            <a:off x="7237413" y="2005013"/>
            <a:ext cx="803275" cy="730250"/>
          </a:xfrm>
          <a:prstGeom prst="roundRect">
            <a:avLst/>
          </a:prstGeom>
          <a:solidFill>
            <a:schemeClr val="bg1">
              <a:lumMod val="90000"/>
              <a:alpha val="50000"/>
            </a:schemeClr>
          </a:solidFill>
          <a:ln w="9525" cap="flat" cmpd="sng" algn="ctr">
            <a:solidFill>
              <a:schemeClr val="accent2"/>
            </a:solidFill>
            <a:prstDash val="dash"/>
            <a:round/>
            <a:headEnd type="none" w="med" len="med"/>
            <a:tailEnd type="none" w="med" len="med"/>
          </a:ln>
          <a:effectLst/>
        </p:spPr>
        <p:txBody>
          <a:bodyPr lIns="0" tIns="0" rIns="0" bIns="0" anchor="ctr"/>
          <a:lstStyle/>
          <a:p>
            <a:pPr>
              <a:defRPr/>
            </a:pPr>
            <a:endParaRPr lang="zh-CN" altLang="en-US">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ou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0" nodeType="clickEffect">
                                  <p:stCondLst>
                                    <p:cond delay="0"/>
                                  </p:stCondLst>
                                  <p:childTnLst>
                                    <p:animEffect transition="out" filter="box(in)">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8" presetClass="entr" presetSubtype="32"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amond(out)">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xit" presetSubtype="16" fill="hold" grpId="0" nodeType="clickEffect">
                                  <p:stCondLst>
                                    <p:cond delay="0"/>
                                  </p:stCondLst>
                                  <p:childTnLst>
                                    <p:animEffect transition="out" filter="box(in)">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8" presetClass="entr" presetSubtype="32" fill="hold" grpId="1"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amond(out)">
                                      <p:cBhvr>
                                        <p:cTn id="23" dur="1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xit" presetSubtype="16" fill="hold" grpId="0" nodeType="clickEffect">
                                  <p:stCondLst>
                                    <p:cond delay="0"/>
                                  </p:stCondLst>
                                  <p:childTnLst>
                                    <p:animEffect transition="out" filter="box(in)">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8" presetClass="entr" presetSubtype="32" fill="hold" grpId="1"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diamond(out)">
                                      <p:cBhvr>
                                        <p:cTn id="31" dur="1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xit" presetSubtype="16" fill="hold" grpId="0" nodeType="clickEffect">
                                  <p:stCondLst>
                                    <p:cond delay="0"/>
                                  </p:stCondLst>
                                  <p:childTnLst>
                                    <p:animEffect transition="out" filter="box(in)">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8" presetClass="entr" presetSubtype="32" fill="hold" grpId="1"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diamond(out)">
                                      <p:cBhvr>
                                        <p:cTn id="39" dur="10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xit" presetSubtype="16" fill="hold" grpId="0" nodeType="clickEffect">
                                  <p:stCondLst>
                                    <p:cond delay="0"/>
                                  </p:stCondLst>
                                  <p:childTnLst>
                                    <p:animEffect transition="out" filter="box(in)">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8" presetClass="entr" presetSubtype="32" fill="hold" grpId="1"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diamond(out)">
                                      <p:cBhvr>
                                        <p:cTn id="47" dur="10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xit" presetSubtype="16" fill="hold" grpId="0" nodeType="clickEffect">
                                  <p:stCondLst>
                                    <p:cond delay="0"/>
                                  </p:stCondLst>
                                  <p:childTnLst>
                                    <p:animEffect transition="out" filter="box(in)">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par>
                                <p:cTn id="53" presetID="8" presetClass="entr" presetSubtype="32"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diamond(out)">
                                      <p:cBhvr>
                                        <p:cTn id="5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5"/>
          <p:cNvSpPr>
            <a:spLocks noGrp="1" noChangeArrowheads="1"/>
          </p:cNvSpPr>
          <p:nvPr>
            <p:ph type="title"/>
          </p:nvPr>
        </p:nvSpPr>
        <p:spPr>
          <a:xfrm>
            <a:off x="1331913" y="366713"/>
            <a:ext cx="6240462" cy="561975"/>
          </a:xfrm>
        </p:spPr>
        <p:txBody>
          <a:bodyPr/>
          <a:lstStyle/>
          <a:p>
            <a:pPr algn="ctr">
              <a:defRPr/>
            </a:pPr>
            <a:r>
              <a:rPr lang="en-US" altLang="en-US" sz="3600" dirty="0">
                <a:solidFill>
                  <a:srgbClr val="FFFF00"/>
                </a:solidFill>
                <a:latin typeface="+mj-ea"/>
              </a:rPr>
              <a:t>4.1.3  </a:t>
            </a:r>
            <a:r>
              <a:rPr lang="en-US" altLang="zh-CN" sz="3600" dirty="0">
                <a:solidFill>
                  <a:srgbClr val="FFFF00"/>
                </a:solidFill>
                <a:latin typeface="+mj-ea"/>
              </a:rPr>
              <a:t>W</a:t>
            </a:r>
            <a:r>
              <a:rPr lang="zh-CN" altLang="en-US" sz="3600" dirty="0">
                <a:solidFill>
                  <a:srgbClr val="FFFF00"/>
                </a:solidFill>
                <a:latin typeface="+mj-ea"/>
              </a:rPr>
              <a:t>模型</a:t>
            </a:r>
            <a:endParaRPr lang="en-US" altLang="en-US" sz="3600" dirty="0">
              <a:solidFill>
                <a:srgbClr val="FFFF00"/>
              </a:solidFill>
              <a:latin typeface="+mj-ea"/>
            </a:endParaRPr>
          </a:p>
        </p:txBody>
      </p:sp>
      <p:pic>
        <p:nvPicPr>
          <p:cNvPr id="34818" name="Picture 26" descr="4-6.gif"/>
          <p:cNvPicPr>
            <a:picLocks noChangeAspect="1"/>
          </p:cNvPicPr>
          <p:nvPr/>
        </p:nvPicPr>
        <p:blipFill>
          <a:blip r:embed="rId1"/>
          <a:srcRect/>
          <a:stretch>
            <a:fillRect/>
          </a:stretch>
        </p:blipFill>
        <p:spPr bwMode="auto">
          <a:xfrm>
            <a:off x="163830" y="1773555"/>
            <a:ext cx="883729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3826fadd-3b3a-4674-8413-607550066f9e}"/>
  <p:tag name="TABLE_ENDDRAG_ORIGIN_RECT" val="619*397"/>
  <p:tag name="TABLE_ENDDRAG_RECT" val="59*111*619*403"/>
</p:tagLst>
</file>

<file path=ppt/tags/tag2.xml><?xml version="1.0" encoding="utf-8"?>
<p:tagLst xmlns:p="http://schemas.openxmlformats.org/presentationml/2006/main">
  <p:tag name="KSO_WM_DOC_GUID" val="{765b848b-4282-4002-b8ce-f68d65c51090}"/>
</p:tagLst>
</file>

<file path=ppt/theme/theme1.xml><?xml version="1.0" encoding="utf-8"?>
<a:theme xmlns:a="http://schemas.openxmlformats.org/drawingml/2006/main" name="6">
  <a:themeElements>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Template>
  <TotalTime>0</TotalTime>
  <Words>9335</Words>
  <Application>WPS 演示</Application>
  <PresentationFormat>全屏显示(4:3)</PresentationFormat>
  <Paragraphs>862</Paragraphs>
  <Slides>73</Slides>
  <Notes>60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73</vt:i4>
      </vt:variant>
    </vt:vector>
  </HeadingPairs>
  <TitlesOfParts>
    <vt:vector size="89" baseType="lpstr">
      <vt:lpstr>Arial</vt:lpstr>
      <vt:lpstr>宋体</vt:lpstr>
      <vt:lpstr>Wingdings</vt:lpstr>
      <vt:lpstr>黑体</vt:lpstr>
      <vt:lpstr>Times New Roman</vt:lpstr>
      <vt:lpstr>微软雅黑</vt:lpstr>
      <vt:lpstr>楷体_GB2312</vt:lpstr>
      <vt:lpstr>新宋体</vt:lpstr>
      <vt:lpstr>Arial Unicode MS</vt:lpstr>
      <vt:lpstr>楷体</vt:lpstr>
      <vt:lpstr>Calibri</vt:lpstr>
      <vt:lpstr>MS PGothic</vt:lpstr>
      <vt:lpstr>Arial Narrow</vt:lpstr>
      <vt:lpstr>Helvetica Neue</vt:lpstr>
      <vt:lpstr>6</vt:lpstr>
      <vt:lpstr>Visio.Drawing.11</vt:lpstr>
      <vt:lpstr>PowerPoint 演示文稿</vt:lpstr>
      <vt:lpstr>第3章回顾</vt:lpstr>
      <vt:lpstr>第4章  软件测试流程和规范</vt:lpstr>
      <vt:lpstr>4.1 传统的软件测试过程 </vt:lpstr>
      <vt:lpstr>传统的软件测试过程</vt:lpstr>
      <vt:lpstr>测试阶段（SDLC)</vt:lpstr>
      <vt:lpstr>软件测试各个阶段I/O</vt:lpstr>
      <vt:lpstr>进一步彰显全过程测试</vt:lpstr>
      <vt:lpstr>4.1.3  W模型</vt:lpstr>
      <vt:lpstr>4.1.2  TMap</vt:lpstr>
      <vt:lpstr>TMap描述的生命周期模型</vt:lpstr>
      <vt:lpstr>TMap基本内容</vt:lpstr>
      <vt:lpstr>TMap三大基石</vt:lpstr>
      <vt:lpstr>TMap NEXT之背景</vt:lpstr>
      <vt:lpstr>TMap NEXT</vt:lpstr>
      <vt:lpstr>Test Lifecycle</vt:lpstr>
      <vt:lpstr>BDTM</vt:lpstr>
      <vt:lpstr>4.2 敏捷测试过程 </vt:lpstr>
      <vt:lpstr>深入敏捷宣言背后的原则（1）</vt:lpstr>
      <vt:lpstr>深入敏捷宣言背后的原则（2）</vt:lpstr>
      <vt:lpstr>深入敏捷宣言背后的原则（3）</vt:lpstr>
      <vt:lpstr>4.2.1 敏捷测试的特征 </vt:lpstr>
      <vt:lpstr>PowerPoint 演示文稿</vt:lpstr>
      <vt:lpstr>敏捷测试=持续的质量反馈</vt:lpstr>
      <vt:lpstr>PowerPoint 演示文稿</vt:lpstr>
      <vt:lpstr>PowerPoint 演示文稿</vt:lpstr>
      <vt:lpstr>基于脚本的测试</vt:lpstr>
      <vt:lpstr>PowerPoint 演示文稿</vt:lpstr>
      <vt:lpstr>为什么引人探索式测试？</vt:lpstr>
      <vt:lpstr>PowerPoint 演示文稿</vt:lpstr>
      <vt:lpstr>PowerPoint 演示文稿</vt:lpstr>
      <vt:lpstr>4.3 软件测试流派</vt:lpstr>
      <vt:lpstr>各测试流派的特征</vt:lpstr>
      <vt:lpstr>4.4 基于风险的测试策略</vt:lpstr>
      <vt:lpstr>基于风险的测试策略分析</vt:lpstr>
      <vt:lpstr>风险测试步骤</vt:lpstr>
      <vt:lpstr>4.5 测试过程改进 </vt:lpstr>
      <vt:lpstr>4.5.1  TMMi </vt:lpstr>
      <vt:lpstr>TMM的5个级别简要描述</vt:lpstr>
      <vt:lpstr>TMMi的4个级别内容</vt:lpstr>
      <vt:lpstr>TMMi结构 </vt:lpstr>
      <vt:lpstr>TMMi</vt:lpstr>
      <vt:lpstr>4.5.2  TPI NEXT </vt:lpstr>
      <vt:lpstr>TPI 关键域 </vt:lpstr>
      <vt:lpstr>TPI 级别</vt:lpstr>
      <vt:lpstr>TPI 检查点和建议</vt:lpstr>
      <vt:lpstr>TPI成熟度矩阵</vt:lpstr>
      <vt:lpstr>TPI NEXT</vt:lpstr>
      <vt:lpstr>TPI Next</vt:lpstr>
      <vt:lpstr>PowerPoint 演示文稿</vt:lpstr>
      <vt:lpstr>4.5.3  CTP</vt:lpstr>
      <vt:lpstr>CTP  12个关键过程 </vt:lpstr>
      <vt:lpstr>4.5.4  STEP </vt:lpstr>
      <vt:lpstr>STEP 强调度量</vt:lpstr>
      <vt:lpstr>STEP与其他改进方法的比较 </vt:lpstr>
      <vt:lpstr>4.6 软件测试规范 </vt:lpstr>
      <vt:lpstr>概述</vt:lpstr>
      <vt:lpstr>标准和质量体系认证</vt:lpstr>
      <vt:lpstr>SC7 Standard Collection</vt:lpstr>
      <vt:lpstr>主要软件质量及测试标准</vt:lpstr>
      <vt:lpstr>软件测试规范 </vt:lpstr>
      <vt:lpstr>ISO 29119 Overview</vt:lpstr>
      <vt:lpstr>Part 1：Concepts &amp; Vocabulary</vt:lpstr>
      <vt:lpstr>Part 2： Testing Process</vt:lpstr>
      <vt:lpstr>Part 3： Documentation</vt:lpstr>
      <vt:lpstr>Part 4:  Techniques</vt:lpstr>
      <vt:lpstr>ISO 29119 Process overview</vt:lpstr>
      <vt:lpstr>Testing Management Processes</vt:lpstr>
      <vt:lpstr>完整的软件测试规范是怎样的</vt:lpstr>
      <vt:lpstr>制定测试规范需要考虑的内容</vt:lpstr>
      <vt:lpstr> GBT 15532-2008 《计算机软件测试规范》</vt:lpstr>
      <vt:lpstr> 示例：银行业软件测试规范</vt:lpstr>
      <vt:lpstr>示例：环境信息系统的测试规范</vt:lpstr>
    </vt:vector>
  </TitlesOfParts>
  <Company>Webex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Kerryzhu</dc:creator>
  <cp:keywords>ppt幻灯设计/ppt模板设计</cp:keywords>
  <dc:description>Nordri设计工作室ppt模版发布供大家免费下载使用。版权为Nordri设计工作室所有。您可以自行使用、修改、复制本模版。转载、发表或以其它方式利用本模版上内容，如果您需更进一步的服务，请和我们联系。</dc:description>
  <cp:category>免费模板</cp:category>
  <cp:lastModifiedBy>丁晓明</cp:lastModifiedBy>
  <cp:revision>384</cp:revision>
  <dcterms:created xsi:type="dcterms:W3CDTF">2011-09-26T13:26:00Z</dcterms:created>
  <dcterms:modified xsi:type="dcterms:W3CDTF">2021-03-30T09:35:03Z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2052-11.1.0.10337</vt:lpwstr>
  </property>
  <property fmtid="{D5CDD505-2E9C-101B-9397-08002B2CF9AE}" pid="3" name="ICV">
    <vt:lpwstr>8C4FA11671C84EAFB697B484DB7771C5</vt:lpwstr>
  </property>
</Properties>
</file>