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767" r:id="rId3"/>
    <p:sldId id="768" r:id="rId5"/>
    <p:sldId id="872" r:id="rId6"/>
    <p:sldId id="769" r:id="rId7"/>
    <p:sldId id="770" r:id="rId8"/>
    <p:sldId id="771" r:id="rId9"/>
    <p:sldId id="772" r:id="rId10"/>
    <p:sldId id="774" r:id="rId11"/>
    <p:sldId id="775" r:id="rId12"/>
    <p:sldId id="955" r:id="rId13"/>
    <p:sldId id="956" r:id="rId14"/>
    <p:sldId id="776" r:id="rId15"/>
    <p:sldId id="777" r:id="rId16"/>
    <p:sldId id="778" r:id="rId17"/>
    <p:sldId id="779" r:id="rId18"/>
    <p:sldId id="780" r:id="rId19"/>
    <p:sldId id="781" r:id="rId20"/>
    <p:sldId id="782" r:id="rId21"/>
    <p:sldId id="785" r:id="rId22"/>
    <p:sldId id="786" r:id="rId23"/>
    <p:sldId id="788" r:id="rId24"/>
    <p:sldId id="789" r:id="rId25"/>
    <p:sldId id="790" r:id="rId26"/>
    <p:sldId id="791" r:id="rId27"/>
    <p:sldId id="792" r:id="rId28"/>
    <p:sldId id="793" r:id="rId29"/>
    <p:sldId id="847" r:id="rId30"/>
    <p:sldId id="849" r:id="rId31"/>
    <p:sldId id="850" r:id="rId32"/>
    <p:sldId id="851" r:id="rId33"/>
    <p:sldId id="852" r:id="rId34"/>
    <p:sldId id="854" r:id="rId35"/>
    <p:sldId id="1033" r:id="rId36"/>
    <p:sldId id="855" r:id="rId37"/>
    <p:sldId id="856" r:id="rId38"/>
    <p:sldId id="857" r:id="rId39"/>
    <p:sldId id="859" r:id="rId40"/>
    <p:sldId id="860" r:id="rId41"/>
    <p:sldId id="796" r:id="rId42"/>
    <p:sldId id="801" r:id="rId43"/>
    <p:sldId id="802" r:id="rId44"/>
    <p:sldId id="803" r:id="rId45"/>
    <p:sldId id="861" r:id="rId46"/>
    <p:sldId id="863" r:id="rId47"/>
    <p:sldId id="1084" r:id="rId48"/>
    <p:sldId id="1085" r:id="rId49"/>
    <p:sldId id="864" r:id="rId50"/>
    <p:sldId id="865" r:id="rId51"/>
    <p:sldId id="866" r:id="rId52"/>
    <p:sldId id="867" r:id="rId53"/>
    <p:sldId id="868" r:id="rId54"/>
    <p:sldId id="1086" r:id="rId55"/>
    <p:sldId id="804" r:id="rId56"/>
    <p:sldId id="805" r:id="rId57"/>
    <p:sldId id="806" r:id="rId58"/>
    <p:sldId id="807" r:id="rId59"/>
    <p:sldId id="808" r:id="rId60"/>
    <p:sldId id="809" r:id="rId61"/>
    <p:sldId id="810" r:id="rId62"/>
    <p:sldId id="819" r:id="rId63"/>
    <p:sldId id="1087" r:id="rId64"/>
    <p:sldId id="820" r:id="rId65"/>
    <p:sldId id="821" r:id="rId66"/>
    <p:sldId id="822" r:id="rId67"/>
    <p:sldId id="823" r:id="rId68"/>
    <p:sldId id="824" r:id="rId69"/>
    <p:sldId id="825" r:id="rId70"/>
    <p:sldId id="826" r:id="rId71"/>
    <p:sldId id="827" r:id="rId72"/>
    <p:sldId id="828" r:id="rId73"/>
    <p:sldId id="829" r:id="rId74"/>
    <p:sldId id="830" r:id="rId75"/>
    <p:sldId id="831" r:id="rId76"/>
    <p:sldId id="834" r:id="rId77"/>
    <p:sldId id="869" r:id="rId78"/>
    <p:sldId id="835" r:id="rId79"/>
    <p:sldId id="836" r:id="rId80"/>
    <p:sldId id="837" r:id="rId81"/>
    <p:sldId id="839" r:id="rId82"/>
    <p:sldId id="841" r:id="rId83"/>
    <p:sldId id="842" r:id="rId84"/>
    <p:sldId id="843" r:id="rId85"/>
    <p:sldId id="870" r:id="rId86"/>
    <p:sldId id="871" r:id="rId87"/>
  </p:sldIdLst>
  <p:sldSz cx="9144000" cy="6858000" type="screen4x3"/>
  <p:notesSz cx="6858000" cy="9144000"/>
  <p:custDataLst>
    <p:tags r:id="rId91"/>
  </p:custDataLst>
  <p:defaultTextStyle>
    <a:defPPr>
      <a:defRPr lang="zh-CN"/>
    </a:defPPr>
    <a:lvl1pPr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83" autoAdjust="0"/>
  </p:normalViewPr>
  <p:slideViewPr>
    <p:cSldViewPr>
      <p:cViewPr>
        <p:scale>
          <a:sx n="103" d="100"/>
          <a:sy n="103" d="100"/>
        </p:scale>
        <p:origin x="-1592" y="-80"/>
      </p:cViewPr>
      <p:guideLst>
        <p:guide orient="horz" pos="2182"/>
        <p:guide pos="290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gs" Target="tags/tag3.xml"/><Relationship Id="rId90" Type="http://schemas.openxmlformats.org/officeDocument/2006/relationships/tableStyles" Target="tableStyles.xml"/><Relationship Id="rId9" Type="http://schemas.openxmlformats.org/officeDocument/2006/relationships/slide" Target="slides/slide6.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i="0"/>
            </a:lvl1pPr>
          </a:lstStyle>
          <a:p>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i="0"/>
            </a:lvl1pPr>
          </a:lstStyle>
          <a:p>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i="0"/>
            </a:lvl1pPr>
          </a:lstStyle>
          <a:p>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i="0"/>
            </a:lvl1pPr>
          </a:lstStyle>
          <a:p>
            <a:fld id="{FC1E8347-1A91-44CB-BE93-8A70171D17A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urceforge.net/projects/hsqldb/" TargetMode="External"/><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650875" y="406400"/>
            <a:ext cx="5556250" cy="4167188"/>
          </a:xfrm>
        </p:spPr>
      </p:sp>
      <p:sp>
        <p:nvSpPr>
          <p:cNvPr id="4710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650875" y="406400"/>
            <a:ext cx="5556250" cy="4167188"/>
          </a:xfrm>
        </p:spPr>
      </p:sp>
      <p:sp>
        <p:nvSpPr>
          <p:cNvPr id="5529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650875" y="406400"/>
            <a:ext cx="5556250" cy="4167188"/>
          </a:xfrm>
        </p:spPr>
      </p:sp>
      <p:sp>
        <p:nvSpPr>
          <p:cNvPr id="5632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650875" y="406400"/>
            <a:ext cx="5556250" cy="4167188"/>
          </a:xfrm>
        </p:spPr>
      </p:sp>
      <p:sp>
        <p:nvSpPr>
          <p:cNvPr id="5734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650875" y="406400"/>
            <a:ext cx="5556250" cy="4167188"/>
          </a:xfrm>
        </p:spPr>
      </p:sp>
      <p:sp>
        <p:nvSpPr>
          <p:cNvPr id="5837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650875" y="406400"/>
            <a:ext cx="5556250" cy="4167188"/>
          </a:xfrm>
        </p:spPr>
      </p:sp>
      <p:sp>
        <p:nvSpPr>
          <p:cNvPr id="593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650875" y="406400"/>
            <a:ext cx="5556250" cy="4167188"/>
          </a:xfrm>
        </p:spPr>
      </p:sp>
      <p:sp>
        <p:nvSpPr>
          <p:cNvPr id="6041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650875" y="406400"/>
            <a:ext cx="5556250" cy="4167188"/>
          </a:xfrm>
        </p:spPr>
      </p:sp>
      <p:sp>
        <p:nvSpPr>
          <p:cNvPr id="6758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650875" y="406400"/>
            <a:ext cx="5556250" cy="4167188"/>
          </a:xfrm>
        </p:spPr>
      </p:sp>
      <p:sp>
        <p:nvSpPr>
          <p:cNvPr id="6861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650875" y="406400"/>
            <a:ext cx="5556250" cy="4167188"/>
          </a:xfrm>
        </p:spPr>
      </p:sp>
      <p:sp>
        <p:nvSpPr>
          <p:cNvPr id="696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650875" y="406400"/>
            <a:ext cx="5556250" cy="4167188"/>
          </a:xfrm>
        </p:spPr>
      </p:sp>
      <p:sp>
        <p:nvSpPr>
          <p:cNvPr id="696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650875" y="406400"/>
            <a:ext cx="5556250" cy="4167188"/>
          </a:xfrm>
        </p:spPr>
      </p:sp>
      <p:sp>
        <p:nvSpPr>
          <p:cNvPr id="48131" name="Notes Placeholder 2"/>
          <p:cNvSpPr>
            <a:spLocks noGrp="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650875" y="406400"/>
            <a:ext cx="5556250" cy="4167188"/>
          </a:xfrm>
        </p:spPr>
      </p:sp>
      <p:sp>
        <p:nvSpPr>
          <p:cNvPr id="696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650875" y="406400"/>
            <a:ext cx="5556250" cy="4167188"/>
          </a:xfrm>
        </p:spPr>
      </p:sp>
      <p:sp>
        <p:nvSpPr>
          <p:cNvPr id="7065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650875" y="406400"/>
            <a:ext cx="5556250" cy="4167188"/>
          </a:xfrm>
        </p:spPr>
      </p:sp>
      <p:sp>
        <p:nvSpPr>
          <p:cNvPr id="716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650875" y="406400"/>
            <a:ext cx="5556250" cy="4167188"/>
          </a:xfrm>
        </p:spPr>
      </p:sp>
      <p:sp>
        <p:nvSpPr>
          <p:cNvPr id="7373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650875" y="406400"/>
            <a:ext cx="5556250" cy="4167188"/>
          </a:xfrm>
        </p:spPr>
      </p:sp>
      <p:sp>
        <p:nvSpPr>
          <p:cNvPr id="7475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650875" y="406400"/>
            <a:ext cx="5556250" cy="4167188"/>
          </a:xfrm>
        </p:spPr>
      </p:sp>
      <p:sp>
        <p:nvSpPr>
          <p:cNvPr id="7475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650875" y="406400"/>
            <a:ext cx="5556250" cy="4167188"/>
          </a:xfrm>
        </p:spPr>
      </p:sp>
      <p:sp>
        <p:nvSpPr>
          <p:cNvPr id="5325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650875" y="406400"/>
            <a:ext cx="5556250" cy="4167188"/>
          </a:xfrm>
        </p:spPr>
      </p:sp>
      <p:sp>
        <p:nvSpPr>
          <p:cNvPr id="5734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650875" y="406400"/>
            <a:ext cx="5556250" cy="4167188"/>
          </a:xfrm>
        </p:spPr>
      </p:sp>
      <p:sp>
        <p:nvSpPr>
          <p:cNvPr id="5837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650875" y="406400"/>
            <a:ext cx="5556250" cy="4167188"/>
          </a:xfrm>
        </p:spPr>
      </p:sp>
      <p:sp>
        <p:nvSpPr>
          <p:cNvPr id="593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650875" y="406400"/>
            <a:ext cx="5556250" cy="4167188"/>
          </a:xfrm>
        </p:spPr>
      </p:sp>
      <p:sp>
        <p:nvSpPr>
          <p:cNvPr id="4915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650875" y="406400"/>
            <a:ext cx="5556250" cy="4167188"/>
          </a:xfrm>
        </p:spPr>
      </p:sp>
      <p:sp>
        <p:nvSpPr>
          <p:cNvPr id="6041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650875" y="406400"/>
            <a:ext cx="5556250" cy="4167188"/>
          </a:xfrm>
        </p:spPr>
      </p:sp>
      <p:sp>
        <p:nvSpPr>
          <p:cNvPr id="6246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650875" y="406400"/>
            <a:ext cx="5556250" cy="4167188"/>
          </a:xfrm>
        </p:spPr>
      </p:sp>
      <p:sp>
        <p:nvSpPr>
          <p:cNvPr id="6246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650875" y="406400"/>
            <a:ext cx="5556250" cy="4167188"/>
          </a:xfrm>
        </p:spPr>
      </p:sp>
      <p:sp>
        <p:nvSpPr>
          <p:cNvPr id="6349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650875" y="406400"/>
            <a:ext cx="5556250" cy="4167188"/>
          </a:xfrm>
        </p:spPr>
      </p:sp>
      <p:sp>
        <p:nvSpPr>
          <p:cNvPr id="6451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650875" y="406400"/>
            <a:ext cx="5556250" cy="4167188"/>
          </a:xfrm>
        </p:spPr>
      </p:sp>
      <p:sp>
        <p:nvSpPr>
          <p:cNvPr id="6553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r>
              <a:rPr lang="en-US" altLang="zh-CN" sz="1200" kern="1200" dirty="0" smtClean="0">
                <a:solidFill>
                  <a:schemeClr val="tx1"/>
                </a:solidFill>
                <a:latin typeface="Arial" panose="020B0604020202020204" pitchFamily="34" charset="0"/>
                <a:ea typeface="宋体" panose="02010600030101010101" pitchFamily="2" charset="-122"/>
                <a:cs typeface="+mn-cs"/>
                <a:hlinkClick r:id="rId3"/>
              </a:rPr>
              <a:t>HyperSQL Database Engine (HSQLDB) </a:t>
            </a:r>
            <a:endParaRPr lang="en-US" altLang="zh-CN" sz="1200" kern="1200" dirty="0" smtClean="0">
              <a:solidFill>
                <a:schemeClr val="tx1"/>
              </a:solidFill>
              <a:latin typeface="Arial" panose="020B0604020202020204" pitchFamily="34" charset="0"/>
              <a:ea typeface="宋体" panose="02010600030101010101" pitchFamily="2" charset="-122"/>
              <a:cs typeface="+mn-cs"/>
            </a:endParaRPr>
          </a:p>
          <a:p>
            <a:pPr eaLnBrk="1" hangingPunct="1"/>
            <a:r>
              <a:rPr lang="en-US" altLang="zh-CN" sz="1200" kern="1200" dirty="0" smtClean="0">
                <a:solidFill>
                  <a:schemeClr val="tx1"/>
                </a:solidFill>
                <a:latin typeface="Arial" panose="020B0604020202020204" pitchFamily="34" charset="0"/>
                <a:ea typeface="宋体" panose="02010600030101010101" pitchFamily="2" charset="-122"/>
                <a:cs typeface="+mn-cs"/>
              </a:rPr>
              <a:t>HSQLDB</a:t>
            </a:r>
            <a:r>
              <a:rPr lang="zh-CN" altLang="en-US" sz="1200" kern="1200" dirty="0" smtClean="0">
                <a:solidFill>
                  <a:schemeClr val="tx1"/>
                </a:solidFill>
                <a:latin typeface="Arial" panose="020B0604020202020204" pitchFamily="34" charset="0"/>
                <a:ea typeface="宋体" panose="02010600030101010101" pitchFamily="2" charset="-122"/>
                <a:cs typeface="+mn-cs"/>
              </a:rPr>
              <a:t>是一个轻量级的纯</a:t>
            </a:r>
            <a:r>
              <a:rPr lang="en-US" altLang="zh-CN" sz="1200" kern="1200" dirty="0" smtClean="0">
                <a:solidFill>
                  <a:schemeClr val="tx1"/>
                </a:solidFill>
                <a:latin typeface="Arial" panose="020B0604020202020204" pitchFamily="34" charset="0"/>
                <a:ea typeface="宋体" panose="02010600030101010101" pitchFamily="2" charset="-122"/>
                <a:cs typeface="+mn-cs"/>
              </a:rPr>
              <a:t>Java</a:t>
            </a:r>
            <a:r>
              <a:rPr lang="zh-CN" altLang="en-US" sz="1200" kern="1200" dirty="0" smtClean="0">
                <a:solidFill>
                  <a:schemeClr val="tx1"/>
                </a:solidFill>
                <a:latin typeface="Arial" panose="020B0604020202020204" pitchFamily="34" charset="0"/>
                <a:ea typeface="宋体" panose="02010600030101010101" pitchFamily="2" charset="-122"/>
                <a:cs typeface="+mn-cs"/>
              </a:rPr>
              <a:t>开发的开放源代码的关系数据库系统，其体积小，占用空间小，使用简单，支持内存运行方式等特点</a:t>
            </a:r>
            <a:endParaRPr lang="en-US" altLang="zh-CN" sz="1200" kern="1200" dirty="0" smtClean="0">
              <a:solidFill>
                <a:schemeClr val="tx1"/>
              </a:solidFill>
              <a:latin typeface="Arial" panose="020B0604020202020204" pitchFamily="34" charset="0"/>
              <a:ea typeface="宋体" panose="02010600030101010101" pitchFamily="2" charset="-122"/>
              <a:cs typeface="+mn-cs"/>
            </a:endParaRPr>
          </a:p>
          <a:p>
            <a:pPr eaLnBrk="1" hangingPunct="1"/>
            <a:endParaRPr lang="zh-CN" altLang="en-US" dirty="0" smtClean="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650875" y="406400"/>
            <a:ext cx="5556250" cy="4167188"/>
          </a:xfrm>
        </p:spPr>
      </p:sp>
      <p:sp>
        <p:nvSpPr>
          <p:cNvPr id="6553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650875" y="406400"/>
            <a:ext cx="5556250" cy="4167188"/>
          </a:xfrm>
        </p:spPr>
      </p:sp>
      <p:sp>
        <p:nvSpPr>
          <p:cNvPr id="6553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650875" y="406400"/>
            <a:ext cx="5556250" cy="4167188"/>
          </a:xfrm>
        </p:spPr>
      </p:sp>
      <p:sp>
        <p:nvSpPr>
          <p:cNvPr id="768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650875" y="406400"/>
            <a:ext cx="5556250" cy="4167188"/>
          </a:xfrm>
        </p:spPr>
      </p:sp>
      <p:sp>
        <p:nvSpPr>
          <p:cNvPr id="8089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650875" y="406400"/>
            <a:ext cx="5556250" cy="4167188"/>
          </a:xfrm>
        </p:spPr>
      </p:sp>
      <p:sp>
        <p:nvSpPr>
          <p:cNvPr id="5017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9906" name="Rectangle 2"/>
          <p:cNvSpPr>
            <a:spLocks noGrp="1" noRot="1" noChangeAspect="1" noChangeArrowheads="1" noTextEdit="1"/>
          </p:cNvSpPr>
          <p:nvPr>
            <p:ph type="sldImg"/>
          </p:nvPr>
        </p:nvSpPr>
        <p:spPr>
          <a:xfrm>
            <a:off x="650875" y="406400"/>
            <a:ext cx="5556250" cy="4167188"/>
          </a:xfrm>
        </p:spPr>
      </p:sp>
      <p:sp>
        <p:nvSpPr>
          <p:cNvPr id="229990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1138" name="Rectangle 2"/>
          <p:cNvSpPr>
            <a:spLocks noGrp="1" noRot="1" noChangeAspect="1" noChangeArrowheads="1" noTextEdit="1"/>
          </p:cNvSpPr>
          <p:nvPr>
            <p:ph type="sldImg"/>
          </p:nvPr>
        </p:nvSpPr>
        <p:spPr>
          <a:xfrm>
            <a:off x="650875" y="406400"/>
            <a:ext cx="5556250" cy="4167188"/>
          </a:xfrm>
        </p:spPr>
      </p:sp>
      <p:sp>
        <p:nvSpPr>
          <p:cNvPr id="201113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650875" y="406400"/>
            <a:ext cx="5556250" cy="4167188"/>
          </a:xfrm>
        </p:spPr>
      </p:sp>
      <p:sp>
        <p:nvSpPr>
          <p:cNvPr id="8192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9186" name="Rectangle 2"/>
          <p:cNvSpPr>
            <a:spLocks noGrp="1" noRot="1" noChangeAspect="1" noChangeArrowheads="1" noTextEdit="1"/>
          </p:cNvSpPr>
          <p:nvPr>
            <p:ph type="sldImg"/>
          </p:nvPr>
        </p:nvSpPr>
        <p:spPr>
          <a:xfrm>
            <a:off x="650875" y="406400"/>
            <a:ext cx="5556250" cy="4167188"/>
          </a:xfrm>
        </p:spPr>
      </p:sp>
      <p:sp>
        <p:nvSpPr>
          <p:cNvPr id="226918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650875" y="406400"/>
            <a:ext cx="5556250" cy="4167188"/>
          </a:xfrm>
        </p:spPr>
      </p:sp>
      <p:sp>
        <p:nvSpPr>
          <p:cNvPr id="8294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650875" y="406400"/>
            <a:ext cx="5556250" cy="4167188"/>
          </a:xfrm>
        </p:spPr>
      </p:sp>
      <p:sp>
        <p:nvSpPr>
          <p:cNvPr id="8192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1234" name="Rectangle 2"/>
          <p:cNvSpPr>
            <a:spLocks noGrp="1" noRot="1" noChangeAspect="1" noChangeArrowheads="1" noTextEdit="1"/>
          </p:cNvSpPr>
          <p:nvPr>
            <p:ph type="sldImg"/>
          </p:nvPr>
        </p:nvSpPr>
        <p:spPr>
          <a:xfrm>
            <a:off x="650875" y="406400"/>
            <a:ext cx="5556250" cy="4167188"/>
          </a:xfrm>
        </p:spPr>
      </p:sp>
      <p:sp>
        <p:nvSpPr>
          <p:cNvPr id="22712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02" name="Rectangle 2"/>
          <p:cNvSpPr>
            <a:spLocks noGrp="1" noRot="1" noChangeAspect="1" noChangeArrowheads="1" noTextEdit="1"/>
          </p:cNvSpPr>
          <p:nvPr>
            <p:ph type="sldImg"/>
          </p:nvPr>
        </p:nvSpPr>
        <p:spPr>
          <a:xfrm>
            <a:off x="650875" y="406400"/>
            <a:ext cx="5556250" cy="4167188"/>
          </a:xfrm>
        </p:spPr>
      </p:sp>
      <p:sp>
        <p:nvSpPr>
          <p:cNvPr id="23040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6050" name="Rectangle 2"/>
          <p:cNvSpPr>
            <a:spLocks noGrp="1" noRot="1" noChangeAspect="1" noChangeArrowheads="1" noTextEdit="1"/>
          </p:cNvSpPr>
          <p:nvPr>
            <p:ph type="sldImg"/>
          </p:nvPr>
        </p:nvSpPr>
        <p:spPr>
          <a:xfrm>
            <a:off x="650875" y="406400"/>
            <a:ext cx="5556250" cy="4167188"/>
          </a:xfrm>
        </p:spPr>
      </p:sp>
      <p:sp>
        <p:nvSpPr>
          <p:cNvPr id="230605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2434" name="Rectangle 2"/>
          <p:cNvSpPr>
            <a:spLocks noGrp="1" noRot="1" noChangeAspect="1" noChangeArrowheads="1" noTextEdit="1"/>
          </p:cNvSpPr>
          <p:nvPr>
            <p:ph type="sldImg"/>
          </p:nvPr>
        </p:nvSpPr>
        <p:spPr>
          <a:xfrm>
            <a:off x="650875" y="406400"/>
            <a:ext cx="5556250" cy="4167188"/>
          </a:xfrm>
        </p:spPr>
      </p:sp>
      <p:sp>
        <p:nvSpPr>
          <p:cNvPr id="23224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650875" y="406400"/>
            <a:ext cx="5556250" cy="4167188"/>
          </a:xfrm>
        </p:spPr>
      </p:sp>
      <p:sp>
        <p:nvSpPr>
          <p:cNvPr id="512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650875" y="406400"/>
            <a:ext cx="5556250" cy="4167188"/>
          </a:xfrm>
        </p:spPr>
      </p:sp>
      <p:sp>
        <p:nvSpPr>
          <p:cNvPr id="8397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650875" y="406400"/>
            <a:ext cx="5556250" cy="4167188"/>
          </a:xfrm>
        </p:spPr>
      </p:sp>
      <p:sp>
        <p:nvSpPr>
          <p:cNvPr id="8397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8098" name="Rectangle 2"/>
          <p:cNvSpPr>
            <a:spLocks noGrp="1" noRot="1" noChangeAspect="1" noChangeArrowheads="1" noTextEdit="1"/>
          </p:cNvSpPr>
          <p:nvPr>
            <p:ph type="sldImg"/>
          </p:nvPr>
        </p:nvSpPr>
        <p:spPr>
          <a:xfrm>
            <a:off x="650875" y="406400"/>
            <a:ext cx="5556250" cy="4167188"/>
          </a:xfrm>
        </p:spPr>
      </p:sp>
      <p:sp>
        <p:nvSpPr>
          <p:cNvPr id="230809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0146" name="Rectangle 2"/>
          <p:cNvSpPr>
            <a:spLocks noGrp="1" noRot="1" noChangeAspect="1" noChangeArrowheads="1" noTextEdit="1"/>
          </p:cNvSpPr>
          <p:nvPr>
            <p:ph type="sldImg"/>
          </p:nvPr>
        </p:nvSpPr>
        <p:spPr>
          <a:xfrm>
            <a:off x="650875" y="406400"/>
            <a:ext cx="5556250" cy="4167188"/>
          </a:xfrm>
        </p:spPr>
      </p:sp>
      <p:sp>
        <p:nvSpPr>
          <p:cNvPr id="231014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82" name="Rectangle 2"/>
          <p:cNvSpPr>
            <a:spLocks noGrp="1" noRot="1" noChangeAspect="1" noChangeArrowheads="1" noTextEdit="1"/>
          </p:cNvSpPr>
          <p:nvPr>
            <p:ph type="sldImg"/>
          </p:nvPr>
        </p:nvSpPr>
        <p:spPr>
          <a:xfrm>
            <a:off x="650875" y="406400"/>
            <a:ext cx="5556250" cy="4167188"/>
          </a:xfrm>
        </p:spPr>
      </p:sp>
      <p:sp>
        <p:nvSpPr>
          <p:cNvPr id="23244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82" name="Rectangle 2"/>
          <p:cNvSpPr>
            <a:spLocks noGrp="1" noRot="1" noChangeAspect="1" noChangeArrowheads="1" noTextEdit="1"/>
          </p:cNvSpPr>
          <p:nvPr>
            <p:ph type="sldImg"/>
          </p:nvPr>
        </p:nvSpPr>
        <p:spPr>
          <a:xfrm>
            <a:off x="650875" y="406400"/>
            <a:ext cx="5556250" cy="4167188"/>
          </a:xfrm>
        </p:spPr>
      </p:sp>
      <p:sp>
        <p:nvSpPr>
          <p:cNvPr id="23244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650875" y="406400"/>
            <a:ext cx="5556250" cy="4167188"/>
          </a:xfrm>
        </p:spPr>
      </p:sp>
      <p:sp>
        <p:nvSpPr>
          <p:cNvPr id="768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650875" y="406400"/>
            <a:ext cx="5556250" cy="4167188"/>
          </a:xfrm>
        </p:spPr>
      </p:sp>
      <p:sp>
        <p:nvSpPr>
          <p:cNvPr id="768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650875" y="406400"/>
            <a:ext cx="5556250" cy="4167188"/>
          </a:xfrm>
        </p:spPr>
      </p:sp>
      <p:sp>
        <p:nvSpPr>
          <p:cNvPr id="849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650875" y="406400"/>
            <a:ext cx="5556250" cy="4167188"/>
          </a:xfrm>
        </p:spPr>
      </p:sp>
      <p:sp>
        <p:nvSpPr>
          <p:cNvPr id="849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650875" y="406400"/>
            <a:ext cx="5556250" cy="4167188"/>
          </a:xfrm>
        </p:spPr>
      </p:sp>
      <p:sp>
        <p:nvSpPr>
          <p:cNvPr id="5222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650875" y="406400"/>
            <a:ext cx="5556250" cy="4167188"/>
          </a:xfrm>
        </p:spPr>
      </p:sp>
      <p:sp>
        <p:nvSpPr>
          <p:cNvPr id="849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650875" y="406400"/>
            <a:ext cx="5556250" cy="4167188"/>
          </a:xfrm>
        </p:spPr>
      </p:sp>
      <p:sp>
        <p:nvSpPr>
          <p:cNvPr id="849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650875" y="406400"/>
            <a:ext cx="5556250" cy="4167188"/>
          </a:xfrm>
        </p:spPr>
      </p:sp>
      <p:sp>
        <p:nvSpPr>
          <p:cNvPr id="849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650875" y="406400"/>
            <a:ext cx="5556250" cy="4167188"/>
          </a:xfrm>
        </p:spPr>
      </p:sp>
      <p:sp>
        <p:nvSpPr>
          <p:cNvPr id="849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650875" y="406400"/>
            <a:ext cx="5556250" cy="4167188"/>
          </a:xfrm>
        </p:spPr>
      </p:sp>
      <p:sp>
        <p:nvSpPr>
          <p:cNvPr id="849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650875" y="406400"/>
            <a:ext cx="5556250" cy="4167188"/>
          </a:xfrm>
        </p:spPr>
      </p:sp>
      <p:sp>
        <p:nvSpPr>
          <p:cNvPr id="849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650875" y="406400"/>
            <a:ext cx="5556250" cy="4167188"/>
          </a:xfrm>
        </p:spPr>
      </p:sp>
      <p:sp>
        <p:nvSpPr>
          <p:cNvPr id="849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650875" y="406400"/>
            <a:ext cx="5556250" cy="4167188"/>
          </a:xfrm>
        </p:spPr>
      </p:sp>
      <p:sp>
        <p:nvSpPr>
          <p:cNvPr id="849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650875" y="406400"/>
            <a:ext cx="5556250" cy="4167188"/>
          </a:xfrm>
        </p:spPr>
      </p:sp>
      <p:sp>
        <p:nvSpPr>
          <p:cNvPr id="8601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2194" name="Rectangle 2"/>
          <p:cNvSpPr>
            <a:spLocks noGrp="1" noRot="1" noChangeAspect="1" noChangeArrowheads="1" noTextEdit="1"/>
          </p:cNvSpPr>
          <p:nvPr>
            <p:ph type="sldImg"/>
          </p:nvPr>
        </p:nvSpPr>
        <p:spPr>
          <a:xfrm>
            <a:off x="650875" y="406400"/>
            <a:ext cx="5556250" cy="4167188"/>
          </a:xfrm>
        </p:spPr>
      </p:sp>
      <p:sp>
        <p:nvSpPr>
          <p:cNvPr id="23121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44588" y="685800"/>
            <a:ext cx="4570412" cy="3429000"/>
          </a:xfrm>
        </p:spPr>
      </p:sp>
      <p:sp>
        <p:nvSpPr>
          <p:cNvPr id="5427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pPr eaLnBrk="1" hangingPunct="1"/>
            <a:endParaRPr lang="zh-CN"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6530" name="Rectangle 2"/>
          <p:cNvSpPr>
            <a:spLocks noGrp="1" noRot="1" noChangeAspect="1" noChangeArrowheads="1" noTextEdit="1"/>
          </p:cNvSpPr>
          <p:nvPr>
            <p:ph type="sldImg"/>
          </p:nvPr>
        </p:nvSpPr>
        <p:spPr>
          <a:xfrm>
            <a:off x="650875" y="406400"/>
            <a:ext cx="5556250" cy="4167188"/>
          </a:xfrm>
        </p:spPr>
      </p:sp>
      <p:sp>
        <p:nvSpPr>
          <p:cNvPr id="232653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650875" y="406400"/>
            <a:ext cx="5556250" cy="4167188"/>
          </a:xfrm>
        </p:spPr>
      </p:sp>
      <p:sp>
        <p:nvSpPr>
          <p:cNvPr id="7577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650875" y="406400"/>
            <a:ext cx="5556250" cy="4167188"/>
          </a:xfrm>
        </p:spPr>
      </p:sp>
      <p:sp>
        <p:nvSpPr>
          <p:cNvPr id="7885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650875" y="406400"/>
            <a:ext cx="5556250" cy="4167188"/>
          </a:xfrm>
        </p:spPr>
      </p:sp>
      <p:sp>
        <p:nvSpPr>
          <p:cNvPr id="8601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650875" y="406400"/>
            <a:ext cx="5556250" cy="4167188"/>
          </a:xfrm>
        </p:spPr>
      </p:sp>
      <p:sp>
        <p:nvSpPr>
          <p:cNvPr id="7987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650875" y="406400"/>
            <a:ext cx="5556250" cy="4167188"/>
          </a:xfrm>
        </p:spPr>
      </p:sp>
      <p:sp>
        <p:nvSpPr>
          <p:cNvPr id="8089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650875" y="406400"/>
            <a:ext cx="5556250" cy="4167188"/>
          </a:xfrm>
        </p:spPr>
      </p:sp>
      <p:sp>
        <p:nvSpPr>
          <p:cNvPr id="8294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650875" y="406400"/>
            <a:ext cx="5556250" cy="4167188"/>
          </a:xfrm>
        </p:spPr>
      </p:sp>
      <p:sp>
        <p:nvSpPr>
          <p:cNvPr id="849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650875" y="406400"/>
            <a:ext cx="5556250" cy="4167188"/>
          </a:xfrm>
        </p:spPr>
      </p:sp>
      <p:sp>
        <p:nvSpPr>
          <p:cNvPr id="8704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650875" y="406400"/>
            <a:ext cx="5556250" cy="4167188"/>
          </a:xfrm>
        </p:spPr>
      </p:sp>
      <p:sp>
        <p:nvSpPr>
          <p:cNvPr id="8806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650875" y="406400"/>
            <a:ext cx="5556250" cy="4167188"/>
          </a:xfrm>
        </p:spPr>
      </p:sp>
      <p:sp>
        <p:nvSpPr>
          <p:cNvPr id="5529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650875" y="406400"/>
            <a:ext cx="5556250" cy="4167188"/>
          </a:xfrm>
        </p:spPr>
      </p:sp>
      <p:sp>
        <p:nvSpPr>
          <p:cNvPr id="8909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650875" y="406400"/>
            <a:ext cx="5556250" cy="4167188"/>
          </a:xfrm>
        </p:spPr>
      </p:sp>
      <p:sp>
        <p:nvSpPr>
          <p:cNvPr id="5529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D1E6CAB9-9132-46E3-BCD4-3479EF203F4C}"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F499E825-57BE-49E6-AEFA-D82D37F4983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914400" y="1600200"/>
            <a:ext cx="3810000" cy="4530725"/>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quarter" idx="2"/>
          </p:nvPr>
        </p:nvSpPr>
        <p:spPr>
          <a:xfrm>
            <a:off x="4876800" y="1600200"/>
            <a:ext cx="3810000" cy="21891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Content Placeholder 4"/>
          <p:cNvSpPr>
            <a:spLocks noGrp="1"/>
          </p:cNvSpPr>
          <p:nvPr>
            <p:ph sz="quarter" idx="3"/>
          </p:nvPr>
        </p:nvSpPr>
        <p:spPr>
          <a:xfrm>
            <a:off x="4876800" y="3941763"/>
            <a:ext cx="3810000" cy="2189162"/>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Rectangle 9"/>
          <p:cNvSpPr>
            <a:spLocks noGrp="1" noChangeArrowheads="1"/>
          </p:cNvSpPr>
          <p:nvPr>
            <p:ph type="dt" sz="half" idx="10"/>
          </p:nvPr>
        </p:nvSpPr>
        <p:spPr>
          <a:xfrm>
            <a:off x="914400" y="6251575"/>
            <a:ext cx="1981200" cy="457200"/>
          </a:xfrm>
          <a:prstGeom prst="rect">
            <a:avLst/>
          </a:prstGeom>
        </p:spPr>
        <p:txBody>
          <a:bodyPr/>
          <a:lstStyle>
            <a:lvl1pPr>
              <a:defRPr/>
            </a:lvl1pPr>
          </a:lstStyle>
          <a:p>
            <a:pPr>
              <a:defRPr/>
            </a:pPr>
            <a:endParaRPr lang="en-US" altLang="zh-CN"/>
          </a:p>
        </p:txBody>
      </p:sp>
      <p:sp>
        <p:nvSpPr>
          <p:cNvPr id="7" name="Rectangle 10"/>
          <p:cNvSpPr>
            <a:spLocks noGrp="1" noChangeArrowheads="1"/>
          </p:cNvSpPr>
          <p:nvPr>
            <p:ph type="ftr" sz="quarter" idx="11"/>
          </p:nvPr>
        </p:nvSpPr>
        <p:spPr>
          <a:xfrm>
            <a:off x="3352800" y="6248400"/>
            <a:ext cx="2971800" cy="457200"/>
          </a:xfrm>
          <a:prstGeom prst="rect">
            <a:avLst/>
          </a:prstGeom>
        </p:spPr>
        <p:txBody>
          <a:bodyPr/>
          <a:lstStyle>
            <a:lvl1pPr>
              <a:defRPr/>
            </a:lvl1pPr>
          </a:lstStyle>
          <a:p>
            <a:pPr>
              <a:defRPr/>
            </a:pPr>
            <a:endParaRPr lang="en-US" altLang="zh-CN"/>
          </a:p>
        </p:txBody>
      </p:sp>
      <p:sp>
        <p:nvSpPr>
          <p:cNvPr id="8" name="Rectangle 11"/>
          <p:cNvSpPr>
            <a:spLocks noGrp="1" noChangeArrowheads="1"/>
          </p:cNvSpPr>
          <p:nvPr>
            <p:ph type="sldNum" sz="quarter" idx="12"/>
          </p:nvPr>
        </p:nvSpPr>
        <p:spPr/>
        <p:txBody>
          <a:bodyPr/>
          <a:lstStyle>
            <a:lvl1pPr>
              <a:defRPr/>
            </a:lvl1pPr>
          </a:lstStyle>
          <a:p>
            <a:pPr>
              <a:defRPr/>
            </a:pPr>
            <a:fld id="{12A9E9E3-C77F-40E5-B5BC-105AAD5E3CC6}"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914400" y="1600200"/>
            <a:ext cx="7772400" cy="4530725"/>
          </a:xfrm>
        </p:spPr>
        <p:txBody>
          <a:bodyPr/>
          <a:lstStyle/>
          <a:p>
            <a:pPr lvl="0"/>
            <a:endParaRPr lang="zh-CN" altLang="en-US" noProof="0" smtClean="0"/>
          </a:p>
        </p:txBody>
      </p:sp>
      <p:sp>
        <p:nvSpPr>
          <p:cNvPr id="4" name="Rectangle 9"/>
          <p:cNvSpPr>
            <a:spLocks noGrp="1" noChangeArrowheads="1"/>
          </p:cNvSpPr>
          <p:nvPr>
            <p:ph type="dt" sz="half" idx="10"/>
          </p:nvPr>
        </p:nvSpPr>
        <p:spPr>
          <a:xfrm>
            <a:off x="914400" y="6251575"/>
            <a:ext cx="1981200" cy="457200"/>
          </a:xfrm>
          <a:prstGeom prst="rect">
            <a:avLst/>
          </a:prstGeom>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xfrm>
            <a:off x="3352800" y="6248400"/>
            <a:ext cx="2971800" cy="457200"/>
          </a:xfrm>
          <a:prstGeom prst="rect">
            <a:avLst/>
          </a:prstGeom>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051B547D-3414-4B72-9F08-5FE154D8FB7A}" type="slidenum">
              <a:rPr lang="zh-CN" altLang="en-US"/>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609600"/>
            <a:ext cx="6400800" cy="487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1611313"/>
            <a:ext cx="4019550" cy="47132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05350" y="1611313"/>
            <a:ext cx="4019550" cy="47132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a:xfrm>
            <a:off x="7315200" y="6461125"/>
            <a:ext cx="1752600" cy="32067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4191000" y="6477000"/>
            <a:ext cx="838200" cy="261938"/>
          </a:xfrm>
        </p:spPr>
        <p:txBody>
          <a:bodyPr/>
          <a:lstStyle>
            <a:lvl1pPr>
              <a:defRPr smtClean="0"/>
            </a:lvl1pPr>
          </a:lstStyle>
          <a:p>
            <a:pPr>
              <a:defRPr/>
            </a:pPr>
            <a:fld id="{CFE9AB88-903E-4CEF-B04B-68BD478124A5}" type="slidenum">
              <a:rPr lang="zh-CN" altLang="en-US"/>
            </a:fld>
            <a:endParaRPr lang="en-US" altLang="zh-CN"/>
          </a:p>
        </p:txBody>
      </p:sp>
      <p:sp>
        <p:nvSpPr>
          <p:cNvPr id="7" name="日期占位符 6"/>
          <p:cNvSpPr>
            <a:spLocks noGrp="1"/>
          </p:cNvSpPr>
          <p:nvPr>
            <p:ph type="dt" sz="half" idx="12"/>
          </p:nvPr>
        </p:nvSpPr>
        <p:spPr>
          <a:xfrm>
            <a:off x="293688" y="6477000"/>
            <a:ext cx="1905000" cy="261938"/>
          </a:xfrm>
          <a:prstGeom prst="rect">
            <a:avLst/>
          </a:prstGeom>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B8FFC119-967E-4DAE-9D42-D98ECBEF65A7}"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926499EB-077B-44BD-8A96-2852250257F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a:xfrm>
            <a:off x="0" y="6545263"/>
            <a:ext cx="9144000" cy="268287"/>
          </a:xfrm>
          <a:prstGeom prst="rect">
            <a:avLst/>
          </a:prstGeom>
        </p:spPr>
        <p:txBody>
          <a:bodyPr/>
          <a:lstStyle>
            <a:lvl1pPr>
              <a:defRPr/>
            </a:lvl1pPr>
          </a:lstStyle>
          <a:p>
            <a:fld id="{B8AFCD7E-E895-4511-8F89-9E6F0EBC66C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a:xfrm>
            <a:off x="0" y="6545263"/>
            <a:ext cx="9144000" cy="268287"/>
          </a:xfrm>
          <a:prstGeom prst="rect">
            <a:avLst/>
          </a:prstGeom>
        </p:spPr>
        <p:txBody>
          <a:bodyPr/>
          <a:lstStyle>
            <a:lvl1pPr>
              <a:defRPr/>
            </a:lvl1pPr>
          </a:lstStyle>
          <a:p>
            <a:fld id="{2D27094D-FE74-4D01-A432-3D2227A9A01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0" y="6545263"/>
            <a:ext cx="9144000" cy="268287"/>
          </a:xfrm>
          <a:prstGeom prst="rect">
            <a:avLst/>
          </a:prstGeom>
        </p:spPr>
        <p:txBody>
          <a:bodyPr/>
          <a:lstStyle>
            <a:lvl1pPr>
              <a:defRPr/>
            </a:lvl1pPr>
          </a:lstStyle>
          <a:p>
            <a:fld id="{768BECB6-6F87-4AA7-A36C-D5289AC9CF4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EE097193-BA27-49F9-A8AA-7A67EE9A4C99}"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GIF"/><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22"/>
            <a:ext cx="9144000" cy="5643578"/>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51" name="Rectangle 27"/>
          <p:cNvSpPr>
            <a:spLocks noGrp="1" noChangeArrowheads="1"/>
          </p:cNvSpPr>
          <p:nvPr>
            <p:ph type="title"/>
          </p:nvPr>
        </p:nvSpPr>
        <p:spPr bwMode="auto">
          <a:xfrm>
            <a:off x="468313" y="366695"/>
            <a:ext cx="7104083" cy="561975"/>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55" name="Rectangle 31"/>
          <p:cNvSpPr>
            <a:spLocks noGrp="1" noChangeArrowheads="1"/>
          </p:cNvSpPr>
          <p:nvPr>
            <p:ph type="body" idx="1"/>
          </p:nvPr>
        </p:nvSpPr>
        <p:spPr bwMode="auto">
          <a:xfrm>
            <a:off x="1357290" y="1285860"/>
            <a:ext cx="7104084" cy="4784725"/>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pic>
        <p:nvPicPr>
          <p:cNvPr id="8" name="图片 7" descr="professional.gif"/>
          <p:cNvPicPr>
            <a:picLocks noChangeAspect="1"/>
          </p:cNvPicPr>
          <p:nvPr userDrawn="1"/>
        </p:nvPicPr>
        <p:blipFill>
          <a:blip r:embed="rId16" cstate="print"/>
          <a:stretch>
            <a:fillRect/>
          </a:stretch>
        </p:blipFill>
        <p:spPr>
          <a:xfrm>
            <a:off x="8016451" y="188640"/>
            <a:ext cx="1127549" cy="10527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hdr="0" ftr="0"/>
  <p:txStyles>
    <p:title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ea typeface="+mn-ea"/>
        </a:defRPr>
      </a:lvl2pPr>
      <a:lvl3pPr marL="1143000" indent="-228600" algn="l" rtl="0" eaLnBrk="1" fontAlgn="base" hangingPunct="1">
        <a:spcBef>
          <a:spcPct val="20000"/>
        </a:spcBef>
        <a:spcAft>
          <a:spcPct val="0"/>
        </a:spcAft>
        <a:defRPr sz="20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6.GI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image" Target="../media/image8.GI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2.xml"/><Relationship Id="rId4" Type="http://schemas.openxmlformats.org/officeDocument/2006/relationships/tags" Target="../tags/tag1.xml"/><Relationship Id="rId3" Type="http://schemas.openxmlformats.org/officeDocument/2006/relationships/image" Target="../media/image14.png"/><Relationship Id="rId2" Type="http://schemas.openxmlformats.org/officeDocument/2006/relationships/hyperlink" Target="http://smartbear.com/" TargetMode="Externa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2.xml"/><Relationship Id="rId3" Type="http://schemas.openxmlformats.org/officeDocument/2006/relationships/hyperlink" Target="http://www.smartbearsoftware.com/" TargetMode="External"/><Relationship Id="rId2" Type="http://schemas.openxmlformats.org/officeDocument/2006/relationships/hyperlink" Target="http://smartbear.com/docs/BestPracticesForPeerCodeReview.pdf" TargetMode="Externa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16.GI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18.GI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hyperlink" Target="http://dreams75.iteye.com/blog/673125"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hyperlink" Target="http://www.junit.org/" TargetMode="Externa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7.xml"/><Relationship Id="rId2" Type="http://schemas.openxmlformats.org/officeDocument/2006/relationships/hyperlink" Target="http://www.junit.org/apidocs/overview-summary.html" TargetMode="External"/><Relationship Id="rId1" Type="http://schemas.openxmlformats.org/officeDocument/2006/relationships/image" Target="../media/image2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12.xml"/><Relationship Id="rId2" Type="http://schemas.openxmlformats.org/officeDocument/2006/relationships/image" Target="../media/image38.png"/><Relationship Id="rId1" Type="http://schemas.openxmlformats.org/officeDocument/2006/relationships/image" Target="../media/image3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7.xml"/><Relationship Id="rId3" Type="http://schemas.openxmlformats.org/officeDocument/2006/relationships/hyperlink" Target="http://findbugs.sourceforge.net/" TargetMode="External"/><Relationship Id="rId2" Type="http://schemas.openxmlformats.org/officeDocument/2006/relationships/image" Target="../media/image40.png"/><Relationship Id="rId1" Type="http://schemas.openxmlformats.org/officeDocument/2006/relationships/image" Target="../media/image39.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image" Target="../media/image41.jpeg"/></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7.xml"/><Relationship Id="rId3" Type="http://schemas.openxmlformats.org/officeDocument/2006/relationships/image" Target="../media/image43.png"/><Relationship Id="rId2" Type="http://schemas.openxmlformats.org/officeDocument/2006/relationships/hyperlink" Target="http://checkstyle.sourceforge.net/" TargetMode="External"/><Relationship Id="rId1" Type="http://schemas.openxmlformats.org/officeDocument/2006/relationships/image" Target="../media/image42.png"/></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7.xml"/><Relationship Id="rId2" Type="http://schemas.openxmlformats.org/officeDocument/2006/relationships/image" Target="../media/image44.png"/><Relationship Id="rId1" Type="http://schemas.openxmlformats.org/officeDocument/2006/relationships/hyperlink" Target="http://checkstyle.sourceforge.net/" TargetMode="Externa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image" Target="../media/image45.pn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7.xml"/><Relationship Id="rId2" Type="http://schemas.openxmlformats.org/officeDocument/2006/relationships/hyperlink" Target="http://pmd.sourceforge.net/" TargetMode="External"/><Relationship Id="rId1" Type="http://schemas.openxmlformats.org/officeDocument/2006/relationships/image" Target="../media/image46.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image" Target="../media/image47.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image" Target="../media/image48.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image" Target="../media/image4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7.xml"/><Relationship Id="rId2" Type="http://schemas.openxmlformats.org/officeDocument/2006/relationships/hyperlink" Target="http://www.campwoodsw.com/" TargetMode="External"/><Relationship Id="rId1" Type="http://schemas.openxmlformats.org/officeDocument/2006/relationships/image" Target="../media/image50.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hyperlink" Target="http://www.opensourcetesting.org/unit_c.php"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2.xml"/><Relationship Id="rId1" Type="http://schemas.openxmlformats.org/officeDocument/2006/relationships/image" Target="../media/image54.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2.xml"/><Relationship Id="rId1" Type="http://schemas.openxmlformats.org/officeDocument/2006/relationships/image" Target="../media/image5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59.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23728" y="260648"/>
            <a:ext cx="4464050" cy="661988"/>
          </a:xfrm>
        </p:spPr>
        <p:txBody>
          <a:bodyPr/>
          <a:lstStyle/>
          <a:p>
            <a:pPr algn="ctr"/>
            <a:r>
              <a:rPr lang="zh-CN" altLang="en-US" sz="3200" dirty="0">
                <a:solidFill>
                  <a:srgbClr val="FFFF00"/>
                </a:solidFill>
                <a:latin typeface="+mj-ea"/>
              </a:rPr>
              <a:t>第</a:t>
            </a:r>
            <a:r>
              <a:rPr lang="en-US" altLang="zh-CN" sz="3200" dirty="0">
                <a:solidFill>
                  <a:srgbClr val="FFFF00"/>
                </a:solidFill>
                <a:latin typeface="+mj-ea"/>
              </a:rPr>
              <a:t>4</a:t>
            </a:r>
            <a:r>
              <a:rPr lang="zh-CN" altLang="en-US" sz="3200" dirty="0">
                <a:solidFill>
                  <a:srgbClr val="FFFF00"/>
                </a:solidFill>
                <a:latin typeface="+mj-ea"/>
              </a:rPr>
              <a:t>章 回顾</a:t>
            </a:r>
            <a:endParaRPr lang="zh-CN" altLang="en-US" sz="3200" dirty="0">
              <a:solidFill>
                <a:srgbClr val="FFFF00"/>
              </a:solidFill>
              <a:latin typeface="+mj-ea"/>
            </a:endParaRPr>
          </a:p>
        </p:txBody>
      </p:sp>
      <p:sp>
        <p:nvSpPr>
          <p:cNvPr id="4100" name="Text Box 6"/>
          <p:cNvSpPr txBox="1">
            <a:spLocks noChangeArrowheads="1"/>
          </p:cNvSpPr>
          <p:nvPr/>
        </p:nvSpPr>
        <p:spPr bwMode="auto">
          <a:xfrm>
            <a:off x="1187624" y="1340768"/>
            <a:ext cx="4752528" cy="4996180"/>
          </a:xfrm>
          <a:prstGeom prst="rect">
            <a:avLst/>
          </a:prstGeom>
          <a:noFill/>
          <a:ln w="9525">
            <a:noFill/>
            <a:miter lim="800000"/>
          </a:ln>
        </p:spPr>
        <p:txBody>
          <a:bodyPr wrap="square" lIns="0" tIns="0" rIns="0" bIns="0">
            <a:spAutoFit/>
          </a:bodyPr>
          <a:lstStyle/>
          <a:p>
            <a:pPr marL="177800" eaLnBrk="0" latinLnBrk="0" hangingPunct="0">
              <a:lnSpc>
                <a:spcPct val="145000"/>
              </a:lnSpc>
            </a:pPr>
            <a:r>
              <a:rPr lang="en-US" altLang="zh-CN" sz="2800" i="0" dirty="0">
                <a:solidFill>
                  <a:srgbClr val="0070C0"/>
                </a:solidFill>
                <a:latin typeface="Times New Roman" panose="02020603050405020304" pitchFamily="18" charset="0"/>
                <a:cs typeface="Times New Roman" panose="02020603050405020304" pitchFamily="18" charset="0"/>
              </a:rPr>
              <a:t>4.1  </a:t>
            </a:r>
            <a:r>
              <a:rPr lang="zh-CN" altLang="en-US" sz="2800" i="0" dirty="0" smtClean="0">
                <a:solidFill>
                  <a:srgbClr val="0070C0"/>
                </a:solidFill>
                <a:latin typeface="Times New Roman" panose="02020603050405020304" pitchFamily="18" charset="0"/>
                <a:cs typeface="Times New Roman" panose="02020603050405020304" pitchFamily="18" charset="0"/>
              </a:rPr>
              <a:t>传统的软件测试过程</a:t>
            </a:r>
            <a:endParaRPr lang="en-US" altLang="zh-CN" sz="2800" i="0" dirty="0">
              <a:solidFill>
                <a:srgbClr val="0070C0"/>
              </a:solidFill>
              <a:latin typeface="Times New Roman" panose="02020603050405020304" pitchFamily="18" charset="0"/>
              <a:cs typeface="Times New Roman" panose="02020603050405020304" pitchFamily="18" charset="0"/>
            </a:endParaRPr>
          </a:p>
          <a:p>
            <a:pPr marL="177800" eaLnBrk="0" latinLnBrk="0" hangingPunct="0">
              <a:lnSpc>
                <a:spcPct val="145000"/>
              </a:lnSpc>
            </a:pPr>
            <a:r>
              <a:rPr lang="en-US" altLang="zh-CN" sz="2800" i="0" dirty="0">
                <a:solidFill>
                  <a:srgbClr val="0070C0"/>
                </a:solidFill>
                <a:latin typeface="Times New Roman" panose="02020603050405020304" pitchFamily="18" charset="0"/>
                <a:cs typeface="Times New Roman" panose="02020603050405020304" pitchFamily="18" charset="0"/>
              </a:rPr>
              <a:t>         </a:t>
            </a:r>
            <a:r>
              <a:rPr lang="en-US" altLang="zh-CN" sz="2000" i="0" dirty="0">
                <a:solidFill>
                  <a:srgbClr val="00B050"/>
                </a:solidFill>
                <a:latin typeface="+mn-lt"/>
                <a:ea typeface="宋体" panose="02010600030101010101" pitchFamily="2" charset="-122"/>
                <a:cs typeface="宋体" panose="02010600030101010101" pitchFamily="2" charset="-122"/>
              </a:rPr>
              <a:t>V</a:t>
            </a:r>
            <a:r>
              <a:rPr lang="zh-CN" altLang="en-US" sz="2000" i="0" dirty="0">
                <a:solidFill>
                  <a:srgbClr val="00B050"/>
                </a:solidFill>
                <a:latin typeface="+mn-lt"/>
                <a:ea typeface="宋体" panose="02010600030101010101" pitchFamily="2" charset="-122"/>
                <a:cs typeface="宋体" panose="02010600030101010101" pitchFamily="2" charset="-122"/>
              </a:rPr>
              <a:t>模型、</a:t>
            </a:r>
            <a:r>
              <a:rPr lang="en-US" altLang="zh-CN" sz="2000" i="0" dirty="0">
                <a:solidFill>
                  <a:srgbClr val="00B050"/>
                </a:solidFill>
                <a:latin typeface="+mn-lt"/>
                <a:ea typeface="宋体" panose="02010600030101010101" pitchFamily="2" charset="-122"/>
                <a:cs typeface="宋体" panose="02010600030101010101" pitchFamily="2" charset="-122"/>
              </a:rPr>
              <a:t>W</a:t>
            </a:r>
            <a:r>
              <a:rPr lang="zh-CN" altLang="en-US" sz="2000" i="0" dirty="0">
                <a:solidFill>
                  <a:srgbClr val="00B050"/>
                </a:solidFill>
                <a:latin typeface="+mn-lt"/>
                <a:ea typeface="宋体" panose="02010600030101010101" pitchFamily="2" charset="-122"/>
                <a:cs typeface="宋体" panose="02010600030101010101" pitchFamily="2" charset="-122"/>
              </a:rPr>
              <a:t>模型、</a:t>
            </a:r>
            <a:r>
              <a:rPr lang="en-US" altLang="zh-CN" sz="2000" i="0" dirty="0" err="1">
                <a:solidFill>
                  <a:srgbClr val="00B050"/>
                </a:solidFill>
                <a:latin typeface="+mn-lt"/>
                <a:ea typeface="宋体" panose="02010600030101010101" pitchFamily="2" charset="-122"/>
                <a:cs typeface="宋体" panose="02010600030101010101" pitchFamily="2" charset="-122"/>
              </a:rPr>
              <a:t>TMap</a:t>
            </a:r>
            <a:endParaRPr lang="zh-CN" altLang="en-US" sz="2000" i="0" dirty="0">
              <a:solidFill>
                <a:srgbClr val="00B050"/>
              </a:solidFill>
              <a:latin typeface="+mn-lt"/>
              <a:ea typeface="宋体" panose="02010600030101010101" pitchFamily="2" charset="-122"/>
              <a:cs typeface="宋体" panose="02010600030101010101" pitchFamily="2" charset="-122"/>
            </a:endParaRPr>
          </a:p>
          <a:p>
            <a:pPr marL="177800" eaLnBrk="0" latinLnBrk="0" hangingPunct="0">
              <a:lnSpc>
                <a:spcPct val="145000"/>
              </a:lnSpc>
            </a:pPr>
            <a:r>
              <a:rPr lang="en-US" altLang="zh-CN" sz="2800" i="0" dirty="0" smtClean="0">
                <a:solidFill>
                  <a:srgbClr val="0070C0"/>
                </a:solidFill>
                <a:latin typeface="Times New Roman" panose="02020603050405020304" pitchFamily="18" charset="0"/>
                <a:cs typeface="Times New Roman" panose="02020603050405020304" pitchFamily="18" charset="0"/>
              </a:rPr>
              <a:t>4.2  </a:t>
            </a:r>
            <a:r>
              <a:rPr lang="zh-CN" altLang="en-US" sz="2800" i="0" dirty="0" smtClean="0">
                <a:solidFill>
                  <a:srgbClr val="0070C0"/>
                </a:solidFill>
                <a:latin typeface="Times New Roman" panose="02020603050405020304" pitchFamily="18" charset="0"/>
                <a:cs typeface="Times New Roman" panose="02020603050405020304" pitchFamily="18" charset="0"/>
              </a:rPr>
              <a:t>敏捷测试过</a:t>
            </a:r>
            <a:r>
              <a:rPr lang="zh-CN" altLang="en-US" sz="2800" i="0" dirty="0">
                <a:solidFill>
                  <a:srgbClr val="0070C0"/>
                </a:solidFill>
                <a:latin typeface="Times New Roman" panose="02020603050405020304" pitchFamily="18" charset="0"/>
                <a:cs typeface="Times New Roman" panose="02020603050405020304" pitchFamily="18" charset="0"/>
              </a:rPr>
              <a:t>程</a:t>
            </a:r>
            <a:endParaRPr lang="en-US" altLang="zh-CN" sz="2800" i="0" dirty="0">
              <a:solidFill>
                <a:srgbClr val="0070C0"/>
              </a:solidFill>
              <a:latin typeface="Times New Roman" panose="02020603050405020304" pitchFamily="18" charset="0"/>
              <a:cs typeface="Times New Roman" panose="02020603050405020304" pitchFamily="18" charset="0"/>
            </a:endParaRPr>
          </a:p>
          <a:p>
            <a:pPr marL="177800" eaLnBrk="0" latinLnBrk="0" hangingPunct="0">
              <a:lnSpc>
                <a:spcPct val="145000"/>
              </a:lnSpc>
            </a:pPr>
            <a:r>
              <a:rPr lang="en-US" altLang="zh-CN" sz="2800" i="0" dirty="0" smtClean="0">
                <a:solidFill>
                  <a:srgbClr val="0070C0"/>
                </a:solidFill>
                <a:latin typeface="Times New Roman" panose="02020603050405020304" pitchFamily="18" charset="0"/>
                <a:cs typeface="Times New Roman" panose="02020603050405020304" pitchFamily="18" charset="0"/>
              </a:rPr>
              <a:t>4.3  </a:t>
            </a:r>
            <a:r>
              <a:rPr lang="zh-CN" altLang="en-US" sz="2800" i="0" dirty="0" smtClean="0">
                <a:solidFill>
                  <a:srgbClr val="0070C0"/>
                </a:solidFill>
                <a:latin typeface="Times New Roman" panose="02020603050405020304" pitchFamily="18" charset="0"/>
                <a:cs typeface="Times New Roman" panose="02020603050405020304" pitchFamily="18" charset="0"/>
              </a:rPr>
              <a:t>软件测试学派</a:t>
            </a:r>
            <a:endParaRPr lang="en-US" altLang="zh-CN" sz="2800" i="0" dirty="0">
              <a:solidFill>
                <a:srgbClr val="0070C0"/>
              </a:solidFill>
              <a:latin typeface="Times New Roman" panose="02020603050405020304" pitchFamily="18" charset="0"/>
              <a:cs typeface="Times New Roman" panose="02020603050405020304" pitchFamily="18" charset="0"/>
            </a:endParaRPr>
          </a:p>
          <a:p>
            <a:pPr marL="177800" eaLnBrk="0" latinLnBrk="0" hangingPunct="0">
              <a:lnSpc>
                <a:spcPct val="145000"/>
              </a:lnSpc>
            </a:pPr>
            <a:r>
              <a:rPr lang="en-US" altLang="zh-CN" sz="2800" i="0" dirty="0" smtClean="0">
                <a:solidFill>
                  <a:srgbClr val="0070C0"/>
                </a:solidFill>
                <a:latin typeface="Times New Roman" panose="02020603050405020304" pitchFamily="18" charset="0"/>
                <a:cs typeface="Times New Roman" panose="02020603050405020304" pitchFamily="18" charset="0"/>
              </a:rPr>
              <a:t>4.4  </a:t>
            </a:r>
            <a:r>
              <a:rPr lang="zh-CN" altLang="en-US" sz="2800" i="0" dirty="0" smtClean="0">
                <a:solidFill>
                  <a:srgbClr val="0070C0"/>
                </a:solidFill>
                <a:latin typeface="Times New Roman" panose="02020603050405020304" pitchFamily="18" charset="0"/>
                <a:cs typeface="Times New Roman" panose="02020603050405020304" pitchFamily="18" charset="0"/>
              </a:rPr>
              <a:t>基于风险的测试策略</a:t>
            </a:r>
            <a:endParaRPr lang="en-US" altLang="zh-CN" sz="2800" i="0" dirty="0" smtClean="0">
              <a:solidFill>
                <a:srgbClr val="0070C0"/>
              </a:solidFill>
              <a:latin typeface="Times New Roman" panose="02020603050405020304" pitchFamily="18" charset="0"/>
              <a:cs typeface="Times New Roman" panose="02020603050405020304" pitchFamily="18" charset="0"/>
            </a:endParaRPr>
          </a:p>
          <a:p>
            <a:pPr marL="177800" eaLnBrk="0" latinLnBrk="0" hangingPunct="0">
              <a:lnSpc>
                <a:spcPct val="145000"/>
              </a:lnSpc>
            </a:pPr>
            <a:r>
              <a:rPr lang="en-US" altLang="zh-CN" sz="2800" i="0" dirty="0" smtClean="0">
                <a:solidFill>
                  <a:srgbClr val="0070C0"/>
                </a:solidFill>
                <a:latin typeface="Times New Roman" panose="02020603050405020304" pitchFamily="18" charset="0"/>
                <a:cs typeface="Times New Roman" panose="02020603050405020304" pitchFamily="18" charset="0"/>
              </a:rPr>
              <a:t>4.5  </a:t>
            </a:r>
            <a:r>
              <a:rPr lang="zh-CN" altLang="en-US" sz="2800" i="0" dirty="0" smtClean="0">
                <a:solidFill>
                  <a:srgbClr val="0070C0"/>
                </a:solidFill>
                <a:latin typeface="Times New Roman" panose="02020603050405020304" pitchFamily="18" charset="0"/>
                <a:cs typeface="Times New Roman" panose="02020603050405020304" pitchFamily="18" charset="0"/>
              </a:rPr>
              <a:t>测试过程改进</a:t>
            </a:r>
            <a:endParaRPr lang="en-US" altLang="zh-CN" sz="2800" i="0" dirty="0">
              <a:solidFill>
                <a:srgbClr val="0070C0"/>
              </a:solidFill>
              <a:latin typeface="Times New Roman" panose="02020603050405020304" pitchFamily="18" charset="0"/>
              <a:cs typeface="Times New Roman" panose="02020603050405020304" pitchFamily="18" charset="0"/>
            </a:endParaRPr>
          </a:p>
          <a:p>
            <a:pPr marL="177800" eaLnBrk="0" latinLnBrk="0" hangingPunct="0">
              <a:lnSpc>
                <a:spcPct val="145000"/>
              </a:lnSpc>
            </a:pPr>
            <a:r>
              <a:rPr lang="en-US" altLang="zh-CN" sz="2800" i="0" dirty="0">
                <a:solidFill>
                  <a:srgbClr val="0070C0"/>
                </a:solidFill>
                <a:latin typeface="Times New Roman" panose="02020603050405020304" pitchFamily="18" charset="0"/>
                <a:cs typeface="Times New Roman" panose="02020603050405020304" pitchFamily="18" charset="0"/>
              </a:rPr>
              <a:t>         </a:t>
            </a:r>
            <a:r>
              <a:rPr lang="en-US" altLang="zh-CN" sz="2000" i="0" dirty="0" err="1">
                <a:solidFill>
                  <a:srgbClr val="00B050"/>
                </a:solidFill>
                <a:latin typeface="Times New Roman" panose="02020603050405020304" pitchFamily="18" charset="0"/>
                <a:cs typeface="Times New Roman" panose="02020603050405020304" pitchFamily="18" charset="0"/>
              </a:rPr>
              <a:t>TMMi</a:t>
            </a:r>
            <a:r>
              <a:rPr lang="zh-CN" altLang="en-US" sz="2000" i="0" dirty="0">
                <a:solidFill>
                  <a:srgbClr val="00B050"/>
                </a:solidFill>
                <a:latin typeface="Times New Roman" panose="02020603050405020304" pitchFamily="18" charset="0"/>
                <a:cs typeface="Times New Roman" panose="02020603050405020304" pitchFamily="18" charset="0"/>
              </a:rPr>
              <a:t>、</a:t>
            </a:r>
            <a:r>
              <a:rPr lang="en-US" altLang="zh-CN" sz="2000" i="0" dirty="0">
                <a:solidFill>
                  <a:srgbClr val="00B050"/>
                </a:solidFill>
                <a:latin typeface="Times New Roman" panose="02020603050405020304" pitchFamily="18" charset="0"/>
                <a:cs typeface="Times New Roman" panose="02020603050405020304" pitchFamily="18" charset="0"/>
              </a:rPr>
              <a:t>TPI</a:t>
            </a:r>
            <a:r>
              <a:rPr lang="zh-CN" altLang="en-US" sz="2000" i="0" dirty="0">
                <a:solidFill>
                  <a:srgbClr val="00B050"/>
                </a:solidFill>
                <a:latin typeface="Times New Roman" panose="02020603050405020304" pitchFamily="18" charset="0"/>
                <a:cs typeface="Times New Roman" panose="02020603050405020304" pitchFamily="18" charset="0"/>
              </a:rPr>
              <a:t>、</a:t>
            </a:r>
            <a:r>
              <a:rPr lang="en-US" altLang="zh-CN" sz="2000" i="0" dirty="0">
                <a:solidFill>
                  <a:srgbClr val="00B050"/>
                </a:solidFill>
                <a:latin typeface="Times New Roman" panose="02020603050405020304" pitchFamily="18" charset="0"/>
                <a:cs typeface="Times New Roman" panose="02020603050405020304" pitchFamily="18" charset="0"/>
              </a:rPr>
              <a:t>CTP</a:t>
            </a:r>
            <a:r>
              <a:rPr lang="zh-CN" altLang="en-US" sz="2000" i="0" dirty="0">
                <a:solidFill>
                  <a:srgbClr val="00B050"/>
                </a:solidFill>
                <a:latin typeface="Times New Roman" panose="02020603050405020304" pitchFamily="18" charset="0"/>
                <a:cs typeface="Times New Roman" panose="02020603050405020304" pitchFamily="18" charset="0"/>
              </a:rPr>
              <a:t>、</a:t>
            </a:r>
            <a:r>
              <a:rPr lang="en-US" altLang="zh-CN" sz="2000" i="0" dirty="0">
                <a:solidFill>
                  <a:srgbClr val="00B050"/>
                </a:solidFill>
                <a:latin typeface="Times New Roman" panose="02020603050405020304" pitchFamily="18" charset="0"/>
                <a:cs typeface="Times New Roman" panose="02020603050405020304" pitchFamily="18" charset="0"/>
              </a:rPr>
              <a:t>STEP</a:t>
            </a:r>
            <a:endParaRPr lang="zh-CN" altLang="en-US" sz="2000" i="0" dirty="0">
              <a:solidFill>
                <a:srgbClr val="0070C0"/>
              </a:solidFill>
              <a:latin typeface="Times New Roman" panose="02020603050405020304" pitchFamily="18" charset="0"/>
              <a:cs typeface="Times New Roman" panose="02020603050405020304" pitchFamily="18" charset="0"/>
            </a:endParaRPr>
          </a:p>
          <a:p>
            <a:pPr marL="177800" eaLnBrk="0" latinLnBrk="0" hangingPunct="0">
              <a:lnSpc>
                <a:spcPct val="145000"/>
              </a:lnSpc>
            </a:pPr>
            <a:r>
              <a:rPr lang="en-US" altLang="zh-CN" sz="2800" i="0" dirty="0" smtClean="0">
                <a:solidFill>
                  <a:srgbClr val="0070C0"/>
                </a:solidFill>
                <a:latin typeface="Times New Roman" panose="02020603050405020304" pitchFamily="18" charset="0"/>
                <a:cs typeface="Times New Roman" panose="02020603050405020304" pitchFamily="18" charset="0"/>
              </a:rPr>
              <a:t>4.6  </a:t>
            </a:r>
            <a:r>
              <a:rPr lang="zh-CN" altLang="en-US" sz="2800" i="0" dirty="0" smtClean="0">
                <a:solidFill>
                  <a:srgbClr val="0070C0"/>
                </a:solidFill>
                <a:latin typeface="Times New Roman" panose="02020603050405020304" pitchFamily="18" charset="0"/>
                <a:cs typeface="Times New Roman" panose="02020603050405020304" pitchFamily="18" charset="0"/>
              </a:rPr>
              <a:t>软件测试规范</a:t>
            </a:r>
            <a:endParaRPr lang="zh-CN" altLang="en-US" sz="2800" i="0" dirty="0" smtClean="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03648" y="404665"/>
            <a:ext cx="6300924" cy="576064"/>
          </a:xfrm>
        </p:spPr>
        <p:txBody>
          <a:bodyPr/>
          <a:lstStyle/>
          <a:p>
            <a:pPr algn="ctr"/>
            <a:r>
              <a:rPr lang="zh-CN" altLang="en-US" sz="3200" dirty="0" smtClean="0">
                <a:solidFill>
                  <a:srgbClr val="FFFF00"/>
                </a:solidFill>
                <a:latin typeface="+mj-ea"/>
              </a:rPr>
              <a:t>单元测试</a:t>
            </a:r>
            <a:r>
              <a:rPr lang="zh-CN" altLang="en-US" sz="3200" dirty="0">
                <a:solidFill>
                  <a:srgbClr val="FFFF00"/>
                </a:solidFill>
                <a:latin typeface="+mj-ea"/>
              </a:rPr>
              <a:t>的</a:t>
            </a:r>
            <a:r>
              <a:rPr lang="zh-CN" altLang="en-US" sz="3200" dirty="0" smtClean="0">
                <a:solidFill>
                  <a:srgbClr val="FFFF00"/>
                </a:solidFill>
                <a:latin typeface="+mj-ea"/>
              </a:rPr>
              <a:t>相关内容</a:t>
            </a:r>
            <a:endParaRPr lang="zh-CN" altLang="en-US" sz="3200" dirty="0" smtClean="0">
              <a:solidFill>
                <a:srgbClr val="FFFF00"/>
              </a:solidFill>
              <a:latin typeface="+mj-ea"/>
            </a:endParaRPr>
          </a:p>
        </p:txBody>
      </p:sp>
      <p:sp>
        <p:nvSpPr>
          <p:cNvPr id="12291" name="Rectangle 3"/>
          <p:cNvSpPr>
            <a:spLocks noGrp="1" noChangeArrowheads="1"/>
          </p:cNvSpPr>
          <p:nvPr>
            <p:ph type="body" idx="1"/>
          </p:nvPr>
        </p:nvSpPr>
        <p:spPr>
          <a:xfrm>
            <a:off x="827405" y="1555115"/>
            <a:ext cx="7776845" cy="5015230"/>
          </a:xfrm>
        </p:spPr>
        <p:txBody>
          <a:bodyPr/>
          <a:lstStyle/>
          <a:p>
            <a:pPr marL="0" indent="0" defTabSz="914400" eaLnBrk="0" latinLnBrk="0" hangingPunct="0">
              <a:lnSpc>
                <a:spcPct val="135000"/>
              </a:lnSpc>
              <a:spcBef>
                <a:spcPts val="0"/>
              </a:spcBef>
              <a:buClr>
                <a:schemeClr val="accent1">
                  <a:lumMod val="50000"/>
                </a:schemeClr>
              </a:buClr>
              <a:buSzPct val="90000"/>
              <a:buFont typeface="Wingdings" panose="05000000000000000000" pitchFamily="2" charset="2"/>
              <a:buNone/>
              <a:tabLst>
                <a:tab pos="365125" algn="l"/>
                <a:tab pos="571500" algn="l"/>
              </a:tabLst>
            </a:pPr>
            <a:r>
              <a:rPr lang="zh-CN" altLang="en-US" sz="2400" kern="1200" dirty="0">
                <a:solidFill>
                  <a:srgbClr val="FF0000"/>
                </a:solidFill>
                <a:ea typeface="楷体" panose="02010609060101010101" charset="-122"/>
                <a:cs typeface="楷体" panose="02010609060101010101" charset="-122"/>
                <a:sym typeface="+mn-ea"/>
              </a:rPr>
              <a:t>1 目标：</a:t>
            </a:r>
            <a:r>
              <a:rPr lang="zh-CN" altLang="en-US" sz="2400" kern="1200" dirty="0">
                <a:solidFill>
                  <a:srgbClr val="0070C0"/>
                </a:solidFill>
                <a:ea typeface="楷体" panose="02010609060101010101" charset="-122"/>
                <a:cs typeface="楷体" panose="02010609060101010101" charset="-122"/>
                <a:sym typeface="+mn-ea"/>
              </a:rPr>
              <a:t>确保模块被正确地编码</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135000"/>
              </a:lnSpc>
              <a:spcBef>
                <a:spcPts val="0"/>
              </a:spcBef>
              <a:buClr>
                <a:schemeClr val="accent1">
                  <a:lumMod val="50000"/>
                </a:schemeClr>
              </a:buClr>
              <a:buSzPct val="90000"/>
              <a:buFont typeface="Wingdings" panose="05000000000000000000" pitchFamily="2" charset="2"/>
              <a:buNone/>
              <a:tabLst>
                <a:tab pos="365125" algn="l"/>
                <a:tab pos="571500" algn="l"/>
              </a:tabLst>
            </a:pPr>
            <a:r>
              <a:rPr lang="zh-CN" altLang="en-US" sz="2400" kern="1200" dirty="0">
                <a:solidFill>
                  <a:srgbClr val="FF0000"/>
                </a:solidFill>
                <a:ea typeface="楷体" panose="02010609060101010101" charset="-122"/>
                <a:cs typeface="楷体" panose="02010609060101010101" charset="-122"/>
                <a:sym typeface="+mn-ea"/>
              </a:rPr>
              <a:t>2 依据：</a:t>
            </a:r>
            <a:r>
              <a:rPr lang="zh-CN" altLang="en-US" sz="2400" kern="1200" dirty="0">
                <a:solidFill>
                  <a:srgbClr val="0070C0"/>
                </a:solidFill>
                <a:ea typeface="楷体" panose="02010609060101010101" charset="-122"/>
                <a:cs typeface="楷体" panose="02010609060101010101" charset="-122"/>
                <a:sym typeface="+mn-ea"/>
              </a:rPr>
              <a:t>详细设计描述</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135000"/>
              </a:lnSpc>
              <a:spcBef>
                <a:spcPts val="0"/>
              </a:spcBef>
              <a:buClr>
                <a:schemeClr val="accent1">
                  <a:lumMod val="50000"/>
                </a:schemeClr>
              </a:buClr>
              <a:buSzPct val="90000"/>
              <a:buFont typeface="Wingdings" panose="05000000000000000000" pitchFamily="2" charset="2"/>
              <a:buNone/>
              <a:tabLst>
                <a:tab pos="365125" algn="l"/>
                <a:tab pos="571500" algn="l"/>
              </a:tabLst>
            </a:pPr>
            <a:r>
              <a:rPr lang="zh-CN" altLang="en-US" sz="2400" kern="1200" dirty="0">
                <a:solidFill>
                  <a:srgbClr val="FF0000"/>
                </a:solidFill>
                <a:ea typeface="楷体" panose="02010609060101010101" charset="-122"/>
                <a:cs typeface="楷体" panose="02010609060101010101" charset="-122"/>
                <a:sym typeface="+mn-ea"/>
              </a:rPr>
              <a:t>3 过程：</a:t>
            </a:r>
            <a:r>
              <a:rPr lang="zh-CN" altLang="en-US" sz="2400" kern="1200" dirty="0">
                <a:solidFill>
                  <a:srgbClr val="0070C0"/>
                </a:solidFill>
                <a:ea typeface="楷体" panose="02010609060101010101" charset="-122"/>
                <a:cs typeface="楷体" panose="02010609060101010101" charset="-122"/>
                <a:sym typeface="+mn-ea"/>
              </a:rPr>
              <a:t>设计、脚本开发、执行、调试和分析结果等</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135000"/>
              </a:lnSpc>
              <a:spcBef>
                <a:spcPts val="0"/>
              </a:spcBef>
              <a:buClr>
                <a:schemeClr val="accent1">
                  <a:lumMod val="50000"/>
                </a:schemeClr>
              </a:buClr>
              <a:buSzPct val="90000"/>
              <a:buFont typeface="Wingdings" panose="05000000000000000000" pitchFamily="2" charset="2"/>
              <a:buNone/>
              <a:tabLst>
                <a:tab pos="365125" algn="l"/>
                <a:tab pos="571500" algn="l"/>
              </a:tabLst>
            </a:pPr>
            <a:r>
              <a:rPr lang="zh-CN" altLang="en-US" sz="2400" kern="1200" dirty="0">
                <a:solidFill>
                  <a:srgbClr val="FF0000"/>
                </a:solidFill>
                <a:ea typeface="楷体" panose="02010609060101010101" charset="-122"/>
                <a:cs typeface="楷体" panose="02010609060101010101" charset="-122"/>
                <a:sym typeface="+mn-ea"/>
              </a:rPr>
              <a:t>4 执行者：</a:t>
            </a:r>
            <a:r>
              <a:rPr lang="zh-CN" altLang="en-US" sz="2400" kern="1200" dirty="0">
                <a:solidFill>
                  <a:srgbClr val="0070C0"/>
                </a:solidFill>
                <a:ea typeface="楷体" panose="02010609060101010101" charset="-122"/>
                <a:cs typeface="楷体" panose="02010609060101010101" charset="-122"/>
                <a:sym typeface="+mn-ea"/>
              </a:rPr>
              <a:t>由程序开发人员和测试人员共同完成</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135000"/>
              </a:lnSpc>
              <a:spcBef>
                <a:spcPts val="0"/>
              </a:spcBef>
              <a:buClr>
                <a:schemeClr val="accent1">
                  <a:lumMod val="50000"/>
                </a:schemeClr>
              </a:buClr>
              <a:buSzPct val="90000"/>
              <a:buFont typeface="Wingdings" panose="05000000000000000000" pitchFamily="2" charset="2"/>
              <a:buNone/>
              <a:tabLst>
                <a:tab pos="365125" algn="l"/>
                <a:tab pos="571500" algn="l"/>
              </a:tabLst>
            </a:pPr>
            <a:r>
              <a:rPr lang="zh-CN" altLang="en-US" sz="2400" kern="1200" dirty="0">
                <a:solidFill>
                  <a:srgbClr val="FF0000"/>
                </a:solidFill>
                <a:ea typeface="楷体" panose="02010609060101010101" charset="-122"/>
                <a:cs typeface="楷体" panose="02010609060101010101" charset="-122"/>
                <a:sym typeface="+mn-ea"/>
              </a:rPr>
              <a:t>5 采用哪些测试方法：</a:t>
            </a:r>
            <a:r>
              <a:rPr lang="zh-CN" altLang="en-US" sz="2400" kern="1200" dirty="0">
                <a:solidFill>
                  <a:srgbClr val="0070C0"/>
                </a:solidFill>
                <a:ea typeface="楷体" panose="02010609060101010101" charset="-122"/>
                <a:cs typeface="楷体" panose="02010609060101010101" charset="-122"/>
                <a:sym typeface="+mn-ea"/>
              </a:rPr>
              <a:t>包括代码控制流和数据流分析方法，并结合参数输入域的测试方法</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135000"/>
              </a:lnSpc>
              <a:spcBef>
                <a:spcPts val="0"/>
              </a:spcBef>
              <a:buClr>
                <a:schemeClr val="accent1">
                  <a:lumMod val="50000"/>
                </a:schemeClr>
              </a:buClr>
              <a:buSzPct val="90000"/>
              <a:buFont typeface="Wingdings" panose="05000000000000000000" pitchFamily="2" charset="2"/>
              <a:buNone/>
              <a:tabLst>
                <a:tab pos="365125" algn="l"/>
                <a:tab pos="571500" algn="l"/>
              </a:tabLst>
            </a:pPr>
            <a:r>
              <a:rPr lang="zh-CN" altLang="en-US" sz="2400" kern="1200" dirty="0">
                <a:solidFill>
                  <a:srgbClr val="FF0000"/>
                </a:solidFill>
                <a:ea typeface="楷体" panose="02010609060101010101" charset="-122"/>
                <a:cs typeface="楷体" panose="02010609060101010101" charset="-122"/>
                <a:sym typeface="+mn-ea"/>
              </a:rPr>
              <a:t>6 测试脚本的管理：</a:t>
            </a:r>
            <a:r>
              <a:rPr lang="zh-CN" altLang="en-US" sz="2400" kern="1200" dirty="0">
                <a:solidFill>
                  <a:srgbClr val="0070C0"/>
                </a:solidFill>
                <a:ea typeface="楷体" panose="02010609060101010101" charset="-122"/>
                <a:cs typeface="楷体" panose="02010609060101010101" charset="-122"/>
                <a:sym typeface="+mn-ea"/>
              </a:rPr>
              <a:t>可以按照产品代码管理的方法进行类似的配置管理，包括代码审查、版本分支、变更控制等</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135000"/>
              </a:lnSpc>
              <a:spcBef>
                <a:spcPts val="0"/>
              </a:spcBef>
              <a:buClr>
                <a:schemeClr val="accent1">
                  <a:lumMod val="50000"/>
                </a:schemeClr>
              </a:buClr>
              <a:buSzPct val="90000"/>
              <a:buFont typeface="Wingdings" panose="05000000000000000000" pitchFamily="2" charset="2"/>
              <a:buNone/>
              <a:tabLst>
                <a:tab pos="365125" algn="l"/>
                <a:tab pos="571500" algn="l"/>
              </a:tabLst>
            </a:pPr>
            <a:r>
              <a:rPr lang="zh-CN" altLang="en-US" sz="2400" kern="1200" dirty="0">
                <a:solidFill>
                  <a:srgbClr val="FF0000"/>
                </a:solidFill>
                <a:ea typeface="楷体" panose="02010609060101010101" charset="-122"/>
                <a:cs typeface="楷体" panose="02010609060101010101" charset="-122"/>
                <a:sym typeface="+mn-ea"/>
              </a:rPr>
              <a:t>7 如何进行评估：</a:t>
            </a:r>
            <a:r>
              <a:rPr lang="zh-CN" altLang="en-US" sz="2400" kern="1200" dirty="0">
                <a:solidFill>
                  <a:srgbClr val="0070C0"/>
                </a:solidFill>
                <a:ea typeface="楷体" panose="02010609060101010101" charset="-122"/>
                <a:cs typeface="楷体" panose="02010609060101010101" charset="-122"/>
                <a:sym typeface="+mn-ea"/>
              </a:rPr>
              <a:t>通过代码覆盖率分析工具来分析测试的代码覆盖率、分支或条件的覆盖率</a:t>
            </a:r>
            <a:endParaRPr lang="zh-CN" altLang="en-US" sz="2400" kern="1200" dirty="0">
              <a:solidFill>
                <a:srgbClr val="0070C0"/>
              </a:solidFill>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03648" y="404665"/>
            <a:ext cx="6300924" cy="576064"/>
          </a:xfrm>
        </p:spPr>
        <p:txBody>
          <a:bodyPr/>
          <a:lstStyle/>
          <a:p>
            <a:pPr algn="ctr"/>
            <a:r>
              <a:rPr lang="zh-CN" altLang="en-US" sz="3200" dirty="0" smtClean="0">
                <a:solidFill>
                  <a:srgbClr val="FFFF00"/>
                </a:solidFill>
                <a:latin typeface="+mj-ea"/>
              </a:rPr>
              <a:t>单元测试</a:t>
            </a:r>
            <a:r>
              <a:rPr lang="zh-CN" altLang="en-US" sz="3200" dirty="0">
                <a:solidFill>
                  <a:srgbClr val="FFFF00"/>
                </a:solidFill>
                <a:latin typeface="+mj-ea"/>
              </a:rPr>
              <a:t>的通过准则</a:t>
            </a:r>
            <a:endParaRPr lang="zh-CN" altLang="en-US" sz="3200" dirty="0">
              <a:solidFill>
                <a:srgbClr val="FFFF00"/>
              </a:solidFill>
              <a:latin typeface="+mj-ea"/>
            </a:endParaRPr>
          </a:p>
        </p:txBody>
      </p:sp>
      <p:sp>
        <p:nvSpPr>
          <p:cNvPr id="12291" name="Rectangle 3"/>
          <p:cNvSpPr>
            <a:spLocks noGrp="1" noChangeArrowheads="1"/>
          </p:cNvSpPr>
          <p:nvPr>
            <p:ph type="body" idx="1"/>
          </p:nvPr>
        </p:nvSpPr>
        <p:spPr>
          <a:xfrm>
            <a:off x="657860" y="1664970"/>
            <a:ext cx="7946390" cy="4675505"/>
          </a:xfrm>
        </p:spPr>
        <p:txBody>
          <a:bodyPr/>
          <a:lstStyle/>
          <a:p>
            <a:pPr marL="0" indent="0" defTabSz="9144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en-US" altLang="zh-CN" sz="2400" kern="1200" dirty="0">
                <a:solidFill>
                  <a:srgbClr val="0070C0"/>
                </a:solidFill>
                <a:ea typeface="楷体" panose="02010609060101010101" charset="-122"/>
                <a:cs typeface="楷体" panose="02010609060101010101" charset="-122"/>
                <a:sym typeface="+mn-ea"/>
              </a:rPr>
              <a:t> </a:t>
            </a:r>
            <a:r>
              <a:rPr lang="zh-CN" altLang="en-US" sz="2400" kern="1200" dirty="0">
                <a:solidFill>
                  <a:srgbClr val="0070C0"/>
                </a:solidFill>
                <a:ea typeface="楷体" panose="02010609060101010101" charset="-122"/>
                <a:cs typeface="楷体" panose="02010609060101010101" charset="-122"/>
                <a:sym typeface="+mn-ea"/>
              </a:rPr>
              <a:t>软件单元功能与设计需求一致</a:t>
            </a:r>
            <a:endParaRPr lang="zh-CN" altLang="en-US" sz="2400" kern="1200" dirty="0">
              <a:solidFill>
                <a:srgbClr val="0070C0"/>
              </a:solidFill>
              <a:ea typeface="楷体" panose="02010609060101010101" charset="-122"/>
              <a:cs typeface="楷体" panose="02010609060101010101" charset="-122"/>
              <a:sym typeface="+mn-ea"/>
            </a:endParaRPr>
          </a:p>
          <a:p>
            <a:pPr marL="0" indent="0" defTabSz="9144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en-US" altLang="zh-CN" sz="2400" kern="1200" dirty="0">
                <a:solidFill>
                  <a:srgbClr val="0070C0"/>
                </a:solidFill>
                <a:ea typeface="楷体" panose="02010609060101010101" charset="-122"/>
                <a:cs typeface="楷体" panose="02010609060101010101" charset="-122"/>
                <a:sym typeface="+mn-ea"/>
              </a:rPr>
              <a:t> </a:t>
            </a:r>
            <a:r>
              <a:rPr lang="zh-CN" altLang="en-US" sz="2400" kern="1200" dirty="0">
                <a:solidFill>
                  <a:srgbClr val="0070C0"/>
                </a:solidFill>
                <a:ea typeface="楷体" panose="02010609060101010101" charset="-122"/>
                <a:cs typeface="楷体" panose="02010609060101010101" charset="-122"/>
                <a:sym typeface="+mn-ea"/>
              </a:rPr>
              <a:t>软件单元接口与设计需求一致</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en-US" altLang="zh-CN" sz="2400" kern="1200" dirty="0">
                <a:solidFill>
                  <a:srgbClr val="0070C0"/>
                </a:solidFill>
                <a:ea typeface="楷体" panose="02010609060101010101" charset="-122"/>
                <a:cs typeface="楷体" panose="02010609060101010101" charset="-122"/>
                <a:sym typeface="+mn-ea"/>
              </a:rPr>
              <a:t> </a:t>
            </a:r>
            <a:r>
              <a:rPr lang="zh-CN" altLang="en-US" sz="2400" kern="1200" dirty="0">
                <a:solidFill>
                  <a:srgbClr val="0070C0"/>
                </a:solidFill>
                <a:ea typeface="楷体" panose="02010609060101010101" charset="-122"/>
                <a:cs typeface="楷体" panose="02010609060101010101" charset="-122"/>
                <a:sym typeface="+mn-ea"/>
              </a:rPr>
              <a:t>能够正确处理输入和运行中的错误</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en-US" altLang="zh-CN" sz="2400" kern="1200" dirty="0">
                <a:solidFill>
                  <a:srgbClr val="0070C0"/>
                </a:solidFill>
                <a:ea typeface="楷体" panose="02010609060101010101" charset="-122"/>
                <a:cs typeface="楷体" panose="02010609060101010101" charset="-122"/>
                <a:sym typeface="+mn-ea"/>
              </a:rPr>
              <a:t> </a:t>
            </a:r>
            <a:r>
              <a:rPr lang="zh-CN" altLang="en-US" sz="2400" kern="1200" dirty="0">
                <a:solidFill>
                  <a:srgbClr val="0070C0"/>
                </a:solidFill>
                <a:ea typeface="楷体" panose="02010609060101010101" charset="-122"/>
                <a:cs typeface="楷体" panose="02010609060101010101" charset="-122"/>
                <a:sym typeface="+mn-ea"/>
              </a:rPr>
              <a:t>在单元测试中发现的错误已经得到修改并且通过了测试</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en-US" altLang="zh-CN" sz="2400" kern="1200" dirty="0">
                <a:solidFill>
                  <a:srgbClr val="0070C0"/>
                </a:solidFill>
                <a:ea typeface="楷体" panose="02010609060101010101" charset="-122"/>
                <a:cs typeface="楷体" panose="02010609060101010101" charset="-122"/>
                <a:sym typeface="+mn-ea"/>
              </a:rPr>
              <a:t> </a:t>
            </a:r>
            <a:r>
              <a:rPr lang="zh-CN" altLang="en-US" sz="2400" kern="1200" dirty="0">
                <a:solidFill>
                  <a:srgbClr val="0070C0"/>
                </a:solidFill>
                <a:ea typeface="楷体" panose="02010609060101010101" charset="-122"/>
                <a:cs typeface="楷体" panose="02010609060101010101" charset="-122"/>
                <a:sym typeface="+mn-ea"/>
              </a:rPr>
              <a:t>达到了相关的覆盖率的要求</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en-US" altLang="zh-CN" sz="2400" kern="1200" dirty="0">
                <a:solidFill>
                  <a:srgbClr val="0070C0"/>
                </a:solidFill>
                <a:ea typeface="楷体" panose="02010609060101010101" charset="-122"/>
                <a:cs typeface="楷体" panose="02010609060101010101" charset="-122"/>
                <a:sym typeface="+mn-ea"/>
              </a:rPr>
              <a:t> </a:t>
            </a:r>
            <a:r>
              <a:rPr lang="zh-CN" altLang="en-US" sz="2400" kern="1200" dirty="0">
                <a:solidFill>
                  <a:srgbClr val="0070C0"/>
                </a:solidFill>
                <a:ea typeface="楷体" panose="02010609060101010101" charset="-122"/>
                <a:cs typeface="楷体" panose="02010609060101010101" charset="-122"/>
                <a:sym typeface="+mn-ea"/>
              </a:rPr>
              <a:t>完成软件单元测试报告</a:t>
            </a:r>
            <a:endParaRPr lang="zh-CN" altLang="en-US" sz="2400" kern="1200" dirty="0">
              <a:solidFill>
                <a:srgbClr val="0070C0"/>
              </a:solidFill>
              <a:ea typeface="楷体" panose="02010609060101010101" charset="-122"/>
              <a:cs typeface="楷体" panose="02010609060101010101"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87623" y="404813"/>
            <a:ext cx="6697489" cy="575915"/>
          </a:xfrm>
        </p:spPr>
        <p:txBody>
          <a:bodyPr/>
          <a:lstStyle/>
          <a:p>
            <a:pPr algn="ctr"/>
            <a:r>
              <a:rPr lang="zh-CN" altLang="en-US" sz="3200" dirty="0">
                <a:solidFill>
                  <a:srgbClr val="FFFF00"/>
                </a:solidFill>
                <a:latin typeface="+mj-ea"/>
              </a:rPr>
              <a:t>任务１</a:t>
            </a:r>
            <a:r>
              <a:rPr lang="en-US" altLang="zh-CN" sz="3200" dirty="0">
                <a:solidFill>
                  <a:srgbClr val="FFFF00"/>
                </a:solidFill>
                <a:latin typeface="+mj-ea"/>
              </a:rPr>
              <a:t>:</a:t>
            </a:r>
            <a:r>
              <a:rPr lang="zh-CN" altLang="en-US" sz="3200" dirty="0">
                <a:solidFill>
                  <a:srgbClr val="FFFF00"/>
                </a:solidFill>
                <a:latin typeface="+mj-ea"/>
              </a:rPr>
              <a:t>模块独立执行路径测试</a:t>
            </a:r>
            <a:endParaRPr lang="zh-CN" altLang="en-US" sz="3200" dirty="0">
              <a:solidFill>
                <a:srgbClr val="FFFF00"/>
              </a:solidFill>
              <a:latin typeface="+mj-ea"/>
            </a:endParaRPr>
          </a:p>
        </p:txBody>
      </p:sp>
      <p:sp>
        <p:nvSpPr>
          <p:cNvPr id="13315" name="Rectangle 3"/>
          <p:cNvSpPr>
            <a:spLocks noChangeArrowheads="1"/>
          </p:cNvSpPr>
          <p:nvPr/>
        </p:nvSpPr>
        <p:spPr bwMode="auto">
          <a:xfrm>
            <a:off x="719138" y="1736725"/>
            <a:ext cx="7848600" cy="4813625"/>
          </a:xfrm>
          <a:prstGeom prst="rect">
            <a:avLst/>
          </a:prstGeom>
          <a:noFill/>
          <a:ln w="9525">
            <a:noFill/>
            <a:miter lim="800000"/>
          </a:ln>
        </p:spPr>
        <p:txBody>
          <a:bodyPr>
            <a:spAutoFit/>
          </a:bodyPr>
          <a:lstStyle/>
          <a:p>
            <a:pPr>
              <a:spcBef>
                <a:spcPct val="50000"/>
              </a:spcBef>
            </a:pPr>
            <a:r>
              <a:rPr lang="zh-CN" altLang="en-US" sz="2400" b="1" i="0" dirty="0">
                <a:solidFill>
                  <a:srgbClr val="FF0000"/>
                </a:solidFill>
                <a:latin typeface="楷体" panose="02010609060101010101" charset="-122"/>
                <a:ea typeface="楷体" panose="02010609060101010101" charset="-122"/>
                <a:cs typeface="楷体" panose="02010609060101010101" charset="-122"/>
              </a:rPr>
              <a:t>检查每一条独立执行路径的</a:t>
            </a:r>
            <a:r>
              <a:rPr lang="zh-CN" altLang="en-US" sz="2400" b="1" i="0" dirty="0" smtClean="0">
                <a:solidFill>
                  <a:srgbClr val="FF0000"/>
                </a:solidFill>
                <a:latin typeface="楷体" panose="02010609060101010101" charset="-122"/>
                <a:ea typeface="楷体" panose="02010609060101010101" charset="-122"/>
                <a:cs typeface="楷体" panose="02010609060101010101" charset="-122"/>
              </a:rPr>
              <a:t>测试，并保证</a:t>
            </a:r>
            <a:r>
              <a:rPr lang="zh-CN" altLang="en-US" sz="2400" b="1" i="0" dirty="0">
                <a:solidFill>
                  <a:srgbClr val="FF0000"/>
                </a:solidFill>
                <a:latin typeface="楷体" panose="02010609060101010101" charset="-122"/>
                <a:ea typeface="楷体" panose="02010609060101010101" charset="-122"/>
                <a:cs typeface="楷体" panose="02010609060101010101" charset="-122"/>
              </a:rPr>
              <a:t>每条语句被至少执行一次。</a:t>
            </a:r>
            <a:endParaRPr lang="zh-CN" altLang="en-US" sz="2400" b="1" i="0" dirty="0">
              <a:solidFill>
                <a:srgbClr val="FF0000"/>
              </a:solidFill>
              <a:latin typeface="楷体" panose="02010609060101010101" charset="-122"/>
              <a:ea typeface="楷体" panose="02010609060101010101" charset="-122"/>
              <a:cs typeface="楷体" panose="02010609060101010101" charset="-122"/>
            </a:endParaRPr>
          </a:p>
          <a:p>
            <a:pPr>
              <a:spcBef>
                <a:spcPct val="50000"/>
              </a:spcBef>
            </a:pPr>
            <a:r>
              <a:rPr lang="en-US" altLang="zh-CN" sz="2400" b="1" dirty="0">
                <a:solidFill>
                  <a:srgbClr val="00B050"/>
                </a:solidFill>
              </a:rPr>
              <a:t>Checklist:</a:t>
            </a:r>
            <a:endParaRPr lang="en-US" altLang="zh-CN" sz="2400" b="1" dirty="0">
              <a:solidFill>
                <a:srgbClr val="00B050"/>
              </a:solidFill>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b="1" dirty="0" smtClean="0">
                <a:solidFill>
                  <a:srgbClr val="0070C0"/>
                </a:solidFill>
              </a:rPr>
              <a:t> </a:t>
            </a:r>
            <a:r>
              <a:rPr lang="zh-CN" altLang="en-US" sz="2400" i="0" dirty="0">
                <a:solidFill>
                  <a:srgbClr val="0070C0"/>
                </a:solidFill>
                <a:latin typeface="+mn-lt"/>
                <a:ea typeface="楷体" panose="02010609060101010101" charset="-122"/>
                <a:cs typeface="楷体" panose="02010609060101010101" charset="-122"/>
              </a:rPr>
              <a:t>误解或用错了算符优先级</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混合类型运算</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变量初值错 </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精度不够 </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表达式符号错 </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其它</a:t>
            </a:r>
            <a:endParaRPr lang="zh-CN" altLang="en-US" sz="2400" i="0" dirty="0">
              <a:solidFill>
                <a:srgbClr val="0070C0"/>
              </a:solidFill>
              <a:latin typeface="+mn-lt"/>
              <a:ea typeface="楷体" panose="02010609060101010101" charset="-122"/>
              <a:cs typeface="楷体" panose="02010609060101010101" charset="-122"/>
            </a:endParaRPr>
          </a:p>
        </p:txBody>
      </p:sp>
      <p:pic>
        <p:nvPicPr>
          <p:cNvPr id="64514" name="Picture 2" descr="http://rollerjm.free.fr/images/graph.gif"/>
          <p:cNvPicPr>
            <a:picLocks noChangeAspect="1" noChangeArrowheads="1"/>
          </p:cNvPicPr>
          <p:nvPr/>
        </p:nvPicPr>
        <p:blipFill>
          <a:blip r:embed="rId1" cstate="print"/>
          <a:srcRect/>
          <a:stretch>
            <a:fillRect/>
          </a:stretch>
        </p:blipFill>
        <p:spPr bwMode="auto">
          <a:xfrm>
            <a:off x="5292080" y="3032956"/>
            <a:ext cx="3312368" cy="3312368"/>
          </a:xfrm>
          <a:prstGeom prst="rect">
            <a:avLst/>
          </a:prstGeom>
          <a:noFill/>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8" name="Picture 4" descr="http://www.testingthefuture.net/wp-content/uploads/2009/08/Data-Flows.png"/>
          <p:cNvPicPr>
            <a:picLocks noChangeAspect="1" noChangeArrowheads="1"/>
          </p:cNvPicPr>
          <p:nvPr/>
        </p:nvPicPr>
        <p:blipFill>
          <a:blip r:embed="rId1" cstate="print"/>
          <a:srcRect/>
          <a:stretch>
            <a:fillRect/>
          </a:stretch>
        </p:blipFill>
        <p:spPr bwMode="auto">
          <a:xfrm>
            <a:off x="5579601" y="2205370"/>
            <a:ext cx="3131840" cy="3096344"/>
          </a:xfrm>
          <a:prstGeom prst="rect">
            <a:avLst/>
          </a:prstGeom>
          <a:noFill/>
        </p:spPr>
      </p:pic>
      <p:sp>
        <p:nvSpPr>
          <p:cNvPr id="14338" name="Rectangle 2"/>
          <p:cNvSpPr>
            <a:spLocks noGrp="1" noChangeArrowheads="1"/>
          </p:cNvSpPr>
          <p:nvPr>
            <p:ph type="title"/>
          </p:nvPr>
        </p:nvSpPr>
        <p:spPr>
          <a:xfrm>
            <a:off x="1259631" y="404813"/>
            <a:ext cx="6625481" cy="575915"/>
          </a:xfrm>
        </p:spPr>
        <p:txBody>
          <a:bodyPr/>
          <a:lstStyle/>
          <a:p>
            <a:pPr algn="ctr"/>
            <a:r>
              <a:rPr lang="zh-CN" altLang="en-US" sz="3200" dirty="0">
                <a:solidFill>
                  <a:srgbClr val="FFFF00"/>
                </a:solidFill>
                <a:latin typeface="+mj-ea"/>
              </a:rPr>
              <a:t>任务</a:t>
            </a:r>
            <a:r>
              <a:rPr lang="en-US" altLang="zh-CN" sz="3200" dirty="0">
                <a:solidFill>
                  <a:srgbClr val="FFFF00"/>
                </a:solidFill>
                <a:latin typeface="+mj-ea"/>
              </a:rPr>
              <a:t>2:</a:t>
            </a:r>
            <a:r>
              <a:rPr lang="zh-CN" altLang="en-US" sz="3200" dirty="0">
                <a:solidFill>
                  <a:srgbClr val="FFFF00"/>
                </a:solidFill>
                <a:latin typeface="+mj-ea"/>
              </a:rPr>
              <a:t>局部数据结构测试</a:t>
            </a:r>
            <a:endParaRPr lang="zh-CN" altLang="en-US" sz="3200" dirty="0">
              <a:solidFill>
                <a:srgbClr val="FFFF00"/>
              </a:solidFill>
              <a:latin typeface="+mj-ea"/>
            </a:endParaRPr>
          </a:p>
        </p:txBody>
      </p:sp>
      <p:sp>
        <p:nvSpPr>
          <p:cNvPr id="14339" name="Rectangle 3"/>
          <p:cNvSpPr>
            <a:spLocks noChangeArrowheads="1"/>
          </p:cNvSpPr>
          <p:nvPr/>
        </p:nvSpPr>
        <p:spPr bwMode="auto">
          <a:xfrm>
            <a:off x="755576" y="1556792"/>
            <a:ext cx="7848600" cy="4875180"/>
          </a:xfrm>
          <a:prstGeom prst="rect">
            <a:avLst/>
          </a:prstGeom>
          <a:noFill/>
          <a:ln w="9525">
            <a:noFill/>
            <a:miter lim="800000"/>
          </a:ln>
        </p:spPr>
        <p:txBody>
          <a:bodyPr>
            <a:spAutoFit/>
          </a:bodyPr>
          <a:lstStyle/>
          <a:p>
            <a:pPr>
              <a:spcBef>
                <a:spcPct val="50000"/>
              </a:spcBef>
            </a:pPr>
            <a:r>
              <a:rPr lang="zh-CN" altLang="en-US" sz="2400" b="1" i="0" dirty="0">
                <a:solidFill>
                  <a:srgbClr val="FF0000"/>
                </a:solidFill>
                <a:latin typeface="楷体" panose="02010609060101010101" charset="-122"/>
                <a:ea typeface="楷体" panose="02010609060101010101" charset="-122"/>
                <a:cs typeface="楷体" panose="02010609060101010101" charset="-122"/>
              </a:rPr>
              <a:t>检查局部数据结构完整性</a:t>
            </a:r>
            <a:endParaRPr lang="zh-CN" altLang="en-US" sz="2400" b="1" i="0" dirty="0">
              <a:solidFill>
                <a:srgbClr val="FF0000"/>
              </a:solidFill>
              <a:latin typeface="楷体" panose="02010609060101010101" charset="-122"/>
              <a:ea typeface="楷体" panose="02010609060101010101" charset="-122"/>
              <a:cs typeface="楷体" panose="02010609060101010101" charset="-122"/>
            </a:endParaRPr>
          </a:p>
          <a:p>
            <a:pPr>
              <a:spcBef>
                <a:spcPct val="50000"/>
              </a:spcBef>
            </a:pPr>
            <a:endParaRPr lang="en-US" altLang="zh-CN" sz="2400" b="1" dirty="0" smtClean="0">
              <a:solidFill>
                <a:srgbClr val="00B0F0"/>
              </a:solidFill>
            </a:endParaRPr>
          </a:p>
          <a:p>
            <a:pPr>
              <a:spcBef>
                <a:spcPct val="50000"/>
              </a:spcBef>
            </a:pPr>
            <a:r>
              <a:rPr lang="en-US" altLang="zh-CN" sz="2400" b="1" dirty="0" smtClean="0">
                <a:solidFill>
                  <a:srgbClr val="00B050"/>
                </a:solidFill>
              </a:rPr>
              <a:t>Checklist</a:t>
            </a:r>
            <a:r>
              <a:rPr lang="en-US" altLang="zh-CN" sz="2400" b="1" dirty="0">
                <a:solidFill>
                  <a:srgbClr val="00B050"/>
                </a:solidFill>
              </a:rPr>
              <a:t>:</a:t>
            </a:r>
            <a:endParaRPr lang="en-US" altLang="zh-CN" sz="2400" b="1" dirty="0">
              <a:solidFill>
                <a:srgbClr val="00B050"/>
              </a:solidFill>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b="1" dirty="0">
                <a:solidFill>
                  <a:srgbClr val="0070C0"/>
                </a:solidFill>
              </a:rPr>
              <a:t> </a:t>
            </a:r>
            <a:r>
              <a:rPr lang="zh-CN" altLang="en-US" sz="2400" i="0" dirty="0">
                <a:solidFill>
                  <a:srgbClr val="0070C0"/>
                </a:solidFill>
                <a:latin typeface="+mn-lt"/>
                <a:ea typeface="楷体" panose="02010609060101010101" charset="-122"/>
                <a:cs typeface="楷体" panose="02010609060101010101" charset="-122"/>
              </a:rPr>
              <a:t>不适合或不相容的类型说明</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变量无初值</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变量初始化或默认值有错</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不正确的变量名或从来未被使用过</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出现上溢或下溢和地址异常</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a:t>
            </a:r>
            <a:r>
              <a:rPr lang="zh-CN" altLang="en-US" sz="2400" i="0" dirty="0" smtClean="0">
                <a:solidFill>
                  <a:srgbClr val="0070C0"/>
                </a:solidFill>
                <a:latin typeface="+mn-lt"/>
                <a:ea typeface="楷体" panose="02010609060101010101" charset="-122"/>
                <a:cs typeface="楷体" panose="02010609060101010101" charset="-122"/>
              </a:rPr>
              <a:t>其它</a:t>
            </a:r>
            <a:endParaRPr lang="zh-CN" altLang="en-US" sz="2400" i="0" dirty="0" smtClean="0">
              <a:solidFill>
                <a:srgbClr val="0070C0"/>
              </a:solidFill>
              <a:latin typeface="+mn-lt"/>
              <a:ea typeface="楷体" panose="02010609060101010101" charset="-122"/>
              <a:cs typeface="楷体" panose="02010609060101010101" charset="-122"/>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619671" y="404813"/>
            <a:ext cx="6120681" cy="575915"/>
          </a:xfrm>
        </p:spPr>
        <p:txBody>
          <a:bodyPr/>
          <a:lstStyle/>
          <a:p>
            <a:pPr algn="ctr"/>
            <a:r>
              <a:rPr lang="zh-CN" altLang="en-US" sz="3200" dirty="0">
                <a:solidFill>
                  <a:srgbClr val="FFFF00"/>
                </a:solidFill>
                <a:latin typeface="+mj-ea"/>
              </a:rPr>
              <a:t>任务３</a:t>
            </a:r>
            <a:r>
              <a:rPr lang="en-US" altLang="zh-CN" sz="3200" dirty="0">
                <a:solidFill>
                  <a:srgbClr val="FFFF00"/>
                </a:solidFill>
                <a:latin typeface="+mj-ea"/>
              </a:rPr>
              <a:t>:</a:t>
            </a:r>
            <a:r>
              <a:rPr lang="zh-CN" altLang="en-US" sz="3200" dirty="0">
                <a:solidFill>
                  <a:srgbClr val="FFFF00"/>
                </a:solidFill>
                <a:latin typeface="+mj-ea"/>
              </a:rPr>
              <a:t>模块接口测试</a:t>
            </a:r>
            <a:endParaRPr lang="zh-CN" altLang="en-US" sz="3200" dirty="0">
              <a:solidFill>
                <a:srgbClr val="FFFF00"/>
              </a:solidFill>
              <a:latin typeface="+mj-ea"/>
            </a:endParaRPr>
          </a:p>
        </p:txBody>
      </p:sp>
      <p:sp>
        <p:nvSpPr>
          <p:cNvPr id="15363" name="Rectangle 3"/>
          <p:cNvSpPr>
            <a:spLocks noChangeArrowheads="1"/>
          </p:cNvSpPr>
          <p:nvPr/>
        </p:nvSpPr>
        <p:spPr bwMode="auto">
          <a:xfrm>
            <a:off x="611560" y="1484784"/>
            <a:ext cx="7920880" cy="4967513"/>
          </a:xfrm>
          <a:prstGeom prst="rect">
            <a:avLst/>
          </a:prstGeom>
          <a:noFill/>
          <a:ln w="9525">
            <a:noFill/>
            <a:miter lim="800000"/>
          </a:ln>
        </p:spPr>
        <p:txBody>
          <a:bodyPr wrap="square">
            <a:spAutoFit/>
          </a:bodyPr>
          <a:lstStyle/>
          <a:p>
            <a:pPr>
              <a:spcBef>
                <a:spcPct val="50000"/>
              </a:spcBef>
            </a:pPr>
            <a:r>
              <a:rPr lang="zh-CN" altLang="en-US" sz="2400" b="1" i="0" dirty="0">
                <a:solidFill>
                  <a:srgbClr val="FF0000"/>
                </a:solidFill>
                <a:latin typeface="楷体" panose="02010609060101010101" charset="-122"/>
                <a:ea typeface="楷体" panose="02010609060101010101" charset="-122"/>
                <a:cs typeface="楷体" panose="02010609060101010101" charset="-122"/>
              </a:rPr>
              <a:t>检查模块接口是否正确</a:t>
            </a:r>
            <a:endParaRPr lang="en-US" altLang="zh-CN" sz="2400" b="1" i="0" dirty="0">
              <a:solidFill>
                <a:srgbClr val="FF0000"/>
              </a:solidFill>
              <a:latin typeface="楷体" panose="02010609060101010101" charset="-122"/>
              <a:ea typeface="楷体" panose="02010609060101010101" charset="-122"/>
              <a:cs typeface="楷体" panose="02010609060101010101" charset="-122"/>
            </a:endParaRPr>
          </a:p>
          <a:p>
            <a:pPr>
              <a:spcBef>
                <a:spcPct val="50000"/>
              </a:spcBef>
            </a:pPr>
            <a:r>
              <a:rPr lang="en-US" altLang="zh-CN" sz="2800" b="1" dirty="0" smtClean="0">
                <a:solidFill>
                  <a:srgbClr val="00B050"/>
                </a:solidFill>
              </a:rPr>
              <a:t>c</a:t>
            </a:r>
            <a:r>
              <a:rPr lang="en-US" altLang="zh-CN" sz="2400" b="1" dirty="0" smtClean="0">
                <a:solidFill>
                  <a:srgbClr val="00B050"/>
                </a:solidFill>
              </a:rPr>
              <a:t>hecklist</a:t>
            </a:r>
            <a:r>
              <a:rPr lang="en-US" altLang="zh-CN" sz="2400" b="1" dirty="0">
                <a:solidFill>
                  <a:srgbClr val="00B050"/>
                </a:solidFill>
              </a:rPr>
              <a:t>:</a:t>
            </a:r>
            <a:endParaRPr lang="en-US" altLang="zh-CN" sz="2400" b="1" dirty="0">
              <a:solidFill>
                <a:srgbClr val="00B050"/>
              </a:solidFill>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smtClean="0">
                <a:solidFill>
                  <a:srgbClr val="0070C0"/>
                </a:solidFill>
                <a:latin typeface="+mn-lt"/>
                <a:ea typeface="楷体" panose="02010609060101010101" charset="-122"/>
                <a:cs typeface="楷体" panose="02010609060101010101" charset="-122"/>
              </a:rPr>
              <a:t>输入的实际参数与形式参数是否一致</a:t>
            </a:r>
            <a:r>
              <a:rPr lang="zh-CN" altLang="en-US" sz="2000" i="0" dirty="0">
                <a:solidFill>
                  <a:srgbClr val="0070C0"/>
                </a:solidFill>
                <a:latin typeface="+mn-lt"/>
                <a:ea typeface="楷体" panose="02010609060101010101" charset="-122"/>
                <a:cs typeface="楷体" panose="02010609060101010101" charset="-122"/>
              </a:rPr>
              <a:t>(</a:t>
            </a:r>
            <a:r>
              <a:rPr lang="zh-CN" altLang="en-US" sz="2000" i="0" dirty="0" smtClean="0">
                <a:solidFill>
                  <a:srgbClr val="0070C0"/>
                </a:solidFill>
                <a:latin typeface="+mn-lt"/>
                <a:ea typeface="楷体" panose="02010609060101010101" charset="-122"/>
                <a:cs typeface="楷体" panose="02010609060101010101" charset="-122"/>
              </a:rPr>
              <a:t>个数</a:t>
            </a:r>
            <a:r>
              <a:rPr lang="zh-CN" altLang="en-US" sz="2000" i="0" dirty="0">
                <a:solidFill>
                  <a:srgbClr val="0070C0"/>
                </a:solidFill>
                <a:latin typeface="+mn-lt"/>
                <a:ea typeface="楷体" panose="02010609060101010101" charset="-122"/>
                <a:cs typeface="楷体" panose="02010609060101010101" charset="-122"/>
              </a:rPr>
              <a:t>、属性、</a:t>
            </a:r>
            <a:r>
              <a:rPr lang="zh-CN" altLang="en-US" sz="2000" i="0" dirty="0" smtClean="0">
                <a:solidFill>
                  <a:srgbClr val="0070C0"/>
                </a:solidFill>
                <a:latin typeface="+mn-lt"/>
                <a:ea typeface="楷体" panose="02010609060101010101" charset="-122"/>
                <a:cs typeface="楷体" panose="02010609060101010101" charset="-122"/>
              </a:rPr>
              <a:t>量纲</a:t>
            </a:r>
            <a:r>
              <a:rPr lang="en-US" altLang="zh-CN" sz="2000" i="0" dirty="0" smtClean="0">
                <a:solidFill>
                  <a:srgbClr val="0070C0"/>
                </a:solidFill>
                <a:latin typeface="+mn-lt"/>
                <a:ea typeface="楷体" panose="02010609060101010101" charset="-122"/>
                <a:cs typeface="楷体" panose="02010609060101010101" charset="-122"/>
              </a:rPr>
              <a:t>)</a:t>
            </a:r>
            <a:endParaRPr lang="zh-CN" altLang="en-US" sz="20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smtClean="0">
                <a:solidFill>
                  <a:srgbClr val="0070C0"/>
                </a:solidFill>
                <a:latin typeface="+mn-lt"/>
                <a:ea typeface="楷体" panose="02010609060101010101" charset="-122"/>
                <a:cs typeface="楷体" panose="02010609060101010101" charset="-122"/>
              </a:rPr>
              <a:t>调</a:t>
            </a:r>
            <a:r>
              <a:rPr lang="zh-CN" altLang="en-US" sz="2400" i="0" dirty="0">
                <a:solidFill>
                  <a:srgbClr val="0070C0"/>
                </a:solidFill>
                <a:latin typeface="+mn-lt"/>
                <a:ea typeface="楷体" panose="02010609060101010101" charset="-122"/>
                <a:cs typeface="楷体" panose="02010609060101010101" charset="-122"/>
              </a:rPr>
              <a:t>用其他模块的实际参数与被调模块的形参是否一致。</a:t>
            </a:r>
            <a:endParaRPr lang="zh-CN" altLang="en-US" sz="2400" i="0" dirty="0">
              <a:solidFill>
                <a:srgbClr val="0070C0"/>
              </a:solidFill>
              <a:latin typeface="+mn-lt"/>
              <a:ea typeface="楷体" panose="02010609060101010101" charset="-122"/>
              <a:cs typeface="楷体" panose="02010609060101010101" charset="-122"/>
            </a:endParaRPr>
          </a:p>
          <a:p>
            <a:pPr marL="0" lvl="1" eaLnBrk="0" hangingPunct="0">
              <a:lnSpc>
                <a:spcPct val="130000"/>
              </a:lnSpc>
              <a:spcBef>
                <a:spcPct val="20000"/>
              </a:spcBef>
              <a:buClr>
                <a:schemeClr val="accent1">
                  <a:lumMod val="50000"/>
                </a:schemeClr>
              </a:buClr>
              <a:buSzPct val="90000"/>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a:t>
            </a:r>
            <a:r>
              <a:rPr lang="zh-CN" altLang="en-US" sz="2400" i="0" dirty="0" smtClean="0">
                <a:solidFill>
                  <a:srgbClr val="0070C0"/>
                </a:solidFill>
                <a:latin typeface="+mn-lt"/>
                <a:ea typeface="楷体" panose="02010609060101010101" charset="-122"/>
                <a:cs typeface="楷体" panose="02010609060101010101" charset="-122"/>
              </a:rPr>
              <a:t>  </a:t>
            </a:r>
            <a:r>
              <a:rPr lang="zh-CN" altLang="en-US" sz="2000" i="0" dirty="0" smtClean="0">
                <a:solidFill>
                  <a:srgbClr val="0070C0"/>
                </a:solidFill>
                <a:latin typeface="+mn-lt"/>
                <a:ea typeface="楷体" panose="02010609060101010101" charset="-122"/>
                <a:cs typeface="楷体" panose="02010609060101010101" charset="-122"/>
              </a:rPr>
              <a:t>个数</a:t>
            </a:r>
            <a:r>
              <a:rPr lang="zh-CN" altLang="en-US" sz="2000" i="0" dirty="0">
                <a:solidFill>
                  <a:srgbClr val="0070C0"/>
                </a:solidFill>
                <a:latin typeface="+mn-lt"/>
                <a:ea typeface="楷体" panose="02010609060101010101" charset="-122"/>
                <a:cs typeface="楷体" panose="02010609060101010101" charset="-122"/>
              </a:rPr>
              <a:t>、属性、量纲</a:t>
            </a:r>
            <a:endParaRPr lang="zh-CN" altLang="en-US" sz="20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smtClean="0">
                <a:solidFill>
                  <a:srgbClr val="0070C0"/>
                </a:solidFill>
                <a:latin typeface="+mn-lt"/>
                <a:ea typeface="楷体" panose="02010609060101010101" charset="-122"/>
                <a:cs typeface="楷体" panose="02010609060101010101" charset="-122"/>
              </a:rPr>
              <a:t>全程变</a:t>
            </a:r>
            <a:r>
              <a:rPr lang="zh-CN" altLang="en-US" sz="2400" i="0" dirty="0">
                <a:solidFill>
                  <a:srgbClr val="0070C0"/>
                </a:solidFill>
                <a:latin typeface="+mn-lt"/>
                <a:ea typeface="楷体" panose="02010609060101010101" charset="-122"/>
                <a:cs typeface="楷体" panose="02010609060101010101" charset="-122"/>
              </a:rPr>
              <a:t>量的定义在各模块是否一致。</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smtClean="0">
                <a:solidFill>
                  <a:srgbClr val="0070C0"/>
                </a:solidFill>
                <a:latin typeface="+mn-lt"/>
                <a:ea typeface="楷体" panose="02010609060101010101" charset="-122"/>
                <a:cs typeface="楷体" panose="02010609060101010101" charset="-122"/>
              </a:rPr>
              <a:t>外部输入</a:t>
            </a:r>
            <a:r>
              <a:rPr lang="zh-CN" altLang="en-US" sz="2400" i="0" dirty="0">
                <a:solidFill>
                  <a:srgbClr val="0070C0"/>
                </a:solidFill>
                <a:latin typeface="+mn-lt"/>
                <a:ea typeface="楷体" panose="02010609060101010101" charset="-122"/>
                <a:cs typeface="楷体" panose="02010609060101010101" charset="-122"/>
              </a:rPr>
              <a:t>、输出</a:t>
            </a:r>
            <a:endParaRPr lang="zh-CN" altLang="en-US" sz="2400" i="0" dirty="0">
              <a:solidFill>
                <a:srgbClr val="0070C0"/>
              </a:solidFill>
              <a:latin typeface="+mn-lt"/>
              <a:ea typeface="楷体" panose="02010609060101010101" charset="-122"/>
              <a:cs typeface="楷体" panose="02010609060101010101" charset="-122"/>
            </a:endParaRPr>
          </a:p>
          <a:p>
            <a:pPr marL="342900" lvl="1"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文件、缓冲区、错误处理</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smtClean="0">
                <a:solidFill>
                  <a:srgbClr val="0070C0"/>
                </a:solidFill>
                <a:latin typeface="+mn-lt"/>
                <a:ea typeface="楷体" panose="02010609060101010101" charset="-122"/>
                <a:cs typeface="楷体" panose="02010609060101010101" charset="-122"/>
              </a:rPr>
              <a:t>其它</a:t>
            </a:r>
            <a:endParaRPr lang="zh-CN" altLang="en-US" sz="2400" i="0" dirty="0" smtClean="0">
              <a:solidFill>
                <a:srgbClr val="0070C0"/>
              </a:solidFill>
              <a:latin typeface="+mn-lt"/>
              <a:ea typeface="楷体" panose="02010609060101010101" charset="-122"/>
              <a:cs typeface="楷体" panose="02010609060101010101" charset="-122"/>
            </a:endParaRP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http://www.mathphysics.com/pde/pix/ch10nb2.GIF"/>
          <p:cNvPicPr>
            <a:picLocks noChangeAspect="1" noChangeArrowheads="1"/>
          </p:cNvPicPr>
          <p:nvPr/>
        </p:nvPicPr>
        <p:blipFill>
          <a:blip r:embed="rId1" cstate="print"/>
          <a:srcRect/>
          <a:stretch>
            <a:fillRect/>
          </a:stretch>
        </p:blipFill>
        <p:spPr bwMode="auto">
          <a:xfrm>
            <a:off x="6588224" y="4581128"/>
            <a:ext cx="2427935" cy="1988840"/>
          </a:xfrm>
          <a:prstGeom prst="rect">
            <a:avLst/>
          </a:prstGeom>
          <a:noFill/>
        </p:spPr>
      </p:pic>
      <p:sp>
        <p:nvSpPr>
          <p:cNvPr id="16386" name="Rectangle 2"/>
          <p:cNvSpPr>
            <a:spLocks noGrp="1" noChangeArrowheads="1"/>
          </p:cNvSpPr>
          <p:nvPr>
            <p:ph type="title"/>
          </p:nvPr>
        </p:nvSpPr>
        <p:spPr>
          <a:xfrm>
            <a:off x="1331639" y="404813"/>
            <a:ext cx="6553473" cy="503907"/>
          </a:xfrm>
        </p:spPr>
        <p:txBody>
          <a:bodyPr/>
          <a:lstStyle/>
          <a:p>
            <a:pPr algn="ctr"/>
            <a:r>
              <a:rPr lang="zh-CN" altLang="en-US" sz="3200" dirty="0">
                <a:solidFill>
                  <a:srgbClr val="FFFF00"/>
                </a:solidFill>
                <a:latin typeface="+mj-ea"/>
              </a:rPr>
              <a:t>任务４</a:t>
            </a:r>
            <a:r>
              <a:rPr lang="en-US" altLang="zh-CN" sz="3200" dirty="0">
                <a:solidFill>
                  <a:srgbClr val="FFFF00"/>
                </a:solidFill>
                <a:latin typeface="+mj-ea"/>
              </a:rPr>
              <a:t>:</a:t>
            </a:r>
            <a:r>
              <a:rPr lang="zh-CN" altLang="en-US" sz="3200" dirty="0">
                <a:solidFill>
                  <a:srgbClr val="FFFF00"/>
                </a:solidFill>
                <a:latin typeface="+mj-ea"/>
              </a:rPr>
              <a:t>单元边界条件测试</a:t>
            </a:r>
            <a:endParaRPr lang="zh-CN" altLang="en-US" sz="3200" dirty="0">
              <a:solidFill>
                <a:srgbClr val="FFFF00"/>
              </a:solidFill>
              <a:latin typeface="+mj-ea"/>
            </a:endParaRPr>
          </a:p>
        </p:txBody>
      </p:sp>
      <p:sp>
        <p:nvSpPr>
          <p:cNvPr id="16387" name="Rectangle 3"/>
          <p:cNvSpPr>
            <a:spLocks noChangeArrowheads="1"/>
          </p:cNvSpPr>
          <p:nvPr/>
        </p:nvSpPr>
        <p:spPr bwMode="auto">
          <a:xfrm>
            <a:off x="755576" y="1772816"/>
            <a:ext cx="5328592" cy="3828740"/>
          </a:xfrm>
          <a:prstGeom prst="rect">
            <a:avLst/>
          </a:prstGeom>
          <a:noFill/>
          <a:ln w="9525">
            <a:noFill/>
            <a:miter lim="800000"/>
          </a:ln>
        </p:spPr>
        <p:txBody>
          <a:bodyPr wrap="square">
            <a:spAutoFit/>
          </a:bodyPr>
          <a:lstStyle/>
          <a:p>
            <a:pPr>
              <a:spcBef>
                <a:spcPct val="50000"/>
              </a:spcBef>
            </a:pPr>
            <a:r>
              <a:rPr lang="zh-CN" altLang="en-US" sz="2400" b="1" i="0" dirty="0">
                <a:solidFill>
                  <a:srgbClr val="FF0000"/>
                </a:solidFill>
                <a:latin typeface="楷体" panose="02010609060101010101" charset="-122"/>
                <a:ea typeface="楷体" panose="02010609060101010101" charset="-122"/>
                <a:cs typeface="楷体" panose="02010609060101010101" charset="-122"/>
              </a:rPr>
              <a:t>检查临界数据处理的正确性</a:t>
            </a:r>
            <a:endParaRPr lang="en-US" altLang="zh-CN" sz="2400" b="1" i="0" dirty="0">
              <a:solidFill>
                <a:srgbClr val="FF0000"/>
              </a:solidFill>
              <a:latin typeface="楷体" panose="02010609060101010101" charset="-122"/>
              <a:ea typeface="楷体" panose="02010609060101010101" charset="-122"/>
              <a:cs typeface="楷体" panose="02010609060101010101" charset="-122"/>
            </a:endParaRPr>
          </a:p>
          <a:p>
            <a:pPr>
              <a:spcBef>
                <a:spcPct val="50000"/>
              </a:spcBef>
            </a:pPr>
            <a:r>
              <a:rPr lang="en-US" altLang="zh-CN" sz="2400" b="1" dirty="0" smtClean="0">
                <a:solidFill>
                  <a:srgbClr val="00B050"/>
                </a:solidFill>
              </a:rPr>
              <a:t>Checklist</a:t>
            </a:r>
            <a:r>
              <a:rPr lang="en-US" altLang="zh-CN" sz="2400" b="1" dirty="0">
                <a:solidFill>
                  <a:srgbClr val="00B050"/>
                </a:solidFill>
              </a:rPr>
              <a:t>:</a:t>
            </a:r>
            <a:endParaRPr lang="en-US" altLang="zh-CN" sz="2400" b="1" dirty="0">
              <a:solidFill>
                <a:srgbClr val="00B050"/>
              </a:solidFill>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b="1" dirty="0">
                <a:solidFill>
                  <a:srgbClr val="0070C0"/>
                </a:solidFill>
              </a:rPr>
              <a:t> </a:t>
            </a:r>
            <a:r>
              <a:rPr lang="zh-CN" altLang="en-US" sz="2400" i="0" dirty="0">
                <a:solidFill>
                  <a:srgbClr val="0070C0"/>
                </a:solidFill>
                <a:latin typeface="+mn-lt"/>
                <a:ea typeface="楷体" panose="02010609060101010101" charset="-122"/>
                <a:cs typeface="楷体" panose="02010609060101010101" charset="-122"/>
              </a:rPr>
              <a:t>普通合法数据的处理。</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普通非法数据的处理。</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边界值内合法边界数据的处理。</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边界值外非法边界数据的处理。</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其它</a:t>
            </a:r>
            <a:endParaRPr lang="zh-CN" altLang="en-US" sz="2400" i="0" dirty="0">
              <a:solidFill>
                <a:srgbClr val="0070C0"/>
              </a:solidFill>
              <a:latin typeface="+mn-lt"/>
              <a:ea typeface="楷体" panose="02010609060101010101" charset="-122"/>
              <a:cs typeface="楷体" panose="02010609060101010101" charset="-122"/>
            </a:endParaRPr>
          </a:p>
        </p:txBody>
      </p:sp>
      <p:pic>
        <p:nvPicPr>
          <p:cNvPr id="58372" name="Picture 4" descr="http://wissrech.iam.uni-bonn.de/research/projects/gieberma/pic/streu_kugel5.gif"/>
          <p:cNvPicPr>
            <a:picLocks noChangeAspect="1" noChangeArrowheads="1"/>
          </p:cNvPicPr>
          <p:nvPr/>
        </p:nvPicPr>
        <p:blipFill>
          <a:blip r:embed="rId2" cstate="print"/>
          <a:srcRect/>
          <a:stretch>
            <a:fillRect/>
          </a:stretch>
        </p:blipFill>
        <p:spPr bwMode="auto">
          <a:xfrm>
            <a:off x="4788024" y="5085184"/>
            <a:ext cx="1620656" cy="1628800"/>
          </a:xfrm>
          <a:prstGeom prst="rect">
            <a:avLst/>
          </a:prstGeom>
          <a:noFill/>
        </p:spPr>
      </p:pic>
      <p:pic>
        <p:nvPicPr>
          <p:cNvPr id="58374" name="Picture 6" descr="http://www1.umassd.edu/cas/mathematics/people/heryudono/images/burgers2d.png"/>
          <p:cNvPicPr>
            <a:picLocks noChangeAspect="1" noChangeArrowheads="1"/>
          </p:cNvPicPr>
          <p:nvPr/>
        </p:nvPicPr>
        <p:blipFill>
          <a:blip r:embed="rId3" cstate="print"/>
          <a:srcRect/>
          <a:stretch>
            <a:fillRect/>
          </a:stretch>
        </p:blipFill>
        <p:spPr bwMode="auto">
          <a:xfrm>
            <a:off x="5868144" y="1628800"/>
            <a:ext cx="2762250" cy="2790825"/>
          </a:xfrm>
          <a:prstGeom prst="rect">
            <a:avLst/>
          </a:prstGeom>
          <a:noFill/>
        </p:spPr>
      </p:pic>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15616" y="404813"/>
            <a:ext cx="6264696" cy="575915"/>
          </a:xfrm>
        </p:spPr>
        <p:txBody>
          <a:bodyPr/>
          <a:lstStyle/>
          <a:p>
            <a:pPr algn="ctr"/>
            <a:r>
              <a:rPr lang="zh-CN" altLang="en-US" sz="3200" dirty="0">
                <a:solidFill>
                  <a:srgbClr val="FFFF00"/>
                </a:solidFill>
                <a:latin typeface="+mj-ea"/>
              </a:rPr>
              <a:t>任务</a:t>
            </a:r>
            <a:r>
              <a:rPr lang="en-US" altLang="zh-CN" sz="3200" dirty="0">
                <a:solidFill>
                  <a:srgbClr val="FFFF00"/>
                </a:solidFill>
                <a:latin typeface="+mj-ea"/>
              </a:rPr>
              <a:t>5: </a:t>
            </a:r>
            <a:r>
              <a:rPr lang="zh-CN" altLang="en-US" sz="3200" dirty="0">
                <a:solidFill>
                  <a:srgbClr val="FFFF00"/>
                </a:solidFill>
                <a:latin typeface="+mj-ea"/>
              </a:rPr>
              <a:t>单元容错测试</a:t>
            </a:r>
            <a:endParaRPr lang="zh-CN" altLang="en-US" sz="3200" dirty="0">
              <a:solidFill>
                <a:srgbClr val="FFFF00"/>
              </a:solidFill>
              <a:latin typeface="+mj-ea"/>
            </a:endParaRPr>
          </a:p>
        </p:txBody>
      </p:sp>
      <p:sp>
        <p:nvSpPr>
          <p:cNvPr id="17411" name="Rectangle 3"/>
          <p:cNvSpPr>
            <a:spLocks noChangeArrowheads="1"/>
          </p:cNvSpPr>
          <p:nvPr/>
        </p:nvSpPr>
        <p:spPr bwMode="auto">
          <a:xfrm>
            <a:off x="899592" y="1484784"/>
            <a:ext cx="7848600" cy="3828740"/>
          </a:xfrm>
          <a:prstGeom prst="rect">
            <a:avLst/>
          </a:prstGeom>
          <a:noFill/>
          <a:ln w="9525">
            <a:noFill/>
            <a:miter lim="800000"/>
          </a:ln>
        </p:spPr>
        <p:txBody>
          <a:bodyPr>
            <a:spAutoFit/>
          </a:bodyPr>
          <a:lstStyle/>
          <a:p>
            <a:pPr>
              <a:spcBef>
                <a:spcPct val="50000"/>
              </a:spcBef>
            </a:pPr>
            <a:r>
              <a:rPr lang="zh-CN" altLang="en-US" sz="2400" b="1" i="0" dirty="0">
                <a:solidFill>
                  <a:srgbClr val="FF0000"/>
                </a:solidFill>
                <a:latin typeface="楷体" panose="02010609060101010101" charset="-122"/>
                <a:ea typeface="楷体" panose="02010609060101010101" charset="-122"/>
                <a:cs typeface="楷体" panose="02010609060101010101" charset="-122"/>
              </a:rPr>
              <a:t>预设的各种出错处理是否正确有效。</a:t>
            </a:r>
            <a:endParaRPr lang="zh-CN" altLang="en-US" sz="2400" b="1" i="0" dirty="0">
              <a:solidFill>
                <a:srgbClr val="FF0000"/>
              </a:solidFill>
              <a:latin typeface="楷体" panose="02010609060101010101" charset="-122"/>
              <a:ea typeface="楷体" panose="02010609060101010101" charset="-122"/>
              <a:cs typeface="楷体" panose="02010609060101010101" charset="-122"/>
            </a:endParaRPr>
          </a:p>
          <a:p>
            <a:pPr>
              <a:spcBef>
                <a:spcPct val="50000"/>
              </a:spcBef>
            </a:pPr>
            <a:r>
              <a:rPr lang="en-US" altLang="zh-CN" sz="2400" b="1" dirty="0">
                <a:solidFill>
                  <a:srgbClr val="00B050"/>
                </a:solidFill>
              </a:rPr>
              <a:t>Checklist:</a:t>
            </a:r>
            <a:endParaRPr lang="en-US" altLang="zh-CN" sz="2400" b="1" dirty="0">
              <a:solidFill>
                <a:srgbClr val="00B050"/>
              </a:solidFill>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b="1" dirty="0">
                <a:solidFill>
                  <a:srgbClr val="0070C0"/>
                </a:solidFill>
              </a:rPr>
              <a:t> </a:t>
            </a:r>
            <a:r>
              <a:rPr lang="zh-CN" altLang="en-US" sz="2400" i="0" dirty="0">
                <a:solidFill>
                  <a:srgbClr val="0070C0"/>
                </a:solidFill>
                <a:latin typeface="+mn-lt"/>
                <a:ea typeface="楷体" panose="02010609060101010101" charset="-122"/>
                <a:cs typeface="楷体" panose="02010609060101010101" charset="-122"/>
              </a:rPr>
              <a:t>输出的出错信息难以理解</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记录的错误与实际不相符</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异常处理不当</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未提供足够的定位出错的信息</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其它</a:t>
            </a:r>
            <a:endParaRPr lang="zh-CN" altLang="en-US" sz="2400" i="0" dirty="0">
              <a:solidFill>
                <a:srgbClr val="0070C0"/>
              </a:solidFill>
              <a:latin typeface="+mn-lt"/>
              <a:ea typeface="楷体" panose="02010609060101010101" charset="-122"/>
              <a:cs typeface="楷体" panose="02010609060101010101" charset="-122"/>
            </a:endParaRPr>
          </a:p>
        </p:txBody>
      </p:sp>
      <p:pic>
        <p:nvPicPr>
          <p:cNvPr id="5" name="图片 4" descr="google 404 error.png"/>
          <p:cNvPicPr>
            <a:picLocks noChangeAspect="1"/>
          </p:cNvPicPr>
          <p:nvPr/>
        </p:nvPicPr>
        <p:blipFill>
          <a:blip r:embed="rId1" cstate="print"/>
          <a:stretch>
            <a:fillRect/>
          </a:stretch>
        </p:blipFill>
        <p:spPr>
          <a:xfrm>
            <a:off x="3170991" y="4762207"/>
            <a:ext cx="5973009" cy="2095793"/>
          </a:xfrm>
          <a:prstGeom prst="rect">
            <a:avLst/>
          </a:prstGeom>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15616" y="404813"/>
            <a:ext cx="6696744" cy="575915"/>
          </a:xfrm>
        </p:spPr>
        <p:txBody>
          <a:bodyPr/>
          <a:lstStyle/>
          <a:p>
            <a:pPr algn="ctr"/>
            <a:r>
              <a:rPr lang="en-US" altLang="zh-CN" sz="3200" dirty="0" smtClean="0">
                <a:solidFill>
                  <a:srgbClr val="FFFF00"/>
                </a:solidFill>
                <a:latin typeface="+mj-ea"/>
              </a:rPr>
              <a:t>5.2 </a:t>
            </a:r>
            <a:r>
              <a:rPr lang="zh-CN" altLang="en-US" sz="3200" dirty="0">
                <a:solidFill>
                  <a:srgbClr val="FFFF00"/>
                </a:solidFill>
                <a:latin typeface="+mj-ea"/>
              </a:rPr>
              <a:t>静态测试技术的运用</a:t>
            </a:r>
            <a:endParaRPr lang="zh-CN" altLang="en-US" sz="3200" dirty="0">
              <a:solidFill>
                <a:srgbClr val="FFFF00"/>
              </a:solidFill>
              <a:latin typeface="+mj-ea"/>
            </a:endParaRPr>
          </a:p>
        </p:txBody>
      </p:sp>
      <p:sp>
        <p:nvSpPr>
          <p:cNvPr id="24579" name="Rectangle 3"/>
          <p:cNvSpPr>
            <a:spLocks noChangeArrowheads="1"/>
          </p:cNvSpPr>
          <p:nvPr/>
        </p:nvSpPr>
        <p:spPr bwMode="auto">
          <a:xfrm>
            <a:off x="683578" y="1844993"/>
            <a:ext cx="7848600" cy="4483100"/>
          </a:xfrm>
          <a:prstGeom prst="rect">
            <a:avLst/>
          </a:prstGeom>
          <a:noFill/>
          <a:ln w="9525">
            <a:noFill/>
            <a:miter lim="800000"/>
          </a:ln>
        </p:spPr>
        <p:txBody>
          <a:bodyPr>
            <a:spAutoFit/>
          </a:bodyPr>
          <a:lstStyle/>
          <a:p>
            <a:pPr indent="0" latinLnBrk="0">
              <a:lnSpc>
                <a:spcPct val="180000"/>
              </a:lnSpc>
              <a:spcBef>
                <a:spcPct val="50000"/>
              </a:spcBef>
            </a:pPr>
            <a:r>
              <a:rPr lang="zh-CN" altLang="en-US" sz="2400" b="1" i="0" dirty="0">
                <a:solidFill>
                  <a:srgbClr val="FF0000"/>
                </a:solidFill>
                <a:latin typeface="楷体" panose="02010609060101010101" charset="-122"/>
                <a:ea typeface="楷体" panose="02010609060101010101" charset="-122"/>
                <a:cs typeface="楷体" panose="02010609060101010101" charset="-122"/>
              </a:rPr>
              <a:t>静态测试技术： 不运行被测试程序，对代码通过检查、阅读进行分析。</a:t>
            </a:r>
            <a:endParaRPr lang="zh-CN" altLang="en-US" sz="2400" b="1" dirty="0"/>
          </a:p>
          <a:p>
            <a:pPr indent="0" latinLnBrk="0">
              <a:lnSpc>
                <a:spcPct val="180000"/>
              </a:lnSpc>
              <a:spcBef>
                <a:spcPct val="50000"/>
              </a:spcBef>
            </a:pPr>
            <a:r>
              <a:rPr lang="zh-CN" altLang="en-US" sz="2400" b="1" dirty="0">
                <a:solidFill>
                  <a:srgbClr val="00B050"/>
                </a:solidFill>
              </a:rPr>
              <a:t>三步曲：</a:t>
            </a:r>
            <a:endParaRPr lang="zh-CN" altLang="en-US" sz="2400" b="1" dirty="0">
              <a:solidFill>
                <a:srgbClr val="00B050"/>
              </a:solidFill>
            </a:endParaRPr>
          </a:p>
          <a:p>
            <a:pPr marL="342900" indent="0" eaLnBrk="0" latinLnBrk="0" hangingPunct="0">
              <a:lnSpc>
                <a:spcPct val="18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b="1" dirty="0">
                <a:solidFill>
                  <a:srgbClr val="0070C0"/>
                </a:solidFill>
              </a:rPr>
              <a:t> </a:t>
            </a:r>
            <a:r>
              <a:rPr lang="zh-CN" altLang="en-US" sz="2400" i="0" dirty="0">
                <a:solidFill>
                  <a:srgbClr val="0070C0"/>
                </a:solidFill>
                <a:latin typeface="+mn-lt"/>
                <a:ea typeface="楷体" panose="02010609060101010101" charset="-122"/>
                <a:cs typeface="楷体" panose="02010609060101010101" charset="-122"/>
              </a:rPr>
              <a:t>互查（</a:t>
            </a:r>
            <a:r>
              <a:rPr lang="en-US" altLang="zh-CN" sz="2400" i="0" dirty="0">
                <a:solidFill>
                  <a:srgbClr val="0070C0"/>
                </a:solidFill>
                <a:latin typeface="+mn-lt"/>
                <a:ea typeface="楷体" panose="02010609060101010101" charset="-122"/>
                <a:cs typeface="楷体" panose="02010609060101010101" charset="-122"/>
              </a:rPr>
              <a:t>Peer Review</a:t>
            </a:r>
            <a:r>
              <a:rPr lang="zh-CN" altLang="en-US" sz="2400" i="0" dirty="0">
                <a:solidFill>
                  <a:srgbClr val="0070C0"/>
                </a:solidFill>
                <a:latin typeface="+mn-lt"/>
                <a:ea typeface="楷体" panose="02010609060101010101" charset="-122"/>
                <a:cs typeface="楷体" panose="02010609060101010101" charset="-122"/>
              </a:rPr>
              <a:t>）</a:t>
            </a:r>
            <a:endParaRPr lang="en-US" altLang="zh-CN" sz="2400" i="0" dirty="0">
              <a:solidFill>
                <a:srgbClr val="0070C0"/>
              </a:solidFill>
              <a:latin typeface="+mn-lt"/>
              <a:ea typeface="楷体" panose="02010609060101010101" charset="-122"/>
              <a:cs typeface="楷体" panose="02010609060101010101" charset="-122"/>
            </a:endParaRPr>
          </a:p>
          <a:p>
            <a:pPr marL="342900" indent="0" eaLnBrk="0" latinLnBrk="0" hangingPunct="0">
              <a:lnSpc>
                <a:spcPct val="18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en-US" altLang="zh-CN" sz="2400" i="0" dirty="0">
                <a:solidFill>
                  <a:srgbClr val="0070C0"/>
                </a:solidFill>
                <a:latin typeface="+mn-lt"/>
                <a:ea typeface="楷体" panose="02010609060101010101" charset="-122"/>
                <a:cs typeface="楷体" panose="02010609060101010101" charset="-122"/>
              </a:rPr>
              <a:t> </a:t>
            </a:r>
            <a:r>
              <a:rPr lang="zh-CN" altLang="en-US" sz="2400" i="0" dirty="0">
                <a:solidFill>
                  <a:srgbClr val="0070C0"/>
                </a:solidFill>
                <a:latin typeface="+mn-lt"/>
                <a:ea typeface="楷体" panose="02010609060101010101" charset="-122"/>
                <a:cs typeface="楷体" panose="02010609060101010101" charset="-122"/>
              </a:rPr>
              <a:t>走查 （</a:t>
            </a:r>
            <a:r>
              <a:rPr lang="en-US" altLang="zh-CN" sz="2400" i="0" dirty="0">
                <a:solidFill>
                  <a:srgbClr val="0070C0"/>
                </a:solidFill>
                <a:latin typeface="+mn-lt"/>
                <a:ea typeface="楷体" panose="02010609060101010101" charset="-122"/>
                <a:cs typeface="楷体" panose="02010609060101010101" charset="-122"/>
              </a:rPr>
              <a:t>Walk Through</a:t>
            </a:r>
            <a:r>
              <a:rPr lang="zh-CN" altLang="en-US" sz="2400" i="0" dirty="0">
                <a:solidFill>
                  <a:srgbClr val="0070C0"/>
                </a:solidFill>
                <a:latin typeface="+mn-lt"/>
                <a:ea typeface="楷体" panose="02010609060101010101" charset="-122"/>
                <a:cs typeface="楷体" panose="02010609060101010101" charset="-122"/>
              </a:rPr>
              <a:t>）</a:t>
            </a:r>
            <a:endParaRPr lang="zh-CN" altLang="en-US" sz="2400" i="0" dirty="0">
              <a:solidFill>
                <a:srgbClr val="0070C0"/>
              </a:solidFill>
              <a:latin typeface="+mn-lt"/>
              <a:ea typeface="楷体" panose="02010609060101010101" charset="-122"/>
              <a:cs typeface="楷体" panose="02010609060101010101" charset="-122"/>
            </a:endParaRPr>
          </a:p>
          <a:p>
            <a:pPr marL="342900" indent="0" eaLnBrk="0" latinLnBrk="0" hangingPunct="0">
              <a:lnSpc>
                <a:spcPct val="18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评审 （</a:t>
            </a:r>
            <a:r>
              <a:rPr lang="en-US" altLang="zh-CN" sz="2400" i="0" dirty="0">
                <a:solidFill>
                  <a:srgbClr val="0070C0"/>
                </a:solidFill>
                <a:latin typeface="+mn-lt"/>
                <a:ea typeface="楷体" panose="02010609060101010101" charset="-122"/>
                <a:cs typeface="楷体" panose="02010609060101010101" charset="-122"/>
              </a:rPr>
              <a:t> Inspection </a:t>
            </a:r>
            <a:r>
              <a:rPr lang="zh-CN" altLang="en-US" sz="2400" i="0" dirty="0">
                <a:solidFill>
                  <a:srgbClr val="0070C0"/>
                </a:solidFill>
                <a:latin typeface="+mn-lt"/>
                <a:ea typeface="楷体" panose="02010609060101010101" charset="-122"/>
                <a:cs typeface="楷体" panose="02010609060101010101" charset="-122"/>
              </a:rPr>
              <a:t>）</a:t>
            </a:r>
            <a:endParaRPr lang="zh-CN" altLang="en-US" sz="2400" b="1" i="0" dirty="0">
              <a:solidFill>
                <a:srgbClr val="0070C0"/>
              </a:solidFill>
              <a:latin typeface="+mn-lt"/>
              <a:ea typeface="楷体" panose="02010609060101010101" charset="-122"/>
              <a:cs typeface="楷体" panose="02010609060101010101" charset="-122"/>
            </a:endParaRPr>
          </a:p>
        </p:txBody>
      </p:sp>
      <p:pic>
        <p:nvPicPr>
          <p:cNvPr id="5" name="Picture 5" descr="sw_testing"/>
          <p:cNvPicPr>
            <a:picLocks noChangeAspect="1" noChangeArrowheads="1"/>
          </p:cNvPicPr>
          <p:nvPr/>
        </p:nvPicPr>
        <p:blipFill>
          <a:blip r:embed="rId1" cstate="print"/>
          <a:srcRect/>
          <a:stretch>
            <a:fillRect/>
          </a:stretch>
        </p:blipFill>
        <p:spPr bwMode="auto">
          <a:xfrm>
            <a:off x="5076056" y="2996952"/>
            <a:ext cx="3527425" cy="3062288"/>
          </a:xfrm>
          <a:prstGeom prst="rect">
            <a:avLst/>
          </a:prstGeom>
          <a:noFill/>
        </p:spPr>
      </p:pic>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404813"/>
            <a:ext cx="8101012" cy="823912"/>
          </a:xfrm>
        </p:spPr>
        <p:txBody>
          <a:bodyPr/>
          <a:lstStyle/>
          <a:p>
            <a:pPr algn="ctr"/>
            <a:r>
              <a:rPr lang="zh-CN" altLang="en-US" sz="3200" dirty="0">
                <a:solidFill>
                  <a:srgbClr val="FFFF00"/>
                </a:solidFill>
                <a:latin typeface="+mj-ea"/>
              </a:rPr>
              <a:t>编码的标准和规范</a:t>
            </a:r>
            <a:endParaRPr lang="zh-CN" altLang="en-US" sz="3200" dirty="0">
              <a:solidFill>
                <a:srgbClr val="FFFF00"/>
              </a:solidFill>
              <a:latin typeface="+mj-ea"/>
            </a:endParaRPr>
          </a:p>
        </p:txBody>
      </p:sp>
      <p:sp>
        <p:nvSpPr>
          <p:cNvPr id="25603" name="Rectangle 3"/>
          <p:cNvSpPr>
            <a:spLocks noChangeArrowheads="1"/>
          </p:cNvSpPr>
          <p:nvPr/>
        </p:nvSpPr>
        <p:spPr bwMode="auto">
          <a:xfrm>
            <a:off x="1187624" y="1916832"/>
            <a:ext cx="6481154" cy="4225290"/>
          </a:xfrm>
          <a:prstGeom prst="rect">
            <a:avLst/>
          </a:prstGeom>
          <a:noFill/>
          <a:ln w="9525">
            <a:noFill/>
            <a:miter lim="800000"/>
          </a:ln>
        </p:spPr>
        <p:txBody>
          <a:bodyPr wrap="square">
            <a:spAutoFit/>
          </a:bodyPr>
          <a:lstStyle/>
          <a:p>
            <a:pPr indent="0" latinLnBrk="0">
              <a:lnSpc>
                <a:spcPct val="160000"/>
              </a:lnSpc>
              <a:spcBef>
                <a:spcPct val="50000"/>
              </a:spcBef>
            </a:pPr>
            <a:r>
              <a:rPr lang="zh-CN" altLang="en-US" sz="2400" b="1" i="0" dirty="0">
                <a:solidFill>
                  <a:srgbClr val="FF0000"/>
                </a:solidFill>
                <a:latin typeface="楷体" panose="02010609060101010101" charset="-122"/>
                <a:ea typeface="楷体" panose="02010609060101010101" charset="-122"/>
                <a:cs typeface="楷体" panose="02010609060101010101" charset="-122"/>
              </a:rPr>
              <a:t>标准：建立起来必须遵守的规则</a:t>
            </a:r>
            <a:endParaRPr lang="zh-CN" altLang="en-US" sz="2400" b="1" i="0" dirty="0">
              <a:solidFill>
                <a:srgbClr val="FF0000"/>
              </a:solidFill>
              <a:latin typeface="楷体" panose="02010609060101010101" charset="-122"/>
              <a:ea typeface="楷体" panose="02010609060101010101" charset="-122"/>
              <a:cs typeface="楷体" panose="02010609060101010101" charset="-122"/>
            </a:endParaRPr>
          </a:p>
          <a:p>
            <a:pPr indent="0" latinLnBrk="0">
              <a:lnSpc>
                <a:spcPct val="160000"/>
              </a:lnSpc>
              <a:spcBef>
                <a:spcPct val="50000"/>
              </a:spcBef>
            </a:pPr>
            <a:r>
              <a:rPr lang="zh-CN" altLang="en-US" sz="2400" b="1" i="0" dirty="0">
                <a:solidFill>
                  <a:srgbClr val="FF0000"/>
                </a:solidFill>
                <a:latin typeface="楷体" panose="02010609060101010101" charset="-122"/>
                <a:ea typeface="楷体" panose="02010609060101010101" charset="-122"/>
                <a:cs typeface="楷体" panose="02010609060101010101" charset="-122"/>
              </a:rPr>
              <a:t>规范：建议最佳做法，推荐更好方式</a:t>
            </a:r>
            <a:endParaRPr lang="zh-CN" altLang="en-US" sz="2400" b="1" dirty="0"/>
          </a:p>
          <a:p>
            <a:pPr indent="0" latinLnBrk="0">
              <a:lnSpc>
                <a:spcPct val="160000"/>
              </a:lnSpc>
              <a:spcBef>
                <a:spcPct val="50000"/>
              </a:spcBef>
            </a:pPr>
            <a:r>
              <a:rPr lang="zh-CN" altLang="en-US" sz="2400" b="1" dirty="0" smtClean="0">
                <a:solidFill>
                  <a:srgbClr val="00B050"/>
                </a:solidFill>
              </a:rPr>
              <a:t>实施代码规范</a:t>
            </a:r>
            <a:r>
              <a:rPr lang="zh-CN" altLang="en-US" sz="2400" b="1" dirty="0">
                <a:solidFill>
                  <a:srgbClr val="00B050"/>
                </a:solidFill>
              </a:rPr>
              <a:t>的原因：</a:t>
            </a:r>
            <a:endParaRPr lang="zh-CN" altLang="en-US" sz="2400" b="1" dirty="0">
              <a:solidFill>
                <a:srgbClr val="00B050"/>
              </a:solidFill>
            </a:endParaRPr>
          </a:p>
          <a:p>
            <a:pPr marL="342900" indent="0" eaLnBrk="0" latinLnBrk="0" hangingPunct="0">
              <a:lnSpc>
                <a:spcPct val="16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b="1" dirty="0">
                <a:solidFill>
                  <a:srgbClr val="0070C0"/>
                </a:solidFill>
              </a:rPr>
              <a:t> </a:t>
            </a:r>
            <a:r>
              <a:rPr lang="zh-CN" altLang="en-US" sz="2400" i="0" dirty="0">
                <a:solidFill>
                  <a:srgbClr val="0070C0"/>
                </a:solidFill>
                <a:latin typeface="+mn-lt"/>
                <a:ea typeface="楷体" panose="02010609060101010101" charset="-122"/>
                <a:cs typeface="楷体" panose="02010609060101010101" charset="-122"/>
              </a:rPr>
              <a:t>可靠性</a:t>
            </a:r>
            <a:endParaRPr lang="zh-CN" altLang="en-US" sz="2400" i="0" dirty="0">
              <a:solidFill>
                <a:srgbClr val="0070C0"/>
              </a:solidFill>
              <a:latin typeface="+mn-lt"/>
              <a:ea typeface="楷体" panose="02010609060101010101" charset="-122"/>
              <a:cs typeface="楷体" panose="02010609060101010101" charset="-122"/>
            </a:endParaRPr>
          </a:p>
          <a:p>
            <a:pPr marL="342900" indent="0" eaLnBrk="0" latinLnBrk="0" hangingPunct="0">
              <a:lnSpc>
                <a:spcPct val="16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可读性和可维护性</a:t>
            </a:r>
            <a:endParaRPr lang="zh-CN" altLang="en-US" sz="2400" i="0" dirty="0">
              <a:solidFill>
                <a:srgbClr val="0070C0"/>
              </a:solidFill>
              <a:latin typeface="+mn-lt"/>
              <a:ea typeface="楷体" panose="02010609060101010101" charset="-122"/>
              <a:cs typeface="楷体" panose="02010609060101010101" charset="-122"/>
            </a:endParaRPr>
          </a:p>
          <a:p>
            <a:pPr marL="342900" indent="0" eaLnBrk="0" latinLnBrk="0" hangingPunct="0">
              <a:lnSpc>
                <a:spcPct val="16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可移植性</a:t>
            </a:r>
            <a:endParaRPr lang="zh-CN" altLang="en-US" sz="2400" b="1" i="0" dirty="0">
              <a:solidFill>
                <a:srgbClr val="0070C0"/>
              </a:solidFill>
              <a:latin typeface="+mn-lt"/>
              <a:ea typeface="楷体" panose="02010609060101010101" charset="-122"/>
              <a:cs typeface="楷体" panose="02010609060101010101" charset="-122"/>
            </a:endParaRPr>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763688" y="332656"/>
            <a:ext cx="5543971" cy="647923"/>
          </a:xfrm>
        </p:spPr>
        <p:txBody>
          <a:bodyPr/>
          <a:lstStyle/>
          <a:p>
            <a:pPr algn="ctr"/>
            <a:r>
              <a:rPr lang="zh-CN" altLang="en-US" sz="3200" dirty="0">
                <a:solidFill>
                  <a:srgbClr val="FFFF00"/>
                </a:solidFill>
                <a:latin typeface="+mj-ea"/>
              </a:rPr>
              <a:t>代码评</a:t>
            </a:r>
            <a:r>
              <a:rPr lang="zh-CN" altLang="en-US" sz="3200" dirty="0">
                <a:solidFill>
                  <a:srgbClr val="FFFF00"/>
                </a:solidFill>
                <a:latin typeface="+mj-ea"/>
              </a:rPr>
              <a:t>审</a:t>
            </a:r>
            <a:endParaRPr lang="zh-CN" altLang="en-US" sz="3200" dirty="0">
              <a:solidFill>
                <a:srgbClr val="FFFF00"/>
              </a:solidFill>
              <a:latin typeface="+mj-ea"/>
            </a:endParaRPr>
          </a:p>
        </p:txBody>
      </p:sp>
      <p:pic>
        <p:nvPicPr>
          <p:cNvPr id="101378" name="Picture 2"/>
          <p:cNvPicPr>
            <a:picLocks noChangeAspect="1" noChangeArrowheads="1"/>
          </p:cNvPicPr>
          <p:nvPr/>
        </p:nvPicPr>
        <p:blipFill>
          <a:blip r:embed="rId1" cstate="print"/>
          <a:srcRect/>
          <a:stretch>
            <a:fillRect/>
          </a:stretch>
        </p:blipFill>
        <p:spPr bwMode="auto">
          <a:xfrm>
            <a:off x="4565769" y="1695981"/>
            <a:ext cx="4572163" cy="4284476"/>
          </a:xfrm>
          <a:prstGeom prst="rect">
            <a:avLst/>
          </a:prstGeom>
          <a:noFill/>
          <a:ln w="9525">
            <a:noFill/>
            <a:miter lim="800000"/>
            <a:headEnd/>
            <a:tailEnd/>
          </a:ln>
        </p:spPr>
      </p:pic>
      <p:pic>
        <p:nvPicPr>
          <p:cNvPr id="101382" name="Picture 6" descr="http://smartbear.com/images/main/banner-new/images/0/smartbear-logo.png">
            <a:hlinkClick r:id="rId2"/>
          </p:cNvPr>
          <p:cNvPicPr>
            <a:picLocks noChangeAspect="1" noChangeArrowheads="1"/>
          </p:cNvPicPr>
          <p:nvPr/>
        </p:nvPicPr>
        <p:blipFill>
          <a:blip r:embed="rId3" cstate="print"/>
          <a:srcRect/>
          <a:stretch>
            <a:fillRect/>
          </a:stretch>
        </p:blipFill>
        <p:spPr bwMode="auto">
          <a:xfrm>
            <a:off x="5724128" y="3248980"/>
            <a:ext cx="3676650" cy="1543051"/>
          </a:xfrm>
          <a:prstGeom prst="rect">
            <a:avLst/>
          </a:prstGeom>
          <a:noFill/>
        </p:spPr>
      </p:pic>
      <p:sp>
        <p:nvSpPr>
          <p:cNvPr id="3" name="内容占位符 2"/>
          <p:cNvSpPr>
            <a:spLocks noGrp="1"/>
          </p:cNvSpPr>
          <p:nvPr>
            <p:ph idx="1"/>
          </p:nvPr>
        </p:nvSpPr>
        <p:spPr>
          <a:xfrm>
            <a:off x="578485" y="1696085"/>
            <a:ext cx="4363720" cy="4420235"/>
          </a:xfrm>
        </p:spPr>
        <p:txBody>
          <a:bodyPr/>
          <a:p>
            <a:pPr marL="0" indent="0" latinLnBrk="0">
              <a:lnSpc>
                <a:spcPts val="4160"/>
              </a:lnSpc>
              <a:spcBef>
                <a:spcPts val="0"/>
              </a:spcBef>
              <a:buNone/>
            </a:pPr>
            <a:r>
              <a:rPr lang="zh-CN" altLang="en-US" sz="2800" dirty="0">
                <a:solidFill>
                  <a:srgbClr val="0070C0"/>
                </a:solidFill>
                <a:latin typeface="楷体" panose="02010609060101010101" charset="-122"/>
                <a:ea typeface="楷体" panose="02010609060101010101" charset="-122"/>
              </a:rPr>
              <a:t>代码评审是一种有效的静态测试方法。据统计，</a:t>
            </a:r>
            <a:r>
              <a:rPr lang="zh-CN" altLang="zh-CN" sz="2800" dirty="0">
                <a:solidFill>
                  <a:srgbClr val="0070C0"/>
                </a:solidFill>
                <a:latin typeface="楷体" panose="02010609060101010101" charset="-122"/>
                <a:ea typeface="楷体" panose="02010609060101010101" charset="-122"/>
              </a:rPr>
              <a:t>代码</a:t>
            </a:r>
            <a:r>
              <a:rPr lang="zh-CN" altLang="en-US" sz="2800" dirty="0">
                <a:solidFill>
                  <a:srgbClr val="0070C0"/>
                </a:solidFill>
                <a:latin typeface="楷体" panose="02010609060101010101" charset="-122"/>
                <a:ea typeface="楷体" panose="02010609060101010101" charset="-122"/>
              </a:rPr>
              <a:t>中</a:t>
            </a:r>
            <a:r>
              <a:rPr lang="en-US" altLang="zh-CN" sz="2800" dirty="0">
                <a:solidFill>
                  <a:srgbClr val="0070C0"/>
                </a:solidFill>
                <a:latin typeface="楷体" panose="02010609060101010101" charset="-122"/>
                <a:ea typeface="楷体" panose="02010609060101010101" charset="-122"/>
              </a:rPr>
              <a:t>60</a:t>
            </a:r>
            <a:r>
              <a:rPr lang="zh-CN" altLang="zh-CN" sz="2800" dirty="0">
                <a:solidFill>
                  <a:srgbClr val="0070C0"/>
                </a:solidFill>
                <a:latin typeface="楷体" panose="02010609060101010101" charset="-122"/>
                <a:ea typeface="楷体" panose="02010609060101010101" charset="-122"/>
              </a:rPr>
              <a:t>%以上</a:t>
            </a:r>
            <a:r>
              <a:rPr lang="zh-CN" altLang="en-US" sz="2800" dirty="0">
                <a:solidFill>
                  <a:srgbClr val="0070C0"/>
                </a:solidFill>
                <a:latin typeface="楷体" panose="02010609060101010101" charset="-122"/>
                <a:ea typeface="楷体" panose="02010609060101010101" charset="-122"/>
              </a:rPr>
              <a:t>的</a:t>
            </a:r>
            <a:r>
              <a:rPr lang="zh-CN" altLang="zh-CN" sz="2800" dirty="0">
                <a:solidFill>
                  <a:srgbClr val="0070C0"/>
                </a:solidFill>
                <a:latin typeface="楷体" panose="02010609060101010101" charset="-122"/>
                <a:ea typeface="楷体" panose="02010609060101010101" charset="-122"/>
              </a:rPr>
              <a:t>缺陷可以通过代码审查</a:t>
            </a:r>
            <a:r>
              <a:rPr lang="zh-CN" altLang="zh-CN" sz="2800" dirty="0">
                <a:solidFill>
                  <a:srgbClr val="0070C0"/>
                </a:solidFill>
                <a:latin typeface="楷体" panose="02010609060101010101" charset="-122"/>
                <a:ea typeface="楷体" panose="02010609060101010101" charset="-122"/>
                <a:sym typeface="+mn-ea"/>
              </a:rPr>
              <a:t>发现</a:t>
            </a:r>
            <a:r>
              <a:rPr lang="zh-CN" altLang="zh-CN" sz="2800" dirty="0" smtClean="0">
                <a:solidFill>
                  <a:srgbClr val="0070C0"/>
                </a:solidFill>
                <a:latin typeface="楷体" panose="02010609060101010101" charset="-122"/>
                <a:ea typeface="楷体" panose="02010609060101010101" charset="-122"/>
                <a:sym typeface="+mn-ea"/>
              </a:rPr>
              <a:t>出来</a:t>
            </a:r>
            <a:r>
              <a:rPr lang="zh-CN" altLang="en-US" sz="2800" dirty="0">
                <a:solidFill>
                  <a:srgbClr val="0070C0"/>
                </a:solidFill>
                <a:latin typeface="楷体" panose="02010609060101010101" charset="-122"/>
                <a:ea typeface="楷体" panose="02010609060101010101" charset="-122"/>
                <a:sym typeface="+mn-ea"/>
              </a:rPr>
              <a:t>。</a:t>
            </a:r>
            <a:endParaRPr lang="zh-CN" altLang="zh-CN" sz="2800" dirty="0">
              <a:solidFill>
                <a:srgbClr val="0070C0"/>
              </a:solidFill>
              <a:latin typeface="楷体" panose="02010609060101010101" charset="-122"/>
              <a:ea typeface="楷体" panose="02010609060101010101" charset="-122"/>
            </a:endParaRPr>
          </a:p>
          <a:p>
            <a:pPr marL="0" indent="0" latinLnBrk="0">
              <a:lnSpc>
                <a:spcPts val="4160"/>
              </a:lnSpc>
              <a:spcBef>
                <a:spcPts val="0"/>
              </a:spcBef>
              <a:buNone/>
            </a:pPr>
            <a:r>
              <a:rPr lang="zh-CN" altLang="zh-CN" sz="2800" dirty="0">
                <a:solidFill>
                  <a:srgbClr val="0070C0"/>
                </a:solidFill>
                <a:latin typeface="楷体" panose="02010609060101010101" charset="-122"/>
                <a:ea typeface="楷体" panose="02010609060101010101" charset="-122"/>
              </a:rPr>
              <a:t>形式包括：</a:t>
            </a:r>
            <a:endParaRPr lang="zh-CN" altLang="zh-CN" sz="2800" dirty="0">
              <a:solidFill>
                <a:srgbClr val="0070C0"/>
              </a:solidFill>
              <a:latin typeface="楷体" panose="02010609060101010101" charset="-122"/>
              <a:ea typeface="楷体" panose="02010609060101010101" charset="-122"/>
            </a:endParaRPr>
          </a:p>
          <a:p>
            <a:pPr marL="0" indent="0" latinLnBrk="0">
              <a:lnSpc>
                <a:spcPts val="4160"/>
              </a:lnSpc>
              <a:spcBef>
                <a:spcPts val="0"/>
              </a:spcBef>
              <a:buNone/>
            </a:pPr>
            <a:r>
              <a:rPr lang="zh-CN" altLang="zh-CN" sz="2800" dirty="0">
                <a:solidFill>
                  <a:srgbClr val="0070C0"/>
                </a:solidFill>
                <a:latin typeface="楷体" panose="02010609060101010101" charset="-122"/>
                <a:ea typeface="楷体" panose="02010609060101010101" charset="-122"/>
              </a:rPr>
              <a:t>  </a:t>
            </a:r>
            <a:r>
              <a:rPr lang="en-US" altLang="zh-CN" sz="2800" dirty="0">
                <a:solidFill>
                  <a:srgbClr val="00B050"/>
                </a:solidFill>
                <a:latin typeface="楷体" panose="02010609060101010101" charset="-122"/>
                <a:ea typeface="楷体" panose="02010609060101010101" charset="-122"/>
              </a:rPr>
              <a:t>-</a:t>
            </a:r>
            <a:r>
              <a:rPr lang="zh-CN" altLang="zh-CN" sz="2800" dirty="0">
                <a:solidFill>
                  <a:srgbClr val="00B050"/>
                </a:solidFill>
                <a:latin typeface="楷体" panose="02010609060101010101" charset="-122"/>
                <a:ea typeface="楷体" panose="02010609060101010101" charset="-122"/>
              </a:rPr>
              <a:t>互查</a:t>
            </a:r>
            <a:endParaRPr lang="zh-CN" altLang="zh-CN" sz="2800" dirty="0">
              <a:solidFill>
                <a:srgbClr val="00B050"/>
              </a:solidFill>
              <a:latin typeface="楷体" panose="02010609060101010101" charset="-122"/>
              <a:ea typeface="楷体" panose="02010609060101010101" charset="-122"/>
            </a:endParaRPr>
          </a:p>
          <a:p>
            <a:pPr marL="0" indent="0" latinLnBrk="0">
              <a:lnSpc>
                <a:spcPts val="4160"/>
              </a:lnSpc>
              <a:spcBef>
                <a:spcPts val="0"/>
              </a:spcBef>
              <a:buNone/>
            </a:pPr>
            <a:r>
              <a:rPr lang="zh-CN" altLang="zh-CN" sz="2800" dirty="0">
                <a:solidFill>
                  <a:srgbClr val="00B050"/>
                </a:solidFill>
                <a:latin typeface="楷体" panose="02010609060101010101" charset="-122"/>
                <a:ea typeface="楷体" panose="02010609060101010101" charset="-122"/>
              </a:rPr>
              <a:t>  </a:t>
            </a:r>
            <a:r>
              <a:rPr lang="en-US" altLang="zh-CN" sz="2800" dirty="0">
                <a:solidFill>
                  <a:srgbClr val="00B050"/>
                </a:solidFill>
                <a:latin typeface="楷体" panose="02010609060101010101" charset="-122"/>
                <a:ea typeface="楷体" panose="02010609060101010101" charset="-122"/>
              </a:rPr>
              <a:t>-</a:t>
            </a:r>
            <a:r>
              <a:rPr lang="zh-CN" altLang="zh-CN" sz="2800" dirty="0">
                <a:solidFill>
                  <a:srgbClr val="00B050"/>
                </a:solidFill>
                <a:latin typeface="楷体" panose="02010609060101010101" charset="-122"/>
                <a:ea typeface="楷体" panose="02010609060101010101" charset="-122"/>
              </a:rPr>
              <a:t>走查</a:t>
            </a:r>
            <a:endParaRPr lang="zh-CN" altLang="zh-CN" sz="2800" dirty="0">
              <a:solidFill>
                <a:srgbClr val="00B050"/>
              </a:solidFill>
              <a:latin typeface="楷体" panose="02010609060101010101" charset="-122"/>
              <a:ea typeface="楷体" panose="02010609060101010101" charset="-122"/>
            </a:endParaRPr>
          </a:p>
          <a:p>
            <a:pPr marL="0" indent="0" latinLnBrk="0">
              <a:lnSpc>
                <a:spcPts val="4160"/>
              </a:lnSpc>
              <a:spcBef>
                <a:spcPts val="0"/>
              </a:spcBef>
              <a:buNone/>
            </a:pPr>
            <a:r>
              <a:rPr lang="zh-CN" altLang="zh-CN" sz="2800" dirty="0">
                <a:solidFill>
                  <a:srgbClr val="00B050"/>
                </a:solidFill>
                <a:latin typeface="楷体" panose="02010609060101010101" charset="-122"/>
                <a:ea typeface="楷体" panose="02010609060101010101" charset="-122"/>
              </a:rPr>
              <a:t>  </a:t>
            </a:r>
            <a:r>
              <a:rPr lang="en-US" altLang="zh-CN" sz="2800" dirty="0">
                <a:solidFill>
                  <a:srgbClr val="00B050"/>
                </a:solidFill>
                <a:latin typeface="楷体" panose="02010609060101010101" charset="-122"/>
                <a:ea typeface="楷体" panose="02010609060101010101" charset="-122"/>
              </a:rPr>
              <a:t>-</a:t>
            </a:r>
            <a:r>
              <a:rPr lang="zh-CN" altLang="zh-CN" sz="2800" dirty="0">
                <a:solidFill>
                  <a:srgbClr val="00B050"/>
                </a:solidFill>
                <a:latin typeface="楷体" panose="02010609060101010101" charset="-122"/>
                <a:ea typeface="楷体" panose="02010609060101010101" charset="-122"/>
              </a:rPr>
              <a:t>会议评审</a:t>
            </a:r>
            <a:r>
              <a:rPr lang="zh-CN" altLang="zh-CN" sz="2800" dirty="0">
                <a:solidFill>
                  <a:srgbClr val="0070C0"/>
                </a:solidFill>
                <a:latin typeface="楷体" panose="02010609060101010101" charset="-122"/>
                <a:ea typeface="楷体" panose="02010609060101010101" charset="-122"/>
              </a:rPr>
              <a:t>等</a:t>
            </a:r>
            <a:endParaRPr lang="zh-CN" altLang="zh-CN" sz="2800" dirty="0">
              <a:solidFill>
                <a:srgbClr val="0070C0"/>
              </a:solidFill>
              <a:latin typeface="楷体" panose="02010609060101010101" charset="-122"/>
              <a:ea typeface="楷体" panose="02010609060101010101" charset="-122"/>
            </a:endParaRPr>
          </a:p>
        </p:txBody>
      </p:sp>
    </p:spTree>
    <p:custDataLst>
      <p:tags r:id="rId4"/>
    </p:custData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403649" y="332656"/>
            <a:ext cx="6120680" cy="561975"/>
          </a:xfrm>
        </p:spPr>
        <p:txBody>
          <a:bodyPr/>
          <a:lstStyle/>
          <a:p>
            <a:pPr algn="ctr"/>
            <a:r>
              <a:rPr lang="zh-CN" altLang="en-US" sz="3200" dirty="0">
                <a:solidFill>
                  <a:srgbClr val="FFFF00"/>
                </a:solidFill>
                <a:latin typeface="+mj-ea"/>
              </a:rPr>
              <a:t>第二篇 软件测试的技术</a:t>
            </a:r>
            <a:endParaRPr lang="zh-CN" altLang="en-US" sz="3200" dirty="0">
              <a:solidFill>
                <a:srgbClr val="FFFF00"/>
              </a:solidFill>
              <a:latin typeface="+mj-ea"/>
            </a:endParaRPr>
          </a:p>
        </p:txBody>
      </p:sp>
      <p:sp>
        <p:nvSpPr>
          <p:cNvPr id="3" name="Content Placeholder 2"/>
          <p:cNvSpPr>
            <a:spLocks noGrp="1"/>
          </p:cNvSpPr>
          <p:nvPr>
            <p:ph idx="1"/>
          </p:nvPr>
        </p:nvSpPr>
        <p:spPr>
          <a:xfrm>
            <a:off x="683568" y="1412776"/>
            <a:ext cx="8100900" cy="1104019"/>
          </a:xfrm>
        </p:spPr>
        <p:txBody>
          <a:bodyPr/>
          <a:lstStyle/>
          <a:p>
            <a:pPr marL="0" indent="0" latinLnBrk="0">
              <a:lnSpc>
                <a:spcPct val="150000"/>
              </a:lnSpc>
              <a:spcBef>
                <a:spcPts val="0"/>
              </a:spcBef>
              <a:buFont typeface="Wingdings" panose="05000000000000000000" pitchFamily="2" charset="2"/>
              <a:buNone/>
              <a:defRPr/>
            </a:pPr>
            <a:r>
              <a:rPr lang="zh-CN" altLang="en-US" sz="2400" b="1" dirty="0" smtClean="0">
                <a:solidFill>
                  <a:srgbClr val="00B050"/>
                </a:solidFill>
                <a:latin typeface="楷体" panose="02010609060101010101" charset="-122"/>
                <a:ea typeface="楷体" panose="02010609060101010101" charset="-122"/>
                <a:cs typeface="楷体" panose="02010609060101010101" charset="-122"/>
              </a:rPr>
              <a:t>从</a:t>
            </a:r>
            <a:r>
              <a:rPr lang="zh-CN" sz="2400" b="1" dirty="0" smtClean="0">
                <a:solidFill>
                  <a:srgbClr val="00B050"/>
                </a:solidFill>
                <a:latin typeface="楷体" panose="02010609060101010101" charset="-122"/>
                <a:ea typeface="楷体" panose="02010609060101010101" charset="-122"/>
                <a:cs typeface="楷体" panose="02010609060101010101" charset="-122"/>
              </a:rPr>
              <a:t>方法</a:t>
            </a:r>
            <a:r>
              <a:rPr lang="zh-CN" altLang="en-US" sz="2400" b="1" dirty="0" smtClean="0">
                <a:solidFill>
                  <a:srgbClr val="00B050"/>
                </a:solidFill>
                <a:latin typeface="楷体" panose="02010609060101010101" charset="-122"/>
                <a:ea typeface="楷体" panose="02010609060101010101" charset="-122"/>
                <a:cs typeface="楷体" panose="02010609060101010101" charset="-122"/>
              </a:rPr>
              <a:t>到</a:t>
            </a:r>
            <a:r>
              <a:rPr lang="zh-CN" sz="2400" b="1" dirty="0" smtClean="0">
                <a:solidFill>
                  <a:srgbClr val="00B050"/>
                </a:solidFill>
                <a:latin typeface="楷体" panose="02010609060101010101" charset="-122"/>
                <a:ea typeface="楷体" panose="02010609060101010101" charset="-122"/>
                <a:cs typeface="楷体" panose="02010609060101010101" charset="-122"/>
              </a:rPr>
              <a:t>技术，熟悉业务领域知识，深入系统架构、设计模式和开发框架，灵活运用测试工具，才能真正解决问题</a:t>
            </a:r>
            <a:endParaRPr lang="zh-CN" altLang="en-US" sz="2400" b="1" dirty="0" smtClean="0">
              <a:solidFill>
                <a:srgbClr val="00B050"/>
              </a:solidFill>
              <a:latin typeface="楷体" panose="02010609060101010101" charset="-122"/>
              <a:ea typeface="楷体" panose="02010609060101010101" charset="-122"/>
              <a:cs typeface="楷体" panose="02010609060101010101" charset="-122"/>
            </a:endParaRPr>
          </a:p>
        </p:txBody>
      </p:sp>
      <p:sp>
        <p:nvSpPr>
          <p:cNvPr id="5124" name="Rectangle 1"/>
          <p:cNvSpPr>
            <a:spLocks noChangeArrowheads="1"/>
          </p:cNvSpPr>
          <p:nvPr/>
        </p:nvSpPr>
        <p:spPr bwMode="auto">
          <a:xfrm>
            <a:off x="1547664" y="2709039"/>
            <a:ext cx="4527550" cy="3600450"/>
          </a:xfrm>
          <a:prstGeom prst="rect">
            <a:avLst/>
          </a:prstGeom>
          <a:noFill/>
          <a:ln w="9525">
            <a:noFill/>
            <a:miter lim="800000"/>
          </a:ln>
        </p:spPr>
        <p:txBody>
          <a:bodyPr lIns="0" tIns="0" rIns="0" bIns="0" anchor="ctr">
            <a:spAutoFit/>
          </a:bodyPr>
          <a:lstStyle/>
          <a:p>
            <a:pPr marL="342900" indent="-342900" defTabSz="914400" eaLnBrk="0" latinLnBrk="0" hangingPunct="0">
              <a:lnSpc>
                <a:spcPct val="19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dirty="0" smtClean="0">
                <a:solidFill>
                  <a:srgbClr val="0070C0"/>
                </a:solidFill>
                <a:cs typeface="Arial" panose="020B0604020202020204" pitchFamily="34" charset="0"/>
              </a:rPr>
              <a:t> </a:t>
            </a:r>
            <a:r>
              <a:rPr lang="zh-CN" altLang="en-US" sz="2400" i="0" dirty="0">
                <a:solidFill>
                  <a:srgbClr val="0070C0"/>
                </a:solidFill>
                <a:latin typeface="+mn-lt"/>
                <a:ea typeface="楷体" panose="02010609060101010101" charset="-122"/>
                <a:cs typeface="楷体" panose="02010609060101010101" charset="-122"/>
              </a:rPr>
              <a:t>第</a:t>
            </a:r>
            <a:r>
              <a:rPr lang="en-US" altLang="zh-CN" sz="2400" i="0" dirty="0">
                <a:solidFill>
                  <a:srgbClr val="0070C0"/>
                </a:solidFill>
                <a:latin typeface="+mn-lt"/>
                <a:ea typeface="楷体" panose="02010609060101010101" charset="-122"/>
                <a:cs typeface="楷体" panose="02010609060101010101" charset="-122"/>
              </a:rPr>
              <a:t>5</a:t>
            </a:r>
            <a:r>
              <a:rPr lang="zh-CN" altLang="en-US" sz="2400" i="0" dirty="0">
                <a:solidFill>
                  <a:srgbClr val="0070C0"/>
                </a:solidFill>
                <a:latin typeface="+mn-lt"/>
                <a:ea typeface="楷体" panose="02010609060101010101" charset="-122"/>
                <a:cs typeface="楷体" panose="02010609060101010101" charset="-122"/>
              </a:rPr>
              <a:t>章 </a:t>
            </a:r>
            <a:r>
              <a:rPr lang="zh-CN" altLang="en-US" sz="2400" i="0" dirty="0" smtClean="0">
                <a:solidFill>
                  <a:srgbClr val="0070C0"/>
                </a:solidFill>
                <a:latin typeface="+mn-lt"/>
                <a:ea typeface="楷体" panose="02010609060101010101" charset="-122"/>
                <a:cs typeface="楷体" panose="02010609060101010101" charset="-122"/>
              </a:rPr>
              <a:t>单元测试与</a:t>
            </a:r>
            <a:r>
              <a:rPr lang="zh-CN" altLang="en-US" sz="2400" i="0" dirty="0">
                <a:solidFill>
                  <a:srgbClr val="0070C0"/>
                </a:solidFill>
                <a:ea typeface="楷体" panose="02010609060101010101" charset="-122"/>
                <a:cs typeface="楷体" panose="02010609060101010101" charset="-122"/>
              </a:rPr>
              <a:t>集成测试</a:t>
            </a:r>
            <a:endParaRPr lang="zh-CN" altLang="en-US" sz="2400" i="0" dirty="0">
              <a:solidFill>
                <a:srgbClr val="0070C0"/>
              </a:solidFill>
              <a:latin typeface="+mn-lt"/>
              <a:ea typeface="楷体" panose="02010609060101010101" charset="-122"/>
              <a:cs typeface="楷体" panose="02010609060101010101" charset="-122"/>
            </a:endParaRPr>
          </a:p>
          <a:p>
            <a:pPr marL="342900" indent="-342900" defTabSz="914400" eaLnBrk="0" latinLnBrk="0" hangingPunct="0">
              <a:lnSpc>
                <a:spcPct val="19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第</a:t>
            </a:r>
            <a:r>
              <a:rPr lang="en-US" altLang="zh-CN" sz="2400" i="0" dirty="0">
                <a:solidFill>
                  <a:srgbClr val="0070C0"/>
                </a:solidFill>
                <a:latin typeface="+mn-lt"/>
                <a:ea typeface="楷体" panose="02010609060101010101" charset="-122"/>
                <a:cs typeface="楷体" panose="02010609060101010101" charset="-122"/>
              </a:rPr>
              <a:t>6</a:t>
            </a:r>
            <a:r>
              <a:rPr lang="zh-CN" altLang="en-US" sz="2400" i="0" dirty="0">
                <a:solidFill>
                  <a:srgbClr val="0070C0"/>
                </a:solidFill>
                <a:latin typeface="+mn-lt"/>
                <a:ea typeface="楷体" panose="02010609060101010101" charset="-122"/>
                <a:cs typeface="楷体" panose="02010609060101010101" charset="-122"/>
              </a:rPr>
              <a:t>章 </a:t>
            </a:r>
            <a:r>
              <a:rPr lang="zh-CN" altLang="en-US" sz="2400" i="0" dirty="0" smtClean="0">
                <a:solidFill>
                  <a:srgbClr val="0070C0"/>
                </a:solidFill>
                <a:latin typeface="+mn-lt"/>
                <a:ea typeface="楷体" panose="02010609060101010101" charset="-122"/>
                <a:cs typeface="楷体" panose="02010609060101010101" charset="-122"/>
              </a:rPr>
              <a:t>系统测试</a:t>
            </a:r>
            <a:endParaRPr lang="zh-CN" altLang="en-US" sz="2400" i="0" dirty="0">
              <a:solidFill>
                <a:srgbClr val="0070C0"/>
              </a:solidFill>
              <a:latin typeface="+mn-lt"/>
              <a:ea typeface="楷体" panose="02010609060101010101" charset="-122"/>
              <a:cs typeface="楷体" panose="02010609060101010101" charset="-122"/>
            </a:endParaRPr>
          </a:p>
          <a:p>
            <a:pPr marL="342900" indent="-342900" defTabSz="914400" eaLnBrk="0" latinLnBrk="0" hangingPunct="0">
              <a:lnSpc>
                <a:spcPct val="19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第</a:t>
            </a:r>
            <a:r>
              <a:rPr lang="en-US" altLang="zh-CN" sz="2400" i="0" dirty="0">
                <a:solidFill>
                  <a:srgbClr val="0070C0"/>
                </a:solidFill>
                <a:latin typeface="+mn-lt"/>
                <a:ea typeface="楷体" panose="02010609060101010101" charset="-122"/>
                <a:cs typeface="楷体" panose="02010609060101010101" charset="-122"/>
              </a:rPr>
              <a:t>7</a:t>
            </a:r>
            <a:r>
              <a:rPr lang="zh-CN" altLang="en-US" sz="2400" i="0" dirty="0">
                <a:solidFill>
                  <a:srgbClr val="0070C0"/>
                </a:solidFill>
                <a:latin typeface="+mn-lt"/>
                <a:ea typeface="楷体" panose="02010609060101010101" charset="-122"/>
                <a:cs typeface="楷体" panose="02010609060101010101" charset="-122"/>
              </a:rPr>
              <a:t>章 验收测试</a:t>
            </a:r>
            <a:endParaRPr lang="zh-CN" altLang="en-US" sz="2400" i="0" dirty="0">
              <a:solidFill>
                <a:srgbClr val="0070C0"/>
              </a:solidFill>
              <a:latin typeface="+mn-lt"/>
              <a:ea typeface="楷体" panose="02010609060101010101" charset="-122"/>
              <a:cs typeface="楷体" panose="02010609060101010101" charset="-122"/>
            </a:endParaRPr>
          </a:p>
          <a:p>
            <a:pPr marL="342900" indent="-342900" defTabSz="914400" eaLnBrk="0" latinLnBrk="0" hangingPunct="0">
              <a:lnSpc>
                <a:spcPct val="19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en-US" altLang="zh-CN" sz="2400" i="0" dirty="0" smtClean="0">
                <a:solidFill>
                  <a:srgbClr val="0070C0"/>
                </a:solidFill>
                <a:latin typeface="+mn-lt"/>
                <a:ea typeface="楷体" panose="02010609060101010101" charset="-122"/>
                <a:cs typeface="楷体" panose="02010609060101010101" charset="-122"/>
              </a:rPr>
              <a:t> </a:t>
            </a:r>
            <a:r>
              <a:rPr lang="zh-CN" altLang="en-US" sz="2400" i="0" dirty="0" smtClean="0">
                <a:solidFill>
                  <a:srgbClr val="0070C0"/>
                </a:solidFill>
                <a:latin typeface="+mn-lt"/>
                <a:ea typeface="楷体" panose="02010609060101010101" charset="-122"/>
                <a:cs typeface="楷体" panose="02010609060101010101" charset="-122"/>
              </a:rPr>
              <a:t>第</a:t>
            </a:r>
            <a:r>
              <a:rPr lang="en-US" altLang="zh-CN" sz="2400" i="0" dirty="0">
                <a:solidFill>
                  <a:srgbClr val="0070C0"/>
                </a:solidFill>
                <a:latin typeface="+mn-lt"/>
                <a:ea typeface="楷体" panose="02010609060101010101" charset="-122"/>
                <a:cs typeface="楷体" panose="02010609060101010101" charset="-122"/>
              </a:rPr>
              <a:t>8</a:t>
            </a:r>
            <a:r>
              <a:rPr lang="zh-CN" altLang="en-US" sz="2400" i="0" dirty="0" smtClean="0">
                <a:solidFill>
                  <a:srgbClr val="0070C0"/>
                </a:solidFill>
                <a:latin typeface="+mn-lt"/>
                <a:ea typeface="楷体" panose="02010609060101010101" charset="-122"/>
                <a:cs typeface="楷体" panose="02010609060101010101" charset="-122"/>
              </a:rPr>
              <a:t>章 </a:t>
            </a:r>
            <a:r>
              <a:rPr lang="zh-CN" altLang="en-US" sz="2400" i="0" dirty="0">
                <a:solidFill>
                  <a:srgbClr val="0070C0"/>
                </a:solidFill>
                <a:latin typeface="+mn-lt"/>
                <a:ea typeface="楷体" panose="02010609060101010101" charset="-122"/>
                <a:cs typeface="楷体" panose="02010609060101010101" charset="-122"/>
              </a:rPr>
              <a:t>软件本地化测试</a:t>
            </a:r>
            <a:endParaRPr lang="zh-CN" altLang="en-US" sz="2400" i="0" dirty="0">
              <a:solidFill>
                <a:srgbClr val="0070C0"/>
              </a:solidFill>
              <a:latin typeface="+mn-lt"/>
              <a:ea typeface="楷体" panose="02010609060101010101" charset="-122"/>
              <a:cs typeface="楷体" panose="02010609060101010101" charset="-122"/>
            </a:endParaRPr>
          </a:p>
          <a:p>
            <a:pPr marL="342900" indent="-342900" defTabSz="914400" eaLnBrk="0" latinLnBrk="0" hangingPunct="0">
              <a:lnSpc>
                <a:spcPct val="19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a:t>
            </a:r>
            <a:r>
              <a:rPr lang="zh-CN" altLang="en-US" sz="2400" i="0" dirty="0" smtClean="0">
                <a:solidFill>
                  <a:srgbClr val="0070C0"/>
                </a:solidFill>
                <a:latin typeface="+mn-lt"/>
                <a:ea typeface="楷体" panose="02010609060101010101" charset="-122"/>
                <a:cs typeface="楷体" panose="02010609060101010101" charset="-122"/>
              </a:rPr>
              <a:t>第</a:t>
            </a:r>
            <a:r>
              <a:rPr lang="en-US" altLang="zh-CN" sz="2400" i="0" dirty="0">
                <a:solidFill>
                  <a:srgbClr val="0070C0"/>
                </a:solidFill>
                <a:latin typeface="+mn-lt"/>
                <a:ea typeface="楷体" panose="02010609060101010101" charset="-122"/>
                <a:cs typeface="楷体" panose="02010609060101010101" charset="-122"/>
              </a:rPr>
              <a:t>9</a:t>
            </a:r>
            <a:r>
              <a:rPr lang="zh-CN" altLang="en-US" sz="2400" i="0" dirty="0" smtClean="0">
                <a:solidFill>
                  <a:srgbClr val="0070C0"/>
                </a:solidFill>
                <a:latin typeface="+mn-lt"/>
                <a:ea typeface="楷体" panose="02010609060101010101" charset="-122"/>
                <a:cs typeface="楷体" panose="02010609060101010101" charset="-122"/>
              </a:rPr>
              <a:t>章 测试自动化及其框架</a:t>
            </a:r>
            <a:endParaRPr lang="zh-CN" altLang="en-US" sz="2400" i="0" dirty="0" smtClean="0">
              <a:solidFill>
                <a:srgbClr val="0070C0"/>
              </a:solidFill>
              <a:latin typeface="+mn-lt"/>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35696" y="404664"/>
            <a:ext cx="5797401" cy="503907"/>
          </a:xfrm>
        </p:spPr>
        <p:txBody>
          <a:bodyPr/>
          <a:lstStyle/>
          <a:p>
            <a:pPr algn="ctr"/>
            <a:r>
              <a:rPr lang="zh-CN" altLang="en-US" sz="3200" dirty="0">
                <a:solidFill>
                  <a:srgbClr val="FFFF00"/>
                </a:solidFill>
                <a:latin typeface="+mj-ea"/>
              </a:rPr>
              <a:t>代码评审的最佳实践</a:t>
            </a:r>
            <a:endParaRPr lang="zh-CN" altLang="en-US" sz="3200" dirty="0">
              <a:solidFill>
                <a:srgbClr val="FFFF00"/>
              </a:solidFill>
              <a:latin typeface="+mj-ea"/>
            </a:endParaRPr>
          </a:p>
        </p:txBody>
      </p:sp>
      <p:pic>
        <p:nvPicPr>
          <p:cNvPr id="101388" name="Picture 12" descr="http://www.klocwork.com/blog/wp-content/uploads/2009/11/sally-code-review.png"/>
          <p:cNvPicPr>
            <a:picLocks noChangeAspect="1" noChangeArrowheads="1"/>
          </p:cNvPicPr>
          <p:nvPr/>
        </p:nvPicPr>
        <p:blipFill>
          <a:blip r:embed="rId1" cstate="print"/>
          <a:srcRect/>
          <a:stretch>
            <a:fillRect/>
          </a:stretch>
        </p:blipFill>
        <p:spPr bwMode="auto">
          <a:xfrm>
            <a:off x="5153025" y="2899410"/>
            <a:ext cx="3601720" cy="3086735"/>
          </a:xfrm>
          <a:prstGeom prst="rect">
            <a:avLst/>
          </a:prstGeom>
          <a:noFill/>
        </p:spPr>
      </p:pic>
      <p:sp>
        <p:nvSpPr>
          <p:cNvPr id="11" name="矩形 10"/>
          <p:cNvSpPr/>
          <p:nvPr/>
        </p:nvSpPr>
        <p:spPr>
          <a:xfrm>
            <a:off x="611505" y="1577975"/>
            <a:ext cx="8143240" cy="1476375"/>
          </a:xfrm>
          <a:prstGeom prst="rect">
            <a:avLst/>
          </a:prstGeom>
        </p:spPr>
        <p:txBody>
          <a:bodyPr wrap="square">
            <a:spAutoFit/>
          </a:bodyPr>
          <a:lstStyle/>
          <a:p>
            <a:pPr marL="273050" indent="-273050" eaLnBrk="1" latinLnBrk="0" hangingPunct="1">
              <a:lnSpc>
                <a:spcPct val="150000"/>
              </a:lnSpc>
              <a:spcBef>
                <a:spcPts val="0"/>
              </a:spcBef>
              <a:buClr>
                <a:srgbClr val="91AC4E"/>
              </a:buClr>
              <a:buSzPct val="70000"/>
              <a:buFont typeface="Wingdings" panose="05000000000000000000" pitchFamily="2" charset="2"/>
              <a:buChar char="p"/>
            </a:pPr>
            <a:r>
              <a:rPr lang="zh-CN" altLang="en-US" sz="2000" dirty="0" smtClean="0">
                <a:solidFill>
                  <a:srgbClr val="0070C0"/>
                </a:solidFill>
              </a:rPr>
              <a:t>一次检查少于</a:t>
            </a:r>
            <a:r>
              <a:rPr lang="en-US" altLang="zh-CN" sz="2000" dirty="0" smtClean="0">
                <a:solidFill>
                  <a:srgbClr val="0070C0"/>
                </a:solidFill>
              </a:rPr>
              <a:t>200</a:t>
            </a:r>
            <a:r>
              <a:rPr lang="zh-CN" altLang="en-US" sz="2000" dirty="0" smtClean="0">
                <a:solidFill>
                  <a:srgbClr val="0070C0"/>
                </a:solidFill>
              </a:rPr>
              <a:t>～</a:t>
            </a:r>
            <a:r>
              <a:rPr lang="en-US" altLang="zh-CN" sz="2000" dirty="0" smtClean="0">
                <a:solidFill>
                  <a:srgbClr val="0070C0"/>
                </a:solidFill>
              </a:rPr>
              <a:t>400</a:t>
            </a:r>
            <a:r>
              <a:rPr lang="zh-CN" altLang="en-US" sz="2000" dirty="0" smtClean="0">
                <a:solidFill>
                  <a:srgbClr val="0070C0"/>
                </a:solidFill>
              </a:rPr>
              <a:t>行代码</a:t>
            </a:r>
            <a:endParaRPr lang="zh-CN" altLang="en-US" sz="2000" dirty="0" smtClean="0">
              <a:solidFill>
                <a:srgbClr val="0070C0"/>
              </a:solidFill>
            </a:endParaRPr>
          </a:p>
          <a:p>
            <a:pPr marL="273050" indent="-273050" eaLnBrk="1" latinLnBrk="0" hangingPunct="1">
              <a:lnSpc>
                <a:spcPct val="150000"/>
              </a:lnSpc>
              <a:spcBef>
                <a:spcPts val="0"/>
              </a:spcBef>
              <a:buClr>
                <a:srgbClr val="91AC4E"/>
              </a:buClr>
              <a:buSzPct val="70000"/>
              <a:buFont typeface="Wingdings" panose="05000000000000000000" pitchFamily="2" charset="2"/>
              <a:buChar char="p"/>
            </a:pPr>
            <a:r>
              <a:rPr lang="zh-CN" altLang="en-US" sz="2000" dirty="0" smtClean="0">
                <a:solidFill>
                  <a:srgbClr val="0070C0"/>
                </a:solidFill>
              </a:rPr>
              <a:t>努力达到一个合适的检查速度：</a:t>
            </a:r>
            <a:r>
              <a:rPr lang="en-US" altLang="zh-CN" sz="2000" dirty="0" smtClean="0">
                <a:solidFill>
                  <a:srgbClr val="0070C0"/>
                </a:solidFill>
              </a:rPr>
              <a:t>300</a:t>
            </a:r>
            <a:r>
              <a:rPr lang="zh-CN" altLang="en-US" sz="2000" dirty="0" smtClean="0">
                <a:solidFill>
                  <a:srgbClr val="0070C0"/>
                </a:solidFill>
              </a:rPr>
              <a:t>～</a:t>
            </a:r>
            <a:r>
              <a:rPr lang="en-US" altLang="zh-CN" sz="2000" dirty="0" smtClean="0">
                <a:solidFill>
                  <a:srgbClr val="0070C0"/>
                </a:solidFill>
              </a:rPr>
              <a:t>500LOC/hour</a:t>
            </a:r>
            <a:endParaRPr lang="en-US" altLang="zh-CN" sz="2000" dirty="0" smtClean="0">
              <a:solidFill>
                <a:srgbClr val="0070C0"/>
              </a:solidFill>
            </a:endParaRPr>
          </a:p>
          <a:p>
            <a:pPr marL="273050" indent="-273050" eaLnBrk="1" latinLnBrk="0" hangingPunct="1">
              <a:lnSpc>
                <a:spcPct val="150000"/>
              </a:lnSpc>
              <a:spcBef>
                <a:spcPts val="0"/>
              </a:spcBef>
              <a:buClr>
                <a:srgbClr val="91AC4E"/>
              </a:buClr>
              <a:buSzPct val="70000"/>
              <a:buFont typeface="Wingdings" panose="05000000000000000000" pitchFamily="2" charset="2"/>
              <a:buChar char="p"/>
            </a:pPr>
            <a:r>
              <a:rPr lang="zh-CN" altLang="en-US" sz="2000" dirty="0" smtClean="0">
                <a:solidFill>
                  <a:srgbClr val="0070C0"/>
                </a:solidFill>
                <a:sym typeface="+mn-ea"/>
              </a:rPr>
              <a:t>有足够的时间、以适当的速度、仔细地检查，但不宜超过</a:t>
            </a:r>
            <a:r>
              <a:rPr lang="en-US" altLang="zh-CN" sz="2000" dirty="0" smtClean="0">
                <a:solidFill>
                  <a:srgbClr val="0070C0"/>
                </a:solidFill>
                <a:sym typeface="+mn-ea"/>
              </a:rPr>
              <a:t>60</a:t>
            </a:r>
            <a:r>
              <a:rPr lang="zh-CN" altLang="en-US" sz="2000" dirty="0" smtClean="0">
                <a:solidFill>
                  <a:srgbClr val="0070C0"/>
                </a:solidFill>
                <a:sym typeface="+mn-ea"/>
              </a:rPr>
              <a:t>～</a:t>
            </a:r>
            <a:r>
              <a:rPr lang="en-US" altLang="zh-CN" sz="2000" dirty="0" smtClean="0">
                <a:solidFill>
                  <a:srgbClr val="0070C0"/>
                </a:solidFill>
                <a:sym typeface="+mn-ea"/>
              </a:rPr>
              <a:t>90</a:t>
            </a:r>
            <a:r>
              <a:rPr lang="zh-CN" altLang="en-US" sz="2000" dirty="0" smtClean="0">
                <a:solidFill>
                  <a:srgbClr val="0070C0"/>
                </a:solidFill>
                <a:sym typeface="+mn-ea"/>
              </a:rPr>
              <a:t>分钟</a:t>
            </a:r>
            <a:endParaRPr lang="zh-CN" altLang="en-US" sz="2000" dirty="0" smtClean="0">
              <a:solidFill>
                <a:srgbClr val="0070C0"/>
              </a:solidFill>
              <a:sym typeface="+mn-ea"/>
            </a:endParaRPr>
          </a:p>
        </p:txBody>
      </p:sp>
      <p:sp>
        <p:nvSpPr>
          <p:cNvPr id="12" name="矩形 11"/>
          <p:cNvSpPr/>
          <p:nvPr/>
        </p:nvSpPr>
        <p:spPr>
          <a:xfrm>
            <a:off x="791580" y="6129300"/>
            <a:ext cx="7560840" cy="369332"/>
          </a:xfrm>
          <a:prstGeom prst="rect">
            <a:avLst/>
          </a:prstGeom>
        </p:spPr>
        <p:txBody>
          <a:bodyPr wrap="square">
            <a:spAutoFit/>
          </a:bodyPr>
          <a:lstStyle/>
          <a:p>
            <a:r>
              <a:rPr lang="en-US" altLang="zh-CN" dirty="0" smtClean="0">
                <a:solidFill>
                  <a:srgbClr val="00B050"/>
                </a:solidFill>
                <a:hlinkClick r:id="rId2"/>
              </a:rPr>
              <a:t>Best Practices for Peer Code Review</a:t>
            </a:r>
            <a:r>
              <a:rPr lang="en-US" altLang="zh-CN" dirty="0" smtClean="0">
                <a:solidFill>
                  <a:srgbClr val="00B050"/>
                </a:solidFill>
              </a:rPr>
              <a:t>  ( </a:t>
            </a:r>
            <a:r>
              <a:rPr lang="en-US" altLang="zh-CN" dirty="0" smtClean="0">
                <a:solidFill>
                  <a:srgbClr val="00B050"/>
                </a:solidFill>
                <a:hlinkClick r:id="rId3"/>
              </a:rPr>
              <a:t>www.SmartBearSoftware.com</a:t>
            </a:r>
            <a:r>
              <a:rPr lang="en-US" altLang="zh-CN" dirty="0" smtClean="0">
                <a:solidFill>
                  <a:srgbClr val="00B050"/>
                </a:solidFill>
              </a:rPr>
              <a:t>)</a:t>
            </a:r>
            <a:endParaRPr lang="en-US" altLang="zh-CN" dirty="0" smtClean="0">
              <a:solidFill>
                <a:srgbClr val="00B050"/>
              </a:solidFill>
            </a:endParaRPr>
          </a:p>
        </p:txBody>
      </p:sp>
      <p:sp>
        <p:nvSpPr>
          <p:cNvPr id="2" name="矩形 1"/>
          <p:cNvSpPr/>
          <p:nvPr/>
        </p:nvSpPr>
        <p:spPr>
          <a:xfrm>
            <a:off x="611505" y="3012440"/>
            <a:ext cx="4236720" cy="2861310"/>
          </a:xfrm>
          <a:prstGeom prst="rect">
            <a:avLst/>
          </a:prstGeom>
        </p:spPr>
        <p:txBody>
          <a:bodyPr wrap="square">
            <a:spAutoFit/>
          </a:bodyPr>
          <a:p>
            <a:pPr marL="273050" indent="-273050" eaLnBrk="1" latinLnBrk="0" hangingPunct="1">
              <a:lnSpc>
                <a:spcPct val="150000"/>
              </a:lnSpc>
              <a:spcBef>
                <a:spcPts val="0"/>
              </a:spcBef>
              <a:buClr>
                <a:srgbClr val="91AC4E"/>
              </a:buClr>
              <a:buSzPct val="70000"/>
              <a:buFont typeface="Wingdings" panose="05000000000000000000" pitchFamily="2" charset="2"/>
              <a:buChar char="p"/>
            </a:pPr>
            <a:r>
              <a:rPr lang="zh-CN" altLang="en-US" sz="2000" dirty="0" smtClean="0">
                <a:solidFill>
                  <a:srgbClr val="0070C0"/>
                </a:solidFill>
                <a:sym typeface="+mn-ea"/>
              </a:rPr>
              <a:t>在评审前，代码作者应该对代码进行注释</a:t>
            </a:r>
            <a:endParaRPr lang="zh-CN" altLang="en-US" sz="2000" dirty="0" smtClean="0">
              <a:solidFill>
                <a:srgbClr val="0070C0"/>
              </a:solidFill>
            </a:endParaRPr>
          </a:p>
          <a:p>
            <a:pPr marL="273050" indent="-273050" eaLnBrk="1" latinLnBrk="0" hangingPunct="1">
              <a:lnSpc>
                <a:spcPct val="150000"/>
              </a:lnSpc>
              <a:spcBef>
                <a:spcPts val="0"/>
              </a:spcBef>
              <a:buClr>
                <a:srgbClr val="91AC4E"/>
              </a:buClr>
              <a:buSzPct val="70000"/>
              <a:buFont typeface="Wingdings" panose="05000000000000000000" pitchFamily="2" charset="2"/>
              <a:buChar char="p"/>
            </a:pPr>
            <a:r>
              <a:rPr lang="zh-CN" altLang="en-US" sz="2000" dirty="0" smtClean="0">
                <a:solidFill>
                  <a:srgbClr val="0070C0"/>
                </a:solidFill>
                <a:sym typeface="+mn-ea"/>
              </a:rPr>
              <a:t>使用检查表（</a:t>
            </a:r>
            <a:r>
              <a:rPr lang="en-US" altLang="zh-CN" sz="2000" dirty="0" smtClean="0">
                <a:solidFill>
                  <a:srgbClr val="0070C0"/>
                </a:solidFill>
                <a:sym typeface="+mn-ea"/>
              </a:rPr>
              <a:t>checklist</a:t>
            </a:r>
            <a:r>
              <a:rPr lang="zh-CN" altLang="en-US" sz="2000" dirty="0" smtClean="0">
                <a:solidFill>
                  <a:srgbClr val="0070C0"/>
                </a:solidFill>
                <a:sym typeface="+mn-ea"/>
              </a:rPr>
              <a:t>）肯定能提高评审的效果</a:t>
            </a:r>
            <a:endParaRPr lang="zh-CN" altLang="en-US" sz="2000" dirty="0" smtClean="0">
              <a:solidFill>
                <a:srgbClr val="0070C0"/>
              </a:solidFill>
            </a:endParaRPr>
          </a:p>
          <a:p>
            <a:pPr marL="273050" indent="-273050" eaLnBrk="1" latinLnBrk="0" hangingPunct="1">
              <a:lnSpc>
                <a:spcPct val="150000"/>
              </a:lnSpc>
              <a:spcBef>
                <a:spcPts val="0"/>
              </a:spcBef>
              <a:buClr>
                <a:srgbClr val="91AC4E"/>
              </a:buClr>
              <a:buSzPct val="70000"/>
              <a:buFont typeface="Wingdings" panose="05000000000000000000" pitchFamily="2" charset="2"/>
              <a:buChar char="p"/>
            </a:pPr>
            <a:r>
              <a:rPr lang="zh-CN" altLang="en-US" sz="2000" dirty="0" smtClean="0">
                <a:solidFill>
                  <a:srgbClr val="0070C0"/>
                </a:solidFill>
                <a:sym typeface="+mn-ea"/>
              </a:rPr>
              <a:t>验证缺陷是否真正被修复</a:t>
            </a:r>
            <a:endParaRPr lang="en-US" altLang="zh-CN" sz="2000" dirty="0" smtClean="0">
              <a:solidFill>
                <a:srgbClr val="0070C0"/>
              </a:solidFill>
            </a:endParaRPr>
          </a:p>
          <a:p>
            <a:pPr marL="273050" indent="-273050" eaLnBrk="1" latinLnBrk="0" hangingPunct="1">
              <a:lnSpc>
                <a:spcPct val="150000"/>
              </a:lnSpc>
              <a:spcBef>
                <a:spcPts val="0"/>
              </a:spcBef>
              <a:buClr>
                <a:srgbClr val="91AC4E"/>
              </a:buClr>
              <a:buSzPct val="70000"/>
              <a:buFont typeface="Wingdings" panose="05000000000000000000" pitchFamily="2" charset="2"/>
              <a:buChar char="p"/>
            </a:pPr>
            <a:r>
              <a:rPr lang="en-US" altLang="zh-CN" sz="2000" dirty="0" smtClean="0">
                <a:solidFill>
                  <a:srgbClr val="0070C0"/>
                </a:solidFill>
              </a:rPr>
              <a:t> ……</a:t>
            </a:r>
            <a:endParaRPr lang="en-US" altLang="zh-CN" sz="2000" dirty="0" smtClean="0">
              <a:solidFill>
                <a:srgbClr val="0070C0"/>
              </a:solidFill>
            </a:endParaRP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31639" y="404813"/>
            <a:ext cx="6480721" cy="647923"/>
          </a:xfrm>
        </p:spPr>
        <p:txBody>
          <a:bodyPr/>
          <a:lstStyle/>
          <a:p>
            <a:pPr algn="ctr"/>
            <a:r>
              <a:rPr lang="zh-CN" altLang="en-US" sz="3200" dirty="0">
                <a:solidFill>
                  <a:srgbClr val="FFFF00"/>
                </a:solidFill>
                <a:latin typeface="+mn-lt"/>
              </a:rPr>
              <a:t>走查 （</a:t>
            </a:r>
            <a:r>
              <a:rPr lang="en-US" altLang="zh-CN" sz="3200" dirty="0">
                <a:solidFill>
                  <a:srgbClr val="FFFF00"/>
                </a:solidFill>
                <a:latin typeface="+mn-lt"/>
              </a:rPr>
              <a:t>Walk Through</a:t>
            </a:r>
            <a:r>
              <a:rPr lang="zh-CN" altLang="en-US" sz="3200" dirty="0">
                <a:solidFill>
                  <a:srgbClr val="FFFF00"/>
                </a:solidFill>
                <a:latin typeface="+mn-lt"/>
              </a:rPr>
              <a:t>）</a:t>
            </a:r>
            <a:endParaRPr lang="zh-CN" altLang="en-US" sz="3200" dirty="0">
              <a:solidFill>
                <a:srgbClr val="FFFF00"/>
              </a:solidFill>
              <a:latin typeface="+mn-lt"/>
            </a:endParaRPr>
          </a:p>
        </p:txBody>
      </p:sp>
      <p:sp>
        <p:nvSpPr>
          <p:cNvPr id="26627" name="Rectangle 3"/>
          <p:cNvSpPr>
            <a:spLocks noChangeArrowheads="1"/>
          </p:cNvSpPr>
          <p:nvPr/>
        </p:nvSpPr>
        <p:spPr bwMode="auto">
          <a:xfrm>
            <a:off x="719138" y="1881188"/>
            <a:ext cx="7848600" cy="4477385"/>
          </a:xfrm>
          <a:prstGeom prst="rect">
            <a:avLst/>
          </a:prstGeom>
          <a:noFill/>
          <a:ln w="9525">
            <a:noFill/>
            <a:miter lim="800000"/>
          </a:ln>
        </p:spPr>
        <p:txBody>
          <a:bodyPr>
            <a:spAutoFit/>
          </a:bodyPr>
          <a:lstStyle/>
          <a:p>
            <a:pPr eaLnBrk="1" latinLnBrk="0" hangingPunct="1">
              <a:lnSpc>
                <a:spcPct val="140000"/>
              </a:lnSpc>
              <a:spcBef>
                <a:spcPct val="50000"/>
              </a:spcBef>
            </a:pPr>
            <a:r>
              <a:rPr lang="zh-CN" altLang="en-US" sz="2800" b="1" dirty="0">
                <a:solidFill>
                  <a:srgbClr val="0070C0"/>
                </a:solidFill>
              </a:rPr>
              <a:t>定义：采用讲解、讨论和模拟运行的方式进行的查找错误的活动。</a:t>
            </a:r>
            <a:endParaRPr lang="zh-CN" altLang="en-US" sz="2800" b="1" dirty="0">
              <a:solidFill>
                <a:srgbClr val="0070C0"/>
              </a:solidFill>
            </a:endParaRPr>
          </a:p>
          <a:p>
            <a:pPr eaLnBrk="1" latinLnBrk="0" hangingPunct="1">
              <a:lnSpc>
                <a:spcPct val="140000"/>
              </a:lnSpc>
              <a:spcBef>
                <a:spcPct val="50000"/>
              </a:spcBef>
            </a:pPr>
            <a:r>
              <a:rPr lang="zh-CN" altLang="en-US" sz="2800" b="1" dirty="0">
                <a:solidFill>
                  <a:srgbClr val="0070C0"/>
                </a:solidFill>
              </a:rPr>
              <a:t>注意：</a:t>
            </a:r>
            <a:endParaRPr lang="zh-CN" altLang="en-US" sz="2400" b="1" dirty="0">
              <a:solidFill>
                <a:srgbClr val="0070C0"/>
              </a:solidFill>
            </a:endParaRPr>
          </a:p>
          <a:p>
            <a:pPr eaLnBrk="1" latinLnBrk="0" hangingPunct="1">
              <a:lnSpc>
                <a:spcPct val="140000"/>
              </a:lnSpc>
              <a:spcBef>
                <a:spcPct val="20000"/>
              </a:spcBef>
              <a:buClr>
                <a:srgbClr val="91AC4E"/>
              </a:buClr>
              <a:buSzPct val="70000"/>
              <a:buFont typeface="Wingdings" panose="05000000000000000000" pitchFamily="2" charset="2"/>
              <a:buChar char="p"/>
            </a:pPr>
            <a:r>
              <a:rPr lang="zh-CN" altLang="en-US" sz="2400" b="1" dirty="0">
                <a:solidFill>
                  <a:srgbClr val="0070C0"/>
                </a:solidFill>
              </a:rPr>
              <a:t> </a:t>
            </a:r>
            <a:r>
              <a:rPr lang="zh-CN" altLang="en-US" sz="2400" b="1" dirty="0">
                <a:solidFill>
                  <a:srgbClr val="00B050"/>
                </a:solidFill>
              </a:rPr>
              <a:t>引导小组成员在走查前通读设计和编码。</a:t>
            </a:r>
            <a:endParaRPr lang="zh-CN" altLang="en-US" sz="2400" b="1" dirty="0">
              <a:solidFill>
                <a:srgbClr val="00B050"/>
              </a:solidFill>
            </a:endParaRPr>
          </a:p>
          <a:p>
            <a:pPr eaLnBrk="1" latinLnBrk="0" hangingPunct="1">
              <a:lnSpc>
                <a:spcPct val="140000"/>
              </a:lnSpc>
              <a:spcBef>
                <a:spcPct val="20000"/>
              </a:spcBef>
              <a:buClr>
                <a:srgbClr val="91AC4E"/>
              </a:buClr>
              <a:buSzPct val="70000"/>
              <a:buFont typeface="Wingdings" panose="05000000000000000000" pitchFamily="2" charset="2"/>
              <a:buChar char="p"/>
            </a:pPr>
            <a:r>
              <a:rPr lang="zh-CN" altLang="en-US" sz="2400" b="1" dirty="0">
                <a:solidFill>
                  <a:srgbClr val="00B050"/>
                </a:solidFill>
              </a:rPr>
              <a:t> 限时，避免</a:t>
            </a:r>
            <a:r>
              <a:rPr lang="zh-CN" altLang="en-US" sz="2400" b="1" dirty="0" smtClean="0">
                <a:solidFill>
                  <a:srgbClr val="00B050"/>
                </a:solidFill>
              </a:rPr>
              <a:t>跑题</a:t>
            </a:r>
            <a:endParaRPr lang="zh-CN" altLang="en-US" sz="2400" b="1" dirty="0">
              <a:solidFill>
                <a:srgbClr val="00B050"/>
              </a:solidFill>
            </a:endParaRPr>
          </a:p>
          <a:p>
            <a:pPr eaLnBrk="1" latinLnBrk="0" hangingPunct="1">
              <a:lnSpc>
                <a:spcPct val="140000"/>
              </a:lnSpc>
              <a:spcBef>
                <a:spcPct val="20000"/>
              </a:spcBef>
              <a:buClr>
                <a:srgbClr val="91AC4E"/>
              </a:buClr>
              <a:buSzPct val="70000"/>
              <a:buFont typeface="Wingdings" panose="05000000000000000000" pitchFamily="2" charset="2"/>
              <a:buChar char="p"/>
            </a:pPr>
            <a:r>
              <a:rPr lang="zh-CN" altLang="en-US" sz="2400" b="1" dirty="0">
                <a:solidFill>
                  <a:srgbClr val="00B050"/>
                </a:solidFill>
              </a:rPr>
              <a:t> 发现问题适当记录，避免现场</a:t>
            </a:r>
            <a:r>
              <a:rPr lang="zh-CN" altLang="en-US" sz="2400" b="1" dirty="0" smtClean="0">
                <a:solidFill>
                  <a:srgbClr val="00B050"/>
                </a:solidFill>
              </a:rPr>
              <a:t>修改</a:t>
            </a:r>
            <a:endParaRPr lang="zh-CN" altLang="en-US" sz="2400" b="1" dirty="0">
              <a:solidFill>
                <a:srgbClr val="00B050"/>
              </a:solidFill>
            </a:endParaRPr>
          </a:p>
          <a:p>
            <a:pPr eaLnBrk="1" latinLnBrk="0" hangingPunct="1">
              <a:lnSpc>
                <a:spcPct val="140000"/>
              </a:lnSpc>
              <a:spcBef>
                <a:spcPct val="20000"/>
              </a:spcBef>
              <a:buClr>
                <a:srgbClr val="91AC4E"/>
              </a:buClr>
              <a:buSzPct val="70000"/>
              <a:buFont typeface="Wingdings" panose="05000000000000000000" pitchFamily="2" charset="2"/>
              <a:buChar char="p"/>
            </a:pPr>
            <a:r>
              <a:rPr lang="zh-CN" altLang="en-US" sz="2400" b="1" dirty="0">
                <a:solidFill>
                  <a:srgbClr val="00B050"/>
                </a:solidFill>
              </a:rPr>
              <a:t> 检查要点是代码是否符合标准和规范，是否有逻辑</a:t>
            </a:r>
            <a:r>
              <a:rPr lang="zh-CN" altLang="en-US" sz="2400" b="1" dirty="0" smtClean="0">
                <a:solidFill>
                  <a:srgbClr val="00B050"/>
                </a:solidFill>
              </a:rPr>
              <a:t>错误</a:t>
            </a:r>
            <a:endParaRPr lang="zh-CN" altLang="en-US" sz="2400" b="1" dirty="0">
              <a:solidFill>
                <a:srgbClr val="00B050"/>
              </a:solidFill>
            </a:endParaRP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07704" y="332656"/>
            <a:ext cx="5399955" cy="647923"/>
          </a:xfrm>
        </p:spPr>
        <p:txBody>
          <a:bodyPr/>
          <a:lstStyle/>
          <a:p>
            <a:pPr algn="ctr"/>
            <a:r>
              <a:rPr lang="zh-CN" altLang="en-US" sz="3200" dirty="0">
                <a:solidFill>
                  <a:srgbClr val="FFFF00"/>
                </a:solidFill>
                <a:latin typeface="+mj-ea"/>
              </a:rPr>
              <a:t>审查 （</a:t>
            </a:r>
            <a:r>
              <a:rPr lang="en-US" altLang="zh-CN" sz="3200" dirty="0">
                <a:solidFill>
                  <a:srgbClr val="FFFF00"/>
                </a:solidFill>
                <a:latin typeface="+mj-ea"/>
              </a:rPr>
              <a:t>Inspection</a:t>
            </a:r>
            <a:r>
              <a:rPr lang="zh-CN" altLang="en-US" sz="3200" dirty="0">
                <a:solidFill>
                  <a:srgbClr val="FFFF00"/>
                </a:solidFill>
                <a:latin typeface="+mj-ea"/>
              </a:rPr>
              <a:t>）</a:t>
            </a:r>
            <a:endParaRPr lang="zh-CN" altLang="en-US" sz="3200" dirty="0">
              <a:solidFill>
                <a:srgbClr val="FFFF00"/>
              </a:solidFill>
              <a:latin typeface="+mj-ea"/>
            </a:endParaRPr>
          </a:p>
        </p:txBody>
      </p:sp>
      <p:sp>
        <p:nvSpPr>
          <p:cNvPr id="27651" name="Rectangle 3"/>
          <p:cNvSpPr>
            <a:spLocks noChangeArrowheads="1"/>
          </p:cNvSpPr>
          <p:nvPr/>
        </p:nvSpPr>
        <p:spPr bwMode="auto">
          <a:xfrm>
            <a:off x="1547664" y="1484784"/>
            <a:ext cx="5760504" cy="2086725"/>
          </a:xfrm>
          <a:prstGeom prst="rect">
            <a:avLst/>
          </a:prstGeom>
          <a:solidFill>
            <a:schemeClr val="bg1">
              <a:lumMod val="90000"/>
            </a:schemeClr>
          </a:solidFill>
          <a:ln w="9525">
            <a:noFill/>
            <a:miter lim="800000"/>
          </a:ln>
        </p:spPr>
        <p:txBody>
          <a:bodyPr wrap="square">
            <a:spAutoFit/>
          </a:bodyPr>
          <a:lstStyle/>
          <a:p>
            <a:pPr>
              <a:lnSpc>
                <a:spcPct val="120000"/>
              </a:lnSpc>
              <a:spcBef>
                <a:spcPct val="50000"/>
              </a:spcBef>
              <a:buClr>
                <a:srgbClr val="91AC4E"/>
              </a:buClr>
              <a:buSzPct val="70000"/>
              <a:buFont typeface="Wingdings" panose="05000000000000000000" pitchFamily="2" charset="2"/>
              <a:buChar char="p"/>
            </a:pPr>
            <a:r>
              <a:rPr lang="zh-CN" altLang="en-US" sz="2400" b="1" i="0" dirty="0" smtClean="0">
                <a:solidFill>
                  <a:srgbClr val="0070C0"/>
                </a:solidFill>
              </a:rPr>
              <a:t> 以</a:t>
            </a:r>
            <a:r>
              <a:rPr lang="zh-CN" altLang="en-US" sz="2400" b="1" i="0" dirty="0">
                <a:solidFill>
                  <a:srgbClr val="0070C0"/>
                </a:solidFill>
              </a:rPr>
              <a:t>会议形式，</a:t>
            </a:r>
            <a:r>
              <a:rPr lang="zh-CN" altLang="en-US" sz="2400" b="1" i="0" dirty="0" smtClean="0">
                <a:solidFill>
                  <a:srgbClr val="0070C0"/>
                </a:solidFill>
              </a:rPr>
              <a:t>制定目标</a:t>
            </a:r>
            <a:r>
              <a:rPr lang="zh-CN" altLang="en-US" sz="2400" b="1" i="0" dirty="0">
                <a:solidFill>
                  <a:srgbClr val="0070C0"/>
                </a:solidFill>
              </a:rPr>
              <a:t>、流程和</a:t>
            </a:r>
            <a:r>
              <a:rPr lang="zh-CN" altLang="en-US" sz="2400" b="1" i="0" dirty="0" smtClean="0">
                <a:solidFill>
                  <a:srgbClr val="0070C0"/>
                </a:solidFill>
              </a:rPr>
              <a:t>规则</a:t>
            </a:r>
            <a:endParaRPr lang="zh-CN" altLang="en-US" sz="2400" b="1" i="0" dirty="0">
              <a:solidFill>
                <a:srgbClr val="0070C0"/>
              </a:solidFill>
            </a:endParaRPr>
          </a:p>
          <a:p>
            <a:pPr>
              <a:lnSpc>
                <a:spcPct val="120000"/>
              </a:lnSpc>
              <a:spcBef>
                <a:spcPct val="20000"/>
              </a:spcBef>
              <a:buClr>
                <a:srgbClr val="91AC4E"/>
              </a:buClr>
              <a:buSzPct val="70000"/>
              <a:buFont typeface="Wingdings" panose="05000000000000000000" pitchFamily="2" charset="2"/>
              <a:buChar char="p"/>
            </a:pPr>
            <a:r>
              <a:rPr lang="zh-CN" altLang="en-US" sz="2400" b="1" i="0" dirty="0">
                <a:solidFill>
                  <a:srgbClr val="0070C0"/>
                </a:solidFill>
              </a:rPr>
              <a:t> 按缺陷检查</a:t>
            </a:r>
            <a:r>
              <a:rPr lang="zh-CN" altLang="en-US" sz="2400" b="1" i="0" dirty="0" smtClean="0">
                <a:solidFill>
                  <a:srgbClr val="0070C0"/>
                </a:solidFill>
              </a:rPr>
              <a:t>表（不断完善）逐项检查</a:t>
            </a:r>
            <a:endParaRPr lang="zh-CN" altLang="en-US" sz="2400" b="1" i="0" dirty="0">
              <a:solidFill>
                <a:srgbClr val="0070C0"/>
              </a:solidFill>
            </a:endParaRPr>
          </a:p>
          <a:p>
            <a:pPr>
              <a:lnSpc>
                <a:spcPct val="120000"/>
              </a:lnSpc>
              <a:spcBef>
                <a:spcPct val="20000"/>
              </a:spcBef>
              <a:buClr>
                <a:srgbClr val="91AC4E"/>
              </a:buClr>
              <a:buSzPct val="70000"/>
              <a:buFont typeface="Wingdings" panose="05000000000000000000" pitchFamily="2" charset="2"/>
              <a:buChar char="p"/>
            </a:pPr>
            <a:r>
              <a:rPr lang="zh-CN" altLang="en-US" sz="2400" b="1" i="0" dirty="0">
                <a:solidFill>
                  <a:srgbClr val="0070C0"/>
                </a:solidFill>
              </a:rPr>
              <a:t> 发现问题适当记录，避免现场</a:t>
            </a:r>
            <a:r>
              <a:rPr lang="zh-CN" altLang="en-US" sz="2400" b="1" i="0" dirty="0" smtClean="0">
                <a:solidFill>
                  <a:srgbClr val="0070C0"/>
                </a:solidFill>
              </a:rPr>
              <a:t>修改</a:t>
            </a:r>
            <a:endParaRPr lang="zh-CN" altLang="en-US" sz="2400" b="1" i="0" dirty="0">
              <a:solidFill>
                <a:srgbClr val="0070C0"/>
              </a:solidFill>
            </a:endParaRPr>
          </a:p>
          <a:p>
            <a:pPr>
              <a:lnSpc>
                <a:spcPct val="120000"/>
              </a:lnSpc>
              <a:spcBef>
                <a:spcPct val="20000"/>
              </a:spcBef>
              <a:buClr>
                <a:srgbClr val="91AC4E"/>
              </a:buClr>
              <a:buSzPct val="70000"/>
              <a:buFont typeface="Wingdings" panose="05000000000000000000" pitchFamily="2" charset="2"/>
              <a:buChar char="p"/>
            </a:pPr>
            <a:r>
              <a:rPr lang="zh-CN" altLang="en-US" sz="2400" b="1" i="0" dirty="0">
                <a:solidFill>
                  <a:srgbClr val="0070C0"/>
                </a:solidFill>
              </a:rPr>
              <a:t> 发现重大缺陷，改正后会议需要重开</a:t>
            </a:r>
            <a:r>
              <a:rPr lang="zh-CN" altLang="en-US" sz="2400" b="1" i="0" dirty="0" smtClean="0">
                <a:solidFill>
                  <a:srgbClr val="0070C0"/>
                </a:solidFill>
              </a:rPr>
              <a:t>。</a:t>
            </a:r>
            <a:endParaRPr lang="zh-CN" altLang="en-US" sz="2400" b="1" i="0" dirty="0" smtClean="0">
              <a:solidFill>
                <a:srgbClr val="0070C0"/>
              </a:solidFill>
            </a:endParaRPr>
          </a:p>
        </p:txBody>
      </p:sp>
      <p:pic>
        <p:nvPicPr>
          <p:cNvPr id="5" name="Picture 10" descr="http://smartbear.com/images/products/codecollaborator/ccollab-lifecycle.gif"/>
          <p:cNvPicPr>
            <a:picLocks noChangeAspect="1" noChangeArrowheads="1"/>
          </p:cNvPicPr>
          <p:nvPr/>
        </p:nvPicPr>
        <p:blipFill>
          <a:blip r:embed="rId1" cstate="print"/>
          <a:srcRect/>
          <a:stretch>
            <a:fillRect/>
          </a:stretch>
        </p:blipFill>
        <p:spPr bwMode="auto">
          <a:xfrm>
            <a:off x="1799692" y="3707649"/>
            <a:ext cx="5400601" cy="3150351"/>
          </a:xfrm>
          <a:prstGeom prst="rect">
            <a:avLst/>
          </a:prstGeom>
          <a:noFill/>
        </p:spPr>
      </p:pic>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835696" y="441325"/>
            <a:ext cx="5493792" cy="611411"/>
          </a:xfrm>
        </p:spPr>
        <p:txBody>
          <a:bodyPr/>
          <a:lstStyle/>
          <a:p>
            <a:pPr algn="ctr"/>
            <a:r>
              <a:rPr lang="zh-CN" altLang="en-US" sz="3200" dirty="0">
                <a:solidFill>
                  <a:srgbClr val="FFFF00"/>
                </a:solidFill>
                <a:latin typeface="+mj-ea"/>
              </a:rPr>
              <a:t>走查与审查的比较</a:t>
            </a:r>
            <a:endParaRPr lang="zh-CN" altLang="en-US" sz="3200" dirty="0">
              <a:solidFill>
                <a:srgbClr val="FFFF00"/>
              </a:solidFill>
              <a:latin typeface="+mj-ea"/>
            </a:endParaRPr>
          </a:p>
        </p:txBody>
      </p:sp>
      <p:graphicFrame>
        <p:nvGraphicFramePr>
          <p:cNvPr id="1579169" name="Group 161"/>
          <p:cNvGraphicFramePr>
            <a:graphicFrameLocks noGrp="1"/>
          </p:cNvGraphicFramePr>
          <p:nvPr>
            <p:ph idx="1"/>
            <p:custDataLst>
              <p:tags r:id="rId1"/>
            </p:custDataLst>
          </p:nvPr>
        </p:nvGraphicFramePr>
        <p:xfrm>
          <a:off x="251520" y="1916832"/>
          <a:ext cx="8640960" cy="4373644"/>
        </p:xfrm>
        <a:graphic>
          <a:graphicData uri="http://schemas.openxmlformats.org/drawingml/2006/table">
            <a:tbl>
              <a:tblPr/>
              <a:tblGrid>
                <a:gridCol w="1736664"/>
                <a:gridCol w="2840355"/>
                <a:gridCol w="4063941"/>
              </a:tblGrid>
              <a:tr h="5040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走   查</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审   查</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122413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准备</a:t>
                      </a:r>
                      <a:endParaRPr kumimoji="0" lang="zh-CN" altLang="en-US" sz="20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651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rPr>
                        <a:t>通读设计和编码</a:t>
                      </a:r>
                      <a:endPar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17780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rPr>
                        <a:t>事先准备</a:t>
                      </a:r>
                      <a:r>
                        <a:rPr kumimoji="0" lang="en-US" altLang="zh-CN" sz="2400" b="0" i="0" u="none" strike="noStrike" cap="none" normalizeH="0" baseline="0" dirty="0" smtClean="0">
                          <a:ln>
                            <a:noFill/>
                          </a:ln>
                          <a:solidFill>
                            <a:schemeClr val="tx1"/>
                          </a:solidFill>
                          <a:effectLst/>
                          <a:latin typeface="楷体" panose="02010609060101010101" charset="-122"/>
                          <a:ea typeface="楷体" panose="02010609060101010101" charset="-122"/>
                        </a:rPr>
                        <a:t>Spec</a:t>
                      </a:r>
                      <a:r>
                        <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rPr>
                        <a:t>、程序设计文档、源代码清单、代码缺陷检查表等</a:t>
                      </a:r>
                      <a:endPar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50405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形式</a:t>
                      </a:r>
                      <a:endParaRPr kumimoji="0" lang="zh-CN" altLang="en-US" sz="20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651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rPr>
                        <a:t>非正式会议</a:t>
                      </a:r>
                      <a:endPar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342900" marR="0" lvl="0" indent="-1651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rPr>
                        <a:t>正式会议</a:t>
                      </a:r>
                      <a:endPar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48022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参加人员</a:t>
                      </a:r>
                      <a:endParaRPr kumimoji="0" lang="zh-CN" altLang="en-US" sz="20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651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rPr>
                        <a:t>开发人员为主</a:t>
                      </a:r>
                      <a:endPar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342900" marR="0" lvl="0" indent="-1651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rPr>
                        <a:t>项目组成员包括测试人员</a:t>
                      </a:r>
                      <a:endPar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438499">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主要技术方法</a:t>
                      </a:r>
                      <a:endParaRPr kumimoji="0" lang="zh-CN" altLang="en-US" sz="20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1651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rPr>
                        <a:t>无</a:t>
                      </a:r>
                      <a:endPar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342900" marR="0" lvl="0" indent="-1651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rPr>
                        <a:t>缺陷检查表</a:t>
                      </a:r>
                      <a:endPar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446254">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生成文档</a:t>
                      </a:r>
                      <a:endParaRPr kumimoji="0" lang="zh-CN" altLang="en-US" sz="20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楷体" panose="02010609060101010101" charset="-122"/>
                          <a:ea typeface="楷体" panose="02010609060101010101" charset="-122"/>
                        </a:rPr>
                        <a:t> </a:t>
                      </a:r>
                      <a:r>
                        <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rPr>
                        <a:t>会议记录</a:t>
                      </a:r>
                      <a:endPar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342900" marR="0" lvl="0" indent="-1651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rPr>
                        <a:t>静态分析错误报告</a:t>
                      </a:r>
                      <a:endPar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77642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目标</a:t>
                      </a:r>
                      <a:endParaRPr kumimoji="0" lang="zh-CN" altLang="en-US" sz="20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楷体" panose="02010609060101010101" charset="-122"/>
                          <a:ea typeface="楷体" panose="02010609060101010101" charset="-122"/>
                        </a:rPr>
                        <a:t> </a:t>
                      </a:r>
                      <a:r>
                        <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rPr>
                        <a:t>代码标准规范</a:t>
                      </a:r>
                      <a:endParaRPr kumimoji="0" lang="en-US" altLang="zh-CN" sz="2400" b="0" i="0" u="none" strike="noStrike" cap="none" normalizeH="0" baseline="0" dirty="0" smtClean="0">
                        <a:ln>
                          <a:noFill/>
                        </a:ln>
                        <a:solidFill>
                          <a:schemeClr val="tx1"/>
                        </a:solidFill>
                        <a:effectLst/>
                        <a:latin typeface="楷体" panose="02010609060101010101" charset="-122"/>
                        <a:ea typeface="楷体" panose="02010609060101010101" charset="-122"/>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rPr>
                        <a:t> 无逻辑错误</a:t>
                      </a:r>
                      <a:endPar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342900" marR="0" lvl="0" indent="-1651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rPr>
                        <a:t>代码标准规范</a:t>
                      </a:r>
                      <a:endParaRPr kumimoji="0" lang="en-US" altLang="zh-CN" sz="2400" b="0" i="0" u="none" strike="noStrike" cap="none" normalizeH="0" baseline="0" dirty="0" smtClean="0">
                        <a:ln>
                          <a:noFill/>
                        </a:ln>
                        <a:solidFill>
                          <a:schemeClr val="tx1"/>
                        </a:solidFill>
                        <a:effectLst/>
                        <a:latin typeface="楷体" panose="02010609060101010101" charset="-122"/>
                        <a:ea typeface="楷体" panose="02010609060101010101" charset="-122"/>
                      </a:endParaRPr>
                    </a:p>
                    <a:p>
                      <a:pPr marL="342900" marR="0" lvl="0" indent="-16510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rPr>
                        <a:t>无逻辑错误</a:t>
                      </a:r>
                      <a:endParaRPr kumimoji="0" lang="zh-CN" altLang="en-US" sz="2400" b="0" i="0" u="none" strike="noStrike" cap="none" normalizeH="0" baseline="0" dirty="0" smtClean="0">
                        <a:ln>
                          <a:noFill/>
                        </a:ln>
                        <a:solidFill>
                          <a:schemeClr val="tx1"/>
                        </a:solidFill>
                        <a:effectLst/>
                        <a:latin typeface="楷体" panose="02010609060101010101" charset="-122"/>
                        <a:ea typeface="楷体" panose="02010609060101010101" charset="-122"/>
                      </a:endParaRPr>
                    </a:p>
                  </a:txBody>
                  <a:tcPr marL="0" marR="0" marT="0" marB="0"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79711" y="404813"/>
            <a:ext cx="5544617" cy="647923"/>
          </a:xfrm>
        </p:spPr>
        <p:txBody>
          <a:bodyPr/>
          <a:lstStyle/>
          <a:p>
            <a:pPr algn="ctr"/>
            <a:r>
              <a:rPr lang="en-US" altLang="zh-CN" sz="3200" dirty="0" smtClean="0">
                <a:solidFill>
                  <a:srgbClr val="FFFF00"/>
                </a:solidFill>
                <a:latin typeface="+mj-ea"/>
              </a:rPr>
              <a:t>5.3 </a:t>
            </a:r>
            <a:r>
              <a:rPr lang="zh-CN" altLang="en-US" sz="3200" dirty="0" smtClean="0">
                <a:solidFill>
                  <a:srgbClr val="FFFF00"/>
                </a:solidFill>
                <a:latin typeface="+mj-ea"/>
              </a:rPr>
              <a:t>动态测试</a:t>
            </a:r>
            <a:endParaRPr lang="zh-CN" altLang="en-US" sz="3200" dirty="0">
              <a:solidFill>
                <a:srgbClr val="FFFF00"/>
              </a:solidFill>
              <a:latin typeface="+mj-ea"/>
            </a:endParaRPr>
          </a:p>
        </p:txBody>
      </p:sp>
      <p:sp>
        <p:nvSpPr>
          <p:cNvPr id="30723" name="Rectangle 3"/>
          <p:cNvSpPr>
            <a:spLocks noChangeArrowheads="1"/>
          </p:cNvSpPr>
          <p:nvPr/>
        </p:nvSpPr>
        <p:spPr bwMode="auto">
          <a:xfrm>
            <a:off x="362898" y="1667272"/>
            <a:ext cx="3456384" cy="4670425"/>
          </a:xfrm>
          <a:prstGeom prst="rect">
            <a:avLst/>
          </a:prstGeom>
          <a:noFill/>
          <a:ln w="9525">
            <a:noFill/>
            <a:miter lim="800000"/>
          </a:ln>
        </p:spPr>
        <p:txBody>
          <a:bodyPr wrap="square">
            <a:spAutoFit/>
          </a:bodyPr>
          <a:lstStyle/>
          <a:p>
            <a:pPr indent="0" latinLnBrk="0">
              <a:lnSpc>
                <a:spcPct val="200000"/>
              </a:lnSpc>
              <a:spcBef>
                <a:spcPct val="50000"/>
              </a:spcBef>
            </a:pPr>
            <a:r>
              <a:rPr lang="zh-CN" altLang="en-US" sz="2400" b="1" i="0" dirty="0">
                <a:solidFill>
                  <a:srgbClr val="0070C0"/>
                </a:solidFill>
              </a:rPr>
              <a:t>动态测试需要真正将程序运行起来，需要设计系列的测试用例保证测试的完整性和有效性。</a:t>
            </a:r>
            <a:endParaRPr lang="zh-CN" altLang="en-US" sz="2400" b="1" i="0" dirty="0">
              <a:solidFill>
                <a:srgbClr val="0070C0"/>
              </a:solidFill>
            </a:endParaRPr>
          </a:p>
          <a:p>
            <a:pPr marL="342900" indent="0" eaLnBrk="0" latinLnBrk="0" hangingPunct="0">
              <a:lnSpc>
                <a:spcPct val="20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b="1" dirty="0" smtClean="0">
                <a:solidFill>
                  <a:srgbClr val="0070C0"/>
                </a:solidFill>
              </a:rPr>
              <a:t> </a:t>
            </a:r>
            <a:r>
              <a:rPr lang="zh-CN" altLang="en-US" sz="2400" i="0" dirty="0">
                <a:solidFill>
                  <a:srgbClr val="0070C0"/>
                </a:solidFill>
                <a:latin typeface="+mn-lt"/>
                <a:ea typeface="楷体" panose="02010609060101010101" charset="-122"/>
                <a:cs typeface="楷体" panose="02010609060101010101" charset="-122"/>
              </a:rPr>
              <a:t>白盒测试</a:t>
            </a:r>
            <a:endParaRPr lang="zh-CN" altLang="en-US" sz="2400" i="0" dirty="0">
              <a:solidFill>
                <a:srgbClr val="0070C0"/>
              </a:solidFill>
              <a:latin typeface="+mn-lt"/>
              <a:ea typeface="楷体" panose="02010609060101010101" charset="-122"/>
              <a:cs typeface="楷体" panose="02010609060101010101" charset="-122"/>
            </a:endParaRPr>
          </a:p>
          <a:p>
            <a:pPr marL="342900" indent="0" eaLnBrk="0" latinLnBrk="0" hangingPunct="0">
              <a:lnSpc>
                <a:spcPct val="20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黑盒（灰盒）测试</a:t>
            </a:r>
            <a:endParaRPr lang="zh-CN" altLang="en-US" sz="2400" b="1" i="0" dirty="0">
              <a:solidFill>
                <a:srgbClr val="0070C0"/>
              </a:solidFill>
              <a:latin typeface="+mn-lt"/>
              <a:ea typeface="楷体" panose="02010609060101010101" charset="-122"/>
              <a:cs typeface="楷体" panose="02010609060101010101" charset="-122"/>
            </a:endParaRPr>
          </a:p>
        </p:txBody>
      </p:sp>
      <p:pic>
        <p:nvPicPr>
          <p:cNvPr id="2" name="图片 1" descr="屏幕快照 2014-03-28 下午10.04.06.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32275" y="2061845"/>
            <a:ext cx="4649470" cy="4276090"/>
          </a:xfrm>
          <a:prstGeom prst="rect">
            <a:avLst/>
          </a:prstGeom>
        </p:spPr>
      </p:pic>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4213" y="404813"/>
            <a:ext cx="8101012" cy="823912"/>
          </a:xfrm>
        </p:spPr>
        <p:txBody>
          <a:bodyPr/>
          <a:lstStyle/>
          <a:p>
            <a:pPr algn="ctr"/>
            <a:r>
              <a:rPr lang="zh-CN" altLang="en-US" sz="3200" dirty="0">
                <a:solidFill>
                  <a:srgbClr val="FFFF00"/>
                </a:solidFill>
                <a:latin typeface="+mj-ea"/>
              </a:rPr>
              <a:t>驱动程序和桩程序</a:t>
            </a:r>
            <a:endParaRPr lang="zh-CN" altLang="en-US" sz="3200" dirty="0">
              <a:solidFill>
                <a:srgbClr val="FFFF00"/>
              </a:solidFill>
              <a:latin typeface="+mj-ea"/>
            </a:endParaRPr>
          </a:p>
        </p:txBody>
      </p:sp>
      <p:sp>
        <p:nvSpPr>
          <p:cNvPr id="31747" name="Rectangle 3"/>
          <p:cNvSpPr>
            <a:spLocks noChangeArrowheads="1"/>
          </p:cNvSpPr>
          <p:nvPr/>
        </p:nvSpPr>
        <p:spPr bwMode="auto">
          <a:xfrm>
            <a:off x="323528" y="1484784"/>
            <a:ext cx="7848600" cy="4924425"/>
          </a:xfrm>
          <a:prstGeom prst="rect">
            <a:avLst/>
          </a:prstGeom>
          <a:noFill/>
          <a:ln w="9525">
            <a:noFill/>
            <a:miter lim="800000"/>
          </a:ln>
        </p:spPr>
        <p:txBody>
          <a:bodyPr>
            <a:spAutoFit/>
          </a:bodyPr>
          <a:lstStyle/>
          <a:p>
            <a:pPr>
              <a:lnSpc>
                <a:spcPct val="130000"/>
              </a:lnSpc>
              <a:spcBef>
                <a:spcPct val="50000"/>
              </a:spcBef>
            </a:pPr>
            <a:r>
              <a:rPr lang="zh-CN" altLang="en-US" sz="2400" b="1" i="0" dirty="0">
                <a:solidFill>
                  <a:srgbClr val="FF0000"/>
                </a:solidFill>
              </a:rPr>
              <a:t>运行单元程序有时需要针对被测单元的接口，开发相应的驱动模块和桩模块。</a:t>
            </a:r>
            <a:endParaRPr lang="zh-CN" altLang="en-US" sz="2400" b="1" i="0" dirty="0">
              <a:solidFill>
                <a:srgbClr val="FF0000"/>
              </a:solidFill>
            </a:endParaRPr>
          </a:p>
          <a:p>
            <a:pPr>
              <a:spcBef>
                <a:spcPct val="50000"/>
              </a:spcBef>
            </a:pPr>
            <a:endParaRPr lang="zh-CN" altLang="en-US" sz="2400" b="1" dirty="0"/>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smtClean="0">
                <a:solidFill>
                  <a:srgbClr val="0070C0"/>
                </a:solidFill>
                <a:latin typeface="+mn-lt"/>
                <a:ea typeface="楷体" panose="02010609060101010101" charset="-122"/>
                <a:cs typeface="楷体" panose="02010609060101010101" charset="-122"/>
              </a:rPr>
              <a:t>驱动模块</a:t>
            </a:r>
            <a:r>
              <a:rPr lang="zh-CN" altLang="en-US" sz="2400" i="0" dirty="0">
                <a:solidFill>
                  <a:srgbClr val="0070C0"/>
                </a:solidFill>
                <a:latin typeface="+mn-lt"/>
                <a:ea typeface="楷体" panose="02010609060101010101" charset="-122"/>
                <a:cs typeface="楷体" panose="02010609060101010101" charset="-122"/>
              </a:rPr>
              <a:t>（</a:t>
            </a:r>
            <a:r>
              <a:rPr lang="en-US" altLang="zh-CN" sz="2400" i="0" dirty="0">
                <a:solidFill>
                  <a:srgbClr val="0070C0"/>
                </a:solidFill>
                <a:latin typeface="+mn-lt"/>
                <a:ea typeface="楷体" panose="02010609060101010101" charset="-122"/>
                <a:cs typeface="楷体" panose="02010609060101010101" charset="-122"/>
              </a:rPr>
              <a:t>drive</a:t>
            </a:r>
            <a:r>
              <a:rPr lang="zh-CN" altLang="en-US" sz="2400" i="0" dirty="0">
                <a:solidFill>
                  <a:srgbClr val="0070C0"/>
                </a:solidFill>
                <a:latin typeface="+mn-lt"/>
                <a:ea typeface="楷体" panose="02010609060101010101" charset="-122"/>
                <a:cs typeface="楷体" panose="02010609060101010101" charset="-122"/>
              </a:rPr>
              <a:t>）</a:t>
            </a:r>
            <a:r>
              <a:rPr lang="en-US" altLang="zh-CN" sz="2400" i="0" dirty="0">
                <a:solidFill>
                  <a:srgbClr val="0070C0"/>
                </a:solidFill>
                <a:latin typeface="+mn-lt"/>
                <a:ea typeface="楷体" panose="02010609060101010101" charset="-122"/>
                <a:cs typeface="楷体" panose="02010609060101010101" charset="-122"/>
              </a:rPr>
              <a:t>:</a:t>
            </a:r>
            <a:r>
              <a:rPr lang="zh-CN" altLang="en-US" sz="2400" i="0" dirty="0">
                <a:solidFill>
                  <a:srgbClr val="0070C0"/>
                </a:solidFill>
                <a:latin typeface="+mn-lt"/>
                <a:ea typeface="楷体" panose="02010609060101010101" charset="-122"/>
                <a:cs typeface="楷体" panose="02010609060101010101" charset="-122"/>
              </a:rPr>
              <a:t>对底层</a:t>
            </a:r>
            <a:endParaRPr lang="zh-CN" altLang="en-US" sz="2400" i="0" dirty="0">
              <a:solidFill>
                <a:srgbClr val="0070C0"/>
              </a:solidFill>
              <a:latin typeface="+mn-lt"/>
              <a:ea typeface="楷体" panose="02010609060101010101" charset="-122"/>
              <a:cs typeface="楷体" panose="02010609060101010101" charset="-122"/>
            </a:endParaRPr>
          </a:p>
          <a:p>
            <a:pPr eaLnBrk="0" hangingPunct="0">
              <a:lnSpc>
                <a:spcPct val="130000"/>
              </a:lnSpc>
              <a:spcBef>
                <a:spcPct val="20000"/>
              </a:spcBef>
              <a:buClr>
                <a:schemeClr val="accent1">
                  <a:lumMod val="50000"/>
                </a:schemeClr>
              </a:buClr>
              <a:buSzPct val="90000"/>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或子层模块进行测试所编写的</a:t>
            </a:r>
            <a:endParaRPr lang="zh-CN" altLang="en-US" sz="2400" i="0" dirty="0">
              <a:solidFill>
                <a:srgbClr val="0070C0"/>
              </a:solidFill>
              <a:latin typeface="+mn-lt"/>
              <a:ea typeface="楷体" panose="02010609060101010101" charset="-122"/>
              <a:cs typeface="楷体" panose="02010609060101010101" charset="-122"/>
            </a:endParaRPr>
          </a:p>
          <a:p>
            <a:pPr eaLnBrk="0" hangingPunct="0">
              <a:lnSpc>
                <a:spcPct val="130000"/>
              </a:lnSpc>
              <a:spcBef>
                <a:spcPct val="20000"/>
              </a:spcBef>
              <a:buClr>
                <a:schemeClr val="accent1">
                  <a:lumMod val="50000"/>
                </a:schemeClr>
              </a:buClr>
              <a:buSzPct val="90000"/>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调用这些模块的程序。</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smtClean="0">
                <a:solidFill>
                  <a:srgbClr val="0070C0"/>
                </a:solidFill>
                <a:latin typeface="+mn-lt"/>
                <a:ea typeface="楷体" panose="02010609060101010101" charset="-122"/>
                <a:cs typeface="楷体" panose="02010609060101010101" charset="-122"/>
              </a:rPr>
              <a:t>桩模块</a:t>
            </a:r>
            <a:r>
              <a:rPr lang="zh-CN" altLang="en-US" sz="2400" i="0" dirty="0">
                <a:solidFill>
                  <a:srgbClr val="0070C0"/>
                </a:solidFill>
                <a:latin typeface="+mn-lt"/>
                <a:ea typeface="楷体" panose="02010609060101010101" charset="-122"/>
                <a:cs typeface="楷体" panose="02010609060101010101" charset="-122"/>
              </a:rPr>
              <a:t>（</a:t>
            </a:r>
            <a:r>
              <a:rPr lang="en-US" altLang="zh-CN" sz="2400" i="0" dirty="0">
                <a:solidFill>
                  <a:srgbClr val="0070C0"/>
                </a:solidFill>
                <a:latin typeface="+mn-lt"/>
                <a:ea typeface="楷体" panose="02010609060101010101" charset="-122"/>
                <a:cs typeface="楷体" panose="02010609060101010101" charset="-122"/>
              </a:rPr>
              <a:t>stub</a:t>
            </a:r>
            <a:r>
              <a:rPr lang="zh-CN" altLang="en-US" sz="2400" i="0" dirty="0">
                <a:solidFill>
                  <a:srgbClr val="0070C0"/>
                </a:solidFill>
                <a:latin typeface="+mn-lt"/>
                <a:ea typeface="楷体" panose="02010609060101010101" charset="-122"/>
                <a:cs typeface="楷体" panose="02010609060101010101" charset="-122"/>
              </a:rPr>
              <a:t>）：对顶层或</a:t>
            </a:r>
            <a:endParaRPr lang="zh-CN" altLang="en-US" sz="2400" i="0" dirty="0">
              <a:solidFill>
                <a:srgbClr val="0070C0"/>
              </a:solidFill>
              <a:latin typeface="+mn-lt"/>
              <a:ea typeface="楷体" panose="02010609060101010101" charset="-122"/>
              <a:cs typeface="楷体" panose="02010609060101010101" charset="-122"/>
            </a:endParaRPr>
          </a:p>
          <a:p>
            <a:pPr eaLnBrk="0" hangingPunct="0">
              <a:lnSpc>
                <a:spcPct val="130000"/>
              </a:lnSpc>
              <a:spcBef>
                <a:spcPct val="20000"/>
              </a:spcBef>
              <a:buClr>
                <a:schemeClr val="accent1">
                  <a:lumMod val="50000"/>
                </a:schemeClr>
              </a:buClr>
              <a:buSzPct val="90000"/>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上层模块进行测试时所编写的</a:t>
            </a:r>
            <a:endParaRPr lang="zh-CN" altLang="en-US" sz="2400" i="0" dirty="0">
              <a:solidFill>
                <a:srgbClr val="0070C0"/>
              </a:solidFill>
              <a:latin typeface="+mn-lt"/>
              <a:ea typeface="楷体" panose="02010609060101010101" charset="-122"/>
              <a:cs typeface="楷体" panose="02010609060101010101" charset="-122"/>
            </a:endParaRPr>
          </a:p>
          <a:p>
            <a:pPr eaLnBrk="0" hangingPunct="0">
              <a:lnSpc>
                <a:spcPct val="130000"/>
              </a:lnSpc>
              <a:spcBef>
                <a:spcPct val="20000"/>
              </a:spcBef>
              <a:buClr>
                <a:schemeClr val="accent1">
                  <a:lumMod val="50000"/>
                </a:schemeClr>
              </a:buClr>
              <a:buSzPct val="90000"/>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替代下层模块的程序。</a:t>
            </a:r>
            <a:endParaRPr lang="zh-CN" altLang="en-US" sz="2400" i="0" dirty="0">
              <a:solidFill>
                <a:srgbClr val="0070C0"/>
              </a:solidFill>
              <a:latin typeface="+mn-lt"/>
              <a:ea typeface="楷体" panose="02010609060101010101" charset="-122"/>
              <a:cs typeface="楷体" panose="02010609060101010101" charset="-122"/>
            </a:endParaRPr>
          </a:p>
        </p:txBody>
      </p:sp>
      <p:pic>
        <p:nvPicPr>
          <p:cNvPr id="27650" name="Picture 2" descr="http://homepages.feis.herts.ac.uk/~comqmw/SDD/Image3.gif"/>
          <p:cNvPicPr>
            <a:picLocks noChangeAspect="1" noChangeArrowheads="1"/>
          </p:cNvPicPr>
          <p:nvPr/>
        </p:nvPicPr>
        <p:blipFill>
          <a:blip r:embed="rId1" cstate="print"/>
          <a:srcRect/>
          <a:stretch>
            <a:fillRect/>
          </a:stretch>
        </p:blipFill>
        <p:spPr bwMode="auto">
          <a:xfrm>
            <a:off x="4644003" y="3168908"/>
            <a:ext cx="3994374" cy="3240360"/>
          </a:xfrm>
          <a:prstGeom prst="rect">
            <a:avLst/>
          </a:prstGeom>
          <a:noFill/>
        </p:spPr>
      </p:pic>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627784" y="476672"/>
            <a:ext cx="4391843" cy="575915"/>
          </a:xfrm>
        </p:spPr>
        <p:txBody>
          <a:bodyPr/>
          <a:lstStyle/>
          <a:p>
            <a:pPr algn="ctr" eaLnBrk="1" hangingPunct="1"/>
            <a:r>
              <a:rPr lang="zh-CN" altLang="en-US" sz="4000" b="1" i="1" dirty="0" smtClean="0">
                <a:solidFill>
                  <a:srgbClr val="FFFF00"/>
                </a:solidFill>
                <a:ea typeface="楷体_GB2312" pitchFamily="49" charset="-122"/>
              </a:rPr>
              <a:t>示例</a:t>
            </a:r>
            <a:endParaRPr lang="zh-CN" altLang="en-US" sz="4000" b="1" i="1" dirty="0" smtClean="0">
              <a:solidFill>
                <a:srgbClr val="FFFF00"/>
              </a:solidFill>
              <a:ea typeface="楷体_GB2312" pitchFamily="49" charset="-122"/>
            </a:endParaRPr>
          </a:p>
        </p:txBody>
      </p:sp>
      <p:pic>
        <p:nvPicPr>
          <p:cNvPr id="7" name="图片 6" descr="drivers -stub.png"/>
          <p:cNvPicPr>
            <a:picLocks noChangeAspect="1"/>
          </p:cNvPicPr>
          <p:nvPr/>
        </p:nvPicPr>
        <p:blipFill>
          <a:blip r:embed="rId1" cstate="print"/>
          <a:stretch>
            <a:fillRect/>
          </a:stretch>
        </p:blipFill>
        <p:spPr>
          <a:xfrm>
            <a:off x="1547664" y="1232756"/>
            <a:ext cx="4608512" cy="5576509"/>
          </a:xfrm>
          <a:prstGeom prst="rect">
            <a:avLst/>
          </a:prstGeom>
        </p:spPr>
      </p:pic>
      <p:sp>
        <p:nvSpPr>
          <p:cNvPr id="8" name="圆角矩形 7"/>
          <p:cNvSpPr/>
          <p:nvPr/>
        </p:nvSpPr>
        <p:spPr bwMode="auto">
          <a:xfrm>
            <a:off x="1799692" y="1736812"/>
            <a:ext cx="1116124" cy="252028"/>
          </a:xfrm>
          <a:prstGeom prst="roundRect">
            <a:avLst/>
          </a:prstGeom>
          <a:solidFill>
            <a:schemeClr val="bg2">
              <a:lumMod val="10000"/>
              <a:lumOff val="90000"/>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 name="圆角矩形 8"/>
          <p:cNvSpPr/>
          <p:nvPr/>
        </p:nvSpPr>
        <p:spPr bwMode="auto">
          <a:xfrm>
            <a:off x="2483768" y="2960948"/>
            <a:ext cx="1512168" cy="252028"/>
          </a:xfrm>
          <a:prstGeom prst="roundRect">
            <a:avLst/>
          </a:prstGeom>
          <a:solidFill>
            <a:schemeClr val="bg2">
              <a:lumMod val="10000"/>
              <a:lumOff val="90000"/>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圆角矩形 9"/>
          <p:cNvSpPr/>
          <p:nvPr/>
        </p:nvSpPr>
        <p:spPr bwMode="auto">
          <a:xfrm>
            <a:off x="1691680" y="6525344"/>
            <a:ext cx="4464496" cy="332656"/>
          </a:xfrm>
          <a:prstGeom prst="roundRect">
            <a:avLst/>
          </a:prstGeom>
          <a:solidFill>
            <a:schemeClr val="bg2">
              <a:lumMod val="10000"/>
              <a:lumOff val="90000"/>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TextBox 10"/>
          <p:cNvSpPr txBox="1"/>
          <p:nvPr/>
        </p:nvSpPr>
        <p:spPr>
          <a:xfrm>
            <a:off x="6408204" y="2168860"/>
            <a:ext cx="2016224" cy="369332"/>
          </a:xfrm>
          <a:prstGeom prst="rect">
            <a:avLst/>
          </a:prstGeom>
          <a:noFill/>
        </p:spPr>
        <p:txBody>
          <a:bodyPr wrap="square" rtlCol="0">
            <a:spAutoFit/>
          </a:bodyPr>
          <a:lstStyle/>
          <a:p>
            <a:r>
              <a:rPr lang="en-US" altLang="zh-CN" dirty="0" smtClean="0">
                <a:solidFill>
                  <a:srgbClr val="FF0000"/>
                </a:solidFill>
              </a:rPr>
              <a:t>Driver</a:t>
            </a:r>
            <a:endParaRPr lang="zh-CN" altLang="en-US" dirty="0">
              <a:solidFill>
                <a:srgbClr val="FF0000"/>
              </a:solidFill>
            </a:endParaRPr>
          </a:p>
        </p:txBody>
      </p:sp>
      <p:cxnSp>
        <p:nvCxnSpPr>
          <p:cNvPr id="13" name="直接箭头连接符 12"/>
          <p:cNvCxnSpPr>
            <a:stCxn id="11" idx="1"/>
            <a:endCxn id="8" idx="3"/>
          </p:cNvCxnSpPr>
          <p:nvPr/>
        </p:nvCxnSpPr>
        <p:spPr bwMode="auto">
          <a:xfrm rot="10800000">
            <a:off x="2915816" y="1862826"/>
            <a:ext cx="3492388" cy="490700"/>
          </a:xfrm>
          <a:prstGeom prst="straightConnector1">
            <a:avLst/>
          </a:prstGeom>
          <a:solidFill>
            <a:schemeClr val="accent1">
              <a:alpha val="50000"/>
            </a:schemeClr>
          </a:solidFill>
          <a:ln w="9525" cap="flat" cmpd="sng" algn="ctr">
            <a:solidFill>
              <a:srgbClr val="FF0000"/>
            </a:solidFill>
            <a:prstDash val="dash"/>
            <a:round/>
            <a:headEnd type="none" w="med" len="med"/>
            <a:tailEnd type="arrow"/>
          </a:ln>
          <a:effectLst/>
        </p:spPr>
      </p:cxnSp>
      <p:cxnSp>
        <p:nvCxnSpPr>
          <p:cNvPr id="14" name="直接箭头连接符 13"/>
          <p:cNvCxnSpPr/>
          <p:nvPr/>
        </p:nvCxnSpPr>
        <p:spPr bwMode="auto">
          <a:xfrm rot="10800000" flipV="1">
            <a:off x="5940152" y="5841268"/>
            <a:ext cx="1260140" cy="684076"/>
          </a:xfrm>
          <a:prstGeom prst="straightConnector1">
            <a:avLst/>
          </a:prstGeom>
          <a:solidFill>
            <a:schemeClr val="accent1">
              <a:alpha val="50000"/>
            </a:schemeClr>
          </a:solidFill>
          <a:ln w="9525" cap="flat" cmpd="sng" algn="ctr">
            <a:solidFill>
              <a:srgbClr val="FF0000"/>
            </a:solidFill>
            <a:prstDash val="dash"/>
            <a:round/>
            <a:headEnd type="none" w="med" len="med"/>
            <a:tailEnd type="arrow"/>
          </a:ln>
          <a:effectLst/>
        </p:spPr>
      </p:cxnSp>
      <p:sp>
        <p:nvSpPr>
          <p:cNvPr id="17" name="TextBox 16"/>
          <p:cNvSpPr txBox="1"/>
          <p:nvPr/>
        </p:nvSpPr>
        <p:spPr>
          <a:xfrm>
            <a:off x="7128284" y="5625244"/>
            <a:ext cx="864096" cy="369332"/>
          </a:xfrm>
          <a:prstGeom prst="rect">
            <a:avLst/>
          </a:prstGeom>
          <a:noFill/>
        </p:spPr>
        <p:txBody>
          <a:bodyPr wrap="square" rtlCol="0">
            <a:spAutoFit/>
          </a:bodyPr>
          <a:lstStyle/>
          <a:p>
            <a:r>
              <a:rPr lang="en-US" altLang="zh-CN" dirty="0" smtClean="0">
                <a:solidFill>
                  <a:srgbClr val="FF0000"/>
                </a:solidFill>
              </a:rPr>
              <a:t>Stub</a:t>
            </a:r>
            <a:endParaRPr lang="zh-CN" altLang="en-US" dirty="0">
              <a:solidFill>
                <a:srgbClr val="FF0000"/>
              </a:solidFill>
            </a:endParaRPr>
          </a:p>
        </p:txBody>
      </p:sp>
      <p:sp>
        <p:nvSpPr>
          <p:cNvPr id="18" name="TextBox 17"/>
          <p:cNvSpPr txBox="1"/>
          <p:nvPr/>
        </p:nvSpPr>
        <p:spPr>
          <a:xfrm>
            <a:off x="5292080" y="2924944"/>
            <a:ext cx="2196244" cy="369332"/>
          </a:xfrm>
          <a:prstGeom prst="rect">
            <a:avLst/>
          </a:prstGeom>
          <a:noFill/>
        </p:spPr>
        <p:txBody>
          <a:bodyPr wrap="square" rtlCol="0">
            <a:spAutoFit/>
          </a:bodyPr>
          <a:lstStyle/>
          <a:p>
            <a:r>
              <a:rPr lang="en-US" altLang="zh-CN" dirty="0" smtClean="0">
                <a:solidFill>
                  <a:srgbClr val="FFC000"/>
                </a:solidFill>
              </a:rPr>
              <a:t>Function under test</a:t>
            </a:r>
            <a:endParaRPr lang="zh-CN" altLang="en-US" dirty="0">
              <a:solidFill>
                <a:srgbClr val="FFC000"/>
              </a:solidFill>
            </a:endParaRPr>
          </a:p>
        </p:txBody>
      </p:sp>
      <p:cxnSp>
        <p:nvCxnSpPr>
          <p:cNvPr id="19" name="直接箭头连接符 18"/>
          <p:cNvCxnSpPr/>
          <p:nvPr/>
        </p:nvCxnSpPr>
        <p:spPr bwMode="auto">
          <a:xfrm rot="10800000">
            <a:off x="4031940" y="3068960"/>
            <a:ext cx="1368152" cy="36004"/>
          </a:xfrm>
          <a:prstGeom prst="straightConnector1">
            <a:avLst/>
          </a:prstGeom>
          <a:solidFill>
            <a:schemeClr val="accent1">
              <a:alpha val="50000"/>
            </a:schemeClr>
          </a:solidFill>
          <a:ln w="9525" cap="flat" cmpd="sng" algn="ctr">
            <a:solidFill>
              <a:srgbClr val="FFC000"/>
            </a:solidFill>
            <a:prstDash val="dash"/>
            <a:round/>
            <a:headEnd type="none" w="med" len="med"/>
            <a:tailEnd type="arrow"/>
          </a:ln>
          <a:effectLst/>
        </p:spPr>
      </p:cxnSp>
      <p:cxnSp>
        <p:nvCxnSpPr>
          <p:cNvPr id="23" name="曲线连接符 22"/>
          <p:cNvCxnSpPr/>
          <p:nvPr/>
        </p:nvCxnSpPr>
        <p:spPr bwMode="auto">
          <a:xfrm rot="10800000">
            <a:off x="3167844" y="6165304"/>
            <a:ext cx="648072" cy="324036"/>
          </a:xfrm>
          <a:prstGeom prst="curvedConnector3">
            <a:avLst>
              <a:gd name="adj1" fmla="val 50000"/>
            </a:avLst>
          </a:prstGeom>
          <a:solidFill>
            <a:schemeClr val="accent1">
              <a:alpha val="50000"/>
            </a:schemeClr>
          </a:solidFill>
          <a:ln w="9525" cap="flat" cmpd="sng" algn="ctr">
            <a:solidFill>
              <a:srgbClr val="C00000"/>
            </a:solidFill>
            <a:prstDash val="dash"/>
            <a:round/>
            <a:headEnd type="none" w="med" len="med"/>
            <a:tailEnd type="arrow"/>
          </a:ln>
          <a:effectLst/>
        </p:spPr>
      </p:cxnSp>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654425" y="2963863"/>
            <a:ext cx="2573338" cy="803275"/>
          </a:xfrm>
          <a:prstGeom prst="rect">
            <a:avLst/>
          </a:prstGeom>
          <a:noFill/>
          <a:ln w="9525">
            <a:noFill/>
            <a:miter lim="800000"/>
          </a:ln>
        </p:spPr>
        <p:txBody>
          <a:bodyPr lIns="0" tIns="0" rIns="0" bIns="0">
            <a:spAutoFit/>
          </a:bodyPr>
          <a:lstStyle/>
          <a:p>
            <a:pPr marL="114300" indent="-114300" algn="ctr">
              <a:lnSpc>
                <a:spcPct val="120000"/>
              </a:lnSpc>
              <a:buClr>
                <a:schemeClr val="accent1"/>
              </a:buClr>
              <a:buSzPct val="75000"/>
            </a:pPr>
            <a:endParaRPr lang="zh-CN" altLang="en-US" sz="4400" b="1">
              <a:solidFill>
                <a:schemeClr val="folHlink"/>
              </a:solidFill>
              <a:latin typeface="Arial Black" panose="020B0A04020102020204" pitchFamily="34" charset="0"/>
              <a:ea typeface="楷体_GB2312" pitchFamily="49" charset="-122"/>
            </a:endParaRPr>
          </a:p>
        </p:txBody>
      </p:sp>
      <p:sp>
        <p:nvSpPr>
          <p:cNvPr id="20484" name="Rectangle 8"/>
          <p:cNvSpPr>
            <a:spLocks noGrp="1" noChangeArrowheads="1"/>
          </p:cNvSpPr>
          <p:nvPr>
            <p:ph type="title"/>
          </p:nvPr>
        </p:nvSpPr>
        <p:spPr>
          <a:xfrm>
            <a:off x="2123728" y="332656"/>
            <a:ext cx="5232644" cy="561975"/>
          </a:xfrm>
          <a:noFill/>
        </p:spPr>
        <p:txBody>
          <a:bodyPr/>
          <a:lstStyle/>
          <a:p>
            <a:pPr algn="ctr" eaLnBrk="1" hangingPunct="1"/>
            <a:r>
              <a:rPr lang="zh-CN" altLang="en-US" sz="3200" dirty="0">
                <a:solidFill>
                  <a:srgbClr val="FFFF00"/>
                </a:solidFill>
                <a:latin typeface="+mj-ea"/>
              </a:rPr>
              <a:t>类</a:t>
            </a:r>
            <a:r>
              <a:rPr lang="zh-CN" altLang="en-US" sz="3200" dirty="0">
                <a:solidFill>
                  <a:srgbClr val="FFFF00"/>
                </a:solidFill>
                <a:latin typeface="+mj-ea"/>
              </a:rPr>
              <a:t>测试 </a:t>
            </a:r>
            <a:endParaRPr lang="en-US" altLang="zh-CN" sz="3200" dirty="0">
              <a:solidFill>
                <a:srgbClr val="FFFF00"/>
              </a:solidFill>
              <a:latin typeface="+mj-ea"/>
            </a:endParaRPr>
          </a:p>
        </p:txBody>
      </p:sp>
      <p:sp>
        <p:nvSpPr>
          <p:cNvPr id="20485" name="Text Box 10"/>
          <p:cNvSpPr txBox="1">
            <a:spLocks noChangeArrowheads="1"/>
          </p:cNvSpPr>
          <p:nvPr/>
        </p:nvSpPr>
        <p:spPr bwMode="auto">
          <a:xfrm>
            <a:off x="899592" y="1700808"/>
            <a:ext cx="7597775" cy="4616450"/>
          </a:xfrm>
          <a:prstGeom prst="rect">
            <a:avLst/>
          </a:prstGeom>
          <a:noFill/>
          <a:ln w="9525">
            <a:noFill/>
            <a:miter lim="800000"/>
          </a:ln>
        </p:spPr>
        <p:txBody>
          <a:bodyPr lIns="0" tIns="0" rIns="0" bIns="0">
            <a:spAutoFit/>
          </a:bodyPr>
          <a:lstStyle/>
          <a:p>
            <a:pPr marL="342900" indent="-342900" eaLnBrk="1" latinLnBrk="0" hangingPunct="1">
              <a:lnSpc>
                <a:spcPct val="150000"/>
              </a:lnSpc>
              <a:buClr>
                <a:srgbClr val="9ED3D7"/>
              </a:buClr>
              <a:buFont typeface="Wingdings" panose="05000000000000000000" charset="0"/>
              <a:buChar char="p"/>
            </a:pPr>
            <a:r>
              <a:rPr lang="zh-CN" altLang="en-US" sz="2000" i="0" dirty="0">
                <a:solidFill>
                  <a:srgbClr val="0070C0"/>
                </a:solidFill>
                <a:sym typeface="+mn-ea"/>
              </a:rPr>
              <a:t>面向对象的单元测试通常是对一个基类或其子类进行测试。</a:t>
            </a:r>
            <a:endParaRPr lang="zh-CN" altLang="en-US" sz="2000" i="0" dirty="0">
              <a:solidFill>
                <a:srgbClr val="0070C0"/>
              </a:solidFill>
              <a:sym typeface="+mn-ea"/>
            </a:endParaRPr>
          </a:p>
          <a:p>
            <a:pPr marL="342900" indent="-342900" eaLnBrk="1" latinLnBrk="0" hangingPunct="1">
              <a:lnSpc>
                <a:spcPct val="150000"/>
              </a:lnSpc>
              <a:buClr>
                <a:srgbClr val="9ED3D7"/>
              </a:buClr>
              <a:buFont typeface="Wingdings" panose="05000000000000000000" charset="0"/>
              <a:buChar char="p"/>
            </a:pPr>
            <a:r>
              <a:rPr lang="zh-CN" altLang="en-US" sz="2000" i="0" dirty="0">
                <a:solidFill>
                  <a:srgbClr val="0070C0"/>
                </a:solidFill>
                <a:sym typeface="+mn-ea"/>
              </a:rPr>
              <a:t>对于类的单元测试可以看作是对类的成员函数进行测试。一般不会对类的每个成员及方法进行测试，但对于</a:t>
            </a:r>
            <a:r>
              <a:rPr lang="zh-CN" altLang="en-US" sz="2000" i="0" dirty="0">
                <a:solidFill>
                  <a:srgbClr val="FF0000"/>
                </a:solidFill>
                <a:sym typeface="+mn-ea"/>
              </a:rPr>
              <a:t>核心或重要的方法需要进行全面的单元测试</a:t>
            </a:r>
            <a:r>
              <a:rPr lang="zh-CN" altLang="en-US" sz="2000" i="0" dirty="0">
                <a:sym typeface="+mn-ea"/>
              </a:rPr>
              <a:t>。</a:t>
            </a:r>
            <a:endParaRPr lang="zh-CN" altLang="en-US" sz="2000" i="0" dirty="0">
              <a:sym typeface="+mn-ea"/>
            </a:endParaRPr>
          </a:p>
          <a:p>
            <a:pPr marL="342900" indent="-342900" eaLnBrk="1" latinLnBrk="0" hangingPunct="1">
              <a:lnSpc>
                <a:spcPct val="150000"/>
              </a:lnSpc>
              <a:buClr>
                <a:srgbClr val="9ED3D7"/>
              </a:buClr>
              <a:buFont typeface="Wingdings" panose="05000000000000000000" charset="0"/>
              <a:buChar char="p"/>
            </a:pPr>
            <a:r>
              <a:rPr lang="zh-CN" altLang="en-US" sz="2000" i="0" dirty="0">
                <a:solidFill>
                  <a:srgbClr val="0070C0"/>
                </a:solidFill>
                <a:sym typeface="+mn-ea"/>
              </a:rPr>
              <a:t>对单个方法的</a:t>
            </a:r>
            <a:r>
              <a:rPr lang="zh-CN" altLang="en-US" sz="2000" i="0" dirty="0" smtClean="0">
                <a:solidFill>
                  <a:srgbClr val="0070C0"/>
                </a:solidFill>
                <a:sym typeface="+mn-ea"/>
              </a:rPr>
              <a:t>测试类似于</a:t>
            </a:r>
            <a:r>
              <a:rPr lang="zh-CN" altLang="en-US" sz="2000" i="0" dirty="0">
                <a:solidFill>
                  <a:srgbClr val="0070C0"/>
                </a:solidFill>
                <a:sym typeface="+mn-ea"/>
              </a:rPr>
              <a:t>对传统软件的单个函数的测试，第</a:t>
            </a:r>
            <a:r>
              <a:rPr lang="en-US" altLang="zh-CN" sz="2000" i="0" dirty="0">
                <a:solidFill>
                  <a:srgbClr val="0070C0"/>
                </a:solidFill>
                <a:sym typeface="+mn-ea"/>
              </a:rPr>
              <a:t>3</a:t>
            </a:r>
            <a:r>
              <a:rPr lang="zh-CN" altLang="en-US" sz="2000" i="0" dirty="0">
                <a:solidFill>
                  <a:srgbClr val="0070C0"/>
                </a:solidFill>
                <a:sym typeface="+mn-ea"/>
              </a:rPr>
              <a:t>章所介绍的测试方法都可以应用。例如，可以根据前置条件的输入条件</a:t>
            </a:r>
            <a:r>
              <a:rPr lang="en-US" altLang="zh-CN" sz="2000" i="0" dirty="0">
                <a:solidFill>
                  <a:srgbClr val="0070C0"/>
                </a:solidFill>
                <a:sym typeface="+mn-ea"/>
              </a:rPr>
              <a:t>(</a:t>
            </a:r>
            <a:r>
              <a:rPr lang="zh-CN" altLang="en-US" sz="2000" i="0" dirty="0">
                <a:solidFill>
                  <a:srgbClr val="0070C0"/>
                </a:solidFill>
                <a:sym typeface="+mn-ea"/>
              </a:rPr>
              <a:t>包括常见值和边界值）来设计单元测试用例，来检验输出结果的正确性，以及后置条件是否得到满足。</a:t>
            </a:r>
            <a:endParaRPr lang="zh-CN" altLang="en-US" sz="2000" i="0" dirty="0">
              <a:solidFill>
                <a:srgbClr val="0070C0"/>
              </a:solidFill>
            </a:endParaRPr>
          </a:p>
          <a:p>
            <a:pPr marL="342900" indent="-342900" eaLnBrk="1" latinLnBrk="0" hangingPunct="1">
              <a:lnSpc>
                <a:spcPct val="150000"/>
              </a:lnSpc>
              <a:buClr>
                <a:srgbClr val="9ED3D7"/>
              </a:buClr>
              <a:buFont typeface="Wingdings" panose="05000000000000000000" charset="0"/>
              <a:buChar char="p"/>
            </a:pPr>
            <a:r>
              <a:rPr lang="zh-CN" altLang="en-US" sz="2000" i="0" dirty="0">
                <a:solidFill>
                  <a:srgbClr val="0070C0"/>
                </a:solidFill>
                <a:sym typeface="+mn-ea"/>
              </a:rPr>
              <a:t>类测试，要</a:t>
            </a:r>
            <a:r>
              <a:rPr lang="zh-CN" altLang="en-US" sz="2000" i="0" dirty="0">
                <a:solidFill>
                  <a:srgbClr val="FF0000"/>
                </a:solidFill>
                <a:sym typeface="+mn-ea"/>
              </a:rPr>
              <a:t>验证类的实现是否和该类的说明完全一致</a:t>
            </a:r>
            <a:r>
              <a:rPr lang="zh-CN" altLang="en-US" sz="2000" i="0" dirty="0">
                <a:sym typeface="+mn-ea"/>
              </a:rPr>
              <a:t>。</a:t>
            </a:r>
            <a:r>
              <a:rPr lang="zh-CN" altLang="en-US" sz="2000" i="0" dirty="0">
                <a:solidFill>
                  <a:srgbClr val="0070C0"/>
                </a:solidFill>
                <a:sym typeface="+mn-ea"/>
              </a:rPr>
              <a:t>如果类的实现正确，那么类的</a:t>
            </a:r>
            <a:r>
              <a:rPr lang="zh-CN" altLang="en-US" sz="2000" i="0" dirty="0" smtClean="0">
                <a:solidFill>
                  <a:srgbClr val="0070C0"/>
                </a:solidFill>
                <a:sym typeface="+mn-ea"/>
              </a:rPr>
              <a:t>每一</a:t>
            </a:r>
            <a:r>
              <a:rPr lang="en-US" altLang="zh-CN" sz="2000" i="0" dirty="0" smtClean="0">
                <a:solidFill>
                  <a:srgbClr val="0070C0"/>
                </a:solidFill>
                <a:sym typeface="+mn-ea"/>
              </a:rPr>
              <a:t> </a:t>
            </a:r>
            <a:r>
              <a:rPr lang="zh-CN" altLang="en-US" sz="2000" i="0" dirty="0">
                <a:solidFill>
                  <a:srgbClr val="0070C0"/>
                </a:solidFill>
                <a:sym typeface="+mn-ea"/>
              </a:rPr>
              <a:t>个实例的行为也应该是正确的</a:t>
            </a:r>
            <a:r>
              <a:rPr lang="zh-CN" altLang="en-US" sz="2000" i="0" dirty="0" smtClean="0">
                <a:solidFill>
                  <a:srgbClr val="0070C0"/>
                </a:solidFill>
                <a:sym typeface="+mn-ea"/>
              </a:rPr>
              <a:t>。</a:t>
            </a:r>
            <a:endParaRPr lang="zh-CN" altLang="en-US" sz="2000" i="0" dirty="0" smtClean="0">
              <a:solidFill>
                <a:srgbClr val="0070C0"/>
              </a:solidFill>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03648" y="476672"/>
            <a:ext cx="6239987" cy="561975"/>
          </a:xfrm>
        </p:spPr>
        <p:txBody>
          <a:bodyPr/>
          <a:lstStyle/>
          <a:p>
            <a:pPr algn="ctr"/>
            <a:r>
              <a:rPr lang="zh-CN" altLang="en-US" sz="3200" dirty="0" smtClean="0">
                <a:solidFill>
                  <a:srgbClr val="FFFF00"/>
                </a:solidFill>
                <a:latin typeface="+mj-ea"/>
              </a:rPr>
              <a:t>空指针保护</a:t>
            </a:r>
            <a:r>
              <a:rPr lang="zh-CN" altLang="en-US" sz="3200" dirty="0">
                <a:solidFill>
                  <a:srgbClr val="FFFF00"/>
                </a:solidFill>
                <a:latin typeface="+mj-ea"/>
              </a:rPr>
              <a:t>案例</a:t>
            </a:r>
            <a:r>
              <a:rPr lang="zh-CN" altLang="en-US" sz="3200" dirty="0" smtClean="0">
                <a:solidFill>
                  <a:srgbClr val="FFFF00"/>
                </a:solidFill>
                <a:latin typeface="+mj-ea"/>
              </a:rPr>
              <a:t>分析</a:t>
            </a:r>
            <a:endParaRPr lang="zh-CN" altLang="en-US" sz="3200" dirty="0">
              <a:solidFill>
                <a:srgbClr val="FFFF00"/>
              </a:solidFill>
              <a:latin typeface="+mj-ea"/>
            </a:endParaRPr>
          </a:p>
        </p:txBody>
      </p:sp>
      <p:pic>
        <p:nvPicPr>
          <p:cNvPr id="24581" name="Picture 6"/>
          <p:cNvPicPr>
            <a:picLocks noChangeAspect="1" noChangeArrowheads="1"/>
          </p:cNvPicPr>
          <p:nvPr/>
        </p:nvPicPr>
        <p:blipFill>
          <a:blip r:embed="rId1" cstate="print"/>
          <a:srcRect/>
          <a:stretch>
            <a:fillRect/>
          </a:stretch>
        </p:blipFill>
        <p:spPr bwMode="auto">
          <a:xfrm>
            <a:off x="323527" y="1772816"/>
            <a:ext cx="8589583" cy="4104456"/>
          </a:xfrm>
          <a:prstGeom prst="rect">
            <a:avLst/>
          </a:prstGeom>
          <a:noFill/>
          <a:ln w="9525">
            <a:noFill/>
            <a:miter lim="800000"/>
            <a:headEnd/>
            <a:tailEnd/>
          </a:ln>
        </p:spPr>
      </p:pic>
      <p:sp>
        <p:nvSpPr>
          <p:cNvPr id="6" name="圆角矩形 5"/>
          <p:cNvSpPr/>
          <p:nvPr/>
        </p:nvSpPr>
        <p:spPr bwMode="auto">
          <a:xfrm>
            <a:off x="755576" y="4293096"/>
            <a:ext cx="7524836" cy="252028"/>
          </a:xfrm>
          <a:prstGeom prst="roundRect">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331640" y="366695"/>
            <a:ext cx="6240756" cy="561975"/>
          </a:xfrm>
        </p:spPr>
        <p:txBody>
          <a:bodyPr/>
          <a:lstStyle/>
          <a:p>
            <a:pPr algn="ctr">
              <a:spcBef>
                <a:spcPct val="50000"/>
              </a:spcBef>
            </a:pPr>
            <a:r>
              <a:rPr lang="zh-CN" altLang="en-US" sz="3200" dirty="0">
                <a:solidFill>
                  <a:srgbClr val="FFFF00"/>
                </a:solidFill>
                <a:latin typeface="+mj-ea"/>
              </a:rPr>
              <a:t>格式化数字错误案例分析</a:t>
            </a:r>
            <a:endParaRPr lang="zh-CN" altLang="en-US" sz="3200" dirty="0">
              <a:solidFill>
                <a:srgbClr val="FFFF00"/>
              </a:solidFill>
              <a:latin typeface="+mj-ea"/>
            </a:endParaRPr>
          </a:p>
        </p:txBody>
      </p:sp>
      <p:pic>
        <p:nvPicPr>
          <p:cNvPr id="25605" name="Picture 5"/>
          <p:cNvPicPr>
            <a:picLocks noChangeAspect="1" noChangeArrowheads="1"/>
          </p:cNvPicPr>
          <p:nvPr/>
        </p:nvPicPr>
        <p:blipFill>
          <a:blip r:embed="rId1" cstate="print"/>
          <a:srcRect/>
          <a:stretch>
            <a:fillRect/>
          </a:stretch>
        </p:blipFill>
        <p:spPr bwMode="auto">
          <a:xfrm>
            <a:off x="577184" y="2384424"/>
            <a:ext cx="8443878" cy="3348832"/>
          </a:xfrm>
          <a:prstGeom prst="rect">
            <a:avLst/>
          </a:prstGeom>
          <a:noFill/>
          <a:ln w="9525">
            <a:noFill/>
            <a:miter lim="800000"/>
            <a:headEnd/>
            <a:tailEnd/>
          </a:ln>
        </p:spPr>
      </p:pic>
      <p:sp>
        <p:nvSpPr>
          <p:cNvPr id="6" name="圆角矩形 5"/>
          <p:cNvSpPr/>
          <p:nvPr/>
        </p:nvSpPr>
        <p:spPr bwMode="auto">
          <a:xfrm>
            <a:off x="863588" y="4797152"/>
            <a:ext cx="7524836" cy="252028"/>
          </a:xfrm>
          <a:prstGeom prst="roundRect">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04"/>
            <a:ext cx="9144000" cy="519112"/>
          </a:xfrm>
          <a:prstGeom prst="rect">
            <a:avLst/>
          </a:prstGeom>
          <a:noFill/>
          <a:ln w="9525">
            <a:noFill/>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noProof="0" dirty="0" smtClean="0">
                <a:ln>
                  <a:noFill/>
                </a:ln>
                <a:solidFill>
                  <a:srgbClr val="FFFFFF"/>
                </a:solidFill>
                <a:effectLst/>
                <a:uLnTx/>
                <a:uFillTx/>
                <a:latin typeface="+mj-lt"/>
                <a:ea typeface="+mn-ea"/>
              </a:rPr>
              <a:t>     </a:t>
            </a:r>
            <a:endParaRPr kumimoji="0" lang="zh-CN" altLang="en-US" sz="2400" b="0" i="0" u="none" strike="noStrike" kern="0" cap="none" spc="0" normalizeH="0" baseline="0" noProof="0" dirty="0">
              <a:ln>
                <a:noFill/>
              </a:ln>
              <a:solidFill>
                <a:srgbClr val="FFFFFF"/>
              </a:solidFill>
              <a:effectLst/>
              <a:uLnTx/>
              <a:uFillTx/>
              <a:latin typeface="+mj-lt"/>
              <a:ea typeface="+mn-ea"/>
            </a:endParaRPr>
          </a:p>
        </p:txBody>
      </p:sp>
      <p:sp>
        <p:nvSpPr>
          <p:cNvPr id="10" name="标题 1"/>
          <p:cNvSpPr txBox="1"/>
          <p:nvPr/>
        </p:nvSpPr>
        <p:spPr>
          <a:xfrm>
            <a:off x="0" y="2132856"/>
            <a:ext cx="4788024" cy="1728192"/>
          </a:xfrm>
          <a:prstGeom prst="rect">
            <a:avLst/>
          </a:prstGeom>
        </p:spPr>
        <p:txBody>
          <a:bodyPr/>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a:lstStyle>
          <a:p>
            <a:pPr algn="ctr">
              <a:lnSpc>
                <a:spcPct val="140000"/>
              </a:lnSpc>
            </a:pPr>
            <a:r>
              <a:rPr lang="zh-CN" altLang="en-US" b="1" i="0" dirty="0" smtClean="0">
                <a:ea typeface="宋体" panose="02010600030101010101" pitchFamily="2" charset="-122"/>
              </a:rPr>
              <a:t>软件测试方法和技术</a:t>
            </a:r>
            <a:endParaRPr lang="en-US" altLang="zh-CN" b="1" i="0" dirty="0" smtClean="0">
              <a:ea typeface="宋体" panose="02010600030101010101" pitchFamily="2" charset="-122"/>
            </a:endParaRPr>
          </a:p>
          <a:p>
            <a:pPr algn="ctr">
              <a:lnSpc>
                <a:spcPct val="140000"/>
              </a:lnSpc>
            </a:pPr>
            <a:endParaRPr lang="en-US" altLang="zh-CN" sz="1200" b="1" i="0" dirty="0" smtClean="0">
              <a:solidFill>
                <a:srgbClr val="FFFF00"/>
              </a:solidFill>
              <a:ea typeface="宋体" panose="02010600030101010101" pitchFamily="2" charset="-122"/>
            </a:endParaRPr>
          </a:p>
          <a:p>
            <a:pPr algn="ctr">
              <a:lnSpc>
                <a:spcPct val="140000"/>
              </a:lnSpc>
            </a:pPr>
            <a:r>
              <a:rPr lang="zh-CN" altLang="en-US" sz="2400" b="1" i="0" dirty="0" smtClean="0">
                <a:solidFill>
                  <a:srgbClr val="FFFF00"/>
                </a:solidFill>
                <a:ea typeface="宋体" panose="02010600030101010101" pitchFamily="2" charset="-122"/>
              </a:rPr>
              <a:t>第</a:t>
            </a:r>
            <a:r>
              <a:rPr lang="en-US" altLang="zh-CN" sz="2400" b="1" i="0" dirty="0">
                <a:solidFill>
                  <a:srgbClr val="FFFF00"/>
                </a:solidFill>
                <a:ea typeface="宋体" panose="02010600030101010101" pitchFamily="2" charset="-122"/>
              </a:rPr>
              <a:t>5</a:t>
            </a:r>
            <a:r>
              <a:rPr lang="zh-CN" altLang="en-US" sz="2400" b="1" i="0" dirty="0" smtClean="0">
                <a:solidFill>
                  <a:srgbClr val="FFFF00"/>
                </a:solidFill>
                <a:ea typeface="宋体" panose="02010600030101010101" pitchFamily="2" charset="-122"/>
              </a:rPr>
              <a:t>章 </a:t>
            </a:r>
            <a:r>
              <a:rPr lang="zh-CN" altLang="en-US" b="1" i="0" dirty="0" smtClean="0">
                <a:solidFill>
                  <a:srgbClr val="FFFF00"/>
                </a:solidFill>
                <a:ea typeface="宋体" panose="02010600030101010101" pitchFamily="2" charset="-122"/>
              </a:rPr>
              <a:t>单元测试与集成测试</a:t>
            </a:r>
            <a:endParaRPr lang="zh-CN" altLang="en-US" b="1" i="0" dirty="0">
              <a:solidFill>
                <a:srgbClr val="FFFF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619672" y="366695"/>
            <a:ext cx="5952724" cy="561975"/>
          </a:xfrm>
        </p:spPr>
        <p:txBody>
          <a:bodyPr/>
          <a:lstStyle/>
          <a:p>
            <a:pPr>
              <a:spcBef>
                <a:spcPct val="50000"/>
              </a:spcBef>
            </a:pPr>
            <a:r>
              <a:rPr lang="zh-CN" altLang="en-US" sz="3200" dirty="0">
                <a:solidFill>
                  <a:srgbClr val="FFFF00"/>
                </a:solidFill>
                <a:latin typeface="+mj-ea"/>
              </a:rPr>
              <a:t>字符串或数组越界案例分析</a:t>
            </a:r>
            <a:endParaRPr lang="zh-CN" altLang="en-US" sz="3200" dirty="0">
              <a:solidFill>
                <a:srgbClr val="FFFF00"/>
              </a:solidFill>
              <a:latin typeface="+mj-ea"/>
            </a:endParaRPr>
          </a:p>
        </p:txBody>
      </p:sp>
      <p:pic>
        <p:nvPicPr>
          <p:cNvPr id="26629" name="Picture 5"/>
          <p:cNvPicPr>
            <a:picLocks noChangeAspect="1" noChangeArrowheads="1"/>
          </p:cNvPicPr>
          <p:nvPr/>
        </p:nvPicPr>
        <p:blipFill>
          <a:blip r:embed="rId1" cstate="print"/>
          <a:srcRect/>
          <a:stretch>
            <a:fillRect/>
          </a:stretch>
        </p:blipFill>
        <p:spPr bwMode="auto">
          <a:xfrm>
            <a:off x="895974" y="2096852"/>
            <a:ext cx="8248026" cy="3960440"/>
          </a:xfrm>
          <a:prstGeom prst="rect">
            <a:avLst/>
          </a:prstGeom>
          <a:noFill/>
          <a:ln w="9525">
            <a:noFill/>
            <a:miter lim="800000"/>
            <a:headEnd/>
            <a:tailEnd/>
          </a:ln>
        </p:spPr>
      </p:pic>
      <p:sp>
        <p:nvSpPr>
          <p:cNvPr id="6" name="圆角矩形 5"/>
          <p:cNvSpPr/>
          <p:nvPr/>
        </p:nvSpPr>
        <p:spPr bwMode="auto">
          <a:xfrm>
            <a:off x="647564" y="5517232"/>
            <a:ext cx="7524836" cy="252028"/>
          </a:xfrm>
          <a:prstGeom prst="roundRect">
            <a:avLst/>
          </a:prstGeom>
          <a:noFill/>
          <a:ln w="952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547664" y="366695"/>
            <a:ext cx="6024732" cy="561975"/>
          </a:xfrm>
        </p:spPr>
        <p:txBody>
          <a:bodyPr/>
          <a:lstStyle/>
          <a:p>
            <a:pPr algn="ctr" eaLnBrk="1" hangingPunct="1"/>
            <a:r>
              <a:rPr lang="zh-CN" altLang="en-US" sz="3200" dirty="0">
                <a:solidFill>
                  <a:srgbClr val="FFFF00"/>
                </a:solidFill>
                <a:latin typeface="+mj-ea"/>
              </a:rPr>
              <a:t>其它示例</a:t>
            </a:r>
            <a:endParaRPr lang="zh-CN" altLang="en-US" sz="3200" dirty="0">
              <a:solidFill>
                <a:srgbClr val="FFFF00"/>
              </a:solidFill>
              <a:latin typeface="+mj-ea"/>
            </a:endParaRPr>
          </a:p>
        </p:txBody>
      </p:sp>
      <p:sp>
        <p:nvSpPr>
          <p:cNvPr id="27652" name="Text Box 5"/>
          <p:cNvSpPr txBox="1">
            <a:spLocks noChangeArrowheads="1"/>
          </p:cNvSpPr>
          <p:nvPr/>
        </p:nvSpPr>
        <p:spPr bwMode="auto">
          <a:xfrm>
            <a:off x="899592" y="2276872"/>
            <a:ext cx="7632700" cy="2436495"/>
          </a:xfrm>
          <a:prstGeom prst="rect">
            <a:avLst/>
          </a:prstGeom>
          <a:noFill/>
          <a:ln w="9525">
            <a:noFill/>
            <a:miter lim="800000"/>
          </a:ln>
        </p:spPr>
        <p:txBody>
          <a:bodyPr lIns="0" tIns="0" rIns="0" bIns="0">
            <a:spAutoFit/>
          </a:bodyPr>
          <a:lstStyle/>
          <a:p>
            <a:pPr eaLnBrk="1" latinLnBrk="0" hangingPunct="1">
              <a:lnSpc>
                <a:spcPct val="165000"/>
              </a:lnSpc>
              <a:spcBef>
                <a:spcPts val="0"/>
              </a:spcBef>
              <a:buClr>
                <a:srgbClr val="91AC4E"/>
              </a:buClr>
              <a:buSzPct val="88000"/>
              <a:buFont typeface="Wingdings" panose="05000000000000000000" pitchFamily="2" charset="2"/>
              <a:buChar char="p"/>
            </a:pPr>
            <a:r>
              <a:rPr lang="zh-CN" altLang="en-US" sz="2400" b="1" i="1" dirty="0">
                <a:solidFill>
                  <a:srgbClr val="0070C0"/>
                </a:solidFill>
              </a:rPr>
              <a:t>指定的页面找不到的错</a:t>
            </a:r>
            <a:r>
              <a:rPr lang="en-US" altLang="zh-CN" sz="2400" b="1" i="1" dirty="0">
                <a:solidFill>
                  <a:srgbClr val="0070C0"/>
                </a:solidFill>
              </a:rPr>
              <a:t>Error404</a:t>
            </a:r>
            <a:r>
              <a:rPr lang="zh-CN" altLang="en-US" sz="2400" b="1" i="1" dirty="0">
                <a:solidFill>
                  <a:srgbClr val="0070C0"/>
                </a:solidFill>
              </a:rPr>
              <a:t>或</a:t>
            </a:r>
            <a:r>
              <a:rPr lang="en-US" altLang="zh-CN" sz="2400" b="1" i="1" dirty="0">
                <a:solidFill>
                  <a:srgbClr val="0070C0"/>
                </a:solidFill>
              </a:rPr>
              <a:t>Error 500</a:t>
            </a:r>
            <a:r>
              <a:rPr lang="zh-CN" altLang="en-US" sz="2400" b="1" i="1" dirty="0">
                <a:solidFill>
                  <a:srgbClr val="0070C0"/>
                </a:solidFill>
              </a:rPr>
              <a:t>案例分析</a:t>
            </a:r>
            <a:endParaRPr lang="zh-CN" altLang="en-US" sz="2400" b="1" i="1" dirty="0">
              <a:solidFill>
                <a:srgbClr val="0070C0"/>
              </a:solidFill>
            </a:endParaRPr>
          </a:p>
          <a:p>
            <a:pPr eaLnBrk="1" latinLnBrk="0" hangingPunct="1">
              <a:lnSpc>
                <a:spcPct val="165000"/>
              </a:lnSpc>
              <a:spcBef>
                <a:spcPts val="0"/>
              </a:spcBef>
              <a:buClr>
                <a:srgbClr val="91AC4E"/>
              </a:buClr>
              <a:buSzPct val="88000"/>
              <a:buFont typeface="Wingdings" panose="05000000000000000000" pitchFamily="2" charset="2"/>
              <a:buChar char="p"/>
            </a:pPr>
            <a:r>
              <a:rPr lang="zh-CN" altLang="en-US" sz="2400" b="1" i="1" dirty="0">
                <a:solidFill>
                  <a:srgbClr val="0070C0"/>
                </a:solidFill>
              </a:rPr>
              <a:t>没有合理的关闭资源导致系统性能下降或最终崩溃 </a:t>
            </a:r>
            <a:endParaRPr lang="zh-CN" altLang="en-US" sz="2400" b="1" i="1" dirty="0">
              <a:solidFill>
                <a:srgbClr val="0070C0"/>
              </a:solidFill>
            </a:endParaRPr>
          </a:p>
          <a:p>
            <a:pPr eaLnBrk="1" latinLnBrk="0" hangingPunct="1">
              <a:lnSpc>
                <a:spcPct val="165000"/>
              </a:lnSpc>
              <a:spcBef>
                <a:spcPts val="0"/>
              </a:spcBef>
              <a:buClr>
                <a:srgbClr val="91AC4E"/>
              </a:buClr>
              <a:buSzPct val="88000"/>
              <a:buFont typeface="Wingdings" panose="05000000000000000000" pitchFamily="2" charset="2"/>
              <a:buChar char="p"/>
            </a:pPr>
            <a:r>
              <a:rPr lang="zh-CN" altLang="en-US" sz="2400" b="1" i="1" dirty="0">
                <a:solidFill>
                  <a:srgbClr val="0070C0"/>
                </a:solidFill>
              </a:rPr>
              <a:t>不当使用</a:t>
            </a:r>
            <a:r>
              <a:rPr lang="en-US" altLang="zh-CN" sz="2400" b="1" i="1" dirty="0">
                <a:solidFill>
                  <a:srgbClr val="0070C0"/>
                </a:solidFill>
              </a:rPr>
              <a:t>synchronized</a:t>
            </a:r>
            <a:r>
              <a:rPr lang="zh-CN" altLang="en-US" sz="2400" b="1" i="1" dirty="0">
                <a:solidFill>
                  <a:srgbClr val="0070C0"/>
                </a:solidFill>
              </a:rPr>
              <a:t>导致系统性能下降或最终崩溃 </a:t>
            </a:r>
            <a:endParaRPr lang="zh-CN" altLang="en-US" sz="2400" b="1" i="1" dirty="0">
              <a:solidFill>
                <a:srgbClr val="0070C0"/>
              </a:solidFill>
            </a:endParaRPr>
          </a:p>
          <a:p>
            <a:pPr eaLnBrk="1" latinLnBrk="0" hangingPunct="1">
              <a:lnSpc>
                <a:spcPct val="165000"/>
              </a:lnSpc>
              <a:spcBef>
                <a:spcPts val="0"/>
              </a:spcBef>
              <a:buClr>
                <a:srgbClr val="91AC4E"/>
              </a:buClr>
              <a:buSzPct val="88000"/>
              <a:buFont typeface="Wingdings" panose="05000000000000000000" pitchFamily="2" charset="2"/>
              <a:buChar char="p"/>
            </a:pPr>
            <a:r>
              <a:rPr lang="zh-CN" altLang="en-US" sz="2400" b="1" i="1" dirty="0">
                <a:solidFill>
                  <a:srgbClr val="0070C0"/>
                </a:solidFill>
              </a:rPr>
              <a:t>调用不当方法导致结果出错 </a:t>
            </a:r>
            <a:endParaRPr lang="zh-CN" altLang="en-US" sz="2400" b="1" i="1" dirty="0">
              <a:solidFill>
                <a:srgbClr val="0070C0"/>
              </a:solidFill>
            </a:endParaRPr>
          </a:p>
        </p:txBody>
      </p:sp>
      <p:sp>
        <p:nvSpPr>
          <p:cNvPr id="5" name="TextBox 4"/>
          <p:cNvSpPr txBox="1"/>
          <p:nvPr/>
        </p:nvSpPr>
        <p:spPr>
          <a:xfrm>
            <a:off x="1655676" y="5157192"/>
            <a:ext cx="5688632" cy="583565"/>
          </a:xfrm>
          <a:prstGeom prst="rect">
            <a:avLst/>
          </a:prstGeom>
          <a:noFill/>
        </p:spPr>
        <p:txBody>
          <a:bodyPr wrap="square" rtlCol="0">
            <a:spAutoFit/>
          </a:bodyPr>
          <a:lstStyle/>
          <a:p>
            <a:r>
              <a:rPr lang="en-US" altLang="zh-CN" sz="3200" dirty="0" smtClean="0">
                <a:solidFill>
                  <a:srgbClr val="00B050"/>
                </a:solidFill>
              </a:rPr>
              <a:t>5.4.4 ~ 5.4.5   P.111~P.113</a:t>
            </a:r>
            <a:endParaRPr lang="en-US" altLang="zh-CN" sz="3200" dirty="0" smtClean="0">
              <a:solidFill>
                <a:srgbClr val="00B05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907704" y="366695"/>
            <a:ext cx="5664692" cy="561975"/>
          </a:xfrm>
        </p:spPr>
        <p:txBody>
          <a:bodyPr/>
          <a:lstStyle/>
          <a:p>
            <a:pPr algn="ctr" eaLnBrk="1" hangingPunct="1"/>
            <a:r>
              <a:rPr lang="en-US" altLang="zh-CN" sz="3200" dirty="0">
                <a:solidFill>
                  <a:srgbClr val="FFFF00"/>
                </a:solidFill>
              </a:rPr>
              <a:t>5.5 </a:t>
            </a:r>
            <a:r>
              <a:rPr lang="zh-CN" altLang="en-US" sz="3200" dirty="0">
                <a:solidFill>
                  <a:srgbClr val="FFFF00"/>
                </a:solidFill>
              </a:rPr>
              <a:t>分</a:t>
            </a:r>
            <a:r>
              <a:rPr lang="zh-CN" altLang="en-US" sz="3200" dirty="0">
                <a:solidFill>
                  <a:srgbClr val="FFFF00"/>
                </a:solidFill>
              </a:rPr>
              <a:t>层单元测试</a:t>
            </a:r>
            <a:endParaRPr lang="zh-CN" altLang="en-US" sz="3200" dirty="0">
              <a:solidFill>
                <a:srgbClr val="FFFF00"/>
              </a:solidFill>
            </a:endParaRPr>
          </a:p>
        </p:txBody>
      </p:sp>
      <p:sp>
        <p:nvSpPr>
          <p:cNvPr id="29701" name="Text Box 5"/>
          <p:cNvSpPr txBox="1">
            <a:spLocks noChangeArrowheads="1"/>
          </p:cNvSpPr>
          <p:nvPr/>
        </p:nvSpPr>
        <p:spPr bwMode="auto">
          <a:xfrm>
            <a:off x="971600" y="2024844"/>
            <a:ext cx="7596844" cy="4308475"/>
          </a:xfrm>
          <a:prstGeom prst="rect">
            <a:avLst/>
          </a:prstGeom>
          <a:noFill/>
          <a:ln w="9525">
            <a:noFill/>
            <a:miter lim="800000"/>
          </a:ln>
        </p:spPr>
        <p:txBody>
          <a:bodyPr wrap="square" lIns="0" tIns="0" rIns="0" bIns="0">
            <a:spAutoFit/>
          </a:bodyPr>
          <a:lstStyle/>
          <a:p>
            <a:pPr marL="0" indent="0" eaLnBrk="1" latinLnBrk="0" hangingPunct="1">
              <a:lnSpc>
                <a:spcPct val="200000"/>
              </a:lnSpc>
              <a:buNone/>
            </a:pPr>
            <a:r>
              <a:rPr lang="zh-CN" altLang="en-US" sz="2800" dirty="0" smtClean="0">
                <a:solidFill>
                  <a:srgbClr val="0070C0"/>
                </a:solidFill>
                <a:sym typeface="+mn-ea"/>
              </a:rPr>
              <a:t>目前</a:t>
            </a:r>
            <a:r>
              <a:rPr lang="zh-CN" altLang="en-US" sz="2800" dirty="0" smtClean="0">
                <a:solidFill>
                  <a:srgbClr val="00B050"/>
                </a:solidFill>
                <a:sym typeface="+mn-ea"/>
              </a:rPr>
              <a:t>应用程序都是分层构造</a:t>
            </a:r>
            <a:r>
              <a:rPr lang="zh-CN" altLang="en-US" sz="2800" dirty="0">
                <a:solidFill>
                  <a:srgbClr val="0070C0"/>
                </a:solidFill>
                <a:sym typeface="+mn-ea"/>
              </a:rPr>
              <a:t>的，如数据访问层</a:t>
            </a:r>
            <a:r>
              <a:rPr lang="zh-CN" altLang="en-US" sz="2800" dirty="0" smtClean="0">
                <a:solidFill>
                  <a:srgbClr val="0070C0"/>
                </a:solidFill>
                <a:sym typeface="+mn-ea"/>
              </a:rPr>
              <a:t>、业务逻辑层、表示层等，那么</a:t>
            </a:r>
            <a:r>
              <a:rPr lang="zh-CN" altLang="en-US" sz="2800" dirty="0" smtClean="0">
                <a:solidFill>
                  <a:srgbClr val="00B050"/>
                </a:solidFill>
                <a:sym typeface="+mn-ea"/>
              </a:rPr>
              <a:t>单元测试时也</a:t>
            </a:r>
            <a:r>
              <a:rPr lang="zh-CN" altLang="en-US" sz="2800" dirty="0">
                <a:solidFill>
                  <a:srgbClr val="00B050"/>
                </a:solidFill>
                <a:sym typeface="+mn-ea"/>
              </a:rPr>
              <a:t>要</a:t>
            </a:r>
            <a:r>
              <a:rPr lang="zh-CN" altLang="en-US" sz="2800" dirty="0" smtClean="0">
                <a:solidFill>
                  <a:srgbClr val="00B050"/>
                </a:solidFill>
                <a:sym typeface="+mn-ea"/>
              </a:rPr>
              <a:t>分层进行</a:t>
            </a:r>
            <a:r>
              <a:rPr lang="zh-CN" altLang="en-US" sz="2800" dirty="0" smtClean="0">
                <a:solidFill>
                  <a:srgbClr val="0070C0"/>
                </a:solidFill>
                <a:sym typeface="+mn-ea"/>
              </a:rPr>
              <a:t>。</a:t>
            </a:r>
            <a:r>
              <a:rPr lang="zh-CN" altLang="en-US" sz="2800" dirty="0">
                <a:solidFill>
                  <a:srgbClr val="0070C0"/>
                </a:solidFill>
                <a:sym typeface="+mn-ea"/>
              </a:rPr>
              <a:t>下</a:t>
            </a:r>
            <a:r>
              <a:rPr lang="zh-CN" altLang="en-US" sz="2800" dirty="0" smtClean="0">
                <a:solidFill>
                  <a:srgbClr val="0070C0"/>
                </a:solidFill>
                <a:sym typeface="+mn-ea"/>
              </a:rPr>
              <a:t>面</a:t>
            </a:r>
            <a:r>
              <a:rPr lang="zh-CN" altLang="en-US" sz="2800" dirty="0">
                <a:solidFill>
                  <a:srgbClr val="0070C0"/>
                </a:solidFill>
                <a:sym typeface="+mn-ea"/>
              </a:rPr>
              <a:t>分别讨论如何对</a:t>
            </a:r>
            <a:r>
              <a:rPr lang="en-US" altLang="zh-CN" sz="2800" dirty="0">
                <a:solidFill>
                  <a:srgbClr val="0070C0"/>
                </a:solidFill>
                <a:sym typeface="+mn-ea"/>
              </a:rPr>
              <a:t>Action</a:t>
            </a:r>
            <a:r>
              <a:rPr lang="zh-CN" altLang="en-US" sz="2800" dirty="0">
                <a:solidFill>
                  <a:srgbClr val="0070C0"/>
                </a:solidFill>
                <a:sym typeface="+mn-ea"/>
              </a:rPr>
              <a:t>层、</a:t>
            </a:r>
            <a:r>
              <a:rPr lang="zh-CN" altLang="en-US" sz="2800" dirty="0" smtClean="0">
                <a:solidFill>
                  <a:srgbClr val="0070C0"/>
                </a:solidFill>
                <a:sym typeface="+mn-ea"/>
              </a:rPr>
              <a:t>业务逻辑层等不同层次进行测试，从而</a:t>
            </a:r>
            <a:r>
              <a:rPr lang="zh-CN" altLang="en-US" sz="2800" dirty="0">
                <a:solidFill>
                  <a:srgbClr val="0070C0"/>
                </a:solidFill>
                <a:sym typeface="+mn-ea"/>
              </a:rPr>
              <a:t>可以完成对核心功能、数据库存取、页面跳转等</a:t>
            </a:r>
            <a:r>
              <a:rPr lang="zh-CN" altLang="en-US" sz="2800" dirty="0" smtClean="0">
                <a:solidFill>
                  <a:srgbClr val="0070C0"/>
                </a:solidFill>
                <a:sym typeface="+mn-ea"/>
              </a:rPr>
              <a:t>功能的验证。</a:t>
            </a:r>
            <a:endParaRPr lang="zh-CN" altLang="en-US" sz="2800" dirty="0" smtClean="0">
              <a:solidFill>
                <a:srgbClr val="0070C0"/>
              </a:solidFill>
              <a:sym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907704" y="366695"/>
            <a:ext cx="5664692" cy="561975"/>
          </a:xfrm>
        </p:spPr>
        <p:txBody>
          <a:bodyPr/>
          <a:lstStyle/>
          <a:p>
            <a:pPr algn="ctr" eaLnBrk="1" hangingPunct="1"/>
            <a:r>
              <a:rPr lang="en-US" altLang="zh-CN" sz="3200" dirty="0">
                <a:solidFill>
                  <a:srgbClr val="FFFF00"/>
                </a:solidFill>
              </a:rPr>
              <a:t>Action</a:t>
            </a:r>
            <a:r>
              <a:rPr lang="zh-CN" altLang="en-US" sz="3200" dirty="0">
                <a:solidFill>
                  <a:srgbClr val="FFFF00"/>
                </a:solidFill>
              </a:rPr>
              <a:t>层的单元测试</a:t>
            </a:r>
            <a:endParaRPr lang="zh-CN" altLang="en-US" sz="3200" dirty="0">
              <a:solidFill>
                <a:srgbClr val="FFFF00"/>
              </a:solidFill>
            </a:endParaRPr>
          </a:p>
        </p:txBody>
      </p:sp>
      <p:sp>
        <p:nvSpPr>
          <p:cNvPr id="29701" name="Text Box 5"/>
          <p:cNvSpPr txBox="1">
            <a:spLocks noChangeArrowheads="1"/>
          </p:cNvSpPr>
          <p:nvPr/>
        </p:nvSpPr>
        <p:spPr bwMode="auto">
          <a:xfrm>
            <a:off x="971600" y="2024844"/>
            <a:ext cx="7596844" cy="2713990"/>
          </a:xfrm>
          <a:prstGeom prst="rect">
            <a:avLst/>
          </a:prstGeom>
          <a:noFill/>
          <a:ln w="9525">
            <a:noFill/>
            <a:miter lim="800000"/>
          </a:ln>
        </p:spPr>
        <p:txBody>
          <a:bodyPr wrap="square" lIns="0" tIns="0" rIns="0" bIns="0">
            <a:spAutoFit/>
          </a:bodyPr>
          <a:lstStyle/>
          <a:p>
            <a:pPr eaLnBrk="1" latinLnBrk="0" hangingPunct="1">
              <a:lnSpc>
                <a:spcPct val="145000"/>
              </a:lnSpc>
              <a:spcBef>
                <a:spcPts val="0"/>
              </a:spcBef>
            </a:pPr>
            <a:r>
              <a:rPr lang="en-US" altLang="zh-CN" sz="2400" dirty="0" smtClean="0">
                <a:solidFill>
                  <a:srgbClr val="0070C0"/>
                </a:solidFill>
              </a:rPr>
              <a:t>Mock</a:t>
            </a:r>
            <a:r>
              <a:rPr lang="zh-CN" altLang="en-US" sz="2400" dirty="0">
                <a:solidFill>
                  <a:srgbClr val="0070C0"/>
                </a:solidFill>
              </a:rPr>
              <a:t>就是模型，</a:t>
            </a:r>
            <a:r>
              <a:rPr lang="zh-CN" altLang="en-US" sz="2400" dirty="0" smtClean="0">
                <a:solidFill>
                  <a:srgbClr val="0070C0"/>
                </a:solidFill>
              </a:rPr>
              <a:t>模拟被测试对象关联的</a:t>
            </a:r>
            <a:r>
              <a:rPr lang="zh-CN" altLang="en-US" sz="2400" dirty="0">
                <a:solidFill>
                  <a:srgbClr val="0070C0"/>
                </a:solidFill>
              </a:rPr>
              <a:t>对象及</a:t>
            </a:r>
            <a:r>
              <a:rPr lang="zh-CN" altLang="en-US" sz="2400" dirty="0" smtClean="0">
                <a:solidFill>
                  <a:srgbClr val="0070C0"/>
                </a:solidFill>
              </a:rPr>
              <a:t>测试数据</a:t>
            </a:r>
            <a:endParaRPr lang="zh-CN" altLang="en-US" sz="2400" dirty="0">
              <a:solidFill>
                <a:srgbClr val="0070C0"/>
              </a:solidFill>
            </a:endParaRPr>
          </a:p>
          <a:p>
            <a:pPr eaLnBrk="1" latinLnBrk="0" hangingPunct="1">
              <a:lnSpc>
                <a:spcPct val="145000"/>
              </a:lnSpc>
              <a:spcBef>
                <a:spcPts val="0"/>
              </a:spcBef>
            </a:pPr>
            <a:r>
              <a:rPr lang="en-US" altLang="zh-CN" sz="2400" dirty="0" err="1">
                <a:solidFill>
                  <a:srgbClr val="0070C0"/>
                </a:solidFill>
              </a:rPr>
              <a:t>StrutsTestCase</a:t>
            </a:r>
            <a:r>
              <a:rPr lang="en-US" altLang="zh-CN" sz="2400" dirty="0">
                <a:solidFill>
                  <a:srgbClr val="0070C0"/>
                </a:solidFill>
              </a:rPr>
              <a:t> </a:t>
            </a:r>
            <a:r>
              <a:rPr lang="zh-CN" altLang="en-US" sz="2400" dirty="0">
                <a:solidFill>
                  <a:srgbClr val="0070C0"/>
                </a:solidFill>
              </a:rPr>
              <a:t>是</a:t>
            </a:r>
            <a:r>
              <a:rPr lang="en-US" altLang="zh-CN" sz="2400" i="0" dirty="0" err="1" smtClean="0">
                <a:solidFill>
                  <a:srgbClr val="00B050"/>
                </a:solidFill>
              </a:rPr>
              <a:t>JUnit</a:t>
            </a:r>
            <a:r>
              <a:rPr lang="en-US" altLang="zh-CN" sz="2400" i="0" dirty="0" smtClean="0">
                <a:solidFill>
                  <a:srgbClr val="00B050"/>
                </a:solidFill>
              </a:rPr>
              <a:t> </a:t>
            </a:r>
            <a:r>
              <a:rPr lang="en-US" altLang="zh-CN" sz="2400" i="0" dirty="0" err="1">
                <a:solidFill>
                  <a:srgbClr val="00B050"/>
                </a:solidFill>
              </a:rPr>
              <a:t>TestCase</a:t>
            </a:r>
            <a:r>
              <a:rPr lang="zh-CN" altLang="en-US" sz="2400" dirty="0">
                <a:solidFill>
                  <a:srgbClr val="0070C0"/>
                </a:solidFill>
              </a:rPr>
              <a:t>类的扩展，提供基于</a:t>
            </a:r>
            <a:r>
              <a:rPr lang="en-US" altLang="zh-CN" sz="2400" dirty="0">
                <a:solidFill>
                  <a:srgbClr val="0070C0"/>
                </a:solidFill>
              </a:rPr>
              <a:t>Struts</a:t>
            </a:r>
            <a:r>
              <a:rPr lang="zh-CN" altLang="en-US" sz="2400" dirty="0">
                <a:solidFill>
                  <a:srgbClr val="0070C0"/>
                </a:solidFill>
              </a:rPr>
              <a:t>框架的代码测试。 </a:t>
            </a:r>
            <a:endParaRPr lang="zh-CN" altLang="en-US" sz="2400" dirty="0">
              <a:solidFill>
                <a:srgbClr val="0070C0"/>
              </a:solidFill>
            </a:endParaRPr>
          </a:p>
          <a:p>
            <a:pPr>
              <a:spcBef>
                <a:spcPct val="50000"/>
              </a:spcBef>
            </a:pPr>
            <a:endParaRPr lang="en-US" altLang="zh-CN" sz="2400" b="1" dirty="0" smtClean="0">
              <a:solidFill>
                <a:srgbClr val="0070C0"/>
              </a:solidFill>
            </a:endParaRPr>
          </a:p>
          <a:p>
            <a:pPr>
              <a:spcBef>
                <a:spcPct val="50000"/>
              </a:spcBef>
            </a:pPr>
            <a:r>
              <a:rPr lang="zh-CN" altLang="en-US" sz="2400" b="1" dirty="0" smtClean="0">
                <a:solidFill>
                  <a:srgbClr val="0070C0"/>
                </a:solidFill>
              </a:rPr>
              <a:t>用</a:t>
            </a:r>
            <a:r>
              <a:rPr lang="en-US" altLang="zh-CN" sz="2400" b="1" dirty="0" err="1">
                <a:solidFill>
                  <a:srgbClr val="0070C0"/>
                </a:solidFill>
              </a:rPr>
              <a:t>MockStrutsTestCase</a:t>
            </a:r>
            <a:r>
              <a:rPr lang="zh-CN" altLang="en-US" sz="2400" b="1" dirty="0">
                <a:solidFill>
                  <a:srgbClr val="0070C0"/>
                </a:solidFill>
              </a:rPr>
              <a:t>测试举例</a:t>
            </a:r>
            <a:r>
              <a:rPr lang="zh-CN" altLang="en-US" sz="2400" dirty="0">
                <a:solidFill>
                  <a:srgbClr val="0070C0"/>
                </a:solidFill>
              </a:rPr>
              <a:t> </a:t>
            </a:r>
            <a:endParaRPr lang="zh-CN" altLang="en-US" sz="2400" dirty="0">
              <a:solidFill>
                <a:srgbClr val="0070C0"/>
              </a:solidFill>
            </a:endParaRPr>
          </a:p>
        </p:txBody>
      </p:sp>
      <p:sp>
        <p:nvSpPr>
          <p:cNvPr id="6" name="TextBox 5"/>
          <p:cNvSpPr txBox="1"/>
          <p:nvPr/>
        </p:nvSpPr>
        <p:spPr>
          <a:xfrm>
            <a:off x="971409" y="5013119"/>
            <a:ext cx="5688632" cy="583565"/>
          </a:xfrm>
          <a:prstGeom prst="rect">
            <a:avLst/>
          </a:prstGeom>
          <a:noFill/>
        </p:spPr>
        <p:txBody>
          <a:bodyPr wrap="square" rtlCol="0">
            <a:spAutoFit/>
          </a:bodyPr>
          <a:lstStyle/>
          <a:p>
            <a:r>
              <a:rPr lang="zh-CN" altLang="en-US" sz="3200" dirty="0" smtClean="0">
                <a:solidFill>
                  <a:srgbClr val="00B0F0"/>
                </a:solidFill>
              </a:rPr>
              <a:t>见 </a:t>
            </a:r>
            <a:r>
              <a:rPr lang="en-US" altLang="zh-CN" sz="3200" dirty="0" smtClean="0">
                <a:solidFill>
                  <a:srgbClr val="00B0F0"/>
                </a:solidFill>
              </a:rPr>
              <a:t>P.114 ~ P.115</a:t>
            </a:r>
            <a:endParaRPr lang="zh-CN" altLang="en-US" sz="3200" dirty="0">
              <a:solidFill>
                <a:srgbClr val="00B0F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547664" y="366695"/>
            <a:ext cx="6024732" cy="561975"/>
          </a:xfrm>
        </p:spPr>
        <p:txBody>
          <a:bodyPr/>
          <a:lstStyle/>
          <a:p>
            <a:pPr algn="ctr" eaLnBrk="1" hangingPunct="1"/>
            <a:r>
              <a:rPr lang="zh-CN" altLang="en-US" sz="3200" dirty="0">
                <a:solidFill>
                  <a:srgbClr val="FFFF00"/>
                </a:solidFill>
                <a:latin typeface="+mj-ea"/>
              </a:rPr>
              <a:t>数据访问</a:t>
            </a:r>
            <a:r>
              <a:rPr lang="zh-CN" altLang="en-US" sz="3200" dirty="0">
                <a:solidFill>
                  <a:srgbClr val="FFFF00"/>
                </a:solidFill>
                <a:latin typeface="+mj-ea"/>
              </a:rPr>
              <a:t>层的单元测试</a:t>
            </a:r>
            <a:endParaRPr lang="zh-CN" altLang="en-US" sz="3200" dirty="0">
              <a:solidFill>
                <a:srgbClr val="FFFF00"/>
              </a:solidFill>
              <a:latin typeface="+mj-ea"/>
            </a:endParaRPr>
          </a:p>
        </p:txBody>
      </p:sp>
      <p:sp>
        <p:nvSpPr>
          <p:cNvPr id="30725" name="Text Box 5"/>
          <p:cNvSpPr txBox="1">
            <a:spLocks noChangeArrowheads="1"/>
          </p:cNvSpPr>
          <p:nvPr/>
        </p:nvSpPr>
        <p:spPr bwMode="auto">
          <a:xfrm>
            <a:off x="827584" y="4905164"/>
            <a:ext cx="7776864" cy="369332"/>
          </a:xfrm>
          <a:prstGeom prst="rect">
            <a:avLst/>
          </a:prstGeom>
          <a:noFill/>
          <a:ln w="9525">
            <a:noFill/>
            <a:miter lim="800000"/>
          </a:ln>
        </p:spPr>
        <p:txBody>
          <a:bodyPr wrap="square" lIns="0" tIns="0" rIns="0" bIns="0">
            <a:spAutoFit/>
          </a:bodyPr>
          <a:lstStyle/>
          <a:p>
            <a:pPr>
              <a:spcBef>
                <a:spcPct val="50000"/>
              </a:spcBef>
            </a:pPr>
            <a:r>
              <a:rPr lang="en-US" altLang="zh-CN" sz="2400" dirty="0" err="1">
                <a:solidFill>
                  <a:srgbClr val="00B050"/>
                </a:solidFill>
              </a:rPr>
              <a:t>DbUnit</a:t>
            </a:r>
            <a:r>
              <a:rPr lang="zh-CN" altLang="en-US" sz="2400" dirty="0">
                <a:solidFill>
                  <a:srgbClr val="00B050"/>
                </a:solidFill>
              </a:rPr>
              <a:t>是为数据库</a:t>
            </a:r>
            <a:r>
              <a:rPr lang="zh-CN" altLang="en-US" sz="2400" dirty="0" smtClean="0">
                <a:solidFill>
                  <a:srgbClr val="00B050"/>
                </a:solidFill>
              </a:rPr>
              <a:t>驱动、对</a:t>
            </a:r>
            <a:r>
              <a:rPr lang="en-US" altLang="zh-CN" sz="2400" dirty="0" err="1">
                <a:solidFill>
                  <a:srgbClr val="00B050"/>
                </a:solidFill>
              </a:rPr>
              <a:t>JUnit</a:t>
            </a:r>
            <a:r>
              <a:rPr lang="en-US" altLang="zh-CN" sz="2400" dirty="0">
                <a:solidFill>
                  <a:srgbClr val="00B050"/>
                </a:solidFill>
              </a:rPr>
              <a:t> </a:t>
            </a:r>
            <a:r>
              <a:rPr lang="zh-CN" altLang="en-US" sz="2400" dirty="0" smtClean="0">
                <a:solidFill>
                  <a:srgbClr val="00B050"/>
                </a:solidFill>
              </a:rPr>
              <a:t>扩展的解决方法 </a:t>
            </a:r>
            <a:endParaRPr lang="zh-CN" altLang="en-US" sz="2400" dirty="0" smtClean="0">
              <a:solidFill>
                <a:srgbClr val="00B050"/>
              </a:solidFill>
            </a:endParaRPr>
          </a:p>
        </p:txBody>
      </p:sp>
      <p:sp>
        <p:nvSpPr>
          <p:cNvPr id="30726" name="Text Box 6"/>
          <p:cNvSpPr txBox="1">
            <a:spLocks noChangeArrowheads="1"/>
          </p:cNvSpPr>
          <p:nvPr/>
        </p:nvSpPr>
        <p:spPr bwMode="auto">
          <a:xfrm>
            <a:off x="827584" y="1772816"/>
            <a:ext cx="7524836" cy="2739211"/>
          </a:xfrm>
          <a:prstGeom prst="rect">
            <a:avLst/>
          </a:prstGeom>
          <a:noFill/>
          <a:ln w="9525">
            <a:noFill/>
            <a:miter lim="800000"/>
          </a:ln>
        </p:spPr>
        <p:txBody>
          <a:bodyPr wrap="square" lIns="0" tIns="0" rIns="0" bIns="0">
            <a:spAutoFit/>
          </a:bodyPr>
          <a:lstStyle/>
          <a:p>
            <a:pPr marL="357505" indent="-357505">
              <a:lnSpc>
                <a:spcPct val="150000"/>
              </a:lnSpc>
              <a:buFont typeface="Wingdings" panose="05000000000000000000" pitchFamily="2" charset="2"/>
              <a:buChar char="p"/>
            </a:pPr>
            <a:r>
              <a:rPr lang="zh-CN" altLang="en-US" sz="2400" i="0" dirty="0" smtClean="0">
                <a:solidFill>
                  <a:srgbClr val="0070C0"/>
                </a:solidFill>
              </a:rPr>
              <a:t>有效</a:t>
            </a:r>
            <a:r>
              <a:rPr lang="zh-CN" altLang="en-US" sz="2400" i="0" dirty="0">
                <a:solidFill>
                  <a:srgbClr val="0070C0"/>
                </a:solidFill>
              </a:rPr>
              <a:t>的</a:t>
            </a:r>
            <a:r>
              <a:rPr lang="zh-CN" altLang="en-US" sz="2400" i="0" dirty="0" smtClean="0">
                <a:solidFill>
                  <a:srgbClr val="0070C0"/>
                </a:solidFill>
              </a:rPr>
              <a:t>单元测试必须</a:t>
            </a:r>
            <a:r>
              <a:rPr lang="zh-CN" altLang="en-US" sz="2400" i="0" dirty="0">
                <a:solidFill>
                  <a:srgbClr val="0070C0"/>
                </a:solidFill>
              </a:rPr>
              <a:t>隔离测试对象和外部依赖，以便管理测试对象的状态和行为。</a:t>
            </a:r>
            <a:endParaRPr lang="zh-CN" altLang="en-US" sz="2400" i="0" dirty="0">
              <a:solidFill>
                <a:srgbClr val="0070C0"/>
              </a:solidFill>
            </a:endParaRPr>
          </a:p>
          <a:p>
            <a:pPr marL="357505" indent="-357505">
              <a:lnSpc>
                <a:spcPct val="150000"/>
              </a:lnSpc>
              <a:buFont typeface="Wingdings" panose="05000000000000000000" pitchFamily="2" charset="2"/>
              <a:buChar char="p"/>
            </a:pPr>
            <a:r>
              <a:rPr lang="zh-CN" altLang="en-US" sz="2400" i="0" dirty="0" smtClean="0">
                <a:solidFill>
                  <a:srgbClr val="0070C0"/>
                </a:solidFill>
              </a:rPr>
              <a:t>使用</a:t>
            </a:r>
            <a:r>
              <a:rPr lang="en-US" altLang="zh-CN" sz="2400" i="0" dirty="0" err="1">
                <a:solidFill>
                  <a:srgbClr val="0070C0"/>
                </a:solidFill>
              </a:rPr>
              <a:t>DbUnit</a:t>
            </a:r>
            <a:r>
              <a:rPr lang="zh-CN" altLang="en-US" sz="2400" i="0" dirty="0">
                <a:solidFill>
                  <a:srgbClr val="0070C0"/>
                </a:solidFill>
              </a:rPr>
              <a:t>，开发人员可以控制测试数据库的</a:t>
            </a:r>
            <a:r>
              <a:rPr lang="zh-CN" altLang="en-US" sz="2400" i="0" dirty="0" smtClean="0">
                <a:solidFill>
                  <a:srgbClr val="0070C0"/>
                </a:solidFill>
              </a:rPr>
              <a:t>状态，包括准备好</a:t>
            </a:r>
            <a:r>
              <a:rPr lang="zh-CN" altLang="en-US" sz="2400" i="0" dirty="0">
                <a:solidFill>
                  <a:srgbClr val="0070C0"/>
                </a:solidFill>
              </a:rPr>
              <a:t>初始化</a:t>
            </a:r>
            <a:r>
              <a:rPr lang="zh-CN" altLang="en-US" sz="2400" i="0" dirty="0" smtClean="0">
                <a:solidFill>
                  <a:srgbClr val="0070C0"/>
                </a:solidFill>
              </a:rPr>
              <a:t>数据以及将数据库</a:t>
            </a:r>
            <a:r>
              <a:rPr lang="zh-CN" altLang="en-US" sz="2400" i="0" dirty="0">
                <a:solidFill>
                  <a:srgbClr val="0070C0"/>
                </a:solidFill>
              </a:rPr>
              <a:t>状态恢复到测试前的状态。 </a:t>
            </a:r>
            <a:endParaRPr lang="zh-CN" altLang="en-US" sz="2400" i="0" dirty="0">
              <a:solidFill>
                <a:srgbClr val="0070C0"/>
              </a:solidFill>
            </a:endParaRPr>
          </a:p>
        </p:txBody>
      </p:sp>
      <p:sp>
        <p:nvSpPr>
          <p:cNvPr id="7" name="TextBox 6"/>
          <p:cNvSpPr txBox="1"/>
          <p:nvPr/>
        </p:nvSpPr>
        <p:spPr>
          <a:xfrm>
            <a:off x="1079612" y="5661248"/>
            <a:ext cx="5688632" cy="583565"/>
          </a:xfrm>
          <a:prstGeom prst="rect">
            <a:avLst/>
          </a:prstGeom>
          <a:noFill/>
        </p:spPr>
        <p:txBody>
          <a:bodyPr wrap="square" rtlCol="0">
            <a:spAutoFit/>
          </a:bodyPr>
          <a:lstStyle/>
          <a:p>
            <a:r>
              <a:rPr lang="zh-CN" altLang="en-US" sz="3200" dirty="0" smtClean="0">
                <a:solidFill>
                  <a:srgbClr val="00B0F0"/>
                </a:solidFill>
              </a:rPr>
              <a:t>示例见： </a:t>
            </a:r>
            <a:r>
              <a:rPr lang="en-US" altLang="zh-CN" sz="3200" dirty="0" smtClean="0">
                <a:solidFill>
                  <a:srgbClr val="00B0F0"/>
                </a:solidFill>
              </a:rPr>
              <a:t>P.116 ~ P.117</a:t>
            </a:r>
            <a:endParaRPr lang="zh-CN" altLang="en-US" sz="3200" dirty="0">
              <a:solidFill>
                <a:srgbClr val="00B0F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259632" y="366695"/>
            <a:ext cx="6312764" cy="561975"/>
          </a:xfrm>
        </p:spPr>
        <p:txBody>
          <a:bodyPr/>
          <a:lstStyle/>
          <a:p>
            <a:pPr algn="ctr" eaLnBrk="1" hangingPunct="1"/>
            <a:r>
              <a:rPr lang="en-US" altLang="zh-CN" sz="3200" dirty="0" err="1">
                <a:solidFill>
                  <a:srgbClr val="FFFF00"/>
                </a:solidFill>
                <a:latin typeface="+mj-ea"/>
              </a:rPr>
              <a:t>Servlet</a:t>
            </a:r>
            <a:r>
              <a:rPr lang="zh-CN" altLang="en-US" sz="3200" dirty="0">
                <a:solidFill>
                  <a:srgbClr val="FFFF00"/>
                </a:solidFill>
                <a:latin typeface="+mj-ea"/>
              </a:rPr>
              <a:t>的单元测试</a:t>
            </a:r>
            <a:endParaRPr lang="zh-CN" altLang="en-US" sz="3200" dirty="0">
              <a:solidFill>
                <a:srgbClr val="FFFF00"/>
              </a:solidFill>
              <a:latin typeface="+mj-ea"/>
            </a:endParaRPr>
          </a:p>
        </p:txBody>
      </p:sp>
      <p:sp>
        <p:nvSpPr>
          <p:cNvPr id="31749" name="Text Box 5"/>
          <p:cNvSpPr txBox="1">
            <a:spLocks noChangeArrowheads="1"/>
          </p:cNvSpPr>
          <p:nvPr/>
        </p:nvSpPr>
        <p:spPr bwMode="auto">
          <a:xfrm>
            <a:off x="863588" y="1736812"/>
            <a:ext cx="7776864" cy="738664"/>
          </a:xfrm>
          <a:prstGeom prst="rect">
            <a:avLst/>
          </a:prstGeom>
          <a:noFill/>
          <a:ln w="9525">
            <a:noFill/>
            <a:miter lim="800000"/>
          </a:ln>
        </p:spPr>
        <p:txBody>
          <a:bodyPr wrap="square" lIns="0" tIns="0" rIns="0" bIns="0">
            <a:spAutoFit/>
          </a:bodyPr>
          <a:lstStyle/>
          <a:p>
            <a:pPr>
              <a:spcBef>
                <a:spcPct val="50000"/>
              </a:spcBef>
            </a:pPr>
            <a:r>
              <a:rPr lang="en-US" altLang="zh-CN" sz="2400" i="0" dirty="0" err="1" smtClean="0">
                <a:solidFill>
                  <a:srgbClr val="00B050"/>
                </a:solidFill>
              </a:rPr>
              <a:t>HttpUnit</a:t>
            </a:r>
            <a:r>
              <a:rPr lang="zh-CN" altLang="en-US" sz="2400" i="0" dirty="0" smtClean="0">
                <a:solidFill>
                  <a:srgbClr val="00B050"/>
                </a:solidFill>
              </a:rPr>
              <a:t> 可提供</a:t>
            </a:r>
            <a:r>
              <a:rPr lang="zh-CN" altLang="en-US" sz="2400" i="0" dirty="0">
                <a:solidFill>
                  <a:srgbClr val="00B050"/>
                </a:solidFill>
              </a:rPr>
              <a:t>一个模拟的</a:t>
            </a:r>
            <a:r>
              <a:rPr lang="en-US" altLang="zh-CN" sz="2400" i="0" dirty="0" err="1">
                <a:solidFill>
                  <a:srgbClr val="00B050"/>
                </a:solidFill>
              </a:rPr>
              <a:t>Servlet</a:t>
            </a:r>
            <a:r>
              <a:rPr lang="zh-CN" altLang="en-US" sz="2400" i="0" dirty="0">
                <a:solidFill>
                  <a:srgbClr val="00B050"/>
                </a:solidFill>
              </a:rPr>
              <a:t>容器，让</a:t>
            </a:r>
            <a:r>
              <a:rPr lang="en-US" altLang="zh-CN" sz="2400" i="0" dirty="0" err="1">
                <a:solidFill>
                  <a:srgbClr val="00B050"/>
                </a:solidFill>
              </a:rPr>
              <a:t>Servlet</a:t>
            </a:r>
            <a:r>
              <a:rPr lang="zh-CN" altLang="en-US" sz="2400" i="0" dirty="0">
                <a:solidFill>
                  <a:srgbClr val="00B050"/>
                </a:solidFill>
              </a:rPr>
              <a:t>代码不需要发布到</a:t>
            </a:r>
            <a:r>
              <a:rPr lang="en-US" altLang="zh-CN" sz="2400" i="0" dirty="0" err="1">
                <a:solidFill>
                  <a:srgbClr val="00B050"/>
                </a:solidFill>
              </a:rPr>
              <a:t>Servlet</a:t>
            </a:r>
            <a:r>
              <a:rPr lang="zh-CN" altLang="en-US" sz="2400" i="0" dirty="0">
                <a:solidFill>
                  <a:srgbClr val="00B050"/>
                </a:solidFill>
              </a:rPr>
              <a:t>容器（如</a:t>
            </a:r>
            <a:r>
              <a:rPr lang="en-US" altLang="zh-CN" sz="2400" i="0" dirty="0">
                <a:solidFill>
                  <a:srgbClr val="00B050"/>
                </a:solidFill>
              </a:rPr>
              <a:t>tomcat</a:t>
            </a:r>
            <a:r>
              <a:rPr lang="zh-CN" altLang="en-US" sz="2400" i="0" dirty="0">
                <a:solidFill>
                  <a:srgbClr val="00B050"/>
                </a:solidFill>
              </a:rPr>
              <a:t>）就可以直接</a:t>
            </a:r>
            <a:r>
              <a:rPr lang="zh-CN" altLang="en-US" sz="2400" i="0" dirty="0" smtClean="0">
                <a:solidFill>
                  <a:srgbClr val="00B050"/>
                </a:solidFill>
              </a:rPr>
              <a:t>测试</a:t>
            </a:r>
            <a:endParaRPr lang="zh-CN" altLang="en-US" sz="2400" i="0" dirty="0" smtClean="0">
              <a:solidFill>
                <a:srgbClr val="00B050"/>
              </a:solidFill>
            </a:endParaRPr>
          </a:p>
        </p:txBody>
      </p:sp>
      <p:sp>
        <p:nvSpPr>
          <p:cNvPr id="31750" name="Text Box 6"/>
          <p:cNvSpPr txBox="1">
            <a:spLocks noChangeArrowheads="1"/>
          </p:cNvSpPr>
          <p:nvPr/>
        </p:nvSpPr>
        <p:spPr bwMode="auto">
          <a:xfrm>
            <a:off x="935596" y="2708920"/>
            <a:ext cx="7740860" cy="3342454"/>
          </a:xfrm>
          <a:prstGeom prst="rect">
            <a:avLst/>
          </a:prstGeom>
          <a:noFill/>
          <a:ln w="9525">
            <a:noFill/>
            <a:miter lim="800000"/>
          </a:ln>
        </p:spPr>
        <p:txBody>
          <a:bodyPr wrap="square" lIns="0" tIns="0" rIns="0" bIns="0">
            <a:spAutoFit/>
          </a:bodyPr>
          <a:lstStyle/>
          <a:p>
            <a:pPr marL="357505" indent="-357505">
              <a:lnSpc>
                <a:spcPct val="130000"/>
              </a:lnSpc>
              <a:buFont typeface="Wingdings" panose="05000000000000000000" pitchFamily="2" charset="2"/>
              <a:buChar char="p"/>
            </a:pPr>
            <a:r>
              <a:rPr lang="zh-CN" altLang="en-US" sz="2400" i="0" dirty="0" smtClean="0">
                <a:solidFill>
                  <a:srgbClr val="0070C0"/>
                </a:solidFill>
              </a:rPr>
              <a:t>使用</a:t>
            </a:r>
            <a:r>
              <a:rPr lang="en-US" altLang="zh-CN" sz="2400" i="0" dirty="0" err="1">
                <a:solidFill>
                  <a:srgbClr val="0070C0"/>
                </a:solidFill>
              </a:rPr>
              <a:t>HttpUnit</a:t>
            </a:r>
            <a:r>
              <a:rPr lang="zh-CN" altLang="en-US" sz="2400" i="0" dirty="0">
                <a:solidFill>
                  <a:srgbClr val="0070C0"/>
                </a:solidFill>
              </a:rPr>
              <a:t>测试</a:t>
            </a:r>
            <a:r>
              <a:rPr lang="en-US" altLang="zh-CN" sz="2400" i="0" dirty="0" err="1">
                <a:solidFill>
                  <a:srgbClr val="0070C0"/>
                </a:solidFill>
              </a:rPr>
              <a:t>Servlet</a:t>
            </a:r>
            <a:r>
              <a:rPr lang="zh-CN" altLang="en-US" sz="2400" i="0" dirty="0">
                <a:solidFill>
                  <a:srgbClr val="0070C0"/>
                </a:solidFill>
              </a:rPr>
              <a:t>时</a:t>
            </a:r>
            <a:r>
              <a:rPr lang="zh-CN" altLang="en-US" sz="2400" i="0" dirty="0" smtClean="0">
                <a:solidFill>
                  <a:srgbClr val="0070C0"/>
                </a:solidFill>
              </a:rPr>
              <a:t>，先创建</a:t>
            </a:r>
            <a:r>
              <a:rPr lang="zh-CN" altLang="en-US" sz="2400" i="0" dirty="0">
                <a:solidFill>
                  <a:srgbClr val="0070C0"/>
                </a:solidFill>
              </a:rPr>
              <a:t>一个</a:t>
            </a:r>
            <a:r>
              <a:rPr lang="en-US" altLang="zh-CN" sz="2400" i="0" dirty="0" err="1">
                <a:solidFill>
                  <a:srgbClr val="0070C0"/>
                </a:solidFill>
              </a:rPr>
              <a:t>ServletRunner</a:t>
            </a:r>
            <a:r>
              <a:rPr lang="zh-CN" altLang="en-US" sz="2400" i="0" dirty="0">
                <a:solidFill>
                  <a:srgbClr val="0070C0"/>
                </a:solidFill>
              </a:rPr>
              <a:t>的实例</a:t>
            </a:r>
            <a:r>
              <a:rPr lang="zh-CN" altLang="en-US" sz="2400" i="0" dirty="0" smtClean="0">
                <a:solidFill>
                  <a:srgbClr val="0070C0"/>
                </a:solidFill>
              </a:rPr>
              <a:t>，负责</a:t>
            </a:r>
            <a:r>
              <a:rPr lang="zh-CN" altLang="en-US" sz="2400" i="0" dirty="0">
                <a:solidFill>
                  <a:srgbClr val="0070C0"/>
                </a:solidFill>
              </a:rPr>
              <a:t>模拟</a:t>
            </a:r>
            <a:r>
              <a:rPr lang="en-US" altLang="zh-CN" sz="2400" i="0" dirty="0" err="1">
                <a:solidFill>
                  <a:srgbClr val="0070C0"/>
                </a:solidFill>
              </a:rPr>
              <a:t>Servlet</a:t>
            </a:r>
            <a:r>
              <a:rPr lang="zh-CN" altLang="en-US" sz="2400" i="0" dirty="0">
                <a:solidFill>
                  <a:srgbClr val="0070C0"/>
                </a:solidFill>
              </a:rPr>
              <a:t>容器环境</a:t>
            </a:r>
            <a:r>
              <a:rPr lang="zh-CN" altLang="en-US" sz="2400" i="0" dirty="0" smtClean="0">
                <a:solidFill>
                  <a:srgbClr val="0070C0"/>
                </a:solidFill>
              </a:rPr>
              <a:t>。</a:t>
            </a:r>
            <a:endParaRPr lang="en-US" altLang="zh-CN" sz="2400" i="0" dirty="0" smtClean="0">
              <a:solidFill>
                <a:srgbClr val="0070C0"/>
              </a:solidFill>
            </a:endParaRPr>
          </a:p>
          <a:p>
            <a:pPr marL="357505" indent="-357505">
              <a:lnSpc>
                <a:spcPct val="130000"/>
              </a:lnSpc>
              <a:buFont typeface="Wingdings" panose="05000000000000000000" pitchFamily="2" charset="2"/>
              <a:buChar char="p"/>
            </a:pPr>
            <a:r>
              <a:rPr lang="zh-CN" altLang="en-US" sz="2400" i="0" dirty="0" smtClean="0">
                <a:solidFill>
                  <a:srgbClr val="0070C0"/>
                </a:solidFill>
              </a:rPr>
              <a:t>如果只测试</a:t>
            </a:r>
            <a:r>
              <a:rPr lang="zh-CN" altLang="en-US" sz="2400" i="0" dirty="0">
                <a:solidFill>
                  <a:srgbClr val="0070C0"/>
                </a:solidFill>
              </a:rPr>
              <a:t>单</a:t>
            </a:r>
            <a:r>
              <a:rPr lang="zh-CN" altLang="en-US" sz="2400" i="0" dirty="0" smtClean="0">
                <a:solidFill>
                  <a:srgbClr val="0070C0"/>
                </a:solidFill>
              </a:rPr>
              <a:t>个</a:t>
            </a:r>
            <a:r>
              <a:rPr lang="en-US" altLang="zh-CN" sz="2400" i="0" dirty="0" err="1">
                <a:solidFill>
                  <a:srgbClr val="0070C0"/>
                </a:solidFill>
              </a:rPr>
              <a:t>Servlet</a:t>
            </a:r>
            <a:r>
              <a:rPr lang="en-US" altLang="zh-CN" sz="2400" i="0" dirty="0">
                <a:solidFill>
                  <a:srgbClr val="0070C0"/>
                </a:solidFill>
              </a:rPr>
              <a:t>,</a:t>
            </a:r>
            <a:r>
              <a:rPr lang="zh-CN" altLang="en-US" sz="2400" i="0" dirty="0" smtClean="0">
                <a:solidFill>
                  <a:srgbClr val="0070C0"/>
                </a:solidFill>
              </a:rPr>
              <a:t>可直接</a:t>
            </a:r>
            <a:r>
              <a:rPr lang="zh-CN" altLang="en-US" sz="2400" i="0" dirty="0">
                <a:solidFill>
                  <a:srgbClr val="0070C0"/>
                </a:solidFill>
              </a:rPr>
              <a:t>使用</a:t>
            </a:r>
            <a:r>
              <a:rPr lang="en-US" altLang="zh-CN" sz="2400" i="0" dirty="0" err="1">
                <a:solidFill>
                  <a:srgbClr val="0070C0"/>
                </a:solidFill>
              </a:rPr>
              <a:t>registerServlet</a:t>
            </a:r>
            <a:r>
              <a:rPr lang="zh-CN" altLang="en-US" sz="2400" i="0" dirty="0">
                <a:solidFill>
                  <a:srgbClr val="0070C0"/>
                </a:solidFill>
              </a:rPr>
              <a:t>方法</a:t>
            </a:r>
            <a:r>
              <a:rPr lang="zh-CN" altLang="en-US" sz="2400" i="0" dirty="0" smtClean="0">
                <a:solidFill>
                  <a:srgbClr val="0070C0"/>
                </a:solidFill>
              </a:rPr>
              <a:t>注册其</a:t>
            </a:r>
            <a:r>
              <a:rPr lang="en-US" altLang="zh-CN" sz="2400" i="0" dirty="0" err="1" smtClean="0">
                <a:solidFill>
                  <a:srgbClr val="0070C0"/>
                </a:solidFill>
              </a:rPr>
              <a:t>Servlet</a:t>
            </a:r>
            <a:r>
              <a:rPr lang="zh-CN" altLang="en-US" sz="2400" i="0" dirty="0" smtClean="0">
                <a:solidFill>
                  <a:srgbClr val="0070C0"/>
                </a:solidFill>
              </a:rPr>
              <a:t>，</a:t>
            </a:r>
            <a:endParaRPr lang="en-US" altLang="zh-CN" sz="2400" i="0" dirty="0" smtClean="0">
              <a:solidFill>
                <a:srgbClr val="0070C0"/>
              </a:solidFill>
            </a:endParaRPr>
          </a:p>
          <a:p>
            <a:pPr marL="357505" indent="-357505">
              <a:lnSpc>
                <a:spcPct val="130000"/>
              </a:lnSpc>
              <a:buFont typeface="Wingdings" panose="05000000000000000000" pitchFamily="2" charset="2"/>
              <a:buChar char="p"/>
            </a:pPr>
            <a:r>
              <a:rPr lang="zh-CN" altLang="en-US" sz="2400" i="0" dirty="0" smtClean="0">
                <a:solidFill>
                  <a:srgbClr val="0070C0"/>
                </a:solidFill>
              </a:rPr>
              <a:t>如果</a:t>
            </a:r>
            <a:r>
              <a:rPr lang="zh-CN" altLang="en-US" sz="2400" i="0" dirty="0">
                <a:solidFill>
                  <a:srgbClr val="0070C0"/>
                </a:solidFill>
              </a:rPr>
              <a:t>需要配置多个</a:t>
            </a:r>
            <a:r>
              <a:rPr lang="en-US" altLang="zh-CN" sz="2400" i="0" dirty="0" err="1">
                <a:solidFill>
                  <a:srgbClr val="0070C0"/>
                </a:solidFill>
              </a:rPr>
              <a:t>Servlet</a:t>
            </a:r>
            <a:r>
              <a:rPr lang="zh-CN" altLang="en-US" sz="2400" i="0" dirty="0" smtClean="0">
                <a:solidFill>
                  <a:srgbClr val="0070C0"/>
                </a:solidFill>
              </a:rPr>
              <a:t>，需编写</a:t>
            </a:r>
            <a:r>
              <a:rPr lang="zh-CN" altLang="en-US" sz="2400" i="0" dirty="0">
                <a:solidFill>
                  <a:srgbClr val="0070C0"/>
                </a:solidFill>
              </a:rPr>
              <a:t>自己的</a:t>
            </a:r>
            <a:r>
              <a:rPr lang="en-US" altLang="zh-CN" sz="2400" i="0" dirty="0">
                <a:solidFill>
                  <a:srgbClr val="0070C0"/>
                </a:solidFill>
              </a:rPr>
              <a:t>web.xml</a:t>
            </a:r>
            <a:r>
              <a:rPr lang="zh-CN" altLang="en-US" sz="2400" i="0" dirty="0">
                <a:solidFill>
                  <a:srgbClr val="0070C0"/>
                </a:solidFill>
              </a:rPr>
              <a:t>，然后在初始化</a:t>
            </a:r>
            <a:r>
              <a:rPr lang="en-US" altLang="zh-CN" sz="2400" i="0" dirty="0" err="1" smtClean="0">
                <a:solidFill>
                  <a:srgbClr val="0070C0"/>
                </a:solidFill>
              </a:rPr>
              <a:t>ServletRunner</a:t>
            </a:r>
            <a:r>
              <a:rPr lang="zh-CN" altLang="en-US" sz="2400" i="0" dirty="0" smtClean="0">
                <a:solidFill>
                  <a:srgbClr val="0070C0"/>
                </a:solidFill>
              </a:rPr>
              <a:t>时将其作为</a:t>
            </a:r>
            <a:r>
              <a:rPr lang="zh-CN" altLang="en-US" sz="2400" i="0" dirty="0">
                <a:solidFill>
                  <a:srgbClr val="0070C0"/>
                </a:solidFill>
              </a:rPr>
              <a:t>参数传给</a:t>
            </a:r>
            <a:r>
              <a:rPr lang="en-US" altLang="zh-CN" sz="2400" i="0" dirty="0" err="1">
                <a:solidFill>
                  <a:srgbClr val="0070C0"/>
                </a:solidFill>
              </a:rPr>
              <a:t>ServletRunner</a:t>
            </a:r>
            <a:r>
              <a:rPr lang="zh-CN" altLang="en-US" sz="2400" i="0" dirty="0">
                <a:solidFill>
                  <a:srgbClr val="0070C0"/>
                </a:solidFill>
              </a:rPr>
              <a:t>的构造</a:t>
            </a:r>
            <a:r>
              <a:rPr lang="zh-CN" altLang="en-US" sz="2400" i="0" dirty="0" smtClean="0">
                <a:solidFill>
                  <a:srgbClr val="0070C0"/>
                </a:solidFill>
              </a:rPr>
              <a:t>器</a:t>
            </a:r>
            <a:endParaRPr lang="zh-CN" altLang="en-US" sz="2400" i="0" dirty="0" smtClean="0">
              <a:solidFill>
                <a:srgbClr val="0070C0"/>
              </a:solidFill>
            </a:endParaRPr>
          </a:p>
        </p:txBody>
      </p:sp>
      <p:sp>
        <p:nvSpPr>
          <p:cNvPr id="7" name="TextBox 6"/>
          <p:cNvSpPr txBox="1"/>
          <p:nvPr/>
        </p:nvSpPr>
        <p:spPr>
          <a:xfrm>
            <a:off x="3167844" y="6021288"/>
            <a:ext cx="5688632" cy="583565"/>
          </a:xfrm>
          <a:prstGeom prst="rect">
            <a:avLst/>
          </a:prstGeom>
          <a:noFill/>
        </p:spPr>
        <p:txBody>
          <a:bodyPr wrap="square" rtlCol="0">
            <a:spAutoFit/>
          </a:bodyPr>
          <a:lstStyle/>
          <a:p>
            <a:pPr algn="r"/>
            <a:r>
              <a:rPr lang="zh-CN" altLang="en-US" sz="3200" dirty="0" smtClean="0">
                <a:solidFill>
                  <a:srgbClr val="00B0F0"/>
                </a:solidFill>
              </a:rPr>
              <a:t>示例见： </a:t>
            </a:r>
            <a:r>
              <a:rPr lang="en-US" altLang="zh-CN" sz="3200" dirty="0" smtClean="0">
                <a:solidFill>
                  <a:srgbClr val="00B0F0"/>
                </a:solidFill>
              </a:rPr>
              <a:t>P.118 ~ P.119</a:t>
            </a:r>
            <a:endParaRPr lang="zh-CN" altLang="en-US" sz="3200" dirty="0">
              <a:solidFill>
                <a:srgbClr val="00B0F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en-US" altLang="zh-CN" dirty="0" smtClean="0">
                <a:solidFill>
                  <a:srgbClr val="FFFF00"/>
                </a:solidFill>
                <a:latin typeface="+mn-lt"/>
              </a:rPr>
              <a:t>Struts</a:t>
            </a:r>
            <a:r>
              <a:rPr lang="zh-CN" altLang="en-US" dirty="0" smtClean="0">
                <a:solidFill>
                  <a:srgbClr val="FFFF00"/>
                </a:solidFill>
                <a:latin typeface="+mn-lt"/>
              </a:rPr>
              <a:t> </a:t>
            </a:r>
            <a:r>
              <a:rPr lang="en-US" altLang="zh-CN" dirty="0" smtClean="0">
                <a:solidFill>
                  <a:srgbClr val="FFFF00"/>
                </a:solidFill>
                <a:latin typeface="+mn-lt"/>
              </a:rPr>
              <a:t>+Spring</a:t>
            </a:r>
            <a:r>
              <a:rPr lang="zh-CN" altLang="en-US" dirty="0" smtClean="0">
                <a:solidFill>
                  <a:srgbClr val="FFFF00"/>
                </a:solidFill>
                <a:latin typeface="+mn-lt"/>
              </a:rPr>
              <a:t> </a:t>
            </a:r>
            <a:r>
              <a:rPr lang="en-US" altLang="zh-CN" dirty="0" smtClean="0">
                <a:solidFill>
                  <a:srgbClr val="FFFF00"/>
                </a:solidFill>
                <a:latin typeface="+mn-lt"/>
              </a:rPr>
              <a:t>+Hibernate</a:t>
            </a:r>
            <a:r>
              <a:rPr lang="zh-CN" altLang="en-US" dirty="0" smtClean="0">
                <a:solidFill>
                  <a:srgbClr val="FFFF00"/>
                </a:solidFill>
                <a:latin typeface="+mn-lt"/>
              </a:rPr>
              <a:t> 的测试</a:t>
            </a:r>
            <a:endParaRPr lang="zh-CN" altLang="en-US" dirty="0">
              <a:solidFill>
                <a:srgbClr val="FFFF00"/>
              </a:solidFill>
              <a:latin typeface="+mn-lt"/>
            </a:endParaRPr>
          </a:p>
        </p:txBody>
      </p:sp>
      <p:sp>
        <p:nvSpPr>
          <p:cNvPr id="32773" name="Text Box 5"/>
          <p:cNvSpPr txBox="1">
            <a:spLocks noChangeArrowheads="1"/>
          </p:cNvSpPr>
          <p:nvPr/>
        </p:nvSpPr>
        <p:spPr bwMode="auto">
          <a:xfrm>
            <a:off x="611560" y="1556792"/>
            <a:ext cx="7848872" cy="4431665"/>
          </a:xfrm>
          <a:prstGeom prst="rect">
            <a:avLst/>
          </a:prstGeom>
          <a:noFill/>
          <a:ln w="9525">
            <a:noFill/>
            <a:miter lim="800000"/>
          </a:ln>
        </p:spPr>
        <p:txBody>
          <a:bodyPr wrap="square" lIns="0" tIns="0" rIns="0" bIns="0">
            <a:spAutoFit/>
          </a:bodyPr>
          <a:lstStyle/>
          <a:p>
            <a:pPr>
              <a:spcBef>
                <a:spcPct val="50000"/>
              </a:spcBef>
            </a:pPr>
            <a:r>
              <a:rPr lang="en-US" altLang="zh-CN" sz="2400" b="1" i="0" dirty="0" smtClean="0">
                <a:solidFill>
                  <a:srgbClr val="0070C0"/>
                </a:solidFill>
              </a:rPr>
              <a:t>Struts</a:t>
            </a:r>
            <a:r>
              <a:rPr lang="en-US" altLang="zh-CN" sz="2400" i="0" dirty="0" smtClean="0">
                <a:solidFill>
                  <a:srgbClr val="0070C0"/>
                </a:solidFill>
              </a:rPr>
              <a:t>: MVC Framework</a:t>
            </a:r>
            <a:r>
              <a:rPr lang="zh-CN" altLang="en-US" sz="2400" i="0" dirty="0" smtClean="0">
                <a:solidFill>
                  <a:srgbClr val="0070C0"/>
                </a:solidFill>
              </a:rPr>
              <a:t>，用于</a:t>
            </a:r>
            <a:r>
              <a:rPr lang="zh-CN" altLang="en-US" sz="2400" i="0" dirty="0">
                <a:solidFill>
                  <a:srgbClr val="0070C0"/>
                </a:solidFill>
              </a:rPr>
              <a:t>快速开发</a:t>
            </a:r>
            <a:r>
              <a:rPr lang="en-US" altLang="zh-CN" sz="2400" i="0" dirty="0">
                <a:solidFill>
                  <a:srgbClr val="0070C0"/>
                </a:solidFill>
              </a:rPr>
              <a:t>Java Web</a:t>
            </a:r>
            <a:r>
              <a:rPr lang="zh-CN" altLang="en-US" sz="2400" i="0" dirty="0" smtClean="0">
                <a:solidFill>
                  <a:srgbClr val="0070C0"/>
                </a:solidFill>
              </a:rPr>
              <a:t>应用</a:t>
            </a:r>
            <a:endParaRPr lang="zh-CN" altLang="en-US" sz="2400" i="0" dirty="0">
              <a:solidFill>
                <a:srgbClr val="0070C0"/>
              </a:solidFill>
            </a:endParaRPr>
          </a:p>
          <a:p>
            <a:pPr>
              <a:spcBef>
                <a:spcPct val="50000"/>
              </a:spcBef>
            </a:pPr>
            <a:r>
              <a:rPr lang="en-US" altLang="zh-CN" sz="2400" b="1" i="0" dirty="0" smtClean="0">
                <a:solidFill>
                  <a:srgbClr val="0070C0"/>
                </a:solidFill>
              </a:rPr>
              <a:t>Spring</a:t>
            </a:r>
            <a:r>
              <a:rPr lang="zh-CN" altLang="en-US" sz="2400" b="1" i="0" dirty="0" smtClean="0">
                <a:solidFill>
                  <a:srgbClr val="0070C0"/>
                </a:solidFill>
              </a:rPr>
              <a:t>：</a:t>
            </a:r>
            <a:r>
              <a:rPr lang="zh-CN" altLang="en-US" sz="2400" i="0" dirty="0" smtClean="0">
                <a:solidFill>
                  <a:srgbClr val="0070C0"/>
                </a:solidFill>
              </a:rPr>
              <a:t>轻型容器，</a:t>
            </a:r>
            <a:r>
              <a:rPr lang="zh-CN" altLang="en-US" sz="2400" i="0" dirty="0">
                <a:solidFill>
                  <a:srgbClr val="0070C0"/>
                </a:solidFill>
              </a:rPr>
              <a:t>其核心</a:t>
            </a:r>
            <a:r>
              <a:rPr lang="zh-CN" altLang="en-US" sz="2400" i="0" dirty="0" smtClean="0">
                <a:solidFill>
                  <a:srgbClr val="0070C0"/>
                </a:solidFill>
              </a:rPr>
              <a:t>是</a:t>
            </a:r>
            <a:r>
              <a:rPr lang="en-US" altLang="zh-CN" sz="2400" i="0" dirty="0" smtClean="0">
                <a:solidFill>
                  <a:srgbClr val="0070C0"/>
                </a:solidFill>
              </a:rPr>
              <a:t>Bean Factory</a:t>
            </a:r>
            <a:r>
              <a:rPr lang="zh-CN" altLang="en-US" sz="2400" i="0" dirty="0" smtClean="0">
                <a:solidFill>
                  <a:srgbClr val="0070C0"/>
                </a:solidFill>
              </a:rPr>
              <a:t>，用以构造所需的</a:t>
            </a:r>
            <a:r>
              <a:rPr lang="en-US" altLang="zh-CN" sz="2400" i="0" dirty="0" smtClean="0">
                <a:solidFill>
                  <a:srgbClr val="0070C0"/>
                </a:solidFill>
              </a:rPr>
              <a:t>Model</a:t>
            </a:r>
            <a:r>
              <a:rPr lang="zh-CN" altLang="en-US" sz="2400" i="0" dirty="0" smtClean="0">
                <a:solidFill>
                  <a:srgbClr val="0070C0"/>
                </a:solidFill>
              </a:rPr>
              <a:t> </a:t>
            </a:r>
            <a:endParaRPr lang="zh-CN" altLang="en-US" sz="2400" i="0" dirty="0">
              <a:solidFill>
                <a:srgbClr val="0070C0"/>
              </a:solidFill>
            </a:endParaRPr>
          </a:p>
          <a:p>
            <a:pPr>
              <a:spcBef>
                <a:spcPct val="50000"/>
              </a:spcBef>
            </a:pPr>
            <a:r>
              <a:rPr lang="en-US" altLang="zh-CN" sz="2400" b="1" i="0" dirty="0" smtClean="0">
                <a:solidFill>
                  <a:srgbClr val="0070C0"/>
                </a:solidFill>
              </a:rPr>
              <a:t>Hibernate</a:t>
            </a:r>
            <a:r>
              <a:rPr lang="zh-CN" altLang="en-US" sz="2400" b="1" i="0" dirty="0" smtClean="0">
                <a:solidFill>
                  <a:srgbClr val="0070C0"/>
                </a:solidFill>
              </a:rPr>
              <a:t>：</a:t>
            </a:r>
            <a:r>
              <a:rPr lang="zh-CN" altLang="en-US" sz="2400" i="0" dirty="0" smtClean="0">
                <a:solidFill>
                  <a:srgbClr val="0070C0"/>
                </a:solidFill>
              </a:rPr>
              <a:t>对象</a:t>
            </a:r>
            <a:r>
              <a:rPr lang="zh-CN" altLang="en-US" sz="2400" i="0" dirty="0">
                <a:solidFill>
                  <a:srgbClr val="0070C0"/>
                </a:solidFill>
              </a:rPr>
              <a:t>关系映射框架</a:t>
            </a:r>
            <a:r>
              <a:rPr lang="zh-CN" altLang="en-US" sz="2400" i="0" dirty="0" smtClean="0">
                <a:solidFill>
                  <a:srgbClr val="0070C0"/>
                </a:solidFill>
              </a:rPr>
              <a:t>，对</a:t>
            </a:r>
            <a:r>
              <a:rPr lang="en-US" altLang="zh-CN" sz="2400" i="0" dirty="0" smtClean="0">
                <a:solidFill>
                  <a:srgbClr val="0070C0"/>
                </a:solidFill>
              </a:rPr>
              <a:t>JDBC</a:t>
            </a:r>
            <a:r>
              <a:rPr lang="zh-CN" altLang="en-US" sz="2400" i="0" dirty="0" smtClean="0">
                <a:solidFill>
                  <a:srgbClr val="0070C0"/>
                </a:solidFill>
              </a:rPr>
              <a:t>使用进行了封装，这样可以随心所欲使用</a:t>
            </a:r>
            <a:r>
              <a:rPr lang="zh-CN" altLang="en-US" sz="2400" i="0" dirty="0">
                <a:solidFill>
                  <a:srgbClr val="0070C0"/>
                </a:solidFill>
              </a:rPr>
              <a:t>对象编程思维来操纵</a:t>
            </a:r>
            <a:r>
              <a:rPr lang="zh-CN" altLang="en-US" sz="2400" i="0" dirty="0" smtClean="0">
                <a:solidFill>
                  <a:srgbClr val="0070C0"/>
                </a:solidFill>
              </a:rPr>
              <a:t>数据库</a:t>
            </a:r>
            <a:endParaRPr lang="zh-CN" altLang="en-US" sz="2400" i="0" dirty="0">
              <a:solidFill>
                <a:srgbClr val="0070C0"/>
              </a:solidFill>
            </a:endParaRPr>
          </a:p>
          <a:p>
            <a:pPr>
              <a:spcBef>
                <a:spcPct val="50000"/>
              </a:spcBef>
            </a:pPr>
            <a:r>
              <a:rPr lang="zh-CN" altLang="en-US" sz="2400" i="0" dirty="0">
                <a:solidFill>
                  <a:srgbClr val="0070C0"/>
                </a:solidFill>
              </a:rPr>
              <a:t> </a:t>
            </a:r>
            <a:endParaRPr lang="en-US" altLang="zh-CN" sz="2400" i="0" dirty="0" smtClean="0">
              <a:solidFill>
                <a:srgbClr val="0070C0"/>
              </a:solidFill>
            </a:endParaRPr>
          </a:p>
          <a:p>
            <a:pPr>
              <a:spcBef>
                <a:spcPct val="50000"/>
              </a:spcBef>
            </a:pPr>
            <a:r>
              <a:rPr lang="en-US" altLang="zh-CN" sz="2400" b="1" i="0" dirty="0" smtClean="0">
                <a:solidFill>
                  <a:srgbClr val="0070C0"/>
                </a:solidFill>
              </a:rPr>
              <a:t>Spring</a:t>
            </a:r>
            <a:r>
              <a:rPr lang="zh-CN" altLang="en-US" sz="2400" b="1" i="0" dirty="0">
                <a:solidFill>
                  <a:srgbClr val="0070C0"/>
                </a:solidFill>
              </a:rPr>
              <a:t>的测试机制</a:t>
            </a:r>
            <a:r>
              <a:rPr lang="zh-CN" altLang="en-US" sz="2400" i="0" dirty="0">
                <a:solidFill>
                  <a:srgbClr val="0070C0"/>
                </a:solidFill>
              </a:rPr>
              <a:t> </a:t>
            </a:r>
            <a:endParaRPr lang="zh-CN" altLang="en-US" sz="2400" i="0" dirty="0">
              <a:solidFill>
                <a:srgbClr val="0070C0"/>
              </a:solidFill>
            </a:endParaRPr>
          </a:p>
          <a:p>
            <a:pPr>
              <a:spcBef>
                <a:spcPct val="50000"/>
              </a:spcBef>
            </a:pPr>
            <a:r>
              <a:rPr lang="zh-CN" altLang="en-US" sz="2400" b="1" i="0" dirty="0">
                <a:solidFill>
                  <a:srgbClr val="0070C0"/>
                </a:solidFill>
              </a:rPr>
              <a:t>用</a:t>
            </a:r>
            <a:r>
              <a:rPr lang="en-US" altLang="zh-CN" sz="2400" b="1" i="0" dirty="0">
                <a:solidFill>
                  <a:srgbClr val="0070C0"/>
                </a:solidFill>
              </a:rPr>
              <a:t>Spring Mock</a:t>
            </a:r>
            <a:r>
              <a:rPr lang="zh-CN" altLang="en-US" sz="2400" b="1" i="0" dirty="0">
                <a:solidFill>
                  <a:srgbClr val="0070C0"/>
                </a:solidFill>
              </a:rPr>
              <a:t>对</a:t>
            </a:r>
            <a:r>
              <a:rPr lang="en-US" altLang="zh-CN" sz="2400" b="1" i="0" dirty="0">
                <a:solidFill>
                  <a:srgbClr val="0070C0"/>
                </a:solidFill>
              </a:rPr>
              <a:t>Spring</a:t>
            </a:r>
            <a:r>
              <a:rPr lang="zh-CN" altLang="en-US" sz="2400" b="1" i="0" dirty="0">
                <a:solidFill>
                  <a:srgbClr val="0070C0"/>
                </a:solidFill>
              </a:rPr>
              <a:t>进行单元测试</a:t>
            </a:r>
            <a:r>
              <a:rPr lang="zh-CN" altLang="en-US" sz="2400" i="0" dirty="0">
                <a:solidFill>
                  <a:srgbClr val="0070C0"/>
                </a:solidFill>
              </a:rPr>
              <a:t> </a:t>
            </a:r>
            <a:endParaRPr lang="zh-CN" altLang="en-US" sz="2400" i="0" dirty="0">
              <a:solidFill>
                <a:srgbClr val="0070C0"/>
              </a:solidFill>
            </a:endParaRPr>
          </a:p>
          <a:p>
            <a:pPr>
              <a:spcBef>
                <a:spcPct val="50000"/>
              </a:spcBef>
            </a:pPr>
            <a:r>
              <a:rPr lang="zh-CN" altLang="en-US" sz="2400" b="1" i="0" dirty="0">
                <a:solidFill>
                  <a:srgbClr val="0070C0"/>
                </a:solidFill>
              </a:rPr>
              <a:t>用</a:t>
            </a:r>
            <a:r>
              <a:rPr lang="en-US" altLang="zh-CN" sz="2400" b="1" i="0" dirty="0">
                <a:solidFill>
                  <a:srgbClr val="0070C0"/>
                </a:solidFill>
              </a:rPr>
              <a:t>HSQLDB</a:t>
            </a:r>
            <a:r>
              <a:rPr lang="zh-CN" altLang="en-US" sz="2400" b="1" i="0" dirty="0">
                <a:solidFill>
                  <a:srgbClr val="0070C0"/>
                </a:solidFill>
              </a:rPr>
              <a:t>对</a:t>
            </a:r>
            <a:r>
              <a:rPr lang="en-US" altLang="zh-CN" sz="2400" b="1" i="0" dirty="0">
                <a:solidFill>
                  <a:srgbClr val="0070C0"/>
                </a:solidFill>
              </a:rPr>
              <a:t>Hibernate</a:t>
            </a:r>
            <a:r>
              <a:rPr lang="zh-CN" altLang="en-US" sz="2400" b="1" i="0" dirty="0">
                <a:solidFill>
                  <a:srgbClr val="0070C0"/>
                </a:solidFill>
              </a:rPr>
              <a:t>进行单元测试</a:t>
            </a:r>
            <a:r>
              <a:rPr lang="zh-CN" altLang="en-US" sz="2400" i="0" dirty="0">
                <a:solidFill>
                  <a:srgbClr val="0070C0"/>
                </a:solidFill>
              </a:rPr>
              <a:t> </a:t>
            </a:r>
            <a:r>
              <a:rPr lang="zh-CN" altLang="en-US" sz="2400" i="0" dirty="0" smtClean="0">
                <a:solidFill>
                  <a:srgbClr val="0070C0"/>
                </a:solidFill>
              </a:rPr>
              <a:t> </a:t>
            </a:r>
            <a:endParaRPr lang="zh-CN" altLang="en-US" sz="2400" i="0" dirty="0" smtClean="0">
              <a:solidFill>
                <a:srgbClr val="0070C0"/>
              </a:solidFill>
            </a:endParaRPr>
          </a:p>
        </p:txBody>
      </p:sp>
      <p:sp>
        <p:nvSpPr>
          <p:cNvPr id="2" name="矩形 1"/>
          <p:cNvSpPr/>
          <p:nvPr/>
        </p:nvSpPr>
        <p:spPr>
          <a:xfrm>
            <a:off x="5868144" y="5517232"/>
            <a:ext cx="3147128" cy="369332"/>
          </a:xfrm>
          <a:prstGeom prst="rect">
            <a:avLst/>
          </a:prstGeom>
        </p:spPr>
        <p:txBody>
          <a:bodyPr wrap="none">
            <a:spAutoFit/>
          </a:bodyPr>
          <a:lstStyle/>
          <a:p>
            <a:r>
              <a:rPr lang="en-US" altLang="zh-CN" b="1" dirty="0" err="1">
                <a:solidFill>
                  <a:srgbClr val="00B050"/>
                </a:solidFill>
              </a:rPr>
              <a:t>jdbc:hsqldb:mem:dbname</a:t>
            </a:r>
            <a:endParaRPr lang="en-US" altLang="zh-CN" b="1" dirty="0" err="1">
              <a:solidFill>
                <a:srgbClr val="00B050"/>
              </a:solidFill>
            </a:endParaRPr>
          </a:p>
        </p:txBody>
      </p:sp>
      <p:sp>
        <p:nvSpPr>
          <p:cNvPr id="3" name="矩形 2"/>
          <p:cNvSpPr/>
          <p:nvPr/>
        </p:nvSpPr>
        <p:spPr>
          <a:xfrm>
            <a:off x="899592" y="6021288"/>
            <a:ext cx="4237606" cy="369332"/>
          </a:xfrm>
          <a:prstGeom prst="rect">
            <a:avLst/>
          </a:prstGeom>
        </p:spPr>
        <p:txBody>
          <a:bodyPr wrap="none">
            <a:spAutoFit/>
          </a:bodyPr>
          <a:lstStyle/>
          <a:p>
            <a:r>
              <a:rPr lang="en-US" altLang="zh-CN" dirty="0">
                <a:hlinkClick r:id="rId1"/>
              </a:rPr>
              <a:t>http://dreams75.iteye.com/blog/</a:t>
            </a:r>
            <a:r>
              <a:rPr lang="en-US" altLang="zh-CN" dirty="0" smtClean="0">
                <a:hlinkClick r:id="rId1"/>
              </a:rPr>
              <a:t>673125</a:t>
            </a:r>
            <a:r>
              <a:rPr lang="zh-CN" altLang="en-US" dirty="0" smtClean="0"/>
              <a:t> </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187624" y="366695"/>
            <a:ext cx="6384772" cy="561975"/>
          </a:xfrm>
        </p:spPr>
        <p:txBody>
          <a:bodyPr/>
          <a:lstStyle/>
          <a:p>
            <a:pPr algn="ctr" eaLnBrk="1" hangingPunct="1"/>
            <a:r>
              <a:rPr lang="zh-CN" altLang="en-US" sz="3200" dirty="0">
                <a:solidFill>
                  <a:srgbClr val="FFFF00"/>
                </a:solidFill>
                <a:latin typeface="+mn-lt"/>
              </a:rPr>
              <a:t>对</a:t>
            </a:r>
            <a:r>
              <a:rPr lang="en-US" altLang="zh-CN" sz="3200" dirty="0">
                <a:solidFill>
                  <a:srgbClr val="FFFF00"/>
                </a:solidFill>
                <a:latin typeface="+mn-lt"/>
              </a:rPr>
              <a:t>Spring</a:t>
            </a:r>
            <a:r>
              <a:rPr lang="zh-CN" altLang="en-US" sz="3200" dirty="0">
                <a:solidFill>
                  <a:srgbClr val="FFFF00"/>
                </a:solidFill>
                <a:latin typeface="+mn-lt"/>
              </a:rPr>
              <a:t>进行单元测试</a:t>
            </a:r>
            <a:endParaRPr lang="zh-CN" altLang="en-US" sz="3200" dirty="0">
              <a:solidFill>
                <a:srgbClr val="FFFF00"/>
              </a:solidFill>
              <a:latin typeface="+mn-lt"/>
            </a:endParaRPr>
          </a:p>
        </p:txBody>
      </p:sp>
      <p:sp>
        <p:nvSpPr>
          <p:cNvPr id="32773" name="Text Box 5"/>
          <p:cNvSpPr txBox="1">
            <a:spLocks noChangeArrowheads="1"/>
          </p:cNvSpPr>
          <p:nvPr/>
        </p:nvSpPr>
        <p:spPr bwMode="auto">
          <a:xfrm>
            <a:off x="539552" y="1916832"/>
            <a:ext cx="8136904" cy="3046095"/>
          </a:xfrm>
          <a:prstGeom prst="rect">
            <a:avLst/>
          </a:prstGeom>
          <a:noFill/>
          <a:ln w="9525">
            <a:noFill/>
            <a:miter lim="800000"/>
          </a:ln>
        </p:spPr>
        <p:txBody>
          <a:bodyPr wrap="square" lIns="0" tIns="0" rIns="0" bIns="0">
            <a:spAutoFit/>
          </a:bodyPr>
          <a:lstStyle/>
          <a:p>
            <a:pPr marL="357505" lvl="0" indent="-357505" eaLnBrk="1" latinLnBrk="0" hangingPunct="1">
              <a:lnSpc>
                <a:spcPct val="145000"/>
              </a:lnSpc>
              <a:buFont typeface="Wingdings" panose="05000000000000000000" pitchFamily="2" charset="2"/>
              <a:buChar char="p"/>
            </a:pPr>
            <a:r>
              <a:rPr lang="en-US" altLang="zh-CN" sz="2400" i="0" dirty="0" smtClean="0">
                <a:solidFill>
                  <a:srgbClr val="0070C0"/>
                </a:solidFill>
              </a:rPr>
              <a:t>Spring</a:t>
            </a:r>
            <a:r>
              <a:rPr lang="zh-CN" altLang="zh-CN" sz="2400" i="0" dirty="0" smtClean="0">
                <a:solidFill>
                  <a:srgbClr val="0070C0"/>
                </a:solidFill>
              </a:rPr>
              <a:t>从</a:t>
            </a:r>
            <a:r>
              <a:rPr lang="en-US" altLang="zh-CN" sz="2400" i="0" dirty="0" smtClean="0">
                <a:solidFill>
                  <a:srgbClr val="0070C0"/>
                </a:solidFill>
              </a:rPr>
              <a:t>Web</a:t>
            </a:r>
            <a:r>
              <a:rPr lang="zh-CN" altLang="zh-CN" sz="2400" i="0" dirty="0" smtClean="0">
                <a:solidFill>
                  <a:srgbClr val="0070C0"/>
                </a:solidFill>
              </a:rPr>
              <a:t>端为每个关键接口提供了</a:t>
            </a:r>
            <a:r>
              <a:rPr lang="en-US" altLang="zh-CN" sz="2400" i="0" dirty="0" smtClean="0">
                <a:solidFill>
                  <a:srgbClr val="0070C0"/>
                </a:solidFill>
              </a:rPr>
              <a:t> Mock</a:t>
            </a:r>
            <a:r>
              <a:rPr lang="zh-CN" altLang="zh-CN" sz="2400" i="0" dirty="0" smtClean="0">
                <a:solidFill>
                  <a:srgbClr val="0070C0"/>
                </a:solidFill>
              </a:rPr>
              <a:t>类</a:t>
            </a:r>
            <a:endParaRPr lang="zh-CN" altLang="zh-CN" sz="2400" i="0" dirty="0" smtClean="0">
              <a:solidFill>
                <a:srgbClr val="0070C0"/>
              </a:solidFill>
            </a:endParaRPr>
          </a:p>
          <a:p>
            <a:pPr marL="357505" indent="-357505" eaLnBrk="1" latinLnBrk="0" hangingPunct="1">
              <a:lnSpc>
                <a:spcPct val="145000"/>
              </a:lnSpc>
              <a:spcBef>
                <a:spcPct val="50000"/>
              </a:spcBef>
              <a:buFont typeface="Wingdings" panose="05000000000000000000" pitchFamily="2" charset="2"/>
              <a:buChar char="p"/>
            </a:pPr>
            <a:r>
              <a:rPr lang="en-US" altLang="zh-CN" sz="2400" i="0" dirty="0" smtClean="0">
                <a:solidFill>
                  <a:srgbClr val="0070C0"/>
                </a:solidFill>
              </a:rPr>
              <a:t>Spring</a:t>
            </a:r>
            <a:r>
              <a:rPr lang="zh-CN" altLang="zh-CN" sz="2400" i="0" dirty="0" smtClean="0">
                <a:solidFill>
                  <a:srgbClr val="0070C0"/>
                </a:solidFill>
              </a:rPr>
              <a:t>对</a:t>
            </a:r>
            <a:r>
              <a:rPr lang="en-US" altLang="zh-CN" sz="2400" i="0" dirty="0" err="1" smtClean="0">
                <a:solidFill>
                  <a:srgbClr val="0070C0"/>
                </a:solidFill>
              </a:rPr>
              <a:t>JUnit</a:t>
            </a:r>
            <a:r>
              <a:rPr lang="zh-CN" altLang="zh-CN" sz="2400" i="0" dirty="0" smtClean="0">
                <a:solidFill>
                  <a:srgbClr val="0070C0"/>
                </a:solidFill>
              </a:rPr>
              <a:t>框架扩展</a:t>
            </a:r>
            <a:endParaRPr lang="en-US" altLang="zh-CN" sz="2400" i="0" dirty="0" smtClean="0">
              <a:solidFill>
                <a:srgbClr val="0070C0"/>
              </a:solidFill>
            </a:endParaRPr>
          </a:p>
          <a:p>
            <a:pPr marL="357505" indent="-357505" eaLnBrk="1" latinLnBrk="0" hangingPunct="1">
              <a:lnSpc>
                <a:spcPct val="145000"/>
              </a:lnSpc>
              <a:spcBef>
                <a:spcPct val="50000"/>
              </a:spcBef>
              <a:buFont typeface="Wingdings" panose="05000000000000000000" pitchFamily="2" charset="2"/>
              <a:buChar char="p"/>
            </a:pPr>
            <a:r>
              <a:rPr lang="zh-CN" altLang="en-US" sz="2400" b="1" i="0" dirty="0" smtClean="0">
                <a:solidFill>
                  <a:srgbClr val="0070C0"/>
                </a:solidFill>
              </a:rPr>
              <a:t>使用</a:t>
            </a:r>
            <a:r>
              <a:rPr lang="en-US" altLang="zh-CN" sz="2400" i="0" dirty="0" smtClean="0">
                <a:solidFill>
                  <a:srgbClr val="0070C0"/>
                </a:solidFill>
              </a:rPr>
              <a:t>Spring-mock.jar</a:t>
            </a:r>
            <a:r>
              <a:rPr lang="zh-CN" altLang="en-US" sz="2400" i="0" dirty="0" smtClean="0">
                <a:solidFill>
                  <a:srgbClr val="0070C0"/>
                </a:solidFill>
              </a:rPr>
              <a:t>：</a:t>
            </a:r>
            <a:r>
              <a:rPr lang="en-US" altLang="zh-CN" sz="2400" i="0" dirty="0" smtClean="0">
                <a:solidFill>
                  <a:srgbClr val="0070C0"/>
                </a:solidFill>
              </a:rPr>
              <a:t> </a:t>
            </a:r>
            <a:r>
              <a:rPr lang="zh-CN" altLang="en-US" sz="2400" i="0" dirty="0" smtClean="0">
                <a:solidFill>
                  <a:srgbClr val="0070C0"/>
                </a:solidFill>
              </a:rPr>
              <a:t>创建</a:t>
            </a:r>
            <a:r>
              <a:rPr lang="en-US" altLang="zh-CN" sz="2400" i="0" dirty="0" err="1" smtClean="0">
                <a:solidFill>
                  <a:srgbClr val="0070C0"/>
                </a:solidFill>
              </a:rPr>
              <a:t>BaseTestCase</a:t>
            </a:r>
            <a:r>
              <a:rPr lang="zh-CN" altLang="zh-CN" sz="2400" i="0" dirty="0" smtClean="0">
                <a:solidFill>
                  <a:srgbClr val="0070C0"/>
                </a:solidFill>
              </a:rPr>
              <a:t>来继承</a:t>
            </a:r>
            <a:r>
              <a:rPr lang="en-US" altLang="zh-CN" sz="2400" i="0" dirty="0" err="1" smtClean="0">
                <a:solidFill>
                  <a:srgbClr val="0070C0"/>
                </a:solidFill>
              </a:rPr>
              <a:t>AbstractTransactionalDataSourceSpringContextTests</a:t>
            </a:r>
            <a:r>
              <a:rPr lang="en-US" altLang="zh-CN" sz="2400" i="0" dirty="0" smtClean="0">
                <a:solidFill>
                  <a:srgbClr val="0070C0"/>
                </a:solidFill>
              </a:rPr>
              <a:t> </a:t>
            </a:r>
            <a:r>
              <a:rPr lang="zh-CN" altLang="zh-CN" sz="2400" i="0" dirty="0" smtClean="0">
                <a:solidFill>
                  <a:srgbClr val="0070C0"/>
                </a:solidFill>
              </a:rPr>
              <a:t>，其他测试用例继承</a:t>
            </a:r>
            <a:r>
              <a:rPr lang="en-US" altLang="zh-CN" sz="2400" i="0" dirty="0" err="1" smtClean="0">
                <a:solidFill>
                  <a:srgbClr val="0070C0"/>
                </a:solidFill>
              </a:rPr>
              <a:t>BaseTestCase</a:t>
            </a:r>
            <a:r>
              <a:rPr lang="zh-CN" altLang="zh-CN" sz="2400" i="0" dirty="0" smtClean="0">
                <a:solidFill>
                  <a:srgbClr val="0070C0"/>
                </a:solidFill>
              </a:rPr>
              <a:t>类</a:t>
            </a:r>
            <a:endParaRPr lang="zh-CN" altLang="zh-CN" sz="2400" i="0" dirty="0" smtClean="0">
              <a:solidFill>
                <a:srgbClr val="0070C0"/>
              </a:solidFill>
            </a:endParaRPr>
          </a:p>
        </p:txBody>
      </p:sp>
      <p:sp>
        <p:nvSpPr>
          <p:cNvPr id="5" name="矩形 4"/>
          <p:cNvSpPr/>
          <p:nvPr/>
        </p:nvSpPr>
        <p:spPr>
          <a:xfrm>
            <a:off x="1187815" y="5733581"/>
            <a:ext cx="7236804" cy="830997"/>
          </a:xfrm>
          <a:prstGeom prst="rect">
            <a:avLst/>
          </a:prstGeom>
        </p:spPr>
        <p:txBody>
          <a:bodyPr wrap="square">
            <a:spAutoFit/>
          </a:bodyPr>
          <a:lstStyle/>
          <a:p>
            <a:r>
              <a:rPr lang="en-US" altLang="zh-CN" sz="2400" dirty="0" err="1" smtClean="0">
                <a:solidFill>
                  <a:srgbClr val="00B050"/>
                </a:solidFill>
              </a:rPr>
              <a:t>BussinessObject</a:t>
            </a:r>
            <a:r>
              <a:rPr lang="en-US" altLang="zh-CN" sz="2400" dirty="0" smtClean="0">
                <a:solidFill>
                  <a:srgbClr val="00B050"/>
                </a:solidFill>
              </a:rPr>
              <a:t> </a:t>
            </a:r>
            <a:r>
              <a:rPr lang="en-US" altLang="zh-CN" sz="2400" dirty="0" err="1" smtClean="0">
                <a:solidFill>
                  <a:srgbClr val="00B050"/>
                </a:solidFill>
              </a:rPr>
              <a:t>bo</a:t>
            </a:r>
            <a:r>
              <a:rPr lang="en-US" altLang="zh-CN" sz="2400" dirty="0" smtClean="0">
                <a:solidFill>
                  <a:srgbClr val="00B050"/>
                </a:solidFill>
              </a:rPr>
              <a:t> = (</a:t>
            </a:r>
            <a:r>
              <a:rPr lang="en-US" altLang="zh-CN" sz="2400" dirty="0" err="1" smtClean="0">
                <a:solidFill>
                  <a:srgbClr val="00B050"/>
                </a:solidFill>
              </a:rPr>
              <a:t>BussinessObject</a:t>
            </a:r>
            <a:r>
              <a:rPr lang="en-US" altLang="zh-CN" sz="2400" dirty="0" smtClean="0">
                <a:solidFill>
                  <a:srgbClr val="00B050"/>
                </a:solidFill>
              </a:rPr>
              <a:t>) </a:t>
            </a:r>
            <a:r>
              <a:rPr lang="en-US" altLang="zh-CN" sz="2400" dirty="0" err="1" smtClean="0">
                <a:solidFill>
                  <a:srgbClr val="00B050"/>
                </a:solidFill>
              </a:rPr>
              <a:t>applicationContext.getBean</a:t>
            </a:r>
            <a:r>
              <a:rPr lang="en-US" altLang="zh-CN" sz="2400" dirty="0" smtClean="0">
                <a:solidFill>
                  <a:srgbClr val="00B050"/>
                </a:solidFill>
              </a:rPr>
              <a:t>("</a:t>
            </a:r>
            <a:r>
              <a:rPr lang="en-US" altLang="zh-CN" sz="2400" dirty="0" err="1" smtClean="0">
                <a:solidFill>
                  <a:srgbClr val="00B050"/>
                </a:solidFill>
              </a:rPr>
              <a:t>BussinessObject</a:t>
            </a:r>
            <a:r>
              <a:rPr lang="en-US" altLang="zh-CN" sz="2400" dirty="0" smtClean="0">
                <a:solidFill>
                  <a:srgbClr val="00B050"/>
                </a:solidFill>
              </a:rPr>
              <a:t>");</a:t>
            </a:r>
            <a:endParaRPr lang="en-US" altLang="zh-CN" sz="2400" dirty="0" smtClean="0">
              <a:solidFill>
                <a:srgbClr val="00B050"/>
              </a:solidFill>
            </a:endParaRPr>
          </a:p>
        </p:txBody>
      </p:sp>
      <p:sp>
        <p:nvSpPr>
          <p:cNvPr id="6" name="TextBox 5"/>
          <p:cNvSpPr txBox="1"/>
          <p:nvPr/>
        </p:nvSpPr>
        <p:spPr>
          <a:xfrm>
            <a:off x="972235" y="5229525"/>
            <a:ext cx="1656184" cy="523220"/>
          </a:xfrm>
          <a:prstGeom prst="rect">
            <a:avLst/>
          </a:prstGeom>
          <a:noFill/>
        </p:spPr>
        <p:txBody>
          <a:bodyPr wrap="square" rtlCol="0">
            <a:spAutoFit/>
          </a:bodyPr>
          <a:lstStyle/>
          <a:p>
            <a:r>
              <a:rPr lang="zh-CN" altLang="en-US" sz="2800" b="1" dirty="0" smtClean="0">
                <a:solidFill>
                  <a:srgbClr val="00B050"/>
                </a:solidFill>
              </a:rPr>
              <a:t>调用方法：</a:t>
            </a:r>
            <a:endParaRPr lang="zh-CN" altLang="en-US" sz="2800" b="1" dirty="0" smtClean="0">
              <a:solidFill>
                <a:srgbClr val="00B05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187624" y="260648"/>
            <a:ext cx="6696744" cy="792088"/>
          </a:xfrm>
        </p:spPr>
        <p:txBody>
          <a:bodyPr/>
          <a:lstStyle/>
          <a:p>
            <a:pPr eaLnBrk="1" hangingPunct="1"/>
            <a:r>
              <a:rPr lang="zh-CN" altLang="zh-CN" sz="3200" dirty="0">
                <a:solidFill>
                  <a:srgbClr val="FFFF00"/>
                </a:solidFill>
                <a:latin typeface="+mj-ea"/>
              </a:rPr>
              <a:t>用</a:t>
            </a:r>
            <a:r>
              <a:rPr lang="en-US" altLang="zh-CN" sz="3200" dirty="0">
                <a:solidFill>
                  <a:srgbClr val="FFFF00"/>
                </a:solidFill>
                <a:latin typeface="+mj-ea"/>
              </a:rPr>
              <a:t>HSQLDB</a:t>
            </a:r>
            <a:r>
              <a:rPr lang="zh-CN" altLang="zh-CN" sz="3200" dirty="0">
                <a:solidFill>
                  <a:srgbClr val="FFFF00"/>
                </a:solidFill>
                <a:latin typeface="+mj-ea"/>
              </a:rPr>
              <a:t>对</a:t>
            </a:r>
            <a:r>
              <a:rPr lang="en-US" altLang="zh-CN" dirty="0">
                <a:solidFill>
                  <a:srgbClr val="FFFF00"/>
                </a:solidFill>
                <a:latin typeface="+mn-lt"/>
              </a:rPr>
              <a:t>Hibernate</a:t>
            </a:r>
            <a:r>
              <a:rPr lang="zh-CN" altLang="en-US" sz="3200" dirty="0">
                <a:solidFill>
                  <a:srgbClr val="FFFF00"/>
                </a:solidFill>
                <a:latin typeface="+mj-ea"/>
              </a:rPr>
              <a:t>进行单元测试</a:t>
            </a:r>
            <a:endParaRPr lang="zh-CN" altLang="en-US" sz="3200" dirty="0">
              <a:solidFill>
                <a:srgbClr val="FFFF00"/>
              </a:solidFill>
              <a:latin typeface="+mj-ea"/>
            </a:endParaRPr>
          </a:p>
        </p:txBody>
      </p:sp>
      <p:sp>
        <p:nvSpPr>
          <p:cNvPr id="32773" name="Text Box 5"/>
          <p:cNvSpPr txBox="1">
            <a:spLocks noChangeArrowheads="1"/>
          </p:cNvSpPr>
          <p:nvPr/>
        </p:nvSpPr>
        <p:spPr bwMode="auto">
          <a:xfrm>
            <a:off x="935596" y="1880828"/>
            <a:ext cx="7489825" cy="4003675"/>
          </a:xfrm>
          <a:prstGeom prst="rect">
            <a:avLst/>
          </a:prstGeom>
          <a:noFill/>
          <a:ln w="9525">
            <a:noFill/>
            <a:miter lim="800000"/>
          </a:ln>
        </p:spPr>
        <p:txBody>
          <a:bodyPr wrap="square" lIns="0" tIns="0" rIns="0" bIns="0">
            <a:spAutoFit/>
          </a:bodyPr>
          <a:lstStyle/>
          <a:p>
            <a:pPr marL="457200" lvl="0" indent="-457200" eaLnBrk="1" latinLnBrk="0" hangingPunct="1">
              <a:lnSpc>
                <a:spcPct val="155000"/>
              </a:lnSpc>
              <a:buFont typeface="+mj-lt"/>
              <a:buAutoNum type="alphaLcParenR"/>
            </a:pPr>
            <a:r>
              <a:rPr lang="zh-CN" altLang="zh-CN" sz="2400" dirty="0" smtClean="0">
                <a:solidFill>
                  <a:srgbClr val="0070C0"/>
                </a:solidFill>
              </a:rPr>
              <a:t>下载</a:t>
            </a:r>
            <a:r>
              <a:rPr lang="en-US" altLang="zh-CN" sz="2400" dirty="0" smtClean="0">
                <a:solidFill>
                  <a:srgbClr val="0070C0"/>
                </a:solidFill>
              </a:rPr>
              <a:t>hsqldb.jar</a:t>
            </a:r>
            <a:r>
              <a:rPr lang="zh-CN" altLang="zh-CN" sz="2400" dirty="0" smtClean="0">
                <a:solidFill>
                  <a:srgbClr val="0070C0"/>
                </a:solidFill>
              </a:rPr>
              <a:t>放在</a:t>
            </a:r>
            <a:r>
              <a:rPr lang="en-US" altLang="zh-CN" sz="2400" dirty="0" smtClean="0">
                <a:solidFill>
                  <a:srgbClr val="0070C0"/>
                </a:solidFill>
              </a:rPr>
              <a:t>web-</a:t>
            </a:r>
            <a:r>
              <a:rPr lang="en-US" altLang="zh-CN" sz="2400" dirty="0" err="1" smtClean="0">
                <a:solidFill>
                  <a:srgbClr val="0070C0"/>
                </a:solidFill>
              </a:rPr>
              <a:t>inf</a:t>
            </a:r>
            <a:r>
              <a:rPr lang="en-US" altLang="zh-CN" sz="2400" dirty="0" smtClean="0">
                <a:solidFill>
                  <a:srgbClr val="0070C0"/>
                </a:solidFill>
              </a:rPr>
              <a:t>/lib</a:t>
            </a:r>
            <a:r>
              <a:rPr lang="zh-CN" altLang="zh-CN" sz="2400" dirty="0" smtClean="0">
                <a:solidFill>
                  <a:srgbClr val="0070C0"/>
                </a:solidFill>
              </a:rPr>
              <a:t>目录下 。</a:t>
            </a:r>
            <a:endParaRPr lang="zh-CN" altLang="zh-CN" sz="2400" dirty="0" smtClean="0">
              <a:solidFill>
                <a:srgbClr val="0070C0"/>
              </a:solidFill>
            </a:endParaRPr>
          </a:p>
          <a:p>
            <a:pPr marL="457200" lvl="0" indent="-457200" eaLnBrk="1" latinLnBrk="0" hangingPunct="1">
              <a:lnSpc>
                <a:spcPct val="155000"/>
              </a:lnSpc>
              <a:buFont typeface="+mj-lt"/>
              <a:buAutoNum type="alphaLcParenR"/>
            </a:pPr>
            <a:r>
              <a:rPr lang="zh-CN" altLang="zh-CN" sz="2400" dirty="0" smtClean="0">
                <a:solidFill>
                  <a:srgbClr val="0070C0"/>
                </a:solidFill>
              </a:rPr>
              <a:t>编写</a:t>
            </a:r>
            <a:r>
              <a:rPr lang="en-US" altLang="zh-CN" sz="2400" dirty="0" err="1" smtClean="0">
                <a:solidFill>
                  <a:srgbClr val="0070C0"/>
                </a:solidFill>
              </a:rPr>
              <a:t>test.script</a:t>
            </a:r>
            <a:r>
              <a:rPr lang="zh-CN" altLang="zh-CN" sz="2400" dirty="0" smtClean="0">
                <a:solidFill>
                  <a:srgbClr val="0070C0"/>
                </a:solidFill>
              </a:rPr>
              <a:t>文件，创建数据库结构，如</a:t>
            </a:r>
            <a:r>
              <a:rPr lang="en-US" altLang="zh-CN" sz="2400" dirty="0" smtClean="0">
                <a:solidFill>
                  <a:srgbClr val="0070C0"/>
                </a:solidFill>
              </a:rPr>
              <a:t>create table…… </a:t>
            </a:r>
            <a:endParaRPr lang="zh-CN" altLang="zh-CN" sz="2400" dirty="0" smtClean="0">
              <a:solidFill>
                <a:srgbClr val="0070C0"/>
              </a:solidFill>
            </a:endParaRPr>
          </a:p>
          <a:p>
            <a:pPr marL="457200" lvl="0" indent="-457200" eaLnBrk="1" latinLnBrk="0" hangingPunct="1">
              <a:lnSpc>
                <a:spcPct val="155000"/>
              </a:lnSpc>
              <a:buFont typeface="+mj-lt"/>
              <a:buAutoNum type="alphaLcParenR"/>
            </a:pPr>
            <a:r>
              <a:rPr lang="zh-CN" altLang="zh-CN" sz="2400" dirty="0" smtClean="0">
                <a:solidFill>
                  <a:srgbClr val="0070C0"/>
                </a:solidFill>
              </a:rPr>
              <a:t>编写</a:t>
            </a:r>
            <a:r>
              <a:rPr lang="en-US" altLang="zh-CN" sz="2400" dirty="0" err="1" smtClean="0">
                <a:solidFill>
                  <a:srgbClr val="0070C0"/>
                </a:solidFill>
              </a:rPr>
              <a:t>test.properties</a:t>
            </a:r>
            <a:r>
              <a:rPr lang="zh-CN" altLang="zh-CN" sz="2400" dirty="0" smtClean="0">
                <a:solidFill>
                  <a:srgbClr val="0070C0"/>
                </a:solidFill>
              </a:rPr>
              <a:t>文件，配置</a:t>
            </a:r>
            <a:r>
              <a:rPr lang="en-US" altLang="zh-CN" sz="2400" dirty="0" err="1" smtClean="0">
                <a:solidFill>
                  <a:srgbClr val="0070C0"/>
                </a:solidFill>
              </a:rPr>
              <a:t>hsqldb</a:t>
            </a:r>
            <a:r>
              <a:rPr lang="zh-CN" altLang="zh-CN" sz="2400" dirty="0" smtClean="0">
                <a:solidFill>
                  <a:srgbClr val="0070C0"/>
                </a:solidFill>
              </a:rPr>
              <a:t>数据属性。 </a:t>
            </a:r>
            <a:endParaRPr lang="zh-CN" altLang="zh-CN" sz="2400" dirty="0" smtClean="0">
              <a:solidFill>
                <a:srgbClr val="0070C0"/>
              </a:solidFill>
            </a:endParaRPr>
          </a:p>
          <a:p>
            <a:pPr marL="457200" indent="-457200" eaLnBrk="1" latinLnBrk="0" hangingPunct="1">
              <a:lnSpc>
                <a:spcPct val="155000"/>
              </a:lnSpc>
              <a:buFont typeface="+mj-lt"/>
              <a:buAutoNum type="alphaLcParenR"/>
            </a:pPr>
            <a:r>
              <a:rPr lang="zh-CN" altLang="zh-CN" sz="2400" dirty="0" smtClean="0">
                <a:solidFill>
                  <a:srgbClr val="0070C0"/>
                </a:solidFill>
              </a:rPr>
              <a:t>在</a:t>
            </a:r>
            <a:r>
              <a:rPr lang="en-US" altLang="zh-CN" sz="2400" dirty="0" smtClean="0">
                <a:solidFill>
                  <a:srgbClr val="0070C0"/>
                </a:solidFill>
              </a:rPr>
              <a:t>spring</a:t>
            </a:r>
            <a:r>
              <a:rPr lang="zh-CN" altLang="zh-CN" sz="2400" dirty="0" smtClean="0">
                <a:solidFill>
                  <a:srgbClr val="0070C0"/>
                </a:solidFill>
              </a:rPr>
              <a:t>中配置</a:t>
            </a:r>
            <a:r>
              <a:rPr lang="en-US" altLang="zh-CN" sz="2400" dirty="0" err="1" smtClean="0">
                <a:solidFill>
                  <a:srgbClr val="0070C0"/>
                </a:solidFill>
              </a:rPr>
              <a:t>sessionFactory</a:t>
            </a:r>
            <a:r>
              <a:rPr lang="en-US" altLang="zh-CN" sz="2400" dirty="0" smtClean="0">
                <a:solidFill>
                  <a:srgbClr val="0070C0"/>
                </a:solidFill>
              </a:rPr>
              <a:t> bean</a:t>
            </a:r>
            <a:r>
              <a:rPr lang="zh-CN" altLang="zh-CN" sz="2400" dirty="0" smtClean="0">
                <a:solidFill>
                  <a:srgbClr val="0070C0"/>
                </a:solidFill>
              </a:rPr>
              <a:t>，其中</a:t>
            </a:r>
            <a:r>
              <a:rPr lang="en-US" altLang="zh-CN" sz="2400" dirty="0" err="1" smtClean="0">
                <a:solidFill>
                  <a:srgbClr val="0070C0"/>
                </a:solidFill>
              </a:rPr>
              <a:t>dataSource</a:t>
            </a:r>
            <a:r>
              <a:rPr lang="zh-CN" altLang="zh-CN" sz="2400" dirty="0" smtClean="0">
                <a:solidFill>
                  <a:srgbClr val="0070C0"/>
                </a:solidFill>
              </a:rPr>
              <a:t>配置成</a:t>
            </a:r>
            <a:r>
              <a:rPr lang="en-US" altLang="zh-CN" sz="2400" dirty="0" err="1" smtClean="0">
                <a:solidFill>
                  <a:srgbClr val="0070C0"/>
                </a:solidFill>
              </a:rPr>
              <a:t>hsqldb</a:t>
            </a:r>
            <a:r>
              <a:rPr lang="zh-CN" altLang="zh-CN" sz="2400" dirty="0" smtClean="0">
                <a:solidFill>
                  <a:srgbClr val="0070C0"/>
                </a:solidFill>
              </a:rPr>
              <a:t>，</a:t>
            </a:r>
            <a:r>
              <a:rPr lang="en-US" altLang="zh-CN" sz="2400" dirty="0" smtClean="0">
                <a:solidFill>
                  <a:srgbClr val="0070C0"/>
                </a:solidFill>
              </a:rPr>
              <a:t>hibernate</a:t>
            </a:r>
            <a:r>
              <a:rPr lang="zh-CN" altLang="zh-CN" sz="2400" dirty="0" smtClean="0">
                <a:solidFill>
                  <a:srgbClr val="0070C0"/>
                </a:solidFill>
              </a:rPr>
              <a:t>方言为</a:t>
            </a:r>
            <a:r>
              <a:rPr lang="en-US" altLang="zh-CN" sz="2400" dirty="0" err="1" smtClean="0">
                <a:solidFill>
                  <a:srgbClr val="0070C0"/>
                </a:solidFill>
              </a:rPr>
              <a:t>org.hibernate.dialect.HSQLDialect</a:t>
            </a:r>
            <a:endParaRPr lang="en-US" altLang="zh-CN" sz="2400" dirty="0" err="1" smtClean="0">
              <a:solidFill>
                <a:srgbClr val="0070C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331640" y="332656"/>
            <a:ext cx="6264051" cy="719931"/>
          </a:xfrm>
        </p:spPr>
        <p:txBody>
          <a:bodyPr/>
          <a:lstStyle/>
          <a:p>
            <a:pPr algn="ctr"/>
            <a:r>
              <a:rPr lang="zh-CN" altLang="en-US" sz="3200" dirty="0" smtClean="0">
                <a:solidFill>
                  <a:srgbClr val="FFFF00"/>
                </a:solidFill>
                <a:latin typeface="+mj-ea"/>
              </a:rPr>
              <a:t>示例：单元测试检查表 </a:t>
            </a:r>
            <a:endParaRPr lang="en-US" altLang="zh-CN" sz="3200" dirty="0">
              <a:solidFill>
                <a:srgbClr val="FFFF00"/>
              </a:solidFill>
              <a:latin typeface="+mj-ea"/>
            </a:endParaRPr>
          </a:p>
        </p:txBody>
      </p:sp>
      <p:sp>
        <p:nvSpPr>
          <p:cNvPr id="33795" name="Rectangle 3"/>
          <p:cNvSpPr>
            <a:spLocks noChangeArrowheads="1"/>
          </p:cNvSpPr>
          <p:nvPr/>
        </p:nvSpPr>
        <p:spPr bwMode="auto">
          <a:xfrm>
            <a:off x="323528" y="1052736"/>
            <a:ext cx="8568952" cy="5569585"/>
          </a:xfrm>
          <a:prstGeom prst="rect">
            <a:avLst/>
          </a:prstGeom>
          <a:noFill/>
          <a:ln w="9525">
            <a:noFill/>
            <a:miter lim="800000"/>
          </a:ln>
        </p:spPr>
        <p:txBody>
          <a:bodyPr wrap="square">
            <a:spAutoFit/>
          </a:bodyPr>
          <a:lstStyle/>
          <a:p>
            <a:pPr marL="457200" indent="-457200"/>
            <a:endParaRPr lang="zh-CN" altLang="en-US" b="1" dirty="0">
              <a:solidFill>
                <a:srgbClr val="0070C0"/>
              </a:solidFill>
            </a:endParaRPr>
          </a:p>
          <a:p>
            <a:pPr marL="457200" indent="-457200">
              <a:lnSpc>
                <a:spcPct val="130000"/>
              </a:lnSpc>
            </a:pPr>
            <a:r>
              <a:rPr lang="zh-CN" altLang="en-US" sz="2000" b="1" i="0" dirty="0">
                <a:solidFill>
                  <a:srgbClr val="FF0000"/>
                </a:solidFill>
              </a:rPr>
              <a:t>关键测试项是否已纠正</a:t>
            </a:r>
            <a:endParaRPr lang="zh-CN" altLang="en-US" sz="2000" b="1" i="0" dirty="0">
              <a:solidFill>
                <a:srgbClr val="FF0000"/>
              </a:solidFill>
            </a:endParaRPr>
          </a:p>
          <a:p>
            <a:pPr marL="457200" indent="-457200">
              <a:lnSpc>
                <a:spcPct val="130000"/>
              </a:lnSpc>
              <a:buFontTx/>
              <a:buAutoNum type="arabicPeriod"/>
            </a:pPr>
            <a:r>
              <a:rPr lang="zh-CN" altLang="en-US" sz="2000" i="0" dirty="0">
                <a:solidFill>
                  <a:srgbClr val="0070C0"/>
                </a:solidFill>
              </a:rPr>
              <a:t>有无任何输入参数没有使用？有无任何输出参数没有产生？</a:t>
            </a:r>
            <a:endParaRPr lang="zh-CN" altLang="en-US" sz="2000" i="0" dirty="0">
              <a:solidFill>
                <a:srgbClr val="0070C0"/>
              </a:solidFill>
            </a:endParaRPr>
          </a:p>
          <a:p>
            <a:pPr marL="457200" indent="-457200">
              <a:lnSpc>
                <a:spcPct val="130000"/>
              </a:lnSpc>
              <a:buFontTx/>
              <a:buAutoNum type="arabicPeriod"/>
            </a:pPr>
            <a:r>
              <a:rPr lang="zh-CN" altLang="en-US" sz="2000" i="0" dirty="0">
                <a:solidFill>
                  <a:srgbClr val="0070C0"/>
                </a:solidFill>
              </a:rPr>
              <a:t>有无任何数据类型不正确或不一致？</a:t>
            </a:r>
            <a:endParaRPr lang="zh-CN" altLang="en-US" sz="2000" i="0" dirty="0">
              <a:solidFill>
                <a:srgbClr val="0070C0"/>
              </a:solidFill>
            </a:endParaRPr>
          </a:p>
          <a:p>
            <a:pPr marL="457200" indent="-457200">
              <a:lnSpc>
                <a:spcPct val="130000"/>
              </a:lnSpc>
              <a:buFontTx/>
              <a:buAutoNum type="arabicPeriod"/>
            </a:pPr>
            <a:r>
              <a:rPr lang="zh-CN" altLang="en-US" sz="2000" i="0" dirty="0">
                <a:solidFill>
                  <a:srgbClr val="0070C0"/>
                </a:solidFill>
              </a:rPr>
              <a:t>有无任何算法与</a:t>
            </a:r>
            <a:r>
              <a:rPr lang="en-US" altLang="zh-CN" sz="2000" i="0" dirty="0">
                <a:solidFill>
                  <a:srgbClr val="0070C0"/>
                </a:solidFill>
              </a:rPr>
              <a:t>PDL</a:t>
            </a:r>
            <a:r>
              <a:rPr lang="zh-CN" altLang="en-US" sz="2000" i="0" dirty="0">
                <a:solidFill>
                  <a:srgbClr val="0070C0"/>
                </a:solidFill>
              </a:rPr>
              <a:t>或功能需求中的描述不一致？</a:t>
            </a:r>
            <a:endParaRPr lang="zh-CN" altLang="en-US" sz="2000" i="0" dirty="0">
              <a:solidFill>
                <a:srgbClr val="0070C0"/>
              </a:solidFill>
            </a:endParaRPr>
          </a:p>
          <a:p>
            <a:pPr marL="457200" indent="-457200">
              <a:lnSpc>
                <a:spcPct val="130000"/>
              </a:lnSpc>
              <a:buFontTx/>
              <a:buAutoNum type="arabicPeriod"/>
            </a:pPr>
            <a:r>
              <a:rPr lang="zh-CN" altLang="en-US" sz="2000" i="0" dirty="0">
                <a:solidFill>
                  <a:srgbClr val="0070C0"/>
                </a:solidFill>
              </a:rPr>
              <a:t>有无任何局部变量使用前没有初始化？</a:t>
            </a:r>
            <a:endParaRPr lang="zh-CN" altLang="en-US" sz="2000" i="0" dirty="0">
              <a:solidFill>
                <a:srgbClr val="0070C0"/>
              </a:solidFill>
            </a:endParaRPr>
          </a:p>
          <a:p>
            <a:pPr marL="457200" indent="-457200">
              <a:lnSpc>
                <a:spcPct val="130000"/>
              </a:lnSpc>
              <a:buFontTx/>
              <a:buAutoNum type="arabicPeriod"/>
            </a:pPr>
            <a:r>
              <a:rPr lang="zh-CN" altLang="en-US" sz="2000" i="0" dirty="0">
                <a:solidFill>
                  <a:srgbClr val="0070C0"/>
                </a:solidFill>
              </a:rPr>
              <a:t>有无任何外部接口编码错误？即调用语句、文件存取、 数据库错误。</a:t>
            </a:r>
            <a:endParaRPr lang="zh-CN" altLang="en-US" sz="2000" i="0" dirty="0">
              <a:solidFill>
                <a:srgbClr val="0070C0"/>
              </a:solidFill>
            </a:endParaRPr>
          </a:p>
          <a:p>
            <a:pPr marL="457200" indent="-457200">
              <a:lnSpc>
                <a:spcPct val="130000"/>
              </a:lnSpc>
              <a:buFontTx/>
              <a:buAutoNum type="arabicPeriod"/>
            </a:pPr>
            <a:r>
              <a:rPr lang="zh-CN" altLang="en-US" sz="2000" i="0" dirty="0">
                <a:solidFill>
                  <a:srgbClr val="0070C0"/>
                </a:solidFill>
              </a:rPr>
              <a:t>有无任何逻辑路径错误？</a:t>
            </a:r>
            <a:endParaRPr lang="zh-CN" altLang="en-US" sz="2000" i="0" dirty="0">
              <a:solidFill>
                <a:srgbClr val="0070C0"/>
              </a:solidFill>
            </a:endParaRPr>
          </a:p>
          <a:p>
            <a:pPr marL="457200" indent="-457200">
              <a:lnSpc>
                <a:spcPct val="130000"/>
              </a:lnSpc>
              <a:buFontTx/>
              <a:buAutoNum type="arabicPeriod"/>
            </a:pPr>
            <a:r>
              <a:rPr lang="zh-CN" altLang="en-US" sz="2000" i="0" dirty="0">
                <a:solidFill>
                  <a:srgbClr val="0070C0"/>
                </a:solidFill>
              </a:rPr>
              <a:t>该单元是否有多个入口或多个正常的出口</a:t>
            </a:r>
            <a:r>
              <a:rPr lang="zh-CN" altLang="en-US" sz="2000" i="0" dirty="0" smtClean="0">
                <a:solidFill>
                  <a:srgbClr val="0070C0"/>
                </a:solidFill>
              </a:rPr>
              <a:t>？</a:t>
            </a:r>
            <a:endParaRPr lang="en-US" altLang="zh-CN" sz="2000" i="0" dirty="0" smtClean="0">
              <a:solidFill>
                <a:srgbClr val="0070C0"/>
              </a:solidFill>
            </a:endParaRPr>
          </a:p>
          <a:p>
            <a:pPr marL="457200" indent="-457200">
              <a:lnSpc>
                <a:spcPct val="130000"/>
              </a:lnSpc>
            </a:pPr>
            <a:r>
              <a:rPr lang="zh-CN" altLang="en-GB" sz="2000" b="1" i="0" dirty="0">
                <a:solidFill>
                  <a:srgbClr val="FF0000"/>
                </a:solidFill>
              </a:rPr>
              <a:t>额外测试项</a:t>
            </a:r>
            <a:endParaRPr lang="zh-CN" altLang="en-GB" sz="2000" b="1" i="0" dirty="0">
              <a:solidFill>
                <a:srgbClr val="FF0000"/>
              </a:solidFill>
            </a:endParaRPr>
          </a:p>
          <a:p>
            <a:pPr marL="457200" indent="-457200">
              <a:lnSpc>
                <a:spcPct val="130000"/>
              </a:lnSpc>
              <a:buFont typeface="+mj-lt"/>
              <a:buAutoNum type="arabicPeriod" startAt="8"/>
            </a:pPr>
            <a:r>
              <a:rPr lang="zh-CN" altLang="en-GB" sz="2000" i="0" dirty="0" smtClean="0">
                <a:solidFill>
                  <a:srgbClr val="0070C0"/>
                </a:solidFill>
              </a:rPr>
              <a:t>该单元中</a:t>
            </a:r>
            <a:r>
              <a:rPr lang="zh-CN" altLang="en-GB" sz="2000" i="0" dirty="0">
                <a:solidFill>
                  <a:srgbClr val="0070C0"/>
                </a:solidFill>
              </a:rPr>
              <a:t>有任何地方与</a:t>
            </a:r>
            <a:r>
              <a:rPr lang="en-US" altLang="zh-CN" sz="2000" i="0" dirty="0">
                <a:solidFill>
                  <a:srgbClr val="0070C0"/>
                </a:solidFill>
              </a:rPr>
              <a:t>PDL</a:t>
            </a:r>
            <a:r>
              <a:rPr lang="zh-CN" altLang="en-US" sz="2000" i="0" dirty="0">
                <a:solidFill>
                  <a:srgbClr val="0070C0"/>
                </a:solidFill>
              </a:rPr>
              <a:t>与</a:t>
            </a:r>
            <a:r>
              <a:rPr lang="en-US" altLang="zh-CN" sz="2000" i="0" dirty="0">
                <a:solidFill>
                  <a:srgbClr val="0070C0"/>
                </a:solidFill>
              </a:rPr>
              <a:t>PROLOG</a:t>
            </a:r>
            <a:r>
              <a:rPr lang="zh-CN" altLang="en-US" sz="2000" i="0" dirty="0">
                <a:solidFill>
                  <a:srgbClr val="0070C0"/>
                </a:solidFill>
              </a:rPr>
              <a:t>中的描述不一致？</a:t>
            </a:r>
            <a:endParaRPr lang="zh-CN" altLang="en-US" sz="2000" i="0" dirty="0">
              <a:solidFill>
                <a:srgbClr val="0070C0"/>
              </a:solidFill>
            </a:endParaRPr>
          </a:p>
          <a:p>
            <a:pPr marL="457200" indent="-457200">
              <a:lnSpc>
                <a:spcPct val="130000"/>
              </a:lnSpc>
              <a:buFontTx/>
              <a:buAutoNum type="arabicPeriod" startAt="8"/>
            </a:pPr>
            <a:r>
              <a:rPr lang="zh-CN" altLang="en-US" sz="2000" i="0" dirty="0" smtClean="0">
                <a:solidFill>
                  <a:srgbClr val="0070C0"/>
                </a:solidFill>
              </a:rPr>
              <a:t>代码</a:t>
            </a:r>
            <a:r>
              <a:rPr lang="zh-CN" altLang="en-US" sz="2000" i="0" dirty="0">
                <a:solidFill>
                  <a:srgbClr val="0070C0"/>
                </a:solidFill>
              </a:rPr>
              <a:t>中有无任何偏离本项目标准的地方？</a:t>
            </a:r>
            <a:endParaRPr lang="zh-CN" altLang="en-US" sz="2000" i="0" dirty="0">
              <a:solidFill>
                <a:srgbClr val="0070C0"/>
              </a:solidFill>
            </a:endParaRPr>
          </a:p>
          <a:p>
            <a:pPr marL="457200" indent="-457200">
              <a:lnSpc>
                <a:spcPct val="130000"/>
              </a:lnSpc>
              <a:buFontTx/>
              <a:buAutoNum type="arabicPeriod" startAt="8"/>
            </a:pPr>
            <a:r>
              <a:rPr lang="zh-CN" altLang="en-US" sz="2000" i="0" dirty="0" smtClean="0">
                <a:solidFill>
                  <a:srgbClr val="0070C0"/>
                </a:solidFill>
              </a:rPr>
              <a:t>代码</a:t>
            </a:r>
            <a:r>
              <a:rPr lang="zh-CN" altLang="en-US" sz="2000" i="0" dirty="0">
                <a:solidFill>
                  <a:srgbClr val="0070C0"/>
                </a:solidFill>
              </a:rPr>
              <a:t>中有无任何对于用户来说不清楚的错误提示信息？</a:t>
            </a:r>
            <a:endParaRPr lang="zh-CN" altLang="en-US" sz="2000" i="0" dirty="0">
              <a:solidFill>
                <a:srgbClr val="0070C0"/>
              </a:solidFill>
            </a:endParaRPr>
          </a:p>
          <a:p>
            <a:pPr marL="457200" indent="-457200">
              <a:lnSpc>
                <a:spcPct val="130000"/>
              </a:lnSpc>
              <a:buFontTx/>
              <a:buAutoNum type="arabicPeriod" startAt="8"/>
            </a:pPr>
            <a:r>
              <a:rPr lang="zh-CN" altLang="en-US" sz="2000" i="0" dirty="0" smtClean="0">
                <a:solidFill>
                  <a:srgbClr val="0070C0"/>
                </a:solidFill>
              </a:rPr>
              <a:t>如果该单元是设计为可</a:t>
            </a:r>
            <a:r>
              <a:rPr lang="zh-CN" altLang="en-US" sz="2000" i="0" dirty="0">
                <a:solidFill>
                  <a:srgbClr val="0070C0"/>
                </a:solidFill>
              </a:rPr>
              <a:t>重用的，代码中是否有可能妨碍重用的地方？</a:t>
            </a:r>
            <a:endParaRPr lang="zh-CN" altLang="en-US" sz="2000" i="0" dirty="0">
              <a:solidFill>
                <a:srgbClr val="0070C0"/>
              </a:solidFill>
            </a:endParaRP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439863" y="332656"/>
            <a:ext cx="6300489" cy="661988"/>
          </a:xfrm>
        </p:spPr>
        <p:txBody>
          <a:bodyPr/>
          <a:lstStyle/>
          <a:p>
            <a:pPr algn="ctr"/>
            <a:r>
              <a:rPr lang="zh-CN" altLang="en-US" sz="3200" dirty="0">
                <a:solidFill>
                  <a:srgbClr val="FFFF00"/>
                </a:solidFill>
                <a:latin typeface="+mj-ea"/>
              </a:rPr>
              <a:t>第五章 </a:t>
            </a:r>
            <a:r>
              <a:rPr lang="zh-CN" altLang="en-US" sz="3200" dirty="0" smtClean="0">
                <a:solidFill>
                  <a:srgbClr val="FFFF00"/>
                </a:solidFill>
                <a:latin typeface="+mj-ea"/>
              </a:rPr>
              <a:t>单元测试与集成测试</a:t>
            </a:r>
            <a:endParaRPr lang="zh-CN" altLang="en-US" sz="3200" dirty="0">
              <a:solidFill>
                <a:srgbClr val="FFFF00"/>
              </a:solidFill>
              <a:latin typeface="+mj-ea"/>
            </a:endParaRPr>
          </a:p>
        </p:txBody>
      </p:sp>
      <p:sp>
        <p:nvSpPr>
          <p:cNvPr id="6148" name="Rectangle 5"/>
          <p:cNvSpPr>
            <a:spLocks noChangeArrowheads="1"/>
          </p:cNvSpPr>
          <p:nvPr/>
        </p:nvSpPr>
        <p:spPr bwMode="auto">
          <a:xfrm>
            <a:off x="755958" y="1972831"/>
            <a:ext cx="4536504" cy="4003675"/>
          </a:xfrm>
          <a:prstGeom prst="rect">
            <a:avLst/>
          </a:prstGeom>
          <a:noFill/>
          <a:ln w="9525">
            <a:noFill/>
            <a:miter lim="800000"/>
          </a:ln>
        </p:spPr>
        <p:txBody>
          <a:bodyPr wrap="square" lIns="0" tIns="0" rIns="0" bIns="0">
            <a:spAutoFit/>
          </a:bodyPr>
          <a:lstStyle/>
          <a:p>
            <a:pPr eaLnBrk="1" latinLnBrk="0" hangingPunct="1">
              <a:lnSpc>
                <a:spcPct val="155000"/>
              </a:lnSpc>
            </a:pPr>
            <a:r>
              <a:rPr lang="en-US" altLang="zh-CN" sz="2400" i="0" dirty="0" smtClean="0">
                <a:solidFill>
                  <a:srgbClr val="0070C0"/>
                </a:solidFill>
              </a:rPr>
              <a:t>5.1 </a:t>
            </a:r>
            <a:r>
              <a:rPr lang="zh-CN" altLang="en-US" sz="2400" i="0" dirty="0">
                <a:solidFill>
                  <a:srgbClr val="0070C0"/>
                </a:solidFill>
              </a:rPr>
              <a:t>单元测试的目标和任务</a:t>
            </a:r>
            <a:endParaRPr lang="zh-CN" altLang="en-US" sz="2400" i="0" dirty="0">
              <a:solidFill>
                <a:srgbClr val="0070C0"/>
              </a:solidFill>
            </a:endParaRPr>
          </a:p>
          <a:p>
            <a:pPr eaLnBrk="1" latinLnBrk="0" hangingPunct="1">
              <a:lnSpc>
                <a:spcPct val="155000"/>
              </a:lnSpc>
            </a:pPr>
            <a:r>
              <a:rPr lang="en-US" altLang="zh-CN" sz="2400" i="0" dirty="0" smtClean="0">
                <a:solidFill>
                  <a:srgbClr val="0070C0"/>
                </a:solidFill>
              </a:rPr>
              <a:t>5.2 </a:t>
            </a:r>
            <a:r>
              <a:rPr lang="zh-CN" altLang="en-US" sz="2400" i="0" dirty="0" smtClean="0">
                <a:solidFill>
                  <a:srgbClr val="0070C0"/>
                </a:solidFill>
              </a:rPr>
              <a:t>单元的静态测试</a:t>
            </a:r>
            <a:endParaRPr lang="zh-CN" altLang="en-US" sz="2400" i="0" dirty="0">
              <a:solidFill>
                <a:srgbClr val="0070C0"/>
              </a:solidFill>
            </a:endParaRPr>
          </a:p>
          <a:p>
            <a:pPr eaLnBrk="1" latinLnBrk="0" hangingPunct="1">
              <a:lnSpc>
                <a:spcPct val="155000"/>
              </a:lnSpc>
            </a:pPr>
            <a:r>
              <a:rPr lang="en-US" altLang="zh-CN" sz="2400" i="0" dirty="0" smtClean="0">
                <a:solidFill>
                  <a:srgbClr val="0070C0"/>
                </a:solidFill>
              </a:rPr>
              <a:t>5.3 </a:t>
            </a:r>
            <a:r>
              <a:rPr lang="zh-CN" altLang="en-US" sz="2400" i="0" dirty="0">
                <a:solidFill>
                  <a:srgbClr val="0070C0"/>
                </a:solidFill>
              </a:rPr>
              <a:t>动态测试</a:t>
            </a:r>
            <a:endParaRPr lang="zh-CN" altLang="en-US" sz="2400" i="0" dirty="0">
              <a:solidFill>
                <a:srgbClr val="0070C0"/>
              </a:solidFill>
            </a:endParaRPr>
          </a:p>
          <a:p>
            <a:pPr eaLnBrk="1" latinLnBrk="0" hangingPunct="1">
              <a:lnSpc>
                <a:spcPct val="155000"/>
              </a:lnSpc>
            </a:pPr>
            <a:r>
              <a:rPr lang="en-US" altLang="zh-CN" sz="2400" i="0" dirty="0" smtClean="0">
                <a:solidFill>
                  <a:srgbClr val="0070C0"/>
                </a:solidFill>
              </a:rPr>
              <a:t>5.4 </a:t>
            </a:r>
            <a:r>
              <a:rPr lang="zh-CN" altLang="en-US" sz="2400" i="0" dirty="0" smtClean="0">
                <a:solidFill>
                  <a:srgbClr val="0070C0"/>
                </a:solidFill>
              </a:rPr>
              <a:t>代码评审案例</a:t>
            </a:r>
            <a:endParaRPr lang="en-US" altLang="zh-CN" sz="2400" i="0" dirty="0" smtClean="0">
              <a:solidFill>
                <a:srgbClr val="0070C0"/>
              </a:solidFill>
            </a:endParaRPr>
          </a:p>
          <a:p>
            <a:pPr eaLnBrk="1" latinLnBrk="0" hangingPunct="1">
              <a:lnSpc>
                <a:spcPct val="155000"/>
              </a:lnSpc>
            </a:pPr>
            <a:r>
              <a:rPr lang="en-US" altLang="zh-CN" sz="2400" i="0" dirty="0" smtClean="0">
                <a:solidFill>
                  <a:srgbClr val="0070C0"/>
                </a:solidFill>
              </a:rPr>
              <a:t>5.5 </a:t>
            </a:r>
            <a:r>
              <a:rPr lang="zh-CN" altLang="en-US" sz="2400" i="0" dirty="0" smtClean="0">
                <a:solidFill>
                  <a:srgbClr val="0070C0"/>
                </a:solidFill>
              </a:rPr>
              <a:t>分层单元测试</a:t>
            </a:r>
            <a:endParaRPr lang="zh-CN" altLang="en-US" sz="2400" i="0" dirty="0" smtClean="0">
              <a:solidFill>
                <a:srgbClr val="0070C0"/>
              </a:solidFill>
            </a:endParaRPr>
          </a:p>
          <a:p>
            <a:pPr eaLnBrk="1" latinLnBrk="0" hangingPunct="1">
              <a:lnSpc>
                <a:spcPct val="155000"/>
              </a:lnSpc>
            </a:pPr>
            <a:r>
              <a:rPr lang="en-US" altLang="zh-CN" sz="2400" i="0" dirty="0">
                <a:solidFill>
                  <a:srgbClr val="0070C0"/>
                </a:solidFill>
              </a:rPr>
              <a:t>5.6 </a:t>
            </a:r>
            <a:r>
              <a:rPr lang="zh-CN" altLang="en-US" sz="2400" i="0" dirty="0">
                <a:solidFill>
                  <a:srgbClr val="0070C0"/>
                </a:solidFill>
                <a:sym typeface="+mn-ea"/>
              </a:rPr>
              <a:t>单元测试</a:t>
            </a:r>
            <a:r>
              <a:rPr lang="zh-CN" altLang="en-US" sz="2400" i="0" dirty="0" smtClean="0">
                <a:solidFill>
                  <a:srgbClr val="0070C0"/>
                </a:solidFill>
                <a:sym typeface="+mn-ea"/>
              </a:rPr>
              <a:t>工具</a:t>
            </a:r>
            <a:endParaRPr lang="zh-CN" altLang="en-US" sz="2400" i="0" dirty="0">
              <a:solidFill>
                <a:srgbClr val="0070C0"/>
              </a:solidFill>
            </a:endParaRPr>
          </a:p>
          <a:p>
            <a:pPr eaLnBrk="1" latinLnBrk="0" hangingPunct="1">
              <a:lnSpc>
                <a:spcPct val="155000"/>
              </a:lnSpc>
            </a:pPr>
            <a:r>
              <a:rPr lang="en-US" altLang="zh-CN" sz="2400" i="0" dirty="0">
                <a:solidFill>
                  <a:srgbClr val="0070C0"/>
                </a:solidFill>
              </a:rPr>
              <a:t>5.7 </a:t>
            </a:r>
            <a:r>
              <a:rPr lang="zh-CN" altLang="en-US" sz="2400" i="0" dirty="0" smtClean="0">
                <a:solidFill>
                  <a:srgbClr val="0070C0"/>
                </a:solidFill>
                <a:sym typeface="+mn-ea"/>
              </a:rPr>
              <a:t>集成测试</a:t>
            </a:r>
            <a:endParaRPr lang="zh-CN" altLang="en-US" sz="2400" i="0" dirty="0" smtClean="0">
              <a:solidFill>
                <a:srgbClr val="0070C0"/>
              </a:solidFill>
              <a:sym typeface="+mn-ea"/>
            </a:endParaRPr>
          </a:p>
        </p:txBody>
      </p:sp>
      <p:pic>
        <p:nvPicPr>
          <p:cNvPr id="2" name="图片 1" descr="屏幕快照 2014-03-28 下午10.04.39.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76056" y="2492896"/>
            <a:ext cx="3869544" cy="2878564"/>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4213" y="404813"/>
            <a:ext cx="8101012" cy="823912"/>
          </a:xfrm>
        </p:spPr>
        <p:txBody>
          <a:bodyPr/>
          <a:lstStyle/>
          <a:p>
            <a:pPr algn="ctr"/>
            <a:r>
              <a:rPr lang="en-US" altLang="zh-CN" sz="3200" dirty="0" smtClean="0">
                <a:solidFill>
                  <a:srgbClr val="FFFF00"/>
                </a:solidFill>
                <a:latin typeface="+mj-ea"/>
              </a:rPr>
              <a:t>5.6 </a:t>
            </a:r>
            <a:r>
              <a:rPr lang="zh-CN" altLang="en-US" sz="3200" dirty="0">
                <a:solidFill>
                  <a:srgbClr val="FFFF00"/>
                </a:solidFill>
                <a:latin typeface="+mj-ea"/>
              </a:rPr>
              <a:t>单元测试常用工具简介</a:t>
            </a:r>
            <a:endParaRPr lang="zh-CN" altLang="en-US" sz="3200" dirty="0">
              <a:solidFill>
                <a:srgbClr val="FFFF00"/>
              </a:solidFill>
              <a:latin typeface="+mj-ea"/>
            </a:endParaRPr>
          </a:p>
        </p:txBody>
      </p:sp>
      <p:sp>
        <p:nvSpPr>
          <p:cNvPr id="37891" name="Rectangle 3"/>
          <p:cNvSpPr>
            <a:spLocks noChangeArrowheads="1"/>
          </p:cNvSpPr>
          <p:nvPr/>
        </p:nvSpPr>
        <p:spPr bwMode="auto">
          <a:xfrm>
            <a:off x="1043608" y="1628800"/>
            <a:ext cx="6697178" cy="4401205"/>
          </a:xfrm>
          <a:prstGeom prst="rect">
            <a:avLst/>
          </a:prstGeom>
          <a:solidFill>
            <a:schemeClr val="bg1">
              <a:lumMod val="95000"/>
            </a:schemeClr>
          </a:solidFill>
          <a:ln w="9525">
            <a:noFill/>
            <a:miter lim="800000"/>
          </a:ln>
        </p:spPr>
        <p:txBody>
          <a:bodyPr wrap="square">
            <a:spAutoFit/>
          </a:bodyPr>
          <a:lstStyle/>
          <a:p>
            <a:pPr marL="514350" indent="-514350">
              <a:spcBef>
                <a:spcPct val="50000"/>
              </a:spcBef>
              <a:buFont typeface="+mj-lt"/>
              <a:buAutoNum type="arabicPeriod"/>
            </a:pPr>
            <a:r>
              <a:rPr lang="en-US" altLang="zh-CN" sz="2800" i="0" dirty="0" err="1">
                <a:solidFill>
                  <a:srgbClr val="0070C0"/>
                </a:solidFill>
                <a:latin typeface="+mn-lt"/>
              </a:rPr>
              <a:t>JUnit</a:t>
            </a:r>
            <a:r>
              <a:rPr lang="zh-CN" altLang="en-US" sz="2800" i="0" dirty="0">
                <a:solidFill>
                  <a:srgbClr val="0070C0"/>
                </a:solidFill>
                <a:latin typeface="+mn-lt"/>
              </a:rPr>
              <a:t>介绍</a:t>
            </a:r>
            <a:endParaRPr lang="zh-CN" altLang="en-US" sz="2800" i="0" dirty="0">
              <a:solidFill>
                <a:srgbClr val="0070C0"/>
              </a:solidFill>
              <a:latin typeface="+mn-lt"/>
            </a:endParaRPr>
          </a:p>
          <a:p>
            <a:pPr marL="514350" indent="-514350">
              <a:spcBef>
                <a:spcPct val="50000"/>
              </a:spcBef>
              <a:buFont typeface="+mj-lt"/>
              <a:buAutoNum type="arabicPeriod"/>
            </a:pPr>
            <a:r>
              <a:rPr lang="zh-CN" altLang="en-US" sz="2800" i="0" dirty="0">
                <a:solidFill>
                  <a:srgbClr val="0070C0"/>
                </a:solidFill>
                <a:latin typeface="+mn-lt"/>
              </a:rPr>
              <a:t>在</a:t>
            </a:r>
            <a:r>
              <a:rPr lang="en-US" altLang="zh-CN" sz="2800" i="0" dirty="0">
                <a:solidFill>
                  <a:srgbClr val="0070C0"/>
                </a:solidFill>
                <a:latin typeface="+mn-lt"/>
              </a:rPr>
              <a:t>Eclipse</a:t>
            </a:r>
            <a:r>
              <a:rPr lang="zh-CN" altLang="en-US" sz="2800" i="0" dirty="0">
                <a:solidFill>
                  <a:srgbClr val="0070C0"/>
                </a:solidFill>
                <a:latin typeface="+mn-lt"/>
              </a:rPr>
              <a:t>中</a:t>
            </a:r>
            <a:r>
              <a:rPr lang="en-US" altLang="zh-CN" sz="2800" i="0" dirty="0" err="1">
                <a:solidFill>
                  <a:srgbClr val="0070C0"/>
                </a:solidFill>
                <a:latin typeface="+mn-lt"/>
              </a:rPr>
              <a:t>JUnit</a:t>
            </a:r>
            <a:r>
              <a:rPr lang="zh-CN" altLang="en-US" sz="2800" i="0" dirty="0">
                <a:solidFill>
                  <a:srgbClr val="0070C0"/>
                </a:solidFill>
                <a:latin typeface="+mn-lt"/>
              </a:rPr>
              <a:t>应用举例</a:t>
            </a:r>
            <a:endParaRPr lang="zh-CN" altLang="en-US" sz="2800" i="0" dirty="0">
              <a:solidFill>
                <a:srgbClr val="0070C0"/>
              </a:solidFill>
              <a:latin typeface="+mn-lt"/>
            </a:endParaRPr>
          </a:p>
          <a:p>
            <a:pPr marL="514350" indent="-514350">
              <a:spcBef>
                <a:spcPct val="50000"/>
              </a:spcBef>
              <a:buFont typeface="+mj-lt"/>
              <a:buAutoNum type="arabicPeriod"/>
            </a:pPr>
            <a:r>
              <a:rPr lang="en-US" altLang="zh-CN" sz="2800" i="0" dirty="0" err="1">
                <a:solidFill>
                  <a:srgbClr val="0070C0"/>
                </a:solidFill>
                <a:latin typeface="+mn-lt"/>
              </a:rPr>
              <a:t>Junit+Ant</a:t>
            </a:r>
            <a:r>
              <a:rPr lang="zh-CN" altLang="en-US" sz="2800" i="0" dirty="0">
                <a:solidFill>
                  <a:srgbClr val="0070C0"/>
                </a:solidFill>
                <a:latin typeface="+mn-lt"/>
              </a:rPr>
              <a:t>构建自动的单元测试</a:t>
            </a:r>
            <a:endParaRPr lang="zh-CN" altLang="en-US" sz="2800" i="0" dirty="0">
              <a:solidFill>
                <a:srgbClr val="0070C0"/>
              </a:solidFill>
              <a:latin typeface="+mn-lt"/>
            </a:endParaRPr>
          </a:p>
          <a:p>
            <a:pPr marL="514350" indent="-514350">
              <a:spcBef>
                <a:spcPct val="50000"/>
              </a:spcBef>
              <a:buFont typeface="+mj-lt"/>
              <a:buAutoNum type="arabicPeriod"/>
            </a:pPr>
            <a:r>
              <a:rPr lang="en-US" altLang="zh-CN" sz="2800" i="0" dirty="0" err="1">
                <a:solidFill>
                  <a:srgbClr val="0070C0"/>
                </a:solidFill>
                <a:latin typeface="+mn-lt"/>
              </a:rPr>
              <a:t>CheckStyle</a:t>
            </a:r>
            <a:r>
              <a:rPr lang="en-US" altLang="zh-CN" sz="2800" i="0" dirty="0">
                <a:solidFill>
                  <a:srgbClr val="0070C0"/>
                </a:solidFill>
                <a:latin typeface="+mn-lt"/>
              </a:rPr>
              <a:t>/PMD</a:t>
            </a:r>
            <a:r>
              <a:rPr lang="zh-CN" altLang="en-US" sz="2800" i="0" dirty="0">
                <a:solidFill>
                  <a:srgbClr val="0070C0"/>
                </a:solidFill>
                <a:latin typeface="+mn-lt"/>
              </a:rPr>
              <a:t>与</a:t>
            </a:r>
            <a:r>
              <a:rPr lang="en-US" altLang="zh-CN" sz="2800" i="0" dirty="0" err="1">
                <a:solidFill>
                  <a:srgbClr val="0070C0"/>
                </a:solidFill>
                <a:latin typeface="+mn-lt"/>
              </a:rPr>
              <a:t>FindBug</a:t>
            </a:r>
            <a:r>
              <a:rPr lang="zh-CN" altLang="en-US" sz="2800" i="0" dirty="0">
                <a:solidFill>
                  <a:srgbClr val="0070C0"/>
                </a:solidFill>
                <a:latin typeface="+mn-lt"/>
              </a:rPr>
              <a:t>的使用</a:t>
            </a:r>
            <a:endParaRPr lang="zh-CN" altLang="en-US" sz="2800" i="0" dirty="0">
              <a:solidFill>
                <a:srgbClr val="0070C0"/>
              </a:solidFill>
              <a:latin typeface="+mn-lt"/>
            </a:endParaRPr>
          </a:p>
          <a:p>
            <a:pPr marL="514350" indent="-514350">
              <a:spcBef>
                <a:spcPct val="50000"/>
              </a:spcBef>
              <a:buFont typeface="+mj-lt"/>
              <a:buAutoNum type="arabicPeriod"/>
            </a:pPr>
            <a:r>
              <a:rPr lang="en-US" altLang="zh-CN" sz="2800" i="0" dirty="0" err="1">
                <a:solidFill>
                  <a:srgbClr val="0070C0"/>
                </a:solidFill>
                <a:latin typeface="+mn-lt"/>
              </a:rPr>
              <a:t>SourceMonitor</a:t>
            </a:r>
            <a:r>
              <a:rPr lang="zh-CN" altLang="en-US" sz="2800" i="0" dirty="0">
                <a:solidFill>
                  <a:srgbClr val="0070C0"/>
                </a:solidFill>
                <a:latin typeface="+mn-lt"/>
              </a:rPr>
              <a:t>检测代码复杂度</a:t>
            </a:r>
            <a:endParaRPr lang="zh-CN" altLang="en-US" sz="2800" i="0" dirty="0">
              <a:solidFill>
                <a:srgbClr val="0070C0"/>
              </a:solidFill>
              <a:latin typeface="+mn-lt"/>
            </a:endParaRPr>
          </a:p>
          <a:p>
            <a:pPr marL="514350" indent="-514350">
              <a:spcBef>
                <a:spcPct val="50000"/>
              </a:spcBef>
              <a:buFont typeface="+mj-lt"/>
              <a:buAutoNum type="arabicPeriod"/>
            </a:pPr>
            <a:r>
              <a:rPr lang="zh-CN" altLang="en-US" sz="2800" i="0" dirty="0">
                <a:solidFill>
                  <a:srgbClr val="0070C0"/>
                </a:solidFill>
                <a:latin typeface="+mn-lt"/>
              </a:rPr>
              <a:t>开源的单元测试工具</a:t>
            </a:r>
            <a:endParaRPr lang="zh-CN" altLang="en-US" sz="2800" i="0" dirty="0">
              <a:solidFill>
                <a:srgbClr val="0070C0"/>
              </a:solidFill>
              <a:latin typeface="+mn-lt"/>
            </a:endParaRPr>
          </a:p>
          <a:p>
            <a:pPr marL="514350" indent="-514350">
              <a:spcBef>
                <a:spcPct val="50000"/>
              </a:spcBef>
              <a:buFont typeface="+mj-lt"/>
              <a:buAutoNum type="arabicPeriod"/>
            </a:pPr>
            <a:r>
              <a:rPr lang="zh-CN" altLang="en-US" sz="2800" i="0" dirty="0">
                <a:solidFill>
                  <a:srgbClr val="0070C0"/>
                </a:solidFill>
                <a:latin typeface="+mn-lt"/>
              </a:rPr>
              <a:t>商业的单元测试工具</a:t>
            </a:r>
            <a:endParaRPr lang="zh-CN" altLang="en-US" sz="2800" i="0" dirty="0">
              <a:solidFill>
                <a:srgbClr val="0070C0"/>
              </a:solidFill>
              <a:latin typeface="+mn-lt"/>
            </a:endParaRPr>
          </a:p>
        </p:txBody>
      </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8882" name="Rectangle 2"/>
          <p:cNvSpPr>
            <a:spLocks noGrp="1" noChangeArrowheads="1"/>
          </p:cNvSpPr>
          <p:nvPr>
            <p:ph type="title"/>
          </p:nvPr>
        </p:nvSpPr>
        <p:spPr>
          <a:xfrm>
            <a:off x="1763688" y="476251"/>
            <a:ext cx="5200675" cy="576486"/>
          </a:xfrm>
        </p:spPr>
        <p:txBody>
          <a:bodyPr/>
          <a:lstStyle/>
          <a:p>
            <a:pPr algn="ctr"/>
            <a:r>
              <a:rPr lang="zh-CN" altLang="en-US" sz="3200" dirty="0">
                <a:solidFill>
                  <a:srgbClr val="FFFF00"/>
                </a:solidFill>
                <a:latin typeface="+mj-ea"/>
              </a:rPr>
              <a:t>单元测试工具种类</a:t>
            </a:r>
            <a:endParaRPr lang="zh-CN" altLang="en-US" sz="3200" dirty="0">
              <a:solidFill>
                <a:srgbClr val="FFFF00"/>
              </a:solidFill>
              <a:latin typeface="+mj-ea"/>
            </a:endParaRPr>
          </a:p>
        </p:txBody>
      </p:sp>
      <p:sp>
        <p:nvSpPr>
          <p:cNvPr id="2298885" name="Rectangle 5"/>
          <p:cNvSpPr>
            <a:spLocks noChangeArrowheads="1"/>
          </p:cNvSpPr>
          <p:nvPr/>
        </p:nvSpPr>
        <p:spPr bwMode="auto">
          <a:xfrm>
            <a:off x="1079612" y="2380436"/>
            <a:ext cx="5111750" cy="3323590"/>
          </a:xfrm>
          <a:prstGeom prst="rect">
            <a:avLst/>
          </a:prstGeom>
          <a:noFill/>
          <a:ln w="9525" algn="ctr">
            <a:noFill/>
            <a:miter lim="800000"/>
          </a:ln>
          <a:effectLst/>
        </p:spPr>
        <p:txBody>
          <a:bodyPr lIns="0" tIns="0" rIns="0" bIns="0" anchor="ctr">
            <a:spAutoFit/>
          </a:bodyPr>
          <a:lstStyle/>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b="1" dirty="0">
                <a:solidFill>
                  <a:srgbClr val="0070C0"/>
                </a:solidFill>
                <a:latin typeface="楷体_GB2312" pitchFamily="49" charset="-122"/>
                <a:ea typeface="楷体_GB2312" pitchFamily="49" charset="-122"/>
              </a:rPr>
              <a:t> </a:t>
            </a:r>
            <a:r>
              <a:rPr lang="zh-CN" altLang="en-US" sz="2400" i="0" dirty="0">
                <a:solidFill>
                  <a:srgbClr val="0070C0"/>
                </a:solidFill>
                <a:latin typeface="+mn-lt"/>
                <a:ea typeface="楷体" panose="02010609060101010101" charset="-122"/>
                <a:cs typeface="楷体" panose="02010609060101010101" charset="-122"/>
              </a:rPr>
              <a:t>代码规则</a:t>
            </a:r>
            <a:r>
              <a:rPr lang="en-US" altLang="zh-CN" sz="2400" i="0" dirty="0">
                <a:solidFill>
                  <a:srgbClr val="0070C0"/>
                </a:solidFill>
                <a:latin typeface="+mn-lt"/>
                <a:ea typeface="楷体" panose="02010609060101010101" charset="-122"/>
                <a:cs typeface="楷体" panose="02010609060101010101" charset="-122"/>
              </a:rPr>
              <a:t>/</a:t>
            </a:r>
            <a:r>
              <a:rPr lang="zh-CN" altLang="en-US" sz="2400" i="0" dirty="0">
                <a:solidFill>
                  <a:srgbClr val="0070C0"/>
                </a:solidFill>
                <a:latin typeface="+mn-lt"/>
                <a:ea typeface="楷体" panose="02010609060101010101" charset="-122"/>
                <a:cs typeface="楷体" panose="02010609060101010101" charset="-122"/>
              </a:rPr>
              <a:t>风格检查工具</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内存资源泄漏检查工具</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代码覆盖率检查工具</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 代码性能检查工具</a:t>
            </a:r>
            <a:endParaRPr lang="zh-CN" altLang="en-US" sz="2400" i="0" dirty="0">
              <a:solidFill>
                <a:srgbClr val="0070C0"/>
              </a:solidFill>
              <a:latin typeface="+mn-lt"/>
              <a:ea typeface="楷体" panose="02010609060101010101" charset="-122"/>
              <a:cs typeface="楷体" panose="02010609060101010101" charset="-122"/>
            </a:endParaRPr>
          </a:p>
          <a:p>
            <a:pPr marL="342900" indent="-342900" eaLnBrk="0" latinLnBrk="0" hangingPunct="0">
              <a:lnSpc>
                <a:spcPct val="200000"/>
              </a:lnSpc>
              <a:spcBef>
                <a:spcPts val="0"/>
              </a:spcBef>
              <a:buClr>
                <a:schemeClr val="accent1">
                  <a:lumMod val="50000"/>
                </a:schemeClr>
              </a:buClr>
              <a:buSzPct val="90000"/>
              <a:buFont typeface="Wingdings" panose="05000000000000000000" pitchFamily="2" charset="2"/>
              <a:buChar char="p"/>
              <a:tabLst>
                <a:tab pos="365125" algn="l"/>
                <a:tab pos="571500" algn="l"/>
              </a:tabLst>
            </a:pPr>
            <a:endParaRPr lang="zh-CN" altLang="en-US" sz="2400" b="1" i="0" dirty="0">
              <a:solidFill>
                <a:srgbClr val="0070C0"/>
              </a:solidFill>
              <a:latin typeface="+mn-lt"/>
              <a:ea typeface="楷体" panose="02010609060101010101" charset="-122"/>
              <a:cs typeface="楷体" panose="02010609060101010101" charset="-122"/>
            </a:endParaRPr>
          </a:p>
        </p:txBody>
      </p:sp>
      <p:pic>
        <p:nvPicPr>
          <p:cNvPr id="139266" name="Picture 2" descr="http://www.blueopal.com/images/SuperSOAP!.jpg"/>
          <p:cNvPicPr>
            <a:picLocks noChangeAspect="1" noChangeArrowheads="1"/>
          </p:cNvPicPr>
          <p:nvPr/>
        </p:nvPicPr>
        <p:blipFill>
          <a:blip r:embed="rId1" cstate="print"/>
          <a:srcRect/>
          <a:stretch>
            <a:fillRect/>
          </a:stretch>
        </p:blipFill>
        <p:spPr bwMode="auto">
          <a:xfrm>
            <a:off x="5400092" y="1844824"/>
            <a:ext cx="3564396" cy="4230530"/>
          </a:xfrm>
          <a:prstGeom prst="rect">
            <a:avLst/>
          </a:prstGeom>
          <a:noFill/>
        </p:spPr>
      </p:pic>
    </p:spTree>
  </p:cSld>
  <p:clrMapOvr>
    <a:masterClrMapping/>
  </p:clrMapOvr>
  <p:transition>
    <p:pull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0114" name="Rectangle 2"/>
          <p:cNvSpPr>
            <a:spLocks noGrp="1" noChangeArrowheads="1"/>
          </p:cNvSpPr>
          <p:nvPr>
            <p:ph type="title"/>
          </p:nvPr>
        </p:nvSpPr>
        <p:spPr>
          <a:xfrm>
            <a:off x="1619672" y="332656"/>
            <a:ext cx="5992813" cy="612775"/>
          </a:xfrm>
        </p:spPr>
        <p:txBody>
          <a:bodyPr/>
          <a:lstStyle/>
          <a:p>
            <a:pPr algn="ctr"/>
            <a:r>
              <a:rPr lang="zh-CN" altLang="en-US" sz="3200" dirty="0">
                <a:solidFill>
                  <a:srgbClr val="FFFF00"/>
                </a:solidFill>
                <a:latin typeface="+mj-ea"/>
              </a:rPr>
              <a:t>单元测试工具列表</a:t>
            </a:r>
            <a:endParaRPr lang="zh-CN" altLang="en-US" sz="3200" dirty="0">
              <a:solidFill>
                <a:srgbClr val="FFFF00"/>
              </a:solidFill>
              <a:latin typeface="+mj-ea"/>
            </a:endParaRPr>
          </a:p>
        </p:txBody>
      </p:sp>
      <p:pic>
        <p:nvPicPr>
          <p:cNvPr id="2010117" name="Picture 5" descr="5-10"/>
          <p:cNvPicPr>
            <a:picLocks noChangeAspect="1" noChangeArrowheads="1"/>
          </p:cNvPicPr>
          <p:nvPr/>
        </p:nvPicPr>
        <p:blipFill>
          <a:blip r:embed="rId1" cstate="print"/>
          <a:srcRect/>
          <a:stretch>
            <a:fillRect/>
          </a:stretch>
        </p:blipFill>
        <p:spPr bwMode="auto">
          <a:xfrm>
            <a:off x="575556" y="1772816"/>
            <a:ext cx="8424428" cy="4328106"/>
          </a:xfrm>
          <a:prstGeom prst="rect">
            <a:avLst/>
          </a:prstGeom>
          <a:noFill/>
        </p:spPr>
      </p:pic>
    </p:spTree>
  </p:cSld>
  <p:clrMapOvr>
    <a:masterClrMapping/>
  </p:clrMapOvr>
  <p:transition>
    <p:pull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267744" y="404813"/>
            <a:ext cx="4680520" cy="575915"/>
          </a:xfrm>
        </p:spPr>
        <p:txBody>
          <a:bodyPr/>
          <a:lstStyle/>
          <a:p>
            <a:pPr algn="ctr"/>
            <a:r>
              <a:rPr lang="en-US" altLang="zh-CN" sz="3200" dirty="0" smtClean="0">
                <a:solidFill>
                  <a:srgbClr val="FFFF00"/>
                </a:solidFill>
                <a:latin typeface="+mn-lt"/>
              </a:rPr>
              <a:t>5.6.1</a:t>
            </a:r>
            <a:r>
              <a:rPr lang="zh-CN" altLang="en-US" sz="3200" dirty="0" smtClean="0">
                <a:solidFill>
                  <a:srgbClr val="FFFF00"/>
                </a:solidFill>
                <a:latin typeface="+mn-lt"/>
              </a:rPr>
              <a:t> </a:t>
            </a:r>
            <a:r>
              <a:rPr lang="en-US" altLang="zh-CN" sz="3200" dirty="0" smtClean="0">
                <a:solidFill>
                  <a:srgbClr val="FFFF00"/>
                </a:solidFill>
                <a:latin typeface="+mn-lt"/>
              </a:rPr>
              <a:t> </a:t>
            </a:r>
            <a:r>
              <a:rPr lang="en-US" altLang="zh-CN" sz="3200" dirty="0" err="1">
                <a:solidFill>
                  <a:srgbClr val="FFFF00"/>
                </a:solidFill>
                <a:latin typeface="+mn-lt"/>
              </a:rPr>
              <a:t>JUnit</a:t>
            </a:r>
            <a:endParaRPr lang="zh-CN" altLang="en-US" sz="3200" dirty="0">
              <a:solidFill>
                <a:srgbClr val="FFFF00"/>
              </a:solidFill>
              <a:latin typeface="+mn-lt"/>
            </a:endParaRPr>
          </a:p>
        </p:txBody>
      </p:sp>
      <p:sp>
        <p:nvSpPr>
          <p:cNvPr id="38917" name="Text Box 5"/>
          <p:cNvSpPr txBox="1">
            <a:spLocks noChangeArrowheads="1"/>
          </p:cNvSpPr>
          <p:nvPr/>
        </p:nvSpPr>
        <p:spPr bwMode="auto">
          <a:xfrm>
            <a:off x="828219" y="2781563"/>
            <a:ext cx="7488832" cy="3533275"/>
          </a:xfrm>
          <a:prstGeom prst="rect">
            <a:avLst/>
          </a:prstGeom>
          <a:noFill/>
          <a:ln w="9525">
            <a:noFill/>
            <a:miter lim="800000"/>
          </a:ln>
        </p:spPr>
        <p:txBody>
          <a:bodyPr wrap="square" lIns="0" tIns="0" rIns="0" bIns="0">
            <a:spAutoFit/>
          </a:bodyPr>
          <a:lstStyle/>
          <a:p>
            <a:pPr marL="273050" indent="-273050" eaLnBrk="0" hangingPunct="0">
              <a:lnSpc>
                <a:spcPct val="120000"/>
              </a:lnSpc>
              <a:buClr>
                <a:srgbClr val="92D050"/>
              </a:buClr>
              <a:buSzPct val="70000"/>
              <a:buFont typeface="Wingdings" panose="05000000000000000000" pitchFamily="2" charset="2"/>
              <a:buChar char="p"/>
              <a:tabLst>
                <a:tab pos="365125" algn="l"/>
                <a:tab pos="571500" algn="l"/>
              </a:tabLst>
            </a:pPr>
            <a:r>
              <a:rPr lang="zh-CN" altLang="en-US" sz="2400" i="0" dirty="0">
                <a:solidFill>
                  <a:srgbClr val="0070C0"/>
                </a:solidFill>
              </a:rPr>
              <a:t>提供了编写测试类的框架，使测试代码的编写更方便</a:t>
            </a:r>
            <a:endParaRPr lang="en-US" altLang="zh-CN" sz="2400" i="0" dirty="0">
              <a:solidFill>
                <a:srgbClr val="0070C0"/>
              </a:solidFill>
            </a:endParaRPr>
          </a:p>
          <a:p>
            <a:pPr marL="273050" indent="-273050" eaLnBrk="0" hangingPunct="0">
              <a:lnSpc>
                <a:spcPct val="120000"/>
              </a:lnSpc>
              <a:buClr>
                <a:srgbClr val="92D050"/>
              </a:buClr>
              <a:buSzPct val="70000"/>
              <a:buFont typeface="Wingdings" panose="05000000000000000000" pitchFamily="2" charset="2"/>
              <a:buChar char="p"/>
              <a:tabLst>
                <a:tab pos="365125" algn="l"/>
                <a:tab pos="571500" algn="l"/>
              </a:tabLst>
            </a:pPr>
            <a:r>
              <a:rPr lang="zh-CN" altLang="en-US" sz="2400" i="0" dirty="0">
                <a:solidFill>
                  <a:srgbClr val="0070C0"/>
                </a:solidFill>
              </a:rPr>
              <a:t>共享测试数据的测试工具</a:t>
            </a:r>
            <a:endParaRPr lang="zh-CN" altLang="en-US" sz="2400" i="0" dirty="0">
              <a:solidFill>
                <a:srgbClr val="0070C0"/>
              </a:solidFill>
            </a:endParaRPr>
          </a:p>
          <a:p>
            <a:pPr marL="273050" indent="-273050" eaLnBrk="0" hangingPunct="0">
              <a:lnSpc>
                <a:spcPct val="120000"/>
              </a:lnSpc>
              <a:buClr>
                <a:srgbClr val="92D050"/>
              </a:buClr>
              <a:buSzPct val="70000"/>
              <a:buFont typeface="Wingdings" panose="05000000000000000000" pitchFamily="2" charset="2"/>
              <a:buChar char="p"/>
              <a:tabLst>
                <a:tab pos="365125" algn="l"/>
                <a:tab pos="571500" algn="l"/>
              </a:tabLst>
            </a:pPr>
            <a:r>
              <a:rPr lang="zh-CN" altLang="en-US" sz="2400" i="0" dirty="0">
                <a:solidFill>
                  <a:srgbClr val="0070C0"/>
                </a:solidFill>
              </a:rPr>
              <a:t>方便地组织和运行测试的测试套件</a:t>
            </a:r>
            <a:endParaRPr lang="zh-CN" altLang="en-US" sz="2400" i="0" dirty="0">
              <a:solidFill>
                <a:srgbClr val="0070C0"/>
              </a:solidFill>
            </a:endParaRPr>
          </a:p>
          <a:p>
            <a:pPr marL="273050" indent="-273050" eaLnBrk="0" hangingPunct="0">
              <a:lnSpc>
                <a:spcPct val="120000"/>
              </a:lnSpc>
              <a:buClr>
                <a:srgbClr val="92D050"/>
              </a:buClr>
              <a:buSzPct val="70000"/>
              <a:buFont typeface="Wingdings" panose="05000000000000000000" pitchFamily="2" charset="2"/>
              <a:buChar char="p"/>
              <a:tabLst>
                <a:tab pos="365125" algn="l"/>
                <a:tab pos="571500" algn="l"/>
              </a:tabLst>
            </a:pPr>
            <a:r>
              <a:rPr lang="zh-CN" altLang="en-US" sz="2400" i="0" dirty="0">
                <a:solidFill>
                  <a:srgbClr val="0070C0"/>
                </a:solidFill>
              </a:rPr>
              <a:t>可以使测试代码与产品代码分开，这更有利于代码的打包发布和测试代码的管理</a:t>
            </a:r>
            <a:endParaRPr lang="zh-CN" altLang="en-US" sz="2400" i="0" dirty="0">
              <a:solidFill>
                <a:srgbClr val="0070C0"/>
              </a:solidFill>
            </a:endParaRPr>
          </a:p>
          <a:p>
            <a:pPr marL="273050" indent="-273050" eaLnBrk="0" hangingPunct="0">
              <a:lnSpc>
                <a:spcPct val="120000"/>
              </a:lnSpc>
              <a:buClr>
                <a:srgbClr val="92D050"/>
              </a:buClr>
              <a:buSzPct val="70000"/>
              <a:buFont typeface="Wingdings" panose="05000000000000000000" pitchFamily="2" charset="2"/>
              <a:buChar char="p"/>
              <a:tabLst>
                <a:tab pos="365125" algn="l"/>
                <a:tab pos="571500" algn="l"/>
              </a:tabLst>
            </a:pPr>
            <a:r>
              <a:rPr lang="zh-CN" altLang="en-US" sz="2400" i="0" dirty="0">
                <a:solidFill>
                  <a:srgbClr val="0070C0"/>
                </a:solidFill>
              </a:rPr>
              <a:t>易于集成到程序构建过程中，</a:t>
            </a:r>
            <a:r>
              <a:rPr lang="en-US" altLang="zh-CN" sz="2400" i="0" dirty="0" err="1">
                <a:solidFill>
                  <a:srgbClr val="0070C0"/>
                </a:solidFill>
              </a:rPr>
              <a:t>JUnit</a:t>
            </a:r>
            <a:r>
              <a:rPr lang="zh-CN" altLang="en-US" sz="2400" i="0" dirty="0">
                <a:solidFill>
                  <a:srgbClr val="0070C0"/>
                </a:solidFill>
              </a:rPr>
              <a:t>和</a:t>
            </a:r>
            <a:r>
              <a:rPr lang="en-US" altLang="zh-CN" sz="2400" i="0" dirty="0">
                <a:solidFill>
                  <a:srgbClr val="0070C0"/>
                </a:solidFill>
              </a:rPr>
              <a:t>Ant</a:t>
            </a:r>
            <a:r>
              <a:rPr lang="zh-CN" altLang="en-US" sz="2400" i="0" dirty="0">
                <a:solidFill>
                  <a:srgbClr val="0070C0"/>
                </a:solidFill>
              </a:rPr>
              <a:t>的结合还可以实施增量开发。</a:t>
            </a:r>
            <a:endParaRPr lang="zh-CN" altLang="en-US" sz="2400" i="0" dirty="0">
              <a:solidFill>
                <a:srgbClr val="0070C0"/>
              </a:solidFill>
            </a:endParaRPr>
          </a:p>
          <a:p>
            <a:pPr marL="273050" indent="-273050">
              <a:lnSpc>
                <a:spcPct val="120000"/>
              </a:lnSpc>
              <a:buClr>
                <a:srgbClr val="92D050"/>
              </a:buClr>
              <a:buSzPct val="70000"/>
              <a:buFont typeface="Wingdings" panose="05000000000000000000" pitchFamily="2" charset="2"/>
              <a:buChar char="p"/>
            </a:pPr>
            <a:r>
              <a:rPr lang="zh-CN" altLang="en-US" sz="2400" i="0" dirty="0" smtClean="0">
                <a:solidFill>
                  <a:srgbClr val="0070C0"/>
                </a:solidFill>
              </a:rPr>
              <a:t>具有</a:t>
            </a:r>
            <a:r>
              <a:rPr lang="zh-CN" altLang="en-US" sz="2400" i="0" dirty="0">
                <a:solidFill>
                  <a:srgbClr val="0070C0"/>
                </a:solidFill>
              </a:rPr>
              <a:t>很强的</a:t>
            </a:r>
            <a:r>
              <a:rPr lang="zh-CN" altLang="en-US" sz="2400" i="0" dirty="0" smtClean="0">
                <a:solidFill>
                  <a:srgbClr val="0070C0"/>
                </a:solidFill>
              </a:rPr>
              <a:t>扩展性</a:t>
            </a:r>
            <a:endParaRPr lang="zh-CN" altLang="en-US" sz="2400" i="0" dirty="0" smtClean="0">
              <a:solidFill>
                <a:srgbClr val="0070C0"/>
              </a:solidFill>
            </a:endParaRPr>
          </a:p>
        </p:txBody>
      </p:sp>
      <p:sp>
        <p:nvSpPr>
          <p:cNvPr id="6" name="矩形 5"/>
          <p:cNvSpPr/>
          <p:nvPr/>
        </p:nvSpPr>
        <p:spPr>
          <a:xfrm>
            <a:off x="539552" y="1412776"/>
            <a:ext cx="7992888" cy="1198880"/>
          </a:xfrm>
          <a:prstGeom prst="rect">
            <a:avLst/>
          </a:prstGeom>
        </p:spPr>
        <p:txBody>
          <a:bodyPr wrap="square">
            <a:spAutoFit/>
          </a:bodyPr>
          <a:lstStyle/>
          <a:p>
            <a:pPr>
              <a:lnSpc>
                <a:spcPct val="120000"/>
              </a:lnSpc>
            </a:pPr>
            <a:r>
              <a:rPr lang="en-US" altLang="zh-CN" sz="2000" b="1" i="0" dirty="0" err="1" smtClean="0">
                <a:solidFill>
                  <a:srgbClr val="00B050"/>
                </a:solidFill>
                <a:latin typeface="楷体" panose="02010609060101010101" charset="-122"/>
                <a:ea typeface="楷体" panose="02010609060101010101" charset="-122"/>
              </a:rPr>
              <a:t>Junit</a:t>
            </a:r>
            <a:r>
              <a:rPr lang="zh-CN" altLang="en-US" sz="2000" b="1" i="0" dirty="0" smtClean="0">
                <a:solidFill>
                  <a:srgbClr val="00B050"/>
                </a:solidFill>
                <a:latin typeface="楷体" panose="02010609060101010101" charset="-122"/>
                <a:ea typeface="楷体" panose="02010609060101010101" charset="-122"/>
              </a:rPr>
              <a:t>（</a:t>
            </a:r>
            <a:r>
              <a:rPr lang="en-US" altLang="zh-CN" sz="2000" b="1" i="0" dirty="0" smtClean="0">
                <a:solidFill>
                  <a:srgbClr val="00B050"/>
                </a:solidFill>
                <a:hlinkClick r:id="rId1"/>
              </a:rPr>
              <a:t> http://www.junit.org </a:t>
            </a:r>
            <a:r>
              <a:rPr lang="zh-CN" altLang="en-US" sz="2000" b="1" i="0" dirty="0" smtClean="0">
                <a:solidFill>
                  <a:srgbClr val="00B050"/>
                </a:solidFill>
                <a:latin typeface="楷体" panose="02010609060101010101" charset="-122"/>
                <a:ea typeface="楷体" panose="02010609060101010101" charset="-122"/>
              </a:rPr>
              <a:t>）是一个开放源代码的</a:t>
            </a:r>
            <a:r>
              <a:rPr lang="en-US" altLang="zh-CN" sz="2000" b="1" i="0" dirty="0" smtClean="0">
                <a:solidFill>
                  <a:srgbClr val="00B050"/>
                </a:solidFill>
                <a:latin typeface="楷体" panose="02010609060101010101" charset="-122"/>
                <a:ea typeface="楷体" panose="02010609060101010101" charset="-122"/>
              </a:rPr>
              <a:t>Java</a:t>
            </a:r>
            <a:r>
              <a:rPr lang="zh-CN" altLang="en-US" sz="2000" b="1" i="0" dirty="0" smtClean="0">
                <a:solidFill>
                  <a:srgbClr val="00B050"/>
                </a:solidFill>
                <a:latin typeface="楷体" panose="02010609060101010101" charset="-122"/>
                <a:ea typeface="楷体" panose="02010609060101010101" charset="-122"/>
              </a:rPr>
              <a:t>测试框架（单元测试框架体系</a:t>
            </a:r>
            <a:r>
              <a:rPr lang="en-US" altLang="zh-CN" sz="2000" b="1" i="0" dirty="0" err="1" smtClean="0">
                <a:solidFill>
                  <a:srgbClr val="00B050"/>
                </a:solidFill>
                <a:latin typeface="楷体" panose="02010609060101010101" charset="-122"/>
                <a:ea typeface="楷体" panose="02010609060101010101" charset="-122"/>
              </a:rPr>
              <a:t>xUnit</a:t>
            </a:r>
            <a:r>
              <a:rPr lang="zh-CN" altLang="en-US" sz="2000" b="1" i="0" dirty="0" smtClean="0">
                <a:solidFill>
                  <a:srgbClr val="00B050"/>
                </a:solidFill>
                <a:latin typeface="楷体" panose="02010609060101010101" charset="-122"/>
                <a:ea typeface="楷体" panose="02010609060101010101" charset="-122"/>
              </a:rPr>
              <a:t>的一个实例），用在编写和运行可重复的的测试上，包括如下特性：</a:t>
            </a:r>
            <a:endParaRPr lang="zh-CN" altLang="en-US" sz="2000" b="1" i="0" dirty="0" smtClean="0">
              <a:solidFill>
                <a:srgbClr val="00B050"/>
              </a:solidFill>
              <a:latin typeface="楷体" panose="02010609060101010101" charset="-122"/>
              <a:ea typeface="楷体" panose="02010609060101010101" charset="-122"/>
            </a:endParaRPr>
          </a:p>
        </p:txBody>
      </p:sp>
    </p:spTree>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8166" name="Picture 6"/>
          <p:cNvPicPr>
            <a:picLocks noChangeAspect="1" noChangeArrowheads="1"/>
          </p:cNvPicPr>
          <p:nvPr/>
        </p:nvPicPr>
        <p:blipFill>
          <a:blip r:embed="rId1" cstate="print"/>
          <a:srcRect/>
          <a:stretch>
            <a:fillRect/>
          </a:stretch>
        </p:blipFill>
        <p:spPr bwMode="auto">
          <a:xfrm>
            <a:off x="3851956" y="1484784"/>
            <a:ext cx="5292044" cy="5373216"/>
          </a:xfrm>
          <a:prstGeom prst="rect">
            <a:avLst/>
          </a:prstGeom>
          <a:noFill/>
        </p:spPr>
      </p:pic>
      <p:sp>
        <p:nvSpPr>
          <p:cNvPr id="2268162" name="Rectangle 2"/>
          <p:cNvSpPr>
            <a:spLocks noGrp="1" noChangeArrowheads="1"/>
          </p:cNvSpPr>
          <p:nvPr>
            <p:ph type="title"/>
          </p:nvPr>
        </p:nvSpPr>
        <p:spPr>
          <a:xfrm>
            <a:off x="1691680" y="476250"/>
            <a:ext cx="5272683" cy="612775"/>
          </a:xfrm>
        </p:spPr>
        <p:txBody>
          <a:bodyPr/>
          <a:lstStyle/>
          <a:p>
            <a:pPr algn="ctr"/>
            <a:r>
              <a:rPr lang="en-US" altLang="zh-CN" sz="3200" dirty="0" err="1">
                <a:solidFill>
                  <a:srgbClr val="FFFF00"/>
                </a:solidFill>
                <a:latin typeface="+mj-ea"/>
              </a:rPr>
              <a:t>JUnit</a:t>
            </a:r>
            <a:r>
              <a:rPr lang="zh-CN" altLang="en-US" sz="3200" dirty="0">
                <a:solidFill>
                  <a:srgbClr val="FFFF00"/>
                </a:solidFill>
                <a:latin typeface="+mj-ea"/>
              </a:rPr>
              <a:t>结构</a:t>
            </a:r>
            <a:endParaRPr lang="zh-CN" altLang="en-US" sz="3200" dirty="0">
              <a:solidFill>
                <a:srgbClr val="FFFF00"/>
              </a:solidFill>
              <a:latin typeface="+mj-ea"/>
            </a:endParaRPr>
          </a:p>
        </p:txBody>
      </p:sp>
      <p:sp>
        <p:nvSpPr>
          <p:cNvPr id="2268167" name="Rectangle 7"/>
          <p:cNvSpPr>
            <a:spLocks noChangeArrowheads="1"/>
          </p:cNvSpPr>
          <p:nvPr/>
        </p:nvSpPr>
        <p:spPr bwMode="auto">
          <a:xfrm>
            <a:off x="0" y="1585913"/>
            <a:ext cx="9144000" cy="0"/>
          </a:xfrm>
          <a:prstGeom prst="rect">
            <a:avLst/>
          </a:prstGeom>
          <a:noFill/>
          <a:ln w="9525" algn="ctr">
            <a:noFill/>
            <a:miter lim="800000"/>
          </a:ln>
          <a:effectLst/>
        </p:spPr>
        <p:txBody>
          <a:bodyPr wrap="none" lIns="0" tIns="0" rIns="0" bIns="0" anchor="ctr">
            <a:spAutoFit/>
          </a:bodyPr>
          <a:lstStyle/>
          <a:p>
            <a:endParaRPr lang="zh-CN" altLang="en-US"/>
          </a:p>
        </p:txBody>
      </p:sp>
      <p:pic>
        <p:nvPicPr>
          <p:cNvPr id="135169" name="Picture 1"/>
          <p:cNvPicPr>
            <a:picLocks noChangeAspect="1" noChangeArrowheads="1"/>
          </p:cNvPicPr>
          <p:nvPr/>
        </p:nvPicPr>
        <p:blipFill>
          <a:blip r:embed="rId2" cstate="print"/>
          <a:srcRect/>
          <a:stretch>
            <a:fillRect/>
          </a:stretch>
        </p:blipFill>
        <p:spPr bwMode="auto">
          <a:xfrm>
            <a:off x="611560" y="2600908"/>
            <a:ext cx="4002088" cy="2254945"/>
          </a:xfrm>
          <a:prstGeom prst="rect">
            <a:avLst/>
          </a:prstGeom>
          <a:noFill/>
          <a:ln w="9525">
            <a:noFill/>
            <a:miter lim="800000"/>
            <a:headEnd/>
            <a:tailEnd/>
          </a:ln>
        </p:spPr>
      </p:pic>
    </p:spTree>
  </p:cSld>
  <p:clrMapOvr>
    <a:masterClrMapping/>
  </p:clrMapOvr>
  <p:transition>
    <p:pull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684213" y="404813"/>
            <a:ext cx="8101012" cy="823912"/>
          </a:xfrm>
        </p:spPr>
        <p:txBody>
          <a:bodyPr/>
          <a:lstStyle/>
          <a:p>
            <a:pPr algn="ctr"/>
            <a:r>
              <a:rPr lang="en-US" altLang="zh-CN" sz="3200" dirty="0">
                <a:solidFill>
                  <a:srgbClr val="FFFF00"/>
                </a:solidFill>
                <a:latin typeface="+mj-ea"/>
              </a:rPr>
              <a:t>5.6.2</a:t>
            </a:r>
            <a:r>
              <a:rPr lang="zh-CN" altLang="en-US" sz="3200" dirty="0">
                <a:solidFill>
                  <a:srgbClr val="FFFF00"/>
                </a:solidFill>
                <a:latin typeface="+mj-ea"/>
              </a:rPr>
              <a:t>在</a:t>
            </a:r>
            <a:r>
              <a:rPr lang="en-US" altLang="zh-CN" sz="3200" dirty="0">
                <a:solidFill>
                  <a:srgbClr val="FFFF00"/>
                </a:solidFill>
                <a:latin typeface="+mj-ea"/>
              </a:rPr>
              <a:t>Eclipse</a:t>
            </a:r>
            <a:r>
              <a:rPr lang="zh-CN" altLang="en-US" sz="3200" dirty="0">
                <a:solidFill>
                  <a:srgbClr val="FFFF00"/>
                </a:solidFill>
                <a:latin typeface="+mj-ea"/>
              </a:rPr>
              <a:t>中</a:t>
            </a:r>
            <a:r>
              <a:rPr lang="en-US" altLang="zh-CN" sz="3200" dirty="0" err="1">
                <a:solidFill>
                  <a:srgbClr val="FFFF00"/>
                </a:solidFill>
                <a:latin typeface="+mj-ea"/>
              </a:rPr>
              <a:t>JUnit</a:t>
            </a:r>
            <a:r>
              <a:rPr lang="zh-CN" altLang="en-US" sz="3200" dirty="0">
                <a:solidFill>
                  <a:srgbClr val="FFFF00"/>
                </a:solidFill>
                <a:latin typeface="+mj-ea"/>
              </a:rPr>
              <a:t>应用举例</a:t>
            </a:r>
            <a:endParaRPr lang="zh-CN" altLang="en-US" sz="3200" dirty="0">
              <a:solidFill>
                <a:srgbClr val="FFFF00"/>
              </a:solidFill>
              <a:latin typeface="+mj-ea"/>
            </a:endParaRPr>
          </a:p>
        </p:txBody>
      </p:sp>
      <p:pic>
        <p:nvPicPr>
          <p:cNvPr id="39941" name="Picture 5"/>
          <p:cNvPicPr>
            <a:picLocks noChangeAspect="1" noChangeArrowheads="1"/>
          </p:cNvPicPr>
          <p:nvPr/>
        </p:nvPicPr>
        <p:blipFill>
          <a:blip r:embed="rId1" cstate="print"/>
          <a:srcRect/>
          <a:stretch>
            <a:fillRect/>
          </a:stretch>
        </p:blipFill>
        <p:spPr bwMode="auto">
          <a:xfrm>
            <a:off x="683568" y="1628800"/>
            <a:ext cx="8100900" cy="3852428"/>
          </a:xfrm>
          <a:prstGeom prst="rect">
            <a:avLst/>
          </a:prstGeom>
          <a:noFill/>
          <a:ln w="9525">
            <a:noFill/>
            <a:miter lim="800000"/>
            <a:headEnd/>
            <a:tailEnd/>
          </a:ln>
        </p:spPr>
      </p:pic>
      <p:sp>
        <p:nvSpPr>
          <p:cNvPr id="6" name="矩形 5"/>
          <p:cNvSpPr/>
          <p:nvPr/>
        </p:nvSpPr>
        <p:spPr>
          <a:xfrm>
            <a:off x="935596" y="5841268"/>
            <a:ext cx="7200800" cy="461665"/>
          </a:xfrm>
          <a:prstGeom prst="rect">
            <a:avLst/>
          </a:prstGeom>
          <a:solidFill>
            <a:schemeClr val="accent5">
              <a:lumMod val="90000"/>
            </a:schemeClr>
          </a:solidFill>
        </p:spPr>
        <p:txBody>
          <a:bodyPr wrap="square">
            <a:spAutoFit/>
          </a:bodyPr>
          <a:lstStyle/>
          <a:p>
            <a:r>
              <a:rPr lang="en-US" altLang="zh-CN" sz="2400" dirty="0" smtClean="0">
                <a:hlinkClick r:id="rId2"/>
              </a:rPr>
              <a:t>http://www.junit.org/apidocs/overview-summary.html</a:t>
            </a:r>
            <a:endParaRPr lang="zh-CN" altLang="en-US" sz="2400" dirty="0"/>
          </a:p>
        </p:txBody>
      </p:sp>
    </p:spTree>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267744" y="404813"/>
            <a:ext cx="4680520" cy="575915"/>
          </a:xfrm>
        </p:spPr>
        <p:txBody>
          <a:bodyPr/>
          <a:lstStyle/>
          <a:p>
            <a:pPr algn="ctr"/>
            <a:r>
              <a:rPr lang="en-US" altLang="zh-CN" sz="3200" dirty="0" err="1">
                <a:solidFill>
                  <a:srgbClr val="FFFF00"/>
                </a:solidFill>
                <a:latin typeface="+mn-lt"/>
              </a:rPr>
              <a:t>JUnit</a:t>
            </a:r>
            <a:r>
              <a:rPr lang="zh-CN" altLang="en-US" sz="3200" dirty="0" err="1">
                <a:solidFill>
                  <a:srgbClr val="FFFF00"/>
                </a:solidFill>
                <a:latin typeface="+mn-lt"/>
              </a:rPr>
              <a:t>应用过程</a:t>
            </a:r>
            <a:endParaRPr lang="zh-CN" altLang="en-US" sz="3200" dirty="0" err="1">
              <a:solidFill>
                <a:srgbClr val="FFFF00"/>
              </a:solidFill>
              <a:latin typeface="+mn-lt"/>
            </a:endParaRPr>
          </a:p>
        </p:txBody>
      </p:sp>
      <p:sp>
        <p:nvSpPr>
          <p:cNvPr id="38917" name="Text Box 5"/>
          <p:cNvSpPr txBox="1">
            <a:spLocks noChangeArrowheads="1"/>
          </p:cNvSpPr>
          <p:nvPr/>
        </p:nvSpPr>
        <p:spPr bwMode="auto">
          <a:xfrm>
            <a:off x="863779" y="2109733"/>
            <a:ext cx="7488832" cy="3877945"/>
          </a:xfrm>
          <a:prstGeom prst="rect">
            <a:avLst/>
          </a:prstGeom>
          <a:noFill/>
          <a:ln w="9525">
            <a:noFill/>
            <a:miter lim="800000"/>
          </a:ln>
        </p:spPr>
        <p:txBody>
          <a:bodyPr wrap="square" lIns="0" tIns="0" rIns="0" bIns="0">
            <a:spAutoFit/>
          </a:bodyPr>
          <a:lstStyle/>
          <a:p>
            <a:pPr marL="273050" indent="-273050" defTabSz="914400" eaLnBrk="0" latinLnBrk="0" hangingPunct="0">
              <a:lnSpc>
                <a:spcPct val="150000"/>
              </a:lnSpc>
              <a:buClr>
                <a:srgbClr val="92D050"/>
              </a:buClr>
              <a:buSzPct val="70000"/>
              <a:buFont typeface="Wingdings" panose="05000000000000000000" pitchFamily="2" charset="2"/>
              <a:buChar char="p"/>
              <a:tabLst>
                <a:tab pos="365125" algn="l"/>
                <a:tab pos="571500" algn="l"/>
              </a:tabLst>
            </a:pPr>
            <a:r>
              <a:rPr lang="zh-CN" altLang="en-US" sz="2800" i="0" dirty="0">
                <a:solidFill>
                  <a:srgbClr val="0070C0"/>
                </a:solidFill>
                <a:sym typeface="+mn-ea"/>
              </a:rPr>
              <a:t>JUnit软件包下载、安装</a:t>
            </a:r>
            <a:endParaRPr lang="zh-CN" altLang="en-US" sz="2800" i="0" dirty="0">
              <a:solidFill>
                <a:srgbClr val="0070C0"/>
              </a:solidFill>
            </a:endParaRPr>
          </a:p>
          <a:p>
            <a:pPr marL="273050" indent="-273050" defTabSz="914400" eaLnBrk="0" latinLnBrk="0" hangingPunct="0">
              <a:lnSpc>
                <a:spcPct val="150000"/>
              </a:lnSpc>
              <a:buClr>
                <a:srgbClr val="92D050"/>
              </a:buClr>
              <a:buSzPct val="70000"/>
              <a:buFont typeface="Wingdings" panose="05000000000000000000" pitchFamily="2" charset="2"/>
              <a:buChar char="p"/>
              <a:tabLst>
                <a:tab pos="365125" algn="l"/>
                <a:tab pos="571500" algn="l"/>
              </a:tabLst>
            </a:pPr>
            <a:r>
              <a:rPr lang="zh-CN" altLang="en-US" sz="2800" i="0" dirty="0">
                <a:solidFill>
                  <a:srgbClr val="0070C0"/>
                </a:solidFill>
                <a:sym typeface="+mn-ea"/>
              </a:rPr>
              <a:t>建立被Junit测试的类</a:t>
            </a:r>
            <a:endParaRPr lang="zh-CN" altLang="en-US" sz="2800" i="0" dirty="0">
              <a:solidFill>
                <a:srgbClr val="0070C0"/>
              </a:solidFill>
            </a:endParaRPr>
          </a:p>
          <a:p>
            <a:pPr marL="273050" indent="-273050" defTabSz="914400" eaLnBrk="0" latinLnBrk="0" hangingPunct="0">
              <a:lnSpc>
                <a:spcPct val="150000"/>
              </a:lnSpc>
              <a:buClr>
                <a:srgbClr val="92D050"/>
              </a:buClr>
              <a:buSzPct val="70000"/>
              <a:buFont typeface="Wingdings" panose="05000000000000000000" pitchFamily="2" charset="2"/>
              <a:buChar char="p"/>
              <a:tabLst>
                <a:tab pos="365125" algn="l"/>
                <a:tab pos="571500" algn="l"/>
              </a:tabLst>
            </a:pPr>
            <a:r>
              <a:rPr lang="zh-CN" altLang="en-US" sz="2800" i="0" dirty="0">
                <a:solidFill>
                  <a:srgbClr val="0070C0"/>
                </a:solidFill>
                <a:sym typeface="+mn-ea"/>
              </a:rPr>
              <a:t>建立其对应的Junit Test类</a:t>
            </a:r>
            <a:endParaRPr lang="zh-CN" altLang="en-US" sz="2800" i="0" dirty="0">
              <a:solidFill>
                <a:srgbClr val="0070C0"/>
              </a:solidFill>
            </a:endParaRPr>
          </a:p>
          <a:p>
            <a:pPr marL="273050" indent="-273050" defTabSz="914400" eaLnBrk="0" latinLnBrk="0" hangingPunct="0">
              <a:lnSpc>
                <a:spcPct val="150000"/>
              </a:lnSpc>
              <a:buClr>
                <a:srgbClr val="92D050"/>
              </a:buClr>
              <a:buSzPct val="70000"/>
              <a:buFont typeface="Wingdings" panose="05000000000000000000" pitchFamily="2" charset="2"/>
              <a:buChar char="p"/>
              <a:tabLst>
                <a:tab pos="365125" algn="l"/>
                <a:tab pos="571500" algn="l"/>
              </a:tabLst>
            </a:pPr>
            <a:r>
              <a:rPr lang="zh-CN" altLang="en-US" sz="2800" i="0" dirty="0">
                <a:solidFill>
                  <a:srgbClr val="0070C0"/>
                </a:solidFill>
                <a:sym typeface="+mn-ea"/>
              </a:rPr>
              <a:t>修改补充自动生成的代码，使其满足对特定功能的测试</a:t>
            </a:r>
            <a:endParaRPr lang="zh-CN" altLang="en-US" sz="2800" i="0" dirty="0">
              <a:solidFill>
                <a:srgbClr val="0070C0"/>
              </a:solidFill>
            </a:endParaRPr>
          </a:p>
          <a:p>
            <a:pPr marL="273050" indent="-273050" defTabSz="914400" eaLnBrk="0" latinLnBrk="0" hangingPunct="0">
              <a:lnSpc>
                <a:spcPct val="150000"/>
              </a:lnSpc>
              <a:buClr>
                <a:srgbClr val="92D050"/>
              </a:buClr>
              <a:buSzPct val="70000"/>
              <a:buFont typeface="Wingdings" panose="05000000000000000000" pitchFamily="2" charset="2"/>
              <a:buChar char="p"/>
              <a:tabLst>
                <a:tab pos="365125" algn="l"/>
                <a:tab pos="571500" algn="l"/>
              </a:tabLst>
            </a:pPr>
            <a:r>
              <a:rPr lang="zh-CN" altLang="en-US" sz="2800" i="0" dirty="0">
                <a:solidFill>
                  <a:srgbClr val="0070C0"/>
                </a:solidFill>
                <a:sym typeface="+mn-ea"/>
              </a:rPr>
              <a:t>执行测试</a:t>
            </a:r>
            <a:endParaRPr lang="zh-CN" altLang="en-US" sz="2800" i="0" dirty="0">
              <a:solidFill>
                <a:srgbClr val="0070C0"/>
              </a:solidFill>
              <a:sym typeface="+mn-ea"/>
            </a:endParaRPr>
          </a:p>
        </p:txBody>
      </p:sp>
    </p:spTree>
  </p:cSld>
  <p:clrMapOvr>
    <a:masterClrMapping/>
  </p:clrMapOvr>
  <p:transition>
    <p:wipe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1979712" y="476250"/>
            <a:ext cx="4984651" cy="612775"/>
          </a:xfrm>
        </p:spPr>
        <p:txBody>
          <a:bodyPr/>
          <a:lstStyle/>
          <a:p>
            <a:pPr algn="ctr"/>
            <a:r>
              <a:rPr lang="en-US" altLang="zh-CN" sz="3200" dirty="0" err="1">
                <a:solidFill>
                  <a:srgbClr val="FFFF00"/>
                </a:solidFill>
                <a:latin typeface="+mj-ea"/>
              </a:rPr>
              <a:t>JUnit</a:t>
            </a:r>
            <a:r>
              <a:rPr lang="zh-CN" altLang="en-US" sz="3200" dirty="0">
                <a:solidFill>
                  <a:srgbClr val="FFFF00"/>
                </a:solidFill>
                <a:latin typeface="+mj-ea"/>
              </a:rPr>
              <a:t>安装</a:t>
            </a:r>
            <a:endParaRPr lang="zh-CN" altLang="en-US" sz="3200" dirty="0">
              <a:solidFill>
                <a:srgbClr val="FFFF00"/>
              </a:solidFill>
              <a:latin typeface="+mj-ea"/>
            </a:endParaRPr>
          </a:p>
        </p:txBody>
      </p:sp>
      <p:sp>
        <p:nvSpPr>
          <p:cNvPr id="2270215" name="Rectangle 7"/>
          <p:cNvSpPr>
            <a:spLocks noChangeArrowheads="1"/>
          </p:cNvSpPr>
          <p:nvPr/>
        </p:nvSpPr>
        <p:spPr bwMode="auto">
          <a:xfrm>
            <a:off x="0" y="2133600"/>
            <a:ext cx="9144000" cy="0"/>
          </a:xfrm>
          <a:prstGeom prst="rect">
            <a:avLst/>
          </a:prstGeom>
          <a:noFill/>
          <a:ln w="9525" algn="ctr">
            <a:noFill/>
            <a:miter lim="800000"/>
          </a:ln>
          <a:effectLst/>
        </p:spPr>
        <p:txBody>
          <a:bodyPr wrap="none" lIns="0" tIns="0" rIns="0" bIns="0" anchor="ctr">
            <a:spAutoFit/>
          </a:bodyPr>
          <a:lstStyle/>
          <a:p>
            <a:endParaRPr lang="zh-CN" altLang="en-US"/>
          </a:p>
        </p:txBody>
      </p:sp>
      <p:pic>
        <p:nvPicPr>
          <p:cNvPr id="2270214" name="Picture 6" descr="Junit install"/>
          <p:cNvPicPr>
            <a:picLocks noChangeAspect="1" noChangeArrowheads="1"/>
          </p:cNvPicPr>
          <p:nvPr/>
        </p:nvPicPr>
        <p:blipFill>
          <a:blip r:embed="rId1" cstate="print"/>
          <a:srcRect/>
          <a:stretch>
            <a:fillRect/>
          </a:stretch>
        </p:blipFill>
        <p:spPr bwMode="auto">
          <a:xfrm>
            <a:off x="719572" y="1520788"/>
            <a:ext cx="8137525" cy="3916363"/>
          </a:xfrm>
          <a:prstGeom prst="rect">
            <a:avLst/>
          </a:prstGeom>
          <a:noFill/>
        </p:spPr>
      </p:pic>
      <p:sp>
        <p:nvSpPr>
          <p:cNvPr id="2270218" name="Rectangle 10"/>
          <p:cNvSpPr>
            <a:spLocks noChangeArrowheads="1"/>
          </p:cNvSpPr>
          <p:nvPr/>
        </p:nvSpPr>
        <p:spPr bwMode="auto">
          <a:xfrm>
            <a:off x="0" y="2671763"/>
            <a:ext cx="9144000" cy="0"/>
          </a:xfrm>
          <a:prstGeom prst="rect">
            <a:avLst/>
          </a:prstGeom>
          <a:noFill/>
          <a:ln w="9525" algn="ctr">
            <a:noFill/>
            <a:miter lim="800000"/>
          </a:ln>
          <a:effectLst/>
        </p:spPr>
        <p:txBody>
          <a:bodyPr wrap="none" lIns="0" tIns="0" rIns="0" bIns="0" anchor="ctr">
            <a:spAutoFit/>
          </a:bodyPr>
          <a:lstStyle/>
          <a:p>
            <a:endParaRPr lang="zh-CN" altLang="en-US"/>
          </a:p>
        </p:txBody>
      </p:sp>
      <p:pic>
        <p:nvPicPr>
          <p:cNvPr id="2270217" name="Picture 9" descr="Junit install 2"/>
          <p:cNvPicPr>
            <a:picLocks noChangeAspect="1" noChangeArrowheads="1"/>
          </p:cNvPicPr>
          <p:nvPr/>
        </p:nvPicPr>
        <p:blipFill>
          <a:blip r:embed="rId2" cstate="print"/>
          <a:srcRect/>
          <a:stretch>
            <a:fillRect/>
          </a:stretch>
        </p:blipFill>
        <p:spPr bwMode="auto">
          <a:xfrm>
            <a:off x="1799692" y="4437112"/>
            <a:ext cx="4612932" cy="2237784"/>
          </a:xfrm>
          <a:prstGeom prst="rect">
            <a:avLst/>
          </a:prstGeom>
          <a:noFill/>
        </p:spPr>
      </p:pic>
      <p:sp>
        <p:nvSpPr>
          <p:cNvPr id="2270220" name="AutoShape 12"/>
          <p:cNvSpPr>
            <a:spLocks noChangeArrowheads="1"/>
          </p:cNvSpPr>
          <p:nvPr/>
        </p:nvSpPr>
        <p:spPr bwMode="auto">
          <a:xfrm rot="2450687">
            <a:off x="6134773" y="4730097"/>
            <a:ext cx="608013" cy="1592262"/>
          </a:xfrm>
          <a:prstGeom prst="curvedLeftArrow">
            <a:avLst>
              <a:gd name="adj1" fmla="val 52376"/>
              <a:gd name="adj2" fmla="val 104752"/>
              <a:gd name="adj3" fmla="val 33333"/>
            </a:avLst>
          </a:prstGeom>
          <a:solidFill>
            <a:schemeClr val="accent2"/>
          </a:solidFill>
          <a:ln w="9525">
            <a:solidFill>
              <a:schemeClr val="tx1"/>
            </a:solidFill>
            <a:miter lim="800000"/>
          </a:ln>
          <a:effectLst/>
        </p:spPr>
        <p:txBody>
          <a:bodyPr lIns="0" tIns="0" rIns="0" bIns="0" anchor="ctr">
            <a:spAutoFit/>
          </a:bodyPr>
          <a:lstStyle/>
          <a:p>
            <a:endParaRPr lang="zh-CN" altLang="en-US"/>
          </a:p>
        </p:txBody>
      </p:sp>
    </p:spTree>
  </p:cSld>
  <p:clrMapOvr>
    <a:masterClrMapping/>
  </p:clrMapOvr>
  <p:transition>
    <p:pull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2978" name="Rectangle 2"/>
          <p:cNvSpPr>
            <a:spLocks noGrp="1" noChangeArrowheads="1"/>
          </p:cNvSpPr>
          <p:nvPr>
            <p:ph type="title"/>
          </p:nvPr>
        </p:nvSpPr>
        <p:spPr>
          <a:xfrm>
            <a:off x="2411760" y="332656"/>
            <a:ext cx="4624611" cy="612775"/>
          </a:xfrm>
        </p:spPr>
        <p:txBody>
          <a:bodyPr/>
          <a:lstStyle/>
          <a:p>
            <a:pPr algn="ctr"/>
            <a:r>
              <a:rPr lang="en-US" altLang="zh-CN" sz="3200" dirty="0" err="1">
                <a:solidFill>
                  <a:srgbClr val="FFFF00"/>
                </a:solidFill>
                <a:latin typeface="+mj-ea"/>
              </a:rPr>
              <a:t>JUnit</a:t>
            </a:r>
            <a:r>
              <a:rPr lang="zh-CN" altLang="en-US" sz="3200" dirty="0">
                <a:solidFill>
                  <a:srgbClr val="FFFF00"/>
                </a:solidFill>
                <a:latin typeface="+mj-ea"/>
              </a:rPr>
              <a:t>设置</a:t>
            </a:r>
            <a:endParaRPr lang="zh-CN" altLang="en-US" sz="3200" dirty="0">
              <a:solidFill>
                <a:srgbClr val="FFFF00"/>
              </a:solidFill>
              <a:latin typeface="+mj-ea"/>
            </a:endParaRPr>
          </a:p>
        </p:txBody>
      </p:sp>
      <p:sp>
        <p:nvSpPr>
          <p:cNvPr id="2302983" name="Rectangle 7"/>
          <p:cNvSpPr>
            <a:spLocks noChangeArrowheads="1"/>
          </p:cNvSpPr>
          <p:nvPr/>
        </p:nvSpPr>
        <p:spPr bwMode="auto">
          <a:xfrm>
            <a:off x="0" y="1757363"/>
            <a:ext cx="9144000" cy="0"/>
          </a:xfrm>
          <a:prstGeom prst="rect">
            <a:avLst/>
          </a:prstGeom>
          <a:noFill/>
          <a:ln w="9525" algn="ctr">
            <a:noFill/>
            <a:miter lim="800000"/>
          </a:ln>
          <a:effectLst/>
        </p:spPr>
        <p:txBody>
          <a:bodyPr wrap="none" lIns="0" tIns="0" rIns="0" bIns="0" anchor="ctr">
            <a:spAutoFit/>
          </a:bodyPr>
          <a:lstStyle/>
          <a:p>
            <a:endParaRPr lang="zh-CN" altLang="en-US"/>
          </a:p>
        </p:txBody>
      </p:sp>
      <p:pic>
        <p:nvPicPr>
          <p:cNvPr id="2302982" name="Picture 6" descr="JUnit preference"/>
          <p:cNvPicPr>
            <a:picLocks noChangeAspect="1" noChangeArrowheads="1"/>
          </p:cNvPicPr>
          <p:nvPr/>
        </p:nvPicPr>
        <p:blipFill>
          <a:blip r:embed="rId1" cstate="print"/>
          <a:srcRect/>
          <a:stretch>
            <a:fillRect/>
          </a:stretch>
        </p:blipFill>
        <p:spPr bwMode="auto">
          <a:xfrm>
            <a:off x="600051" y="1520788"/>
            <a:ext cx="8543949" cy="5166296"/>
          </a:xfrm>
          <a:prstGeom prst="rect">
            <a:avLst/>
          </a:prstGeom>
          <a:noFill/>
        </p:spPr>
      </p:pic>
    </p:spTree>
  </p:cSld>
  <p:clrMapOvr>
    <a:masterClrMapping/>
  </p:clrMapOvr>
  <p:transition>
    <p:pull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5026" name="Rectangle 2"/>
          <p:cNvSpPr>
            <a:spLocks noGrp="1" noChangeArrowheads="1"/>
          </p:cNvSpPr>
          <p:nvPr>
            <p:ph type="title"/>
          </p:nvPr>
        </p:nvSpPr>
        <p:spPr>
          <a:xfrm>
            <a:off x="971550" y="476250"/>
            <a:ext cx="5992813" cy="612775"/>
          </a:xfrm>
        </p:spPr>
        <p:txBody>
          <a:bodyPr/>
          <a:lstStyle/>
          <a:p>
            <a:pPr algn="ctr"/>
            <a:r>
              <a:rPr lang="en-US" altLang="zh-CN" sz="3200" dirty="0" err="1">
                <a:solidFill>
                  <a:srgbClr val="FFFF00"/>
                </a:solidFill>
                <a:latin typeface="+mj-ea"/>
              </a:rPr>
              <a:t>JUnit</a:t>
            </a:r>
            <a:r>
              <a:rPr lang="zh-CN" altLang="en-US" sz="3200" dirty="0">
                <a:solidFill>
                  <a:srgbClr val="FFFF00"/>
                </a:solidFill>
                <a:latin typeface="+mj-ea"/>
              </a:rPr>
              <a:t>脚本示例一</a:t>
            </a:r>
            <a:endParaRPr lang="zh-CN" altLang="en-US" sz="3200" dirty="0">
              <a:solidFill>
                <a:srgbClr val="FFFF00"/>
              </a:solidFill>
              <a:latin typeface="+mj-ea"/>
            </a:endParaRPr>
          </a:p>
        </p:txBody>
      </p:sp>
      <p:pic>
        <p:nvPicPr>
          <p:cNvPr id="2305030" name="Picture 6" descr="5-11"/>
          <p:cNvPicPr>
            <a:picLocks noChangeAspect="1" noChangeArrowheads="1"/>
          </p:cNvPicPr>
          <p:nvPr/>
        </p:nvPicPr>
        <p:blipFill>
          <a:blip r:embed="rId1" cstate="print"/>
          <a:srcRect/>
          <a:stretch>
            <a:fillRect/>
          </a:stretch>
        </p:blipFill>
        <p:spPr bwMode="auto">
          <a:xfrm>
            <a:off x="1871663" y="1268413"/>
            <a:ext cx="4978400" cy="5589587"/>
          </a:xfrm>
          <a:prstGeom prst="rect">
            <a:avLst/>
          </a:prstGeom>
          <a:noFill/>
        </p:spPr>
      </p:pic>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a:xfrm>
            <a:off x="971600" y="332656"/>
            <a:ext cx="7056437" cy="762000"/>
          </a:xfrm>
        </p:spPr>
        <p:txBody>
          <a:bodyPr/>
          <a:lstStyle/>
          <a:p>
            <a:pPr algn="ctr">
              <a:lnSpc>
                <a:spcPct val="120000"/>
              </a:lnSpc>
            </a:pPr>
            <a:r>
              <a:rPr lang="en-US" altLang="zh-CN" sz="3200" dirty="0">
                <a:solidFill>
                  <a:srgbClr val="FFFF00"/>
                </a:solidFill>
                <a:latin typeface="+mj-ea"/>
              </a:rPr>
              <a:t>5.1 </a:t>
            </a:r>
            <a:r>
              <a:rPr lang="zh-CN" altLang="en-US" sz="3200" dirty="0" smtClean="0">
                <a:solidFill>
                  <a:srgbClr val="FFFF00"/>
                </a:solidFill>
                <a:latin typeface="+mj-ea"/>
              </a:rPr>
              <a:t>单元测试的</a:t>
            </a:r>
            <a:r>
              <a:rPr lang="zh-CN" altLang="en-US" sz="3200" dirty="0">
                <a:solidFill>
                  <a:srgbClr val="FFFF00"/>
                </a:solidFill>
                <a:latin typeface="+mj-ea"/>
              </a:rPr>
              <a:t>目标和任务</a:t>
            </a:r>
            <a:br>
              <a:rPr lang="zh-CN" altLang="en-US" sz="3200" dirty="0">
                <a:solidFill>
                  <a:srgbClr val="FFFF00"/>
                </a:solidFill>
                <a:latin typeface="+mj-ea"/>
              </a:rPr>
            </a:br>
            <a:endParaRPr lang="zh-CN" altLang="en-US" sz="3200" dirty="0">
              <a:solidFill>
                <a:srgbClr val="FFFF00"/>
              </a:solidFill>
              <a:latin typeface="+mj-ea"/>
            </a:endParaRPr>
          </a:p>
        </p:txBody>
      </p:sp>
      <p:pic>
        <p:nvPicPr>
          <p:cNvPr id="6" name="Picture 41" descr="car_unit"/>
          <p:cNvPicPr>
            <a:picLocks noChangeAspect="1" noChangeArrowheads="1"/>
          </p:cNvPicPr>
          <p:nvPr/>
        </p:nvPicPr>
        <p:blipFill>
          <a:blip r:embed="rId1" cstate="print"/>
          <a:srcRect/>
          <a:stretch>
            <a:fillRect/>
          </a:stretch>
        </p:blipFill>
        <p:spPr bwMode="auto">
          <a:xfrm>
            <a:off x="323528" y="1772816"/>
            <a:ext cx="8471561" cy="45725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1410" name="Rectangle 2"/>
          <p:cNvSpPr>
            <a:spLocks noGrp="1" noChangeArrowheads="1"/>
          </p:cNvSpPr>
          <p:nvPr>
            <p:ph type="title"/>
          </p:nvPr>
        </p:nvSpPr>
        <p:spPr>
          <a:xfrm>
            <a:off x="1835696" y="476250"/>
            <a:ext cx="5128667" cy="612775"/>
          </a:xfrm>
        </p:spPr>
        <p:txBody>
          <a:bodyPr/>
          <a:lstStyle/>
          <a:p>
            <a:pPr algn="ctr"/>
            <a:r>
              <a:rPr lang="en-US" altLang="zh-CN" sz="3200" dirty="0" err="1">
                <a:solidFill>
                  <a:srgbClr val="FFFF00"/>
                </a:solidFill>
                <a:latin typeface="+mj-ea"/>
              </a:rPr>
              <a:t>JUnit</a:t>
            </a:r>
            <a:r>
              <a:rPr lang="zh-CN" altLang="en-US" sz="3200" dirty="0">
                <a:solidFill>
                  <a:srgbClr val="FFFF00"/>
                </a:solidFill>
                <a:latin typeface="+mj-ea"/>
              </a:rPr>
              <a:t>脚本示例二</a:t>
            </a:r>
            <a:endParaRPr lang="zh-CN" altLang="en-US" sz="3200" dirty="0">
              <a:solidFill>
                <a:srgbClr val="FFFF00"/>
              </a:solidFill>
              <a:latin typeface="+mj-ea"/>
            </a:endParaRPr>
          </a:p>
        </p:txBody>
      </p:sp>
      <p:sp>
        <p:nvSpPr>
          <p:cNvPr id="2321415" name="Rectangle 7"/>
          <p:cNvSpPr>
            <a:spLocks noChangeArrowheads="1"/>
          </p:cNvSpPr>
          <p:nvPr/>
        </p:nvSpPr>
        <p:spPr bwMode="auto">
          <a:xfrm>
            <a:off x="0" y="2214563"/>
            <a:ext cx="9144000" cy="0"/>
          </a:xfrm>
          <a:prstGeom prst="rect">
            <a:avLst/>
          </a:prstGeom>
          <a:noFill/>
          <a:ln w="9525" algn="ctr">
            <a:noFill/>
            <a:miter lim="800000"/>
          </a:ln>
          <a:effectLst/>
        </p:spPr>
        <p:txBody>
          <a:bodyPr wrap="none" lIns="0" tIns="0" rIns="0" bIns="0" anchor="ctr">
            <a:spAutoFit/>
          </a:bodyPr>
          <a:lstStyle/>
          <a:p>
            <a:endParaRPr lang="zh-CN" altLang="en-US"/>
          </a:p>
        </p:txBody>
      </p:sp>
      <p:pic>
        <p:nvPicPr>
          <p:cNvPr id="2321414" name="Picture 6" descr="Junit source3"/>
          <p:cNvPicPr>
            <a:picLocks noChangeAspect="1" noChangeArrowheads="1"/>
          </p:cNvPicPr>
          <p:nvPr/>
        </p:nvPicPr>
        <p:blipFill>
          <a:blip r:embed="rId1" cstate="print"/>
          <a:srcRect/>
          <a:stretch>
            <a:fillRect/>
          </a:stretch>
        </p:blipFill>
        <p:spPr bwMode="auto">
          <a:xfrm>
            <a:off x="179512" y="1628800"/>
            <a:ext cx="8712968" cy="4536504"/>
          </a:xfrm>
          <a:prstGeom prst="rect">
            <a:avLst/>
          </a:prstGeom>
          <a:noFill/>
        </p:spPr>
      </p:pic>
    </p:spTree>
  </p:cSld>
  <p:clrMapOvr>
    <a:masterClrMapping/>
  </p:clrMapOvr>
  <p:transition>
    <p:pull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684213" y="404813"/>
            <a:ext cx="8101012" cy="823912"/>
          </a:xfrm>
        </p:spPr>
        <p:txBody>
          <a:bodyPr/>
          <a:lstStyle/>
          <a:p>
            <a:pPr algn="ctr"/>
            <a:r>
              <a:rPr lang="en-US" altLang="zh-CN" sz="3200" dirty="0" err="1">
                <a:solidFill>
                  <a:srgbClr val="FFFF00"/>
                </a:solidFill>
                <a:latin typeface="+mj-ea"/>
              </a:rPr>
              <a:t>5.6.3 JUnit+Ant</a:t>
            </a:r>
            <a:r>
              <a:rPr lang="zh-CN" altLang="en-US" sz="3200" dirty="0">
                <a:solidFill>
                  <a:srgbClr val="FFFF00"/>
                </a:solidFill>
                <a:latin typeface="+mj-ea"/>
              </a:rPr>
              <a:t>构建自动的单元测试</a:t>
            </a:r>
            <a:endParaRPr lang="zh-CN" altLang="en-US" sz="3200" dirty="0">
              <a:solidFill>
                <a:srgbClr val="FFFF00"/>
              </a:solidFill>
              <a:latin typeface="+mj-ea"/>
            </a:endParaRPr>
          </a:p>
        </p:txBody>
      </p:sp>
      <p:sp>
        <p:nvSpPr>
          <p:cNvPr id="3" name="内容占位符 2"/>
          <p:cNvSpPr>
            <a:spLocks noGrp="1"/>
          </p:cNvSpPr>
          <p:nvPr/>
        </p:nvSpPr>
        <p:spPr>
          <a:xfrm>
            <a:off x="677545" y="1696085"/>
            <a:ext cx="7893685" cy="500443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lang="en-US" altLang="zh-CN" sz="2400" i="0" dirty="0" smtClean="0">
                <a:latin typeface="宋体" panose="02010600030101010101" pitchFamily="2" charset="-122"/>
                <a:ea typeface="宋体" panose="02010600030101010101" pitchFamily="2" charset="-122"/>
                <a:cs typeface="宋体" panose="02010600030101010101" pitchFamily="2" charset="-122"/>
              </a:rPr>
              <a:t>	</a:t>
            </a:r>
            <a:r>
              <a:rPr lang="en-US" altLang="zh-CN"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Ant(Another </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Neat Tool)</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是一种基于</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Java</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的</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build</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工具。理论上来说</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它有些</a:t>
            </a:r>
            <a:r>
              <a:rPr lang="zh-CN" altLang="en-US"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类似于</a:t>
            </a:r>
            <a:r>
              <a:rPr lang="en-US" altLang="zh-CN"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UNIX)C</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中的</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make,</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与基于</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shell</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命令的扩展模式不同</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,Ant</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用</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Java</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的类来扩展。用户</a:t>
            </a:r>
            <a:r>
              <a:rPr lang="zh-CN" altLang="en-US"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不必编写</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shell</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命令</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i="0" dirty="0">
                <a:solidFill>
                  <a:srgbClr val="00B050"/>
                </a:solidFill>
                <a:latin typeface="宋体" panose="02010600030101010101" pitchFamily="2" charset="-122"/>
                <a:ea typeface="宋体" panose="02010600030101010101" pitchFamily="2" charset="-122"/>
                <a:cs typeface="宋体" panose="02010600030101010101" pitchFamily="2" charset="-122"/>
              </a:rPr>
              <a:t>配置文件</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是基于</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XML</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的</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通过调用</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target</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树</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就可执行各种</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task</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。每个</a:t>
            </a:r>
            <a:r>
              <a:rPr lang="en-US" altLang="zh-CN"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task</a:t>
            </a:r>
            <a:r>
              <a:rPr lang="zh-CN" altLang="en-US"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由</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实现了特定接口的对象来运行。</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Ant</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支持一些可选</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task,</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一个可选</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task</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一般需要额外的</a:t>
            </a:r>
            <a:r>
              <a:rPr lang="zh-CN" altLang="en-US"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库才能</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工作。可选</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task</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与</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Ant</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的内置</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task</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分开</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单独打包。</a:t>
            </a:r>
            <a:endParaRPr lang="en-US" altLang="zh-CN" sz="2400" i="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en-US" altLang="zh-CN" sz="2400" i="0" dirty="0" smtClean="0">
                <a:latin typeface="宋体" panose="02010600030101010101" pitchFamily="2" charset="-122"/>
                <a:ea typeface="宋体" panose="02010600030101010101" pitchFamily="2" charset="-122"/>
                <a:cs typeface="宋体" panose="02010600030101010101" pitchFamily="2" charset="-122"/>
              </a:rPr>
              <a:t>	</a:t>
            </a:r>
            <a:r>
              <a:rPr lang="en-US" altLang="zh-CN" sz="2400" i="0" dirty="0" smtClean="0">
                <a:solidFill>
                  <a:srgbClr val="00B050"/>
                </a:solidFill>
                <a:latin typeface="宋体" panose="02010600030101010101" pitchFamily="2" charset="-122"/>
                <a:ea typeface="宋体" panose="02010600030101010101" pitchFamily="2" charset="-122"/>
                <a:cs typeface="宋体" panose="02010600030101010101" pitchFamily="2" charset="-122"/>
              </a:rPr>
              <a:t>Ant</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本身就是</a:t>
            </a:r>
            <a:r>
              <a:rPr lang="zh-CN" altLang="en-US" sz="2400" i="0" dirty="0">
                <a:solidFill>
                  <a:srgbClr val="00B050"/>
                </a:solidFill>
                <a:latin typeface="宋体" panose="02010600030101010101" pitchFamily="2" charset="-122"/>
                <a:ea typeface="宋体" panose="02010600030101010101" pitchFamily="2" charset="-122"/>
                <a:cs typeface="宋体" panose="02010600030101010101" pitchFamily="2" charset="-122"/>
              </a:rPr>
              <a:t>脚本执行的引擎</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用于自动</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调用程序完成</a:t>
            </a:r>
            <a:r>
              <a:rPr lang="zh-CN" altLang="en-US"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项目的</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编译、 打包和测试等。</a:t>
            </a:r>
            <a:endPar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wipe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684213" y="404813"/>
            <a:ext cx="8101012" cy="823912"/>
          </a:xfrm>
        </p:spPr>
        <p:txBody>
          <a:bodyPr/>
          <a:lstStyle/>
          <a:p>
            <a:pPr algn="ctr"/>
            <a:r>
              <a:rPr lang="en-US" altLang="zh-CN" sz="3200" dirty="0" err="1">
                <a:solidFill>
                  <a:srgbClr val="FFFF00"/>
                </a:solidFill>
                <a:latin typeface="+mj-ea"/>
              </a:rPr>
              <a:t>5.6.3JUnit+Ant</a:t>
            </a:r>
            <a:r>
              <a:rPr lang="zh-CN" altLang="en-US" sz="3200" dirty="0">
                <a:solidFill>
                  <a:srgbClr val="FFFF00"/>
                </a:solidFill>
                <a:latin typeface="+mj-ea"/>
              </a:rPr>
              <a:t>构建自动的单元测试</a:t>
            </a:r>
            <a:endParaRPr lang="zh-CN" altLang="en-US" sz="3200" dirty="0">
              <a:solidFill>
                <a:srgbClr val="FFFF00"/>
              </a:solidFill>
              <a:latin typeface="+mj-ea"/>
            </a:endParaRPr>
          </a:p>
        </p:txBody>
      </p:sp>
      <p:pic>
        <p:nvPicPr>
          <p:cNvPr id="40966" name="Picture 6"/>
          <p:cNvPicPr>
            <a:picLocks noChangeAspect="1" noChangeArrowheads="1"/>
          </p:cNvPicPr>
          <p:nvPr/>
        </p:nvPicPr>
        <p:blipFill>
          <a:blip r:embed="rId1" cstate="print"/>
          <a:srcRect/>
          <a:stretch>
            <a:fillRect/>
          </a:stretch>
        </p:blipFill>
        <p:spPr bwMode="auto">
          <a:xfrm>
            <a:off x="755576" y="1520788"/>
            <a:ext cx="7754105" cy="5157192"/>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7074" name="Rectangle 2"/>
          <p:cNvSpPr>
            <a:spLocks noGrp="1" noChangeArrowheads="1"/>
          </p:cNvSpPr>
          <p:nvPr>
            <p:ph type="title"/>
          </p:nvPr>
        </p:nvSpPr>
        <p:spPr>
          <a:xfrm>
            <a:off x="971550" y="476250"/>
            <a:ext cx="7020830" cy="612775"/>
          </a:xfrm>
        </p:spPr>
        <p:txBody>
          <a:bodyPr/>
          <a:lstStyle/>
          <a:p>
            <a:pPr algn="ctr"/>
            <a:r>
              <a:rPr lang="zh-CN" altLang="en-US" sz="3200" dirty="0" smtClean="0">
                <a:solidFill>
                  <a:srgbClr val="FFFF00"/>
                </a:solidFill>
                <a:latin typeface="+mj-ea"/>
              </a:rPr>
              <a:t>微软</a:t>
            </a:r>
            <a:r>
              <a:rPr lang="en-US" altLang="zh-CN" sz="3200" dirty="0">
                <a:solidFill>
                  <a:srgbClr val="FFFF00"/>
                </a:solidFill>
                <a:latin typeface="+mj-ea"/>
              </a:rPr>
              <a:t>VSTS</a:t>
            </a:r>
            <a:r>
              <a:rPr lang="zh-CN" altLang="en-US" sz="3200" dirty="0">
                <a:solidFill>
                  <a:srgbClr val="FFFF00"/>
                </a:solidFill>
                <a:latin typeface="+mj-ea"/>
              </a:rPr>
              <a:t>的单元测试 </a:t>
            </a:r>
            <a:endParaRPr lang="zh-CN" altLang="en-US" sz="3200" dirty="0">
              <a:solidFill>
                <a:srgbClr val="FFFF00"/>
              </a:solidFill>
              <a:latin typeface="+mj-ea"/>
            </a:endParaRPr>
          </a:p>
        </p:txBody>
      </p:sp>
      <p:sp>
        <p:nvSpPr>
          <p:cNvPr id="2307077" name="Rectangle 5"/>
          <p:cNvSpPr>
            <a:spLocks noGrp="1" noChangeArrowheads="1"/>
          </p:cNvSpPr>
          <p:nvPr>
            <p:ph type="body" idx="1"/>
          </p:nvPr>
        </p:nvSpPr>
        <p:spPr>
          <a:xfrm>
            <a:off x="323850" y="1844675"/>
            <a:ext cx="8496300" cy="1619250"/>
          </a:xfrm>
          <a:noFill/>
        </p:spPr>
        <p:txBody>
          <a:bodyPr/>
          <a:lstStyle/>
          <a:p>
            <a:pPr indent="0" latinLnBrk="0">
              <a:lnSpc>
                <a:spcPct val="125000"/>
              </a:lnSpc>
              <a:spcBef>
                <a:spcPts val="0"/>
              </a:spcBef>
            </a:pPr>
            <a:r>
              <a:rPr lang="en-US" altLang="zh-CN" sz="2400" dirty="0">
                <a:solidFill>
                  <a:srgbClr val="0070C0"/>
                </a:solidFill>
                <a:ea typeface="楷体_GB2312" pitchFamily="49" charset="-122"/>
              </a:rPr>
              <a:t>Visual Studio Team System</a:t>
            </a:r>
            <a:r>
              <a:rPr lang="zh-CN" altLang="en-US" sz="2400" dirty="0">
                <a:solidFill>
                  <a:srgbClr val="0070C0"/>
                </a:solidFill>
                <a:ea typeface="楷体_GB2312" pitchFamily="49" charset="-122"/>
              </a:rPr>
              <a:t>（</a:t>
            </a:r>
            <a:r>
              <a:rPr lang="en-US" altLang="zh-CN" sz="2400" dirty="0">
                <a:solidFill>
                  <a:srgbClr val="0070C0"/>
                </a:solidFill>
                <a:ea typeface="楷体_GB2312" pitchFamily="49" charset="-122"/>
              </a:rPr>
              <a:t>VSTS</a:t>
            </a:r>
            <a:r>
              <a:rPr lang="zh-CN" altLang="en-US" sz="2400" dirty="0">
                <a:solidFill>
                  <a:srgbClr val="0070C0"/>
                </a:solidFill>
                <a:ea typeface="楷体_GB2312" pitchFamily="49" charset="-122"/>
              </a:rPr>
              <a:t>）是一套工具集，全面整合了软件设计、开发、测试、部署和人员协作工具，其开发版（</a:t>
            </a:r>
            <a:r>
              <a:rPr lang="en-US" altLang="zh-CN" sz="2400" dirty="0">
                <a:solidFill>
                  <a:srgbClr val="0070C0"/>
                </a:solidFill>
                <a:ea typeface="楷体_GB2312" pitchFamily="49" charset="-122"/>
              </a:rPr>
              <a:t>Development Edition</a:t>
            </a:r>
            <a:r>
              <a:rPr lang="zh-CN" altLang="en-US" sz="2400" dirty="0">
                <a:solidFill>
                  <a:srgbClr val="0070C0"/>
                </a:solidFill>
                <a:ea typeface="楷体_GB2312" pitchFamily="49" charset="-122"/>
              </a:rPr>
              <a:t>）提供了静态分析、代码剖析、代码涵盖以及其它单元测试所需的功能特性。 </a:t>
            </a:r>
            <a:endParaRPr lang="zh-CN" altLang="en-US" sz="2400" dirty="0">
              <a:solidFill>
                <a:srgbClr val="0070C0"/>
              </a:solidFill>
              <a:ea typeface="楷体_GB2312" pitchFamily="49" charset="-122"/>
            </a:endParaRPr>
          </a:p>
        </p:txBody>
      </p:sp>
      <p:sp>
        <p:nvSpPr>
          <p:cNvPr id="2307078" name="Rectangle 6"/>
          <p:cNvSpPr>
            <a:spLocks noChangeArrowheads="1"/>
          </p:cNvSpPr>
          <p:nvPr/>
        </p:nvSpPr>
        <p:spPr bwMode="auto">
          <a:xfrm>
            <a:off x="683895" y="3933190"/>
            <a:ext cx="7775575" cy="2769870"/>
          </a:xfrm>
          <a:prstGeom prst="rect">
            <a:avLst/>
          </a:prstGeom>
          <a:noFill/>
          <a:ln w="9525" algn="ctr">
            <a:noFill/>
            <a:miter lim="800000"/>
          </a:ln>
          <a:effectLst/>
        </p:spPr>
        <p:txBody>
          <a:bodyPr wrap="square" lIns="0" tIns="0" rIns="0" bIns="0" anchor="ctr">
            <a:spAutoFit/>
          </a:bodyPr>
          <a:lstStyle/>
          <a:p>
            <a:pPr marL="457200" indent="0" eaLnBrk="1" latinLnBrk="0" hangingPunct="1">
              <a:lnSpc>
                <a:spcPct val="150000"/>
              </a:lnSpc>
              <a:buClr>
                <a:schemeClr val="hlink"/>
              </a:buClr>
              <a:buSzPct val="90000"/>
              <a:buFont typeface="Wingdings" panose="05000000000000000000" pitchFamily="2" charset="2"/>
              <a:buChar char="p"/>
            </a:pPr>
            <a:r>
              <a:rPr lang="zh-CN" altLang="en-US" sz="2000" b="1">
                <a:solidFill>
                  <a:srgbClr val="00B050"/>
                </a:solidFill>
                <a:latin typeface="楷体_GB2312" pitchFamily="49" charset="-122"/>
                <a:ea typeface="楷体_GB2312" pitchFamily="49" charset="-122"/>
              </a:rPr>
              <a:t> 创建单元测试项目。 </a:t>
            </a:r>
            <a:endParaRPr lang="zh-CN" altLang="en-US" sz="2000" b="1">
              <a:solidFill>
                <a:srgbClr val="00B050"/>
              </a:solidFill>
              <a:latin typeface="楷体_GB2312" pitchFamily="49" charset="-122"/>
              <a:ea typeface="楷体_GB2312" pitchFamily="49" charset="-122"/>
            </a:endParaRPr>
          </a:p>
          <a:p>
            <a:pPr marL="457200" indent="0" eaLnBrk="1" latinLnBrk="0" hangingPunct="1">
              <a:lnSpc>
                <a:spcPct val="150000"/>
              </a:lnSpc>
              <a:buClr>
                <a:schemeClr val="hlink"/>
              </a:buClr>
              <a:buSzPct val="90000"/>
              <a:buFont typeface="Wingdings" panose="05000000000000000000" pitchFamily="2" charset="2"/>
              <a:buChar char="p"/>
            </a:pPr>
            <a:r>
              <a:rPr lang="zh-CN" altLang="en-US" sz="2000" b="1">
                <a:solidFill>
                  <a:srgbClr val="00B050"/>
                </a:solidFill>
                <a:latin typeface="楷体_GB2312" pitchFamily="49" charset="-122"/>
                <a:ea typeface="楷体_GB2312" pitchFamily="49" charset="-122"/>
              </a:rPr>
              <a:t> 设置项目引用。 </a:t>
            </a:r>
            <a:endParaRPr lang="zh-CN" altLang="en-US" sz="2000" b="1">
              <a:solidFill>
                <a:srgbClr val="00B050"/>
              </a:solidFill>
              <a:latin typeface="楷体_GB2312" pitchFamily="49" charset="-122"/>
              <a:ea typeface="楷体_GB2312" pitchFamily="49" charset="-122"/>
            </a:endParaRPr>
          </a:p>
          <a:p>
            <a:pPr marL="457200" indent="0" eaLnBrk="1" latinLnBrk="0" hangingPunct="1">
              <a:lnSpc>
                <a:spcPct val="150000"/>
              </a:lnSpc>
              <a:buClr>
                <a:schemeClr val="hlink"/>
              </a:buClr>
              <a:buSzPct val="90000"/>
              <a:buFont typeface="Wingdings" panose="05000000000000000000" pitchFamily="2" charset="2"/>
              <a:buChar char="p"/>
            </a:pPr>
            <a:r>
              <a:rPr lang="zh-CN" altLang="en-US" sz="2000" b="1">
                <a:solidFill>
                  <a:srgbClr val="00B050"/>
                </a:solidFill>
                <a:latin typeface="楷体_GB2312" pitchFamily="49" charset="-122"/>
                <a:ea typeface="楷体_GB2312" pitchFamily="49" charset="-122"/>
              </a:rPr>
              <a:t> 添加适当的测试类（一个或多个）。 </a:t>
            </a:r>
            <a:endParaRPr lang="zh-CN" altLang="en-US" sz="2000" b="1">
              <a:solidFill>
                <a:srgbClr val="00B050"/>
              </a:solidFill>
              <a:latin typeface="楷体_GB2312" pitchFamily="49" charset="-122"/>
              <a:ea typeface="楷体_GB2312" pitchFamily="49" charset="-122"/>
            </a:endParaRPr>
          </a:p>
          <a:p>
            <a:pPr marL="457200" indent="0" eaLnBrk="1" latinLnBrk="0" hangingPunct="1">
              <a:lnSpc>
                <a:spcPct val="150000"/>
              </a:lnSpc>
              <a:buClr>
                <a:schemeClr val="hlink"/>
              </a:buClr>
              <a:buSzPct val="90000"/>
              <a:buFont typeface="Wingdings" panose="05000000000000000000" pitchFamily="2" charset="2"/>
              <a:buChar char="p"/>
            </a:pPr>
            <a:r>
              <a:rPr lang="zh-CN" altLang="en-US" sz="2000" b="1">
                <a:solidFill>
                  <a:srgbClr val="00B050"/>
                </a:solidFill>
                <a:latin typeface="楷体_GB2312" pitchFamily="49" charset="-122"/>
                <a:ea typeface="楷体_GB2312" pitchFamily="49" charset="-122"/>
              </a:rPr>
              <a:t> 生成主干的单元测试框架（</a:t>
            </a:r>
            <a:r>
              <a:rPr lang="en-US" altLang="zh-CN" sz="2000" b="1">
                <a:solidFill>
                  <a:srgbClr val="00B050"/>
                </a:solidFill>
                <a:latin typeface="楷体_GB2312" pitchFamily="49" charset="-122"/>
                <a:ea typeface="楷体_GB2312" pitchFamily="49" charset="-122"/>
              </a:rPr>
              <a:t>Unit Test Framework</a:t>
            </a:r>
            <a:r>
              <a:rPr lang="zh-CN" altLang="en-US" sz="2000" b="1">
                <a:solidFill>
                  <a:srgbClr val="00B050"/>
                </a:solidFill>
                <a:latin typeface="楷体_GB2312" pitchFamily="49" charset="-122"/>
                <a:ea typeface="楷体_GB2312" pitchFamily="49" charset="-122"/>
              </a:rPr>
              <a:t>）类和属性。 </a:t>
            </a:r>
            <a:endParaRPr lang="zh-CN" altLang="en-US" sz="2000" b="1">
              <a:solidFill>
                <a:srgbClr val="00B050"/>
              </a:solidFill>
              <a:latin typeface="楷体_GB2312" pitchFamily="49" charset="-122"/>
              <a:ea typeface="楷体_GB2312" pitchFamily="49" charset="-122"/>
            </a:endParaRPr>
          </a:p>
          <a:p>
            <a:pPr marL="457200" indent="0" eaLnBrk="1" latinLnBrk="0" hangingPunct="1">
              <a:lnSpc>
                <a:spcPct val="150000"/>
              </a:lnSpc>
              <a:buClr>
                <a:schemeClr val="hlink"/>
              </a:buClr>
              <a:buSzPct val="90000"/>
              <a:buFont typeface="Wingdings" panose="05000000000000000000" pitchFamily="2" charset="2"/>
              <a:buChar char="p"/>
            </a:pPr>
            <a:r>
              <a:rPr lang="zh-CN" altLang="en-US" sz="2000" b="1">
                <a:solidFill>
                  <a:srgbClr val="00B050"/>
                </a:solidFill>
                <a:latin typeface="楷体_GB2312" pitchFamily="49" charset="-122"/>
                <a:ea typeface="楷体_GB2312" pitchFamily="49" charset="-122"/>
              </a:rPr>
              <a:t> 创建单个测试方法。 </a:t>
            </a:r>
            <a:endParaRPr lang="zh-CN" altLang="en-US" sz="2000" b="1">
              <a:solidFill>
                <a:srgbClr val="00B050"/>
              </a:solidFill>
              <a:latin typeface="楷体_GB2312" pitchFamily="49" charset="-122"/>
              <a:ea typeface="楷体_GB2312" pitchFamily="49" charset="-122"/>
            </a:endParaRPr>
          </a:p>
          <a:p>
            <a:pPr marL="457200" indent="0" eaLnBrk="1" latinLnBrk="0" hangingPunct="1">
              <a:lnSpc>
                <a:spcPct val="150000"/>
              </a:lnSpc>
              <a:buClr>
                <a:schemeClr val="hlink"/>
              </a:buClr>
              <a:buSzPct val="90000"/>
              <a:buFont typeface="Wingdings" panose="05000000000000000000" pitchFamily="2" charset="2"/>
              <a:buChar char="p"/>
            </a:pPr>
            <a:r>
              <a:rPr lang="zh-CN" altLang="en-US" sz="2000" b="1">
                <a:solidFill>
                  <a:srgbClr val="00B050"/>
                </a:solidFill>
                <a:latin typeface="楷体_GB2312" pitchFamily="49" charset="-122"/>
                <a:ea typeface="楷体_GB2312" pitchFamily="49" charset="-122"/>
              </a:rPr>
              <a:t> 创建适合特定接口的逻辑 </a:t>
            </a:r>
            <a:endParaRPr lang="zh-CN" altLang="en-US" sz="2000" b="1">
              <a:solidFill>
                <a:srgbClr val="00B050"/>
              </a:solidFill>
              <a:latin typeface="楷体_GB2312" pitchFamily="49" charset="-122"/>
              <a:ea typeface="楷体_GB2312" pitchFamily="49" charset="-122"/>
            </a:endParaRPr>
          </a:p>
        </p:txBody>
      </p:sp>
    </p:spTree>
  </p:cSld>
  <p:clrMapOvr>
    <a:masterClrMapping/>
  </p:clrMapOvr>
  <p:transition>
    <p:pull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366695"/>
            <a:ext cx="5952724" cy="561975"/>
          </a:xfrm>
        </p:spPr>
        <p:txBody>
          <a:bodyPr/>
          <a:lstStyle/>
          <a:p>
            <a:pPr algn="ctr"/>
            <a:r>
              <a:rPr lang="en-US" altLang="zh-CN" sz="3200" dirty="0">
                <a:solidFill>
                  <a:srgbClr val="FFFF00"/>
                </a:solidFill>
                <a:latin typeface="+mj-ea"/>
              </a:rPr>
              <a:t>VSTS</a:t>
            </a:r>
            <a:r>
              <a:rPr lang="zh-CN" altLang="en-US" sz="3200" dirty="0">
                <a:solidFill>
                  <a:srgbClr val="FFFF00"/>
                </a:solidFill>
                <a:latin typeface="+mj-ea"/>
              </a:rPr>
              <a:t>架构</a:t>
            </a:r>
            <a:endParaRPr lang="zh-CN" altLang="en-US" sz="3200" dirty="0">
              <a:solidFill>
                <a:srgbClr val="FFFF00"/>
              </a:solidFill>
              <a:latin typeface="+mj-ea"/>
            </a:endParaRPr>
          </a:p>
        </p:txBody>
      </p:sp>
      <p:pic>
        <p:nvPicPr>
          <p:cNvPr id="1026" name="Picture 2" descr="http://images.cnblogs.com/cnblogs_com/njypcmqj/VisualStudio20054.jpg"/>
          <p:cNvPicPr>
            <a:picLocks noChangeAspect="1" noChangeArrowheads="1"/>
          </p:cNvPicPr>
          <p:nvPr/>
        </p:nvPicPr>
        <p:blipFill>
          <a:blip r:embed="rId1" cstate="print"/>
          <a:srcRect/>
          <a:stretch>
            <a:fillRect/>
          </a:stretch>
        </p:blipFill>
        <p:spPr bwMode="auto">
          <a:xfrm>
            <a:off x="1043608" y="1268760"/>
            <a:ext cx="7344816" cy="5337212"/>
          </a:xfrm>
          <a:prstGeom prst="rect">
            <a:avLst/>
          </a:prstGeom>
          <a:noFill/>
        </p:spPr>
      </p:pic>
      <p:sp>
        <p:nvSpPr>
          <p:cNvPr id="5" name="圆角矩形 4"/>
          <p:cNvSpPr/>
          <p:nvPr/>
        </p:nvSpPr>
        <p:spPr bwMode="auto">
          <a:xfrm>
            <a:off x="3851920" y="3753036"/>
            <a:ext cx="3924436" cy="684076"/>
          </a:xfrm>
          <a:prstGeom prst="roundRect">
            <a:avLst/>
          </a:prstGeom>
          <a:solidFill>
            <a:schemeClr val="accent6">
              <a:lumMod val="40000"/>
              <a:lumOff val="60000"/>
              <a:alpha val="19000"/>
            </a:schemeClr>
          </a:solidFill>
          <a:ln w="9525" cap="flat" cmpd="sng" algn="ctr">
            <a:solidFill>
              <a:srgbClr val="FF0000"/>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9122" name="Rectangle 2"/>
          <p:cNvSpPr>
            <a:spLocks noGrp="1" noChangeArrowheads="1"/>
          </p:cNvSpPr>
          <p:nvPr>
            <p:ph type="title"/>
          </p:nvPr>
        </p:nvSpPr>
        <p:spPr>
          <a:xfrm>
            <a:off x="1835696" y="476250"/>
            <a:ext cx="5128667" cy="612775"/>
          </a:xfrm>
        </p:spPr>
        <p:txBody>
          <a:bodyPr/>
          <a:lstStyle/>
          <a:p>
            <a:pPr algn="ctr"/>
            <a:r>
              <a:rPr lang="en-US" altLang="zh-CN" sz="3200" dirty="0">
                <a:solidFill>
                  <a:srgbClr val="FFFF00"/>
                </a:solidFill>
                <a:latin typeface="+mj-ea"/>
              </a:rPr>
              <a:t>VSTS</a:t>
            </a:r>
            <a:r>
              <a:rPr lang="zh-CN" altLang="en-US" sz="3200" dirty="0">
                <a:solidFill>
                  <a:srgbClr val="FFFF00"/>
                </a:solidFill>
                <a:latin typeface="+mj-ea"/>
              </a:rPr>
              <a:t>单元测试属性</a:t>
            </a:r>
            <a:endParaRPr lang="zh-CN" altLang="en-US" sz="3200" dirty="0">
              <a:solidFill>
                <a:srgbClr val="FFFF00"/>
              </a:solidFill>
              <a:latin typeface="+mj-ea"/>
            </a:endParaRPr>
          </a:p>
        </p:txBody>
      </p:sp>
      <p:pic>
        <p:nvPicPr>
          <p:cNvPr id="2309126" name="Picture 6" descr="5-12"/>
          <p:cNvPicPr>
            <a:picLocks noChangeAspect="1" noChangeArrowheads="1"/>
          </p:cNvPicPr>
          <p:nvPr/>
        </p:nvPicPr>
        <p:blipFill>
          <a:blip r:embed="rId1" cstate="print"/>
          <a:srcRect/>
          <a:stretch>
            <a:fillRect/>
          </a:stretch>
        </p:blipFill>
        <p:spPr bwMode="auto">
          <a:xfrm>
            <a:off x="647564" y="2096852"/>
            <a:ext cx="8381086" cy="4309616"/>
          </a:xfrm>
          <a:prstGeom prst="rect">
            <a:avLst/>
          </a:prstGeom>
          <a:noFill/>
        </p:spPr>
      </p:pic>
    </p:spTree>
  </p:cSld>
  <p:clrMapOvr>
    <a:masterClrMapping/>
  </p:clrMapOvr>
  <p:transition>
    <p:pull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3458" name="Rectangle 2"/>
          <p:cNvSpPr>
            <a:spLocks noGrp="1" noChangeArrowheads="1"/>
          </p:cNvSpPr>
          <p:nvPr>
            <p:ph type="title"/>
          </p:nvPr>
        </p:nvSpPr>
        <p:spPr>
          <a:xfrm>
            <a:off x="2267744" y="440668"/>
            <a:ext cx="4408637" cy="612775"/>
          </a:xfrm>
        </p:spPr>
        <p:txBody>
          <a:bodyPr/>
          <a:lstStyle/>
          <a:p>
            <a:pPr algn="ctr"/>
            <a:r>
              <a:rPr lang="en-US" altLang="zh-CN" sz="3200" dirty="0">
                <a:solidFill>
                  <a:srgbClr val="FFFF00"/>
                </a:solidFill>
                <a:latin typeface="+mj-ea"/>
              </a:rPr>
              <a:t>VSTS</a:t>
            </a:r>
            <a:r>
              <a:rPr lang="zh-CN" altLang="en-US" sz="3200" dirty="0">
                <a:solidFill>
                  <a:srgbClr val="FFFF00"/>
                </a:solidFill>
                <a:latin typeface="+mj-ea"/>
              </a:rPr>
              <a:t>断言</a:t>
            </a:r>
            <a:endParaRPr lang="zh-CN" altLang="en-US" sz="3200" dirty="0">
              <a:solidFill>
                <a:srgbClr val="FFFF00"/>
              </a:solidFill>
              <a:latin typeface="+mj-ea"/>
            </a:endParaRPr>
          </a:p>
        </p:txBody>
      </p:sp>
      <p:pic>
        <p:nvPicPr>
          <p:cNvPr id="2323461" name="Picture 5" descr="5-13"/>
          <p:cNvPicPr>
            <a:picLocks noChangeAspect="1" noChangeArrowheads="1"/>
          </p:cNvPicPr>
          <p:nvPr/>
        </p:nvPicPr>
        <p:blipFill>
          <a:blip r:embed="rId1" cstate="print"/>
          <a:srcRect/>
          <a:stretch>
            <a:fillRect/>
          </a:stretch>
        </p:blipFill>
        <p:spPr bwMode="auto">
          <a:xfrm>
            <a:off x="971600" y="1412776"/>
            <a:ext cx="7380287" cy="4933950"/>
          </a:xfrm>
          <a:prstGeom prst="rect">
            <a:avLst/>
          </a:prstGeom>
          <a:noFill/>
        </p:spPr>
      </p:pic>
    </p:spTree>
  </p:cSld>
  <p:clrMapOvr>
    <a:masterClrMapping/>
  </p:clrMapOvr>
  <p:transition>
    <p:pull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3588" y="1808820"/>
            <a:ext cx="7776864" cy="4007251"/>
          </a:xfrm>
          <a:prstGeom prst="rect">
            <a:avLst/>
          </a:prstGeom>
        </p:spPr>
        <p:txBody>
          <a:bodyPr wrap="square">
            <a:spAutoFit/>
          </a:bodyPr>
          <a:lstStyle/>
          <a:p>
            <a:pPr marL="319405" marR="0" lvl="0" indent="-319405" defTabSz="914400" eaLnBrk="0" latinLnBrk="0" hangingPunct="0">
              <a:lnSpc>
                <a:spcPct val="100000"/>
              </a:lnSpc>
              <a:spcBef>
                <a:spcPct val="20000"/>
              </a:spcBef>
              <a:buClr>
                <a:schemeClr val="accent5">
                  <a:lumMod val="40000"/>
                  <a:lumOff val="60000"/>
                </a:schemeClr>
              </a:buClr>
              <a:buSzPct val="70000"/>
              <a:tabLst>
                <a:tab pos="6842125" algn="l"/>
              </a:tabLst>
            </a:pPr>
            <a:r>
              <a:rPr lang="bg-BG" altLang="zh-CN" sz="2400" noProof="1" smtClean="0">
                <a:solidFill>
                  <a:srgbClr val="3366FF"/>
                </a:solidFill>
                <a:latin typeface="Consolas" panose="020B0609020204030204" pitchFamily="49" charset="0"/>
                <a:cs typeface="Consolas" panose="020B0609020204030204" pitchFamily="49" charset="0"/>
              </a:rPr>
              <a:t>[TestMethod]</a:t>
            </a:r>
            <a:endParaRPr lang="en-US" altLang="zh-CN" sz="2400" noProof="1" smtClean="0">
              <a:solidFill>
                <a:srgbClr val="3366FF"/>
              </a:solidFill>
              <a:latin typeface="Consolas" panose="020B0609020204030204" pitchFamily="49" charset="0"/>
              <a:cs typeface="Consolas" panose="020B0609020204030204" pitchFamily="49" charset="0"/>
            </a:endParaRPr>
          </a:p>
          <a:p>
            <a:pPr marL="319405" marR="0" lvl="0" indent="-319405" defTabSz="914400" eaLnBrk="0" latinLnBrk="0" hangingPunct="0">
              <a:lnSpc>
                <a:spcPct val="100000"/>
              </a:lnSpc>
              <a:spcBef>
                <a:spcPct val="20000"/>
              </a:spcBef>
              <a:buClr>
                <a:schemeClr val="accent5">
                  <a:lumMod val="40000"/>
                  <a:lumOff val="60000"/>
                </a:schemeClr>
              </a:buClr>
              <a:buSzPct val="70000"/>
              <a:tabLst>
                <a:tab pos="6842125" algn="l"/>
              </a:tabLst>
            </a:pPr>
            <a:r>
              <a:rPr lang="bg-BG" altLang="zh-CN" sz="2400" noProof="1" smtClean="0">
                <a:latin typeface="Consolas" panose="020B0609020204030204" pitchFamily="49" charset="0"/>
                <a:cs typeface="Consolas" panose="020B0609020204030204" pitchFamily="49" charset="0"/>
              </a:rPr>
              <a:t>public void </a:t>
            </a:r>
            <a:r>
              <a:rPr lang="en-US" altLang="zh-CN" sz="2400" noProof="1" smtClean="0">
                <a:latin typeface="Consolas" panose="020B0609020204030204" pitchFamily="49" charset="0"/>
                <a:cs typeface="Consolas" panose="020B0609020204030204" pitchFamily="49" charset="0"/>
              </a:rPr>
              <a:t>TestDeposit</a:t>
            </a:r>
            <a:r>
              <a:rPr lang="bg-BG" altLang="zh-CN" sz="2400" noProof="1" smtClean="0">
                <a:latin typeface="Consolas" panose="020B0609020204030204" pitchFamily="49" charset="0"/>
                <a:cs typeface="Consolas" panose="020B0609020204030204" pitchFamily="49" charset="0"/>
              </a:rPr>
              <a:t>()</a:t>
            </a:r>
            <a:endParaRPr lang="en-US" altLang="zh-CN" sz="2400" noProof="1" smtClean="0">
              <a:latin typeface="Consolas" panose="020B0609020204030204" pitchFamily="49" charset="0"/>
              <a:cs typeface="Consolas" panose="020B0609020204030204" pitchFamily="49" charset="0"/>
            </a:endParaRPr>
          </a:p>
          <a:p>
            <a:pPr marL="319405" marR="0" lvl="0" indent="-319405" defTabSz="914400" eaLnBrk="0" latinLnBrk="0" hangingPunct="0">
              <a:lnSpc>
                <a:spcPct val="100000"/>
              </a:lnSpc>
              <a:spcBef>
                <a:spcPct val="20000"/>
              </a:spcBef>
              <a:buClr>
                <a:schemeClr val="accent5">
                  <a:lumMod val="40000"/>
                  <a:lumOff val="60000"/>
                </a:schemeClr>
              </a:buClr>
              <a:buSzPct val="70000"/>
              <a:tabLst>
                <a:tab pos="6842125" algn="l"/>
              </a:tabLst>
            </a:pPr>
            <a:r>
              <a:rPr lang="bg-BG" altLang="zh-CN" sz="2400" noProof="1" smtClean="0">
                <a:latin typeface="Consolas" panose="020B0609020204030204" pitchFamily="49" charset="0"/>
                <a:cs typeface="Consolas" panose="020B0609020204030204" pitchFamily="49" charset="0"/>
              </a:rPr>
              <a:t>{</a:t>
            </a:r>
            <a:endParaRPr lang="en-US" altLang="zh-CN" sz="2400" noProof="1" smtClean="0">
              <a:latin typeface="Consolas" panose="020B0609020204030204" pitchFamily="49" charset="0"/>
              <a:cs typeface="Consolas" panose="020B0609020204030204" pitchFamily="49" charset="0"/>
            </a:endParaRPr>
          </a:p>
          <a:p>
            <a:pPr marL="319405" marR="0" lvl="0" indent="-319405" defTabSz="914400" eaLnBrk="0" latinLnBrk="0" hangingPunct="0">
              <a:lnSpc>
                <a:spcPct val="100000"/>
              </a:lnSpc>
              <a:spcBef>
                <a:spcPct val="20000"/>
              </a:spcBef>
              <a:buClr>
                <a:schemeClr val="accent5">
                  <a:lumMod val="40000"/>
                  <a:lumOff val="60000"/>
                </a:schemeClr>
              </a:buClr>
              <a:buSzPct val="70000"/>
              <a:tabLst>
                <a:tab pos="6842125" algn="l"/>
              </a:tabLst>
            </a:pPr>
            <a:r>
              <a:rPr lang="en-US" altLang="zh-CN" sz="2400" noProof="1" smtClean="0">
                <a:latin typeface="Consolas" panose="020B0609020204030204" pitchFamily="49" charset="0"/>
                <a:cs typeface="Consolas" panose="020B0609020204030204" pitchFamily="49" charset="0"/>
              </a:rPr>
              <a:t>  </a:t>
            </a:r>
            <a:r>
              <a:rPr lang="bg-BG" altLang="zh-CN" sz="2400" noProof="1" smtClean="0">
                <a:latin typeface="Consolas" panose="020B0609020204030204" pitchFamily="49" charset="0"/>
                <a:cs typeface="Consolas" panose="020B0609020204030204" pitchFamily="49" charset="0"/>
              </a:rPr>
              <a:t>BanckAccount account = new BanckAccount();</a:t>
            </a:r>
            <a:endParaRPr lang="en-US" altLang="zh-CN" sz="2400" noProof="1" smtClean="0">
              <a:latin typeface="Consolas" panose="020B0609020204030204" pitchFamily="49" charset="0"/>
              <a:cs typeface="Consolas" panose="020B0609020204030204" pitchFamily="49" charset="0"/>
            </a:endParaRPr>
          </a:p>
          <a:p>
            <a:pPr marL="319405" marR="0" lvl="0" indent="-319405" defTabSz="914400" eaLnBrk="0" latinLnBrk="0" hangingPunct="0">
              <a:lnSpc>
                <a:spcPct val="100000"/>
              </a:lnSpc>
              <a:spcBef>
                <a:spcPct val="20000"/>
              </a:spcBef>
              <a:buClr>
                <a:schemeClr val="accent5">
                  <a:lumMod val="40000"/>
                  <a:lumOff val="60000"/>
                </a:schemeClr>
              </a:buClr>
              <a:buSzPct val="70000"/>
              <a:tabLst>
                <a:tab pos="6842125" algn="l"/>
              </a:tabLst>
            </a:pPr>
            <a:r>
              <a:rPr lang="en-US" altLang="zh-CN" sz="2400" noProof="1" smtClean="0">
                <a:latin typeface="Consolas" panose="020B0609020204030204" pitchFamily="49" charset="0"/>
                <a:cs typeface="Consolas" panose="020B0609020204030204" pitchFamily="49" charset="0"/>
              </a:rPr>
              <a:t>  </a:t>
            </a:r>
            <a:r>
              <a:rPr lang="bg-BG" altLang="zh-CN" sz="2400" noProof="1" smtClean="0">
                <a:latin typeface="Consolas" panose="020B0609020204030204" pitchFamily="49" charset="0"/>
                <a:cs typeface="Consolas" panose="020B0609020204030204" pitchFamily="49" charset="0"/>
              </a:rPr>
              <a:t>account.Deposit(125.0);</a:t>
            </a:r>
            <a:endParaRPr lang="en-US" altLang="zh-CN" sz="2400" noProof="1" smtClean="0">
              <a:latin typeface="Consolas" panose="020B0609020204030204" pitchFamily="49" charset="0"/>
              <a:cs typeface="Consolas" panose="020B0609020204030204" pitchFamily="49" charset="0"/>
            </a:endParaRPr>
          </a:p>
          <a:p>
            <a:pPr marL="319405" marR="0" lvl="0" indent="-319405" defTabSz="914400" eaLnBrk="0" latinLnBrk="0" hangingPunct="0">
              <a:lnSpc>
                <a:spcPct val="100000"/>
              </a:lnSpc>
              <a:spcBef>
                <a:spcPct val="20000"/>
              </a:spcBef>
              <a:buClr>
                <a:schemeClr val="accent5">
                  <a:lumMod val="40000"/>
                  <a:lumOff val="60000"/>
                </a:schemeClr>
              </a:buClr>
              <a:buSzPct val="70000"/>
              <a:tabLst>
                <a:tab pos="6842125" algn="l"/>
              </a:tabLst>
            </a:pPr>
            <a:r>
              <a:rPr lang="en-US" altLang="zh-CN" sz="2400" noProof="1" smtClean="0">
                <a:latin typeface="Consolas" panose="020B0609020204030204" pitchFamily="49" charset="0"/>
                <a:cs typeface="Consolas" panose="020B0609020204030204" pitchFamily="49" charset="0"/>
              </a:rPr>
              <a:t>  </a:t>
            </a:r>
            <a:r>
              <a:rPr lang="bg-BG" altLang="zh-CN" sz="2400" noProof="1" smtClean="0">
                <a:latin typeface="Consolas" panose="020B0609020204030204" pitchFamily="49" charset="0"/>
                <a:cs typeface="Consolas" panose="020B0609020204030204" pitchFamily="49" charset="0"/>
              </a:rPr>
              <a:t>account.Deposit(25.0);</a:t>
            </a:r>
            <a:endParaRPr lang="en-US" altLang="zh-CN" sz="2400" noProof="1" smtClean="0">
              <a:latin typeface="Consolas" panose="020B0609020204030204" pitchFamily="49" charset="0"/>
              <a:cs typeface="Consolas" panose="020B0609020204030204" pitchFamily="49" charset="0"/>
            </a:endParaRPr>
          </a:p>
          <a:p>
            <a:pPr marL="319405" marR="0" lvl="0" indent="-319405" defTabSz="914400" eaLnBrk="0" latinLnBrk="0" hangingPunct="0">
              <a:lnSpc>
                <a:spcPct val="100000"/>
              </a:lnSpc>
              <a:spcBef>
                <a:spcPct val="20000"/>
              </a:spcBef>
              <a:buClr>
                <a:schemeClr val="accent5">
                  <a:lumMod val="40000"/>
                  <a:lumOff val="60000"/>
                </a:schemeClr>
              </a:buClr>
              <a:buSzPct val="70000"/>
              <a:tabLst>
                <a:tab pos="6842125" algn="l"/>
              </a:tabLst>
            </a:pPr>
            <a:r>
              <a:rPr lang="en-US" altLang="zh-CN" sz="2400" noProof="1" smtClean="0">
                <a:solidFill>
                  <a:schemeClr val="accent2">
                    <a:lumMod val="75000"/>
                  </a:schemeClr>
                </a:solidFill>
                <a:latin typeface="Consolas" panose="020B0609020204030204" pitchFamily="49" charset="0"/>
                <a:cs typeface="Consolas" panose="020B0609020204030204" pitchFamily="49" charset="0"/>
              </a:rPr>
              <a:t>  </a:t>
            </a:r>
            <a:r>
              <a:rPr lang="bg-BG" altLang="zh-CN" sz="2400" noProof="1" smtClean="0">
                <a:solidFill>
                  <a:srgbClr val="3366FF"/>
                </a:solidFill>
                <a:latin typeface="Consolas" panose="020B0609020204030204" pitchFamily="49" charset="0"/>
                <a:cs typeface="Consolas" panose="020B0609020204030204" pitchFamily="49" charset="0"/>
              </a:rPr>
              <a:t>Assert.AreEqual</a:t>
            </a:r>
            <a:r>
              <a:rPr lang="bg-BG" altLang="zh-CN" sz="2400" noProof="1" smtClean="0">
                <a:solidFill>
                  <a:schemeClr val="accent2">
                    <a:lumMod val="75000"/>
                  </a:schemeClr>
                </a:solidFill>
                <a:latin typeface="Consolas" panose="020B0609020204030204" pitchFamily="49" charset="0"/>
                <a:cs typeface="Consolas" panose="020B0609020204030204" pitchFamily="49" charset="0"/>
              </a:rPr>
              <a:t>(150.0, account.Balance, </a:t>
            </a:r>
            <a:endParaRPr lang="en-US" altLang="zh-CN" sz="2400" noProof="1" smtClean="0">
              <a:solidFill>
                <a:schemeClr val="accent2">
                  <a:lumMod val="75000"/>
                </a:schemeClr>
              </a:solidFill>
              <a:latin typeface="Consolas" panose="020B0609020204030204" pitchFamily="49" charset="0"/>
              <a:cs typeface="Consolas" panose="020B0609020204030204" pitchFamily="49" charset="0"/>
            </a:endParaRPr>
          </a:p>
          <a:p>
            <a:pPr marL="319405" marR="0" lvl="0" indent="-319405" defTabSz="914400" eaLnBrk="0" latinLnBrk="0" hangingPunct="0">
              <a:lnSpc>
                <a:spcPct val="100000"/>
              </a:lnSpc>
              <a:spcBef>
                <a:spcPct val="20000"/>
              </a:spcBef>
              <a:buClr>
                <a:schemeClr val="accent5">
                  <a:lumMod val="40000"/>
                  <a:lumOff val="60000"/>
                </a:schemeClr>
              </a:buClr>
              <a:buSzPct val="70000"/>
              <a:tabLst>
                <a:tab pos="6842125" algn="l"/>
              </a:tabLst>
            </a:pPr>
            <a:r>
              <a:rPr lang="en-US" altLang="zh-CN" sz="2400" noProof="1" smtClean="0">
                <a:solidFill>
                  <a:schemeClr val="accent2">
                    <a:lumMod val="75000"/>
                  </a:schemeClr>
                </a:solidFill>
                <a:latin typeface="Consolas" panose="020B0609020204030204" pitchFamily="49" charset="0"/>
                <a:cs typeface="Consolas" panose="020B0609020204030204" pitchFamily="49" charset="0"/>
              </a:rPr>
              <a:t>    </a:t>
            </a:r>
            <a:r>
              <a:rPr lang="bg-BG" altLang="zh-CN" sz="2400" noProof="1" smtClean="0">
                <a:solidFill>
                  <a:schemeClr val="accent2">
                    <a:lumMod val="75000"/>
                  </a:schemeClr>
                </a:solidFill>
                <a:latin typeface="Consolas" panose="020B0609020204030204" pitchFamily="49" charset="0"/>
                <a:cs typeface="Consolas" panose="020B0609020204030204" pitchFamily="49" charset="0"/>
              </a:rPr>
              <a:t>"Balance is wrong.");</a:t>
            </a:r>
            <a:endParaRPr lang="en-US" altLang="zh-CN" sz="2400" noProof="1" smtClean="0">
              <a:solidFill>
                <a:schemeClr val="accent2">
                  <a:lumMod val="75000"/>
                </a:schemeClr>
              </a:solidFill>
              <a:latin typeface="Consolas" panose="020B0609020204030204" pitchFamily="49" charset="0"/>
              <a:cs typeface="Consolas" panose="020B0609020204030204" pitchFamily="49" charset="0"/>
            </a:endParaRPr>
          </a:p>
          <a:p>
            <a:pPr marL="319405" marR="0" lvl="0" indent="-319405" defTabSz="914400" eaLnBrk="0" latinLnBrk="0" hangingPunct="0">
              <a:lnSpc>
                <a:spcPct val="100000"/>
              </a:lnSpc>
              <a:spcBef>
                <a:spcPct val="20000"/>
              </a:spcBef>
              <a:buClr>
                <a:schemeClr val="accent5">
                  <a:lumMod val="40000"/>
                  <a:lumOff val="60000"/>
                </a:schemeClr>
              </a:buClr>
              <a:buSzPct val="70000"/>
              <a:tabLst>
                <a:tab pos="6842125" algn="l"/>
              </a:tabLst>
            </a:pPr>
            <a:r>
              <a:rPr lang="en-US" altLang="zh-CN" sz="2400" noProof="1" smtClean="0">
                <a:latin typeface="Consolas" panose="020B0609020204030204" pitchFamily="49" charset="0"/>
                <a:cs typeface="Consolas" panose="020B0609020204030204" pitchFamily="49" charset="0"/>
              </a:rPr>
              <a:t>}</a:t>
            </a:r>
            <a:endParaRPr lang="en-US" altLang="zh-CN" sz="2400" noProof="1" smtClean="0">
              <a:latin typeface="Consolas" panose="020B0609020204030204" pitchFamily="49" charset="0"/>
              <a:cs typeface="Consolas" panose="020B0609020204030204" pitchFamily="49" charset="0"/>
            </a:endParaRPr>
          </a:p>
        </p:txBody>
      </p:sp>
      <p:sp>
        <p:nvSpPr>
          <p:cNvPr id="8" name="Rectangle 2"/>
          <p:cNvSpPr>
            <a:spLocks noGrp="1" noChangeArrowheads="1"/>
          </p:cNvSpPr>
          <p:nvPr>
            <p:ph type="title"/>
          </p:nvPr>
        </p:nvSpPr>
        <p:spPr>
          <a:xfrm>
            <a:off x="1547664" y="332656"/>
            <a:ext cx="5832003" cy="791939"/>
          </a:xfrm>
        </p:spPr>
        <p:txBody>
          <a:bodyPr/>
          <a:lstStyle/>
          <a:p>
            <a:pPr algn="ctr"/>
            <a:r>
              <a:rPr lang="en-US" altLang="zh-CN" sz="3200" dirty="0">
                <a:solidFill>
                  <a:srgbClr val="FFFF00"/>
                </a:solidFill>
                <a:latin typeface="+mn-lt"/>
              </a:rPr>
              <a:t>Unit test-</a:t>
            </a:r>
            <a:r>
              <a:rPr lang="zh-CN" altLang="en-US" sz="3200" dirty="0">
                <a:solidFill>
                  <a:srgbClr val="FFFF00"/>
                </a:solidFill>
                <a:latin typeface="+mn-lt"/>
              </a:rPr>
              <a:t>示例</a:t>
            </a:r>
            <a:r>
              <a:rPr lang="en-US" altLang="zh-CN" sz="3200" dirty="0">
                <a:solidFill>
                  <a:srgbClr val="FFFF00"/>
                </a:solidFill>
                <a:latin typeface="+mn-lt"/>
              </a:rPr>
              <a:t>1</a:t>
            </a:r>
            <a:endParaRPr lang="en-US" altLang="zh-CN" sz="3200" dirty="0">
              <a:solidFill>
                <a:srgbClr val="FFFF00"/>
              </a:solidFill>
              <a:latin typeface="+mn-lt"/>
            </a:endParaRPr>
          </a:p>
        </p:txBody>
      </p:sp>
    </p:spTree>
  </p:cSld>
  <p:clrMapOvr>
    <a:masterClrMapping/>
  </p:clrMapOvr>
  <p:transition>
    <p:pull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75656" y="476672"/>
            <a:ext cx="6085433" cy="575915"/>
          </a:xfrm>
        </p:spPr>
        <p:txBody>
          <a:bodyPr/>
          <a:lstStyle/>
          <a:p>
            <a:pPr algn="ctr"/>
            <a:r>
              <a:rPr lang="en-US" altLang="zh-CN" sz="3200" dirty="0" smtClean="0">
                <a:solidFill>
                  <a:srgbClr val="FFFF00"/>
                </a:solidFill>
                <a:latin typeface="+mn-lt"/>
              </a:rPr>
              <a:t>Unit </a:t>
            </a:r>
            <a:r>
              <a:rPr lang="en-US" altLang="zh-CN" sz="3200" dirty="0">
                <a:solidFill>
                  <a:srgbClr val="FFFF00"/>
                </a:solidFill>
                <a:latin typeface="+mn-lt"/>
              </a:rPr>
              <a:t>test-</a:t>
            </a:r>
            <a:r>
              <a:rPr lang="zh-CN" altLang="en-US" sz="3200" dirty="0" smtClean="0">
                <a:solidFill>
                  <a:srgbClr val="FFFF00"/>
                </a:solidFill>
                <a:latin typeface="+mn-lt"/>
              </a:rPr>
              <a:t>示例</a:t>
            </a:r>
            <a:r>
              <a:rPr lang="en-US" altLang="zh-CN" sz="3200" dirty="0" smtClean="0">
                <a:solidFill>
                  <a:srgbClr val="FFFF00"/>
                </a:solidFill>
                <a:latin typeface="+mn-lt"/>
              </a:rPr>
              <a:t>2</a:t>
            </a:r>
            <a:endParaRPr lang="en-US" altLang="zh-CN" sz="3200" b="1" i="1" dirty="0" smtClean="0">
              <a:solidFill>
                <a:schemeClr val="hlink"/>
              </a:solidFill>
              <a:latin typeface="+mn-lt"/>
              <a:ea typeface="楷体_GB2312" pitchFamily="49" charset="-122"/>
            </a:endParaRPr>
          </a:p>
        </p:txBody>
      </p:sp>
      <p:sp>
        <p:nvSpPr>
          <p:cNvPr id="7" name="矩形 6"/>
          <p:cNvSpPr/>
          <p:nvPr/>
        </p:nvSpPr>
        <p:spPr>
          <a:xfrm>
            <a:off x="539552" y="1412776"/>
            <a:ext cx="8136904" cy="5062924"/>
          </a:xfrm>
          <a:prstGeom prst="rect">
            <a:avLst/>
          </a:prstGeom>
        </p:spPr>
        <p:txBody>
          <a:bodyPr wrap="square">
            <a:spAutoFit/>
          </a:bodyPr>
          <a:lstStyle/>
          <a:p>
            <a:pPr marL="319405" indent="-319405" eaLnBrk="0" hangingPunct="0">
              <a:lnSpc>
                <a:spcPct val="95000"/>
              </a:lnSpc>
              <a:spcBef>
                <a:spcPts val="0"/>
              </a:spcBef>
              <a:buClr>
                <a:schemeClr val="accent5">
                  <a:lumMod val="40000"/>
                  <a:lumOff val="60000"/>
                </a:schemeClr>
              </a:buClr>
              <a:buSzPct val="70000"/>
              <a:tabLst>
                <a:tab pos="6842125" algn="l"/>
              </a:tabLst>
            </a:pPr>
            <a:r>
              <a:rPr lang="en-US" altLang="zh-CN" sz="2000" noProof="1" smtClean="0">
                <a:solidFill>
                  <a:srgbClr val="C00000"/>
                </a:solidFill>
                <a:latin typeface="Consolas" panose="020B0609020204030204" pitchFamily="49" charset="0"/>
                <a:cs typeface="Consolas" panose="020B0609020204030204" pitchFamily="49" charset="0"/>
              </a:rPr>
              <a:t>using Microsoft.VisualStudio.TestTools.UnitTesting;</a:t>
            </a:r>
            <a:endParaRPr lang="en-US" altLang="zh-CN" sz="2000" noProof="1" smtClean="0">
              <a:solidFill>
                <a:srgbClr val="C00000"/>
              </a:solidFill>
              <a:latin typeface="Consolas" panose="020B0609020204030204" pitchFamily="49" charset="0"/>
              <a:cs typeface="Consolas" panose="020B0609020204030204" pitchFamily="49" charset="0"/>
            </a:endParaRPr>
          </a:p>
          <a:p>
            <a:pPr marL="319405" indent="-319405" eaLnBrk="0" hangingPunct="0">
              <a:lnSpc>
                <a:spcPct val="95000"/>
              </a:lnSpc>
              <a:spcBef>
                <a:spcPts val="0"/>
              </a:spcBef>
              <a:buClr>
                <a:schemeClr val="accent5">
                  <a:lumMod val="40000"/>
                  <a:lumOff val="60000"/>
                </a:schemeClr>
              </a:buClr>
              <a:buSzPct val="70000"/>
              <a:tabLst>
                <a:tab pos="6842125" algn="l"/>
              </a:tabLst>
            </a:pPr>
            <a:endParaRPr lang="en-US" altLang="zh-CN" sz="2000" noProof="1" smtClean="0">
              <a:latin typeface="Consolas" panose="020B0609020204030204" pitchFamily="49" charset="0"/>
              <a:cs typeface="Consolas" panose="020B0609020204030204" pitchFamily="49" charset="0"/>
            </a:endParaRPr>
          </a:p>
          <a:p>
            <a:pPr marL="319405" indent="-319405" eaLnBrk="0" hangingPunct="0">
              <a:lnSpc>
                <a:spcPct val="95000"/>
              </a:lnSpc>
              <a:spcBef>
                <a:spcPts val="0"/>
              </a:spcBef>
              <a:buClr>
                <a:schemeClr val="accent5">
                  <a:lumMod val="40000"/>
                  <a:lumOff val="60000"/>
                </a:schemeClr>
              </a:buClr>
              <a:buSzPct val="70000"/>
              <a:tabLst>
                <a:tab pos="6842125" algn="l"/>
              </a:tabLst>
            </a:pPr>
            <a:r>
              <a:rPr lang="en-US" altLang="zh-CN" sz="2000" noProof="1" smtClean="0">
                <a:solidFill>
                  <a:srgbClr val="C00000"/>
                </a:solidFill>
                <a:latin typeface="Consolas" panose="020B0609020204030204" pitchFamily="49" charset="0"/>
                <a:cs typeface="Consolas" panose="020B0609020204030204" pitchFamily="49" charset="0"/>
              </a:rPr>
              <a:t>[TestClass]</a:t>
            </a:r>
            <a:endParaRPr lang="en-US" altLang="zh-CN" sz="2000" noProof="1" smtClean="0">
              <a:solidFill>
                <a:srgbClr val="C00000"/>
              </a:solidFill>
              <a:latin typeface="Consolas" panose="020B0609020204030204" pitchFamily="49" charset="0"/>
              <a:cs typeface="Consolas" panose="020B0609020204030204" pitchFamily="49" charset="0"/>
            </a:endParaRPr>
          </a:p>
          <a:p>
            <a:pPr marL="319405" indent="-319405" eaLnBrk="0" hangingPunct="0">
              <a:lnSpc>
                <a:spcPct val="95000"/>
              </a:lnSpc>
              <a:spcBef>
                <a:spcPts val="0"/>
              </a:spcBef>
              <a:buClr>
                <a:schemeClr val="accent5">
                  <a:lumMod val="40000"/>
                  <a:lumOff val="60000"/>
                </a:schemeClr>
              </a:buClr>
              <a:buSzPct val="70000"/>
              <a:tabLst>
                <a:tab pos="6842125" algn="l"/>
              </a:tabLst>
            </a:pPr>
            <a:r>
              <a:rPr lang="en-US" altLang="zh-CN" sz="2000" noProof="1" smtClean="0">
                <a:latin typeface="Consolas" panose="020B0609020204030204" pitchFamily="49" charset="0"/>
                <a:cs typeface="Consolas" panose="020B0609020204030204" pitchFamily="49" charset="0"/>
              </a:rPr>
              <a:t>public class Account</a:t>
            </a:r>
            <a:r>
              <a:rPr lang="en-US" altLang="zh-CN" sz="2000" noProof="1" smtClean="0">
                <a:solidFill>
                  <a:srgbClr val="C00000"/>
                </a:solidFill>
                <a:latin typeface="Consolas" panose="020B0609020204030204" pitchFamily="49" charset="0"/>
                <a:cs typeface="Consolas" panose="020B0609020204030204" pitchFamily="49" charset="0"/>
              </a:rPr>
              <a:t>Test      </a:t>
            </a:r>
            <a:r>
              <a:rPr lang="en-US" altLang="zh-CN" sz="2000" noProof="1" smtClean="0">
                <a:solidFill>
                  <a:schemeClr val="accent5">
                    <a:lumMod val="75000"/>
                  </a:schemeClr>
                </a:solidFill>
                <a:latin typeface="Consolas" panose="020B0609020204030204" pitchFamily="49" charset="0"/>
                <a:cs typeface="Consolas" panose="020B0609020204030204" pitchFamily="49" charset="0"/>
                <a:sym typeface="Wingdings" panose="05000000000000000000" pitchFamily="2" charset="2"/>
              </a:rPr>
              <a:t></a:t>
            </a:r>
            <a:r>
              <a:rPr lang="en-US" altLang="zh-CN" sz="2000" noProof="1" smtClean="0">
                <a:solidFill>
                  <a:schemeClr val="accent5">
                    <a:lumMod val="75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(public class Account)</a:t>
            </a:r>
            <a:endParaRPr lang="en-US" altLang="zh-CN" sz="2000" noProof="1" smtClean="0">
              <a:solidFill>
                <a:schemeClr val="accent5">
                  <a:lumMod val="75000"/>
                </a:schemeClr>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a:p>
            <a:pPr marL="319405" indent="-319405" eaLnBrk="0" hangingPunct="0">
              <a:lnSpc>
                <a:spcPct val="95000"/>
              </a:lnSpc>
              <a:spcBef>
                <a:spcPts val="0"/>
              </a:spcBef>
              <a:buClr>
                <a:schemeClr val="accent5">
                  <a:lumMod val="40000"/>
                  <a:lumOff val="60000"/>
                </a:schemeClr>
              </a:buClr>
              <a:buSzPct val="70000"/>
              <a:tabLst>
                <a:tab pos="6842125" algn="l"/>
              </a:tabLst>
            </a:pPr>
            <a:r>
              <a:rPr lang="en-US" altLang="zh-CN" sz="2000" noProof="1" smtClean="0">
                <a:latin typeface="Consolas" panose="020B0609020204030204" pitchFamily="49" charset="0"/>
                <a:cs typeface="Consolas" panose="020B0609020204030204" pitchFamily="49" charset="0"/>
              </a:rPr>
              <a:t>{</a:t>
            </a:r>
            <a:endParaRPr lang="en-US" altLang="zh-CN" sz="2000" noProof="1" smtClean="0">
              <a:latin typeface="Consolas" panose="020B0609020204030204" pitchFamily="49" charset="0"/>
              <a:cs typeface="Consolas" panose="020B0609020204030204" pitchFamily="49" charset="0"/>
            </a:endParaRPr>
          </a:p>
          <a:p>
            <a:pPr marL="319405" indent="-319405" eaLnBrk="0" hangingPunct="0">
              <a:lnSpc>
                <a:spcPct val="95000"/>
              </a:lnSpc>
              <a:spcBef>
                <a:spcPts val="0"/>
              </a:spcBef>
              <a:buClr>
                <a:schemeClr val="accent5">
                  <a:lumMod val="40000"/>
                  <a:lumOff val="60000"/>
                </a:schemeClr>
              </a:buClr>
              <a:buSzPct val="70000"/>
              <a:tabLst>
                <a:tab pos="6842125" algn="l"/>
              </a:tabLst>
            </a:pPr>
            <a:r>
              <a:rPr lang="en-US" altLang="zh-CN" sz="2000" noProof="1" smtClean="0">
                <a:solidFill>
                  <a:srgbClr val="C00000"/>
                </a:solidFill>
                <a:latin typeface="Consolas" panose="020B0609020204030204" pitchFamily="49" charset="0"/>
                <a:cs typeface="Consolas" panose="020B0609020204030204" pitchFamily="49" charset="0"/>
              </a:rPr>
              <a:t>    [TestMethod]</a:t>
            </a:r>
            <a:endParaRPr lang="en-US" altLang="zh-CN" sz="2000" noProof="1" smtClean="0">
              <a:solidFill>
                <a:srgbClr val="C00000"/>
              </a:solidFill>
              <a:latin typeface="Consolas" panose="020B0609020204030204" pitchFamily="49" charset="0"/>
              <a:cs typeface="Consolas" panose="020B0609020204030204" pitchFamily="49" charset="0"/>
            </a:endParaRPr>
          </a:p>
          <a:p>
            <a:pPr marL="319405" indent="-319405" eaLnBrk="0" hangingPunct="0">
              <a:lnSpc>
                <a:spcPct val="95000"/>
              </a:lnSpc>
              <a:spcBef>
                <a:spcPts val="0"/>
              </a:spcBef>
              <a:buClr>
                <a:schemeClr val="accent5">
                  <a:lumMod val="40000"/>
                  <a:lumOff val="60000"/>
                </a:schemeClr>
              </a:buClr>
              <a:buSzPct val="70000"/>
              <a:tabLst>
                <a:tab pos="6842125" algn="l"/>
              </a:tabLst>
            </a:pPr>
            <a:r>
              <a:rPr lang="en-US" altLang="zh-CN" sz="2000" noProof="1" smtClean="0">
                <a:latin typeface="Consolas" panose="020B0609020204030204" pitchFamily="49" charset="0"/>
                <a:cs typeface="Consolas" panose="020B0609020204030204" pitchFamily="49" charset="0"/>
              </a:rPr>
              <a:t>    public void TransferFunds()</a:t>
            </a:r>
            <a:endParaRPr lang="en-US" altLang="zh-CN" sz="2000" noProof="1" smtClean="0">
              <a:latin typeface="Consolas" panose="020B0609020204030204" pitchFamily="49" charset="0"/>
              <a:cs typeface="Consolas" panose="020B0609020204030204" pitchFamily="49" charset="0"/>
            </a:endParaRPr>
          </a:p>
          <a:p>
            <a:pPr marL="319405" indent="-319405" eaLnBrk="0" hangingPunct="0">
              <a:lnSpc>
                <a:spcPct val="95000"/>
              </a:lnSpc>
              <a:spcBef>
                <a:spcPts val="0"/>
              </a:spcBef>
              <a:buClr>
                <a:schemeClr val="accent5">
                  <a:lumMod val="40000"/>
                  <a:lumOff val="60000"/>
                </a:schemeClr>
              </a:buClr>
              <a:buSzPct val="70000"/>
              <a:tabLst>
                <a:tab pos="6842125" algn="l"/>
              </a:tabLst>
            </a:pPr>
            <a:r>
              <a:rPr lang="en-US" altLang="zh-CN" sz="2000" noProof="1" smtClean="0">
                <a:latin typeface="Consolas" panose="020B0609020204030204" pitchFamily="49" charset="0"/>
                <a:cs typeface="Consolas" panose="020B0609020204030204" pitchFamily="49" charset="0"/>
              </a:rPr>
              <a:t>    {</a:t>
            </a:r>
            <a:endParaRPr lang="en-US" altLang="zh-CN" sz="2000" noProof="1" smtClean="0">
              <a:latin typeface="Consolas" panose="020B0609020204030204" pitchFamily="49" charset="0"/>
              <a:cs typeface="Consolas" panose="020B0609020204030204" pitchFamily="49" charset="0"/>
            </a:endParaRPr>
          </a:p>
          <a:p>
            <a:pPr marL="319405" indent="-319405" eaLnBrk="0" hangingPunct="0">
              <a:lnSpc>
                <a:spcPct val="95000"/>
              </a:lnSpc>
              <a:spcBef>
                <a:spcPts val="0"/>
              </a:spcBef>
              <a:buClr>
                <a:schemeClr val="accent5">
                  <a:lumMod val="40000"/>
                  <a:lumOff val="60000"/>
                </a:schemeClr>
              </a:buClr>
              <a:buSzPct val="70000"/>
              <a:tabLst>
                <a:tab pos="6842125" algn="l"/>
              </a:tabLst>
            </a:pPr>
            <a:r>
              <a:rPr lang="en-US" altLang="zh-CN" sz="2000" noProof="1" smtClean="0">
                <a:latin typeface="Consolas" panose="020B0609020204030204" pitchFamily="49" charset="0"/>
                <a:cs typeface="Consolas" panose="020B0609020204030204" pitchFamily="49" charset="0"/>
              </a:rPr>
              <a:t>        Account source = new Account();</a:t>
            </a:r>
            <a:endParaRPr lang="en-US" altLang="zh-CN" sz="2000" noProof="1" smtClean="0">
              <a:latin typeface="Consolas" panose="020B0609020204030204" pitchFamily="49" charset="0"/>
              <a:cs typeface="Consolas" panose="020B0609020204030204" pitchFamily="49" charset="0"/>
            </a:endParaRPr>
          </a:p>
          <a:p>
            <a:pPr marL="319405" indent="-319405" eaLnBrk="0" hangingPunct="0">
              <a:lnSpc>
                <a:spcPct val="95000"/>
              </a:lnSpc>
              <a:spcBef>
                <a:spcPts val="0"/>
              </a:spcBef>
              <a:buClr>
                <a:schemeClr val="accent5">
                  <a:lumMod val="40000"/>
                  <a:lumOff val="60000"/>
                </a:schemeClr>
              </a:buClr>
              <a:buSzPct val="70000"/>
              <a:tabLst>
                <a:tab pos="6842125" algn="l"/>
              </a:tabLst>
            </a:pPr>
            <a:r>
              <a:rPr lang="en-US" altLang="zh-CN" sz="2000" noProof="1" smtClean="0">
                <a:latin typeface="Consolas" panose="020B0609020204030204" pitchFamily="49" charset="0"/>
                <a:cs typeface="Consolas" panose="020B0609020204030204" pitchFamily="49" charset="0"/>
              </a:rPr>
              <a:t>        source.Deposit(200.00M);</a:t>
            </a:r>
            <a:endParaRPr lang="en-US" altLang="zh-CN" sz="2000" noProof="1" smtClean="0">
              <a:latin typeface="Consolas" panose="020B0609020204030204" pitchFamily="49" charset="0"/>
              <a:cs typeface="Consolas" panose="020B0609020204030204" pitchFamily="49" charset="0"/>
            </a:endParaRPr>
          </a:p>
          <a:p>
            <a:pPr marL="319405" indent="-319405" eaLnBrk="0" hangingPunct="0">
              <a:lnSpc>
                <a:spcPct val="95000"/>
              </a:lnSpc>
              <a:spcBef>
                <a:spcPts val="0"/>
              </a:spcBef>
              <a:buClr>
                <a:schemeClr val="accent5">
                  <a:lumMod val="40000"/>
                  <a:lumOff val="60000"/>
                </a:schemeClr>
              </a:buClr>
              <a:buSzPct val="70000"/>
              <a:tabLst>
                <a:tab pos="6842125" algn="l"/>
              </a:tabLst>
            </a:pPr>
            <a:r>
              <a:rPr lang="en-US" altLang="zh-CN" sz="2000" noProof="1" smtClean="0">
                <a:latin typeface="Consolas" panose="020B0609020204030204" pitchFamily="49" charset="0"/>
                <a:cs typeface="Consolas" panose="020B0609020204030204" pitchFamily="49" charset="0"/>
              </a:rPr>
              <a:t>        Account dest = new Account();</a:t>
            </a:r>
            <a:endParaRPr lang="en-US" altLang="zh-CN" sz="2000" noProof="1" smtClean="0">
              <a:latin typeface="Consolas" panose="020B0609020204030204" pitchFamily="49" charset="0"/>
              <a:cs typeface="Consolas" panose="020B0609020204030204" pitchFamily="49" charset="0"/>
            </a:endParaRPr>
          </a:p>
          <a:p>
            <a:pPr marL="319405" indent="-319405" eaLnBrk="0" hangingPunct="0">
              <a:lnSpc>
                <a:spcPct val="95000"/>
              </a:lnSpc>
              <a:spcBef>
                <a:spcPts val="0"/>
              </a:spcBef>
              <a:buClr>
                <a:schemeClr val="accent5">
                  <a:lumMod val="40000"/>
                  <a:lumOff val="60000"/>
                </a:schemeClr>
              </a:buClr>
              <a:buSzPct val="70000"/>
              <a:tabLst>
                <a:tab pos="6842125" algn="l"/>
              </a:tabLst>
            </a:pPr>
            <a:r>
              <a:rPr lang="en-US" altLang="zh-CN" sz="2000" noProof="1" smtClean="0">
                <a:latin typeface="Consolas" panose="020B0609020204030204" pitchFamily="49" charset="0"/>
                <a:cs typeface="Consolas" panose="020B0609020204030204" pitchFamily="49" charset="0"/>
              </a:rPr>
              <a:t>        dest.Deposit(150.00F);</a:t>
            </a:r>
            <a:endParaRPr lang="en-US" altLang="zh-CN" sz="2000" noProof="1" smtClean="0">
              <a:latin typeface="Consolas" panose="020B0609020204030204" pitchFamily="49" charset="0"/>
              <a:cs typeface="Consolas" panose="020B0609020204030204" pitchFamily="49" charset="0"/>
            </a:endParaRPr>
          </a:p>
          <a:p>
            <a:pPr marL="319405" indent="-319405" eaLnBrk="0" hangingPunct="0">
              <a:lnSpc>
                <a:spcPct val="95000"/>
              </a:lnSpc>
              <a:spcBef>
                <a:spcPts val="0"/>
              </a:spcBef>
              <a:buClr>
                <a:schemeClr val="accent5">
                  <a:lumMod val="40000"/>
                  <a:lumOff val="60000"/>
                </a:schemeClr>
              </a:buClr>
              <a:buSzPct val="70000"/>
              <a:tabLst>
                <a:tab pos="6842125" algn="l"/>
              </a:tabLst>
            </a:pPr>
            <a:r>
              <a:rPr lang="en-US" altLang="zh-CN" sz="2000" noProof="1" smtClean="0">
                <a:latin typeface="Consolas" panose="020B0609020204030204" pitchFamily="49" charset="0"/>
                <a:cs typeface="Consolas" panose="020B0609020204030204" pitchFamily="49" charset="0"/>
              </a:rPr>
              <a:t>        source.TransferFunds(dest, 100.00F);</a:t>
            </a:r>
            <a:endParaRPr lang="en-US" altLang="zh-CN" sz="2000" noProof="1" smtClean="0">
              <a:latin typeface="Consolas" panose="020B0609020204030204" pitchFamily="49" charset="0"/>
              <a:cs typeface="Consolas" panose="020B0609020204030204" pitchFamily="49" charset="0"/>
            </a:endParaRPr>
          </a:p>
          <a:p>
            <a:pPr marL="319405" indent="-319405" eaLnBrk="0" hangingPunct="0">
              <a:lnSpc>
                <a:spcPct val="95000"/>
              </a:lnSpc>
              <a:spcBef>
                <a:spcPts val="0"/>
              </a:spcBef>
              <a:buClr>
                <a:schemeClr val="accent5">
                  <a:lumMod val="40000"/>
                  <a:lumOff val="60000"/>
                </a:schemeClr>
              </a:buClr>
              <a:buSzPct val="70000"/>
              <a:tabLst>
                <a:tab pos="6842125" algn="l"/>
              </a:tabLst>
            </a:pPr>
            <a:r>
              <a:rPr lang="en-US" altLang="zh-CN" sz="2000" noProof="1" smtClean="0">
                <a:latin typeface="Consolas" panose="020B0609020204030204" pitchFamily="49" charset="0"/>
                <a:cs typeface="Consolas" panose="020B0609020204030204" pitchFamily="49" charset="0"/>
              </a:rPr>
              <a:t>        </a:t>
            </a:r>
            <a:r>
              <a:rPr lang="en-US" altLang="zh-CN" sz="2000" noProof="1" smtClean="0">
                <a:solidFill>
                  <a:srgbClr val="C00000"/>
                </a:solidFill>
                <a:latin typeface="Consolas" panose="020B0609020204030204" pitchFamily="49" charset="0"/>
                <a:cs typeface="Consolas" panose="020B0609020204030204" pitchFamily="49" charset="0"/>
              </a:rPr>
              <a:t>Assert.AreEqual(250.00F, dest.Balance);</a:t>
            </a:r>
            <a:endParaRPr lang="en-US" altLang="zh-CN" sz="2000" noProof="1" smtClean="0">
              <a:solidFill>
                <a:srgbClr val="C00000"/>
              </a:solidFill>
              <a:latin typeface="Consolas" panose="020B0609020204030204" pitchFamily="49" charset="0"/>
              <a:cs typeface="Consolas" panose="020B0609020204030204" pitchFamily="49" charset="0"/>
            </a:endParaRPr>
          </a:p>
          <a:p>
            <a:pPr marL="319405" indent="-319405" eaLnBrk="0" hangingPunct="0">
              <a:lnSpc>
                <a:spcPct val="95000"/>
              </a:lnSpc>
              <a:spcBef>
                <a:spcPts val="0"/>
              </a:spcBef>
              <a:buClr>
                <a:schemeClr val="accent5">
                  <a:lumMod val="40000"/>
                  <a:lumOff val="60000"/>
                </a:schemeClr>
              </a:buClr>
              <a:buSzPct val="70000"/>
              <a:tabLst>
                <a:tab pos="6842125" algn="l"/>
              </a:tabLst>
            </a:pPr>
            <a:r>
              <a:rPr lang="en-US" altLang="zh-CN" sz="2000" noProof="1" smtClean="0">
                <a:solidFill>
                  <a:srgbClr val="C00000"/>
                </a:solidFill>
                <a:latin typeface="Consolas" panose="020B0609020204030204" pitchFamily="49" charset="0"/>
                <a:cs typeface="Consolas" panose="020B0609020204030204" pitchFamily="49" charset="0"/>
              </a:rPr>
              <a:t>        Assert.AreEqual(100.00F, source.Balance);</a:t>
            </a:r>
            <a:endParaRPr lang="en-US" altLang="zh-CN" sz="2000" noProof="1" smtClean="0">
              <a:solidFill>
                <a:srgbClr val="C00000"/>
              </a:solidFill>
              <a:latin typeface="Consolas" panose="020B0609020204030204" pitchFamily="49" charset="0"/>
              <a:cs typeface="Consolas" panose="020B0609020204030204" pitchFamily="49" charset="0"/>
            </a:endParaRPr>
          </a:p>
          <a:p>
            <a:pPr marL="319405" indent="-319405" eaLnBrk="0" hangingPunct="0">
              <a:lnSpc>
                <a:spcPct val="95000"/>
              </a:lnSpc>
              <a:spcBef>
                <a:spcPts val="0"/>
              </a:spcBef>
              <a:buClr>
                <a:schemeClr val="accent5">
                  <a:lumMod val="40000"/>
                  <a:lumOff val="60000"/>
                </a:schemeClr>
              </a:buClr>
              <a:buSzPct val="70000"/>
              <a:tabLst>
                <a:tab pos="6842125" algn="l"/>
              </a:tabLst>
            </a:pPr>
            <a:r>
              <a:rPr lang="en-US" altLang="zh-CN" sz="2000" noProof="1" smtClean="0">
                <a:latin typeface="Consolas" panose="020B0609020204030204" pitchFamily="49" charset="0"/>
                <a:cs typeface="Consolas" panose="020B0609020204030204" pitchFamily="49" charset="0"/>
              </a:rPr>
              <a:t>    }</a:t>
            </a:r>
            <a:endParaRPr lang="en-US" altLang="zh-CN" sz="2000" noProof="1" smtClean="0">
              <a:latin typeface="Consolas" panose="020B0609020204030204" pitchFamily="49" charset="0"/>
              <a:cs typeface="Consolas" panose="020B0609020204030204" pitchFamily="49" charset="0"/>
            </a:endParaRPr>
          </a:p>
          <a:p>
            <a:pPr marL="319405" indent="-319405" eaLnBrk="0" hangingPunct="0">
              <a:lnSpc>
                <a:spcPct val="95000"/>
              </a:lnSpc>
              <a:spcBef>
                <a:spcPts val="0"/>
              </a:spcBef>
              <a:buClr>
                <a:schemeClr val="accent5">
                  <a:lumMod val="40000"/>
                  <a:lumOff val="60000"/>
                </a:schemeClr>
              </a:buClr>
              <a:buSzPct val="70000"/>
              <a:tabLst>
                <a:tab pos="6842125" algn="l"/>
              </a:tabLst>
            </a:pPr>
            <a:r>
              <a:rPr lang="en-US" altLang="zh-CN" sz="2000" noProof="1" smtClean="0">
                <a:latin typeface="Consolas" panose="020B0609020204030204" pitchFamily="49" charset="0"/>
                <a:cs typeface="Consolas" panose="020B0609020204030204" pitchFamily="49" charset="0"/>
              </a:rPr>
              <a:t>}</a:t>
            </a:r>
            <a:endParaRPr lang="en-US" altLang="zh-CN" sz="2000" noProof="1">
              <a:latin typeface="Consolas" panose="020B0609020204030204" pitchFamily="49" charset="0"/>
              <a:cs typeface="Consolas" panose="020B0609020204030204" pitchFamily="49" charset="0"/>
            </a:endParaRPr>
          </a:p>
        </p:txBody>
      </p:sp>
      <p:sp>
        <p:nvSpPr>
          <p:cNvPr id="10" name="圆角矩形 9"/>
          <p:cNvSpPr/>
          <p:nvPr/>
        </p:nvSpPr>
        <p:spPr bwMode="auto">
          <a:xfrm>
            <a:off x="4680012" y="2204864"/>
            <a:ext cx="3636404" cy="576064"/>
          </a:xfrm>
          <a:prstGeom prst="roundRect">
            <a:avLst/>
          </a:prstGeom>
          <a:solidFill>
            <a:schemeClr val="accent1">
              <a:alpha val="50000"/>
            </a:schemeClr>
          </a:solidFill>
          <a:ln w="952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835695" y="404813"/>
            <a:ext cx="5760641" cy="575915"/>
          </a:xfrm>
        </p:spPr>
        <p:txBody>
          <a:bodyPr/>
          <a:lstStyle/>
          <a:p>
            <a:pPr algn="ctr"/>
            <a:r>
              <a:rPr lang="en-US" altLang="zh-CN" sz="3200" dirty="0">
                <a:solidFill>
                  <a:srgbClr val="FFFF00"/>
                </a:solidFill>
                <a:latin typeface="+mn-lt"/>
              </a:rPr>
              <a:t>Unit test-</a:t>
            </a:r>
            <a:r>
              <a:rPr lang="zh-CN" altLang="en-US" sz="3200" dirty="0">
                <a:solidFill>
                  <a:srgbClr val="FFFF00"/>
                </a:solidFill>
                <a:latin typeface="+mn-lt"/>
              </a:rPr>
              <a:t>示例</a:t>
            </a:r>
            <a:r>
              <a:rPr lang="en-US" altLang="zh-CN" sz="3200" dirty="0">
                <a:solidFill>
                  <a:srgbClr val="FFFF00"/>
                </a:solidFill>
                <a:latin typeface="+mn-lt"/>
              </a:rPr>
              <a:t>3</a:t>
            </a:r>
            <a:endParaRPr lang="en-US" altLang="zh-CN" sz="3200" dirty="0">
              <a:solidFill>
                <a:srgbClr val="FFFF00"/>
              </a:solidFill>
              <a:latin typeface="+mn-lt"/>
            </a:endParaRPr>
          </a:p>
        </p:txBody>
      </p:sp>
      <p:pic>
        <p:nvPicPr>
          <p:cNvPr id="5" name="图片 4" descr="test context.png"/>
          <p:cNvPicPr>
            <a:picLocks noChangeAspect="1"/>
          </p:cNvPicPr>
          <p:nvPr/>
        </p:nvPicPr>
        <p:blipFill>
          <a:blip r:embed="rId1" cstate="print"/>
          <a:stretch>
            <a:fillRect/>
          </a:stretch>
        </p:blipFill>
        <p:spPr>
          <a:xfrm>
            <a:off x="251520" y="1412776"/>
            <a:ext cx="4608512" cy="4054699"/>
          </a:xfrm>
          <a:prstGeom prst="rect">
            <a:avLst/>
          </a:prstGeom>
        </p:spPr>
      </p:pic>
      <p:pic>
        <p:nvPicPr>
          <p:cNvPr id="4" name="图片 3" descr="test coverage.png"/>
          <p:cNvPicPr>
            <a:picLocks noChangeAspect="1"/>
          </p:cNvPicPr>
          <p:nvPr/>
        </p:nvPicPr>
        <p:blipFill>
          <a:blip r:embed="rId2" cstate="print"/>
          <a:stretch>
            <a:fillRect/>
          </a:stretch>
        </p:blipFill>
        <p:spPr>
          <a:xfrm>
            <a:off x="4723783" y="3392996"/>
            <a:ext cx="4420217" cy="3153215"/>
          </a:xfrm>
          <a:prstGeom prst="rect">
            <a:avLst/>
          </a:prstGeom>
        </p:spPr>
      </p:pic>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483768" y="332656"/>
            <a:ext cx="4527550" cy="819150"/>
          </a:xfrm>
        </p:spPr>
        <p:txBody>
          <a:bodyPr/>
          <a:lstStyle/>
          <a:p>
            <a:pPr algn="ctr"/>
            <a:r>
              <a:rPr lang="zh-CN" altLang="en-US" sz="3200" dirty="0">
                <a:solidFill>
                  <a:srgbClr val="FFFF00"/>
                </a:solidFill>
                <a:latin typeface="+mj-ea"/>
              </a:rPr>
              <a:t>单元测试的定义</a:t>
            </a:r>
            <a:endParaRPr lang="en-US" altLang="zh-CN" sz="3200" dirty="0">
              <a:solidFill>
                <a:srgbClr val="FFFF00"/>
              </a:solidFill>
              <a:latin typeface="+mj-ea"/>
            </a:endParaRPr>
          </a:p>
        </p:txBody>
      </p:sp>
      <p:sp>
        <p:nvSpPr>
          <p:cNvPr id="8195" name="Text Box 4"/>
          <p:cNvSpPr txBox="1">
            <a:spLocks noChangeArrowheads="1"/>
          </p:cNvSpPr>
          <p:nvPr/>
        </p:nvSpPr>
        <p:spPr bwMode="auto">
          <a:xfrm>
            <a:off x="611560" y="1484784"/>
            <a:ext cx="8064896" cy="5073650"/>
          </a:xfrm>
          <a:prstGeom prst="rect">
            <a:avLst/>
          </a:prstGeom>
          <a:noFill/>
          <a:ln w="9525">
            <a:noFill/>
            <a:miter lim="800000"/>
          </a:ln>
        </p:spPr>
        <p:txBody>
          <a:bodyPr wrap="square" lIns="0" tIns="0" rIns="0" bIns="0">
            <a:spAutoFit/>
          </a:bodyPr>
          <a:lstStyle/>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smtClean="0">
                <a:solidFill>
                  <a:srgbClr val="0070C0"/>
                </a:solidFill>
                <a:latin typeface="+mn-lt"/>
                <a:ea typeface="楷体" panose="02010609060101010101" charset="-122"/>
                <a:cs typeface="楷体" panose="02010609060101010101" charset="-122"/>
              </a:rPr>
              <a:t>定义</a:t>
            </a:r>
            <a:endParaRPr lang="en-US" altLang="zh-CN" sz="2400" i="0" dirty="0">
              <a:solidFill>
                <a:srgbClr val="0070C0"/>
              </a:solidFill>
              <a:latin typeface="+mn-lt"/>
              <a:ea typeface="楷体" panose="02010609060101010101" charset="-122"/>
              <a:cs typeface="楷体" panose="02010609060101010101" charset="-122"/>
            </a:endParaRPr>
          </a:p>
          <a:p>
            <a:pPr marL="457200" indent="-457200">
              <a:lnSpc>
                <a:spcPts val="2200"/>
              </a:lnSpc>
              <a:buClr>
                <a:schemeClr val="accent1"/>
              </a:buClr>
              <a:buSzPct val="75000"/>
            </a:pPr>
            <a:endParaRPr lang="zh-CN" altLang="en-US" sz="2800" b="1" dirty="0">
              <a:solidFill>
                <a:srgbClr val="0070C0"/>
              </a:solidFill>
              <a:latin typeface="宋体" panose="02010600030101010101" pitchFamily="2" charset="-122"/>
            </a:endParaRPr>
          </a:p>
          <a:p>
            <a:pPr marL="457200" indent="-457200">
              <a:lnSpc>
                <a:spcPts val="2200"/>
              </a:lnSpc>
              <a:buClr>
                <a:schemeClr val="accent1"/>
              </a:buClr>
              <a:buSzPct val="75000"/>
            </a:pPr>
            <a:r>
              <a:rPr lang="zh-CN" altLang="en-US" sz="2400" b="1" dirty="0">
                <a:solidFill>
                  <a:srgbClr val="0070C0"/>
                </a:solidFill>
                <a:latin typeface="宋体" panose="02010600030101010101" pitchFamily="2" charset="-122"/>
              </a:rPr>
              <a:t>    </a:t>
            </a:r>
            <a:r>
              <a:rPr lang="zh-CN" altLang="en-US" sz="2400" i="0" dirty="0">
                <a:solidFill>
                  <a:srgbClr val="0070C0"/>
                </a:solidFill>
                <a:latin typeface="宋体" panose="02010600030101010101" pitchFamily="2" charset="-122"/>
              </a:rPr>
              <a:t>单元测试是对软件</a:t>
            </a:r>
            <a:r>
              <a:rPr lang="zh-CN" altLang="en-US" sz="2400" i="0" dirty="0" smtClean="0">
                <a:solidFill>
                  <a:srgbClr val="0070C0"/>
                </a:solidFill>
                <a:latin typeface="宋体" panose="02010600030101010101" pitchFamily="2" charset="-122"/>
              </a:rPr>
              <a:t>基本的</a:t>
            </a:r>
            <a:r>
              <a:rPr lang="zh-CN" altLang="en-US" sz="2400" i="0" u="sng" dirty="0" smtClean="0">
                <a:solidFill>
                  <a:srgbClr val="00B050"/>
                </a:solidFill>
                <a:latin typeface="宋体" panose="02010600030101010101" pitchFamily="2" charset="-122"/>
              </a:rPr>
              <a:t>组成</a:t>
            </a:r>
            <a:r>
              <a:rPr lang="zh-CN" altLang="en-US" sz="2400" i="0" u="sng" dirty="0">
                <a:solidFill>
                  <a:srgbClr val="00B050"/>
                </a:solidFill>
                <a:latin typeface="宋体" panose="02010600030101010101" pitchFamily="2" charset="-122"/>
              </a:rPr>
              <a:t>单元</a:t>
            </a:r>
            <a:r>
              <a:rPr lang="zh-CN" altLang="en-US" sz="2400" i="0" dirty="0" smtClean="0">
                <a:solidFill>
                  <a:srgbClr val="0070C0"/>
                </a:solidFill>
                <a:latin typeface="宋体" panose="02010600030101010101" pitchFamily="2" charset="-122"/>
              </a:rPr>
              <a:t>进行独立的测试</a:t>
            </a:r>
            <a:endParaRPr lang="zh-CN" altLang="en-US" sz="2400" i="0" dirty="0">
              <a:solidFill>
                <a:srgbClr val="0070C0"/>
              </a:solidFill>
              <a:latin typeface="宋体" panose="02010600030101010101" pitchFamily="2" charset="-122"/>
            </a:endParaRPr>
          </a:p>
          <a:p>
            <a:pPr marL="457200" indent="-457200">
              <a:lnSpc>
                <a:spcPts val="2200"/>
              </a:lnSpc>
              <a:buClr>
                <a:schemeClr val="accent1"/>
              </a:buClr>
              <a:buSzPct val="75000"/>
            </a:pPr>
            <a:endParaRPr lang="zh-CN" altLang="en-US" sz="2400" i="0" dirty="0">
              <a:solidFill>
                <a:srgbClr val="0070C0"/>
              </a:solidFill>
              <a:latin typeface="宋体" panose="02010600030101010101" pitchFamily="2"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时</a:t>
            </a:r>
            <a:r>
              <a:rPr lang="zh-CN" altLang="en-US" sz="2400" i="0" dirty="0" smtClean="0">
                <a:solidFill>
                  <a:srgbClr val="0070C0"/>
                </a:solidFill>
                <a:latin typeface="+mn-lt"/>
                <a:ea typeface="楷体" panose="02010609060101010101" charset="-122"/>
                <a:cs typeface="楷体" panose="02010609060101010101" charset="-122"/>
              </a:rPr>
              <a:t>机</a:t>
            </a:r>
            <a:endParaRPr lang="en-US" altLang="zh-CN" sz="2400" i="0" dirty="0">
              <a:solidFill>
                <a:srgbClr val="0070C0"/>
              </a:solidFill>
              <a:latin typeface="+mn-lt"/>
              <a:ea typeface="楷体" panose="02010609060101010101" charset="-122"/>
              <a:cs typeface="楷体" panose="02010609060101010101" charset="-122"/>
            </a:endParaRPr>
          </a:p>
          <a:p>
            <a:pPr marL="457200" indent="-457200">
              <a:lnSpc>
                <a:spcPts val="2200"/>
              </a:lnSpc>
              <a:buClr>
                <a:schemeClr val="accent1"/>
              </a:buClr>
              <a:buSzPct val="75000"/>
            </a:pPr>
            <a:endParaRPr lang="zh-CN" altLang="en-US" sz="2800" b="1" u="sng" dirty="0">
              <a:solidFill>
                <a:srgbClr val="0070C0"/>
              </a:solidFill>
              <a:latin typeface="宋体" panose="02010600030101010101" pitchFamily="2" charset="-122"/>
            </a:endParaRPr>
          </a:p>
          <a:p>
            <a:pPr marL="457200" indent="-457200">
              <a:lnSpc>
                <a:spcPct val="130000"/>
              </a:lnSpc>
              <a:buClr>
                <a:schemeClr val="accent1"/>
              </a:buClr>
              <a:buSzPct val="75000"/>
            </a:pPr>
            <a:r>
              <a:rPr lang="zh-CN" altLang="en-US" sz="2400" b="1" dirty="0">
                <a:solidFill>
                  <a:srgbClr val="0070C0"/>
                </a:solidFill>
                <a:latin typeface="宋体" panose="02010600030101010101" pitchFamily="2" charset="-122"/>
              </a:rPr>
              <a:t>   </a:t>
            </a:r>
            <a:r>
              <a:rPr lang="zh-CN" altLang="en-US" sz="2400" i="0" dirty="0" smtClean="0">
                <a:solidFill>
                  <a:srgbClr val="0070C0"/>
                </a:solidFill>
                <a:latin typeface="宋体" panose="02010600030101010101" pitchFamily="2" charset="-122"/>
              </a:rPr>
              <a:t>单元测试和编码是同步进行，但在</a:t>
            </a:r>
            <a:r>
              <a:rPr lang="en-US" altLang="zh-CN" sz="2400" i="0" dirty="0" smtClean="0">
                <a:solidFill>
                  <a:srgbClr val="0070C0"/>
                </a:solidFill>
                <a:latin typeface="宋体" panose="02010600030101010101" pitchFamily="2" charset="-122"/>
              </a:rPr>
              <a:t>TDD</a:t>
            </a:r>
            <a:r>
              <a:rPr lang="zh-CN" altLang="en-US" sz="2400" i="0" dirty="0" smtClean="0">
                <a:solidFill>
                  <a:srgbClr val="0070C0"/>
                </a:solidFill>
                <a:latin typeface="宋体" panose="02010600030101010101" pitchFamily="2" charset="-122"/>
              </a:rPr>
              <a:t>中，强调测试在先，编码在后。单元测试一般由</a:t>
            </a:r>
            <a:r>
              <a:rPr lang="zh-CN" altLang="en-US" sz="2400" i="0" dirty="0">
                <a:solidFill>
                  <a:srgbClr val="0070C0"/>
                </a:solidFill>
                <a:latin typeface="宋体" panose="02010600030101010101" pitchFamily="2" charset="-122"/>
              </a:rPr>
              <a:t>开发人员完成</a:t>
            </a:r>
            <a:r>
              <a:rPr lang="en-US" altLang="zh-CN" sz="2400" i="0" dirty="0">
                <a:solidFill>
                  <a:srgbClr val="0070C0"/>
                </a:solidFill>
                <a:latin typeface="宋体" panose="02010600030101010101" pitchFamily="2" charset="-122"/>
              </a:rPr>
              <a:t>,QA</a:t>
            </a:r>
            <a:r>
              <a:rPr lang="zh-CN" altLang="en-US" sz="2400" i="0" dirty="0">
                <a:solidFill>
                  <a:srgbClr val="0070C0"/>
                </a:solidFill>
                <a:latin typeface="宋体" panose="02010600030101010101" pitchFamily="2" charset="-122"/>
              </a:rPr>
              <a:t>人员辅助。</a:t>
            </a:r>
            <a:endParaRPr lang="zh-CN" altLang="en-US" sz="2400" i="0" dirty="0">
              <a:solidFill>
                <a:srgbClr val="0070C0"/>
              </a:solidFill>
              <a:latin typeface="宋体" panose="02010600030101010101" pitchFamily="2"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endParaRPr lang="zh-CN" altLang="en-US" sz="2400" i="0" dirty="0" smtClean="0">
              <a:solidFill>
                <a:srgbClr val="0070C0"/>
              </a:solidFill>
              <a:latin typeface="+mn-lt"/>
              <a:ea typeface="楷体" panose="02010609060101010101" charset="-122"/>
              <a:cs typeface="楷体" panose="02010609060101010101" charset="-122"/>
            </a:endParaRPr>
          </a:p>
          <a:p>
            <a:pPr marL="342900" indent="-342900" eaLnBrk="0" hangingPunct="0">
              <a:lnSpc>
                <a:spcPct val="13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smtClean="0">
                <a:solidFill>
                  <a:srgbClr val="0070C0"/>
                </a:solidFill>
                <a:latin typeface="+mn-lt"/>
                <a:ea typeface="楷体" panose="02010609060101010101" charset="-122"/>
                <a:cs typeface="楷体" panose="02010609060101010101" charset="-122"/>
              </a:rPr>
              <a:t>概念</a:t>
            </a:r>
            <a:endParaRPr lang="en-US" altLang="zh-CN" sz="2400" i="0" dirty="0">
              <a:solidFill>
                <a:srgbClr val="0070C0"/>
              </a:solidFill>
              <a:latin typeface="+mn-lt"/>
              <a:ea typeface="楷体" panose="02010609060101010101" charset="-122"/>
              <a:cs typeface="楷体" panose="02010609060101010101" charset="-122"/>
            </a:endParaRPr>
          </a:p>
          <a:p>
            <a:pPr marL="457200" indent="-457200">
              <a:lnSpc>
                <a:spcPts val="2200"/>
              </a:lnSpc>
              <a:buClr>
                <a:schemeClr val="accent1"/>
              </a:buClr>
              <a:buSzPct val="75000"/>
            </a:pPr>
            <a:endParaRPr lang="zh-CN" altLang="en-US" sz="2800" b="1" u="sng" dirty="0">
              <a:solidFill>
                <a:srgbClr val="0070C0"/>
              </a:solidFill>
              <a:latin typeface="宋体" panose="02010600030101010101" pitchFamily="2" charset="-122"/>
            </a:endParaRPr>
          </a:p>
          <a:p>
            <a:pPr marL="457200" indent="-457200">
              <a:lnSpc>
                <a:spcPts val="2200"/>
              </a:lnSpc>
              <a:buClr>
                <a:schemeClr val="accent1"/>
              </a:buClr>
              <a:buSzPct val="75000"/>
            </a:pPr>
            <a:r>
              <a:rPr lang="zh-CN" altLang="en-US" sz="2400" b="1" dirty="0">
                <a:solidFill>
                  <a:srgbClr val="0070C0"/>
                </a:solidFill>
                <a:latin typeface="宋体" panose="02010600030101010101" pitchFamily="2" charset="-122"/>
              </a:rPr>
              <a:t>    </a:t>
            </a:r>
            <a:r>
              <a:rPr lang="zh-CN" altLang="en-US" sz="2400" b="1" i="0" dirty="0" smtClean="0">
                <a:solidFill>
                  <a:srgbClr val="0070C0"/>
                </a:solidFill>
                <a:latin typeface="宋体" panose="02010600030101010101" pitchFamily="2" charset="-122"/>
              </a:rPr>
              <a:t>单元</a:t>
            </a:r>
            <a:r>
              <a:rPr lang="zh-CN" altLang="en-US" sz="2400" i="0" dirty="0" smtClean="0">
                <a:solidFill>
                  <a:srgbClr val="0070C0"/>
                </a:solidFill>
                <a:latin typeface="宋体" panose="02010600030101010101" pitchFamily="2" charset="-122"/>
              </a:rPr>
              <a:t>表现为：</a:t>
            </a:r>
            <a:r>
              <a:rPr lang="zh-CN" altLang="en-US" sz="2400" i="0" dirty="0" smtClean="0">
                <a:solidFill>
                  <a:srgbClr val="00B050"/>
                </a:solidFill>
                <a:latin typeface="宋体" panose="02010600030101010101" pitchFamily="2" charset="-122"/>
                <a:sym typeface="+mn-ea"/>
              </a:rPr>
              <a:t>一个对象/类/函数/模块/组件</a:t>
            </a:r>
            <a:endParaRPr lang="zh-CN" altLang="en-US" sz="2400" i="0" dirty="0" smtClean="0">
              <a:solidFill>
                <a:srgbClr val="0070C0"/>
              </a:solidFill>
              <a:latin typeface="宋体" panose="02010600030101010101" pitchFamily="2" charset="-122"/>
            </a:endParaRPr>
          </a:p>
          <a:p>
            <a:pPr marL="457200" indent="-457200">
              <a:lnSpc>
                <a:spcPts val="2200"/>
              </a:lnSpc>
              <a:buClr>
                <a:schemeClr val="accent1"/>
              </a:buClr>
              <a:buSzPct val="75000"/>
            </a:pPr>
            <a:r>
              <a:rPr lang="zh-CN" altLang="en-US" sz="2000" dirty="0">
                <a:solidFill>
                  <a:srgbClr val="0070C0"/>
                </a:solidFill>
                <a:latin typeface="Arial Black" panose="020B0A04020102020204" pitchFamily="34" charset="0"/>
              </a:rPr>
              <a:t>                                      </a:t>
            </a:r>
            <a:endParaRPr lang="zh-CN" altLang="en-US" sz="2000" dirty="0">
              <a:solidFill>
                <a:srgbClr val="0070C0"/>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nvSpPr>
        <p:spPr>
          <a:xfrm>
            <a:off x="1835695" y="404813"/>
            <a:ext cx="5760641" cy="575915"/>
          </a:xfrm>
          <a:prstGeom prst="rect">
            <a:avLst/>
          </a:prstGeom>
          <a:noFill/>
          <a:ln w="9525">
            <a:noFill/>
            <a:miter lim="800000"/>
          </a:ln>
          <a:effectLst/>
        </p:spPr>
        <p:txBody>
          <a:bodyPr vert="horz" wrap="square" lIns="91440" tIns="45720" rIns="91440" bIns="45720" numCol="1" anchor="ctr" anchorCtr="0" compatLnSpc="1"/>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a:lstStyle>
          <a:p>
            <a:pPr algn="ctr"/>
            <a:r>
              <a:rPr lang="en-US" altLang="zh-CN" sz="3200" i="0" dirty="0">
                <a:solidFill>
                  <a:srgbClr val="FFFF00"/>
                </a:solidFill>
                <a:latin typeface="+mn-lt"/>
              </a:rPr>
              <a:t>5.6.4 </a:t>
            </a:r>
            <a:r>
              <a:rPr lang="zh-CN" altLang="en-US" sz="3200" i="0" dirty="0">
                <a:solidFill>
                  <a:srgbClr val="FFFF00"/>
                </a:solidFill>
                <a:latin typeface="+mn-lt"/>
              </a:rPr>
              <a:t>代码的静态检测工具</a:t>
            </a:r>
            <a:endParaRPr lang="zh-CN" altLang="en-US" sz="3200" i="0" dirty="0">
              <a:solidFill>
                <a:srgbClr val="FFFF00"/>
              </a:solidFill>
              <a:latin typeface="+mn-lt"/>
            </a:endParaRPr>
          </a:p>
        </p:txBody>
      </p:sp>
      <p:sp>
        <p:nvSpPr>
          <p:cNvPr id="3" name="内容占位符 2"/>
          <p:cNvSpPr>
            <a:spLocks noGrp="1"/>
          </p:cNvSpPr>
          <p:nvPr/>
        </p:nvSpPr>
        <p:spPr>
          <a:xfrm>
            <a:off x="677545" y="1696085"/>
            <a:ext cx="7851140" cy="500443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nSpc>
                <a:spcPct val="200000"/>
              </a:lnSpc>
              <a:buNone/>
            </a:pPr>
            <a:r>
              <a:rPr lang="en-US" altLang="zh-CN"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	</a:t>
            </a:r>
            <a:r>
              <a:rPr lang="zh-CN" altLang="en-US"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静态检测主要为代码评审，如果靠编程人员自行检查，不仅工作量大，而且测试过程缺少准确性和可靠性。最好的办法就是借助静态检查工具来完成单元代码的静态测试。</a:t>
            </a:r>
            <a:endParaRPr lang="en-US" altLang="zh-CN"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200000"/>
              </a:lnSpc>
              <a:buNone/>
            </a:pPr>
            <a:r>
              <a:rPr lang="en-US" altLang="zh-CN"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	</a:t>
            </a:r>
            <a:r>
              <a:rPr lang="zh-CN" altLang="en-US"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代码</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的静态检测工具比较多</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包括</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endPar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200000"/>
              </a:lnSpc>
              <a:buNone/>
            </a:pP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(1)</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支持</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Java</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语言检测的 </a:t>
            </a:r>
            <a:r>
              <a:rPr lang="en-US" altLang="zh-CN" sz="2400" i="0" dirty="0" err="1">
                <a:solidFill>
                  <a:srgbClr val="0070C0"/>
                </a:solidFill>
                <a:latin typeface="宋体" panose="02010600030101010101" pitchFamily="2" charset="-122"/>
                <a:ea typeface="宋体" panose="02010600030101010101" pitchFamily="2" charset="-122"/>
                <a:cs typeface="宋体" panose="02010600030101010101" pitchFamily="2" charset="-122"/>
              </a:rPr>
              <a:t>CheckStyle</a:t>
            </a:r>
            <a:r>
              <a:rPr lang="en-US" altLang="zh-CN"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 </a:t>
            </a:r>
            <a:r>
              <a:rPr lang="en-US" altLang="zh-CN" sz="2400" i="0" dirty="0" err="1" smtClean="0">
                <a:solidFill>
                  <a:srgbClr val="0070C0"/>
                </a:solidFill>
                <a:latin typeface="宋体" panose="02010600030101010101" pitchFamily="2" charset="-122"/>
                <a:ea typeface="宋体" panose="02010600030101010101" pitchFamily="2" charset="-122"/>
                <a:cs typeface="宋体" panose="02010600030101010101" pitchFamily="2" charset="-122"/>
              </a:rPr>
              <a:t>FindBugs</a:t>
            </a:r>
            <a:r>
              <a:rPr lang="en-US" altLang="zh-CN"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 PMD</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等</a:t>
            </a:r>
            <a:endPar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200000"/>
              </a:lnSpc>
              <a:buNone/>
            </a:pP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(2)</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支持</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C++</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语言的</a:t>
            </a:r>
            <a:r>
              <a:rPr lang="en-US" altLang="zh-CN" sz="2400" i="0" dirty="0" err="1">
                <a:solidFill>
                  <a:srgbClr val="0070C0"/>
                </a:solidFill>
                <a:latin typeface="宋体" panose="02010600030101010101" pitchFamily="2" charset="-122"/>
                <a:ea typeface="宋体" panose="02010600030101010101" pitchFamily="2" charset="-122"/>
                <a:cs typeface="宋体" panose="02010600030101010101" pitchFamily="2" charset="-122"/>
              </a:rPr>
              <a:t>Parasoft</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 C</a:t>
            </a:r>
            <a:r>
              <a:rPr lang="en-US" altLang="zh-CN" sz="2400"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 Test, PRQA </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QA.C++</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等</a:t>
            </a:r>
            <a:endPar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4" name="Picture 6" descr="http://findbugs.sourceforge.net/manual/example-details.png"/>
          <p:cNvPicPr>
            <a:picLocks noChangeAspect="1" noChangeArrowheads="1"/>
          </p:cNvPicPr>
          <p:nvPr/>
        </p:nvPicPr>
        <p:blipFill>
          <a:blip r:embed="rId1" cstate="print"/>
          <a:srcRect/>
          <a:stretch>
            <a:fillRect/>
          </a:stretch>
        </p:blipFill>
        <p:spPr bwMode="auto">
          <a:xfrm>
            <a:off x="647564" y="1465206"/>
            <a:ext cx="8065393" cy="5392793"/>
          </a:xfrm>
          <a:prstGeom prst="rect">
            <a:avLst/>
          </a:prstGeom>
          <a:noFill/>
        </p:spPr>
      </p:pic>
      <p:pic>
        <p:nvPicPr>
          <p:cNvPr id="124930" name="Picture 2" descr="FindBugs"/>
          <p:cNvPicPr>
            <a:picLocks noChangeAspect="1" noChangeArrowheads="1"/>
          </p:cNvPicPr>
          <p:nvPr/>
        </p:nvPicPr>
        <p:blipFill>
          <a:blip r:embed="rId2" cstate="print"/>
          <a:srcRect/>
          <a:stretch>
            <a:fillRect/>
          </a:stretch>
        </p:blipFill>
        <p:spPr bwMode="auto">
          <a:xfrm>
            <a:off x="3812426" y="14206"/>
            <a:ext cx="1735576" cy="1692188"/>
          </a:xfrm>
          <a:prstGeom prst="rect">
            <a:avLst/>
          </a:prstGeom>
          <a:solidFill>
            <a:schemeClr val="bg2">
              <a:lumMod val="10000"/>
              <a:lumOff val="90000"/>
            </a:schemeClr>
          </a:solidFill>
        </p:spPr>
      </p:pic>
      <p:sp>
        <p:nvSpPr>
          <p:cNvPr id="7" name="矩形 6"/>
          <p:cNvSpPr/>
          <p:nvPr/>
        </p:nvSpPr>
        <p:spPr>
          <a:xfrm>
            <a:off x="3167844" y="6488668"/>
            <a:ext cx="3365024" cy="369332"/>
          </a:xfrm>
          <a:prstGeom prst="rect">
            <a:avLst/>
          </a:prstGeom>
          <a:solidFill>
            <a:schemeClr val="accent5">
              <a:lumMod val="90000"/>
            </a:schemeClr>
          </a:solidFill>
        </p:spPr>
        <p:txBody>
          <a:bodyPr wrap="none">
            <a:spAutoFit/>
          </a:bodyPr>
          <a:lstStyle/>
          <a:p>
            <a:r>
              <a:rPr lang="en-US" altLang="zh-CN" dirty="0" smtClean="0">
                <a:hlinkClick r:id="rId3"/>
              </a:rPr>
              <a:t>http://findbugs.sourceforge.net/</a:t>
            </a:r>
            <a:endParaRPr lang="zh-CN" altLang="en-US" dirty="0"/>
          </a:p>
        </p:txBody>
      </p:sp>
    </p:spTree>
  </p:cSld>
  <p:clrMapOvr>
    <a:masterClrMapping/>
  </p:clrMapOvr>
  <p:transition>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1547664" y="332656"/>
            <a:ext cx="6084788" cy="648072"/>
          </a:xfrm>
        </p:spPr>
        <p:txBody>
          <a:bodyPr/>
          <a:lstStyle/>
          <a:p>
            <a:pPr algn="ctr"/>
            <a:r>
              <a:rPr lang="en-US" altLang="zh-CN" sz="3200" dirty="0" err="1">
                <a:solidFill>
                  <a:srgbClr val="FFFF00"/>
                </a:solidFill>
                <a:latin typeface="+mn-lt"/>
              </a:rPr>
              <a:t>FindBugs</a:t>
            </a:r>
            <a:r>
              <a:rPr lang="en-US" altLang="zh-CN" sz="3200" dirty="0">
                <a:solidFill>
                  <a:srgbClr val="FFFF00"/>
                </a:solidFill>
                <a:latin typeface="+mn-lt"/>
              </a:rPr>
              <a:t> in Eclipse</a:t>
            </a:r>
            <a:endParaRPr lang="zh-CN" altLang="en-US" sz="3200" dirty="0">
              <a:solidFill>
                <a:srgbClr val="FFFF00"/>
              </a:solidFill>
              <a:latin typeface="+mn-lt"/>
            </a:endParaRPr>
          </a:p>
        </p:txBody>
      </p:sp>
      <p:pic>
        <p:nvPicPr>
          <p:cNvPr id="6" name="Picture 4" descr="http://www.blogjava.net/images/blogjava_net/josson/xfindbug111.jpg"/>
          <p:cNvPicPr>
            <a:picLocks noChangeAspect="1" noChangeArrowheads="1"/>
          </p:cNvPicPr>
          <p:nvPr/>
        </p:nvPicPr>
        <p:blipFill>
          <a:blip r:embed="rId1" cstate="print"/>
          <a:srcRect/>
          <a:stretch>
            <a:fillRect/>
          </a:stretch>
        </p:blipFill>
        <p:spPr bwMode="auto">
          <a:xfrm>
            <a:off x="755576" y="1571625"/>
            <a:ext cx="7648575" cy="5286375"/>
          </a:xfrm>
          <a:prstGeom prst="rect">
            <a:avLst/>
          </a:prstGeom>
          <a:noFill/>
        </p:spPr>
      </p:pic>
    </p:spTree>
  </p:cSld>
  <p:clrMapOvr>
    <a:masterClrMapping/>
  </p:clrMapOvr>
  <p:transition>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4" name="Picture 4" descr="http://wiki.hudson-ci.org/download/attachments/27295763/checkstyle-warnings.png?version=2&amp;modificationDate=1211446532000"/>
          <p:cNvPicPr>
            <a:picLocks noChangeAspect="1" noChangeArrowheads="1"/>
          </p:cNvPicPr>
          <p:nvPr/>
        </p:nvPicPr>
        <p:blipFill>
          <a:blip r:embed="rId1" cstate="print"/>
          <a:srcRect/>
          <a:stretch>
            <a:fillRect/>
          </a:stretch>
        </p:blipFill>
        <p:spPr bwMode="auto">
          <a:xfrm>
            <a:off x="611560" y="1484784"/>
            <a:ext cx="7430444" cy="5373216"/>
          </a:xfrm>
          <a:prstGeom prst="rect">
            <a:avLst/>
          </a:prstGeom>
          <a:noFill/>
        </p:spPr>
      </p:pic>
      <p:sp>
        <p:nvSpPr>
          <p:cNvPr id="41986" name="Rectangle 2"/>
          <p:cNvSpPr>
            <a:spLocks noGrp="1" noChangeArrowheads="1"/>
          </p:cNvSpPr>
          <p:nvPr>
            <p:ph type="title" idx="4294967295"/>
          </p:nvPr>
        </p:nvSpPr>
        <p:spPr>
          <a:xfrm>
            <a:off x="2987824" y="260648"/>
            <a:ext cx="2987687" cy="823912"/>
          </a:xfrm>
        </p:spPr>
        <p:txBody>
          <a:bodyPr/>
          <a:lstStyle/>
          <a:p>
            <a:pPr algn="ctr"/>
            <a:r>
              <a:rPr lang="en-US" altLang="zh-CN" sz="3200" dirty="0" err="1">
                <a:solidFill>
                  <a:srgbClr val="FFFF00"/>
                </a:solidFill>
                <a:latin typeface="+mn-lt"/>
              </a:rPr>
              <a:t>CheckStyle</a:t>
            </a:r>
            <a:endParaRPr lang="zh-CN" altLang="en-US" sz="3200" dirty="0">
              <a:solidFill>
                <a:srgbClr val="FFFF00"/>
              </a:solidFill>
              <a:latin typeface="+mn-lt"/>
            </a:endParaRPr>
          </a:p>
        </p:txBody>
      </p:sp>
      <p:sp>
        <p:nvSpPr>
          <p:cNvPr id="41988" name="Text Box 4"/>
          <p:cNvSpPr txBox="1">
            <a:spLocks noChangeArrowheads="1"/>
          </p:cNvSpPr>
          <p:nvPr/>
        </p:nvSpPr>
        <p:spPr bwMode="auto">
          <a:xfrm>
            <a:off x="179388" y="1052513"/>
            <a:ext cx="274637" cy="2303462"/>
          </a:xfrm>
          <a:prstGeom prst="rect">
            <a:avLst/>
          </a:prstGeom>
          <a:noFill/>
          <a:ln w="9525">
            <a:noFill/>
            <a:miter lim="800000"/>
          </a:ln>
        </p:spPr>
        <p:txBody>
          <a:bodyPr vert="eaVert" lIns="0" tIns="0" rIns="0" bIns="0">
            <a:spAutoFit/>
          </a:bodyPr>
          <a:lstStyle/>
          <a:p>
            <a:pPr>
              <a:spcBef>
                <a:spcPct val="50000"/>
              </a:spcBef>
            </a:pPr>
            <a:r>
              <a:rPr lang="en-US" altLang="zh-CN">
                <a:solidFill>
                  <a:srgbClr val="808080"/>
                </a:solidFill>
              </a:rPr>
              <a:t>Zhu.Kerry@gmail.com</a:t>
            </a:r>
            <a:endParaRPr lang="en-US" altLang="zh-CN">
              <a:solidFill>
                <a:srgbClr val="808080"/>
              </a:solidFill>
            </a:endParaRPr>
          </a:p>
        </p:txBody>
      </p:sp>
      <p:sp>
        <p:nvSpPr>
          <p:cNvPr id="4" name="矩形 3"/>
          <p:cNvSpPr/>
          <p:nvPr/>
        </p:nvSpPr>
        <p:spPr>
          <a:xfrm>
            <a:off x="4355976" y="6165304"/>
            <a:ext cx="3570208" cy="369332"/>
          </a:xfrm>
          <a:prstGeom prst="rect">
            <a:avLst/>
          </a:prstGeom>
          <a:solidFill>
            <a:schemeClr val="accent5">
              <a:lumMod val="90000"/>
            </a:schemeClr>
          </a:solidFill>
        </p:spPr>
        <p:txBody>
          <a:bodyPr wrap="none">
            <a:spAutoFit/>
          </a:bodyPr>
          <a:lstStyle/>
          <a:p>
            <a:r>
              <a:rPr lang="en-US" altLang="zh-CN" dirty="0" smtClean="0">
                <a:hlinkClick r:id="rId2"/>
              </a:rPr>
              <a:t>http://checkstyle.sourceforge.net/</a:t>
            </a:r>
            <a:endParaRPr lang="zh-CN" altLang="en-US" dirty="0"/>
          </a:p>
        </p:txBody>
      </p:sp>
      <p:pic>
        <p:nvPicPr>
          <p:cNvPr id="122882" name="Picture 2" descr="Checkstyle"/>
          <p:cNvPicPr>
            <a:picLocks noChangeAspect="1" noChangeArrowheads="1"/>
          </p:cNvPicPr>
          <p:nvPr/>
        </p:nvPicPr>
        <p:blipFill>
          <a:blip r:embed="rId3" cstate="print"/>
          <a:srcRect/>
          <a:stretch>
            <a:fillRect/>
          </a:stretch>
        </p:blipFill>
        <p:spPr bwMode="auto">
          <a:xfrm>
            <a:off x="7560332" y="1520788"/>
            <a:ext cx="1158748" cy="1008112"/>
          </a:xfrm>
          <a:prstGeom prst="rect">
            <a:avLst/>
          </a:prstGeom>
          <a:solidFill>
            <a:schemeClr val="bg2">
              <a:lumMod val="10000"/>
              <a:lumOff val="90000"/>
            </a:schemeClr>
          </a:solidFill>
        </p:spPr>
      </p:pic>
    </p:spTree>
  </p:cSld>
  <p:clrMapOvr>
    <a:masterClrMapping/>
  </p:clrMapOvr>
  <p:transition>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1187624" y="332656"/>
            <a:ext cx="5976019" cy="791939"/>
          </a:xfrm>
        </p:spPr>
        <p:txBody>
          <a:bodyPr/>
          <a:lstStyle/>
          <a:p>
            <a:pPr algn="ctr"/>
            <a:r>
              <a:rPr lang="en-US" altLang="zh-CN" sz="3200" dirty="0" err="1">
                <a:solidFill>
                  <a:srgbClr val="FFFF00"/>
                </a:solidFill>
                <a:latin typeface="+mn-lt"/>
              </a:rPr>
              <a:t>CheckStyle</a:t>
            </a:r>
            <a:endParaRPr lang="zh-CN" altLang="en-US" sz="3200" dirty="0">
              <a:solidFill>
                <a:srgbClr val="FFFF00"/>
              </a:solidFill>
              <a:latin typeface="+mn-lt"/>
            </a:endParaRPr>
          </a:p>
        </p:txBody>
      </p:sp>
      <p:sp>
        <p:nvSpPr>
          <p:cNvPr id="4" name="矩形 3"/>
          <p:cNvSpPr/>
          <p:nvPr/>
        </p:nvSpPr>
        <p:spPr>
          <a:xfrm>
            <a:off x="2339752" y="5625244"/>
            <a:ext cx="3570208" cy="369332"/>
          </a:xfrm>
          <a:prstGeom prst="rect">
            <a:avLst/>
          </a:prstGeom>
        </p:spPr>
        <p:txBody>
          <a:bodyPr wrap="none">
            <a:spAutoFit/>
          </a:bodyPr>
          <a:lstStyle/>
          <a:p>
            <a:r>
              <a:rPr lang="en-US" altLang="zh-CN" dirty="0" smtClean="0">
                <a:hlinkClick r:id="rId1"/>
              </a:rPr>
              <a:t>http://checkstyle.sourceforge.net/</a:t>
            </a:r>
            <a:endParaRPr lang="zh-CN" altLang="en-US" dirty="0"/>
          </a:p>
        </p:txBody>
      </p:sp>
      <p:pic>
        <p:nvPicPr>
          <p:cNvPr id="6" name="图片 5" descr="checkstyle.png"/>
          <p:cNvPicPr>
            <a:picLocks noChangeAspect="1"/>
          </p:cNvPicPr>
          <p:nvPr/>
        </p:nvPicPr>
        <p:blipFill>
          <a:blip r:embed="rId2" cstate="print"/>
          <a:stretch>
            <a:fillRect/>
          </a:stretch>
        </p:blipFill>
        <p:spPr>
          <a:xfrm>
            <a:off x="179512" y="1556792"/>
            <a:ext cx="8799378" cy="4680520"/>
          </a:xfrm>
          <a:prstGeom prst="rect">
            <a:avLst/>
          </a:prstGeom>
        </p:spPr>
      </p:pic>
    </p:spTree>
  </p:cSld>
  <p:clrMapOvr>
    <a:masterClrMapping/>
  </p:clrMapOvr>
  <p:transition>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1115616" y="404664"/>
            <a:ext cx="6552083" cy="647923"/>
          </a:xfrm>
        </p:spPr>
        <p:txBody>
          <a:bodyPr/>
          <a:lstStyle/>
          <a:p>
            <a:pPr algn="ctr"/>
            <a:r>
              <a:rPr lang="en-US" altLang="zh-CN" sz="3200" dirty="0" err="1">
                <a:solidFill>
                  <a:srgbClr val="FFFF00"/>
                </a:solidFill>
                <a:latin typeface="+mn-lt"/>
              </a:rPr>
              <a:t>CheckStyle</a:t>
            </a:r>
            <a:endParaRPr lang="zh-CN" altLang="en-US" sz="3200" dirty="0">
              <a:solidFill>
                <a:srgbClr val="FFFF00"/>
              </a:solidFill>
              <a:latin typeface="+mn-lt"/>
            </a:endParaRPr>
          </a:p>
        </p:txBody>
      </p:sp>
      <p:pic>
        <p:nvPicPr>
          <p:cNvPr id="155650" name="Picture 2" descr="http://mojo.codehaus.org/dashboard-maven-plugin/examples/images/LogAnalyzer_CheckStyle_Error.png"/>
          <p:cNvPicPr>
            <a:picLocks noChangeAspect="1" noChangeArrowheads="1"/>
          </p:cNvPicPr>
          <p:nvPr/>
        </p:nvPicPr>
        <p:blipFill>
          <a:blip r:embed="rId1" cstate="print"/>
          <a:srcRect/>
          <a:stretch>
            <a:fillRect/>
          </a:stretch>
        </p:blipFill>
        <p:spPr bwMode="auto">
          <a:xfrm>
            <a:off x="467544" y="1772816"/>
            <a:ext cx="8124056" cy="4572508"/>
          </a:xfrm>
          <a:prstGeom prst="rect">
            <a:avLst/>
          </a:prstGeom>
          <a:noFill/>
        </p:spPr>
      </p:pic>
    </p:spTree>
  </p:cSld>
  <p:clrMapOvr>
    <a:masterClrMapping/>
  </p:clrMapOvr>
  <p:transition>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descr="http://persistentdesigns.com/wp/wp-content/uploads/pmd.jpg"/>
          <p:cNvPicPr>
            <a:picLocks noChangeAspect="1" noChangeArrowheads="1"/>
          </p:cNvPicPr>
          <p:nvPr/>
        </p:nvPicPr>
        <p:blipFill>
          <a:blip r:embed="rId1" cstate="print"/>
          <a:srcRect/>
          <a:stretch>
            <a:fillRect/>
          </a:stretch>
        </p:blipFill>
        <p:spPr bwMode="auto">
          <a:xfrm>
            <a:off x="1103616" y="1385774"/>
            <a:ext cx="6420712" cy="4815535"/>
          </a:xfrm>
          <a:prstGeom prst="rect">
            <a:avLst/>
          </a:prstGeom>
          <a:noFill/>
        </p:spPr>
      </p:pic>
      <p:sp>
        <p:nvSpPr>
          <p:cNvPr id="41986" name="Rectangle 2"/>
          <p:cNvSpPr>
            <a:spLocks noGrp="1" noChangeArrowheads="1"/>
          </p:cNvSpPr>
          <p:nvPr>
            <p:ph type="title" idx="4294967295"/>
          </p:nvPr>
        </p:nvSpPr>
        <p:spPr>
          <a:xfrm>
            <a:off x="1619672" y="332656"/>
            <a:ext cx="5832003" cy="647923"/>
          </a:xfrm>
        </p:spPr>
        <p:txBody>
          <a:bodyPr/>
          <a:lstStyle/>
          <a:p>
            <a:pPr algn="ctr"/>
            <a:r>
              <a:rPr lang="en-US" altLang="zh-CN" sz="3200" dirty="0">
                <a:solidFill>
                  <a:srgbClr val="FFFF00"/>
                </a:solidFill>
                <a:latin typeface="+mn-lt"/>
              </a:rPr>
              <a:t>PMD</a:t>
            </a:r>
            <a:endParaRPr lang="zh-CN" altLang="en-US" sz="3200" dirty="0">
              <a:solidFill>
                <a:srgbClr val="FFFF00"/>
              </a:solidFill>
              <a:latin typeface="+mn-lt"/>
            </a:endParaRPr>
          </a:p>
        </p:txBody>
      </p:sp>
      <p:sp>
        <p:nvSpPr>
          <p:cNvPr id="4" name="矩形 3"/>
          <p:cNvSpPr/>
          <p:nvPr/>
        </p:nvSpPr>
        <p:spPr>
          <a:xfrm>
            <a:off x="2483768" y="6273316"/>
            <a:ext cx="2941831" cy="369332"/>
          </a:xfrm>
          <a:prstGeom prst="rect">
            <a:avLst/>
          </a:prstGeom>
        </p:spPr>
        <p:txBody>
          <a:bodyPr wrap="none">
            <a:spAutoFit/>
          </a:bodyPr>
          <a:lstStyle/>
          <a:p>
            <a:r>
              <a:rPr lang="en-US" altLang="zh-CN" dirty="0" smtClean="0">
                <a:hlinkClick r:id="rId2"/>
              </a:rPr>
              <a:t>http://pmd.sourceforge.net/</a:t>
            </a:r>
            <a:endParaRPr lang="zh-CN" altLang="en-US" dirty="0"/>
          </a:p>
        </p:txBody>
      </p:sp>
    </p:spTree>
  </p:cSld>
  <p:clrMapOvr>
    <a:masterClrMapping/>
  </p:clrMapOvr>
  <p:transition>
    <p:wipe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684213" y="404813"/>
            <a:ext cx="8101012" cy="823912"/>
          </a:xfrm>
        </p:spPr>
        <p:txBody>
          <a:bodyPr/>
          <a:lstStyle/>
          <a:p>
            <a:pPr algn="ctr"/>
            <a:r>
              <a:rPr lang="en-US" altLang="zh-CN" sz="3200" dirty="0">
                <a:solidFill>
                  <a:srgbClr val="FFFF00"/>
                </a:solidFill>
                <a:latin typeface="+mn-lt"/>
              </a:rPr>
              <a:t>PMD</a:t>
            </a:r>
            <a:endParaRPr lang="zh-CN" altLang="en-US" sz="3200" dirty="0">
              <a:solidFill>
                <a:srgbClr val="FFFF00"/>
              </a:solidFill>
              <a:latin typeface="+mn-lt"/>
            </a:endParaRPr>
          </a:p>
        </p:txBody>
      </p:sp>
      <p:pic>
        <p:nvPicPr>
          <p:cNvPr id="6" name="图片 5" descr="PMD.png"/>
          <p:cNvPicPr>
            <a:picLocks noChangeAspect="1"/>
          </p:cNvPicPr>
          <p:nvPr/>
        </p:nvPicPr>
        <p:blipFill>
          <a:blip r:embed="rId1" cstate="print"/>
          <a:stretch>
            <a:fillRect/>
          </a:stretch>
        </p:blipFill>
        <p:spPr>
          <a:xfrm>
            <a:off x="0" y="1340768"/>
            <a:ext cx="9144000" cy="5112568"/>
          </a:xfrm>
          <a:prstGeom prst="rect">
            <a:avLst/>
          </a:prstGeom>
        </p:spPr>
      </p:pic>
    </p:spTree>
  </p:cSld>
  <p:clrMapOvr>
    <a:masterClrMapping/>
  </p:clrMapOvr>
  <p:transition>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684213" y="404813"/>
            <a:ext cx="8101012" cy="823912"/>
          </a:xfrm>
        </p:spPr>
        <p:txBody>
          <a:bodyPr/>
          <a:lstStyle/>
          <a:p>
            <a:pPr algn="ctr"/>
            <a:r>
              <a:rPr lang="en-US" altLang="zh-CN" sz="3200" dirty="0" err="1">
                <a:solidFill>
                  <a:srgbClr val="FFFF00"/>
                </a:solidFill>
                <a:latin typeface="+mn-lt"/>
              </a:rPr>
              <a:t>FlexPMD</a:t>
            </a:r>
            <a:endParaRPr lang="zh-CN" altLang="en-US" sz="3200" dirty="0">
              <a:solidFill>
                <a:srgbClr val="FFFF00"/>
              </a:solidFill>
              <a:latin typeface="+mn-lt"/>
            </a:endParaRPr>
          </a:p>
        </p:txBody>
      </p:sp>
      <p:pic>
        <p:nvPicPr>
          <p:cNvPr id="159746" name="Picture 2" descr="http://opensource.adobe.com/wiki/download/attachments/29852444/WhatFlexPMD.png"/>
          <p:cNvPicPr>
            <a:picLocks noChangeAspect="1" noChangeArrowheads="1"/>
          </p:cNvPicPr>
          <p:nvPr/>
        </p:nvPicPr>
        <p:blipFill>
          <a:blip r:embed="rId1" cstate="print"/>
          <a:srcRect/>
          <a:stretch>
            <a:fillRect/>
          </a:stretch>
        </p:blipFill>
        <p:spPr bwMode="auto">
          <a:xfrm>
            <a:off x="179512" y="1340768"/>
            <a:ext cx="8543454" cy="5337212"/>
          </a:xfrm>
          <a:prstGeom prst="rect">
            <a:avLst/>
          </a:prstGeom>
          <a:noFill/>
        </p:spPr>
      </p:pic>
    </p:spTree>
  </p:cSld>
  <p:clrMapOvr>
    <a:masterClrMapping/>
  </p:clrMapOvr>
  <p:transition>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827584" y="404664"/>
            <a:ext cx="7200155" cy="575915"/>
          </a:xfrm>
        </p:spPr>
        <p:txBody>
          <a:bodyPr/>
          <a:lstStyle/>
          <a:p>
            <a:pPr algn="ctr"/>
            <a:r>
              <a:rPr lang="en-US" altLang="zh-CN" sz="3200" dirty="0" err="1">
                <a:solidFill>
                  <a:srgbClr val="FFFF00"/>
                </a:solidFill>
                <a:latin typeface="+mn-lt"/>
              </a:rPr>
              <a:t>CheckStyle</a:t>
            </a:r>
            <a:r>
              <a:rPr lang="en-US" altLang="zh-CN" sz="3200" dirty="0">
                <a:solidFill>
                  <a:srgbClr val="FFFF00"/>
                </a:solidFill>
                <a:latin typeface="+mn-lt"/>
              </a:rPr>
              <a:t>/PMD</a:t>
            </a:r>
            <a:r>
              <a:rPr lang="zh-CN" altLang="en-US" sz="3200" dirty="0">
                <a:solidFill>
                  <a:srgbClr val="FFFF00"/>
                </a:solidFill>
                <a:latin typeface="+mn-lt"/>
              </a:rPr>
              <a:t>与</a:t>
            </a:r>
            <a:r>
              <a:rPr lang="en-US" altLang="zh-CN" sz="3200" dirty="0" err="1">
                <a:solidFill>
                  <a:srgbClr val="FFFF00"/>
                </a:solidFill>
                <a:latin typeface="+mn-lt"/>
              </a:rPr>
              <a:t>FindBugs</a:t>
            </a:r>
            <a:r>
              <a:rPr lang="zh-CN" altLang="en-US" sz="3200" dirty="0">
                <a:solidFill>
                  <a:srgbClr val="FFFF00"/>
                </a:solidFill>
                <a:latin typeface="+mn-lt"/>
              </a:rPr>
              <a:t>比较</a:t>
            </a:r>
            <a:endParaRPr lang="zh-CN" altLang="en-US" sz="3200" dirty="0">
              <a:solidFill>
                <a:srgbClr val="FFFF00"/>
              </a:solidFill>
              <a:latin typeface="+mn-lt"/>
            </a:endParaRPr>
          </a:p>
        </p:txBody>
      </p:sp>
      <p:pic>
        <p:nvPicPr>
          <p:cNvPr id="41989" name="Picture 5"/>
          <p:cNvPicPr>
            <a:picLocks noChangeAspect="1" noChangeArrowheads="1"/>
          </p:cNvPicPr>
          <p:nvPr/>
        </p:nvPicPr>
        <p:blipFill>
          <a:blip r:embed="rId1" cstate="print"/>
          <a:srcRect/>
          <a:stretch>
            <a:fillRect/>
          </a:stretch>
        </p:blipFill>
        <p:spPr bwMode="auto">
          <a:xfrm>
            <a:off x="395536" y="1556792"/>
            <a:ext cx="8173587" cy="4824536"/>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63688" y="404813"/>
            <a:ext cx="6011887" cy="503907"/>
          </a:xfrm>
        </p:spPr>
        <p:txBody>
          <a:bodyPr/>
          <a:lstStyle/>
          <a:p>
            <a:pPr algn="ctr"/>
            <a:r>
              <a:rPr lang="zh-CN" altLang="en-US" sz="3200" dirty="0">
                <a:solidFill>
                  <a:srgbClr val="FFFF00"/>
                </a:solidFill>
                <a:latin typeface="+mj-ea"/>
              </a:rPr>
              <a:t>为何要进行单元测试</a:t>
            </a:r>
            <a:r>
              <a:rPr lang="en-US" altLang="zh-CN" sz="3200" dirty="0">
                <a:solidFill>
                  <a:srgbClr val="FFFF00"/>
                </a:solidFill>
                <a:latin typeface="+mj-ea"/>
              </a:rPr>
              <a:t>?</a:t>
            </a:r>
            <a:endParaRPr lang="en-US" altLang="zh-CN" sz="3200" dirty="0">
              <a:solidFill>
                <a:srgbClr val="FFFF00"/>
              </a:solidFill>
              <a:latin typeface="+mj-ea"/>
            </a:endParaRPr>
          </a:p>
        </p:txBody>
      </p:sp>
      <p:sp>
        <p:nvSpPr>
          <p:cNvPr id="9219" name="Text Box 4"/>
          <p:cNvSpPr txBox="1">
            <a:spLocks noChangeArrowheads="1"/>
          </p:cNvSpPr>
          <p:nvPr/>
        </p:nvSpPr>
        <p:spPr bwMode="auto">
          <a:xfrm>
            <a:off x="755576" y="1988840"/>
            <a:ext cx="7668852" cy="4282440"/>
          </a:xfrm>
          <a:prstGeom prst="rect">
            <a:avLst/>
          </a:prstGeom>
          <a:noFill/>
          <a:ln w="9525">
            <a:noFill/>
            <a:miter lim="800000"/>
          </a:ln>
        </p:spPr>
        <p:txBody>
          <a:bodyPr wrap="square" lIns="0" tIns="0" rIns="0" bIns="0">
            <a:spAutoFit/>
          </a:bodyPr>
          <a:lstStyle/>
          <a:p>
            <a:pPr marL="342900" indent="0" eaLnBrk="0" latinLnBrk="0" hangingPunct="0">
              <a:lnSpc>
                <a:spcPct val="19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smtClean="0">
                <a:solidFill>
                  <a:srgbClr val="0070C0"/>
                </a:solidFill>
                <a:latin typeface="+mn-lt"/>
                <a:ea typeface="楷体" panose="02010609060101010101" charset="-122"/>
                <a:cs typeface="楷体" panose="02010609060101010101" charset="-122"/>
              </a:rPr>
              <a:t>尽早发现错误</a:t>
            </a:r>
            <a:endParaRPr lang="zh-CN" altLang="en-US" sz="2800" b="1" dirty="0">
              <a:solidFill>
                <a:srgbClr val="00B050"/>
              </a:solidFill>
              <a:latin typeface="宋体" panose="02010600030101010101" pitchFamily="2" charset="-122"/>
            </a:endParaRPr>
          </a:p>
          <a:p>
            <a:pPr marL="355600" indent="0" latinLnBrk="0">
              <a:lnSpc>
                <a:spcPct val="190000"/>
              </a:lnSpc>
              <a:buClr>
                <a:schemeClr val="accent1"/>
              </a:buClr>
              <a:buSzPct val="75000"/>
              <a:buFont typeface="Arial" panose="020B0604020202020204" pitchFamily="34" charset="0"/>
              <a:buChar char="•"/>
            </a:pPr>
            <a:r>
              <a:rPr lang="zh-CN" altLang="en-US" sz="2400" i="0" dirty="0">
                <a:solidFill>
                  <a:srgbClr val="00B050"/>
                </a:solidFill>
                <a:latin typeface="宋体" panose="02010600030101010101" pitchFamily="2" charset="-122"/>
              </a:rPr>
              <a:t>错误发现越早</a:t>
            </a:r>
            <a:r>
              <a:rPr lang="en-US" altLang="zh-CN" sz="2400" i="0" dirty="0">
                <a:solidFill>
                  <a:srgbClr val="00B050"/>
                </a:solidFill>
                <a:latin typeface="宋体" panose="02010600030101010101" pitchFamily="2" charset="-122"/>
              </a:rPr>
              <a:t>,</a:t>
            </a:r>
            <a:r>
              <a:rPr lang="zh-CN" altLang="en-US" sz="2400" i="0" dirty="0">
                <a:solidFill>
                  <a:srgbClr val="00B050"/>
                </a:solidFill>
                <a:latin typeface="宋体" panose="02010600030101010101" pitchFamily="2" charset="-122"/>
              </a:rPr>
              <a:t>成本越低</a:t>
            </a:r>
            <a:r>
              <a:rPr lang="en-US" altLang="zh-CN" sz="2400" i="0" dirty="0">
                <a:solidFill>
                  <a:srgbClr val="00B050"/>
                </a:solidFill>
                <a:latin typeface="宋体" panose="02010600030101010101" pitchFamily="2" charset="-122"/>
              </a:rPr>
              <a:t>.</a:t>
            </a:r>
            <a:endParaRPr lang="en-US" altLang="zh-CN" sz="2400" i="0" dirty="0">
              <a:solidFill>
                <a:srgbClr val="00B050"/>
              </a:solidFill>
              <a:latin typeface="宋体" panose="02010600030101010101" pitchFamily="2" charset="-122"/>
            </a:endParaRPr>
          </a:p>
          <a:p>
            <a:pPr marL="355600" indent="0" latinLnBrk="0">
              <a:lnSpc>
                <a:spcPct val="190000"/>
              </a:lnSpc>
              <a:buClr>
                <a:schemeClr val="accent1"/>
              </a:buClr>
              <a:buSzPct val="75000"/>
              <a:buFont typeface="Arial" panose="020B0604020202020204" pitchFamily="34" charset="0"/>
              <a:buChar char="•"/>
            </a:pPr>
            <a:r>
              <a:rPr lang="zh-CN" altLang="en-US" sz="2400" i="0" dirty="0" smtClean="0">
                <a:solidFill>
                  <a:srgbClr val="00B050"/>
                </a:solidFill>
                <a:latin typeface="宋体" panose="02010600030101010101" pitchFamily="2" charset="-122"/>
              </a:rPr>
              <a:t>发现问题比较容易</a:t>
            </a:r>
            <a:endParaRPr lang="en-US" altLang="zh-CN" sz="2400" i="0" dirty="0" smtClean="0">
              <a:solidFill>
                <a:srgbClr val="00B050"/>
              </a:solidFill>
              <a:latin typeface="宋体" panose="02010600030101010101" pitchFamily="2" charset="-122"/>
            </a:endParaRPr>
          </a:p>
          <a:p>
            <a:pPr marL="355600" indent="0" latinLnBrk="0">
              <a:lnSpc>
                <a:spcPct val="190000"/>
              </a:lnSpc>
              <a:buClr>
                <a:schemeClr val="accent1"/>
              </a:buClr>
              <a:buSzPct val="75000"/>
              <a:buFont typeface="Arial" panose="020B0604020202020204" pitchFamily="34" charset="0"/>
              <a:buChar char="•"/>
            </a:pPr>
            <a:r>
              <a:rPr lang="zh-CN" altLang="en-US" sz="2400" i="0" dirty="0" smtClean="0">
                <a:solidFill>
                  <a:srgbClr val="00B050"/>
                </a:solidFill>
                <a:latin typeface="宋体" panose="02010600030101010101" pitchFamily="2" charset="-122"/>
              </a:rPr>
              <a:t>修正问题更容易</a:t>
            </a:r>
            <a:endParaRPr lang="zh-CN" altLang="en-US" sz="2400" b="1" dirty="0">
              <a:solidFill>
                <a:srgbClr val="00B050"/>
              </a:solidFill>
              <a:latin typeface="宋体" panose="02010600030101010101" pitchFamily="2" charset="-122"/>
            </a:endParaRPr>
          </a:p>
          <a:p>
            <a:pPr marL="342900" indent="0" eaLnBrk="0" latinLnBrk="0" hangingPunct="0">
              <a:lnSpc>
                <a:spcPct val="190000"/>
              </a:lnSpc>
              <a:spcBef>
                <a:spcPct val="2000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i="0" dirty="0">
                <a:solidFill>
                  <a:srgbClr val="0070C0"/>
                </a:solidFill>
                <a:latin typeface="+mn-lt"/>
                <a:ea typeface="楷体" panose="02010609060101010101" charset="-122"/>
                <a:cs typeface="楷体" panose="02010609060101010101" charset="-122"/>
              </a:rPr>
              <a:t>检查代码是否符合设计和规范，有利于将来代码</a:t>
            </a:r>
            <a:r>
              <a:rPr lang="zh-CN" altLang="en-US" sz="2400" i="0" dirty="0" smtClean="0">
                <a:solidFill>
                  <a:srgbClr val="0070C0"/>
                </a:solidFill>
                <a:latin typeface="+mn-lt"/>
                <a:ea typeface="楷体" panose="02010609060101010101" charset="-122"/>
                <a:cs typeface="楷体" panose="02010609060101010101" charset="-122"/>
              </a:rPr>
              <a:t>的维护</a:t>
            </a:r>
            <a:endParaRPr lang="zh-CN" altLang="en-US" sz="2400" b="1" dirty="0">
              <a:solidFill>
                <a:srgbClr val="00B05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043608" y="404664"/>
            <a:ext cx="6552083" cy="647923"/>
          </a:xfrm>
        </p:spPr>
        <p:txBody>
          <a:bodyPr/>
          <a:lstStyle/>
          <a:p>
            <a:pPr algn="ctr"/>
            <a:r>
              <a:rPr lang="en-US" altLang="zh-CN" dirty="0" err="1">
                <a:solidFill>
                  <a:srgbClr val="FFFF00"/>
                </a:solidFill>
                <a:latin typeface="+mn-lt"/>
              </a:rPr>
              <a:t>5.6.5 SourceMonitor</a:t>
            </a:r>
            <a:r>
              <a:rPr lang="zh-CN" altLang="en-US" dirty="0">
                <a:solidFill>
                  <a:srgbClr val="FFFF00"/>
                </a:solidFill>
                <a:latin typeface="+mj-ea"/>
              </a:rPr>
              <a:t>检测代码复杂度</a:t>
            </a:r>
            <a:endParaRPr lang="zh-CN" altLang="en-US" dirty="0">
              <a:solidFill>
                <a:srgbClr val="FFFF00"/>
              </a:solidFill>
              <a:latin typeface="+mj-ea"/>
            </a:endParaRPr>
          </a:p>
        </p:txBody>
      </p:sp>
      <p:sp>
        <p:nvSpPr>
          <p:cNvPr id="43013" name="Text Box 5"/>
          <p:cNvSpPr txBox="1">
            <a:spLocks noChangeArrowheads="1"/>
          </p:cNvSpPr>
          <p:nvPr/>
        </p:nvSpPr>
        <p:spPr bwMode="auto">
          <a:xfrm>
            <a:off x="323528" y="1484784"/>
            <a:ext cx="8568952" cy="369332"/>
          </a:xfrm>
          <a:prstGeom prst="rect">
            <a:avLst/>
          </a:prstGeom>
          <a:noFill/>
          <a:ln w="9525">
            <a:noFill/>
            <a:miter lim="800000"/>
          </a:ln>
        </p:spPr>
        <p:txBody>
          <a:bodyPr wrap="square" lIns="0" tIns="0" rIns="0" bIns="0">
            <a:spAutoFit/>
          </a:bodyPr>
          <a:lstStyle/>
          <a:p>
            <a:pPr>
              <a:spcBef>
                <a:spcPct val="50000"/>
              </a:spcBef>
            </a:pPr>
            <a:r>
              <a:rPr lang="zh-CN" altLang="en-US" sz="2400" i="0" dirty="0" smtClean="0"/>
              <a:t>测试各类源代码的复杂度、深度嵌套类和性能，生成相应的图表</a:t>
            </a:r>
            <a:endParaRPr lang="zh-CN" altLang="en-US" sz="2400" i="0" dirty="0"/>
          </a:p>
        </p:txBody>
      </p:sp>
      <p:pic>
        <p:nvPicPr>
          <p:cNvPr id="43014" name="Picture 6"/>
          <p:cNvPicPr>
            <a:picLocks noChangeAspect="1" noChangeArrowheads="1"/>
          </p:cNvPicPr>
          <p:nvPr/>
        </p:nvPicPr>
        <p:blipFill>
          <a:blip r:embed="rId1" cstate="print"/>
          <a:srcRect/>
          <a:stretch>
            <a:fillRect/>
          </a:stretch>
        </p:blipFill>
        <p:spPr bwMode="auto">
          <a:xfrm>
            <a:off x="1331640" y="2060848"/>
            <a:ext cx="6696744" cy="4653136"/>
          </a:xfrm>
          <a:prstGeom prst="rect">
            <a:avLst/>
          </a:prstGeom>
          <a:noFill/>
          <a:ln w="9525">
            <a:noFill/>
            <a:miter lim="800000"/>
            <a:headEnd/>
            <a:tailEnd/>
          </a:ln>
        </p:spPr>
      </p:pic>
      <p:sp>
        <p:nvSpPr>
          <p:cNvPr id="7" name="矩形 6"/>
          <p:cNvSpPr/>
          <p:nvPr/>
        </p:nvSpPr>
        <p:spPr>
          <a:xfrm>
            <a:off x="4860032" y="5373216"/>
            <a:ext cx="3262560" cy="369332"/>
          </a:xfrm>
          <a:prstGeom prst="rect">
            <a:avLst/>
          </a:prstGeom>
          <a:solidFill>
            <a:schemeClr val="accent5">
              <a:lumMod val="90000"/>
            </a:schemeClr>
          </a:solidFill>
        </p:spPr>
        <p:txBody>
          <a:bodyPr wrap="none">
            <a:spAutoFit/>
          </a:bodyPr>
          <a:lstStyle/>
          <a:p>
            <a:r>
              <a:rPr lang="en-US" altLang="zh-CN" dirty="0" smtClean="0">
                <a:hlinkClick r:id="rId2"/>
              </a:rPr>
              <a:t>http://www.campwoodsw.com/</a:t>
            </a:r>
            <a:endParaRPr lang="zh-CN" altLang="en-US" dirty="0"/>
          </a:p>
        </p:txBody>
      </p:sp>
    </p:spTree>
  </p:cSld>
  <p:clrMapOvr>
    <a:masterClrMapping/>
  </p:clrMapOvr>
  <p:transition>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1170" name="Rectangle 2"/>
          <p:cNvSpPr>
            <a:spLocks noGrp="1" noChangeArrowheads="1"/>
          </p:cNvSpPr>
          <p:nvPr>
            <p:ph type="title"/>
          </p:nvPr>
        </p:nvSpPr>
        <p:spPr>
          <a:xfrm>
            <a:off x="1907704" y="476673"/>
            <a:ext cx="4768677" cy="576064"/>
          </a:xfrm>
        </p:spPr>
        <p:txBody>
          <a:bodyPr/>
          <a:lstStyle/>
          <a:p>
            <a:pPr algn="ctr"/>
            <a:r>
              <a:rPr lang="en-US" altLang="zh-CN" sz="3200" dirty="0">
                <a:solidFill>
                  <a:srgbClr val="FFFF00"/>
                </a:solidFill>
                <a:latin typeface="+mn-lt"/>
              </a:rPr>
              <a:t>5.6.6 </a:t>
            </a:r>
            <a:r>
              <a:rPr lang="zh-CN" altLang="en-US" sz="3200" dirty="0">
                <a:solidFill>
                  <a:srgbClr val="FFFF00"/>
                </a:solidFill>
                <a:latin typeface="+mn-lt"/>
              </a:rPr>
              <a:t>开源单元测试工具</a:t>
            </a:r>
            <a:endParaRPr lang="en-US" altLang="zh-CN" sz="3200" dirty="0">
              <a:solidFill>
                <a:srgbClr val="FFFF00"/>
              </a:solidFill>
              <a:latin typeface="+mn-lt"/>
            </a:endParaRPr>
          </a:p>
        </p:txBody>
      </p:sp>
      <p:sp>
        <p:nvSpPr>
          <p:cNvPr id="2311173" name="Rectangle 5"/>
          <p:cNvSpPr>
            <a:spLocks noGrp="1" noChangeArrowheads="1"/>
          </p:cNvSpPr>
          <p:nvPr>
            <p:ph type="body" idx="1"/>
          </p:nvPr>
        </p:nvSpPr>
        <p:spPr>
          <a:xfrm>
            <a:off x="683260" y="2132965"/>
            <a:ext cx="7956550" cy="4213225"/>
          </a:xfrm>
          <a:noFill/>
        </p:spPr>
        <p:txBody>
          <a:bodyPr/>
          <a:lstStyle/>
          <a:p>
            <a:pPr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en-US" altLang="zh-CN" sz="2400" kern="1200" dirty="0">
                <a:solidFill>
                  <a:srgbClr val="0070C0"/>
                </a:solidFill>
                <a:ea typeface="楷体" panose="02010609060101010101" charset="-122"/>
                <a:cs typeface="楷体" panose="02010609060101010101" charset="-122"/>
              </a:rPr>
              <a:t>C/C++ </a:t>
            </a:r>
            <a:r>
              <a:rPr lang="zh-CN" altLang="en-US" sz="2400" kern="1200" dirty="0">
                <a:solidFill>
                  <a:srgbClr val="0070C0"/>
                </a:solidFill>
                <a:ea typeface="楷体" panose="02010609060101010101" charset="-122"/>
                <a:cs typeface="楷体" panose="02010609060101010101" charset="-122"/>
              </a:rPr>
              <a:t>语言单元测试工具：</a:t>
            </a:r>
            <a:r>
              <a:rPr lang="en-US" altLang="zh-CN" sz="2400" kern="1200" dirty="0" err="1">
                <a:solidFill>
                  <a:srgbClr val="0070C0"/>
                </a:solidFill>
                <a:ea typeface="楷体" panose="02010609060101010101" charset="-122"/>
                <a:cs typeface="楷体" panose="02010609060101010101" charset="-122"/>
              </a:rPr>
              <a:t>CppTest</a:t>
            </a:r>
            <a:r>
              <a:rPr lang="zh-CN" altLang="en-US" sz="2400" kern="1200" dirty="0">
                <a:solidFill>
                  <a:srgbClr val="0070C0"/>
                </a:solidFill>
                <a:ea typeface="楷体" panose="02010609060101010101" charset="-122"/>
                <a:cs typeface="楷体" panose="02010609060101010101" charset="-122"/>
              </a:rPr>
              <a:t>、</a:t>
            </a:r>
            <a:r>
              <a:rPr lang="en-US" altLang="zh-CN" sz="2400" kern="1200" dirty="0" err="1">
                <a:solidFill>
                  <a:srgbClr val="0070C0"/>
                </a:solidFill>
                <a:ea typeface="楷体" panose="02010609060101010101" charset="-122"/>
                <a:cs typeface="楷体" panose="02010609060101010101" charset="-122"/>
              </a:rPr>
              <a:t>CppUnit</a:t>
            </a:r>
            <a:r>
              <a:rPr lang="zh-CN" altLang="en-US" sz="2400" kern="1200" dirty="0">
                <a:solidFill>
                  <a:srgbClr val="0070C0"/>
                </a:solidFill>
                <a:ea typeface="楷体" panose="02010609060101010101" charset="-122"/>
                <a:cs typeface="楷体" panose="02010609060101010101" charset="-122"/>
              </a:rPr>
              <a:t>、</a:t>
            </a:r>
            <a:r>
              <a:rPr lang="en-US" altLang="zh-CN" sz="2400" kern="1200" dirty="0">
                <a:solidFill>
                  <a:srgbClr val="0070C0"/>
                </a:solidFill>
                <a:ea typeface="楷体" panose="02010609060101010101" charset="-122"/>
                <a:cs typeface="楷体" panose="02010609060101010101" charset="-122"/>
              </a:rPr>
              <a:t>…  </a:t>
            </a:r>
            <a:endParaRPr lang="en-US" altLang="zh-CN" sz="2400" kern="1200" dirty="0">
              <a:solidFill>
                <a:srgbClr val="0070C0"/>
              </a:solidFill>
              <a:ea typeface="楷体" panose="02010609060101010101" charset="-122"/>
              <a:cs typeface="楷体" panose="02010609060101010101" charset="-122"/>
            </a:endParaRPr>
          </a:p>
          <a:p>
            <a:pPr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en-US" altLang="zh-CN" sz="2400" kern="1200" dirty="0">
                <a:solidFill>
                  <a:srgbClr val="0070C0"/>
                </a:solidFill>
                <a:ea typeface="楷体" panose="02010609060101010101" charset="-122"/>
                <a:cs typeface="楷体" panose="02010609060101010101" charset="-122"/>
              </a:rPr>
              <a:t>Java</a:t>
            </a:r>
            <a:r>
              <a:rPr lang="zh-CN" altLang="en-US" sz="2400" kern="1200" dirty="0">
                <a:solidFill>
                  <a:srgbClr val="0070C0"/>
                </a:solidFill>
                <a:ea typeface="楷体" panose="02010609060101010101" charset="-122"/>
                <a:cs typeface="楷体" panose="02010609060101010101" charset="-122"/>
              </a:rPr>
              <a:t>语言单元测试工具：</a:t>
            </a:r>
            <a:r>
              <a:rPr lang="en-US" altLang="zh-CN" sz="2400" kern="1200" dirty="0" err="1">
                <a:solidFill>
                  <a:srgbClr val="0070C0"/>
                </a:solidFill>
                <a:ea typeface="楷体" panose="02010609060101010101" charset="-122"/>
                <a:cs typeface="楷体" panose="02010609060101010101" charset="-122"/>
              </a:rPr>
              <a:t>TestNG</a:t>
            </a:r>
            <a:r>
              <a:rPr lang="zh-CN" altLang="en-US" sz="2400" kern="1200" dirty="0">
                <a:solidFill>
                  <a:srgbClr val="0070C0"/>
                </a:solidFill>
                <a:ea typeface="楷体" panose="02010609060101010101" charset="-122"/>
                <a:cs typeface="楷体" panose="02010609060101010101" charset="-122"/>
              </a:rPr>
              <a:t>、</a:t>
            </a:r>
            <a:r>
              <a:rPr lang="en-US" altLang="zh-CN" sz="2400" kern="1200" dirty="0">
                <a:solidFill>
                  <a:srgbClr val="0070C0"/>
                </a:solidFill>
                <a:ea typeface="楷体" panose="02010609060101010101" charset="-122"/>
                <a:cs typeface="楷体" panose="02010609060101010101" charset="-122"/>
              </a:rPr>
              <a:t>PMD</a:t>
            </a:r>
            <a:r>
              <a:rPr lang="zh-CN" altLang="en-US" sz="2400" kern="1200" dirty="0">
                <a:solidFill>
                  <a:srgbClr val="0070C0"/>
                </a:solidFill>
                <a:ea typeface="楷体" panose="02010609060101010101" charset="-122"/>
                <a:cs typeface="楷体" panose="02010609060101010101" charset="-122"/>
              </a:rPr>
              <a:t>、</a:t>
            </a:r>
            <a:r>
              <a:rPr lang="en-US" altLang="zh-CN" sz="2400" kern="1200" dirty="0" err="1">
                <a:solidFill>
                  <a:srgbClr val="0070C0"/>
                </a:solidFill>
                <a:ea typeface="楷体" panose="02010609060101010101" charset="-122"/>
                <a:cs typeface="楷体" panose="02010609060101010101" charset="-122"/>
              </a:rPr>
              <a:t>Checkstyle</a:t>
            </a:r>
            <a:r>
              <a:rPr lang="zh-CN" altLang="en-US" sz="2400" kern="1200" dirty="0">
                <a:solidFill>
                  <a:srgbClr val="0070C0"/>
                </a:solidFill>
                <a:ea typeface="楷体" panose="02010609060101010101" charset="-122"/>
                <a:cs typeface="楷体" panose="02010609060101010101" charset="-122"/>
              </a:rPr>
              <a:t>、</a:t>
            </a:r>
            <a:r>
              <a:rPr lang="en-US" altLang="zh-CN" sz="2400" kern="1200" dirty="0" err="1">
                <a:solidFill>
                  <a:srgbClr val="0070C0"/>
                </a:solidFill>
                <a:ea typeface="楷体" panose="02010609060101010101" charset="-122"/>
                <a:cs typeface="楷体" panose="02010609060101010101" charset="-122"/>
              </a:rPr>
              <a:t>Findbugs</a:t>
            </a:r>
            <a:r>
              <a:rPr lang="zh-CN" altLang="en-US" sz="2400" kern="1200" dirty="0">
                <a:solidFill>
                  <a:srgbClr val="0070C0"/>
                </a:solidFill>
                <a:ea typeface="楷体" panose="02010609060101010101" charset="-122"/>
                <a:cs typeface="楷体" panose="02010609060101010101" charset="-122"/>
              </a:rPr>
              <a:t>、</a:t>
            </a:r>
            <a:r>
              <a:rPr lang="en-US" altLang="zh-CN" sz="2400" kern="1200" dirty="0">
                <a:solidFill>
                  <a:srgbClr val="0070C0"/>
                </a:solidFill>
                <a:ea typeface="楷体" panose="02010609060101010101" charset="-122"/>
                <a:cs typeface="楷体" panose="02010609060101010101" charset="-122"/>
              </a:rPr>
              <a:t>Jalopy……</a:t>
            </a:r>
            <a:endParaRPr lang="zh-CN" altLang="en-US" sz="2400" kern="1200" dirty="0">
              <a:solidFill>
                <a:srgbClr val="0070C0"/>
              </a:solidFill>
              <a:ea typeface="楷体" panose="02010609060101010101" charset="-122"/>
              <a:cs typeface="楷体" panose="02010609060101010101" charset="-122"/>
            </a:endParaRPr>
          </a:p>
          <a:p>
            <a:pPr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en-US" altLang="zh-CN" sz="2400" kern="1200" dirty="0">
                <a:solidFill>
                  <a:srgbClr val="0070C0"/>
                </a:solidFill>
                <a:ea typeface="楷体" panose="02010609060101010101" charset="-122"/>
                <a:cs typeface="楷体" panose="02010609060101010101" charset="-122"/>
              </a:rPr>
              <a:t>Mock Object</a:t>
            </a:r>
            <a:r>
              <a:rPr lang="zh-CN" altLang="en-US" sz="2400" kern="1200" dirty="0">
                <a:solidFill>
                  <a:srgbClr val="0070C0"/>
                </a:solidFill>
                <a:ea typeface="楷体" panose="02010609060101010101" charset="-122"/>
                <a:cs typeface="楷体" panose="02010609060101010101" charset="-122"/>
              </a:rPr>
              <a:t>类工具</a:t>
            </a:r>
            <a:r>
              <a:rPr lang="en-US" altLang="zh-CN" sz="2400" kern="1200" dirty="0">
                <a:solidFill>
                  <a:srgbClr val="0070C0"/>
                </a:solidFill>
                <a:ea typeface="楷体" panose="02010609060101010101" charset="-122"/>
                <a:cs typeface="楷体" panose="02010609060101010101" charset="-122"/>
              </a:rPr>
              <a:t>: </a:t>
            </a:r>
            <a:r>
              <a:rPr lang="en-US" altLang="zh-CN" sz="2400" kern="1200" dirty="0" err="1">
                <a:solidFill>
                  <a:srgbClr val="0070C0"/>
                </a:solidFill>
                <a:ea typeface="楷体" panose="02010609060101010101" charset="-122"/>
                <a:cs typeface="楷体" panose="02010609060101010101" charset="-122"/>
              </a:rPr>
              <a:t>MockObjects</a:t>
            </a:r>
            <a:r>
              <a:rPr lang="zh-CN" altLang="en-US" sz="2400" kern="1200" dirty="0">
                <a:solidFill>
                  <a:srgbClr val="0070C0"/>
                </a:solidFill>
                <a:ea typeface="楷体" panose="02010609060101010101" charset="-122"/>
                <a:cs typeface="楷体" panose="02010609060101010101" charset="-122"/>
              </a:rPr>
              <a:t>、</a:t>
            </a:r>
            <a:r>
              <a:rPr lang="en-US" altLang="zh-CN" sz="2400" kern="1200" dirty="0" err="1">
                <a:solidFill>
                  <a:srgbClr val="0070C0"/>
                </a:solidFill>
                <a:ea typeface="楷体" panose="02010609060101010101" charset="-122"/>
                <a:cs typeface="楷体" panose="02010609060101010101" charset="-122"/>
              </a:rPr>
              <a:t>Xdoclet</a:t>
            </a:r>
            <a:r>
              <a:rPr lang="zh-CN" altLang="en-US" sz="2400" kern="1200" dirty="0">
                <a:solidFill>
                  <a:srgbClr val="0070C0"/>
                </a:solidFill>
                <a:ea typeface="楷体" panose="02010609060101010101" charset="-122"/>
                <a:cs typeface="楷体" panose="02010609060101010101" charset="-122"/>
              </a:rPr>
              <a:t>、</a:t>
            </a:r>
            <a:r>
              <a:rPr lang="en-US" altLang="zh-CN" sz="2400" kern="1200" dirty="0" err="1">
                <a:solidFill>
                  <a:srgbClr val="0070C0"/>
                </a:solidFill>
                <a:ea typeface="楷体" panose="02010609060101010101" charset="-122"/>
                <a:cs typeface="楷体" panose="02010609060101010101" charset="-122"/>
              </a:rPr>
              <a:t>EasyMock</a:t>
            </a:r>
            <a:r>
              <a:rPr lang="zh-CN" altLang="en-US" sz="2400" kern="1200" dirty="0">
                <a:solidFill>
                  <a:srgbClr val="0070C0"/>
                </a:solidFill>
                <a:ea typeface="楷体" panose="02010609060101010101" charset="-122"/>
                <a:cs typeface="楷体" panose="02010609060101010101" charset="-122"/>
              </a:rPr>
              <a:t>、</a:t>
            </a:r>
            <a:r>
              <a:rPr lang="en-US" altLang="zh-CN" sz="2400" kern="1200" dirty="0" err="1">
                <a:solidFill>
                  <a:srgbClr val="0070C0"/>
                </a:solidFill>
                <a:ea typeface="楷体" panose="02010609060101010101" charset="-122"/>
                <a:cs typeface="楷体" panose="02010609060101010101" charset="-122"/>
              </a:rPr>
              <a:t>MockCreator</a:t>
            </a:r>
            <a:r>
              <a:rPr lang="zh-CN" altLang="en-US" sz="2400" kern="1200" dirty="0">
                <a:solidFill>
                  <a:srgbClr val="0070C0"/>
                </a:solidFill>
                <a:ea typeface="楷体" panose="02010609060101010101" charset="-122"/>
                <a:cs typeface="楷体" panose="02010609060101010101" charset="-122"/>
              </a:rPr>
              <a:t>、</a:t>
            </a:r>
            <a:r>
              <a:rPr lang="en-US" altLang="zh-CN" sz="2400" kern="1200" dirty="0" err="1">
                <a:solidFill>
                  <a:srgbClr val="0070C0"/>
                </a:solidFill>
                <a:ea typeface="楷体" panose="02010609060101010101" charset="-122"/>
                <a:cs typeface="楷体" panose="02010609060101010101" charset="-122"/>
              </a:rPr>
              <a:t>MockEJB</a:t>
            </a:r>
            <a:r>
              <a:rPr lang="zh-CN" altLang="en-US" sz="2400" kern="1200" dirty="0">
                <a:solidFill>
                  <a:srgbClr val="0070C0"/>
                </a:solidFill>
                <a:ea typeface="楷体" panose="02010609060101010101" charset="-122"/>
                <a:cs typeface="楷体" panose="02010609060101010101" charset="-122"/>
              </a:rPr>
              <a:t>、</a:t>
            </a:r>
            <a:r>
              <a:rPr lang="en-US" altLang="zh-CN" sz="2400" kern="1200" dirty="0" err="1">
                <a:solidFill>
                  <a:srgbClr val="0070C0"/>
                </a:solidFill>
                <a:ea typeface="楷体" panose="02010609060101010101" charset="-122"/>
                <a:cs typeface="楷体" panose="02010609060101010101" charset="-122"/>
                <a:hlinkClick r:id="rId1"/>
              </a:rPr>
              <a:t>ObjcUnit</a:t>
            </a:r>
            <a:r>
              <a:rPr lang="zh-CN" altLang="en-US" sz="2400" kern="1200" dirty="0">
                <a:solidFill>
                  <a:srgbClr val="0070C0"/>
                </a:solidFill>
                <a:ea typeface="楷体" panose="02010609060101010101" charset="-122"/>
                <a:cs typeface="楷体" panose="02010609060101010101" charset="-122"/>
              </a:rPr>
              <a:t>、</a:t>
            </a:r>
            <a:r>
              <a:rPr lang="en-US" altLang="zh-CN" sz="2400" kern="1200" dirty="0" err="1">
                <a:solidFill>
                  <a:srgbClr val="0070C0"/>
                </a:solidFill>
                <a:ea typeface="楷体" panose="02010609060101010101" charset="-122"/>
                <a:cs typeface="楷体" panose="02010609060101010101" charset="-122"/>
              </a:rPr>
              <a:t>jMock</a:t>
            </a:r>
            <a:r>
              <a:rPr lang="zh-CN" altLang="en-US" sz="2400" kern="1200" dirty="0">
                <a:solidFill>
                  <a:srgbClr val="0070C0"/>
                </a:solidFill>
                <a:ea typeface="楷体" panose="02010609060101010101" charset="-122"/>
                <a:cs typeface="楷体" panose="02010609060101010101" charset="-122"/>
              </a:rPr>
              <a:t>等 </a:t>
            </a:r>
            <a:r>
              <a:rPr lang="en-US" altLang="zh-CN" sz="2400" kern="1200" dirty="0">
                <a:solidFill>
                  <a:srgbClr val="0070C0"/>
                </a:solidFill>
                <a:ea typeface="楷体" panose="02010609060101010101" charset="-122"/>
                <a:cs typeface="楷体" panose="02010609060101010101" charset="-122"/>
              </a:rPr>
              <a:t> </a:t>
            </a:r>
            <a:endParaRPr lang="en-US" altLang="zh-CN" sz="2400" kern="1200" dirty="0">
              <a:solidFill>
                <a:srgbClr val="0070C0"/>
              </a:solidFill>
              <a:ea typeface="楷体" panose="02010609060101010101" charset="-122"/>
              <a:cs typeface="楷体" panose="02010609060101010101" charset="-122"/>
            </a:endParaRPr>
          </a:p>
          <a:p>
            <a:pPr eaLnBrk="0" latinLnBrk="0" hangingPunct="0">
              <a:lnSpc>
                <a:spcPct val="16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solidFill>
                  <a:srgbClr val="0070C0"/>
                </a:solidFill>
                <a:ea typeface="楷体" panose="02010609060101010101" charset="-122"/>
                <a:cs typeface="楷体" panose="02010609060101010101" charset="-122"/>
              </a:rPr>
              <a:t>其它 </a:t>
            </a:r>
            <a:endParaRPr lang="zh-CN" altLang="en-US" sz="2400" kern="1200" dirty="0">
              <a:solidFill>
                <a:srgbClr val="0070C0"/>
              </a:solidFill>
              <a:ea typeface="楷体" panose="02010609060101010101" charset="-122"/>
              <a:cs typeface="楷体" panose="02010609060101010101" charset="-122"/>
            </a:endParaRPr>
          </a:p>
        </p:txBody>
      </p:sp>
    </p:spTree>
  </p:cSld>
  <p:clrMapOvr>
    <a:masterClrMapping/>
  </p:clrMapOvr>
  <p:transition>
    <p:pull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5506" name="Rectangle 2"/>
          <p:cNvSpPr>
            <a:spLocks noGrp="1" noChangeArrowheads="1"/>
          </p:cNvSpPr>
          <p:nvPr>
            <p:ph type="title"/>
          </p:nvPr>
        </p:nvSpPr>
        <p:spPr>
          <a:xfrm>
            <a:off x="1691680" y="404664"/>
            <a:ext cx="5992813" cy="612775"/>
          </a:xfrm>
        </p:spPr>
        <p:txBody>
          <a:bodyPr/>
          <a:lstStyle/>
          <a:p>
            <a:pPr algn="ctr"/>
            <a:r>
              <a:rPr lang="en-US" altLang="zh-CN" sz="3200" dirty="0">
                <a:solidFill>
                  <a:srgbClr val="FFFF00"/>
                </a:solidFill>
                <a:latin typeface="+mj-ea"/>
              </a:rPr>
              <a:t>5.6.7 </a:t>
            </a:r>
            <a:r>
              <a:rPr lang="zh-CN" altLang="en-US" sz="3200" dirty="0">
                <a:solidFill>
                  <a:srgbClr val="FFFF00"/>
                </a:solidFill>
                <a:latin typeface="+mj-ea"/>
              </a:rPr>
              <a:t>商业单元测试工具</a:t>
            </a:r>
            <a:endParaRPr lang="en-US" altLang="zh-CN" sz="3200" dirty="0">
              <a:solidFill>
                <a:srgbClr val="FFFF00"/>
              </a:solidFill>
              <a:latin typeface="+mj-ea"/>
            </a:endParaRPr>
          </a:p>
        </p:txBody>
      </p:sp>
      <p:sp>
        <p:nvSpPr>
          <p:cNvPr id="2325509" name="Rectangle 5"/>
          <p:cNvSpPr>
            <a:spLocks noGrp="1" noChangeArrowheads="1"/>
          </p:cNvSpPr>
          <p:nvPr>
            <p:ph type="body" idx="1"/>
          </p:nvPr>
        </p:nvSpPr>
        <p:spPr>
          <a:xfrm>
            <a:off x="323528" y="1484784"/>
            <a:ext cx="8568952" cy="4608512"/>
          </a:xfrm>
          <a:noFill/>
        </p:spPr>
        <p:txBody>
          <a:bodyPr/>
          <a:lstStyle/>
          <a:p>
            <a:pPr indent="0" eaLnBrk="0" latinLnBrk="0" hangingPunct="0">
              <a:lnSpc>
                <a:spcPct val="15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en-US" altLang="zh-CN" sz="2400" dirty="0">
                <a:solidFill>
                  <a:srgbClr val="0070C0"/>
                </a:solidFill>
                <a:ea typeface="宋体" panose="02010600030101010101" pitchFamily="2" charset="-122"/>
              </a:rPr>
              <a:t> </a:t>
            </a:r>
            <a:r>
              <a:rPr lang="en-US" altLang="zh-CN" sz="2400" kern="1200" dirty="0">
                <a:solidFill>
                  <a:srgbClr val="0070C0"/>
                </a:solidFill>
                <a:ea typeface="楷体" panose="02010609060101010101" charset="-122"/>
                <a:cs typeface="楷体" panose="02010609060101010101" charset="-122"/>
              </a:rPr>
              <a:t>C/C++</a:t>
            </a:r>
            <a:r>
              <a:rPr lang="zh-CN" altLang="en-US" sz="2400" kern="1200" dirty="0">
                <a:solidFill>
                  <a:srgbClr val="0070C0"/>
                </a:solidFill>
                <a:ea typeface="楷体" panose="02010609060101010101" charset="-122"/>
                <a:cs typeface="楷体" panose="02010609060101010101" charset="-122"/>
              </a:rPr>
              <a:t>语言的单元测试工具以商业工具为主，例如</a:t>
            </a:r>
            <a:r>
              <a:rPr lang="en-US" altLang="zh-CN" sz="2400" kern="1200" dirty="0" err="1">
                <a:solidFill>
                  <a:srgbClr val="0070C0"/>
                </a:solidFill>
                <a:ea typeface="楷体" panose="02010609060101010101" charset="-122"/>
                <a:cs typeface="楷体" panose="02010609060101010101" charset="-122"/>
              </a:rPr>
              <a:t>Parasoft</a:t>
            </a:r>
            <a:r>
              <a:rPr lang="en-US" altLang="zh-CN" sz="2400" kern="1200" dirty="0">
                <a:solidFill>
                  <a:srgbClr val="0070C0"/>
                </a:solidFill>
                <a:ea typeface="楷体" panose="02010609060101010101" charset="-122"/>
                <a:cs typeface="楷体" panose="02010609060101010101" charset="-122"/>
              </a:rPr>
              <a:t> C++</a:t>
            </a:r>
            <a:r>
              <a:rPr lang="zh-CN" altLang="en-US" sz="2400" kern="1200" dirty="0">
                <a:solidFill>
                  <a:srgbClr val="0070C0"/>
                </a:solidFill>
                <a:ea typeface="楷体" panose="02010609060101010101" charset="-122"/>
                <a:cs typeface="楷体" panose="02010609060101010101" charset="-122"/>
              </a:rPr>
              <a:t>、</a:t>
            </a:r>
            <a:r>
              <a:rPr lang="en-US" altLang="zh-CN" sz="2400" kern="1200" dirty="0">
                <a:solidFill>
                  <a:srgbClr val="0070C0"/>
                </a:solidFill>
                <a:ea typeface="楷体" panose="02010609060101010101" charset="-122"/>
                <a:cs typeface="楷体" panose="02010609060101010101" charset="-122"/>
              </a:rPr>
              <a:t>PR QA•C/C++</a:t>
            </a:r>
            <a:r>
              <a:rPr lang="zh-CN" altLang="en-US" sz="2400" kern="1200" dirty="0">
                <a:solidFill>
                  <a:srgbClr val="0070C0"/>
                </a:solidFill>
                <a:ea typeface="楷体" panose="02010609060101010101" charset="-122"/>
                <a:cs typeface="楷体" panose="02010609060101010101" charset="-122"/>
              </a:rPr>
              <a:t>、</a:t>
            </a:r>
            <a:r>
              <a:rPr lang="en-US" altLang="zh-CN" sz="2400" kern="1200" dirty="0" err="1">
                <a:solidFill>
                  <a:srgbClr val="0070C0"/>
                </a:solidFill>
                <a:ea typeface="楷体" panose="02010609060101010101" charset="-122"/>
                <a:cs typeface="楷体" panose="02010609060101010101" charset="-122"/>
              </a:rPr>
              <a:t>CompuWare</a:t>
            </a:r>
            <a:r>
              <a:rPr lang="en-US" altLang="zh-CN" sz="2400" kern="1200" dirty="0">
                <a:solidFill>
                  <a:srgbClr val="0070C0"/>
                </a:solidFill>
                <a:ea typeface="楷体" panose="02010609060101010101" charset="-122"/>
                <a:cs typeface="楷体" panose="02010609060101010101" charset="-122"/>
              </a:rPr>
              <a:t> </a:t>
            </a:r>
            <a:r>
              <a:rPr lang="en-US" altLang="zh-CN" sz="2400" kern="1200" dirty="0" err="1">
                <a:solidFill>
                  <a:srgbClr val="0070C0"/>
                </a:solidFill>
                <a:ea typeface="楷体" panose="02010609060101010101" charset="-122"/>
                <a:cs typeface="楷体" panose="02010609060101010101" charset="-122"/>
              </a:rPr>
              <a:t>DevPartner</a:t>
            </a:r>
            <a:r>
              <a:rPr lang="en-US" altLang="zh-CN" sz="2400" kern="1200" dirty="0">
                <a:solidFill>
                  <a:srgbClr val="0070C0"/>
                </a:solidFill>
                <a:ea typeface="楷体" panose="02010609060101010101" charset="-122"/>
                <a:cs typeface="楷体" panose="02010609060101010101" charset="-122"/>
              </a:rPr>
              <a:t> for Visual C++ </a:t>
            </a:r>
            <a:r>
              <a:rPr lang="en-US" altLang="zh-CN" sz="2400" kern="1200" dirty="0" err="1">
                <a:solidFill>
                  <a:srgbClr val="0070C0"/>
                </a:solidFill>
                <a:ea typeface="楷体" panose="02010609060101010101" charset="-122"/>
                <a:cs typeface="楷体" panose="02010609060101010101" charset="-122"/>
              </a:rPr>
              <a:t>BoundsChecker</a:t>
            </a:r>
            <a:r>
              <a:rPr lang="en-US" altLang="zh-CN" sz="2400" kern="1200" dirty="0">
                <a:solidFill>
                  <a:srgbClr val="0070C0"/>
                </a:solidFill>
                <a:ea typeface="楷体" panose="02010609060101010101" charset="-122"/>
                <a:cs typeface="楷体" panose="02010609060101010101" charset="-122"/>
              </a:rPr>
              <a:t> Suite</a:t>
            </a:r>
            <a:r>
              <a:rPr lang="zh-CN" altLang="en-US" sz="2400" kern="1200" dirty="0">
                <a:solidFill>
                  <a:srgbClr val="0070C0"/>
                </a:solidFill>
                <a:ea typeface="楷体" panose="02010609060101010101" charset="-122"/>
                <a:cs typeface="楷体" panose="02010609060101010101" charset="-122"/>
              </a:rPr>
              <a:t>、</a:t>
            </a:r>
            <a:r>
              <a:rPr lang="en-US" altLang="zh-CN" sz="2400" kern="1200" dirty="0">
                <a:solidFill>
                  <a:srgbClr val="0070C0"/>
                </a:solidFill>
                <a:ea typeface="楷体" panose="02010609060101010101" charset="-122"/>
                <a:cs typeface="楷体" panose="02010609060101010101" charset="-122"/>
              </a:rPr>
              <a:t>Panorama C++</a:t>
            </a:r>
            <a:r>
              <a:rPr lang="zh-CN" altLang="pt-BR" sz="2400" kern="1200" dirty="0">
                <a:solidFill>
                  <a:srgbClr val="0070C0"/>
                </a:solidFill>
                <a:ea typeface="楷体" panose="02010609060101010101" charset="-122"/>
                <a:cs typeface="楷体" panose="02010609060101010101" charset="-122"/>
              </a:rPr>
              <a:t>等 </a:t>
            </a:r>
            <a:endParaRPr lang="en-US" altLang="zh-CN" sz="2400" kern="1200" dirty="0">
              <a:solidFill>
                <a:srgbClr val="0070C0"/>
              </a:solidFill>
              <a:ea typeface="楷体" panose="02010609060101010101" charset="-122"/>
              <a:cs typeface="楷体" panose="02010609060101010101" charset="-122"/>
            </a:endParaRPr>
          </a:p>
          <a:p>
            <a:pPr indent="0" eaLnBrk="0" latinLnBrk="0" hangingPunct="0">
              <a:lnSpc>
                <a:spcPct val="15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solidFill>
                  <a:srgbClr val="0070C0"/>
                </a:solidFill>
                <a:ea typeface="楷体" panose="02010609060101010101" charset="-122"/>
                <a:cs typeface="楷体" panose="02010609060101010101" charset="-122"/>
              </a:rPr>
              <a:t>内存资源泄漏检查工具，如</a:t>
            </a:r>
            <a:r>
              <a:rPr lang="en-US" altLang="zh-CN" sz="2400" kern="1200" dirty="0" err="1">
                <a:solidFill>
                  <a:srgbClr val="0070C0"/>
                </a:solidFill>
                <a:ea typeface="楷体" panose="02010609060101010101" charset="-122"/>
                <a:cs typeface="楷体" panose="02010609060101010101" charset="-122"/>
              </a:rPr>
              <a:t>CompuWare</a:t>
            </a:r>
            <a:r>
              <a:rPr lang="en-US" altLang="zh-CN" sz="2400" kern="1200" dirty="0">
                <a:solidFill>
                  <a:srgbClr val="0070C0"/>
                </a:solidFill>
                <a:ea typeface="楷体" panose="02010609060101010101" charset="-122"/>
                <a:cs typeface="楷体" panose="02010609060101010101" charset="-122"/>
              </a:rPr>
              <a:t> </a:t>
            </a:r>
            <a:r>
              <a:rPr lang="en-US" altLang="zh-CN" sz="2400" kern="1200" dirty="0" err="1">
                <a:solidFill>
                  <a:srgbClr val="0070C0"/>
                </a:solidFill>
                <a:ea typeface="楷体" panose="02010609060101010101" charset="-122"/>
                <a:cs typeface="楷体" panose="02010609060101010101" charset="-122"/>
              </a:rPr>
              <a:t>BounceChecker</a:t>
            </a:r>
            <a:r>
              <a:rPr lang="zh-CN" altLang="en-US" sz="2400" kern="1200" dirty="0">
                <a:solidFill>
                  <a:srgbClr val="0070C0"/>
                </a:solidFill>
                <a:ea typeface="楷体" panose="02010609060101010101" charset="-122"/>
                <a:cs typeface="楷体" panose="02010609060101010101" charset="-122"/>
              </a:rPr>
              <a:t>， </a:t>
            </a:r>
            <a:r>
              <a:rPr lang="en-US" altLang="zh-CN" sz="2400" kern="1200" dirty="0">
                <a:solidFill>
                  <a:srgbClr val="0070C0"/>
                </a:solidFill>
                <a:ea typeface="楷体" panose="02010609060101010101" charset="-122"/>
                <a:cs typeface="楷体" panose="02010609060101010101" charset="-122"/>
              </a:rPr>
              <a:t>IBM Rational </a:t>
            </a:r>
            <a:r>
              <a:rPr lang="en-US" altLang="zh-CN" sz="2400" kern="1200" dirty="0" err="1">
                <a:solidFill>
                  <a:srgbClr val="0070C0"/>
                </a:solidFill>
                <a:ea typeface="楷体" panose="02010609060101010101" charset="-122"/>
                <a:cs typeface="楷体" panose="02010609060101010101" charset="-122"/>
              </a:rPr>
              <a:t>PurifyPlus</a:t>
            </a:r>
            <a:r>
              <a:rPr lang="zh-CN" altLang="en-US" sz="2400" kern="1200" dirty="0">
                <a:solidFill>
                  <a:srgbClr val="0070C0"/>
                </a:solidFill>
                <a:ea typeface="楷体" panose="02010609060101010101" charset="-122"/>
                <a:cs typeface="楷体" panose="02010609060101010101" charset="-122"/>
              </a:rPr>
              <a:t>等</a:t>
            </a:r>
            <a:endParaRPr lang="zh-CN" altLang="en-US" sz="2400" kern="1200" dirty="0">
              <a:solidFill>
                <a:srgbClr val="0070C0"/>
              </a:solidFill>
              <a:ea typeface="楷体" panose="02010609060101010101" charset="-122"/>
              <a:cs typeface="楷体" panose="02010609060101010101" charset="-122"/>
            </a:endParaRPr>
          </a:p>
          <a:p>
            <a:pPr indent="0" eaLnBrk="0" latinLnBrk="0" hangingPunct="0">
              <a:lnSpc>
                <a:spcPct val="15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solidFill>
                  <a:srgbClr val="0070C0"/>
                </a:solidFill>
                <a:ea typeface="楷体" panose="02010609060101010101" charset="-122"/>
                <a:cs typeface="楷体" panose="02010609060101010101" charset="-122"/>
              </a:rPr>
              <a:t>代码覆盖率检查工具，如</a:t>
            </a:r>
            <a:r>
              <a:rPr lang="en-US" altLang="zh-CN" sz="2400" kern="1200" dirty="0" err="1">
                <a:solidFill>
                  <a:srgbClr val="0070C0"/>
                </a:solidFill>
                <a:ea typeface="楷体" panose="02010609060101010101" charset="-122"/>
                <a:cs typeface="楷体" panose="02010609060101010101" charset="-122"/>
              </a:rPr>
              <a:t>CompuWare</a:t>
            </a:r>
            <a:r>
              <a:rPr lang="en-US" altLang="zh-CN" sz="2400" kern="1200" dirty="0">
                <a:solidFill>
                  <a:srgbClr val="0070C0"/>
                </a:solidFill>
                <a:ea typeface="楷体" panose="02010609060101010101" charset="-122"/>
                <a:cs typeface="楷体" panose="02010609060101010101" charset="-122"/>
              </a:rPr>
              <a:t> </a:t>
            </a:r>
            <a:r>
              <a:rPr lang="en-US" altLang="zh-CN" sz="2400" kern="1200" dirty="0" err="1">
                <a:solidFill>
                  <a:srgbClr val="0070C0"/>
                </a:solidFill>
                <a:ea typeface="楷体" panose="02010609060101010101" charset="-122"/>
                <a:cs typeface="楷体" panose="02010609060101010101" charset="-122"/>
              </a:rPr>
              <a:t>TrueCoverage</a:t>
            </a:r>
            <a:r>
              <a:rPr lang="zh-CN" altLang="en-US" sz="2400" kern="1200" dirty="0">
                <a:solidFill>
                  <a:srgbClr val="0070C0"/>
                </a:solidFill>
                <a:ea typeface="楷体" panose="02010609060101010101" charset="-122"/>
                <a:cs typeface="楷体" panose="02010609060101010101" charset="-122"/>
              </a:rPr>
              <a:t>， </a:t>
            </a:r>
            <a:r>
              <a:rPr lang="en-US" altLang="zh-CN" sz="2400" kern="1200" dirty="0">
                <a:solidFill>
                  <a:srgbClr val="0070C0"/>
                </a:solidFill>
                <a:ea typeface="楷体" panose="02010609060101010101" charset="-122"/>
                <a:cs typeface="楷体" panose="02010609060101010101" charset="-122"/>
              </a:rPr>
              <a:t>IBM Rational </a:t>
            </a:r>
            <a:r>
              <a:rPr lang="en-US" altLang="zh-CN" sz="2400" kern="1200" dirty="0" err="1">
                <a:solidFill>
                  <a:srgbClr val="0070C0"/>
                </a:solidFill>
                <a:ea typeface="楷体" panose="02010609060101010101" charset="-122"/>
                <a:cs typeface="楷体" panose="02010609060101010101" charset="-122"/>
              </a:rPr>
              <a:t>PureCoverage</a:t>
            </a:r>
            <a:r>
              <a:rPr lang="zh-CN" altLang="en-US" sz="2400" kern="1200" dirty="0">
                <a:solidFill>
                  <a:srgbClr val="0070C0"/>
                </a:solidFill>
                <a:ea typeface="楷体" panose="02010609060101010101" charset="-122"/>
                <a:cs typeface="楷体" panose="02010609060101010101" charset="-122"/>
              </a:rPr>
              <a:t>，</a:t>
            </a:r>
            <a:r>
              <a:rPr lang="en-US" altLang="zh-CN" sz="2400" kern="1200" dirty="0" err="1">
                <a:solidFill>
                  <a:srgbClr val="0070C0"/>
                </a:solidFill>
                <a:ea typeface="楷体" panose="02010609060101010101" charset="-122"/>
                <a:cs typeface="楷体" panose="02010609060101010101" charset="-122"/>
              </a:rPr>
              <a:t>TeleLogic</a:t>
            </a:r>
            <a:r>
              <a:rPr lang="en-US" altLang="zh-CN" sz="2400" kern="1200" dirty="0">
                <a:solidFill>
                  <a:srgbClr val="0070C0"/>
                </a:solidFill>
                <a:ea typeface="楷体" panose="02010609060101010101" charset="-122"/>
                <a:cs typeface="楷体" panose="02010609060101010101" charset="-122"/>
              </a:rPr>
              <a:t> </a:t>
            </a:r>
            <a:r>
              <a:rPr lang="en-US" altLang="zh-CN" sz="2400" kern="1200" dirty="0" err="1">
                <a:solidFill>
                  <a:srgbClr val="0070C0"/>
                </a:solidFill>
                <a:ea typeface="楷体" panose="02010609060101010101" charset="-122"/>
                <a:cs typeface="楷体" panose="02010609060101010101" charset="-122"/>
              </a:rPr>
              <a:t>Logiscope</a:t>
            </a:r>
            <a:r>
              <a:rPr lang="zh-CN" altLang="en-US" sz="2400" kern="1200" dirty="0">
                <a:solidFill>
                  <a:srgbClr val="0070C0"/>
                </a:solidFill>
                <a:ea typeface="楷体" panose="02010609060101010101" charset="-122"/>
                <a:cs typeface="楷体" panose="02010609060101010101" charset="-122"/>
              </a:rPr>
              <a:t>等。</a:t>
            </a:r>
            <a:endParaRPr lang="zh-CN" altLang="en-US" sz="2400" kern="1200" dirty="0">
              <a:solidFill>
                <a:srgbClr val="0070C0"/>
              </a:solidFill>
              <a:ea typeface="楷体" panose="02010609060101010101" charset="-122"/>
              <a:cs typeface="楷体" panose="02010609060101010101" charset="-122"/>
            </a:endParaRPr>
          </a:p>
          <a:p>
            <a:pPr indent="0" eaLnBrk="0" latinLnBrk="0" hangingPunct="0">
              <a:lnSpc>
                <a:spcPct val="15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solidFill>
                  <a:srgbClr val="0070C0"/>
                </a:solidFill>
                <a:ea typeface="楷体" panose="02010609060101010101" charset="-122"/>
                <a:cs typeface="楷体" panose="02010609060101010101" charset="-122"/>
              </a:rPr>
              <a:t>代码性能检查工具，如</a:t>
            </a:r>
            <a:r>
              <a:rPr lang="en-US" altLang="zh-CN" sz="2400" kern="1200" dirty="0" err="1">
                <a:solidFill>
                  <a:srgbClr val="0070C0"/>
                </a:solidFill>
                <a:ea typeface="楷体" panose="02010609060101010101" charset="-122"/>
                <a:cs typeface="楷体" panose="02010609060101010101" charset="-122"/>
              </a:rPr>
              <a:t>Logiscope</a:t>
            </a:r>
            <a:r>
              <a:rPr lang="zh-CN" altLang="en-US" sz="2400" kern="1200" dirty="0">
                <a:solidFill>
                  <a:srgbClr val="0070C0"/>
                </a:solidFill>
                <a:ea typeface="楷体" panose="02010609060101010101" charset="-122"/>
                <a:cs typeface="楷体" panose="02010609060101010101" charset="-122"/>
              </a:rPr>
              <a:t>和 </a:t>
            </a:r>
            <a:r>
              <a:rPr lang="en-US" altLang="zh-CN" sz="2400" kern="1200" dirty="0" err="1">
                <a:solidFill>
                  <a:srgbClr val="0070C0"/>
                </a:solidFill>
                <a:ea typeface="楷体" panose="02010609060101010101" charset="-122"/>
                <a:cs typeface="楷体" panose="02010609060101010101" charset="-122"/>
              </a:rPr>
              <a:t>Macabe</a:t>
            </a:r>
            <a:r>
              <a:rPr lang="zh-CN" altLang="en-US" sz="2400" kern="1200" dirty="0">
                <a:solidFill>
                  <a:srgbClr val="0070C0"/>
                </a:solidFill>
                <a:ea typeface="楷体" panose="02010609060101010101" charset="-122"/>
                <a:cs typeface="楷体" panose="02010609060101010101" charset="-122"/>
              </a:rPr>
              <a:t>等 </a:t>
            </a:r>
            <a:endParaRPr lang="zh-CN" altLang="en-US" sz="2400" kern="1200" dirty="0">
              <a:solidFill>
                <a:srgbClr val="0070C0"/>
              </a:solidFill>
              <a:ea typeface="楷体" panose="02010609060101010101" charset="-122"/>
              <a:cs typeface="楷体" panose="02010609060101010101" charset="-122"/>
            </a:endParaRPr>
          </a:p>
        </p:txBody>
      </p:sp>
    </p:spTree>
  </p:cSld>
  <p:clrMapOvr>
    <a:masterClrMapping/>
  </p:clrMapOvr>
  <p:transition>
    <p:pull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75656" y="332656"/>
            <a:ext cx="6192688" cy="661988"/>
          </a:xfrm>
        </p:spPr>
        <p:txBody>
          <a:bodyPr/>
          <a:lstStyle/>
          <a:p>
            <a:pPr marL="177800" algn="ctr">
              <a:lnSpc>
                <a:spcPct val="150000"/>
              </a:lnSpc>
            </a:pPr>
            <a:r>
              <a:rPr lang="en-US" altLang="zh-CN" sz="3200" dirty="0" smtClean="0">
                <a:solidFill>
                  <a:srgbClr val="FFFF00"/>
                </a:solidFill>
                <a:latin typeface="+mn-lt"/>
              </a:rPr>
              <a:t>5.7 </a:t>
            </a:r>
            <a:r>
              <a:rPr lang="zh-CN" altLang="en-US" sz="3200" dirty="0" smtClean="0">
                <a:solidFill>
                  <a:srgbClr val="FFFF00"/>
                </a:solidFill>
                <a:latin typeface="+mn-lt"/>
              </a:rPr>
              <a:t>系统</a:t>
            </a:r>
            <a:r>
              <a:rPr lang="zh-CN" altLang="en-US" sz="3200" dirty="0">
                <a:solidFill>
                  <a:srgbClr val="FFFF00"/>
                </a:solidFill>
                <a:latin typeface="+mn-lt"/>
              </a:rPr>
              <a:t>集成的模式与方法</a:t>
            </a:r>
            <a:endParaRPr lang="zh-CN" altLang="en-US" sz="3200" dirty="0">
              <a:solidFill>
                <a:srgbClr val="FFFF00"/>
              </a:solidFill>
              <a:latin typeface="+mn-lt"/>
            </a:endParaRPr>
          </a:p>
        </p:txBody>
      </p:sp>
      <p:sp>
        <p:nvSpPr>
          <p:cNvPr id="1448965" name="Rectangle 5"/>
          <p:cNvSpPr>
            <a:spLocks noChangeArrowheads="1"/>
          </p:cNvSpPr>
          <p:nvPr/>
        </p:nvSpPr>
        <p:spPr bwMode="auto">
          <a:xfrm>
            <a:off x="373380" y="2040890"/>
            <a:ext cx="3851275" cy="3323590"/>
          </a:xfrm>
          <a:prstGeom prst="rect">
            <a:avLst/>
          </a:prstGeom>
          <a:noFill/>
          <a:ln w="9525">
            <a:noFill/>
            <a:miter lim="800000"/>
          </a:ln>
          <a:effectLst/>
        </p:spPr>
        <p:txBody>
          <a:bodyPr wrap="square" lIns="0" tIns="0" rIns="0" bIns="0">
            <a:spAutoFit/>
          </a:bodyPr>
          <a:lstStyle/>
          <a:p>
            <a:pPr marL="635000" indent="-457200">
              <a:lnSpc>
                <a:spcPct val="150000"/>
              </a:lnSpc>
              <a:buFont typeface="Wingdings" panose="05000000000000000000" pitchFamily="2" charset="2"/>
              <a:buChar char="²"/>
              <a:defRPr/>
            </a:pPr>
            <a:r>
              <a:rPr lang="zh-CN" altLang="en-US" sz="2400" i="0" dirty="0" smtClean="0">
                <a:solidFill>
                  <a:srgbClr val="0070C0"/>
                </a:solidFill>
                <a:latin typeface="+mn-lt"/>
                <a:cs typeface="Times New Roman" panose="02020603050405020304" pitchFamily="18" charset="0"/>
              </a:rPr>
              <a:t>集成测试</a:t>
            </a:r>
            <a:r>
              <a:rPr lang="zh-CN" altLang="en-US" sz="2400" i="0" dirty="0">
                <a:solidFill>
                  <a:srgbClr val="0070C0"/>
                </a:solidFill>
                <a:latin typeface="+mn-lt"/>
                <a:cs typeface="Times New Roman" panose="02020603050405020304" pitchFamily="18" charset="0"/>
              </a:rPr>
              <a:t>前的准备</a:t>
            </a:r>
            <a:endParaRPr lang="zh-CN" altLang="en-US" sz="2400" i="0" dirty="0">
              <a:solidFill>
                <a:srgbClr val="0070C0"/>
              </a:solidFill>
              <a:latin typeface="+mn-lt"/>
              <a:cs typeface="Times New Roman" panose="02020603050405020304" pitchFamily="18" charset="0"/>
            </a:endParaRPr>
          </a:p>
          <a:p>
            <a:pPr marL="635000" indent="-457200">
              <a:lnSpc>
                <a:spcPct val="150000"/>
              </a:lnSpc>
              <a:buFont typeface="Wingdings" panose="05000000000000000000" pitchFamily="2" charset="2"/>
              <a:buChar char="²"/>
              <a:defRPr/>
            </a:pPr>
            <a:r>
              <a:rPr lang="zh-CN" altLang="en-US" sz="2400" i="0" dirty="0" smtClean="0">
                <a:solidFill>
                  <a:srgbClr val="0070C0"/>
                </a:solidFill>
                <a:latin typeface="+mn-lt"/>
                <a:cs typeface="Times New Roman" panose="02020603050405020304" pitchFamily="18" charset="0"/>
              </a:rPr>
              <a:t>集成测试</a:t>
            </a:r>
            <a:r>
              <a:rPr lang="zh-CN" altLang="en-US" sz="2400" i="0" dirty="0">
                <a:solidFill>
                  <a:srgbClr val="0070C0"/>
                </a:solidFill>
                <a:latin typeface="+mn-lt"/>
                <a:cs typeface="Times New Roman" panose="02020603050405020304" pitchFamily="18" charset="0"/>
              </a:rPr>
              <a:t>的模式</a:t>
            </a:r>
            <a:endParaRPr lang="zh-CN" altLang="en-US" sz="2400" i="0" dirty="0">
              <a:solidFill>
                <a:srgbClr val="0070C0"/>
              </a:solidFill>
              <a:latin typeface="+mn-lt"/>
              <a:cs typeface="Times New Roman" panose="02020603050405020304" pitchFamily="18" charset="0"/>
            </a:endParaRPr>
          </a:p>
          <a:p>
            <a:pPr marL="635000" indent="-457200">
              <a:lnSpc>
                <a:spcPct val="150000"/>
              </a:lnSpc>
              <a:buFont typeface="Wingdings" panose="05000000000000000000" pitchFamily="2" charset="2"/>
              <a:buChar char="²"/>
              <a:defRPr/>
            </a:pPr>
            <a:r>
              <a:rPr lang="zh-CN" altLang="en-US" sz="2400" i="0" dirty="0" smtClean="0">
                <a:solidFill>
                  <a:srgbClr val="0070C0"/>
                </a:solidFill>
                <a:latin typeface="+mn-lt"/>
                <a:cs typeface="Times New Roman" panose="02020603050405020304" pitchFamily="18" charset="0"/>
              </a:rPr>
              <a:t>自顶</a:t>
            </a:r>
            <a:r>
              <a:rPr lang="zh-CN" altLang="en-US" sz="2400" i="0" dirty="0">
                <a:solidFill>
                  <a:srgbClr val="0070C0"/>
                </a:solidFill>
                <a:latin typeface="+mn-lt"/>
                <a:cs typeface="Times New Roman" panose="02020603050405020304" pitchFamily="18" charset="0"/>
              </a:rPr>
              <a:t>向下和自底向上集成方法</a:t>
            </a:r>
            <a:endParaRPr lang="zh-CN" altLang="en-US" sz="2400" i="0" dirty="0">
              <a:solidFill>
                <a:srgbClr val="0070C0"/>
              </a:solidFill>
              <a:latin typeface="+mn-lt"/>
              <a:cs typeface="Times New Roman" panose="02020603050405020304" pitchFamily="18" charset="0"/>
            </a:endParaRPr>
          </a:p>
          <a:p>
            <a:pPr marL="635000" indent="-457200">
              <a:lnSpc>
                <a:spcPct val="150000"/>
              </a:lnSpc>
              <a:buFont typeface="Wingdings" panose="05000000000000000000" pitchFamily="2" charset="2"/>
              <a:buChar char="²"/>
              <a:defRPr/>
            </a:pPr>
            <a:r>
              <a:rPr lang="zh-CN" altLang="en-US" sz="2400" i="0" dirty="0" smtClean="0">
                <a:solidFill>
                  <a:srgbClr val="0070C0"/>
                </a:solidFill>
                <a:latin typeface="+mn-lt"/>
                <a:cs typeface="Times New Roman" panose="02020603050405020304" pitchFamily="18" charset="0"/>
              </a:rPr>
              <a:t>大棒与三</a:t>
            </a:r>
            <a:r>
              <a:rPr lang="zh-CN" altLang="en-US" sz="2400" i="0" dirty="0">
                <a:solidFill>
                  <a:srgbClr val="0070C0"/>
                </a:solidFill>
                <a:latin typeface="+mn-lt"/>
                <a:cs typeface="Times New Roman" panose="02020603050405020304" pitchFamily="18" charset="0"/>
              </a:rPr>
              <a:t>明治集成方法</a:t>
            </a:r>
            <a:endParaRPr lang="zh-CN" altLang="en-US" sz="2400" i="0" dirty="0">
              <a:solidFill>
                <a:srgbClr val="0070C0"/>
              </a:solidFill>
              <a:latin typeface="+mn-lt"/>
              <a:cs typeface="Times New Roman" panose="02020603050405020304" pitchFamily="18" charset="0"/>
            </a:endParaRPr>
          </a:p>
          <a:p>
            <a:pPr marL="635000" indent="-457200">
              <a:lnSpc>
                <a:spcPct val="150000"/>
              </a:lnSpc>
              <a:buFont typeface="Wingdings" panose="05000000000000000000" pitchFamily="2" charset="2"/>
              <a:buChar char="²"/>
              <a:defRPr/>
            </a:pPr>
            <a:r>
              <a:rPr lang="zh-CN" altLang="en-US" sz="2400" i="0" dirty="0" smtClean="0">
                <a:solidFill>
                  <a:srgbClr val="0070C0"/>
                </a:solidFill>
                <a:latin typeface="+mn-lt"/>
                <a:cs typeface="Times New Roman" panose="02020603050405020304" pitchFamily="18" charset="0"/>
              </a:rPr>
              <a:t>持续</a:t>
            </a:r>
            <a:r>
              <a:rPr lang="zh-CN" altLang="en-US" sz="2400" i="0" dirty="0">
                <a:solidFill>
                  <a:srgbClr val="0070C0"/>
                </a:solidFill>
                <a:latin typeface="+mn-lt"/>
                <a:cs typeface="Times New Roman" panose="02020603050405020304" pitchFamily="18" charset="0"/>
              </a:rPr>
              <a:t>集成</a:t>
            </a:r>
            <a:endParaRPr lang="zh-CN" altLang="en-US" sz="2400" i="0" dirty="0">
              <a:solidFill>
                <a:srgbClr val="0070C0"/>
              </a:solidFill>
              <a:latin typeface="+mn-lt"/>
              <a:cs typeface="Times New Roman" panose="02020603050405020304" pitchFamily="18" charset="0"/>
            </a:endParaRPr>
          </a:p>
        </p:txBody>
      </p:sp>
      <p:pic>
        <p:nvPicPr>
          <p:cNvPr id="11268" name="Picture 12" descr="img004"/>
          <p:cNvPicPr>
            <a:picLocks noGrp="1" noChangeAspect="1" noChangeArrowheads="1"/>
          </p:cNvPicPr>
          <p:nvPr>
            <p:ph idx="1"/>
          </p:nvPr>
        </p:nvPicPr>
        <p:blipFill>
          <a:blip r:embed="rId1" cstate="print"/>
          <a:srcRect/>
          <a:stretch>
            <a:fillRect/>
          </a:stretch>
        </p:blipFill>
        <p:spPr>
          <a:xfrm>
            <a:off x="4225290" y="2040890"/>
            <a:ext cx="4714875" cy="3406775"/>
          </a:xfr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691680" y="404813"/>
            <a:ext cx="5472708" cy="575915"/>
          </a:xfrm>
        </p:spPr>
        <p:txBody>
          <a:bodyPr/>
          <a:lstStyle/>
          <a:p>
            <a:pPr algn="ctr"/>
            <a:r>
              <a:rPr lang="zh-CN" altLang="en-US" sz="3200" dirty="0" smtClean="0">
                <a:solidFill>
                  <a:srgbClr val="FFFF00"/>
                </a:solidFill>
                <a:latin typeface="+mn-lt"/>
              </a:rPr>
              <a:t>集成测试</a:t>
            </a:r>
            <a:r>
              <a:rPr lang="zh-CN" altLang="en-US" sz="3200" dirty="0">
                <a:solidFill>
                  <a:srgbClr val="FFFF00"/>
                </a:solidFill>
                <a:latin typeface="+mn-lt"/>
              </a:rPr>
              <a:t>的模式</a:t>
            </a:r>
            <a:endParaRPr lang="en-US" altLang="zh-CN" sz="3200" dirty="0">
              <a:solidFill>
                <a:srgbClr val="FFFF00"/>
              </a:solidFill>
              <a:latin typeface="+mn-lt"/>
            </a:endParaRPr>
          </a:p>
        </p:txBody>
      </p:sp>
      <p:sp>
        <p:nvSpPr>
          <p:cNvPr id="12291" name="Text Box 4"/>
          <p:cNvSpPr txBox="1">
            <a:spLocks noChangeArrowheads="1"/>
          </p:cNvSpPr>
          <p:nvPr/>
        </p:nvSpPr>
        <p:spPr bwMode="auto">
          <a:xfrm>
            <a:off x="334645" y="1700530"/>
            <a:ext cx="8341360" cy="4796155"/>
          </a:xfrm>
          <a:prstGeom prst="rect">
            <a:avLst/>
          </a:prstGeom>
          <a:noFill/>
          <a:ln w="9525">
            <a:noFill/>
            <a:miter lim="800000"/>
          </a:ln>
        </p:spPr>
        <p:txBody>
          <a:bodyPr wrap="square" lIns="0" tIns="0" rIns="0" bIns="0">
            <a:spAutoFit/>
          </a:bodyPr>
          <a:lstStyle/>
          <a:p>
            <a:pPr marL="457200" indent="0" eaLnBrk="1" latinLnBrk="0" hangingPunct="1">
              <a:lnSpc>
                <a:spcPct val="130000"/>
              </a:lnSpc>
              <a:buClr>
                <a:schemeClr val="accent1"/>
              </a:buClr>
              <a:buSzPct val="75000"/>
            </a:pPr>
            <a:r>
              <a:rPr lang="zh-CN" altLang="en-US" sz="2400" b="1" i="0">
                <a:solidFill>
                  <a:srgbClr val="00B050"/>
                </a:solidFill>
              </a:rPr>
              <a:t>两种集成测试模式</a:t>
            </a:r>
            <a:r>
              <a:rPr lang="zh-CN" altLang="en-US" sz="2400" b="1" i="0">
                <a:solidFill>
                  <a:srgbClr val="00B050"/>
                </a:solidFill>
                <a:latin typeface="宋体" panose="02010600030101010101" pitchFamily="2" charset="-122"/>
              </a:rPr>
              <a:t>　</a:t>
            </a:r>
            <a:endParaRPr lang="zh-CN" altLang="en-US" sz="2400" b="1" i="0">
              <a:solidFill>
                <a:srgbClr val="00B050"/>
              </a:solidFill>
              <a:latin typeface="宋体" panose="02010600030101010101" pitchFamily="2" charset="-122"/>
            </a:endParaRPr>
          </a:p>
          <a:p>
            <a:pPr marL="457200" indent="0" eaLnBrk="1" latinLnBrk="0" hangingPunct="1">
              <a:lnSpc>
                <a:spcPct val="130000"/>
              </a:lnSpc>
            </a:pPr>
            <a:r>
              <a:rPr lang="zh-CN" altLang="en-US" sz="2400" b="1" i="0">
                <a:solidFill>
                  <a:srgbClr val="00B050"/>
                </a:solidFill>
              </a:rPr>
              <a:t>非渐增式测试模式</a:t>
            </a:r>
            <a:r>
              <a:rPr lang="zh-CN" altLang="en-US" sz="2400" i="0">
                <a:solidFill>
                  <a:srgbClr val="00B050"/>
                </a:solidFill>
              </a:rPr>
              <a:t>：</a:t>
            </a:r>
            <a:r>
              <a:rPr lang="zh-CN" altLang="en-US" sz="2400" i="0">
                <a:solidFill>
                  <a:srgbClr val="0070C0"/>
                </a:solidFill>
              </a:rPr>
              <a:t>先分别测试每个模块，再把所有模块按设计要求放在一起结合成所要的程序，如大棒模式。</a:t>
            </a:r>
            <a:endParaRPr lang="zh-CN" altLang="en-US" sz="2400" i="0">
              <a:solidFill>
                <a:srgbClr val="0070C0"/>
              </a:solidFill>
            </a:endParaRPr>
          </a:p>
          <a:p>
            <a:pPr marL="457200" indent="0" eaLnBrk="1" latinLnBrk="0" hangingPunct="1">
              <a:lnSpc>
                <a:spcPct val="130000"/>
              </a:lnSpc>
            </a:pPr>
            <a:r>
              <a:rPr lang="zh-CN" altLang="en-US" sz="2400" b="1" i="0">
                <a:solidFill>
                  <a:srgbClr val="00B050"/>
                </a:solidFill>
              </a:rPr>
              <a:t>渐增式测试模式</a:t>
            </a:r>
            <a:r>
              <a:rPr lang="zh-CN" altLang="en-US" sz="2400" i="0">
                <a:solidFill>
                  <a:srgbClr val="00B050"/>
                </a:solidFill>
              </a:rPr>
              <a:t>：</a:t>
            </a:r>
            <a:r>
              <a:rPr lang="zh-CN" altLang="en-US" sz="2400" i="0">
                <a:solidFill>
                  <a:srgbClr val="0070C0"/>
                </a:solidFill>
              </a:rPr>
              <a:t>把下一个要测试的模块同已经测试好的模块结合起来进行测试，测试完以后再把下一个应该测试的模块结合进来测试。</a:t>
            </a:r>
            <a:endParaRPr lang="zh-CN" altLang="en-US" sz="2400" i="0"/>
          </a:p>
          <a:p>
            <a:pPr marL="457200" indent="0" eaLnBrk="1" latinLnBrk="0" hangingPunct="1">
              <a:lnSpc>
                <a:spcPct val="130000"/>
              </a:lnSpc>
            </a:pPr>
            <a:r>
              <a:rPr lang="zh-CN" altLang="en-US" sz="2400" b="1" i="0">
                <a:solidFill>
                  <a:srgbClr val="00B050"/>
                </a:solidFill>
              </a:rPr>
              <a:t>各自的优缺点：</a:t>
            </a:r>
            <a:r>
              <a:rPr lang="zh-CN" altLang="en-US" sz="2400" b="1" i="0">
                <a:solidFill>
                  <a:srgbClr val="FF0000"/>
                </a:solidFill>
              </a:rPr>
              <a:t>渐增模式工作量大于非渐增模式；渐增模式发现错误比非渐增模式早；渐增模式易于诊断错误位置；渐增模式测试更彻底；渐增模式测试时间长</a:t>
            </a:r>
            <a:r>
              <a:rPr lang="zh-CN" altLang="en-US" sz="2400" b="1" i="0">
                <a:solidFill>
                  <a:srgbClr val="FF0000"/>
                </a:solidFill>
              </a:rPr>
              <a:t>；非渐增模式可并行测试</a:t>
            </a:r>
            <a:endParaRPr lang="zh-CN" altLang="en-US" sz="2400" b="1" i="0">
              <a:solidFill>
                <a:srgbClr val="FF000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55576" y="332656"/>
            <a:ext cx="7542733" cy="688752"/>
          </a:xfrm>
        </p:spPr>
        <p:txBody>
          <a:bodyPr/>
          <a:lstStyle/>
          <a:p>
            <a:pPr marL="800100" indent="-800100" algn="ctr"/>
            <a:r>
              <a:rPr lang="zh-CN" altLang="en-US" sz="3200" dirty="0" smtClean="0">
                <a:solidFill>
                  <a:srgbClr val="FFFF00"/>
                </a:solidFill>
                <a:latin typeface="+mn-lt"/>
              </a:rPr>
              <a:t>大棒</a:t>
            </a:r>
            <a:r>
              <a:rPr lang="zh-CN" altLang="en-US" sz="3200" dirty="0">
                <a:solidFill>
                  <a:srgbClr val="FFFF00"/>
                </a:solidFill>
                <a:latin typeface="+mn-lt"/>
              </a:rPr>
              <a:t>集成方法</a:t>
            </a:r>
            <a:r>
              <a:rPr lang="en-US" altLang="zh-CN" sz="3200" dirty="0">
                <a:solidFill>
                  <a:srgbClr val="FFFF00"/>
                </a:solidFill>
                <a:latin typeface="+mn-lt"/>
              </a:rPr>
              <a:t>(Big-bang Integration)</a:t>
            </a:r>
            <a:endParaRPr lang="zh-CN" altLang="en-US" sz="3200" dirty="0">
              <a:solidFill>
                <a:srgbClr val="FFFF00"/>
              </a:solidFill>
              <a:latin typeface="+mn-lt"/>
            </a:endParaRPr>
          </a:p>
        </p:txBody>
      </p:sp>
      <p:pic>
        <p:nvPicPr>
          <p:cNvPr id="19460" name="Picture 5" descr="图6-4大棒集成方法示意图"/>
          <p:cNvPicPr>
            <a:picLocks noChangeAspect="1" noChangeArrowheads="1"/>
          </p:cNvPicPr>
          <p:nvPr/>
        </p:nvPicPr>
        <p:blipFill>
          <a:blip r:embed="rId1" cstate="print"/>
          <a:srcRect/>
          <a:stretch>
            <a:fillRect/>
          </a:stretch>
        </p:blipFill>
        <p:spPr bwMode="auto">
          <a:xfrm>
            <a:off x="1259205" y="1412875"/>
            <a:ext cx="6741160" cy="2983865"/>
          </a:xfrm>
          <a:prstGeom prst="rect">
            <a:avLst/>
          </a:prstGeom>
          <a:noFill/>
          <a:ln w="9525">
            <a:noFill/>
            <a:miter lim="800000"/>
            <a:headEnd/>
            <a:tailEnd/>
          </a:ln>
        </p:spPr>
      </p:pic>
      <p:sp>
        <p:nvSpPr>
          <p:cNvPr id="19461" name="Text Box 6"/>
          <p:cNvSpPr txBox="1">
            <a:spLocks noChangeArrowheads="1"/>
          </p:cNvSpPr>
          <p:nvPr/>
        </p:nvSpPr>
        <p:spPr bwMode="auto">
          <a:xfrm>
            <a:off x="921068" y="4581525"/>
            <a:ext cx="7416800" cy="768985"/>
          </a:xfrm>
          <a:prstGeom prst="rect">
            <a:avLst/>
          </a:prstGeom>
          <a:noFill/>
          <a:ln w="9525">
            <a:noFill/>
            <a:miter lim="800000"/>
          </a:ln>
        </p:spPr>
        <p:txBody>
          <a:bodyPr lIns="0" tIns="0" rIns="0" bIns="0">
            <a:spAutoFit/>
          </a:bodyPr>
          <a:lstStyle/>
          <a:p>
            <a:pPr eaLnBrk="1" latinLnBrk="0" hangingPunct="1">
              <a:lnSpc>
                <a:spcPct val="125000"/>
              </a:lnSpc>
              <a:spcBef>
                <a:spcPts val="0"/>
              </a:spcBef>
            </a:pPr>
            <a:r>
              <a:rPr lang="zh-CN" altLang="en-US" sz="2000" b="1">
                <a:solidFill>
                  <a:srgbClr val="3366FF"/>
                </a:solidFill>
              </a:rPr>
              <a:t>　　采用大棒集成方法</a:t>
            </a:r>
            <a:r>
              <a:rPr lang="en-US" altLang="zh-CN" sz="2000" b="1">
                <a:solidFill>
                  <a:srgbClr val="3366FF"/>
                </a:solidFill>
              </a:rPr>
              <a:t>,</a:t>
            </a:r>
            <a:r>
              <a:rPr lang="zh-CN" altLang="en-US" sz="2000" b="1">
                <a:solidFill>
                  <a:srgbClr val="3366FF"/>
                </a:solidFill>
              </a:rPr>
              <a:t>先是对每一个子模块进行测试（单元测试阶段），然后将所有模块一次性的全部集成起来进行集成测试 。</a:t>
            </a:r>
            <a:endParaRPr lang="zh-CN" altLang="en-US" sz="2000" b="1">
              <a:solidFill>
                <a:srgbClr val="3366FF"/>
              </a:solidFill>
            </a:endParaRPr>
          </a:p>
        </p:txBody>
      </p:sp>
      <p:sp>
        <p:nvSpPr>
          <p:cNvPr id="19462" name="Text Box 7"/>
          <p:cNvSpPr txBox="1">
            <a:spLocks noChangeArrowheads="1"/>
          </p:cNvSpPr>
          <p:nvPr/>
        </p:nvSpPr>
        <p:spPr bwMode="auto">
          <a:xfrm>
            <a:off x="908368" y="5445760"/>
            <a:ext cx="7237412" cy="1153795"/>
          </a:xfrm>
          <a:prstGeom prst="rect">
            <a:avLst/>
          </a:prstGeom>
          <a:noFill/>
          <a:ln w="9525">
            <a:noFill/>
            <a:miter lim="800000"/>
          </a:ln>
        </p:spPr>
        <p:txBody>
          <a:bodyPr lIns="0" tIns="0" rIns="0" bIns="0">
            <a:spAutoFit/>
          </a:bodyPr>
          <a:lstStyle/>
          <a:p>
            <a:pPr eaLnBrk="1" latinLnBrk="0" hangingPunct="1">
              <a:lnSpc>
                <a:spcPts val="3000"/>
              </a:lnSpc>
              <a:spcBef>
                <a:spcPts val="0"/>
              </a:spcBef>
            </a:pPr>
            <a:r>
              <a:rPr lang="zh-CN" altLang="en-US" sz="2000"/>
              <a:t>　　因为所有的模块一次集成，所以很难确定出错的真正位置、所在的模块、错误的原因。这种方法并不推荐在任何系统中使用，适合在规模较小的应用系统中使用。  </a:t>
            </a:r>
            <a:endParaRPr lang="zh-CN" altLang="en-US" sz="2000"/>
          </a:p>
        </p:txBody>
      </p:sp>
    </p:spTree>
  </p:cSld>
  <p:clrMapOvr>
    <a:masterClrMapping/>
  </p:clrMapOvr>
  <p:transition>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87624" y="332656"/>
            <a:ext cx="6481216" cy="847725"/>
          </a:xfrm>
        </p:spPr>
        <p:txBody>
          <a:bodyPr/>
          <a:lstStyle/>
          <a:p>
            <a:pPr eaLnBrk="1" hangingPunct="1"/>
            <a:r>
              <a:rPr lang="zh-CN" altLang="en-US" sz="3200" dirty="0" smtClean="0">
                <a:solidFill>
                  <a:srgbClr val="FFFF00"/>
                </a:solidFill>
                <a:latin typeface="+mn-lt"/>
              </a:rPr>
              <a:t>自顶</a:t>
            </a:r>
            <a:r>
              <a:rPr lang="zh-CN" altLang="en-US" sz="3200" dirty="0">
                <a:solidFill>
                  <a:srgbClr val="FFFF00"/>
                </a:solidFill>
                <a:latin typeface="+mn-lt"/>
              </a:rPr>
              <a:t>向下和自底向上集成方法 </a:t>
            </a:r>
            <a:endParaRPr lang="zh-CN" altLang="en-US" sz="3200" dirty="0">
              <a:solidFill>
                <a:srgbClr val="FFFF00"/>
              </a:solidFill>
              <a:latin typeface="+mn-lt"/>
            </a:endParaRPr>
          </a:p>
        </p:txBody>
      </p:sp>
      <p:sp>
        <p:nvSpPr>
          <p:cNvPr id="13315" name="Rectangle 3"/>
          <p:cNvSpPr>
            <a:spLocks noGrp="1" noChangeArrowheads="1"/>
          </p:cNvSpPr>
          <p:nvPr>
            <p:ph type="body" idx="1"/>
          </p:nvPr>
        </p:nvSpPr>
        <p:spPr>
          <a:xfrm>
            <a:off x="827088" y="1916113"/>
            <a:ext cx="7704137" cy="3816350"/>
          </a:xfrm>
        </p:spPr>
        <p:txBody>
          <a:bodyPr/>
          <a:lstStyle/>
          <a:p>
            <a:pPr eaLnBrk="1" hangingPunct="1">
              <a:spcBef>
                <a:spcPct val="50000"/>
              </a:spcBef>
              <a:buClrTx/>
              <a:buSzTx/>
            </a:pPr>
            <a:endParaRPr lang="zh-CN" altLang="en-US" smtClean="0"/>
          </a:p>
          <a:p>
            <a:pPr eaLnBrk="1" hangingPunct="1">
              <a:spcBef>
                <a:spcPct val="50000"/>
              </a:spcBef>
              <a:buClrTx/>
              <a:buSzTx/>
            </a:pPr>
            <a:endParaRPr lang="zh-CN" altLang="en-US" smtClean="0"/>
          </a:p>
        </p:txBody>
      </p:sp>
      <p:pic>
        <p:nvPicPr>
          <p:cNvPr id="6" name="Picture 6" descr="top_down"/>
          <p:cNvPicPr>
            <a:picLocks noChangeAspect="1" noChangeArrowheads="1"/>
          </p:cNvPicPr>
          <p:nvPr/>
        </p:nvPicPr>
        <p:blipFill>
          <a:blip r:embed="rId1" cstate="print"/>
          <a:srcRect/>
          <a:stretch>
            <a:fillRect/>
          </a:stretch>
        </p:blipFill>
        <p:spPr bwMode="auto">
          <a:xfrm>
            <a:off x="1043608" y="1736812"/>
            <a:ext cx="7272338" cy="430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404813"/>
            <a:ext cx="7848600" cy="823912"/>
          </a:xfrm>
        </p:spPr>
        <p:txBody>
          <a:bodyPr/>
          <a:lstStyle/>
          <a:p>
            <a:pPr algn="ctr"/>
            <a:r>
              <a:rPr lang="zh-CN" altLang="en-US" sz="3200" dirty="0">
                <a:solidFill>
                  <a:srgbClr val="FFFF00"/>
                </a:solidFill>
                <a:latin typeface="+mn-lt"/>
              </a:rPr>
              <a:t>自顶向下法</a:t>
            </a:r>
            <a:r>
              <a:rPr lang="en-US" altLang="zh-CN" sz="3200" dirty="0">
                <a:solidFill>
                  <a:srgbClr val="FFFF00"/>
                </a:solidFill>
                <a:latin typeface="+mn-lt"/>
              </a:rPr>
              <a:t>(Top-down Integration) </a:t>
            </a:r>
            <a:endParaRPr lang="zh-CN" altLang="en-US" sz="3200" dirty="0">
              <a:solidFill>
                <a:srgbClr val="FFFF00"/>
              </a:solidFill>
              <a:latin typeface="+mn-lt"/>
            </a:endParaRPr>
          </a:p>
        </p:txBody>
      </p:sp>
      <p:sp>
        <p:nvSpPr>
          <p:cNvPr id="14339" name="Rectangle 3"/>
          <p:cNvSpPr>
            <a:spLocks noChangeArrowheads="1"/>
          </p:cNvSpPr>
          <p:nvPr/>
        </p:nvSpPr>
        <p:spPr bwMode="auto">
          <a:xfrm>
            <a:off x="755650" y="1628775"/>
            <a:ext cx="7705725" cy="457200"/>
          </a:xfrm>
          <a:prstGeom prst="rect">
            <a:avLst/>
          </a:prstGeom>
          <a:noFill/>
          <a:ln w="9525">
            <a:noFill/>
            <a:miter lim="800000"/>
          </a:ln>
        </p:spPr>
        <p:txBody>
          <a:bodyPr>
            <a:spAutoFit/>
          </a:bodyPr>
          <a:lstStyle/>
          <a:p>
            <a:pPr>
              <a:spcBef>
                <a:spcPct val="50000"/>
              </a:spcBef>
            </a:pPr>
            <a:endParaRPr lang="en-US" altLang="zh-CN" sz="2400"/>
          </a:p>
        </p:txBody>
      </p:sp>
      <p:pic>
        <p:nvPicPr>
          <p:cNvPr id="14341" name="Picture 5" descr="图6－1自顶向下集成方法示意图"/>
          <p:cNvPicPr>
            <a:picLocks noChangeAspect="1" noChangeArrowheads="1"/>
          </p:cNvPicPr>
          <p:nvPr/>
        </p:nvPicPr>
        <p:blipFill>
          <a:blip r:embed="rId1" cstate="print">
            <a:lum bright="-12000" contrast="-10000"/>
          </a:blip>
          <a:srcRect/>
          <a:stretch>
            <a:fillRect/>
          </a:stretch>
        </p:blipFill>
        <p:spPr bwMode="auto">
          <a:xfrm>
            <a:off x="1008063" y="1952625"/>
            <a:ext cx="6948487" cy="3924300"/>
          </a:xfrm>
          <a:prstGeom prst="rect">
            <a:avLst/>
          </a:prstGeom>
          <a:noFill/>
          <a:ln w="9525">
            <a:noFill/>
            <a:miter lim="800000"/>
            <a:headEnd/>
            <a:tailEnd/>
          </a:ln>
        </p:spPr>
      </p:pic>
      <p:sp>
        <p:nvSpPr>
          <p:cNvPr id="14342" name="Text Box 6"/>
          <p:cNvSpPr txBox="1">
            <a:spLocks noChangeArrowheads="1"/>
          </p:cNvSpPr>
          <p:nvPr/>
        </p:nvSpPr>
        <p:spPr bwMode="auto">
          <a:xfrm>
            <a:off x="1042988" y="5984875"/>
            <a:ext cx="6985000" cy="276860"/>
          </a:xfrm>
          <a:prstGeom prst="rect">
            <a:avLst/>
          </a:prstGeom>
          <a:noFill/>
          <a:ln w="9525">
            <a:noFill/>
            <a:miter lim="800000"/>
          </a:ln>
        </p:spPr>
        <p:txBody>
          <a:bodyPr lIns="0" tIns="0" rIns="0" bIns="0">
            <a:spAutoFit/>
          </a:bodyPr>
          <a:lstStyle/>
          <a:p>
            <a:pPr>
              <a:spcBef>
                <a:spcPct val="50000"/>
              </a:spcBef>
            </a:pPr>
            <a:r>
              <a:rPr lang="zh-CN" altLang="en-US" b="1">
                <a:solidFill>
                  <a:srgbClr val="3366FF"/>
                </a:solidFill>
              </a:rPr>
              <a:t>自顶向下法的主要优缺点（</a:t>
            </a:r>
            <a:r>
              <a:rPr lang="en-US" altLang="zh-CN" b="1">
                <a:solidFill>
                  <a:srgbClr val="3366FF"/>
                </a:solidFill>
              </a:rPr>
              <a:t>P133</a:t>
            </a:r>
            <a:r>
              <a:rPr lang="zh-CN" altLang="en-US" b="1">
                <a:solidFill>
                  <a:srgbClr val="3366FF"/>
                </a:solidFill>
              </a:rPr>
              <a:t>）</a:t>
            </a:r>
            <a:endParaRPr lang="zh-CN" altLang="en-US" b="1">
              <a:solidFill>
                <a:srgbClr val="3366FF"/>
              </a:solidFill>
            </a:endParaRPr>
          </a:p>
        </p:txBody>
      </p:sp>
    </p:spTree>
  </p:cSld>
  <p:clrMapOvr>
    <a:masterClrMapping/>
  </p:clrMapOvr>
  <p:transition>
    <p:wipe di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43608" y="332656"/>
            <a:ext cx="6625108" cy="647477"/>
          </a:xfrm>
        </p:spPr>
        <p:txBody>
          <a:bodyPr/>
          <a:lstStyle/>
          <a:p>
            <a:pPr eaLnBrk="1" hangingPunct="1"/>
            <a:r>
              <a:rPr lang="zh-CN" altLang="en-US" sz="3200" dirty="0">
                <a:solidFill>
                  <a:srgbClr val="FFFF00"/>
                </a:solidFill>
                <a:latin typeface="+mn-lt"/>
              </a:rPr>
              <a:t>自底</a:t>
            </a:r>
            <a:r>
              <a:rPr lang="zh-CN" altLang="en-US" sz="3200" dirty="0" smtClean="0">
                <a:solidFill>
                  <a:srgbClr val="FFFF00"/>
                </a:solidFill>
                <a:latin typeface="+mn-lt"/>
              </a:rPr>
              <a:t>向上法</a:t>
            </a:r>
            <a:r>
              <a:rPr lang="zh-CN" altLang="zh-CN" sz="3200" dirty="0" smtClean="0">
                <a:solidFill>
                  <a:srgbClr val="FFFF00"/>
                </a:solidFill>
                <a:latin typeface="+mn-lt"/>
              </a:rPr>
              <a:t> </a:t>
            </a:r>
            <a:r>
              <a:rPr lang="en-US" altLang="zh-CN" sz="3200" dirty="0" smtClean="0">
                <a:solidFill>
                  <a:srgbClr val="FFFF00"/>
                </a:solidFill>
                <a:latin typeface="+mn-lt"/>
              </a:rPr>
              <a:t>Bottom</a:t>
            </a:r>
            <a:r>
              <a:rPr lang="en-US" altLang="zh-CN" sz="3200" dirty="0">
                <a:solidFill>
                  <a:srgbClr val="FFFF00"/>
                </a:solidFill>
                <a:latin typeface="+mn-lt"/>
              </a:rPr>
              <a:t>-up </a:t>
            </a:r>
            <a:r>
              <a:rPr lang="en-US" altLang="zh-CN" sz="3200" dirty="0" smtClean="0">
                <a:solidFill>
                  <a:srgbClr val="FFFF00"/>
                </a:solidFill>
                <a:latin typeface="+mn-lt"/>
              </a:rPr>
              <a:t>Integration</a:t>
            </a:r>
            <a:r>
              <a:rPr lang="en-US" altLang="zh-CN" dirty="0" smtClean="0"/>
              <a:t> </a:t>
            </a:r>
            <a:endParaRPr lang="zh-CN" altLang="en-US" dirty="0" smtClean="0"/>
          </a:p>
        </p:txBody>
      </p:sp>
      <p:sp>
        <p:nvSpPr>
          <p:cNvPr id="16387" name="Rectangle 3"/>
          <p:cNvSpPr>
            <a:spLocks noChangeArrowheads="1"/>
          </p:cNvSpPr>
          <p:nvPr/>
        </p:nvSpPr>
        <p:spPr bwMode="auto">
          <a:xfrm>
            <a:off x="755650" y="1628775"/>
            <a:ext cx="5199063" cy="366713"/>
          </a:xfrm>
          <a:prstGeom prst="rect">
            <a:avLst/>
          </a:prstGeom>
          <a:noFill/>
          <a:ln w="9525">
            <a:noFill/>
            <a:miter lim="800000"/>
          </a:ln>
        </p:spPr>
        <p:txBody>
          <a:bodyPr>
            <a:spAutoFit/>
          </a:bodyPr>
          <a:lstStyle/>
          <a:p>
            <a:pPr>
              <a:spcBef>
                <a:spcPct val="50000"/>
              </a:spcBef>
              <a:buFontTx/>
              <a:buChar char="-"/>
            </a:pPr>
            <a:endParaRPr lang="zh-CN" altLang="en-US" b="1">
              <a:solidFill>
                <a:srgbClr val="000000"/>
              </a:solidFill>
            </a:endParaRPr>
          </a:p>
        </p:txBody>
      </p:sp>
      <p:pic>
        <p:nvPicPr>
          <p:cNvPr id="16389" name="Picture 6" descr="图6－2自底向上集成方法示意图"/>
          <p:cNvPicPr>
            <a:picLocks noChangeAspect="1" noChangeArrowheads="1"/>
          </p:cNvPicPr>
          <p:nvPr/>
        </p:nvPicPr>
        <p:blipFill>
          <a:blip r:embed="rId1" cstate="print">
            <a:lum bright="-16000" contrast="-16000"/>
          </a:blip>
          <a:srcRect/>
          <a:stretch>
            <a:fillRect/>
          </a:stretch>
        </p:blipFill>
        <p:spPr bwMode="auto">
          <a:xfrm>
            <a:off x="755650" y="1736725"/>
            <a:ext cx="7669213" cy="4105275"/>
          </a:xfrm>
          <a:prstGeom prst="rect">
            <a:avLst/>
          </a:prstGeom>
          <a:noFill/>
          <a:ln w="9525">
            <a:noFill/>
            <a:miter lim="800000"/>
            <a:headEnd/>
            <a:tailEnd/>
          </a:ln>
        </p:spPr>
      </p:pic>
      <p:sp>
        <p:nvSpPr>
          <p:cNvPr id="16390" name="Rectangle 7"/>
          <p:cNvSpPr>
            <a:spLocks noChangeArrowheads="1"/>
          </p:cNvSpPr>
          <p:nvPr/>
        </p:nvSpPr>
        <p:spPr bwMode="auto">
          <a:xfrm>
            <a:off x="1079500" y="6021705"/>
            <a:ext cx="4874895" cy="276860"/>
          </a:xfrm>
          <a:prstGeom prst="rect">
            <a:avLst/>
          </a:prstGeom>
          <a:noFill/>
          <a:ln w="9525">
            <a:noFill/>
            <a:miter lim="800000"/>
          </a:ln>
        </p:spPr>
        <p:txBody>
          <a:bodyPr wrap="square" lIns="0" tIns="0" rIns="0" bIns="0">
            <a:spAutoFit/>
          </a:bodyPr>
          <a:lstStyle/>
          <a:p>
            <a:pPr>
              <a:spcBef>
                <a:spcPct val="50000"/>
              </a:spcBef>
            </a:pPr>
            <a:r>
              <a:rPr lang="zh-CN" altLang="en-US" b="1">
                <a:solidFill>
                  <a:srgbClr val="3366FF"/>
                </a:solidFill>
              </a:rPr>
              <a:t>自底向上法的主要优缺点（与自顶向下方法相反</a:t>
            </a:r>
            <a:r>
              <a:rPr lang="zh-CN" altLang="en-US" b="1">
                <a:solidFill>
                  <a:srgbClr val="3366FF"/>
                </a:solidFill>
              </a:rPr>
              <a:t>）</a:t>
            </a:r>
            <a:endParaRPr lang="zh-CN" altLang="en-US" b="1">
              <a:solidFill>
                <a:srgbClr val="3366FF"/>
              </a:solidFill>
            </a:endParaRPr>
          </a:p>
        </p:txBody>
      </p:sp>
    </p:spTree>
  </p:cSld>
  <p:clrMapOvr>
    <a:masterClrMapping/>
  </p:clrMapOvr>
  <p:transition>
    <p:wipe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368300"/>
            <a:ext cx="8640762" cy="900113"/>
          </a:xfrm>
        </p:spPr>
        <p:txBody>
          <a:bodyPr/>
          <a:lstStyle/>
          <a:p>
            <a:pPr algn="ctr"/>
            <a:r>
              <a:rPr lang="zh-CN" altLang="en-US" sz="3200" dirty="0">
                <a:solidFill>
                  <a:srgbClr val="FFFF00"/>
                </a:solidFill>
                <a:latin typeface="+mn-lt"/>
              </a:rPr>
              <a:t>混合策略</a:t>
            </a:r>
            <a:r>
              <a:rPr lang="en-US" altLang="zh-CN" sz="3200" dirty="0">
                <a:solidFill>
                  <a:srgbClr val="FFFF00"/>
                </a:solidFill>
                <a:latin typeface="+mn-lt"/>
              </a:rPr>
              <a:t>(Modified Top-down Integration) </a:t>
            </a:r>
            <a:endParaRPr lang="zh-CN" altLang="en-US" sz="3200" dirty="0">
              <a:solidFill>
                <a:srgbClr val="FFFF00"/>
              </a:solidFill>
              <a:latin typeface="+mn-lt"/>
            </a:endParaRPr>
          </a:p>
        </p:txBody>
      </p:sp>
      <p:pic>
        <p:nvPicPr>
          <p:cNvPr id="18436" name="Picture 5" descr="图6－3混合策略集成示意图"/>
          <p:cNvPicPr>
            <a:picLocks noChangeAspect="1" noChangeArrowheads="1"/>
          </p:cNvPicPr>
          <p:nvPr/>
        </p:nvPicPr>
        <p:blipFill>
          <a:blip r:embed="rId1" cstate="print"/>
          <a:srcRect/>
          <a:stretch>
            <a:fillRect/>
          </a:stretch>
        </p:blipFill>
        <p:spPr bwMode="auto">
          <a:xfrm>
            <a:off x="971550" y="1773238"/>
            <a:ext cx="7416800" cy="3851275"/>
          </a:xfrm>
          <a:prstGeom prst="rect">
            <a:avLst/>
          </a:prstGeom>
          <a:noFill/>
          <a:ln w="9525">
            <a:noFill/>
            <a:miter lim="800000"/>
            <a:headEnd/>
            <a:tailEnd/>
          </a:ln>
        </p:spPr>
      </p:pic>
      <p:sp>
        <p:nvSpPr>
          <p:cNvPr id="18437" name="Text Box 6"/>
          <p:cNvSpPr txBox="1">
            <a:spLocks noChangeArrowheads="1"/>
          </p:cNvSpPr>
          <p:nvPr/>
        </p:nvSpPr>
        <p:spPr bwMode="auto">
          <a:xfrm>
            <a:off x="1079500" y="5913438"/>
            <a:ext cx="7524750" cy="549275"/>
          </a:xfrm>
          <a:prstGeom prst="rect">
            <a:avLst/>
          </a:prstGeom>
          <a:noFill/>
          <a:ln w="9525">
            <a:noFill/>
            <a:miter lim="800000"/>
          </a:ln>
        </p:spPr>
        <p:txBody>
          <a:bodyPr lIns="0" tIns="0" rIns="0" bIns="0">
            <a:spAutoFit/>
          </a:bodyPr>
          <a:lstStyle/>
          <a:p>
            <a:pPr>
              <a:spcBef>
                <a:spcPct val="50000"/>
              </a:spcBef>
            </a:pPr>
            <a:r>
              <a:rPr lang="zh-CN" altLang="en-US" b="1">
                <a:solidFill>
                  <a:srgbClr val="3366FF"/>
                </a:solidFill>
              </a:rPr>
              <a:t>混合法：对软件结构中较上层，使用的是“自顶向下”法；对软件结构中较下层，使用的是“自底向上”法，两者相结合</a:t>
            </a:r>
            <a:r>
              <a:rPr lang="zh-CN" altLang="en-US"/>
              <a:t> </a:t>
            </a:r>
            <a:endParaRPr lang="zh-CN" altLang="en-US"/>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87624" y="366695"/>
            <a:ext cx="6384772" cy="561975"/>
          </a:xfrm>
        </p:spPr>
        <p:txBody>
          <a:bodyPr/>
          <a:lstStyle/>
          <a:p>
            <a:pPr algn="ctr"/>
            <a:r>
              <a:rPr lang="zh-CN" altLang="en-US" sz="3200" dirty="0">
                <a:solidFill>
                  <a:srgbClr val="FFFF00"/>
                </a:solidFill>
                <a:latin typeface="+mj-ea"/>
              </a:rPr>
              <a:t>单元测试的</a:t>
            </a:r>
            <a:r>
              <a:rPr lang="zh-CN" altLang="en-US" sz="3200" dirty="0" smtClean="0">
                <a:solidFill>
                  <a:srgbClr val="FFFF00"/>
                </a:solidFill>
                <a:latin typeface="+mj-ea"/>
              </a:rPr>
              <a:t>背景</a:t>
            </a:r>
            <a:endParaRPr lang="en-US" altLang="zh-CN" sz="3200" dirty="0">
              <a:solidFill>
                <a:srgbClr val="FFFF00"/>
              </a:solidFill>
              <a:latin typeface="+mj-ea"/>
            </a:endParaRPr>
          </a:p>
        </p:txBody>
      </p:sp>
      <p:sp>
        <p:nvSpPr>
          <p:cNvPr id="11267" name="Rectangle 3"/>
          <p:cNvSpPr>
            <a:spLocks noGrp="1" noChangeArrowheads="1"/>
          </p:cNvSpPr>
          <p:nvPr>
            <p:ph type="body" idx="1"/>
          </p:nvPr>
        </p:nvSpPr>
        <p:spPr>
          <a:xfrm>
            <a:off x="755650" y="1952625"/>
            <a:ext cx="7992745" cy="4497705"/>
          </a:xfrm>
        </p:spPr>
        <p:txBody>
          <a:bodyPr/>
          <a:lstStyle/>
          <a:p>
            <a:pPr defTabSz="914400" eaLnBrk="0" latinLnBrk="0" hangingPunct="0">
              <a:lnSpc>
                <a:spcPct val="17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solidFill>
                  <a:srgbClr val="0070C0"/>
                </a:solidFill>
                <a:ea typeface="楷体" panose="02010609060101010101" charset="-122"/>
                <a:cs typeface="楷体" panose="02010609060101010101" charset="-122"/>
              </a:rPr>
              <a:t>编程过程中，每写</a:t>
            </a:r>
            <a:r>
              <a:rPr lang="en-US" altLang="zh-CN" sz="2400" kern="1200" dirty="0" smtClean="0">
                <a:solidFill>
                  <a:srgbClr val="0070C0"/>
                </a:solidFill>
                <a:ea typeface="楷体" panose="02010609060101010101" charset="-122"/>
                <a:cs typeface="楷体" panose="02010609060101010101" charset="-122"/>
              </a:rPr>
              <a:t>1000</a:t>
            </a:r>
            <a:r>
              <a:rPr lang="zh-CN" altLang="en-US" sz="2400" kern="1200" dirty="0" smtClean="0">
                <a:solidFill>
                  <a:srgbClr val="0070C0"/>
                </a:solidFill>
                <a:ea typeface="楷体" panose="02010609060101010101" charset="-122"/>
                <a:cs typeface="楷体" panose="02010609060101010101" charset="-122"/>
              </a:rPr>
              <a:t>行代码会犯几十个错误</a:t>
            </a:r>
            <a:endParaRPr lang="zh-CN" altLang="en-US" sz="2400" kern="1200" dirty="0">
              <a:solidFill>
                <a:srgbClr val="0070C0"/>
              </a:solidFill>
              <a:ea typeface="楷体" panose="02010609060101010101" charset="-122"/>
              <a:cs typeface="楷体" panose="02010609060101010101" charset="-122"/>
            </a:endParaRPr>
          </a:p>
          <a:p>
            <a:pPr defTabSz="914400" eaLnBrk="0" latinLnBrk="0" hangingPunct="0">
              <a:lnSpc>
                <a:spcPct val="17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solidFill>
                  <a:srgbClr val="0070C0"/>
                </a:solidFill>
                <a:ea typeface="楷体" panose="02010609060101010101" charset="-122"/>
                <a:cs typeface="楷体" panose="02010609060101010101" charset="-122"/>
              </a:rPr>
              <a:t>编程与编译运行结束后，每</a:t>
            </a:r>
            <a:r>
              <a:rPr lang="en-US" altLang="zh-CN" sz="2400" kern="1200" dirty="0" smtClean="0">
                <a:solidFill>
                  <a:srgbClr val="0070C0"/>
                </a:solidFill>
                <a:ea typeface="楷体" panose="02010609060101010101" charset="-122"/>
                <a:cs typeface="楷体" panose="02010609060101010101" charset="-122"/>
              </a:rPr>
              <a:t>1000</a:t>
            </a:r>
            <a:r>
              <a:rPr lang="zh-CN" altLang="en-US" sz="2400" kern="1200" dirty="0" smtClean="0">
                <a:solidFill>
                  <a:srgbClr val="0070C0"/>
                </a:solidFill>
                <a:ea typeface="楷体" panose="02010609060101010101" charset="-122"/>
                <a:cs typeface="楷体" panose="02010609060101010101" charset="-122"/>
              </a:rPr>
              <a:t>行</a:t>
            </a:r>
            <a:r>
              <a:rPr lang="zh-CN" altLang="en-US" sz="2400" kern="1200" dirty="0">
                <a:solidFill>
                  <a:srgbClr val="0070C0"/>
                </a:solidFill>
                <a:ea typeface="楷体" panose="02010609060101010101" charset="-122"/>
                <a:cs typeface="楷体" panose="02010609060101010101" charset="-122"/>
              </a:rPr>
              <a:t>代码中大约残留</a:t>
            </a:r>
            <a:r>
              <a:rPr lang="zh-CN" altLang="en-US" sz="2400" kern="1200" dirty="0" smtClean="0">
                <a:solidFill>
                  <a:srgbClr val="0070C0"/>
                </a:solidFill>
                <a:ea typeface="楷体" panose="02010609060101010101" charset="-122"/>
                <a:cs typeface="楷体" panose="02010609060101010101" charset="-122"/>
              </a:rPr>
              <a:t>有</a:t>
            </a:r>
            <a:r>
              <a:rPr lang="zh-CN" altLang="zh-CN" sz="2400" kern="1200" dirty="0">
                <a:solidFill>
                  <a:srgbClr val="0070C0"/>
                </a:solidFill>
                <a:ea typeface="楷体" panose="02010609060101010101" charset="-122"/>
                <a:cs typeface="楷体" panose="02010609060101010101" charset="-122"/>
              </a:rPr>
              <a:t>2</a:t>
            </a:r>
            <a:r>
              <a:rPr lang="en-US" altLang="zh-CN" sz="2400" kern="1200" dirty="0" smtClean="0">
                <a:solidFill>
                  <a:srgbClr val="0070C0"/>
                </a:solidFill>
                <a:ea typeface="楷体" panose="02010609060101010101" charset="-122"/>
                <a:cs typeface="楷体" panose="02010609060101010101" charset="-122"/>
              </a:rPr>
              <a:t>-6</a:t>
            </a:r>
            <a:r>
              <a:rPr lang="zh-CN" altLang="en-US" sz="2400" kern="1200" dirty="0" smtClean="0">
                <a:solidFill>
                  <a:srgbClr val="0070C0"/>
                </a:solidFill>
                <a:ea typeface="楷体" panose="02010609060101010101" charset="-122"/>
                <a:cs typeface="楷体" panose="02010609060101010101" charset="-122"/>
              </a:rPr>
              <a:t>个</a:t>
            </a:r>
            <a:r>
              <a:rPr lang="en-US" altLang="zh-CN" sz="2400" kern="1200" dirty="0">
                <a:solidFill>
                  <a:srgbClr val="0070C0"/>
                </a:solidFill>
                <a:ea typeface="楷体" panose="02010609060101010101" charset="-122"/>
                <a:cs typeface="楷体" panose="02010609060101010101" charset="-122"/>
              </a:rPr>
              <a:t>Bug</a:t>
            </a:r>
            <a:endParaRPr lang="en-US" altLang="zh-CN" sz="2400" kern="1200" dirty="0">
              <a:solidFill>
                <a:srgbClr val="0070C0"/>
              </a:solidFill>
              <a:ea typeface="楷体" panose="02010609060101010101" charset="-122"/>
              <a:cs typeface="楷体" panose="02010609060101010101" charset="-122"/>
            </a:endParaRPr>
          </a:p>
          <a:p>
            <a:pPr defTabSz="914400" eaLnBrk="0" latinLnBrk="0" hangingPunct="0">
              <a:lnSpc>
                <a:spcPct val="17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solidFill>
                  <a:srgbClr val="0070C0"/>
                </a:solidFill>
                <a:ea typeface="楷体" panose="02010609060101010101" charset="-122"/>
                <a:cs typeface="楷体" panose="02010609060101010101" charset="-122"/>
              </a:rPr>
              <a:t>寻找与修改程序错误的代价占总体开发投资</a:t>
            </a:r>
            <a:r>
              <a:rPr lang="zh-CN" altLang="en-US" sz="2400" kern="1200" dirty="0" smtClean="0">
                <a:solidFill>
                  <a:srgbClr val="0070C0"/>
                </a:solidFill>
                <a:ea typeface="楷体" panose="02010609060101010101" charset="-122"/>
                <a:cs typeface="楷体" panose="02010609060101010101" charset="-122"/>
              </a:rPr>
              <a:t>的</a:t>
            </a:r>
            <a:r>
              <a:rPr lang="zh-CN" altLang="zh-CN" sz="2400" kern="1200" dirty="0">
                <a:solidFill>
                  <a:srgbClr val="0070C0"/>
                </a:solidFill>
                <a:ea typeface="楷体" panose="02010609060101010101" charset="-122"/>
                <a:cs typeface="楷体" panose="02010609060101010101" charset="-122"/>
              </a:rPr>
              <a:t>3</a:t>
            </a:r>
            <a:r>
              <a:rPr lang="en-US" altLang="zh-CN" sz="2400" kern="1200" dirty="0" smtClean="0">
                <a:solidFill>
                  <a:srgbClr val="0070C0"/>
                </a:solidFill>
                <a:ea typeface="楷体" panose="02010609060101010101" charset="-122"/>
                <a:cs typeface="楷体" panose="02010609060101010101" charset="-122"/>
              </a:rPr>
              <a:t>0%</a:t>
            </a:r>
            <a:r>
              <a:rPr lang="zh-CN" altLang="en-US" sz="2400" kern="1200" dirty="0" smtClean="0">
                <a:solidFill>
                  <a:srgbClr val="0070C0"/>
                </a:solidFill>
                <a:ea typeface="楷体" panose="02010609060101010101" charset="-122"/>
                <a:cs typeface="楷体" panose="02010609060101010101" charset="-122"/>
              </a:rPr>
              <a:t> </a:t>
            </a:r>
            <a:r>
              <a:rPr lang="en-US" altLang="zh-CN" sz="2400" kern="1200" dirty="0" smtClean="0">
                <a:solidFill>
                  <a:srgbClr val="0070C0"/>
                </a:solidFill>
                <a:ea typeface="楷体" panose="02010609060101010101" charset="-122"/>
                <a:cs typeface="楷体" panose="02010609060101010101" charset="-122"/>
              </a:rPr>
              <a:t>-</a:t>
            </a:r>
            <a:r>
              <a:rPr lang="zh-CN" altLang="zh-CN" sz="2400" kern="1200" dirty="0">
                <a:solidFill>
                  <a:srgbClr val="0070C0"/>
                </a:solidFill>
                <a:ea typeface="楷体" panose="02010609060101010101" charset="-122"/>
                <a:cs typeface="楷体" panose="02010609060101010101" charset="-122"/>
              </a:rPr>
              <a:t>6</a:t>
            </a:r>
            <a:r>
              <a:rPr lang="en-US" altLang="zh-CN" sz="2400" kern="1200" dirty="0" smtClean="0">
                <a:solidFill>
                  <a:srgbClr val="0070C0"/>
                </a:solidFill>
                <a:ea typeface="楷体" panose="02010609060101010101" charset="-122"/>
                <a:cs typeface="楷体" panose="02010609060101010101" charset="-122"/>
              </a:rPr>
              <a:t>0</a:t>
            </a:r>
            <a:r>
              <a:rPr lang="en-US" altLang="zh-CN" sz="2400" kern="1200" dirty="0">
                <a:solidFill>
                  <a:srgbClr val="0070C0"/>
                </a:solidFill>
                <a:ea typeface="楷体" panose="02010609060101010101" charset="-122"/>
                <a:cs typeface="楷体" panose="02010609060101010101" charset="-122"/>
              </a:rPr>
              <a:t>%</a:t>
            </a:r>
            <a:endParaRPr lang="en-US" altLang="zh-CN" sz="2400" kern="1200" dirty="0">
              <a:solidFill>
                <a:srgbClr val="0070C0"/>
              </a:solidFill>
              <a:ea typeface="楷体" panose="02010609060101010101" charset="-122"/>
              <a:cs typeface="楷体" panose="02010609060101010101" charset="-122"/>
            </a:endParaRPr>
          </a:p>
          <a:p>
            <a:pPr defTabSz="914400" eaLnBrk="0" latinLnBrk="0" hangingPunct="0">
              <a:lnSpc>
                <a:spcPct val="17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en-US" altLang="zh-CN" sz="2400" kern="1200" dirty="0">
                <a:solidFill>
                  <a:srgbClr val="0070C0"/>
                </a:solidFill>
                <a:ea typeface="楷体" panose="02010609060101010101" charset="-122"/>
                <a:cs typeface="楷体" panose="02010609060101010101" charset="-122"/>
              </a:rPr>
              <a:t>Bug</a:t>
            </a:r>
            <a:r>
              <a:rPr lang="zh-CN" altLang="en-US" sz="2400" kern="1200" dirty="0">
                <a:solidFill>
                  <a:srgbClr val="0070C0"/>
                </a:solidFill>
                <a:ea typeface="楷体" panose="02010609060101010101" charset="-122"/>
                <a:cs typeface="楷体" panose="02010609060101010101" charset="-122"/>
              </a:rPr>
              <a:t>在整个研发流程中被发现的越早，修改的代价就越低</a:t>
            </a:r>
            <a:endParaRPr lang="zh-CN" altLang="en-US" sz="2400" kern="1200" dirty="0">
              <a:solidFill>
                <a:srgbClr val="0070C0"/>
              </a:solidFill>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47700" y="277813"/>
            <a:ext cx="8316913" cy="1143000"/>
          </a:xfrm>
        </p:spPr>
        <p:txBody>
          <a:bodyPr/>
          <a:lstStyle/>
          <a:p>
            <a:pPr algn="ctr"/>
            <a:r>
              <a:rPr lang="zh-CN" altLang="zh-CN" sz="3200" dirty="0">
                <a:solidFill>
                  <a:srgbClr val="FFFF00"/>
                </a:solidFill>
                <a:latin typeface="+mn-lt"/>
              </a:rPr>
              <a:t>三明治集成方法</a:t>
            </a:r>
            <a:r>
              <a:rPr lang="de-DE" altLang="zh-CN" sz="3200" dirty="0">
                <a:solidFill>
                  <a:srgbClr val="FFFF00"/>
                </a:solidFill>
                <a:latin typeface="+mn-lt"/>
              </a:rPr>
              <a:t>(Sandwich Integration</a:t>
            </a:r>
            <a:r>
              <a:rPr lang="en-US" altLang="zh-CN" sz="3200" dirty="0">
                <a:solidFill>
                  <a:srgbClr val="FFFF00"/>
                </a:solidFill>
                <a:latin typeface="+mn-lt"/>
              </a:rPr>
              <a:t>) </a:t>
            </a:r>
            <a:endParaRPr lang="en-US" altLang="zh-CN" sz="3200" dirty="0">
              <a:solidFill>
                <a:srgbClr val="FFFF00"/>
              </a:solidFill>
              <a:latin typeface="+mn-lt"/>
            </a:endParaRPr>
          </a:p>
        </p:txBody>
      </p:sp>
      <p:pic>
        <p:nvPicPr>
          <p:cNvPr id="20484" name="Picture 6" descr="图6－5三明治集成方法示意图"/>
          <p:cNvPicPr>
            <a:picLocks noChangeAspect="1" noChangeArrowheads="1"/>
          </p:cNvPicPr>
          <p:nvPr/>
        </p:nvPicPr>
        <p:blipFill>
          <a:blip r:embed="rId1" cstate="print"/>
          <a:srcRect/>
          <a:stretch>
            <a:fillRect/>
          </a:stretch>
        </p:blipFill>
        <p:spPr bwMode="auto">
          <a:xfrm>
            <a:off x="1008063" y="1736725"/>
            <a:ext cx="7596187" cy="3276600"/>
          </a:xfrm>
          <a:prstGeom prst="rect">
            <a:avLst/>
          </a:prstGeom>
          <a:noFill/>
          <a:ln w="9525">
            <a:noFill/>
            <a:miter lim="800000"/>
            <a:headEnd/>
            <a:tailEnd/>
          </a:ln>
        </p:spPr>
      </p:pic>
      <p:sp>
        <p:nvSpPr>
          <p:cNvPr id="20485" name="Text Box 7"/>
          <p:cNvSpPr txBox="1">
            <a:spLocks noChangeArrowheads="1"/>
          </p:cNvSpPr>
          <p:nvPr/>
        </p:nvSpPr>
        <p:spPr bwMode="auto">
          <a:xfrm>
            <a:off x="900113" y="5157788"/>
            <a:ext cx="7596187" cy="1494790"/>
          </a:xfrm>
          <a:prstGeom prst="rect">
            <a:avLst/>
          </a:prstGeom>
          <a:noFill/>
          <a:ln w="9525">
            <a:noFill/>
            <a:miter lim="800000"/>
          </a:ln>
        </p:spPr>
        <p:txBody>
          <a:bodyPr lIns="0" tIns="0" rIns="0" bIns="0">
            <a:spAutoFit/>
          </a:bodyPr>
          <a:lstStyle/>
          <a:p>
            <a:pPr eaLnBrk="1" latinLnBrk="0" hangingPunct="1">
              <a:lnSpc>
                <a:spcPct val="135000"/>
              </a:lnSpc>
              <a:spcBef>
                <a:spcPts val="0"/>
              </a:spcBef>
            </a:pPr>
            <a:r>
              <a:rPr lang="zh-CN" altLang="en-US" b="1">
                <a:solidFill>
                  <a:srgbClr val="0070C0"/>
                </a:solidFill>
              </a:rPr>
              <a:t>　　采用三明治方法的优点是：它将自顶向下和自底向上的集成方法有机地结合起来，不需要写桩程序因为在测试初自底向上集成已经验证了底层模块的正确性。采用这种方法的主要缺点是：在真正集成之前每一个独立的模块没有完全测试过。</a:t>
            </a:r>
            <a:endParaRPr lang="zh-CN" altLang="en-US" b="1">
              <a:solidFill>
                <a:srgbClr val="0070C0"/>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92163" y="476250"/>
            <a:ext cx="7885112" cy="608013"/>
          </a:xfrm>
        </p:spPr>
        <p:txBody>
          <a:bodyPr/>
          <a:lstStyle/>
          <a:p>
            <a:pPr algn="ctr"/>
            <a:r>
              <a:rPr lang="zh-CN" altLang="en-US" sz="3200" dirty="0">
                <a:solidFill>
                  <a:srgbClr val="FFFF00"/>
                </a:solidFill>
                <a:latin typeface="+mn-lt"/>
              </a:rPr>
              <a:t>改善的三明治集成方法</a:t>
            </a:r>
            <a:endParaRPr lang="zh-CN" altLang="en-US" sz="3200" dirty="0">
              <a:solidFill>
                <a:srgbClr val="FFFF00"/>
              </a:solidFill>
              <a:latin typeface="+mn-lt"/>
            </a:endParaRPr>
          </a:p>
        </p:txBody>
      </p:sp>
      <p:pic>
        <p:nvPicPr>
          <p:cNvPr id="21508" name="Picture 70" descr="图6－6改善的三明治集成方法示意图"/>
          <p:cNvPicPr>
            <a:picLocks noChangeAspect="1" noChangeArrowheads="1"/>
          </p:cNvPicPr>
          <p:nvPr/>
        </p:nvPicPr>
        <p:blipFill>
          <a:blip r:embed="rId1" cstate="print"/>
          <a:srcRect/>
          <a:stretch>
            <a:fillRect/>
          </a:stretch>
        </p:blipFill>
        <p:spPr bwMode="auto">
          <a:xfrm>
            <a:off x="792163" y="1773238"/>
            <a:ext cx="7920037" cy="3024187"/>
          </a:xfrm>
          <a:prstGeom prst="rect">
            <a:avLst/>
          </a:prstGeom>
          <a:noFill/>
          <a:ln w="9525">
            <a:noFill/>
            <a:miter lim="800000"/>
            <a:headEnd/>
            <a:tailEnd/>
          </a:ln>
        </p:spPr>
      </p:pic>
      <p:sp>
        <p:nvSpPr>
          <p:cNvPr id="21509" name="Text Box 71"/>
          <p:cNvSpPr txBox="1">
            <a:spLocks noChangeArrowheads="1"/>
          </p:cNvSpPr>
          <p:nvPr/>
        </p:nvSpPr>
        <p:spPr bwMode="auto">
          <a:xfrm>
            <a:off x="1008063" y="5049838"/>
            <a:ext cx="7308850" cy="830580"/>
          </a:xfrm>
          <a:prstGeom prst="rect">
            <a:avLst/>
          </a:prstGeom>
          <a:noFill/>
          <a:ln w="9525">
            <a:noFill/>
            <a:miter lim="800000"/>
          </a:ln>
        </p:spPr>
        <p:txBody>
          <a:bodyPr lIns="0" tIns="0" rIns="0" bIns="0">
            <a:spAutoFit/>
          </a:bodyPr>
          <a:lstStyle/>
          <a:p>
            <a:pPr eaLnBrk="1" latinLnBrk="0" hangingPunct="1">
              <a:lnSpc>
                <a:spcPct val="150000"/>
              </a:lnSpc>
              <a:spcBef>
                <a:spcPts val="0"/>
              </a:spcBef>
            </a:pPr>
            <a:r>
              <a:rPr lang="zh-CN" altLang="en-US" b="1">
                <a:solidFill>
                  <a:srgbClr val="3366FF"/>
                </a:solidFill>
              </a:rPr>
              <a:t>　　改进的三明治集成方法，不仅自两头向中间集成，而且保证每个模块得到单独的测试，使测试进行得比较彻底 。</a:t>
            </a:r>
            <a:endParaRPr lang="zh-CN" altLang="en-US" b="1">
              <a:solidFill>
                <a:srgbClr val="3366FF"/>
              </a:solidFill>
            </a:endParaRPr>
          </a:p>
        </p:txBody>
      </p:sp>
    </p:spTree>
  </p:cSld>
  <p:clrMapOvr>
    <a:masterClrMapping/>
  </p:clrMapOvr>
  <p:transition>
    <p:wipe di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403648" y="366695"/>
            <a:ext cx="6168748" cy="561975"/>
          </a:xfrm>
        </p:spPr>
        <p:txBody>
          <a:bodyPr/>
          <a:lstStyle/>
          <a:p>
            <a:pPr algn="ctr"/>
            <a:r>
              <a:rPr lang="zh-CN" altLang="en-US" sz="3200" dirty="0" smtClean="0">
                <a:solidFill>
                  <a:srgbClr val="FFFF00"/>
                </a:solidFill>
                <a:latin typeface="+mn-lt"/>
              </a:rPr>
              <a:t>持续</a:t>
            </a:r>
            <a:r>
              <a:rPr lang="zh-CN" altLang="en-US" sz="3200" dirty="0">
                <a:solidFill>
                  <a:srgbClr val="FFFF00"/>
                </a:solidFill>
                <a:latin typeface="+mn-lt"/>
              </a:rPr>
              <a:t>集成</a:t>
            </a:r>
            <a:endParaRPr lang="en-US" altLang="zh-CN" sz="3200" dirty="0">
              <a:solidFill>
                <a:srgbClr val="FFFF00"/>
              </a:solidFill>
              <a:latin typeface="+mn-lt"/>
            </a:endParaRPr>
          </a:p>
        </p:txBody>
      </p:sp>
      <p:sp>
        <p:nvSpPr>
          <p:cNvPr id="22532" name="Text Box 7"/>
          <p:cNvSpPr txBox="1">
            <a:spLocks noChangeArrowheads="1"/>
          </p:cNvSpPr>
          <p:nvPr/>
        </p:nvSpPr>
        <p:spPr bwMode="auto">
          <a:xfrm>
            <a:off x="827405" y="1844993"/>
            <a:ext cx="7848600" cy="4524375"/>
          </a:xfrm>
          <a:prstGeom prst="rect">
            <a:avLst/>
          </a:prstGeom>
          <a:noFill/>
          <a:ln w="9525">
            <a:noFill/>
            <a:miter lim="800000"/>
          </a:ln>
        </p:spPr>
        <p:txBody>
          <a:bodyPr lIns="0" tIns="0" rIns="0" bIns="0">
            <a:spAutoFit/>
          </a:bodyPr>
          <a:lstStyle/>
          <a:p>
            <a:pPr eaLnBrk="1" latinLnBrk="0" hangingPunct="1">
              <a:lnSpc>
                <a:spcPct val="175000"/>
              </a:lnSpc>
              <a:buClr>
                <a:srgbClr val="91AC4E"/>
              </a:buClr>
              <a:buSzPct val="80000"/>
              <a:buFont typeface="Wingdings" panose="05000000000000000000" pitchFamily="2" charset="2"/>
              <a:buChar char="p"/>
            </a:pPr>
            <a:r>
              <a:rPr lang="zh-CN" altLang="en-US" sz="2800" i="0" dirty="0">
                <a:solidFill>
                  <a:srgbClr val="0070C0"/>
                </a:solidFill>
              </a:rPr>
              <a:t> 通常系统集成都会采用持续集成的策略，软件开发中各个模块不是同时完成，根据进度将完成的模块尽可能早的进行集成，有助于尽早发现</a:t>
            </a:r>
            <a:r>
              <a:rPr lang="en-US" altLang="zh-CN" sz="2800" i="0" dirty="0">
                <a:solidFill>
                  <a:srgbClr val="0070C0"/>
                </a:solidFill>
              </a:rPr>
              <a:t>Bug</a:t>
            </a:r>
            <a:r>
              <a:rPr lang="zh-CN" altLang="en-US" sz="2800" i="0" dirty="0">
                <a:solidFill>
                  <a:srgbClr val="0070C0"/>
                </a:solidFill>
              </a:rPr>
              <a:t>，避免集成中大量</a:t>
            </a:r>
            <a:r>
              <a:rPr lang="en-US" altLang="zh-CN" sz="2800" i="0" dirty="0">
                <a:solidFill>
                  <a:srgbClr val="0070C0"/>
                </a:solidFill>
              </a:rPr>
              <a:t>Bug</a:t>
            </a:r>
            <a:r>
              <a:rPr lang="zh-CN" altLang="en-US" sz="2800" i="0" dirty="0">
                <a:solidFill>
                  <a:srgbClr val="0070C0"/>
                </a:solidFill>
              </a:rPr>
              <a:t>涌现</a:t>
            </a:r>
            <a:endParaRPr lang="en-US" altLang="zh-CN" sz="2800" i="0" dirty="0">
              <a:solidFill>
                <a:srgbClr val="0070C0"/>
              </a:solidFill>
            </a:endParaRPr>
          </a:p>
          <a:p>
            <a:pPr eaLnBrk="1" latinLnBrk="0" hangingPunct="1">
              <a:lnSpc>
                <a:spcPct val="175000"/>
              </a:lnSpc>
              <a:buClr>
                <a:srgbClr val="91AC4E"/>
              </a:buClr>
              <a:buSzPct val="80000"/>
              <a:buFont typeface="Wingdings" panose="05000000000000000000" pitchFamily="2" charset="2"/>
              <a:buChar char="p"/>
            </a:pPr>
            <a:r>
              <a:rPr lang="en-US" altLang="zh-CN" sz="2800" i="0" dirty="0">
                <a:solidFill>
                  <a:srgbClr val="0070C0"/>
                </a:solidFill>
              </a:rPr>
              <a:t> </a:t>
            </a:r>
            <a:r>
              <a:rPr lang="zh-CN" altLang="en-US" sz="2800" i="0" dirty="0">
                <a:solidFill>
                  <a:srgbClr val="0070C0"/>
                </a:solidFill>
              </a:rPr>
              <a:t>而且容易定位</a:t>
            </a:r>
            <a:r>
              <a:rPr lang="en-US" altLang="zh-CN" sz="2800" i="0" dirty="0">
                <a:solidFill>
                  <a:srgbClr val="0070C0"/>
                </a:solidFill>
              </a:rPr>
              <a:t>Bug</a:t>
            </a:r>
            <a:r>
              <a:rPr lang="zh-CN" altLang="en-US" sz="2800" i="0" dirty="0">
                <a:solidFill>
                  <a:srgbClr val="0070C0"/>
                </a:solidFill>
              </a:rPr>
              <a:t>、修正</a:t>
            </a:r>
            <a:r>
              <a:rPr lang="en-US" altLang="zh-CN" sz="2800" i="0" dirty="0">
                <a:solidFill>
                  <a:srgbClr val="0070C0"/>
                </a:solidFill>
              </a:rPr>
              <a:t>Bug</a:t>
            </a:r>
            <a:r>
              <a:rPr lang="zh-CN" altLang="en-US" sz="2800" i="0" dirty="0">
                <a:solidFill>
                  <a:srgbClr val="0070C0"/>
                </a:solidFill>
              </a:rPr>
              <a:t>，最终提高软件开发的质量与效率</a:t>
            </a:r>
            <a:endParaRPr lang="zh-CN" altLang="en-US" sz="2800" i="0" dirty="0">
              <a:solidFill>
                <a:srgbClr val="0070C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快照 2013-12-11 下午3.11.03.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640" y="3573016"/>
            <a:ext cx="6120680" cy="2864999"/>
          </a:xfrm>
          <a:prstGeom prst="rect">
            <a:avLst/>
          </a:prstGeom>
        </p:spPr>
      </p:pic>
      <p:sp>
        <p:nvSpPr>
          <p:cNvPr id="2" name="标题 1"/>
          <p:cNvSpPr>
            <a:spLocks noGrp="1"/>
          </p:cNvSpPr>
          <p:nvPr>
            <p:ph type="title"/>
          </p:nvPr>
        </p:nvSpPr>
        <p:spPr>
          <a:xfrm>
            <a:off x="1331640" y="476672"/>
            <a:ext cx="6400800" cy="487363"/>
          </a:xfrm>
        </p:spPr>
        <p:txBody>
          <a:bodyPr/>
          <a:lstStyle/>
          <a:p>
            <a:pPr algn="ctr"/>
            <a:r>
              <a:rPr kumimoji="1" lang="zh-CN" altLang="en-US" sz="3600" dirty="0" smtClean="0">
                <a:solidFill>
                  <a:srgbClr val="FFFF00"/>
                </a:solidFill>
              </a:rPr>
              <a:t>持续集成</a:t>
            </a:r>
            <a:r>
              <a:rPr kumimoji="1" lang="en-US" altLang="zh-CN" sz="3600" dirty="0" smtClean="0">
                <a:solidFill>
                  <a:srgbClr val="FFFF00"/>
                </a:solidFill>
              </a:rPr>
              <a:t>/</a:t>
            </a:r>
            <a:r>
              <a:rPr kumimoji="1" lang="zh-CN" altLang="en-US" sz="3600" dirty="0" smtClean="0">
                <a:solidFill>
                  <a:srgbClr val="FFFF00"/>
                </a:solidFill>
              </a:rPr>
              <a:t>测试的支撑基础</a:t>
            </a:r>
            <a:endParaRPr kumimoji="1" lang="zh-CN" altLang="en-US" sz="3600" dirty="0">
              <a:solidFill>
                <a:srgbClr val="FFFF00"/>
              </a:solidFill>
            </a:endParaRPr>
          </a:p>
        </p:txBody>
      </p:sp>
      <p:sp>
        <p:nvSpPr>
          <p:cNvPr id="3" name="文本占位符 2"/>
          <p:cNvSpPr>
            <a:spLocks noGrp="1"/>
          </p:cNvSpPr>
          <p:nvPr>
            <p:ph type="body" sz="half" idx="1"/>
          </p:nvPr>
        </p:nvSpPr>
        <p:spPr>
          <a:xfrm>
            <a:off x="1043608" y="1484784"/>
            <a:ext cx="3312368" cy="2160240"/>
          </a:xfrm>
        </p:spPr>
        <p:txBody>
          <a:bodyPr/>
          <a:lstStyle/>
          <a:p>
            <a:pPr>
              <a:lnSpc>
                <a:spcPct val="120000"/>
              </a:lnSpc>
            </a:pPr>
            <a:r>
              <a:rPr lang="en-US" altLang="zh-CN"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CI</a:t>
            </a:r>
            <a:r>
              <a:rPr lang="zh-CN" altLang="en-US"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的文化</a:t>
            </a:r>
            <a:endParaRPr lang="en-US" altLang="zh-CN"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en-US" altLang="zh-CN"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CI </a:t>
            </a:r>
            <a:r>
              <a:rPr lang="zh-CN" altLang="en-US"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流程</a:t>
            </a:r>
            <a:endParaRPr lang="en-US" altLang="zh-CN"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en-US"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良好的基础设施</a:t>
            </a:r>
            <a:endParaRPr lang="en-US"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统一的代码库</a:t>
            </a:r>
            <a:r>
              <a:rPr lang="en-US"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 </a:t>
            </a:r>
            <a:endParaRPr lang="en-US"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
        <p:nvSpPr>
          <p:cNvPr id="5" name="幻灯片编号占位符 4"/>
          <p:cNvSpPr>
            <a:spLocks noGrp="1"/>
          </p:cNvSpPr>
          <p:nvPr>
            <p:ph type="sldNum" sz="quarter" idx="11"/>
          </p:nvPr>
        </p:nvSpPr>
        <p:spPr/>
        <p:txBody>
          <a:bodyPr/>
          <a:lstStyle/>
          <a:p>
            <a:pPr>
              <a:defRPr/>
            </a:pPr>
            <a:fld id="{CFE9AB88-903E-4CEF-B04B-68BD478124A5}" type="slidenum">
              <a:rPr lang="zh-CN" altLang="en-US" smtClean="0"/>
            </a:fld>
            <a:endParaRPr lang="en-US" altLang="zh-CN" dirty="0"/>
          </a:p>
        </p:txBody>
      </p:sp>
      <p:sp>
        <p:nvSpPr>
          <p:cNvPr id="11" name="文本占位符 2"/>
          <p:cNvSpPr txBox="1"/>
          <p:nvPr/>
        </p:nvSpPr>
        <p:spPr bwMode="auto">
          <a:xfrm>
            <a:off x="4932040" y="1484784"/>
            <a:ext cx="3312368" cy="2232248"/>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400">
                <a:solidFill>
                  <a:schemeClr val="tx1"/>
                </a:solidFill>
                <a:latin typeface="+mn-lt"/>
                <a:ea typeface="+mn-ea"/>
              </a:defRPr>
            </a:lvl4pPr>
            <a:lvl5pPr marL="2057400" indent="-228600" algn="l" rtl="0" eaLnBrk="1" fontAlgn="base" hangingPunct="1">
              <a:spcBef>
                <a:spcPct val="20000"/>
              </a:spcBef>
              <a:spcAft>
                <a:spcPct val="0"/>
              </a:spcAft>
              <a:buChar char="»"/>
              <a:defRPr sz="24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nSpc>
                <a:spcPct val="120000"/>
              </a:lnSpc>
            </a:pPr>
            <a:r>
              <a:rPr lang="zh-TW" altLang="en-US"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定期提交代码</a:t>
            </a:r>
            <a:endParaRPr lang="en-US" altLang="zh-TW" i="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TW" altLang="en-US"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自动、快速构建</a:t>
            </a:r>
            <a:endParaRPr lang="en-US" altLang="zh-TW" i="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CN" altLang="en-US"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自动部署</a:t>
            </a:r>
            <a:endParaRPr lang="en-US" altLang="zh-CN" i="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a:lnSpc>
                <a:spcPct val="120000"/>
              </a:lnSpc>
            </a:pPr>
            <a:r>
              <a:rPr lang="zh-TW" altLang="en-US"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自动</a:t>
            </a:r>
            <a:r>
              <a:rPr lang="zh-CN" altLang="en-US"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集成</a:t>
            </a:r>
            <a:r>
              <a:rPr lang="zh-TW" altLang="en-US" i="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测试</a:t>
            </a:r>
            <a:endParaRPr lang="zh-TW" altLang="en-US" i="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755576" y="5805264"/>
            <a:ext cx="7416824" cy="593551"/>
          </a:xfrm>
        </p:spPr>
        <p:txBody>
          <a:bodyPr/>
          <a:lstStyle/>
          <a:p>
            <a:pPr marL="0" indent="0" algn="ctr">
              <a:buNone/>
            </a:pP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所有基础设施相关的操作代码化</a:t>
            </a:r>
            <a:r>
              <a:rPr lang="en-US" altLang="zh-CN" sz="240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t>纳入版本管理</a:t>
            </a:r>
            <a:br>
              <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rPr>
            </a:br>
            <a:endPar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ctr">
              <a:buNone/>
            </a:pPr>
            <a:r>
              <a:rPr lang="zh-CN" altLang="en-US"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 </a:t>
            </a:r>
            <a:endParaRPr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gn="ctr">
              <a:buNone/>
            </a:pPr>
            <a:endParaRPr kumimoji="1" lang="zh-CN" altLang="en-US" sz="2400" dirty="0">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
        <p:nvSpPr>
          <p:cNvPr id="5" name="幻灯片编号占位符 4"/>
          <p:cNvSpPr>
            <a:spLocks noGrp="1"/>
          </p:cNvSpPr>
          <p:nvPr>
            <p:ph type="sldNum" sz="quarter" idx="11"/>
          </p:nvPr>
        </p:nvSpPr>
        <p:spPr/>
        <p:txBody>
          <a:bodyPr/>
          <a:lstStyle/>
          <a:p>
            <a:pPr>
              <a:defRPr/>
            </a:pPr>
            <a:fld id="{CFE9AB88-903E-4CEF-B04B-68BD478124A5}" type="slidenum">
              <a:rPr lang="zh-CN" altLang="en-US" smtClean="0"/>
            </a:fld>
            <a:endParaRPr lang="en-US" altLang="zh-CN" dirty="0"/>
          </a:p>
        </p:txBody>
      </p:sp>
      <p:pic>
        <p:nvPicPr>
          <p:cNvPr id="4" name="图片 3" descr="屏幕快照 2013-12-11 下午3.20.48.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7584" y="1484784"/>
            <a:ext cx="7344816" cy="4069425"/>
          </a:xfrm>
          <a:prstGeom prst="rect">
            <a:avLst/>
          </a:prstGeom>
        </p:spPr>
      </p:pic>
      <p:sp>
        <p:nvSpPr>
          <p:cNvPr id="7" name="标题 1"/>
          <p:cNvSpPr>
            <a:spLocks noGrp="1"/>
          </p:cNvSpPr>
          <p:nvPr>
            <p:ph type="title"/>
          </p:nvPr>
        </p:nvSpPr>
        <p:spPr>
          <a:xfrm>
            <a:off x="1331640" y="476672"/>
            <a:ext cx="6400800" cy="487363"/>
          </a:xfrm>
        </p:spPr>
        <p:txBody>
          <a:bodyPr/>
          <a:lstStyle/>
          <a:p>
            <a:pPr algn="ctr"/>
            <a:r>
              <a:rPr kumimoji="1" lang="zh-CN" altLang="en-US" sz="3600" dirty="0" smtClean="0">
                <a:solidFill>
                  <a:srgbClr val="FFFF00"/>
                </a:solidFill>
              </a:rPr>
              <a:t>持续集成</a:t>
            </a:r>
            <a:r>
              <a:rPr kumimoji="1" lang="en-US" altLang="zh-CN" sz="3600" dirty="0" smtClean="0">
                <a:solidFill>
                  <a:srgbClr val="FFFF00"/>
                </a:solidFill>
              </a:rPr>
              <a:t>/</a:t>
            </a:r>
            <a:r>
              <a:rPr kumimoji="1" lang="zh-CN" altLang="en-US" sz="3600" dirty="0" smtClean="0">
                <a:solidFill>
                  <a:srgbClr val="FFFF00"/>
                </a:solidFill>
              </a:rPr>
              <a:t>测试</a:t>
            </a:r>
            <a:endParaRPr kumimoji="1" lang="zh-CN" altLang="en-US" sz="3600" dirty="0">
              <a:solidFill>
                <a:srgbClr val="FFFF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03648" y="404665"/>
            <a:ext cx="6300924" cy="576064"/>
          </a:xfrm>
        </p:spPr>
        <p:txBody>
          <a:bodyPr/>
          <a:lstStyle/>
          <a:p>
            <a:pPr algn="ctr"/>
            <a:r>
              <a:rPr lang="zh-CN" altLang="en-US" sz="3200" dirty="0" smtClean="0">
                <a:solidFill>
                  <a:srgbClr val="FFFF00"/>
                </a:solidFill>
                <a:latin typeface="+mj-ea"/>
              </a:rPr>
              <a:t>单元测试</a:t>
            </a:r>
            <a:r>
              <a:rPr lang="zh-CN" altLang="en-US" sz="3200" dirty="0">
                <a:solidFill>
                  <a:srgbClr val="FFFF00"/>
                </a:solidFill>
                <a:latin typeface="+mj-ea"/>
              </a:rPr>
              <a:t>的</a:t>
            </a:r>
            <a:r>
              <a:rPr lang="zh-CN" altLang="en-US" sz="3200" dirty="0" smtClean="0">
                <a:solidFill>
                  <a:srgbClr val="FFFF00"/>
                </a:solidFill>
                <a:latin typeface="+mj-ea"/>
              </a:rPr>
              <a:t>目标</a:t>
            </a:r>
            <a:endParaRPr lang="zh-CN" altLang="en-US" sz="3200" dirty="0">
              <a:solidFill>
                <a:srgbClr val="FFFF00"/>
              </a:solidFill>
              <a:latin typeface="+mj-ea"/>
            </a:endParaRPr>
          </a:p>
        </p:txBody>
      </p:sp>
      <p:sp>
        <p:nvSpPr>
          <p:cNvPr id="12291" name="Rectangle 3"/>
          <p:cNvSpPr>
            <a:spLocks noGrp="1" noChangeArrowheads="1"/>
          </p:cNvSpPr>
          <p:nvPr>
            <p:ph type="body" idx="1"/>
          </p:nvPr>
        </p:nvSpPr>
        <p:spPr>
          <a:xfrm>
            <a:off x="827405" y="1555115"/>
            <a:ext cx="7776845" cy="5105400"/>
          </a:xfrm>
        </p:spPr>
        <p:txBody>
          <a:bodyPr/>
          <a:lstStyle/>
          <a:p>
            <a:pPr marL="0" indent="0" defTabSz="914400" eaLnBrk="0" latinLnBrk="0" hangingPunct="0">
              <a:lnSpc>
                <a:spcPct val="135000"/>
              </a:lnSpc>
              <a:spcBef>
                <a:spcPts val="0"/>
              </a:spcBef>
              <a:buClr>
                <a:schemeClr val="accent1">
                  <a:lumMod val="50000"/>
                </a:schemeClr>
              </a:buClr>
              <a:buSzPct val="90000"/>
              <a:buFont typeface="Wingdings" panose="05000000000000000000" pitchFamily="2" charset="2"/>
              <a:buNone/>
              <a:tabLst>
                <a:tab pos="365125" algn="l"/>
                <a:tab pos="571500" algn="l"/>
              </a:tabLst>
            </a:pPr>
            <a:r>
              <a:rPr lang="zh-CN" altLang="en-US" sz="2400" kern="1200" dirty="0">
                <a:solidFill>
                  <a:srgbClr val="FF0000"/>
                </a:solidFill>
                <a:ea typeface="楷体" panose="02010609060101010101" charset="-122"/>
                <a:cs typeface="楷体" panose="02010609060101010101" charset="-122"/>
              </a:rPr>
              <a:t>目标</a:t>
            </a:r>
            <a:r>
              <a:rPr lang="en-US" altLang="zh-CN" sz="2400" kern="1200" dirty="0">
                <a:solidFill>
                  <a:srgbClr val="FF0000"/>
                </a:solidFill>
                <a:ea typeface="楷体" panose="02010609060101010101" charset="-122"/>
                <a:cs typeface="楷体" panose="02010609060101010101" charset="-122"/>
              </a:rPr>
              <a:t>: </a:t>
            </a:r>
            <a:r>
              <a:rPr lang="zh-CN" altLang="en-US" sz="2400" kern="1200" dirty="0">
                <a:solidFill>
                  <a:srgbClr val="FF0000"/>
                </a:solidFill>
                <a:ea typeface="楷体" panose="02010609060101010101" charset="-122"/>
                <a:cs typeface="楷体" panose="02010609060101010101" charset="-122"/>
              </a:rPr>
              <a:t>单元模块被正确编码</a:t>
            </a:r>
            <a:r>
              <a:rPr lang="zh-CN" altLang="en-US" sz="2400" kern="1200" dirty="0">
                <a:solidFill>
                  <a:srgbClr val="0070C0"/>
                </a:solidFill>
                <a:ea typeface="楷体" panose="02010609060101010101" charset="-122"/>
                <a:cs typeface="楷体" panose="02010609060101010101" charset="-122"/>
              </a:rPr>
              <a:t>。验证内容包括：</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13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solidFill>
                  <a:srgbClr val="0070C0"/>
                </a:solidFill>
                <a:ea typeface="楷体" panose="02010609060101010101" charset="-122"/>
                <a:cs typeface="楷体" panose="02010609060101010101" charset="-122"/>
              </a:rPr>
              <a:t>信息能否正确地流入和流出单元</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13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solidFill>
                  <a:srgbClr val="0070C0"/>
                </a:solidFill>
                <a:ea typeface="楷体" panose="02010609060101010101" charset="-122"/>
                <a:cs typeface="楷体" panose="02010609060101010101" charset="-122"/>
              </a:rPr>
              <a:t>在单元工作过程中，其内部数据能否保持其完整性，包括内部数据的形式、内容及相互关系不发生错误，全局变量在单元中的处理和影响</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13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solidFill>
                  <a:srgbClr val="0070C0"/>
                </a:solidFill>
                <a:ea typeface="楷体" panose="02010609060101010101" charset="-122"/>
                <a:cs typeface="楷体" panose="02010609060101010101" charset="-122"/>
              </a:rPr>
              <a:t>为限制数据加工而设置的边界处，能否正确工作</a:t>
            </a:r>
            <a:endParaRPr lang="en-US" altLang="zh-CN"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13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solidFill>
                  <a:srgbClr val="0070C0"/>
                </a:solidFill>
                <a:ea typeface="楷体" panose="02010609060101010101" charset="-122"/>
                <a:cs typeface="楷体" panose="02010609060101010101" charset="-122"/>
              </a:rPr>
              <a:t>单元的运行能否做到满足特定的逻辑覆盖</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13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solidFill>
                  <a:srgbClr val="0070C0"/>
                </a:solidFill>
                <a:ea typeface="楷体" panose="02010609060101010101" charset="-122"/>
                <a:cs typeface="楷体" panose="02010609060101010101" charset="-122"/>
                <a:sym typeface="+mn-ea"/>
              </a:rPr>
              <a:t>单元中发生了错误，其中的出错处理措施是否有效</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13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solidFill>
                  <a:srgbClr val="0070C0"/>
                </a:solidFill>
                <a:ea typeface="楷体" panose="02010609060101010101" charset="-122"/>
                <a:cs typeface="楷体" panose="02010609060101010101" charset="-122"/>
                <a:sym typeface="+mn-ea"/>
              </a:rPr>
              <a:t>指针是否被错误引用、资源是否及时被释放</a:t>
            </a:r>
            <a:endParaRPr lang="zh-CN" altLang="en-US" sz="2400" kern="1200" dirty="0">
              <a:solidFill>
                <a:srgbClr val="0070C0"/>
              </a:solidFill>
              <a:ea typeface="楷体" panose="02010609060101010101" charset="-122"/>
              <a:cs typeface="楷体" panose="02010609060101010101" charset="-122"/>
            </a:endParaRPr>
          </a:p>
          <a:p>
            <a:pPr marL="0" indent="0" defTabSz="914400" eaLnBrk="0" latinLnBrk="0" hangingPunct="0">
              <a:lnSpc>
                <a:spcPct val="135000"/>
              </a:lnSpc>
              <a:spcBef>
                <a:spcPts val="0"/>
              </a:spcBef>
              <a:buClr>
                <a:schemeClr val="accent1">
                  <a:lumMod val="50000"/>
                </a:schemeClr>
              </a:buClr>
              <a:buSzPct val="90000"/>
              <a:buFont typeface="Wingdings" panose="05000000000000000000" pitchFamily="2" charset="2"/>
              <a:buChar char="p"/>
              <a:tabLst>
                <a:tab pos="365125" algn="l"/>
                <a:tab pos="571500" algn="l"/>
              </a:tabLst>
            </a:pPr>
            <a:r>
              <a:rPr lang="zh-CN" altLang="en-US" sz="2400" kern="1200" dirty="0">
                <a:solidFill>
                  <a:srgbClr val="0070C0"/>
                </a:solidFill>
                <a:ea typeface="楷体" panose="02010609060101010101" charset="-122"/>
                <a:cs typeface="楷体" panose="02010609060101010101" charset="-122"/>
                <a:sym typeface="+mn-ea"/>
              </a:rPr>
              <a:t>有没有安全隐患？是否使用了不恰当的字符串处理函数</a:t>
            </a:r>
            <a:endParaRPr lang="zh-CN" altLang="en-US" sz="2400" kern="1200" dirty="0">
              <a:solidFill>
                <a:srgbClr val="0070C0"/>
              </a:solidFill>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numdgm"/>
</p:tagLst>
</file>

<file path=ppt/tags/tag2.xml><?xml version="1.0" encoding="utf-8"?>
<p:tagLst xmlns:p="http://schemas.openxmlformats.org/presentationml/2006/main">
  <p:tag name="KSO_WM_UNIT_TABLE_BEAUTIFY" val="smartTable{20d18f51-f3ec-4064-92ba-4cb3d5fa504e}"/>
</p:tagLst>
</file>

<file path=ppt/tags/tag3.xml><?xml version="1.0" encoding="utf-8"?>
<p:tagLst xmlns:p="http://schemas.openxmlformats.org/presentationml/2006/main">
  <p:tag name="KSO_WM_DOC_GUID" val="{42b49671-63a4-410d-8e84-1eefdc0f11f0}"/>
</p:tagLst>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Template>
  <TotalTime>0</TotalTime>
  <Words>8738</Words>
  <Application>WPS 演示</Application>
  <PresentationFormat>全屏显示(4:3)</PresentationFormat>
  <Paragraphs>614</Paragraphs>
  <Slides>84</Slides>
  <Notes>80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84</vt:i4>
      </vt:variant>
    </vt:vector>
  </HeadingPairs>
  <TitlesOfParts>
    <vt:vector size="99" baseType="lpstr">
      <vt:lpstr>Arial</vt:lpstr>
      <vt:lpstr>宋体</vt:lpstr>
      <vt:lpstr>Wingdings</vt:lpstr>
      <vt:lpstr>黑体</vt:lpstr>
      <vt:lpstr>Times New Roman</vt:lpstr>
      <vt:lpstr>楷体</vt:lpstr>
      <vt:lpstr>Arial Black</vt:lpstr>
      <vt:lpstr>微软雅黑</vt:lpstr>
      <vt:lpstr>Arial Unicode MS</vt:lpstr>
      <vt:lpstr>楷体_GB2312</vt:lpstr>
      <vt:lpstr>新宋体</vt:lpstr>
      <vt:lpstr>Wingdings</vt:lpstr>
      <vt:lpstr>Wingdings 3</vt:lpstr>
      <vt:lpstr>Consolas</vt:lpstr>
      <vt:lpstr>6</vt:lpstr>
      <vt:lpstr>第4章 回顾</vt:lpstr>
      <vt:lpstr>第二篇 软件测试的技术</vt:lpstr>
      <vt:lpstr>PowerPoint 演示文稿</vt:lpstr>
      <vt:lpstr>第五章 单元测试与集成测试</vt:lpstr>
      <vt:lpstr>5.1 单元测试的目标和任务 </vt:lpstr>
      <vt:lpstr>单元测试的定义</vt:lpstr>
      <vt:lpstr>为何要进行单元测试?</vt:lpstr>
      <vt:lpstr>单元测试的背景</vt:lpstr>
      <vt:lpstr>单元测试的目标</vt:lpstr>
      <vt:lpstr>单元测试的相关内容</vt:lpstr>
      <vt:lpstr>单元测试的通过准则</vt:lpstr>
      <vt:lpstr>任务１:模块独立执行路径测试</vt:lpstr>
      <vt:lpstr>任务2:局部数据结构测试</vt:lpstr>
      <vt:lpstr>任务３:模块接口测试</vt:lpstr>
      <vt:lpstr>任务４:单元边界条件测试</vt:lpstr>
      <vt:lpstr>任务5: 单元容错测试</vt:lpstr>
      <vt:lpstr>5.2 静态测试技术的运用</vt:lpstr>
      <vt:lpstr>编码的标准和规范</vt:lpstr>
      <vt:lpstr>代码评审</vt:lpstr>
      <vt:lpstr>代码评审的最佳实践</vt:lpstr>
      <vt:lpstr>走查 （Walk Through）</vt:lpstr>
      <vt:lpstr>审查 （Inspection）</vt:lpstr>
      <vt:lpstr>走查与审查的比较</vt:lpstr>
      <vt:lpstr>5.3 动态测试</vt:lpstr>
      <vt:lpstr>驱动程序和桩程序</vt:lpstr>
      <vt:lpstr>示例</vt:lpstr>
      <vt:lpstr>类测试 </vt:lpstr>
      <vt:lpstr>空指针保护案例分析</vt:lpstr>
      <vt:lpstr>格式化数字错误案例分析</vt:lpstr>
      <vt:lpstr>字符串或数组越界案例分析</vt:lpstr>
      <vt:lpstr>其它示例</vt:lpstr>
      <vt:lpstr>5.5 分层单元测试</vt:lpstr>
      <vt:lpstr>Action层的单元测试</vt:lpstr>
      <vt:lpstr>数据访问层的单元测试</vt:lpstr>
      <vt:lpstr>Servlet的单元测试</vt:lpstr>
      <vt:lpstr>Struts +Spring +Hibernate 的测试</vt:lpstr>
      <vt:lpstr>对Spring进行单元测试</vt:lpstr>
      <vt:lpstr>用HSQLDB对Hibernate进行单元测试</vt:lpstr>
      <vt:lpstr>示例：单元测试检查表 </vt:lpstr>
      <vt:lpstr>5.6 单元测试常用工具简介</vt:lpstr>
      <vt:lpstr>单元测试工具种类</vt:lpstr>
      <vt:lpstr>单元测试工具列表</vt:lpstr>
      <vt:lpstr>5.6.1  JUnit</vt:lpstr>
      <vt:lpstr>JUnit结构</vt:lpstr>
      <vt:lpstr>5.6.2在Eclipse中JUnit应用举例</vt:lpstr>
      <vt:lpstr>JUnit应用过程</vt:lpstr>
      <vt:lpstr>JUnit安装</vt:lpstr>
      <vt:lpstr>JUnit设置</vt:lpstr>
      <vt:lpstr>JUnit脚本示例一</vt:lpstr>
      <vt:lpstr>JUnit脚本示例二</vt:lpstr>
      <vt:lpstr>5.6.3 JUnit+Ant构建自动的单元测试</vt:lpstr>
      <vt:lpstr>5.6.3JUnit+Ant构建自动的单元测试</vt:lpstr>
      <vt:lpstr>微软VSTS的单元测试 </vt:lpstr>
      <vt:lpstr>VSTS架构</vt:lpstr>
      <vt:lpstr>VSTS单元测试属性</vt:lpstr>
      <vt:lpstr>VSTS断言</vt:lpstr>
      <vt:lpstr>Unit test-示例1</vt:lpstr>
      <vt:lpstr>Unit test-示例2</vt:lpstr>
      <vt:lpstr>Unit test-示例3</vt:lpstr>
      <vt:lpstr>PowerPoint 演示文稿</vt:lpstr>
      <vt:lpstr>PowerPoint 演示文稿</vt:lpstr>
      <vt:lpstr>FindBugs in Eclipse</vt:lpstr>
      <vt:lpstr>CheckStyle</vt:lpstr>
      <vt:lpstr>CheckStyle</vt:lpstr>
      <vt:lpstr>CheckStyle</vt:lpstr>
      <vt:lpstr>PMD</vt:lpstr>
      <vt:lpstr>PMD</vt:lpstr>
      <vt:lpstr>FlexPMD</vt:lpstr>
      <vt:lpstr>CheckStyle/PMD与FindBugs比较</vt:lpstr>
      <vt:lpstr>5.6.5 SourceMonitor检测代码复杂度</vt:lpstr>
      <vt:lpstr>5.6.6 开源单元测试工具</vt:lpstr>
      <vt:lpstr>5.6.7 商业单元测试工具</vt:lpstr>
      <vt:lpstr>5.7 系统集成的模式与方法</vt:lpstr>
      <vt:lpstr>集成测试的模式</vt:lpstr>
      <vt:lpstr>大棒集成方法(Big-bang Integration)</vt:lpstr>
      <vt:lpstr>自顶向下和自底向上集成方法 </vt:lpstr>
      <vt:lpstr>自顶向下法(Top-down Integration) </vt:lpstr>
      <vt:lpstr>自底向上法 Bottom-up Integration </vt:lpstr>
      <vt:lpstr>混合策略(Modified Top-down Integration) </vt:lpstr>
      <vt:lpstr>三明治集成方法(Sandwich Integration) </vt:lpstr>
      <vt:lpstr>改善的三明治集成方法</vt:lpstr>
      <vt:lpstr>持续集成</vt:lpstr>
      <vt:lpstr>持续集成/测试的支撑基础</vt:lpstr>
      <vt:lpstr>持续集成/测试</vt:lpstr>
    </vt:vector>
  </TitlesOfParts>
  <Company>Webex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category>免费模板</cp:category>
  <cp:lastModifiedBy>丁晓明</cp:lastModifiedBy>
  <cp:revision>359</cp:revision>
  <dcterms:created xsi:type="dcterms:W3CDTF">2011-09-26T13:26:00Z</dcterms:created>
  <dcterms:modified xsi:type="dcterms:W3CDTF">2021-04-02T13:44:02Z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2052-11.1.0.10337</vt:lpwstr>
  </property>
  <property fmtid="{D5CDD505-2E9C-101B-9397-08002B2CF9AE}" pid="3" name="ICV">
    <vt:lpwstr>29AB023370F14FD3B2398429ADAEFB4B</vt:lpwstr>
  </property>
</Properties>
</file>