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87" r:id="rId3"/>
    <p:sldId id="768" r:id="rId4"/>
    <p:sldId id="769" r:id="rId6"/>
    <p:sldId id="770" r:id="rId7"/>
    <p:sldId id="771" r:id="rId8"/>
    <p:sldId id="772" r:id="rId9"/>
    <p:sldId id="773" r:id="rId10"/>
    <p:sldId id="848" r:id="rId11"/>
    <p:sldId id="849" r:id="rId12"/>
    <p:sldId id="805" r:id="rId13"/>
    <p:sldId id="774" r:id="rId14"/>
    <p:sldId id="841" r:id="rId15"/>
    <p:sldId id="842" r:id="rId16"/>
    <p:sldId id="843" r:id="rId17"/>
    <p:sldId id="779" r:id="rId18"/>
    <p:sldId id="845" r:id="rId19"/>
    <p:sldId id="846" r:id="rId20"/>
    <p:sldId id="847" r:id="rId21"/>
    <p:sldId id="844" r:id="rId22"/>
    <p:sldId id="780" r:id="rId23"/>
    <p:sldId id="810" r:id="rId24"/>
    <p:sldId id="781" r:id="rId25"/>
    <p:sldId id="811" r:id="rId26"/>
    <p:sldId id="782" r:id="rId27"/>
    <p:sldId id="783" r:id="rId28"/>
    <p:sldId id="784" r:id="rId29"/>
    <p:sldId id="785" r:id="rId30"/>
    <p:sldId id="788" r:id="rId31"/>
    <p:sldId id="789" r:id="rId32"/>
    <p:sldId id="790" r:id="rId33"/>
    <p:sldId id="791" r:id="rId34"/>
    <p:sldId id="792" r:id="rId35"/>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3" autoAdjust="0"/>
  </p:normalViewPr>
  <p:slideViewPr>
    <p:cSldViewPr>
      <p:cViewPr>
        <p:scale>
          <a:sx n="103" d="100"/>
          <a:sy n="103" d="100"/>
        </p:scale>
        <p:origin x="-1592" y="-80"/>
      </p:cViewPr>
      <p:guideLst>
        <p:guide orient="horz" pos="2160"/>
        <p:guide pos="290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650875" y="406400"/>
            <a:ext cx="5556250" cy="4167188"/>
          </a:xfrm>
        </p:spPr>
      </p:sp>
      <p:sp>
        <p:nvSpPr>
          <p:cNvPr id="378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p:spPr>
      </p:sp>
      <p:sp>
        <p:nvSpPr>
          <p:cNvPr id="440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p:spPr>
      </p:sp>
      <p:sp>
        <p:nvSpPr>
          <p:cNvPr id="440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p:spPr>
      </p:sp>
      <p:sp>
        <p:nvSpPr>
          <p:cNvPr id="440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p:spPr>
      </p:sp>
      <p:sp>
        <p:nvSpPr>
          <p:cNvPr id="471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4588" y="685800"/>
            <a:ext cx="4570412" cy="3429000"/>
          </a:xfrm>
        </p:spPr>
      </p:sp>
      <p:sp>
        <p:nvSpPr>
          <p:cNvPr id="450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44588" y="685800"/>
            <a:ext cx="4570412" cy="3429000"/>
          </a:xfrm>
        </p:spPr>
      </p:sp>
      <p:sp>
        <p:nvSpPr>
          <p:cNvPr id="460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44588" y="685800"/>
            <a:ext cx="4570412" cy="3429000"/>
          </a:xfrm>
        </p:spPr>
      </p:sp>
      <p:sp>
        <p:nvSpPr>
          <p:cNvPr id="460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p:spPr>
      </p:sp>
      <p:sp>
        <p:nvSpPr>
          <p:cNvPr id="471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650875" y="406400"/>
            <a:ext cx="5556250" cy="4167188"/>
          </a:xfrm>
        </p:spPr>
      </p:sp>
      <p:sp>
        <p:nvSpPr>
          <p:cNvPr id="481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0875" y="406400"/>
            <a:ext cx="5556250" cy="4167188"/>
          </a:xfrm>
        </p:spPr>
      </p:sp>
      <p:sp>
        <p:nvSpPr>
          <p:cNvPr id="491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650875" y="406400"/>
            <a:ext cx="5556250" cy="4167188"/>
          </a:xfrm>
        </p:spPr>
      </p:sp>
      <p:sp>
        <p:nvSpPr>
          <p:cNvPr id="389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0875" y="406400"/>
            <a:ext cx="5556250" cy="4167188"/>
          </a:xfrm>
        </p:spPr>
      </p:sp>
      <p:sp>
        <p:nvSpPr>
          <p:cNvPr id="501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0875" y="406400"/>
            <a:ext cx="5556250" cy="4167188"/>
          </a:xfrm>
        </p:spPr>
      </p:sp>
      <p:sp>
        <p:nvSpPr>
          <p:cNvPr id="512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0875" y="406400"/>
            <a:ext cx="5556250" cy="4167188"/>
          </a:xfrm>
        </p:spPr>
      </p:sp>
      <p:sp>
        <p:nvSpPr>
          <p:cNvPr id="522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4588" y="685800"/>
            <a:ext cx="4570412" cy="3429000"/>
          </a:xfrm>
        </p:spPr>
      </p:sp>
      <p:sp>
        <p:nvSpPr>
          <p:cNvPr id="5325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650875" y="406400"/>
            <a:ext cx="5556250" cy="4167188"/>
          </a:xfrm>
        </p:spPr>
      </p:sp>
      <p:sp>
        <p:nvSpPr>
          <p:cNvPr id="399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650875" y="406400"/>
            <a:ext cx="5556250" cy="4167188"/>
          </a:xfrm>
        </p:spPr>
      </p:sp>
      <p:sp>
        <p:nvSpPr>
          <p:cNvPr id="4096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650875" y="406400"/>
            <a:ext cx="5556250" cy="4167188"/>
          </a:xfrm>
        </p:spPr>
      </p:sp>
      <p:sp>
        <p:nvSpPr>
          <p:cNvPr id="419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650875" y="406400"/>
            <a:ext cx="5556250" cy="4167188"/>
          </a:xfrm>
        </p:spPr>
      </p:sp>
      <p:sp>
        <p:nvSpPr>
          <p:cNvPr id="430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650875" y="406400"/>
            <a:ext cx="5556250" cy="4167188"/>
          </a:xfrm>
        </p:spPr>
      </p:sp>
      <p:sp>
        <p:nvSpPr>
          <p:cNvPr id="440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quarter" idx="2"/>
          </p:nvPr>
        </p:nvSpPr>
        <p:spPr>
          <a:xfrm>
            <a:off x="4876800" y="1600200"/>
            <a:ext cx="3810000" cy="21891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Content Placeholder 4"/>
          <p:cNvSpPr>
            <a:spLocks noGrp="1"/>
          </p:cNvSpPr>
          <p:nvPr>
            <p:ph sz="quarter" idx="3"/>
          </p:nvPr>
        </p:nvSpPr>
        <p:spPr>
          <a:xfrm>
            <a:off x="4876800" y="3941763"/>
            <a:ext cx="3810000" cy="2189162"/>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p:txBody>
          <a:bodyPr/>
          <a:lstStyle>
            <a:lvl1pPr>
              <a:defRPr/>
            </a:lvl1pPr>
          </a:lstStyle>
          <a:p>
            <a:pPr>
              <a:defRPr/>
            </a:pPr>
            <a:fld id="{B14C24E8-9200-4018-AE21-A98EAB0A330B}"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611313"/>
            <a:ext cx="4019550" cy="471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05350" y="1611313"/>
            <a:ext cx="4019550" cy="471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a:xfrm>
            <a:off x="7315200" y="6461125"/>
            <a:ext cx="1752600" cy="320675"/>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66216898-249B-4795-94AB-48B750746017}" type="slidenum">
              <a:rPr lang="zh-CN" altLang="en-US"/>
            </a:fld>
            <a:endParaRPr lang="en-US" altLang="zh-CN"/>
          </a:p>
        </p:txBody>
      </p:sp>
      <p:sp>
        <p:nvSpPr>
          <p:cNvPr id="7" name="Rectangle 4"/>
          <p:cNvSpPr>
            <a:spLocks noGrp="1" noChangeArrowheads="1"/>
          </p:cNvSpPr>
          <p:nvPr>
            <p:ph type="dt" sz="half" idx="12"/>
          </p:nvPr>
        </p:nvSpPr>
        <p:spPr>
          <a:xfrm>
            <a:off x="293688" y="6477000"/>
            <a:ext cx="1905000" cy="261938"/>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GIF"/><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pic>
        <p:nvPicPr>
          <p:cNvPr id="8" name="图片 7" descr="professional.gif"/>
          <p:cNvPicPr>
            <a:picLocks noChangeAspect="1"/>
          </p:cNvPicPr>
          <p:nvPr userDrawn="1"/>
        </p:nvPicPr>
        <p:blipFill>
          <a:blip r:embed="rId15"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hyperlink" Target="http://www.worldusabilityday.org/" TargetMode="Externa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GI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p:nvPr/>
        </p:nvSpPr>
        <p:spPr>
          <a:xfrm>
            <a:off x="0" y="2132856"/>
            <a:ext cx="4788024"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lnSpc>
                <a:spcPct val="140000"/>
              </a:lnSpc>
            </a:pPr>
            <a:r>
              <a:rPr lang="zh-CN" altLang="en-US" b="1" i="0" dirty="0" smtClean="0">
                <a:ea typeface="宋体" panose="02010600030101010101" pitchFamily="2" charset="-122"/>
              </a:rPr>
              <a:t>软件测试方法和技术</a:t>
            </a:r>
            <a:endParaRPr lang="en-US" altLang="zh-CN" b="1" i="0" dirty="0" smtClean="0">
              <a:ea typeface="宋体" panose="02010600030101010101" pitchFamily="2" charset="-122"/>
            </a:endParaRPr>
          </a:p>
          <a:p>
            <a:pPr algn="ctr">
              <a:lnSpc>
                <a:spcPct val="140000"/>
              </a:lnSpc>
            </a:pPr>
            <a:endParaRPr lang="en-US" altLang="zh-CN" sz="1200" b="1" i="0" dirty="0" smtClean="0">
              <a:solidFill>
                <a:srgbClr val="FFFF00"/>
              </a:solidFill>
              <a:ea typeface="宋体" panose="02010600030101010101" pitchFamily="2" charset="-122"/>
            </a:endParaRPr>
          </a:p>
          <a:p>
            <a:pPr algn="ctr">
              <a:lnSpc>
                <a:spcPct val="140000"/>
              </a:lnSpc>
            </a:pPr>
            <a:r>
              <a:rPr lang="zh-CN" altLang="en-US" sz="3600" b="1" i="0" dirty="0" smtClean="0">
                <a:solidFill>
                  <a:srgbClr val="FFFF00"/>
                </a:solidFill>
                <a:ea typeface="宋体" panose="02010600030101010101" pitchFamily="2" charset="-122"/>
              </a:rPr>
              <a:t>第</a:t>
            </a:r>
            <a:r>
              <a:rPr lang="en-US" altLang="zh-CN" sz="3600" b="1" i="0" dirty="0" smtClean="0">
                <a:solidFill>
                  <a:srgbClr val="FFFF00"/>
                </a:solidFill>
                <a:ea typeface="宋体" panose="02010600030101010101" pitchFamily="2" charset="-122"/>
              </a:rPr>
              <a:t>7</a:t>
            </a:r>
            <a:r>
              <a:rPr lang="zh-CN" altLang="en-US" sz="3600" b="1" i="0" dirty="0" smtClean="0">
                <a:solidFill>
                  <a:srgbClr val="FFFF00"/>
                </a:solidFill>
                <a:ea typeface="宋体" panose="02010600030101010101" pitchFamily="2" charset="-122"/>
              </a:rPr>
              <a:t>章 验收测试</a:t>
            </a:r>
            <a:endParaRPr lang="zh-CN" altLang="en-US" sz="3600" b="1" i="0" dirty="0">
              <a:solidFill>
                <a:srgbClr val="FFFF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404664"/>
            <a:ext cx="6384772" cy="561975"/>
          </a:xfrm>
        </p:spPr>
        <p:txBody>
          <a:bodyPr/>
          <a:lstStyle/>
          <a:p>
            <a:pPr algn="ctr"/>
            <a:r>
              <a:rPr lang="zh-CN" altLang="en-US" sz="3600" dirty="0">
                <a:solidFill>
                  <a:srgbClr val="FFFF00"/>
                </a:solidFill>
              </a:rPr>
              <a:t>敏捷中的验收测试</a:t>
            </a:r>
            <a:endParaRPr lang="zh-CN" altLang="en-US" sz="36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grpSp>
        <p:nvGrpSpPr>
          <p:cNvPr id="5" name="组 4"/>
          <p:cNvGrpSpPr/>
          <p:nvPr/>
        </p:nvGrpSpPr>
        <p:grpSpPr>
          <a:xfrm>
            <a:off x="604838" y="1443038"/>
            <a:ext cx="8013700" cy="4689475"/>
            <a:chOff x="604838" y="1443038"/>
            <a:chExt cx="8013700" cy="4689475"/>
          </a:xfrm>
        </p:grpSpPr>
        <p:sp>
          <p:nvSpPr>
            <p:cNvPr id="6" name="AutoShape 2"/>
            <p:cNvSpPr>
              <a:spLocks noChangeArrowheads="1"/>
            </p:cNvSpPr>
            <p:nvPr/>
          </p:nvSpPr>
          <p:spPr bwMode="auto">
            <a:xfrm>
              <a:off x="5537200" y="4310063"/>
              <a:ext cx="1676400" cy="758825"/>
            </a:xfrm>
            <a:prstGeom prst="rightArrow">
              <a:avLst>
                <a:gd name="adj1" fmla="val 50000"/>
                <a:gd name="adj2" fmla="val 35143"/>
              </a:avLst>
            </a:prstGeom>
            <a:solidFill>
              <a:srgbClr val="92D050"/>
            </a:solidFill>
            <a:ln w="31750">
              <a:solidFill>
                <a:schemeClr val="tx1"/>
              </a:solidFill>
              <a:miter lim="800000"/>
            </a:ln>
          </p:spPr>
          <p:txBody>
            <a:bodyPr wrap="none" anchor="ctr"/>
            <a:lstStyle/>
            <a:p>
              <a:endParaRPr lang="zh-CN">
                <a:latin typeface="Calibri" panose="020F0502020204030204" charset="0"/>
              </a:endParaRPr>
            </a:p>
          </p:txBody>
        </p:sp>
        <p:sp>
          <p:nvSpPr>
            <p:cNvPr id="7" name="Rectangle 3"/>
            <p:cNvSpPr>
              <a:spLocks noChangeArrowheads="1"/>
            </p:cNvSpPr>
            <p:nvPr/>
          </p:nvSpPr>
          <p:spPr bwMode="auto">
            <a:xfrm>
              <a:off x="4192588" y="4519613"/>
              <a:ext cx="1052512" cy="381000"/>
            </a:xfrm>
            <a:prstGeom prst="rect">
              <a:avLst/>
            </a:prstGeom>
            <a:solidFill>
              <a:srgbClr val="92D050"/>
            </a:solidFill>
            <a:ln w="31750">
              <a:solidFill>
                <a:schemeClr val="tx1"/>
              </a:solidFill>
              <a:miter lim="800000"/>
            </a:ln>
          </p:spPr>
          <p:txBody>
            <a:bodyPr wrap="none" anchor="ctr"/>
            <a:lstStyle/>
            <a:p>
              <a:endParaRPr lang="zh-CN">
                <a:latin typeface="Calibri" panose="020F0502020204030204" charset="0"/>
              </a:endParaRPr>
            </a:p>
          </p:txBody>
        </p:sp>
        <p:sp>
          <p:nvSpPr>
            <p:cNvPr id="8" name="AutoShape 4"/>
            <p:cNvSpPr>
              <a:spLocks noChangeArrowheads="1"/>
            </p:cNvSpPr>
            <p:nvPr/>
          </p:nvSpPr>
          <p:spPr bwMode="auto">
            <a:xfrm rot="5961081" flipH="1" flipV="1">
              <a:off x="3984625" y="1450976"/>
              <a:ext cx="1279525" cy="12636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040" y="17756"/>
                  </a:moveTo>
                  <a:cubicBezTo>
                    <a:pt x="16744" y="16496"/>
                    <a:pt x="18474" y="13783"/>
                    <a:pt x="18474" y="10800"/>
                  </a:cubicBezTo>
                  <a:cubicBezTo>
                    <a:pt x="18474" y="6561"/>
                    <a:pt x="15038" y="3126"/>
                    <a:pt x="10800" y="3126"/>
                  </a:cubicBezTo>
                  <a:cubicBezTo>
                    <a:pt x="7268" y="3125"/>
                    <a:pt x="4192" y="5536"/>
                    <a:pt x="3348" y="8965"/>
                  </a:cubicBezTo>
                  <a:lnTo>
                    <a:pt x="313" y="8218"/>
                  </a:lnTo>
                  <a:cubicBezTo>
                    <a:pt x="1501" y="3392"/>
                    <a:pt x="5829" y="-1"/>
                    <a:pt x="10800" y="0"/>
                  </a:cubicBezTo>
                  <a:cubicBezTo>
                    <a:pt x="16764" y="0"/>
                    <a:pt x="21600" y="4835"/>
                    <a:pt x="21600" y="10800"/>
                  </a:cubicBezTo>
                  <a:cubicBezTo>
                    <a:pt x="21600" y="14998"/>
                    <a:pt x="19166" y="18816"/>
                    <a:pt x="15360" y="20589"/>
                  </a:cubicBezTo>
                  <a:lnTo>
                    <a:pt x="16500" y="23037"/>
                  </a:lnTo>
                  <a:lnTo>
                    <a:pt x="10836" y="20972"/>
                  </a:lnTo>
                  <a:lnTo>
                    <a:pt x="12900" y="15308"/>
                  </a:lnTo>
                  <a:lnTo>
                    <a:pt x="14040" y="17756"/>
                  </a:lnTo>
                  <a:close/>
                </a:path>
              </a:pathLst>
            </a:custGeom>
            <a:solidFill>
              <a:srgbClr val="92D050"/>
            </a:solidFill>
            <a:ln w="31750">
              <a:solidFill>
                <a:schemeClr val="tx1"/>
              </a:solidFill>
              <a:miter lim="800000"/>
            </a:ln>
          </p:spPr>
          <p:txBody>
            <a:bodyPr wrap="none" anchor="ctr"/>
            <a:lstStyle/>
            <a:p>
              <a:endParaRPr lang="zh-CN">
                <a:latin typeface="Calibri" panose="020F0502020204030204" charset="0"/>
              </a:endParaRPr>
            </a:p>
          </p:txBody>
        </p:sp>
        <p:sp>
          <p:nvSpPr>
            <p:cNvPr id="9" name="AutoShape 5"/>
            <p:cNvSpPr>
              <a:spLocks noChangeAspect="1" noChangeArrowheads="1"/>
            </p:cNvSpPr>
            <p:nvPr/>
          </p:nvSpPr>
          <p:spPr bwMode="auto">
            <a:xfrm>
              <a:off x="604838" y="5614988"/>
              <a:ext cx="919162" cy="517525"/>
            </a:xfrm>
            <a:prstGeom prst="cube">
              <a:avLst>
                <a:gd name="adj" fmla="val 25000"/>
              </a:avLst>
            </a:prstGeom>
            <a:solidFill>
              <a:srgbClr val="99CCFF"/>
            </a:solidFill>
            <a:ln w="31750">
              <a:solidFill>
                <a:srgbClr val="006CD8"/>
              </a:solidFill>
              <a:miter lim="800000"/>
            </a:ln>
          </p:spPr>
          <p:txBody>
            <a:bodyPr wrap="none" anchor="ctr"/>
            <a:lstStyle/>
            <a:p>
              <a:endParaRPr lang="zh-CN">
                <a:latin typeface="Calibri" panose="020F0502020204030204" charset="0"/>
              </a:endParaRPr>
            </a:p>
          </p:txBody>
        </p:sp>
        <p:sp>
          <p:nvSpPr>
            <p:cNvPr id="10" name="AutoShape 7"/>
            <p:cNvSpPr>
              <a:spLocks noChangeAspect="1" noChangeArrowheads="1"/>
            </p:cNvSpPr>
            <p:nvPr/>
          </p:nvSpPr>
          <p:spPr bwMode="auto">
            <a:xfrm>
              <a:off x="915988" y="5199063"/>
              <a:ext cx="919162" cy="517525"/>
            </a:xfrm>
            <a:prstGeom prst="cube">
              <a:avLst>
                <a:gd name="adj" fmla="val 25000"/>
              </a:avLst>
            </a:prstGeom>
            <a:solidFill>
              <a:srgbClr val="99CCFF"/>
            </a:solidFill>
            <a:ln w="31750">
              <a:solidFill>
                <a:srgbClr val="006CD8"/>
              </a:solidFill>
              <a:miter lim="800000"/>
            </a:ln>
          </p:spPr>
          <p:txBody>
            <a:bodyPr wrap="none" anchor="ctr"/>
            <a:lstStyle/>
            <a:p>
              <a:endParaRPr lang="zh-CN">
                <a:latin typeface="Calibri" panose="020F0502020204030204" charset="0"/>
              </a:endParaRPr>
            </a:p>
          </p:txBody>
        </p:sp>
        <p:sp>
          <p:nvSpPr>
            <p:cNvPr id="11" name="AutoShape 8"/>
            <p:cNvSpPr>
              <a:spLocks noChangeAspect="1" noChangeArrowheads="1"/>
            </p:cNvSpPr>
            <p:nvPr/>
          </p:nvSpPr>
          <p:spPr bwMode="auto">
            <a:xfrm>
              <a:off x="685800" y="4797425"/>
              <a:ext cx="919163" cy="517525"/>
            </a:xfrm>
            <a:prstGeom prst="cube">
              <a:avLst>
                <a:gd name="adj" fmla="val 25000"/>
              </a:avLst>
            </a:prstGeom>
            <a:solidFill>
              <a:srgbClr val="99CCFF"/>
            </a:solidFill>
            <a:ln w="31750">
              <a:solidFill>
                <a:srgbClr val="006CD8"/>
              </a:solidFill>
              <a:miter lim="800000"/>
            </a:ln>
          </p:spPr>
          <p:txBody>
            <a:bodyPr wrap="none" anchor="ctr"/>
            <a:lstStyle/>
            <a:p>
              <a:endParaRPr lang="zh-CN">
                <a:latin typeface="Calibri" panose="020F0502020204030204" charset="0"/>
              </a:endParaRPr>
            </a:p>
          </p:txBody>
        </p:sp>
        <p:sp>
          <p:nvSpPr>
            <p:cNvPr id="12" name="AutoShape 9"/>
            <p:cNvSpPr>
              <a:spLocks noChangeAspect="1" noChangeArrowheads="1"/>
            </p:cNvSpPr>
            <p:nvPr/>
          </p:nvSpPr>
          <p:spPr bwMode="auto">
            <a:xfrm>
              <a:off x="1143000" y="4395788"/>
              <a:ext cx="919163" cy="517525"/>
            </a:xfrm>
            <a:prstGeom prst="cube">
              <a:avLst>
                <a:gd name="adj" fmla="val 25000"/>
              </a:avLst>
            </a:prstGeom>
            <a:solidFill>
              <a:srgbClr val="CCFFFF"/>
            </a:solidFill>
            <a:ln w="31750">
              <a:solidFill>
                <a:srgbClr val="336666"/>
              </a:solidFill>
              <a:miter lim="800000"/>
            </a:ln>
          </p:spPr>
          <p:txBody>
            <a:bodyPr wrap="none" anchor="ctr"/>
            <a:lstStyle/>
            <a:p>
              <a:endParaRPr lang="zh-CN">
                <a:latin typeface="Calibri" panose="020F0502020204030204" charset="0"/>
              </a:endParaRPr>
            </a:p>
          </p:txBody>
        </p:sp>
        <p:grpSp>
          <p:nvGrpSpPr>
            <p:cNvPr id="13" name="Group 11"/>
            <p:cNvGrpSpPr>
              <a:grpSpLocks noChangeAspect="1"/>
            </p:cNvGrpSpPr>
            <p:nvPr/>
          </p:nvGrpSpPr>
          <p:grpSpPr bwMode="auto">
            <a:xfrm>
              <a:off x="3290888" y="4313238"/>
              <a:ext cx="895350" cy="665162"/>
              <a:chOff x="2550" y="2556"/>
              <a:chExt cx="810" cy="602"/>
            </a:xfrm>
          </p:grpSpPr>
          <p:sp>
            <p:nvSpPr>
              <p:cNvPr id="27" name="AutoShape 12"/>
              <p:cNvSpPr>
                <a:spLocks noChangeAspect="1" noChangeArrowheads="1"/>
              </p:cNvSpPr>
              <p:nvPr/>
            </p:nvSpPr>
            <p:spPr bwMode="auto">
              <a:xfrm>
                <a:off x="2688" y="2830"/>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atin typeface="Calibri" panose="020F0502020204030204" charset="0"/>
                </a:endParaRPr>
              </a:p>
            </p:txBody>
          </p:sp>
          <p:sp>
            <p:nvSpPr>
              <p:cNvPr id="28" name="AutoShape 13"/>
              <p:cNvSpPr>
                <a:spLocks noChangeAspect="1" noChangeArrowheads="1"/>
              </p:cNvSpPr>
              <p:nvPr/>
            </p:nvSpPr>
            <p:spPr bwMode="auto">
              <a:xfrm>
                <a:off x="2642" y="2739"/>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atin typeface="Calibri" panose="020F0502020204030204" charset="0"/>
                </a:endParaRPr>
              </a:p>
            </p:txBody>
          </p:sp>
          <p:sp>
            <p:nvSpPr>
              <p:cNvPr id="29" name="AutoShape 14"/>
              <p:cNvSpPr>
                <a:spLocks noChangeAspect="1" noChangeArrowheads="1"/>
              </p:cNvSpPr>
              <p:nvPr/>
            </p:nvSpPr>
            <p:spPr bwMode="auto">
              <a:xfrm>
                <a:off x="2596" y="2648"/>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atin typeface="Calibri" panose="020F0502020204030204" charset="0"/>
                </a:endParaRPr>
              </a:p>
            </p:txBody>
          </p:sp>
          <p:sp>
            <p:nvSpPr>
              <p:cNvPr id="30" name="AutoShape 15"/>
              <p:cNvSpPr>
                <a:spLocks noChangeAspect="1" noChangeArrowheads="1"/>
              </p:cNvSpPr>
              <p:nvPr/>
            </p:nvSpPr>
            <p:spPr bwMode="auto">
              <a:xfrm>
                <a:off x="2550" y="2556"/>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atin typeface="Calibri" panose="020F0502020204030204" charset="0"/>
                </a:endParaRPr>
              </a:p>
            </p:txBody>
          </p:sp>
        </p:grpSp>
        <p:sp>
          <p:nvSpPr>
            <p:cNvPr id="14" name="Text Box 16"/>
            <p:cNvSpPr txBox="1">
              <a:spLocks noChangeArrowheads="1"/>
            </p:cNvSpPr>
            <p:nvPr/>
          </p:nvSpPr>
          <p:spPr bwMode="auto">
            <a:xfrm>
              <a:off x="4932040" y="2852936"/>
              <a:ext cx="1285279" cy="923330"/>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algn="ctr" eaLnBrk="1" hangingPunct="1"/>
              <a:r>
                <a:rPr lang="zh-CN" altLang="en-US" sz="1800" b="1" i="0" dirty="0" smtClean="0">
                  <a:solidFill>
                    <a:srgbClr val="800000"/>
                  </a:solidFill>
                  <a:latin typeface="宋体" panose="02010600030101010101" pitchFamily="2" charset="-122"/>
                  <a:ea typeface="宋体" panose="02010600030101010101" pitchFamily="2" charset="-122"/>
                  <a:cs typeface="宋体" panose="02010600030101010101" pitchFamily="2" charset="-122"/>
                </a:rPr>
                <a:t>全过程持续</a:t>
              </a:r>
              <a:r>
                <a:rPr lang="zh-CN" altLang="en-US"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的单元</a:t>
              </a:r>
              <a:r>
                <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系统测试</a:t>
              </a:r>
              <a:endPar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Text Box 17"/>
            <p:cNvSpPr txBox="1">
              <a:spLocks noChangeArrowheads="1"/>
            </p:cNvSpPr>
            <p:nvPr/>
          </p:nvSpPr>
          <p:spPr bwMode="auto">
            <a:xfrm>
              <a:off x="4237038" y="1851025"/>
              <a:ext cx="595312" cy="338138"/>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en-US" altLang="zh-CN" sz="1600">
                  <a:latin typeface="Calibri" panose="020F0502020204030204" charset="0"/>
                </a:rPr>
                <a:t>Daily</a:t>
              </a:r>
              <a:endParaRPr lang="en-US" altLang="zh-CN" sz="1600">
                <a:latin typeface="Calibri" panose="020F0502020204030204" charset="0"/>
              </a:endParaRPr>
            </a:p>
          </p:txBody>
        </p:sp>
        <p:sp>
          <p:nvSpPr>
            <p:cNvPr id="16" name="AutoShape 18"/>
            <p:cNvSpPr>
              <a:spLocks noChangeArrowheads="1"/>
            </p:cNvSpPr>
            <p:nvPr/>
          </p:nvSpPr>
          <p:spPr bwMode="auto">
            <a:xfrm rot="15490853" flipV="1">
              <a:off x="4314032" y="2029619"/>
              <a:ext cx="2508250" cy="27320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7273" y="17146"/>
                  </a:moveTo>
                  <a:cubicBezTo>
                    <a:pt x="8351" y="17746"/>
                    <a:pt x="9565" y="18061"/>
                    <a:pt x="10800" y="18061"/>
                  </a:cubicBezTo>
                  <a:cubicBezTo>
                    <a:pt x="14810" y="18061"/>
                    <a:pt x="18061" y="14810"/>
                    <a:pt x="18061" y="10800"/>
                  </a:cubicBezTo>
                  <a:cubicBezTo>
                    <a:pt x="18061" y="6789"/>
                    <a:pt x="14810" y="3539"/>
                    <a:pt x="10800" y="3539"/>
                  </a:cubicBezTo>
                  <a:cubicBezTo>
                    <a:pt x="6789" y="3539"/>
                    <a:pt x="3539" y="6789"/>
                    <a:pt x="3539" y="10800"/>
                  </a:cubicBezTo>
                  <a:cubicBezTo>
                    <a:pt x="3538" y="11333"/>
                    <a:pt x="3597" y="11866"/>
                    <a:pt x="3714" y="12386"/>
                  </a:cubicBezTo>
                  <a:lnTo>
                    <a:pt x="261" y="13160"/>
                  </a:lnTo>
                  <a:cubicBezTo>
                    <a:pt x="87" y="12385"/>
                    <a:pt x="0" y="11594"/>
                    <a:pt x="0" y="10800"/>
                  </a:cubicBezTo>
                  <a:cubicBezTo>
                    <a:pt x="0" y="4835"/>
                    <a:pt x="4835" y="0"/>
                    <a:pt x="10800" y="0"/>
                  </a:cubicBezTo>
                  <a:cubicBezTo>
                    <a:pt x="16764" y="0"/>
                    <a:pt x="21600" y="4835"/>
                    <a:pt x="21600" y="10800"/>
                  </a:cubicBezTo>
                  <a:cubicBezTo>
                    <a:pt x="21600" y="16764"/>
                    <a:pt x="16764" y="21600"/>
                    <a:pt x="10800" y="21600"/>
                  </a:cubicBezTo>
                  <a:cubicBezTo>
                    <a:pt x="8964" y="21600"/>
                    <a:pt x="7158" y="21132"/>
                    <a:pt x="5554" y="20240"/>
                  </a:cubicBezTo>
                  <a:lnTo>
                    <a:pt x="4242" y="22600"/>
                  </a:lnTo>
                  <a:lnTo>
                    <a:pt x="2505" y="16523"/>
                  </a:lnTo>
                  <a:lnTo>
                    <a:pt x="8584" y="14786"/>
                  </a:lnTo>
                  <a:lnTo>
                    <a:pt x="7273" y="17146"/>
                  </a:lnTo>
                  <a:close/>
                </a:path>
              </a:pathLst>
            </a:custGeom>
            <a:solidFill>
              <a:srgbClr val="92D050"/>
            </a:solidFill>
            <a:ln w="31750">
              <a:solidFill>
                <a:schemeClr val="tx1"/>
              </a:solidFill>
              <a:miter lim="800000"/>
            </a:ln>
          </p:spPr>
          <p:txBody>
            <a:bodyPr wrap="none" anchor="ctr"/>
            <a:lstStyle/>
            <a:p>
              <a:endParaRPr lang="zh-CN">
                <a:latin typeface="Calibri" panose="020F0502020204030204" charset="0"/>
              </a:endParaRPr>
            </a:p>
          </p:txBody>
        </p:sp>
        <p:sp>
          <p:nvSpPr>
            <p:cNvPr id="17" name="AutoShape 19"/>
            <p:cNvSpPr>
              <a:spLocks noChangeArrowheads="1"/>
            </p:cNvSpPr>
            <p:nvPr/>
          </p:nvSpPr>
          <p:spPr bwMode="auto">
            <a:xfrm>
              <a:off x="2147888" y="4246563"/>
              <a:ext cx="1066800" cy="758825"/>
            </a:xfrm>
            <a:prstGeom prst="rightArrow">
              <a:avLst>
                <a:gd name="adj1" fmla="val 50000"/>
                <a:gd name="adj2" fmla="val 35146"/>
              </a:avLst>
            </a:prstGeom>
            <a:solidFill>
              <a:srgbClr val="92D050"/>
            </a:solidFill>
            <a:ln w="31750">
              <a:solidFill>
                <a:schemeClr val="tx1"/>
              </a:solidFill>
              <a:miter lim="800000"/>
            </a:ln>
          </p:spPr>
          <p:txBody>
            <a:bodyPr wrap="none" anchor="ctr"/>
            <a:lstStyle/>
            <a:p>
              <a:endParaRPr lang="zh-CN">
                <a:latin typeface="Calibri" panose="020F0502020204030204" charset="0"/>
              </a:endParaRPr>
            </a:p>
          </p:txBody>
        </p:sp>
        <p:sp>
          <p:nvSpPr>
            <p:cNvPr id="18" name="AutoShape 20"/>
            <p:cNvSpPr>
              <a:spLocks noChangeAspect="1" noChangeArrowheads="1"/>
            </p:cNvSpPr>
            <p:nvPr/>
          </p:nvSpPr>
          <p:spPr bwMode="auto">
            <a:xfrm>
              <a:off x="7286625" y="4351338"/>
              <a:ext cx="919163" cy="517525"/>
            </a:xfrm>
            <a:prstGeom prst="cube">
              <a:avLst>
                <a:gd name="adj" fmla="val 25000"/>
              </a:avLst>
            </a:prstGeom>
            <a:solidFill>
              <a:srgbClr val="FFFFFF"/>
            </a:solidFill>
            <a:ln w="31750">
              <a:solidFill>
                <a:schemeClr val="tx1"/>
              </a:solidFill>
              <a:miter lim="800000"/>
            </a:ln>
          </p:spPr>
          <p:txBody>
            <a:bodyPr wrap="none" anchor="ctr"/>
            <a:lstStyle/>
            <a:p>
              <a:endParaRPr lang="zh-CN">
                <a:latin typeface="Calibri" panose="020F0502020204030204" charset="0"/>
              </a:endParaRPr>
            </a:p>
          </p:txBody>
        </p:sp>
        <p:sp>
          <p:nvSpPr>
            <p:cNvPr id="19" name="AutoShape 21"/>
            <p:cNvSpPr/>
            <p:nvPr/>
          </p:nvSpPr>
          <p:spPr bwMode="auto">
            <a:xfrm>
              <a:off x="1843088" y="4989513"/>
              <a:ext cx="304800" cy="1143000"/>
            </a:xfrm>
            <a:prstGeom prst="rightBrace">
              <a:avLst>
                <a:gd name="adj1" fmla="val 31250"/>
                <a:gd name="adj2" fmla="val 50000"/>
              </a:avLst>
            </a:prstGeom>
            <a:noFill/>
            <a:ln w="19050">
              <a:solidFill>
                <a:schemeClr val="tx1"/>
              </a:solidFill>
              <a:round/>
            </a:ln>
          </p:spPr>
          <p:txBody>
            <a:bodyPr wrap="none" anchor="ctr"/>
            <a:lstStyle/>
            <a:p>
              <a:endParaRPr lang="zh-CN">
                <a:latin typeface="Calibri" panose="020F0502020204030204" charset="0"/>
              </a:endParaRPr>
            </a:p>
          </p:txBody>
        </p:sp>
        <p:sp>
          <p:nvSpPr>
            <p:cNvPr id="20" name="Text Box 22"/>
            <p:cNvSpPr txBox="1">
              <a:spLocks noChangeArrowheads="1"/>
            </p:cNvSpPr>
            <p:nvPr/>
          </p:nvSpPr>
          <p:spPr bwMode="auto">
            <a:xfrm>
              <a:off x="2147888" y="5294313"/>
              <a:ext cx="1335087" cy="58420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zh-CN" altLang="en-US" sz="1600">
                  <a:latin typeface="Calibri" panose="020F0502020204030204" charset="0"/>
                </a:rPr>
                <a:t>产品</a:t>
              </a:r>
              <a:r>
                <a:rPr lang="en-US" altLang="zh-CN" sz="1600">
                  <a:latin typeface="Calibri" panose="020F0502020204030204" charset="0"/>
                </a:rPr>
                <a:t> Backlog</a:t>
              </a:r>
              <a:endParaRPr lang="en-US" altLang="zh-CN" sz="1600">
                <a:latin typeface="Calibri" panose="020F0502020204030204" charset="0"/>
              </a:endParaRPr>
            </a:p>
            <a:p>
              <a:pPr eaLnBrk="1" hangingPunct="1"/>
              <a:r>
                <a:rPr lang="en-US" altLang="zh-CN" sz="1600">
                  <a:latin typeface="Calibri" panose="020F0502020204030204" charset="0"/>
                </a:rPr>
                <a:t>(</a:t>
              </a:r>
              <a:r>
                <a:rPr lang="zh-CN" altLang="en-US" sz="1600">
                  <a:latin typeface="Calibri" panose="020F0502020204030204" charset="0"/>
                </a:rPr>
                <a:t>确定优先级</a:t>
              </a:r>
              <a:r>
                <a:rPr lang="en-US" altLang="zh-CN" sz="1600">
                  <a:latin typeface="Calibri" panose="020F0502020204030204" charset="0"/>
                </a:rPr>
                <a:t>)</a:t>
              </a:r>
              <a:endParaRPr lang="en-US" altLang="zh-CN" sz="1600">
                <a:latin typeface="Calibri" panose="020F0502020204030204" charset="0"/>
              </a:endParaRPr>
            </a:p>
          </p:txBody>
        </p:sp>
        <p:sp>
          <p:nvSpPr>
            <p:cNvPr id="21" name="Text Box 23"/>
            <p:cNvSpPr txBox="1">
              <a:spLocks noChangeArrowheads="1"/>
            </p:cNvSpPr>
            <p:nvPr/>
          </p:nvSpPr>
          <p:spPr bwMode="auto">
            <a:xfrm>
              <a:off x="755576" y="3645024"/>
              <a:ext cx="1224607" cy="646331"/>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zh-CN" altLang="en-US"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测试需求测试任务</a:t>
              </a:r>
              <a:endPar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22" name="Text Box 24"/>
            <p:cNvSpPr txBox="1">
              <a:spLocks noChangeArrowheads="1"/>
            </p:cNvSpPr>
            <p:nvPr/>
          </p:nvSpPr>
          <p:spPr bwMode="auto">
            <a:xfrm>
              <a:off x="3135313" y="3911600"/>
              <a:ext cx="1220663" cy="369332"/>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zh-CN" altLang="en-US"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测试计划</a:t>
              </a:r>
              <a:endPar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23" name="Text Box 25"/>
            <p:cNvSpPr txBox="1">
              <a:spLocks noChangeArrowheads="1"/>
            </p:cNvSpPr>
            <p:nvPr/>
          </p:nvSpPr>
          <p:spPr bwMode="auto">
            <a:xfrm>
              <a:off x="7118350" y="4913313"/>
              <a:ext cx="1500188" cy="5842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zh-CN" altLang="en-US" sz="1600">
                  <a:latin typeface="Calibri" panose="020F0502020204030204" charset="0"/>
                </a:rPr>
                <a:t>可发布的产品阶段性成果</a:t>
              </a:r>
              <a:endParaRPr lang="en-US" altLang="zh-CN" sz="1600">
                <a:latin typeface="Calibri" panose="020F0502020204030204" charset="0"/>
              </a:endParaRPr>
            </a:p>
          </p:txBody>
        </p:sp>
        <p:sp>
          <p:nvSpPr>
            <p:cNvPr id="24" name="Text Box 26"/>
            <p:cNvSpPr txBox="1">
              <a:spLocks noChangeArrowheads="1"/>
            </p:cNvSpPr>
            <p:nvPr/>
          </p:nvSpPr>
          <p:spPr bwMode="auto">
            <a:xfrm>
              <a:off x="2915816" y="1628800"/>
              <a:ext cx="1282700" cy="646331"/>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zh-CN" altLang="en-US"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回归测试</a:t>
              </a:r>
              <a:r>
                <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+BVT</a:t>
              </a:r>
              <a:endPar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25" name="Text Box 26"/>
            <p:cNvSpPr txBox="1">
              <a:spLocks noChangeArrowheads="1"/>
            </p:cNvSpPr>
            <p:nvPr/>
          </p:nvSpPr>
          <p:spPr bwMode="auto">
            <a:xfrm>
              <a:off x="5652120" y="4941168"/>
              <a:ext cx="1130300" cy="36933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zh-CN" altLang="en-US"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验收测试</a:t>
              </a:r>
              <a:endPar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sp>
          <p:nvSpPr>
            <p:cNvPr id="26" name="Text Box 24"/>
            <p:cNvSpPr txBox="1">
              <a:spLocks noChangeArrowheads="1"/>
            </p:cNvSpPr>
            <p:nvPr/>
          </p:nvSpPr>
          <p:spPr bwMode="auto">
            <a:xfrm>
              <a:off x="4139952" y="4941168"/>
              <a:ext cx="1208087" cy="369332"/>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2pPr>
              <a:lvl3pPr marL="11430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3pPr>
              <a:lvl4pPr marL="16002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4pPr>
              <a:lvl5pPr marL="2057400" indent="-228600"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cs typeface="MS PGothic" panose="020B0600070205080204" charset="-128"/>
                </a:defRPr>
              </a:lvl9pPr>
            </a:lstStyle>
            <a:p>
              <a:pPr eaLnBrk="1" hangingPunct="1"/>
              <a:r>
                <a:rPr lang="zh-CN" altLang="en-US" sz="1800" b="1" i="0" dirty="0">
                  <a:solidFill>
                    <a:srgbClr val="800000"/>
                  </a:solidFill>
                  <a:latin typeface="宋体" panose="02010600030101010101" pitchFamily="2" charset="-122"/>
                  <a:ea typeface="宋体" panose="02010600030101010101" pitchFamily="2" charset="-122"/>
                  <a:cs typeface="宋体" panose="02010600030101010101" pitchFamily="2" charset="-122"/>
                </a:rPr>
                <a:t>测试用例</a:t>
              </a:r>
              <a:endParaRPr lang="en-US" altLang="zh-CN" sz="1800" b="1" i="0" dirty="0">
                <a:solidFill>
                  <a:srgbClr val="800000"/>
                </a:solidFill>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9632" y="404664"/>
            <a:ext cx="6696844" cy="504056"/>
          </a:xfrm>
        </p:spPr>
        <p:txBody>
          <a:bodyPr/>
          <a:lstStyle/>
          <a:p>
            <a:pPr algn="ctr"/>
            <a:r>
              <a:rPr lang="en-US" altLang="zh-CN" sz="3600" dirty="0">
                <a:solidFill>
                  <a:srgbClr val="FFFF00"/>
                </a:solidFill>
              </a:rPr>
              <a:t>7.2 </a:t>
            </a:r>
            <a:r>
              <a:rPr lang="zh-CN" altLang="en-US" sz="3600" dirty="0">
                <a:solidFill>
                  <a:srgbClr val="FFFF00"/>
                </a:solidFill>
              </a:rPr>
              <a:t>产品规格说明书的验证</a:t>
            </a:r>
            <a:endParaRPr lang="zh-CN" altLang="en-US" sz="3600" dirty="0">
              <a:solidFill>
                <a:srgbClr val="FFFF00"/>
              </a:solidFill>
            </a:endParaRPr>
          </a:p>
        </p:txBody>
      </p:sp>
      <p:sp>
        <p:nvSpPr>
          <p:cNvPr id="10243" name="Rectangle 3"/>
          <p:cNvSpPr>
            <a:spLocks noChangeArrowheads="1"/>
          </p:cNvSpPr>
          <p:nvPr/>
        </p:nvSpPr>
        <p:spPr bwMode="auto">
          <a:xfrm>
            <a:off x="827584" y="1772816"/>
            <a:ext cx="7848600" cy="4674870"/>
          </a:xfrm>
          <a:prstGeom prst="rect">
            <a:avLst/>
          </a:prstGeom>
          <a:noFill/>
          <a:ln w="9525">
            <a:noFill/>
            <a:miter lim="800000"/>
          </a:ln>
        </p:spPr>
        <p:txBody>
          <a:bodyPr>
            <a:spAutoFit/>
          </a:bodyPr>
          <a:lstStyle/>
          <a:p>
            <a:pPr indent="0" eaLnBrk="1" latinLnBrk="0" hangingPunct="1">
              <a:lnSpc>
                <a:spcPct val="130000"/>
              </a:lnSpc>
              <a:spcBef>
                <a:spcPct val="50000"/>
              </a:spcBef>
            </a:pPr>
            <a:r>
              <a:rPr lang="zh-CN" altLang="en-US" sz="2800" b="1" i="0" u="sng" dirty="0" smtClean="0">
                <a:solidFill>
                  <a:srgbClr val="FF0000"/>
                </a:solidFill>
                <a:sym typeface="+mn-ea"/>
              </a:rPr>
              <a:t>产品规格说明书</a:t>
            </a:r>
            <a:endParaRPr lang="zh-CN" altLang="en-US" sz="2800" b="1" i="0" u="sng" dirty="0" smtClean="0">
              <a:solidFill>
                <a:srgbClr val="FF0000"/>
              </a:solidFill>
              <a:sym typeface="+mn-ea"/>
            </a:endParaRPr>
          </a:p>
          <a:p>
            <a:pPr indent="0" eaLnBrk="1" latinLnBrk="0" hangingPunct="1">
              <a:lnSpc>
                <a:spcPct val="130000"/>
              </a:lnSpc>
              <a:spcBef>
                <a:spcPct val="50000"/>
              </a:spcBef>
            </a:pPr>
            <a:r>
              <a:rPr lang="zh-CN" altLang="en-US" sz="2200" b="1" i="0" dirty="0">
                <a:solidFill>
                  <a:srgbClr val="0070C0"/>
                </a:solidFill>
                <a:sym typeface="+mn-ea"/>
              </a:rPr>
              <a:t>也称功能规格说明书( Functional Specification)，是基于需求的定义，详细描述将要开发出一个什么样的产品，包括产品的用途、有哪些功能，用户界面的表现形式及其交互特性等。</a:t>
            </a:r>
            <a:endParaRPr lang="zh-CN" altLang="en-US" sz="2800" b="1" i="0" u="sng" dirty="0" smtClean="0">
              <a:solidFill>
                <a:srgbClr val="0070C0"/>
              </a:solidFill>
            </a:endParaRPr>
          </a:p>
          <a:p>
            <a:pPr indent="0" eaLnBrk="1" latinLnBrk="0" hangingPunct="1">
              <a:lnSpc>
                <a:spcPct val="130000"/>
              </a:lnSpc>
              <a:spcBef>
                <a:spcPct val="50000"/>
              </a:spcBef>
            </a:pPr>
            <a:r>
              <a:rPr lang="zh-CN" altLang="en-US" sz="2800" b="1" i="0" u="sng" dirty="0" smtClean="0">
                <a:solidFill>
                  <a:srgbClr val="FF0000"/>
                </a:solidFill>
              </a:rPr>
              <a:t>产品规格说明书</a:t>
            </a:r>
            <a:r>
              <a:rPr lang="zh-CN" altLang="en-US" sz="2800" b="1" i="0" u="sng" dirty="0">
                <a:solidFill>
                  <a:srgbClr val="FF0000"/>
                </a:solidFill>
              </a:rPr>
              <a:t>的审核</a:t>
            </a:r>
            <a:endParaRPr lang="en-US" altLang="zh-CN" sz="2400" b="1" i="0" u="sng" dirty="0">
              <a:solidFill>
                <a:srgbClr val="FF0000"/>
              </a:solidFill>
            </a:endParaRPr>
          </a:p>
          <a:p>
            <a:pPr marL="0" indent="0" eaLnBrk="1" latinLnBrk="0" hangingPunct="1">
              <a:lnSpc>
                <a:spcPct val="130000"/>
              </a:lnSpc>
              <a:buClr>
                <a:srgbClr val="3366FF"/>
              </a:buClr>
              <a:buFont typeface="Wingdings" panose="05000000000000000000" pitchFamily="2" charset="2"/>
              <a:buChar char="n"/>
            </a:pPr>
            <a:r>
              <a:rPr lang="en-US" altLang="zh-CN" sz="2200" b="1" i="0" dirty="0" smtClean="0">
                <a:solidFill>
                  <a:srgbClr val="0070C0"/>
                </a:solidFill>
              </a:rPr>
              <a:t> </a:t>
            </a:r>
            <a:r>
              <a:rPr lang="zh-CN" altLang="en-US" sz="2200" b="1" i="0" dirty="0" smtClean="0">
                <a:solidFill>
                  <a:srgbClr val="0070C0"/>
                </a:solidFill>
              </a:rPr>
              <a:t>从客户</a:t>
            </a:r>
            <a:r>
              <a:rPr lang="zh-CN" altLang="en-US" sz="2200" b="1" i="0" dirty="0">
                <a:solidFill>
                  <a:srgbClr val="0070C0"/>
                </a:solidFill>
              </a:rPr>
              <a:t>的角度和立场进行审核</a:t>
            </a:r>
            <a:r>
              <a:rPr lang="zh-CN" altLang="en-US" sz="2200" b="1" i="0" dirty="0" smtClean="0">
                <a:solidFill>
                  <a:srgbClr val="0070C0"/>
                </a:solidFill>
              </a:rPr>
              <a:t>工作</a:t>
            </a:r>
            <a:endParaRPr lang="zh-CN" altLang="en-US" sz="2200" b="1" i="0" dirty="0">
              <a:solidFill>
                <a:srgbClr val="0070C0"/>
              </a:solidFill>
            </a:endParaRPr>
          </a:p>
          <a:p>
            <a:pPr marL="0" indent="0" eaLnBrk="1" latinLnBrk="0" hangingPunct="1">
              <a:lnSpc>
                <a:spcPct val="130000"/>
              </a:lnSpc>
              <a:buClr>
                <a:srgbClr val="3366FF"/>
              </a:buClr>
              <a:buFont typeface="Wingdings" panose="05000000000000000000" pitchFamily="2" charset="2"/>
              <a:buChar char="n"/>
            </a:pPr>
            <a:r>
              <a:rPr lang="en-US" altLang="zh-CN" sz="2200" b="1" i="0" dirty="0" smtClean="0">
                <a:solidFill>
                  <a:srgbClr val="0070C0"/>
                </a:solidFill>
              </a:rPr>
              <a:t> </a:t>
            </a:r>
            <a:r>
              <a:rPr lang="zh-CN" altLang="en-US" sz="2200" b="1" i="0" dirty="0" smtClean="0">
                <a:solidFill>
                  <a:srgbClr val="0070C0"/>
                </a:solidFill>
              </a:rPr>
              <a:t>检验套用标准</a:t>
            </a:r>
            <a:r>
              <a:rPr lang="zh-CN" altLang="en-US" sz="2200" b="1" i="0" dirty="0">
                <a:solidFill>
                  <a:srgbClr val="0070C0"/>
                </a:solidFill>
              </a:rPr>
              <a:t>的正确性，不要和行业规范相</a:t>
            </a:r>
            <a:r>
              <a:rPr lang="zh-CN" altLang="en-US" sz="2200" b="1" i="0" dirty="0" smtClean="0">
                <a:solidFill>
                  <a:srgbClr val="0070C0"/>
                </a:solidFill>
              </a:rPr>
              <a:t>抵触</a:t>
            </a:r>
            <a:endParaRPr lang="zh-CN" altLang="en-US" sz="2200" b="1" i="0" dirty="0">
              <a:solidFill>
                <a:srgbClr val="0070C0"/>
              </a:solidFill>
            </a:endParaRPr>
          </a:p>
          <a:p>
            <a:pPr marL="0" indent="0" eaLnBrk="1" latinLnBrk="0" hangingPunct="1">
              <a:lnSpc>
                <a:spcPct val="130000"/>
              </a:lnSpc>
              <a:buClr>
                <a:srgbClr val="3366FF"/>
              </a:buClr>
              <a:buFont typeface="Wingdings" panose="05000000000000000000" pitchFamily="2" charset="2"/>
              <a:buChar char="n"/>
            </a:pPr>
            <a:r>
              <a:rPr lang="en-US" altLang="zh-CN" sz="2200" b="1" i="0" dirty="0" smtClean="0">
                <a:solidFill>
                  <a:srgbClr val="0070C0"/>
                </a:solidFill>
              </a:rPr>
              <a:t> </a:t>
            </a:r>
            <a:r>
              <a:rPr lang="zh-CN" altLang="en-US" sz="2200" b="1" i="0" dirty="0" smtClean="0">
                <a:solidFill>
                  <a:srgbClr val="0070C0"/>
                </a:solidFill>
              </a:rPr>
              <a:t>审查</a:t>
            </a:r>
            <a:r>
              <a:rPr lang="zh-CN" altLang="en-US" sz="2200" b="1" i="0" dirty="0">
                <a:solidFill>
                  <a:srgbClr val="0070C0"/>
                </a:solidFill>
              </a:rPr>
              <a:t>、研究同类产品。</a:t>
            </a:r>
            <a:endParaRPr lang="zh-CN" altLang="en-US" sz="2200" b="1" i="0" dirty="0">
              <a:solidFill>
                <a:srgbClr val="0070C0"/>
              </a:solidFill>
            </a:endParaRPr>
          </a:p>
          <a:p>
            <a:pPr marL="0" indent="0" eaLnBrk="1" latinLnBrk="0" hangingPunct="1">
              <a:lnSpc>
                <a:spcPct val="130000"/>
              </a:lnSpc>
              <a:buClr>
                <a:srgbClr val="3366FF"/>
              </a:buClr>
              <a:buFont typeface="Wingdings" panose="05000000000000000000" pitchFamily="2" charset="2"/>
              <a:buChar char="n"/>
            </a:pPr>
            <a:r>
              <a:rPr lang="en-US" altLang="zh-CN" sz="2200" b="1" i="0" dirty="0" smtClean="0">
                <a:solidFill>
                  <a:srgbClr val="0070C0"/>
                </a:solidFill>
              </a:rPr>
              <a:t> </a:t>
            </a:r>
            <a:r>
              <a:rPr lang="zh-CN" altLang="en-US" sz="2200" b="1" i="0" dirty="0" smtClean="0">
                <a:solidFill>
                  <a:srgbClr val="0070C0"/>
                </a:solidFill>
              </a:rPr>
              <a:t>验证其完</a:t>
            </a:r>
            <a:r>
              <a:rPr lang="zh-CN" altLang="en-US" sz="2200" b="1" i="0" dirty="0">
                <a:solidFill>
                  <a:srgbClr val="0070C0"/>
                </a:solidFill>
              </a:rPr>
              <a:t>整性、准确性、一致性、合理性等特性</a:t>
            </a:r>
            <a:r>
              <a:rPr lang="zh-CN" altLang="en-US" sz="2200" b="1" i="0" dirty="0" smtClean="0">
                <a:solidFill>
                  <a:srgbClr val="0070C0"/>
                </a:solidFill>
              </a:rPr>
              <a:t>。</a:t>
            </a:r>
            <a:endParaRPr lang="zh-CN" altLang="en-US" sz="2200" b="1" i="0" dirty="0" smtClean="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9632" y="404664"/>
            <a:ext cx="6696844" cy="504056"/>
          </a:xfrm>
        </p:spPr>
        <p:txBody>
          <a:bodyPr/>
          <a:lstStyle/>
          <a:p>
            <a:pPr algn="ctr"/>
            <a:r>
              <a:rPr lang="en-US" altLang="zh-CN" sz="3600" dirty="0">
                <a:solidFill>
                  <a:srgbClr val="FFFF00"/>
                </a:solidFill>
              </a:rPr>
              <a:t>7.2 </a:t>
            </a:r>
            <a:r>
              <a:rPr lang="zh-CN" altLang="en-US" sz="3600" dirty="0">
                <a:solidFill>
                  <a:srgbClr val="FFFF00"/>
                </a:solidFill>
              </a:rPr>
              <a:t>产品规格说明书的验证</a:t>
            </a:r>
            <a:endParaRPr lang="zh-CN" altLang="en-US" sz="3600" dirty="0">
              <a:solidFill>
                <a:srgbClr val="FFFF00"/>
              </a:solidFill>
            </a:endParaRPr>
          </a:p>
        </p:txBody>
      </p:sp>
      <p:sp>
        <p:nvSpPr>
          <p:cNvPr id="10243" name="Rectangle 3"/>
          <p:cNvSpPr>
            <a:spLocks noChangeArrowheads="1"/>
          </p:cNvSpPr>
          <p:nvPr/>
        </p:nvSpPr>
        <p:spPr bwMode="auto">
          <a:xfrm>
            <a:off x="827584" y="1772816"/>
            <a:ext cx="7848600" cy="3907790"/>
          </a:xfrm>
          <a:prstGeom prst="rect">
            <a:avLst/>
          </a:prstGeom>
          <a:noFill/>
          <a:ln w="9525">
            <a:noFill/>
            <a:miter lim="800000"/>
          </a:ln>
        </p:spPr>
        <p:txBody>
          <a:bodyPr>
            <a:spAutoFit/>
          </a:bodyPr>
          <a:lstStyle/>
          <a:p>
            <a:pPr indent="0" eaLnBrk="1" latinLnBrk="0" hangingPunct="1">
              <a:lnSpc>
                <a:spcPct val="200000"/>
              </a:lnSpc>
              <a:spcBef>
                <a:spcPct val="50000"/>
              </a:spcBef>
            </a:pPr>
            <a:r>
              <a:rPr lang="zh-CN" altLang="en-US" sz="2800" b="1" i="0" u="sng" dirty="0" smtClean="0">
                <a:solidFill>
                  <a:srgbClr val="FF0000"/>
                </a:solidFill>
              </a:rPr>
              <a:t>产品规格说明书</a:t>
            </a:r>
            <a:r>
              <a:rPr lang="zh-CN" altLang="en-US" sz="2800" b="1" i="0" u="sng" dirty="0">
                <a:solidFill>
                  <a:srgbClr val="FF0000"/>
                </a:solidFill>
              </a:rPr>
              <a:t>的验证</a:t>
            </a:r>
            <a:endParaRPr lang="en-US" altLang="zh-CN" sz="2800" b="1" i="0" u="sng" dirty="0">
              <a:solidFill>
                <a:srgbClr val="FF0000"/>
              </a:solidFill>
            </a:endParaRPr>
          </a:p>
          <a:p>
            <a:pPr marL="0" indent="0" eaLnBrk="1" latinLnBrk="0" hangingPunct="1">
              <a:lnSpc>
                <a:spcPct val="200000"/>
              </a:lnSpc>
              <a:buClr>
                <a:srgbClr val="3366FF"/>
              </a:buClr>
              <a:buFont typeface="Wingdings" panose="05000000000000000000" pitchFamily="2" charset="2"/>
              <a:buChar char="n"/>
            </a:pPr>
            <a:r>
              <a:rPr lang="en-US" altLang="zh-CN" sz="2400" b="1" i="0" dirty="0" smtClean="0">
                <a:solidFill>
                  <a:srgbClr val="0070C0"/>
                </a:solidFill>
              </a:rPr>
              <a:t> </a:t>
            </a:r>
            <a:r>
              <a:rPr lang="zh-CN" altLang="en-US" sz="2400" b="1" i="0" dirty="0" smtClean="0">
                <a:solidFill>
                  <a:srgbClr val="0070C0"/>
                </a:solidFill>
              </a:rPr>
              <a:t>已经实现</a:t>
            </a:r>
            <a:r>
              <a:rPr lang="zh-CN" altLang="en-US" sz="2400" b="1" i="0" dirty="0">
                <a:solidFill>
                  <a:srgbClr val="0070C0"/>
                </a:solidFill>
              </a:rPr>
              <a:t>的</a:t>
            </a:r>
            <a:r>
              <a:rPr lang="zh-CN" altLang="en-US" sz="2400" b="1" i="0" dirty="0" smtClean="0">
                <a:solidFill>
                  <a:srgbClr val="0070C0"/>
                </a:solidFill>
              </a:rPr>
              <a:t>特性标识为通过</a:t>
            </a:r>
            <a:endParaRPr lang="zh-CN" altLang="en-US" sz="2400" b="1" i="0" dirty="0">
              <a:solidFill>
                <a:srgbClr val="0070C0"/>
              </a:solidFill>
            </a:endParaRPr>
          </a:p>
          <a:p>
            <a:pPr marL="0" indent="0" eaLnBrk="1" latinLnBrk="0" hangingPunct="1">
              <a:lnSpc>
                <a:spcPct val="200000"/>
              </a:lnSpc>
              <a:buClr>
                <a:srgbClr val="3366FF"/>
              </a:buClr>
              <a:buFont typeface="Wingdings" panose="05000000000000000000" pitchFamily="2" charset="2"/>
              <a:buChar char="n"/>
            </a:pPr>
            <a:r>
              <a:rPr lang="en-US" altLang="zh-CN" sz="2400" b="1" i="0" dirty="0" smtClean="0">
                <a:solidFill>
                  <a:srgbClr val="0070C0"/>
                </a:solidFill>
              </a:rPr>
              <a:t> </a:t>
            </a:r>
            <a:r>
              <a:rPr lang="zh-CN" altLang="en-US" sz="2400" b="1" i="0" dirty="0" smtClean="0">
                <a:solidFill>
                  <a:srgbClr val="0070C0"/>
                </a:solidFill>
              </a:rPr>
              <a:t>特性没有实现、报告</a:t>
            </a:r>
            <a:r>
              <a:rPr lang="en-US" altLang="zh-CN" sz="2400" b="1" i="0" dirty="0">
                <a:solidFill>
                  <a:srgbClr val="0070C0"/>
                </a:solidFill>
              </a:rPr>
              <a:t>bug</a:t>
            </a:r>
            <a:r>
              <a:rPr lang="zh-CN" altLang="en-US" sz="2400" b="1" i="0" dirty="0" smtClean="0">
                <a:solidFill>
                  <a:srgbClr val="0070C0"/>
                </a:solidFill>
              </a:rPr>
              <a:t>并在报告中体现</a:t>
            </a:r>
            <a:endParaRPr lang="zh-CN" altLang="en-US" sz="2400" b="1" i="0" dirty="0">
              <a:solidFill>
                <a:srgbClr val="0070C0"/>
              </a:solidFill>
            </a:endParaRPr>
          </a:p>
          <a:p>
            <a:pPr marL="0" indent="0" eaLnBrk="1" latinLnBrk="0" hangingPunct="1">
              <a:lnSpc>
                <a:spcPct val="200000"/>
              </a:lnSpc>
              <a:buClr>
                <a:srgbClr val="3366FF"/>
              </a:buClr>
              <a:buFont typeface="Wingdings" panose="05000000000000000000" pitchFamily="2" charset="2"/>
              <a:buChar char="n"/>
            </a:pPr>
            <a:r>
              <a:rPr lang="en-US" altLang="zh-CN" sz="2400" b="1" i="0" dirty="0" smtClean="0">
                <a:solidFill>
                  <a:srgbClr val="0070C0"/>
                </a:solidFill>
              </a:rPr>
              <a:t> </a:t>
            </a:r>
            <a:r>
              <a:rPr lang="zh-CN" altLang="en-US" sz="2400" b="1" i="0" dirty="0" smtClean="0">
                <a:solidFill>
                  <a:srgbClr val="0070C0"/>
                </a:solidFill>
              </a:rPr>
              <a:t>特性基本实现，但与其不一致，报</a:t>
            </a:r>
            <a:r>
              <a:rPr lang="en-US" altLang="zh-CN" sz="2400" b="1" i="0" dirty="0">
                <a:solidFill>
                  <a:srgbClr val="0070C0"/>
                </a:solidFill>
              </a:rPr>
              <a:t>bug</a:t>
            </a:r>
            <a:r>
              <a:rPr lang="zh-CN" altLang="en-US" sz="2400" b="1" i="0" dirty="0" smtClean="0">
                <a:solidFill>
                  <a:srgbClr val="0070C0"/>
                </a:solidFill>
              </a:rPr>
              <a:t>并在报告中体现</a:t>
            </a:r>
            <a:endParaRPr lang="zh-CN" altLang="en-US" sz="2400" b="1" i="0" dirty="0" smtClean="0">
              <a:solidFill>
                <a:srgbClr val="0070C0"/>
              </a:solidFill>
            </a:endParaRPr>
          </a:p>
          <a:p>
            <a:pPr marL="0" indent="0" eaLnBrk="1" latinLnBrk="0" hangingPunct="1">
              <a:lnSpc>
                <a:spcPct val="200000"/>
              </a:lnSpc>
              <a:buClr>
                <a:srgbClr val="3366FF"/>
              </a:buClr>
              <a:buFont typeface="Wingdings" panose="05000000000000000000" pitchFamily="2" charset="2"/>
              <a:buChar char="n"/>
            </a:pPr>
            <a:r>
              <a:rPr lang="en-US" altLang="zh-CN" sz="2400" b="1" i="0" dirty="0" smtClean="0">
                <a:solidFill>
                  <a:srgbClr val="0070C0"/>
                </a:solidFill>
                <a:sym typeface="+mn-ea"/>
              </a:rPr>
              <a:t> </a:t>
            </a:r>
            <a:r>
              <a:rPr lang="zh-CN" altLang="en-US" sz="2400" b="1" i="0" dirty="0" smtClean="0">
                <a:solidFill>
                  <a:srgbClr val="0070C0"/>
                </a:solidFill>
                <a:sym typeface="+mn-ea"/>
              </a:rPr>
              <a:t>特性基本实现，但存在一些问题或错误</a:t>
            </a:r>
            <a:endParaRPr lang="zh-CN" altLang="en-US" sz="2400" b="1" i="0" dirty="0" smtClean="0">
              <a:solidFill>
                <a:srgbClr val="0070C0"/>
              </a:solidFill>
              <a:sym typeface="+mn-ea"/>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9632" y="404664"/>
            <a:ext cx="6696844" cy="504056"/>
          </a:xfrm>
        </p:spPr>
        <p:txBody>
          <a:bodyPr/>
          <a:lstStyle/>
          <a:p>
            <a:pPr algn="ctr"/>
            <a:r>
              <a:rPr lang="zh-CN" altLang="en-US" sz="3600" dirty="0">
                <a:solidFill>
                  <a:srgbClr val="FFFF00"/>
                </a:solidFill>
              </a:rPr>
              <a:t>文档的测试</a:t>
            </a:r>
            <a:endParaRPr lang="zh-CN" altLang="en-US" sz="3600" dirty="0">
              <a:solidFill>
                <a:srgbClr val="FFFF00"/>
              </a:solidFill>
            </a:endParaRPr>
          </a:p>
        </p:txBody>
      </p:sp>
      <p:sp>
        <p:nvSpPr>
          <p:cNvPr id="10243" name="Rectangle 3"/>
          <p:cNvSpPr>
            <a:spLocks noChangeArrowheads="1"/>
          </p:cNvSpPr>
          <p:nvPr/>
        </p:nvSpPr>
        <p:spPr bwMode="auto">
          <a:xfrm>
            <a:off x="827584" y="1575331"/>
            <a:ext cx="7848600" cy="5128895"/>
          </a:xfrm>
          <a:prstGeom prst="rect">
            <a:avLst/>
          </a:prstGeom>
          <a:noFill/>
          <a:ln w="9525">
            <a:noFill/>
            <a:miter lim="800000"/>
          </a:ln>
        </p:spPr>
        <p:txBody>
          <a:bodyPr wrap="square">
            <a:spAutoFit/>
          </a:bodyPr>
          <a:lstStyle/>
          <a:p>
            <a:pPr indent="0" eaLnBrk="1" latinLnBrk="0" hangingPunct="1">
              <a:lnSpc>
                <a:spcPct val="140000"/>
              </a:lnSpc>
              <a:spcBef>
                <a:spcPct val="50000"/>
              </a:spcBef>
            </a:pPr>
            <a:r>
              <a:rPr lang="en-US" altLang="zh-CN" sz="2200" b="1" i="0" dirty="0" smtClean="0">
                <a:solidFill>
                  <a:srgbClr val="0070C0"/>
                </a:solidFill>
                <a:sym typeface="+mn-ea"/>
              </a:rPr>
              <a:t>       </a:t>
            </a:r>
            <a:r>
              <a:rPr lang="zh-CN" altLang="en-US" sz="2200" b="1" i="0" dirty="0" smtClean="0">
                <a:solidFill>
                  <a:srgbClr val="0070C0"/>
                </a:solidFill>
                <a:sym typeface="+mn-ea"/>
              </a:rPr>
              <a:t>文档是软件的重要组成部分，文档错误也是软件缺陷。错误的解释可能会引导用户无法完成软件已具有的某些功能。</a:t>
            </a:r>
            <a:endParaRPr lang="zh-CN" altLang="en-US" sz="2200" b="1" i="0" dirty="0" smtClean="0">
              <a:solidFill>
                <a:srgbClr val="0070C0"/>
              </a:solidFill>
              <a:sym typeface="+mn-ea"/>
            </a:endParaRPr>
          </a:p>
          <a:p>
            <a:pPr indent="0" eaLnBrk="1" latinLnBrk="0" hangingPunct="1">
              <a:lnSpc>
                <a:spcPct val="140000"/>
              </a:lnSpc>
              <a:spcBef>
                <a:spcPct val="50000"/>
              </a:spcBef>
            </a:pPr>
            <a:r>
              <a:rPr lang="zh-CN" altLang="en-US" sz="2200" b="1" i="0" dirty="0" smtClean="0">
                <a:solidFill>
                  <a:srgbClr val="FF0000"/>
                </a:solidFill>
                <a:sym typeface="+mn-ea"/>
              </a:rPr>
              <a:t>文档的种类：</a:t>
            </a:r>
            <a:endParaRPr lang="zh-CN" altLang="en-US" sz="2200" b="1" i="0" dirty="0" smtClean="0">
              <a:solidFill>
                <a:srgbClr val="FF0000"/>
              </a:solidFill>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联机帮助文档或用户手册</a:t>
            </a:r>
            <a:endParaRPr lang="zh-CN" altLang="en-US" sz="2000" b="1" i="0" dirty="0" smtClean="0">
              <a:solidFill>
                <a:srgbClr val="00B050"/>
              </a:solidFill>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指南和向导</a:t>
            </a:r>
            <a:endParaRPr lang="zh-CN" altLang="en-US" sz="2000" b="1" i="0" dirty="0" smtClean="0">
              <a:solidFill>
                <a:srgbClr val="00B050"/>
              </a:solidFill>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安装、设置指南</a:t>
            </a:r>
            <a:endParaRPr lang="zh-CN" altLang="en-US" sz="2000" b="1" i="0" dirty="0" smtClean="0">
              <a:solidFill>
                <a:srgbClr val="00B050"/>
              </a:solidFill>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示例及模板</a:t>
            </a:r>
            <a:endParaRPr lang="zh-CN" altLang="en-US" sz="2000" b="1" i="0" dirty="0" smtClean="0">
              <a:solidFill>
                <a:srgbClr val="00B050"/>
              </a:solidFill>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错误提示信息</a:t>
            </a:r>
            <a:endParaRPr lang="zh-CN" altLang="en-US" sz="2000" b="1" i="0" dirty="0" smtClean="0">
              <a:solidFill>
                <a:srgbClr val="00B050"/>
              </a:solidFill>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用于演示的图像和声音</a:t>
            </a:r>
            <a:endParaRPr lang="zh-CN" altLang="en-US" sz="2000" b="1" i="0" dirty="0" smtClean="0">
              <a:solidFill>
                <a:srgbClr val="00B050"/>
              </a:solidFill>
              <a:sym typeface="+mn-ea"/>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授权/注册登记表及用户许可协议</a:t>
            </a:r>
            <a:endParaRPr lang="zh-CN" altLang="en-US" sz="2000" b="1" i="0" dirty="0" smtClean="0">
              <a:solidFill>
                <a:srgbClr val="00B050"/>
              </a:solidFill>
            </a:endParaRPr>
          </a:p>
          <a:p>
            <a:pPr marL="444500" indent="0" eaLnBrk="1" latinLnBrk="0" hangingPunct="1">
              <a:lnSpc>
                <a:spcPct val="140000"/>
              </a:lnSpc>
              <a:buClr>
                <a:srgbClr val="3366FF"/>
              </a:buClr>
              <a:buFont typeface="Wingdings" panose="05000000000000000000" pitchFamily="2" charset="2"/>
              <a:buChar char="n"/>
            </a:pPr>
            <a:r>
              <a:rPr lang="en-US" altLang="zh-CN" sz="2000" b="1" i="0" dirty="0" smtClean="0">
                <a:solidFill>
                  <a:srgbClr val="00B050"/>
                </a:solidFill>
                <a:sym typeface="+mn-ea"/>
              </a:rPr>
              <a:t>  </a:t>
            </a:r>
            <a:r>
              <a:rPr lang="zh-CN" altLang="en-US" sz="2000" b="1" i="0" dirty="0" smtClean="0">
                <a:solidFill>
                  <a:srgbClr val="00B050"/>
                </a:solidFill>
                <a:sym typeface="+mn-ea"/>
              </a:rPr>
              <a:t>软件的包装、广告宣传材料</a:t>
            </a:r>
            <a:endParaRPr lang="zh-CN" altLang="en-US" sz="2000" b="1" i="0" dirty="0" smtClean="0">
              <a:solidFill>
                <a:srgbClr val="00B050"/>
              </a:solidFill>
              <a:sym typeface="+mn-ea"/>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9632" y="404664"/>
            <a:ext cx="6696844" cy="504056"/>
          </a:xfrm>
        </p:spPr>
        <p:txBody>
          <a:bodyPr/>
          <a:lstStyle/>
          <a:p>
            <a:pPr algn="ctr"/>
            <a:r>
              <a:rPr lang="zh-CN" altLang="en-US" sz="3600" dirty="0">
                <a:solidFill>
                  <a:srgbClr val="FFFF00"/>
                </a:solidFill>
              </a:rPr>
              <a:t>文档测试的关注点</a:t>
            </a:r>
            <a:endParaRPr lang="zh-CN" altLang="en-US" sz="3600" dirty="0">
              <a:solidFill>
                <a:srgbClr val="FFFF00"/>
              </a:solidFill>
            </a:endParaRPr>
          </a:p>
        </p:txBody>
      </p:sp>
      <p:sp>
        <p:nvSpPr>
          <p:cNvPr id="10243" name="Rectangle 3"/>
          <p:cNvSpPr>
            <a:spLocks noChangeArrowheads="1"/>
          </p:cNvSpPr>
          <p:nvPr/>
        </p:nvSpPr>
        <p:spPr bwMode="auto">
          <a:xfrm>
            <a:off x="758369" y="1457221"/>
            <a:ext cx="7848600" cy="5169535"/>
          </a:xfrm>
          <a:prstGeom prst="rect">
            <a:avLst/>
          </a:prstGeom>
          <a:noFill/>
          <a:ln w="9525">
            <a:noFill/>
            <a:miter lim="800000"/>
          </a:ln>
        </p:spPr>
        <p:txBody>
          <a:bodyPr wrap="square">
            <a:spAutoFit/>
          </a:bodyPr>
          <a:lstStyle/>
          <a:p>
            <a:pPr indent="0" eaLnBrk="1" latinLnBrk="0" hangingPunct="1">
              <a:lnSpc>
                <a:spcPct val="150000"/>
              </a:lnSpc>
              <a:spcBef>
                <a:spcPct val="50000"/>
              </a:spcBef>
            </a:pPr>
            <a:r>
              <a:rPr lang="en-US" altLang="zh-CN" sz="2200" b="1" i="0" dirty="0" smtClean="0">
                <a:solidFill>
                  <a:srgbClr val="00B050"/>
                </a:solidFill>
                <a:sym typeface="+mn-ea"/>
              </a:rPr>
              <a:t>       </a:t>
            </a:r>
            <a:r>
              <a:rPr lang="zh-CN" altLang="en-US" sz="2200" b="1" i="0" dirty="0" smtClean="0">
                <a:solidFill>
                  <a:srgbClr val="00B050"/>
                </a:solidFill>
                <a:sym typeface="+mn-ea"/>
              </a:rPr>
              <a:t>文档测试主要检查文档的正确性、完备性、易理解性、一致性。</a:t>
            </a:r>
            <a:endParaRPr lang="zh-CN" altLang="en-US" sz="2200" b="1" i="0" dirty="0" smtClean="0">
              <a:solidFill>
                <a:srgbClr val="00B050"/>
              </a:solidFill>
            </a:endParaRPr>
          </a:p>
          <a:p>
            <a:pPr marL="0" indent="-457200" eaLnBrk="1" latinLnBrk="0" hangingPunct="1">
              <a:lnSpc>
                <a:spcPct val="150000"/>
              </a:lnSpc>
              <a:buClr>
                <a:srgbClr val="3366FF"/>
              </a:buClr>
              <a:buFont typeface="Wingdings" panose="05000000000000000000" pitchFamily="2" charset="2"/>
              <a:buChar char="n"/>
            </a:pPr>
            <a:r>
              <a:rPr lang="zh-CN" altLang="en-US" sz="2200" b="1" i="0" dirty="0" smtClean="0">
                <a:solidFill>
                  <a:srgbClr val="FF0000"/>
                </a:solidFill>
                <a:sym typeface="+mn-ea"/>
              </a:rPr>
              <a:t>正确性</a:t>
            </a:r>
            <a:r>
              <a:rPr lang="zh-CN" altLang="en-US" sz="2200" b="1" i="0" dirty="0" smtClean="0">
                <a:solidFill>
                  <a:srgbClr val="0070C0"/>
                </a:solidFill>
                <a:sym typeface="+mn-ea"/>
              </a:rPr>
              <a:t>，是指不要把软件的功能和操作写错，也不允许文档内容前后矛盾</a:t>
            </a:r>
            <a:endParaRPr lang="zh-CN" altLang="en-US" sz="2200" b="1" i="0" dirty="0" smtClean="0">
              <a:solidFill>
                <a:srgbClr val="0070C0"/>
              </a:solidFill>
            </a:endParaRPr>
          </a:p>
          <a:p>
            <a:pPr marL="0" indent="-457200" eaLnBrk="1" latinLnBrk="0" hangingPunct="1">
              <a:lnSpc>
                <a:spcPct val="150000"/>
              </a:lnSpc>
              <a:buClr>
                <a:srgbClr val="3366FF"/>
              </a:buClr>
              <a:buFont typeface="Wingdings" panose="05000000000000000000" pitchFamily="2" charset="2"/>
              <a:buChar char="n"/>
            </a:pPr>
            <a:r>
              <a:rPr lang="zh-CN" altLang="en-US" sz="2200" b="1" i="0" dirty="0" smtClean="0">
                <a:solidFill>
                  <a:srgbClr val="FF0000"/>
                </a:solidFill>
                <a:sym typeface="+mn-ea"/>
              </a:rPr>
              <a:t>完备性</a:t>
            </a:r>
            <a:r>
              <a:rPr lang="zh-CN" altLang="en-US" sz="2200" b="1" i="0" dirty="0" smtClean="0">
                <a:solidFill>
                  <a:srgbClr val="0070C0"/>
                </a:solidFill>
                <a:sym typeface="+mn-ea"/>
              </a:rPr>
              <a:t>，是指文档不可以“虎头蛇尾”，更不能漏掉关键内容,检查是否有遗漏和丢失的内容</a:t>
            </a:r>
            <a:endParaRPr lang="zh-CN" altLang="en-US" sz="2200" b="1" i="0" dirty="0" smtClean="0">
              <a:solidFill>
                <a:srgbClr val="0070C0"/>
              </a:solidFill>
            </a:endParaRPr>
          </a:p>
          <a:p>
            <a:pPr marL="0" indent="-457200" eaLnBrk="1" latinLnBrk="0" hangingPunct="1">
              <a:lnSpc>
                <a:spcPct val="150000"/>
              </a:lnSpc>
              <a:buClr>
                <a:srgbClr val="3366FF"/>
              </a:buClr>
              <a:buFont typeface="Wingdings" panose="05000000000000000000" pitchFamily="2" charset="2"/>
              <a:buChar char="n"/>
            </a:pPr>
            <a:r>
              <a:rPr lang="zh-CN" altLang="en-US" sz="2200" b="1" i="0" dirty="0" smtClean="0">
                <a:solidFill>
                  <a:srgbClr val="FF0000"/>
                </a:solidFill>
                <a:sym typeface="+mn-ea"/>
              </a:rPr>
              <a:t>易理解性</a:t>
            </a:r>
            <a:r>
              <a:rPr lang="zh-CN" altLang="en-US" sz="2200" b="1" i="0" dirty="0" smtClean="0">
                <a:solidFill>
                  <a:srgbClr val="0070C0"/>
                </a:solidFill>
                <a:sym typeface="+mn-ea"/>
              </a:rPr>
              <a:t>，是指文档不含糊，清晰，要让大众用户看得懂，容易理解</a:t>
            </a:r>
            <a:endParaRPr lang="zh-CN" altLang="en-US" sz="2200" b="1" i="0" dirty="0" smtClean="0">
              <a:solidFill>
                <a:srgbClr val="0070C0"/>
              </a:solidFill>
            </a:endParaRPr>
          </a:p>
          <a:p>
            <a:pPr marL="0" indent="-457200" eaLnBrk="1" latinLnBrk="0" hangingPunct="1">
              <a:lnSpc>
                <a:spcPct val="150000"/>
              </a:lnSpc>
              <a:buClr>
                <a:srgbClr val="3366FF"/>
              </a:buClr>
              <a:buFont typeface="Wingdings" panose="05000000000000000000" pitchFamily="2" charset="2"/>
              <a:buChar char="n"/>
            </a:pPr>
            <a:r>
              <a:rPr lang="zh-CN" altLang="en-US" sz="2200" b="1" i="0" dirty="0" smtClean="0">
                <a:solidFill>
                  <a:srgbClr val="FF0000"/>
                </a:solidFill>
                <a:sym typeface="+mn-ea"/>
              </a:rPr>
              <a:t>一致性</a:t>
            </a:r>
            <a:r>
              <a:rPr lang="zh-CN" altLang="en-US" sz="2200" b="1" i="0" dirty="0" smtClean="0">
                <a:solidFill>
                  <a:srgbClr val="0070C0"/>
                </a:solidFill>
                <a:sym typeface="+mn-ea"/>
              </a:rPr>
              <a:t>，产品功能描述不能自相矛盾，与其他功能没有冲突</a:t>
            </a:r>
            <a:endParaRPr lang="zh-CN" altLang="en-US" sz="2200" b="1" i="0" dirty="0" smtClean="0">
              <a:solidFill>
                <a:srgbClr val="0070C0"/>
              </a:solidFill>
              <a:sym typeface="+mn-ea"/>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59632" y="404813"/>
            <a:ext cx="6625480" cy="719931"/>
          </a:xfrm>
        </p:spPr>
        <p:txBody>
          <a:bodyPr/>
          <a:lstStyle/>
          <a:p>
            <a:pPr algn="ctr"/>
            <a:r>
              <a:rPr lang="en-US" altLang="zh-CN" sz="3600" dirty="0">
                <a:solidFill>
                  <a:srgbClr val="FFFF00"/>
                </a:solidFill>
              </a:rPr>
              <a:t>7.3 </a:t>
            </a:r>
            <a:r>
              <a:rPr lang="zh-CN" altLang="en-US" sz="3600" dirty="0">
                <a:solidFill>
                  <a:srgbClr val="FFFF00"/>
                </a:solidFill>
              </a:rPr>
              <a:t>用户</a:t>
            </a:r>
            <a:r>
              <a:rPr lang="zh-CN" altLang="en-US" sz="3600" dirty="0" smtClean="0">
                <a:solidFill>
                  <a:srgbClr val="FFFF00"/>
                </a:solidFill>
              </a:rPr>
              <a:t>界面和易用性测试</a:t>
            </a:r>
            <a:endParaRPr lang="zh-CN" altLang="en-US" sz="3600" dirty="0">
              <a:solidFill>
                <a:srgbClr val="FFFF00"/>
              </a:solidFill>
            </a:endParaRPr>
          </a:p>
        </p:txBody>
      </p:sp>
      <p:pic>
        <p:nvPicPr>
          <p:cNvPr id="13317" name="Picture 6" descr="http://homerluther.com/img/uploads/usability.jpg"/>
          <p:cNvPicPr>
            <a:picLocks noChangeAspect="1" noChangeArrowheads="1"/>
          </p:cNvPicPr>
          <p:nvPr/>
        </p:nvPicPr>
        <p:blipFill>
          <a:blip r:embed="rId1" cstate="print"/>
          <a:srcRect/>
          <a:stretch>
            <a:fillRect/>
          </a:stretch>
        </p:blipFill>
        <p:spPr bwMode="auto">
          <a:xfrm>
            <a:off x="5343520" y="1649879"/>
            <a:ext cx="3728199" cy="3889152"/>
          </a:xfrm>
          <a:prstGeom prst="rect">
            <a:avLst/>
          </a:prstGeom>
          <a:noFill/>
          <a:ln w="9525">
            <a:noFill/>
            <a:miter lim="800000"/>
            <a:headEnd/>
            <a:tailEnd/>
          </a:ln>
        </p:spPr>
      </p:pic>
      <p:pic>
        <p:nvPicPr>
          <p:cNvPr id="1026" name="Picture 2" descr="http://www.archimuse.com/mw2009/papers/dowden/sayre.fig4.jpg"/>
          <p:cNvPicPr>
            <a:picLocks noChangeAspect="1" noChangeArrowheads="1"/>
          </p:cNvPicPr>
          <p:nvPr/>
        </p:nvPicPr>
        <p:blipFill>
          <a:blip r:embed="rId2" cstate="print"/>
          <a:srcRect/>
          <a:stretch>
            <a:fillRect/>
          </a:stretch>
        </p:blipFill>
        <p:spPr bwMode="auto">
          <a:xfrm>
            <a:off x="225425" y="1649730"/>
            <a:ext cx="5118100" cy="4084320"/>
          </a:xfrm>
          <a:prstGeom prst="rect">
            <a:avLst/>
          </a:prstGeom>
          <a:noFill/>
        </p:spPr>
      </p:pic>
      <p:pic>
        <p:nvPicPr>
          <p:cNvPr id="1028" name="Picture 4" descr="http://www.usabilitylabrental.com/sites/default/files/2008/02/photo1.jpg"/>
          <p:cNvPicPr>
            <a:picLocks noChangeAspect="1" noChangeArrowheads="1"/>
          </p:cNvPicPr>
          <p:nvPr/>
        </p:nvPicPr>
        <p:blipFill>
          <a:blip r:embed="rId3" cstate="print"/>
          <a:srcRect/>
          <a:stretch>
            <a:fillRect/>
          </a:stretch>
        </p:blipFill>
        <p:spPr bwMode="auto">
          <a:xfrm>
            <a:off x="2868977" y="4199622"/>
            <a:ext cx="3000375" cy="2171701"/>
          </a:xfrm>
          <a:prstGeom prst="rect">
            <a:avLst/>
          </a:prstGeom>
          <a:noFill/>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35696" y="381001"/>
            <a:ext cx="5544616" cy="743744"/>
          </a:xfrm>
        </p:spPr>
        <p:txBody>
          <a:bodyPr/>
          <a:lstStyle/>
          <a:p>
            <a:pPr algn="ctr"/>
            <a:r>
              <a:rPr lang="zh-CN" altLang="en-US" sz="3600" dirty="0">
                <a:solidFill>
                  <a:srgbClr val="FFFF00"/>
                </a:solidFill>
              </a:rPr>
              <a:t>什么</a:t>
            </a:r>
            <a:r>
              <a:rPr lang="zh-CN" altLang="en-US" sz="3600" dirty="0" smtClean="0">
                <a:solidFill>
                  <a:srgbClr val="FFFF00"/>
                </a:solidFill>
              </a:rPr>
              <a:t>是易用性</a:t>
            </a:r>
            <a:r>
              <a:rPr lang="en-US" altLang="zh-CN" sz="3600" dirty="0">
                <a:solidFill>
                  <a:srgbClr val="FFFF00"/>
                </a:solidFill>
              </a:rPr>
              <a:t>( usability)?</a:t>
            </a:r>
            <a:endParaRPr lang="en-US" altLang="zh-CN" sz="3600" dirty="0">
              <a:solidFill>
                <a:srgbClr val="FFFF00"/>
              </a:solidFill>
            </a:endParaRPr>
          </a:p>
        </p:txBody>
      </p:sp>
      <p:sp>
        <p:nvSpPr>
          <p:cNvPr id="1616900" name="Rectangle 4"/>
          <p:cNvSpPr>
            <a:spLocks noChangeArrowheads="1"/>
          </p:cNvSpPr>
          <p:nvPr/>
        </p:nvSpPr>
        <p:spPr bwMode="auto">
          <a:xfrm>
            <a:off x="395598" y="1701366"/>
            <a:ext cx="4572000" cy="3538220"/>
          </a:xfrm>
          <a:prstGeom prst="rect">
            <a:avLst/>
          </a:prstGeom>
          <a:noFill/>
          <a:ln w="9525">
            <a:noFill/>
            <a:miter lim="800000"/>
          </a:ln>
          <a:effectLst/>
        </p:spPr>
        <p:txBody>
          <a:bodyPr wrap="square">
            <a:spAutoFit/>
          </a:bodyPr>
          <a:lstStyle/>
          <a:p>
            <a:pPr lvl="1" eaLnBrk="0" latinLnBrk="0" hangingPunct="0">
              <a:lnSpc>
                <a:spcPct val="200000"/>
              </a:lnSpc>
              <a:spcBef>
                <a:spcPts val="0"/>
              </a:spcBef>
              <a:buClr>
                <a:schemeClr val="accent1"/>
              </a:buClr>
              <a:buSzPct val="68000"/>
              <a:buFont typeface="Wingdings" panose="05000000000000000000" pitchFamily="2" charset="2"/>
              <a:buChar char="p"/>
              <a:defRPr/>
            </a:pPr>
            <a:r>
              <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sz="2800" b="1" i="0" dirty="0" smtClean="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Easy </a:t>
            </a:r>
            <a:r>
              <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to discover</a:t>
            </a:r>
            <a:endPar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lvl="1" eaLnBrk="0" latinLnBrk="0" hangingPunct="0">
              <a:lnSpc>
                <a:spcPct val="200000"/>
              </a:lnSpc>
              <a:spcBef>
                <a:spcPts val="0"/>
              </a:spcBef>
              <a:buClr>
                <a:schemeClr val="accent1"/>
              </a:buClr>
              <a:buSzPct val="68000"/>
              <a:buFont typeface="Wingdings" panose="05000000000000000000" pitchFamily="2" charset="2"/>
              <a:buChar char="p"/>
              <a:defRPr/>
            </a:pPr>
            <a:r>
              <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sz="2800" b="1" i="0" dirty="0" smtClean="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Easy </a:t>
            </a:r>
            <a:r>
              <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to learn</a:t>
            </a:r>
            <a:endPar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lvl="1" eaLnBrk="0" latinLnBrk="0" hangingPunct="0">
              <a:lnSpc>
                <a:spcPct val="200000"/>
              </a:lnSpc>
              <a:spcBef>
                <a:spcPts val="0"/>
              </a:spcBef>
              <a:buClr>
                <a:schemeClr val="accent1"/>
              </a:buClr>
              <a:buSzPct val="68000"/>
              <a:buFont typeface="Wingdings" panose="05000000000000000000" pitchFamily="2" charset="2"/>
              <a:buChar char="p"/>
              <a:defRPr/>
            </a:pPr>
            <a:r>
              <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sz="2800" b="1" i="0" dirty="0" smtClean="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Easy </a:t>
            </a:r>
            <a:r>
              <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to use</a:t>
            </a:r>
            <a:endPar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endParaRPr>
          </a:p>
          <a:p>
            <a:pPr lvl="1" eaLnBrk="0" latinLnBrk="0" hangingPunct="0">
              <a:lnSpc>
                <a:spcPct val="200000"/>
              </a:lnSpc>
              <a:spcBef>
                <a:spcPts val="0"/>
              </a:spcBef>
              <a:buClr>
                <a:schemeClr val="accent1"/>
              </a:buClr>
              <a:buSzPct val="68000"/>
              <a:buFont typeface="Wingdings" panose="05000000000000000000" pitchFamily="2" charset="2"/>
              <a:buChar char="p"/>
              <a:defRPr/>
            </a:pPr>
            <a:r>
              <a:rPr lang="en-US" altLang="zh-CN" sz="2800" b="1"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a:t>
            </a:r>
            <a:r>
              <a:rPr lang="en-US" altLang="zh-CN" sz="2800" b="1" i="0" dirty="0" smtClean="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rPr>
              <a:t> Availability</a:t>
            </a:r>
            <a:endParaRPr lang="en-US" altLang="zh-CN" sz="2800" b="1" i="0" dirty="0" smtClean="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endParaRPr>
          </a:p>
        </p:txBody>
      </p:sp>
      <p:pic>
        <p:nvPicPr>
          <p:cNvPr id="55298" name="Picture 2" descr="http://www.foviance.com/wp-content/uploads/2009/03/usability-audit-1.jpg"/>
          <p:cNvPicPr>
            <a:picLocks noChangeAspect="1" noChangeArrowheads="1"/>
          </p:cNvPicPr>
          <p:nvPr/>
        </p:nvPicPr>
        <p:blipFill>
          <a:blip r:embed="rId1" cstate="print"/>
          <a:srcRect/>
          <a:stretch>
            <a:fillRect/>
          </a:stretch>
        </p:blipFill>
        <p:spPr bwMode="auto">
          <a:xfrm>
            <a:off x="5364088" y="1988840"/>
            <a:ext cx="3276364" cy="329477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6900">
                                            <p:txEl>
                                              <p:pRg st="0" end="0"/>
                                            </p:txEl>
                                          </p:spTgt>
                                        </p:tgtEl>
                                        <p:attrNameLst>
                                          <p:attrName>style.visibility</p:attrName>
                                        </p:attrNameLst>
                                      </p:cBhvr>
                                      <p:to>
                                        <p:strVal val="visible"/>
                                      </p:to>
                                    </p:set>
                                    <p:anim calcmode="lin" valueType="num">
                                      <p:cBhvr additive="base">
                                        <p:cTn id="7" dur="1000" fill="hold"/>
                                        <p:tgtEl>
                                          <p:spTgt spid="1616900">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16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16900">
                                            <p:txEl>
                                              <p:pRg st="1" end="1"/>
                                            </p:txEl>
                                          </p:spTgt>
                                        </p:tgtEl>
                                        <p:attrNameLst>
                                          <p:attrName>style.visibility</p:attrName>
                                        </p:attrNameLst>
                                      </p:cBhvr>
                                      <p:to>
                                        <p:strVal val="visible"/>
                                      </p:to>
                                    </p:set>
                                    <p:anim calcmode="lin" valueType="num">
                                      <p:cBhvr additive="base">
                                        <p:cTn id="13" dur="1000" fill="hold"/>
                                        <p:tgtEl>
                                          <p:spTgt spid="1616900">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16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6900">
                                            <p:txEl>
                                              <p:pRg st="2" end="2"/>
                                            </p:txEl>
                                          </p:spTgt>
                                        </p:tgtEl>
                                        <p:attrNameLst>
                                          <p:attrName>style.visibility</p:attrName>
                                        </p:attrNameLst>
                                      </p:cBhvr>
                                      <p:to>
                                        <p:strVal val="visible"/>
                                      </p:to>
                                    </p:set>
                                    <p:anim calcmode="lin" valueType="num">
                                      <p:cBhvr additive="base">
                                        <p:cTn id="19" dur="1000" fill="hold"/>
                                        <p:tgtEl>
                                          <p:spTgt spid="1616900">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16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16900">
                                            <p:txEl>
                                              <p:pRg st="3" end="3"/>
                                            </p:txEl>
                                          </p:spTgt>
                                        </p:tgtEl>
                                        <p:attrNameLst>
                                          <p:attrName>style.visibility</p:attrName>
                                        </p:attrNameLst>
                                      </p:cBhvr>
                                      <p:to>
                                        <p:strVal val="visible"/>
                                      </p:to>
                                    </p:set>
                                    <p:anim calcmode="lin" valueType="num">
                                      <p:cBhvr additive="base">
                                        <p:cTn id="25" dur="1000" fill="hold"/>
                                        <p:tgtEl>
                                          <p:spTgt spid="1616900">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6169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5616" y="381001"/>
            <a:ext cx="6656784" cy="671736"/>
          </a:xfrm>
        </p:spPr>
        <p:txBody>
          <a:bodyPr/>
          <a:lstStyle/>
          <a:p>
            <a:pPr algn="ctr"/>
            <a:r>
              <a:rPr lang="en-US" altLang="zh-CN" sz="3600" dirty="0" smtClean="0">
                <a:solidFill>
                  <a:srgbClr val="FFFF00"/>
                </a:solidFill>
              </a:rPr>
              <a:t>Microsoft</a:t>
            </a:r>
            <a:r>
              <a:rPr lang="zh-CN" altLang="en-US" sz="3600" dirty="0" smtClean="0">
                <a:solidFill>
                  <a:srgbClr val="FFFF00"/>
                </a:solidFill>
              </a:rPr>
              <a:t> 的易用性测试</a:t>
            </a:r>
            <a:endParaRPr lang="zh-CN" altLang="en-US" sz="3600" dirty="0">
              <a:solidFill>
                <a:srgbClr val="FFFF00"/>
              </a:solidFill>
            </a:endParaRPr>
          </a:p>
        </p:txBody>
      </p:sp>
      <p:pic>
        <p:nvPicPr>
          <p:cNvPr id="12291" name="Picture 3" descr="UsabilityLab"/>
          <p:cNvPicPr>
            <a:picLocks noChangeAspect="1" noChangeArrowheads="1"/>
          </p:cNvPicPr>
          <p:nvPr/>
        </p:nvPicPr>
        <p:blipFill>
          <a:blip r:embed="rId1" cstate="print"/>
          <a:srcRect/>
          <a:stretch>
            <a:fillRect/>
          </a:stretch>
        </p:blipFill>
        <p:spPr bwMode="auto">
          <a:xfrm>
            <a:off x="539552" y="3140968"/>
            <a:ext cx="8137525" cy="3116262"/>
          </a:xfrm>
          <a:prstGeom prst="rect">
            <a:avLst/>
          </a:prstGeom>
          <a:noFill/>
          <a:ln w="9525">
            <a:noFill/>
            <a:miter lim="800000"/>
            <a:headEnd/>
            <a:tailEnd/>
          </a:ln>
        </p:spPr>
      </p:pic>
      <p:sp>
        <p:nvSpPr>
          <p:cNvPr id="12292" name="Text Box 4"/>
          <p:cNvSpPr txBox="1">
            <a:spLocks noChangeArrowheads="1"/>
          </p:cNvSpPr>
          <p:nvPr/>
        </p:nvSpPr>
        <p:spPr bwMode="auto">
          <a:xfrm>
            <a:off x="971550" y="1592263"/>
            <a:ext cx="5638800" cy="1160462"/>
          </a:xfrm>
          <a:prstGeom prst="rect">
            <a:avLst/>
          </a:prstGeom>
          <a:noFill/>
          <a:ln w="9525">
            <a:noFill/>
            <a:miter lim="800000"/>
          </a:ln>
        </p:spPr>
        <p:txBody>
          <a:bodyPr>
            <a:spAutoFit/>
          </a:bodyPr>
          <a:lstStyle/>
          <a:p>
            <a:pPr eaLnBrk="0" hangingPunct="0">
              <a:spcBef>
                <a:spcPct val="50000"/>
              </a:spcBef>
              <a:buFontTx/>
              <a:buChar char="-"/>
            </a:pPr>
            <a:r>
              <a:rPr lang="en-US" altLang="zh-CN" sz="2800" i="0" dirty="0">
                <a:solidFill>
                  <a:srgbClr val="800000"/>
                </a:solidFill>
              </a:rPr>
              <a:t>180 </a:t>
            </a:r>
            <a:r>
              <a:rPr lang="zh-CN" altLang="en-US" sz="2800" i="0" dirty="0" smtClean="0">
                <a:solidFill>
                  <a:srgbClr val="800000"/>
                </a:solidFill>
              </a:rPr>
              <a:t>易用性测试工程师</a:t>
            </a:r>
            <a:endParaRPr lang="en-US" altLang="zh-CN" sz="2800" i="0" dirty="0">
              <a:solidFill>
                <a:srgbClr val="800000"/>
              </a:solidFill>
            </a:endParaRPr>
          </a:p>
          <a:p>
            <a:pPr eaLnBrk="0" hangingPunct="0">
              <a:spcBef>
                <a:spcPct val="50000"/>
              </a:spcBef>
              <a:buFontTx/>
              <a:buChar char="-"/>
            </a:pPr>
            <a:r>
              <a:rPr lang="en-US" altLang="zh-CN" sz="2800" i="0" dirty="0">
                <a:solidFill>
                  <a:srgbClr val="800000"/>
                </a:solidFill>
              </a:rPr>
              <a:t> 25 </a:t>
            </a:r>
            <a:r>
              <a:rPr lang="zh-CN" altLang="en-US" sz="2800" i="0" dirty="0" smtClean="0">
                <a:solidFill>
                  <a:srgbClr val="800000"/>
                </a:solidFill>
              </a:rPr>
              <a:t>易用性测试实验室</a:t>
            </a:r>
            <a:endParaRPr lang="en-US" altLang="zh-CN" sz="2800" i="0" dirty="0">
              <a:solidFill>
                <a:srgbClr val="8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3648" y="381001"/>
            <a:ext cx="6368752" cy="671736"/>
          </a:xfrm>
        </p:spPr>
        <p:txBody>
          <a:bodyPr/>
          <a:lstStyle/>
          <a:p>
            <a:pPr algn="ctr"/>
            <a:r>
              <a:rPr lang="en-US" altLang="zh-CN" sz="3600" dirty="0" smtClean="0">
                <a:solidFill>
                  <a:srgbClr val="FFFF00"/>
                </a:solidFill>
              </a:rPr>
              <a:t>World</a:t>
            </a:r>
            <a:r>
              <a:rPr lang="zh-CN" altLang="en-US" sz="3600" dirty="0" smtClean="0">
                <a:solidFill>
                  <a:srgbClr val="FFFF00"/>
                </a:solidFill>
              </a:rPr>
              <a:t> </a:t>
            </a:r>
            <a:r>
              <a:rPr lang="en-US" altLang="zh-CN" sz="3600" dirty="0" smtClean="0">
                <a:solidFill>
                  <a:srgbClr val="FFFF00"/>
                </a:solidFill>
              </a:rPr>
              <a:t>Usability </a:t>
            </a:r>
            <a:r>
              <a:rPr lang="en-US" altLang="zh-CN" sz="3600" dirty="0">
                <a:solidFill>
                  <a:srgbClr val="FFFF00"/>
                </a:solidFill>
              </a:rPr>
              <a:t>Day</a:t>
            </a:r>
            <a:endParaRPr lang="zh-CN" altLang="en-US" sz="3600" dirty="0">
              <a:solidFill>
                <a:srgbClr val="FFFF00"/>
              </a:solidFill>
            </a:endParaRPr>
          </a:p>
        </p:txBody>
      </p:sp>
      <p:pic>
        <p:nvPicPr>
          <p:cNvPr id="91142" name="Picture 6" descr="http://www.notcot.com/images/usabilityday06.jpg"/>
          <p:cNvPicPr>
            <a:picLocks noChangeAspect="1" noChangeArrowheads="1"/>
          </p:cNvPicPr>
          <p:nvPr/>
        </p:nvPicPr>
        <p:blipFill>
          <a:blip r:embed="rId1" cstate="print"/>
          <a:srcRect/>
          <a:stretch>
            <a:fillRect/>
          </a:stretch>
        </p:blipFill>
        <p:spPr bwMode="auto">
          <a:xfrm>
            <a:off x="4355976" y="1268760"/>
            <a:ext cx="4536504" cy="3024336"/>
          </a:xfrm>
          <a:prstGeom prst="rect">
            <a:avLst/>
          </a:prstGeom>
          <a:noFill/>
        </p:spPr>
      </p:pic>
      <p:sp>
        <p:nvSpPr>
          <p:cNvPr id="9" name="矩形 8"/>
          <p:cNvSpPr/>
          <p:nvPr/>
        </p:nvSpPr>
        <p:spPr>
          <a:xfrm>
            <a:off x="3131840" y="6381328"/>
            <a:ext cx="3514680" cy="369332"/>
          </a:xfrm>
          <a:prstGeom prst="rect">
            <a:avLst/>
          </a:prstGeom>
        </p:spPr>
        <p:txBody>
          <a:bodyPr wrap="none">
            <a:spAutoFit/>
          </a:bodyPr>
          <a:lstStyle/>
          <a:p>
            <a:r>
              <a:rPr lang="en-US" altLang="zh-CN" dirty="0" smtClean="0">
                <a:hlinkClick r:id="rId2"/>
              </a:rPr>
              <a:t>http://www.worldusabilityday.org/</a:t>
            </a:r>
            <a:endParaRPr lang="zh-CN" altLang="en-US" dirty="0"/>
          </a:p>
        </p:txBody>
      </p:sp>
      <p:pic>
        <p:nvPicPr>
          <p:cNvPr id="2" name="图片 1" descr="屏幕快照 2014-05-09 上午8.42.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104"/>
            <a:ext cx="3635896" cy="2038743"/>
          </a:xfrm>
          <a:prstGeom prst="rect">
            <a:avLst/>
          </a:prstGeom>
        </p:spPr>
      </p:pic>
      <p:pic>
        <p:nvPicPr>
          <p:cNvPr id="3" name="图片 2" descr="屏幕快照 2014-05-09 上午8.45.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268759"/>
            <a:ext cx="3960440" cy="501019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59632" y="404813"/>
            <a:ext cx="6625480" cy="719931"/>
          </a:xfrm>
        </p:spPr>
        <p:txBody>
          <a:bodyPr/>
          <a:lstStyle/>
          <a:p>
            <a:pPr algn="ctr"/>
            <a:r>
              <a:rPr lang="en-US" altLang="zh-CN" sz="3600" dirty="0">
                <a:solidFill>
                  <a:srgbClr val="FFFF00"/>
                </a:solidFill>
              </a:rPr>
              <a:t>7.3 </a:t>
            </a:r>
            <a:r>
              <a:rPr lang="zh-CN" altLang="en-US" sz="3600" dirty="0">
                <a:solidFill>
                  <a:srgbClr val="FFFF00"/>
                </a:solidFill>
              </a:rPr>
              <a:t>用户</a:t>
            </a:r>
            <a:r>
              <a:rPr lang="zh-CN" altLang="en-US" sz="3600" dirty="0" smtClean="0">
                <a:solidFill>
                  <a:srgbClr val="FFFF00"/>
                </a:solidFill>
              </a:rPr>
              <a:t>界面和易用性测试</a:t>
            </a:r>
            <a:endParaRPr lang="zh-CN" altLang="en-US" sz="3600" dirty="0">
              <a:solidFill>
                <a:srgbClr val="FFFF00"/>
              </a:solidFill>
            </a:endParaRPr>
          </a:p>
        </p:txBody>
      </p:sp>
      <p:sp>
        <p:nvSpPr>
          <p:cNvPr id="13315" name="Rectangle 3"/>
          <p:cNvSpPr>
            <a:spLocks noChangeArrowheads="1"/>
          </p:cNvSpPr>
          <p:nvPr/>
        </p:nvSpPr>
        <p:spPr bwMode="auto">
          <a:xfrm>
            <a:off x="684213" y="1700213"/>
            <a:ext cx="7848600" cy="4844403"/>
          </a:xfrm>
          <a:prstGeom prst="rect">
            <a:avLst/>
          </a:prstGeom>
          <a:noFill/>
          <a:ln w="9525">
            <a:noFill/>
            <a:miter lim="800000"/>
          </a:ln>
        </p:spPr>
        <p:txBody>
          <a:bodyPr>
            <a:spAutoFit/>
          </a:bodyPr>
          <a:lstStyle/>
          <a:p>
            <a:pPr>
              <a:spcBef>
                <a:spcPct val="50000"/>
              </a:spcBef>
            </a:pPr>
            <a:r>
              <a:rPr lang="zh-CN" altLang="en-US" sz="2800" b="1" i="0" u="sng" dirty="0">
                <a:solidFill>
                  <a:srgbClr val="FF0000"/>
                </a:solidFill>
              </a:rPr>
              <a:t>用户</a:t>
            </a:r>
            <a:r>
              <a:rPr lang="zh-CN" altLang="en-US" sz="2800" b="1" i="0" u="sng" dirty="0" smtClean="0">
                <a:solidFill>
                  <a:srgbClr val="FF0000"/>
                </a:solidFill>
              </a:rPr>
              <a:t>界面的 </a:t>
            </a:r>
            <a:r>
              <a:rPr lang="en-US" altLang="zh-CN" sz="2800" b="1" i="0" u="sng" dirty="0" smtClean="0">
                <a:solidFill>
                  <a:srgbClr val="FF0000"/>
                </a:solidFill>
              </a:rPr>
              <a:t>7</a:t>
            </a:r>
            <a:r>
              <a:rPr lang="zh-CN" altLang="en-US" sz="2800" b="1" i="0" u="sng" dirty="0">
                <a:solidFill>
                  <a:srgbClr val="FF0000"/>
                </a:solidFill>
              </a:rPr>
              <a:t>个要素</a:t>
            </a:r>
            <a:r>
              <a:rPr lang="en-US" altLang="zh-CN" sz="2800" b="1" i="0" u="sng" dirty="0">
                <a:solidFill>
                  <a:srgbClr val="FF0000"/>
                </a:solidFill>
              </a:rPr>
              <a:t>:</a:t>
            </a:r>
            <a:endParaRPr lang="en-US" altLang="zh-CN" sz="2400" b="1" i="0" u="sng" dirty="0">
              <a:solidFill>
                <a:srgbClr val="FF0000"/>
              </a:solidFill>
            </a:endParaRPr>
          </a:p>
          <a:p>
            <a:pPr lvl="2">
              <a:lnSpc>
                <a:spcPct val="130000"/>
              </a:lnSpc>
              <a:spcBef>
                <a:spcPct val="20000"/>
              </a:spcBef>
              <a:buClr>
                <a:srgbClr val="3366FF"/>
              </a:buClr>
              <a:buFont typeface="Wingdings" panose="05000000000000000000" pitchFamily="2" charset="2"/>
              <a:buChar char="n"/>
            </a:pPr>
            <a:r>
              <a:rPr lang="zh-CN" altLang="en-US" sz="2400" b="1" dirty="0">
                <a:solidFill>
                  <a:srgbClr val="0070C0"/>
                </a:solidFill>
              </a:rPr>
              <a:t> </a:t>
            </a:r>
            <a:r>
              <a:rPr lang="zh-CN" altLang="en-US" sz="2400" b="1" i="0" dirty="0" smtClean="0">
                <a:solidFill>
                  <a:srgbClr val="0070C0"/>
                </a:solidFill>
              </a:rPr>
              <a:t>符合标准和规范</a:t>
            </a:r>
            <a:endParaRPr lang="zh-CN" altLang="en-US" sz="2400" b="1" i="0" dirty="0">
              <a:solidFill>
                <a:srgbClr val="0070C0"/>
              </a:solidFill>
            </a:endParaRPr>
          </a:p>
          <a:p>
            <a:pPr lvl="2">
              <a:lnSpc>
                <a:spcPct val="130000"/>
              </a:lnSpc>
              <a:spcBef>
                <a:spcPct val="20000"/>
              </a:spcBef>
              <a:buClr>
                <a:srgbClr val="3366FF"/>
              </a:buClr>
              <a:buFont typeface="Wingdings" panose="05000000000000000000" pitchFamily="2" charset="2"/>
              <a:buChar char="n"/>
            </a:pPr>
            <a:r>
              <a:rPr lang="zh-CN" altLang="en-US" sz="2400" b="1" i="0" dirty="0">
                <a:solidFill>
                  <a:srgbClr val="0070C0"/>
                </a:solidFill>
              </a:rPr>
              <a:t> 直观</a:t>
            </a:r>
            <a:r>
              <a:rPr lang="zh-CN" altLang="en-US" sz="2400" b="1" i="0" dirty="0" smtClean="0">
                <a:solidFill>
                  <a:srgbClr val="0070C0"/>
                </a:solidFill>
              </a:rPr>
              <a:t>性</a:t>
            </a:r>
            <a:endParaRPr lang="zh-CN" altLang="en-US" sz="2400" b="1" i="0" dirty="0">
              <a:solidFill>
                <a:srgbClr val="0070C0"/>
              </a:solidFill>
            </a:endParaRPr>
          </a:p>
          <a:p>
            <a:pPr lvl="2">
              <a:lnSpc>
                <a:spcPct val="130000"/>
              </a:lnSpc>
              <a:spcBef>
                <a:spcPct val="20000"/>
              </a:spcBef>
              <a:buClr>
                <a:srgbClr val="3366FF"/>
              </a:buClr>
              <a:buFont typeface="Wingdings" panose="05000000000000000000" pitchFamily="2" charset="2"/>
              <a:buChar char="n"/>
            </a:pPr>
            <a:r>
              <a:rPr lang="zh-CN" altLang="en-US" sz="2400" b="1" i="0" dirty="0">
                <a:solidFill>
                  <a:srgbClr val="0070C0"/>
                </a:solidFill>
              </a:rPr>
              <a:t> </a:t>
            </a:r>
            <a:r>
              <a:rPr lang="zh-CN" altLang="en-US" sz="2400" b="1" i="0" dirty="0" smtClean="0">
                <a:solidFill>
                  <a:srgbClr val="0070C0"/>
                </a:solidFill>
              </a:rPr>
              <a:t>一致性</a:t>
            </a:r>
            <a:endParaRPr lang="zh-CN" altLang="en-US" sz="2400" b="1" i="0" dirty="0">
              <a:solidFill>
                <a:srgbClr val="0070C0"/>
              </a:solidFill>
            </a:endParaRPr>
          </a:p>
          <a:p>
            <a:pPr lvl="2">
              <a:lnSpc>
                <a:spcPct val="130000"/>
              </a:lnSpc>
              <a:spcBef>
                <a:spcPct val="20000"/>
              </a:spcBef>
              <a:buClr>
                <a:srgbClr val="3366FF"/>
              </a:buClr>
              <a:buFont typeface="Wingdings" panose="05000000000000000000" pitchFamily="2" charset="2"/>
              <a:buChar char="n"/>
            </a:pPr>
            <a:r>
              <a:rPr lang="zh-CN" altLang="en-US" sz="2400" b="1" i="0" dirty="0">
                <a:solidFill>
                  <a:srgbClr val="0070C0"/>
                </a:solidFill>
              </a:rPr>
              <a:t> 灵</a:t>
            </a:r>
            <a:r>
              <a:rPr lang="zh-CN" altLang="en-US" sz="2400" b="1" i="0" dirty="0" smtClean="0">
                <a:solidFill>
                  <a:srgbClr val="0070C0"/>
                </a:solidFill>
              </a:rPr>
              <a:t>活性</a:t>
            </a:r>
            <a:endParaRPr lang="zh-CN" altLang="en-US" sz="2400" b="1" i="0" dirty="0">
              <a:solidFill>
                <a:srgbClr val="0070C0"/>
              </a:solidFill>
            </a:endParaRPr>
          </a:p>
          <a:p>
            <a:pPr lvl="2">
              <a:lnSpc>
                <a:spcPct val="130000"/>
              </a:lnSpc>
              <a:spcBef>
                <a:spcPct val="20000"/>
              </a:spcBef>
              <a:buClr>
                <a:srgbClr val="3366FF"/>
              </a:buClr>
              <a:buFont typeface="Wingdings" panose="05000000000000000000" pitchFamily="2" charset="2"/>
              <a:buChar char="n"/>
            </a:pPr>
            <a:r>
              <a:rPr lang="zh-CN" altLang="en-US" sz="2400" b="1" i="0" dirty="0">
                <a:solidFill>
                  <a:srgbClr val="0070C0"/>
                </a:solidFill>
              </a:rPr>
              <a:t> 舒适</a:t>
            </a:r>
            <a:r>
              <a:rPr lang="zh-CN" altLang="en-US" sz="2400" b="1" i="0" dirty="0" smtClean="0">
                <a:solidFill>
                  <a:srgbClr val="0070C0"/>
                </a:solidFill>
              </a:rPr>
              <a:t>性</a:t>
            </a:r>
            <a:endParaRPr lang="zh-CN" altLang="en-US" sz="2400" b="1" i="0" dirty="0">
              <a:solidFill>
                <a:srgbClr val="0070C0"/>
              </a:solidFill>
            </a:endParaRPr>
          </a:p>
          <a:p>
            <a:pPr lvl="2">
              <a:lnSpc>
                <a:spcPct val="130000"/>
              </a:lnSpc>
              <a:spcBef>
                <a:spcPct val="20000"/>
              </a:spcBef>
              <a:buClr>
                <a:srgbClr val="3366FF"/>
              </a:buClr>
              <a:buFont typeface="Wingdings" panose="05000000000000000000" pitchFamily="2" charset="2"/>
              <a:buChar char="n"/>
            </a:pPr>
            <a:r>
              <a:rPr lang="en-US" altLang="zh-CN" sz="2400" b="1" i="0" dirty="0">
                <a:solidFill>
                  <a:srgbClr val="0070C0"/>
                </a:solidFill>
              </a:rPr>
              <a:t> </a:t>
            </a:r>
            <a:r>
              <a:rPr lang="zh-CN" altLang="en-US" sz="2400" b="1" i="0" dirty="0">
                <a:solidFill>
                  <a:srgbClr val="0070C0"/>
                </a:solidFill>
              </a:rPr>
              <a:t>正确</a:t>
            </a:r>
            <a:r>
              <a:rPr lang="zh-CN" altLang="en-US" sz="2400" b="1" i="0" dirty="0" smtClean="0">
                <a:solidFill>
                  <a:srgbClr val="0070C0"/>
                </a:solidFill>
              </a:rPr>
              <a:t>性</a:t>
            </a:r>
            <a:endParaRPr lang="zh-CN" altLang="en-US" sz="2400" b="1" i="0" dirty="0">
              <a:solidFill>
                <a:srgbClr val="0070C0"/>
              </a:solidFill>
            </a:endParaRPr>
          </a:p>
          <a:p>
            <a:pPr lvl="2">
              <a:lnSpc>
                <a:spcPct val="130000"/>
              </a:lnSpc>
              <a:spcBef>
                <a:spcPct val="20000"/>
              </a:spcBef>
              <a:buClr>
                <a:srgbClr val="3366FF"/>
              </a:buClr>
              <a:buFont typeface="Wingdings" panose="05000000000000000000" pitchFamily="2" charset="2"/>
              <a:buChar char="n"/>
            </a:pPr>
            <a:r>
              <a:rPr lang="zh-CN" altLang="en-US" sz="2400" b="1" i="0" dirty="0">
                <a:solidFill>
                  <a:srgbClr val="0070C0"/>
                </a:solidFill>
              </a:rPr>
              <a:t> 实</a:t>
            </a:r>
            <a:r>
              <a:rPr lang="zh-CN" altLang="en-US" sz="2400" b="1" i="0" dirty="0" smtClean="0">
                <a:solidFill>
                  <a:srgbClr val="0070C0"/>
                </a:solidFill>
              </a:rPr>
              <a:t>用性</a:t>
            </a:r>
            <a:endParaRPr lang="zh-CN" altLang="en-US" sz="2400" b="1" i="0" dirty="0">
              <a:solidFill>
                <a:srgbClr val="0070C0"/>
              </a:solidFill>
            </a:endParaRPr>
          </a:p>
          <a:p>
            <a:pPr>
              <a:spcBef>
                <a:spcPct val="20000"/>
              </a:spcBef>
              <a:buClr>
                <a:srgbClr val="3366FF"/>
              </a:buClr>
              <a:buFont typeface="Wingdings" panose="05000000000000000000" pitchFamily="2" charset="2"/>
              <a:buNone/>
            </a:pPr>
            <a:r>
              <a:rPr lang="zh-CN" altLang="en-US" sz="2400" b="1" i="0" dirty="0" smtClean="0">
                <a:solidFill>
                  <a:srgbClr val="00B050"/>
                </a:solidFill>
              </a:rPr>
              <a:t>易用性测试没</a:t>
            </a:r>
            <a:r>
              <a:rPr lang="zh-CN" altLang="en-US" sz="2400" b="1" i="0" dirty="0">
                <a:solidFill>
                  <a:srgbClr val="00B050"/>
                </a:solidFill>
              </a:rPr>
              <a:t>有具体量化的指标，主观</a:t>
            </a:r>
            <a:r>
              <a:rPr lang="zh-CN" altLang="en-US" sz="2400" b="1" i="0" dirty="0" smtClean="0">
                <a:solidFill>
                  <a:srgbClr val="00B050"/>
                </a:solidFill>
              </a:rPr>
              <a:t>性较强</a:t>
            </a:r>
            <a:endParaRPr lang="zh-CN" altLang="en-US" sz="2400" b="1" i="0" dirty="0" smtClean="0">
              <a:solidFill>
                <a:srgbClr val="00B050"/>
              </a:solidFill>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55776" y="332656"/>
            <a:ext cx="4464050" cy="661988"/>
          </a:xfrm>
        </p:spPr>
        <p:txBody>
          <a:bodyPr/>
          <a:lstStyle/>
          <a:p>
            <a:pPr algn="ctr" eaLnBrk="1" hangingPunct="1"/>
            <a:r>
              <a:rPr lang="zh-CN" altLang="en-US" sz="3600" dirty="0" smtClean="0">
                <a:solidFill>
                  <a:srgbClr val="FFFF00"/>
                </a:solidFill>
              </a:rPr>
              <a:t>第</a:t>
            </a:r>
            <a:r>
              <a:rPr lang="en-US" altLang="zh-CN" sz="3600" dirty="0" smtClean="0">
                <a:solidFill>
                  <a:srgbClr val="FFFF00"/>
                </a:solidFill>
              </a:rPr>
              <a:t>6</a:t>
            </a:r>
            <a:r>
              <a:rPr lang="zh-CN" altLang="en-US" sz="3600" dirty="0" smtClean="0">
                <a:solidFill>
                  <a:srgbClr val="FFFF00"/>
                </a:solidFill>
              </a:rPr>
              <a:t>章 回顾</a:t>
            </a:r>
            <a:endParaRPr lang="zh-CN" altLang="en-US" sz="3600" dirty="0" smtClean="0">
              <a:solidFill>
                <a:srgbClr val="FFFF00"/>
              </a:solidFill>
            </a:endParaRPr>
          </a:p>
        </p:txBody>
      </p:sp>
      <p:sp>
        <p:nvSpPr>
          <p:cNvPr id="4100" name="Text Box 6"/>
          <p:cNvSpPr txBox="1">
            <a:spLocks noChangeArrowheads="1"/>
          </p:cNvSpPr>
          <p:nvPr/>
        </p:nvSpPr>
        <p:spPr bwMode="auto">
          <a:xfrm>
            <a:off x="1358900" y="2297113"/>
            <a:ext cx="6121400" cy="3693160"/>
          </a:xfrm>
          <a:prstGeom prst="rect">
            <a:avLst/>
          </a:prstGeom>
          <a:noFill/>
          <a:ln w="9525">
            <a:noFill/>
            <a:miter lim="800000"/>
          </a:ln>
        </p:spPr>
        <p:txBody>
          <a:bodyPr lIns="0" tIns="0" rIns="0" bIns="0">
            <a:spAutoFit/>
          </a:bodyPr>
          <a:lstStyle/>
          <a:p>
            <a:pPr marL="542925" indent="-542925" eaLnBrk="1" latinLnBrk="0" hangingPunct="1">
              <a:lnSpc>
                <a:spcPct val="200000"/>
              </a:lnSpc>
              <a:spcBef>
                <a:spcPts val="0"/>
              </a:spcBef>
              <a:buFontTx/>
              <a:buAutoNum type="circleNumDbPlain"/>
            </a:pPr>
            <a:r>
              <a:rPr lang="zh-CN" altLang="en-US" sz="2400" b="1" i="0" dirty="0" smtClean="0">
                <a:solidFill>
                  <a:srgbClr val="0070C0"/>
                </a:solidFill>
                <a:latin typeface="+mn-lt"/>
              </a:rPr>
              <a:t>功能测试与回归测试</a:t>
            </a:r>
            <a:endParaRPr lang="en-US" altLang="zh-CN" sz="2400" b="1" i="0" dirty="0">
              <a:solidFill>
                <a:srgbClr val="0070C0"/>
              </a:solidFill>
              <a:latin typeface="+mn-lt"/>
            </a:endParaRPr>
          </a:p>
          <a:p>
            <a:pPr marL="542925" indent="-542925" eaLnBrk="1" latinLnBrk="0" hangingPunct="1">
              <a:lnSpc>
                <a:spcPct val="200000"/>
              </a:lnSpc>
              <a:spcBef>
                <a:spcPts val="0"/>
              </a:spcBef>
              <a:buFontTx/>
              <a:buAutoNum type="circleNumDbPlain"/>
            </a:pPr>
            <a:r>
              <a:rPr lang="zh-CN" altLang="en-US" sz="2400" b="1" i="0" dirty="0">
                <a:solidFill>
                  <a:srgbClr val="0070C0"/>
                </a:solidFill>
                <a:latin typeface="+mn-lt"/>
              </a:rPr>
              <a:t>性能测试、压力测试、容量测试</a:t>
            </a:r>
            <a:endParaRPr lang="zh-CN" altLang="en-US" sz="2400" b="1" i="0" dirty="0">
              <a:solidFill>
                <a:srgbClr val="0070C0"/>
              </a:solidFill>
              <a:latin typeface="+mn-lt"/>
            </a:endParaRPr>
          </a:p>
          <a:p>
            <a:pPr marL="542925" indent="-542925" eaLnBrk="1" latinLnBrk="0" hangingPunct="1">
              <a:lnSpc>
                <a:spcPct val="200000"/>
              </a:lnSpc>
              <a:spcBef>
                <a:spcPts val="0"/>
              </a:spcBef>
              <a:buFontTx/>
              <a:buAutoNum type="circleNumDbPlain"/>
            </a:pPr>
            <a:r>
              <a:rPr lang="zh-CN" altLang="en-US" sz="2400" b="1" i="0" dirty="0" smtClean="0">
                <a:solidFill>
                  <a:srgbClr val="0070C0"/>
                </a:solidFill>
                <a:latin typeface="+mn-lt"/>
              </a:rPr>
              <a:t>安全性测试</a:t>
            </a:r>
            <a:endParaRPr lang="en-US" altLang="zh-CN" sz="2400" b="1" i="0" dirty="0">
              <a:solidFill>
                <a:srgbClr val="0070C0"/>
              </a:solidFill>
              <a:latin typeface="+mn-lt"/>
            </a:endParaRPr>
          </a:p>
          <a:p>
            <a:pPr marL="542925" indent="-542925" eaLnBrk="1" latinLnBrk="0" hangingPunct="1">
              <a:lnSpc>
                <a:spcPct val="200000"/>
              </a:lnSpc>
              <a:spcBef>
                <a:spcPts val="0"/>
              </a:spcBef>
              <a:buFontTx/>
              <a:buAutoNum type="circleNumDbPlain"/>
            </a:pPr>
            <a:r>
              <a:rPr lang="zh-CN" altLang="en-US" sz="2400" b="1" i="0" dirty="0" smtClean="0">
                <a:solidFill>
                  <a:srgbClr val="0070C0"/>
                </a:solidFill>
                <a:latin typeface="+mn-lt"/>
              </a:rPr>
              <a:t>可靠性</a:t>
            </a:r>
            <a:r>
              <a:rPr lang="en-US" altLang="zh-CN" sz="2400" b="1" i="0" dirty="0" smtClean="0">
                <a:solidFill>
                  <a:srgbClr val="0070C0"/>
                </a:solidFill>
                <a:latin typeface="+mn-lt"/>
              </a:rPr>
              <a:t>/</a:t>
            </a:r>
            <a:r>
              <a:rPr lang="zh-CN" altLang="en-US" sz="2400" b="1" i="0" dirty="0">
                <a:solidFill>
                  <a:srgbClr val="0070C0"/>
                </a:solidFill>
              </a:rPr>
              <a:t>容错性</a:t>
            </a:r>
            <a:r>
              <a:rPr lang="zh-CN" altLang="en-US" sz="2400" b="1" i="0" dirty="0" smtClean="0">
                <a:solidFill>
                  <a:srgbClr val="0070C0"/>
                </a:solidFill>
                <a:latin typeface="+mn-lt"/>
              </a:rPr>
              <a:t>测试</a:t>
            </a:r>
            <a:endParaRPr lang="en-US" altLang="zh-CN" sz="2400" b="1" i="0" dirty="0">
              <a:solidFill>
                <a:srgbClr val="0070C0"/>
              </a:solidFill>
              <a:latin typeface="+mn-lt"/>
            </a:endParaRPr>
          </a:p>
          <a:p>
            <a:pPr marL="542925" indent="-542925" eaLnBrk="1" latinLnBrk="0" hangingPunct="1">
              <a:lnSpc>
                <a:spcPct val="200000"/>
              </a:lnSpc>
              <a:spcBef>
                <a:spcPts val="0"/>
              </a:spcBef>
              <a:buFontTx/>
              <a:buAutoNum type="circleNumDbPlain"/>
            </a:pPr>
            <a:r>
              <a:rPr lang="zh-CN" altLang="en-US" sz="2400" b="1" i="0" dirty="0" smtClean="0">
                <a:solidFill>
                  <a:srgbClr val="0070C0"/>
                </a:solidFill>
                <a:latin typeface="+mn-lt"/>
              </a:rPr>
              <a:t>兼容性测试</a:t>
            </a:r>
            <a:endParaRPr lang="zh-CN" altLang="en-US" sz="2400" b="1" i="0" dirty="0" smtClean="0">
              <a:solidFill>
                <a:srgbClr val="0070C0"/>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03647" y="404813"/>
            <a:ext cx="6481465" cy="575915"/>
          </a:xfrm>
        </p:spPr>
        <p:txBody>
          <a:bodyPr/>
          <a:lstStyle/>
          <a:p>
            <a:pPr algn="ctr"/>
            <a:r>
              <a:rPr lang="zh-CN" altLang="en-US" sz="3600" dirty="0">
                <a:solidFill>
                  <a:srgbClr val="FFFF00"/>
                </a:solidFill>
              </a:rPr>
              <a:t>符合标准和规范</a:t>
            </a:r>
            <a:endParaRPr lang="zh-CN" altLang="en-US" sz="3600" dirty="0">
              <a:solidFill>
                <a:srgbClr val="FFFF00"/>
              </a:solidFill>
            </a:endParaRPr>
          </a:p>
        </p:txBody>
      </p:sp>
      <p:sp>
        <p:nvSpPr>
          <p:cNvPr id="14339" name="Rectangle 3"/>
          <p:cNvSpPr>
            <a:spLocks noChangeArrowheads="1"/>
          </p:cNvSpPr>
          <p:nvPr/>
        </p:nvSpPr>
        <p:spPr bwMode="auto">
          <a:xfrm>
            <a:off x="611560" y="1628800"/>
            <a:ext cx="7848600" cy="4742815"/>
          </a:xfrm>
          <a:prstGeom prst="rect">
            <a:avLst/>
          </a:prstGeom>
          <a:noFill/>
          <a:ln w="9525">
            <a:noFill/>
            <a:miter lim="800000"/>
          </a:ln>
        </p:spPr>
        <p:txBody>
          <a:bodyPr>
            <a:spAutoFit/>
          </a:bodyPr>
          <a:lstStyle/>
          <a:p>
            <a:pPr eaLnBrk="1" latinLnBrk="0" hangingPunct="1">
              <a:lnSpc>
                <a:spcPct val="140000"/>
              </a:lnSpc>
              <a:spcBef>
                <a:spcPts val="0"/>
              </a:spcBef>
            </a:pPr>
            <a:r>
              <a:rPr lang="zh-CN" altLang="en-US" sz="2400" b="1" i="0" dirty="0">
                <a:solidFill>
                  <a:srgbClr val="0070C0"/>
                </a:solidFill>
              </a:rPr>
              <a:t>通常标准是已经确立的，多数用户已经熟悉并接受了这些标准和规范、或已经认同了这些信息所代表的意义。</a:t>
            </a:r>
            <a:endParaRPr lang="zh-CN" altLang="en-US" sz="2400" b="1" i="0" dirty="0">
              <a:solidFill>
                <a:srgbClr val="0070C0"/>
              </a:solidFill>
            </a:endParaRPr>
          </a:p>
          <a:p>
            <a:pPr eaLnBrk="1" latinLnBrk="0" hangingPunct="1">
              <a:lnSpc>
                <a:spcPct val="140000"/>
              </a:lnSpc>
              <a:spcBef>
                <a:spcPts val="0"/>
              </a:spcBef>
            </a:pPr>
            <a:r>
              <a:rPr lang="zh-CN" altLang="en-US" sz="2400" b="1" i="0" dirty="0">
                <a:solidFill>
                  <a:srgbClr val="FF0000"/>
                </a:solidFill>
              </a:rPr>
              <a:t>例：</a:t>
            </a:r>
            <a:endParaRPr lang="zh-CN" altLang="en-US" sz="2400" b="1" i="0" dirty="0">
              <a:solidFill>
                <a:srgbClr val="FF0000"/>
              </a:solidFill>
            </a:endParaRPr>
          </a:p>
          <a:p>
            <a:pPr eaLnBrk="1" latinLnBrk="0" hangingPunct="1">
              <a:lnSpc>
                <a:spcPct val="140000"/>
              </a:lnSpc>
              <a:spcBef>
                <a:spcPts val="0"/>
              </a:spcBef>
            </a:pPr>
            <a:endParaRPr lang="zh-CN" altLang="en-US" sz="2400" b="1" i="0" dirty="0">
              <a:solidFill>
                <a:srgbClr val="0070C0"/>
              </a:solidFill>
            </a:endParaRPr>
          </a:p>
          <a:p>
            <a:pPr eaLnBrk="1" latinLnBrk="0" hangingPunct="1">
              <a:lnSpc>
                <a:spcPct val="140000"/>
              </a:lnSpc>
              <a:spcBef>
                <a:spcPts val="0"/>
              </a:spcBef>
            </a:pPr>
            <a:endParaRPr lang="zh-CN" altLang="en-US" sz="2400" b="1" i="0" dirty="0">
              <a:solidFill>
                <a:srgbClr val="0070C0"/>
              </a:solidFill>
            </a:endParaRPr>
          </a:p>
          <a:p>
            <a:pPr eaLnBrk="1" latinLnBrk="0" hangingPunct="1">
              <a:lnSpc>
                <a:spcPct val="140000"/>
              </a:lnSpc>
              <a:spcBef>
                <a:spcPts val="0"/>
              </a:spcBef>
            </a:pPr>
            <a:endParaRPr lang="zh-CN" altLang="en-US" sz="2400" b="1" i="0" dirty="0">
              <a:solidFill>
                <a:srgbClr val="0070C0"/>
              </a:solidFill>
            </a:endParaRPr>
          </a:p>
          <a:p>
            <a:pPr eaLnBrk="1" latinLnBrk="0" hangingPunct="1">
              <a:lnSpc>
                <a:spcPct val="140000"/>
              </a:lnSpc>
              <a:spcBef>
                <a:spcPts val="0"/>
              </a:spcBef>
            </a:pPr>
            <a:r>
              <a:rPr lang="zh-CN" altLang="en-US" sz="2400" b="1" i="0" dirty="0">
                <a:solidFill>
                  <a:srgbClr val="00B050"/>
                </a:solidFill>
              </a:rPr>
              <a:t>如果软件在某一个平台上运行，就需要把该平台的标准和规范作为产品规格说明书的补充内容，在建立测试案例时和产品规格说明书一样作为依据</a:t>
            </a:r>
            <a:r>
              <a:rPr lang="zh-CN" altLang="en-US" sz="2400" b="1" i="0" dirty="0">
                <a:solidFill>
                  <a:srgbClr val="0070C0"/>
                </a:solidFill>
              </a:rPr>
              <a:t> </a:t>
            </a:r>
            <a:endParaRPr lang="zh-CN" altLang="en-US" sz="2400" b="1" i="0" dirty="0">
              <a:solidFill>
                <a:srgbClr val="0070C0"/>
              </a:solidFill>
            </a:endParaRPr>
          </a:p>
        </p:txBody>
      </p:sp>
      <p:pic>
        <p:nvPicPr>
          <p:cNvPr id="14341" name="Picture 5" descr="9-1"/>
          <p:cNvPicPr>
            <a:picLocks noChangeAspect="1" noChangeArrowheads="1"/>
          </p:cNvPicPr>
          <p:nvPr/>
        </p:nvPicPr>
        <p:blipFill>
          <a:blip r:embed="rId1" cstate="print"/>
          <a:srcRect/>
          <a:stretch>
            <a:fillRect/>
          </a:stretch>
        </p:blipFill>
        <p:spPr bwMode="auto">
          <a:xfrm>
            <a:off x="528122" y="3212852"/>
            <a:ext cx="8087184" cy="136815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6681936" cy="774923"/>
          </a:xfrm>
        </p:spPr>
        <p:txBody>
          <a:bodyPr/>
          <a:lstStyle/>
          <a:p>
            <a:pPr algn="ctr"/>
            <a:r>
              <a:rPr kumimoji="1" lang="zh-CN" altLang="en-US" sz="3600" dirty="0" smtClean="0">
                <a:solidFill>
                  <a:srgbClr val="FFFF00"/>
                </a:solidFill>
              </a:rPr>
              <a:t>示例</a:t>
            </a:r>
            <a:endParaRPr kumimoji="1" lang="zh-CN" altLang="en-US" sz="3600" dirty="0">
              <a:solidFill>
                <a:srgbClr val="FFFF00"/>
              </a:solidFill>
            </a:endParaRPr>
          </a:p>
        </p:txBody>
      </p:sp>
      <p:sp>
        <p:nvSpPr>
          <p:cNvPr id="7" name="幻灯片编号占位符 6"/>
          <p:cNvSpPr>
            <a:spLocks noGrp="1"/>
          </p:cNvSpPr>
          <p:nvPr>
            <p:ph type="sldNum" sz="quarter" idx="12"/>
          </p:nvPr>
        </p:nvSpPr>
        <p:spPr/>
        <p:txBody>
          <a:bodyPr/>
          <a:lstStyle/>
          <a:p>
            <a:pPr>
              <a:defRPr/>
            </a:pPr>
            <a:fld id="{B14C24E8-9200-4018-AE21-A98EAB0A330B}" type="slidenum">
              <a:rPr lang="zh-CN" altLang="en-US" smtClean="0"/>
            </a:fld>
            <a:endParaRPr lang="en-US" altLang="zh-CN"/>
          </a:p>
        </p:txBody>
      </p:sp>
      <p:pic>
        <p:nvPicPr>
          <p:cNvPr id="11" name="图片 10" descr="iphone_gui_05.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772816"/>
            <a:ext cx="8735088" cy="41764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91680" y="332656"/>
            <a:ext cx="5941417" cy="575915"/>
          </a:xfrm>
        </p:spPr>
        <p:txBody>
          <a:bodyPr/>
          <a:lstStyle/>
          <a:p>
            <a:pPr algn="ctr"/>
            <a:r>
              <a:rPr lang="zh-CN" altLang="en-US" sz="3600" dirty="0">
                <a:solidFill>
                  <a:srgbClr val="FFFF00"/>
                </a:solidFill>
              </a:rPr>
              <a:t>直观性和一致性</a:t>
            </a:r>
            <a:endParaRPr lang="zh-CN" altLang="en-US" sz="3600" dirty="0">
              <a:solidFill>
                <a:srgbClr val="FFFF00"/>
              </a:solidFill>
            </a:endParaRPr>
          </a:p>
        </p:txBody>
      </p:sp>
      <p:sp>
        <p:nvSpPr>
          <p:cNvPr id="15363" name="Rectangle 3"/>
          <p:cNvSpPr>
            <a:spLocks noChangeArrowheads="1"/>
          </p:cNvSpPr>
          <p:nvPr/>
        </p:nvSpPr>
        <p:spPr bwMode="auto">
          <a:xfrm>
            <a:off x="719138" y="1881188"/>
            <a:ext cx="8029575" cy="4128770"/>
          </a:xfrm>
          <a:prstGeom prst="rect">
            <a:avLst/>
          </a:prstGeom>
          <a:noFill/>
          <a:ln w="9525">
            <a:noFill/>
            <a:miter lim="800000"/>
          </a:ln>
        </p:spPr>
        <p:txBody>
          <a:bodyPr>
            <a:spAutoFit/>
          </a:bodyPr>
          <a:lstStyle/>
          <a:p>
            <a:pPr eaLnBrk="1" latinLnBrk="0" hangingPunct="1">
              <a:lnSpc>
                <a:spcPct val="150000"/>
              </a:lnSpc>
              <a:spcBef>
                <a:spcPct val="50000"/>
              </a:spcBef>
            </a:pPr>
            <a:r>
              <a:rPr lang="zh-CN" altLang="en-US" sz="2800" b="1" i="0" u="sng" dirty="0">
                <a:solidFill>
                  <a:srgbClr val="FF0000"/>
                </a:solidFill>
              </a:rPr>
              <a:t>直观性</a:t>
            </a:r>
            <a:r>
              <a:rPr lang="zh-CN" altLang="en-US" sz="2800" b="1" i="0" dirty="0">
                <a:solidFill>
                  <a:srgbClr val="FF0000"/>
                </a:solidFill>
              </a:rPr>
              <a:t>：</a:t>
            </a:r>
            <a:endParaRPr lang="zh-CN" altLang="en-US" sz="2800" b="1" i="0" dirty="0">
              <a:solidFill>
                <a:srgbClr val="FF0000"/>
              </a:solidFill>
            </a:endParaRPr>
          </a:p>
          <a:p>
            <a:pPr eaLnBrk="1" latinLnBrk="0" hangingPunct="1">
              <a:lnSpc>
                <a:spcPct val="150000"/>
              </a:lnSpc>
              <a:spcBef>
                <a:spcPct val="50000"/>
              </a:spcBef>
            </a:pPr>
            <a:r>
              <a:rPr lang="en-US" altLang="zh-CN" sz="2400" b="1" i="0" dirty="0">
                <a:solidFill>
                  <a:srgbClr val="0070C0"/>
                </a:solidFill>
              </a:rPr>
              <a:t>- </a:t>
            </a:r>
            <a:r>
              <a:rPr lang="zh-CN" altLang="en-US" sz="2400" b="1" i="0" dirty="0">
                <a:solidFill>
                  <a:srgbClr val="0070C0"/>
                </a:solidFill>
              </a:rPr>
              <a:t>首先是所需的功能或</a:t>
            </a:r>
            <a:r>
              <a:rPr lang="zh-CN" altLang="en-US" sz="2400" b="1" i="0" dirty="0" smtClean="0">
                <a:solidFill>
                  <a:srgbClr val="0070C0"/>
                </a:solidFill>
              </a:rPr>
              <a:t>期待的响应显著，</a:t>
            </a:r>
            <a:r>
              <a:rPr lang="zh-CN" altLang="en-US" sz="2400" b="1" i="0" dirty="0">
                <a:solidFill>
                  <a:srgbClr val="0070C0"/>
                </a:solidFill>
              </a:rPr>
              <a:t>并在预期的地方出现。</a:t>
            </a:r>
            <a:endParaRPr lang="zh-CN" altLang="en-US" sz="2400" b="1" i="0" dirty="0">
              <a:solidFill>
                <a:srgbClr val="0070C0"/>
              </a:solidFill>
            </a:endParaRPr>
          </a:p>
          <a:p>
            <a:pPr eaLnBrk="1" latinLnBrk="0" hangingPunct="1">
              <a:lnSpc>
                <a:spcPct val="150000"/>
              </a:lnSpc>
              <a:spcBef>
                <a:spcPct val="50000"/>
              </a:spcBef>
            </a:pPr>
            <a:r>
              <a:rPr lang="en-US" altLang="zh-CN" sz="2400" b="1" i="0" dirty="0">
                <a:solidFill>
                  <a:srgbClr val="0070C0"/>
                </a:solidFill>
              </a:rPr>
              <a:t>- </a:t>
            </a:r>
            <a:r>
              <a:rPr lang="zh-CN" altLang="en-US" sz="2400" b="1" i="0" dirty="0">
                <a:solidFill>
                  <a:srgbClr val="0070C0"/>
                </a:solidFill>
              </a:rPr>
              <a:t>其次要考虑用户界面的组织和布局是否合理。</a:t>
            </a:r>
            <a:endParaRPr lang="zh-CN" altLang="en-US" sz="2400" b="1" i="0" dirty="0"/>
          </a:p>
          <a:p>
            <a:pPr eaLnBrk="1" latinLnBrk="0" hangingPunct="1">
              <a:lnSpc>
                <a:spcPct val="150000"/>
              </a:lnSpc>
              <a:spcBef>
                <a:spcPct val="20000"/>
              </a:spcBef>
              <a:buClr>
                <a:srgbClr val="3366FF"/>
              </a:buClr>
              <a:buFont typeface="Wingdings" panose="05000000000000000000" pitchFamily="2" charset="2"/>
              <a:buNone/>
            </a:pPr>
            <a:r>
              <a:rPr lang="zh-CN" altLang="en-US" sz="2800" b="1" i="0" u="sng" dirty="0">
                <a:solidFill>
                  <a:srgbClr val="FF0000"/>
                </a:solidFill>
              </a:rPr>
              <a:t>一致性</a:t>
            </a:r>
            <a:r>
              <a:rPr lang="zh-CN" altLang="en-US" sz="2800" b="1" i="0" dirty="0">
                <a:solidFill>
                  <a:srgbClr val="FF0000"/>
                </a:solidFill>
              </a:rPr>
              <a:t>：</a:t>
            </a:r>
            <a:endParaRPr lang="zh-CN" altLang="en-US" sz="2800" b="1" i="0" dirty="0">
              <a:solidFill>
                <a:srgbClr val="FF0000"/>
              </a:solidFill>
            </a:endParaRPr>
          </a:p>
          <a:p>
            <a:pPr eaLnBrk="1" latinLnBrk="0" hangingPunct="1">
              <a:lnSpc>
                <a:spcPct val="150000"/>
              </a:lnSpc>
              <a:spcBef>
                <a:spcPct val="20000"/>
              </a:spcBef>
              <a:buClr>
                <a:srgbClr val="3366FF"/>
              </a:buClr>
              <a:buFont typeface="Wingdings" panose="05000000000000000000" pitchFamily="2" charset="2"/>
              <a:buNone/>
            </a:pPr>
            <a:r>
              <a:rPr lang="en-US" altLang="zh-CN" sz="2400" b="1" i="0" dirty="0">
                <a:solidFill>
                  <a:srgbClr val="0070C0"/>
                </a:solidFill>
              </a:rPr>
              <a:t>- </a:t>
            </a:r>
            <a:r>
              <a:rPr lang="zh-CN" altLang="en-US" sz="2400" b="1" i="0" dirty="0">
                <a:solidFill>
                  <a:srgbClr val="0070C0"/>
                </a:solidFill>
              </a:rPr>
              <a:t>包括软件本身的一致性，以及软件与其他软件的一致性</a:t>
            </a:r>
            <a:r>
              <a:rPr lang="zh-CN" altLang="en-US" sz="2400" i="0" dirty="0">
                <a:solidFill>
                  <a:srgbClr val="0070C0"/>
                </a:solidFill>
              </a:rPr>
              <a:t>。</a:t>
            </a:r>
            <a:endParaRPr lang="zh-CN" altLang="en-US" sz="2400" i="0" dirty="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60648"/>
            <a:ext cx="6681936" cy="774923"/>
          </a:xfrm>
        </p:spPr>
        <p:txBody>
          <a:bodyPr/>
          <a:lstStyle/>
          <a:p>
            <a:pPr algn="ctr"/>
            <a:r>
              <a:rPr kumimoji="1" lang="zh-CN" altLang="en-US" sz="3600" dirty="0" smtClean="0">
                <a:solidFill>
                  <a:srgbClr val="FFFF00"/>
                </a:solidFill>
              </a:rPr>
              <a:t>示例</a:t>
            </a:r>
            <a:r>
              <a:rPr kumimoji="1" lang="en-US" altLang="zh-CN" sz="3600" dirty="0" smtClean="0">
                <a:solidFill>
                  <a:srgbClr val="FFFF00"/>
                </a:solidFill>
              </a:rPr>
              <a:t>1</a:t>
            </a:r>
            <a:endParaRPr kumimoji="1" lang="zh-CN" altLang="en-US" sz="3600" dirty="0">
              <a:solidFill>
                <a:srgbClr val="FFFF00"/>
              </a:solidFill>
            </a:endParaRPr>
          </a:p>
        </p:txBody>
      </p:sp>
      <p:sp>
        <p:nvSpPr>
          <p:cNvPr id="7" name="幻灯片编号占位符 6"/>
          <p:cNvSpPr>
            <a:spLocks noGrp="1"/>
          </p:cNvSpPr>
          <p:nvPr>
            <p:ph type="sldNum" sz="quarter" idx="12"/>
          </p:nvPr>
        </p:nvSpPr>
        <p:spPr/>
        <p:txBody>
          <a:bodyPr/>
          <a:lstStyle/>
          <a:p>
            <a:pPr>
              <a:defRPr/>
            </a:pPr>
            <a:fld id="{B14C24E8-9200-4018-AE21-A98EAB0A330B}" type="slidenum">
              <a:rPr lang="zh-CN" altLang="en-US" smtClean="0"/>
            </a:fld>
            <a:endParaRPr lang="en-US" altLang="zh-CN"/>
          </a:p>
        </p:txBody>
      </p:sp>
      <p:pic>
        <p:nvPicPr>
          <p:cNvPr id="12" name="图片 11" descr="屏幕快照 2014-05-09 上午8.51.5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08053" y="2348880"/>
            <a:ext cx="2235947" cy="2888100"/>
          </a:xfrm>
          <a:prstGeom prst="rect">
            <a:avLst/>
          </a:prstGeom>
        </p:spPr>
      </p:pic>
      <p:pic>
        <p:nvPicPr>
          <p:cNvPr id="13" name="图片 12" descr="1387269837_flatastic-mobile-ui-previ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 y="2276872"/>
            <a:ext cx="6902924" cy="295232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404813"/>
            <a:ext cx="8101012" cy="823912"/>
          </a:xfrm>
        </p:spPr>
        <p:txBody>
          <a:bodyPr/>
          <a:lstStyle/>
          <a:p>
            <a:pPr algn="ctr"/>
            <a:r>
              <a:rPr lang="zh-CN" altLang="en-US" sz="3600" dirty="0">
                <a:solidFill>
                  <a:srgbClr val="FFFF00"/>
                </a:solidFill>
              </a:rPr>
              <a:t>直观</a:t>
            </a:r>
            <a:r>
              <a:rPr lang="zh-CN" altLang="en-US" sz="3600" dirty="0" smtClean="0">
                <a:solidFill>
                  <a:srgbClr val="FFFF00"/>
                </a:solidFill>
              </a:rPr>
              <a:t>性示例</a:t>
            </a:r>
            <a:r>
              <a:rPr lang="en-US" altLang="zh-CN" sz="3600" dirty="0" smtClean="0">
                <a:solidFill>
                  <a:srgbClr val="FFFF00"/>
                </a:solidFill>
              </a:rPr>
              <a:t>2</a:t>
            </a:r>
            <a:endParaRPr lang="zh-CN" altLang="en-US" sz="3600" dirty="0">
              <a:solidFill>
                <a:srgbClr val="FFFF00"/>
              </a:solidFill>
            </a:endParaRPr>
          </a:p>
        </p:txBody>
      </p:sp>
      <p:pic>
        <p:nvPicPr>
          <p:cNvPr id="16388" name="Picture 2" descr="7-2"/>
          <p:cNvPicPr>
            <a:picLocks noChangeAspect="1" noChangeArrowheads="1"/>
          </p:cNvPicPr>
          <p:nvPr/>
        </p:nvPicPr>
        <p:blipFill>
          <a:blip r:embed="rId1" cstate="print"/>
          <a:srcRect/>
          <a:stretch>
            <a:fillRect/>
          </a:stretch>
        </p:blipFill>
        <p:spPr bwMode="auto">
          <a:xfrm>
            <a:off x="611560" y="1556792"/>
            <a:ext cx="7870825" cy="481965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7664" y="260648"/>
            <a:ext cx="6048027" cy="823912"/>
          </a:xfrm>
        </p:spPr>
        <p:txBody>
          <a:bodyPr/>
          <a:lstStyle/>
          <a:p>
            <a:pPr algn="ctr"/>
            <a:r>
              <a:rPr lang="zh-CN" altLang="en-US" sz="3600" dirty="0">
                <a:solidFill>
                  <a:srgbClr val="FFFF00"/>
                </a:solidFill>
              </a:rPr>
              <a:t>灵活性</a:t>
            </a:r>
            <a:endParaRPr lang="zh-CN" altLang="en-US" sz="3600" dirty="0">
              <a:solidFill>
                <a:srgbClr val="FFFF00"/>
              </a:solidFill>
            </a:endParaRPr>
          </a:p>
        </p:txBody>
      </p:sp>
      <p:sp>
        <p:nvSpPr>
          <p:cNvPr id="17411" name="Rectangle 3"/>
          <p:cNvSpPr>
            <a:spLocks noChangeArrowheads="1"/>
          </p:cNvSpPr>
          <p:nvPr/>
        </p:nvSpPr>
        <p:spPr bwMode="auto">
          <a:xfrm>
            <a:off x="323528" y="1484784"/>
            <a:ext cx="8496944" cy="2086725"/>
          </a:xfrm>
          <a:prstGeom prst="rect">
            <a:avLst/>
          </a:prstGeom>
          <a:noFill/>
          <a:ln w="9525">
            <a:noFill/>
            <a:miter lim="800000"/>
          </a:ln>
        </p:spPr>
        <p:txBody>
          <a:bodyPr wrap="square">
            <a:spAutoFit/>
          </a:bodyPr>
          <a:lstStyle/>
          <a:p>
            <a:pPr>
              <a:lnSpc>
                <a:spcPct val="130000"/>
              </a:lnSpc>
              <a:spcBef>
                <a:spcPct val="50000"/>
              </a:spcBef>
            </a:pPr>
            <a:r>
              <a:rPr lang="zh-CN" altLang="en-US" sz="2400" i="0" dirty="0" smtClean="0">
                <a:solidFill>
                  <a:srgbClr val="0070C0"/>
                </a:solidFill>
              </a:rPr>
              <a:t>用户可灵活地选择</a:t>
            </a:r>
            <a:r>
              <a:rPr lang="zh-CN" altLang="en-US" sz="2400" i="0" dirty="0">
                <a:solidFill>
                  <a:srgbClr val="0070C0"/>
                </a:solidFill>
              </a:rPr>
              <a:t>不同的状态和方式，完成相应的功能。但灵活性也可能发展为复杂性，太</a:t>
            </a:r>
            <a:r>
              <a:rPr lang="zh-CN" altLang="en-US" sz="2400" i="0" dirty="0" smtClean="0">
                <a:solidFill>
                  <a:srgbClr val="0070C0"/>
                </a:solidFill>
              </a:rPr>
              <a:t>多的状态和方式增加了用户</a:t>
            </a:r>
            <a:r>
              <a:rPr lang="zh-CN" altLang="en-US" sz="2400" i="0" dirty="0">
                <a:solidFill>
                  <a:srgbClr val="0070C0"/>
                </a:solidFill>
              </a:rPr>
              <a:t>理解和</a:t>
            </a:r>
            <a:r>
              <a:rPr lang="zh-CN" altLang="en-US" sz="2400" i="0" dirty="0" smtClean="0">
                <a:solidFill>
                  <a:srgbClr val="0070C0"/>
                </a:solidFill>
              </a:rPr>
              <a:t>掌握的困难，也增加了编程的难度和测试的工作量</a:t>
            </a:r>
            <a:endParaRPr lang="zh-CN" altLang="en-US" sz="2400" i="0" dirty="0">
              <a:solidFill>
                <a:srgbClr val="0070C0"/>
              </a:solidFill>
            </a:endParaRPr>
          </a:p>
          <a:p>
            <a:pPr>
              <a:spcBef>
                <a:spcPct val="50000"/>
              </a:spcBef>
            </a:pPr>
            <a:r>
              <a:rPr lang="zh-CN" altLang="en-US" sz="2400" b="1" dirty="0">
                <a:solidFill>
                  <a:srgbClr val="FF0000"/>
                </a:solidFill>
              </a:rPr>
              <a:t>例：</a:t>
            </a:r>
            <a:endParaRPr lang="zh-CN" altLang="en-US" sz="2400" b="1" dirty="0">
              <a:solidFill>
                <a:srgbClr val="FF0000"/>
              </a:solidFill>
            </a:endParaRPr>
          </a:p>
        </p:txBody>
      </p:sp>
      <p:pic>
        <p:nvPicPr>
          <p:cNvPr id="2" name="图片 1" descr="屏幕快照 2014-04-25 下午10.26.0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3068960"/>
            <a:ext cx="6573071" cy="3492186"/>
          </a:xfrm>
          <a:prstGeom prst="rect">
            <a:avLst/>
          </a:prstGeom>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47664" y="332656"/>
            <a:ext cx="5832649" cy="575915"/>
          </a:xfrm>
        </p:spPr>
        <p:txBody>
          <a:bodyPr/>
          <a:lstStyle/>
          <a:p>
            <a:pPr algn="ctr"/>
            <a:r>
              <a:rPr lang="zh-CN" altLang="en-US" sz="3600" dirty="0">
                <a:solidFill>
                  <a:srgbClr val="FFFF00"/>
                </a:solidFill>
              </a:rPr>
              <a:t>舒适性、正确性、实用性</a:t>
            </a:r>
            <a:endParaRPr lang="zh-CN" altLang="en-US" sz="3600" dirty="0">
              <a:solidFill>
                <a:srgbClr val="FFFF00"/>
              </a:solidFill>
            </a:endParaRPr>
          </a:p>
        </p:txBody>
      </p:sp>
      <p:sp>
        <p:nvSpPr>
          <p:cNvPr id="18435" name="Rectangle 3"/>
          <p:cNvSpPr>
            <a:spLocks noChangeArrowheads="1"/>
          </p:cNvSpPr>
          <p:nvPr/>
        </p:nvSpPr>
        <p:spPr bwMode="auto">
          <a:xfrm>
            <a:off x="827584" y="1700808"/>
            <a:ext cx="7740650" cy="4909820"/>
          </a:xfrm>
          <a:prstGeom prst="rect">
            <a:avLst/>
          </a:prstGeom>
          <a:noFill/>
          <a:ln w="9525">
            <a:noFill/>
            <a:miter lim="800000"/>
          </a:ln>
        </p:spPr>
        <p:txBody>
          <a:bodyPr>
            <a:spAutoFit/>
          </a:bodyPr>
          <a:lstStyle/>
          <a:p>
            <a:pPr eaLnBrk="1" latinLnBrk="0" hangingPunct="1">
              <a:lnSpc>
                <a:spcPct val="145000"/>
              </a:lnSpc>
              <a:spcBef>
                <a:spcPts val="0"/>
              </a:spcBef>
            </a:pPr>
            <a:r>
              <a:rPr lang="zh-CN" altLang="en-US" sz="2400" b="1" i="0" u="sng" dirty="0">
                <a:solidFill>
                  <a:srgbClr val="FF0000"/>
                </a:solidFill>
              </a:rPr>
              <a:t>舒适性</a:t>
            </a:r>
            <a:r>
              <a:rPr lang="zh-CN" altLang="en-US" sz="2400" b="1" i="0" dirty="0">
                <a:solidFill>
                  <a:srgbClr val="FF0000"/>
                </a:solidFill>
              </a:rPr>
              <a:t>：</a:t>
            </a:r>
            <a:endParaRPr lang="zh-CN" altLang="en-US" sz="2400" b="1" i="0" dirty="0">
              <a:solidFill>
                <a:srgbClr val="FF0000"/>
              </a:solidFill>
            </a:endParaRPr>
          </a:p>
          <a:p>
            <a:pPr eaLnBrk="1" latinLnBrk="0" hangingPunct="1">
              <a:lnSpc>
                <a:spcPct val="145000"/>
              </a:lnSpc>
              <a:spcBef>
                <a:spcPts val="0"/>
              </a:spcBef>
            </a:pP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恰</a:t>
            </a:r>
            <a:r>
              <a:rPr lang="zh-CN" altLang="en-US" sz="2400" b="1" i="0" dirty="0">
                <a:solidFill>
                  <a:srgbClr val="0070C0"/>
                </a:solidFill>
                <a:latin typeface="楷体" panose="02010609060101010101" charset="-122"/>
                <a:ea typeface="楷体" panose="02010609060101010101" charset="-122"/>
                <a:cs typeface="楷体" panose="02010609060101010101" charset="-122"/>
              </a:rPr>
              <a:t>当的表现、合理的安排、必要的提示或更正能力等是要考虑的因素，包括容错处理和性能。</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eaLnBrk="1" latinLnBrk="0" hangingPunct="1">
              <a:lnSpc>
                <a:spcPct val="145000"/>
              </a:lnSpc>
              <a:spcBef>
                <a:spcPts val="0"/>
              </a:spcBef>
            </a:pPr>
            <a:r>
              <a:rPr lang="zh-CN" altLang="en-US" sz="2400" b="1" i="0" u="sng" dirty="0">
                <a:solidFill>
                  <a:srgbClr val="FF0000"/>
                </a:solidFill>
              </a:rPr>
              <a:t>正确性</a:t>
            </a:r>
            <a:r>
              <a:rPr lang="zh-CN" altLang="en-US" sz="2400" b="1" i="0" dirty="0">
                <a:solidFill>
                  <a:srgbClr val="FF0000"/>
                </a:solidFill>
              </a:rPr>
              <a:t>：</a:t>
            </a:r>
            <a:endParaRPr lang="zh-CN" altLang="en-US" sz="2400" b="1" i="0" dirty="0">
              <a:solidFill>
                <a:srgbClr val="FF0000"/>
              </a:solidFill>
            </a:endParaRPr>
          </a:p>
          <a:p>
            <a:pPr eaLnBrk="1" latinLnBrk="0" hangingPunct="1">
              <a:lnSpc>
                <a:spcPct val="145000"/>
              </a:lnSpc>
              <a:spcBef>
                <a:spcPts val="0"/>
              </a:spcBef>
            </a:pP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正确</a:t>
            </a:r>
            <a:r>
              <a:rPr lang="zh-CN" altLang="en-US" sz="2400" b="1" i="0" dirty="0">
                <a:solidFill>
                  <a:srgbClr val="0070C0"/>
                </a:solidFill>
                <a:latin typeface="楷体" panose="02010609060101010101" charset="-122"/>
                <a:ea typeface="楷体" panose="02010609060101010101" charset="-122"/>
                <a:cs typeface="楷体" panose="02010609060101010101" charset="-122"/>
              </a:rPr>
              <a:t>性的问题一般都很明显，比较容易发现。 </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eaLnBrk="1" latinLnBrk="0" hangingPunct="1">
              <a:lnSpc>
                <a:spcPct val="145000"/>
              </a:lnSpc>
              <a:spcBef>
                <a:spcPts val="0"/>
              </a:spcBef>
            </a:pPr>
            <a:r>
              <a:rPr lang="zh-CN" altLang="en-US" sz="2400" b="1" i="0" u="sng" dirty="0">
                <a:solidFill>
                  <a:srgbClr val="FF0000"/>
                </a:solidFill>
              </a:rPr>
              <a:t>实用性</a:t>
            </a:r>
            <a:r>
              <a:rPr lang="zh-CN" altLang="en-US" sz="2400" b="1" i="0" dirty="0">
                <a:solidFill>
                  <a:srgbClr val="FF0000"/>
                </a:solidFill>
              </a:rPr>
              <a:t>：</a:t>
            </a:r>
            <a:endParaRPr lang="zh-CN" altLang="en-US" sz="2400" b="1" i="0" dirty="0">
              <a:solidFill>
                <a:srgbClr val="FF0000"/>
              </a:solidFill>
            </a:endParaRPr>
          </a:p>
          <a:p>
            <a:pPr eaLnBrk="1" latinLnBrk="0" hangingPunct="1">
              <a:lnSpc>
                <a:spcPct val="145000"/>
              </a:lnSpc>
              <a:spcBef>
                <a:spcPts val="0"/>
              </a:spcBef>
            </a:pP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实</a:t>
            </a:r>
            <a:r>
              <a:rPr lang="zh-CN" altLang="en-US" sz="2400" b="1" i="0" dirty="0">
                <a:solidFill>
                  <a:srgbClr val="0070C0"/>
                </a:solidFill>
                <a:latin typeface="楷体" panose="02010609060101010101" charset="-122"/>
                <a:ea typeface="楷体" panose="02010609060101010101" charset="-122"/>
                <a:cs typeface="楷体" panose="02010609060101010101" charset="-122"/>
              </a:rPr>
              <a:t>用性不是指的是软件本身是否实用，而仅仅指的是具体特性是否实用。大型软件的开发或周期较长经过几次反复的软件开发中容易产生一些没有实用性的功能。 </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1403648" y="366695"/>
            <a:ext cx="6168748" cy="561975"/>
          </a:xfrm>
        </p:spPr>
        <p:txBody>
          <a:bodyPr/>
          <a:lstStyle/>
          <a:p>
            <a:pPr algn="ctr"/>
            <a:r>
              <a:rPr lang="zh-CN" altLang="en-US" sz="3600" dirty="0">
                <a:solidFill>
                  <a:srgbClr val="FFFF00"/>
                </a:solidFill>
              </a:rPr>
              <a:t>舒适性例子</a:t>
            </a:r>
            <a:endParaRPr lang="en-US" altLang="zh-CN" sz="3600" dirty="0">
              <a:solidFill>
                <a:srgbClr val="FFFF00"/>
              </a:solidFill>
            </a:endParaRPr>
          </a:p>
        </p:txBody>
      </p:sp>
      <p:pic>
        <p:nvPicPr>
          <p:cNvPr id="19459" name="Picture 5" descr="c1"/>
          <p:cNvPicPr>
            <a:picLocks noChangeAspect="1" noChangeArrowheads="1"/>
          </p:cNvPicPr>
          <p:nvPr/>
        </p:nvPicPr>
        <p:blipFill>
          <a:blip r:embed="rId1" cstate="print"/>
          <a:srcRect/>
          <a:stretch>
            <a:fillRect/>
          </a:stretch>
        </p:blipFill>
        <p:spPr bwMode="auto">
          <a:xfrm>
            <a:off x="539552" y="2420888"/>
            <a:ext cx="3924300" cy="1831975"/>
          </a:xfrm>
          <a:prstGeom prst="rect">
            <a:avLst/>
          </a:prstGeom>
          <a:noFill/>
          <a:ln w="9525">
            <a:noFill/>
            <a:miter lim="800000"/>
            <a:headEnd/>
            <a:tailEnd/>
          </a:ln>
        </p:spPr>
      </p:pic>
      <p:pic>
        <p:nvPicPr>
          <p:cNvPr id="19460" name="Picture 6" descr="1"/>
          <p:cNvPicPr>
            <a:picLocks noGrp="1" noChangeAspect="1" noChangeArrowheads="1"/>
          </p:cNvPicPr>
          <p:nvPr>
            <p:ph sz="half" idx="2"/>
          </p:nvPr>
        </p:nvPicPr>
        <p:blipFill>
          <a:blip r:embed="rId2" cstate="print"/>
          <a:srcRect/>
          <a:stretch>
            <a:fillRect/>
          </a:stretch>
        </p:blipFill>
        <p:spPr>
          <a:xfrm>
            <a:off x="792163" y="4868863"/>
            <a:ext cx="7848600" cy="1770062"/>
          </a:xfrm>
          <a:noFill/>
        </p:spPr>
      </p:pic>
      <p:pic>
        <p:nvPicPr>
          <p:cNvPr id="19462" name="Picture 2" descr="c3"/>
          <p:cNvPicPr>
            <a:picLocks noGrp="1" noChangeAspect="1" noChangeArrowheads="1"/>
          </p:cNvPicPr>
          <p:nvPr>
            <p:ph sz="half" idx="1"/>
          </p:nvPr>
        </p:nvPicPr>
        <p:blipFill>
          <a:blip r:embed="rId3" cstate="print"/>
          <a:srcRect/>
          <a:stretch>
            <a:fillRect/>
          </a:stretch>
        </p:blipFill>
        <p:spPr>
          <a:xfrm>
            <a:off x="4824413" y="1628775"/>
            <a:ext cx="3455987" cy="34163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403648" y="404813"/>
            <a:ext cx="6480720" cy="719931"/>
          </a:xfrm>
        </p:spPr>
        <p:txBody>
          <a:bodyPr/>
          <a:lstStyle/>
          <a:p>
            <a:pPr algn="ctr"/>
            <a:r>
              <a:rPr lang="en-US" altLang="zh-CN" sz="3600" dirty="0" smtClean="0">
                <a:solidFill>
                  <a:srgbClr val="FFFF00"/>
                </a:solidFill>
              </a:rPr>
              <a:t>7.4 </a:t>
            </a:r>
            <a:r>
              <a:rPr lang="zh-CN" altLang="en-US" sz="3600" dirty="0">
                <a:solidFill>
                  <a:srgbClr val="FFFF00"/>
                </a:solidFill>
              </a:rPr>
              <a:t>可安装性和可恢复性测试</a:t>
            </a:r>
            <a:endParaRPr lang="zh-CN" altLang="en-US" sz="3600" dirty="0">
              <a:solidFill>
                <a:srgbClr val="FFFF00"/>
              </a:solidFill>
            </a:endParaRPr>
          </a:p>
        </p:txBody>
      </p:sp>
      <p:sp>
        <p:nvSpPr>
          <p:cNvPr id="28675" name="Rectangle 3"/>
          <p:cNvSpPr>
            <a:spLocks noChangeArrowheads="1"/>
          </p:cNvSpPr>
          <p:nvPr/>
        </p:nvSpPr>
        <p:spPr bwMode="auto">
          <a:xfrm>
            <a:off x="1079613" y="2348880"/>
            <a:ext cx="3564396" cy="3108543"/>
          </a:xfrm>
          <a:prstGeom prst="rect">
            <a:avLst/>
          </a:prstGeom>
          <a:noFill/>
          <a:ln w="9525">
            <a:noFill/>
            <a:miter lim="800000"/>
          </a:ln>
        </p:spPr>
        <p:txBody>
          <a:bodyPr wrap="square">
            <a:spAutoFit/>
          </a:bodyPr>
          <a:lstStyle/>
          <a:p>
            <a:pPr>
              <a:spcBef>
                <a:spcPct val="50000"/>
              </a:spcBef>
              <a:buClr>
                <a:srgbClr val="3366FF"/>
              </a:buClr>
              <a:buFont typeface="Wingdings" panose="05000000000000000000" pitchFamily="2" charset="2"/>
              <a:buChar char="n"/>
            </a:pPr>
            <a:r>
              <a:rPr lang="zh-CN" altLang="en-US" sz="2400" b="1" i="0" dirty="0" smtClean="0">
                <a:solidFill>
                  <a:srgbClr val="0070C0"/>
                </a:solidFill>
              </a:rPr>
              <a:t>  </a:t>
            </a:r>
            <a:r>
              <a:rPr lang="zh-CN" altLang="en-US" sz="2800" b="1" i="0" dirty="0" smtClean="0">
                <a:solidFill>
                  <a:srgbClr val="0070C0"/>
                </a:solidFill>
              </a:rPr>
              <a:t>系统软件安装</a:t>
            </a:r>
            <a:endParaRPr lang="zh-CN" altLang="en-US" sz="2800" b="1" i="0" dirty="0" smtClean="0">
              <a:solidFill>
                <a:srgbClr val="0070C0"/>
              </a:solidFill>
            </a:endParaRPr>
          </a:p>
          <a:p>
            <a:pPr>
              <a:spcBef>
                <a:spcPct val="50000"/>
              </a:spcBef>
              <a:buClr>
                <a:srgbClr val="3366FF"/>
              </a:buClr>
              <a:buFont typeface="Wingdings" panose="05000000000000000000" pitchFamily="2" charset="2"/>
              <a:buChar char="n"/>
            </a:pPr>
            <a:r>
              <a:rPr lang="zh-CN" altLang="en-US" sz="2800" b="1" i="0" dirty="0" smtClean="0">
                <a:solidFill>
                  <a:srgbClr val="0070C0"/>
                </a:solidFill>
              </a:rPr>
              <a:t>  </a:t>
            </a:r>
            <a:r>
              <a:rPr lang="zh-CN" altLang="en-US" sz="2800" b="1" i="0" dirty="0">
                <a:solidFill>
                  <a:srgbClr val="0070C0"/>
                </a:solidFill>
              </a:rPr>
              <a:t>应用软件安装</a:t>
            </a:r>
            <a:endParaRPr lang="zh-CN" altLang="en-US" sz="2800" b="1" i="0" dirty="0">
              <a:solidFill>
                <a:srgbClr val="0070C0"/>
              </a:solidFill>
            </a:endParaRPr>
          </a:p>
          <a:p>
            <a:pPr>
              <a:spcBef>
                <a:spcPct val="50000"/>
              </a:spcBef>
              <a:buClr>
                <a:srgbClr val="3366FF"/>
              </a:buClr>
              <a:buFont typeface="Wingdings" panose="05000000000000000000" pitchFamily="2" charset="2"/>
              <a:buChar char="n"/>
            </a:pPr>
            <a:r>
              <a:rPr lang="zh-CN" altLang="en-US" sz="2800" b="1" i="0" dirty="0">
                <a:solidFill>
                  <a:srgbClr val="0070C0"/>
                </a:solidFill>
              </a:rPr>
              <a:t>  服务器的安装</a:t>
            </a:r>
            <a:endParaRPr lang="zh-CN" altLang="en-US" sz="2800" b="1" i="0" dirty="0">
              <a:solidFill>
                <a:srgbClr val="0070C0"/>
              </a:solidFill>
            </a:endParaRPr>
          </a:p>
          <a:p>
            <a:pPr>
              <a:spcBef>
                <a:spcPct val="50000"/>
              </a:spcBef>
              <a:buClr>
                <a:srgbClr val="3366FF"/>
              </a:buClr>
              <a:buFont typeface="Wingdings" panose="05000000000000000000" pitchFamily="2" charset="2"/>
              <a:buChar char="n"/>
            </a:pPr>
            <a:r>
              <a:rPr lang="zh-CN" altLang="en-US" sz="2800" b="1" i="0" dirty="0">
                <a:solidFill>
                  <a:srgbClr val="0070C0"/>
                </a:solidFill>
              </a:rPr>
              <a:t>  客户端的安装</a:t>
            </a:r>
            <a:endParaRPr lang="zh-CN" altLang="en-US" sz="2800" b="1" i="0" dirty="0">
              <a:solidFill>
                <a:srgbClr val="0070C0"/>
              </a:solidFill>
            </a:endParaRPr>
          </a:p>
          <a:p>
            <a:pPr>
              <a:spcBef>
                <a:spcPct val="50000"/>
              </a:spcBef>
              <a:buClr>
                <a:srgbClr val="3366FF"/>
              </a:buClr>
              <a:buFont typeface="Wingdings" panose="05000000000000000000" pitchFamily="2" charset="2"/>
              <a:buChar char="n"/>
            </a:pPr>
            <a:r>
              <a:rPr lang="zh-CN" altLang="en-US" sz="2800" b="1" i="0" dirty="0">
                <a:solidFill>
                  <a:srgbClr val="0070C0"/>
                </a:solidFill>
              </a:rPr>
              <a:t>  产品升级</a:t>
            </a:r>
            <a:r>
              <a:rPr lang="zh-CN" altLang="en-US" sz="2800" b="1" i="0" dirty="0" smtClean="0">
                <a:solidFill>
                  <a:srgbClr val="0070C0"/>
                </a:solidFill>
              </a:rPr>
              <a:t>安装</a:t>
            </a:r>
            <a:endParaRPr lang="zh-CN" altLang="en-US" sz="2800" b="1" i="0" dirty="0" smtClean="0">
              <a:solidFill>
                <a:srgbClr val="0070C0"/>
              </a:solidFill>
            </a:endParaRPr>
          </a:p>
        </p:txBody>
      </p:sp>
      <p:pic>
        <p:nvPicPr>
          <p:cNvPr id="16386" name="Picture 2" descr="http://t2.gstatic.com/images?q=tbn:ANd9GcRKbBEna2J-dWCT5Gpo3DMu7DRe5XU9ROlKztk9dXjDQYaZw3-XeQ"/>
          <p:cNvPicPr>
            <a:picLocks noChangeAspect="1" noChangeArrowheads="1"/>
          </p:cNvPicPr>
          <p:nvPr/>
        </p:nvPicPr>
        <p:blipFill>
          <a:blip r:embed="rId1" cstate="print"/>
          <a:srcRect/>
          <a:stretch>
            <a:fillRect/>
          </a:stretch>
        </p:blipFill>
        <p:spPr bwMode="auto">
          <a:xfrm>
            <a:off x="4824028" y="2132856"/>
            <a:ext cx="3852428" cy="3635625"/>
          </a:xfrm>
          <a:prstGeom prst="rect">
            <a:avLst/>
          </a:prstGeom>
          <a:noFill/>
        </p:spPr>
      </p:pic>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5656" y="260648"/>
            <a:ext cx="5904011" cy="791939"/>
          </a:xfrm>
        </p:spPr>
        <p:txBody>
          <a:bodyPr/>
          <a:lstStyle/>
          <a:p>
            <a:pPr algn="ctr"/>
            <a:r>
              <a:rPr lang="zh-CN" altLang="en-US" sz="3600" dirty="0">
                <a:solidFill>
                  <a:srgbClr val="FFFF00"/>
                </a:solidFill>
              </a:rPr>
              <a:t>安装性测试</a:t>
            </a:r>
            <a:endParaRPr lang="zh-CN" altLang="en-US" sz="3600" dirty="0">
              <a:solidFill>
                <a:srgbClr val="FFFF00"/>
              </a:solidFill>
            </a:endParaRPr>
          </a:p>
        </p:txBody>
      </p:sp>
      <p:grpSp>
        <p:nvGrpSpPr>
          <p:cNvPr id="2" name="组 1"/>
          <p:cNvGrpSpPr/>
          <p:nvPr/>
        </p:nvGrpSpPr>
        <p:grpSpPr>
          <a:xfrm>
            <a:off x="1331640" y="1556792"/>
            <a:ext cx="6357333" cy="4824537"/>
            <a:chOff x="1367643" y="1700807"/>
            <a:chExt cx="6357333" cy="4824537"/>
          </a:xfrm>
        </p:grpSpPr>
        <p:pic>
          <p:nvPicPr>
            <p:cNvPr id="89090" name="Picture 2" descr="http://always-online.com/images/softwareinstall.jpg"/>
            <p:cNvPicPr>
              <a:picLocks noChangeAspect="1" noChangeArrowheads="1"/>
            </p:cNvPicPr>
            <p:nvPr/>
          </p:nvPicPr>
          <p:blipFill>
            <a:blip r:embed="rId1" cstate="print"/>
            <a:srcRect/>
            <a:stretch>
              <a:fillRect/>
            </a:stretch>
          </p:blipFill>
          <p:spPr bwMode="auto">
            <a:xfrm>
              <a:off x="1367643" y="1700807"/>
              <a:ext cx="6357333" cy="4824537"/>
            </a:xfrm>
            <a:prstGeom prst="rect">
              <a:avLst/>
            </a:prstGeom>
            <a:noFill/>
          </p:spPr>
        </p:pic>
        <p:sp>
          <p:nvSpPr>
            <p:cNvPr id="6" name="椭圆 5"/>
            <p:cNvSpPr/>
            <p:nvPr/>
          </p:nvSpPr>
          <p:spPr bwMode="auto">
            <a:xfrm>
              <a:off x="4139952" y="5769260"/>
              <a:ext cx="1116124" cy="540060"/>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椭圆 6"/>
            <p:cNvSpPr/>
            <p:nvPr/>
          </p:nvSpPr>
          <p:spPr bwMode="auto">
            <a:xfrm>
              <a:off x="6408204" y="5769260"/>
              <a:ext cx="1116124" cy="540060"/>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椭圆 7"/>
            <p:cNvSpPr/>
            <p:nvPr/>
          </p:nvSpPr>
          <p:spPr bwMode="auto">
            <a:xfrm>
              <a:off x="3383868" y="4761148"/>
              <a:ext cx="1620180" cy="540060"/>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31640" y="332656"/>
            <a:ext cx="6695653" cy="661988"/>
          </a:xfrm>
        </p:spPr>
        <p:txBody>
          <a:bodyPr/>
          <a:lstStyle/>
          <a:p>
            <a:pPr algn="ctr"/>
            <a:r>
              <a:rPr lang="zh-CN" altLang="en-US" sz="3600" dirty="0">
                <a:solidFill>
                  <a:srgbClr val="FFFF00"/>
                </a:solidFill>
              </a:rPr>
              <a:t>第</a:t>
            </a:r>
            <a:r>
              <a:rPr lang="en-US" altLang="zh-CN" sz="3600" dirty="0">
                <a:solidFill>
                  <a:srgbClr val="FFFF00"/>
                </a:solidFill>
              </a:rPr>
              <a:t>7</a:t>
            </a:r>
            <a:r>
              <a:rPr lang="zh-CN" altLang="en-US" sz="3600" dirty="0">
                <a:solidFill>
                  <a:srgbClr val="FFFF00"/>
                </a:solidFill>
              </a:rPr>
              <a:t>章 验收测试</a:t>
            </a:r>
            <a:endParaRPr lang="zh-CN" altLang="en-US" sz="3600" dirty="0">
              <a:solidFill>
                <a:srgbClr val="FFFF00"/>
              </a:solidFill>
            </a:endParaRPr>
          </a:p>
        </p:txBody>
      </p:sp>
      <p:sp>
        <p:nvSpPr>
          <p:cNvPr id="5124" name="Rectangle 5"/>
          <p:cNvSpPr>
            <a:spLocks noChangeArrowheads="1"/>
          </p:cNvSpPr>
          <p:nvPr/>
        </p:nvSpPr>
        <p:spPr bwMode="auto">
          <a:xfrm>
            <a:off x="755576" y="2204864"/>
            <a:ext cx="6445250" cy="2769870"/>
          </a:xfrm>
          <a:prstGeom prst="rect">
            <a:avLst/>
          </a:prstGeom>
          <a:noFill/>
          <a:ln w="9525">
            <a:noFill/>
            <a:miter lim="800000"/>
          </a:ln>
        </p:spPr>
        <p:txBody>
          <a:bodyPr lIns="0" tIns="0" rIns="0" bIns="0">
            <a:spAutoFit/>
          </a:bodyPr>
          <a:lstStyle/>
          <a:p>
            <a:pPr eaLnBrk="1" latinLnBrk="0" hangingPunct="1">
              <a:lnSpc>
                <a:spcPct val="150000"/>
              </a:lnSpc>
            </a:pPr>
            <a:r>
              <a:rPr lang="en-US" altLang="zh-CN" sz="2400" i="0" dirty="0">
                <a:solidFill>
                  <a:srgbClr val="0070C0"/>
                </a:solidFill>
              </a:rPr>
              <a:t>7.1 </a:t>
            </a:r>
            <a:r>
              <a:rPr lang="zh-CN" altLang="en-US" sz="2400" i="0" dirty="0">
                <a:solidFill>
                  <a:srgbClr val="0070C0"/>
                </a:solidFill>
              </a:rPr>
              <a:t>验收测试的过程和主要内容</a:t>
            </a:r>
            <a:endParaRPr lang="zh-CN" altLang="en-US" sz="2400" i="0" dirty="0">
              <a:solidFill>
                <a:srgbClr val="0070C0"/>
              </a:solidFill>
            </a:endParaRPr>
          </a:p>
          <a:p>
            <a:pPr eaLnBrk="1" latinLnBrk="0" hangingPunct="1">
              <a:lnSpc>
                <a:spcPct val="150000"/>
              </a:lnSpc>
            </a:pPr>
            <a:r>
              <a:rPr lang="en-US" altLang="zh-CN" sz="2400" i="0" dirty="0">
                <a:solidFill>
                  <a:srgbClr val="0070C0"/>
                </a:solidFill>
              </a:rPr>
              <a:t>7.2 </a:t>
            </a:r>
            <a:r>
              <a:rPr lang="zh-CN" altLang="en-US" sz="2400" i="0" dirty="0">
                <a:solidFill>
                  <a:srgbClr val="0070C0"/>
                </a:solidFill>
              </a:rPr>
              <a:t>产品规格说明书的验证</a:t>
            </a:r>
            <a:endParaRPr lang="zh-CN" altLang="en-US" sz="2400" i="0" dirty="0">
              <a:solidFill>
                <a:srgbClr val="0070C0"/>
              </a:solidFill>
            </a:endParaRPr>
          </a:p>
          <a:p>
            <a:pPr eaLnBrk="1" latinLnBrk="0" hangingPunct="1">
              <a:lnSpc>
                <a:spcPct val="150000"/>
              </a:lnSpc>
            </a:pPr>
            <a:r>
              <a:rPr lang="en-US" altLang="zh-CN" sz="2400" i="0" dirty="0">
                <a:solidFill>
                  <a:srgbClr val="0070C0"/>
                </a:solidFill>
              </a:rPr>
              <a:t>7.3 </a:t>
            </a:r>
            <a:r>
              <a:rPr lang="zh-CN" altLang="en-US" sz="2400" i="0" dirty="0">
                <a:solidFill>
                  <a:srgbClr val="0070C0"/>
                </a:solidFill>
              </a:rPr>
              <a:t>用户界面和可用性测试</a:t>
            </a:r>
            <a:endParaRPr lang="zh-CN" altLang="en-US" sz="2400" i="0" dirty="0">
              <a:solidFill>
                <a:srgbClr val="0070C0"/>
              </a:solidFill>
            </a:endParaRPr>
          </a:p>
          <a:p>
            <a:pPr eaLnBrk="1" latinLnBrk="0" hangingPunct="1">
              <a:lnSpc>
                <a:spcPct val="150000"/>
              </a:lnSpc>
            </a:pPr>
            <a:r>
              <a:rPr lang="en-US" altLang="zh-CN" sz="2400" i="0" dirty="0" smtClean="0">
                <a:solidFill>
                  <a:srgbClr val="0070C0"/>
                </a:solidFill>
              </a:rPr>
              <a:t>7.4 </a:t>
            </a:r>
            <a:r>
              <a:rPr lang="zh-CN" altLang="en-US" sz="2400" i="0" dirty="0">
                <a:solidFill>
                  <a:srgbClr val="0070C0"/>
                </a:solidFill>
              </a:rPr>
              <a:t>可安装性和可恢复性测试</a:t>
            </a:r>
            <a:endParaRPr lang="zh-CN" altLang="en-US" sz="2400" i="0" dirty="0">
              <a:solidFill>
                <a:srgbClr val="0070C0"/>
              </a:solidFill>
            </a:endParaRPr>
          </a:p>
          <a:p>
            <a:pPr eaLnBrk="1" latinLnBrk="0" hangingPunct="1">
              <a:lnSpc>
                <a:spcPct val="150000"/>
              </a:lnSpc>
            </a:pPr>
            <a:r>
              <a:rPr lang="en-US" altLang="zh-CN" sz="2400" i="0" dirty="0" smtClean="0">
                <a:solidFill>
                  <a:srgbClr val="0070C0"/>
                </a:solidFill>
              </a:rPr>
              <a:t>7.5 </a:t>
            </a:r>
            <a:r>
              <a:rPr lang="zh-CN" altLang="en-US" sz="2400" i="0" dirty="0">
                <a:solidFill>
                  <a:srgbClr val="0070C0"/>
                </a:solidFill>
              </a:rPr>
              <a:t>文档测试</a:t>
            </a:r>
            <a:endParaRPr lang="zh-CN" altLang="en-US" sz="2400" i="0" dirty="0">
              <a:solidFill>
                <a:srgbClr val="0070C0"/>
              </a:solidFill>
            </a:endParaRPr>
          </a:p>
        </p:txBody>
      </p:sp>
      <p:pic>
        <p:nvPicPr>
          <p:cNvPr id="5125" name="Picture 7" descr="http://www.myprogo.com/media/catalog/category/ProGoSolutionAcceptanceAndDeployment.gif"/>
          <p:cNvPicPr>
            <a:picLocks noChangeAspect="1" noChangeArrowheads="1"/>
          </p:cNvPicPr>
          <p:nvPr/>
        </p:nvPicPr>
        <p:blipFill>
          <a:blip r:embed="rId1" cstate="print"/>
          <a:srcRect/>
          <a:stretch>
            <a:fillRect/>
          </a:stretch>
        </p:blipFill>
        <p:spPr bwMode="auto">
          <a:xfrm>
            <a:off x="6109593" y="2204864"/>
            <a:ext cx="3034407" cy="30344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260648"/>
            <a:ext cx="5457800" cy="774923"/>
          </a:xfrm>
        </p:spPr>
        <p:txBody>
          <a:bodyPr/>
          <a:lstStyle/>
          <a:p>
            <a:pPr algn="ctr"/>
            <a:r>
              <a:rPr lang="zh-CN" altLang="en-US" sz="3600" dirty="0">
                <a:solidFill>
                  <a:srgbClr val="FFFF00"/>
                </a:solidFill>
              </a:rPr>
              <a:t>卸载</a:t>
            </a:r>
            <a:endParaRPr lang="zh-CN" altLang="en-US" sz="3600" dirty="0">
              <a:solidFill>
                <a:srgbClr val="FFFF00"/>
              </a:solidFill>
            </a:endParaRPr>
          </a:p>
        </p:txBody>
      </p:sp>
      <p:sp>
        <p:nvSpPr>
          <p:cNvPr id="3" name="文本占位符 2"/>
          <p:cNvSpPr>
            <a:spLocks noGrp="1"/>
          </p:cNvSpPr>
          <p:nvPr>
            <p:ph type="body" sz="half" idx="1"/>
          </p:nvPr>
        </p:nvSpPr>
        <p:spPr>
          <a:xfrm>
            <a:off x="971600" y="5805264"/>
            <a:ext cx="7582036" cy="748680"/>
          </a:xfrm>
        </p:spPr>
        <p:txBody>
          <a:bodyPr/>
          <a:lstStyle/>
          <a:p>
            <a:pPr algn="ctr">
              <a:buNone/>
            </a:pPr>
            <a:r>
              <a:rPr lang="zh-CN" altLang="en-US" sz="3600" b="1" u="sng" dirty="0" smtClean="0">
                <a:solidFill>
                  <a:srgbClr val="FF0000"/>
                </a:solidFill>
              </a:rPr>
              <a:t>卸载最大的风险是什么？</a:t>
            </a:r>
            <a:endParaRPr lang="zh-CN" altLang="en-US" sz="3600" b="1" u="sng" dirty="0">
              <a:solidFill>
                <a:srgbClr val="FF0000"/>
              </a:solidFill>
            </a:endParaRPr>
          </a:p>
        </p:txBody>
      </p:sp>
      <p:pic>
        <p:nvPicPr>
          <p:cNvPr id="93186" name="Picture 2" descr="http://www2.incredimail.com/english/images/help_center_new/uninstall_incredimail_01.gif"/>
          <p:cNvPicPr>
            <a:picLocks noChangeAspect="1" noChangeArrowheads="1"/>
          </p:cNvPicPr>
          <p:nvPr/>
        </p:nvPicPr>
        <p:blipFill>
          <a:blip r:embed="rId1" cstate="print"/>
          <a:srcRect/>
          <a:stretch>
            <a:fillRect/>
          </a:stretch>
        </p:blipFill>
        <p:spPr bwMode="auto">
          <a:xfrm>
            <a:off x="2195736" y="1556792"/>
            <a:ext cx="5114925" cy="403860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9632" y="332656"/>
            <a:ext cx="6480075" cy="719931"/>
          </a:xfrm>
        </p:spPr>
        <p:txBody>
          <a:bodyPr/>
          <a:lstStyle/>
          <a:p>
            <a:pPr algn="ctr"/>
            <a:r>
              <a:rPr lang="zh-CN" altLang="en-US" sz="3600" dirty="0">
                <a:solidFill>
                  <a:srgbClr val="FFFF00"/>
                </a:solidFill>
              </a:rPr>
              <a:t>可安装性测试</a:t>
            </a:r>
            <a:endParaRPr lang="zh-CN" altLang="en-US" sz="3600" dirty="0">
              <a:solidFill>
                <a:srgbClr val="FFFF00"/>
              </a:solidFill>
            </a:endParaRPr>
          </a:p>
        </p:txBody>
      </p:sp>
      <p:sp>
        <p:nvSpPr>
          <p:cNvPr id="29699" name="Rectangle 3"/>
          <p:cNvSpPr>
            <a:spLocks noChangeArrowheads="1"/>
          </p:cNvSpPr>
          <p:nvPr/>
        </p:nvSpPr>
        <p:spPr bwMode="auto">
          <a:xfrm>
            <a:off x="755576" y="1484784"/>
            <a:ext cx="7848600" cy="4817745"/>
          </a:xfrm>
          <a:prstGeom prst="rect">
            <a:avLst/>
          </a:prstGeom>
          <a:noFill/>
          <a:ln w="9525">
            <a:noFill/>
            <a:miter lim="800000"/>
          </a:ln>
        </p:spPr>
        <p:txBody>
          <a:bodyPr>
            <a:spAutoFit/>
          </a:bodyPr>
          <a:lstStyle/>
          <a:p>
            <a:pPr>
              <a:lnSpc>
                <a:spcPct val="120000"/>
              </a:lnSpc>
              <a:spcBef>
                <a:spcPct val="25000"/>
              </a:spcBef>
              <a:buClr>
                <a:srgbClr val="3366FF"/>
              </a:buClr>
              <a:buFont typeface="Wingdings" panose="05000000000000000000" pitchFamily="2" charset="2"/>
              <a:buChar char="n"/>
            </a:pP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 安装说明书有无对安装环境限制和特别要求？</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zh-CN" altLang="en-US" sz="2400" b="1" i="0" dirty="0">
                <a:solidFill>
                  <a:srgbClr val="0070C0"/>
                </a:solidFill>
                <a:latin typeface="楷体" panose="02010609060101010101" charset="-122"/>
                <a:ea typeface="楷体" panose="02010609060101010101" charset="-122"/>
                <a:cs typeface="楷体" panose="02010609060101010101" charset="-122"/>
              </a:rPr>
              <a:t> </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过程是否简单</a:t>
            </a:r>
            <a:r>
              <a:rPr lang="zh-CN" altLang="en-US" sz="2400" b="1" i="0" dirty="0">
                <a:solidFill>
                  <a:srgbClr val="0070C0"/>
                </a:solidFill>
                <a:latin typeface="楷体" panose="02010609060101010101" charset="-122"/>
                <a:ea typeface="楷体" panose="02010609060101010101" charset="-122"/>
                <a:cs typeface="楷体" panose="02010609060101010101" charset="-122"/>
              </a:rPr>
              <a:t>、易</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掌握？</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zh-CN" altLang="en-US" sz="2400" b="1" i="0" dirty="0">
                <a:solidFill>
                  <a:srgbClr val="0070C0"/>
                </a:solidFill>
                <a:latin typeface="楷体" panose="02010609060101010101" charset="-122"/>
                <a:ea typeface="楷体" panose="02010609060101010101" charset="-122"/>
                <a:cs typeface="楷体" panose="02010609060101010101" charset="-122"/>
              </a:rPr>
              <a:t> </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过</a:t>
            </a:r>
            <a:r>
              <a:rPr lang="zh-CN" altLang="en-US" sz="2400" b="1" i="0" dirty="0">
                <a:solidFill>
                  <a:srgbClr val="0070C0"/>
                </a:solidFill>
                <a:latin typeface="楷体" panose="02010609060101010101" charset="-122"/>
                <a:ea typeface="楷体" panose="02010609060101010101" charset="-122"/>
                <a:cs typeface="楷体" panose="02010609060101010101" charset="-122"/>
              </a:rPr>
              <a:t>程中是否有明显的、合理的提示</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信息？</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zh-CN" altLang="en-US" sz="2400" b="1" i="0" dirty="0">
                <a:solidFill>
                  <a:srgbClr val="0070C0"/>
                </a:solidFill>
                <a:latin typeface="楷体" panose="02010609060101010101" charset="-122"/>
                <a:ea typeface="楷体" panose="02010609060101010101" charset="-122"/>
                <a:cs typeface="楷体" panose="02010609060101010101" charset="-122"/>
              </a:rPr>
              <a:t> </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是否会出现不可预见</a:t>
            </a:r>
            <a:r>
              <a:rPr lang="zh-CN" altLang="en-US" sz="2400" b="1" i="0" dirty="0">
                <a:solidFill>
                  <a:srgbClr val="0070C0"/>
                </a:solidFill>
                <a:latin typeface="楷体" panose="02010609060101010101" charset="-122"/>
                <a:ea typeface="楷体" panose="02010609060101010101" charset="-122"/>
                <a:cs typeface="楷体" panose="02010609060101010101" charset="-122"/>
              </a:rPr>
              <a:t>或不可修复的</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错误？</a:t>
            </a:r>
            <a:endParaRPr lang="en-US" altLang="zh-CN" sz="2400" b="1" i="0" dirty="0" smtClean="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en-US" altLang="zh-CN" sz="2400" b="1" i="0" dirty="0" smtClean="0">
                <a:solidFill>
                  <a:srgbClr val="0070C0"/>
                </a:solidFill>
                <a:latin typeface="楷体" panose="02010609060101010101" charset="-122"/>
                <a:ea typeface="楷体" panose="02010609060101010101" charset="-122"/>
                <a:cs typeface="楷体" panose="02010609060101010101" charset="-122"/>
              </a:rPr>
              <a:t> </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安装</a:t>
            </a:r>
            <a:r>
              <a:rPr lang="zh-CN" altLang="en-US" sz="2400" b="1" i="0" dirty="0">
                <a:solidFill>
                  <a:srgbClr val="0070C0"/>
                </a:solidFill>
                <a:latin typeface="楷体" panose="02010609060101010101" charset="-122"/>
                <a:ea typeface="楷体" panose="02010609060101010101" charset="-122"/>
                <a:cs typeface="楷体" panose="02010609060101010101" charset="-122"/>
              </a:rPr>
              <a:t>程序是否</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占用与原系统冲突的资源</a:t>
            </a:r>
            <a:r>
              <a:rPr lang="en-US" altLang="zh-CN" sz="2400" b="1" i="0" dirty="0" smtClean="0">
                <a:solidFill>
                  <a:srgbClr val="0070C0"/>
                </a:solidFill>
                <a:latin typeface="楷体" panose="02010609060101010101" charset="-122"/>
                <a:ea typeface="楷体" panose="02010609060101010101" charset="-122"/>
                <a:cs typeface="楷体" panose="02010609060101010101" charset="-122"/>
              </a:rPr>
              <a:t>(</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如端口</a:t>
            </a:r>
            <a:r>
              <a:rPr lang="en-US" altLang="zh-CN" sz="2400" b="1" i="0" dirty="0" smtClean="0">
                <a:solidFill>
                  <a:srgbClr val="0070C0"/>
                </a:solidFill>
                <a:latin typeface="楷体" panose="02010609060101010101" charset="-122"/>
                <a:ea typeface="楷体" panose="02010609060101010101" charset="-122"/>
                <a:cs typeface="楷体" panose="02010609060101010101" charset="-122"/>
              </a:rPr>
              <a:t>)</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a:t>
            </a:r>
            <a:endParaRPr lang="en-US" altLang="zh-CN" sz="2400" b="1" i="0" dirty="0" smtClean="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 安装中途是否可退出？是否能够后退？</a:t>
            </a:r>
            <a:endParaRPr lang="en-US" altLang="zh-CN" sz="2400" b="1" i="0" dirty="0" smtClean="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en-US" altLang="zh-CN" sz="2400" b="1" i="0" dirty="0" smtClean="0">
                <a:solidFill>
                  <a:srgbClr val="0070C0"/>
                </a:solidFill>
                <a:latin typeface="楷体" panose="02010609060101010101" charset="-122"/>
                <a:ea typeface="楷体" panose="02010609060101010101" charset="-122"/>
                <a:cs typeface="楷体" panose="02010609060101010101" charset="-122"/>
              </a:rPr>
              <a:t> </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能否安全卸载？</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zh-CN" altLang="en-US" sz="2400" b="1" i="0" dirty="0">
                <a:solidFill>
                  <a:srgbClr val="0070C0"/>
                </a:solidFill>
                <a:latin typeface="楷体" panose="02010609060101010101" charset="-122"/>
                <a:ea typeface="楷体" panose="02010609060101010101" charset="-122"/>
                <a:cs typeface="楷体" panose="02010609060101010101" charset="-122"/>
              </a:rPr>
              <a:t> </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升级安装</a:t>
            </a:r>
            <a:r>
              <a:rPr lang="zh-CN" altLang="en-US" sz="2400" b="1" i="0" dirty="0">
                <a:solidFill>
                  <a:srgbClr val="0070C0"/>
                </a:solidFill>
                <a:latin typeface="楷体" panose="02010609060101010101" charset="-122"/>
                <a:ea typeface="楷体" panose="02010609060101010101" charset="-122"/>
                <a:cs typeface="楷体" panose="02010609060101010101" charset="-122"/>
              </a:rPr>
              <a:t>后原有程序是否可正常</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运行？</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a:lnSpc>
                <a:spcPct val="120000"/>
              </a:lnSpc>
              <a:spcBef>
                <a:spcPct val="25000"/>
              </a:spcBef>
              <a:buClr>
                <a:srgbClr val="3366FF"/>
              </a:buClr>
              <a:buFont typeface="Wingdings" panose="05000000000000000000" pitchFamily="2" charset="2"/>
              <a:buChar char="n"/>
            </a:pPr>
            <a:r>
              <a:rPr lang="zh-CN" altLang="en-US" sz="2400" b="1" i="0" dirty="0">
                <a:solidFill>
                  <a:srgbClr val="0070C0"/>
                </a:solidFill>
                <a:latin typeface="楷体" panose="02010609060101010101" charset="-122"/>
                <a:ea typeface="楷体" panose="02010609060101010101" charset="-122"/>
                <a:cs typeface="楷体" panose="02010609060101010101" charset="-122"/>
              </a:rPr>
              <a:t> </a:t>
            </a:r>
            <a:r>
              <a:rPr lang="zh-CN" altLang="en-US" sz="2400" b="1" i="0" dirty="0" smtClean="0">
                <a:solidFill>
                  <a:srgbClr val="0070C0"/>
                </a:solidFill>
                <a:latin typeface="楷体" panose="02010609060101010101" charset="-122"/>
                <a:ea typeface="楷体" panose="02010609060101010101" charset="-122"/>
                <a:cs typeface="楷体" panose="02010609060101010101" charset="-122"/>
              </a:rPr>
              <a:t>许可证号码与注册号码的验证</a:t>
            </a:r>
            <a:endParaRPr lang="zh-CN" altLang="en-US" sz="2400" b="1" i="0" dirty="0" smtClean="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5656" y="332656"/>
            <a:ext cx="6264051" cy="719931"/>
          </a:xfrm>
        </p:spPr>
        <p:txBody>
          <a:bodyPr/>
          <a:lstStyle/>
          <a:p>
            <a:pPr algn="ctr"/>
            <a:r>
              <a:rPr lang="zh-CN" altLang="en-US" sz="3600" dirty="0">
                <a:solidFill>
                  <a:srgbClr val="FFFF00"/>
                </a:solidFill>
              </a:rPr>
              <a:t>可恢复性测试</a:t>
            </a:r>
            <a:endParaRPr lang="zh-CN" altLang="en-US" sz="3600" dirty="0">
              <a:solidFill>
                <a:srgbClr val="FFFF00"/>
              </a:solidFill>
            </a:endParaRPr>
          </a:p>
        </p:txBody>
      </p:sp>
      <p:sp>
        <p:nvSpPr>
          <p:cNvPr id="30723" name="Rectangle 3"/>
          <p:cNvSpPr>
            <a:spLocks noChangeArrowheads="1"/>
          </p:cNvSpPr>
          <p:nvPr/>
        </p:nvSpPr>
        <p:spPr bwMode="auto">
          <a:xfrm>
            <a:off x="467544" y="1808820"/>
            <a:ext cx="8280920" cy="4463415"/>
          </a:xfrm>
          <a:prstGeom prst="rect">
            <a:avLst/>
          </a:prstGeom>
          <a:noFill/>
          <a:ln w="9525">
            <a:noFill/>
            <a:miter lim="800000"/>
          </a:ln>
        </p:spPr>
        <p:txBody>
          <a:bodyPr wrap="square">
            <a:spAutoFit/>
          </a:bodyPr>
          <a:lstStyle/>
          <a:p>
            <a:pPr marL="444500" indent="0" eaLnBrk="1" latinLnBrk="0" hangingPunct="1">
              <a:lnSpc>
                <a:spcPct val="145000"/>
              </a:lnSpc>
              <a:spcBef>
                <a:spcPts val="0"/>
              </a:spcBef>
              <a:buClr>
                <a:srgbClr val="3366FF"/>
              </a:buClr>
              <a:buFont typeface="Wingdings" panose="05000000000000000000" pitchFamily="2" charset="2"/>
              <a:buChar char="n"/>
            </a:pPr>
            <a:r>
              <a:rPr lang="zh-CN" altLang="zh-CN" sz="2400" b="1"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检查系统</a:t>
            </a:r>
            <a:r>
              <a:rPr lang="zh-CN" altLang="zh-CN" sz="2400" b="1" i="0" dirty="0">
                <a:solidFill>
                  <a:srgbClr val="0070C0"/>
                </a:solidFill>
                <a:latin typeface="宋体" panose="02010600030101010101" pitchFamily="2" charset="-122"/>
                <a:ea typeface="宋体" panose="02010600030101010101" pitchFamily="2" charset="-122"/>
                <a:cs typeface="宋体" panose="02010600030101010101" pitchFamily="2" charset="-122"/>
              </a:rPr>
              <a:t>的容错能力。</a:t>
            </a:r>
            <a:r>
              <a:rPr lang="zh-CN"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当系统出错时，能否在指定</a:t>
            </a:r>
            <a:r>
              <a:rPr lang="zh-CN"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时间内</a:t>
            </a:r>
            <a:r>
              <a:rPr lang="zh-CN"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修正错误或重新启动系统。</a:t>
            </a:r>
            <a:endPar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444500" indent="0" eaLnBrk="1" latinLnBrk="0" hangingPunct="1">
              <a:lnSpc>
                <a:spcPct val="145000"/>
              </a:lnSpc>
              <a:spcBef>
                <a:spcPts val="0"/>
              </a:spcBef>
              <a:buClr>
                <a:srgbClr val="3366FF"/>
              </a:buClr>
              <a:buFont typeface="Wingdings" panose="05000000000000000000" pitchFamily="2" charset="2"/>
              <a:buChar char="n"/>
            </a:pPr>
            <a:r>
              <a:rPr lang="zh-CN" altLang="zh-CN" sz="2400" b="1"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恢复测试</a:t>
            </a:r>
            <a:r>
              <a:rPr lang="en-US" altLang="zh-CN" sz="2400" b="1"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通过各种手段</a:t>
            </a:r>
            <a:r>
              <a:rPr lang="zh-CN"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让软件强</a:t>
            </a:r>
            <a:r>
              <a:rPr lang="zh-CN"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制性地发生故障，然后验证系统是否能尽快恢复</a:t>
            </a:r>
            <a:r>
              <a:rPr lang="zh-CN" altLang="zh-CN" sz="2800" b="1" dirty="0">
                <a:solidFill>
                  <a:srgbClr val="0070C0"/>
                </a:solidFill>
              </a:rPr>
              <a:t>。</a:t>
            </a:r>
            <a:endParaRPr lang="zh-CN" altLang="en-US" sz="2800" b="1" dirty="0">
              <a:solidFill>
                <a:srgbClr val="0070C0"/>
              </a:solidFill>
            </a:endParaRPr>
          </a:p>
          <a:p>
            <a:pPr marL="901700" lvl="1" indent="0" eaLnBrk="1" latinLnBrk="0" hangingPunct="1">
              <a:lnSpc>
                <a:spcPct val="145000"/>
              </a:lnSpc>
              <a:spcBef>
                <a:spcPts val="0"/>
              </a:spcBef>
              <a:buClr>
                <a:srgbClr val="3366FF"/>
              </a:buClr>
              <a:buFont typeface="Wingdings" panose="05000000000000000000" pitchFamily="2" charset="2"/>
              <a:buChar char="p"/>
            </a:pPr>
            <a:r>
              <a:rPr lang="zh-CN" altLang="zh-CN" sz="2400" b="1" i="0" dirty="0" smtClean="0">
                <a:solidFill>
                  <a:srgbClr val="00B050"/>
                </a:solidFill>
                <a:latin typeface="楷体" panose="02010609060101010101" charset="-122"/>
                <a:ea typeface="楷体" panose="02010609060101010101" charset="-122"/>
                <a:cs typeface="楷体" panose="02010609060101010101" charset="-122"/>
              </a:rPr>
              <a:t>对于自动恢复需验证</a:t>
            </a:r>
            <a:r>
              <a:rPr lang="zh-CN" altLang="zh-CN" sz="2400" b="1" i="0" dirty="0">
                <a:solidFill>
                  <a:srgbClr val="00B050"/>
                </a:solidFill>
                <a:latin typeface="楷体" panose="02010609060101010101" charset="-122"/>
                <a:ea typeface="楷体" panose="02010609060101010101" charset="-122"/>
                <a:cs typeface="楷体" panose="02010609060101010101" charset="-122"/>
              </a:rPr>
              <a:t>重新初始化、检查点、数据恢复和重新启动等机制的正确性；</a:t>
            </a:r>
            <a:endParaRPr lang="zh-CN" altLang="en-US" sz="2400" b="1" i="0" dirty="0">
              <a:solidFill>
                <a:srgbClr val="00B050"/>
              </a:solidFill>
              <a:latin typeface="楷体" panose="02010609060101010101" charset="-122"/>
              <a:ea typeface="楷体" panose="02010609060101010101" charset="-122"/>
              <a:cs typeface="楷体" panose="02010609060101010101" charset="-122"/>
            </a:endParaRPr>
          </a:p>
          <a:p>
            <a:pPr marL="901700" lvl="1" indent="0" eaLnBrk="1" latinLnBrk="0" hangingPunct="1">
              <a:lnSpc>
                <a:spcPct val="145000"/>
              </a:lnSpc>
              <a:spcBef>
                <a:spcPts val="0"/>
              </a:spcBef>
              <a:buClr>
                <a:srgbClr val="3366FF"/>
              </a:buClr>
              <a:buFont typeface="Wingdings" panose="05000000000000000000" pitchFamily="2" charset="2"/>
              <a:buChar char="p"/>
            </a:pPr>
            <a:r>
              <a:rPr lang="zh-CN" altLang="zh-CN" sz="2400" b="1" i="0" dirty="0" smtClean="0">
                <a:solidFill>
                  <a:srgbClr val="00B050"/>
                </a:solidFill>
                <a:latin typeface="楷体" panose="02010609060101010101" charset="-122"/>
                <a:ea typeface="楷体" panose="02010609060101010101" charset="-122"/>
                <a:cs typeface="楷体" panose="02010609060101010101" charset="-122"/>
              </a:rPr>
              <a:t>对于人工干预</a:t>
            </a:r>
            <a:r>
              <a:rPr lang="zh-CN" altLang="zh-CN" sz="2400" b="1" i="0" dirty="0">
                <a:solidFill>
                  <a:srgbClr val="00B050"/>
                </a:solidFill>
                <a:latin typeface="楷体" panose="02010609060101010101" charset="-122"/>
                <a:ea typeface="楷体" panose="02010609060101010101" charset="-122"/>
                <a:cs typeface="楷体" panose="02010609060101010101" charset="-122"/>
              </a:rPr>
              <a:t>的恢复系统，还需估测平均修复时间，确定其是否在可接受的范围内。</a:t>
            </a:r>
            <a:endParaRPr lang="zh-CN" altLang="zh-CN" sz="2400" b="1" i="0" dirty="0">
              <a:solidFill>
                <a:srgbClr val="00B05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1403648" y="404664"/>
            <a:ext cx="6407993" cy="575469"/>
          </a:xfrm>
        </p:spPr>
        <p:txBody>
          <a:bodyPr/>
          <a:lstStyle/>
          <a:p>
            <a:pPr algn="ctr">
              <a:lnSpc>
                <a:spcPct val="120000"/>
              </a:lnSpc>
            </a:pPr>
            <a:r>
              <a:rPr lang="zh-CN" altLang="en-US" sz="3600" dirty="0">
                <a:solidFill>
                  <a:srgbClr val="FFFF00"/>
                </a:solidFill>
              </a:rPr>
              <a:t>什么是验收测试</a:t>
            </a:r>
            <a:endParaRPr lang="zh-CN" altLang="en-US" sz="3600" dirty="0">
              <a:solidFill>
                <a:srgbClr val="FFFF00"/>
              </a:solidFill>
            </a:endParaRPr>
          </a:p>
        </p:txBody>
      </p:sp>
      <p:sp>
        <p:nvSpPr>
          <p:cNvPr id="6147" name="Rectangle 5"/>
          <p:cNvSpPr>
            <a:spLocks noChangeArrowheads="1"/>
          </p:cNvSpPr>
          <p:nvPr/>
        </p:nvSpPr>
        <p:spPr bwMode="auto">
          <a:xfrm>
            <a:off x="323528" y="1412776"/>
            <a:ext cx="8352928" cy="1641475"/>
          </a:xfrm>
          <a:prstGeom prst="rect">
            <a:avLst/>
          </a:prstGeom>
          <a:noFill/>
          <a:ln w="9525" algn="ctr">
            <a:noFill/>
            <a:miter lim="800000"/>
          </a:ln>
        </p:spPr>
        <p:txBody>
          <a:bodyPr wrap="square">
            <a:spAutoFit/>
          </a:bodyPr>
          <a:lstStyle/>
          <a:p>
            <a:pPr marL="85725">
              <a:lnSpc>
                <a:spcPct val="140000"/>
              </a:lnSpc>
              <a:spcAft>
                <a:spcPct val="20000"/>
              </a:spcAft>
              <a:buClr>
                <a:schemeClr val="accent1"/>
              </a:buClr>
              <a:buSzPct val="75000"/>
            </a:pPr>
            <a:r>
              <a:rPr lang="zh-CN" altLang="en-US" sz="2400" b="1" i="0" u="sng" dirty="0" smtClean="0">
                <a:solidFill>
                  <a:srgbClr val="FF0000"/>
                </a:solidFill>
              </a:rPr>
              <a:t>验收测试</a:t>
            </a:r>
            <a:r>
              <a:rPr lang="zh-CN" altLang="en-US" sz="2400" b="1" i="0" dirty="0" smtClean="0">
                <a:solidFill>
                  <a:srgbClr val="FF0000"/>
                </a:solidFill>
              </a:rPr>
              <a:t> </a:t>
            </a:r>
            <a:r>
              <a:rPr lang="en-US" altLang="zh-CN" sz="2400" b="1" i="0" dirty="0" smtClean="0">
                <a:solidFill>
                  <a:srgbClr val="FF0000"/>
                </a:solidFill>
              </a:rPr>
              <a:t>(</a:t>
            </a:r>
            <a:r>
              <a:rPr lang="en-US" altLang="zh-CN" sz="2400" b="1" i="0" dirty="0">
                <a:solidFill>
                  <a:srgbClr val="FF0000"/>
                </a:solidFill>
              </a:rPr>
              <a:t>Acceptance Test)</a:t>
            </a:r>
            <a:r>
              <a:rPr lang="en-US" altLang="zh-CN" sz="2400" b="1" i="0" dirty="0" smtClean="0">
                <a:solidFill>
                  <a:srgbClr val="FF0000"/>
                </a:solidFill>
              </a:rPr>
              <a:t>:</a:t>
            </a:r>
            <a:r>
              <a:rPr lang="zh-CN" altLang="en-US" sz="2400" b="1" i="0" dirty="0" smtClean="0">
                <a:solidFill>
                  <a:srgbClr val="FF0000"/>
                </a:solidFill>
              </a:rPr>
              <a:t> </a:t>
            </a:r>
            <a:r>
              <a:rPr lang="zh-CN" altLang="en-US" sz="2400" b="1" i="0" dirty="0" smtClean="0">
                <a:solidFill>
                  <a:srgbClr val="0070C0"/>
                </a:solidFill>
              </a:rPr>
              <a:t>在软件产品完成了系统功能和非功能测试之</a:t>
            </a:r>
            <a:r>
              <a:rPr lang="zh-CN" altLang="en-US" sz="2400" b="1" i="0" dirty="0">
                <a:solidFill>
                  <a:srgbClr val="0070C0"/>
                </a:solidFill>
              </a:rPr>
              <a:t>后、产品发布之前所进行的软件测试活动，它是技术测试</a:t>
            </a:r>
            <a:r>
              <a:rPr lang="zh-CN" altLang="en-US" sz="2400" b="1" i="0" dirty="0" smtClean="0">
                <a:solidFill>
                  <a:srgbClr val="0070C0"/>
                </a:solidFill>
              </a:rPr>
              <a:t>的最后一个阶段</a:t>
            </a:r>
            <a:r>
              <a:rPr lang="zh-CN" altLang="zh-CN" sz="2400" b="1" i="0" dirty="0">
                <a:solidFill>
                  <a:srgbClr val="0070C0"/>
                </a:solidFill>
              </a:rPr>
              <a:t>，</a:t>
            </a:r>
            <a:r>
              <a:rPr lang="zh-CN" altLang="en-US" sz="2400" b="1" i="0" dirty="0" smtClean="0">
                <a:solidFill>
                  <a:srgbClr val="0070C0"/>
                </a:solidFill>
              </a:rPr>
              <a:t>也称为交付测试</a:t>
            </a:r>
            <a:r>
              <a:rPr lang="zh-CN" altLang="en-US" sz="2400" b="1" i="0" dirty="0">
                <a:solidFill>
                  <a:srgbClr val="0070C0"/>
                </a:solidFill>
              </a:rPr>
              <a:t>。</a:t>
            </a:r>
            <a:r>
              <a:rPr lang="zh-CN" altLang="en-US" sz="2400" i="0" dirty="0">
                <a:solidFill>
                  <a:srgbClr val="0070C0"/>
                </a:solidFill>
              </a:rPr>
              <a:t> </a:t>
            </a:r>
            <a:endParaRPr lang="zh-CN" altLang="en-US" sz="2400" i="0" dirty="0">
              <a:solidFill>
                <a:srgbClr val="0070C0"/>
              </a:solidFill>
            </a:endParaRPr>
          </a:p>
        </p:txBody>
      </p:sp>
      <p:pic>
        <p:nvPicPr>
          <p:cNvPr id="6149" name="Picture 7" descr="http://www.chilton-computing.org.uk/gallery/ral76/med/r23447m.jpg"/>
          <p:cNvPicPr>
            <a:picLocks noChangeAspect="1" noChangeArrowheads="1"/>
          </p:cNvPicPr>
          <p:nvPr/>
        </p:nvPicPr>
        <p:blipFill>
          <a:blip r:embed="rId1" r:link="rId2" cstate="print"/>
          <a:srcRect/>
          <a:stretch>
            <a:fillRect/>
          </a:stretch>
        </p:blipFill>
        <p:spPr bwMode="auto">
          <a:xfrm>
            <a:off x="1979712" y="3212976"/>
            <a:ext cx="5058424"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43608" y="260648"/>
            <a:ext cx="6769248" cy="719931"/>
          </a:xfrm>
        </p:spPr>
        <p:txBody>
          <a:bodyPr/>
          <a:lstStyle/>
          <a:p>
            <a:pPr algn="ctr"/>
            <a:r>
              <a:rPr lang="en-US" altLang="zh-CN" sz="3600" dirty="0">
                <a:solidFill>
                  <a:srgbClr val="FFFF00"/>
                </a:solidFill>
              </a:rPr>
              <a:t>7.1 </a:t>
            </a:r>
            <a:r>
              <a:rPr lang="zh-CN" altLang="en-US" sz="3600" dirty="0">
                <a:solidFill>
                  <a:srgbClr val="FFFF00"/>
                </a:solidFill>
              </a:rPr>
              <a:t>验收测试的过程和主要内容</a:t>
            </a:r>
            <a:endParaRPr lang="en-US" altLang="zh-CN" sz="3600" dirty="0">
              <a:solidFill>
                <a:srgbClr val="FFFF00"/>
              </a:solidFill>
            </a:endParaRPr>
          </a:p>
        </p:txBody>
      </p:sp>
      <p:sp>
        <p:nvSpPr>
          <p:cNvPr id="7171" name="Text Box 4"/>
          <p:cNvSpPr txBox="1">
            <a:spLocks noChangeArrowheads="1"/>
          </p:cNvSpPr>
          <p:nvPr/>
        </p:nvSpPr>
        <p:spPr bwMode="auto">
          <a:xfrm>
            <a:off x="467544" y="1772816"/>
            <a:ext cx="8208912" cy="4476750"/>
          </a:xfrm>
          <a:prstGeom prst="rect">
            <a:avLst/>
          </a:prstGeom>
          <a:noFill/>
          <a:ln w="9525">
            <a:noFill/>
            <a:miter lim="800000"/>
          </a:ln>
        </p:spPr>
        <p:txBody>
          <a:bodyPr wrap="square" lIns="0" tIns="0" rIns="0" bIns="0">
            <a:spAutoFit/>
          </a:bodyPr>
          <a:lstStyle/>
          <a:p>
            <a:pPr marL="457200" indent="-457200" eaLnBrk="1" latinLnBrk="0" hangingPunct="1">
              <a:lnSpc>
                <a:spcPct val="130000"/>
              </a:lnSpc>
              <a:buClr>
                <a:schemeClr val="accent1"/>
              </a:buClr>
              <a:buSzPct val="75000"/>
            </a:pPr>
            <a:r>
              <a:rPr lang="zh-CN" altLang="en-US" sz="2800" b="1" i="0" u="sng" dirty="0">
                <a:solidFill>
                  <a:srgbClr val="FF0000"/>
                </a:solidFill>
                <a:latin typeface="宋体" panose="02010600030101010101" pitchFamily="2" charset="-122"/>
              </a:rPr>
              <a:t>前提</a:t>
            </a:r>
            <a:r>
              <a:rPr lang="en-US" altLang="zh-CN" sz="2400" b="1" i="0" dirty="0">
                <a:solidFill>
                  <a:srgbClr val="FF0000"/>
                </a:solidFill>
                <a:latin typeface="宋体" panose="02010600030101010101" pitchFamily="2" charset="-122"/>
              </a:rPr>
              <a:t>:</a:t>
            </a:r>
            <a:endParaRPr lang="zh-CN" altLang="en-US" sz="2400" b="1" i="0" dirty="0">
              <a:solidFill>
                <a:srgbClr val="FF0000"/>
              </a:solidFill>
              <a:latin typeface="宋体" panose="02010600030101010101" pitchFamily="2" charset="-122"/>
            </a:endParaRPr>
          </a:p>
          <a:p>
            <a:pPr marL="457200" indent="-457200" eaLnBrk="1" latinLnBrk="0" hangingPunct="1">
              <a:lnSpc>
                <a:spcPct val="130000"/>
              </a:lnSpc>
              <a:buClr>
                <a:schemeClr val="accent1"/>
              </a:buClr>
              <a:buSzPct val="75000"/>
            </a:pPr>
            <a:r>
              <a:rPr lang="zh-CN" altLang="en-US" sz="2400" b="1" i="0" dirty="0">
                <a:latin typeface="宋体" panose="02010600030101010101" pitchFamily="2" charset="-122"/>
              </a:rPr>
              <a:t>    </a:t>
            </a:r>
            <a:r>
              <a:rPr lang="zh-CN" altLang="en-US" sz="2400" b="1" i="0" dirty="0">
                <a:solidFill>
                  <a:srgbClr val="0070C0"/>
                </a:solidFill>
                <a:latin typeface="宋体" panose="02010600030101010101" pitchFamily="2" charset="-122"/>
              </a:rPr>
              <a:t>系统或软件产品已通过了系统测试。</a:t>
            </a:r>
            <a:endParaRPr lang="en-US" altLang="zh-CN" sz="2400" b="1" i="0" dirty="0">
              <a:solidFill>
                <a:srgbClr val="0070C0"/>
              </a:solidFill>
              <a:latin typeface="宋体" panose="02010600030101010101" pitchFamily="2" charset="-122"/>
            </a:endParaRPr>
          </a:p>
          <a:p>
            <a:pPr marL="457200" indent="-457200" eaLnBrk="1" latinLnBrk="0" hangingPunct="1">
              <a:lnSpc>
                <a:spcPct val="130000"/>
              </a:lnSpc>
              <a:buClr>
                <a:schemeClr val="accent1"/>
              </a:buClr>
              <a:buSzPct val="75000"/>
            </a:pPr>
            <a:endParaRPr lang="zh-CN" altLang="en-US" sz="2400" b="1" i="0" dirty="0">
              <a:latin typeface="宋体" panose="02010600030101010101" pitchFamily="2" charset="-122"/>
            </a:endParaRPr>
          </a:p>
          <a:p>
            <a:pPr marL="457200" indent="-457200" eaLnBrk="1" latinLnBrk="0" hangingPunct="1">
              <a:lnSpc>
                <a:spcPct val="130000"/>
              </a:lnSpc>
              <a:buClr>
                <a:schemeClr val="accent1"/>
              </a:buClr>
              <a:buSzPct val="75000"/>
            </a:pPr>
            <a:r>
              <a:rPr lang="zh-CN" altLang="en-US" sz="2800" b="1" i="0" u="sng" dirty="0">
                <a:solidFill>
                  <a:srgbClr val="FF0000"/>
                </a:solidFill>
                <a:latin typeface="宋体" panose="02010600030101010101" pitchFamily="2" charset="-122"/>
              </a:rPr>
              <a:t>测试内容</a:t>
            </a:r>
            <a:r>
              <a:rPr lang="en-US" altLang="zh-CN" sz="2400" b="1" i="0" dirty="0">
                <a:solidFill>
                  <a:srgbClr val="FF0000"/>
                </a:solidFill>
                <a:latin typeface="宋体" panose="02010600030101010101" pitchFamily="2" charset="-122"/>
              </a:rPr>
              <a:t>:</a:t>
            </a:r>
            <a:endParaRPr lang="zh-CN" altLang="en-US" sz="2400" b="1" i="0" dirty="0">
              <a:solidFill>
                <a:srgbClr val="FF0000"/>
              </a:solidFill>
              <a:latin typeface="宋体" panose="02010600030101010101" pitchFamily="2" charset="-122"/>
            </a:endParaRPr>
          </a:p>
          <a:p>
            <a:pPr marL="457200" indent="-457200" eaLnBrk="1" latinLnBrk="0" hangingPunct="1">
              <a:lnSpc>
                <a:spcPct val="130000"/>
              </a:lnSpc>
              <a:buClr>
                <a:schemeClr val="accent1"/>
              </a:buClr>
              <a:buSzPct val="75000"/>
            </a:pPr>
            <a:r>
              <a:rPr lang="zh-CN" altLang="en-US" sz="2400" b="1" i="0" dirty="0">
                <a:latin typeface="宋体" panose="02010600030101010101" pitchFamily="2" charset="-122"/>
              </a:rPr>
              <a:t>	</a:t>
            </a:r>
            <a:r>
              <a:rPr lang="zh-CN" altLang="en-US" sz="2400" b="1" i="0" dirty="0">
                <a:solidFill>
                  <a:srgbClr val="0070C0"/>
                </a:solidFill>
                <a:latin typeface="宋体" panose="02010600030101010101" pitchFamily="2" charset="-122"/>
              </a:rPr>
              <a:t>验证系统是否达到了用户需求规格说明书（可能包括项目或产品验收准则）中的要求，</a:t>
            </a:r>
            <a:r>
              <a:rPr lang="zh-CN" altLang="en-US" sz="2400" b="1" i="0" dirty="0" smtClean="0">
                <a:solidFill>
                  <a:srgbClr val="0070C0"/>
                </a:solidFill>
                <a:latin typeface="宋体" panose="02010600030101010101" pitchFamily="2" charset="-122"/>
              </a:rPr>
              <a:t>测试尽可能</a:t>
            </a:r>
            <a:r>
              <a:rPr lang="zh-CN" altLang="en-US" sz="2400" b="1" i="0" dirty="0">
                <a:solidFill>
                  <a:srgbClr val="0070C0"/>
                </a:solidFill>
                <a:latin typeface="宋体" panose="02010600030101010101" pitchFamily="2" charset="-122"/>
              </a:rPr>
              <a:t>地发现软件中存留的缺陷，从而为软件进一步改善提供帮助，并保证系统或软件产品最终被用户接受。主要包括易用性测试</a:t>
            </a:r>
            <a:r>
              <a:rPr lang="zh-CN" altLang="en-US" sz="2400" b="1" i="0" dirty="0" smtClean="0">
                <a:solidFill>
                  <a:srgbClr val="0070C0"/>
                </a:solidFill>
                <a:latin typeface="宋体" panose="02010600030101010101" pitchFamily="2" charset="-122"/>
              </a:rPr>
              <a:t>、安装测试</a:t>
            </a:r>
            <a:r>
              <a:rPr lang="zh-CN" altLang="en-US" sz="2400" b="1" i="0" dirty="0">
                <a:solidFill>
                  <a:srgbClr val="0070C0"/>
                </a:solidFill>
                <a:latin typeface="宋体" panose="02010600030101010101" pitchFamily="2" charset="-122"/>
              </a:rPr>
              <a:t>、文档（</a:t>
            </a:r>
            <a:r>
              <a:rPr lang="zh-CN" altLang="en-US" sz="2400" b="1" i="0" dirty="0" smtClean="0">
                <a:solidFill>
                  <a:srgbClr val="0070C0"/>
                </a:solidFill>
                <a:latin typeface="宋体" panose="02010600030101010101" pitchFamily="2" charset="-122"/>
              </a:rPr>
              <a:t>如用户手册）</a:t>
            </a:r>
            <a:r>
              <a:rPr lang="zh-CN" altLang="en-US" sz="2400" b="1" i="0" dirty="0">
                <a:solidFill>
                  <a:srgbClr val="0070C0"/>
                </a:solidFill>
                <a:latin typeface="宋体" panose="02010600030101010101" pitchFamily="2" charset="-122"/>
              </a:rPr>
              <a:t>测试等几个方面的内容。 </a:t>
            </a:r>
            <a:endParaRPr lang="zh-CN" altLang="en-US" sz="2400" b="1" i="0" dirty="0">
              <a:solidFill>
                <a:srgbClr val="0070C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03648" y="404813"/>
            <a:ext cx="6408440" cy="503907"/>
          </a:xfrm>
        </p:spPr>
        <p:txBody>
          <a:bodyPr/>
          <a:lstStyle/>
          <a:p>
            <a:pPr algn="ctr"/>
            <a:r>
              <a:rPr lang="zh-CN" altLang="en-US" sz="3600" dirty="0">
                <a:solidFill>
                  <a:srgbClr val="FFFF00"/>
                </a:solidFill>
              </a:rPr>
              <a:t>测试步骤</a:t>
            </a:r>
            <a:endParaRPr lang="zh-CN" altLang="en-US" sz="3600" dirty="0">
              <a:solidFill>
                <a:srgbClr val="FFFF00"/>
              </a:solidFill>
            </a:endParaRPr>
          </a:p>
        </p:txBody>
      </p:sp>
      <p:sp>
        <p:nvSpPr>
          <p:cNvPr id="8195" name="Rectangle 3"/>
          <p:cNvSpPr>
            <a:spLocks noGrp="1" noChangeArrowheads="1"/>
          </p:cNvSpPr>
          <p:nvPr>
            <p:ph type="body" idx="1"/>
          </p:nvPr>
        </p:nvSpPr>
        <p:spPr>
          <a:xfrm>
            <a:off x="611560" y="1340768"/>
            <a:ext cx="8136904" cy="5040560"/>
          </a:xfrm>
        </p:spPr>
        <p:txBody>
          <a:bodyPr/>
          <a:lstStyle/>
          <a:p>
            <a:pPr marL="444500" indent="-444500">
              <a:lnSpc>
                <a:spcPct val="130000"/>
              </a:lnSpc>
              <a:spcBef>
                <a:spcPct val="0"/>
              </a:spcBef>
              <a:buClr>
                <a:srgbClr val="3366FF"/>
              </a:buClr>
              <a:buSzTx/>
              <a:buFont typeface="Wingdings" panose="05000000000000000000" pitchFamily="2" charset="2"/>
              <a:buChar char="n"/>
            </a:pPr>
            <a:r>
              <a:rPr lang="zh-CN" altLang="en-US" sz="2400" kern="1200" dirty="0" smtClean="0">
                <a:solidFill>
                  <a:srgbClr val="0070C0"/>
                </a:solidFill>
                <a:ea typeface="楷体" panose="02010609060101010101" charset="-122"/>
                <a:cs typeface="楷体" panose="02010609060101010101" charset="-122"/>
              </a:rPr>
              <a:t>制定测试计划及验收通过准则，通过客户评审</a:t>
            </a:r>
            <a:endParaRPr lang="zh-CN" altLang="en-US" sz="2400" kern="1200" dirty="0">
              <a:solidFill>
                <a:srgbClr val="0070C0"/>
              </a:solidFill>
              <a:ea typeface="楷体" panose="02010609060101010101" charset="-122"/>
              <a:cs typeface="楷体" panose="02010609060101010101" charset="-122"/>
            </a:endParaRPr>
          </a:p>
          <a:p>
            <a:pPr marL="444500" indent="-444500">
              <a:lnSpc>
                <a:spcPct val="130000"/>
              </a:lnSpc>
              <a:spcBef>
                <a:spcPct val="0"/>
              </a:spcBef>
              <a:buClr>
                <a:srgbClr val="3366FF"/>
              </a:buClr>
              <a:buSzTx/>
              <a:buFont typeface="Wingdings" panose="05000000000000000000" pitchFamily="2" charset="2"/>
              <a:buChar char="n"/>
            </a:pPr>
            <a:r>
              <a:rPr lang="zh-CN" altLang="en-GB" sz="2400" kern="1200" dirty="0" smtClean="0">
                <a:solidFill>
                  <a:srgbClr val="0070C0"/>
                </a:solidFill>
                <a:ea typeface="楷体" panose="02010609060101010101" charset="-122"/>
                <a:cs typeface="楷体" panose="02010609060101010101" charset="-122"/>
              </a:rPr>
              <a:t>设计测试用例并</a:t>
            </a:r>
            <a:r>
              <a:rPr lang="zh-CN" altLang="en-US" sz="2400" kern="1200" dirty="0" smtClean="0">
                <a:solidFill>
                  <a:srgbClr val="0070C0"/>
                </a:solidFill>
                <a:ea typeface="楷体" panose="02010609060101010101" charset="-122"/>
                <a:cs typeface="楷体" panose="02010609060101010101" charset="-122"/>
              </a:rPr>
              <a:t>通</a:t>
            </a:r>
            <a:r>
              <a:rPr lang="zh-CN" altLang="en-GB" sz="2400" kern="1200" dirty="0" smtClean="0">
                <a:solidFill>
                  <a:srgbClr val="0070C0"/>
                </a:solidFill>
                <a:ea typeface="楷体" panose="02010609060101010101" charset="-122"/>
                <a:cs typeface="楷体" panose="02010609060101010101" charset="-122"/>
              </a:rPr>
              <a:t>过评审</a:t>
            </a:r>
            <a:endParaRPr lang="zh-CN" altLang="en-GB" sz="2400" kern="1200" dirty="0">
              <a:solidFill>
                <a:srgbClr val="0070C0"/>
              </a:solidFill>
              <a:ea typeface="楷体" panose="02010609060101010101" charset="-122"/>
              <a:cs typeface="楷体" panose="02010609060101010101" charset="-122"/>
            </a:endParaRPr>
          </a:p>
          <a:p>
            <a:pPr marL="444500" indent="-444500">
              <a:lnSpc>
                <a:spcPct val="130000"/>
              </a:lnSpc>
              <a:spcBef>
                <a:spcPct val="0"/>
              </a:spcBef>
              <a:buClr>
                <a:srgbClr val="3366FF"/>
              </a:buClr>
              <a:buSzTx/>
              <a:buFont typeface="Wingdings" panose="05000000000000000000" pitchFamily="2" charset="2"/>
              <a:buChar char="n"/>
            </a:pPr>
            <a:r>
              <a:rPr lang="zh-CN" altLang="en-GB" sz="2400" kern="1200" dirty="0" smtClean="0">
                <a:solidFill>
                  <a:srgbClr val="0070C0"/>
                </a:solidFill>
                <a:ea typeface="楷体" panose="02010609060101010101" charset="-122"/>
                <a:cs typeface="楷体" panose="02010609060101010101" charset="-122"/>
              </a:rPr>
              <a:t>准备测试环境</a:t>
            </a:r>
            <a:r>
              <a:rPr lang="zh-CN" altLang="en-US" sz="2400" kern="1200" dirty="0" smtClean="0">
                <a:solidFill>
                  <a:srgbClr val="0070C0"/>
                </a:solidFill>
                <a:ea typeface="楷体" panose="02010609060101010101" charset="-122"/>
                <a:cs typeface="楷体" panose="02010609060101010101" charset="-122"/>
              </a:rPr>
              <a:t>与</a:t>
            </a:r>
            <a:r>
              <a:rPr lang="zh-CN" altLang="en-GB" sz="2400" kern="1200" dirty="0" smtClean="0">
                <a:solidFill>
                  <a:srgbClr val="0070C0"/>
                </a:solidFill>
                <a:ea typeface="楷体" panose="02010609060101010101" charset="-122"/>
                <a:cs typeface="楷体" panose="02010609060101010101" charset="-122"/>
              </a:rPr>
              <a:t>数据</a:t>
            </a:r>
            <a:r>
              <a:rPr lang="zh-CN" altLang="en-GB" sz="2400" kern="1200" dirty="0">
                <a:solidFill>
                  <a:srgbClr val="0070C0"/>
                </a:solidFill>
                <a:ea typeface="楷体" panose="02010609060101010101" charset="-122"/>
                <a:cs typeface="楷体" panose="02010609060101010101" charset="-122"/>
              </a:rPr>
              <a:t>，执行测试用例，</a:t>
            </a:r>
            <a:r>
              <a:rPr lang="zh-CN" altLang="en-GB" sz="2400" kern="1200" dirty="0" smtClean="0">
                <a:solidFill>
                  <a:srgbClr val="0070C0"/>
                </a:solidFill>
                <a:ea typeface="楷体" panose="02010609060101010101" charset="-122"/>
                <a:cs typeface="楷体" panose="02010609060101010101" charset="-122"/>
              </a:rPr>
              <a:t>记录测试结果</a:t>
            </a:r>
            <a:endParaRPr lang="zh-CN" altLang="en-GB" sz="2400" kern="1200" dirty="0">
              <a:solidFill>
                <a:srgbClr val="0070C0"/>
              </a:solidFill>
              <a:ea typeface="楷体" panose="02010609060101010101" charset="-122"/>
              <a:cs typeface="楷体" panose="02010609060101010101" charset="-122"/>
            </a:endParaRPr>
          </a:p>
          <a:p>
            <a:pPr marL="444500" indent="-444500">
              <a:lnSpc>
                <a:spcPct val="130000"/>
              </a:lnSpc>
              <a:spcBef>
                <a:spcPct val="0"/>
              </a:spcBef>
              <a:buClr>
                <a:srgbClr val="3366FF"/>
              </a:buClr>
              <a:buSzTx/>
              <a:buFont typeface="Wingdings" panose="05000000000000000000" pitchFamily="2" charset="2"/>
              <a:buChar char="n"/>
            </a:pPr>
            <a:r>
              <a:rPr lang="zh-CN" altLang="en-GB" sz="2400" kern="1200" dirty="0">
                <a:solidFill>
                  <a:srgbClr val="0070C0"/>
                </a:solidFill>
                <a:ea typeface="楷体" panose="02010609060101010101" charset="-122"/>
                <a:cs typeface="楷体" panose="02010609060101010101" charset="-122"/>
              </a:rPr>
              <a:t>分析测试结果，根据验收通过准则分析测试结果，作出验收是否通过及测试评价。</a:t>
            </a:r>
            <a:endParaRPr lang="zh-CN" altLang="en-GB" sz="2400" kern="1200" dirty="0">
              <a:solidFill>
                <a:srgbClr val="0070C0"/>
              </a:solidFill>
              <a:ea typeface="楷体" panose="02010609060101010101" charset="-122"/>
              <a:cs typeface="楷体" panose="02010609060101010101" charset="-122"/>
            </a:endParaRPr>
          </a:p>
          <a:p>
            <a:pPr marL="952500" lvl="1" indent="-495300" eaLnBrk="1" hangingPunct="1">
              <a:lnSpc>
                <a:spcPct val="120000"/>
              </a:lnSpc>
              <a:spcBef>
                <a:spcPct val="0"/>
              </a:spcBef>
              <a:buClr>
                <a:schemeClr val="tx1"/>
              </a:buClr>
              <a:buFont typeface="Wingdings" panose="05000000000000000000" pitchFamily="2" charset="2"/>
              <a:buChar char="l"/>
            </a:pPr>
            <a:r>
              <a:rPr lang="zh-CN" altLang="en-US" dirty="0" smtClean="0">
                <a:solidFill>
                  <a:srgbClr val="00B050"/>
                </a:solidFill>
                <a:latin typeface="楷体" panose="02010609060101010101" charset="-122"/>
                <a:ea typeface="楷体" panose="02010609060101010101" charset="-122"/>
                <a:cs typeface="楷体" panose="02010609060101010101" charset="-122"/>
              </a:rPr>
              <a:t>测试项目通过；</a:t>
            </a:r>
            <a:endParaRPr lang="zh-CN" altLang="en-US" dirty="0" smtClean="0">
              <a:solidFill>
                <a:srgbClr val="00B050"/>
              </a:solidFill>
              <a:latin typeface="楷体" panose="02010609060101010101" charset="-122"/>
              <a:ea typeface="楷体" panose="02010609060101010101" charset="-122"/>
              <a:cs typeface="楷体" panose="02010609060101010101" charset="-122"/>
            </a:endParaRPr>
          </a:p>
          <a:p>
            <a:pPr marL="952500" lvl="1" indent="-495300" eaLnBrk="1" hangingPunct="1">
              <a:lnSpc>
                <a:spcPct val="120000"/>
              </a:lnSpc>
              <a:spcBef>
                <a:spcPct val="0"/>
              </a:spcBef>
              <a:buClr>
                <a:schemeClr val="tx1"/>
              </a:buClr>
              <a:buFont typeface="Wingdings" panose="05000000000000000000" pitchFamily="2" charset="2"/>
              <a:buChar char="l"/>
            </a:pPr>
            <a:r>
              <a:rPr lang="zh-CN" altLang="en-US" dirty="0" smtClean="0">
                <a:solidFill>
                  <a:srgbClr val="00B050"/>
                </a:solidFill>
                <a:latin typeface="楷体" panose="02010609060101010101" charset="-122"/>
                <a:ea typeface="楷体" panose="02010609060101010101" charset="-122"/>
                <a:cs typeface="楷体" panose="02010609060101010101" charset="-122"/>
              </a:rPr>
              <a:t>测试项目没有通过，但存在变通方法，在维护后期或下一个版本改进；</a:t>
            </a:r>
            <a:endParaRPr lang="en-US" altLang="zh-CN" dirty="0" smtClean="0">
              <a:solidFill>
                <a:srgbClr val="00B050"/>
              </a:solidFill>
              <a:latin typeface="楷体" panose="02010609060101010101" charset="-122"/>
              <a:ea typeface="楷体" panose="02010609060101010101" charset="-122"/>
              <a:cs typeface="楷体" panose="02010609060101010101" charset="-122"/>
            </a:endParaRPr>
          </a:p>
          <a:p>
            <a:pPr marL="952500" lvl="1" indent="-495300">
              <a:lnSpc>
                <a:spcPct val="120000"/>
              </a:lnSpc>
              <a:spcBef>
                <a:spcPct val="0"/>
              </a:spcBef>
              <a:buClr>
                <a:schemeClr val="tx1"/>
              </a:buClr>
              <a:buFont typeface="Wingdings" panose="05000000000000000000" pitchFamily="2" charset="2"/>
              <a:buChar char="l"/>
            </a:pPr>
            <a:r>
              <a:rPr lang="zh-CN" altLang="en-US" dirty="0">
                <a:solidFill>
                  <a:srgbClr val="00B050"/>
                </a:solidFill>
                <a:latin typeface="楷体" panose="02010609060101010101" charset="-122"/>
                <a:ea typeface="楷体" panose="02010609060101010101" charset="-122"/>
                <a:cs typeface="楷体" panose="02010609060101010101" charset="-122"/>
              </a:rPr>
              <a:t>测试项目没有通过，并且不存在变通方法，需要很大的修改</a:t>
            </a:r>
            <a:r>
              <a:rPr lang="zh-CN" altLang="en-US" dirty="0" smtClean="0">
                <a:solidFill>
                  <a:srgbClr val="00B050"/>
                </a:solidFill>
                <a:latin typeface="楷体" panose="02010609060101010101" charset="-122"/>
                <a:ea typeface="楷体" panose="02010609060101010101" charset="-122"/>
                <a:cs typeface="楷体" panose="02010609060101010101" charset="-122"/>
              </a:rPr>
              <a:t>；</a:t>
            </a:r>
            <a:endParaRPr lang="zh-CN" altLang="en-US" dirty="0" smtClean="0">
              <a:solidFill>
                <a:srgbClr val="00B050"/>
              </a:solidFill>
              <a:latin typeface="楷体" panose="02010609060101010101" charset="-122"/>
              <a:ea typeface="楷体" panose="02010609060101010101" charset="-122"/>
              <a:cs typeface="楷体" panose="02010609060101010101" charset="-122"/>
            </a:endParaRPr>
          </a:p>
          <a:p>
            <a:pPr marL="952500" lvl="1" indent="-495300" eaLnBrk="1" hangingPunct="1">
              <a:lnSpc>
                <a:spcPct val="120000"/>
              </a:lnSpc>
              <a:spcBef>
                <a:spcPct val="0"/>
              </a:spcBef>
              <a:buClr>
                <a:schemeClr val="tx1"/>
              </a:buClr>
              <a:buFont typeface="Wingdings" panose="05000000000000000000" pitchFamily="2" charset="2"/>
              <a:buChar char="l"/>
            </a:pPr>
            <a:r>
              <a:rPr lang="zh-CN" altLang="en-US" dirty="0" smtClean="0">
                <a:solidFill>
                  <a:srgbClr val="00B050"/>
                </a:solidFill>
                <a:latin typeface="楷体" panose="02010609060101010101" charset="-122"/>
                <a:ea typeface="楷体" panose="02010609060101010101" charset="-122"/>
                <a:cs typeface="楷体" panose="02010609060101010101" charset="-122"/>
              </a:rPr>
              <a:t>测试项目无法评估或者无法给出完整的评估。此时须给出原因</a:t>
            </a:r>
            <a:r>
              <a:rPr lang="zh-CN" altLang="en-US" sz="1700" dirty="0" smtClean="0">
                <a:solidFill>
                  <a:srgbClr val="00B050"/>
                </a:solidFill>
              </a:rPr>
              <a:t> </a:t>
            </a:r>
            <a:endParaRPr lang="zh-CN" altLang="en-US" sz="2100" dirty="0" smtClean="0">
              <a:solidFill>
                <a:srgbClr val="00B050"/>
              </a:solidFill>
            </a:endParaRPr>
          </a:p>
          <a:p>
            <a:pPr marL="444500" indent="-444500">
              <a:lnSpc>
                <a:spcPct val="140000"/>
              </a:lnSpc>
              <a:spcBef>
                <a:spcPct val="0"/>
              </a:spcBef>
              <a:buClr>
                <a:srgbClr val="3366FF"/>
              </a:buClr>
              <a:buFont typeface="Wingdings" panose="05000000000000000000" pitchFamily="2" charset="2"/>
              <a:buChar char="n"/>
            </a:pPr>
            <a:r>
              <a:rPr lang="zh-CN" altLang="en-US" sz="2400" kern="1200" dirty="0" smtClean="0">
                <a:solidFill>
                  <a:srgbClr val="0070C0"/>
                </a:solidFill>
                <a:ea typeface="楷体" panose="02010609060101010101" charset="-122"/>
                <a:cs typeface="楷体" panose="02010609060101010101" charset="-122"/>
              </a:rPr>
              <a:t>提交测试报告</a:t>
            </a:r>
            <a:endParaRPr lang="zh-CN" altLang="en-US" sz="2400" kern="1200" dirty="0" smtClean="0">
              <a:solidFill>
                <a:srgbClr val="0070C0"/>
              </a:solidFill>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75655" y="404813"/>
            <a:ext cx="6409457" cy="575915"/>
          </a:xfrm>
        </p:spPr>
        <p:txBody>
          <a:bodyPr/>
          <a:lstStyle/>
          <a:p>
            <a:pPr algn="ctr"/>
            <a:r>
              <a:rPr lang="zh-CN" altLang="en-US" sz="3600" dirty="0">
                <a:solidFill>
                  <a:srgbClr val="FFFF00"/>
                </a:solidFill>
              </a:rPr>
              <a:t>验收标准和注意事项</a:t>
            </a:r>
            <a:endParaRPr lang="zh-CN" altLang="en-US" sz="3600" dirty="0">
              <a:solidFill>
                <a:srgbClr val="FFFF00"/>
              </a:solidFill>
            </a:endParaRPr>
          </a:p>
        </p:txBody>
      </p:sp>
      <p:sp>
        <p:nvSpPr>
          <p:cNvPr id="9219" name="Rectangle 3"/>
          <p:cNvSpPr>
            <a:spLocks noChangeArrowheads="1"/>
          </p:cNvSpPr>
          <p:nvPr/>
        </p:nvSpPr>
        <p:spPr bwMode="auto">
          <a:xfrm>
            <a:off x="611560" y="1628676"/>
            <a:ext cx="7992888" cy="4805680"/>
          </a:xfrm>
          <a:prstGeom prst="rect">
            <a:avLst/>
          </a:prstGeom>
          <a:noFill/>
          <a:ln w="9525">
            <a:noFill/>
            <a:miter lim="800000"/>
          </a:ln>
        </p:spPr>
        <p:txBody>
          <a:bodyPr wrap="square">
            <a:spAutoFit/>
          </a:bodyPr>
          <a:lstStyle/>
          <a:p>
            <a:pPr marL="457200" indent="-457200">
              <a:spcBef>
                <a:spcPct val="50000"/>
              </a:spcBef>
            </a:pPr>
            <a:r>
              <a:rPr lang="zh-CN" altLang="en-US" sz="2800" b="1" i="0" u="sng" dirty="0">
                <a:solidFill>
                  <a:srgbClr val="FF0000"/>
                </a:solidFill>
              </a:rPr>
              <a:t>验收测试完成标准</a:t>
            </a:r>
            <a:r>
              <a:rPr lang="en-US" altLang="zh-CN" sz="2400" b="1" dirty="0">
                <a:solidFill>
                  <a:srgbClr val="FF0000"/>
                </a:solidFill>
              </a:rPr>
              <a:t>:</a:t>
            </a:r>
            <a:endParaRPr lang="en-US" altLang="zh-CN" sz="2400" b="1" dirty="0">
              <a:solidFill>
                <a:srgbClr val="FF0000"/>
              </a:solidFill>
            </a:endParaRPr>
          </a:p>
          <a:p>
            <a:pPr lvl="1" indent="-457200" algn="l" eaLnBrk="1" latinLnBrk="0" hangingPunct="1">
              <a:lnSpc>
                <a:spcPct val="100000"/>
              </a:lnSpc>
              <a:spcBef>
                <a:spcPct val="20000"/>
              </a:spcBef>
              <a:buClr>
                <a:srgbClr val="3366FF"/>
              </a:buClr>
              <a:buSzTx/>
              <a:buFont typeface="Wingdings" panose="05000000000000000000" pitchFamily="2" charset="2"/>
              <a:buChar char="n"/>
            </a:pPr>
            <a:r>
              <a:rPr lang="zh-CN" altLang="en-US" sz="2400" b="1" i="0" dirty="0">
                <a:solidFill>
                  <a:srgbClr val="0070C0"/>
                </a:solidFill>
              </a:rPr>
              <a:t>完全执行了验收测试计划中的每个测试</a:t>
            </a:r>
            <a:r>
              <a:rPr lang="zh-CN" altLang="en-US" sz="2400" b="1" i="0" dirty="0">
                <a:solidFill>
                  <a:srgbClr val="0070C0"/>
                </a:solidFill>
              </a:rPr>
              <a:t>用例</a:t>
            </a:r>
            <a:endParaRPr lang="zh-CN" altLang="en-US" sz="2400" b="1" i="0" dirty="0">
              <a:solidFill>
                <a:srgbClr val="0070C0"/>
              </a:solidFill>
            </a:endParaRPr>
          </a:p>
          <a:p>
            <a:pPr lvl="1" indent="-457200" algn="l" eaLnBrk="1" latinLnBrk="0" hangingPunct="1">
              <a:lnSpc>
                <a:spcPct val="100000"/>
              </a:lnSpc>
              <a:spcBef>
                <a:spcPct val="20000"/>
              </a:spcBef>
              <a:buClr>
                <a:srgbClr val="3366FF"/>
              </a:buClr>
              <a:buSzTx/>
              <a:buFont typeface="Wingdings" panose="05000000000000000000" pitchFamily="2" charset="2"/>
              <a:buChar char="n"/>
            </a:pPr>
            <a:r>
              <a:rPr lang="zh-CN" altLang="en-US" sz="2400" b="1" i="0" dirty="0">
                <a:solidFill>
                  <a:srgbClr val="0070C0"/>
                </a:solidFill>
              </a:rPr>
              <a:t>在验收测试中发现的错误已经得到修改并且通过了测试、或经过评估留待下一版</a:t>
            </a:r>
            <a:r>
              <a:rPr lang="zh-CN" altLang="en-US" sz="2400" b="1" i="0" dirty="0">
                <a:solidFill>
                  <a:srgbClr val="0070C0"/>
                </a:solidFill>
              </a:rPr>
              <a:t>本中修改 </a:t>
            </a:r>
            <a:endParaRPr lang="zh-CN" altLang="en-US" sz="2400" b="1" i="0" dirty="0">
              <a:solidFill>
                <a:srgbClr val="0070C0"/>
              </a:solidFill>
            </a:endParaRPr>
          </a:p>
          <a:p>
            <a:pPr lvl="1" indent="-457200" algn="l" eaLnBrk="1" latinLnBrk="0" hangingPunct="1">
              <a:lnSpc>
                <a:spcPct val="100000"/>
              </a:lnSpc>
              <a:spcBef>
                <a:spcPct val="20000"/>
              </a:spcBef>
              <a:buClr>
                <a:srgbClr val="3366FF"/>
              </a:buClr>
              <a:buSzTx/>
              <a:buFont typeface="Wingdings" panose="05000000000000000000" pitchFamily="2" charset="2"/>
              <a:buChar char="n"/>
            </a:pPr>
            <a:r>
              <a:rPr lang="zh-CN" altLang="en-US" sz="2400" b="1" i="0" dirty="0">
                <a:solidFill>
                  <a:srgbClr val="0070C0"/>
                </a:solidFill>
              </a:rPr>
              <a:t>完成软件验收测试报告</a:t>
            </a:r>
            <a:endParaRPr lang="zh-CN" altLang="en-US" sz="2400" b="1" i="0" dirty="0">
              <a:solidFill>
                <a:srgbClr val="0070C0"/>
              </a:solidFill>
            </a:endParaRPr>
          </a:p>
          <a:p>
            <a:pPr marL="914400" lvl="1" indent="-457200">
              <a:buClr>
                <a:srgbClr val="3366FF"/>
              </a:buClr>
              <a:buFont typeface="Wingdings" panose="05000000000000000000" pitchFamily="2" charset="2"/>
              <a:buNone/>
            </a:pPr>
            <a:endParaRPr lang="zh-CN" altLang="en-US" sz="2400" b="1" dirty="0"/>
          </a:p>
          <a:p>
            <a:pPr marL="457200" indent="-457200">
              <a:spcBef>
                <a:spcPct val="20000"/>
              </a:spcBef>
              <a:buClr>
                <a:srgbClr val="3366FF"/>
              </a:buClr>
              <a:buFont typeface="Wingdings" panose="05000000000000000000" pitchFamily="2" charset="2"/>
              <a:buNone/>
            </a:pPr>
            <a:r>
              <a:rPr lang="zh-CN" altLang="en-US" sz="2800" b="1" i="0" u="sng" dirty="0">
                <a:solidFill>
                  <a:srgbClr val="FF0000"/>
                </a:solidFill>
              </a:rPr>
              <a:t>注意事项</a:t>
            </a:r>
            <a:r>
              <a:rPr lang="zh-CN" altLang="en-US" sz="2800" b="1" i="0" dirty="0">
                <a:solidFill>
                  <a:srgbClr val="FF0000"/>
                </a:solidFill>
              </a:rPr>
              <a:t>：</a:t>
            </a:r>
            <a:endParaRPr lang="zh-CN" altLang="en-US" sz="2800" b="1" i="0" dirty="0">
              <a:solidFill>
                <a:srgbClr val="FF0000"/>
              </a:solidFill>
            </a:endParaRPr>
          </a:p>
          <a:p>
            <a:pPr marL="457200" indent="-457200">
              <a:spcBef>
                <a:spcPct val="20000"/>
              </a:spcBef>
              <a:buClr>
                <a:srgbClr val="3366FF"/>
              </a:buClr>
              <a:buFont typeface="Wingdings" panose="05000000000000000000" pitchFamily="2" charset="2"/>
              <a:buChar char="n"/>
            </a:pPr>
            <a:r>
              <a:rPr lang="zh-CN" altLang="en-US" sz="2400" b="1" i="0" dirty="0">
                <a:solidFill>
                  <a:srgbClr val="0070C0"/>
                </a:solidFill>
              </a:rPr>
              <a:t>必须编写正式的、单独的验收测试报告</a:t>
            </a:r>
            <a:endParaRPr lang="zh-CN" altLang="en-US" sz="2400" b="1" i="0" dirty="0">
              <a:solidFill>
                <a:srgbClr val="0070C0"/>
              </a:solidFill>
            </a:endParaRPr>
          </a:p>
          <a:p>
            <a:pPr marL="457200" indent="-457200">
              <a:spcBef>
                <a:spcPct val="20000"/>
              </a:spcBef>
              <a:buClr>
                <a:srgbClr val="3366FF"/>
              </a:buClr>
              <a:buFont typeface="Wingdings" panose="05000000000000000000" pitchFamily="2" charset="2"/>
              <a:buChar char="n"/>
            </a:pPr>
            <a:r>
              <a:rPr lang="zh-CN" altLang="en-US" sz="2400" b="1" i="0" dirty="0">
                <a:solidFill>
                  <a:srgbClr val="0070C0"/>
                </a:solidFill>
              </a:rPr>
              <a:t>验收测试必须在实际用户运行环境中进行</a:t>
            </a:r>
            <a:endParaRPr lang="zh-CN" altLang="en-US" sz="2400" b="1" i="0" dirty="0">
              <a:solidFill>
                <a:srgbClr val="0070C0"/>
              </a:solidFill>
            </a:endParaRPr>
          </a:p>
          <a:p>
            <a:pPr marL="457200" indent="-457200">
              <a:spcBef>
                <a:spcPct val="20000"/>
              </a:spcBef>
              <a:buClr>
                <a:srgbClr val="3366FF"/>
              </a:buClr>
              <a:buFont typeface="Wingdings" panose="05000000000000000000" pitchFamily="2" charset="2"/>
              <a:buChar char="n"/>
            </a:pPr>
            <a:r>
              <a:rPr lang="zh-CN" altLang="en-US" sz="2400" b="1" i="0" dirty="0">
                <a:solidFill>
                  <a:srgbClr val="0070C0"/>
                </a:solidFill>
              </a:rPr>
              <a:t>由用户和测试部门共同执行。如公司自开发产品，应由测试人员，产品设计部门，市场部门等共同进</a:t>
            </a:r>
            <a:r>
              <a:rPr lang="zh-CN" altLang="en-US" sz="2400" b="1" i="0" dirty="0" smtClean="0">
                <a:solidFill>
                  <a:srgbClr val="0070C0"/>
                </a:solidFill>
              </a:rPr>
              <a:t>行</a:t>
            </a:r>
            <a:endParaRPr lang="zh-CN" altLang="en-US" sz="2400" b="1" i="0" dirty="0" smtClean="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75657" y="332656"/>
            <a:ext cx="6408712" cy="719931"/>
          </a:xfrm>
        </p:spPr>
        <p:txBody>
          <a:bodyPr/>
          <a:lstStyle/>
          <a:p>
            <a:pPr algn="ctr"/>
            <a:r>
              <a:rPr lang="en-US" altLang="zh-CN" sz="3600" dirty="0">
                <a:solidFill>
                  <a:srgbClr val="FFFF00"/>
                </a:solidFill>
              </a:rPr>
              <a:t>α/β</a:t>
            </a:r>
            <a:r>
              <a:rPr lang="zh-CN" altLang="en-US" sz="3600" dirty="0" smtClean="0">
                <a:solidFill>
                  <a:srgbClr val="FFFF00"/>
                </a:solidFill>
              </a:rPr>
              <a:t>测试</a:t>
            </a:r>
            <a:endParaRPr lang="zh-CN" altLang="en-US" sz="3600" dirty="0">
              <a:solidFill>
                <a:srgbClr val="FFFF00"/>
              </a:solidFill>
            </a:endParaRPr>
          </a:p>
        </p:txBody>
      </p:sp>
      <p:sp>
        <p:nvSpPr>
          <p:cNvPr id="33795" name="Rectangle 3"/>
          <p:cNvSpPr>
            <a:spLocks noChangeArrowheads="1"/>
          </p:cNvSpPr>
          <p:nvPr/>
        </p:nvSpPr>
        <p:spPr bwMode="auto">
          <a:xfrm>
            <a:off x="611560" y="1844824"/>
            <a:ext cx="8027988" cy="4523105"/>
          </a:xfrm>
          <a:prstGeom prst="rect">
            <a:avLst/>
          </a:prstGeom>
          <a:noFill/>
          <a:ln w="9525">
            <a:noFill/>
            <a:miter lim="800000"/>
          </a:ln>
        </p:spPr>
        <p:txBody>
          <a:bodyPr>
            <a:spAutoFit/>
          </a:bodyPr>
          <a:lstStyle/>
          <a:p>
            <a:pPr eaLnBrk="1" latinLnBrk="0" hangingPunct="1">
              <a:lnSpc>
                <a:spcPct val="200000"/>
              </a:lnSpc>
              <a:spcBef>
                <a:spcPts val="0"/>
              </a:spcBef>
              <a:buClr>
                <a:srgbClr val="3366FF"/>
              </a:buClr>
              <a:buFont typeface="Wingdings" panose="05000000000000000000" pitchFamily="2" charset="2"/>
              <a:buNone/>
            </a:pPr>
            <a:r>
              <a:rPr lang="en-US" altLang="zh-CN" sz="2400" b="1" i="0" u="sng" dirty="0" smtClean="0">
                <a:solidFill>
                  <a:srgbClr val="FF0000"/>
                </a:solidFill>
              </a:rPr>
              <a:t>α</a:t>
            </a:r>
            <a:r>
              <a:rPr lang="zh-CN" altLang="en-US" sz="2400" b="1" i="0" u="sng" dirty="0" smtClean="0">
                <a:solidFill>
                  <a:srgbClr val="FF0000"/>
                </a:solidFill>
              </a:rPr>
              <a:t> 测试</a:t>
            </a:r>
            <a:r>
              <a:rPr lang="en-US" altLang="zh-CN" sz="2400" b="1" i="0" dirty="0" smtClean="0">
                <a:solidFill>
                  <a:srgbClr val="FF0000"/>
                </a:solidFill>
              </a:rPr>
              <a:t>:</a:t>
            </a:r>
            <a:r>
              <a:rPr lang="en-US" altLang="zh-CN" sz="2400" b="1" i="0" dirty="0" smtClean="0"/>
              <a:t> </a:t>
            </a:r>
            <a:r>
              <a:rPr lang="zh-CN" altLang="en-US" sz="2400" i="0" dirty="0" smtClean="0">
                <a:solidFill>
                  <a:srgbClr val="0070C0"/>
                </a:solidFill>
              </a:rPr>
              <a:t>开发</a:t>
            </a:r>
            <a:r>
              <a:rPr lang="zh-CN" altLang="en-US" sz="2400" i="0" dirty="0">
                <a:solidFill>
                  <a:srgbClr val="0070C0"/>
                </a:solidFill>
              </a:rPr>
              <a:t>公司组织内部人员模拟各类用户对即将面市软件产品（称为</a:t>
            </a:r>
            <a:r>
              <a:rPr lang="en-US" altLang="zh-CN" sz="2400" i="0" dirty="0">
                <a:solidFill>
                  <a:srgbClr val="0070C0"/>
                </a:solidFill>
              </a:rPr>
              <a:t>α</a:t>
            </a:r>
            <a:r>
              <a:rPr lang="zh-CN" altLang="en-US" sz="2400" i="0" dirty="0">
                <a:solidFill>
                  <a:srgbClr val="0070C0"/>
                </a:solidFill>
              </a:rPr>
              <a:t>版本）进行测试，试图发现错误并</a:t>
            </a:r>
            <a:r>
              <a:rPr lang="zh-CN" altLang="en-US" sz="2400" i="0" dirty="0" smtClean="0">
                <a:solidFill>
                  <a:srgbClr val="0070C0"/>
                </a:solidFill>
              </a:rPr>
              <a:t>修正。</a:t>
            </a:r>
            <a:r>
              <a:rPr lang="zh-CN" altLang="en-US" sz="2400" i="0" dirty="0">
                <a:solidFill>
                  <a:srgbClr val="0070C0"/>
                </a:solidFill>
              </a:rPr>
              <a:t>经过</a:t>
            </a:r>
            <a:r>
              <a:rPr lang="en-US" altLang="zh-CN" sz="2400" i="0" dirty="0">
                <a:solidFill>
                  <a:srgbClr val="0070C0"/>
                </a:solidFill>
              </a:rPr>
              <a:t>α</a:t>
            </a:r>
            <a:r>
              <a:rPr lang="zh-CN" altLang="en-US" sz="2400" i="0" dirty="0">
                <a:solidFill>
                  <a:srgbClr val="0070C0"/>
                </a:solidFill>
              </a:rPr>
              <a:t>测试调整的软件产品称为</a:t>
            </a:r>
            <a:r>
              <a:rPr lang="en-US" altLang="zh-CN" sz="2400" i="0" dirty="0">
                <a:solidFill>
                  <a:srgbClr val="0070C0"/>
                </a:solidFill>
              </a:rPr>
              <a:t>β</a:t>
            </a:r>
            <a:r>
              <a:rPr lang="zh-CN" altLang="en-US" sz="2400" i="0" dirty="0" smtClean="0">
                <a:solidFill>
                  <a:srgbClr val="0070C0"/>
                </a:solidFill>
              </a:rPr>
              <a:t>版本。</a:t>
            </a:r>
            <a:endParaRPr lang="en-US" altLang="zh-CN" sz="2400" i="0" dirty="0" smtClean="0"/>
          </a:p>
          <a:p>
            <a:pPr eaLnBrk="1" latinLnBrk="0" hangingPunct="1">
              <a:lnSpc>
                <a:spcPct val="200000"/>
              </a:lnSpc>
              <a:spcBef>
                <a:spcPts val="0"/>
              </a:spcBef>
              <a:buClr>
                <a:srgbClr val="3366FF"/>
              </a:buClr>
              <a:buFont typeface="Wingdings" panose="05000000000000000000" pitchFamily="2" charset="2"/>
              <a:buNone/>
            </a:pPr>
            <a:r>
              <a:rPr lang="en-US" altLang="zh-CN" sz="2400" b="1" i="0" u="sng" dirty="0" smtClean="0">
                <a:solidFill>
                  <a:srgbClr val="FF0000"/>
                </a:solidFill>
              </a:rPr>
              <a:t>β</a:t>
            </a:r>
            <a:r>
              <a:rPr lang="zh-CN" altLang="en-US" sz="2400" b="1" i="0" u="sng" dirty="0" smtClean="0">
                <a:solidFill>
                  <a:srgbClr val="FF0000"/>
                </a:solidFill>
              </a:rPr>
              <a:t> 测试</a:t>
            </a:r>
            <a:r>
              <a:rPr lang="zh-CN" altLang="en-US" sz="2400" b="1" i="0" dirty="0" smtClean="0">
                <a:solidFill>
                  <a:srgbClr val="FF0000"/>
                </a:solidFill>
              </a:rPr>
              <a:t>：</a:t>
            </a:r>
            <a:r>
              <a:rPr lang="zh-CN" altLang="en-US" sz="2400" i="0" dirty="0" smtClean="0">
                <a:solidFill>
                  <a:srgbClr val="0070C0"/>
                </a:solidFill>
              </a:rPr>
              <a:t>组织外部的</a:t>
            </a:r>
            <a:r>
              <a:rPr lang="zh-CN" altLang="en-US" sz="2400" i="0" dirty="0">
                <a:solidFill>
                  <a:srgbClr val="0070C0"/>
                </a:solidFill>
              </a:rPr>
              <a:t>典型用户在日常工作中实际使用</a:t>
            </a:r>
            <a:r>
              <a:rPr lang="en-US" altLang="zh-CN" sz="2400" i="0" dirty="0">
                <a:solidFill>
                  <a:srgbClr val="0070C0"/>
                </a:solidFill>
              </a:rPr>
              <a:t>β</a:t>
            </a:r>
            <a:r>
              <a:rPr lang="zh-CN" altLang="en-US" sz="2400" i="0" dirty="0">
                <a:solidFill>
                  <a:srgbClr val="0070C0"/>
                </a:solidFill>
              </a:rPr>
              <a:t>版本，并要求用户报告异常情况</a:t>
            </a:r>
            <a:r>
              <a:rPr lang="zh-CN" altLang="en-US" sz="2400" i="0" dirty="0" smtClean="0">
                <a:solidFill>
                  <a:srgbClr val="0070C0"/>
                </a:solidFill>
              </a:rPr>
              <a:t>、反馈使用意见</a:t>
            </a:r>
            <a:r>
              <a:rPr lang="zh-CN" altLang="en-US" sz="2400" i="0" dirty="0">
                <a:solidFill>
                  <a:srgbClr val="0070C0"/>
                </a:solidFill>
              </a:rPr>
              <a:t>。然后软件开发公司再对</a:t>
            </a:r>
            <a:r>
              <a:rPr lang="en-US" altLang="zh-CN" sz="2400" i="0" dirty="0">
                <a:solidFill>
                  <a:srgbClr val="0070C0"/>
                </a:solidFill>
              </a:rPr>
              <a:t>β</a:t>
            </a:r>
            <a:r>
              <a:rPr lang="zh-CN" altLang="en-US" sz="2400" i="0" dirty="0">
                <a:solidFill>
                  <a:srgbClr val="0070C0"/>
                </a:solidFill>
              </a:rPr>
              <a:t>版本进行改错和完善。</a:t>
            </a:r>
            <a:r>
              <a:rPr lang="zh-CN" altLang="en-US" sz="2400" b="1" i="0" dirty="0">
                <a:solidFill>
                  <a:srgbClr val="0070C0"/>
                </a:solidFill>
              </a:rPr>
              <a:t> </a:t>
            </a:r>
            <a:endParaRPr lang="zh-CN" altLang="en-US" sz="2400" b="1" i="0" dirty="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19672" y="404664"/>
            <a:ext cx="5832003" cy="575915"/>
          </a:xfrm>
        </p:spPr>
        <p:txBody>
          <a:bodyPr/>
          <a:lstStyle/>
          <a:p>
            <a:pPr algn="ctr"/>
            <a:r>
              <a:rPr lang="zh-CN" altLang="en-US" sz="3600" dirty="0" smtClean="0">
                <a:solidFill>
                  <a:srgbClr val="FFFF00"/>
                </a:solidFill>
              </a:rPr>
              <a:t>示例：游戏公测</a:t>
            </a:r>
            <a:endParaRPr lang="zh-CN" altLang="en-US" sz="3600" dirty="0">
              <a:solidFill>
                <a:srgbClr val="FFFF00"/>
              </a:solidFill>
            </a:endParaRPr>
          </a:p>
        </p:txBody>
      </p:sp>
      <p:pic>
        <p:nvPicPr>
          <p:cNvPr id="98306" name="Picture 2" descr="http://images.17173.com/2011/news/2011/03/06/allan0306qq_02s.jpg"/>
          <p:cNvPicPr>
            <a:picLocks noChangeAspect="1" noChangeArrowheads="1"/>
          </p:cNvPicPr>
          <p:nvPr/>
        </p:nvPicPr>
        <p:blipFill>
          <a:blip r:embed="rId1" cstate="print"/>
          <a:srcRect/>
          <a:stretch>
            <a:fillRect/>
          </a:stretch>
        </p:blipFill>
        <p:spPr bwMode="auto">
          <a:xfrm>
            <a:off x="683568" y="1412776"/>
            <a:ext cx="6117638" cy="5193196"/>
          </a:xfrm>
          <a:prstGeom prst="rect">
            <a:avLst/>
          </a:prstGeom>
          <a:noFill/>
        </p:spPr>
      </p:pic>
      <p:pic>
        <p:nvPicPr>
          <p:cNvPr id="6" name="Picture 2" descr="http://i0.sinaimg.cn/gm/2010/1029/20101029175918.jpg"/>
          <p:cNvPicPr>
            <a:picLocks noChangeAspect="1" noChangeArrowheads="1"/>
          </p:cNvPicPr>
          <p:nvPr/>
        </p:nvPicPr>
        <p:blipFill>
          <a:blip r:embed="rId2" cstate="print"/>
          <a:srcRect/>
          <a:stretch>
            <a:fillRect/>
          </a:stretch>
        </p:blipFill>
        <p:spPr bwMode="auto">
          <a:xfrm>
            <a:off x="6771842" y="2420888"/>
            <a:ext cx="2349260" cy="3132348"/>
          </a:xfrm>
          <a:prstGeom prst="rect">
            <a:avLst/>
          </a:prstGeom>
          <a:noFill/>
        </p:spPr>
      </p:pic>
    </p:spTree>
  </p:cSld>
  <p:clrMapOvr>
    <a:masterClrMapping/>
  </p:clrMapOvr>
  <p:transition>
    <p:wipe dir="d"/>
  </p:transition>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0</TotalTime>
  <Words>2753</Words>
  <Application>WPS 演示</Application>
  <PresentationFormat>全屏显示(4:3)</PresentationFormat>
  <Paragraphs>233</Paragraphs>
  <Slides>32</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黑体</vt:lpstr>
      <vt:lpstr>楷体</vt:lpstr>
      <vt:lpstr>Calibri</vt:lpstr>
      <vt:lpstr>MS PGothic</vt:lpstr>
      <vt:lpstr>微软雅黑</vt:lpstr>
      <vt:lpstr>Arial Unicode MS</vt:lpstr>
      <vt:lpstr>6</vt:lpstr>
      <vt:lpstr>PowerPoint 演示文稿</vt:lpstr>
      <vt:lpstr>第6章 回顾</vt:lpstr>
      <vt:lpstr>第7章 验收测试</vt:lpstr>
      <vt:lpstr>什么是验收测试</vt:lpstr>
      <vt:lpstr>7.1 验收测试的过程和主要内容</vt:lpstr>
      <vt:lpstr>测试步骤</vt:lpstr>
      <vt:lpstr>验收标准和注意事项</vt:lpstr>
      <vt:lpstr>α/β测试</vt:lpstr>
      <vt:lpstr>示例：游戏公测</vt:lpstr>
      <vt:lpstr>敏捷中的验收测试</vt:lpstr>
      <vt:lpstr>7.2 产品规格说明书的验证</vt:lpstr>
      <vt:lpstr>7.2 产品规格说明书的验证</vt:lpstr>
      <vt:lpstr>文档的测试</vt:lpstr>
      <vt:lpstr>文档测试的关注点</vt:lpstr>
      <vt:lpstr>7.3 用户界面和易用性测试</vt:lpstr>
      <vt:lpstr>什么是易用性( usability)?</vt:lpstr>
      <vt:lpstr>Microsoft 的易用性测试</vt:lpstr>
      <vt:lpstr>World Usability Day</vt:lpstr>
      <vt:lpstr>7.3 用户界面和易用性测试</vt:lpstr>
      <vt:lpstr>符合标准和规范</vt:lpstr>
      <vt:lpstr>示例</vt:lpstr>
      <vt:lpstr>直观性和一致性</vt:lpstr>
      <vt:lpstr>示例1</vt:lpstr>
      <vt:lpstr>直观性示例2</vt:lpstr>
      <vt:lpstr>灵活性</vt:lpstr>
      <vt:lpstr>舒适性、正确性、实用性</vt:lpstr>
      <vt:lpstr>舒适性例子</vt:lpstr>
      <vt:lpstr>7.4 可安装性和可恢复性测试</vt:lpstr>
      <vt:lpstr>安装性测试</vt:lpstr>
      <vt:lpstr>卸载</vt:lpstr>
      <vt:lpstr>可安装性测试</vt:lpstr>
      <vt:lpstr>可恢复性测试</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丁晓明</cp:lastModifiedBy>
  <cp:revision>348</cp:revision>
  <dcterms:created xsi:type="dcterms:W3CDTF">2011-09-26T13:26:00Z</dcterms:created>
  <dcterms:modified xsi:type="dcterms:W3CDTF">2021-05-10T03:48:50Z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2052-11.1.0.10337</vt:lpwstr>
  </property>
  <property fmtid="{D5CDD505-2E9C-101B-9397-08002B2CF9AE}" pid="3" name="ICV">
    <vt:lpwstr>4AF10A61D8774600A4872FC65ECA43C4</vt:lpwstr>
  </property>
</Properties>
</file>