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801" r:id="rId3"/>
    <p:sldId id="711" r:id="rId4"/>
    <p:sldId id="830" r:id="rId5"/>
    <p:sldId id="716" r:id="rId7"/>
    <p:sldId id="717" r:id="rId8"/>
    <p:sldId id="718" r:id="rId9"/>
    <p:sldId id="719" r:id="rId10"/>
    <p:sldId id="720" r:id="rId11"/>
    <p:sldId id="721" r:id="rId12"/>
    <p:sldId id="722" r:id="rId13"/>
    <p:sldId id="723" r:id="rId14"/>
    <p:sldId id="724" r:id="rId15"/>
    <p:sldId id="725" r:id="rId16"/>
    <p:sldId id="726" r:id="rId17"/>
    <p:sldId id="727" r:id="rId18"/>
    <p:sldId id="728" r:id="rId19"/>
    <p:sldId id="729" r:id="rId20"/>
    <p:sldId id="730" r:id="rId21"/>
    <p:sldId id="731" r:id="rId22"/>
    <p:sldId id="806" r:id="rId23"/>
    <p:sldId id="733" r:id="rId24"/>
    <p:sldId id="734" r:id="rId25"/>
    <p:sldId id="736" r:id="rId26"/>
    <p:sldId id="907" r:id="rId27"/>
    <p:sldId id="737" r:id="rId28"/>
    <p:sldId id="738" r:id="rId29"/>
    <p:sldId id="739" r:id="rId30"/>
    <p:sldId id="740" r:id="rId31"/>
    <p:sldId id="909" r:id="rId32"/>
    <p:sldId id="908" r:id="rId33"/>
    <p:sldId id="742" r:id="rId34"/>
    <p:sldId id="743" r:id="rId35"/>
    <p:sldId id="745" r:id="rId36"/>
    <p:sldId id="746" r:id="rId37"/>
    <p:sldId id="809" r:id="rId38"/>
    <p:sldId id="750" r:id="rId39"/>
    <p:sldId id="959" r:id="rId40"/>
    <p:sldId id="753" r:id="rId41"/>
    <p:sldId id="754" r:id="rId42"/>
    <p:sldId id="755" r:id="rId43"/>
    <p:sldId id="756" r:id="rId44"/>
    <p:sldId id="757" r:id="rId45"/>
    <p:sldId id="758" r:id="rId46"/>
    <p:sldId id="960" r:id="rId47"/>
    <p:sldId id="961" r:id="rId48"/>
    <p:sldId id="759" r:id="rId49"/>
    <p:sldId id="760" r:id="rId50"/>
    <p:sldId id="761" r:id="rId51"/>
    <p:sldId id="962" r:id="rId52"/>
    <p:sldId id="762" r:id="rId53"/>
    <p:sldId id="831" r:id="rId54"/>
    <p:sldId id="837" r:id="rId55"/>
    <p:sldId id="835" r:id="rId56"/>
    <p:sldId id="836" r:id="rId57"/>
    <p:sldId id="999" r:id="rId58"/>
    <p:sldId id="832" r:id="rId59"/>
    <p:sldId id="833" r:id="rId60"/>
    <p:sldId id="1000" r:id="rId61"/>
    <p:sldId id="1001" r:id="rId62"/>
    <p:sldId id="834" r:id="rId63"/>
    <p:sldId id="764" r:id="rId64"/>
    <p:sldId id="838" r:id="rId65"/>
    <p:sldId id="839" r:id="rId66"/>
    <p:sldId id="810" r:id="rId67"/>
    <p:sldId id="769" r:id="rId68"/>
    <p:sldId id="770" r:id="rId69"/>
    <p:sldId id="775" r:id="rId70"/>
    <p:sldId id="814" r:id="rId71"/>
    <p:sldId id="815" r:id="rId72"/>
    <p:sldId id="820" r:id="rId73"/>
    <p:sldId id="821" r:id="rId74"/>
    <p:sldId id="822" r:id="rId75"/>
    <p:sldId id="823" r:id="rId76"/>
    <p:sldId id="824" r:id="rId77"/>
    <p:sldId id="825" r:id="rId78"/>
    <p:sldId id="826" r:id="rId79"/>
    <p:sldId id="827" r:id="rId80"/>
    <p:sldId id="828" r:id="rId81"/>
    <p:sldId id="829" r:id="rId82"/>
  </p:sldIdLst>
  <p:sldSz cx="9144000" cy="6858000" type="screen4x3"/>
  <p:notesSz cx="6858000" cy="9144000"/>
  <p:defaultTextStyle>
    <a:defPPr>
      <a:defRPr lang="zh-CN"/>
    </a:defPPr>
    <a:lvl1pPr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BBF"/>
    <a:srgbClr val="F8F8F8"/>
    <a:srgbClr val="DDDDDD"/>
    <a:srgbClr val="5F5F5F"/>
    <a:srgbClr val="333333"/>
    <a:srgbClr val="FF66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40" autoAdjust="0"/>
  </p:normalViewPr>
  <p:slideViewPr>
    <p:cSldViewPr>
      <p:cViewPr>
        <p:scale>
          <a:sx n="103" d="100"/>
          <a:sy n="103" d="100"/>
        </p:scale>
        <p:origin x="-1696" y="-480"/>
      </p:cViewPr>
      <p:guideLst>
        <p:guide orient="horz" pos="2115"/>
        <p:guide pos="2907"/>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5" Type="http://schemas.openxmlformats.org/officeDocument/2006/relationships/tableStyles" Target="tableStyles.xml"/><Relationship Id="rId84" Type="http://schemas.openxmlformats.org/officeDocument/2006/relationships/viewProps" Target="viewProps.xml"/><Relationship Id="rId83" Type="http://schemas.openxmlformats.org/officeDocument/2006/relationships/presProps" Target="presProps.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i="0"/>
            </a:lvl1pPr>
          </a:lstStyle>
          <a:p>
            <a:endParaRPr lang="en-US" altLang="zh-CN"/>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i="0"/>
            </a:lvl1pPr>
          </a:lstStyle>
          <a:p>
            <a:endParaRPr lang="en-US" altLang="zh-CN"/>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i="0"/>
            </a:lvl1pPr>
          </a:lstStyle>
          <a:p>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i="0"/>
            </a:lvl1pPr>
          </a:lstStyle>
          <a:p>
            <a:fld id="{FC1E8347-1A91-44CB-BE93-8A70171D17A1}"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1.xml.rels><?xml version="1.0" encoding="UTF-8" standalone="yes"?>
<Relationships xmlns="http://schemas.openxmlformats.org/package/2006/relationships"><Relationship Id="rId4" Type="http://schemas.openxmlformats.org/officeDocument/2006/relationships/hyperlink" Target="http://marathontesting.com/marathonite/" TargetMode="External"/><Relationship Id="rId3" Type="http://schemas.openxmlformats.org/officeDocument/2006/relationships/hyperlink" Target="http://wiki.eclipse.org/SWTBot/UsersGuide" TargetMode="External"/><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3.xml.rels><?xml version="1.0" encoding="UTF-8" standalone="yes"?>
<Relationships xmlns="http://schemas.openxmlformats.org/package/2006/relationships"><Relationship Id="rId4" Type="http://schemas.openxmlformats.org/officeDocument/2006/relationships/hyperlink" Target="http://www.martinfowler.com/bliki/BusinessReadableDSL.html" TargetMode="External"/><Relationship Id="rId3" Type="http://schemas.openxmlformats.org/officeDocument/2006/relationships/hyperlink" Target="http://cukes.info/" TargetMode="External"/><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650875" y="406400"/>
            <a:ext cx="5556250" cy="4167188"/>
          </a:xfrm>
        </p:spPr>
      </p:sp>
      <p:sp>
        <p:nvSpPr>
          <p:cNvPr id="9933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1"/>
          <p:cNvSpPr txBox="1">
            <a:spLocks noGrp="1" noChangeArrowheads="1"/>
          </p:cNvSpPr>
          <p:nvPr/>
        </p:nvSpPr>
        <p:spPr bwMode="auto">
          <a:xfrm>
            <a:off x="5800655" y="8538213"/>
            <a:ext cx="795278" cy="281712"/>
          </a:xfrm>
          <a:prstGeom prst="rect">
            <a:avLst/>
          </a:prstGeom>
          <a:noFill/>
          <a:ln w="9525">
            <a:noFill/>
            <a:miter lim="800000"/>
          </a:ln>
        </p:spPr>
        <p:txBody>
          <a:bodyPr lIns="18819" tIns="0" rIns="18819" bIns="0" anchor="b"/>
          <a:lstStyle/>
          <a:p>
            <a:pPr algn="r" defTabSz="902970" eaLnBrk="0" hangingPunct="0"/>
            <a:fld id="{F2F8AF0D-DCBB-4A8B-9780-4146165106DE}" type="slidenum">
              <a:rPr lang="zh-CN" altLang="en-US" sz="800">
                <a:ea typeface="MS PGothic" panose="020B0600070205080204" pitchFamily="34" charset="-128"/>
              </a:rPr>
            </a:fld>
            <a:endParaRPr lang="en-US" altLang="zh-CN" sz="800">
              <a:ea typeface="MS PGothic" panose="020B0600070205080204" pitchFamily="34" charset="-128"/>
            </a:endParaRPr>
          </a:p>
        </p:txBody>
      </p:sp>
      <p:sp>
        <p:nvSpPr>
          <p:cNvPr id="110595" name="AutoShape 2"/>
          <p:cNvSpPr>
            <a:spLocks noGrp="1" noRot="1" noChangeAspect="1" noChangeArrowheads="1" noTextEdit="1"/>
          </p:cNvSpPr>
          <p:nvPr>
            <p:ph type="sldImg"/>
          </p:nvPr>
        </p:nvSpPr>
        <p:spPr>
          <a:xfrm>
            <a:off x="841375" y="241300"/>
            <a:ext cx="5230813" cy="3924300"/>
          </a:xfrm>
        </p:spPr>
      </p:sp>
      <p:sp>
        <p:nvSpPr>
          <p:cNvPr id="110596" name="Rectangle 3"/>
          <p:cNvSpPr>
            <a:spLocks noGrp="1" noChangeArrowheads="1"/>
          </p:cNvSpPr>
          <p:nvPr>
            <p:ph type="body" idx="1"/>
          </p:nvPr>
        </p:nvSpPr>
        <p:spPr bwMode="auto">
          <a:xfrm>
            <a:off x="752168" y="4306174"/>
            <a:ext cx="5349126" cy="4183321"/>
          </a:xfrm>
          <a:prstGeom prst="rect">
            <a:avLst/>
          </a:prstGeom>
          <a:noFill/>
          <a:ln>
            <a:solidFill>
              <a:srgbClr val="000000"/>
            </a:solidFill>
            <a:miter lim="800000"/>
          </a:ln>
        </p:spPr>
        <p:txBody>
          <a:bodyPr lIns="95667" tIns="50185" rIns="95667" bIns="50185"/>
          <a:lstStyle/>
          <a:p>
            <a:pPr marL="113030" indent="-113030" defTabSz="1020445"/>
            <a:endParaRPr lang="en-GB" altLang="zh-CN" smtClean="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650875" y="406400"/>
            <a:ext cx="5556250" cy="4167188"/>
          </a:xfrm>
        </p:spPr>
      </p:sp>
      <p:sp>
        <p:nvSpPr>
          <p:cNvPr id="11161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650875" y="406400"/>
            <a:ext cx="5556250" cy="4167188"/>
          </a:xfrm>
        </p:spPr>
      </p:sp>
      <p:sp>
        <p:nvSpPr>
          <p:cNvPr id="11264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xfrm>
            <a:off x="1143000" y="685800"/>
            <a:ext cx="4572000" cy="3429000"/>
          </a:xfrm>
        </p:spPr>
      </p:sp>
      <p:sp>
        <p:nvSpPr>
          <p:cNvPr id="113667" name="Rectangle 3"/>
          <p:cNvSpPr>
            <a:spLocks noGrp="1" noChangeArrowheads="1"/>
          </p:cNvSpPr>
          <p:nvPr>
            <p:ph type="body" idx="1"/>
          </p:nvPr>
        </p:nvSpPr>
        <p:spPr bwMode="auto">
          <a:xfrm>
            <a:off x="914400" y="4344301"/>
            <a:ext cx="5029200" cy="4113423"/>
          </a:xfrm>
          <a:prstGeom prst="rect">
            <a:avLst/>
          </a:prstGeom>
          <a:solidFill>
            <a:srgbClr val="FFFFFF"/>
          </a:solidFill>
          <a:ln>
            <a:solidFill>
              <a:srgbClr val="000000"/>
            </a:solidFill>
            <a:miter lim="800000"/>
          </a:ln>
        </p:spPr>
        <p:txBody>
          <a:bodyPr/>
          <a:lstStyle/>
          <a:p>
            <a:r>
              <a:rPr lang="en-US" altLang="zh-CN" smtClean="0">
                <a:ea typeface="宋体" panose="02010600030101010101" pitchFamily="2" charset="-122"/>
              </a:rPr>
              <a:t>Why do we perform functional testing?</a:t>
            </a:r>
            <a:endParaRPr lang="en-US" altLang="zh-CN" smtClean="0">
              <a:ea typeface="宋体" panose="02010600030101010101" pitchFamily="2" charset="-122"/>
            </a:endParaRPr>
          </a:p>
          <a:p>
            <a:r>
              <a:rPr lang="en-US" altLang="zh-CN" smtClean="0">
                <a:ea typeface="宋体" panose="02010600030101010101" pitchFamily="2" charset="-122"/>
              </a:rPr>
              <a:t>When is functional testing performed?</a:t>
            </a:r>
            <a:endParaRPr lang="en-US" altLang="zh-CN" smtClean="0">
              <a:ea typeface="宋体" panose="02010600030101010101" pitchFamily="2" charset="-122"/>
            </a:endParaRPr>
          </a:p>
          <a:p>
            <a:r>
              <a:rPr lang="en-US" altLang="zh-CN" smtClean="0">
                <a:ea typeface="宋体" panose="02010600030101010101" pitchFamily="2" charset="-122"/>
              </a:rPr>
              <a:t>What problems do we encounter when the entire testing phase is to be tested manually?</a:t>
            </a:r>
            <a:endParaRPr lang="en-US" altLang="zh-CN" smtClean="0">
              <a:ea typeface="宋体" panose="02010600030101010101" pitchFamily="2" charset="-122"/>
            </a:endParaRPr>
          </a:p>
          <a:p>
            <a:endParaRPr lang="zh-CN" altLang="en-US" smtClean="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650875" y="406400"/>
            <a:ext cx="5556250" cy="4167188"/>
          </a:xfrm>
        </p:spPr>
      </p:sp>
      <p:sp>
        <p:nvSpPr>
          <p:cNvPr id="11469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650875" y="406400"/>
            <a:ext cx="5556250" cy="4167188"/>
          </a:xfrm>
        </p:spPr>
      </p:sp>
      <p:sp>
        <p:nvSpPr>
          <p:cNvPr id="11571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xfrm>
            <a:off x="650875" y="406400"/>
            <a:ext cx="5556250" cy="4167188"/>
          </a:xfrm>
        </p:spPr>
      </p:sp>
      <p:sp>
        <p:nvSpPr>
          <p:cNvPr id="11673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xfrm>
            <a:off x="650875" y="406400"/>
            <a:ext cx="5556250" cy="4167188"/>
          </a:xfrm>
        </p:spPr>
      </p:sp>
      <p:sp>
        <p:nvSpPr>
          <p:cNvPr id="11776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650875" y="406400"/>
            <a:ext cx="5556250" cy="4167188"/>
          </a:xfrm>
        </p:spPr>
      </p:sp>
      <p:sp>
        <p:nvSpPr>
          <p:cNvPr id="11878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xfrm>
            <a:off x="650875" y="406400"/>
            <a:ext cx="5556250" cy="4167188"/>
          </a:xfrm>
        </p:spPr>
      </p:sp>
      <p:sp>
        <p:nvSpPr>
          <p:cNvPr id="11981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650875" y="406400"/>
            <a:ext cx="5556250" cy="4167188"/>
          </a:xfrm>
        </p:spPr>
      </p:sp>
      <p:sp>
        <p:nvSpPr>
          <p:cNvPr id="9830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650875" y="406400"/>
            <a:ext cx="5556250" cy="4167188"/>
          </a:xfrm>
        </p:spPr>
      </p:sp>
      <p:sp>
        <p:nvSpPr>
          <p:cNvPr id="12083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650875" y="406400"/>
            <a:ext cx="5556250" cy="4167188"/>
          </a:xfrm>
        </p:spPr>
      </p:sp>
      <p:sp>
        <p:nvSpPr>
          <p:cNvPr id="12288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650875" y="406400"/>
            <a:ext cx="5556250" cy="4167188"/>
          </a:xfrm>
        </p:spPr>
      </p:sp>
      <p:sp>
        <p:nvSpPr>
          <p:cNvPr id="12288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1152525" y="682625"/>
            <a:ext cx="4554538" cy="3416300"/>
          </a:xfrm>
        </p:spPr>
      </p:sp>
      <p:sp>
        <p:nvSpPr>
          <p:cNvPr id="123907" name="Rectangle 3"/>
          <p:cNvSpPr>
            <a:spLocks noGrp="1" noChangeArrowheads="1"/>
          </p:cNvSpPr>
          <p:nvPr>
            <p:ph type="body" idx="1"/>
          </p:nvPr>
        </p:nvSpPr>
        <p:spPr bwMode="auto">
          <a:xfrm>
            <a:off x="914400" y="4327356"/>
            <a:ext cx="5029200" cy="4096478"/>
          </a:xfrm>
          <a:prstGeom prst="rect">
            <a:avLst/>
          </a:prstGeom>
          <a:solidFill>
            <a:srgbClr val="FFFFFF"/>
          </a:solidFill>
          <a:ln>
            <a:solidFill>
              <a:srgbClr val="000000"/>
            </a:solidFill>
            <a:miter lim="800000"/>
          </a:ln>
        </p:spPr>
        <p:txBody>
          <a:bodyPr/>
          <a:lstStyle/>
          <a:p>
            <a:endParaRPr lang="zh-CN" altLang="en-US" smtClean="0">
              <a:ea typeface="宋体" panose="02010600030101010101" pitchFamily="2" charset="-122"/>
            </a:endParaRPr>
          </a:p>
          <a:p>
            <a:r>
              <a:rPr lang="en-US" altLang="zh-CN" smtClean="0">
                <a:ea typeface="宋体" panose="02010600030101010101" pitchFamily="2" charset="-122"/>
              </a:rPr>
              <a:t>When the developers were creating this system, this </a:t>
            </a:r>
            <a:endParaRPr lang="en-US" altLang="zh-CN" smtClean="0">
              <a:ea typeface="宋体" panose="02010600030101010101" pitchFamily="2" charset="-122"/>
            </a:endParaRPr>
          </a:p>
          <a:p>
            <a:r>
              <a:rPr lang="en-US" altLang="zh-CN" smtClean="0">
                <a:ea typeface="宋体" panose="02010600030101010101" pitchFamily="2" charset="-122"/>
              </a:rPr>
              <a:t>Then again reinforce name, method and value</a:t>
            </a:r>
            <a:endParaRPr lang="en-US" altLang="zh-CN" smtClean="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650875" y="406400"/>
            <a:ext cx="5556250" cy="4167188"/>
          </a:xfrm>
        </p:spPr>
      </p:sp>
      <p:sp>
        <p:nvSpPr>
          <p:cNvPr id="12493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xfrm>
            <a:off x="650875" y="406400"/>
            <a:ext cx="5556250" cy="4167188"/>
          </a:xfrm>
        </p:spPr>
      </p:sp>
      <p:sp>
        <p:nvSpPr>
          <p:cNvPr id="12595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650875" y="406400"/>
            <a:ext cx="5556250" cy="4167188"/>
          </a:xfrm>
        </p:spPr>
      </p:sp>
      <p:sp>
        <p:nvSpPr>
          <p:cNvPr id="12697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650875" y="406400"/>
            <a:ext cx="5556250" cy="4167188"/>
          </a:xfrm>
        </p:spPr>
      </p:sp>
      <p:sp>
        <p:nvSpPr>
          <p:cNvPr id="12800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650875" y="406400"/>
            <a:ext cx="5556250" cy="4167188"/>
          </a:xfrm>
        </p:spPr>
      </p:sp>
      <p:sp>
        <p:nvSpPr>
          <p:cNvPr id="12800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650875" y="406400"/>
            <a:ext cx="5556250" cy="4167188"/>
          </a:xfrm>
        </p:spPr>
      </p:sp>
      <p:sp>
        <p:nvSpPr>
          <p:cNvPr id="129027" name="Rectangle 3"/>
          <p:cNvSpPr>
            <a:spLocks noGrp="1" noChangeArrowheads="1"/>
          </p:cNvSpPr>
          <p:nvPr>
            <p:ph type="body" idx="1"/>
          </p:nvPr>
        </p:nvSpPr>
        <p:spPr bwMode="auto">
          <a:xfrm>
            <a:off x="686368" y="4344301"/>
            <a:ext cx="5485265" cy="4113423"/>
          </a:xfrm>
          <a:prstGeom prst="rect">
            <a:avLst/>
          </a:prstGeom>
          <a:noFill/>
          <a:ln>
            <a:miter lim="800000"/>
          </a:ln>
        </p:spPr>
        <p:txBody>
          <a:bodyPr/>
          <a:lstStyle/>
          <a:p>
            <a:endParaRPr lang="zh-CN" altLang="en-US" smtClean="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650875" y="406400"/>
            <a:ext cx="5556250" cy="4167188"/>
          </a:xfrm>
        </p:spPr>
      </p:sp>
      <p:sp>
        <p:nvSpPr>
          <p:cNvPr id="9933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xfrm>
            <a:off x="650875" y="406400"/>
            <a:ext cx="5556250" cy="4167188"/>
          </a:xfrm>
        </p:spPr>
      </p:sp>
      <p:sp>
        <p:nvSpPr>
          <p:cNvPr id="130051" name="Rectangle 3"/>
          <p:cNvSpPr>
            <a:spLocks noGrp="1" noChangeArrowheads="1"/>
          </p:cNvSpPr>
          <p:nvPr>
            <p:ph type="body" idx="1"/>
          </p:nvPr>
        </p:nvSpPr>
        <p:spPr bwMode="auto">
          <a:xfrm>
            <a:off x="686368" y="4344301"/>
            <a:ext cx="5485265" cy="4113423"/>
          </a:xfrm>
          <a:prstGeom prst="rect">
            <a:avLst/>
          </a:prstGeom>
          <a:noFill/>
          <a:ln>
            <a:miter lim="800000"/>
          </a:ln>
        </p:spPr>
        <p:txBody>
          <a:bodyPr/>
          <a:lstStyle/>
          <a:p>
            <a:endParaRPr lang="zh-CN" altLang="en-US" smtClean="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485900" y="912813"/>
            <a:ext cx="3886200" cy="2916237"/>
          </a:xfrm>
        </p:spPr>
      </p:sp>
      <p:sp>
        <p:nvSpPr>
          <p:cNvPr id="132099" name="Rectangle 3"/>
          <p:cNvSpPr>
            <a:spLocks noGrp="1" noChangeArrowheads="1"/>
          </p:cNvSpPr>
          <p:nvPr>
            <p:ph type="body" idx="1"/>
          </p:nvPr>
        </p:nvSpPr>
        <p:spPr bwMode="auto">
          <a:xfrm>
            <a:off x="459469" y="3960918"/>
            <a:ext cx="5944734" cy="4496806"/>
          </a:xfrm>
          <a:prstGeom prst="rect">
            <a:avLst/>
          </a:prstGeom>
          <a:solidFill>
            <a:srgbClr val="FFFFFF"/>
          </a:solidFill>
          <a:ln>
            <a:solidFill>
              <a:srgbClr val="000000"/>
            </a:solidFill>
            <a:miter lim="800000"/>
          </a:ln>
        </p:spPr>
        <p:txBody>
          <a:bodyPr/>
          <a:lstStyle/>
          <a:p>
            <a:r>
              <a:rPr lang="en-US" altLang="zh-CN" smtClean="0">
                <a:ea typeface="宋体" panose="02010600030101010101" pitchFamily="2" charset="-122"/>
              </a:rPr>
              <a:t>Dynamic Data Validation solves another very common problem with java and web applications.</a:t>
            </a:r>
            <a:endParaRPr lang="en-US" altLang="zh-CN" smtClean="0">
              <a:ea typeface="宋体" panose="02010600030101010101" pitchFamily="2" charset="-122"/>
            </a:endParaRPr>
          </a:p>
          <a:p>
            <a:endParaRPr lang="en-US" altLang="zh-CN" smtClean="0">
              <a:ea typeface="宋体" panose="02010600030101010101" pitchFamily="2" charset="-122"/>
            </a:endParaRPr>
          </a:p>
          <a:p>
            <a:r>
              <a:rPr lang="en-US" altLang="zh-CN" smtClean="0">
                <a:ea typeface="宋体" panose="02010600030101010101" pitchFamily="2" charset="-122"/>
              </a:rPr>
              <a:t>In many applications, there will be dynamic data that changes with every run of the application.  In the case we have here, you can see that every time an order is placed a new order number is generated.  Any attempt to compare this order number to a static baseline will result in a test failure.</a:t>
            </a:r>
            <a:endParaRPr lang="en-US" altLang="zh-CN" smtClean="0">
              <a:ea typeface="宋体" panose="02010600030101010101" pitchFamily="2" charset="-122"/>
            </a:endParaRPr>
          </a:p>
          <a:p>
            <a:endParaRPr lang="en-US" altLang="zh-CN" smtClean="0">
              <a:ea typeface="宋体" panose="02010600030101010101" pitchFamily="2" charset="-122"/>
            </a:endParaRPr>
          </a:p>
          <a:p>
            <a:r>
              <a:rPr lang="en-US" altLang="zh-CN" smtClean="0">
                <a:ea typeface="宋体" panose="02010600030101010101" pitchFamily="2" charset="-122"/>
              </a:rPr>
              <a:t>So how does one validate ever changing data in an application.</a:t>
            </a:r>
            <a:endParaRPr lang="en-US" altLang="zh-CN" smtClean="0">
              <a:ea typeface="宋体" panose="02010600030101010101" pitchFamily="2" charset="-122"/>
            </a:endParaRPr>
          </a:p>
          <a:p>
            <a:endParaRPr lang="en-US" altLang="zh-CN" smtClean="0">
              <a:ea typeface="宋体" panose="02010600030101010101" pitchFamily="2" charset="-122"/>
            </a:endParaRPr>
          </a:p>
          <a:p>
            <a:r>
              <a:rPr lang="en-US" altLang="zh-CN" smtClean="0">
                <a:ea typeface="宋体" panose="02010600030101010101" pitchFamily="2" charset="-122"/>
              </a:rPr>
              <a:t>&lt;&lt;&lt; CLICK &gt;&gt;&gt;</a:t>
            </a:r>
            <a:endParaRPr lang="en-US" altLang="zh-CN" smtClean="0">
              <a:ea typeface="宋体" panose="02010600030101010101" pitchFamily="2" charset="-122"/>
            </a:endParaRPr>
          </a:p>
          <a:p>
            <a:endParaRPr lang="en-US" altLang="zh-CN" smtClean="0">
              <a:ea typeface="宋体" panose="02010600030101010101" pitchFamily="2" charset="-122"/>
            </a:endParaRPr>
          </a:p>
          <a:p>
            <a:r>
              <a:rPr lang="en-US" altLang="zh-CN" smtClean="0">
                <a:ea typeface="宋体" panose="02010600030101010101" pitchFamily="2" charset="-122"/>
              </a:rPr>
              <a:t>The answer is to use Pattern Matching technology.  Instead of trying to match a dynamic value to a static baseline, you match it to a pattern.  In our case here, we match simply against 3 digits.  If we get a three digit number, the test passes.  This of course is a very simple pattern.  Using industry standard Regular Expression notation (common in popular parsing languages such as PERL), you can create any imaginable pattern to validate any imaginable type of dynamic data!</a:t>
            </a:r>
            <a:endParaRPr lang="en-US" altLang="zh-CN" smtClean="0">
              <a:ea typeface="宋体" panose="02010600030101010101" pitchFamily="2" charset="-122"/>
            </a:endParaRPr>
          </a:p>
          <a:p>
            <a:endParaRPr lang="en-US" altLang="zh-CN" smtClean="0">
              <a:ea typeface="宋体" panose="02010600030101010101" pitchFamily="2" charset="-122"/>
            </a:endParaRPr>
          </a:p>
          <a:p>
            <a:endParaRPr lang="en-US" altLang="zh-CN" smtClean="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xfrm>
            <a:off x="650875" y="406400"/>
            <a:ext cx="5556250" cy="4167188"/>
          </a:xfrm>
        </p:spPr>
      </p:sp>
      <p:sp>
        <p:nvSpPr>
          <p:cNvPr id="13312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xfrm>
            <a:off x="650875" y="406400"/>
            <a:ext cx="5556250" cy="4167188"/>
          </a:xfrm>
        </p:spPr>
      </p:sp>
      <p:sp>
        <p:nvSpPr>
          <p:cNvPr id="13721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xfrm>
            <a:off x="650875" y="406400"/>
            <a:ext cx="5556250" cy="4167188"/>
          </a:xfrm>
        </p:spPr>
      </p:sp>
      <p:sp>
        <p:nvSpPr>
          <p:cNvPr id="13721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xfrm>
            <a:off x="650875" y="406400"/>
            <a:ext cx="5556250" cy="4167188"/>
          </a:xfrm>
        </p:spPr>
      </p:sp>
      <p:sp>
        <p:nvSpPr>
          <p:cNvPr id="14029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650875" y="406400"/>
            <a:ext cx="5556250" cy="4167188"/>
          </a:xfrm>
        </p:spPr>
      </p:sp>
      <p:sp>
        <p:nvSpPr>
          <p:cNvPr id="14131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xfrm>
            <a:off x="650875" y="406400"/>
            <a:ext cx="5556250" cy="4167188"/>
          </a:xfrm>
        </p:spPr>
      </p:sp>
      <p:sp>
        <p:nvSpPr>
          <p:cNvPr id="14233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650875" y="406400"/>
            <a:ext cx="5556250" cy="4167188"/>
          </a:xfrm>
        </p:spPr>
      </p:sp>
      <p:sp>
        <p:nvSpPr>
          <p:cNvPr id="14336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xfrm>
            <a:off x="650875" y="406400"/>
            <a:ext cx="5556250" cy="4167188"/>
          </a:xfrm>
        </p:spPr>
      </p:sp>
      <p:sp>
        <p:nvSpPr>
          <p:cNvPr id="14438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650875" y="406400"/>
            <a:ext cx="5556250" cy="4167188"/>
          </a:xfrm>
        </p:spPr>
      </p:sp>
      <p:sp>
        <p:nvSpPr>
          <p:cNvPr id="10035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650875" y="406400"/>
            <a:ext cx="5556250" cy="4167188"/>
          </a:xfrm>
        </p:spPr>
      </p:sp>
      <p:sp>
        <p:nvSpPr>
          <p:cNvPr id="14541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650875" y="406400"/>
            <a:ext cx="5556250" cy="4167188"/>
          </a:xfrm>
        </p:spPr>
      </p:sp>
      <p:sp>
        <p:nvSpPr>
          <p:cNvPr id="14541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650875" y="406400"/>
            <a:ext cx="5556250" cy="4167188"/>
          </a:xfrm>
        </p:spPr>
      </p:sp>
      <p:sp>
        <p:nvSpPr>
          <p:cNvPr id="14541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xfrm>
            <a:off x="650875" y="406400"/>
            <a:ext cx="5556250" cy="4167188"/>
          </a:xfrm>
        </p:spPr>
      </p:sp>
      <p:sp>
        <p:nvSpPr>
          <p:cNvPr id="14643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xfrm>
            <a:off x="650875" y="406400"/>
            <a:ext cx="5556250" cy="4167188"/>
          </a:xfrm>
        </p:spPr>
      </p:sp>
      <p:sp>
        <p:nvSpPr>
          <p:cNvPr id="14745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ea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xfrm>
            <a:off x="650875" y="406400"/>
            <a:ext cx="5556250" cy="4167188"/>
          </a:xfrm>
        </p:spPr>
      </p:sp>
      <p:sp>
        <p:nvSpPr>
          <p:cNvPr id="14848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xfrm>
            <a:off x="650875" y="406400"/>
            <a:ext cx="5556250" cy="4167188"/>
          </a:xfrm>
        </p:spPr>
      </p:sp>
      <p:sp>
        <p:nvSpPr>
          <p:cNvPr id="14848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xfrm>
            <a:off x="1143000" y="685800"/>
            <a:ext cx="4572000" cy="3429000"/>
          </a:xfrm>
        </p:spPr>
      </p:sp>
      <p:sp>
        <p:nvSpPr>
          <p:cNvPr id="149507" name="Rectangle 3"/>
          <p:cNvSpPr>
            <a:spLocks noGrp="1" noChangeArrowheads="1"/>
          </p:cNvSpPr>
          <p:nvPr>
            <p:ph type="body" idx="1"/>
          </p:nvPr>
        </p:nvSpPr>
        <p:spPr bwMode="auto">
          <a:xfrm>
            <a:off x="914400" y="4344301"/>
            <a:ext cx="5029200" cy="4113423"/>
          </a:xfrm>
          <a:prstGeom prst="rect">
            <a:avLst/>
          </a:prstGeom>
          <a:solidFill>
            <a:srgbClr val="FFFFFF"/>
          </a:solidFill>
          <a:ln>
            <a:solidFill>
              <a:srgbClr val="000000"/>
            </a:solidFill>
            <a:miter lim="800000"/>
          </a:ln>
        </p:spPr>
        <p:txBody>
          <a:bodyPr/>
          <a:lstStyle/>
          <a:p>
            <a:pPr eaLnBrk="1" hangingPunct="1"/>
            <a:r>
              <a:rPr lang="en-US" altLang="zh-CN" smtClean="0">
                <a:ea typeface="宋体" panose="02010600030101010101" pitchFamily="2" charset="-122"/>
              </a:rPr>
              <a:t>We learned steps 1, 2 and 3 in the Fundamentals  course. We will add unto this process a fourth step which is to correlate data and integrate the SAP tests.</a:t>
            </a:r>
            <a:endParaRPr lang="en-US" altLang="zh-CN" smtClean="0">
              <a:ea typeface="宋体"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xfrm>
            <a:off x="650875" y="406400"/>
            <a:ext cx="5556250" cy="4167188"/>
          </a:xfrm>
        </p:spPr>
      </p:sp>
      <p:sp>
        <p:nvSpPr>
          <p:cNvPr id="15257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xfrm>
            <a:off x="650875" y="406400"/>
            <a:ext cx="5556250" cy="4167188"/>
          </a:xfrm>
        </p:spPr>
      </p:sp>
      <p:sp>
        <p:nvSpPr>
          <p:cNvPr id="15155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650875" y="406400"/>
            <a:ext cx="5556250" cy="4167188"/>
          </a:xfrm>
        </p:spPr>
      </p:sp>
      <p:sp>
        <p:nvSpPr>
          <p:cNvPr id="10137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82" name="Rectangle 2"/>
          <p:cNvSpPr>
            <a:spLocks noGrp="1" noRot="1" noChangeAspect="1" noChangeArrowheads="1" noTextEdit="1"/>
          </p:cNvSpPr>
          <p:nvPr>
            <p:ph type="sldImg"/>
          </p:nvPr>
        </p:nvSpPr>
        <p:spPr>
          <a:xfrm>
            <a:off x="650875" y="406400"/>
            <a:ext cx="5556250" cy="4167188"/>
          </a:xfrm>
        </p:spPr>
      </p:sp>
      <p:sp>
        <p:nvSpPr>
          <p:cNvPr id="217088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82" name="Rectangle 2"/>
          <p:cNvSpPr>
            <a:spLocks noGrp="1" noRot="1" noChangeAspect="1" noChangeArrowheads="1" noTextEdit="1"/>
          </p:cNvSpPr>
          <p:nvPr>
            <p:ph type="sldImg"/>
          </p:nvPr>
        </p:nvSpPr>
        <p:spPr>
          <a:xfrm>
            <a:off x="650875" y="406400"/>
            <a:ext cx="5556250" cy="4167188"/>
          </a:xfrm>
        </p:spPr>
      </p:sp>
      <p:sp>
        <p:nvSpPr>
          <p:cNvPr id="217088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marL="355600" indent="-355600">
              <a:lnSpc>
                <a:spcPct val="110000"/>
              </a:lnSpc>
              <a:buClr>
                <a:srgbClr val="00B0F0"/>
              </a:buClr>
              <a:buSzPct val="80000"/>
              <a:buFont typeface="Wingdings" panose="05000000000000000000" pitchFamily="2" charset="2"/>
              <a:buChar char="p"/>
            </a:pPr>
            <a:r>
              <a:rPr lang="en-US" altLang="zh-CN" sz="1200" dirty="0" err="1" smtClean="0">
                <a:latin typeface="Arial" panose="020B0604020202020204" pitchFamily="34" charset="0"/>
                <a:ea typeface="宋体" panose="02010600030101010101" pitchFamily="2" charset="-122"/>
                <a:cs typeface="Arial" panose="020B0604020202020204" pitchFamily="34" charset="0"/>
              </a:rPr>
              <a:t>OCUnit</a:t>
            </a:r>
            <a:r>
              <a:rPr lang="en-US" altLang="zh-CN" sz="1200" dirty="0" smtClean="0">
                <a:latin typeface="Arial" panose="020B0604020202020204" pitchFamily="34" charset="0"/>
                <a:ea typeface="宋体" panose="02010600030101010101" pitchFamily="2" charset="-122"/>
                <a:cs typeface="Arial" panose="020B0604020202020204" pitchFamily="34" charset="0"/>
              </a:rPr>
              <a:t> /</a:t>
            </a:r>
            <a:r>
              <a:rPr lang="en-US" altLang="zh-CN" sz="1200" dirty="0" err="1" smtClean="0">
                <a:latin typeface="Arial" panose="020B0604020202020204" pitchFamily="34" charset="0"/>
                <a:ea typeface="宋体" panose="02010600030101010101" pitchFamily="2" charset="-122"/>
                <a:cs typeface="Arial" panose="020B0604020202020204" pitchFamily="34" charset="0"/>
              </a:rPr>
              <a:t>GHUnit</a:t>
            </a:r>
            <a:r>
              <a:rPr lang="zh-CN" altLang="en-US" sz="1200" dirty="0" smtClean="0">
                <a:latin typeface="Arial" panose="020B0604020202020204" pitchFamily="34" charset="0"/>
                <a:ea typeface="宋体" panose="02010600030101010101" pitchFamily="2" charset="-122"/>
                <a:cs typeface="Arial" panose="020B0604020202020204" pitchFamily="34" charset="0"/>
              </a:rPr>
              <a:t>   </a:t>
            </a:r>
            <a:r>
              <a:rPr lang="en-US" altLang="zh-CN" sz="1200" dirty="0" err="1" smtClean="0">
                <a:latin typeface="Arial" panose="020B0604020202020204" pitchFamily="34" charset="0"/>
                <a:ea typeface="宋体" panose="02010600030101010101" pitchFamily="2" charset="-122"/>
                <a:cs typeface="Arial" panose="020B0604020202020204" pitchFamily="34" charset="0"/>
              </a:rPr>
              <a:t>iOS</a:t>
            </a:r>
            <a:r>
              <a:rPr lang="zh-CN" altLang="en-US" sz="1200" dirty="0" smtClean="0">
                <a:latin typeface="Arial" panose="020B0604020202020204" pitchFamily="34" charset="0"/>
                <a:ea typeface="宋体" panose="02010600030101010101" pitchFamily="2" charset="-122"/>
                <a:cs typeface="Arial" panose="020B0604020202020204" pitchFamily="34" charset="0"/>
              </a:rPr>
              <a:t> / </a:t>
            </a:r>
            <a:r>
              <a:rPr lang="en-US" altLang="zh-CN" sz="1200" dirty="0" smtClean="0">
                <a:latin typeface="Arial" panose="020B0604020202020204" pitchFamily="34" charset="0"/>
                <a:ea typeface="宋体" panose="02010600030101010101" pitchFamily="2" charset="-122"/>
                <a:cs typeface="Arial" panose="020B0604020202020204" pitchFamily="34" charset="0"/>
              </a:rPr>
              <a:t>Mac</a:t>
            </a:r>
            <a:r>
              <a:rPr lang="zh-CN" altLang="en-US" sz="1200" dirty="0" smtClean="0">
                <a:latin typeface="Arial" panose="020B0604020202020204" pitchFamily="34" charset="0"/>
                <a:ea typeface="宋体" panose="02010600030101010101" pitchFamily="2" charset="-122"/>
                <a:cs typeface="Arial" panose="020B0604020202020204" pitchFamily="34" charset="0"/>
              </a:rPr>
              <a:t> </a:t>
            </a:r>
            <a:r>
              <a:rPr lang="en-US" altLang="zh-CN" sz="1200" dirty="0" smtClean="0">
                <a:latin typeface="Arial" panose="020B0604020202020204" pitchFamily="34" charset="0"/>
                <a:ea typeface="宋体" panose="02010600030101010101" pitchFamily="2" charset="-122"/>
                <a:cs typeface="Arial" panose="020B0604020202020204" pitchFamily="34" charset="0"/>
              </a:rPr>
              <a:t>OS</a:t>
            </a:r>
            <a:r>
              <a:rPr lang="zh-CN" altLang="en-US" sz="1200" dirty="0" smtClean="0">
                <a:latin typeface="Arial" panose="020B0604020202020204" pitchFamily="34" charset="0"/>
                <a:ea typeface="宋体" panose="02010600030101010101" pitchFamily="2" charset="-122"/>
                <a:cs typeface="Arial" panose="020B0604020202020204" pitchFamily="34" charset="0"/>
              </a:rPr>
              <a:t> </a:t>
            </a:r>
            <a:r>
              <a:rPr lang="en-US" altLang="zh-CN" sz="1200" dirty="0" smtClean="0">
                <a:latin typeface="Arial" panose="020B0604020202020204" pitchFamily="34" charset="0"/>
                <a:ea typeface="宋体" panose="02010600030101010101" pitchFamily="2" charset="-122"/>
                <a:cs typeface="Arial" panose="020B0604020202020204" pitchFamily="34" charset="0"/>
              </a:rPr>
              <a:t>X</a:t>
            </a:r>
            <a:r>
              <a:rPr lang="zh-CN" altLang="en-US" sz="1200" dirty="0" smtClean="0">
                <a:latin typeface="Arial" panose="020B0604020202020204" pitchFamily="34" charset="0"/>
                <a:ea typeface="宋体" panose="02010600030101010101" pitchFamily="2" charset="-122"/>
                <a:cs typeface="Arial" panose="020B0604020202020204" pitchFamily="34" charset="0"/>
              </a:rPr>
              <a:t> 上 </a:t>
            </a:r>
            <a:r>
              <a:rPr lang="en-US" altLang="zh-TW" sz="1200" kern="1200" dirty="0" err="1" smtClean="0">
                <a:solidFill>
                  <a:schemeClr val="tx1"/>
                </a:solidFill>
                <a:latin typeface="+mn-lt"/>
                <a:ea typeface="+mn-ea"/>
                <a:cs typeface="+mn-cs"/>
              </a:rPr>
              <a:t>XCode</a:t>
            </a:r>
            <a:r>
              <a:rPr lang="en-US" altLang="zh-TW" sz="1200" kern="1200" dirty="0" smtClean="0">
                <a:solidFill>
                  <a:schemeClr val="tx1"/>
                </a:solidFill>
                <a:latin typeface="+mn-lt"/>
                <a:ea typeface="+mn-ea"/>
                <a:cs typeface="+mn-cs"/>
              </a:rPr>
              <a:t> 4.2 </a:t>
            </a:r>
            <a:r>
              <a:rPr lang="zh-TW" altLang="en-US" sz="1200" kern="1200" dirty="0" smtClean="0">
                <a:solidFill>
                  <a:schemeClr val="tx1"/>
                </a:solidFill>
                <a:latin typeface="+mn-lt"/>
                <a:ea typeface="+mn-ea"/>
                <a:cs typeface="+mn-cs"/>
              </a:rPr>
              <a:t>下使用 </a:t>
            </a:r>
            <a:r>
              <a:rPr lang="en-US" altLang="zh-TW" sz="1200" kern="1200" dirty="0" err="1" smtClean="0">
                <a:solidFill>
                  <a:schemeClr val="tx1"/>
                </a:solidFill>
                <a:latin typeface="+mn-lt"/>
                <a:ea typeface="+mn-ea"/>
                <a:cs typeface="+mn-cs"/>
              </a:rPr>
              <a:t>OCUnit</a:t>
            </a:r>
            <a:r>
              <a:rPr lang="zh-TW" altLang="en-US" sz="1200" kern="1200" dirty="0" smtClean="0">
                <a:solidFill>
                  <a:schemeClr val="tx1"/>
                </a:solidFill>
                <a:latin typeface="+mn-lt"/>
                <a:ea typeface="+mn-ea"/>
                <a:cs typeface="+mn-cs"/>
              </a:rPr>
              <a:t> 、</a:t>
            </a:r>
            <a:r>
              <a:rPr lang="en-US" altLang="zh-TW" sz="1200" kern="1200" dirty="0" err="1" smtClean="0">
                <a:solidFill>
                  <a:schemeClr val="tx1"/>
                </a:solidFill>
                <a:latin typeface="+mn-lt"/>
                <a:ea typeface="+mn-ea"/>
                <a:cs typeface="+mn-cs"/>
              </a:rPr>
              <a:t>OCMock</a:t>
            </a:r>
            <a:r>
              <a:rPr lang="en-US" altLang="zh-TW" sz="1200" kern="1200" dirty="0" smtClean="0">
                <a:solidFill>
                  <a:schemeClr val="tx1"/>
                </a:solidFill>
                <a:latin typeface="+mn-lt"/>
                <a:ea typeface="+mn-ea"/>
                <a:cs typeface="+mn-cs"/>
              </a:rPr>
              <a:t> </a:t>
            </a:r>
            <a:r>
              <a:rPr lang="zh-TW" altLang="en-US" sz="1200" kern="1200" dirty="0" smtClean="0">
                <a:solidFill>
                  <a:schemeClr val="tx1"/>
                </a:solidFill>
                <a:latin typeface="+mn-lt"/>
                <a:ea typeface="+mn-ea"/>
                <a:cs typeface="+mn-cs"/>
              </a:rPr>
              <a:t>进行单元测试； </a:t>
            </a:r>
            <a:r>
              <a:rPr lang="en-US" altLang="zh-TW" sz="1200" kern="1200" dirty="0" err="1" smtClean="0">
                <a:solidFill>
                  <a:schemeClr val="tx1"/>
                </a:solidFill>
                <a:latin typeface="+mn-lt"/>
                <a:ea typeface="+mn-ea"/>
                <a:cs typeface="+mn-cs"/>
              </a:rPr>
              <a:t>GHUnit</a:t>
            </a:r>
            <a:r>
              <a:rPr lang="en-US" altLang="zh-TW"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开源</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GH</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GitHub</a:t>
            </a:r>
            <a:endParaRPr lang="en-US" altLang="zh-CN" sz="1200" dirty="0" smtClean="0">
              <a:latin typeface="Arial" panose="020B0604020202020204" pitchFamily="34" charset="0"/>
              <a:ea typeface="宋体" panose="02010600030101010101" pitchFamily="2" charset="-122"/>
              <a:cs typeface="Arial" panose="020B0604020202020204" pitchFamily="34" charset="0"/>
            </a:endParaRPr>
          </a:p>
          <a:p>
            <a:pPr marL="355600" indent="-355600">
              <a:lnSpc>
                <a:spcPct val="110000"/>
              </a:lnSpc>
              <a:buClr>
                <a:srgbClr val="00B0F0"/>
              </a:buClr>
              <a:buSzPct val="80000"/>
              <a:buFont typeface="Wingdings" panose="05000000000000000000" pitchFamily="2" charset="2"/>
              <a:buChar char="p"/>
            </a:pPr>
            <a:r>
              <a:rPr lang="en-US" altLang="zh-CN" sz="1200" dirty="0" smtClean="0">
                <a:latin typeface="Arial" panose="020B0604020202020204" pitchFamily="34" charset="0"/>
                <a:ea typeface="宋体" panose="02010600030101010101" pitchFamily="2" charset="-122"/>
                <a:cs typeface="Arial" panose="020B0604020202020204" pitchFamily="34" charset="0"/>
                <a:hlinkClick r:id="rId3"/>
              </a:rPr>
              <a:t>SWTbot</a:t>
            </a:r>
            <a:r>
              <a:rPr lang="en-US" altLang="zh-CN" sz="1200" dirty="0" smtClean="0">
                <a:latin typeface="Arial" panose="020B0604020202020204" pitchFamily="34" charset="0"/>
                <a:ea typeface="宋体" panose="02010600030101010101" pitchFamily="2" charset="-122"/>
                <a:cs typeface="Arial" panose="020B0604020202020204" pitchFamily="34" charset="0"/>
              </a:rPr>
              <a:t>,</a:t>
            </a:r>
            <a:r>
              <a:rPr lang="en-US" altLang="zh-CN" sz="1200" b="1" dirty="0" smtClean="0"/>
              <a:t> </a:t>
            </a:r>
            <a:r>
              <a:rPr lang="en-US" altLang="zh-CN" sz="1200" kern="1200" dirty="0" err="1" smtClean="0">
                <a:solidFill>
                  <a:schemeClr val="tx1"/>
                </a:solidFill>
                <a:latin typeface="+mn-lt"/>
                <a:ea typeface="+mn-ea"/>
                <a:cs typeface="+mn-cs"/>
              </a:rPr>
              <a:t>SWTBot</a:t>
            </a:r>
            <a:r>
              <a:rPr lang="en-US" altLang="zh-CN" sz="1200" kern="1200" dirty="0" smtClean="0">
                <a:solidFill>
                  <a:schemeClr val="tx1"/>
                </a:solidFill>
                <a:latin typeface="+mn-lt"/>
                <a:ea typeface="+mn-ea"/>
                <a:cs typeface="+mn-cs"/>
              </a:rPr>
              <a:t> is an open-source Java based UI/functional testing tool for testing SWT and Eclipse based applications;</a:t>
            </a:r>
            <a:endParaRPr lang="en-US" altLang="zh-CN" sz="1200" kern="1200" dirty="0" smtClean="0">
              <a:solidFill>
                <a:schemeClr val="tx1"/>
              </a:solidFill>
              <a:latin typeface="+mn-lt"/>
              <a:ea typeface="+mn-ea"/>
              <a:cs typeface="+mn-cs"/>
            </a:endParaRPr>
          </a:p>
          <a:p>
            <a:pPr marL="355600" indent="-355600">
              <a:lnSpc>
                <a:spcPct val="110000"/>
              </a:lnSpc>
              <a:buClr>
                <a:srgbClr val="00B0F0"/>
              </a:buClr>
              <a:buSzPct val="80000"/>
              <a:buFont typeface="Wingdings" panose="05000000000000000000" pitchFamily="2" charset="2"/>
              <a:buChar char="p"/>
            </a:pPr>
            <a:r>
              <a:rPr lang="nl-NL" altLang="zh-CN" sz="1200" kern="1200" dirty="0" smtClean="0">
                <a:solidFill>
                  <a:schemeClr val="tx1"/>
                </a:solidFill>
                <a:latin typeface="+mn-lt"/>
                <a:ea typeface="+mn-ea"/>
                <a:cs typeface="+mn-cs"/>
              </a:rPr>
              <a:t>SWT</a:t>
            </a:r>
            <a:r>
              <a:rPr lang="zh-CN" altLang="nl-NL" sz="1200" kern="1200" dirty="0" smtClean="0">
                <a:solidFill>
                  <a:schemeClr val="tx1"/>
                </a:solidFill>
                <a:latin typeface="+mn-lt"/>
                <a:ea typeface="+mn-ea"/>
                <a:cs typeface="+mn-cs"/>
              </a:rPr>
              <a:t>（</a:t>
            </a:r>
            <a:r>
              <a:rPr lang="nl-NL" altLang="zh-CN" sz="1200" kern="1200" dirty="0" smtClean="0">
                <a:solidFill>
                  <a:schemeClr val="tx1"/>
                </a:solidFill>
                <a:latin typeface="+mn-lt"/>
                <a:ea typeface="+mn-ea"/>
                <a:cs typeface="+mn-cs"/>
              </a:rPr>
              <a:t>Standard </a:t>
            </a:r>
            <a:r>
              <a:rPr lang="nl-NL" altLang="zh-CN" sz="1200" kern="1200" dirty="0" err="1" smtClean="0">
                <a:solidFill>
                  <a:schemeClr val="tx1"/>
                </a:solidFill>
                <a:latin typeface="+mn-lt"/>
                <a:ea typeface="+mn-ea"/>
                <a:cs typeface="+mn-cs"/>
              </a:rPr>
              <a:t>Widget</a:t>
            </a:r>
            <a:r>
              <a:rPr lang="nl-NL" altLang="zh-CN" sz="1200" kern="1200" dirty="0" smtClean="0">
                <a:solidFill>
                  <a:schemeClr val="tx1"/>
                </a:solidFill>
                <a:latin typeface="+mn-lt"/>
                <a:ea typeface="+mn-ea"/>
                <a:cs typeface="+mn-cs"/>
              </a:rPr>
              <a:t> Toolkit</a:t>
            </a:r>
            <a:r>
              <a:rPr lang="zh-CN" altLang="nl-NL" sz="1200" kern="1200" dirty="0" smtClean="0">
                <a:solidFill>
                  <a:schemeClr val="tx1"/>
                </a:solidFill>
                <a:latin typeface="+mn-lt"/>
                <a:ea typeface="+mn-ea"/>
                <a:cs typeface="+mn-cs"/>
              </a:rPr>
              <a:t>）</a:t>
            </a:r>
            <a:endParaRPr lang="en-US" altLang="zh-CN" sz="1200" b="1" dirty="0" smtClean="0"/>
          </a:p>
          <a:p>
            <a:pPr marL="355600" marR="0" indent="-355600" algn="l" defTabSz="914400" rtl="0" eaLnBrk="1" fontAlgn="auto" latinLnBrk="0" hangingPunct="1">
              <a:lnSpc>
                <a:spcPct val="110000"/>
              </a:lnSpc>
              <a:spcBef>
                <a:spcPts val="0"/>
              </a:spcBef>
              <a:spcAft>
                <a:spcPts val="0"/>
              </a:spcAft>
              <a:buClr>
                <a:srgbClr val="00B0F0"/>
              </a:buClr>
              <a:buSzPct val="80000"/>
              <a:buFont typeface="Wingdings" panose="05000000000000000000" pitchFamily="2" charset="2"/>
              <a:buChar char="p"/>
              <a:defRPr/>
            </a:pPr>
            <a:r>
              <a:rPr lang="en-US" altLang="zh-CN" sz="1200" b="1" dirty="0" smtClean="0">
                <a:hlinkClick r:id="rId4"/>
              </a:rPr>
              <a:t>MarathonITE</a:t>
            </a:r>
            <a:r>
              <a:rPr lang="zh-CN" altLang="en-US" sz="1200" b="1" dirty="0" smtClean="0"/>
              <a:t> </a:t>
            </a:r>
            <a:r>
              <a:rPr lang="en-US" altLang="zh-CN" sz="1200" b="1" dirty="0" smtClean="0"/>
              <a:t>:</a:t>
            </a:r>
            <a:r>
              <a:rPr lang="zh-CN" altLang="en-US" sz="1200" b="1" dirty="0" smtClean="0"/>
              <a:t> </a:t>
            </a:r>
            <a:r>
              <a:rPr lang="en-US" altLang="zh-CN" sz="1200" i="1" kern="1200" dirty="0" smtClean="0">
                <a:solidFill>
                  <a:schemeClr val="tx1"/>
                </a:solidFill>
                <a:effectLst/>
                <a:latin typeface="+mn-lt"/>
                <a:ea typeface="+mn-ea"/>
                <a:cs typeface="+mn-cs"/>
              </a:rPr>
              <a:t>GUI Testing for Java/Swing Applications ; http://</a:t>
            </a:r>
            <a:r>
              <a:rPr lang="en-US" altLang="zh-CN" sz="1200" i="1" kern="1200" dirty="0" err="1" smtClean="0">
                <a:solidFill>
                  <a:schemeClr val="tx1"/>
                </a:solidFill>
                <a:effectLst/>
                <a:latin typeface="+mn-lt"/>
                <a:ea typeface="+mn-ea"/>
                <a:cs typeface="+mn-cs"/>
              </a:rPr>
              <a:t>marathontesting.com</a:t>
            </a:r>
            <a:r>
              <a:rPr lang="en-US" altLang="zh-CN" sz="1200" i="1" kern="1200" dirty="0" smtClean="0">
                <a:solidFill>
                  <a:schemeClr val="tx1"/>
                </a:solidFill>
                <a:effectLst/>
                <a:latin typeface="+mn-lt"/>
                <a:ea typeface="+mn-ea"/>
                <a:cs typeface="+mn-cs"/>
              </a:rPr>
              <a:t>/</a:t>
            </a:r>
            <a:r>
              <a:rPr lang="en-US" altLang="zh-CN" sz="1200" i="1" kern="1200" dirty="0" err="1" smtClean="0">
                <a:solidFill>
                  <a:schemeClr val="tx1"/>
                </a:solidFill>
                <a:effectLst/>
                <a:latin typeface="+mn-lt"/>
                <a:ea typeface="+mn-ea"/>
                <a:cs typeface="+mn-cs"/>
              </a:rPr>
              <a:t>marathonite</a:t>
            </a:r>
            <a:r>
              <a:rPr lang="en-US" altLang="zh-CN" sz="1200" i="1" kern="1200" dirty="0" smtClean="0">
                <a:solidFill>
                  <a:schemeClr val="tx1"/>
                </a:solidFill>
                <a:effectLst/>
                <a:latin typeface="+mn-lt"/>
                <a:ea typeface="+mn-ea"/>
                <a:cs typeface="+mn-cs"/>
              </a:rPr>
              <a:t>/</a:t>
            </a:r>
            <a:endParaRPr lang="en-US" altLang="zh-CN" sz="1200" dirty="0" smtClean="0">
              <a:latin typeface="Arial" panose="020B0604020202020204" pitchFamily="34" charset="0"/>
              <a:ea typeface="宋体" panose="02010600030101010101" pitchFamily="2" charset="-122"/>
              <a:cs typeface="Arial" panose="020B0604020202020204" pitchFamily="34" charset="0"/>
            </a:endParaRP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Swing</a:t>
            </a:r>
            <a:r>
              <a:rPr lang="zh-CN" altLang="en-US" sz="1200" kern="1200" dirty="0" smtClean="0">
                <a:solidFill>
                  <a:schemeClr val="tx1"/>
                </a:solidFill>
                <a:latin typeface="+mn-lt"/>
                <a:ea typeface="+mn-ea"/>
                <a:cs typeface="+mn-cs"/>
              </a:rPr>
              <a:t>是一个用于开发</a:t>
            </a:r>
            <a:r>
              <a:rPr lang="en-US" altLang="zh-CN" sz="1200" kern="1200" dirty="0" smtClean="0">
                <a:solidFill>
                  <a:schemeClr val="tx1"/>
                </a:solidFill>
                <a:latin typeface="+mn-lt"/>
                <a:ea typeface="+mn-ea"/>
                <a:cs typeface="+mn-cs"/>
              </a:rPr>
              <a:t>Java</a:t>
            </a:r>
            <a:r>
              <a:rPr lang="zh-CN" altLang="en-US" sz="1200" kern="1200" dirty="0" smtClean="0">
                <a:solidFill>
                  <a:schemeClr val="tx1"/>
                </a:solidFill>
                <a:latin typeface="+mn-lt"/>
                <a:ea typeface="+mn-ea"/>
                <a:cs typeface="+mn-cs"/>
              </a:rPr>
              <a:t>应用程序用户界面的开发工具包。它以抽象窗口工具包（ </a:t>
            </a:r>
            <a:r>
              <a:rPr lang="en-US" altLang="zh-CN" sz="1200" kern="1200" dirty="0" smtClean="0">
                <a:solidFill>
                  <a:schemeClr val="tx1"/>
                </a:solidFill>
                <a:latin typeface="+mn-lt"/>
                <a:ea typeface="+mn-ea"/>
                <a:cs typeface="+mn-cs"/>
              </a:rPr>
              <a:t>AWT</a:t>
            </a:r>
            <a:r>
              <a:rPr lang="zh-CN" altLang="en-US" sz="1200" kern="1200" dirty="0" smtClean="0">
                <a:solidFill>
                  <a:schemeClr val="tx1"/>
                </a:solidFill>
                <a:latin typeface="+mn-lt"/>
                <a:ea typeface="+mn-ea"/>
                <a:cs typeface="+mn-cs"/>
              </a:rPr>
              <a:t>）为基础使跨平台应用程序可以使用任何可插拔的外观风格</a:t>
            </a:r>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p:sp>
      <p:sp>
        <p:nvSpPr>
          <p:cNvPr id="38915" name="Notes Placeholder 2"/>
          <p:cNvSpPr>
            <a:spLocks noGrp="1"/>
          </p:cNvSpPr>
          <p:nvPr>
            <p:ph type="body" idx="1"/>
          </p:nvPr>
        </p:nvSpPr>
        <p:spPr>
          <a:noFill/>
        </p:spPr>
        <p:txBody>
          <a:bodyPr/>
          <a:lstStyle/>
          <a:p>
            <a:pPr eaLnBrk="1" hangingPunct="1">
              <a:spcBef>
                <a:spcPct val="0"/>
              </a:spcBef>
            </a:pPr>
            <a:endParaRPr lang="zh-CN" altLang="en-US" smtClean="0">
              <a:latin typeface="Arial" panose="020B0604020202020204" pitchFamily="34" charset="0"/>
            </a:endParaRPr>
          </a:p>
        </p:txBody>
      </p:sp>
      <p:sp>
        <p:nvSpPr>
          <p:cNvPr id="38916" name="Slide Number Placeholder 3"/>
          <p:cNvSpPr>
            <a:spLocks noGrp="1"/>
          </p:cNvSpPr>
          <p:nvPr>
            <p:ph type="sldNum" sz="quarter" idx="5"/>
          </p:nvPr>
        </p:nvSpPr>
        <p:spPr>
          <a:noFill/>
        </p:spPr>
        <p:txBody>
          <a:bodyPr/>
          <a:lstStyle/>
          <a:p>
            <a:fld id="{1986DA82-0B96-49F8-9F13-A964AA7BB353}" type="slidenum">
              <a:rPr lang="zh-CN" altLang="en-US">
                <a:ea typeface="宋体" panose="02010600030101010101" pitchFamily="2" charset="-122"/>
              </a:rPr>
            </a:fld>
            <a:endParaRPr lang="zh-CN" altLang="en-US">
              <a:ea typeface="宋体" panose="02010600030101010101"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xfrm>
            <a:off x="650875" y="406400"/>
            <a:ext cx="5556250" cy="4167188"/>
          </a:xfrm>
        </p:spPr>
      </p:sp>
      <p:sp>
        <p:nvSpPr>
          <p:cNvPr id="15565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xfrm>
            <a:off x="650875" y="406400"/>
            <a:ext cx="5556250" cy="4167188"/>
          </a:xfrm>
        </p:spPr>
      </p:sp>
      <p:sp>
        <p:nvSpPr>
          <p:cNvPr id="15667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82" name="Rectangle 2"/>
          <p:cNvSpPr>
            <a:spLocks noGrp="1" noRot="1" noChangeAspect="1" noChangeArrowheads="1" noTextEdit="1"/>
          </p:cNvSpPr>
          <p:nvPr>
            <p:ph type="sldImg"/>
          </p:nvPr>
        </p:nvSpPr>
        <p:spPr>
          <a:xfrm>
            <a:off x="650875" y="406400"/>
            <a:ext cx="5556250" cy="4167188"/>
          </a:xfrm>
        </p:spPr>
      </p:sp>
      <p:sp>
        <p:nvSpPr>
          <p:cNvPr id="217088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82" name="Rectangle 2"/>
          <p:cNvSpPr>
            <a:spLocks noGrp="1" noRot="1" noChangeAspect="1" noChangeArrowheads="1" noTextEdit="1"/>
          </p:cNvSpPr>
          <p:nvPr>
            <p:ph type="sldImg"/>
          </p:nvPr>
        </p:nvSpPr>
        <p:spPr>
          <a:xfrm>
            <a:off x="650875" y="406400"/>
            <a:ext cx="5556250" cy="4167188"/>
          </a:xfrm>
        </p:spPr>
      </p:sp>
      <p:sp>
        <p:nvSpPr>
          <p:cNvPr id="217088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82" name="Rectangle 2"/>
          <p:cNvSpPr>
            <a:spLocks noGrp="1" noRot="1" noChangeAspect="1" noChangeArrowheads="1" noTextEdit="1"/>
          </p:cNvSpPr>
          <p:nvPr>
            <p:ph type="sldImg"/>
          </p:nvPr>
        </p:nvSpPr>
        <p:spPr>
          <a:xfrm>
            <a:off x="650875" y="406400"/>
            <a:ext cx="5556250" cy="4167188"/>
          </a:xfrm>
        </p:spPr>
      </p:sp>
      <p:sp>
        <p:nvSpPr>
          <p:cNvPr id="217088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marL="0" indent="0">
              <a:lnSpc>
                <a:spcPct val="110000"/>
              </a:lnSpc>
              <a:buClr>
                <a:srgbClr val="00B0F0"/>
              </a:buClr>
              <a:buSzPct val="80000"/>
              <a:buFont typeface="Wingdings" panose="05000000000000000000" pitchFamily="2" charset="2"/>
              <a:buNone/>
            </a:pPr>
            <a:r>
              <a:rPr lang="en-US" altLang="zh-CN" sz="1200" dirty="0" err="1" smtClean="0"/>
              <a:t>Robotium</a:t>
            </a:r>
            <a:r>
              <a:rPr lang="zh-CN" altLang="en-US" sz="1200" dirty="0" smtClean="0"/>
              <a:t> 和 </a:t>
            </a:r>
            <a:r>
              <a:rPr lang="en-US" altLang="zh-CN" sz="1200" dirty="0" err="1" smtClean="0"/>
              <a:t>UIAutomator</a:t>
            </a:r>
            <a:r>
              <a:rPr lang="zh-CN" altLang="en-US" sz="1200" dirty="0" smtClean="0"/>
              <a:t> 会在后面介绍</a:t>
            </a:r>
            <a:endParaRPr lang="en-US" altLang="zh-CN" sz="1200" dirty="0" smtClean="0"/>
          </a:p>
          <a:p>
            <a:pPr marL="0" indent="0">
              <a:lnSpc>
                <a:spcPct val="110000"/>
              </a:lnSpc>
              <a:buClr>
                <a:srgbClr val="00B0F0"/>
              </a:buClr>
              <a:buSzPct val="80000"/>
              <a:buFont typeface="Wingdings" panose="05000000000000000000" pitchFamily="2" charset="2"/>
              <a:buNone/>
            </a:pPr>
            <a:endParaRPr lang="en-US" altLang="zh-CN" sz="1200" dirty="0" smtClean="0"/>
          </a:p>
          <a:p>
            <a:pPr marL="355600" indent="-355600">
              <a:lnSpc>
                <a:spcPct val="110000"/>
              </a:lnSpc>
              <a:buClr>
                <a:srgbClr val="00B0F0"/>
              </a:buClr>
              <a:buSzPct val="80000"/>
              <a:buFont typeface="Wingdings" panose="05000000000000000000" pitchFamily="2" charset="2"/>
              <a:buChar char="p"/>
            </a:pPr>
            <a:r>
              <a:rPr lang="en-US" altLang="zh-CN" sz="1200" dirty="0" err="1" smtClean="0"/>
              <a:t>MonkeyRunner</a:t>
            </a:r>
            <a:endParaRPr lang="en-US" altLang="zh-CN" sz="1200" dirty="0" smtClean="0"/>
          </a:p>
          <a:p>
            <a:pPr marL="355600" indent="-355600">
              <a:lnSpc>
                <a:spcPct val="110000"/>
              </a:lnSpc>
              <a:buClr>
                <a:srgbClr val="00B0F0"/>
              </a:buClr>
              <a:buSzPct val="80000"/>
              <a:buFont typeface="Wingdings" panose="05000000000000000000" pitchFamily="2" charset="2"/>
              <a:buChar char="p"/>
            </a:pPr>
            <a:r>
              <a:rPr lang="en-US" altLang="zh-CN" sz="1200" dirty="0" err="1" smtClean="0"/>
              <a:t>Robolectric</a:t>
            </a:r>
            <a:endParaRPr lang="en-US" altLang="zh-CN" sz="1200" dirty="0" smtClean="0"/>
          </a:p>
          <a:p>
            <a:pPr marL="355600" indent="-355600">
              <a:lnSpc>
                <a:spcPct val="110000"/>
              </a:lnSpc>
              <a:buClr>
                <a:srgbClr val="00B0F0"/>
              </a:buClr>
              <a:buSzPct val="80000"/>
              <a:buFont typeface="Wingdings" panose="05000000000000000000" pitchFamily="2" charset="2"/>
              <a:buChar char="p"/>
            </a:pPr>
            <a:r>
              <a:rPr lang="en-US" altLang="zh-CN" sz="1200" dirty="0" err="1" smtClean="0"/>
              <a:t>LessPainful</a:t>
            </a:r>
            <a:endParaRPr lang="en-US" altLang="zh-CN" sz="1200" dirty="0" smtClean="0"/>
          </a:p>
          <a:p>
            <a:pPr marL="355600" indent="-355600">
              <a:lnSpc>
                <a:spcPct val="110000"/>
              </a:lnSpc>
              <a:buClr>
                <a:srgbClr val="00B0F0"/>
              </a:buClr>
              <a:buSzPct val="80000"/>
              <a:buFont typeface="Wingdings" panose="05000000000000000000" pitchFamily="2" charset="2"/>
              <a:buChar char="p"/>
            </a:pPr>
            <a:r>
              <a:rPr lang="en-US" altLang="zh-CN" sz="1200" dirty="0" smtClean="0"/>
              <a:t>ATAF</a:t>
            </a:r>
            <a:endParaRPr lang="en-US" altLang="zh-CN" sz="1200" dirty="0" smtClean="0"/>
          </a:p>
          <a:p>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82" name="Rectangle 2"/>
          <p:cNvSpPr>
            <a:spLocks noGrp="1" noRot="1" noChangeAspect="1" noChangeArrowheads="1" noTextEdit="1"/>
          </p:cNvSpPr>
          <p:nvPr>
            <p:ph type="sldImg"/>
          </p:nvPr>
        </p:nvSpPr>
        <p:spPr>
          <a:xfrm>
            <a:off x="650875" y="406400"/>
            <a:ext cx="5556250" cy="4167188"/>
          </a:xfrm>
        </p:spPr>
      </p:sp>
      <p:sp>
        <p:nvSpPr>
          <p:cNvPr id="217088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82" name="Rectangle 2"/>
          <p:cNvSpPr>
            <a:spLocks noGrp="1" noRot="1" noChangeAspect="1" noChangeArrowheads="1" noTextEdit="1"/>
          </p:cNvSpPr>
          <p:nvPr>
            <p:ph type="sldImg"/>
          </p:nvPr>
        </p:nvSpPr>
        <p:spPr>
          <a:xfrm>
            <a:off x="650875" y="406400"/>
            <a:ext cx="5556250" cy="4167188"/>
          </a:xfrm>
        </p:spPr>
      </p:sp>
      <p:sp>
        <p:nvSpPr>
          <p:cNvPr id="217088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1144588" y="685800"/>
            <a:ext cx="4570412" cy="3429000"/>
          </a:xfrm>
        </p:spPr>
      </p:sp>
      <p:sp>
        <p:nvSpPr>
          <p:cNvPr id="10240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82" name="Rectangle 2"/>
          <p:cNvSpPr>
            <a:spLocks noGrp="1" noRot="1" noChangeAspect="1" noChangeArrowheads="1" noTextEdit="1"/>
          </p:cNvSpPr>
          <p:nvPr>
            <p:ph type="sldImg"/>
          </p:nvPr>
        </p:nvSpPr>
        <p:spPr>
          <a:xfrm>
            <a:off x="650875" y="406400"/>
            <a:ext cx="5556250" cy="4167188"/>
          </a:xfrm>
        </p:spPr>
      </p:sp>
      <p:sp>
        <p:nvSpPr>
          <p:cNvPr id="217088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82" name="Rectangle 2"/>
          <p:cNvSpPr>
            <a:spLocks noGrp="1" noRot="1" noChangeAspect="1" noChangeArrowheads="1" noTextEdit="1"/>
          </p:cNvSpPr>
          <p:nvPr>
            <p:ph type="sldImg"/>
          </p:nvPr>
        </p:nvSpPr>
        <p:spPr>
          <a:xfrm>
            <a:off x="650875" y="406400"/>
            <a:ext cx="5556250" cy="4167188"/>
          </a:xfrm>
        </p:spPr>
      </p:sp>
      <p:sp>
        <p:nvSpPr>
          <p:cNvPr id="217088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82" name="Rectangle 2"/>
          <p:cNvSpPr>
            <a:spLocks noGrp="1" noRot="1" noChangeAspect="1" noChangeArrowheads="1" noTextEdit="1"/>
          </p:cNvSpPr>
          <p:nvPr>
            <p:ph type="sldImg"/>
          </p:nvPr>
        </p:nvSpPr>
        <p:spPr>
          <a:xfrm>
            <a:off x="650875" y="406400"/>
            <a:ext cx="5556250" cy="4167188"/>
          </a:xfrm>
        </p:spPr>
      </p:sp>
      <p:sp>
        <p:nvSpPr>
          <p:cNvPr id="217088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82" name="Rectangle 2"/>
          <p:cNvSpPr>
            <a:spLocks noGrp="1" noRot="1" noChangeAspect="1" noChangeArrowheads="1" noTextEdit="1"/>
          </p:cNvSpPr>
          <p:nvPr>
            <p:ph type="sldImg"/>
          </p:nvPr>
        </p:nvSpPr>
        <p:spPr>
          <a:xfrm>
            <a:off x="650875" y="406400"/>
            <a:ext cx="5556250" cy="4167188"/>
          </a:xfrm>
        </p:spPr>
      </p:sp>
      <p:sp>
        <p:nvSpPr>
          <p:cNvPr id="217088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marL="355600" indent="-355600">
              <a:lnSpc>
                <a:spcPct val="110000"/>
              </a:lnSpc>
              <a:buClr>
                <a:srgbClr val="00B0F0"/>
              </a:buClr>
              <a:buSzPct val="80000"/>
              <a:buFont typeface="Wingdings" panose="05000000000000000000" pitchFamily="2" charset="2"/>
              <a:buChar char="p"/>
            </a:pPr>
            <a:r>
              <a:rPr lang="it-IT" altLang="zh-CN" sz="1200" dirty="0" err="1" smtClean="0"/>
              <a:t>Anteater</a:t>
            </a:r>
            <a:r>
              <a:rPr lang="zh-CN" altLang="en-US" sz="1200" dirty="0" smtClean="0"/>
              <a:t>：</a:t>
            </a:r>
            <a:r>
              <a:rPr lang="en-US" altLang="zh-CN" sz="1200" kern="1200" dirty="0" smtClean="0">
                <a:solidFill>
                  <a:schemeClr val="tx1"/>
                </a:solidFill>
                <a:latin typeface="+mn-lt"/>
                <a:ea typeface="+mn-ea"/>
                <a:cs typeface="+mn-cs"/>
              </a:rPr>
              <a:t>an automatic fuzzy testing tool for your mobile apps</a:t>
            </a:r>
            <a:endParaRPr lang="it-IT" altLang="zh-CN" sz="1200" dirty="0" smtClean="0"/>
          </a:p>
          <a:p>
            <a:pPr marL="355600" indent="-355600">
              <a:lnSpc>
                <a:spcPct val="110000"/>
              </a:lnSpc>
              <a:buClr>
                <a:srgbClr val="00B0F0"/>
              </a:buClr>
              <a:buSzPct val="80000"/>
              <a:buFont typeface="Wingdings" panose="05000000000000000000" pitchFamily="2" charset="2"/>
              <a:buChar char="p"/>
            </a:pPr>
            <a:r>
              <a:rPr lang="it-IT" altLang="zh-CN" sz="1200" dirty="0" smtClean="0"/>
              <a:t>Frank</a:t>
            </a:r>
            <a:r>
              <a:rPr lang="zh-CN" altLang="en-US" sz="1200" dirty="0" smtClean="0"/>
              <a:t>：</a:t>
            </a:r>
            <a:r>
              <a:rPr lang="en-US" altLang="zh-CN" sz="1200" b="0" kern="1200" dirty="0" smtClean="0">
                <a:solidFill>
                  <a:schemeClr val="tx1"/>
                </a:solidFill>
                <a:latin typeface="+mn-lt"/>
                <a:ea typeface="+mn-ea"/>
                <a:cs typeface="+mn-cs"/>
              </a:rPr>
              <a:t>write structured text test/acceptance tests/requirements (using </a:t>
            </a:r>
            <a:r>
              <a:rPr lang="en-US" altLang="zh-CN" sz="1200" b="0" kern="1200" dirty="0" smtClean="0">
                <a:solidFill>
                  <a:schemeClr val="tx1"/>
                </a:solidFill>
                <a:latin typeface="+mn-lt"/>
                <a:ea typeface="+mn-ea"/>
                <a:cs typeface="+mn-cs"/>
                <a:hlinkClick r:id="rId3"/>
              </a:rPr>
              <a:t>Cucumber) and have them execute against your iOS application</a:t>
            </a:r>
            <a:endParaRPr lang="en-US" altLang="zh-CN" sz="1200" b="0" kern="1200" dirty="0" smtClean="0">
              <a:solidFill>
                <a:schemeClr val="tx1"/>
              </a:solidFill>
              <a:latin typeface="+mn-lt"/>
              <a:ea typeface="+mn-ea"/>
              <a:cs typeface="+mn-cs"/>
            </a:endParaRPr>
          </a:p>
          <a:p>
            <a:pPr marL="355600" indent="-355600">
              <a:lnSpc>
                <a:spcPct val="110000"/>
              </a:lnSpc>
              <a:buClr>
                <a:srgbClr val="00B0F0"/>
              </a:buClr>
              <a:buSzPct val="80000"/>
              <a:buFont typeface="Wingdings" panose="05000000000000000000" pitchFamily="2" charset="2"/>
              <a:buChar char="p"/>
            </a:pPr>
            <a:r>
              <a:rPr lang="en-US" altLang="zh-CN" sz="1200" kern="1200" dirty="0" smtClean="0">
                <a:solidFill>
                  <a:schemeClr val="tx1"/>
                </a:solidFill>
                <a:latin typeface="+mn-lt"/>
                <a:ea typeface="+mn-ea"/>
                <a:cs typeface="+mn-cs"/>
              </a:rPr>
              <a:t>Cucumber:</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BDD,</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describe how software should behave in plain text. The text is written in a </a:t>
            </a:r>
            <a:r>
              <a:rPr lang="en-US" altLang="zh-CN" sz="1200" b="1" kern="1200" dirty="0" smtClean="0">
                <a:solidFill>
                  <a:schemeClr val="tx1"/>
                </a:solidFill>
                <a:latin typeface="+mn-lt"/>
                <a:ea typeface="+mn-ea"/>
                <a:cs typeface="+mn-cs"/>
                <a:hlinkClick r:id="rId4"/>
              </a:rPr>
              <a:t>business-readable domain-specific language and serves as documentation, automated tests and development-aid - all rolled into one format.</a:t>
            </a:r>
            <a:endParaRPr lang="it-IT" altLang="zh-CN" sz="1200" dirty="0" smtClean="0"/>
          </a:p>
          <a:p>
            <a:pPr marL="355600" indent="-355600">
              <a:lnSpc>
                <a:spcPct val="110000"/>
              </a:lnSpc>
              <a:buClr>
                <a:srgbClr val="00B0F0"/>
              </a:buClr>
              <a:buSzPct val="80000"/>
              <a:buFont typeface="Wingdings" panose="05000000000000000000" pitchFamily="2" charset="2"/>
              <a:buChar char="p"/>
            </a:pPr>
            <a:r>
              <a:rPr lang="it-IT" altLang="zh-CN" sz="1200" dirty="0" smtClean="0"/>
              <a:t>KIF</a:t>
            </a:r>
            <a:r>
              <a:rPr lang="zh-CN" altLang="en-US" sz="1200" dirty="0" smtClean="0"/>
              <a:t>：</a:t>
            </a:r>
            <a:r>
              <a:rPr lang="en-US" altLang="zh-CN" sz="1200" kern="1200" dirty="0" smtClean="0">
                <a:solidFill>
                  <a:schemeClr val="tx1"/>
                </a:solidFill>
                <a:latin typeface="+mn-lt"/>
                <a:ea typeface="+mn-ea"/>
                <a:cs typeface="+mn-cs"/>
              </a:rPr>
              <a:t>Keep It </a:t>
            </a:r>
            <a:r>
              <a:rPr lang="en-US" altLang="zh-CN" sz="1200" kern="1200" dirty="0" err="1" smtClean="0">
                <a:solidFill>
                  <a:schemeClr val="tx1"/>
                </a:solidFill>
                <a:latin typeface="+mn-lt"/>
                <a:ea typeface="+mn-ea"/>
                <a:cs typeface="+mn-cs"/>
              </a:rPr>
              <a:t>Functional,GitHub</a:t>
            </a:r>
            <a:endParaRPr lang="it-IT" altLang="zh-CN" sz="1200" dirty="0" smtClean="0"/>
          </a:p>
          <a:p>
            <a:pPr marL="355600" indent="-355600">
              <a:lnSpc>
                <a:spcPct val="110000"/>
              </a:lnSpc>
              <a:buClr>
                <a:srgbClr val="00B0F0"/>
              </a:buClr>
              <a:buSzPct val="80000"/>
              <a:buFont typeface="Wingdings" panose="05000000000000000000" pitchFamily="2" charset="2"/>
              <a:buChar char="p"/>
            </a:pPr>
            <a:r>
              <a:rPr lang="it-IT" altLang="zh-CN" sz="1200" dirty="0" err="1" smtClean="0"/>
              <a:t>TouchTest</a:t>
            </a:r>
            <a:r>
              <a:rPr lang="en-US" altLang="zh-CN" sz="1200" dirty="0" smtClean="0"/>
              <a:t>:</a:t>
            </a:r>
            <a:r>
              <a:rPr lang="zh-CN" altLang="en-US" sz="1200" dirty="0" smtClean="0"/>
              <a:t> </a:t>
            </a:r>
            <a:r>
              <a:rPr lang="en-US" altLang="zh-CN" sz="1200" kern="1200" dirty="0" smtClean="0">
                <a:solidFill>
                  <a:schemeClr val="tx1"/>
                </a:solidFill>
                <a:latin typeface="+mn-lt"/>
                <a:ea typeface="+mn-ea"/>
                <a:cs typeface="+mn-cs"/>
              </a:rPr>
              <a:t>delivers revolutionary functional test automation capabilities for multi-touch, gesture-based app</a:t>
            </a:r>
            <a:endParaRPr lang="en-US" altLang="zh-CN" sz="1200" kern="1200" dirty="0" smtClean="0">
              <a:solidFill>
                <a:schemeClr val="tx1"/>
              </a:solidFill>
              <a:latin typeface="+mn-lt"/>
              <a:ea typeface="+mn-ea"/>
              <a:cs typeface="+mn-cs"/>
            </a:endParaRPr>
          </a:p>
          <a:p>
            <a:pPr marL="355600" indent="-355600">
              <a:lnSpc>
                <a:spcPct val="110000"/>
              </a:lnSpc>
              <a:buClr>
                <a:srgbClr val="00B0F0"/>
              </a:buClr>
              <a:buSzPct val="80000"/>
              <a:buFont typeface="Wingdings" panose="05000000000000000000" pitchFamily="2" charset="2"/>
              <a:buChar char="p"/>
            </a:pPr>
            <a:r>
              <a:rPr lang="it-IT" altLang="zh-CN" sz="1200" dirty="0" smtClean="0"/>
              <a:t>UI Automation</a:t>
            </a:r>
            <a:endParaRPr lang="it-IT" altLang="zh-CN" sz="1200" dirty="0" smtClean="0"/>
          </a:p>
          <a:p>
            <a:pPr marL="355600" indent="-355600">
              <a:lnSpc>
                <a:spcPct val="110000"/>
              </a:lnSpc>
              <a:buClr>
                <a:srgbClr val="00B0F0"/>
              </a:buClr>
              <a:buSzPct val="80000"/>
              <a:buFont typeface="Wingdings" panose="05000000000000000000" pitchFamily="2" charset="2"/>
              <a:buChar char="p"/>
            </a:pPr>
            <a:r>
              <a:rPr lang="it-IT" altLang="zh-CN" sz="1200" dirty="0" smtClean="0"/>
              <a:t>Zucchini</a:t>
            </a:r>
            <a:r>
              <a:rPr lang="en-US" altLang="zh-CN" sz="1200" dirty="0" smtClean="0"/>
              <a:t>:</a:t>
            </a:r>
            <a:r>
              <a:rPr lang="zh-CN" altLang="en-US" sz="1200" dirty="0" smtClean="0"/>
              <a:t> </a:t>
            </a:r>
            <a:r>
              <a:rPr lang="zh-CN" altLang="zh-CN" sz="1200" dirty="0" smtClean="0">
                <a:latin typeface="Arial" panose="020B0604020202020204" pitchFamily="34" charset="0"/>
                <a:ea typeface="宋体" panose="02010600030101010101" pitchFamily="2" charset="-122"/>
                <a:cs typeface="Arial" panose="020B0604020202020204" pitchFamily="34" charset="0"/>
              </a:rPr>
              <a:t> </a:t>
            </a:r>
            <a:endParaRPr lang="zh-CN"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82" name="Rectangle 2"/>
          <p:cNvSpPr>
            <a:spLocks noGrp="1" noRot="1" noChangeAspect="1" noChangeArrowheads="1" noTextEdit="1"/>
          </p:cNvSpPr>
          <p:nvPr>
            <p:ph type="sldImg"/>
          </p:nvPr>
        </p:nvSpPr>
        <p:spPr>
          <a:xfrm>
            <a:off x="650875" y="406400"/>
            <a:ext cx="5556250" cy="4167188"/>
          </a:xfrm>
        </p:spPr>
      </p:sp>
      <p:sp>
        <p:nvSpPr>
          <p:cNvPr id="217088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marL="355600" indent="-355600">
              <a:lnSpc>
                <a:spcPct val="110000"/>
              </a:lnSpc>
              <a:buClr>
                <a:srgbClr val="00B0F0"/>
              </a:buClr>
              <a:buSzPct val="80000"/>
              <a:buFont typeface="Wingdings" panose="05000000000000000000" pitchFamily="2" charset="2"/>
              <a:buChar char="p"/>
            </a:pPr>
            <a:r>
              <a:rPr lang="it-IT" altLang="zh-CN" sz="1200" dirty="0" err="1" smtClean="0"/>
              <a:t>Calabash</a:t>
            </a:r>
            <a:endParaRPr lang="en-US" altLang="zh-CN" sz="1200" dirty="0" smtClean="0"/>
          </a:p>
          <a:p>
            <a:pPr marL="355600" indent="-355600">
              <a:lnSpc>
                <a:spcPct val="110000"/>
              </a:lnSpc>
              <a:buClr>
                <a:srgbClr val="00B0F0"/>
              </a:buClr>
              <a:buSzPct val="80000"/>
              <a:buFont typeface="Wingdings" panose="05000000000000000000" pitchFamily="2" charset="2"/>
              <a:buChar char="p"/>
            </a:pPr>
            <a:r>
              <a:rPr lang="it-IT" altLang="zh-CN" sz="1200" dirty="0" err="1" smtClean="0"/>
              <a:t>MonkeyTalk</a:t>
            </a:r>
            <a:endParaRPr lang="it-IT" altLang="zh-CN" sz="1200" dirty="0" smtClean="0"/>
          </a:p>
          <a:p>
            <a:pPr marL="355600" indent="-355600">
              <a:lnSpc>
                <a:spcPct val="110000"/>
              </a:lnSpc>
              <a:buClr>
                <a:srgbClr val="00B0F0"/>
              </a:buClr>
              <a:buSzPct val="80000"/>
              <a:buFont typeface="Wingdings" panose="05000000000000000000" pitchFamily="2" charset="2"/>
              <a:buChar char="p"/>
            </a:pPr>
            <a:r>
              <a:rPr lang="en-US" altLang="zh-CN" sz="1200" dirty="0" err="1" smtClean="0"/>
              <a:t>Nativedriver</a:t>
            </a:r>
            <a:endParaRPr lang="en-US" altLang="zh-CN" sz="1200" dirty="0" smtClean="0"/>
          </a:p>
          <a:p>
            <a:pPr marL="355600" indent="-355600">
              <a:lnSpc>
                <a:spcPct val="110000"/>
              </a:lnSpc>
              <a:buClr>
                <a:srgbClr val="00B0F0"/>
              </a:buClr>
              <a:buSzPct val="80000"/>
              <a:buFont typeface="Wingdings" panose="05000000000000000000" pitchFamily="2" charset="2"/>
              <a:buChar char="p"/>
            </a:pPr>
            <a:r>
              <a:rPr lang="en-US" altLang="zh-CN" sz="1200" dirty="0" smtClean="0"/>
              <a:t>Selenium</a:t>
            </a:r>
            <a:endParaRPr lang="en-US" altLang="zh-CN" sz="1200" dirty="0" smtClean="0"/>
          </a:p>
          <a:p>
            <a:pPr marL="355600" indent="-355600">
              <a:lnSpc>
                <a:spcPct val="110000"/>
              </a:lnSpc>
              <a:buClr>
                <a:srgbClr val="00B0F0"/>
              </a:buClr>
              <a:buSzPct val="80000"/>
              <a:buFont typeface="Wingdings" panose="05000000000000000000" pitchFamily="2" charset="2"/>
              <a:buChar char="p"/>
            </a:pPr>
            <a:r>
              <a:rPr lang="en-US" altLang="zh-CN" sz="1200" dirty="0" err="1" smtClean="0"/>
              <a:t>Ranorex</a:t>
            </a:r>
            <a:endParaRPr lang="en-US" altLang="zh-CN" sz="1200" dirty="0" smtClean="0"/>
          </a:p>
          <a:p>
            <a:pPr marL="0" indent="0">
              <a:lnSpc>
                <a:spcPct val="110000"/>
              </a:lnSpc>
              <a:buClr>
                <a:srgbClr val="00B0F0"/>
              </a:buClr>
              <a:buSzPct val="80000"/>
              <a:buFont typeface="Wingdings" panose="05000000000000000000" pitchFamily="2" charset="2"/>
              <a:buNone/>
            </a:pPr>
            <a:endParaRPr lang="zh-CN"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82" name="Rectangle 2"/>
          <p:cNvSpPr>
            <a:spLocks noGrp="1" noRot="1" noChangeAspect="1" noChangeArrowheads="1" noTextEdit="1"/>
          </p:cNvSpPr>
          <p:nvPr>
            <p:ph type="sldImg"/>
          </p:nvPr>
        </p:nvSpPr>
        <p:spPr>
          <a:xfrm>
            <a:off x="650875" y="406400"/>
            <a:ext cx="5556250" cy="4167188"/>
          </a:xfrm>
        </p:spPr>
      </p:sp>
      <p:sp>
        <p:nvSpPr>
          <p:cNvPr id="217088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82" name="Rectangle 2"/>
          <p:cNvSpPr>
            <a:spLocks noGrp="1" noRot="1" noChangeAspect="1" noChangeArrowheads="1" noTextEdit="1"/>
          </p:cNvSpPr>
          <p:nvPr>
            <p:ph type="sldImg"/>
          </p:nvPr>
        </p:nvSpPr>
        <p:spPr>
          <a:xfrm>
            <a:off x="650875" y="406400"/>
            <a:ext cx="5556250" cy="4167188"/>
          </a:xfrm>
        </p:spPr>
      </p:sp>
      <p:sp>
        <p:nvSpPr>
          <p:cNvPr id="217088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44588" y="685800"/>
            <a:ext cx="4570412" cy="3429000"/>
          </a:xfrm>
        </p:spPr>
      </p:sp>
      <p:sp>
        <p:nvSpPr>
          <p:cNvPr id="103427"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650875" y="406400"/>
            <a:ext cx="5556250" cy="4167188"/>
          </a:xfrm>
        </p:spPr>
      </p:sp>
      <p:sp>
        <p:nvSpPr>
          <p:cNvPr id="10445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650875" y="406400"/>
            <a:ext cx="5556250" cy="4167188"/>
          </a:xfrm>
        </p:spPr>
      </p:sp>
      <p:sp>
        <p:nvSpPr>
          <p:cNvPr id="10957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D1E6CAB9-9132-46E3-BCD4-3479EF203F4C}"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865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260350"/>
            <a:ext cx="6019800" cy="58658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F499E825-57BE-49E6-AEFA-D82D37F4983F}"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277813"/>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600200"/>
            <a:ext cx="7772400" cy="4530725"/>
          </a:xfrm>
        </p:spPr>
        <p:txBody>
          <a:bodyPr/>
          <a:lstStyle/>
          <a:p>
            <a:pPr lvl="0"/>
            <a:endParaRPr lang="zh-CN" altLang="en-US" noProof="0" smtClean="0"/>
          </a:p>
        </p:txBody>
      </p:sp>
      <p:sp>
        <p:nvSpPr>
          <p:cNvPr id="4" name="Rectangle 9"/>
          <p:cNvSpPr>
            <a:spLocks noGrp="1" noChangeArrowheads="1"/>
          </p:cNvSpPr>
          <p:nvPr>
            <p:ph type="dt" sz="half" idx="10"/>
          </p:nvPr>
        </p:nvSpPr>
        <p:spPr>
          <a:xfrm>
            <a:off x="914400" y="6251575"/>
            <a:ext cx="1981200" cy="457200"/>
          </a:xfrm>
          <a:prstGeom prst="rect">
            <a:avLst/>
          </a:prstGeom>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xfrm>
            <a:off x="3352800" y="6248400"/>
            <a:ext cx="2971800" cy="457200"/>
          </a:xfrm>
          <a:prstGeom prst="rect">
            <a:avLst/>
          </a:prstGeom>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05374D14-4118-4E21-B25E-A70665ED675D}"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DBE2DA07-CE19-4C9B-A0EC-06D3955056CF}"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B8FFC119-967E-4DAE-9D42-D98ECBEF65A7}"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975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926499EB-077B-44BD-8A96-2852250257FC}"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a:xfrm>
            <a:off x="0" y="6545263"/>
            <a:ext cx="9144000" cy="268287"/>
          </a:xfrm>
          <a:prstGeom prst="rect">
            <a:avLst/>
          </a:prstGeom>
        </p:spPr>
        <p:txBody>
          <a:bodyPr/>
          <a:lstStyle>
            <a:lvl1pPr>
              <a:defRPr/>
            </a:lvl1pPr>
          </a:lstStyle>
          <a:p>
            <a:fld id="{B8AFCD7E-E895-4511-8F89-9E6F0EBC66C2}"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a:xfrm>
            <a:off x="0" y="6545263"/>
            <a:ext cx="9144000" cy="268287"/>
          </a:xfrm>
          <a:prstGeom prst="rect">
            <a:avLst/>
          </a:prstGeom>
        </p:spPr>
        <p:txBody>
          <a:bodyPr/>
          <a:lstStyle>
            <a:lvl1pPr>
              <a:defRPr/>
            </a:lvl1pPr>
          </a:lstStyle>
          <a:p>
            <a:fld id="{2D27094D-FE74-4D01-A432-3D2227A9A018}"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0" y="6545263"/>
            <a:ext cx="9144000" cy="268287"/>
          </a:xfrm>
          <a:prstGeom prst="rect">
            <a:avLst/>
          </a:prstGeom>
        </p:spPr>
        <p:txBody>
          <a:bodyPr/>
          <a:lstStyle>
            <a:lvl1pPr>
              <a:defRPr/>
            </a:lvl1pPr>
          </a:lstStyle>
          <a:p>
            <a:fld id="{768BECB6-6F87-4AA7-A36C-D5289AC9CF42}"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DBE2DA07-CE19-4C9B-A0EC-06D3955056CF}"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EE097193-BA27-49F9-A8AA-7A67EE9A4C99}"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GIF"/><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bwMode="auto">
          <a:xfrm rot="10800000">
            <a:off x="0" y="1214422"/>
            <a:ext cx="9144000" cy="5643578"/>
          </a:xfrm>
          <a:prstGeom prst="rect">
            <a:avLst/>
          </a:prstGeom>
          <a:gradFill flip="none" rotWithShape="1">
            <a:gsLst>
              <a:gs pos="0">
                <a:schemeClr val="bg1">
                  <a:alpha val="87000"/>
                </a:schemeClr>
              </a:gs>
              <a:gs pos="100000">
                <a:schemeClr val="bg1">
                  <a:alpha val="62000"/>
                </a:scheme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51" name="Rectangle 27"/>
          <p:cNvSpPr>
            <a:spLocks noGrp="1" noChangeArrowheads="1"/>
          </p:cNvSpPr>
          <p:nvPr>
            <p:ph type="title"/>
          </p:nvPr>
        </p:nvSpPr>
        <p:spPr bwMode="auto">
          <a:xfrm>
            <a:off x="468313" y="366695"/>
            <a:ext cx="7104083" cy="561975"/>
          </a:xfrm>
          <a:prstGeom prst="rect">
            <a:avLst/>
          </a:prstGeom>
          <a:noFill/>
          <a:ln w="9525">
            <a:noFill/>
            <a:miter lim="800000"/>
          </a:ln>
          <a:effec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55" name="Rectangle 31"/>
          <p:cNvSpPr>
            <a:spLocks noGrp="1" noChangeArrowheads="1"/>
          </p:cNvSpPr>
          <p:nvPr>
            <p:ph type="body" idx="1"/>
          </p:nvPr>
        </p:nvSpPr>
        <p:spPr bwMode="auto">
          <a:xfrm>
            <a:off x="1357290" y="1285860"/>
            <a:ext cx="7104084" cy="4784725"/>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5" name="灯片编号占位符 4"/>
          <p:cNvSpPr>
            <a:spLocks noGrp="1"/>
          </p:cNvSpPr>
          <p:nvPr>
            <p:ph type="sldNum" sz="quarter" idx="4"/>
          </p:nvPr>
        </p:nvSpPr>
        <p:spPr>
          <a:xfrm>
            <a:off x="0" y="6545263"/>
            <a:ext cx="9144000" cy="268287"/>
          </a:xfrm>
          <a:prstGeom prst="rect">
            <a:avLst/>
          </a:prstGeom>
        </p:spPr>
        <p:txBody>
          <a:bodyPr/>
          <a:lstStyle>
            <a:lvl1pPr>
              <a:defRPr/>
            </a:lvl1pPr>
          </a:lstStyle>
          <a:p>
            <a:fld id="{DBE2DA07-CE19-4C9B-A0EC-06D3955056CF}" type="slidenum">
              <a:rPr lang="en-US" altLang="zh-CN"/>
            </a:fld>
            <a:endParaRPr lang="en-US" altLang="zh-CN"/>
          </a:p>
        </p:txBody>
      </p:sp>
      <p:pic>
        <p:nvPicPr>
          <p:cNvPr id="8" name="图片 7" descr="professional.gif"/>
          <p:cNvPicPr>
            <a:picLocks noChangeAspect="1"/>
          </p:cNvPicPr>
          <p:nvPr userDrawn="1"/>
        </p:nvPicPr>
        <p:blipFill>
          <a:blip r:embed="rId14" cstate="print"/>
          <a:stretch>
            <a:fillRect/>
          </a:stretch>
        </p:blipFill>
        <p:spPr>
          <a:xfrm>
            <a:off x="8016451" y="188640"/>
            <a:ext cx="1127549" cy="105273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p:txStyles>
    <p:titleStyle>
      <a:lvl1pPr algn="r"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2pPr>
      <a:lvl3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3pPr>
      <a:lvl4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4pPr>
      <a:lvl5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5pPr>
      <a:lvl6pPr marL="4572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6pPr>
      <a:lvl7pPr marL="9144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7pPr>
      <a:lvl8pPr marL="13716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8pPr>
      <a:lvl9pPr marL="18288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9pPr>
    </p:titleStyle>
    <p:bodyStyle>
      <a:lvl1pPr marL="342900" indent="-342900" algn="l" rtl="0" eaLnBrk="1" fontAlgn="base" hangingPunct="1">
        <a:spcBef>
          <a:spcPct val="20000"/>
        </a:spcBef>
        <a:spcAft>
          <a:spcPct val="0"/>
        </a:spcAft>
        <a:defRPr sz="2000">
          <a:solidFill>
            <a:schemeClr val="tx1"/>
          </a:solidFill>
          <a:latin typeface="+mn-lt"/>
          <a:ea typeface="+mn-ea"/>
          <a:cs typeface="+mn-cs"/>
        </a:defRPr>
      </a:lvl1pPr>
      <a:lvl2pPr marL="742950" indent="-285750" algn="l" rtl="0" eaLnBrk="1" fontAlgn="base" hangingPunct="1">
        <a:spcBef>
          <a:spcPct val="20000"/>
        </a:spcBef>
        <a:spcAft>
          <a:spcPct val="0"/>
        </a:spcAft>
        <a:defRPr sz="2000">
          <a:solidFill>
            <a:schemeClr val="tx1"/>
          </a:solidFill>
          <a:latin typeface="+mn-lt"/>
          <a:ea typeface="+mn-ea"/>
        </a:defRPr>
      </a:lvl2pPr>
      <a:lvl3pPr marL="1143000" indent="-228600" algn="l" rtl="0" eaLnBrk="1" fontAlgn="base" hangingPunct="1">
        <a:spcBef>
          <a:spcPct val="20000"/>
        </a:spcBef>
        <a:spcAft>
          <a:spcPct val="0"/>
        </a:spcAft>
        <a:defRPr sz="2000">
          <a:solidFill>
            <a:schemeClr val="tx1"/>
          </a:solidFill>
          <a:latin typeface="+mn-lt"/>
          <a:ea typeface="+mn-ea"/>
        </a:defRPr>
      </a:lvl3pPr>
      <a:lvl4pPr marL="1600200" indent="-228600" algn="l" rtl="0" eaLnBrk="1" fontAlgn="base" hangingPunct="1">
        <a:spcBef>
          <a:spcPct val="20000"/>
        </a:spcBef>
        <a:spcAft>
          <a:spcPct val="0"/>
        </a:spcAft>
        <a:defRPr sz="2000">
          <a:solidFill>
            <a:schemeClr val="tx1"/>
          </a:solidFill>
          <a:latin typeface="+mn-lt"/>
          <a:ea typeface="+mn-ea"/>
        </a:defRPr>
      </a:lvl4pPr>
      <a:lvl5pPr marL="2057400" indent="-228600" algn="l" rtl="0" eaLnBrk="1" fontAlgn="base" hangingPunct="1">
        <a:spcBef>
          <a:spcPct val="20000"/>
        </a:spcBef>
        <a:spcAft>
          <a:spcPct val="0"/>
        </a:spcAft>
        <a:defRPr sz="2000">
          <a:solidFill>
            <a:schemeClr val="tx1"/>
          </a:solidFill>
          <a:latin typeface="+mn-lt"/>
          <a:ea typeface="+mn-ea"/>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vmlDrawing" Target="../drawings/vmlDrawing1.vml"/><Relationship Id="rId4" Type="http://schemas.openxmlformats.org/officeDocument/2006/relationships/slideLayout" Target="../slideLayouts/slideLayout6.xml"/><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9.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9.png"/><Relationship Id="rId7" Type="http://schemas.openxmlformats.org/officeDocument/2006/relationships/image" Target="../media/image28.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0" Type="http://schemas.openxmlformats.org/officeDocument/2006/relationships/notesSlide" Target="../notesSlides/notesSlide31.xml"/><Relationship Id="rId1"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2.emf"/><Relationship Id="rId1" Type="http://schemas.openxmlformats.org/officeDocument/2006/relationships/oleObject" Target="../embeddings/oleObject2.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9.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8.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9.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jpe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jpe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image" Target="../media/image39.jpeg"/></Relationships>
</file>

<file path=ppt/slides/_rels/slide63.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slideLayout" Target="../slideLayouts/slideLayout2.xml"/><Relationship Id="rId3" Type="http://schemas.openxmlformats.org/officeDocument/2006/relationships/hyperlink" Target="http://marathontesting.com/marathonite/" TargetMode="External"/><Relationship Id="rId2" Type="http://schemas.openxmlformats.org/officeDocument/2006/relationships/hyperlink" Target="http://wiki.eclipse.org/SWTBot/UsersGuide" TargetMode="External"/><Relationship Id="rId1" Type="http://schemas.openxmlformats.org/officeDocument/2006/relationships/image" Target="../media/image40.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image" Target="../media/image41.jpe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75.xml.rels><?xml version="1.0" encoding="UTF-8" standalone="yes"?>
<Relationships xmlns="http://schemas.openxmlformats.org/package/2006/relationships"><Relationship Id="rId4" Type="http://schemas.openxmlformats.org/officeDocument/2006/relationships/notesSlide" Target="../notesSlides/notesSlide62.xml"/><Relationship Id="rId3" Type="http://schemas.openxmlformats.org/officeDocument/2006/relationships/slideLayout" Target="../slideLayouts/slideLayout2.xml"/><Relationship Id="rId2" Type="http://schemas.openxmlformats.org/officeDocument/2006/relationships/image" Target="../media/image50.png"/><Relationship Id="rId1" Type="http://schemas.openxmlformats.org/officeDocument/2006/relationships/image" Target="../media/image49.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image" Target="../media/image5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black">
          <a:xfrm>
            <a:off x="0" y="428604"/>
            <a:ext cx="9144000" cy="519112"/>
          </a:xfrm>
          <a:prstGeom prst="rect">
            <a:avLst/>
          </a:prstGeom>
          <a:noFill/>
          <a:ln w="9525">
            <a:noFill/>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noProof="0" dirty="0" smtClean="0">
                <a:ln>
                  <a:noFill/>
                </a:ln>
                <a:solidFill>
                  <a:srgbClr val="FFFFFF"/>
                </a:solidFill>
                <a:effectLst/>
                <a:uLnTx/>
                <a:uFillTx/>
                <a:latin typeface="+mj-lt"/>
                <a:ea typeface="+mn-ea"/>
              </a:rPr>
              <a:t>     </a:t>
            </a:r>
            <a:endParaRPr kumimoji="0" lang="zh-CN" altLang="en-US" sz="2400" b="0" i="0" u="none" strike="noStrike" kern="0" cap="none" spc="0" normalizeH="0" baseline="0" noProof="0" dirty="0">
              <a:ln>
                <a:noFill/>
              </a:ln>
              <a:solidFill>
                <a:srgbClr val="FFFFFF"/>
              </a:solidFill>
              <a:effectLst/>
              <a:uLnTx/>
              <a:uFillTx/>
              <a:latin typeface="+mj-lt"/>
              <a:ea typeface="+mn-ea"/>
            </a:endParaRPr>
          </a:p>
        </p:txBody>
      </p:sp>
      <p:sp>
        <p:nvSpPr>
          <p:cNvPr id="10" name="标题 1"/>
          <p:cNvSpPr txBox="1"/>
          <p:nvPr/>
        </p:nvSpPr>
        <p:spPr>
          <a:xfrm>
            <a:off x="-29845" y="2132965"/>
            <a:ext cx="5168900" cy="1728470"/>
          </a:xfrm>
          <a:prstGeom prst="rect">
            <a:avLst/>
          </a:prstGeom>
        </p:spPr>
        <p:txBody>
          <a:bodyPr/>
          <a:lstStyle>
            <a:lvl1pPr algn="r"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2pPr>
            <a:lvl3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3pPr>
            <a:lvl4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4pPr>
            <a:lvl5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5pPr>
            <a:lvl6pPr marL="4572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6pPr>
            <a:lvl7pPr marL="9144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7pPr>
            <a:lvl8pPr marL="13716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8pPr>
            <a:lvl9pPr marL="18288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9pPr>
          </a:lstStyle>
          <a:p>
            <a:pPr algn="ctr">
              <a:lnSpc>
                <a:spcPct val="140000"/>
              </a:lnSpc>
            </a:pPr>
            <a:r>
              <a:rPr lang="zh-CN" altLang="en-US" b="1" i="0" dirty="0" smtClean="0">
                <a:ea typeface="宋体" panose="02010600030101010101" pitchFamily="2" charset="-122"/>
              </a:rPr>
              <a:t>软件测试方法和技术</a:t>
            </a:r>
            <a:endParaRPr lang="en-US" altLang="zh-CN" b="1" i="0" dirty="0" smtClean="0">
              <a:ea typeface="宋体" panose="02010600030101010101" pitchFamily="2" charset="-122"/>
            </a:endParaRPr>
          </a:p>
          <a:p>
            <a:pPr algn="ctr">
              <a:lnSpc>
                <a:spcPct val="140000"/>
              </a:lnSpc>
            </a:pPr>
            <a:endParaRPr lang="en-US" altLang="zh-CN" sz="1200" b="1" i="0" dirty="0" smtClean="0">
              <a:solidFill>
                <a:srgbClr val="FFFF00"/>
              </a:solidFill>
              <a:ea typeface="宋体" panose="02010600030101010101" pitchFamily="2" charset="-122"/>
            </a:endParaRPr>
          </a:p>
          <a:p>
            <a:pPr algn="ctr">
              <a:lnSpc>
                <a:spcPct val="140000"/>
              </a:lnSpc>
            </a:pPr>
            <a:r>
              <a:rPr lang="zh-CN" altLang="en-US" sz="3200" b="1" i="0" dirty="0" smtClean="0">
                <a:solidFill>
                  <a:srgbClr val="FFFF00"/>
                </a:solidFill>
                <a:ea typeface="宋体" panose="02010600030101010101" pitchFamily="2" charset="-122"/>
              </a:rPr>
              <a:t>第</a:t>
            </a:r>
            <a:r>
              <a:rPr lang="zh-CN" altLang="zh-CN" sz="3200" b="1" i="0" dirty="0">
                <a:solidFill>
                  <a:srgbClr val="FFFF00"/>
                </a:solidFill>
                <a:ea typeface="宋体" panose="02010600030101010101" pitchFamily="2" charset="-122"/>
              </a:rPr>
              <a:t>9</a:t>
            </a:r>
            <a:r>
              <a:rPr lang="zh-CN" altLang="en-US" sz="3200" b="1" i="0" dirty="0" smtClean="0">
                <a:solidFill>
                  <a:srgbClr val="FFFF00"/>
                </a:solidFill>
                <a:ea typeface="宋体" panose="02010600030101010101" pitchFamily="2" charset="-122"/>
              </a:rPr>
              <a:t>章 测试自动化及其框架</a:t>
            </a:r>
            <a:endParaRPr lang="zh-CN" altLang="en-US" sz="3200" b="1" i="0" dirty="0" smtClean="0">
              <a:solidFill>
                <a:srgbClr val="FFFF00"/>
              </a:solidFill>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259632" y="260648"/>
            <a:ext cx="6624736" cy="661988"/>
          </a:xfrm>
        </p:spPr>
        <p:txBody>
          <a:bodyPr/>
          <a:lstStyle/>
          <a:p>
            <a:pPr algn="ctr"/>
            <a:r>
              <a:rPr lang="en-US" altLang="zh-CN" sz="3200" dirty="0" smtClean="0">
                <a:solidFill>
                  <a:srgbClr val="FFFF00"/>
                </a:solidFill>
              </a:rPr>
              <a:t>9.1.2 </a:t>
            </a:r>
            <a:r>
              <a:rPr lang="zh-CN" altLang="en-US" sz="3200" dirty="0">
                <a:solidFill>
                  <a:srgbClr val="FFFF00"/>
                </a:solidFill>
              </a:rPr>
              <a:t>什么是测试自动化</a:t>
            </a:r>
            <a:endParaRPr lang="zh-CN" altLang="en-US" sz="3200" dirty="0">
              <a:solidFill>
                <a:srgbClr val="FFFF00"/>
              </a:solidFill>
            </a:endParaRPr>
          </a:p>
        </p:txBody>
      </p:sp>
      <p:sp>
        <p:nvSpPr>
          <p:cNvPr id="1685509" name="Rectangle 5"/>
          <p:cNvSpPr>
            <a:spLocks noChangeArrowheads="1"/>
          </p:cNvSpPr>
          <p:nvPr/>
        </p:nvSpPr>
        <p:spPr bwMode="auto">
          <a:xfrm>
            <a:off x="1187624" y="1628800"/>
            <a:ext cx="5975350" cy="1923604"/>
          </a:xfrm>
          <a:prstGeom prst="rect">
            <a:avLst/>
          </a:prstGeom>
          <a:noFill/>
          <a:ln w="9525" algn="ctr">
            <a:noFill/>
            <a:miter lim="800000"/>
          </a:ln>
        </p:spPr>
        <p:txBody>
          <a:bodyPr anchor="ctr">
            <a:spAutoFit/>
          </a:bodyPr>
          <a:lstStyle/>
          <a:p>
            <a:pPr>
              <a:lnSpc>
                <a:spcPct val="130000"/>
              </a:lnSpc>
              <a:spcBef>
                <a:spcPct val="20000"/>
              </a:spcBef>
              <a:buClr>
                <a:schemeClr val="accent1"/>
              </a:buClr>
              <a:buSzPct val="75000"/>
              <a:buFont typeface="Wingdings" panose="05000000000000000000" pitchFamily="2" charset="2"/>
              <a:buChar char="p"/>
              <a:tabLst>
                <a:tab pos="619125" algn="l"/>
              </a:tabLst>
            </a:pPr>
            <a:r>
              <a:rPr lang="zh-CN" altLang="en-US" sz="2800" b="1" i="1" dirty="0"/>
              <a:t> </a:t>
            </a:r>
            <a:r>
              <a:rPr lang="zh-CN" altLang="en-US" sz="2800" i="0" dirty="0"/>
              <a:t>自动化测试 </a:t>
            </a:r>
            <a:r>
              <a:rPr lang="en-US" altLang="zh-CN" sz="2800" i="0" dirty="0"/>
              <a:t>=  </a:t>
            </a:r>
            <a:r>
              <a:rPr lang="zh-CN" altLang="en-US" sz="2800" i="0" dirty="0"/>
              <a:t>测试工具</a:t>
            </a:r>
            <a:r>
              <a:rPr lang="zh-CN" altLang="en-US" sz="2800" i="0" dirty="0">
                <a:latin typeface="宋体" panose="02010600030101010101" pitchFamily="2" charset="-122"/>
              </a:rPr>
              <a:t>？</a:t>
            </a:r>
            <a:endParaRPr lang="en-US" altLang="zh-CN" sz="2800" i="0" dirty="0">
              <a:latin typeface="宋体" panose="02010600030101010101" pitchFamily="2" charset="-122"/>
            </a:endParaRPr>
          </a:p>
          <a:p>
            <a:pPr>
              <a:lnSpc>
                <a:spcPct val="130000"/>
              </a:lnSpc>
              <a:spcBef>
                <a:spcPct val="20000"/>
              </a:spcBef>
              <a:buClr>
                <a:schemeClr val="accent1"/>
              </a:buClr>
              <a:buSzPct val="75000"/>
              <a:buFont typeface="Wingdings" panose="05000000000000000000" pitchFamily="2" charset="2"/>
              <a:buChar char="p"/>
              <a:tabLst>
                <a:tab pos="619125" algn="l"/>
              </a:tabLst>
            </a:pPr>
            <a:r>
              <a:rPr lang="zh-CN" altLang="en-US" sz="2800" i="0" dirty="0">
                <a:latin typeface="宋体" panose="02010600030101010101" pitchFamily="2" charset="-122"/>
              </a:rPr>
              <a:t> 用测试工具执行测试的过程？</a:t>
            </a:r>
            <a:endParaRPr lang="en-US" altLang="zh-CN" sz="2800" i="0" dirty="0">
              <a:latin typeface="宋体" panose="02010600030101010101" pitchFamily="2" charset="-122"/>
            </a:endParaRPr>
          </a:p>
          <a:p>
            <a:pPr>
              <a:lnSpc>
                <a:spcPct val="130000"/>
              </a:lnSpc>
              <a:spcBef>
                <a:spcPct val="20000"/>
              </a:spcBef>
              <a:buClr>
                <a:schemeClr val="accent1"/>
              </a:buClr>
              <a:buSzPct val="75000"/>
              <a:buFont typeface="Wingdings" panose="05000000000000000000" pitchFamily="2" charset="2"/>
              <a:buChar char="p"/>
              <a:tabLst>
                <a:tab pos="619125" algn="l"/>
              </a:tabLst>
            </a:pPr>
            <a:r>
              <a:rPr lang="en-US" altLang="zh-CN" sz="2800" i="0" dirty="0">
                <a:latin typeface="宋体" panose="02010600030101010101" pitchFamily="2" charset="-122"/>
              </a:rPr>
              <a:t> </a:t>
            </a:r>
            <a:r>
              <a:rPr lang="zh-CN" altLang="en-US" sz="2800" i="0" dirty="0">
                <a:latin typeface="宋体" panose="02010600030101010101" pitchFamily="2" charset="-122"/>
              </a:rPr>
              <a:t>用工具完成测试任务？</a:t>
            </a:r>
            <a:endParaRPr lang="zh-CN" altLang="en-US" sz="2800" i="0" dirty="0">
              <a:latin typeface="宋体" panose="02010600030101010101" pitchFamily="2" charset="-122"/>
            </a:endParaRPr>
          </a:p>
        </p:txBody>
      </p:sp>
      <p:sp>
        <p:nvSpPr>
          <p:cNvPr id="6" name="Rectangle 3"/>
          <p:cNvSpPr txBox="1">
            <a:spLocks noChangeArrowheads="1"/>
          </p:cNvSpPr>
          <p:nvPr/>
        </p:nvSpPr>
        <p:spPr bwMode="auto">
          <a:xfrm>
            <a:off x="1043608" y="3789040"/>
            <a:ext cx="7416824" cy="2376264"/>
          </a:xfrm>
          <a:prstGeom prst="rect">
            <a:avLst/>
          </a:prstGeom>
          <a:noFill/>
          <a:ln w="9525">
            <a:noFill/>
            <a:miter lim="800000"/>
          </a:ln>
        </p:spPr>
        <p:txBody>
          <a:bodyPr/>
          <a:lstStyle/>
          <a:p>
            <a:pPr marL="342900" indent="-342900" eaLnBrk="0" hangingPunct="0">
              <a:lnSpc>
                <a:spcPct val="130000"/>
              </a:lnSpc>
              <a:spcBef>
                <a:spcPct val="20000"/>
              </a:spcBef>
              <a:buClr>
                <a:schemeClr val="folHlink"/>
              </a:buClr>
              <a:buSzPct val="90000"/>
              <a:buFont typeface="Wingdings" panose="05000000000000000000" pitchFamily="2" charset="2"/>
              <a:buChar char="n"/>
              <a:defRPr/>
            </a:pPr>
            <a:r>
              <a:rPr lang="zh-CN" altLang="en-US" sz="2400" b="1" i="0" u="sng" kern="0" dirty="0">
                <a:solidFill>
                  <a:srgbClr val="0070C0"/>
                </a:solidFill>
                <a:latin typeface="+mn-lt"/>
                <a:ea typeface="楷体" panose="02010609060101010101" charset="-122"/>
                <a:cs typeface="楷体" panose="02010609060101010101" charset="-122"/>
              </a:rPr>
              <a:t>自动化测试</a:t>
            </a:r>
            <a:r>
              <a:rPr lang="zh-CN" altLang="en-US" sz="2400" i="0" u="sng" kern="0" dirty="0">
                <a:solidFill>
                  <a:srgbClr val="0070C0"/>
                </a:solidFill>
                <a:latin typeface="+mn-lt"/>
                <a:ea typeface="楷体" panose="02010609060101010101" charset="-122"/>
                <a:cs typeface="楷体" panose="02010609060101010101" charset="-122"/>
              </a:rPr>
              <a:t>（</a:t>
            </a:r>
            <a:r>
              <a:rPr lang="en-US" altLang="zh-CN" sz="2400" i="0" u="sng" kern="0" dirty="0">
                <a:solidFill>
                  <a:srgbClr val="0070C0"/>
                </a:solidFill>
                <a:latin typeface="+mn-lt"/>
                <a:ea typeface="楷体" panose="02010609060101010101" charset="-122"/>
                <a:cs typeface="楷体" panose="02010609060101010101" charset="-122"/>
              </a:rPr>
              <a:t>automated test</a:t>
            </a:r>
            <a:r>
              <a:rPr lang="zh-CN" altLang="en-US" sz="2400" i="0" u="sng" kern="0" dirty="0">
                <a:solidFill>
                  <a:srgbClr val="0070C0"/>
                </a:solidFill>
                <a:latin typeface="+mn-lt"/>
                <a:ea typeface="楷体" panose="02010609060101010101" charset="-122"/>
                <a:cs typeface="楷体" panose="02010609060101010101" charset="-122"/>
              </a:rPr>
              <a:t>）</a:t>
            </a:r>
            <a:r>
              <a:rPr lang="zh-CN" altLang="en-US" sz="2400" b="1" i="0" kern="0" dirty="0">
                <a:solidFill>
                  <a:srgbClr val="0070C0"/>
                </a:solidFill>
                <a:latin typeface="+mn-lt"/>
                <a:ea typeface="楷体" panose="02010609060101010101" charset="-122"/>
                <a:cs typeface="楷体" panose="02010609060101010101" charset="-122"/>
              </a:rPr>
              <a:t>是相对手工测试而存在的一个概念，由手工逐个地运行测试用例的操作过程被测试工具自动执行的过程所</a:t>
            </a:r>
            <a:r>
              <a:rPr lang="zh-CN" altLang="en-US" sz="2400" b="1" i="0" kern="0" dirty="0" smtClean="0">
                <a:solidFill>
                  <a:srgbClr val="0070C0"/>
                </a:solidFill>
                <a:latin typeface="+mn-lt"/>
                <a:ea typeface="楷体" panose="02010609060101010101" charset="-122"/>
                <a:cs typeface="楷体" panose="02010609060101010101" charset="-122"/>
              </a:rPr>
              <a:t>代替</a:t>
            </a:r>
            <a:endParaRPr lang="zh-CN" altLang="en-US" sz="2400" b="1" i="0" kern="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folHlink"/>
              </a:buClr>
              <a:buSzPct val="90000"/>
              <a:buFont typeface="Wingdings" panose="05000000000000000000" pitchFamily="2" charset="2"/>
              <a:buChar char="n"/>
              <a:defRPr/>
            </a:pPr>
            <a:r>
              <a:rPr lang="zh-CN" altLang="en-US" sz="2400" b="1" i="0" kern="0" dirty="0">
                <a:solidFill>
                  <a:srgbClr val="0070C0"/>
                </a:solidFill>
                <a:latin typeface="+mn-lt"/>
                <a:ea typeface="楷体" panose="02010609060101010101" charset="-122"/>
                <a:cs typeface="楷体" panose="02010609060101010101" charset="-122"/>
              </a:rPr>
              <a:t>测试工具的使用是自动化测试的主要特征</a:t>
            </a:r>
            <a:endParaRPr lang="zh-CN" altLang="en-US" sz="2400" b="1" i="0" kern="0" dirty="0">
              <a:solidFill>
                <a:srgbClr val="0070C0"/>
              </a:solidFill>
              <a:latin typeface="+mn-lt"/>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85509">
                                            <p:txEl>
                                              <p:pRg st="1" end="1"/>
                                            </p:txEl>
                                          </p:spTgt>
                                        </p:tgtEl>
                                        <p:attrNameLst>
                                          <p:attrName>style.visibility</p:attrName>
                                        </p:attrNameLst>
                                      </p:cBhvr>
                                      <p:to>
                                        <p:strVal val="visible"/>
                                      </p:to>
                                    </p:set>
                                    <p:anim calcmode="lin" valueType="num">
                                      <p:cBhvr additive="base">
                                        <p:cTn id="7" dur="1000" fill="hold"/>
                                        <p:tgtEl>
                                          <p:spTgt spid="1685509">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6855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85509">
                                            <p:txEl>
                                              <p:pRg st="2" end="2"/>
                                            </p:txEl>
                                          </p:spTgt>
                                        </p:tgtEl>
                                        <p:attrNameLst>
                                          <p:attrName>style.visibility</p:attrName>
                                        </p:attrNameLst>
                                      </p:cBhvr>
                                      <p:to>
                                        <p:strVal val="visible"/>
                                      </p:to>
                                    </p:set>
                                    <p:anim calcmode="lin" valueType="num">
                                      <p:cBhvr additive="base">
                                        <p:cTn id="13" dur="1000" fill="hold"/>
                                        <p:tgtEl>
                                          <p:spTgt spid="1685509">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68550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amond(in)">
                                      <p:cBhvr>
                                        <p:cTn id="1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87624" y="366695"/>
            <a:ext cx="6384772" cy="561975"/>
          </a:xfrm>
        </p:spPr>
        <p:txBody>
          <a:bodyPr/>
          <a:lstStyle/>
          <a:p>
            <a:pPr algn="ctr"/>
            <a:r>
              <a:rPr lang="zh-CN" altLang="en-US" sz="3200" dirty="0">
                <a:solidFill>
                  <a:srgbClr val="FFFF00"/>
                </a:solidFill>
              </a:rPr>
              <a:t>自动化测试  </a:t>
            </a:r>
            <a:r>
              <a:rPr lang="en-US" altLang="zh-CN" sz="3200" dirty="0">
                <a:solidFill>
                  <a:srgbClr val="FFFF00"/>
                </a:solidFill>
              </a:rPr>
              <a:t>vs. </a:t>
            </a:r>
            <a:r>
              <a:rPr lang="zh-CN" altLang="en-US" sz="3200" dirty="0">
                <a:solidFill>
                  <a:srgbClr val="FFFF00"/>
                </a:solidFill>
              </a:rPr>
              <a:t>测试自动化</a:t>
            </a:r>
            <a:endParaRPr lang="zh-CN" altLang="en-US" sz="3200" dirty="0">
              <a:solidFill>
                <a:srgbClr val="FFFF00"/>
              </a:solidFill>
            </a:endParaRPr>
          </a:p>
        </p:txBody>
      </p:sp>
      <p:sp>
        <p:nvSpPr>
          <p:cNvPr id="17411" name="Rectangle 3"/>
          <p:cNvSpPr>
            <a:spLocks noGrp="1" noChangeArrowheads="1"/>
          </p:cNvSpPr>
          <p:nvPr>
            <p:ph type="body" idx="1"/>
          </p:nvPr>
        </p:nvSpPr>
        <p:spPr>
          <a:xfrm>
            <a:off x="935355" y="2097405"/>
            <a:ext cx="7772400" cy="3806825"/>
          </a:xfrm>
        </p:spPr>
        <p:txBody>
          <a:bodyPr/>
          <a:lstStyle/>
          <a:p>
            <a:pPr eaLnBrk="0" latinLnBrk="0" hangingPunct="0">
              <a:lnSpc>
                <a:spcPct val="200000"/>
              </a:lnSpc>
              <a:spcBef>
                <a:spcPts val="0"/>
              </a:spcBef>
              <a:buClr>
                <a:schemeClr val="accent1">
                  <a:lumMod val="50000"/>
                </a:schemeClr>
              </a:buClr>
              <a:buSzPct val="90000"/>
              <a:buFont typeface="Wingdings" panose="05000000000000000000" pitchFamily="2" charset="2"/>
              <a:buChar char="p"/>
            </a:pPr>
            <a:r>
              <a:rPr lang="zh-CN" altLang="en-US" sz="2400" b="1" u="sng" kern="1200" dirty="0">
                <a:solidFill>
                  <a:srgbClr val="0000FF"/>
                </a:solidFill>
                <a:latin typeface="楷体" panose="02010609060101010101" charset="-122"/>
                <a:ea typeface="楷体" panose="02010609060101010101" charset="-122"/>
                <a:cs typeface="楷体" panose="02010609060101010101" charset="-122"/>
              </a:rPr>
              <a:t>自动化测试</a:t>
            </a:r>
            <a:r>
              <a:rPr lang="zh-CN" altLang="en-US" sz="2400" kern="1200" dirty="0">
                <a:latin typeface="楷体" panose="02010609060101010101" charset="-122"/>
                <a:ea typeface="楷体" panose="02010609060101010101" charset="-122"/>
                <a:cs typeface="楷体" panose="02010609060101010101" charset="-122"/>
              </a:rPr>
              <a:t>焦点集中在测试执行，主要是由测试工具自动地完成测试。</a:t>
            </a:r>
            <a:endParaRPr lang="zh-CN" altLang="en-US" sz="2400" kern="1200" dirty="0">
              <a:latin typeface="楷体" panose="02010609060101010101" charset="-122"/>
              <a:ea typeface="楷体" panose="02010609060101010101" charset="-122"/>
              <a:cs typeface="楷体" panose="02010609060101010101" charset="-122"/>
            </a:endParaRPr>
          </a:p>
          <a:p>
            <a:pPr eaLnBrk="0" latinLnBrk="0" hangingPunct="0">
              <a:lnSpc>
                <a:spcPct val="200000"/>
              </a:lnSpc>
              <a:spcBef>
                <a:spcPts val="0"/>
              </a:spcBef>
              <a:buClr>
                <a:schemeClr val="accent1">
                  <a:lumMod val="50000"/>
                </a:schemeClr>
              </a:buClr>
              <a:buSzPct val="90000"/>
              <a:buFont typeface="Wingdings" panose="05000000000000000000" pitchFamily="2" charset="2"/>
              <a:buChar char="p"/>
            </a:pPr>
            <a:r>
              <a:rPr lang="zh-CN" altLang="en-US" sz="2400" b="1" u="sng" kern="1200" dirty="0">
                <a:solidFill>
                  <a:srgbClr val="0000FF"/>
                </a:solidFill>
                <a:latin typeface="楷体" panose="02010609060101010101" charset="-122"/>
                <a:ea typeface="楷体" panose="02010609060101010101" charset="-122"/>
                <a:cs typeface="楷体" panose="02010609060101010101" charset="-122"/>
              </a:rPr>
              <a:t>测试自动化</a:t>
            </a:r>
            <a:r>
              <a:rPr lang="zh-CN" altLang="en-US" sz="2400" kern="1200" dirty="0">
                <a:latin typeface="楷体" panose="02010609060101010101" charset="-122"/>
                <a:ea typeface="楷体" panose="02010609060101010101" charset="-122"/>
                <a:cs typeface="楷体" panose="02010609060101010101" charset="-122"/>
              </a:rPr>
              <a:t>指“一切可以由计算机系统自动完成的测试任务都已经由计算机系统或软件工具、程序来承担并自动执行” </a:t>
            </a:r>
            <a:endParaRPr lang="zh-CN" altLang="en-US" sz="2400" kern="1200" dirty="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0"/>
          <p:cNvSpPr>
            <a:spLocks noGrp="1" noChangeArrowheads="1"/>
          </p:cNvSpPr>
          <p:nvPr>
            <p:ph type="title" idx="4294967295"/>
          </p:nvPr>
        </p:nvSpPr>
        <p:spPr>
          <a:xfrm>
            <a:off x="1259632" y="366695"/>
            <a:ext cx="6312764" cy="561975"/>
          </a:xfrm>
        </p:spPr>
        <p:txBody>
          <a:bodyPr lIns="82124" tIns="41061" rIns="82124" bIns="41061" anchor="b"/>
          <a:lstStyle/>
          <a:p>
            <a:pPr algn="ctr"/>
            <a:r>
              <a:rPr lang="zh-CN" altLang="en-US" sz="3200" dirty="0">
                <a:solidFill>
                  <a:srgbClr val="FFFF00"/>
                </a:solidFill>
              </a:rPr>
              <a:t>自动化测试 </a:t>
            </a:r>
            <a:r>
              <a:rPr lang="en-US" altLang="zh-CN" sz="3200" dirty="0">
                <a:solidFill>
                  <a:srgbClr val="FFFF00"/>
                </a:solidFill>
              </a:rPr>
              <a:t>vs. </a:t>
            </a:r>
            <a:r>
              <a:rPr lang="zh-CN" altLang="en-US" sz="3200" dirty="0">
                <a:solidFill>
                  <a:srgbClr val="FFFF00"/>
                </a:solidFill>
              </a:rPr>
              <a:t>测试自动化</a:t>
            </a:r>
            <a:endParaRPr lang="zh-CN" altLang="en-US" sz="3200" dirty="0">
              <a:solidFill>
                <a:srgbClr val="FFFF00"/>
              </a:solidFill>
            </a:endParaRPr>
          </a:p>
        </p:txBody>
      </p:sp>
      <p:sp>
        <p:nvSpPr>
          <p:cNvPr id="18435" name="AutoShape 1031"/>
          <p:cNvSpPr>
            <a:spLocks noChangeArrowheads="1"/>
          </p:cNvSpPr>
          <p:nvPr/>
        </p:nvSpPr>
        <p:spPr bwMode="auto">
          <a:xfrm>
            <a:off x="4756274" y="2022232"/>
            <a:ext cx="2989263" cy="3127375"/>
          </a:xfrm>
          <a:prstGeom prst="roundRect">
            <a:avLst>
              <a:gd name="adj" fmla="val 7519"/>
            </a:avLst>
          </a:prstGeom>
          <a:solidFill>
            <a:srgbClr val="466B0F"/>
          </a:solidFill>
          <a:ln w="9525">
            <a:noFill/>
            <a:round/>
          </a:ln>
        </p:spPr>
        <p:txBody>
          <a:bodyPr lIns="82124" tIns="41061" rIns="82124" bIns="41061" anchor="ctr">
            <a:spAutoFit/>
          </a:bodyPr>
          <a:lstStyle/>
          <a:p>
            <a:r>
              <a:rPr lang="en-US" altLang="zh-CN" sz="2400">
                <a:solidFill>
                  <a:srgbClr val="4A7210"/>
                </a:solidFill>
                <a:ea typeface="MS PGothic" panose="020B0600070205080204" pitchFamily="34" charset="-128"/>
              </a:rPr>
              <a:t>.</a:t>
            </a:r>
            <a:endParaRPr lang="en-US" altLang="zh-CN" sz="2400">
              <a:solidFill>
                <a:srgbClr val="4A7210"/>
              </a:solidFill>
              <a:ea typeface="MS PGothic" panose="020B0600070205080204" pitchFamily="34" charset="-128"/>
            </a:endParaRPr>
          </a:p>
          <a:p>
            <a:r>
              <a:rPr lang="en-US" altLang="zh-CN" sz="2400">
                <a:solidFill>
                  <a:srgbClr val="4A7210"/>
                </a:solidFill>
                <a:ea typeface="MS PGothic" panose="020B0600070205080204" pitchFamily="34" charset="-128"/>
              </a:rPr>
              <a:t>.</a:t>
            </a:r>
            <a:endParaRPr lang="en-US" altLang="zh-CN" sz="2400">
              <a:solidFill>
                <a:srgbClr val="4A7210"/>
              </a:solidFill>
              <a:ea typeface="MS PGothic" panose="020B0600070205080204" pitchFamily="34" charset="-128"/>
            </a:endParaRPr>
          </a:p>
          <a:p>
            <a:r>
              <a:rPr lang="en-US" altLang="zh-CN" sz="2400">
                <a:solidFill>
                  <a:srgbClr val="4A7210"/>
                </a:solidFill>
                <a:ea typeface="MS PGothic" panose="020B0600070205080204" pitchFamily="34" charset="-128"/>
              </a:rPr>
              <a:t>.</a:t>
            </a:r>
            <a:endParaRPr lang="en-US" altLang="zh-CN" sz="2400">
              <a:solidFill>
                <a:srgbClr val="4A7210"/>
              </a:solidFill>
              <a:ea typeface="MS PGothic" panose="020B0600070205080204" pitchFamily="34" charset="-128"/>
            </a:endParaRPr>
          </a:p>
          <a:p>
            <a:r>
              <a:rPr lang="en-US" altLang="zh-CN" sz="2400">
                <a:solidFill>
                  <a:srgbClr val="4A7210"/>
                </a:solidFill>
                <a:ea typeface="MS PGothic" panose="020B0600070205080204" pitchFamily="34" charset="-128"/>
              </a:rPr>
              <a:t>.</a:t>
            </a:r>
            <a:endParaRPr lang="en-US" altLang="zh-CN" sz="2400">
              <a:solidFill>
                <a:srgbClr val="4A7210"/>
              </a:solidFill>
              <a:ea typeface="MS PGothic" panose="020B0600070205080204" pitchFamily="34" charset="-128"/>
            </a:endParaRPr>
          </a:p>
          <a:p>
            <a:r>
              <a:rPr lang="en-US" altLang="zh-CN" sz="2400">
                <a:solidFill>
                  <a:srgbClr val="4A7210"/>
                </a:solidFill>
                <a:ea typeface="MS PGothic" panose="020B0600070205080204" pitchFamily="34" charset="-128"/>
              </a:rPr>
              <a:t>.</a:t>
            </a:r>
            <a:endParaRPr lang="en-US" altLang="zh-CN" sz="2400">
              <a:solidFill>
                <a:srgbClr val="4A7210"/>
              </a:solidFill>
              <a:ea typeface="MS PGothic" panose="020B0600070205080204" pitchFamily="34" charset="-128"/>
            </a:endParaRPr>
          </a:p>
          <a:p>
            <a:r>
              <a:rPr lang="en-US" altLang="zh-CN" sz="2400">
                <a:solidFill>
                  <a:srgbClr val="4A7210"/>
                </a:solidFill>
                <a:ea typeface="MS PGothic" panose="020B0600070205080204" pitchFamily="34" charset="-128"/>
              </a:rPr>
              <a:t>.</a:t>
            </a:r>
            <a:endParaRPr lang="en-US" altLang="zh-CN" sz="2400">
              <a:solidFill>
                <a:srgbClr val="4A7210"/>
              </a:solidFill>
              <a:ea typeface="MS PGothic" panose="020B0600070205080204" pitchFamily="34" charset="-128"/>
            </a:endParaRPr>
          </a:p>
          <a:p>
            <a:r>
              <a:rPr lang="en-US" altLang="zh-CN" sz="2400">
                <a:solidFill>
                  <a:srgbClr val="4A7210"/>
                </a:solidFill>
                <a:ea typeface="MS PGothic" panose="020B0600070205080204" pitchFamily="34" charset="-128"/>
              </a:rPr>
              <a:t>.</a:t>
            </a:r>
            <a:endParaRPr lang="en-US" altLang="zh-CN" sz="2400">
              <a:solidFill>
                <a:srgbClr val="4A7210"/>
              </a:solidFill>
              <a:ea typeface="MS PGothic" panose="020B0600070205080204" pitchFamily="34" charset="-128"/>
            </a:endParaRPr>
          </a:p>
          <a:p>
            <a:r>
              <a:rPr lang="en-US" altLang="zh-CN" sz="2400">
                <a:solidFill>
                  <a:srgbClr val="4A7210"/>
                </a:solidFill>
                <a:ea typeface="MS PGothic" panose="020B0600070205080204" pitchFamily="34" charset="-128"/>
              </a:rPr>
              <a:t>.</a:t>
            </a:r>
            <a:endParaRPr lang="en-US" altLang="zh-CN" sz="2400">
              <a:solidFill>
                <a:srgbClr val="4A7210"/>
              </a:solidFill>
              <a:ea typeface="MS PGothic" panose="020B0600070205080204" pitchFamily="34" charset="-128"/>
            </a:endParaRPr>
          </a:p>
        </p:txBody>
      </p:sp>
      <p:sp>
        <p:nvSpPr>
          <p:cNvPr id="18436" name="AutoShape 1032"/>
          <p:cNvSpPr>
            <a:spLocks noChangeArrowheads="1"/>
          </p:cNvSpPr>
          <p:nvPr/>
        </p:nvSpPr>
        <p:spPr bwMode="auto">
          <a:xfrm>
            <a:off x="4788024" y="2125886"/>
            <a:ext cx="2862263" cy="2977216"/>
          </a:xfrm>
          <a:prstGeom prst="roundRect">
            <a:avLst>
              <a:gd name="adj" fmla="val 7519"/>
            </a:avLst>
          </a:prstGeom>
          <a:gradFill rotWithShape="1">
            <a:gsLst>
              <a:gs pos="0">
                <a:srgbClr val="7FC31C"/>
              </a:gs>
              <a:gs pos="100000">
                <a:srgbClr val="000000">
                  <a:alpha val="0"/>
                </a:srgbClr>
              </a:gs>
            </a:gsLst>
            <a:lin ang="5400000" scaled="1"/>
          </a:gradFill>
          <a:ln w="9525">
            <a:noFill/>
            <a:round/>
          </a:ln>
        </p:spPr>
        <p:txBody>
          <a:bodyPr lIns="82124" tIns="41061" rIns="82124" bIns="41061" anchor="ctr">
            <a:spAutoFit/>
          </a:bodyPr>
          <a:lstStyle/>
          <a:p>
            <a:pPr algn="ctr">
              <a:buClr>
                <a:schemeClr val="accent1"/>
              </a:buClr>
              <a:buSzPct val="50000"/>
              <a:buFont typeface="Wingdings" panose="05000000000000000000" pitchFamily="2" charset="2"/>
              <a:buNone/>
            </a:pPr>
            <a:r>
              <a:rPr lang="zh-CN" altLang="en-US" sz="2800" b="1" i="0" dirty="0">
                <a:solidFill>
                  <a:srgbClr val="FFFFFF"/>
                </a:solidFill>
                <a:ea typeface="黑体" panose="02010609060101010101" pitchFamily="2" charset="-122"/>
              </a:rPr>
              <a:t>测试自动化</a:t>
            </a:r>
            <a:endParaRPr lang="zh-CN" altLang="en-US" sz="2800" b="1" i="0" dirty="0">
              <a:solidFill>
                <a:srgbClr val="FFFFFF"/>
              </a:solidFill>
            </a:endParaRPr>
          </a:p>
          <a:p>
            <a:pPr>
              <a:buClr>
                <a:schemeClr val="accent1"/>
              </a:buClr>
              <a:buSzPct val="50000"/>
              <a:buFont typeface="Wingdings" panose="05000000000000000000" pitchFamily="2" charset="2"/>
              <a:buChar char="n"/>
            </a:pPr>
            <a:r>
              <a:rPr lang="zh-CN" altLang="en-US" sz="1200" dirty="0">
                <a:solidFill>
                  <a:schemeClr val="bg1"/>
                </a:solidFill>
                <a:latin typeface="楷体_GB2312" pitchFamily="49" charset="-122"/>
                <a:ea typeface="楷体_GB2312" pitchFamily="49" charset="-122"/>
              </a:rPr>
              <a:t> </a:t>
            </a:r>
            <a:endParaRPr lang="zh-CN" altLang="en-US" sz="1200" dirty="0">
              <a:solidFill>
                <a:schemeClr val="bg1"/>
              </a:solidFill>
              <a:latin typeface="楷体_GB2312" pitchFamily="49" charset="-122"/>
              <a:ea typeface="楷体_GB2312" pitchFamily="49" charset="-122"/>
            </a:endParaRPr>
          </a:p>
          <a:p>
            <a:pPr>
              <a:buClr>
                <a:schemeClr val="accent1"/>
              </a:buClr>
              <a:buSzPct val="50000"/>
              <a:buFont typeface="Wingdings" panose="05000000000000000000" pitchFamily="2" charset="2"/>
              <a:buChar char="n"/>
            </a:pPr>
            <a:r>
              <a:rPr lang="zh-CN" altLang="en-US" sz="2800" dirty="0">
                <a:solidFill>
                  <a:schemeClr val="bg1"/>
                </a:solidFill>
                <a:latin typeface="楷体_GB2312" pitchFamily="49" charset="-122"/>
                <a:ea typeface="楷体_GB2312" pitchFamily="49" charset="-122"/>
              </a:rPr>
              <a:t> </a:t>
            </a:r>
            <a:r>
              <a:rPr lang="zh-CN" altLang="en-CA" sz="2800" i="0" dirty="0" smtClean="0">
                <a:solidFill>
                  <a:schemeClr val="bg1"/>
                </a:solidFill>
                <a:latin typeface="楷体" panose="02010609060101010101" charset="-122"/>
                <a:ea typeface="楷体" panose="02010609060101010101" charset="-122"/>
                <a:cs typeface="楷体" panose="02010609060101010101" charset="-122"/>
              </a:rPr>
              <a:t>理念</a:t>
            </a:r>
            <a:endParaRPr lang="zh-CN" altLang="en-US" sz="2800" i="0" dirty="0">
              <a:solidFill>
                <a:schemeClr val="bg1"/>
              </a:solidFill>
              <a:latin typeface="楷体" panose="02010609060101010101" charset="-122"/>
              <a:ea typeface="楷体" panose="02010609060101010101" charset="-122"/>
              <a:cs typeface="楷体" panose="02010609060101010101" charset="-122"/>
            </a:endParaRPr>
          </a:p>
          <a:p>
            <a:pPr>
              <a:buClr>
                <a:schemeClr val="accent1"/>
              </a:buClr>
              <a:buSzPct val="50000"/>
              <a:buFont typeface="Wingdings" panose="05000000000000000000" pitchFamily="2" charset="2"/>
              <a:buChar char="n"/>
            </a:pPr>
            <a:r>
              <a:rPr lang="zh-CN" altLang="en-US" sz="2800" i="0" dirty="0">
                <a:solidFill>
                  <a:schemeClr val="bg1"/>
                </a:solidFill>
                <a:latin typeface="楷体" panose="02010609060101010101" charset="-122"/>
                <a:ea typeface="楷体" panose="02010609060101010101" charset="-122"/>
                <a:cs typeface="楷体" panose="02010609060101010101" charset="-122"/>
              </a:rPr>
              <a:t> </a:t>
            </a:r>
            <a:r>
              <a:rPr lang="zh-CN" altLang="en-CA" sz="2800" i="0" dirty="0">
                <a:solidFill>
                  <a:schemeClr val="bg1"/>
                </a:solidFill>
                <a:latin typeface="楷体" panose="02010609060101010101" charset="-122"/>
                <a:ea typeface="楷体" panose="02010609060101010101" charset="-122"/>
                <a:cs typeface="楷体" panose="02010609060101010101" charset="-122"/>
              </a:rPr>
              <a:t>全过程</a:t>
            </a:r>
            <a:endParaRPr lang="zh-CN" altLang="en-US" sz="2800" i="0" dirty="0">
              <a:solidFill>
                <a:schemeClr val="bg1"/>
              </a:solidFill>
              <a:latin typeface="楷体" panose="02010609060101010101" charset="-122"/>
              <a:ea typeface="楷体" panose="02010609060101010101" charset="-122"/>
              <a:cs typeface="楷体" panose="02010609060101010101" charset="-122"/>
            </a:endParaRPr>
          </a:p>
          <a:p>
            <a:pPr>
              <a:buClr>
                <a:schemeClr val="accent1"/>
              </a:buClr>
              <a:buSzPct val="50000"/>
              <a:buFont typeface="Wingdings" panose="05000000000000000000" pitchFamily="2" charset="2"/>
              <a:buChar char="n"/>
            </a:pPr>
            <a:r>
              <a:rPr lang="en-CA" altLang="zh-CN" sz="2800" i="0" dirty="0">
                <a:solidFill>
                  <a:schemeClr val="bg1"/>
                </a:solidFill>
                <a:latin typeface="楷体" panose="02010609060101010101" charset="-122"/>
                <a:ea typeface="楷体" panose="02010609060101010101" charset="-122"/>
                <a:cs typeface="楷体" panose="02010609060101010101" charset="-122"/>
              </a:rPr>
              <a:t> </a:t>
            </a:r>
            <a:r>
              <a:rPr lang="zh-CN" altLang="en-CA" sz="2800" i="0" dirty="0">
                <a:solidFill>
                  <a:schemeClr val="bg1"/>
                </a:solidFill>
                <a:latin typeface="楷体" panose="02010609060101010101" charset="-122"/>
                <a:ea typeface="楷体" panose="02010609060101010101" charset="-122"/>
                <a:cs typeface="楷体" panose="02010609060101010101" charset="-122"/>
              </a:rPr>
              <a:t>所有测试活动</a:t>
            </a:r>
            <a:endParaRPr lang="zh-CN" altLang="en-US" sz="2800" i="0" dirty="0">
              <a:solidFill>
                <a:srgbClr val="FFFFFF"/>
              </a:solidFill>
              <a:latin typeface="楷体" panose="02010609060101010101" charset="-122"/>
              <a:ea typeface="楷体" panose="02010609060101010101" charset="-122"/>
              <a:cs typeface="楷体" panose="02010609060101010101" charset="-122"/>
            </a:endParaRPr>
          </a:p>
          <a:p>
            <a:pPr>
              <a:buClr>
                <a:schemeClr val="accent1"/>
              </a:buClr>
              <a:buSzPct val="50000"/>
              <a:buFont typeface="Wingdings" panose="05000000000000000000" pitchFamily="2" charset="2"/>
              <a:buChar char="n"/>
            </a:pPr>
            <a:r>
              <a:rPr lang="zh-CN" altLang="en-US" sz="2800" i="0" dirty="0">
                <a:solidFill>
                  <a:srgbClr val="FFFFFF"/>
                </a:solidFill>
                <a:latin typeface="楷体" panose="02010609060101010101" charset="-122"/>
                <a:ea typeface="楷体" panose="02010609060101010101" charset="-122"/>
                <a:cs typeface="楷体" panose="02010609060101010101" charset="-122"/>
              </a:rPr>
              <a:t> 包括测试设计</a:t>
            </a:r>
            <a:endParaRPr lang="zh-CN" altLang="en-US" sz="2800" i="0" dirty="0">
              <a:solidFill>
                <a:srgbClr val="FFFFFF"/>
              </a:solidFill>
              <a:latin typeface="楷体" panose="02010609060101010101" charset="-122"/>
              <a:ea typeface="楷体" panose="02010609060101010101" charset="-122"/>
              <a:cs typeface="楷体" panose="02010609060101010101" charset="-122"/>
            </a:endParaRPr>
          </a:p>
          <a:p>
            <a:pPr>
              <a:buClr>
                <a:schemeClr val="accent1"/>
              </a:buClr>
              <a:buSzPct val="50000"/>
              <a:buFont typeface="Wingdings" panose="05000000000000000000" pitchFamily="2" charset="2"/>
              <a:buChar char="n"/>
            </a:pPr>
            <a:r>
              <a:rPr lang="zh-CN" altLang="en-US" sz="2400" i="0" dirty="0">
                <a:solidFill>
                  <a:srgbClr val="FFFFFF"/>
                </a:solidFill>
                <a:latin typeface="楷体" panose="02010609060101010101" charset="-122"/>
                <a:ea typeface="楷体" panose="02010609060101010101" charset="-122"/>
                <a:cs typeface="楷体" panose="02010609060101010101" charset="-122"/>
              </a:rPr>
              <a:t> </a:t>
            </a:r>
            <a:r>
              <a:rPr lang="zh-CN" altLang="en-US" sz="2400" i="0" dirty="0" smtClean="0">
                <a:solidFill>
                  <a:srgbClr val="FFFFFF"/>
                </a:solidFill>
                <a:latin typeface="楷体" panose="02010609060101010101" charset="-122"/>
                <a:ea typeface="楷体" panose="02010609060101010101" charset="-122"/>
                <a:cs typeface="楷体" panose="02010609060101010101" charset="-122"/>
              </a:rPr>
              <a:t> </a:t>
            </a:r>
            <a:r>
              <a:rPr lang="zh-CN" altLang="en-US" sz="2800" i="0" dirty="0" smtClean="0">
                <a:solidFill>
                  <a:srgbClr val="FFFFFF"/>
                </a:solidFill>
                <a:latin typeface="楷体" panose="02010609060101010101" charset="-122"/>
                <a:ea typeface="楷体" panose="02010609060101010101" charset="-122"/>
                <a:cs typeface="楷体" panose="02010609060101010101" charset="-122"/>
              </a:rPr>
              <a:t>测试</a:t>
            </a:r>
            <a:r>
              <a:rPr lang="zh-CN" altLang="en-US" sz="2800" i="0" dirty="0">
                <a:solidFill>
                  <a:srgbClr val="FFFFFF"/>
                </a:solidFill>
                <a:latin typeface="楷体" panose="02010609060101010101" charset="-122"/>
                <a:ea typeface="楷体" panose="02010609060101010101" charset="-122"/>
                <a:cs typeface="楷体" panose="02010609060101010101" charset="-122"/>
              </a:rPr>
              <a:t>管理</a:t>
            </a:r>
            <a:endParaRPr lang="zh-CN" altLang="en-US" sz="2800" i="0" dirty="0">
              <a:solidFill>
                <a:srgbClr val="FFFFFF"/>
              </a:solidFill>
              <a:latin typeface="楷体" panose="02010609060101010101" charset="-122"/>
              <a:ea typeface="楷体" panose="02010609060101010101" charset="-122"/>
              <a:cs typeface="楷体" panose="02010609060101010101" charset="-122"/>
            </a:endParaRPr>
          </a:p>
        </p:txBody>
      </p:sp>
      <p:sp>
        <p:nvSpPr>
          <p:cNvPr id="18437" name="AutoShape 1033"/>
          <p:cNvSpPr>
            <a:spLocks noChangeArrowheads="1"/>
          </p:cNvSpPr>
          <p:nvPr/>
        </p:nvSpPr>
        <p:spPr bwMode="auto">
          <a:xfrm>
            <a:off x="4783262" y="5213107"/>
            <a:ext cx="2944812" cy="590550"/>
          </a:xfrm>
          <a:prstGeom prst="roundRect">
            <a:avLst>
              <a:gd name="adj" fmla="val 47917"/>
            </a:avLst>
          </a:prstGeom>
          <a:gradFill rotWithShape="1">
            <a:gsLst>
              <a:gs pos="0">
                <a:srgbClr val="466B0F">
                  <a:alpha val="42000"/>
                </a:srgbClr>
              </a:gs>
              <a:gs pos="100000">
                <a:srgbClr val="203207">
                  <a:alpha val="0"/>
                </a:srgbClr>
              </a:gs>
            </a:gsLst>
            <a:lin ang="5400000" scaled="1"/>
          </a:gradFill>
          <a:ln w="9525">
            <a:noFill/>
            <a:round/>
          </a:ln>
        </p:spPr>
        <p:txBody>
          <a:bodyPr lIns="82124" tIns="41061" rIns="82124" bIns="41061" anchor="ctr">
            <a:spAutoFit/>
          </a:bodyPr>
          <a:lstStyle/>
          <a:p>
            <a:endParaRPr lang="zh-CN" altLang="en-US" sz="2400">
              <a:ea typeface="MS PGothic" panose="020B0600070205080204" pitchFamily="34" charset="-128"/>
            </a:endParaRPr>
          </a:p>
        </p:txBody>
      </p:sp>
      <p:sp>
        <p:nvSpPr>
          <p:cNvPr id="18438" name="AutoShape 1039"/>
          <p:cNvSpPr>
            <a:spLocks noChangeArrowheads="1"/>
          </p:cNvSpPr>
          <p:nvPr/>
        </p:nvSpPr>
        <p:spPr bwMode="auto">
          <a:xfrm>
            <a:off x="1387599" y="2042869"/>
            <a:ext cx="2697163" cy="3114675"/>
          </a:xfrm>
          <a:prstGeom prst="roundRect">
            <a:avLst>
              <a:gd name="adj" fmla="val 7519"/>
            </a:avLst>
          </a:prstGeom>
          <a:solidFill>
            <a:srgbClr val="004386"/>
          </a:solidFill>
          <a:ln w="9525">
            <a:noFill/>
            <a:round/>
          </a:ln>
        </p:spPr>
        <p:txBody>
          <a:bodyPr lIns="82124" tIns="41061" rIns="82124" bIns="41061" anchor="ctr">
            <a:spAutoFit/>
          </a:bodyPr>
          <a:lstStyle/>
          <a:p>
            <a:r>
              <a:rPr lang="en-US" altLang="zh-CN" sz="2400">
                <a:solidFill>
                  <a:schemeClr val="accent1"/>
                </a:solidFill>
                <a:ea typeface="MS PGothic" panose="020B0600070205080204" pitchFamily="34" charset="-128"/>
              </a:rPr>
              <a:t>.</a:t>
            </a:r>
            <a:endParaRPr lang="en-US" altLang="zh-CN" sz="2400">
              <a:solidFill>
                <a:schemeClr val="accent1"/>
              </a:solidFill>
              <a:ea typeface="MS PGothic" panose="020B0600070205080204" pitchFamily="34" charset="-128"/>
            </a:endParaRPr>
          </a:p>
          <a:p>
            <a:r>
              <a:rPr lang="en-US" altLang="zh-CN" sz="2400">
                <a:solidFill>
                  <a:schemeClr val="accent1"/>
                </a:solidFill>
                <a:ea typeface="MS PGothic" panose="020B0600070205080204" pitchFamily="34" charset="-128"/>
              </a:rPr>
              <a:t>.</a:t>
            </a:r>
            <a:endParaRPr lang="en-US" altLang="zh-CN" sz="2400">
              <a:solidFill>
                <a:schemeClr val="accent1"/>
              </a:solidFill>
              <a:ea typeface="MS PGothic" panose="020B0600070205080204" pitchFamily="34" charset="-128"/>
            </a:endParaRPr>
          </a:p>
          <a:p>
            <a:r>
              <a:rPr lang="en-US" altLang="zh-CN" sz="2400">
                <a:solidFill>
                  <a:schemeClr val="accent1"/>
                </a:solidFill>
                <a:ea typeface="MS PGothic" panose="020B0600070205080204" pitchFamily="34" charset="-128"/>
              </a:rPr>
              <a:t>.</a:t>
            </a:r>
            <a:endParaRPr lang="en-US" altLang="zh-CN" sz="2400">
              <a:solidFill>
                <a:schemeClr val="accent1"/>
              </a:solidFill>
              <a:ea typeface="MS PGothic" panose="020B0600070205080204" pitchFamily="34" charset="-128"/>
            </a:endParaRPr>
          </a:p>
          <a:p>
            <a:r>
              <a:rPr lang="en-US" altLang="zh-CN" sz="2400">
                <a:solidFill>
                  <a:schemeClr val="accent1"/>
                </a:solidFill>
                <a:ea typeface="MS PGothic" panose="020B0600070205080204" pitchFamily="34" charset="-128"/>
              </a:rPr>
              <a:t>.</a:t>
            </a:r>
            <a:endParaRPr lang="en-US" altLang="zh-CN" sz="2400">
              <a:solidFill>
                <a:schemeClr val="accent1"/>
              </a:solidFill>
              <a:ea typeface="MS PGothic" panose="020B0600070205080204" pitchFamily="34" charset="-128"/>
            </a:endParaRPr>
          </a:p>
          <a:p>
            <a:r>
              <a:rPr lang="en-US" altLang="zh-CN" sz="2400">
                <a:solidFill>
                  <a:schemeClr val="accent1"/>
                </a:solidFill>
                <a:ea typeface="MS PGothic" panose="020B0600070205080204" pitchFamily="34" charset="-128"/>
              </a:rPr>
              <a:t>.</a:t>
            </a:r>
            <a:endParaRPr lang="en-US" altLang="zh-CN" sz="2400">
              <a:solidFill>
                <a:schemeClr val="accent1"/>
              </a:solidFill>
              <a:ea typeface="MS PGothic" panose="020B0600070205080204" pitchFamily="34" charset="-128"/>
            </a:endParaRPr>
          </a:p>
          <a:p>
            <a:r>
              <a:rPr lang="en-US" altLang="zh-CN" sz="2400">
                <a:solidFill>
                  <a:schemeClr val="accent1"/>
                </a:solidFill>
                <a:ea typeface="MS PGothic" panose="020B0600070205080204" pitchFamily="34" charset="-128"/>
              </a:rPr>
              <a:t>.</a:t>
            </a:r>
            <a:endParaRPr lang="en-US" altLang="zh-CN" sz="2400">
              <a:solidFill>
                <a:schemeClr val="accent1"/>
              </a:solidFill>
              <a:ea typeface="MS PGothic" panose="020B0600070205080204" pitchFamily="34" charset="-128"/>
            </a:endParaRPr>
          </a:p>
          <a:p>
            <a:r>
              <a:rPr lang="en-US" altLang="zh-CN" sz="2400">
                <a:solidFill>
                  <a:schemeClr val="accent1"/>
                </a:solidFill>
                <a:ea typeface="MS PGothic" panose="020B0600070205080204" pitchFamily="34" charset="-128"/>
              </a:rPr>
              <a:t>.</a:t>
            </a:r>
            <a:endParaRPr lang="en-US" altLang="zh-CN" sz="2400">
              <a:solidFill>
                <a:schemeClr val="accent1"/>
              </a:solidFill>
              <a:ea typeface="MS PGothic" panose="020B0600070205080204" pitchFamily="34" charset="-128"/>
            </a:endParaRPr>
          </a:p>
          <a:p>
            <a:r>
              <a:rPr lang="en-US" altLang="zh-CN" sz="2400">
                <a:solidFill>
                  <a:schemeClr val="accent1"/>
                </a:solidFill>
                <a:ea typeface="MS PGothic" panose="020B0600070205080204" pitchFamily="34" charset="-128"/>
              </a:rPr>
              <a:t>.</a:t>
            </a:r>
            <a:endParaRPr lang="en-US" altLang="zh-CN" sz="2400">
              <a:solidFill>
                <a:schemeClr val="accent1"/>
              </a:solidFill>
              <a:ea typeface="MS PGothic" panose="020B0600070205080204" pitchFamily="34" charset="-128"/>
            </a:endParaRPr>
          </a:p>
        </p:txBody>
      </p:sp>
      <p:sp>
        <p:nvSpPr>
          <p:cNvPr id="18439" name="AutoShape 1040"/>
          <p:cNvSpPr>
            <a:spLocks noChangeArrowheads="1"/>
          </p:cNvSpPr>
          <p:nvPr/>
        </p:nvSpPr>
        <p:spPr bwMode="auto">
          <a:xfrm>
            <a:off x="1398712" y="2099533"/>
            <a:ext cx="2595562" cy="2872760"/>
          </a:xfrm>
          <a:prstGeom prst="roundRect">
            <a:avLst>
              <a:gd name="adj" fmla="val 7519"/>
            </a:avLst>
          </a:prstGeom>
          <a:gradFill rotWithShape="1">
            <a:gsLst>
              <a:gs pos="0">
                <a:srgbClr val="0066CC"/>
              </a:gs>
              <a:gs pos="100000">
                <a:srgbClr val="000000">
                  <a:alpha val="0"/>
                </a:srgbClr>
              </a:gs>
            </a:gsLst>
            <a:lin ang="5400000" scaled="1"/>
          </a:gradFill>
          <a:ln w="9525">
            <a:noFill/>
            <a:round/>
          </a:ln>
        </p:spPr>
        <p:txBody>
          <a:bodyPr lIns="82124" tIns="41061" rIns="82124" bIns="41061" anchor="ctr">
            <a:spAutoFit/>
          </a:bodyPr>
          <a:lstStyle/>
          <a:p>
            <a:pPr algn="ctr">
              <a:buClr>
                <a:schemeClr val="accent1"/>
              </a:buClr>
              <a:buSzPct val="50000"/>
              <a:buFont typeface="Wingdings" panose="05000000000000000000" pitchFamily="2" charset="2"/>
              <a:buNone/>
            </a:pPr>
            <a:r>
              <a:rPr lang="zh-CN" altLang="en-US" sz="2800" b="1" i="0" dirty="0">
                <a:solidFill>
                  <a:schemeClr val="bg1"/>
                </a:solidFill>
                <a:ea typeface="黑体" panose="02010609060101010101" pitchFamily="2" charset="-122"/>
              </a:rPr>
              <a:t>自动化测试</a:t>
            </a:r>
            <a:r>
              <a:rPr lang="zh-CN" altLang="en-US" sz="2400" i="0" dirty="0">
                <a:solidFill>
                  <a:schemeClr val="bg1"/>
                </a:solidFill>
                <a:latin typeface="楷体_GB2312" pitchFamily="49" charset="-122"/>
                <a:ea typeface="楷体_GB2312" pitchFamily="49" charset="-122"/>
              </a:rPr>
              <a:t> </a:t>
            </a:r>
            <a:endParaRPr lang="zh-CN" altLang="en-US" sz="2400" i="0" dirty="0">
              <a:solidFill>
                <a:schemeClr val="bg1"/>
              </a:solidFill>
              <a:latin typeface="楷体_GB2312" pitchFamily="49" charset="-122"/>
              <a:ea typeface="楷体_GB2312" pitchFamily="49" charset="-122"/>
            </a:endParaRPr>
          </a:p>
          <a:p>
            <a:pPr>
              <a:buClr>
                <a:schemeClr val="accent1"/>
              </a:buClr>
              <a:buSzPct val="50000"/>
              <a:buFont typeface="Wingdings" panose="05000000000000000000" pitchFamily="2" charset="2"/>
              <a:buChar char="n"/>
            </a:pPr>
            <a:r>
              <a:rPr lang="en-US" altLang="zh-CN" sz="1400" dirty="0">
                <a:solidFill>
                  <a:schemeClr val="bg1"/>
                </a:solidFill>
                <a:latin typeface="楷体_GB2312" pitchFamily="49" charset="-122"/>
                <a:ea typeface="楷体_GB2312" pitchFamily="49" charset="-122"/>
              </a:rPr>
              <a:t> </a:t>
            </a:r>
            <a:endParaRPr lang="en-US" altLang="zh-CN" sz="1400" dirty="0">
              <a:solidFill>
                <a:schemeClr val="bg1"/>
              </a:solidFill>
              <a:latin typeface="楷体_GB2312" pitchFamily="49" charset="-122"/>
              <a:ea typeface="楷体_GB2312" pitchFamily="49" charset="-122"/>
            </a:endParaRPr>
          </a:p>
          <a:p>
            <a:pPr>
              <a:buClr>
                <a:schemeClr val="accent1"/>
              </a:buClr>
              <a:buSzPct val="50000"/>
              <a:buFont typeface="Wingdings" panose="05000000000000000000" pitchFamily="2" charset="2"/>
              <a:buChar char="n"/>
            </a:pPr>
            <a:r>
              <a:rPr lang="zh-CN" altLang="en-US" sz="2800" dirty="0">
                <a:solidFill>
                  <a:schemeClr val="bg1"/>
                </a:solidFill>
                <a:latin typeface="楷体_GB2312" pitchFamily="49" charset="-122"/>
                <a:ea typeface="楷体_GB2312" pitchFamily="49" charset="-122"/>
              </a:rPr>
              <a:t> </a:t>
            </a:r>
            <a:r>
              <a:rPr lang="zh-CN" altLang="en-US" sz="2800" i="0" dirty="0" smtClean="0">
                <a:solidFill>
                  <a:schemeClr val="bg1"/>
                </a:solidFill>
                <a:latin typeface="楷体" panose="02010609060101010101" charset="-122"/>
                <a:ea typeface="楷体" panose="02010609060101010101" charset="-122"/>
                <a:cs typeface="楷体" panose="02010609060101010101" charset="-122"/>
              </a:rPr>
              <a:t>测试</a:t>
            </a:r>
            <a:r>
              <a:rPr lang="zh-CN" altLang="en-US" sz="2800" i="0" dirty="0">
                <a:solidFill>
                  <a:schemeClr val="bg1"/>
                </a:solidFill>
                <a:latin typeface="楷体" panose="02010609060101010101" charset="-122"/>
                <a:ea typeface="楷体" panose="02010609060101010101" charset="-122"/>
                <a:cs typeface="楷体" panose="02010609060101010101" charset="-122"/>
              </a:rPr>
              <a:t>工具 </a:t>
            </a:r>
            <a:endParaRPr lang="zh-CN" altLang="en-US" sz="2800" i="0" dirty="0">
              <a:solidFill>
                <a:schemeClr val="bg1"/>
              </a:solidFill>
              <a:latin typeface="楷体" panose="02010609060101010101" charset="-122"/>
              <a:ea typeface="楷体" panose="02010609060101010101" charset="-122"/>
              <a:cs typeface="楷体" panose="02010609060101010101" charset="-122"/>
            </a:endParaRPr>
          </a:p>
          <a:p>
            <a:pPr>
              <a:buClr>
                <a:schemeClr val="accent1"/>
              </a:buClr>
              <a:buSzPct val="50000"/>
              <a:buFont typeface="Wingdings" panose="05000000000000000000" pitchFamily="2" charset="2"/>
              <a:buChar char="n"/>
            </a:pPr>
            <a:r>
              <a:rPr lang="zh-CN" altLang="en-US" sz="2800" i="0" dirty="0">
                <a:solidFill>
                  <a:schemeClr val="bg1"/>
                </a:solidFill>
                <a:latin typeface="楷体" panose="02010609060101010101" charset="-122"/>
                <a:ea typeface="楷体" panose="02010609060101010101" charset="-122"/>
                <a:cs typeface="楷体" panose="02010609060101010101" charset="-122"/>
              </a:rPr>
              <a:t> 测试执行</a:t>
            </a:r>
            <a:endParaRPr lang="zh-CN" altLang="en-US" sz="2800" i="0" dirty="0">
              <a:solidFill>
                <a:schemeClr val="bg1"/>
              </a:solidFill>
              <a:latin typeface="楷体" panose="02010609060101010101" charset="-122"/>
              <a:ea typeface="楷体" panose="02010609060101010101" charset="-122"/>
              <a:cs typeface="楷体" panose="02010609060101010101" charset="-122"/>
            </a:endParaRPr>
          </a:p>
          <a:p>
            <a:pPr>
              <a:buClr>
                <a:schemeClr val="accent1"/>
              </a:buClr>
              <a:buSzPct val="50000"/>
              <a:buFont typeface="Wingdings" panose="05000000000000000000" pitchFamily="2" charset="2"/>
              <a:buChar char="n"/>
            </a:pPr>
            <a:r>
              <a:rPr lang="en-GB" altLang="zh-CN" sz="2800" i="0" dirty="0">
                <a:solidFill>
                  <a:schemeClr val="bg1"/>
                </a:solidFill>
                <a:latin typeface="楷体" panose="02010609060101010101" charset="-122"/>
                <a:ea typeface="楷体" panose="02010609060101010101" charset="-122"/>
                <a:cs typeface="楷体" panose="02010609060101010101" charset="-122"/>
              </a:rPr>
              <a:t> </a:t>
            </a:r>
            <a:r>
              <a:rPr lang="zh-CN" altLang="en-GB" sz="2800" i="0" dirty="0">
                <a:solidFill>
                  <a:schemeClr val="bg1"/>
                </a:solidFill>
                <a:latin typeface="楷体" panose="02010609060101010101" charset="-122"/>
                <a:ea typeface="楷体" panose="02010609060101010101" charset="-122"/>
                <a:cs typeface="楷体" panose="02010609060101010101" charset="-122"/>
              </a:rPr>
              <a:t>单项活动</a:t>
            </a:r>
            <a:endParaRPr lang="zh-CN" altLang="en-US" sz="2800" i="0" dirty="0">
              <a:solidFill>
                <a:schemeClr val="bg1"/>
              </a:solidFill>
              <a:latin typeface="楷体" panose="02010609060101010101" charset="-122"/>
              <a:ea typeface="楷体" panose="02010609060101010101" charset="-122"/>
              <a:cs typeface="楷体" panose="02010609060101010101" charset="-122"/>
            </a:endParaRPr>
          </a:p>
          <a:p>
            <a:pPr>
              <a:buClr>
                <a:schemeClr val="accent1"/>
              </a:buClr>
              <a:buSzPct val="50000"/>
              <a:buFont typeface="Wingdings" panose="05000000000000000000" pitchFamily="2" charset="2"/>
              <a:buChar char="n"/>
            </a:pPr>
            <a:r>
              <a:rPr lang="zh-CN" altLang="en-US" sz="2400" dirty="0">
                <a:solidFill>
                  <a:schemeClr val="bg1"/>
                </a:solidFill>
                <a:latin typeface="楷体_GB2312" pitchFamily="49" charset="-122"/>
                <a:ea typeface="楷体_GB2312" pitchFamily="49" charset="-122"/>
              </a:rPr>
              <a:t> </a:t>
            </a:r>
            <a:endParaRPr lang="zh-CN" altLang="en-US" sz="2400" dirty="0">
              <a:solidFill>
                <a:schemeClr val="bg1"/>
              </a:solidFill>
              <a:latin typeface="楷体_GB2312" pitchFamily="49" charset="-122"/>
              <a:ea typeface="楷体_GB2312" pitchFamily="49" charset="-122"/>
            </a:endParaRPr>
          </a:p>
          <a:p>
            <a:pPr>
              <a:buClr>
                <a:schemeClr val="accent1"/>
              </a:buClr>
              <a:buSzPct val="50000"/>
              <a:buFont typeface="Wingdings" panose="05000000000000000000" pitchFamily="2" charset="2"/>
              <a:buChar char="n"/>
            </a:pPr>
            <a:endParaRPr lang="zh-CN" altLang="en-US" sz="2400" dirty="0">
              <a:solidFill>
                <a:schemeClr val="bg1"/>
              </a:solidFill>
              <a:ea typeface="楷体_GB2312" pitchFamily="49" charset="-122"/>
            </a:endParaRPr>
          </a:p>
        </p:txBody>
      </p:sp>
      <p:sp>
        <p:nvSpPr>
          <p:cNvPr id="18440" name="AutoShape 1041"/>
          <p:cNvSpPr>
            <a:spLocks noChangeArrowheads="1"/>
          </p:cNvSpPr>
          <p:nvPr/>
        </p:nvSpPr>
        <p:spPr bwMode="auto">
          <a:xfrm>
            <a:off x="1362199" y="5213107"/>
            <a:ext cx="2749550" cy="552450"/>
          </a:xfrm>
          <a:prstGeom prst="roundRect">
            <a:avLst>
              <a:gd name="adj" fmla="val 38194"/>
            </a:avLst>
          </a:prstGeom>
          <a:gradFill rotWithShape="1">
            <a:gsLst>
              <a:gs pos="0">
                <a:srgbClr val="0066CC">
                  <a:alpha val="42000"/>
                </a:srgbClr>
              </a:gs>
              <a:gs pos="100000">
                <a:srgbClr val="002F5E">
                  <a:alpha val="0"/>
                </a:srgbClr>
              </a:gs>
            </a:gsLst>
            <a:lin ang="5400000" scaled="1"/>
          </a:gradFill>
          <a:ln w="9525">
            <a:noFill/>
            <a:round/>
          </a:ln>
        </p:spPr>
        <p:txBody>
          <a:bodyPr lIns="82124" tIns="41061" rIns="82124" bIns="41061" anchor="ctr">
            <a:spAutoFit/>
          </a:bodyPr>
          <a:lstStyle/>
          <a:p>
            <a:endParaRPr lang="zh-CN" altLang="en-US" sz="2400">
              <a:ea typeface="MS PGothic" panose="020B0600070205080204" pitchFamily="34" charset="-128"/>
            </a:endParaRPr>
          </a:p>
        </p:txBody>
      </p:sp>
    </p:spTree>
  </p:cSld>
  <p:clrMapOvr>
    <a:masterClrMapping/>
  </p:clrMapOvr>
  <p:transition spd="med">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1115616" y="1484784"/>
            <a:ext cx="7344816" cy="4320480"/>
          </a:xfrm>
          <a:prstGeom prst="rect">
            <a:avLst/>
          </a:prstGeom>
          <a:noFill/>
          <a:ln w="9525">
            <a:noFill/>
            <a:miter lim="800000"/>
          </a:ln>
        </p:spPr>
        <p:txBody>
          <a:bodyPr/>
          <a:lstStyle/>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defRPr/>
            </a:pPr>
            <a:r>
              <a:rPr lang="zh-CN" altLang="en-US" sz="2400" i="0" dirty="0">
                <a:latin typeface="楷体" panose="02010609060101010101" charset="-122"/>
                <a:ea typeface="楷体" panose="02010609060101010101" charset="-122"/>
                <a:cs typeface="楷体" panose="02010609060101010101" charset="-122"/>
              </a:rPr>
              <a:t>自动运行的速度快，是手工无法相比的。</a:t>
            </a:r>
            <a:endParaRPr lang="zh-CN" altLang="en-US" sz="2400" i="0" dirty="0">
              <a:latin typeface="楷体" panose="02010609060101010101" charset="-122"/>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defRPr/>
            </a:pPr>
            <a:r>
              <a:rPr lang="zh-CN" altLang="en-US" sz="2400" i="0" dirty="0">
                <a:latin typeface="楷体" panose="02010609060101010101" charset="-122"/>
                <a:ea typeface="楷体" panose="02010609060101010101" charset="-122"/>
                <a:cs typeface="楷体" panose="02010609060101010101" charset="-122"/>
              </a:rPr>
              <a:t>测试结果准确。例如搜索用时不管</a:t>
            </a:r>
            <a:r>
              <a:rPr lang="zh-CN" altLang="en-US" sz="2400" i="0" dirty="0">
                <a:latin typeface="楷体" panose="02010609060101010101" charset="-122"/>
                <a:ea typeface="楷体" panose="02010609060101010101" charset="-122"/>
                <a:cs typeface="楷体" panose="02010609060101010101" charset="-122"/>
              </a:rPr>
              <a:t>是</a:t>
            </a:r>
            <a:r>
              <a:rPr lang="en-US" altLang="zh-CN" sz="2400" i="0" dirty="0">
                <a:latin typeface="楷体" panose="02010609060101010101" charset="-122"/>
                <a:ea typeface="楷体" panose="02010609060101010101" charset="-122"/>
                <a:cs typeface="楷体" panose="02010609060101010101" charset="-122"/>
              </a:rPr>
              <a:t>0.33</a:t>
            </a:r>
            <a:r>
              <a:rPr lang="zh-CN" altLang="en-US" sz="2400" i="0" dirty="0">
                <a:latin typeface="楷体" panose="02010609060101010101" charset="-122"/>
                <a:ea typeface="楷体" panose="02010609060101010101" charset="-122"/>
                <a:cs typeface="楷体" panose="02010609060101010101" charset="-122"/>
              </a:rPr>
              <a:t>秒或</a:t>
            </a:r>
            <a:r>
              <a:rPr lang="en-US" altLang="zh-CN" sz="2400" i="0" dirty="0">
                <a:latin typeface="楷体" panose="02010609060101010101" charset="-122"/>
                <a:ea typeface="楷体" panose="02010609060101010101" charset="-122"/>
                <a:cs typeface="楷体" panose="02010609060101010101" charset="-122"/>
              </a:rPr>
              <a:t>0.24</a:t>
            </a:r>
            <a:r>
              <a:rPr lang="zh-CN" altLang="en-US" sz="2400" i="0" dirty="0">
                <a:latin typeface="楷体" panose="02010609060101010101" charset="-122"/>
                <a:ea typeface="楷体" panose="02010609060101010101" charset="-122"/>
                <a:cs typeface="楷体" panose="02010609060101010101" charset="-122"/>
              </a:rPr>
              <a:t>秒，系统都会发现问题，不会忽视任何差异</a:t>
            </a:r>
            <a:endParaRPr lang="zh-CN" altLang="en-US" sz="2400" i="0" dirty="0">
              <a:latin typeface="楷体" panose="02010609060101010101" charset="-122"/>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defRPr/>
            </a:pPr>
            <a:r>
              <a:rPr lang="zh-CN" altLang="en-US" sz="2400" i="0" dirty="0">
                <a:latin typeface="楷体" panose="02010609060101010101" charset="-122"/>
                <a:ea typeface="楷体" panose="02010609060101010101" charset="-122"/>
                <a:cs typeface="楷体" panose="02010609060101010101" charset="-122"/>
              </a:rPr>
              <a:t>高复用性。一旦完成所用的测试脚本，可以一劳永逸运行很多遍</a:t>
            </a:r>
            <a:endParaRPr lang="zh-CN" altLang="en-US" sz="2400" i="0" dirty="0">
              <a:latin typeface="楷体" panose="02010609060101010101" charset="-122"/>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defRPr/>
            </a:pPr>
            <a:r>
              <a:rPr lang="zh-CN" altLang="en-US" sz="2400" i="0" dirty="0">
                <a:latin typeface="楷体" panose="02010609060101010101" charset="-122"/>
                <a:ea typeface="楷体" panose="02010609060101010101" charset="-122"/>
                <a:cs typeface="楷体" panose="02010609060101010101" charset="-122"/>
              </a:rPr>
              <a:t>永不疲劳 </a:t>
            </a:r>
            <a:endParaRPr lang="zh-CN" altLang="en-US" sz="2400" i="0" dirty="0">
              <a:latin typeface="楷体" panose="02010609060101010101" charset="-122"/>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defRPr/>
            </a:pPr>
            <a:r>
              <a:rPr lang="zh-CN" altLang="en-US" sz="2400" i="0" dirty="0">
                <a:latin typeface="楷体" panose="02010609060101010101" charset="-122"/>
                <a:ea typeface="楷体" panose="02010609060101010101" charset="-122"/>
                <a:cs typeface="楷体" panose="02010609060101010101" charset="-122"/>
              </a:rPr>
              <a:t>可靠 </a:t>
            </a:r>
            <a:endParaRPr lang="zh-CN" altLang="en-US" sz="2400" i="0" dirty="0">
              <a:latin typeface="楷体" panose="02010609060101010101" charset="-122"/>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defRPr/>
            </a:pPr>
            <a:r>
              <a:rPr lang="zh-CN" altLang="en-US" sz="2400" i="0" dirty="0">
                <a:latin typeface="楷体" panose="02010609060101010101" charset="-122"/>
                <a:ea typeface="楷体" panose="02010609060101010101" charset="-122"/>
                <a:cs typeface="楷体" panose="02010609060101010101" charset="-122"/>
              </a:rPr>
              <a:t>独特的能力 </a:t>
            </a:r>
            <a:endParaRPr lang="zh-CN" altLang="en-US" sz="2400" i="0" dirty="0">
              <a:latin typeface="楷体" panose="02010609060101010101" charset="-122"/>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defRPr/>
            </a:pPr>
            <a:endParaRPr lang="zh-CN" altLang="en-US" sz="2400" i="0" dirty="0">
              <a:latin typeface="楷体" panose="02010609060101010101" charset="-122"/>
              <a:ea typeface="楷体" panose="02010609060101010101" charset="-122"/>
              <a:cs typeface="楷体" panose="02010609060101010101" charset="-122"/>
            </a:endParaRPr>
          </a:p>
        </p:txBody>
      </p:sp>
      <p:sp>
        <p:nvSpPr>
          <p:cNvPr id="19459" name="Rectangle 2"/>
          <p:cNvSpPr>
            <a:spLocks noGrp="1" noChangeArrowheads="1"/>
          </p:cNvSpPr>
          <p:nvPr>
            <p:ph type="title"/>
          </p:nvPr>
        </p:nvSpPr>
        <p:spPr>
          <a:xfrm>
            <a:off x="1115616" y="332656"/>
            <a:ext cx="6804025" cy="661988"/>
          </a:xfrm>
        </p:spPr>
        <p:txBody>
          <a:bodyPr/>
          <a:lstStyle/>
          <a:p>
            <a:pPr algn="ctr"/>
            <a:r>
              <a:rPr lang="en-US" altLang="zh-CN" sz="3200" dirty="0" smtClean="0">
                <a:solidFill>
                  <a:srgbClr val="FFFF00"/>
                </a:solidFill>
              </a:rPr>
              <a:t>9.1.3  </a:t>
            </a:r>
            <a:r>
              <a:rPr lang="zh-CN" altLang="en-US" sz="3200" dirty="0">
                <a:solidFill>
                  <a:srgbClr val="FFFF00"/>
                </a:solidFill>
              </a:rPr>
              <a:t>软件测试自动化的优势</a:t>
            </a:r>
            <a:endParaRPr lang="zh-CN" altLang="en-US" sz="3200" dirty="0">
              <a:solidFill>
                <a:srgbClr val="FFFF00"/>
              </a:solidFill>
            </a:endParaRPr>
          </a:p>
        </p:txBody>
      </p:sp>
      <p:sp>
        <p:nvSpPr>
          <p:cNvPr id="5" name="TextBox 4"/>
          <p:cNvSpPr txBox="1"/>
          <p:nvPr/>
        </p:nvSpPr>
        <p:spPr>
          <a:xfrm>
            <a:off x="395536" y="5805264"/>
            <a:ext cx="8208404" cy="523220"/>
          </a:xfrm>
          <a:prstGeom prst="rect">
            <a:avLst/>
          </a:prstGeom>
          <a:noFill/>
        </p:spPr>
        <p:txBody>
          <a:bodyPr wrap="square" rtlCol="0">
            <a:spAutoFit/>
          </a:bodyPr>
          <a:lstStyle/>
          <a:p>
            <a:pPr algn="ctr"/>
            <a:r>
              <a:rPr lang="zh-CN" altLang="en-US" sz="2800" b="1" i="0" u="sng" dirty="0" smtClean="0">
                <a:solidFill>
                  <a:srgbClr val="00B050"/>
                </a:solidFill>
                <a:effectLst>
                  <a:outerShdw blurRad="38100" dist="38100" dir="2700000" algn="tl">
                    <a:srgbClr val="000000">
                      <a:alpha val="43137"/>
                    </a:srgbClr>
                  </a:outerShdw>
                </a:effectLst>
              </a:rPr>
              <a:t>自动化测试有什么优势、带来什么益处？</a:t>
            </a:r>
            <a:endParaRPr lang="zh-CN" altLang="en-US" sz="2800" b="1" i="0" u="sng" dirty="0">
              <a:solidFill>
                <a:srgbClr val="00B05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0-ppt_w/2"/>
                                          </p:val>
                                        </p:tav>
                                      </p:tavLst>
                                    </p:anim>
                                    <p:anim calcmode="lin" valueType="num">
                                      <p:cBhvr additive="base">
                                        <p:cTn id="7" dur="500"/>
                                        <p:tgtEl>
                                          <p:spTgt spid="5"/>
                                        </p:tgtEl>
                                        <p:attrNameLst>
                                          <p:attrName>ppt_y</p:attrName>
                                        </p:attrNameLst>
                                      </p:cBhvr>
                                      <p:tavLst>
                                        <p:tav tm="0">
                                          <p:val>
                                            <p:strVal val="ppt_y"/>
                                          </p:val>
                                        </p:tav>
                                        <p:tav tm="100000">
                                          <p:val>
                                            <p:strVal val="ppt_y"/>
                                          </p:val>
                                        </p:tav>
                                      </p:tavLst>
                                    </p:anim>
                                    <p:set>
                                      <p:cBhvr>
                                        <p:cTn id="8" dur="1" fill="hold">
                                          <p:stCondLst>
                                            <p:cond delay="499"/>
                                          </p:stCondLst>
                                        </p:cTn>
                                        <p:tgtEl>
                                          <p:spTgt spid="5"/>
                                        </p:tgtEl>
                                        <p:attrNameLst>
                                          <p:attrName>style.visibility</p:attrName>
                                        </p:attrNameLst>
                                      </p:cBhvr>
                                      <p:to>
                                        <p:strVal val="hidden"/>
                                      </p:to>
                                    </p:set>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wipe(left)">
                                      <p:cBhvr>
                                        <p:cTn id="18" dur="50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wipe(left)">
                                      <p:cBhvr>
                                        <p:cTn id="23" dur="500"/>
                                        <p:tgtEl>
                                          <p:spTgt spid="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wipe(left)">
                                      <p:cBhvr>
                                        <p:cTn id="28" dur="500"/>
                                        <p:tgtEl>
                                          <p:spTgt spid="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Effect transition="in" filter="wipe(left)">
                                      <p:cBhvr>
                                        <p:cTn id="33" dur="500"/>
                                        <p:tgtEl>
                                          <p:spTgt spid="7">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7">
                                            <p:txEl>
                                              <p:pRg st="5" end="5"/>
                                            </p:txEl>
                                          </p:spTgt>
                                        </p:tgtEl>
                                        <p:attrNameLst>
                                          <p:attrName>style.visibility</p:attrName>
                                        </p:attrNameLst>
                                      </p:cBhvr>
                                      <p:to>
                                        <p:strVal val="visible"/>
                                      </p:to>
                                    </p:set>
                                    <p:animEffect transition="in" filter="wipe(left)">
                                      <p:cBhvr>
                                        <p:cTn id="38"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87624" y="366695"/>
            <a:ext cx="6384772" cy="561975"/>
          </a:xfrm>
        </p:spPr>
        <p:txBody>
          <a:bodyPr/>
          <a:lstStyle/>
          <a:p>
            <a:pPr algn="ctr"/>
            <a:r>
              <a:rPr lang="zh-CN" altLang="en-US" sz="3200" dirty="0">
                <a:solidFill>
                  <a:srgbClr val="FFFF00"/>
                </a:solidFill>
              </a:rPr>
              <a:t>自动化测试带来的好处</a:t>
            </a:r>
            <a:endParaRPr lang="zh-CN" altLang="en-US" sz="3200" dirty="0">
              <a:solidFill>
                <a:srgbClr val="FFFF00"/>
              </a:solidFill>
            </a:endParaRPr>
          </a:p>
        </p:txBody>
      </p:sp>
      <p:sp>
        <p:nvSpPr>
          <p:cNvPr id="2137091" name="Rectangle 3"/>
          <p:cNvSpPr>
            <a:spLocks noGrp="1" noChangeArrowheads="1"/>
          </p:cNvSpPr>
          <p:nvPr>
            <p:ph type="body" idx="1"/>
          </p:nvPr>
        </p:nvSpPr>
        <p:spPr>
          <a:xfrm>
            <a:off x="1259840" y="1844675"/>
            <a:ext cx="6733540" cy="4311650"/>
          </a:xfrm>
        </p:spPr>
        <p:txBody>
          <a:bodyPr/>
          <a:lstStyle/>
          <a:p>
            <a:pPr eaLnBrk="0" latinLnBrk="0" hangingPunct="0">
              <a:lnSpc>
                <a:spcPct val="150000"/>
              </a:lnSpc>
              <a:spcBef>
                <a:spcPts val="0"/>
              </a:spcBef>
              <a:buClr>
                <a:schemeClr val="accent1">
                  <a:lumMod val="50000"/>
                </a:schemeClr>
              </a:buClr>
              <a:buSzPct val="90000"/>
              <a:buFont typeface="Wingdings" panose="05000000000000000000" pitchFamily="2" charset="2"/>
              <a:buChar char="p"/>
            </a:pPr>
            <a:r>
              <a:rPr lang="zh-CN" altLang="en-US" sz="2800" kern="1200" dirty="0">
                <a:latin typeface="楷体" panose="02010609060101010101" charset="-122"/>
                <a:ea typeface="楷体" panose="02010609060101010101" charset="-122"/>
                <a:cs typeface="楷体" panose="02010609060101010101" charset="-122"/>
              </a:rPr>
              <a:t>测试周期缩短</a:t>
            </a:r>
            <a:endParaRPr lang="zh-CN" altLang="en-US" sz="2800" kern="1200" dirty="0">
              <a:latin typeface="楷体" panose="02010609060101010101" charset="-122"/>
              <a:ea typeface="楷体" panose="02010609060101010101" charset="-122"/>
              <a:cs typeface="楷体" panose="02010609060101010101" charset="-122"/>
            </a:endParaRPr>
          </a:p>
          <a:p>
            <a:pPr eaLnBrk="0" latinLnBrk="0" hangingPunct="0">
              <a:lnSpc>
                <a:spcPct val="150000"/>
              </a:lnSpc>
              <a:spcBef>
                <a:spcPts val="0"/>
              </a:spcBef>
              <a:buClr>
                <a:schemeClr val="accent1">
                  <a:lumMod val="50000"/>
                </a:schemeClr>
              </a:buClr>
              <a:buSzPct val="90000"/>
              <a:buFont typeface="Wingdings" panose="05000000000000000000" pitchFamily="2" charset="2"/>
              <a:buChar char="p"/>
            </a:pPr>
            <a:r>
              <a:rPr lang="zh-CN" altLang="en-US" sz="2800" kern="1200" dirty="0">
                <a:latin typeface="楷体" panose="02010609060101010101" charset="-122"/>
                <a:ea typeface="楷体" panose="02010609060101010101" charset="-122"/>
                <a:cs typeface="楷体" panose="02010609060101010101" charset="-122"/>
              </a:rPr>
              <a:t>更高质量的产品</a:t>
            </a:r>
            <a:endParaRPr lang="zh-CN" altLang="en-US" sz="2800" kern="1200" dirty="0">
              <a:latin typeface="楷体" panose="02010609060101010101" charset="-122"/>
              <a:ea typeface="楷体" panose="02010609060101010101" charset="-122"/>
              <a:cs typeface="楷体" panose="02010609060101010101" charset="-122"/>
            </a:endParaRPr>
          </a:p>
          <a:p>
            <a:pPr eaLnBrk="0" latinLnBrk="0" hangingPunct="0">
              <a:lnSpc>
                <a:spcPct val="150000"/>
              </a:lnSpc>
              <a:spcBef>
                <a:spcPts val="0"/>
              </a:spcBef>
              <a:buClr>
                <a:schemeClr val="accent1">
                  <a:lumMod val="50000"/>
                </a:schemeClr>
              </a:buClr>
              <a:buSzPct val="90000"/>
              <a:buFont typeface="Wingdings" panose="05000000000000000000" pitchFamily="2" charset="2"/>
              <a:buChar char="p"/>
            </a:pPr>
            <a:r>
              <a:rPr lang="zh-CN" altLang="en-US" sz="2800" kern="1200" dirty="0">
                <a:latin typeface="楷体" panose="02010609060101010101" charset="-122"/>
                <a:ea typeface="楷体" panose="02010609060101010101" charset="-122"/>
                <a:cs typeface="楷体" panose="02010609060101010101" charset="-122"/>
              </a:rPr>
              <a:t>软件过程更规范</a:t>
            </a:r>
            <a:endParaRPr lang="zh-CN" altLang="en-US" sz="2800" kern="1200" dirty="0">
              <a:latin typeface="楷体" panose="02010609060101010101" charset="-122"/>
              <a:ea typeface="楷体" panose="02010609060101010101" charset="-122"/>
              <a:cs typeface="楷体" panose="02010609060101010101" charset="-122"/>
            </a:endParaRPr>
          </a:p>
          <a:p>
            <a:pPr eaLnBrk="0" latinLnBrk="0" hangingPunct="0">
              <a:lnSpc>
                <a:spcPct val="150000"/>
              </a:lnSpc>
              <a:spcBef>
                <a:spcPts val="0"/>
              </a:spcBef>
              <a:buClr>
                <a:schemeClr val="accent1">
                  <a:lumMod val="50000"/>
                </a:schemeClr>
              </a:buClr>
              <a:buSzPct val="90000"/>
              <a:buFont typeface="Wingdings" panose="05000000000000000000" pitchFamily="2" charset="2"/>
              <a:buChar char="p"/>
            </a:pPr>
            <a:r>
              <a:rPr lang="zh-CN" altLang="en-US" sz="2800" kern="1200" dirty="0">
                <a:latin typeface="楷体" panose="02010609060101010101" charset="-122"/>
                <a:ea typeface="楷体" panose="02010609060101010101" charset="-122"/>
                <a:cs typeface="楷体" panose="02010609060101010101" charset="-122"/>
              </a:rPr>
              <a:t>提高团队士气</a:t>
            </a:r>
            <a:endParaRPr lang="zh-CN" altLang="en-US" sz="2800" kern="1200" dirty="0">
              <a:latin typeface="楷体" panose="02010609060101010101" charset="-122"/>
              <a:ea typeface="楷体" panose="02010609060101010101" charset="-122"/>
              <a:cs typeface="楷体" panose="02010609060101010101" charset="-122"/>
            </a:endParaRPr>
          </a:p>
          <a:p>
            <a:pPr eaLnBrk="0" latinLnBrk="0" hangingPunct="0">
              <a:lnSpc>
                <a:spcPct val="150000"/>
              </a:lnSpc>
              <a:spcBef>
                <a:spcPts val="0"/>
              </a:spcBef>
              <a:buClr>
                <a:schemeClr val="accent1">
                  <a:lumMod val="50000"/>
                </a:schemeClr>
              </a:buClr>
              <a:buSzPct val="90000"/>
              <a:buFont typeface="Wingdings" panose="05000000000000000000" pitchFamily="2" charset="2"/>
              <a:buChar char="p"/>
            </a:pPr>
            <a:r>
              <a:rPr lang="zh-CN" altLang="en-US" sz="2800" kern="1200" dirty="0">
                <a:latin typeface="楷体" panose="02010609060101010101" charset="-122"/>
                <a:ea typeface="楷体" panose="02010609060101010101" charset="-122"/>
                <a:cs typeface="楷体" panose="02010609060101010101" charset="-122"/>
              </a:rPr>
              <a:t>节省人力资源，降低企业成本</a:t>
            </a:r>
            <a:endParaRPr lang="zh-CN" altLang="en-US" sz="2800" kern="1200" dirty="0">
              <a:latin typeface="楷体" panose="02010609060101010101" charset="-122"/>
              <a:ea typeface="楷体" panose="02010609060101010101" charset="-122"/>
              <a:cs typeface="楷体" panose="02010609060101010101" charset="-122"/>
            </a:endParaRPr>
          </a:p>
          <a:p>
            <a:pPr eaLnBrk="0" latinLnBrk="0" hangingPunct="0">
              <a:lnSpc>
                <a:spcPct val="150000"/>
              </a:lnSpc>
              <a:spcBef>
                <a:spcPts val="0"/>
              </a:spcBef>
              <a:buClr>
                <a:schemeClr val="accent1">
                  <a:lumMod val="50000"/>
                </a:schemeClr>
              </a:buClr>
              <a:buSzPct val="90000"/>
              <a:buFont typeface="Wingdings" panose="05000000000000000000" pitchFamily="2" charset="2"/>
              <a:buChar char="p"/>
            </a:pPr>
            <a:r>
              <a:rPr lang="zh-CN" altLang="en-US" sz="2800" kern="1200" dirty="0">
                <a:latin typeface="楷体" panose="02010609060101010101" charset="-122"/>
                <a:ea typeface="楷体" panose="02010609060101010101" charset="-122"/>
                <a:cs typeface="楷体" panose="02010609060101010101" charset="-122"/>
              </a:rPr>
              <a:t>充分利用硬件资源，降低企业成本。</a:t>
            </a:r>
            <a:r>
              <a:rPr lang="zh-CN" altLang="en-US" dirty="0" smtClean="0"/>
              <a:t> </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137091">
                                            <p:txEl>
                                              <p:pRg st="1" end="1"/>
                                            </p:txEl>
                                          </p:spTgt>
                                        </p:tgtEl>
                                        <p:attrNameLst>
                                          <p:attrName>style.visibility</p:attrName>
                                        </p:attrNameLst>
                                      </p:cBhvr>
                                      <p:to>
                                        <p:strVal val="visible"/>
                                      </p:to>
                                    </p:set>
                                    <p:animEffect transition="in" filter="strips(downRight)">
                                      <p:cBhvr>
                                        <p:cTn id="7" dur="500"/>
                                        <p:tgtEl>
                                          <p:spTgt spid="21370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137091">
                                            <p:txEl>
                                              <p:pRg st="2" end="2"/>
                                            </p:txEl>
                                          </p:spTgt>
                                        </p:tgtEl>
                                        <p:attrNameLst>
                                          <p:attrName>style.visibility</p:attrName>
                                        </p:attrNameLst>
                                      </p:cBhvr>
                                      <p:to>
                                        <p:strVal val="visible"/>
                                      </p:to>
                                    </p:set>
                                    <p:animEffect transition="in" filter="strips(downRight)">
                                      <p:cBhvr>
                                        <p:cTn id="12" dur="500"/>
                                        <p:tgtEl>
                                          <p:spTgt spid="21370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137091">
                                            <p:txEl>
                                              <p:pRg st="3" end="3"/>
                                            </p:txEl>
                                          </p:spTgt>
                                        </p:tgtEl>
                                        <p:attrNameLst>
                                          <p:attrName>style.visibility</p:attrName>
                                        </p:attrNameLst>
                                      </p:cBhvr>
                                      <p:to>
                                        <p:strVal val="visible"/>
                                      </p:to>
                                    </p:set>
                                    <p:animEffect transition="in" filter="strips(downRight)">
                                      <p:cBhvr>
                                        <p:cTn id="17" dur="500"/>
                                        <p:tgtEl>
                                          <p:spTgt spid="21370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2137091">
                                            <p:txEl>
                                              <p:pRg st="4" end="4"/>
                                            </p:txEl>
                                          </p:spTgt>
                                        </p:tgtEl>
                                        <p:attrNameLst>
                                          <p:attrName>style.visibility</p:attrName>
                                        </p:attrNameLst>
                                      </p:cBhvr>
                                      <p:to>
                                        <p:strVal val="visible"/>
                                      </p:to>
                                    </p:set>
                                    <p:animEffect transition="in" filter="strips(downRight)">
                                      <p:cBhvr>
                                        <p:cTn id="22" dur="500"/>
                                        <p:tgtEl>
                                          <p:spTgt spid="213709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2137091">
                                            <p:txEl>
                                              <p:pRg st="5" end="5"/>
                                            </p:txEl>
                                          </p:spTgt>
                                        </p:tgtEl>
                                        <p:attrNameLst>
                                          <p:attrName>style.visibility</p:attrName>
                                        </p:attrNameLst>
                                      </p:cBhvr>
                                      <p:to>
                                        <p:strVal val="visible"/>
                                      </p:to>
                                    </p:set>
                                    <p:animEffect transition="in" filter="strips(downRight)">
                                      <p:cBhvr>
                                        <p:cTn id="27" dur="500"/>
                                        <p:tgtEl>
                                          <p:spTgt spid="21370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7" name="Group 2"/>
          <p:cNvGrpSpPr/>
          <p:nvPr/>
        </p:nvGrpSpPr>
        <p:grpSpPr bwMode="auto">
          <a:xfrm>
            <a:off x="719584" y="1413644"/>
            <a:ext cx="3390791" cy="1792287"/>
            <a:chOff x="1859" y="1354"/>
            <a:chExt cx="1863" cy="1129"/>
          </a:xfrm>
        </p:grpSpPr>
        <p:graphicFrame>
          <p:nvGraphicFramePr>
            <p:cNvPr id="1026" name="Object 2"/>
            <p:cNvGraphicFramePr/>
            <p:nvPr/>
          </p:nvGraphicFramePr>
          <p:xfrm>
            <a:off x="2789" y="1354"/>
            <a:ext cx="933" cy="979"/>
          </p:xfrm>
          <a:graphic>
            <a:graphicData uri="http://schemas.openxmlformats.org/presentationml/2006/ole">
              <mc:AlternateContent xmlns:mc="http://schemas.openxmlformats.org/markup-compatibility/2006">
                <mc:Choice xmlns:v="urn:schemas-microsoft-com:vml" Requires="v">
                  <p:oleObj spid="_x0000_s1053" name="" r:id="rId1" imgW="3310255" imgH="3468370" progId="">
                    <p:embed/>
                  </p:oleObj>
                </mc:Choice>
                <mc:Fallback>
                  <p:oleObj name="" r:id="rId1" imgW="3310255" imgH="3468370" progId="">
                    <p:embed/>
                    <p:pic>
                      <p:nvPicPr>
                        <p:cNvPr id="0" name="图片 105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 y="1354"/>
                          <a:ext cx="933" cy="979"/>
                        </a:xfrm>
                        <a:prstGeom prst="rect">
                          <a:avLst/>
                        </a:prstGeom>
                        <a:noFill/>
                        <a:ln>
                          <a:noFill/>
                        </a:ln>
                        <a:effectLst/>
                      </p:spPr>
                    </p:pic>
                  </p:oleObj>
                </mc:Fallback>
              </mc:AlternateContent>
            </a:graphicData>
          </a:graphic>
        </p:graphicFrame>
        <p:sp>
          <p:nvSpPr>
            <p:cNvPr id="1044" name="Rectangle 4"/>
            <p:cNvSpPr>
              <a:spLocks noChangeArrowheads="1"/>
            </p:cNvSpPr>
            <p:nvPr/>
          </p:nvSpPr>
          <p:spPr bwMode="auto">
            <a:xfrm>
              <a:off x="1859" y="2195"/>
              <a:ext cx="1686" cy="288"/>
            </a:xfrm>
            <a:prstGeom prst="rect">
              <a:avLst/>
            </a:prstGeom>
            <a:noFill/>
            <a:ln w="9525">
              <a:noFill/>
              <a:miter lim="800000"/>
            </a:ln>
          </p:spPr>
          <p:txBody>
            <a:bodyPr lIns="92075" tIns="46038" rIns="92075" bIns="46038">
              <a:spAutoFit/>
            </a:bodyPr>
            <a:lstStyle/>
            <a:p>
              <a:pPr marL="228600" indent="-228600" eaLnBrk="0" hangingPunct="0"/>
              <a:r>
                <a:rPr lang="zh-CN" altLang="en-US" sz="2400" b="1">
                  <a:solidFill>
                    <a:srgbClr val="3366FF"/>
                  </a:solidFill>
                </a:rPr>
                <a:t>手工测试</a:t>
              </a:r>
              <a:endParaRPr lang="zh-CN" altLang="en-US" sz="2400" b="1">
                <a:solidFill>
                  <a:srgbClr val="3366FF"/>
                </a:solidFill>
              </a:endParaRPr>
            </a:p>
          </p:txBody>
        </p:sp>
      </p:grpSp>
      <p:sp>
        <p:nvSpPr>
          <p:cNvPr id="1028" name="Rectangle 5"/>
          <p:cNvSpPr>
            <a:spLocks noChangeArrowheads="1"/>
          </p:cNvSpPr>
          <p:nvPr/>
        </p:nvSpPr>
        <p:spPr bwMode="auto">
          <a:xfrm>
            <a:off x="575122" y="3248794"/>
            <a:ext cx="3563937" cy="2973764"/>
          </a:xfrm>
          <a:prstGeom prst="rect">
            <a:avLst/>
          </a:prstGeom>
          <a:noFill/>
          <a:ln w="9525">
            <a:noFill/>
            <a:miter lim="800000"/>
          </a:ln>
        </p:spPr>
        <p:txBody>
          <a:bodyPr lIns="92075" tIns="46038" rIns="92075" bIns="46038">
            <a:spAutoFit/>
          </a:bodyPr>
          <a:lstStyle/>
          <a:p>
            <a:pPr marL="228600" indent="-228600">
              <a:buClr>
                <a:srgbClr val="91AC4E"/>
              </a:buClr>
              <a:buSzPct val="80000"/>
              <a:buFont typeface="Wingdings" panose="05000000000000000000" pitchFamily="2" charset="2"/>
              <a:buChar char="p"/>
            </a:pPr>
            <a:r>
              <a:rPr lang="zh-CN" altLang="en-US" sz="2400" dirty="0"/>
              <a:t> </a:t>
            </a:r>
            <a:r>
              <a:rPr lang="zh-CN" altLang="en-US" sz="2400" b="1" i="0" dirty="0" smtClean="0">
                <a:latin typeface="宋体" panose="02010600030101010101" pitchFamily="2" charset="-122"/>
                <a:ea typeface="宋体" panose="02010600030101010101" pitchFamily="2" charset="-122"/>
                <a:cs typeface="宋体" panose="02010600030101010101" pitchFamily="2" charset="-122"/>
              </a:rPr>
              <a:t>发现缺陷率</a:t>
            </a:r>
            <a:r>
              <a:rPr lang="zh-CN" altLang="en-US" sz="2400" b="1" i="0" dirty="0">
                <a:latin typeface="宋体" panose="02010600030101010101" pitchFamily="2" charset="-122"/>
                <a:ea typeface="宋体" panose="02010600030101010101" pitchFamily="2" charset="-122"/>
                <a:cs typeface="宋体" panose="02010600030101010101" pitchFamily="2" charset="-122"/>
              </a:rPr>
              <a:t>高</a:t>
            </a:r>
            <a:endParaRPr lang="zh-CN" altLang="en-US" sz="2400" b="1" i="0" dirty="0">
              <a:latin typeface="宋体" panose="02010600030101010101" pitchFamily="2" charset="-122"/>
              <a:ea typeface="宋体" panose="02010600030101010101" pitchFamily="2" charset="-122"/>
              <a:cs typeface="宋体" panose="02010600030101010101" pitchFamily="2" charset="-122"/>
            </a:endParaRPr>
          </a:p>
          <a:p>
            <a:pPr marL="228600" indent="-228600">
              <a:buClr>
                <a:srgbClr val="91AC4E"/>
              </a:buClr>
              <a:buSzPct val="80000"/>
              <a:buFont typeface="Wingdings" panose="05000000000000000000" pitchFamily="2" charset="2"/>
              <a:buChar char="p"/>
            </a:pPr>
            <a:r>
              <a:rPr lang="zh-CN" altLang="en-US" sz="2400" b="1" i="0" dirty="0">
                <a:latin typeface="宋体" panose="02010600030101010101" pitchFamily="2" charset="-122"/>
                <a:ea typeface="宋体" panose="02010600030101010101" pitchFamily="2" charset="-122"/>
                <a:cs typeface="宋体" panose="02010600030101010101" pitchFamily="2" charset="-122"/>
              </a:rPr>
              <a:t> 容易实施 </a:t>
            </a:r>
            <a:endParaRPr lang="zh-CN" altLang="en-US" sz="2400" b="1" i="0" dirty="0">
              <a:latin typeface="宋体" panose="02010600030101010101" pitchFamily="2" charset="-122"/>
              <a:ea typeface="宋体" panose="02010600030101010101" pitchFamily="2" charset="-122"/>
              <a:cs typeface="宋体" panose="02010600030101010101" pitchFamily="2" charset="-122"/>
            </a:endParaRPr>
          </a:p>
          <a:p>
            <a:pPr marL="228600" indent="-228600" eaLnBrk="0" hangingPunct="0">
              <a:spcBef>
                <a:spcPct val="20000"/>
              </a:spcBef>
              <a:buClr>
                <a:srgbClr val="91AC4E"/>
              </a:buClr>
              <a:buSzPct val="80000"/>
              <a:buFont typeface="Wingdings" panose="05000000000000000000" pitchFamily="2" charset="2"/>
              <a:buChar char="p"/>
            </a:pPr>
            <a:r>
              <a:rPr lang="zh-CN" altLang="en-US" sz="2400" b="1" i="0" dirty="0">
                <a:latin typeface="宋体" panose="02010600030101010101" pitchFamily="2" charset="-122"/>
                <a:ea typeface="宋体" panose="02010600030101010101" pitchFamily="2" charset="-122"/>
                <a:cs typeface="宋体" panose="02010600030101010101" pitchFamily="2" charset="-122"/>
              </a:rPr>
              <a:t> 创造性、</a:t>
            </a:r>
            <a:r>
              <a:rPr lang="zh-CN" altLang="en-GB" sz="2400" b="1" i="0" dirty="0">
                <a:latin typeface="宋体" panose="02010600030101010101" pitchFamily="2" charset="-122"/>
                <a:ea typeface="宋体" panose="02010600030101010101" pitchFamily="2" charset="-122"/>
                <a:cs typeface="宋体" panose="02010600030101010101" pitchFamily="2" charset="-122"/>
              </a:rPr>
              <a:t>灵活性</a:t>
            </a:r>
            <a:endParaRPr lang="zh-CN" altLang="en-GB" sz="2400" b="1" i="0" dirty="0">
              <a:latin typeface="宋体" panose="02010600030101010101" pitchFamily="2" charset="-122"/>
              <a:ea typeface="宋体" panose="02010600030101010101" pitchFamily="2" charset="-122"/>
              <a:cs typeface="宋体" panose="02010600030101010101" pitchFamily="2" charset="-122"/>
            </a:endParaRPr>
          </a:p>
          <a:p>
            <a:pPr marL="228600" indent="-228600">
              <a:buClr>
                <a:srgbClr val="91AC4E"/>
              </a:buClr>
              <a:buSzPct val="80000"/>
              <a:buFont typeface="Wingdings" panose="05000000000000000000" pitchFamily="2" charset="2"/>
              <a:buChar char="p"/>
            </a:pPr>
            <a:r>
              <a:rPr lang="zh-CN" altLang="en-US" sz="2400" i="0" dirty="0">
                <a:latin typeface="宋体" panose="02010600030101010101" pitchFamily="2" charset="-122"/>
                <a:ea typeface="宋体" panose="02010600030101010101" pitchFamily="2" charset="-122"/>
                <a:cs typeface="宋体" panose="02010600030101010101" pitchFamily="2" charset="-122"/>
              </a:rPr>
              <a:t> </a:t>
            </a:r>
            <a:r>
              <a:rPr lang="zh-CN" altLang="en-US" sz="2400" b="1" i="0" dirty="0">
                <a:solidFill>
                  <a:srgbClr val="FF6600"/>
                </a:solidFill>
                <a:latin typeface="宋体" panose="02010600030101010101" pitchFamily="2" charset="-122"/>
                <a:ea typeface="宋体" panose="02010600030101010101" pitchFamily="2" charset="-122"/>
                <a:cs typeface="宋体" panose="02010600030101010101" pitchFamily="2" charset="-122"/>
              </a:rPr>
              <a:t>覆盖率量化困难</a:t>
            </a:r>
            <a:endParaRPr lang="zh-CN" altLang="en-US" sz="2400" b="1" i="0" dirty="0">
              <a:solidFill>
                <a:srgbClr val="FF6600"/>
              </a:solidFill>
              <a:latin typeface="宋体" panose="02010600030101010101" pitchFamily="2" charset="-122"/>
              <a:ea typeface="宋体" panose="02010600030101010101" pitchFamily="2" charset="-122"/>
              <a:cs typeface="宋体" panose="02010600030101010101" pitchFamily="2" charset="-122"/>
            </a:endParaRPr>
          </a:p>
          <a:p>
            <a:pPr marL="228600" indent="-228600" eaLnBrk="0" hangingPunct="0">
              <a:spcBef>
                <a:spcPct val="20000"/>
              </a:spcBef>
              <a:buClr>
                <a:srgbClr val="91AC4E"/>
              </a:buClr>
              <a:buSzPct val="80000"/>
              <a:buFont typeface="Wingdings" panose="05000000000000000000" pitchFamily="2" charset="2"/>
              <a:buChar char="p"/>
            </a:pPr>
            <a:r>
              <a:rPr lang="zh-CN" altLang="en-US" sz="2400" i="0" dirty="0">
                <a:solidFill>
                  <a:srgbClr val="FF6600"/>
                </a:solidFill>
                <a:latin typeface="宋体" panose="02010600030101010101" pitchFamily="2" charset="-122"/>
                <a:ea typeface="宋体" panose="02010600030101010101" pitchFamily="2" charset="-122"/>
                <a:cs typeface="宋体" panose="02010600030101010101" pitchFamily="2" charset="-122"/>
              </a:rPr>
              <a:t> </a:t>
            </a:r>
            <a:r>
              <a:rPr lang="zh-CN" altLang="en-US" sz="2400" b="1" i="0" dirty="0">
                <a:solidFill>
                  <a:srgbClr val="FF6600"/>
                </a:solidFill>
                <a:latin typeface="宋体" panose="02010600030101010101" pitchFamily="2" charset="-122"/>
                <a:ea typeface="宋体" panose="02010600030101010101" pitchFamily="2" charset="-122"/>
                <a:cs typeface="宋体" panose="02010600030101010101" pitchFamily="2" charset="-122"/>
              </a:rPr>
              <a:t>重复测试效率低</a:t>
            </a:r>
            <a:endParaRPr lang="zh-CN" altLang="en-US" sz="2400" b="1" i="0" dirty="0">
              <a:solidFill>
                <a:srgbClr val="FF6600"/>
              </a:solidFill>
              <a:latin typeface="宋体" panose="02010600030101010101" pitchFamily="2" charset="-122"/>
              <a:ea typeface="宋体" panose="02010600030101010101" pitchFamily="2" charset="-122"/>
              <a:cs typeface="宋体" panose="02010600030101010101" pitchFamily="2" charset="-122"/>
            </a:endParaRPr>
          </a:p>
          <a:p>
            <a:pPr marL="228600" indent="-228600" eaLnBrk="0" hangingPunct="0">
              <a:spcBef>
                <a:spcPct val="20000"/>
              </a:spcBef>
              <a:buClr>
                <a:srgbClr val="91AC4E"/>
              </a:buClr>
              <a:buSzPct val="80000"/>
              <a:buFont typeface="Wingdings" panose="05000000000000000000" pitchFamily="2" charset="2"/>
              <a:buChar char="p"/>
            </a:pPr>
            <a:r>
              <a:rPr lang="zh-CN" altLang="en-US" sz="2400" b="1" i="0" dirty="0">
                <a:solidFill>
                  <a:srgbClr val="FF6600"/>
                </a:solidFill>
                <a:latin typeface="宋体" panose="02010600030101010101" pitchFamily="2" charset="-122"/>
                <a:ea typeface="宋体" panose="02010600030101010101" pitchFamily="2" charset="-122"/>
                <a:cs typeface="宋体" panose="02010600030101010101" pitchFamily="2" charset="-122"/>
              </a:rPr>
              <a:t> 不一致性、可靠性低</a:t>
            </a:r>
            <a:endParaRPr lang="zh-CN" altLang="en-US" sz="2400" b="1" i="0" dirty="0">
              <a:solidFill>
                <a:srgbClr val="FF6600"/>
              </a:solidFill>
              <a:latin typeface="宋体" panose="02010600030101010101" pitchFamily="2" charset="-122"/>
              <a:ea typeface="宋体" panose="02010600030101010101" pitchFamily="2" charset="-122"/>
              <a:cs typeface="宋体" panose="02010600030101010101" pitchFamily="2" charset="-122"/>
            </a:endParaRPr>
          </a:p>
          <a:p>
            <a:pPr marL="228600" indent="-228600" eaLnBrk="0" hangingPunct="0">
              <a:spcBef>
                <a:spcPct val="20000"/>
              </a:spcBef>
              <a:buClr>
                <a:srgbClr val="91AC4E"/>
              </a:buClr>
              <a:buSzPct val="80000"/>
              <a:buFont typeface="Wingdings" panose="05000000000000000000" pitchFamily="2" charset="2"/>
              <a:buChar char="p"/>
            </a:pPr>
            <a:r>
              <a:rPr lang="zh-CN" altLang="en-US" sz="2400" b="1" i="0" dirty="0">
                <a:solidFill>
                  <a:srgbClr val="FF6600"/>
                </a:solidFill>
                <a:latin typeface="宋体" panose="02010600030101010101" pitchFamily="2" charset="-122"/>
                <a:ea typeface="宋体" panose="02010600030101010101" pitchFamily="2" charset="-122"/>
                <a:cs typeface="宋体" panose="02010600030101010101" pitchFamily="2" charset="-122"/>
              </a:rPr>
              <a:t> 依赖人力资源</a:t>
            </a:r>
            <a:endParaRPr lang="zh-CN" altLang="en-US" sz="2400" b="1" i="0" dirty="0">
              <a:solidFill>
                <a:srgbClr val="FF6600"/>
              </a:solidFill>
              <a:latin typeface="宋体" panose="02010600030101010101" pitchFamily="2" charset="-122"/>
              <a:ea typeface="宋体" panose="02010600030101010101" pitchFamily="2" charset="-122"/>
              <a:cs typeface="宋体" panose="02010600030101010101" pitchFamily="2" charset="-122"/>
            </a:endParaRPr>
          </a:p>
        </p:txBody>
      </p:sp>
      <p:sp>
        <p:nvSpPr>
          <p:cNvPr id="1029" name="Rectangle 6"/>
          <p:cNvSpPr>
            <a:spLocks noChangeArrowheads="1"/>
          </p:cNvSpPr>
          <p:nvPr/>
        </p:nvSpPr>
        <p:spPr bwMode="auto">
          <a:xfrm>
            <a:off x="4427984" y="2924944"/>
            <a:ext cx="3384550" cy="3564695"/>
          </a:xfrm>
          <a:prstGeom prst="rect">
            <a:avLst/>
          </a:prstGeom>
          <a:noFill/>
          <a:ln w="9525">
            <a:noFill/>
            <a:miter lim="800000"/>
          </a:ln>
        </p:spPr>
        <p:txBody>
          <a:bodyPr lIns="92075" tIns="46038" rIns="92075" bIns="46038">
            <a:spAutoFit/>
          </a:bodyPr>
          <a:lstStyle/>
          <a:p>
            <a:pPr marL="228600" indent="-228600" eaLnBrk="0" hangingPunct="0">
              <a:spcBef>
                <a:spcPct val="20000"/>
              </a:spcBef>
              <a:buClr>
                <a:srgbClr val="66FF33"/>
              </a:buClr>
              <a:buSzPct val="120000"/>
              <a:buFont typeface="Wingdings" panose="05000000000000000000" pitchFamily="2" charset="2"/>
              <a:buChar char="ü"/>
            </a:pPr>
            <a:r>
              <a:rPr lang="zh-CN" altLang="en-US" sz="2400" b="1" dirty="0"/>
              <a:t> </a:t>
            </a:r>
            <a:r>
              <a:rPr lang="zh-CN" altLang="en-US" sz="2400" b="1" i="0" dirty="0" smtClean="0">
                <a:solidFill>
                  <a:srgbClr val="000000"/>
                </a:solidFill>
                <a:latin typeface="宋体" panose="02010600030101010101" pitchFamily="2" charset="-122"/>
                <a:ea typeface="宋体" panose="02010600030101010101" pitchFamily="2" charset="-122"/>
                <a:cs typeface="宋体" panose="02010600030101010101" pitchFamily="2" charset="-122"/>
              </a:rPr>
              <a:t>高效率</a:t>
            </a:r>
            <a:r>
              <a:rPr lang="zh-CN" altLang="en-US" sz="2400" b="1" i="0" dirty="0">
                <a:solidFill>
                  <a:srgbClr val="000000"/>
                </a:solidFill>
                <a:latin typeface="宋体" panose="02010600030101010101" pitchFamily="2" charset="-122"/>
                <a:ea typeface="宋体" panose="02010600030101010101" pitchFamily="2" charset="-122"/>
                <a:cs typeface="宋体" panose="02010600030101010101" pitchFamily="2" charset="-122"/>
              </a:rPr>
              <a:t>（速度）</a:t>
            </a:r>
            <a:endParaRPr lang="zh-CN" altLang="en-US" sz="2400" b="1" i="0" dirty="0">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228600" indent="-228600" eaLnBrk="0" hangingPunct="0">
              <a:spcBef>
                <a:spcPct val="20000"/>
              </a:spcBef>
              <a:buClr>
                <a:srgbClr val="66FF33"/>
              </a:buClr>
              <a:buSzPct val="120000"/>
              <a:buFont typeface="Wingdings" panose="05000000000000000000" pitchFamily="2" charset="2"/>
              <a:buChar char="ü"/>
            </a:pPr>
            <a:r>
              <a:rPr lang="zh-CN" altLang="en-US" sz="2400" b="1" i="0" dirty="0">
                <a:solidFill>
                  <a:srgbClr val="000000"/>
                </a:solidFill>
                <a:latin typeface="宋体" panose="02010600030101010101" pitchFamily="2" charset="-122"/>
                <a:ea typeface="宋体" panose="02010600030101010101" pitchFamily="2" charset="-122"/>
                <a:cs typeface="宋体" panose="02010600030101010101" pitchFamily="2" charset="-122"/>
              </a:rPr>
              <a:t> 高复用性</a:t>
            </a:r>
            <a:endPar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228600" indent="-228600" eaLnBrk="0" hangingPunct="0">
              <a:spcBef>
                <a:spcPct val="20000"/>
              </a:spcBef>
              <a:buClr>
                <a:srgbClr val="66FF33"/>
              </a:buClr>
              <a:buSzPct val="120000"/>
              <a:buFont typeface="Wingdings" panose="05000000000000000000" pitchFamily="2" charset="2"/>
              <a:buChar char="ü"/>
            </a:pPr>
            <a:r>
              <a:rPr lang="zh-CN" altLang="en-US" sz="2400" b="1" i="0" dirty="0">
                <a:solidFill>
                  <a:srgbClr val="000000"/>
                </a:solidFill>
                <a:latin typeface="宋体" panose="02010600030101010101" pitchFamily="2" charset="-122"/>
                <a:ea typeface="宋体" panose="02010600030101010101" pitchFamily="2" charset="-122"/>
                <a:cs typeface="宋体" panose="02010600030101010101" pitchFamily="2" charset="-122"/>
              </a:rPr>
              <a:t> 覆盖率容易度量</a:t>
            </a:r>
            <a:endParaRPr lang="zh-CN" altLang="en-US" sz="2400" b="1" i="0" dirty="0">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228600" indent="-228600" eaLnBrk="0" hangingPunct="0">
              <a:spcBef>
                <a:spcPct val="20000"/>
              </a:spcBef>
              <a:buClr>
                <a:srgbClr val="66FF33"/>
              </a:buClr>
              <a:buSzPct val="120000"/>
              <a:buFont typeface="Wingdings" panose="05000000000000000000" pitchFamily="2" charset="2"/>
              <a:buChar char="ü"/>
            </a:pPr>
            <a:r>
              <a:rPr lang="zh-CN" altLang="en-CA" sz="2400" b="1" i="0" dirty="0">
                <a:solidFill>
                  <a:srgbClr val="000000"/>
                </a:solidFill>
                <a:latin typeface="宋体" panose="02010600030101010101" pitchFamily="2" charset="-122"/>
                <a:ea typeface="宋体" panose="02010600030101010101" pitchFamily="2" charset="-122"/>
                <a:cs typeface="宋体" panose="02010600030101010101" pitchFamily="2" charset="-122"/>
              </a:rPr>
              <a:t> 准确、</a:t>
            </a:r>
            <a:r>
              <a:rPr lang="zh-CN" altLang="en-US" sz="2400" b="1" i="0" dirty="0">
                <a:solidFill>
                  <a:srgbClr val="000000"/>
                </a:solidFill>
                <a:latin typeface="宋体" panose="02010600030101010101" pitchFamily="2" charset="-122"/>
                <a:ea typeface="宋体" panose="02010600030101010101" pitchFamily="2" charset="-122"/>
                <a:cs typeface="宋体" panose="02010600030101010101" pitchFamily="2" charset="-122"/>
              </a:rPr>
              <a:t>可靠</a:t>
            </a:r>
            <a:endParaRPr lang="zh-CN" altLang="en-US" sz="2400" b="1" i="0" dirty="0">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228600" indent="-228600" eaLnBrk="0" hangingPunct="0">
              <a:spcBef>
                <a:spcPct val="20000"/>
              </a:spcBef>
              <a:buClr>
                <a:srgbClr val="66FF33"/>
              </a:buClr>
              <a:buSzPct val="120000"/>
              <a:buFont typeface="Wingdings" panose="05000000000000000000" pitchFamily="2" charset="2"/>
              <a:buChar char="ü"/>
            </a:pPr>
            <a:r>
              <a:rPr lang="zh-CN" altLang="en-CA" sz="2400" b="1" i="0" dirty="0">
                <a:solidFill>
                  <a:srgbClr val="000000"/>
                </a:solidFill>
                <a:latin typeface="宋体" panose="02010600030101010101" pitchFamily="2" charset="-122"/>
                <a:ea typeface="宋体" panose="02010600030101010101" pitchFamily="2" charset="-122"/>
                <a:cs typeface="宋体" panose="02010600030101010101" pitchFamily="2" charset="-122"/>
              </a:rPr>
              <a:t> 不知疲劳</a:t>
            </a:r>
            <a:endPar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228600" indent="-228600" eaLnBrk="0" hangingPunct="0">
              <a:spcBef>
                <a:spcPct val="20000"/>
              </a:spcBef>
              <a:buClr>
                <a:srgbClr val="66FF33"/>
              </a:buClr>
              <a:buSzPct val="120000"/>
              <a:buFont typeface="Wingdings" panose="05000000000000000000" pitchFamily="2" charset="2"/>
              <a:buChar char="ü"/>
            </a:pPr>
            <a:r>
              <a:rPr lang="zh-CN" altLang="en-CA" sz="2400" b="1" i="0" dirty="0">
                <a:solidFill>
                  <a:srgbClr val="000000"/>
                </a:solidFill>
                <a:latin typeface="宋体" panose="02010600030101010101" pitchFamily="2" charset="-122"/>
                <a:ea typeface="宋体" panose="02010600030101010101" pitchFamily="2" charset="-122"/>
                <a:cs typeface="宋体" panose="02010600030101010101" pitchFamily="2" charset="-122"/>
              </a:rPr>
              <a:t> 激励团队士气</a:t>
            </a:r>
            <a:endParaRPr lang="zh-CN" altLang="en-CA" sz="2400" b="1" i="0" dirty="0">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228600" indent="-228600" eaLnBrk="0" hangingPunct="0">
              <a:spcBef>
                <a:spcPct val="20000"/>
              </a:spcBef>
              <a:buClr>
                <a:srgbClr val="66FF33"/>
              </a:buClr>
              <a:buSzPct val="120000"/>
              <a:buFont typeface="Wingdings" panose="05000000000000000000" pitchFamily="2" charset="2"/>
              <a:buChar char="ü"/>
            </a:pPr>
            <a:r>
              <a:rPr lang="zh-CN" altLang="en-US" sz="2400" i="0" dirty="0">
                <a:solidFill>
                  <a:srgbClr val="000000"/>
                </a:solidFill>
                <a:latin typeface="宋体" panose="02010600030101010101" pitchFamily="2" charset="-122"/>
                <a:ea typeface="宋体" panose="02010600030101010101" pitchFamily="2" charset="-122"/>
                <a:cs typeface="宋体" panose="02010600030101010101" pitchFamily="2" charset="-122"/>
              </a:rPr>
              <a:t> </a:t>
            </a:r>
            <a:r>
              <a:rPr lang="zh-CN" altLang="en-US" sz="2400" b="1" i="0" dirty="0">
                <a:solidFill>
                  <a:srgbClr val="FF6600"/>
                </a:solidFill>
                <a:latin typeface="宋体" panose="02010600030101010101" pitchFamily="2" charset="-122"/>
                <a:ea typeface="宋体" panose="02010600030101010101" pitchFamily="2" charset="-122"/>
                <a:cs typeface="宋体" panose="02010600030101010101" pitchFamily="2" charset="-122"/>
              </a:rPr>
              <a:t>机械、难以发现缺陷</a:t>
            </a:r>
            <a:endParaRPr lang="zh-CN" altLang="en-US" sz="2400" b="1" i="0" dirty="0">
              <a:solidFill>
                <a:srgbClr val="FF6600"/>
              </a:solidFill>
              <a:latin typeface="宋体" panose="02010600030101010101" pitchFamily="2" charset="-122"/>
              <a:ea typeface="宋体" panose="02010600030101010101" pitchFamily="2" charset="-122"/>
              <a:cs typeface="宋体" panose="02010600030101010101" pitchFamily="2" charset="-122"/>
            </a:endParaRPr>
          </a:p>
          <a:p>
            <a:pPr marL="228600" indent="-228600" eaLnBrk="0" hangingPunct="0">
              <a:spcBef>
                <a:spcPct val="20000"/>
              </a:spcBef>
              <a:buClr>
                <a:srgbClr val="66FF33"/>
              </a:buClr>
              <a:buSzPct val="120000"/>
              <a:buFont typeface="Wingdings" panose="05000000000000000000" pitchFamily="2" charset="2"/>
              <a:buChar char="ü"/>
            </a:pPr>
            <a:r>
              <a:rPr lang="zh-CN" altLang="en-US" sz="2400" b="1" i="0" dirty="0">
                <a:solidFill>
                  <a:srgbClr val="FF6600"/>
                </a:solidFill>
                <a:latin typeface="宋体" panose="02010600030101010101" pitchFamily="2" charset="-122"/>
                <a:ea typeface="宋体" panose="02010600030101010101" pitchFamily="2" charset="-122"/>
                <a:cs typeface="宋体" panose="02010600030101010101" pitchFamily="2" charset="-122"/>
              </a:rPr>
              <a:t> 一次性投入大</a:t>
            </a:r>
            <a:endParaRPr lang="zh-CN" altLang="en-US" sz="2000" b="1" i="0" dirty="0">
              <a:solidFill>
                <a:srgbClr val="FF6600"/>
              </a:solidFill>
              <a:latin typeface="宋体" panose="02010600030101010101" pitchFamily="2" charset="-122"/>
              <a:ea typeface="宋体" panose="02010600030101010101" pitchFamily="2" charset="-122"/>
              <a:cs typeface="宋体" panose="02010600030101010101" pitchFamily="2" charset="-122"/>
            </a:endParaRPr>
          </a:p>
        </p:txBody>
      </p:sp>
      <p:grpSp>
        <p:nvGrpSpPr>
          <p:cNvPr id="1030" name="Group 7"/>
          <p:cNvGrpSpPr/>
          <p:nvPr/>
        </p:nvGrpSpPr>
        <p:grpSpPr bwMode="auto">
          <a:xfrm>
            <a:off x="6731446" y="1413160"/>
            <a:ext cx="2052638" cy="2146300"/>
            <a:chOff x="3944" y="945"/>
            <a:chExt cx="1332" cy="1607"/>
          </a:xfrm>
        </p:grpSpPr>
        <p:sp>
          <p:nvSpPr>
            <p:cNvPr id="1035" name="Rectangle 8"/>
            <p:cNvSpPr>
              <a:spLocks noChangeArrowheads="1"/>
            </p:cNvSpPr>
            <p:nvPr/>
          </p:nvSpPr>
          <p:spPr bwMode="auto">
            <a:xfrm>
              <a:off x="4119" y="2209"/>
              <a:ext cx="1100" cy="343"/>
            </a:xfrm>
            <a:prstGeom prst="rect">
              <a:avLst/>
            </a:prstGeom>
            <a:noFill/>
            <a:ln w="9525">
              <a:noFill/>
              <a:miter lim="800000"/>
            </a:ln>
          </p:spPr>
          <p:txBody>
            <a:bodyPr lIns="92075" tIns="46038" rIns="92075" bIns="46038">
              <a:spAutoFit/>
            </a:bodyPr>
            <a:lstStyle/>
            <a:p>
              <a:pPr algn="ctr" eaLnBrk="0" hangingPunct="0"/>
              <a:r>
                <a:rPr lang="zh-CN" altLang="en-US" sz="2400" b="1">
                  <a:solidFill>
                    <a:srgbClr val="3366FF"/>
                  </a:solidFill>
                </a:rPr>
                <a:t>自动测试</a:t>
              </a:r>
              <a:endParaRPr lang="zh-CN" altLang="en-US" sz="2400" b="1">
                <a:solidFill>
                  <a:srgbClr val="3366FF"/>
                </a:solidFill>
              </a:endParaRPr>
            </a:p>
          </p:txBody>
        </p:sp>
        <p:grpSp>
          <p:nvGrpSpPr>
            <p:cNvPr id="1036" name="Group 9"/>
            <p:cNvGrpSpPr/>
            <p:nvPr/>
          </p:nvGrpSpPr>
          <p:grpSpPr bwMode="auto">
            <a:xfrm>
              <a:off x="4090" y="1054"/>
              <a:ext cx="1112" cy="1062"/>
              <a:chOff x="4090" y="1054"/>
              <a:chExt cx="1112" cy="1062"/>
            </a:xfrm>
          </p:grpSpPr>
          <p:pic>
            <p:nvPicPr>
              <p:cNvPr id="1038" name="Picture 10"/>
              <p:cNvPicPr>
                <a:picLocks noChangeArrowheads="1"/>
              </p:cNvPicPr>
              <p:nvPr/>
            </p:nvPicPr>
            <p:blipFill>
              <a:blip r:embed="rId3" cstate="print"/>
              <a:srcRect/>
              <a:stretch>
                <a:fillRect/>
              </a:stretch>
            </p:blipFill>
            <p:spPr bwMode="auto">
              <a:xfrm>
                <a:off x="4094" y="1059"/>
                <a:ext cx="1104" cy="1055"/>
              </a:xfrm>
              <a:prstGeom prst="rect">
                <a:avLst/>
              </a:prstGeom>
              <a:noFill/>
              <a:ln w="9525">
                <a:noFill/>
                <a:miter lim="800000"/>
                <a:headEnd/>
                <a:tailEnd/>
              </a:ln>
            </p:spPr>
          </p:pic>
          <p:sp useBgFill="1">
            <p:nvSpPr>
              <p:cNvPr id="1039" name="Freeform 11"/>
              <p:cNvSpPr/>
              <p:nvPr/>
            </p:nvSpPr>
            <p:spPr bwMode="auto">
              <a:xfrm>
                <a:off x="4477" y="1768"/>
                <a:ext cx="53" cy="47"/>
              </a:xfrm>
              <a:custGeom>
                <a:avLst/>
                <a:gdLst>
                  <a:gd name="T0" fmla="*/ 16 w 53"/>
                  <a:gd name="T1" fmla="*/ 0 h 35"/>
                  <a:gd name="T2" fmla="*/ 0 w 53"/>
                  <a:gd name="T3" fmla="*/ 62 h 35"/>
                  <a:gd name="T4" fmla="*/ 53 w 53"/>
                  <a:gd name="T5" fmla="*/ 63 h 35"/>
                  <a:gd name="T6" fmla="*/ 53 w 53"/>
                  <a:gd name="T7" fmla="*/ 43 h 35"/>
                  <a:gd name="T8" fmla="*/ 22 w 53"/>
                  <a:gd name="T9" fmla="*/ 46 h 35"/>
                  <a:gd name="T10" fmla="*/ 16 w 53"/>
                  <a:gd name="T11" fmla="*/ 0 h 35"/>
                  <a:gd name="T12" fmla="*/ 0 60000 65536"/>
                  <a:gd name="T13" fmla="*/ 0 60000 65536"/>
                  <a:gd name="T14" fmla="*/ 0 60000 65536"/>
                  <a:gd name="T15" fmla="*/ 0 60000 65536"/>
                  <a:gd name="T16" fmla="*/ 0 60000 65536"/>
                  <a:gd name="T17" fmla="*/ 0 60000 65536"/>
                  <a:gd name="T18" fmla="*/ 0 w 53"/>
                  <a:gd name="T19" fmla="*/ 0 h 35"/>
                  <a:gd name="T20" fmla="*/ 53 w 53"/>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53" h="35">
                    <a:moveTo>
                      <a:pt x="16" y="0"/>
                    </a:moveTo>
                    <a:lnTo>
                      <a:pt x="0" y="34"/>
                    </a:lnTo>
                    <a:lnTo>
                      <a:pt x="53" y="35"/>
                    </a:lnTo>
                    <a:lnTo>
                      <a:pt x="53" y="24"/>
                    </a:lnTo>
                    <a:lnTo>
                      <a:pt x="22" y="25"/>
                    </a:lnTo>
                    <a:lnTo>
                      <a:pt x="16" y="0"/>
                    </a:lnTo>
                    <a:close/>
                  </a:path>
                </a:pathLst>
              </a:custGeom>
              <a:ln w="9525">
                <a:noFill/>
                <a:round/>
              </a:ln>
            </p:spPr>
            <p:txBody>
              <a:bodyPr wrap="none" anchor="ctr"/>
              <a:lstStyle/>
              <a:p>
                <a:endParaRPr lang="zh-CN" altLang="en-US"/>
              </a:p>
            </p:txBody>
          </p:sp>
          <p:grpSp>
            <p:nvGrpSpPr>
              <p:cNvPr id="1040" name="Group 12"/>
              <p:cNvGrpSpPr/>
              <p:nvPr/>
            </p:nvGrpSpPr>
            <p:grpSpPr bwMode="auto">
              <a:xfrm>
                <a:off x="4090" y="1054"/>
                <a:ext cx="1112" cy="1062"/>
                <a:chOff x="4090" y="1054"/>
                <a:chExt cx="1112" cy="1062"/>
              </a:xfrm>
            </p:grpSpPr>
            <p:sp useBgFill="1">
              <p:nvSpPr>
                <p:cNvPr id="1041" name="Freeform 13"/>
                <p:cNvSpPr/>
                <p:nvPr/>
              </p:nvSpPr>
              <p:spPr bwMode="white">
                <a:xfrm>
                  <a:off x="4500" y="1699"/>
                  <a:ext cx="197" cy="120"/>
                </a:xfrm>
                <a:custGeom>
                  <a:avLst/>
                  <a:gdLst>
                    <a:gd name="T0" fmla="*/ 45 w 196"/>
                    <a:gd name="T1" fmla="*/ 0 h 112"/>
                    <a:gd name="T2" fmla="*/ 27 w 196"/>
                    <a:gd name="T3" fmla="*/ 16 h 112"/>
                    <a:gd name="T4" fmla="*/ 15 w 196"/>
                    <a:gd name="T5" fmla="*/ 44 h 112"/>
                    <a:gd name="T6" fmla="*/ 3 w 196"/>
                    <a:gd name="T7" fmla="*/ 64 h 112"/>
                    <a:gd name="T8" fmla="*/ 0 w 196"/>
                    <a:gd name="T9" fmla="*/ 81 h 112"/>
                    <a:gd name="T10" fmla="*/ 11 w 196"/>
                    <a:gd name="T11" fmla="*/ 78 h 112"/>
                    <a:gd name="T12" fmla="*/ 18 w 196"/>
                    <a:gd name="T13" fmla="*/ 71 h 112"/>
                    <a:gd name="T14" fmla="*/ 28 w 196"/>
                    <a:gd name="T15" fmla="*/ 66 h 112"/>
                    <a:gd name="T16" fmla="*/ 35 w 196"/>
                    <a:gd name="T17" fmla="*/ 58 h 112"/>
                    <a:gd name="T18" fmla="*/ 59 w 196"/>
                    <a:gd name="T19" fmla="*/ 81 h 112"/>
                    <a:gd name="T20" fmla="*/ 75 w 196"/>
                    <a:gd name="T21" fmla="*/ 99 h 112"/>
                    <a:gd name="T22" fmla="*/ 83 w 196"/>
                    <a:gd name="T23" fmla="*/ 109 h 112"/>
                    <a:gd name="T24" fmla="*/ 89 w 196"/>
                    <a:gd name="T25" fmla="*/ 127 h 112"/>
                    <a:gd name="T26" fmla="*/ 158 w 196"/>
                    <a:gd name="T27" fmla="*/ 129 h 112"/>
                    <a:gd name="T28" fmla="*/ 169 w 196"/>
                    <a:gd name="T29" fmla="*/ 106 h 112"/>
                    <a:gd name="T30" fmla="*/ 186 w 196"/>
                    <a:gd name="T31" fmla="*/ 78 h 112"/>
                    <a:gd name="T32" fmla="*/ 198 w 196"/>
                    <a:gd name="T33" fmla="*/ 50 h 112"/>
                    <a:gd name="T34" fmla="*/ 107 w 196"/>
                    <a:gd name="T35" fmla="*/ 51 h 112"/>
                    <a:gd name="T36" fmla="*/ 84 w 196"/>
                    <a:gd name="T37" fmla="*/ 50 h 112"/>
                    <a:gd name="T38" fmla="*/ 66 w 196"/>
                    <a:gd name="T39" fmla="*/ 38 h 112"/>
                    <a:gd name="T40" fmla="*/ 53 w 196"/>
                    <a:gd name="T41" fmla="*/ 28 h 112"/>
                    <a:gd name="T42" fmla="*/ 45 w 196"/>
                    <a:gd name="T43" fmla="*/ 0 h 1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96"/>
                    <a:gd name="T67" fmla="*/ 0 h 112"/>
                    <a:gd name="T68" fmla="*/ 196 w 196"/>
                    <a:gd name="T69" fmla="*/ 112 h 11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96" h="112">
                      <a:moveTo>
                        <a:pt x="45" y="0"/>
                      </a:moveTo>
                      <a:lnTo>
                        <a:pt x="27" y="14"/>
                      </a:lnTo>
                      <a:lnTo>
                        <a:pt x="15" y="38"/>
                      </a:lnTo>
                      <a:lnTo>
                        <a:pt x="3" y="56"/>
                      </a:lnTo>
                      <a:lnTo>
                        <a:pt x="0" y="71"/>
                      </a:lnTo>
                      <a:lnTo>
                        <a:pt x="11" y="68"/>
                      </a:lnTo>
                      <a:lnTo>
                        <a:pt x="18" y="62"/>
                      </a:lnTo>
                      <a:lnTo>
                        <a:pt x="28" y="58"/>
                      </a:lnTo>
                      <a:lnTo>
                        <a:pt x="35" y="50"/>
                      </a:lnTo>
                      <a:lnTo>
                        <a:pt x="59" y="71"/>
                      </a:lnTo>
                      <a:lnTo>
                        <a:pt x="75" y="86"/>
                      </a:lnTo>
                      <a:lnTo>
                        <a:pt x="83" y="95"/>
                      </a:lnTo>
                      <a:lnTo>
                        <a:pt x="89" y="111"/>
                      </a:lnTo>
                      <a:lnTo>
                        <a:pt x="156" y="112"/>
                      </a:lnTo>
                      <a:lnTo>
                        <a:pt x="167" y="92"/>
                      </a:lnTo>
                      <a:lnTo>
                        <a:pt x="184" y="68"/>
                      </a:lnTo>
                      <a:lnTo>
                        <a:pt x="196" y="44"/>
                      </a:lnTo>
                      <a:lnTo>
                        <a:pt x="105" y="45"/>
                      </a:lnTo>
                      <a:lnTo>
                        <a:pt x="84" y="44"/>
                      </a:lnTo>
                      <a:lnTo>
                        <a:pt x="66" y="33"/>
                      </a:lnTo>
                      <a:lnTo>
                        <a:pt x="53" y="24"/>
                      </a:lnTo>
                      <a:lnTo>
                        <a:pt x="45" y="0"/>
                      </a:lnTo>
                      <a:close/>
                    </a:path>
                  </a:pathLst>
                </a:custGeom>
                <a:ln w="9525">
                  <a:noFill/>
                  <a:round/>
                </a:ln>
              </p:spPr>
              <p:txBody>
                <a:bodyPr wrap="none" anchor="ctr"/>
                <a:lstStyle/>
                <a:p>
                  <a:endParaRPr lang="zh-CN" altLang="en-US"/>
                </a:p>
              </p:txBody>
            </p:sp>
            <p:sp useBgFill="1">
              <p:nvSpPr>
                <p:cNvPr id="1042" name="Freeform 14"/>
                <p:cNvSpPr/>
                <p:nvPr/>
              </p:nvSpPr>
              <p:spPr bwMode="white">
                <a:xfrm>
                  <a:off x="4090" y="1357"/>
                  <a:ext cx="1112" cy="759"/>
                </a:xfrm>
                <a:custGeom>
                  <a:avLst/>
                  <a:gdLst>
                    <a:gd name="T0" fmla="*/ 970 w 1112"/>
                    <a:gd name="T1" fmla="*/ 31 h 759"/>
                    <a:gd name="T2" fmla="*/ 990 w 1112"/>
                    <a:gd name="T3" fmla="*/ 56 h 759"/>
                    <a:gd name="T4" fmla="*/ 1022 w 1112"/>
                    <a:gd name="T5" fmla="*/ 78 h 759"/>
                    <a:gd name="T6" fmla="*/ 1038 w 1112"/>
                    <a:gd name="T7" fmla="*/ 118 h 759"/>
                    <a:gd name="T8" fmla="*/ 1044 w 1112"/>
                    <a:gd name="T9" fmla="*/ 201 h 759"/>
                    <a:gd name="T10" fmla="*/ 1053 w 1112"/>
                    <a:gd name="T11" fmla="*/ 242 h 759"/>
                    <a:gd name="T12" fmla="*/ 1027 w 1112"/>
                    <a:gd name="T13" fmla="*/ 255 h 759"/>
                    <a:gd name="T14" fmla="*/ 1003 w 1112"/>
                    <a:gd name="T15" fmla="*/ 272 h 759"/>
                    <a:gd name="T16" fmla="*/ 991 w 1112"/>
                    <a:gd name="T17" fmla="*/ 282 h 759"/>
                    <a:gd name="T18" fmla="*/ 978 w 1112"/>
                    <a:gd name="T19" fmla="*/ 326 h 759"/>
                    <a:gd name="T20" fmla="*/ 962 w 1112"/>
                    <a:gd name="T21" fmla="*/ 336 h 759"/>
                    <a:gd name="T22" fmla="*/ 940 w 1112"/>
                    <a:gd name="T23" fmla="*/ 345 h 759"/>
                    <a:gd name="T24" fmla="*/ 914 w 1112"/>
                    <a:gd name="T25" fmla="*/ 351 h 759"/>
                    <a:gd name="T26" fmla="*/ 878 w 1112"/>
                    <a:gd name="T27" fmla="*/ 356 h 759"/>
                    <a:gd name="T28" fmla="*/ 889 w 1112"/>
                    <a:gd name="T29" fmla="*/ 375 h 759"/>
                    <a:gd name="T30" fmla="*/ 896 w 1112"/>
                    <a:gd name="T31" fmla="*/ 394 h 759"/>
                    <a:gd name="T32" fmla="*/ 907 w 1112"/>
                    <a:gd name="T33" fmla="*/ 410 h 759"/>
                    <a:gd name="T34" fmla="*/ 914 w 1112"/>
                    <a:gd name="T35" fmla="*/ 446 h 759"/>
                    <a:gd name="T36" fmla="*/ 928 w 1112"/>
                    <a:gd name="T37" fmla="*/ 471 h 759"/>
                    <a:gd name="T38" fmla="*/ 964 w 1112"/>
                    <a:gd name="T39" fmla="*/ 480 h 759"/>
                    <a:gd name="T40" fmla="*/ 987 w 1112"/>
                    <a:gd name="T41" fmla="*/ 487 h 759"/>
                    <a:gd name="T42" fmla="*/ 1002 w 1112"/>
                    <a:gd name="T43" fmla="*/ 502 h 759"/>
                    <a:gd name="T44" fmla="*/ 676 w 1112"/>
                    <a:gd name="T45" fmla="*/ 642 h 759"/>
                    <a:gd name="T46" fmla="*/ 667 w 1112"/>
                    <a:gd name="T47" fmla="*/ 678 h 759"/>
                    <a:gd name="T48" fmla="*/ 608 w 1112"/>
                    <a:gd name="T49" fmla="*/ 684 h 759"/>
                    <a:gd name="T50" fmla="*/ 541 w 1112"/>
                    <a:gd name="T51" fmla="*/ 692 h 759"/>
                    <a:gd name="T52" fmla="*/ 466 w 1112"/>
                    <a:gd name="T53" fmla="*/ 699 h 759"/>
                    <a:gd name="T54" fmla="*/ 259 w 1112"/>
                    <a:gd name="T55" fmla="*/ 709 h 759"/>
                    <a:gd name="T56" fmla="*/ 153 w 1112"/>
                    <a:gd name="T57" fmla="*/ 699 h 759"/>
                    <a:gd name="T58" fmla="*/ 73 w 1112"/>
                    <a:gd name="T59" fmla="*/ 692 h 759"/>
                    <a:gd name="T60" fmla="*/ 55 w 1112"/>
                    <a:gd name="T61" fmla="*/ 670 h 759"/>
                    <a:gd name="T62" fmla="*/ 63 w 1112"/>
                    <a:gd name="T63" fmla="*/ 632 h 759"/>
                    <a:gd name="T64" fmla="*/ 93 w 1112"/>
                    <a:gd name="T65" fmla="*/ 625 h 759"/>
                    <a:gd name="T66" fmla="*/ 109 w 1112"/>
                    <a:gd name="T67" fmla="*/ 612 h 759"/>
                    <a:gd name="T68" fmla="*/ 135 w 1112"/>
                    <a:gd name="T69" fmla="*/ 603 h 759"/>
                    <a:gd name="T70" fmla="*/ 162 w 1112"/>
                    <a:gd name="T71" fmla="*/ 594 h 759"/>
                    <a:gd name="T72" fmla="*/ 186 w 1112"/>
                    <a:gd name="T73" fmla="*/ 585 h 759"/>
                    <a:gd name="T74" fmla="*/ 207 w 1112"/>
                    <a:gd name="T75" fmla="*/ 579 h 759"/>
                    <a:gd name="T76" fmla="*/ 192 w 1112"/>
                    <a:gd name="T77" fmla="*/ 566 h 759"/>
                    <a:gd name="T78" fmla="*/ 181 w 1112"/>
                    <a:gd name="T79" fmla="*/ 542 h 759"/>
                    <a:gd name="T80" fmla="*/ 172 w 1112"/>
                    <a:gd name="T81" fmla="*/ 523 h 759"/>
                    <a:gd name="T82" fmla="*/ 195 w 1112"/>
                    <a:gd name="T83" fmla="*/ 516 h 759"/>
                    <a:gd name="T84" fmla="*/ 268 w 1112"/>
                    <a:gd name="T85" fmla="*/ 490 h 759"/>
                    <a:gd name="T86" fmla="*/ 304 w 1112"/>
                    <a:gd name="T87" fmla="*/ 498 h 759"/>
                    <a:gd name="T88" fmla="*/ 324 w 1112"/>
                    <a:gd name="T89" fmla="*/ 465 h 759"/>
                    <a:gd name="T90" fmla="*/ 327 w 1112"/>
                    <a:gd name="T91" fmla="*/ 432 h 759"/>
                    <a:gd name="T92" fmla="*/ 334 w 1112"/>
                    <a:gd name="T93" fmla="*/ 399 h 759"/>
                    <a:gd name="T94" fmla="*/ 343 w 1112"/>
                    <a:gd name="T95" fmla="*/ 375 h 759"/>
                    <a:gd name="T96" fmla="*/ 352 w 1112"/>
                    <a:gd name="T97" fmla="*/ 349 h 759"/>
                    <a:gd name="T98" fmla="*/ 360 w 1112"/>
                    <a:gd name="T99" fmla="*/ 328 h 759"/>
                    <a:gd name="T100" fmla="*/ 368 w 1112"/>
                    <a:gd name="T101" fmla="*/ 310 h 759"/>
                    <a:gd name="T102" fmla="*/ 378 w 1112"/>
                    <a:gd name="T103" fmla="*/ 289 h 759"/>
                    <a:gd name="T104" fmla="*/ 398 w 1112"/>
                    <a:gd name="T105" fmla="*/ 252 h 759"/>
                    <a:gd name="T106" fmla="*/ 403 w 1112"/>
                    <a:gd name="T107" fmla="*/ 231 h 759"/>
                    <a:gd name="T108" fmla="*/ 412 w 1112"/>
                    <a:gd name="T109" fmla="*/ 212 h 759"/>
                    <a:gd name="T110" fmla="*/ 424 w 1112"/>
                    <a:gd name="T111" fmla="*/ 196 h 759"/>
                    <a:gd name="T112" fmla="*/ 429 w 1112"/>
                    <a:gd name="T113" fmla="*/ 43 h 759"/>
                    <a:gd name="T114" fmla="*/ 1 w 1112"/>
                    <a:gd name="T115" fmla="*/ 759 h 759"/>
                    <a:gd name="T116" fmla="*/ 1110 w 1112"/>
                    <a:gd name="T117" fmla="*/ 2 h 75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112"/>
                    <a:gd name="T178" fmla="*/ 0 h 759"/>
                    <a:gd name="T179" fmla="*/ 1112 w 1112"/>
                    <a:gd name="T180" fmla="*/ 759 h 75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112" h="759">
                      <a:moveTo>
                        <a:pt x="972" y="0"/>
                      </a:moveTo>
                      <a:lnTo>
                        <a:pt x="970" y="31"/>
                      </a:lnTo>
                      <a:lnTo>
                        <a:pt x="986" y="43"/>
                      </a:lnTo>
                      <a:lnTo>
                        <a:pt x="990" y="56"/>
                      </a:lnTo>
                      <a:lnTo>
                        <a:pt x="1012" y="81"/>
                      </a:lnTo>
                      <a:lnTo>
                        <a:pt x="1022" y="78"/>
                      </a:lnTo>
                      <a:lnTo>
                        <a:pt x="1035" y="97"/>
                      </a:lnTo>
                      <a:lnTo>
                        <a:pt x="1038" y="118"/>
                      </a:lnTo>
                      <a:lnTo>
                        <a:pt x="1044" y="128"/>
                      </a:lnTo>
                      <a:lnTo>
                        <a:pt x="1044" y="201"/>
                      </a:lnTo>
                      <a:lnTo>
                        <a:pt x="1051" y="211"/>
                      </a:lnTo>
                      <a:lnTo>
                        <a:pt x="1053" y="242"/>
                      </a:lnTo>
                      <a:lnTo>
                        <a:pt x="1045" y="252"/>
                      </a:lnTo>
                      <a:lnTo>
                        <a:pt x="1027" y="255"/>
                      </a:lnTo>
                      <a:lnTo>
                        <a:pt x="1012" y="265"/>
                      </a:lnTo>
                      <a:lnTo>
                        <a:pt x="1003" y="272"/>
                      </a:lnTo>
                      <a:lnTo>
                        <a:pt x="1000" y="280"/>
                      </a:lnTo>
                      <a:lnTo>
                        <a:pt x="991" y="282"/>
                      </a:lnTo>
                      <a:lnTo>
                        <a:pt x="978" y="300"/>
                      </a:lnTo>
                      <a:lnTo>
                        <a:pt x="978" y="326"/>
                      </a:lnTo>
                      <a:lnTo>
                        <a:pt x="962" y="327"/>
                      </a:lnTo>
                      <a:lnTo>
                        <a:pt x="962" y="336"/>
                      </a:lnTo>
                      <a:lnTo>
                        <a:pt x="948" y="336"/>
                      </a:lnTo>
                      <a:lnTo>
                        <a:pt x="940" y="345"/>
                      </a:lnTo>
                      <a:lnTo>
                        <a:pt x="915" y="342"/>
                      </a:lnTo>
                      <a:lnTo>
                        <a:pt x="914" y="351"/>
                      </a:lnTo>
                      <a:lnTo>
                        <a:pt x="888" y="351"/>
                      </a:lnTo>
                      <a:lnTo>
                        <a:pt x="878" y="356"/>
                      </a:lnTo>
                      <a:lnTo>
                        <a:pt x="874" y="366"/>
                      </a:lnTo>
                      <a:lnTo>
                        <a:pt x="889" y="375"/>
                      </a:lnTo>
                      <a:lnTo>
                        <a:pt x="886" y="385"/>
                      </a:lnTo>
                      <a:lnTo>
                        <a:pt x="896" y="394"/>
                      </a:lnTo>
                      <a:lnTo>
                        <a:pt x="897" y="405"/>
                      </a:lnTo>
                      <a:lnTo>
                        <a:pt x="907" y="410"/>
                      </a:lnTo>
                      <a:lnTo>
                        <a:pt x="907" y="436"/>
                      </a:lnTo>
                      <a:lnTo>
                        <a:pt x="914" y="446"/>
                      </a:lnTo>
                      <a:lnTo>
                        <a:pt x="914" y="471"/>
                      </a:lnTo>
                      <a:lnTo>
                        <a:pt x="928" y="471"/>
                      </a:lnTo>
                      <a:lnTo>
                        <a:pt x="931" y="480"/>
                      </a:lnTo>
                      <a:lnTo>
                        <a:pt x="964" y="480"/>
                      </a:lnTo>
                      <a:lnTo>
                        <a:pt x="974" y="484"/>
                      </a:lnTo>
                      <a:lnTo>
                        <a:pt x="987" y="487"/>
                      </a:lnTo>
                      <a:lnTo>
                        <a:pt x="994" y="493"/>
                      </a:lnTo>
                      <a:lnTo>
                        <a:pt x="1002" y="502"/>
                      </a:lnTo>
                      <a:lnTo>
                        <a:pt x="1003" y="643"/>
                      </a:lnTo>
                      <a:lnTo>
                        <a:pt x="676" y="642"/>
                      </a:lnTo>
                      <a:lnTo>
                        <a:pt x="676" y="678"/>
                      </a:lnTo>
                      <a:lnTo>
                        <a:pt x="667" y="678"/>
                      </a:lnTo>
                      <a:lnTo>
                        <a:pt x="658" y="684"/>
                      </a:lnTo>
                      <a:lnTo>
                        <a:pt x="608" y="684"/>
                      </a:lnTo>
                      <a:lnTo>
                        <a:pt x="606" y="692"/>
                      </a:lnTo>
                      <a:lnTo>
                        <a:pt x="541" y="692"/>
                      </a:lnTo>
                      <a:lnTo>
                        <a:pt x="537" y="700"/>
                      </a:lnTo>
                      <a:lnTo>
                        <a:pt x="466" y="699"/>
                      </a:lnTo>
                      <a:lnTo>
                        <a:pt x="463" y="709"/>
                      </a:lnTo>
                      <a:lnTo>
                        <a:pt x="259" y="709"/>
                      </a:lnTo>
                      <a:lnTo>
                        <a:pt x="252" y="699"/>
                      </a:lnTo>
                      <a:lnTo>
                        <a:pt x="153" y="699"/>
                      </a:lnTo>
                      <a:lnTo>
                        <a:pt x="146" y="692"/>
                      </a:lnTo>
                      <a:lnTo>
                        <a:pt x="73" y="692"/>
                      </a:lnTo>
                      <a:lnTo>
                        <a:pt x="61" y="680"/>
                      </a:lnTo>
                      <a:lnTo>
                        <a:pt x="55" y="670"/>
                      </a:lnTo>
                      <a:lnTo>
                        <a:pt x="51" y="642"/>
                      </a:lnTo>
                      <a:lnTo>
                        <a:pt x="63" y="632"/>
                      </a:lnTo>
                      <a:lnTo>
                        <a:pt x="74" y="625"/>
                      </a:lnTo>
                      <a:lnTo>
                        <a:pt x="93" y="625"/>
                      </a:lnTo>
                      <a:lnTo>
                        <a:pt x="105" y="620"/>
                      </a:lnTo>
                      <a:lnTo>
                        <a:pt x="109" y="612"/>
                      </a:lnTo>
                      <a:lnTo>
                        <a:pt x="134" y="612"/>
                      </a:lnTo>
                      <a:lnTo>
                        <a:pt x="135" y="603"/>
                      </a:lnTo>
                      <a:lnTo>
                        <a:pt x="147" y="602"/>
                      </a:lnTo>
                      <a:lnTo>
                        <a:pt x="162" y="594"/>
                      </a:lnTo>
                      <a:lnTo>
                        <a:pt x="171" y="588"/>
                      </a:lnTo>
                      <a:lnTo>
                        <a:pt x="186" y="585"/>
                      </a:lnTo>
                      <a:lnTo>
                        <a:pt x="193" y="580"/>
                      </a:lnTo>
                      <a:lnTo>
                        <a:pt x="207" y="579"/>
                      </a:lnTo>
                      <a:lnTo>
                        <a:pt x="204" y="567"/>
                      </a:lnTo>
                      <a:lnTo>
                        <a:pt x="192" y="566"/>
                      </a:lnTo>
                      <a:lnTo>
                        <a:pt x="182" y="552"/>
                      </a:lnTo>
                      <a:lnTo>
                        <a:pt x="181" y="542"/>
                      </a:lnTo>
                      <a:lnTo>
                        <a:pt x="183" y="530"/>
                      </a:lnTo>
                      <a:lnTo>
                        <a:pt x="172" y="523"/>
                      </a:lnTo>
                      <a:lnTo>
                        <a:pt x="187" y="514"/>
                      </a:lnTo>
                      <a:lnTo>
                        <a:pt x="195" y="516"/>
                      </a:lnTo>
                      <a:lnTo>
                        <a:pt x="218" y="490"/>
                      </a:lnTo>
                      <a:lnTo>
                        <a:pt x="268" y="490"/>
                      </a:lnTo>
                      <a:lnTo>
                        <a:pt x="277" y="499"/>
                      </a:lnTo>
                      <a:lnTo>
                        <a:pt x="304" y="498"/>
                      </a:lnTo>
                      <a:lnTo>
                        <a:pt x="306" y="465"/>
                      </a:lnTo>
                      <a:lnTo>
                        <a:pt x="324" y="465"/>
                      </a:lnTo>
                      <a:lnTo>
                        <a:pt x="328" y="453"/>
                      </a:lnTo>
                      <a:lnTo>
                        <a:pt x="327" y="432"/>
                      </a:lnTo>
                      <a:lnTo>
                        <a:pt x="337" y="422"/>
                      </a:lnTo>
                      <a:lnTo>
                        <a:pt x="334" y="399"/>
                      </a:lnTo>
                      <a:lnTo>
                        <a:pt x="343" y="393"/>
                      </a:lnTo>
                      <a:lnTo>
                        <a:pt x="343" y="375"/>
                      </a:lnTo>
                      <a:lnTo>
                        <a:pt x="355" y="376"/>
                      </a:lnTo>
                      <a:lnTo>
                        <a:pt x="352" y="349"/>
                      </a:lnTo>
                      <a:lnTo>
                        <a:pt x="361" y="349"/>
                      </a:lnTo>
                      <a:lnTo>
                        <a:pt x="360" y="328"/>
                      </a:lnTo>
                      <a:lnTo>
                        <a:pt x="368" y="327"/>
                      </a:lnTo>
                      <a:lnTo>
                        <a:pt x="368" y="310"/>
                      </a:lnTo>
                      <a:lnTo>
                        <a:pt x="379" y="309"/>
                      </a:lnTo>
                      <a:lnTo>
                        <a:pt x="378" y="289"/>
                      </a:lnTo>
                      <a:lnTo>
                        <a:pt x="392" y="266"/>
                      </a:lnTo>
                      <a:lnTo>
                        <a:pt x="398" y="252"/>
                      </a:lnTo>
                      <a:lnTo>
                        <a:pt x="403" y="242"/>
                      </a:lnTo>
                      <a:lnTo>
                        <a:pt x="403" y="231"/>
                      </a:lnTo>
                      <a:lnTo>
                        <a:pt x="412" y="224"/>
                      </a:lnTo>
                      <a:lnTo>
                        <a:pt x="412" y="212"/>
                      </a:lnTo>
                      <a:lnTo>
                        <a:pt x="423" y="204"/>
                      </a:lnTo>
                      <a:lnTo>
                        <a:pt x="424" y="196"/>
                      </a:lnTo>
                      <a:lnTo>
                        <a:pt x="428" y="170"/>
                      </a:lnTo>
                      <a:lnTo>
                        <a:pt x="429" y="43"/>
                      </a:lnTo>
                      <a:lnTo>
                        <a:pt x="0" y="40"/>
                      </a:lnTo>
                      <a:lnTo>
                        <a:pt x="1" y="759"/>
                      </a:lnTo>
                      <a:lnTo>
                        <a:pt x="1112" y="758"/>
                      </a:lnTo>
                      <a:lnTo>
                        <a:pt x="1110" y="2"/>
                      </a:lnTo>
                      <a:lnTo>
                        <a:pt x="972" y="0"/>
                      </a:lnTo>
                      <a:close/>
                    </a:path>
                  </a:pathLst>
                </a:custGeom>
                <a:ln w="9525">
                  <a:noFill/>
                  <a:round/>
                </a:ln>
              </p:spPr>
              <p:txBody>
                <a:bodyPr wrap="none" anchor="ctr"/>
                <a:lstStyle/>
                <a:p>
                  <a:endParaRPr lang="zh-CN" altLang="en-US"/>
                </a:p>
              </p:txBody>
            </p:sp>
            <p:sp useBgFill="1">
              <p:nvSpPr>
                <p:cNvPr id="1043" name="Freeform 15"/>
                <p:cNvSpPr/>
                <p:nvPr/>
              </p:nvSpPr>
              <p:spPr bwMode="white">
                <a:xfrm>
                  <a:off x="4091" y="1054"/>
                  <a:ext cx="1111" cy="348"/>
                </a:xfrm>
                <a:custGeom>
                  <a:avLst/>
                  <a:gdLst>
                    <a:gd name="T0" fmla="*/ 553 w 1111"/>
                    <a:gd name="T1" fmla="*/ 287 h 348"/>
                    <a:gd name="T2" fmla="*/ 512 w 1111"/>
                    <a:gd name="T3" fmla="*/ 305 h 348"/>
                    <a:gd name="T4" fmla="*/ 491 w 1111"/>
                    <a:gd name="T5" fmla="*/ 315 h 348"/>
                    <a:gd name="T6" fmla="*/ 469 w 1111"/>
                    <a:gd name="T7" fmla="*/ 321 h 348"/>
                    <a:gd name="T8" fmla="*/ 451 w 1111"/>
                    <a:gd name="T9" fmla="*/ 331 h 348"/>
                    <a:gd name="T10" fmla="*/ 438 w 1111"/>
                    <a:gd name="T11" fmla="*/ 339 h 348"/>
                    <a:gd name="T12" fmla="*/ 0 w 1111"/>
                    <a:gd name="T13" fmla="*/ 348 h 348"/>
                    <a:gd name="T14" fmla="*/ 1111 w 1111"/>
                    <a:gd name="T15" fmla="*/ 0 h 348"/>
                    <a:gd name="T16" fmla="*/ 963 w 1111"/>
                    <a:gd name="T17" fmla="*/ 307 h 348"/>
                    <a:gd name="T18" fmla="*/ 951 w 1111"/>
                    <a:gd name="T19" fmla="*/ 300 h 348"/>
                    <a:gd name="T20" fmla="*/ 923 w 1111"/>
                    <a:gd name="T21" fmla="*/ 292 h 348"/>
                    <a:gd name="T22" fmla="*/ 905 w 1111"/>
                    <a:gd name="T23" fmla="*/ 283 h 348"/>
                    <a:gd name="T24" fmla="*/ 882 w 1111"/>
                    <a:gd name="T25" fmla="*/ 275 h 348"/>
                    <a:gd name="T26" fmla="*/ 839 w 1111"/>
                    <a:gd name="T27" fmla="*/ 265 h 348"/>
                    <a:gd name="T28" fmla="*/ 782 w 1111"/>
                    <a:gd name="T29" fmla="*/ 256 h 348"/>
                    <a:gd name="T30" fmla="*/ 747 w 1111"/>
                    <a:gd name="T31" fmla="*/ 247 h 348"/>
                    <a:gd name="T32" fmla="*/ 691 w 1111"/>
                    <a:gd name="T33" fmla="*/ 256 h 348"/>
                    <a:gd name="T34" fmla="*/ 697 w 1111"/>
                    <a:gd name="T35" fmla="*/ 237 h 348"/>
                    <a:gd name="T36" fmla="*/ 707 w 1111"/>
                    <a:gd name="T37" fmla="*/ 213 h 348"/>
                    <a:gd name="T38" fmla="*/ 697 w 1111"/>
                    <a:gd name="T39" fmla="*/ 144 h 348"/>
                    <a:gd name="T40" fmla="*/ 690 w 1111"/>
                    <a:gd name="T41" fmla="*/ 119 h 348"/>
                    <a:gd name="T42" fmla="*/ 673 w 1111"/>
                    <a:gd name="T43" fmla="*/ 103 h 348"/>
                    <a:gd name="T44" fmla="*/ 659 w 1111"/>
                    <a:gd name="T45" fmla="*/ 93 h 348"/>
                    <a:gd name="T46" fmla="*/ 643 w 1111"/>
                    <a:gd name="T47" fmla="*/ 99 h 348"/>
                    <a:gd name="T48" fmla="*/ 623 w 1111"/>
                    <a:gd name="T49" fmla="*/ 109 h 348"/>
                    <a:gd name="T50" fmla="*/ 609 w 1111"/>
                    <a:gd name="T51" fmla="*/ 118 h 348"/>
                    <a:gd name="T52" fmla="*/ 585 w 1111"/>
                    <a:gd name="T53" fmla="*/ 120 h 348"/>
                    <a:gd name="T54" fmla="*/ 569 w 1111"/>
                    <a:gd name="T55" fmla="*/ 141 h 348"/>
                    <a:gd name="T56" fmla="*/ 559 w 1111"/>
                    <a:gd name="T57" fmla="*/ 163 h 348"/>
                    <a:gd name="T58" fmla="*/ 552 w 1111"/>
                    <a:gd name="T59" fmla="*/ 207 h 348"/>
                    <a:gd name="T60" fmla="*/ 551 w 1111"/>
                    <a:gd name="T61" fmla="*/ 221 h 348"/>
                    <a:gd name="T62" fmla="*/ 559 w 1111"/>
                    <a:gd name="T63" fmla="*/ 251 h 348"/>
                    <a:gd name="T64" fmla="*/ 572 w 1111"/>
                    <a:gd name="T65" fmla="*/ 268 h 3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11"/>
                    <a:gd name="T100" fmla="*/ 0 h 348"/>
                    <a:gd name="T101" fmla="*/ 1111 w 1111"/>
                    <a:gd name="T102" fmla="*/ 348 h 34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11" h="348">
                      <a:moveTo>
                        <a:pt x="578" y="277"/>
                      </a:moveTo>
                      <a:lnTo>
                        <a:pt x="553" y="287"/>
                      </a:lnTo>
                      <a:lnTo>
                        <a:pt x="524" y="298"/>
                      </a:lnTo>
                      <a:lnTo>
                        <a:pt x="512" y="305"/>
                      </a:lnTo>
                      <a:lnTo>
                        <a:pt x="501" y="305"/>
                      </a:lnTo>
                      <a:lnTo>
                        <a:pt x="491" y="315"/>
                      </a:lnTo>
                      <a:lnTo>
                        <a:pt x="475" y="312"/>
                      </a:lnTo>
                      <a:lnTo>
                        <a:pt x="469" y="321"/>
                      </a:lnTo>
                      <a:lnTo>
                        <a:pt x="458" y="321"/>
                      </a:lnTo>
                      <a:lnTo>
                        <a:pt x="451" y="331"/>
                      </a:lnTo>
                      <a:lnTo>
                        <a:pt x="440" y="329"/>
                      </a:lnTo>
                      <a:lnTo>
                        <a:pt x="438" y="339"/>
                      </a:lnTo>
                      <a:lnTo>
                        <a:pt x="432" y="348"/>
                      </a:lnTo>
                      <a:lnTo>
                        <a:pt x="0" y="348"/>
                      </a:lnTo>
                      <a:lnTo>
                        <a:pt x="0" y="0"/>
                      </a:lnTo>
                      <a:lnTo>
                        <a:pt x="1111" y="0"/>
                      </a:lnTo>
                      <a:lnTo>
                        <a:pt x="1111" y="310"/>
                      </a:lnTo>
                      <a:lnTo>
                        <a:pt x="963" y="307"/>
                      </a:lnTo>
                      <a:lnTo>
                        <a:pt x="960" y="298"/>
                      </a:lnTo>
                      <a:lnTo>
                        <a:pt x="951" y="300"/>
                      </a:lnTo>
                      <a:lnTo>
                        <a:pt x="941" y="289"/>
                      </a:lnTo>
                      <a:lnTo>
                        <a:pt x="923" y="292"/>
                      </a:lnTo>
                      <a:lnTo>
                        <a:pt x="917" y="280"/>
                      </a:lnTo>
                      <a:lnTo>
                        <a:pt x="905" y="283"/>
                      </a:lnTo>
                      <a:lnTo>
                        <a:pt x="900" y="273"/>
                      </a:lnTo>
                      <a:lnTo>
                        <a:pt x="882" y="275"/>
                      </a:lnTo>
                      <a:lnTo>
                        <a:pt x="867" y="264"/>
                      </a:lnTo>
                      <a:lnTo>
                        <a:pt x="839" y="265"/>
                      </a:lnTo>
                      <a:lnTo>
                        <a:pt x="834" y="253"/>
                      </a:lnTo>
                      <a:lnTo>
                        <a:pt x="782" y="256"/>
                      </a:lnTo>
                      <a:lnTo>
                        <a:pt x="767" y="250"/>
                      </a:lnTo>
                      <a:lnTo>
                        <a:pt x="747" y="247"/>
                      </a:lnTo>
                      <a:lnTo>
                        <a:pt x="741" y="255"/>
                      </a:lnTo>
                      <a:lnTo>
                        <a:pt x="691" y="256"/>
                      </a:lnTo>
                      <a:lnTo>
                        <a:pt x="689" y="245"/>
                      </a:lnTo>
                      <a:lnTo>
                        <a:pt x="697" y="237"/>
                      </a:lnTo>
                      <a:lnTo>
                        <a:pt x="695" y="222"/>
                      </a:lnTo>
                      <a:lnTo>
                        <a:pt x="707" y="213"/>
                      </a:lnTo>
                      <a:lnTo>
                        <a:pt x="707" y="160"/>
                      </a:lnTo>
                      <a:lnTo>
                        <a:pt x="697" y="144"/>
                      </a:lnTo>
                      <a:lnTo>
                        <a:pt x="693" y="129"/>
                      </a:lnTo>
                      <a:lnTo>
                        <a:pt x="690" y="119"/>
                      </a:lnTo>
                      <a:lnTo>
                        <a:pt x="684" y="113"/>
                      </a:lnTo>
                      <a:lnTo>
                        <a:pt x="673" y="103"/>
                      </a:lnTo>
                      <a:lnTo>
                        <a:pt x="660" y="103"/>
                      </a:lnTo>
                      <a:lnTo>
                        <a:pt x="659" y="93"/>
                      </a:lnTo>
                      <a:lnTo>
                        <a:pt x="650" y="91"/>
                      </a:lnTo>
                      <a:lnTo>
                        <a:pt x="643" y="99"/>
                      </a:lnTo>
                      <a:lnTo>
                        <a:pt x="629" y="102"/>
                      </a:lnTo>
                      <a:lnTo>
                        <a:pt x="623" y="109"/>
                      </a:lnTo>
                      <a:lnTo>
                        <a:pt x="618" y="127"/>
                      </a:lnTo>
                      <a:lnTo>
                        <a:pt x="609" y="118"/>
                      </a:lnTo>
                      <a:lnTo>
                        <a:pt x="594" y="118"/>
                      </a:lnTo>
                      <a:lnTo>
                        <a:pt x="585" y="120"/>
                      </a:lnTo>
                      <a:lnTo>
                        <a:pt x="573" y="126"/>
                      </a:lnTo>
                      <a:lnTo>
                        <a:pt x="569" y="141"/>
                      </a:lnTo>
                      <a:lnTo>
                        <a:pt x="559" y="144"/>
                      </a:lnTo>
                      <a:lnTo>
                        <a:pt x="559" y="163"/>
                      </a:lnTo>
                      <a:lnTo>
                        <a:pt x="554" y="171"/>
                      </a:lnTo>
                      <a:lnTo>
                        <a:pt x="552" y="207"/>
                      </a:lnTo>
                      <a:lnTo>
                        <a:pt x="545" y="214"/>
                      </a:lnTo>
                      <a:lnTo>
                        <a:pt x="551" y="221"/>
                      </a:lnTo>
                      <a:lnTo>
                        <a:pt x="553" y="244"/>
                      </a:lnTo>
                      <a:lnTo>
                        <a:pt x="559" y="251"/>
                      </a:lnTo>
                      <a:lnTo>
                        <a:pt x="561" y="262"/>
                      </a:lnTo>
                      <a:lnTo>
                        <a:pt x="572" y="268"/>
                      </a:lnTo>
                      <a:lnTo>
                        <a:pt x="578" y="277"/>
                      </a:lnTo>
                      <a:close/>
                    </a:path>
                  </a:pathLst>
                </a:custGeom>
                <a:ln w="9525">
                  <a:noFill/>
                  <a:round/>
                </a:ln>
              </p:spPr>
              <p:txBody>
                <a:bodyPr wrap="none" anchor="ctr"/>
                <a:lstStyle/>
                <a:p>
                  <a:endParaRPr lang="zh-CN" altLang="en-US"/>
                </a:p>
              </p:txBody>
            </p:sp>
          </p:grpSp>
        </p:grpSp>
        <p:sp>
          <p:nvSpPr>
            <p:cNvPr id="1037" name="Oval 16"/>
            <p:cNvSpPr>
              <a:spLocks noChangeArrowheads="1"/>
            </p:cNvSpPr>
            <p:nvPr/>
          </p:nvSpPr>
          <p:spPr bwMode="auto">
            <a:xfrm>
              <a:off x="3944" y="945"/>
              <a:ext cx="1332" cy="1318"/>
            </a:xfrm>
            <a:prstGeom prst="ellipse">
              <a:avLst/>
            </a:prstGeom>
            <a:noFill/>
            <a:ln w="57150">
              <a:solidFill>
                <a:srgbClr val="66FF33"/>
              </a:solidFill>
              <a:round/>
            </a:ln>
          </p:spPr>
          <p:txBody>
            <a:bodyPr lIns="92075" tIns="46038" rIns="92075" bIns="46038" anchor="ctr">
              <a:spAutoFit/>
            </a:bodyPr>
            <a:lstStyle/>
            <a:p>
              <a:endParaRPr lang="zh-CN" altLang="en-US"/>
            </a:p>
          </p:txBody>
        </p:sp>
      </p:grpSp>
      <p:sp>
        <p:nvSpPr>
          <p:cNvPr id="1031" name="Rectangle 17"/>
          <p:cNvSpPr>
            <a:spLocks noGrp="1" noChangeArrowheads="1"/>
          </p:cNvSpPr>
          <p:nvPr>
            <p:ph type="title"/>
          </p:nvPr>
        </p:nvSpPr>
        <p:spPr>
          <a:xfrm>
            <a:off x="1835696" y="332656"/>
            <a:ext cx="5832475" cy="612775"/>
          </a:xfrm>
        </p:spPr>
        <p:txBody>
          <a:bodyPr/>
          <a:lstStyle/>
          <a:p>
            <a:pPr algn="ctr"/>
            <a:r>
              <a:rPr lang="zh-CN" altLang="en-US" sz="3200" dirty="0">
                <a:solidFill>
                  <a:srgbClr val="FFFF00"/>
                </a:solidFill>
              </a:rPr>
              <a:t>手工测试 </a:t>
            </a:r>
            <a:r>
              <a:rPr lang="en-US" altLang="zh-CN" sz="3200" dirty="0">
                <a:solidFill>
                  <a:srgbClr val="FFFF00"/>
                </a:solidFill>
              </a:rPr>
              <a:t>vs.</a:t>
            </a:r>
            <a:r>
              <a:rPr lang="zh-CN" altLang="en-US" sz="3200" dirty="0">
                <a:solidFill>
                  <a:srgbClr val="FFFF00"/>
                </a:solidFill>
              </a:rPr>
              <a:t>自动测试</a:t>
            </a:r>
            <a:endParaRPr lang="en-US" altLang="zh-CN" sz="3200" dirty="0">
              <a:solidFill>
                <a:srgbClr val="FFFF00"/>
              </a:solidFill>
            </a:endParaRPr>
          </a:p>
        </p:txBody>
      </p:sp>
      <p:sp>
        <p:nvSpPr>
          <p:cNvPr id="1032" name="Line 18"/>
          <p:cNvSpPr>
            <a:spLocks noChangeShapeType="1"/>
          </p:cNvSpPr>
          <p:nvPr/>
        </p:nvSpPr>
        <p:spPr bwMode="auto">
          <a:xfrm>
            <a:off x="4248597" y="1340619"/>
            <a:ext cx="0" cy="5005387"/>
          </a:xfrm>
          <a:prstGeom prst="line">
            <a:avLst/>
          </a:prstGeom>
          <a:noFill/>
          <a:ln w="38100" cmpd="dbl">
            <a:solidFill>
              <a:srgbClr val="808080"/>
            </a:solidFill>
            <a:round/>
          </a:ln>
        </p:spPr>
        <p:txBody>
          <a:bodyPr lIns="0" tIns="0" rIns="0" bIns="0" anchor="ctr"/>
          <a:lstStyle/>
          <a:p>
            <a:endParaRPr lang="zh-CN" altLang="en-US"/>
          </a:p>
        </p:txBody>
      </p:sp>
    </p:spTree>
  </p:cSld>
  <p:clrMapOvr>
    <a:masterClrMapping/>
  </p:clrMapOvr>
  <p:transition spd="med">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547664" y="366695"/>
            <a:ext cx="6024732" cy="561975"/>
          </a:xfrm>
        </p:spPr>
        <p:txBody>
          <a:bodyPr/>
          <a:lstStyle/>
          <a:p>
            <a:pPr algn="ctr"/>
            <a:r>
              <a:rPr lang="zh-CN" altLang="en-US" sz="3200" dirty="0">
                <a:solidFill>
                  <a:srgbClr val="FFFF00"/>
                </a:solidFill>
              </a:rPr>
              <a:t>正确认识测试自动化</a:t>
            </a:r>
            <a:endParaRPr lang="zh-CN" altLang="en-US" sz="3200" dirty="0">
              <a:solidFill>
                <a:srgbClr val="FFFF00"/>
              </a:solidFill>
            </a:endParaRPr>
          </a:p>
        </p:txBody>
      </p:sp>
      <p:sp>
        <p:nvSpPr>
          <p:cNvPr id="1852419" name="Rectangle 3"/>
          <p:cNvSpPr>
            <a:spLocks noGrp="1" noChangeArrowheads="1"/>
          </p:cNvSpPr>
          <p:nvPr>
            <p:ph type="body" idx="1"/>
          </p:nvPr>
        </p:nvSpPr>
        <p:spPr>
          <a:xfrm>
            <a:off x="1763688" y="1700808"/>
            <a:ext cx="5688631" cy="4464496"/>
          </a:xfrm>
        </p:spPr>
        <p:txBody>
          <a:bodyPr/>
          <a:lstStyle/>
          <a:p>
            <a:pPr eaLnBrk="0" hangingPunct="0">
              <a:lnSpc>
                <a:spcPct val="130000"/>
              </a:lnSpc>
              <a:buClr>
                <a:schemeClr val="accent1">
                  <a:lumMod val="50000"/>
                </a:schemeClr>
              </a:buClr>
              <a:buSzPct val="90000"/>
              <a:buFont typeface="Wingdings" panose="05000000000000000000" pitchFamily="2" charset="2"/>
              <a:buChar char="p"/>
            </a:pPr>
            <a:r>
              <a:rPr lang="zh-CN" altLang="en-US" sz="2400" b="1" kern="1200" dirty="0">
                <a:latin typeface="宋体" panose="02010600030101010101" pitchFamily="2" charset="-122"/>
                <a:ea typeface="宋体" panose="02010600030101010101" pitchFamily="2" charset="-122"/>
                <a:cs typeface="宋体" panose="02010600030101010101" pitchFamily="2" charset="-122"/>
              </a:rPr>
              <a:t>不现实的期望注定测试自动化的失败</a:t>
            </a:r>
            <a:endParaRPr lang="zh-CN" altLang="en-US" sz="2400" b="1" kern="1200" dirty="0">
              <a:latin typeface="宋体" panose="02010600030101010101" pitchFamily="2" charset="-122"/>
              <a:ea typeface="宋体" panose="02010600030101010101" pitchFamily="2" charset="-122"/>
              <a:cs typeface="宋体" panose="02010600030101010101" pitchFamily="2" charset="-122"/>
            </a:endParaRPr>
          </a:p>
          <a:p>
            <a:pPr eaLnBrk="0" hangingPunct="0">
              <a:lnSpc>
                <a:spcPct val="130000"/>
              </a:lnSpc>
              <a:buClr>
                <a:schemeClr val="accent1">
                  <a:lumMod val="50000"/>
                </a:schemeClr>
              </a:buClr>
              <a:buSzPct val="90000"/>
              <a:buFont typeface="Wingdings" panose="05000000000000000000" pitchFamily="2" charset="2"/>
              <a:buChar char="p"/>
            </a:pPr>
            <a:r>
              <a:rPr lang="zh-CN" altLang="en-US" sz="2400" b="1" kern="1200" dirty="0">
                <a:latin typeface="宋体" panose="02010600030101010101" pitchFamily="2" charset="-122"/>
                <a:ea typeface="宋体" panose="02010600030101010101" pitchFamily="2" charset="-122"/>
                <a:cs typeface="宋体" panose="02010600030101010101" pitchFamily="2" charset="-122"/>
              </a:rPr>
              <a:t>测试自动化能：</a:t>
            </a:r>
            <a:endParaRPr lang="zh-CN" altLang="en-US" sz="2400" b="1" kern="1200" dirty="0">
              <a:latin typeface="宋体" panose="02010600030101010101" pitchFamily="2" charset="-122"/>
              <a:ea typeface="宋体" panose="02010600030101010101" pitchFamily="2" charset="-122"/>
              <a:cs typeface="宋体" panose="02010600030101010101" pitchFamily="2" charset="-122"/>
            </a:endParaRPr>
          </a:p>
          <a:p>
            <a:pPr lvl="1" eaLnBrk="1" hangingPunct="1">
              <a:lnSpc>
                <a:spcPct val="130000"/>
              </a:lnSpc>
            </a:pPr>
            <a:r>
              <a:rPr lang="zh-CN" altLang="en-US" sz="2000" dirty="0" smtClean="0">
                <a:latin typeface="楷体" panose="02010609060101010101" charset="-122"/>
                <a:ea typeface="楷体" panose="02010609060101010101" charset="-122"/>
                <a:cs typeface="楷体" panose="02010609060101010101" charset="-122"/>
              </a:rPr>
              <a:t>显著降低重复手工测试的时间</a:t>
            </a:r>
            <a:endParaRPr lang="zh-CN" altLang="en-US" sz="2000" dirty="0" smtClean="0">
              <a:latin typeface="楷体" panose="02010609060101010101" charset="-122"/>
              <a:ea typeface="楷体" panose="02010609060101010101" charset="-122"/>
              <a:cs typeface="楷体" panose="02010609060101010101" charset="-122"/>
            </a:endParaRPr>
          </a:p>
          <a:p>
            <a:pPr lvl="1" eaLnBrk="1" hangingPunct="1">
              <a:lnSpc>
                <a:spcPct val="130000"/>
              </a:lnSpc>
            </a:pPr>
            <a:r>
              <a:rPr lang="zh-CN" altLang="en-US" sz="2000" dirty="0" smtClean="0">
                <a:latin typeface="楷体" panose="02010609060101010101" charset="-122"/>
                <a:ea typeface="楷体" panose="02010609060101010101" charset="-122"/>
                <a:cs typeface="楷体" panose="02010609060101010101" charset="-122"/>
              </a:rPr>
              <a:t>建立可靠、重复的测试，减少人为</a:t>
            </a:r>
            <a:r>
              <a:rPr lang="zh-CN" altLang="en-US" sz="2000" dirty="0" smtClean="0">
                <a:latin typeface="楷体" panose="02010609060101010101" charset="-122"/>
                <a:ea typeface="楷体" panose="02010609060101010101" charset="-122"/>
                <a:cs typeface="楷体" panose="02010609060101010101" charset="-122"/>
              </a:rPr>
              <a:t>错误</a:t>
            </a:r>
            <a:endParaRPr lang="zh-CN" altLang="en-US" sz="2000" dirty="0" smtClean="0">
              <a:latin typeface="楷体" panose="02010609060101010101" charset="-122"/>
              <a:ea typeface="楷体" panose="02010609060101010101" charset="-122"/>
              <a:cs typeface="楷体" panose="02010609060101010101" charset="-122"/>
            </a:endParaRPr>
          </a:p>
          <a:p>
            <a:pPr lvl="1" eaLnBrk="1" hangingPunct="1">
              <a:lnSpc>
                <a:spcPct val="130000"/>
              </a:lnSpc>
            </a:pPr>
            <a:r>
              <a:rPr lang="zh-CN" altLang="en-US" sz="2000" dirty="0" smtClean="0">
                <a:latin typeface="楷体" panose="02010609060101010101" charset="-122"/>
                <a:ea typeface="楷体" panose="02010609060101010101" charset="-122"/>
                <a:cs typeface="楷体" panose="02010609060101010101" charset="-122"/>
              </a:rPr>
              <a:t>增强测试质量和覆盖率</a:t>
            </a:r>
            <a:endParaRPr lang="zh-CN" altLang="en-US" sz="2000" dirty="0" smtClean="0">
              <a:latin typeface="楷体" panose="02010609060101010101" charset="-122"/>
              <a:ea typeface="楷体" panose="02010609060101010101" charset="-122"/>
              <a:cs typeface="楷体" panose="02010609060101010101" charset="-122"/>
            </a:endParaRPr>
          </a:p>
          <a:p>
            <a:pPr eaLnBrk="0" hangingPunct="0">
              <a:lnSpc>
                <a:spcPct val="130000"/>
              </a:lnSpc>
              <a:buClr>
                <a:schemeClr val="accent1">
                  <a:lumMod val="50000"/>
                </a:schemeClr>
              </a:buClr>
              <a:buSzPct val="90000"/>
              <a:buFont typeface="Wingdings" panose="05000000000000000000" pitchFamily="2" charset="2"/>
              <a:buChar char="p"/>
            </a:pPr>
            <a:r>
              <a:rPr lang="zh-CN" altLang="en-US" sz="2400" b="1" kern="1200" dirty="0">
                <a:latin typeface="宋体" panose="02010600030101010101" pitchFamily="2" charset="-122"/>
                <a:ea typeface="宋体" panose="02010600030101010101" pitchFamily="2" charset="-122"/>
                <a:cs typeface="宋体" panose="02010600030101010101" pitchFamily="2" charset="-122"/>
              </a:rPr>
              <a:t>测试自动化不能：</a:t>
            </a:r>
            <a:endParaRPr lang="zh-CN" altLang="en-US" sz="2400" b="1" kern="1200" dirty="0">
              <a:latin typeface="宋体" panose="02010600030101010101" pitchFamily="2" charset="-122"/>
              <a:ea typeface="宋体" panose="02010600030101010101" pitchFamily="2" charset="-122"/>
              <a:cs typeface="宋体" panose="02010600030101010101" pitchFamily="2" charset="-122"/>
            </a:endParaRPr>
          </a:p>
          <a:p>
            <a:pPr lvl="1">
              <a:lnSpc>
                <a:spcPct val="130000"/>
              </a:lnSpc>
            </a:pPr>
            <a:r>
              <a:rPr lang="zh-CN" altLang="en-US" dirty="0">
                <a:latin typeface="楷体" panose="02010609060101010101" charset="-122"/>
                <a:ea typeface="楷体" panose="02010609060101010101" charset="-122"/>
                <a:cs typeface="楷体" panose="02010609060101010101" charset="-122"/>
              </a:rPr>
              <a:t>完全替代手工测试和手工测试工程师</a:t>
            </a:r>
            <a:endParaRPr lang="zh-CN" altLang="en-US" dirty="0">
              <a:latin typeface="楷体" panose="02010609060101010101" charset="-122"/>
              <a:ea typeface="楷体" panose="02010609060101010101" charset="-122"/>
              <a:cs typeface="楷体" panose="02010609060101010101" charset="-122"/>
            </a:endParaRPr>
          </a:p>
          <a:p>
            <a:pPr lvl="1">
              <a:lnSpc>
                <a:spcPct val="130000"/>
              </a:lnSpc>
            </a:pPr>
            <a:r>
              <a:rPr lang="zh-CN" altLang="en-US" dirty="0">
                <a:latin typeface="楷体" panose="02010609060101010101" charset="-122"/>
                <a:ea typeface="楷体" panose="02010609060101010101" charset="-122"/>
                <a:cs typeface="楷体" panose="02010609060101010101" charset="-122"/>
              </a:rPr>
              <a:t>保证100%的测试覆盖率</a:t>
            </a:r>
            <a:endParaRPr lang="zh-CN" altLang="en-US" dirty="0">
              <a:latin typeface="楷体" panose="02010609060101010101" charset="-122"/>
              <a:ea typeface="楷体" panose="02010609060101010101" charset="-122"/>
              <a:cs typeface="楷体" panose="02010609060101010101" charset="-122"/>
            </a:endParaRPr>
          </a:p>
          <a:p>
            <a:pPr lvl="1">
              <a:lnSpc>
                <a:spcPct val="130000"/>
              </a:lnSpc>
            </a:pPr>
            <a:r>
              <a:rPr lang="zh-CN" altLang="en-US" dirty="0">
                <a:latin typeface="楷体" panose="02010609060101010101" charset="-122"/>
                <a:ea typeface="楷体" panose="02010609060101010101" charset="-122"/>
                <a:cs typeface="楷体" panose="02010609060101010101" charset="-122"/>
              </a:rPr>
              <a:t>弥补测试实践的不足</a:t>
            </a:r>
            <a:endParaRPr lang="zh-CN" altLang="en-US"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852419">
                                            <p:txEl>
                                              <p:pRg st="1" end="1"/>
                                            </p:txEl>
                                          </p:spTgt>
                                        </p:tgtEl>
                                        <p:attrNameLst>
                                          <p:attrName>style.visibility</p:attrName>
                                        </p:attrNameLst>
                                      </p:cBhvr>
                                      <p:to>
                                        <p:strVal val="visible"/>
                                      </p:to>
                                    </p:set>
                                    <p:anim calcmode="lin" valueType="num">
                                      <p:cBhvr additive="base">
                                        <p:cTn id="7" dur="1000" fill="hold"/>
                                        <p:tgtEl>
                                          <p:spTgt spid="1852419">
                                            <p:txEl>
                                              <p:pRg st="1" end="1"/>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1852419">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52419">
                                            <p:txEl>
                                              <p:pRg st="2" end="2"/>
                                            </p:txEl>
                                          </p:spTgt>
                                        </p:tgtEl>
                                        <p:attrNameLst>
                                          <p:attrName>style.visibility</p:attrName>
                                        </p:attrNameLst>
                                      </p:cBhvr>
                                      <p:to>
                                        <p:strVal val="visible"/>
                                      </p:to>
                                    </p:set>
                                    <p:anim calcmode="lin" valueType="num">
                                      <p:cBhvr additive="base">
                                        <p:cTn id="11" dur="1000" fill="hold"/>
                                        <p:tgtEl>
                                          <p:spTgt spid="1852419">
                                            <p:txEl>
                                              <p:pRg st="2" end="2"/>
                                            </p:txEl>
                                          </p:spTgt>
                                        </p:tgtEl>
                                        <p:attrNameLst>
                                          <p:attrName>ppt_x</p:attrName>
                                        </p:attrNameLst>
                                      </p:cBhvr>
                                      <p:tavLst>
                                        <p:tav tm="0">
                                          <p:val>
                                            <p:strVal val="1+#ppt_w/2"/>
                                          </p:val>
                                        </p:tav>
                                        <p:tav tm="100000">
                                          <p:val>
                                            <p:strVal val="#ppt_x"/>
                                          </p:val>
                                        </p:tav>
                                      </p:tavLst>
                                    </p:anim>
                                    <p:anim calcmode="lin" valueType="num">
                                      <p:cBhvr additive="base">
                                        <p:cTn id="12" dur="1000" fill="hold"/>
                                        <p:tgtEl>
                                          <p:spTgt spid="1852419">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852419">
                                            <p:txEl>
                                              <p:pRg st="3" end="3"/>
                                            </p:txEl>
                                          </p:spTgt>
                                        </p:tgtEl>
                                        <p:attrNameLst>
                                          <p:attrName>style.visibility</p:attrName>
                                        </p:attrNameLst>
                                      </p:cBhvr>
                                      <p:to>
                                        <p:strVal val="visible"/>
                                      </p:to>
                                    </p:set>
                                    <p:anim calcmode="lin" valueType="num">
                                      <p:cBhvr additive="base">
                                        <p:cTn id="15" dur="1000" fill="hold"/>
                                        <p:tgtEl>
                                          <p:spTgt spid="1852419">
                                            <p:txEl>
                                              <p:pRg st="3" end="3"/>
                                            </p:txEl>
                                          </p:spTgt>
                                        </p:tgtEl>
                                        <p:attrNameLst>
                                          <p:attrName>ppt_x</p:attrName>
                                        </p:attrNameLst>
                                      </p:cBhvr>
                                      <p:tavLst>
                                        <p:tav tm="0">
                                          <p:val>
                                            <p:strVal val="1+#ppt_w/2"/>
                                          </p:val>
                                        </p:tav>
                                        <p:tav tm="100000">
                                          <p:val>
                                            <p:strVal val="#ppt_x"/>
                                          </p:val>
                                        </p:tav>
                                      </p:tavLst>
                                    </p:anim>
                                    <p:anim calcmode="lin" valueType="num">
                                      <p:cBhvr additive="base">
                                        <p:cTn id="16" dur="1000" fill="hold"/>
                                        <p:tgtEl>
                                          <p:spTgt spid="1852419">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852419">
                                            <p:txEl>
                                              <p:pRg st="4" end="4"/>
                                            </p:txEl>
                                          </p:spTgt>
                                        </p:tgtEl>
                                        <p:attrNameLst>
                                          <p:attrName>style.visibility</p:attrName>
                                        </p:attrNameLst>
                                      </p:cBhvr>
                                      <p:to>
                                        <p:strVal val="visible"/>
                                      </p:to>
                                    </p:set>
                                    <p:anim calcmode="lin" valueType="num">
                                      <p:cBhvr additive="base">
                                        <p:cTn id="19" dur="1000" fill="hold"/>
                                        <p:tgtEl>
                                          <p:spTgt spid="1852419">
                                            <p:txEl>
                                              <p:pRg st="4" end="4"/>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18524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852419">
                                            <p:txEl>
                                              <p:pRg st="5" end="5"/>
                                            </p:txEl>
                                          </p:spTgt>
                                        </p:tgtEl>
                                        <p:attrNameLst>
                                          <p:attrName>style.visibility</p:attrName>
                                        </p:attrNameLst>
                                      </p:cBhvr>
                                      <p:to>
                                        <p:strVal val="visible"/>
                                      </p:to>
                                    </p:set>
                                    <p:anim calcmode="lin" valueType="num">
                                      <p:cBhvr additive="base">
                                        <p:cTn id="25" dur="1000" fill="hold"/>
                                        <p:tgtEl>
                                          <p:spTgt spid="1852419">
                                            <p:txEl>
                                              <p:pRg st="5" end="5"/>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1852419">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1852419">
                                            <p:txEl>
                                              <p:pRg st="6" end="6"/>
                                            </p:txEl>
                                          </p:spTgt>
                                        </p:tgtEl>
                                        <p:attrNameLst>
                                          <p:attrName>style.visibility</p:attrName>
                                        </p:attrNameLst>
                                      </p:cBhvr>
                                      <p:to>
                                        <p:strVal val="visible"/>
                                      </p:to>
                                    </p:set>
                                    <p:anim calcmode="lin" valueType="num">
                                      <p:cBhvr additive="base">
                                        <p:cTn id="29" dur="1000" fill="hold"/>
                                        <p:tgtEl>
                                          <p:spTgt spid="1852419">
                                            <p:txEl>
                                              <p:pRg st="6" end="6"/>
                                            </p:txEl>
                                          </p:spTgt>
                                        </p:tgtEl>
                                        <p:attrNameLst>
                                          <p:attrName>ppt_x</p:attrName>
                                        </p:attrNameLst>
                                      </p:cBhvr>
                                      <p:tavLst>
                                        <p:tav tm="0">
                                          <p:val>
                                            <p:strVal val="1+#ppt_w/2"/>
                                          </p:val>
                                        </p:tav>
                                        <p:tav tm="100000">
                                          <p:val>
                                            <p:strVal val="#ppt_x"/>
                                          </p:val>
                                        </p:tav>
                                      </p:tavLst>
                                    </p:anim>
                                    <p:anim calcmode="lin" valueType="num">
                                      <p:cBhvr additive="base">
                                        <p:cTn id="30" dur="1000" fill="hold"/>
                                        <p:tgtEl>
                                          <p:spTgt spid="1852419">
                                            <p:txEl>
                                              <p:pRg st="6" end="6"/>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1852419">
                                            <p:txEl>
                                              <p:pRg st="7" end="7"/>
                                            </p:txEl>
                                          </p:spTgt>
                                        </p:tgtEl>
                                        <p:attrNameLst>
                                          <p:attrName>style.visibility</p:attrName>
                                        </p:attrNameLst>
                                      </p:cBhvr>
                                      <p:to>
                                        <p:strVal val="visible"/>
                                      </p:to>
                                    </p:set>
                                    <p:anim calcmode="lin" valueType="num">
                                      <p:cBhvr additive="base">
                                        <p:cTn id="33" dur="1000" fill="hold"/>
                                        <p:tgtEl>
                                          <p:spTgt spid="1852419">
                                            <p:txEl>
                                              <p:pRg st="7" end="7"/>
                                            </p:txEl>
                                          </p:spTgt>
                                        </p:tgtEl>
                                        <p:attrNameLst>
                                          <p:attrName>ppt_x</p:attrName>
                                        </p:attrNameLst>
                                      </p:cBhvr>
                                      <p:tavLst>
                                        <p:tav tm="0">
                                          <p:val>
                                            <p:strVal val="1+#ppt_w/2"/>
                                          </p:val>
                                        </p:tav>
                                        <p:tav tm="100000">
                                          <p:val>
                                            <p:strVal val="#ppt_x"/>
                                          </p:val>
                                        </p:tav>
                                      </p:tavLst>
                                    </p:anim>
                                    <p:anim calcmode="lin" valueType="num">
                                      <p:cBhvr additive="base">
                                        <p:cTn id="34" dur="1000" fill="hold"/>
                                        <p:tgtEl>
                                          <p:spTgt spid="1852419">
                                            <p:txEl>
                                              <p:pRg st="7" end="7"/>
                                            </p:txEl>
                                          </p:spTgt>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1852419">
                                            <p:txEl>
                                              <p:pRg st="8" end="8"/>
                                            </p:txEl>
                                          </p:spTgt>
                                        </p:tgtEl>
                                        <p:attrNameLst>
                                          <p:attrName>style.visibility</p:attrName>
                                        </p:attrNameLst>
                                      </p:cBhvr>
                                      <p:to>
                                        <p:strVal val="visible"/>
                                      </p:to>
                                    </p:set>
                                    <p:anim calcmode="lin" valueType="num">
                                      <p:cBhvr additive="base">
                                        <p:cTn id="37" dur="1000" fill="hold"/>
                                        <p:tgtEl>
                                          <p:spTgt spid="1852419">
                                            <p:txEl>
                                              <p:pRg st="8" end="8"/>
                                            </p:txEl>
                                          </p:spTgt>
                                        </p:tgtEl>
                                        <p:attrNameLst>
                                          <p:attrName>ppt_x</p:attrName>
                                        </p:attrNameLst>
                                      </p:cBhvr>
                                      <p:tavLst>
                                        <p:tav tm="0">
                                          <p:val>
                                            <p:strVal val="1+#ppt_w/2"/>
                                          </p:val>
                                        </p:tav>
                                        <p:tav tm="100000">
                                          <p:val>
                                            <p:strVal val="#ppt_x"/>
                                          </p:val>
                                        </p:tav>
                                      </p:tavLst>
                                    </p:anim>
                                    <p:anim calcmode="lin" valueType="num">
                                      <p:cBhvr additive="base">
                                        <p:cTn id="38" dur="1000" fill="hold"/>
                                        <p:tgtEl>
                                          <p:spTgt spid="185241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835696" y="260648"/>
            <a:ext cx="5541999" cy="771525"/>
          </a:xfrm>
        </p:spPr>
        <p:txBody>
          <a:bodyPr/>
          <a:lstStyle/>
          <a:p>
            <a:pPr algn="ctr"/>
            <a:r>
              <a:rPr lang="zh-CN" altLang="en-US" sz="3200" dirty="0">
                <a:solidFill>
                  <a:srgbClr val="FFFF00"/>
                </a:solidFill>
              </a:rPr>
              <a:t>进一步说明各自应用范围</a:t>
            </a:r>
            <a:endParaRPr lang="zh-CN" altLang="en-US" sz="3200" dirty="0">
              <a:solidFill>
                <a:srgbClr val="FFFF00"/>
              </a:solidFill>
            </a:endParaRPr>
          </a:p>
        </p:txBody>
      </p:sp>
      <p:sp>
        <p:nvSpPr>
          <p:cNvPr id="1850371" name="Rectangle 3"/>
          <p:cNvSpPr>
            <a:spLocks noChangeArrowheads="1"/>
          </p:cNvSpPr>
          <p:nvPr/>
        </p:nvSpPr>
        <p:spPr bwMode="auto">
          <a:xfrm>
            <a:off x="467544" y="1412776"/>
            <a:ext cx="8245475" cy="4875181"/>
          </a:xfrm>
          <a:prstGeom prst="rect">
            <a:avLst/>
          </a:prstGeom>
          <a:noFill/>
          <a:ln w="9525" algn="ctr">
            <a:noFill/>
            <a:miter lim="800000"/>
          </a:ln>
          <a:effectLst/>
        </p:spPr>
        <p:txBody>
          <a:bodyPr anchor="ctr">
            <a:spAutoFit/>
          </a:bodyPr>
          <a:lstStyle/>
          <a:p>
            <a:pPr marL="457200" indent="-457200">
              <a:lnSpc>
                <a:spcPct val="130000"/>
              </a:lnSpc>
              <a:buClr>
                <a:srgbClr val="91AC4E"/>
              </a:buClr>
              <a:buSzPct val="80000"/>
              <a:buFont typeface="+mj-lt"/>
              <a:buAutoNum type="alphaLcParenR"/>
              <a:tabLst>
                <a:tab pos="609600" algn="l"/>
              </a:tabLst>
              <a:defRPr/>
            </a:pPr>
            <a:r>
              <a:rPr lang="zh-CN" altLang="en-US" sz="2400" i="0" dirty="0" smtClean="0"/>
              <a:t>在</a:t>
            </a:r>
            <a:r>
              <a:rPr lang="zh-CN" altLang="en-US" sz="2400" i="0" dirty="0"/>
              <a:t>系统功能逻辑测试、验收测试、适用性测试、涉及物理交互性测试时，多</a:t>
            </a:r>
            <a:r>
              <a:rPr lang="zh-CN" altLang="en-US" sz="2400" i="0" dirty="0" smtClean="0"/>
              <a:t>采用手工测试</a:t>
            </a:r>
            <a:r>
              <a:rPr lang="en-US" altLang="zh-CN" sz="2400" i="0" dirty="0" smtClean="0"/>
              <a:t>(</a:t>
            </a:r>
            <a:r>
              <a:rPr lang="zh-CN" altLang="en-US" sz="2400" i="0" dirty="0" smtClean="0"/>
              <a:t>黑盒</a:t>
            </a:r>
            <a:r>
              <a:rPr lang="en-US" altLang="zh-CN" sz="2400" i="0" dirty="0" smtClean="0"/>
              <a:t>)</a:t>
            </a:r>
            <a:r>
              <a:rPr lang="zh-CN" altLang="en-US" sz="2400" i="0" dirty="0" smtClean="0"/>
              <a:t>方法</a:t>
            </a:r>
            <a:r>
              <a:rPr lang="zh-CN" altLang="en-US" sz="2400" i="0" dirty="0"/>
              <a:t>；</a:t>
            </a:r>
            <a:endParaRPr lang="zh-CN" altLang="en-US" sz="2400" i="0" dirty="0"/>
          </a:p>
          <a:p>
            <a:pPr marL="457200" indent="-457200">
              <a:lnSpc>
                <a:spcPct val="130000"/>
              </a:lnSpc>
              <a:buClr>
                <a:srgbClr val="91AC4E"/>
              </a:buClr>
              <a:buSzPct val="80000"/>
              <a:buFont typeface="+mj-lt"/>
              <a:buAutoNum type="alphaLcParenR"/>
              <a:tabLst>
                <a:tab pos="609600" algn="l"/>
              </a:tabLst>
              <a:defRPr/>
            </a:pPr>
            <a:r>
              <a:rPr lang="zh-CN" altLang="en-US" sz="2400" i="0" dirty="0" smtClean="0"/>
              <a:t>单元测试</a:t>
            </a:r>
            <a:r>
              <a:rPr lang="zh-CN" altLang="en-US" sz="2400" i="0" dirty="0"/>
              <a:t>、集成测试、系统负载或性能、稳定性、可靠性测试等比较适合采用</a:t>
            </a:r>
            <a:r>
              <a:rPr lang="en-US" altLang="zh-CN" sz="2400" i="0" dirty="0"/>
              <a:t>TA</a:t>
            </a:r>
            <a:r>
              <a:rPr lang="zh-CN" altLang="en-US" sz="2400" i="0" dirty="0"/>
              <a:t>；</a:t>
            </a:r>
            <a:endParaRPr lang="zh-CN" altLang="en-US" sz="2400" i="0" dirty="0"/>
          </a:p>
          <a:p>
            <a:pPr marL="457200" indent="-457200">
              <a:lnSpc>
                <a:spcPct val="130000"/>
              </a:lnSpc>
              <a:buClr>
                <a:srgbClr val="91AC4E"/>
              </a:buClr>
              <a:buSzPct val="80000"/>
              <a:buFont typeface="+mj-lt"/>
              <a:buAutoNum type="alphaLcParenR"/>
              <a:tabLst>
                <a:tab pos="609600" algn="l"/>
              </a:tabLst>
              <a:defRPr/>
            </a:pPr>
            <a:r>
              <a:rPr lang="zh-CN" altLang="en-US" sz="2400" i="0" dirty="0" smtClean="0"/>
              <a:t>对那种不稳定软</a:t>
            </a:r>
            <a:r>
              <a:rPr lang="zh-CN" altLang="en-US" sz="2400" i="0" dirty="0"/>
              <a:t>件的测试、开发周期很短的软件、一次性的软件等不适合测试自动化</a:t>
            </a:r>
            <a:endParaRPr lang="zh-CN" altLang="en-US" sz="2400" i="0" dirty="0"/>
          </a:p>
          <a:p>
            <a:pPr marL="457200" indent="-457200">
              <a:lnSpc>
                <a:spcPct val="130000"/>
              </a:lnSpc>
              <a:buClr>
                <a:srgbClr val="91AC4E"/>
              </a:buClr>
              <a:buSzPct val="80000"/>
              <a:buFont typeface="+mj-lt"/>
              <a:buAutoNum type="alphaLcParenR"/>
              <a:tabLst>
                <a:tab pos="609600" algn="l"/>
              </a:tabLst>
              <a:defRPr/>
            </a:pPr>
            <a:r>
              <a:rPr lang="zh-CN" altLang="en-US" sz="2400" i="0" dirty="0" smtClean="0"/>
              <a:t>功能测试时，工具更能发挥回归测试作用，</a:t>
            </a:r>
            <a:r>
              <a:rPr lang="zh-CN" altLang="en-US" sz="2400" i="0" dirty="0"/>
              <a:t>因为</a:t>
            </a:r>
            <a:r>
              <a:rPr lang="zh-CN" altLang="en-US" sz="2400" i="0" dirty="0" smtClean="0"/>
              <a:t>工具缺乏想象力和灵活性而不能</a:t>
            </a:r>
            <a:r>
              <a:rPr lang="zh-CN" altLang="en-US" sz="2400" i="0" dirty="0"/>
              <a:t>发现更多的新</a:t>
            </a:r>
            <a:r>
              <a:rPr lang="zh-CN" altLang="en-US" sz="2400" i="0" dirty="0" smtClean="0"/>
              <a:t>问题</a:t>
            </a:r>
            <a:r>
              <a:rPr lang="zh-CN" altLang="en-US" sz="2000" i="0" dirty="0" smtClean="0"/>
              <a:t>（自动测试只能发现</a:t>
            </a:r>
            <a:r>
              <a:rPr lang="en-US" altLang="zh-CN" sz="2000" i="0" dirty="0" smtClean="0"/>
              <a:t>15%</a:t>
            </a:r>
            <a:r>
              <a:rPr lang="zh-CN" altLang="en-US" sz="2000" i="0" dirty="0" smtClean="0"/>
              <a:t>的缺陷，而手工测试可以发现</a:t>
            </a:r>
            <a:r>
              <a:rPr lang="en-US" altLang="zh-CN" sz="2000" i="0" dirty="0" smtClean="0"/>
              <a:t>85%</a:t>
            </a:r>
            <a:r>
              <a:rPr lang="zh-CN" altLang="en-US" sz="2000" i="0" dirty="0" smtClean="0"/>
              <a:t>的缺陷），</a:t>
            </a:r>
            <a:r>
              <a:rPr lang="zh-CN" altLang="en-US" sz="2400" i="0" dirty="0"/>
              <a:t>但可以保证对已经测试过部分进行测试的准确性和客观性 </a:t>
            </a:r>
            <a:endParaRPr lang="zh-CN" altLang="en-US" sz="2400" i="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43608" y="332656"/>
            <a:ext cx="6769124" cy="661988"/>
          </a:xfrm>
        </p:spPr>
        <p:txBody>
          <a:bodyPr/>
          <a:lstStyle/>
          <a:p>
            <a:pPr algn="ctr"/>
            <a:r>
              <a:rPr lang="en-US" altLang="zh-CN" sz="3200" dirty="0" smtClean="0">
                <a:solidFill>
                  <a:srgbClr val="FFFF00"/>
                </a:solidFill>
              </a:rPr>
              <a:t>9.2 </a:t>
            </a:r>
            <a:r>
              <a:rPr lang="zh-CN" altLang="en-US" sz="3200" dirty="0">
                <a:solidFill>
                  <a:srgbClr val="FFFF00"/>
                </a:solidFill>
              </a:rPr>
              <a:t>测试自动化实现的原理</a:t>
            </a:r>
            <a:endParaRPr lang="zh-CN" altLang="en-US" sz="3200" dirty="0">
              <a:solidFill>
                <a:srgbClr val="FFFF00"/>
              </a:solidFill>
            </a:endParaRPr>
          </a:p>
        </p:txBody>
      </p:sp>
      <p:sp>
        <p:nvSpPr>
          <p:cNvPr id="23556" name="Rectangle 4"/>
          <p:cNvSpPr>
            <a:spLocks noChangeArrowheads="1"/>
          </p:cNvSpPr>
          <p:nvPr/>
        </p:nvSpPr>
        <p:spPr bwMode="auto">
          <a:xfrm>
            <a:off x="1331640" y="2132856"/>
            <a:ext cx="5184626" cy="3232150"/>
          </a:xfrm>
          <a:prstGeom prst="rect">
            <a:avLst/>
          </a:prstGeom>
          <a:noFill/>
          <a:ln w="9525">
            <a:noFill/>
            <a:miter lim="800000"/>
          </a:ln>
        </p:spPr>
        <p:txBody>
          <a:bodyPr wrap="square" lIns="0" tIns="0" rIns="0" bIns="0">
            <a:spAutoFit/>
          </a:bodyPr>
          <a:lstStyle/>
          <a:p>
            <a:pPr>
              <a:lnSpc>
                <a:spcPct val="150000"/>
              </a:lnSpc>
            </a:pPr>
            <a:r>
              <a:rPr lang="en-US" altLang="zh-CN" sz="2800" b="1" i="0" dirty="0" smtClean="0"/>
              <a:t>9.2.1 </a:t>
            </a:r>
            <a:r>
              <a:rPr lang="zh-CN" altLang="en-US" sz="2800" b="1" i="0" dirty="0"/>
              <a:t>代码分析	</a:t>
            </a:r>
            <a:endParaRPr lang="en-US" altLang="zh-CN" sz="2800" b="1" i="0" dirty="0"/>
          </a:p>
          <a:p>
            <a:pPr>
              <a:lnSpc>
                <a:spcPct val="150000"/>
              </a:lnSpc>
            </a:pPr>
            <a:r>
              <a:rPr lang="en-US" altLang="zh-CN" sz="2800" b="1" i="0" dirty="0" smtClean="0"/>
              <a:t>9.2.2 </a:t>
            </a:r>
            <a:r>
              <a:rPr lang="zh-CN" altLang="en-US" sz="2800" b="1" i="0" dirty="0"/>
              <a:t>对象识别	</a:t>
            </a:r>
            <a:endParaRPr lang="en-US" altLang="zh-CN" sz="2800" b="1" i="0" dirty="0"/>
          </a:p>
          <a:p>
            <a:pPr>
              <a:lnSpc>
                <a:spcPct val="150000"/>
              </a:lnSpc>
            </a:pPr>
            <a:r>
              <a:rPr lang="en-US" altLang="zh-CN" sz="2800" b="1" i="0" dirty="0" smtClean="0"/>
              <a:t>9.2.3 </a:t>
            </a:r>
            <a:r>
              <a:rPr lang="zh-CN" altLang="en-US" sz="2800" b="1" i="0" dirty="0"/>
              <a:t>脚本技术</a:t>
            </a:r>
            <a:endParaRPr lang="en-US" altLang="zh-CN" sz="2800" b="1" i="0" dirty="0"/>
          </a:p>
          <a:p>
            <a:pPr>
              <a:lnSpc>
                <a:spcPct val="150000"/>
              </a:lnSpc>
            </a:pPr>
            <a:r>
              <a:rPr lang="en-US" altLang="zh-CN" sz="2800" b="1" i="0" dirty="0" smtClean="0"/>
              <a:t>9.2.4 </a:t>
            </a:r>
            <a:r>
              <a:rPr lang="zh-CN" altLang="en-US" sz="2800" b="1" i="0" dirty="0"/>
              <a:t>自动比较技术</a:t>
            </a:r>
            <a:endParaRPr lang="en-US" altLang="zh-CN" sz="2800" b="1" i="0" dirty="0"/>
          </a:p>
          <a:p>
            <a:pPr>
              <a:lnSpc>
                <a:spcPct val="150000"/>
              </a:lnSpc>
            </a:pPr>
            <a:r>
              <a:rPr lang="en-US" altLang="zh-CN" sz="2800" b="1" i="0" dirty="0" smtClean="0"/>
              <a:t>9.2.5 </a:t>
            </a:r>
            <a:r>
              <a:rPr lang="zh-CN" altLang="en-US" sz="2800" b="1" i="0" dirty="0"/>
              <a:t>测试自动化系统的构成</a:t>
            </a:r>
            <a:endParaRPr lang="en-US" altLang="zh-CN" sz="2800" b="1" i="0" dirty="0"/>
          </a:p>
        </p:txBody>
      </p:sp>
      <p:pic>
        <p:nvPicPr>
          <p:cNvPr id="23557" name="Picture 5" descr="J0286068"/>
          <p:cNvPicPr>
            <a:picLocks noChangeAspect="1" noChangeArrowheads="1"/>
          </p:cNvPicPr>
          <p:nvPr/>
        </p:nvPicPr>
        <p:blipFill>
          <a:blip r:embed="rId1" cstate="print"/>
          <a:srcRect/>
          <a:stretch>
            <a:fillRect/>
          </a:stretch>
        </p:blipFill>
        <p:spPr bwMode="auto">
          <a:xfrm>
            <a:off x="6156176" y="2060848"/>
            <a:ext cx="2052638" cy="307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47700" y="260350"/>
            <a:ext cx="7772400" cy="1143000"/>
          </a:xfrm>
        </p:spPr>
        <p:txBody>
          <a:bodyPr/>
          <a:lstStyle/>
          <a:p>
            <a:pPr algn="ctr"/>
            <a:r>
              <a:rPr lang="zh-CN" altLang="en-US" sz="3200" dirty="0">
                <a:solidFill>
                  <a:srgbClr val="FFFF00"/>
                </a:solidFill>
              </a:rPr>
              <a:t>测试自动化的原理和方法</a:t>
            </a:r>
            <a:endParaRPr lang="zh-CN" altLang="en-US" sz="3200" dirty="0">
              <a:solidFill>
                <a:srgbClr val="FFFF00"/>
              </a:solidFill>
            </a:endParaRPr>
          </a:p>
        </p:txBody>
      </p:sp>
      <p:sp>
        <p:nvSpPr>
          <p:cNvPr id="1858563" name="Rectangle 3"/>
          <p:cNvSpPr>
            <a:spLocks noChangeArrowheads="1"/>
          </p:cNvSpPr>
          <p:nvPr/>
        </p:nvSpPr>
        <p:spPr bwMode="auto">
          <a:xfrm>
            <a:off x="755650" y="1401128"/>
            <a:ext cx="7920038" cy="4741545"/>
          </a:xfrm>
          <a:prstGeom prst="rect">
            <a:avLst/>
          </a:prstGeom>
          <a:noFill/>
          <a:ln w="9525" algn="ctr">
            <a:noFill/>
            <a:miter lim="800000"/>
          </a:ln>
        </p:spPr>
        <p:txBody>
          <a:bodyPr wrap="square" anchor="ctr">
            <a:spAutoFit/>
          </a:bodyPr>
          <a:lstStyle/>
          <a:p>
            <a:pPr marL="357505" indent="-357505" defTabSz="914400" eaLnBrk="1" latinLnBrk="0" hangingPunct="1">
              <a:lnSpc>
                <a:spcPct val="180000"/>
              </a:lnSpc>
              <a:buClr>
                <a:schemeClr val="accent1"/>
              </a:buClr>
              <a:buSzPct val="75000"/>
              <a:buFont typeface="Wingdings" panose="05000000000000000000" pitchFamily="2" charset="2"/>
              <a:buChar char="p"/>
              <a:tabLst>
                <a:tab pos="356870" algn="l"/>
              </a:tabLst>
            </a:pPr>
            <a:r>
              <a:rPr lang="zh-CN" altLang="en-US" sz="2400" b="1" i="0" dirty="0" smtClean="0">
                <a:latin typeface="宋体" panose="02010600030101010101" pitchFamily="2" charset="-122"/>
                <a:ea typeface="宋体" panose="02010600030101010101" pitchFamily="2" charset="-122"/>
                <a:cs typeface="宋体" panose="02010600030101010101" pitchFamily="2" charset="-122"/>
              </a:rPr>
              <a:t>代码</a:t>
            </a:r>
            <a:r>
              <a:rPr lang="zh-CN" altLang="en-US" sz="2400" b="1" i="0" dirty="0">
                <a:latin typeface="宋体" panose="02010600030101010101" pitchFamily="2" charset="-122"/>
                <a:ea typeface="宋体" panose="02010600030101010101" pitchFamily="2" charset="-122"/>
                <a:cs typeface="宋体" panose="02010600030101010101" pitchFamily="2" charset="-122"/>
              </a:rPr>
              <a:t>分析</a:t>
            </a:r>
            <a:r>
              <a:rPr lang="en-US" altLang="zh-CN" sz="2400" i="0" dirty="0">
                <a:latin typeface="楷体" panose="02010609060101010101" charset="-122"/>
                <a:ea typeface="楷体" panose="02010609060101010101" charset="-122"/>
                <a:cs typeface="楷体" panose="02010609060101010101" charset="-122"/>
              </a:rPr>
              <a:t>: </a:t>
            </a:r>
            <a:r>
              <a:rPr lang="zh-CN" altLang="en-US" sz="2400" i="0" dirty="0">
                <a:latin typeface="楷体" panose="02010609060101010101" charset="-122"/>
                <a:ea typeface="楷体" panose="02010609060101010101" charset="-122"/>
                <a:cs typeface="楷体" panose="02010609060101010101" charset="-122"/>
              </a:rPr>
              <a:t>类似于高级编译系统，在工具中定义类</a:t>
            </a:r>
            <a:r>
              <a:rPr lang="en-US" altLang="zh-CN" sz="2400" i="0" dirty="0">
                <a:latin typeface="楷体" panose="02010609060101010101" charset="-122"/>
                <a:ea typeface="楷体" panose="02010609060101010101" charset="-122"/>
                <a:cs typeface="楷体" panose="02010609060101010101" charset="-122"/>
              </a:rPr>
              <a:t>/</a:t>
            </a:r>
            <a:r>
              <a:rPr lang="zh-CN" altLang="en-US" sz="2400" i="0" dirty="0">
                <a:latin typeface="楷体" panose="02010609060101010101" charset="-122"/>
                <a:ea typeface="楷体" panose="02010609060101010101" charset="-122"/>
                <a:cs typeface="楷体" panose="02010609060101010101" charset="-122"/>
              </a:rPr>
              <a:t>对象</a:t>
            </a:r>
            <a:r>
              <a:rPr lang="en-US" altLang="zh-CN" sz="2400" i="0" dirty="0">
                <a:latin typeface="楷体" panose="02010609060101010101" charset="-122"/>
                <a:ea typeface="楷体" panose="02010609060101010101" charset="-122"/>
                <a:cs typeface="楷体" panose="02010609060101010101" charset="-122"/>
              </a:rPr>
              <a:t>/</a:t>
            </a:r>
            <a:r>
              <a:rPr lang="zh-CN" altLang="en-US" sz="2400" i="0" dirty="0">
                <a:latin typeface="楷体" panose="02010609060101010101" charset="-122"/>
                <a:ea typeface="楷体" panose="02010609060101010101" charset="-122"/>
                <a:cs typeface="楷体" panose="02010609060101010101" charset="-122"/>
              </a:rPr>
              <a:t>函数</a:t>
            </a:r>
            <a:r>
              <a:rPr lang="en-US" altLang="zh-CN" sz="2400" i="0" dirty="0">
                <a:latin typeface="楷体" panose="02010609060101010101" charset="-122"/>
                <a:ea typeface="楷体" panose="02010609060101010101" charset="-122"/>
                <a:cs typeface="楷体" panose="02010609060101010101" charset="-122"/>
              </a:rPr>
              <a:t>/</a:t>
            </a:r>
            <a:r>
              <a:rPr lang="zh-CN" altLang="en-US" sz="2400" i="0" dirty="0">
                <a:latin typeface="楷体" panose="02010609060101010101" charset="-122"/>
                <a:ea typeface="楷体" panose="02010609060101010101" charset="-122"/>
                <a:cs typeface="楷体" panose="02010609060101010101" charset="-122"/>
              </a:rPr>
              <a:t>变量等定义规则、语法规则等，在分析时对代码进行语法扫描，找出不符合编码规范的地方。　　</a:t>
            </a:r>
            <a:endParaRPr lang="zh-CN" altLang="en-US" sz="2400" i="0" dirty="0">
              <a:latin typeface="楷体" panose="02010609060101010101" charset="-122"/>
              <a:ea typeface="楷体" panose="02010609060101010101" charset="-122"/>
              <a:cs typeface="楷体" panose="02010609060101010101" charset="-122"/>
            </a:endParaRPr>
          </a:p>
          <a:p>
            <a:pPr marL="357505" indent="-357505" defTabSz="914400" eaLnBrk="1" latinLnBrk="0" hangingPunct="1">
              <a:lnSpc>
                <a:spcPct val="180000"/>
              </a:lnSpc>
              <a:buClr>
                <a:schemeClr val="accent1"/>
              </a:buClr>
              <a:buSzPct val="75000"/>
              <a:buFont typeface="Wingdings" panose="05000000000000000000" pitchFamily="2" charset="2"/>
              <a:buChar char="p"/>
              <a:tabLst>
                <a:tab pos="356870" algn="l"/>
              </a:tabLst>
            </a:pPr>
            <a:r>
              <a:rPr lang="zh-CN" altLang="en-US" sz="2400" b="1" i="0" dirty="0">
                <a:latin typeface="宋体" panose="02010600030101010101" pitchFamily="2" charset="-122"/>
                <a:ea typeface="宋体" panose="02010600030101010101" pitchFamily="2" charset="-122"/>
                <a:cs typeface="宋体" panose="02010600030101010101" pitchFamily="2" charset="-122"/>
              </a:rPr>
              <a:t>捕获和回放</a:t>
            </a:r>
            <a:r>
              <a:rPr lang="en-US" altLang="zh-CN" sz="2400" i="0" dirty="0">
                <a:latin typeface="楷体" panose="02010609060101010101" charset="-122"/>
                <a:ea typeface="楷体" panose="02010609060101010101" charset="-122"/>
                <a:cs typeface="楷体" panose="02010609060101010101" charset="-122"/>
              </a:rPr>
              <a:t>: </a:t>
            </a:r>
            <a:r>
              <a:rPr lang="zh-CN" altLang="en-US" sz="2400" i="0" dirty="0">
                <a:latin typeface="楷体" panose="02010609060101010101" charset="-122"/>
                <a:ea typeface="楷体" panose="02010609060101010101" charset="-122"/>
                <a:cs typeface="楷体" panose="02010609060101010101" charset="-122"/>
              </a:rPr>
              <a:t>代码分析是一种白盒测试的自动化方法，捕获和回放则是一种黑盒测试的自动化方法。</a:t>
            </a:r>
            <a:endParaRPr lang="en-US" altLang="zh-CN" sz="2400" i="0" dirty="0">
              <a:latin typeface="楷体" panose="02010609060101010101" charset="-122"/>
              <a:ea typeface="楷体" panose="02010609060101010101" charset="-122"/>
              <a:cs typeface="楷体" panose="02010609060101010101" charset="-122"/>
            </a:endParaRPr>
          </a:p>
          <a:p>
            <a:pPr marL="357505" indent="-357505" defTabSz="914400" eaLnBrk="1" latinLnBrk="0" hangingPunct="1">
              <a:lnSpc>
                <a:spcPct val="180000"/>
              </a:lnSpc>
              <a:buClr>
                <a:schemeClr val="accent1"/>
              </a:buClr>
              <a:buSzPct val="75000"/>
              <a:buFont typeface="Wingdings" panose="05000000000000000000" pitchFamily="2" charset="2"/>
              <a:buChar char="p"/>
              <a:tabLst>
                <a:tab pos="356870" algn="l"/>
              </a:tabLst>
            </a:pPr>
            <a:r>
              <a:rPr lang="zh-CN" altLang="en-US" sz="2400" b="1" i="0" dirty="0">
                <a:latin typeface="宋体" panose="02010600030101010101" pitchFamily="2" charset="-122"/>
                <a:ea typeface="宋体" panose="02010600030101010101" pitchFamily="2" charset="-122"/>
                <a:cs typeface="宋体" panose="02010600030101010101" pitchFamily="2" charset="-122"/>
              </a:rPr>
              <a:t>直接编写脚本来操作、控制、验证对象</a:t>
            </a:r>
            <a:r>
              <a:rPr lang="zh-CN" altLang="en-US" sz="2400" i="0" dirty="0">
                <a:latin typeface="楷体" panose="02010609060101010101" charset="-122"/>
                <a:ea typeface="楷体" panose="02010609060101010101" charset="-122"/>
                <a:cs typeface="楷体" panose="02010609060101010101" charset="-122"/>
              </a:rPr>
              <a:t>：包括对象识别、脚本技术、对运行结果进行比较</a:t>
            </a:r>
            <a:endParaRPr lang="zh-CN" altLang="en-US" sz="2400" i="0" dirty="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58563">
                                            <p:txEl>
                                              <p:pRg st="1" end="1"/>
                                            </p:txEl>
                                          </p:spTgt>
                                        </p:tgtEl>
                                        <p:attrNameLst>
                                          <p:attrName>style.visibility</p:attrName>
                                        </p:attrNameLst>
                                      </p:cBhvr>
                                      <p:to>
                                        <p:strVal val="visible"/>
                                      </p:to>
                                    </p:set>
                                    <p:animEffect transition="in" filter="blinds(horizontal)">
                                      <p:cBhvr>
                                        <p:cTn id="7" dur="1000"/>
                                        <p:tgtEl>
                                          <p:spTgt spid="18585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58563">
                                            <p:txEl>
                                              <p:pRg st="2" end="2"/>
                                            </p:txEl>
                                          </p:spTgt>
                                        </p:tgtEl>
                                        <p:attrNameLst>
                                          <p:attrName>style.visibility</p:attrName>
                                        </p:attrNameLst>
                                      </p:cBhvr>
                                      <p:to>
                                        <p:strVal val="visible"/>
                                      </p:to>
                                    </p:set>
                                    <p:animEffect transition="in" filter="blinds(horizontal)">
                                      <p:cBhvr>
                                        <p:cTn id="12" dur="1000"/>
                                        <p:tgtEl>
                                          <p:spTgt spid="18585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1331640" y="366695"/>
            <a:ext cx="6240756" cy="561975"/>
          </a:xfrm>
        </p:spPr>
        <p:txBody>
          <a:bodyPr/>
          <a:lstStyle/>
          <a:p>
            <a:pPr algn="ctr"/>
            <a:r>
              <a:rPr lang="zh-CN" altLang="en-US" sz="3200" dirty="0">
                <a:solidFill>
                  <a:srgbClr val="FFFF00"/>
                </a:solidFill>
              </a:rPr>
              <a:t>工欲善其事，必先利其器</a:t>
            </a:r>
            <a:endParaRPr lang="zh-CN" altLang="en-US" sz="3200" dirty="0">
              <a:solidFill>
                <a:srgbClr val="FFFF00"/>
              </a:solidFill>
            </a:endParaRPr>
          </a:p>
        </p:txBody>
      </p:sp>
      <p:pic>
        <p:nvPicPr>
          <p:cNvPr id="5123" name="Picture 4" descr="http://www.knowth.com/images/stone-age-tools.gif"/>
          <p:cNvPicPr>
            <a:picLocks noChangeAspect="1" noChangeArrowheads="1"/>
          </p:cNvPicPr>
          <p:nvPr/>
        </p:nvPicPr>
        <p:blipFill>
          <a:blip r:embed="rId1" cstate="print"/>
          <a:srcRect/>
          <a:stretch>
            <a:fillRect/>
          </a:stretch>
        </p:blipFill>
        <p:spPr bwMode="auto">
          <a:xfrm>
            <a:off x="1115616" y="1736812"/>
            <a:ext cx="6840760" cy="44781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331640" y="260648"/>
            <a:ext cx="6192688" cy="828092"/>
          </a:xfrm>
        </p:spPr>
        <p:txBody>
          <a:bodyPr/>
          <a:lstStyle/>
          <a:p>
            <a:pPr algn="ctr"/>
            <a:r>
              <a:rPr lang="zh-CN" altLang="en-US" sz="3200" dirty="0">
                <a:solidFill>
                  <a:srgbClr val="FFFF00"/>
                </a:solidFill>
              </a:rPr>
              <a:t>自动化测试的流程举例</a:t>
            </a:r>
            <a:endParaRPr lang="zh-CN" altLang="en-US" sz="3200" dirty="0">
              <a:solidFill>
                <a:srgbClr val="FFFF00"/>
              </a:solidFill>
            </a:endParaRPr>
          </a:p>
        </p:txBody>
      </p:sp>
      <p:sp>
        <p:nvSpPr>
          <p:cNvPr id="25603" name="AutoShape 3"/>
          <p:cNvSpPr>
            <a:spLocks noChangeAspect="1" noChangeArrowheads="1"/>
          </p:cNvSpPr>
          <p:nvPr/>
        </p:nvSpPr>
        <p:spPr bwMode="auto">
          <a:xfrm>
            <a:off x="575556" y="2204863"/>
            <a:ext cx="8351838" cy="4155515"/>
          </a:xfrm>
          <a:prstGeom prst="rect">
            <a:avLst/>
          </a:prstGeom>
          <a:noFill/>
          <a:ln w="9525">
            <a:noFill/>
            <a:miter lim="800000"/>
          </a:ln>
        </p:spPr>
        <p:txBody>
          <a:bodyPr/>
          <a:lstStyle/>
          <a:p>
            <a:endParaRPr lang="zh-CN" altLang="en-US"/>
          </a:p>
        </p:txBody>
      </p:sp>
      <p:sp>
        <p:nvSpPr>
          <p:cNvPr id="25604" name="Rectangle 4"/>
          <p:cNvSpPr>
            <a:spLocks noChangeArrowheads="1"/>
          </p:cNvSpPr>
          <p:nvPr/>
        </p:nvSpPr>
        <p:spPr bwMode="auto">
          <a:xfrm>
            <a:off x="4771319" y="5105226"/>
            <a:ext cx="1095375" cy="555017"/>
          </a:xfrm>
          <a:prstGeom prst="rect">
            <a:avLst/>
          </a:prstGeom>
          <a:solidFill>
            <a:srgbClr val="FFFFFF"/>
          </a:solidFill>
          <a:ln w="9525">
            <a:solidFill>
              <a:srgbClr val="000000"/>
            </a:solidFill>
            <a:miter lim="800000"/>
          </a:ln>
        </p:spPr>
        <p:txBody>
          <a:bodyPr lIns="27940" rIns="27940"/>
          <a:lstStyle/>
          <a:p>
            <a:pPr algn="ctr"/>
            <a:r>
              <a:rPr lang="zh-CN" altLang="en-US" sz="1600">
                <a:latin typeface="Times New Roman" panose="02020603050405020304" pitchFamily="18" charset="0"/>
              </a:rPr>
              <a:t>保存脚本</a:t>
            </a:r>
            <a:endParaRPr lang="zh-CN" altLang="en-US" sz="1600"/>
          </a:p>
        </p:txBody>
      </p:sp>
      <p:cxnSp>
        <p:nvCxnSpPr>
          <p:cNvPr id="25605" name="AutoShape 5"/>
          <p:cNvCxnSpPr>
            <a:cxnSpLocks noChangeShapeType="1"/>
            <a:endCxn id="25604" idx="1"/>
          </p:cNvCxnSpPr>
          <p:nvPr/>
        </p:nvCxnSpPr>
        <p:spPr bwMode="auto">
          <a:xfrm>
            <a:off x="3888669" y="5370339"/>
            <a:ext cx="882650" cy="12396"/>
          </a:xfrm>
          <a:prstGeom prst="bentConnector3">
            <a:avLst>
              <a:gd name="adj1" fmla="val 50000"/>
            </a:avLst>
          </a:prstGeom>
          <a:noFill/>
          <a:ln w="19050">
            <a:solidFill>
              <a:srgbClr val="000000"/>
            </a:solidFill>
            <a:miter lim="800000"/>
            <a:tailEnd type="arrow" w="med" len="med"/>
          </a:ln>
        </p:spPr>
      </p:cxnSp>
      <p:cxnSp>
        <p:nvCxnSpPr>
          <p:cNvPr id="25606" name="AutoShape 6"/>
          <p:cNvCxnSpPr>
            <a:cxnSpLocks noChangeShapeType="1"/>
            <a:endCxn id="25604" idx="3"/>
          </p:cNvCxnSpPr>
          <p:nvPr/>
        </p:nvCxnSpPr>
        <p:spPr bwMode="auto">
          <a:xfrm rot="10800000">
            <a:off x="5866694" y="5382735"/>
            <a:ext cx="1006476" cy="51104"/>
          </a:xfrm>
          <a:prstGeom prst="bentConnector3">
            <a:avLst>
              <a:gd name="adj1" fmla="val 50000"/>
            </a:avLst>
          </a:prstGeom>
          <a:noFill/>
          <a:ln w="19050">
            <a:solidFill>
              <a:srgbClr val="000000"/>
            </a:solidFill>
            <a:prstDash val="dash"/>
            <a:miter lim="800000"/>
            <a:tailEnd type="arrow" w="med" len="med"/>
          </a:ln>
        </p:spPr>
      </p:cxnSp>
      <p:grpSp>
        <p:nvGrpSpPr>
          <p:cNvPr id="2" name="Group 7"/>
          <p:cNvGrpSpPr/>
          <p:nvPr/>
        </p:nvGrpSpPr>
        <p:grpSpPr bwMode="auto">
          <a:xfrm>
            <a:off x="6346119" y="2282652"/>
            <a:ext cx="2403475" cy="4068348"/>
            <a:chOff x="3839" y="1461"/>
            <a:chExt cx="1514" cy="2287"/>
          </a:xfrm>
        </p:grpSpPr>
        <p:sp>
          <p:nvSpPr>
            <p:cNvPr id="25624" name="Rectangle 8"/>
            <p:cNvSpPr>
              <a:spLocks noChangeArrowheads="1"/>
            </p:cNvSpPr>
            <p:nvPr/>
          </p:nvSpPr>
          <p:spPr bwMode="auto">
            <a:xfrm>
              <a:off x="3879" y="1480"/>
              <a:ext cx="1474" cy="2268"/>
            </a:xfrm>
            <a:prstGeom prst="rect">
              <a:avLst/>
            </a:prstGeom>
            <a:solidFill>
              <a:srgbClr val="969696">
                <a:alpha val="50195"/>
              </a:srgbClr>
            </a:solidFill>
            <a:ln w="9525">
              <a:noFill/>
              <a:miter lim="800000"/>
            </a:ln>
          </p:spPr>
          <p:txBody>
            <a:bodyPr wrap="none" lIns="0" tIns="0" rIns="0" bIns="0" anchor="ctr"/>
            <a:lstStyle/>
            <a:p>
              <a:endParaRPr lang="zh-CN" altLang="en-US"/>
            </a:p>
          </p:txBody>
        </p:sp>
        <p:sp>
          <p:nvSpPr>
            <p:cNvPr id="25625" name="Rectangle 9"/>
            <p:cNvSpPr>
              <a:spLocks noChangeArrowheads="1"/>
            </p:cNvSpPr>
            <p:nvPr/>
          </p:nvSpPr>
          <p:spPr bwMode="auto">
            <a:xfrm>
              <a:off x="3839" y="1461"/>
              <a:ext cx="1432" cy="2211"/>
            </a:xfrm>
            <a:prstGeom prst="rect">
              <a:avLst/>
            </a:prstGeom>
            <a:solidFill>
              <a:srgbClr val="3366FF"/>
            </a:solidFill>
            <a:ln w="9525">
              <a:solidFill>
                <a:srgbClr val="000000"/>
              </a:solidFill>
              <a:miter lim="800000"/>
            </a:ln>
          </p:spPr>
          <p:txBody>
            <a:bodyPr/>
            <a:lstStyle/>
            <a:p>
              <a:endParaRPr lang="zh-CN" altLang="en-US"/>
            </a:p>
          </p:txBody>
        </p:sp>
        <p:sp>
          <p:nvSpPr>
            <p:cNvPr id="25626" name="Rectangle 10"/>
            <p:cNvSpPr>
              <a:spLocks noChangeArrowheads="1"/>
            </p:cNvSpPr>
            <p:nvPr/>
          </p:nvSpPr>
          <p:spPr bwMode="auto">
            <a:xfrm>
              <a:off x="4010" y="1607"/>
              <a:ext cx="1002" cy="311"/>
            </a:xfrm>
            <a:prstGeom prst="rect">
              <a:avLst/>
            </a:prstGeom>
            <a:solidFill>
              <a:srgbClr val="FFFFFF"/>
            </a:solidFill>
            <a:ln w="9525">
              <a:solidFill>
                <a:srgbClr val="000000"/>
              </a:solidFill>
              <a:miter lim="800000"/>
            </a:ln>
          </p:spPr>
          <p:txBody>
            <a:bodyPr lIns="27940" rIns="27940"/>
            <a:lstStyle/>
            <a:p>
              <a:pPr algn="ctr"/>
              <a:r>
                <a:rPr lang="zh-CN" altLang="en-US" sz="1600">
                  <a:latin typeface="Times New Roman" panose="02020603050405020304" pitchFamily="18" charset="0"/>
                </a:rPr>
                <a:t>记录执行</a:t>
              </a:r>
              <a:r>
                <a:rPr lang="en-US" altLang="zh-CN" sz="1600">
                  <a:latin typeface="Times New Roman" panose="02020603050405020304" pitchFamily="18" charset="0"/>
                </a:rPr>
                <a:t>Log</a:t>
              </a:r>
              <a:endParaRPr lang="en-US" altLang="zh-CN" sz="1600"/>
            </a:p>
          </p:txBody>
        </p:sp>
        <p:sp>
          <p:nvSpPr>
            <p:cNvPr id="25627" name="Rectangle 11"/>
            <p:cNvSpPr>
              <a:spLocks noChangeArrowheads="1"/>
            </p:cNvSpPr>
            <p:nvPr/>
          </p:nvSpPr>
          <p:spPr bwMode="auto">
            <a:xfrm>
              <a:off x="3956" y="2142"/>
              <a:ext cx="1141" cy="312"/>
            </a:xfrm>
            <a:prstGeom prst="rect">
              <a:avLst/>
            </a:prstGeom>
            <a:solidFill>
              <a:srgbClr val="FFFFFF"/>
            </a:solidFill>
            <a:ln w="9525">
              <a:solidFill>
                <a:srgbClr val="000000"/>
              </a:solidFill>
              <a:miter lim="800000"/>
            </a:ln>
          </p:spPr>
          <p:txBody>
            <a:bodyPr lIns="27940" rIns="27940"/>
            <a:lstStyle/>
            <a:p>
              <a:pPr algn="ctr"/>
              <a:r>
                <a:rPr lang="zh-CN" altLang="en-US" sz="1600">
                  <a:latin typeface="Times New Roman" panose="02020603050405020304" pitchFamily="18" charset="0"/>
                </a:rPr>
                <a:t>验证测试结果</a:t>
              </a:r>
              <a:endParaRPr lang="zh-CN" altLang="en-US" sz="1600"/>
            </a:p>
          </p:txBody>
        </p:sp>
        <p:sp>
          <p:nvSpPr>
            <p:cNvPr id="25628" name="Rectangle 12"/>
            <p:cNvSpPr>
              <a:spLocks noChangeArrowheads="1"/>
            </p:cNvSpPr>
            <p:nvPr/>
          </p:nvSpPr>
          <p:spPr bwMode="auto">
            <a:xfrm>
              <a:off x="3933" y="2712"/>
              <a:ext cx="1211" cy="313"/>
            </a:xfrm>
            <a:prstGeom prst="rect">
              <a:avLst/>
            </a:prstGeom>
            <a:solidFill>
              <a:srgbClr val="FFFFFF"/>
            </a:solidFill>
            <a:ln w="9525">
              <a:solidFill>
                <a:srgbClr val="000000"/>
              </a:solidFill>
              <a:miter lim="800000"/>
            </a:ln>
          </p:spPr>
          <p:txBody>
            <a:bodyPr lIns="27940" rIns="27940"/>
            <a:lstStyle/>
            <a:p>
              <a:pPr algn="ctr"/>
              <a:r>
                <a:rPr lang="zh-CN" altLang="en-US" sz="1600">
                  <a:latin typeface="Times New Roman" panose="02020603050405020304" pitchFamily="18" charset="0"/>
                </a:rPr>
                <a:t>启动应用、执行脚本</a:t>
              </a:r>
              <a:endParaRPr lang="zh-CN" altLang="en-US" sz="1600"/>
            </a:p>
          </p:txBody>
        </p:sp>
        <p:sp>
          <p:nvSpPr>
            <p:cNvPr id="25629" name="Rectangle 13"/>
            <p:cNvSpPr>
              <a:spLocks noChangeArrowheads="1"/>
            </p:cNvSpPr>
            <p:nvPr/>
          </p:nvSpPr>
          <p:spPr bwMode="auto">
            <a:xfrm>
              <a:off x="4171" y="3290"/>
              <a:ext cx="750" cy="312"/>
            </a:xfrm>
            <a:prstGeom prst="rect">
              <a:avLst/>
            </a:prstGeom>
            <a:solidFill>
              <a:srgbClr val="FFFFFF"/>
            </a:solidFill>
            <a:ln w="9525">
              <a:solidFill>
                <a:srgbClr val="000000"/>
              </a:solidFill>
              <a:miter lim="800000"/>
            </a:ln>
          </p:spPr>
          <p:txBody>
            <a:bodyPr lIns="27940" rIns="27940"/>
            <a:lstStyle/>
            <a:p>
              <a:pPr algn="ctr"/>
              <a:r>
                <a:rPr lang="zh-CN" altLang="en-US" sz="1600">
                  <a:latin typeface="Times New Roman" panose="02020603050405020304" pitchFamily="18" charset="0"/>
                </a:rPr>
                <a:t>调用脚本</a:t>
              </a:r>
              <a:endParaRPr lang="zh-CN" altLang="en-US" sz="1600"/>
            </a:p>
          </p:txBody>
        </p:sp>
        <p:cxnSp>
          <p:nvCxnSpPr>
            <p:cNvPr id="25630" name="AutoShape 14"/>
            <p:cNvCxnSpPr>
              <a:cxnSpLocks noChangeShapeType="1"/>
              <a:stCxn id="25629" idx="0"/>
              <a:endCxn id="25628" idx="2"/>
            </p:cNvCxnSpPr>
            <p:nvPr/>
          </p:nvCxnSpPr>
          <p:spPr bwMode="auto">
            <a:xfrm rot="5400000" flipH="1">
              <a:off x="4410" y="3154"/>
              <a:ext cx="265" cy="7"/>
            </a:xfrm>
            <a:prstGeom prst="bentConnector3">
              <a:avLst>
                <a:gd name="adj1" fmla="val 50000"/>
              </a:avLst>
            </a:prstGeom>
            <a:noFill/>
            <a:ln w="19050">
              <a:solidFill>
                <a:srgbClr val="000000"/>
              </a:solidFill>
              <a:miter lim="800000"/>
              <a:tailEnd type="arrow" w="med" len="med"/>
            </a:ln>
          </p:spPr>
        </p:cxnSp>
        <p:cxnSp>
          <p:nvCxnSpPr>
            <p:cNvPr id="25631" name="AutoShape 15"/>
            <p:cNvCxnSpPr>
              <a:cxnSpLocks noChangeShapeType="1"/>
              <a:stCxn id="25628" idx="0"/>
              <a:endCxn id="25627" idx="2"/>
            </p:cNvCxnSpPr>
            <p:nvPr/>
          </p:nvCxnSpPr>
          <p:spPr bwMode="auto">
            <a:xfrm rot="5400000" flipH="1">
              <a:off x="4404" y="2577"/>
              <a:ext cx="258" cy="12"/>
            </a:xfrm>
            <a:prstGeom prst="bentConnector3">
              <a:avLst>
                <a:gd name="adj1" fmla="val 49856"/>
              </a:avLst>
            </a:prstGeom>
            <a:noFill/>
            <a:ln w="19050">
              <a:solidFill>
                <a:srgbClr val="000000"/>
              </a:solidFill>
              <a:miter lim="800000"/>
              <a:tailEnd type="arrow" w="med" len="med"/>
            </a:ln>
          </p:spPr>
        </p:cxnSp>
        <p:cxnSp>
          <p:nvCxnSpPr>
            <p:cNvPr id="25632" name="AutoShape 16"/>
            <p:cNvCxnSpPr>
              <a:cxnSpLocks noChangeShapeType="1"/>
              <a:stCxn id="25627" idx="0"/>
              <a:endCxn id="25626" idx="2"/>
            </p:cNvCxnSpPr>
            <p:nvPr/>
          </p:nvCxnSpPr>
          <p:spPr bwMode="auto">
            <a:xfrm rot="5400000" flipH="1">
              <a:off x="4407" y="2022"/>
              <a:ext cx="224" cy="16"/>
            </a:xfrm>
            <a:prstGeom prst="bentConnector3">
              <a:avLst>
                <a:gd name="adj1" fmla="val 50167"/>
              </a:avLst>
            </a:prstGeom>
            <a:noFill/>
            <a:ln w="19050">
              <a:solidFill>
                <a:srgbClr val="000000"/>
              </a:solidFill>
              <a:miter lim="800000"/>
              <a:tailEnd type="arrow" w="med" len="med"/>
            </a:ln>
          </p:spPr>
        </p:cxnSp>
      </p:grpSp>
      <p:cxnSp>
        <p:nvCxnSpPr>
          <p:cNvPr id="2165777" name="AutoShape 17"/>
          <p:cNvCxnSpPr>
            <a:cxnSpLocks noChangeShapeType="1"/>
          </p:cNvCxnSpPr>
          <p:nvPr/>
        </p:nvCxnSpPr>
        <p:spPr bwMode="auto">
          <a:xfrm rot="10800000">
            <a:off x="5974646" y="2744616"/>
            <a:ext cx="642937" cy="17463"/>
          </a:xfrm>
          <a:prstGeom prst="bentConnector3">
            <a:avLst>
              <a:gd name="adj1" fmla="val 50000"/>
            </a:avLst>
          </a:prstGeom>
          <a:noFill/>
          <a:ln w="19050">
            <a:solidFill>
              <a:srgbClr val="000000"/>
            </a:solidFill>
            <a:miter lim="800000"/>
            <a:tailEnd type="arrow" w="med" len="med"/>
          </a:ln>
        </p:spPr>
      </p:cxnSp>
      <p:grpSp>
        <p:nvGrpSpPr>
          <p:cNvPr id="25609" name="Group 18"/>
          <p:cNvGrpSpPr/>
          <p:nvPr/>
        </p:nvGrpSpPr>
        <p:grpSpPr bwMode="auto">
          <a:xfrm>
            <a:off x="651756" y="2289002"/>
            <a:ext cx="3813175" cy="4020318"/>
            <a:chOff x="252" y="1465"/>
            <a:chExt cx="2402" cy="2260"/>
          </a:xfrm>
        </p:grpSpPr>
        <p:sp>
          <p:nvSpPr>
            <p:cNvPr id="25613" name="Rectangle 19"/>
            <p:cNvSpPr>
              <a:spLocks noChangeArrowheads="1"/>
            </p:cNvSpPr>
            <p:nvPr/>
          </p:nvSpPr>
          <p:spPr bwMode="auto">
            <a:xfrm>
              <a:off x="1225" y="1480"/>
              <a:ext cx="1429" cy="2245"/>
            </a:xfrm>
            <a:prstGeom prst="rect">
              <a:avLst/>
            </a:prstGeom>
            <a:solidFill>
              <a:srgbClr val="969696">
                <a:alpha val="50195"/>
              </a:srgbClr>
            </a:solidFill>
            <a:ln w="9525">
              <a:noFill/>
              <a:miter lim="800000"/>
            </a:ln>
          </p:spPr>
          <p:txBody>
            <a:bodyPr wrap="none" lIns="0" tIns="0" rIns="0" bIns="0" anchor="ctr"/>
            <a:lstStyle/>
            <a:p>
              <a:endParaRPr lang="zh-CN" altLang="en-US"/>
            </a:p>
          </p:txBody>
        </p:sp>
        <p:sp>
          <p:nvSpPr>
            <p:cNvPr id="25614" name="Rectangle 20"/>
            <p:cNvSpPr>
              <a:spLocks noChangeArrowheads="1"/>
            </p:cNvSpPr>
            <p:nvPr/>
          </p:nvSpPr>
          <p:spPr bwMode="auto">
            <a:xfrm>
              <a:off x="1211" y="1465"/>
              <a:ext cx="1372" cy="2172"/>
            </a:xfrm>
            <a:prstGeom prst="rect">
              <a:avLst/>
            </a:prstGeom>
            <a:solidFill>
              <a:srgbClr val="91AC4E"/>
            </a:solidFill>
            <a:ln w="9525">
              <a:solidFill>
                <a:srgbClr val="000000"/>
              </a:solidFill>
              <a:miter lim="800000"/>
            </a:ln>
          </p:spPr>
          <p:txBody>
            <a:bodyPr/>
            <a:lstStyle/>
            <a:p>
              <a:endParaRPr lang="zh-CN" altLang="en-US"/>
            </a:p>
          </p:txBody>
        </p:sp>
        <p:sp>
          <p:nvSpPr>
            <p:cNvPr id="25615" name="Rectangle 21"/>
            <p:cNvSpPr>
              <a:spLocks noChangeArrowheads="1"/>
            </p:cNvSpPr>
            <p:nvPr/>
          </p:nvSpPr>
          <p:spPr bwMode="auto">
            <a:xfrm>
              <a:off x="1481" y="1569"/>
              <a:ext cx="820" cy="313"/>
            </a:xfrm>
            <a:prstGeom prst="rect">
              <a:avLst/>
            </a:prstGeom>
            <a:solidFill>
              <a:srgbClr val="FFFFFF"/>
            </a:solidFill>
            <a:ln w="9525">
              <a:solidFill>
                <a:srgbClr val="000000"/>
              </a:solidFill>
              <a:miter lim="800000"/>
            </a:ln>
          </p:spPr>
          <p:txBody>
            <a:bodyPr lIns="27940" rIns="27940"/>
            <a:lstStyle/>
            <a:p>
              <a:pPr algn="ctr"/>
              <a:r>
                <a:rPr lang="zh-CN" altLang="en-US" sz="1600">
                  <a:latin typeface="Times New Roman" panose="02020603050405020304" pitchFamily="18" charset="0"/>
                </a:rPr>
                <a:t>创建脚本</a:t>
              </a:r>
              <a:endParaRPr lang="zh-CN" altLang="en-US" sz="1600"/>
            </a:p>
          </p:txBody>
        </p:sp>
        <p:sp>
          <p:nvSpPr>
            <p:cNvPr id="25616" name="Rectangle 22"/>
            <p:cNvSpPr>
              <a:spLocks noChangeArrowheads="1"/>
            </p:cNvSpPr>
            <p:nvPr/>
          </p:nvSpPr>
          <p:spPr bwMode="auto">
            <a:xfrm>
              <a:off x="1338" y="2104"/>
              <a:ext cx="1139" cy="312"/>
            </a:xfrm>
            <a:prstGeom prst="rect">
              <a:avLst/>
            </a:prstGeom>
            <a:solidFill>
              <a:srgbClr val="FFFFFF"/>
            </a:solidFill>
            <a:ln w="9525">
              <a:solidFill>
                <a:srgbClr val="000000"/>
              </a:solidFill>
              <a:miter lim="800000"/>
            </a:ln>
          </p:spPr>
          <p:txBody>
            <a:bodyPr lIns="27940" rIns="27940"/>
            <a:lstStyle/>
            <a:p>
              <a:pPr algn="ctr"/>
              <a:r>
                <a:rPr lang="zh-CN" altLang="en-US" sz="1600">
                  <a:latin typeface="Times New Roman" panose="02020603050405020304" pitchFamily="18" charset="0"/>
                </a:rPr>
                <a:t>录制对象及其操作</a:t>
              </a:r>
              <a:endParaRPr lang="zh-CN" altLang="en-US" sz="1600"/>
            </a:p>
          </p:txBody>
        </p:sp>
        <p:sp>
          <p:nvSpPr>
            <p:cNvPr id="25617" name="Rectangle 23"/>
            <p:cNvSpPr>
              <a:spLocks noChangeArrowheads="1"/>
            </p:cNvSpPr>
            <p:nvPr/>
          </p:nvSpPr>
          <p:spPr bwMode="auto">
            <a:xfrm>
              <a:off x="1484" y="2693"/>
              <a:ext cx="871" cy="311"/>
            </a:xfrm>
            <a:prstGeom prst="rect">
              <a:avLst/>
            </a:prstGeom>
            <a:solidFill>
              <a:srgbClr val="FFFFFF"/>
            </a:solidFill>
            <a:ln w="9525">
              <a:solidFill>
                <a:srgbClr val="000000"/>
              </a:solidFill>
              <a:miter lim="800000"/>
            </a:ln>
          </p:spPr>
          <p:txBody>
            <a:bodyPr lIns="27940" rIns="27940"/>
            <a:lstStyle/>
            <a:p>
              <a:pPr algn="ctr"/>
              <a:r>
                <a:rPr lang="zh-CN" altLang="en-US" sz="1600">
                  <a:latin typeface="Times New Roman" panose="02020603050405020304" pitchFamily="18" charset="0"/>
                </a:rPr>
                <a:t>插入验证点</a:t>
              </a:r>
              <a:endParaRPr lang="zh-CN" altLang="en-US" sz="1600"/>
            </a:p>
          </p:txBody>
        </p:sp>
        <p:sp>
          <p:nvSpPr>
            <p:cNvPr id="25618" name="Rectangle 24"/>
            <p:cNvSpPr>
              <a:spLocks noChangeArrowheads="1"/>
            </p:cNvSpPr>
            <p:nvPr/>
          </p:nvSpPr>
          <p:spPr bwMode="auto">
            <a:xfrm>
              <a:off x="1541" y="3250"/>
              <a:ext cx="750" cy="312"/>
            </a:xfrm>
            <a:prstGeom prst="rect">
              <a:avLst/>
            </a:prstGeom>
            <a:solidFill>
              <a:srgbClr val="FFFFFF"/>
            </a:solidFill>
            <a:ln w="9525">
              <a:solidFill>
                <a:srgbClr val="000000"/>
              </a:solidFill>
              <a:miter lim="800000"/>
            </a:ln>
          </p:spPr>
          <p:txBody>
            <a:bodyPr lIns="27940" rIns="27940"/>
            <a:lstStyle/>
            <a:p>
              <a:pPr algn="ctr"/>
              <a:r>
                <a:rPr lang="zh-CN" altLang="en-US" sz="1600">
                  <a:latin typeface="Times New Roman" panose="02020603050405020304" pitchFamily="18" charset="0"/>
                </a:rPr>
                <a:t>调试脚本</a:t>
              </a:r>
              <a:endParaRPr lang="zh-CN" altLang="en-US" sz="1600"/>
            </a:p>
          </p:txBody>
        </p:sp>
        <p:sp>
          <p:nvSpPr>
            <p:cNvPr id="25619" name="AutoShape 25"/>
            <p:cNvSpPr>
              <a:spLocks noChangeArrowheads="1"/>
            </p:cNvSpPr>
            <p:nvPr/>
          </p:nvSpPr>
          <p:spPr bwMode="auto">
            <a:xfrm>
              <a:off x="1039" y="1622"/>
              <a:ext cx="440" cy="162"/>
            </a:xfrm>
            <a:prstGeom prst="rightArrow">
              <a:avLst>
                <a:gd name="adj1" fmla="val 50000"/>
                <a:gd name="adj2" fmla="val 67901"/>
              </a:avLst>
            </a:prstGeom>
            <a:solidFill>
              <a:srgbClr val="FFFFFF"/>
            </a:solidFill>
            <a:ln w="9525">
              <a:solidFill>
                <a:srgbClr val="000000"/>
              </a:solidFill>
              <a:miter lim="800000"/>
            </a:ln>
          </p:spPr>
          <p:txBody>
            <a:bodyPr/>
            <a:lstStyle/>
            <a:p>
              <a:endParaRPr lang="zh-CN" altLang="en-US"/>
            </a:p>
          </p:txBody>
        </p:sp>
        <p:cxnSp>
          <p:nvCxnSpPr>
            <p:cNvPr id="25620" name="AutoShape 26"/>
            <p:cNvCxnSpPr>
              <a:cxnSpLocks noChangeShapeType="1"/>
              <a:stCxn id="25615" idx="2"/>
              <a:endCxn id="25616" idx="0"/>
            </p:cNvCxnSpPr>
            <p:nvPr/>
          </p:nvCxnSpPr>
          <p:spPr bwMode="auto">
            <a:xfrm rot="16200000" flipH="1">
              <a:off x="1788" y="1985"/>
              <a:ext cx="222" cy="16"/>
            </a:xfrm>
            <a:prstGeom prst="bentConnector3">
              <a:avLst>
                <a:gd name="adj1" fmla="val 49833"/>
              </a:avLst>
            </a:prstGeom>
            <a:noFill/>
            <a:ln w="19050">
              <a:solidFill>
                <a:srgbClr val="000000"/>
              </a:solidFill>
              <a:miter lim="800000"/>
              <a:tailEnd type="arrow" w="med" len="med"/>
            </a:ln>
          </p:spPr>
        </p:cxnSp>
        <p:cxnSp>
          <p:nvCxnSpPr>
            <p:cNvPr id="25621" name="AutoShape 27"/>
            <p:cNvCxnSpPr>
              <a:cxnSpLocks noChangeShapeType="1"/>
              <a:stCxn id="25616" idx="2"/>
              <a:endCxn id="25617" idx="0"/>
            </p:cNvCxnSpPr>
            <p:nvPr/>
          </p:nvCxnSpPr>
          <p:spPr bwMode="auto">
            <a:xfrm rot="16200000" flipH="1">
              <a:off x="1775" y="2548"/>
              <a:ext cx="277" cy="13"/>
            </a:xfrm>
            <a:prstGeom prst="bentConnector3">
              <a:avLst>
                <a:gd name="adj1" fmla="val 49866"/>
              </a:avLst>
            </a:prstGeom>
            <a:noFill/>
            <a:ln w="19050">
              <a:solidFill>
                <a:srgbClr val="000000"/>
              </a:solidFill>
              <a:miter lim="800000"/>
              <a:tailEnd type="arrow" w="med" len="med"/>
            </a:ln>
          </p:spPr>
        </p:cxnSp>
        <p:cxnSp>
          <p:nvCxnSpPr>
            <p:cNvPr id="25622" name="AutoShape 28"/>
            <p:cNvCxnSpPr>
              <a:cxnSpLocks noChangeShapeType="1"/>
              <a:stCxn id="25617" idx="2"/>
              <a:endCxn id="25618" idx="0"/>
            </p:cNvCxnSpPr>
            <p:nvPr/>
          </p:nvCxnSpPr>
          <p:spPr bwMode="auto">
            <a:xfrm rot="5400000">
              <a:off x="1796" y="3125"/>
              <a:ext cx="246" cy="3"/>
            </a:xfrm>
            <a:prstGeom prst="bentConnector3">
              <a:avLst>
                <a:gd name="adj1" fmla="val 50000"/>
              </a:avLst>
            </a:prstGeom>
            <a:noFill/>
            <a:ln w="19050">
              <a:solidFill>
                <a:srgbClr val="000000"/>
              </a:solidFill>
              <a:miter lim="800000"/>
              <a:tailEnd type="arrow" w="med" len="med"/>
            </a:ln>
          </p:spPr>
        </p:cxnSp>
        <p:sp>
          <p:nvSpPr>
            <p:cNvPr id="25623" name="Oval 29"/>
            <p:cNvSpPr>
              <a:spLocks noChangeArrowheads="1"/>
            </p:cNvSpPr>
            <p:nvPr/>
          </p:nvSpPr>
          <p:spPr bwMode="auto">
            <a:xfrm>
              <a:off x="252" y="1527"/>
              <a:ext cx="780" cy="351"/>
            </a:xfrm>
            <a:prstGeom prst="ellipse">
              <a:avLst/>
            </a:prstGeom>
            <a:noFill/>
            <a:ln w="9525">
              <a:solidFill>
                <a:srgbClr val="000000"/>
              </a:solidFill>
              <a:round/>
            </a:ln>
          </p:spPr>
          <p:txBody>
            <a:bodyPr lIns="2540" tIns="7620" rIns="2540" bIns="7620"/>
            <a:lstStyle/>
            <a:p>
              <a:pPr algn="just"/>
              <a:r>
                <a:rPr lang="zh-CN" altLang="en-US" sz="1600">
                  <a:latin typeface="Times New Roman" panose="02020603050405020304" pitchFamily="18" charset="0"/>
                </a:rPr>
                <a:t>启动应用</a:t>
              </a:r>
              <a:endParaRPr lang="zh-CN" altLang="en-US" sz="1600"/>
            </a:p>
          </p:txBody>
        </p:sp>
      </p:grpSp>
      <p:sp>
        <p:nvSpPr>
          <p:cNvPr id="2165790" name="Oval 30"/>
          <p:cNvSpPr>
            <a:spLocks noChangeArrowheads="1"/>
          </p:cNvSpPr>
          <p:nvPr/>
        </p:nvSpPr>
        <p:spPr bwMode="auto">
          <a:xfrm>
            <a:off x="4733219" y="2444577"/>
            <a:ext cx="1236662" cy="622616"/>
          </a:xfrm>
          <a:prstGeom prst="ellipse">
            <a:avLst/>
          </a:prstGeom>
          <a:noFill/>
          <a:ln w="9525">
            <a:solidFill>
              <a:srgbClr val="000000"/>
            </a:solidFill>
            <a:round/>
          </a:ln>
        </p:spPr>
        <p:txBody>
          <a:bodyPr lIns="2540" tIns="7620" rIns="2540" bIns="7620"/>
          <a:lstStyle/>
          <a:p>
            <a:pPr algn="just"/>
            <a:r>
              <a:rPr lang="zh-CN" altLang="en-US" sz="1600">
                <a:latin typeface="Times New Roman" panose="02020603050405020304" pitchFamily="18" charset="0"/>
              </a:rPr>
              <a:t>测试报告</a:t>
            </a:r>
            <a:endParaRPr lang="zh-CN" altLang="en-US" sz="160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165790"/>
                                        </p:tgtEl>
                                        <p:attrNameLst>
                                          <p:attrName>style.visibility</p:attrName>
                                        </p:attrNameLst>
                                      </p:cBhvr>
                                      <p:to>
                                        <p:strVal val="visible"/>
                                      </p:to>
                                    </p:set>
                                    <p:anim calcmode="lin" valueType="num">
                                      <p:cBhvr additive="base">
                                        <p:cTn id="11" dur="500" fill="hold"/>
                                        <p:tgtEl>
                                          <p:spTgt spid="2165790"/>
                                        </p:tgtEl>
                                        <p:attrNameLst>
                                          <p:attrName>ppt_x</p:attrName>
                                        </p:attrNameLst>
                                      </p:cBhvr>
                                      <p:tavLst>
                                        <p:tav tm="0">
                                          <p:val>
                                            <p:strVal val="1+#ppt_w/2"/>
                                          </p:val>
                                        </p:tav>
                                        <p:tav tm="100000">
                                          <p:val>
                                            <p:strVal val="#ppt_x"/>
                                          </p:val>
                                        </p:tav>
                                      </p:tavLst>
                                    </p:anim>
                                    <p:anim calcmode="lin" valueType="num">
                                      <p:cBhvr additive="base">
                                        <p:cTn id="12" dur="500" fill="hold"/>
                                        <p:tgtEl>
                                          <p:spTgt spid="216579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165777"/>
                                        </p:tgtEl>
                                        <p:attrNameLst>
                                          <p:attrName>style.visibility</p:attrName>
                                        </p:attrNameLst>
                                      </p:cBhvr>
                                      <p:to>
                                        <p:strVal val="visible"/>
                                      </p:to>
                                    </p:set>
                                    <p:anim calcmode="lin" valueType="num">
                                      <p:cBhvr additive="base">
                                        <p:cTn id="15" dur="500" fill="hold"/>
                                        <p:tgtEl>
                                          <p:spTgt spid="2165777"/>
                                        </p:tgtEl>
                                        <p:attrNameLst>
                                          <p:attrName>ppt_x</p:attrName>
                                        </p:attrNameLst>
                                      </p:cBhvr>
                                      <p:tavLst>
                                        <p:tav tm="0">
                                          <p:val>
                                            <p:strVal val="1+#ppt_w/2"/>
                                          </p:val>
                                        </p:tav>
                                        <p:tav tm="100000">
                                          <p:val>
                                            <p:strVal val="#ppt_x"/>
                                          </p:val>
                                        </p:tav>
                                      </p:tavLst>
                                    </p:anim>
                                    <p:anim calcmode="lin" valueType="num">
                                      <p:cBhvr additive="base">
                                        <p:cTn id="16" dur="500" fill="hold"/>
                                        <p:tgtEl>
                                          <p:spTgt spid="21657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579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405255" y="366395"/>
            <a:ext cx="6167755" cy="561975"/>
          </a:xfrm>
        </p:spPr>
        <p:txBody>
          <a:bodyPr/>
          <a:lstStyle/>
          <a:p>
            <a:pPr algn="ctr"/>
            <a:r>
              <a:rPr lang="en-US" altLang="zh-CN" sz="3200" dirty="0" smtClean="0">
                <a:solidFill>
                  <a:srgbClr val="FFFF00"/>
                </a:solidFill>
              </a:rPr>
              <a:t>9.2.1 </a:t>
            </a:r>
            <a:r>
              <a:rPr lang="zh-CN" altLang="en-US" sz="3200" dirty="0">
                <a:solidFill>
                  <a:srgbClr val="FFFF00"/>
                </a:solidFill>
              </a:rPr>
              <a:t>代码分析</a:t>
            </a:r>
            <a:endParaRPr lang="zh-CN" altLang="en-US" sz="3200" dirty="0">
              <a:solidFill>
                <a:srgbClr val="FFFF00"/>
              </a:solidFill>
            </a:endParaRPr>
          </a:p>
        </p:txBody>
      </p:sp>
      <p:sp>
        <p:nvSpPr>
          <p:cNvPr id="26627" name="Rectangle 3"/>
          <p:cNvSpPr>
            <a:spLocks noGrp="1" noChangeArrowheads="1"/>
          </p:cNvSpPr>
          <p:nvPr>
            <p:ph type="body" idx="1"/>
          </p:nvPr>
        </p:nvSpPr>
        <p:spPr>
          <a:xfrm>
            <a:off x="611505" y="1700530"/>
            <a:ext cx="8191500" cy="4462145"/>
          </a:xfrm>
        </p:spPr>
        <p:txBody>
          <a:bodyPr/>
          <a:lstStyle/>
          <a:p>
            <a:pPr eaLnBrk="0" latinLnBrk="0" hangingPunct="0">
              <a:lnSpc>
                <a:spcPct val="200000"/>
              </a:lnSpc>
              <a:spcBef>
                <a:spcPts val="0"/>
              </a:spcBef>
              <a:buClr>
                <a:schemeClr val="accent1">
                  <a:lumMod val="50000"/>
                </a:schemeClr>
              </a:buClr>
              <a:buSzPct val="90000"/>
              <a:buFont typeface="Wingdings" panose="05000000000000000000" pitchFamily="2" charset="2"/>
              <a:buChar char="p"/>
            </a:pPr>
            <a:r>
              <a:rPr lang="zh-CN" altLang="en-US" sz="2800" kern="1200" dirty="0">
                <a:latin typeface="楷体" panose="02010609060101010101" charset="-122"/>
                <a:ea typeface="楷体" panose="02010609060101010101" charset="-122"/>
                <a:cs typeface="楷体" panose="02010609060101010101" charset="-122"/>
              </a:rPr>
              <a:t>代码的静态分析的关键是建立各种规则，而这种规则的建立是依赖于相应编程语言的语法。如依据</a:t>
            </a:r>
            <a:r>
              <a:rPr lang="en-US" altLang="zh-CN" sz="2800" kern="1200" dirty="0">
                <a:latin typeface="楷体" panose="02010609060101010101" charset="-122"/>
                <a:ea typeface="楷体" panose="02010609060101010101" charset="-122"/>
                <a:cs typeface="楷体" panose="02010609060101010101" charset="-122"/>
              </a:rPr>
              <a:t>EBNF</a:t>
            </a:r>
            <a:r>
              <a:rPr lang="zh-CN" altLang="en-US" sz="2800" kern="1200" dirty="0">
                <a:latin typeface="楷体" panose="02010609060101010101" charset="-122"/>
                <a:ea typeface="楷体" panose="02010609060101010101" charset="-122"/>
                <a:cs typeface="楷体" panose="02010609060101010101" charset="-122"/>
              </a:rPr>
              <a:t>（扩展巴科斯</a:t>
            </a:r>
            <a:r>
              <a:rPr lang="en-US" altLang="zh-CN" sz="2800" kern="1200" dirty="0">
                <a:latin typeface="楷体" panose="02010609060101010101" charset="-122"/>
                <a:ea typeface="楷体" panose="02010609060101010101" charset="-122"/>
                <a:cs typeface="楷体" panose="02010609060101010101" charset="-122"/>
              </a:rPr>
              <a:t>-</a:t>
            </a:r>
            <a:r>
              <a:rPr lang="zh-CN" altLang="en-US" sz="2800" kern="1200" dirty="0">
                <a:latin typeface="楷体" panose="02010609060101010101" charset="-122"/>
                <a:ea typeface="楷体" panose="02010609060101010101" charset="-122"/>
                <a:cs typeface="楷体" panose="02010609060101010101" charset="-122"/>
              </a:rPr>
              <a:t>诺尔范式）对 </a:t>
            </a:r>
            <a:r>
              <a:rPr lang="en-US" altLang="zh-CN" sz="2800" kern="1200" dirty="0">
                <a:latin typeface="楷体" panose="02010609060101010101" charset="-122"/>
                <a:ea typeface="楷体" panose="02010609060101010101" charset="-122"/>
                <a:cs typeface="楷体" panose="02010609060101010101" charset="-122"/>
              </a:rPr>
              <a:t>Java</a:t>
            </a:r>
            <a:r>
              <a:rPr lang="zh-CN" altLang="en-US" sz="2800" kern="1200" dirty="0">
                <a:latin typeface="楷体" panose="02010609060101010101" charset="-122"/>
                <a:ea typeface="楷体" panose="02010609060101010101" charset="-122"/>
                <a:cs typeface="楷体" panose="02010609060101010101" charset="-122"/>
              </a:rPr>
              <a:t>代码的分析。</a:t>
            </a:r>
            <a:endParaRPr lang="zh-CN" altLang="en-US" sz="2800" kern="1200" dirty="0">
              <a:latin typeface="楷体" panose="02010609060101010101" charset="-122"/>
              <a:ea typeface="楷体" panose="02010609060101010101" charset="-122"/>
              <a:cs typeface="楷体" panose="02010609060101010101" charset="-122"/>
            </a:endParaRPr>
          </a:p>
          <a:p>
            <a:pPr eaLnBrk="0" latinLnBrk="0" hangingPunct="0">
              <a:lnSpc>
                <a:spcPct val="200000"/>
              </a:lnSpc>
              <a:spcBef>
                <a:spcPts val="0"/>
              </a:spcBef>
              <a:buClr>
                <a:schemeClr val="accent1">
                  <a:lumMod val="50000"/>
                </a:schemeClr>
              </a:buClr>
              <a:buSzPct val="90000"/>
              <a:buFont typeface="Wingdings" panose="05000000000000000000" pitchFamily="2" charset="2"/>
              <a:buChar char="p"/>
            </a:pPr>
            <a:r>
              <a:rPr lang="zh-CN" altLang="en-US" sz="2800" kern="1200" dirty="0">
                <a:latin typeface="楷体" panose="02010609060101010101" charset="-122"/>
                <a:ea typeface="楷体" panose="02010609060101010101" charset="-122"/>
                <a:cs typeface="楷体" panose="02010609060101010101" charset="-122"/>
              </a:rPr>
              <a:t>参考</a:t>
            </a:r>
            <a:r>
              <a:rPr lang="en-US" altLang="zh-CN" sz="2800" kern="1200" dirty="0" err="1">
                <a:latin typeface="楷体" panose="02010609060101010101" charset="-122"/>
                <a:ea typeface="楷体" panose="02010609060101010101" charset="-122"/>
                <a:cs typeface="楷体" panose="02010609060101010101" charset="-122"/>
              </a:rPr>
              <a:t>Parasoft</a:t>
            </a:r>
            <a:r>
              <a:rPr lang="en-US" altLang="zh-CN" sz="2800" kern="1200" dirty="0">
                <a:latin typeface="楷体" panose="02010609060101010101" charset="-122"/>
                <a:ea typeface="楷体" panose="02010609060101010101" charset="-122"/>
                <a:cs typeface="楷体" panose="02010609060101010101" charset="-122"/>
              </a:rPr>
              <a:t> </a:t>
            </a:r>
            <a:r>
              <a:rPr lang="en-US" altLang="zh-CN" sz="2800" kern="1200" dirty="0" err="1">
                <a:latin typeface="楷体" panose="02010609060101010101" charset="-122"/>
                <a:ea typeface="楷体" panose="02010609060101010101" charset="-122"/>
                <a:cs typeface="楷体" panose="02010609060101010101" charset="-122"/>
              </a:rPr>
              <a:t>Jtest</a:t>
            </a:r>
            <a:r>
              <a:rPr lang="en-US" altLang="zh-CN" sz="2800" kern="1200" dirty="0">
                <a:latin typeface="楷体" panose="02010609060101010101" charset="-122"/>
                <a:ea typeface="楷体" panose="02010609060101010101" charset="-122"/>
                <a:cs typeface="楷体" panose="02010609060101010101" charset="-122"/>
              </a:rPr>
              <a:t> </a:t>
            </a:r>
            <a:r>
              <a:rPr lang="zh-CN" altLang="en-US" sz="2800" kern="1200" dirty="0">
                <a:latin typeface="楷体" panose="02010609060101010101" charset="-122"/>
                <a:ea typeface="楷体" panose="02010609060101010101" charset="-122"/>
                <a:cs typeface="楷体" panose="02010609060101010101" charset="-122"/>
              </a:rPr>
              <a:t>或</a:t>
            </a:r>
            <a:r>
              <a:rPr lang="en-US" altLang="zh-CN" sz="2800" kern="1200" dirty="0">
                <a:latin typeface="楷体" panose="02010609060101010101" charset="-122"/>
                <a:ea typeface="楷体" panose="02010609060101010101" charset="-122"/>
                <a:cs typeface="楷体" panose="02010609060101010101" charset="-122"/>
              </a:rPr>
              <a:t>C++test</a:t>
            </a:r>
            <a:endParaRPr lang="en-US" altLang="zh-CN" sz="2800" kern="1200" dirty="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474470" y="366395"/>
            <a:ext cx="6098540" cy="561975"/>
          </a:xfrm>
        </p:spPr>
        <p:txBody>
          <a:bodyPr/>
          <a:lstStyle/>
          <a:p>
            <a:pPr algn="ctr"/>
            <a:r>
              <a:rPr lang="zh-CN" altLang="en-US" sz="3200" dirty="0">
                <a:solidFill>
                  <a:srgbClr val="FFFF00"/>
                </a:solidFill>
              </a:rPr>
              <a:t>举例</a:t>
            </a:r>
            <a:endParaRPr lang="zh-CN" altLang="en-US" sz="3200" dirty="0">
              <a:solidFill>
                <a:srgbClr val="FFFF00"/>
              </a:solidFill>
            </a:endParaRPr>
          </a:p>
        </p:txBody>
      </p:sp>
      <p:pic>
        <p:nvPicPr>
          <p:cNvPr id="27651" name="Picture 2" descr="findbugs in eclipse"/>
          <p:cNvPicPr>
            <a:picLocks noChangeAspect="1" noChangeArrowheads="1"/>
          </p:cNvPicPr>
          <p:nvPr/>
        </p:nvPicPr>
        <p:blipFill>
          <a:blip r:embed="rId1" cstate="print"/>
          <a:srcRect/>
          <a:stretch>
            <a:fillRect/>
          </a:stretch>
        </p:blipFill>
        <p:spPr bwMode="auto">
          <a:xfrm>
            <a:off x="1689100" y="1908175"/>
            <a:ext cx="5775325" cy="4947285"/>
          </a:xfrm>
          <a:prstGeom prst="rect">
            <a:avLst/>
          </a:prstGeom>
          <a:noFill/>
          <a:ln w="9525">
            <a:noFill/>
            <a:miter lim="800000"/>
            <a:headEnd/>
            <a:tailEnd/>
          </a:ln>
        </p:spPr>
      </p:pic>
      <p:sp>
        <p:nvSpPr>
          <p:cNvPr id="2" name="文本框 1"/>
          <p:cNvSpPr txBox="1"/>
          <p:nvPr/>
        </p:nvSpPr>
        <p:spPr>
          <a:xfrm>
            <a:off x="589280" y="1330960"/>
            <a:ext cx="4568190" cy="460375"/>
          </a:xfrm>
          <a:prstGeom prst="rect">
            <a:avLst/>
          </a:prstGeom>
          <a:noFill/>
        </p:spPr>
        <p:txBody>
          <a:bodyPr wrap="square" rtlCol="0">
            <a:spAutoFit/>
          </a:bodyPr>
          <a:p>
            <a:r>
              <a:rPr lang="en-US" altLang="zh-CN" sz="2400" i="0"/>
              <a:t>Eclipse</a:t>
            </a:r>
            <a:r>
              <a:rPr lang="zh-CN" altLang="en-US" sz="2400" i="0"/>
              <a:t>中的</a:t>
            </a:r>
            <a:r>
              <a:rPr lang="en-US" altLang="zh-CN" sz="2400" i="0"/>
              <a:t>FindBugs</a:t>
            </a:r>
            <a:r>
              <a:rPr lang="zh-CN" altLang="en-US" sz="2400" i="0"/>
              <a:t>规则设置</a:t>
            </a:r>
            <a:endParaRPr lang="zh-CN" altLang="en-US" sz="2400" i="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331640" y="332656"/>
            <a:ext cx="6265068" cy="661988"/>
          </a:xfrm>
        </p:spPr>
        <p:txBody>
          <a:bodyPr/>
          <a:lstStyle/>
          <a:p>
            <a:pPr algn="ctr"/>
            <a:r>
              <a:rPr lang="en-US" altLang="zh-CN" sz="3200" dirty="0" smtClean="0">
                <a:solidFill>
                  <a:srgbClr val="FFFF00"/>
                </a:solidFill>
              </a:rPr>
              <a:t>9.2.2  </a:t>
            </a:r>
            <a:r>
              <a:rPr lang="zh-CN" altLang="en-US" sz="3200" dirty="0">
                <a:solidFill>
                  <a:srgbClr val="FFFF00"/>
                </a:solidFill>
              </a:rPr>
              <a:t>对象识别</a:t>
            </a:r>
            <a:endParaRPr lang="zh-CN" altLang="en-US" sz="3200" dirty="0">
              <a:solidFill>
                <a:srgbClr val="FFFF00"/>
              </a:solidFill>
            </a:endParaRPr>
          </a:p>
        </p:txBody>
      </p:sp>
      <p:sp>
        <p:nvSpPr>
          <p:cNvPr id="29700" name="Rectangle 4"/>
          <p:cNvSpPr>
            <a:spLocks noChangeArrowheads="1"/>
          </p:cNvSpPr>
          <p:nvPr/>
        </p:nvSpPr>
        <p:spPr bwMode="auto">
          <a:xfrm>
            <a:off x="459105" y="1522095"/>
            <a:ext cx="8226425" cy="5170805"/>
          </a:xfrm>
          <a:prstGeom prst="rect">
            <a:avLst/>
          </a:prstGeom>
          <a:noFill/>
          <a:ln w="9525">
            <a:noFill/>
            <a:miter lim="800000"/>
          </a:ln>
        </p:spPr>
        <p:txBody>
          <a:bodyPr wrap="square" lIns="0" tIns="0" rIns="0" bIns="0">
            <a:spAutoFit/>
          </a:bodyPr>
          <a:lstStyle/>
          <a:p>
            <a:pPr eaLnBrk="1" latinLnBrk="0" hangingPunct="1">
              <a:lnSpc>
                <a:spcPct val="200000"/>
              </a:lnSpc>
            </a:pPr>
            <a:r>
              <a:rPr lang="en-US" altLang="zh-CN" sz="2400" i="0">
                <a:latin typeface="华文楷体" panose="02010600040101010101" charset="-122"/>
                <a:ea typeface="华文楷体" panose="02010600040101010101" charset="-122"/>
                <a:cs typeface="华文楷体" panose="02010600040101010101" charset="-122"/>
                <a:sym typeface="+mn-ea"/>
              </a:rPr>
              <a:t>        </a:t>
            </a:r>
            <a:r>
              <a:rPr lang="zh-CN" altLang="en-US" sz="2400" i="0">
                <a:latin typeface="华文楷体" panose="02010600040101010101" charset="-122"/>
                <a:ea typeface="华文楷体" panose="02010600040101010101" charset="-122"/>
                <a:cs typeface="华文楷体" panose="02010600040101010101" charset="-122"/>
                <a:sym typeface="+mn-ea"/>
              </a:rPr>
              <a:t>识别对象，就是获得</a:t>
            </a:r>
            <a:r>
              <a:rPr lang="en-US" altLang="zh-CN" sz="2400" i="0">
                <a:latin typeface="华文楷体" panose="02010600040101010101" charset="-122"/>
                <a:ea typeface="华文楷体" panose="02010600040101010101" charset="-122"/>
                <a:cs typeface="华文楷体" panose="02010600040101010101" charset="-122"/>
                <a:sym typeface="+mn-ea"/>
              </a:rPr>
              <a:t>UI</a:t>
            </a:r>
            <a:r>
              <a:rPr lang="zh-CN" altLang="en-US" sz="2400" i="0">
                <a:latin typeface="华文楷体" panose="02010600040101010101" charset="-122"/>
                <a:ea typeface="华文楷体" panose="02010600040101010101" charset="-122"/>
                <a:cs typeface="华文楷体" panose="02010600040101010101" charset="-122"/>
                <a:sym typeface="+mn-ea"/>
              </a:rPr>
              <a:t>对象的</a:t>
            </a:r>
            <a:r>
              <a:rPr lang="en-US" altLang="zh-CN" sz="2400" i="0">
                <a:latin typeface="华文楷体" panose="02010600040101010101" charset="-122"/>
                <a:ea typeface="华文楷体" panose="02010600040101010101" charset="-122"/>
                <a:cs typeface="华文楷体" panose="02010600040101010101" charset="-122"/>
                <a:sym typeface="+mn-ea"/>
              </a:rPr>
              <a:t>ID</a:t>
            </a:r>
            <a:r>
              <a:rPr lang="zh-CN" altLang="en-US" sz="2400" i="0">
                <a:latin typeface="华文楷体" panose="02010600040101010101" charset="-122"/>
                <a:ea typeface="华文楷体" panose="02010600040101010101" charset="-122"/>
                <a:cs typeface="华文楷体" panose="02010600040101010101" charset="-122"/>
                <a:sym typeface="+mn-ea"/>
              </a:rPr>
              <a:t>、对象名，然后根据对象的</a:t>
            </a:r>
            <a:r>
              <a:rPr lang="en-US" altLang="zh-CN" sz="2400" i="0">
                <a:latin typeface="华文楷体" panose="02010600040101010101" charset="-122"/>
                <a:ea typeface="华文楷体" panose="02010600040101010101" charset="-122"/>
                <a:cs typeface="华文楷体" panose="02010600040101010101" charset="-122"/>
                <a:sym typeface="+mn-ea"/>
              </a:rPr>
              <a:t>ID</a:t>
            </a:r>
            <a:r>
              <a:rPr lang="zh-CN" altLang="en-US" sz="2400" i="0">
                <a:latin typeface="华文楷体" panose="02010600040101010101" charset="-122"/>
                <a:ea typeface="华文楷体" panose="02010600040101010101" charset="-122"/>
                <a:cs typeface="华文楷体" panose="02010600040101010101" charset="-122"/>
                <a:sym typeface="+mn-ea"/>
              </a:rPr>
              <a:t>、对象名，确定其属性值等数据。</a:t>
            </a:r>
            <a:endParaRPr lang="zh-CN" altLang="en-US" sz="2400" i="0">
              <a:latin typeface="华文楷体" panose="02010600040101010101" charset="-122"/>
              <a:ea typeface="华文楷体" panose="02010600040101010101" charset="-122"/>
              <a:cs typeface="华文楷体" panose="02010600040101010101" charset="-122"/>
              <a:sym typeface="+mn-ea"/>
            </a:endParaRPr>
          </a:p>
          <a:p>
            <a:pPr eaLnBrk="1" latinLnBrk="0" hangingPunct="1">
              <a:lnSpc>
                <a:spcPct val="200000"/>
              </a:lnSpc>
            </a:pPr>
            <a:r>
              <a:rPr lang="zh-CN" altLang="en-US" sz="2400" i="0">
                <a:latin typeface="华文楷体" panose="02010600040101010101" charset="-122"/>
                <a:ea typeface="华文楷体" panose="02010600040101010101" charset="-122"/>
                <a:cs typeface="华文楷体" panose="02010600040101010101" charset="-122"/>
                <a:sym typeface="+mn-ea"/>
              </a:rPr>
              <a:t>        基于</a:t>
            </a:r>
            <a:r>
              <a:rPr lang="en-US" altLang="zh-CN" sz="2400" i="0">
                <a:latin typeface="华文楷体" panose="02010600040101010101" charset="-122"/>
                <a:ea typeface="华文楷体" panose="02010600040101010101" charset="-122"/>
                <a:cs typeface="华文楷体" panose="02010600040101010101" charset="-122"/>
                <a:sym typeface="+mn-ea"/>
              </a:rPr>
              <a:t>GUI</a:t>
            </a:r>
            <a:r>
              <a:rPr lang="zh-CN" altLang="en-US" sz="2400" i="0">
                <a:latin typeface="华文楷体" panose="02010600040101010101" charset="-122"/>
                <a:ea typeface="华文楷体" panose="02010600040101010101" charset="-122"/>
                <a:cs typeface="华文楷体" panose="02010600040101010101" charset="-122"/>
                <a:sym typeface="+mn-ea"/>
              </a:rPr>
              <a:t>对象识别和控制的自动化测试工具，在脚本语言中一般使用</a:t>
            </a:r>
            <a:r>
              <a:rPr lang="en-US" altLang="zh-CN" sz="2400" i="0">
                <a:solidFill>
                  <a:srgbClr val="FF0000"/>
                </a:solidFill>
                <a:latin typeface="华文楷体" panose="02010600040101010101" charset="-122"/>
                <a:ea typeface="华文楷体" panose="02010600040101010101" charset="-122"/>
                <a:cs typeface="华文楷体" panose="02010600040101010101" charset="-122"/>
                <a:sym typeface="+mn-ea"/>
              </a:rPr>
              <a:t>Windows User Interface</a:t>
            </a:r>
            <a:r>
              <a:rPr lang="zh-CN" altLang="en-US" sz="2400" i="0">
                <a:solidFill>
                  <a:srgbClr val="FF0000"/>
                </a:solidFill>
                <a:latin typeface="华文楷体" panose="02010600040101010101" charset="-122"/>
                <a:ea typeface="华文楷体" panose="02010600040101010101" charset="-122"/>
                <a:cs typeface="华文楷体" panose="02010600040101010101" charset="-122"/>
                <a:sym typeface="+mn-ea"/>
              </a:rPr>
              <a:t>（用户界面）一类的</a:t>
            </a:r>
            <a:r>
              <a:rPr lang="en-US" altLang="zh-CN" sz="2400" i="0">
                <a:solidFill>
                  <a:srgbClr val="FF0000"/>
                </a:solidFill>
                <a:latin typeface="华文楷体" panose="02010600040101010101" charset="-122"/>
                <a:ea typeface="华文楷体" panose="02010600040101010101" charset="-122"/>
                <a:cs typeface="华文楷体" panose="02010600040101010101" charset="-122"/>
                <a:sym typeface="+mn-ea"/>
              </a:rPr>
              <a:t>API</a:t>
            </a:r>
            <a:r>
              <a:rPr lang="zh-CN" altLang="en-US" sz="2400" i="0">
                <a:latin typeface="华文楷体" panose="02010600040101010101" charset="-122"/>
                <a:ea typeface="华文楷体" panose="02010600040101010101" charset="-122"/>
                <a:cs typeface="华文楷体" panose="02010600040101010101" charset="-122"/>
                <a:sym typeface="+mn-ea"/>
              </a:rPr>
              <a:t>调用来识别、操作</a:t>
            </a:r>
            <a:r>
              <a:rPr lang="en-US" altLang="zh-CN" sz="2400" i="0">
                <a:latin typeface="华文楷体" panose="02010600040101010101" charset="-122"/>
                <a:ea typeface="华文楷体" panose="02010600040101010101" charset="-122"/>
                <a:cs typeface="华文楷体" panose="02010600040101010101" charset="-122"/>
                <a:sym typeface="+mn-ea"/>
              </a:rPr>
              <a:t>GUI</a:t>
            </a:r>
            <a:r>
              <a:rPr lang="zh-CN" altLang="en-US" sz="2400" i="0">
                <a:latin typeface="华文楷体" panose="02010600040101010101" charset="-122"/>
                <a:ea typeface="华文楷体" panose="02010600040101010101" charset="-122"/>
                <a:cs typeface="华文楷体" panose="02010600040101010101" charset="-122"/>
                <a:sym typeface="+mn-ea"/>
              </a:rPr>
              <a:t>对象。</a:t>
            </a:r>
            <a:r>
              <a:rPr lang="en-US" altLang="zh-CN" sz="2400" i="0">
                <a:latin typeface="华文楷体" panose="02010600040101010101" charset="-122"/>
                <a:ea typeface="华文楷体" panose="02010600040101010101" charset="-122"/>
                <a:cs typeface="华文楷体" panose="02010600040101010101" charset="-122"/>
                <a:sym typeface="+mn-ea"/>
              </a:rPr>
              <a:t>Windows UI API</a:t>
            </a:r>
            <a:r>
              <a:rPr lang="zh-CN" altLang="en-US" sz="2400" i="0">
                <a:latin typeface="华文楷体" panose="02010600040101010101" charset="-122"/>
                <a:ea typeface="华文楷体" panose="02010600040101010101" charset="-122"/>
                <a:cs typeface="华文楷体" panose="02010600040101010101" charset="-122"/>
                <a:sym typeface="+mn-ea"/>
              </a:rPr>
              <a:t>函数封装了操作应用软件所需的接口函数，包括键盘和鼠标的捕获，以及窗口、按钮、选择项等的识别和操作。</a:t>
            </a:r>
            <a:endParaRPr lang="zh-CN" altLang="en-US" sz="2400" b="1" i="0" dirty="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331640" y="332656"/>
            <a:ext cx="6265068" cy="661988"/>
          </a:xfrm>
        </p:spPr>
        <p:txBody>
          <a:bodyPr/>
          <a:lstStyle/>
          <a:p>
            <a:pPr algn="ctr"/>
            <a:r>
              <a:rPr lang="en-US" altLang="zh-CN" sz="3200" dirty="0">
                <a:solidFill>
                  <a:srgbClr val="FFFF00"/>
                </a:solidFill>
              </a:rPr>
              <a:t>GUI</a:t>
            </a:r>
            <a:r>
              <a:rPr lang="zh-CN" altLang="en-US" sz="3200" dirty="0">
                <a:solidFill>
                  <a:srgbClr val="FFFF00"/>
                </a:solidFill>
              </a:rPr>
              <a:t>上的</a:t>
            </a:r>
            <a:r>
              <a:rPr lang="zh-CN" altLang="en-US" sz="3200" dirty="0">
                <a:solidFill>
                  <a:srgbClr val="FFFF00"/>
                </a:solidFill>
              </a:rPr>
              <a:t>对象</a:t>
            </a:r>
            <a:endParaRPr lang="zh-CN" altLang="en-US" sz="3200" dirty="0">
              <a:solidFill>
                <a:srgbClr val="FFFF00"/>
              </a:solidFill>
            </a:endParaRPr>
          </a:p>
        </p:txBody>
      </p:sp>
      <p:sp>
        <p:nvSpPr>
          <p:cNvPr id="29700" name="Rectangle 4"/>
          <p:cNvSpPr>
            <a:spLocks noChangeArrowheads="1"/>
          </p:cNvSpPr>
          <p:nvPr/>
        </p:nvSpPr>
        <p:spPr bwMode="auto">
          <a:xfrm>
            <a:off x="1043609" y="2636838"/>
            <a:ext cx="3312492" cy="2585085"/>
          </a:xfrm>
          <a:prstGeom prst="rect">
            <a:avLst/>
          </a:prstGeom>
          <a:noFill/>
          <a:ln w="9525">
            <a:noFill/>
            <a:miter lim="800000"/>
          </a:ln>
        </p:spPr>
        <p:txBody>
          <a:bodyPr wrap="square" lIns="0" tIns="0" rIns="0" bIns="0">
            <a:spAutoFit/>
          </a:bodyPr>
          <a:lstStyle/>
          <a:p>
            <a:pPr eaLnBrk="1" latinLnBrk="0" hangingPunct="1">
              <a:lnSpc>
                <a:spcPct val="200000"/>
              </a:lnSpc>
            </a:pPr>
            <a:r>
              <a:rPr lang="en-US" altLang="zh-CN" sz="2800" b="1" i="1" dirty="0"/>
              <a:t>Windows </a:t>
            </a:r>
            <a:r>
              <a:rPr lang="zh-CN" altLang="en-US" sz="2800" b="1" i="1" dirty="0"/>
              <a:t>对象	</a:t>
            </a:r>
            <a:endParaRPr lang="en-US" altLang="zh-CN" sz="2800" b="1" i="1" dirty="0"/>
          </a:p>
          <a:p>
            <a:pPr eaLnBrk="1" latinLnBrk="0" hangingPunct="1">
              <a:lnSpc>
                <a:spcPct val="200000"/>
              </a:lnSpc>
            </a:pPr>
            <a:r>
              <a:rPr lang="en-US" altLang="zh-CN" sz="2800" b="1" i="1" dirty="0"/>
              <a:t>Mac </a:t>
            </a:r>
            <a:r>
              <a:rPr lang="zh-CN" altLang="en-US" sz="2800" b="1" i="1" dirty="0"/>
              <a:t>对象</a:t>
            </a:r>
            <a:endParaRPr lang="en-US" altLang="zh-CN" sz="2800" b="1" i="1" dirty="0"/>
          </a:p>
          <a:p>
            <a:pPr eaLnBrk="1" latinLnBrk="0" hangingPunct="1">
              <a:lnSpc>
                <a:spcPct val="200000"/>
              </a:lnSpc>
            </a:pPr>
            <a:r>
              <a:rPr lang="en-US" altLang="zh-CN" sz="2800" b="1" i="1" dirty="0"/>
              <a:t>Web DOM</a:t>
            </a:r>
            <a:r>
              <a:rPr lang="zh-CN" altLang="en-US" sz="2800" b="1" i="1" dirty="0"/>
              <a:t>对象</a:t>
            </a:r>
            <a:endParaRPr lang="en-US" altLang="zh-CN" sz="2800" b="1" i="1" dirty="0"/>
          </a:p>
        </p:txBody>
      </p:sp>
      <p:pic>
        <p:nvPicPr>
          <p:cNvPr id="29701" name="Picture 4" descr="http://developer.apple.com/library/mac/documentation/Cocoa/Conceptual/RubyPythonCocoa/Art/rc_generic_object.jpg"/>
          <p:cNvPicPr>
            <a:picLocks noChangeAspect="1" noChangeArrowheads="1"/>
          </p:cNvPicPr>
          <p:nvPr/>
        </p:nvPicPr>
        <p:blipFill>
          <a:blip r:embed="rId1" cstate="print"/>
          <a:srcRect/>
          <a:stretch>
            <a:fillRect/>
          </a:stretch>
        </p:blipFill>
        <p:spPr bwMode="auto">
          <a:xfrm>
            <a:off x="4283968" y="1484784"/>
            <a:ext cx="4032448" cy="52093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1" cstate="print"/>
          <a:srcRect b="37831"/>
          <a:stretch>
            <a:fillRect/>
          </a:stretch>
        </p:blipFill>
        <p:spPr bwMode="auto">
          <a:xfrm>
            <a:off x="719064" y="3032212"/>
            <a:ext cx="4156075" cy="2241550"/>
          </a:xfrm>
          <a:prstGeom prst="rect">
            <a:avLst/>
          </a:prstGeom>
          <a:noFill/>
          <a:ln w="9525">
            <a:noFill/>
            <a:miter lim="800000"/>
            <a:headEnd/>
            <a:tailEnd/>
          </a:ln>
        </p:spPr>
      </p:pic>
      <p:sp>
        <p:nvSpPr>
          <p:cNvPr id="30723" name="Rectangle 3"/>
          <p:cNvSpPr>
            <a:spLocks noGrp="1" noChangeArrowheads="1"/>
          </p:cNvSpPr>
          <p:nvPr>
            <p:ph type="body" idx="1"/>
          </p:nvPr>
        </p:nvSpPr>
        <p:spPr>
          <a:xfrm>
            <a:off x="755576" y="1484784"/>
            <a:ext cx="4896544" cy="1188132"/>
          </a:xfrm>
        </p:spPr>
        <p:txBody>
          <a:bodyPr/>
          <a:lstStyle/>
          <a:p>
            <a:pPr marL="357505" indent="-357505">
              <a:lnSpc>
                <a:spcPct val="140000"/>
              </a:lnSpc>
              <a:spcBef>
                <a:spcPct val="0"/>
              </a:spcBef>
              <a:buClr>
                <a:schemeClr val="accent1"/>
              </a:buClr>
              <a:buSzPct val="75000"/>
              <a:buFont typeface="Wingdings" panose="05000000000000000000" pitchFamily="2" charset="2"/>
              <a:buChar char="p"/>
              <a:tabLst>
                <a:tab pos="356870" algn="l"/>
              </a:tabLst>
            </a:pPr>
            <a:r>
              <a:rPr lang="zh-CN" altLang="en-US" sz="2400" b="1" kern="1200" dirty="0">
                <a:latin typeface="宋体" panose="02010600030101010101" pitchFamily="2" charset="-122"/>
                <a:ea typeface="宋体" panose="02010600030101010101" pitchFamily="2" charset="-122"/>
                <a:cs typeface="宋体" panose="02010600030101010101" pitchFamily="2" charset="-122"/>
              </a:rPr>
              <a:t>逻辑名称是对象属性之一的值</a:t>
            </a:r>
            <a:endParaRPr lang="zh-CN" altLang="en-US" sz="2400" b="1" kern="1200" dirty="0">
              <a:latin typeface="宋体" panose="02010600030101010101" pitchFamily="2" charset="-122"/>
              <a:ea typeface="宋体" panose="02010600030101010101" pitchFamily="2" charset="-122"/>
              <a:cs typeface="宋体" panose="02010600030101010101" pitchFamily="2" charset="-122"/>
            </a:endParaRPr>
          </a:p>
          <a:p>
            <a:pPr marL="357505" indent="-357505">
              <a:lnSpc>
                <a:spcPct val="140000"/>
              </a:lnSpc>
              <a:spcBef>
                <a:spcPct val="0"/>
              </a:spcBef>
              <a:buClr>
                <a:schemeClr val="accent1"/>
              </a:buClr>
              <a:buSzPct val="75000"/>
              <a:buFont typeface="Wingdings" panose="05000000000000000000" pitchFamily="2" charset="2"/>
              <a:buChar char="p"/>
              <a:tabLst>
                <a:tab pos="356870" algn="l"/>
              </a:tabLst>
            </a:pPr>
            <a:r>
              <a:rPr lang="zh-CN" altLang="en-US" sz="2400" b="1" kern="1200" dirty="0">
                <a:latin typeface="宋体" panose="02010600030101010101" pitchFamily="2" charset="-122"/>
                <a:ea typeface="宋体" panose="02010600030101010101" pitchFamily="2" charset="-122"/>
                <a:cs typeface="宋体" panose="02010600030101010101" pitchFamily="2" charset="-122"/>
              </a:rPr>
              <a:t>数值</a:t>
            </a:r>
            <a:r>
              <a:rPr lang="zh-TW" altLang="en-US" sz="2400" b="1" kern="1200" dirty="0">
                <a:latin typeface="宋体" panose="02010600030101010101" pitchFamily="2" charset="-122"/>
                <a:ea typeface="宋体" panose="02010600030101010101" pitchFamily="2" charset="-122"/>
                <a:cs typeface="宋体" panose="02010600030101010101" pitchFamily="2" charset="-122"/>
              </a:rPr>
              <a:t> </a:t>
            </a:r>
            <a:r>
              <a:rPr lang="zh-CN" altLang="en-US" sz="2400" b="1" kern="1200" dirty="0">
                <a:latin typeface="宋体" panose="02010600030101010101" pitchFamily="2" charset="-122"/>
                <a:ea typeface="宋体" panose="02010600030101010101" pitchFamily="2" charset="-122"/>
                <a:cs typeface="宋体" panose="02010600030101010101" pitchFamily="2" charset="-122"/>
              </a:rPr>
              <a:t>用于识别对象名称</a:t>
            </a:r>
            <a:endParaRPr lang="zh-TW" altLang="en-US" sz="2400" b="1" kern="1200" dirty="0">
              <a:latin typeface="宋体" panose="02010600030101010101" pitchFamily="2" charset="-122"/>
              <a:ea typeface="宋体" panose="02010600030101010101" pitchFamily="2" charset="-122"/>
              <a:cs typeface="宋体" panose="02010600030101010101" pitchFamily="2" charset="-122"/>
            </a:endParaRPr>
          </a:p>
        </p:txBody>
      </p:sp>
      <p:pic>
        <p:nvPicPr>
          <p:cNvPr id="30724" name="Picture 4"/>
          <p:cNvPicPr>
            <a:picLocks noChangeAspect="1" noChangeArrowheads="1"/>
          </p:cNvPicPr>
          <p:nvPr/>
        </p:nvPicPr>
        <p:blipFill>
          <a:blip r:embed="rId2" cstate="print"/>
          <a:srcRect/>
          <a:stretch>
            <a:fillRect/>
          </a:stretch>
        </p:blipFill>
        <p:spPr bwMode="auto">
          <a:xfrm>
            <a:off x="4211564" y="3356062"/>
            <a:ext cx="4359275" cy="3022600"/>
          </a:xfrm>
          <a:prstGeom prst="rect">
            <a:avLst/>
          </a:prstGeom>
          <a:noFill/>
          <a:ln w="9525">
            <a:noFill/>
            <a:miter lim="800000"/>
            <a:headEnd/>
            <a:tailEnd/>
          </a:ln>
        </p:spPr>
      </p:pic>
      <p:sp>
        <p:nvSpPr>
          <p:cNvPr id="30725" name="AutoShape 5"/>
          <p:cNvSpPr>
            <a:spLocks noChangeArrowheads="1"/>
          </p:cNvSpPr>
          <p:nvPr/>
        </p:nvSpPr>
        <p:spPr bwMode="auto">
          <a:xfrm>
            <a:off x="4322689" y="4205374"/>
            <a:ext cx="1771650" cy="422275"/>
          </a:xfrm>
          <a:prstGeom prst="roundRect">
            <a:avLst>
              <a:gd name="adj" fmla="val 16667"/>
            </a:avLst>
          </a:prstGeom>
          <a:noFill/>
          <a:ln w="38100">
            <a:solidFill>
              <a:srgbClr val="990000"/>
            </a:solidFill>
            <a:round/>
          </a:ln>
        </p:spPr>
        <p:txBody>
          <a:bodyPr wrap="none" anchor="ctr"/>
          <a:lstStyle/>
          <a:p>
            <a:endParaRPr lang="zh-CN" altLang="en-US"/>
          </a:p>
        </p:txBody>
      </p:sp>
      <p:sp>
        <p:nvSpPr>
          <p:cNvPr id="30726" name="Text Box 6"/>
          <p:cNvSpPr txBox="1">
            <a:spLocks noChangeArrowheads="1"/>
          </p:cNvSpPr>
          <p:nvPr/>
        </p:nvSpPr>
        <p:spPr bwMode="auto">
          <a:xfrm>
            <a:off x="6230864" y="3197312"/>
            <a:ext cx="2695575" cy="1812925"/>
          </a:xfrm>
          <a:prstGeom prst="rect">
            <a:avLst/>
          </a:prstGeom>
          <a:solidFill>
            <a:srgbClr val="CCFFFF"/>
          </a:solidFill>
          <a:ln w="9525">
            <a:solidFill>
              <a:schemeClr val="tx1"/>
            </a:solidFill>
            <a:miter lim="800000"/>
          </a:ln>
        </p:spPr>
        <p:txBody>
          <a:bodyPr>
            <a:spAutoFit/>
          </a:bodyPr>
          <a:lstStyle/>
          <a:p>
            <a:pPr defTabSz="457200"/>
            <a:r>
              <a:rPr lang="en-US" altLang="zh-CN" sz="1600"/>
              <a:t>Nativeclass: 	Edit</a:t>
            </a:r>
            <a:endParaRPr lang="en-US" altLang="zh-CN" sz="1600"/>
          </a:p>
          <a:p>
            <a:pPr defTabSz="457200"/>
            <a:r>
              <a:rPr lang="en-US" altLang="zh-CN" sz="1600"/>
              <a:t>Attached Text: Agent Name:</a:t>
            </a:r>
            <a:endParaRPr lang="en-US" altLang="zh-CN" sz="1600"/>
          </a:p>
          <a:p>
            <a:pPr defTabSz="457200"/>
            <a:r>
              <a:rPr lang="en-US" altLang="zh-CN" sz="1600"/>
              <a:t>Enabled: 		True</a:t>
            </a:r>
            <a:endParaRPr lang="en-US" altLang="zh-CN" sz="1600"/>
          </a:p>
          <a:p>
            <a:pPr defTabSz="457200"/>
            <a:r>
              <a:rPr lang="en-US" altLang="zh-CN" sz="1600"/>
              <a:t>Focused: 		True</a:t>
            </a:r>
            <a:endParaRPr lang="en-US" altLang="zh-CN" sz="1600"/>
          </a:p>
          <a:p>
            <a:pPr defTabSz="457200"/>
            <a:r>
              <a:rPr lang="en-US" altLang="zh-CN" sz="1600"/>
              <a:t>Height: 		20</a:t>
            </a:r>
            <a:endParaRPr lang="en-US" altLang="zh-CN" sz="1600"/>
          </a:p>
          <a:p>
            <a:pPr defTabSz="457200"/>
            <a:r>
              <a:rPr lang="en-US" altLang="zh-CN" sz="1600"/>
              <a:t>Text: 		Harold</a:t>
            </a:r>
            <a:endParaRPr lang="en-US" altLang="zh-CN" sz="1600"/>
          </a:p>
          <a:p>
            <a:pPr defTabSz="457200"/>
            <a:r>
              <a:rPr lang="en-US" altLang="zh-CN" sz="1600"/>
              <a:t>Width: 		119</a:t>
            </a:r>
            <a:endParaRPr lang="en-US" altLang="zh-CN" sz="1600"/>
          </a:p>
        </p:txBody>
      </p:sp>
      <p:sp>
        <p:nvSpPr>
          <p:cNvPr id="30727" name="Freeform 7"/>
          <p:cNvSpPr/>
          <p:nvPr/>
        </p:nvSpPr>
        <p:spPr bwMode="auto">
          <a:xfrm>
            <a:off x="2451026" y="4276812"/>
            <a:ext cx="1905000" cy="338137"/>
          </a:xfrm>
          <a:custGeom>
            <a:avLst/>
            <a:gdLst>
              <a:gd name="T0" fmla="*/ 0 w 364"/>
              <a:gd name="T1" fmla="*/ 168887196 h 677"/>
              <a:gd name="T2" fmla="*/ 2147483647 w 364"/>
              <a:gd name="T3" fmla="*/ 168887196 h 677"/>
              <a:gd name="T4" fmla="*/ 2147483647 w 364"/>
              <a:gd name="T5" fmla="*/ 0 h 677"/>
              <a:gd name="T6" fmla="*/ 2147483647 w 364"/>
              <a:gd name="T7" fmla="*/ 0 h 677"/>
              <a:gd name="T8" fmla="*/ 0 60000 65536"/>
              <a:gd name="T9" fmla="*/ 0 60000 65536"/>
              <a:gd name="T10" fmla="*/ 0 60000 65536"/>
              <a:gd name="T11" fmla="*/ 0 60000 65536"/>
              <a:gd name="T12" fmla="*/ 0 w 364"/>
              <a:gd name="T13" fmla="*/ 0 h 677"/>
              <a:gd name="T14" fmla="*/ 364 w 364"/>
              <a:gd name="T15" fmla="*/ 677 h 677"/>
            </a:gdLst>
            <a:ahLst/>
            <a:cxnLst>
              <a:cxn ang="T8">
                <a:pos x="T0" y="T1"/>
              </a:cxn>
              <a:cxn ang="T9">
                <a:pos x="T2" y="T3"/>
              </a:cxn>
              <a:cxn ang="T10">
                <a:pos x="T4" y="T5"/>
              </a:cxn>
              <a:cxn ang="T11">
                <a:pos x="T6" y="T7"/>
              </a:cxn>
            </a:cxnLst>
            <a:rect l="T12" t="T13" r="T14" b="T15"/>
            <a:pathLst>
              <a:path w="364" h="677">
                <a:moveTo>
                  <a:pt x="0" y="677"/>
                </a:moveTo>
                <a:lnTo>
                  <a:pt x="220" y="677"/>
                </a:lnTo>
                <a:lnTo>
                  <a:pt x="220" y="0"/>
                </a:lnTo>
                <a:lnTo>
                  <a:pt x="364" y="0"/>
                </a:lnTo>
              </a:path>
            </a:pathLst>
          </a:custGeom>
          <a:noFill/>
          <a:ln w="38100">
            <a:solidFill>
              <a:srgbClr val="990000"/>
            </a:solidFill>
            <a:round/>
          </a:ln>
        </p:spPr>
        <p:txBody>
          <a:bodyPr/>
          <a:lstStyle/>
          <a:p>
            <a:endParaRPr lang="zh-CN" altLang="en-US"/>
          </a:p>
        </p:txBody>
      </p:sp>
      <p:sp>
        <p:nvSpPr>
          <p:cNvPr id="30728" name="Rectangle 8"/>
          <p:cNvSpPr>
            <a:spLocks noGrp="1" noChangeArrowheads="1"/>
          </p:cNvSpPr>
          <p:nvPr>
            <p:ph type="title"/>
          </p:nvPr>
        </p:nvSpPr>
        <p:spPr>
          <a:xfrm>
            <a:off x="1403648" y="366695"/>
            <a:ext cx="6168748" cy="561975"/>
          </a:xfrm>
        </p:spPr>
        <p:txBody>
          <a:bodyPr/>
          <a:lstStyle/>
          <a:p>
            <a:pPr algn="ctr"/>
            <a:r>
              <a:rPr lang="en-US" altLang="zh-CN" sz="3200" dirty="0">
                <a:solidFill>
                  <a:srgbClr val="FFFF00"/>
                </a:solidFill>
              </a:rPr>
              <a:t>Windows</a:t>
            </a:r>
            <a:r>
              <a:rPr lang="zh-CN" altLang="en-US" sz="3200" dirty="0">
                <a:solidFill>
                  <a:srgbClr val="FFFF00"/>
                </a:solidFill>
              </a:rPr>
              <a:t>对象识别</a:t>
            </a:r>
            <a:endParaRPr lang="zh-CN" altLang="en-US" sz="3200" dirty="0">
              <a:solidFill>
                <a:srgbClr val="FFFF00"/>
              </a:solidFill>
            </a:endParaRPr>
          </a:p>
        </p:txBody>
      </p:sp>
      <p:sp>
        <p:nvSpPr>
          <p:cNvPr id="30729" name="Line 9"/>
          <p:cNvSpPr>
            <a:spLocks noChangeShapeType="1"/>
          </p:cNvSpPr>
          <p:nvPr/>
        </p:nvSpPr>
        <p:spPr bwMode="auto">
          <a:xfrm flipH="1">
            <a:off x="5870501" y="3484649"/>
            <a:ext cx="431800" cy="757238"/>
          </a:xfrm>
          <a:prstGeom prst="line">
            <a:avLst/>
          </a:prstGeom>
          <a:noFill/>
          <a:ln w="9525">
            <a:solidFill>
              <a:schemeClr val="tx1"/>
            </a:solidFill>
            <a:round/>
            <a:tailEnd type="triangle" w="med" len="med"/>
          </a:ln>
        </p:spPr>
        <p:txBody>
          <a:bodyPr lIns="0" tIns="0" rIns="0" bIns="0" anchor="ctr"/>
          <a:lstStyle/>
          <a:p>
            <a:endParaRPr lang="zh-CN" altLang="en-US"/>
          </a:p>
        </p:txBody>
      </p:sp>
    </p:spTree>
  </p:cSld>
  <p:clrMapOvr>
    <a:masterClrMapping/>
  </p:clrMapOvr>
  <p:transition spd="med">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259632" y="366695"/>
            <a:ext cx="6312764" cy="561975"/>
          </a:xfrm>
        </p:spPr>
        <p:txBody>
          <a:bodyPr/>
          <a:lstStyle/>
          <a:p>
            <a:pPr algn="ctr"/>
            <a:r>
              <a:rPr lang="zh-CN" altLang="en-US" sz="3200" dirty="0">
                <a:solidFill>
                  <a:srgbClr val="FFFF00"/>
                </a:solidFill>
              </a:rPr>
              <a:t>对象识别工具</a:t>
            </a:r>
            <a:endParaRPr lang="zh-CN" altLang="en-US" sz="3200" dirty="0">
              <a:solidFill>
                <a:srgbClr val="FFFF00"/>
              </a:solidFill>
            </a:endParaRPr>
          </a:p>
        </p:txBody>
      </p:sp>
      <p:pic>
        <p:nvPicPr>
          <p:cNvPr id="31747" name="Picture 3" descr="Spy window"/>
          <p:cNvPicPr>
            <a:picLocks noChangeAspect="1" noChangeArrowheads="1"/>
          </p:cNvPicPr>
          <p:nvPr/>
        </p:nvPicPr>
        <p:blipFill>
          <a:blip r:embed="rId1" cstate="print"/>
          <a:srcRect/>
          <a:stretch>
            <a:fillRect/>
          </a:stretch>
        </p:blipFill>
        <p:spPr bwMode="auto">
          <a:xfrm>
            <a:off x="483572" y="1484784"/>
            <a:ext cx="8640762" cy="4872037"/>
          </a:xfrm>
          <a:prstGeom prst="rect">
            <a:avLst/>
          </a:prstGeom>
          <a:noFill/>
          <a:ln w="9525">
            <a:noFill/>
            <a:miter lim="800000"/>
            <a:headEnd/>
            <a:tailEnd/>
          </a:ln>
        </p:spPr>
      </p:pic>
    </p:spTree>
  </p:cSld>
  <p:clrMapOvr>
    <a:masterClrMapping/>
  </p:clrMapOvr>
  <p:transition spd="med">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87624" y="366695"/>
            <a:ext cx="6384772" cy="561975"/>
          </a:xfrm>
        </p:spPr>
        <p:txBody>
          <a:bodyPr/>
          <a:lstStyle/>
          <a:p>
            <a:pPr algn="ctr"/>
            <a:r>
              <a:rPr lang="en-US" altLang="zh-CN" sz="3200" dirty="0">
                <a:solidFill>
                  <a:srgbClr val="FFFF00"/>
                </a:solidFill>
              </a:rPr>
              <a:t>DOM</a:t>
            </a:r>
            <a:r>
              <a:rPr lang="zh-CN" altLang="en-US" sz="3200" dirty="0">
                <a:solidFill>
                  <a:srgbClr val="FFFF00"/>
                </a:solidFill>
              </a:rPr>
              <a:t>对象的识别</a:t>
            </a:r>
            <a:endParaRPr lang="zh-CN" altLang="en-US" sz="3200" dirty="0">
              <a:solidFill>
                <a:srgbClr val="FFFF00"/>
              </a:solidFill>
            </a:endParaRPr>
          </a:p>
        </p:txBody>
      </p:sp>
      <p:pic>
        <p:nvPicPr>
          <p:cNvPr id="32771" name="Picture 3" descr="DOM识别"/>
          <p:cNvPicPr>
            <a:picLocks noChangeAspect="1" noChangeArrowheads="1"/>
          </p:cNvPicPr>
          <p:nvPr/>
        </p:nvPicPr>
        <p:blipFill>
          <a:blip r:embed="rId1" cstate="print"/>
          <a:srcRect/>
          <a:stretch>
            <a:fillRect/>
          </a:stretch>
        </p:blipFill>
        <p:spPr bwMode="auto">
          <a:xfrm>
            <a:off x="323528" y="1556792"/>
            <a:ext cx="8591394" cy="5040560"/>
          </a:xfrm>
          <a:prstGeom prst="rect">
            <a:avLst/>
          </a:prstGeom>
          <a:noFill/>
          <a:ln w="9525">
            <a:noFill/>
            <a:miter lim="800000"/>
            <a:headEnd/>
            <a:tailEnd/>
          </a:ln>
        </p:spPr>
      </p:pic>
      <p:sp>
        <p:nvSpPr>
          <p:cNvPr id="32772" name="Rectangle 4"/>
          <p:cNvSpPr>
            <a:spLocks noChangeArrowheads="1"/>
          </p:cNvSpPr>
          <p:nvPr/>
        </p:nvSpPr>
        <p:spPr bwMode="auto">
          <a:xfrm>
            <a:off x="3563888" y="4905164"/>
            <a:ext cx="3028950" cy="427038"/>
          </a:xfrm>
          <a:prstGeom prst="rect">
            <a:avLst/>
          </a:prstGeom>
          <a:solidFill>
            <a:schemeClr val="accent6">
              <a:lumMod val="20000"/>
              <a:lumOff val="80000"/>
            </a:schemeClr>
          </a:solidFill>
          <a:ln w="9525">
            <a:noFill/>
            <a:miter lim="800000"/>
          </a:ln>
        </p:spPr>
        <p:txBody>
          <a:bodyPr wrap="none" lIns="0" tIns="0" rIns="0" bIns="0" anchor="ctr">
            <a:spAutoFit/>
          </a:bodyPr>
          <a:lstStyle/>
          <a:p>
            <a:r>
              <a:rPr lang="en-US" altLang="zh-CN" sz="2800" b="1" dirty="0"/>
              <a:t>IE DOM Inspector</a:t>
            </a:r>
            <a:r>
              <a:rPr lang="en-US" altLang="zh-CN" b="1" dirty="0"/>
              <a:t> </a:t>
            </a:r>
            <a:endParaRPr lang="en-US" altLang="zh-CN" b="1" dirty="0"/>
          </a:p>
        </p:txBody>
      </p:sp>
    </p:spTree>
  </p:cSld>
  <p:clrMapOvr>
    <a:masterClrMapping/>
  </p:clrMapOvr>
  <p:transition spd="med">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406525" y="366395"/>
            <a:ext cx="6166485" cy="561975"/>
          </a:xfrm>
        </p:spPr>
        <p:txBody>
          <a:bodyPr/>
          <a:lstStyle/>
          <a:p>
            <a:pPr algn="ctr"/>
            <a:r>
              <a:rPr lang="en-US" altLang="zh-CN" sz="3200" dirty="0">
                <a:solidFill>
                  <a:srgbClr val="FFFF00"/>
                </a:solidFill>
              </a:rPr>
              <a:t>DOM</a:t>
            </a:r>
            <a:r>
              <a:rPr lang="zh-CN" altLang="en-US" sz="3200" dirty="0">
                <a:solidFill>
                  <a:srgbClr val="FFFF00"/>
                </a:solidFill>
              </a:rPr>
              <a:t>对象识别工具</a:t>
            </a:r>
            <a:endParaRPr lang="zh-CN" altLang="en-US" sz="3200" dirty="0">
              <a:solidFill>
                <a:srgbClr val="FFFF00"/>
              </a:solidFill>
            </a:endParaRPr>
          </a:p>
        </p:txBody>
      </p:sp>
      <p:pic>
        <p:nvPicPr>
          <p:cNvPr id="33795" name="Picture 3" descr="DOM2"/>
          <p:cNvPicPr>
            <a:picLocks noChangeAspect="1" noChangeArrowheads="1"/>
          </p:cNvPicPr>
          <p:nvPr/>
        </p:nvPicPr>
        <p:blipFill>
          <a:blip r:embed="rId1" cstate="print"/>
          <a:srcRect/>
          <a:stretch>
            <a:fillRect/>
          </a:stretch>
        </p:blipFill>
        <p:spPr bwMode="auto">
          <a:xfrm>
            <a:off x="467544" y="1484784"/>
            <a:ext cx="8136904" cy="4891443"/>
          </a:xfrm>
          <a:prstGeom prst="rect">
            <a:avLst/>
          </a:prstGeom>
          <a:noFill/>
          <a:ln w="9525">
            <a:noFill/>
            <a:miter lim="800000"/>
            <a:headEnd/>
            <a:tailEnd/>
          </a:ln>
        </p:spPr>
      </p:pic>
      <p:sp>
        <p:nvSpPr>
          <p:cNvPr id="33796" name="Rectangle 4"/>
          <p:cNvSpPr>
            <a:spLocks noChangeArrowheads="1"/>
          </p:cNvSpPr>
          <p:nvPr/>
        </p:nvSpPr>
        <p:spPr bwMode="auto">
          <a:xfrm>
            <a:off x="6372200" y="3140968"/>
            <a:ext cx="1408112" cy="427037"/>
          </a:xfrm>
          <a:prstGeom prst="rect">
            <a:avLst/>
          </a:prstGeom>
          <a:solidFill>
            <a:schemeClr val="accent6">
              <a:lumMod val="20000"/>
              <a:lumOff val="80000"/>
            </a:schemeClr>
          </a:solidFill>
          <a:ln w="9525">
            <a:noFill/>
            <a:miter lim="800000"/>
          </a:ln>
        </p:spPr>
        <p:txBody>
          <a:bodyPr wrap="none" lIns="0" tIns="0" rIns="0" bIns="0" anchor="ctr">
            <a:spAutoFit/>
          </a:bodyPr>
          <a:lstStyle/>
          <a:p>
            <a:r>
              <a:rPr lang="en-US" altLang="zh-CN" sz="2800" b="1" dirty="0" err="1"/>
              <a:t>FireBug</a:t>
            </a:r>
            <a:r>
              <a:rPr lang="en-US" altLang="zh-CN" dirty="0"/>
              <a:t> </a:t>
            </a:r>
            <a:endParaRPr lang="en-US" altLang="zh-CN" dirty="0"/>
          </a:p>
        </p:txBody>
      </p:sp>
    </p:spTree>
  </p:cSld>
  <p:clrMapOvr>
    <a:masterClrMapping/>
  </p:clrMapOvr>
  <p:transition spd="med">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601470" y="366395"/>
            <a:ext cx="5970905" cy="561975"/>
          </a:xfrm>
        </p:spPr>
        <p:txBody>
          <a:bodyPr/>
          <a:lstStyle/>
          <a:p>
            <a:pPr marL="457200" indent="-457200" algn="ctr"/>
            <a:r>
              <a:rPr lang="en-US" altLang="zh-CN" sz="3200" dirty="0" smtClean="0">
                <a:solidFill>
                  <a:srgbClr val="FFFF00"/>
                </a:solidFill>
              </a:rPr>
              <a:t>9.2.3 </a:t>
            </a:r>
            <a:r>
              <a:rPr lang="zh-CN" altLang="en-US" sz="3200" dirty="0">
                <a:solidFill>
                  <a:srgbClr val="FFFF00"/>
                </a:solidFill>
              </a:rPr>
              <a:t>脚本技术</a:t>
            </a:r>
            <a:endParaRPr lang="zh-CN" altLang="en-US" sz="3200" dirty="0">
              <a:solidFill>
                <a:srgbClr val="FFFF00"/>
              </a:solidFill>
            </a:endParaRPr>
          </a:p>
        </p:txBody>
      </p:sp>
      <p:sp>
        <p:nvSpPr>
          <p:cNvPr id="2209795" name="Rectangle 3"/>
          <p:cNvSpPr>
            <a:spLocks noChangeArrowheads="1"/>
          </p:cNvSpPr>
          <p:nvPr/>
        </p:nvSpPr>
        <p:spPr bwMode="auto">
          <a:xfrm>
            <a:off x="503357" y="1435426"/>
            <a:ext cx="8136904" cy="5077460"/>
          </a:xfrm>
          <a:prstGeom prst="rect">
            <a:avLst/>
          </a:prstGeom>
          <a:noFill/>
          <a:ln w="9525" algn="ctr">
            <a:noFill/>
            <a:miter lim="800000"/>
          </a:ln>
          <a:effectLst/>
        </p:spPr>
        <p:txBody>
          <a:bodyPr wrap="square" anchor="ctr">
            <a:spAutoFit/>
          </a:bodyPr>
          <a:lstStyle/>
          <a:p>
            <a:pPr indent="457200" eaLnBrk="1" fontAlgn="auto" latinLnBrk="0" hangingPunct="1">
              <a:lnSpc>
                <a:spcPct val="150000"/>
              </a:lnSpc>
            </a:pPr>
            <a:r>
              <a:rPr lang="zh-CN" altLang="en-US" sz="2400" i="0">
                <a:solidFill>
                  <a:srgbClr val="FF0000"/>
                </a:solidFill>
                <a:sym typeface="+mn-ea"/>
              </a:rPr>
              <a:t>脚本</a:t>
            </a:r>
            <a:r>
              <a:rPr lang="zh-CN" altLang="en-US" sz="2400" i="0">
                <a:sym typeface="+mn-ea"/>
              </a:rPr>
              <a:t>是一组测试工具执行的指令集合，也是计算机程序的一种形式。脚本可以通过录制测试的操作产生，然后再做修改。也可以直接用脚本语言编写脚本。测试工具脚本中可以包含数据和指令，并包括：</a:t>
            </a:r>
            <a:endParaRPr lang="zh-CN" altLang="en-US" sz="2400" i="0">
              <a:solidFill>
                <a:schemeClr val="tx1"/>
              </a:solidFill>
            </a:endParaRPr>
          </a:p>
          <a:p>
            <a:pPr indent="457200" eaLnBrk="1" fontAlgn="auto" latinLnBrk="0" hangingPunct="1">
              <a:lnSpc>
                <a:spcPct val="150000"/>
              </a:lnSpc>
            </a:pPr>
            <a:r>
              <a:rPr lang="zh-CN" altLang="en-US" sz="2400" i="0">
                <a:sym typeface="+mn-ea"/>
              </a:rPr>
              <a:t>（</a:t>
            </a:r>
            <a:r>
              <a:rPr lang="en-US" altLang="zh-CN" sz="2400" i="0">
                <a:sym typeface="+mn-ea"/>
              </a:rPr>
              <a:t>1</a:t>
            </a:r>
            <a:r>
              <a:rPr lang="zh-CN" altLang="en-US" sz="2400" i="0">
                <a:sym typeface="+mn-ea"/>
              </a:rPr>
              <a:t>）同步（何时进行下一个输入）。</a:t>
            </a:r>
            <a:endParaRPr lang="zh-CN" altLang="en-US" sz="2400" i="0">
              <a:solidFill>
                <a:schemeClr val="tx1"/>
              </a:solidFill>
            </a:endParaRPr>
          </a:p>
          <a:p>
            <a:pPr indent="457200" eaLnBrk="1" fontAlgn="auto" latinLnBrk="0" hangingPunct="1">
              <a:lnSpc>
                <a:spcPct val="150000"/>
              </a:lnSpc>
            </a:pPr>
            <a:r>
              <a:rPr lang="zh-CN" altLang="en-US" sz="2400" i="0">
                <a:sym typeface="+mn-ea"/>
              </a:rPr>
              <a:t>（</a:t>
            </a:r>
            <a:r>
              <a:rPr lang="en-US" altLang="zh-CN" sz="2400" i="0">
                <a:sym typeface="+mn-ea"/>
              </a:rPr>
              <a:t>2</a:t>
            </a:r>
            <a:r>
              <a:rPr lang="zh-CN" altLang="en-US" sz="2400" i="0">
                <a:sym typeface="+mn-ea"/>
              </a:rPr>
              <a:t>）比较信息（比较什么、如何比较以及和谁比较）。</a:t>
            </a:r>
            <a:endParaRPr lang="zh-CN" altLang="en-US" sz="2400" i="0">
              <a:solidFill>
                <a:schemeClr val="tx1"/>
              </a:solidFill>
            </a:endParaRPr>
          </a:p>
          <a:p>
            <a:pPr indent="457200" eaLnBrk="1" fontAlgn="auto" latinLnBrk="0" hangingPunct="1">
              <a:lnSpc>
                <a:spcPct val="150000"/>
              </a:lnSpc>
            </a:pPr>
            <a:r>
              <a:rPr lang="zh-CN" altLang="en-US" sz="2400" i="0">
                <a:sym typeface="+mn-ea"/>
              </a:rPr>
              <a:t>（</a:t>
            </a:r>
            <a:r>
              <a:rPr lang="en-US" altLang="zh-CN" sz="2400" i="0">
                <a:sym typeface="+mn-ea"/>
              </a:rPr>
              <a:t>3</a:t>
            </a:r>
            <a:r>
              <a:rPr lang="zh-CN" altLang="en-US" sz="2400" i="0">
                <a:sym typeface="+mn-ea"/>
              </a:rPr>
              <a:t>）捕获何种屏幕数据以及存储在何处。</a:t>
            </a:r>
            <a:endParaRPr lang="zh-CN" altLang="en-US" sz="2400" i="0">
              <a:solidFill>
                <a:schemeClr val="tx1"/>
              </a:solidFill>
            </a:endParaRPr>
          </a:p>
          <a:p>
            <a:pPr indent="457200" eaLnBrk="1" fontAlgn="auto" latinLnBrk="0" hangingPunct="1">
              <a:lnSpc>
                <a:spcPct val="150000"/>
              </a:lnSpc>
            </a:pPr>
            <a:r>
              <a:rPr lang="zh-CN" altLang="en-US" sz="2400" i="0">
                <a:sym typeface="+mn-ea"/>
              </a:rPr>
              <a:t>（</a:t>
            </a:r>
            <a:r>
              <a:rPr lang="en-US" altLang="zh-CN" sz="2400" i="0">
                <a:sym typeface="+mn-ea"/>
              </a:rPr>
              <a:t>4</a:t>
            </a:r>
            <a:r>
              <a:rPr lang="zh-CN" altLang="en-US" sz="2400" i="0">
                <a:sym typeface="+mn-ea"/>
              </a:rPr>
              <a:t>）从另一个数据源读取数据时从何处读取。</a:t>
            </a:r>
            <a:endParaRPr lang="zh-CN" altLang="en-US" sz="2400" i="0">
              <a:solidFill>
                <a:schemeClr val="tx1"/>
              </a:solidFill>
            </a:endParaRPr>
          </a:p>
          <a:p>
            <a:pPr indent="457200" eaLnBrk="1" fontAlgn="auto" latinLnBrk="0" hangingPunct="1">
              <a:lnSpc>
                <a:spcPct val="150000"/>
              </a:lnSpc>
            </a:pPr>
            <a:r>
              <a:rPr lang="zh-CN" altLang="en-US" sz="2400" i="0">
                <a:sym typeface="+mn-ea"/>
              </a:rPr>
              <a:t>（</a:t>
            </a:r>
            <a:r>
              <a:rPr lang="en-US" altLang="zh-CN" sz="2400" i="0">
                <a:sym typeface="+mn-ea"/>
              </a:rPr>
              <a:t>5</a:t>
            </a:r>
            <a:r>
              <a:rPr lang="zh-CN" altLang="en-US" sz="2400" i="0">
                <a:sym typeface="+mn-ea"/>
              </a:rPr>
              <a:t>）控制信息等。</a:t>
            </a:r>
            <a:endParaRPr lang="zh-CN" altLang="en-US" sz="2400" i="0" dirty="0">
              <a:latin typeface="楷体" panose="02010609060101010101" charset="-122"/>
              <a:ea typeface="楷体" panose="02010609060101010101" charset="-122"/>
              <a:cs typeface="楷体" panose="02010609060101010101" charset="-122"/>
            </a:endParaRPr>
          </a:p>
        </p:txBody>
      </p:sp>
    </p:spTree>
  </p:cSld>
  <p:clrMapOvr>
    <a:masterClrMapping/>
  </p:clrMapOvr>
  <p:transition spd="med">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691680" y="332656"/>
            <a:ext cx="6156325" cy="639763"/>
          </a:xfrm>
        </p:spPr>
        <p:txBody>
          <a:bodyPr/>
          <a:lstStyle/>
          <a:p>
            <a:pPr algn="ctr"/>
            <a:r>
              <a:rPr lang="zh-CN" altLang="en-US" sz="3200" dirty="0">
                <a:solidFill>
                  <a:srgbClr val="FFFF00"/>
                </a:solidFill>
                <a:latin typeface="+mj-ea"/>
              </a:rPr>
              <a:t>自动测试和手工测试</a:t>
            </a:r>
            <a:endParaRPr lang="zh-CN" altLang="en-US" sz="3200" dirty="0">
              <a:solidFill>
                <a:srgbClr val="FFFF00"/>
              </a:solidFill>
              <a:latin typeface="+mj-ea"/>
            </a:endParaRPr>
          </a:p>
        </p:txBody>
      </p:sp>
      <p:pic>
        <p:nvPicPr>
          <p:cNvPr id="10243" name="Picture 83" descr="j0195384"/>
          <p:cNvPicPr>
            <a:picLocks noGrp="1" noChangeAspect="1" noChangeArrowheads="1"/>
          </p:cNvPicPr>
          <p:nvPr>
            <p:ph idx="1"/>
          </p:nvPr>
        </p:nvPicPr>
        <p:blipFill>
          <a:blip r:embed="rId1" cstate="print"/>
          <a:srcRect/>
          <a:stretch>
            <a:fillRect/>
          </a:stretch>
        </p:blipFill>
        <p:spPr>
          <a:xfrm>
            <a:off x="6264275" y="2582863"/>
            <a:ext cx="2303463" cy="2163762"/>
          </a:xfrm>
          <a:noFill/>
        </p:spPr>
      </p:pic>
      <p:sp>
        <p:nvSpPr>
          <p:cNvPr id="10244" name="Line 84"/>
          <p:cNvSpPr>
            <a:spLocks noChangeShapeType="1"/>
          </p:cNvSpPr>
          <p:nvPr/>
        </p:nvSpPr>
        <p:spPr bwMode="auto">
          <a:xfrm>
            <a:off x="5688013" y="1520825"/>
            <a:ext cx="0" cy="5337175"/>
          </a:xfrm>
          <a:prstGeom prst="line">
            <a:avLst/>
          </a:prstGeom>
          <a:noFill/>
          <a:ln w="38100" cmpd="dbl">
            <a:solidFill>
              <a:srgbClr val="91AC4E"/>
            </a:solidFill>
            <a:round/>
          </a:ln>
        </p:spPr>
        <p:txBody>
          <a:bodyPr lIns="0" tIns="0" rIns="0" bIns="0" anchor="ctr"/>
          <a:lstStyle/>
          <a:p>
            <a:endParaRPr lang="zh-CN" altLang="en-US"/>
          </a:p>
        </p:txBody>
      </p:sp>
      <p:sp>
        <p:nvSpPr>
          <p:cNvPr id="10245" name="Text Box 85"/>
          <p:cNvSpPr txBox="1">
            <a:spLocks noChangeArrowheads="1"/>
          </p:cNvSpPr>
          <p:nvPr/>
        </p:nvSpPr>
        <p:spPr bwMode="auto">
          <a:xfrm>
            <a:off x="6551613" y="4976813"/>
            <a:ext cx="1873250" cy="738664"/>
          </a:xfrm>
          <a:prstGeom prst="rect">
            <a:avLst/>
          </a:prstGeom>
          <a:noFill/>
          <a:ln w="9525">
            <a:noFill/>
            <a:miter lim="800000"/>
          </a:ln>
        </p:spPr>
        <p:txBody>
          <a:bodyPr lIns="0" tIns="0" rIns="0" bIns="0">
            <a:spAutoFit/>
          </a:bodyPr>
          <a:lstStyle/>
          <a:p>
            <a:pPr algn="ctr">
              <a:spcBef>
                <a:spcPct val="50000"/>
              </a:spcBef>
            </a:pPr>
            <a:r>
              <a:rPr lang="zh-CN" altLang="en-US" sz="2400" b="1" i="0" u="sng" dirty="0"/>
              <a:t>手工模拟用户操作</a:t>
            </a:r>
            <a:endParaRPr lang="zh-CN" altLang="en-US" sz="2400" b="1" i="0" u="sng" dirty="0"/>
          </a:p>
        </p:txBody>
      </p:sp>
      <p:pic>
        <p:nvPicPr>
          <p:cNvPr id="10246" name="Picture 86" descr="ratlerpi"/>
          <p:cNvPicPr>
            <a:picLocks noChangeAspect="1" noChangeArrowheads="1"/>
          </p:cNvPicPr>
          <p:nvPr/>
        </p:nvPicPr>
        <p:blipFill>
          <a:blip r:embed="rId2" cstate="print"/>
          <a:srcRect/>
          <a:stretch>
            <a:fillRect/>
          </a:stretch>
        </p:blipFill>
        <p:spPr bwMode="auto">
          <a:xfrm>
            <a:off x="1042988" y="1773238"/>
            <a:ext cx="3960812" cy="2970212"/>
          </a:xfrm>
          <a:prstGeom prst="rect">
            <a:avLst/>
          </a:prstGeom>
          <a:noFill/>
          <a:ln w="9525">
            <a:noFill/>
            <a:miter lim="800000"/>
            <a:headEnd/>
            <a:tailEnd/>
          </a:ln>
        </p:spPr>
      </p:pic>
      <p:grpSp>
        <p:nvGrpSpPr>
          <p:cNvPr id="10247" name="Group 92"/>
          <p:cNvGrpSpPr/>
          <p:nvPr/>
        </p:nvGrpSpPr>
        <p:grpSpPr bwMode="auto">
          <a:xfrm>
            <a:off x="1116013" y="4833938"/>
            <a:ext cx="1239837" cy="919162"/>
            <a:chOff x="2400" y="1581"/>
            <a:chExt cx="781" cy="579"/>
          </a:xfrm>
        </p:grpSpPr>
        <p:grpSp>
          <p:nvGrpSpPr>
            <p:cNvPr id="11149" name="Group 93"/>
            <p:cNvGrpSpPr/>
            <p:nvPr/>
          </p:nvGrpSpPr>
          <p:grpSpPr bwMode="auto">
            <a:xfrm>
              <a:off x="2400" y="1581"/>
              <a:ext cx="589" cy="387"/>
              <a:chOff x="2436" y="2170"/>
              <a:chExt cx="589" cy="387"/>
            </a:xfrm>
          </p:grpSpPr>
          <p:sp>
            <p:nvSpPr>
              <p:cNvPr id="11448" name="Freeform 94"/>
              <p:cNvSpPr/>
              <p:nvPr/>
            </p:nvSpPr>
            <p:spPr bwMode="auto">
              <a:xfrm>
                <a:off x="2914" y="2504"/>
                <a:ext cx="111" cy="53"/>
              </a:xfrm>
              <a:custGeom>
                <a:avLst/>
                <a:gdLst>
                  <a:gd name="T0" fmla="*/ 2 w 111"/>
                  <a:gd name="T1" fmla="*/ 22 h 53"/>
                  <a:gd name="T2" fmla="*/ 1 w 111"/>
                  <a:gd name="T3" fmla="*/ 21 h 53"/>
                  <a:gd name="T4" fmla="*/ 0 w 111"/>
                  <a:gd name="T5" fmla="*/ 19 h 53"/>
                  <a:gd name="T6" fmla="*/ 0 w 111"/>
                  <a:gd name="T7" fmla="*/ 17 h 53"/>
                  <a:gd name="T8" fmla="*/ 0 w 111"/>
                  <a:gd name="T9" fmla="*/ 16 h 53"/>
                  <a:gd name="T10" fmla="*/ 0 w 111"/>
                  <a:gd name="T11" fmla="*/ 7 h 53"/>
                  <a:gd name="T12" fmla="*/ 0 w 111"/>
                  <a:gd name="T13" fmla="*/ 5 h 53"/>
                  <a:gd name="T14" fmla="*/ 2 w 111"/>
                  <a:gd name="T15" fmla="*/ 4 h 53"/>
                  <a:gd name="T16" fmla="*/ 35 w 111"/>
                  <a:gd name="T17" fmla="*/ 0 h 53"/>
                  <a:gd name="T18" fmla="*/ 37 w 111"/>
                  <a:gd name="T19" fmla="*/ 0 h 53"/>
                  <a:gd name="T20" fmla="*/ 38 w 111"/>
                  <a:gd name="T21" fmla="*/ 0 h 53"/>
                  <a:gd name="T22" fmla="*/ 40 w 111"/>
                  <a:gd name="T23" fmla="*/ 0 h 53"/>
                  <a:gd name="T24" fmla="*/ 81 w 111"/>
                  <a:gd name="T25" fmla="*/ 2 h 53"/>
                  <a:gd name="T26" fmla="*/ 82 w 111"/>
                  <a:gd name="T27" fmla="*/ 2 h 53"/>
                  <a:gd name="T28" fmla="*/ 84 w 111"/>
                  <a:gd name="T29" fmla="*/ 3 h 53"/>
                  <a:gd name="T30" fmla="*/ 86 w 111"/>
                  <a:gd name="T31" fmla="*/ 3 h 53"/>
                  <a:gd name="T32" fmla="*/ 88 w 111"/>
                  <a:gd name="T33" fmla="*/ 4 h 53"/>
                  <a:gd name="T34" fmla="*/ 90 w 111"/>
                  <a:gd name="T35" fmla="*/ 5 h 53"/>
                  <a:gd name="T36" fmla="*/ 107 w 111"/>
                  <a:gd name="T37" fmla="*/ 21 h 53"/>
                  <a:gd name="T38" fmla="*/ 108 w 111"/>
                  <a:gd name="T39" fmla="*/ 23 h 53"/>
                  <a:gd name="T40" fmla="*/ 109 w 111"/>
                  <a:gd name="T41" fmla="*/ 24 h 53"/>
                  <a:gd name="T42" fmla="*/ 110 w 111"/>
                  <a:gd name="T43" fmla="*/ 26 h 53"/>
                  <a:gd name="T44" fmla="*/ 110 w 111"/>
                  <a:gd name="T45" fmla="*/ 36 h 53"/>
                  <a:gd name="T46" fmla="*/ 109 w 111"/>
                  <a:gd name="T47" fmla="*/ 37 h 53"/>
                  <a:gd name="T48" fmla="*/ 108 w 111"/>
                  <a:gd name="T49" fmla="*/ 39 h 53"/>
                  <a:gd name="T50" fmla="*/ 72 w 111"/>
                  <a:gd name="T51" fmla="*/ 51 h 53"/>
                  <a:gd name="T52" fmla="*/ 70 w 111"/>
                  <a:gd name="T53" fmla="*/ 51 h 53"/>
                  <a:gd name="T54" fmla="*/ 68 w 111"/>
                  <a:gd name="T55" fmla="*/ 52 h 53"/>
                  <a:gd name="T56" fmla="*/ 66 w 111"/>
                  <a:gd name="T57" fmla="*/ 52 h 53"/>
                  <a:gd name="T58" fmla="*/ 64 w 111"/>
                  <a:gd name="T59" fmla="*/ 51 h 53"/>
                  <a:gd name="T60" fmla="*/ 62 w 111"/>
                  <a:gd name="T61" fmla="*/ 51 h 53"/>
                  <a:gd name="T62" fmla="*/ 2 w 111"/>
                  <a:gd name="T63" fmla="*/ 22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1"/>
                  <a:gd name="T97" fmla="*/ 0 h 53"/>
                  <a:gd name="T98" fmla="*/ 111 w 111"/>
                  <a:gd name="T99" fmla="*/ 53 h 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1" h="53">
                    <a:moveTo>
                      <a:pt x="2" y="22"/>
                    </a:moveTo>
                    <a:lnTo>
                      <a:pt x="1" y="21"/>
                    </a:lnTo>
                    <a:lnTo>
                      <a:pt x="0" y="19"/>
                    </a:lnTo>
                    <a:lnTo>
                      <a:pt x="0" y="17"/>
                    </a:lnTo>
                    <a:lnTo>
                      <a:pt x="0" y="16"/>
                    </a:lnTo>
                    <a:lnTo>
                      <a:pt x="0" y="7"/>
                    </a:lnTo>
                    <a:lnTo>
                      <a:pt x="0" y="5"/>
                    </a:lnTo>
                    <a:lnTo>
                      <a:pt x="2" y="4"/>
                    </a:lnTo>
                    <a:lnTo>
                      <a:pt x="35" y="0"/>
                    </a:lnTo>
                    <a:lnTo>
                      <a:pt x="37" y="0"/>
                    </a:lnTo>
                    <a:lnTo>
                      <a:pt x="38" y="0"/>
                    </a:lnTo>
                    <a:lnTo>
                      <a:pt x="40" y="0"/>
                    </a:lnTo>
                    <a:lnTo>
                      <a:pt x="81" y="2"/>
                    </a:lnTo>
                    <a:lnTo>
                      <a:pt x="82" y="2"/>
                    </a:lnTo>
                    <a:lnTo>
                      <a:pt x="84" y="3"/>
                    </a:lnTo>
                    <a:lnTo>
                      <a:pt x="86" y="3"/>
                    </a:lnTo>
                    <a:lnTo>
                      <a:pt x="88" y="4"/>
                    </a:lnTo>
                    <a:lnTo>
                      <a:pt x="90" y="5"/>
                    </a:lnTo>
                    <a:lnTo>
                      <a:pt x="107" y="21"/>
                    </a:lnTo>
                    <a:lnTo>
                      <a:pt x="108" y="23"/>
                    </a:lnTo>
                    <a:lnTo>
                      <a:pt x="109" y="24"/>
                    </a:lnTo>
                    <a:lnTo>
                      <a:pt x="110" y="26"/>
                    </a:lnTo>
                    <a:lnTo>
                      <a:pt x="110" y="36"/>
                    </a:lnTo>
                    <a:lnTo>
                      <a:pt x="109" y="37"/>
                    </a:lnTo>
                    <a:lnTo>
                      <a:pt x="108" y="39"/>
                    </a:lnTo>
                    <a:lnTo>
                      <a:pt x="72" y="51"/>
                    </a:lnTo>
                    <a:lnTo>
                      <a:pt x="70" y="51"/>
                    </a:lnTo>
                    <a:lnTo>
                      <a:pt x="68" y="52"/>
                    </a:lnTo>
                    <a:lnTo>
                      <a:pt x="66" y="52"/>
                    </a:lnTo>
                    <a:lnTo>
                      <a:pt x="64" y="51"/>
                    </a:lnTo>
                    <a:lnTo>
                      <a:pt x="62" y="51"/>
                    </a:lnTo>
                    <a:lnTo>
                      <a:pt x="2" y="22"/>
                    </a:lnTo>
                  </a:path>
                </a:pathLst>
              </a:custGeom>
              <a:solidFill>
                <a:srgbClr val="FFFFFF"/>
              </a:solidFill>
              <a:ln w="12700" cap="rnd">
                <a:solidFill>
                  <a:srgbClr val="ABABAB"/>
                </a:solidFill>
                <a:round/>
              </a:ln>
            </p:spPr>
            <p:txBody>
              <a:bodyPr/>
              <a:lstStyle/>
              <a:p>
                <a:endParaRPr lang="zh-CN" altLang="en-US"/>
              </a:p>
            </p:txBody>
          </p:sp>
          <p:sp>
            <p:nvSpPr>
              <p:cNvPr id="11449" name="Freeform 95"/>
              <p:cNvSpPr/>
              <p:nvPr/>
            </p:nvSpPr>
            <p:spPr bwMode="auto">
              <a:xfrm>
                <a:off x="2914" y="2509"/>
                <a:ext cx="75" cy="28"/>
              </a:xfrm>
              <a:custGeom>
                <a:avLst/>
                <a:gdLst>
                  <a:gd name="T0" fmla="*/ 2 w 75"/>
                  <a:gd name="T1" fmla="*/ 0 h 28"/>
                  <a:gd name="T2" fmla="*/ 0 w 75"/>
                  <a:gd name="T3" fmla="*/ 0 h 28"/>
                  <a:gd name="T4" fmla="*/ 0 w 75"/>
                  <a:gd name="T5" fmla="*/ 1 h 28"/>
                  <a:gd name="T6" fmla="*/ 40 w 75"/>
                  <a:gd name="T7" fmla="*/ 4 h 28"/>
                  <a:gd name="T8" fmla="*/ 65 w 75"/>
                  <a:gd name="T9" fmla="*/ 24 h 28"/>
                  <a:gd name="T10" fmla="*/ 67 w 75"/>
                  <a:gd name="T11" fmla="*/ 25 h 28"/>
                  <a:gd name="T12" fmla="*/ 69 w 75"/>
                  <a:gd name="T13" fmla="*/ 26 h 28"/>
                  <a:gd name="T14" fmla="*/ 71 w 75"/>
                  <a:gd name="T15" fmla="*/ 27 h 28"/>
                  <a:gd name="T16" fmla="*/ 72 w 75"/>
                  <a:gd name="T17" fmla="*/ 26 h 28"/>
                  <a:gd name="T18" fmla="*/ 74 w 75"/>
                  <a:gd name="T19" fmla="*/ 25 h 28"/>
                  <a:gd name="T20" fmla="*/ 72 w 75"/>
                  <a:gd name="T21" fmla="*/ 23 h 28"/>
                  <a:gd name="T22" fmla="*/ 71 w 75"/>
                  <a:gd name="T23" fmla="*/ 23 h 28"/>
                  <a:gd name="T24" fmla="*/ 69 w 75"/>
                  <a:gd name="T25" fmla="*/ 23 h 28"/>
                  <a:gd name="T26" fmla="*/ 67 w 75"/>
                  <a:gd name="T27" fmla="*/ 22 h 28"/>
                  <a:gd name="T28" fmla="*/ 66 w 75"/>
                  <a:gd name="T29" fmla="*/ 21 h 28"/>
                  <a:gd name="T30" fmla="*/ 45 w 75"/>
                  <a:gd name="T31" fmla="*/ 5 h 28"/>
                  <a:gd name="T32" fmla="*/ 43 w 75"/>
                  <a:gd name="T33" fmla="*/ 4 h 28"/>
                  <a:gd name="T34" fmla="*/ 41 w 75"/>
                  <a:gd name="T35" fmla="*/ 3 h 28"/>
                  <a:gd name="T36" fmla="*/ 40 w 75"/>
                  <a:gd name="T37" fmla="*/ 2 h 28"/>
                  <a:gd name="T38" fmla="*/ 2 w 75"/>
                  <a:gd name="T39" fmla="*/ 0 h 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5"/>
                  <a:gd name="T61" fmla="*/ 0 h 28"/>
                  <a:gd name="T62" fmla="*/ 75 w 75"/>
                  <a:gd name="T63" fmla="*/ 28 h 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5" h="28">
                    <a:moveTo>
                      <a:pt x="2" y="0"/>
                    </a:moveTo>
                    <a:lnTo>
                      <a:pt x="0" y="0"/>
                    </a:lnTo>
                    <a:lnTo>
                      <a:pt x="0" y="1"/>
                    </a:lnTo>
                    <a:lnTo>
                      <a:pt x="40" y="4"/>
                    </a:lnTo>
                    <a:lnTo>
                      <a:pt x="65" y="24"/>
                    </a:lnTo>
                    <a:lnTo>
                      <a:pt x="67" y="25"/>
                    </a:lnTo>
                    <a:lnTo>
                      <a:pt x="69" y="26"/>
                    </a:lnTo>
                    <a:lnTo>
                      <a:pt x="71" y="27"/>
                    </a:lnTo>
                    <a:lnTo>
                      <a:pt x="72" y="26"/>
                    </a:lnTo>
                    <a:lnTo>
                      <a:pt x="74" y="25"/>
                    </a:lnTo>
                    <a:lnTo>
                      <a:pt x="72" y="23"/>
                    </a:lnTo>
                    <a:lnTo>
                      <a:pt x="71" y="23"/>
                    </a:lnTo>
                    <a:lnTo>
                      <a:pt x="69" y="23"/>
                    </a:lnTo>
                    <a:lnTo>
                      <a:pt x="67" y="22"/>
                    </a:lnTo>
                    <a:lnTo>
                      <a:pt x="66" y="21"/>
                    </a:lnTo>
                    <a:lnTo>
                      <a:pt x="45" y="5"/>
                    </a:lnTo>
                    <a:lnTo>
                      <a:pt x="43" y="4"/>
                    </a:lnTo>
                    <a:lnTo>
                      <a:pt x="41" y="3"/>
                    </a:lnTo>
                    <a:lnTo>
                      <a:pt x="40" y="2"/>
                    </a:lnTo>
                    <a:lnTo>
                      <a:pt x="2" y="0"/>
                    </a:lnTo>
                  </a:path>
                </a:pathLst>
              </a:custGeom>
              <a:solidFill>
                <a:srgbClr val="ABABAB"/>
              </a:solidFill>
              <a:ln w="12700" cap="rnd">
                <a:solidFill>
                  <a:srgbClr val="ABABAB"/>
                </a:solidFill>
                <a:round/>
              </a:ln>
            </p:spPr>
            <p:txBody>
              <a:bodyPr/>
              <a:lstStyle/>
              <a:p>
                <a:endParaRPr lang="zh-CN" altLang="en-US"/>
              </a:p>
            </p:txBody>
          </p:sp>
          <p:sp>
            <p:nvSpPr>
              <p:cNvPr id="11450" name="Freeform 96"/>
              <p:cNvSpPr/>
              <p:nvPr/>
            </p:nvSpPr>
            <p:spPr bwMode="auto">
              <a:xfrm>
                <a:off x="2929" y="2505"/>
                <a:ext cx="37" cy="19"/>
              </a:xfrm>
              <a:custGeom>
                <a:avLst/>
                <a:gdLst>
                  <a:gd name="T0" fmla="*/ 0 w 37"/>
                  <a:gd name="T1" fmla="*/ 12 h 19"/>
                  <a:gd name="T2" fmla="*/ 18 w 37"/>
                  <a:gd name="T3" fmla="*/ 18 h 19"/>
                  <a:gd name="T4" fmla="*/ 36 w 37"/>
                  <a:gd name="T5" fmla="*/ 0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2"/>
                    </a:moveTo>
                    <a:lnTo>
                      <a:pt x="18" y="18"/>
                    </a:lnTo>
                    <a:lnTo>
                      <a:pt x="36" y="0"/>
                    </a:lnTo>
                  </a:path>
                </a:pathLst>
              </a:custGeom>
              <a:noFill/>
              <a:ln w="12700" cap="rnd">
                <a:solidFill>
                  <a:srgbClr val="000000"/>
                </a:solidFill>
                <a:round/>
                <a:headEnd type="none" w="sm" len="sm"/>
                <a:tailEnd type="none" w="sm" len="sm"/>
              </a:ln>
            </p:spPr>
            <p:txBody>
              <a:bodyPr/>
              <a:lstStyle/>
              <a:p>
                <a:endParaRPr lang="zh-CN" altLang="en-US"/>
              </a:p>
            </p:txBody>
          </p:sp>
          <p:sp>
            <p:nvSpPr>
              <p:cNvPr id="11451" name="Freeform 97"/>
              <p:cNvSpPr/>
              <p:nvPr/>
            </p:nvSpPr>
            <p:spPr bwMode="auto">
              <a:xfrm>
                <a:off x="2978" y="2527"/>
                <a:ext cx="47" cy="30"/>
              </a:xfrm>
              <a:custGeom>
                <a:avLst/>
                <a:gdLst>
                  <a:gd name="T0" fmla="*/ 0 w 47"/>
                  <a:gd name="T1" fmla="*/ 28 h 30"/>
                  <a:gd name="T2" fmla="*/ 1 w 47"/>
                  <a:gd name="T3" fmla="*/ 28 h 30"/>
                  <a:gd name="T4" fmla="*/ 3 w 47"/>
                  <a:gd name="T5" fmla="*/ 27 h 30"/>
                  <a:gd name="T6" fmla="*/ 3 w 47"/>
                  <a:gd name="T7" fmla="*/ 16 h 30"/>
                  <a:gd name="T8" fmla="*/ 3 w 47"/>
                  <a:gd name="T9" fmla="*/ 14 h 30"/>
                  <a:gd name="T10" fmla="*/ 3 w 47"/>
                  <a:gd name="T11" fmla="*/ 13 h 30"/>
                  <a:gd name="T12" fmla="*/ 2 w 47"/>
                  <a:gd name="T13" fmla="*/ 11 h 30"/>
                  <a:gd name="T14" fmla="*/ 4 w 47"/>
                  <a:gd name="T15" fmla="*/ 11 h 30"/>
                  <a:gd name="T16" fmla="*/ 5 w 47"/>
                  <a:gd name="T17" fmla="*/ 11 h 30"/>
                  <a:gd name="T18" fmla="*/ 43 w 47"/>
                  <a:gd name="T19" fmla="*/ 1 h 30"/>
                  <a:gd name="T20" fmla="*/ 43 w 47"/>
                  <a:gd name="T21" fmla="*/ 0 h 30"/>
                  <a:gd name="T22" fmla="*/ 45 w 47"/>
                  <a:gd name="T23" fmla="*/ 1 h 30"/>
                  <a:gd name="T24" fmla="*/ 46 w 47"/>
                  <a:gd name="T25" fmla="*/ 3 h 30"/>
                  <a:gd name="T26" fmla="*/ 46 w 47"/>
                  <a:gd name="T27" fmla="*/ 13 h 30"/>
                  <a:gd name="T28" fmla="*/ 45 w 47"/>
                  <a:gd name="T29" fmla="*/ 15 h 30"/>
                  <a:gd name="T30" fmla="*/ 43 w 47"/>
                  <a:gd name="T31" fmla="*/ 16 h 30"/>
                  <a:gd name="T32" fmla="*/ 7 w 47"/>
                  <a:gd name="T33" fmla="*/ 28 h 30"/>
                  <a:gd name="T34" fmla="*/ 5 w 47"/>
                  <a:gd name="T35" fmla="*/ 28 h 30"/>
                  <a:gd name="T36" fmla="*/ 3 w 47"/>
                  <a:gd name="T37" fmla="*/ 29 h 30"/>
                  <a:gd name="T38" fmla="*/ 1 w 47"/>
                  <a:gd name="T39" fmla="*/ 29 h 30"/>
                  <a:gd name="T40" fmla="*/ 0 w 47"/>
                  <a:gd name="T41" fmla="*/ 28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30"/>
                  <a:gd name="T65" fmla="*/ 47 w 47"/>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30">
                    <a:moveTo>
                      <a:pt x="0" y="28"/>
                    </a:moveTo>
                    <a:lnTo>
                      <a:pt x="1" y="28"/>
                    </a:lnTo>
                    <a:lnTo>
                      <a:pt x="3" y="27"/>
                    </a:lnTo>
                    <a:lnTo>
                      <a:pt x="3" y="16"/>
                    </a:lnTo>
                    <a:lnTo>
                      <a:pt x="3" y="14"/>
                    </a:lnTo>
                    <a:lnTo>
                      <a:pt x="3" y="13"/>
                    </a:lnTo>
                    <a:lnTo>
                      <a:pt x="2" y="11"/>
                    </a:lnTo>
                    <a:lnTo>
                      <a:pt x="4" y="11"/>
                    </a:lnTo>
                    <a:lnTo>
                      <a:pt x="5" y="11"/>
                    </a:lnTo>
                    <a:lnTo>
                      <a:pt x="43" y="1"/>
                    </a:lnTo>
                    <a:lnTo>
                      <a:pt x="43" y="0"/>
                    </a:lnTo>
                    <a:lnTo>
                      <a:pt x="45" y="1"/>
                    </a:lnTo>
                    <a:lnTo>
                      <a:pt x="46" y="3"/>
                    </a:lnTo>
                    <a:lnTo>
                      <a:pt x="46" y="13"/>
                    </a:lnTo>
                    <a:lnTo>
                      <a:pt x="45" y="15"/>
                    </a:lnTo>
                    <a:lnTo>
                      <a:pt x="43" y="16"/>
                    </a:lnTo>
                    <a:lnTo>
                      <a:pt x="7" y="28"/>
                    </a:lnTo>
                    <a:lnTo>
                      <a:pt x="5" y="28"/>
                    </a:lnTo>
                    <a:lnTo>
                      <a:pt x="3" y="29"/>
                    </a:lnTo>
                    <a:lnTo>
                      <a:pt x="1" y="29"/>
                    </a:lnTo>
                    <a:lnTo>
                      <a:pt x="0" y="28"/>
                    </a:lnTo>
                  </a:path>
                </a:pathLst>
              </a:custGeom>
              <a:solidFill>
                <a:srgbClr val="ABABAB"/>
              </a:solidFill>
              <a:ln w="12700" cap="rnd">
                <a:solidFill>
                  <a:srgbClr val="ABABAB"/>
                </a:solidFill>
                <a:round/>
              </a:ln>
            </p:spPr>
            <p:txBody>
              <a:bodyPr/>
              <a:lstStyle/>
              <a:p>
                <a:endParaRPr lang="zh-CN" altLang="en-US"/>
              </a:p>
            </p:txBody>
          </p:sp>
          <p:sp>
            <p:nvSpPr>
              <p:cNvPr id="11452" name="Freeform 98"/>
              <p:cNvSpPr/>
              <p:nvPr/>
            </p:nvSpPr>
            <p:spPr bwMode="auto">
              <a:xfrm>
                <a:off x="2914" y="2513"/>
                <a:ext cx="110" cy="28"/>
              </a:xfrm>
              <a:custGeom>
                <a:avLst/>
                <a:gdLst>
                  <a:gd name="T0" fmla="*/ 0 w 110"/>
                  <a:gd name="T1" fmla="*/ 0 h 28"/>
                  <a:gd name="T2" fmla="*/ 1 w 110"/>
                  <a:gd name="T3" fmla="*/ 1 h 28"/>
                  <a:gd name="T4" fmla="*/ 39 w 110"/>
                  <a:gd name="T5" fmla="*/ 6 h 28"/>
                  <a:gd name="T6" fmla="*/ 64 w 110"/>
                  <a:gd name="T7" fmla="*/ 26 h 28"/>
                  <a:gd name="T8" fmla="*/ 65 w 110"/>
                  <a:gd name="T9" fmla="*/ 26 h 28"/>
                  <a:gd name="T10" fmla="*/ 67 w 110"/>
                  <a:gd name="T11" fmla="*/ 27 h 28"/>
                  <a:gd name="T12" fmla="*/ 69 w 110"/>
                  <a:gd name="T13" fmla="*/ 27 h 28"/>
                  <a:gd name="T14" fmla="*/ 71 w 110"/>
                  <a:gd name="T15" fmla="*/ 27 h 28"/>
                  <a:gd name="T16" fmla="*/ 109 w 110"/>
                  <a:gd name="T17" fmla="*/ 16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28"/>
                  <a:gd name="T29" fmla="*/ 110 w 110"/>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28">
                    <a:moveTo>
                      <a:pt x="0" y="0"/>
                    </a:moveTo>
                    <a:lnTo>
                      <a:pt x="1" y="1"/>
                    </a:lnTo>
                    <a:lnTo>
                      <a:pt x="39" y="6"/>
                    </a:lnTo>
                    <a:lnTo>
                      <a:pt x="64" y="26"/>
                    </a:lnTo>
                    <a:lnTo>
                      <a:pt x="65" y="26"/>
                    </a:lnTo>
                    <a:lnTo>
                      <a:pt x="67" y="27"/>
                    </a:lnTo>
                    <a:lnTo>
                      <a:pt x="69" y="27"/>
                    </a:lnTo>
                    <a:lnTo>
                      <a:pt x="71" y="27"/>
                    </a:lnTo>
                    <a:lnTo>
                      <a:pt x="109" y="16"/>
                    </a:lnTo>
                  </a:path>
                </a:pathLst>
              </a:custGeom>
              <a:noFill/>
              <a:ln w="12700" cap="rnd">
                <a:solidFill>
                  <a:srgbClr val="000000"/>
                </a:solidFill>
                <a:round/>
                <a:headEnd type="none" w="sm" len="sm"/>
                <a:tailEnd type="none" w="sm" len="sm"/>
              </a:ln>
            </p:spPr>
            <p:txBody>
              <a:bodyPr/>
              <a:lstStyle/>
              <a:p>
                <a:endParaRPr lang="zh-CN" altLang="en-US"/>
              </a:p>
            </p:txBody>
          </p:sp>
          <p:sp>
            <p:nvSpPr>
              <p:cNvPr id="11453" name="Freeform 99"/>
              <p:cNvSpPr/>
              <p:nvPr/>
            </p:nvSpPr>
            <p:spPr bwMode="auto">
              <a:xfrm>
                <a:off x="2472" y="2385"/>
                <a:ext cx="409" cy="84"/>
              </a:xfrm>
              <a:custGeom>
                <a:avLst/>
                <a:gdLst>
                  <a:gd name="T0" fmla="*/ 0 w 409"/>
                  <a:gd name="T1" fmla="*/ 17 h 84"/>
                  <a:gd name="T2" fmla="*/ 101 w 409"/>
                  <a:gd name="T3" fmla="*/ 0 h 84"/>
                  <a:gd name="T4" fmla="*/ 305 w 409"/>
                  <a:gd name="T5" fmla="*/ 0 h 84"/>
                  <a:gd name="T6" fmla="*/ 408 w 409"/>
                  <a:gd name="T7" fmla="*/ 17 h 84"/>
                  <a:gd name="T8" fmla="*/ 408 w 409"/>
                  <a:gd name="T9" fmla="*/ 25 h 84"/>
                  <a:gd name="T10" fmla="*/ 408 w 409"/>
                  <a:gd name="T11" fmla="*/ 33 h 84"/>
                  <a:gd name="T12" fmla="*/ 408 w 409"/>
                  <a:gd name="T13" fmla="*/ 41 h 84"/>
                  <a:gd name="T14" fmla="*/ 408 w 409"/>
                  <a:gd name="T15" fmla="*/ 50 h 84"/>
                  <a:gd name="T16" fmla="*/ 408 w 409"/>
                  <a:gd name="T17" fmla="*/ 58 h 84"/>
                  <a:gd name="T18" fmla="*/ 408 w 409"/>
                  <a:gd name="T19" fmla="*/ 66 h 84"/>
                  <a:gd name="T20" fmla="*/ 408 w 409"/>
                  <a:gd name="T21" fmla="*/ 74 h 84"/>
                  <a:gd name="T22" fmla="*/ 408 w 409"/>
                  <a:gd name="T23" fmla="*/ 83 h 84"/>
                  <a:gd name="T24" fmla="*/ 0 w 409"/>
                  <a:gd name="T25" fmla="*/ 83 h 84"/>
                  <a:gd name="T26" fmla="*/ 0 w 409"/>
                  <a:gd name="T27" fmla="*/ 74 h 84"/>
                  <a:gd name="T28" fmla="*/ 0 w 409"/>
                  <a:gd name="T29" fmla="*/ 66 h 84"/>
                  <a:gd name="T30" fmla="*/ 0 w 409"/>
                  <a:gd name="T31" fmla="*/ 58 h 84"/>
                  <a:gd name="T32" fmla="*/ 0 w 409"/>
                  <a:gd name="T33" fmla="*/ 50 h 84"/>
                  <a:gd name="T34" fmla="*/ 0 w 409"/>
                  <a:gd name="T35" fmla="*/ 41 h 84"/>
                  <a:gd name="T36" fmla="*/ 0 w 409"/>
                  <a:gd name="T37" fmla="*/ 33 h 84"/>
                  <a:gd name="T38" fmla="*/ 0 w 409"/>
                  <a:gd name="T39" fmla="*/ 25 h 84"/>
                  <a:gd name="T40" fmla="*/ 0 w 409"/>
                  <a:gd name="T41" fmla="*/ 17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9"/>
                  <a:gd name="T64" fmla="*/ 0 h 84"/>
                  <a:gd name="T65" fmla="*/ 409 w 409"/>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9" h="84">
                    <a:moveTo>
                      <a:pt x="0" y="17"/>
                    </a:moveTo>
                    <a:lnTo>
                      <a:pt x="101" y="0"/>
                    </a:lnTo>
                    <a:lnTo>
                      <a:pt x="305" y="0"/>
                    </a:lnTo>
                    <a:lnTo>
                      <a:pt x="408" y="17"/>
                    </a:lnTo>
                    <a:lnTo>
                      <a:pt x="408" y="25"/>
                    </a:lnTo>
                    <a:lnTo>
                      <a:pt x="408" y="33"/>
                    </a:lnTo>
                    <a:lnTo>
                      <a:pt x="408" y="41"/>
                    </a:lnTo>
                    <a:lnTo>
                      <a:pt x="408" y="50"/>
                    </a:lnTo>
                    <a:lnTo>
                      <a:pt x="408" y="58"/>
                    </a:lnTo>
                    <a:lnTo>
                      <a:pt x="408" y="66"/>
                    </a:lnTo>
                    <a:lnTo>
                      <a:pt x="408" y="74"/>
                    </a:lnTo>
                    <a:lnTo>
                      <a:pt x="408" y="83"/>
                    </a:lnTo>
                    <a:lnTo>
                      <a:pt x="0" y="83"/>
                    </a:lnTo>
                    <a:lnTo>
                      <a:pt x="0" y="74"/>
                    </a:lnTo>
                    <a:lnTo>
                      <a:pt x="0" y="66"/>
                    </a:lnTo>
                    <a:lnTo>
                      <a:pt x="0" y="58"/>
                    </a:lnTo>
                    <a:lnTo>
                      <a:pt x="0" y="50"/>
                    </a:lnTo>
                    <a:lnTo>
                      <a:pt x="0" y="41"/>
                    </a:lnTo>
                    <a:lnTo>
                      <a:pt x="0" y="33"/>
                    </a:lnTo>
                    <a:lnTo>
                      <a:pt x="0" y="25"/>
                    </a:lnTo>
                    <a:lnTo>
                      <a:pt x="0" y="17"/>
                    </a:lnTo>
                  </a:path>
                </a:pathLst>
              </a:custGeom>
              <a:solidFill>
                <a:srgbClr val="FFFFFF"/>
              </a:solidFill>
              <a:ln w="12700" cap="rnd">
                <a:solidFill>
                  <a:srgbClr val="ABABAB"/>
                </a:solidFill>
                <a:round/>
              </a:ln>
            </p:spPr>
            <p:txBody>
              <a:bodyPr/>
              <a:lstStyle/>
              <a:p>
                <a:endParaRPr lang="zh-CN" altLang="en-US"/>
              </a:p>
            </p:txBody>
          </p:sp>
          <p:sp>
            <p:nvSpPr>
              <p:cNvPr id="11454" name="Freeform 100"/>
              <p:cNvSpPr/>
              <p:nvPr/>
            </p:nvSpPr>
            <p:spPr bwMode="auto">
              <a:xfrm>
                <a:off x="2473" y="2403"/>
                <a:ext cx="406" cy="19"/>
              </a:xfrm>
              <a:custGeom>
                <a:avLst/>
                <a:gdLst>
                  <a:gd name="T0" fmla="*/ 0 w 406"/>
                  <a:gd name="T1" fmla="*/ 0 h 19"/>
                  <a:gd name="T2" fmla="*/ 405 w 406"/>
                  <a:gd name="T3" fmla="*/ 0 h 19"/>
                  <a:gd name="T4" fmla="*/ 405 w 406"/>
                  <a:gd name="T5" fmla="*/ 18 h 19"/>
                  <a:gd name="T6" fmla="*/ 0 w 406"/>
                  <a:gd name="T7" fmla="*/ 18 h 19"/>
                  <a:gd name="T8" fmla="*/ 0 w 406"/>
                  <a:gd name="T9" fmla="*/ 0 h 19"/>
                  <a:gd name="T10" fmla="*/ 0 60000 65536"/>
                  <a:gd name="T11" fmla="*/ 0 60000 65536"/>
                  <a:gd name="T12" fmla="*/ 0 60000 65536"/>
                  <a:gd name="T13" fmla="*/ 0 60000 65536"/>
                  <a:gd name="T14" fmla="*/ 0 60000 65536"/>
                  <a:gd name="T15" fmla="*/ 0 w 406"/>
                  <a:gd name="T16" fmla="*/ 0 h 19"/>
                  <a:gd name="T17" fmla="*/ 406 w 406"/>
                  <a:gd name="T18" fmla="*/ 19 h 19"/>
                </a:gdLst>
                <a:ahLst/>
                <a:cxnLst>
                  <a:cxn ang="T10">
                    <a:pos x="T0" y="T1"/>
                  </a:cxn>
                  <a:cxn ang="T11">
                    <a:pos x="T2" y="T3"/>
                  </a:cxn>
                  <a:cxn ang="T12">
                    <a:pos x="T4" y="T5"/>
                  </a:cxn>
                  <a:cxn ang="T13">
                    <a:pos x="T6" y="T7"/>
                  </a:cxn>
                  <a:cxn ang="T14">
                    <a:pos x="T8" y="T9"/>
                  </a:cxn>
                </a:cxnLst>
                <a:rect l="T15" t="T16" r="T17" b="T18"/>
                <a:pathLst>
                  <a:path w="406" h="19">
                    <a:moveTo>
                      <a:pt x="0" y="0"/>
                    </a:moveTo>
                    <a:lnTo>
                      <a:pt x="405" y="0"/>
                    </a:lnTo>
                    <a:lnTo>
                      <a:pt x="405"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1455" name="Freeform 101"/>
              <p:cNvSpPr/>
              <p:nvPr/>
            </p:nvSpPr>
            <p:spPr bwMode="auto">
              <a:xfrm>
                <a:off x="2470" y="2420"/>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1456" name="Freeform 102"/>
              <p:cNvSpPr/>
              <p:nvPr/>
            </p:nvSpPr>
            <p:spPr bwMode="auto">
              <a:xfrm>
                <a:off x="2470" y="2439"/>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1457" name="Freeform 103"/>
              <p:cNvSpPr/>
              <p:nvPr/>
            </p:nvSpPr>
            <p:spPr bwMode="auto">
              <a:xfrm>
                <a:off x="2472" y="2442"/>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1458" name="Freeform 104"/>
              <p:cNvSpPr/>
              <p:nvPr/>
            </p:nvSpPr>
            <p:spPr bwMode="auto">
              <a:xfrm>
                <a:off x="2472" y="2424"/>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1459" name="Freeform 105"/>
              <p:cNvSpPr/>
              <p:nvPr/>
            </p:nvSpPr>
            <p:spPr bwMode="auto">
              <a:xfrm>
                <a:off x="2472" y="2439"/>
                <a:ext cx="409" cy="19"/>
              </a:xfrm>
              <a:custGeom>
                <a:avLst/>
                <a:gdLst>
                  <a:gd name="T0" fmla="*/ 408 w 409"/>
                  <a:gd name="T1" fmla="*/ 18 h 19"/>
                  <a:gd name="T2" fmla="*/ 408 w 409"/>
                  <a:gd name="T3" fmla="*/ 0 h 19"/>
                  <a:gd name="T4" fmla="*/ 0 w 409"/>
                  <a:gd name="T5" fmla="*/ 0 h 19"/>
                  <a:gd name="T6" fmla="*/ 0 60000 65536"/>
                  <a:gd name="T7" fmla="*/ 0 60000 65536"/>
                  <a:gd name="T8" fmla="*/ 0 60000 65536"/>
                  <a:gd name="T9" fmla="*/ 0 w 409"/>
                  <a:gd name="T10" fmla="*/ 0 h 19"/>
                  <a:gd name="T11" fmla="*/ 409 w 409"/>
                  <a:gd name="T12" fmla="*/ 19 h 19"/>
                </a:gdLst>
                <a:ahLst/>
                <a:cxnLst>
                  <a:cxn ang="T6">
                    <a:pos x="T0" y="T1"/>
                  </a:cxn>
                  <a:cxn ang="T7">
                    <a:pos x="T2" y="T3"/>
                  </a:cxn>
                  <a:cxn ang="T8">
                    <a:pos x="T4" y="T5"/>
                  </a:cxn>
                </a:cxnLst>
                <a:rect l="T9" t="T10" r="T11" b="T12"/>
                <a:pathLst>
                  <a:path w="409" h="19">
                    <a:moveTo>
                      <a:pt x="408" y="18"/>
                    </a:moveTo>
                    <a:lnTo>
                      <a:pt x="408" y="0"/>
                    </a:lnTo>
                    <a:lnTo>
                      <a:pt x="0" y="0"/>
                    </a:lnTo>
                  </a:path>
                </a:pathLst>
              </a:custGeom>
              <a:noFill/>
              <a:ln w="12700" cap="rnd">
                <a:solidFill>
                  <a:srgbClr val="FFFFFF"/>
                </a:solidFill>
                <a:round/>
                <a:headEnd type="none" w="sm" len="sm"/>
                <a:tailEnd type="none" w="sm" len="sm"/>
              </a:ln>
            </p:spPr>
            <p:txBody>
              <a:bodyPr/>
              <a:lstStyle/>
              <a:p>
                <a:endParaRPr lang="zh-CN" altLang="en-US"/>
              </a:p>
            </p:txBody>
          </p:sp>
          <p:sp>
            <p:nvSpPr>
              <p:cNvPr id="11460" name="Line 106"/>
              <p:cNvSpPr>
                <a:spLocks noChangeShapeType="1"/>
              </p:cNvSpPr>
              <p:nvPr/>
            </p:nvSpPr>
            <p:spPr bwMode="auto">
              <a:xfrm>
                <a:off x="2472" y="2423"/>
                <a:ext cx="406" cy="0"/>
              </a:xfrm>
              <a:prstGeom prst="line">
                <a:avLst/>
              </a:prstGeom>
              <a:noFill/>
              <a:ln w="12700">
                <a:solidFill>
                  <a:srgbClr val="FFFFFF"/>
                </a:solidFill>
                <a:round/>
                <a:headEnd type="none" w="sm" len="sm"/>
                <a:tailEnd type="none" w="sm" len="sm"/>
              </a:ln>
            </p:spPr>
            <p:txBody>
              <a:bodyPr wrap="none" anchor="ctr"/>
              <a:lstStyle/>
              <a:p>
                <a:endParaRPr lang="zh-CN" altLang="en-US"/>
              </a:p>
            </p:txBody>
          </p:sp>
          <p:sp>
            <p:nvSpPr>
              <p:cNvPr id="11461" name="Line 107"/>
              <p:cNvSpPr>
                <a:spLocks noChangeShapeType="1"/>
              </p:cNvSpPr>
              <p:nvPr/>
            </p:nvSpPr>
            <p:spPr bwMode="auto">
              <a:xfrm>
                <a:off x="2473" y="2403"/>
                <a:ext cx="0" cy="9"/>
              </a:xfrm>
              <a:prstGeom prst="line">
                <a:avLst/>
              </a:prstGeom>
              <a:noFill/>
              <a:ln w="12700">
                <a:solidFill>
                  <a:srgbClr val="ABABAB"/>
                </a:solidFill>
                <a:round/>
                <a:headEnd type="none" w="sm" len="sm"/>
                <a:tailEnd type="none" w="sm" len="sm"/>
              </a:ln>
            </p:spPr>
            <p:txBody>
              <a:bodyPr wrap="none" anchor="ctr"/>
              <a:lstStyle/>
              <a:p>
                <a:endParaRPr lang="zh-CN" altLang="en-US"/>
              </a:p>
            </p:txBody>
          </p:sp>
          <p:sp>
            <p:nvSpPr>
              <p:cNvPr id="11462" name="Freeform 108"/>
              <p:cNvSpPr/>
              <p:nvPr/>
            </p:nvSpPr>
            <p:spPr bwMode="auto">
              <a:xfrm>
                <a:off x="2499" y="2422"/>
                <a:ext cx="22" cy="19"/>
              </a:xfrm>
              <a:custGeom>
                <a:avLst/>
                <a:gdLst>
                  <a:gd name="T0" fmla="*/ 0 w 22"/>
                  <a:gd name="T1" fmla="*/ 0 h 19"/>
                  <a:gd name="T2" fmla="*/ 21 w 22"/>
                  <a:gd name="T3" fmla="*/ 0 h 19"/>
                  <a:gd name="T4" fmla="*/ 21 w 22"/>
                  <a:gd name="T5" fmla="*/ 18 h 19"/>
                  <a:gd name="T6" fmla="*/ 0 w 22"/>
                  <a:gd name="T7" fmla="*/ 18 h 19"/>
                  <a:gd name="T8" fmla="*/ 0 w 22"/>
                  <a:gd name="T9" fmla="*/ 0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0" y="0"/>
                    </a:moveTo>
                    <a:lnTo>
                      <a:pt x="21" y="0"/>
                    </a:lnTo>
                    <a:lnTo>
                      <a:pt x="21" y="18"/>
                    </a:lnTo>
                    <a:lnTo>
                      <a:pt x="0" y="18"/>
                    </a:lnTo>
                    <a:lnTo>
                      <a:pt x="0" y="0"/>
                    </a:lnTo>
                  </a:path>
                </a:pathLst>
              </a:custGeom>
              <a:solidFill>
                <a:srgbClr val="00FF00"/>
              </a:solidFill>
              <a:ln w="12700" cap="rnd">
                <a:solidFill>
                  <a:srgbClr val="000000"/>
                </a:solidFill>
                <a:round/>
              </a:ln>
            </p:spPr>
            <p:txBody>
              <a:bodyPr/>
              <a:lstStyle/>
              <a:p>
                <a:endParaRPr lang="zh-CN" altLang="en-US"/>
              </a:p>
            </p:txBody>
          </p:sp>
          <p:sp>
            <p:nvSpPr>
              <p:cNvPr id="11463" name="Freeform 109"/>
              <p:cNvSpPr/>
              <p:nvPr/>
            </p:nvSpPr>
            <p:spPr bwMode="auto">
              <a:xfrm>
                <a:off x="2780" y="2420"/>
                <a:ext cx="86" cy="19"/>
              </a:xfrm>
              <a:custGeom>
                <a:avLst/>
                <a:gdLst>
                  <a:gd name="T0" fmla="*/ 0 w 86"/>
                  <a:gd name="T1" fmla="*/ 0 h 19"/>
                  <a:gd name="T2" fmla="*/ 85 w 86"/>
                  <a:gd name="T3" fmla="*/ 0 h 19"/>
                  <a:gd name="T4" fmla="*/ 85 w 86"/>
                  <a:gd name="T5" fmla="*/ 18 h 19"/>
                  <a:gd name="T6" fmla="*/ 0 w 86"/>
                  <a:gd name="T7" fmla="*/ 18 h 19"/>
                  <a:gd name="T8" fmla="*/ 0 w 86"/>
                  <a:gd name="T9" fmla="*/ 0 h 19"/>
                  <a:gd name="T10" fmla="*/ 0 60000 65536"/>
                  <a:gd name="T11" fmla="*/ 0 60000 65536"/>
                  <a:gd name="T12" fmla="*/ 0 60000 65536"/>
                  <a:gd name="T13" fmla="*/ 0 60000 65536"/>
                  <a:gd name="T14" fmla="*/ 0 60000 65536"/>
                  <a:gd name="T15" fmla="*/ 0 w 86"/>
                  <a:gd name="T16" fmla="*/ 0 h 19"/>
                  <a:gd name="T17" fmla="*/ 86 w 86"/>
                  <a:gd name="T18" fmla="*/ 19 h 19"/>
                </a:gdLst>
                <a:ahLst/>
                <a:cxnLst>
                  <a:cxn ang="T10">
                    <a:pos x="T0" y="T1"/>
                  </a:cxn>
                  <a:cxn ang="T11">
                    <a:pos x="T2" y="T3"/>
                  </a:cxn>
                  <a:cxn ang="T12">
                    <a:pos x="T4" y="T5"/>
                  </a:cxn>
                  <a:cxn ang="T13">
                    <a:pos x="T6" y="T7"/>
                  </a:cxn>
                  <a:cxn ang="T14">
                    <a:pos x="T8" y="T9"/>
                  </a:cxn>
                </a:cxnLst>
                <a:rect l="T15" t="T16" r="T17" b="T18"/>
                <a:pathLst>
                  <a:path w="86" h="19">
                    <a:moveTo>
                      <a:pt x="0" y="0"/>
                    </a:moveTo>
                    <a:lnTo>
                      <a:pt x="85" y="0"/>
                    </a:lnTo>
                    <a:lnTo>
                      <a:pt x="85"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1464" name="Freeform 110"/>
              <p:cNvSpPr/>
              <p:nvPr/>
            </p:nvSpPr>
            <p:spPr bwMode="auto">
              <a:xfrm>
                <a:off x="2437" y="2456"/>
                <a:ext cx="496" cy="74"/>
              </a:xfrm>
              <a:custGeom>
                <a:avLst/>
                <a:gdLst>
                  <a:gd name="T0" fmla="*/ 34 w 496"/>
                  <a:gd name="T1" fmla="*/ 0 h 74"/>
                  <a:gd name="T2" fmla="*/ 450 w 496"/>
                  <a:gd name="T3" fmla="*/ 0 h 74"/>
                  <a:gd name="T4" fmla="*/ 452 w 496"/>
                  <a:gd name="T5" fmla="*/ 0 h 74"/>
                  <a:gd name="T6" fmla="*/ 454 w 496"/>
                  <a:gd name="T7" fmla="*/ 0 h 74"/>
                  <a:gd name="T8" fmla="*/ 456 w 496"/>
                  <a:gd name="T9" fmla="*/ 2 h 74"/>
                  <a:gd name="T10" fmla="*/ 458 w 496"/>
                  <a:gd name="T11" fmla="*/ 3 h 74"/>
                  <a:gd name="T12" fmla="*/ 459 w 496"/>
                  <a:gd name="T13" fmla="*/ 5 h 74"/>
                  <a:gd name="T14" fmla="*/ 460 w 496"/>
                  <a:gd name="T15" fmla="*/ 6 h 74"/>
                  <a:gd name="T16" fmla="*/ 494 w 496"/>
                  <a:gd name="T17" fmla="*/ 66 h 74"/>
                  <a:gd name="T18" fmla="*/ 495 w 496"/>
                  <a:gd name="T19" fmla="*/ 68 h 74"/>
                  <a:gd name="T20" fmla="*/ 494 w 496"/>
                  <a:gd name="T21" fmla="*/ 69 h 74"/>
                  <a:gd name="T22" fmla="*/ 492 w 496"/>
                  <a:gd name="T23" fmla="*/ 71 h 74"/>
                  <a:gd name="T24" fmla="*/ 490 w 496"/>
                  <a:gd name="T25" fmla="*/ 72 h 74"/>
                  <a:gd name="T26" fmla="*/ 488 w 496"/>
                  <a:gd name="T27" fmla="*/ 73 h 74"/>
                  <a:gd name="T28" fmla="*/ 487 w 496"/>
                  <a:gd name="T29" fmla="*/ 73 h 74"/>
                  <a:gd name="T30" fmla="*/ 7 w 496"/>
                  <a:gd name="T31" fmla="*/ 73 h 74"/>
                  <a:gd name="T32" fmla="*/ 5 w 496"/>
                  <a:gd name="T33" fmla="*/ 73 h 74"/>
                  <a:gd name="T34" fmla="*/ 3 w 496"/>
                  <a:gd name="T35" fmla="*/ 72 h 74"/>
                  <a:gd name="T36" fmla="*/ 1 w 496"/>
                  <a:gd name="T37" fmla="*/ 71 h 74"/>
                  <a:gd name="T38" fmla="*/ 0 w 496"/>
                  <a:gd name="T39" fmla="*/ 69 h 74"/>
                  <a:gd name="T40" fmla="*/ 0 w 496"/>
                  <a:gd name="T41" fmla="*/ 67 h 74"/>
                  <a:gd name="T42" fmla="*/ 0 w 496"/>
                  <a:gd name="T43" fmla="*/ 66 h 74"/>
                  <a:gd name="T44" fmla="*/ 24 w 496"/>
                  <a:gd name="T45" fmla="*/ 6 h 74"/>
                  <a:gd name="T46" fmla="*/ 25 w 496"/>
                  <a:gd name="T47" fmla="*/ 4 h 74"/>
                  <a:gd name="T48" fmla="*/ 27 w 496"/>
                  <a:gd name="T49" fmla="*/ 3 h 74"/>
                  <a:gd name="T50" fmla="*/ 29 w 496"/>
                  <a:gd name="T51" fmla="*/ 1 h 74"/>
                  <a:gd name="T52" fmla="*/ 31 w 496"/>
                  <a:gd name="T53" fmla="*/ 0 h 74"/>
                  <a:gd name="T54" fmla="*/ 33 w 496"/>
                  <a:gd name="T55" fmla="*/ 0 h 74"/>
                  <a:gd name="T56" fmla="*/ 34 w 496"/>
                  <a:gd name="T57" fmla="*/ 0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6"/>
                  <a:gd name="T88" fmla="*/ 0 h 74"/>
                  <a:gd name="T89" fmla="*/ 496 w 496"/>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6" h="74">
                    <a:moveTo>
                      <a:pt x="34" y="0"/>
                    </a:moveTo>
                    <a:lnTo>
                      <a:pt x="450" y="0"/>
                    </a:lnTo>
                    <a:lnTo>
                      <a:pt x="452" y="0"/>
                    </a:lnTo>
                    <a:lnTo>
                      <a:pt x="454" y="0"/>
                    </a:lnTo>
                    <a:lnTo>
                      <a:pt x="456" y="2"/>
                    </a:lnTo>
                    <a:lnTo>
                      <a:pt x="458" y="3"/>
                    </a:lnTo>
                    <a:lnTo>
                      <a:pt x="459" y="5"/>
                    </a:lnTo>
                    <a:lnTo>
                      <a:pt x="460" y="6"/>
                    </a:lnTo>
                    <a:lnTo>
                      <a:pt x="494" y="66"/>
                    </a:lnTo>
                    <a:lnTo>
                      <a:pt x="495" y="68"/>
                    </a:lnTo>
                    <a:lnTo>
                      <a:pt x="494" y="69"/>
                    </a:lnTo>
                    <a:lnTo>
                      <a:pt x="492" y="71"/>
                    </a:lnTo>
                    <a:lnTo>
                      <a:pt x="490" y="72"/>
                    </a:lnTo>
                    <a:lnTo>
                      <a:pt x="488" y="73"/>
                    </a:lnTo>
                    <a:lnTo>
                      <a:pt x="487" y="73"/>
                    </a:lnTo>
                    <a:lnTo>
                      <a:pt x="7" y="73"/>
                    </a:lnTo>
                    <a:lnTo>
                      <a:pt x="5" y="73"/>
                    </a:lnTo>
                    <a:lnTo>
                      <a:pt x="3" y="72"/>
                    </a:lnTo>
                    <a:lnTo>
                      <a:pt x="1" y="71"/>
                    </a:lnTo>
                    <a:lnTo>
                      <a:pt x="0" y="69"/>
                    </a:lnTo>
                    <a:lnTo>
                      <a:pt x="0" y="67"/>
                    </a:lnTo>
                    <a:lnTo>
                      <a:pt x="0" y="66"/>
                    </a:lnTo>
                    <a:lnTo>
                      <a:pt x="24" y="6"/>
                    </a:lnTo>
                    <a:lnTo>
                      <a:pt x="25" y="4"/>
                    </a:lnTo>
                    <a:lnTo>
                      <a:pt x="27" y="3"/>
                    </a:lnTo>
                    <a:lnTo>
                      <a:pt x="29" y="1"/>
                    </a:lnTo>
                    <a:lnTo>
                      <a:pt x="31" y="0"/>
                    </a:lnTo>
                    <a:lnTo>
                      <a:pt x="33" y="0"/>
                    </a:lnTo>
                    <a:lnTo>
                      <a:pt x="34" y="0"/>
                    </a:lnTo>
                  </a:path>
                </a:pathLst>
              </a:custGeom>
              <a:solidFill>
                <a:srgbClr val="FFFFFF"/>
              </a:solidFill>
              <a:ln w="12700" cap="rnd">
                <a:solidFill>
                  <a:srgbClr val="ABABAB"/>
                </a:solidFill>
                <a:round/>
              </a:ln>
            </p:spPr>
            <p:txBody>
              <a:bodyPr/>
              <a:lstStyle/>
              <a:p>
                <a:endParaRPr lang="zh-CN" altLang="en-US"/>
              </a:p>
            </p:txBody>
          </p:sp>
          <p:sp>
            <p:nvSpPr>
              <p:cNvPr id="11465" name="Freeform 111"/>
              <p:cNvSpPr/>
              <p:nvPr/>
            </p:nvSpPr>
            <p:spPr bwMode="auto">
              <a:xfrm>
                <a:off x="2436" y="2523"/>
                <a:ext cx="497" cy="26"/>
              </a:xfrm>
              <a:custGeom>
                <a:avLst/>
                <a:gdLst>
                  <a:gd name="T0" fmla="*/ 4 w 497"/>
                  <a:gd name="T1" fmla="*/ 25 h 26"/>
                  <a:gd name="T2" fmla="*/ 491 w 497"/>
                  <a:gd name="T3" fmla="*/ 25 h 26"/>
                  <a:gd name="T4" fmla="*/ 492 w 497"/>
                  <a:gd name="T5" fmla="*/ 25 h 26"/>
                  <a:gd name="T6" fmla="*/ 494 w 497"/>
                  <a:gd name="T7" fmla="*/ 23 h 26"/>
                  <a:gd name="T8" fmla="*/ 495 w 497"/>
                  <a:gd name="T9" fmla="*/ 21 h 26"/>
                  <a:gd name="T10" fmla="*/ 496 w 497"/>
                  <a:gd name="T11" fmla="*/ 20 h 26"/>
                  <a:gd name="T12" fmla="*/ 496 w 497"/>
                  <a:gd name="T13" fmla="*/ 0 h 26"/>
                  <a:gd name="T14" fmla="*/ 495 w 497"/>
                  <a:gd name="T15" fmla="*/ 1 h 26"/>
                  <a:gd name="T16" fmla="*/ 493 w 497"/>
                  <a:gd name="T17" fmla="*/ 3 h 26"/>
                  <a:gd name="T18" fmla="*/ 492 w 497"/>
                  <a:gd name="T19" fmla="*/ 4 h 26"/>
                  <a:gd name="T20" fmla="*/ 489 w 497"/>
                  <a:gd name="T21" fmla="*/ 5 h 26"/>
                  <a:gd name="T22" fmla="*/ 488 w 497"/>
                  <a:gd name="T23" fmla="*/ 5 h 26"/>
                  <a:gd name="T24" fmla="*/ 7 w 497"/>
                  <a:gd name="T25" fmla="*/ 5 h 26"/>
                  <a:gd name="T26" fmla="*/ 5 w 497"/>
                  <a:gd name="T27" fmla="*/ 5 h 26"/>
                  <a:gd name="T28" fmla="*/ 3 w 497"/>
                  <a:gd name="T29" fmla="*/ 4 h 26"/>
                  <a:gd name="T30" fmla="*/ 2 w 497"/>
                  <a:gd name="T31" fmla="*/ 3 h 26"/>
                  <a:gd name="T32" fmla="*/ 0 w 497"/>
                  <a:gd name="T33" fmla="*/ 1 h 26"/>
                  <a:gd name="T34" fmla="*/ 0 w 497"/>
                  <a:gd name="T35" fmla="*/ 0 h 26"/>
                  <a:gd name="T36" fmla="*/ 0 w 497"/>
                  <a:gd name="T37" fmla="*/ 20 h 26"/>
                  <a:gd name="T38" fmla="*/ 0 w 497"/>
                  <a:gd name="T39" fmla="*/ 22 h 26"/>
                  <a:gd name="T40" fmla="*/ 1 w 497"/>
                  <a:gd name="T41" fmla="*/ 23 h 26"/>
                  <a:gd name="T42" fmla="*/ 2 w 497"/>
                  <a:gd name="T43" fmla="*/ 25 h 26"/>
                  <a:gd name="T44" fmla="*/ 4 w 497"/>
                  <a:gd name="T45" fmla="*/ 25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7"/>
                  <a:gd name="T70" fmla="*/ 0 h 26"/>
                  <a:gd name="T71" fmla="*/ 497 w 497"/>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7" h="26">
                    <a:moveTo>
                      <a:pt x="4" y="25"/>
                    </a:moveTo>
                    <a:lnTo>
                      <a:pt x="491" y="25"/>
                    </a:lnTo>
                    <a:lnTo>
                      <a:pt x="492" y="25"/>
                    </a:lnTo>
                    <a:lnTo>
                      <a:pt x="494" y="23"/>
                    </a:lnTo>
                    <a:lnTo>
                      <a:pt x="495" y="21"/>
                    </a:lnTo>
                    <a:lnTo>
                      <a:pt x="496" y="20"/>
                    </a:lnTo>
                    <a:lnTo>
                      <a:pt x="496" y="0"/>
                    </a:lnTo>
                    <a:lnTo>
                      <a:pt x="495" y="1"/>
                    </a:lnTo>
                    <a:lnTo>
                      <a:pt x="493" y="3"/>
                    </a:lnTo>
                    <a:lnTo>
                      <a:pt x="492" y="4"/>
                    </a:lnTo>
                    <a:lnTo>
                      <a:pt x="489" y="5"/>
                    </a:lnTo>
                    <a:lnTo>
                      <a:pt x="488" y="5"/>
                    </a:lnTo>
                    <a:lnTo>
                      <a:pt x="7" y="5"/>
                    </a:lnTo>
                    <a:lnTo>
                      <a:pt x="5" y="5"/>
                    </a:lnTo>
                    <a:lnTo>
                      <a:pt x="3" y="4"/>
                    </a:lnTo>
                    <a:lnTo>
                      <a:pt x="2" y="3"/>
                    </a:lnTo>
                    <a:lnTo>
                      <a:pt x="0" y="1"/>
                    </a:lnTo>
                    <a:lnTo>
                      <a:pt x="0" y="0"/>
                    </a:lnTo>
                    <a:lnTo>
                      <a:pt x="0" y="20"/>
                    </a:lnTo>
                    <a:lnTo>
                      <a:pt x="0" y="22"/>
                    </a:lnTo>
                    <a:lnTo>
                      <a:pt x="1" y="23"/>
                    </a:lnTo>
                    <a:lnTo>
                      <a:pt x="2" y="25"/>
                    </a:lnTo>
                    <a:lnTo>
                      <a:pt x="4" y="25"/>
                    </a:lnTo>
                  </a:path>
                </a:pathLst>
              </a:custGeom>
              <a:solidFill>
                <a:srgbClr val="ABABAB"/>
              </a:solidFill>
              <a:ln w="12700" cap="rnd">
                <a:solidFill>
                  <a:srgbClr val="ABABAB"/>
                </a:solidFill>
                <a:round/>
              </a:ln>
            </p:spPr>
            <p:txBody>
              <a:bodyPr/>
              <a:lstStyle/>
              <a:p>
                <a:endParaRPr lang="zh-CN" altLang="en-US"/>
              </a:p>
            </p:txBody>
          </p:sp>
          <p:sp>
            <p:nvSpPr>
              <p:cNvPr id="11466" name="Line 112"/>
              <p:cNvSpPr>
                <a:spLocks noChangeShapeType="1"/>
              </p:cNvSpPr>
              <p:nvPr/>
            </p:nvSpPr>
            <p:spPr bwMode="auto">
              <a:xfrm>
                <a:off x="2439" y="2545"/>
                <a:ext cx="488"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1467" name="Freeform 113"/>
              <p:cNvSpPr/>
              <p:nvPr/>
            </p:nvSpPr>
            <p:spPr bwMode="auto">
              <a:xfrm>
                <a:off x="2436" y="2530"/>
                <a:ext cx="497" cy="19"/>
              </a:xfrm>
              <a:custGeom>
                <a:avLst/>
                <a:gdLst>
                  <a:gd name="T0" fmla="*/ 496 w 497"/>
                  <a:gd name="T1" fmla="*/ 0 h 19"/>
                  <a:gd name="T2" fmla="*/ 495 w 497"/>
                  <a:gd name="T3" fmla="*/ 8 h 19"/>
                  <a:gd name="T4" fmla="*/ 494 w 497"/>
                  <a:gd name="T5" fmla="*/ 16 h 19"/>
                  <a:gd name="T6" fmla="*/ 492 w 497"/>
                  <a:gd name="T7" fmla="*/ 18 h 19"/>
                  <a:gd name="T8" fmla="*/ 5 w 497"/>
                  <a:gd name="T9" fmla="*/ 18 h 19"/>
                  <a:gd name="T10" fmla="*/ 3 w 497"/>
                  <a:gd name="T11" fmla="*/ 18 h 19"/>
                  <a:gd name="T12" fmla="*/ 1 w 497"/>
                  <a:gd name="T13" fmla="*/ 16 h 19"/>
                  <a:gd name="T14" fmla="*/ 0 w 497"/>
                  <a:gd name="T15" fmla="*/ 6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8"/>
                    </a:lnTo>
                    <a:lnTo>
                      <a:pt x="494" y="16"/>
                    </a:lnTo>
                    <a:lnTo>
                      <a:pt x="492" y="18"/>
                    </a:lnTo>
                    <a:lnTo>
                      <a:pt x="5" y="18"/>
                    </a:lnTo>
                    <a:lnTo>
                      <a:pt x="3" y="18"/>
                    </a:lnTo>
                    <a:lnTo>
                      <a:pt x="1" y="16"/>
                    </a:lnTo>
                    <a:lnTo>
                      <a:pt x="0" y="6"/>
                    </a:lnTo>
                    <a:lnTo>
                      <a:pt x="0" y="1"/>
                    </a:lnTo>
                  </a:path>
                </a:pathLst>
              </a:custGeom>
              <a:noFill/>
              <a:ln w="12700" cap="rnd">
                <a:solidFill>
                  <a:srgbClr val="000000"/>
                </a:solidFill>
                <a:round/>
                <a:headEnd type="none" w="sm" len="sm"/>
                <a:tailEnd type="none" w="sm" len="sm"/>
              </a:ln>
            </p:spPr>
            <p:txBody>
              <a:bodyPr/>
              <a:lstStyle/>
              <a:p>
                <a:endParaRPr lang="zh-CN" altLang="en-US"/>
              </a:p>
            </p:txBody>
          </p:sp>
          <p:sp>
            <p:nvSpPr>
              <p:cNvPr id="11468" name="Freeform 114"/>
              <p:cNvSpPr/>
              <p:nvPr/>
            </p:nvSpPr>
            <p:spPr bwMode="auto">
              <a:xfrm>
                <a:off x="2436" y="2531"/>
                <a:ext cx="497" cy="19"/>
              </a:xfrm>
              <a:custGeom>
                <a:avLst/>
                <a:gdLst>
                  <a:gd name="T0" fmla="*/ 496 w 497"/>
                  <a:gd name="T1" fmla="*/ 0 h 19"/>
                  <a:gd name="T2" fmla="*/ 495 w 497"/>
                  <a:gd name="T3" fmla="*/ 7 h 19"/>
                  <a:gd name="T4" fmla="*/ 494 w 497"/>
                  <a:gd name="T5" fmla="*/ 16 h 19"/>
                  <a:gd name="T6" fmla="*/ 492 w 497"/>
                  <a:gd name="T7" fmla="*/ 18 h 19"/>
                  <a:gd name="T8" fmla="*/ 5 w 497"/>
                  <a:gd name="T9" fmla="*/ 18 h 19"/>
                  <a:gd name="T10" fmla="*/ 3 w 497"/>
                  <a:gd name="T11" fmla="*/ 16 h 19"/>
                  <a:gd name="T12" fmla="*/ 1 w 497"/>
                  <a:gd name="T13" fmla="*/ 15 h 19"/>
                  <a:gd name="T14" fmla="*/ 0 w 497"/>
                  <a:gd name="T15" fmla="*/ 7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7"/>
                    </a:lnTo>
                    <a:lnTo>
                      <a:pt x="494" y="16"/>
                    </a:lnTo>
                    <a:lnTo>
                      <a:pt x="492" y="18"/>
                    </a:lnTo>
                    <a:lnTo>
                      <a:pt x="5" y="18"/>
                    </a:lnTo>
                    <a:lnTo>
                      <a:pt x="3" y="16"/>
                    </a:lnTo>
                    <a:lnTo>
                      <a:pt x="1" y="15"/>
                    </a:lnTo>
                    <a:lnTo>
                      <a:pt x="0" y="7"/>
                    </a:lnTo>
                    <a:lnTo>
                      <a:pt x="0" y="1"/>
                    </a:lnTo>
                  </a:path>
                </a:pathLst>
              </a:custGeom>
              <a:noFill/>
              <a:ln w="12700" cap="rnd">
                <a:solidFill>
                  <a:srgbClr val="FFFFFF"/>
                </a:solidFill>
                <a:round/>
                <a:headEnd type="none" w="sm" len="sm"/>
                <a:tailEnd type="none" w="sm" len="sm"/>
              </a:ln>
            </p:spPr>
            <p:txBody>
              <a:bodyPr/>
              <a:lstStyle/>
              <a:p>
                <a:endParaRPr lang="zh-CN" altLang="en-US"/>
              </a:p>
            </p:txBody>
          </p:sp>
          <p:sp>
            <p:nvSpPr>
              <p:cNvPr id="11469" name="Line 115"/>
              <p:cNvSpPr>
                <a:spLocks noChangeShapeType="1"/>
              </p:cNvSpPr>
              <p:nvPr/>
            </p:nvSpPr>
            <p:spPr bwMode="auto">
              <a:xfrm>
                <a:off x="2780" y="2473"/>
                <a:ext cx="49"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1470" name="Freeform 116"/>
              <p:cNvSpPr/>
              <p:nvPr/>
            </p:nvSpPr>
            <p:spPr bwMode="auto">
              <a:xfrm>
                <a:off x="2595" y="2459"/>
                <a:ext cx="52" cy="19"/>
              </a:xfrm>
              <a:custGeom>
                <a:avLst/>
                <a:gdLst>
                  <a:gd name="T0" fmla="*/ 2 w 52"/>
                  <a:gd name="T1" fmla="*/ 0 h 19"/>
                  <a:gd name="T2" fmla="*/ 0 w 52"/>
                  <a:gd name="T3" fmla="*/ 18 h 19"/>
                  <a:gd name="T4" fmla="*/ 51 w 52"/>
                  <a:gd name="T5" fmla="*/ 18 h 19"/>
                  <a:gd name="T6" fmla="*/ 49 w 52"/>
                  <a:gd name="T7" fmla="*/ 0 h 19"/>
                  <a:gd name="T8" fmla="*/ 49 w 52"/>
                  <a:gd name="T9" fmla="*/ 13 h 19"/>
                  <a:gd name="T10" fmla="*/ 1 w 52"/>
                  <a:gd name="T11" fmla="*/ 13 h 19"/>
                  <a:gd name="T12" fmla="*/ 2 w 52"/>
                  <a:gd name="T13" fmla="*/ 0 h 19"/>
                  <a:gd name="T14" fmla="*/ 0 60000 65536"/>
                  <a:gd name="T15" fmla="*/ 0 60000 65536"/>
                  <a:gd name="T16" fmla="*/ 0 60000 65536"/>
                  <a:gd name="T17" fmla="*/ 0 60000 65536"/>
                  <a:gd name="T18" fmla="*/ 0 60000 65536"/>
                  <a:gd name="T19" fmla="*/ 0 60000 65536"/>
                  <a:gd name="T20" fmla="*/ 0 60000 65536"/>
                  <a:gd name="T21" fmla="*/ 0 w 52"/>
                  <a:gd name="T22" fmla="*/ 0 h 19"/>
                  <a:gd name="T23" fmla="*/ 52 w 5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19">
                    <a:moveTo>
                      <a:pt x="2" y="0"/>
                    </a:moveTo>
                    <a:lnTo>
                      <a:pt x="0" y="18"/>
                    </a:lnTo>
                    <a:lnTo>
                      <a:pt x="51" y="18"/>
                    </a:lnTo>
                    <a:lnTo>
                      <a:pt x="49" y="0"/>
                    </a:lnTo>
                    <a:lnTo>
                      <a:pt x="49" y="13"/>
                    </a:lnTo>
                    <a:lnTo>
                      <a:pt x="1" y="13"/>
                    </a:lnTo>
                    <a:lnTo>
                      <a:pt x="2" y="0"/>
                    </a:lnTo>
                  </a:path>
                </a:pathLst>
              </a:custGeom>
              <a:solidFill>
                <a:srgbClr val="ABABAB"/>
              </a:solidFill>
              <a:ln w="12700" cap="rnd">
                <a:solidFill>
                  <a:srgbClr val="000000"/>
                </a:solidFill>
                <a:round/>
              </a:ln>
            </p:spPr>
            <p:txBody>
              <a:bodyPr/>
              <a:lstStyle/>
              <a:p>
                <a:endParaRPr lang="zh-CN" altLang="en-US"/>
              </a:p>
            </p:txBody>
          </p:sp>
          <p:sp>
            <p:nvSpPr>
              <p:cNvPr id="11471" name="Freeform 117"/>
              <p:cNvSpPr/>
              <p:nvPr/>
            </p:nvSpPr>
            <p:spPr bwMode="auto">
              <a:xfrm>
                <a:off x="2859"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1472" name="Freeform 118"/>
              <p:cNvSpPr/>
              <p:nvPr/>
            </p:nvSpPr>
            <p:spPr bwMode="auto">
              <a:xfrm>
                <a:off x="2859" y="2473"/>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3 w 22"/>
                  <a:gd name="T21" fmla="*/ 11 h 19"/>
                  <a:gd name="T22" fmla="*/ 15 w 22"/>
                  <a:gd name="T23" fmla="*/ 10 h 19"/>
                  <a:gd name="T24" fmla="*/ 17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1473" name="Freeform 119"/>
              <p:cNvSpPr/>
              <p:nvPr/>
            </p:nvSpPr>
            <p:spPr bwMode="auto">
              <a:xfrm>
                <a:off x="2864" y="2481"/>
                <a:ext cx="22" cy="19"/>
              </a:xfrm>
              <a:custGeom>
                <a:avLst/>
                <a:gdLst>
                  <a:gd name="T0" fmla="*/ 17 w 22"/>
                  <a:gd name="T1" fmla="*/ 0 h 19"/>
                  <a:gd name="T2" fmla="*/ 21 w 22"/>
                  <a:gd name="T3" fmla="*/ 13 h 19"/>
                  <a:gd name="T4" fmla="*/ 13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3"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1474" name="Freeform 120"/>
              <p:cNvSpPr/>
              <p:nvPr/>
            </p:nvSpPr>
            <p:spPr bwMode="auto">
              <a:xfrm>
                <a:off x="2864" y="2482"/>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1 h 19"/>
                  <a:gd name="T16" fmla="*/ 10 w 22"/>
                  <a:gd name="T17" fmla="*/ 11 h 19"/>
                  <a:gd name="T18" fmla="*/ 12 w 22"/>
                  <a:gd name="T19" fmla="*/ 11 h 19"/>
                  <a:gd name="T20" fmla="*/ 14 w 22"/>
                  <a:gd name="T21" fmla="*/ 11 h 19"/>
                  <a:gd name="T22" fmla="*/ 16 w 22"/>
                  <a:gd name="T23" fmla="*/ 11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1"/>
                    </a:lnTo>
                    <a:lnTo>
                      <a:pt x="10" y="11"/>
                    </a:lnTo>
                    <a:lnTo>
                      <a:pt x="12" y="11"/>
                    </a:lnTo>
                    <a:lnTo>
                      <a:pt x="14" y="11"/>
                    </a:lnTo>
                    <a:lnTo>
                      <a:pt x="16" y="11"/>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1475" name="Freeform 121"/>
              <p:cNvSpPr/>
              <p:nvPr/>
            </p:nvSpPr>
            <p:spPr bwMode="auto">
              <a:xfrm>
                <a:off x="2868" y="2491"/>
                <a:ext cx="22" cy="19"/>
              </a:xfrm>
              <a:custGeom>
                <a:avLst/>
                <a:gdLst>
                  <a:gd name="T0" fmla="*/ 17 w 22"/>
                  <a:gd name="T1" fmla="*/ 0 h 19"/>
                  <a:gd name="T2" fmla="*/ 21 w 22"/>
                  <a:gd name="T3" fmla="*/ 14 h 19"/>
                  <a:gd name="T4" fmla="*/ 13 w 22"/>
                  <a:gd name="T5" fmla="*/ 18 h 19"/>
                  <a:gd name="T6" fmla="*/ 3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3" y="18"/>
                    </a:lnTo>
                    <a:lnTo>
                      <a:pt x="3"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1476" name="Freeform 122"/>
              <p:cNvSpPr/>
              <p:nvPr/>
            </p:nvSpPr>
            <p:spPr bwMode="auto">
              <a:xfrm>
                <a:off x="2868" y="2491"/>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4 w 22"/>
                  <a:gd name="T21" fmla="*/ 11 h 19"/>
                  <a:gd name="T22" fmla="*/ 16 w 22"/>
                  <a:gd name="T23" fmla="*/ 10 h 19"/>
                  <a:gd name="T24" fmla="*/ 18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4" y="11"/>
                    </a:lnTo>
                    <a:lnTo>
                      <a:pt x="16" y="10"/>
                    </a:lnTo>
                    <a:lnTo>
                      <a:pt x="18" y="10"/>
                    </a:lnTo>
                    <a:lnTo>
                      <a:pt x="19" y="10"/>
                    </a:lnTo>
                  </a:path>
                </a:pathLst>
              </a:custGeom>
              <a:solidFill>
                <a:srgbClr val="ABABAB"/>
              </a:solidFill>
              <a:ln w="12700" cap="rnd">
                <a:solidFill>
                  <a:srgbClr val="ABABAB"/>
                </a:solidFill>
                <a:round/>
              </a:ln>
            </p:spPr>
            <p:txBody>
              <a:bodyPr/>
              <a:lstStyle/>
              <a:p>
                <a:endParaRPr lang="zh-CN" altLang="en-US"/>
              </a:p>
            </p:txBody>
          </p:sp>
          <p:sp>
            <p:nvSpPr>
              <p:cNvPr id="11477" name="Freeform 123"/>
              <p:cNvSpPr/>
              <p:nvPr/>
            </p:nvSpPr>
            <p:spPr bwMode="auto">
              <a:xfrm>
                <a:off x="2872" y="2501"/>
                <a:ext cx="21" cy="19"/>
              </a:xfrm>
              <a:custGeom>
                <a:avLst/>
                <a:gdLst>
                  <a:gd name="T0" fmla="*/ 15 w 21"/>
                  <a:gd name="T1" fmla="*/ 0 h 19"/>
                  <a:gd name="T2" fmla="*/ 20 w 21"/>
                  <a:gd name="T3" fmla="*/ 13 h 19"/>
                  <a:gd name="T4" fmla="*/ 12 w 21"/>
                  <a:gd name="T5" fmla="*/ 18 h 19"/>
                  <a:gd name="T6" fmla="*/ 4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2" y="18"/>
                    </a:lnTo>
                    <a:lnTo>
                      <a:pt x="4"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1478" name="Freeform 124"/>
              <p:cNvSpPr/>
              <p:nvPr/>
            </p:nvSpPr>
            <p:spPr bwMode="auto">
              <a:xfrm>
                <a:off x="2872" y="2501"/>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1"/>
                    </a:lnTo>
                    <a:lnTo>
                      <a:pt x="7" y="11"/>
                    </a:lnTo>
                    <a:lnTo>
                      <a:pt x="9" y="11"/>
                    </a:lnTo>
                    <a:lnTo>
                      <a:pt x="11"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1479" name="Freeform 125"/>
              <p:cNvSpPr/>
              <p:nvPr/>
            </p:nvSpPr>
            <p:spPr bwMode="auto">
              <a:xfrm>
                <a:off x="2876" y="2510"/>
                <a:ext cx="23" cy="19"/>
              </a:xfrm>
              <a:custGeom>
                <a:avLst/>
                <a:gdLst>
                  <a:gd name="T0" fmla="*/ 21 w 23"/>
                  <a:gd name="T1" fmla="*/ 10 h 19"/>
                  <a:gd name="T2" fmla="*/ 22 w 23"/>
                  <a:gd name="T3" fmla="*/ 18 h 19"/>
                  <a:gd name="T4" fmla="*/ 3 w 23"/>
                  <a:gd name="T5" fmla="*/ 18 h 19"/>
                  <a:gd name="T6" fmla="*/ 0 w 23"/>
                  <a:gd name="T7" fmla="*/ 5 h 19"/>
                  <a:gd name="T8" fmla="*/ 0 w 23"/>
                  <a:gd name="T9" fmla="*/ 0 h 19"/>
                  <a:gd name="T10" fmla="*/ 3 w 23"/>
                  <a:gd name="T11" fmla="*/ 10 h 19"/>
                  <a:gd name="T12" fmla="*/ 6 w 23"/>
                  <a:gd name="T13" fmla="*/ 10 h 19"/>
                  <a:gd name="T14" fmla="*/ 8 w 23"/>
                  <a:gd name="T15" fmla="*/ 10 h 19"/>
                  <a:gd name="T16" fmla="*/ 10 w 23"/>
                  <a:gd name="T17" fmla="*/ 11 h 19"/>
                  <a:gd name="T18" fmla="*/ 12 w 23"/>
                  <a:gd name="T19" fmla="*/ 11 h 19"/>
                  <a:gd name="T20" fmla="*/ 14 w 23"/>
                  <a:gd name="T21" fmla="*/ 11 h 19"/>
                  <a:gd name="T22" fmla="*/ 16 w 23"/>
                  <a:gd name="T23" fmla="*/ 10 h 19"/>
                  <a:gd name="T24" fmla="*/ 19 w 23"/>
                  <a:gd name="T25" fmla="*/ 10 h 19"/>
                  <a:gd name="T26" fmla="*/ 21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21" y="10"/>
                    </a:moveTo>
                    <a:lnTo>
                      <a:pt x="22" y="18"/>
                    </a:lnTo>
                    <a:lnTo>
                      <a:pt x="3" y="18"/>
                    </a:lnTo>
                    <a:lnTo>
                      <a:pt x="0" y="5"/>
                    </a:lnTo>
                    <a:lnTo>
                      <a:pt x="0" y="0"/>
                    </a:lnTo>
                    <a:lnTo>
                      <a:pt x="3" y="10"/>
                    </a:lnTo>
                    <a:lnTo>
                      <a:pt x="6" y="10"/>
                    </a:lnTo>
                    <a:lnTo>
                      <a:pt x="8" y="10"/>
                    </a:lnTo>
                    <a:lnTo>
                      <a:pt x="10" y="11"/>
                    </a:lnTo>
                    <a:lnTo>
                      <a:pt x="12" y="11"/>
                    </a:lnTo>
                    <a:lnTo>
                      <a:pt x="14" y="11"/>
                    </a:lnTo>
                    <a:lnTo>
                      <a:pt x="16" y="10"/>
                    </a:lnTo>
                    <a:lnTo>
                      <a:pt x="19" y="10"/>
                    </a:lnTo>
                    <a:lnTo>
                      <a:pt x="21" y="10"/>
                    </a:lnTo>
                  </a:path>
                </a:pathLst>
              </a:custGeom>
              <a:solidFill>
                <a:srgbClr val="ABABAB"/>
              </a:solidFill>
              <a:ln w="12700" cap="rnd">
                <a:solidFill>
                  <a:srgbClr val="ABABAB"/>
                </a:solidFill>
                <a:round/>
              </a:ln>
            </p:spPr>
            <p:txBody>
              <a:bodyPr/>
              <a:lstStyle/>
              <a:p>
                <a:endParaRPr lang="zh-CN" altLang="en-US"/>
              </a:p>
            </p:txBody>
          </p:sp>
          <p:sp>
            <p:nvSpPr>
              <p:cNvPr id="11480" name="Freeform 126"/>
              <p:cNvSpPr/>
              <p:nvPr/>
            </p:nvSpPr>
            <p:spPr bwMode="auto">
              <a:xfrm>
                <a:off x="2842"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1481" name="Freeform 127"/>
              <p:cNvSpPr/>
              <p:nvPr/>
            </p:nvSpPr>
            <p:spPr bwMode="auto">
              <a:xfrm>
                <a:off x="2842"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5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5"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1482" name="Freeform 128"/>
              <p:cNvSpPr/>
              <p:nvPr/>
            </p:nvSpPr>
            <p:spPr bwMode="auto">
              <a:xfrm>
                <a:off x="2846"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1483" name="Freeform 129"/>
              <p:cNvSpPr/>
              <p:nvPr/>
            </p:nvSpPr>
            <p:spPr bwMode="auto">
              <a:xfrm>
                <a:off x="2853"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4 w 22"/>
                  <a:gd name="T11" fmla="*/ 10 h 19"/>
                  <a:gd name="T12" fmla="*/ 6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4" y="10"/>
                    </a:lnTo>
                    <a:lnTo>
                      <a:pt x="6"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1484" name="Freeform 130"/>
              <p:cNvSpPr/>
              <p:nvPr/>
            </p:nvSpPr>
            <p:spPr bwMode="auto">
              <a:xfrm>
                <a:off x="2862" y="2510"/>
                <a:ext cx="21" cy="19"/>
              </a:xfrm>
              <a:custGeom>
                <a:avLst/>
                <a:gdLst>
                  <a:gd name="T0" fmla="*/ 15 w 21"/>
                  <a:gd name="T1" fmla="*/ 0 h 19"/>
                  <a:gd name="T2" fmla="*/ 20 w 21"/>
                  <a:gd name="T3" fmla="*/ 13 h 19"/>
                  <a:gd name="T4" fmla="*/ 11 w 21"/>
                  <a:gd name="T5" fmla="*/ 18 h 19"/>
                  <a:gd name="T6" fmla="*/ 3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1" y="18"/>
                    </a:lnTo>
                    <a:lnTo>
                      <a:pt x="3"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1485" name="Freeform 131"/>
              <p:cNvSpPr/>
              <p:nvPr/>
            </p:nvSpPr>
            <p:spPr bwMode="auto">
              <a:xfrm>
                <a:off x="2862" y="2510"/>
                <a:ext cx="21" cy="19"/>
              </a:xfrm>
              <a:custGeom>
                <a:avLst/>
                <a:gdLst>
                  <a:gd name="T0" fmla="*/ 19 w 21"/>
                  <a:gd name="T1" fmla="*/ 10 h 19"/>
                  <a:gd name="T2" fmla="*/ 20 w 21"/>
                  <a:gd name="T3" fmla="*/ 18 h 19"/>
                  <a:gd name="T4" fmla="*/ 3 w 21"/>
                  <a:gd name="T5" fmla="*/ 18 h 19"/>
                  <a:gd name="T6" fmla="*/ 0 w 21"/>
                  <a:gd name="T7" fmla="*/ 5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5"/>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1486" name="Freeform 132"/>
              <p:cNvSpPr/>
              <p:nvPr/>
            </p:nvSpPr>
            <p:spPr bwMode="auto">
              <a:xfrm>
                <a:off x="2823" y="2472"/>
                <a:ext cx="21" cy="19"/>
              </a:xfrm>
              <a:custGeom>
                <a:avLst/>
                <a:gdLst>
                  <a:gd name="T0" fmla="*/ 16 w 21"/>
                  <a:gd name="T1" fmla="*/ 0 h 19"/>
                  <a:gd name="T2" fmla="*/ 20 w 21"/>
                  <a:gd name="T3" fmla="*/ 14 h 19"/>
                  <a:gd name="T4" fmla="*/ 12 w 21"/>
                  <a:gd name="T5" fmla="*/ 18 h 19"/>
                  <a:gd name="T6" fmla="*/ 3 w 21"/>
                  <a:gd name="T7" fmla="*/ 14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4"/>
                    </a:lnTo>
                    <a:lnTo>
                      <a:pt x="12" y="18"/>
                    </a:lnTo>
                    <a:lnTo>
                      <a:pt x="3"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1487" name="Freeform 133"/>
              <p:cNvSpPr/>
              <p:nvPr/>
            </p:nvSpPr>
            <p:spPr bwMode="auto">
              <a:xfrm>
                <a:off x="2823" y="2473"/>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1488" name="Freeform 134"/>
              <p:cNvSpPr/>
              <p:nvPr/>
            </p:nvSpPr>
            <p:spPr bwMode="auto">
              <a:xfrm>
                <a:off x="2828"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1489" name="Freeform 135"/>
              <p:cNvSpPr/>
              <p:nvPr/>
            </p:nvSpPr>
            <p:spPr bwMode="auto">
              <a:xfrm>
                <a:off x="2833" y="249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8 w 22"/>
                  <a:gd name="T15" fmla="*/ 10 h 19"/>
                  <a:gd name="T16" fmla="*/ 10 w 22"/>
                  <a:gd name="T17" fmla="*/ 11 h 19"/>
                  <a:gd name="T18" fmla="*/ 11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8" y="10"/>
                    </a:lnTo>
                    <a:lnTo>
                      <a:pt x="10" y="11"/>
                    </a:lnTo>
                    <a:lnTo>
                      <a:pt x="11"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1490" name="Freeform 136"/>
              <p:cNvSpPr/>
              <p:nvPr/>
            </p:nvSpPr>
            <p:spPr bwMode="auto">
              <a:xfrm>
                <a:off x="2837"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1491" name="Freeform 137"/>
              <p:cNvSpPr/>
              <p:nvPr/>
            </p:nvSpPr>
            <p:spPr bwMode="auto">
              <a:xfrm>
                <a:off x="2841" y="2510"/>
                <a:ext cx="22" cy="19"/>
              </a:xfrm>
              <a:custGeom>
                <a:avLst/>
                <a:gdLst>
                  <a:gd name="T0" fmla="*/ 17 w 22"/>
                  <a:gd name="T1" fmla="*/ 0 h 19"/>
                  <a:gd name="T2" fmla="*/ 21 w 22"/>
                  <a:gd name="T3" fmla="*/ 13 h 19"/>
                  <a:gd name="T4" fmla="*/ 12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2"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1492" name="Freeform 138"/>
              <p:cNvSpPr/>
              <p:nvPr/>
            </p:nvSpPr>
            <p:spPr bwMode="auto">
              <a:xfrm>
                <a:off x="2804" y="2472"/>
                <a:ext cx="22" cy="19"/>
              </a:xfrm>
              <a:custGeom>
                <a:avLst/>
                <a:gdLst>
                  <a:gd name="T0" fmla="*/ 17 w 22"/>
                  <a:gd name="T1" fmla="*/ 0 h 19"/>
                  <a:gd name="T2" fmla="*/ 21 w 22"/>
                  <a:gd name="T3" fmla="*/ 14 h 19"/>
                  <a:gd name="T4" fmla="*/ 12 w 22"/>
                  <a:gd name="T5" fmla="*/ 18 h 19"/>
                  <a:gd name="T6" fmla="*/ 4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2" y="18"/>
                    </a:lnTo>
                    <a:lnTo>
                      <a:pt x="4"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1493" name="Freeform 139"/>
              <p:cNvSpPr/>
              <p:nvPr/>
            </p:nvSpPr>
            <p:spPr bwMode="auto">
              <a:xfrm>
                <a:off x="2804"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1494" name="Freeform 140"/>
              <p:cNvSpPr/>
              <p:nvPr/>
            </p:nvSpPr>
            <p:spPr bwMode="auto">
              <a:xfrm>
                <a:off x="2809" y="2481"/>
                <a:ext cx="21" cy="19"/>
              </a:xfrm>
              <a:custGeom>
                <a:avLst/>
                <a:gdLst>
                  <a:gd name="T0" fmla="*/ 16 w 21"/>
                  <a:gd name="T1" fmla="*/ 0 h 19"/>
                  <a:gd name="T2" fmla="*/ 20 w 21"/>
                  <a:gd name="T3" fmla="*/ 13 h 19"/>
                  <a:gd name="T4" fmla="*/ 12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2"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1495" name="Freeform 141"/>
              <p:cNvSpPr/>
              <p:nvPr/>
            </p:nvSpPr>
            <p:spPr bwMode="auto">
              <a:xfrm>
                <a:off x="2809" y="2482"/>
                <a:ext cx="21" cy="19"/>
              </a:xfrm>
              <a:custGeom>
                <a:avLst/>
                <a:gdLst>
                  <a:gd name="T0" fmla="*/ 19 w 21"/>
                  <a:gd name="T1" fmla="*/ 10 h 19"/>
                  <a:gd name="T2" fmla="*/ 20 w 21"/>
                  <a:gd name="T3" fmla="*/ 18 h 19"/>
                  <a:gd name="T4" fmla="*/ 2 w 21"/>
                  <a:gd name="T5" fmla="*/ 18 h 19"/>
                  <a:gd name="T6" fmla="*/ 0 w 21"/>
                  <a:gd name="T7" fmla="*/ 4 h 19"/>
                  <a:gd name="T8" fmla="*/ 0 w 21"/>
                  <a:gd name="T9" fmla="*/ 0 h 19"/>
                  <a:gd name="T10" fmla="*/ 2 w 21"/>
                  <a:gd name="T11" fmla="*/ 10 h 19"/>
                  <a:gd name="T12" fmla="*/ 5 w 21"/>
                  <a:gd name="T13" fmla="*/ 10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4"/>
                    </a:lnTo>
                    <a:lnTo>
                      <a:pt x="0" y="0"/>
                    </a:lnTo>
                    <a:lnTo>
                      <a:pt x="2" y="10"/>
                    </a:lnTo>
                    <a:lnTo>
                      <a:pt x="5" y="10"/>
                    </a:lnTo>
                    <a:lnTo>
                      <a:pt x="7" y="11"/>
                    </a:lnTo>
                    <a:lnTo>
                      <a:pt x="9" y="11"/>
                    </a:lnTo>
                    <a:lnTo>
                      <a:pt x="11" y="11"/>
                    </a:lnTo>
                    <a:lnTo>
                      <a:pt x="13" y="11"/>
                    </a:lnTo>
                    <a:lnTo>
                      <a:pt x="15" y="11"/>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1496" name="Freeform 142"/>
              <p:cNvSpPr/>
              <p:nvPr/>
            </p:nvSpPr>
            <p:spPr bwMode="auto">
              <a:xfrm>
                <a:off x="2818" y="2501"/>
                <a:ext cx="21" cy="19"/>
              </a:xfrm>
              <a:custGeom>
                <a:avLst/>
                <a:gdLst>
                  <a:gd name="T0" fmla="*/ 20 w 21"/>
                  <a:gd name="T1" fmla="*/ 10 h 19"/>
                  <a:gd name="T2" fmla="*/ 20 w 21"/>
                  <a:gd name="T3" fmla="*/ 18 h 19"/>
                  <a:gd name="T4" fmla="*/ 2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2" y="18"/>
                    </a:lnTo>
                    <a:lnTo>
                      <a:pt x="0" y="4"/>
                    </a:lnTo>
                    <a:lnTo>
                      <a:pt x="0" y="0"/>
                    </a:lnTo>
                    <a:lnTo>
                      <a:pt x="3" y="10"/>
                    </a:lnTo>
                    <a:lnTo>
                      <a:pt x="5" y="11"/>
                    </a:lnTo>
                    <a:lnTo>
                      <a:pt x="7" y="11"/>
                    </a:lnTo>
                    <a:lnTo>
                      <a:pt x="9" y="11"/>
                    </a:lnTo>
                    <a:lnTo>
                      <a:pt x="11"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1497" name="Freeform 143"/>
              <p:cNvSpPr/>
              <p:nvPr/>
            </p:nvSpPr>
            <p:spPr bwMode="auto">
              <a:xfrm>
                <a:off x="2823" y="2510"/>
                <a:ext cx="21" cy="19"/>
              </a:xfrm>
              <a:custGeom>
                <a:avLst/>
                <a:gdLst>
                  <a:gd name="T0" fmla="*/ 16 w 21"/>
                  <a:gd name="T1" fmla="*/ 0 h 19"/>
                  <a:gd name="T2" fmla="*/ 20 w 21"/>
                  <a:gd name="T3" fmla="*/ 13 h 19"/>
                  <a:gd name="T4" fmla="*/ 11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1"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1498" name="Freeform 144"/>
              <p:cNvSpPr/>
              <p:nvPr/>
            </p:nvSpPr>
            <p:spPr bwMode="auto">
              <a:xfrm>
                <a:off x="2823" y="2510"/>
                <a:ext cx="21" cy="19"/>
              </a:xfrm>
              <a:custGeom>
                <a:avLst/>
                <a:gdLst>
                  <a:gd name="T0" fmla="*/ 19 w 21"/>
                  <a:gd name="T1" fmla="*/ 10 h 19"/>
                  <a:gd name="T2" fmla="*/ 20 w 21"/>
                  <a:gd name="T3" fmla="*/ 18 h 19"/>
                  <a:gd name="T4" fmla="*/ 2 w 21"/>
                  <a:gd name="T5" fmla="*/ 18 h 19"/>
                  <a:gd name="T6" fmla="*/ 0 w 21"/>
                  <a:gd name="T7" fmla="*/ 5 h 19"/>
                  <a:gd name="T8" fmla="*/ 0 w 21"/>
                  <a:gd name="T9" fmla="*/ 0 h 19"/>
                  <a:gd name="T10" fmla="*/ 2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5"/>
                    </a:lnTo>
                    <a:lnTo>
                      <a:pt x="0" y="0"/>
                    </a:lnTo>
                    <a:lnTo>
                      <a:pt x="2"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1499" name="Freeform 145"/>
              <p:cNvSpPr/>
              <p:nvPr/>
            </p:nvSpPr>
            <p:spPr bwMode="auto">
              <a:xfrm>
                <a:off x="2488" y="2472"/>
                <a:ext cx="21" cy="19"/>
              </a:xfrm>
              <a:custGeom>
                <a:avLst/>
                <a:gdLst>
                  <a:gd name="T0" fmla="*/ 2 w 21"/>
                  <a:gd name="T1" fmla="*/ 0 h 19"/>
                  <a:gd name="T2" fmla="*/ 0 w 21"/>
                  <a:gd name="T3" fmla="*/ 14 h 19"/>
                  <a:gd name="T4" fmla="*/ 9 w 21"/>
                  <a:gd name="T5" fmla="*/ 18 h 19"/>
                  <a:gd name="T6" fmla="*/ 18 w 21"/>
                  <a:gd name="T7" fmla="*/ 14 h 19"/>
                  <a:gd name="T8" fmla="*/ 20 w 21"/>
                  <a:gd name="T9" fmla="*/ 0 h 19"/>
                  <a:gd name="T10" fmla="*/ 2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2" y="0"/>
                    </a:moveTo>
                    <a:lnTo>
                      <a:pt x="0" y="14"/>
                    </a:lnTo>
                    <a:lnTo>
                      <a:pt x="9" y="18"/>
                    </a:lnTo>
                    <a:lnTo>
                      <a:pt x="18" y="14"/>
                    </a:lnTo>
                    <a:lnTo>
                      <a:pt x="20" y="0"/>
                    </a:lnTo>
                    <a:lnTo>
                      <a:pt x="2" y="0"/>
                    </a:lnTo>
                  </a:path>
                </a:pathLst>
              </a:custGeom>
              <a:solidFill>
                <a:srgbClr val="FFFFFF"/>
              </a:solidFill>
              <a:ln w="12700" cap="rnd">
                <a:solidFill>
                  <a:srgbClr val="ABABAB"/>
                </a:solidFill>
                <a:round/>
              </a:ln>
            </p:spPr>
            <p:txBody>
              <a:bodyPr/>
              <a:lstStyle/>
              <a:p>
                <a:endParaRPr lang="zh-CN" altLang="en-US"/>
              </a:p>
            </p:txBody>
          </p:sp>
          <p:sp>
            <p:nvSpPr>
              <p:cNvPr id="11500" name="Freeform 146"/>
              <p:cNvSpPr/>
              <p:nvPr/>
            </p:nvSpPr>
            <p:spPr bwMode="auto">
              <a:xfrm>
                <a:off x="2488" y="2473"/>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8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8"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501" name="Freeform 147"/>
              <p:cNvSpPr/>
              <p:nvPr/>
            </p:nvSpPr>
            <p:spPr bwMode="auto">
              <a:xfrm>
                <a:off x="2506" y="2472"/>
                <a:ext cx="21" cy="19"/>
              </a:xfrm>
              <a:custGeom>
                <a:avLst/>
                <a:gdLst>
                  <a:gd name="T0" fmla="*/ 1 w 21"/>
                  <a:gd name="T1" fmla="*/ 0 h 19"/>
                  <a:gd name="T2" fmla="*/ 0 w 21"/>
                  <a:gd name="T3" fmla="*/ 14 h 19"/>
                  <a:gd name="T4" fmla="*/ 9 w 21"/>
                  <a:gd name="T5" fmla="*/ 18 h 19"/>
                  <a:gd name="T6" fmla="*/ 17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7"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1502" name="Freeform 148"/>
              <p:cNvSpPr/>
              <p:nvPr/>
            </p:nvSpPr>
            <p:spPr bwMode="auto">
              <a:xfrm>
                <a:off x="2506"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3 w 21"/>
                  <a:gd name="T21" fmla="*/ 11 h 19"/>
                  <a:gd name="T22" fmla="*/ 1 w 21"/>
                  <a:gd name="T23" fmla="*/ 11 h 19"/>
                  <a:gd name="T24" fmla="*/ 0 w 21"/>
                  <a:gd name="T25" fmla="*/ 1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9"/>
                  <a:gd name="T41" fmla="*/ 21 w 21"/>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9">
                    <a:moveTo>
                      <a:pt x="0" y="10"/>
                    </a:moveTo>
                    <a:lnTo>
                      <a:pt x="0" y="18"/>
                    </a:lnTo>
                    <a:lnTo>
                      <a:pt x="19" y="18"/>
                    </a:lnTo>
                    <a:lnTo>
                      <a:pt x="20" y="4"/>
                    </a:lnTo>
                    <a:lnTo>
                      <a:pt x="19" y="0"/>
                    </a:lnTo>
                    <a:lnTo>
                      <a:pt x="17" y="10"/>
                    </a:lnTo>
                    <a:lnTo>
                      <a:pt x="15" y="11"/>
                    </a:lnTo>
                    <a:lnTo>
                      <a:pt x="13" y="11"/>
                    </a:lnTo>
                    <a:lnTo>
                      <a:pt x="10" y="11"/>
                    </a:lnTo>
                    <a:lnTo>
                      <a:pt x="8" y="11"/>
                    </a:lnTo>
                    <a:lnTo>
                      <a:pt x="3" y="11"/>
                    </a:lnTo>
                    <a:lnTo>
                      <a:pt x="1" y="11"/>
                    </a:lnTo>
                    <a:lnTo>
                      <a:pt x="0" y="10"/>
                    </a:lnTo>
                  </a:path>
                </a:pathLst>
              </a:custGeom>
              <a:solidFill>
                <a:srgbClr val="ABABAB"/>
              </a:solidFill>
              <a:ln w="12700" cap="rnd">
                <a:solidFill>
                  <a:srgbClr val="ABABAB"/>
                </a:solidFill>
                <a:round/>
              </a:ln>
            </p:spPr>
            <p:txBody>
              <a:bodyPr/>
              <a:lstStyle/>
              <a:p>
                <a:endParaRPr lang="zh-CN" altLang="en-US"/>
              </a:p>
            </p:txBody>
          </p:sp>
          <p:sp>
            <p:nvSpPr>
              <p:cNvPr id="11503" name="Freeform 149"/>
              <p:cNvSpPr/>
              <p:nvPr/>
            </p:nvSpPr>
            <p:spPr bwMode="auto">
              <a:xfrm>
                <a:off x="2524"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1504" name="Freeform 150"/>
              <p:cNvSpPr/>
              <p:nvPr/>
            </p:nvSpPr>
            <p:spPr bwMode="auto">
              <a:xfrm>
                <a:off x="2524"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505" name="Freeform 151"/>
              <p:cNvSpPr/>
              <p:nvPr/>
            </p:nvSpPr>
            <p:spPr bwMode="auto">
              <a:xfrm>
                <a:off x="2764" y="2472"/>
                <a:ext cx="21" cy="19"/>
              </a:xfrm>
              <a:custGeom>
                <a:avLst/>
                <a:gdLst>
                  <a:gd name="T0" fmla="*/ 18 w 21"/>
                  <a:gd name="T1" fmla="*/ 0 h 19"/>
                  <a:gd name="T2" fmla="*/ 20 w 21"/>
                  <a:gd name="T3" fmla="*/ 14 h 19"/>
                  <a:gd name="T4" fmla="*/ 10 w 21"/>
                  <a:gd name="T5" fmla="*/ 18 h 19"/>
                  <a:gd name="T6" fmla="*/ 1 w 21"/>
                  <a:gd name="T7" fmla="*/ 14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1506" name="Freeform 152"/>
              <p:cNvSpPr/>
              <p:nvPr/>
            </p:nvSpPr>
            <p:spPr bwMode="auto">
              <a:xfrm>
                <a:off x="2764" y="2473"/>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1507" name="Freeform 153"/>
              <p:cNvSpPr/>
              <p:nvPr/>
            </p:nvSpPr>
            <p:spPr bwMode="auto">
              <a:xfrm>
                <a:off x="2543"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508" name="Freeform 154"/>
              <p:cNvSpPr/>
              <p:nvPr/>
            </p:nvSpPr>
            <p:spPr bwMode="auto">
              <a:xfrm>
                <a:off x="2543" y="2473"/>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509" name="Freeform 155"/>
              <p:cNvSpPr/>
              <p:nvPr/>
            </p:nvSpPr>
            <p:spPr bwMode="auto">
              <a:xfrm>
                <a:off x="2745" y="2472"/>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1510" name="Freeform 156"/>
              <p:cNvSpPr/>
              <p:nvPr/>
            </p:nvSpPr>
            <p:spPr bwMode="auto">
              <a:xfrm>
                <a:off x="274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4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511" name="Freeform 157"/>
              <p:cNvSpPr/>
              <p:nvPr/>
            </p:nvSpPr>
            <p:spPr bwMode="auto">
              <a:xfrm>
                <a:off x="2558" y="2472"/>
                <a:ext cx="22" cy="19"/>
              </a:xfrm>
              <a:custGeom>
                <a:avLst/>
                <a:gdLst>
                  <a:gd name="T0" fmla="*/ 1 w 22"/>
                  <a:gd name="T1" fmla="*/ 0 h 19"/>
                  <a:gd name="T2" fmla="*/ 0 w 22"/>
                  <a:gd name="T3" fmla="*/ 14 h 19"/>
                  <a:gd name="T4" fmla="*/ 9 w 22"/>
                  <a:gd name="T5" fmla="*/ 18 h 19"/>
                  <a:gd name="T6" fmla="*/ 18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8"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1512" name="Freeform 158"/>
              <p:cNvSpPr/>
              <p:nvPr/>
            </p:nvSpPr>
            <p:spPr bwMode="auto">
              <a:xfrm>
                <a:off x="2558" y="2473"/>
                <a:ext cx="23" cy="19"/>
              </a:xfrm>
              <a:custGeom>
                <a:avLst/>
                <a:gdLst>
                  <a:gd name="T0" fmla="*/ 0 w 23"/>
                  <a:gd name="T1" fmla="*/ 10 h 19"/>
                  <a:gd name="T2" fmla="*/ 0 w 23"/>
                  <a:gd name="T3" fmla="*/ 18 h 19"/>
                  <a:gd name="T4" fmla="*/ 21 w 23"/>
                  <a:gd name="T5" fmla="*/ 18 h 19"/>
                  <a:gd name="T6" fmla="*/ 22 w 23"/>
                  <a:gd name="T7" fmla="*/ 4 h 19"/>
                  <a:gd name="T8" fmla="*/ 21 w 23"/>
                  <a:gd name="T9" fmla="*/ 0 h 19"/>
                  <a:gd name="T10" fmla="*/ 19 w 23"/>
                  <a:gd name="T11" fmla="*/ 10 h 19"/>
                  <a:gd name="T12" fmla="*/ 17 w 23"/>
                  <a:gd name="T13" fmla="*/ 11 h 19"/>
                  <a:gd name="T14" fmla="*/ 14 w 23"/>
                  <a:gd name="T15" fmla="*/ 11 h 19"/>
                  <a:gd name="T16" fmla="*/ 12 w 23"/>
                  <a:gd name="T17" fmla="*/ 11 h 19"/>
                  <a:gd name="T18" fmla="*/ 9 w 23"/>
                  <a:gd name="T19" fmla="*/ 11 h 19"/>
                  <a:gd name="T20" fmla="*/ 7 w 23"/>
                  <a:gd name="T21" fmla="*/ 11 h 19"/>
                  <a:gd name="T22" fmla="*/ 5 w 23"/>
                  <a:gd name="T23" fmla="*/ 11 h 19"/>
                  <a:gd name="T24" fmla="*/ 2 w 23"/>
                  <a:gd name="T25" fmla="*/ 11 h 19"/>
                  <a:gd name="T26" fmla="*/ 0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0" y="10"/>
                    </a:moveTo>
                    <a:lnTo>
                      <a:pt x="0" y="18"/>
                    </a:lnTo>
                    <a:lnTo>
                      <a:pt x="21" y="18"/>
                    </a:lnTo>
                    <a:lnTo>
                      <a:pt x="22"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513" name="Freeform 159"/>
              <p:cNvSpPr/>
              <p:nvPr/>
            </p:nvSpPr>
            <p:spPr bwMode="auto">
              <a:xfrm>
                <a:off x="2727"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514" name="Freeform 160"/>
              <p:cNvSpPr/>
              <p:nvPr/>
            </p:nvSpPr>
            <p:spPr bwMode="auto">
              <a:xfrm>
                <a:off x="2727"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3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3"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515" name="Freeform 161"/>
              <p:cNvSpPr/>
              <p:nvPr/>
            </p:nvSpPr>
            <p:spPr bwMode="auto">
              <a:xfrm>
                <a:off x="2580" y="2472"/>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1516" name="Freeform 162"/>
              <p:cNvSpPr/>
              <p:nvPr/>
            </p:nvSpPr>
            <p:spPr bwMode="auto">
              <a:xfrm>
                <a:off x="2580" y="2473"/>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4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7"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517" name="Freeform 163"/>
              <p:cNvSpPr/>
              <p:nvPr/>
            </p:nvSpPr>
            <p:spPr bwMode="auto">
              <a:xfrm>
                <a:off x="2709"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518" name="Freeform 164"/>
              <p:cNvSpPr/>
              <p:nvPr/>
            </p:nvSpPr>
            <p:spPr bwMode="auto">
              <a:xfrm>
                <a:off x="2707" y="2473"/>
                <a:ext cx="21" cy="19"/>
              </a:xfrm>
              <a:custGeom>
                <a:avLst/>
                <a:gdLst>
                  <a:gd name="T0" fmla="*/ 20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1519" name="Freeform 165"/>
              <p:cNvSpPr/>
              <p:nvPr/>
            </p:nvSpPr>
            <p:spPr bwMode="auto">
              <a:xfrm>
                <a:off x="2598"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520" name="Freeform 166"/>
              <p:cNvSpPr/>
              <p:nvPr/>
            </p:nvSpPr>
            <p:spPr bwMode="auto">
              <a:xfrm>
                <a:off x="2598" y="2473"/>
                <a:ext cx="22" cy="19"/>
              </a:xfrm>
              <a:custGeom>
                <a:avLst/>
                <a:gdLst>
                  <a:gd name="T0" fmla="*/ 0 w 22"/>
                  <a:gd name="T1" fmla="*/ 10 h 19"/>
                  <a:gd name="T2" fmla="*/ 0 w 22"/>
                  <a:gd name="T3" fmla="*/ 18 h 19"/>
                  <a:gd name="T4" fmla="*/ 21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1" y="18"/>
                    </a:lnTo>
                    <a:lnTo>
                      <a:pt x="21" y="4"/>
                    </a:lnTo>
                    <a:lnTo>
                      <a:pt x="20" y="0"/>
                    </a:lnTo>
                    <a:lnTo>
                      <a:pt x="19" y="10"/>
                    </a:lnTo>
                    <a:lnTo>
                      <a:pt x="17" y="11"/>
                    </a:lnTo>
                    <a:lnTo>
                      <a:pt x="14" y="11"/>
                    </a:lnTo>
                    <a:lnTo>
                      <a:pt x="11"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521" name="Freeform 167"/>
              <p:cNvSpPr/>
              <p:nvPr/>
            </p:nvSpPr>
            <p:spPr bwMode="auto">
              <a:xfrm>
                <a:off x="2691"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522" name="Freeform 168"/>
              <p:cNvSpPr/>
              <p:nvPr/>
            </p:nvSpPr>
            <p:spPr bwMode="auto">
              <a:xfrm>
                <a:off x="2690"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523" name="Freeform 169"/>
              <p:cNvSpPr/>
              <p:nvPr/>
            </p:nvSpPr>
            <p:spPr bwMode="auto">
              <a:xfrm>
                <a:off x="2617"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1524" name="Freeform 170"/>
              <p:cNvSpPr/>
              <p:nvPr/>
            </p:nvSpPr>
            <p:spPr bwMode="auto">
              <a:xfrm>
                <a:off x="2617" y="2473"/>
                <a:ext cx="21" cy="19"/>
              </a:xfrm>
              <a:custGeom>
                <a:avLst/>
                <a:gdLst>
                  <a:gd name="T0" fmla="*/ 0 w 21"/>
                  <a:gd name="T1" fmla="*/ 10 h 19"/>
                  <a:gd name="T2" fmla="*/ 0 w 21"/>
                  <a:gd name="T3" fmla="*/ 18 h 19"/>
                  <a:gd name="T4" fmla="*/ 20 w 21"/>
                  <a:gd name="T5" fmla="*/ 18 h 19"/>
                  <a:gd name="T6" fmla="*/ 20 w 21"/>
                  <a:gd name="T7" fmla="*/ 4 h 19"/>
                  <a:gd name="T8" fmla="*/ 19 w 21"/>
                  <a:gd name="T9" fmla="*/ 0 h 19"/>
                  <a:gd name="T10" fmla="*/ 18 w 21"/>
                  <a:gd name="T11" fmla="*/ 10 h 19"/>
                  <a:gd name="T12" fmla="*/ 16 w 21"/>
                  <a:gd name="T13" fmla="*/ 11 h 19"/>
                  <a:gd name="T14" fmla="*/ 13 w 21"/>
                  <a:gd name="T15" fmla="*/ 11 h 19"/>
                  <a:gd name="T16" fmla="*/ 11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19" y="0"/>
                    </a:lnTo>
                    <a:lnTo>
                      <a:pt x="18" y="10"/>
                    </a:lnTo>
                    <a:lnTo>
                      <a:pt x="16" y="11"/>
                    </a:lnTo>
                    <a:lnTo>
                      <a:pt x="13" y="11"/>
                    </a:lnTo>
                    <a:lnTo>
                      <a:pt x="11"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525" name="Freeform 171"/>
              <p:cNvSpPr/>
              <p:nvPr/>
            </p:nvSpPr>
            <p:spPr bwMode="auto">
              <a:xfrm>
                <a:off x="2672"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526" name="Freeform 172"/>
              <p:cNvSpPr/>
              <p:nvPr/>
            </p:nvSpPr>
            <p:spPr bwMode="auto">
              <a:xfrm>
                <a:off x="2635" y="2472"/>
                <a:ext cx="21" cy="19"/>
              </a:xfrm>
              <a:custGeom>
                <a:avLst/>
                <a:gdLst>
                  <a:gd name="T0" fmla="*/ 1 w 21"/>
                  <a:gd name="T1" fmla="*/ 0 h 19"/>
                  <a:gd name="T2" fmla="*/ 0 w 21"/>
                  <a:gd name="T3" fmla="*/ 14 h 19"/>
                  <a:gd name="T4" fmla="*/ 9 w 21"/>
                  <a:gd name="T5" fmla="*/ 18 h 19"/>
                  <a:gd name="T6" fmla="*/ 19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9"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1527" name="Freeform 173"/>
              <p:cNvSpPr/>
              <p:nvPr/>
            </p:nvSpPr>
            <p:spPr bwMode="auto">
              <a:xfrm>
                <a:off x="2635" y="2473"/>
                <a:ext cx="21" cy="19"/>
              </a:xfrm>
              <a:custGeom>
                <a:avLst/>
                <a:gdLst>
                  <a:gd name="T0" fmla="*/ 0 w 21"/>
                  <a:gd name="T1" fmla="*/ 10 h 19"/>
                  <a:gd name="T2" fmla="*/ 0 w 21"/>
                  <a:gd name="T3" fmla="*/ 18 h 19"/>
                  <a:gd name="T4" fmla="*/ 20 w 21"/>
                  <a:gd name="T5" fmla="*/ 18 h 19"/>
                  <a:gd name="T6" fmla="*/ 20 w 21"/>
                  <a:gd name="T7" fmla="*/ 4 h 19"/>
                  <a:gd name="T8" fmla="*/ 20 w 21"/>
                  <a:gd name="T9" fmla="*/ 0 h 19"/>
                  <a:gd name="T10" fmla="*/ 19 w 21"/>
                  <a:gd name="T11" fmla="*/ 10 h 19"/>
                  <a:gd name="T12" fmla="*/ 16 w 21"/>
                  <a:gd name="T13" fmla="*/ 11 h 19"/>
                  <a:gd name="T14" fmla="*/ 14 w 21"/>
                  <a:gd name="T15" fmla="*/ 11 h 19"/>
                  <a:gd name="T16" fmla="*/ 11 w 21"/>
                  <a:gd name="T17" fmla="*/ 11 h 19"/>
                  <a:gd name="T18" fmla="*/ 9 w 21"/>
                  <a:gd name="T19" fmla="*/ 11 h 19"/>
                  <a:gd name="T20" fmla="*/ 7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20" y="0"/>
                    </a:lnTo>
                    <a:lnTo>
                      <a:pt x="19" y="10"/>
                    </a:lnTo>
                    <a:lnTo>
                      <a:pt x="16"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528" name="Freeform 174"/>
              <p:cNvSpPr/>
              <p:nvPr/>
            </p:nvSpPr>
            <p:spPr bwMode="auto">
              <a:xfrm>
                <a:off x="2655"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529" name="Freeform 175"/>
              <p:cNvSpPr/>
              <p:nvPr/>
            </p:nvSpPr>
            <p:spPr bwMode="auto">
              <a:xfrm>
                <a:off x="265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530" name="Freeform 176"/>
              <p:cNvSpPr/>
              <p:nvPr/>
            </p:nvSpPr>
            <p:spPr bwMode="auto">
              <a:xfrm>
                <a:off x="2499" y="2482"/>
                <a:ext cx="22" cy="20"/>
              </a:xfrm>
              <a:custGeom>
                <a:avLst/>
                <a:gdLst>
                  <a:gd name="T0" fmla="*/ 2 w 22"/>
                  <a:gd name="T1" fmla="*/ 0 h 20"/>
                  <a:gd name="T2" fmla="*/ 0 w 22"/>
                  <a:gd name="T3" fmla="*/ 14 h 20"/>
                  <a:gd name="T4" fmla="*/ 9 w 22"/>
                  <a:gd name="T5" fmla="*/ 19 h 20"/>
                  <a:gd name="T6" fmla="*/ 18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531" name="Freeform 177"/>
              <p:cNvSpPr/>
              <p:nvPr/>
            </p:nvSpPr>
            <p:spPr bwMode="auto">
              <a:xfrm>
                <a:off x="2498" y="2483"/>
                <a:ext cx="22" cy="20"/>
              </a:xfrm>
              <a:custGeom>
                <a:avLst/>
                <a:gdLst>
                  <a:gd name="T0" fmla="*/ 0 w 22"/>
                  <a:gd name="T1" fmla="*/ 10 h 20"/>
                  <a:gd name="T2" fmla="*/ 0 w 22"/>
                  <a:gd name="T3" fmla="*/ 19 h 20"/>
                  <a:gd name="T4" fmla="*/ 19 w 22"/>
                  <a:gd name="T5" fmla="*/ 19 h 20"/>
                  <a:gd name="T6" fmla="*/ 21 w 22"/>
                  <a:gd name="T7" fmla="*/ 5 h 20"/>
                  <a:gd name="T8" fmla="*/ 20 w 22"/>
                  <a:gd name="T9" fmla="*/ 0 h 20"/>
                  <a:gd name="T10" fmla="*/ 18 w 22"/>
                  <a:gd name="T11" fmla="*/ 10 h 20"/>
                  <a:gd name="T12" fmla="*/ 13 w 22"/>
                  <a:gd name="T13" fmla="*/ 11 h 20"/>
                  <a:gd name="T14" fmla="*/ 11 w 22"/>
                  <a:gd name="T15" fmla="*/ 11 h 20"/>
                  <a:gd name="T16" fmla="*/ 9 w 22"/>
                  <a:gd name="T17" fmla="*/ 12 h 20"/>
                  <a:gd name="T18" fmla="*/ 7 w 22"/>
                  <a:gd name="T19" fmla="*/ 11 h 20"/>
                  <a:gd name="T20" fmla="*/ 4 w 22"/>
                  <a:gd name="T21" fmla="*/ 11 h 20"/>
                  <a:gd name="T22" fmla="*/ 2 w 22"/>
                  <a:gd name="T23" fmla="*/ 11 h 20"/>
                  <a:gd name="T24" fmla="*/ 0 w 22"/>
                  <a:gd name="T25" fmla="*/ 1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20"/>
                  <a:gd name="T41" fmla="*/ 22 w 22"/>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20">
                    <a:moveTo>
                      <a:pt x="0" y="10"/>
                    </a:moveTo>
                    <a:lnTo>
                      <a:pt x="0" y="19"/>
                    </a:lnTo>
                    <a:lnTo>
                      <a:pt x="19" y="19"/>
                    </a:lnTo>
                    <a:lnTo>
                      <a:pt x="21" y="5"/>
                    </a:lnTo>
                    <a:lnTo>
                      <a:pt x="20" y="0"/>
                    </a:lnTo>
                    <a:lnTo>
                      <a:pt x="18" y="10"/>
                    </a:lnTo>
                    <a:lnTo>
                      <a:pt x="13"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532" name="Freeform 178"/>
              <p:cNvSpPr/>
              <p:nvPr/>
            </p:nvSpPr>
            <p:spPr bwMode="auto">
              <a:xfrm>
                <a:off x="2516"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533" name="Freeform 179"/>
              <p:cNvSpPr/>
              <p:nvPr/>
            </p:nvSpPr>
            <p:spPr bwMode="auto">
              <a:xfrm>
                <a:off x="2516"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3 w 22"/>
                  <a:gd name="T15" fmla="*/ 11 h 20"/>
                  <a:gd name="T16" fmla="*/ 11 w 22"/>
                  <a:gd name="T17" fmla="*/ 11 h 20"/>
                  <a:gd name="T18" fmla="*/ 9 w 22"/>
                  <a:gd name="T19" fmla="*/ 12 h 20"/>
                  <a:gd name="T20" fmla="*/ 6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534" name="Freeform 180"/>
              <p:cNvSpPr/>
              <p:nvPr/>
            </p:nvSpPr>
            <p:spPr bwMode="auto">
              <a:xfrm>
                <a:off x="2533" y="2483"/>
                <a:ext cx="21" cy="20"/>
              </a:xfrm>
              <a:custGeom>
                <a:avLst/>
                <a:gdLst>
                  <a:gd name="T0" fmla="*/ 0 w 21"/>
                  <a:gd name="T1" fmla="*/ 10 h 20"/>
                  <a:gd name="T2" fmla="*/ 0 w 21"/>
                  <a:gd name="T3" fmla="*/ 19 h 20"/>
                  <a:gd name="T4" fmla="*/ 19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8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19" y="19"/>
                    </a:lnTo>
                    <a:lnTo>
                      <a:pt x="20" y="5"/>
                    </a:lnTo>
                    <a:lnTo>
                      <a:pt x="19" y="0"/>
                    </a:lnTo>
                    <a:lnTo>
                      <a:pt x="18" y="10"/>
                    </a:lnTo>
                    <a:lnTo>
                      <a:pt x="15" y="11"/>
                    </a:lnTo>
                    <a:lnTo>
                      <a:pt x="13" y="11"/>
                    </a:lnTo>
                    <a:lnTo>
                      <a:pt x="11" y="11"/>
                    </a:lnTo>
                    <a:lnTo>
                      <a:pt x="8"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535" name="Freeform 181"/>
              <p:cNvSpPr/>
              <p:nvPr/>
            </p:nvSpPr>
            <p:spPr bwMode="auto">
              <a:xfrm>
                <a:off x="248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536" name="Freeform 182"/>
              <p:cNvSpPr/>
              <p:nvPr/>
            </p:nvSpPr>
            <p:spPr bwMode="auto">
              <a:xfrm>
                <a:off x="248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537" name="Freeform 183"/>
              <p:cNvSpPr/>
              <p:nvPr/>
            </p:nvSpPr>
            <p:spPr bwMode="auto">
              <a:xfrm>
                <a:off x="255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538" name="Freeform 184"/>
              <p:cNvSpPr/>
              <p:nvPr/>
            </p:nvSpPr>
            <p:spPr bwMode="auto">
              <a:xfrm>
                <a:off x="255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539" name="Freeform 185"/>
              <p:cNvSpPr/>
              <p:nvPr/>
            </p:nvSpPr>
            <p:spPr bwMode="auto">
              <a:xfrm>
                <a:off x="2756" y="2482"/>
                <a:ext cx="21" cy="20"/>
              </a:xfrm>
              <a:custGeom>
                <a:avLst/>
                <a:gdLst>
                  <a:gd name="T0" fmla="*/ 18 w 21"/>
                  <a:gd name="T1" fmla="*/ 0 h 20"/>
                  <a:gd name="T2" fmla="*/ 20 w 21"/>
                  <a:gd name="T3" fmla="*/ 14 h 20"/>
                  <a:gd name="T4" fmla="*/ 10 w 21"/>
                  <a:gd name="T5" fmla="*/ 19 h 20"/>
                  <a:gd name="T6" fmla="*/ 1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1540" name="Freeform 186"/>
              <p:cNvSpPr/>
              <p:nvPr/>
            </p:nvSpPr>
            <p:spPr bwMode="auto">
              <a:xfrm>
                <a:off x="2571"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541" name="Freeform 187"/>
              <p:cNvSpPr/>
              <p:nvPr/>
            </p:nvSpPr>
            <p:spPr bwMode="auto">
              <a:xfrm>
                <a:off x="2571"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542" name="Freeform 188"/>
              <p:cNvSpPr/>
              <p:nvPr/>
            </p:nvSpPr>
            <p:spPr bwMode="auto">
              <a:xfrm>
                <a:off x="2739"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543" name="Freeform 189"/>
              <p:cNvSpPr/>
              <p:nvPr/>
            </p:nvSpPr>
            <p:spPr bwMode="auto">
              <a:xfrm>
                <a:off x="2592" y="2482"/>
                <a:ext cx="22" cy="20"/>
              </a:xfrm>
              <a:custGeom>
                <a:avLst/>
                <a:gdLst>
                  <a:gd name="T0" fmla="*/ 1 w 22"/>
                  <a:gd name="T1" fmla="*/ 0 h 20"/>
                  <a:gd name="T2" fmla="*/ 0 w 22"/>
                  <a:gd name="T3" fmla="*/ 14 h 20"/>
                  <a:gd name="T4" fmla="*/ 9 w 22"/>
                  <a:gd name="T5" fmla="*/ 19 h 20"/>
                  <a:gd name="T6" fmla="*/ 19 w 22"/>
                  <a:gd name="T7" fmla="*/ 14 h 20"/>
                  <a:gd name="T8" fmla="*/ 21 w 22"/>
                  <a:gd name="T9" fmla="*/ 0 h 20"/>
                  <a:gd name="T10" fmla="*/ 1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 y="0"/>
                    </a:moveTo>
                    <a:lnTo>
                      <a:pt x="0" y="14"/>
                    </a:lnTo>
                    <a:lnTo>
                      <a:pt x="9" y="19"/>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1544" name="Freeform 190"/>
              <p:cNvSpPr/>
              <p:nvPr/>
            </p:nvSpPr>
            <p:spPr bwMode="auto">
              <a:xfrm>
                <a:off x="2592" y="2483"/>
                <a:ext cx="22" cy="20"/>
              </a:xfrm>
              <a:custGeom>
                <a:avLst/>
                <a:gdLst>
                  <a:gd name="T0" fmla="*/ 0 w 22"/>
                  <a:gd name="T1" fmla="*/ 10 h 20"/>
                  <a:gd name="T2" fmla="*/ 0 w 22"/>
                  <a:gd name="T3" fmla="*/ 19 h 20"/>
                  <a:gd name="T4" fmla="*/ 21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545" name="Freeform 191"/>
              <p:cNvSpPr/>
              <p:nvPr/>
            </p:nvSpPr>
            <p:spPr bwMode="auto">
              <a:xfrm>
                <a:off x="2718"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546" name="Freeform 192"/>
              <p:cNvSpPr/>
              <p:nvPr/>
            </p:nvSpPr>
            <p:spPr bwMode="auto">
              <a:xfrm>
                <a:off x="2607" y="2482"/>
                <a:ext cx="22" cy="20"/>
              </a:xfrm>
              <a:custGeom>
                <a:avLst/>
                <a:gdLst>
                  <a:gd name="T0" fmla="*/ 2 w 22"/>
                  <a:gd name="T1" fmla="*/ 0 h 20"/>
                  <a:gd name="T2" fmla="*/ 0 w 22"/>
                  <a:gd name="T3" fmla="*/ 14 h 20"/>
                  <a:gd name="T4" fmla="*/ 10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10"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547" name="Freeform 193"/>
              <p:cNvSpPr/>
              <p:nvPr/>
            </p:nvSpPr>
            <p:spPr bwMode="auto">
              <a:xfrm>
                <a:off x="2700" y="2482"/>
                <a:ext cx="22" cy="20"/>
              </a:xfrm>
              <a:custGeom>
                <a:avLst/>
                <a:gdLst>
                  <a:gd name="T0" fmla="*/ 19 w 22"/>
                  <a:gd name="T1" fmla="*/ 0 h 20"/>
                  <a:gd name="T2" fmla="*/ 21 w 22"/>
                  <a:gd name="T3" fmla="*/ 14 h 20"/>
                  <a:gd name="T4" fmla="*/ 11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1"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548" name="Freeform 194"/>
              <p:cNvSpPr/>
              <p:nvPr/>
            </p:nvSpPr>
            <p:spPr bwMode="auto">
              <a:xfrm>
                <a:off x="2699"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9" y="11"/>
                    </a:lnTo>
                    <a:lnTo>
                      <a:pt x="11" y="12"/>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549" name="Freeform 195"/>
              <p:cNvSpPr/>
              <p:nvPr/>
            </p:nvSpPr>
            <p:spPr bwMode="auto">
              <a:xfrm>
                <a:off x="2627" y="2482"/>
                <a:ext cx="21" cy="20"/>
              </a:xfrm>
              <a:custGeom>
                <a:avLst/>
                <a:gdLst>
                  <a:gd name="T0" fmla="*/ 1 w 21"/>
                  <a:gd name="T1" fmla="*/ 0 h 20"/>
                  <a:gd name="T2" fmla="*/ 0 w 21"/>
                  <a:gd name="T3" fmla="*/ 14 h 20"/>
                  <a:gd name="T4" fmla="*/ 9 w 21"/>
                  <a:gd name="T5" fmla="*/ 19 h 20"/>
                  <a:gd name="T6" fmla="*/ 18 w 21"/>
                  <a:gd name="T7" fmla="*/ 14 h 20"/>
                  <a:gd name="T8" fmla="*/ 20 w 21"/>
                  <a:gd name="T9" fmla="*/ 0 h 20"/>
                  <a:gd name="T10" fmla="*/ 1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 y="0"/>
                    </a:moveTo>
                    <a:lnTo>
                      <a:pt x="0" y="14"/>
                    </a:lnTo>
                    <a:lnTo>
                      <a:pt x="9" y="19"/>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1550" name="Freeform 196"/>
              <p:cNvSpPr/>
              <p:nvPr/>
            </p:nvSpPr>
            <p:spPr bwMode="auto">
              <a:xfrm>
                <a:off x="2627" y="2483"/>
                <a:ext cx="21" cy="20"/>
              </a:xfrm>
              <a:custGeom>
                <a:avLst/>
                <a:gdLst>
                  <a:gd name="T0" fmla="*/ 0 w 21"/>
                  <a:gd name="T1" fmla="*/ 10 h 20"/>
                  <a:gd name="T2" fmla="*/ 0 w 21"/>
                  <a:gd name="T3" fmla="*/ 19 h 20"/>
                  <a:gd name="T4" fmla="*/ 20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9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20" y="19"/>
                    </a:lnTo>
                    <a:lnTo>
                      <a:pt x="20" y="5"/>
                    </a:lnTo>
                    <a:lnTo>
                      <a:pt x="19" y="0"/>
                    </a:lnTo>
                    <a:lnTo>
                      <a:pt x="18" y="10"/>
                    </a:lnTo>
                    <a:lnTo>
                      <a:pt x="15"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551" name="Freeform 197"/>
              <p:cNvSpPr/>
              <p:nvPr/>
            </p:nvSpPr>
            <p:spPr bwMode="auto">
              <a:xfrm>
                <a:off x="2682" y="2482"/>
                <a:ext cx="22" cy="20"/>
              </a:xfrm>
              <a:custGeom>
                <a:avLst/>
                <a:gdLst>
                  <a:gd name="T0" fmla="*/ 20 w 22"/>
                  <a:gd name="T1" fmla="*/ 0 h 20"/>
                  <a:gd name="T2" fmla="*/ 21 w 22"/>
                  <a:gd name="T3" fmla="*/ 14 h 20"/>
                  <a:gd name="T4" fmla="*/ 11 w 22"/>
                  <a:gd name="T5" fmla="*/ 19 h 20"/>
                  <a:gd name="T6" fmla="*/ 2 w 22"/>
                  <a:gd name="T7" fmla="*/ 14 h 20"/>
                  <a:gd name="T8" fmla="*/ 0 w 22"/>
                  <a:gd name="T9" fmla="*/ 0 h 20"/>
                  <a:gd name="T10" fmla="*/ 20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0" y="0"/>
                    </a:moveTo>
                    <a:lnTo>
                      <a:pt x="21" y="14"/>
                    </a:lnTo>
                    <a:lnTo>
                      <a:pt x="11" y="19"/>
                    </a:lnTo>
                    <a:lnTo>
                      <a:pt x="2" y="14"/>
                    </a:lnTo>
                    <a:lnTo>
                      <a:pt x="0" y="0"/>
                    </a:lnTo>
                    <a:lnTo>
                      <a:pt x="20" y="0"/>
                    </a:lnTo>
                  </a:path>
                </a:pathLst>
              </a:custGeom>
              <a:solidFill>
                <a:srgbClr val="FFFFFF"/>
              </a:solidFill>
              <a:ln w="12700" cap="rnd">
                <a:solidFill>
                  <a:srgbClr val="ABABAB"/>
                </a:solidFill>
                <a:round/>
              </a:ln>
            </p:spPr>
            <p:txBody>
              <a:bodyPr/>
              <a:lstStyle/>
              <a:p>
                <a:endParaRPr lang="zh-CN" altLang="en-US"/>
              </a:p>
            </p:txBody>
          </p:sp>
          <p:sp>
            <p:nvSpPr>
              <p:cNvPr id="11552" name="Freeform 198"/>
              <p:cNvSpPr/>
              <p:nvPr/>
            </p:nvSpPr>
            <p:spPr bwMode="auto">
              <a:xfrm>
                <a:off x="2682" y="2482"/>
                <a:ext cx="22" cy="20"/>
              </a:xfrm>
              <a:custGeom>
                <a:avLst/>
                <a:gdLst>
                  <a:gd name="T0" fmla="*/ 21 w 22"/>
                  <a:gd name="T1" fmla="*/ 11 h 20"/>
                  <a:gd name="T2" fmla="*/ 21 w 22"/>
                  <a:gd name="T3" fmla="*/ 19 h 20"/>
                  <a:gd name="T4" fmla="*/ 0 w 22"/>
                  <a:gd name="T5" fmla="*/ 19 h 20"/>
                  <a:gd name="T6" fmla="*/ 0 w 22"/>
                  <a:gd name="T7" fmla="*/ 5 h 20"/>
                  <a:gd name="T8" fmla="*/ 0 w 22"/>
                  <a:gd name="T9" fmla="*/ 0 h 20"/>
                  <a:gd name="T10" fmla="*/ 1 w 22"/>
                  <a:gd name="T11" fmla="*/ 11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1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1"/>
                    </a:moveTo>
                    <a:lnTo>
                      <a:pt x="21" y="19"/>
                    </a:lnTo>
                    <a:lnTo>
                      <a:pt x="0" y="19"/>
                    </a:lnTo>
                    <a:lnTo>
                      <a:pt x="0" y="5"/>
                    </a:lnTo>
                    <a:lnTo>
                      <a:pt x="0" y="0"/>
                    </a:lnTo>
                    <a:lnTo>
                      <a:pt x="1" y="11"/>
                    </a:lnTo>
                    <a:lnTo>
                      <a:pt x="4" y="11"/>
                    </a:lnTo>
                    <a:lnTo>
                      <a:pt x="6" y="11"/>
                    </a:lnTo>
                    <a:lnTo>
                      <a:pt x="9" y="11"/>
                    </a:lnTo>
                    <a:lnTo>
                      <a:pt x="11" y="12"/>
                    </a:lnTo>
                    <a:lnTo>
                      <a:pt x="14" y="11"/>
                    </a:lnTo>
                    <a:lnTo>
                      <a:pt x="16" y="11"/>
                    </a:lnTo>
                    <a:lnTo>
                      <a:pt x="18" y="11"/>
                    </a:lnTo>
                    <a:lnTo>
                      <a:pt x="21" y="11"/>
                    </a:lnTo>
                  </a:path>
                </a:pathLst>
              </a:custGeom>
              <a:solidFill>
                <a:srgbClr val="ABABAB"/>
              </a:solidFill>
              <a:ln w="12700" cap="rnd">
                <a:solidFill>
                  <a:srgbClr val="ABABAB"/>
                </a:solidFill>
                <a:round/>
              </a:ln>
            </p:spPr>
            <p:txBody>
              <a:bodyPr/>
              <a:lstStyle/>
              <a:p>
                <a:endParaRPr lang="zh-CN" altLang="en-US"/>
              </a:p>
            </p:txBody>
          </p:sp>
          <p:sp>
            <p:nvSpPr>
              <p:cNvPr id="11553" name="Freeform 199"/>
              <p:cNvSpPr/>
              <p:nvPr/>
            </p:nvSpPr>
            <p:spPr bwMode="auto">
              <a:xfrm>
                <a:off x="2646" y="2483"/>
                <a:ext cx="22" cy="20"/>
              </a:xfrm>
              <a:custGeom>
                <a:avLst/>
                <a:gdLst>
                  <a:gd name="T0" fmla="*/ 0 w 22"/>
                  <a:gd name="T1" fmla="*/ 10 h 20"/>
                  <a:gd name="T2" fmla="*/ 0 w 22"/>
                  <a:gd name="T3" fmla="*/ 19 h 20"/>
                  <a:gd name="T4" fmla="*/ 21 w 22"/>
                  <a:gd name="T5" fmla="*/ 19 h 20"/>
                  <a:gd name="T6" fmla="*/ 21 w 22"/>
                  <a:gd name="T7" fmla="*/ 5 h 20"/>
                  <a:gd name="T8" fmla="*/ 21 w 22"/>
                  <a:gd name="T9" fmla="*/ 0 h 20"/>
                  <a:gd name="T10" fmla="*/ 19 w 22"/>
                  <a:gd name="T11" fmla="*/ 10 h 20"/>
                  <a:gd name="T12" fmla="*/ 17 w 22"/>
                  <a:gd name="T13" fmla="*/ 11 h 20"/>
                  <a:gd name="T14" fmla="*/ 14 w 22"/>
                  <a:gd name="T15" fmla="*/ 11 h 20"/>
                  <a:gd name="T16" fmla="*/ 12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1" y="0"/>
                    </a:lnTo>
                    <a:lnTo>
                      <a:pt x="19" y="10"/>
                    </a:lnTo>
                    <a:lnTo>
                      <a:pt x="17" y="11"/>
                    </a:lnTo>
                    <a:lnTo>
                      <a:pt x="14" y="11"/>
                    </a:lnTo>
                    <a:lnTo>
                      <a:pt x="12"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554" name="Freeform 200"/>
              <p:cNvSpPr/>
              <p:nvPr/>
            </p:nvSpPr>
            <p:spPr bwMode="auto">
              <a:xfrm>
                <a:off x="2666" y="2482"/>
                <a:ext cx="21" cy="20"/>
              </a:xfrm>
              <a:custGeom>
                <a:avLst/>
                <a:gdLst>
                  <a:gd name="T0" fmla="*/ 18 w 21"/>
                  <a:gd name="T1" fmla="*/ 0 h 20"/>
                  <a:gd name="T2" fmla="*/ 20 w 21"/>
                  <a:gd name="T3" fmla="*/ 14 h 20"/>
                  <a:gd name="T4" fmla="*/ 10 w 21"/>
                  <a:gd name="T5" fmla="*/ 19 h 20"/>
                  <a:gd name="T6" fmla="*/ 0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0"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1555" name="Freeform 201"/>
              <p:cNvSpPr/>
              <p:nvPr/>
            </p:nvSpPr>
            <p:spPr bwMode="auto">
              <a:xfrm>
                <a:off x="2663"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8 w 22"/>
                  <a:gd name="T17" fmla="*/ 11 h 20"/>
                  <a:gd name="T18" fmla="*/ 11 w 22"/>
                  <a:gd name="T19" fmla="*/ 12 h 20"/>
                  <a:gd name="T20" fmla="*/ 13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8" y="11"/>
                    </a:lnTo>
                    <a:lnTo>
                      <a:pt x="11" y="12"/>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556" name="Freeform 202"/>
              <p:cNvSpPr/>
              <p:nvPr/>
            </p:nvSpPr>
            <p:spPr bwMode="auto">
              <a:xfrm>
                <a:off x="250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557" name="Freeform 203"/>
              <p:cNvSpPr/>
              <p:nvPr/>
            </p:nvSpPr>
            <p:spPr bwMode="auto">
              <a:xfrm>
                <a:off x="2522" y="2491"/>
                <a:ext cx="22" cy="19"/>
              </a:xfrm>
              <a:custGeom>
                <a:avLst/>
                <a:gdLst>
                  <a:gd name="T0" fmla="*/ 2 w 22"/>
                  <a:gd name="T1" fmla="*/ 0 h 19"/>
                  <a:gd name="T2" fmla="*/ 0 w 22"/>
                  <a:gd name="T3" fmla="*/ 14 h 19"/>
                  <a:gd name="T4" fmla="*/ 9 w 22"/>
                  <a:gd name="T5" fmla="*/ 18 h 19"/>
                  <a:gd name="T6" fmla="*/ 18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558" name="Freeform 204"/>
              <p:cNvSpPr/>
              <p:nvPr/>
            </p:nvSpPr>
            <p:spPr bwMode="auto">
              <a:xfrm>
                <a:off x="2540"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559" name="Freeform 205"/>
              <p:cNvSpPr/>
              <p:nvPr/>
            </p:nvSpPr>
            <p:spPr bwMode="auto">
              <a:xfrm>
                <a:off x="2476" y="2491"/>
                <a:ext cx="28" cy="19"/>
              </a:xfrm>
              <a:custGeom>
                <a:avLst/>
                <a:gdLst>
                  <a:gd name="T0" fmla="*/ 1 w 28"/>
                  <a:gd name="T1" fmla="*/ 0 h 19"/>
                  <a:gd name="T2" fmla="*/ 0 w 28"/>
                  <a:gd name="T3" fmla="*/ 14 h 19"/>
                  <a:gd name="T4" fmla="*/ 1 w 28"/>
                  <a:gd name="T5" fmla="*/ 18 h 19"/>
                  <a:gd name="T6" fmla="*/ 23 w 28"/>
                  <a:gd name="T7" fmla="*/ 18 h 19"/>
                  <a:gd name="T8" fmla="*/ 25 w 28"/>
                  <a:gd name="T9" fmla="*/ 14 h 19"/>
                  <a:gd name="T10" fmla="*/ 27 w 28"/>
                  <a:gd name="T11" fmla="*/ 0 h 19"/>
                  <a:gd name="T12" fmla="*/ 1 w 28"/>
                  <a:gd name="T13" fmla="*/ 0 h 19"/>
                  <a:gd name="T14" fmla="*/ 0 60000 65536"/>
                  <a:gd name="T15" fmla="*/ 0 60000 65536"/>
                  <a:gd name="T16" fmla="*/ 0 60000 65536"/>
                  <a:gd name="T17" fmla="*/ 0 60000 65536"/>
                  <a:gd name="T18" fmla="*/ 0 60000 65536"/>
                  <a:gd name="T19" fmla="*/ 0 60000 65536"/>
                  <a:gd name="T20" fmla="*/ 0 60000 65536"/>
                  <a:gd name="T21" fmla="*/ 0 w 28"/>
                  <a:gd name="T22" fmla="*/ 0 h 19"/>
                  <a:gd name="T23" fmla="*/ 28 w 2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9">
                    <a:moveTo>
                      <a:pt x="1" y="0"/>
                    </a:moveTo>
                    <a:lnTo>
                      <a:pt x="0" y="14"/>
                    </a:lnTo>
                    <a:lnTo>
                      <a:pt x="1" y="18"/>
                    </a:lnTo>
                    <a:lnTo>
                      <a:pt x="23" y="18"/>
                    </a:lnTo>
                    <a:lnTo>
                      <a:pt x="25" y="14"/>
                    </a:lnTo>
                    <a:lnTo>
                      <a:pt x="27" y="0"/>
                    </a:lnTo>
                    <a:lnTo>
                      <a:pt x="1" y="0"/>
                    </a:lnTo>
                  </a:path>
                </a:pathLst>
              </a:custGeom>
              <a:solidFill>
                <a:srgbClr val="FFFFFF"/>
              </a:solidFill>
              <a:ln w="12700" cap="rnd">
                <a:solidFill>
                  <a:srgbClr val="ABABAB"/>
                </a:solidFill>
                <a:round/>
              </a:ln>
            </p:spPr>
            <p:txBody>
              <a:bodyPr/>
              <a:lstStyle/>
              <a:p>
                <a:endParaRPr lang="zh-CN" altLang="en-US"/>
              </a:p>
            </p:txBody>
          </p:sp>
          <p:sp>
            <p:nvSpPr>
              <p:cNvPr id="11560" name="Freeform 206"/>
              <p:cNvSpPr/>
              <p:nvPr/>
            </p:nvSpPr>
            <p:spPr bwMode="auto">
              <a:xfrm>
                <a:off x="2558"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561" name="Freeform 207"/>
              <p:cNvSpPr/>
              <p:nvPr/>
            </p:nvSpPr>
            <p:spPr bwMode="auto">
              <a:xfrm>
                <a:off x="2578" y="2491"/>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1562" name="Freeform 208"/>
              <p:cNvSpPr/>
              <p:nvPr/>
            </p:nvSpPr>
            <p:spPr bwMode="auto">
              <a:xfrm>
                <a:off x="2614" y="2491"/>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1563" name="Freeform 209"/>
              <p:cNvSpPr/>
              <p:nvPr/>
            </p:nvSpPr>
            <p:spPr bwMode="auto">
              <a:xfrm>
                <a:off x="2705" y="2491"/>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1564" name="Freeform 210"/>
              <p:cNvSpPr/>
              <p:nvPr/>
            </p:nvSpPr>
            <p:spPr bwMode="auto">
              <a:xfrm>
                <a:off x="263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565" name="Freeform 211"/>
              <p:cNvSpPr/>
              <p:nvPr/>
            </p:nvSpPr>
            <p:spPr bwMode="auto">
              <a:xfrm>
                <a:off x="2687"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566" name="Freeform 212"/>
              <p:cNvSpPr/>
              <p:nvPr/>
            </p:nvSpPr>
            <p:spPr bwMode="auto">
              <a:xfrm>
                <a:off x="2651" y="2491"/>
                <a:ext cx="22" cy="19"/>
              </a:xfrm>
              <a:custGeom>
                <a:avLst/>
                <a:gdLst>
                  <a:gd name="T0" fmla="*/ 1 w 22"/>
                  <a:gd name="T1" fmla="*/ 0 h 19"/>
                  <a:gd name="T2" fmla="*/ 0 w 22"/>
                  <a:gd name="T3" fmla="*/ 14 h 19"/>
                  <a:gd name="T4" fmla="*/ 10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10"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1567" name="Freeform 213"/>
              <p:cNvSpPr/>
              <p:nvPr/>
            </p:nvSpPr>
            <p:spPr bwMode="auto">
              <a:xfrm>
                <a:off x="2669"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568" name="Freeform 214"/>
              <p:cNvSpPr/>
              <p:nvPr/>
            </p:nvSpPr>
            <p:spPr bwMode="auto">
              <a:xfrm>
                <a:off x="2473" y="2502"/>
                <a:ext cx="38" cy="19"/>
              </a:xfrm>
              <a:custGeom>
                <a:avLst/>
                <a:gdLst>
                  <a:gd name="T0" fmla="*/ 0 w 38"/>
                  <a:gd name="T1" fmla="*/ 10 h 19"/>
                  <a:gd name="T2" fmla="*/ 0 w 38"/>
                  <a:gd name="T3" fmla="*/ 18 h 19"/>
                  <a:gd name="T4" fmla="*/ 36 w 38"/>
                  <a:gd name="T5" fmla="*/ 18 h 19"/>
                  <a:gd name="T6" fmla="*/ 37 w 38"/>
                  <a:gd name="T7" fmla="*/ 4 h 19"/>
                  <a:gd name="T8" fmla="*/ 37 w 38"/>
                  <a:gd name="T9" fmla="*/ 0 h 19"/>
                  <a:gd name="T10" fmla="*/ 35 w 38"/>
                  <a:gd name="T11" fmla="*/ 10 h 19"/>
                  <a:gd name="T12" fmla="*/ 32 w 38"/>
                  <a:gd name="T13" fmla="*/ 11 h 19"/>
                  <a:gd name="T14" fmla="*/ 30 w 38"/>
                  <a:gd name="T15" fmla="*/ 11 h 19"/>
                  <a:gd name="T16" fmla="*/ 27 w 38"/>
                  <a:gd name="T17" fmla="*/ 11 h 19"/>
                  <a:gd name="T18" fmla="*/ 25 w 38"/>
                  <a:gd name="T19" fmla="*/ 11 h 19"/>
                  <a:gd name="T20" fmla="*/ 22 w 38"/>
                  <a:gd name="T21" fmla="*/ 11 h 19"/>
                  <a:gd name="T22" fmla="*/ 20 w 38"/>
                  <a:gd name="T23" fmla="*/ 11 h 19"/>
                  <a:gd name="T24" fmla="*/ 17 w 38"/>
                  <a:gd name="T25" fmla="*/ 11 h 19"/>
                  <a:gd name="T26" fmla="*/ 14 w 38"/>
                  <a:gd name="T27" fmla="*/ 11 h 19"/>
                  <a:gd name="T28" fmla="*/ 12 w 38"/>
                  <a:gd name="T29" fmla="*/ 11 h 19"/>
                  <a:gd name="T30" fmla="*/ 9 w 38"/>
                  <a:gd name="T31" fmla="*/ 11 h 19"/>
                  <a:gd name="T32" fmla="*/ 7 w 38"/>
                  <a:gd name="T33" fmla="*/ 11 h 19"/>
                  <a:gd name="T34" fmla="*/ 5 w 38"/>
                  <a:gd name="T35" fmla="*/ 11 h 19"/>
                  <a:gd name="T36" fmla="*/ 2 w 38"/>
                  <a:gd name="T37" fmla="*/ 11 h 19"/>
                  <a:gd name="T38" fmla="*/ 0 w 38"/>
                  <a:gd name="T39" fmla="*/ 10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9"/>
                  <a:gd name="T62" fmla="*/ 38 w 38"/>
                  <a:gd name="T63" fmla="*/ 19 h 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9">
                    <a:moveTo>
                      <a:pt x="0" y="10"/>
                    </a:moveTo>
                    <a:lnTo>
                      <a:pt x="0" y="18"/>
                    </a:lnTo>
                    <a:lnTo>
                      <a:pt x="36" y="18"/>
                    </a:lnTo>
                    <a:lnTo>
                      <a:pt x="37" y="4"/>
                    </a:lnTo>
                    <a:lnTo>
                      <a:pt x="37" y="0"/>
                    </a:lnTo>
                    <a:lnTo>
                      <a:pt x="35" y="10"/>
                    </a:lnTo>
                    <a:lnTo>
                      <a:pt x="32" y="11"/>
                    </a:lnTo>
                    <a:lnTo>
                      <a:pt x="30" y="11"/>
                    </a:lnTo>
                    <a:lnTo>
                      <a:pt x="27" y="11"/>
                    </a:lnTo>
                    <a:lnTo>
                      <a:pt x="25" y="11"/>
                    </a:lnTo>
                    <a:lnTo>
                      <a:pt x="22" y="11"/>
                    </a:lnTo>
                    <a:lnTo>
                      <a:pt x="20" y="11"/>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569" name="Freeform 215"/>
              <p:cNvSpPr/>
              <p:nvPr/>
            </p:nvSpPr>
            <p:spPr bwMode="auto">
              <a:xfrm>
                <a:off x="2548" y="2502"/>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7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570" name="Freeform 216"/>
              <p:cNvSpPr/>
              <p:nvPr/>
            </p:nvSpPr>
            <p:spPr bwMode="auto">
              <a:xfrm>
                <a:off x="2602" y="2502"/>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571" name="Freeform 217"/>
              <p:cNvSpPr/>
              <p:nvPr/>
            </p:nvSpPr>
            <p:spPr bwMode="auto">
              <a:xfrm>
                <a:off x="2678" y="250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572" name="Freeform 218"/>
              <p:cNvSpPr/>
              <p:nvPr/>
            </p:nvSpPr>
            <p:spPr bwMode="auto">
              <a:xfrm>
                <a:off x="2678" y="2502"/>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573" name="Freeform 219"/>
              <p:cNvSpPr/>
              <p:nvPr/>
            </p:nvSpPr>
            <p:spPr bwMode="auto">
              <a:xfrm>
                <a:off x="2472"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574" name="Freeform 220"/>
              <p:cNvSpPr/>
              <p:nvPr/>
            </p:nvSpPr>
            <p:spPr bwMode="auto">
              <a:xfrm>
                <a:off x="2471" y="2511"/>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575" name="Freeform 221"/>
              <p:cNvSpPr/>
              <p:nvPr/>
            </p:nvSpPr>
            <p:spPr bwMode="auto">
              <a:xfrm>
                <a:off x="2488" y="2511"/>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7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7"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576" name="Freeform 222"/>
              <p:cNvSpPr/>
              <p:nvPr/>
            </p:nvSpPr>
            <p:spPr bwMode="auto">
              <a:xfrm>
                <a:off x="2776" y="2510"/>
                <a:ext cx="22" cy="19"/>
              </a:xfrm>
              <a:custGeom>
                <a:avLst/>
                <a:gdLst>
                  <a:gd name="T0" fmla="*/ 19 w 22"/>
                  <a:gd name="T1" fmla="*/ 0 h 19"/>
                  <a:gd name="T2" fmla="*/ 21 w 22"/>
                  <a:gd name="T3" fmla="*/ 13 h 19"/>
                  <a:gd name="T4" fmla="*/ 11 w 22"/>
                  <a:gd name="T5" fmla="*/ 18 h 19"/>
                  <a:gd name="T6" fmla="*/ 2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1" y="18"/>
                    </a:lnTo>
                    <a:lnTo>
                      <a:pt x="2"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577" name="Freeform 223"/>
              <p:cNvSpPr/>
              <p:nvPr/>
            </p:nvSpPr>
            <p:spPr bwMode="auto">
              <a:xfrm>
                <a:off x="2774" y="2511"/>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2 w 21"/>
                  <a:gd name="T11" fmla="*/ 10 h 19"/>
                  <a:gd name="T12" fmla="*/ 4 w 21"/>
                  <a:gd name="T13" fmla="*/ 11 h 19"/>
                  <a:gd name="T14" fmla="*/ 6 w 21"/>
                  <a:gd name="T15" fmla="*/ 11 h 19"/>
                  <a:gd name="T16" fmla="*/ 8 w 21"/>
                  <a:gd name="T17" fmla="*/ 11 h 19"/>
                  <a:gd name="T18" fmla="*/ 11 w 21"/>
                  <a:gd name="T19" fmla="*/ 11 h 19"/>
                  <a:gd name="T20" fmla="*/ 12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2" y="10"/>
                    </a:lnTo>
                    <a:lnTo>
                      <a:pt x="4" y="11"/>
                    </a:lnTo>
                    <a:lnTo>
                      <a:pt x="6" y="11"/>
                    </a:lnTo>
                    <a:lnTo>
                      <a:pt x="8" y="11"/>
                    </a:lnTo>
                    <a:lnTo>
                      <a:pt x="11" y="11"/>
                    </a:lnTo>
                    <a:lnTo>
                      <a:pt x="12"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1578" name="Freeform 224"/>
              <p:cNvSpPr/>
              <p:nvPr/>
            </p:nvSpPr>
            <p:spPr bwMode="auto">
              <a:xfrm>
                <a:off x="2543"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579" name="Freeform 225"/>
              <p:cNvSpPr/>
              <p:nvPr/>
            </p:nvSpPr>
            <p:spPr bwMode="auto">
              <a:xfrm>
                <a:off x="2756" y="2510"/>
                <a:ext cx="21" cy="19"/>
              </a:xfrm>
              <a:custGeom>
                <a:avLst/>
                <a:gdLst>
                  <a:gd name="T0" fmla="*/ 18 w 21"/>
                  <a:gd name="T1" fmla="*/ 0 h 19"/>
                  <a:gd name="T2" fmla="*/ 20 w 21"/>
                  <a:gd name="T3" fmla="*/ 13 h 19"/>
                  <a:gd name="T4" fmla="*/ 10 w 21"/>
                  <a:gd name="T5" fmla="*/ 18 h 19"/>
                  <a:gd name="T6" fmla="*/ 1 w 21"/>
                  <a:gd name="T7" fmla="*/ 13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3"/>
                    </a:lnTo>
                    <a:lnTo>
                      <a:pt x="10" y="18"/>
                    </a:lnTo>
                    <a:lnTo>
                      <a:pt x="1" y="13"/>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1580" name="Freeform 226"/>
              <p:cNvSpPr/>
              <p:nvPr/>
            </p:nvSpPr>
            <p:spPr bwMode="auto">
              <a:xfrm>
                <a:off x="2739"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581" name="Freeform 227"/>
              <p:cNvSpPr/>
              <p:nvPr/>
            </p:nvSpPr>
            <p:spPr bwMode="auto">
              <a:xfrm>
                <a:off x="2718"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582" name="Freeform 228"/>
              <p:cNvSpPr/>
              <p:nvPr/>
            </p:nvSpPr>
            <p:spPr bwMode="auto">
              <a:xfrm>
                <a:off x="2718"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583" name="Freeform 229"/>
              <p:cNvSpPr/>
              <p:nvPr/>
            </p:nvSpPr>
            <p:spPr bwMode="auto">
              <a:xfrm>
                <a:off x="2700"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584" name="Freeform 230"/>
              <p:cNvSpPr/>
              <p:nvPr/>
            </p:nvSpPr>
            <p:spPr bwMode="auto">
              <a:xfrm>
                <a:off x="2699"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585" name="Freeform 231"/>
              <p:cNvSpPr/>
              <p:nvPr/>
            </p:nvSpPr>
            <p:spPr bwMode="auto">
              <a:xfrm>
                <a:off x="2574"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1586" name="Freeform 232"/>
              <p:cNvSpPr/>
              <p:nvPr/>
            </p:nvSpPr>
            <p:spPr bwMode="auto">
              <a:xfrm>
                <a:off x="2646"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1587" name="Freeform 233"/>
              <p:cNvSpPr/>
              <p:nvPr/>
            </p:nvSpPr>
            <p:spPr bwMode="auto">
              <a:xfrm>
                <a:off x="2716" y="2392"/>
                <a:ext cx="65" cy="19"/>
              </a:xfrm>
              <a:custGeom>
                <a:avLst/>
                <a:gdLst>
                  <a:gd name="T0" fmla="*/ 0 w 65"/>
                  <a:gd name="T1" fmla="*/ 0 h 19"/>
                  <a:gd name="T2" fmla="*/ 64 w 65"/>
                  <a:gd name="T3" fmla="*/ 0 h 19"/>
                  <a:gd name="T4" fmla="*/ 64 w 65"/>
                  <a:gd name="T5" fmla="*/ 18 h 19"/>
                  <a:gd name="T6" fmla="*/ 0 w 65"/>
                  <a:gd name="T7" fmla="*/ 18 h 19"/>
                  <a:gd name="T8" fmla="*/ 0 w 65"/>
                  <a:gd name="T9" fmla="*/ 0 h 19"/>
                  <a:gd name="T10" fmla="*/ 0 60000 65536"/>
                  <a:gd name="T11" fmla="*/ 0 60000 65536"/>
                  <a:gd name="T12" fmla="*/ 0 60000 65536"/>
                  <a:gd name="T13" fmla="*/ 0 60000 65536"/>
                  <a:gd name="T14" fmla="*/ 0 60000 65536"/>
                  <a:gd name="T15" fmla="*/ 0 w 65"/>
                  <a:gd name="T16" fmla="*/ 0 h 19"/>
                  <a:gd name="T17" fmla="*/ 65 w 65"/>
                  <a:gd name="T18" fmla="*/ 19 h 19"/>
                </a:gdLst>
                <a:ahLst/>
                <a:cxnLst>
                  <a:cxn ang="T10">
                    <a:pos x="T0" y="T1"/>
                  </a:cxn>
                  <a:cxn ang="T11">
                    <a:pos x="T2" y="T3"/>
                  </a:cxn>
                  <a:cxn ang="T12">
                    <a:pos x="T4" y="T5"/>
                  </a:cxn>
                  <a:cxn ang="T13">
                    <a:pos x="T6" y="T7"/>
                  </a:cxn>
                  <a:cxn ang="T14">
                    <a:pos x="T8" y="T9"/>
                  </a:cxn>
                </a:cxnLst>
                <a:rect l="T15" t="T16" r="T17" b="T18"/>
                <a:pathLst>
                  <a:path w="65" h="19">
                    <a:moveTo>
                      <a:pt x="0" y="0"/>
                    </a:moveTo>
                    <a:lnTo>
                      <a:pt x="64" y="0"/>
                    </a:lnTo>
                    <a:lnTo>
                      <a:pt x="64"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1588" name="Freeform 234"/>
              <p:cNvSpPr/>
              <p:nvPr/>
            </p:nvSpPr>
            <p:spPr bwMode="auto">
              <a:xfrm>
                <a:off x="2529" y="2170"/>
                <a:ext cx="290" cy="224"/>
              </a:xfrm>
              <a:custGeom>
                <a:avLst/>
                <a:gdLst>
                  <a:gd name="T0" fmla="*/ 12 w 290"/>
                  <a:gd name="T1" fmla="*/ 0 h 224"/>
                  <a:gd name="T2" fmla="*/ 276 w 290"/>
                  <a:gd name="T3" fmla="*/ 0 h 224"/>
                  <a:gd name="T4" fmla="*/ 279 w 290"/>
                  <a:gd name="T5" fmla="*/ 0 h 224"/>
                  <a:gd name="T6" fmla="*/ 281 w 290"/>
                  <a:gd name="T7" fmla="*/ 0 h 224"/>
                  <a:gd name="T8" fmla="*/ 283 w 290"/>
                  <a:gd name="T9" fmla="*/ 1 h 224"/>
                  <a:gd name="T10" fmla="*/ 285 w 290"/>
                  <a:gd name="T11" fmla="*/ 3 h 224"/>
                  <a:gd name="T12" fmla="*/ 287 w 290"/>
                  <a:gd name="T13" fmla="*/ 4 h 224"/>
                  <a:gd name="T14" fmla="*/ 288 w 290"/>
                  <a:gd name="T15" fmla="*/ 7 h 224"/>
                  <a:gd name="T16" fmla="*/ 289 w 290"/>
                  <a:gd name="T17" fmla="*/ 9 h 224"/>
                  <a:gd name="T18" fmla="*/ 289 w 290"/>
                  <a:gd name="T19" fmla="*/ 11 h 224"/>
                  <a:gd name="T20" fmla="*/ 289 w 290"/>
                  <a:gd name="T21" fmla="*/ 211 h 224"/>
                  <a:gd name="T22" fmla="*/ 289 w 290"/>
                  <a:gd name="T23" fmla="*/ 213 h 224"/>
                  <a:gd name="T24" fmla="*/ 288 w 290"/>
                  <a:gd name="T25" fmla="*/ 215 h 224"/>
                  <a:gd name="T26" fmla="*/ 287 w 290"/>
                  <a:gd name="T27" fmla="*/ 218 h 224"/>
                  <a:gd name="T28" fmla="*/ 285 w 290"/>
                  <a:gd name="T29" fmla="*/ 219 h 224"/>
                  <a:gd name="T30" fmla="*/ 283 w 290"/>
                  <a:gd name="T31" fmla="*/ 221 h 224"/>
                  <a:gd name="T32" fmla="*/ 281 w 290"/>
                  <a:gd name="T33" fmla="*/ 222 h 224"/>
                  <a:gd name="T34" fmla="*/ 279 w 290"/>
                  <a:gd name="T35" fmla="*/ 222 h 224"/>
                  <a:gd name="T36" fmla="*/ 276 w 290"/>
                  <a:gd name="T37" fmla="*/ 223 h 224"/>
                  <a:gd name="T38" fmla="*/ 12 w 290"/>
                  <a:gd name="T39" fmla="*/ 223 h 224"/>
                  <a:gd name="T40" fmla="*/ 9 w 290"/>
                  <a:gd name="T41" fmla="*/ 222 h 224"/>
                  <a:gd name="T42" fmla="*/ 7 w 290"/>
                  <a:gd name="T43" fmla="*/ 222 h 224"/>
                  <a:gd name="T44" fmla="*/ 5 w 290"/>
                  <a:gd name="T45" fmla="*/ 221 h 224"/>
                  <a:gd name="T46" fmla="*/ 3 w 290"/>
                  <a:gd name="T47" fmla="*/ 219 h 224"/>
                  <a:gd name="T48" fmla="*/ 1 w 290"/>
                  <a:gd name="T49" fmla="*/ 218 h 224"/>
                  <a:gd name="T50" fmla="*/ 0 w 290"/>
                  <a:gd name="T51" fmla="*/ 215 h 224"/>
                  <a:gd name="T52" fmla="*/ 0 w 290"/>
                  <a:gd name="T53" fmla="*/ 213 h 224"/>
                  <a:gd name="T54" fmla="*/ 0 w 290"/>
                  <a:gd name="T55" fmla="*/ 211 h 224"/>
                  <a:gd name="T56" fmla="*/ 0 w 290"/>
                  <a:gd name="T57" fmla="*/ 11 h 224"/>
                  <a:gd name="T58" fmla="*/ 0 w 290"/>
                  <a:gd name="T59" fmla="*/ 9 h 224"/>
                  <a:gd name="T60" fmla="*/ 0 w 290"/>
                  <a:gd name="T61" fmla="*/ 7 h 224"/>
                  <a:gd name="T62" fmla="*/ 1 w 290"/>
                  <a:gd name="T63" fmla="*/ 4 h 224"/>
                  <a:gd name="T64" fmla="*/ 3 w 290"/>
                  <a:gd name="T65" fmla="*/ 3 h 224"/>
                  <a:gd name="T66" fmla="*/ 5 w 290"/>
                  <a:gd name="T67" fmla="*/ 1 h 224"/>
                  <a:gd name="T68" fmla="*/ 7 w 290"/>
                  <a:gd name="T69" fmla="*/ 0 h 224"/>
                  <a:gd name="T70" fmla="*/ 9 w 290"/>
                  <a:gd name="T71" fmla="*/ 0 h 224"/>
                  <a:gd name="T72" fmla="*/ 12 w 290"/>
                  <a:gd name="T73" fmla="*/ 0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0"/>
                  <a:gd name="T112" fmla="*/ 0 h 224"/>
                  <a:gd name="T113" fmla="*/ 290 w 290"/>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0" h="224">
                    <a:moveTo>
                      <a:pt x="12" y="0"/>
                    </a:moveTo>
                    <a:lnTo>
                      <a:pt x="276" y="0"/>
                    </a:lnTo>
                    <a:lnTo>
                      <a:pt x="279" y="0"/>
                    </a:lnTo>
                    <a:lnTo>
                      <a:pt x="281" y="0"/>
                    </a:lnTo>
                    <a:lnTo>
                      <a:pt x="283" y="1"/>
                    </a:lnTo>
                    <a:lnTo>
                      <a:pt x="285" y="3"/>
                    </a:lnTo>
                    <a:lnTo>
                      <a:pt x="287" y="4"/>
                    </a:lnTo>
                    <a:lnTo>
                      <a:pt x="288" y="7"/>
                    </a:lnTo>
                    <a:lnTo>
                      <a:pt x="289" y="9"/>
                    </a:lnTo>
                    <a:lnTo>
                      <a:pt x="289" y="11"/>
                    </a:lnTo>
                    <a:lnTo>
                      <a:pt x="289" y="211"/>
                    </a:lnTo>
                    <a:lnTo>
                      <a:pt x="289" y="213"/>
                    </a:lnTo>
                    <a:lnTo>
                      <a:pt x="288" y="215"/>
                    </a:lnTo>
                    <a:lnTo>
                      <a:pt x="287" y="218"/>
                    </a:lnTo>
                    <a:lnTo>
                      <a:pt x="285" y="219"/>
                    </a:lnTo>
                    <a:lnTo>
                      <a:pt x="283" y="221"/>
                    </a:lnTo>
                    <a:lnTo>
                      <a:pt x="281" y="222"/>
                    </a:lnTo>
                    <a:lnTo>
                      <a:pt x="279" y="222"/>
                    </a:lnTo>
                    <a:lnTo>
                      <a:pt x="276" y="223"/>
                    </a:lnTo>
                    <a:lnTo>
                      <a:pt x="12" y="223"/>
                    </a:lnTo>
                    <a:lnTo>
                      <a:pt x="9" y="222"/>
                    </a:lnTo>
                    <a:lnTo>
                      <a:pt x="7" y="222"/>
                    </a:lnTo>
                    <a:lnTo>
                      <a:pt x="5" y="221"/>
                    </a:lnTo>
                    <a:lnTo>
                      <a:pt x="3" y="219"/>
                    </a:lnTo>
                    <a:lnTo>
                      <a:pt x="1" y="218"/>
                    </a:lnTo>
                    <a:lnTo>
                      <a:pt x="0" y="215"/>
                    </a:lnTo>
                    <a:lnTo>
                      <a:pt x="0" y="213"/>
                    </a:lnTo>
                    <a:lnTo>
                      <a:pt x="0" y="211"/>
                    </a:lnTo>
                    <a:lnTo>
                      <a:pt x="0" y="11"/>
                    </a:lnTo>
                    <a:lnTo>
                      <a:pt x="0" y="9"/>
                    </a:lnTo>
                    <a:lnTo>
                      <a:pt x="0" y="7"/>
                    </a:lnTo>
                    <a:lnTo>
                      <a:pt x="1" y="4"/>
                    </a:lnTo>
                    <a:lnTo>
                      <a:pt x="3" y="3"/>
                    </a:lnTo>
                    <a:lnTo>
                      <a:pt x="5" y="1"/>
                    </a:lnTo>
                    <a:lnTo>
                      <a:pt x="7" y="0"/>
                    </a:lnTo>
                    <a:lnTo>
                      <a:pt x="9" y="0"/>
                    </a:lnTo>
                    <a:lnTo>
                      <a:pt x="12" y="0"/>
                    </a:lnTo>
                  </a:path>
                </a:pathLst>
              </a:custGeom>
              <a:solidFill>
                <a:srgbClr val="FFFFFF"/>
              </a:solidFill>
              <a:ln w="12700" cap="rnd">
                <a:solidFill>
                  <a:srgbClr val="ABABAB"/>
                </a:solidFill>
                <a:round/>
              </a:ln>
            </p:spPr>
            <p:txBody>
              <a:bodyPr/>
              <a:lstStyle/>
              <a:p>
                <a:endParaRPr lang="zh-CN" altLang="en-US"/>
              </a:p>
            </p:txBody>
          </p:sp>
          <p:sp>
            <p:nvSpPr>
              <p:cNvPr id="11589" name="Freeform 235"/>
              <p:cNvSpPr/>
              <p:nvPr/>
            </p:nvSpPr>
            <p:spPr bwMode="auto">
              <a:xfrm>
                <a:off x="2565" y="2203"/>
                <a:ext cx="220" cy="153"/>
              </a:xfrm>
              <a:custGeom>
                <a:avLst/>
                <a:gdLst>
                  <a:gd name="T0" fmla="*/ 217 w 220"/>
                  <a:gd name="T1" fmla="*/ 2 h 153"/>
                  <a:gd name="T2" fmla="*/ 217 w 220"/>
                  <a:gd name="T3" fmla="*/ 8 h 153"/>
                  <a:gd name="T4" fmla="*/ 218 w 220"/>
                  <a:gd name="T5" fmla="*/ 17 h 153"/>
                  <a:gd name="T6" fmla="*/ 218 w 220"/>
                  <a:gd name="T7" fmla="*/ 26 h 153"/>
                  <a:gd name="T8" fmla="*/ 218 w 220"/>
                  <a:gd name="T9" fmla="*/ 35 h 153"/>
                  <a:gd name="T10" fmla="*/ 218 w 220"/>
                  <a:gd name="T11" fmla="*/ 45 h 153"/>
                  <a:gd name="T12" fmla="*/ 219 w 220"/>
                  <a:gd name="T13" fmla="*/ 54 h 153"/>
                  <a:gd name="T14" fmla="*/ 219 w 220"/>
                  <a:gd name="T15" fmla="*/ 63 h 153"/>
                  <a:gd name="T16" fmla="*/ 219 w 220"/>
                  <a:gd name="T17" fmla="*/ 72 h 153"/>
                  <a:gd name="T18" fmla="*/ 219 w 220"/>
                  <a:gd name="T19" fmla="*/ 77 h 153"/>
                  <a:gd name="T20" fmla="*/ 219 w 220"/>
                  <a:gd name="T21" fmla="*/ 86 h 153"/>
                  <a:gd name="T22" fmla="*/ 218 w 220"/>
                  <a:gd name="T23" fmla="*/ 95 h 153"/>
                  <a:gd name="T24" fmla="*/ 218 w 220"/>
                  <a:gd name="T25" fmla="*/ 104 h 153"/>
                  <a:gd name="T26" fmla="*/ 218 w 220"/>
                  <a:gd name="T27" fmla="*/ 113 h 153"/>
                  <a:gd name="T28" fmla="*/ 218 w 220"/>
                  <a:gd name="T29" fmla="*/ 122 h 153"/>
                  <a:gd name="T30" fmla="*/ 218 w 220"/>
                  <a:gd name="T31" fmla="*/ 131 h 153"/>
                  <a:gd name="T32" fmla="*/ 217 w 220"/>
                  <a:gd name="T33" fmla="*/ 140 h 153"/>
                  <a:gd name="T34" fmla="*/ 217 w 220"/>
                  <a:gd name="T35" fmla="*/ 146 h 153"/>
                  <a:gd name="T36" fmla="*/ 214 w 220"/>
                  <a:gd name="T37" fmla="*/ 149 h 153"/>
                  <a:gd name="T38" fmla="*/ 209 w 220"/>
                  <a:gd name="T39" fmla="*/ 150 h 153"/>
                  <a:gd name="T40" fmla="*/ 199 w 220"/>
                  <a:gd name="T41" fmla="*/ 150 h 153"/>
                  <a:gd name="T42" fmla="*/ 186 w 220"/>
                  <a:gd name="T43" fmla="*/ 151 h 153"/>
                  <a:gd name="T44" fmla="*/ 173 w 220"/>
                  <a:gd name="T45" fmla="*/ 151 h 153"/>
                  <a:gd name="T46" fmla="*/ 160 w 220"/>
                  <a:gd name="T47" fmla="*/ 151 h 153"/>
                  <a:gd name="T48" fmla="*/ 147 w 220"/>
                  <a:gd name="T49" fmla="*/ 151 h 153"/>
                  <a:gd name="T50" fmla="*/ 134 w 220"/>
                  <a:gd name="T51" fmla="*/ 152 h 153"/>
                  <a:gd name="T52" fmla="*/ 121 w 220"/>
                  <a:gd name="T53" fmla="*/ 152 h 153"/>
                  <a:gd name="T54" fmla="*/ 108 w 220"/>
                  <a:gd name="T55" fmla="*/ 152 h 153"/>
                  <a:gd name="T56" fmla="*/ 101 w 220"/>
                  <a:gd name="T57" fmla="*/ 152 h 153"/>
                  <a:gd name="T58" fmla="*/ 88 w 220"/>
                  <a:gd name="T59" fmla="*/ 152 h 153"/>
                  <a:gd name="T60" fmla="*/ 75 w 220"/>
                  <a:gd name="T61" fmla="*/ 151 h 153"/>
                  <a:gd name="T62" fmla="*/ 62 w 220"/>
                  <a:gd name="T63" fmla="*/ 151 h 153"/>
                  <a:gd name="T64" fmla="*/ 49 w 220"/>
                  <a:gd name="T65" fmla="*/ 151 h 153"/>
                  <a:gd name="T66" fmla="*/ 37 w 220"/>
                  <a:gd name="T67" fmla="*/ 151 h 153"/>
                  <a:gd name="T68" fmla="*/ 24 w 220"/>
                  <a:gd name="T69" fmla="*/ 151 h 153"/>
                  <a:gd name="T70" fmla="*/ 11 w 220"/>
                  <a:gd name="T71" fmla="*/ 150 h 153"/>
                  <a:gd name="T72" fmla="*/ 3 w 220"/>
                  <a:gd name="T73" fmla="*/ 150 h 153"/>
                  <a:gd name="T74" fmla="*/ 0 w 220"/>
                  <a:gd name="T75" fmla="*/ 147 h 153"/>
                  <a:gd name="T76" fmla="*/ 182 w 220"/>
                  <a:gd name="T77" fmla="*/ 127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0"/>
                  <a:gd name="T118" fmla="*/ 0 h 153"/>
                  <a:gd name="T119" fmla="*/ 220 w 220"/>
                  <a:gd name="T120" fmla="*/ 153 h 15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0" h="153">
                    <a:moveTo>
                      <a:pt x="217" y="0"/>
                    </a:moveTo>
                    <a:lnTo>
                      <a:pt x="217" y="2"/>
                    </a:lnTo>
                    <a:lnTo>
                      <a:pt x="217" y="4"/>
                    </a:lnTo>
                    <a:lnTo>
                      <a:pt x="217" y="8"/>
                    </a:lnTo>
                    <a:lnTo>
                      <a:pt x="218" y="13"/>
                    </a:lnTo>
                    <a:lnTo>
                      <a:pt x="218" y="17"/>
                    </a:lnTo>
                    <a:lnTo>
                      <a:pt x="218" y="22"/>
                    </a:lnTo>
                    <a:lnTo>
                      <a:pt x="218" y="26"/>
                    </a:lnTo>
                    <a:lnTo>
                      <a:pt x="218" y="31"/>
                    </a:lnTo>
                    <a:lnTo>
                      <a:pt x="218" y="35"/>
                    </a:lnTo>
                    <a:lnTo>
                      <a:pt x="218" y="40"/>
                    </a:lnTo>
                    <a:lnTo>
                      <a:pt x="218" y="45"/>
                    </a:lnTo>
                    <a:lnTo>
                      <a:pt x="218" y="49"/>
                    </a:lnTo>
                    <a:lnTo>
                      <a:pt x="219" y="54"/>
                    </a:lnTo>
                    <a:lnTo>
                      <a:pt x="219" y="58"/>
                    </a:lnTo>
                    <a:lnTo>
                      <a:pt x="219" y="63"/>
                    </a:lnTo>
                    <a:lnTo>
                      <a:pt x="219" y="67"/>
                    </a:lnTo>
                    <a:lnTo>
                      <a:pt x="219" y="72"/>
                    </a:lnTo>
                    <a:lnTo>
                      <a:pt x="219" y="74"/>
                    </a:lnTo>
                    <a:lnTo>
                      <a:pt x="219" y="77"/>
                    </a:lnTo>
                    <a:lnTo>
                      <a:pt x="219" y="81"/>
                    </a:lnTo>
                    <a:lnTo>
                      <a:pt x="219" y="86"/>
                    </a:lnTo>
                    <a:lnTo>
                      <a:pt x="219" y="90"/>
                    </a:lnTo>
                    <a:lnTo>
                      <a:pt x="218" y="95"/>
                    </a:lnTo>
                    <a:lnTo>
                      <a:pt x="218" y="99"/>
                    </a:lnTo>
                    <a:lnTo>
                      <a:pt x="218" y="104"/>
                    </a:lnTo>
                    <a:lnTo>
                      <a:pt x="218" y="108"/>
                    </a:lnTo>
                    <a:lnTo>
                      <a:pt x="218" y="113"/>
                    </a:lnTo>
                    <a:lnTo>
                      <a:pt x="218" y="117"/>
                    </a:lnTo>
                    <a:lnTo>
                      <a:pt x="218" y="122"/>
                    </a:lnTo>
                    <a:lnTo>
                      <a:pt x="218" y="127"/>
                    </a:lnTo>
                    <a:lnTo>
                      <a:pt x="218" y="131"/>
                    </a:lnTo>
                    <a:lnTo>
                      <a:pt x="217" y="136"/>
                    </a:lnTo>
                    <a:lnTo>
                      <a:pt x="217" y="140"/>
                    </a:lnTo>
                    <a:lnTo>
                      <a:pt x="217" y="145"/>
                    </a:lnTo>
                    <a:lnTo>
                      <a:pt x="217" y="146"/>
                    </a:lnTo>
                    <a:lnTo>
                      <a:pt x="216" y="148"/>
                    </a:lnTo>
                    <a:lnTo>
                      <a:pt x="214" y="149"/>
                    </a:lnTo>
                    <a:lnTo>
                      <a:pt x="212" y="150"/>
                    </a:lnTo>
                    <a:lnTo>
                      <a:pt x="209" y="150"/>
                    </a:lnTo>
                    <a:lnTo>
                      <a:pt x="205" y="150"/>
                    </a:lnTo>
                    <a:lnTo>
                      <a:pt x="199" y="150"/>
                    </a:lnTo>
                    <a:lnTo>
                      <a:pt x="192" y="151"/>
                    </a:lnTo>
                    <a:lnTo>
                      <a:pt x="186" y="151"/>
                    </a:lnTo>
                    <a:lnTo>
                      <a:pt x="180" y="151"/>
                    </a:lnTo>
                    <a:lnTo>
                      <a:pt x="173" y="151"/>
                    </a:lnTo>
                    <a:lnTo>
                      <a:pt x="167" y="151"/>
                    </a:lnTo>
                    <a:lnTo>
                      <a:pt x="160" y="151"/>
                    </a:lnTo>
                    <a:lnTo>
                      <a:pt x="154" y="151"/>
                    </a:lnTo>
                    <a:lnTo>
                      <a:pt x="147" y="151"/>
                    </a:lnTo>
                    <a:lnTo>
                      <a:pt x="141" y="151"/>
                    </a:lnTo>
                    <a:lnTo>
                      <a:pt x="134" y="152"/>
                    </a:lnTo>
                    <a:lnTo>
                      <a:pt x="128" y="152"/>
                    </a:lnTo>
                    <a:lnTo>
                      <a:pt x="121" y="152"/>
                    </a:lnTo>
                    <a:lnTo>
                      <a:pt x="115" y="152"/>
                    </a:lnTo>
                    <a:lnTo>
                      <a:pt x="108" y="152"/>
                    </a:lnTo>
                    <a:lnTo>
                      <a:pt x="105" y="152"/>
                    </a:lnTo>
                    <a:lnTo>
                      <a:pt x="101" y="152"/>
                    </a:lnTo>
                    <a:lnTo>
                      <a:pt x="95" y="152"/>
                    </a:lnTo>
                    <a:lnTo>
                      <a:pt x="88" y="152"/>
                    </a:lnTo>
                    <a:lnTo>
                      <a:pt x="82" y="152"/>
                    </a:lnTo>
                    <a:lnTo>
                      <a:pt x="75" y="151"/>
                    </a:lnTo>
                    <a:lnTo>
                      <a:pt x="69" y="151"/>
                    </a:lnTo>
                    <a:lnTo>
                      <a:pt x="62" y="151"/>
                    </a:lnTo>
                    <a:lnTo>
                      <a:pt x="56" y="151"/>
                    </a:lnTo>
                    <a:lnTo>
                      <a:pt x="49" y="151"/>
                    </a:lnTo>
                    <a:lnTo>
                      <a:pt x="43" y="151"/>
                    </a:lnTo>
                    <a:lnTo>
                      <a:pt x="37" y="151"/>
                    </a:lnTo>
                    <a:lnTo>
                      <a:pt x="30" y="151"/>
                    </a:lnTo>
                    <a:lnTo>
                      <a:pt x="24" y="151"/>
                    </a:lnTo>
                    <a:lnTo>
                      <a:pt x="17" y="150"/>
                    </a:lnTo>
                    <a:lnTo>
                      <a:pt x="11" y="150"/>
                    </a:lnTo>
                    <a:lnTo>
                      <a:pt x="4" y="150"/>
                    </a:lnTo>
                    <a:lnTo>
                      <a:pt x="3" y="150"/>
                    </a:lnTo>
                    <a:lnTo>
                      <a:pt x="1" y="149"/>
                    </a:lnTo>
                    <a:lnTo>
                      <a:pt x="0" y="147"/>
                    </a:lnTo>
                    <a:lnTo>
                      <a:pt x="0" y="145"/>
                    </a:lnTo>
                    <a:lnTo>
                      <a:pt x="182" y="127"/>
                    </a:lnTo>
                    <a:lnTo>
                      <a:pt x="217" y="0"/>
                    </a:lnTo>
                  </a:path>
                </a:pathLst>
              </a:custGeom>
              <a:solidFill>
                <a:srgbClr val="FFFFFF"/>
              </a:solidFill>
              <a:ln w="12700" cap="rnd">
                <a:solidFill>
                  <a:srgbClr val="ABABAB"/>
                </a:solidFill>
                <a:round/>
              </a:ln>
            </p:spPr>
            <p:txBody>
              <a:bodyPr/>
              <a:lstStyle/>
              <a:p>
                <a:endParaRPr lang="zh-CN" altLang="en-US"/>
              </a:p>
            </p:txBody>
          </p:sp>
          <p:sp>
            <p:nvSpPr>
              <p:cNvPr id="11590" name="Freeform 236"/>
              <p:cNvSpPr/>
              <p:nvPr/>
            </p:nvSpPr>
            <p:spPr bwMode="auto">
              <a:xfrm>
                <a:off x="2564" y="2197"/>
                <a:ext cx="219" cy="157"/>
              </a:xfrm>
              <a:custGeom>
                <a:avLst/>
                <a:gdLst>
                  <a:gd name="T0" fmla="*/ 1 w 219"/>
                  <a:gd name="T1" fmla="*/ 149 h 157"/>
                  <a:gd name="T2" fmla="*/ 0 w 219"/>
                  <a:gd name="T3" fmla="*/ 142 h 157"/>
                  <a:gd name="T4" fmla="*/ 0 w 219"/>
                  <a:gd name="T5" fmla="*/ 133 h 157"/>
                  <a:gd name="T6" fmla="*/ 0 w 219"/>
                  <a:gd name="T7" fmla="*/ 124 h 157"/>
                  <a:gd name="T8" fmla="*/ 0 w 219"/>
                  <a:gd name="T9" fmla="*/ 115 h 157"/>
                  <a:gd name="T10" fmla="*/ 0 w 219"/>
                  <a:gd name="T11" fmla="*/ 106 h 157"/>
                  <a:gd name="T12" fmla="*/ 0 w 219"/>
                  <a:gd name="T13" fmla="*/ 96 h 157"/>
                  <a:gd name="T14" fmla="*/ 0 w 219"/>
                  <a:gd name="T15" fmla="*/ 87 h 157"/>
                  <a:gd name="T16" fmla="*/ 0 w 219"/>
                  <a:gd name="T17" fmla="*/ 78 h 157"/>
                  <a:gd name="T18" fmla="*/ 0 w 219"/>
                  <a:gd name="T19" fmla="*/ 74 h 157"/>
                  <a:gd name="T20" fmla="*/ 0 w 219"/>
                  <a:gd name="T21" fmla="*/ 65 h 157"/>
                  <a:gd name="T22" fmla="*/ 0 w 219"/>
                  <a:gd name="T23" fmla="*/ 56 h 157"/>
                  <a:gd name="T24" fmla="*/ 0 w 219"/>
                  <a:gd name="T25" fmla="*/ 47 h 157"/>
                  <a:gd name="T26" fmla="*/ 0 w 219"/>
                  <a:gd name="T27" fmla="*/ 38 h 157"/>
                  <a:gd name="T28" fmla="*/ 0 w 219"/>
                  <a:gd name="T29" fmla="*/ 29 h 157"/>
                  <a:gd name="T30" fmla="*/ 0 w 219"/>
                  <a:gd name="T31" fmla="*/ 20 h 157"/>
                  <a:gd name="T32" fmla="*/ 1 w 219"/>
                  <a:gd name="T33" fmla="*/ 11 h 157"/>
                  <a:gd name="T34" fmla="*/ 1 w 219"/>
                  <a:gd name="T35" fmla="*/ 5 h 157"/>
                  <a:gd name="T36" fmla="*/ 4 w 219"/>
                  <a:gd name="T37" fmla="*/ 2 h 157"/>
                  <a:gd name="T38" fmla="*/ 9 w 219"/>
                  <a:gd name="T39" fmla="*/ 1 h 157"/>
                  <a:gd name="T40" fmla="*/ 19 w 219"/>
                  <a:gd name="T41" fmla="*/ 1 h 157"/>
                  <a:gd name="T42" fmla="*/ 32 w 219"/>
                  <a:gd name="T43" fmla="*/ 0 h 157"/>
                  <a:gd name="T44" fmla="*/ 44 w 219"/>
                  <a:gd name="T45" fmla="*/ 0 h 157"/>
                  <a:gd name="T46" fmla="*/ 57 w 219"/>
                  <a:gd name="T47" fmla="*/ 0 h 157"/>
                  <a:gd name="T48" fmla="*/ 70 w 219"/>
                  <a:gd name="T49" fmla="*/ 0 h 157"/>
                  <a:gd name="T50" fmla="*/ 83 w 219"/>
                  <a:gd name="T51" fmla="*/ 0 h 157"/>
                  <a:gd name="T52" fmla="*/ 96 w 219"/>
                  <a:gd name="T53" fmla="*/ 0 h 157"/>
                  <a:gd name="T54" fmla="*/ 109 w 219"/>
                  <a:gd name="T55" fmla="*/ 0 h 157"/>
                  <a:gd name="T56" fmla="*/ 116 w 219"/>
                  <a:gd name="T57" fmla="*/ 0 h 157"/>
                  <a:gd name="T58" fmla="*/ 129 w 219"/>
                  <a:gd name="T59" fmla="*/ 0 h 157"/>
                  <a:gd name="T60" fmla="*/ 142 w 219"/>
                  <a:gd name="T61" fmla="*/ 0 h 157"/>
                  <a:gd name="T62" fmla="*/ 155 w 219"/>
                  <a:gd name="T63" fmla="*/ 0 h 157"/>
                  <a:gd name="T64" fmla="*/ 168 w 219"/>
                  <a:gd name="T65" fmla="*/ 0 h 157"/>
                  <a:gd name="T66" fmla="*/ 181 w 219"/>
                  <a:gd name="T67" fmla="*/ 0 h 157"/>
                  <a:gd name="T68" fmla="*/ 193 w 219"/>
                  <a:gd name="T69" fmla="*/ 0 h 157"/>
                  <a:gd name="T70" fmla="*/ 206 w 219"/>
                  <a:gd name="T71" fmla="*/ 1 h 157"/>
                  <a:gd name="T72" fmla="*/ 214 w 219"/>
                  <a:gd name="T73" fmla="*/ 2 h 157"/>
                  <a:gd name="T74" fmla="*/ 217 w 219"/>
                  <a:gd name="T75" fmla="*/ 4 h 157"/>
                  <a:gd name="T76" fmla="*/ 183 w 219"/>
                  <a:gd name="T77" fmla="*/ 133 h 157"/>
                  <a:gd name="T78" fmla="*/ 5 w 219"/>
                  <a:gd name="T79" fmla="*/ 155 h 157"/>
                  <a:gd name="T80" fmla="*/ 1 w 219"/>
                  <a:gd name="T81" fmla="*/ 153 h 157"/>
                  <a:gd name="T82" fmla="*/ 1 w 219"/>
                  <a:gd name="T83" fmla="*/ 150 h 1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9"/>
                  <a:gd name="T127" fmla="*/ 0 h 157"/>
                  <a:gd name="T128" fmla="*/ 219 w 219"/>
                  <a:gd name="T129" fmla="*/ 157 h 1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9" h="157">
                    <a:moveTo>
                      <a:pt x="1" y="150"/>
                    </a:moveTo>
                    <a:lnTo>
                      <a:pt x="1" y="149"/>
                    </a:lnTo>
                    <a:lnTo>
                      <a:pt x="1" y="146"/>
                    </a:lnTo>
                    <a:lnTo>
                      <a:pt x="0" y="142"/>
                    </a:lnTo>
                    <a:lnTo>
                      <a:pt x="0" y="137"/>
                    </a:lnTo>
                    <a:lnTo>
                      <a:pt x="0" y="133"/>
                    </a:lnTo>
                    <a:lnTo>
                      <a:pt x="0" y="128"/>
                    </a:lnTo>
                    <a:lnTo>
                      <a:pt x="0" y="124"/>
                    </a:lnTo>
                    <a:lnTo>
                      <a:pt x="0" y="119"/>
                    </a:lnTo>
                    <a:lnTo>
                      <a:pt x="0" y="115"/>
                    </a:lnTo>
                    <a:lnTo>
                      <a:pt x="0" y="110"/>
                    </a:lnTo>
                    <a:lnTo>
                      <a:pt x="0" y="106"/>
                    </a:lnTo>
                    <a:lnTo>
                      <a:pt x="0" y="101"/>
                    </a:lnTo>
                    <a:lnTo>
                      <a:pt x="0" y="96"/>
                    </a:lnTo>
                    <a:lnTo>
                      <a:pt x="0" y="92"/>
                    </a:lnTo>
                    <a:lnTo>
                      <a:pt x="0" y="87"/>
                    </a:lnTo>
                    <a:lnTo>
                      <a:pt x="0" y="83"/>
                    </a:lnTo>
                    <a:lnTo>
                      <a:pt x="0" y="78"/>
                    </a:lnTo>
                    <a:lnTo>
                      <a:pt x="0" y="76"/>
                    </a:lnTo>
                    <a:lnTo>
                      <a:pt x="0" y="74"/>
                    </a:lnTo>
                    <a:lnTo>
                      <a:pt x="0" y="69"/>
                    </a:lnTo>
                    <a:lnTo>
                      <a:pt x="0" y="65"/>
                    </a:lnTo>
                    <a:lnTo>
                      <a:pt x="0" y="60"/>
                    </a:lnTo>
                    <a:lnTo>
                      <a:pt x="0" y="56"/>
                    </a:lnTo>
                    <a:lnTo>
                      <a:pt x="0" y="51"/>
                    </a:lnTo>
                    <a:lnTo>
                      <a:pt x="0" y="47"/>
                    </a:lnTo>
                    <a:lnTo>
                      <a:pt x="0" y="43"/>
                    </a:lnTo>
                    <a:lnTo>
                      <a:pt x="0" y="38"/>
                    </a:lnTo>
                    <a:lnTo>
                      <a:pt x="0" y="33"/>
                    </a:lnTo>
                    <a:lnTo>
                      <a:pt x="0" y="29"/>
                    </a:lnTo>
                    <a:lnTo>
                      <a:pt x="0" y="24"/>
                    </a:lnTo>
                    <a:lnTo>
                      <a:pt x="0" y="20"/>
                    </a:lnTo>
                    <a:lnTo>
                      <a:pt x="0" y="15"/>
                    </a:lnTo>
                    <a:lnTo>
                      <a:pt x="1" y="11"/>
                    </a:lnTo>
                    <a:lnTo>
                      <a:pt x="1" y="6"/>
                    </a:lnTo>
                    <a:lnTo>
                      <a:pt x="1" y="5"/>
                    </a:lnTo>
                    <a:lnTo>
                      <a:pt x="2" y="3"/>
                    </a:lnTo>
                    <a:lnTo>
                      <a:pt x="4" y="2"/>
                    </a:lnTo>
                    <a:lnTo>
                      <a:pt x="6" y="1"/>
                    </a:lnTo>
                    <a:lnTo>
                      <a:pt x="9" y="1"/>
                    </a:lnTo>
                    <a:lnTo>
                      <a:pt x="12" y="1"/>
                    </a:lnTo>
                    <a:lnTo>
                      <a:pt x="19" y="1"/>
                    </a:lnTo>
                    <a:lnTo>
                      <a:pt x="25" y="0"/>
                    </a:lnTo>
                    <a:lnTo>
                      <a:pt x="32" y="0"/>
                    </a:lnTo>
                    <a:lnTo>
                      <a:pt x="38" y="0"/>
                    </a:lnTo>
                    <a:lnTo>
                      <a:pt x="44" y="0"/>
                    </a:lnTo>
                    <a:lnTo>
                      <a:pt x="51" y="0"/>
                    </a:lnTo>
                    <a:lnTo>
                      <a:pt x="57" y="0"/>
                    </a:lnTo>
                    <a:lnTo>
                      <a:pt x="64" y="0"/>
                    </a:lnTo>
                    <a:lnTo>
                      <a:pt x="70" y="0"/>
                    </a:lnTo>
                    <a:lnTo>
                      <a:pt x="77" y="0"/>
                    </a:lnTo>
                    <a:lnTo>
                      <a:pt x="83" y="0"/>
                    </a:lnTo>
                    <a:lnTo>
                      <a:pt x="90" y="0"/>
                    </a:lnTo>
                    <a:lnTo>
                      <a:pt x="96" y="0"/>
                    </a:lnTo>
                    <a:lnTo>
                      <a:pt x="103" y="0"/>
                    </a:lnTo>
                    <a:lnTo>
                      <a:pt x="109" y="0"/>
                    </a:lnTo>
                    <a:lnTo>
                      <a:pt x="112" y="0"/>
                    </a:lnTo>
                    <a:lnTo>
                      <a:pt x="116" y="0"/>
                    </a:lnTo>
                    <a:lnTo>
                      <a:pt x="122" y="0"/>
                    </a:lnTo>
                    <a:lnTo>
                      <a:pt x="129" y="0"/>
                    </a:lnTo>
                    <a:lnTo>
                      <a:pt x="135" y="0"/>
                    </a:lnTo>
                    <a:lnTo>
                      <a:pt x="142" y="0"/>
                    </a:lnTo>
                    <a:lnTo>
                      <a:pt x="148" y="0"/>
                    </a:lnTo>
                    <a:lnTo>
                      <a:pt x="155" y="0"/>
                    </a:lnTo>
                    <a:lnTo>
                      <a:pt x="161" y="0"/>
                    </a:lnTo>
                    <a:lnTo>
                      <a:pt x="168" y="0"/>
                    </a:lnTo>
                    <a:lnTo>
                      <a:pt x="174" y="0"/>
                    </a:lnTo>
                    <a:lnTo>
                      <a:pt x="181" y="0"/>
                    </a:lnTo>
                    <a:lnTo>
                      <a:pt x="187" y="0"/>
                    </a:lnTo>
                    <a:lnTo>
                      <a:pt x="193" y="0"/>
                    </a:lnTo>
                    <a:lnTo>
                      <a:pt x="199" y="1"/>
                    </a:lnTo>
                    <a:lnTo>
                      <a:pt x="206" y="1"/>
                    </a:lnTo>
                    <a:lnTo>
                      <a:pt x="212" y="1"/>
                    </a:lnTo>
                    <a:lnTo>
                      <a:pt x="214" y="2"/>
                    </a:lnTo>
                    <a:lnTo>
                      <a:pt x="216" y="3"/>
                    </a:lnTo>
                    <a:lnTo>
                      <a:pt x="217" y="4"/>
                    </a:lnTo>
                    <a:lnTo>
                      <a:pt x="218" y="6"/>
                    </a:lnTo>
                    <a:lnTo>
                      <a:pt x="183" y="133"/>
                    </a:lnTo>
                    <a:lnTo>
                      <a:pt x="7" y="156"/>
                    </a:lnTo>
                    <a:lnTo>
                      <a:pt x="5" y="155"/>
                    </a:lnTo>
                    <a:lnTo>
                      <a:pt x="3" y="155"/>
                    </a:lnTo>
                    <a:lnTo>
                      <a:pt x="1" y="153"/>
                    </a:lnTo>
                    <a:lnTo>
                      <a:pt x="1" y="151"/>
                    </a:lnTo>
                    <a:lnTo>
                      <a:pt x="1" y="150"/>
                    </a:lnTo>
                  </a:path>
                </a:pathLst>
              </a:custGeom>
              <a:solidFill>
                <a:srgbClr val="ABABAB"/>
              </a:solidFill>
              <a:ln w="12700" cap="rnd">
                <a:solidFill>
                  <a:srgbClr val="ABABAB"/>
                </a:solidFill>
                <a:round/>
              </a:ln>
            </p:spPr>
            <p:txBody>
              <a:bodyPr/>
              <a:lstStyle/>
              <a:p>
                <a:endParaRPr lang="zh-CN" altLang="en-US"/>
              </a:p>
            </p:txBody>
          </p:sp>
          <p:sp>
            <p:nvSpPr>
              <p:cNvPr id="11591" name="Freeform 237"/>
              <p:cNvSpPr/>
              <p:nvPr/>
            </p:nvSpPr>
            <p:spPr bwMode="auto">
              <a:xfrm>
                <a:off x="2568" y="2202"/>
                <a:ext cx="212" cy="148"/>
              </a:xfrm>
              <a:custGeom>
                <a:avLst/>
                <a:gdLst>
                  <a:gd name="T0" fmla="*/ 3 w 212"/>
                  <a:gd name="T1" fmla="*/ 0 h 148"/>
                  <a:gd name="T2" fmla="*/ 207 w 212"/>
                  <a:gd name="T3" fmla="*/ 0 h 148"/>
                  <a:gd name="T4" fmla="*/ 209 w 212"/>
                  <a:gd name="T5" fmla="*/ 0 h 148"/>
                  <a:gd name="T6" fmla="*/ 210 w 212"/>
                  <a:gd name="T7" fmla="*/ 1 h 148"/>
                  <a:gd name="T8" fmla="*/ 211 w 212"/>
                  <a:gd name="T9" fmla="*/ 3 h 148"/>
                  <a:gd name="T10" fmla="*/ 211 w 212"/>
                  <a:gd name="T11" fmla="*/ 143 h 148"/>
                  <a:gd name="T12" fmla="*/ 210 w 212"/>
                  <a:gd name="T13" fmla="*/ 145 h 148"/>
                  <a:gd name="T14" fmla="*/ 209 w 212"/>
                  <a:gd name="T15" fmla="*/ 146 h 148"/>
                  <a:gd name="T16" fmla="*/ 207 w 212"/>
                  <a:gd name="T17" fmla="*/ 147 h 148"/>
                  <a:gd name="T18" fmla="*/ 3 w 212"/>
                  <a:gd name="T19" fmla="*/ 147 h 148"/>
                  <a:gd name="T20" fmla="*/ 1 w 212"/>
                  <a:gd name="T21" fmla="*/ 146 h 148"/>
                  <a:gd name="T22" fmla="*/ 0 w 212"/>
                  <a:gd name="T23" fmla="*/ 145 h 148"/>
                  <a:gd name="T24" fmla="*/ 0 w 212"/>
                  <a:gd name="T25" fmla="*/ 143 h 148"/>
                  <a:gd name="T26" fmla="*/ 0 w 212"/>
                  <a:gd name="T27" fmla="*/ 3 h 148"/>
                  <a:gd name="T28" fmla="*/ 0 w 212"/>
                  <a:gd name="T29" fmla="*/ 1 h 148"/>
                  <a:gd name="T30" fmla="*/ 1 w 212"/>
                  <a:gd name="T31" fmla="*/ 0 h 148"/>
                  <a:gd name="T32" fmla="*/ 3 w 212"/>
                  <a:gd name="T33" fmla="*/ 0 h 1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
                  <a:gd name="T52" fmla="*/ 0 h 148"/>
                  <a:gd name="T53" fmla="*/ 212 w 212"/>
                  <a:gd name="T54" fmla="*/ 148 h 1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 h="148">
                    <a:moveTo>
                      <a:pt x="3" y="0"/>
                    </a:moveTo>
                    <a:lnTo>
                      <a:pt x="207" y="0"/>
                    </a:lnTo>
                    <a:lnTo>
                      <a:pt x="209" y="0"/>
                    </a:lnTo>
                    <a:lnTo>
                      <a:pt x="210" y="1"/>
                    </a:lnTo>
                    <a:lnTo>
                      <a:pt x="211" y="3"/>
                    </a:lnTo>
                    <a:lnTo>
                      <a:pt x="211" y="143"/>
                    </a:lnTo>
                    <a:lnTo>
                      <a:pt x="210" y="145"/>
                    </a:lnTo>
                    <a:lnTo>
                      <a:pt x="209" y="146"/>
                    </a:lnTo>
                    <a:lnTo>
                      <a:pt x="207" y="147"/>
                    </a:lnTo>
                    <a:lnTo>
                      <a:pt x="3" y="147"/>
                    </a:lnTo>
                    <a:lnTo>
                      <a:pt x="1" y="146"/>
                    </a:lnTo>
                    <a:lnTo>
                      <a:pt x="0" y="145"/>
                    </a:lnTo>
                    <a:lnTo>
                      <a:pt x="0" y="143"/>
                    </a:lnTo>
                    <a:lnTo>
                      <a:pt x="0" y="3"/>
                    </a:lnTo>
                    <a:lnTo>
                      <a:pt x="0" y="1"/>
                    </a:lnTo>
                    <a:lnTo>
                      <a:pt x="1" y="0"/>
                    </a:lnTo>
                    <a:lnTo>
                      <a:pt x="3" y="0"/>
                    </a:lnTo>
                  </a:path>
                </a:pathLst>
              </a:custGeom>
              <a:solidFill>
                <a:srgbClr val="000000"/>
              </a:solidFill>
              <a:ln w="12700" cap="rnd">
                <a:solidFill>
                  <a:srgbClr val="000000"/>
                </a:solidFill>
                <a:round/>
              </a:ln>
            </p:spPr>
            <p:txBody>
              <a:bodyPr/>
              <a:lstStyle/>
              <a:p>
                <a:endParaRPr lang="zh-CN" altLang="en-US"/>
              </a:p>
            </p:txBody>
          </p:sp>
          <p:sp>
            <p:nvSpPr>
              <p:cNvPr id="11592" name="Freeform 238"/>
              <p:cNvSpPr/>
              <p:nvPr/>
            </p:nvSpPr>
            <p:spPr bwMode="auto">
              <a:xfrm>
                <a:off x="2577" y="2207"/>
                <a:ext cx="197" cy="135"/>
              </a:xfrm>
              <a:custGeom>
                <a:avLst/>
                <a:gdLst>
                  <a:gd name="T0" fmla="*/ 0 w 197"/>
                  <a:gd name="T1" fmla="*/ 134 h 135"/>
                  <a:gd name="T2" fmla="*/ 196 w 197"/>
                  <a:gd name="T3" fmla="*/ 134 h 135"/>
                  <a:gd name="T4" fmla="*/ 196 w 197"/>
                  <a:gd name="T5" fmla="*/ 0 h 135"/>
                  <a:gd name="T6" fmla="*/ 0 w 197"/>
                  <a:gd name="T7" fmla="*/ 0 h 135"/>
                  <a:gd name="T8" fmla="*/ 0 w 197"/>
                  <a:gd name="T9" fmla="*/ 134 h 135"/>
                  <a:gd name="T10" fmla="*/ 0 60000 65536"/>
                  <a:gd name="T11" fmla="*/ 0 60000 65536"/>
                  <a:gd name="T12" fmla="*/ 0 60000 65536"/>
                  <a:gd name="T13" fmla="*/ 0 60000 65536"/>
                  <a:gd name="T14" fmla="*/ 0 60000 65536"/>
                  <a:gd name="T15" fmla="*/ 0 w 197"/>
                  <a:gd name="T16" fmla="*/ 0 h 135"/>
                  <a:gd name="T17" fmla="*/ 197 w 197"/>
                  <a:gd name="T18" fmla="*/ 135 h 135"/>
                </a:gdLst>
                <a:ahLst/>
                <a:cxnLst>
                  <a:cxn ang="T10">
                    <a:pos x="T0" y="T1"/>
                  </a:cxn>
                  <a:cxn ang="T11">
                    <a:pos x="T2" y="T3"/>
                  </a:cxn>
                  <a:cxn ang="T12">
                    <a:pos x="T4" y="T5"/>
                  </a:cxn>
                  <a:cxn ang="T13">
                    <a:pos x="T6" y="T7"/>
                  </a:cxn>
                  <a:cxn ang="T14">
                    <a:pos x="T8" y="T9"/>
                  </a:cxn>
                </a:cxnLst>
                <a:rect l="T15" t="T16" r="T17" b="T18"/>
                <a:pathLst>
                  <a:path w="197" h="135">
                    <a:moveTo>
                      <a:pt x="0" y="134"/>
                    </a:moveTo>
                    <a:lnTo>
                      <a:pt x="196" y="134"/>
                    </a:lnTo>
                    <a:lnTo>
                      <a:pt x="196" y="0"/>
                    </a:lnTo>
                    <a:lnTo>
                      <a:pt x="0" y="0"/>
                    </a:lnTo>
                    <a:lnTo>
                      <a:pt x="0" y="134"/>
                    </a:lnTo>
                  </a:path>
                </a:pathLst>
              </a:custGeom>
              <a:solidFill>
                <a:srgbClr val="00CCFF"/>
              </a:solidFill>
              <a:ln w="12700" cap="rnd">
                <a:solidFill>
                  <a:srgbClr val="00CCFF"/>
                </a:solidFill>
                <a:round/>
              </a:ln>
            </p:spPr>
            <p:txBody>
              <a:bodyPr/>
              <a:lstStyle/>
              <a:p>
                <a:endParaRPr lang="zh-CN" altLang="en-US"/>
              </a:p>
            </p:txBody>
          </p:sp>
          <p:sp>
            <p:nvSpPr>
              <p:cNvPr id="11593" name="Freeform 239"/>
              <p:cNvSpPr/>
              <p:nvPr/>
            </p:nvSpPr>
            <p:spPr bwMode="auto">
              <a:xfrm>
                <a:off x="2769" y="2371"/>
                <a:ext cx="21" cy="19"/>
              </a:xfrm>
              <a:custGeom>
                <a:avLst/>
                <a:gdLst>
                  <a:gd name="T0" fmla="*/ 0 w 21"/>
                  <a:gd name="T1" fmla="*/ 18 h 19"/>
                  <a:gd name="T2" fmla="*/ 20 w 21"/>
                  <a:gd name="T3" fmla="*/ 18 h 19"/>
                  <a:gd name="T4" fmla="*/ 20 w 21"/>
                  <a:gd name="T5" fmla="*/ 0 h 19"/>
                  <a:gd name="T6" fmla="*/ 0 w 21"/>
                  <a:gd name="T7" fmla="*/ 0 h 19"/>
                  <a:gd name="T8" fmla="*/ 0 w 21"/>
                  <a:gd name="T9" fmla="*/ 18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0" y="18"/>
                    </a:moveTo>
                    <a:lnTo>
                      <a:pt x="20" y="18"/>
                    </a:lnTo>
                    <a:lnTo>
                      <a:pt x="20" y="0"/>
                    </a:lnTo>
                    <a:lnTo>
                      <a:pt x="0" y="0"/>
                    </a:lnTo>
                    <a:lnTo>
                      <a:pt x="0" y="18"/>
                    </a:lnTo>
                  </a:path>
                </a:pathLst>
              </a:custGeom>
              <a:solidFill>
                <a:srgbClr val="00FF00"/>
              </a:solidFill>
              <a:ln w="12700" cap="rnd">
                <a:solidFill>
                  <a:srgbClr val="000000"/>
                </a:solidFill>
                <a:round/>
              </a:ln>
            </p:spPr>
            <p:txBody>
              <a:bodyPr/>
              <a:lstStyle/>
              <a:p>
                <a:endParaRPr lang="zh-CN" altLang="en-US"/>
              </a:p>
            </p:txBody>
          </p:sp>
          <p:sp>
            <p:nvSpPr>
              <p:cNvPr id="11594" name="Freeform 240"/>
              <p:cNvSpPr/>
              <p:nvPr/>
            </p:nvSpPr>
            <p:spPr bwMode="auto">
              <a:xfrm>
                <a:off x="2565" y="2370"/>
                <a:ext cx="22" cy="19"/>
              </a:xfrm>
              <a:custGeom>
                <a:avLst/>
                <a:gdLst>
                  <a:gd name="T0" fmla="*/ 10 w 22"/>
                  <a:gd name="T1" fmla="*/ 0 h 19"/>
                  <a:gd name="T2" fmla="*/ 14 w 22"/>
                  <a:gd name="T3" fmla="*/ 1 h 19"/>
                  <a:gd name="T4" fmla="*/ 19 w 22"/>
                  <a:gd name="T5" fmla="*/ 5 h 19"/>
                  <a:gd name="T6" fmla="*/ 21 w 22"/>
                  <a:gd name="T7" fmla="*/ 9 h 19"/>
                  <a:gd name="T8" fmla="*/ 19 w 22"/>
                  <a:gd name="T9" fmla="*/ 12 h 19"/>
                  <a:gd name="T10" fmla="*/ 15 w 22"/>
                  <a:gd name="T11" fmla="*/ 16 h 19"/>
                  <a:gd name="T12" fmla="*/ 11 w 22"/>
                  <a:gd name="T13" fmla="*/ 18 h 19"/>
                  <a:gd name="T14" fmla="*/ 6 w 22"/>
                  <a:gd name="T15" fmla="*/ 17 h 19"/>
                  <a:gd name="T16" fmla="*/ 2 w 22"/>
                  <a:gd name="T17" fmla="*/ 14 h 19"/>
                  <a:gd name="T18" fmla="*/ 0 w 22"/>
                  <a:gd name="T19" fmla="*/ 10 h 19"/>
                  <a:gd name="T20" fmla="*/ 0 w 22"/>
                  <a:gd name="T21" fmla="*/ 7 h 19"/>
                  <a:gd name="T22" fmla="*/ 3 w 22"/>
                  <a:gd name="T23" fmla="*/ 3 h 19"/>
                  <a:gd name="T24" fmla="*/ 7 w 22"/>
                  <a:gd name="T25" fmla="*/ 0 h 19"/>
                  <a:gd name="T26" fmla="*/ 10 w 22"/>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0" y="0"/>
                    </a:moveTo>
                    <a:lnTo>
                      <a:pt x="14" y="1"/>
                    </a:lnTo>
                    <a:lnTo>
                      <a:pt x="19" y="5"/>
                    </a:lnTo>
                    <a:lnTo>
                      <a:pt x="21" y="9"/>
                    </a:lnTo>
                    <a:lnTo>
                      <a:pt x="19" y="12"/>
                    </a:lnTo>
                    <a:lnTo>
                      <a:pt x="15" y="16"/>
                    </a:lnTo>
                    <a:lnTo>
                      <a:pt x="11" y="18"/>
                    </a:lnTo>
                    <a:lnTo>
                      <a:pt x="6" y="17"/>
                    </a:lnTo>
                    <a:lnTo>
                      <a:pt x="2" y="14"/>
                    </a:lnTo>
                    <a:lnTo>
                      <a:pt x="0" y="10"/>
                    </a:lnTo>
                    <a:lnTo>
                      <a:pt x="0" y="7"/>
                    </a:lnTo>
                    <a:lnTo>
                      <a:pt x="3" y="3"/>
                    </a:lnTo>
                    <a:lnTo>
                      <a:pt x="7" y="0"/>
                    </a:lnTo>
                    <a:lnTo>
                      <a:pt x="10" y="0"/>
                    </a:lnTo>
                  </a:path>
                </a:pathLst>
              </a:custGeom>
              <a:solidFill>
                <a:srgbClr val="FF0016"/>
              </a:solidFill>
              <a:ln w="12700" cap="rnd">
                <a:solidFill>
                  <a:srgbClr val="000000"/>
                </a:solidFill>
                <a:round/>
              </a:ln>
            </p:spPr>
            <p:txBody>
              <a:bodyPr/>
              <a:lstStyle/>
              <a:p>
                <a:endParaRPr lang="zh-CN" altLang="en-US"/>
              </a:p>
            </p:txBody>
          </p:sp>
          <p:sp>
            <p:nvSpPr>
              <p:cNvPr id="11595" name="Line 241"/>
              <p:cNvSpPr>
                <a:spLocks noChangeShapeType="1"/>
              </p:cNvSpPr>
              <p:nvPr/>
            </p:nvSpPr>
            <p:spPr bwMode="auto">
              <a:xfrm>
                <a:off x="2568" y="2371"/>
                <a:ext cx="5" cy="0"/>
              </a:xfrm>
              <a:prstGeom prst="line">
                <a:avLst/>
              </a:prstGeom>
              <a:noFill/>
              <a:ln w="12700">
                <a:solidFill>
                  <a:srgbClr val="00FF00"/>
                </a:solidFill>
                <a:round/>
                <a:headEnd type="none" w="sm" len="sm"/>
                <a:tailEnd type="none" w="sm" len="sm"/>
              </a:ln>
            </p:spPr>
            <p:txBody>
              <a:bodyPr wrap="none" anchor="ctr"/>
              <a:lstStyle/>
              <a:p>
                <a:endParaRPr lang="zh-CN" altLang="en-US"/>
              </a:p>
            </p:txBody>
          </p:sp>
        </p:grpSp>
        <p:grpSp>
          <p:nvGrpSpPr>
            <p:cNvPr id="11150" name="Group 242"/>
            <p:cNvGrpSpPr/>
            <p:nvPr/>
          </p:nvGrpSpPr>
          <p:grpSpPr bwMode="auto">
            <a:xfrm>
              <a:off x="2496" y="1677"/>
              <a:ext cx="589" cy="387"/>
              <a:chOff x="2436" y="2170"/>
              <a:chExt cx="589" cy="387"/>
            </a:xfrm>
          </p:grpSpPr>
          <p:sp>
            <p:nvSpPr>
              <p:cNvPr id="11300" name="Freeform 243"/>
              <p:cNvSpPr/>
              <p:nvPr/>
            </p:nvSpPr>
            <p:spPr bwMode="auto">
              <a:xfrm>
                <a:off x="2914" y="2504"/>
                <a:ext cx="111" cy="53"/>
              </a:xfrm>
              <a:custGeom>
                <a:avLst/>
                <a:gdLst>
                  <a:gd name="T0" fmla="*/ 2 w 111"/>
                  <a:gd name="T1" fmla="*/ 22 h 53"/>
                  <a:gd name="T2" fmla="*/ 1 w 111"/>
                  <a:gd name="T3" fmla="*/ 21 h 53"/>
                  <a:gd name="T4" fmla="*/ 0 w 111"/>
                  <a:gd name="T5" fmla="*/ 19 h 53"/>
                  <a:gd name="T6" fmla="*/ 0 w 111"/>
                  <a:gd name="T7" fmla="*/ 17 h 53"/>
                  <a:gd name="T8" fmla="*/ 0 w 111"/>
                  <a:gd name="T9" fmla="*/ 16 h 53"/>
                  <a:gd name="T10" fmla="*/ 0 w 111"/>
                  <a:gd name="T11" fmla="*/ 7 h 53"/>
                  <a:gd name="T12" fmla="*/ 0 w 111"/>
                  <a:gd name="T13" fmla="*/ 5 h 53"/>
                  <a:gd name="T14" fmla="*/ 2 w 111"/>
                  <a:gd name="T15" fmla="*/ 4 h 53"/>
                  <a:gd name="T16" fmla="*/ 35 w 111"/>
                  <a:gd name="T17" fmla="*/ 0 h 53"/>
                  <a:gd name="T18" fmla="*/ 37 w 111"/>
                  <a:gd name="T19" fmla="*/ 0 h 53"/>
                  <a:gd name="T20" fmla="*/ 38 w 111"/>
                  <a:gd name="T21" fmla="*/ 0 h 53"/>
                  <a:gd name="T22" fmla="*/ 40 w 111"/>
                  <a:gd name="T23" fmla="*/ 0 h 53"/>
                  <a:gd name="T24" fmla="*/ 81 w 111"/>
                  <a:gd name="T25" fmla="*/ 2 h 53"/>
                  <a:gd name="T26" fmla="*/ 82 w 111"/>
                  <a:gd name="T27" fmla="*/ 2 h 53"/>
                  <a:gd name="T28" fmla="*/ 84 w 111"/>
                  <a:gd name="T29" fmla="*/ 3 h 53"/>
                  <a:gd name="T30" fmla="*/ 86 w 111"/>
                  <a:gd name="T31" fmla="*/ 3 h 53"/>
                  <a:gd name="T32" fmla="*/ 88 w 111"/>
                  <a:gd name="T33" fmla="*/ 4 h 53"/>
                  <a:gd name="T34" fmla="*/ 90 w 111"/>
                  <a:gd name="T35" fmla="*/ 5 h 53"/>
                  <a:gd name="T36" fmla="*/ 107 w 111"/>
                  <a:gd name="T37" fmla="*/ 21 h 53"/>
                  <a:gd name="T38" fmla="*/ 108 w 111"/>
                  <a:gd name="T39" fmla="*/ 23 h 53"/>
                  <a:gd name="T40" fmla="*/ 109 w 111"/>
                  <a:gd name="T41" fmla="*/ 24 h 53"/>
                  <a:gd name="T42" fmla="*/ 110 w 111"/>
                  <a:gd name="T43" fmla="*/ 26 h 53"/>
                  <a:gd name="T44" fmla="*/ 110 w 111"/>
                  <a:gd name="T45" fmla="*/ 36 h 53"/>
                  <a:gd name="T46" fmla="*/ 109 w 111"/>
                  <a:gd name="T47" fmla="*/ 37 h 53"/>
                  <a:gd name="T48" fmla="*/ 108 w 111"/>
                  <a:gd name="T49" fmla="*/ 39 h 53"/>
                  <a:gd name="T50" fmla="*/ 72 w 111"/>
                  <a:gd name="T51" fmla="*/ 51 h 53"/>
                  <a:gd name="T52" fmla="*/ 70 w 111"/>
                  <a:gd name="T53" fmla="*/ 51 h 53"/>
                  <a:gd name="T54" fmla="*/ 68 w 111"/>
                  <a:gd name="T55" fmla="*/ 52 h 53"/>
                  <a:gd name="T56" fmla="*/ 66 w 111"/>
                  <a:gd name="T57" fmla="*/ 52 h 53"/>
                  <a:gd name="T58" fmla="*/ 64 w 111"/>
                  <a:gd name="T59" fmla="*/ 51 h 53"/>
                  <a:gd name="T60" fmla="*/ 62 w 111"/>
                  <a:gd name="T61" fmla="*/ 51 h 53"/>
                  <a:gd name="T62" fmla="*/ 2 w 111"/>
                  <a:gd name="T63" fmla="*/ 22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1"/>
                  <a:gd name="T97" fmla="*/ 0 h 53"/>
                  <a:gd name="T98" fmla="*/ 111 w 111"/>
                  <a:gd name="T99" fmla="*/ 53 h 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1" h="53">
                    <a:moveTo>
                      <a:pt x="2" y="22"/>
                    </a:moveTo>
                    <a:lnTo>
                      <a:pt x="1" y="21"/>
                    </a:lnTo>
                    <a:lnTo>
                      <a:pt x="0" y="19"/>
                    </a:lnTo>
                    <a:lnTo>
                      <a:pt x="0" y="17"/>
                    </a:lnTo>
                    <a:lnTo>
                      <a:pt x="0" y="16"/>
                    </a:lnTo>
                    <a:lnTo>
                      <a:pt x="0" y="7"/>
                    </a:lnTo>
                    <a:lnTo>
                      <a:pt x="0" y="5"/>
                    </a:lnTo>
                    <a:lnTo>
                      <a:pt x="2" y="4"/>
                    </a:lnTo>
                    <a:lnTo>
                      <a:pt x="35" y="0"/>
                    </a:lnTo>
                    <a:lnTo>
                      <a:pt x="37" y="0"/>
                    </a:lnTo>
                    <a:lnTo>
                      <a:pt x="38" y="0"/>
                    </a:lnTo>
                    <a:lnTo>
                      <a:pt x="40" y="0"/>
                    </a:lnTo>
                    <a:lnTo>
                      <a:pt x="81" y="2"/>
                    </a:lnTo>
                    <a:lnTo>
                      <a:pt x="82" y="2"/>
                    </a:lnTo>
                    <a:lnTo>
                      <a:pt x="84" y="3"/>
                    </a:lnTo>
                    <a:lnTo>
                      <a:pt x="86" y="3"/>
                    </a:lnTo>
                    <a:lnTo>
                      <a:pt x="88" y="4"/>
                    </a:lnTo>
                    <a:lnTo>
                      <a:pt x="90" y="5"/>
                    </a:lnTo>
                    <a:lnTo>
                      <a:pt x="107" y="21"/>
                    </a:lnTo>
                    <a:lnTo>
                      <a:pt x="108" y="23"/>
                    </a:lnTo>
                    <a:lnTo>
                      <a:pt x="109" y="24"/>
                    </a:lnTo>
                    <a:lnTo>
                      <a:pt x="110" y="26"/>
                    </a:lnTo>
                    <a:lnTo>
                      <a:pt x="110" y="36"/>
                    </a:lnTo>
                    <a:lnTo>
                      <a:pt x="109" y="37"/>
                    </a:lnTo>
                    <a:lnTo>
                      <a:pt x="108" y="39"/>
                    </a:lnTo>
                    <a:lnTo>
                      <a:pt x="72" y="51"/>
                    </a:lnTo>
                    <a:lnTo>
                      <a:pt x="70" y="51"/>
                    </a:lnTo>
                    <a:lnTo>
                      <a:pt x="68" y="52"/>
                    </a:lnTo>
                    <a:lnTo>
                      <a:pt x="66" y="52"/>
                    </a:lnTo>
                    <a:lnTo>
                      <a:pt x="64" y="51"/>
                    </a:lnTo>
                    <a:lnTo>
                      <a:pt x="62" y="51"/>
                    </a:lnTo>
                    <a:lnTo>
                      <a:pt x="2" y="22"/>
                    </a:lnTo>
                  </a:path>
                </a:pathLst>
              </a:custGeom>
              <a:solidFill>
                <a:srgbClr val="FFFFFF"/>
              </a:solidFill>
              <a:ln w="12700" cap="rnd">
                <a:solidFill>
                  <a:srgbClr val="ABABAB"/>
                </a:solidFill>
                <a:round/>
              </a:ln>
            </p:spPr>
            <p:txBody>
              <a:bodyPr/>
              <a:lstStyle/>
              <a:p>
                <a:endParaRPr lang="zh-CN" altLang="en-US"/>
              </a:p>
            </p:txBody>
          </p:sp>
          <p:sp>
            <p:nvSpPr>
              <p:cNvPr id="11301" name="Freeform 244"/>
              <p:cNvSpPr/>
              <p:nvPr/>
            </p:nvSpPr>
            <p:spPr bwMode="auto">
              <a:xfrm>
                <a:off x="2914" y="2509"/>
                <a:ext cx="75" cy="28"/>
              </a:xfrm>
              <a:custGeom>
                <a:avLst/>
                <a:gdLst>
                  <a:gd name="T0" fmla="*/ 2 w 75"/>
                  <a:gd name="T1" fmla="*/ 0 h 28"/>
                  <a:gd name="T2" fmla="*/ 0 w 75"/>
                  <a:gd name="T3" fmla="*/ 0 h 28"/>
                  <a:gd name="T4" fmla="*/ 0 w 75"/>
                  <a:gd name="T5" fmla="*/ 1 h 28"/>
                  <a:gd name="T6" fmla="*/ 40 w 75"/>
                  <a:gd name="T7" fmla="*/ 4 h 28"/>
                  <a:gd name="T8" fmla="*/ 65 w 75"/>
                  <a:gd name="T9" fmla="*/ 24 h 28"/>
                  <a:gd name="T10" fmla="*/ 67 w 75"/>
                  <a:gd name="T11" fmla="*/ 25 h 28"/>
                  <a:gd name="T12" fmla="*/ 69 w 75"/>
                  <a:gd name="T13" fmla="*/ 26 h 28"/>
                  <a:gd name="T14" fmla="*/ 71 w 75"/>
                  <a:gd name="T15" fmla="*/ 27 h 28"/>
                  <a:gd name="T16" fmla="*/ 72 w 75"/>
                  <a:gd name="T17" fmla="*/ 26 h 28"/>
                  <a:gd name="T18" fmla="*/ 74 w 75"/>
                  <a:gd name="T19" fmla="*/ 25 h 28"/>
                  <a:gd name="T20" fmla="*/ 72 w 75"/>
                  <a:gd name="T21" fmla="*/ 23 h 28"/>
                  <a:gd name="T22" fmla="*/ 71 w 75"/>
                  <a:gd name="T23" fmla="*/ 23 h 28"/>
                  <a:gd name="T24" fmla="*/ 69 w 75"/>
                  <a:gd name="T25" fmla="*/ 23 h 28"/>
                  <a:gd name="T26" fmla="*/ 67 w 75"/>
                  <a:gd name="T27" fmla="*/ 22 h 28"/>
                  <a:gd name="T28" fmla="*/ 66 w 75"/>
                  <a:gd name="T29" fmla="*/ 21 h 28"/>
                  <a:gd name="T30" fmla="*/ 45 w 75"/>
                  <a:gd name="T31" fmla="*/ 5 h 28"/>
                  <a:gd name="T32" fmla="*/ 43 w 75"/>
                  <a:gd name="T33" fmla="*/ 4 h 28"/>
                  <a:gd name="T34" fmla="*/ 41 w 75"/>
                  <a:gd name="T35" fmla="*/ 3 h 28"/>
                  <a:gd name="T36" fmla="*/ 40 w 75"/>
                  <a:gd name="T37" fmla="*/ 2 h 28"/>
                  <a:gd name="T38" fmla="*/ 2 w 75"/>
                  <a:gd name="T39" fmla="*/ 0 h 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5"/>
                  <a:gd name="T61" fmla="*/ 0 h 28"/>
                  <a:gd name="T62" fmla="*/ 75 w 75"/>
                  <a:gd name="T63" fmla="*/ 28 h 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5" h="28">
                    <a:moveTo>
                      <a:pt x="2" y="0"/>
                    </a:moveTo>
                    <a:lnTo>
                      <a:pt x="0" y="0"/>
                    </a:lnTo>
                    <a:lnTo>
                      <a:pt x="0" y="1"/>
                    </a:lnTo>
                    <a:lnTo>
                      <a:pt x="40" y="4"/>
                    </a:lnTo>
                    <a:lnTo>
                      <a:pt x="65" y="24"/>
                    </a:lnTo>
                    <a:lnTo>
                      <a:pt x="67" y="25"/>
                    </a:lnTo>
                    <a:lnTo>
                      <a:pt x="69" y="26"/>
                    </a:lnTo>
                    <a:lnTo>
                      <a:pt x="71" y="27"/>
                    </a:lnTo>
                    <a:lnTo>
                      <a:pt x="72" y="26"/>
                    </a:lnTo>
                    <a:lnTo>
                      <a:pt x="74" y="25"/>
                    </a:lnTo>
                    <a:lnTo>
                      <a:pt x="72" y="23"/>
                    </a:lnTo>
                    <a:lnTo>
                      <a:pt x="71" y="23"/>
                    </a:lnTo>
                    <a:lnTo>
                      <a:pt x="69" y="23"/>
                    </a:lnTo>
                    <a:lnTo>
                      <a:pt x="67" y="22"/>
                    </a:lnTo>
                    <a:lnTo>
                      <a:pt x="66" y="21"/>
                    </a:lnTo>
                    <a:lnTo>
                      <a:pt x="45" y="5"/>
                    </a:lnTo>
                    <a:lnTo>
                      <a:pt x="43" y="4"/>
                    </a:lnTo>
                    <a:lnTo>
                      <a:pt x="41" y="3"/>
                    </a:lnTo>
                    <a:lnTo>
                      <a:pt x="40" y="2"/>
                    </a:lnTo>
                    <a:lnTo>
                      <a:pt x="2" y="0"/>
                    </a:lnTo>
                  </a:path>
                </a:pathLst>
              </a:custGeom>
              <a:solidFill>
                <a:srgbClr val="ABABAB"/>
              </a:solidFill>
              <a:ln w="12700" cap="rnd">
                <a:solidFill>
                  <a:srgbClr val="ABABAB"/>
                </a:solidFill>
                <a:round/>
              </a:ln>
            </p:spPr>
            <p:txBody>
              <a:bodyPr/>
              <a:lstStyle/>
              <a:p>
                <a:endParaRPr lang="zh-CN" altLang="en-US"/>
              </a:p>
            </p:txBody>
          </p:sp>
          <p:sp>
            <p:nvSpPr>
              <p:cNvPr id="11302" name="Freeform 245"/>
              <p:cNvSpPr/>
              <p:nvPr/>
            </p:nvSpPr>
            <p:spPr bwMode="auto">
              <a:xfrm>
                <a:off x="2929" y="2505"/>
                <a:ext cx="37" cy="19"/>
              </a:xfrm>
              <a:custGeom>
                <a:avLst/>
                <a:gdLst>
                  <a:gd name="T0" fmla="*/ 0 w 37"/>
                  <a:gd name="T1" fmla="*/ 12 h 19"/>
                  <a:gd name="T2" fmla="*/ 18 w 37"/>
                  <a:gd name="T3" fmla="*/ 18 h 19"/>
                  <a:gd name="T4" fmla="*/ 36 w 37"/>
                  <a:gd name="T5" fmla="*/ 0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2"/>
                    </a:moveTo>
                    <a:lnTo>
                      <a:pt x="18" y="18"/>
                    </a:lnTo>
                    <a:lnTo>
                      <a:pt x="36" y="0"/>
                    </a:lnTo>
                  </a:path>
                </a:pathLst>
              </a:custGeom>
              <a:noFill/>
              <a:ln w="12700" cap="rnd">
                <a:solidFill>
                  <a:srgbClr val="000000"/>
                </a:solidFill>
                <a:round/>
                <a:headEnd type="none" w="sm" len="sm"/>
                <a:tailEnd type="none" w="sm" len="sm"/>
              </a:ln>
            </p:spPr>
            <p:txBody>
              <a:bodyPr/>
              <a:lstStyle/>
              <a:p>
                <a:endParaRPr lang="zh-CN" altLang="en-US"/>
              </a:p>
            </p:txBody>
          </p:sp>
          <p:sp>
            <p:nvSpPr>
              <p:cNvPr id="11303" name="Freeform 246"/>
              <p:cNvSpPr/>
              <p:nvPr/>
            </p:nvSpPr>
            <p:spPr bwMode="auto">
              <a:xfrm>
                <a:off x="2978" y="2527"/>
                <a:ext cx="47" cy="30"/>
              </a:xfrm>
              <a:custGeom>
                <a:avLst/>
                <a:gdLst>
                  <a:gd name="T0" fmla="*/ 0 w 47"/>
                  <a:gd name="T1" fmla="*/ 28 h 30"/>
                  <a:gd name="T2" fmla="*/ 1 w 47"/>
                  <a:gd name="T3" fmla="*/ 28 h 30"/>
                  <a:gd name="T4" fmla="*/ 3 w 47"/>
                  <a:gd name="T5" fmla="*/ 27 h 30"/>
                  <a:gd name="T6" fmla="*/ 3 w 47"/>
                  <a:gd name="T7" fmla="*/ 16 h 30"/>
                  <a:gd name="T8" fmla="*/ 3 w 47"/>
                  <a:gd name="T9" fmla="*/ 14 h 30"/>
                  <a:gd name="T10" fmla="*/ 3 w 47"/>
                  <a:gd name="T11" fmla="*/ 13 h 30"/>
                  <a:gd name="T12" fmla="*/ 2 w 47"/>
                  <a:gd name="T13" fmla="*/ 11 h 30"/>
                  <a:gd name="T14" fmla="*/ 4 w 47"/>
                  <a:gd name="T15" fmla="*/ 11 h 30"/>
                  <a:gd name="T16" fmla="*/ 5 w 47"/>
                  <a:gd name="T17" fmla="*/ 11 h 30"/>
                  <a:gd name="T18" fmla="*/ 43 w 47"/>
                  <a:gd name="T19" fmla="*/ 1 h 30"/>
                  <a:gd name="T20" fmla="*/ 43 w 47"/>
                  <a:gd name="T21" fmla="*/ 0 h 30"/>
                  <a:gd name="T22" fmla="*/ 45 w 47"/>
                  <a:gd name="T23" fmla="*/ 1 h 30"/>
                  <a:gd name="T24" fmla="*/ 46 w 47"/>
                  <a:gd name="T25" fmla="*/ 3 h 30"/>
                  <a:gd name="T26" fmla="*/ 46 w 47"/>
                  <a:gd name="T27" fmla="*/ 13 h 30"/>
                  <a:gd name="T28" fmla="*/ 45 w 47"/>
                  <a:gd name="T29" fmla="*/ 15 h 30"/>
                  <a:gd name="T30" fmla="*/ 43 w 47"/>
                  <a:gd name="T31" fmla="*/ 16 h 30"/>
                  <a:gd name="T32" fmla="*/ 7 w 47"/>
                  <a:gd name="T33" fmla="*/ 28 h 30"/>
                  <a:gd name="T34" fmla="*/ 5 w 47"/>
                  <a:gd name="T35" fmla="*/ 28 h 30"/>
                  <a:gd name="T36" fmla="*/ 3 w 47"/>
                  <a:gd name="T37" fmla="*/ 29 h 30"/>
                  <a:gd name="T38" fmla="*/ 1 w 47"/>
                  <a:gd name="T39" fmla="*/ 29 h 30"/>
                  <a:gd name="T40" fmla="*/ 0 w 47"/>
                  <a:gd name="T41" fmla="*/ 28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30"/>
                  <a:gd name="T65" fmla="*/ 47 w 47"/>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30">
                    <a:moveTo>
                      <a:pt x="0" y="28"/>
                    </a:moveTo>
                    <a:lnTo>
                      <a:pt x="1" y="28"/>
                    </a:lnTo>
                    <a:lnTo>
                      <a:pt x="3" y="27"/>
                    </a:lnTo>
                    <a:lnTo>
                      <a:pt x="3" y="16"/>
                    </a:lnTo>
                    <a:lnTo>
                      <a:pt x="3" y="14"/>
                    </a:lnTo>
                    <a:lnTo>
                      <a:pt x="3" y="13"/>
                    </a:lnTo>
                    <a:lnTo>
                      <a:pt x="2" y="11"/>
                    </a:lnTo>
                    <a:lnTo>
                      <a:pt x="4" y="11"/>
                    </a:lnTo>
                    <a:lnTo>
                      <a:pt x="5" y="11"/>
                    </a:lnTo>
                    <a:lnTo>
                      <a:pt x="43" y="1"/>
                    </a:lnTo>
                    <a:lnTo>
                      <a:pt x="43" y="0"/>
                    </a:lnTo>
                    <a:lnTo>
                      <a:pt x="45" y="1"/>
                    </a:lnTo>
                    <a:lnTo>
                      <a:pt x="46" y="3"/>
                    </a:lnTo>
                    <a:lnTo>
                      <a:pt x="46" y="13"/>
                    </a:lnTo>
                    <a:lnTo>
                      <a:pt x="45" y="15"/>
                    </a:lnTo>
                    <a:lnTo>
                      <a:pt x="43" y="16"/>
                    </a:lnTo>
                    <a:lnTo>
                      <a:pt x="7" y="28"/>
                    </a:lnTo>
                    <a:lnTo>
                      <a:pt x="5" y="28"/>
                    </a:lnTo>
                    <a:lnTo>
                      <a:pt x="3" y="29"/>
                    </a:lnTo>
                    <a:lnTo>
                      <a:pt x="1" y="29"/>
                    </a:lnTo>
                    <a:lnTo>
                      <a:pt x="0" y="28"/>
                    </a:lnTo>
                  </a:path>
                </a:pathLst>
              </a:custGeom>
              <a:solidFill>
                <a:srgbClr val="ABABAB"/>
              </a:solidFill>
              <a:ln w="12700" cap="rnd">
                <a:solidFill>
                  <a:srgbClr val="ABABAB"/>
                </a:solidFill>
                <a:round/>
              </a:ln>
            </p:spPr>
            <p:txBody>
              <a:bodyPr/>
              <a:lstStyle/>
              <a:p>
                <a:endParaRPr lang="zh-CN" altLang="en-US"/>
              </a:p>
            </p:txBody>
          </p:sp>
          <p:sp>
            <p:nvSpPr>
              <p:cNvPr id="11304" name="Freeform 247"/>
              <p:cNvSpPr/>
              <p:nvPr/>
            </p:nvSpPr>
            <p:spPr bwMode="auto">
              <a:xfrm>
                <a:off x="2914" y="2513"/>
                <a:ext cx="110" cy="28"/>
              </a:xfrm>
              <a:custGeom>
                <a:avLst/>
                <a:gdLst>
                  <a:gd name="T0" fmla="*/ 0 w 110"/>
                  <a:gd name="T1" fmla="*/ 0 h 28"/>
                  <a:gd name="T2" fmla="*/ 1 w 110"/>
                  <a:gd name="T3" fmla="*/ 1 h 28"/>
                  <a:gd name="T4" fmla="*/ 39 w 110"/>
                  <a:gd name="T5" fmla="*/ 6 h 28"/>
                  <a:gd name="T6" fmla="*/ 64 w 110"/>
                  <a:gd name="T7" fmla="*/ 26 h 28"/>
                  <a:gd name="T8" fmla="*/ 65 w 110"/>
                  <a:gd name="T9" fmla="*/ 26 h 28"/>
                  <a:gd name="T10" fmla="*/ 67 w 110"/>
                  <a:gd name="T11" fmla="*/ 27 h 28"/>
                  <a:gd name="T12" fmla="*/ 69 w 110"/>
                  <a:gd name="T13" fmla="*/ 27 h 28"/>
                  <a:gd name="T14" fmla="*/ 71 w 110"/>
                  <a:gd name="T15" fmla="*/ 27 h 28"/>
                  <a:gd name="T16" fmla="*/ 109 w 110"/>
                  <a:gd name="T17" fmla="*/ 16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28"/>
                  <a:gd name="T29" fmla="*/ 110 w 110"/>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28">
                    <a:moveTo>
                      <a:pt x="0" y="0"/>
                    </a:moveTo>
                    <a:lnTo>
                      <a:pt x="1" y="1"/>
                    </a:lnTo>
                    <a:lnTo>
                      <a:pt x="39" y="6"/>
                    </a:lnTo>
                    <a:lnTo>
                      <a:pt x="64" y="26"/>
                    </a:lnTo>
                    <a:lnTo>
                      <a:pt x="65" y="26"/>
                    </a:lnTo>
                    <a:lnTo>
                      <a:pt x="67" y="27"/>
                    </a:lnTo>
                    <a:lnTo>
                      <a:pt x="69" y="27"/>
                    </a:lnTo>
                    <a:lnTo>
                      <a:pt x="71" y="27"/>
                    </a:lnTo>
                    <a:lnTo>
                      <a:pt x="109" y="16"/>
                    </a:lnTo>
                  </a:path>
                </a:pathLst>
              </a:custGeom>
              <a:noFill/>
              <a:ln w="12700" cap="rnd">
                <a:solidFill>
                  <a:srgbClr val="000000"/>
                </a:solidFill>
                <a:round/>
                <a:headEnd type="none" w="sm" len="sm"/>
                <a:tailEnd type="none" w="sm" len="sm"/>
              </a:ln>
            </p:spPr>
            <p:txBody>
              <a:bodyPr/>
              <a:lstStyle/>
              <a:p>
                <a:endParaRPr lang="zh-CN" altLang="en-US"/>
              </a:p>
            </p:txBody>
          </p:sp>
          <p:sp>
            <p:nvSpPr>
              <p:cNvPr id="11305" name="Freeform 248"/>
              <p:cNvSpPr/>
              <p:nvPr/>
            </p:nvSpPr>
            <p:spPr bwMode="auto">
              <a:xfrm>
                <a:off x="2472" y="2385"/>
                <a:ext cx="409" cy="84"/>
              </a:xfrm>
              <a:custGeom>
                <a:avLst/>
                <a:gdLst>
                  <a:gd name="T0" fmla="*/ 0 w 409"/>
                  <a:gd name="T1" fmla="*/ 17 h 84"/>
                  <a:gd name="T2" fmla="*/ 101 w 409"/>
                  <a:gd name="T3" fmla="*/ 0 h 84"/>
                  <a:gd name="T4" fmla="*/ 305 w 409"/>
                  <a:gd name="T5" fmla="*/ 0 h 84"/>
                  <a:gd name="T6" fmla="*/ 408 w 409"/>
                  <a:gd name="T7" fmla="*/ 17 h 84"/>
                  <a:gd name="T8" fmla="*/ 408 w 409"/>
                  <a:gd name="T9" fmla="*/ 25 h 84"/>
                  <a:gd name="T10" fmla="*/ 408 w 409"/>
                  <a:gd name="T11" fmla="*/ 33 h 84"/>
                  <a:gd name="T12" fmla="*/ 408 w 409"/>
                  <a:gd name="T13" fmla="*/ 41 h 84"/>
                  <a:gd name="T14" fmla="*/ 408 w 409"/>
                  <a:gd name="T15" fmla="*/ 50 h 84"/>
                  <a:gd name="T16" fmla="*/ 408 w 409"/>
                  <a:gd name="T17" fmla="*/ 58 h 84"/>
                  <a:gd name="T18" fmla="*/ 408 w 409"/>
                  <a:gd name="T19" fmla="*/ 66 h 84"/>
                  <a:gd name="T20" fmla="*/ 408 w 409"/>
                  <a:gd name="T21" fmla="*/ 74 h 84"/>
                  <a:gd name="T22" fmla="*/ 408 w 409"/>
                  <a:gd name="T23" fmla="*/ 83 h 84"/>
                  <a:gd name="T24" fmla="*/ 0 w 409"/>
                  <a:gd name="T25" fmla="*/ 83 h 84"/>
                  <a:gd name="T26" fmla="*/ 0 w 409"/>
                  <a:gd name="T27" fmla="*/ 74 h 84"/>
                  <a:gd name="T28" fmla="*/ 0 w 409"/>
                  <a:gd name="T29" fmla="*/ 66 h 84"/>
                  <a:gd name="T30" fmla="*/ 0 w 409"/>
                  <a:gd name="T31" fmla="*/ 58 h 84"/>
                  <a:gd name="T32" fmla="*/ 0 w 409"/>
                  <a:gd name="T33" fmla="*/ 50 h 84"/>
                  <a:gd name="T34" fmla="*/ 0 w 409"/>
                  <a:gd name="T35" fmla="*/ 41 h 84"/>
                  <a:gd name="T36" fmla="*/ 0 w 409"/>
                  <a:gd name="T37" fmla="*/ 33 h 84"/>
                  <a:gd name="T38" fmla="*/ 0 w 409"/>
                  <a:gd name="T39" fmla="*/ 25 h 84"/>
                  <a:gd name="T40" fmla="*/ 0 w 409"/>
                  <a:gd name="T41" fmla="*/ 17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9"/>
                  <a:gd name="T64" fmla="*/ 0 h 84"/>
                  <a:gd name="T65" fmla="*/ 409 w 409"/>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9" h="84">
                    <a:moveTo>
                      <a:pt x="0" y="17"/>
                    </a:moveTo>
                    <a:lnTo>
                      <a:pt x="101" y="0"/>
                    </a:lnTo>
                    <a:lnTo>
                      <a:pt x="305" y="0"/>
                    </a:lnTo>
                    <a:lnTo>
                      <a:pt x="408" y="17"/>
                    </a:lnTo>
                    <a:lnTo>
                      <a:pt x="408" y="25"/>
                    </a:lnTo>
                    <a:lnTo>
                      <a:pt x="408" y="33"/>
                    </a:lnTo>
                    <a:lnTo>
                      <a:pt x="408" y="41"/>
                    </a:lnTo>
                    <a:lnTo>
                      <a:pt x="408" y="50"/>
                    </a:lnTo>
                    <a:lnTo>
                      <a:pt x="408" y="58"/>
                    </a:lnTo>
                    <a:lnTo>
                      <a:pt x="408" y="66"/>
                    </a:lnTo>
                    <a:lnTo>
                      <a:pt x="408" y="74"/>
                    </a:lnTo>
                    <a:lnTo>
                      <a:pt x="408" y="83"/>
                    </a:lnTo>
                    <a:lnTo>
                      <a:pt x="0" y="83"/>
                    </a:lnTo>
                    <a:lnTo>
                      <a:pt x="0" y="74"/>
                    </a:lnTo>
                    <a:lnTo>
                      <a:pt x="0" y="66"/>
                    </a:lnTo>
                    <a:lnTo>
                      <a:pt x="0" y="58"/>
                    </a:lnTo>
                    <a:lnTo>
                      <a:pt x="0" y="50"/>
                    </a:lnTo>
                    <a:lnTo>
                      <a:pt x="0" y="41"/>
                    </a:lnTo>
                    <a:lnTo>
                      <a:pt x="0" y="33"/>
                    </a:lnTo>
                    <a:lnTo>
                      <a:pt x="0" y="25"/>
                    </a:lnTo>
                    <a:lnTo>
                      <a:pt x="0" y="17"/>
                    </a:lnTo>
                  </a:path>
                </a:pathLst>
              </a:custGeom>
              <a:solidFill>
                <a:srgbClr val="FFFFFF"/>
              </a:solidFill>
              <a:ln w="12700" cap="rnd">
                <a:solidFill>
                  <a:srgbClr val="ABABAB"/>
                </a:solidFill>
                <a:round/>
              </a:ln>
            </p:spPr>
            <p:txBody>
              <a:bodyPr/>
              <a:lstStyle/>
              <a:p>
                <a:endParaRPr lang="zh-CN" altLang="en-US"/>
              </a:p>
            </p:txBody>
          </p:sp>
          <p:sp>
            <p:nvSpPr>
              <p:cNvPr id="11306" name="Freeform 249"/>
              <p:cNvSpPr/>
              <p:nvPr/>
            </p:nvSpPr>
            <p:spPr bwMode="auto">
              <a:xfrm>
                <a:off x="2473" y="2403"/>
                <a:ext cx="406" cy="19"/>
              </a:xfrm>
              <a:custGeom>
                <a:avLst/>
                <a:gdLst>
                  <a:gd name="T0" fmla="*/ 0 w 406"/>
                  <a:gd name="T1" fmla="*/ 0 h 19"/>
                  <a:gd name="T2" fmla="*/ 405 w 406"/>
                  <a:gd name="T3" fmla="*/ 0 h 19"/>
                  <a:gd name="T4" fmla="*/ 405 w 406"/>
                  <a:gd name="T5" fmla="*/ 18 h 19"/>
                  <a:gd name="T6" fmla="*/ 0 w 406"/>
                  <a:gd name="T7" fmla="*/ 18 h 19"/>
                  <a:gd name="T8" fmla="*/ 0 w 406"/>
                  <a:gd name="T9" fmla="*/ 0 h 19"/>
                  <a:gd name="T10" fmla="*/ 0 60000 65536"/>
                  <a:gd name="T11" fmla="*/ 0 60000 65536"/>
                  <a:gd name="T12" fmla="*/ 0 60000 65536"/>
                  <a:gd name="T13" fmla="*/ 0 60000 65536"/>
                  <a:gd name="T14" fmla="*/ 0 60000 65536"/>
                  <a:gd name="T15" fmla="*/ 0 w 406"/>
                  <a:gd name="T16" fmla="*/ 0 h 19"/>
                  <a:gd name="T17" fmla="*/ 406 w 406"/>
                  <a:gd name="T18" fmla="*/ 19 h 19"/>
                </a:gdLst>
                <a:ahLst/>
                <a:cxnLst>
                  <a:cxn ang="T10">
                    <a:pos x="T0" y="T1"/>
                  </a:cxn>
                  <a:cxn ang="T11">
                    <a:pos x="T2" y="T3"/>
                  </a:cxn>
                  <a:cxn ang="T12">
                    <a:pos x="T4" y="T5"/>
                  </a:cxn>
                  <a:cxn ang="T13">
                    <a:pos x="T6" y="T7"/>
                  </a:cxn>
                  <a:cxn ang="T14">
                    <a:pos x="T8" y="T9"/>
                  </a:cxn>
                </a:cxnLst>
                <a:rect l="T15" t="T16" r="T17" b="T18"/>
                <a:pathLst>
                  <a:path w="406" h="19">
                    <a:moveTo>
                      <a:pt x="0" y="0"/>
                    </a:moveTo>
                    <a:lnTo>
                      <a:pt x="405" y="0"/>
                    </a:lnTo>
                    <a:lnTo>
                      <a:pt x="405"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1307" name="Freeform 250"/>
              <p:cNvSpPr/>
              <p:nvPr/>
            </p:nvSpPr>
            <p:spPr bwMode="auto">
              <a:xfrm>
                <a:off x="2470" y="2420"/>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1308" name="Freeform 251"/>
              <p:cNvSpPr/>
              <p:nvPr/>
            </p:nvSpPr>
            <p:spPr bwMode="auto">
              <a:xfrm>
                <a:off x="2470" y="2439"/>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1309" name="Freeform 252"/>
              <p:cNvSpPr/>
              <p:nvPr/>
            </p:nvSpPr>
            <p:spPr bwMode="auto">
              <a:xfrm>
                <a:off x="2472" y="2442"/>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1310" name="Freeform 253"/>
              <p:cNvSpPr/>
              <p:nvPr/>
            </p:nvSpPr>
            <p:spPr bwMode="auto">
              <a:xfrm>
                <a:off x="2472" y="2424"/>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1311" name="Freeform 254"/>
              <p:cNvSpPr/>
              <p:nvPr/>
            </p:nvSpPr>
            <p:spPr bwMode="auto">
              <a:xfrm>
                <a:off x="2472" y="2439"/>
                <a:ext cx="409" cy="19"/>
              </a:xfrm>
              <a:custGeom>
                <a:avLst/>
                <a:gdLst>
                  <a:gd name="T0" fmla="*/ 408 w 409"/>
                  <a:gd name="T1" fmla="*/ 18 h 19"/>
                  <a:gd name="T2" fmla="*/ 408 w 409"/>
                  <a:gd name="T3" fmla="*/ 0 h 19"/>
                  <a:gd name="T4" fmla="*/ 0 w 409"/>
                  <a:gd name="T5" fmla="*/ 0 h 19"/>
                  <a:gd name="T6" fmla="*/ 0 60000 65536"/>
                  <a:gd name="T7" fmla="*/ 0 60000 65536"/>
                  <a:gd name="T8" fmla="*/ 0 60000 65536"/>
                  <a:gd name="T9" fmla="*/ 0 w 409"/>
                  <a:gd name="T10" fmla="*/ 0 h 19"/>
                  <a:gd name="T11" fmla="*/ 409 w 409"/>
                  <a:gd name="T12" fmla="*/ 19 h 19"/>
                </a:gdLst>
                <a:ahLst/>
                <a:cxnLst>
                  <a:cxn ang="T6">
                    <a:pos x="T0" y="T1"/>
                  </a:cxn>
                  <a:cxn ang="T7">
                    <a:pos x="T2" y="T3"/>
                  </a:cxn>
                  <a:cxn ang="T8">
                    <a:pos x="T4" y="T5"/>
                  </a:cxn>
                </a:cxnLst>
                <a:rect l="T9" t="T10" r="T11" b="T12"/>
                <a:pathLst>
                  <a:path w="409" h="19">
                    <a:moveTo>
                      <a:pt x="408" y="18"/>
                    </a:moveTo>
                    <a:lnTo>
                      <a:pt x="408" y="0"/>
                    </a:lnTo>
                    <a:lnTo>
                      <a:pt x="0" y="0"/>
                    </a:lnTo>
                  </a:path>
                </a:pathLst>
              </a:custGeom>
              <a:noFill/>
              <a:ln w="12700" cap="rnd">
                <a:solidFill>
                  <a:srgbClr val="FFFFFF"/>
                </a:solidFill>
                <a:round/>
                <a:headEnd type="none" w="sm" len="sm"/>
                <a:tailEnd type="none" w="sm" len="sm"/>
              </a:ln>
            </p:spPr>
            <p:txBody>
              <a:bodyPr/>
              <a:lstStyle/>
              <a:p>
                <a:endParaRPr lang="zh-CN" altLang="en-US"/>
              </a:p>
            </p:txBody>
          </p:sp>
          <p:sp>
            <p:nvSpPr>
              <p:cNvPr id="11312" name="Line 255"/>
              <p:cNvSpPr>
                <a:spLocks noChangeShapeType="1"/>
              </p:cNvSpPr>
              <p:nvPr/>
            </p:nvSpPr>
            <p:spPr bwMode="auto">
              <a:xfrm>
                <a:off x="2472" y="2423"/>
                <a:ext cx="406" cy="0"/>
              </a:xfrm>
              <a:prstGeom prst="line">
                <a:avLst/>
              </a:prstGeom>
              <a:noFill/>
              <a:ln w="12700">
                <a:solidFill>
                  <a:srgbClr val="FFFFFF"/>
                </a:solidFill>
                <a:round/>
                <a:headEnd type="none" w="sm" len="sm"/>
                <a:tailEnd type="none" w="sm" len="sm"/>
              </a:ln>
            </p:spPr>
            <p:txBody>
              <a:bodyPr wrap="none" anchor="ctr"/>
              <a:lstStyle/>
              <a:p>
                <a:endParaRPr lang="zh-CN" altLang="en-US"/>
              </a:p>
            </p:txBody>
          </p:sp>
          <p:sp>
            <p:nvSpPr>
              <p:cNvPr id="11313" name="Line 256"/>
              <p:cNvSpPr>
                <a:spLocks noChangeShapeType="1"/>
              </p:cNvSpPr>
              <p:nvPr/>
            </p:nvSpPr>
            <p:spPr bwMode="auto">
              <a:xfrm>
                <a:off x="2473" y="2403"/>
                <a:ext cx="0" cy="9"/>
              </a:xfrm>
              <a:prstGeom prst="line">
                <a:avLst/>
              </a:prstGeom>
              <a:noFill/>
              <a:ln w="12700">
                <a:solidFill>
                  <a:srgbClr val="ABABAB"/>
                </a:solidFill>
                <a:round/>
                <a:headEnd type="none" w="sm" len="sm"/>
                <a:tailEnd type="none" w="sm" len="sm"/>
              </a:ln>
            </p:spPr>
            <p:txBody>
              <a:bodyPr wrap="none" anchor="ctr"/>
              <a:lstStyle/>
              <a:p>
                <a:endParaRPr lang="zh-CN" altLang="en-US"/>
              </a:p>
            </p:txBody>
          </p:sp>
          <p:sp>
            <p:nvSpPr>
              <p:cNvPr id="11314" name="Freeform 257"/>
              <p:cNvSpPr/>
              <p:nvPr/>
            </p:nvSpPr>
            <p:spPr bwMode="auto">
              <a:xfrm>
                <a:off x="2499" y="2422"/>
                <a:ext cx="22" cy="19"/>
              </a:xfrm>
              <a:custGeom>
                <a:avLst/>
                <a:gdLst>
                  <a:gd name="T0" fmla="*/ 0 w 22"/>
                  <a:gd name="T1" fmla="*/ 0 h 19"/>
                  <a:gd name="T2" fmla="*/ 21 w 22"/>
                  <a:gd name="T3" fmla="*/ 0 h 19"/>
                  <a:gd name="T4" fmla="*/ 21 w 22"/>
                  <a:gd name="T5" fmla="*/ 18 h 19"/>
                  <a:gd name="T6" fmla="*/ 0 w 22"/>
                  <a:gd name="T7" fmla="*/ 18 h 19"/>
                  <a:gd name="T8" fmla="*/ 0 w 22"/>
                  <a:gd name="T9" fmla="*/ 0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0" y="0"/>
                    </a:moveTo>
                    <a:lnTo>
                      <a:pt x="21" y="0"/>
                    </a:lnTo>
                    <a:lnTo>
                      <a:pt x="21" y="18"/>
                    </a:lnTo>
                    <a:lnTo>
                      <a:pt x="0" y="18"/>
                    </a:lnTo>
                    <a:lnTo>
                      <a:pt x="0" y="0"/>
                    </a:lnTo>
                  </a:path>
                </a:pathLst>
              </a:custGeom>
              <a:solidFill>
                <a:srgbClr val="00FF00"/>
              </a:solidFill>
              <a:ln w="12700" cap="rnd">
                <a:solidFill>
                  <a:srgbClr val="000000"/>
                </a:solidFill>
                <a:round/>
              </a:ln>
            </p:spPr>
            <p:txBody>
              <a:bodyPr/>
              <a:lstStyle/>
              <a:p>
                <a:endParaRPr lang="zh-CN" altLang="en-US"/>
              </a:p>
            </p:txBody>
          </p:sp>
          <p:sp>
            <p:nvSpPr>
              <p:cNvPr id="11315" name="Freeform 258"/>
              <p:cNvSpPr/>
              <p:nvPr/>
            </p:nvSpPr>
            <p:spPr bwMode="auto">
              <a:xfrm>
                <a:off x="2780" y="2420"/>
                <a:ext cx="86" cy="19"/>
              </a:xfrm>
              <a:custGeom>
                <a:avLst/>
                <a:gdLst>
                  <a:gd name="T0" fmla="*/ 0 w 86"/>
                  <a:gd name="T1" fmla="*/ 0 h 19"/>
                  <a:gd name="T2" fmla="*/ 85 w 86"/>
                  <a:gd name="T3" fmla="*/ 0 h 19"/>
                  <a:gd name="T4" fmla="*/ 85 w 86"/>
                  <a:gd name="T5" fmla="*/ 18 h 19"/>
                  <a:gd name="T6" fmla="*/ 0 w 86"/>
                  <a:gd name="T7" fmla="*/ 18 h 19"/>
                  <a:gd name="T8" fmla="*/ 0 w 86"/>
                  <a:gd name="T9" fmla="*/ 0 h 19"/>
                  <a:gd name="T10" fmla="*/ 0 60000 65536"/>
                  <a:gd name="T11" fmla="*/ 0 60000 65536"/>
                  <a:gd name="T12" fmla="*/ 0 60000 65536"/>
                  <a:gd name="T13" fmla="*/ 0 60000 65536"/>
                  <a:gd name="T14" fmla="*/ 0 60000 65536"/>
                  <a:gd name="T15" fmla="*/ 0 w 86"/>
                  <a:gd name="T16" fmla="*/ 0 h 19"/>
                  <a:gd name="T17" fmla="*/ 86 w 86"/>
                  <a:gd name="T18" fmla="*/ 19 h 19"/>
                </a:gdLst>
                <a:ahLst/>
                <a:cxnLst>
                  <a:cxn ang="T10">
                    <a:pos x="T0" y="T1"/>
                  </a:cxn>
                  <a:cxn ang="T11">
                    <a:pos x="T2" y="T3"/>
                  </a:cxn>
                  <a:cxn ang="T12">
                    <a:pos x="T4" y="T5"/>
                  </a:cxn>
                  <a:cxn ang="T13">
                    <a:pos x="T6" y="T7"/>
                  </a:cxn>
                  <a:cxn ang="T14">
                    <a:pos x="T8" y="T9"/>
                  </a:cxn>
                </a:cxnLst>
                <a:rect l="T15" t="T16" r="T17" b="T18"/>
                <a:pathLst>
                  <a:path w="86" h="19">
                    <a:moveTo>
                      <a:pt x="0" y="0"/>
                    </a:moveTo>
                    <a:lnTo>
                      <a:pt x="85" y="0"/>
                    </a:lnTo>
                    <a:lnTo>
                      <a:pt x="85"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1316" name="Freeform 259"/>
              <p:cNvSpPr/>
              <p:nvPr/>
            </p:nvSpPr>
            <p:spPr bwMode="auto">
              <a:xfrm>
                <a:off x="2437" y="2456"/>
                <a:ext cx="496" cy="74"/>
              </a:xfrm>
              <a:custGeom>
                <a:avLst/>
                <a:gdLst>
                  <a:gd name="T0" fmla="*/ 34 w 496"/>
                  <a:gd name="T1" fmla="*/ 0 h 74"/>
                  <a:gd name="T2" fmla="*/ 450 w 496"/>
                  <a:gd name="T3" fmla="*/ 0 h 74"/>
                  <a:gd name="T4" fmla="*/ 452 w 496"/>
                  <a:gd name="T5" fmla="*/ 0 h 74"/>
                  <a:gd name="T6" fmla="*/ 454 w 496"/>
                  <a:gd name="T7" fmla="*/ 0 h 74"/>
                  <a:gd name="T8" fmla="*/ 456 w 496"/>
                  <a:gd name="T9" fmla="*/ 2 h 74"/>
                  <a:gd name="T10" fmla="*/ 458 w 496"/>
                  <a:gd name="T11" fmla="*/ 3 h 74"/>
                  <a:gd name="T12" fmla="*/ 459 w 496"/>
                  <a:gd name="T13" fmla="*/ 5 h 74"/>
                  <a:gd name="T14" fmla="*/ 460 w 496"/>
                  <a:gd name="T15" fmla="*/ 6 h 74"/>
                  <a:gd name="T16" fmla="*/ 494 w 496"/>
                  <a:gd name="T17" fmla="*/ 66 h 74"/>
                  <a:gd name="T18" fmla="*/ 495 w 496"/>
                  <a:gd name="T19" fmla="*/ 68 h 74"/>
                  <a:gd name="T20" fmla="*/ 494 w 496"/>
                  <a:gd name="T21" fmla="*/ 69 h 74"/>
                  <a:gd name="T22" fmla="*/ 492 w 496"/>
                  <a:gd name="T23" fmla="*/ 71 h 74"/>
                  <a:gd name="T24" fmla="*/ 490 w 496"/>
                  <a:gd name="T25" fmla="*/ 72 h 74"/>
                  <a:gd name="T26" fmla="*/ 488 w 496"/>
                  <a:gd name="T27" fmla="*/ 73 h 74"/>
                  <a:gd name="T28" fmla="*/ 487 w 496"/>
                  <a:gd name="T29" fmla="*/ 73 h 74"/>
                  <a:gd name="T30" fmla="*/ 7 w 496"/>
                  <a:gd name="T31" fmla="*/ 73 h 74"/>
                  <a:gd name="T32" fmla="*/ 5 w 496"/>
                  <a:gd name="T33" fmla="*/ 73 h 74"/>
                  <a:gd name="T34" fmla="*/ 3 w 496"/>
                  <a:gd name="T35" fmla="*/ 72 h 74"/>
                  <a:gd name="T36" fmla="*/ 1 w 496"/>
                  <a:gd name="T37" fmla="*/ 71 h 74"/>
                  <a:gd name="T38" fmla="*/ 0 w 496"/>
                  <a:gd name="T39" fmla="*/ 69 h 74"/>
                  <a:gd name="T40" fmla="*/ 0 w 496"/>
                  <a:gd name="T41" fmla="*/ 67 h 74"/>
                  <a:gd name="T42" fmla="*/ 0 w 496"/>
                  <a:gd name="T43" fmla="*/ 66 h 74"/>
                  <a:gd name="T44" fmla="*/ 24 w 496"/>
                  <a:gd name="T45" fmla="*/ 6 h 74"/>
                  <a:gd name="T46" fmla="*/ 25 w 496"/>
                  <a:gd name="T47" fmla="*/ 4 h 74"/>
                  <a:gd name="T48" fmla="*/ 27 w 496"/>
                  <a:gd name="T49" fmla="*/ 3 h 74"/>
                  <a:gd name="T50" fmla="*/ 29 w 496"/>
                  <a:gd name="T51" fmla="*/ 1 h 74"/>
                  <a:gd name="T52" fmla="*/ 31 w 496"/>
                  <a:gd name="T53" fmla="*/ 0 h 74"/>
                  <a:gd name="T54" fmla="*/ 33 w 496"/>
                  <a:gd name="T55" fmla="*/ 0 h 74"/>
                  <a:gd name="T56" fmla="*/ 34 w 496"/>
                  <a:gd name="T57" fmla="*/ 0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6"/>
                  <a:gd name="T88" fmla="*/ 0 h 74"/>
                  <a:gd name="T89" fmla="*/ 496 w 496"/>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6" h="74">
                    <a:moveTo>
                      <a:pt x="34" y="0"/>
                    </a:moveTo>
                    <a:lnTo>
                      <a:pt x="450" y="0"/>
                    </a:lnTo>
                    <a:lnTo>
                      <a:pt x="452" y="0"/>
                    </a:lnTo>
                    <a:lnTo>
                      <a:pt x="454" y="0"/>
                    </a:lnTo>
                    <a:lnTo>
                      <a:pt x="456" y="2"/>
                    </a:lnTo>
                    <a:lnTo>
                      <a:pt x="458" y="3"/>
                    </a:lnTo>
                    <a:lnTo>
                      <a:pt x="459" y="5"/>
                    </a:lnTo>
                    <a:lnTo>
                      <a:pt x="460" y="6"/>
                    </a:lnTo>
                    <a:lnTo>
                      <a:pt x="494" y="66"/>
                    </a:lnTo>
                    <a:lnTo>
                      <a:pt x="495" y="68"/>
                    </a:lnTo>
                    <a:lnTo>
                      <a:pt x="494" y="69"/>
                    </a:lnTo>
                    <a:lnTo>
                      <a:pt x="492" y="71"/>
                    </a:lnTo>
                    <a:lnTo>
                      <a:pt x="490" y="72"/>
                    </a:lnTo>
                    <a:lnTo>
                      <a:pt x="488" y="73"/>
                    </a:lnTo>
                    <a:lnTo>
                      <a:pt x="487" y="73"/>
                    </a:lnTo>
                    <a:lnTo>
                      <a:pt x="7" y="73"/>
                    </a:lnTo>
                    <a:lnTo>
                      <a:pt x="5" y="73"/>
                    </a:lnTo>
                    <a:lnTo>
                      <a:pt x="3" y="72"/>
                    </a:lnTo>
                    <a:lnTo>
                      <a:pt x="1" y="71"/>
                    </a:lnTo>
                    <a:lnTo>
                      <a:pt x="0" y="69"/>
                    </a:lnTo>
                    <a:lnTo>
                      <a:pt x="0" y="67"/>
                    </a:lnTo>
                    <a:lnTo>
                      <a:pt x="0" y="66"/>
                    </a:lnTo>
                    <a:lnTo>
                      <a:pt x="24" y="6"/>
                    </a:lnTo>
                    <a:lnTo>
                      <a:pt x="25" y="4"/>
                    </a:lnTo>
                    <a:lnTo>
                      <a:pt x="27" y="3"/>
                    </a:lnTo>
                    <a:lnTo>
                      <a:pt x="29" y="1"/>
                    </a:lnTo>
                    <a:lnTo>
                      <a:pt x="31" y="0"/>
                    </a:lnTo>
                    <a:lnTo>
                      <a:pt x="33" y="0"/>
                    </a:lnTo>
                    <a:lnTo>
                      <a:pt x="34" y="0"/>
                    </a:lnTo>
                  </a:path>
                </a:pathLst>
              </a:custGeom>
              <a:solidFill>
                <a:srgbClr val="FFFFFF"/>
              </a:solidFill>
              <a:ln w="12700" cap="rnd">
                <a:solidFill>
                  <a:srgbClr val="ABABAB"/>
                </a:solidFill>
                <a:round/>
              </a:ln>
            </p:spPr>
            <p:txBody>
              <a:bodyPr/>
              <a:lstStyle/>
              <a:p>
                <a:endParaRPr lang="zh-CN" altLang="en-US"/>
              </a:p>
            </p:txBody>
          </p:sp>
          <p:sp>
            <p:nvSpPr>
              <p:cNvPr id="11317" name="Freeform 260"/>
              <p:cNvSpPr/>
              <p:nvPr/>
            </p:nvSpPr>
            <p:spPr bwMode="auto">
              <a:xfrm>
                <a:off x="2436" y="2523"/>
                <a:ext cx="497" cy="26"/>
              </a:xfrm>
              <a:custGeom>
                <a:avLst/>
                <a:gdLst>
                  <a:gd name="T0" fmla="*/ 4 w 497"/>
                  <a:gd name="T1" fmla="*/ 25 h 26"/>
                  <a:gd name="T2" fmla="*/ 491 w 497"/>
                  <a:gd name="T3" fmla="*/ 25 h 26"/>
                  <a:gd name="T4" fmla="*/ 492 w 497"/>
                  <a:gd name="T5" fmla="*/ 25 h 26"/>
                  <a:gd name="T6" fmla="*/ 494 w 497"/>
                  <a:gd name="T7" fmla="*/ 23 h 26"/>
                  <a:gd name="T8" fmla="*/ 495 w 497"/>
                  <a:gd name="T9" fmla="*/ 21 h 26"/>
                  <a:gd name="T10" fmla="*/ 496 w 497"/>
                  <a:gd name="T11" fmla="*/ 20 h 26"/>
                  <a:gd name="T12" fmla="*/ 496 w 497"/>
                  <a:gd name="T13" fmla="*/ 0 h 26"/>
                  <a:gd name="T14" fmla="*/ 495 w 497"/>
                  <a:gd name="T15" fmla="*/ 1 h 26"/>
                  <a:gd name="T16" fmla="*/ 493 w 497"/>
                  <a:gd name="T17" fmla="*/ 3 h 26"/>
                  <a:gd name="T18" fmla="*/ 492 w 497"/>
                  <a:gd name="T19" fmla="*/ 4 h 26"/>
                  <a:gd name="T20" fmla="*/ 489 w 497"/>
                  <a:gd name="T21" fmla="*/ 5 h 26"/>
                  <a:gd name="T22" fmla="*/ 488 w 497"/>
                  <a:gd name="T23" fmla="*/ 5 h 26"/>
                  <a:gd name="T24" fmla="*/ 7 w 497"/>
                  <a:gd name="T25" fmla="*/ 5 h 26"/>
                  <a:gd name="T26" fmla="*/ 5 w 497"/>
                  <a:gd name="T27" fmla="*/ 5 h 26"/>
                  <a:gd name="T28" fmla="*/ 3 w 497"/>
                  <a:gd name="T29" fmla="*/ 4 h 26"/>
                  <a:gd name="T30" fmla="*/ 2 w 497"/>
                  <a:gd name="T31" fmla="*/ 3 h 26"/>
                  <a:gd name="T32" fmla="*/ 0 w 497"/>
                  <a:gd name="T33" fmla="*/ 1 h 26"/>
                  <a:gd name="T34" fmla="*/ 0 w 497"/>
                  <a:gd name="T35" fmla="*/ 0 h 26"/>
                  <a:gd name="T36" fmla="*/ 0 w 497"/>
                  <a:gd name="T37" fmla="*/ 20 h 26"/>
                  <a:gd name="T38" fmla="*/ 0 w 497"/>
                  <a:gd name="T39" fmla="*/ 22 h 26"/>
                  <a:gd name="T40" fmla="*/ 1 w 497"/>
                  <a:gd name="T41" fmla="*/ 23 h 26"/>
                  <a:gd name="T42" fmla="*/ 2 w 497"/>
                  <a:gd name="T43" fmla="*/ 25 h 26"/>
                  <a:gd name="T44" fmla="*/ 4 w 497"/>
                  <a:gd name="T45" fmla="*/ 25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7"/>
                  <a:gd name="T70" fmla="*/ 0 h 26"/>
                  <a:gd name="T71" fmla="*/ 497 w 497"/>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7" h="26">
                    <a:moveTo>
                      <a:pt x="4" y="25"/>
                    </a:moveTo>
                    <a:lnTo>
                      <a:pt x="491" y="25"/>
                    </a:lnTo>
                    <a:lnTo>
                      <a:pt x="492" y="25"/>
                    </a:lnTo>
                    <a:lnTo>
                      <a:pt x="494" y="23"/>
                    </a:lnTo>
                    <a:lnTo>
                      <a:pt x="495" y="21"/>
                    </a:lnTo>
                    <a:lnTo>
                      <a:pt x="496" y="20"/>
                    </a:lnTo>
                    <a:lnTo>
                      <a:pt x="496" y="0"/>
                    </a:lnTo>
                    <a:lnTo>
                      <a:pt x="495" y="1"/>
                    </a:lnTo>
                    <a:lnTo>
                      <a:pt x="493" y="3"/>
                    </a:lnTo>
                    <a:lnTo>
                      <a:pt x="492" y="4"/>
                    </a:lnTo>
                    <a:lnTo>
                      <a:pt x="489" y="5"/>
                    </a:lnTo>
                    <a:lnTo>
                      <a:pt x="488" y="5"/>
                    </a:lnTo>
                    <a:lnTo>
                      <a:pt x="7" y="5"/>
                    </a:lnTo>
                    <a:lnTo>
                      <a:pt x="5" y="5"/>
                    </a:lnTo>
                    <a:lnTo>
                      <a:pt x="3" y="4"/>
                    </a:lnTo>
                    <a:lnTo>
                      <a:pt x="2" y="3"/>
                    </a:lnTo>
                    <a:lnTo>
                      <a:pt x="0" y="1"/>
                    </a:lnTo>
                    <a:lnTo>
                      <a:pt x="0" y="0"/>
                    </a:lnTo>
                    <a:lnTo>
                      <a:pt x="0" y="20"/>
                    </a:lnTo>
                    <a:lnTo>
                      <a:pt x="0" y="22"/>
                    </a:lnTo>
                    <a:lnTo>
                      <a:pt x="1" y="23"/>
                    </a:lnTo>
                    <a:lnTo>
                      <a:pt x="2" y="25"/>
                    </a:lnTo>
                    <a:lnTo>
                      <a:pt x="4" y="25"/>
                    </a:lnTo>
                  </a:path>
                </a:pathLst>
              </a:custGeom>
              <a:solidFill>
                <a:srgbClr val="ABABAB"/>
              </a:solidFill>
              <a:ln w="12700" cap="rnd">
                <a:solidFill>
                  <a:srgbClr val="ABABAB"/>
                </a:solidFill>
                <a:round/>
              </a:ln>
            </p:spPr>
            <p:txBody>
              <a:bodyPr/>
              <a:lstStyle/>
              <a:p>
                <a:endParaRPr lang="zh-CN" altLang="en-US"/>
              </a:p>
            </p:txBody>
          </p:sp>
          <p:sp>
            <p:nvSpPr>
              <p:cNvPr id="11318" name="Line 261"/>
              <p:cNvSpPr>
                <a:spLocks noChangeShapeType="1"/>
              </p:cNvSpPr>
              <p:nvPr/>
            </p:nvSpPr>
            <p:spPr bwMode="auto">
              <a:xfrm>
                <a:off x="2439" y="2545"/>
                <a:ext cx="488"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1319" name="Freeform 262"/>
              <p:cNvSpPr/>
              <p:nvPr/>
            </p:nvSpPr>
            <p:spPr bwMode="auto">
              <a:xfrm>
                <a:off x="2436" y="2530"/>
                <a:ext cx="497" cy="19"/>
              </a:xfrm>
              <a:custGeom>
                <a:avLst/>
                <a:gdLst>
                  <a:gd name="T0" fmla="*/ 496 w 497"/>
                  <a:gd name="T1" fmla="*/ 0 h 19"/>
                  <a:gd name="T2" fmla="*/ 495 w 497"/>
                  <a:gd name="T3" fmla="*/ 8 h 19"/>
                  <a:gd name="T4" fmla="*/ 494 w 497"/>
                  <a:gd name="T5" fmla="*/ 16 h 19"/>
                  <a:gd name="T6" fmla="*/ 492 w 497"/>
                  <a:gd name="T7" fmla="*/ 18 h 19"/>
                  <a:gd name="T8" fmla="*/ 5 w 497"/>
                  <a:gd name="T9" fmla="*/ 18 h 19"/>
                  <a:gd name="T10" fmla="*/ 3 w 497"/>
                  <a:gd name="T11" fmla="*/ 18 h 19"/>
                  <a:gd name="T12" fmla="*/ 1 w 497"/>
                  <a:gd name="T13" fmla="*/ 16 h 19"/>
                  <a:gd name="T14" fmla="*/ 0 w 497"/>
                  <a:gd name="T15" fmla="*/ 6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8"/>
                    </a:lnTo>
                    <a:lnTo>
                      <a:pt x="494" y="16"/>
                    </a:lnTo>
                    <a:lnTo>
                      <a:pt x="492" y="18"/>
                    </a:lnTo>
                    <a:lnTo>
                      <a:pt x="5" y="18"/>
                    </a:lnTo>
                    <a:lnTo>
                      <a:pt x="3" y="18"/>
                    </a:lnTo>
                    <a:lnTo>
                      <a:pt x="1" y="16"/>
                    </a:lnTo>
                    <a:lnTo>
                      <a:pt x="0" y="6"/>
                    </a:lnTo>
                    <a:lnTo>
                      <a:pt x="0" y="1"/>
                    </a:lnTo>
                  </a:path>
                </a:pathLst>
              </a:custGeom>
              <a:noFill/>
              <a:ln w="12700" cap="rnd">
                <a:solidFill>
                  <a:srgbClr val="000000"/>
                </a:solidFill>
                <a:round/>
                <a:headEnd type="none" w="sm" len="sm"/>
                <a:tailEnd type="none" w="sm" len="sm"/>
              </a:ln>
            </p:spPr>
            <p:txBody>
              <a:bodyPr/>
              <a:lstStyle/>
              <a:p>
                <a:endParaRPr lang="zh-CN" altLang="en-US"/>
              </a:p>
            </p:txBody>
          </p:sp>
          <p:sp>
            <p:nvSpPr>
              <p:cNvPr id="11320" name="Freeform 263"/>
              <p:cNvSpPr/>
              <p:nvPr/>
            </p:nvSpPr>
            <p:spPr bwMode="auto">
              <a:xfrm>
                <a:off x="2436" y="2531"/>
                <a:ext cx="497" cy="19"/>
              </a:xfrm>
              <a:custGeom>
                <a:avLst/>
                <a:gdLst>
                  <a:gd name="T0" fmla="*/ 496 w 497"/>
                  <a:gd name="T1" fmla="*/ 0 h 19"/>
                  <a:gd name="T2" fmla="*/ 495 w 497"/>
                  <a:gd name="T3" fmla="*/ 7 h 19"/>
                  <a:gd name="T4" fmla="*/ 494 w 497"/>
                  <a:gd name="T5" fmla="*/ 16 h 19"/>
                  <a:gd name="T6" fmla="*/ 492 w 497"/>
                  <a:gd name="T7" fmla="*/ 18 h 19"/>
                  <a:gd name="T8" fmla="*/ 5 w 497"/>
                  <a:gd name="T9" fmla="*/ 18 h 19"/>
                  <a:gd name="T10" fmla="*/ 3 w 497"/>
                  <a:gd name="T11" fmla="*/ 16 h 19"/>
                  <a:gd name="T12" fmla="*/ 1 w 497"/>
                  <a:gd name="T13" fmla="*/ 15 h 19"/>
                  <a:gd name="T14" fmla="*/ 0 w 497"/>
                  <a:gd name="T15" fmla="*/ 7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7"/>
                    </a:lnTo>
                    <a:lnTo>
                      <a:pt x="494" y="16"/>
                    </a:lnTo>
                    <a:lnTo>
                      <a:pt x="492" y="18"/>
                    </a:lnTo>
                    <a:lnTo>
                      <a:pt x="5" y="18"/>
                    </a:lnTo>
                    <a:lnTo>
                      <a:pt x="3" y="16"/>
                    </a:lnTo>
                    <a:lnTo>
                      <a:pt x="1" y="15"/>
                    </a:lnTo>
                    <a:lnTo>
                      <a:pt x="0" y="7"/>
                    </a:lnTo>
                    <a:lnTo>
                      <a:pt x="0" y="1"/>
                    </a:lnTo>
                  </a:path>
                </a:pathLst>
              </a:custGeom>
              <a:noFill/>
              <a:ln w="12700" cap="rnd">
                <a:solidFill>
                  <a:srgbClr val="FFFFFF"/>
                </a:solidFill>
                <a:round/>
                <a:headEnd type="none" w="sm" len="sm"/>
                <a:tailEnd type="none" w="sm" len="sm"/>
              </a:ln>
            </p:spPr>
            <p:txBody>
              <a:bodyPr/>
              <a:lstStyle/>
              <a:p>
                <a:endParaRPr lang="zh-CN" altLang="en-US"/>
              </a:p>
            </p:txBody>
          </p:sp>
          <p:sp>
            <p:nvSpPr>
              <p:cNvPr id="11321" name="Line 264"/>
              <p:cNvSpPr>
                <a:spLocks noChangeShapeType="1"/>
              </p:cNvSpPr>
              <p:nvPr/>
            </p:nvSpPr>
            <p:spPr bwMode="auto">
              <a:xfrm>
                <a:off x="2780" y="2473"/>
                <a:ext cx="49"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1322" name="Freeform 265"/>
              <p:cNvSpPr/>
              <p:nvPr/>
            </p:nvSpPr>
            <p:spPr bwMode="auto">
              <a:xfrm>
                <a:off x="2595" y="2459"/>
                <a:ext cx="52" cy="19"/>
              </a:xfrm>
              <a:custGeom>
                <a:avLst/>
                <a:gdLst>
                  <a:gd name="T0" fmla="*/ 2 w 52"/>
                  <a:gd name="T1" fmla="*/ 0 h 19"/>
                  <a:gd name="T2" fmla="*/ 0 w 52"/>
                  <a:gd name="T3" fmla="*/ 18 h 19"/>
                  <a:gd name="T4" fmla="*/ 51 w 52"/>
                  <a:gd name="T5" fmla="*/ 18 h 19"/>
                  <a:gd name="T6" fmla="*/ 49 w 52"/>
                  <a:gd name="T7" fmla="*/ 0 h 19"/>
                  <a:gd name="T8" fmla="*/ 49 w 52"/>
                  <a:gd name="T9" fmla="*/ 13 h 19"/>
                  <a:gd name="T10" fmla="*/ 1 w 52"/>
                  <a:gd name="T11" fmla="*/ 13 h 19"/>
                  <a:gd name="T12" fmla="*/ 2 w 52"/>
                  <a:gd name="T13" fmla="*/ 0 h 19"/>
                  <a:gd name="T14" fmla="*/ 0 60000 65536"/>
                  <a:gd name="T15" fmla="*/ 0 60000 65536"/>
                  <a:gd name="T16" fmla="*/ 0 60000 65536"/>
                  <a:gd name="T17" fmla="*/ 0 60000 65536"/>
                  <a:gd name="T18" fmla="*/ 0 60000 65536"/>
                  <a:gd name="T19" fmla="*/ 0 60000 65536"/>
                  <a:gd name="T20" fmla="*/ 0 60000 65536"/>
                  <a:gd name="T21" fmla="*/ 0 w 52"/>
                  <a:gd name="T22" fmla="*/ 0 h 19"/>
                  <a:gd name="T23" fmla="*/ 52 w 5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19">
                    <a:moveTo>
                      <a:pt x="2" y="0"/>
                    </a:moveTo>
                    <a:lnTo>
                      <a:pt x="0" y="18"/>
                    </a:lnTo>
                    <a:lnTo>
                      <a:pt x="51" y="18"/>
                    </a:lnTo>
                    <a:lnTo>
                      <a:pt x="49" y="0"/>
                    </a:lnTo>
                    <a:lnTo>
                      <a:pt x="49" y="13"/>
                    </a:lnTo>
                    <a:lnTo>
                      <a:pt x="1" y="13"/>
                    </a:lnTo>
                    <a:lnTo>
                      <a:pt x="2" y="0"/>
                    </a:lnTo>
                  </a:path>
                </a:pathLst>
              </a:custGeom>
              <a:solidFill>
                <a:srgbClr val="ABABAB"/>
              </a:solidFill>
              <a:ln w="12700" cap="rnd">
                <a:solidFill>
                  <a:srgbClr val="000000"/>
                </a:solidFill>
                <a:round/>
              </a:ln>
            </p:spPr>
            <p:txBody>
              <a:bodyPr/>
              <a:lstStyle/>
              <a:p>
                <a:endParaRPr lang="zh-CN" altLang="en-US"/>
              </a:p>
            </p:txBody>
          </p:sp>
          <p:sp>
            <p:nvSpPr>
              <p:cNvPr id="11323" name="Freeform 266"/>
              <p:cNvSpPr/>
              <p:nvPr/>
            </p:nvSpPr>
            <p:spPr bwMode="auto">
              <a:xfrm>
                <a:off x="2859"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1324" name="Freeform 267"/>
              <p:cNvSpPr/>
              <p:nvPr/>
            </p:nvSpPr>
            <p:spPr bwMode="auto">
              <a:xfrm>
                <a:off x="2859" y="2473"/>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3 w 22"/>
                  <a:gd name="T21" fmla="*/ 11 h 19"/>
                  <a:gd name="T22" fmla="*/ 15 w 22"/>
                  <a:gd name="T23" fmla="*/ 10 h 19"/>
                  <a:gd name="T24" fmla="*/ 17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1325" name="Freeform 268"/>
              <p:cNvSpPr/>
              <p:nvPr/>
            </p:nvSpPr>
            <p:spPr bwMode="auto">
              <a:xfrm>
                <a:off x="2864" y="2481"/>
                <a:ext cx="22" cy="19"/>
              </a:xfrm>
              <a:custGeom>
                <a:avLst/>
                <a:gdLst>
                  <a:gd name="T0" fmla="*/ 17 w 22"/>
                  <a:gd name="T1" fmla="*/ 0 h 19"/>
                  <a:gd name="T2" fmla="*/ 21 w 22"/>
                  <a:gd name="T3" fmla="*/ 13 h 19"/>
                  <a:gd name="T4" fmla="*/ 13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3"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1326" name="Freeform 269"/>
              <p:cNvSpPr/>
              <p:nvPr/>
            </p:nvSpPr>
            <p:spPr bwMode="auto">
              <a:xfrm>
                <a:off x="2864" y="2482"/>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1 h 19"/>
                  <a:gd name="T16" fmla="*/ 10 w 22"/>
                  <a:gd name="T17" fmla="*/ 11 h 19"/>
                  <a:gd name="T18" fmla="*/ 12 w 22"/>
                  <a:gd name="T19" fmla="*/ 11 h 19"/>
                  <a:gd name="T20" fmla="*/ 14 w 22"/>
                  <a:gd name="T21" fmla="*/ 11 h 19"/>
                  <a:gd name="T22" fmla="*/ 16 w 22"/>
                  <a:gd name="T23" fmla="*/ 11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1"/>
                    </a:lnTo>
                    <a:lnTo>
                      <a:pt x="10" y="11"/>
                    </a:lnTo>
                    <a:lnTo>
                      <a:pt x="12" y="11"/>
                    </a:lnTo>
                    <a:lnTo>
                      <a:pt x="14" y="11"/>
                    </a:lnTo>
                    <a:lnTo>
                      <a:pt x="16" y="11"/>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1327" name="Freeform 270"/>
              <p:cNvSpPr/>
              <p:nvPr/>
            </p:nvSpPr>
            <p:spPr bwMode="auto">
              <a:xfrm>
                <a:off x="2868" y="2491"/>
                <a:ext cx="22" cy="19"/>
              </a:xfrm>
              <a:custGeom>
                <a:avLst/>
                <a:gdLst>
                  <a:gd name="T0" fmla="*/ 17 w 22"/>
                  <a:gd name="T1" fmla="*/ 0 h 19"/>
                  <a:gd name="T2" fmla="*/ 21 w 22"/>
                  <a:gd name="T3" fmla="*/ 14 h 19"/>
                  <a:gd name="T4" fmla="*/ 13 w 22"/>
                  <a:gd name="T5" fmla="*/ 18 h 19"/>
                  <a:gd name="T6" fmla="*/ 3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3" y="18"/>
                    </a:lnTo>
                    <a:lnTo>
                      <a:pt x="3"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1328" name="Freeform 271"/>
              <p:cNvSpPr/>
              <p:nvPr/>
            </p:nvSpPr>
            <p:spPr bwMode="auto">
              <a:xfrm>
                <a:off x="2868" y="2491"/>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4 w 22"/>
                  <a:gd name="T21" fmla="*/ 11 h 19"/>
                  <a:gd name="T22" fmla="*/ 16 w 22"/>
                  <a:gd name="T23" fmla="*/ 10 h 19"/>
                  <a:gd name="T24" fmla="*/ 18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4" y="11"/>
                    </a:lnTo>
                    <a:lnTo>
                      <a:pt x="16" y="10"/>
                    </a:lnTo>
                    <a:lnTo>
                      <a:pt x="18" y="10"/>
                    </a:lnTo>
                    <a:lnTo>
                      <a:pt x="19" y="10"/>
                    </a:lnTo>
                  </a:path>
                </a:pathLst>
              </a:custGeom>
              <a:solidFill>
                <a:srgbClr val="ABABAB"/>
              </a:solidFill>
              <a:ln w="12700" cap="rnd">
                <a:solidFill>
                  <a:srgbClr val="ABABAB"/>
                </a:solidFill>
                <a:round/>
              </a:ln>
            </p:spPr>
            <p:txBody>
              <a:bodyPr/>
              <a:lstStyle/>
              <a:p>
                <a:endParaRPr lang="zh-CN" altLang="en-US"/>
              </a:p>
            </p:txBody>
          </p:sp>
          <p:sp>
            <p:nvSpPr>
              <p:cNvPr id="11329" name="Freeform 272"/>
              <p:cNvSpPr/>
              <p:nvPr/>
            </p:nvSpPr>
            <p:spPr bwMode="auto">
              <a:xfrm>
                <a:off x="2872" y="2501"/>
                <a:ext cx="21" cy="19"/>
              </a:xfrm>
              <a:custGeom>
                <a:avLst/>
                <a:gdLst>
                  <a:gd name="T0" fmla="*/ 15 w 21"/>
                  <a:gd name="T1" fmla="*/ 0 h 19"/>
                  <a:gd name="T2" fmla="*/ 20 w 21"/>
                  <a:gd name="T3" fmla="*/ 13 h 19"/>
                  <a:gd name="T4" fmla="*/ 12 w 21"/>
                  <a:gd name="T5" fmla="*/ 18 h 19"/>
                  <a:gd name="T6" fmla="*/ 4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2" y="18"/>
                    </a:lnTo>
                    <a:lnTo>
                      <a:pt x="4"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1330" name="Freeform 273"/>
              <p:cNvSpPr/>
              <p:nvPr/>
            </p:nvSpPr>
            <p:spPr bwMode="auto">
              <a:xfrm>
                <a:off x="2872" y="2501"/>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1"/>
                    </a:lnTo>
                    <a:lnTo>
                      <a:pt x="7" y="11"/>
                    </a:lnTo>
                    <a:lnTo>
                      <a:pt x="9" y="11"/>
                    </a:lnTo>
                    <a:lnTo>
                      <a:pt x="11"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1331" name="Freeform 274"/>
              <p:cNvSpPr/>
              <p:nvPr/>
            </p:nvSpPr>
            <p:spPr bwMode="auto">
              <a:xfrm>
                <a:off x="2876" y="2510"/>
                <a:ext cx="23" cy="19"/>
              </a:xfrm>
              <a:custGeom>
                <a:avLst/>
                <a:gdLst>
                  <a:gd name="T0" fmla="*/ 21 w 23"/>
                  <a:gd name="T1" fmla="*/ 10 h 19"/>
                  <a:gd name="T2" fmla="*/ 22 w 23"/>
                  <a:gd name="T3" fmla="*/ 18 h 19"/>
                  <a:gd name="T4" fmla="*/ 3 w 23"/>
                  <a:gd name="T5" fmla="*/ 18 h 19"/>
                  <a:gd name="T6" fmla="*/ 0 w 23"/>
                  <a:gd name="T7" fmla="*/ 5 h 19"/>
                  <a:gd name="T8" fmla="*/ 0 w 23"/>
                  <a:gd name="T9" fmla="*/ 0 h 19"/>
                  <a:gd name="T10" fmla="*/ 3 w 23"/>
                  <a:gd name="T11" fmla="*/ 10 h 19"/>
                  <a:gd name="T12" fmla="*/ 6 w 23"/>
                  <a:gd name="T13" fmla="*/ 10 h 19"/>
                  <a:gd name="T14" fmla="*/ 8 w 23"/>
                  <a:gd name="T15" fmla="*/ 10 h 19"/>
                  <a:gd name="T16" fmla="*/ 10 w 23"/>
                  <a:gd name="T17" fmla="*/ 11 h 19"/>
                  <a:gd name="T18" fmla="*/ 12 w 23"/>
                  <a:gd name="T19" fmla="*/ 11 h 19"/>
                  <a:gd name="T20" fmla="*/ 14 w 23"/>
                  <a:gd name="T21" fmla="*/ 11 h 19"/>
                  <a:gd name="T22" fmla="*/ 16 w 23"/>
                  <a:gd name="T23" fmla="*/ 10 h 19"/>
                  <a:gd name="T24" fmla="*/ 19 w 23"/>
                  <a:gd name="T25" fmla="*/ 10 h 19"/>
                  <a:gd name="T26" fmla="*/ 21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21" y="10"/>
                    </a:moveTo>
                    <a:lnTo>
                      <a:pt x="22" y="18"/>
                    </a:lnTo>
                    <a:lnTo>
                      <a:pt x="3" y="18"/>
                    </a:lnTo>
                    <a:lnTo>
                      <a:pt x="0" y="5"/>
                    </a:lnTo>
                    <a:lnTo>
                      <a:pt x="0" y="0"/>
                    </a:lnTo>
                    <a:lnTo>
                      <a:pt x="3" y="10"/>
                    </a:lnTo>
                    <a:lnTo>
                      <a:pt x="6" y="10"/>
                    </a:lnTo>
                    <a:lnTo>
                      <a:pt x="8" y="10"/>
                    </a:lnTo>
                    <a:lnTo>
                      <a:pt x="10" y="11"/>
                    </a:lnTo>
                    <a:lnTo>
                      <a:pt x="12" y="11"/>
                    </a:lnTo>
                    <a:lnTo>
                      <a:pt x="14" y="11"/>
                    </a:lnTo>
                    <a:lnTo>
                      <a:pt x="16" y="10"/>
                    </a:lnTo>
                    <a:lnTo>
                      <a:pt x="19" y="10"/>
                    </a:lnTo>
                    <a:lnTo>
                      <a:pt x="21" y="10"/>
                    </a:lnTo>
                  </a:path>
                </a:pathLst>
              </a:custGeom>
              <a:solidFill>
                <a:srgbClr val="ABABAB"/>
              </a:solidFill>
              <a:ln w="12700" cap="rnd">
                <a:solidFill>
                  <a:srgbClr val="ABABAB"/>
                </a:solidFill>
                <a:round/>
              </a:ln>
            </p:spPr>
            <p:txBody>
              <a:bodyPr/>
              <a:lstStyle/>
              <a:p>
                <a:endParaRPr lang="zh-CN" altLang="en-US"/>
              </a:p>
            </p:txBody>
          </p:sp>
          <p:sp>
            <p:nvSpPr>
              <p:cNvPr id="11332" name="Freeform 275"/>
              <p:cNvSpPr/>
              <p:nvPr/>
            </p:nvSpPr>
            <p:spPr bwMode="auto">
              <a:xfrm>
                <a:off x="2842"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1333" name="Freeform 276"/>
              <p:cNvSpPr/>
              <p:nvPr/>
            </p:nvSpPr>
            <p:spPr bwMode="auto">
              <a:xfrm>
                <a:off x="2842"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5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5"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1334" name="Freeform 277"/>
              <p:cNvSpPr/>
              <p:nvPr/>
            </p:nvSpPr>
            <p:spPr bwMode="auto">
              <a:xfrm>
                <a:off x="2846"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1335" name="Freeform 278"/>
              <p:cNvSpPr/>
              <p:nvPr/>
            </p:nvSpPr>
            <p:spPr bwMode="auto">
              <a:xfrm>
                <a:off x="2853"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4 w 22"/>
                  <a:gd name="T11" fmla="*/ 10 h 19"/>
                  <a:gd name="T12" fmla="*/ 6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4" y="10"/>
                    </a:lnTo>
                    <a:lnTo>
                      <a:pt x="6"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1336" name="Freeform 279"/>
              <p:cNvSpPr/>
              <p:nvPr/>
            </p:nvSpPr>
            <p:spPr bwMode="auto">
              <a:xfrm>
                <a:off x="2862" y="2510"/>
                <a:ext cx="21" cy="19"/>
              </a:xfrm>
              <a:custGeom>
                <a:avLst/>
                <a:gdLst>
                  <a:gd name="T0" fmla="*/ 15 w 21"/>
                  <a:gd name="T1" fmla="*/ 0 h 19"/>
                  <a:gd name="T2" fmla="*/ 20 w 21"/>
                  <a:gd name="T3" fmla="*/ 13 h 19"/>
                  <a:gd name="T4" fmla="*/ 11 w 21"/>
                  <a:gd name="T5" fmla="*/ 18 h 19"/>
                  <a:gd name="T6" fmla="*/ 3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1" y="18"/>
                    </a:lnTo>
                    <a:lnTo>
                      <a:pt x="3"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1337" name="Freeform 280"/>
              <p:cNvSpPr/>
              <p:nvPr/>
            </p:nvSpPr>
            <p:spPr bwMode="auto">
              <a:xfrm>
                <a:off x="2862" y="2510"/>
                <a:ext cx="21" cy="19"/>
              </a:xfrm>
              <a:custGeom>
                <a:avLst/>
                <a:gdLst>
                  <a:gd name="T0" fmla="*/ 19 w 21"/>
                  <a:gd name="T1" fmla="*/ 10 h 19"/>
                  <a:gd name="T2" fmla="*/ 20 w 21"/>
                  <a:gd name="T3" fmla="*/ 18 h 19"/>
                  <a:gd name="T4" fmla="*/ 3 w 21"/>
                  <a:gd name="T5" fmla="*/ 18 h 19"/>
                  <a:gd name="T6" fmla="*/ 0 w 21"/>
                  <a:gd name="T7" fmla="*/ 5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5"/>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1338" name="Freeform 281"/>
              <p:cNvSpPr/>
              <p:nvPr/>
            </p:nvSpPr>
            <p:spPr bwMode="auto">
              <a:xfrm>
                <a:off x="2823" y="2472"/>
                <a:ext cx="21" cy="19"/>
              </a:xfrm>
              <a:custGeom>
                <a:avLst/>
                <a:gdLst>
                  <a:gd name="T0" fmla="*/ 16 w 21"/>
                  <a:gd name="T1" fmla="*/ 0 h 19"/>
                  <a:gd name="T2" fmla="*/ 20 w 21"/>
                  <a:gd name="T3" fmla="*/ 14 h 19"/>
                  <a:gd name="T4" fmla="*/ 12 w 21"/>
                  <a:gd name="T5" fmla="*/ 18 h 19"/>
                  <a:gd name="T6" fmla="*/ 3 w 21"/>
                  <a:gd name="T7" fmla="*/ 14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4"/>
                    </a:lnTo>
                    <a:lnTo>
                      <a:pt x="12" y="18"/>
                    </a:lnTo>
                    <a:lnTo>
                      <a:pt x="3"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1339" name="Freeform 282"/>
              <p:cNvSpPr/>
              <p:nvPr/>
            </p:nvSpPr>
            <p:spPr bwMode="auto">
              <a:xfrm>
                <a:off x="2823" y="2473"/>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1340" name="Freeform 283"/>
              <p:cNvSpPr/>
              <p:nvPr/>
            </p:nvSpPr>
            <p:spPr bwMode="auto">
              <a:xfrm>
                <a:off x="2828"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1341" name="Freeform 284"/>
              <p:cNvSpPr/>
              <p:nvPr/>
            </p:nvSpPr>
            <p:spPr bwMode="auto">
              <a:xfrm>
                <a:off x="2833" y="249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8 w 22"/>
                  <a:gd name="T15" fmla="*/ 10 h 19"/>
                  <a:gd name="T16" fmla="*/ 10 w 22"/>
                  <a:gd name="T17" fmla="*/ 11 h 19"/>
                  <a:gd name="T18" fmla="*/ 11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8" y="10"/>
                    </a:lnTo>
                    <a:lnTo>
                      <a:pt x="10" y="11"/>
                    </a:lnTo>
                    <a:lnTo>
                      <a:pt x="11"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1342" name="Freeform 285"/>
              <p:cNvSpPr/>
              <p:nvPr/>
            </p:nvSpPr>
            <p:spPr bwMode="auto">
              <a:xfrm>
                <a:off x="2837"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1343" name="Freeform 286"/>
              <p:cNvSpPr/>
              <p:nvPr/>
            </p:nvSpPr>
            <p:spPr bwMode="auto">
              <a:xfrm>
                <a:off x="2841" y="2510"/>
                <a:ext cx="22" cy="19"/>
              </a:xfrm>
              <a:custGeom>
                <a:avLst/>
                <a:gdLst>
                  <a:gd name="T0" fmla="*/ 17 w 22"/>
                  <a:gd name="T1" fmla="*/ 0 h 19"/>
                  <a:gd name="T2" fmla="*/ 21 w 22"/>
                  <a:gd name="T3" fmla="*/ 13 h 19"/>
                  <a:gd name="T4" fmla="*/ 12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2"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1344" name="Freeform 287"/>
              <p:cNvSpPr/>
              <p:nvPr/>
            </p:nvSpPr>
            <p:spPr bwMode="auto">
              <a:xfrm>
                <a:off x="2804" y="2472"/>
                <a:ext cx="22" cy="19"/>
              </a:xfrm>
              <a:custGeom>
                <a:avLst/>
                <a:gdLst>
                  <a:gd name="T0" fmla="*/ 17 w 22"/>
                  <a:gd name="T1" fmla="*/ 0 h 19"/>
                  <a:gd name="T2" fmla="*/ 21 w 22"/>
                  <a:gd name="T3" fmla="*/ 14 h 19"/>
                  <a:gd name="T4" fmla="*/ 12 w 22"/>
                  <a:gd name="T5" fmla="*/ 18 h 19"/>
                  <a:gd name="T6" fmla="*/ 4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2" y="18"/>
                    </a:lnTo>
                    <a:lnTo>
                      <a:pt x="4"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1345" name="Freeform 288"/>
              <p:cNvSpPr/>
              <p:nvPr/>
            </p:nvSpPr>
            <p:spPr bwMode="auto">
              <a:xfrm>
                <a:off x="2804"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1346" name="Freeform 289"/>
              <p:cNvSpPr/>
              <p:nvPr/>
            </p:nvSpPr>
            <p:spPr bwMode="auto">
              <a:xfrm>
                <a:off x="2809" y="2481"/>
                <a:ext cx="21" cy="19"/>
              </a:xfrm>
              <a:custGeom>
                <a:avLst/>
                <a:gdLst>
                  <a:gd name="T0" fmla="*/ 16 w 21"/>
                  <a:gd name="T1" fmla="*/ 0 h 19"/>
                  <a:gd name="T2" fmla="*/ 20 w 21"/>
                  <a:gd name="T3" fmla="*/ 13 h 19"/>
                  <a:gd name="T4" fmla="*/ 12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2"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1347" name="Freeform 290"/>
              <p:cNvSpPr/>
              <p:nvPr/>
            </p:nvSpPr>
            <p:spPr bwMode="auto">
              <a:xfrm>
                <a:off x="2809" y="2482"/>
                <a:ext cx="21" cy="19"/>
              </a:xfrm>
              <a:custGeom>
                <a:avLst/>
                <a:gdLst>
                  <a:gd name="T0" fmla="*/ 19 w 21"/>
                  <a:gd name="T1" fmla="*/ 10 h 19"/>
                  <a:gd name="T2" fmla="*/ 20 w 21"/>
                  <a:gd name="T3" fmla="*/ 18 h 19"/>
                  <a:gd name="T4" fmla="*/ 2 w 21"/>
                  <a:gd name="T5" fmla="*/ 18 h 19"/>
                  <a:gd name="T6" fmla="*/ 0 w 21"/>
                  <a:gd name="T7" fmla="*/ 4 h 19"/>
                  <a:gd name="T8" fmla="*/ 0 w 21"/>
                  <a:gd name="T9" fmla="*/ 0 h 19"/>
                  <a:gd name="T10" fmla="*/ 2 w 21"/>
                  <a:gd name="T11" fmla="*/ 10 h 19"/>
                  <a:gd name="T12" fmla="*/ 5 w 21"/>
                  <a:gd name="T13" fmla="*/ 10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4"/>
                    </a:lnTo>
                    <a:lnTo>
                      <a:pt x="0" y="0"/>
                    </a:lnTo>
                    <a:lnTo>
                      <a:pt x="2" y="10"/>
                    </a:lnTo>
                    <a:lnTo>
                      <a:pt x="5" y="10"/>
                    </a:lnTo>
                    <a:lnTo>
                      <a:pt x="7" y="11"/>
                    </a:lnTo>
                    <a:lnTo>
                      <a:pt x="9" y="11"/>
                    </a:lnTo>
                    <a:lnTo>
                      <a:pt x="11" y="11"/>
                    </a:lnTo>
                    <a:lnTo>
                      <a:pt x="13" y="11"/>
                    </a:lnTo>
                    <a:lnTo>
                      <a:pt x="15" y="11"/>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1348" name="Freeform 291"/>
              <p:cNvSpPr/>
              <p:nvPr/>
            </p:nvSpPr>
            <p:spPr bwMode="auto">
              <a:xfrm>
                <a:off x="2818" y="2501"/>
                <a:ext cx="21" cy="19"/>
              </a:xfrm>
              <a:custGeom>
                <a:avLst/>
                <a:gdLst>
                  <a:gd name="T0" fmla="*/ 20 w 21"/>
                  <a:gd name="T1" fmla="*/ 10 h 19"/>
                  <a:gd name="T2" fmla="*/ 20 w 21"/>
                  <a:gd name="T3" fmla="*/ 18 h 19"/>
                  <a:gd name="T4" fmla="*/ 2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2" y="18"/>
                    </a:lnTo>
                    <a:lnTo>
                      <a:pt x="0" y="4"/>
                    </a:lnTo>
                    <a:lnTo>
                      <a:pt x="0" y="0"/>
                    </a:lnTo>
                    <a:lnTo>
                      <a:pt x="3" y="10"/>
                    </a:lnTo>
                    <a:lnTo>
                      <a:pt x="5" y="11"/>
                    </a:lnTo>
                    <a:lnTo>
                      <a:pt x="7" y="11"/>
                    </a:lnTo>
                    <a:lnTo>
                      <a:pt x="9" y="11"/>
                    </a:lnTo>
                    <a:lnTo>
                      <a:pt x="11"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1349" name="Freeform 292"/>
              <p:cNvSpPr/>
              <p:nvPr/>
            </p:nvSpPr>
            <p:spPr bwMode="auto">
              <a:xfrm>
                <a:off x="2823" y="2510"/>
                <a:ext cx="21" cy="19"/>
              </a:xfrm>
              <a:custGeom>
                <a:avLst/>
                <a:gdLst>
                  <a:gd name="T0" fmla="*/ 16 w 21"/>
                  <a:gd name="T1" fmla="*/ 0 h 19"/>
                  <a:gd name="T2" fmla="*/ 20 w 21"/>
                  <a:gd name="T3" fmla="*/ 13 h 19"/>
                  <a:gd name="T4" fmla="*/ 11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1"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1350" name="Freeform 293"/>
              <p:cNvSpPr/>
              <p:nvPr/>
            </p:nvSpPr>
            <p:spPr bwMode="auto">
              <a:xfrm>
                <a:off x="2823" y="2510"/>
                <a:ext cx="21" cy="19"/>
              </a:xfrm>
              <a:custGeom>
                <a:avLst/>
                <a:gdLst>
                  <a:gd name="T0" fmla="*/ 19 w 21"/>
                  <a:gd name="T1" fmla="*/ 10 h 19"/>
                  <a:gd name="T2" fmla="*/ 20 w 21"/>
                  <a:gd name="T3" fmla="*/ 18 h 19"/>
                  <a:gd name="T4" fmla="*/ 2 w 21"/>
                  <a:gd name="T5" fmla="*/ 18 h 19"/>
                  <a:gd name="T6" fmla="*/ 0 w 21"/>
                  <a:gd name="T7" fmla="*/ 5 h 19"/>
                  <a:gd name="T8" fmla="*/ 0 w 21"/>
                  <a:gd name="T9" fmla="*/ 0 h 19"/>
                  <a:gd name="T10" fmla="*/ 2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5"/>
                    </a:lnTo>
                    <a:lnTo>
                      <a:pt x="0" y="0"/>
                    </a:lnTo>
                    <a:lnTo>
                      <a:pt x="2"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1351" name="Freeform 294"/>
              <p:cNvSpPr/>
              <p:nvPr/>
            </p:nvSpPr>
            <p:spPr bwMode="auto">
              <a:xfrm>
                <a:off x="2488" y="2472"/>
                <a:ext cx="21" cy="19"/>
              </a:xfrm>
              <a:custGeom>
                <a:avLst/>
                <a:gdLst>
                  <a:gd name="T0" fmla="*/ 2 w 21"/>
                  <a:gd name="T1" fmla="*/ 0 h 19"/>
                  <a:gd name="T2" fmla="*/ 0 w 21"/>
                  <a:gd name="T3" fmla="*/ 14 h 19"/>
                  <a:gd name="T4" fmla="*/ 9 w 21"/>
                  <a:gd name="T5" fmla="*/ 18 h 19"/>
                  <a:gd name="T6" fmla="*/ 18 w 21"/>
                  <a:gd name="T7" fmla="*/ 14 h 19"/>
                  <a:gd name="T8" fmla="*/ 20 w 21"/>
                  <a:gd name="T9" fmla="*/ 0 h 19"/>
                  <a:gd name="T10" fmla="*/ 2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2" y="0"/>
                    </a:moveTo>
                    <a:lnTo>
                      <a:pt x="0" y="14"/>
                    </a:lnTo>
                    <a:lnTo>
                      <a:pt x="9" y="18"/>
                    </a:lnTo>
                    <a:lnTo>
                      <a:pt x="18" y="14"/>
                    </a:lnTo>
                    <a:lnTo>
                      <a:pt x="20" y="0"/>
                    </a:lnTo>
                    <a:lnTo>
                      <a:pt x="2" y="0"/>
                    </a:lnTo>
                  </a:path>
                </a:pathLst>
              </a:custGeom>
              <a:solidFill>
                <a:srgbClr val="FFFFFF"/>
              </a:solidFill>
              <a:ln w="12700" cap="rnd">
                <a:solidFill>
                  <a:srgbClr val="ABABAB"/>
                </a:solidFill>
                <a:round/>
              </a:ln>
            </p:spPr>
            <p:txBody>
              <a:bodyPr/>
              <a:lstStyle/>
              <a:p>
                <a:endParaRPr lang="zh-CN" altLang="en-US"/>
              </a:p>
            </p:txBody>
          </p:sp>
          <p:sp>
            <p:nvSpPr>
              <p:cNvPr id="11352" name="Freeform 295"/>
              <p:cNvSpPr/>
              <p:nvPr/>
            </p:nvSpPr>
            <p:spPr bwMode="auto">
              <a:xfrm>
                <a:off x="2488" y="2473"/>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8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8"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353" name="Freeform 296"/>
              <p:cNvSpPr/>
              <p:nvPr/>
            </p:nvSpPr>
            <p:spPr bwMode="auto">
              <a:xfrm>
                <a:off x="2506" y="2472"/>
                <a:ext cx="21" cy="19"/>
              </a:xfrm>
              <a:custGeom>
                <a:avLst/>
                <a:gdLst>
                  <a:gd name="T0" fmla="*/ 1 w 21"/>
                  <a:gd name="T1" fmla="*/ 0 h 19"/>
                  <a:gd name="T2" fmla="*/ 0 w 21"/>
                  <a:gd name="T3" fmla="*/ 14 h 19"/>
                  <a:gd name="T4" fmla="*/ 9 w 21"/>
                  <a:gd name="T5" fmla="*/ 18 h 19"/>
                  <a:gd name="T6" fmla="*/ 17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7"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1354" name="Freeform 297"/>
              <p:cNvSpPr/>
              <p:nvPr/>
            </p:nvSpPr>
            <p:spPr bwMode="auto">
              <a:xfrm>
                <a:off x="2506"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3 w 21"/>
                  <a:gd name="T21" fmla="*/ 11 h 19"/>
                  <a:gd name="T22" fmla="*/ 1 w 21"/>
                  <a:gd name="T23" fmla="*/ 11 h 19"/>
                  <a:gd name="T24" fmla="*/ 0 w 21"/>
                  <a:gd name="T25" fmla="*/ 1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9"/>
                  <a:gd name="T41" fmla="*/ 21 w 21"/>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9">
                    <a:moveTo>
                      <a:pt x="0" y="10"/>
                    </a:moveTo>
                    <a:lnTo>
                      <a:pt x="0" y="18"/>
                    </a:lnTo>
                    <a:lnTo>
                      <a:pt x="19" y="18"/>
                    </a:lnTo>
                    <a:lnTo>
                      <a:pt x="20" y="4"/>
                    </a:lnTo>
                    <a:lnTo>
                      <a:pt x="19" y="0"/>
                    </a:lnTo>
                    <a:lnTo>
                      <a:pt x="17" y="10"/>
                    </a:lnTo>
                    <a:lnTo>
                      <a:pt x="15" y="11"/>
                    </a:lnTo>
                    <a:lnTo>
                      <a:pt x="13" y="11"/>
                    </a:lnTo>
                    <a:lnTo>
                      <a:pt x="10" y="11"/>
                    </a:lnTo>
                    <a:lnTo>
                      <a:pt x="8" y="11"/>
                    </a:lnTo>
                    <a:lnTo>
                      <a:pt x="3" y="11"/>
                    </a:lnTo>
                    <a:lnTo>
                      <a:pt x="1" y="11"/>
                    </a:lnTo>
                    <a:lnTo>
                      <a:pt x="0" y="10"/>
                    </a:lnTo>
                  </a:path>
                </a:pathLst>
              </a:custGeom>
              <a:solidFill>
                <a:srgbClr val="ABABAB"/>
              </a:solidFill>
              <a:ln w="12700" cap="rnd">
                <a:solidFill>
                  <a:srgbClr val="ABABAB"/>
                </a:solidFill>
                <a:round/>
              </a:ln>
            </p:spPr>
            <p:txBody>
              <a:bodyPr/>
              <a:lstStyle/>
              <a:p>
                <a:endParaRPr lang="zh-CN" altLang="en-US"/>
              </a:p>
            </p:txBody>
          </p:sp>
          <p:sp>
            <p:nvSpPr>
              <p:cNvPr id="11355" name="Freeform 298"/>
              <p:cNvSpPr/>
              <p:nvPr/>
            </p:nvSpPr>
            <p:spPr bwMode="auto">
              <a:xfrm>
                <a:off x="2524"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1356" name="Freeform 299"/>
              <p:cNvSpPr/>
              <p:nvPr/>
            </p:nvSpPr>
            <p:spPr bwMode="auto">
              <a:xfrm>
                <a:off x="2524"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357" name="Freeform 300"/>
              <p:cNvSpPr/>
              <p:nvPr/>
            </p:nvSpPr>
            <p:spPr bwMode="auto">
              <a:xfrm>
                <a:off x="2764" y="2472"/>
                <a:ext cx="21" cy="19"/>
              </a:xfrm>
              <a:custGeom>
                <a:avLst/>
                <a:gdLst>
                  <a:gd name="T0" fmla="*/ 18 w 21"/>
                  <a:gd name="T1" fmla="*/ 0 h 19"/>
                  <a:gd name="T2" fmla="*/ 20 w 21"/>
                  <a:gd name="T3" fmla="*/ 14 h 19"/>
                  <a:gd name="T4" fmla="*/ 10 w 21"/>
                  <a:gd name="T5" fmla="*/ 18 h 19"/>
                  <a:gd name="T6" fmla="*/ 1 w 21"/>
                  <a:gd name="T7" fmla="*/ 14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1358" name="Freeform 301"/>
              <p:cNvSpPr/>
              <p:nvPr/>
            </p:nvSpPr>
            <p:spPr bwMode="auto">
              <a:xfrm>
                <a:off x="2764" y="2473"/>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1359" name="Freeform 302"/>
              <p:cNvSpPr/>
              <p:nvPr/>
            </p:nvSpPr>
            <p:spPr bwMode="auto">
              <a:xfrm>
                <a:off x="2543"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360" name="Freeform 303"/>
              <p:cNvSpPr/>
              <p:nvPr/>
            </p:nvSpPr>
            <p:spPr bwMode="auto">
              <a:xfrm>
                <a:off x="2543" y="2473"/>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361" name="Freeform 304"/>
              <p:cNvSpPr/>
              <p:nvPr/>
            </p:nvSpPr>
            <p:spPr bwMode="auto">
              <a:xfrm>
                <a:off x="2745" y="2472"/>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1362" name="Freeform 305"/>
              <p:cNvSpPr/>
              <p:nvPr/>
            </p:nvSpPr>
            <p:spPr bwMode="auto">
              <a:xfrm>
                <a:off x="274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4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363" name="Freeform 306"/>
              <p:cNvSpPr/>
              <p:nvPr/>
            </p:nvSpPr>
            <p:spPr bwMode="auto">
              <a:xfrm>
                <a:off x="2558" y="2472"/>
                <a:ext cx="22" cy="19"/>
              </a:xfrm>
              <a:custGeom>
                <a:avLst/>
                <a:gdLst>
                  <a:gd name="T0" fmla="*/ 1 w 22"/>
                  <a:gd name="T1" fmla="*/ 0 h 19"/>
                  <a:gd name="T2" fmla="*/ 0 w 22"/>
                  <a:gd name="T3" fmla="*/ 14 h 19"/>
                  <a:gd name="T4" fmla="*/ 9 w 22"/>
                  <a:gd name="T5" fmla="*/ 18 h 19"/>
                  <a:gd name="T6" fmla="*/ 18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8"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1364" name="Freeform 307"/>
              <p:cNvSpPr/>
              <p:nvPr/>
            </p:nvSpPr>
            <p:spPr bwMode="auto">
              <a:xfrm>
                <a:off x="2558" y="2473"/>
                <a:ext cx="23" cy="19"/>
              </a:xfrm>
              <a:custGeom>
                <a:avLst/>
                <a:gdLst>
                  <a:gd name="T0" fmla="*/ 0 w 23"/>
                  <a:gd name="T1" fmla="*/ 10 h 19"/>
                  <a:gd name="T2" fmla="*/ 0 w 23"/>
                  <a:gd name="T3" fmla="*/ 18 h 19"/>
                  <a:gd name="T4" fmla="*/ 21 w 23"/>
                  <a:gd name="T5" fmla="*/ 18 h 19"/>
                  <a:gd name="T6" fmla="*/ 22 w 23"/>
                  <a:gd name="T7" fmla="*/ 4 h 19"/>
                  <a:gd name="T8" fmla="*/ 21 w 23"/>
                  <a:gd name="T9" fmla="*/ 0 h 19"/>
                  <a:gd name="T10" fmla="*/ 19 w 23"/>
                  <a:gd name="T11" fmla="*/ 10 h 19"/>
                  <a:gd name="T12" fmla="*/ 17 w 23"/>
                  <a:gd name="T13" fmla="*/ 11 h 19"/>
                  <a:gd name="T14" fmla="*/ 14 w 23"/>
                  <a:gd name="T15" fmla="*/ 11 h 19"/>
                  <a:gd name="T16" fmla="*/ 12 w 23"/>
                  <a:gd name="T17" fmla="*/ 11 h 19"/>
                  <a:gd name="T18" fmla="*/ 9 w 23"/>
                  <a:gd name="T19" fmla="*/ 11 h 19"/>
                  <a:gd name="T20" fmla="*/ 7 w 23"/>
                  <a:gd name="T21" fmla="*/ 11 h 19"/>
                  <a:gd name="T22" fmla="*/ 5 w 23"/>
                  <a:gd name="T23" fmla="*/ 11 h 19"/>
                  <a:gd name="T24" fmla="*/ 2 w 23"/>
                  <a:gd name="T25" fmla="*/ 11 h 19"/>
                  <a:gd name="T26" fmla="*/ 0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0" y="10"/>
                    </a:moveTo>
                    <a:lnTo>
                      <a:pt x="0" y="18"/>
                    </a:lnTo>
                    <a:lnTo>
                      <a:pt x="21" y="18"/>
                    </a:lnTo>
                    <a:lnTo>
                      <a:pt x="22"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365" name="Freeform 308"/>
              <p:cNvSpPr/>
              <p:nvPr/>
            </p:nvSpPr>
            <p:spPr bwMode="auto">
              <a:xfrm>
                <a:off x="2727"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366" name="Freeform 309"/>
              <p:cNvSpPr/>
              <p:nvPr/>
            </p:nvSpPr>
            <p:spPr bwMode="auto">
              <a:xfrm>
                <a:off x="2727"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3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3"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367" name="Freeform 310"/>
              <p:cNvSpPr/>
              <p:nvPr/>
            </p:nvSpPr>
            <p:spPr bwMode="auto">
              <a:xfrm>
                <a:off x="2580" y="2472"/>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1368" name="Freeform 311"/>
              <p:cNvSpPr/>
              <p:nvPr/>
            </p:nvSpPr>
            <p:spPr bwMode="auto">
              <a:xfrm>
                <a:off x="2580" y="2473"/>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4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7"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369" name="Freeform 312"/>
              <p:cNvSpPr/>
              <p:nvPr/>
            </p:nvSpPr>
            <p:spPr bwMode="auto">
              <a:xfrm>
                <a:off x="2709"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370" name="Freeform 313"/>
              <p:cNvSpPr/>
              <p:nvPr/>
            </p:nvSpPr>
            <p:spPr bwMode="auto">
              <a:xfrm>
                <a:off x="2707" y="2473"/>
                <a:ext cx="21" cy="19"/>
              </a:xfrm>
              <a:custGeom>
                <a:avLst/>
                <a:gdLst>
                  <a:gd name="T0" fmla="*/ 20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1371" name="Freeform 314"/>
              <p:cNvSpPr/>
              <p:nvPr/>
            </p:nvSpPr>
            <p:spPr bwMode="auto">
              <a:xfrm>
                <a:off x="2598"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372" name="Freeform 315"/>
              <p:cNvSpPr/>
              <p:nvPr/>
            </p:nvSpPr>
            <p:spPr bwMode="auto">
              <a:xfrm>
                <a:off x="2598" y="2473"/>
                <a:ext cx="22" cy="19"/>
              </a:xfrm>
              <a:custGeom>
                <a:avLst/>
                <a:gdLst>
                  <a:gd name="T0" fmla="*/ 0 w 22"/>
                  <a:gd name="T1" fmla="*/ 10 h 19"/>
                  <a:gd name="T2" fmla="*/ 0 w 22"/>
                  <a:gd name="T3" fmla="*/ 18 h 19"/>
                  <a:gd name="T4" fmla="*/ 21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1" y="18"/>
                    </a:lnTo>
                    <a:lnTo>
                      <a:pt x="21" y="4"/>
                    </a:lnTo>
                    <a:lnTo>
                      <a:pt x="20" y="0"/>
                    </a:lnTo>
                    <a:lnTo>
                      <a:pt x="19" y="10"/>
                    </a:lnTo>
                    <a:lnTo>
                      <a:pt x="17" y="11"/>
                    </a:lnTo>
                    <a:lnTo>
                      <a:pt x="14" y="11"/>
                    </a:lnTo>
                    <a:lnTo>
                      <a:pt x="11"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373" name="Freeform 316"/>
              <p:cNvSpPr/>
              <p:nvPr/>
            </p:nvSpPr>
            <p:spPr bwMode="auto">
              <a:xfrm>
                <a:off x="2691"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374" name="Freeform 317"/>
              <p:cNvSpPr/>
              <p:nvPr/>
            </p:nvSpPr>
            <p:spPr bwMode="auto">
              <a:xfrm>
                <a:off x="2690"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375" name="Freeform 318"/>
              <p:cNvSpPr/>
              <p:nvPr/>
            </p:nvSpPr>
            <p:spPr bwMode="auto">
              <a:xfrm>
                <a:off x="2617"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1376" name="Freeform 319"/>
              <p:cNvSpPr/>
              <p:nvPr/>
            </p:nvSpPr>
            <p:spPr bwMode="auto">
              <a:xfrm>
                <a:off x="2617" y="2473"/>
                <a:ext cx="21" cy="19"/>
              </a:xfrm>
              <a:custGeom>
                <a:avLst/>
                <a:gdLst>
                  <a:gd name="T0" fmla="*/ 0 w 21"/>
                  <a:gd name="T1" fmla="*/ 10 h 19"/>
                  <a:gd name="T2" fmla="*/ 0 w 21"/>
                  <a:gd name="T3" fmla="*/ 18 h 19"/>
                  <a:gd name="T4" fmla="*/ 20 w 21"/>
                  <a:gd name="T5" fmla="*/ 18 h 19"/>
                  <a:gd name="T6" fmla="*/ 20 w 21"/>
                  <a:gd name="T7" fmla="*/ 4 h 19"/>
                  <a:gd name="T8" fmla="*/ 19 w 21"/>
                  <a:gd name="T9" fmla="*/ 0 h 19"/>
                  <a:gd name="T10" fmla="*/ 18 w 21"/>
                  <a:gd name="T11" fmla="*/ 10 h 19"/>
                  <a:gd name="T12" fmla="*/ 16 w 21"/>
                  <a:gd name="T13" fmla="*/ 11 h 19"/>
                  <a:gd name="T14" fmla="*/ 13 w 21"/>
                  <a:gd name="T15" fmla="*/ 11 h 19"/>
                  <a:gd name="T16" fmla="*/ 11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19" y="0"/>
                    </a:lnTo>
                    <a:lnTo>
                      <a:pt x="18" y="10"/>
                    </a:lnTo>
                    <a:lnTo>
                      <a:pt x="16" y="11"/>
                    </a:lnTo>
                    <a:lnTo>
                      <a:pt x="13" y="11"/>
                    </a:lnTo>
                    <a:lnTo>
                      <a:pt x="11"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377" name="Freeform 320"/>
              <p:cNvSpPr/>
              <p:nvPr/>
            </p:nvSpPr>
            <p:spPr bwMode="auto">
              <a:xfrm>
                <a:off x="2672"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378" name="Freeform 321"/>
              <p:cNvSpPr/>
              <p:nvPr/>
            </p:nvSpPr>
            <p:spPr bwMode="auto">
              <a:xfrm>
                <a:off x="2635" y="2472"/>
                <a:ext cx="21" cy="19"/>
              </a:xfrm>
              <a:custGeom>
                <a:avLst/>
                <a:gdLst>
                  <a:gd name="T0" fmla="*/ 1 w 21"/>
                  <a:gd name="T1" fmla="*/ 0 h 19"/>
                  <a:gd name="T2" fmla="*/ 0 w 21"/>
                  <a:gd name="T3" fmla="*/ 14 h 19"/>
                  <a:gd name="T4" fmla="*/ 9 w 21"/>
                  <a:gd name="T5" fmla="*/ 18 h 19"/>
                  <a:gd name="T6" fmla="*/ 19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9"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1379" name="Freeform 322"/>
              <p:cNvSpPr/>
              <p:nvPr/>
            </p:nvSpPr>
            <p:spPr bwMode="auto">
              <a:xfrm>
                <a:off x="2635" y="2473"/>
                <a:ext cx="21" cy="19"/>
              </a:xfrm>
              <a:custGeom>
                <a:avLst/>
                <a:gdLst>
                  <a:gd name="T0" fmla="*/ 0 w 21"/>
                  <a:gd name="T1" fmla="*/ 10 h 19"/>
                  <a:gd name="T2" fmla="*/ 0 w 21"/>
                  <a:gd name="T3" fmla="*/ 18 h 19"/>
                  <a:gd name="T4" fmla="*/ 20 w 21"/>
                  <a:gd name="T5" fmla="*/ 18 h 19"/>
                  <a:gd name="T6" fmla="*/ 20 w 21"/>
                  <a:gd name="T7" fmla="*/ 4 h 19"/>
                  <a:gd name="T8" fmla="*/ 20 w 21"/>
                  <a:gd name="T9" fmla="*/ 0 h 19"/>
                  <a:gd name="T10" fmla="*/ 19 w 21"/>
                  <a:gd name="T11" fmla="*/ 10 h 19"/>
                  <a:gd name="T12" fmla="*/ 16 w 21"/>
                  <a:gd name="T13" fmla="*/ 11 h 19"/>
                  <a:gd name="T14" fmla="*/ 14 w 21"/>
                  <a:gd name="T15" fmla="*/ 11 h 19"/>
                  <a:gd name="T16" fmla="*/ 11 w 21"/>
                  <a:gd name="T17" fmla="*/ 11 h 19"/>
                  <a:gd name="T18" fmla="*/ 9 w 21"/>
                  <a:gd name="T19" fmla="*/ 11 h 19"/>
                  <a:gd name="T20" fmla="*/ 7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20" y="0"/>
                    </a:lnTo>
                    <a:lnTo>
                      <a:pt x="19" y="10"/>
                    </a:lnTo>
                    <a:lnTo>
                      <a:pt x="16"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380" name="Freeform 323"/>
              <p:cNvSpPr/>
              <p:nvPr/>
            </p:nvSpPr>
            <p:spPr bwMode="auto">
              <a:xfrm>
                <a:off x="2655"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381" name="Freeform 324"/>
              <p:cNvSpPr/>
              <p:nvPr/>
            </p:nvSpPr>
            <p:spPr bwMode="auto">
              <a:xfrm>
                <a:off x="265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382" name="Freeform 325"/>
              <p:cNvSpPr/>
              <p:nvPr/>
            </p:nvSpPr>
            <p:spPr bwMode="auto">
              <a:xfrm>
                <a:off x="2499" y="2482"/>
                <a:ext cx="22" cy="20"/>
              </a:xfrm>
              <a:custGeom>
                <a:avLst/>
                <a:gdLst>
                  <a:gd name="T0" fmla="*/ 2 w 22"/>
                  <a:gd name="T1" fmla="*/ 0 h 20"/>
                  <a:gd name="T2" fmla="*/ 0 w 22"/>
                  <a:gd name="T3" fmla="*/ 14 h 20"/>
                  <a:gd name="T4" fmla="*/ 9 w 22"/>
                  <a:gd name="T5" fmla="*/ 19 h 20"/>
                  <a:gd name="T6" fmla="*/ 18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383" name="Freeform 326"/>
              <p:cNvSpPr/>
              <p:nvPr/>
            </p:nvSpPr>
            <p:spPr bwMode="auto">
              <a:xfrm>
                <a:off x="2498" y="2483"/>
                <a:ext cx="22" cy="20"/>
              </a:xfrm>
              <a:custGeom>
                <a:avLst/>
                <a:gdLst>
                  <a:gd name="T0" fmla="*/ 0 w 22"/>
                  <a:gd name="T1" fmla="*/ 10 h 20"/>
                  <a:gd name="T2" fmla="*/ 0 w 22"/>
                  <a:gd name="T3" fmla="*/ 19 h 20"/>
                  <a:gd name="T4" fmla="*/ 19 w 22"/>
                  <a:gd name="T5" fmla="*/ 19 h 20"/>
                  <a:gd name="T6" fmla="*/ 21 w 22"/>
                  <a:gd name="T7" fmla="*/ 5 h 20"/>
                  <a:gd name="T8" fmla="*/ 20 w 22"/>
                  <a:gd name="T9" fmla="*/ 0 h 20"/>
                  <a:gd name="T10" fmla="*/ 18 w 22"/>
                  <a:gd name="T11" fmla="*/ 10 h 20"/>
                  <a:gd name="T12" fmla="*/ 13 w 22"/>
                  <a:gd name="T13" fmla="*/ 11 h 20"/>
                  <a:gd name="T14" fmla="*/ 11 w 22"/>
                  <a:gd name="T15" fmla="*/ 11 h 20"/>
                  <a:gd name="T16" fmla="*/ 9 w 22"/>
                  <a:gd name="T17" fmla="*/ 12 h 20"/>
                  <a:gd name="T18" fmla="*/ 7 w 22"/>
                  <a:gd name="T19" fmla="*/ 11 h 20"/>
                  <a:gd name="T20" fmla="*/ 4 w 22"/>
                  <a:gd name="T21" fmla="*/ 11 h 20"/>
                  <a:gd name="T22" fmla="*/ 2 w 22"/>
                  <a:gd name="T23" fmla="*/ 11 h 20"/>
                  <a:gd name="T24" fmla="*/ 0 w 22"/>
                  <a:gd name="T25" fmla="*/ 1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20"/>
                  <a:gd name="T41" fmla="*/ 22 w 22"/>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20">
                    <a:moveTo>
                      <a:pt x="0" y="10"/>
                    </a:moveTo>
                    <a:lnTo>
                      <a:pt x="0" y="19"/>
                    </a:lnTo>
                    <a:lnTo>
                      <a:pt x="19" y="19"/>
                    </a:lnTo>
                    <a:lnTo>
                      <a:pt x="21" y="5"/>
                    </a:lnTo>
                    <a:lnTo>
                      <a:pt x="20" y="0"/>
                    </a:lnTo>
                    <a:lnTo>
                      <a:pt x="18" y="10"/>
                    </a:lnTo>
                    <a:lnTo>
                      <a:pt x="13"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384" name="Freeform 327"/>
              <p:cNvSpPr/>
              <p:nvPr/>
            </p:nvSpPr>
            <p:spPr bwMode="auto">
              <a:xfrm>
                <a:off x="2516"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385" name="Freeform 328"/>
              <p:cNvSpPr/>
              <p:nvPr/>
            </p:nvSpPr>
            <p:spPr bwMode="auto">
              <a:xfrm>
                <a:off x="2516"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3 w 22"/>
                  <a:gd name="T15" fmla="*/ 11 h 20"/>
                  <a:gd name="T16" fmla="*/ 11 w 22"/>
                  <a:gd name="T17" fmla="*/ 11 h 20"/>
                  <a:gd name="T18" fmla="*/ 9 w 22"/>
                  <a:gd name="T19" fmla="*/ 12 h 20"/>
                  <a:gd name="T20" fmla="*/ 6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386" name="Freeform 329"/>
              <p:cNvSpPr/>
              <p:nvPr/>
            </p:nvSpPr>
            <p:spPr bwMode="auto">
              <a:xfrm>
                <a:off x="2533" y="2483"/>
                <a:ext cx="21" cy="20"/>
              </a:xfrm>
              <a:custGeom>
                <a:avLst/>
                <a:gdLst>
                  <a:gd name="T0" fmla="*/ 0 w 21"/>
                  <a:gd name="T1" fmla="*/ 10 h 20"/>
                  <a:gd name="T2" fmla="*/ 0 w 21"/>
                  <a:gd name="T3" fmla="*/ 19 h 20"/>
                  <a:gd name="T4" fmla="*/ 19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8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19" y="19"/>
                    </a:lnTo>
                    <a:lnTo>
                      <a:pt x="20" y="5"/>
                    </a:lnTo>
                    <a:lnTo>
                      <a:pt x="19" y="0"/>
                    </a:lnTo>
                    <a:lnTo>
                      <a:pt x="18" y="10"/>
                    </a:lnTo>
                    <a:lnTo>
                      <a:pt x="15" y="11"/>
                    </a:lnTo>
                    <a:lnTo>
                      <a:pt x="13" y="11"/>
                    </a:lnTo>
                    <a:lnTo>
                      <a:pt x="11" y="11"/>
                    </a:lnTo>
                    <a:lnTo>
                      <a:pt x="8"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387" name="Freeform 330"/>
              <p:cNvSpPr/>
              <p:nvPr/>
            </p:nvSpPr>
            <p:spPr bwMode="auto">
              <a:xfrm>
                <a:off x="248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388" name="Freeform 331"/>
              <p:cNvSpPr/>
              <p:nvPr/>
            </p:nvSpPr>
            <p:spPr bwMode="auto">
              <a:xfrm>
                <a:off x="248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389" name="Freeform 332"/>
              <p:cNvSpPr/>
              <p:nvPr/>
            </p:nvSpPr>
            <p:spPr bwMode="auto">
              <a:xfrm>
                <a:off x="255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390" name="Freeform 333"/>
              <p:cNvSpPr/>
              <p:nvPr/>
            </p:nvSpPr>
            <p:spPr bwMode="auto">
              <a:xfrm>
                <a:off x="255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391" name="Freeform 334"/>
              <p:cNvSpPr/>
              <p:nvPr/>
            </p:nvSpPr>
            <p:spPr bwMode="auto">
              <a:xfrm>
                <a:off x="2756" y="2482"/>
                <a:ext cx="21" cy="20"/>
              </a:xfrm>
              <a:custGeom>
                <a:avLst/>
                <a:gdLst>
                  <a:gd name="T0" fmla="*/ 18 w 21"/>
                  <a:gd name="T1" fmla="*/ 0 h 20"/>
                  <a:gd name="T2" fmla="*/ 20 w 21"/>
                  <a:gd name="T3" fmla="*/ 14 h 20"/>
                  <a:gd name="T4" fmla="*/ 10 w 21"/>
                  <a:gd name="T5" fmla="*/ 19 h 20"/>
                  <a:gd name="T6" fmla="*/ 1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1392" name="Freeform 335"/>
              <p:cNvSpPr/>
              <p:nvPr/>
            </p:nvSpPr>
            <p:spPr bwMode="auto">
              <a:xfrm>
                <a:off x="2571"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393" name="Freeform 336"/>
              <p:cNvSpPr/>
              <p:nvPr/>
            </p:nvSpPr>
            <p:spPr bwMode="auto">
              <a:xfrm>
                <a:off x="2571"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394" name="Freeform 337"/>
              <p:cNvSpPr/>
              <p:nvPr/>
            </p:nvSpPr>
            <p:spPr bwMode="auto">
              <a:xfrm>
                <a:off x="2739"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395" name="Freeform 338"/>
              <p:cNvSpPr/>
              <p:nvPr/>
            </p:nvSpPr>
            <p:spPr bwMode="auto">
              <a:xfrm>
                <a:off x="2592" y="2482"/>
                <a:ext cx="22" cy="20"/>
              </a:xfrm>
              <a:custGeom>
                <a:avLst/>
                <a:gdLst>
                  <a:gd name="T0" fmla="*/ 1 w 22"/>
                  <a:gd name="T1" fmla="*/ 0 h 20"/>
                  <a:gd name="T2" fmla="*/ 0 w 22"/>
                  <a:gd name="T3" fmla="*/ 14 h 20"/>
                  <a:gd name="T4" fmla="*/ 9 w 22"/>
                  <a:gd name="T5" fmla="*/ 19 h 20"/>
                  <a:gd name="T6" fmla="*/ 19 w 22"/>
                  <a:gd name="T7" fmla="*/ 14 h 20"/>
                  <a:gd name="T8" fmla="*/ 21 w 22"/>
                  <a:gd name="T9" fmla="*/ 0 h 20"/>
                  <a:gd name="T10" fmla="*/ 1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 y="0"/>
                    </a:moveTo>
                    <a:lnTo>
                      <a:pt x="0" y="14"/>
                    </a:lnTo>
                    <a:lnTo>
                      <a:pt x="9" y="19"/>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1396" name="Freeform 339"/>
              <p:cNvSpPr/>
              <p:nvPr/>
            </p:nvSpPr>
            <p:spPr bwMode="auto">
              <a:xfrm>
                <a:off x="2592" y="2483"/>
                <a:ext cx="22" cy="20"/>
              </a:xfrm>
              <a:custGeom>
                <a:avLst/>
                <a:gdLst>
                  <a:gd name="T0" fmla="*/ 0 w 22"/>
                  <a:gd name="T1" fmla="*/ 10 h 20"/>
                  <a:gd name="T2" fmla="*/ 0 w 22"/>
                  <a:gd name="T3" fmla="*/ 19 h 20"/>
                  <a:gd name="T4" fmla="*/ 21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397" name="Freeform 340"/>
              <p:cNvSpPr/>
              <p:nvPr/>
            </p:nvSpPr>
            <p:spPr bwMode="auto">
              <a:xfrm>
                <a:off x="2718"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398" name="Freeform 341"/>
              <p:cNvSpPr/>
              <p:nvPr/>
            </p:nvSpPr>
            <p:spPr bwMode="auto">
              <a:xfrm>
                <a:off x="2607" y="2482"/>
                <a:ext cx="22" cy="20"/>
              </a:xfrm>
              <a:custGeom>
                <a:avLst/>
                <a:gdLst>
                  <a:gd name="T0" fmla="*/ 2 w 22"/>
                  <a:gd name="T1" fmla="*/ 0 h 20"/>
                  <a:gd name="T2" fmla="*/ 0 w 22"/>
                  <a:gd name="T3" fmla="*/ 14 h 20"/>
                  <a:gd name="T4" fmla="*/ 10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10"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399" name="Freeform 342"/>
              <p:cNvSpPr/>
              <p:nvPr/>
            </p:nvSpPr>
            <p:spPr bwMode="auto">
              <a:xfrm>
                <a:off x="2700" y="2482"/>
                <a:ext cx="22" cy="20"/>
              </a:xfrm>
              <a:custGeom>
                <a:avLst/>
                <a:gdLst>
                  <a:gd name="T0" fmla="*/ 19 w 22"/>
                  <a:gd name="T1" fmla="*/ 0 h 20"/>
                  <a:gd name="T2" fmla="*/ 21 w 22"/>
                  <a:gd name="T3" fmla="*/ 14 h 20"/>
                  <a:gd name="T4" fmla="*/ 11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1"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400" name="Freeform 343"/>
              <p:cNvSpPr/>
              <p:nvPr/>
            </p:nvSpPr>
            <p:spPr bwMode="auto">
              <a:xfrm>
                <a:off x="2699"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9" y="11"/>
                    </a:lnTo>
                    <a:lnTo>
                      <a:pt x="11" y="12"/>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401" name="Freeform 344"/>
              <p:cNvSpPr/>
              <p:nvPr/>
            </p:nvSpPr>
            <p:spPr bwMode="auto">
              <a:xfrm>
                <a:off x="2627" y="2482"/>
                <a:ext cx="21" cy="20"/>
              </a:xfrm>
              <a:custGeom>
                <a:avLst/>
                <a:gdLst>
                  <a:gd name="T0" fmla="*/ 1 w 21"/>
                  <a:gd name="T1" fmla="*/ 0 h 20"/>
                  <a:gd name="T2" fmla="*/ 0 w 21"/>
                  <a:gd name="T3" fmla="*/ 14 h 20"/>
                  <a:gd name="T4" fmla="*/ 9 w 21"/>
                  <a:gd name="T5" fmla="*/ 19 h 20"/>
                  <a:gd name="T6" fmla="*/ 18 w 21"/>
                  <a:gd name="T7" fmla="*/ 14 h 20"/>
                  <a:gd name="T8" fmla="*/ 20 w 21"/>
                  <a:gd name="T9" fmla="*/ 0 h 20"/>
                  <a:gd name="T10" fmla="*/ 1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 y="0"/>
                    </a:moveTo>
                    <a:lnTo>
                      <a:pt x="0" y="14"/>
                    </a:lnTo>
                    <a:lnTo>
                      <a:pt x="9" y="19"/>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1402" name="Freeform 345"/>
              <p:cNvSpPr/>
              <p:nvPr/>
            </p:nvSpPr>
            <p:spPr bwMode="auto">
              <a:xfrm>
                <a:off x="2627" y="2483"/>
                <a:ext cx="21" cy="20"/>
              </a:xfrm>
              <a:custGeom>
                <a:avLst/>
                <a:gdLst>
                  <a:gd name="T0" fmla="*/ 0 w 21"/>
                  <a:gd name="T1" fmla="*/ 10 h 20"/>
                  <a:gd name="T2" fmla="*/ 0 w 21"/>
                  <a:gd name="T3" fmla="*/ 19 h 20"/>
                  <a:gd name="T4" fmla="*/ 20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9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20" y="19"/>
                    </a:lnTo>
                    <a:lnTo>
                      <a:pt x="20" y="5"/>
                    </a:lnTo>
                    <a:lnTo>
                      <a:pt x="19" y="0"/>
                    </a:lnTo>
                    <a:lnTo>
                      <a:pt x="18" y="10"/>
                    </a:lnTo>
                    <a:lnTo>
                      <a:pt x="15"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403" name="Freeform 346"/>
              <p:cNvSpPr/>
              <p:nvPr/>
            </p:nvSpPr>
            <p:spPr bwMode="auto">
              <a:xfrm>
                <a:off x="2682" y="2482"/>
                <a:ext cx="22" cy="20"/>
              </a:xfrm>
              <a:custGeom>
                <a:avLst/>
                <a:gdLst>
                  <a:gd name="T0" fmla="*/ 20 w 22"/>
                  <a:gd name="T1" fmla="*/ 0 h 20"/>
                  <a:gd name="T2" fmla="*/ 21 w 22"/>
                  <a:gd name="T3" fmla="*/ 14 h 20"/>
                  <a:gd name="T4" fmla="*/ 11 w 22"/>
                  <a:gd name="T5" fmla="*/ 19 h 20"/>
                  <a:gd name="T6" fmla="*/ 2 w 22"/>
                  <a:gd name="T7" fmla="*/ 14 h 20"/>
                  <a:gd name="T8" fmla="*/ 0 w 22"/>
                  <a:gd name="T9" fmla="*/ 0 h 20"/>
                  <a:gd name="T10" fmla="*/ 20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0" y="0"/>
                    </a:moveTo>
                    <a:lnTo>
                      <a:pt x="21" y="14"/>
                    </a:lnTo>
                    <a:lnTo>
                      <a:pt x="11" y="19"/>
                    </a:lnTo>
                    <a:lnTo>
                      <a:pt x="2" y="14"/>
                    </a:lnTo>
                    <a:lnTo>
                      <a:pt x="0" y="0"/>
                    </a:lnTo>
                    <a:lnTo>
                      <a:pt x="20" y="0"/>
                    </a:lnTo>
                  </a:path>
                </a:pathLst>
              </a:custGeom>
              <a:solidFill>
                <a:srgbClr val="FFFFFF"/>
              </a:solidFill>
              <a:ln w="12700" cap="rnd">
                <a:solidFill>
                  <a:srgbClr val="ABABAB"/>
                </a:solidFill>
                <a:round/>
              </a:ln>
            </p:spPr>
            <p:txBody>
              <a:bodyPr/>
              <a:lstStyle/>
              <a:p>
                <a:endParaRPr lang="zh-CN" altLang="en-US"/>
              </a:p>
            </p:txBody>
          </p:sp>
          <p:sp>
            <p:nvSpPr>
              <p:cNvPr id="11404" name="Freeform 347"/>
              <p:cNvSpPr/>
              <p:nvPr/>
            </p:nvSpPr>
            <p:spPr bwMode="auto">
              <a:xfrm>
                <a:off x="2682" y="2482"/>
                <a:ext cx="22" cy="20"/>
              </a:xfrm>
              <a:custGeom>
                <a:avLst/>
                <a:gdLst>
                  <a:gd name="T0" fmla="*/ 21 w 22"/>
                  <a:gd name="T1" fmla="*/ 11 h 20"/>
                  <a:gd name="T2" fmla="*/ 21 w 22"/>
                  <a:gd name="T3" fmla="*/ 19 h 20"/>
                  <a:gd name="T4" fmla="*/ 0 w 22"/>
                  <a:gd name="T5" fmla="*/ 19 h 20"/>
                  <a:gd name="T6" fmla="*/ 0 w 22"/>
                  <a:gd name="T7" fmla="*/ 5 h 20"/>
                  <a:gd name="T8" fmla="*/ 0 w 22"/>
                  <a:gd name="T9" fmla="*/ 0 h 20"/>
                  <a:gd name="T10" fmla="*/ 1 w 22"/>
                  <a:gd name="T11" fmla="*/ 11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1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1"/>
                    </a:moveTo>
                    <a:lnTo>
                      <a:pt x="21" y="19"/>
                    </a:lnTo>
                    <a:lnTo>
                      <a:pt x="0" y="19"/>
                    </a:lnTo>
                    <a:lnTo>
                      <a:pt x="0" y="5"/>
                    </a:lnTo>
                    <a:lnTo>
                      <a:pt x="0" y="0"/>
                    </a:lnTo>
                    <a:lnTo>
                      <a:pt x="1" y="11"/>
                    </a:lnTo>
                    <a:lnTo>
                      <a:pt x="4" y="11"/>
                    </a:lnTo>
                    <a:lnTo>
                      <a:pt x="6" y="11"/>
                    </a:lnTo>
                    <a:lnTo>
                      <a:pt x="9" y="11"/>
                    </a:lnTo>
                    <a:lnTo>
                      <a:pt x="11" y="12"/>
                    </a:lnTo>
                    <a:lnTo>
                      <a:pt x="14" y="11"/>
                    </a:lnTo>
                    <a:lnTo>
                      <a:pt x="16" y="11"/>
                    </a:lnTo>
                    <a:lnTo>
                      <a:pt x="18" y="11"/>
                    </a:lnTo>
                    <a:lnTo>
                      <a:pt x="21" y="11"/>
                    </a:lnTo>
                  </a:path>
                </a:pathLst>
              </a:custGeom>
              <a:solidFill>
                <a:srgbClr val="ABABAB"/>
              </a:solidFill>
              <a:ln w="12700" cap="rnd">
                <a:solidFill>
                  <a:srgbClr val="ABABAB"/>
                </a:solidFill>
                <a:round/>
              </a:ln>
            </p:spPr>
            <p:txBody>
              <a:bodyPr/>
              <a:lstStyle/>
              <a:p>
                <a:endParaRPr lang="zh-CN" altLang="en-US"/>
              </a:p>
            </p:txBody>
          </p:sp>
          <p:sp>
            <p:nvSpPr>
              <p:cNvPr id="11405" name="Freeform 348"/>
              <p:cNvSpPr/>
              <p:nvPr/>
            </p:nvSpPr>
            <p:spPr bwMode="auto">
              <a:xfrm>
                <a:off x="2646" y="2483"/>
                <a:ext cx="22" cy="20"/>
              </a:xfrm>
              <a:custGeom>
                <a:avLst/>
                <a:gdLst>
                  <a:gd name="T0" fmla="*/ 0 w 22"/>
                  <a:gd name="T1" fmla="*/ 10 h 20"/>
                  <a:gd name="T2" fmla="*/ 0 w 22"/>
                  <a:gd name="T3" fmla="*/ 19 h 20"/>
                  <a:gd name="T4" fmla="*/ 21 w 22"/>
                  <a:gd name="T5" fmla="*/ 19 h 20"/>
                  <a:gd name="T6" fmla="*/ 21 w 22"/>
                  <a:gd name="T7" fmla="*/ 5 h 20"/>
                  <a:gd name="T8" fmla="*/ 21 w 22"/>
                  <a:gd name="T9" fmla="*/ 0 h 20"/>
                  <a:gd name="T10" fmla="*/ 19 w 22"/>
                  <a:gd name="T11" fmla="*/ 10 h 20"/>
                  <a:gd name="T12" fmla="*/ 17 w 22"/>
                  <a:gd name="T13" fmla="*/ 11 h 20"/>
                  <a:gd name="T14" fmla="*/ 14 w 22"/>
                  <a:gd name="T15" fmla="*/ 11 h 20"/>
                  <a:gd name="T16" fmla="*/ 12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1" y="0"/>
                    </a:lnTo>
                    <a:lnTo>
                      <a:pt x="19" y="10"/>
                    </a:lnTo>
                    <a:lnTo>
                      <a:pt x="17" y="11"/>
                    </a:lnTo>
                    <a:lnTo>
                      <a:pt x="14" y="11"/>
                    </a:lnTo>
                    <a:lnTo>
                      <a:pt x="12"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406" name="Freeform 349"/>
              <p:cNvSpPr/>
              <p:nvPr/>
            </p:nvSpPr>
            <p:spPr bwMode="auto">
              <a:xfrm>
                <a:off x="2666" y="2482"/>
                <a:ext cx="21" cy="20"/>
              </a:xfrm>
              <a:custGeom>
                <a:avLst/>
                <a:gdLst>
                  <a:gd name="T0" fmla="*/ 18 w 21"/>
                  <a:gd name="T1" fmla="*/ 0 h 20"/>
                  <a:gd name="T2" fmla="*/ 20 w 21"/>
                  <a:gd name="T3" fmla="*/ 14 h 20"/>
                  <a:gd name="T4" fmla="*/ 10 w 21"/>
                  <a:gd name="T5" fmla="*/ 19 h 20"/>
                  <a:gd name="T6" fmla="*/ 0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0"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1407" name="Freeform 350"/>
              <p:cNvSpPr/>
              <p:nvPr/>
            </p:nvSpPr>
            <p:spPr bwMode="auto">
              <a:xfrm>
                <a:off x="2663"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8 w 22"/>
                  <a:gd name="T17" fmla="*/ 11 h 20"/>
                  <a:gd name="T18" fmla="*/ 11 w 22"/>
                  <a:gd name="T19" fmla="*/ 12 h 20"/>
                  <a:gd name="T20" fmla="*/ 13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8" y="11"/>
                    </a:lnTo>
                    <a:lnTo>
                      <a:pt x="11" y="12"/>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408" name="Freeform 351"/>
              <p:cNvSpPr/>
              <p:nvPr/>
            </p:nvSpPr>
            <p:spPr bwMode="auto">
              <a:xfrm>
                <a:off x="250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409" name="Freeform 352"/>
              <p:cNvSpPr/>
              <p:nvPr/>
            </p:nvSpPr>
            <p:spPr bwMode="auto">
              <a:xfrm>
                <a:off x="2522" y="2491"/>
                <a:ext cx="22" cy="19"/>
              </a:xfrm>
              <a:custGeom>
                <a:avLst/>
                <a:gdLst>
                  <a:gd name="T0" fmla="*/ 2 w 22"/>
                  <a:gd name="T1" fmla="*/ 0 h 19"/>
                  <a:gd name="T2" fmla="*/ 0 w 22"/>
                  <a:gd name="T3" fmla="*/ 14 h 19"/>
                  <a:gd name="T4" fmla="*/ 9 w 22"/>
                  <a:gd name="T5" fmla="*/ 18 h 19"/>
                  <a:gd name="T6" fmla="*/ 18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410" name="Freeform 353"/>
              <p:cNvSpPr/>
              <p:nvPr/>
            </p:nvSpPr>
            <p:spPr bwMode="auto">
              <a:xfrm>
                <a:off x="2540"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411" name="Freeform 354"/>
              <p:cNvSpPr/>
              <p:nvPr/>
            </p:nvSpPr>
            <p:spPr bwMode="auto">
              <a:xfrm>
                <a:off x="2476" y="2491"/>
                <a:ext cx="28" cy="19"/>
              </a:xfrm>
              <a:custGeom>
                <a:avLst/>
                <a:gdLst>
                  <a:gd name="T0" fmla="*/ 1 w 28"/>
                  <a:gd name="T1" fmla="*/ 0 h 19"/>
                  <a:gd name="T2" fmla="*/ 0 w 28"/>
                  <a:gd name="T3" fmla="*/ 14 h 19"/>
                  <a:gd name="T4" fmla="*/ 1 w 28"/>
                  <a:gd name="T5" fmla="*/ 18 h 19"/>
                  <a:gd name="T6" fmla="*/ 23 w 28"/>
                  <a:gd name="T7" fmla="*/ 18 h 19"/>
                  <a:gd name="T8" fmla="*/ 25 w 28"/>
                  <a:gd name="T9" fmla="*/ 14 h 19"/>
                  <a:gd name="T10" fmla="*/ 27 w 28"/>
                  <a:gd name="T11" fmla="*/ 0 h 19"/>
                  <a:gd name="T12" fmla="*/ 1 w 28"/>
                  <a:gd name="T13" fmla="*/ 0 h 19"/>
                  <a:gd name="T14" fmla="*/ 0 60000 65536"/>
                  <a:gd name="T15" fmla="*/ 0 60000 65536"/>
                  <a:gd name="T16" fmla="*/ 0 60000 65536"/>
                  <a:gd name="T17" fmla="*/ 0 60000 65536"/>
                  <a:gd name="T18" fmla="*/ 0 60000 65536"/>
                  <a:gd name="T19" fmla="*/ 0 60000 65536"/>
                  <a:gd name="T20" fmla="*/ 0 60000 65536"/>
                  <a:gd name="T21" fmla="*/ 0 w 28"/>
                  <a:gd name="T22" fmla="*/ 0 h 19"/>
                  <a:gd name="T23" fmla="*/ 28 w 2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9">
                    <a:moveTo>
                      <a:pt x="1" y="0"/>
                    </a:moveTo>
                    <a:lnTo>
                      <a:pt x="0" y="14"/>
                    </a:lnTo>
                    <a:lnTo>
                      <a:pt x="1" y="18"/>
                    </a:lnTo>
                    <a:lnTo>
                      <a:pt x="23" y="18"/>
                    </a:lnTo>
                    <a:lnTo>
                      <a:pt x="25" y="14"/>
                    </a:lnTo>
                    <a:lnTo>
                      <a:pt x="27" y="0"/>
                    </a:lnTo>
                    <a:lnTo>
                      <a:pt x="1" y="0"/>
                    </a:lnTo>
                  </a:path>
                </a:pathLst>
              </a:custGeom>
              <a:solidFill>
                <a:srgbClr val="FFFFFF"/>
              </a:solidFill>
              <a:ln w="12700" cap="rnd">
                <a:solidFill>
                  <a:srgbClr val="ABABAB"/>
                </a:solidFill>
                <a:round/>
              </a:ln>
            </p:spPr>
            <p:txBody>
              <a:bodyPr/>
              <a:lstStyle/>
              <a:p>
                <a:endParaRPr lang="zh-CN" altLang="en-US"/>
              </a:p>
            </p:txBody>
          </p:sp>
          <p:sp>
            <p:nvSpPr>
              <p:cNvPr id="11412" name="Freeform 355"/>
              <p:cNvSpPr/>
              <p:nvPr/>
            </p:nvSpPr>
            <p:spPr bwMode="auto">
              <a:xfrm>
                <a:off x="2558"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413" name="Freeform 356"/>
              <p:cNvSpPr/>
              <p:nvPr/>
            </p:nvSpPr>
            <p:spPr bwMode="auto">
              <a:xfrm>
                <a:off x="2578" y="2491"/>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1414" name="Freeform 357"/>
              <p:cNvSpPr/>
              <p:nvPr/>
            </p:nvSpPr>
            <p:spPr bwMode="auto">
              <a:xfrm>
                <a:off x="2614" y="2491"/>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1415" name="Freeform 358"/>
              <p:cNvSpPr/>
              <p:nvPr/>
            </p:nvSpPr>
            <p:spPr bwMode="auto">
              <a:xfrm>
                <a:off x="2705" y="2491"/>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1416" name="Freeform 359"/>
              <p:cNvSpPr/>
              <p:nvPr/>
            </p:nvSpPr>
            <p:spPr bwMode="auto">
              <a:xfrm>
                <a:off x="263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417" name="Freeform 360"/>
              <p:cNvSpPr/>
              <p:nvPr/>
            </p:nvSpPr>
            <p:spPr bwMode="auto">
              <a:xfrm>
                <a:off x="2687"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418" name="Freeform 361"/>
              <p:cNvSpPr/>
              <p:nvPr/>
            </p:nvSpPr>
            <p:spPr bwMode="auto">
              <a:xfrm>
                <a:off x="2651" y="2491"/>
                <a:ext cx="22" cy="19"/>
              </a:xfrm>
              <a:custGeom>
                <a:avLst/>
                <a:gdLst>
                  <a:gd name="T0" fmla="*/ 1 w 22"/>
                  <a:gd name="T1" fmla="*/ 0 h 19"/>
                  <a:gd name="T2" fmla="*/ 0 w 22"/>
                  <a:gd name="T3" fmla="*/ 14 h 19"/>
                  <a:gd name="T4" fmla="*/ 10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10"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1419" name="Freeform 362"/>
              <p:cNvSpPr/>
              <p:nvPr/>
            </p:nvSpPr>
            <p:spPr bwMode="auto">
              <a:xfrm>
                <a:off x="2669"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420" name="Freeform 363"/>
              <p:cNvSpPr/>
              <p:nvPr/>
            </p:nvSpPr>
            <p:spPr bwMode="auto">
              <a:xfrm>
                <a:off x="2473" y="2502"/>
                <a:ext cx="38" cy="19"/>
              </a:xfrm>
              <a:custGeom>
                <a:avLst/>
                <a:gdLst>
                  <a:gd name="T0" fmla="*/ 0 w 38"/>
                  <a:gd name="T1" fmla="*/ 10 h 19"/>
                  <a:gd name="T2" fmla="*/ 0 w 38"/>
                  <a:gd name="T3" fmla="*/ 18 h 19"/>
                  <a:gd name="T4" fmla="*/ 36 w 38"/>
                  <a:gd name="T5" fmla="*/ 18 h 19"/>
                  <a:gd name="T6" fmla="*/ 37 w 38"/>
                  <a:gd name="T7" fmla="*/ 4 h 19"/>
                  <a:gd name="T8" fmla="*/ 37 w 38"/>
                  <a:gd name="T9" fmla="*/ 0 h 19"/>
                  <a:gd name="T10" fmla="*/ 35 w 38"/>
                  <a:gd name="T11" fmla="*/ 10 h 19"/>
                  <a:gd name="T12" fmla="*/ 32 w 38"/>
                  <a:gd name="T13" fmla="*/ 11 h 19"/>
                  <a:gd name="T14" fmla="*/ 30 w 38"/>
                  <a:gd name="T15" fmla="*/ 11 h 19"/>
                  <a:gd name="T16" fmla="*/ 27 w 38"/>
                  <a:gd name="T17" fmla="*/ 11 h 19"/>
                  <a:gd name="T18" fmla="*/ 25 w 38"/>
                  <a:gd name="T19" fmla="*/ 11 h 19"/>
                  <a:gd name="T20" fmla="*/ 22 w 38"/>
                  <a:gd name="T21" fmla="*/ 11 h 19"/>
                  <a:gd name="T22" fmla="*/ 20 w 38"/>
                  <a:gd name="T23" fmla="*/ 11 h 19"/>
                  <a:gd name="T24" fmla="*/ 17 w 38"/>
                  <a:gd name="T25" fmla="*/ 11 h 19"/>
                  <a:gd name="T26" fmla="*/ 14 w 38"/>
                  <a:gd name="T27" fmla="*/ 11 h 19"/>
                  <a:gd name="T28" fmla="*/ 12 w 38"/>
                  <a:gd name="T29" fmla="*/ 11 h 19"/>
                  <a:gd name="T30" fmla="*/ 9 w 38"/>
                  <a:gd name="T31" fmla="*/ 11 h 19"/>
                  <a:gd name="T32" fmla="*/ 7 w 38"/>
                  <a:gd name="T33" fmla="*/ 11 h 19"/>
                  <a:gd name="T34" fmla="*/ 5 w 38"/>
                  <a:gd name="T35" fmla="*/ 11 h 19"/>
                  <a:gd name="T36" fmla="*/ 2 w 38"/>
                  <a:gd name="T37" fmla="*/ 11 h 19"/>
                  <a:gd name="T38" fmla="*/ 0 w 38"/>
                  <a:gd name="T39" fmla="*/ 10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9"/>
                  <a:gd name="T62" fmla="*/ 38 w 38"/>
                  <a:gd name="T63" fmla="*/ 19 h 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9">
                    <a:moveTo>
                      <a:pt x="0" y="10"/>
                    </a:moveTo>
                    <a:lnTo>
                      <a:pt x="0" y="18"/>
                    </a:lnTo>
                    <a:lnTo>
                      <a:pt x="36" y="18"/>
                    </a:lnTo>
                    <a:lnTo>
                      <a:pt x="37" y="4"/>
                    </a:lnTo>
                    <a:lnTo>
                      <a:pt x="37" y="0"/>
                    </a:lnTo>
                    <a:lnTo>
                      <a:pt x="35" y="10"/>
                    </a:lnTo>
                    <a:lnTo>
                      <a:pt x="32" y="11"/>
                    </a:lnTo>
                    <a:lnTo>
                      <a:pt x="30" y="11"/>
                    </a:lnTo>
                    <a:lnTo>
                      <a:pt x="27" y="11"/>
                    </a:lnTo>
                    <a:lnTo>
                      <a:pt x="25" y="11"/>
                    </a:lnTo>
                    <a:lnTo>
                      <a:pt x="22" y="11"/>
                    </a:lnTo>
                    <a:lnTo>
                      <a:pt x="20" y="11"/>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421" name="Freeform 364"/>
              <p:cNvSpPr/>
              <p:nvPr/>
            </p:nvSpPr>
            <p:spPr bwMode="auto">
              <a:xfrm>
                <a:off x="2548" y="2502"/>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7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422" name="Freeform 365"/>
              <p:cNvSpPr/>
              <p:nvPr/>
            </p:nvSpPr>
            <p:spPr bwMode="auto">
              <a:xfrm>
                <a:off x="2602" y="2502"/>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423" name="Freeform 366"/>
              <p:cNvSpPr/>
              <p:nvPr/>
            </p:nvSpPr>
            <p:spPr bwMode="auto">
              <a:xfrm>
                <a:off x="2678" y="250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424" name="Freeform 367"/>
              <p:cNvSpPr/>
              <p:nvPr/>
            </p:nvSpPr>
            <p:spPr bwMode="auto">
              <a:xfrm>
                <a:off x="2678" y="2502"/>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425" name="Freeform 368"/>
              <p:cNvSpPr/>
              <p:nvPr/>
            </p:nvSpPr>
            <p:spPr bwMode="auto">
              <a:xfrm>
                <a:off x="2472"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426" name="Freeform 369"/>
              <p:cNvSpPr/>
              <p:nvPr/>
            </p:nvSpPr>
            <p:spPr bwMode="auto">
              <a:xfrm>
                <a:off x="2471" y="2511"/>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427" name="Freeform 370"/>
              <p:cNvSpPr/>
              <p:nvPr/>
            </p:nvSpPr>
            <p:spPr bwMode="auto">
              <a:xfrm>
                <a:off x="2488" y="2511"/>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7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7"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428" name="Freeform 371"/>
              <p:cNvSpPr/>
              <p:nvPr/>
            </p:nvSpPr>
            <p:spPr bwMode="auto">
              <a:xfrm>
                <a:off x="2776" y="2510"/>
                <a:ext cx="22" cy="19"/>
              </a:xfrm>
              <a:custGeom>
                <a:avLst/>
                <a:gdLst>
                  <a:gd name="T0" fmla="*/ 19 w 22"/>
                  <a:gd name="T1" fmla="*/ 0 h 19"/>
                  <a:gd name="T2" fmla="*/ 21 w 22"/>
                  <a:gd name="T3" fmla="*/ 13 h 19"/>
                  <a:gd name="T4" fmla="*/ 11 w 22"/>
                  <a:gd name="T5" fmla="*/ 18 h 19"/>
                  <a:gd name="T6" fmla="*/ 2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1" y="18"/>
                    </a:lnTo>
                    <a:lnTo>
                      <a:pt x="2"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429" name="Freeform 372"/>
              <p:cNvSpPr/>
              <p:nvPr/>
            </p:nvSpPr>
            <p:spPr bwMode="auto">
              <a:xfrm>
                <a:off x="2774" y="2511"/>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2 w 21"/>
                  <a:gd name="T11" fmla="*/ 10 h 19"/>
                  <a:gd name="T12" fmla="*/ 4 w 21"/>
                  <a:gd name="T13" fmla="*/ 11 h 19"/>
                  <a:gd name="T14" fmla="*/ 6 w 21"/>
                  <a:gd name="T15" fmla="*/ 11 h 19"/>
                  <a:gd name="T16" fmla="*/ 8 w 21"/>
                  <a:gd name="T17" fmla="*/ 11 h 19"/>
                  <a:gd name="T18" fmla="*/ 11 w 21"/>
                  <a:gd name="T19" fmla="*/ 11 h 19"/>
                  <a:gd name="T20" fmla="*/ 12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2" y="10"/>
                    </a:lnTo>
                    <a:lnTo>
                      <a:pt x="4" y="11"/>
                    </a:lnTo>
                    <a:lnTo>
                      <a:pt x="6" y="11"/>
                    </a:lnTo>
                    <a:lnTo>
                      <a:pt x="8" y="11"/>
                    </a:lnTo>
                    <a:lnTo>
                      <a:pt x="11" y="11"/>
                    </a:lnTo>
                    <a:lnTo>
                      <a:pt x="12"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1430" name="Freeform 373"/>
              <p:cNvSpPr/>
              <p:nvPr/>
            </p:nvSpPr>
            <p:spPr bwMode="auto">
              <a:xfrm>
                <a:off x="2543"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431" name="Freeform 374"/>
              <p:cNvSpPr/>
              <p:nvPr/>
            </p:nvSpPr>
            <p:spPr bwMode="auto">
              <a:xfrm>
                <a:off x="2756" y="2510"/>
                <a:ext cx="21" cy="19"/>
              </a:xfrm>
              <a:custGeom>
                <a:avLst/>
                <a:gdLst>
                  <a:gd name="T0" fmla="*/ 18 w 21"/>
                  <a:gd name="T1" fmla="*/ 0 h 19"/>
                  <a:gd name="T2" fmla="*/ 20 w 21"/>
                  <a:gd name="T3" fmla="*/ 13 h 19"/>
                  <a:gd name="T4" fmla="*/ 10 w 21"/>
                  <a:gd name="T5" fmla="*/ 18 h 19"/>
                  <a:gd name="T6" fmla="*/ 1 w 21"/>
                  <a:gd name="T7" fmla="*/ 13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3"/>
                    </a:lnTo>
                    <a:lnTo>
                      <a:pt x="10" y="18"/>
                    </a:lnTo>
                    <a:lnTo>
                      <a:pt x="1" y="13"/>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1432" name="Freeform 375"/>
              <p:cNvSpPr/>
              <p:nvPr/>
            </p:nvSpPr>
            <p:spPr bwMode="auto">
              <a:xfrm>
                <a:off x="2739"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433" name="Freeform 376"/>
              <p:cNvSpPr/>
              <p:nvPr/>
            </p:nvSpPr>
            <p:spPr bwMode="auto">
              <a:xfrm>
                <a:off x="2718"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434" name="Freeform 377"/>
              <p:cNvSpPr/>
              <p:nvPr/>
            </p:nvSpPr>
            <p:spPr bwMode="auto">
              <a:xfrm>
                <a:off x="2718"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435" name="Freeform 378"/>
              <p:cNvSpPr/>
              <p:nvPr/>
            </p:nvSpPr>
            <p:spPr bwMode="auto">
              <a:xfrm>
                <a:off x="2700"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436" name="Freeform 379"/>
              <p:cNvSpPr/>
              <p:nvPr/>
            </p:nvSpPr>
            <p:spPr bwMode="auto">
              <a:xfrm>
                <a:off x="2699"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437" name="Freeform 380"/>
              <p:cNvSpPr/>
              <p:nvPr/>
            </p:nvSpPr>
            <p:spPr bwMode="auto">
              <a:xfrm>
                <a:off x="2574"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1438" name="Freeform 381"/>
              <p:cNvSpPr/>
              <p:nvPr/>
            </p:nvSpPr>
            <p:spPr bwMode="auto">
              <a:xfrm>
                <a:off x="2646"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1439" name="Freeform 382"/>
              <p:cNvSpPr/>
              <p:nvPr/>
            </p:nvSpPr>
            <p:spPr bwMode="auto">
              <a:xfrm>
                <a:off x="2716" y="2392"/>
                <a:ext cx="65" cy="19"/>
              </a:xfrm>
              <a:custGeom>
                <a:avLst/>
                <a:gdLst>
                  <a:gd name="T0" fmla="*/ 0 w 65"/>
                  <a:gd name="T1" fmla="*/ 0 h 19"/>
                  <a:gd name="T2" fmla="*/ 64 w 65"/>
                  <a:gd name="T3" fmla="*/ 0 h 19"/>
                  <a:gd name="T4" fmla="*/ 64 w 65"/>
                  <a:gd name="T5" fmla="*/ 18 h 19"/>
                  <a:gd name="T6" fmla="*/ 0 w 65"/>
                  <a:gd name="T7" fmla="*/ 18 h 19"/>
                  <a:gd name="T8" fmla="*/ 0 w 65"/>
                  <a:gd name="T9" fmla="*/ 0 h 19"/>
                  <a:gd name="T10" fmla="*/ 0 60000 65536"/>
                  <a:gd name="T11" fmla="*/ 0 60000 65536"/>
                  <a:gd name="T12" fmla="*/ 0 60000 65536"/>
                  <a:gd name="T13" fmla="*/ 0 60000 65536"/>
                  <a:gd name="T14" fmla="*/ 0 60000 65536"/>
                  <a:gd name="T15" fmla="*/ 0 w 65"/>
                  <a:gd name="T16" fmla="*/ 0 h 19"/>
                  <a:gd name="T17" fmla="*/ 65 w 65"/>
                  <a:gd name="T18" fmla="*/ 19 h 19"/>
                </a:gdLst>
                <a:ahLst/>
                <a:cxnLst>
                  <a:cxn ang="T10">
                    <a:pos x="T0" y="T1"/>
                  </a:cxn>
                  <a:cxn ang="T11">
                    <a:pos x="T2" y="T3"/>
                  </a:cxn>
                  <a:cxn ang="T12">
                    <a:pos x="T4" y="T5"/>
                  </a:cxn>
                  <a:cxn ang="T13">
                    <a:pos x="T6" y="T7"/>
                  </a:cxn>
                  <a:cxn ang="T14">
                    <a:pos x="T8" y="T9"/>
                  </a:cxn>
                </a:cxnLst>
                <a:rect l="T15" t="T16" r="T17" b="T18"/>
                <a:pathLst>
                  <a:path w="65" h="19">
                    <a:moveTo>
                      <a:pt x="0" y="0"/>
                    </a:moveTo>
                    <a:lnTo>
                      <a:pt x="64" y="0"/>
                    </a:lnTo>
                    <a:lnTo>
                      <a:pt x="64"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1440" name="Freeform 383"/>
              <p:cNvSpPr/>
              <p:nvPr/>
            </p:nvSpPr>
            <p:spPr bwMode="auto">
              <a:xfrm>
                <a:off x="2529" y="2170"/>
                <a:ext cx="290" cy="224"/>
              </a:xfrm>
              <a:custGeom>
                <a:avLst/>
                <a:gdLst>
                  <a:gd name="T0" fmla="*/ 12 w 290"/>
                  <a:gd name="T1" fmla="*/ 0 h 224"/>
                  <a:gd name="T2" fmla="*/ 276 w 290"/>
                  <a:gd name="T3" fmla="*/ 0 h 224"/>
                  <a:gd name="T4" fmla="*/ 279 w 290"/>
                  <a:gd name="T5" fmla="*/ 0 h 224"/>
                  <a:gd name="T6" fmla="*/ 281 w 290"/>
                  <a:gd name="T7" fmla="*/ 0 h 224"/>
                  <a:gd name="T8" fmla="*/ 283 w 290"/>
                  <a:gd name="T9" fmla="*/ 1 h 224"/>
                  <a:gd name="T10" fmla="*/ 285 w 290"/>
                  <a:gd name="T11" fmla="*/ 3 h 224"/>
                  <a:gd name="T12" fmla="*/ 287 w 290"/>
                  <a:gd name="T13" fmla="*/ 4 h 224"/>
                  <a:gd name="T14" fmla="*/ 288 w 290"/>
                  <a:gd name="T15" fmla="*/ 7 h 224"/>
                  <a:gd name="T16" fmla="*/ 289 w 290"/>
                  <a:gd name="T17" fmla="*/ 9 h 224"/>
                  <a:gd name="T18" fmla="*/ 289 w 290"/>
                  <a:gd name="T19" fmla="*/ 11 h 224"/>
                  <a:gd name="T20" fmla="*/ 289 w 290"/>
                  <a:gd name="T21" fmla="*/ 211 h 224"/>
                  <a:gd name="T22" fmla="*/ 289 w 290"/>
                  <a:gd name="T23" fmla="*/ 213 h 224"/>
                  <a:gd name="T24" fmla="*/ 288 w 290"/>
                  <a:gd name="T25" fmla="*/ 215 h 224"/>
                  <a:gd name="T26" fmla="*/ 287 w 290"/>
                  <a:gd name="T27" fmla="*/ 218 h 224"/>
                  <a:gd name="T28" fmla="*/ 285 w 290"/>
                  <a:gd name="T29" fmla="*/ 219 h 224"/>
                  <a:gd name="T30" fmla="*/ 283 w 290"/>
                  <a:gd name="T31" fmla="*/ 221 h 224"/>
                  <a:gd name="T32" fmla="*/ 281 w 290"/>
                  <a:gd name="T33" fmla="*/ 222 h 224"/>
                  <a:gd name="T34" fmla="*/ 279 w 290"/>
                  <a:gd name="T35" fmla="*/ 222 h 224"/>
                  <a:gd name="T36" fmla="*/ 276 w 290"/>
                  <a:gd name="T37" fmla="*/ 223 h 224"/>
                  <a:gd name="T38" fmla="*/ 12 w 290"/>
                  <a:gd name="T39" fmla="*/ 223 h 224"/>
                  <a:gd name="T40" fmla="*/ 9 w 290"/>
                  <a:gd name="T41" fmla="*/ 222 h 224"/>
                  <a:gd name="T42" fmla="*/ 7 w 290"/>
                  <a:gd name="T43" fmla="*/ 222 h 224"/>
                  <a:gd name="T44" fmla="*/ 5 w 290"/>
                  <a:gd name="T45" fmla="*/ 221 h 224"/>
                  <a:gd name="T46" fmla="*/ 3 w 290"/>
                  <a:gd name="T47" fmla="*/ 219 h 224"/>
                  <a:gd name="T48" fmla="*/ 1 w 290"/>
                  <a:gd name="T49" fmla="*/ 218 h 224"/>
                  <a:gd name="T50" fmla="*/ 0 w 290"/>
                  <a:gd name="T51" fmla="*/ 215 h 224"/>
                  <a:gd name="T52" fmla="*/ 0 w 290"/>
                  <a:gd name="T53" fmla="*/ 213 h 224"/>
                  <a:gd name="T54" fmla="*/ 0 w 290"/>
                  <a:gd name="T55" fmla="*/ 211 h 224"/>
                  <a:gd name="T56" fmla="*/ 0 w 290"/>
                  <a:gd name="T57" fmla="*/ 11 h 224"/>
                  <a:gd name="T58" fmla="*/ 0 w 290"/>
                  <a:gd name="T59" fmla="*/ 9 h 224"/>
                  <a:gd name="T60" fmla="*/ 0 w 290"/>
                  <a:gd name="T61" fmla="*/ 7 h 224"/>
                  <a:gd name="T62" fmla="*/ 1 w 290"/>
                  <a:gd name="T63" fmla="*/ 4 h 224"/>
                  <a:gd name="T64" fmla="*/ 3 w 290"/>
                  <a:gd name="T65" fmla="*/ 3 h 224"/>
                  <a:gd name="T66" fmla="*/ 5 w 290"/>
                  <a:gd name="T67" fmla="*/ 1 h 224"/>
                  <a:gd name="T68" fmla="*/ 7 w 290"/>
                  <a:gd name="T69" fmla="*/ 0 h 224"/>
                  <a:gd name="T70" fmla="*/ 9 w 290"/>
                  <a:gd name="T71" fmla="*/ 0 h 224"/>
                  <a:gd name="T72" fmla="*/ 12 w 290"/>
                  <a:gd name="T73" fmla="*/ 0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0"/>
                  <a:gd name="T112" fmla="*/ 0 h 224"/>
                  <a:gd name="T113" fmla="*/ 290 w 290"/>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0" h="224">
                    <a:moveTo>
                      <a:pt x="12" y="0"/>
                    </a:moveTo>
                    <a:lnTo>
                      <a:pt x="276" y="0"/>
                    </a:lnTo>
                    <a:lnTo>
                      <a:pt x="279" y="0"/>
                    </a:lnTo>
                    <a:lnTo>
                      <a:pt x="281" y="0"/>
                    </a:lnTo>
                    <a:lnTo>
                      <a:pt x="283" y="1"/>
                    </a:lnTo>
                    <a:lnTo>
                      <a:pt x="285" y="3"/>
                    </a:lnTo>
                    <a:lnTo>
                      <a:pt x="287" y="4"/>
                    </a:lnTo>
                    <a:lnTo>
                      <a:pt x="288" y="7"/>
                    </a:lnTo>
                    <a:lnTo>
                      <a:pt x="289" y="9"/>
                    </a:lnTo>
                    <a:lnTo>
                      <a:pt x="289" y="11"/>
                    </a:lnTo>
                    <a:lnTo>
                      <a:pt x="289" y="211"/>
                    </a:lnTo>
                    <a:lnTo>
                      <a:pt x="289" y="213"/>
                    </a:lnTo>
                    <a:lnTo>
                      <a:pt x="288" y="215"/>
                    </a:lnTo>
                    <a:lnTo>
                      <a:pt x="287" y="218"/>
                    </a:lnTo>
                    <a:lnTo>
                      <a:pt x="285" y="219"/>
                    </a:lnTo>
                    <a:lnTo>
                      <a:pt x="283" y="221"/>
                    </a:lnTo>
                    <a:lnTo>
                      <a:pt x="281" y="222"/>
                    </a:lnTo>
                    <a:lnTo>
                      <a:pt x="279" y="222"/>
                    </a:lnTo>
                    <a:lnTo>
                      <a:pt x="276" y="223"/>
                    </a:lnTo>
                    <a:lnTo>
                      <a:pt x="12" y="223"/>
                    </a:lnTo>
                    <a:lnTo>
                      <a:pt x="9" y="222"/>
                    </a:lnTo>
                    <a:lnTo>
                      <a:pt x="7" y="222"/>
                    </a:lnTo>
                    <a:lnTo>
                      <a:pt x="5" y="221"/>
                    </a:lnTo>
                    <a:lnTo>
                      <a:pt x="3" y="219"/>
                    </a:lnTo>
                    <a:lnTo>
                      <a:pt x="1" y="218"/>
                    </a:lnTo>
                    <a:lnTo>
                      <a:pt x="0" y="215"/>
                    </a:lnTo>
                    <a:lnTo>
                      <a:pt x="0" y="213"/>
                    </a:lnTo>
                    <a:lnTo>
                      <a:pt x="0" y="211"/>
                    </a:lnTo>
                    <a:lnTo>
                      <a:pt x="0" y="11"/>
                    </a:lnTo>
                    <a:lnTo>
                      <a:pt x="0" y="9"/>
                    </a:lnTo>
                    <a:lnTo>
                      <a:pt x="0" y="7"/>
                    </a:lnTo>
                    <a:lnTo>
                      <a:pt x="1" y="4"/>
                    </a:lnTo>
                    <a:lnTo>
                      <a:pt x="3" y="3"/>
                    </a:lnTo>
                    <a:lnTo>
                      <a:pt x="5" y="1"/>
                    </a:lnTo>
                    <a:lnTo>
                      <a:pt x="7" y="0"/>
                    </a:lnTo>
                    <a:lnTo>
                      <a:pt x="9" y="0"/>
                    </a:lnTo>
                    <a:lnTo>
                      <a:pt x="12" y="0"/>
                    </a:lnTo>
                  </a:path>
                </a:pathLst>
              </a:custGeom>
              <a:solidFill>
                <a:srgbClr val="FFFFFF"/>
              </a:solidFill>
              <a:ln w="12700" cap="rnd">
                <a:solidFill>
                  <a:srgbClr val="ABABAB"/>
                </a:solidFill>
                <a:round/>
              </a:ln>
            </p:spPr>
            <p:txBody>
              <a:bodyPr/>
              <a:lstStyle/>
              <a:p>
                <a:endParaRPr lang="zh-CN" altLang="en-US"/>
              </a:p>
            </p:txBody>
          </p:sp>
          <p:sp>
            <p:nvSpPr>
              <p:cNvPr id="11441" name="Freeform 384"/>
              <p:cNvSpPr/>
              <p:nvPr/>
            </p:nvSpPr>
            <p:spPr bwMode="auto">
              <a:xfrm>
                <a:off x="2565" y="2203"/>
                <a:ext cx="220" cy="153"/>
              </a:xfrm>
              <a:custGeom>
                <a:avLst/>
                <a:gdLst>
                  <a:gd name="T0" fmla="*/ 217 w 220"/>
                  <a:gd name="T1" fmla="*/ 2 h 153"/>
                  <a:gd name="T2" fmla="*/ 217 w 220"/>
                  <a:gd name="T3" fmla="*/ 8 h 153"/>
                  <a:gd name="T4" fmla="*/ 218 w 220"/>
                  <a:gd name="T5" fmla="*/ 17 h 153"/>
                  <a:gd name="T6" fmla="*/ 218 w 220"/>
                  <a:gd name="T7" fmla="*/ 26 h 153"/>
                  <a:gd name="T8" fmla="*/ 218 w 220"/>
                  <a:gd name="T9" fmla="*/ 35 h 153"/>
                  <a:gd name="T10" fmla="*/ 218 w 220"/>
                  <a:gd name="T11" fmla="*/ 45 h 153"/>
                  <a:gd name="T12" fmla="*/ 219 w 220"/>
                  <a:gd name="T13" fmla="*/ 54 h 153"/>
                  <a:gd name="T14" fmla="*/ 219 w 220"/>
                  <a:gd name="T15" fmla="*/ 63 h 153"/>
                  <a:gd name="T16" fmla="*/ 219 w 220"/>
                  <a:gd name="T17" fmla="*/ 72 h 153"/>
                  <a:gd name="T18" fmla="*/ 219 w 220"/>
                  <a:gd name="T19" fmla="*/ 77 h 153"/>
                  <a:gd name="T20" fmla="*/ 219 w 220"/>
                  <a:gd name="T21" fmla="*/ 86 h 153"/>
                  <a:gd name="T22" fmla="*/ 218 w 220"/>
                  <a:gd name="T23" fmla="*/ 95 h 153"/>
                  <a:gd name="T24" fmla="*/ 218 w 220"/>
                  <a:gd name="T25" fmla="*/ 104 h 153"/>
                  <a:gd name="T26" fmla="*/ 218 w 220"/>
                  <a:gd name="T27" fmla="*/ 113 h 153"/>
                  <a:gd name="T28" fmla="*/ 218 w 220"/>
                  <a:gd name="T29" fmla="*/ 122 h 153"/>
                  <a:gd name="T30" fmla="*/ 218 w 220"/>
                  <a:gd name="T31" fmla="*/ 131 h 153"/>
                  <a:gd name="T32" fmla="*/ 217 w 220"/>
                  <a:gd name="T33" fmla="*/ 140 h 153"/>
                  <a:gd name="T34" fmla="*/ 217 w 220"/>
                  <a:gd name="T35" fmla="*/ 146 h 153"/>
                  <a:gd name="T36" fmla="*/ 214 w 220"/>
                  <a:gd name="T37" fmla="*/ 149 h 153"/>
                  <a:gd name="T38" fmla="*/ 209 w 220"/>
                  <a:gd name="T39" fmla="*/ 150 h 153"/>
                  <a:gd name="T40" fmla="*/ 199 w 220"/>
                  <a:gd name="T41" fmla="*/ 150 h 153"/>
                  <a:gd name="T42" fmla="*/ 186 w 220"/>
                  <a:gd name="T43" fmla="*/ 151 h 153"/>
                  <a:gd name="T44" fmla="*/ 173 w 220"/>
                  <a:gd name="T45" fmla="*/ 151 h 153"/>
                  <a:gd name="T46" fmla="*/ 160 w 220"/>
                  <a:gd name="T47" fmla="*/ 151 h 153"/>
                  <a:gd name="T48" fmla="*/ 147 w 220"/>
                  <a:gd name="T49" fmla="*/ 151 h 153"/>
                  <a:gd name="T50" fmla="*/ 134 w 220"/>
                  <a:gd name="T51" fmla="*/ 152 h 153"/>
                  <a:gd name="T52" fmla="*/ 121 w 220"/>
                  <a:gd name="T53" fmla="*/ 152 h 153"/>
                  <a:gd name="T54" fmla="*/ 108 w 220"/>
                  <a:gd name="T55" fmla="*/ 152 h 153"/>
                  <a:gd name="T56" fmla="*/ 101 w 220"/>
                  <a:gd name="T57" fmla="*/ 152 h 153"/>
                  <a:gd name="T58" fmla="*/ 88 w 220"/>
                  <a:gd name="T59" fmla="*/ 152 h 153"/>
                  <a:gd name="T60" fmla="*/ 75 w 220"/>
                  <a:gd name="T61" fmla="*/ 151 h 153"/>
                  <a:gd name="T62" fmla="*/ 62 w 220"/>
                  <a:gd name="T63" fmla="*/ 151 h 153"/>
                  <a:gd name="T64" fmla="*/ 49 w 220"/>
                  <a:gd name="T65" fmla="*/ 151 h 153"/>
                  <a:gd name="T66" fmla="*/ 37 w 220"/>
                  <a:gd name="T67" fmla="*/ 151 h 153"/>
                  <a:gd name="T68" fmla="*/ 24 w 220"/>
                  <a:gd name="T69" fmla="*/ 151 h 153"/>
                  <a:gd name="T70" fmla="*/ 11 w 220"/>
                  <a:gd name="T71" fmla="*/ 150 h 153"/>
                  <a:gd name="T72" fmla="*/ 3 w 220"/>
                  <a:gd name="T73" fmla="*/ 150 h 153"/>
                  <a:gd name="T74" fmla="*/ 0 w 220"/>
                  <a:gd name="T75" fmla="*/ 147 h 153"/>
                  <a:gd name="T76" fmla="*/ 182 w 220"/>
                  <a:gd name="T77" fmla="*/ 127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0"/>
                  <a:gd name="T118" fmla="*/ 0 h 153"/>
                  <a:gd name="T119" fmla="*/ 220 w 220"/>
                  <a:gd name="T120" fmla="*/ 153 h 15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0" h="153">
                    <a:moveTo>
                      <a:pt x="217" y="0"/>
                    </a:moveTo>
                    <a:lnTo>
                      <a:pt x="217" y="2"/>
                    </a:lnTo>
                    <a:lnTo>
                      <a:pt x="217" y="4"/>
                    </a:lnTo>
                    <a:lnTo>
                      <a:pt x="217" y="8"/>
                    </a:lnTo>
                    <a:lnTo>
                      <a:pt x="218" y="13"/>
                    </a:lnTo>
                    <a:lnTo>
                      <a:pt x="218" y="17"/>
                    </a:lnTo>
                    <a:lnTo>
                      <a:pt x="218" y="22"/>
                    </a:lnTo>
                    <a:lnTo>
                      <a:pt x="218" y="26"/>
                    </a:lnTo>
                    <a:lnTo>
                      <a:pt x="218" y="31"/>
                    </a:lnTo>
                    <a:lnTo>
                      <a:pt x="218" y="35"/>
                    </a:lnTo>
                    <a:lnTo>
                      <a:pt x="218" y="40"/>
                    </a:lnTo>
                    <a:lnTo>
                      <a:pt x="218" y="45"/>
                    </a:lnTo>
                    <a:lnTo>
                      <a:pt x="218" y="49"/>
                    </a:lnTo>
                    <a:lnTo>
                      <a:pt x="219" y="54"/>
                    </a:lnTo>
                    <a:lnTo>
                      <a:pt x="219" y="58"/>
                    </a:lnTo>
                    <a:lnTo>
                      <a:pt x="219" y="63"/>
                    </a:lnTo>
                    <a:lnTo>
                      <a:pt x="219" y="67"/>
                    </a:lnTo>
                    <a:lnTo>
                      <a:pt x="219" y="72"/>
                    </a:lnTo>
                    <a:lnTo>
                      <a:pt x="219" y="74"/>
                    </a:lnTo>
                    <a:lnTo>
                      <a:pt x="219" y="77"/>
                    </a:lnTo>
                    <a:lnTo>
                      <a:pt x="219" y="81"/>
                    </a:lnTo>
                    <a:lnTo>
                      <a:pt x="219" y="86"/>
                    </a:lnTo>
                    <a:lnTo>
                      <a:pt x="219" y="90"/>
                    </a:lnTo>
                    <a:lnTo>
                      <a:pt x="218" y="95"/>
                    </a:lnTo>
                    <a:lnTo>
                      <a:pt x="218" y="99"/>
                    </a:lnTo>
                    <a:lnTo>
                      <a:pt x="218" y="104"/>
                    </a:lnTo>
                    <a:lnTo>
                      <a:pt x="218" y="108"/>
                    </a:lnTo>
                    <a:lnTo>
                      <a:pt x="218" y="113"/>
                    </a:lnTo>
                    <a:lnTo>
                      <a:pt x="218" y="117"/>
                    </a:lnTo>
                    <a:lnTo>
                      <a:pt x="218" y="122"/>
                    </a:lnTo>
                    <a:lnTo>
                      <a:pt x="218" y="127"/>
                    </a:lnTo>
                    <a:lnTo>
                      <a:pt x="218" y="131"/>
                    </a:lnTo>
                    <a:lnTo>
                      <a:pt x="217" y="136"/>
                    </a:lnTo>
                    <a:lnTo>
                      <a:pt x="217" y="140"/>
                    </a:lnTo>
                    <a:lnTo>
                      <a:pt x="217" y="145"/>
                    </a:lnTo>
                    <a:lnTo>
                      <a:pt x="217" y="146"/>
                    </a:lnTo>
                    <a:lnTo>
                      <a:pt x="216" y="148"/>
                    </a:lnTo>
                    <a:lnTo>
                      <a:pt x="214" y="149"/>
                    </a:lnTo>
                    <a:lnTo>
                      <a:pt x="212" y="150"/>
                    </a:lnTo>
                    <a:lnTo>
                      <a:pt x="209" y="150"/>
                    </a:lnTo>
                    <a:lnTo>
                      <a:pt x="205" y="150"/>
                    </a:lnTo>
                    <a:lnTo>
                      <a:pt x="199" y="150"/>
                    </a:lnTo>
                    <a:lnTo>
                      <a:pt x="192" y="151"/>
                    </a:lnTo>
                    <a:lnTo>
                      <a:pt x="186" y="151"/>
                    </a:lnTo>
                    <a:lnTo>
                      <a:pt x="180" y="151"/>
                    </a:lnTo>
                    <a:lnTo>
                      <a:pt x="173" y="151"/>
                    </a:lnTo>
                    <a:lnTo>
                      <a:pt x="167" y="151"/>
                    </a:lnTo>
                    <a:lnTo>
                      <a:pt x="160" y="151"/>
                    </a:lnTo>
                    <a:lnTo>
                      <a:pt x="154" y="151"/>
                    </a:lnTo>
                    <a:lnTo>
                      <a:pt x="147" y="151"/>
                    </a:lnTo>
                    <a:lnTo>
                      <a:pt x="141" y="151"/>
                    </a:lnTo>
                    <a:lnTo>
                      <a:pt x="134" y="152"/>
                    </a:lnTo>
                    <a:lnTo>
                      <a:pt x="128" y="152"/>
                    </a:lnTo>
                    <a:lnTo>
                      <a:pt x="121" y="152"/>
                    </a:lnTo>
                    <a:lnTo>
                      <a:pt x="115" y="152"/>
                    </a:lnTo>
                    <a:lnTo>
                      <a:pt x="108" y="152"/>
                    </a:lnTo>
                    <a:lnTo>
                      <a:pt x="105" y="152"/>
                    </a:lnTo>
                    <a:lnTo>
                      <a:pt x="101" y="152"/>
                    </a:lnTo>
                    <a:lnTo>
                      <a:pt x="95" y="152"/>
                    </a:lnTo>
                    <a:lnTo>
                      <a:pt x="88" y="152"/>
                    </a:lnTo>
                    <a:lnTo>
                      <a:pt x="82" y="152"/>
                    </a:lnTo>
                    <a:lnTo>
                      <a:pt x="75" y="151"/>
                    </a:lnTo>
                    <a:lnTo>
                      <a:pt x="69" y="151"/>
                    </a:lnTo>
                    <a:lnTo>
                      <a:pt x="62" y="151"/>
                    </a:lnTo>
                    <a:lnTo>
                      <a:pt x="56" y="151"/>
                    </a:lnTo>
                    <a:lnTo>
                      <a:pt x="49" y="151"/>
                    </a:lnTo>
                    <a:lnTo>
                      <a:pt x="43" y="151"/>
                    </a:lnTo>
                    <a:lnTo>
                      <a:pt x="37" y="151"/>
                    </a:lnTo>
                    <a:lnTo>
                      <a:pt x="30" y="151"/>
                    </a:lnTo>
                    <a:lnTo>
                      <a:pt x="24" y="151"/>
                    </a:lnTo>
                    <a:lnTo>
                      <a:pt x="17" y="150"/>
                    </a:lnTo>
                    <a:lnTo>
                      <a:pt x="11" y="150"/>
                    </a:lnTo>
                    <a:lnTo>
                      <a:pt x="4" y="150"/>
                    </a:lnTo>
                    <a:lnTo>
                      <a:pt x="3" y="150"/>
                    </a:lnTo>
                    <a:lnTo>
                      <a:pt x="1" y="149"/>
                    </a:lnTo>
                    <a:lnTo>
                      <a:pt x="0" y="147"/>
                    </a:lnTo>
                    <a:lnTo>
                      <a:pt x="0" y="145"/>
                    </a:lnTo>
                    <a:lnTo>
                      <a:pt x="182" y="127"/>
                    </a:lnTo>
                    <a:lnTo>
                      <a:pt x="217" y="0"/>
                    </a:lnTo>
                  </a:path>
                </a:pathLst>
              </a:custGeom>
              <a:solidFill>
                <a:srgbClr val="FFFFFF"/>
              </a:solidFill>
              <a:ln w="12700" cap="rnd">
                <a:solidFill>
                  <a:srgbClr val="ABABAB"/>
                </a:solidFill>
                <a:round/>
              </a:ln>
            </p:spPr>
            <p:txBody>
              <a:bodyPr/>
              <a:lstStyle/>
              <a:p>
                <a:endParaRPr lang="zh-CN" altLang="en-US"/>
              </a:p>
            </p:txBody>
          </p:sp>
          <p:sp>
            <p:nvSpPr>
              <p:cNvPr id="11442" name="Freeform 385"/>
              <p:cNvSpPr/>
              <p:nvPr/>
            </p:nvSpPr>
            <p:spPr bwMode="auto">
              <a:xfrm>
                <a:off x="2564" y="2197"/>
                <a:ext cx="219" cy="157"/>
              </a:xfrm>
              <a:custGeom>
                <a:avLst/>
                <a:gdLst>
                  <a:gd name="T0" fmla="*/ 1 w 219"/>
                  <a:gd name="T1" fmla="*/ 149 h 157"/>
                  <a:gd name="T2" fmla="*/ 0 w 219"/>
                  <a:gd name="T3" fmla="*/ 142 h 157"/>
                  <a:gd name="T4" fmla="*/ 0 w 219"/>
                  <a:gd name="T5" fmla="*/ 133 h 157"/>
                  <a:gd name="T6" fmla="*/ 0 w 219"/>
                  <a:gd name="T7" fmla="*/ 124 h 157"/>
                  <a:gd name="T8" fmla="*/ 0 w 219"/>
                  <a:gd name="T9" fmla="*/ 115 h 157"/>
                  <a:gd name="T10" fmla="*/ 0 w 219"/>
                  <a:gd name="T11" fmla="*/ 106 h 157"/>
                  <a:gd name="T12" fmla="*/ 0 w 219"/>
                  <a:gd name="T13" fmla="*/ 96 h 157"/>
                  <a:gd name="T14" fmla="*/ 0 w 219"/>
                  <a:gd name="T15" fmla="*/ 87 h 157"/>
                  <a:gd name="T16" fmla="*/ 0 w 219"/>
                  <a:gd name="T17" fmla="*/ 78 h 157"/>
                  <a:gd name="T18" fmla="*/ 0 w 219"/>
                  <a:gd name="T19" fmla="*/ 74 h 157"/>
                  <a:gd name="T20" fmla="*/ 0 w 219"/>
                  <a:gd name="T21" fmla="*/ 65 h 157"/>
                  <a:gd name="T22" fmla="*/ 0 w 219"/>
                  <a:gd name="T23" fmla="*/ 56 h 157"/>
                  <a:gd name="T24" fmla="*/ 0 w 219"/>
                  <a:gd name="T25" fmla="*/ 47 h 157"/>
                  <a:gd name="T26" fmla="*/ 0 w 219"/>
                  <a:gd name="T27" fmla="*/ 38 h 157"/>
                  <a:gd name="T28" fmla="*/ 0 w 219"/>
                  <a:gd name="T29" fmla="*/ 29 h 157"/>
                  <a:gd name="T30" fmla="*/ 0 w 219"/>
                  <a:gd name="T31" fmla="*/ 20 h 157"/>
                  <a:gd name="T32" fmla="*/ 1 w 219"/>
                  <a:gd name="T33" fmla="*/ 11 h 157"/>
                  <a:gd name="T34" fmla="*/ 1 w 219"/>
                  <a:gd name="T35" fmla="*/ 5 h 157"/>
                  <a:gd name="T36" fmla="*/ 4 w 219"/>
                  <a:gd name="T37" fmla="*/ 2 h 157"/>
                  <a:gd name="T38" fmla="*/ 9 w 219"/>
                  <a:gd name="T39" fmla="*/ 1 h 157"/>
                  <a:gd name="T40" fmla="*/ 19 w 219"/>
                  <a:gd name="T41" fmla="*/ 1 h 157"/>
                  <a:gd name="T42" fmla="*/ 32 w 219"/>
                  <a:gd name="T43" fmla="*/ 0 h 157"/>
                  <a:gd name="T44" fmla="*/ 44 w 219"/>
                  <a:gd name="T45" fmla="*/ 0 h 157"/>
                  <a:gd name="T46" fmla="*/ 57 w 219"/>
                  <a:gd name="T47" fmla="*/ 0 h 157"/>
                  <a:gd name="T48" fmla="*/ 70 w 219"/>
                  <a:gd name="T49" fmla="*/ 0 h 157"/>
                  <a:gd name="T50" fmla="*/ 83 w 219"/>
                  <a:gd name="T51" fmla="*/ 0 h 157"/>
                  <a:gd name="T52" fmla="*/ 96 w 219"/>
                  <a:gd name="T53" fmla="*/ 0 h 157"/>
                  <a:gd name="T54" fmla="*/ 109 w 219"/>
                  <a:gd name="T55" fmla="*/ 0 h 157"/>
                  <a:gd name="T56" fmla="*/ 116 w 219"/>
                  <a:gd name="T57" fmla="*/ 0 h 157"/>
                  <a:gd name="T58" fmla="*/ 129 w 219"/>
                  <a:gd name="T59" fmla="*/ 0 h 157"/>
                  <a:gd name="T60" fmla="*/ 142 w 219"/>
                  <a:gd name="T61" fmla="*/ 0 h 157"/>
                  <a:gd name="T62" fmla="*/ 155 w 219"/>
                  <a:gd name="T63" fmla="*/ 0 h 157"/>
                  <a:gd name="T64" fmla="*/ 168 w 219"/>
                  <a:gd name="T65" fmla="*/ 0 h 157"/>
                  <a:gd name="T66" fmla="*/ 181 w 219"/>
                  <a:gd name="T67" fmla="*/ 0 h 157"/>
                  <a:gd name="T68" fmla="*/ 193 w 219"/>
                  <a:gd name="T69" fmla="*/ 0 h 157"/>
                  <a:gd name="T70" fmla="*/ 206 w 219"/>
                  <a:gd name="T71" fmla="*/ 1 h 157"/>
                  <a:gd name="T72" fmla="*/ 214 w 219"/>
                  <a:gd name="T73" fmla="*/ 2 h 157"/>
                  <a:gd name="T74" fmla="*/ 217 w 219"/>
                  <a:gd name="T75" fmla="*/ 4 h 157"/>
                  <a:gd name="T76" fmla="*/ 183 w 219"/>
                  <a:gd name="T77" fmla="*/ 133 h 157"/>
                  <a:gd name="T78" fmla="*/ 5 w 219"/>
                  <a:gd name="T79" fmla="*/ 155 h 157"/>
                  <a:gd name="T80" fmla="*/ 1 w 219"/>
                  <a:gd name="T81" fmla="*/ 153 h 157"/>
                  <a:gd name="T82" fmla="*/ 1 w 219"/>
                  <a:gd name="T83" fmla="*/ 150 h 1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9"/>
                  <a:gd name="T127" fmla="*/ 0 h 157"/>
                  <a:gd name="T128" fmla="*/ 219 w 219"/>
                  <a:gd name="T129" fmla="*/ 157 h 1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9" h="157">
                    <a:moveTo>
                      <a:pt x="1" y="150"/>
                    </a:moveTo>
                    <a:lnTo>
                      <a:pt x="1" y="149"/>
                    </a:lnTo>
                    <a:lnTo>
                      <a:pt x="1" y="146"/>
                    </a:lnTo>
                    <a:lnTo>
                      <a:pt x="0" y="142"/>
                    </a:lnTo>
                    <a:lnTo>
                      <a:pt x="0" y="137"/>
                    </a:lnTo>
                    <a:lnTo>
                      <a:pt x="0" y="133"/>
                    </a:lnTo>
                    <a:lnTo>
                      <a:pt x="0" y="128"/>
                    </a:lnTo>
                    <a:lnTo>
                      <a:pt x="0" y="124"/>
                    </a:lnTo>
                    <a:lnTo>
                      <a:pt x="0" y="119"/>
                    </a:lnTo>
                    <a:lnTo>
                      <a:pt x="0" y="115"/>
                    </a:lnTo>
                    <a:lnTo>
                      <a:pt x="0" y="110"/>
                    </a:lnTo>
                    <a:lnTo>
                      <a:pt x="0" y="106"/>
                    </a:lnTo>
                    <a:lnTo>
                      <a:pt x="0" y="101"/>
                    </a:lnTo>
                    <a:lnTo>
                      <a:pt x="0" y="96"/>
                    </a:lnTo>
                    <a:lnTo>
                      <a:pt x="0" y="92"/>
                    </a:lnTo>
                    <a:lnTo>
                      <a:pt x="0" y="87"/>
                    </a:lnTo>
                    <a:lnTo>
                      <a:pt x="0" y="83"/>
                    </a:lnTo>
                    <a:lnTo>
                      <a:pt x="0" y="78"/>
                    </a:lnTo>
                    <a:lnTo>
                      <a:pt x="0" y="76"/>
                    </a:lnTo>
                    <a:lnTo>
                      <a:pt x="0" y="74"/>
                    </a:lnTo>
                    <a:lnTo>
                      <a:pt x="0" y="69"/>
                    </a:lnTo>
                    <a:lnTo>
                      <a:pt x="0" y="65"/>
                    </a:lnTo>
                    <a:lnTo>
                      <a:pt x="0" y="60"/>
                    </a:lnTo>
                    <a:lnTo>
                      <a:pt x="0" y="56"/>
                    </a:lnTo>
                    <a:lnTo>
                      <a:pt x="0" y="51"/>
                    </a:lnTo>
                    <a:lnTo>
                      <a:pt x="0" y="47"/>
                    </a:lnTo>
                    <a:lnTo>
                      <a:pt x="0" y="43"/>
                    </a:lnTo>
                    <a:lnTo>
                      <a:pt x="0" y="38"/>
                    </a:lnTo>
                    <a:lnTo>
                      <a:pt x="0" y="33"/>
                    </a:lnTo>
                    <a:lnTo>
                      <a:pt x="0" y="29"/>
                    </a:lnTo>
                    <a:lnTo>
                      <a:pt x="0" y="24"/>
                    </a:lnTo>
                    <a:lnTo>
                      <a:pt x="0" y="20"/>
                    </a:lnTo>
                    <a:lnTo>
                      <a:pt x="0" y="15"/>
                    </a:lnTo>
                    <a:lnTo>
                      <a:pt x="1" y="11"/>
                    </a:lnTo>
                    <a:lnTo>
                      <a:pt x="1" y="6"/>
                    </a:lnTo>
                    <a:lnTo>
                      <a:pt x="1" y="5"/>
                    </a:lnTo>
                    <a:lnTo>
                      <a:pt x="2" y="3"/>
                    </a:lnTo>
                    <a:lnTo>
                      <a:pt x="4" y="2"/>
                    </a:lnTo>
                    <a:lnTo>
                      <a:pt x="6" y="1"/>
                    </a:lnTo>
                    <a:lnTo>
                      <a:pt x="9" y="1"/>
                    </a:lnTo>
                    <a:lnTo>
                      <a:pt x="12" y="1"/>
                    </a:lnTo>
                    <a:lnTo>
                      <a:pt x="19" y="1"/>
                    </a:lnTo>
                    <a:lnTo>
                      <a:pt x="25" y="0"/>
                    </a:lnTo>
                    <a:lnTo>
                      <a:pt x="32" y="0"/>
                    </a:lnTo>
                    <a:lnTo>
                      <a:pt x="38" y="0"/>
                    </a:lnTo>
                    <a:lnTo>
                      <a:pt x="44" y="0"/>
                    </a:lnTo>
                    <a:lnTo>
                      <a:pt x="51" y="0"/>
                    </a:lnTo>
                    <a:lnTo>
                      <a:pt x="57" y="0"/>
                    </a:lnTo>
                    <a:lnTo>
                      <a:pt x="64" y="0"/>
                    </a:lnTo>
                    <a:lnTo>
                      <a:pt x="70" y="0"/>
                    </a:lnTo>
                    <a:lnTo>
                      <a:pt x="77" y="0"/>
                    </a:lnTo>
                    <a:lnTo>
                      <a:pt x="83" y="0"/>
                    </a:lnTo>
                    <a:lnTo>
                      <a:pt x="90" y="0"/>
                    </a:lnTo>
                    <a:lnTo>
                      <a:pt x="96" y="0"/>
                    </a:lnTo>
                    <a:lnTo>
                      <a:pt x="103" y="0"/>
                    </a:lnTo>
                    <a:lnTo>
                      <a:pt x="109" y="0"/>
                    </a:lnTo>
                    <a:lnTo>
                      <a:pt x="112" y="0"/>
                    </a:lnTo>
                    <a:lnTo>
                      <a:pt x="116" y="0"/>
                    </a:lnTo>
                    <a:lnTo>
                      <a:pt x="122" y="0"/>
                    </a:lnTo>
                    <a:lnTo>
                      <a:pt x="129" y="0"/>
                    </a:lnTo>
                    <a:lnTo>
                      <a:pt x="135" y="0"/>
                    </a:lnTo>
                    <a:lnTo>
                      <a:pt x="142" y="0"/>
                    </a:lnTo>
                    <a:lnTo>
                      <a:pt x="148" y="0"/>
                    </a:lnTo>
                    <a:lnTo>
                      <a:pt x="155" y="0"/>
                    </a:lnTo>
                    <a:lnTo>
                      <a:pt x="161" y="0"/>
                    </a:lnTo>
                    <a:lnTo>
                      <a:pt x="168" y="0"/>
                    </a:lnTo>
                    <a:lnTo>
                      <a:pt x="174" y="0"/>
                    </a:lnTo>
                    <a:lnTo>
                      <a:pt x="181" y="0"/>
                    </a:lnTo>
                    <a:lnTo>
                      <a:pt x="187" y="0"/>
                    </a:lnTo>
                    <a:lnTo>
                      <a:pt x="193" y="0"/>
                    </a:lnTo>
                    <a:lnTo>
                      <a:pt x="199" y="1"/>
                    </a:lnTo>
                    <a:lnTo>
                      <a:pt x="206" y="1"/>
                    </a:lnTo>
                    <a:lnTo>
                      <a:pt x="212" y="1"/>
                    </a:lnTo>
                    <a:lnTo>
                      <a:pt x="214" y="2"/>
                    </a:lnTo>
                    <a:lnTo>
                      <a:pt x="216" y="3"/>
                    </a:lnTo>
                    <a:lnTo>
                      <a:pt x="217" y="4"/>
                    </a:lnTo>
                    <a:lnTo>
                      <a:pt x="218" y="6"/>
                    </a:lnTo>
                    <a:lnTo>
                      <a:pt x="183" y="133"/>
                    </a:lnTo>
                    <a:lnTo>
                      <a:pt x="7" y="156"/>
                    </a:lnTo>
                    <a:lnTo>
                      <a:pt x="5" y="155"/>
                    </a:lnTo>
                    <a:lnTo>
                      <a:pt x="3" y="155"/>
                    </a:lnTo>
                    <a:lnTo>
                      <a:pt x="1" y="153"/>
                    </a:lnTo>
                    <a:lnTo>
                      <a:pt x="1" y="151"/>
                    </a:lnTo>
                    <a:lnTo>
                      <a:pt x="1" y="150"/>
                    </a:lnTo>
                  </a:path>
                </a:pathLst>
              </a:custGeom>
              <a:solidFill>
                <a:srgbClr val="ABABAB"/>
              </a:solidFill>
              <a:ln w="12700" cap="rnd">
                <a:solidFill>
                  <a:srgbClr val="ABABAB"/>
                </a:solidFill>
                <a:round/>
              </a:ln>
            </p:spPr>
            <p:txBody>
              <a:bodyPr/>
              <a:lstStyle/>
              <a:p>
                <a:endParaRPr lang="zh-CN" altLang="en-US"/>
              </a:p>
            </p:txBody>
          </p:sp>
          <p:sp>
            <p:nvSpPr>
              <p:cNvPr id="11443" name="Freeform 386"/>
              <p:cNvSpPr/>
              <p:nvPr/>
            </p:nvSpPr>
            <p:spPr bwMode="auto">
              <a:xfrm>
                <a:off x="2568" y="2202"/>
                <a:ext cx="212" cy="148"/>
              </a:xfrm>
              <a:custGeom>
                <a:avLst/>
                <a:gdLst>
                  <a:gd name="T0" fmla="*/ 3 w 212"/>
                  <a:gd name="T1" fmla="*/ 0 h 148"/>
                  <a:gd name="T2" fmla="*/ 207 w 212"/>
                  <a:gd name="T3" fmla="*/ 0 h 148"/>
                  <a:gd name="T4" fmla="*/ 209 w 212"/>
                  <a:gd name="T5" fmla="*/ 0 h 148"/>
                  <a:gd name="T6" fmla="*/ 210 w 212"/>
                  <a:gd name="T7" fmla="*/ 1 h 148"/>
                  <a:gd name="T8" fmla="*/ 211 w 212"/>
                  <a:gd name="T9" fmla="*/ 3 h 148"/>
                  <a:gd name="T10" fmla="*/ 211 w 212"/>
                  <a:gd name="T11" fmla="*/ 143 h 148"/>
                  <a:gd name="T12" fmla="*/ 210 w 212"/>
                  <a:gd name="T13" fmla="*/ 145 h 148"/>
                  <a:gd name="T14" fmla="*/ 209 w 212"/>
                  <a:gd name="T15" fmla="*/ 146 h 148"/>
                  <a:gd name="T16" fmla="*/ 207 w 212"/>
                  <a:gd name="T17" fmla="*/ 147 h 148"/>
                  <a:gd name="T18" fmla="*/ 3 w 212"/>
                  <a:gd name="T19" fmla="*/ 147 h 148"/>
                  <a:gd name="T20" fmla="*/ 1 w 212"/>
                  <a:gd name="T21" fmla="*/ 146 h 148"/>
                  <a:gd name="T22" fmla="*/ 0 w 212"/>
                  <a:gd name="T23" fmla="*/ 145 h 148"/>
                  <a:gd name="T24" fmla="*/ 0 w 212"/>
                  <a:gd name="T25" fmla="*/ 143 h 148"/>
                  <a:gd name="T26" fmla="*/ 0 w 212"/>
                  <a:gd name="T27" fmla="*/ 3 h 148"/>
                  <a:gd name="T28" fmla="*/ 0 w 212"/>
                  <a:gd name="T29" fmla="*/ 1 h 148"/>
                  <a:gd name="T30" fmla="*/ 1 w 212"/>
                  <a:gd name="T31" fmla="*/ 0 h 148"/>
                  <a:gd name="T32" fmla="*/ 3 w 212"/>
                  <a:gd name="T33" fmla="*/ 0 h 1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
                  <a:gd name="T52" fmla="*/ 0 h 148"/>
                  <a:gd name="T53" fmla="*/ 212 w 212"/>
                  <a:gd name="T54" fmla="*/ 148 h 1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 h="148">
                    <a:moveTo>
                      <a:pt x="3" y="0"/>
                    </a:moveTo>
                    <a:lnTo>
                      <a:pt x="207" y="0"/>
                    </a:lnTo>
                    <a:lnTo>
                      <a:pt x="209" y="0"/>
                    </a:lnTo>
                    <a:lnTo>
                      <a:pt x="210" y="1"/>
                    </a:lnTo>
                    <a:lnTo>
                      <a:pt x="211" y="3"/>
                    </a:lnTo>
                    <a:lnTo>
                      <a:pt x="211" y="143"/>
                    </a:lnTo>
                    <a:lnTo>
                      <a:pt x="210" y="145"/>
                    </a:lnTo>
                    <a:lnTo>
                      <a:pt x="209" y="146"/>
                    </a:lnTo>
                    <a:lnTo>
                      <a:pt x="207" y="147"/>
                    </a:lnTo>
                    <a:lnTo>
                      <a:pt x="3" y="147"/>
                    </a:lnTo>
                    <a:lnTo>
                      <a:pt x="1" y="146"/>
                    </a:lnTo>
                    <a:lnTo>
                      <a:pt x="0" y="145"/>
                    </a:lnTo>
                    <a:lnTo>
                      <a:pt x="0" y="143"/>
                    </a:lnTo>
                    <a:lnTo>
                      <a:pt x="0" y="3"/>
                    </a:lnTo>
                    <a:lnTo>
                      <a:pt x="0" y="1"/>
                    </a:lnTo>
                    <a:lnTo>
                      <a:pt x="1" y="0"/>
                    </a:lnTo>
                    <a:lnTo>
                      <a:pt x="3" y="0"/>
                    </a:lnTo>
                  </a:path>
                </a:pathLst>
              </a:custGeom>
              <a:solidFill>
                <a:srgbClr val="000000"/>
              </a:solidFill>
              <a:ln w="12700" cap="rnd">
                <a:solidFill>
                  <a:srgbClr val="000000"/>
                </a:solidFill>
                <a:round/>
              </a:ln>
            </p:spPr>
            <p:txBody>
              <a:bodyPr/>
              <a:lstStyle/>
              <a:p>
                <a:endParaRPr lang="zh-CN" altLang="en-US"/>
              </a:p>
            </p:txBody>
          </p:sp>
          <p:sp>
            <p:nvSpPr>
              <p:cNvPr id="11444" name="Freeform 387"/>
              <p:cNvSpPr/>
              <p:nvPr/>
            </p:nvSpPr>
            <p:spPr bwMode="auto">
              <a:xfrm>
                <a:off x="2577" y="2207"/>
                <a:ext cx="197" cy="135"/>
              </a:xfrm>
              <a:custGeom>
                <a:avLst/>
                <a:gdLst>
                  <a:gd name="T0" fmla="*/ 0 w 197"/>
                  <a:gd name="T1" fmla="*/ 134 h 135"/>
                  <a:gd name="T2" fmla="*/ 196 w 197"/>
                  <a:gd name="T3" fmla="*/ 134 h 135"/>
                  <a:gd name="T4" fmla="*/ 196 w 197"/>
                  <a:gd name="T5" fmla="*/ 0 h 135"/>
                  <a:gd name="T6" fmla="*/ 0 w 197"/>
                  <a:gd name="T7" fmla="*/ 0 h 135"/>
                  <a:gd name="T8" fmla="*/ 0 w 197"/>
                  <a:gd name="T9" fmla="*/ 134 h 135"/>
                  <a:gd name="T10" fmla="*/ 0 60000 65536"/>
                  <a:gd name="T11" fmla="*/ 0 60000 65536"/>
                  <a:gd name="T12" fmla="*/ 0 60000 65536"/>
                  <a:gd name="T13" fmla="*/ 0 60000 65536"/>
                  <a:gd name="T14" fmla="*/ 0 60000 65536"/>
                  <a:gd name="T15" fmla="*/ 0 w 197"/>
                  <a:gd name="T16" fmla="*/ 0 h 135"/>
                  <a:gd name="T17" fmla="*/ 197 w 197"/>
                  <a:gd name="T18" fmla="*/ 135 h 135"/>
                </a:gdLst>
                <a:ahLst/>
                <a:cxnLst>
                  <a:cxn ang="T10">
                    <a:pos x="T0" y="T1"/>
                  </a:cxn>
                  <a:cxn ang="T11">
                    <a:pos x="T2" y="T3"/>
                  </a:cxn>
                  <a:cxn ang="T12">
                    <a:pos x="T4" y="T5"/>
                  </a:cxn>
                  <a:cxn ang="T13">
                    <a:pos x="T6" y="T7"/>
                  </a:cxn>
                  <a:cxn ang="T14">
                    <a:pos x="T8" y="T9"/>
                  </a:cxn>
                </a:cxnLst>
                <a:rect l="T15" t="T16" r="T17" b="T18"/>
                <a:pathLst>
                  <a:path w="197" h="135">
                    <a:moveTo>
                      <a:pt x="0" y="134"/>
                    </a:moveTo>
                    <a:lnTo>
                      <a:pt x="196" y="134"/>
                    </a:lnTo>
                    <a:lnTo>
                      <a:pt x="196" y="0"/>
                    </a:lnTo>
                    <a:lnTo>
                      <a:pt x="0" y="0"/>
                    </a:lnTo>
                    <a:lnTo>
                      <a:pt x="0" y="134"/>
                    </a:lnTo>
                  </a:path>
                </a:pathLst>
              </a:custGeom>
              <a:solidFill>
                <a:srgbClr val="00CCFF"/>
              </a:solidFill>
              <a:ln w="12700" cap="rnd">
                <a:solidFill>
                  <a:srgbClr val="00CCFF"/>
                </a:solidFill>
                <a:round/>
              </a:ln>
            </p:spPr>
            <p:txBody>
              <a:bodyPr/>
              <a:lstStyle/>
              <a:p>
                <a:endParaRPr lang="zh-CN" altLang="en-US"/>
              </a:p>
            </p:txBody>
          </p:sp>
          <p:sp>
            <p:nvSpPr>
              <p:cNvPr id="11445" name="Freeform 388"/>
              <p:cNvSpPr/>
              <p:nvPr/>
            </p:nvSpPr>
            <p:spPr bwMode="auto">
              <a:xfrm>
                <a:off x="2769" y="2371"/>
                <a:ext cx="21" cy="19"/>
              </a:xfrm>
              <a:custGeom>
                <a:avLst/>
                <a:gdLst>
                  <a:gd name="T0" fmla="*/ 0 w 21"/>
                  <a:gd name="T1" fmla="*/ 18 h 19"/>
                  <a:gd name="T2" fmla="*/ 20 w 21"/>
                  <a:gd name="T3" fmla="*/ 18 h 19"/>
                  <a:gd name="T4" fmla="*/ 20 w 21"/>
                  <a:gd name="T5" fmla="*/ 0 h 19"/>
                  <a:gd name="T6" fmla="*/ 0 w 21"/>
                  <a:gd name="T7" fmla="*/ 0 h 19"/>
                  <a:gd name="T8" fmla="*/ 0 w 21"/>
                  <a:gd name="T9" fmla="*/ 18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0" y="18"/>
                    </a:moveTo>
                    <a:lnTo>
                      <a:pt x="20" y="18"/>
                    </a:lnTo>
                    <a:lnTo>
                      <a:pt x="20" y="0"/>
                    </a:lnTo>
                    <a:lnTo>
                      <a:pt x="0" y="0"/>
                    </a:lnTo>
                    <a:lnTo>
                      <a:pt x="0" y="18"/>
                    </a:lnTo>
                  </a:path>
                </a:pathLst>
              </a:custGeom>
              <a:solidFill>
                <a:srgbClr val="00FF00"/>
              </a:solidFill>
              <a:ln w="12700" cap="rnd">
                <a:solidFill>
                  <a:srgbClr val="000000"/>
                </a:solidFill>
                <a:round/>
              </a:ln>
            </p:spPr>
            <p:txBody>
              <a:bodyPr/>
              <a:lstStyle/>
              <a:p>
                <a:endParaRPr lang="zh-CN" altLang="en-US"/>
              </a:p>
            </p:txBody>
          </p:sp>
          <p:sp>
            <p:nvSpPr>
              <p:cNvPr id="11446" name="Freeform 389"/>
              <p:cNvSpPr/>
              <p:nvPr/>
            </p:nvSpPr>
            <p:spPr bwMode="auto">
              <a:xfrm>
                <a:off x="2565" y="2370"/>
                <a:ext cx="22" cy="19"/>
              </a:xfrm>
              <a:custGeom>
                <a:avLst/>
                <a:gdLst>
                  <a:gd name="T0" fmla="*/ 10 w 22"/>
                  <a:gd name="T1" fmla="*/ 0 h 19"/>
                  <a:gd name="T2" fmla="*/ 14 w 22"/>
                  <a:gd name="T3" fmla="*/ 1 h 19"/>
                  <a:gd name="T4" fmla="*/ 19 w 22"/>
                  <a:gd name="T5" fmla="*/ 5 h 19"/>
                  <a:gd name="T6" fmla="*/ 21 w 22"/>
                  <a:gd name="T7" fmla="*/ 9 h 19"/>
                  <a:gd name="T8" fmla="*/ 19 w 22"/>
                  <a:gd name="T9" fmla="*/ 12 h 19"/>
                  <a:gd name="T10" fmla="*/ 15 w 22"/>
                  <a:gd name="T11" fmla="*/ 16 h 19"/>
                  <a:gd name="T12" fmla="*/ 11 w 22"/>
                  <a:gd name="T13" fmla="*/ 18 h 19"/>
                  <a:gd name="T14" fmla="*/ 6 w 22"/>
                  <a:gd name="T15" fmla="*/ 17 h 19"/>
                  <a:gd name="T16" fmla="*/ 2 w 22"/>
                  <a:gd name="T17" fmla="*/ 14 h 19"/>
                  <a:gd name="T18" fmla="*/ 0 w 22"/>
                  <a:gd name="T19" fmla="*/ 10 h 19"/>
                  <a:gd name="T20" fmla="*/ 0 w 22"/>
                  <a:gd name="T21" fmla="*/ 7 h 19"/>
                  <a:gd name="T22" fmla="*/ 3 w 22"/>
                  <a:gd name="T23" fmla="*/ 3 h 19"/>
                  <a:gd name="T24" fmla="*/ 7 w 22"/>
                  <a:gd name="T25" fmla="*/ 0 h 19"/>
                  <a:gd name="T26" fmla="*/ 10 w 22"/>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0" y="0"/>
                    </a:moveTo>
                    <a:lnTo>
                      <a:pt x="14" y="1"/>
                    </a:lnTo>
                    <a:lnTo>
                      <a:pt x="19" y="5"/>
                    </a:lnTo>
                    <a:lnTo>
                      <a:pt x="21" y="9"/>
                    </a:lnTo>
                    <a:lnTo>
                      <a:pt x="19" y="12"/>
                    </a:lnTo>
                    <a:lnTo>
                      <a:pt x="15" y="16"/>
                    </a:lnTo>
                    <a:lnTo>
                      <a:pt x="11" y="18"/>
                    </a:lnTo>
                    <a:lnTo>
                      <a:pt x="6" y="17"/>
                    </a:lnTo>
                    <a:lnTo>
                      <a:pt x="2" y="14"/>
                    </a:lnTo>
                    <a:lnTo>
                      <a:pt x="0" y="10"/>
                    </a:lnTo>
                    <a:lnTo>
                      <a:pt x="0" y="7"/>
                    </a:lnTo>
                    <a:lnTo>
                      <a:pt x="3" y="3"/>
                    </a:lnTo>
                    <a:lnTo>
                      <a:pt x="7" y="0"/>
                    </a:lnTo>
                    <a:lnTo>
                      <a:pt x="10" y="0"/>
                    </a:lnTo>
                  </a:path>
                </a:pathLst>
              </a:custGeom>
              <a:solidFill>
                <a:srgbClr val="FF0016"/>
              </a:solidFill>
              <a:ln w="12700" cap="rnd">
                <a:solidFill>
                  <a:srgbClr val="000000"/>
                </a:solidFill>
                <a:round/>
              </a:ln>
            </p:spPr>
            <p:txBody>
              <a:bodyPr/>
              <a:lstStyle/>
              <a:p>
                <a:endParaRPr lang="zh-CN" altLang="en-US"/>
              </a:p>
            </p:txBody>
          </p:sp>
          <p:sp>
            <p:nvSpPr>
              <p:cNvPr id="11447" name="Line 390"/>
              <p:cNvSpPr>
                <a:spLocks noChangeShapeType="1"/>
              </p:cNvSpPr>
              <p:nvPr/>
            </p:nvSpPr>
            <p:spPr bwMode="auto">
              <a:xfrm>
                <a:off x="2568" y="2371"/>
                <a:ext cx="5" cy="0"/>
              </a:xfrm>
              <a:prstGeom prst="line">
                <a:avLst/>
              </a:prstGeom>
              <a:noFill/>
              <a:ln w="12700">
                <a:solidFill>
                  <a:srgbClr val="00FF00"/>
                </a:solidFill>
                <a:round/>
                <a:headEnd type="none" w="sm" len="sm"/>
                <a:tailEnd type="none" w="sm" len="sm"/>
              </a:ln>
            </p:spPr>
            <p:txBody>
              <a:bodyPr wrap="none" anchor="ctr"/>
              <a:lstStyle/>
              <a:p>
                <a:endParaRPr lang="zh-CN" altLang="en-US"/>
              </a:p>
            </p:txBody>
          </p:sp>
        </p:grpSp>
        <p:grpSp>
          <p:nvGrpSpPr>
            <p:cNvPr id="11151" name="Group 391"/>
            <p:cNvGrpSpPr/>
            <p:nvPr/>
          </p:nvGrpSpPr>
          <p:grpSpPr bwMode="auto">
            <a:xfrm>
              <a:off x="2592" y="1773"/>
              <a:ext cx="589" cy="387"/>
              <a:chOff x="2436" y="2170"/>
              <a:chExt cx="589" cy="387"/>
            </a:xfrm>
          </p:grpSpPr>
          <p:sp>
            <p:nvSpPr>
              <p:cNvPr id="11152" name="Freeform 392"/>
              <p:cNvSpPr/>
              <p:nvPr/>
            </p:nvSpPr>
            <p:spPr bwMode="auto">
              <a:xfrm>
                <a:off x="2914" y="2504"/>
                <a:ext cx="111" cy="53"/>
              </a:xfrm>
              <a:custGeom>
                <a:avLst/>
                <a:gdLst>
                  <a:gd name="T0" fmla="*/ 2 w 111"/>
                  <a:gd name="T1" fmla="*/ 22 h 53"/>
                  <a:gd name="T2" fmla="*/ 1 w 111"/>
                  <a:gd name="T3" fmla="*/ 21 h 53"/>
                  <a:gd name="T4" fmla="*/ 0 w 111"/>
                  <a:gd name="T5" fmla="*/ 19 h 53"/>
                  <a:gd name="T6" fmla="*/ 0 w 111"/>
                  <a:gd name="T7" fmla="*/ 17 h 53"/>
                  <a:gd name="T8" fmla="*/ 0 w 111"/>
                  <a:gd name="T9" fmla="*/ 16 h 53"/>
                  <a:gd name="T10" fmla="*/ 0 w 111"/>
                  <a:gd name="T11" fmla="*/ 7 h 53"/>
                  <a:gd name="T12" fmla="*/ 0 w 111"/>
                  <a:gd name="T13" fmla="*/ 5 h 53"/>
                  <a:gd name="T14" fmla="*/ 2 w 111"/>
                  <a:gd name="T15" fmla="*/ 4 h 53"/>
                  <a:gd name="T16" fmla="*/ 35 w 111"/>
                  <a:gd name="T17" fmla="*/ 0 h 53"/>
                  <a:gd name="T18" fmla="*/ 37 w 111"/>
                  <a:gd name="T19" fmla="*/ 0 h 53"/>
                  <a:gd name="T20" fmla="*/ 38 w 111"/>
                  <a:gd name="T21" fmla="*/ 0 h 53"/>
                  <a:gd name="T22" fmla="*/ 40 w 111"/>
                  <a:gd name="T23" fmla="*/ 0 h 53"/>
                  <a:gd name="T24" fmla="*/ 81 w 111"/>
                  <a:gd name="T25" fmla="*/ 2 h 53"/>
                  <a:gd name="T26" fmla="*/ 82 w 111"/>
                  <a:gd name="T27" fmla="*/ 2 h 53"/>
                  <a:gd name="T28" fmla="*/ 84 w 111"/>
                  <a:gd name="T29" fmla="*/ 3 h 53"/>
                  <a:gd name="T30" fmla="*/ 86 w 111"/>
                  <a:gd name="T31" fmla="*/ 3 h 53"/>
                  <a:gd name="T32" fmla="*/ 88 w 111"/>
                  <a:gd name="T33" fmla="*/ 4 h 53"/>
                  <a:gd name="T34" fmla="*/ 90 w 111"/>
                  <a:gd name="T35" fmla="*/ 5 h 53"/>
                  <a:gd name="T36" fmla="*/ 107 w 111"/>
                  <a:gd name="T37" fmla="*/ 21 h 53"/>
                  <a:gd name="T38" fmla="*/ 108 w 111"/>
                  <a:gd name="T39" fmla="*/ 23 h 53"/>
                  <a:gd name="T40" fmla="*/ 109 w 111"/>
                  <a:gd name="T41" fmla="*/ 24 h 53"/>
                  <a:gd name="T42" fmla="*/ 110 w 111"/>
                  <a:gd name="T43" fmla="*/ 26 h 53"/>
                  <a:gd name="T44" fmla="*/ 110 w 111"/>
                  <a:gd name="T45" fmla="*/ 36 h 53"/>
                  <a:gd name="T46" fmla="*/ 109 w 111"/>
                  <a:gd name="T47" fmla="*/ 37 h 53"/>
                  <a:gd name="T48" fmla="*/ 108 w 111"/>
                  <a:gd name="T49" fmla="*/ 39 h 53"/>
                  <a:gd name="T50" fmla="*/ 72 w 111"/>
                  <a:gd name="T51" fmla="*/ 51 h 53"/>
                  <a:gd name="T52" fmla="*/ 70 w 111"/>
                  <a:gd name="T53" fmla="*/ 51 h 53"/>
                  <a:gd name="T54" fmla="*/ 68 w 111"/>
                  <a:gd name="T55" fmla="*/ 52 h 53"/>
                  <a:gd name="T56" fmla="*/ 66 w 111"/>
                  <a:gd name="T57" fmla="*/ 52 h 53"/>
                  <a:gd name="T58" fmla="*/ 64 w 111"/>
                  <a:gd name="T59" fmla="*/ 51 h 53"/>
                  <a:gd name="T60" fmla="*/ 62 w 111"/>
                  <a:gd name="T61" fmla="*/ 51 h 53"/>
                  <a:gd name="T62" fmla="*/ 2 w 111"/>
                  <a:gd name="T63" fmla="*/ 22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1"/>
                  <a:gd name="T97" fmla="*/ 0 h 53"/>
                  <a:gd name="T98" fmla="*/ 111 w 111"/>
                  <a:gd name="T99" fmla="*/ 53 h 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1" h="53">
                    <a:moveTo>
                      <a:pt x="2" y="22"/>
                    </a:moveTo>
                    <a:lnTo>
                      <a:pt x="1" y="21"/>
                    </a:lnTo>
                    <a:lnTo>
                      <a:pt x="0" y="19"/>
                    </a:lnTo>
                    <a:lnTo>
                      <a:pt x="0" y="17"/>
                    </a:lnTo>
                    <a:lnTo>
                      <a:pt x="0" y="16"/>
                    </a:lnTo>
                    <a:lnTo>
                      <a:pt x="0" y="7"/>
                    </a:lnTo>
                    <a:lnTo>
                      <a:pt x="0" y="5"/>
                    </a:lnTo>
                    <a:lnTo>
                      <a:pt x="2" y="4"/>
                    </a:lnTo>
                    <a:lnTo>
                      <a:pt x="35" y="0"/>
                    </a:lnTo>
                    <a:lnTo>
                      <a:pt x="37" y="0"/>
                    </a:lnTo>
                    <a:lnTo>
                      <a:pt x="38" y="0"/>
                    </a:lnTo>
                    <a:lnTo>
                      <a:pt x="40" y="0"/>
                    </a:lnTo>
                    <a:lnTo>
                      <a:pt x="81" y="2"/>
                    </a:lnTo>
                    <a:lnTo>
                      <a:pt x="82" y="2"/>
                    </a:lnTo>
                    <a:lnTo>
                      <a:pt x="84" y="3"/>
                    </a:lnTo>
                    <a:lnTo>
                      <a:pt x="86" y="3"/>
                    </a:lnTo>
                    <a:lnTo>
                      <a:pt x="88" y="4"/>
                    </a:lnTo>
                    <a:lnTo>
                      <a:pt x="90" y="5"/>
                    </a:lnTo>
                    <a:lnTo>
                      <a:pt x="107" y="21"/>
                    </a:lnTo>
                    <a:lnTo>
                      <a:pt x="108" y="23"/>
                    </a:lnTo>
                    <a:lnTo>
                      <a:pt x="109" y="24"/>
                    </a:lnTo>
                    <a:lnTo>
                      <a:pt x="110" y="26"/>
                    </a:lnTo>
                    <a:lnTo>
                      <a:pt x="110" y="36"/>
                    </a:lnTo>
                    <a:lnTo>
                      <a:pt x="109" y="37"/>
                    </a:lnTo>
                    <a:lnTo>
                      <a:pt x="108" y="39"/>
                    </a:lnTo>
                    <a:lnTo>
                      <a:pt x="72" y="51"/>
                    </a:lnTo>
                    <a:lnTo>
                      <a:pt x="70" y="51"/>
                    </a:lnTo>
                    <a:lnTo>
                      <a:pt x="68" y="52"/>
                    </a:lnTo>
                    <a:lnTo>
                      <a:pt x="66" y="52"/>
                    </a:lnTo>
                    <a:lnTo>
                      <a:pt x="64" y="51"/>
                    </a:lnTo>
                    <a:lnTo>
                      <a:pt x="62" y="51"/>
                    </a:lnTo>
                    <a:lnTo>
                      <a:pt x="2" y="22"/>
                    </a:lnTo>
                  </a:path>
                </a:pathLst>
              </a:custGeom>
              <a:solidFill>
                <a:srgbClr val="FFFFFF"/>
              </a:solidFill>
              <a:ln w="12700" cap="rnd">
                <a:solidFill>
                  <a:srgbClr val="ABABAB"/>
                </a:solidFill>
                <a:round/>
              </a:ln>
            </p:spPr>
            <p:txBody>
              <a:bodyPr/>
              <a:lstStyle/>
              <a:p>
                <a:endParaRPr lang="zh-CN" altLang="en-US"/>
              </a:p>
            </p:txBody>
          </p:sp>
          <p:sp>
            <p:nvSpPr>
              <p:cNvPr id="11153" name="Freeform 393"/>
              <p:cNvSpPr/>
              <p:nvPr/>
            </p:nvSpPr>
            <p:spPr bwMode="auto">
              <a:xfrm>
                <a:off x="2914" y="2509"/>
                <a:ext cx="75" cy="28"/>
              </a:xfrm>
              <a:custGeom>
                <a:avLst/>
                <a:gdLst>
                  <a:gd name="T0" fmla="*/ 2 w 75"/>
                  <a:gd name="T1" fmla="*/ 0 h 28"/>
                  <a:gd name="T2" fmla="*/ 0 w 75"/>
                  <a:gd name="T3" fmla="*/ 0 h 28"/>
                  <a:gd name="T4" fmla="*/ 0 w 75"/>
                  <a:gd name="T5" fmla="*/ 1 h 28"/>
                  <a:gd name="T6" fmla="*/ 40 w 75"/>
                  <a:gd name="T7" fmla="*/ 4 h 28"/>
                  <a:gd name="T8" fmla="*/ 65 w 75"/>
                  <a:gd name="T9" fmla="*/ 24 h 28"/>
                  <a:gd name="T10" fmla="*/ 67 w 75"/>
                  <a:gd name="T11" fmla="*/ 25 h 28"/>
                  <a:gd name="T12" fmla="*/ 69 w 75"/>
                  <a:gd name="T13" fmla="*/ 26 h 28"/>
                  <a:gd name="T14" fmla="*/ 71 w 75"/>
                  <a:gd name="T15" fmla="*/ 27 h 28"/>
                  <a:gd name="T16" fmla="*/ 72 w 75"/>
                  <a:gd name="T17" fmla="*/ 26 h 28"/>
                  <a:gd name="T18" fmla="*/ 74 w 75"/>
                  <a:gd name="T19" fmla="*/ 25 h 28"/>
                  <a:gd name="T20" fmla="*/ 72 w 75"/>
                  <a:gd name="T21" fmla="*/ 23 h 28"/>
                  <a:gd name="T22" fmla="*/ 71 w 75"/>
                  <a:gd name="T23" fmla="*/ 23 h 28"/>
                  <a:gd name="T24" fmla="*/ 69 w 75"/>
                  <a:gd name="T25" fmla="*/ 23 h 28"/>
                  <a:gd name="T26" fmla="*/ 67 w 75"/>
                  <a:gd name="T27" fmla="*/ 22 h 28"/>
                  <a:gd name="T28" fmla="*/ 66 w 75"/>
                  <a:gd name="T29" fmla="*/ 21 h 28"/>
                  <a:gd name="T30" fmla="*/ 45 w 75"/>
                  <a:gd name="T31" fmla="*/ 5 h 28"/>
                  <a:gd name="T32" fmla="*/ 43 w 75"/>
                  <a:gd name="T33" fmla="*/ 4 h 28"/>
                  <a:gd name="T34" fmla="*/ 41 w 75"/>
                  <a:gd name="T35" fmla="*/ 3 h 28"/>
                  <a:gd name="T36" fmla="*/ 40 w 75"/>
                  <a:gd name="T37" fmla="*/ 2 h 28"/>
                  <a:gd name="T38" fmla="*/ 2 w 75"/>
                  <a:gd name="T39" fmla="*/ 0 h 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5"/>
                  <a:gd name="T61" fmla="*/ 0 h 28"/>
                  <a:gd name="T62" fmla="*/ 75 w 75"/>
                  <a:gd name="T63" fmla="*/ 28 h 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5" h="28">
                    <a:moveTo>
                      <a:pt x="2" y="0"/>
                    </a:moveTo>
                    <a:lnTo>
                      <a:pt x="0" y="0"/>
                    </a:lnTo>
                    <a:lnTo>
                      <a:pt x="0" y="1"/>
                    </a:lnTo>
                    <a:lnTo>
                      <a:pt x="40" y="4"/>
                    </a:lnTo>
                    <a:lnTo>
                      <a:pt x="65" y="24"/>
                    </a:lnTo>
                    <a:lnTo>
                      <a:pt x="67" y="25"/>
                    </a:lnTo>
                    <a:lnTo>
                      <a:pt x="69" y="26"/>
                    </a:lnTo>
                    <a:lnTo>
                      <a:pt x="71" y="27"/>
                    </a:lnTo>
                    <a:lnTo>
                      <a:pt x="72" y="26"/>
                    </a:lnTo>
                    <a:lnTo>
                      <a:pt x="74" y="25"/>
                    </a:lnTo>
                    <a:lnTo>
                      <a:pt x="72" y="23"/>
                    </a:lnTo>
                    <a:lnTo>
                      <a:pt x="71" y="23"/>
                    </a:lnTo>
                    <a:lnTo>
                      <a:pt x="69" y="23"/>
                    </a:lnTo>
                    <a:lnTo>
                      <a:pt x="67" y="22"/>
                    </a:lnTo>
                    <a:lnTo>
                      <a:pt x="66" y="21"/>
                    </a:lnTo>
                    <a:lnTo>
                      <a:pt x="45" y="5"/>
                    </a:lnTo>
                    <a:lnTo>
                      <a:pt x="43" y="4"/>
                    </a:lnTo>
                    <a:lnTo>
                      <a:pt x="41" y="3"/>
                    </a:lnTo>
                    <a:lnTo>
                      <a:pt x="40" y="2"/>
                    </a:lnTo>
                    <a:lnTo>
                      <a:pt x="2" y="0"/>
                    </a:lnTo>
                  </a:path>
                </a:pathLst>
              </a:custGeom>
              <a:solidFill>
                <a:srgbClr val="ABABAB"/>
              </a:solidFill>
              <a:ln w="12700" cap="rnd">
                <a:solidFill>
                  <a:srgbClr val="ABABAB"/>
                </a:solidFill>
                <a:round/>
              </a:ln>
            </p:spPr>
            <p:txBody>
              <a:bodyPr/>
              <a:lstStyle/>
              <a:p>
                <a:endParaRPr lang="zh-CN" altLang="en-US"/>
              </a:p>
            </p:txBody>
          </p:sp>
          <p:sp>
            <p:nvSpPr>
              <p:cNvPr id="11154" name="Freeform 394"/>
              <p:cNvSpPr/>
              <p:nvPr/>
            </p:nvSpPr>
            <p:spPr bwMode="auto">
              <a:xfrm>
                <a:off x="2929" y="2505"/>
                <a:ext cx="37" cy="19"/>
              </a:xfrm>
              <a:custGeom>
                <a:avLst/>
                <a:gdLst>
                  <a:gd name="T0" fmla="*/ 0 w 37"/>
                  <a:gd name="T1" fmla="*/ 12 h 19"/>
                  <a:gd name="T2" fmla="*/ 18 w 37"/>
                  <a:gd name="T3" fmla="*/ 18 h 19"/>
                  <a:gd name="T4" fmla="*/ 36 w 37"/>
                  <a:gd name="T5" fmla="*/ 0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2"/>
                    </a:moveTo>
                    <a:lnTo>
                      <a:pt x="18" y="18"/>
                    </a:lnTo>
                    <a:lnTo>
                      <a:pt x="36" y="0"/>
                    </a:lnTo>
                  </a:path>
                </a:pathLst>
              </a:custGeom>
              <a:noFill/>
              <a:ln w="12700" cap="rnd">
                <a:solidFill>
                  <a:srgbClr val="000000"/>
                </a:solidFill>
                <a:round/>
                <a:headEnd type="none" w="sm" len="sm"/>
                <a:tailEnd type="none" w="sm" len="sm"/>
              </a:ln>
            </p:spPr>
            <p:txBody>
              <a:bodyPr/>
              <a:lstStyle/>
              <a:p>
                <a:endParaRPr lang="zh-CN" altLang="en-US"/>
              </a:p>
            </p:txBody>
          </p:sp>
          <p:sp>
            <p:nvSpPr>
              <p:cNvPr id="11155" name="Freeform 395"/>
              <p:cNvSpPr/>
              <p:nvPr/>
            </p:nvSpPr>
            <p:spPr bwMode="auto">
              <a:xfrm>
                <a:off x="2978" y="2527"/>
                <a:ext cx="47" cy="30"/>
              </a:xfrm>
              <a:custGeom>
                <a:avLst/>
                <a:gdLst>
                  <a:gd name="T0" fmla="*/ 0 w 47"/>
                  <a:gd name="T1" fmla="*/ 28 h 30"/>
                  <a:gd name="T2" fmla="*/ 1 w 47"/>
                  <a:gd name="T3" fmla="*/ 28 h 30"/>
                  <a:gd name="T4" fmla="*/ 3 w 47"/>
                  <a:gd name="T5" fmla="*/ 27 h 30"/>
                  <a:gd name="T6" fmla="*/ 3 w 47"/>
                  <a:gd name="T7" fmla="*/ 16 h 30"/>
                  <a:gd name="T8" fmla="*/ 3 w 47"/>
                  <a:gd name="T9" fmla="*/ 14 h 30"/>
                  <a:gd name="T10" fmla="*/ 3 w 47"/>
                  <a:gd name="T11" fmla="*/ 13 h 30"/>
                  <a:gd name="T12" fmla="*/ 2 w 47"/>
                  <a:gd name="T13" fmla="*/ 11 h 30"/>
                  <a:gd name="T14" fmla="*/ 4 w 47"/>
                  <a:gd name="T15" fmla="*/ 11 h 30"/>
                  <a:gd name="T16" fmla="*/ 5 w 47"/>
                  <a:gd name="T17" fmla="*/ 11 h 30"/>
                  <a:gd name="T18" fmla="*/ 43 w 47"/>
                  <a:gd name="T19" fmla="*/ 1 h 30"/>
                  <a:gd name="T20" fmla="*/ 43 w 47"/>
                  <a:gd name="T21" fmla="*/ 0 h 30"/>
                  <a:gd name="T22" fmla="*/ 45 w 47"/>
                  <a:gd name="T23" fmla="*/ 1 h 30"/>
                  <a:gd name="T24" fmla="*/ 46 w 47"/>
                  <a:gd name="T25" fmla="*/ 3 h 30"/>
                  <a:gd name="T26" fmla="*/ 46 w 47"/>
                  <a:gd name="T27" fmla="*/ 13 h 30"/>
                  <a:gd name="T28" fmla="*/ 45 w 47"/>
                  <a:gd name="T29" fmla="*/ 15 h 30"/>
                  <a:gd name="T30" fmla="*/ 43 w 47"/>
                  <a:gd name="T31" fmla="*/ 16 h 30"/>
                  <a:gd name="T32" fmla="*/ 7 w 47"/>
                  <a:gd name="T33" fmla="*/ 28 h 30"/>
                  <a:gd name="T34" fmla="*/ 5 w 47"/>
                  <a:gd name="T35" fmla="*/ 28 h 30"/>
                  <a:gd name="T36" fmla="*/ 3 w 47"/>
                  <a:gd name="T37" fmla="*/ 29 h 30"/>
                  <a:gd name="T38" fmla="*/ 1 w 47"/>
                  <a:gd name="T39" fmla="*/ 29 h 30"/>
                  <a:gd name="T40" fmla="*/ 0 w 47"/>
                  <a:gd name="T41" fmla="*/ 28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30"/>
                  <a:gd name="T65" fmla="*/ 47 w 47"/>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30">
                    <a:moveTo>
                      <a:pt x="0" y="28"/>
                    </a:moveTo>
                    <a:lnTo>
                      <a:pt x="1" y="28"/>
                    </a:lnTo>
                    <a:lnTo>
                      <a:pt x="3" y="27"/>
                    </a:lnTo>
                    <a:lnTo>
                      <a:pt x="3" y="16"/>
                    </a:lnTo>
                    <a:lnTo>
                      <a:pt x="3" y="14"/>
                    </a:lnTo>
                    <a:lnTo>
                      <a:pt x="3" y="13"/>
                    </a:lnTo>
                    <a:lnTo>
                      <a:pt x="2" y="11"/>
                    </a:lnTo>
                    <a:lnTo>
                      <a:pt x="4" y="11"/>
                    </a:lnTo>
                    <a:lnTo>
                      <a:pt x="5" y="11"/>
                    </a:lnTo>
                    <a:lnTo>
                      <a:pt x="43" y="1"/>
                    </a:lnTo>
                    <a:lnTo>
                      <a:pt x="43" y="0"/>
                    </a:lnTo>
                    <a:lnTo>
                      <a:pt x="45" y="1"/>
                    </a:lnTo>
                    <a:lnTo>
                      <a:pt x="46" y="3"/>
                    </a:lnTo>
                    <a:lnTo>
                      <a:pt x="46" y="13"/>
                    </a:lnTo>
                    <a:lnTo>
                      <a:pt x="45" y="15"/>
                    </a:lnTo>
                    <a:lnTo>
                      <a:pt x="43" y="16"/>
                    </a:lnTo>
                    <a:lnTo>
                      <a:pt x="7" y="28"/>
                    </a:lnTo>
                    <a:lnTo>
                      <a:pt x="5" y="28"/>
                    </a:lnTo>
                    <a:lnTo>
                      <a:pt x="3" y="29"/>
                    </a:lnTo>
                    <a:lnTo>
                      <a:pt x="1" y="29"/>
                    </a:lnTo>
                    <a:lnTo>
                      <a:pt x="0" y="28"/>
                    </a:lnTo>
                  </a:path>
                </a:pathLst>
              </a:custGeom>
              <a:solidFill>
                <a:srgbClr val="ABABAB"/>
              </a:solidFill>
              <a:ln w="12700" cap="rnd">
                <a:solidFill>
                  <a:srgbClr val="ABABAB"/>
                </a:solidFill>
                <a:round/>
              </a:ln>
            </p:spPr>
            <p:txBody>
              <a:bodyPr/>
              <a:lstStyle/>
              <a:p>
                <a:endParaRPr lang="zh-CN" altLang="en-US"/>
              </a:p>
            </p:txBody>
          </p:sp>
          <p:sp>
            <p:nvSpPr>
              <p:cNvPr id="11156" name="Freeform 396"/>
              <p:cNvSpPr/>
              <p:nvPr/>
            </p:nvSpPr>
            <p:spPr bwMode="auto">
              <a:xfrm>
                <a:off x="2914" y="2513"/>
                <a:ext cx="110" cy="28"/>
              </a:xfrm>
              <a:custGeom>
                <a:avLst/>
                <a:gdLst>
                  <a:gd name="T0" fmla="*/ 0 w 110"/>
                  <a:gd name="T1" fmla="*/ 0 h 28"/>
                  <a:gd name="T2" fmla="*/ 1 w 110"/>
                  <a:gd name="T3" fmla="*/ 1 h 28"/>
                  <a:gd name="T4" fmla="*/ 39 w 110"/>
                  <a:gd name="T5" fmla="*/ 6 h 28"/>
                  <a:gd name="T6" fmla="*/ 64 w 110"/>
                  <a:gd name="T7" fmla="*/ 26 h 28"/>
                  <a:gd name="T8" fmla="*/ 65 w 110"/>
                  <a:gd name="T9" fmla="*/ 26 h 28"/>
                  <a:gd name="T10" fmla="*/ 67 w 110"/>
                  <a:gd name="T11" fmla="*/ 27 h 28"/>
                  <a:gd name="T12" fmla="*/ 69 w 110"/>
                  <a:gd name="T13" fmla="*/ 27 h 28"/>
                  <a:gd name="T14" fmla="*/ 71 w 110"/>
                  <a:gd name="T15" fmla="*/ 27 h 28"/>
                  <a:gd name="T16" fmla="*/ 109 w 110"/>
                  <a:gd name="T17" fmla="*/ 16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28"/>
                  <a:gd name="T29" fmla="*/ 110 w 110"/>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28">
                    <a:moveTo>
                      <a:pt x="0" y="0"/>
                    </a:moveTo>
                    <a:lnTo>
                      <a:pt x="1" y="1"/>
                    </a:lnTo>
                    <a:lnTo>
                      <a:pt x="39" y="6"/>
                    </a:lnTo>
                    <a:lnTo>
                      <a:pt x="64" y="26"/>
                    </a:lnTo>
                    <a:lnTo>
                      <a:pt x="65" y="26"/>
                    </a:lnTo>
                    <a:lnTo>
                      <a:pt x="67" y="27"/>
                    </a:lnTo>
                    <a:lnTo>
                      <a:pt x="69" y="27"/>
                    </a:lnTo>
                    <a:lnTo>
                      <a:pt x="71" y="27"/>
                    </a:lnTo>
                    <a:lnTo>
                      <a:pt x="109" y="16"/>
                    </a:lnTo>
                  </a:path>
                </a:pathLst>
              </a:custGeom>
              <a:noFill/>
              <a:ln w="12700" cap="rnd">
                <a:solidFill>
                  <a:srgbClr val="000000"/>
                </a:solidFill>
                <a:round/>
                <a:headEnd type="none" w="sm" len="sm"/>
                <a:tailEnd type="none" w="sm" len="sm"/>
              </a:ln>
            </p:spPr>
            <p:txBody>
              <a:bodyPr/>
              <a:lstStyle/>
              <a:p>
                <a:endParaRPr lang="zh-CN" altLang="en-US"/>
              </a:p>
            </p:txBody>
          </p:sp>
          <p:sp>
            <p:nvSpPr>
              <p:cNvPr id="11157" name="Freeform 397"/>
              <p:cNvSpPr/>
              <p:nvPr/>
            </p:nvSpPr>
            <p:spPr bwMode="auto">
              <a:xfrm>
                <a:off x="2472" y="2385"/>
                <a:ext cx="409" cy="84"/>
              </a:xfrm>
              <a:custGeom>
                <a:avLst/>
                <a:gdLst>
                  <a:gd name="T0" fmla="*/ 0 w 409"/>
                  <a:gd name="T1" fmla="*/ 17 h 84"/>
                  <a:gd name="T2" fmla="*/ 101 w 409"/>
                  <a:gd name="T3" fmla="*/ 0 h 84"/>
                  <a:gd name="T4" fmla="*/ 305 w 409"/>
                  <a:gd name="T5" fmla="*/ 0 h 84"/>
                  <a:gd name="T6" fmla="*/ 408 w 409"/>
                  <a:gd name="T7" fmla="*/ 17 h 84"/>
                  <a:gd name="T8" fmla="*/ 408 w 409"/>
                  <a:gd name="T9" fmla="*/ 25 h 84"/>
                  <a:gd name="T10" fmla="*/ 408 w 409"/>
                  <a:gd name="T11" fmla="*/ 33 h 84"/>
                  <a:gd name="T12" fmla="*/ 408 w 409"/>
                  <a:gd name="T13" fmla="*/ 41 h 84"/>
                  <a:gd name="T14" fmla="*/ 408 w 409"/>
                  <a:gd name="T15" fmla="*/ 50 h 84"/>
                  <a:gd name="T16" fmla="*/ 408 w 409"/>
                  <a:gd name="T17" fmla="*/ 58 h 84"/>
                  <a:gd name="T18" fmla="*/ 408 w 409"/>
                  <a:gd name="T19" fmla="*/ 66 h 84"/>
                  <a:gd name="T20" fmla="*/ 408 w 409"/>
                  <a:gd name="T21" fmla="*/ 74 h 84"/>
                  <a:gd name="T22" fmla="*/ 408 w 409"/>
                  <a:gd name="T23" fmla="*/ 83 h 84"/>
                  <a:gd name="T24" fmla="*/ 0 w 409"/>
                  <a:gd name="T25" fmla="*/ 83 h 84"/>
                  <a:gd name="T26" fmla="*/ 0 w 409"/>
                  <a:gd name="T27" fmla="*/ 74 h 84"/>
                  <a:gd name="T28" fmla="*/ 0 w 409"/>
                  <a:gd name="T29" fmla="*/ 66 h 84"/>
                  <a:gd name="T30" fmla="*/ 0 w 409"/>
                  <a:gd name="T31" fmla="*/ 58 h 84"/>
                  <a:gd name="T32" fmla="*/ 0 w 409"/>
                  <a:gd name="T33" fmla="*/ 50 h 84"/>
                  <a:gd name="T34" fmla="*/ 0 w 409"/>
                  <a:gd name="T35" fmla="*/ 41 h 84"/>
                  <a:gd name="T36" fmla="*/ 0 w 409"/>
                  <a:gd name="T37" fmla="*/ 33 h 84"/>
                  <a:gd name="T38" fmla="*/ 0 w 409"/>
                  <a:gd name="T39" fmla="*/ 25 h 84"/>
                  <a:gd name="T40" fmla="*/ 0 w 409"/>
                  <a:gd name="T41" fmla="*/ 17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9"/>
                  <a:gd name="T64" fmla="*/ 0 h 84"/>
                  <a:gd name="T65" fmla="*/ 409 w 409"/>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9" h="84">
                    <a:moveTo>
                      <a:pt x="0" y="17"/>
                    </a:moveTo>
                    <a:lnTo>
                      <a:pt x="101" y="0"/>
                    </a:lnTo>
                    <a:lnTo>
                      <a:pt x="305" y="0"/>
                    </a:lnTo>
                    <a:lnTo>
                      <a:pt x="408" y="17"/>
                    </a:lnTo>
                    <a:lnTo>
                      <a:pt x="408" y="25"/>
                    </a:lnTo>
                    <a:lnTo>
                      <a:pt x="408" y="33"/>
                    </a:lnTo>
                    <a:lnTo>
                      <a:pt x="408" y="41"/>
                    </a:lnTo>
                    <a:lnTo>
                      <a:pt x="408" y="50"/>
                    </a:lnTo>
                    <a:lnTo>
                      <a:pt x="408" y="58"/>
                    </a:lnTo>
                    <a:lnTo>
                      <a:pt x="408" y="66"/>
                    </a:lnTo>
                    <a:lnTo>
                      <a:pt x="408" y="74"/>
                    </a:lnTo>
                    <a:lnTo>
                      <a:pt x="408" y="83"/>
                    </a:lnTo>
                    <a:lnTo>
                      <a:pt x="0" y="83"/>
                    </a:lnTo>
                    <a:lnTo>
                      <a:pt x="0" y="74"/>
                    </a:lnTo>
                    <a:lnTo>
                      <a:pt x="0" y="66"/>
                    </a:lnTo>
                    <a:lnTo>
                      <a:pt x="0" y="58"/>
                    </a:lnTo>
                    <a:lnTo>
                      <a:pt x="0" y="50"/>
                    </a:lnTo>
                    <a:lnTo>
                      <a:pt x="0" y="41"/>
                    </a:lnTo>
                    <a:lnTo>
                      <a:pt x="0" y="33"/>
                    </a:lnTo>
                    <a:lnTo>
                      <a:pt x="0" y="25"/>
                    </a:lnTo>
                    <a:lnTo>
                      <a:pt x="0" y="17"/>
                    </a:lnTo>
                  </a:path>
                </a:pathLst>
              </a:custGeom>
              <a:solidFill>
                <a:srgbClr val="FFFFFF"/>
              </a:solidFill>
              <a:ln w="12700" cap="rnd">
                <a:solidFill>
                  <a:srgbClr val="ABABAB"/>
                </a:solidFill>
                <a:round/>
              </a:ln>
            </p:spPr>
            <p:txBody>
              <a:bodyPr/>
              <a:lstStyle/>
              <a:p>
                <a:endParaRPr lang="zh-CN" altLang="en-US"/>
              </a:p>
            </p:txBody>
          </p:sp>
          <p:sp>
            <p:nvSpPr>
              <p:cNvPr id="11158" name="Freeform 398"/>
              <p:cNvSpPr/>
              <p:nvPr/>
            </p:nvSpPr>
            <p:spPr bwMode="auto">
              <a:xfrm>
                <a:off x="2473" y="2403"/>
                <a:ext cx="406" cy="19"/>
              </a:xfrm>
              <a:custGeom>
                <a:avLst/>
                <a:gdLst>
                  <a:gd name="T0" fmla="*/ 0 w 406"/>
                  <a:gd name="T1" fmla="*/ 0 h 19"/>
                  <a:gd name="T2" fmla="*/ 405 w 406"/>
                  <a:gd name="T3" fmla="*/ 0 h 19"/>
                  <a:gd name="T4" fmla="*/ 405 w 406"/>
                  <a:gd name="T5" fmla="*/ 18 h 19"/>
                  <a:gd name="T6" fmla="*/ 0 w 406"/>
                  <a:gd name="T7" fmla="*/ 18 h 19"/>
                  <a:gd name="T8" fmla="*/ 0 w 406"/>
                  <a:gd name="T9" fmla="*/ 0 h 19"/>
                  <a:gd name="T10" fmla="*/ 0 60000 65536"/>
                  <a:gd name="T11" fmla="*/ 0 60000 65536"/>
                  <a:gd name="T12" fmla="*/ 0 60000 65536"/>
                  <a:gd name="T13" fmla="*/ 0 60000 65536"/>
                  <a:gd name="T14" fmla="*/ 0 60000 65536"/>
                  <a:gd name="T15" fmla="*/ 0 w 406"/>
                  <a:gd name="T16" fmla="*/ 0 h 19"/>
                  <a:gd name="T17" fmla="*/ 406 w 406"/>
                  <a:gd name="T18" fmla="*/ 19 h 19"/>
                </a:gdLst>
                <a:ahLst/>
                <a:cxnLst>
                  <a:cxn ang="T10">
                    <a:pos x="T0" y="T1"/>
                  </a:cxn>
                  <a:cxn ang="T11">
                    <a:pos x="T2" y="T3"/>
                  </a:cxn>
                  <a:cxn ang="T12">
                    <a:pos x="T4" y="T5"/>
                  </a:cxn>
                  <a:cxn ang="T13">
                    <a:pos x="T6" y="T7"/>
                  </a:cxn>
                  <a:cxn ang="T14">
                    <a:pos x="T8" y="T9"/>
                  </a:cxn>
                </a:cxnLst>
                <a:rect l="T15" t="T16" r="T17" b="T18"/>
                <a:pathLst>
                  <a:path w="406" h="19">
                    <a:moveTo>
                      <a:pt x="0" y="0"/>
                    </a:moveTo>
                    <a:lnTo>
                      <a:pt x="405" y="0"/>
                    </a:lnTo>
                    <a:lnTo>
                      <a:pt x="405"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1159" name="Freeform 399"/>
              <p:cNvSpPr/>
              <p:nvPr/>
            </p:nvSpPr>
            <p:spPr bwMode="auto">
              <a:xfrm>
                <a:off x="2470" y="2420"/>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1160" name="Freeform 400"/>
              <p:cNvSpPr/>
              <p:nvPr/>
            </p:nvSpPr>
            <p:spPr bwMode="auto">
              <a:xfrm>
                <a:off x="2470" y="2439"/>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1161" name="Freeform 401"/>
              <p:cNvSpPr/>
              <p:nvPr/>
            </p:nvSpPr>
            <p:spPr bwMode="auto">
              <a:xfrm>
                <a:off x="2472" y="2442"/>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1162" name="Freeform 402"/>
              <p:cNvSpPr/>
              <p:nvPr/>
            </p:nvSpPr>
            <p:spPr bwMode="auto">
              <a:xfrm>
                <a:off x="2472" y="2424"/>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1163" name="Freeform 403"/>
              <p:cNvSpPr/>
              <p:nvPr/>
            </p:nvSpPr>
            <p:spPr bwMode="auto">
              <a:xfrm>
                <a:off x="2472" y="2439"/>
                <a:ext cx="409" cy="19"/>
              </a:xfrm>
              <a:custGeom>
                <a:avLst/>
                <a:gdLst>
                  <a:gd name="T0" fmla="*/ 408 w 409"/>
                  <a:gd name="T1" fmla="*/ 18 h 19"/>
                  <a:gd name="T2" fmla="*/ 408 w 409"/>
                  <a:gd name="T3" fmla="*/ 0 h 19"/>
                  <a:gd name="T4" fmla="*/ 0 w 409"/>
                  <a:gd name="T5" fmla="*/ 0 h 19"/>
                  <a:gd name="T6" fmla="*/ 0 60000 65536"/>
                  <a:gd name="T7" fmla="*/ 0 60000 65536"/>
                  <a:gd name="T8" fmla="*/ 0 60000 65536"/>
                  <a:gd name="T9" fmla="*/ 0 w 409"/>
                  <a:gd name="T10" fmla="*/ 0 h 19"/>
                  <a:gd name="T11" fmla="*/ 409 w 409"/>
                  <a:gd name="T12" fmla="*/ 19 h 19"/>
                </a:gdLst>
                <a:ahLst/>
                <a:cxnLst>
                  <a:cxn ang="T6">
                    <a:pos x="T0" y="T1"/>
                  </a:cxn>
                  <a:cxn ang="T7">
                    <a:pos x="T2" y="T3"/>
                  </a:cxn>
                  <a:cxn ang="T8">
                    <a:pos x="T4" y="T5"/>
                  </a:cxn>
                </a:cxnLst>
                <a:rect l="T9" t="T10" r="T11" b="T12"/>
                <a:pathLst>
                  <a:path w="409" h="19">
                    <a:moveTo>
                      <a:pt x="408" y="18"/>
                    </a:moveTo>
                    <a:lnTo>
                      <a:pt x="408" y="0"/>
                    </a:lnTo>
                    <a:lnTo>
                      <a:pt x="0" y="0"/>
                    </a:lnTo>
                  </a:path>
                </a:pathLst>
              </a:custGeom>
              <a:noFill/>
              <a:ln w="12700" cap="rnd">
                <a:solidFill>
                  <a:srgbClr val="FFFFFF"/>
                </a:solidFill>
                <a:round/>
                <a:headEnd type="none" w="sm" len="sm"/>
                <a:tailEnd type="none" w="sm" len="sm"/>
              </a:ln>
            </p:spPr>
            <p:txBody>
              <a:bodyPr/>
              <a:lstStyle/>
              <a:p>
                <a:endParaRPr lang="zh-CN" altLang="en-US"/>
              </a:p>
            </p:txBody>
          </p:sp>
          <p:sp>
            <p:nvSpPr>
              <p:cNvPr id="11164" name="Line 404"/>
              <p:cNvSpPr>
                <a:spLocks noChangeShapeType="1"/>
              </p:cNvSpPr>
              <p:nvPr/>
            </p:nvSpPr>
            <p:spPr bwMode="auto">
              <a:xfrm>
                <a:off x="2472" y="2423"/>
                <a:ext cx="406" cy="0"/>
              </a:xfrm>
              <a:prstGeom prst="line">
                <a:avLst/>
              </a:prstGeom>
              <a:noFill/>
              <a:ln w="12700">
                <a:solidFill>
                  <a:srgbClr val="FFFFFF"/>
                </a:solidFill>
                <a:round/>
                <a:headEnd type="none" w="sm" len="sm"/>
                <a:tailEnd type="none" w="sm" len="sm"/>
              </a:ln>
            </p:spPr>
            <p:txBody>
              <a:bodyPr wrap="none" anchor="ctr"/>
              <a:lstStyle/>
              <a:p>
                <a:endParaRPr lang="zh-CN" altLang="en-US"/>
              </a:p>
            </p:txBody>
          </p:sp>
          <p:sp>
            <p:nvSpPr>
              <p:cNvPr id="11165" name="Line 405"/>
              <p:cNvSpPr>
                <a:spLocks noChangeShapeType="1"/>
              </p:cNvSpPr>
              <p:nvPr/>
            </p:nvSpPr>
            <p:spPr bwMode="auto">
              <a:xfrm>
                <a:off x="2473" y="2403"/>
                <a:ext cx="0" cy="9"/>
              </a:xfrm>
              <a:prstGeom prst="line">
                <a:avLst/>
              </a:prstGeom>
              <a:noFill/>
              <a:ln w="12700">
                <a:solidFill>
                  <a:srgbClr val="ABABAB"/>
                </a:solidFill>
                <a:round/>
                <a:headEnd type="none" w="sm" len="sm"/>
                <a:tailEnd type="none" w="sm" len="sm"/>
              </a:ln>
            </p:spPr>
            <p:txBody>
              <a:bodyPr wrap="none" anchor="ctr"/>
              <a:lstStyle/>
              <a:p>
                <a:endParaRPr lang="zh-CN" altLang="en-US"/>
              </a:p>
            </p:txBody>
          </p:sp>
          <p:sp>
            <p:nvSpPr>
              <p:cNvPr id="11166" name="Freeform 406"/>
              <p:cNvSpPr/>
              <p:nvPr/>
            </p:nvSpPr>
            <p:spPr bwMode="auto">
              <a:xfrm>
                <a:off x="2499" y="2422"/>
                <a:ext cx="22" cy="19"/>
              </a:xfrm>
              <a:custGeom>
                <a:avLst/>
                <a:gdLst>
                  <a:gd name="T0" fmla="*/ 0 w 22"/>
                  <a:gd name="T1" fmla="*/ 0 h 19"/>
                  <a:gd name="T2" fmla="*/ 21 w 22"/>
                  <a:gd name="T3" fmla="*/ 0 h 19"/>
                  <a:gd name="T4" fmla="*/ 21 w 22"/>
                  <a:gd name="T5" fmla="*/ 18 h 19"/>
                  <a:gd name="T6" fmla="*/ 0 w 22"/>
                  <a:gd name="T7" fmla="*/ 18 h 19"/>
                  <a:gd name="T8" fmla="*/ 0 w 22"/>
                  <a:gd name="T9" fmla="*/ 0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0" y="0"/>
                    </a:moveTo>
                    <a:lnTo>
                      <a:pt x="21" y="0"/>
                    </a:lnTo>
                    <a:lnTo>
                      <a:pt x="21" y="18"/>
                    </a:lnTo>
                    <a:lnTo>
                      <a:pt x="0" y="18"/>
                    </a:lnTo>
                    <a:lnTo>
                      <a:pt x="0" y="0"/>
                    </a:lnTo>
                  </a:path>
                </a:pathLst>
              </a:custGeom>
              <a:solidFill>
                <a:srgbClr val="00FF00"/>
              </a:solidFill>
              <a:ln w="12700" cap="rnd">
                <a:solidFill>
                  <a:srgbClr val="000000"/>
                </a:solidFill>
                <a:round/>
              </a:ln>
            </p:spPr>
            <p:txBody>
              <a:bodyPr/>
              <a:lstStyle/>
              <a:p>
                <a:endParaRPr lang="zh-CN" altLang="en-US"/>
              </a:p>
            </p:txBody>
          </p:sp>
          <p:sp>
            <p:nvSpPr>
              <p:cNvPr id="11167" name="Freeform 407"/>
              <p:cNvSpPr/>
              <p:nvPr/>
            </p:nvSpPr>
            <p:spPr bwMode="auto">
              <a:xfrm>
                <a:off x="2780" y="2420"/>
                <a:ext cx="86" cy="19"/>
              </a:xfrm>
              <a:custGeom>
                <a:avLst/>
                <a:gdLst>
                  <a:gd name="T0" fmla="*/ 0 w 86"/>
                  <a:gd name="T1" fmla="*/ 0 h 19"/>
                  <a:gd name="T2" fmla="*/ 85 w 86"/>
                  <a:gd name="T3" fmla="*/ 0 h 19"/>
                  <a:gd name="T4" fmla="*/ 85 w 86"/>
                  <a:gd name="T5" fmla="*/ 18 h 19"/>
                  <a:gd name="T6" fmla="*/ 0 w 86"/>
                  <a:gd name="T7" fmla="*/ 18 h 19"/>
                  <a:gd name="T8" fmla="*/ 0 w 86"/>
                  <a:gd name="T9" fmla="*/ 0 h 19"/>
                  <a:gd name="T10" fmla="*/ 0 60000 65536"/>
                  <a:gd name="T11" fmla="*/ 0 60000 65536"/>
                  <a:gd name="T12" fmla="*/ 0 60000 65536"/>
                  <a:gd name="T13" fmla="*/ 0 60000 65536"/>
                  <a:gd name="T14" fmla="*/ 0 60000 65536"/>
                  <a:gd name="T15" fmla="*/ 0 w 86"/>
                  <a:gd name="T16" fmla="*/ 0 h 19"/>
                  <a:gd name="T17" fmla="*/ 86 w 86"/>
                  <a:gd name="T18" fmla="*/ 19 h 19"/>
                </a:gdLst>
                <a:ahLst/>
                <a:cxnLst>
                  <a:cxn ang="T10">
                    <a:pos x="T0" y="T1"/>
                  </a:cxn>
                  <a:cxn ang="T11">
                    <a:pos x="T2" y="T3"/>
                  </a:cxn>
                  <a:cxn ang="T12">
                    <a:pos x="T4" y="T5"/>
                  </a:cxn>
                  <a:cxn ang="T13">
                    <a:pos x="T6" y="T7"/>
                  </a:cxn>
                  <a:cxn ang="T14">
                    <a:pos x="T8" y="T9"/>
                  </a:cxn>
                </a:cxnLst>
                <a:rect l="T15" t="T16" r="T17" b="T18"/>
                <a:pathLst>
                  <a:path w="86" h="19">
                    <a:moveTo>
                      <a:pt x="0" y="0"/>
                    </a:moveTo>
                    <a:lnTo>
                      <a:pt x="85" y="0"/>
                    </a:lnTo>
                    <a:lnTo>
                      <a:pt x="85"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1168" name="Freeform 408"/>
              <p:cNvSpPr/>
              <p:nvPr/>
            </p:nvSpPr>
            <p:spPr bwMode="auto">
              <a:xfrm>
                <a:off x="2437" y="2456"/>
                <a:ext cx="496" cy="74"/>
              </a:xfrm>
              <a:custGeom>
                <a:avLst/>
                <a:gdLst>
                  <a:gd name="T0" fmla="*/ 34 w 496"/>
                  <a:gd name="T1" fmla="*/ 0 h 74"/>
                  <a:gd name="T2" fmla="*/ 450 w 496"/>
                  <a:gd name="T3" fmla="*/ 0 h 74"/>
                  <a:gd name="T4" fmla="*/ 452 w 496"/>
                  <a:gd name="T5" fmla="*/ 0 h 74"/>
                  <a:gd name="T6" fmla="*/ 454 w 496"/>
                  <a:gd name="T7" fmla="*/ 0 h 74"/>
                  <a:gd name="T8" fmla="*/ 456 w 496"/>
                  <a:gd name="T9" fmla="*/ 2 h 74"/>
                  <a:gd name="T10" fmla="*/ 458 w 496"/>
                  <a:gd name="T11" fmla="*/ 3 h 74"/>
                  <a:gd name="T12" fmla="*/ 459 w 496"/>
                  <a:gd name="T13" fmla="*/ 5 h 74"/>
                  <a:gd name="T14" fmla="*/ 460 w 496"/>
                  <a:gd name="T15" fmla="*/ 6 h 74"/>
                  <a:gd name="T16" fmla="*/ 494 w 496"/>
                  <a:gd name="T17" fmla="*/ 66 h 74"/>
                  <a:gd name="T18" fmla="*/ 495 w 496"/>
                  <a:gd name="T19" fmla="*/ 68 h 74"/>
                  <a:gd name="T20" fmla="*/ 494 w 496"/>
                  <a:gd name="T21" fmla="*/ 69 h 74"/>
                  <a:gd name="T22" fmla="*/ 492 w 496"/>
                  <a:gd name="T23" fmla="*/ 71 h 74"/>
                  <a:gd name="T24" fmla="*/ 490 w 496"/>
                  <a:gd name="T25" fmla="*/ 72 h 74"/>
                  <a:gd name="T26" fmla="*/ 488 w 496"/>
                  <a:gd name="T27" fmla="*/ 73 h 74"/>
                  <a:gd name="T28" fmla="*/ 487 w 496"/>
                  <a:gd name="T29" fmla="*/ 73 h 74"/>
                  <a:gd name="T30" fmla="*/ 7 w 496"/>
                  <a:gd name="T31" fmla="*/ 73 h 74"/>
                  <a:gd name="T32" fmla="*/ 5 w 496"/>
                  <a:gd name="T33" fmla="*/ 73 h 74"/>
                  <a:gd name="T34" fmla="*/ 3 w 496"/>
                  <a:gd name="T35" fmla="*/ 72 h 74"/>
                  <a:gd name="T36" fmla="*/ 1 w 496"/>
                  <a:gd name="T37" fmla="*/ 71 h 74"/>
                  <a:gd name="T38" fmla="*/ 0 w 496"/>
                  <a:gd name="T39" fmla="*/ 69 h 74"/>
                  <a:gd name="T40" fmla="*/ 0 w 496"/>
                  <a:gd name="T41" fmla="*/ 67 h 74"/>
                  <a:gd name="T42" fmla="*/ 0 w 496"/>
                  <a:gd name="T43" fmla="*/ 66 h 74"/>
                  <a:gd name="T44" fmla="*/ 24 w 496"/>
                  <a:gd name="T45" fmla="*/ 6 h 74"/>
                  <a:gd name="T46" fmla="*/ 25 w 496"/>
                  <a:gd name="T47" fmla="*/ 4 h 74"/>
                  <a:gd name="T48" fmla="*/ 27 w 496"/>
                  <a:gd name="T49" fmla="*/ 3 h 74"/>
                  <a:gd name="T50" fmla="*/ 29 w 496"/>
                  <a:gd name="T51" fmla="*/ 1 h 74"/>
                  <a:gd name="T52" fmla="*/ 31 w 496"/>
                  <a:gd name="T53" fmla="*/ 0 h 74"/>
                  <a:gd name="T54" fmla="*/ 33 w 496"/>
                  <a:gd name="T55" fmla="*/ 0 h 74"/>
                  <a:gd name="T56" fmla="*/ 34 w 496"/>
                  <a:gd name="T57" fmla="*/ 0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6"/>
                  <a:gd name="T88" fmla="*/ 0 h 74"/>
                  <a:gd name="T89" fmla="*/ 496 w 496"/>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6" h="74">
                    <a:moveTo>
                      <a:pt x="34" y="0"/>
                    </a:moveTo>
                    <a:lnTo>
                      <a:pt x="450" y="0"/>
                    </a:lnTo>
                    <a:lnTo>
                      <a:pt x="452" y="0"/>
                    </a:lnTo>
                    <a:lnTo>
                      <a:pt x="454" y="0"/>
                    </a:lnTo>
                    <a:lnTo>
                      <a:pt x="456" y="2"/>
                    </a:lnTo>
                    <a:lnTo>
                      <a:pt x="458" y="3"/>
                    </a:lnTo>
                    <a:lnTo>
                      <a:pt x="459" y="5"/>
                    </a:lnTo>
                    <a:lnTo>
                      <a:pt x="460" y="6"/>
                    </a:lnTo>
                    <a:lnTo>
                      <a:pt x="494" y="66"/>
                    </a:lnTo>
                    <a:lnTo>
                      <a:pt x="495" y="68"/>
                    </a:lnTo>
                    <a:lnTo>
                      <a:pt x="494" y="69"/>
                    </a:lnTo>
                    <a:lnTo>
                      <a:pt x="492" y="71"/>
                    </a:lnTo>
                    <a:lnTo>
                      <a:pt x="490" y="72"/>
                    </a:lnTo>
                    <a:lnTo>
                      <a:pt x="488" y="73"/>
                    </a:lnTo>
                    <a:lnTo>
                      <a:pt x="487" y="73"/>
                    </a:lnTo>
                    <a:lnTo>
                      <a:pt x="7" y="73"/>
                    </a:lnTo>
                    <a:lnTo>
                      <a:pt x="5" y="73"/>
                    </a:lnTo>
                    <a:lnTo>
                      <a:pt x="3" y="72"/>
                    </a:lnTo>
                    <a:lnTo>
                      <a:pt x="1" y="71"/>
                    </a:lnTo>
                    <a:lnTo>
                      <a:pt x="0" y="69"/>
                    </a:lnTo>
                    <a:lnTo>
                      <a:pt x="0" y="67"/>
                    </a:lnTo>
                    <a:lnTo>
                      <a:pt x="0" y="66"/>
                    </a:lnTo>
                    <a:lnTo>
                      <a:pt x="24" y="6"/>
                    </a:lnTo>
                    <a:lnTo>
                      <a:pt x="25" y="4"/>
                    </a:lnTo>
                    <a:lnTo>
                      <a:pt x="27" y="3"/>
                    </a:lnTo>
                    <a:lnTo>
                      <a:pt x="29" y="1"/>
                    </a:lnTo>
                    <a:lnTo>
                      <a:pt x="31" y="0"/>
                    </a:lnTo>
                    <a:lnTo>
                      <a:pt x="33" y="0"/>
                    </a:lnTo>
                    <a:lnTo>
                      <a:pt x="34" y="0"/>
                    </a:lnTo>
                  </a:path>
                </a:pathLst>
              </a:custGeom>
              <a:solidFill>
                <a:srgbClr val="FFFFFF"/>
              </a:solidFill>
              <a:ln w="12700" cap="rnd">
                <a:solidFill>
                  <a:srgbClr val="ABABAB"/>
                </a:solidFill>
                <a:round/>
              </a:ln>
            </p:spPr>
            <p:txBody>
              <a:bodyPr/>
              <a:lstStyle/>
              <a:p>
                <a:endParaRPr lang="zh-CN" altLang="en-US"/>
              </a:p>
            </p:txBody>
          </p:sp>
          <p:sp>
            <p:nvSpPr>
              <p:cNvPr id="11169" name="Freeform 409"/>
              <p:cNvSpPr/>
              <p:nvPr/>
            </p:nvSpPr>
            <p:spPr bwMode="auto">
              <a:xfrm>
                <a:off x="2436" y="2523"/>
                <a:ext cx="497" cy="26"/>
              </a:xfrm>
              <a:custGeom>
                <a:avLst/>
                <a:gdLst>
                  <a:gd name="T0" fmla="*/ 4 w 497"/>
                  <a:gd name="T1" fmla="*/ 25 h 26"/>
                  <a:gd name="T2" fmla="*/ 491 w 497"/>
                  <a:gd name="T3" fmla="*/ 25 h 26"/>
                  <a:gd name="T4" fmla="*/ 492 w 497"/>
                  <a:gd name="T5" fmla="*/ 25 h 26"/>
                  <a:gd name="T6" fmla="*/ 494 w 497"/>
                  <a:gd name="T7" fmla="*/ 23 h 26"/>
                  <a:gd name="T8" fmla="*/ 495 w 497"/>
                  <a:gd name="T9" fmla="*/ 21 h 26"/>
                  <a:gd name="T10" fmla="*/ 496 w 497"/>
                  <a:gd name="T11" fmla="*/ 20 h 26"/>
                  <a:gd name="T12" fmla="*/ 496 w 497"/>
                  <a:gd name="T13" fmla="*/ 0 h 26"/>
                  <a:gd name="T14" fmla="*/ 495 w 497"/>
                  <a:gd name="T15" fmla="*/ 1 h 26"/>
                  <a:gd name="T16" fmla="*/ 493 w 497"/>
                  <a:gd name="T17" fmla="*/ 3 h 26"/>
                  <a:gd name="T18" fmla="*/ 492 w 497"/>
                  <a:gd name="T19" fmla="*/ 4 h 26"/>
                  <a:gd name="T20" fmla="*/ 489 w 497"/>
                  <a:gd name="T21" fmla="*/ 5 h 26"/>
                  <a:gd name="T22" fmla="*/ 488 w 497"/>
                  <a:gd name="T23" fmla="*/ 5 h 26"/>
                  <a:gd name="T24" fmla="*/ 7 w 497"/>
                  <a:gd name="T25" fmla="*/ 5 h 26"/>
                  <a:gd name="T26" fmla="*/ 5 w 497"/>
                  <a:gd name="T27" fmla="*/ 5 h 26"/>
                  <a:gd name="T28" fmla="*/ 3 w 497"/>
                  <a:gd name="T29" fmla="*/ 4 h 26"/>
                  <a:gd name="T30" fmla="*/ 2 w 497"/>
                  <a:gd name="T31" fmla="*/ 3 h 26"/>
                  <a:gd name="T32" fmla="*/ 0 w 497"/>
                  <a:gd name="T33" fmla="*/ 1 h 26"/>
                  <a:gd name="T34" fmla="*/ 0 w 497"/>
                  <a:gd name="T35" fmla="*/ 0 h 26"/>
                  <a:gd name="T36" fmla="*/ 0 w 497"/>
                  <a:gd name="T37" fmla="*/ 20 h 26"/>
                  <a:gd name="T38" fmla="*/ 0 w 497"/>
                  <a:gd name="T39" fmla="*/ 22 h 26"/>
                  <a:gd name="T40" fmla="*/ 1 w 497"/>
                  <a:gd name="T41" fmla="*/ 23 h 26"/>
                  <a:gd name="T42" fmla="*/ 2 w 497"/>
                  <a:gd name="T43" fmla="*/ 25 h 26"/>
                  <a:gd name="T44" fmla="*/ 4 w 497"/>
                  <a:gd name="T45" fmla="*/ 25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7"/>
                  <a:gd name="T70" fmla="*/ 0 h 26"/>
                  <a:gd name="T71" fmla="*/ 497 w 497"/>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7" h="26">
                    <a:moveTo>
                      <a:pt x="4" y="25"/>
                    </a:moveTo>
                    <a:lnTo>
                      <a:pt x="491" y="25"/>
                    </a:lnTo>
                    <a:lnTo>
                      <a:pt x="492" y="25"/>
                    </a:lnTo>
                    <a:lnTo>
                      <a:pt x="494" y="23"/>
                    </a:lnTo>
                    <a:lnTo>
                      <a:pt x="495" y="21"/>
                    </a:lnTo>
                    <a:lnTo>
                      <a:pt x="496" y="20"/>
                    </a:lnTo>
                    <a:lnTo>
                      <a:pt x="496" y="0"/>
                    </a:lnTo>
                    <a:lnTo>
                      <a:pt x="495" y="1"/>
                    </a:lnTo>
                    <a:lnTo>
                      <a:pt x="493" y="3"/>
                    </a:lnTo>
                    <a:lnTo>
                      <a:pt x="492" y="4"/>
                    </a:lnTo>
                    <a:lnTo>
                      <a:pt x="489" y="5"/>
                    </a:lnTo>
                    <a:lnTo>
                      <a:pt x="488" y="5"/>
                    </a:lnTo>
                    <a:lnTo>
                      <a:pt x="7" y="5"/>
                    </a:lnTo>
                    <a:lnTo>
                      <a:pt x="5" y="5"/>
                    </a:lnTo>
                    <a:lnTo>
                      <a:pt x="3" y="4"/>
                    </a:lnTo>
                    <a:lnTo>
                      <a:pt x="2" y="3"/>
                    </a:lnTo>
                    <a:lnTo>
                      <a:pt x="0" y="1"/>
                    </a:lnTo>
                    <a:lnTo>
                      <a:pt x="0" y="0"/>
                    </a:lnTo>
                    <a:lnTo>
                      <a:pt x="0" y="20"/>
                    </a:lnTo>
                    <a:lnTo>
                      <a:pt x="0" y="22"/>
                    </a:lnTo>
                    <a:lnTo>
                      <a:pt x="1" y="23"/>
                    </a:lnTo>
                    <a:lnTo>
                      <a:pt x="2" y="25"/>
                    </a:lnTo>
                    <a:lnTo>
                      <a:pt x="4" y="25"/>
                    </a:lnTo>
                  </a:path>
                </a:pathLst>
              </a:custGeom>
              <a:solidFill>
                <a:srgbClr val="ABABAB"/>
              </a:solidFill>
              <a:ln w="12700" cap="rnd">
                <a:solidFill>
                  <a:srgbClr val="ABABAB"/>
                </a:solidFill>
                <a:round/>
              </a:ln>
            </p:spPr>
            <p:txBody>
              <a:bodyPr/>
              <a:lstStyle/>
              <a:p>
                <a:endParaRPr lang="zh-CN" altLang="en-US"/>
              </a:p>
            </p:txBody>
          </p:sp>
          <p:sp>
            <p:nvSpPr>
              <p:cNvPr id="11170" name="Line 410"/>
              <p:cNvSpPr>
                <a:spLocks noChangeShapeType="1"/>
              </p:cNvSpPr>
              <p:nvPr/>
            </p:nvSpPr>
            <p:spPr bwMode="auto">
              <a:xfrm>
                <a:off x="2439" y="2545"/>
                <a:ext cx="488"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1171" name="Freeform 411"/>
              <p:cNvSpPr/>
              <p:nvPr/>
            </p:nvSpPr>
            <p:spPr bwMode="auto">
              <a:xfrm>
                <a:off x="2436" y="2530"/>
                <a:ext cx="497" cy="19"/>
              </a:xfrm>
              <a:custGeom>
                <a:avLst/>
                <a:gdLst>
                  <a:gd name="T0" fmla="*/ 496 w 497"/>
                  <a:gd name="T1" fmla="*/ 0 h 19"/>
                  <a:gd name="T2" fmla="*/ 495 w 497"/>
                  <a:gd name="T3" fmla="*/ 8 h 19"/>
                  <a:gd name="T4" fmla="*/ 494 w 497"/>
                  <a:gd name="T5" fmla="*/ 16 h 19"/>
                  <a:gd name="T6" fmla="*/ 492 w 497"/>
                  <a:gd name="T7" fmla="*/ 18 h 19"/>
                  <a:gd name="T8" fmla="*/ 5 w 497"/>
                  <a:gd name="T9" fmla="*/ 18 h 19"/>
                  <a:gd name="T10" fmla="*/ 3 w 497"/>
                  <a:gd name="T11" fmla="*/ 18 h 19"/>
                  <a:gd name="T12" fmla="*/ 1 w 497"/>
                  <a:gd name="T13" fmla="*/ 16 h 19"/>
                  <a:gd name="T14" fmla="*/ 0 w 497"/>
                  <a:gd name="T15" fmla="*/ 6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8"/>
                    </a:lnTo>
                    <a:lnTo>
                      <a:pt x="494" y="16"/>
                    </a:lnTo>
                    <a:lnTo>
                      <a:pt x="492" y="18"/>
                    </a:lnTo>
                    <a:lnTo>
                      <a:pt x="5" y="18"/>
                    </a:lnTo>
                    <a:lnTo>
                      <a:pt x="3" y="18"/>
                    </a:lnTo>
                    <a:lnTo>
                      <a:pt x="1" y="16"/>
                    </a:lnTo>
                    <a:lnTo>
                      <a:pt x="0" y="6"/>
                    </a:lnTo>
                    <a:lnTo>
                      <a:pt x="0" y="1"/>
                    </a:lnTo>
                  </a:path>
                </a:pathLst>
              </a:custGeom>
              <a:noFill/>
              <a:ln w="12700" cap="rnd">
                <a:solidFill>
                  <a:srgbClr val="000000"/>
                </a:solidFill>
                <a:round/>
                <a:headEnd type="none" w="sm" len="sm"/>
                <a:tailEnd type="none" w="sm" len="sm"/>
              </a:ln>
            </p:spPr>
            <p:txBody>
              <a:bodyPr/>
              <a:lstStyle/>
              <a:p>
                <a:endParaRPr lang="zh-CN" altLang="en-US"/>
              </a:p>
            </p:txBody>
          </p:sp>
          <p:sp>
            <p:nvSpPr>
              <p:cNvPr id="11172" name="Freeform 412"/>
              <p:cNvSpPr/>
              <p:nvPr/>
            </p:nvSpPr>
            <p:spPr bwMode="auto">
              <a:xfrm>
                <a:off x="2436" y="2531"/>
                <a:ext cx="497" cy="19"/>
              </a:xfrm>
              <a:custGeom>
                <a:avLst/>
                <a:gdLst>
                  <a:gd name="T0" fmla="*/ 496 w 497"/>
                  <a:gd name="T1" fmla="*/ 0 h 19"/>
                  <a:gd name="T2" fmla="*/ 495 w 497"/>
                  <a:gd name="T3" fmla="*/ 7 h 19"/>
                  <a:gd name="T4" fmla="*/ 494 w 497"/>
                  <a:gd name="T5" fmla="*/ 16 h 19"/>
                  <a:gd name="T6" fmla="*/ 492 w 497"/>
                  <a:gd name="T7" fmla="*/ 18 h 19"/>
                  <a:gd name="T8" fmla="*/ 5 w 497"/>
                  <a:gd name="T9" fmla="*/ 18 h 19"/>
                  <a:gd name="T10" fmla="*/ 3 w 497"/>
                  <a:gd name="T11" fmla="*/ 16 h 19"/>
                  <a:gd name="T12" fmla="*/ 1 w 497"/>
                  <a:gd name="T13" fmla="*/ 15 h 19"/>
                  <a:gd name="T14" fmla="*/ 0 w 497"/>
                  <a:gd name="T15" fmla="*/ 7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7"/>
                    </a:lnTo>
                    <a:lnTo>
                      <a:pt x="494" y="16"/>
                    </a:lnTo>
                    <a:lnTo>
                      <a:pt x="492" y="18"/>
                    </a:lnTo>
                    <a:lnTo>
                      <a:pt x="5" y="18"/>
                    </a:lnTo>
                    <a:lnTo>
                      <a:pt x="3" y="16"/>
                    </a:lnTo>
                    <a:lnTo>
                      <a:pt x="1" y="15"/>
                    </a:lnTo>
                    <a:lnTo>
                      <a:pt x="0" y="7"/>
                    </a:lnTo>
                    <a:lnTo>
                      <a:pt x="0" y="1"/>
                    </a:lnTo>
                  </a:path>
                </a:pathLst>
              </a:custGeom>
              <a:noFill/>
              <a:ln w="12700" cap="rnd">
                <a:solidFill>
                  <a:srgbClr val="FFFFFF"/>
                </a:solidFill>
                <a:round/>
                <a:headEnd type="none" w="sm" len="sm"/>
                <a:tailEnd type="none" w="sm" len="sm"/>
              </a:ln>
            </p:spPr>
            <p:txBody>
              <a:bodyPr/>
              <a:lstStyle/>
              <a:p>
                <a:endParaRPr lang="zh-CN" altLang="en-US"/>
              </a:p>
            </p:txBody>
          </p:sp>
          <p:sp>
            <p:nvSpPr>
              <p:cNvPr id="11173" name="Line 413"/>
              <p:cNvSpPr>
                <a:spLocks noChangeShapeType="1"/>
              </p:cNvSpPr>
              <p:nvPr/>
            </p:nvSpPr>
            <p:spPr bwMode="auto">
              <a:xfrm>
                <a:off x="2780" y="2473"/>
                <a:ext cx="49"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1174" name="Freeform 414"/>
              <p:cNvSpPr/>
              <p:nvPr/>
            </p:nvSpPr>
            <p:spPr bwMode="auto">
              <a:xfrm>
                <a:off x="2595" y="2459"/>
                <a:ext cx="52" cy="19"/>
              </a:xfrm>
              <a:custGeom>
                <a:avLst/>
                <a:gdLst>
                  <a:gd name="T0" fmla="*/ 2 w 52"/>
                  <a:gd name="T1" fmla="*/ 0 h 19"/>
                  <a:gd name="T2" fmla="*/ 0 w 52"/>
                  <a:gd name="T3" fmla="*/ 18 h 19"/>
                  <a:gd name="T4" fmla="*/ 51 w 52"/>
                  <a:gd name="T5" fmla="*/ 18 h 19"/>
                  <a:gd name="T6" fmla="*/ 49 w 52"/>
                  <a:gd name="T7" fmla="*/ 0 h 19"/>
                  <a:gd name="T8" fmla="*/ 49 w 52"/>
                  <a:gd name="T9" fmla="*/ 13 h 19"/>
                  <a:gd name="T10" fmla="*/ 1 w 52"/>
                  <a:gd name="T11" fmla="*/ 13 h 19"/>
                  <a:gd name="T12" fmla="*/ 2 w 52"/>
                  <a:gd name="T13" fmla="*/ 0 h 19"/>
                  <a:gd name="T14" fmla="*/ 0 60000 65536"/>
                  <a:gd name="T15" fmla="*/ 0 60000 65536"/>
                  <a:gd name="T16" fmla="*/ 0 60000 65536"/>
                  <a:gd name="T17" fmla="*/ 0 60000 65536"/>
                  <a:gd name="T18" fmla="*/ 0 60000 65536"/>
                  <a:gd name="T19" fmla="*/ 0 60000 65536"/>
                  <a:gd name="T20" fmla="*/ 0 60000 65536"/>
                  <a:gd name="T21" fmla="*/ 0 w 52"/>
                  <a:gd name="T22" fmla="*/ 0 h 19"/>
                  <a:gd name="T23" fmla="*/ 52 w 5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19">
                    <a:moveTo>
                      <a:pt x="2" y="0"/>
                    </a:moveTo>
                    <a:lnTo>
                      <a:pt x="0" y="18"/>
                    </a:lnTo>
                    <a:lnTo>
                      <a:pt x="51" y="18"/>
                    </a:lnTo>
                    <a:lnTo>
                      <a:pt x="49" y="0"/>
                    </a:lnTo>
                    <a:lnTo>
                      <a:pt x="49" y="13"/>
                    </a:lnTo>
                    <a:lnTo>
                      <a:pt x="1" y="13"/>
                    </a:lnTo>
                    <a:lnTo>
                      <a:pt x="2" y="0"/>
                    </a:lnTo>
                  </a:path>
                </a:pathLst>
              </a:custGeom>
              <a:solidFill>
                <a:srgbClr val="ABABAB"/>
              </a:solidFill>
              <a:ln w="12700" cap="rnd">
                <a:solidFill>
                  <a:srgbClr val="000000"/>
                </a:solidFill>
                <a:round/>
              </a:ln>
            </p:spPr>
            <p:txBody>
              <a:bodyPr/>
              <a:lstStyle/>
              <a:p>
                <a:endParaRPr lang="zh-CN" altLang="en-US"/>
              </a:p>
            </p:txBody>
          </p:sp>
          <p:sp>
            <p:nvSpPr>
              <p:cNvPr id="11175" name="Freeform 415"/>
              <p:cNvSpPr/>
              <p:nvPr/>
            </p:nvSpPr>
            <p:spPr bwMode="auto">
              <a:xfrm>
                <a:off x="2859"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1176" name="Freeform 416"/>
              <p:cNvSpPr/>
              <p:nvPr/>
            </p:nvSpPr>
            <p:spPr bwMode="auto">
              <a:xfrm>
                <a:off x="2859" y="2473"/>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3 w 22"/>
                  <a:gd name="T21" fmla="*/ 11 h 19"/>
                  <a:gd name="T22" fmla="*/ 15 w 22"/>
                  <a:gd name="T23" fmla="*/ 10 h 19"/>
                  <a:gd name="T24" fmla="*/ 17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1177" name="Freeform 417"/>
              <p:cNvSpPr/>
              <p:nvPr/>
            </p:nvSpPr>
            <p:spPr bwMode="auto">
              <a:xfrm>
                <a:off x="2864" y="2481"/>
                <a:ext cx="22" cy="19"/>
              </a:xfrm>
              <a:custGeom>
                <a:avLst/>
                <a:gdLst>
                  <a:gd name="T0" fmla="*/ 17 w 22"/>
                  <a:gd name="T1" fmla="*/ 0 h 19"/>
                  <a:gd name="T2" fmla="*/ 21 w 22"/>
                  <a:gd name="T3" fmla="*/ 13 h 19"/>
                  <a:gd name="T4" fmla="*/ 13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3"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1178" name="Freeform 418"/>
              <p:cNvSpPr/>
              <p:nvPr/>
            </p:nvSpPr>
            <p:spPr bwMode="auto">
              <a:xfrm>
                <a:off x="2864" y="2482"/>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1 h 19"/>
                  <a:gd name="T16" fmla="*/ 10 w 22"/>
                  <a:gd name="T17" fmla="*/ 11 h 19"/>
                  <a:gd name="T18" fmla="*/ 12 w 22"/>
                  <a:gd name="T19" fmla="*/ 11 h 19"/>
                  <a:gd name="T20" fmla="*/ 14 w 22"/>
                  <a:gd name="T21" fmla="*/ 11 h 19"/>
                  <a:gd name="T22" fmla="*/ 16 w 22"/>
                  <a:gd name="T23" fmla="*/ 11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1"/>
                    </a:lnTo>
                    <a:lnTo>
                      <a:pt x="10" y="11"/>
                    </a:lnTo>
                    <a:lnTo>
                      <a:pt x="12" y="11"/>
                    </a:lnTo>
                    <a:lnTo>
                      <a:pt x="14" y="11"/>
                    </a:lnTo>
                    <a:lnTo>
                      <a:pt x="16" y="11"/>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1179" name="Freeform 419"/>
              <p:cNvSpPr/>
              <p:nvPr/>
            </p:nvSpPr>
            <p:spPr bwMode="auto">
              <a:xfrm>
                <a:off x="2868" y="2491"/>
                <a:ext cx="22" cy="19"/>
              </a:xfrm>
              <a:custGeom>
                <a:avLst/>
                <a:gdLst>
                  <a:gd name="T0" fmla="*/ 17 w 22"/>
                  <a:gd name="T1" fmla="*/ 0 h 19"/>
                  <a:gd name="T2" fmla="*/ 21 w 22"/>
                  <a:gd name="T3" fmla="*/ 14 h 19"/>
                  <a:gd name="T4" fmla="*/ 13 w 22"/>
                  <a:gd name="T5" fmla="*/ 18 h 19"/>
                  <a:gd name="T6" fmla="*/ 3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3" y="18"/>
                    </a:lnTo>
                    <a:lnTo>
                      <a:pt x="3"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1180" name="Freeform 420"/>
              <p:cNvSpPr/>
              <p:nvPr/>
            </p:nvSpPr>
            <p:spPr bwMode="auto">
              <a:xfrm>
                <a:off x="2868" y="2491"/>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4 w 22"/>
                  <a:gd name="T21" fmla="*/ 11 h 19"/>
                  <a:gd name="T22" fmla="*/ 16 w 22"/>
                  <a:gd name="T23" fmla="*/ 10 h 19"/>
                  <a:gd name="T24" fmla="*/ 18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4" y="11"/>
                    </a:lnTo>
                    <a:lnTo>
                      <a:pt x="16" y="10"/>
                    </a:lnTo>
                    <a:lnTo>
                      <a:pt x="18" y="10"/>
                    </a:lnTo>
                    <a:lnTo>
                      <a:pt x="19" y="10"/>
                    </a:lnTo>
                  </a:path>
                </a:pathLst>
              </a:custGeom>
              <a:solidFill>
                <a:srgbClr val="ABABAB"/>
              </a:solidFill>
              <a:ln w="12700" cap="rnd">
                <a:solidFill>
                  <a:srgbClr val="ABABAB"/>
                </a:solidFill>
                <a:round/>
              </a:ln>
            </p:spPr>
            <p:txBody>
              <a:bodyPr/>
              <a:lstStyle/>
              <a:p>
                <a:endParaRPr lang="zh-CN" altLang="en-US"/>
              </a:p>
            </p:txBody>
          </p:sp>
          <p:sp>
            <p:nvSpPr>
              <p:cNvPr id="11181" name="Freeform 421"/>
              <p:cNvSpPr/>
              <p:nvPr/>
            </p:nvSpPr>
            <p:spPr bwMode="auto">
              <a:xfrm>
                <a:off x="2872" y="2501"/>
                <a:ext cx="21" cy="19"/>
              </a:xfrm>
              <a:custGeom>
                <a:avLst/>
                <a:gdLst>
                  <a:gd name="T0" fmla="*/ 15 w 21"/>
                  <a:gd name="T1" fmla="*/ 0 h 19"/>
                  <a:gd name="T2" fmla="*/ 20 w 21"/>
                  <a:gd name="T3" fmla="*/ 13 h 19"/>
                  <a:gd name="T4" fmla="*/ 12 w 21"/>
                  <a:gd name="T5" fmla="*/ 18 h 19"/>
                  <a:gd name="T6" fmla="*/ 4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2" y="18"/>
                    </a:lnTo>
                    <a:lnTo>
                      <a:pt x="4"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1182" name="Freeform 422"/>
              <p:cNvSpPr/>
              <p:nvPr/>
            </p:nvSpPr>
            <p:spPr bwMode="auto">
              <a:xfrm>
                <a:off x="2872" y="2501"/>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1"/>
                    </a:lnTo>
                    <a:lnTo>
                      <a:pt x="7" y="11"/>
                    </a:lnTo>
                    <a:lnTo>
                      <a:pt x="9" y="11"/>
                    </a:lnTo>
                    <a:lnTo>
                      <a:pt x="11"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1183" name="Freeform 423"/>
              <p:cNvSpPr/>
              <p:nvPr/>
            </p:nvSpPr>
            <p:spPr bwMode="auto">
              <a:xfrm>
                <a:off x="2876" y="2510"/>
                <a:ext cx="23" cy="19"/>
              </a:xfrm>
              <a:custGeom>
                <a:avLst/>
                <a:gdLst>
                  <a:gd name="T0" fmla="*/ 21 w 23"/>
                  <a:gd name="T1" fmla="*/ 10 h 19"/>
                  <a:gd name="T2" fmla="*/ 22 w 23"/>
                  <a:gd name="T3" fmla="*/ 18 h 19"/>
                  <a:gd name="T4" fmla="*/ 3 w 23"/>
                  <a:gd name="T5" fmla="*/ 18 h 19"/>
                  <a:gd name="T6" fmla="*/ 0 w 23"/>
                  <a:gd name="T7" fmla="*/ 5 h 19"/>
                  <a:gd name="T8" fmla="*/ 0 w 23"/>
                  <a:gd name="T9" fmla="*/ 0 h 19"/>
                  <a:gd name="T10" fmla="*/ 3 w 23"/>
                  <a:gd name="T11" fmla="*/ 10 h 19"/>
                  <a:gd name="T12" fmla="*/ 6 w 23"/>
                  <a:gd name="T13" fmla="*/ 10 h 19"/>
                  <a:gd name="T14" fmla="*/ 8 w 23"/>
                  <a:gd name="T15" fmla="*/ 10 h 19"/>
                  <a:gd name="T16" fmla="*/ 10 w 23"/>
                  <a:gd name="T17" fmla="*/ 11 h 19"/>
                  <a:gd name="T18" fmla="*/ 12 w 23"/>
                  <a:gd name="T19" fmla="*/ 11 h 19"/>
                  <a:gd name="T20" fmla="*/ 14 w 23"/>
                  <a:gd name="T21" fmla="*/ 11 h 19"/>
                  <a:gd name="T22" fmla="*/ 16 w 23"/>
                  <a:gd name="T23" fmla="*/ 10 h 19"/>
                  <a:gd name="T24" fmla="*/ 19 w 23"/>
                  <a:gd name="T25" fmla="*/ 10 h 19"/>
                  <a:gd name="T26" fmla="*/ 21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21" y="10"/>
                    </a:moveTo>
                    <a:lnTo>
                      <a:pt x="22" y="18"/>
                    </a:lnTo>
                    <a:lnTo>
                      <a:pt x="3" y="18"/>
                    </a:lnTo>
                    <a:lnTo>
                      <a:pt x="0" y="5"/>
                    </a:lnTo>
                    <a:lnTo>
                      <a:pt x="0" y="0"/>
                    </a:lnTo>
                    <a:lnTo>
                      <a:pt x="3" y="10"/>
                    </a:lnTo>
                    <a:lnTo>
                      <a:pt x="6" y="10"/>
                    </a:lnTo>
                    <a:lnTo>
                      <a:pt x="8" y="10"/>
                    </a:lnTo>
                    <a:lnTo>
                      <a:pt x="10" y="11"/>
                    </a:lnTo>
                    <a:lnTo>
                      <a:pt x="12" y="11"/>
                    </a:lnTo>
                    <a:lnTo>
                      <a:pt x="14" y="11"/>
                    </a:lnTo>
                    <a:lnTo>
                      <a:pt x="16" y="10"/>
                    </a:lnTo>
                    <a:lnTo>
                      <a:pt x="19" y="10"/>
                    </a:lnTo>
                    <a:lnTo>
                      <a:pt x="21" y="10"/>
                    </a:lnTo>
                  </a:path>
                </a:pathLst>
              </a:custGeom>
              <a:solidFill>
                <a:srgbClr val="ABABAB"/>
              </a:solidFill>
              <a:ln w="12700" cap="rnd">
                <a:solidFill>
                  <a:srgbClr val="ABABAB"/>
                </a:solidFill>
                <a:round/>
              </a:ln>
            </p:spPr>
            <p:txBody>
              <a:bodyPr/>
              <a:lstStyle/>
              <a:p>
                <a:endParaRPr lang="zh-CN" altLang="en-US"/>
              </a:p>
            </p:txBody>
          </p:sp>
          <p:sp>
            <p:nvSpPr>
              <p:cNvPr id="11184" name="Freeform 424"/>
              <p:cNvSpPr/>
              <p:nvPr/>
            </p:nvSpPr>
            <p:spPr bwMode="auto">
              <a:xfrm>
                <a:off x="2842"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1185" name="Freeform 425"/>
              <p:cNvSpPr/>
              <p:nvPr/>
            </p:nvSpPr>
            <p:spPr bwMode="auto">
              <a:xfrm>
                <a:off x="2842"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5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5"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1186" name="Freeform 426"/>
              <p:cNvSpPr/>
              <p:nvPr/>
            </p:nvSpPr>
            <p:spPr bwMode="auto">
              <a:xfrm>
                <a:off x="2846"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1187" name="Freeform 427"/>
              <p:cNvSpPr/>
              <p:nvPr/>
            </p:nvSpPr>
            <p:spPr bwMode="auto">
              <a:xfrm>
                <a:off x="2853"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4 w 22"/>
                  <a:gd name="T11" fmla="*/ 10 h 19"/>
                  <a:gd name="T12" fmla="*/ 6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4" y="10"/>
                    </a:lnTo>
                    <a:lnTo>
                      <a:pt x="6"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1188" name="Freeform 428"/>
              <p:cNvSpPr/>
              <p:nvPr/>
            </p:nvSpPr>
            <p:spPr bwMode="auto">
              <a:xfrm>
                <a:off x="2862" y="2510"/>
                <a:ext cx="21" cy="19"/>
              </a:xfrm>
              <a:custGeom>
                <a:avLst/>
                <a:gdLst>
                  <a:gd name="T0" fmla="*/ 15 w 21"/>
                  <a:gd name="T1" fmla="*/ 0 h 19"/>
                  <a:gd name="T2" fmla="*/ 20 w 21"/>
                  <a:gd name="T3" fmla="*/ 13 h 19"/>
                  <a:gd name="T4" fmla="*/ 11 w 21"/>
                  <a:gd name="T5" fmla="*/ 18 h 19"/>
                  <a:gd name="T6" fmla="*/ 3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1" y="18"/>
                    </a:lnTo>
                    <a:lnTo>
                      <a:pt x="3"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1189" name="Freeform 429"/>
              <p:cNvSpPr/>
              <p:nvPr/>
            </p:nvSpPr>
            <p:spPr bwMode="auto">
              <a:xfrm>
                <a:off x="2862" y="2510"/>
                <a:ext cx="21" cy="19"/>
              </a:xfrm>
              <a:custGeom>
                <a:avLst/>
                <a:gdLst>
                  <a:gd name="T0" fmla="*/ 19 w 21"/>
                  <a:gd name="T1" fmla="*/ 10 h 19"/>
                  <a:gd name="T2" fmla="*/ 20 w 21"/>
                  <a:gd name="T3" fmla="*/ 18 h 19"/>
                  <a:gd name="T4" fmla="*/ 3 w 21"/>
                  <a:gd name="T5" fmla="*/ 18 h 19"/>
                  <a:gd name="T6" fmla="*/ 0 w 21"/>
                  <a:gd name="T7" fmla="*/ 5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5"/>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1190" name="Freeform 430"/>
              <p:cNvSpPr/>
              <p:nvPr/>
            </p:nvSpPr>
            <p:spPr bwMode="auto">
              <a:xfrm>
                <a:off x="2823" y="2472"/>
                <a:ext cx="21" cy="19"/>
              </a:xfrm>
              <a:custGeom>
                <a:avLst/>
                <a:gdLst>
                  <a:gd name="T0" fmla="*/ 16 w 21"/>
                  <a:gd name="T1" fmla="*/ 0 h 19"/>
                  <a:gd name="T2" fmla="*/ 20 w 21"/>
                  <a:gd name="T3" fmla="*/ 14 h 19"/>
                  <a:gd name="T4" fmla="*/ 12 w 21"/>
                  <a:gd name="T5" fmla="*/ 18 h 19"/>
                  <a:gd name="T6" fmla="*/ 3 w 21"/>
                  <a:gd name="T7" fmla="*/ 14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4"/>
                    </a:lnTo>
                    <a:lnTo>
                      <a:pt x="12" y="18"/>
                    </a:lnTo>
                    <a:lnTo>
                      <a:pt x="3"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1191" name="Freeform 431"/>
              <p:cNvSpPr/>
              <p:nvPr/>
            </p:nvSpPr>
            <p:spPr bwMode="auto">
              <a:xfrm>
                <a:off x="2823" y="2473"/>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1192" name="Freeform 432"/>
              <p:cNvSpPr/>
              <p:nvPr/>
            </p:nvSpPr>
            <p:spPr bwMode="auto">
              <a:xfrm>
                <a:off x="2828"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1193" name="Freeform 433"/>
              <p:cNvSpPr/>
              <p:nvPr/>
            </p:nvSpPr>
            <p:spPr bwMode="auto">
              <a:xfrm>
                <a:off x="2833" y="249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8 w 22"/>
                  <a:gd name="T15" fmla="*/ 10 h 19"/>
                  <a:gd name="T16" fmla="*/ 10 w 22"/>
                  <a:gd name="T17" fmla="*/ 11 h 19"/>
                  <a:gd name="T18" fmla="*/ 11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8" y="10"/>
                    </a:lnTo>
                    <a:lnTo>
                      <a:pt x="10" y="11"/>
                    </a:lnTo>
                    <a:lnTo>
                      <a:pt x="11"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1194" name="Freeform 434"/>
              <p:cNvSpPr/>
              <p:nvPr/>
            </p:nvSpPr>
            <p:spPr bwMode="auto">
              <a:xfrm>
                <a:off x="2837"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1195" name="Freeform 435"/>
              <p:cNvSpPr/>
              <p:nvPr/>
            </p:nvSpPr>
            <p:spPr bwMode="auto">
              <a:xfrm>
                <a:off x="2841" y="2510"/>
                <a:ext cx="22" cy="19"/>
              </a:xfrm>
              <a:custGeom>
                <a:avLst/>
                <a:gdLst>
                  <a:gd name="T0" fmla="*/ 17 w 22"/>
                  <a:gd name="T1" fmla="*/ 0 h 19"/>
                  <a:gd name="T2" fmla="*/ 21 w 22"/>
                  <a:gd name="T3" fmla="*/ 13 h 19"/>
                  <a:gd name="T4" fmla="*/ 12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2"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1196" name="Freeform 436"/>
              <p:cNvSpPr/>
              <p:nvPr/>
            </p:nvSpPr>
            <p:spPr bwMode="auto">
              <a:xfrm>
                <a:off x="2804" y="2472"/>
                <a:ext cx="22" cy="19"/>
              </a:xfrm>
              <a:custGeom>
                <a:avLst/>
                <a:gdLst>
                  <a:gd name="T0" fmla="*/ 17 w 22"/>
                  <a:gd name="T1" fmla="*/ 0 h 19"/>
                  <a:gd name="T2" fmla="*/ 21 w 22"/>
                  <a:gd name="T3" fmla="*/ 14 h 19"/>
                  <a:gd name="T4" fmla="*/ 12 w 22"/>
                  <a:gd name="T5" fmla="*/ 18 h 19"/>
                  <a:gd name="T6" fmla="*/ 4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2" y="18"/>
                    </a:lnTo>
                    <a:lnTo>
                      <a:pt x="4"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1197" name="Freeform 437"/>
              <p:cNvSpPr/>
              <p:nvPr/>
            </p:nvSpPr>
            <p:spPr bwMode="auto">
              <a:xfrm>
                <a:off x="2804"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1198" name="Freeform 438"/>
              <p:cNvSpPr/>
              <p:nvPr/>
            </p:nvSpPr>
            <p:spPr bwMode="auto">
              <a:xfrm>
                <a:off x="2809" y="2481"/>
                <a:ext cx="21" cy="19"/>
              </a:xfrm>
              <a:custGeom>
                <a:avLst/>
                <a:gdLst>
                  <a:gd name="T0" fmla="*/ 16 w 21"/>
                  <a:gd name="T1" fmla="*/ 0 h 19"/>
                  <a:gd name="T2" fmla="*/ 20 w 21"/>
                  <a:gd name="T3" fmla="*/ 13 h 19"/>
                  <a:gd name="T4" fmla="*/ 12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2"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1199" name="Freeform 439"/>
              <p:cNvSpPr/>
              <p:nvPr/>
            </p:nvSpPr>
            <p:spPr bwMode="auto">
              <a:xfrm>
                <a:off x="2809" y="2482"/>
                <a:ext cx="21" cy="19"/>
              </a:xfrm>
              <a:custGeom>
                <a:avLst/>
                <a:gdLst>
                  <a:gd name="T0" fmla="*/ 19 w 21"/>
                  <a:gd name="T1" fmla="*/ 10 h 19"/>
                  <a:gd name="T2" fmla="*/ 20 w 21"/>
                  <a:gd name="T3" fmla="*/ 18 h 19"/>
                  <a:gd name="T4" fmla="*/ 2 w 21"/>
                  <a:gd name="T5" fmla="*/ 18 h 19"/>
                  <a:gd name="T6" fmla="*/ 0 w 21"/>
                  <a:gd name="T7" fmla="*/ 4 h 19"/>
                  <a:gd name="T8" fmla="*/ 0 w 21"/>
                  <a:gd name="T9" fmla="*/ 0 h 19"/>
                  <a:gd name="T10" fmla="*/ 2 w 21"/>
                  <a:gd name="T11" fmla="*/ 10 h 19"/>
                  <a:gd name="T12" fmla="*/ 5 w 21"/>
                  <a:gd name="T13" fmla="*/ 10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4"/>
                    </a:lnTo>
                    <a:lnTo>
                      <a:pt x="0" y="0"/>
                    </a:lnTo>
                    <a:lnTo>
                      <a:pt x="2" y="10"/>
                    </a:lnTo>
                    <a:lnTo>
                      <a:pt x="5" y="10"/>
                    </a:lnTo>
                    <a:lnTo>
                      <a:pt x="7" y="11"/>
                    </a:lnTo>
                    <a:lnTo>
                      <a:pt x="9" y="11"/>
                    </a:lnTo>
                    <a:lnTo>
                      <a:pt x="11" y="11"/>
                    </a:lnTo>
                    <a:lnTo>
                      <a:pt x="13" y="11"/>
                    </a:lnTo>
                    <a:lnTo>
                      <a:pt x="15" y="11"/>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1200" name="Freeform 440"/>
              <p:cNvSpPr/>
              <p:nvPr/>
            </p:nvSpPr>
            <p:spPr bwMode="auto">
              <a:xfrm>
                <a:off x="2818" y="2501"/>
                <a:ext cx="21" cy="19"/>
              </a:xfrm>
              <a:custGeom>
                <a:avLst/>
                <a:gdLst>
                  <a:gd name="T0" fmla="*/ 20 w 21"/>
                  <a:gd name="T1" fmla="*/ 10 h 19"/>
                  <a:gd name="T2" fmla="*/ 20 w 21"/>
                  <a:gd name="T3" fmla="*/ 18 h 19"/>
                  <a:gd name="T4" fmla="*/ 2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2" y="18"/>
                    </a:lnTo>
                    <a:lnTo>
                      <a:pt x="0" y="4"/>
                    </a:lnTo>
                    <a:lnTo>
                      <a:pt x="0" y="0"/>
                    </a:lnTo>
                    <a:lnTo>
                      <a:pt x="3" y="10"/>
                    </a:lnTo>
                    <a:lnTo>
                      <a:pt x="5" y="11"/>
                    </a:lnTo>
                    <a:lnTo>
                      <a:pt x="7" y="11"/>
                    </a:lnTo>
                    <a:lnTo>
                      <a:pt x="9" y="11"/>
                    </a:lnTo>
                    <a:lnTo>
                      <a:pt x="11"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1201" name="Freeform 441"/>
              <p:cNvSpPr/>
              <p:nvPr/>
            </p:nvSpPr>
            <p:spPr bwMode="auto">
              <a:xfrm>
                <a:off x="2823" y="2510"/>
                <a:ext cx="21" cy="19"/>
              </a:xfrm>
              <a:custGeom>
                <a:avLst/>
                <a:gdLst>
                  <a:gd name="T0" fmla="*/ 16 w 21"/>
                  <a:gd name="T1" fmla="*/ 0 h 19"/>
                  <a:gd name="T2" fmla="*/ 20 w 21"/>
                  <a:gd name="T3" fmla="*/ 13 h 19"/>
                  <a:gd name="T4" fmla="*/ 11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1"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1202" name="Freeform 442"/>
              <p:cNvSpPr/>
              <p:nvPr/>
            </p:nvSpPr>
            <p:spPr bwMode="auto">
              <a:xfrm>
                <a:off x="2823" y="2510"/>
                <a:ext cx="21" cy="19"/>
              </a:xfrm>
              <a:custGeom>
                <a:avLst/>
                <a:gdLst>
                  <a:gd name="T0" fmla="*/ 19 w 21"/>
                  <a:gd name="T1" fmla="*/ 10 h 19"/>
                  <a:gd name="T2" fmla="*/ 20 w 21"/>
                  <a:gd name="T3" fmla="*/ 18 h 19"/>
                  <a:gd name="T4" fmla="*/ 2 w 21"/>
                  <a:gd name="T5" fmla="*/ 18 h 19"/>
                  <a:gd name="T6" fmla="*/ 0 w 21"/>
                  <a:gd name="T7" fmla="*/ 5 h 19"/>
                  <a:gd name="T8" fmla="*/ 0 w 21"/>
                  <a:gd name="T9" fmla="*/ 0 h 19"/>
                  <a:gd name="T10" fmla="*/ 2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5"/>
                    </a:lnTo>
                    <a:lnTo>
                      <a:pt x="0" y="0"/>
                    </a:lnTo>
                    <a:lnTo>
                      <a:pt x="2"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1203" name="Freeform 443"/>
              <p:cNvSpPr/>
              <p:nvPr/>
            </p:nvSpPr>
            <p:spPr bwMode="auto">
              <a:xfrm>
                <a:off x="2488" y="2472"/>
                <a:ext cx="21" cy="19"/>
              </a:xfrm>
              <a:custGeom>
                <a:avLst/>
                <a:gdLst>
                  <a:gd name="T0" fmla="*/ 2 w 21"/>
                  <a:gd name="T1" fmla="*/ 0 h 19"/>
                  <a:gd name="T2" fmla="*/ 0 w 21"/>
                  <a:gd name="T3" fmla="*/ 14 h 19"/>
                  <a:gd name="T4" fmla="*/ 9 w 21"/>
                  <a:gd name="T5" fmla="*/ 18 h 19"/>
                  <a:gd name="T6" fmla="*/ 18 w 21"/>
                  <a:gd name="T7" fmla="*/ 14 h 19"/>
                  <a:gd name="T8" fmla="*/ 20 w 21"/>
                  <a:gd name="T9" fmla="*/ 0 h 19"/>
                  <a:gd name="T10" fmla="*/ 2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2" y="0"/>
                    </a:moveTo>
                    <a:lnTo>
                      <a:pt x="0" y="14"/>
                    </a:lnTo>
                    <a:lnTo>
                      <a:pt x="9" y="18"/>
                    </a:lnTo>
                    <a:lnTo>
                      <a:pt x="18" y="14"/>
                    </a:lnTo>
                    <a:lnTo>
                      <a:pt x="20" y="0"/>
                    </a:lnTo>
                    <a:lnTo>
                      <a:pt x="2" y="0"/>
                    </a:lnTo>
                  </a:path>
                </a:pathLst>
              </a:custGeom>
              <a:solidFill>
                <a:srgbClr val="FFFFFF"/>
              </a:solidFill>
              <a:ln w="12700" cap="rnd">
                <a:solidFill>
                  <a:srgbClr val="ABABAB"/>
                </a:solidFill>
                <a:round/>
              </a:ln>
            </p:spPr>
            <p:txBody>
              <a:bodyPr/>
              <a:lstStyle/>
              <a:p>
                <a:endParaRPr lang="zh-CN" altLang="en-US"/>
              </a:p>
            </p:txBody>
          </p:sp>
          <p:sp>
            <p:nvSpPr>
              <p:cNvPr id="11204" name="Freeform 444"/>
              <p:cNvSpPr/>
              <p:nvPr/>
            </p:nvSpPr>
            <p:spPr bwMode="auto">
              <a:xfrm>
                <a:off x="2488" y="2473"/>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8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8"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205" name="Freeform 445"/>
              <p:cNvSpPr/>
              <p:nvPr/>
            </p:nvSpPr>
            <p:spPr bwMode="auto">
              <a:xfrm>
                <a:off x="2506" y="2472"/>
                <a:ext cx="21" cy="19"/>
              </a:xfrm>
              <a:custGeom>
                <a:avLst/>
                <a:gdLst>
                  <a:gd name="T0" fmla="*/ 1 w 21"/>
                  <a:gd name="T1" fmla="*/ 0 h 19"/>
                  <a:gd name="T2" fmla="*/ 0 w 21"/>
                  <a:gd name="T3" fmla="*/ 14 h 19"/>
                  <a:gd name="T4" fmla="*/ 9 w 21"/>
                  <a:gd name="T5" fmla="*/ 18 h 19"/>
                  <a:gd name="T6" fmla="*/ 17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7"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1206" name="Freeform 446"/>
              <p:cNvSpPr/>
              <p:nvPr/>
            </p:nvSpPr>
            <p:spPr bwMode="auto">
              <a:xfrm>
                <a:off x="2506"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3 w 21"/>
                  <a:gd name="T21" fmla="*/ 11 h 19"/>
                  <a:gd name="T22" fmla="*/ 1 w 21"/>
                  <a:gd name="T23" fmla="*/ 11 h 19"/>
                  <a:gd name="T24" fmla="*/ 0 w 21"/>
                  <a:gd name="T25" fmla="*/ 1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9"/>
                  <a:gd name="T41" fmla="*/ 21 w 21"/>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9">
                    <a:moveTo>
                      <a:pt x="0" y="10"/>
                    </a:moveTo>
                    <a:lnTo>
                      <a:pt x="0" y="18"/>
                    </a:lnTo>
                    <a:lnTo>
                      <a:pt x="19" y="18"/>
                    </a:lnTo>
                    <a:lnTo>
                      <a:pt x="20" y="4"/>
                    </a:lnTo>
                    <a:lnTo>
                      <a:pt x="19" y="0"/>
                    </a:lnTo>
                    <a:lnTo>
                      <a:pt x="17" y="10"/>
                    </a:lnTo>
                    <a:lnTo>
                      <a:pt x="15" y="11"/>
                    </a:lnTo>
                    <a:lnTo>
                      <a:pt x="13" y="11"/>
                    </a:lnTo>
                    <a:lnTo>
                      <a:pt x="10" y="11"/>
                    </a:lnTo>
                    <a:lnTo>
                      <a:pt x="8" y="11"/>
                    </a:lnTo>
                    <a:lnTo>
                      <a:pt x="3" y="11"/>
                    </a:lnTo>
                    <a:lnTo>
                      <a:pt x="1" y="11"/>
                    </a:lnTo>
                    <a:lnTo>
                      <a:pt x="0" y="10"/>
                    </a:lnTo>
                  </a:path>
                </a:pathLst>
              </a:custGeom>
              <a:solidFill>
                <a:srgbClr val="ABABAB"/>
              </a:solidFill>
              <a:ln w="12700" cap="rnd">
                <a:solidFill>
                  <a:srgbClr val="ABABAB"/>
                </a:solidFill>
                <a:round/>
              </a:ln>
            </p:spPr>
            <p:txBody>
              <a:bodyPr/>
              <a:lstStyle/>
              <a:p>
                <a:endParaRPr lang="zh-CN" altLang="en-US"/>
              </a:p>
            </p:txBody>
          </p:sp>
          <p:sp>
            <p:nvSpPr>
              <p:cNvPr id="11207" name="Freeform 447"/>
              <p:cNvSpPr/>
              <p:nvPr/>
            </p:nvSpPr>
            <p:spPr bwMode="auto">
              <a:xfrm>
                <a:off x="2524"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1208" name="Freeform 448"/>
              <p:cNvSpPr/>
              <p:nvPr/>
            </p:nvSpPr>
            <p:spPr bwMode="auto">
              <a:xfrm>
                <a:off x="2524"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209" name="Freeform 449"/>
              <p:cNvSpPr/>
              <p:nvPr/>
            </p:nvSpPr>
            <p:spPr bwMode="auto">
              <a:xfrm>
                <a:off x="2764" y="2472"/>
                <a:ext cx="21" cy="19"/>
              </a:xfrm>
              <a:custGeom>
                <a:avLst/>
                <a:gdLst>
                  <a:gd name="T0" fmla="*/ 18 w 21"/>
                  <a:gd name="T1" fmla="*/ 0 h 19"/>
                  <a:gd name="T2" fmla="*/ 20 w 21"/>
                  <a:gd name="T3" fmla="*/ 14 h 19"/>
                  <a:gd name="T4" fmla="*/ 10 w 21"/>
                  <a:gd name="T5" fmla="*/ 18 h 19"/>
                  <a:gd name="T6" fmla="*/ 1 w 21"/>
                  <a:gd name="T7" fmla="*/ 14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1210" name="Freeform 450"/>
              <p:cNvSpPr/>
              <p:nvPr/>
            </p:nvSpPr>
            <p:spPr bwMode="auto">
              <a:xfrm>
                <a:off x="2764" y="2473"/>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1211" name="Freeform 451"/>
              <p:cNvSpPr/>
              <p:nvPr/>
            </p:nvSpPr>
            <p:spPr bwMode="auto">
              <a:xfrm>
                <a:off x="2543"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212" name="Freeform 452"/>
              <p:cNvSpPr/>
              <p:nvPr/>
            </p:nvSpPr>
            <p:spPr bwMode="auto">
              <a:xfrm>
                <a:off x="2543" y="2473"/>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213" name="Freeform 453"/>
              <p:cNvSpPr/>
              <p:nvPr/>
            </p:nvSpPr>
            <p:spPr bwMode="auto">
              <a:xfrm>
                <a:off x="2745" y="2472"/>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1214" name="Freeform 454"/>
              <p:cNvSpPr/>
              <p:nvPr/>
            </p:nvSpPr>
            <p:spPr bwMode="auto">
              <a:xfrm>
                <a:off x="274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4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215" name="Freeform 455"/>
              <p:cNvSpPr/>
              <p:nvPr/>
            </p:nvSpPr>
            <p:spPr bwMode="auto">
              <a:xfrm>
                <a:off x="2558" y="2472"/>
                <a:ext cx="22" cy="19"/>
              </a:xfrm>
              <a:custGeom>
                <a:avLst/>
                <a:gdLst>
                  <a:gd name="T0" fmla="*/ 1 w 22"/>
                  <a:gd name="T1" fmla="*/ 0 h 19"/>
                  <a:gd name="T2" fmla="*/ 0 w 22"/>
                  <a:gd name="T3" fmla="*/ 14 h 19"/>
                  <a:gd name="T4" fmla="*/ 9 w 22"/>
                  <a:gd name="T5" fmla="*/ 18 h 19"/>
                  <a:gd name="T6" fmla="*/ 18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8"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1216" name="Freeform 456"/>
              <p:cNvSpPr/>
              <p:nvPr/>
            </p:nvSpPr>
            <p:spPr bwMode="auto">
              <a:xfrm>
                <a:off x="2558" y="2473"/>
                <a:ext cx="23" cy="19"/>
              </a:xfrm>
              <a:custGeom>
                <a:avLst/>
                <a:gdLst>
                  <a:gd name="T0" fmla="*/ 0 w 23"/>
                  <a:gd name="T1" fmla="*/ 10 h 19"/>
                  <a:gd name="T2" fmla="*/ 0 w 23"/>
                  <a:gd name="T3" fmla="*/ 18 h 19"/>
                  <a:gd name="T4" fmla="*/ 21 w 23"/>
                  <a:gd name="T5" fmla="*/ 18 h 19"/>
                  <a:gd name="T6" fmla="*/ 22 w 23"/>
                  <a:gd name="T7" fmla="*/ 4 h 19"/>
                  <a:gd name="T8" fmla="*/ 21 w 23"/>
                  <a:gd name="T9" fmla="*/ 0 h 19"/>
                  <a:gd name="T10" fmla="*/ 19 w 23"/>
                  <a:gd name="T11" fmla="*/ 10 h 19"/>
                  <a:gd name="T12" fmla="*/ 17 w 23"/>
                  <a:gd name="T13" fmla="*/ 11 h 19"/>
                  <a:gd name="T14" fmla="*/ 14 w 23"/>
                  <a:gd name="T15" fmla="*/ 11 h 19"/>
                  <a:gd name="T16" fmla="*/ 12 w 23"/>
                  <a:gd name="T17" fmla="*/ 11 h 19"/>
                  <a:gd name="T18" fmla="*/ 9 w 23"/>
                  <a:gd name="T19" fmla="*/ 11 h 19"/>
                  <a:gd name="T20" fmla="*/ 7 w 23"/>
                  <a:gd name="T21" fmla="*/ 11 h 19"/>
                  <a:gd name="T22" fmla="*/ 5 w 23"/>
                  <a:gd name="T23" fmla="*/ 11 h 19"/>
                  <a:gd name="T24" fmla="*/ 2 w 23"/>
                  <a:gd name="T25" fmla="*/ 11 h 19"/>
                  <a:gd name="T26" fmla="*/ 0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0" y="10"/>
                    </a:moveTo>
                    <a:lnTo>
                      <a:pt x="0" y="18"/>
                    </a:lnTo>
                    <a:lnTo>
                      <a:pt x="21" y="18"/>
                    </a:lnTo>
                    <a:lnTo>
                      <a:pt x="22"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217" name="Freeform 457"/>
              <p:cNvSpPr/>
              <p:nvPr/>
            </p:nvSpPr>
            <p:spPr bwMode="auto">
              <a:xfrm>
                <a:off x="2727"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218" name="Freeform 458"/>
              <p:cNvSpPr/>
              <p:nvPr/>
            </p:nvSpPr>
            <p:spPr bwMode="auto">
              <a:xfrm>
                <a:off x="2727"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3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3"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219" name="Freeform 459"/>
              <p:cNvSpPr/>
              <p:nvPr/>
            </p:nvSpPr>
            <p:spPr bwMode="auto">
              <a:xfrm>
                <a:off x="2580" y="2472"/>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1220" name="Freeform 460"/>
              <p:cNvSpPr/>
              <p:nvPr/>
            </p:nvSpPr>
            <p:spPr bwMode="auto">
              <a:xfrm>
                <a:off x="2580" y="2473"/>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4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7"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221" name="Freeform 461"/>
              <p:cNvSpPr/>
              <p:nvPr/>
            </p:nvSpPr>
            <p:spPr bwMode="auto">
              <a:xfrm>
                <a:off x="2709"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222" name="Freeform 462"/>
              <p:cNvSpPr/>
              <p:nvPr/>
            </p:nvSpPr>
            <p:spPr bwMode="auto">
              <a:xfrm>
                <a:off x="2707" y="2473"/>
                <a:ext cx="21" cy="19"/>
              </a:xfrm>
              <a:custGeom>
                <a:avLst/>
                <a:gdLst>
                  <a:gd name="T0" fmla="*/ 20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1223" name="Freeform 463"/>
              <p:cNvSpPr/>
              <p:nvPr/>
            </p:nvSpPr>
            <p:spPr bwMode="auto">
              <a:xfrm>
                <a:off x="2598"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224" name="Freeform 464"/>
              <p:cNvSpPr/>
              <p:nvPr/>
            </p:nvSpPr>
            <p:spPr bwMode="auto">
              <a:xfrm>
                <a:off x="2598" y="2473"/>
                <a:ext cx="22" cy="19"/>
              </a:xfrm>
              <a:custGeom>
                <a:avLst/>
                <a:gdLst>
                  <a:gd name="T0" fmla="*/ 0 w 22"/>
                  <a:gd name="T1" fmla="*/ 10 h 19"/>
                  <a:gd name="T2" fmla="*/ 0 w 22"/>
                  <a:gd name="T3" fmla="*/ 18 h 19"/>
                  <a:gd name="T4" fmla="*/ 21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1" y="18"/>
                    </a:lnTo>
                    <a:lnTo>
                      <a:pt x="21" y="4"/>
                    </a:lnTo>
                    <a:lnTo>
                      <a:pt x="20" y="0"/>
                    </a:lnTo>
                    <a:lnTo>
                      <a:pt x="19" y="10"/>
                    </a:lnTo>
                    <a:lnTo>
                      <a:pt x="17" y="11"/>
                    </a:lnTo>
                    <a:lnTo>
                      <a:pt x="14" y="11"/>
                    </a:lnTo>
                    <a:lnTo>
                      <a:pt x="11"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225" name="Freeform 465"/>
              <p:cNvSpPr/>
              <p:nvPr/>
            </p:nvSpPr>
            <p:spPr bwMode="auto">
              <a:xfrm>
                <a:off x="2691"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226" name="Freeform 466"/>
              <p:cNvSpPr/>
              <p:nvPr/>
            </p:nvSpPr>
            <p:spPr bwMode="auto">
              <a:xfrm>
                <a:off x="2690"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227" name="Freeform 467"/>
              <p:cNvSpPr/>
              <p:nvPr/>
            </p:nvSpPr>
            <p:spPr bwMode="auto">
              <a:xfrm>
                <a:off x="2617"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1228" name="Freeform 468"/>
              <p:cNvSpPr/>
              <p:nvPr/>
            </p:nvSpPr>
            <p:spPr bwMode="auto">
              <a:xfrm>
                <a:off x="2617" y="2473"/>
                <a:ext cx="21" cy="19"/>
              </a:xfrm>
              <a:custGeom>
                <a:avLst/>
                <a:gdLst>
                  <a:gd name="T0" fmla="*/ 0 w 21"/>
                  <a:gd name="T1" fmla="*/ 10 h 19"/>
                  <a:gd name="T2" fmla="*/ 0 w 21"/>
                  <a:gd name="T3" fmla="*/ 18 h 19"/>
                  <a:gd name="T4" fmla="*/ 20 w 21"/>
                  <a:gd name="T5" fmla="*/ 18 h 19"/>
                  <a:gd name="T6" fmla="*/ 20 w 21"/>
                  <a:gd name="T7" fmla="*/ 4 h 19"/>
                  <a:gd name="T8" fmla="*/ 19 w 21"/>
                  <a:gd name="T9" fmla="*/ 0 h 19"/>
                  <a:gd name="T10" fmla="*/ 18 w 21"/>
                  <a:gd name="T11" fmla="*/ 10 h 19"/>
                  <a:gd name="T12" fmla="*/ 16 w 21"/>
                  <a:gd name="T13" fmla="*/ 11 h 19"/>
                  <a:gd name="T14" fmla="*/ 13 w 21"/>
                  <a:gd name="T15" fmla="*/ 11 h 19"/>
                  <a:gd name="T16" fmla="*/ 11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19" y="0"/>
                    </a:lnTo>
                    <a:lnTo>
                      <a:pt x="18" y="10"/>
                    </a:lnTo>
                    <a:lnTo>
                      <a:pt x="16" y="11"/>
                    </a:lnTo>
                    <a:lnTo>
                      <a:pt x="13" y="11"/>
                    </a:lnTo>
                    <a:lnTo>
                      <a:pt x="11"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229" name="Freeform 469"/>
              <p:cNvSpPr/>
              <p:nvPr/>
            </p:nvSpPr>
            <p:spPr bwMode="auto">
              <a:xfrm>
                <a:off x="2672"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230" name="Freeform 470"/>
              <p:cNvSpPr/>
              <p:nvPr/>
            </p:nvSpPr>
            <p:spPr bwMode="auto">
              <a:xfrm>
                <a:off x="2635" y="2472"/>
                <a:ext cx="21" cy="19"/>
              </a:xfrm>
              <a:custGeom>
                <a:avLst/>
                <a:gdLst>
                  <a:gd name="T0" fmla="*/ 1 w 21"/>
                  <a:gd name="T1" fmla="*/ 0 h 19"/>
                  <a:gd name="T2" fmla="*/ 0 w 21"/>
                  <a:gd name="T3" fmla="*/ 14 h 19"/>
                  <a:gd name="T4" fmla="*/ 9 w 21"/>
                  <a:gd name="T5" fmla="*/ 18 h 19"/>
                  <a:gd name="T6" fmla="*/ 19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9"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1231" name="Freeform 471"/>
              <p:cNvSpPr/>
              <p:nvPr/>
            </p:nvSpPr>
            <p:spPr bwMode="auto">
              <a:xfrm>
                <a:off x="2635" y="2473"/>
                <a:ext cx="21" cy="19"/>
              </a:xfrm>
              <a:custGeom>
                <a:avLst/>
                <a:gdLst>
                  <a:gd name="T0" fmla="*/ 0 w 21"/>
                  <a:gd name="T1" fmla="*/ 10 h 19"/>
                  <a:gd name="T2" fmla="*/ 0 w 21"/>
                  <a:gd name="T3" fmla="*/ 18 h 19"/>
                  <a:gd name="T4" fmla="*/ 20 w 21"/>
                  <a:gd name="T5" fmla="*/ 18 h 19"/>
                  <a:gd name="T6" fmla="*/ 20 w 21"/>
                  <a:gd name="T7" fmla="*/ 4 h 19"/>
                  <a:gd name="T8" fmla="*/ 20 w 21"/>
                  <a:gd name="T9" fmla="*/ 0 h 19"/>
                  <a:gd name="T10" fmla="*/ 19 w 21"/>
                  <a:gd name="T11" fmla="*/ 10 h 19"/>
                  <a:gd name="T12" fmla="*/ 16 w 21"/>
                  <a:gd name="T13" fmla="*/ 11 h 19"/>
                  <a:gd name="T14" fmla="*/ 14 w 21"/>
                  <a:gd name="T15" fmla="*/ 11 h 19"/>
                  <a:gd name="T16" fmla="*/ 11 w 21"/>
                  <a:gd name="T17" fmla="*/ 11 h 19"/>
                  <a:gd name="T18" fmla="*/ 9 w 21"/>
                  <a:gd name="T19" fmla="*/ 11 h 19"/>
                  <a:gd name="T20" fmla="*/ 7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20" y="0"/>
                    </a:lnTo>
                    <a:lnTo>
                      <a:pt x="19" y="10"/>
                    </a:lnTo>
                    <a:lnTo>
                      <a:pt x="16"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232" name="Freeform 472"/>
              <p:cNvSpPr/>
              <p:nvPr/>
            </p:nvSpPr>
            <p:spPr bwMode="auto">
              <a:xfrm>
                <a:off x="2655"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233" name="Freeform 473"/>
              <p:cNvSpPr/>
              <p:nvPr/>
            </p:nvSpPr>
            <p:spPr bwMode="auto">
              <a:xfrm>
                <a:off x="265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234" name="Freeform 474"/>
              <p:cNvSpPr/>
              <p:nvPr/>
            </p:nvSpPr>
            <p:spPr bwMode="auto">
              <a:xfrm>
                <a:off x="2499" y="2482"/>
                <a:ext cx="22" cy="20"/>
              </a:xfrm>
              <a:custGeom>
                <a:avLst/>
                <a:gdLst>
                  <a:gd name="T0" fmla="*/ 2 w 22"/>
                  <a:gd name="T1" fmla="*/ 0 h 20"/>
                  <a:gd name="T2" fmla="*/ 0 w 22"/>
                  <a:gd name="T3" fmla="*/ 14 h 20"/>
                  <a:gd name="T4" fmla="*/ 9 w 22"/>
                  <a:gd name="T5" fmla="*/ 19 h 20"/>
                  <a:gd name="T6" fmla="*/ 18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235" name="Freeform 475"/>
              <p:cNvSpPr/>
              <p:nvPr/>
            </p:nvSpPr>
            <p:spPr bwMode="auto">
              <a:xfrm>
                <a:off x="2498" y="2483"/>
                <a:ext cx="22" cy="20"/>
              </a:xfrm>
              <a:custGeom>
                <a:avLst/>
                <a:gdLst>
                  <a:gd name="T0" fmla="*/ 0 w 22"/>
                  <a:gd name="T1" fmla="*/ 10 h 20"/>
                  <a:gd name="T2" fmla="*/ 0 w 22"/>
                  <a:gd name="T3" fmla="*/ 19 h 20"/>
                  <a:gd name="T4" fmla="*/ 19 w 22"/>
                  <a:gd name="T5" fmla="*/ 19 h 20"/>
                  <a:gd name="T6" fmla="*/ 21 w 22"/>
                  <a:gd name="T7" fmla="*/ 5 h 20"/>
                  <a:gd name="T8" fmla="*/ 20 w 22"/>
                  <a:gd name="T9" fmla="*/ 0 h 20"/>
                  <a:gd name="T10" fmla="*/ 18 w 22"/>
                  <a:gd name="T11" fmla="*/ 10 h 20"/>
                  <a:gd name="T12" fmla="*/ 13 w 22"/>
                  <a:gd name="T13" fmla="*/ 11 h 20"/>
                  <a:gd name="T14" fmla="*/ 11 w 22"/>
                  <a:gd name="T15" fmla="*/ 11 h 20"/>
                  <a:gd name="T16" fmla="*/ 9 w 22"/>
                  <a:gd name="T17" fmla="*/ 12 h 20"/>
                  <a:gd name="T18" fmla="*/ 7 w 22"/>
                  <a:gd name="T19" fmla="*/ 11 h 20"/>
                  <a:gd name="T20" fmla="*/ 4 w 22"/>
                  <a:gd name="T21" fmla="*/ 11 h 20"/>
                  <a:gd name="T22" fmla="*/ 2 w 22"/>
                  <a:gd name="T23" fmla="*/ 11 h 20"/>
                  <a:gd name="T24" fmla="*/ 0 w 22"/>
                  <a:gd name="T25" fmla="*/ 1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20"/>
                  <a:gd name="T41" fmla="*/ 22 w 22"/>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20">
                    <a:moveTo>
                      <a:pt x="0" y="10"/>
                    </a:moveTo>
                    <a:lnTo>
                      <a:pt x="0" y="19"/>
                    </a:lnTo>
                    <a:lnTo>
                      <a:pt x="19" y="19"/>
                    </a:lnTo>
                    <a:lnTo>
                      <a:pt x="21" y="5"/>
                    </a:lnTo>
                    <a:lnTo>
                      <a:pt x="20" y="0"/>
                    </a:lnTo>
                    <a:lnTo>
                      <a:pt x="18" y="10"/>
                    </a:lnTo>
                    <a:lnTo>
                      <a:pt x="13"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236" name="Freeform 476"/>
              <p:cNvSpPr/>
              <p:nvPr/>
            </p:nvSpPr>
            <p:spPr bwMode="auto">
              <a:xfrm>
                <a:off x="2516"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237" name="Freeform 477"/>
              <p:cNvSpPr/>
              <p:nvPr/>
            </p:nvSpPr>
            <p:spPr bwMode="auto">
              <a:xfrm>
                <a:off x="2516"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3 w 22"/>
                  <a:gd name="T15" fmla="*/ 11 h 20"/>
                  <a:gd name="T16" fmla="*/ 11 w 22"/>
                  <a:gd name="T17" fmla="*/ 11 h 20"/>
                  <a:gd name="T18" fmla="*/ 9 w 22"/>
                  <a:gd name="T19" fmla="*/ 12 h 20"/>
                  <a:gd name="T20" fmla="*/ 6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238" name="Freeform 478"/>
              <p:cNvSpPr/>
              <p:nvPr/>
            </p:nvSpPr>
            <p:spPr bwMode="auto">
              <a:xfrm>
                <a:off x="2533" y="2483"/>
                <a:ext cx="21" cy="20"/>
              </a:xfrm>
              <a:custGeom>
                <a:avLst/>
                <a:gdLst>
                  <a:gd name="T0" fmla="*/ 0 w 21"/>
                  <a:gd name="T1" fmla="*/ 10 h 20"/>
                  <a:gd name="T2" fmla="*/ 0 w 21"/>
                  <a:gd name="T3" fmla="*/ 19 h 20"/>
                  <a:gd name="T4" fmla="*/ 19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8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19" y="19"/>
                    </a:lnTo>
                    <a:lnTo>
                      <a:pt x="20" y="5"/>
                    </a:lnTo>
                    <a:lnTo>
                      <a:pt x="19" y="0"/>
                    </a:lnTo>
                    <a:lnTo>
                      <a:pt x="18" y="10"/>
                    </a:lnTo>
                    <a:lnTo>
                      <a:pt x="15" y="11"/>
                    </a:lnTo>
                    <a:lnTo>
                      <a:pt x="13" y="11"/>
                    </a:lnTo>
                    <a:lnTo>
                      <a:pt x="11" y="11"/>
                    </a:lnTo>
                    <a:lnTo>
                      <a:pt x="8"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239" name="Freeform 479"/>
              <p:cNvSpPr/>
              <p:nvPr/>
            </p:nvSpPr>
            <p:spPr bwMode="auto">
              <a:xfrm>
                <a:off x="248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240" name="Freeform 480"/>
              <p:cNvSpPr/>
              <p:nvPr/>
            </p:nvSpPr>
            <p:spPr bwMode="auto">
              <a:xfrm>
                <a:off x="248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241" name="Freeform 481"/>
              <p:cNvSpPr/>
              <p:nvPr/>
            </p:nvSpPr>
            <p:spPr bwMode="auto">
              <a:xfrm>
                <a:off x="255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242" name="Freeform 482"/>
              <p:cNvSpPr/>
              <p:nvPr/>
            </p:nvSpPr>
            <p:spPr bwMode="auto">
              <a:xfrm>
                <a:off x="255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243" name="Freeform 483"/>
              <p:cNvSpPr/>
              <p:nvPr/>
            </p:nvSpPr>
            <p:spPr bwMode="auto">
              <a:xfrm>
                <a:off x="2756" y="2482"/>
                <a:ext cx="21" cy="20"/>
              </a:xfrm>
              <a:custGeom>
                <a:avLst/>
                <a:gdLst>
                  <a:gd name="T0" fmla="*/ 18 w 21"/>
                  <a:gd name="T1" fmla="*/ 0 h 20"/>
                  <a:gd name="T2" fmla="*/ 20 w 21"/>
                  <a:gd name="T3" fmla="*/ 14 h 20"/>
                  <a:gd name="T4" fmla="*/ 10 w 21"/>
                  <a:gd name="T5" fmla="*/ 19 h 20"/>
                  <a:gd name="T6" fmla="*/ 1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1244" name="Freeform 484"/>
              <p:cNvSpPr/>
              <p:nvPr/>
            </p:nvSpPr>
            <p:spPr bwMode="auto">
              <a:xfrm>
                <a:off x="2571"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245" name="Freeform 485"/>
              <p:cNvSpPr/>
              <p:nvPr/>
            </p:nvSpPr>
            <p:spPr bwMode="auto">
              <a:xfrm>
                <a:off x="2571"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246" name="Freeform 486"/>
              <p:cNvSpPr/>
              <p:nvPr/>
            </p:nvSpPr>
            <p:spPr bwMode="auto">
              <a:xfrm>
                <a:off x="2739"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247" name="Freeform 487"/>
              <p:cNvSpPr/>
              <p:nvPr/>
            </p:nvSpPr>
            <p:spPr bwMode="auto">
              <a:xfrm>
                <a:off x="2592" y="2482"/>
                <a:ext cx="22" cy="20"/>
              </a:xfrm>
              <a:custGeom>
                <a:avLst/>
                <a:gdLst>
                  <a:gd name="T0" fmla="*/ 1 w 22"/>
                  <a:gd name="T1" fmla="*/ 0 h 20"/>
                  <a:gd name="T2" fmla="*/ 0 w 22"/>
                  <a:gd name="T3" fmla="*/ 14 h 20"/>
                  <a:gd name="T4" fmla="*/ 9 w 22"/>
                  <a:gd name="T5" fmla="*/ 19 h 20"/>
                  <a:gd name="T6" fmla="*/ 19 w 22"/>
                  <a:gd name="T7" fmla="*/ 14 h 20"/>
                  <a:gd name="T8" fmla="*/ 21 w 22"/>
                  <a:gd name="T9" fmla="*/ 0 h 20"/>
                  <a:gd name="T10" fmla="*/ 1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 y="0"/>
                    </a:moveTo>
                    <a:lnTo>
                      <a:pt x="0" y="14"/>
                    </a:lnTo>
                    <a:lnTo>
                      <a:pt x="9" y="19"/>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1248" name="Freeform 488"/>
              <p:cNvSpPr/>
              <p:nvPr/>
            </p:nvSpPr>
            <p:spPr bwMode="auto">
              <a:xfrm>
                <a:off x="2592" y="2483"/>
                <a:ext cx="22" cy="20"/>
              </a:xfrm>
              <a:custGeom>
                <a:avLst/>
                <a:gdLst>
                  <a:gd name="T0" fmla="*/ 0 w 22"/>
                  <a:gd name="T1" fmla="*/ 10 h 20"/>
                  <a:gd name="T2" fmla="*/ 0 w 22"/>
                  <a:gd name="T3" fmla="*/ 19 h 20"/>
                  <a:gd name="T4" fmla="*/ 21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249" name="Freeform 489"/>
              <p:cNvSpPr/>
              <p:nvPr/>
            </p:nvSpPr>
            <p:spPr bwMode="auto">
              <a:xfrm>
                <a:off x="2718"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250" name="Freeform 490"/>
              <p:cNvSpPr/>
              <p:nvPr/>
            </p:nvSpPr>
            <p:spPr bwMode="auto">
              <a:xfrm>
                <a:off x="2607" y="2482"/>
                <a:ext cx="22" cy="20"/>
              </a:xfrm>
              <a:custGeom>
                <a:avLst/>
                <a:gdLst>
                  <a:gd name="T0" fmla="*/ 2 w 22"/>
                  <a:gd name="T1" fmla="*/ 0 h 20"/>
                  <a:gd name="T2" fmla="*/ 0 w 22"/>
                  <a:gd name="T3" fmla="*/ 14 h 20"/>
                  <a:gd name="T4" fmla="*/ 10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10"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251" name="Freeform 491"/>
              <p:cNvSpPr/>
              <p:nvPr/>
            </p:nvSpPr>
            <p:spPr bwMode="auto">
              <a:xfrm>
                <a:off x="2700" y="2482"/>
                <a:ext cx="22" cy="20"/>
              </a:xfrm>
              <a:custGeom>
                <a:avLst/>
                <a:gdLst>
                  <a:gd name="T0" fmla="*/ 19 w 22"/>
                  <a:gd name="T1" fmla="*/ 0 h 20"/>
                  <a:gd name="T2" fmla="*/ 21 w 22"/>
                  <a:gd name="T3" fmla="*/ 14 h 20"/>
                  <a:gd name="T4" fmla="*/ 11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1"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252" name="Freeform 492"/>
              <p:cNvSpPr/>
              <p:nvPr/>
            </p:nvSpPr>
            <p:spPr bwMode="auto">
              <a:xfrm>
                <a:off x="2699"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9" y="11"/>
                    </a:lnTo>
                    <a:lnTo>
                      <a:pt x="11" y="12"/>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253" name="Freeform 493"/>
              <p:cNvSpPr/>
              <p:nvPr/>
            </p:nvSpPr>
            <p:spPr bwMode="auto">
              <a:xfrm>
                <a:off x="2627" y="2482"/>
                <a:ext cx="21" cy="20"/>
              </a:xfrm>
              <a:custGeom>
                <a:avLst/>
                <a:gdLst>
                  <a:gd name="T0" fmla="*/ 1 w 21"/>
                  <a:gd name="T1" fmla="*/ 0 h 20"/>
                  <a:gd name="T2" fmla="*/ 0 w 21"/>
                  <a:gd name="T3" fmla="*/ 14 h 20"/>
                  <a:gd name="T4" fmla="*/ 9 w 21"/>
                  <a:gd name="T5" fmla="*/ 19 h 20"/>
                  <a:gd name="T6" fmla="*/ 18 w 21"/>
                  <a:gd name="T7" fmla="*/ 14 h 20"/>
                  <a:gd name="T8" fmla="*/ 20 w 21"/>
                  <a:gd name="T9" fmla="*/ 0 h 20"/>
                  <a:gd name="T10" fmla="*/ 1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 y="0"/>
                    </a:moveTo>
                    <a:lnTo>
                      <a:pt x="0" y="14"/>
                    </a:lnTo>
                    <a:lnTo>
                      <a:pt x="9" y="19"/>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1254" name="Freeform 494"/>
              <p:cNvSpPr/>
              <p:nvPr/>
            </p:nvSpPr>
            <p:spPr bwMode="auto">
              <a:xfrm>
                <a:off x="2627" y="2483"/>
                <a:ext cx="21" cy="20"/>
              </a:xfrm>
              <a:custGeom>
                <a:avLst/>
                <a:gdLst>
                  <a:gd name="T0" fmla="*/ 0 w 21"/>
                  <a:gd name="T1" fmla="*/ 10 h 20"/>
                  <a:gd name="T2" fmla="*/ 0 w 21"/>
                  <a:gd name="T3" fmla="*/ 19 h 20"/>
                  <a:gd name="T4" fmla="*/ 20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9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20" y="19"/>
                    </a:lnTo>
                    <a:lnTo>
                      <a:pt x="20" y="5"/>
                    </a:lnTo>
                    <a:lnTo>
                      <a:pt x="19" y="0"/>
                    </a:lnTo>
                    <a:lnTo>
                      <a:pt x="18" y="10"/>
                    </a:lnTo>
                    <a:lnTo>
                      <a:pt x="15"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255" name="Freeform 495"/>
              <p:cNvSpPr/>
              <p:nvPr/>
            </p:nvSpPr>
            <p:spPr bwMode="auto">
              <a:xfrm>
                <a:off x="2682" y="2482"/>
                <a:ext cx="22" cy="20"/>
              </a:xfrm>
              <a:custGeom>
                <a:avLst/>
                <a:gdLst>
                  <a:gd name="T0" fmla="*/ 20 w 22"/>
                  <a:gd name="T1" fmla="*/ 0 h 20"/>
                  <a:gd name="T2" fmla="*/ 21 w 22"/>
                  <a:gd name="T3" fmla="*/ 14 h 20"/>
                  <a:gd name="T4" fmla="*/ 11 w 22"/>
                  <a:gd name="T5" fmla="*/ 19 h 20"/>
                  <a:gd name="T6" fmla="*/ 2 w 22"/>
                  <a:gd name="T7" fmla="*/ 14 h 20"/>
                  <a:gd name="T8" fmla="*/ 0 w 22"/>
                  <a:gd name="T9" fmla="*/ 0 h 20"/>
                  <a:gd name="T10" fmla="*/ 20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0" y="0"/>
                    </a:moveTo>
                    <a:lnTo>
                      <a:pt x="21" y="14"/>
                    </a:lnTo>
                    <a:lnTo>
                      <a:pt x="11" y="19"/>
                    </a:lnTo>
                    <a:lnTo>
                      <a:pt x="2" y="14"/>
                    </a:lnTo>
                    <a:lnTo>
                      <a:pt x="0" y="0"/>
                    </a:lnTo>
                    <a:lnTo>
                      <a:pt x="20" y="0"/>
                    </a:lnTo>
                  </a:path>
                </a:pathLst>
              </a:custGeom>
              <a:solidFill>
                <a:srgbClr val="FFFFFF"/>
              </a:solidFill>
              <a:ln w="12700" cap="rnd">
                <a:solidFill>
                  <a:srgbClr val="ABABAB"/>
                </a:solidFill>
                <a:round/>
              </a:ln>
            </p:spPr>
            <p:txBody>
              <a:bodyPr/>
              <a:lstStyle/>
              <a:p>
                <a:endParaRPr lang="zh-CN" altLang="en-US"/>
              </a:p>
            </p:txBody>
          </p:sp>
          <p:sp>
            <p:nvSpPr>
              <p:cNvPr id="11256" name="Freeform 496"/>
              <p:cNvSpPr/>
              <p:nvPr/>
            </p:nvSpPr>
            <p:spPr bwMode="auto">
              <a:xfrm>
                <a:off x="2682" y="2482"/>
                <a:ext cx="22" cy="20"/>
              </a:xfrm>
              <a:custGeom>
                <a:avLst/>
                <a:gdLst>
                  <a:gd name="T0" fmla="*/ 21 w 22"/>
                  <a:gd name="T1" fmla="*/ 11 h 20"/>
                  <a:gd name="T2" fmla="*/ 21 w 22"/>
                  <a:gd name="T3" fmla="*/ 19 h 20"/>
                  <a:gd name="T4" fmla="*/ 0 w 22"/>
                  <a:gd name="T5" fmla="*/ 19 h 20"/>
                  <a:gd name="T6" fmla="*/ 0 w 22"/>
                  <a:gd name="T7" fmla="*/ 5 h 20"/>
                  <a:gd name="T8" fmla="*/ 0 w 22"/>
                  <a:gd name="T9" fmla="*/ 0 h 20"/>
                  <a:gd name="T10" fmla="*/ 1 w 22"/>
                  <a:gd name="T11" fmla="*/ 11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1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1"/>
                    </a:moveTo>
                    <a:lnTo>
                      <a:pt x="21" y="19"/>
                    </a:lnTo>
                    <a:lnTo>
                      <a:pt x="0" y="19"/>
                    </a:lnTo>
                    <a:lnTo>
                      <a:pt x="0" y="5"/>
                    </a:lnTo>
                    <a:lnTo>
                      <a:pt x="0" y="0"/>
                    </a:lnTo>
                    <a:lnTo>
                      <a:pt x="1" y="11"/>
                    </a:lnTo>
                    <a:lnTo>
                      <a:pt x="4" y="11"/>
                    </a:lnTo>
                    <a:lnTo>
                      <a:pt x="6" y="11"/>
                    </a:lnTo>
                    <a:lnTo>
                      <a:pt x="9" y="11"/>
                    </a:lnTo>
                    <a:lnTo>
                      <a:pt x="11" y="12"/>
                    </a:lnTo>
                    <a:lnTo>
                      <a:pt x="14" y="11"/>
                    </a:lnTo>
                    <a:lnTo>
                      <a:pt x="16" y="11"/>
                    </a:lnTo>
                    <a:lnTo>
                      <a:pt x="18" y="11"/>
                    </a:lnTo>
                    <a:lnTo>
                      <a:pt x="21" y="11"/>
                    </a:lnTo>
                  </a:path>
                </a:pathLst>
              </a:custGeom>
              <a:solidFill>
                <a:srgbClr val="ABABAB"/>
              </a:solidFill>
              <a:ln w="12700" cap="rnd">
                <a:solidFill>
                  <a:srgbClr val="ABABAB"/>
                </a:solidFill>
                <a:round/>
              </a:ln>
            </p:spPr>
            <p:txBody>
              <a:bodyPr/>
              <a:lstStyle/>
              <a:p>
                <a:endParaRPr lang="zh-CN" altLang="en-US"/>
              </a:p>
            </p:txBody>
          </p:sp>
          <p:sp>
            <p:nvSpPr>
              <p:cNvPr id="11257" name="Freeform 497"/>
              <p:cNvSpPr/>
              <p:nvPr/>
            </p:nvSpPr>
            <p:spPr bwMode="auto">
              <a:xfrm>
                <a:off x="2646" y="2483"/>
                <a:ext cx="22" cy="20"/>
              </a:xfrm>
              <a:custGeom>
                <a:avLst/>
                <a:gdLst>
                  <a:gd name="T0" fmla="*/ 0 w 22"/>
                  <a:gd name="T1" fmla="*/ 10 h 20"/>
                  <a:gd name="T2" fmla="*/ 0 w 22"/>
                  <a:gd name="T3" fmla="*/ 19 h 20"/>
                  <a:gd name="T4" fmla="*/ 21 w 22"/>
                  <a:gd name="T5" fmla="*/ 19 h 20"/>
                  <a:gd name="T6" fmla="*/ 21 w 22"/>
                  <a:gd name="T7" fmla="*/ 5 h 20"/>
                  <a:gd name="T8" fmla="*/ 21 w 22"/>
                  <a:gd name="T9" fmla="*/ 0 h 20"/>
                  <a:gd name="T10" fmla="*/ 19 w 22"/>
                  <a:gd name="T11" fmla="*/ 10 h 20"/>
                  <a:gd name="T12" fmla="*/ 17 w 22"/>
                  <a:gd name="T13" fmla="*/ 11 h 20"/>
                  <a:gd name="T14" fmla="*/ 14 w 22"/>
                  <a:gd name="T15" fmla="*/ 11 h 20"/>
                  <a:gd name="T16" fmla="*/ 12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1" y="0"/>
                    </a:lnTo>
                    <a:lnTo>
                      <a:pt x="19" y="10"/>
                    </a:lnTo>
                    <a:lnTo>
                      <a:pt x="17" y="11"/>
                    </a:lnTo>
                    <a:lnTo>
                      <a:pt x="14" y="11"/>
                    </a:lnTo>
                    <a:lnTo>
                      <a:pt x="12"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258" name="Freeform 498"/>
              <p:cNvSpPr/>
              <p:nvPr/>
            </p:nvSpPr>
            <p:spPr bwMode="auto">
              <a:xfrm>
                <a:off x="2666" y="2482"/>
                <a:ext cx="21" cy="20"/>
              </a:xfrm>
              <a:custGeom>
                <a:avLst/>
                <a:gdLst>
                  <a:gd name="T0" fmla="*/ 18 w 21"/>
                  <a:gd name="T1" fmla="*/ 0 h 20"/>
                  <a:gd name="T2" fmla="*/ 20 w 21"/>
                  <a:gd name="T3" fmla="*/ 14 h 20"/>
                  <a:gd name="T4" fmla="*/ 10 w 21"/>
                  <a:gd name="T5" fmla="*/ 19 h 20"/>
                  <a:gd name="T6" fmla="*/ 0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0"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1259" name="Freeform 499"/>
              <p:cNvSpPr/>
              <p:nvPr/>
            </p:nvSpPr>
            <p:spPr bwMode="auto">
              <a:xfrm>
                <a:off x="2663"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8 w 22"/>
                  <a:gd name="T17" fmla="*/ 11 h 20"/>
                  <a:gd name="T18" fmla="*/ 11 w 22"/>
                  <a:gd name="T19" fmla="*/ 12 h 20"/>
                  <a:gd name="T20" fmla="*/ 13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8" y="11"/>
                    </a:lnTo>
                    <a:lnTo>
                      <a:pt x="11" y="12"/>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260" name="Freeform 500"/>
              <p:cNvSpPr/>
              <p:nvPr/>
            </p:nvSpPr>
            <p:spPr bwMode="auto">
              <a:xfrm>
                <a:off x="250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261" name="Freeform 501"/>
              <p:cNvSpPr/>
              <p:nvPr/>
            </p:nvSpPr>
            <p:spPr bwMode="auto">
              <a:xfrm>
                <a:off x="2522" y="2491"/>
                <a:ext cx="22" cy="19"/>
              </a:xfrm>
              <a:custGeom>
                <a:avLst/>
                <a:gdLst>
                  <a:gd name="T0" fmla="*/ 2 w 22"/>
                  <a:gd name="T1" fmla="*/ 0 h 19"/>
                  <a:gd name="T2" fmla="*/ 0 w 22"/>
                  <a:gd name="T3" fmla="*/ 14 h 19"/>
                  <a:gd name="T4" fmla="*/ 9 w 22"/>
                  <a:gd name="T5" fmla="*/ 18 h 19"/>
                  <a:gd name="T6" fmla="*/ 18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262" name="Freeform 502"/>
              <p:cNvSpPr/>
              <p:nvPr/>
            </p:nvSpPr>
            <p:spPr bwMode="auto">
              <a:xfrm>
                <a:off x="2540"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263" name="Freeform 503"/>
              <p:cNvSpPr/>
              <p:nvPr/>
            </p:nvSpPr>
            <p:spPr bwMode="auto">
              <a:xfrm>
                <a:off x="2476" y="2491"/>
                <a:ext cx="28" cy="19"/>
              </a:xfrm>
              <a:custGeom>
                <a:avLst/>
                <a:gdLst>
                  <a:gd name="T0" fmla="*/ 1 w 28"/>
                  <a:gd name="T1" fmla="*/ 0 h 19"/>
                  <a:gd name="T2" fmla="*/ 0 w 28"/>
                  <a:gd name="T3" fmla="*/ 14 h 19"/>
                  <a:gd name="T4" fmla="*/ 1 w 28"/>
                  <a:gd name="T5" fmla="*/ 18 h 19"/>
                  <a:gd name="T6" fmla="*/ 23 w 28"/>
                  <a:gd name="T7" fmla="*/ 18 h 19"/>
                  <a:gd name="T8" fmla="*/ 25 w 28"/>
                  <a:gd name="T9" fmla="*/ 14 h 19"/>
                  <a:gd name="T10" fmla="*/ 27 w 28"/>
                  <a:gd name="T11" fmla="*/ 0 h 19"/>
                  <a:gd name="T12" fmla="*/ 1 w 28"/>
                  <a:gd name="T13" fmla="*/ 0 h 19"/>
                  <a:gd name="T14" fmla="*/ 0 60000 65536"/>
                  <a:gd name="T15" fmla="*/ 0 60000 65536"/>
                  <a:gd name="T16" fmla="*/ 0 60000 65536"/>
                  <a:gd name="T17" fmla="*/ 0 60000 65536"/>
                  <a:gd name="T18" fmla="*/ 0 60000 65536"/>
                  <a:gd name="T19" fmla="*/ 0 60000 65536"/>
                  <a:gd name="T20" fmla="*/ 0 60000 65536"/>
                  <a:gd name="T21" fmla="*/ 0 w 28"/>
                  <a:gd name="T22" fmla="*/ 0 h 19"/>
                  <a:gd name="T23" fmla="*/ 28 w 2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9">
                    <a:moveTo>
                      <a:pt x="1" y="0"/>
                    </a:moveTo>
                    <a:lnTo>
                      <a:pt x="0" y="14"/>
                    </a:lnTo>
                    <a:lnTo>
                      <a:pt x="1" y="18"/>
                    </a:lnTo>
                    <a:lnTo>
                      <a:pt x="23" y="18"/>
                    </a:lnTo>
                    <a:lnTo>
                      <a:pt x="25" y="14"/>
                    </a:lnTo>
                    <a:lnTo>
                      <a:pt x="27" y="0"/>
                    </a:lnTo>
                    <a:lnTo>
                      <a:pt x="1" y="0"/>
                    </a:lnTo>
                  </a:path>
                </a:pathLst>
              </a:custGeom>
              <a:solidFill>
                <a:srgbClr val="FFFFFF"/>
              </a:solidFill>
              <a:ln w="12700" cap="rnd">
                <a:solidFill>
                  <a:srgbClr val="ABABAB"/>
                </a:solidFill>
                <a:round/>
              </a:ln>
            </p:spPr>
            <p:txBody>
              <a:bodyPr/>
              <a:lstStyle/>
              <a:p>
                <a:endParaRPr lang="zh-CN" altLang="en-US"/>
              </a:p>
            </p:txBody>
          </p:sp>
          <p:sp>
            <p:nvSpPr>
              <p:cNvPr id="11264" name="Freeform 504"/>
              <p:cNvSpPr/>
              <p:nvPr/>
            </p:nvSpPr>
            <p:spPr bwMode="auto">
              <a:xfrm>
                <a:off x="2558"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265" name="Freeform 505"/>
              <p:cNvSpPr/>
              <p:nvPr/>
            </p:nvSpPr>
            <p:spPr bwMode="auto">
              <a:xfrm>
                <a:off x="2578" y="2491"/>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1266" name="Freeform 506"/>
              <p:cNvSpPr/>
              <p:nvPr/>
            </p:nvSpPr>
            <p:spPr bwMode="auto">
              <a:xfrm>
                <a:off x="2614" y="2491"/>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1267" name="Freeform 507"/>
              <p:cNvSpPr/>
              <p:nvPr/>
            </p:nvSpPr>
            <p:spPr bwMode="auto">
              <a:xfrm>
                <a:off x="2705" y="2491"/>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1268" name="Freeform 508"/>
              <p:cNvSpPr/>
              <p:nvPr/>
            </p:nvSpPr>
            <p:spPr bwMode="auto">
              <a:xfrm>
                <a:off x="263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269" name="Freeform 509"/>
              <p:cNvSpPr/>
              <p:nvPr/>
            </p:nvSpPr>
            <p:spPr bwMode="auto">
              <a:xfrm>
                <a:off x="2687"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270" name="Freeform 510"/>
              <p:cNvSpPr/>
              <p:nvPr/>
            </p:nvSpPr>
            <p:spPr bwMode="auto">
              <a:xfrm>
                <a:off x="2651" y="2491"/>
                <a:ext cx="22" cy="19"/>
              </a:xfrm>
              <a:custGeom>
                <a:avLst/>
                <a:gdLst>
                  <a:gd name="T0" fmla="*/ 1 w 22"/>
                  <a:gd name="T1" fmla="*/ 0 h 19"/>
                  <a:gd name="T2" fmla="*/ 0 w 22"/>
                  <a:gd name="T3" fmla="*/ 14 h 19"/>
                  <a:gd name="T4" fmla="*/ 10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10"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1271" name="Freeform 511"/>
              <p:cNvSpPr/>
              <p:nvPr/>
            </p:nvSpPr>
            <p:spPr bwMode="auto">
              <a:xfrm>
                <a:off x="2669"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272" name="Freeform 512"/>
              <p:cNvSpPr/>
              <p:nvPr/>
            </p:nvSpPr>
            <p:spPr bwMode="auto">
              <a:xfrm>
                <a:off x="2473" y="2502"/>
                <a:ext cx="38" cy="19"/>
              </a:xfrm>
              <a:custGeom>
                <a:avLst/>
                <a:gdLst>
                  <a:gd name="T0" fmla="*/ 0 w 38"/>
                  <a:gd name="T1" fmla="*/ 10 h 19"/>
                  <a:gd name="T2" fmla="*/ 0 w 38"/>
                  <a:gd name="T3" fmla="*/ 18 h 19"/>
                  <a:gd name="T4" fmla="*/ 36 w 38"/>
                  <a:gd name="T5" fmla="*/ 18 h 19"/>
                  <a:gd name="T6" fmla="*/ 37 w 38"/>
                  <a:gd name="T7" fmla="*/ 4 h 19"/>
                  <a:gd name="T8" fmla="*/ 37 w 38"/>
                  <a:gd name="T9" fmla="*/ 0 h 19"/>
                  <a:gd name="T10" fmla="*/ 35 w 38"/>
                  <a:gd name="T11" fmla="*/ 10 h 19"/>
                  <a:gd name="T12" fmla="*/ 32 w 38"/>
                  <a:gd name="T13" fmla="*/ 11 h 19"/>
                  <a:gd name="T14" fmla="*/ 30 w 38"/>
                  <a:gd name="T15" fmla="*/ 11 h 19"/>
                  <a:gd name="T16" fmla="*/ 27 w 38"/>
                  <a:gd name="T17" fmla="*/ 11 h 19"/>
                  <a:gd name="T18" fmla="*/ 25 w 38"/>
                  <a:gd name="T19" fmla="*/ 11 h 19"/>
                  <a:gd name="T20" fmla="*/ 22 w 38"/>
                  <a:gd name="T21" fmla="*/ 11 h 19"/>
                  <a:gd name="T22" fmla="*/ 20 w 38"/>
                  <a:gd name="T23" fmla="*/ 11 h 19"/>
                  <a:gd name="T24" fmla="*/ 17 w 38"/>
                  <a:gd name="T25" fmla="*/ 11 h 19"/>
                  <a:gd name="T26" fmla="*/ 14 w 38"/>
                  <a:gd name="T27" fmla="*/ 11 h 19"/>
                  <a:gd name="T28" fmla="*/ 12 w 38"/>
                  <a:gd name="T29" fmla="*/ 11 h 19"/>
                  <a:gd name="T30" fmla="*/ 9 w 38"/>
                  <a:gd name="T31" fmla="*/ 11 h 19"/>
                  <a:gd name="T32" fmla="*/ 7 w 38"/>
                  <a:gd name="T33" fmla="*/ 11 h 19"/>
                  <a:gd name="T34" fmla="*/ 5 w 38"/>
                  <a:gd name="T35" fmla="*/ 11 h 19"/>
                  <a:gd name="T36" fmla="*/ 2 w 38"/>
                  <a:gd name="T37" fmla="*/ 11 h 19"/>
                  <a:gd name="T38" fmla="*/ 0 w 38"/>
                  <a:gd name="T39" fmla="*/ 10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9"/>
                  <a:gd name="T62" fmla="*/ 38 w 38"/>
                  <a:gd name="T63" fmla="*/ 19 h 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9">
                    <a:moveTo>
                      <a:pt x="0" y="10"/>
                    </a:moveTo>
                    <a:lnTo>
                      <a:pt x="0" y="18"/>
                    </a:lnTo>
                    <a:lnTo>
                      <a:pt x="36" y="18"/>
                    </a:lnTo>
                    <a:lnTo>
                      <a:pt x="37" y="4"/>
                    </a:lnTo>
                    <a:lnTo>
                      <a:pt x="37" y="0"/>
                    </a:lnTo>
                    <a:lnTo>
                      <a:pt x="35" y="10"/>
                    </a:lnTo>
                    <a:lnTo>
                      <a:pt x="32" y="11"/>
                    </a:lnTo>
                    <a:lnTo>
                      <a:pt x="30" y="11"/>
                    </a:lnTo>
                    <a:lnTo>
                      <a:pt x="27" y="11"/>
                    </a:lnTo>
                    <a:lnTo>
                      <a:pt x="25" y="11"/>
                    </a:lnTo>
                    <a:lnTo>
                      <a:pt x="22" y="11"/>
                    </a:lnTo>
                    <a:lnTo>
                      <a:pt x="20" y="11"/>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273" name="Freeform 513"/>
              <p:cNvSpPr/>
              <p:nvPr/>
            </p:nvSpPr>
            <p:spPr bwMode="auto">
              <a:xfrm>
                <a:off x="2548" y="2502"/>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7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274" name="Freeform 514"/>
              <p:cNvSpPr/>
              <p:nvPr/>
            </p:nvSpPr>
            <p:spPr bwMode="auto">
              <a:xfrm>
                <a:off x="2602" y="2502"/>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275" name="Freeform 515"/>
              <p:cNvSpPr/>
              <p:nvPr/>
            </p:nvSpPr>
            <p:spPr bwMode="auto">
              <a:xfrm>
                <a:off x="2678" y="250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276" name="Freeform 516"/>
              <p:cNvSpPr/>
              <p:nvPr/>
            </p:nvSpPr>
            <p:spPr bwMode="auto">
              <a:xfrm>
                <a:off x="2678" y="2502"/>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277" name="Freeform 517"/>
              <p:cNvSpPr/>
              <p:nvPr/>
            </p:nvSpPr>
            <p:spPr bwMode="auto">
              <a:xfrm>
                <a:off x="2472"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278" name="Freeform 518"/>
              <p:cNvSpPr/>
              <p:nvPr/>
            </p:nvSpPr>
            <p:spPr bwMode="auto">
              <a:xfrm>
                <a:off x="2471" y="2511"/>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279" name="Freeform 519"/>
              <p:cNvSpPr/>
              <p:nvPr/>
            </p:nvSpPr>
            <p:spPr bwMode="auto">
              <a:xfrm>
                <a:off x="2488" y="2511"/>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7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7"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280" name="Freeform 520"/>
              <p:cNvSpPr/>
              <p:nvPr/>
            </p:nvSpPr>
            <p:spPr bwMode="auto">
              <a:xfrm>
                <a:off x="2776" y="2510"/>
                <a:ext cx="22" cy="19"/>
              </a:xfrm>
              <a:custGeom>
                <a:avLst/>
                <a:gdLst>
                  <a:gd name="T0" fmla="*/ 19 w 22"/>
                  <a:gd name="T1" fmla="*/ 0 h 19"/>
                  <a:gd name="T2" fmla="*/ 21 w 22"/>
                  <a:gd name="T3" fmla="*/ 13 h 19"/>
                  <a:gd name="T4" fmla="*/ 11 w 22"/>
                  <a:gd name="T5" fmla="*/ 18 h 19"/>
                  <a:gd name="T6" fmla="*/ 2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1" y="18"/>
                    </a:lnTo>
                    <a:lnTo>
                      <a:pt x="2"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281" name="Freeform 521"/>
              <p:cNvSpPr/>
              <p:nvPr/>
            </p:nvSpPr>
            <p:spPr bwMode="auto">
              <a:xfrm>
                <a:off x="2774" y="2511"/>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2 w 21"/>
                  <a:gd name="T11" fmla="*/ 10 h 19"/>
                  <a:gd name="T12" fmla="*/ 4 w 21"/>
                  <a:gd name="T13" fmla="*/ 11 h 19"/>
                  <a:gd name="T14" fmla="*/ 6 w 21"/>
                  <a:gd name="T15" fmla="*/ 11 h 19"/>
                  <a:gd name="T16" fmla="*/ 8 w 21"/>
                  <a:gd name="T17" fmla="*/ 11 h 19"/>
                  <a:gd name="T18" fmla="*/ 11 w 21"/>
                  <a:gd name="T19" fmla="*/ 11 h 19"/>
                  <a:gd name="T20" fmla="*/ 12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2" y="10"/>
                    </a:lnTo>
                    <a:lnTo>
                      <a:pt x="4" y="11"/>
                    </a:lnTo>
                    <a:lnTo>
                      <a:pt x="6" y="11"/>
                    </a:lnTo>
                    <a:lnTo>
                      <a:pt x="8" y="11"/>
                    </a:lnTo>
                    <a:lnTo>
                      <a:pt x="11" y="11"/>
                    </a:lnTo>
                    <a:lnTo>
                      <a:pt x="12"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1282" name="Freeform 522"/>
              <p:cNvSpPr/>
              <p:nvPr/>
            </p:nvSpPr>
            <p:spPr bwMode="auto">
              <a:xfrm>
                <a:off x="2543"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283" name="Freeform 523"/>
              <p:cNvSpPr/>
              <p:nvPr/>
            </p:nvSpPr>
            <p:spPr bwMode="auto">
              <a:xfrm>
                <a:off x="2756" y="2510"/>
                <a:ext cx="21" cy="19"/>
              </a:xfrm>
              <a:custGeom>
                <a:avLst/>
                <a:gdLst>
                  <a:gd name="T0" fmla="*/ 18 w 21"/>
                  <a:gd name="T1" fmla="*/ 0 h 19"/>
                  <a:gd name="T2" fmla="*/ 20 w 21"/>
                  <a:gd name="T3" fmla="*/ 13 h 19"/>
                  <a:gd name="T4" fmla="*/ 10 w 21"/>
                  <a:gd name="T5" fmla="*/ 18 h 19"/>
                  <a:gd name="T6" fmla="*/ 1 w 21"/>
                  <a:gd name="T7" fmla="*/ 13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3"/>
                    </a:lnTo>
                    <a:lnTo>
                      <a:pt x="10" y="18"/>
                    </a:lnTo>
                    <a:lnTo>
                      <a:pt x="1" y="13"/>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1284" name="Freeform 524"/>
              <p:cNvSpPr/>
              <p:nvPr/>
            </p:nvSpPr>
            <p:spPr bwMode="auto">
              <a:xfrm>
                <a:off x="2739"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285" name="Freeform 525"/>
              <p:cNvSpPr/>
              <p:nvPr/>
            </p:nvSpPr>
            <p:spPr bwMode="auto">
              <a:xfrm>
                <a:off x="2718"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286" name="Freeform 526"/>
              <p:cNvSpPr/>
              <p:nvPr/>
            </p:nvSpPr>
            <p:spPr bwMode="auto">
              <a:xfrm>
                <a:off x="2718"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287" name="Freeform 527"/>
              <p:cNvSpPr/>
              <p:nvPr/>
            </p:nvSpPr>
            <p:spPr bwMode="auto">
              <a:xfrm>
                <a:off x="2700"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288" name="Freeform 528"/>
              <p:cNvSpPr/>
              <p:nvPr/>
            </p:nvSpPr>
            <p:spPr bwMode="auto">
              <a:xfrm>
                <a:off x="2699"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289" name="Freeform 529"/>
              <p:cNvSpPr/>
              <p:nvPr/>
            </p:nvSpPr>
            <p:spPr bwMode="auto">
              <a:xfrm>
                <a:off x="2574"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1290" name="Freeform 530"/>
              <p:cNvSpPr/>
              <p:nvPr/>
            </p:nvSpPr>
            <p:spPr bwMode="auto">
              <a:xfrm>
                <a:off x="2646"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1291" name="Freeform 531"/>
              <p:cNvSpPr/>
              <p:nvPr/>
            </p:nvSpPr>
            <p:spPr bwMode="auto">
              <a:xfrm>
                <a:off x="2716" y="2392"/>
                <a:ext cx="65" cy="19"/>
              </a:xfrm>
              <a:custGeom>
                <a:avLst/>
                <a:gdLst>
                  <a:gd name="T0" fmla="*/ 0 w 65"/>
                  <a:gd name="T1" fmla="*/ 0 h 19"/>
                  <a:gd name="T2" fmla="*/ 64 w 65"/>
                  <a:gd name="T3" fmla="*/ 0 h 19"/>
                  <a:gd name="T4" fmla="*/ 64 w 65"/>
                  <a:gd name="T5" fmla="*/ 18 h 19"/>
                  <a:gd name="T6" fmla="*/ 0 w 65"/>
                  <a:gd name="T7" fmla="*/ 18 h 19"/>
                  <a:gd name="T8" fmla="*/ 0 w 65"/>
                  <a:gd name="T9" fmla="*/ 0 h 19"/>
                  <a:gd name="T10" fmla="*/ 0 60000 65536"/>
                  <a:gd name="T11" fmla="*/ 0 60000 65536"/>
                  <a:gd name="T12" fmla="*/ 0 60000 65536"/>
                  <a:gd name="T13" fmla="*/ 0 60000 65536"/>
                  <a:gd name="T14" fmla="*/ 0 60000 65536"/>
                  <a:gd name="T15" fmla="*/ 0 w 65"/>
                  <a:gd name="T16" fmla="*/ 0 h 19"/>
                  <a:gd name="T17" fmla="*/ 65 w 65"/>
                  <a:gd name="T18" fmla="*/ 19 h 19"/>
                </a:gdLst>
                <a:ahLst/>
                <a:cxnLst>
                  <a:cxn ang="T10">
                    <a:pos x="T0" y="T1"/>
                  </a:cxn>
                  <a:cxn ang="T11">
                    <a:pos x="T2" y="T3"/>
                  </a:cxn>
                  <a:cxn ang="T12">
                    <a:pos x="T4" y="T5"/>
                  </a:cxn>
                  <a:cxn ang="T13">
                    <a:pos x="T6" y="T7"/>
                  </a:cxn>
                  <a:cxn ang="T14">
                    <a:pos x="T8" y="T9"/>
                  </a:cxn>
                </a:cxnLst>
                <a:rect l="T15" t="T16" r="T17" b="T18"/>
                <a:pathLst>
                  <a:path w="65" h="19">
                    <a:moveTo>
                      <a:pt x="0" y="0"/>
                    </a:moveTo>
                    <a:lnTo>
                      <a:pt x="64" y="0"/>
                    </a:lnTo>
                    <a:lnTo>
                      <a:pt x="64"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1292" name="Freeform 532"/>
              <p:cNvSpPr/>
              <p:nvPr/>
            </p:nvSpPr>
            <p:spPr bwMode="auto">
              <a:xfrm>
                <a:off x="2529" y="2170"/>
                <a:ext cx="290" cy="224"/>
              </a:xfrm>
              <a:custGeom>
                <a:avLst/>
                <a:gdLst>
                  <a:gd name="T0" fmla="*/ 12 w 290"/>
                  <a:gd name="T1" fmla="*/ 0 h 224"/>
                  <a:gd name="T2" fmla="*/ 276 w 290"/>
                  <a:gd name="T3" fmla="*/ 0 h 224"/>
                  <a:gd name="T4" fmla="*/ 279 w 290"/>
                  <a:gd name="T5" fmla="*/ 0 h 224"/>
                  <a:gd name="T6" fmla="*/ 281 w 290"/>
                  <a:gd name="T7" fmla="*/ 0 h 224"/>
                  <a:gd name="T8" fmla="*/ 283 w 290"/>
                  <a:gd name="T9" fmla="*/ 1 h 224"/>
                  <a:gd name="T10" fmla="*/ 285 w 290"/>
                  <a:gd name="T11" fmla="*/ 3 h 224"/>
                  <a:gd name="T12" fmla="*/ 287 w 290"/>
                  <a:gd name="T13" fmla="*/ 4 h 224"/>
                  <a:gd name="T14" fmla="*/ 288 w 290"/>
                  <a:gd name="T15" fmla="*/ 7 h 224"/>
                  <a:gd name="T16" fmla="*/ 289 w 290"/>
                  <a:gd name="T17" fmla="*/ 9 h 224"/>
                  <a:gd name="T18" fmla="*/ 289 w 290"/>
                  <a:gd name="T19" fmla="*/ 11 h 224"/>
                  <a:gd name="T20" fmla="*/ 289 w 290"/>
                  <a:gd name="T21" fmla="*/ 211 h 224"/>
                  <a:gd name="T22" fmla="*/ 289 w 290"/>
                  <a:gd name="T23" fmla="*/ 213 h 224"/>
                  <a:gd name="T24" fmla="*/ 288 w 290"/>
                  <a:gd name="T25" fmla="*/ 215 h 224"/>
                  <a:gd name="T26" fmla="*/ 287 w 290"/>
                  <a:gd name="T27" fmla="*/ 218 h 224"/>
                  <a:gd name="T28" fmla="*/ 285 w 290"/>
                  <a:gd name="T29" fmla="*/ 219 h 224"/>
                  <a:gd name="T30" fmla="*/ 283 w 290"/>
                  <a:gd name="T31" fmla="*/ 221 h 224"/>
                  <a:gd name="T32" fmla="*/ 281 w 290"/>
                  <a:gd name="T33" fmla="*/ 222 h 224"/>
                  <a:gd name="T34" fmla="*/ 279 w 290"/>
                  <a:gd name="T35" fmla="*/ 222 h 224"/>
                  <a:gd name="T36" fmla="*/ 276 w 290"/>
                  <a:gd name="T37" fmla="*/ 223 h 224"/>
                  <a:gd name="T38" fmla="*/ 12 w 290"/>
                  <a:gd name="T39" fmla="*/ 223 h 224"/>
                  <a:gd name="T40" fmla="*/ 9 w 290"/>
                  <a:gd name="T41" fmla="*/ 222 h 224"/>
                  <a:gd name="T42" fmla="*/ 7 w 290"/>
                  <a:gd name="T43" fmla="*/ 222 h 224"/>
                  <a:gd name="T44" fmla="*/ 5 w 290"/>
                  <a:gd name="T45" fmla="*/ 221 h 224"/>
                  <a:gd name="T46" fmla="*/ 3 w 290"/>
                  <a:gd name="T47" fmla="*/ 219 h 224"/>
                  <a:gd name="T48" fmla="*/ 1 w 290"/>
                  <a:gd name="T49" fmla="*/ 218 h 224"/>
                  <a:gd name="T50" fmla="*/ 0 w 290"/>
                  <a:gd name="T51" fmla="*/ 215 h 224"/>
                  <a:gd name="T52" fmla="*/ 0 w 290"/>
                  <a:gd name="T53" fmla="*/ 213 h 224"/>
                  <a:gd name="T54" fmla="*/ 0 w 290"/>
                  <a:gd name="T55" fmla="*/ 211 h 224"/>
                  <a:gd name="T56" fmla="*/ 0 w 290"/>
                  <a:gd name="T57" fmla="*/ 11 h 224"/>
                  <a:gd name="T58" fmla="*/ 0 w 290"/>
                  <a:gd name="T59" fmla="*/ 9 h 224"/>
                  <a:gd name="T60" fmla="*/ 0 w 290"/>
                  <a:gd name="T61" fmla="*/ 7 h 224"/>
                  <a:gd name="T62" fmla="*/ 1 w 290"/>
                  <a:gd name="T63" fmla="*/ 4 h 224"/>
                  <a:gd name="T64" fmla="*/ 3 w 290"/>
                  <a:gd name="T65" fmla="*/ 3 h 224"/>
                  <a:gd name="T66" fmla="*/ 5 w 290"/>
                  <a:gd name="T67" fmla="*/ 1 h 224"/>
                  <a:gd name="T68" fmla="*/ 7 w 290"/>
                  <a:gd name="T69" fmla="*/ 0 h 224"/>
                  <a:gd name="T70" fmla="*/ 9 w 290"/>
                  <a:gd name="T71" fmla="*/ 0 h 224"/>
                  <a:gd name="T72" fmla="*/ 12 w 290"/>
                  <a:gd name="T73" fmla="*/ 0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0"/>
                  <a:gd name="T112" fmla="*/ 0 h 224"/>
                  <a:gd name="T113" fmla="*/ 290 w 290"/>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0" h="224">
                    <a:moveTo>
                      <a:pt x="12" y="0"/>
                    </a:moveTo>
                    <a:lnTo>
                      <a:pt x="276" y="0"/>
                    </a:lnTo>
                    <a:lnTo>
                      <a:pt x="279" y="0"/>
                    </a:lnTo>
                    <a:lnTo>
                      <a:pt x="281" y="0"/>
                    </a:lnTo>
                    <a:lnTo>
                      <a:pt x="283" y="1"/>
                    </a:lnTo>
                    <a:lnTo>
                      <a:pt x="285" y="3"/>
                    </a:lnTo>
                    <a:lnTo>
                      <a:pt x="287" y="4"/>
                    </a:lnTo>
                    <a:lnTo>
                      <a:pt x="288" y="7"/>
                    </a:lnTo>
                    <a:lnTo>
                      <a:pt x="289" y="9"/>
                    </a:lnTo>
                    <a:lnTo>
                      <a:pt x="289" y="11"/>
                    </a:lnTo>
                    <a:lnTo>
                      <a:pt x="289" y="211"/>
                    </a:lnTo>
                    <a:lnTo>
                      <a:pt x="289" y="213"/>
                    </a:lnTo>
                    <a:lnTo>
                      <a:pt x="288" y="215"/>
                    </a:lnTo>
                    <a:lnTo>
                      <a:pt x="287" y="218"/>
                    </a:lnTo>
                    <a:lnTo>
                      <a:pt x="285" y="219"/>
                    </a:lnTo>
                    <a:lnTo>
                      <a:pt x="283" y="221"/>
                    </a:lnTo>
                    <a:lnTo>
                      <a:pt x="281" y="222"/>
                    </a:lnTo>
                    <a:lnTo>
                      <a:pt x="279" y="222"/>
                    </a:lnTo>
                    <a:lnTo>
                      <a:pt x="276" y="223"/>
                    </a:lnTo>
                    <a:lnTo>
                      <a:pt x="12" y="223"/>
                    </a:lnTo>
                    <a:lnTo>
                      <a:pt x="9" y="222"/>
                    </a:lnTo>
                    <a:lnTo>
                      <a:pt x="7" y="222"/>
                    </a:lnTo>
                    <a:lnTo>
                      <a:pt x="5" y="221"/>
                    </a:lnTo>
                    <a:lnTo>
                      <a:pt x="3" y="219"/>
                    </a:lnTo>
                    <a:lnTo>
                      <a:pt x="1" y="218"/>
                    </a:lnTo>
                    <a:lnTo>
                      <a:pt x="0" y="215"/>
                    </a:lnTo>
                    <a:lnTo>
                      <a:pt x="0" y="213"/>
                    </a:lnTo>
                    <a:lnTo>
                      <a:pt x="0" y="211"/>
                    </a:lnTo>
                    <a:lnTo>
                      <a:pt x="0" y="11"/>
                    </a:lnTo>
                    <a:lnTo>
                      <a:pt x="0" y="9"/>
                    </a:lnTo>
                    <a:lnTo>
                      <a:pt x="0" y="7"/>
                    </a:lnTo>
                    <a:lnTo>
                      <a:pt x="1" y="4"/>
                    </a:lnTo>
                    <a:lnTo>
                      <a:pt x="3" y="3"/>
                    </a:lnTo>
                    <a:lnTo>
                      <a:pt x="5" y="1"/>
                    </a:lnTo>
                    <a:lnTo>
                      <a:pt x="7" y="0"/>
                    </a:lnTo>
                    <a:lnTo>
                      <a:pt x="9" y="0"/>
                    </a:lnTo>
                    <a:lnTo>
                      <a:pt x="12" y="0"/>
                    </a:lnTo>
                  </a:path>
                </a:pathLst>
              </a:custGeom>
              <a:solidFill>
                <a:srgbClr val="FFFFFF"/>
              </a:solidFill>
              <a:ln w="12700" cap="rnd">
                <a:solidFill>
                  <a:srgbClr val="ABABAB"/>
                </a:solidFill>
                <a:round/>
              </a:ln>
            </p:spPr>
            <p:txBody>
              <a:bodyPr/>
              <a:lstStyle/>
              <a:p>
                <a:endParaRPr lang="zh-CN" altLang="en-US"/>
              </a:p>
            </p:txBody>
          </p:sp>
          <p:sp>
            <p:nvSpPr>
              <p:cNvPr id="11293" name="Freeform 533"/>
              <p:cNvSpPr/>
              <p:nvPr/>
            </p:nvSpPr>
            <p:spPr bwMode="auto">
              <a:xfrm>
                <a:off x="2565" y="2203"/>
                <a:ext cx="220" cy="153"/>
              </a:xfrm>
              <a:custGeom>
                <a:avLst/>
                <a:gdLst>
                  <a:gd name="T0" fmla="*/ 217 w 220"/>
                  <a:gd name="T1" fmla="*/ 2 h 153"/>
                  <a:gd name="T2" fmla="*/ 217 w 220"/>
                  <a:gd name="T3" fmla="*/ 8 h 153"/>
                  <a:gd name="T4" fmla="*/ 218 w 220"/>
                  <a:gd name="T5" fmla="*/ 17 h 153"/>
                  <a:gd name="T6" fmla="*/ 218 w 220"/>
                  <a:gd name="T7" fmla="*/ 26 h 153"/>
                  <a:gd name="T8" fmla="*/ 218 w 220"/>
                  <a:gd name="T9" fmla="*/ 35 h 153"/>
                  <a:gd name="T10" fmla="*/ 218 w 220"/>
                  <a:gd name="T11" fmla="*/ 45 h 153"/>
                  <a:gd name="T12" fmla="*/ 219 w 220"/>
                  <a:gd name="T13" fmla="*/ 54 h 153"/>
                  <a:gd name="T14" fmla="*/ 219 w 220"/>
                  <a:gd name="T15" fmla="*/ 63 h 153"/>
                  <a:gd name="T16" fmla="*/ 219 w 220"/>
                  <a:gd name="T17" fmla="*/ 72 h 153"/>
                  <a:gd name="T18" fmla="*/ 219 w 220"/>
                  <a:gd name="T19" fmla="*/ 77 h 153"/>
                  <a:gd name="T20" fmla="*/ 219 w 220"/>
                  <a:gd name="T21" fmla="*/ 86 h 153"/>
                  <a:gd name="T22" fmla="*/ 218 w 220"/>
                  <a:gd name="T23" fmla="*/ 95 h 153"/>
                  <a:gd name="T24" fmla="*/ 218 w 220"/>
                  <a:gd name="T25" fmla="*/ 104 h 153"/>
                  <a:gd name="T26" fmla="*/ 218 w 220"/>
                  <a:gd name="T27" fmla="*/ 113 h 153"/>
                  <a:gd name="T28" fmla="*/ 218 w 220"/>
                  <a:gd name="T29" fmla="*/ 122 h 153"/>
                  <a:gd name="T30" fmla="*/ 218 w 220"/>
                  <a:gd name="T31" fmla="*/ 131 h 153"/>
                  <a:gd name="T32" fmla="*/ 217 w 220"/>
                  <a:gd name="T33" fmla="*/ 140 h 153"/>
                  <a:gd name="T34" fmla="*/ 217 w 220"/>
                  <a:gd name="T35" fmla="*/ 146 h 153"/>
                  <a:gd name="T36" fmla="*/ 214 w 220"/>
                  <a:gd name="T37" fmla="*/ 149 h 153"/>
                  <a:gd name="T38" fmla="*/ 209 w 220"/>
                  <a:gd name="T39" fmla="*/ 150 h 153"/>
                  <a:gd name="T40" fmla="*/ 199 w 220"/>
                  <a:gd name="T41" fmla="*/ 150 h 153"/>
                  <a:gd name="T42" fmla="*/ 186 w 220"/>
                  <a:gd name="T43" fmla="*/ 151 h 153"/>
                  <a:gd name="T44" fmla="*/ 173 w 220"/>
                  <a:gd name="T45" fmla="*/ 151 h 153"/>
                  <a:gd name="T46" fmla="*/ 160 w 220"/>
                  <a:gd name="T47" fmla="*/ 151 h 153"/>
                  <a:gd name="T48" fmla="*/ 147 w 220"/>
                  <a:gd name="T49" fmla="*/ 151 h 153"/>
                  <a:gd name="T50" fmla="*/ 134 w 220"/>
                  <a:gd name="T51" fmla="*/ 152 h 153"/>
                  <a:gd name="T52" fmla="*/ 121 w 220"/>
                  <a:gd name="T53" fmla="*/ 152 h 153"/>
                  <a:gd name="T54" fmla="*/ 108 w 220"/>
                  <a:gd name="T55" fmla="*/ 152 h 153"/>
                  <a:gd name="T56" fmla="*/ 101 w 220"/>
                  <a:gd name="T57" fmla="*/ 152 h 153"/>
                  <a:gd name="T58" fmla="*/ 88 w 220"/>
                  <a:gd name="T59" fmla="*/ 152 h 153"/>
                  <a:gd name="T60" fmla="*/ 75 w 220"/>
                  <a:gd name="T61" fmla="*/ 151 h 153"/>
                  <a:gd name="T62" fmla="*/ 62 w 220"/>
                  <a:gd name="T63" fmla="*/ 151 h 153"/>
                  <a:gd name="T64" fmla="*/ 49 w 220"/>
                  <a:gd name="T65" fmla="*/ 151 h 153"/>
                  <a:gd name="T66" fmla="*/ 37 w 220"/>
                  <a:gd name="T67" fmla="*/ 151 h 153"/>
                  <a:gd name="T68" fmla="*/ 24 w 220"/>
                  <a:gd name="T69" fmla="*/ 151 h 153"/>
                  <a:gd name="T70" fmla="*/ 11 w 220"/>
                  <a:gd name="T71" fmla="*/ 150 h 153"/>
                  <a:gd name="T72" fmla="*/ 3 w 220"/>
                  <a:gd name="T73" fmla="*/ 150 h 153"/>
                  <a:gd name="T74" fmla="*/ 0 w 220"/>
                  <a:gd name="T75" fmla="*/ 147 h 153"/>
                  <a:gd name="T76" fmla="*/ 182 w 220"/>
                  <a:gd name="T77" fmla="*/ 127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0"/>
                  <a:gd name="T118" fmla="*/ 0 h 153"/>
                  <a:gd name="T119" fmla="*/ 220 w 220"/>
                  <a:gd name="T120" fmla="*/ 153 h 15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0" h="153">
                    <a:moveTo>
                      <a:pt x="217" y="0"/>
                    </a:moveTo>
                    <a:lnTo>
                      <a:pt x="217" y="2"/>
                    </a:lnTo>
                    <a:lnTo>
                      <a:pt x="217" y="4"/>
                    </a:lnTo>
                    <a:lnTo>
                      <a:pt x="217" y="8"/>
                    </a:lnTo>
                    <a:lnTo>
                      <a:pt x="218" y="13"/>
                    </a:lnTo>
                    <a:lnTo>
                      <a:pt x="218" y="17"/>
                    </a:lnTo>
                    <a:lnTo>
                      <a:pt x="218" y="22"/>
                    </a:lnTo>
                    <a:lnTo>
                      <a:pt x="218" y="26"/>
                    </a:lnTo>
                    <a:lnTo>
                      <a:pt x="218" y="31"/>
                    </a:lnTo>
                    <a:lnTo>
                      <a:pt x="218" y="35"/>
                    </a:lnTo>
                    <a:lnTo>
                      <a:pt x="218" y="40"/>
                    </a:lnTo>
                    <a:lnTo>
                      <a:pt x="218" y="45"/>
                    </a:lnTo>
                    <a:lnTo>
                      <a:pt x="218" y="49"/>
                    </a:lnTo>
                    <a:lnTo>
                      <a:pt x="219" y="54"/>
                    </a:lnTo>
                    <a:lnTo>
                      <a:pt x="219" y="58"/>
                    </a:lnTo>
                    <a:lnTo>
                      <a:pt x="219" y="63"/>
                    </a:lnTo>
                    <a:lnTo>
                      <a:pt x="219" y="67"/>
                    </a:lnTo>
                    <a:lnTo>
                      <a:pt x="219" y="72"/>
                    </a:lnTo>
                    <a:lnTo>
                      <a:pt x="219" y="74"/>
                    </a:lnTo>
                    <a:lnTo>
                      <a:pt x="219" y="77"/>
                    </a:lnTo>
                    <a:lnTo>
                      <a:pt x="219" y="81"/>
                    </a:lnTo>
                    <a:lnTo>
                      <a:pt x="219" y="86"/>
                    </a:lnTo>
                    <a:lnTo>
                      <a:pt x="219" y="90"/>
                    </a:lnTo>
                    <a:lnTo>
                      <a:pt x="218" y="95"/>
                    </a:lnTo>
                    <a:lnTo>
                      <a:pt x="218" y="99"/>
                    </a:lnTo>
                    <a:lnTo>
                      <a:pt x="218" y="104"/>
                    </a:lnTo>
                    <a:lnTo>
                      <a:pt x="218" y="108"/>
                    </a:lnTo>
                    <a:lnTo>
                      <a:pt x="218" y="113"/>
                    </a:lnTo>
                    <a:lnTo>
                      <a:pt x="218" y="117"/>
                    </a:lnTo>
                    <a:lnTo>
                      <a:pt x="218" y="122"/>
                    </a:lnTo>
                    <a:lnTo>
                      <a:pt x="218" y="127"/>
                    </a:lnTo>
                    <a:lnTo>
                      <a:pt x="218" y="131"/>
                    </a:lnTo>
                    <a:lnTo>
                      <a:pt x="217" y="136"/>
                    </a:lnTo>
                    <a:lnTo>
                      <a:pt x="217" y="140"/>
                    </a:lnTo>
                    <a:lnTo>
                      <a:pt x="217" y="145"/>
                    </a:lnTo>
                    <a:lnTo>
                      <a:pt x="217" y="146"/>
                    </a:lnTo>
                    <a:lnTo>
                      <a:pt x="216" y="148"/>
                    </a:lnTo>
                    <a:lnTo>
                      <a:pt x="214" y="149"/>
                    </a:lnTo>
                    <a:lnTo>
                      <a:pt x="212" y="150"/>
                    </a:lnTo>
                    <a:lnTo>
                      <a:pt x="209" y="150"/>
                    </a:lnTo>
                    <a:lnTo>
                      <a:pt x="205" y="150"/>
                    </a:lnTo>
                    <a:lnTo>
                      <a:pt x="199" y="150"/>
                    </a:lnTo>
                    <a:lnTo>
                      <a:pt x="192" y="151"/>
                    </a:lnTo>
                    <a:lnTo>
                      <a:pt x="186" y="151"/>
                    </a:lnTo>
                    <a:lnTo>
                      <a:pt x="180" y="151"/>
                    </a:lnTo>
                    <a:lnTo>
                      <a:pt x="173" y="151"/>
                    </a:lnTo>
                    <a:lnTo>
                      <a:pt x="167" y="151"/>
                    </a:lnTo>
                    <a:lnTo>
                      <a:pt x="160" y="151"/>
                    </a:lnTo>
                    <a:lnTo>
                      <a:pt x="154" y="151"/>
                    </a:lnTo>
                    <a:lnTo>
                      <a:pt x="147" y="151"/>
                    </a:lnTo>
                    <a:lnTo>
                      <a:pt x="141" y="151"/>
                    </a:lnTo>
                    <a:lnTo>
                      <a:pt x="134" y="152"/>
                    </a:lnTo>
                    <a:lnTo>
                      <a:pt x="128" y="152"/>
                    </a:lnTo>
                    <a:lnTo>
                      <a:pt x="121" y="152"/>
                    </a:lnTo>
                    <a:lnTo>
                      <a:pt x="115" y="152"/>
                    </a:lnTo>
                    <a:lnTo>
                      <a:pt x="108" y="152"/>
                    </a:lnTo>
                    <a:lnTo>
                      <a:pt x="105" y="152"/>
                    </a:lnTo>
                    <a:lnTo>
                      <a:pt x="101" y="152"/>
                    </a:lnTo>
                    <a:lnTo>
                      <a:pt x="95" y="152"/>
                    </a:lnTo>
                    <a:lnTo>
                      <a:pt x="88" y="152"/>
                    </a:lnTo>
                    <a:lnTo>
                      <a:pt x="82" y="152"/>
                    </a:lnTo>
                    <a:lnTo>
                      <a:pt x="75" y="151"/>
                    </a:lnTo>
                    <a:lnTo>
                      <a:pt x="69" y="151"/>
                    </a:lnTo>
                    <a:lnTo>
                      <a:pt x="62" y="151"/>
                    </a:lnTo>
                    <a:lnTo>
                      <a:pt x="56" y="151"/>
                    </a:lnTo>
                    <a:lnTo>
                      <a:pt x="49" y="151"/>
                    </a:lnTo>
                    <a:lnTo>
                      <a:pt x="43" y="151"/>
                    </a:lnTo>
                    <a:lnTo>
                      <a:pt x="37" y="151"/>
                    </a:lnTo>
                    <a:lnTo>
                      <a:pt x="30" y="151"/>
                    </a:lnTo>
                    <a:lnTo>
                      <a:pt x="24" y="151"/>
                    </a:lnTo>
                    <a:lnTo>
                      <a:pt x="17" y="150"/>
                    </a:lnTo>
                    <a:lnTo>
                      <a:pt x="11" y="150"/>
                    </a:lnTo>
                    <a:lnTo>
                      <a:pt x="4" y="150"/>
                    </a:lnTo>
                    <a:lnTo>
                      <a:pt x="3" y="150"/>
                    </a:lnTo>
                    <a:lnTo>
                      <a:pt x="1" y="149"/>
                    </a:lnTo>
                    <a:lnTo>
                      <a:pt x="0" y="147"/>
                    </a:lnTo>
                    <a:lnTo>
                      <a:pt x="0" y="145"/>
                    </a:lnTo>
                    <a:lnTo>
                      <a:pt x="182" y="127"/>
                    </a:lnTo>
                    <a:lnTo>
                      <a:pt x="217" y="0"/>
                    </a:lnTo>
                  </a:path>
                </a:pathLst>
              </a:custGeom>
              <a:solidFill>
                <a:srgbClr val="FFFFFF"/>
              </a:solidFill>
              <a:ln w="12700" cap="rnd">
                <a:solidFill>
                  <a:srgbClr val="ABABAB"/>
                </a:solidFill>
                <a:round/>
              </a:ln>
            </p:spPr>
            <p:txBody>
              <a:bodyPr/>
              <a:lstStyle/>
              <a:p>
                <a:endParaRPr lang="zh-CN" altLang="en-US"/>
              </a:p>
            </p:txBody>
          </p:sp>
          <p:sp>
            <p:nvSpPr>
              <p:cNvPr id="11294" name="Freeform 534"/>
              <p:cNvSpPr/>
              <p:nvPr/>
            </p:nvSpPr>
            <p:spPr bwMode="auto">
              <a:xfrm>
                <a:off x="2564" y="2197"/>
                <a:ext cx="219" cy="157"/>
              </a:xfrm>
              <a:custGeom>
                <a:avLst/>
                <a:gdLst>
                  <a:gd name="T0" fmla="*/ 1 w 219"/>
                  <a:gd name="T1" fmla="*/ 149 h 157"/>
                  <a:gd name="T2" fmla="*/ 0 w 219"/>
                  <a:gd name="T3" fmla="*/ 142 h 157"/>
                  <a:gd name="T4" fmla="*/ 0 w 219"/>
                  <a:gd name="T5" fmla="*/ 133 h 157"/>
                  <a:gd name="T6" fmla="*/ 0 w 219"/>
                  <a:gd name="T7" fmla="*/ 124 h 157"/>
                  <a:gd name="T8" fmla="*/ 0 w 219"/>
                  <a:gd name="T9" fmla="*/ 115 h 157"/>
                  <a:gd name="T10" fmla="*/ 0 w 219"/>
                  <a:gd name="T11" fmla="*/ 106 h 157"/>
                  <a:gd name="T12" fmla="*/ 0 w 219"/>
                  <a:gd name="T13" fmla="*/ 96 h 157"/>
                  <a:gd name="T14" fmla="*/ 0 w 219"/>
                  <a:gd name="T15" fmla="*/ 87 h 157"/>
                  <a:gd name="T16" fmla="*/ 0 w 219"/>
                  <a:gd name="T17" fmla="*/ 78 h 157"/>
                  <a:gd name="T18" fmla="*/ 0 w 219"/>
                  <a:gd name="T19" fmla="*/ 74 h 157"/>
                  <a:gd name="T20" fmla="*/ 0 w 219"/>
                  <a:gd name="T21" fmla="*/ 65 h 157"/>
                  <a:gd name="T22" fmla="*/ 0 w 219"/>
                  <a:gd name="T23" fmla="*/ 56 h 157"/>
                  <a:gd name="T24" fmla="*/ 0 w 219"/>
                  <a:gd name="T25" fmla="*/ 47 h 157"/>
                  <a:gd name="T26" fmla="*/ 0 w 219"/>
                  <a:gd name="T27" fmla="*/ 38 h 157"/>
                  <a:gd name="T28" fmla="*/ 0 w 219"/>
                  <a:gd name="T29" fmla="*/ 29 h 157"/>
                  <a:gd name="T30" fmla="*/ 0 w 219"/>
                  <a:gd name="T31" fmla="*/ 20 h 157"/>
                  <a:gd name="T32" fmla="*/ 1 w 219"/>
                  <a:gd name="T33" fmla="*/ 11 h 157"/>
                  <a:gd name="T34" fmla="*/ 1 w 219"/>
                  <a:gd name="T35" fmla="*/ 5 h 157"/>
                  <a:gd name="T36" fmla="*/ 4 w 219"/>
                  <a:gd name="T37" fmla="*/ 2 h 157"/>
                  <a:gd name="T38" fmla="*/ 9 w 219"/>
                  <a:gd name="T39" fmla="*/ 1 h 157"/>
                  <a:gd name="T40" fmla="*/ 19 w 219"/>
                  <a:gd name="T41" fmla="*/ 1 h 157"/>
                  <a:gd name="T42" fmla="*/ 32 w 219"/>
                  <a:gd name="T43" fmla="*/ 0 h 157"/>
                  <a:gd name="T44" fmla="*/ 44 w 219"/>
                  <a:gd name="T45" fmla="*/ 0 h 157"/>
                  <a:gd name="T46" fmla="*/ 57 w 219"/>
                  <a:gd name="T47" fmla="*/ 0 h 157"/>
                  <a:gd name="T48" fmla="*/ 70 w 219"/>
                  <a:gd name="T49" fmla="*/ 0 h 157"/>
                  <a:gd name="T50" fmla="*/ 83 w 219"/>
                  <a:gd name="T51" fmla="*/ 0 h 157"/>
                  <a:gd name="T52" fmla="*/ 96 w 219"/>
                  <a:gd name="T53" fmla="*/ 0 h 157"/>
                  <a:gd name="T54" fmla="*/ 109 w 219"/>
                  <a:gd name="T55" fmla="*/ 0 h 157"/>
                  <a:gd name="T56" fmla="*/ 116 w 219"/>
                  <a:gd name="T57" fmla="*/ 0 h 157"/>
                  <a:gd name="T58" fmla="*/ 129 w 219"/>
                  <a:gd name="T59" fmla="*/ 0 h 157"/>
                  <a:gd name="T60" fmla="*/ 142 w 219"/>
                  <a:gd name="T61" fmla="*/ 0 h 157"/>
                  <a:gd name="T62" fmla="*/ 155 w 219"/>
                  <a:gd name="T63" fmla="*/ 0 h 157"/>
                  <a:gd name="T64" fmla="*/ 168 w 219"/>
                  <a:gd name="T65" fmla="*/ 0 h 157"/>
                  <a:gd name="T66" fmla="*/ 181 w 219"/>
                  <a:gd name="T67" fmla="*/ 0 h 157"/>
                  <a:gd name="T68" fmla="*/ 193 w 219"/>
                  <a:gd name="T69" fmla="*/ 0 h 157"/>
                  <a:gd name="T70" fmla="*/ 206 w 219"/>
                  <a:gd name="T71" fmla="*/ 1 h 157"/>
                  <a:gd name="T72" fmla="*/ 214 w 219"/>
                  <a:gd name="T73" fmla="*/ 2 h 157"/>
                  <a:gd name="T74" fmla="*/ 217 w 219"/>
                  <a:gd name="T75" fmla="*/ 4 h 157"/>
                  <a:gd name="T76" fmla="*/ 183 w 219"/>
                  <a:gd name="T77" fmla="*/ 133 h 157"/>
                  <a:gd name="T78" fmla="*/ 5 w 219"/>
                  <a:gd name="T79" fmla="*/ 155 h 157"/>
                  <a:gd name="T80" fmla="*/ 1 w 219"/>
                  <a:gd name="T81" fmla="*/ 153 h 157"/>
                  <a:gd name="T82" fmla="*/ 1 w 219"/>
                  <a:gd name="T83" fmla="*/ 150 h 1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9"/>
                  <a:gd name="T127" fmla="*/ 0 h 157"/>
                  <a:gd name="T128" fmla="*/ 219 w 219"/>
                  <a:gd name="T129" fmla="*/ 157 h 1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9" h="157">
                    <a:moveTo>
                      <a:pt x="1" y="150"/>
                    </a:moveTo>
                    <a:lnTo>
                      <a:pt x="1" y="149"/>
                    </a:lnTo>
                    <a:lnTo>
                      <a:pt x="1" y="146"/>
                    </a:lnTo>
                    <a:lnTo>
                      <a:pt x="0" y="142"/>
                    </a:lnTo>
                    <a:lnTo>
                      <a:pt x="0" y="137"/>
                    </a:lnTo>
                    <a:lnTo>
                      <a:pt x="0" y="133"/>
                    </a:lnTo>
                    <a:lnTo>
                      <a:pt x="0" y="128"/>
                    </a:lnTo>
                    <a:lnTo>
                      <a:pt x="0" y="124"/>
                    </a:lnTo>
                    <a:lnTo>
                      <a:pt x="0" y="119"/>
                    </a:lnTo>
                    <a:lnTo>
                      <a:pt x="0" y="115"/>
                    </a:lnTo>
                    <a:lnTo>
                      <a:pt x="0" y="110"/>
                    </a:lnTo>
                    <a:lnTo>
                      <a:pt x="0" y="106"/>
                    </a:lnTo>
                    <a:lnTo>
                      <a:pt x="0" y="101"/>
                    </a:lnTo>
                    <a:lnTo>
                      <a:pt x="0" y="96"/>
                    </a:lnTo>
                    <a:lnTo>
                      <a:pt x="0" y="92"/>
                    </a:lnTo>
                    <a:lnTo>
                      <a:pt x="0" y="87"/>
                    </a:lnTo>
                    <a:lnTo>
                      <a:pt x="0" y="83"/>
                    </a:lnTo>
                    <a:lnTo>
                      <a:pt x="0" y="78"/>
                    </a:lnTo>
                    <a:lnTo>
                      <a:pt x="0" y="76"/>
                    </a:lnTo>
                    <a:lnTo>
                      <a:pt x="0" y="74"/>
                    </a:lnTo>
                    <a:lnTo>
                      <a:pt x="0" y="69"/>
                    </a:lnTo>
                    <a:lnTo>
                      <a:pt x="0" y="65"/>
                    </a:lnTo>
                    <a:lnTo>
                      <a:pt x="0" y="60"/>
                    </a:lnTo>
                    <a:lnTo>
                      <a:pt x="0" y="56"/>
                    </a:lnTo>
                    <a:lnTo>
                      <a:pt x="0" y="51"/>
                    </a:lnTo>
                    <a:lnTo>
                      <a:pt x="0" y="47"/>
                    </a:lnTo>
                    <a:lnTo>
                      <a:pt x="0" y="43"/>
                    </a:lnTo>
                    <a:lnTo>
                      <a:pt x="0" y="38"/>
                    </a:lnTo>
                    <a:lnTo>
                      <a:pt x="0" y="33"/>
                    </a:lnTo>
                    <a:lnTo>
                      <a:pt x="0" y="29"/>
                    </a:lnTo>
                    <a:lnTo>
                      <a:pt x="0" y="24"/>
                    </a:lnTo>
                    <a:lnTo>
                      <a:pt x="0" y="20"/>
                    </a:lnTo>
                    <a:lnTo>
                      <a:pt x="0" y="15"/>
                    </a:lnTo>
                    <a:lnTo>
                      <a:pt x="1" y="11"/>
                    </a:lnTo>
                    <a:lnTo>
                      <a:pt x="1" y="6"/>
                    </a:lnTo>
                    <a:lnTo>
                      <a:pt x="1" y="5"/>
                    </a:lnTo>
                    <a:lnTo>
                      <a:pt x="2" y="3"/>
                    </a:lnTo>
                    <a:lnTo>
                      <a:pt x="4" y="2"/>
                    </a:lnTo>
                    <a:lnTo>
                      <a:pt x="6" y="1"/>
                    </a:lnTo>
                    <a:lnTo>
                      <a:pt x="9" y="1"/>
                    </a:lnTo>
                    <a:lnTo>
                      <a:pt x="12" y="1"/>
                    </a:lnTo>
                    <a:lnTo>
                      <a:pt x="19" y="1"/>
                    </a:lnTo>
                    <a:lnTo>
                      <a:pt x="25" y="0"/>
                    </a:lnTo>
                    <a:lnTo>
                      <a:pt x="32" y="0"/>
                    </a:lnTo>
                    <a:lnTo>
                      <a:pt x="38" y="0"/>
                    </a:lnTo>
                    <a:lnTo>
                      <a:pt x="44" y="0"/>
                    </a:lnTo>
                    <a:lnTo>
                      <a:pt x="51" y="0"/>
                    </a:lnTo>
                    <a:lnTo>
                      <a:pt x="57" y="0"/>
                    </a:lnTo>
                    <a:lnTo>
                      <a:pt x="64" y="0"/>
                    </a:lnTo>
                    <a:lnTo>
                      <a:pt x="70" y="0"/>
                    </a:lnTo>
                    <a:lnTo>
                      <a:pt x="77" y="0"/>
                    </a:lnTo>
                    <a:lnTo>
                      <a:pt x="83" y="0"/>
                    </a:lnTo>
                    <a:lnTo>
                      <a:pt x="90" y="0"/>
                    </a:lnTo>
                    <a:lnTo>
                      <a:pt x="96" y="0"/>
                    </a:lnTo>
                    <a:lnTo>
                      <a:pt x="103" y="0"/>
                    </a:lnTo>
                    <a:lnTo>
                      <a:pt x="109" y="0"/>
                    </a:lnTo>
                    <a:lnTo>
                      <a:pt x="112" y="0"/>
                    </a:lnTo>
                    <a:lnTo>
                      <a:pt x="116" y="0"/>
                    </a:lnTo>
                    <a:lnTo>
                      <a:pt x="122" y="0"/>
                    </a:lnTo>
                    <a:lnTo>
                      <a:pt x="129" y="0"/>
                    </a:lnTo>
                    <a:lnTo>
                      <a:pt x="135" y="0"/>
                    </a:lnTo>
                    <a:lnTo>
                      <a:pt x="142" y="0"/>
                    </a:lnTo>
                    <a:lnTo>
                      <a:pt x="148" y="0"/>
                    </a:lnTo>
                    <a:lnTo>
                      <a:pt x="155" y="0"/>
                    </a:lnTo>
                    <a:lnTo>
                      <a:pt x="161" y="0"/>
                    </a:lnTo>
                    <a:lnTo>
                      <a:pt x="168" y="0"/>
                    </a:lnTo>
                    <a:lnTo>
                      <a:pt x="174" y="0"/>
                    </a:lnTo>
                    <a:lnTo>
                      <a:pt x="181" y="0"/>
                    </a:lnTo>
                    <a:lnTo>
                      <a:pt x="187" y="0"/>
                    </a:lnTo>
                    <a:lnTo>
                      <a:pt x="193" y="0"/>
                    </a:lnTo>
                    <a:lnTo>
                      <a:pt x="199" y="1"/>
                    </a:lnTo>
                    <a:lnTo>
                      <a:pt x="206" y="1"/>
                    </a:lnTo>
                    <a:lnTo>
                      <a:pt x="212" y="1"/>
                    </a:lnTo>
                    <a:lnTo>
                      <a:pt x="214" y="2"/>
                    </a:lnTo>
                    <a:lnTo>
                      <a:pt x="216" y="3"/>
                    </a:lnTo>
                    <a:lnTo>
                      <a:pt x="217" y="4"/>
                    </a:lnTo>
                    <a:lnTo>
                      <a:pt x="218" y="6"/>
                    </a:lnTo>
                    <a:lnTo>
                      <a:pt x="183" y="133"/>
                    </a:lnTo>
                    <a:lnTo>
                      <a:pt x="7" y="156"/>
                    </a:lnTo>
                    <a:lnTo>
                      <a:pt x="5" y="155"/>
                    </a:lnTo>
                    <a:lnTo>
                      <a:pt x="3" y="155"/>
                    </a:lnTo>
                    <a:lnTo>
                      <a:pt x="1" y="153"/>
                    </a:lnTo>
                    <a:lnTo>
                      <a:pt x="1" y="151"/>
                    </a:lnTo>
                    <a:lnTo>
                      <a:pt x="1" y="150"/>
                    </a:lnTo>
                  </a:path>
                </a:pathLst>
              </a:custGeom>
              <a:solidFill>
                <a:srgbClr val="ABABAB"/>
              </a:solidFill>
              <a:ln w="12700" cap="rnd">
                <a:solidFill>
                  <a:srgbClr val="ABABAB"/>
                </a:solidFill>
                <a:round/>
              </a:ln>
            </p:spPr>
            <p:txBody>
              <a:bodyPr/>
              <a:lstStyle/>
              <a:p>
                <a:endParaRPr lang="zh-CN" altLang="en-US"/>
              </a:p>
            </p:txBody>
          </p:sp>
          <p:sp>
            <p:nvSpPr>
              <p:cNvPr id="11295" name="Freeform 535"/>
              <p:cNvSpPr/>
              <p:nvPr/>
            </p:nvSpPr>
            <p:spPr bwMode="auto">
              <a:xfrm>
                <a:off x="2568" y="2202"/>
                <a:ext cx="212" cy="148"/>
              </a:xfrm>
              <a:custGeom>
                <a:avLst/>
                <a:gdLst>
                  <a:gd name="T0" fmla="*/ 3 w 212"/>
                  <a:gd name="T1" fmla="*/ 0 h 148"/>
                  <a:gd name="T2" fmla="*/ 207 w 212"/>
                  <a:gd name="T3" fmla="*/ 0 h 148"/>
                  <a:gd name="T4" fmla="*/ 209 w 212"/>
                  <a:gd name="T5" fmla="*/ 0 h 148"/>
                  <a:gd name="T6" fmla="*/ 210 w 212"/>
                  <a:gd name="T7" fmla="*/ 1 h 148"/>
                  <a:gd name="T8" fmla="*/ 211 w 212"/>
                  <a:gd name="T9" fmla="*/ 3 h 148"/>
                  <a:gd name="T10" fmla="*/ 211 w 212"/>
                  <a:gd name="T11" fmla="*/ 143 h 148"/>
                  <a:gd name="T12" fmla="*/ 210 w 212"/>
                  <a:gd name="T13" fmla="*/ 145 h 148"/>
                  <a:gd name="T14" fmla="*/ 209 w 212"/>
                  <a:gd name="T15" fmla="*/ 146 h 148"/>
                  <a:gd name="T16" fmla="*/ 207 w 212"/>
                  <a:gd name="T17" fmla="*/ 147 h 148"/>
                  <a:gd name="T18" fmla="*/ 3 w 212"/>
                  <a:gd name="T19" fmla="*/ 147 h 148"/>
                  <a:gd name="T20" fmla="*/ 1 w 212"/>
                  <a:gd name="T21" fmla="*/ 146 h 148"/>
                  <a:gd name="T22" fmla="*/ 0 w 212"/>
                  <a:gd name="T23" fmla="*/ 145 h 148"/>
                  <a:gd name="T24" fmla="*/ 0 w 212"/>
                  <a:gd name="T25" fmla="*/ 143 h 148"/>
                  <a:gd name="T26" fmla="*/ 0 w 212"/>
                  <a:gd name="T27" fmla="*/ 3 h 148"/>
                  <a:gd name="T28" fmla="*/ 0 w 212"/>
                  <a:gd name="T29" fmla="*/ 1 h 148"/>
                  <a:gd name="T30" fmla="*/ 1 w 212"/>
                  <a:gd name="T31" fmla="*/ 0 h 148"/>
                  <a:gd name="T32" fmla="*/ 3 w 212"/>
                  <a:gd name="T33" fmla="*/ 0 h 1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
                  <a:gd name="T52" fmla="*/ 0 h 148"/>
                  <a:gd name="T53" fmla="*/ 212 w 212"/>
                  <a:gd name="T54" fmla="*/ 148 h 1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 h="148">
                    <a:moveTo>
                      <a:pt x="3" y="0"/>
                    </a:moveTo>
                    <a:lnTo>
                      <a:pt x="207" y="0"/>
                    </a:lnTo>
                    <a:lnTo>
                      <a:pt x="209" y="0"/>
                    </a:lnTo>
                    <a:lnTo>
                      <a:pt x="210" y="1"/>
                    </a:lnTo>
                    <a:lnTo>
                      <a:pt x="211" y="3"/>
                    </a:lnTo>
                    <a:lnTo>
                      <a:pt x="211" y="143"/>
                    </a:lnTo>
                    <a:lnTo>
                      <a:pt x="210" y="145"/>
                    </a:lnTo>
                    <a:lnTo>
                      <a:pt x="209" y="146"/>
                    </a:lnTo>
                    <a:lnTo>
                      <a:pt x="207" y="147"/>
                    </a:lnTo>
                    <a:lnTo>
                      <a:pt x="3" y="147"/>
                    </a:lnTo>
                    <a:lnTo>
                      <a:pt x="1" y="146"/>
                    </a:lnTo>
                    <a:lnTo>
                      <a:pt x="0" y="145"/>
                    </a:lnTo>
                    <a:lnTo>
                      <a:pt x="0" y="143"/>
                    </a:lnTo>
                    <a:lnTo>
                      <a:pt x="0" y="3"/>
                    </a:lnTo>
                    <a:lnTo>
                      <a:pt x="0" y="1"/>
                    </a:lnTo>
                    <a:lnTo>
                      <a:pt x="1" y="0"/>
                    </a:lnTo>
                    <a:lnTo>
                      <a:pt x="3" y="0"/>
                    </a:lnTo>
                  </a:path>
                </a:pathLst>
              </a:custGeom>
              <a:solidFill>
                <a:srgbClr val="000000"/>
              </a:solidFill>
              <a:ln w="12700" cap="rnd">
                <a:solidFill>
                  <a:srgbClr val="000000"/>
                </a:solidFill>
                <a:round/>
              </a:ln>
            </p:spPr>
            <p:txBody>
              <a:bodyPr/>
              <a:lstStyle/>
              <a:p>
                <a:endParaRPr lang="zh-CN" altLang="en-US"/>
              </a:p>
            </p:txBody>
          </p:sp>
          <p:sp>
            <p:nvSpPr>
              <p:cNvPr id="11296" name="Freeform 536"/>
              <p:cNvSpPr/>
              <p:nvPr/>
            </p:nvSpPr>
            <p:spPr bwMode="auto">
              <a:xfrm>
                <a:off x="2577" y="2207"/>
                <a:ext cx="197" cy="135"/>
              </a:xfrm>
              <a:custGeom>
                <a:avLst/>
                <a:gdLst>
                  <a:gd name="T0" fmla="*/ 0 w 197"/>
                  <a:gd name="T1" fmla="*/ 134 h 135"/>
                  <a:gd name="T2" fmla="*/ 196 w 197"/>
                  <a:gd name="T3" fmla="*/ 134 h 135"/>
                  <a:gd name="T4" fmla="*/ 196 w 197"/>
                  <a:gd name="T5" fmla="*/ 0 h 135"/>
                  <a:gd name="T6" fmla="*/ 0 w 197"/>
                  <a:gd name="T7" fmla="*/ 0 h 135"/>
                  <a:gd name="T8" fmla="*/ 0 w 197"/>
                  <a:gd name="T9" fmla="*/ 134 h 135"/>
                  <a:gd name="T10" fmla="*/ 0 60000 65536"/>
                  <a:gd name="T11" fmla="*/ 0 60000 65536"/>
                  <a:gd name="T12" fmla="*/ 0 60000 65536"/>
                  <a:gd name="T13" fmla="*/ 0 60000 65536"/>
                  <a:gd name="T14" fmla="*/ 0 60000 65536"/>
                  <a:gd name="T15" fmla="*/ 0 w 197"/>
                  <a:gd name="T16" fmla="*/ 0 h 135"/>
                  <a:gd name="T17" fmla="*/ 197 w 197"/>
                  <a:gd name="T18" fmla="*/ 135 h 135"/>
                </a:gdLst>
                <a:ahLst/>
                <a:cxnLst>
                  <a:cxn ang="T10">
                    <a:pos x="T0" y="T1"/>
                  </a:cxn>
                  <a:cxn ang="T11">
                    <a:pos x="T2" y="T3"/>
                  </a:cxn>
                  <a:cxn ang="T12">
                    <a:pos x="T4" y="T5"/>
                  </a:cxn>
                  <a:cxn ang="T13">
                    <a:pos x="T6" y="T7"/>
                  </a:cxn>
                  <a:cxn ang="T14">
                    <a:pos x="T8" y="T9"/>
                  </a:cxn>
                </a:cxnLst>
                <a:rect l="T15" t="T16" r="T17" b="T18"/>
                <a:pathLst>
                  <a:path w="197" h="135">
                    <a:moveTo>
                      <a:pt x="0" y="134"/>
                    </a:moveTo>
                    <a:lnTo>
                      <a:pt x="196" y="134"/>
                    </a:lnTo>
                    <a:lnTo>
                      <a:pt x="196" y="0"/>
                    </a:lnTo>
                    <a:lnTo>
                      <a:pt x="0" y="0"/>
                    </a:lnTo>
                    <a:lnTo>
                      <a:pt x="0" y="134"/>
                    </a:lnTo>
                  </a:path>
                </a:pathLst>
              </a:custGeom>
              <a:solidFill>
                <a:srgbClr val="00CCFF"/>
              </a:solidFill>
              <a:ln w="12700" cap="rnd">
                <a:solidFill>
                  <a:srgbClr val="00CCFF"/>
                </a:solidFill>
                <a:round/>
              </a:ln>
            </p:spPr>
            <p:txBody>
              <a:bodyPr/>
              <a:lstStyle/>
              <a:p>
                <a:endParaRPr lang="zh-CN" altLang="en-US"/>
              </a:p>
            </p:txBody>
          </p:sp>
          <p:sp>
            <p:nvSpPr>
              <p:cNvPr id="11297" name="Freeform 537"/>
              <p:cNvSpPr/>
              <p:nvPr/>
            </p:nvSpPr>
            <p:spPr bwMode="auto">
              <a:xfrm>
                <a:off x="2769" y="2371"/>
                <a:ext cx="21" cy="19"/>
              </a:xfrm>
              <a:custGeom>
                <a:avLst/>
                <a:gdLst>
                  <a:gd name="T0" fmla="*/ 0 w 21"/>
                  <a:gd name="T1" fmla="*/ 18 h 19"/>
                  <a:gd name="T2" fmla="*/ 20 w 21"/>
                  <a:gd name="T3" fmla="*/ 18 h 19"/>
                  <a:gd name="T4" fmla="*/ 20 w 21"/>
                  <a:gd name="T5" fmla="*/ 0 h 19"/>
                  <a:gd name="T6" fmla="*/ 0 w 21"/>
                  <a:gd name="T7" fmla="*/ 0 h 19"/>
                  <a:gd name="T8" fmla="*/ 0 w 21"/>
                  <a:gd name="T9" fmla="*/ 18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0" y="18"/>
                    </a:moveTo>
                    <a:lnTo>
                      <a:pt x="20" y="18"/>
                    </a:lnTo>
                    <a:lnTo>
                      <a:pt x="20" y="0"/>
                    </a:lnTo>
                    <a:lnTo>
                      <a:pt x="0" y="0"/>
                    </a:lnTo>
                    <a:lnTo>
                      <a:pt x="0" y="18"/>
                    </a:lnTo>
                  </a:path>
                </a:pathLst>
              </a:custGeom>
              <a:solidFill>
                <a:srgbClr val="00FF00"/>
              </a:solidFill>
              <a:ln w="12700" cap="rnd">
                <a:solidFill>
                  <a:srgbClr val="000000"/>
                </a:solidFill>
                <a:round/>
              </a:ln>
            </p:spPr>
            <p:txBody>
              <a:bodyPr/>
              <a:lstStyle/>
              <a:p>
                <a:endParaRPr lang="zh-CN" altLang="en-US"/>
              </a:p>
            </p:txBody>
          </p:sp>
          <p:sp>
            <p:nvSpPr>
              <p:cNvPr id="11298" name="Freeform 538"/>
              <p:cNvSpPr/>
              <p:nvPr/>
            </p:nvSpPr>
            <p:spPr bwMode="auto">
              <a:xfrm>
                <a:off x="2565" y="2370"/>
                <a:ext cx="22" cy="19"/>
              </a:xfrm>
              <a:custGeom>
                <a:avLst/>
                <a:gdLst>
                  <a:gd name="T0" fmla="*/ 10 w 22"/>
                  <a:gd name="T1" fmla="*/ 0 h 19"/>
                  <a:gd name="T2" fmla="*/ 14 w 22"/>
                  <a:gd name="T3" fmla="*/ 1 h 19"/>
                  <a:gd name="T4" fmla="*/ 19 w 22"/>
                  <a:gd name="T5" fmla="*/ 5 h 19"/>
                  <a:gd name="T6" fmla="*/ 21 w 22"/>
                  <a:gd name="T7" fmla="*/ 9 h 19"/>
                  <a:gd name="T8" fmla="*/ 19 w 22"/>
                  <a:gd name="T9" fmla="*/ 12 h 19"/>
                  <a:gd name="T10" fmla="*/ 15 w 22"/>
                  <a:gd name="T11" fmla="*/ 16 h 19"/>
                  <a:gd name="T12" fmla="*/ 11 w 22"/>
                  <a:gd name="T13" fmla="*/ 18 h 19"/>
                  <a:gd name="T14" fmla="*/ 6 w 22"/>
                  <a:gd name="T15" fmla="*/ 17 h 19"/>
                  <a:gd name="T16" fmla="*/ 2 w 22"/>
                  <a:gd name="T17" fmla="*/ 14 h 19"/>
                  <a:gd name="T18" fmla="*/ 0 w 22"/>
                  <a:gd name="T19" fmla="*/ 10 h 19"/>
                  <a:gd name="T20" fmla="*/ 0 w 22"/>
                  <a:gd name="T21" fmla="*/ 7 h 19"/>
                  <a:gd name="T22" fmla="*/ 3 w 22"/>
                  <a:gd name="T23" fmla="*/ 3 h 19"/>
                  <a:gd name="T24" fmla="*/ 7 w 22"/>
                  <a:gd name="T25" fmla="*/ 0 h 19"/>
                  <a:gd name="T26" fmla="*/ 10 w 22"/>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0" y="0"/>
                    </a:moveTo>
                    <a:lnTo>
                      <a:pt x="14" y="1"/>
                    </a:lnTo>
                    <a:lnTo>
                      <a:pt x="19" y="5"/>
                    </a:lnTo>
                    <a:lnTo>
                      <a:pt x="21" y="9"/>
                    </a:lnTo>
                    <a:lnTo>
                      <a:pt x="19" y="12"/>
                    </a:lnTo>
                    <a:lnTo>
                      <a:pt x="15" y="16"/>
                    </a:lnTo>
                    <a:lnTo>
                      <a:pt x="11" y="18"/>
                    </a:lnTo>
                    <a:lnTo>
                      <a:pt x="6" y="17"/>
                    </a:lnTo>
                    <a:lnTo>
                      <a:pt x="2" y="14"/>
                    </a:lnTo>
                    <a:lnTo>
                      <a:pt x="0" y="10"/>
                    </a:lnTo>
                    <a:lnTo>
                      <a:pt x="0" y="7"/>
                    </a:lnTo>
                    <a:lnTo>
                      <a:pt x="3" y="3"/>
                    </a:lnTo>
                    <a:lnTo>
                      <a:pt x="7" y="0"/>
                    </a:lnTo>
                    <a:lnTo>
                      <a:pt x="10" y="0"/>
                    </a:lnTo>
                  </a:path>
                </a:pathLst>
              </a:custGeom>
              <a:solidFill>
                <a:srgbClr val="FF0016"/>
              </a:solidFill>
              <a:ln w="12700" cap="rnd">
                <a:solidFill>
                  <a:srgbClr val="000000"/>
                </a:solidFill>
                <a:round/>
              </a:ln>
            </p:spPr>
            <p:txBody>
              <a:bodyPr/>
              <a:lstStyle/>
              <a:p>
                <a:endParaRPr lang="zh-CN" altLang="en-US"/>
              </a:p>
            </p:txBody>
          </p:sp>
          <p:sp>
            <p:nvSpPr>
              <p:cNvPr id="11299" name="Line 539"/>
              <p:cNvSpPr>
                <a:spLocks noChangeShapeType="1"/>
              </p:cNvSpPr>
              <p:nvPr/>
            </p:nvSpPr>
            <p:spPr bwMode="auto">
              <a:xfrm>
                <a:off x="2568" y="2371"/>
                <a:ext cx="5" cy="0"/>
              </a:xfrm>
              <a:prstGeom prst="line">
                <a:avLst/>
              </a:prstGeom>
              <a:noFill/>
              <a:ln w="12700">
                <a:solidFill>
                  <a:srgbClr val="00FF00"/>
                </a:solidFill>
                <a:round/>
                <a:headEnd type="none" w="sm" len="sm"/>
                <a:tailEnd type="none" w="sm" len="sm"/>
              </a:ln>
            </p:spPr>
            <p:txBody>
              <a:bodyPr wrap="none" anchor="ctr"/>
              <a:lstStyle/>
              <a:p>
                <a:endParaRPr lang="zh-CN" altLang="en-US"/>
              </a:p>
            </p:txBody>
          </p:sp>
        </p:grpSp>
      </p:grpSp>
      <p:grpSp>
        <p:nvGrpSpPr>
          <p:cNvPr id="10248" name="Group 540"/>
          <p:cNvGrpSpPr/>
          <p:nvPr/>
        </p:nvGrpSpPr>
        <p:grpSpPr bwMode="auto">
          <a:xfrm>
            <a:off x="2592388" y="4870450"/>
            <a:ext cx="1239837" cy="919163"/>
            <a:chOff x="2400" y="1581"/>
            <a:chExt cx="781" cy="579"/>
          </a:xfrm>
        </p:grpSpPr>
        <p:grpSp>
          <p:nvGrpSpPr>
            <p:cNvPr id="10702" name="Group 541"/>
            <p:cNvGrpSpPr/>
            <p:nvPr/>
          </p:nvGrpSpPr>
          <p:grpSpPr bwMode="auto">
            <a:xfrm>
              <a:off x="2400" y="1581"/>
              <a:ext cx="589" cy="387"/>
              <a:chOff x="2436" y="2170"/>
              <a:chExt cx="589" cy="387"/>
            </a:xfrm>
          </p:grpSpPr>
          <p:sp>
            <p:nvSpPr>
              <p:cNvPr id="11001" name="Freeform 542"/>
              <p:cNvSpPr/>
              <p:nvPr/>
            </p:nvSpPr>
            <p:spPr bwMode="auto">
              <a:xfrm>
                <a:off x="2914" y="2504"/>
                <a:ext cx="111" cy="53"/>
              </a:xfrm>
              <a:custGeom>
                <a:avLst/>
                <a:gdLst>
                  <a:gd name="T0" fmla="*/ 2 w 111"/>
                  <a:gd name="T1" fmla="*/ 22 h 53"/>
                  <a:gd name="T2" fmla="*/ 1 w 111"/>
                  <a:gd name="T3" fmla="*/ 21 h 53"/>
                  <a:gd name="T4" fmla="*/ 0 w 111"/>
                  <a:gd name="T5" fmla="*/ 19 h 53"/>
                  <a:gd name="T6" fmla="*/ 0 w 111"/>
                  <a:gd name="T7" fmla="*/ 17 h 53"/>
                  <a:gd name="T8" fmla="*/ 0 w 111"/>
                  <a:gd name="T9" fmla="*/ 16 h 53"/>
                  <a:gd name="T10" fmla="*/ 0 w 111"/>
                  <a:gd name="T11" fmla="*/ 7 h 53"/>
                  <a:gd name="T12" fmla="*/ 0 w 111"/>
                  <a:gd name="T13" fmla="*/ 5 h 53"/>
                  <a:gd name="T14" fmla="*/ 2 w 111"/>
                  <a:gd name="T15" fmla="*/ 4 h 53"/>
                  <a:gd name="T16" fmla="*/ 35 w 111"/>
                  <a:gd name="T17" fmla="*/ 0 h 53"/>
                  <a:gd name="T18" fmla="*/ 37 w 111"/>
                  <a:gd name="T19" fmla="*/ 0 h 53"/>
                  <a:gd name="T20" fmla="*/ 38 w 111"/>
                  <a:gd name="T21" fmla="*/ 0 h 53"/>
                  <a:gd name="T22" fmla="*/ 40 w 111"/>
                  <a:gd name="T23" fmla="*/ 0 h 53"/>
                  <a:gd name="T24" fmla="*/ 81 w 111"/>
                  <a:gd name="T25" fmla="*/ 2 h 53"/>
                  <a:gd name="T26" fmla="*/ 82 w 111"/>
                  <a:gd name="T27" fmla="*/ 2 h 53"/>
                  <a:gd name="T28" fmla="*/ 84 w 111"/>
                  <a:gd name="T29" fmla="*/ 3 h 53"/>
                  <a:gd name="T30" fmla="*/ 86 w 111"/>
                  <a:gd name="T31" fmla="*/ 3 h 53"/>
                  <a:gd name="T32" fmla="*/ 88 w 111"/>
                  <a:gd name="T33" fmla="*/ 4 h 53"/>
                  <a:gd name="T34" fmla="*/ 90 w 111"/>
                  <a:gd name="T35" fmla="*/ 5 h 53"/>
                  <a:gd name="T36" fmla="*/ 107 w 111"/>
                  <a:gd name="T37" fmla="*/ 21 h 53"/>
                  <a:gd name="T38" fmla="*/ 108 w 111"/>
                  <a:gd name="T39" fmla="*/ 23 h 53"/>
                  <a:gd name="T40" fmla="*/ 109 w 111"/>
                  <a:gd name="T41" fmla="*/ 24 h 53"/>
                  <a:gd name="T42" fmla="*/ 110 w 111"/>
                  <a:gd name="T43" fmla="*/ 26 h 53"/>
                  <a:gd name="T44" fmla="*/ 110 w 111"/>
                  <a:gd name="T45" fmla="*/ 36 h 53"/>
                  <a:gd name="T46" fmla="*/ 109 w 111"/>
                  <a:gd name="T47" fmla="*/ 37 h 53"/>
                  <a:gd name="T48" fmla="*/ 108 w 111"/>
                  <a:gd name="T49" fmla="*/ 39 h 53"/>
                  <a:gd name="T50" fmla="*/ 72 w 111"/>
                  <a:gd name="T51" fmla="*/ 51 h 53"/>
                  <a:gd name="T52" fmla="*/ 70 w 111"/>
                  <a:gd name="T53" fmla="*/ 51 h 53"/>
                  <a:gd name="T54" fmla="*/ 68 w 111"/>
                  <a:gd name="T55" fmla="*/ 52 h 53"/>
                  <a:gd name="T56" fmla="*/ 66 w 111"/>
                  <a:gd name="T57" fmla="*/ 52 h 53"/>
                  <a:gd name="T58" fmla="*/ 64 w 111"/>
                  <a:gd name="T59" fmla="*/ 51 h 53"/>
                  <a:gd name="T60" fmla="*/ 62 w 111"/>
                  <a:gd name="T61" fmla="*/ 51 h 53"/>
                  <a:gd name="T62" fmla="*/ 2 w 111"/>
                  <a:gd name="T63" fmla="*/ 22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1"/>
                  <a:gd name="T97" fmla="*/ 0 h 53"/>
                  <a:gd name="T98" fmla="*/ 111 w 111"/>
                  <a:gd name="T99" fmla="*/ 53 h 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1" h="53">
                    <a:moveTo>
                      <a:pt x="2" y="22"/>
                    </a:moveTo>
                    <a:lnTo>
                      <a:pt x="1" y="21"/>
                    </a:lnTo>
                    <a:lnTo>
                      <a:pt x="0" y="19"/>
                    </a:lnTo>
                    <a:lnTo>
                      <a:pt x="0" y="17"/>
                    </a:lnTo>
                    <a:lnTo>
                      <a:pt x="0" y="16"/>
                    </a:lnTo>
                    <a:lnTo>
                      <a:pt x="0" y="7"/>
                    </a:lnTo>
                    <a:lnTo>
                      <a:pt x="0" y="5"/>
                    </a:lnTo>
                    <a:lnTo>
                      <a:pt x="2" y="4"/>
                    </a:lnTo>
                    <a:lnTo>
                      <a:pt x="35" y="0"/>
                    </a:lnTo>
                    <a:lnTo>
                      <a:pt x="37" y="0"/>
                    </a:lnTo>
                    <a:lnTo>
                      <a:pt x="38" y="0"/>
                    </a:lnTo>
                    <a:lnTo>
                      <a:pt x="40" y="0"/>
                    </a:lnTo>
                    <a:lnTo>
                      <a:pt x="81" y="2"/>
                    </a:lnTo>
                    <a:lnTo>
                      <a:pt x="82" y="2"/>
                    </a:lnTo>
                    <a:lnTo>
                      <a:pt x="84" y="3"/>
                    </a:lnTo>
                    <a:lnTo>
                      <a:pt x="86" y="3"/>
                    </a:lnTo>
                    <a:lnTo>
                      <a:pt x="88" y="4"/>
                    </a:lnTo>
                    <a:lnTo>
                      <a:pt x="90" y="5"/>
                    </a:lnTo>
                    <a:lnTo>
                      <a:pt x="107" y="21"/>
                    </a:lnTo>
                    <a:lnTo>
                      <a:pt x="108" y="23"/>
                    </a:lnTo>
                    <a:lnTo>
                      <a:pt x="109" y="24"/>
                    </a:lnTo>
                    <a:lnTo>
                      <a:pt x="110" y="26"/>
                    </a:lnTo>
                    <a:lnTo>
                      <a:pt x="110" y="36"/>
                    </a:lnTo>
                    <a:lnTo>
                      <a:pt x="109" y="37"/>
                    </a:lnTo>
                    <a:lnTo>
                      <a:pt x="108" y="39"/>
                    </a:lnTo>
                    <a:lnTo>
                      <a:pt x="72" y="51"/>
                    </a:lnTo>
                    <a:lnTo>
                      <a:pt x="70" y="51"/>
                    </a:lnTo>
                    <a:lnTo>
                      <a:pt x="68" y="52"/>
                    </a:lnTo>
                    <a:lnTo>
                      <a:pt x="66" y="52"/>
                    </a:lnTo>
                    <a:lnTo>
                      <a:pt x="64" y="51"/>
                    </a:lnTo>
                    <a:lnTo>
                      <a:pt x="62" y="51"/>
                    </a:lnTo>
                    <a:lnTo>
                      <a:pt x="2" y="22"/>
                    </a:lnTo>
                  </a:path>
                </a:pathLst>
              </a:custGeom>
              <a:solidFill>
                <a:srgbClr val="FFFFFF"/>
              </a:solidFill>
              <a:ln w="12700" cap="rnd">
                <a:solidFill>
                  <a:srgbClr val="ABABAB"/>
                </a:solidFill>
                <a:round/>
              </a:ln>
            </p:spPr>
            <p:txBody>
              <a:bodyPr/>
              <a:lstStyle/>
              <a:p>
                <a:endParaRPr lang="zh-CN" altLang="en-US"/>
              </a:p>
            </p:txBody>
          </p:sp>
          <p:sp>
            <p:nvSpPr>
              <p:cNvPr id="11002" name="Freeform 543"/>
              <p:cNvSpPr/>
              <p:nvPr/>
            </p:nvSpPr>
            <p:spPr bwMode="auto">
              <a:xfrm>
                <a:off x="2914" y="2509"/>
                <a:ext cx="75" cy="28"/>
              </a:xfrm>
              <a:custGeom>
                <a:avLst/>
                <a:gdLst>
                  <a:gd name="T0" fmla="*/ 2 w 75"/>
                  <a:gd name="T1" fmla="*/ 0 h 28"/>
                  <a:gd name="T2" fmla="*/ 0 w 75"/>
                  <a:gd name="T3" fmla="*/ 0 h 28"/>
                  <a:gd name="T4" fmla="*/ 0 w 75"/>
                  <a:gd name="T5" fmla="*/ 1 h 28"/>
                  <a:gd name="T6" fmla="*/ 40 w 75"/>
                  <a:gd name="T7" fmla="*/ 4 h 28"/>
                  <a:gd name="T8" fmla="*/ 65 w 75"/>
                  <a:gd name="T9" fmla="*/ 24 h 28"/>
                  <a:gd name="T10" fmla="*/ 67 w 75"/>
                  <a:gd name="T11" fmla="*/ 25 h 28"/>
                  <a:gd name="T12" fmla="*/ 69 w 75"/>
                  <a:gd name="T13" fmla="*/ 26 h 28"/>
                  <a:gd name="T14" fmla="*/ 71 w 75"/>
                  <a:gd name="T15" fmla="*/ 27 h 28"/>
                  <a:gd name="T16" fmla="*/ 72 w 75"/>
                  <a:gd name="T17" fmla="*/ 26 h 28"/>
                  <a:gd name="T18" fmla="*/ 74 w 75"/>
                  <a:gd name="T19" fmla="*/ 25 h 28"/>
                  <a:gd name="T20" fmla="*/ 72 w 75"/>
                  <a:gd name="T21" fmla="*/ 23 h 28"/>
                  <a:gd name="T22" fmla="*/ 71 w 75"/>
                  <a:gd name="T23" fmla="*/ 23 h 28"/>
                  <a:gd name="T24" fmla="*/ 69 w 75"/>
                  <a:gd name="T25" fmla="*/ 23 h 28"/>
                  <a:gd name="T26" fmla="*/ 67 w 75"/>
                  <a:gd name="T27" fmla="*/ 22 h 28"/>
                  <a:gd name="T28" fmla="*/ 66 w 75"/>
                  <a:gd name="T29" fmla="*/ 21 h 28"/>
                  <a:gd name="T30" fmla="*/ 45 w 75"/>
                  <a:gd name="T31" fmla="*/ 5 h 28"/>
                  <a:gd name="T32" fmla="*/ 43 w 75"/>
                  <a:gd name="T33" fmla="*/ 4 h 28"/>
                  <a:gd name="T34" fmla="*/ 41 w 75"/>
                  <a:gd name="T35" fmla="*/ 3 h 28"/>
                  <a:gd name="T36" fmla="*/ 40 w 75"/>
                  <a:gd name="T37" fmla="*/ 2 h 28"/>
                  <a:gd name="T38" fmla="*/ 2 w 75"/>
                  <a:gd name="T39" fmla="*/ 0 h 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5"/>
                  <a:gd name="T61" fmla="*/ 0 h 28"/>
                  <a:gd name="T62" fmla="*/ 75 w 75"/>
                  <a:gd name="T63" fmla="*/ 28 h 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5" h="28">
                    <a:moveTo>
                      <a:pt x="2" y="0"/>
                    </a:moveTo>
                    <a:lnTo>
                      <a:pt x="0" y="0"/>
                    </a:lnTo>
                    <a:lnTo>
                      <a:pt x="0" y="1"/>
                    </a:lnTo>
                    <a:lnTo>
                      <a:pt x="40" y="4"/>
                    </a:lnTo>
                    <a:lnTo>
                      <a:pt x="65" y="24"/>
                    </a:lnTo>
                    <a:lnTo>
                      <a:pt x="67" y="25"/>
                    </a:lnTo>
                    <a:lnTo>
                      <a:pt x="69" y="26"/>
                    </a:lnTo>
                    <a:lnTo>
                      <a:pt x="71" y="27"/>
                    </a:lnTo>
                    <a:lnTo>
                      <a:pt x="72" y="26"/>
                    </a:lnTo>
                    <a:lnTo>
                      <a:pt x="74" y="25"/>
                    </a:lnTo>
                    <a:lnTo>
                      <a:pt x="72" y="23"/>
                    </a:lnTo>
                    <a:lnTo>
                      <a:pt x="71" y="23"/>
                    </a:lnTo>
                    <a:lnTo>
                      <a:pt x="69" y="23"/>
                    </a:lnTo>
                    <a:lnTo>
                      <a:pt x="67" y="22"/>
                    </a:lnTo>
                    <a:lnTo>
                      <a:pt x="66" y="21"/>
                    </a:lnTo>
                    <a:lnTo>
                      <a:pt x="45" y="5"/>
                    </a:lnTo>
                    <a:lnTo>
                      <a:pt x="43" y="4"/>
                    </a:lnTo>
                    <a:lnTo>
                      <a:pt x="41" y="3"/>
                    </a:lnTo>
                    <a:lnTo>
                      <a:pt x="40" y="2"/>
                    </a:lnTo>
                    <a:lnTo>
                      <a:pt x="2" y="0"/>
                    </a:lnTo>
                  </a:path>
                </a:pathLst>
              </a:custGeom>
              <a:solidFill>
                <a:srgbClr val="ABABAB"/>
              </a:solidFill>
              <a:ln w="12700" cap="rnd">
                <a:solidFill>
                  <a:srgbClr val="ABABAB"/>
                </a:solidFill>
                <a:round/>
              </a:ln>
            </p:spPr>
            <p:txBody>
              <a:bodyPr/>
              <a:lstStyle/>
              <a:p>
                <a:endParaRPr lang="zh-CN" altLang="en-US"/>
              </a:p>
            </p:txBody>
          </p:sp>
          <p:sp>
            <p:nvSpPr>
              <p:cNvPr id="11003" name="Freeform 544"/>
              <p:cNvSpPr/>
              <p:nvPr/>
            </p:nvSpPr>
            <p:spPr bwMode="auto">
              <a:xfrm>
                <a:off x="2929" y="2505"/>
                <a:ext cx="37" cy="19"/>
              </a:xfrm>
              <a:custGeom>
                <a:avLst/>
                <a:gdLst>
                  <a:gd name="T0" fmla="*/ 0 w 37"/>
                  <a:gd name="T1" fmla="*/ 12 h 19"/>
                  <a:gd name="T2" fmla="*/ 18 w 37"/>
                  <a:gd name="T3" fmla="*/ 18 h 19"/>
                  <a:gd name="T4" fmla="*/ 36 w 37"/>
                  <a:gd name="T5" fmla="*/ 0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2"/>
                    </a:moveTo>
                    <a:lnTo>
                      <a:pt x="18" y="18"/>
                    </a:lnTo>
                    <a:lnTo>
                      <a:pt x="36" y="0"/>
                    </a:lnTo>
                  </a:path>
                </a:pathLst>
              </a:custGeom>
              <a:noFill/>
              <a:ln w="12700" cap="rnd">
                <a:solidFill>
                  <a:srgbClr val="000000"/>
                </a:solidFill>
                <a:round/>
                <a:headEnd type="none" w="sm" len="sm"/>
                <a:tailEnd type="none" w="sm" len="sm"/>
              </a:ln>
            </p:spPr>
            <p:txBody>
              <a:bodyPr/>
              <a:lstStyle/>
              <a:p>
                <a:endParaRPr lang="zh-CN" altLang="en-US"/>
              </a:p>
            </p:txBody>
          </p:sp>
          <p:sp>
            <p:nvSpPr>
              <p:cNvPr id="11004" name="Freeform 545"/>
              <p:cNvSpPr/>
              <p:nvPr/>
            </p:nvSpPr>
            <p:spPr bwMode="auto">
              <a:xfrm>
                <a:off x="2978" y="2527"/>
                <a:ext cx="47" cy="30"/>
              </a:xfrm>
              <a:custGeom>
                <a:avLst/>
                <a:gdLst>
                  <a:gd name="T0" fmla="*/ 0 w 47"/>
                  <a:gd name="T1" fmla="*/ 28 h 30"/>
                  <a:gd name="T2" fmla="*/ 1 w 47"/>
                  <a:gd name="T3" fmla="*/ 28 h 30"/>
                  <a:gd name="T4" fmla="*/ 3 w 47"/>
                  <a:gd name="T5" fmla="*/ 27 h 30"/>
                  <a:gd name="T6" fmla="*/ 3 w 47"/>
                  <a:gd name="T7" fmla="*/ 16 h 30"/>
                  <a:gd name="T8" fmla="*/ 3 w 47"/>
                  <a:gd name="T9" fmla="*/ 14 h 30"/>
                  <a:gd name="T10" fmla="*/ 3 w 47"/>
                  <a:gd name="T11" fmla="*/ 13 h 30"/>
                  <a:gd name="T12" fmla="*/ 2 w 47"/>
                  <a:gd name="T13" fmla="*/ 11 h 30"/>
                  <a:gd name="T14" fmla="*/ 4 w 47"/>
                  <a:gd name="T15" fmla="*/ 11 h 30"/>
                  <a:gd name="T16" fmla="*/ 5 w 47"/>
                  <a:gd name="T17" fmla="*/ 11 h 30"/>
                  <a:gd name="T18" fmla="*/ 43 w 47"/>
                  <a:gd name="T19" fmla="*/ 1 h 30"/>
                  <a:gd name="T20" fmla="*/ 43 w 47"/>
                  <a:gd name="T21" fmla="*/ 0 h 30"/>
                  <a:gd name="T22" fmla="*/ 45 w 47"/>
                  <a:gd name="T23" fmla="*/ 1 h 30"/>
                  <a:gd name="T24" fmla="*/ 46 w 47"/>
                  <a:gd name="T25" fmla="*/ 3 h 30"/>
                  <a:gd name="T26" fmla="*/ 46 w 47"/>
                  <a:gd name="T27" fmla="*/ 13 h 30"/>
                  <a:gd name="T28" fmla="*/ 45 w 47"/>
                  <a:gd name="T29" fmla="*/ 15 h 30"/>
                  <a:gd name="T30" fmla="*/ 43 w 47"/>
                  <a:gd name="T31" fmla="*/ 16 h 30"/>
                  <a:gd name="T32" fmla="*/ 7 w 47"/>
                  <a:gd name="T33" fmla="*/ 28 h 30"/>
                  <a:gd name="T34" fmla="*/ 5 w 47"/>
                  <a:gd name="T35" fmla="*/ 28 h 30"/>
                  <a:gd name="T36" fmla="*/ 3 w 47"/>
                  <a:gd name="T37" fmla="*/ 29 h 30"/>
                  <a:gd name="T38" fmla="*/ 1 w 47"/>
                  <a:gd name="T39" fmla="*/ 29 h 30"/>
                  <a:gd name="T40" fmla="*/ 0 w 47"/>
                  <a:gd name="T41" fmla="*/ 28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30"/>
                  <a:gd name="T65" fmla="*/ 47 w 47"/>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30">
                    <a:moveTo>
                      <a:pt x="0" y="28"/>
                    </a:moveTo>
                    <a:lnTo>
                      <a:pt x="1" y="28"/>
                    </a:lnTo>
                    <a:lnTo>
                      <a:pt x="3" y="27"/>
                    </a:lnTo>
                    <a:lnTo>
                      <a:pt x="3" y="16"/>
                    </a:lnTo>
                    <a:lnTo>
                      <a:pt x="3" y="14"/>
                    </a:lnTo>
                    <a:lnTo>
                      <a:pt x="3" y="13"/>
                    </a:lnTo>
                    <a:lnTo>
                      <a:pt x="2" y="11"/>
                    </a:lnTo>
                    <a:lnTo>
                      <a:pt x="4" y="11"/>
                    </a:lnTo>
                    <a:lnTo>
                      <a:pt x="5" y="11"/>
                    </a:lnTo>
                    <a:lnTo>
                      <a:pt x="43" y="1"/>
                    </a:lnTo>
                    <a:lnTo>
                      <a:pt x="43" y="0"/>
                    </a:lnTo>
                    <a:lnTo>
                      <a:pt x="45" y="1"/>
                    </a:lnTo>
                    <a:lnTo>
                      <a:pt x="46" y="3"/>
                    </a:lnTo>
                    <a:lnTo>
                      <a:pt x="46" y="13"/>
                    </a:lnTo>
                    <a:lnTo>
                      <a:pt x="45" y="15"/>
                    </a:lnTo>
                    <a:lnTo>
                      <a:pt x="43" y="16"/>
                    </a:lnTo>
                    <a:lnTo>
                      <a:pt x="7" y="28"/>
                    </a:lnTo>
                    <a:lnTo>
                      <a:pt x="5" y="28"/>
                    </a:lnTo>
                    <a:lnTo>
                      <a:pt x="3" y="29"/>
                    </a:lnTo>
                    <a:lnTo>
                      <a:pt x="1" y="29"/>
                    </a:lnTo>
                    <a:lnTo>
                      <a:pt x="0" y="28"/>
                    </a:lnTo>
                  </a:path>
                </a:pathLst>
              </a:custGeom>
              <a:solidFill>
                <a:srgbClr val="ABABAB"/>
              </a:solidFill>
              <a:ln w="12700" cap="rnd">
                <a:solidFill>
                  <a:srgbClr val="ABABAB"/>
                </a:solidFill>
                <a:round/>
              </a:ln>
            </p:spPr>
            <p:txBody>
              <a:bodyPr/>
              <a:lstStyle/>
              <a:p>
                <a:endParaRPr lang="zh-CN" altLang="en-US"/>
              </a:p>
            </p:txBody>
          </p:sp>
          <p:sp>
            <p:nvSpPr>
              <p:cNvPr id="11005" name="Freeform 546"/>
              <p:cNvSpPr/>
              <p:nvPr/>
            </p:nvSpPr>
            <p:spPr bwMode="auto">
              <a:xfrm>
                <a:off x="2914" y="2513"/>
                <a:ext cx="110" cy="28"/>
              </a:xfrm>
              <a:custGeom>
                <a:avLst/>
                <a:gdLst>
                  <a:gd name="T0" fmla="*/ 0 w 110"/>
                  <a:gd name="T1" fmla="*/ 0 h 28"/>
                  <a:gd name="T2" fmla="*/ 1 w 110"/>
                  <a:gd name="T3" fmla="*/ 1 h 28"/>
                  <a:gd name="T4" fmla="*/ 39 w 110"/>
                  <a:gd name="T5" fmla="*/ 6 h 28"/>
                  <a:gd name="T6" fmla="*/ 64 w 110"/>
                  <a:gd name="T7" fmla="*/ 26 h 28"/>
                  <a:gd name="T8" fmla="*/ 65 w 110"/>
                  <a:gd name="T9" fmla="*/ 26 h 28"/>
                  <a:gd name="T10" fmla="*/ 67 w 110"/>
                  <a:gd name="T11" fmla="*/ 27 h 28"/>
                  <a:gd name="T12" fmla="*/ 69 w 110"/>
                  <a:gd name="T13" fmla="*/ 27 h 28"/>
                  <a:gd name="T14" fmla="*/ 71 w 110"/>
                  <a:gd name="T15" fmla="*/ 27 h 28"/>
                  <a:gd name="T16" fmla="*/ 109 w 110"/>
                  <a:gd name="T17" fmla="*/ 16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28"/>
                  <a:gd name="T29" fmla="*/ 110 w 110"/>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28">
                    <a:moveTo>
                      <a:pt x="0" y="0"/>
                    </a:moveTo>
                    <a:lnTo>
                      <a:pt x="1" y="1"/>
                    </a:lnTo>
                    <a:lnTo>
                      <a:pt x="39" y="6"/>
                    </a:lnTo>
                    <a:lnTo>
                      <a:pt x="64" y="26"/>
                    </a:lnTo>
                    <a:lnTo>
                      <a:pt x="65" y="26"/>
                    </a:lnTo>
                    <a:lnTo>
                      <a:pt x="67" y="27"/>
                    </a:lnTo>
                    <a:lnTo>
                      <a:pt x="69" y="27"/>
                    </a:lnTo>
                    <a:lnTo>
                      <a:pt x="71" y="27"/>
                    </a:lnTo>
                    <a:lnTo>
                      <a:pt x="109" y="16"/>
                    </a:lnTo>
                  </a:path>
                </a:pathLst>
              </a:custGeom>
              <a:noFill/>
              <a:ln w="12700" cap="rnd">
                <a:solidFill>
                  <a:srgbClr val="000000"/>
                </a:solidFill>
                <a:round/>
                <a:headEnd type="none" w="sm" len="sm"/>
                <a:tailEnd type="none" w="sm" len="sm"/>
              </a:ln>
            </p:spPr>
            <p:txBody>
              <a:bodyPr/>
              <a:lstStyle/>
              <a:p>
                <a:endParaRPr lang="zh-CN" altLang="en-US"/>
              </a:p>
            </p:txBody>
          </p:sp>
          <p:sp>
            <p:nvSpPr>
              <p:cNvPr id="11006" name="Freeform 547"/>
              <p:cNvSpPr/>
              <p:nvPr/>
            </p:nvSpPr>
            <p:spPr bwMode="auto">
              <a:xfrm>
                <a:off x="2472" y="2385"/>
                <a:ext cx="409" cy="84"/>
              </a:xfrm>
              <a:custGeom>
                <a:avLst/>
                <a:gdLst>
                  <a:gd name="T0" fmla="*/ 0 w 409"/>
                  <a:gd name="T1" fmla="*/ 17 h 84"/>
                  <a:gd name="T2" fmla="*/ 101 w 409"/>
                  <a:gd name="T3" fmla="*/ 0 h 84"/>
                  <a:gd name="T4" fmla="*/ 305 w 409"/>
                  <a:gd name="T5" fmla="*/ 0 h 84"/>
                  <a:gd name="T6" fmla="*/ 408 w 409"/>
                  <a:gd name="T7" fmla="*/ 17 h 84"/>
                  <a:gd name="T8" fmla="*/ 408 w 409"/>
                  <a:gd name="T9" fmla="*/ 25 h 84"/>
                  <a:gd name="T10" fmla="*/ 408 w 409"/>
                  <a:gd name="T11" fmla="*/ 33 h 84"/>
                  <a:gd name="T12" fmla="*/ 408 w 409"/>
                  <a:gd name="T13" fmla="*/ 41 h 84"/>
                  <a:gd name="T14" fmla="*/ 408 w 409"/>
                  <a:gd name="T15" fmla="*/ 50 h 84"/>
                  <a:gd name="T16" fmla="*/ 408 w 409"/>
                  <a:gd name="T17" fmla="*/ 58 h 84"/>
                  <a:gd name="T18" fmla="*/ 408 w 409"/>
                  <a:gd name="T19" fmla="*/ 66 h 84"/>
                  <a:gd name="T20" fmla="*/ 408 w 409"/>
                  <a:gd name="T21" fmla="*/ 74 h 84"/>
                  <a:gd name="T22" fmla="*/ 408 w 409"/>
                  <a:gd name="T23" fmla="*/ 83 h 84"/>
                  <a:gd name="T24" fmla="*/ 0 w 409"/>
                  <a:gd name="T25" fmla="*/ 83 h 84"/>
                  <a:gd name="T26" fmla="*/ 0 w 409"/>
                  <a:gd name="T27" fmla="*/ 74 h 84"/>
                  <a:gd name="T28" fmla="*/ 0 w 409"/>
                  <a:gd name="T29" fmla="*/ 66 h 84"/>
                  <a:gd name="T30" fmla="*/ 0 w 409"/>
                  <a:gd name="T31" fmla="*/ 58 h 84"/>
                  <a:gd name="T32" fmla="*/ 0 w 409"/>
                  <a:gd name="T33" fmla="*/ 50 h 84"/>
                  <a:gd name="T34" fmla="*/ 0 w 409"/>
                  <a:gd name="T35" fmla="*/ 41 h 84"/>
                  <a:gd name="T36" fmla="*/ 0 w 409"/>
                  <a:gd name="T37" fmla="*/ 33 h 84"/>
                  <a:gd name="T38" fmla="*/ 0 w 409"/>
                  <a:gd name="T39" fmla="*/ 25 h 84"/>
                  <a:gd name="T40" fmla="*/ 0 w 409"/>
                  <a:gd name="T41" fmla="*/ 17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9"/>
                  <a:gd name="T64" fmla="*/ 0 h 84"/>
                  <a:gd name="T65" fmla="*/ 409 w 409"/>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9" h="84">
                    <a:moveTo>
                      <a:pt x="0" y="17"/>
                    </a:moveTo>
                    <a:lnTo>
                      <a:pt x="101" y="0"/>
                    </a:lnTo>
                    <a:lnTo>
                      <a:pt x="305" y="0"/>
                    </a:lnTo>
                    <a:lnTo>
                      <a:pt x="408" y="17"/>
                    </a:lnTo>
                    <a:lnTo>
                      <a:pt x="408" y="25"/>
                    </a:lnTo>
                    <a:lnTo>
                      <a:pt x="408" y="33"/>
                    </a:lnTo>
                    <a:lnTo>
                      <a:pt x="408" y="41"/>
                    </a:lnTo>
                    <a:lnTo>
                      <a:pt x="408" y="50"/>
                    </a:lnTo>
                    <a:lnTo>
                      <a:pt x="408" y="58"/>
                    </a:lnTo>
                    <a:lnTo>
                      <a:pt x="408" y="66"/>
                    </a:lnTo>
                    <a:lnTo>
                      <a:pt x="408" y="74"/>
                    </a:lnTo>
                    <a:lnTo>
                      <a:pt x="408" y="83"/>
                    </a:lnTo>
                    <a:lnTo>
                      <a:pt x="0" y="83"/>
                    </a:lnTo>
                    <a:lnTo>
                      <a:pt x="0" y="74"/>
                    </a:lnTo>
                    <a:lnTo>
                      <a:pt x="0" y="66"/>
                    </a:lnTo>
                    <a:lnTo>
                      <a:pt x="0" y="58"/>
                    </a:lnTo>
                    <a:lnTo>
                      <a:pt x="0" y="50"/>
                    </a:lnTo>
                    <a:lnTo>
                      <a:pt x="0" y="41"/>
                    </a:lnTo>
                    <a:lnTo>
                      <a:pt x="0" y="33"/>
                    </a:lnTo>
                    <a:lnTo>
                      <a:pt x="0" y="25"/>
                    </a:lnTo>
                    <a:lnTo>
                      <a:pt x="0" y="17"/>
                    </a:lnTo>
                  </a:path>
                </a:pathLst>
              </a:custGeom>
              <a:solidFill>
                <a:srgbClr val="FFFFFF"/>
              </a:solidFill>
              <a:ln w="12700" cap="rnd">
                <a:solidFill>
                  <a:srgbClr val="ABABAB"/>
                </a:solidFill>
                <a:round/>
              </a:ln>
            </p:spPr>
            <p:txBody>
              <a:bodyPr/>
              <a:lstStyle/>
              <a:p>
                <a:endParaRPr lang="zh-CN" altLang="en-US"/>
              </a:p>
            </p:txBody>
          </p:sp>
          <p:sp>
            <p:nvSpPr>
              <p:cNvPr id="11007" name="Freeform 548"/>
              <p:cNvSpPr/>
              <p:nvPr/>
            </p:nvSpPr>
            <p:spPr bwMode="auto">
              <a:xfrm>
                <a:off x="2473" y="2403"/>
                <a:ext cx="406" cy="19"/>
              </a:xfrm>
              <a:custGeom>
                <a:avLst/>
                <a:gdLst>
                  <a:gd name="T0" fmla="*/ 0 w 406"/>
                  <a:gd name="T1" fmla="*/ 0 h 19"/>
                  <a:gd name="T2" fmla="*/ 405 w 406"/>
                  <a:gd name="T3" fmla="*/ 0 h 19"/>
                  <a:gd name="T4" fmla="*/ 405 w 406"/>
                  <a:gd name="T5" fmla="*/ 18 h 19"/>
                  <a:gd name="T6" fmla="*/ 0 w 406"/>
                  <a:gd name="T7" fmla="*/ 18 h 19"/>
                  <a:gd name="T8" fmla="*/ 0 w 406"/>
                  <a:gd name="T9" fmla="*/ 0 h 19"/>
                  <a:gd name="T10" fmla="*/ 0 60000 65536"/>
                  <a:gd name="T11" fmla="*/ 0 60000 65536"/>
                  <a:gd name="T12" fmla="*/ 0 60000 65536"/>
                  <a:gd name="T13" fmla="*/ 0 60000 65536"/>
                  <a:gd name="T14" fmla="*/ 0 60000 65536"/>
                  <a:gd name="T15" fmla="*/ 0 w 406"/>
                  <a:gd name="T16" fmla="*/ 0 h 19"/>
                  <a:gd name="T17" fmla="*/ 406 w 406"/>
                  <a:gd name="T18" fmla="*/ 19 h 19"/>
                </a:gdLst>
                <a:ahLst/>
                <a:cxnLst>
                  <a:cxn ang="T10">
                    <a:pos x="T0" y="T1"/>
                  </a:cxn>
                  <a:cxn ang="T11">
                    <a:pos x="T2" y="T3"/>
                  </a:cxn>
                  <a:cxn ang="T12">
                    <a:pos x="T4" y="T5"/>
                  </a:cxn>
                  <a:cxn ang="T13">
                    <a:pos x="T6" y="T7"/>
                  </a:cxn>
                  <a:cxn ang="T14">
                    <a:pos x="T8" y="T9"/>
                  </a:cxn>
                </a:cxnLst>
                <a:rect l="T15" t="T16" r="T17" b="T18"/>
                <a:pathLst>
                  <a:path w="406" h="19">
                    <a:moveTo>
                      <a:pt x="0" y="0"/>
                    </a:moveTo>
                    <a:lnTo>
                      <a:pt x="405" y="0"/>
                    </a:lnTo>
                    <a:lnTo>
                      <a:pt x="405"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1008" name="Freeform 549"/>
              <p:cNvSpPr/>
              <p:nvPr/>
            </p:nvSpPr>
            <p:spPr bwMode="auto">
              <a:xfrm>
                <a:off x="2470" y="2420"/>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1009" name="Freeform 550"/>
              <p:cNvSpPr/>
              <p:nvPr/>
            </p:nvSpPr>
            <p:spPr bwMode="auto">
              <a:xfrm>
                <a:off x="2470" y="2439"/>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1010" name="Freeform 551"/>
              <p:cNvSpPr/>
              <p:nvPr/>
            </p:nvSpPr>
            <p:spPr bwMode="auto">
              <a:xfrm>
                <a:off x="2472" y="2442"/>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1011" name="Freeform 552"/>
              <p:cNvSpPr/>
              <p:nvPr/>
            </p:nvSpPr>
            <p:spPr bwMode="auto">
              <a:xfrm>
                <a:off x="2472" y="2424"/>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1012" name="Freeform 553"/>
              <p:cNvSpPr/>
              <p:nvPr/>
            </p:nvSpPr>
            <p:spPr bwMode="auto">
              <a:xfrm>
                <a:off x="2472" y="2439"/>
                <a:ext cx="409" cy="19"/>
              </a:xfrm>
              <a:custGeom>
                <a:avLst/>
                <a:gdLst>
                  <a:gd name="T0" fmla="*/ 408 w 409"/>
                  <a:gd name="T1" fmla="*/ 18 h 19"/>
                  <a:gd name="T2" fmla="*/ 408 w 409"/>
                  <a:gd name="T3" fmla="*/ 0 h 19"/>
                  <a:gd name="T4" fmla="*/ 0 w 409"/>
                  <a:gd name="T5" fmla="*/ 0 h 19"/>
                  <a:gd name="T6" fmla="*/ 0 60000 65536"/>
                  <a:gd name="T7" fmla="*/ 0 60000 65536"/>
                  <a:gd name="T8" fmla="*/ 0 60000 65536"/>
                  <a:gd name="T9" fmla="*/ 0 w 409"/>
                  <a:gd name="T10" fmla="*/ 0 h 19"/>
                  <a:gd name="T11" fmla="*/ 409 w 409"/>
                  <a:gd name="T12" fmla="*/ 19 h 19"/>
                </a:gdLst>
                <a:ahLst/>
                <a:cxnLst>
                  <a:cxn ang="T6">
                    <a:pos x="T0" y="T1"/>
                  </a:cxn>
                  <a:cxn ang="T7">
                    <a:pos x="T2" y="T3"/>
                  </a:cxn>
                  <a:cxn ang="T8">
                    <a:pos x="T4" y="T5"/>
                  </a:cxn>
                </a:cxnLst>
                <a:rect l="T9" t="T10" r="T11" b="T12"/>
                <a:pathLst>
                  <a:path w="409" h="19">
                    <a:moveTo>
                      <a:pt x="408" y="18"/>
                    </a:moveTo>
                    <a:lnTo>
                      <a:pt x="408" y="0"/>
                    </a:lnTo>
                    <a:lnTo>
                      <a:pt x="0" y="0"/>
                    </a:lnTo>
                  </a:path>
                </a:pathLst>
              </a:custGeom>
              <a:noFill/>
              <a:ln w="12700" cap="rnd">
                <a:solidFill>
                  <a:srgbClr val="FFFFFF"/>
                </a:solidFill>
                <a:round/>
                <a:headEnd type="none" w="sm" len="sm"/>
                <a:tailEnd type="none" w="sm" len="sm"/>
              </a:ln>
            </p:spPr>
            <p:txBody>
              <a:bodyPr/>
              <a:lstStyle/>
              <a:p>
                <a:endParaRPr lang="zh-CN" altLang="en-US"/>
              </a:p>
            </p:txBody>
          </p:sp>
          <p:sp>
            <p:nvSpPr>
              <p:cNvPr id="11013" name="Line 554"/>
              <p:cNvSpPr>
                <a:spLocks noChangeShapeType="1"/>
              </p:cNvSpPr>
              <p:nvPr/>
            </p:nvSpPr>
            <p:spPr bwMode="auto">
              <a:xfrm>
                <a:off x="2472" y="2423"/>
                <a:ext cx="406" cy="0"/>
              </a:xfrm>
              <a:prstGeom prst="line">
                <a:avLst/>
              </a:prstGeom>
              <a:noFill/>
              <a:ln w="12700">
                <a:solidFill>
                  <a:srgbClr val="FFFFFF"/>
                </a:solidFill>
                <a:round/>
                <a:headEnd type="none" w="sm" len="sm"/>
                <a:tailEnd type="none" w="sm" len="sm"/>
              </a:ln>
            </p:spPr>
            <p:txBody>
              <a:bodyPr wrap="none" anchor="ctr"/>
              <a:lstStyle/>
              <a:p>
                <a:endParaRPr lang="zh-CN" altLang="en-US"/>
              </a:p>
            </p:txBody>
          </p:sp>
          <p:sp>
            <p:nvSpPr>
              <p:cNvPr id="11014" name="Line 555"/>
              <p:cNvSpPr>
                <a:spLocks noChangeShapeType="1"/>
              </p:cNvSpPr>
              <p:nvPr/>
            </p:nvSpPr>
            <p:spPr bwMode="auto">
              <a:xfrm>
                <a:off x="2473" y="2403"/>
                <a:ext cx="0" cy="9"/>
              </a:xfrm>
              <a:prstGeom prst="line">
                <a:avLst/>
              </a:prstGeom>
              <a:noFill/>
              <a:ln w="12700">
                <a:solidFill>
                  <a:srgbClr val="ABABAB"/>
                </a:solidFill>
                <a:round/>
                <a:headEnd type="none" w="sm" len="sm"/>
                <a:tailEnd type="none" w="sm" len="sm"/>
              </a:ln>
            </p:spPr>
            <p:txBody>
              <a:bodyPr wrap="none" anchor="ctr"/>
              <a:lstStyle/>
              <a:p>
                <a:endParaRPr lang="zh-CN" altLang="en-US"/>
              </a:p>
            </p:txBody>
          </p:sp>
          <p:sp>
            <p:nvSpPr>
              <p:cNvPr id="11015" name="Freeform 556"/>
              <p:cNvSpPr/>
              <p:nvPr/>
            </p:nvSpPr>
            <p:spPr bwMode="auto">
              <a:xfrm>
                <a:off x="2499" y="2422"/>
                <a:ext cx="22" cy="19"/>
              </a:xfrm>
              <a:custGeom>
                <a:avLst/>
                <a:gdLst>
                  <a:gd name="T0" fmla="*/ 0 w 22"/>
                  <a:gd name="T1" fmla="*/ 0 h 19"/>
                  <a:gd name="T2" fmla="*/ 21 w 22"/>
                  <a:gd name="T3" fmla="*/ 0 h 19"/>
                  <a:gd name="T4" fmla="*/ 21 w 22"/>
                  <a:gd name="T5" fmla="*/ 18 h 19"/>
                  <a:gd name="T6" fmla="*/ 0 w 22"/>
                  <a:gd name="T7" fmla="*/ 18 h 19"/>
                  <a:gd name="T8" fmla="*/ 0 w 22"/>
                  <a:gd name="T9" fmla="*/ 0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0" y="0"/>
                    </a:moveTo>
                    <a:lnTo>
                      <a:pt x="21" y="0"/>
                    </a:lnTo>
                    <a:lnTo>
                      <a:pt x="21" y="18"/>
                    </a:lnTo>
                    <a:lnTo>
                      <a:pt x="0" y="18"/>
                    </a:lnTo>
                    <a:lnTo>
                      <a:pt x="0" y="0"/>
                    </a:lnTo>
                  </a:path>
                </a:pathLst>
              </a:custGeom>
              <a:solidFill>
                <a:srgbClr val="00FF00"/>
              </a:solidFill>
              <a:ln w="12700" cap="rnd">
                <a:solidFill>
                  <a:srgbClr val="000000"/>
                </a:solidFill>
                <a:round/>
              </a:ln>
            </p:spPr>
            <p:txBody>
              <a:bodyPr/>
              <a:lstStyle/>
              <a:p>
                <a:endParaRPr lang="zh-CN" altLang="en-US"/>
              </a:p>
            </p:txBody>
          </p:sp>
          <p:sp>
            <p:nvSpPr>
              <p:cNvPr id="11016" name="Freeform 557"/>
              <p:cNvSpPr/>
              <p:nvPr/>
            </p:nvSpPr>
            <p:spPr bwMode="auto">
              <a:xfrm>
                <a:off x="2780" y="2420"/>
                <a:ext cx="86" cy="19"/>
              </a:xfrm>
              <a:custGeom>
                <a:avLst/>
                <a:gdLst>
                  <a:gd name="T0" fmla="*/ 0 w 86"/>
                  <a:gd name="T1" fmla="*/ 0 h 19"/>
                  <a:gd name="T2" fmla="*/ 85 w 86"/>
                  <a:gd name="T3" fmla="*/ 0 h 19"/>
                  <a:gd name="T4" fmla="*/ 85 w 86"/>
                  <a:gd name="T5" fmla="*/ 18 h 19"/>
                  <a:gd name="T6" fmla="*/ 0 w 86"/>
                  <a:gd name="T7" fmla="*/ 18 h 19"/>
                  <a:gd name="T8" fmla="*/ 0 w 86"/>
                  <a:gd name="T9" fmla="*/ 0 h 19"/>
                  <a:gd name="T10" fmla="*/ 0 60000 65536"/>
                  <a:gd name="T11" fmla="*/ 0 60000 65536"/>
                  <a:gd name="T12" fmla="*/ 0 60000 65536"/>
                  <a:gd name="T13" fmla="*/ 0 60000 65536"/>
                  <a:gd name="T14" fmla="*/ 0 60000 65536"/>
                  <a:gd name="T15" fmla="*/ 0 w 86"/>
                  <a:gd name="T16" fmla="*/ 0 h 19"/>
                  <a:gd name="T17" fmla="*/ 86 w 86"/>
                  <a:gd name="T18" fmla="*/ 19 h 19"/>
                </a:gdLst>
                <a:ahLst/>
                <a:cxnLst>
                  <a:cxn ang="T10">
                    <a:pos x="T0" y="T1"/>
                  </a:cxn>
                  <a:cxn ang="T11">
                    <a:pos x="T2" y="T3"/>
                  </a:cxn>
                  <a:cxn ang="T12">
                    <a:pos x="T4" y="T5"/>
                  </a:cxn>
                  <a:cxn ang="T13">
                    <a:pos x="T6" y="T7"/>
                  </a:cxn>
                  <a:cxn ang="T14">
                    <a:pos x="T8" y="T9"/>
                  </a:cxn>
                </a:cxnLst>
                <a:rect l="T15" t="T16" r="T17" b="T18"/>
                <a:pathLst>
                  <a:path w="86" h="19">
                    <a:moveTo>
                      <a:pt x="0" y="0"/>
                    </a:moveTo>
                    <a:lnTo>
                      <a:pt x="85" y="0"/>
                    </a:lnTo>
                    <a:lnTo>
                      <a:pt x="85"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1017" name="Freeform 558"/>
              <p:cNvSpPr/>
              <p:nvPr/>
            </p:nvSpPr>
            <p:spPr bwMode="auto">
              <a:xfrm>
                <a:off x="2437" y="2456"/>
                <a:ext cx="496" cy="74"/>
              </a:xfrm>
              <a:custGeom>
                <a:avLst/>
                <a:gdLst>
                  <a:gd name="T0" fmla="*/ 34 w 496"/>
                  <a:gd name="T1" fmla="*/ 0 h 74"/>
                  <a:gd name="T2" fmla="*/ 450 w 496"/>
                  <a:gd name="T3" fmla="*/ 0 h 74"/>
                  <a:gd name="T4" fmla="*/ 452 w 496"/>
                  <a:gd name="T5" fmla="*/ 0 h 74"/>
                  <a:gd name="T6" fmla="*/ 454 w 496"/>
                  <a:gd name="T7" fmla="*/ 0 h 74"/>
                  <a:gd name="T8" fmla="*/ 456 w 496"/>
                  <a:gd name="T9" fmla="*/ 2 h 74"/>
                  <a:gd name="T10" fmla="*/ 458 w 496"/>
                  <a:gd name="T11" fmla="*/ 3 h 74"/>
                  <a:gd name="T12" fmla="*/ 459 w 496"/>
                  <a:gd name="T13" fmla="*/ 5 h 74"/>
                  <a:gd name="T14" fmla="*/ 460 w 496"/>
                  <a:gd name="T15" fmla="*/ 6 h 74"/>
                  <a:gd name="T16" fmla="*/ 494 w 496"/>
                  <a:gd name="T17" fmla="*/ 66 h 74"/>
                  <a:gd name="T18" fmla="*/ 495 w 496"/>
                  <a:gd name="T19" fmla="*/ 68 h 74"/>
                  <a:gd name="T20" fmla="*/ 494 w 496"/>
                  <a:gd name="T21" fmla="*/ 69 h 74"/>
                  <a:gd name="T22" fmla="*/ 492 w 496"/>
                  <a:gd name="T23" fmla="*/ 71 h 74"/>
                  <a:gd name="T24" fmla="*/ 490 w 496"/>
                  <a:gd name="T25" fmla="*/ 72 h 74"/>
                  <a:gd name="T26" fmla="*/ 488 w 496"/>
                  <a:gd name="T27" fmla="*/ 73 h 74"/>
                  <a:gd name="T28" fmla="*/ 487 w 496"/>
                  <a:gd name="T29" fmla="*/ 73 h 74"/>
                  <a:gd name="T30" fmla="*/ 7 w 496"/>
                  <a:gd name="T31" fmla="*/ 73 h 74"/>
                  <a:gd name="T32" fmla="*/ 5 w 496"/>
                  <a:gd name="T33" fmla="*/ 73 h 74"/>
                  <a:gd name="T34" fmla="*/ 3 w 496"/>
                  <a:gd name="T35" fmla="*/ 72 h 74"/>
                  <a:gd name="T36" fmla="*/ 1 w 496"/>
                  <a:gd name="T37" fmla="*/ 71 h 74"/>
                  <a:gd name="T38" fmla="*/ 0 w 496"/>
                  <a:gd name="T39" fmla="*/ 69 h 74"/>
                  <a:gd name="T40" fmla="*/ 0 w 496"/>
                  <a:gd name="T41" fmla="*/ 67 h 74"/>
                  <a:gd name="T42" fmla="*/ 0 w 496"/>
                  <a:gd name="T43" fmla="*/ 66 h 74"/>
                  <a:gd name="T44" fmla="*/ 24 w 496"/>
                  <a:gd name="T45" fmla="*/ 6 h 74"/>
                  <a:gd name="T46" fmla="*/ 25 w 496"/>
                  <a:gd name="T47" fmla="*/ 4 h 74"/>
                  <a:gd name="T48" fmla="*/ 27 w 496"/>
                  <a:gd name="T49" fmla="*/ 3 h 74"/>
                  <a:gd name="T50" fmla="*/ 29 w 496"/>
                  <a:gd name="T51" fmla="*/ 1 h 74"/>
                  <a:gd name="T52" fmla="*/ 31 w 496"/>
                  <a:gd name="T53" fmla="*/ 0 h 74"/>
                  <a:gd name="T54" fmla="*/ 33 w 496"/>
                  <a:gd name="T55" fmla="*/ 0 h 74"/>
                  <a:gd name="T56" fmla="*/ 34 w 496"/>
                  <a:gd name="T57" fmla="*/ 0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6"/>
                  <a:gd name="T88" fmla="*/ 0 h 74"/>
                  <a:gd name="T89" fmla="*/ 496 w 496"/>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6" h="74">
                    <a:moveTo>
                      <a:pt x="34" y="0"/>
                    </a:moveTo>
                    <a:lnTo>
                      <a:pt x="450" y="0"/>
                    </a:lnTo>
                    <a:lnTo>
                      <a:pt x="452" y="0"/>
                    </a:lnTo>
                    <a:lnTo>
                      <a:pt x="454" y="0"/>
                    </a:lnTo>
                    <a:lnTo>
                      <a:pt x="456" y="2"/>
                    </a:lnTo>
                    <a:lnTo>
                      <a:pt x="458" y="3"/>
                    </a:lnTo>
                    <a:lnTo>
                      <a:pt x="459" y="5"/>
                    </a:lnTo>
                    <a:lnTo>
                      <a:pt x="460" y="6"/>
                    </a:lnTo>
                    <a:lnTo>
                      <a:pt x="494" y="66"/>
                    </a:lnTo>
                    <a:lnTo>
                      <a:pt x="495" y="68"/>
                    </a:lnTo>
                    <a:lnTo>
                      <a:pt x="494" y="69"/>
                    </a:lnTo>
                    <a:lnTo>
                      <a:pt x="492" y="71"/>
                    </a:lnTo>
                    <a:lnTo>
                      <a:pt x="490" y="72"/>
                    </a:lnTo>
                    <a:lnTo>
                      <a:pt x="488" y="73"/>
                    </a:lnTo>
                    <a:lnTo>
                      <a:pt x="487" y="73"/>
                    </a:lnTo>
                    <a:lnTo>
                      <a:pt x="7" y="73"/>
                    </a:lnTo>
                    <a:lnTo>
                      <a:pt x="5" y="73"/>
                    </a:lnTo>
                    <a:lnTo>
                      <a:pt x="3" y="72"/>
                    </a:lnTo>
                    <a:lnTo>
                      <a:pt x="1" y="71"/>
                    </a:lnTo>
                    <a:lnTo>
                      <a:pt x="0" y="69"/>
                    </a:lnTo>
                    <a:lnTo>
                      <a:pt x="0" y="67"/>
                    </a:lnTo>
                    <a:lnTo>
                      <a:pt x="0" y="66"/>
                    </a:lnTo>
                    <a:lnTo>
                      <a:pt x="24" y="6"/>
                    </a:lnTo>
                    <a:lnTo>
                      <a:pt x="25" y="4"/>
                    </a:lnTo>
                    <a:lnTo>
                      <a:pt x="27" y="3"/>
                    </a:lnTo>
                    <a:lnTo>
                      <a:pt x="29" y="1"/>
                    </a:lnTo>
                    <a:lnTo>
                      <a:pt x="31" y="0"/>
                    </a:lnTo>
                    <a:lnTo>
                      <a:pt x="33" y="0"/>
                    </a:lnTo>
                    <a:lnTo>
                      <a:pt x="34" y="0"/>
                    </a:lnTo>
                  </a:path>
                </a:pathLst>
              </a:custGeom>
              <a:solidFill>
                <a:srgbClr val="FFFFFF"/>
              </a:solidFill>
              <a:ln w="12700" cap="rnd">
                <a:solidFill>
                  <a:srgbClr val="ABABAB"/>
                </a:solidFill>
                <a:round/>
              </a:ln>
            </p:spPr>
            <p:txBody>
              <a:bodyPr/>
              <a:lstStyle/>
              <a:p>
                <a:endParaRPr lang="zh-CN" altLang="en-US"/>
              </a:p>
            </p:txBody>
          </p:sp>
          <p:sp>
            <p:nvSpPr>
              <p:cNvPr id="11018" name="Freeform 559"/>
              <p:cNvSpPr/>
              <p:nvPr/>
            </p:nvSpPr>
            <p:spPr bwMode="auto">
              <a:xfrm>
                <a:off x="2436" y="2523"/>
                <a:ext cx="497" cy="26"/>
              </a:xfrm>
              <a:custGeom>
                <a:avLst/>
                <a:gdLst>
                  <a:gd name="T0" fmla="*/ 4 w 497"/>
                  <a:gd name="T1" fmla="*/ 25 h 26"/>
                  <a:gd name="T2" fmla="*/ 491 w 497"/>
                  <a:gd name="T3" fmla="*/ 25 h 26"/>
                  <a:gd name="T4" fmla="*/ 492 w 497"/>
                  <a:gd name="T5" fmla="*/ 25 h 26"/>
                  <a:gd name="T6" fmla="*/ 494 w 497"/>
                  <a:gd name="T7" fmla="*/ 23 h 26"/>
                  <a:gd name="T8" fmla="*/ 495 w 497"/>
                  <a:gd name="T9" fmla="*/ 21 h 26"/>
                  <a:gd name="T10" fmla="*/ 496 w 497"/>
                  <a:gd name="T11" fmla="*/ 20 h 26"/>
                  <a:gd name="T12" fmla="*/ 496 w 497"/>
                  <a:gd name="T13" fmla="*/ 0 h 26"/>
                  <a:gd name="T14" fmla="*/ 495 w 497"/>
                  <a:gd name="T15" fmla="*/ 1 h 26"/>
                  <a:gd name="T16" fmla="*/ 493 w 497"/>
                  <a:gd name="T17" fmla="*/ 3 h 26"/>
                  <a:gd name="T18" fmla="*/ 492 w 497"/>
                  <a:gd name="T19" fmla="*/ 4 h 26"/>
                  <a:gd name="T20" fmla="*/ 489 w 497"/>
                  <a:gd name="T21" fmla="*/ 5 h 26"/>
                  <a:gd name="T22" fmla="*/ 488 w 497"/>
                  <a:gd name="T23" fmla="*/ 5 h 26"/>
                  <a:gd name="T24" fmla="*/ 7 w 497"/>
                  <a:gd name="T25" fmla="*/ 5 h 26"/>
                  <a:gd name="T26" fmla="*/ 5 w 497"/>
                  <a:gd name="T27" fmla="*/ 5 h 26"/>
                  <a:gd name="T28" fmla="*/ 3 w 497"/>
                  <a:gd name="T29" fmla="*/ 4 h 26"/>
                  <a:gd name="T30" fmla="*/ 2 w 497"/>
                  <a:gd name="T31" fmla="*/ 3 h 26"/>
                  <a:gd name="T32" fmla="*/ 0 w 497"/>
                  <a:gd name="T33" fmla="*/ 1 h 26"/>
                  <a:gd name="T34" fmla="*/ 0 w 497"/>
                  <a:gd name="T35" fmla="*/ 0 h 26"/>
                  <a:gd name="T36" fmla="*/ 0 w 497"/>
                  <a:gd name="T37" fmla="*/ 20 h 26"/>
                  <a:gd name="T38" fmla="*/ 0 w 497"/>
                  <a:gd name="T39" fmla="*/ 22 h 26"/>
                  <a:gd name="T40" fmla="*/ 1 w 497"/>
                  <a:gd name="T41" fmla="*/ 23 h 26"/>
                  <a:gd name="T42" fmla="*/ 2 w 497"/>
                  <a:gd name="T43" fmla="*/ 25 h 26"/>
                  <a:gd name="T44" fmla="*/ 4 w 497"/>
                  <a:gd name="T45" fmla="*/ 25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7"/>
                  <a:gd name="T70" fmla="*/ 0 h 26"/>
                  <a:gd name="T71" fmla="*/ 497 w 497"/>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7" h="26">
                    <a:moveTo>
                      <a:pt x="4" y="25"/>
                    </a:moveTo>
                    <a:lnTo>
                      <a:pt x="491" y="25"/>
                    </a:lnTo>
                    <a:lnTo>
                      <a:pt x="492" y="25"/>
                    </a:lnTo>
                    <a:lnTo>
                      <a:pt x="494" y="23"/>
                    </a:lnTo>
                    <a:lnTo>
                      <a:pt x="495" y="21"/>
                    </a:lnTo>
                    <a:lnTo>
                      <a:pt x="496" y="20"/>
                    </a:lnTo>
                    <a:lnTo>
                      <a:pt x="496" y="0"/>
                    </a:lnTo>
                    <a:lnTo>
                      <a:pt x="495" y="1"/>
                    </a:lnTo>
                    <a:lnTo>
                      <a:pt x="493" y="3"/>
                    </a:lnTo>
                    <a:lnTo>
                      <a:pt x="492" y="4"/>
                    </a:lnTo>
                    <a:lnTo>
                      <a:pt x="489" y="5"/>
                    </a:lnTo>
                    <a:lnTo>
                      <a:pt x="488" y="5"/>
                    </a:lnTo>
                    <a:lnTo>
                      <a:pt x="7" y="5"/>
                    </a:lnTo>
                    <a:lnTo>
                      <a:pt x="5" y="5"/>
                    </a:lnTo>
                    <a:lnTo>
                      <a:pt x="3" y="4"/>
                    </a:lnTo>
                    <a:lnTo>
                      <a:pt x="2" y="3"/>
                    </a:lnTo>
                    <a:lnTo>
                      <a:pt x="0" y="1"/>
                    </a:lnTo>
                    <a:lnTo>
                      <a:pt x="0" y="0"/>
                    </a:lnTo>
                    <a:lnTo>
                      <a:pt x="0" y="20"/>
                    </a:lnTo>
                    <a:lnTo>
                      <a:pt x="0" y="22"/>
                    </a:lnTo>
                    <a:lnTo>
                      <a:pt x="1" y="23"/>
                    </a:lnTo>
                    <a:lnTo>
                      <a:pt x="2" y="25"/>
                    </a:lnTo>
                    <a:lnTo>
                      <a:pt x="4" y="25"/>
                    </a:lnTo>
                  </a:path>
                </a:pathLst>
              </a:custGeom>
              <a:solidFill>
                <a:srgbClr val="ABABAB"/>
              </a:solidFill>
              <a:ln w="12700" cap="rnd">
                <a:solidFill>
                  <a:srgbClr val="ABABAB"/>
                </a:solidFill>
                <a:round/>
              </a:ln>
            </p:spPr>
            <p:txBody>
              <a:bodyPr/>
              <a:lstStyle/>
              <a:p>
                <a:endParaRPr lang="zh-CN" altLang="en-US"/>
              </a:p>
            </p:txBody>
          </p:sp>
          <p:sp>
            <p:nvSpPr>
              <p:cNvPr id="11019" name="Line 560"/>
              <p:cNvSpPr>
                <a:spLocks noChangeShapeType="1"/>
              </p:cNvSpPr>
              <p:nvPr/>
            </p:nvSpPr>
            <p:spPr bwMode="auto">
              <a:xfrm>
                <a:off x="2439" y="2545"/>
                <a:ext cx="488"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1020" name="Freeform 561"/>
              <p:cNvSpPr/>
              <p:nvPr/>
            </p:nvSpPr>
            <p:spPr bwMode="auto">
              <a:xfrm>
                <a:off x="2436" y="2530"/>
                <a:ext cx="497" cy="19"/>
              </a:xfrm>
              <a:custGeom>
                <a:avLst/>
                <a:gdLst>
                  <a:gd name="T0" fmla="*/ 496 w 497"/>
                  <a:gd name="T1" fmla="*/ 0 h 19"/>
                  <a:gd name="T2" fmla="*/ 495 w 497"/>
                  <a:gd name="T3" fmla="*/ 8 h 19"/>
                  <a:gd name="T4" fmla="*/ 494 w 497"/>
                  <a:gd name="T5" fmla="*/ 16 h 19"/>
                  <a:gd name="T6" fmla="*/ 492 w 497"/>
                  <a:gd name="T7" fmla="*/ 18 h 19"/>
                  <a:gd name="T8" fmla="*/ 5 w 497"/>
                  <a:gd name="T9" fmla="*/ 18 h 19"/>
                  <a:gd name="T10" fmla="*/ 3 w 497"/>
                  <a:gd name="T11" fmla="*/ 18 h 19"/>
                  <a:gd name="T12" fmla="*/ 1 w 497"/>
                  <a:gd name="T13" fmla="*/ 16 h 19"/>
                  <a:gd name="T14" fmla="*/ 0 w 497"/>
                  <a:gd name="T15" fmla="*/ 6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8"/>
                    </a:lnTo>
                    <a:lnTo>
                      <a:pt x="494" y="16"/>
                    </a:lnTo>
                    <a:lnTo>
                      <a:pt x="492" y="18"/>
                    </a:lnTo>
                    <a:lnTo>
                      <a:pt x="5" y="18"/>
                    </a:lnTo>
                    <a:lnTo>
                      <a:pt x="3" y="18"/>
                    </a:lnTo>
                    <a:lnTo>
                      <a:pt x="1" y="16"/>
                    </a:lnTo>
                    <a:lnTo>
                      <a:pt x="0" y="6"/>
                    </a:lnTo>
                    <a:lnTo>
                      <a:pt x="0" y="1"/>
                    </a:lnTo>
                  </a:path>
                </a:pathLst>
              </a:custGeom>
              <a:noFill/>
              <a:ln w="12700" cap="rnd">
                <a:solidFill>
                  <a:srgbClr val="000000"/>
                </a:solidFill>
                <a:round/>
                <a:headEnd type="none" w="sm" len="sm"/>
                <a:tailEnd type="none" w="sm" len="sm"/>
              </a:ln>
            </p:spPr>
            <p:txBody>
              <a:bodyPr/>
              <a:lstStyle/>
              <a:p>
                <a:endParaRPr lang="zh-CN" altLang="en-US"/>
              </a:p>
            </p:txBody>
          </p:sp>
          <p:sp>
            <p:nvSpPr>
              <p:cNvPr id="11021" name="Freeform 562"/>
              <p:cNvSpPr/>
              <p:nvPr/>
            </p:nvSpPr>
            <p:spPr bwMode="auto">
              <a:xfrm>
                <a:off x="2436" y="2531"/>
                <a:ext cx="497" cy="19"/>
              </a:xfrm>
              <a:custGeom>
                <a:avLst/>
                <a:gdLst>
                  <a:gd name="T0" fmla="*/ 496 w 497"/>
                  <a:gd name="T1" fmla="*/ 0 h 19"/>
                  <a:gd name="T2" fmla="*/ 495 w 497"/>
                  <a:gd name="T3" fmla="*/ 7 h 19"/>
                  <a:gd name="T4" fmla="*/ 494 w 497"/>
                  <a:gd name="T5" fmla="*/ 16 h 19"/>
                  <a:gd name="T6" fmla="*/ 492 w 497"/>
                  <a:gd name="T7" fmla="*/ 18 h 19"/>
                  <a:gd name="T8" fmla="*/ 5 w 497"/>
                  <a:gd name="T9" fmla="*/ 18 h 19"/>
                  <a:gd name="T10" fmla="*/ 3 w 497"/>
                  <a:gd name="T11" fmla="*/ 16 h 19"/>
                  <a:gd name="T12" fmla="*/ 1 w 497"/>
                  <a:gd name="T13" fmla="*/ 15 h 19"/>
                  <a:gd name="T14" fmla="*/ 0 w 497"/>
                  <a:gd name="T15" fmla="*/ 7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7"/>
                    </a:lnTo>
                    <a:lnTo>
                      <a:pt x="494" y="16"/>
                    </a:lnTo>
                    <a:lnTo>
                      <a:pt x="492" y="18"/>
                    </a:lnTo>
                    <a:lnTo>
                      <a:pt x="5" y="18"/>
                    </a:lnTo>
                    <a:lnTo>
                      <a:pt x="3" y="16"/>
                    </a:lnTo>
                    <a:lnTo>
                      <a:pt x="1" y="15"/>
                    </a:lnTo>
                    <a:lnTo>
                      <a:pt x="0" y="7"/>
                    </a:lnTo>
                    <a:lnTo>
                      <a:pt x="0" y="1"/>
                    </a:lnTo>
                  </a:path>
                </a:pathLst>
              </a:custGeom>
              <a:noFill/>
              <a:ln w="12700" cap="rnd">
                <a:solidFill>
                  <a:srgbClr val="FFFFFF"/>
                </a:solidFill>
                <a:round/>
                <a:headEnd type="none" w="sm" len="sm"/>
                <a:tailEnd type="none" w="sm" len="sm"/>
              </a:ln>
            </p:spPr>
            <p:txBody>
              <a:bodyPr/>
              <a:lstStyle/>
              <a:p>
                <a:endParaRPr lang="zh-CN" altLang="en-US"/>
              </a:p>
            </p:txBody>
          </p:sp>
          <p:sp>
            <p:nvSpPr>
              <p:cNvPr id="11022" name="Line 563"/>
              <p:cNvSpPr>
                <a:spLocks noChangeShapeType="1"/>
              </p:cNvSpPr>
              <p:nvPr/>
            </p:nvSpPr>
            <p:spPr bwMode="auto">
              <a:xfrm>
                <a:off x="2780" y="2473"/>
                <a:ext cx="49"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1023" name="Freeform 564"/>
              <p:cNvSpPr/>
              <p:nvPr/>
            </p:nvSpPr>
            <p:spPr bwMode="auto">
              <a:xfrm>
                <a:off x="2595" y="2459"/>
                <a:ext cx="52" cy="19"/>
              </a:xfrm>
              <a:custGeom>
                <a:avLst/>
                <a:gdLst>
                  <a:gd name="T0" fmla="*/ 2 w 52"/>
                  <a:gd name="T1" fmla="*/ 0 h 19"/>
                  <a:gd name="T2" fmla="*/ 0 w 52"/>
                  <a:gd name="T3" fmla="*/ 18 h 19"/>
                  <a:gd name="T4" fmla="*/ 51 w 52"/>
                  <a:gd name="T5" fmla="*/ 18 h 19"/>
                  <a:gd name="T6" fmla="*/ 49 w 52"/>
                  <a:gd name="T7" fmla="*/ 0 h 19"/>
                  <a:gd name="T8" fmla="*/ 49 w 52"/>
                  <a:gd name="T9" fmla="*/ 13 h 19"/>
                  <a:gd name="T10" fmla="*/ 1 w 52"/>
                  <a:gd name="T11" fmla="*/ 13 h 19"/>
                  <a:gd name="T12" fmla="*/ 2 w 52"/>
                  <a:gd name="T13" fmla="*/ 0 h 19"/>
                  <a:gd name="T14" fmla="*/ 0 60000 65536"/>
                  <a:gd name="T15" fmla="*/ 0 60000 65536"/>
                  <a:gd name="T16" fmla="*/ 0 60000 65536"/>
                  <a:gd name="T17" fmla="*/ 0 60000 65536"/>
                  <a:gd name="T18" fmla="*/ 0 60000 65536"/>
                  <a:gd name="T19" fmla="*/ 0 60000 65536"/>
                  <a:gd name="T20" fmla="*/ 0 60000 65536"/>
                  <a:gd name="T21" fmla="*/ 0 w 52"/>
                  <a:gd name="T22" fmla="*/ 0 h 19"/>
                  <a:gd name="T23" fmla="*/ 52 w 5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19">
                    <a:moveTo>
                      <a:pt x="2" y="0"/>
                    </a:moveTo>
                    <a:lnTo>
                      <a:pt x="0" y="18"/>
                    </a:lnTo>
                    <a:lnTo>
                      <a:pt x="51" y="18"/>
                    </a:lnTo>
                    <a:lnTo>
                      <a:pt x="49" y="0"/>
                    </a:lnTo>
                    <a:lnTo>
                      <a:pt x="49" y="13"/>
                    </a:lnTo>
                    <a:lnTo>
                      <a:pt x="1" y="13"/>
                    </a:lnTo>
                    <a:lnTo>
                      <a:pt x="2" y="0"/>
                    </a:lnTo>
                  </a:path>
                </a:pathLst>
              </a:custGeom>
              <a:solidFill>
                <a:srgbClr val="ABABAB"/>
              </a:solidFill>
              <a:ln w="12700" cap="rnd">
                <a:solidFill>
                  <a:srgbClr val="000000"/>
                </a:solidFill>
                <a:round/>
              </a:ln>
            </p:spPr>
            <p:txBody>
              <a:bodyPr/>
              <a:lstStyle/>
              <a:p>
                <a:endParaRPr lang="zh-CN" altLang="en-US"/>
              </a:p>
            </p:txBody>
          </p:sp>
          <p:sp>
            <p:nvSpPr>
              <p:cNvPr id="11024" name="Freeform 565"/>
              <p:cNvSpPr/>
              <p:nvPr/>
            </p:nvSpPr>
            <p:spPr bwMode="auto">
              <a:xfrm>
                <a:off x="2859"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1025" name="Freeform 566"/>
              <p:cNvSpPr/>
              <p:nvPr/>
            </p:nvSpPr>
            <p:spPr bwMode="auto">
              <a:xfrm>
                <a:off x="2859" y="2473"/>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3 w 22"/>
                  <a:gd name="T21" fmla="*/ 11 h 19"/>
                  <a:gd name="T22" fmla="*/ 15 w 22"/>
                  <a:gd name="T23" fmla="*/ 10 h 19"/>
                  <a:gd name="T24" fmla="*/ 17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1026" name="Freeform 567"/>
              <p:cNvSpPr/>
              <p:nvPr/>
            </p:nvSpPr>
            <p:spPr bwMode="auto">
              <a:xfrm>
                <a:off x="2864" y="2481"/>
                <a:ext cx="22" cy="19"/>
              </a:xfrm>
              <a:custGeom>
                <a:avLst/>
                <a:gdLst>
                  <a:gd name="T0" fmla="*/ 17 w 22"/>
                  <a:gd name="T1" fmla="*/ 0 h 19"/>
                  <a:gd name="T2" fmla="*/ 21 w 22"/>
                  <a:gd name="T3" fmla="*/ 13 h 19"/>
                  <a:gd name="T4" fmla="*/ 13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3"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1027" name="Freeform 568"/>
              <p:cNvSpPr/>
              <p:nvPr/>
            </p:nvSpPr>
            <p:spPr bwMode="auto">
              <a:xfrm>
                <a:off x="2864" y="2482"/>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1 h 19"/>
                  <a:gd name="T16" fmla="*/ 10 w 22"/>
                  <a:gd name="T17" fmla="*/ 11 h 19"/>
                  <a:gd name="T18" fmla="*/ 12 w 22"/>
                  <a:gd name="T19" fmla="*/ 11 h 19"/>
                  <a:gd name="T20" fmla="*/ 14 w 22"/>
                  <a:gd name="T21" fmla="*/ 11 h 19"/>
                  <a:gd name="T22" fmla="*/ 16 w 22"/>
                  <a:gd name="T23" fmla="*/ 11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1"/>
                    </a:lnTo>
                    <a:lnTo>
                      <a:pt x="10" y="11"/>
                    </a:lnTo>
                    <a:lnTo>
                      <a:pt x="12" y="11"/>
                    </a:lnTo>
                    <a:lnTo>
                      <a:pt x="14" y="11"/>
                    </a:lnTo>
                    <a:lnTo>
                      <a:pt x="16" y="11"/>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1028" name="Freeform 569"/>
              <p:cNvSpPr/>
              <p:nvPr/>
            </p:nvSpPr>
            <p:spPr bwMode="auto">
              <a:xfrm>
                <a:off x="2868" y="2491"/>
                <a:ext cx="22" cy="19"/>
              </a:xfrm>
              <a:custGeom>
                <a:avLst/>
                <a:gdLst>
                  <a:gd name="T0" fmla="*/ 17 w 22"/>
                  <a:gd name="T1" fmla="*/ 0 h 19"/>
                  <a:gd name="T2" fmla="*/ 21 w 22"/>
                  <a:gd name="T3" fmla="*/ 14 h 19"/>
                  <a:gd name="T4" fmla="*/ 13 w 22"/>
                  <a:gd name="T5" fmla="*/ 18 h 19"/>
                  <a:gd name="T6" fmla="*/ 3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3" y="18"/>
                    </a:lnTo>
                    <a:lnTo>
                      <a:pt x="3"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1029" name="Freeform 570"/>
              <p:cNvSpPr/>
              <p:nvPr/>
            </p:nvSpPr>
            <p:spPr bwMode="auto">
              <a:xfrm>
                <a:off x="2868" y="2491"/>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4 w 22"/>
                  <a:gd name="T21" fmla="*/ 11 h 19"/>
                  <a:gd name="T22" fmla="*/ 16 w 22"/>
                  <a:gd name="T23" fmla="*/ 10 h 19"/>
                  <a:gd name="T24" fmla="*/ 18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4" y="11"/>
                    </a:lnTo>
                    <a:lnTo>
                      <a:pt x="16" y="10"/>
                    </a:lnTo>
                    <a:lnTo>
                      <a:pt x="18" y="10"/>
                    </a:lnTo>
                    <a:lnTo>
                      <a:pt x="19" y="10"/>
                    </a:lnTo>
                  </a:path>
                </a:pathLst>
              </a:custGeom>
              <a:solidFill>
                <a:srgbClr val="ABABAB"/>
              </a:solidFill>
              <a:ln w="12700" cap="rnd">
                <a:solidFill>
                  <a:srgbClr val="ABABAB"/>
                </a:solidFill>
                <a:round/>
              </a:ln>
            </p:spPr>
            <p:txBody>
              <a:bodyPr/>
              <a:lstStyle/>
              <a:p>
                <a:endParaRPr lang="zh-CN" altLang="en-US"/>
              </a:p>
            </p:txBody>
          </p:sp>
          <p:sp>
            <p:nvSpPr>
              <p:cNvPr id="11030" name="Freeform 571"/>
              <p:cNvSpPr/>
              <p:nvPr/>
            </p:nvSpPr>
            <p:spPr bwMode="auto">
              <a:xfrm>
                <a:off x="2872" y="2501"/>
                <a:ext cx="21" cy="19"/>
              </a:xfrm>
              <a:custGeom>
                <a:avLst/>
                <a:gdLst>
                  <a:gd name="T0" fmla="*/ 15 w 21"/>
                  <a:gd name="T1" fmla="*/ 0 h 19"/>
                  <a:gd name="T2" fmla="*/ 20 w 21"/>
                  <a:gd name="T3" fmla="*/ 13 h 19"/>
                  <a:gd name="T4" fmla="*/ 12 w 21"/>
                  <a:gd name="T5" fmla="*/ 18 h 19"/>
                  <a:gd name="T6" fmla="*/ 4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2" y="18"/>
                    </a:lnTo>
                    <a:lnTo>
                      <a:pt x="4"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1031" name="Freeform 572"/>
              <p:cNvSpPr/>
              <p:nvPr/>
            </p:nvSpPr>
            <p:spPr bwMode="auto">
              <a:xfrm>
                <a:off x="2872" y="2501"/>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1"/>
                    </a:lnTo>
                    <a:lnTo>
                      <a:pt x="7" y="11"/>
                    </a:lnTo>
                    <a:lnTo>
                      <a:pt x="9" y="11"/>
                    </a:lnTo>
                    <a:lnTo>
                      <a:pt x="11"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1032" name="Freeform 573"/>
              <p:cNvSpPr/>
              <p:nvPr/>
            </p:nvSpPr>
            <p:spPr bwMode="auto">
              <a:xfrm>
                <a:off x="2876" y="2510"/>
                <a:ext cx="23" cy="19"/>
              </a:xfrm>
              <a:custGeom>
                <a:avLst/>
                <a:gdLst>
                  <a:gd name="T0" fmla="*/ 21 w 23"/>
                  <a:gd name="T1" fmla="*/ 10 h 19"/>
                  <a:gd name="T2" fmla="*/ 22 w 23"/>
                  <a:gd name="T3" fmla="*/ 18 h 19"/>
                  <a:gd name="T4" fmla="*/ 3 w 23"/>
                  <a:gd name="T5" fmla="*/ 18 h 19"/>
                  <a:gd name="T6" fmla="*/ 0 w 23"/>
                  <a:gd name="T7" fmla="*/ 5 h 19"/>
                  <a:gd name="T8" fmla="*/ 0 w 23"/>
                  <a:gd name="T9" fmla="*/ 0 h 19"/>
                  <a:gd name="T10" fmla="*/ 3 w 23"/>
                  <a:gd name="T11" fmla="*/ 10 h 19"/>
                  <a:gd name="T12" fmla="*/ 6 w 23"/>
                  <a:gd name="T13" fmla="*/ 10 h 19"/>
                  <a:gd name="T14" fmla="*/ 8 w 23"/>
                  <a:gd name="T15" fmla="*/ 10 h 19"/>
                  <a:gd name="T16" fmla="*/ 10 w 23"/>
                  <a:gd name="T17" fmla="*/ 11 h 19"/>
                  <a:gd name="T18" fmla="*/ 12 w 23"/>
                  <a:gd name="T19" fmla="*/ 11 h 19"/>
                  <a:gd name="T20" fmla="*/ 14 w 23"/>
                  <a:gd name="T21" fmla="*/ 11 h 19"/>
                  <a:gd name="T22" fmla="*/ 16 w 23"/>
                  <a:gd name="T23" fmla="*/ 10 h 19"/>
                  <a:gd name="T24" fmla="*/ 19 w 23"/>
                  <a:gd name="T25" fmla="*/ 10 h 19"/>
                  <a:gd name="T26" fmla="*/ 21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21" y="10"/>
                    </a:moveTo>
                    <a:lnTo>
                      <a:pt x="22" y="18"/>
                    </a:lnTo>
                    <a:lnTo>
                      <a:pt x="3" y="18"/>
                    </a:lnTo>
                    <a:lnTo>
                      <a:pt x="0" y="5"/>
                    </a:lnTo>
                    <a:lnTo>
                      <a:pt x="0" y="0"/>
                    </a:lnTo>
                    <a:lnTo>
                      <a:pt x="3" y="10"/>
                    </a:lnTo>
                    <a:lnTo>
                      <a:pt x="6" y="10"/>
                    </a:lnTo>
                    <a:lnTo>
                      <a:pt x="8" y="10"/>
                    </a:lnTo>
                    <a:lnTo>
                      <a:pt x="10" y="11"/>
                    </a:lnTo>
                    <a:lnTo>
                      <a:pt x="12" y="11"/>
                    </a:lnTo>
                    <a:lnTo>
                      <a:pt x="14" y="11"/>
                    </a:lnTo>
                    <a:lnTo>
                      <a:pt x="16" y="10"/>
                    </a:lnTo>
                    <a:lnTo>
                      <a:pt x="19" y="10"/>
                    </a:lnTo>
                    <a:lnTo>
                      <a:pt x="21" y="10"/>
                    </a:lnTo>
                  </a:path>
                </a:pathLst>
              </a:custGeom>
              <a:solidFill>
                <a:srgbClr val="ABABAB"/>
              </a:solidFill>
              <a:ln w="12700" cap="rnd">
                <a:solidFill>
                  <a:srgbClr val="ABABAB"/>
                </a:solidFill>
                <a:round/>
              </a:ln>
            </p:spPr>
            <p:txBody>
              <a:bodyPr/>
              <a:lstStyle/>
              <a:p>
                <a:endParaRPr lang="zh-CN" altLang="en-US"/>
              </a:p>
            </p:txBody>
          </p:sp>
          <p:sp>
            <p:nvSpPr>
              <p:cNvPr id="11033" name="Freeform 574"/>
              <p:cNvSpPr/>
              <p:nvPr/>
            </p:nvSpPr>
            <p:spPr bwMode="auto">
              <a:xfrm>
                <a:off x="2842"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1034" name="Freeform 575"/>
              <p:cNvSpPr/>
              <p:nvPr/>
            </p:nvSpPr>
            <p:spPr bwMode="auto">
              <a:xfrm>
                <a:off x="2842"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5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5"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1035" name="Freeform 576"/>
              <p:cNvSpPr/>
              <p:nvPr/>
            </p:nvSpPr>
            <p:spPr bwMode="auto">
              <a:xfrm>
                <a:off x="2846"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1036" name="Freeform 577"/>
              <p:cNvSpPr/>
              <p:nvPr/>
            </p:nvSpPr>
            <p:spPr bwMode="auto">
              <a:xfrm>
                <a:off x="2853"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4 w 22"/>
                  <a:gd name="T11" fmla="*/ 10 h 19"/>
                  <a:gd name="T12" fmla="*/ 6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4" y="10"/>
                    </a:lnTo>
                    <a:lnTo>
                      <a:pt x="6"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1037" name="Freeform 578"/>
              <p:cNvSpPr/>
              <p:nvPr/>
            </p:nvSpPr>
            <p:spPr bwMode="auto">
              <a:xfrm>
                <a:off x="2862" y="2510"/>
                <a:ext cx="21" cy="19"/>
              </a:xfrm>
              <a:custGeom>
                <a:avLst/>
                <a:gdLst>
                  <a:gd name="T0" fmla="*/ 15 w 21"/>
                  <a:gd name="T1" fmla="*/ 0 h 19"/>
                  <a:gd name="T2" fmla="*/ 20 w 21"/>
                  <a:gd name="T3" fmla="*/ 13 h 19"/>
                  <a:gd name="T4" fmla="*/ 11 w 21"/>
                  <a:gd name="T5" fmla="*/ 18 h 19"/>
                  <a:gd name="T6" fmla="*/ 3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1" y="18"/>
                    </a:lnTo>
                    <a:lnTo>
                      <a:pt x="3"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1038" name="Freeform 579"/>
              <p:cNvSpPr/>
              <p:nvPr/>
            </p:nvSpPr>
            <p:spPr bwMode="auto">
              <a:xfrm>
                <a:off x="2862" y="2510"/>
                <a:ext cx="21" cy="19"/>
              </a:xfrm>
              <a:custGeom>
                <a:avLst/>
                <a:gdLst>
                  <a:gd name="T0" fmla="*/ 19 w 21"/>
                  <a:gd name="T1" fmla="*/ 10 h 19"/>
                  <a:gd name="T2" fmla="*/ 20 w 21"/>
                  <a:gd name="T3" fmla="*/ 18 h 19"/>
                  <a:gd name="T4" fmla="*/ 3 w 21"/>
                  <a:gd name="T5" fmla="*/ 18 h 19"/>
                  <a:gd name="T6" fmla="*/ 0 w 21"/>
                  <a:gd name="T7" fmla="*/ 5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5"/>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1039" name="Freeform 580"/>
              <p:cNvSpPr/>
              <p:nvPr/>
            </p:nvSpPr>
            <p:spPr bwMode="auto">
              <a:xfrm>
                <a:off x="2823" y="2472"/>
                <a:ext cx="21" cy="19"/>
              </a:xfrm>
              <a:custGeom>
                <a:avLst/>
                <a:gdLst>
                  <a:gd name="T0" fmla="*/ 16 w 21"/>
                  <a:gd name="T1" fmla="*/ 0 h 19"/>
                  <a:gd name="T2" fmla="*/ 20 w 21"/>
                  <a:gd name="T3" fmla="*/ 14 h 19"/>
                  <a:gd name="T4" fmla="*/ 12 w 21"/>
                  <a:gd name="T5" fmla="*/ 18 h 19"/>
                  <a:gd name="T6" fmla="*/ 3 w 21"/>
                  <a:gd name="T7" fmla="*/ 14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4"/>
                    </a:lnTo>
                    <a:lnTo>
                      <a:pt x="12" y="18"/>
                    </a:lnTo>
                    <a:lnTo>
                      <a:pt x="3"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1040" name="Freeform 581"/>
              <p:cNvSpPr/>
              <p:nvPr/>
            </p:nvSpPr>
            <p:spPr bwMode="auto">
              <a:xfrm>
                <a:off x="2823" y="2473"/>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1041" name="Freeform 582"/>
              <p:cNvSpPr/>
              <p:nvPr/>
            </p:nvSpPr>
            <p:spPr bwMode="auto">
              <a:xfrm>
                <a:off x="2828"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1042" name="Freeform 583"/>
              <p:cNvSpPr/>
              <p:nvPr/>
            </p:nvSpPr>
            <p:spPr bwMode="auto">
              <a:xfrm>
                <a:off x="2833" y="249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8 w 22"/>
                  <a:gd name="T15" fmla="*/ 10 h 19"/>
                  <a:gd name="T16" fmla="*/ 10 w 22"/>
                  <a:gd name="T17" fmla="*/ 11 h 19"/>
                  <a:gd name="T18" fmla="*/ 11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8" y="10"/>
                    </a:lnTo>
                    <a:lnTo>
                      <a:pt x="10" y="11"/>
                    </a:lnTo>
                    <a:lnTo>
                      <a:pt x="11"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1043" name="Freeform 584"/>
              <p:cNvSpPr/>
              <p:nvPr/>
            </p:nvSpPr>
            <p:spPr bwMode="auto">
              <a:xfrm>
                <a:off x="2837"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1044" name="Freeform 585"/>
              <p:cNvSpPr/>
              <p:nvPr/>
            </p:nvSpPr>
            <p:spPr bwMode="auto">
              <a:xfrm>
                <a:off x="2841" y="2510"/>
                <a:ext cx="22" cy="19"/>
              </a:xfrm>
              <a:custGeom>
                <a:avLst/>
                <a:gdLst>
                  <a:gd name="T0" fmla="*/ 17 w 22"/>
                  <a:gd name="T1" fmla="*/ 0 h 19"/>
                  <a:gd name="T2" fmla="*/ 21 w 22"/>
                  <a:gd name="T3" fmla="*/ 13 h 19"/>
                  <a:gd name="T4" fmla="*/ 12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2"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1045" name="Freeform 586"/>
              <p:cNvSpPr/>
              <p:nvPr/>
            </p:nvSpPr>
            <p:spPr bwMode="auto">
              <a:xfrm>
                <a:off x="2804" y="2472"/>
                <a:ext cx="22" cy="19"/>
              </a:xfrm>
              <a:custGeom>
                <a:avLst/>
                <a:gdLst>
                  <a:gd name="T0" fmla="*/ 17 w 22"/>
                  <a:gd name="T1" fmla="*/ 0 h 19"/>
                  <a:gd name="T2" fmla="*/ 21 w 22"/>
                  <a:gd name="T3" fmla="*/ 14 h 19"/>
                  <a:gd name="T4" fmla="*/ 12 w 22"/>
                  <a:gd name="T5" fmla="*/ 18 h 19"/>
                  <a:gd name="T6" fmla="*/ 4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2" y="18"/>
                    </a:lnTo>
                    <a:lnTo>
                      <a:pt x="4"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1046" name="Freeform 587"/>
              <p:cNvSpPr/>
              <p:nvPr/>
            </p:nvSpPr>
            <p:spPr bwMode="auto">
              <a:xfrm>
                <a:off x="2804"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1047" name="Freeform 588"/>
              <p:cNvSpPr/>
              <p:nvPr/>
            </p:nvSpPr>
            <p:spPr bwMode="auto">
              <a:xfrm>
                <a:off x="2809" y="2481"/>
                <a:ext cx="21" cy="19"/>
              </a:xfrm>
              <a:custGeom>
                <a:avLst/>
                <a:gdLst>
                  <a:gd name="T0" fmla="*/ 16 w 21"/>
                  <a:gd name="T1" fmla="*/ 0 h 19"/>
                  <a:gd name="T2" fmla="*/ 20 w 21"/>
                  <a:gd name="T3" fmla="*/ 13 h 19"/>
                  <a:gd name="T4" fmla="*/ 12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2"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1048" name="Freeform 589"/>
              <p:cNvSpPr/>
              <p:nvPr/>
            </p:nvSpPr>
            <p:spPr bwMode="auto">
              <a:xfrm>
                <a:off x="2809" y="2482"/>
                <a:ext cx="21" cy="19"/>
              </a:xfrm>
              <a:custGeom>
                <a:avLst/>
                <a:gdLst>
                  <a:gd name="T0" fmla="*/ 19 w 21"/>
                  <a:gd name="T1" fmla="*/ 10 h 19"/>
                  <a:gd name="T2" fmla="*/ 20 w 21"/>
                  <a:gd name="T3" fmla="*/ 18 h 19"/>
                  <a:gd name="T4" fmla="*/ 2 w 21"/>
                  <a:gd name="T5" fmla="*/ 18 h 19"/>
                  <a:gd name="T6" fmla="*/ 0 w 21"/>
                  <a:gd name="T7" fmla="*/ 4 h 19"/>
                  <a:gd name="T8" fmla="*/ 0 w 21"/>
                  <a:gd name="T9" fmla="*/ 0 h 19"/>
                  <a:gd name="T10" fmla="*/ 2 w 21"/>
                  <a:gd name="T11" fmla="*/ 10 h 19"/>
                  <a:gd name="T12" fmla="*/ 5 w 21"/>
                  <a:gd name="T13" fmla="*/ 10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4"/>
                    </a:lnTo>
                    <a:lnTo>
                      <a:pt x="0" y="0"/>
                    </a:lnTo>
                    <a:lnTo>
                      <a:pt x="2" y="10"/>
                    </a:lnTo>
                    <a:lnTo>
                      <a:pt x="5" y="10"/>
                    </a:lnTo>
                    <a:lnTo>
                      <a:pt x="7" y="11"/>
                    </a:lnTo>
                    <a:lnTo>
                      <a:pt x="9" y="11"/>
                    </a:lnTo>
                    <a:lnTo>
                      <a:pt x="11" y="11"/>
                    </a:lnTo>
                    <a:lnTo>
                      <a:pt x="13" y="11"/>
                    </a:lnTo>
                    <a:lnTo>
                      <a:pt x="15" y="11"/>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1049" name="Freeform 590"/>
              <p:cNvSpPr/>
              <p:nvPr/>
            </p:nvSpPr>
            <p:spPr bwMode="auto">
              <a:xfrm>
                <a:off x="2818" y="2501"/>
                <a:ext cx="21" cy="19"/>
              </a:xfrm>
              <a:custGeom>
                <a:avLst/>
                <a:gdLst>
                  <a:gd name="T0" fmla="*/ 20 w 21"/>
                  <a:gd name="T1" fmla="*/ 10 h 19"/>
                  <a:gd name="T2" fmla="*/ 20 w 21"/>
                  <a:gd name="T3" fmla="*/ 18 h 19"/>
                  <a:gd name="T4" fmla="*/ 2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2" y="18"/>
                    </a:lnTo>
                    <a:lnTo>
                      <a:pt x="0" y="4"/>
                    </a:lnTo>
                    <a:lnTo>
                      <a:pt x="0" y="0"/>
                    </a:lnTo>
                    <a:lnTo>
                      <a:pt x="3" y="10"/>
                    </a:lnTo>
                    <a:lnTo>
                      <a:pt x="5" y="11"/>
                    </a:lnTo>
                    <a:lnTo>
                      <a:pt x="7" y="11"/>
                    </a:lnTo>
                    <a:lnTo>
                      <a:pt x="9" y="11"/>
                    </a:lnTo>
                    <a:lnTo>
                      <a:pt x="11"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1050" name="Freeform 591"/>
              <p:cNvSpPr/>
              <p:nvPr/>
            </p:nvSpPr>
            <p:spPr bwMode="auto">
              <a:xfrm>
                <a:off x="2823" y="2510"/>
                <a:ext cx="21" cy="19"/>
              </a:xfrm>
              <a:custGeom>
                <a:avLst/>
                <a:gdLst>
                  <a:gd name="T0" fmla="*/ 16 w 21"/>
                  <a:gd name="T1" fmla="*/ 0 h 19"/>
                  <a:gd name="T2" fmla="*/ 20 w 21"/>
                  <a:gd name="T3" fmla="*/ 13 h 19"/>
                  <a:gd name="T4" fmla="*/ 11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1"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1051" name="Freeform 592"/>
              <p:cNvSpPr/>
              <p:nvPr/>
            </p:nvSpPr>
            <p:spPr bwMode="auto">
              <a:xfrm>
                <a:off x="2823" y="2510"/>
                <a:ext cx="21" cy="19"/>
              </a:xfrm>
              <a:custGeom>
                <a:avLst/>
                <a:gdLst>
                  <a:gd name="T0" fmla="*/ 19 w 21"/>
                  <a:gd name="T1" fmla="*/ 10 h 19"/>
                  <a:gd name="T2" fmla="*/ 20 w 21"/>
                  <a:gd name="T3" fmla="*/ 18 h 19"/>
                  <a:gd name="T4" fmla="*/ 2 w 21"/>
                  <a:gd name="T5" fmla="*/ 18 h 19"/>
                  <a:gd name="T6" fmla="*/ 0 w 21"/>
                  <a:gd name="T7" fmla="*/ 5 h 19"/>
                  <a:gd name="T8" fmla="*/ 0 w 21"/>
                  <a:gd name="T9" fmla="*/ 0 h 19"/>
                  <a:gd name="T10" fmla="*/ 2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5"/>
                    </a:lnTo>
                    <a:lnTo>
                      <a:pt x="0" y="0"/>
                    </a:lnTo>
                    <a:lnTo>
                      <a:pt x="2"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1052" name="Freeform 593"/>
              <p:cNvSpPr/>
              <p:nvPr/>
            </p:nvSpPr>
            <p:spPr bwMode="auto">
              <a:xfrm>
                <a:off x="2488" y="2472"/>
                <a:ext cx="21" cy="19"/>
              </a:xfrm>
              <a:custGeom>
                <a:avLst/>
                <a:gdLst>
                  <a:gd name="T0" fmla="*/ 2 w 21"/>
                  <a:gd name="T1" fmla="*/ 0 h 19"/>
                  <a:gd name="T2" fmla="*/ 0 w 21"/>
                  <a:gd name="T3" fmla="*/ 14 h 19"/>
                  <a:gd name="T4" fmla="*/ 9 w 21"/>
                  <a:gd name="T5" fmla="*/ 18 h 19"/>
                  <a:gd name="T6" fmla="*/ 18 w 21"/>
                  <a:gd name="T7" fmla="*/ 14 h 19"/>
                  <a:gd name="T8" fmla="*/ 20 w 21"/>
                  <a:gd name="T9" fmla="*/ 0 h 19"/>
                  <a:gd name="T10" fmla="*/ 2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2" y="0"/>
                    </a:moveTo>
                    <a:lnTo>
                      <a:pt x="0" y="14"/>
                    </a:lnTo>
                    <a:lnTo>
                      <a:pt x="9" y="18"/>
                    </a:lnTo>
                    <a:lnTo>
                      <a:pt x="18" y="14"/>
                    </a:lnTo>
                    <a:lnTo>
                      <a:pt x="20" y="0"/>
                    </a:lnTo>
                    <a:lnTo>
                      <a:pt x="2" y="0"/>
                    </a:lnTo>
                  </a:path>
                </a:pathLst>
              </a:custGeom>
              <a:solidFill>
                <a:srgbClr val="FFFFFF"/>
              </a:solidFill>
              <a:ln w="12700" cap="rnd">
                <a:solidFill>
                  <a:srgbClr val="ABABAB"/>
                </a:solidFill>
                <a:round/>
              </a:ln>
            </p:spPr>
            <p:txBody>
              <a:bodyPr/>
              <a:lstStyle/>
              <a:p>
                <a:endParaRPr lang="zh-CN" altLang="en-US"/>
              </a:p>
            </p:txBody>
          </p:sp>
          <p:sp>
            <p:nvSpPr>
              <p:cNvPr id="11053" name="Freeform 594"/>
              <p:cNvSpPr/>
              <p:nvPr/>
            </p:nvSpPr>
            <p:spPr bwMode="auto">
              <a:xfrm>
                <a:off x="2488" y="2473"/>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8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8"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054" name="Freeform 595"/>
              <p:cNvSpPr/>
              <p:nvPr/>
            </p:nvSpPr>
            <p:spPr bwMode="auto">
              <a:xfrm>
                <a:off x="2506" y="2472"/>
                <a:ext cx="21" cy="19"/>
              </a:xfrm>
              <a:custGeom>
                <a:avLst/>
                <a:gdLst>
                  <a:gd name="T0" fmla="*/ 1 w 21"/>
                  <a:gd name="T1" fmla="*/ 0 h 19"/>
                  <a:gd name="T2" fmla="*/ 0 w 21"/>
                  <a:gd name="T3" fmla="*/ 14 h 19"/>
                  <a:gd name="T4" fmla="*/ 9 w 21"/>
                  <a:gd name="T5" fmla="*/ 18 h 19"/>
                  <a:gd name="T6" fmla="*/ 17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7"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1055" name="Freeform 596"/>
              <p:cNvSpPr/>
              <p:nvPr/>
            </p:nvSpPr>
            <p:spPr bwMode="auto">
              <a:xfrm>
                <a:off x="2506"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3 w 21"/>
                  <a:gd name="T21" fmla="*/ 11 h 19"/>
                  <a:gd name="T22" fmla="*/ 1 w 21"/>
                  <a:gd name="T23" fmla="*/ 11 h 19"/>
                  <a:gd name="T24" fmla="*/ 0 w 21"/>
                  <a:gd name="T25" fmla="*/ 1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9"/>
                  <a:gd name="T41" fmla="*/ 21 w 21"/>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9">
                    <a:moveTo>
                      <a:pt x="0" y="10"/>
                    </a:moveTo>
                    <a:lnTo>
                      <a:pt x="0" y="18"/>
                    </a:lnTo>
                    <a:lnTo>
                      <a:pt x="19" y="18"/>
                    </a:lnTo>
                    <a:lnTo>
                      <a:pt x="20" y="4"/>
                    </a:lnTo>
                    <a:lnTo>
                      <a:pt x="19" y="0"/>
                    </a:lnTo>
                    <a:lnTo>
                      <a:pt x="17" y="10"/>
                    </a:lnTo>
                    <a:lnTo>
                      <a:pt x="15" y="11"/>
                    </a:lnTo>
                    <a:lnTo>
                      <a:pt x="13" y="11"/>
                    </a:lnTo>
                    <a:lnTo>
                      <a:pt x="10" y="11"/>
                    </a:lnTo>
                    <a:lnTo>
                      <a:pt x="8" y="11"/>
                    </a:lnTo>
                    <a:lnTo>
                      <a:pt x="3" y="11"/>
                    </a:lnTo>
                    <a:lnTo>
                      <a:pt x="1" y="11"/>
                    </a:lnTo>
                    <a:lnTo>
                      <a:pt x="0" y="10"/>
                    </a:lnTo>
                  </a:path>
                </a:pathLst>
              </a:custGeom>
              <a:solidFill>
                <a:srgbClr val="ABABAB"/>
              </a:solidFill>
              <a:ln w="12700" cap="rnd">
                <a:solidFill>
                  <a:srgbClr val="ABABAB"/>
                </a:solidFill>
                <a:round/>
              </a:ln>
            </p:spPr>
            <p:txBody>
              <a:bodyPr/>
              <a:lstStyle/>
              <a:p>
                <a:endParaRPr lang="zh-CN" altLang="en-US"/>
              </a:p>
            </p:txBody>
          </p:sp>
          <p:sp>
            <p:nvSpPr>
              <p:cNvPr id="11056" name="Freeform 597"/>
              <p:cNvSpPr/>
              <p:nvPr/>
            </p:nvSpPr>
            <p:spPr bwMode="auto">
              <a:xfrm>
                <a:off x="2524"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1057" name="Freeform 598"/>
              <p:cNvSpPr/>
              <p:nvPr/>
            </p:nvSpPr>
            <p:spPr bwMode="auto">
              <a:xfrm>
                <a:off x="2524"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058" name="Freeform 599"/>
              <p:cNvSpPr/>
              <p:nvPr/>
            </p:nvSpPr>
            <p:spPr bwMode="auto">
              <a:xfrm>
                <a:off x="2764" y="2472"/>
                <a:ext cx="21" cy="19"/>
              </a:xfrm>
              <a:custGeom>
                <a:avLst/>
                <a:gdLst>
                  <a:gd name="T0" fmla="*/ 18 w 21"/>
                  <a:gd name="T1" fmla="*/ 0 h 19"/>
                  <a:gd name="T2" fmla="*/ 20 w 21"/>
                  <a:gd name="T3" fmla="*/ 14 h 19"/>
                  <a:gd name="T4" fmla="*/ 10 w 21"/>
                  <a:gd name="T5" fmla="*/ 18 h 19"/>
                  <a:gd name="T6" fmla="*/ 1 w 21"/>
                  <a:gd name="T7" fmla="*/ 14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1059" name="Freeform 600"/>
              <p:cNvSpPr/>
              <p:nvPr/>
            </p:nvSpPr>
            <p:spPr bwMode="auto">
              <a:xfrm>
                <a:off x="2764" y="2473"/>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1060" name="Freeform 601"/>
              <p:cNvSpPr/>
              <p:nvPr/>
            </p:nvSpPr>
            <p:spPr bwMode="auto">
              <a:xfrm>
                <a:off x="2543"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061" name="Freeform 602"/>
              <p:cNvSpPr/>
              <p:nvPr/>
            </p:nvSpPr>
            <p:spPr bwMode="auto">
              <a:xfrm>
                <a:off x="2543" y="2473"/>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062" name="Freeform 603"/>
              <p:cNvSpPr/>
              <p:nvPr/>
            </p:nvSpPr>
            <p:spPr bwMode="auto">
              <a:xfrm>
                <a:off x="2745" y="2472"/>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1063" name="Freeform 604"/>
              <p:cNvSpPr/>
              <p:nvPr/>
            </p:nvSpPr>
            <p:spPr bwMode="auto">
              <a:xfrm>
                <a:off x="274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4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064" name="Freeform 605"/>
              <p:cNvSpPr/>
              <p:nvPr/>
            </p:nvSpPr>
            <p:spPr bwMode="auto">
              <a:xfrm>
                <a:off x="2558" y="2472"/>
                <a:ext cx="22" cy="19"/>
              </a:xfrm>
              <a:custGeom>
                <a:avLst/>
                <a:gdLst>
                  <a:gd name="T0" fmla="*/ 1 w 22"/>
                  <a:gd name="T1" fmla="*/ 0 h 19"/>
                  <a:gd name="T2" fmla="*/ 0 w 22"/>
                  <a:gd name="T3" fmla="*/ 14 h 19"/>
                  <a:gd name="T4" fmla="*/ 9 w 22"/>
                  <a:gd name="T5" fmla="*/ 18 h 19"/>
                  <a:gd name="T6" fmla="*/ 18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8"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1065" name="Freeform 606"/>
              <p:cNvSpPr/>
              <p:nvPr/>
            </p:nvSpPr>
            <p:spPr bwMode="auto">
              <a:xfrm>
                <a:off x="2558" y="2473"/>
                <a:ext cx="23" cy="19"/>
              </a:xfrm>
              <a:custGeom>
                <a:avLst/>
                <a:gdLst>
                  <a:gd name="T0" fmla="*/ 0 w 23"/>
                  <a:gd name="T1" fmla="*/ 10 h 19"/>
                  <a:gd name="T2" fmla="*/ 0 w 23"/>
                  <a:gd name="T3" fmla="*/ 18 h 19"/>
                  <a:gd name="T4" fmla="*/ 21 w 23"/>
                  <a:gd name="T5" fmla="*/ 18 h 19"/>
                  <a:gd name="T6" fmla="*/ 22 w 23"/>
                  <a:gd name="T7" fmla="*/ 4 h 19"/>
                  <a:gd name="T8" fmla="*/ 21 w 23"/>
                  <a:gd name="T9" fmla="*/ 0 h 19"/>
                  <a:gd name="T10" fmla="*/ 19 w 23"/>
                  <a:gd name="T11" fmla="*/ 10 h 19"/>
                  <a:gd name="T12" fmla="*/ 17 w 23"/>
                  <a:gd name="T13" fmla="*/ 11 h 19"/>
                  <a:gd name="T14" fmla="*/ 14 w 23"/>
                  <a:gd name="T15" fmla="*/ 11 h 19"/>
                  <a:gd name="T16" fmla="*/ 12 w 23"/>
                  <a:gd name="T17" fmla="*/ 11 h 19"/>
                  <a:gd name="T18" fmla="*/ 9 w 23"/>
                  <a:gd name="T19" fmla="*/ 11 h 19"/>
                  <a:gd name="T20" fmla="*/ 7 w 23"/>
                  <a:gd name="T21" fmla="*/ 11 h 19"/>
                  <a:gd name="T22" fmla="*/ 5 w 23"/>
                  <a:gd name="T23" fmla="*/ 11 h 19"/>
                  <a:gd name="T24" fmla="*/ 2 w 23"/>
                  <a:gd name="T25" fmla="*/ 11 h 19"/>
                  <a:gd name="T26" fmla="*/ 0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0" y="10"/>
                    </a:moveTo>
                    <a:lnTo>
                      <a:pt x="0" y="18"/>
                    </a:lnTo>
                    <a:lnTo>
                      <a:pt x="21" y="18"/>
                    </a:lnTo>
                    <a:lnTo>
                      <a:pt x="22"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066" name="Freeform 607"/>
              <p:cNvSpPr/>
              <p:nvPr/>
            </p:nvSpPr>
            <p:spPr bwMode="auto">
              <a:xfrm>
                <a:off x="2727"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067" name="Freeform 608"/>
              <p:cNvSpPr/>
              <p:nvPr/>
            </p:nvSpPr>
            <p:spPr bwMode="auto">
              <a:xfrm>
                <a:off x="2727"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3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3"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068" name="Freeform 609"/>
              <p:cNvSpPr/>
              <p:nvPr/>
            </p:nvSpPr>
            <p:spPr bwMode="auto">
              <a:xfrm>
                <a:off x="2580" y="2472"/>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1069" name="Freeform 610"/>
              <p:cNvSpPr/>
              <p:nvPr/>
            </p:nvSpPr>
            <p:spPr bwMode="auto">
              <a:xfrm>
                <a:off x="2580" y="2473"/>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4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7"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070" name="Freeform 611"/>
              <p:cNvSpPr/>
              <p:nvPr/>
            </p:nvSpPr>
            <p:spPr bwMode="auto">
              <a:xfrm>
                <a:off x="2709"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071" name="Freeform 612"/>
              <p:cNvSpPr/>
              <p:nvPr/>
            </p:nvSpPr>
            <p:spPr bwMode="auto">
              <a:xfrm>
                <a:off x="2707" y="2473"/>
                <a:ext cx="21" cy="19"/>
              </a:xfrm>
              <a:custGeom>
                <a:avLst/>
                <a:gdLst>
                  <a:gd name="T0" fmla="*/ 20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1072" name="Freeform 613"/>
              <p:cNvSpPr/>
              <p:nvPr/>
            </p:nvSpPr>
            <p:spPr bwMode="auto">
              <a:xfrm>
                <a:off x="2598"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073" name="Freeform 614"/>
              <p:cNvSpPr/>
              <p:nvPr/>
            </p:nvSpPr>
            <p:spPr bwMode="auto">
              <a:xfrm>
                <a:off x="2598" y="2473"/>
                <a:ext cx="22" cy="19"/>
              </a:xfrm>
              <a:custGeom>
                <a:avLst/>
                <a:gdLst>
                  <a:gd name="T0" fmla="*/ 0 w 22"/>
                  <a:gd name="T1" fmla="*/ 10 h 19"/>
                  <a:gd name="T2" fmla="*/ 0 w 22"/>
                  <a:gd name="T3" fmla="*/ 18 h 19"/>
                  <a:gd name="T4" fmla="*/ 21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1" y="18"/>
                    </a:lnTo>
                    <a:lnTo>
                      <a:pt x="21" y="4"/>
                    </a:lnTo>
                    <a:lnTo>
                      <a:pt x="20" y="0"/>
                    </a:lnTo>
                    <a:lnTo>
                      <a:pt x="19" y="10"/>
                    </a:lnTo>
                    <a:lnTo>
                      <a:pt x="17" y="11"/>
                    </a:lnTo>
                    <a:lnTo>
                      <a:pt x="14" y="11"/>
                    </a:lnTo>
                    <a:lnTo>
                      <a:pt x="11"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074" name="Freeform 615"/>
              <p:cNvSpPr/>
              <p:nvPr/>
            </p:nvSpPr>
            <p:spPr bwMode="auto">
              <a:xfrm>
                <a:off x="2691"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075" name="Freeform 616"/>
              <p:cNvSpPr/>
              <p:nvPr/>
            </p:nvSpPr>
            <p:spPr bwMode="auto">
              <a:xfrm>
                <a:off x="2690"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076" name="Freeform 617"/>
              <p:cNvSpPr/>
              <p:nvPr/>
            </p:nvSpPr>
            <p:spPr bwMode="auto">
              <a:xfrm>
                <a:off x="2617"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1077" name="Freeform 618"/>
              <p:cNvSpPr/>
              <p:nvPr/>
            </p:nvSpPr>
            <p:spPr bwMode="auto">
              <a:xfrm>
                <a:off x="2617" y="2473"/>
                <a:ext cx="21" cy="19"/>
              </a:xfrm>
              <a:custGeom>
                <a:avLst/>
                <a:gdLst>
                  <a:gd name="T0" fmla="*/ 0 w 21"/>
                  <a:gd name="T1" fmla="*/ 10 h 19"/>
                  <a:gd name="T2" fmla="*/ 0 w 21"/>
                  <a:gd name="T3" fmla="*/ 18 h 19"/>
                  <a:gd name="T4" fmla="*/ 20 w 21"/>
                  <a:gd name="T5" fmla="*/ 18 h 19"/>
                  <a:gd name="T6" fmla="*/ 20 w 21"/>
                  <a:gd name="T7" fmla="*/ 4 h 19"/>
                  <a:gd name="T8" fmla="*/ 19 w 21"/>
                  <a:gd name="T9" fmla="*/ 0 h 19"/>
                  <a:gd name="T10" fmla="*/ 18 w 21"/>
                  <a:gd name="T11" fmla="*/ 10 h 19"/>
                  <a:gd name="T12" fmla="*/ 16 w 21"/>
                  <a:gd name="T13" fmla="*/ 11 h 19"/>
                  <a:gd name="T14" fmla="*/ 13 w 21"/>
                  <a:gd name="T15" fmla="*/ 11 h 19"/>
                  <a:gd name="T16" fmla="*/ 11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19" y="0"/>
                    </a:lnTo>
                    <a:lnTo>
                      <a:pt x="18" y="10"/>
                    </a:lnTo>
                    <a:lnTo>
                      <a:pt x="16" y="11"/>
                    </a:lnTo>
                    <a:lnTo>
                      <a:pt x="13" y="11"/>
                    </a:lnTo>
                    <a:lnTo>
                      <a:pt x="11"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078" name="Freeform 619"/>
              <p:cNvSpPr/>
              <p:nvPr/>
            </p:nvSpPr>
            <p:spPr bwMode="auto">
              <a:xfrm>
                <a:off x="2672"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079" name="Freeform 620"/>
              <p:cNvSpPr/>
              <p:nvPr/>
            </p:nvSpPr>
            <p:spPr bwMode="auto">
              <a:xfrm>
                <a:off x="2635" y="2472"/>
                <a:ext cx="21" cy="19"/>
              </a:xfrm>
              <a:custGeom>
                <a:avLst/>
                <a:gdLst>
                  <a:gd name="T0" fmla="*/ 1 w 21"/>
                  <a:gd name="T1" fmla="*/ 0 h 19"/>
                  <a:gd name="T2" fmla="*/ 0 w 21"/>
                  <a:gd name="T3" fmla="*/ 14 h 19"/>
                  <a:gd name="T4" fmla="*/ 9 w 21"/>
                  <a:gd name="T5" fmla="*/ 18 h 19"/>
                  <a:gd name="T6" fmla="*/ 19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9"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1080" name="Freeform 621"/>
              <p:cNvSpPr/>
              <p:nvPr/>
            </p:nvSpPr>
            <p:spPr bwMode="auto">
              <a:xfrm>
                <a:off x="2635" y="2473"/>
                <a:ext cx="21" cy="19"/>
              </a:xfrm>
              <a:custGeom>
                <a:avLst/>
                <a:gdLst>
                  <a:gd name="T0" fmla="*/ 0 w 21"/>
                  <a:gd name="T1" fmla="*/ 10 h 19"/>
                  <a:gd name="T2" fmla="*/ 0 w 21"/>
                  <a:gd name="T3" fmla="*/ 18 h 19"/>
                  <a:gd name="T4" fmla="*/ 20 w 21"/>
                  <a:gd name="T5" fmla="*/ 18 h 19"/>
                  <a:gd name="T6" fmla="*/ 20 w 21"/>
                  <a:gd name="T7" fmla="*/ 4 h 19"/>
                  <a:gd name="T8" fmla="*/ 20 w 21"/>
                  <a:gd name="T9" fmla="*/ 0 h 19"/>
                  <a:gd name="T10" fmla="*/ 19 w 21"/>
                  <a:gd name="T11" fmla="*/ 10 h 19"/>
                  <a:gd name="T12" fmla="*/ 16 w 21"/>
                  <a:gd name="T13" fmla="*/ 11 h 19"/>
                  <a:gd name="T14" fmla="*/ 14 w 21"/>
                  <a:gd name="T15" fmla="*/ 11 h 19"/>
                  <a:gd name="T16" fmla="*/ 11 w 21"/>
                  <a:gd name="T17" fmla="*/ 11 h 19"/>
                  <a:gd name="T18" fmla="*/ 9 w 21"/>
                  <a:gd name="T19" fmla="*/ 11 h 19"/>
                  <a:gd name="T20" fmla="*/ 7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20" y="0"/>
                    </a:lnTo>
                    <a:lnTo>
                      <a:pt x="19" y="10"/>
                    </a:lnTo>
                    <a:lnTo>
                      <a:pt x="16"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081" name="Freeform 622"/>
              <p:cNvSpPr/>
              <p:nvPr/>
            </p:nvSpPr>
            <p:spPr bwMode="auto">
              <a:xfrm>
                <a:off x="2655"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082" name="Freeform 623"/>
              <p:cNvSpPr/>
              <p:nvPr/>
            </p:nvSpPr>
            <p:spPr bwMode="auto">
              <a:xfrm>
                <a:off x="265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083" name="Freeform 624"/>
              <p:cNvSpPr/>
              <p:nvPr/>
            </p:nvSpPr>
            <p:spPr bwMode="auto">
              <a:xfrm>
                <a:off x="2499" y="2482"/>
                <a:ext cx="22" cy="20"/>
              </a:xfrm>
              <a:custGeom>
                <a:avLst/>
                <a:gdLst>
                  <a:gd name="T0" fmla="*/ 2 w 22"/>
                  <a:gd name="T1" fmla="*/ 0 h 20"/>
                  <a:gd name="T2" fmla="*/ 0 w 22"/>
                  <a:gd name="T3" fmla="*/ 14 h 20"/>
                  <a:gd name="T4" fmla="*/ 9 w 22"/>
                  <a:gd name="T5" fmla="*/ 19 h 20"/>
                  <a:gd name="T6" fmla="*/ 18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084" name="Freeform 625"/>
              <p:cNvSpPr/>
              <p:nvPr/>
            </p:nvSpPr>
            <p:spPr bwMode="auto">
              <a:xfrm>
                <a:off x="2498" y="2483"/>
                <a:ext cx="22" cy="20"/>
              </a:xfrm>
              <a:custGeom>
                <a:avLst/>
                <a:gdLst>
                  <a:gd name="T0" fmla="*/ 0 w 22"/>
                  <a:gd name="T1" fmla="*/ 10 h 20"/>
                  <a:gd name="T2" fmla="*/ 0 w 22"/>
                  <a:gd name="T3" fmla="*/ 19 h 20"/>
                  <a:gd name="T4" fmla="*/ 19 w 22"/>
                  <a:gd name="T5" fmla="*/ 19 h 20"/>
                  <a:gd name="T6" fmla="*/ 21 w 22"/>
                  <a:gd name="T7" fmla="*/ 5 h 20"/>
                  <a:gd name="T8" fmla="*/ 20 w 22"/>
                  <a:gd name="T9" fmla="*/ 0 h 20"/>
                  <a:gd name="T10" fmla="*/ 18 w 22"/>
                  <a:gd name="T11" fmla="*/ 10 h 20"/>
                  <a:gd name="T12" fmla="*/ 13 w 22"/>
                  <a:gd name="T13" fmla="*/ 11 h 20"/>
                  <a:gd name="T14" fmla="*/ 11 w 22"/>
                  <a:gd name="T15" fmla="*/ 11 h 20"/>
                  <a:gd name="T16" fmla="*/ 9 w 22"/>
                  <a:gd name="T17" fmla="*/ 12 h 20"/>
                  <a:gd name="T18" fmla="*/ 7 w 22"/>
                  <a:gd name="T19" fmla="*/ 11 h 20"/>
                  <a:gd name="T20" fmla="*/ 4 w 22"/>
                  <a:gd name="T21" fmla="*/ 11 h 20"/>
                  <a:gd name="T22" fmla="*/ 2 w 22"/>
                  <a:gd name="T23" fmla="*/ 11 h 20"/>
                  <a:gd name="T24" fmla="*/ 0 w 22"/>
                  <a:gd name="T25" fmla="*/ 1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20"/>
                  <a:gd name="T41" fmla="*/ 22 w 22"/>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20">
                    <a:moveTo>
                      <a:pt x="0" y="10"/>
                    </a:moveTo>
                    <a:lnTo>
                      <a:pt x="0" y="19"/>
                    </a:lnTo>
                    <a:lnTo>
                      <a:pt x="19" y="19"/>
                    </a:lnTo>
                    <a:lnTo>
                      <a:pt x="21" y="5"/>
                    </a:lnTo>
                    <a:lnTo>
                      <a:pt x="20" y="0"/>
                    </a:lnTo>
                    <a:lnTo>
                      <a:pt x="18" y="10"/>
                    </a:lnTo>
                    <a:lnTo>
                      <a:pt x="13"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085" name="Freeform 626"/>
              <p:cNvSpPr/>
              <p:nvPr/>
            </p:nvSpPr>
            <p:spPr bwMode="auto">
              <a:xfrm>
                <a:off x="2516"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086" name="Freeform 627"/>
              <p:cNvSpPr/>
              <p:nvPr/>
            </p:nvSpPr>
            <p:spPr bwMode="auto">
              <a:xfrm>
                <a:off x="2516"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3 w 22"/>
                  <a:gd name="T15" fmla="*/ 11 h 20"/>
                  <a:gd name="T16" fmla="*/ 11 w 22"/>
                  <a:gd name="T17" fmla="*/ 11 h 20"/>
                  <a:gd name="T18" fmla="*/ 9 w 22"/>
                  <a:gd name="T19" fmla="*/ 12 h 20"/>
                  <a:gd name="T20" fmla="*/ 6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087" name="Freeform 628"/>
              <p:cNvSpPr/>
              <p:nvPr/>
            </p:nvSpPr>
            <p:spPr bwMode="auto">
              <a:xfrm>
                <a:off x="2533" y="2483"/>
                <a:ext cx="21" cy="20"/>
              </a:xfrm>
              <a:custGeom>
                <a:avLst/>
                <a:gdLst>
                  <a:gd name="T0" fmla="*/ 0 w 21"/>
                  <a:gd name="T1" fmla="*/ 10 h 20"/>
                  <a:gd name="T2" fmla="*/ 0 w 21"/>
                  <a:gd name="T3" fmla="*/ 19 h 20"/>
                  <a:gd name="T4" fmla="*/ 19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8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19" y="19"/>
                    </a:lnTo>
                    <a:lnTo>
                      <a:pt x="20" y="5"/>
                    </a:lnTo>
                    <a:lnTo>
                      <a:pt x="19" y="0"/>
                    </a:lnTo>
                    <a:lnTo>
                      <a:pt x="18" y="10"/>
                    </a:lnTo>
                    <a:lnTo>
                      <a:pt x="15" y="11"/>
                    </a:lnTo>
                    <a:lnTo>
                      <a:pt x="13" y="11"/>
                    </a:lnTo>
                    <a:lnTo>
                      <a:pt x="11" y="11"/>
                    </a:lnTo>
                    <a:lnTo>
                      <a:pt x="8"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088" name="Freeform 629"/>
              <p:cNvSpPr/>
              <p:nvPr/>
            </p:nvSpPr>
            <p:spPr bwMode="auto">
              <a:xfrm>
                <a:off x="248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089" name="Freeform 630"/>
              <p:cNvSpPr/>
              <p:nvPr/>
            </p:nvSpPr>
            <p:spPr bwMode="auto">
              <a:xfrm>
                <a:off x="248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090" name="Freeform 631"/>
              <p:cNvSpPr/>
              <p:nvPr/>
            </p:nvSpPr>
            <p:spPr bwMode="auto">
              <a:xfrm>
                <a:off x="255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091" name="Freeform 632"/>
              <p:cNvSpPr/>
              <p:nvPr/>
            </p:nvSpPr>
            <p:spPr bwMode="auto">
              <a:xfrm>
                <a:off x="255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092" name="Freeform 633"/>
              <p:cNvSpPr/>
              <p:nvPr/>
            </p:nvSpPr>
            <p:spPr bwMode="auto">
              <a:xfrm>
                <a:off x="2756" y="2482"/>
                <a:ext cx="21" cy="20"/>
              </a:xfrm>
              <a:custGeom>
                <a:avLst/>
                <a:gdLst>
                  <a:gd name="T0" fmla="*/ 18 w 21"/>
                  <a:gd name="T1" fmla="*/ 0 h 20"/>
                  <a:gd name="T2" fmla="*/ 20 w 21"/>
                  <a:gd name="T3" fmla="*/ 14 h 20"/>
                  <a:gd name="T4" fmla="*/ 10 w 21"/>
                  <a:gd name="T5" fmla="*/ 19 h 20"/>
                  <a:gd name="T6" fmla="*/ 1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1093" name="Freeform 634"/>
              <p:cNvSpPr/>
              <p:nvPr/>
            </p:nvSpPr>
            <p:spPr bwMode="auto">
              <a:xfrm>
                <a:off x="2571"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094" name="Freeform 635"/>
              <p:cNvSpPr/>
              <p:nvPr/>
            </p:nvSpPr>
            <p:spPr bwMode="auto">
              <a:xfrm>
                <a:off x="2571"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095" name="Freeform 636"/>
              <p:cNvSpPr/>
              <p:nvPr/>
            </p:nvSpPr>
            <p:spPr bwMode="auto">
              <a:xfrm>
                <a:off x="2739"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096" name="Freeform 637"/>
              <p:cNvSpPr/>
              <p:nvPr/>
            </p:nvSpPr>
            <p:spPr bwMode="auto">
              <a:xfrm>
                <a:off x="2592" y="2482"/>
                <a:ext cx="22" cy="20"/>
              </a:xfrm>
              <a:custGeom>
                <a:avLst/>
                <a:gdLst>
                  <a:gd name="T0" fmla="*/ 1 w 22"/>
                  <a:gd name="T1" fmla="*/ 0 h 20"/>
                  <a:gd name="T2" fmla="*/ 0 w 22"/>
                  <a:gd name="T3" fmla="*/ 14 h 20"/>
                  <a:gd name="T4" fmla="*/ 9 w 22"/>
                  <a:gd name="T5" fmla="*/ 19 h 20"/>
                  <a:gd name="T6" fmla="*/ 19 w 22"/>
                  <a:gd name="T7" fmla="*/ 14 h 20"/>
                  <a:gd name="T8" fmla="*/ 21 w 22"/>
                  <a:gd name="T9" fmla="*/ 0 h 20"/>
                  <a:gd name="T10" fmla="*/ 1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 y="0"/>
                    </a:moveTo>
                    <a:lnTo>
                      <a:pt x="0" y="14"/>
                    </a:lnTo>
                    <a:lnTo>
                      <a:pt x="9" y="19"/>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1097" name="Freeform 638"/>
              <p:cNvSpPr/>
              <p:nvPr/>
            </p:nvSpPr>
            <p:spPr bwMode="auto">
              <a:xfrm>
                <a:off x="2592" y="2483"/>
                <a:ext cx="22" cy="20"/>
              </a:xfrm>
              <a:custGeom>
                <a:avLst/>
                <a:gdLst>
                  <a:gd name="T0" fmla="*/ 0 w 22"/>
                  <a:gd name="T1" fmla="*/ 10 h 20"/>
                  <a:gd name="T2" fmla="*/ 0 w 22"/>
                  <a:gd name="T3" fmla="*/ 19 h 20"/>
                  <a:gd name="T4" fmla="*/ 21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098" name="Freeform 639"/>
              <p:cNvSpPr/>
              <p:nvPr/>
            </p:nvSpPr>
            <p:spPr bwMode="auto">
              <a:xfrm>
                <a:off x="2718"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099" name="Freeform 640"/>
              <p:cNvSpPr/>
              <p:nvPr/>
            </p:nvSpPr>
            <p:spPr bwMode="auto">
              <a:xfrm>
                <a:off x="2607" y="2482"/>
                <a:ext cx="22" cy="20"/>
              </a:xfrm>
              <a:custGeom>
                <a:avLst/>
                <a:gdLst>
                  <a:gd name="T0" fmla="*/ 2 w 22"/>
                  <a:gd name="T1" fmla="*/ 0 h 20"/>
                  <a:gd name="T2" fmla="*/ 0 w 22"/>
                  <a:gd name="T3" fmla="*/ 14 h 20"/>
                  <a:gd name="T4" fmla="*/ 10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10"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100" name="Freeform 641"/>
              <p:cNvSpPr/>
              <p:nvPr/>
            </p:nvSpPr>
            <p:spPr bwMode="auto">
              <a:xfrm>
                <a:off x="2700" y="2482"/>
                <a:ext cx="22" cy="20"/>
              </a:xfrm>
              <a:custGeom>
                <a:avLst/>
                <a:gdLst>
                  <a:gd name="T0" fmla="*/ 19 w 22"/>
                  <a:gd name="T1" fmla="*/ 0 h 20"/>
                  <a:gd name="T2" fmla="*/ 21 w 22"/>
                  <a:gd name="T3" fmla="*/ 14 h 20"/>
                  <a:gd name="T4" fmla="*/ 11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1"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101" name="Freeform 642"/>
              <p:cNvSpPr/>
              <p:nvPr/>
            </p:nvSpPr>
            <p:spPr bwMode="auto">
              <a:xfrm>
                <a:off x="2699"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9" y="11"/>
                    </a:lnTo>
                    <a:lnTo>
                      <a:pt x="11" y="12"/>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102" name="Freeform 643"/>
              <p:cNvSpPr/>
              <p:nvPr/>
            </p:nvSpPr>
            <p:spPr bwMode="auto">
              <a:xfrm>
                <a:off x="2627" y="2482"/>
                <a:ext cx="21" cy="20"/>
              </a:xfrm>
              <a:custGeom>
                <a:avLst/>
                <a:gdLst>
                  <a:gd name="T0" fmla="*/ 1 w 21"/>
                  <a:gd name="T1" fmla="*/ 0 h 20"/>
                  <a:gd name="T2" fmla="*/ 0 w 21"/>
                  <a:gd name="T3" fmla="*/ 14 h 20"/>
                  <a:gd name="T4" fmla="*/ 9 w 21"/>
                  <a:gd name="T5" fmla="*/ 19 h 20"/>
                  <a:gd name="T6" fmla="*/ 18 w 21"/>
                  <a:gd name="T7" fmla="*/ 14 h 20"/>
                  <a:gd name="T8" fmla="*/ 20 w 21"/>
                  <a:gd name="T9" fmla="*/ 0 h 20"/>
                  <a:gd name="T10" fmla="*/ 1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 y="0"/>
                    </a:moveTo>
                    <a:lnTo>
                      <a:pt x="0" y="14"/>
                    </a:lnTo>
                    <a:lnTo>
                      <a:pt x="9" y="19"/>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1103" name="Freeform 644"/>
              <p:cNvSpPr/>
              <p:nvPr/>
            </p:nvSpPr>
            <p:spPr bwMode="auto">
              <a:xfrm>
                <a:off x="2627" y="2483"/>
                <a:ext cx="21" cy="20"/>
              </a:xfrm>
              <a:custGeom>
                <a:avLst/>
                <a:gdLst>
                  <a:gd name="T0" fmla="*/ 0 w 21"/>
                  <a:gd name="T1" fmla="*/ 10 h 20"/>
                  <a:gd name="T2" fmla="*/ 0 w 21"/>
                  <a:gd name="T3" fmla="*/ 19 h 20"/>
                  <a:gd name="T4" fmla="*/ 20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9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20" y="19"/>
                    </a:lnTo>
                    <a:lnTo>
                      <a:pt x="20" y="5"/>
                    </a:lnTo>
                    <a:lnTo>
                      <a:pt x="19" y="0"/>
                    </a:lnTo>
                    <a:lnTo>
                      <a:pt x="18" y="10"/>
                    </a:lnTo>
                    <a:lnTo>
                      <a:pt x="15"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104" name="Freeform 645"/>
              <p:cNvSpPr/>
              <p:nvPr/>
            </p:nvSpPr>
            <p:spPr bwMode="auto">
              <a:xfrm>
                <a:off x="2682" y="2482"/>
                <a:ext cx="22" cy="20"/>
              </a:xfrm>
              <a:custGeom>
                <a:avLst/>
                <a:gdLst>
                  <a:gd name="T0" fmla="*/ 20 w 22"/>
                  <a:gd name="T1" fmla="*/ 0 h 20"/>
                  <a:gd name="T2" fmla="*/ 21 w 22"/>
                  <a:gd name="T3" fmla="*/ 14 h 20"/>
                  <a:gd name="T4" fmla="*/ 11 w 22"/>
                  <a:gd name="T5" fmla="*/ 19 h 20"/>
                  <a:gd name="T6" fmla="*/ 2 w 22"/>
                  <a:gd name="T7" fmla="*/ 14 h 20"/>
                  <a:gd name="T8" fmla="*/ 0 w 22"/>
                  <a:gd name="T9" fmla="*/ 0 h 20"/>
                  <a:gd name="T10" fmla="*/ 20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0" y="0"/>
                    </a:moveTo>
                    <a:lnTo>
                      <a:pt x="21" y="14"/>
                    </a:lnTo>
                    <a:lnTo>
                      <a:pt x="11" y="19"/>
                    </a:lnTo>
                    <a:lnTo>
                      <a:pt x="2" y="14"/>
                    </a:lnTo>
                    <a:lnTo>
                      <a:pt x="0" y="0"/>
                    </a:lnTo>
                    <a:lnTo>
                      <a:pt x="20" y="0"/>
                    </a:lnTo>
                  </a:path>
                </a:pathLst>
              </a:custGeom>
              <a:solidFill>
                <a:srgbClr val="FFFFFF"/>
              </a:solidFill>
              <a:ln w="12700" cap="rnd">
                <a:solidFill>
                  <a:srgbClr val="ABABAB"/>
                </a:solidFill>
                <a:round/>
              </a:ln>
            </p:spPr>
            <p:txBody>
              <a:bodyPr/>
              <a:lstStyle/>
              <a:p>
                <a:endParaRPr lang="zh-CN" altLang="en-US"/>
              </a:p>
            </p:txBody>
          </p:sp>
          <p:sp>
            <p:nvSpPr>
              <p:cNvPr id="11105" name="Freeform 646"/>
              <p:cNvSpPr/>
              <p:nvPr/>
            </p:nvSpPr>
            <p:spPr bwMode="auto">
              <a:xfrm>
                <a:off x="2682" y="2482"/>
                <a:ext cx="22" cy="20"/>
              </a:xfrm>
              <a:custGeom>
                <a:avLst/>
                <a:gdLst>
                  <a:gd name="T0" fmla="*/ 21 w 22"/>
                  <a:gd name="T1" fmla="*/ 11 h 20"/>
                  <a:gd name="T2" fmla="*/ 21 w 22"/>
                  <a:gd name="T3" fmla="*/ 19 h 20"/>
                  <a:gd name="T4" fmla="*/ 0 w 22"/>
                  <a:gd name="T5" fmla="*/ 19 h 20"/>
                  <a:gd name="T6" fmla="*/ 0 w 22"/>
                  <a:gd name="T7" fmla="*/ 5 h 20"/>
                  <a:gd name="T8" fmla="*/ 0 w 22"/>
                  <a:gd name="T9" fmla="*/ 0 h 20"/>
                  <a:gd name="T10" fmla="*/ 1 w 22"/>
                  <a:gd name="T11" fmla="*/ 11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1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1"/>
                    </a:moveTo>
                    <a:lnTo>
                      <a:pt x="21" y="19"/>
                    </a:lnTo>
                    <a:lnTo>
                      <a:pt x="0" y="19"/>
                    </a:lnTo>
                    <a:lnTo>
                      <a:pt x="0" y="5"/>
                    </a:lnTo>
                    <a:lnTo>
                      <a:pt x="0" y="0"/>
                    </a:lnTo>
                    <a:lnTo>
                      <a:pt x="1" y="11"/>
                    </a:lnTo>
                    <a:lnTo>
                      <a:pt x="4" y="11"/>
                    </a:lnTo>
                    <a:lnTo>
                      <a:pt x="6" y="11"/>
                    </a:lnTo>
                    <a:lnTo>
                      <a:pt x="9" y="11"/>
                    </a:lnTo>
                    <a:lnTo>
                      <a:pt x="11" y="12"/>
                    </a:lnTo>
                    <a:lnTo>
                      <a:pt x="14" y="11"/>
                    </a:lnTo>
                    <a:lnTo>
                      <a:pt x="16" y="11"/>
                    </a:lnTo>
                    <a:lnTo>
                      <a:pt x="18" y="11"/>
                    </a:lnTo>
                    <a:lnTo>
                      <a:pt x="21" y="11"/>
                    </a:lnTo>
                  </a:path>
                </a:pathLst>
              </a:custGeom>
              <a:solidFill>
                <a:srgbClr val="ABABAB"/>
              </a:solidFill>
              <a:ln w="12700" cap="rnd">
                <a:solidFill>
                  <a:srgbClr val="ABABAB"/>
                </a:solidFill>
                <a:round/>
              </a:ln>
            </p:spPr>
            <p:txBody>
              <a:bodyPr/>
              <a:lstStyle/>
              <a:p>
                <a:endParaRPr lang="zh-CN" altLang="en-US"/>
              </a:p>
            </p:txBody>
          </p:sp>
          <p:sp>
            <p:nvSpPr>
              <p:cNvPr id="11106" name="Freeform 647"/>
              <p:cNvSpPr/>
              <p:nvPr/>
            </p:nvSpPr>
            <p:spPr bwMode="auto">
              <a:xfrm>
                <a:off x="2646" y="2483"/>
                <a:ext cx="22" cy="20"/>
              </a:xfrm>
              <a:custGeom>
                <a:avLst/>
                <a:gdLst>
                  <a:gd name="T0" fmla="*/ 0 w 22"/>
                  <a:gd name="T1" fmla="*/ 10 h 20"/>
                  <a:gd name="T2" fmla="*/ 0 w 22"/>
                  <a:gd name="T3" fmla="*/ 19 h 20"/>
                  <a:gd name="T4" fmla="*/ 21 w 22"/>
                  <a:gd name="T5" fmla="*/ 19 h 20"/>
                  <a:gd name="T6" fmla="*/ 21 w 22"/>
                  <a:gd name="T7" fmla="*/ 5 h 20"/>
                  <a:gd name="T8" fmla="*/ 21 w 22"/>
                  <a:gd name="T9" fmla="*/ 0 h 20"/>
                  <a:gd name="T10" fmla="*/ 19 w 22"/>
                  <a:gd name="T11" fmla="*/ 10 h 20"/>
                  <a:gd name="T12" fmla="*/ 17 w 22"/>
                  <a:gd name="T13" fmla="*/ 11 h 20"/>
                  <a:gd name="T14" fmla="*/ 14 w 22"/>
                  <a:gd name="T15" fmla="*/ 11 h 20"/>
                  <a:gd name="T16" fmla="*/ 12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1" y="0"/>
                    </a:lnTo>
                    <a:lnTo>
                      <a:pt x="19" y="10"/>
                    </a:lnTo>
                    <a:lnTo>
                      <a:pt x="17" y="11"/>
                    </a:lnTo>
                    <a:lnTo>
                      <a:pt x="14" y="11"/>
                    </a:lnTo>
                    <a:lnTo>
                      <a:pt x="12"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107" name="Freeform 648"/>
              <p:cNvSpPr/>
              <p:nvPr/>
            </p:nvSpPr>
            <p:spPr bwMode="auto">
              <a:xfrm>
                <a:off x="2666" y="2482"/>
                <a:ext cx="21" cy="20"/>
              </a:xfrm>
              <a:custGeom>
                <a:avLst/>
                <a:gdLst>
                  <a:gd name="T0" fmla="*/ 18 w 21"/>
                  <a:gd name="T1" fmla="*/ 0 h 20"/>
                  <a:gd name="T2" fmla="*/ 20 w 21"/>
                  <a:gd name="T3" fmla="*/ 14 h 20"/>
                  <a:gd name="T4" fmla="*/ 10 w 21"/>
                  <a:gd name="T5" fmla="*/ 19 h 20"/>
                  <a:gd name="T6" fmla="*/ 0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0"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1108" name="Freeform 649"/>
              <p:cNvSpPr/>
              <p:nvPr/>
            </p:nvSpPr>
            <p:spPr bwMode="auto">
              <a:xfrm>
                <a:off x="2663"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8 w 22"/>
                  <a:gd name="T17" fmla="*/ 11 h 20"/>
                  <a:gd name="T18" fmla="*/ 11 w 22"/>
                  <a:gd name="T19" fmla="*/ 12 h 20"/>
                  <a:gd name="T20" fmla="*/ 13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8" y="11"/>
                    </a:lnTo>
                    <a:lnTo>
                      <a:pt x="11" y="12"/>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109" name="Freeform 650"/>
              <p:cNvSpPr/>
              <p:nvPr/>
            </p:nvSpPr>
            <p:spPr bwMode="auto">
              <a:xfrm>
                <a:off x="250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110" name="Freeform 651"/>
              <p:cNvSpPr/>
              <p:nvPr/>
            </p:nvSpPr>
            <p:spPr bwMode="auto">
              <a:xfrm>
                <a:off x="2522" y="2491"/>
                <a:ext cx="22" cy="19"/>
              </a:xfrm>
              <a:custGeom>
                <a:avLst/>
                <a:gdLst>
                  <a:gd name="T0" fmla="*/ 2 w 22"/>
                  <a:gd name="T1" fmla="*/ 0 h 19"/>
                  <a:gd name="T2" fmla="*/ 0 w 22"/>
                  <a:gd name="T3" fmla="*/ 14 h 19"/>
                  <a:gd name="T4" fmla="*/ 9 w 22"/>
                  <a:gd name="T5" fmla="*/ 18 h 19"/>
                  <a:gd name="T6" fmla="*/ 18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111" name="Freeform 652"/>
              <p:cNvSpPr/>
              <p:nvPr/>
            </p:nvSpPr>
            <p:spPr bwMode="auto">
              <a:xfrm>
                <a:off x="2540"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112" name="Freeform 653"/>
              <p:cNvSpPr/>
              <p:nvPr/>
            </p:nvSpPr>
            <p:spPr bwMode="auto">
              <a:xfrm>
                <a:off x="2476" y="2491"/>
                <a:ext cx="28" cy="19"/>
              </a:xfrm>
              <a:custGeom>
                <a:avLst/>
                <a:gdLst>
                  <a:gd name="T0" fmla="*/ 1 w 28"/>
                  <a:gd name="T1" fmla="*/ 0 h 19"/>
                  <a:gd name="T2" fmla="*/ 0 w 28"/>
                  <a:gd name="T3" fmla="*/ 14 h 19"/>
                  <a:gd name="T4" fmla="*/ 1 w 28"/>
                  <a:gd name="T5" fmla="*/ 18 h 19"/>
                  <a:gd name="T6" fmla="*/ 23 w 28"/>
                  <a:gd name="T7" fmla="*/ 18 h 19"/>
                  <a:gd name="T8" fmla="*/ 25 w 28"/>
                  <a:gd name="T9" fmla="*/ 14 h 19"/>
                  <a:gd name="T10" fmla="*/ 27 w 28"/>
                  <a:gd name="T11" fmla="*/ 0 h 19"/>
                  <a:gd name="T12" fmla="*/ 1 w 28"/>
                  <a:gd name="T13" fmla="*/ 0 h 19"/>
                  <a:gd name="T14" fmla="*/ 0 60000 65536"/>
                  <a:gd name="T15" fmla="*/ 0 60000 65536"/>
                  <a:gd name="T16" fmla="*/ 0 60000 65536"/>
                  <a:gd name="T17" fmla="*/ 0 60000 65536"/>
                  <a:gd name="T18" fmla="*/ 0 60000 65536"/>
                  <a:gd name="T19" fmla="*/ 0 60000 65536"/>
                  <a:gd name="T20" fmla="*/ 0 60000 65536"/>
                  <a:gd name="T21" fmla="*/ 0 w 28"/>
                  <a:gd name="T22" fmla="*/ 0 h 19"/>
                  <a:gd name="T23" fmla="*/ 28 w 2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9">
                    <a:moveTo>
                      <a:pt x="1" y="0"/>
                    </a:moveTo>
                    <a:lnTo>
                      <a:pt x="0" y="14"/>
                    </a:lnTo>
                    <a:lnTo>
                      <a:pt x="1" y="18"/>
                    </a:lnTo>
                    <a:lnTo>
                      <a:pt x="23" y="18"/>
                    </a:lnTo>
                    <a:lnTo>
                      <a:pt x="25" y="14"/>
                    </a:lnTo>
                    <a:lnTo>
                      <a:pt x="27" y="0"/>
                    </a:lnTo>
                    <a:lnTo>
                      <a:pt x="1" y="0"/>
                    </a:lnTo>
                  </a:path>
                </a:pathLst>
              </a:custGeom>
              <a:solidFill>
                <a:srgbClr val="FFFFFF"/>
              </a:solidFill>
              <a:ln w="12700" cap="rnd">
                <a:solidFill>
                  <a:srgbClr val="ABABAB"/>
                </a:solidFill>
                <a:round/>
              </a:ln>
            </p:spPr>
            <p:txBody>
              <a:bodyPr/>
              <a:lstStyle/>
              <a:p>
                <a:endParaRPr lang="zh-CN" altLang="en-US"/>
              </a:p>
            </p:txBody>
          </p:sp>
          <p:sp>
            <p:nvSpPr>
              <p:cNvPr id="11113" name="Freeform 654"/>
              <p:cNvSpPr/>
              <p:nvPr/>
            </p:nvSpPr>
            <p:spPr bwMode="auto">
              <a:xfrm>
                <a:off x="2558"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114" name="Freeform 655"/>
              <p:cNvSpPr/>
              <p:nvPr/>
            </p:nvSpPr>
            <p:spPr bwMode="auto">
              <a:xfrm>
                <a:off x="2578" y="2491"/>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1115" name="Freeform 656"/>
              <p:cNvSpPr/>
              <p:nvPr/>
            </p:nvSpPr>
            <p:spPr bwMode="auto">
              <a:xfrm>
                <a:off x="2614" y="2491"/>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1116" name="Freeform 657"/>
              <p:cNvSpPr/>
              <p:nvPr/>
            </p:nvSpPr>
            <p:spPr bwMode="auto">
              <a:xfrm>
                <a:off x="2705" y="2491"/>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1117" name="Freeform 658"/>
              <p:cNvSpPr/>
              <p:nvPr/>
            </p:nvSpPr>
            <p:spPr bwMode="auto">
              <a:xfrm>
                <a:off x="263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118" name="Freeform 659"/>
              <p:cNvSpPr/>
              <p:nvPr/>
            </p:nvSpPr>
            <p:spPr bwMode="auto">
              <a:xfrm>
                <a:off x="2687"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119" name="Freeform 660"/>
              <p:cNvSpPr/>
              <p:nvPr/>
            </p:nvSpPr>
            <p:spPr bwMode="auto">
              <a:xfrm>
                <a:off x="2651" y="2491"/>
                <a:ext cx="22" cy="19"/>
              </a:xfrm>
              <a:custGeom>
                <a:avLst/>
                <a:gdLst>
                  <a:gd name="T0" fmla="*/ 1 w 22"/>
                  <a:gd name="T1" fmla="*/ 0 h 19"/>
                  <a:gd name="T2" fmla="*/ 0 w 22"/>
                  <a:gd name="T3" fmla="*/ 14 h 19"/>
                  <a:gd name="T4" fmla="*/ 10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10"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1120" name="Freeform 661"/>
              <p:cNvSpPr/>
              <p:nvPr/>
            </p:nvSpPr>
            <p:spPr bwMode="auto">
              <a:xfrm>
                <a:off x="2669"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121" name="Freeform 662"/>
              <p:cNvSpPr/>
              <p:nvPr/>
            </p:nvSpPr>
            <p:spPr bwMode="auto">
              <a:xfrm>
                <a:off x="2473" y="2502"/>
                <a:ext cx="38" cy="19"/>
              </a:xfrm>
              <a:custGeom>
                <a:avLst/>
                <a:gdLst>
                  <a:gd name="T0" fmla="*/ 0 w 38"/>
                  <a:gd name="T1" fmla="*/ 10 h 19"/>
                  <a:gd name="T2" fmla="*/ 0 w 38"/>
                  <a:gd name="T3" fmla="*/ 18 h 19"/>
                  <a:gd name="T4" fmla="*/ 36 w 38"/>
                  <a:gd name="T5" fmla="*/ 18 h 19"/>
                  <a:gd name="T6" fmla="*/ 37 w 38"/>
                  <a:gd name="T7" fmla="*/ 4 h 19"/>
                  <a:gd name="T8" fmla="*/ 37 w 38"/>
                  <a:gd name="T9" fmla="*/ 0 h 19"/>
                  <a:gd name="T10" fmla="*/ 35 w 38"/>
                  <a:gd name="T11" fmla="*/ 10 h 19"/>
                  <a:gd name="T12" fmla="*/ 32 w 38"/>
                  <a:gd name="T13" fmla="*/ 11 h 19"/>
                  <a:gd name="T14" fmla="*/ 30 w 38"/>
                  <a:gd name="T15" fmla="*/ 11 h 19"/>
                  <a:gd name="T16" fmla="*/ 27 w 38"/>
                  <a:gd name="T17" fmla="*/ 11 h 19"/>
                  <a:gd name="T18" fmla="*/ 25 w 38"/>
                  <a:gd name="T19" fmla="*/ 11 h 19"/>
                  <a:gd name="T20" fmla="*/ 22 w 38"/>
                  <a:gd name="T21" fmla="*/ 11 h 19"/>
                  <a:gd name="T22" fmla="*/ 20 w 38"/>
                  <a:gd name="T23" fmla="*/ 11 h 19"/>
                  <a:gd name="T24" fmla="*/ 17 w 38"/>
                  <a:gd name="T25" fmla="*/ 11 h 19"/>
                  <a:gd name="T26" fmla="*/ 14 w 38"/>
                  <a:gd name="T27" fmla="*/ 11 h 19"/>
                  <a:gd name="T28" fmla="*/ 12 w 38"/>
                  <a:gd name="T29" fmla="*/ 11 h 19"/>
                  <a:gd name="T30" fmla="*/ 9 w 38"/>
                  <a:gd name="T31" fmla="*/ 11 h 19"/>
                  <a:gd name="T32" fmla="*/ 7 w 38"/>
                  <a:gd name="T33" fmla="*/ 11 h 19"/>
                  <a:gd name="T34" fmla="*/ 5 w 38"/>
                  <a:gd name="T35" fmla="*/ 11 h 19"/>
                  <a:gd name="T36" fmla="*/ 2 w 38"/>
                  <a:gd name="T37" fmla="*/ 11 h 19"/>
                  <a:gd name="T38" fmla="*/ 0 w 38"/>
                  <a:gd name="T39" fmla="*/ 10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9"/>
                  <a:gd name="T62" fmla="*/ 38 w 38"/>
                  <a:gd name="T63" fmla="*/ 19 h 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9">
                    <a:moveTo>
                      <a:pt x="0" y="10"/>
                    </a:moveTo>
                    <a:lnTo>
                      <a:pt x="0" y="18"/>
                    </a:lnTo>
                    <a:lnTo>
                      <a:pt x="36" y="18"/>
                    </a:lnTo>
                    <a:lnTo>
                      <a:pt x="37" y="4"/>
                    </a:lnTo>
                    <a:lnTo>
                      <a:pt x="37" y="0"/>
                    </a:lnTo>
                    <a:lnTo>
                      <a:pt x="35" y="10"/>
                    </a:lnTo>
                    <a:lnTo>
                      <a:pt x="32" y="11"/>
                    </a:lnTo>
                    <a:lnTo>
                      <a:pt x="30" y="11"/>
                    </a:lnTo>
                    <a:lnTo>
                      <a:pt x="27" y="11"/>
                    </a:lnTo>
                    <a:lnTo>
                      <a:pt x="25" y="11"/>
                    </a:lnTo>
                    <a:lnTo>
                      <a:pt x="22" y="11"/>
                    </a:lnTo>
                    <a:lnTo>
                      <a:pt x="20" y="11"/>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122" name="Freeform 663"/>
              <p:cNvSpPr/>
              <p:nvPr/>
            </p:nvSpPr>
            <p:spPr bwMode="auto">
              <a:xfrm>
                <a:off x="2548" y="2502"/>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7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123" name="Freeform 664"/>
              <p:cNvSpPr/>
              <p:nvPr/>
            </p:nvSpPr>
            <p:spPr bwMode="auto">
              <a:xfrm>
                <a:off x="2602" y="2502"/>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124" name="Freeform 665"/>
              <p:cNvSpPr/>
              <p:nvPr/>
            </p:nvSpPr>
            <p:spPr bwMode="auto">
              <a:xfrm>
                <a:off x="2678" y="250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125" name="Freeform 666"/>
              <p:cNvSpPr/>
              <p:nvPr/>
            </p:nvSpPr>
            <p:spPr bwMode="auto">
              <a:xfrm>
                <a:off x="2678" y="2502"/>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126" name="Freeform 667"/>
              <p:cNvSpPr/>
              <p:nvPr/>
            </p:nvSpPr>
            <p:spPr bwMode="auto">
              <a:xfrm>
                <a:off x="2472"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127" name="Freeform 668"/>
              <p:cNvSpPr/>
              <p:nvPr/>
            </p:nvSpPr>
            <p:spPr bwMode="auto">
              <a:xfrm>
                <a:off x="2471" y="2511"/>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128" name="Freeform 669"/>
              <p:cNvSpPr/>
              <p:nvPr/>
            </p:nvSpPr>
            <p:spPr bwMode="auto">
              <a:xfrm>
                <a:off x="2488" y="2511"/>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7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7"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1129" name="Freeform 670"/>
              <p:cNvSpPr/>
              <p:nvPr/>
            </p:nvSpPr>
            <p:spPr bwMode="auto">
              <a:xfrm>
                <a:off x="2776" y="2510"/>
                <a:ext cx="22" cy="19"/>
              </a:xfrm>
              <a:custGeom>
                <a:avLst/>
                <a:gdLst>
                  <a:gd name="T0" fmla="*/ 19 w 22"/>
                  <a:gd name="T1" fmla="*/ 0 h 19"/>
                  <a:gd name="T2" fmla="*/ 21 w 22"/>
                  <a:gd name="T3" fmla="*/ 13 h 19"/>
                  <a:gd name="T4" fmla="*/ 11 w 22"/>
                  <a:gd name="T5" fmla="*/ 18 h 19"/>
                  <a:gd name="T6" fmla="*/ 2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1" y="18"/>
                    </a:lnTo>
                    <a:lnTo>
                      <a:pt x="2"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130" name="Freeform 671"/>
              <p:cNvSpPr/>
              <p:nvPr/>
            </p:nvSpPr>
            <p:spPr bwMode="auto">
              <a:xfrm>
                <a:off x="2774" y="2511"/>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2 w 21"/>
                  <a:gd name="T11" fmla="*/ 10 h 19"/>
                  <a:gd name="T12" fmla="*/ 4 w 21"/>
                  <a:gd name="T13" fmla="*/ 11 h 19"/>
                  <a:gd name="T14" fmla="*/ 6 w 21"/>
                  <a:gd name="T15" fmla="*/ 11 h 19"/>
                  <a:gd name="T16" fmla="*/ 8 w 21"/>
                  <a:gd name="T17" fmla="*/ 11 h 19"/>
                  <a:gd name="T18" fmla="*/ 11 w 21"/>
                  <a:gd name="T19" fmla="*/ 11 h 19"/>
                  <a:gd name="T20" fmla="*/ 12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2" y="10"/>
                    </a:lnTo>
                    <a:lnTo>
                      <a:pt x="4" y="11"/>
                    </a:lnTo>
                    <a:lnTo>
                      <a:pt x="6" y="11"/>
                    </a:lnTo>
                    <a:lnTo>
                      <a:pt x="8" y="11"/>
                    </a:lnTo>
                    <a:lnTo>
                      <a:pt x="11" y="11"/>
                    </a:lnTo>
                    <a:lnTo>
                      <a:pt x="12"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1131" name="Freeform 672"/>
              <p:cNvSpPr/>
              <p:nvPr/>
            </p:nvSpPr>
            <p:spPr bwMode="auto">
              <a:xfrm>
                <a:off x="2543"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1132" name="Freeform 673"/>
              <p:cNvSpPr/>
              <p:nvPr/>
            </p:nvSpPr>
            <p:spPr bwMode="auto">
              <a:xfrm>
                <a:off x="2756" y="2510"/>
                <a:ext cx="21" cy="19"/>
              </a:xfrm>
              <a:custGeom>
                <a:avLst/>
                <a:gdLst>
                  <a:gd name="T0" fmla="*/ 18 w 21"/>
                  <a:gd name="T1" fmla="*/ 0 h 19"/>
                  <a:gd name="T2" fmla="*/ 20 w 21"/>
                  <a:gd name="T3" fmla="*/ 13 h 19"/>
                  <a:gd name="T4" fmla="*/ 10 w 21"/>
                  <a:gd name="T5" fmla="*/ 18 h 19"/>
                  <a:gd name="T6" fmla="*/ 1 w 21"/>
                  <a:gd name="T7" fmla="*/ 13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3"/>
                    </a:lnTo>
                    <a:lnTo>
                      <a:pt x="10" y="18"/>
                    </a:lnTo>
                    <a:lnTo>
                      <a:pt x="1" y="13"/>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1133" name="Freeform 674"/>
              <p:cNvSpPr/>
              <p:nvPr/>
            </p:nvSpPr>
            <p:spPr bwMode="auto">
              <a:xfrm>
                <a:off x="2739"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134" name="Freeform 675"/>
              <p:cNvSpPr/>
              <p:nvPr/>
            </p:nvSpPr>
            <p:spPr bwMode="auto">
              <a:xfrm>
                <a:off x="2718"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135" name="Freeform 676"/>
              <p:cNvSpPr/>
              <p:nvPr/>
            </p:nvSpPr>
            <p:spPr bwMode="auto">
              <a:xfrm>
                <a:off x="2718"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136" name="Freeform 677"/>
              <p:cNvSpPr/>
              <p:nvPr/>
            </p:nvSpPr>
            <p:spPr bwMode="auto">
              <a:xfrm>
                <a:off x="2700"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1137" name="Freeform 678"/>
              <p:cNvSpPr/>
              <p:nvPr/>
            </p:nvSpPr>
            <p:spPr bwMode="auto">
              <a:xfrm>
                <a:off x="2699"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1138" name="Freeform 679"/>
              <p:cNvSpPr/>
              <p:nvPr/>
            </p:nvSpPr>
            <p:spPr bwMode="auto">
              <a:xfrm>
                <a:off x="2574"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1139" name="Freeform 680"/>
              <p:cNvSpPr/>
              <p:nvPr/>
            </p:nvSpPr>
            <p:spPr bwMode="auto">
              <a:xfrm>
                <a:off x="2646"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1140" name="Freeform 681"/>
              <p:cNvSpPr/>
              <p:nvPr/>
            </p:nvSpPr>
            <p:spPr bwMode="auto">
              <a:xfrm>
                <a:off x="2716" y="2392"/>
                <a:ext cx="65" cy="19"/>
              </a:xfrm>
              <a:custGeom>
                <a:avLst/>
                <a:gdLst>
                  <a:gd name="T0" fmla="*/ 0 w 65"/>
                  <a:gd name="T1" fmla="*/ 0 h 19"/>
                  <a:gd name="T2" fmla="*/ 64 w 65"/>
                  <a:gd name="T3" fmla="*/ 0 h 19"/>
                  <a:gd name="T4" fmla="*/ 64 w 65"/>
                  <a:gd name="T5" fmla="*/ 18 h 19"/>
                  <a:gd name="T6" fmla="*/ 0 w 65"/>
                  <a:gd name="T7" fmla="*/ 18 h 19"/>
                  <a:gd name="T8" fmla="*/ 0 w 65"/>
                  <a:gd name="T9" fmla="*/ 0 h 19"/>
                  <a:gd name="T10" fmla="*/ 0 60000 65536"/>
                  <a:gd name="T11" fmla="*/ 0 60000 65536"/>
                  <a:gd name="T12" fmla="*/ 0 60000 65536"/>
                  <a:gd name="T13" fmla="*/ 0 60000 65536"/>
                  <a:gd name="T14" fmla="*/ 0 60000 65536"/>
                  <a:gd name="T15" fmla="*/ 0 w 65"/>
                  <a:gd name="T16" fmla="*/ 0 h 19"/>
                  <a:gd name="T17" fmla="*/ 65 w 65"/>
                  <a:gd name="T18" fmla="*/ 19 h 19"/>
                </a:gdLst>
                <a:ahLst/>
                <a:cxnLst>
                  <a:cxn ang="T10">
                    <a:pos x="T0" y="T1"/>
                  </a:cxn>
                  <a:cxn ang="T11">
                    <a:pos x="T2" y="T3"/>
                  </a:cxn>
                  <a:cxn ang="T12">
                    <a:pos x="T4" y="T5"/>
                  </a:cxn>
                  <a:cxn ang="T13">
                    <a:pos x="T6" y="T7"/>
                  </a:cxn>
                  <a:cxn ang="T14">
                    <a:pos x="T8" y="T9"/>
                  </a:cxn>
                </a:cxnLst>
                <a:rect l="T15" t="T16" r="T17" b="T18"/>
                <a:pathLst>
                  <a:path w="65" h="19">
                    <a:moveTo>
                      <a:pt x="0" y="0"/>
                    </a:moveTo>
                    <a:lnTo>
                      <a:pt x="64" y="0"/>
                    </a:lnTo>
                    <a:lnTo>
                      <a:pt x="64"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1141" name="Freeform 682"/>
              <p:cNvSpPr/>
              <p:nvPr/>
            </p:nvSpPr>
            <p:spPr bwMode="auto">
              <a:xfrm>
                <a:off x="2529" y="2170"/>
                <a:ext cx="290" cy="224"/>
              </a:xfrm>
              <a:custGeom>
                <a:avLst/>
                <a:gdLst>
                  <a:gd name="T0" fmla="*/ 12 w 290"/>
                  <a:gd name="T1" fmla="*/ 0 h 224"/>
                  <a:gd name="T2" fmla="*/ 276 w 290"/>
                  <a:gd name="T3" fmla="*/ 0 h 224"/>
                  <a:gd name="T4" fmla="*/ 279 w 290"/>
                  <a:gd name="T5" fmla="*/ 0 h 224"/>
                  <a:gd name="T6" fmla="*/ 281 w 290"/>
                  <a:gd name="T7" fmla="*/ 0 h 224"/>
                  <a:gd name="T8" fmla="*/ 283 w 290"/>
                  <a:gd name="T9" fmla="*/ 1 h 224"/>
                  <a:gd name="T10" fmla="*/ 285 w 290"/>
                  <a:gd name="T11" fmla="*/ 3 h 224"/>
                  <a:gd name="T12" fmla="*/ 287 w 290"/>
                  <a:gd name="T13" fmla="*/ 4 h 224"/>
                  <a:gd name="T14" fmla="*/ 288 w 290"/>
                  <a:gd name="T15" fmla="*/ 7 h 224"/>
                  <a:gd name="T16" fmla="*/ 289 w 290"/>
                  <a:gd name="T17" fmla="*/ 9 h 224"/>
                  <a:gd name="T18" fmla="*/ 289 w 290"/>
                  <a:gd name="T19" fmla="*/ 11 h 224"/>
                  <a:gd name="T20" fmla="*/ 289 w 290"/>
                  <a:gd name="T21" fmla="*/ 211 h 224"/>
                  <a:gd name="T22" fmla="*/ 289 w 290"/>
                  <a:gd name="T23" fmla="*/ 213 h 224"/>
                  <a:gd name="T24" fmla="*/ 288 w 290"/>
                  <a:gd name="T25" fmla="*/ 215 h 224"/>
                  <a:gd name="T26" fmla="*/ 287 w 290"/>
                  <a:gd name="T27" fmla="*/ 218 h 224"/>
                  <a:gd name="T28" fmla="*/ 285 w 290"/>
                  <a:gd name="T29" fmla="*/ 219 h 224"/>
                  <a:gd name="T30" fmla="*/ 283 w 290"/>
                  <a:gd name="T31" fmla="*/ 221 h 224"/>
                  <a:gd name="T32" fmla="*/ 281 w 290"/>
                  <a:gd name="T33" fmla="*/ 222 h 224"/>
                  <a:gd name="T34" fmla="*/ 279 w 290"/>
                  <a:gd name="T35" fmla="*/ 222 h 224"/>
                  <a:gd name="T36" fmla="*/ 276 w 290"/>
                  <a:gd name="T37" fmla="*/ 223 h 224"/>
                  <a:gd name="T38" fmla="*/ 12 w 290"/>
                  <a:gd name="T39" fmla="*/ 223 h 224"/>
                  <a:gd name="T40" fmla="*/ 9 w 290"/>
                  <a:gd name="T41" fmla="*/ 222 h 224"/>
                  <a:gd name="T42" fmla="*/ 7 w 290"/>
                  <a:gd name="T43" fmla="*/ 222 h 224"/>
                  <a:gd name="T44" fmla="*/ 5 w 290"/>
                  <a:gd name="T45" fmla="*/ 221 h 224"/>
                  <a:gd name="T46" fmla="*/ 3 w 290"/>
                  <a:gd name="T47" fmla="*/ 219 h 224"/>
                  <a:gd name="T48" fmla="*/ 1 w 290"/>
                  <a:gd name="T49" fmla="*/ 218 h 224"/>
                  <a:gd name="T50" fmla="*/ 0 w 290"/>
                  <a:gd name="T51" fmla="*/ 215 h 224"/>
                  <a:gd name="T52" fmla="*/ 0 w 290"/>
                  <a:gd name="T53" fmla="*/ 213 h 224"/>
                  <a:gd name="T54" fmla="*/ 0 w 290"/>
                  <a:gd name="T55" fmla="*/ 211 h 224"/>
                  <a:gd name="T56" fmla="*/ 0 w 290"/>
                  <a:gd name="T57" fmla="*/ 11 h 224"/>
                  <a:gd name="T58" fmla="*/ 0 w 290"/>
                  <a:gd name="T59" fmla="*/ 9 h 224"/>
                  <a:gd name="T60" fmla="*/ 0 w 290"/>
                  <a:gd name="T61" fmla="*/ 7 h 224"/>
                  <a:gd name="T62" fmla="*/ 1 w 290"/>
                  <a:gd name="T63" fmla="*/ 4 h 224"/>
                  <a:gd name="T64" fmla="*/ 3 w 290"/>
                  <a:gd name="T65" fmla="*/ 3 h 224"/>
                  <a:gd name="T66" fmla="*/ 5 w 290"/>
                  <a:gd name="T67" fmla="*/ 1 h 224"/>
                  <a:gd name="T68" fmla="*/ 7 w 290"/>
                  <a:gd name="T69" fmla="*/ 0 h 224"/>
                  <a:gd name="T70" fmla="*/ 9 w 290"/>
                  <a:gd name="T71" fmla="*/ 0 h 224"/>
                  <a:gd name="T72" fmla="*/ 12 w 290"/>
                  <a:gd name="T73" fmla="*/ 0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0"/>
                  <a:gd name="T112" fmla="*/ 0 h 224"/>
                  <a:gd name="T113" fmla="*/ 290 w 290"/>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0" h="224">
                    <a:moveTo>
                      <a:pt x="12" y="0"/>
                    </a:moveTo>
                    <a:lnTo>
                      <a:pt x="276" y="0"/>
                    </a:lnTo>
                    <a:lnTo>
                      <a:pt x="279" y="0"/>
                    </a:lnTo>
                    <a:lnTo>
                      <a:pt x="281" y="0"/>
                    </a:lnTo>
                    <a:lnTo>
                      <a:pt x="283" y="1"/>
                    </a:lnTo>
                    <a:lnTo>
                      <a:pt x="285" y="3"/>
                    </a:lnTo>
                    <a:lnTo>
                      <a:pt x="287" y="4"/>
                    </a:lnTo>
                    <a:lnTo>
                      <a:pt x="288" y="7"/>
                    </a:lnTo>
                    <a:lnTo>
                      <a:pt x="289" y="9"/>
                    </a:lnTo>
                    <a:lnTo>
                      <a:pt x="289" y="11"/>
                    </a:lnTo>
                    <a:lnTo>
                      <a:pt x="289" y="211"/>
                    </a:lnTo>
                    <a:lnTo>
                      <a:pt x="289" y="213"/>
                    </a:lnTo>
                    <a:lnTo>
                      <a:pt x="288" y="215"/>
                    </a:lnTo>
                    <a:lnTo>
                      <a:pt x="287" y="218"/>
                    </a:lnTo>
                    <a:lnTo>
                      <a:pt x="285" y="219"/>
                    </a:lnTo>
                    <a:lnTo>
                      <a:pt x="283" y="221"/>
                    </a:lnTo>
                    <a:lnTo>
                      <a:pt x="281" y="222"/>
                    </a:lnTo>
                    <a:lnTo>
                      <a:pt x="279" y="222"/>
                    </a:lnTo>
                    <a:lnTo>
                      <a:pt x="276" y="223"/>
                    </a:lnTo>
                    <a:lnTo>
                      <a:pt x="12" y="223"/>
                    </a:lnTo>
                    <a:lnTo>
                      <a:pt x="9" y="222"/>
                    </a:lnTo>
                    <a:lnTo>
                      <a:pt x="7" y="222"/>
                    </a:lnTo>
                    <a:lnTo>
                      <a:pt x="5" y="221"/>
                    </a:lnTo>
                    <a:lnTo>
                      <a:pt x="3" y="219"/>
                    </a:lnTo>
                    <a:lnTo>
                      <a:pt x="1" y="218"/>
                    </a:lnTo>
                    <a:lnTo>
                      <a:pt x="0" y="215"/>
                    </a:lnTo>
                    <a:lnTo>
                      <a:pt x="0" y="213"/>
                    </a:lnTo>
                    <a:lnTo>
                      <a:pt x="0" y="211"/>
                    </a:lnTo>
                    <a:lnTo>
                      <a:pt x="0" y="11"/>
                    </a:lnTo>
                    <a:lnTo>
                      <a:pt x="0" y="9"/>
                    </a:lnTo>
                    <a:lnTo>
                      <a:pt x="0" y="7"/>
                    </a:lnTo>
                    <a:lnTo>
                      <a:pt x="1" y="4"/>
                    </a:lnTo>
                    <a:lnTo>
                      <a:pt x="3" y="3"/>
                    </a:lnTo>
                    <a:lnTo>
                      <a:pt x="5" y="1"/>
                    </a:lnTo>
                    <a:lnTo>
                      <a:pt x="7" y="0"/>
                    </a:lnTo>
                    <a:lnTo>
                      <a:pt x="9" y="0"/>
                    </a:lnTo>
                    <a:lnTo>
                      <a:pt x="12" y="0"/>
                    </a:lnTo>
                  </a:path>
                </a:pathLst>
              </a:custGeom>
              <a:solidFill>
                <a:srgbClr val="FFFFFF"/>
              </a:solidFill>
              <a:ln w="12700" cap="rnd">
                <a:solidFill>
                  <a:srgbClr val="ABABAB"/>
                </a:solidFill>
                <a:round/>
              </a:ln>
            </p:spPr>
            <p:txBody>
              <a:bodyPr/>
              <a:lstStyle/>
              <a:p>
                <a:endParaRPr lang="zh-CN" altLang="en-US"/>
              </a:p>
            </p:txBody>
          </p:sp>
          <p:sp>
            <p:nvSpPr>
              <p:cNvPr id="11142" name="Freeform 683"/>
              <p:cNvSpPr/>
              <p:nvPr/>
            </p:nvSpPr>
            <p:spPr bwMode="auto">
              <a:xfrm>
                <a:off x="2565" y="2203"/>
                <a:ext cx="220" cy="153"/>
              </a:xfrm>
              <a:custGeom>
                <a:avLst/>
                <a:gdLst>
                  <a:gd name="T0" fmla="*/ 217 w 220"/>
                  <a:gd name="T1" fmla="*/ 2 h 153"/>
                  <a:gd name="T2" fmla="*/ 217 w 220"/>
                  <a:gd name="T3" fmla="*/ 8 h 153"/>
                  <a:gd name="T4" fmla="*/ 218 w 220"/>
                  <a:gd name="T5" fmla="*/ 17 h 153"/>
                  <a:gd name="T6" fmla="*/ 218 w 220"/>
                  <a:gd name="T7" fmla="*/ 26 h 153"/>
                  <a:gd name="T8" fmla="*/ 218 w 220"/>
                  <a:gd name="T9" fmla="*/ 35 h 153"/>
                  <a:gd name="T10" fmla="*/ 218 w 220"/>
                  <a:gd name="T11" fmla="*/ 45 h 153"/>
                  <a:gd name="T12" fmla="*/ 219 w 220"/>
                  <a:gd name="T13" fmla="*/ 54 h 153"/>
                  <a:gd name="T14" fmla="*/ 219 w 220"/>
                  <a:gd name="T15" fmla="*/ 63 h 153"/>
                  <a:gd name="T16" fmla="*/ 219 w 220"/>
                  <a:gd name="T17" fmla="*/ 72 h 153"/>
                  <a:gd name="T18" fmla="*/ 219 w 220"/>
                  <a:gd name="T19" fmla="*/ 77 h 153"/>
                  <a:gd name="T20" fmla="*/ 219 w 220"/>
                  <a:gd name="T21" fmla="*/ 86 h 153"/>
                  <a:gd name="T22" fmla="*/ 218 w 220"/>
                  <a:gd name="T23" fmla="*/ 95 h 153"/>
                  <a:gd name="T24" fmla="*/ 218 w 220"/>
                  <a:gd name="T25" fmla="*/ 104 h 153"/>
                  <a:gd name="T26" fmla="*/ 218 w 220"/>
                  <a:gd name="T27" fmla="*/ 113 h 153"/>
                  <a:gd name="T28" fmla="*/ 218 w 220"/>
                  <a:gd name="T29" fmla="*/ 122 h 153"/>
                  <a:gd name="T30" fmla="*/ 218 w 220"/>
                  <a:gd name="T31" fmla="*/ 131 h 153"/>
                  <a:gd name="T32" fmla="*/ 217 w 220"/>
                  <a:gd name="T33" fmla="*/ 140 h 153"/>
                  <a:gd name="T34" fmla="*/ 217 w 220"/>
                  <a:gd name="T35" fmla="*/ 146 h 153"/>
                  <a:gd name="T36" fmla="*/ 214 w 220"/>
                  <a:gd name="T37" fmla="*/ 149 h 153"/>
                  <a:gd name="T38" fmla="*/ 209 w 220"/>
                  <a:gd name="T39" fmla="*/ 150 h 153"/>
                  <a:gd name="T40" fmla="*/ 199 w 220"/>
                  <a:gd name="T41" fmla="*/ 150 h 153"/>
                  <a:gd name="T42" fmla="*/ 186 w 220"/>
                  <a:gd name="T43" fmla="*/ 151 h 153"/>
                  <a:gd name="T44" fmla="*/ 173 w 220"/>
                  <a:gd name="T45" fmla="*/ 151 h 153"/>
                  <a:gd name="T46" fmla="*/ 160 w 220"/>
                  <a:gd name="T47" fmla="*/ 151 h 153"/>
                  <a:gd name="T48" fmla="*/ 147 w 220"/>
                  <a:gd name="T49" fmla="*/ 151 h 153"/>
                  <a:gd name="T50" fmla="*/ 134 w 220"/>
                  <a:gd name="T51" fmla="*/ 152 h 153"/>
                  <a:gd name="T52" fmla="*/ 121 w 220"/>
                  <a:gd name="T53" fmla="*/ 152 h 153"/>
                  <a:gd name="T54" fmla="*/ 108 w 220"/>
                  <a:gd name="T55" fmla="*/ 152 h 153"/>
                  <a:gd name="T56" fmla="*/ 101 w 220"/>
                  <a:gd name="T57" fmla="*/ 152 h 153"/>
                  <a:gd name="T58" fmla="*/ 88 w 220"/>
                  <a:gd name="T59" fmla="*/ 152 h 153"/>
                  <a:gd name="T60" fmla="*/ 75 w 220"/>
                  <a:gd name="T61" fmla="*/ 151 h 153"/>
                  <a:gd name="T62" fmla="*/ 62 w 220"/>
                  <a:gd name="T63" fmla="*/ 151 h 153"/>
                  <a:gd name="T64" fmla="*/ 49 w 220"/>
                  <a:gd name="T65" fmla="*/ 151 h 153"/>
                  <a:gd name="T66" fmla="*/ 37 w 220"/>
                  <a:gd name="T67" fmla="*/ 151 h 153"/>
                  <a:gd name="T68" fmla="*/ 24 w 220"/>
                  <a:gd name="T69" fmla="*/ 151 h 153"/>
                  <a:gd name="T70" fmla="*/ 11 w 220"/>
                  <a:gd name="T71" fmla="*/ 150 h 153"/>
                  <a:gd name="T72" fmla="*/ 3 w 220"/>
                  <a:gd name="T73" fmla="*/ 150 h 153"/>
                  <a:gd name="T74" fmla="*/ 0 w 220"/>
                  <a:gd name="T75" fmla="*/ 147 h 153"/>
                  <a:gd name="T76" fmla="*/ 182 w 220"/>
                  <a:gd name="T77" fmla="*/ 127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0"/>
                  <a:gd name="T118" fmla="*/ 0 h 153"/>
                  <a:gd name="T119" fmla="*/ 220 w 220"/>
                  <a:gd name="T120" fmla="*/ 153 h 15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0" h="153">
                    <a:moveTo>
                      <a:pt x="217" y="0"/>
                    </a:moveTo>
                    <a:lnTo>
                      <a:pt x="217" y="2"/>
                    </a:lnTo>
                    <a:lnTo>
                      <a:pt x="217" y="4"/>
                    </a:lnTo>
                    <a:lnTo>
                      <a:pt x="217" y="8"/>
                    </a:lnTo>
                    <a:lnTo>
                      <a:pt x="218" y="13"/>
                    </a:lnTo>
                    <a:lnTo>
                      <a:pt x="218" y="17"/>
                    </a:lnTo>
                    <a:lnTo>
                      <a:pt x="218" y="22"/>
                    </a:lnTo>
                    <a:lnTo>
                      <a:pt x="218" y="26"/>
                    </a:lnTo>
                    <a:lnTo>
                      <a:pt x="218" y="31"/>
                    </a:lnTo>
                    <a:lnTo>
                      <a:pt x="218" y="35"/>
                    </a:lnTo>
                    <a:lnTo>
                      <a:pt x="218" y="40"/>
                    </a:lnTo>
                    <a:lnTo>
                      <a:pt x="218" y="45"/>
                    </a:lnTo>
                    <a:lnTo>
                      <a:pt x="218" y="49"/>
                    </a:lnTo>
                    <a:lnTo>
                      <a:pt x="219" y="54"/>
                    </a:lnTo>
                    <a:lnTo>
                      <a:pt x="219" y="58"/>
                    </a:lnTo>
                    <a:lnTo>
                      <a:pt x="219" y="63"/>
                    </a:lnTo>
                    <a:lnTo>
                      <a:pt x="219" y="67"/>
                    </a:lnTo>
                    <a:lnTo>
                      <a:pt x="219" y="72"/>
                    </a:lnTo>
                    <a:lnTo>
                      <a:pt x="219" y="74"/>
                    </a:lnTo>
                    <a:lnTo>
                      <a:pt x="219" y="77"/>
                    </a:lnTo>
                    <a:lnTo>
                      <a:pt x="219" y="81"/>
                    </a:lnTo>
                    <a:lnTo>
                      <a:pt x="219" y="86"/>
                    </a:lnTo>
                    <a:lnTo>
                      <a:pt x="219" y="90"/>
                    </a:lnTo>
                    <a:lnTo>
                      <a:pt x="218" y="95"/>
                    </a:lnTo>
                    <a:lnTo>
                      <a:pt x="218" y="99"/>
                    </a:lnTo>
                    <a:lnTo>
                      <a:pt x="218" y="104"/>
                    </a:lnTo>
                    <a:lnTo>
                      <a:pt x="218" y="108"/>
                    </a:lnTo>
                    <a:lnTo>
                      <a:pt x="218" y="113"/>
                    </a:lnTo>
                    <a:lnTo>
                      <a:pt x="218" y="117"/>
                    </a:lnTo>
                    <a:lnTo>
                      <a:pt x="218" y="122"/>
                    </a:lnTo>
                    <a:lnTo>
                      <a:pt x="218" y="127"/>
                    </a:lnTo>
                    <a:lnTo>
                      <a:pt x="218" y="131"/>
                    </a:lnTo>
                    <a:lnTo>
                      <a:pt x="217" y="136"/>
                    </a:lnTo>
                    <a:lnTo>
                      <a:pt x="217" y="140"/>
                    </a:lnTo>
                    <a:lnTo>
                      <a:pt x="217" y="145"/>
                    </a:lnTo>
                    <a:lnTo>
                      <a:pt x="217" y="146"/>
                    </a:lnTo>
                    <a:lnTo>
                      <a:pt x="216" y="148"/>
                    </a:lnTo>
                    <a:lnTo>
                      <a:pt x="214" y="149"/>
                    </a:lnTo>
                    <a:lnTo>
                      <a:pt x="212" y="150"/>
                    </a:lnTo>
                    <a:lnTo>
                      <a:pt x="209" y="150"/>
                    </a:lnTo>
                    <a:lnTo>
                      <a:pt x="205" y="150"/>
                    </a:lnTo>
                    <a:lnTo>
                      <a:pt x="199" y="150"/>
                    </a:lnTo>
                    <a:lnTo>
                      <a:pt x="192" y="151"/>
                    </a:lnTo>
                    <a:lnTo>
                      <a:pt x="186" y="151"/>
                    </a:lnTo>
                    <a:lnTo>
                      <a:pt x="180" y="151"/>
                    </a:lnTo>
                    <a:lnTo>
                      <a:pt x="173" y="151"/>
                    </a:lnTo>
                    <a:lnTo>
                      <a:pt x="167" y="151"/>
                    </a:lnTo>
                    <a:lnTo>
                      <a:pt x="160" y="151"/>
                    </a:lnTo>
                    <a:lnTo>
                      <a:pt x="154" y="151"/>
                    </a:lnTo>
                    <a:lnTo>
                      <a:pt x="147" y="151"/>
                    </a:lnTo>
                    <a:lnTo>
                      <a:pt x="141" y="151"/>
                    </a:lnTo>
                    <a:lnTo>
                      <a:pt x="134" y="152"/>
                    </a:lnTo>
                    <a:lnTo>
                      <a:pt x="128" y="152"/>
                    </a:lnTo>
                    <a:lnTo>
                      <a:pt x="121" y="152"/>
                    </a:lnTo>
                    <a:lnTo>
                      <a:pt x="115" y="152"/>
                    </a:lnTo>
                    <a:lnTo>
                      <a:pt x="108" y="152"/>
                    </a:lnTo>
                    <a:lnTo>
                      <a:pt x="105" y="152"/>
                    </a:lnTo>
                    <a:lnTo>
                      <a:pt x="101" y="152"/>
                    </a:lnTo>
                    <a:lnTo>
                      <a:pt x="95" y="152"/>
                    </a:lnTo>
                    <a:lnTo>
                      <a:pt x="88" y="152"/>
                    </a:lnTo>
                    <a:lnTo>
                      <a:pt x="82" y="152"/>
                    </a:lnTo>
                    <a:lnTo>
                      <a:pt x="75" y="151"/>
                    </a:lnTo>
                    <a:lnTo>
                      <a:pt x="69" y="151"/>
                    </a:lnTo>
                    <a:lnTo>
                      <a:pt x="62" y="151"/>
                    </a:lnTo>
                    <a:lnTo>
                      <a:pt x="56" y="151"/>
                    </a:lnTo>
                    <a:lnTo>
                      <a:pt x="49" y="151"/>
                    </a:lnTo>
                    <a:lnTo>
                      <a:pt x="43" y="151"/>
                    </a:lnTo>
                    <a:lnTo>
                      <a:pt x="37" y="151"/>
                    </a:lnTo>
                    <a:lnTo>
                      <a:pt x="30" y="151"/>
                    </a:lnTo>
                    <a:lnTo>
                      <a:pt x="24" y="151"/>
                    </a:lnTo>
                    <a:lnTo>
                      <a:pt x="17" y="150"/>
                    </a:lnTo>
                    <a:lnTo>
                      <a:pt x="11" y="150"/>
                    </a:lnTo>
                    <a:lnTo>
                      <a:pt x="4" y="150"/>
                    </a:lnTo>
                    <a:lnTo>
                      <a:pt x="3" y="150"/>
                    </a:lnTo>
                    <a:lnTo>
                      <a:pt x="1" y="149"/>
                    </a:lnTo>
                    <a:lnTo>
                      <a:pt x="0" y="147"/>
                    </a:lnTo>
                    <a:lnTo>
                      <a:pt x="0" y="145"/>
                    </a:lnTo>
                    <a:lnTo>
                      <a:pt x="182" y="127"/>
                    </a:lnTo>
                    <a:lnTo>
                      <a:pt x="217" y="0"/>
                    </a:lnTo>
                  </a:path>
                </a:pathLst>
              </a:custGeom>
              <a:solidFill>
                <a:srgbClr val="FFFFFF"/>
              </a:solidFill>
              <a:ln w="12700" cap="rnd">
                <a:solidFill>
                  <a:srgbClr val="ABABAB"/>
                </a:solidFill>
                <a:round/>
              </a:ln>
            </p:spPr>
            <p:txBody>
              <a:bodyPr/>
              <a:lstStyle/>
              <a:p>
                <a:endParaRPr lang="zh-CN" altLang="en-US"/>
              </a:p>
            </p:txBody>
          </p:sp>
          <p:sp>
            <p:nvSpPr>
              <p:cNvPr id="11143" name="Freeform 684"/>
              <p:cNvSpPr/>
              <p:nvPr/>
            </p:nvSpPr>
            <p:spPr bwMode="auto">
              <a:xfrm>
                <a:off x="2564" y="2197"/>
                <a:ext cx="219" cy="157"/>
              </a:xfrm>
              <a:custGeom>
                <a:avLst/>
                <a:gdLst>
                  <a:gd name="T0" fmla="*/ 1 w 219"/>
                  <a:gd name="T1" fmla="*/ 149 h 157"/>
                  <a:gd name="T2" fmla="*/ 0 w 219"/>
                  <a:gd name="T3" fmla="*/ 142 h 157"/>
                  <a:gd name="T4" fmla="*/ 0 w 219"/>
                  <a:gd name="T5" fmla="*/ 133 h 157"/>
                  <a:gd name="T6" fmla="*/ 0 w 219"/>
                  <a:gd name="T7" fmla="*/ 124 h 157"/>
                  <a:gd name="T8" fmla="*/ 0 w 219"/>
                  <a:gd name="T9" fmla="*/ 115 h 157"/>
                  <a:gd name="T10" fmla="*/ 0 w 219"/>
                  <a:gd name="T11" fmla="*/ 106 h 157"/>
                  <a:gd name="T12" fmla="*/ 0 w 219"/>
                  <a:gd name="T13" fmla="*/ 96 h 157"/>
                  <a:gd name="T14" fmla="*/ 0 w 219"/>
                  <a:gd name="T15" fmla="*/ 87 h 157"/>
                  <a:gd name="T16" fmla="*/ 0 w 219"/>
                  <a:gd name="T17" fmla="*/ 78 h 157"/>
                  <a:gd name="T18" fmla="*/ 0 w 219"/>
                  <a:gd name="T19" fmla="*/ 74 h 157"/>
                  <a:gd name="T20" fmla="*/ 0 w 219"/>
                  <a:gd name="T21" fmla="*/ 65 h 157"/>
                  <a:gd name="T22" fmla="*/ 0 w 219"/>
                  <a:gd name="T23" fmla="*/ 56 h 157"/>
                  <a:gd name="T24" fmla="*/ 0 w 219"/>
                  <a:gd name="T25" fmla="*/ 47 h 157"/>
                  <a:gd name="T26" fmla="*/ 0 w 219"/>
                  <a:gd name="T27" fmla="*/ 38 h 157"/>
                  <a:gd name="T28" fmla="*/ 0 w 219"/>
                  <a:gd name="T29" fmla="*/ 29 h 157"/>
                  <a:gd name="T30" fmla="*/ 0 w 219"/>
                  <a:gd name="T31" fmla="*/ 20 h 157"/>
                  <a:gd name="T32" fmla="*/ 1 w 219"/>
                  <a:gd name="T33" fmla="*/ 11 h 157"/>
                  <a:gd name="T34" fmla="*/ 1 w 219"/>
                  <a:gd name="T35" fmla="*/ 5 h 157"/>
                  <a:gd name="T36" fmla="*/ 4 w 219"/>
                  <a:gd name="T37" fmla="*/ 2 h 157"/>
                  <a:gd name="T38" fmla="*/ 9 w 219"/>
                  <a:gd name="T39" fmla="*/ 1 h 157"/>
                  <a:gd name="T40" fmla="*/ 19 w 219"/>
                  <a:gd name="T41" fmla="*/ 1 h 157"/>
                  <a:gd name="T42" fmla="*/ 32 w 219"/>
                  <a:gd name="T43" fmla="*/ 0 h 157"/>
                  <a:gd name="T44" fmla="*/ 44 w 219"/>
                  <a:gd name="T45" fmla="*/ 0 h 157"/>
                  <a:gd name="T46" fmla="*/ 57 w 219"/>
                  <a:gd name="T47" fmla="*/ 0 h 157"/>
                  <a:gd name="T48" fmla="*/ 70 w 219"/>
                  <a:gd name="T49" fmla="*/ 0 h 157"/>
                  <a:gd name="T50" fmla="*/ 83 w 219"/>
                  <a:gd name="T51" fmla="*/ 0 h 157"/>
                  <a:gd name="T52" fmla="*/ 96 w 219"/>
                  <a:gd name="T53" fmla="*/ 0 h 157"/>
                  <a:gd name="T54" fmla="*/ 109 w 219"/>
                  <a:gd name="T55" fmla="*/ 0 h 157"/>
                  <a:gd name="T56" fmla="*/ 116 w 219"/>
                  <a:gd name="T57" fmla="*/ 0 h 157"/>
                  <a:gd name="T58" fmla="*/ 129 w 219"/>
                  <a:gd name="T59" fmla="*/ 0 h 157"/>
                  <a:gd name="T60" fmla="*/ 142 w 219"/>
                  <a:gd name="T61" fmla="*/ 0 h 157"/>
                  <a:gd name="T62" fmla="*/ 155 w 219"/>
                  <a:gd name="T63" fmla="*/ 0 h 157"/>
                  <a:gd name="T64" fmla="*/ 168 w 219"/>
                  <a:gd name="T65" fmla="*/ 0 h 157"/>
                  <a:gd name="T66" fmla="*/ 181 w 219"/>
                  <a:gd name="T67" fmla="*/ 0 h 157"/>
                  <a:gd name="T68" fmla="*/ 193 w 219"/>
                  <a:gd name="T69" fmla="*/ 0 h 157"/>
                  <a:gd name="T70" fmla="*/ 206 w 219"/>
                  <a:gd name="T71" fmla="*/ 1 h 157"/>
                  <a:gd name="T72" fmla="*/ 214 w 219"/>
                  <a:gd name="T73" fmla="*/ 2 h 157"/>
                  <a:gd name="T74" fmla="*/ 217 w 219"/>
                  <a:gd name="T75" fmla="*/ 4 h 157"/>
                  <a:gd name="T76" fmla="*/ 183 w 219"/>
                  <a:gd name="T77" fmla="*/ 133 h 157"/>
                  <a:gd name="T78" fmla="*/ 5 w 219"/>
                  <a:gd name="T79" fmla="*/ 155 h 157"/>
                  <a:gd name="T80" fmla="*/ 1 w 219"/>
                  <a:gd name="T81" fmla="*/ 153 h 157"/>
                  <a:gd name="T82" fmla="*/ 1 w 219"/>
                  <a:gd name="T83" fmla="*/ 150 h 1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9"/>
                  <a:gd name="T127" fmla="*/ 0 h 157"/>
                  <a:gd name="T128" fmla="*/ 219 w 219"/>
                  <a:gd name="T129" fmla="*/ 157 h 1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9" h="157">
                    <a:moveTo>
                      <a:pt x="1" y="150"/>
                    </a:moveTo>
                    <a:lnTo>
                      <a:pt x="1" y="149"/>
                    </a:lnTo>
                    <a:lnTo>
                      <a:pt x="1" y="146"/>
                    </a:lnTo>
                    <a:lnTo>
                      <a:pt x="0" y="142"/>
                    </a:lnTo>
                    <a:lnTo>
                      <a:pt x="0" y="137"/>
                    </a:lnTo>
                    <a:lnTo>
                      <a:pt x="0" y="133"/>
                    </a:lnTo>
                    <a:lnTo>
                      <a:pt x="0" y="128"/>
                    </a:lnTo>
                    <a:lnTo>
                      <a:pt x="0" y="124"/>
                    </a:lnTo>
                    <a:lnTo>
                      <a:pt x="0" y="119"/>
                    </a:lnTo>
                    <a:lnTo>
                      <a:pt x="0" y="115"/>
                    </a:lnTo>
                    <a:lnTo>
                      <a:pt x="0" y="110"/>
                    </a:lnTo>
                    <a:lnTo>
                      <a:pt x="0" y="106"/>
                    </a:lnTo>
                    <a:lnTo>
                      <a:pt x="0" y="101"/>
                    </a:lnTo>
                    <a:lnTo>
                      <a:pt x="0" y="96"/>
                    </a:lnTo>
                    <a:lnTo>
                      <a:pt x="0" y="92"/>
                    </a:lnTo>
                    <a:lnTo>
                      <a:pt x="0" y="87"/>
                    </a:lnTo>
                    <a:lnTo>
                      <a:pt x="0" y="83"/>
                    </a:lnTo>
                    <a:lnTo>
                      <a:pt x="0" y="78"/>
                    </a:lnTo>
                    <a:lnTo>
                      <a:pt x="0" y="76"/>
                    </a:lnTo>
                    <a:lnTo>
                      <a:pt x="0" y="74"/>
                    </a:lnTo>
                    <a:lnTo>
                      <a:pt x="0" y="69"/>
                    </a:lnTo>
                    <a:lnTo>
                      <a:pt x="0" y="65"/>
                    </a:lnTo>
                    <a:lnTo>
                      <a:pt x="0" y="60"/>
                    </a:lnTo>
                    <a:lnTo>
                      <a:pt x="0" y="56"/>
                    </a:lnTo>
                    <a:lnTo>
                      <a:pt x="0" y="51"/>
                    </a:lnTo>
                    <a:lnTo>
                      <a:pt x="0" y="47"/>
                    </a:lnTo>
                    <a:lnTo>
                      <a:pt x="0" y="43"/>
                    </a:lnTo>
                    <a:lnTo>
                      <a:pt x="0" y="38"/>
                    </a:lnTo>
                    <a:lnTo>
                      <a:pt x="0" y="33"/>
                    </a:lnTo>
                    <a:lnTo>
                      <a:pt x="0" y="29"/>
                    </a:lnTo>
                    <a:lnTo>
                      <a:pt x="0" y="24"/>
                    </a:lnTo>
                    <a:lnTo>
                      <a:pt x="0" y="20"/>
                    </a:lnTo>
                    <a:lnTo>
                      <a:pt x="0" y="15"/>
                    </a:lnTo>
                    <a:lnTo>
                      <a:pt x="1" y="11"/>
                    </a:lnTo>
                    <a:lnTo>
                      <a:pt x="1" y="6"/>
                    </a:lnTo>
                    <a:lnTo>
                      <a:pt x="1" y="5"/>
                    </a:lnTo>
                    <a:lnTo>
                      <a:pt x="2" y="3"/>
                    </a:lnTo>
                    <a:lnTo>
                      <a:pt x="4" y="2"/>
                    </a:lnTo>
                    <a:lnTo>
                      <a:pt x="6" y="1"/>
                    </a:lnTo>
                    <a:lnTo>
                      <a:pt x="9" y="1"/>
                    </a:lnTo>
                    <a:lnTo>
                      <a:pt x="12" y="1"/>
                    </a:lnTo>
                    <a:lnTo>
                      <a:pt x="19" y="1"/>
                    </a:lnTo>
                    <a:lnTo>
                      <a:pt x="25" y="0"/>
                    </a:lnTo>
                    <a:lnTo>
                      <a:pt x="32" y="0"/>
                    </a:lnTo>
                    <a:lnTo>
                      <a:pt x="38" y="0"/>
                    </a:lnTo>
                    <a:lnTo>
                      <a:pt x="44" y="0"/>
                    </a:lnTo>
                    <a:lnTo>
                      <a:pt x="51" y="0"/>
                    </a:lnTo>
                    <a:lnTo>
                      <a:pt x="57" y="0"/>
                    </a:lnTo>
                    <a:lnTo>
                      <a:pt x="64" y="0"/>
                    </a:lnTo>
                    <a:lnTo>
                      <a:pt x="70" y="0"/>
                    </a:lnTo>
                    <a:lnTo>
                      <a:pt x="77" y="0"/>
                    </a:lnTo>
                    <a:lnTo>
                      <a:pt x="83" y="0"/>
                    </a:lnTo>
                    <a:lnTo>
                      <a:pt x="90" y="0"/>
                    </a:lnTo>
                    <a:lnTo>
                      <a:pt x="96" y="0"/>
                    </a:lnTo>
                    <a:lnTo>
                      <a:pt x="103" y="0"/>
                    </a:lnTo>
                    <a:lnTo>
                      <a:pt x="109" y="0"/>
                    </a:lnTo>
                    <a:lnTo>
                      <a:pt x="112" y="0"/>
                    </a:lnTo>
                    <a:lnTo>
                      <a:pt x="116" y="0"/>
                    </a:lnTo>
                    <a:lnTo>
                      <a:pt x="122" y="0"/>
                    </a:lnTo>
                    <a:lnTo>
                      <a:pt x="129" y="0"/>
                    </a:lnTo>
                    <a:lnTo>
                      <a:pt x="135" y="0"/>
                    </a:lnTo>
                    <a:lnTo>
                      <a:pt x="142" y="0"/>
                    </a:lnTo>
                    <a:lnTo>
                      <a:pt x="148" y="0"/>
                    </a:lnTo>
                    <a:lnTo>
                      <a:pt x="155" y="0"/>
                    </a:lnTo>
                    <a:lnTo>
                      <a:pt x="161" y="0"/>
                    </a:lnTo>
                    <a:lnTo>
                      <a:pt x="168" y="0"/>
                    </a:lnTo>
                    <a:lnTo>
                      <a:pt x="174" y="0"/>
                    </a:lnTo>
                    <a:lnTo>
                      <a:pt x="181" y="0"/>
                    </a:lnTo>
                    <a:lnTo>
                      <a:pt x="187" y="0"/>
                    </a:lnTo>
                    <a:lnTo>
                      <a:pt x="193" y="0"/>
                    </a:lnTo>
                    <a:lnTo>
                      <a:pt x="199" y="1"/>
                    </a:lnTo>
                    <a:lnTo>
                      <a:pt x="206" y="1"/>
                    </a:lnTo>
                    <a:lnTo>
                      <a:pt x="212" y="1"/>
                    </a:lnTo>
                    <a:lnTo>
                      <a:pt x="214" y="2"/>
                    </a:lnTo>
                    <a:lnTo>
                      <a:pt x="216" y="3"/>
                    </a:lnTo>
                    <a:lnTo>
                      <a:pt x="217" y="4"/>
                    </a:lnTo>
                    <a:lnTo>
                      <a:pt x="218" y="6"/>
                    </a:lnTo>
                    <a:lnTo>
                      <a:pt x="183" y="133"/>
                    </a:lnTo>
                    <a:lnTo>
                      <a:pt x="7" y="156"/>
                    </a:lnTo>
                    <a:lnTo>
                      <a:pt x="5" y="155"/>
                    </a:lnTo>
                    <a:lnTo>
                      <a:pt x="3" y="155"/>
                    </a:lnTo>
                    <a:lnTo>
                      <a:pt x="1" y="153"/>
                    </a:lnTo>
                    <a:lnTo>
                      <a:pt x="1" y="151"/>
                    </a:lnTo>
                    <a:lnTo>
                      <a:pt x="1" y="150"/>
                    </a:lnTo>
                  </a:path>
                </a:pathLst>
              </a:custGeom>
              <a:solidFill>
                <a:srgbClr val="ABABAB"/>
              </a:solidFill>
              <a:ln w="12700" cap="rnd">
                <a:solidFill>
                  <a:srgbClr val="ABABAB"/>
                </a:solidFill>
                <a:round/>
              </a:ln>
            </p:spPr>
            <p:txBody>
              <a:bodyPr/>
              <a:lstStyle/>
              <a:p>
                <a:endParaRPr lang="zh-CN" altLang="en-US"/>
              </a:p>
            </p:txBody>
          </p:sp>
          <p:sp>
            <p:nvSpPr>
              <p:cNvPr id="11144" name="Freeform 685"/>
              <p:cNvSpPr/>
              <p:nvPr/>
            </p:nvSpPr>
            <p:spPr bwMode="auto">
              <a:xfrm>
                <a:off x="2568" y="2202"/>
                <a:ext cx="212" cy="148"/>
              </a:xfrm>
              <a:custGeom>
                <a:avLst/>
                <a:gdLst>
                  <a:gd name="T0" fmla="*/ 3 w 212"/>
                  <a:gd name="T1" fmla="*/ 0 h 148"/>
                  <a:gd name="T2" fmla="*/ 207 w 212"/>
                  <a:gd name="T3" fmla="*/ 0 h 148"/>
                  <a:gd name="T4" fmla="*/ 209 w 212"/>
                  <a:gd name="T5" fmla="*/ 0 h 148"/>
                  <a:gd name="T6" fmla="*/ 210 w 212"/>
                  <a:gd name="T7" fmla="*/ 1 h 148"/>
                  <a:gd name="T8" fmla="*/ 211 w 212"/>
                  <a:gd name="T9" fmla="*/ 3 h 148"/>
                  <a:gd name="T10" fmla="*/ 211 w 212"/>
                  <a:gd name="T11" fmla="*/ 143 h 148"/>
                  <a:gd name="T12" fmla="*/ 210 w 212"/>
                  <a:gd name="T13" fmla="*/ 145 h 148"/>
                  <a:gd name="T14" fmla="*/ 209 w 212"/>
                  <a:gd name="T15" fmla="*/ 146 h 148"/>
                  <a:gd name="T16" fmla="*/ 207 w 212"/>
                  <a:gd name="T17" fmla="*/ 147 h 148"/>
                  <a:gd name="T18" fmla="*/ 3 w 212"/>
                  <a:gd name="T19" fmla="*/ 147 h 148"/>
                  <a:gd name="T20" fmla="*/ 1 w 212"/>
                  <a:gd name="T21" fmla="*/ 146 h 148"/>
                  <a:gd name="T22" fmla="*/ 0 w 212"/>
                  <a:gd name="T23" fmla="*/ 145 h 148"/>
                  <a:gd name="T24" fmla="*/ 0 w 212"/>
                  <a:gd name="T25" fmla="*/ 143 h 148"/>
                  <a:gd name="T26" fmla="*/ 0 w 212"/>
                  <a:gd name="T27" fmla="*/ 3 h 148"/>
                  <a:gd name="T28" fmla="*/ 0 w 212"/>
                  <a:gd name="T29" fmla="*/ 1 h 148"/>
                  <a:gd name="T30" fmla="*/ 1 w 212"/>
                  <a:gd name="T31" fmla="*/ 0 h 148"/>
                  <a:gd name="T32" fmla="*/ 3 w 212"/>
                  <a:gd name="T33" fmla="*/ 0 h 1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
                  <a:gd name="T52" fmla="*/ 0 h 148"/>
                  <a:gd name="T53" fmla="*/ 212 w 212"/>
                  <a:gd name="T54" fmla="*/ 148 h 1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 h="148">
                    <a:moveTo>
                      <a:pt x="3" y="0"/>
                    </a:moveTo>
                    <a:lnTo>
                      <a:pt x="207" y="0"/>
                    </a:lnTo>
                    <a:lnTo>
                      <a:pt x="209" y="0"/>
                    </a:lnTo>
                    <a:lnTo>
                      <a:pt x="210" y="1"/>
                    </a:lnTo>
                    <a:lnTo>
                      <a:pt x="211" y="3"/>
                    </a:lnTo>
                    <a:lnTo>
                      <a:pt x="211" y="143"/>
                    </a:lnTo>
                    <a:lnTo>
                      <a:pt x="210" y="145"/>
                    </a:lnTo>
                    <a:lnTo>
                      <a:pt x="209" y="146"/>
                    </a:lnTo>
                    <a:lnTo>
                      <a:pt x="207" y="147"/>
                    </a:lnTo>
                    <a:lnTo>
                      <a:pt x="3" y="147"/>
                    </a:lnTo>
                    <a:lnTo>
                      <a:pt x="1" y="146"/>
                    </a:lnTo>
                    <a:lnTo>
                      <a:pt x="0" y="145"/>
                    </a:lnTo>
                    <a:lnTo>
                      <a:pt x="0" y="143"/>
                    </a:lnTo>
                    <a:lnTo>
                      <a:pt x="0" y="3"/>
                    </a:lnTo>
                    <a:lnTo>
                      <a:pt x="0" y="1"/>
                    </a:lnTo>
                    <a:lnTo>
                      <a:pt x="1" y="0"/>
                    </a:lnTo>
                    <a:lnTo>
                      <a:pt x="3" y="0"/>
                    </a:lnTo>
                  </a:path>
                </a:pathLst>
              </a:custGeom>
              <a:solidFill>
                <a:srgbClr val="000000"/>
              </a:solidFill>
              <a:ln w="12700" cap="rnd">
                <a:solidFill>
                  <a:srgbClr val="000000"/>
                </a:solidFill>
                <a:round/>
              </a:ln>
            </p:spPr>
            <p:txBody>
              <a:bodyPr/>
              <a:lstStyle/>
              <a:p>
                <a:endParaRPr lang="zh-CN" altLang="en-US"/>
              </a:p>
            </p:txBody>
          </p:sp>
          <p:sp>
            <p:nvSpPr>
              <p:cNvPr id="11145" name="Freeform 686"/>
              <p:cNvSpPr/>
              <p:nvPr/>
            </p:nvSpPr>
            <p:spPr bwMode="auto">
              <a:xfrm>
                <a:off x="2577" y="2207"/>
                <a:ext cx="197" cy="135"/>
              </a:xfrm>
              <a:custGeom>
                <a:avLst/>
                <a:gdLst>
                  <a:gd name="T0" fmla="*/ 0 w 197"/>
                  <a:gd name="T1" fmla="*/ 134 h 135"/>
                  <a:gd name="T2" fmla="*/ 196 w 197"/>
                  <a:gd name="T3" fmla="*/ 134 h 135"/>
                  <a:gd name="T4" fmla="*/ 196 w 197"/>
                  <a:gd name="T5" fmla="*/ 0 h 135"/>
                  <a:gd name="T6" fmla="*/ 0 w 197"/>
                  <a:gd name="T7" fmla="*/ 0 h 135"/>
                  <a:gd name="T8" fmla="*/ 0 w 197"/>
                  <a:gd name="T9" fmla="*/ 134 h 135"/>
                  <a:gd name="T10" fmla="*/ 0 60000 65536"/>
                  <a:gd name="T11" fmla="*/ 0 60000 65536"/>
                  <a:gd name="T12" fmla="*/ 0 60000 65536"/>
                  <a:gd name="T13" fmla="*/ 0 60000 65536"/>
                  <a:gd name="T14" fmla="*/ 0 60000 65536"/>
                  <a:gd name="T15" fmla="*/ 0 w 197"/>
                  <a:gd name="T16" fmla="*/ 0 h 135"/>
                  <a:gd name="T17" fmla="*/ 197 w 197"/>
                  <a:gd name="T18" fmla="*/ 135 h 135"/>
                </a:gdLst>
                <a:ahLst/>
                <a:cxnLst>
                  <a:cxn ang="T10">
                    <a:pos x="T0" y="T1"/>
                  </a:cxn>
                  <a:cxn ang="T11">
                    <a:pos x="T2" y="T3"/>
                  </a:cxn>
                  <a:cxn ang="T12">
                    <a:pos x="T4" y="T5"/>
                  </a:cxn>
                  <a:cxn ang="T13">
                    <a:pos x="T6" y="T7"/>
                  </a:cxn>
                  <a:cxn ang="T14">
                    <a:pos x="T8" y="T9"/>
                  </a:cxn>
                </a:cxnLst>
                <a:rect l="T15" t="T16" r="T17" b="T18"/>
                <a:pathLst>
                  <a:path w="197" h="135">
                    <a:moveTo>
                      <a:pt x="0" y="134"/>
                    </a:moveTo>
                    <a:lnTo>
                      <a:pt x="196" y="134"/>
                    </a:lnTo>
                    <a:lnTo>
                      <a:pt x="196" y="0"/>
                    </a:lnTo>
                    <a:lnTo>
                      <a:pt x="0" y="0"/>
                    </a:lnTo>
                    <a:lnTo>
                      <a:pt x="0" y="134"/>
                    </a:lnTo>
                  </a:path>
                </a:pathLst>
              </a:custGeom>
              <a:solidFill>
                <a:srgbClr val="00CCFF"/>
              </a:solidFill>
              <a:ln w="12700" cap="rnd">
                <a:solidFill>
                  <a:srgbClr val="00CCFF"/>
                </a:solidFill>
                <a:round/>
              </a:ln>
            </p:spPr>
            <p:txBody>
              <a:bodyPr/>
              <a:lstStyle/>
              <a:p>
                <a:endParaRPr lang="zh-CN" altLang="en-US"/>
              </a:p>
            </p:txBody>
          </p:sp>
          <p:sp>
            <p:nvSpPr>
              <p:cNvPr id="11146" name="Freeform 687"/>
              <p:cNvSpPr/>
              <p:nvPr/>
            </p:nvSpPr>
            <p:spPr bwMode="auto">
              <a:xfrm>
                <a:off x="2769" y="2371"/>
                <a:ext cx="21" cy="19"/>
              </a:xfrm>
              <a:custGeom>
                <a:avLst/>
                <a:gdLst>
                  <a:gd name="T0" fmla="*/ 0 w 21"/>
                  <a:gd name="T1" fmla="*/ 18 h 19"/>
                  <a:gd name="T2" fmla="*/ 20 w 21"/>
                  <a:gd name="T3" fmla="*/ 18 h 19"/>
                  <a:gd name="T4" fmla="*/ 20 w 21"/>
                  <a:gd name="T5" fmla="*/ 0 h 19"/>
                  <a:gd name="T6" fmla="*/ 0 w 21"/>
                  <a:gd name="T7" fmla="*/ 0 h 19"/>
                  <a:gd name="T8" fmla="*/ 0 w 21"/>
                  <a:gd name="T9" fmla="*/ 18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0" y="18"/>
                    </a:moveTo>
                    <a:lnTo>
                      <a:pt x="20" y="18"/>
                    </a:lnTo>
                    <a:lnTo>
                      <a:pt x="20" y="0"/>
                    </a:lnTo>
                    <a:lnTo>
                      <a:pt x="0" y="0"/>
                    </a:lnTo>
                    <a:lnTo>
                      <a:pt x="0" y="18"/>
                    </a:lnTo>
                  </a:path>
                </a:pathLst>
              </a:custGeom>
              <a:solidFill>
                <a:srgbClr val="00FF00"/>
              </a:solidFill>
              <a:ln w="12700" cap="rnd">
                <a:solidFill>
                  <a:srgbClr val="000000"/>
                </a:solidFill>
                <a:round/>
              </a:ln>
            </p:spPr>
            <p:txBody>
              <a:bodyPr/>
              <a:lstStyle/>
              <a:p>
                <a:endParaRPr lang="zh-CN" altLang="en-US"/>
              </a:p>
            </p:txBody>
          </p:sp>
          <p:sp>
            <p:nvSpPr>
              <p:cNvPr id="11147" name="Freeform 688"/>
              <p:cNvSpPr/>
              <p:nvPr/>
            </p:nvSpPr>
            <p:spPr bwMode="auto">
              <a:xfrm>
                <a:off x="2565" y="2370"/>
                <a:ext cx="22" cy="19"/>
              </a:xfrm>
              <a:custGeom>
                <a:avLst/>
                <a:gdLst>
                  <a:gd name="T0" fmla="*/ 10 w 22"/>
                  <a:gd name="T1" fmla="*/ 0 h 19"/>
                  <a:gd name="T2" fmla="*/ 14 w 22"/>
                  <a:gd name="T3" fmla="*/ 1 h 19"/>
                  <a:gd name="T4" fmla="*/ 19 w 22"/>
                  <a:gd name="T5" fmla="*/ 5 h 19"/>
                  <a:gd name="T6" fmla="*/ 21 w 22"/>
                  <a:gd name="T7" fmla="*/ 9 h 19"/>
                  <a:gd name="T8" fmla="*/ 19 w 22"/>
                  <a:gd name="T9" fmla="*/ 12 h 19"/>
                  <a:gd name="T10" fmla="*/ 15 w 22"/>
                  <a:gd name="T11" fmla="*/ 16 h 19"/>
                  <a:gd name="T12" fmla="*/ 11 w 22"/>
                  <a:gd name="T13" fmla="*/ 18 h 19"/>
                  <a:gd name="T14" fmla="*/ 6 w 22"/>
                  <a:gd name="T15" fmla="*/ 17 h 19"/>
                  <a:gd name="T16" fmla="*/ 2 w 22"/>
                  <a:gd name="T17" fmla="*/ 14 h 19"/>
                  <a:gd name="T18" fmla="*/ 0 w 22"/>
                  <a:gd name="T19" fmla="*/ 10 h 19"/>
                  <a:gd name="T20" fmla="*/ 0 w 22"/>
                  <a:gd name="T21" fmla="*/ 7 h 19"/>
                  <a:gd name="T22" fmla="*/ 3 w 22"/>
                  <a:gd name="T23" fmla="*/ 3 h 19"/>
                  <a:gd name="T24" fmla="*/ 7 w 22"/>
                  <a:gd name="T25" fmla="*/ 0 h 19"/>
                  <a:gd name="T26" fmla="*/ 10 w 22"/>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0" y="0"/>
                    </a:moveTo>
                    <a:lnTo>
                      <a:pt x="14" y="1"/>
                    </a:lnTo>
                    <a:lnTo>
                      <a:pt x="19" y="5"/>
                    </a:lnTo>
                    <a:lnTo>
                      <a:pt x="21" y="9"/>
                    </a:lnTo>
                    <a:lnTo>
                      <a:pt x="19" y="12"/>
                    </a:lnTo>
                    <a:lnTo>
                      <a:pt x="15" y="16"/>
                    </a:lnTo>
                    <a:lnTo>
                      <a:pt x="11" y="18"/>
                    </a:lnTo>
                    <a:lnTo>
                      <a:pt x="6" y="17"/>
                    </a:lnTo>
                    <a:lnTo>
                      <a:pt x="2" y="14"/>
                    </a:lnTo>
                    <a:lnTo>
                      <a:pt x="0" y="10"/>
                    </a:lnTo>
                    <a:lnTo>
                      <a:pt x="0" y="7"/>
                    </a:lnTo>
                    <a:lnTo>
                      <a:pt x="3" y="3"/>
                    </a:lnTo>
                    <a:lnTo>
                      <a:pt x="7" y="0"/>
                    </a:lnTo>
                    <a:lnTo>
                      <a:pt x="10" y="0"/>
                    </a:lnTo>
                  </a:path>
                </a:pathLst>
              </a:custGeom>
              <a:solidFill>
                <a:srgbClr val="FF0016"/>
              </a:solidFill>
              <a:ln w="12700" cap="rnd">
                <a:solidFill>
                  <a:srgbClr val="000000"/>
                </a:solidFill>
                <a:round/>
              </a:ln>
            </p:spPr>
            <p:txBody>
              <a:bodyPr/>
              <a:lstStyle/>
              <a:p>
                <a:endParaRPr lang="zh-CN" altLang="en-US"/>
              </a:p>
            </p:txBody>
          </p:sp>
          <p:sp>
            <p:nvSpPr>
              <p:cNvPr id="11148" name="Line 689"/>
              <p:cNvSpPr>
                <a:spLocks noChangeShapeType="1"/>
              </p:cNvSpPr>
              <p:nvPr/>
            </p:nvSpPr>
            <p:spPr bwMode="auto">
              <a:xfrm>
                <a:off x="2568" y="2371"/>
                <a:ext cx="5" cy="0"/>
              </a:xfrm>
              <a:prstGeom prst="line">
                <a:avLst/>
              </a:prstGeom>
              <a:noFill/>
              <a:ln w="12700">
                <a:solidFill>
                  <a:srgbClr val="00FF00"/>
                </a:solidFill>
                <a:round/>
                <a:headEnd type="none" w="sm" len="sm"/>
                <a:tailEnd type="none" w="sm" len="sm"/>
              </a:ln>
            </p:spPr>
            <p:txBody>
              <a:bodyPr wrap="none" anchor="ctr"/>
              <a:lstStyle/>
              <a:p>
                <a:endParaRPr lang="zh-CN" altLang="en-US"/>
              </a:p>
            </p:txBody>
          </p:sp>
        </p:grpSp>
        <p:grpSp>
          <p:nvGrpSpPr>
            <p:cNvPr id="10703" name="Group 690"/>
            <p:cNvGrpSpPr/>
            <p:nvPr/>
          </p:nvGrpSpPr>
          <p:grpSpPr bwMode="auto">
            <a:xfrm>
              <a:off x="2496" y="1677"/>
              <a:ext cx="589" cy="387"/>
              <a:chOff x="2436" y="2170"/>
              <a:chExt cx="589" cy="387"/>
            </a:xfrm>
          </p:grpSpPr>
          <p:sp>
            <p:nvSpPr>
              <p:cNvPr id="10853" name="Freeform 691"/>
              <p:cNvSpPr/>
              <p:nvPr/>
            </p:nvSpPr>
            <p:spPr bwMode="auto">
              <a:xfrm>
                <a:off x="2914" y="2504"/>
                <a:ext cx="111" cy="53"/>
              </a:xfrm>
              <a:custGeom>
                <a:avLst/>
                <a:gdLst>
                  <a:gd name="T0" fmla="*/ 2 w 111"/>
                  <a:gd name="T1" fmla="*/ 22 h 53"/>
                  <a:gd name="T2" fmla="*/ 1 w 111"/>
                  <a:gd name="T3" fmla="*/ 21 h 53"/>
                  <a:gd name="T4" fmla="*/ 0 w 111"/>
                  <a:gd name="T5" fmla="*/ 19 h 53"/>
                  <a:gd name="T6" fmla="*/ 0 w 111"/>
                  <a:gd name="T7" fmla="*/ 17 h 53"/>
                  <a:gd name="T8" fmla="*/ 0 w 111"/>
                  <a:gd name="T9" fmla="*/ 16 h 53"/>
                  <a:gd name="T10" fmla="*/ 0 w 111"/>
                  <a:gd name="T11" fmla="*/ 7 h 53"/>
                  <a:gd name="T12" fmla="*/ 0 w 111"/>
                  <a:gd name="T13" fmla="*/ 5 h 53"/>
                  <a:gd name="T14" fmla="*/ 2 w 111"/>
                  <a:gd name="T15" fmla="*/ 4 h 53"/>
                  <a:gd name="T16" fmla="*/ 35 w 111"/>
                  <a:gd name="T17" fmla="*/ 0 h 53"/>
                  <a:gd name="T18" fmla="*/ 37 w 111"/>
                  <a:gd name="T19" fmla="*/ 0 h 53"/>
                  <a:gd name="T20" fmla="*/ 38 w 111"/>
                  <a:gd name="T21" fmla="*/ 0 h 53"/>
                  <a:gd name="T22" fmla="*/ 40 w 111"/>
                  <a:gd name="T23" fmla="*/ 0 h 53"/>
                  <a:gd name="T24" fmla="*/ 81 w 111"/>
                  <a:gd name="T25" fmla="*/ 2 h 53"/>
                  <a:gd name="T26" fmla="*/ 82 w 111"/>
                  <a:gd name="T27" fmla="*/ 2 h 53"/>
                  <a:gd name="T28" fmla="*/ 84 w 111"/>
                  <a:gd name="T29" fmla="*/ 3 h 53"/>
                  <a:gd name="T30" fmla="*/ 86 w 111"/>
                  <a:gd name="T31" fmla="*/ 3 h 53"/>
                  <a:gd name="T32" fmla="*/ 88 w 111"/>
                  <a:gd name="T33" fmla="*/ 4 h 53"/>
                  <a:gd name="T34" fmla="*/ 90 w 111"/>
                  <a:gd name="T35" fmla="*/ 5 h 53"/>
                  <a:gd name="T36" fmla="*/ 107 w 111"/>
                  <a:gd name="T37" fmla="*/ 21 h 53"/>
                  <a:gd name="T38" fmla="*/ 108 w 111"/>
                  <a:gd name="T39" fmla="*/ 23 h 53"/>
                  <a:gd name="T40" fmla="*/ 109 w 111"/>
                  <a:gd name="T41" fmla="*/ 24 h 53"/>
                  <a:gd name="T42" fmla="*/ 110 w 111"/>
                  <a:gd name="T43" fmla="*/ 26 h 53"/>
                  <a:gd name="T44" fmla="*/ 110 w 111"/>
                  <a:gd name="T45" fmla="*/ 36 h 53"/>
                  <a:gd name="T46" fmla="*/ 109 w 111"/>
                  <a:gd name="T47" fmla="*/ 37 h 53"/>
                  <a:gd name="T48" fmla="*/ 108 w 111"/>
                  <a:gd name="T49" fmla="*/ 39 h 53"/>
                  <a:gd name="T50" fmla="*/ 72 w 111"/>
                  <a:gd name="T51" fmla="*/ 51 h 53"/>
                  <a:gd name="T52" fmla="*/ 70 w 111"/>
                  <a:gd name="T53" fmla="*/ 51 h 53"/>
                  <a:gd name="T54" fmla="*/ 68 w 111"/>
                  <a:gd name="T55" fmla="*/ 52 h 53"/>
                  <a:gd name="T56" fmla="*/ 66 w 111"/>
                  <a:gd name="T57" fmla="*/ 52 h 53"/>
                  <a:gd name="T58" fmla="*/ 64 w 111"/>
                  <a:gd name="T59" fmla="*/ 51 h 53"/>
                  <a:gd name="T60" fmla="*/ 62 w 111"/>
                  <a:gd name="T61" fmla="*/ 51 h 53"/>
                  <a:gd name="T62" fmla="*/ 2 w 111"/>
                  <a:gd name="T63" fmla="*/ 22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1"/>
                  <a:gd name="T97" fmla="*/ 0 h 53"/>
                  <a:gd name="T98" fmla="*/ 111 w 111"/>
                  <a:gd name="T99" fmla="*/ 53 h 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1" h="53">
                    <a:moveTo>
                      <a:pt x="2" y="22"/>
                    </a:moveTo>
                    <a:lnTo>
                      <a:pt x="1" y="21"/>
                    </a:lnTo>
                    <a:lnTo>
                      <a:pt x="0" y="19"/>
                    </a:lnTo>
                    <a:lnTo>
                      <a:pt x="0" y="17"/>
                    </a:lnTo>
                    <a:lnTo>
                      <a:pt x="0" y="16"/>
                    </a:lnTo>
                    <a:lnTo>
                      <a:pt x="0" y="7"/>
                    </a:lnTo>
                    <a:lnTo>
                      <a:pt x="0" y="5"/>
                    </a:lnTo>
                    <a:lnTo>
                      <a:pt x="2" y="4"/>
                    </a:lnTo>
                    <a:lnTo>
                      <a:pt x="35" y="0"/>
                    </a:lnTo>
                    <a:lnTo>
                      <a:pt x="37" y="0"/>
                    </a:lnTo>
                    <a:lnTo>
                      <a:pt x="38" y="0"/>
                    </a:lnTo>
                    <a:lnTo>
                      <a:pt x="40" y="0"/>
                    </a:lnTo>
                    <a:lnTo>
                      <a:pt x="81" y="2"/>
                    </a:lnTo>
                    <a:lnTo>
                      <a:pt x="82" y="2"/>
                    </a:lnTo>
                    <a:lnTo>
                      <a:pt x="84" y="3"/>
                    </a:lnTo>
                    <a:lnTo>
                      <a:pt x="86" y="3"/>
                    </a:lnTo>
                    <a:lnTo>
                      <a:pt x="88" y="4"/>
                    </a:lnTo>
                    <a:lnTo>
                      <a:pt x="90" y="5"/>
                    </a:lnTo>
                    <a:lnTo>
                      <a:pt x="107" y="21"/>
                    </a:lnTo>
                    <a:lnTo>
                      <a:pt x="108" y="23"/>
                    </a:lnTo>
                    <a:lnTo>
                      <a:pt x="109" y="24"/>
                    </a:lnTo>
                    <a:lnTo>
                      <a:pt x="110" y="26"/>
                    </a:lnTo>
                    <a:lnTo>
                      <a:pt x="110" y="36"/>
                    </a:lnTo>
                    <a:lnTo>
                      <a:pt x="109" y="37"/>
                    </a:lnTo>
                    <a:lnTo>
                      <a:pt x="108" y="39"/>
                    </a:lnTo>
                    <a:lnTo>
                      <a:pt x="72" y="51"/>
                    </a:lnTo>
                    <a:lnTo>
                      <a:pt x="70" y="51"/>
                    </a:lnTo>
                    <a:lnTo>
                      <a:pt x="68" y="52"/>
                    </a:lnTo>
                    <a:lnTo>
                      <a:pt x="66" y="52"/>
                    </a:lnTo>
                    <a:lnTo>
                      <a:pt x="64" y="51"/>
                    </a:lnTo>
                    <a:lnTo>
                      <a:pt x="62" y="51"/>
                    </a:lnTo>
                    <a:lnTo>
                      <a:pt x="2" y="22"/>
                    </a:lnTo>
                  </a:path>
                </a:pathLst>
              </a:custGeom>
              <a:solidFill>
                <a:srgbClr val="FFFFFF"/>
              </a:solidFill>
              <a:ln w="12700" cap="rnd">
                <a:solidFill>
                  <a:srgbClr val="ABABAB"/>
                </a:solidFill>
                <a:round/>
              </a:ln>
            </p:spPr>
            <p:txBody>
              <a:bodyPr/>
              <a:lstStyle/>
              <a:p>
                <a:endParaRPr lang="zh-CN" altLang="en-US"/>
              </a:p>
            </p:txBody>
          </p:sp>
          <p:sp>
            <p:nvSpPr>
              <p:cNvPr id="10854" name="Freeform 692"/>
              <p:cNvSpPr/>
              <p:nvPr/>
            </p:nvSpPr>
            <p:spPr bwMode="auto">
              <a:xfrm>
                <a:off x="2914" y="2509"/>
                <a:ext cx="75" cy="28"/>
              </a:xfrm>
              <a:custGeom>
                <a:avLst/>
                <a:gdLst>
                  <a:gd name="T0" fmla="*/ 2 w 75"/>
                  <a:gd name="T1" fmla="*/ 0 h 28"/>
                  <a:gd name="T2" fmla="*/ 0 w 75"/>
                  <a:gd name="T3" fmla="*/ 0 h 28"/>
                  <a:gd name="T4" fmla="*/ 0 w 75"/>
                  <a:gd name="T5" fmla="*/ 1 h 28"/>
                  <a:gd name="T6" fmla="*/ 40 w 75"/>
                  <a:gd name="T7" fmla="*/ 4 h 28"/>
                  <a:gd name="T8" fmla="*/ 65 w 75"/>
                  <a:gd name="T9" fmla="*/ 24 h 28"/>
                  <a:gd name="T10" fmla="*/ 67 w 75"/>
                  <a:gd name="T11" fmla="*/ 25 h 28"/>
                  <a:gd name="T12" fmla="*/ 69 w 75"/>
                  <a:gd name="T13" fmla="*/ 26 h 28"/>
                  <a:gd name="T14" fmla="*/ 71 w 75"/>
                  <a:gd name="T15" fmla="*/ 27 h 28"/>
                  <a:gd name="T16" fmla="*/ 72 w 75"/>
                  <a:gd name="T17" fmla="*/ 26 h 28"/>
                  <a:gd name="T18" fmla="*/ 74 w 75"/>
                  <a:gd name="T19" fmla="*/ 25 h 28"/>
                  <a:gd name="T20" fmla="*/ 72 w 75"/>
                  <a:gd name="T21" fmla="*/ 23 h 28"/>
                  <a:gd name="T22" fmla="*/ 71 w 75"/>
                  <a:gd name="T23" fmla="*/ 23 h 28"/>
                  <a:gd name="T24" fmla="*/ 69 w 75"/>
                  <a:gd name="T25" fmla="*/ 23 h 28"/>
                  <a:gd name="T26" fmla="*/ 67 w 75"/>
                  <a:gd name="T27" fmla="*/ 22 h 28"/>
                  <a:gd name="T28" fmla="*/ 66 w 75"/>
                  <a:gd name="T29" fmla="*/ 21 h 28"/>
                  <a:gd name="T30" fmla="*/ 45 w 75"/>
                  <a:gd name="T31" fmla="*/ 5 h 28"/>
                  <a:gd name="T32" fmla="*/ 43 w 75"/>
                  <a:gd name="T33" fmla="*/ 4 h 28"/>
                  <a:gd name="T34" fmla="*/ 41 w 75"/>
                  <a:gd name="T35" fmla="*/ 3 h 28"/>
                  <a:gd name="T36" fmla="*/ 40 w 75"/>
                  <a:gd name="T37" fmla="*/ 2 h 28"/>
                  <a:gd name="T38" fmla="*/ 2 w 75"/>
                  <a:gd name="T39" fmla="*/ 0 h 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5"/>
                  <a:gd name="T61" fmla="*/ 0 h 28"/>
                  <a:gd name="T62" fmla="*/ 75 w 75"/>
                  <a:gd name="T63" fmla="*/ 28 h 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5" h="28">
                    <a:moveTo>
                      <a:pt x="2" y="0"/>
                    </a:moveTo>
                    <a:lnTo>
                      <a:pt x="0" y="0"/>
                    </a:lnTo>
                    <a:lnTo>
                      <a:pt x="0" y="1"/>
                    </a:lnTo>
                    <a:lnTo>
                      <a:pt x="40" y="4"/>
                    </a:lnTo>
                    <a:lnTo>
                      <a:pt x="65" y="24"/>
                    </a:lnTo>
                    <a:lnTo>
                      <a:pt x="67" y="25"/>
                    </a:lnTo>
                    <a:lnTo>
                      <a:pt x="69" y="26"/>
                    </a:lnTo>
                    <a:lnTo>
                      <a:pt x="71" y="27"/>
                    </a:lnTo>
                    <a:lnTo>
                      <a:pt x="72" y="26"/>
                    </a:lnTo>
                    <a:lnTo>
                      <a:pt x="74" y="25"/>
                    </a:lnTo>
                    <a:lnTo>
                      <a:pt x="72" y="23"/>
                    </a:lnTo>
                    <a:lnTo>
                      <a:pt x="71" y="23"/>
                    </a:lnTo>
                    <a:lnTo>
                      <a:pt x="69" y="23"/>
                    </a:lnTo>
                    <a:lnTo>
                      <a:pt x="67" y="22"/>
                    </a:lnTo>
                    <a:lnTo>
                      <a:pt x="66" y="21"/>
                    </a:lnTo>
                    <a:lnTo>
                      <a:pt x="45" y="5"/>
                    </a:lnTo>
                    <a:lnTo>
                      <a:pt x="43" y="4"/>
                    </a:lnTo>
                    <a:lnTo>
                      <a:pt x="41" y="3"/>
                    </a:lnTo>
                    <a:lnTo>
                      <a:pt x="40" y="2"/>
                    </a:lnTo>
                    <a:lnTo>
                      <a:pt x="2" y="0"/>
                    </a:lnTo>
                  </a:path>
                </a:pathLst>
              </a:custGeom>
              <a:solidFill>
                <a:srgbClr val="ABABAB"/>
              </a:solidFill>
              <a:ln w="12700" cap="rnd">
                <a:solidFill>
                  <a:srgbClr val="ABABAB"/>
                </a:solidFill>
                <a:round/>
              </a:ln>
            </p:spPr>
            <p:txBody>
              <a:bodyPr/>
              <a:lstStyle/>
              <a:p>
                <a:endParaRPr lang="zh-CN" altLang="en-US"/>
              </a:p>
            </p:txBody>
          </p:sp>
          <p:sp>
            <p:nvSpPr>
              <p:cNvPr id="10855" name="Freeform 693"/>
              <p:cNvSpPr/>
              <p:nvPr/>
            </p:nvSpPr>
            <p:spPr bwMode="auto">
              <a:xfrm>
                <a:off x="2929" y="2505"/>
                <a:ext cx="37" cy="19"/>
              </a:xfrm>
              <a:custGeom>
                <a:avLst/>
                <a:gdLst>
                  <a:gd name="T0" fmla="*/ 0 w 37"/>
                  <a:gd name="T1" fmla="*/ 12 h 19"/>
                  <a:gd name="T2" fmla="*/ 18 w 37"/>
                  <a:gd name="T3" fmla="*/ 18 h 19"/>
                  <a:gd name="T4" fmla="*/ 36 w 37"/>
                  <a:gd name="T5" fmla="*/ 0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2"/>
                    </a:moveTo>
                    <a:lnTo>
                      <a:pt x="18" y="18"/>
                    </a:lnTo>
                    <a:lnTo>
                      <a:pt x="36" y="0"/>
                    </a:lnTo>
                  </a:path>
                </a:pathLst>
              </a:custGeom>
              <a:noFill/>
              <a:ln w="12700" cap="rnd">
                <a:solidFill>
                  <a:srgbClr val="000000"/>
                </a:solidFill>
                <a:round/>
                <a:headEnd type="none" w="sm" len="sm"/>
                <a:tailEnd type="none" w="sm" len="sm"/>
              </a:ln>
            </p:spPr>
            <p:txBody>
              <a:bodyPr/>
              <a:lstStyle/>
              <a:p>
                <a:endParaRPr lang="zh-CN" altLang="en-US"/>
              </a:p>
            </p:txBody>
          </p:sp>
          <p:sp>
            <p:nvSpPr>
              <p:cNvPr id="10856" name="Freeform 694"/>
              <p:cNvSpPr/>
              <p:nvPr/>
            </p:nvSpPr>
            <p:spPr bwMode="auto">
              <a:xfrm>
                <a:off x="2978" y="2527"/>
                <a:ext cx="47" cy="30"/>
              </a:xfrm>
              <a:custGeom>
                <a:avLst/>
                <a:gdLst>
                  <a:gd name="T0" fmla="*/ 0 w 47"/>
                  <a:gd name="T1" fmla="*/ 28 h 30"/>
                  <a:gd name="T2" fmla="*/ 1 w 47"/>
                  <a:gd name="T3" fmla="*/ 28 h 30"/>
                  <a:gd name="T4" fmla="*/ 3 w 47"/>
                  <a:gd name="T5" fmla="*/ 27 h 30"/>
                  <a:gd name="T6" fmla="*/ 3 w 47"/>
                  <a:gd name="T7" fmla="*/ 16 h 30"/>
                  <a:gd name="T8" fmla="*/ 3 w 47"/>
                  <a:gd name="T9" fmla="*/ 14 h 30"/>
                  <a:gd name="T10" fmla="*/ 3 w 47"/>
                  <a:gd name="T11" fmla="*/ 13 h 30"/>
                  <a:gd name="T12" fmla="*/ 2 w 47"/>
                  <a:gd name="T13" fmla="*/ 11 h 30"/>
                  <a:gd name="T14" fmla="*/ 4 w 47"/>
                  <a:gd name="T15" fmla="*/ 11 h 30"/>
                  <a:gd name="T16" fmla="*/ 5 w 47"/>
                  <a:gd name="T17" fmla="*/ 11 h 30"/>
                  <a:gd name="T18" fmla="*/ 43 w 47"/>
                  <a:gd name="T19" fmla="*/ 1 h 30"/>
                  <a:gd name="T20" fmla="*/ 43 w 47"/>
                  <a:gd name="T21" fmla="*/ 0 h 30"/>
                  <a:gd name="T22" fmla="*/ 45 w 47"/>
                  <a:gd name="T23" fmla="*/ 1 h 30"/>
                  <a:gd name="T24" fmla="*/ 46 w 47"/>
                  <a:gd name="T25" fmla="*/ 3 h 30"/>
                  <a:gd name="T26" fmla="*/ 46 w 47"/>
                  <a:gd name="T27" fmla="*/ 13 h 30"/>
                  <a:gd name="T28" fmla="*/ 45 w 47"/>
                  <a:gd name="T29" fmla="*/ 15 h 30"/>
                  <a:gd name="T30" fmla="*/ 43 w 47"/>
                  <a:gd name="T31" fmla="*/ 16 h 30"/>
                  <a:gd name="T32" fmla="*/ 7 w 47"/>
                  <a:gd name="T33" fmla="*/ 28 h 30"/>
                  <a:gd name="T34" fmla="*/ 5 w 47"/>
                  <a:gd name="T35" fmla="*/ 28 h 30"/>
                  <a:gd name="T36" fmla="*/ 3 w 47"/>
                  <a:gd name="T37" fmla="*/ 29 h 30"/>
                  <a:gd name="T38" fmla="*/ 1 w 47"/>
                  <a:gd name="T39" fmla="*/ 29 h 30"/>
                  <a:gd name="T40" fmla="*/ 0 w 47"/>
                  <a:gd name="T41" fmla="*/ 28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30"/>
                  <a:gd name="T65" fmla="*/ 47 w 47"/>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30">
                    <a:moveTo>
                      <a:pt x="0" y="28"/>
                    </a:moveTo>
                    <a:lnTo>
                      <a:pt x="1" y="28"/>
                    </a:lnTo>
                    <a:lnTo>
                      <a:pt x="3" y="27"/>
                    </a:lnTo>
                    <a:lnTo>
                      <a:pt x="3" y="16"/>
                    </a:lnTo>
                    <a:lnTo>
                      <a:pt x="3" y="14"/>
                    </a:lnTo>
                    <a:lnTo>
                      <a:pt x="3" y="13"/>
                    </a:lnTo>
                    <a:lnTo>
                      <a:pt x="2" y="11"/>
                    </a:lnTo>
                    <a:lnTo>
                      <a:pt x="4" y="11"/>
                    </a:lnTo>
                    <a:lnTo>
                      <a:pt x="5" y="11"/>
                    </a:lnTo>
                    <a:lnTo>
                      <a:pt x="43" y="1"/>
                    </a:lnTo>
                    <a:lnTo>
                      <a:pt x="43" y="0"/>
                    </a:lnTo>
                    <a:lnTo>
                      <a:pt x="45" y="1"/>
                    </a:lnTo>
                    <a:lnTo>
                      <a:pt x="46" y="3"/>
                    </a:lnTo>
                    <a:lnTo>
                      <a:pt x="46" y="13"/>
                    </a:lnTo>
                    <a:lnTo>
                      <a:pt x="45" y="15"/>
                    </a:lnTo>
                    <a:lnTo>
                      <a:pt x="43" y="16"/>
                    </a:lnTo>
                    <a:lnTo>
                      <a:pt x="7" y="28"/>
                    </a:lnTo>
                    <a:lnTo>
                      <a:pt x="5" y="28"/>
                    </a:lnTo>
                    <a:lnTo>
                      <a:pt x="3" y="29"/>
                    </a:lnTo>
                    <a:lnTo>
                      <a:pt x="1" y="29"/>
                    </a:lnTo>
                    <a:lnTo>
                      <a:pt x="0" y="28"/>
                    </a:lnTo>
                  </a:path>
                </a:pathLst>
              </a:custGeom>
              <a:solidFill>
                <a:srgbClr val="ABABAB"/>
              </a:solidFill>
              <a:ln w="12700" cap="rnd">
                <a:solidFill>
                  <a:srgbClr val="ABABAB"/>
                </a:solidFill>
                <a:round/>
              </a:ln>
            </p:spPr>
            <p:txBody>
              <a:bodyPr/>
              <a:lstStyle/>
              <a:p>
                <a:endParaRPr lang="zh-CN" altLang="en-US"/>
              </a:p>
            </p:txBody>
          </p:sp>
          <p:sp>
            <p:nvSpPr>
              <p:cNvPr id="10857" name="Freeform 695"/>
              <p:cNvSpPr/>
              <p:nvPr/>
            </p:nvSpPr>
            <p:spPr bwMode="auto">
              <a:xfrm>
                <a:off x="2914" y="2513"/>
                <a:ext cx="110" cy="28"/>
              </a:xfrm>
              <a:custGeom>
                <a:avLst/>
                <a:gdLst>
                  <a:gd name="T0" fmla="*/ 0 w 110"/>
                  <a:gd name="T1" fmla="*/ 0 h 28"/>
                  <a:gd name="T2" fmla="*/ 1 w 110"/>
                  <a:gd name="T3" fmla="*/ 1 h 28"/>
                  <a:gd name="T4" fmla="*/ 39 w 110"/>
                  <a:gd name="T5" fmla="*/ 6 h 28"/>
                  <a:gd name="T6" fmla="*/ 64 w 110"/>
                  <a:gd name="T7" fmla="*/ 26 h 28"/>
                  <a:gd name="T8" fmla="*/ 65 w 110"/>
                  <a:gd name="T9" fmla="*/ 26 h 28"/>
                  <a:gd name="T10" fmla="*/ 67 w 110"/>
                  <a:gd name="T11" fmla="*/ 27 h 28"/>
                  <a:gd name="T12" fmla="*/ 69 w 110"/>
                  <a:gd name="T13" fmla="*/ 27 h 28"/>
                  <a:gd name="T14" fmla="*/ 71 w 110"/>
                  <a:gd name="T15" fmla="*/ 27 h 28"/>
                  <a:gd name="T16" fmla="*/ 109 w 110"/>
                  <a:gd name="T17" fmla="*/ 16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28"/>
                  <a:gd name="T29" fmla="*/ 110 w 110"/>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28">
                    <a:moveTo>
                      <a:pt x="0" y="0"/>
                    </a:moveTo>
                    <a:lnTo>
                      <a:pt x="1" y="1"/>
                    </a:lnTo>
                    <a:lnTo>
                      <a:pt x="39" y="6"/>
                    </a:lnTo>
                    <a:lnTo>
                      <a:pt x="64" y="26"/>
                    </a:lnTo>
                    <a:lnTo>
                      <a:pt x="65" y="26"/>
                    </a:lnTo>
                    <a:lnTo>
                      <a:pt x="67" y="27"/>
                    </a:lnTo>
                    <a:lnTo>
                      <a:pt x="69" y="27"/>
                    </a:lnTo>
                    <a:lnTo>
                      <a:pt x="71" y="27"/>
                    </a:lnTo>
                    <a:lnTo>
                      <a:pt x="109" y="16"/>
                    </a:lnTo>
                  </a:path>
                </a:pathLst>
              </a:custGeom>
              <a:noFill/>
              <a:ln w="12700" cap="rnd">
                <a:solidFill>
                  <a:srgbClr val="000000"/>
                </a:solidFill>
                <a:round/>
                <a:headEnd type="none" w="sm" len="sm"/>
                <a:tailEnd type="none" w="sm" len="sm"/>
              </a:ln>
            </p:spPr>
            <p:txBody>
              <a:bodyPr/>
              <a:lstStyle/>
              <a:p>
                <a:endParaRPr lang="zh-CN" altLang="en-US"/>
              </a:p>
            </p:txBody>
          </p:sp>
          <p:sp>
            <p:nvSpPr>
              <p:cNvPr id="10858" name="Freeform 696"/>
              <p:cNvSpPr/>
              <p:nvPr/>
            </p:nvSpPr>
            <p:spPr bwMode="auto">
              <a:xfrm>
                <a:off x="2472" y="2385"/>
                <a:ext cx="409" cy="84"/>
              </a:xfrm>
              <a:custGeom>
                <a:avLst/>
                <a:gdLst>
                  <a:gd name="T0" fmla="*/ 0 w 409"/>
                  <a:gd name="T1" fmla="*/ 17 h 84"/>
                  <a:gd name="T2" fmla="*/ 101 w 409"/>
                  <a:gd name="T3" fmla="*/ 0 h 84"/>
                  <a:gd name="T4" fmla="*/ 305 w 409"/>
                  <a:gd name="T5" fmla="*/ 0 h 84"/>
                  <a:gd name="T6" fmla="*/ 408 w 409"/>
                  <a:gd name="T7" fmla="*/ 17 h 84"/>
                  <a:gd name="T8" fmla="*/ 408 w 409"/>
                  <a:gd name="T9" fmla="*/ 25 h 84"/>
                  <a:gd name="T10" fmla="*/ 408 w 409"/>
                  <a:gd name="T11" fmla="*/ 33 h 84"/>
                  <a:gd name="T12" fmla="*/ 408 w 409"/>
                  <a:gd name="T13" fmla="*/ 41 h 84"/>
                  <a:gd name="T14" fmla="*/ 408 w 409"/>
                  <a:gd name="T15" fmla="*/ 50 h 84"/>
                  <a:gd name="T16" fmla="*/ 408 w 409"/>
                  <a:gd name="T17" fmla="*/ 58 h 84"/>
                  <a:gd name="T18" fmla="*/ 408 w 409"/>
                  <a:gd name="T19" fmla="*/ 66 h 84"/>
                  <a:gd name="T20" fmla="*/ 408 w 409"/>
                  <a:gd name="T21" fmla="*/ 74 h 84"/>
                  <a:gd name="T22" fmla="*/ 408 w 409"/>
                  <a:gd name="T23" fmla="*/ 83 h 84"/>
                  <a:gd name="T24" fmla="*/ 0 w 409"/>
                  <a:gd name="T25" fmla="*/ 83 h 84"/>
                  <a:gd name="T26" fmla="*/ 0 w 409"/>
                  <a:gd name="T27" fmla="*/ 74 h 84"/>
                  <a:gd name="T28" fmla="*/ 0 w 409"/>
                  <a:gd name="T29" fmla="*/ 66 h 84"/>
                  <a:gd name="T30" fmla="*/ 0 w 409"/>
                  <a:gd name="T31" fmla="*/ 58 h 84"/>
                  <a:gd name="T32" fmla="*/ 0 w 409"/>
                  <a:gd name="T33" fmla="*/ 50 h 84"/>
                  <a:gd name="T34" fmla="*/ 0 w 409"/>
                  <a:gd name="T35" fmla="*/ 41 h 84"/>
                  <a:gd name="T36" fmla="*/ 0 w 409"/>
                  <a:gd name="T37" fmla="*/ 33 h 84"/>
                  <a:gd name="T38" fmla="*/ 0 w 409"/>
                  <a:gd name="T39" fmla="*/ 25 h 84"/>
                  <a:gd name="T40" fmla="*/ 0 w 409"/>
                  <a:gd name="T41" fmla="*/ 17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9"/>
                  <a:gd name="T64" fmla="*/ 0 h 84"/>
                  <a:gd name="T65" fmla="*/ 409 w 409"/>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9" h="84">
                    <a:moveTo>
                      <a:pt x="0" y="17"/>
                    </a:moveTo>
                    <a:lnTo>
                      <a:pt x="101" y="0"/>
                    </a:lnTo>
                    <a:lnTo>
                      <a:pt x="305" y="0"/>
                    </a:lnTo>
                    <a:lnTo>
                      <a:pt x="408" y="17"/>
                    </a:lnTo>
                    <a:lnTo>
                      <a:pt x="408" y="25"/>
                    </a:lnTo>
                    <a:lnTo>
                      <a:pt x="408" y="33"/>
                    </a:lnTo>
                    <a:lnTo>
                      <a:pt x="408" y="41"/>
                    </a:lnTo>
                    <a:lnTo>
                      <a:pt x="408" y="50"/>
                    </a:lnTo>
                    <a:lnTo>
                      <a:pt x="408" y="58"/>
                    </a:lnTo>
                    <a:lnTo>
                      <a:pt x="408" y="66"/>
                    </a:lnTo>
                    <a:lnTo>
                      <a:pt x="408" y="74"/>
                    </a:lnTo>
                    <a:lnTo>
                      <a:pt x="408" y="83"/>
                    </a:lnTo>
                    <a:lnTo>
                      <a:pt x="0" y="83"/>
                    </a:lnTo>
                    <a:lnTo>
                      <a:pt x="0" y="74"/>
                    </a:lnTo>
                    <a:lnTo>
                      <a:pt x="0" y="66"/>
                    </a:lnTo>
                    <a:lnTo>
                      <a:pt x="0" y="58"/>
                    </a:lnTo>
                    <a:lnTo>
                      <a:pt x="0" y="50"/>
                    </a:lnTo>
                    <a:lnTo>
                      <a:pt x="0" y="41"/>
                    </a:lnTo>
                    <a:lnTo>
                      <a:pt x="0" y="33"/>
                    </a:lnTo>
                    <a:lnTo>
                      <a:pt x="0" y="25"/>
                    </a:lnTo>
                    <a:lnTo>
                      <a:pt x="0" y="17"/>
                    </a:lnTo>
                  </a:path>
                </a:pathLst>
              </a:custGeom>
              <a:solidFill>
                <a:srgbClr val="FFFFFF"/>
              </a:solidFill>
              <a:ln w="12700" cap="rnd">
                <a:solidFill>
                  <a:srgbClr val="ABABAB"/>
                </a:solidFill>
                <a:round/>
              </a:ln>
            </p:spPr>
            <p:txBody>
              <a:bodyPr/>
              <a:lstStyle/>
              <a:p>
                <a:endParaRPr lang="zh-CN" altLang="en-US"/>
              </a:p>
            </p:txBody>
          </p:sp>
          <p:sp>
            <p:nvSpPr>
              <p:cNvPr id="10859" name="Freeform 697"/>
              <p:cNvSpPr/>
              <p:nvPr/>
            </p:nvSpPr>
            <p:spPr bwMode="auto">
              <a:xfrm>
                <a:off x="2473" y="2403"/>
                <a:ext cx="406" cy="19"/>
              </a:xfrm>
              <a:custGeom>
                <a:avLst/>
                <a:gdLst>
                  <a:gd name="T0" fmla="*/ 0 w 406"/>
                  <a:gd name="T1" fmla="*/ 0 h 19"/>
                  <a:gd name="T2" fmla="*/ 405 w 406"/>
                  <a:gd name="T3" fmla="*/ 0 h 19"/>
                  <a:gd name="T4" fmla="*/ 405 w 406"/>
                  <a:gd name="T5" fmla="*/ 18 h 19"/>
                  <a:gd name="T6" fmla="*/ 0 w 406"/>
                  <a:gd name="T7" fmla="*/ 18 h 19"/>
                  <a:gd name="T8" fmla="*/ 0 w 406"/>
                  <a:gd name="T9" fmla="*/ 0 h 19"/>
                  <a:gd name="T10" fmla="*/ 0 60000 65536"/>
                  <a:gd name="T11" fmla="*/ 0 60000 65536"/>
                  <a:gd name="T12" fmla="*/ 0 60000 65536"/>
                  <a:gd name="T13" fmla="*/ 0 60000 65536"/>
                  <a:gd name="T14" fmla="*/ 0 60000 65536"/>
                  <a:gd name="T15" fmla="*/ 0 w 406"/>
                  <a:gd name="T16" fmla="*/ 0 h 19"/>
                  <a:gd name="T17" fmla="*/ 406 w 406"/>
                  <a:gd name="T18" fmla="*/ 19 h 19"/>
                </a:gdLst>
                <a:ahLst/>
                <a:cxnLst>
                  <a:cxn ang="T10">
                    <a:pos x="T0" y="T1"/>
                  </a:cxn>
                  <a:cxn ang="T11">
                    <a:pos x="T2" y="T3"/>
                  </a:cxn>
                  <a:cxn ang="T12">
                    <a:pos x="T4" y="T5"/>
                  </a:cxn>
                  <a:cxn ang="T13">
                    <a:pos x="T6" y="T7"/>
                  </a:cxn>
                  <a:cxn ang="T14">
                    <a:pos x="T8" y="T9"/>
                  </a:cxn>
                </a:cxnLst>
                <a:rect l="T15" t="T16" r="T17" b="T18"/>
                <a:pathLst>
                  <a:path w="406" h="19">
                    <a:moveTo>
                      <a:pt x="0" y="0"/>
                    </a:moveTo>
                    <a:lnTo>
                      <a:pt x="405" y="0"/>
                    </a:lnTo>
                    <a:lnTo>
                      <a:pt x="405"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0860" name="Freeform 698"/>
              <p:cNvSpPr/>
              <p:nvPr/>
            </p:nvSpPr>
            <p:spPr bwMode="auto">
              <a:xfrm>
                <a:off x="2470" y="2420"/>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0861" name="Freeform 699"/>
              <p:cNvSpPr/>
              <p:nvPr/>
            </p:nvSpPr>
            <p:spPr bwMode="auto">
              <a:xfrm>
                <a:off x="2470" y="2439"/>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0862" name="Freeform 700"/>
              <p:cNvSpPr/>
              <p:nvPr/>
            </p:nvSpPr>
            <p:spPr bwMode="auto">
              <a:xfrm>
                <a:off x="2472" y="2442"/>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0863" name="Freeform 701"/>
              <p:cNvSpPr/>
              <p:nvPr/>
            </p:nvSpPr>
            <p:spPr bwMode="auto">
              <a:xfrm>
                <a:off x="2472" y="2424"/>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0864" name="Freeform 702"/>
              <p:cNvSpPr/>
              <p:nvPr/>
            </p:nvSpPr>
            <p:spPr bwMode="auto">
              <a:xfrm>
                <a:off x="2472" y="2439"/>
                <a:ext cx="409" cy="19"/>
              </a:xfrm>
              <a:custGeom>
                <a:avLst/>
                <a:gdLst>
                  <a:gd name="T0" fmla="*/ 408 w 409"/>
                  <a:gd name="T1" fmla="*/ 18 h 19"/>
                  <a:gd name="T2" fmla="*/ 408 w 409"/>
                  <a:gd name="T3" fmla="*/ 0 h 19"/>
                  <a:gd name="T4" fmla="*/ 0 w 409"/>
                  <a:gd name="T5" fmla="*/ 0 h 19"/>
                  <a:gd name="T6" fmla="*/ 0 60000 65536"/>
                  <a:gd name="T7" fmla="*/ 0 60000 65536"/>
                  <a:gd name="T8" fmla="*/ 0 60000 65536"/>
                  <a:gd name="T9" fmla="*/ 0 w 409"/>
                  <a:gd name="T10" fmla="*/ 0 h 19"/>
                  <a:gd name="T11" fmla="*/ 409 w 409"/>
                  <a:gd name="T12" fmla="*/ 19 h 19"/>
                </a:gdLst>
                <a:ahLst/>
                <a:cxnLst>
                  <a:cxn ang="T6">
                    <a:pos x="T0" y="T1"/>
                  </a:cxn>
                  <a:cxn ang="T7">
                    <a:pos x="T2" y="T3"/>
                  </a:cxn>
                  <a:cxn ang="T8">
                    <a:pos x="T4" y="T5"/>
                  </a:cxn>
                </a:cxnLst>
                <a:rect l="T9" t="T10" r="T11" b="T12"/>
                <a:pathLst>
                  <a:path w="409" h="19">
                    <a:moveTo>
                      <a:pt x="408" y="18"/>
                    </a:moveTo>
                    <a:lnTo>
                      <a:pt x="408" y="0"/>
                    </a:lnTo>
                    <a:lnTo>
                      <a:pt x="0" y="0"/>
                    </a:lnTo>
                  </a:path>
                </a:pathLst>
              </a:custGeom>
              <a:noFill/>
              <a:ln w="12700" cap="rnd">
                <a:solidFill>
                  <a:srgbClr val="FFFFFF"/>
                </a:solidFill>
                <a:round/>
                <a:headEnd type="none" w="sm" len="sm"/>
                <a:tailEnd type="none" w="sm" len="sm"/>
              </a:ln>
            </p:spPr>
            <p:txBody>
              <a:bodyPr/>
              <a:lstStyle/>
              <a:p>
                <a:endParaRPr lang="zh-CN" altLang="en-US"/>
              </a:p>
            </p:txBody>
          </p:sp>
          <p:sp>
            <p:nvSpPr>
              <p:cNvPr id="10865" name="Line 703"/>
              <p:cNvSpPr>
                <a:spLocks noChangeShapeType="1"/>
              </p:cNvSpPr>
              <p:nvPr/>
            </p:nvSpPr>
            <p:spPr bwMode="auto">
              <a:xfrm>
                <a:off x="2472" y="2423"/>
                <a:ext cx="406" cy="0"/>
              </a:xfrm>
              <a:prstGeom prst="line">
                <a:avLst/>
              </a:prstGeom>
              <a:noFill/>
              <a:ln w="12700">
                <a:solidFill>
                  <a:srgbClr val="FFFFFF"/>
                </a:solidFill>
                <a:round/>
                <a:headEnd type="none" w="sm" len="sm"/>
                <a:tailEnd type="none" w="sm" len="sm"/>
              </a:ln>
            </p:spPr>
            <p:txBody>
              <a:bodyPr wrap="none" anchor="ctr"/>
              <a:lstStyle/>
              <a:p>
                <a:endParaRPr lang="zh-CN" altLang="en-US"/>
              </a:p>
            </p:txBody>
          </p:sp>
          <p:sp>
            <p:nvSpPr>
              <p:cNvPr id="10866" name="Line 704"/>
              <p:cNvSpPr>
                <a:spLocks noChangeShapeType="1"/>
              </p:cNvSpPr>
              <p:nvPr/>
            </p:nvSpPr>
            <p:spPr bwMode="auto">
              <a:xfrm>
                <a:off x="2473" y="2403"/>
                <a:ext cx="0" cy="9"/>
              </a:xfrm>
              <a:prstGeom prst="line">
                <a:avLst/>
              </a:prstGeom>
              <a:noFill/>
              <a:ln w="12700">
                <a:solidFill>
                  <a:srgbClr val="ABABAB"/>
                </a:solidFill>
                <a:round/>
                <a:headEnd type="none" w="sm" len="sm"/>
                <a:tailEnd type="none" w="sm" len="sm"/>
              </a:ln>
            </p:spPr>
            <p:txBody>
              <a:bodyPr wrap="none" anchor="ctr"/>
              <a:lstStyle/>
              <a:p>
                <a:endParaRPr lang="zh-CN" altLang="en-US"/>
              </a:p>
            </p:txBody>
          </p:sp>
          <p:sp>
            <p:nvSpPr>
              <p:cNvPr id="10867" name="Freeform 705"/>
              <p:cNvSpPr/>
              <p:nvPr/>
            </p:nvSpPr>
            <p:spPr bwMode="auto">
              <a:xfrm>
                <a:off x="2499" y="2422"/>
                <a:ext cx="22" cy="19"/>
              </a:xfrm>
              <a:custGeom>
                <a:avLst/>
                <a:gdLst>
                  <a:gd name="T0" fmla="*/ 0 w 22"/>
                  <a:gd name="T1" fmla="*/ 0 h 19"/>
                  <a:gd name="T2" fmla="*/ 21 w 22"/>
                  <a:gd name="T3" fmla="*/ 0 h 19"/>
                  <a:gd name="T4" fmla="*/ 21 w 22"/>
                  <a:gd name="T5" fmla="*/ 18 h 19"/>
                  <a:gd name="T6" fmla="*/ 0 w 22"/>
                  <a:gd name="T7" fmla="*/ 18 h 19"/>
                  <a:gd name="T8" fmla="*/ 0 w 22"/>
                  <a:gd name="T9" fmla="*/ 0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0" y="0"/>
                    </a:moveTo>
                    <a:lnTo>
                      <a:pt x="21" y="0"/>
                    </a:lnTo>
                    <a:lnTo>
                      <a:pt x="21" y="18"/>
                    </a:lnTo>
                    <a:lnTo>
                      <a:pt x="0" y="18"/>
                    </a:lnTo>
                    <a:lnTo>
                      <a:pt x="0" y="0"/>
                    </a:lnTo>
                  </a:path>
                </a:pathLst>
              </a:custGeom>
              <a:solidFill>
                <a:srgbClr val="00FF00"/>
              </a:solidFill>
              <a:ln w="12700" cap="rnd">
                <a:solidFill>
                  <a:srgbClr val="000000"/>
                </a:solidFill>
                <a:round/>
              </a:ln>
            </p:spPr>
            <p:txBody>
              <a:bodyPr/>
              <a:lstStyle/>
              <a:p>
                <a:endParaRPr lang="zh-CN" altLang="en-US"/>
              </a:p>
            </p:txBody>
          </p:sp>
          <p:sp>
            <p:nvSpPr>
              <p:cNvPr id="10868" name="Freeform 706"/>
              <p:cNvSpPr/>
              <p:nvPr/>
            </p:nvSpPr>
            <p:spPr bwMode="auto">
              <a:xfrm>
                <a:off x="2780" y="2420"/>
                <a:ext cx="86" cy="19"/>
              </a:xfrm>
              <a:custGeom>
                <a:avLst/>
                <a:gdLst>
                  <a:gd name="T0" fmla="*/ 0 w 86"/>
                  <a:gd name="T1" fmla="*/ 0 h 19"/>
                  <a:gd name="T2" fmla="*/ 85 w 86"/>
                  <a:gd name="T3" fmla="*/ 0 h 19"/>
                  <a:gd name="T4" fmla="*/ 85 w 86"/>
                  <a:gd name="T5" fmla="*/ 18 h 19"/>
                  <a:gd name="T6" fmla="*/ 0 w 86"/>
                  <a:gd name="T7" fmla="*/ 18 h 19"/>
                  <a:gd name="T8" fmla="*/ 0 w 86"/>
                  <a:gd name="T9" fmla="*/ 0 h 19"/>
                  <a:gd name="T10" fmla="*/ 0 60000 65536"/>
                  <a:gd name="T11" fmla="*/ 0 60000 65536"/>
                  <a:gd name="T12" fmla="*/ 0 60000 65536"/>
                  <a:gd name="T13" fmla="*/ 0 60000 65536"/>
                  <a:gd name="T14" fmla="*/ 0 60000 65536"/>
                  <a:gd name="T15" fmla="*/ 0 w 86"/>
                  <a:gd name="T16" fmla="*/ 0 h 19"/>
                  <a:gd name="T17" fmla="*/ 86 w 86"/>
                  <a:gd name="T18" fmla="*/ 19 h 19"/>
                </a:gdLst>
                <a:ahLst/>
                <a:cxnLst>
                  <a:cxn ang="T10">
                    <a:pos x="T0" y="T1"/>
                  </a:cxn>
                  <a:cxn ang="T11">
                    <a:pos x="T2" y="T3"/>
                  </a:cxn>
                  <a:cxn ang="T12">
                    <a:pos x="T4" y="T5"/>
                  </a:cxn>
                  <a:cxn ang="T13">
                    <a:pos x="T6" y="T7"/>
                  </a:cxn>
                  <a:cxn ang="T14">
                    <a:pos x="T8" y="T9"/>
                  </a:cxn>
                </a:cxnLst>
                <a:rect l="T15" t="T16" r="T17" b="T18"/>
                <a:pathLst>
                  <a:path w="86" h="19">
                    <a:moveTo>
                      <a:pt x="0" y="0"/>
                    </a:moveTo>
                    <a:lnTo>
                      <a:pt x="85" y="0"/>
                    </a:lnTo>
                    <a:lnTo>
                      <a:pt x="85"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0869" name="Freeform 707"/>
              <p:cNvSpPr/>
              <p:nvPr/>
            </p:nvSpPr>
            <p:spPr bwMode="auto">
              <a:xfrm>
                <a:off x="2437" y="2456"/>
                <a:ext cx="496" cy="74"/>
              </a:xfrm>
              <a:custGeom>
                <a:avLst/>
                <a:gdLst>
                  <a:gd name="T0" fmla="*/ 34 w 496"/>
                  <a:gd name="T1" fmla="*/ 0 h 74"/>
                  <a:gd name="T2" fmla="*/ 450 w 496"/>
                  <a:gd name="T3" fmla="*/ 0 h 74"/>
                  <a:gd name="T4" fmla="*/ 452 w 496"/>
                  <a:gd name="T5" fmla="*/ 0 h 74"/>
                  <a:gd name="T6" fmla="*/ 454 w 496"/>
                  <a:gd name="T7" fmla="*/ 0 h 74"/>
                  <a:gd name="T8" fmla="*/ 456 w 496"/>
                  <a:gd name="T9" fmla="*/ 2 h 74"/>
                  <a:gd name="T10" fmla="*/ 458 w 496"/>
                  <a:gd name="T11" fmla="*/ 3 h 74"/>
                  <a:gd name="T12" fmla="*/ 459 w 496"/>
                  <a:gd name="T13" fmla="*/ 5 h 74"/>
                  <a:gd name="T14" fmla="*/ 460 w 496"/>
                  <a:gd name="T15" fmla="*/ 6 h 74"/>
                  <a:gd name="T16" fmla="*/ 494 w 496"/>
                  <a:gd name="T17" fmla="*/ 66 h 74"/>
                  <a:gd name="T18" fmla="*/ 495 w 496"/>
                  <a:gd name="T19" fmla="*/ 68 h 74"/>
                  <a:gd name="T20" fmla="*/ 494 w 496"/>
                  <a:gd name="T21" fmla="*/ 69 h 74"/>
                  <a:gd name="T22" fmla="*/ 492 w 496"/>
                  <a:gd name="T23" fmla="*/ 71 h 74"/>
                  <a:gd name="T24" fmla="*/ 490 w 496"/>
                  <a:gd name="T25" fmla="*/ 72 h 74"/>
                  <a:gd name="T26" fmla="*/ 488 w 496"/>
                  <a:gd name="T27" fmla="*/ 73 h 74"/>
                  <a:gd name="T28" fmla="*/ 487 w 496"/>
                  <a:gd name="T29" fmla="*/ 73 h 74"/>
                  <a:gd name="T30" fmla="*/ 7 w 496"/>
                  <a:gd name="T31" fmla="*/ 73 h 74"/>
                  <a:gd name="T32" fmla="*/ 5 w 496"/>
                  <a:gd name="T33" fmla="*/ 73 h 74"/>
                  <a:gd name="T34" fmla="*/ 3 w 496"/>
                  <a:gd name="T35" fmla="*/ 72 h 74"/>
                  <a:gd name="T36" fmla="*/ 1 w 496"/>
                  <a:gd name="T37" fmla="*/ 71 h 74"/>
                  <a:gd name="T38" fmla="*/ 0 w 496"/>
                  <a:gd name="T39" fmla="*/ 69 h 74"/>
                  <a:gd name="T40" fmla="*/ 0 w 496"/>
                  <a:gd name="T41" fmla="*/ 67 h 74"/>
                  <a:gd name="T42" fmla="*/ 0 w 496"/>
                  <a:gd name="T43" fmla="*/ 66 h 74"/>
                  <a:gd name="T44" fmla="*/ 24 w 496"/>
                  <a:gd name="T45" fmla="*/ 6 h 74"/>
                  <a:gd name="T46" fmla="*/ 25 w 496"/>
                  <a:gd name="T47" fmla="*/ 4 h 74"/>
                  <a:gd name="T48" fmla="*/ 27 w 496"/>
                  <a:gd name="T49" fmla="*/ 3 h 74"/>
                  <a:gd name="T50" fmla="*/ 29 w 496"/>
                  <a:gd name="T51" fmla="*/ 1 h 74"/>
                  <a:gd name="T52" fmla="*/ 31 w 496"/>
                  <a:gd name="T53" fmla="*/ 0 h 74"/>
                  <a:gd name="T54" fmla="*/ 33 w 496"/>
                  <a:gd name="T55" fmla="*/ 0 h 74"/>
                  <a:gd name="T56" fmla="*/ 34 w 496"/>
                  <a:gd name="T57" fmla="*/ 0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6"/>
                  <a:gd name="T88" fmla="*/ 0 h 74"/>
                  <a:gd name="T89" fmla="*/ 496 w 496"/>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6" h="74">
                    <a:moveTo>
                      <a:pt x="34" y="0"/>
                    </a:moveTo>
                    <a:lnTo>
                      <a:pt x="450" y="0"/>
                    </a:lnTo>
                    <a:lnTo>
                      <a:pt x="452" y="0"/>
                    </a:lnTo>
                    <a:lnTo>
                      <a:pt x="454" y="0"/>
                    </a:lnTo>
                    <a:lnTo>
                      <a:pt x="456" y="2"/>
                    </a:lnTo>
                    <a:lnTo>
                      <a:pt x="458" y="3"/>
                    </a:lnTo>
                    <a:lnTo>
                      <a:pt x="459" y="5"/>
                    </a:lnTo>
                    <a:lnTo>
                      <a:pt x="460" y="6"/>
                    </a:lnTo>
                    <a:lnTo>
                      <a:pt x="494" y="66"/>
                    </a:lnTo>
                    <a:lnTo>
                      <a:pt x="495" y="68"/>
                    </a:lnTo>
                    <a:lnTo>
                      <a:pt x="494" y="69"/>
                    </a:lnTo>
                    <a:lnTo>
                      <a:pt x="492" y="71"/>
                    </a:lnTo>
                    <a:lnTo>
                      <a:pt x="490" y="72"/>
                    </a:lnTo>
                    <a:lnTo>
                      <a:pt x="488" y="73"/>
                    </a:lnTo>
                    <a:lnTo>
                      <a:pt x="487" y="73"/>
                    </a:lnTo>
                    <a:lnTo>
                      <a:pt x="7" y="73"/>
                    </a:lnTo>
                    <a:lnTo>
                      <a:pt x="5" y="73"/>
                    </a:lnTo>
                    <a:lnTo>
                      <a:pt x="3" y="72"/>
                    </a:lnTo>
                    <a:lnTo>
                      <a:pt x="1" y="71"/>
                    </a:lnTo>
                    <a:lnTo>
                      <a:pt x="0" y="69"/>
                    </a:lnTo>
                    <a:lnTo>
                      <a:pt x="0" y="67"/>
                    </a:lnTo>
                    <a:lnTo>
                      <a:pt x="0" y="66"/>
                    </a:lnTo>
                    <a:lnTo>
                      <a:pt x="24" y="6"/>
                    </a:lnTo>
                    <a:lnTo>
                      <a:pt x="25" y="4"/>
                    </a:lnTo>
                    <a:lnTo>
                      <a:pt x="27" y="3"/>
                    </a:lnTo>
                    <a:lnTo>
                      <a:pt x="29" y="1"/>
                    </a:lnTo>
                    <a:lnTo>
                      <a:pt x="31" y="0"/>
                    </a:lnTo>
                    <a:lnTo>
                      <a:pt x="33" y="0"/>
                    </a:lnTo>
                    <a:lnTo>
                      <a:pt x="34" y="0"/>
                    </a:lnTo>
                  </a:path>
                </a:pathLst>
              </a:custGeom>
              <a:solidFill>
                <a:srgbClr val="FFFFFF"/>
              </a:solidFill>
              <a:ln w="12700" cap="rnd">
                <a:solidFill>
                  <a:srgbClr val="ABABAB"/>
                </a:solidFill>
                <a:round/>
              </a:ln>
            </p:spPr>
            <p:txBody>
              <a:bodyPr/>
              <a:lstStyle/>
              <a:p>
                <a:endParaRPr lang="zh-CN" altLang="en-US"/>
              </a:p>
            </p:txBody>
          </p:sp>
          <p:sp>
            <p:nvSpPr>
              <p:cNvPr id="10870" name="Freeform 708"/>
              <p:cNvSpPr/>
              <p:nvPr/>
            </p:nvSpPr>
            <p:spPr bwMode="auto">
              <a:xfrm>
                <a:off x="2436" y="2523"/>
                <a:ext cx="497" cy="26"/>
              </a:xfrm>
              <a:custGeom>
                <a:avLst/>
                <a:gdLst>
                  <a:gd name="T0" fmla="*/ 4 w 497"/>
                  <a:gd name="T1" fmla="*/ 25 h 26"/>
                  <a:gd name="T2" fmla="*/ 491 w 497"/>
                  <a:gd name="T3" fmla="*/ 25 h 26"/>
                  <a:gd name="T4" fmla="*/ 492 w 497"/>
                  <a:gd name="T5" fmla="*/ 25 h 26"/>
                  <a:gd name="T6" fmla="*/ 494 w 497"/>
                  <a:gd name="T7" fmla="*/ 23 h 26"/>
                  <a:gd name="T8" fmla="*/ 495 w 497"/>
                  <a:gd name="T9" fmla="*/ 21 h 26"/>
                  <a:gd name="T10" fmla="*/ 496 w 497"/>
                  <a:gd name="T11" fmla="*/ 20 h 26"/>
                  <a:gd name="T12" fmla="*/ 496 w 497"/>
                  <a:gd name="T13" fmla="*/ 0 h 26"/>
                  <a:gd name="T14" fmla="*/ 495 w 497"/>
                  <a:gd name="T15" fmla="*/ 1 h 26"/>
                  <a:gd name="T16" fmla="*/ 493 w 497"/>
                  <a:gd name="T17" fmla="*/ 3 h 26"/>
                  <a:gd name="T18" fmla="*/ 492 w 497"/>
                  <a:gd name="T19" fmla="*/ 4 h 26"/>
                  <a:gd name="T20" fmla="*/ 489 w 497"/>
                  <a:gd name="T21" fmla="*/ 5 h 26"/>
                  <a:gd name="T22" fmla="*/ 488 w 497"/>
                  <a:gd name="T23" fmla="*/ 5 h 26"/>
                  <a:gd name="T24" fmla="*/ 7 w 497"/>
                  <a:gd name="T25" fmla="*/ 5 h 26"/>
                  <a:gd name="T26" fmla="*/ 5 w 497"/>
                  <a:gd name="T27" fmla="*/ 5 h 26"/>
                  <a:gd name="T28" fmla="*/ 3 w 497"/>
                  <a:gd name="T29" fmla="*/ 4 h 26"/>
                  <a:gd name="T30" fmla="*/ 2 w 497"/>
                  <a:gd name="T31" fmla="*/ 3 h 26"/>
                  <a:gd name="T32" fmla="*/ 0 w 497"/>
                  <a:gd name="T33" fmla="*/ 1 h 26"/>
                  <a:gd name="T34" fmla="*/ 0 w 497"/>
                  <a:gd name="T35" fmla="*/ 0 h 26"/>
                  <a:gd name="T36" fmla="*/ 0 w 497"/>
                  <a:gd name="T37" fmla="*/ 20 h 26"/>
                  <a:gd name="T38" fmla="*/ 0 w 497"/>
                  <a:gd name="T39" fmla="*/ 22 h 26"/>
                  <a:gd name="T40" fmla="*/ 1 w 497"/>
                  <a:gd name="T41" fmla="*/ 23 h 26"/>
                  <a:gd name="T42" fmla="*/ 2 w 497"/>
                  <a:gd name="T43" fmla="*/ 25 h 26"/>
                  <a:gd name="T44" fmla="*/ 4 w 497"/>
                  <a:gd name="T45" fmla="*/ 25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7"/>
                  <a:gd name="T70" fmla="*/ 0 h 26"/>
                  <a:gd name="T71" fmla="*/ 497 w 497"/>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7" h="26">
                    <a:moveTo>
                      <a:pt x="4" y="25"/>
                    </a:moveTo>
                    <a:lnTo>
                      <a:pt x="491" y="25"/>
                    </a:lnTo>
                    <a:lnTo>
                      <a:pt x="492" y="25"/>
                    </a:lnTo>
                    <a:lnTo>
                      <a:pt x="494" y="23"/>
                    </a:lnTo>
                    <a:lnTo>
                      <a:pt x="495" y="21"/>
                    </a:lnTo>
                    <a:lnTo>
                      <a:pt x="496" y="20"/>
                    </a:lnTo>
                    <a:lnTo>
                      <a:pt x="496" y="0"/>
                    </a:lnTo>
                    <a:lnTo>
                      <a:pt x="495" y="1"/>
                    </a:lnTo>
                    <a:lnTo>
                      <a:pt x="493" y="3"/>
                    </a:lnTo>
                    <a:lnTo>
                      <a:pt x="492" y="4"/>
                    </a:lnTo>
                    <a:lnTo>
                      <a:pt x="489" y="5"/>
                    </a:lnTo>
                    <a:lnTo>
                      <a:pt x="488" y="5"/>
                    </a:lnTo>
                    <a:lnTo>
                      <a:pt x="7" y="5"/>
                    </a:lnTo>
                    <a:lnTo>
                      <a:pt x="5" y="5"/>
                    </a:lnTo>
                    <a:lnTo>
                      <a:pt x="3" y="4"/>
                    </a:lnTo>
                    <a:lnTo>
                      <a:pt x="2" y="3"/>
                    </a:lnTo>
                    <a:lnTo>
                      <a:pt x="0" y="1"/>
                    </a:lnTo>
                    <a:lnTo>
                      <a:pt x="0" y="0"/>
                    </a:lnTo>
                    <a:lnTo>
                      <a:pt x="0" y="20"/>
                    </a:lnTo>
                    <a:lnTo>
                      <a:pt x="0" y="22"/>
                    </a:lnTo>
                    <a:lnTo>
                      <a:pt x="1" y="23"/>
                    </a:lnTo>
                    <a:lnTo>
                      <a:pt x="2" y="25"/>
                    </a:lnTo>
                    <a:lnTo>
                      <a:pt x="4" y="25"/>
                    </a:lnTo>
                  </a:path>
                </a:pathLst>
              </a:custGeom>
              <a:solidFill>
                <a:srgbClr val="ABABAB"/>
              </a:solidFill>
              <a:ln w="12700" cap="rnd">
                <a:solidFill>
                  <a:srgbClr val="ABABAB"/>
                </a:solidFill>
                <a:round/>
              </a:ln>
            </p:spPr>
            <p:txBody>
              <a:bodyPr/>
              <a:lstStyle/>
              <a:p>
                <a:endParaRPr lang="zh-CN" altLang="en-US"/>
              </a:p>
            </p:txBody>
          </p:sp>
          <p:sp>
            <p:nvSpPr>
              <p:cNvPr id="10871" name="Line 709"/>
              <p:cNvSpPr>
                <a:spLocks noChangeShapeType="1"/>
              </p:cNvSpPr>
              <p:nvPr/>
            </p:nvSpPr>
            <p:spPr bwMode="auto">
              <a:xfrm>
                <a:off x="2439" y="2545"/>
                <a:ext cx="488"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0872" name="Freeform 710"/>
              <p:cNvSpPr/>
              <p:nvPr/>
            </p:nvSpPr>
            <p:spPr bwMode="auto">
              <a:xfrm>
                <a:off x="2436" y="2530"/>
                <a:ext cx="497" cy="19"/>
              </a:xfrm>
              <a:custGeom>
                <a:avLst/>
                <a:gdLst>
                  <a:gd name="T0" fmla="*/ 496 w 497"/>
                  <a:gd name="T1" fmla="*/ 0 h 19"/>
                  <a:gd name="T2" fmla="*/ 495 w 497"/>
                  <a:gd name="T3" fmla="*/ 8 h 19"/>
                  <a:gd name="T4" fmla="*/ 494 w 497"/>
                  <a:gd name="T5" fmla="*/ 16 h 19"/>
                  <a:gd name="T6" fmla="*/ 492 w 497"/>
                  <a:gd name="T7" fmla="*/ 18 h 19"/>
                  <a:gd name="T8" fmla="*/ 5 w 497"/>
                  <a:gd name="T9" fmla="*/ 18 h 19"/>
                  <a:gd name="T10" fmla="*/ 3 w 497"/>
                  <a:gd name="T11" fmla="*/ 18 h 19"/>
                  <a:gd name="T12" fmla="*/ 1 w 497"/>
                  <a:gd name="T13" fmla="*/ 16 h 19"/>
                  <a:gd name="T14" fmla="*/ 0 w 497"/>
                  <a:gd name="T15" fmla="*/ 6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8"/>
                    </a:lnTo>
                    <a:lnTo>
                      <a:pt x="494" y="16"/>
                    </a:lnTo>
                    <a:lnTo>
                      <a:pt x="492" y="18"/>
                    </a:lnTo>
                    <a:lnTo>
                      <a:pt x="5" y="18"/>
                    </a:lnTo>
                    <a:lnTo>
                      <a:pt x="3" y="18"/>
                    </a:lnTo>
                    <a:lnTo>
                      <a:pt x="1" y="16"/>
                    </a:lnTo>
                    <a:lnTo>
                      <a:pt x="0" y="6"/>
                    </a:lnTo>
                    <a:lnTo>
                      <a:pt x="0" y="1"/>
                    </a:lnTo>
                  </a:path>
                </a:pathLst>
              </a:custGeom>
              <a:noFill/>
              <a:ln w="12700" cap="rnd">
                <a:solidFill>
                  <a:srgbClr val="000000"/>
                </a:solidFill>
                <a:round/>
                <a:headEnd type="none" w="sm" len="sm"/>
                <a:tailEnd type="none" w="sm" len="sm"/>
              </a:ln>
            </p:spPr>
            <p:txBody>
              <a:bodyPr/>
              <a:lstStyle/>
              <a:p>
                <a:endParaRPr lang="zh-CN" altLang="en-US"/>
              </a:p>
            </p:txBody>
          </p:sp>
          <p:sp>
            <p:nvSpPr>
              <p:cNvPr id="10873" name="Freeform 711"/>
              <p:cNvSpPr/>
              <p:nvPr/>
            </p:nvSpPr>
            <p:spPr bwMode="auto">
              <a:xfrm>
                <a:off x="2436" y="2531"/>
                <a:ext cx="497" cy="19"/>
              </a:xfrm>
              <a:custGeom>
                <a:avLst/>
                <a:gdLst>
                  <a:gd name="T0" fmla="*/ 496 w 497"/>
                  <a:gd name="T1" fmla="*/ 0 h 19"/>
                  <a:gd name="T2" fmla="*/ 495 w 497"/>
                  <a:gd name="T3" fmla="*/ 7 h 19"/>
                  <a:gd name="T4" fmla="*/ 494 w 497"/>
                  <a:gd name="T5" fmla="*/ 16 h 19"/>
                  <a:gd name="T6" fmla="*/ 492 w 497"/>
                  <a:gd name="T7" fmla="*/ 18 h 19"/>
                  <a:gd name="T8" fmla="*/ 5 w 497"/>
                  <a:gd name="T9" fmla="*/ 18 h 19"/>
                  <a:gd name="T10" fmla="*/ 3 w 497"/>
                  <a:gd name="T11" fmla="*/ 16 h 19"/>
                  <a:gd name="T12" fmla="*/ 1 w 497"/>
                  <a:gd name="T13" fmla="*/ 15 h 19"/>
                  <a:gd name="T14" fmla="*/ 0 w 497"/>
                  <a:gd name="T15" fmla="*/ 7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7"/>
                    </a:lnTo>
                    <a:lnTo>
                      <a:pt x="494" y="16"/>
                    </a:lnTo>
                    <a:lnTo>
                      <a:pt x="492" y="18"/>
                    </a:lnTo>
                    <a:lnTo>
                      <a:pt x="5" y="18"/>
                    </a:lnTo>
                    <a:lnTo>
                      <a:pt x="3" y="16"/>
                    </a:lnTo>
                    <a:lnTo>
                      <a:pt x="1" y="15"/>
                    </a:lnTo>
                    <a:lnTo>
                      <a:pt x="0" y="7"/>
                    </a:lnTo>
                    <a:lnTo>
                      <a:pt x="0" y="1"/>
                    </a:lnTo>
                  </a:path>
                </a:pathLst>
              </a:custGeom>
              <a:noFill/>
              <a:ln w="12700" cap="rnd">
                <a:solidFill>
                  <a:srgbClr val="FFFFFF"/>
                </a:solidFill>
                <a:round/>
                <a:headEnd type="none" w="sm" len="sm"/>
                <a:tailEnd type="none" w="sm" len="sm"/>
              </a:ln>
            </p:spPr>
            <p:txBody>
              <a:bodyPr/>
              <a:lstStyle/>
              <a:p>
                <a:endParaRPr lang="zh-CN" altLang="en-US"/>
              </a:p>
            </p:txBody>
          </p:sp>
          <p:sp>
            <p:nvSpPr>
              <p:cNvPr id="10874" name="Line 712"/>
              <p:cNvSpPr>
                <a:spLocks noChangeShapeType="1"/>
              </p:cNvSpPr>
              <p:nvPr/>
            </p:nvSpPr>
            <p:spPr bwMode="auto">
              <a:xfrm>
                <a:off x="2780" y="2473"/>
                <a:ext cx="49"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0875" name="Freeform 713"/>
              <p:cNvSpPr/>
              <p:nvPr/>
            </p:nvSpPr>
            <p:spPr bwMode="auto">
              <a:xfrm>
                <a:off x="2595" y="2459"/>
                <a:ext cx="52" cy="19"/>
              </a:xfrm>
              <a:custGeom>
                <a:avLst/>
                <a:gdLst>
                  <a:gd name="T0" fmla="*/ 2 w 52"/>
                  <a:gd name="T1" fmla="*/ 0 h 19"/>
                  <a:gd name="T2" fmla="*/ 0 w 52"/>
                  <a:gd name="T3" fmla="*/ 18 h 19"/>
                  <a:gd name="T4" fmla="*/ 51 w 52"/>
                  <a:gd name="T5" fmla="*/ 18 h 19"/>
                  <a:gd name="T6" fmla="*/ 49 w 52"/>
                  <a:gd name="T7" fmla="*/ 0 h 19"/>
                  <a:gd name="T8" fmla="*/ 49 w 52"/>
                  <a:gd name="T9" fmla="*/ 13 h 19"/>
                  <a:gd name="T10" fmla="*/ 1 w 52"/>
                  <a:gd name="T11" fmla="*/ 13 h 19"/>
                  <a:gd name="T12" fmla="*/ 2 w 52"/>
                  <a:gd name="T13" fmla="*/ 0 h 19"/>
                  <a:gd name="T14" fmla="*/ 0 60000 65536"/>
                  <a:gd name="T15" fmla="*/ 0 60000 65536"/>
                  <a:gd name="T16" fmla="*/ 0 60000 65536"/>
                  <a:gd name="T17" fmla="*/ 0 60000 65536"/>
                  <a:gd name="T18" fmla="*/ 0 60000 65536"/>
                  <a:gd name="T19" fmla="*/ 0 60000 65536"/>
                  <a:gd name="T20" fmla="*/ 0 60000 65536"/>
                  <a:gd name="T21" fmla="*/ 0 w 52"/>
                  <a:gd name="T22" fmla="*/ 0 h 19"/>
                  <a:gd name="T23" fmla="*/ 52 w 5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19">
                    <a:moveTo>
                      <a:pt x="2" y="0"/>
                    </a:moveTo>
                    <a:lnTo>
                      <a:pt x="0" y="18"/>
                    </a:lnTo>
                    <a:lnTo>
                      <a:pt x="51" y="18"/>
                    </a:lnTo>
                    <a:lnTo>
                      <a:pt x="49" y="0"/>
                    </a:lnTo>
                    <a:lnTo>
                      <a:pt x="49" y="13"/>
                    </a:lnTo>
                    <a:lnTo>
                      <a:pt x="1" y="13"/>
                    </a:lnTo>
                    <a:lnTo>
                      <a:pt x="2" y="0"/>
                    </a:lnTo>
                  </a:path>
                </a:pathLst>
              </a:custGeom>
              <a:solidFill>
                <a:srgbClr val="ABABAB"/>
              </a:solidFill>
              <a:ln w="12700" cap="rnd">
                <a:solidFill>
                  <a:srgbClr val="000000"/>
                </a:solidFill>
                <a:round/>
              </a:ln>
            </p:spPr>
            <p:txBody>
              <a:bodyPr/>
              <a:lstStyle/>
              <a:p>
                <a:endParaRPr lang="zh-CN" altLang="en-US"/>
              </a:p>
            </p:txBody>
          </p:sp>
          <p:sp>
            <p:nvSpPr>
              <p:cNvPr id="10876" name="Freeform 714"/>
              <p:cNvSpPr/>
              <p:nvPr/>
            </p:nvSpPr>
            <p:spPr bwMode="auto">
              <a:xfrm>
                <a:off x="2859"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877" name="Freeform 715"/>
              <p:cNvSpPr/>
              <p:nvPr/>
            </p:nvSpPr>
            <p:spPr bwMode="auto">
              <a:xfrm>
                <a:off x="2859" y="2473"/>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3 w 22"/>
                  <a:gd name="T21" fmla="*/ 11 h 19"/>
                  <a:gd name="T22" fmla="*/ 15 w 22"/>
                  <a:gd name="T23" fmla="*/ 10 h 19"/>
                  <a:gd name="T24" fmla="*/ 17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0878" name="Freeform 716"/>
              <p:cNvSpPr/>
              <p:nvPr/>
            </p:nvSpPr>
            <p:spPr bwMode="auto">
              <a:xfrm>
                <a:off x="2864" y="2481"/>
                <a:ext cx="22" cy="19"/>
              </a:xfrm>
              <a:custGeom>
                <a:avLst/>
                <a:gdLst>
                  <a:gd name="T0" fmla="*/ 17 w 22"/>
                  <a:gd name="T1" fmla="*/ 0 h 19"/>
                  <a:gd name="T2" fmla="*/ 21 w 22"/>
                  <a:gd name="T3" fmla="*/ 13 h 19"/>
                  <a:gd name="T4" fmla="*/ 13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3"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0879" name="Freeform 717"/>
              <p:cNvSpPr/>
              <p:nvPr/>
            </p:nvSpPr>
            <p:spPr bwMode="auto">
              <a:xfrm>
                <a:off x="2864" y="2482"/>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1 h 19"/>
                  <a:gd name="T16" fmla="*/ 10 w 22"/>
                  <a:gd name="T17" fmla="*/ 11 h 19"/>
                  <a:gd name="T18" fmla="*/ 12 w 22"/>
                  <a:gd name="T19" fmla="*/ 11 h 19"/>
                  <a:gd name="T20" fmla="*/ 14 w 22"/>
                  <a:gd name="T21" fmla="*/ 11 h 19"/>
                  <a:gd name="T22" fmla="*/ 16 w 22"/>
                  <a:gd name="T23" fmla="*/ 11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1"/>
                    </a:lnTo>
                    <a:lnTo>
                      <a:pt x="10" y="11"/>
                    </a:lnTo>
                    <a:lnTo>
                      <a:pt x="12" y="11"/>
                    </a:lnTo>
                    <a:lnTo>
                      <a:pt x="14" y="11"/>
                    </a:lnTo>
                    <a:lnTo>
                      <a:pt x="16" y="11"/>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0880" name="Freeform 718"/>
              <p:cNvSpPr/>
              <p:nvPr/>
            </p:nvSpPr>
            <p:spPr bwMode="auto">
              <a:xfrm>
                <a:off x="2868" y="2491"/>
                <a:ext cx="22" cy="19"/>
              </a:xfrm>
              <a:custGeom>
                <a:avLst/>
                <a:gdLst>
                  <a:gd name="T0" fmla="*/ 17 w 22"/>
                  <a:gd name="T1" fmla="*/ 0 h 19"/>
                  <a:gd name="T2" fmla="*/ 21 w 22"/>
                  <a:gd name="T3" fmla="*/ 14 h 19"/>
                  <a:gd name="T4" fmla="*/ 13 w 22"/>
                  <a:gd name="T5" fmla="*/ 18 h 19"/>
                  <a:gd name="T6" fmla="*/ 3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3" y="18"/>
                    </a:lnTo>
                    <a:lnTo>
                      <a:pt x="3"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0881" name="Freeform 719"/>
              <p:cNvSpPr/>
              <p:nvPr/>
            </p:nvSpPr>
            <p:spPr bwMode="auto">
              <a:xfrm>
                <a:off x="2868" y="2491"/>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4 w 22"/>
                  <a:gd name="T21" fmla="*/ 11 h 19"/>
                  <a:gd name="T22" fmla="*/ 16 w 22"/>
                  <a:gd name="T23" fmla="*/ 10 h 19"/>
                  <a:gd name="T24" fmla="*/ 18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4" y="11"/>
                    </a:lnTo>
                    <a:lnTo>
                      <a:pt x="16" y="10"/>
                    </a:lnTo>
                    <a:lnTo>
                      <a:pt x="18" y="10"/>
                    </a:lnTo>
                    <a:lnTo>
                      <a:pt x="19" y="10"/>
                    </a:lnTo>
                  </a:path>
                </a:pathLst>
              </a:custGeom>
              <a:solidFill>
                <a:srgbClr val="ABABAB"/>
              </a:solidFill>
              <a:ln w="12700" cap="rnd">
                <a:solidFill>
                  <a:srgbClr val="ABABAB"/>
                </a:solidFill>
                <a:round/>
              </a:ln>
            </p:spPr>
            <p:txBody>
              <a:bodyPr/>
              <a:lstStyle/>
              <a:p>
                <a:endParaRPr lang="zh-CN" altLang="en-US"/>
              </a:p>
            </p:txBody>
          </p:sp>
          <p:sp>
            <p:nvSpPr>
              <p:cNvPr id="10882" name="Freeform 720"/>
              <p:cNvSpPr/>
              <p:nvPr/>
            </p:nvSpPr>
            <p:spPr bwMode="auto">
              <a:xfrm>
                <a:off x="2872" y="2501"/>
                <a:ext cx="21" cy="19"/>
              </a:xfrm>
              <a:custGeom>
                <a:avLst/>
                <a:gdLst>
                  <a:gd name="T0" fmla="*/ 15 w 21"/>
                  <a:gd name="T1" fmla="*/ 0 h 19"/>
                  <a:gd name="T2" fmla="*/ 20 w 21"/>
                  <a:gd name="T3" fmla="*/ 13 h 19"/>
                  <a:gd name="T4" fmla="*/ 12 w 21"/>
                  <a:gd name="T5" fmla="*/ 18 h 19"/>
                  <a:gd name="T6" fmla="*/ 4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2" y="18"/>
                    </a:lnTo>
                    <a:lnTo>
                      <a:pt x="4"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0883" name="Freeform 721"/>
              <p:cNvSpPr/>
              <p:nvPr/>
            </p:nvSpPr>
            <p:spPr bwMode="auto">
              <a:xfrm>
                <a:off x="2872" y="2501"/>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1"/>
                    </a:lnTo>
                    <a:lnTo>
                      <a:pt x="7" y="11"/>
                    </a:lnTo>
                    <a:lnTo>
                      <a:pt x="9" y="11"/>
                    </a:lnTo>
                    <a:lnTo>
                      <a:pt x="11"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0884" name="Freeform 722"/>
              <p:cNvSpPr/>
              <p:nvPr/>
            </p:nvSpPr>
            <p:spPr bwMode="auto">
              <a:xfrm>
                <a:off x="2876" y="2510"/>
                <a:ext cx="23" cy="19"/>
              </a:xfrm>
              <a:custGeom>
                <a:avLst/>
                <a:gdLst>
                  <a:gd name="T0" fmla="*/ 21 w 23"/>
                  <a:gd name="T1" fmla="*/ 10 h 19"/>
                  <a:gd name="T2" fmla="*/ 22 w 23"/>
                  <a:gd name="T3" fmla="*/ 18 h 19"/>
                  <a:gd name="T4" fmla="*/ 3 w 23"/>
                  <a:gd name="T5" fmla="*/ 18 h 19"/>
                  <a:gd name="T6" fmla="*/ 0 w 23"/>
                  <a:gd name="T7" fmla="*/ 5 h 19"/>
                  <a:gd name="T8" fmla="*/ 0 w 23"/>
                  <a:gd name="T9" fmla="*/ 0 h 19"/>
                  <a:gd name="T10" fmla="*/ 3 w 23"/>
                  <a:gd name="T11" fmla="*/ 10 h 19"/>
                  <a:gd name="T12" fmla="*/ 6 w 23"/>
                  <a:gd name="T13" fmla="*/ 10 h 19"/>
                  <a:gd name="T14" fmla="*/ 8 w 23"/>
                  <a:gd name="T15" fmla="*/ 10 h 19"/>
                  <a:gd name="T16" fmla="*/ 10 w 23"/>
                  <a:gd name="T17" fmla="*/ 11 h 19"/>
                  <a:gd name="T18" fmla="*/ 12 w 23"/>
                  <a:gd name="T19" fmla="*/ 11 h 19"/>
                  <a:gd name="T20" fmla="*/ 14 w 23"/>
                  <a:gd name="T21" fmla="*/ 11 h 19"/>
                  <a:gd name="T22" fmla="*/ 16 w 23"/>
                  <a:gd name="T23" fmla="*/ 10 h 19"/>
                  <a:gd name="T24" fmla="*/ 19 w 23"/>
                  <a:gd name="T25" fmla="*/ 10 h 19"/>
                  <a:gd name="T26" fmla="*/ 21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21" y="10"/>
                    </a:moveTo>
                    <a:lnTo>
                      <a:pt x="22" y="18"/>
                    </a:lnTo>
                    <a:lnTo>
                      <a:pt x="3" y="18"/>
                    </a:lnTo>
                    <a:lnTo>
                      <a:pt x="0" y="5"/>
                    </a:lnTo>
                    <a:lnTo>
                      <a:pt x="0" y="0"/>
                    </a:lnTo>
                    <a:lnTo>
                      <a:pt x="3" y="10"/>
                    </a:lnTo>
                    <a:lnTo>
                      <a:pt x="6" y="10"/>
                    </a:lnTo>
                    <a:lnTo>
                      <a:pt x="8" y="10"/>
                    </a:lnTo>
                    <a:lnTo>
                      <a:pt x="10" y="11"/>
                    </a:lnTo>
                    <a:lnTo>
                      <a:pt x="12" y="11"/>
                    </a:lnTo>
                    <a:lnTo>
                      <a:pt x="14" y="11"/>
                    </a:lnTo>
                    <a:lnTo>
                      <a:pt x="16" y="10"/>
                    </a:lnTo>
                    <a:lnTo>
                      <a:pt x="19" y="10"/>
                    </a:lnTo>
                    <a:lnTo>
                      <a:pt x="21" y="10"/>
                    </a:lnTo>
                  </a:path>
                </a:pathLst>
              </a:custGeom>
              <a:solidFill>
                <a:srgbClr val="ABABAB"/>
              </a:solidFill>
              <a:ln w="12700" cap="rnd">
                <a:solidFill>
                  <a:srgbClr val="ABABAB"/>
                </a:solidFill>
                <a:round/>
              </a:ln>
            </p:spPr>
            <p:txBody>
              <a:bodyPr/>
              <a:lstStyle/>
              <a:p>
                <a:endParaRPr lang="zh-CN" altLang="en-US"/>
              </a:p>
            </p:txBody>
          </p:sp>
          <p:sp>
            <p:nvSpPr>
              <p:cNvPr id="10885" name="Freeform 723"/>
              <p:cNvSpPr/>
              <p:nvPr/>
            </p:nvSpPr>
            <p:spPr bwMode="auto">
              <a:xfrm>
                <a:off x="2842"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886" name="Freeform 724"/>
              <p:cNvSpPr/>
              <p:nvPr/>
            </p:nvSpPr>
            <p:spPr bwMode="auto">
              <a:xfrm>
                <a:off x="2842"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5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5"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0887" name="Freeform 725"/>
              <p:cNvSpPr/>
              <p:nvPr/>
            </p:nvSpPr>
            <p:spPr bwMode="auto">
              <a:xfrm>
                <a:off x="2846"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888" name="Freeform 726"/>
              <p:cNvSpPr/>
              <p:nvPr/>
            </p:nvSpPr>
            <p:spPr bwMode="auto">
              <a:xfrm>
                <a:off x="2853"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4 w 22"/>
                  <a:gd name="T11" fmla="*/ 10 h 19"/>
                  <a:gd name="T12" fmla="*/ 6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4" y="10"/>
                    </a:lnTo>
                    <a:lnTo>
                      <a:pt x="6"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0889" name="Freeform 727"/>
              <p:cNvSpPr/>
              <p:nvPr/>
            </p:nvSpPr>
            <p:spPr bwMode="auto">
              <a:xfrm>
                <a:off x="2862" y="2510"/>
                <a:ext cx="21" cy="19"/>
              </a:xfrm>
              <a:custGeom>
                <a:avLst/>
                <a:gdLst>
                  <a:gd name="T0" fmla="*/ 15 w 21"/>
                  <a:gd name="T1" fmla="*/ 0 h 19"/>
                  <a:gd name="T2" fmla="*/ 20 w 21"/>
                  <a:gd name="T3" fmla="*/ 13 h 19"/>
                  <a:gd name="T4" fmla="*/ 11 w 21"/>
                  <a:gd name="T5" fmla="*/ 18 h 19"/>
                  <a:gd name="T6" fmla="*/ 3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1" y="18"/>
                    </a:lnTo>
                    <a:lnTo>
                      <a:pt x="3"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0890" name="Freeform 728"/>
              <p:cNvSpPr/>
              <p:nvPr/>
            </p:nvSpPr>
            <p:spPr bwMode="auto">
              <a:xfrm>
                <a:off x="2862" y="2510"/>
                <a:ext cx="21" cy="19"/>
              </a:xfrm>
              <a:custGeom>
                <a:avLst/>
                <a:gdLst>
                  <a:gd name="T0" fmla="*/ 19 w 21"/>
                  <a:gd name="T1" fmla="*/ 10 h 19"/>
                  <a:gd name="T2" fmla="*/ 20 w 21"/>
                  <a:gd name="T3" fmla="*/ 18 h 19"/>
                  <a:gd name="T4" fmla="*/ 3 w 21"/>
                  <a:gd name="T5" fmla="*/ 18 h 19"/>
                  <a:gd name="T6" fmla="*/ 0 w 21"/>
                  <a:gd name="T7" fmla="*/ 5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5"/>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0891" name="Freeform 729"/>
              <p:cNvSpPr/>
              <p:nvPr/>
            </p:nvSpPr>
            <p:spPr bwMode="auto">
              <a:xfrm>
                <a:off x="2823" y="2472"/>
                <a:ext cx="21" cy="19"/>
              </a:xfrm>
              <a:custGeom>
                <a:avLst/>
                <a:gdLst>
                  <a:gd name="T0" fmla="*/ 16 w 21"/>
                  <a:gd name="T1" fmla="*/ 0 h 19"/>
                  <a:gd name="T2" fmla="*/ 20 w 21"/>
                  <a:gd name="T3" fmla="*/ 14 h 19"/>
                  <a:gd name="T4" fmla="*/ 12 w 21"/>
                  <a:gd name="T5" fmla="*/ 18 h 19"/>
                  <a:gd name="T6" fmla="*/ 3 w 21"/>
                  <a:gd name="T7" fmla="*/ 14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4"/>
                    </a:lnTo>
                    <a:lnTo>
                      <a:pt x="12" y="18"/>
                    </a:lnTo>
                    <a:lnTo>
                      <a:pt x="3"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892" name="Freeform 730"/>
              <p:cNvSpPr/>
              <p:nvPr/>
            </p:nvSpPr>
            <p:spPr bwMode="auto">
              <a:xfrm>
                <a:off x="2823" y="2473"/>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0893" name="Freeform 731"/>
              <p:cNvSpPr/>
              <p:nvPr/>
            </p:nvSpPr>
            <p:spPr bwMode="auto">
              <a:xfrm>
                <a:off x="2828"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894" name="Freeform 732"/>
              <p:cNvSpPr/>
              <p:nvPr/>
            </p:nvSpPr>
            <p:spPr bwMode="auto">
              <a:xfrm>
                <a:off x="2833" y="249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8 w 22"/>
                  <a:gd name="T15" fmla="*/ 10 h 19"/>
                  <a:gd name="T16" fmla="*/ 10 w 22"/>
                  <a:gd name="T17" fmla="*/ 11 h 19"/>
                  <a:gd name="T18" fmla="*/ 11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8" y="10"/>
                    </a:lnTo>
                    <a:lnTo>
                      <a:pt x="10" y="11"/>
                    </a:lnTo>
                    <a:lnTo>
                      <a:pt x="11"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0895" name="Freeform 733"/>
              <p:cNvSpPr/>
              <p:nvPr/>
            </p:nvSpPr>
            <p:spPr bwMode="auto">
              <a:xfrm>
                <a:off x="2837"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0896" name="Freeform 734"/>
              <p:cNvSpPr/>
              <p:nvPr/>
            </p:nvSpPr>
            <p:spPr bwMode="auto">
              <a:xfrm>
                <a:off x="2841" y="2510"/>
                <a:ext cx="22" cy="19"/>
              </a:xfrm>
              <a:custGeom>
                <a:avLst/>
                <a:gdLst>
                  <a:gd name="T0" fmla="*/ 17 w 22"/>
                  <a:gd name="T1" fmla="*/ 0 h 19"/>
                  <a:gd name="T2" fmla="*/ 21 w 22"/>
                  <a:gd name="T3" fmla="*/ 13 h 19"/>
                  <a:gd name="T4" fmla="*/ 12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2"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0897" name="Freeform 735"/>
              <p:cNvSpPr/>
              <p:nvPr/>
            </p:nvSpPr>
            <p:spPr bwMode="auto">
              <a:xfrm>
                <a:off x="2804" y="2472"/>
                <a:ext cx="22" cy="19"/>
              </a:xfrm>
              <a:custGeom>
                <a:avLst/>
                <a:gdLst>
                  <a:gd name="T0" fmla="*/ 17 w 22"/>
                  <a:gd name="T1" fmla="*/ 0 h 19"/>
                  <a:gd name="T2" fmla="*/ 21 w 22"/>
                  <a:gd name="T3" fmla="*/ 14 h 19"/>
                  <a:gd name="T4" fmla="*/ 12 w 22"/>
                  <a:gd name="T5" fmla="*/ 18 h 19"/>
                  <a:gd name="T6" fmla="*/ 4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2" y="18"/>
                    </a:lnTo>
                    <a:lnTo>
                      <a:pt x="4"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0898" name="Freeform 736"/>
              <p:cNvSpPr/>
              <p:nvPr/>
            </p:nvSpPr>
            <p:spPr bwMode="auto">
              <a:xfrm>
                <a:off x="2804"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0899" name="Freeform 737"/>
              <p:cNvSpPr/>
              <p:nvPr/>
            </p:nvSpPr>
            <p:spPr bwMode="auto">
              <a:xfrm>
                <a:off x="2809" y="2481"/>
                <a:ext cx="21" cy="19"/>
              </a:xfrm>
              <a:custGeom>
                <a:avLst/>
                <a:gdLst>
                  <a:gd name="T0" fmla="*/ 16 w 21"/>
                  <a:gd name="T1" fmla="*/ 0 h 19"/>
                  <a:gd name="T2" fmla="*/ 20 w 21"/>
                  <a:gd name="T3" fmla="*/ 13 h 19"/>
                  <a:gd name="T4" fmla="*/ 12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2"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900" name="Freeform 738"/>
              <p:cNvSpPr/>
              <p:nvPr/>
            </p:nvSpPr>
            <p:spPr bwMode="auto">
              <a:xfrm>
                <a:off x="2809" y="2482"/>
                <a:ext cx="21" cy="19"/>
              </a:xfrm>
              <a:custGeom>
                <a:avLst/>
                <a:gdLst>
                  <a:gd name="T0" fmla="*/ 19 w 21"/>
                  <a:gd name="T1" fmla="*/ 10 h 19"/>
                  <a:gd name="T2" fmla="*/ 20 w 21"/>
                  <a:gd name="T3" fmla="*/ 18 h 19"/>
                  <a:gd name="T4" fmla="*/ 2 w 21"/>
                  <a:gd name="T5" fmla="*/ 18 h 19"/>
                  <a:gd name="T6" fmla="*/ 0 w 21"/>
                  <a:gd name="T7" fmla="*/ 4 h 19"/>
                  <a:gd name="T8" fmla="*/ 0 w 21"/>
                  <a:gd name="T9" fmla="*/ 0 h 19"/>
                  <a:gd name="T10" fmla="*/ 2 w 21"/>
                  <a:gd name="T11" fmla="*/ 10 h 19"/>
                  <a:gd name="T12" fmla="*/ 5 w 21"/>
                  <a:gd name="T13" fmla="*/ 10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4"/>
                    </a:lnTo>
                    <a:lnTo>
                      <a:pt x="0" y="0"/>
                    </a:lnTo>
                    <a:lnTo>
                      <a:pt x="2" y="10"/>
                    </a:lnTo>
                    <a:lnTo>
                      <a:pt x="5" y="10"/>
                    </a:lnTo>
                    <a:lnTo>
                      <a:pt x="7" y="11"/>
                    </a:lnTo>
                    <a:lnTo>
                      <a:pt x="9" y="11"/>
                    </a:lnTo>
                    <a:lnTo>
                      <a:pt x="11" y="11"/>
                    </a:lnTo>
                    <a:lnTo>
                      <a:pt x="13" y="11"/>
                    </a:lnTo>
                    <a:lnTo>
                      <a:pt x="15" y="11"/>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0901" name="Freeform 739"/>
              <p:cNvSpPr/>
              <p:nvPr/>
            </p:nvSpPr>
            <p:spPr bwMode="auto">
              <a:xfrm>
                <a:off x="2818" y="2501"/>
                <a:ext cx="21" cy="19"/>
              </a:xfrm>
              <a:custGeom>
                <a:avLst/>
                <a:gdLst>
                  <a:gd name="T0" fmla="*/ 20 w 21"/>
                  <a:gd name="T1" fmla="*/ 10 h 19"/>
                  <a:gd name="T2" fmla="*/ 20 w 21"/>
                  <a:gd name="T3" fmla="*/ 18 h 19"/>
                  <a:gd name="T4" fmla="*/ 2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2" y="18"/>
                    </a:lnTo>
                    <a:lnTo>
                      <a:pt x="0" y="4"/>
                    </a:lnTo>
                    <a:lnTo>
                      <a:pt x="0" y="0"/>
                    </a:lnTo>
                    <a:lnTo>
                      <a:pt x="3" y="10"/>
                    </a:lnTo>
                    <a:lnTo>
                      <a:pt x="5" y="11"/>
                    </a:lnTo>
                    <a:lnTo>
                      <a:pt x="7" y="11"/>
                    </a:lnTo>
                    <a:lnTo>
                      <a:pt x="9" y="11"/>
                    </a:lnTo>
                    <a:lnTo>
                      <a:pt x="11"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0902" name="Freeform 740"/>
              <p:cNvSpPr/>
              <p:nvPr/>
            </p:nvSpPr>
            <p:spPr bwMode="auto">
              <a:xfrm>
                <a:off x="2823" y="2510"/>
                <a:ext cx="21" cy="19"/>
              </a:xfrm>
              <a:custGeom>
                <a:avLst/>
                <a:gdLst>
                  <a:gd name="T0" fmla="*/ 16 w 21"/>
                  <a:gd name="T1" fmla="*/ 0 h 19"/>
                  <a:gd name="T2" fmla="*/ 20 w 21"/>
                  <a:gd name="T3" fmla="*/ 13 h 19"/>
                  <a:gd name="T4" fmla="*/ 11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1"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903" name="Freeform 741"/>
              <p:cNvSpPr/>
              <p:nvPr/>
            </p:nvSpPr>
            <p:spPr bwMode="auto">
              <a:xfrm>
                <a:off x="2823" y="2510"/>
                <a:ext cx="21" cy="19"/>
              </a:xfrm>
              <a:custGeom>
                <a:avLst/>
                <a:gdLst>
                  <a:gd name="T0" fmla="*/ 19 w 21"/>
                  <a:gd name="T1" fmla="*/ 10 h 19"/>
                  <a:gd name="T2" fmla="*/ 20 w 21"/>
                  <a:gd name="T3" fmla="*/ 18 h 19"/>
                  <a:gd name="T4" fmla="*/ 2 w 21"/>
                  <a:gd name="T5" fmla="*/ 18 h 19"/>
                  <a:gd name="T6" fmla="*/ 0 w 21"/>
                  <a:gd name="T7" fmla="*/ 5 h 19"/>
                  <a:gd name="T8" fmla="*/ 0 w 21"/>
                  <a:gd name="T9" fmla="*/ 0 h 19"/>
                  <a:gd name="T10" fmla="*/ 2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5"/>
                    </a:lnTo>
                    <a:lnTo>
                      <a:pt x="0" y="0"/>
                    </a:lnTo>
                    <a:lnTo>
                      <a:pt x="2"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0904" name="Freeform 742"/>
              <p:cNvSpPr/>
              <p:nvPr/>
            </p:nvSpPr>
            <p:spPr bwMode="auto">
              <a:xfrm>
                <a:off x="2488" y="2472"/>
                <a:ext cx="21" cy="19"/>
              </a:xfrm>
              <a:custGeom>
                <a:avLst/>
                <a:gdLst>
                  <a:gd name="T0" fmla="*/ 2 w 21"/>
                  <a:gd name="T1" fmla="*/ 0 h 19"/>
                  <a:gd name="T2" fmla="*/ 0 w 21"/>
                  <a:gd name="T3" fmla="*/ 14 h 19"/>
                  <a:gd name="T4" fmla="*/ 9 w 21"/>
                  <a:gd name="T5" fmla="*/ 18 h 19"/>
                  <a:gd name="T6" fmla="*/ 18 w 21"/>
                  <a:gd name="T7" fmla="*/ 14 h 19"/>
                  <a:gd name="T8" fmla="*/ 20 w 21"/>
                  <a:gd name="T9" fmla="*/ 0 h 19"/>
                  <a:gd name="T10" fmla="*/ 2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2" y="0"/>
                    </a:moveTo>
                    <a:lnTo>
                      <a:pt x="0" y="14"/>
                    </a:lnTo>
                    <a:lnTo>
                      <a:pt x="9" y="18"/>
                    </a:lnTo>
                    <a:lnTo>
                      <a:pt x="18" y="14"/>
                    </a:lnTo>
                    <a:lnTo>
                      <a:pt x="20" y="0"/>
                    </a:lnTo>
                    <a:lnTo>
                      <a:pt x="2" y="0"/>
                    </a:lnTo>
                  </a:path>
                </a:pathLst>
              </a:custGeom>
              <a:solidFill>
                <a:srgbClr val="FFFFFF"/>
              </a:solidFill>
              <a:ln w="12700" cap="rnd">
                <a:solidFill>
                  <a:srgbClr val="ABABAB"/>
                </a:solidFill>
                <a:round/>
              </a:ln>
            </p:spPr>
            <p:txBody>
              <a:bodyPr/>
              <a:lstStyle/>
              <a:p>
                <a:endParaRPr lang="zh-CN" altLang="en-US"/>
              </a:p>
            </p:txBody>
          </p:sp>
          <p:sp>
            <p:nvSpPr>
              <p:cNvPr id="10905" name="Freeform 743"/>
              <p:cNvSpPr/>
              <p:nvPr/>
            </p:nvSpPr>
            <p:spPr bwMode="auto">
              <a:xfrm>
                <a:off x="2488" y="2473"/>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8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8"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906" name="Freeform 744"/>
              <p:cNvSpPr/>
              <p:nvPr/>
            </p:nvSpPr>
            <p:spPr bwMode="auto">
              <a:xfrm>
                <a:off x="2506" y="2472"/>
                <a:ext cx="21" cy="19"/>
              </a:xfrm>
              <a:custGeom>
                <a:avLst/>
                <a:gdLst>
                  <a:gd name="T0" fmla="*/ 1 w 21"/>
                  <a:gd name="T1" fmla="*/ 0 h 19"/>
                  <a:gd name="T2" fmla="*/ 0 w 21"/>
                  <a:gd name="T3" fmla="*/ 14 h 19"/>
                  <a:gd name="T4" fmla="*/ 9 w 21"/>
                  <a:gd name="T5" fmla="*/ 18 h 19"/>
                  <a:gd name="T6" fmla="*/ 17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7"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0907" name="Freeform 745"/>
              <p:cNvSpPr/>
              <p:nvPr/>
            </p:nvSpPr>
            <p:spPr bwMode="auto">
              <a:xfrm>
                <a:off x="2506"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3 w 21"/>
                  <a:gd name="T21" fmla="*/ 11 h 19"/>
                  <a:gd name="T22" fmla="*/ 1 w 21"/>
                  <a:gd name="T23" fmla="*/ 11 h 19"/>
                  <a:gd name="T24" fmla="*/ 0 w 21"/>
                  <a:gd name="T25" fmla="*/ 1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9"/>
                  <a:gd name="T41" fmla="*/ 21 w 21"/>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9">
                    <a:moveTo>
                      <a:pt x="0" y="10"/>
                    </a:moveTo>
                    <a:lnTo>
                      <a:pt x="0" y="18"/>
                    </a:lnTo>
                    <a:lnTo>
                      <a:pt x="19" y="18"/>
                    </a:lnTo>
                    <a:lnTo>
                      <a:pt x="20" y="4"/>
                    </a:lnTo>
                    <a:lnTo>
                      <a:pt x="19" y="0"/>
                    </a:lnTo>
                    <a:lnTo>
                      <a:pt x="17" y="10"/>
                    </a:lnTo>
                    <a:lnTo>
                      <a:pt x="15" y="11"/>
                    </a:lnTo>
                    <a:lnTo>
                      <a:pt x="13" y="11"/>
                    </a:lnTo>
                    <a:lnTo>
                      <a:pt x="10" y="11"/>
                    </a:lnTo>
                    <a:lnTo>
                      <a:pt x="8" y="11"/>
                    </a:lnTo>
                    <a:lnTo>
                      <a:pt x="3" y="11"/>
                    </a:lnTo>
                    <a:lnTo>
                      <a:pt x="1" y="11"/>
                    </a:lnTo>
                    <a:lnTo>
                      <a:pt x="0" y="10"/>
                    </a:lnTo>
                  </a:path>
                </a:pathLst>
              </a:custGeom>
              <a:solidFill>
                <a:srgbClr val="ABABAB"/>
              </a:solidFill>
              <a:ln w="12700" cap="rnd">
                <a:solidFill>
                  <a:srgbClr val="ABABAB"/>
                </a:solidFill>
                <a:round/>
              </a:ln>
            </p:spPr>
            <p:txBody>
              <a:bodyPr/>
              <a:lstStyle/>
              <a:p>
                <a:endParaRPr lang="zh-CN" altLang="en-US"/>
              </a:p>
            </p:txBody>
          </p:sp>
          <p:sp>
            <p:nvSpPr>
              <p:cNvPr id="10908" name="Freeform 746"/>
              <p:cNvSpPr/>
              <p:nvPr/>
            </p:nvSpPr>
            <p:spPr bwMode="auto">
              <a:xfrm>
                <a:off x="2524"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0909" name="Freeform 747"/>
              <p:cNvSpPr/>
              <p:nvPr/>
            </p:nvSpPr>
            <p:spPr bwMode="auto">
              <a:xfrm>
                <a:off x="2524"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910" name="Freeform 748"/>
              <p:cNvSpPr/>
              <p:nvPr/>
            </p:nvSpPr>
            <p:spPr bwMode="auto">
              <a:xfrm>
                <a:off x="2764" y="2472"/>
                <a:ext cx="21" cy="19"/>
              </a:xfrm>
              <a:custGeom>
                <a:avLst/>
                <a:gdLst>
                  <a:gd name="T0" fmla="*/ 18 w 21"/>
                  <a:gd name="T1" fmla="*/ 0 h 19"/>
                  <a:gd name="T2" fmla="*/ 20 w 21"/>
                  <a:gd name="T3" fmla="*/ 14 h 19"/>
                  <a:gd name="T4" fmla="*/ 10 w 21"/>
                  <a:gd name="T5" fmla="*/ 18 h 19"/>
                  <a:gd name="T6" fmla="*/ 1 w 21"/>
                  <a:gd name="T7" fmla="*/ 14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0911" name="Freeform 749"/>
              <p:cNvSpPr/>
              <p:nvPr/>
            </p:nvSpPr>
            <p:spPr bwMode="auto">
              <a:xfrm>
                <a:off x="2764" y="2473"/>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0912" name="Freeform 750"/>
              <p:cNvSpPr/>
              <p:nvPr/>
            </p:nvSpPr>
            <p:spPr bwMode="auto">
              <a:xfrm>
                <a:off x="2543"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913" name="Freeform 751"/>
              <p:cNvSpPr/>
              <p:nvPr/>
            </p:nvSpPr>
            <p:spPr bwMode="auto">
              <a:xfrm>
                <a:off x="2543" y="2473"/>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914" name="Freeform 752"/>
              <p:cNvSpPr/>
              <p:nvPr/>
            </p:nvSpPr>
            <p:spPr bwMode="auto">
              <a:xfrm>
                <a:off x="2745" y="2472"/>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0915" name="Freeform 753"/>
              <p:cNvSpPr/>
              <p:nvPr/>
            </p:nvSpPr>
            <p:spPr bwMode="auto">
              <a:xfrm>
                <a:off x="274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4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916" name="Freeform 754"/>
              <p:cNvSpPr/>
              <p:nvPr/>
            </p:nvSpPr>
            <p:spPr bwMode="auto">
              <a:xfrm>
                <a:off x="2558" y="2472"/>
                <a:ext cx="22" cy="19"/>
              </a:xfrm>
              <a:custGeom>
                <a:avLst/>
                <a:gdLst>
                  <a:gd name="T0" fmla="*/ 1 w 22"/>
                  <a:gd name="T1" fmla="*/ 0 h 19"/>
                  <a:gd name="T2" fmla="*/ 0 w 22"/>
                  <a:gd name="T3" fmla="*/ 14 h 19"/>
                  <a:gd name="T4" fmla="*/ 9 w 22"/>
                  <a:gd name="T5" fmla="*/ 18 h 19"/>
                  <a:gd name="T6" fmla="*/ 18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8"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0917" name="Freeform 755"/>
              <p:cNvSpPr/>
              <p:nvPr/>
            </p:nvSpPr>
            <p:spPr bwMode="auto">
              <a:xfrm>
                <a:off x="2558" y="2473"/>
                <a:ext cx="23" cy="19"/>
              </a:xfrm>
              <a:custGeom>
                <a:avLst/>
                <a:gdLst>
                  <a:gd name="T0" fmla="*/ 0 w 23"/>
                  <a:gd name="T1" fmla="*/ 10 h 19"/>
                  <a:gd name="T2" fmla="*/ 0 w 23"/>
                  <a:gd name="T3" fmla="*/ 18 h 19"/>
                  <a:gd name="T4" fmla="*/ 21 w 23"/>
                  <a:gd name="T5" fmla="*/ 18 h 19"/>
                  <a:gd name="T6" fmla="*/ 22 w 23"/>
                  <a:gd name="T7" fmla="*/ 4 h 19"/>
                  <a:gd name="T8" fmla="*/ 21 w 23"/>
                  <a:gd name="T9" fmla="*/ 0 h 19"/>
                  <a:gd name="T10" fmla="*/ 19 w 23"/>
                  <a:gd name="T11" fmla="*/ 10 h 19"/>
                  <a:gd name="T12" fmla="*/ 17 w 23"/>
                  <a:gd name="T13" fmla="*/ 11 h 19"/>
                  <a:gd name="T14" fmla="*/ 14 w 23"/>
                  <a:gd name="T15" fmla="*/ 11 h 19"/>
                  <a:gd name="T16" fmla="*/ 12 w 23"/>
                  <a:gd name="T17" fmla="*/ 11 h 19"/>
                  <a:gd name="T18" fmla="*/ 9 w 23"/>
                  <a:gd name="T19" fmla="*/ 11 h 19"/>
                  <a:gd name="T20" fmla="*/ 7 w 23"/>
                  <a:gd name="T21" fmla="*/ 11 h 19"/>
                  <a:gd name="T22" fmla="*/ 5 w 23"/>
                  <a:gd name="T23" fmla="*/ 11 h 19"/>
                  <a:gd name="T24" fmla="*/ 2 w 23"/>
                  <a:gd name="T25" fmla="*/ 11 h 19"/>
                  <a:gd name="T26" fmla="*/ 0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0" y="10"/>
                    </a:moveTo>
                    <a:lnTo>
                      <a:pt x="0" y="18"/>
                    </a:lnTo>
                    <a:lnTo>
                      <a:pt x="21" y="18"/>
                    </a:lnTo>
                    <a:lnTo>
                      <a:pt x="22"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918" name="Freeform 756"/>
              <p:cNvSpPr/>
              <p:nvPr/>
            </p:nvSpPr>
            <p:spPr bwMode="auto">
              <a:xfrm>
                <a:off x="2727"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919" name="Freeform 757"/>
              <p:cNvSpPr/>
              <p:nvPr/>
            </p:nvSpPr>
            <p:spPr bwMode="auto">
              <a:xfrm>
                <a:off x="2727"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3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3"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920" name="Freeform 758"/>
              <p:cNvSpPr/>
              <p:nvPr/>
            </p:nvSpPr>
            <p:spPr bwMode="auto">
              <a:xfrm>
                <a:off x="2580" y="2472"/>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0921" name="Freeform 759"/>
              <p:cNvSpPr/>
              <p:nvPr/>
            </p:nvSpPr>
            <p:spPr bwMode="auto">
              <a:xfrm>
                <a:off x="2580" y="2473"/>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4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7"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922" name="Freeform 760"/>
              <p:cNvSpPr/>
              <p:nvPr/>
            </p:nvSpPr>
            <p:spPr bwMode="auto">
              <a:xfrm>
                <a:off x="2709"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923" name="Freeform 761"/>
              <p:cNvSpPr/>
              <p:nvPr/>
            </p:nvSpPr>
            <p:spPr bwMode="auto">
              <a:xfrm>
                <a:off x="2707" y="2473"/>
                <a:ext cx="21" cy="19"/>
              </a:xfrm>
              <a:custGeom>
                <a:avLst/>
                <a:gdLst>
                  <a:gd name="T0" fmla="*/ 20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0924" name="Freeform 762"/>
              <p:cNvSpPr/>
              <p:nvPr/>
            </p:nvSpPr>
            <p:spPr bwMode="auto">
              <a:xfrm>
                <a:off x="2598"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925" name="Freeform 763"/>
              <p:cNvSpPr/>
              <p:nvPr/>
            </p:nvSpPr>
            <p:spPr bwMode="auto">
              <a:xfrm>
                <a:off x="2598" y="2473"/>
                <a:ext cx="22" cy="19"/>
              </a:xfrm>
              <a:custGeom>
                <a:avLst/>
                <a:gdLst>
                  <a:gd name="T0" fmla="*/ 0 w 22"/>
                  <a:gd name="T1" fmla="*/ 10 h 19"/>
                  <a:gd name="T2" fmla="*/ 0 w 22"/>
                  <a:gd name="T3" fmla="*/ 18 h 19"/>
                  <a:gd name="T4" fmla="*/ 21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1" y="18"/>
                    </a:lnTo>
                    <a:lnTo>
                      <a:pt x="21" y="4"/>
                    </a:lnTo>
                    <a:lnTo>
                      <a:pt x="20" y="0"/>
                    </a:lnTo>
                    <a:lnTo>
                      <a:pt x="19" y="10"/>
                    </a:lnTo>
                    <a:lnTo>
                      <a:pt x="17" y="11"/>
                    </a:lnTo>
                    <a:lnTo>
                      <a:pt x="14" y="11"/>
                    </a:lnTo>
                    <a:lnTo>
                      <a:pt x="11"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926" name="Freeform 764"/>
              <p:cNvSpPr/>
              <p:nvPr/>
            </p:nvSpPr>
            <p:spPr bwMode="auto">
              <a:xfrm>
                <a:off x="2691"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927" name="Freeform 765"/>
              <p:cNvSpPr/>
              <p:nvPr/>
            </p:nvSpPr>
            <p:spPr bwMode="auto">
              <a:xfrm>
                <a:off x="2690"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928" name="Freeform 766"/>
              <p:cNvSpPr/>
              <p:nvPr/>
            </p:nvSpPr>
            <p:spPr bwMode="auto">
              <a:xfrm>
                <a:off x="2617"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0929" name="Freeform 767"/>
              <p:cNvSpPr/>
              <p:nvPr/>
            </p:nvSpPr>
            <p:spPr bwMode="auto">
              <a:xfrm>
                <a:off x="2617" y="2473"/>
                <a:ext cx="21" cy="19"/>
              </a:xfrm>
              <a:custGeom>
                <a:avLst/>
                <a:gdLst>
                  <a:gd name="T0" fmla="*/ 0 w 21"/>
                  <a:gd name="T1" fmla="*/ 10 h 19"/>
                  <a:gd name="T2" fmla="*/ 0 w 21"/>
                  <a:gd name="T3" fmla="*/ 18 h 19"/>
                  <a:gd name="T4" fmla="*/ 20 w 21"/>
                  <a:gd name="T5" fmla="*/ 18 h 19"/>
                  <a:gd name="T6" fmla="*/ 20 w 21"/>
                  <a:gd name="T7" fmla="*/ 4 h 19"/>
                  <a:gd name="T8" fmla="*/ 19 w 21"/>
                  <a:gd name="T9" fmla="*/ 0 h 19"/>
                  <a:gd name="T10" fmla="*/ 18 w 21"/>
                  <a:gd name="T11" fmla="*/ 10 h 19"/>
                  <a:gd name="T12" fmla="*/ 16 w 21"/>
                  <a:gd name="T13" fmla="*/ 11 h 19"/>
                  <a:gd name="T14" fmla="*/ 13 w 21"/>
                  <a:gd name="T15" fmla="*/ 11 h 19"/>
                  <a:gd name="T16" fmla="*/ 11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19" y="0"/>
                    </a:lnTo>
                    <a:lnTo>
                      <a:pt x="18" y="10"/>
                    </a:lnTo>
                    <a:lnTo>
                      <a:pt x="16" y="11"/>
                    </a:lnTo>
                    <a:lnTo>
                      <a:pt x="13" y="11"/>
                    </a:lnTo>
                    <a:lnTo>
                      <a:pt x="11"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930" name="Freeform 768"/>
              <p:cNvSpPr/>
              <p:nvPr/>
            </p:nvSpPr>
            <p:spPr bwMode="auto">
              <a:xfrm>
                <a:off x="2672"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931" name="Freeform 769"/>
              <p:cNvSpPr/>
              <p:nvPr/>
            </p:nvSpPr>
            <p:spPr bwMode="auto">
              <a:xfrm>
                <a:off x="2635" y="2472"/>
                <a:ext cx="21" cy="19"/>
              </a:xfrm>
              <a:custGeom>
                <a:avLst/>
                <a:gdLst>
                  <a:gd name="T0" fmla="*/ 1 w 21"/>
                  <a:gd name="T1" fmla="*/ 0 h 19"/>
                  <a:gd name="T2" fmla="*/ 0 w 21"/>
                  <a:gd name="T3" fmla="*/ 14 h 19"/>
                  <a:gd name="T4" fmla="*/ 9 w 21"/>
                  <a:gd name="T5" fmla="*/ 18 h 19"/>
                  <a:gd name="T6" fmla="*/ 19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9"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0932" name="Freeform 770"/>
              <p:cNvSpPr/>
              <p:nvPr/>
            </p:nvSpPr>
            <p:spPr bwMode="auto">
              <a:xfrm>
                <a:off x="2635" y="2473"/>
                <a:ext cx="21" cy="19"/>
              </a:xfrm>
              <a:custGeom>
                <a:avLst/>
                <a:gdLst>
                  <a:gd name="T0" fmla="*/ 0 w 21"/>
                  <a:gd name="T1" fmla="*/ 10 h 19"/>
                  <a:gd name="T2" fmla="*/ 0 w 21"/>
                  <a:gd name="T3" fmla="*/ 18 h 19"/>
                  <a:gd name="T4" fmla="*/ 20 w 21"/>
                  <a:gd name="T5" fmla="*/ 18 h 19"/>
                  <a:gd name="T6" fmla="*/ 20 w 21"/>
                  <a:gd name="T7" fmla="*/ 4 h 19"/>
                  <a:gd name="T8" fmla="*/ 20 w 21"/>
                  <a:gd name="T9" fmla="*/ 0 h 19"/>
                  <a:gd name="T10" fmla="*/ 19 w 21"/>
                  <a:gd name="T11" fmla="*/ 10 h 19"/>
                  <a:gd name="T12" fmla="*/ 16 w 21"/>
                  <a:gd name="T13" fmla="*/ 11 h 19"/>
                  <a:gd name="T14" fmla="*/ 14 w 21"/>
                  <a:gd name="T15" fmla="*/ 11 h 19"/>
                  <a:gd name="T16" fmla="*/ 11 w 21"/>
                  <a:gd name="T17" fmla="*/ 11 h 19"/>
                  <a:gd name="T18" fmla="*/ 9 w 21"/>
                  <a:gd name="T19" fmla="*/ 11 h 19"/>
                  <a:gd name="T20" fmla="*/ 7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20" y="0"/>
                    </a:lnTo>
                    <a:lnTo>
                      <a:pt x="19" y="10"/>
                    </a:lnTo>
                    <a:lnTo>
                      <a:pt x="16"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933" name="Freeform 771"/>
              <p:cNvSpPr/>
              <p:nvPr/>
            </p:nvSpPr>
            <p:spPr bwMode="auto">
              <a:xfrm>
                <a:off x="2655"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934" name="Freeform 772"/>
              <p:cNvSpPr/>
              <p:nvPr/>
            </p:nvSpPr>
            <p:spPr bwMode="auto">
              <a:xfrm>
                <a:off x="265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935" name="Freeform 773"/>
              <p:cNvSpPr/>
              <p:nvPr/>
            </p:nvSpPr>
            <p:spPr bwMode="auto">
              <a:xfrm>
                <a:off x="2499" y="2482"/>
                <a:ext cx="22" cy="20"/>
              </a:xfrm>
              <a:custGeom>
                <a:avLst/>
                <a:gdLst>
                  <a:gd name="T0" fmla="*/ 2 w 22"/>
                  <a:gd name="T1" fmla="*/ 0 h 20"/>
                  <a:gd name="T2" fmla="*/ 0 w 22"/>
                  <a:gd name="T3" fmla="*/ 14 h 20"/>
                  <a:gd name="T4" fmla="*/ 9 w 22"/>
                  <a:gd name="T5" fmla="*/ 19 h 20"/>
                  <a:gd name="T6" fmla="*/ 18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936" name="Freeform 774"/>
              <p:cNvSpPr/>
              <p:nvPr/>
            </p:nvSpPr>
            <p:spPr bwMode="auto">
              <a:xfrm>
                <a:off x="2498" y="2483"/>
                <a:ext cx="22" cy="20"/>
              </a:xfrm>
              <a:custGeom>
                <a:avLst/>
                <a:gdLst>
                  <a:gd name="T0" fmla="*/ 0 w 22"/>
                  <a:gd name="T1" fmla="*/ 10 h 20"/>
                  <a:gd name="T2" fmla="*/ 0 w 22"/>
                  <a:gd name="T3" fmla="*/ 19 h 20"/>
                  <a:gd name="T4" fmla="*/ 19 w 22"/>
                  <a:gd name="T5" fmla="*/ 19 h 20"/>
                  <a:gd name="T6" fmla="*/ 21 w 22"/>
                  <a:gd name="T7" fmla="*/ 5 h 20"/>
                  <a:gd name="T8" fmla="*/ 20 w 22"/>
                  <a:gd name="T9" fmla="*/ 0 h 20"/>
                  <a:gd name="T10" fmla="*/ 18 w 22"/>
                  <a:gd name="T11" fmla="*/ 10 h 20"/>
                  <a:gd name="T12" fmla="*/ 13 w 22"/>
                  <a:gd name="T13" fmla="*/ 11 h 20"/>
                  <a:gd name="T14" fmla="*/ 11 w 22"/>
                  <a:gd name="T15" fmla="*/ 11 h 20"/>
                  <a:gd name="T16" fmla="*/ 9 w 22"/>
                  <a:gd name="T17" fmla="*/ 12 h 20"/>
                  <a:gd name="T18" fmla="*/ 7 w 22"/>
                  <a:gd name="T19" fmla="*/ 11 h 20"/>
                  <a:gd name="T20" fmla="*/ 4 w 22"/>
                  <a:gd name="T21" fmla="*/ 11 h 20"/>
                  <a:gd name="T22" fmla="*/ 2 w 22"/>
                  <a:gd name="T23" fmla="*/ 11 h 20"/>
                  <a:gd name="T24" fmla="*/ 0 w 22"/>
                  <a:gd name="T25" fmla="*/ 1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20"/>
                  <a:gd name="T41" fmla="*/ 22 w 22"/>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20">
                    <a:moveTo>
                      <a:pt x="0" y="10"/>
                    </a:moveTo>
                    <a:lnTo>
                      <a:pt x="0" y="19"/>
                    </a:lnTo>
                    <a:lnTo>
                      <a:pt x="19" y="19"/>
                    </a:lnTo>
                    <a:lnTo>
                      <a:pt x="21" y="5"/>
                    </a:lnTo>
                    <a:lnTo>
                      <a:pt x="20" y="0"/>
                    </a:lnTo>
                    <a:lnTo>
                      <a:pt x="18" y="10"/>
                    </a:lnTo>
                    <a:lnTo>
                      <a:pt x="13"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937" name="Freeform 775"/>
              <p:cNvSpPr/>
              <p:nvPr/>
            </p:nvSpPr>
            <p:spPr bwMode="auto">
              <a:xfrm>
                <a:off x="2516"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938" name="Freeform 776"/>
              <p:cNvSpPr/>
              <p:nvPr/>
            </p:nvSpPr>
            <p:spPr bwMode="auto">
              <a:xfrm>
                <a:off x="2516"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3 w 22"/>
                  <a:gd name="T15" fmla="*/ 11 h 20"/>
                  <a:gd name="T16" fmla="*/ 11 w 22"/>
                  <a:gd name="T17" fmla="*/ 11 h 20"/>
                  <a:gd name="T18" fmla="*/ 9 w 22"/>
                  <a:gd name="T19" fmla="*/ 12 h 20"/>
                  <a:gd name="T20" fmla="*/ 6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939" name="Freeform 777"/>
              <p:cNvSpPr/>
              <p:nvPr/>
            </p:nvSpPr>
            <p:spPr bwMode="auto">
              <a:xfrm>
                <a:off x="2533" y="2483"/>
                <a:ext cx="21" cy="20"/>
              </a:xfrm>
              <a:custGeom>
                <a:avLst/>
                <a:gdLst>
                  <a:gd name="T0" fmla="*/ 0 w 21"/>
                  <a:gd name="T1" fmla="*/ 10 h 20"/>
                  <a:gd name="T2" fmla="*/ 0 w 21"/>
                  <a:gd name="T3" fmla="*/ 19 h 20"/>
                  <a:gd name="T4" fmla="*/ 19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8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19" y="19"/>
                    </a:lnTo>
                    <a:lnTo>
                      <a:pt x="20" y="5"/>
                    </a:lnTo>
                    <a:lnTo>
                      <a:pt x="19" y="0"/>
                    </a:lnTo>
                    <a:lnTo>
                      <a:pt x="18" y="10"/>
                    </a:lnTo>
                    <a:lnTo>
                      <a:pt x="15" y="11"/>
                    </a:lnTo>
                    <a:lnTo>
                      <a:pt x="13" y="11"/>
                    </a:lnTo>
                    <a:lnTo>
                      <a:pt x="11" y="11"/>
                    </a:lnTo>
                    <a:lnTo>
                      <a:pt x="8"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940" name="Freeform 778"/>
              <p:cNvSpPr/>
              <p:nvPr/>
            </p:nvSpPr>
            <p:spPr bwMode="auto">
              <a:xfrm>
                <a:off x="248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941" name="Freeform 779"/>
              <p:cNvSpPr/>
              <p:nvPr/>
            </p:nvSpPr>
            <p:spPr bwMode="auto">
              <a:xfrm>
                <a:off x="248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942" name="Freeform 780"/>
              <p:cNvSpPr/>
              <p:nvPr/>
            </p:nvSpPr>
            <p:spPr bwMode="auto">
              <a:xfrm>
                <a:off x="255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943" name="Freeform 781"/>
              <p:cNvSpPr/>
              <p:nvPr/>
            </p:nvSpPr>
            <p:spPr bwMode="auto">
              <a:xfrm>
                <a:off x="255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944" name="Freeform 782"/>
              <p:cNvSpPr/>
              <p:nvPr/>
            </p:nvSpPr>
            <p:spPr bwMode="auto">
              <a:xfrm>
                <a:off x="2756" y="2482"/>
                <a:ext cx="21" cy="20"/>
              </a:xfrm>
              <a:custGeom>
                <a:avLst/>
                <a:gdLst>
                  <a:gd name="T0" fmla="*/ 18 w 21"/>
                  <a:gd name="T1" fmla="*/ 0 h 20"/>
                  <a:gd name="T2" fmla="*/ 20 w 21"/>
                  <a:gd name="T3" fmla="*/ 14 h 20"/>
                  <a:gd name="T4" fmla="*/ 10 w 21"/>
                  <a:gd name="T5" fmla="*/ 19 h 20"/>
                  <a:gd name="T6" fmla="*/ 1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0945" name="Freeform 783"/>
              <p:cNvSpPr/>
              <p:nvPr/>
            </p:nvSpPr>
            <p:spPr bwMode="auto">
              <a:xfrm>
                <a:off x="2571"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946" name="Freeform 784"/>
              <p:cNvSpPr/>
              <p:nvPr/>
            </p:nvSpPr>
            <p:spPr bwMode="auto">
              <a:xfrm>
                <a:off x="2571"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947" name="Freeform 785"/>
              <p:cNvSpPr/>
              <p:nvPr/>
            </p:nvSpPr>
            <p:spPr bwMode="auto">
              <a:xfrm>
                <a:off x="2739"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948" name="Freeform 786"/>
              <p:cNvSpPr/>
              <p:nvPr/>
            </p:nvSpPr>
            <p:spPr bwMode="auto">
              <a:xfrm>
                <a:off x="2592" y="2482"/>
                <a:ext cx="22" cy="20"/>
              </a:xfrm>
              <a:custGeom>
                <a:avLst/>
                <a:gdLst>
                  <a:gd name="T0" fmla="*/ 1 w 22"/>
                  <a:gd name="T1" fmla="*/ 0 h 20"/>
                  <a:gd name="T2" fmla="*/ 0 w 22"/>
                  <a:gd name="T3" fmla="*/ 14 h 20"/>
                  <a:gd name="T4" fmla="*/ 9 w 22"/>
                  <a:gd name="T5" fmla="*/ 19 h 20"/>
                  <a:gd name="T6" fmla="*/ 19 w 22"/>
                  <a:gd name="T7" fmla="*/ 14 h 20"/>
                  <a:gd name="T8" fmla="*/ 21 w 22"/>
                  <a:gd name="T9" fmla="*/ 0 h 20"/>
                  <a:gd name="T10" fmla="*/ 1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 y="0"/>
                    </a:moveTo>
                    <a:lnTo>
                      <a:pt x="0" y="14"/>
                    </a:lnTo>
                    <a:lnTo>
                      <a:pt x="9" y="19"/>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0949" name="Freeform 787"/>
              <p:cNvSpPr/>
              <p:nvPr/>
            </p:nvSpPr>
            <p:spPr bwMode="auto">
              <a:xfrm>
                <a:off x="2592" y="2483"/>
                <a:ext cx="22" cy="20"/>
              </a:xfrm>
              <a:custGeom>
                <a:avLst/>
                <a:gdLst>
                  <a:gd name="T0" fmla="*/ 0 w 22"/>
                  <a:gd name="T1" fmla="*/ 10 h 20"/>
                  <a:gd name="T2" fmla="*/ 0 w 22"/>
                  <a:gd name="T3" fmla="*/ 19 h 20"/>
                  <a:gd name="T4" fmla="*/ 21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950" name="Freeform 788"/>
              <p:cNvSpPr/>
              <p:nvPr/>
            </p:nvSpPr>
            <p:spPr bwMode="auto">
              <a:xfrm>
                <a:off x="2718"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951" name="Freeform 789"/>
              <p:cNvSpPr/>
              <p:nvPr/>
            </p:nvSpPr>
            <p:spPr bwMode="auto">
              <a:xfrm>
                <a:off x="2607" y="2482"/>
                <a:ext cx="22" cy="20"/>
              </a:xfrm>
              <a:custGeom>
                <a:avLst/>
                <a:gdLst>
                  <a:gd name="T0" fmla="*/ 2 w 22"/>
                  <a:gd name="T1" fmla="*/ 0 h 20"/>
                  <a:gd name="T2" fmla="*/ 0 w 22"/>
                  <a:gd name="T3" fmla="*/ 14 h 20"/>
                  <a:gd name="T4" fmla="*/ 10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10"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952" name="Freeform 790"/>
              <p:cNvSpPr/>
              <p:nvPr/>
            </p:nvSpPr>
            <p:spPr bwMode="auto">
              <a:xfrm>
                <a:off x="2700" y="2482"/>
                <a:ext cx="22" cy="20"/>
              </a:xfrm>
              <a:custGeom>
                <a:avLst/>
                <a:gdLst>
                  <a:gd name="T0" fmla="*/ 19 w 22"/>
                  <a:gd name="T1" fmla="*/ 0 h 20"/>
                  <a:gd name="T2" fmla="*/ 21 w 22"/>
                  <a:gd name="T3" fmla="*/ 14 h 20"/>
                  <a:gd name="T4" fmla="*/ 11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1"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953" name="Freeform 791"/>
              <p:cNvSpPr/>
              <p:nvPr/>
            </p:nvSpPr>
            <p:spPr bwMode="auto">
              <a:xfrm>
                <a:off x="2699"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9" y="11"/>
                    </a:lnTo>
                    <a:lnTo>
                      <a:pt x="11" y="12"/>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954" name="Freeform 792"/>
              <p:cNvSpPr/>
              <p:nvPr/>
            </p:nvSpPr>
            <p:spPr bwMode="auto">
              <a:xfrm>
                <a:off x="2627" y="2482"/>
                <a:ext cx="21" cy="20"/>
              </a:xfrm>
              <a:custGeom>
                <a:avLst/>
                <a:gdLst>
                  <a:gd name="T0" fmla="*/ 1 w 21"/>
                  <a:gd name="T1" fmla="*/ 0 h 20"/>
                  <a:gd name="T2" fmla="*/ 0 w 21"/>
                  <a:gd name="T3" fmla="*/ 14 h 20"/>
                  <a:gd name="T4" fmla="*/ 9 w 21"/>
                  <a:gd name="T5" fmla="*/ 19 h 20"/>
                  <a:gd name="T6" fmla="*/ 18 w 21"/>
                  <a:gd name="T7" fmla="*/ 14 h 20"/>
                  <a:gd name="T8" fmla="*/ 20 w 21"/>
                  <a:gd name="T9" fmla="*/ 0 h 20"/>
                  <a:gd name="T10" fmla="*/ 1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 y="0"/>
                    </a:moveTo>
                    <a:lnTo>
                      <a:pt x="0" y="14"/>
                    </a:lnTo>
                    <a:lnTo>
                      <a:pt x="9" y="19"/>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0955" name="Freeform 793"/>
              <p:cNvSpPr/>
              <p:nvPr/>
            </p:nvSpPr>
            <p:spPr bwMode="auto">
              <a:xfrm>
                <a:off x="2627" y="2483"/>
                <a:ext cx="21" cy="20"/>
              </a:xfrm>
              <a:custGeom>
                <a:avLst/>
                <a:gdLst>
                  <a:gd name="T0" fmla="*/ 0 w 21"/>
                  <a:gd name="T1" fmla="*/ 10 h 20"/>
                  <a:gd name="T2" fmla="*/ 0 w 21"/>
                  <a:gd name="T3" fmla="*/ 19 h 20"/>
                  <a:gd name="T4" fmla="*/ 20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9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20" y="19"/>
                    </a:lnTo>
                    <a:lnTo>
                      <a:pt x="20" y="5"/>
                    </a:lnTo>
                    <a:lnTo>
                      <a:pt x="19" y="0"/>
                    </a:lnTo>
                    <a:lnTo>
                      <a:pt x="18" y="10"/>
                    </a:lnTo>
                    <a:lnTo>
                      <a:pt x="15"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956" name="Freeform 794"/>
              <p:cNvSpPr/>
              <p:nvPr/>
            </p:nvSpPr>
            <p:spPr bwMode="auto">
              <a:xfrm>
                <a:off x="2682" y="2482"/>
                <a:ext cx="22" cy="20"/>
              </a:xfrm>
              <a:custGeom>
                <a:avLst/>
                <a:gdLst>
                  <a:gd name="T0" fmla="*/ 20 w 22"/>
                  <a:gd name="T1" fmla="*/ 0 h 20"/>
                  <a:gd name="T2" fmla="*/ 21 w 22"/>
                  <a:gd name="T3" fmla="*/ 14 h 20"/>
                  <a:gd name="T4" fmla="*/ 11 w 22"/>
                  <a:gd name="T5" fmla="*/ 19 h 20"/>
                  <a:gd name="T6" fmla="*/ 2 w 22"/>
                  <a:gd name="T7" fmla="*/ 14 h 20"/>
                  <a:gd name="T8" fmla="*/ 0 w 22"/>
                  <a:gd name="T9" fmla="*/ 0 h 20"/>
                  <a:gd name="T10" fmla="*/ 20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0" y="0"/>
                    </a:moveTo>
                    <a:lnTo>
                      <a:pt x="21" y="14"/>
                    </a:lnTo>
                    <a:lnTo>
                      <a:pt x="11" y="19"/>
                    </a:lnTo>
                    <a:lnTo>
                      <a:pt x="2" y="14"/>
                    </a:lnTo>
                    <a:lnTo>
                      <a:pt x="0" y="0"/>
                    </a:lnTo>
                    <a:lnTo>
                      <a:pt x="20" y="0"/>
                    </a:lnTo>
                  </a:path>
                </a:pathLst>
              </a:custGeom>
              <a:solidFill>
                <a:srgbClr val="FFFFFF"/>
              </a:solidFill>
              <a:ln w="12700" cap="rnd">
                <a:solidFill>
                  <a:srgbClr val="ABABAB"/>
                </a:solidFill>
                <a:round/>
              </a:ln>
            </p:spPr>
            <p:txBody>
              <a:bodyPr/>
              <a:lstStyle/>
              <a:p>
                <a:endParaRPr lang="zh-CN" altLang="en-US"/>
              </a:p>
            </p:txBody>
          </p:sp>
          <p:sp>
            <p:nvSpPr>
              <p:cNvPr id="10957" name="Freeform 795"/>
              <p:cNvSpPr/>
              <p:nvPr/>
            </p:nvSpPr>
            <p:spPr bwMode="auto">
              <a:xfrm>
                <a:off x="2682" y="2482"/>
                <a:ext cx="22" cy="20"/>
              </a:xfrm>
              <a:custGeom>
                <a:avLst/>
                <a:gdLst>
                  <a:gd name="T0" fmla="*/ 21 w 22"/>
                  <a:gd name="T1" fmla="*/ 11 h 20"/>
                  <a:gd name="T2" fmla="*/ 21 w 22"/>
                  <a:gd name="T3" fmla="*/ 19 h 20"/>
                  <a:gd name="T4" fmla="*/ 0 w 22"/>
                  <a:gd name="T5" fmla="*/ 19 h 20"/>
                  <a:gd name="T6" fmla="*/ 0 w 22"/>
                  <a:gd name="T7" fmla="*/ 5 h 20"/>
                  <a:gd name="T8" fmla="*/ 0 w 22"/>
                  <a:gd name="T9" fmla="*/ 0 h 20"/>
                  <a:gd name="T10" fmla="*/ 1 w 22"/>
                  <a:gd name="T11" fmla="*/ 11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1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1"/>
                    </a:moveTo>
                    <a:lnTo>
                      <a:pt x="21" y="19"/>
                    </a:lnTo>
                    <a:lnTo>
                      <a:pt x="0" y="19"/>
                    </a:lnTo>
                    <a:lnTo>
                      <a:pt x="0" y="5"/>
                    </a:lnTo>
                    <a:lnTo>
                      <a:pt x="0" y="0"/>
                    </a:lnTo>
                    <a:lnTo>
                      <a:pt x="1" y="11"/>
                    </a:lnTo>
                    <a:lnTo>
                      <a:pt x="4" y="11"/>
                    </a:lnTo>
                    <a:lnTo>
                      <a:pt x="6" y="11"/>
                    </a:lnTo>
                    <a:lnTo>
                      <a:pt x="9" y="11"/>
                    </a:lnTo>
                    <a:lnTo>
                      <a:pt x="11" y="12"/>
                    </a:lnTo>
                    <a:lnTo>
                      <a:pt x="14" y="11"/>
                    </a:lnTo>
                    <a:lnTo>
                      <a:pt x="16" y="11"/>
                    </a:lnTo>
                    <a:lnTo>
                      <a:pt x="18" y="11"/>
                    </a:lnTo>
                    <a:lnTo>
                      <a:pt x="21" y="11"/>
                    </a:lnTo>
                  </a:path>
                </a:pathLst>
              </a:custGeom>
              <a:solidFill>
                <a:srgbClr val="ABABAB"/>
              </a:solidFill>
              <a:ln w="12700" cap="rnd">
                <a:solidFill>
                  <a:srgbClr val="ABABAB"/>
                </a:solidFill>
                <a:round/>
              </a:ln>
            </p:spPr>
            <p:txBody>
              <a:bodyPr/>
              <a:lstStyle/>
              <a:p>
                <a:endParaRPr lang="zh-CN" altLang="en-US"/>
              </a:p>
            </p:txBody>
          </p:sp>
          <p:sp>
            <p:nvSpPr>
              <p:cNvPr id="10958" name="Freeform 796"/>
              <p:cNvSpPr/>
              <p:nvPr/>
            </p:nvSpPr>
            <p:spPr bwMode="auto">
              <a:xfrm>
                <a:off x="2646" y="2483"/>
                <a:ext cx="22" cy="20"/>
              </a:xfrm>
              <a:custGeom>
                <a:avLst/>
                <a:gdLst>
                  <a:gd name="T0" fmla="*/ 0 w 22"/>
                  <a:gd name="T1" fmla="*/ 10 h 20"/>
                  <a:gd name="T2" fmla="*/ 0 w 22"/>
                  <a:gd name="T3" fmla="*/ 19 h 20"/>
                  <a:gd name="T4" fmla="*/ 21 w 22"/>
                  <a:gd name="T5" fmla="*/ 19 h 20"/>
                  <a:gd name="T6" fmla="*/ 21 w 22"/>
                  <a:gd name="T7" fmla="*/ 5 h 20"/>
                  <a:gd name="T8" fmla="*/ 21 w 22"/>
                  <a:gd name="T9" fmla="*/ 0 h 20"/>
                  <a:gd name="T10" fmla="*/ 19 w 22"/>
                  <a:gd name="T11" fmla="*/ 10 h 20"/>
                  <a:gd name="T12" fmla="*/ 17 w 22"/>
                  <a:gd name="T13" fmla="*/ 11 h 20"/>
                  <a:gd name="T14" fmla="*/ 14 w 22"/>
                  <a:gd name="T15" fmla="*/ 11 h 20"/>
                  <a:gd name="T16" fmla="*/ 12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1" y="0"/>
                    </a:lnTo>
                    <a:lnTo>
                      <a:pt x="19" y="10"/>
                    </a:lnTo>
                    <a:lnTo>
                      <a:pt x="17" y="11"/>
                    </a:lnTo>
                    <a:lnTo>
                      <a:pt x="14" y="11"/>
                    </a:lnTo>
                    <a:lnTo>
                      <a:pt x="12"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959" name="Freeform 797"/>
              <p:cNvSpPr/>
              <p:nvPr/>
            </p:nvSpPr>
            <p:spPr bwMode="auto">
              <a:xfrm>
                <a:off x="2666" y="2482"/>
                <a:ext cx="21" cy="20"/>
              </a:xfrm>
              <a:custGeom>
                <a:avLst/>
                <a:gdLst>
                  <a:gd name="T0" fmla="*/ 18 w 21"/>
                  <a:gd name="T1" fmla="*/ 0 h 20"/>
                  <a:gd name="T2" fmla="*/ 20 w 21"/>
                  <a:gd name="T3" fmla="*/ 14 h 20"/>
                  <a:gd name="T4" fmla="*/ 10 w 21"/>
                  <a:gd name="T5" fmla="*/ 19 h 20"/>
                  <a:gd name="T6" fmla="*/ 0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0"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0960" name="Freeform 798"/>
              <p:cNvSpPr/>
              <p:nvPr/>
            </p:nvSpPr>
            <p:spPr bwMode="auto">
              <a:xfrm>
                <a:off x="2663"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8 w 22"/>
                  <a:gd name="T17" fmla="*/ 11 h 20"/>
                  <a:gd name="T18" fmla="*/ 11 w 22"/>
                  <a:gd name="T19" fmla="*/ 12 h 20"/>
                  <a:gd name="T20" fmla="*/ 13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8" y="11"/>
                    </a:lnTo>
                    <a:lnTo>
                      <a:pt x="11" y="12"/>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961" name="Freeform 799"/>
              <p:cNvSpPr/>
              <p:nvPr/>
            </p:nvSpPr>
            <p:spPr bwMode="auto">
              <a:xfrm>
                <a:off x="250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962" name="Freeform 800"/>
              <p:cNvSpPr/>
              <p:nvPr/>
            </p:nvSpPr>
            <p:spPr bwMode="auto">
              <a:xfrm>
                <a:off x="2522" y="2491"/>
                <a:ext cx="22" cy="19"/>
              </a:xfrm>
              <a:custGeom>
                <a:avLst/>
                <a:gdLst>
                  <a:gd name="T0" fmla="*/ 2 w 22"/>
                  <a:gd name="T1" fmla="*/ 0 h 19"/>
                  <a:gd name="T2" fmla="*/ 0 w 22"/>
                  <a:gd name="T3" fmla="*/ 14 h 19"/>
                  <a:gd name="T4" fmla="*/ 9 w 22"/>
                  <a:gd name="T5" fmla="*/ 18 h 19"/>
                  <a:gd name="T6" fmla="*/ 18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963" name="Freeform 801"/>
              <p:cNvSpPr/>
              <p:nvPr/>
            </p:nvSpPr>
            <p:spPr bwMode="auto">
              <a:xfrm>
                <a:off x="2540"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964" name="Freeform 802"/>
              <p:cNvSpPr/>
              <p:nvPr/>
            </p:nvSpPr>
            <p:spPr bwMode="auto">
              <a:xfrm>
                <a:off x="2476" y="2491"/>
                <a:ext cx="28" cy="19"/>
              </a:xfrm>
              <a:custGeom>
                <a:avLst/>
                <a:gdLst>
                  <a:gd name="T0" fmla="*/ 1 w 28"/>
                  <a:gd name="T1" fmla="*/ 0 h 19"/>
                  <a:gd name="T2" fmla="*/ 0 w 28"/>
                  <a:gd name="T3" fmla="*/ 14 h 19"/>
                  <a:gd name="T4" fmla="*/ 1 w 28"/>
                  <a:gd name="T5" fmla="*/ 18 h 19"/>
                  <a:gd name="T6" fmla="*/ 23 w 28"/>
                  <a:gd name="T7" fmla="*/ 18 h 19"/>
                  <a:gd name="T8" fmla="*/ 25 w 28"/>
                  <a:gd name="T9" fmla="*/ 14 h 19"/>
                  <a:gd name="T10" fmla="*/ 27 w 28"/>
                  <a:gd name="T11" fmla="*/ 0 h 19"/>
                  <a:gd name="T12" fmla="*/ 1 w 28"/>
                  <a:gd name="T13" fmla="*/ 0 h 19"/>
                  <a:gd name="T14" fmla="*/ 0 60000 65536"/>
                  <a:gd name="T15" fmla="*/ 0 60000 65536"/>
                  <a:gd name="T16" fmla="*/ 0 60000 65536"/>
                  <a:gd name="T17" fmla="*/ 0 60000 65536"/>
                  <a:gd name="T18" fmla="*/ 0 60000 65536"/>
                  <a:gd name="T19" fmla="*/ 0 60000 65536"/>
                  <a:gd name="T20" fmla="*/ 0 60000 65536"/>
                  <a:gd name="T21" fmla="*/ 0 w 28"/>
                  <a:gd name="T22" fmla="*/ 0 h 19"/>
                  <a:gd name="T23" fmla="*/ 28 w 2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9">
                    <a:moveTo>
                      <a:pt x="1" y="0"/>
                    </a:moveTo>
                    <a:lnTo>
                      <a:pt x="0" y="14"/>
                    </a:lnTo>
                    <a:lnTo>
                      <a:pt x="1" y="18"/>
                    </a:lnTo>
                    <a:lnTo>
                      <a:pt x="23" y="18"/>
                    </a:lnTo>
                    <a:lnTo>
                      <a:pt x="25" y="14"/>
                    </a:lnTo>
                    <a:lnTo>
                      <a:pt x="27" y="0"/>
                    </a:lnTo>
                    <a:lnTo>
                      <a:pt x="1" y="0"/>
                    </a:lnTo>
                  </a:path>
                </a:pathLst>
              </a:custGeom>
              <a:solidFill>
                <a:srgbClr val="FFFFFF"/>
              </a:solidFill>
              <a:ln w="12700" cap="rnd">
                <a:solidFill>
                  <a:srgbClr val="ABABAB"/>
                </a:solidFill>
                <a:round/>
              </a:ln>
            </p:spPr>
            <p:txBody>
              <a:bodyPr/>
              <a:lstStyle/>
              <a:p>
                <a:endParaRPr lang="zh-CN" altLang="en-US"/>
              </a:p>
            </p:txBody>
          </p:sp>
          <p:sp>
            <p:nvSpPr>
              <p:cNvPr id="10965" name="Freeform 803"/>
              <p:cNvSpPr/>
              <p:nvPr/>
            </p:nvSpPr>
            <p:spPr bwMode="auto">
              <a:xfrm>
                <a:off x="2558"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966" name="Freeform 804"/>
              <p:cNvSpPr/>
              <p:nvPr/>
            </p:nvSpPr>
            <p:spPr bwMode="auto">
              <a:xfrm>
                <a:off x="2578" y="2491"/>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0967" name="Freeform 805"/>
              <p:cNvSpPr/>
              <p:nvPr/>
            </p:nvSpPr>
            <p:spPr bwMode="auto">
              <a:xfrm>
                <a:off x="2614" y="2491"/>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0968" name="Freeform 806"/>
              <p:cNvSpPr/>
              <p:nvPr/>
            </p:nvSpPr>
            <p:spPr bwMode="auto">
              <a:xfrm>
                <a:off x="2705" y="2491"/>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0969" name="Freeform 807"/>
              <p:cNvSpPr/>
              <p:nvPr/>
            </p:nvSpPr>
            <p:spPr bwMode="auto">
              <a:xfrm>
                <a:off x="263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970" name="Freeform 808"/>
              <p:cNvSpPr/>
              <p:nvPr/>
            </p:nvSpPr>
            <p:spPr bwMode="auto">
              <a:xfrm>
                <a:off x="2687"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971" name="Freeform 809"/>
              <p:cNvSpPr/>
              <p:nvPr/>
            </p:nvSpPr>
            <p:spPr bwMode="auto">
              <a:xfrm>
                <a:off x="2651" y="2491"/>
                <a:ext cx="22" cy="19"/>
              </a:xfrm>
              <a:custGeom>
                <a:avLst/>
                <a:gdLst>
                  <a:gd name="T0" fmla="*/ 1 w 22"/>
                  <a:gd name="T1" fmla="*/ 0 h 19"/>
                  <a:gd name="T2" fmla="*/ 0 w 22"/>
                  <a:gd name="T3" fmla="*/ 14 h 19"/>
                  <a:gd name="T4" fmla="*/ 10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10"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0972" name="Freeform 810"/>
              <p:cNvSpPr/>
              <p:nvPr/>
            </p:nvSpPr>
            <p:spPr bwMode="auto">
              <a:xfrm>
                <a:off x="2669"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973" name="Freeform 811"/>
              <p:cNvSpPr/>
              <p:nvPr/>
            </p:nvSpPr>
            <p:spPr bwMode="auto">
              <a:xfrm>
                <a:off x="2473" y="2502"/>
                <a:ext cx="38" cy="19"/>
              </a:xfrm>
              <a:custGeom>
                <a:avLst/>
                <a:gdLst>
                  <a:gd name="T0" fmla="*/ 0 w 38"/>
                  <a:gd name="T1" fmla="*/ 10 h 19"/>
                  <a:gd name="T2" fmla="*/ 0 w 38"/>
                  <a:gd name="T3" fmla="*/ 18 h 19"/>
                  <a:gd name="T4" fmla="*/ 36 w 38"/>
                  <a:gd name="T5" fmla="*/ 18 h 19"/>
                  <a:gd name="T6" fmla="*/ 37 w 38"/>
                  <a:gd name="T7" fmla="*/ 4 h 19"/>
                  <a:gd name="T8" fmla="*/ 37 w 38"/>
                  <a:gd name="T9" fmla="*/ 0 h 19"/>
                  <a:gd name="T10" fmla="*/ 35 w 38"/>
                  <a:gd name="T11" fmla="*/ 10 h 19"/>
                  <a:gd name="T12" fmla="*/ 32 w 38"/>
                  <a:gd name="T13" fmla="*/ 11 h 19"/>
                  <a:gd name="T14" fmla="*/ 30 w 38"/>
                  <a:gd name="T15" fmla="*/ 11 h 19"/>
                  <a:gd name="T16" fmla="*/ 27 w 38"/>
                  <a:gd name="T17" fmla="*/ 11 h 19"/>
                  <a:gd name="T18" fmla="*/ 25 w 38"/>
                  <a:gd name="T19" fmla="*/ 11 h 19"/>
                  <a:gd name="T20" fmla="*/ 22 w 38"/>
                  <a:gd name="T21" fmla="*/ 11 h 19"/>
                  <a:gd name="T22" fmla="*/ 20 w 38"/>
                  <a:gd name="T23" fmla="*/ 11 h 19"/>
                  <a:gd name="T24" fmla="*/ 17 w 38"/>
                  <a:gd name="T25" fmla="*/ 11 h 19"/>
                  <a:gd name="T26" fmla="*/ 14 w 38"/>
                  <a:gd name="T27" fmla="*/ 11 h 19"/>
                  <a:gd name="T28" fmla="*/ 12 w 38"/>
                  <a:gd name="T29" fmla="*/ 11 h 19"/>
                  <a:gd name="T30" fmla="*/ 9 w 38"/>
                  <a:gd name="T31" fmla="*/ 11 h 19"/>
                  <a:gd name="T32" fmla="*/ 7 w 38"/>
                  <a:gd name="T33" fmla="*/ 11 h 19"/>
                  <a:gd name="T34" fmla="*/ 5 w 38"/>
                  <a:gd name="T35" fmla="*/ 11 h 19"/>
                  <a:gd name="T36" fmla="*/ 2 w 38"/>
                  <a:gd name="T37" fmla="*/ 11 h 19"/>
                  <a:gd name="T38" fmla="*/ 0 w 38"/>
                  <a:gd name="T39" fmla="*/ 10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9"/>
                  <a:gd name="T62" fmla="*/ 38 w 38"/>
                  <a:gd name="T63" fmla="*/ 19 h 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9">
                    <a:moveTo>
                      <a:pt x="0" y="10"/>
                    </a:moveTo>
                    <a:lnTo>
                      <a:pt x="0" y="18"/>
                    </a:lnTo>
                    <a:lnTo>
                      <a:pt x="36" y="18"/>
                    </a:lnTo>
                    <a:lnTo>
                      <a:pt x="37" y="4"/>
                    </a:lnTo>
                    <a:lnTo>
                      <a:pt x="37" y="0"/>
                    </a:lnTo>
                    <a:lnTo>
                      <a:pt x="35" y="10"/>
                    </a:lnTo>
                    <a:lnTo>
                      <a:pt x="32" y="11"/>
                    </a:lnTo>
                    <a:lnTo>
                      <a:pt x="30" y="11"/>
                    </a:lnTo>
                    <a:lnTo>
                      <a:pt x="27" y="11"/>
                    </a:lnTo>
                    <a:lnTo>
                      <a:pt x="25" y="11"/>
                    </a:lnTo>
                    <a:lnTo>
                      <a:pt x="22" y="11"/>
                    </a:lnTo>
                    <a:lnTo>
                      <a:pt x="20" y="11"/>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974" name="Freeform 812"/>
              <p:cNvSpPr/>
              <p:nvPr/>
            </p:nvSpPr>
            <p:spPr bwMode="auto">
              <a:xfrm>
                <a:off x="2548" y="2502"/>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7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975" name="Freeform 813"/>
              <p:cNvSpPr/>
              <p:nvPr/>
            </p:nvSpPr>
            <p:spPr bwMode="auto">
              <a:xfrm>
                <a:off x="2602" y="2502"/>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976" name="Freeform 814"/>
              <p:cNvSpPr/>
              <p:nvPr/>
            </p:nvSpPr>
            <p:spPr bwMode="auto">
              <a:xfrm>
                <a:off x="2678" y="250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977" name="Freeform 815"/>
              <p:cNvSpPr/>
              <p:nvPr/>
            </p:nvSpPr>
            <p:spPr bwMode="auto">
              <a:xfrm>
                <a:off x="2678" y="2502"/>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978" name="Freeform 816"/>
              <p:cNvSpPr/>
              <p:nvPr/>
            </p:nvSpPr>
            <p:spPr bwMode="auto">
              <a:xfrm>
                <a:off x="2472"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979" name="Freeform 817"/>
              <p:cNvSpPr/>
              <p:nvPr/>
            </p:nvSpPr>
            <p:spPr bwMode="auto">
              <a:xfrm>
                <a:off x="2471" y="2511"/>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980" name="Freeform 818"/>
              <p:cNvSpPr/>
              <p:nvPr/>
            </p:nvSpPr>
            <p:spPr bwMode="auto">
              <a:xfrm>
                <a:off x="2488" y="2511"/>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7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7"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981" name="Freeform 819"/>
              <p:cNvSpPr/>
              <p:nvPr/>
            </p:nvSpPr>
            <p:spPr bwMode="auto">
              <a:xfrm>
                <a:off x="2776" y="2510"/>
                <a:ext cx="22" cy="19"/>
              </a:xfrm>
              <a:custGeom>
                <a:avLst/>
                <a:gdLst>
                  <a:gd name="T0" fmla="*/ 19 w 22"/>
                  <a:gd name="T1" fmla="*/ 0 h 19"/>
                  <a:gd name="T2" fmla="*/ 21 w 22"/>
                  <a:gd name="T3" fmla="*/ 13 h 19"/>
                  <a:gd name="T4" fmla="*/ 11 w 22"/>
                  <a:gd name="T5" fmla="*/ 18 h 19"/>
                  <a:gd name="T6" fmla="*/ 2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1" y="18"/>
                    </a:lnTo>
                    <a:lnTo>
                      <a:pt x="2"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982" name="Freeform 820"/>
              <p:cNvSpPr/>
              <p:nvPr/>
            </p:nvSpPr>
            <p:spPr bwMode="auto">
              <a:xfrm>
                <a:off x="2774" y="2511"/>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2 w 21"/>
                  <a:gd name="T11" fmla="*/ 10 h 19"/>
                  <a:gd name="T12" fmla="*/ 4 w 21"/>
                  <a:gd name="T13" fmla="*/ 11 h 19"/>
                  <a:gd name="T14" fmla="*/ 6 w 21"/>
                  <a:gd name="T15" fmla="*/ 11 h 19"/>
                  <a:gd name="T16" fmla="*/ 8 w 21"/>
                  <a:gd name="T17" fmla="*/ 11 h 19"/>
                  <a:gd name="T18" fmla="*/ 11 w 21"/>
                  <a:gd name="T19" fmla="*/ 11 h 19"/>
                  <a:gd name="T20" fmla="*/ 12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2" y="10"/>
                    </a:lnTo>
                    <a:lnTo>
                      <a:pt x="4" y="11"/>
                    </a:lnTo>
                    <a:lnTo>
                      <a:pt x="6" y="11"/>
                    </a:lnTo>
                    <a:lnTo>
                      <a:pt x="8" y="11"/>
                    </a:lnTo>
                    <a:lnTo>
                      <a:pt x="11" y="11"/>
                    </a:lnTo>
                    <a:lnTo>
                      <a:pt x="12"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0983" name="Freeform 821"/>
              <p:cNvSpPr/>
              <p:nvPr/>
            </p:nvSpPr>
            <p:spPr bwMode="auto">
              <a:xfrm>
                <a:off x="2543"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984" name="Freeform 822"/>
              <p:cNvSpPr/>
              <p:nvPr/>
            </p:nvSpPr>
            <p:spPr bwMode="auto">
              <a:xfrm>
                <a:off x="2756" y="2510"/>
                <a:ext cx="21" cy="19"/>
              </a:xfrm>
              <a:custGeom>
                <a:avLst/>
                <a:gdLst>
                  <a:gd name="T0" fmla="*/ 18 w 21"/>
                  <a:gd name="T1" fmla="*/ 0 h 19"/>
                  <a:gd name="T2" fmla="*/ 20 w 21"/>
                  <a:gd name="T3" fmla="*/ 13 h 19"/>
                  <a:gd name="T4" fmla="*/ 10 w 21"/>
                  <a:gd name="T5" fmla="*/ 18 h 19"/>
                  <a:gd name="T6" fmla="*/ 1 w 21"/>
                  <a:gd name="T7" fmla="*/ 13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3"/>
                    </a:lnTo>
                    <a:lnTo>
                      <a:pt x="10" y="18"/>
                    </a:lnTo>
                    <a:lnTo>
                      <a:pt x="1" y="13"/>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0985" name="Freeform 823"/>
              <p:cNvSpPr/>
              <p:nvPr/>
            </p:nvSpPr>
            <p:spPr bwMode="auto">
              <a:xfrm>
                <a:off x="2739"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986" name="Freeform 824"/>
              <p:cNvSpPr/>
              <p:nvPr/>
            </p:nvSpPr>
            <p:spPr bwMode="auto">
              <a:xfrm>
                <a:off x="2718"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987" name="Freeform 825"/>
              <p:cNvSpPr/>
              <p:nvPr/>
            </p:nvSpPr>
            <p:spPr bwMode="auto">
              <a:xfrm>
                <a:off x="2718"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988" name="Freeform 826"/>
              <p:cNvSpPr/>
              <p:nvPr/>
            </p:nvSpPr>
            <p:spPr bwMode="auto">
              <a:xfrm>
                <a:off x="2700"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989" name="Freeform 827"/>
              <p:cNvSpPr/>
              <p:nvPr/>
            </p:nvSpPr>
            <p:spPr bwMode="auto">
              <a:xfrm>
                <a:off x="2699"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990" name="Freeform 828"/>
              <p:cNvSpPr/>
              <p:nvPr/>
            </p:nvSpPr>
            <p:spPr bwMode="auto">
              <a:xfrm>
                <a:off x="2574"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0991" name="Freeform 829"/>
              <p:cNvSpPr/>
              <p:nvPr/>
            </p:nvSpPr>
            <p:spPr bwMode="auto">
              <a:xfrm>
                <a:off x="2646"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0992" name="Freeform 830"/>
              <p:cNvSpPr/>
              <p:nvPr/>
            </p:nvSpPr>
            <p:spPr bwMode="auto">
              <a:xfrm>
                <a:off x="2716" y="2392"/>
                <a:ext cx="65" cy="19"/>
              </a:xfrm>
              <a:custGeom>
                <a:avLst/>
                <a:gdLst>
                  <a:gd name="T0" fmla="*/ 0 w 65"/>
                  <a:gd name="T1" fmla="*/ 0 h 19"/>
                  <a:gd name="T2" fmla="*/ 64 w 65"/>
                  <a:gd name="T3" fmla="*/ 0 h 19"/>
                  <a:gd name="T4" fmla="*/ 64 w 65"/>
                  <a:gd name="T5" fmla="*/ 18 h 19"/>
                  <a:gd name="T6" fmla="*/ 0 w 65"/>
                  <a:gd name="T7" fmla="*/ 18 h 19"/>
                  <a:gd name="T8" fmla="*/ 0 w 65"/>
                  <a:gd name="T9" fmla="*/ 0 h 19"/>
                  <a:gd name="T10" fmla="*/ 0 60000 65536"/>
                  <a:gd name="T11" fmla="*/ 0 60000 65536"/>
                  <a:gd name="T12" fmla="*/ 0 60000 65536"/>
                  <a:gd name="T13" fmla="*/ 0 60000 65536"/>
                  <a:gd name="T14" fmla="*/ 0 60000 65536"/>
                  <a:gd name="T15" fmla="*/ 0 w 65"/>
                  <a:gd name="T16" fmla="*/ 0 h 19"/>
                  <a:gd name="T17" fmla="*/ 65 w 65"/>
                  <a:gd name="T18" fmla="*/ 19 h 19"/>
                </a:gdLst>
                <a:ahLst/>
                <a:cxnLst>
                  <a:cxn ang="T10">
                    <a:pos x="T0" y="T1"/>
                  </a:cxn>
                  <a:cxn ang="T11">
                    <a:pos x="T2" y="T3"/>
                  </a:cxn>
                  <a:cxn ang="T12">
                    <a:pos x="T4" y="T5"/>
                  </a:cxn>
                  <a:cxn ang="T13">
                    <a:pos x="T6" y="T7"/>
                  </a:cxn>
                  <a:cxn ang="T14">
                    <a:pos x="T8" y="T9"/>
                  </a:cxn>
                </a:cxnLst>
                <a:rect l="T15" t="T16" r="T17" b="T18"/>
                <a:pathLst>
                  <a:path w="65" h="19">
                    <a:moveTo>
                      <a:pt x="0" y="0"/>
                    </a:moveTo>
                    <a:lnTo>
                      <a:pt x="64" y="0"/>
                    </a:lnTo>
                    <a:lnTo>
                      <a:pt x="64"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0993" name="Freeform 831"/>
              <p:cNvSpPr/>
              <p:nvPr/>
            </p:nvSpPr>
            <p:spPr bwMode="auto">
              <a:xfrm>
                <a:off x="2529" y="2170"/>
                <a:ext cx="290" cy="224"/>
              </a:xfrm>
              <a:custGeom>
                <a:avLst/>
                <a:gdLst>
                  <a:gd name="T0" fmla="*/ 12 w 290"/>
                  <a:gd name="T1" fmla="*/ 0 h 224"/>
                  <a:gd name="T2" fmla="*/ 276 w 290"/>
                  <a:gd name="T3" fmla="*/ 0 h 224"/>
                  <a:gd name="T4" fmla="*/ 279 w 290"/>
                  <a:gd name="T5" fmla="*/ 0 h 224"/>
                  <a:gd name="T6" fmla="*/ 281 w 290"/>
                  <a:gd name="T7" fmla="*/ 0 h 224"/>
                  <a:gd name="T8" fmla="*/ 283 w 290"/>
                  <a:gd name="T9" fmla="*/ 1 h 224"/>
                  <a:gd name="T10" fmla="*/ 285 w 290"/>
                  <a:gd name="T11" fmla="*/ 3 h 224"/>
                  <a:gd name="T12" fmla="*/ 287 w 290"/>
                  <a:gd name="T13" fmla="*/ 4 h 224"/>
                  <a:gd name="T14" fmla="*/ 288 w 290"/>
                  <a:gd name="T15" fmla="*/ 7 h 224"/>
                  <a:gd name="T16" fmla="*/ 289 w 290"/>
                  <a:gd name="T17" fmla="*/ 9 h 224"/>
                  <a:gd name="T18" fmla="*/ 289 w 290"/>
                  <a:gd name="T19" fmla="*/ 11 h 224"/>
                  <a:gd name="T20" fmla="*/ 289 w 290"/>
                  <a:gd name="T21" fmla="*/ 211 h 224"/>
                  <a:gd name="T22" fmla="*/ 289 w 290"/>
                  <a:gd name="T23" fmla="*/ 213 h 224"/>
                  <a:gd name="T24" fmla="*/ 288 w 290"/>
                  <a:gd name="T25" fmla="*/ 215 h 224"/>
                  <a:gd name="T26" fmla="*/ 287 w 290"/>
                  <a:gd name="T27" fmla="*/ 218 h 224"/>
                  <a:gd name="T28" fmla="*/ 285 w 290"/>
                  <a:gd name="T29" fmla="*/ 219 h 224"/>
                  <a:gd name="T30" fmla="*/ 283 w 290"/>
                  <a:gd name="T31" fmla="*/ 221 h 224"/>
                  <a:gd name="T32" fmla="*/ 281 w 290"/>
                  <a:gd name="T33" fmla="*/ 222 h 224"/>
                  <a:gd name="T34" fmla="*/ 279 w 290"/>
                  <a:gd name="T35" fmla="*/ 222 h 224"/>
                  <a:gd name="T36" fmla="*/ 276 w 290"/>
                  <a:gd name="T37" fmla="*/ 223 h 224"/>
                  <a:gd name="T38" fmla="*/ 12 w 290"/>
                  <a:gd name="T39" fmla="*/ 223 h 224"/>
                  <a:gd name="T40" fmla="*/ 9 w 290"/>
                  <a:gd name="T41" fmla="*/ 222 h 224"/>
                  <a:gd name="T42" fmla="*/ 7 w 290"/>
                  <a:gd name="T43" fmla="*/ 222 h 224"/>
                  <a:gd name="T44" fmla="*/ 5 w 290"/>
                  <a:gd name="T45" fmla="*/ 221 h 224"/>
                  <a:gd name="T46" fmla="*/ 3 w 290"/>
                  <a:gd name="T47" fmla="*/ 219 h 224"/>
                  <a:gd name="T48" fmla="*/ 1 w 290"/>
                  <a:gd name="T49" fmla="*/ 218 h 224"/>
                  <a:gd name="T50" fmla="*/ 0 w 290"/>
                  <a:gd name="T51" fmla="*/ 215 h 224"/>
                  <a:gd name="T52" fmla="*/ 0 w 290"/>
                  <a:gd name="T53" fmla="*/ 213 h 224"/>
                  <a:gd name="T54" fmla="*/ 0 w 290"/>
                  <a:gd name="T55" fmla="*/ 211 h 224"/>
                  <a:gd name="T56" fmla="*/ 0 w 290"/>
                  <a:gd name="T57" fmla="*/ 11 h 224"/>
                  <a:gd name="T58" fmla="*/ 0 w 290"/>
                  <a:gd name="T59" fmla="*/ 9 h 224"/>
                  <a:gd name="T60" fmla="*/ 0 w 290"/>
                  <a:gd name="T61" fmla="*/ 7 h 224"/>
                  <a:gd name="T62" fmla="*/ 1 w 290"/>
                  <a:gd name="T63" fmla="*/ 4 h 224"/>
                  <a:gd name="T64" fmla="*/ 3 w 290"/>
                  <a:gd name="T65" fmla="*/ 3 h 224"/>
                  <a:gd name="T66" fmla="*/ 5 w 290"/>
                  <a:gd name="T67" fmla="*/ 1 h 224"/>
                  <a:gd name="T68" fmla="*/ 7 w 290"/>
                  <a:gd name="T69" fmla="*/ 0 h 224"/>
                  <a:gd name="T70" fmla="*/ 9 w 290"/>
                  <a:gd name="T71" fmla="*/ 0 h 224"/>
                  <a:gd name="T72" fmla="*/ 12 w 290"/>
                  <a:gd name="T73" fmla="*/ 0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0"/>
                  <a:gd name="T112" fmla="*/ 0 h 224"/>
                  <a:gd name="T113" fmla="*/ 290 w 290"/>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0" h="224">
                    <a:moveTo>
                      <a:pt x="12" y="0"/>
                    </a:moveTo>
                    <a:lnTo>
                      <a:pt x="276" y="0"/>
                    </a:lnTo>
                    <a:lnTo>
                      <a:pt x="279" y="0"/>
                    </a:lnTo>
                    <a:lnTo>
                      <a:pt x="281" y="0"/>
                    </a:lnTo>
                    <a:lnTo>
                      <a:pt x="283" y="1"/>
                    </a:lnTo>
                    <a:lnTo>
                      <a:pt x="285" y="3"/>
                    </a:lnTo>
                    <a:lnTo>
                      <a:pt x="287" y="4"/>
                    </a:lnTo>
                    <a:lnTo>
                      <a:pt x="288" y="7"/>
                    </a:lnTo>
                    <a:lnTo>
                      <a:pt x="289" y="9"/>
                    </a:lnTo>
                    <a:lnTo>
                      <a:pt x="289" y="11"/>
                    </a:lnTo>
                    <a:lnTo>
                      <a:pt x="289" y="211"/>
                    </a:lnTo>
                    <a:lnTo>
                      <a:pt x="289" y="213"/>
                    </a:lnTo>
                    <a:lnTo>
                      <a:pt x="288" y="215"/>
                    </a:lnTo>
                    <a:lnTo>
                      <a:pt x="287" y="218"/>
                    </a:lnTo>
                    <a:lnTo>
                      <a:pt x="285" y="219"/>
                    </a:lnTo>
                    <a:lnTo>
                      <a:pt x="283" y="221"/>
                    </a:lnTo>
                    <a:lnTo>
                      <a:pt x="281" y="222"/>
                    </a:lnTo>
                    <a:lnTo>
                      <a:pt x="279" y="222"/>
                    </a:lnTo>
                    <a:lnTo>
                      <a:pt x="276" y="223"/>
                    </a:lnTo>
                    <a:lnTo>
                      <a:pt x="12" y="223"/>
                    </a:lnTo>
                    <a:lnTo>
                      <a:pt x="9" y="222"/>
                    </a:lnTo>
                    <a:lnTo>
                      <a:pt x="7" y="222"/>
                    </a:lnTo>
                    <a:lnTo>
                      <a:pt x="5" y="221"/>
                    </a:lnTo>
                    <a:lnTo>
                      <a:pt x="3" y="219"/>
                    </a:lnTo>
                    <a:lnTo>
                      <a:pt x="1" y="218"/>
                    </a:lnTo>
                    <a:lnTo>
                      <a:pt x="0" y="215"/>
                    </a:lnTo>
                    <a:lnTo>
                      <a:pt x="0" y="213"/>
                    </a:lnTo>
                    <a:lnTo>
                      <a:pt x="0" y="211"/>
                    </a:lnTo>
                    <a:lnTo>
                      <a:pt x="0" y="11"/>
                    </a:lnTo>
                    <a:lnTo>
                      <a:pt x="0" y="9"/>
                    </a:lnTo>
                    <a:lnTo>
                      <a:pt x="0" y="7"/>
                    </a:lnTo>
                    <a:lnTo>
                      <a:pt x="1" y="4"/>
                    </a:lnTo>
                    <a:lnTo>
                      <a:pt x="3" y="3"/>
                    </a:lnTo>
                    <a:lnTo>
                      <a:pt x="5" y="1"/>
                    </a:lnTo>
                    <a:lnTo>
                      <a:pt x="7" y="0"/>
                    </a:lnTo>
                    <a:lnTo>
                      <a:pt x="9" y="0"/>
                    </a:lnTo>
                    <a:lnTo>
                      <a:pt x="12" y="0"/>
                    </a:lnTo>
                  </a:path>
                </a:pathLst>
              </a:custGeom>
              <a:solidFill>
                <a:srgbClr val="FFFFFF"/>
              </a:solidFill>
              <a:ln w="12700" cap="rnd">
                <a:solidFill>
                  <a:srgbClr val="ABABAB"/>
                </a:solidFill>
                <a:round/>
              </a:ln>
            </p:spPr>
            <p:txBody>
              <a:bodyPr/>
              <a:lstStyle/>
              <a:p>
                <a:endParaRPr lang="zh-CN" altLang="en-US"/>
              </a:p>
            </p:txBody>
          </p:sp>
          <p:sp>
            <p:nvSpPr>
              <p:cNvPr id="10994" name="Freeform 832"/>
              <p:cNvSpPr/>
              <p:nvPr/>
            </p:nvSpPr>
            <p:spPr bwMode="auto">
              <a:xfrm>
                <a:off x="2565" y="2203"/>
                <a:ext cx="220" cy="153"/>
              </a:xfrm>
              <a:custGeom>
                <a:avLst/>
                <a:gdLst>
                  <a:gd name="T0" fmla="*/ 217 w 220"/>
                  <a:gd name="T1" fmla="*/ 2 h 153"/>
                  <a:gd name="T2" fmla="*/ 217 w 220"/>
                  <a:gd name="T3" fmla="*/ 8 h 153"/>
                  <a:gd name="T4" fmla="*/ 218 w 220"/>
                  <a:gd name="T5" fmla="*/ 17 h 153"/>
                  <a:gd name="T6" fmla="*/ 218 w 220"/>
                  <a:gd name="T7" fmla="*/ 26 h 153"/>
                  <a:gd name="T8" fmla="*/ 218 w 220"/>
                  <a:gd name="T9" fmla="*/ 35 h 153"/>
                  <a:gd name="T10" fmla="*/ 218 w 220"/>
                  <a:gd name="T11" fmla="*/ 45 h 153"/>
                  <a:gd name="T12" fmla="*/ 219 w 220"/>
                  <a:gd name="T13" fmla="*/ 54 h 153"/>
                  <a:gd name="T14" fmla="*/ 219 w 220"/>
                  <a:gd name="T15" fmla="*/ 63 h 153"/>
                  <a:gd name="T16" fmla="*/ 219 w 220"/>
                  <a:gd name="T17" fmla="*/ 72 h 153"/>
                  <a:gd name="T18" fmla="*/ 219 w 220"/>
                  <a:gd name="T19" fmla="*/ 77 h 153"/>
                  <a:gd name="T20" fmla="*/ 219 w 220"/>
                  <a:gd name="T21" fmla="*/ 86 h 153"/>
                  <a:gd name="T22" fmla="*/ 218 w 220"/>
                  <a:gd name="T23" fmla="*/ 95 h 153"/>
                  <a:gd name="T24" fmla="*/ 218 w 220"/>
                  <a:gd name="T25" fmla="*/ 104 h 153"/>
                  <a:gd name="T26" fmla="*/ 218 w 220"/>
                  <a:gd name="T27" fmla="*/ 113 h 153"/>
                  <a:gd name="T28" fmla="*/ 218 w 220"/>
                  <a:gd name="T29" fmla="*/ 122 h 153"/>
                  <a:gd name="T30" fmla="*/ 218 w 220"/>
                  <a:gd name="T31" fmla="*/ 131 h 153"/>
                  <a:gd name="T32" fmla="*/ 217 w 220"/>
                  <a:gd name="T33" fmla="*/ 140 h 153"/>
                  <a:gd name="T34" fmla="*/ 217 w 220"/>
                  <a:gd name="T35" fmla="*/ 146 h 153"/>
                  <a:gd name="T36" fmla="*/ 214 w 220"/>
                  <a:gd name="T37" fmla="*/ 149 h 153"/>
                  <a:gd name="T38" fmla="*/ 209 w 220"/>
                  <a:gd name="T39" fmla="*/ 150 h 153"/>
                  <a:gd name="T40" fmla="*/ 199 w 220"/>
                  <a:gd name="T41" fmla="*/ 150 h 153"/>
                  <a:gd name="T42" fmla="*/ 186 w 220"/>
                  <a:gd name="T43" fmla="*/ 151 h 153"/>
                  <a:gd name="T44" fmla="*/ 173 w 220"/>
                  <a:gd name="T45" fmla="*/ 151 h 153"/>
                  <a:gd name="T46" fmla="*/ 160 w 220"/>
                  <a:gd name="T47" fmla="*/ 151 h 153"/>
                  <a:gd name="T48" fmla="*/ 147 w 220"/>
                  <a:gd name="T49" fmla="*/ 151 h 153"/>
                  <a:gd name="T50" fmla="*/ 134 w 220"/>
                  <a:gd name="T51" fmla="*/ 152 h 153"/>
                  <a:gd name="T52" fmla="*/ 121 w 220"/>
                  <a:gd name="T53" fmla="*/ 152 h 153"/>
                  <a:gd name="T54" fmla="*/ 108 w 220"/>
                  <a:gd name="T55" fmla="*/ 152 h 153"/>
                  <a:gd name="T56" fmla="*/ 101 w 220"/>
                  <a:gd name="T57" fmla="*/ 152 h 153"/>
                  <a:gd name="T58" fmla="*/ 88 w 220"/>
                  <a:gd name="T59" fmla="*/ 152 h 153"/>
                  <a:gd name="T60" fmla="*/ 75 w 220"/>
                  <a:gd name="T61" fmla="*/ 151 h 153"/>
                  <a:gd name="T62" fmla="*/ 62 w 220"/>
                  <a:gd name="T63" fmla="*/ 151 h 153"/>
                  <a:gd name="T64" fmla="*/ 49 w 220"/>
                  <a:gd name="T65" fmla="*/ 151 h 153"/>
                  <a:gd name="T66" fmla="*/ 37 w 220"/>
                  <a:gd name="T67" fmla="*/ 151 h 153"/>
                  <a:gd name="T68" fmla="*/ 24 w 220"/>
                  <a:gd name="T69" fmla="*/ 151 h 153"/>
                  <a:gd name="T70" fmla="*/ 11 w 220"/>
                  <a:gd name="T71" fmla="*/ 150 h 153"/>
                  <a:gd name="T72" fmla="*/ 3 w 220"/>
                  <a:gd name="T73" fmla="*/ 150 h 153"/>
                  <a:gd name="T74" fmla="*/ 0 w 220"/>
                  <a:gd name="T75" fmla="*/ 147 h 153"/>
                  <a:gd name="T76" fmla="*/ 182 w 220"/>
                  <a:gd name="T77" fmla="*/ 127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0"/>
                  <a:gd name="T118" fmla="*/ 0 h 153"/>
                  <a:gd name="T119" fmla="*/ 220 w 220"/>
                  <a:gd name="T120" fmla="*/ 153 h 15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0" h="153">
                    <a:moveTo>
                      <a:pt x="217" y="0"/>
                    </a:moveTo>
                    <a:lnTo>
                      <a:pt x="217" y="2"/>
                    </a:lnTo>
                    <a:lnTo>
                      <a:pt x="217" y="4"/>
                    </a:lnTo>
                    <a:lnTo>
                      <a:pt x="217" y="8"/>
                    </a:lnTo>
                    <a:lnTo>
                      <a:pt x="218" y="13"/>
                    </a:lnTo>
                    <a:lnTo>
                      <a:pt x="218" y="17"/>
                    </a:lnTo>
                    <a:lnTo>
                      <a:pt x="218" y="22"/>
                    </a:lnTo>
                    <a:lnTo>
                      <a:pt x="218" y="26"/>
                    </a:lnTo>
                    <a:lnTo>
                      <a:pt x="218" y="31"/>
                    </a:lnTo>
                    <a:lnTo>
                      <a:pt x="218" y="35"/>
                    </a:lnTo>
                    <a:lnTo>
                      <a:pt x="218" y="40"/>
                    </a:lnTo>
                    <a:lnTo>
                      <a:pt x="218" y="45"/>
                    </a:lnTo>
                    <a:lnTo>
                      <a:pt x="218" y="49"/>
                    </a:lnTo>
                    <a:lnTo>
                      <a:pt x="219" y="54"/>
                    </a:lnTo>
                    <a:lnTo>
                      <a:pt x="219" y="58"/>
                    </a:lnTo>
                    <a:lnTo>
                      <a:pt x="219" y="63"/>
                    </a:lnTo>
                    <a:lnTo>
                      <a:pt x="219" y="67"/>
                    </a:lnTo>
                    <a:lnTo>
                      <a:pt x="219" y="72"/>
                    </a:lnTo>
                    <a:lnTo>
                      <a:pt x="219" y="74"/>
                    </a:lnTo>
                    <a:lnTo>
                      <a:pt x="219" y="77"/>
                    </a:lnTo>
                    <a:lnTo>
                      <a:pt x="219" y="81"/>
                    </a:lnTo>
                    <a:lnTo>
                      <a:pt x="219" y="86"/>
                    </a:lnTo>
                    <a:lnTo>
                      <a:pt x="219" y="90"/>
                    </a:lnTo>
                    <a:lnTo>
                      <a:pt x="218" y="95"/>
                    </a:lnTo>
                    <a:lnTo>
                      <a:pt x="218" y="99"/>
                    </a:lnTo>
                    <a:lnTo>
                      <a:pt x="218" y="104"/>
                    </a:lnTo>
                    <a:lnTo>
                      <a:pt x="218" y="108"/>
                    </a:lnTo>
                    <a:lnTo>
                      <a:pt x="218" y="113"/>
                    </a:lnTo>
                    <a:lnTo>
                      <a:pt x="218" y="117"/>
                    </a:lnTo>
                    <a:lnTo>
                      <a:pt x="218" y="122"/>
                    </a:lnTo>
                    <a:lnTo>
                      <a:pt x="218" y="127"/>
                    </a:lnTo>
                    <a:lnTo>
                      <a:pt x="218" y="131"/>
                    </a:lnTo>
                    <a:lnTo>
                      <a:pt x="217" y="136"/>
                    </a:lnTo>
                    <a:lnTo>
                      <a:pt x="217" y="140"/>
                    </a:lnTo>
                    <a:lnTo>
                      <a:pt x="217" y="145"/>
                    </a:lnTo>
                    <a:lnTo>
                      <a:pt x="217" y="146"/>
                    </a:lnTo>
                    <a:lnTo>
                      <a:pt x="216" y="148"/>
                    </a:lnTo>
                    <a:lnTo>
                      <a:pt x="214" y="149"/>
                    </a:lnTo>
                    <a:lnTo>
                      <a:pt x="212" y="150"/>
                    </a:lnTo>
                    <a:lnTo>
                      <a:pt x="209" y="150"/>
                    </a:lnTo>
                    <a:lnTo>
                      <a:pt x="205" y="150"/>
                    </a:lnTo>
                    <a:lnTo>
                      <a:pt x="199" y="150"/>
                    </a:lnTo>
                    <a:lnTo>
                      <a:pt x="192" y="151"/>
                    </a:lnTo>
                    <a:lnTo>
                      <a:pt x="186" y="151"/>
                    </a:lnTo>
                    <a:lnTo>
                      <a:pt x="180" y="151"/>
                    </a:lnTo>
                    <a:lnTo>
                      <a:pt x="173" y="151"/>
                    </a:lnTo>
                    <a:lnTo>
                      <a:pt x="167" y="151"/>
                    </a:lnTo>
                    <a:lnTo>
                      <a:pt x="160" y="151"/>
                    </a:lnTo>
                    <a:lnTo>
                      <a:pt x="154" y="151"/>
                    </a:lnTo>
                    <a:lnTo>
                      <a:pt x="147" y="151"/>
                    </a:lnTo>
                    <a:lnTo>
                      <a:pt x="141" y="151"/>
                    </a:lnTo>
                    <a:lnTo>
                      <a:pt x="134" y="152"/>
                    </a:lnTo>
                    <a:lnTo>
                      <a:pt x="128" y="152"/>
                    </a:lnTo>
                    <a:lnTo>
                      <a:pt x="121" y="152"/>
                    </a:lnTo>
                    <a:lnTo>
                      <a:pt x="115" y="152"/>
                    </a:lnTo>
                    <a:lnTo>
                      <a:pt x="108" y="152"/>
                    </a:lnTo>
                    <a:lnTo>
                      <a:pt x="105" y="152"/>
                    </a:lnTo>
                    <a:lnTo>
                      <a:pt x="101" y="152"/>
                    </a:lnTo>
                    <a:lnTo>
                      <a:pt x="95" y="152"/>
                    </a:lnTo>
                    <a:lnTo>
                      <a:pt x="88" y="152"/>
                    </a:lnTo>
                    <a:lnTo>
                      <a:pt x="82" y="152"/>
                    </a:lnTo>
                    <a:lnTo>
                      <a:pt x="75" y="151"/>
                    </a:lnTo>
                    <a:lnTo>
                      <a:pt x="69" y="151"/>
                    </a:lnTo>
                    <a:lnTo>
                      <a:pt x="62" y="151"/>
                    </a:lnTo>
                    <a:lnTo>
                      <a:pt x="56" y="151"/>
                    </a:lnTo>
                    <a:lnTo>
                      <a:pt x="49" y="151"/>
                    </a:lnTo>
                    <a:lnTo>
                      <a:pt x="43" y="151"/>
                    </a:lnTo>
                    <a:lnTo>
                      <a:pt x="37" y="151"/>
                    </a:lnTo>
                    <a:lnTo>
                      <a:pt x="30" y="151"/>
                    </a:lnTo>
                    <a:lnTo>
                      <a:pt x="24" y="151"/>
                    </a:lnTo>
                    <a:lnTo>
                      <a:pt x="17" y="150"/>
                    </a:lnTo>
                    <a:lnTo>
                      <a:pt x="11" y="150"/>
                    </a:lnTo>
                    <a:lnTo>
                      <a:pt x="4" y="150"/>
                    </a:lnTo>
                    <a:lnTo>
                      <a:pt x="3" y="150"/>
                    </a:lnTo>
                    <a:lnTo>
                      <a:pt x="1" y="149"/>
                    </a:lnTo>
                    <a:lnTo>
                      <a:pt x="0" y="147"/>
                    </a:lnTo>
                    <a:lnTo>
                      <a:pt x="0" y="145"/>
                    </a:lnTo>
                    <a:lnTo>
                      <a:pt x="182" y="127"/>
                    </a:lnTo>
                    <a:lnTo>
                      <a:pt x="217" y="0"/>
                    </a:lnTo>
                  </a:path>
                </a:pathLst>
              </a:custGeom>
              <a:solidFill>
                <a:srgbClr val="FFFFFF"/>
              </a:solidFill>
              <a:ln w="12700" cap="rnd">
                <a:solidFill>
                  <a:srgbClr val="ABABAB"/>
                </a:solidFill>
                <a:round/>
              </a:ln>
            </p:spPr>
            <p:txBody>
              <a:bodyPr/>
              <a:lstStyle/>
              <a:p>
                <a:endParaRPr lang="zh-CN" altLang="en-US"/>
              </a:p>
            </p:txBody>
          </p:sp>
          <p:sp>
            <p:nvSpPr>
              <p:cNvPr id="10995" name="Freeform 833"/>
              <p:cNvSpPr/>
              <p:nvPr/>
            </p:nvSpPr>
            <p:spPr bwMode="auto">
              <a:xfrm>
                <a:off x="2564" y="2197"/>
                <a:ext cx="219" cy="157"/>
              </a:xfrm>
              <a:custGeom>
                <a:avLst/>
                <a:gdLst>
                  <a:gd name="T0" fmla="*/ 1 w 219"/>
                  <a:gd name="T1" fmla="*/ 149 h 157"/>
                  <a:gd name="T2" fmla="*/ 0 w 219"/>
                  <a:gd name="T3" fmla="*/ 142 h 157"/>
                  <a:gd name="T4" fmla="*/ 0 w 219"/>
                  <a:gd name="T5" fmla="*/ 133 h 157"/>
                  <a:gd name="T6" fmla="*/ 0 w 219"/>
                  <a:gd name="T7" fmla="*/ 124 h 157"/>
                  <a:gd name="T8" fmla="*/ 0 w 219"/>
                  <a:gd name="T9" fmla="*/ 115 h 157"/>
                  <a:gd name="T10" fmla="*/ 0 w 219"/>
                  <a:gd name="T11" fmla="*/ 106 h 157"/>
                  <a:gd name="T12" fmla="*/ 0 w 219"/>
                  <a:gd name="T13" fmla="*/ 96 h 157"/>
                  <a:gd name="T14" fmla="*/ 0 w 219"/>
                  <a:gd name="T15" fmla="*/ 87 h 157"/>
                  <a:gd name="T16" fmla="*/ 0 w 219"/>
                  <a:gd name="T17" fmla="*/ 78 h 157"/>
                  <a:gd name="T18" fmla="*/ 0 w 219"/>
                  <a:gd name="T19" fmla="*/ 74 h 157"/>
                  <a:gd name="T20" fmla="*/ 0 w 219"/>
                  <a:gd name="T21" fmla="*/ 65 h 157"/>
                  <a:gd name="T22" fmla="*/ 0 w 219"/>
                  <a:gd name="T23" fmla="*/ 56 h 157"/>
                  <a:gd name="T24" fmla="*/ 0 w 219"/>
                  <a:gd name="T25" fmla="*/ 47 h 157"/>
                  <a:gd name="T26" fmla="*/ 0 w 219"/>
                  <a:gd name="T27" fmla="*/ 38 h 157"/>
                  <a:gd name="T28" fmla="*/ 0 w 219"/>
                  <a:gd name="T29" fmla="*/ 29 h 157"/>
                  <a:gd name="T30" fmla="*/ 0 w 219"/>
                  <a:gd name="T31" fmla="*/ 20 h 157"/>
                  <a:gd name="T32" fmla="*/ 1 w 219"/>
                  <a:gd name="T33" fmla="*/ 11 h 157"/>
                  <a:gd name="T34" fmla="*/ 1 w 219"/>
                  <a:gd name="T35" fmla="*/ 5 h 157"/>
                  <a:gd name="T36" fmla="*/ 4 w 219"/>
                  <a:gd name="T37" fmla="*/ 2 h 157"/>
                  <a:gd name="T38" fmla="*/ 9 w 219"/>
                  <a:gd name="T39" fmla="*/ 1 h 157"/>
                  <a:gd name="T40" fmla="*/ 19 w 219"/>
                  <a:gd name="T41" fmla="*/ 1 h 157"/>
                  <a:gd name="T42" fmla="*/ 32 w 219"/>
                  <a:gd name="T43" fmla="*/ 0 h 157"/>
                  <a:gd name="T44" fmla="*/ 44 w 219"/>
                  <a:gd name="T45" fmla="*/ 0 h 157"/>
                  <a:gd name="T46" fmla="*/ 57 w 219"/>
                  <a:gd name="T47" fmla="*/ 0 h 157"/>
                  <a:gd name="T48" fmla="*/ 70 w 219"/>
                  <a:gd name="T49" fmla="*/ 0 h 157"/>
                  <a:gd name="T50" fmla="*/ 83 w 219"/>
                  <a:gd name="T51" fmla="*/ 0 h 157"/>
                  <a:gd name="T52" fmla="*/ 96 w 219"/>
                  <a:gd name="T53" fmla="*/ 0 h 157"/>
                  <a:gd name="T54" fmla="*/ 109 w 219"/>
                  <a:gd name="T55" fmla="*/ 0 h 157"/>
                  <a:gd name="T56" fmla="*/ 116 w 219"/>
                  <a:gd name="T57" fmla="*/ 0 h 157"/>
                  <a:gd name="T58" fmla="*/ 129 w 219"/>
                  <a:gd name="T59" fmla="*/ 0 h 157"/>
                  <a:gd name="T60" fmla="*/ 142 w 219"/>
                  <a:gd name="T61" fmla="*/ 0 h 157"/>
                  <a:gd name="T62" fmla="*/ 155 w 219"/>
                  <a:gd name="T63" fmla="*/ 0 h 157"/>
                  <a:gd name="T64" fmla="*/ 168 w 219"/>
                  <a:gd name="T65" fmla="*/ 0 h 157"/>
                  <a:gd name="T66" fmla="*/ 181 w 219"/>
                  <a:gd name="T67" fmla="*/ 0 h 157"/>
                  <a:gd name="T68" fmla="*/ 193 w 219"/>
                  <a:gd name="T69" fmla="*/ 0 h 157"/>
                  <a:gd name="T70" fmla="*/ 206 w 219"/>
                  <a:gd name="T71" fmla="*/ 1 h 157"/>
                  <a:gd name="T72" fmla="*/ 214 w 219"/>
                  <a:gd name="T73" fmla="*/ 2 h 157"/>
                  <a:gd name="T74" fmla="*/ 217 w 219"/>
                  <a:gd name="T75" fmla="*/ 4 h 157"/>
                  <a:gd name="T76" fmla="*/ 183 w 219"/>
                  <a:gd name="T77" fmla="*/ 133 h 157"/>
                  <a:gd name="T78" fmla="*/ 5 w 219"/>
                  <a:gd name="T79" fmla="*/ 155 h 157"/>
                  <a:gd name="T80" fmla="*/ 1 w 219"/>
                  <a:gd name="T81" fmla="*/ 153 h 157"/>
                  <a:gd name="T82" fmla="*/ 1 w 219"/>
                  <a:gd name="T83" fmla="*/ 150 h 1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9"/>
                  <a:gd name="T127" fmla="*/ 0 h 157"/>
                  <a:gd name="T128" fmla="*/ 219 w 219"/>
                  <a:gd name="T129" fmla="*/ 157 h 1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9" h="157">
                    <a:moveTo>
                      <a:pt x="1" y="150"/>
                    </a:moveTo>
                    <a:lnTo>
                      <a:pt x="1" y="149"/>
                    </a:lnTo>
                    <a:lnTo>
                      <a:pt x="1" y="146"/>
                    </a:lnTo>
                    <a:lnTo>
                      <a:pt x="0" y="142"/>
                    </a:lnTo>
                    <a:lnTo>
                      <a:pt x="0" y="137"/>
                    </a:lnTo>
                    <a:lnTo>
                      <a:pt x="0" y="133"/>
                    </a:lnTo>
                    <a:lnTo>
                      <a:pt x="0" y="128"/>
                    </a:lnTo>
                    <a:lnTo>
                      <a:pt x="0" y="124"/>
                    </a:lnTo>
                    <a:lnTo>
                      <a:pt x="0" y="119"/>
                    </a:lnTo>
                    <a:lnTo>
                      <a:pt x="0" y="115"/>
                    </a:lnTo>
                    <a:lnTo>
                      <a:pt x="0" y="110"/>
                    </a:lnTo>
                    <a:lnTo>
                      <a:pt x="0" y="106"/>
                    </a:lnTo>
                    <a:lnTo>
                      <a:pt x="0" y="101"/>
                    </a:lnTo>
                    <a:lnTo>
                      <a:pt x="0" y="96"/>
                    </a:lnTo>
                    <a:lnTo>
                      <a:pt x="0" y="92"/>
                    </a:lnTo>
                    <a:lnTo>
                      <a:pt x="0" y="87"/>
                    </a:lnTo>
                    <a:lnTo>
                      <a:pt x="0" y="83"/>
                    </a:lnTo>
                    <a:lnTo>
                      <a:pt x="0" y="78"/>
                    </a:lnTo>
                    <a:lnTo>
                      <a:pt x="0" y="76"/>
                    </a:lnTo>
                    <a:lnTo>
                      <a:pt x="0" y="74"/>
                    </a:lnTo>
                    <a:lnTo>
                      <a:pt x="0" y="69"/>
                    </a:lnTo>
                    <a:lnTo>
                      <a:pt x="0" y="65"/>
                    </a:lnTo>
                    <a:lnTo>
                      <a:pt x="0" y="60"/>
                    </a:lnTo>
                    <a:lnTo>
                      <a:pt x="0" y="56"/>
                    </a:lnTo>
                    <a:lnTo>
                      <a:pt x="0" y="51"/>
                    </a:lnTo>
                    <a:lnTo>
                      <a:pt x="0" y="47"/>
                    </a:lnTo>
                    <a:lnTo>
                      <a:pt x="0" y="43"/>
                    </a:lnTo>
                    <a:lnTo>
                      <a:pt x="0" y="38"/>
                    </a:lnTo>
                    <a:lnTo>
                      <a:pt x="0" y="33"/>
                    </a:lnTo>
                    <a:lnTo>
                      <a:pt x="0" y="29"/>
                    </a:lnTo>
                    <a:lnTo>
                      <a:pt x="0" y="24"/>
                    </a:lnTo>
                    <a:lnTo>
                      <a:pt x="0" y="20"/>
                    </a:lnTo>
                    <a:lnTo>
                      <a:pt x="0" y="15"/>
                    </a:lnTo>
                    <a:lnTo>
                      <a:pt x="1" y="11"/>
                    </a:lnTo>
                    <a:lnTo>
                      <a:pt x="1" y="6"/>
                    </a:lnTo>
                    <a:lnTo>
                      <a:pt x="1" y="5"/>
                    </a:lnTo>
                    <a:lnTo>
                      <a:pt x="2" y="3"/>
                    </a:lnTo>
                    <a:lnTo>
                      <a:pt x="4" y="2"/>
                    </a:lnTo>
                    <a:lnTo>
                      <a:pt x="6" y="1"/>
                    </a:lnTo>
                    <a:lnTo>
                      <a:pt x="9" y="1"/>
                    </a:lnTo>
                    <a:lnTo>
                      <a:pt x="12" y="1"/>
                    </a:lnTo>
                    <a:lnTo>
                      <a:pt x="19" y="1"/>
                    </a:lnTo>
                    <a:lnTo>
                      <a:pt x="25" y="0"/>
                    </a:lnTo>
                    <a:lnTo>
                      <a:pt x="32" y="0"/>
                    </a:lnTo>
                    <a:lnTo>
                      <a:pt x="38" y="0"/>
                    </a:lnTo>
                    <a:lnTo>
                      <a:pt x="44" y="0"/>
                    </a:lnTo>
                    <a:lnTo>
                      <a:pt x="51" y="0"/>
                    </a:lnTo>
                    <a:lnTo>
                      <a:pt x="57" y="0"/>
                    </a:lnTo>
                    <a:lnTo>
                      <a:pt x="64" y="0"/>
                    </a:lnTo>
                    <a:lnTo>
                      <a:pt x="70" y="0"/>
                    </a:lnTo>
                    <a:lnTo>
                      <a:pt x="77" y="0"/>
                    </a:lnTo>
                    <a:lnTo>
                      <a:pt x="83" y="0"/>
                    </a:lnTo>
                    <a:lnTo>
                      <a:pt x="90" y="0"/>
                    </a:lnTo>
                    <a:lnTo>
                      <a:pt x="96" y="0"/>
                    </a:lnTo>
                    <a:lnTo>
                      <a:pt x="103" y="0"/>
                    </a:lnTo>
                    <a:lnTo>
                      <a:pt x="109" y="0"/>
                    </a:lnTo>
                    <a:lnTo>
                      <a:pt x="112" y="0"/>
                    </a:lnTo>
                    <a:lnTo>
                      <a:pt x="116" y="0"/>
                    </a:lnTo>
                    <a:lnTo>
                      <a:pt x="122" y="0"/>
                    </a:lnTo>
                    <a:lnTo>
                      <a:pt x="129" y="0"/>
                    </a:lnTo>
                    <a:lnTo>
                      <a:pt x="135" y="0"/>
                    </a:lnTo>
                    <a:lnTo>
                      <a:pt x="142" y="0"/>
                    </a:lnTo>
                    <a:lnTo>
                      <a:pt x="148" y="0"/>
                    </a:lnTo>
                    <a:lnTo>
                      <a:pt x="155" y="0"/>
                    </a:lnTo>
                    <a:lnTo>
                      <a:pt x="161" y="0"/>
                    </a:lnTo>
                    <a:lnTo>
                      <a:pt x="168" y="0"/>
                    </a:lnTo>
                    <a:lnTo>
                      <a:pt x="174" y="0"/>
                    </a:lnTo>
                    <a:lnTo>
                      <a:pt x="181" y="0"/>
                    </a:lnTo>
                    <a:lnTo>
                      <a:pt x="187" y="0"/>
                    </a:lnTo>
                    <a:lnTo>
                      <a:pt x="193" y="0"/>
                    </a:lnTo>
                    <a:lnTo>
                      <a:pt x="199" y="1"/>
                    </a:lnTo>
                    <a:lnTo>
                      <a:pt x="206" y="1"/>
                    </a:lnTo>
                    <a:lnTo>
                      <a:pt x="212" y="1"/>
                    </a:lnTo>
                    <a:lnTo>
                      <a:pt x="214" y="2"/>
                    </a:lnTo>
                    <a:lnTo>
                      <a:pt x="216" y="3"/>
                    </a:lnTo>
                    <a:lnTo>
                      <a:pt x="217" y="4"/>
                    </a:lnTo>
                    <a:lnTo>
                      <a:pt x="218" y="6"/>
                    </a:lnTo>
                    <a:lnTo>
                      <a:pt x="183" y="133"/>
                    </a:lnTo>
                    <a:lnTo>
                      <a:pt x="7" y="156"/>
                    </a:lnTo>
                    <a:lnTo>
                      <a:pt x="5" y="155"/>
                    </a:lnTo>
                    <a:lnTo>
                      <a:pt x="3" y="155"/>
                    </a:lnTo>
                    <a:lnTo>
                      <a:pt x="1" y="153"/>
                    </a:lnTo>
                    <a:lnTo>
                      <a:pt x="1" y="151"/>
                    </a:lnTo>
                    <a:lnTo>
                      <a:pt x="1" y="150"/>
                    </a:lnTo>
                  </a:path>
                </a:pathLst>
              </a:custGeom>
              <a:solidFill>
                <a:srgbClr val="ABABAB"/>
              </a:solidFill>
              <a:ln w="12700" cap="rnd">
                <a:solidFill>
                  <a:srgbClr val="ABABAB"/>
                </a:solidFill>
                <a:round/>
              </a:ln>
            </p:spPr>
            <p:txBody>
              <a:bodyPr/>
              <a:lstStyle/>
              <a:p>
                <a:endParaRPr lang="zh-CN" altLang="en-US"/>
              </a:p>
            </p:txBody>
          </p:sp>
          <p:sp>
            <p:nvSpPr>
              <p:cNvPr id="10996" name="Freeform 834"/>
              <p:cNvSpPr/>
              <p:nvPr/>
            </p:nvSpPr>
            <p:spPr bwMode="auto">
              <a:xfrm>
                <a:off x="2568" y="2202"/>
                <a:ext cx="212" cy="148"/>
              </a:xfrm>
              <a:custGeom>
                <a:avLst/>
                <a:gdLst>
                  <a:gd name="T0" fmla="*/ 3 w 212"/>
                  <a:gd name="T1" fmla="*/ 0 h 148"/>
                  <a:gd name="T2" fmla="*/ 207 w 212"/>
                  <a:gd name="T3" fmla="*/ 0 h 148"/>
                  <a:gd name="T4" fmla="*/ 209 w 212"/>
                  <a:gd name="T5" fmla="*/ 0 h 148"/>
                  <a:gd name="T6" fmla="*/ 210 w 212"/>
                  <a:gd name="T7" fmla="*/ 1 h 148"/>
                  <a:gd name="T8" fmla="*/ 211 w 212"/>
                  <a:gd name="T9" fmla="*/ 3 h 148"/>
                  <a:gd name="T10" fmla="*/ 211 w 212"/>
                  <a:gd name="T11" fmla="*/ 143 h 148"/>
                  <a:gd name="T12" fmla="*/ 210 w 212"/>
                  <a:gd name="T13" fmla="*/ 145 h 148"/>
                  <a:gd name="T14" fmla="*/ 209 w 212"/>
                  <a:gd name="T15" fmla="*/ 146 h 148"/>
                  <a:gd name="T16" fmla="*/ 207 w 212"/>
                  <a:gd name="T17" fmla="*/ 147 h 148"/>
                  <a:gd name="T18" fmla="*/ 3 w 212"/>
                  <a:gd name="T19" fmla="*/ 147 h 148"/>
                  <a:gd name="T20" fmla="*/ 1 w 212"/>
                  <a:gd name="T21" fmla="*/ 146 h 148"/>
                  <a:gd name="T22" fmla="*/ 0 w 212"/>
                  <a:gd name="T23" fmla="*/ 145 h 148"/>
                  <a:gd name="T24" fmla="*/ 0 w 212"/>
                  <a:gd name="T25" fmla="*/ 143 h 148"/>
                  <a:gd name="T26" fmla="*/ 0 w 212"/>
                  <a:gd name="T27" fmla="*/ 3 h 148"/>
                  <a:gd name="T28" fmla="*/ 0 w 212"/>
                  <a:gd name="T29" fmla="*/ 1 h 148"/>
                  <a:gd name="T30" fmla="*/ 1 w 212"/>
                  <a:gd name="T31" fmla="*/ 0 h 148"/>
                  <a:gd name="T32" fmla="*/ 3 w 212"/>
                  <a:gd name="T33" fmla="*/ 0 h 1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
                  <a:gd name="T52" fmla="*/ 0 h 148"/>
                  <a:gd name="T53" fmla="*/ 212 w 212"/>
                  <a:gd name="T54" fmla="*/ 148 h 1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 h="148">
                    <a:moveTo>
                      <a:pt x="3" y="0"/>
                    </a:moveTo>
                    <a:lnTo>
                      <a:pt x="207" y="0"/>
                    </a:lnTo>
                    <a:lnTo>
                      <a:pt x="209" y="0"/>
                    </a:lnTo>
                    <a:lnTo>
                      <a:pt x="210" y="1"/>
                    </a:lnTo>
                    <a:lnTo>
                      <a:pt x="211" y="3"/>
                    </a:lnTo>
                    <a:lnTo>
                      <a:pt x="211" y="143"/>
                    </a:lnTo>
                    <a:lnTo>
                      <a:pt x="210" y="145"/>
                    </a:lnTo>
                    <a:lnTo>
                      <a:pt x="209" y="146"/>
                    </a:lnTo>
                    <a:lnTo>
                      <a:pt x="207" y="147"/>
                    </a:lnTo>
                    <a:lnTo>
                      <a:pt x="3" y="147"/>
                    </a:lnTo>
                    <a:lnTo>
                      <a:pt x="1" y="146"/>
                    </a:lnTo>
                    <a:lnTo>
                      <a:pt x="0" y="145"/>
                    </a:lnTo>
                    <a:lnTo>
                      <a:pt x="0" y="143"/>
                    </a:lnTo>
                    <a:lnTo>
                      <a:pt x="0" y="3"/>
                    </a:lnTo>
                    <a:lnTo>
                      <a:pt x="0" y="1"/>
                    </a:lnTo>
                    <a:lnTo>
                      <a:pt x="1" y="0"/>
                    </a:lnTo>
                    <a:lnTo>
                      <a:pt x="3" y="0"/>
                    </a:lnTo>
                  </a:path>
                </a:pathLst>
              </a:custGeom>
              <a:solidFill>
                <a:srgbClr val="000000"/>
              </a:solidFill>
              <a:ln w="12700" cap="rnd">
                <a:solidFill>
                  <a:srgbClr val="000000"/>
                </a:solidFill>
                <a:round/>
              </a:ln>
            </p:spPr>
            <p:txBody>
              <a:bodyPr/>
              <a:lstStyle/>
              <a:p>
                <a:endParaRPr lang="zh-CN" altLang="en-US"/>
              </a:p>
            </p:txBody>
          </p:sp>
          <p:sp>
            <p:nvSpPr>
              <p:cNvPr id="10997" name="Freeform 835"/>
              <p:cNvSpPr/>
              <p:nvPr/>
            </p:nvSpPr>
            <p:spPr bwMode="auto">
              <a:xfrm>
                <a:off x="2577" y="2207"/>
                <a:ext cx="197" cy="135"/>
              </a:xfrm>
              <a:custGeom>
                <a:avLst/>
                <a:gdLst>
                  <a:gd name="T0" fmla="*/ 0 w 197"/>
                  <a:gd name="T1" fmla="*/ 134 h 135"/>
                  <a:gd name="T2" fmla="*/ 196 w 197"/>
                  <a:gd name="T3" fmla="*/ 134 h 135"/>
                  <a:gd name="T4" fmla="*/ 196 w 197"/>
                  <a:gd name="T5" fmla="*/ 0 h 135"/>
                  <a:gd name="T6" fmla="*/ 0 w 197"/>
                  <a:gd name="T7" fmla="*/ 0 h 135"/>
                  <a:gd name="T8" fmla="*/ 0 w 197"/>
                  <a:gd name="T9" fmla="*/ 134 h 135"/>
                  <a:gd name="T10" fmla="*/ 0 60000 65536"/>
                  <a:gd name="T11" fmla="*/ 0 60000 65536"/>
                  <a:gd name="T12" fmla="*/ 0 60000 65536"/>
                  <a:gd name="T13" fmla="*/ 0 60000 65536"/>
                  <a:gd name="T14" fmla="*/ 0 60000 65536"/>
                  <a:gd name="T15" fmla="*/ 0 w 197"/>
                  <a:gd name="T16" fmla="*/ 0 h 135"/>
                  <a:gd name="T17" fmla="*/ 197 w 197"/>
                  <a:gd name="T18" fmla="*/ 135 h 135"/>
                </a:gdLst>
                <a:ahLst/>
                <a:cxnLst>
                  <a:cxn ang="T10">
                    <a:pos x="T0" y="T1"/>
                  </a:cxn>
                  <a:cxn ang="T11">
                    <a:pos x="T2" y="T3"/>
                  </a:cxn>
                  <a:cxn ang="T12">
                    <a:pos x="T4" y="T5"/>
                  </a:cxn>
                  <a:cxn ang="T13">
                    <a:pos x="T6" y="T7"/>
                  </a:cxn>
                  <a:cxn ang="T14">
                    <a:pos x="T8" y="T9"/>
                  </a:cxn>
                </a:cxnLst>
                <a:rect l="T15" t="T16" r="T17" b="T18"/>
                <a:pathLst>
                  <a:path w="197" h="135">
                    <a:moveTo>
                      <a:pt x="0" y="134"/>
                    </a:moveTo>
                    <a:lnTo>
                      <a:pt x="196" y="134"/>
                    </a:lnTo>
                    <a:lnTo>
                      <a:pt x="196" y="0"/>
                    </a:lnTo>
                    <a:lnTo>
                      <a:pt x="0" y="0"/>
                    </a:lnTo>
                    <a:lnTo>
                      <a:pt x="0" y="134"/>
                    </a:lnTo>
                  </a:path>
                </a:pathLst>
              </a:custGeom>
              <a:solidFill>
                <a:srgbClr val="00CCFF"/>
              </a:solidFill>
              <a:ln w="12700" cap="rnd">
                <a:solidFill>
                  <a:srgbClr val="00CCFF"/>
                </a:solidFill>
                <a:round/>
              </a:ln>
            </p:spPr>
            <p:txBody>
              <a:bodyPr/>
              <a:lstStyle/>
              <a:p>
                <a:endParaRPr lang="zh-CN" altLang="en-US"/>
              </a:p>
            </p:txBody>
          </p:sp>
          <p:sp>
            <p:nvSpPr>
              <p:cNvPr id="10998" name="Freeform 836"/>
              <p:cNvSpPr/>
              <p:nvPr/>
            </p:nvSpPr>
            <p:spPr bwMode="auto">
              <a:xfrm>
                <a:off x="2769" y="2371"/>
                <a:ext cx="21" cy="19"/>
              </a:xfrm>
              <a:custGeom>
                <a:avLst/>
                <a:gdLst>
                  <a:gd name="T0" fmla="*/ 0 w 21"/>
                  <a:gd name="T1" fmla="*/ 18 h 19"/>
                  <a:gd name="T2" fmla="*/ 20 w 21"/>
                  <a:gd name="T3" fmla="*/ 18 h 19"/>
                  <a:gd name="T4" fmla="*/ 20 w 21"/>
                  <a:gd name="T5" fmla="*/ 0 h 19"/>
                  <a:gd name="T6" fmla="*/ 0 w 21"/>
                  <a:gd name="T7" fmla="*/ 0 h 19"/>
                  <a:gd name="T8" fmla="*/ 0 w 21"/>
                  <a:gd name="T9" fmla="*/ 18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0" y="18"/>
                    </a:moveTo>
                    <a:lnTo>
                      <a:pt x="20" y="18"/>
                    </a:lnTo>
                    <a:lnTo>
                      <a:pt x="20" y="0"/>
                    </a:lnTo>
                    <a:lnTo>
                      <a:pt x="0" y="0"/>
                    </a:lnTo>
                    <a:lnTo>
                      <a:pt x="0" y="18"/>
                    </a:lnTo>
                  </a:path>
                </a:pathLst>
              </a:custGeom>
              <a:solidFill>
                <a:srgbClr val="00FF00"/>
              </a:solidFill>
              <a:ln w="12700" cap="rnd">
                <a:solidFill>
                  <a:srgbClr val="000000"/>
                </a:solidFill>
                <a:round/>
              </a:ln>
            </p:spPr>
            <p:txBody>
              <a:bodyPr/>
              <a:lstStyle/>
              <a:p>
                <a:endParaRPr lang="zh-CN" altLang="en-US"/>
              </a:p>
            </p:txBody>
          </p:sp>
          <p:sp>
            <p:nvSpPr>
              <p:cNvPr id="10999" name="Freeform 837"/>
              <p:cNvSpPr/>
              <p:nvPr/>
            </p:nvSpPr>
            <p:spPr bwMode="auto">
              <a:xfrm>
                <a:off x="2565" y="2370"/>
                <a:ext cx="22" cy="19"/>
              </a:xfrm>
              <a:custGeom>
                <a:avLst/>
                <a:gdLst>
                  <a:gd name="T0" fmla="*/ 10 w 22"/>
                  <a:gd name="T1" fmla="*/ 0 h 19"/>
                  <a:gd name="T2" fmla="*/ 14 w 22"/>
                  <a:gd name="T3" fmla="*/ 1 h 19"/>
                  <a:gd name="T4" fmla="*/ 19 w 22"/>
                  <a:gd name="T5" fmla="*/ 5 h 19"/>
                  <a:gd name="T6" fmla="*/ 21 w 22"/>
                  <a:gd name="T7" fmla="*/ 9 h 19"/>
                  <a:gd name="T8" fmla="*/ 19 w 22"/>
                  <a:gd name="T9" fmla="*/ 12 h 19"/>
                  <a:gd name="T10" fmla="*/ 15 w 22"/>
                  <a:gd name="T11" fmla="*/ 16 h 19"/>
                  <a:gd name="T12" fmla="*/ 11 w 22"/>
                  <a:gd name="T13" fmla="*/ 18 h 19"/>
                  <a:gd name="T14" fmla="*/ 6 w 22"/>
                  <a:gd name="T15" fmla="*/ 17 h 19"/>
                  <a:gd name="T16" fmla="*/ 2 w 22"/>
                  <a:gd name="T17" fmla="*/ 14 h 19"/>
                  <a:gd name="T18" fmla="*/ 0 w 22"/>
                  <a:gd name="T19" fmla="*/ 10 h 19"/>
                  <a:gd name="T20" fmla="*/ 0 w 22"/>
                  <a:gd name="T21" fmla="*/ 7 h 19"/>
                  <a:gd name="T22" fmla="*/ 3 w 22"/>
                  <a:gd name="T23" fmla="*/ 3 h 19"/>
                  <a:gd name="T24" fmla="*/ 7 w 22"/>
                  <a:gd name="T25" fmla="*/ 0 h 19"/>
                  <a:gd name="T26" fmla="*/ 10 w 22"/>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0" y="0"/>
                    </a:moveTo>
                    <a:lnTo>
                      <a:pt x="14" y="1"/>
                    </a:lnTo>
                    <a:lnTo>
                      <a:pt x="19" y="5"/>
                    </a:lnTo>
                    <a:lnTo>
                      <a:pt x="21" y="9"/>
                    </a:lnTo>
                    <a:lnTo>
                      <a:pt x="19" y="12"/>
                    </a:lnTo>
                    <a:lnTo>
                      <a:pt x="15" y="16"/>
                    </a:lnTo>
                    <a:lnTo>
                      <a:pt x="11" y="18"/>
                    </a:lnTo>
                    <a:lnTo>
                      <a:pt x="6" y="17"/>
                    </a:lnTo>
                    <a:lnTo>
                      <a:pt x="2" y="14"/>
                    </a:lnTo>
                    <a:lnTo>
                      <a:pt x="0" y="10"/>
                    </a:lnTo>
                    <a:lnTo>
                      <a:pt x="0" y="7"/>
                    </a:lnTo>
                    <a:lnTo>
                      <a:pt x="3" y="3"/>
                    </a:lnTo>
                    <a:lnTo>
                      <a:pt x="7" y="0"/>
                    </a:lnTo>
                    <a:lnTo>
                      <a:pt x="10" y="0"/>
                    </a:lnTo>
                  </a:path>
                </a:pathLst>
              </a:custGeom>
              <a:solidFill>
                <a:srgbClr val="FF0016"/>
              </a:solidFill>
              <a:ln w="12700" cap="rnd">
                <a:solidFill>
                  <a:srgbClr val="000000"/>
                </a:solidFill>
                <a:round/>
              </a:ln>
            </p:spPr>
            <p:txBody>
              <a:bodyPr/>
              <a:lstStyle/>
              <a:p>
                <a:endParaRPr lang="zh-CN" altLang="en-US"/>
              </a:p>
            </p:txBody>
          </p:sp>
          <p:sp>
            <p:nvSpPr>
              <p:cNvPr id="11000" name="Line 838"/>
              <p:cNvSpPr>
                <a:spLocks noChangeShapeType="1"/>
              </p:cNvSpPr>
              <p:nvPr/>
            </p:nvSpPr>
            <p:spPr bwMode="auto">
              <a:xfrm>
                <a:off x="2568" y="2371"/>
                <a:ext cx="5" cy="0"/>
              </a:xfrm>
              <a:prstGeom prst="line">
                <a:avLst/>
              </a:prstGeom>
              <a:noFill/>
              <a:ln w="12700">
                <a:solidFill>
                  <a:srgbClr val="00FF00"/>
                </a:solidFill>
                <a:round/>
                <a:headEnd type="none" w="sm" len="sm"/>
                <a:tailEnd type="none" w="sm" len="sm"/>
              </a:ln>
            </p:spPr>
            <p:txBody>
              <a:bodyPr wrap="none" anchor="ctr"/>
              <a:lstStyle/>
              <a:p>
                <a:endParaRPr lang="zh-CN" altLang="en-US"/>
              </a:p>
            </p:txBody>
          </p:sp>
        </p:grpSp>
        <p:grpSp>
          <p:nvGrpSpPr>
            <p:cNvPr id="10704" name="Group 839"/>
            <p:cNvGrpSpPr/>
            <p:nvPr/>
          </p:nvGrpSpPr>
          <p:grpSpPr bwMode="auto">
            <a:xfrm>
              <a:off x="2592" y="1773"/>
              <a:ext cx="589" cy="387"/>
              <a:chOff x="2436" y="2170"/>
              <a:chExt cx="589" cy="387"/>
            </a:xfrm>
          </p:grpSpPr>
          <p:sp>
            <p:nvSpPr>
              <p:cNvPr id="10705" name="Freeform 840"/>
              <p:cNvSpPr/>
              <p:nvPr/>
            </p:nvSpPr>
            <p:spPr bwMode="auto">
              <a:xfrm>
                <a:off x="2914" y="2504"/>
                <a:ext cx="111" cy="53"/>
              </a:xfrm>
              <a:custGeom>
                <a:avLst/>
                <a:gdLst>
                  <a:gd name="T0" fmla="*/ 2 w 111"/>
                  <a:gd name="T1" fmla="*/ 22 h 53"/>
                  <a:gd name="T2" fmla="*/ 1 w 111"/>
                  <a:gd name="T3" fmla="*/ 21 h 53"/>
                  <a:gd name="T4" fmla="*/ 0 w 111"/>
                  <a:gd name="T5" fmla="*/ 19 h 53"/>
                  <a:gd name="T6" fmla="*/ 0 w 111"/>
                  <a:gd name="T7" fmla="*/ 17 h 53"/>
                  <a:gd name="T8" fmla="*/ 0 w 111"/>
                  <a:gd name="T9" fmla="*/ 16 h 53"/>
                  <a:gd name="T10" fmla="*/ 0 w 111"/>
                  <a:gd name="T11" fmla="*/ 7 h 53"/>
                  <a:gd name="T12" fmla="*/ 0 w 111"/>
                  <a:gd name="T13" fmla="*/ 5 h 53"/>
                  <a:gd name="T14" fmla="*/ 2 w 111"/>
                  <a:gd name="T15" fmla="*/ 4 h 53"/>
                  <a:gd name="T16" fmla="*/ 35 w 111"/>
                  <a:gd name="T17" fmla="*/ 0 h 53"/>
                  <a:gd name="T18" fmla="*/ 37 w 111"/>
                  <a:gd name="T19" fmla="*/ 0 h 53"/>
                  <a:gd name="T20" fmla="*/ 38 w 111"/>
                  <a:gd name="T21" fmla="*/ 0 h 53"/>
                  <a:gd name="T22" fmla="*/ 40 w 111"/>
                  <a:gd name="T23" fmla="*/ 0 h 53"/>
                  <a:gd name="T24" fmla="*/ 81 w 111"/>
                  <a:gd name="T25" fmla="*/ 2 h 53"/>
                  <a:gd name="T26" fmla="*/ 82 w 111"/>
                  <a:gd name="T27" fmla="*/ 2 h 53"/>
                  <a:gd name="T28" fmla="*/ 84 w 111"/>
                  <a:gd name="T29" fmla="*/ 3 h 53"/>
                  <a:gd name="T30" fmla="*/ 86 w 111"/>
                  <a:gd name="T31" fmla="*/ 3 h 53"/>
                  <a:gd name="T32" fmla="*/ 88 w 111"/>
                  <a:gd name="T33" fmla="*/ 4 h 53"/>
                  <a:gd name="T34" fmla="*/ 90 w 111"/>
                  <a:gd name="T35" fmla="*/ 5 h 53"/>
                  <a:gd name="T36" fmla="*/ 107 w 111"/>
                  <a:gd name="T37" fmla="*/ 21 h 53"/>
                  <a:gd name="T38" fmla="*/ 108 w 111"/>
                  <a:gd name="T39" fmla="*/ 23 h 53"/>
                  <a:gd name="T40" fmla="*/ 109 w 111"/>
                  <a:gd name="T41" fmla="*/ 24 h 53"/>
                  <a:gd name="T42" fmla="*/ 110 w 111"/>
                  <a:gd name="T43" fmla="*/ 26 h 53"/>
                  <a:gd name="T44" fmla="*/ 110 w 111"/>
                  <a:gd name="T45" fmla="*/ 36 h 53"/>
                  <a:gd name="T46" fmla="*/ 109 w 111"/>
                  <a:gd name="T47" fmla="*/ 37 h 53"/>
                  <a:gd name="T48" fmla="*/ 108 w 111"/>
                  <a:gd name="T49" fmla="*/ 39 h 53"/>
                  <a:gd name="T50" fmla="*/ 72 w 111"/>
                  <a:gd name="T51" fmla="*/ 51 h 53"/>
                  <a:gd name="T52" fmla="*/ 70 w 111"/>
                  <a:gd name="T53" fmla="*/ 51 h 53"/>
                  <a:gd name="T54" fmla="*/ 68 w 111"/>
                  <a:gd name="T55" fmla="*/ 52 h 53"/>
                  <a:gd name="T56" fmla="*/ 66 w 111"/>
                  <a:gd name="T57" fmla="*/ 52 h 53"/>
                  <a:gd name="T58" fmla="*/ 64 w 111"/>
                  <a:gd name="T59" fmla="*/ 51 h 53"/>
                  <a:gd name="T60" fmla="*/ 62 w 111"/>
                  <a:gd name="T61" fmla="*/ 51 h 53"/>
                  <a:gd name="T62" fmla="*/ 2 w 111"/>
                  <a:gd name="T63" fmla="*/ 22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1"/>
                  <a:gd name="T97" fmla="*/ 0 h 53"/>
                  <a:gd name="T98" fmla="*/ 111 w 111"/>
                  <a:gd name="T99" fmla="*/ 53 h 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1" h="53">
                    <a:moveTo>
                      <a:pt x="2" y="22"/>
                    </a:moveTo>
                    <a:lnTo>
                      <a:pt x="1" y="21"/>
                    </a:lnTo>
                    <a:lnTo>
                      <a:pt x="0" y="19"/>
                    </a:lnTo>
                    <a:lnTo>
                      <a:pt x="0" y="17"/>
                    </a:lnTo>
                    <a:lnTo>
                      <a:pt x="0" y="16"/>
                    </a:lnTo>
                    <a:lnTo>
                      <a:pt x="0" y="7"/>
                    </a:lnTo>
                    <a:lnTo>
                      <a:pt x="0" y="5"/>
                    </a:lnTo>
                    <a:lnTo>
                      <a:pt x="2" y="4"/>
                    </a:lnTo>
                    <a:lnTo>
                      <a:pt x="35" y="0"/>
                    </a:lnTo>
                    <a:lnTo>
                      <a:pt x="37" y="0"/>
                    </a:lnTo>
                    <a:lnTo>
                      <a:pt x="38" y="0"/>
                    </a:lnTo>
                    <a:lnTo>
                      <a:pt x="40" y="0"/>
                    </a:lnTo>
                    <a:lnTo>
                      <a:pt x="81" y="2"/>
                    </a:lnTo>
                    <a:lnTo>
                      <a:pt x="82" y="2"/>
                    </a:lnTo>
                    <a:lnTo>
                      <a:pt x="84" y="3"/>
                    </a:lnTo>
                    <a:lnTo>
                      <a:pt x="86" y="3"/>
                    </a:lnTo>
                    <a:lnTo>
                      <a:pt x="88" y="4"/>
                    </a:lnTo>
                    <a:lnTo>
                      <a:pt x="90" y="5"/>
                    </a:lnTo>
                    <a:lnTo>
                      <a:pt x="107" y="21"/>
                    </a:lnTo>
                    <a:lnTo>
                      <a:pt x="108" y="23"/>
                    </a:lnTo>
                    <a:lnTo>
                      <a:pt x="109" y="24"/>
                    </a:lnTo>
                    <a:lnTo>
                      <a:pt x="110" y="26"/>
                    </a:lnTo>
                    <a:lnTo>
                      <a:pt x="110" y="36"/>
                    </a:lnTo>
                    <a:lnTo>
                      <a:pt x="109" y="37"/>
                    </a:lnTo>
                    <a:lnTo>
                      <a:pt x="108" y="39"/>
                    </a:lnTo>
                    <a:lnTo>
                      <a:pt x="72" y="51"/>
                    </a:lnTo>
                    <a:lnTo>
                      <a:pt x="70" y="51"/>
                    </a:lnTo>
                    <a:lnTo>
                      <a:pt x="68" y="52"/>
                    </a:lnTo>
                    <a:lnTo>
                      <a:pt x="66" y="52"/>
                    </a:lnTo>
                    <a:lnTo>
                      <a:pt x="64" y="51"/>
                    </a:lnTo>
                    <a:lnTo>
                      <a:pt x="62" y="51"/>
                    </a:lnTo>
                    <a:lnTo>
                      <a:pt x="2" y="22"/>
                    </a:lnTo>
                  </a:path>
                </a:pathLst>
              </a:custGeom>
              <a:solidFill>
                <a:srgbClr val="FFFFFF"/>
              </a:solidFill>
              <a:ln w="12700" cap="rnd">
                <a:solidFill>
                  <a:srgbClr val="ABABAB"/>
                </a:solidFill>
                <a:round/>
              </a:ln>
            </p:spPr>
            <p:txBody>
              <a:bodyPr/>
              <a:lstStyle/>
              <a:p>
                <a:endParaRPr lang="zh-CN" altLang="en-US"/>
              </a:p>
            </p:txBody>
          </p:sp>
          <p:sp>
            <p:nvSpPr>
              <p:cNvPr id="10706" name="Freeform 841"/>
              <p:cNvSpPr/>
              <p:nvPr/>
            </p:nvSpPr>
            <p:spPr bwMode="auto">
              <a:xfrm>
                <a:off x="2914" y="2509"/>
                <a:ext cx="75" cy="28"/>
              </a:xfrm>
              <a:custGeom>
                <a:avLst/>
                <a:gdLst>
                  <a:gd name="T0" fmla="*/ 2 w 75"/>
                  <a:gd name="T1" fmla="*/ 0 h 28"/>
                  <a:gd name="T2" fmla="*/ 0 w 75"/>
                  <a:gd name="T3" fmla="*/ 0 h 28"/>
                  <a:gd name="T4" fmla="*/ 0 w 75"/>
                  <a:gd name="T5" fmla="*/ 1 h 28"/>
                  <a:gd name="T6" fmla="*/ 40 w 75"/>
                  <a:gd name="T7" fmla="*/ 4 h 28"/>
                  <a:gd name="T8" fmla="*/ 65 w 75"/>
                  <a:gd name="T9" fmla="*/ 24 h 28"/>
                  <a:gd name="T10" fmla="*/ 67 w 75"/>
                  <a:gd name="T11" fmla="*/ 25 h 28"/>
                  <a:gd name="T12" fmla="*/ 69 w 75"/>
                  <a:gd name="T13" fmla="*/ 26 h 28"/>
                  <a:gd name="T14" fmla="*/ 71 w 75"/>
                  <a:gd name="T15" fmla="*/ 27 h 28"/>
                  <a:gd name="T16" fmla="*/ 72 w 75"/>
                  <a:gd name="T17" fmla="*/ 26 h 28"/>
                  <a:gd name="T18" fmla="*/ 74 w 75"/>
                  <a:gd name="T19" fmla="*/ 25 h 28"/>
                  <a:gd name="T20" fmla="*/ 72 w 75"/>
                  <a:gd name="T21" fmla="*/ 23 h 28"/>
                  <a:gd name="T22" fmla="*/ 71 w 75"/>
                  <a:gd name="T23" fmla="*/ 23 h 28"/>
                  <a:gd name="T24" fmla="*/ 69 w 75"/>
                  <a:gd name="T25" fmla="*/ 23 h 28"/>
                  <a:gd name="T26" fmla="*/ 67 w 75"/>
                  <a:gd name="T27" fmla="*/ 22 h 28"/>
                  <a:gd name="T28" fmla="*/ 66 w 75"/>
                  <a:gd name="T29" fmla="*/ 21 h 28"/>
                  <a:gd name="T30" fmla="*/ 45 w 75"/>
                  <a:gd name="T31" fmla="*/ 5 h 28"/>
                  <a:gd name="T32" fmla="*/ 43 w 75"/>
                  <a:gd name="T33" fmla="*/ 4 h 28"/>
                  <a:gd name="T34" fmla="*/ 41 w 75"/>
                  <a:gd name="T35" fmla="*/ 3 h 28"/>
                  <a:gd name="T36" fmla="*/ 40 w 75"/>
                  <a:gd name="T37" fmla="*/ 2 h 28"/>
                  <a:gd name="T38" fmla="*/ 2 w 75"/>
                  <a:gd name="T39" fmla="*/ 0 h 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5"/>
                  <a:gd name="T61" fmla="*/ 0 h 28"/>
                  <a:gd name="T62" fmla="*/ 75 w 75"/>
                  <a:gd name="T63" fmla="*/ 28 h 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5" h="28">
                    <a:moveTo>
                      <a:pt x="2" y="0"/>
                    </a:moveTo>
                    <a:lnTo>
                      <a:pt x="0" y="0"/>
                    </a:lnTo>
                    <a:lnTo>
                      <a:pt x="0" y="1"/>
                    </a:lnTo>
                    <a:lnTo>
                      <a:pt x="40" y="4"/>
                    </a:lnTo>
                    <a:lnTo>
                      <a:pt x="65" y="24"/>
                    </a:lnTo>
                    <a:lnTo>
                      <a:pt x="67" y="25"/>
                    </a:lnTo>
                    <a:lnTo>
                      <a:pt x="69" y="26"/>
                    </a:lnTo>
                    <a:lnTo>
                      <a:pt x="71" y="27"/>
                    </a:lnTo>
                    <a:lnTo>
                      <a:pt x="72" y="26"/>
                    </a:lnTo>
                    <a:lnTo>
                      <a:pt x="74" y="25"/>
                    </a:lnTo>
                    <a:lnTo>
                      <a:pt x="72" y="23"/>
                    </a:lnTo>
                    <a:lnTo>
                      <a:pt x="71" y="23"/>
                    </a:lnTo>
                    <a:lnTo>
                      <a:pt x="69" y="23"/>
                    </a:lnTo>
                    <a:lnTo>
                      <a:pt x="67" y="22"/>
                    </a:lnTo>
                    <a:lnTo>
                      <a:pt x="66" y="21"/>
                    </a:lnTo>
                    <a:lnTo>
                      <a:pt x="45" y="5"/>
                    </a:lnTo>
                    <a:lnTo>
                      <a:pt x="43" y="4"/>
                    </a:lnTo>
                    <a:lnTo>
                      <a:pt x="41" y="3"/>
                    </a:lnTo>
                    <a:lnTo>
                      <a:pt x="40" y="2"/>
                    </a:lnTo>
                    <a:lnTo>
                      <a:pt x="2" y="0"/>
                    </a:lnTo>
                  </a:path>
                </a:pathLst>
              </a:custGeom>
              <a:solidFill>
                <a:srgbClr val="ABABAB"/>
              </a:solidFill>
              <a:ln w="12700" cap="rnd">
                <a:solidFill>
                  <a:srgbClr val="ABABAB"/>
                </a:solidFill>
                <a:round/>
              </a:ln>
            </p:spPr>
            <p:txBody>
              <a:bodyPr/>
              <a:lstStyle/>
              <a:p>
                <a:endParaRPr lang="zh-CN" altLang="en-US"/>
              </a:p>
            </p:txBody>
          </p:sp>
          <p:sp>
            <p:nvSpPr>
              <p:cNvPr id="10707" name="Freeform 842"/>
              <p:cNvSpPr/>
              <p:nvPr/>
            </p:nvSpPr>
            <p:spPr bwMode="auto">
              <a:xfrm>
                <a:off x="2929" y="2505"/>
                <a:ext cx="37" cy="19"/>
              </a:xfrm>
              <a:custGeom>
                <a:avLst/>
                <a:gdLst>
                  <a:gd name="T0" fmla="*/ 0 w 37"/>
                  <a:gd name="T1" fmla="*/ 12 h 19"/>
                  <a:gd name="T2" fmla="*/ 18 w 37"/>
                  <a:gd name="T3" fmla="*/ 18 h 19"/>
                  <a:gd name="T4" fmla="*/ 36 w 37"/>
                  <a:gd name="T5" fmla="*/ 0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2"/>
                    </a:moveTo>
                    <a:lnTo>
                      <a:pt x="18" y="18"/>
                    </a:lnTo>
                    <a:lnTo>
                      <a:pt x="36" y="0"/>
                    </a:lnTo>
                  </a:path>
                </a:pathLst>
              </a:custGeom>
              <a:noFill/>
              <a:ln w="12700" cap="rnd">
                <a:solidFill>
                  <a:srgbClr val="000000"/>
                </a:solidFill>
                <a:round/>
                <a:headEnd type="none" w="sm" len="sm"/>
                <a:tailEnd type="none" w="sm" len="sm"/>
              </a:ln>
            </p:spPr>
            <p:txBody>
              <a:bodyPr/>
              <a:lstStyle/>
              <a:p>
                <a:endParaRPr lang="zh-CN" altLang="en-US"/>
              </a:p>
            </p:txBody>
          </p:sp>
          <p:sp>
            <p:nvSpPr>
              <p:cNvPr id="10708" name="Freeform 843"/>
              <p:cNvSpPr/>
              <p:nvPr/>
            </p:nvSpPr>
            <p:spPr bwMode="auto">
              <a:xfrm>
                <a:off x="2978" y="2527"/>
                <a:ext cx="47" cy="30"/>
              </a:xfrm>
              <a:custGeom>
                <a:avLst/>
                <a:gdLst>
                  <a:gd name="T0" fmla="*/ 0 w 47"/>
                  <a:gd name="T1" fmla="*/ 28 h 30"/>
                  <a:gd name="T2" fmla="*/ 1 w 47"/>
                  <a:gd name="T3" fmla="*/ 28 h 30"/>
                  <a:gd name="T4" fmla="*/ 3 w 47"/>
                  <a:gd name="T5" fmla="*/ 27 h 30"/>
                  <a:gd name="T6" fmla="*/ 3 w 47"/>
                  <a:gd name="T7" fmla="*/ 16 h 30"/>
                  <a:gd name="T8" fmla="*/ 3 w 47"/>
                  <a:gd name="T9" fmla="*/ 14 h 30"/>
                  <a:gd name="T10" fmla="*/ 3 w 47"/>
                  <a:gd name="T11" fmla="*/ 13 h 30"/>
                  <a:gd name="T12" fmla="*/ 2 w 47"/>
                  <a:gd name="T13" fmla="*/ 11 h 30"/>
                  <a:gd name="T14" fmla="*/ 4 w 47"/>
                  <a:gd name="T15" fmla="*/ 11 h 30"/>
                  <a:gd name="T16" fmla="*/ 5 w 47"/>
                  <a:gd name="T17" fmla="*/ 11 h 30"/>
                  <a:gd name="T18" fmla="*/ 43 w 47"/>
                  <a:gd name="T19" fmla="*/ 1 h 30"/>
                  <a:gd name="T20" fmla="*/ 43 w 47"/>
                  <a:gd name="T21" fmla="*/ 0 h 30"/>
                  <a:gd name="T22" fmla="*/ 45 w 47"/>
                  <a:gd name="T23" fmla="*/ 1 h 30"/>
                  <a:gd name="T24" fmla="*/ 46 w 47"/>
                  <a:gd name="T25" fmla="*/ 3 h 30"/>
                  <a:gd name="T26" fmla="*/ 46 w 47"/>
                  <a:gd name="T27" fmla="*/ 13 h 30"/>
                  <a:gd name="T28" fmla="*/ 45 w 47"/>
                  <a:gd name="T29" fmla="*/ 15 h 30"/>
                  <a:gd name="T30" fmla="*/ 43 w 47"/>
                  <a:gd name="T31" fmla="*/ 16 h 30"/>
                  <a:gd name="T32" fmla="*/ 7 w 47"/>
                  <a:gd name="T33" fmla="*/ 28 h 30"/>
                  <a:gd name="T34" fmla="*/ 5 w 47"/>
                  <a:gd name="T35" fmla="*/ 28 h 30"/>
                  <a:gd name="T36" fmla="*/ 3 w 47"/>
                  <a:gd name="T37" fmla="*/ 29 h 30"/>
                  <a:gd name="T38" fmla="*/ 1 w 47"/>
                  <a:gd name="T39" fmla="*/ 29 h 30"/>
                  <a:gd name="T40" fmla="*/ 0 w 47"/>
                  <a:gd name="T41" fmla="*/ 28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30"/>
                  <a:gd name="T65" fmla="*/ 47 w 47"/>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30">
                    <a:moveTo>
                      <a:pt x="0" y="28"/>
                    </a:moveTo>
                    <a:lnTo>
                      <a:pt x="1" y="28"/>
                    </a:lnTo>
                    <a:lnTo>
                      <a:pt x="3" y="27"/>
                    </a:lnTo>
                    <a:lnTo>
                      <a:pt x="3" y="16"/>
                    </a:lnTo>
                    <a:lnTo>
                      <a:pt x="3" y="14"/>
                    </a:lnTo>
                    <a:lnTo>
                      <a:pt x="3" y="13"/>
                    </a:lnTo>
                    <a:lnTo>
                      <a:pt x="2" y="11"/>
                    </a:lnTo>
                    <a:lnTo>
                      <a:pt x="4" y="11"/>
                    </a:lnTo>
                    <a:lnTo>
                      <a:pt x="5" y="11"/>
                    </a:lnTo>
                    <a:lnTo>
                      <a:pt x="43" y="1"/>
                    </a:lnTo>
                    <a:lnTo>
                      <a:pt x="43" y="0"/>
                    </a:lnTo>
                    <a:lnTo>
                      <a:pt x="45" y="1"/>
                    </a:lnTo>
                    <a:lnTo>
                      <a:pt x="46" y="3"/>
                    </a:lnTo>
                    <a:lnTo>
                      <a:pt x="46" y="13"/>
                    </a:lnTo>
                    <a:lnTo>
                      <a:pt x="45" y="15"/>
                    </a:lnTo>
                    <a:lnTo>
                      <a:pt x="43" y="16"/>
                    </a:lnTo>
                    <a:lnTo>
                      <a:pt x="7" y="28"/>
                    </a:lnTo>
                    <a:lnTo>
                      <a:pt x="5" y="28"/>
                    </a:lnTo>
                    <a:lnTo>
                      <a:pt x="3" y="29"/>
                    </a:lnTo>
                    <a:lnTo>
                      <a:pt x="1" y="29"/>
                    </a:lnTo>
                    <a:lnTo>
                      <a:pt x="0" y="28"/>
                    </a:lnTo>
                  </a:path>
                </a:pathLst>
              </a:custGeom>
              <a:solidFill>
                <a:srgbClr val="ABABAB"/>
              </a:solidFill>
              <a:ln w="12700" cap="rnd">
                <a:solidFill>
                  <a:srgbClr val="ABABAB"/>
                </a:solidFill>
                <a:round/>
              </a:ln>
            </p:spPr>
            <p:txBody>
              <a:bodyPr/>
              <a:lstStyle/>
              <a:p>
                <a:endParaRPr lang="zh-CN" altLang="en-US"/>
              </a:p>
            </p:txBody>
          </p:sp>
          <p:sp>
            <p:nvSpPr>
              <p:cNvPr id="10709" name="Freeform 844"/>
              <p:cNvSpPr/>
              <p:nvPr/>
            </p:nvSpPr>
            <p:spPr bwMode="auto">
              <a:xfrm>
                <a:off x="2914" y="2513"/>
                <a:ext cx="110" cy="28"/>
              </a:xfrm>
              <a:custGeom>
                <a:avLst/>
                <a:gdLst>
                  <a:gd name="T0" fmla="*/ 0 w 110"/>
                  <a:gd name="T1" fmla="*/ 0 h 28"/>
                  <a:gd name="T2" fmla="*/ 1 w 110"/>
                  <a:gd name="T3" fmla="*/ 1 h 28"/>
                  <a:gd name="T4" fmla="*/ 39 w 110"/>
                  <a:gd name="T5" fmla="*/ 6 h 28"/>
                  <a:gd name="T6" fmla="*/ 64 w 110"/>
                  <a:gd name="T7" fmla="*/ 26 h 28"/>
                  <a:gd name="T8" fmla="*/ 65 w 110"/>
                  <a:gd name="T9" fmla="*/ 26 h 28"/>
                  <a:gd name="T10" fmla="*/ 67 w 110"/>
                  <a:gd name="T11" fmla="*/ 27 h 28"/>
                  <a:gd name="T12" fmla="*/ 69 w 110"/>
                  <a:gd name="T13" fmla="*/ 27 h 28"/>
                  <a:gd name="T14" fmla="*/ 71 w 110"/>
                  <a:gd name="T15" fmla="*/ 27 h 28"/>
                  <a:gd name="T16" fmla="*/ 109 w 110"/>
                  <a:gd name="T17" fmla="*/ 16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28"/>
                  <a:gd name="T29" fmla="*/ 110 w 110"/>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28">
                    <a:moveTo>
                      <a:pt x="0" y="0"/>
                    </a:moveTo>
                    <a:lnTo>
                      <a:pt x="1" y="1"/>
                    </a:lnTo>
                    <a:lnTo>
                      <a:pt x="39" y="6"/>
                    </a:lnTo>
                    <a:lnTo>
                      <a:pt x="64" y="26"/>
                    </a:lnTo>
                    <a:lnTo>
                      <a:pt x="65" y="26"/>
                    </a:lnTo>
                    <a:lnTo>
                      <a:pt x="67" y="27"/>
                    </a:lnTo>
                    <a:lnTo>
                      <a:pt x="69" y="27"/>
                    </a:lnTo>
                    <a:lnTo>
                      <a:pt x="71" y="27"/>
                    </a:lnTo>
                    <a:lnTo>
                      <a:pt x="109" y="16"/>
                    </a:lnTo>
                  </a:path>
                </a:pathLst>
              </a:custGeom>
              <a:noFill/>
              <a:ln w="12700" cap="rnd">
                <a:solidFill>
                  <a:srgbClr val="000000"/>
                </a:solidFill>
                <a:round/>
                <a:headEnd type="none" w="sm" len="sm"/>
                <a:tailEnd type="none" w="sm" len="sm"/>
              </a:ln>
            </p:spPr>
            <p:txBody>
              <a:bodyPr/>
              <a:lstStyle/>
              <a:p>
                <a:endParaRPr lang="zh-CN" altLang="en-US"/>
              </a:p>
            </p:txBody>
          </p:sp>
          <p:sp>
            <p:nvSpPr>
              <p:cNvPr id="10710" name="Freeform 845"/>
              <p:cNvSpPr/>
              <p:nvPr/>
            </p:nvSpPr>
            <p:spPr bwMode="auto">
              <a:xfrm>
                <a:off x="2472" y="2385"/>
                <a:ext cx="409" cy="84"/>
              </a:xfrm>
              <a:custGeom>
                <a:avLst/>
                <a:gdLst>
                  <a:gd name="T0" fmla="*/ 0 w 409"/>
                  <a:gd name="T1" fmla="*/ 17 h 84"/>
                  <a:gd name="T2" fmla="*/ 101 w 409"/>
                  <a:gd name="T3" fmla="*/ 0 h 84"/>
                  <a:gd name="T4" fmla="*/ 305 w 409"/>
                  <a:gd name="T5" fmla="*/ 0 h 84"/>
                  <a:gd name="T6" fmla="*/ 408 w 409"/>
                  <a:gd name="T7" fmla="*/ 17 h 84"/>
                  <a:gd name="T8" fmla="*/ 408 w 409"/>
                  <a:gd name="T9" fmla="*/ 25 h 84"/>
                  <a:gd name="T10" fmla="*/ 408 w 409"/>
                  <a:gd name="T11" fmla="*/ 33 h 84"/>
                  <a:gd name="T12" fmla="*/ 408 w 409"/>
                  <a:gd name="T13" fmla="*/ 41 h 84"/>
                  <a:gd name="T14" fmla="*/ 408 w 409"/>
                  <a:gd name="T15" fmla="*/ 50 h 84"/>
                  <a:gd name="T16" fmla="*/ 408 w 409"/>
                  <a:gd name="T17" fmla="*/ 58 h 84"/>
                  <a:gd name="T18" fmla="*/ 408 w 409"/>
                  <a:gd name="T19" fmla="*/ 66 h 84"/>
                  <a:gd name="T20" fmla="*/ 408 w 409"/>
                  <a:gd name="T21" fmla="*/ 74 h 84"/>
                  <a:gd name="T22" fmla="*/ 408 w 409"/>
                  <a:gd name="T23" fmla="*/ 83 h 84"/>
                  <a:gd name="T24" fmla="*/ 0 w 409"/>
                  <a:gd name="T25" fmla="*/ 83 h 84"/>
                  <a:gd name="T26" fmla="*/ 0 w 409"/>
                  <a:gd name="T27" fmla="*/ 74 h 84"/>
                  <a:gd name="T28" fmla="*/ 0 w 409"/>
                  <a:gd name="T29" fmla="*/ 66 h 84"/>
                  <a:gd name="T30" fmla="*/ 0 w 409"/>
                  <a:gd name="T31" fmla="*/ 58 h 84"/>
                  <a:gd name="T32" fmla="*/ 0 w 409"/>
                  <a:gd name="T33" fmla="*/ 50 h 84"/>
                  <a:gd name="T34" fmla="*/ 0 w 409"/>
                  <a:gd name="T35" fmla="*/ 41 h 84"/>
                  <a:gd name="T36" fmla="*/ 0 w 409"/>
                  <a:gd name="T37" fmla="*/ 33 h 84"/>
                  <a:gd name="T38" fmla="*/ 0 w 409"/>
                  <a:gd name="T39" fmla="*/ 25 h 84"/>
                  <a:gd name="T40" fmla="*/ 0 w 409"/>
                  <a:gd name="T41" fmla="*/ 17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9"/>
                  <a:gd name="T64" fmla="*/ 0 h 84"/>
                  <a:gd name="T65" fmla="*/ 409 w 409"/>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9" h="84">
                    <a:moveTo>
                      <a:pt x="0" y="17"/>
                    </a:moveTo>
                    <a:lnTo>
                      <a:pt x="101" y="0"/>
                    </a:lnTo>
                    <a:lnTo>
                      <a:pt x="305" y="0"/>
                    </a:lnTo>
                    <a:lnTo>
                      <a:pt x="408" y="17"/>
                    </a:lnTo>
                    <a:lnTo>
                      <a:pt x="408" y="25"/>
                    </a:lnTo>
                    <a:lnTo>
                      <a:pt x="408" y="33"/>
                    </a:lnTo>
                    <a:lnTo>
                      <a:pt x="408" y="41"/>
                    </a:lnTo>
                    <a:lnTo>
                      <a:pt x="408" y="50"/>
                    </a:lnTo>
                    <a:lnTo>
                      <a:pt x="408" y="58"/>
                    </a:lnTo>
                    <a:lnTo>
                      <a:pt x="408" y="66"/>
                    </a:lnTo>
                    <a:lnTo>
                      <a:pt x="408" y="74"/>
                    </a:lnTo>
                    <a:lnTo>
                      <a:pt x="408" y="83"/>
                    </a:lnTo>
                    <a:lnTo>
                      <a:pt x="0" y="83"/>
                    </a:lnTo>
                    <a:lnTo>
                      <a:pt x="0" y="74"/>
                    </a:lnTo>
                    <a:lnTo>
                      <a:pt x="0" y="66"/>
                    </a:lnTo>
                    <a:lnTo>
                      <a:pt x="0" y="58"/>
                    </a:lnTo>
                    <a:lnTo>
                      <a:pt x="0" y="50"/>
                    </a:lnTo>
                    <a:lnTo>
                      <a:pt x="0" y="41"/>
                    </a:lnTo>
                    <a:lnTo>
                      <a:pt x="0" y="33"/>
                    </a:lnTo>
                    <a:lnTo>
                      <a:pt x="0" y="25"/>
                    </a:lnTo>
                    <a:lnTo>
                      <a:pt x="0" y="17"/>
                    </a:lnTo>
                  </a:path>
                </a:pathLst>
              </a:custGeom>
              <a:solidFill>
                <a:srgbClr val="FFFFFF"/>
              </a:solidFill>
              <a:ln w="12700" cap="rnd">
                <a:solidFill>
                  <a:srgbClr val="ABABAB"/>
                </a:solidFill>
                <a:round/>
              </a:ln>
            </p:spPr>
            <p:txBody>
              <a:bodyPr/>
              <a:lstStyle/>
              <a:p>
                <a:endParaRPr lang="zh-CN" altLang="en-US"/>
              </a:p>
            </p:txBody>
          </p:sp>
          <p:sp>
            <p:nvSpPr>
              <p:cNvPr id="10711" name="Freeform 846"/>
              <p:cNvSpPr/>
              <p:nvPr/>
            </p:nvSpPr>
            <p:spPr bwMode="auto">
              <a:xfrm>
                <a:off x="2473" y="2403"/>
                <a:ext cx="406" cy="19"/>
              </a:xfrm>
              <a:custGeom>
                <a:avLst/>
                <a:gdLst>
                  <a:gd name="T0" fmla="*/ 0 w 406"/>
                  <a:gd name="T1" fmla="*/ 0 h 19"/>
                  <a:gd name="T2" fmla="*/ 405 w 406"/>
                  <a:gd name="T3" fmla="*/ 0 h 19"/>
                  <a:gd name="T4" fmla="*/ 405 w 406"/>
                  <a:gd name="T5" fmla="*/ 18 h 19"/>
                  <a:gd name="T6" fmla="*/ 0 w 406"/>
                  <a:gd name="T7" fmla="*/ 18 h 19"/>
                  <a:gd name="T8" fmla="*/ 0 w 406"/>
                  <a:gd name="T9" fmla="*/ 0 h 19"/>
                  <a:gd name="T10" fmla="*/ 0 60000 65536"/>
                  <a:gd name="T11" fmla="*/ 0 60000 65536"/>
                  <a:gd name="T12" fmla="*/ 0 60000 65536"/>
                  <a:gd name="T13" fmla="*/ 0 60000 65536"/>
                  <a:gd name="T14" fmla="*/ 0 60000 65536"/>
                  <a:gd name="T15" fmla="*/ 0 w 406"/>
                  <a:gd name="T16" fmla="*/ 0 h 19"/>
                  <a:gd name="T17" fmla="*/ 406 w 406"/>
                  <a:gd name="T18" fmla="*/ 19 h 19"/>
                </a:gdLst>
                <a:ahLst/>
                <a:cxnLst>
                  <a:cxn ang="T10">
                    <a:pos x="T0" y="T1"/>
                  </a:cxn>
                  <a:cxn ang="T11">
                    <a:pos x="T2" y="T3"/>
                  </a:cxn>
                  <a:cxn ang="T12">
                    <a:pos x="T4" y="T5"/>
                  </a:cxn>
                  <a:cxn ang="T13">
                    <a:pos x="T6" y="T7"/>
                  </a:cxn>
                  <a:cxn ang="T14">
                    <a:pos x="T8" y="T9"/>
                  </a:cxn>
                </a:cxnLst>
                <a:rect l="T15" t="T16" r="T17" b="T18"/>
                <a:pathLst>
                  <a:path w="406" h="19">
                    <a:moveTo>
                      <a:pt x="0" y="0"/>
                    </a:moveTo>
                    <a:lnTo>
                      <a:pt x="405" y="0"/>
                    </a:lnTo>
                    <a:lnTo>
                      <a:pt x="405"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0712" name="Freeform 847"/>
              <p:cNvSpPr/>
              <p:nvPr/>
            </p:nvSpPr>
            <p:spPr bwMode="auto">
              <a:xfrm>
                <a:off x="2470" y="2420"/>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0713" name="Freeform 848"/>
              <p:cNvSpPr/>
              <p:nvPr/>
            </p:nvSpPr>
            <p:spPr bwMode="auto">
              <a:xfrm>
                <a:off x="2470" y="2439"/>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0714" name="Freeform 849"/>
              <p:cNvSpPr/>
              <p:nvPr/>
            </p:nvSpPr>
            <p:spPr bwMode="auto">
              <a:xfrm>
                <a:off x="2472" y="2442"/>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0715" name="Freeform 850"/>
              <p:cNvSpPr/>
              <p:nvPr/>
            </p:nvSpPr>
            <p:spPr bwMode="auto">
              <a:xfrm>
                <a:off x="2472" y="2424"/>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0716" name="Freeform 851"/>
              <p:cNvSpPr/>
              <p:nvPr/>
            </p:nvSpPr>
            <p:spPr bwMode="auto">
              <a:xfrm>
                <a:off x="2472" y="2439"/>
                <a:ext cx="409" cy="19"/>
              </a:xfrm>
              <a:custGeom>
                <a:avLst/>
                <a:gdLst>
                  <a:gd name="T0" fmla="*/ 408 w 409"/>
                  <a:gd name="T1" fmla="*/ 18 h 19"/>
                  <a:gd name="T2" fmla="*/ 408 w 409"/>
                  <a:gd name="T3" fmla="*/ 0 h 19"/>
                  <a:gd name="T4" fmla="*/ 0 w 409"/>
                  <a:gd name="T5" fmla="*/ 0 h 19"/>
                  <a:gd name="T6" fmla="*/ 0 60000 65536"/>
                  <a:gd name="T7" fmla="*/ 0 60000 65536"/>
                  <a:gd name="T8" fmla="*/ 0 60000 65536"/>
                  <a:gd name="T9" fmla="*/ 0 w 409"/>
                  <a:gd name="T10" fmla="*/ 0 h 19"/>
                  <a:gd name="T11" fmla="*/ 409 w 409"/>
                  <a:gd name="T12" fmla="*/ 19 h 19"/>
                </a:gdLst>
                <a:ahLst/>
                <a:cxnLst>
                  <a:cxn ang="T6">
                    <a:pos x="T0" y="T1"/>
                  </a:cxn>
                  <a:cxn ang="T7">
                    <a:pos x="T2" y="T3"/>
                  </a:cxn>
                  <a:cxn ang="T8">
                    <a:pos x="T4" y="T5"/>
                  </a:cxn>
                </a:cxnLst>
                <a:rect l="T9" t="T10" r="T11" b="T12"/>
                <a:pathLst>
                  <a:path w="409" h="19">
                    <a:moveTo>
                      <a:pt x="408" y="18"/>
                    </a:moveTo>
                    <a:lnTo>
                      <a:pt x="408" y="0"/>
                    </a:lnTo>
                    <a:lnTo>
                      <a:pt x="0" y="0"/>
                    </a:lnTo>
                  </a:path>
                </a:pathLst>
              </a:custGeom>
              <a:noFill/>
              <a:ln w="12700" cap="rnd">
                <a:solidFill>
                  <a:srgbClr val="FFFFFF"/>
                </a:solidFill>
                <a:round/>
                <a:headEnd type="none" w="sm" len="sm"/>
                <a:tailEnd type="none" w="sm" len="sm"/>
              </a:ln>
            </p:spPr>
            <p:txBody>
              <a:bodyPr/>
              <a:lstStyle/>
              <a:p>
                <a:endParaRPr lang="zh-CN" altLang="en-US"/>
              </a:p>
            </p:txBody>
          </p:sp>
          <p:sp>
            <p:nvSpPr>
              <p:cNvPr id="10717" name="Line 852"/>
              <p:cNvSpPr>
                <a:spLocks noChangeShapeType="1"/>
              </p:cNvSpPr>
              <p:nvPr/>
            </p:nvSpPr>
            <p:spPr bwMode="auto">
              <a:xfrm>
                <a:off x="2472" y="2423"/>
                <a:ext cx="406" cy="0"/>
              </a:xfrm>
              <a:prstGeom prst="line">
                <a:avLst/>
              </a:prstGeom>
              <a:noFill/>
              <a:ln w="12700">
                <a:solidFill>
                  <a:srgbClr val="FFFFFF"/>
                </a:solidFill>
                <a:round/>
                <a:headEnd type="none" w="sm" len="sm"/>
                <a:tailEnd type="none" w="sm" len="sm"/>
              </a:ln>
            </p:spPr>
            <p:txBody>
              <a:bodyPr wrap="none" anchor="ctr"/>
              <a:lstStyle/>
              <a:p>
                <a:endParaRPr lang="zh-CN" altLang="en-US"/>
              </a:p>
            </p:txBody>
          </p:sp>
          <p:sp>
            <p:nvSpPr>
              <p:cNvPr id="10718" name="Line 853"/>
              <p:cNvSpPr>
                <a:spLocks noChangeShapeType="1"/>
              </p:cNvSpPr>
              <p:nvPr/>
            </p:nvSpPr>
            <p:spPr bwMode="auto">
              <a:xfrm>
                <a:off x="2473" y="2403"/>
                <a:ext cx="0" cy="9"/>
              </a:xfrm>
              <a:prstGeom prst="line">
                <a:avLst/>
              </a:prstGeom>
              <a:noFill/>
              <a:ln w="12700">
                <a:solidFill>
                  <a:srgbClr val="ABABAB"/>
                </a:solidFill>
                <a:round/>
                <a:headEnd type="none" w="sm" len="sm"/>
                <a:tailEnd type="none" w="sm" len="sm"/>
              </a:ln>
            </p:spPr>
            <p:txBody>
              <a:bodyPr wrap="none" anchor="ctr"/>
              <a:lstStyle/>
              <a:p>
                <a:endParaRPr lang="zh-CN" altLang="en-US"/>
              </a:p>
            </p:txBody>
          </p:sp>
          <p:sp>
            <p:nvSpPr>
              <p:cNvPr id="10719" name="Freeform 854"/>
              <p:cNvSpPr/>
              <p:nvPr/>
            </p:nvSpPr>
            <p:spPr bwMode="auto">
              <a:xfrm>
                <a:off x="2499" y="2422"/>
                <a:ext cx="22" cy="19"/>
              </a:xfrm>
              <a:custGeom>
                <a:avLst/>
                <a:gdLst>
                  <a:gd name="T0" fmla="*/ 0 w 22"/>
                  <a:gd name="T1" fmla="*/ 0 h 19"/>
                  <a:gd name="T2" fmla="*/ 21 w 22"/>
                  <a:gd name="T3" fmla="*/ 0 h 19"/>
                  <a:gd name="T4" fmla="*/ 21 w 22"/>
                  <a:gd name="T5" fmla="*/ 18 h 19"/>
                  <a:gd name="T6" fmla="*/ 0 w 22"/>
                  <a:gd name="T7" fmla="*/ 18 h 19"/>
                  <a:gd name="T8" fmla="*/ 0 w 22"/>
                  <a:gd name="T9" fmla="*/ 0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0" y="0"/>
                    </a:moveTo>
                    <a:lnTo>
                      <a:pt x="21" y="0"/>
                    </a:lnTo>
                    <a:lnTo>
                      <a:pt x="21" y="18"/>
                    </a:lnTo>
                    <a:lnTo>
                      <a:pt x="0" y="18"/>
                    </a:lnTo>
                    <a:lnTo>
                      <a:pt x="0" y="0"/>
                    </a:lnTo>
                  </a:path>
                </a:pathLst>
              </a:custGeom>
              <a:solidFill>
                <a:srgbClr val="00FF00"/>
              </a:solidFill>
              <a:ln w="12700" cap="rnd">
                <a:solidFill>
                  <a:srgbClr val="000000"/>
                </a:solidFill>
                <a:round/>
              </a:ln>
            </p:spPr>
            <p:txBody>
              <a:bodyPr/>
              <a:lstStyle/>
              <a:p>
                <a:endParaRPr lang="zh-CN" altLang="en-US"/>
              </a:p>
            </p:txBody>
          </p:sp>
          <p:sp>
            <p:nvSpPr>
              <p:cNvPr id="10720" name="Freeform 855"/>
              <p:cNvSpPr/>
              <p:nvPr/>
            </p:nvSpPr>
            <p:spPr bwMode="auto">
              <a:xfrm>
                <a:off x="2780" y="2420"/>
                <a:ext cx="86" cy="19"/>
              </a:xfrm>
              <a:custGeom>
                <a:avLst/>
                <a:gdLst>
                  <a:gd name="T0" fmla="*/ 0 w 86"/>
                  <a:gd name="T1" fmla="*/ 0 h 19"/>
                  <a:gd name="T2" fmla="*/ 85 w 86"/>
                  <a:gd name="T3" fmla="*/ 0 h 19"/>
                  <a:gd name="T4" fmla="*/ 85 w 86"/>
                  <a:gd name="T5" fmla="*/ 18 h 19"/>
                  <a:gd name="T6" fmla="*/ 0 w 86"/>
                  <a:gd name="T7" fmla="*/ 18 h 19"/>
                  <a:gd name="T8" fmla="*/ 0 w 86"/>
                  <a:gd name="T9" fmla="*/ 0 h 19"/>
                  <a:gd name="T10" fmla="*/ 0 60000 65536"/>
                  <a:gd name="T11" fmla="*/ 0 60000 65536"/>
                  <a:gd name="T12" fmla="*/ 0 60000 65536"/>
                  <a:gd name="T13" fmla="*/ 0 60000 65536"/>
                  <a:gd name="T14" fmla="*/ 0 60000 65536"/>
                  <a:gd name="T15" fmla="*/ 0 w 86"/>
                  <a:gd name="T16" fmla="*/ 0 h 19"/>
                  <a:gd name="T17" fmla="*/ 86 w 86"/>
                  <a:gd name="T18" fmla="*/ 19 h 19"/>
                </a:gdLst>
                <a:ahLst/>
                <a:cxnLst>
                  <a:cxn ang="T10">
                    <a:pos x="T0" y="T1"/>
                  </a:cxn>
                  <a:cxn ang="T11">
                    <a:pos x="T2" y="T3"/>
                  </a:cxn>
                  <a:cxn ang="T12">
                    <a:pos x="T4" y="T5"/>
                  </a:cxn>
                  <a:cxn ang="T13">
                    <a:pos x="T6" y="T7"/>
                  </a:cxn>
                  <a:cxn ang="T14">
                    <a:pos x="T8" y="T9"/>
                  </a:cxn>
                </a:cxnLst>
                <a:rect l="T15" t="T16" r="T17" b="T18"/>
                <a:pathLst>
                  <a:path w="86" h="19">
                    <a:moveTo>
                      <a:pt x="0" y="0"/>
                    </a:moveTo>
                    <a:lnTo>
                      <a:pt x="85" y="0"/>
                    </a:lnTo>
                    <a:lnTo>
                      <a:pt x="85"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0721" name="Freeform 856"/>
              <p:cNvSpPr/>
              <p:nvPr/>
            </p:nvSpPr>
            <p:spPr bwMode="auto">
              <a:xfrm>
                <a:off x="2437" y="2456"/>
                <a:ext cx="496" cy="74"/>
              </a:xfrm>
              <a:custGeom>
                <a:avLst/>
                <a:gdLst>
                  <a:gd name="T0" fmla="*/ 34 w 496"/>
                  <a:gd name="T1" fmla="*/ 0 h 74"/>
                  <a:gd name="T2" fmla="*/ 450 w 496"/>
                  <a:gd name="T3" fmla="*/ 0 h 74"/>
                  <a:gd name="T4" fmla="*/ 452 w 496"/>
                  <a:gd name="T5" fmla="*/ 0 h 74"/>
                  <a:gd name="T6" fmla="*/ 454 w 496"/>
                  <a:gd name="T7" fmla="*/ 0 h 74"/>
                  <a:gd name="T8" fmla="*/ 456 w 496"/>
                  <a:gd name="T9" fmla="*/ 2 h 74"/>
                  <a:gd name="T10" fmla="*/ 458 w 496"/>
                  <a:gd name="T11" fmla="*/ 3 h 74"/>
                  <a:gd name="T12" fmla="*/ 459 w 496"/>
                  <a:gd name="T13" fmla="*/ 5 h 74"/>
                  <a:gd name="T14" fmla="*/ 460 w 496"/>
                  <a:gd name="T15" fmla="*/ 6 h 74"/>
                  <a:gd name="T16" fmla="*/ 494 w 496"/>
                  <a:gd name="T17" fmla="*/ 66 h 74"/>
                  <a:gd name="T18" fmla="*/ 495 w 496"/>
                  <a:gd name="T19" fmla="*/ 68 h 74"/>
                  <a:gd name="T20" fmla="*/ 494 w 496"/>
                  <a:gd name="T21" fmla="*/ 69 h 74"/>
                  <a:gd name="T22" fmla="*/ 492 w 496"/>
                  <a:gd name="T23" fmla="*/ 71 h 74"/>
                  <a:gd name="T24" fmla="*/ 490 w 496"/>
                  <a:gd name="T25" fmla="*/ 72 h 74"/>
                  <a:gd name="T26" fmla="*/ 488 w 496"/>
                  <a:gd name="T27" fmla="*/ 73 h 74"/>
                  <a:gd name="T28" fmla="*/ 487 w 496"/>
                  <a:gd name="T29" fmla="*/ 73 h 74"/>
                  <a:gd name="T30" fmla="*/ 7 w 496"/>
                  <a:gd name="T31" fmla="*/ 73 h 74"/>
                  <a:gd name="T32" fmla="*/ 5 w 496"/>
                  <a:gd name="T33" fmla="*/ 73 h 74"/>
                  <a:gd name="T34" fmla="*/ 3 w 496"/>
                  <a:gd name="T35" fmla="*/ 72 h 74"/>
                  <a:gd name="T36" fmla="*/ 1 w 496"/>
                  <a:gd name="T37" fmla="*/ 71 h 74"/>
                  <a:gd name="T38" fmla="*/ 0 w 496"/>
                  <a:gd name="T39" fmla="*/ 69 h 74"/>
                  <a:gd name="T40" fmla="*/ 0 w 496"/>
                  <a:gd name="T41" fmla="*/ 67 h 74"/>
                  <a:gd name="T42" fmla="*/ 0 w 496"/>
                  <a:gd name="T43" fmla="*/ 66 h 74"/>
                  <a:gd name="T44" fmla="*/ 24 w 496"/>
                  <a:gd name="T45" fmla="*/ 6 h 74"/>
                  <a:gd name="T46" fmla="*/ 25 w 496"/>
                  <a:gd name="T47" fmla="*/ 4 h 74"/>
                  <a:gd name="T48" fmla="*/ 27 w 496"/>
                  <a:gd name="T49" fmla="*/ 3 h 74"/>
                  <a:gd name="T50" fmla="*/ 29 w 496"/>
                  <a:gd name="T51" fmla="*/ 1 h 74"/>
                  <a:gd name="T52" fmla="*/ 31 w 496"/>
                  <a:gd name="T53" fmla="*/ 0 h 74"/>
                  <a:gd name="T54" fmla="*/ 33 w 496"/>
                  <a:gd name="T55" fmla="*/ 0 h 74"/>
                  <a:gd name="T56" fmla="*/ 34 w 496"/>
                  <a:gd name="T57" fmla="*/ 0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6"/>
                  <a:gd name="T88" fmla="*/ 0 h 74"/>
                  <a:gd name="T89" fmla="*/ 496 w 496"/>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6" h="74">
                    <a:moveTo>
                      <a:pt x="34" y="0"/>
                    </a:moveTo>
                    <a:lnTo>
                      <a:pt x="450" y="0"/>
                    </a:lnTo>
                    <a:lnTo>
                      <a:pt x="452" y="0"/>
                    </a:lnTo>
                    <a:lnTo>
                      <a:pt x="454" y="0"/>
                    </a:lnTo>
                    <a:lnTo>
                      <a:pt x="456" y="2"/>
                    </a:lnTo>
                    <a:lnTo>
                      <a:pt x="458" y="3"/>
                    </a:lnTo>
                    <a:lnTo>
                      <a:pt x="459" y="5"/>
                    </a:lnTo>
                    <a:lnTo>
                      <a:pt x="460" y="6"/>
                    </a:lnTo>
                    <a:lnTo>
                      <a:pt x="494" y="66"/>
                    </a:lnTo>
                    <a:lnTo>
                      <a:pt x="495" y="68"/>
                    </a:lnTo>
                    <a:lnTo>
                      <a:pt x="494" y="69"/>
                    </a:lnTo>
                    <a:lnTo>
                      <a:pt x="492" y="71"/>
                    </a:lnTo>
                    <a:lnTo>
                      <a:pt x="490" y="72"/>
                    </a:lnTo>
                    <a:lnTo>
                      <a:pt x="488" y="73"/>
                    </a:lnTo>
                    <a:lnTo>
                      <a:pt x="487" y="73"/>
                    </a:lnTo>
                    <a:lnTo>
                      <a:pt x="7" y="73"/>
                    </a:lnTo>
                    <a:lnTo>
                      <a:pt x="5" y="73"/>
                    </a:lnTo>
                    <a:lnTo>
                      <a:pt x="3" y="72"/>
                    </a:lnTo>
                    <a:lnTo>
                      <a:pt x="1" y="71"/>
                    </a:lnTo>
                    <a:lnTo>
                      <a:pt x="0" y="69"/>
                    </a:lnTo>
                    <a:lnTo>
                      <a:pt x="0" y="67"/>
                    </a:lnTo>
                    <a:lnTo>
                      <a:pt x="0" y="66"/>
                    </a:lnTo>
                    <a:lnTo>
                      <a:pt x="24" y="6"/>
                    </a:lnTo>
                    <a:lnTo>
                      <a:pt x="25" y="4"/>
                    </a:lnTo>
                    <a:lnTo>
                      <a:pt x="27" y="3"/>
                    </a:lnTo>
                    <a:lnTo>
                      <a:pt x="29" y="1"/>
                    </a:lnTo>
                    <a:lnTo>
                      <a:pt x="31" y="0"/>
                    </a:lnTo>
                    <a:lnTo>
                      <a:pt x="33" y="0"/>
                    </a:lnTo>
                    <a:lnTo>
                      <a:pt x="34" y="0"/>
                    </a:lnTo>
                  </a:path>
                </a:pathLst>
              </a:custGeom>
              <a:solidFill>
                <a:srgbClr val="FFFFFF"/>
              </a:solidFill>
              <a:ln w="12700" cap="rnd">
                <a:solidFill>
                  <a:srgbClr val="ABABAB"/>
                </a:solidFill>
                <a:round/>
              </a:ln>
            </p:spPr>
            <p:txBody>
              <a:bodyPr/>
              <a:lstStyle/>
              <a:p>
                <a:endParaRPr lang="zh-CN" altLang="en-US"/>
              </a:p>
            </p:txBody>
          </p:sp>
          <p:sp>
            <p:nvSpPr>
              <p:cNvPr id="10722" name="Freeform 857"/>
              <p:cNvSpPr/>
              <p:nvPr/>
            </p:nvSpPr>
            <p:spPr bwMode="auto">
              <a:xfrm>
                <a:off x="2436" y="2523"/>
                <a:ext cx="497" cy="26"/>
              </a:xfrm>
              <a:custGeom>
                <a:avLst/>
                <a:gdLst>
                  <a:gd name="T0" fmla="*/ 4 w 497"/>
                  <a:gd name="T1" fmla="*/ 25 h 26"/>
                  <a:gd name="T2" fmla="*/ 491 w 497"/>
                  <a:gd name="T3" fmla="*/ 25 h 26"/>
                  <a:gd name="T4" fmla="*/ 492 w 497"/>
                  <a:gd name="T5" fmla="*/ 25 h 26"/>
                  <a:gd name="T6" fmla="*/ 494 w 497"/>
                  <a:gd name="T7" fmla="*/ 23 h 26"/>
                  <a:gd name="T8" fmla="*/ 495 w 497"/>
                  <a:gd name="T9" fmla="*/ 21 h 26"/>
                  <a:gd name="T10" fmla="*/ 496 w 497"/>
                  <a:gd name="T11" fmla="*/ 20 h 26"/>
                  <a:gd name="T12" fmla="*/ 496 w 497"/>
                  <a:gd name="T13" fmla="*/ 0 h 26"/>
                  <a:gd name="T14" fmla="*/ 495 w 497"/>
                  <a:gd name="T15" fmla="*/ 1 h 26"/>
                  <a:gd name="T16" fmla="*/ 493 w 497"/>
                  <a:gd name="T17" fmla="*/ 3 h 26"/>
                  <a:gd name="T18" fmla="*/ 492 w 497"/>
                  <a:gd name="T19" fmla="*/ 4 h 26"/>
                  <a:gd name="T20" fmla="*/ 489 w 497"/>
                  <a:gd name="T21" fmla="*/ 5 h 26"/>
                  <a:gd name="T22" fmla="*/ 488 w 497"/>
                  <a:gd name="T23" fmla="*/ 5 h 26"/>
                  <a:gd name="T24" fmla="*/ 7 w 497"/>
                  <a:gd name="T25" fmla="*/ 5 h 26"/>
                  <a:gd name="T26" fmla="*/ 5 w 497"/>
                  <a:gd name="T27" fmla="*/ 5 h 26"/>
                  <a:gd name="T28" fmla="*/ 3 w 497"/>
                  <a:gd name="T29" fmla="*/ 4 h 26"/>
                  <a:gd name="T30" fmla="*/ 2 w 497"/>
                  <a:gd name="T31" fmla="*/ 3 h 26"/>
                  <a:gd name="T32" fmla="*/ 0 w 497"/>
                  <a:gd name="T33" fmla="*/ 1 h 26"/>
                  <a:gd name="T34" fmla="*/ 0 w 497"/>
                  <a:gd name="T35" fmla="*/ 0 h 26"/>
                  <a:gd name="T36" fmla="*/ 0 w 497"/>
                  <a:gd name="T37" fmla="*/ 20 h 26"/>
                  <a:gd name="T38" fmla="*/ 0 w 497"/>
                  <a:gd name="T39" fmla="*/ 22 h 26"/>
                  <a:gd name="T40" fmla="*/ 1 w 497"/>
                  <a:gd name="T41" fmla="*/ 23 h 26"/>
                  <a:gd name="T42" fmla="*/ 2 w 497"/>
                  <a:gd name="T43" fmla="*/ 25 h 26"/>
                  <a:gd name="T44" fmla="*/ 4 w 497"/>
                  <a:gd name="T45" fmla="*/ 25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7"/>
                  <a:gd name="T70" fmla="*/ 0 h 26"/>
                  <a:gd name="T71" fmla="*/ 497 w 497"/>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7" h="26">
                    <a:moveTo>
                      <a:pt x="4" y="25"/>
                    </a:moveTo>
                    <a:lnTo>
                      <a:pt x="491" y="25"/>
                    </a:lnTo>
                    <a:lnTo>
                      <a:pt x="492" y="25"/>
                    </a:lnTo>
                    <a:lnTo>
                      <a:pt x="494" y="23"/>
                    </a:lnTo>
                    <a:lnTo>
                      <a:pt x="495" y="21"/>
                    </a:lnTo>
                    <a:lnTo>
                      <a:pt x="496" y="20"/>
                    </a:lnTo>
                    <a:lnTo>
                      <a:pt x="496" y="0"/>
                    </a:lnTo>
                    <a:lnTo>
                      <a:pt x="495" y="1"/>
                    </a:lnTo>
                    <a:lnTo>
                      <a:pt x="493" y="3"/>
                    </a:lnTo>
                    <a:lnTo>
                      <a:pt x="492" y="4"/>
                    </a:lnTo>
                    <a:lnTo>
                      <a:pt x="489" y="5"/>
                    </a:lnTo>
                    <a:lnTo>
                      <a:pt x="488" y="5"/>
                    </a:lnTo>
                    <a:lnTo>
                      <a:pt x="7" y="5"/>
                    </a:lnTo>
                    <a:lnTo>
                      <a:pt x="5" y="5"/>
                    </a:lnTo>
                    <a:lnTo>
                      <a:pt x="3" y="4"/>
                    </a:lnTo>
                    <a:lnTo>
                      <a:pt x="2" y="3"/>
                    </a:lnTo>
                    <a:lnTo>
                      <a:pt x="0" y="1"/>
                    </a:lnTo>
                    <a:lnTo>
                      <a:pt x="0" y="0"/>
                    </a:lnTo>
                    <a:lnTo>
                      <a:pt x="0" y="20"/>
                    </a:lnTo>
                    <a:lnTo>
                      <a:pt x="0" y="22"/>
                    </a:lnTo>
                    <a:lnTo>
                      <a:pt x="1" y="23"/>
                    </a:lnTo>
                    <a:lnTo>
                      <a:pt x="2" y="25"/>
                    </a:lnTo>
                    <a:lnTo>
                      <a:pt x="4" y="25"/>
                    </a:lnTo>
                  </a:path>
                </a:pathLst>
              </a:custGeom>
              <a:solidFill>
                <a:srgbClr val="ABABAB"/>
              </a:solidFill>
              <a:ln w="12700" cap="rnd">
                <a:solidFill>
                  <a:srgbClr val="ABABAB"/>
                </a:solidFill>
                <a:round/>
              </a:ln>
            </p:spPr>
            <p:txBody>
              <a:bodyPr/>
              <a:lstStyle/>
              <a:p>
                <a:endParaRPr lang="zh-CN" altLang="en-US"/>
              </a:p>
            </p:txBody>
          </p:sp>
          <p:sp>
            <p:nvSpPr>
              <p:cNvPr id="10723" name="Line 858"/>
              <p:cNvSpPr>
                <a:spLocks noChangeShapeType="1"/>
              </p:cNvSpPr>
              <p:nvPr/>
            </p:nvSpPr>
            <p:spPr bwMode="auto">
              <a:xfrm>
                <a:off x="2439" y="2545"/>
                <a:ext cx="488"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0724" name="Freeform 859"/>
              <p:cNvSpPr/>
              <p:nvPr/>
            </p:nvSpPr>
            <p:spPr bwMode="auto">
              <a:xfrm>
                <a:off x="2436" y="2530"/>
                <a:ext cx="497" cy="19"/>
              </a:xfrm>
              <a:custGeom>
                <a:avLst/>
                <a:gdLst>
                  <a:gd name="T0" fmla="*/ 496 w 497"/>
                  <a:gd name="T1" fmla="*/ 0 h 19"/>
                  <a:gd name="T2" fmla="*/ 495 w 497"/>
                  <a:gd name="T3" fmla="*/ 8 h 19"/>
                  <a:gd name="T4" fmla="*/ 494 w 497"/>
                  <a:gd name="T5" fmla="*/ 16 h 19"/>
                  <a:gd name="T6" fmla="*/ 492 w 497"/>
                  <a:gd name="T7" fmla="*/ 18 h 19"/>
                  <a:gd name="T8" fmla="*/ 5 w 497"/>
                  <a:gd name="T9" fmla="*/ 18 h 19"/>
                  <a:gd name="T10" fmla="*/ 3 w 497"/>
                  <a:gd name="T11" fmla="*/ 18 h 19"/>
                  <a:gd name="T12" fmla="*/ 1 w 497"/>
                  <a:gd name="T13" fmla="*/ 16 h 19"/>
                  <a:gd name="T14" fmla="*/ 0 w 497"/>
                  <a:gd name="T15" fmla="*/ 6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8"/>
                    </a:lnTo>
                    <a:lnTo>
                      <a:pt x="494" y="16"/>
                    </a:lnTo>
                    <a:lnTo>
                      <a:pt x="492" y="18"/>
                    </a:lnTo>
                    <a:lnTo>
                      <a:pt x="5" y="18"/>
                    </a:lnTo>
                    <a:lnTo>
                      <a:pt x="3" y="18"/>
                    </a:lnTo>
                    <a:lnTo>
                      <a:pt x="1" y="16"/>
                    </a:lnTo>
                    <a:lnTo>
                      <a:pt x="0" y="6"/>
                    </a:lnTo>
                    <a:lnTo>
                      <a:pt x="0" y="1"/>
                    </a:lnTo>
                  </a:path>
                </a:pathLst>
              </a:custGeom>
              <a:noFill/>
              <a:ln w="12700" cap="rnd">
                <a:solidFill>
                  <a:srgbClr val="000000"/>
                </a:solidFill>
                <a:round/>
                <a:headEnd type="none" w="sm" len="sm"/>
                <a:tailEnd type="none" w="sm" len="sm"/>
              </a:ln>
            </p:spPr>
            <p:txBody>
              <a:bodyPr/>
              <a:lstStyle/>
              <a:p>
                <a:endParaRPr lang="zh-CN" altLang="en-US"/>
              </a:p>
            </p:txBody>
          </p:sp>
          <p:sp>
            <p:nvSpPr>
              <p:cNvPr id="10725" name="Freeform 860"/>
              <p:cNvSpPr/>
              <p:nvPr/>
            </p:nvSpPr>
            <p:spPr bwMode="auto">
              <a:xfrm>
                <a:off x="2436" y="2531"/>
                <a:ext cx="497" cy="19"/>
              </a:xfrm>
              <a:custGeom>
                <a:avLst/>
                <a:gdLst>
                  <a:gd name="T0" fmla="*/ 496 w 497"/>
                  <a:gd name="T1" fmla="*/ 0 h 19"/>
                  <a:gd name="T2" fmla="*/ 495 w 497"/>
                  <a:gd name="T3" fmla="*/ 7 h 19"/>
                  <a:gd name="T4" fmla="*/ 494 w 497"/>
                  <a:gd name="T5" fmla="*/ 16 h 19"/>
                  <a:gd name="T6" fmla="*/ 492 w 497"/>
                  <a:gd name="T7" fmla="*/ 18 h 19"/>
                  <a:gd name="T8" fmla="*/ 5 w 497"/>
                  <a:gd name="T9" fmla="*/ 18 h 19"/>
                  <a:gd name="T10" fmla="*/ 3 w 497"/>
                  <a:gd name="T11" fmla="*/ 16 h 19"/>
                  <a:gd name="T12" fmla="*/ 1 w 497"/>
                  <a:gd name="T13" fmla="*/ 15 h 19"/>
                  <a:gd name="T14" fmla="*/ 0 w 497"/>
                  <a:gd name="T15" fmla="*/ 7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7"/>
                    </a:lnTo>
                    <a:lnTo>
                      <a:pt x="494" y="16"/>
                    </a:lnTo>
                    <a:lnTo>
                      <a:pt x="492" y="18"/>
                    </a:lnTo>
                    <a:lnTo>
                      <a:pt x="5" y="18"/>
                    </a:lnTo>
                    <a:lnTo>
                      <a:pt x="3" y="16"/>
                    </a:lnTo>
                    <a:lnTo>
                      <a:pt x="1" y="15"/>
                    </a:lnTo>
                    <a:lnTo>
                      <a:pt x="0" y="7"/>
                    </a:lnTo>
                    <a:lnTo>
                      <a:pt x="0" y="1"/>
                    </a:lnTo>
                  </a:path>
                </a:pathLst>
              </a:custGeom>
              <a:noFill/>
              <a:ln w="12700" cap="rnd">
                <a:solidFill>
                  <a:srgbClr val="FFFFFF"/>
                </a:solidFill>
                <a:round/>
                <a:headEnd type="none" w="sm" len="sm"/>
                <a:tailEnd type="none" w="sm" len="sm"/>
              </a:ln>
            </p:spPr>
            <p:txBody>
              <a:bodyPr/>
              <a:lstStyle/>
              <a:p>
                <a:endParaRPr lang="zh-CN" altLang="en-US"/>
              </a:p>
            </p:txBody>
          </p:sp>
          <p:sp>
            <p:nvSpPr>
              <p:cNvPr id="10726" name="Line 861"/>
              <p:cNvSpPr>
                <a:spLocks noChangeShapeType="1"/>
              </p:cNvSpPr>
              <p:nvPr/>
            </p:nvSpPr>
            <p:spPr bwMode="auto">
              <a:xfrm>
                <a:off x="2780" y="2473"/>
                <a:ext cx="49"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0727" name="Freeform 862"/>
              <p:cNvSpPr/>
              <p:nvPr/>
            </p:nvSpPr>
            <p:spPr bwMode="auto">
              <a:xfrm>
                <a:off x="2595" y="2459"/>
                <a:ext cx="52" cy="19"/>
              </a:xfrm>
              <a:custGeom>
                <a:avLst/>
                <a:gdLst>
                  <a:gd name="T0" fmla="*/ 2 w 52"/>
                  <a:gd name="T1" fmla="*/ 0 h 19"/>
                  <a:gd name="T2" fmla="*/ 0 w 52"/>
                  <a:gd name="T3" fmla="*/ 18 h 19"/>
                  <a:gd name="T4" fmla="*/ 51 w 52"/>
                  <a:gd name="T5" fmla="*/ 18 h 19"/>
                  <a:gd name="T6" fmla="*/ 49 w 52"/>
                  <a:gd name="T7" fmla="*/ 0 h 19"/>
                  <a:gd name="T8" fmla="*/ 49 w 52"/>
                  <a:gd name="T9" fmla="*/ 13 h 19"/>
                  <a:gd name="T10" fmla="*/ 1 w 52"/>
                  <a:gd name="T11" fmla="*/ 13 h 19"/>
                  <a:gd name="T12" fmla="*/ 2 w 52"/>
                  <a:gd name="T13" fmla="*/ 0 h 19"/>
                  <a:gd name="T14" fmla="*/ 0 60000 65536"/>
                  <a:gd name="T15" fmla="*/ 0 60000 65536"/>
                  <a:gd name="T16" fmla="*/ 0 60000 65536"/>
                  <a:gd name="T17" fmla="*/ 0 60000 65536"/>
                  <a:gd name="T18" fmla="*/ 0 60000 65536"/>
                  <a:gd name="T19" fmla="*/ 0 60000 65536"/>
                  <a:gd name="T20" fmla="*/ 0 60000 65536"/>
                  <a:gd name="T21" fmla="*/ 0 w 52"/>
                  <a:gd name="T22" fmla="*/ 0 h 19"/>
                  <a:gd name="T23" fmla="*/ 52 w 5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19">
                    <a:moveTo>
                      <a:pt x="2" y="0"/>
                    </a:moveTo>
                    <a:lnTo>
                      <a:pt x="0" y="18"/>
                    </a:lnTo>
                    <a:lnTo>
                      <a:pt x="51" y="18"/>
                    </a:lnTo>
                    <a:lnTo>
                      <a:pt x="49" y="0"/>
                    </a:lnTo>
                    <a:lnTo>
                      <a:pt x="49" y="13"/>
                    </a:lnTo>
                    <a:lnTo>
                      <a:pt x="1" y="13"/>
                    </a:lnTo>
                    <a:lnTo>
                      <a:pt x="2" y="0"/>
                    </a:lnTo>
                  </a:path>
                </a:pathLst>
              </a:custGeom>
              <a:solidFill>
                <a:srgbClr val="ABABAB"/>
              </a:solidFill>
              <a:ln w="12700" cap="rnd">
                <a:solidFill>
                  <a:srgbClr val="000000"/>
                </a:solidFill>
                <a:round/>
              </a:ln>
            </p:spPr>
            <p:txBody>
              <a:bodyPr/>
              <a:lstStyle/>
              <a:p>
                <a:endParaRPr lang="zh-CN" altLang="en-US"/>
              </a:p>
            </p:txBody>
          </p:sp>
          <p:sp>
            <p:nvSpPr>
              <p:cNvPr id="10728" name="Freeform 863"/>
              <p:cNvSpPr/>
              <p:nvPr/>
            </p:nvSpPr>
            <p:spPr bwMode="auto">
              <a:xfrm>
                <a:off x="2859"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729" name="Freeform 864"/>
              <p:cNvSpPr/>
              <p:nvPr/>
            </p:nvSpPr>
            <p:spPr bwMode="auto">
              <a:xfrm>
                <a:off x="2859" y="2473"/>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3 w 22"/>
                  <a:gd name="T21" fmla="*/ 11 h 19"/>
                  <a:gd name="T22" fmla="*/ 15 w 22"/>
                  <a:gd name="T23" fmla="*/ 10 h 19"/>
                  <a:gd name="T24" fmla="*/ 17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0730" name="Freeform 865"/>
              <p:cNvSpPr/>
              <p:nvPr/>
            </p:nvSpPr>
            <p:spPr bwMode="auto">
              <a:xfrm>
                <a:off x="2864" y="2481"/>
                <a:ext cx="22" cy="19"/>
              </a:xfrm>
              <a:custGeom>
                <a:avLst/>
                <a:gdLst>
                  <a:gd name="T0" fmla="*/ 17 w 22"/>
                  <a:gd name="T1" fmla="*/ 0 h 19"/>
                  <a:gd name="T2" fmla="*/ 21 w 22"/>
                  <a:gd name="T3" fmla="*/ 13 h 19"/>
                  <a:gd name="T4" fmla="*/ 13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3"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0731" name="Freeform 866"/>
              <p:cNvSpPr/>
              <p:nvPr/>
            </p:nvSpPr>
            <p:spPr bwMode="auto">
              <a:xfrm>
                <a:off x="2864" y="2482"/>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1 h 19"/>
                  <a:gd name="T16" fmla="*/ 10 w 22"/>
                  <a:gd name="T17" fmla="*/ 11 h 19"/>
                  <a:gd name="T18" fmla="*/ 12 w 22"/>
                  <a:gd name="T19" fmla="*/ 11 h 19"/>
                  <a:gd name="T20" fmla="*/ 14 w 22"/>
                  <a:gd name="T21" fmla="*/ 11 h 19"/>
                  <a:gd name="T22" fmla="*/ 16 w 22"/>
                  <a:gd name="T23" fmla="*/ 11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1"/>
                    </a:lnTo>
                    <a:lnTo>
                      <a:pt x="10" y="11"/>
                    </a:lnTo>
                    <a:lnTo>
                      <a:pt x="12" y="11"/>
                    </a:lnTo>
                    <a:lnTo>
                      <a:pt x="14" y="11"/>
                    </a:lnTo>
                    <a:lnTo>
                      <a:pt x="16" y="11"/>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0732" name="Freeform 867"/>
              <p:cNvSpPr/>
              <p:nvPr/>
            </p:nvSpPr>
            <p:spPr bwMode="auto">
              <a:xfrm>
                <a:off x="2868" y="2491"/>
                <a:ext cx="22" cy="19"/>
              </a:xfrm>
              <a:custGeom>
                <a:avLst/>
                <a:gdLst>
                  <a:gd name="T0" fmla="*/ 17 w 22"/>
                  <a:gd name="T1" fmla="*/ 0 h 19"/>
                  <a:gd name="T2" fmla="*/ 21 w 22"/>
                  <a:gd name="T3" fmla="*/ 14 h 19"/>
                  <a:gd name="T4" fmla="*/ 13 w 22"/>
                  <a:gd name="T5" fmla="*/ 18 h 19"/>
                  <a:gd name="T6" fmla="*/ 3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3" y="18"/>
                    </a:lnTo>
                    <a:lnTo>
                      <a:pt x="3"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0733" name="Freeform 868"/>
              <p:cNvSpPr/>
              <p:nvPr/>
            </p:nvSpPr>
            <p:spPr bwMode="auto">
              <a:xfrm>
                <a:off x="2868" y="2491"/>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4 w 22"/>
                  <a:gd name="T21" fmla="*/ 11 h 19"/>
                  <a:gd name="T22" fmla="*/ 16 w 22"/>
                  <a:gd name="T23" fmla="*/ 10 h 19"/>
                  <a:gd name="T24" fmla="*/ 18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4" y="11"/>
                    </a:lnTo>
                    <a:lnTo>
                      <a:pt x="16" y="10"/>
                    </a:lnTo>
                    <a:lnTo>
                      <a:pt x="18" y="10"/>
                    </a:lnTo>
                    <a:lnTo>
                      <a:pt x="19" y="10"/>
                    </a:lnTo>
                  </a:path>
                </a:pathLst>
              </a:custGeom>
              <a:solidFill>
                <a:srgbClr val="ABABAB"/>
              </a:solidFill>
              <a:ln w="12700" cap="rnd">
                <a:solidFill>
                  <a:srgbClr val="ABABAB"/>
                </a:solidFill>
                <a:round/>
              </a:ln>
            </p:spPr>
            <p:txBody>
              <a:bodyPr/>
              <a:lstStyle/>
              <a:p>
                <a:endParaRPr lang="zh-CN" altLang="en-US"/>
              </a:p>
            </p:txBody>
          </p:sp>
          <p:sp>
            <p:nvSpPr>
              <p:cNvPr id="10734" name="Freeform 869"/>
              <p:cNvSpPr/>
              <p:nvPr/>
            </p:nvSpPr>
            <p:spPr bwMode="auto">
              <a:xfrm>
                <a:off x="2872" y="2501"/>
                <a:ext cx="21" cy="19"/>
              </a:xfrm>
              <a:custGeom>
                <a:avLst/>
                <a:gdLst>
                  <a:gd name="T0" fmla="*/ 15 w 21"/>
                  <a:gd name="T1" fmla="*/ 0 h 19"/>
                  <a:gd name="T2" fmla="*/ 20 w 21"/>
                  <a:gd name="T3" fmla="*/ 13 h 19"/>
                  <a:gd name="T4" fmla="*/ 12 w 21"/>
                  <a:gd name="T5" fmla="*/ 18 h 19"/>
                  <a:gd name="T6" fmla="*/ 4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2" y="18"/>
                    </a:lnTo>
                    <a:lnTo>
                      <a:pt x="4"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0735" name="Freeform 870"/>
              <p:cNvSpPr/>
              <p:nvPr/>
            </p:nvSpPr>
            <p:spPr bwMode="auto">
              <a:xfrm>
                <a:off x="2872" y="2501"/>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1"/>
                    </a:lnTo>
                    <a:lnTo>
                      <a:pt x="7" y="11"/>
                    </a:lnTo>
                    <a:lnTo>
                      <a:pt x="9" y="11"/>
                    </a:lnTo>
                    <a:lnTo>
                      <a:pt x="11"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0736" name="Freeform 871"/>
              <p:cNvSpPr/>
              <p:nvPr/>
            </p:nvSpPr>
            <p:spPr bwMode="auto">
              <a:xfrm>
                <a:off x="2876" y="2510"/>
                <a:ext cx="23" cy="19"/>
              </a:xfrm>
              <a:custGeom>
                <a:avLst/>
                <a:gdLst>
                  <a:gd name="T0" fmla="*/ 21 w 23"/>
                  <a:gd name="T1" fmla="*/ 10 h 19"/>
                  <a:gd name="T2" fmla="*/ 22 w 23"/>
                  <a:gd name="T3" fmla="*/ 18 h 19"/>
                  <a:gd name="T4" fmla="*/ 3 w 23"/>
                  <a:gd name="T5" fmla="*/ 18 h 19"/>
                  <a:gd name="T6" fmla="*/ 0 w 23"/>
                  <a:gd name="T7" fmla="*/ 5 h 19"/>
                  <a:gd name="T8" fmla="*/ 0 w 23"/>
                  <a:gd name="T9" fmla="*/ 0 h 19"/>
                  <a:gd name="T10" fmla="*/ 3 w 23"/>
                  <a:gd name="T11" fmla="*/ 10 h 19"/>
                  <a:gd name="T12" fmla="*/ 6 w 23"/>
                  <a:gd name="T13" fmla="*/ 10 h 19"/>
                  <a:gd name="T14" fmla="*/ 8 w 23"/>
                  <a:gd name="T15" fmla="*/ 10 h 19"/>
                  <a:gd name="T16" fmla="*/ 10 w 23"/>
                  <a:gd name="T17" fmla="*/ 11 h 19"/>
                  <a:gd name="T18" fmla="*/ 12 w 23"/>
                  <a:gd name="T19" fmla="*/ 11 h 19"/>
                  <a:gd name="T20" fmla="*/ 14 w 23"/>
                  <a:gd name="T21" fmla="*/ 11 h 19"/>
                  <a:gd name="T22" fmla="*/ 16 w 23"/>
                  <a:gd name="T23" fmla="*/ 10 h 19"/>
                  <a:gd name="T24" fmla="*/ 19 w 23"/>
                  <a:gd name="T25" fmla="*/ 10 h 19"/>
                  <a:gd name="T26" fmla="*/ 21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21" y="10"/>
                    </a:moveTo>
                    <a:lnTo>
                      <a:pt x="22" y="18"/>
                    </a:lnTo>
                    <a:lnTo>
                      <a:pt x="3" y="18"/>
                    </a:lnTo>
                    <a:lnTo>
                      <a:pt x="0" y="5"/>
                    </a:lnTo>
                    <a:lnTo>
                      <a:pt x="0" y="0"/>
                    </a:lnTo>
                    <a:lnTo>
                      <a:pt x="3" y="10"/>
                    </a:lnTo>
                    <a:lnTo>
                      <a:pt x="6" y="10"/>
                    </a:lnTo>
                    <a:lnTo>
                      <a:pt x="8" y="10"/>
                    </a:lnTo>
                    <a:lnTo>
                      <a:pt x="10" y="11"/>
                    </a:lnTo>
                    <a:lnTo>
                      <a:pt x="12" y="11"/>
                    </a:lnTo>
                    <a:lnTo>
                      <a:pt x="14" y="11"/>
                    </a:lnTo>
                    <a:lnTo>
                      <a:pt x="16" y="10"/>
                    </a:lnTo>
                    <a:lnTo>
                      <a:pt x="19" y="10"/>
                    </a:lnTo>
                    <a:lnTo>
                      <a:pt x="21" y="10"/>
                    </a:lnTo>
                  </a:path>
                </a:pathLst>
              </a:custGeom>
              <a:solidFill>
                <a:srgbClr val="ABABAB"/>
              </a:solidFill>
              <a:ln w="12700" cap="rnd">
                <a:solidFill>
                  <a:srgbClr val="ABABAB"/>
                </a:solidFill>
                <a:round/>
              </a:ln>
            </p:spPr>
            <p:txBody>
              <a:bodyPr/>
              <a:lstStyle/>
              <a:p>
                <a:endParaRPr lang="zh-CN" altLang="en-US"/>
              </a:p>
            </p:txBody>
          </p:sp>
          <p:sp>
            <p:nvSpPr>
              <p:cNvPr id="10737" name="Freeform 872"/>
              <p:cNvSpPr/>
              <p:nvPr/>
            </p:nvSpPr>
            <p:spPr bwMode="auto">
              <a:xfrm>
                <a:off x="2842"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738" name="Freeform 873"/>
              <p:cNvSpPr/>
              <p:nvPr/>
            </p:nvSpPr>
            <p:spPr bwMode="auto">
              <a:xfrm>
                <a:off x="2842"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5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5"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0739" name="Freeform 874"/>
              <p:cNvSpPr/>
              <p:nvPr/>
            </p:nvSpPr>
            <p:spPr bwMode="auto">
              <a:xfrm>
                <a:off x="2846"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740" name="Freeform 875"/>
              <p:cNvSpPr/>
              <p:nvPr/>
            </p:nvSpPr>
            <p:spPr bwMode="auto">
              <a:xfrm>
                <a:off x="2853"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4 w 22"/>
                  <a:gd name="T11" fmla="*/ 10 h 19"/>
                  <a:gd name="T12" fmla="*/ 6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4" y="10"/>
                    </a:lnTo>
                    <a:lnTo>
                      <a:pt x="6"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0741" name="Freeform 876"/>
              <p:cNvSpPr/>
              <p:nvPr/>
            </p:nvSpPr>
            <p:spPr bwMode="auto">
              <a:xfrm>
                <a:off x="2862" y="2510"/>
                <a:ext cx="21" cy="19"/>
              </a:xfrm>
              <a:custGeom>
                <a:avLst/>
                <a:gdLst>
                  <a:gd name="T0" fmla="*/ 15 w 21"/>
                  <a:gd name="T1" fmla="*/ 0 h 19"/>
                  <a:gd name="T2" fmla="*/ 20 w 21"/>
                  <a:gd name="T3" fmla="*/ 13 h 19"/>
                  <a:gd name="T4" fmla="*/ 11 w 21"/>
                  <a:gd name="T5" fmla="*/ 18 h 19"/>
                  <a:gd name="T6" fmla="*/ 3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1" y="18"/>
                    </a:lnTo>
                    <a:lnTo>
                      <a:pt x="3"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0742" name="Freeform 877"/>
              <p:cNvSpPr/>
              <p:nvPr/>
            </p:nvSpPr>
            <p:spPr bwMode="auto">
              <a:xfrm>
                <a:off x="2862" y="2510"/>
                <a:ext cx="21" cy="19"/>
              </a:xfrm>
              <a:custGeom>
                <a:avLst/>
                <a:gdLst>
                  <a:gd name="T0" fmla="*/ 19 w 21"/>
                  <a:gd name="T1" fmla="*/ 10 h 19"/>
                  <a:gd name="T2" fmla="*/ 20 w 21"/>
                  <a:gd name="T3" fmla="*/ 18 h 19"/>
                  <a:gd name="T4" fmla="*/ 3 w 21"/>
                  <a:gd name="T5" fmla="*/ 18 h 19"/>
                  <a:gd name="T6" fmla="*/ 0 w 21"/>
                  <a:gd name="T7" fmla="*/ 5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5"/>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0743" name="Freeform 878"/>
              <p:cNvSpPr/>
              <p:nvPr/>
            </p:nvSpPr>
            <p:spPr bwMode="auto">
              <a:xfrm>
                <a:off x="2823" y="2472"/>
                <a:ext cx="21" cy="19"/>
              </a:xfrm>
              <a:custGeom>
                <a:avLst/>
                <a:gdLst>
                  <a:gd name="T0" fmla="*/ 16 w 21"/>
                  <a:gd name="T1" fmla="*/ 0 h 19"/>
                  <a:gd name="T2" fmla="*/ 20 w 21"/>
                  <a:gd name="T3" fmla="*/ 14 h 19"/>
                  <a:gd name="T4" fmla="*/ 12 w 21"/>
                  <a:gd name="T5" fmla="*/ 18 h 19"/>
                  <a:gd name="T6" fmla="*/ 3 w 21"/>
                  <a:gd name="T7" fmla="*/ 14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4"/>
                    </a:lnTo>
                    <a:lnTo>
                      <a:pt x="12" y="18"/>
                    </a:lnTo>
                    <a:lnTo>
                      <a:pt x="3"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744" name="Freeform 879"/>
              <p:cNvSpPr/>
              <p:nvPr/>
            </p:nvSpPr>
            <p:spPr bwMode="auto">
              <a:xfrm>
                <a:off x="2823" y="2473"/>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0745" name="Freeform 880"/>
              <p:cNvSpPr/>
              <p:nvPr/>
            </p:nvSpPr>
            <p:spPr bwMode="auto">
              <a:xfrm>
                <a:off x="2828"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746" name="Freeform 881"/>
              <p:cNvSpPr/>
              <p:nvPr/>
            </p:nvSpPr>
            <p:spPr bwMode="auto">
              <a:xfrm>
                <a:off x="2833" y="249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8 w 22"/>
                  <a:gd name="T15" fmla="*/ 10 h 19"/>
                  <a:gd name="T16" fmla="*/ 10 w 22"/>
                  <a:gd name="T17" fmla="*/ 11 h 19"/>
                  <a:gd name="T18" fmla="*/ 11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8" y="10"/>
                    </a:lnTo>
                    <a:lnTo>
                      <a:pt x="10" y="11"/>
                    </a:lnTo>
                    <a:lnTo>
                      <a:pt x="11"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0747" name="Freeform 882"/>
              <p:cNvSpPr/>
              <p:nvPr/>
            </p:nvSpPr>
            <p:spPr bwMode="auto">
              <a:xfrm>
                <a:off x="2837"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0748" name="Freeform 883"/>
              <p:cNvSpPr/>
              <p:nvPr/>
            </p:nvSpPr>
            <p:spPr bwMode="auto">
              <a:xfrm>
                <a:off x="2841" y="2510"/>
                <a:ext cx="22" cy="19"/>
              </a:xfrm>
              <a:custGeom>
                <a:avLst/>
                <a:gdLst>
                  <a:gd name="T0" fmla="*/ 17 w 22"/>
                  <a:gd name="T1" fmla="*/ 0 h 19"/>
                  <a:gd name="T2" fmla="*/ 21 w 22"/>
                  <a:gd name="T3" fmla="*/ 13 h 19"/>
                  <a:gd name="T4" fmla="*/ 12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2"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0749" name="Freeform 884"/>
              <p:cNvSpPr/>
              <p:nvPr/>
            </p:nvSpPr>
            <p:spPr bwMode="auto">
              <a:xfrm>
                <a:off x="2804" y="2472"/>
                <a:ext cx="22" cy="19"/>
              </a:xfrm>
              <a:custGeom>
                <a:avLst/>
                <a:gdLst>
                  <a:gd name="T0" fmla="*/ 17 w 22"/>
                  <a:gd name="T1" fmla="*/ 0 h 19"/>
                  <a:gd name="T2" fmla="*/ 21 w 22"/>
                  <a:gd name="T3" fmla="*/ 14 h 19"/>
                  <a:gd name="T4" fmla="*/ 12 w 22"/>
                  <a:gd name="T5" fmla="*/ 18 h 19"/>
                  <a:gd name="T6" fmla="*/ 4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2" y="18"/>
                    </a:lnTo>
                    <a:lnTo>
                      <a:pt x="4"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0750" name="Freeform 885"/>
              <p:cNvSpPr/>
              <p:nvPr/>
            </p:nvSpPr>
            <p:spPr bwMode="auto">
              <a:xfrm>
                <a:off x="2804"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0751" name="Freeform 886"/>
              <p:cNvSpPr/>
              <p:nvPr/>
            </p:nvSpPr>
            <p:spPr bwMode="auto">
              <a:xfrm>
                <a:off x="2809" y="2481"/>
                <a:ext cx="21" cy="19"/>
              </a:xfrm>
              <a:custGeom>
                <a:avLst/>
                <a:gdLst>
                  <a:gd name="T0" fmla="*/ 16 w 21"/>
                  <a:gd name="T1" fmla="*/ 0 h 19"/>
                  <a:gd name="T2" fmla="*/ 20 w 21"/>
                  <a:gd name="T3" fmla="*/ 13 h 19"/>
                  <a:gd name="T4" fmla="*/ 12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2"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752" name="Freeform 887"/>
              <p:cNvSpPr/>
              <p:nvPr/>
            </p:nvSpPr>
            <p:spPr bwMode="auto">
              <a:xfrm>
                <a:off x="2809" y="2482"/>
                <a:ext cx="21" cy="19"/>
              </a:xfrm>
              <a:custGeom>
                <a:avLst/>
                <a:gdLst>
                  <a:gd name="T0" fmla="*/ 19 w 21"/>
                  <a:gd name="T1" fmla="*/ 10 h 19"/>
                  <a:gd name="T2" fmla="*/ 20 w 21"/>
                  <a:gd name="T3" fmla="*/ 18 h 19"/>
                  <a:gd name="T4" fmla="*/ 2 w 21"/>
                  <a:gd name="T5" fmla="*/ 18 h 19"/>
                  <a:gd name="T6" fmla="*/ 0 w 21"/>
                  <a:gd name="T7" fmla="*/ 4 h 19"/>
                  <a:gd name="T8" fmla="*/ 0 w 21"/>
                  <a:gd name="T9" fmla="*/ 0 h 19"/>
                  <a:gd name="T10" fmla="*/ 2 w 21"/>
                  <a:gd name="T11" fmla="*/ 10 h 19"/>
                  <a:gd name="T12" fmla="*/ 5 w 21"/>
                  <a:gd name="T13" fmla="*/ 10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4"/>
                    </a:lnTo>
                    <a:lnTo>
                      <a:pt x="0" y="0"/>
                    </a:lnTo>
                    <a:lnTo>
                      <a:pt x="2" y="10"/>
                    </a:lnTo>
                    <a:lnTo>
                      <a:pt x="5" y="10"/>
                    </a:lnTo>
                    <a:lnTo>
                      <a:pt x="7" y="11"/>
                    </a:lnTo>
                    <a:lnTo>
                      <a:pt x="9" y="11"/>
                    </a:lnTo>
                    <a:lnTo>
                      <a:pt x="11" y="11"/>
                    </a:lnTo>
                    <a:lnTo>
                      <a:pt x="13" y="11"/>
                    </a:lnTo>
                    <a:lnTo>
                      <a:pt x="15" y="11"/>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0753" name="Freeform 888"/>
              <p:cNvSpPr/>
              <p:nvPr/>
            </p:nvSpPr>
            <p:spPr bwMode="auto">
              <a:xfrm>
                <a:off x="2818" y="2501"/>
                <a:ext cx="21" cy="19"/>
              </a:xfrm>
              <a:custGeom>
                <a:avLst/>
                <a:gdLst>
                  <a:gd name="T0" fmla="*/ 20 w 21"/>
                  <a:gd name="T1" fmla="*/ 10 h 19"/>
                  <a:gd name="T2" fmla="*/ 20 w 21"/>
                  <a:gd name="T3" fmla="*/ 18 h 19"/>
                  <a:gd name="T4" fmla="*/ 2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2" y="18"/>
                    </a:lnTo>
                    <a:lnTo>
                      <a:pt x="0" y="4"/>
                    </a:lnTo>
                    <a:lnTo>
                      <a:pt x="0" y="0"/>
                    </a:lnTo>
                    <a:lnTo>
                      <a:pt x="3" y="10"/>
                    </a:lnTo>
                    <a:lnTo>
                      <a:pt x="5" y="11"/>
                    </a:lnTo>
                    <a:lnTo>
                      <a:pt x="7" y="11"/>
                    </a:lnTo>
                    <a:lnTo>
                      <a:pt x="9" y="11"/>
                    </a:lnTo>
                    <a:lnTo>
                      <a:pt x="11"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0754" name="Freeform 889"/>
              <p:cNvSpPr/>
              <p:nvPr/>
            </p:nvSpPr>
            <p:spPr bwMode="auto">
              <a:xfrm>
                <a:off x="2823" y="2510"/>
                <a:ext cx="21" cy="19"/>
              </a:xfrm>
              <a:custGeom>
                <a:avLst/>
                <a:gdLst>
                  <a:gd name="T0" fmla="*/ 16 w 21"/>
                  <a:gd name="T1" fmla="*/ 0 h 19"/>
                  <a:gd name="T2" fmla="*/ 20 w 21"/>
                  <a:gd name="T3" fmla="*/ 13 h 19"/>
                  <a:gd name="T4" fmla="*/ 11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1"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755" name="Freeform 890"/>
              <p:cNvSpPr/>
              <p:nvPr/>
            </p:nvSpPr>
            <p:spPr bwMode="auto">
              <a:xfrm>
                <a:off x="2823" y="2510"/>
                <a:ext cx="21" cy="19"/>
              </a:xfrm>
              <a:custGeom>
                <a:avLst/>
                <a:gdLst>
                  <a:gd name="T0" fmla="*/ 19 w 21"/>
                  <a:gd name="T1" fmla="*/ 10 h 19"/>
                  <a:gd name="T2" fmla="*/ 20 w 21"/>
                  <a:gd name="T3" fmla="*/ 18 h 19"/>
                  <a:gd name="T4" fmla="*/ 2 w 21"/>
                  <a:gd name="T5" fmla="*/ 18 h 19"/>
                  <a:gd name="T6" fmla="*/ 0 w 21"/>
                  <a:gd name="T7" fmla="*/ 5 h 19"/>
                  <a:gd name="T8" fmla="*/ 0 w 21"/>
                  <a:gd name="T9" fmla="*/ 0 h 19"/>
                  <a:gd name="T10" fmla="*/ 2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5"/>
                    </a:lnTo>
                    <a:lnTo>
                      <a:pt x="0" y="0"/>
                    </a:lnTo>
                    <a:lnTo>
                      <a:pt x="2"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0756" name="Freeform 891"/>
              <p:cNvSpPr/>
              <p:nvPr/>
            </p:nvSpPr>
            <p:spPr bwMode="auto">
              <a:xfrm>
                <a:off x="2488" y="2472"/>
                <a:ext cx="21" cy="19"/>
              </a:xfrm>
              <a:custGeom>
                <a:avLst/>
                <a:gdLst>
                  <a:gd name="T0" fmla="*/ 2 w 21"/>
                  <a:gd name="T1" fmla="*/ 0 h 19"/>
                  <a:gd name="T2" fmla="*/ 0 w 21"/>
                  <a:gd name="T3" fmla="*/ 14 h 19"/>
                  <a:gd name="T4" fmla="*/ 9 w 21"/>
                  <a:gd name="T5" fmla="*/ 18 h 19"/>
                  <a:gd name="T6" fmla="*/ 18 w 21"/>
                  <a:gd name="T7" fmla="*/ 14 h 19"/>
                  <a:gd name="T8" fmla="*/ 20 w 21"/>
                  <a:gd name="T9" fmla="*/ 0 h 19"/>
                  <a:gd name="T10" fmla="*/ 2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2" y="0"/>
                    </a:moveTo>
                    <a:lnTo>
                      <a:pt x="0" y="14"/>
                    </a:lnTo>
                    <a:lnTo>
                      <a:pt x="9" y="18"/>
                    </a:lnTo>
                    <a:lnTo>
                      <a:pt x="18" y="14"/>
                    </a:lnTo>
                    <a:lnTo>
                      <a:pt x="20" y="0"/>
                    </a:lnTo>
                    <a:lnTo>
                      <a:pt x="2" y="0"/>
                    </a:lnTo>
                  </a:path>
                </a:pathLst>
              </a:custGeom>
              <a:solidFill>
                <a:srgbClr val="FFFFFF"/>
              </a:solidFill>
              <a:ln w="12700" cap="rnd">
                <a:solidFill>
                  <a:srgbClr val="ABABAB"/>
                </a:solidFill>
                <a:round/>
              </a:ln>
            </p:spPr>
            <p:txBody>
              <a:bodyPr/>
              <a:lstStyle/>
              <a:p>
                <a:endParaRPr lang="zh-CN" altLang="en-US"/>
              </a:p>
            </p:txBody>
          </p:sp>
          <p:sp>
            <p:nvSpPr>
              <p:cNvPr id="10757" name="Freeform 892"/>
              <p:cNvSpPr/>
              <p:nvPr/>
            </p:nvSpPr>
            <p:spPr bwMode="auto">
              <a:xfrm>
                <a:off x="2488" y="2473"/>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8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8"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758" name="Freeform 893"/>
              <p:cNvSpPr/>
              <p:nvPr/>
            </p:nvSpPr>
            <p:spPr bwMode="auto">
              <a:xfrm>
                <a:off x="2506" y="2472"/>
                <a:ext cx="21" cy="19"/>
              </a:xfrm>
              <a:custGeom>
                <a:avLst/>
                <a:gdLst>
                  <a:gd name="T0" fmla="*/ 1 w 21"/>
                  <a:gd name="T1" fmla="*/ 0 h 19"/>
                  <a:gd name="T2" fmla="*/ 0 w 21"/>
                  <a:gd name="T3" fmla="*/ 14 h 19"/>
                  <a:gd name="T4" fmla="*/ 9 w 21"/>
                  <a:gd name="T5" fmla="*/ 18 h 19"/>
                  <a:gd name="T6" fmla="*/ 17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7"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0759" name="Freeform 894"/>
              <p:cNvSpPr/>
              <p:nvPr/>
            </p:nvSpPr>
            <p:spPr bwMode="auto">
              <a:xfrm>
                <a:off x="2506"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3 w 21"/>
                  <a:gd name="T21" fmla="*/ 11 h 19"/>
                  <a:gd name="T22" fmla="*/ 1 w 21"/>
                  <a:gd name="T23" fmla="*/ 11 h 19"/>
                  <a:gd name="T24" fmla="*/ 0 w 21"/>
                  <a:gd name="T25" fmla="*/ 1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9"/>
                  <a:gd name="T41" fmla="*/ 21 w 21"/>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9">
                    <a:moveTo>
                      <a:pt x="0" y="10"/>
                    </a:moveTo>
                    <a:lnTo>
                      <a:pt x="0" y="18"/>
                    </a:lnTo>
                    <a:lnTo>
                      <a:pt x="19" y="18"/>
                    </a:lnTo>
                    <a:lnTo>
                      <a:pt x="20" y="4"/>
                    </a:lnTo>
                    <a:lnTo>
                      <a:pt x="19" y="0"/>
                    </a:lnTo>
                    <a:lnTo>
                      <a:pt x="17" y="10"/>
                    </a:lnTo>
                    <a:lnTo>
                      <a:pt x="15" y="11"/>
                    </a:lnTo>
                    <a:lnTo>
                      <a:pt x="13" y="11"/>
                    </a:lnTo>
                    <a:lnTo>
                      <a:pt x="10" y="11"/>
                    </a:lnTo>
                    <a:lnTo>
                      <a:pt x="8" y="11"/>
                    </a:lnTo>
                    <a:lnTo>
                      <a:pt x="3" y="11"/>
                    </a:lnTo>
                    <a:lnTo>
                      <a:pt x="1" y="11"/>
                    </a:lnTo>
                    <a:lnTo>
                      <a:pt x="0" y="10"/>
                    </a:lnTo>
                  </a:path>
                </a:pathLst>
              </a:custGeom>
              <a:solidFill>
                <a:srgbClr val="ABABAB"/>
              </a:solidFill>
              <a:ln w="12700" cap="rnd">
                <a:solidFill>
                  <a:srgbClr val="ABABAB"/>
                </a:solidFill>
                <a:round/>
              </a:ln>
            </p:spPr>
            <p:txBody>
              <a:bodyPr/>
              <a:lstStyle/>
              <a:p>
                <a:endParaRPr lang="zh-CN" altLang="en-US"/>
              </a:p>
            </p:txBody>
          </p:sp>
          <p:sp>
            <p:nvSpPr>
              <p:cNvPr id="10760" name="Freeform 895"/>
              <p:cNvSpPr/>
              <p:nvPr/>
            </p:nvSpPr>
            <p:spPr bwMode="auto">
              <a:xfrm>
                <a:off x="2524"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0761" name="Freeform 896"/>
              <p:cNvSpPr/>
              <p:nvPr/>
            </p:nvSpPr>
            <p:spPr bwMode="auto">
              <a:xfrm>
                <a:off x="2524"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762" name="Freeform 897"/>
              <p:cNvSpPr/>
              <p:nvPr/>
            </p:nvSpPr>
            <p:spPr bwMode="auto">
              <a:xfrm>
                <a:off x="2764" y="2472"/>
                <a:ext cx="21" cy="19"/>
              </a:xfrm>
              <a:custGeom>
                <a:avLst/>
                <a:gdLst>
                  <a:gd name="T0" fmla="*/ 18 w 21"/>
                  <a:gd name="T1" fmla="*/ 0 h 19"/>
                  <a:gd name="T2" fmla="*/ 20 w 21"/>
                  <a:gd name="T3" fmla="*/ 14 h 19"/>
                  <a:gd name="T4" fmla="*/ 10 w 21"/>
                  <a:gd name="T5" fmla="*/ 18 h 19"/>
                  <a:gd name="T6" fmla="*/ 1 w 21"/>
                  <a:gd name="T7" fmla="*/ 14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0763" name="Freeform 898"/>
              <p:cNvSpPr/>
              <p:nvPr/>
            </p:nvSpPr>
            <p:spPr bwMode="auto">
              <a:xfrm>
                <a:off x="2764" y="2473"/>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0764" name="Freeform 899"/>
              <p:cNvSpPr/>
              <p:nvPr/>
            </p:nvSpPr>
            <p:spPr bwMode="auto">
              <a:xfrm>
                <a:off x="2543"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765" name="Freeform 900"/>
              <p:cNvSpPr/>
              <p:nvPr/>
            </p:nvSpPr>
            <p:spPr bwMode="auto">
              <a:xfrm>
                <a:off x="2543" y="2473"/>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766" name="Freeform 901"/>
              <p:cNvSpPr/>
              <p:nvPr/>
            </p:nvSpPr>
            <p:spPr bwMode="auto">
              <a:xfrm>
                <a:off x="2745" y="2472"/>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0767" name="Freeform 902"/>
              <p:cNvSpPr/>
              <p:nvPr/>
            </p:nvSpPr>
            <p:spPr bwMode="auto">
              <a:xfrm>
                <a:off x="274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4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768" name="Freeform 903"/>
              <p:cNvSpPr/>
              <p:nvPr/>
            </p:nvSpPr>
            <p:spPr bwMode="auto">
              <a:xfrm>
                <a:off x="2558" y="2472"/>
                <a:ext cx="22" cy="19"/>
              </a:xfrm>
              <a:custGeom>
                <a:avLst/>
                <a:gdLst>
                  <a:gd name="T0" fmla="*/ 1 w 22"/>
                  <a:gd name="T1" fmla="*/ 0 h 19"/>
                  <a:gd name="T2" fmla="*/ 0 w 22"/>
                  <a:gd name="T3" fmla="*/ 14 h 19"/>
                  <a:gd name="T4" fmla="*/ 9 w 22"/>
                  <a:gd name="T5" fmla="*/ 18 h 19"/>
                  <a:gd name="T6" fmla="*/ 18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8"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0769" name="Freeform 904"/>
              <p:cNvSpPr/>
              <p:nvPr/>
            </p:nvSpPr>
            <p:spPr bwMode="auto">
              <a:xfrm>
                <a:off x="2558" y="2473"/>
                <a:ext cx="23" cy="19"/>
              </a:xfrm>
              <a:custGeom>
                <a:avLst/>
                <a:gdLst>
                  <a:gd name="T0" fmla="*/ 0 w 23"/>
                  <a:gd name="T1" fmla="*/ 10 h 19"/>
                  <a:gd name="T2" fmla="*/ 0 w 23"/>
                  <a:gd name="T3" fmla="*/ 18 h 19"/>
                  <a:gd name="T4" fmla="*/ 21 w 23"/>
                  <a:gd name="T5" fmla="*/ 18 h 19"/>
                  <a:gd name="T6" fmla="*/ 22 w 23"/>
                  <a:gd name="T7" fmla="*/ 4 h 19"/>
                  <a:gd name="T8" fmla="*/ 21 w 23"/>
                  <a:gd name="T9" fmla="*/ 0 h 19"/>
                  <a:gd name="T10" fmla="*/ 19 w 23"/>
                  <a:gd name="T11" fmla="*/ 10 h 19"/>
                  <a:gd name="T12" fmla="*/ 17 w 23"/>
                  <a:gd name="T13" fmla="*/ 11 h 19"/>
                  <a:gd name="T14" fmla="*/ 14 w 23"/>
                  <a:gd name="T15" fmla="*/ 11 h 19"/>
                  <a:gd name="T16" fmla="*/ 12 w 23"/>
                  <a:gd name="T17" fmla="*/ 11 h 19"/>
                  <a:gd name="T18" fmla="*/ 9 w 23"/>
                  <a:gd name="T19" fmla="*/ 11 h 19"/>
                  <a:gd name="T20" fmla="*/ 7 w 23"/>
                  <a:gd name="T21" fmla="*/ 11 h 19"/>
                  <a:gd name="T22" fmla="*/ 5 w 23"/>
                  <a:gd name="T23" fmla="*/ 11 h 19"/>
                  <a:gd name="T24" fmla="*/ 2 w 23"/>
                  <a:gd name="T25" fmla="*/ 11 h 19"/>
                  <a:gd name="T26" fmla="*/ 0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0" y="10"/>
                    </a:moveTo>
                    <a:lnTo>
                      <a:pt x="0" y="18"/>
                    </a:lnTo>
                    <a:lnTo>
                      <a:pt x="21" y="18"/>
                    </a:lnTo>
                    <a:lnTo>
                      <a:pt x="22"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770" name="Freeform 905"/>
              <p:cNvSpPr/>
              <p:nvPr/>
            </p:nvSpPr>
            <p:spPr bwMode="auto">
              <a:xfrm>
                <a:off x="2727"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771" name="Freeform 906"/>
              <p:cNvSpPr/>
              <p:nvPr/>
            </p:nvSpPr>
            <p:spPr bwMode="auto">
              <a:xfrm>
                <a:off x="2727"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3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3"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772" name="Freeform 907"/>
              <p:cNvSpPr/>
              <p:nvPr/>
            </p:nvSpPr>
            <p:spPr bwMode="auto">
              <a:xfrm>
                <a:off x="2580" y="2472"/>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0773" name="Freeform 908"/>
              <p:cNvSpPr/>
              <p:nvPr/>
            </p:nvSpPr>
            <p:spPr bwMode="auto">
              <a:xfrm>
                <a:off x="2580" y="2473"/>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4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7"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774" name="Freeform 909"/>
              <p:cNvSpPr/>
              <p:nvPr/>
            </p:nvSpPr>
            <p:spPr bwMode="auto">
              <a:xfrm>
                <a:off x="2709"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775" name="Freeform 910"/>
              <p:cNvSpPr/>
              <p:nvPr/>
            </p:nvSpPr>
            <p:spPr bwMode="auto">
              <a:xfrm>
                <a:off x="2707" y="2473"/>
                <a:ext cx="21" cy="19"/>
              </a:xfrm>
              <a:custGeom>
                <a:avLst/>
                <a:gdLst>
                  <a:gd name="T0" fmla="*/ 20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0776" name="Freeform 911"/>
              <p:cNvSpPr/>
              <p:nvPr/>
            </p:nvSpPr>
            <p:spPr bwMode="auto">
              <a:xfrm>
                <a:off x="2598"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777" name="Freeform 912"/>
              <p:cNvSpPr/>
              <p:nvPr/>
            </p:nvSpPr>
            <p:spPr bwMode="auto">
              <a:xfrm>
                <a:off x="2598" y="2473"/>
                <a:ext cx="22" cy="19"/>
              </a:xfrm>
              <a:custGeom>
                <a:avLst/>
                <a:gdLst>
                  <a:gd name="T0" fmla="*/ 0 w 22"/>
                  <a:gd name="T1" fmla="*/ 10 h 19"/>
                  <a:gd name="T2" fmla="*/ 0 w 22"/>
                  <a:gd name="T3" fmla="*/ 18 h 19"/>
                  <a:gd name="T4" fmla="*/ 21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1" y="18"/>
                    </a:lnTo>
                    <a:lnTo>
                      <a:pt x="21" y="4"/>
                    </a:lnTo>
                    <a:lnTo>
                      <a:pt x="20" y="0"/>
                    </a:lnTo>
                    <a:lnTo>
                      <a:pt x="19" y="10"/>
                    </a:lnTo>
                    <a:lnTo>
                      <a:pt x="17" y="11"/>
                    </a:lnTo>
                    <a:lnTo>
                      <a:pt x="14" y="11"/>
                    </a:lnTo>
                    <a:lnTo>
                      <a:pt x="11"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778" name="Freeform 913"/>
              <p:cNvSpPr/>
              <p:nvPr/>
            </p:nvSpPr>
            <p:spPr bwMode="auto">
              <a:xfrm>
                <a:off x="2691"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779" name="Freeform 914"/>
              <p:cNvSpPr/>
              <p:nvPr/>
            </p:nvSpPr>
            <p:spPr bwMode="auto">
              <a:xfrm>
                <a:off x="2690"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780" name="Freeform 915"/>
              <p:cNvSpPr/>
              <p:nvPr/>
            </p:nvSpPr>
            <p:spPr bwMode="auto">
              <a:xfrm>
                <a:off x="2617"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0781" name="Freeform 916"/>
              <p:cNvSpPr/>
              <p:nvPr/>
            </p:nvSpPr>
            <p:spPr bwMode="auto">
              <a:xfrm>
                <a:off x="2617" y="2473"/>
                <a:ext cx="21" cy="19"/>
              </a:xfrm>
              <a:custGeom>
                <a:avLst/>
                <a:gdLst>
                  <a:gd name="T0" fmla="*/ 0 w 21"/>
                  <a:gd name="T1" fmla="*/ 10 h 19"/>
                  <a:gd name="T2" fmla="*/ 0 w 21"/>
                  <a:gd name="T3" fmla="*/ 18 h 19"/>
                  <a:gd name="T4" fmla="*/ 20 w 21"/>
                  <a:gd name="T5" fmla="*/ 18 h 19"/>
                  <a:gd name="T6" fmla="*/ 20 w 21"/>
                  <a:gd name="T7" fmla="*/ 4 h 19"/>
                  <a:gd name="T8" fmla="*/ 19 w 21"/>
                  <a:gd name="T9" fmla="*/ 0 h 19"/>
                  <a:gd name="T10" fmla="*/ 18 w 21"/>
                  <a:gd name="T11" fmla="*/ 10 h 19"/>
                  <a:gd name="T12" fmla="*/ 16 w 21"/>
                  <a:gd name="T13" fmla="*/ 11 h 19"/>
                  <a:gd name="T14" fmla="*/ 13 w 21"/>
                  <a:gd name="T15" fmla="*/ 11 h 19"/>
                  <a:gd name="T16" fmla="*/ 11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19" y="0"/>
                    </a:lnTo>
                    <a:lnTo>
                      <a:pt x="18" y="10"/>
                    </a:lnTo>
                    <a:lnTo>
                      <a:pt x="16" y="11"/>
                    </a:lnTo>
                    <a:lnTo>
                      <a:pt x="13" y="11"/>
                    </a:lnTo>
                    <a:lnTo>
                      <a:pt x="11"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782" name="Freeform 917"/>
              <p:cNvSpPr/>
              <p:nvPr/>
            </p:nvSpPr>
            <p:spPr bwMode="auto">
              <a:xfrm>
                <a:off x="2672"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783" name="Freeform 918"/>
              <p:cNvSpPr/>
              <p:nvPr/>
            </p:nvSpPr>
            <p:spPr bwMode="auto">
              <a:xfrm>
                <a:off x="2635" y="2472"/>
                <a:ext cx="21" cy="19"/>
              </a:xfrm>
              <a:custGeom>
                <a:avLst/>
                <a:gdLst>
                  <a:gd name="T0" fmla="*/ 1 w 21"/>
                  <a:gd name="T1" fmla="*/ 0 h 19"/>
                  <a:gd name="T2" fmla="*/ 0 w 21"/>
                  <a:gd name="T3" fmla="*/ 14 h 19"/>
                  <a:gd name="T4" fmla="*/ 9 w 21"/>
                  <a:gd name="T5" fmla="*/ 18 h 19"/>
                  <a:gd name="T6" fmla="*/ 19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9"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0784" name="Freeform 919"/>
              <p:cNvSpPr/>
              <p:nvPr/>
            </p:nvSpPr>
            <p:spPr bwMode="auto">
              <a:xfrm>
                <a:off x="2635" y="2473"/>
                <a:ext cx="21" cy="19"/>
              </a:xfrm>
              <a:custGeom>
                <a:avLst/>
                <a:gdLst>
                  <a:gd name="T0" fmla="*/ 0 w 21"/>
                  <a:gd name="T1" fmla="*/ 10 h 19"/>
                  <a:gd name="T2" fmla="*/ 0 w 21"/>
                  <a:gd name="T3" fmla="*/ 18 h 19"/>
                  <a:gd name="T4" fmla="*/ 20 w 21"/>
                  <a:gd name="T5" fmla="*/ 18 h 19"/>
                  <a:gd name="T6" fmla="*/ 20 w 21"/>
                  <a:gd name="T7" fmla="*/ 4 h 19"/>
                  <a:gd name="T8" fmla="*/ 20 w 21"/>
                  <a:gd name="T9" fmla="*/ 0 h 19"/>
                  <a:gd name="T10" fmla="*/ 19 w 21"/>
                  <a:gd name="T11" fmla="*/ 10 h 19"/>
                  <a:gd name="T12" fmla="*/ 16 w 21"/>
                  <a:gd name="T13" fmla="*/ 11 h 19"/>
                  <a:gd name="T14" fmla="*/ 14 w 21"/>
                  <a:gd name="T15" fmla="*/ 11 h 19"/>
                  <a:gd name="T16" fmla="*/ 11 w 21"/>
                  <a:gd name="T17" fmla="*/ 11 h 19"/>
                  <a:gd name="T18" fmla="*/ 9 w 21"/>
                  <a:gd name="T19" fmla="*/ 11 h 19"/>
                  <a:gd name="T20" fmla="*/ 7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20" y="0"/>
                    </a:lnTo>
                    <a:lnTo>
                      <a:pt x="19" y="10"/>
                    </a:lnTo>
                    <a:lnTo>
                      <a:pt x="16"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785" name="Freeform 920"/>
              <p:cNvSpPr/>
              <p:nvPr/>
            </p:nvSpPr>
            <p:spPr bwMode="auto">
              <a:xfrm>
                <a:off x="2655"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786" name="Freeform 921"/>
              <p:cNvSpPr/>
              <p:nvPr/>
            </p:nvSpPr>
            <p:spPr bwMode="auto">
              <a:xfrm>
                <a:off x="265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787" name="Freeform 922"/>
              <p:cNvSpPr/>
              <p:nvPr/>
            </p:nvSpPr>
            <p:spPr bwMode="auto">
              <a:xfrm>
                <a:off x="2499" y="2482"/>
                <a:ext cx="22" cy="20"/>
              </a:xfrm>
              <a:custGeom>
                <a:avLst/>
                <a:gdLst>
                  <a:gd name="T0" fmla="*/ 2 w 22"/>
                  <a:gd name="T1" fmla="*/ 0 h 20"/>
                  <a:gd name="T2" fmla="*/ 0 w 22"/>
                  <a:gd name="T3" fmla="*/ 14 h 20"/>
                  <a:gd name="T4" fmla="*/ 9 w 22"/>
                  <a:gd name="T5" fmla="*/ 19 h 20"/>
                  <a:gd name="T6" fmla="*/ 18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788" name="Freeform 923"/>
              <p:cNvSpPr/>
              <p:nvPr/>
            </p:nvSpPr>
            <p:spPr bwMode="auto">
              <a:xfrm>
                <a:off x="2498" y="2483"/>
                <a:ext cx="22" cy="20"/>
              </a:xfrm>
              <a:custGeom>
                <a:avLst/>
                <a:gdLst>
                  <a:gd name="T0" fmla="*/ 0 w 22"/>
                  <a:gd name="T1" fmla="*/ 10 h 20"/>
                  <a:gd name="T2" fmla="*/ 0 w 22"/>
                  <a:gd name="T3" fmla="*/ 19 h 20"/>
                  <a:gd name="T4" fmla="*/ 19 w 22"/>
                  <a:gd name="T5" fmla="*/ 19 h 20"/>
                  <a:gd name="T6" fmla="*/ 21 w 22"/>
                  <a:gd name="T7" fmla="*/ 5 h 20"/>
                  <a:gd name="T8" fmla="*/ 20 w 22"/>
                  <a:gd name="T9" fmla="*/ 0 h 20"/>
                  <a:gd name="T10" fmla="*/ 18 w 22"/>
                  <a:gd name="T11" fmla="*/ 10 h 20"/>
                  <a:gd name="T12" fmla="*/ 13 w 22"/>
                  <a:gd name="T13" fmla="*/ 11 h 20"/>
                  <a:gd name="T14" fmla="*/ 11 w 22"/>
                  <a:gd name="T15" fmla="*/ 11 h 20"/>
                  <a:gd name="T16" fmla="*/ 9 w 22"/>
                  <a:gd name="T17" fmla="*/ 12 h 20"/>
                  <a:gd name="T18" fmla="*/ 7 w 22"/>
                  <a:gd name="T19" fmla="*/ 11 h 20"/>
                  <a:gd name="T20" fmla="*/ 4 w 22"/>
                  <a:gd name="T21" fmla="*/ 11 h 20"/>
                  <a:gd name="T22" fmla="*/ 2 w 22"/>
                  <a:gd name="T23" fmla="*/ 11 h 20"/>
                  <a:gd name="T24" fmla="*/ 0 w 22"/>
                  <a:gd name="T25" fmla="*/ 1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20"/>
                  <a:gd name="T41" fmla="*/ 22 w 22"/>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20">
                    <a:moveTo>
                      <a:pt x="0" y="10"/>
                    </a:moveTo>
                    <a:lnTo>
                      <a:pt x="0" y="19"/>
                    </a:lnTo>
                    <a:lnTo>
                      <a:pt x="19" y="19"/>
                    </a:lnTo>
                    <a:lnTo>
                      <a:pt x="21" y="5"/>
                    </a:lnTo>
                    <a:lnTo>
                      <a:pt x="20" y="0"/>
                    </a:lnTo>
                    <a:lnTo>
                      <a:pt x="18" y="10"/>
                    </a:lnTo>
                    <a:lnTo>
                      <a:pt x="13"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789" name="Freeform 924"/>
              <p:cNvSpPr/>
              <p:nvPr/>
            </p:nvSpPr>
            <p:spPr bwMode="auto">
              <a:xfrm>
                <a:off x="2516"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790" name="Freeform 925"/>
              <p:cNvSpPr/>
              <p:nvPr/>
            </p:nvSpPr>
            <p:spPr bwMode="auto">
              <a:xfrm>
                <a:off x="2516"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3 w 22"/>
                  <a:gd name="T15" fmla="*/ 11 h 20"/>
                  <a:gd name="T16" fmla="*/ 11 w 22"/>
                  <a:gd name="T17" fmla="*/ 11 h 20"/>
                  <a:gd name="T18" fmla="*/ 9 w 22"/>
                  <a:gd name="T19" fmla="*/ 12 h 20"/>
                  <a:gd name="T20" fmla="*/ 6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791" name="Freeform 926"/>
              <p:cNvSpPr/>
              <p:nvPr/>
            </p:nvSpPr>
            <p:spPr bwMode="auto">
              <a:xfrm>
                <a:off x="2533" y="2483"/>
                <a:ext cx="21" cy="20"/>
              </a:xfrm>
              <a:custGeom>
                <a:avLst/>
                <a:gdLst>
                  <a:gd name="T0" fmla="*/ 0 w 21"/>
                  <a:gd name="T1" fmla="*/ 10 h 20"/>
                  <a:gd name="T2" fmla="*/ 0 w 21"/>
                  <a:gd name="T3" fmla="*/ 19 h 20"/>
                  <a:gd name="T4" fmla="*/ 19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8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19" y="19"/>
                    </a:lnTo>
                    <a:lnTo>
                      <a:pt x="20" y="5"/>
                    </a:lnTo>
                    <a:lnTo>
                      <a:pt x="19" y="0"/>
                    </a:lnTo>
                    <a:lnTo>
                      <a:pt x="18" y="10"/>
                    </a:lnTo>
                    <a:lnTo>
                      <a:pt x="15" y="11"/>
                    </a:lnTo>
                    <a:lnTo>
                      <a:pt x="13" y="11"/>
                    </a:lnTo>
                    <a:lnTo>
                      <a:pt x="11" y="11"/>
                    </a:lnTo>
                    <a:lnTo>
                      <a:pt x="8"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792" name="Freeform 927"/>
              <p:cNvSpPr/>
              <p:nvPr/>
            </p:nvSpPr>
            <p:spPr bwMode="auto">
              <a:xfrm>
                <a:off x="248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793" name="Freeform 928"/>
              <p:cNvSpPr/>
              <p:nvPr/>
            </p:nvSpPr>
            <p:spPr bwMode="auto">
              <a:xfrm>
                <a:off x="248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794" name="Freeform 929"/>
              <p:cNvSpPr/>
              <p:nvPr/>
            </p:nvSpPr>
            <p:spPr bwMode="auto">
              <a:xfrm>
                <a:off x="255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795" name="Freeform 930"/>
              <p:cNvSpPr/>
              <p:nvPr/>
            </p:nvSpPr>
            <p:spPr bwMode="auto">
              <a:xfrm>
                <a:off x="255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796" name="Freeform 931"/>
              <p:cNvSpPr/>
              <p:nvPr/>
            </p:nvSpPr>
            <p:spPr bwMode="auto">
              <a:xfrm>
                <a:off x="2756" y="2482"/>
                <a:ext cx="21" cy="20"/>
              </a:xfrm>
              <a:custGeom>
                <a:avLst/>
                <a:gdLst>
                  <a:gd name="T0" fmla="*/ 18 w 21"/>
                  <a:gd name="T1" fmla="*/ 0 h 20"/>
                  <a:gd name="T2" fmla="*/ 20 w 21"/>
                  <a:gd name="T3" fmla="*/ 14 h 20"/>
                  <a:gd name="T4" fmla="*/ 10 w 21"/>
                  <a:gd name="T5" fmla="*/ 19 h 20"/>
                  <a:gd name="T6" fmla="*/ 1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0797" name="Freeform 932"/>
              <p:cNvSpPr/>
              <p:nvPr/>
            </p:nvSpPr>
            <p:spPr bwMode="auto">
              <a:xfrm>
                <a:off x="2571"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798" name="Freeform 933"/>
              <p:cNvSpPr/>
              <p:nvPr/>
            </p:nvSpPr>
            <p:spPr bwMode="auto">
              <a:xfrm>
                <a:off x="2571"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799" name="Freeform 934"/>
              <p:cNvSpPr/>
              <p:nvPr/>
            </p:nvSpPr>
            <p:spPr bwMode="auto">
              <a:xfrm>
                <a:off x="2739"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800" name="Freeform 935"/>
              <p:cNvSpPr/>
              <p:nvPr/>
            </p:nvSpPr>
            <p:spPr bwMode="auto">
              <a:xfrm>
                <a:off x="2592" y="2482"/>
                <a:ext cx="22" cy="20"/>
              </a:xfrm>
              <a:custGeom>
                <a:avLst/>
                <a:gdLst>
                  <a:gd name="T0" fmla="*/ 1 w 22"/>
                  <a:gd name="T1" fmla="*/ 0 h 20"/>
                  <a:gd name="T2" fmla="*/ 0 w 22"/>
                  <a:gd name="T3" fmla="*/ 14 h 20"/>
                  <a:gd name="T4" fmla="*/ 9 w 22"/>
                  <a:gd name="T5" fmla="*/ 19 h 20"/>
                  <a:gd name="T6" fmla="*/ 19 w 22"/>
                  <a:gd name="T7" fmla="*/ 14 h 20"/>
                  <a:gd name="T8" fmla="*/ 21 w 22"/>
                  <a:gd name="T9" fmla="*/ 0 h 20"/>
                  <a:gd name="T10" fmla="*/ 1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 y="0"/>
                    </a:moveTo>
                    <a:lnTo>
                      <a:pt x="0" y="14"/>
                    </a:lnTo>
                    <a:lnTo>
                      <a:pt x="9" y="19"/>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0801" name="Freeform 936"/>
              <p:cNvSpPr/>
              <p:nvPr/>
            </p:nvSpPr>
            <p:spPr bwMode="auto">
              <a:xfrm>
                <a:off x="2592" y="2483"/>
                <a:ext cx="22" cy="20"/>
              </a:xfrm>
              <a:custGeom>
                <a:avLst/>
                <a:gdLst>
                  <a:gd name="T0" fmla="*/ 0 w 22"/>
                  <a:gd name="T1" fmla="*/ 10 h 20"/>
                  <a:gd name="T2" fmla="*/ 0 w 22"/>
                  <a:gd name="T3" fmla="*/ 19 h 20"/>
                  <a:gd name="T4" fmla="*/ 21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802" name="Freeform 937"/>
              <p:cNvSpPr/>
              <p:nvPr/>
            </p:nvSpPr>
            <p:spPr bwMode="auto">
              <a:xfrm>
                <a:off x="2718"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803" name="Freeform 938"/>
              <p:cNvSpPr/>
              <p:nvPr/>
            </p:nvSpPr>
            <p:spPr bwMode="auto">
              <a:xfrm>
                <a:off x="2607" y="2482"/>
                <a:ext cx="22" cy="20"/>
              </a:xfrm>
              <a:custGeom>
                <a:avLst/>
                <a:gdLst>
                  <a:gd name="T0" fmla="*/ 2 w 22"/>
                  <a:gd name="T1" fmla="*/ 0 h 20"/>
                  <a:gd name="T2" fmla="*/ 0 w 22"/>
                  <a:gd name="T3" fmla="*/ 14 h 20"/>
                  <a:gd name="T4" fmla="*/ 10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10"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804" name="Freeform 939"/>
              <p:cNvSpPr/>
              <p:nvPr/>
            </p:nvSpPr>
            <p:spPr bwMode="auto">
              <a:xfrm>
                <a:off x="2700" y="2482"/>
                <a:ext cx="22" cy="20"/>
              </a:xfrm>
              <a:custGeom>
                <a:avLst/>
                <a:gdLst>
                  <a:gd name="T0" fmla="*/ 19 w 22"/>
                  <a:gd name="T1" fmla="*/ 0 h 20"/>
                  <a:gd name="T2" fmla="*/ 21 w 22"/>
                  <a:gd name="T3" fmla="*/ 14 h 20"/>
                  <a:gd name="T4" fmla="*/ 11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1"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805" name="Freeform 940"/>
              <p:cNvSpPr/>
              <p:nvPr/>
            </p:nvSpPr>
            <p:spPr bwMode="auto">
              <a:xfrm>
                <a:off x="2699"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9" y="11"/>
                    </a:lnTo>
                    <a:lnTo>
                      <a:pt x="11" y="12"/>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806" name="Freeform 941"/>
              <p:cNvSpPr/>
              <p:nvPr/>
            </p:nvSpPr>
            <p:spPr bwMode="auto">
              <a:xfrm>
                <a:off x="2627" y="2482"/>
                <a:ext cx="21" cy="20"/>
              </a:xfrm>
              <a:custGeom>
                <a:avLst/>
                <a:gdLst>
                  <a:gd name="T0" fmla="*/ 1 w 21"/>
                  <a:gd name="T1" fmla="*/ 0 h 20"/>
                  <a:gd name="T2" fmla="*/ 0 w 21"/>
                  <a:gd name="T3" fmla="*/ 14 h 20"/>
                  <a:gd name="T4" fmla="*/ 9 w 21"/>
                  <a:gd name="T5" fmla="*/ 19 h 20"/>
                  <a:gd name="T6" fmla="*/ 18 w 21"/>
                  <a:gd name="T7" fmla="*/ 14 h 20"/>
                  <a:gd name="T8" fmla="*/ 20 w 21"/>
                  <a:gd name="T9" fmla="*/ 0 h 20"/>
                  <a:gd name="T10" fmla="*/ 1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 y="0"/>
                    </a:moveTo>
                    <a:lnTo>
                      <a:pt x="0" y="14"/>
                    </a:lnTo>
                    <a:lnTo>
                      <a:pt x="9" y="19"/>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0807" name="Freeform 942"/>
              <p:cNvSpPr/>
              <p:nvPr/>
            </p:nvSpPr>
            <p:spPr bwMode="auto">
              <a:xfrm>
                <a:off x="2627" y="2483"/>
                <a:ext cx="21" cy="20"/>
              </a:xfrm>
              <a:custGeom>
                <a:avLst/>
                <a:gdLst>
                  <a:gd name="T0" fmla="*/ 0 w 21"/>
                  <a:gd name="T1" fmla="*/ 10 h 20"/>
                  <a:gd name="T2" fmla="*/ 0 w 21"/>
                  <a:gd name="T3" fmla="*/ 19 h 20"/>
                  <a:gd name="T4" fmla="*/ 20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9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20" y="19"/>
                    </a:lnTo>
                    <a:lnTo>
                      <a:pt x="20" y="5"/>
                    </a:lnTo>
                    <a:lnTo>
                      <a:pt x="19" y="0"/>
                    </a:lnTo>
                    <a:lnTo>
                      <a:pt x="18" y="10"/>
                    </a:lnTo>
                    <a:lnTo>
                      <a:pt x="15"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808" name="Freeform 943"/>
              <p:cNvSpPr/>
              <p:nvPr/>
            </p:nvSpPr>
            <p:spPr bwMode="auto">
              <a:xfrm>
                <a:off x="2682" y="2482"/>
                <a:ext cx="22" cy="20"/>
              </a:xfrm>
              <a:custGeom>
                <a:avLst/>
                <a:gdLst>
                  <a:gd name="T0" fmla="*/ 20 w 22"/>
                  <a:gd name="T1" fmla="*/ 0 h 20"/>
                  <a:gd name="T2" fmla="*/ 21 w 22"/>
                  <a:gd name="T3" fmla="*/ 14 h 20"/>
                  <a:gd name="T4" fmla="*/ 11 w 22"/>
                  <a:gd name="T5" fmla="*/ 19 h 20"/>
                  <a:gd name="T6" fmla="*/ 2 w 22"/>
                  <a:gd name="T7" fmla="*/ 14 h 20"/>
                  <a:gd name="T8" fmla="*/ 0 w 22"/>
                  <a:gd name="T9" fmla="*/ 0 h 20"/>
                  <a:gd name="T10" fmla="*/ 20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0" y="0"/>
                    </a:moveTo>
                    <a:lnTo>
                      <a:pt x="21" y="14"/>
                    </a:lnTo>
                    <a:lnTo>
                      <a:pt x="11" y="19"/>
                    </a:lnTo>
                    <a:lnTo>
                      <a:pt x="2" y="14"/>
                    </a:lnTo>
                    <a:lnTo>
                      <a:pt x="0" y="0"/>
                    </a:lnTo>
                    <a:lnTo>
                      <a:pt x="20" y="0"/>
                    </a:lnTo>
                  </a:path>
                </a:pathLst>
              </a:custGeom>
              <a:solidFill>
                <a:srgbClr val="FFFFFF"/>
              </a:solidFill>
              <a:ln w="12700" cap="rnd">
                <a:solidFill>
                  <a:srgbClr val="ABABAB"/>
                </a:solidFill>
                <a:round/>
              </a:ln>
            </p:spPr>
            <p:txBody>
              <a:bodyPr/>
              <a:lstStyle/>
              <a:p>
                <a:endParaRPr lang="zh-CN" altLang="en-US"/>
              </a:p>
            </p:txBody>
          </p:sp>
          <p:sp>
            <p:nvSpPr>
              <p:cNvPr id="10809" name="Freeform 944"/>
              <p:cNvSpPr/>
              <p:nvPr/>
            </p:nvSpPr>
            <p:spPr bwMode="auto">
              <a:xfrm>
                <a:off x="2682" y="2482"/>
                <a:ext cx="22" cy="20"/>
              </a:xfrm>
              <a:custGeom>
                <a:avLst/>
                <a:gdLst>
                  <a:gd name="T0" fmla="*/ 21 w 22"/>
                  <a:gd name="T1" fmla="*/ 11 h 20"/>
                  <a:gd name="T2" fmla="*/ 21 w 22"/>
                  <a:gd name="T3" fmla="*/ 19 h 20"/>
                  <a:gd name="T4" fmla="*/ 0 w 22"/>
                  <a:gd name="T5" fmla="*/ 19 h 20"/>
                  <a:gd name="T6" fmla="*/ 0 w 22"/>
                  <a:gd name="T7" fmla="*/ 5 h 20"/>
                  <a:gd name="T8" fmla="*/ 0 w 22"/>
                  <a:gd name="T9" fmla="*/ 0 h 20"/>
                  <a:gd name="T10" fmla="*/ 1 w 22"/>
                  <a:gd name="T11" fmla="*/ 11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1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1"/>
                    </a:moveTo>
                    <a:lnTo>
                      <a:pt x="21" y="19"/>
                    </a:lnTo>
                    <a:lnTo>
                      <a:pt x="0" y="19"/>
                    </a:lnTo>
                    <a:lnTo>
                      <a:pt x="0" y="5"/>
                    </a:lnTo>
                    <a:lnTo>
                      <a:pt x="0" y="0"/>
                    </a:lnTo>
                    <a:lnTo>
                      <a:pt x="1" y="11"/>
                    </a:lnTo>
                    <a:lnTo>
                      <a:pt x="4" y="11"/>
                    </a:lnTo>
                    <a:lnTo>
                      <a:pt x="6" y="11"/>
                    </a:lnTo>
                    <a:lnTo>
                      <a:pt x="9" y="11"/>
                    </a:lnTo>
                    <a:lnTo>
                      <a:pt x="11" y="12"/>
                    </a:lnTo>
                    <a:lnTo>
                      <a:pt x="14" y="11"/>
                    </a:lnTo>
                    <a:lnTo>
                      <a:pt x="16" y="11"/>
                    </a:lnTo>
                    <a:lnTo>
                      <a:pt x="18" y="11"/>
                    </a:lnTo>
                    <a:lnTo>
                      <a:pt x="21" y="11"/>
                    </a:lnTo>
                  </a:path>
                </a:pathLst>
              </a:custGeom>
              <a:solidFill>
                <a:srgbClr val="ABABAB"/>
              </a:solidFill>
              <a:ln w="12700" cap="rnd">
                <a:solidFill>
                  <a:srgbClr val="ABABAB"/>
                </a:solidFill>
                <a:round/>
              </a:ln>
            </p:spPr>
            <p:txBody>
              <a:bodyPr/>
              <a:lstStyle/>
              <a:p>
                <a:endParaRPr lang="zh-CN" altLang="en-US"/>
              </a:p>
            </p:txBody>
          </p:sp>
          <p:sp>
            <p:nvSpPr>
              <p:cNvPr id="10810" name="Freeform 945"/>
              <p:cNvSpPr/>
              <p:nvPr/>
            </p:nvSpPr>
            <p:spPr bwMode="auto">
              <a:xfrm>
                <a:off x="2646" y="2483"/>
                <a:ext cx="22" cy="20"/>
              </a:xfrm>
              <a:custGeom>
                <a:avLst/>
                <a:gdLst>
                  <a:gd name="T0" fmla="*/ 0 w 22"/>
                  <a:gd name="T1" fmla="*/ 10 h 20"/>
                  <a:gd name="T2" fmla="*/ 0 w 22"/>
                  <a:gd name="T3" fmla="*/ 19 h 20"/>
                  <a:gd name="T4" fmla="*/ 21 w 22"/>
                  <a:gd name="T5" fmla="*/ 19 h 20"/>
                  <a:gd name="T6" fmla="*/ 21 w 22"/>
                  <a:gd name="T7" fmla="*/ 5 h 20"/>
                  <a:gd name="T8" fmla="*/ 21 w 22"/>
                  <a:gd name="T9" fmla="*/ 0 h 20"/>
                  <a:gd name="T10" fmla="*/ 19 w 22"/>
                  <a:gd name="T11" fmla="*/ 10 h 20"/>
                  <a:gd name="T12" fmla="*/ 17 w 22"/>
                  <a:gd name="T13" fmla="*/ 11 h 20"/>
                  <a:gd name="T14" fmla="*/ 14 w 22"/>
                  <a:gd name="T15" fmla="*/ 11 h 20"/>
                  <a:gd name="T16" fmla="*/ 12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1" y="0"/>
                    </a:lnTo>
                    <a:lnTo>
                      <a:pt x="19" y="10"/>
                    </a:lnTo>
                    <a:lnTo>
                      <a:pt x="17" y="11"/>
                    </a:lnTo>
                    <a:lnTo>
                      <a:pt x="14" y="11"/>
                    </a:lnTo>
                    <a:lnTo>
                      <a:pt x="12"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811" name="Freeform 946"/>
              <p:cNvSpPr/>
              <p:nvPr/>
            </p:nvSpPr>
            <p:spPr bwMode="auto">
              <a:xfrm>
                <a:off x="2666" y="2482"/>
                <a:ext cx="21" cy="20"/>
              </a:xfrm>
              <a:custGeom>
                <a:avLst/>
                <a:gdLst>
                  <a:gd name="T0" fmla="*/ 18 w 21"/>
                  <a:gd name="T1" fmla="*/ 0 h 20"/>
                  <a:gd name="T2" fmla="*/ 20 w 21"/>
                  <a:gd name="T3" fmla="*/ 14 h 20"/>
                  <a:gd name="T4" fmla="*/ 10 w 21"/>
                  <a:gd name="T5" fmla="*/ 19 h 20"/>
                  <a:gd name="T6" fmla="*/ 0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0"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0812" name="Freeform 947"/>
              <p:cNvSpPr/>
              <p:nvPr/>
            </p:nvSpPr>
            <p:spPr bwMode="auto">
              <a:xfrm>
                <a:off x="2663"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8 w 22"/>
                  <a:gd name="T17" fmla="*/ 11 h 20"/>
                  <a:gd name="T18" fmla="*/ 11 w 22"/>
                  <a:gd name="T19" fmla="*/ 12 h 20"/>
                  <a:gd name="T20" fmla="*/ 13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8" y="11"/>
                    </a:lnTo>
                    <a:lnTo>
                      <a:pt x="11" y="12"/>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813" name="Freeform 948"/>
              <p:cNvSpPr/>
              <p:nvPr/>
            </p:nvSpPr>
            <p:spPr bwMode="auto">
              <a:xfrm>
                <a:off x="250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814" name="Freeform 949"/>
              <p:cNvSpPr/>
              <p:nvPr/>
            </p:nvSpPr>
            <p:spPr bwMode="auto">
              <a:xfrm>
                <a:off x="2522" y="2491"/>
                <a:ext cx="22" cy="19"/>
              </a:xfrm>
              <a:custGeom>
                <a:avLst/>
                <a:gdLst>
                  <a:gd name="T0" fmla="*/ 2 w 22"/>
                  <a:gd name="T1" fmla="*/ 0 h 19"/>
                  <a:gd name="T2" fmla="*/ 0 w 22"/>
                  <a:gd name="T3" fmla="*/ 14 h 19"/>
                  <a:gd name="T4" fmla="*/ 9 w 22"/>
                  <a:gd name="T5" fmla="*/ 18 h 19"/>
                  <a:gd name="T6" fmla="*/ 18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815" name="Freeform 950"/>
              <p:cNvSpPr/>
              <p:nvPr/>
            </p:nvSpPr>
            <p:spPr bwMode="auto">
              <a:xfrm>
                <a:off x="2540"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816" name="Freeform 951"/>
              <p:cNvSpPr/>
              <p:nvPr/>
            </p:nvSpPr>
            <p:spPr bwMode="auto">
              <a:xfrm>
                <a:off x="2476" y="2491"/>
                <a:ext cx="28" cy="19"/>
              </a:xfrm>
              <a:custGeom>
                <a:avLst/>
                <a:gdLst>
                  <a:gd name="T0" fmla="*/ 1 w 28"/>
                  <a:gd name="T1" fmla="*/ 0 h 19"/>
                  <a:gd name="T2" fmla="*/ 0 w 28"/>
                  <a:gd name="T3" fmla="*/ 14 h 19"/>
                  <a:gd name="T4" fmla="*/ 1 w 28"/>
                  <a:gd name="T5" fmla="*/ 18 h 19"/>
                  <a:gd name="T6" fmla="*/ 23 w 28"/>
                  <a:gd name="T7" fmla="*/ 18 h 19"/>
                  <a:gd name="T8" fmla="*/ 25 w 28"/>
                  <a:gd name="T9" fmla="*/ 14 h 19"/>
                  <a:gd name="T10" fmla="*/ 27 w 28"/>
                  <a:gd name="T11" fmla="*/ 0 h 19"/>
                  <a:gd name="T12" fmla="*/ 1 w 28"/>
                  <a:gd name="T13" fmla="*/ 0 h 19"/>
                  <a:gd name="T14" fmla="*/ 0 60000 65536"/>
                  <a:gd name="T15" fmla="*/ 0 60000 65536"/>
                  <a:gd name="T16" fmla="*/ 0 60000 65536"/>
                  <a:gd name="T17" fmla="*/ 0 60000 65536"/>
                  <a:gd name="T18" fmla="*/ 0 60000 65536"/>
                  <a:gd name="T19" fmla="*/ 0 60000 65536"/>
                  <a:gd name="T20" fmla="*/ 0 60000 65536"/>
                  <a:gd name="T21" fmla="*/ 0 w 28"/>
                  <a:gd name="T22" fmla="*/ 0 h 19"/>
                  <a:gd name="T23" fmla="*/ 28 w 2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9">
                    <a:moveTo>
                      <a:pt x="1" y="0"/>
                    </a:moveTo>
                    <a:lnTo>
                      <a:pt x="0" y="14"/>
                    </a:lnTo>
                    <a:lnTo>
                      <a:pt x="1" y="18"/>
                    </a:lnTo>
                    <a:lnTo>
                      <a:pt x="23" y="18"/>
                    </a:lnTo>
                    <a:lnTo>
                      <a:pt x="25" y="14"/>
                    </a:lnTo>
                    <a:lnTo>
                      <a:pt x="27" y="0"/>
                    </a:lnTo>
                    <a:lnTo>
                      <a:pt x="1" y="0"/>
                    </a:lnTo>
                  </a:path>
                </a:pathLst>
              </a:custGeom>
              <a:solidFill>
                <a:srgbClr val="FFFFFF"/>
              </a:solidFill>
              <a:ln w="12700" cap="rnd">
                <a:solidFill>
                  <a:srgbClr val="ABABAB"/>
                </a:solidFill>
                <a:round/>
              </a:ln>
            </p:spPr>
            <p:txBody>
              <a:bodyPr/>
              <a:lstStyle/>
              <a:p>
                <a:endParaRPr lang="zh-CN" altLang="en-US"/>
              </a:p>
            </p:txBody>
          </p:sp>
          <p:sp>
            <p:nvSpPr>
              <p:cNvPr id="10817" name="Freeform 952"/>
              <p:cNvSpPr/>
              <p:nvPr/>
            </p:nvSpPr>
            <p:spPr bwMode="auto">
              <a:xfrm>
                <a:off x="2558"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818" name="Freeform 953"/>
              <p:cNvSpPr/>
              <p:nvPr/>
            </p:nvSpPr>
            <p:spPr bwMode="auto">
              <a:xfrm>
                <a:off x="2578" y="2491"/>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0819" name="Freeform 954"/>
              <p:cNvSpPr/>
              <p:nvPr/>
            </p:nvSpPr>
            <p:spPr bwMode="auto">
              <a:xfrm>
                <a:off x="2614" y="2491"/>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0820" name="Freeform 955"/>
              <p:cNvSpPr/>
              <p:nvPr/>
            </p:nvSpPr>
            <p:spPr bwMode="auto">
              <a:xfrm>
                <a:off x="2705" y="2491"/>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0821" name="Freeform 956"/>
              <p:cNvSpPr/>
              <p:nvPr/>
            </p:nvSpPr>
            <p:spPr bwMode="auto">
              <a:xfrm>
                <a:off x="263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822" name="Freeform 957"/>
              <p:cNvSpPr/>
              <p:nvPr/>
            </p:nvSpPr>
            <p:spPr bwMode="auto">
              <a:xfrm>
                <a:off x="2687"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823" name="Freeform 958"/>
              <p:cNvSpPr/>
              <p:nvPr/>
            </p:nvSpPr>
            <p:spPr bwMode="auto">
              <a:xfrm>
                <a:off x="2651" y="2491"/>
                <a:ext cx="22" cy="19"/>
              </a:xfrm>
              <a:custGeom>
                <a:avLst/>
                <a:gdLst>
                  <a:gd name="T0" fmla="*/ 1 w 22"/>
                  <a:gd name="T1" fmla="*/ 0 h 19"/>
                  <a:gd name="T2" fmla="*/ 0 w 22"/>
                  <a:gd name="T3" fmla="*/ 14 h 19"/>
                  <a:gd name="T4" fmla="*/ 10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10"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0824" name="Freeform 959"/>
              <p:cNvSpPr/>
              <p:nvPr/>
            </p:nvSpPr>
            <p:spPr bwMode="auto">
              <a:xfrm>
                <a:off x="2669"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825" name="Freeform 960"/>
              <p:cNvSpPr/>
              <p:nvPr/>
            </p:nvSpPr>
            <p:spPr bwMode="auto">
              <a:xfrm>
                <a:off x="2473" y="2502"/>
                <a:ext cx="38" cy="19"/>
              </a:xfrm>
              <a:custGeom>
                <a:avLst/>
                <a:gdLst>
                  <a:gd name="T0" fmla="*/ 0 w 38"/>
                  <a:gd name="T1" fmla="*/ 10 h 19"/>
                  <a:gd name="T2" fmla="*/ 0 w 38"/>
                  <a:gd name="T3" fmla="*/ 18 h 19"/>
                  <a:gd name="T4" fmla="*/ 36 w 38"/>
                  <a:gd name="T5" fmla="*/ 18 h 19"/>
                  <a:gd name="T6" fmla="*/ 37 w 38"/>
                  <a:gd name="T7" fmla="*/ 4 h 19"/>
                  <a:gd name="T8" fmla="*/ 37 w 38"/>
                  <a:gd name="T9" fmla="*/ 0 h 19"/>
                  <a:gd name="T10" fmla="*/ 35 w 38"/>
                  <a:gd name="T11" fmla="*/ 10 h 19"/>
                  <a:gd name="T12" fmla="*/ 32 w 38"/>
                  <a:gd name="T13" fmla="*/ 11 h 19"/>
                  <a:gd name="T14" fmla="*/ 30 w 38"/>
                  <a:gd name="T15" fmla="*/ 11 h 19"/>
                  <a:gd name="T16" fmla="*/ 27 w 38"/>
                  <a:gd name="T17" fmla="*/ 11 h 19"/>
                  <a:gd name="T18" fmla="*/ 25 w 38"/>
                  <a:gd name="T19" fmla="*/ 11 h 19"/>
                  <a:gd name="T20" fmla="*/ 22 w 38"/>
                  <a:gd name="T21" fmla="*/ 11 h 19"/>
                  <a:gd name="T22" fmla="*/ 20 w 38"/>
                  <a:gd name="T23" fmla="*/ 11 h 19"/>
                  <a:gd name="T24" fmla="*/ 17 w 38"/>
                  <a:gd name="T25" fmla="*/ 11 h 19"/>
                  <a:gd name="T26" fmla="*/ 14 w 38"/>
                  <a:gd name="T27" fmla="*/ 11 h 19"/>
                  <a:gd name="T28" fmla="*/ 12 w 38"/>
                  <a:gd name="T29" fmla="*/ 11 h 19"/>
                  <a:gd name="T30" fmla="*/ 9 w 38"/>
                  <a:gd name="T31" fmla="*/ 11 h 19"/>
                  <a:gd name="T32" fmla="*/ 7 w 38"/>
                  <a:gd name="T33" fmla="*/ 11 h 19"/>
                  <a:gd name="T34" fmla="*/ 5 w 38"/>
                  <a:gd name="T35" fmla="*/ 11 h 19"/>
                  <a:gd name="T36" fmla="*/ 2 w 38"/>
                  <a:gd name="T37" fmla="*/ 11 h 19"/>
                  <a:gd name="T38" fmla="*/ 0 w 38"/>
                  <a:gd name="T39" fmla="*/ 10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9"/>
                  <a:gd name="T62" fmla="*/ 38 w 38"/>
                  <a:gd name="T63" fmla="*/ 19 h 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9">
                    <a:moveTo>
                      <a:pt x="0" y="10"/>
                    </a:moveTo>
                    <a:lnTo>
                      <a:pt x="0" y="18"/>
                    </a:lnTo>
                    <a:lnTo>
                      <a:pt x="36" y="18"/>
                    </a:lnTo>
                    <a:lnTo>
                      <a:pt x="37" y="4"/>
                    </a:lnTo>
                    <a:lnTo>
                      <a:pt x="37" y="0"/>
                    </a:lnTo>
                    <a:lnTo>
                      <a:pt x="35" y="10"/>
                    </a:lnTo>
                    <a:lnTo>
                      <a:pt x="32" y="11"/>
                    </a:lnTo>
                    <a:lnTo>
                      <a:pt x="30" y="11"/>
                    </a:lnTo>
                    <a:lnTo>
                      <a:pt x="27" y="11"/>
                    </a:lnTo>
                    <a:lnTo>
                      <a:pt x="25" y="11"/>
                    </a:lnTo>
                    <a:lnTo>
                      <a:pt x="22" y="11"/>
                    </a:lnTo>
                    <a:lnTo>
                      <a:pt x="20" y="11"/>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826" name="Freeform 961"/>
              <p:cNvSpPr/>
              <p:nvPr/>
            </p:nvSpPr>
            <p:spPr bwMode="auto">
              <a:xfrm>
                <a:off x="2548" y="2502"/>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7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827" name="Freeform 962"/>
              <p:cNvSpPr/>
              <p:nvPr/>
            </p:nvSpPr>
            <p:spPr bwMode="auto">
              <a:xfrm>
                <a:off x="2602" y="2502"/>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828" name="Freeform 963"/>
              <p:cNvSpPr/>
              <p:nvPr/>
            </p:nvSpPr>
            <p:spPr bwMode="auto">
              <a:xfrm>
                <a:off x="2678" y="250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829" name="Freeform 964"/>
              <p:cNvSpPr/>
              <p:nvPr/>
            </p:nvSpPr>
            <p:spPr bwMode="auto">
              <a:xfrm>
                <a:off x="2678" y="2502"/>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830" name="Freeform 965"/>
              <p:cNvSpPr/>
              <p:nvPr/>
            </p:nvSpPr>
            <p:spPr bwMode="auto">
              <a:xfrm>
                <a:off x="2472"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831" name="Freeform 966"/>
              <p:cNvSpPr/>
              <p:nvPr/>
            </p:nvSpPr>
            <p:spPr bwMode="auto">
              <a:xfrm>
                <a:off x="2471" y="2511"/>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832" name="Freeform 967"/>
              <p:cNvSpPr/>
              <p:nvPr/>
            </p:nvSpPr>
            <p:spPr bwMode="auto">
              <a:xfrm>
                <a:off x="2488" y="2511"/>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7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7"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833" name="Freeform 968"/>
              <p:cNvSpPr/>
              <p:nvPr/>
            </p:nvSpPr>
            <p:spPr bwMode="auto">
              <a:xfrm>
                <a:off x="2776" y="2510"/>
                <a:ext cx="22" cy="19"/>
              </a:xfrm>
              <a:custGeom>
                <a:avLst/>
                <a:gdLst>
                  <a:gd name="T0" fmla="*/ 19 w 22"/>
                  <a:gd name="T1" fmla="*/ 0 h 19"/>
                  <a:gd name="T2" fmla="*/ 21 w 22"/>
                  <a:gd name="T3" fmla="*/ 13 h 19"/>
                  <a:gd name="T4" fmla="*/ 11 w 22"/>
                  <a:gd name="T5" fmla="*/ 18 h 19"/>
                  <a:gd name="T6" fmla="*/ 2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1" y="18"/>
                    </a:lnTo>
                    <a:lnTo>
                      <a:pt x="2"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834" name="Freeform 969"/>
              <p:cNvSpPr/>
              <p:nvPr/>
            </p:nvSpPr>
            <p:spPr bwMode="auto">
              <a:xfrm>
                <a:off x="2774" y="2511"/>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2 w 21"/>
                  <a:gd name="T11" fmla="*/ 10 h 19"/>
                  <a:gd name="T12" fmla="*/ 4 w 21"/>
                  <a:gd name="T13" fmla="*/ 11 h 19"/>
                  <a:gd name="T14" fmla="*/ 6 w 21"/>
                  <a:gd name="T15" fmla="*/ 11 h 19"/>
                  <a:gd name="T16" fmla="*/ 8 w 21"/>
                  <a:gd name="T17" fmla="*/ 11 h 19"/>
                  <a:gd name="T18" fmla="*/ 11 w 21"/>
                  <a:gd name="T19" fmla="*/ 11 h 19"/>
                  <a:gd name="T20" fmla="*/ 12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2" y="10"/>
                    </a:lnTo>
                    <a:lnTo>
                      <a:pt x="4" y="11"/>
                    </a:lnTo>
                    <a:lnTo>
                      <a:pt x="6" y="11"/>
                    </a:lnTo>
                    <a:lnTo>
                      <a:pt x="8" y="11"/>
                    </a:lnTo>
                    <a:lnTo>
                      <a:pt x="11" y="11"/>
                    </a:lnTo>
                    <a:lnTo>
                      <a:pt x="12"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0835" name="Freeform 970"/>
              <p:cNvSpPr/>
              <p:nvPr/>
            </p:nvSpPr>
            <p:spPr bwMode="auto">
              <a:xfrm>
                <a:off x="2543"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836" name="Freeform 971"/>
              <p:cNvSpPr/>
              <p:nvPr/>
            </p:nvSpPr>
            <p:spPr bwMode="auto">
              <a:xfrm>
                <a:off x="2756" y="2510"/>
                <a:ext cx="21" cy="19"/>
              </a:xfrm>
              <a:custGeom>
                <a:avLst/>
                <a:gdLst>
                  <a:gd name="T0" fmla="*/ 18 w 21"/>
                  <a:gd name="T1" fmla="*/ 0 h 19"/>
                  <a:gd name="T2" fmla="*/ 20 w 21"/>
                  <a:gd name="T3" fmla="*/ 13 h 19"/>
                  <a:gd name="T4" fmla="*/ 10 w 21"/>
                  <a:gd name="T5" fmla="*/ 18 h 19"/>
                  <a:gd name="T6" fmla="*/ 1 w 21"/>
                  <a:gd name="T7" fmla="*/ 13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3"/>
                    </a:lnTo>
                    <a:lnTo>
                      <a:pt x="10" y="18"/>
                    </a:lnTo>
                    <a:lnTo>
                      <a:pt x="1" y="13"/>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0837" name="Freeform 972"/>
              <p:cNvSpPr/>
              <p:nvPr/>
            </p:nvSpPr>
            <p:spPr bwMode="auto">
              <a:xfrm>
                <a:off x="2739"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838" name="Freeform 973"/>
              <p:cNvSpPr/>
              <p:nvPr/>
            </p:nvSpPr>
            <p:spPr bwMode="auto">
              <a:xfrm>
                <a:off x="2718"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839" name="Freeform 974"/>
              <p:cNvSpPr/>
              <p:nvPr/>
            </p:nvSpPr>
            <p:spPr bwMode="auto">
              <a:xfrm>
                <a:off x="2718"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840" name="Freeform 975"/>
              <p:cNvSpPr/>
              <p:nvPr/>
            </p:nvSpPr>
            <p:spPr bwMode="auto">
              <a:xfrm>
                <a:off x="2700"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841" name="Freeform 976"/>
              <p:cNvSpPr/>
              <p:nvPr/>
            </p:nvSpPr>
            <p:spPr bwMode="auto">
              <a:xfrm>
                <a:off x="2699"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842" name="Freeform 977"/>
              <p:cNvSpPr/>
              <p:nvPr/>
            </p:nvSpPr>
            <p:spPr bwMode="auto">
              <a:xfrm>
                <a:off x="2574"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0843" name="Freeform 978"/>
              <p:cNvSpPr/>
              <p:nvPr/>
            </p:nvSpPr>
            <p:spPr bwMode="auto">
              <a:xfrm>
                <a:off x="2646"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0844" name="Freeform 979"/>
              <p:cNvSpPr/>
              <p:nvPr/>
            </p:nvSpPr>
            <p:spPr bwMode="auto">
              <a:xfrm>
                <a:off x="2716" y="2392"/>
                <a:ext cx="65" cy="19"/>
              </a:xfrm>
              <a:custGeom>
                <a:avLst/>
                <a:gdLst>
                  <a:gd name="T0" fmla="*/ 0 w 65"/>
                  <a:gd name="T1" fmla="*/ 0 h 19"/>
                  <a:gd name="T2" fmla="*/ 64 w 65"/>
                  <a:gd name="T3" fmla="*/ 0 h 19"/>
                  <a:gd name="T4" fmla="*/ 64 w 65"/>
                  <a:gd name="T5" fmla="*/ 18 h 19"/>
                  <a:gd name="T6" fmla="*/ 0 w 65"/>
                  <a:gd name="T7" fmla="*/ 18 h 19"/>
                  <a:gd name="T8" fmla="*/ 0 w 65"/>
                  <a:gd name="T9" fmla="*/ 0 h 19"/>
                  <a:gd name="T10" fmla="*/ 0 60000 65536"/>
                  <a:gd name="T11" fmla="*/ 0 60000 65536"/>
                  <a:gd name="T12" fmla="*/ 0 60000 65536"/>
                  <a:gd name="T13" fmla="*/ 0 60000 65536"/>
                  <a:gd name="T14" fmla="*/ 0 60000 65536"/>
                  <a:gd name="T15" fmla="*/ 0 w 65"/>
                  <a:gd name="T16" fmla="*/ 0 h 19"/>
                  <a:gd name="T17" fmla="*/ 65 w 65"/>
                  <a:gd name="T18" fmla="*/ 19 h 19"/>
                </a:gdLst>
                <a:ahLst/>
                <a:cxnLst>
                  <a:cxn ang="T10">
                    <a:pos x="T0" y="T1"/>
                  </a:cxn>
                  <a:cxn ang="T11">
                    <a:pos x="T2" y="T3"/>
                  </a:cxn>
                  <a:cxn ang="T12">
                    <a:pos x="T4" y="T5"/>
                  </a:cxn>
                  <a:cxn ang="T13">
                    <a:pos x="T6" y="T7"/>
                  </a:cxn>
                  <a:cxn ang="T14">
                    <a:pos x="T8" y="T9"/>
                  </a:cxn>
                </a:cxnLst>
                <a:rect l="T15" t="T16" r="T17" b="T18"/>
                <a:pathLst>
                  <a:path w="65" h="19">
                    <a:moveTo>
                      <a:pt x="0" y="0"/>
                    </a:moveTo>
                    <a:lnTo>
                      <a:pt x="64" y="0"/>
                    </a:lnTo>
                    <a:lnTo>
                      <a:pt x="64"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0845" name="Freeform 980"/>
              <p:cNvSpPr/>
              <p:nvPr/>
            </p:nvSpPr>
            <p:spPr bwMode="auto">
              <a:xfrm>
                <a:off x="2529" y="2170"/>
                <a:ext cx="290" cy="224"/>
              </a:xfrm>
              <a:custGeom>
                <a:avLst/>
                <a:gdLst>
                  <a:gd name="T0" fmla="*/ 12 w 290"/>
                  <a:gd name="T1" fmla="*/ 0 h 224"/>
                  <a:gd name="T2" fmla="*/ 276 w 290"/>
                  <a:gd name="T3" fmla="*/ 0 h 224"/>
                  <a:gd name="T4" fmla="*/ 279 w 290"/>
                  <a:gd name="T5" fmla="*/ 0 h 224"/>
                  <a:gd name="T6" fmla="*/ 281 w 290"/>
                  <a:gd name="T7" fmla="*/ 0 h 224"/>
                  <a:gd name="T8" fmla="*/ 283 w 290"/>
                  <a:gd name="T9" fmla="*/ 1 h 224"/>
                  <a:gd name="T10" fmla="*/ 285 w 290"/>
                  <a:gd name="T11" fmla="*/ 3 h 224"/>
                  <a:gd name="T12" fmla="*/ 287 w 290"/>
                  <a:gd name="T13" fmla="*/ 4 h 224"/>
                  <a:gd name="T14" fmla="*/ 288 w 290"/>
                  <a:gd name="T15" fmla="*/ 7 h 224"/>
                  <a:gd name="T16" fmla="*/ 289 w 290"/>
                  <a:gd name="T17" fmla="*/ 9 h 224"/>
                  <a:gd name="T18" fmla="*/ 289 w 290"/>
                  <a:gd name="T19" fmla="*/ 11 h 224"/>
                  <a:gd name="T20" fmla="*/ 289 w 290"/>
                  <a:gd name="T21" fmla="*/ 211 h 224"/>
                  <a:gd name="T22" fmla="*/ 289 w 290"/>
                  <a:gd name="T23" fmla="*/ 213 h 224"/>
                  <a:gd name="T24" fmla="*/ 288 w 290"/>
                  <a:gd name="T25" fmla="*/ 215 h 224"/>
                  <a:gd name="T26" fmla="*/ 287 w 290"/>
                  <a:gd name="T27" fmla="*/ 218 h 224"/>
                  <a:gd name="T28" fmla="*/ 285 w 290"/>
                  <a:gd name="T29" fmla="*/ 219 h 224"/>
                  <a:gd name="T30" fmla="*/ 283 w 290"/>
                  <a:gd name="T31" fmla="*/ 221 h 224"/>
                  <a:gd name="T32" fmla="*/ 281 w 290"/>
                  <a:gd name="T33" fmla="*/ 222 h 224"/>
                  <a:gd name="T34" fmla="*/ 279 w 290"/>
                  <a:gd name="T35" fmla="*/ 222 h 224"/>
                  <a:gd name="T36" fmla="*/ 276 w 290"/>
                  <a:gd name="T37" fmla="*/ 223 h 224"/>
                  <a:gd name="T38" fmla="*/ 12 w 290"/>
                  <a:gd name="T39" fmla="*/ 223 h 224"/>
                  <a:gd name="T40" fmla="*/ 9 w 290"/>
                  <a:gd name="T41" fmla="*/ 222 h 224"/>
                  <a:gd name="T42" fmla="*/ 7 w 290"/>
                  <a:gd name="T43" fmla="*/ 222 h 224"/>
                  <a:gd name="T44" fmla="*/ 5 w 290"/>
                  <a:gd name="T45" fmla="*/ 221 h 224"/>
                  <a:gd name="T46" fmla="*/ 3 w 290"/>
                  <a:gd name="T47" fmla="*/ 219 h 224"/>
                  <a:gd name="T48" fmla="*/ 1 w 290"/>
                  <a:gd name="T49" fmla="*/ 218 h 224"/>
                  <a:gd name="T50" fmla="*/ 0 w 290"/>
                  <a:gd name="T51" fmla="*/ 215 h 224"/>
                  <a:gd name="T52" fmla="*/ 0 w 290"/>
                  <a:gd name="T53" fmla="*/ 213 h 224"/>
                  <a:gd name="T54" fmla="*/ 0 w 290"/>
                  <a:gd name="T55" fmla="*/ 211 h 224"/>
                  <a:gd name="T56" fmla="*/ 0 w 290"/>
                  <a:gd name="T57" fmla="*/ 11 h 224"/>
                  <a:gd name="T58" fmla="*/ 0 w 290"/>
                  <a:gd name="T59" fmla="*/ 9 h 224"/>
                  <a:gd name="T60" fmla="*/ 0 w 290"/>
                  <a:gd name="T61" fmla="*/ 7 h 224"/>
                  <a:gd name="T62" fmla="*/ 1 w 290"/>
                  <a:gd name="T63" fmla="*/ 4 h 224"/>
                  <a:gd name="T64" fmla="*/ 3 w 290"/>
                  <a:gd name="T65" fmla="*/ 3 h 224"/>
                  <a:gd name="T66" fmla="*/ 5 w 290"/>
                  <a:gd name="T67" fmla="*/ 1 h 224"/>
                  <a:gd name="T68" fmla="*/ 7 w 290"/>
                  <a:gd name="T69" fmla="*/ 0 h 224"/>
                  <a:gd name="T70" fmla="*/ 9 w 290"/>
                  <a:gd name="T71" fmla="*/ 0 h 224"/>
                  <a:gd name="T72" fmla="*/ 12 w 290"/>
                  <a:gd name="T73" fmla="*/ 0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0"/>
                  <a:gd name="T112" fmla="*/ 0 h 224"/>
                  <a:gd name="T113" fmla="*/ 290 w 290"/>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0" h="224">
                    <a:moveTo>
                      <a:pt x="12" y="0"/>
                    </a:moveTo>
                    <a:lnTo>
                      <a:pt x="276" y="0"/>
                    </a:lnTo>
                    <a:lnTo>
                      <a:pt x="279" y="0"/>
                    </a:lnTo>
                    <a:lnTo>
                      <a:pt x="281" y="0"/>
                    </a:lnTo>
                    <a:lnTo>
                      <a:pt x="283" y="1"/>
                    </a:lnTo>
                    <a:lnTo>
                      <a:pt x="285" y="3"/>
                    </a:lnTo>
                    <a:lnTo>
                      <a:pt x="287" y="4"/>
                    </a:lnTo>
                    <a:lnTo>
                      <a:pt x="288" y="7"/>
                    </a:lnTo>
                    <a:lnTo>
                      <a:pt x="289" y="9"/>
                    </a:lnTo>
                    <a:lnTo>
                      <a:pt x="289" y="11"/>
                    </a:lnTo>
                    <a:lnTo>
                      <a:pt x="289" y="211"/>
                    </a:lnTo>
                    <a:lnTo>
                      <a:pt x="289" y="213"/>
                    </a:lnTo>
                    <a:lnTo>
                      <a:pt x="288" y="215"/>
                    </a:lnTo>
                    <a:lnTo>
                      <a:pt x="287" y="218"/>
                    </a:lnTo>
                    <a:lnTo>
                      <a:pt x="285" y="219"/>
                    </a:lnTo>
                    <a:lnTo>
                      <a:pt x="283" y="221"/>
                    </a:lnTo>
                    <a:lnTo>
                      <a:pt x="281" y="222"/>
                    </a:lnTo>
                    <a:lnTo>
                      <a:pt x="279" y="222"/>
                    </a:lnTo>
                    <a:lnTo>
                      <a:pt x="276" y="223"/>
                    </a:lnTo>
                    <a:lnTo>
                      <a:pt x="12" y="223"/>
                    </a:lnTo>
                    <a:lnTo>
                      <a:pt x="9" y="222"/>
                    </a:lnTo>
                    <a:lnTo>
                      <a:pt x="7" y="222"/>
                    </a:lnTo>
                    <a:lnTo>
                      <a:pt x="5" y="221"/>
                    </a:lnTo>
                    <a:lnTo>
                      <a:pt x="3" y="219"/>
                    </a:lnTo>
                    <a:lnTo>
                      <a:pt x="1" y="218"/>
                    </a:lnTo>
                    <a:lnTo>
                      <a:pt x="0" y="215"/>
                    </a:lnTo>
                    <a:lnTo>
                      <a:pt x="0" y="213"/>
                    </a:lnTo>
                    <a:lnTo>
                      <a:pt x="0" y="211"/>
                    </a:lnTo>
                    <a:lnTo>
                      <a:pt x="0" y="11"/>
                    </a:lnTo>
                    <a:lnTo>
                      <a:pt x="0" y="9"/>
                    </a:lnTo>
                    <a:lnTo>
                      <a:pt x="0" y="7"/>
                    </a:lnTo>
                    <a:lnTo>
                      <a:pt x="1" y="4"/>
                    </a:lnTo>
                    <a:lnTo>
                      <a:pt x="3" y="3"/>
                    </a:lnTo>
                    <a:lnTo>
                      <a:pt x="5" y="1"/>
                    </a:lnTo>
                    <a:lnTo>
                      <a:pt x="7" y="0"/>
                    </a:lnTo>
                    <a:lnTo>
                      <a:pt x="9" y="0"/>
                    </a:lnTo>
                    <a:lnTo>
                      <a:pt x="12" y="0"/>
                    </a:lnTo>
                  </a:path>
                </a:pathLst>
              </a:custGeom>
              <a:solidFill>
                <a:srgbClr val="FFFFFF"/>
              </a:solidFill>
              <a:ln w="12700" cap="rnd">
                <a:solidFill>
                  <a:srgbClr val="ABABAB"/>
                </a:solidFill>
                <a:round/>
              </a:ln>
            </p:spPr>
            <p:txBody>
              <a:bodyPr/>
              <a:lstStyle/>
              <a:p>
                <a:endParaRPr lang="zh-CN" altLang="en-US"/>
              </a:p>
            </p:txBody>
          </p:sp>
          <p:sp>
            <p:nvSpPr>
              <p:cNvPr id="10846" name="Freeform 981"/>
              <p:cNvSpPr/>
              <p:nvPr/>
            </p:nvSpPr>
            <p:spPr bwMode="auto">
              <a:xfrm>
                <a:off x="2565" y="2203"/>
                <a:ext cx="220" cy="153"/>
              </a:xfrm>
              <a:custGeom>
                <a:avLst/>
                <a:gdLst>
                  <a:gd name="T0" fmla="*/ 217 w 220"/>
                  <a:gd name="T1" fmla="*/ 2 h 153"/>
                  <a:gd name="T2" fmla="*/ 217 w 220"/>
                  <a:gd name="T3" fmla="*/ 8 h 153"/>
                  <a:gd name="T4" fmla="*/ 218 w 220"/>
                  <a:gd name="T5" fmla="*/ 17 h 153"/>
                  <a:gd name="T6" fmla="*/ 218 w 220"/>
                  <a:gd name="T7" fmla="*/ 26 h 153"/>
                  <a:gd name="T8" fmla="*/ 218 w 220"/>
                  <a:gd name="T9" fmla="*/ 35 h 153"/>
                  <a:gd name="T10" fmla="*/ 218 w 220"/>
                  <a:gd name="T11" fmla="*/ 45 h 153"/>
                  <a:gd name="T12" fmla="*/ 219 w 220"/>
                  <a:gd name="T13" fmla="*/ 54 h 153"/>
                  <a:gd name="T14" fmla="*/ 219 w 220"/>
                  <a:gd name="T15" fmla="*/ 63 h 153"/>
                  <a:gd name="T16" fmla="*/ 219 w 220"/>
                  <a:gd name="T17" fmla="*/ 72 h 153"/>
                  <a:gd name="T18" fmla="*/ 219 w 220"/>
                  <a:gd name="T19" fmla="*/ 77 h 153"/>
                  <a:gd name="T20" fmla="*/ 219 w 220"/>
                  <a:gd name="T21" fmla="*/ 86 h 153"/>
                  <a:gd name="T22" fmla="*/ 218 w 220"/>
                  <a:gd name="T23" fmla="*/ 95 h 153"/>
                  <a:gd name="T24" fmla="*/ 218 w 220"/>
                  <a:gd name="T25" fmla="*/ 104 h 153"/>
                  <a:gd name="T26" fmla="*/ 218 w 220"/>
                  <a:gd name="T27" fmla="*/ 113 h 153"/>
                  <a:gd name="T28" fmla="*/ 218 w 220"/>
                  <a:gd name="T29" fmla="*/ 122 h 153"/>
                  <a:gd name="T30" fmla="*/ 218 w 220"/>
                  <a:gd name="T31" fmla="*/ 131 h 153"/>
                  <a:gd name="T32" fmla="*/ 217 w 220"/>
                  <a:gd name="T33" fmla="*/ 140 h 153"/>
                  <a:gd name="T34" fmla="*/ 217 w 220"/>
                  <a:gd name="T35" fmla="*/ 146 h 153"/>
                  <a:gd name="T36" fmla="*/ 214 w 220"/>
                  <a:gd name="T37" fmla="*/ 149 h 153"/>
                  <a:gd name="T38" fmla="*/ 209 w 220"/>
                  <a:gd name="T39" fmla="*/ 150 h 153"/>
                  <a:gd name="T40" fmla="*/ 199 w 220"/>
                  <a:gd name="T41" fmla="*/ 150 h 153"/>
                  <a:gd name="T42" fmla="*/ 186 w 220"/>
                  <a:gd name="T43" fmla="*/ 151 h 153"/>
                  <a:gd name="T44" fmla="*/ 173 w 220"/>
                  <a:gd name="T45" fmla="*/ 151 h 153"/>
                  <a:gd name="T46" fmla="*/ 160 w 220"/>
                  <a:gd name="T47" fmla="*/ 151 h 153"/>
                  <a:gd name="T48" fmla="*/ 147 w 220"/>
                  <a:gd name="T49" fmla="*/ 151 h 153"/>
                  <a:gd name="T50" fmla="*/ 134 w 220"/>
                  <a:gd name="T51" fmla="*/ 152 h 153"/>
                  <a:gd name="T52" fmla="*/ 121 w 220"/>
                  <a:gd name="T53" fmla="*/ 152 h 153"/>
                  <a:gd name="T54" fmla="*/ 108 w 220"/>
                  <a:gd name="T55" fmla="*/ 152 h 153"/>
                  <a:gd name="T56" fmla="*/ 101 w 220"/>
                  <a:gd name="T57" fmla="*/ 152 h 153"/>
                  <a:gd name="T58" fmla="*/ 88 w 220"/>
                  <a:gd name="T59" fmla="*/ 152 h 153"/>
                  <a:gd name="T60" fmla="*/ 75 w 220"/>
                  <a:gd name="T61" fmla="*/ 151 h 153"/>
                  <a:gd name="T62" fmla="*/ 62 w 220"/>
                  <a:gd name="T63" fmla="*/ 151 h 153"/>
                  <a:gd name="T64" fmla="*/ 49 w 220"/>
                  <a:gd name="T65" fmla="*/ 151 h 153"/>
                  <a:gd name="T66" fmla="*/ 37 w 220"/>
                  <a:gd name="T67" fmla="*/ 151 h 153"/>
                  <a:gd name="T68" fmla="*/ 24 w 220"/>
                  <a:gd name="T69" fmla="*/ 151 h 153"/>
                  <a:gd name="T70" fmla="*/ 11 w 220"/>
                  <a:gd name="T71" fmla="*/ 150 h 153"/>
                  <a:gd name="T72" fmla="*/ 3 w 220"/>
                  <a:gd name="T73" fmla="*/ 150 h 153"/>
                  <a:gd name="T74" fmla="*/ 0 w 220"/>
                  <a:gd name="T75" fmla="*/ 147 h 153"/>
                  <a:gd name="T76" fmla="*/ 182 w 220"/>
                  <a:gd name="T77" fmla="*/ 127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0"/>
                  <a:gd name="T118" fmla="*/ 0 h 153"/>
                  <a:gd name="T119" fmla="*/ 220 w 220"/>
                  <a:gd name="T120" fmla="*/ 153 h 15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0" h="153">
                    <a:moveTo>
                      <a:pt x="217" y="0"/>
                    </a:moveTo>
                    <a:lnTo>
                      <a:pt x="217" y="2"/>
                    </a:lnTo>
                    <a:lnTo>
                      <a:pt x="217" y="4"/>
                    </a:lnTo>
                    <a:lnTo>
                      <a:pt x="217" y="8"/>
                    </a:lnTo>
                    <a:lnTo>
                      <a:pt x="218" y="13"/>
                    </a:lnTo>
                    <a:lnTo>
                      <a:pt x="218" y="17"/>
                    </a:lnTo>
                    <a:lnTo>
                      <a:pt x="218" y="22"/>
                    </a:lnTo>
                    <a:lnTo>
                      <a:pt x="218" y="26"/>
                    </a:lnTo>
                    <a:lnTo>
                      <a:pt x="218" y="31"/>
                    </a:lnTo>
                    <a:lnTo>
                      <a:pt x="218" y="35"/>
                    </a:lnTo>
                    <a:lnTo>
                      <a:pt x="218" y="40"/>
                    </a:lnTo>
                    <a:lnTo>
                      <a:pt x="218" y="45"/>
                    </a:lnTo>
                    <a:lnTo>
                      <a:pt x="218" y="49"/>
                    </a:lnTo>
                    <a:lnTo>
                      <a:pt x="219" y="54"/>
                    </a:lnTo>
                    <a:lnTo>
                      <a:pt x="219" y="58"/>
                    </a:lnTo>
                    <a:lnTo>
                      <a:pt x="219" y="63"/>
                    </a:lnTo>
                    <a:lnTo>
                      <a:pt x="219" y="67"/>
                    </a:lnTo>
                    <a:lnTo>
                      <a:pt x="219" y="72"/>
                    </a:lnTo>
                    <a:lnTo>
                      <a:pt x="219" y="74"/>
                    </a:lnTo>
                    <a:lnTo>
                      <a:pt x="219" y="77"/>
                    </a:lnTo>
                    <a:lnTo>
                      <a:pt x="219" y="81"/>
                    </a:lnTo>
                    <a:lnTo>
                      <a:pt x="219" y="86"/>
                    </a:lnTo>
                    <a:lnTo>
                      <a:pt x="219" y="90"/>
                    </a:lnTo>
                    <a:lnTo>
                      <a:pt x="218" y="95"/>
                    </a:lnTo>
                    <a:lnTo>
                      <a:pt x="218" y="99"/>
                    </a:lnTo>
                    <a:lnTo>
                      <a:pt x="218" y="104"/>
                    </a:lnTo>
                    <a:lnTo>
                      <a:pt x="218" y="108"/>
                    </a:lnTo>
                    <a:lnTo>
                      <a:pt x="218" y="113"/>
                    </a:lnTo>
                    <a:lnTo>
                      <a:pt x="218" y="117"/>
                    </a:lnTo>
                    <a:lnTo>
                      <a:pt x="218" y="122"/>
                    </a:lnTo>
                    <a:lnTo>
                      <a:pt x="218" y="127"/>
                    </a:lnTo>
                    <a:lnTo>
                      <a:pt x="218" y="131"/>
                    </a:lnTo>
                    <a:lnTo>
                      <a:pt x="217" y="136"/>
                    </a:lnTo>
                    <a:lnTo>
                      <a:pt x="217" y="140"/>
                    </a:lnTo>
                    <a:lnTo>
                      <a:pt x="217" y="145"/>
                    </a:lnTo>
                    <a:lnTo>
                      <a:pt x="217" y="146"/>
                    </a:lnTo>
                    <a:lnTo>
                      <a:pt x="216" y="148"/>
                    </a:lnTo>
                    <a:lnTo>
                      <a:pt x="214" y="149"/>
                    </a:lnTo>
                    <a:lnTo>
                      <a:pt x="212" y="150"/>
                    </a:lnTo>
                    <a:lnTo>
                      <a:pt x="209" y="150"/>
                    </a:lnTo>
                    <a:lnTo>
                      <a:pt x="205" y="150"/>
                    </a:lnTo>
                    <a:lnTo>
                      <a:pt x="199" y="150"/>
                    </a:lnTo>
                    <a:lnTo>
                      <a:pt x="192" y="151"/>
                    </a:lnTo>
                    <a:lnTo>
                      <a:pt x="186" y="151"/>
                    </a:lnTo>
                    <a:lnTo>
                      <a:pt x="180" y="151"/>
                    </a:lnTo>
                    <a:lnTo>
                      <a:pt x="173" y="151"/>
                    </a:lnTo>
                    <a:lnTo>
                      <a:pt x="167" y="151"/>
                    </a:lnTo>
                    <a:lnTo>
                      <a:pt x="160" y="151"/>
                    </a:lnTo>
                    <a:lnTo>
                      <a:pt x="154" y="151"/>
                    </a:lnTo>
                    <a:lnTo>
                      <a:pt x="147" y="151"/>
                    </a:lnTo>
                    <a:lnTo>
                      <a:pt x="141" y="151"/>
                    </a:lnTo>
                    <a:lnTo>
                      <a:pt x="134" y="152"/>
                    </a:lnTo>
                    <a:lnTo>
                      <a:pt x="128" y="152"/>
                    </a:lnTo>
                    <a:lnTo>
                      <a:pt x="121" y="152"/>
                    </a:lnTo>
                    <a:lnTo>
                      <a:pt x="115" y="152"/>
                    </a:lnTo>
                    <a:lnTo>
                      <a:pt x="108" y="152"/>
                    </a:lnTo>
                    <a:lnTo>
                      <a:pt x="105" y="152"/>
                    </a:lnTo>
                    <a:lnTo>
                      <a:pt x="101" y="152"/>
                    </a:lnTo>
                    <a:lnTo>
                      <a:pt x="95" y="152"/>
                    </a:lnTo>
                    <a:lnTo>
                      <a:pt x="88" y="152"/>
                    </a:lnTo>
                    <a:lnTo>
                      <a:pt x="82" y="152"/>
                    </a:lnTo>
                    <a:lnTo>
                      <a:pt x="75" y="151"/>
                    </a:lnTo>
                    <a:lnTo>
                      <a:pt x="69" y="151"/>
                    </a:lnTo>
                    <a:lnTo>
                      <a:pt x="62" y="151"/>
                    </a:lnTo>
                    <a:lnTo>
                      <a:pt x="56" y="151"/>
                    </a:lnTo>
                    <a:lnTo>
                      <a:pt x="49" y="151"/>
                    </a:lnTo>
                    <a:lnTo>
                      <a:pt x="43" y="151"/>
                    </a:lnTo>
                    <a:lnTo>
                      <a:pt x="37" y="151"/>
                    </a:lnTo>
                    <a:lnTo>
                      <a:pt x="30" y="151"/>
                    </a:lnTo>
                    <a:lnTo>
                      <a:pt x="24" y="151"/>
                    </a:lnTo>
                    <a:lnTo>
                      <a:pt x="17" y="150"/>
                    </a:lnTo>
                    <a:lnTo>
                      <a:pt x="11" y="150"/>
                    </a:lnTo>
                    <a:lnTo>
                      <a:pt x="4" y="150"/>
                    </a:lnTo>
                    <a:lnTo>
                      <a:pt x="3" y="150"/>
                    </a:lnTo>
                    <a:lnTo>
                      <a:pt x="1" y="149"/>
                    </a:lnTo>
                    <a:lnTo>
                      <a:pt x="0" y="147"/>
                    </a:lnTo>
                    <a:lnTo>
                      <a:pt x="0" y="145"/>
                    </a:lnTo>
                    <a:lnTo>
                      <a:pt x="182" y="127"/>
                    </a:lnTo>
                    <a:lnTo>
                      <a:pt x="217" y="0"/>
                    </a:lnTo>
                  </a:path>
                </a:pathLst>
              </a:custGeom>
              <a:solidFill>
                <a:srgbClr val="FFFFFF"/>
              </a:solidFill>
              <a:ln w="12700" cap="rnd">
                <a:solidFill>
                  <a:srgbClr val="ABABAB"/>
                </a:solidFill>
                <a:round/>
              </a:ln>
            </p:spPr>
            <p:txBody>
              <a:bodyPr/>
              <a:lstStyle/>
              <a:p>
                <a:endParaRPr lang="zh-CN" altLang="en-US"/>
              </a:p>
            </p:txBody>
          </p:sp>
          <p:sp>
            <p:nvSpPr>
              <p:cNvPr id="10847" name="Freeform 982"/>
              <p:cNvSpPr/>
              <p:nvPr/>
            </p:nvSpPr>
            <p:spPr bwMode="auto">
              <a:xfrm>
                <a:off x="2564" y="2197"/>
                <a:ext cx="219" cy="157"/>
              </a:xfrm>
              <a:custGeom>
                <a:avLst/>
                <a:gdLst>
                  <a:gd name="T0" fmla="*/ 1 w 219"/>
                  <a:gd name="T1" fmla="*/ 149 h 157"/>
                  <a:gd name="T2" fmla="*/ 0 w 219"/>
                  <a:gd name="T3" fmla="*/ 142 h 157"/>
                  <a:gd name="T4" fmla="*/ 0 w 219"/>
                  <a:gd name="T5" fmla="*/ 133 h 157"/>
                  <a:gd name="T6" fmla="*/ 0 w 219"/>
                  <a:gd name="T7" fmla="*/ 124 h 157"/>
                  <a:gd name="T8" fmla="*/ 0 w 219"/>
                  <a:gd name="T9" fmla="*/ 115 h 157"/>
                  <a:gd name="T10" fmla="*/ 0 w 219"/>
                  <a:gd name="T11" fmla="*/ 106 h 157"/>
                  <a:gd name="T12" fmla="*/ 0 w 219"/>
                  <a:gd name="T13" fmla="*/ 96 h 157"/>
                  <a:gd name="T14" fmla="*/ 0 w 219"/>
                  <a:gd name="T15" fmla="*/ 87 h 157"/>
                  <a:gd name="T16" fmla="*/ 0 w 219"/>
                  <a:gd name="T17" fmla="*/ 78 h 157"/>
                  <a:gd name="T18" fmla="*/ 0 w 219"/>
                  <a:gd name="T19" fmla="*/ 74 h 157"/>
                  <a:gd name="T20" fmla="*/ 0 w 219"/>
                  <a:gd name="T21" fmla="*/ 65 h 157"/>
                  <a:gd name="T22" fmla="*/ 0 w 219"/>
                  <a:gd name="T23" fmla="*/ 56 h 157"/>
                  <a:gd name="T24" fmla="*/ 0 w 219"/>
                  <a:gd name="T25" fmla="*/ 47 h 157"/>
                  <a:gd name="T26" fmla="*/ 0 w 219"/>
                  <a:gd name="T27" fmla="*/ 38 h 157"/>
                  <a:gd name="T28" fmla="*/ 0 w 219"/>
                  <a:gd name="T29" fmla="*/ 29 h 157"/>
                  <a:gd name="T30" fmla="*/ 0 w 219"/>
                  <a:gd name="T31" fmla="*/ 20 h 157"/>
                  <a:gd name="T32" fmla="*/ 1 w 219"/>
                  <a:gd name="T33" fmla="*/ 11 h 157"/>
                  <a:gd name="T34" fmla="*/ 1 w 219"/>
                  <a:gd name="T35" fmla="*/ 5 h 157"/>
                  <a:gd name="T36" fmla="*/ 4 w 219"/>
                  <a:gd name="T37" fmla="*/ 2 h 157"/>
                  <a:gd name="T38" fmla="*/ 9 w 219"/>
                  <a:gd name="T39" fmla="*/ 1 h 157"/>
                  <a:gd name="T40" fmla="*/ 19 w 219"/>
                  <a:gd name="T41" fmla="*/ 1 h 157"/>
                  <a:gd name="T42" fmla="*/ 32 w 219"/>
                  <a:gd name="T43" fmla="*/ 0 h 157"/>
                  <a:gd name="T44" fmla="*/ 44 w 219"/>
                  <a:gd name="T45" fmla="*/ 0 h 157"/>
                  <a:gd name="T46" fmla="*/ 57 w 219"/>
                  <a:gd name="T47" fmla="*/ 0 h 157"/>
                  <a:gd name="T48" fmla="*/ 70 w 219"/>
                  <a:gd name="T49" fmla="*/ 0 h 157"/>
                  <a:gd name="T50" fmla="*/ 83 w 219"/>
                  <a:gd name="T51" fmla="*/ 0 h 157"/>
                  <a:gd name="T52" fmla="*/ 96 w 219"/>
                  <a:gd name="T53" fmla="*/ 0 h 157"/>
                  <a:gd name="T54" fmla="*/ 109 w 219"/>
                  <a:gd name="T55" fmla="*/ 0 h 157"/>
                  <a:gd name="T56" fmla="*/ 116 w 219"/>
                  <a:gd name="T57" fmla="*/ 0 h 157"/>
                  <a:gd name="T58" fmla="*/ 129 w 219"/>
                  <a:gd name="T59" fmla="*/ 0 h 157"/>
                  <a:gd name="T60" fmla="*/ 142 w 219"/>
                  <a:gd name="T61" fmla="*/ 0 h 157"/>
                  <a:gd name="T62" fmla="*/ 155 w 219"/>
                  <a:gd name="T63" fmla="*/ 0 h 157"/>
                  <a:gd name="T64" fmla="*/ 168 w 219"/>
                  <a:gd name="T65" fmla="*/ 0 h 157"/>
                  <a:gd name="T66" fmla="*/ 181 w 219"/>
                  <a:gd name="T67" fmla="*/ 0 h 157"/>
                  <a:gd name="T68" fmla="*/ 193 w 219"/>
                  <a:gd name="T69" fmla="*/ 0 h 157"/>
                  <a:gd name="T70" fmla="*/ 206 w 219"/>
                  <a:gd name="T71" fmla="*/ 1 h 157"/>
                  <a:gd name="T72" fmla="*/ 214 w 219"/>
                  <a:gd name="T73" fmla="*/ 2 h 157"/>
                  <a:gd name="T74" fmla="*/ 217 w 219"/>
                  <a:gd name="T75" fmla="*/ 4 h 157"/>
                  <a:gd name="T76" fmla="*/ 183 w 219"/>
                  <a:gd name="T77" fmla="*/ 133 h 157"/>
                  <a:gd name="T78" fmla="*/ 5 w 219"/>
                  <a:gd name="T79" fmla="*/ 155 h 157"/>
                  <a:gd name="T80" fmla="*/ 1 w 219"/>
                  <a:gd name="T81" fmla="*/ 153 h 157"/>
                  <a:gd name="T82" fmla="*/ 1 w 219"/>
                  <a:gd name="T83" fmla="*/ 150 h 1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9"/>
                  <a:gd name="T127" fmla="*/ 0 h 157"/>
                  <a:gd name="T128" fmla="*/ 219 w 219"/>
                  <a:gd name="T129" fmla="*/ 157 h 1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9" h="157">
                    <a:moveTo>
                      <a:pt x="1" y="150"/>
                    </a:moveTo>
                    <a:lnTo>
                      <a:pt x="1" y="149"/>
                    </a:lnTo>
                    <a:lnTo>
                      <a:pt x="1" y="146"/>
                    </a:lnTo>
                    <a:lnTo>
                      <a:pt x="0" y="142"/>
                    </a:lnTo>
                    <a:lnTo>
                      <a:pt x="0" y="137"/>
                    </a:lnTo>
                    <a:lnTo>
                      <a:pt x="0" y="133"/>
                    </a:lnTo>
                    <a:lnTo>
                      <a:pt x="0" y="128"/>
                    </a:lnTo>
                    <a:lnTo>
                      <a:pt x="0" y="124"/>
                    </a:lnTo>
                    <a:lnTo>
                      <a:pt x="0" y="119"/>
                    </a:lnTo>
                    <a:lnTo>
                      <a:pt x="0" y="115"/>
                    </a:lnTo>
                    <a:lnTo>
                      <a:pt x="0" y="110"/>
                    </a:lnTo>
                    <a:lnTo>
                      <a:pt x="0" y="106"/>
                    </a:lnTo>
                    <a:lnTo>
                      <a:pt x="0" y="101"/>
                    </a:lnTo>
                    <a:lnTo>
                      <a:pt x="0" y="96"/>
                    </a:lnTo>
                    <a:lnTo>
                      <a:pt x="0" y="92"/>
                    </a:lnTo>
                    <a:lnTo>
                      <a:pt x="0" y="87"/>
                    </a:lnTo>
                    <a:lnTo>
                      <a:pt x="0" y="83"/>
                    </a:lnTo>
                    <a:lnTo>
                      <a:pt x="0" y="78"/>
                    </a:lnTo>
                    <a:lnTo>
                      <a:pt x="0" y="76"/>
                    </a:lnTo>
                    <a:lnTo>
                      <a:pt x="0" y="74"/>
                    </a:lnTo>
                    <a:lnTo>
                      <a:pt x="0" y="69"/>
                    </a:lnTo>
                    <a:lnTo>
                      <a:pt x="0" y="65"/>
                    </a:lnTo>
                    <a:lnTo>
                      <a:pt x="0" y="60"/>
                    </a:lnTo>
                    <a:lnTo>
                      <a:pt x="0" y="56"/>
                    </a:lnTo>
                    <a:lnTo>
                      <a:pt x="0" y="51"/>
                    </a:lnTo>
                    <a:lnTo>
                      <a:pt x="0" y="47"/>
                    </a:lnTo>
                    <a:lnTo>
                      <a:pt x="0" y="43"/>
                    </a:lnTo>
                    <a:lnTo>
                      <a:pt x="0" y="38"/>
                    </a:lnTo>
                    <a:lnTo>
                      <a:pt x="0" y="33"/>
                    </a:lnTo>
                    <a:lnTo>
                      <a:pt x="0" y="29"/>
                    </a:lnTo>
                    <a:lnTo>
                      <a:pt x="0" y="24"/>
                    </a:lnTo>
                    <a:lnTo>
                      <a:pt x="0" y="20"/>
                    </a:lnTo>
                    <a:lnTo>
                      <a:pt x="0" y="15"/>
                    </a:lnTo>
                    <a:lnTo>
                      <a:pt x="1" y="11"/>
                    </a:lnTo>
                    <a:lnTo>
                      <a:pt x="1" y="6"/>
                    </a:lnTo>
                    <a:lnTo>
                      <a:pt x="1" y="5"/>
                    </a:lnTo>
                    <a:lnTo>
                      <a:pt x="2" y="3"/>
                    </a:lnTo>
                    <a:lnTo>
                      <a:pt x="4" y="2"/>
                    </a:lnTo>
                    <a:lnTo>
                      <a:pt x="6" y="1"/>
                    </a:lnTo>
                    <a:lnTo>
                      <a:pt x="9" y="1"/>
                    </a:lnTo>
                    <a:lnTo>
                      <a:pt x="12" y="1"/>
                    </a:lnTo>
                    <a:lnTo>
                      <a:pt x="19" y="1"/>
                    </a:lnTo>
                    <a:lnTo>
                      <a:pt x="25" y="0"/>
                    </a:lnTo>
                    <a:lnTo>
                      <a:pt x="32" y="0"/>
                    </a:lnTo>
                    <a:lnTo>
                      <a:pt x="38" y="0"/>
                    </a:lnTo>
                    <a:lnTo>
                      <a:pt x="44" y="0"/>
                    </a:lnTo>
                    <a:lnTo>
                      <a:pt x="51" y="0"/>
                    </a:lnTo>
                    <a:lnTo>
                      <a:pt x="57" y="0"/>
                    </a:lnTo>
                    <a:lnTo>
                      <a:pt x="64" y="0"/>
                    </a:lnTo>
                    <a:lnTo>
                      <a:pt x="70" y="0"/>
                    </a:lnTo>
                    <a:lnTo>
                      <a:pt x="77" y="0"/>
                    </a:lnTo>
                    <a:lnTo>
                      <a:pt x="83" y="0"/>
                    </a:lnTo>
                    <a:lnTo>
                      <a:pt x="90" y="0"/>
                    </a:lnTo>
                    <a:lnTo>
                      <a:pt x="96" y="0"/>
                    </a:lnTo>
                    <a:lnTo>
                      <a:pt x="103" y="0"/>
                    </a:lnTo>
                    <a:lnTo>
                      <a:pt x="109" y="0"/>
                    </a:lnTo>
                    <a:lnTo>
                      <a:pt x="112" y="0"/>
                    </a:lnTo>
                    <a:lnTo>
                      <a:pt x="116" y="0"/>
                    </a:lnTo>
                    <a:lnTo>
                      <a:pt x="122" y="0"/>
                    </a:lnTo>
                    <a:lnTo>
                      <a:pt x="129" y="0"/>
                    </a:lnTo>
                    <a:lnTo>
                      <a:pt x="135" y="0"/>
                    </a:lnTo>
                    <a:lnTo>
                      <a:pt x="142" y="0"/>
                    </a:lnTo>
                    <a:lnTo>
                      <a:pt x="148" y="0"/>
                    </a:lnTo>
                    <a:lnTo>
                      <a:pt x="155" y="0"/>
                    </a:lnTo>
                    <a:lnTo>
                      <a:pt x="161" y="0"/>
                    </a:lnTo>
                    <a:lnTo>
                      <a:pt x="168" y="0"/>
                    </a:lnTo>
                    <a:lnTo>
                      <a:pt x="174" y="0"/>
                    </a:lnTo>
                    <a:lnTo>
                      <a:pt x="181" y="0"/>
                    </a:lnTo>
                    <a:lnTo>
                      <a:pt x="187" y="0"/>
                    </a:lnTo>
                    <a:lnTo>
                      <a:pt x="193" y="0"/>
                    </a:lnTo>
                    <a:lnTo>
                      <a:pt x="199" y="1"/>
                    </a:lnTo>
                    <a:lnTo>
                      <a:pt x="206" y="1"/>
                    </a:lnTo>
                    <a:lnTo>
                      <a:pt x="212" y="1"/>
                    </a:lnTo>
                    <a:lnTo>
                      <a:pt x="214" y="2"/>
                    </a:lnTo>
                    <a:lnTo>
                      <a:pt x="216" y="3"/>
                    </a:lnTo>
                    <a:lnTo>
                      <a:pt x="217" y="4"/>
                    </a:lnTo>
                    <a:lnTo>
                      <a:pt x="218" y="6"/>
                    </a:lnTo>
                    <a:lnTo>
                      <a:pt x="183" y="133"/>
                    </a:lnTo>
                    <a:lnTo>
                      <a:pt x="7" y="156"/>
                    </a:lnTo>
                    <a:lnTo>
                      <a:pt x="5" y="155"/>
                    </a:lnTo>
                    <a:lnTo>
                      <a:pt x="3" y="155"/>
                    </a:lnTo>
                    <a:lnTo>
                      <a:pt x="1" y="153"/>
                    </a:lnTo>
                    <a:lnTo>
                      <a:pt x="1" y="151"/>
                    </a:lnTo>
                    <a:lnTo>
                      <a:pt x="1" y="150"/>
                    </a:lnTo>
                  </a:path>
                </a:pathLst>
              </a:custGeom>
              <a:solidFill>
                <a:srgbClr val="ABABAB"/>
              </a:solidFill>
              <a:ln w="12700" cap="rnd">
                <a:solidFill>
                  <a:srgbClr val="ABABAB"/>
                </a:solidFill>
                <a:round/>
              </a:ln>
            </p:spPr>
            <p:txBody>
              <a:bodyPr/>
              <a:lstStyle/>
              <a:p>
                <a:endParaRPr lang="zh-CN" altLang="en-US"/>
              </a:p>
            </p:txBody>
          </p:sp>
          <p:sp>
            <p:nvSpPr>
              <p:cNvPr id="10848" name="Freeform 983"/>
              <p:cNvSpPr/>
              <p:nvPr/>
            </p:nvSpPr>
            <p:spPr bwMode="auto">
              <a:xfrm>
                <a:off x="2568" y="2202"/>
                <a:ext cx="212" cy="148"/>
              </a:xfrm>
              <a:custGeom>
                <a:avLst/>
                <a:gdLst>
                  <a:gd name="T0" fmla="*/ 3 w 212"/>
                  <a:gd name="T1" fmla="*/ 0 h 148"/>
                  <a:gd name="T2" fmla="*/ 207 w 212"/>
                  <a:gd name="T3" fmla="*/ 0 h 148"/>
                  <a:gd name="T4" fmla="*/ 209 w 212"/>
                  <a:gd name="T5" fmla="*/ 0 h 148"/>
                  <a:gd name="T6" fmla="*/ 210 w 212"/>
                  <a:gd name="T7" fmla="*/ 1 h 148"/>
                  <a:gd name="T8" fmla="*/ 211 w 212"/>
                  <a:gd name="T9" fmla="*/ 3 h 148"/>
                  <a:gd name="T10" fmla="*/ 211 w 212"/>
                  <a:gd name="T11" fmla="*/ 143 h 148"/>
                  <a:gd name="T12" fmla="*/ 210 w 212"/>
                  <a:gd name="T13" fmla="*/ 145 h 148"/>
                  <a:gd name="T14" fmla="*/ 209 w 212"/>
                  <a:gd name="T15" fmla="*/ 146 h 148"/>
                  <a:gd name="T16" fmla="*/ 207 w 212"/>
                  <a:gd name="T17" fmla="*/ 147 h 148"/>
                  <a:gd name="T18" fmla="*/ 3 w 212"/>
                  <a:gd name="T19" fmla="*/ 147 h 148"/>
                  <a:gd name="T20" fmla="*/ 1 w 212"/>
                  <a:gd name="T21" fmla="*/ 146 h 148"/>
                  <a:gd name="T22" fmla="*/ 0 w 212"/>
                  <a:gd name="T23" fmla="*/ 145 h 148"/>
                  <a:gd name="T24" fmla="*/ 0 w 212"/>
                  <a:gd name="T25" fmla="*/ 143 h 148"/>
                  <a:gd name="T26" fmla="*/ 0 w 212"/>
                  <a:gd name="T27" fmla="*/ 3 h 148"/>
                  <a:gd name="T28" fmla="*/ 0 w 212"/>
                  <a:gd name="T29" fmla="*/ 1 h 148"/>
                  <a:gd name="T30" fmla="*/ 1 w 212"/>
                  <a:gd name="T31" fmla="*/ 0 h 148"/>
                  <a:gd name="T32" fmla="*/ 3 w 212"/>
                  <a:gd name="T33" fmla="*/ 0 h 1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
                  <a:gd name="T52" fmla="*/ 0 h 148"/>
                  <a:gd name="T53" fmla="*/ 212 w 212"/>
                  <a:gd name="T54" fmla="*/ 148 h 1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 h="148">
                    <a:moveTo>
                      <a:pt x="3" y="0"/>
                    </a:moveTo>
                    <a:lnTo>
                      <a:pt x="207" y="0"/>
                    </a:lnTo>
                    <a:lnTo>
                      <a:pt x="209" y="0"/>
                    </a:lnTo>
                    <a:lnTo>
                      <a:pt x="210" y="1"/>
                    </a:lnTo>
                    <a:lnTo>
                      <a:pt x="211" y="3"/>
                    </a:lnTo>
                    <a:lnTo>
                      <a:pt x="211" y="143"/>
                    </a:lnTo>
                    <a:lnTo>
                      <a:pt x="210" y="145"/>
                    </a:lnTo>
                    <a:lnTo>
                      <a:pt x="209" y="146"/>
                    </a:lnTo>
                    <a:lnTo>
                      <a:pt x="207" y="147"/>
                    </a:lnTo>
                    <a:lnTo>
                      <a:pt x="3" y="147"/>
                    </a:lnTo>
                    <a:lnTo>
                      <a:pt x="1" y="146"/>
                    </a:lnTo>
                    <a:lnTo>
                      <a:pt x="0" y="145"/>
                    </a:lnTo>
                    <a:lnTo>
                      <a:pt x="0" y="143"/>
                    </a:lnTo>
                    <a:lnTo>
                      <a:pt x="0" y="3"/>
                    </a:lnTo>
                    <a:lnTo>
                      <a:pt x="0" y="1"/>
                    </a:lnTo>
                    <a:lnTo>
                      <a:pt x="1" y="0"/>
                    </a:lnTo>
                    <a:lnTo>
                      <a:pt x="3" y="0"/>
                    </a:lnTo>
                  </a:path>
                </a:pathLst>
              </a:custGeom>
              <a:solidFill>
                <a:srgbClr val="000000"/>
              </a:solidFill>
              <a:ln w="12700" cap="rnd">
                <a:solidFill>
                  <a:srgbClr val="000000"/>
                </a:solidFill>
                <a:round/>
              </a:ln>
            </p:spPr>
            <p:txBody>
              <a:bodyPr/>
              <a:lstStyle/>
              <a:p>
                <a:endParaRPr lang="zh-CN" altLang="en-US"/>
              </a:p>
            </p:txBody>
          </p:sp>
          <p:sp>
            <p:nvSpPr>
              <p:cNvPr id="10849" name="Freeform 984"/>
              <p:cNvSpPr/>
              <p:nvPr/>
            </p:nvSpPr>
            <p:spPr bwMode="auto">
              <a:xfrm>
                <a:off x="2577" y="2207"/>
                <a:ext cx="197" cy="135"/>
              </a:xfrm>
              <a:custGeom>
                <a:avLst/>
                <a:gdLst>
                  <a:gd name="T0" fmla="*/ 0 w 197"/>
                  <a:gd name="T1" fmla="*/ 134 h 135"/>
                  <a:gd name="T2" fmla="*/ 196 w 197"/>
                  <a:gd name="T3" fmla="*/ 134 h 135"/>
                  <a:gd name="T4" fmla="*/ 196 w 197"/>
                  <a:gd name="T5" fmla="*/ 0 h 135"/>
                  <a:gd name="T6" fmla="*/ 0 w 197"/>
                  <a:gd name="T7" fmla="*/ 0 h 135"/>
                  <a:gd name="T8" fmla="*/ 0 w 197"/>
                  <a:gd name="T9" fmla="*/ 134 h 135"/>
                  <a:gd name="T10" fmla="*/ 0 60000 65536"/>
                  <a:gd name="T11" fmla="*/ 0 60000 65536"/>
                  <a:gd name="T12" fmla="*/ 0 60000 65536"/>
                  <a:gd name="T13" fmla="*/ 0 60000 65536"/>
                  <a:gd name="T14" fmla="*/ 0 60000 65536"/>
                  <a:gd name="T15" fmla="*/ 0 w 197"/>
                  <a:gd name="T16" fmla="*/ 0 h 135"/>
                  <a:gd name="T17" fmla="*/ 197 w 197"/>
                  <a:gd name="T18" fmla="*/ 135 h 135"/>
                </a:gdLst>
                <a:ahLst/>
                <a:cxnLst>
                  <a:cxn ang="T10">
                    <a:pos x="T0" y="T1"/>
                  </a:cxn>
                  <a:cxn ang="T11">
                    <a:pos x="T2" y="T3"/>
                  </a:cxn>
                  <a:cxn ang="T12">
                    <a:pos x="T4" y="T5"/>
                  </a:cxn>
                  <a:cxn ang="T13">
                    <a:pos x="T6" y="T7"/>
                  </a:cxn>
                  <a:cxn ang="T14">
                    <a:pos x="T8" y="T9"/>
                  </a:cxn>
                </a:cxnLst>
                <a:rect l="T15" t="T16" r="T17" b="T18"/>
                <a:pathLst>
                  <a:path w="197" h="135">
                    <a:moveTo>
                      <a:pt x="0" y="134"/>
                    </a:moveTo>
                    <a:lnTo>
                      <a:pt x="196" y="134"/>
                    </a:lnTo>
                    <a:lnTo>
                      <a:pt x="196" y="0"/>
                    </a:lnTo>
                    <a:lnTo>
                      <a:pt x="0" y="0"/>
                    </a:lnTo>
                    <a:lnTo>
                      <a:pt x="0" y="134"/>
                    </a:lnTo>
                  </a:path>
                </a:pathLst>
              </a:custGeom>
              <a:solidFill>
                <a:srgbClr val="00CCFF"/>
              </a:solidFill>
              <a:ln w="12700" cap="rnd">
                <a:solidFill>
                  <a:srgbClr val="00CCFF"/>
                </a:solidFill>
                <a:round/>
              </a:ln>
            </p:spPr>
            <p:txBody>
              <a:bodyPr/>
              <a:lstStyle/>
              <a:p>
                <a:endParaRPr lang="zh-CN" altLang="en-US"/>
              </a:p>
            </p:txBody>
          </p:sp>
          <p:sp>
            <p:nvSpPr>
              <p:cNvPr id="10850" name="Freeform 985"/>
              <p:cNvSpPr/>
              <p:nvPr/>
            </p:nvSpPr>
            <p:spPr bwMode="auto">
              <a:xfrm>
                <a:off x="2769" y="2371"/>
                <a:ext cx="21" cy="19"/>
              </a:xfrm>
              <a:custGeom>
                <a:avLst/>
                <a:gdLst>
                  <a:gd name="T0" fmla="*/ 0 w 21"/>
                  <a:gd name="T1" fmla="*/ 18 h 19"/>
                  <a:gd name="T2" fmla="*/ 20 w 21"/>
                  <a:gd name="T3" fmla="*/ 18 h 19"/>
                  <a:gd name="T4" fmla="*/ 20 w 21"/>
                  <a:gd name="T5" fmla="*/ 0 h 19"/>
                  <a:gd name="T6" fmla="*/ 0 w 21"/>
                  <a:gd name="T7" fmla="*/ 0 h 19"/>
                  <a:gd name="T8" fmla="*/ 0 w 21"/>
                  <a:gd name="T9" fmla="*/ 18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0" y="18"/>
                    </a:moveTo>
                    <a:lnTo>
                      <a:pt x="20" y="18"/>
                    </a:lnTo>
                    <a:lnTo>
                      <a:pt x="20" y="0"/>
                    </a:lnTo>
                    <a:lnTo>
                      <a:pt x="0" y="0"/>
                    </a:lnTo>
                    <a:lnTo>
                      <a:pt x="0" y="18"/>
                    </a:lnTo>
                  </a:path>
                </a:pathLst>
              </a:custGeom>
              <a:solidFill>
                <a:srgbClr val="00FF00"/>
              </a:solidFill>
              <a:ln w="12700" cap="rnd">
                <a:solidFill>
                  <a:srgbClr val="000000"/>
                </a:solidFill>
                <a:round/>
              </a:ln>
            </p:spPr>
            <p:txBody>
              <a:bodyPr/>
              <a:lstStyle/>
              <a:p>
                <a:endParaRPr lang="zh-CN" altLang="en-US"/>
              </a:p>
            </p:txBody>
          </p:sp>
          <p:sp>
            <p:nvSpPr>
              <p:cNvPr id="10851" name="Freeform 986"/>
              <p:cNvSpPr/>
              <p:nvPr/>
            </p:nvSpPr>
            <p:spPr bwMode="auto">
              <a:xfrm>
                <a:off x="2565" y="2370"/>
                <a:ext cx="22" cy="19"/>
              </a:xfrm>
              <a:custGeom>
                <a:avLst/>
                <a:gdLst>
                  <a:gd name="T0" fmla="*/ 10 w 22"/>
                  <a:gd name="T1" fmla="*/ 0 h 19"/>
                  <a:gd name="T2" fmla="*/ 14 w 22"/>
                  <a:gd name="T3" fmla="*/ 1 h 19"/>
                  <a:gd name="T4" fmla="*/ 19 w 22"/>
                  <a:gd name="T5" fmla="*/ 5 h 19"/>
                  <a:gd name="T6" fmla="*/ 21 w 22"/>
                  <a:gd name="T7" fmla="*/ 9 h 19"/>
                  <a:gd name="T8" fmla="*/ 19 w 22"/>
                  <a:gd name="T9" fmla="*/ 12 h 19"/>
                  <a:gd name="T10" fmla="*/ 15 w 22"/>
                  <a:gd name="T11" fmla="*/ 16 h 19"/>
                  <a:gd name="T12" fmla="*/ 11 w 22"/>
                  <a:gd name="T13" fmla="*/ 18 h 19"/>
                  <a:gd name="T14" fmla="*/ 6 w 22"/>
                  <a:gd name="T15" fmla="*/ 17 h 19"/>
                  <a:gd name="T16" fmla="*/ 2 w 22"/>
                  <a:gd name="T17" fmla="*/ 14 h 19"/>
                  <a:gd name="T18" fmla="*/ 0 w 22"/>
                  <a:gd name="T19" fmla="*/ 10 h 19"/>
                  <a:gd name="T20" fmla="*/ 0 w 22"/>
                  <a:gd name="T21" fmla="*/ 7 h 19"/>
                  <a:gd name="T22" fmla="*/ 3 w 22"/>
                  <a:gd name="T23" fmla="*/ 3 h 19"/>
                  <a:gd name="T24" fmla="*/ 7 w 22"/>
                  <a:gd name="T25" fmla="*/ 0 h 19"/>
                  <a:gd name="T26" fmla="*/ 10 w 22"/>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0" y="0"/>
                    </a:moveTo>
                    <a:lnTo>
                      <a:pt x="14" y="1"/>
                    </a:lnTo>
                    <a:lnTo>
                      <a:pt x="19" y="5"/>
                    </a:lnTo>
                    <a:lnTo>
                      <a:pt x="21" y="9"/>
                    </a:lnTo>
                    <a:lnTo>
                      <a:pt x="19" y="12"/>
                    </a:lnTo>
                    <a:lnTo>
                      <a:pt x="15" y="16"/>
                    </a:lnTo>
                    <a:lnTo>
                      <a:pt x="11" y="18"/>
                    </a:lnTo>
                    <a:lnTo>
                      <a:pt x="6" y="17"/>
                    </a:lnTo>
                    <a:lnTo>
                      <a:pt x="2" y="14"/>
                    </a:lnTo>
                    <a:lnTo>
                      <a:pt x="0" y="10"/>
                    </a:lnTo>
                    <a:lnTo>
                      <a:pt x="0" y="7"/>
                    </a:lnTo>
                    <a:lnTo>
                      <a:pt x="3" y="3"/>
                    </a:lnTo>
                    <a:lnTo>
                      <a:pt x="7" y="0"/>
                    </a:lnTo>
                    <a:lnTo>
                      <a:pt x="10" y="0"/>
                    </a:lnTo>
                  </a:path>
                </a:pathLst>
              </a:custGeom>
              <a:solidFill>
                <a:srgbClr val="FF0016"/>
              </a:solidFill>
              <a:ln w="12700" cap="rnd">
                <a:solidFill>
                  <a:srgbClr val="000000"/>
                </a:solidFill>
                <a:round/>
              </a:ln>
            </p:spPr>
            <p:txBody>
              <a:bodyPr/>
              <a:lstStyle/>
              <a:p>
                <a:endParaRPr lang="zh-CN" altLang="en-US"/>
              </a:p>
            </p:txBody>
          </p:sp>
          <p:sp>
            <p:nvSpPr>
              <p:cNvPr id="10852" name="Line 987"/>
              <p:cNvSpPr>
                <a:spLocks noChangeShapeType="1"/>
              </p:cNvSpPr>
              <p:nvPr/>
            </p:nvSpPr>
            <p:spPr bwMode="auto">
              <a:xfrm>
                <a:off x="2568" y="2371"/>
                <a:ext cx="5" cy="0"/>
              </a:xfrm>
              <a:prstGeom prst="line">
                <a:avLst/>
              </a:prstGeom>
              <a:noFill/>
              <a:ln w="12700">
                <a:solidFill>
                  <a:srgbClr val="00FF00"/>
                </a:solidFill>
                <a:round/>
                <a:headEnd type="none" w="sm" len="sm"/>
                <a:tailEnd type="none" w="sm" len="sm"/>
              </a:ln>
            </p:spPr>
            <p:txBody>
              <a:bodyPr wrap="none" anchor="ctr"/>
              <a:lstStyle/>
              <a:p>
                <a:endParaRPr lang="zh-CN" altLang="en-US"/>
              </a:p>
            </p:txBody>
          </p:sp>
        </p:grpSp>
      </p:grpSp>
      <p:grpSp>
        <p:nvGrpSpPr>
          <p:cNvPr id="10249" name="Group 988"/>
          <p:cNvGrpSpPr/>
          <p:nvPr/>
        </p:nvGrpSpPr>
        <p:grpSpPr bwMode="auto">
          <a:xfrm>
            <a:off x="3887788" y="4833938"/>
            <a:ext cx="1239837" cy="919162"/>
            <a:chOff x="2400" y="1581"/>
            <a:chExt cx="781" cy="579"/>
          </a:xfrm>
        </p:grpSpPr>
        <p:grpSp>
          <p:nvGrpSpPr>
            <p:cNvPr id="10255" name="Group 989"/>
            <p:cNvGrpSpPr/>
            <p:nvPr/>
          </p:nvGrpSpPr>
          <p:grpSpPr bwMode="auto">
            <a:xfrm>
              <a:off x="2400" y="1581"/>
              <a:ext cx="589" cy="387"/>
              <a:chOff x="2436" y="2170"/>
              <a:chExt cx="589" cy="387"/>
            </a:xfrm>
          </p:grpSpPr>
          <p:sp>
            <p:nvSpPr>
              <p:cNvPr id="10554" name="Freeform 990"/>
              <p:cNvSpPr/>
              <p:nvPr/>
            </p:nvSpPr>
            <p:spPr bwMode="auto">
              <a:xfrm>
                <a:off x="2914" y="2504"/>
                <a:ext cx="111" cy="53"/>
              </a:xfrm>
              <a:custGeom>
                <a:avLst/>
                <a:gdLst>
                  <a:gd name="T0" fmla="*/ 2 w 111"/>
                  <a:gd name="T1" fmla="*/ 22 h 53"/>
                  <a:gd name="T2" fmla="*/ 1 w 111"/>
                  <a:gd name="T3" fmla="*/ 21 h 53"/>
                  <a:gd name="T4" fmla="*/ 0 w 111"/>
                  <a:gd name="T5" fmla="*/ 19 h 53"/>
                  <a:gd name="T6" fmla="*/ 0 w 111"/>
                  <a:gd name="T7" fmla="*/ 17 h 53"/>
                  <a:gd name="T8" fmla="*/ 0 w 111"/>
                  <a:gd name="T9" fmla="*/ 16 h 53"/>
                  <a:gd name="T10" fmla="*/ 0 w 111"/>
                  <a:gd name="T11" fmla="*/ 7 h 53"/>
                  <a:gd name="T12" fmla="*/ 0 w 111"/>
                  <a:gd name="T13" fmla="*/ 5 h 53"/>
                  <a:gd name="T14" fmla="*/ 2 w 111"/>
                  <a:gd name="T15" fmla="*/ 4 h 53"/>
                  <a:gd name="T16" fmla="*/ 35 w 111"/>
                  <a:gd name="T17" fmla="*/ 0 h 53"/>
                  <a:gd name="T18" fmla="*/ 37 w 111"/>
                  <a:gd name="T19" fmla="*/ 0 h 53"/>
                  <a:gd name="T20" fmla="*/ 38 w 111"/>
                  <a:gd name="T21" fmla="*/ 0 h 53"/>
                  <a:gd name="T22" fmla="*/ 40 w 111"/>
                  <a:gd name="T23" fmla="*/ 0 h 53"/>
                  <a:gd name="T24" fmla="*/ 81 w 111"/>
                  <a:gd name="T25" fmla="*/ 2 h 53"/>
                  <a:gd name="T26" fmla="*/ 82 w 111"/>
                  <a:gd name="T27" fmla="*/ 2 h 53"/>
                  <a:gd name="T28" fmla="*/ 84 w 111"/>
                  <a:gd name="T29" fmla="*/ 3 h 53"/>
                  <a:gd name="T30" fmla="*/ 86 w 111"/>
                  <a:gd name="T31" fmla="*/ 3 h 53"/>
                  <a:gd name="T32" fmla="*/ 88 w 111"/>
                  <a:gd name="T33" fmla="*/ 4 h 53"/>
                  <a:gd name="T34" fmla="*/ 90 w 111"/>
                  <a:gd name="T35" fmla="*/ 5 h 53"/>
                  <a:gd name="T36" fmla="*/ 107 w 111"/>
                  <a:gd name="T37" fmla="*/ 21 h 53"/>
                  <a:gd name="T38" fmla="*/ 108 w 111"/>
                  <a:gd name="T39" fmla="*/ 23 h 53"/>
                  <a:gd name="T40" fmla="*/ 109 w 111"/>
                  <a:gd name="T41" fmla="*/ 24 h 53"/>
                  <a:gd name="T42" fmla="*/ 110 w 111"/>
                  <a:gd name="T43" fmla="*/ 26 h 53"/>
                  <a:gd name="T44" fmla="*/ 110 w 111"/>
                  <a:gd name="T45" fmla="*/ 36 h 53"/>
                  <a:gd name="T46" fmla="*/ 109 w 111"/>
                  <a:gd name="T47" fmla="*/ 37 h 53"/>
                  <a:gd name="T48" fmla="*/ 108 w 111"/>
                  <a:gd name="T49" fmla="*/ 39 h 53"/>
                  <a:gd name="T50" fmla="*/ 72 w 111"/>
                  <a:gd name="T51" fmla="*/ 51 h 53"/>
                  <a:gd name="T52" fmla="*/ 70 w 111"/>
                  <a:gd name="T53" fmla="*/ 51 h 53"/>
                  <a:gd name="T54" fmla="*/ 68 w 111"/>
                  <a:gd name="T55" fmla="*/ 52 h 53"/>
                  <a:gd name="T56" fmla="*/ 66 w 111"/>
                  <a:gd name="T57" fmla="*/ 52 h 53"/>
                  <a:gd name="T58" fmla="*/ 64 w 111"/>
                  <a:gd name="T59" fmla="*/ 51 h 53"/>
                  <a:gd name="T60" fmla="*/ 62 w 111"/>
                  <a:gd name="T61" fmla="*/ 51 h 53"/>
                  <a:gd name="T62" fmla="*/ 2 w 111"/>
                  <a:gd name="T63" fmla="*/ 22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1"/>
                  <a:gd name="T97" fmla="*/ 0 h 53"/>
                  <a:gd name="T98" fmla="*/ 111 w 111"/>
                  <a:gd name="T99" fmla="*/ 53 h 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1" h="53">
                    <a:moveTo>
                      <a:pt x="2" y="22"/>
                    </a:moveTo>
                    <a:lnTo>
                      <a:pt x="1" y="21"/>
                    </a:lnTo>
                    <a:lnTo>
                      <a:pt x="0" y="19"/>
                    </a:lnTo>
                    <a:lnTo>
                      <a:pt x="0" y="17"/>
                    </a:lnTo>
                    <a:lnTo>
                      <a:pt x="0" y="16"/>
                    </a:lnTo>
                    <a:lnTo>
                      <a:pt x="0" y="7"/>
                    </a:lnTo>
                    <a:lnTo>
                      <a:pt x="0" y="5"/>
                    </a:lnTo>
                    <a:lnTo>
                      <a:pt x="2" y="4"/>
                    </a:lnTo>
                    <a:lnTo>
                      <a:pt x="35" y="0"/>
                    </a:lnTo>
                    <a:lnTo>
                      <a:pt x="37" y="0"/>
                    </a:lnTo>
                    <a:lnTo>
                      <a:pt x="38" y="0"/>
                    </a:lnTo>
                    <a:lnTo>
                      <a:pt x="40" y="0"/>
                    </a:lnTo>
                    <a:lnTo>
                      <a:pt x="81" y="2"/>
                    </a:lnTo>
                    <a:lnTo>
                      <a:pt x="82" y="2"/>
                    </a:lnTo>
                    <a:lnTo>
                      <a:pt x="84" y="3"/>
                    </a:lnTo>
                    <a:lnTo>
                      <a:pt x="86" y="3"/>
                    </a:lnTo>
                    <a:lnTo>
                      <a:pt x="88" y="4"/>
                    </a:lnTo>
                    <a:lnTo>
                      <a:pt x="90" y="5"/>
                    </a:lnTo>
                    <a:lnTo>
                      <a:pt x="107" y="21"/>
                    </a:lnTo>
                    <a:lnTo>
                      <a:pt x="108" y="23"/>
                    </a:lnTo>
                    <a:lnTo>
                      <a:pt x="109" y="24"/>
                    </a:lnTo>
                    <a:lnTo>
                      <a:pt x="110" y="26"/>
                    </a:lnTo>
                    <a:lnTo>
                      <a:pt x="110" y="36"/>
                    </a:lnTo>
                    <a:lnTo>
                      <a:pt x="109" y="37"/>
                    </a:lnTo>
                    <a:lnTo>
                      <a:pt x="108" y="39"/>
                    </a:lnTo>
                    <a:lnTo>
                      <a:pt x="72" y="51"/>
                    </a:lnTo>
                    <a:lnTo>
                      <a:pt x="70" y="51"/>
                    </a:lnTo>
                    <a:lnTo>
                      <a:pt x="68" y="52"/>
                    </a:lnTo>
                    <a:lnTo>
                      <a:pt x="66" y="52"/>
                    </a:lnTo>
                    <a:lnTo>
                      <a:pt x="64" y="51"/>
                    </a:lnTo>
                    <a:lnTo>
                      <a:pt x="62" y="51"/>
                    </a:lnTo>
                    <a:lnTo>
                      <a:pt x="2" y="22"/>
                    </a:lnTo>
                  </a:path>
                </a:pathLst>
              </a:custGeom>
              <a:solidFill>
                <a:srgbClr val="FFFFFF"/>
              </a:solidFill>
              <a:ln w="12700" cap="rnd">
                <a:solidFill>
                  <a:srgbClr val="ABABAB"/>
                </a:solidFill>
                <a:round/>
              </a:ln>
            </p:spPr>
            <p:txBody>
              <a:bodyPr/>
              <a:lstStyle/>
              <a:p>
                <a:endParaRPr lang="zh-CN" altLang="en-US"/>
              </a:p>
            </p:txBody>
          </p:sp>
          <p:sp>
            <p:nvSpPr>
              <p:cNvPr id="10555" name="Freeform 991"/>
              <p:cNvSpPr/>
              <p:nvPr/>
            </p:nvSpPr>
            <p:spPr bwMode="auto">
              <a:xfrm>
                <a:off x="2914" y="2509"/>
                <a:ext cx="75" cy="28"/>
              </a:xfrm>
              <a:custGeom>
                <a:avLst/>
                <a:gdLst>
                  <a:gd name="T0" fmla="*/ 2 w 75"/>
                  <a:gd name="T1" fmla="*/ 0 h 28"/>
                  <a:gd name="T2" fmla="*/ 0 w 75"/>
                  <a:gd name="T3" fmla="*/ 0 h 28"/>
                  <a:gd name="T4" fmla="*/ 0 w 75"/>
                  <a:gd name="T5" fmla="*/ 1 h 28"/>
                  <a:gd name="T6" fmla="*/ 40 w 75"/>
                  <a:gd name="T7" fmla="*/ 4 h 28"/>
                  <a:gd name="T8" fmla="*/ 65 w 75"/>
                  <a:gd name="T9" fmla="*/ 24 h 28"/>
                  <a:gd name="T10" fmla="*/ 67 w 75"/>
                  <a:gd name="T11" fmla="*/ 25 h 28"/>
                  <a:gd name="T12" fmla="*/ 69 w 75"/>
                  <a:gd name="T13" fmla="*/ 26 h 28"/>
                  <a:gd name="T14" fmla="*/ 71 w 75"/>
                  <a:gd name="T15" fmla="*/ 27 h 28"/>
                  <a:gd name="T16" fmla="*/ 72 w 75"/>
                  <a:gd name="T17" fmla="*/ 26 h 28"/>
                  <a:gd name="T18" fmla="*/ 74 w 75"/>
                  <a:gd name="T19" fmla="*/ 25 h 28"/>
                  <a:gd name="T20" fmla="*/ 72 w 75"/>
                  <a:gd name="T21" fmla="*/ 23 h 28"/>
                  <a:gd name="T22" fmla="*/ 71 w 75"/>
                  <a:gd name="T23" fmla="*/ 23 h 28"/>
                  <a:gd name="T24" fmla="*/ 69 w 75"/>
                  <a:gd name="T25" fmla="*/ 23 h 28"/>
                  <a:gd name="T26" fmla="*/ 67 w 75"/>
                  <a:gd name="T27" fmla="*/ 22 h 28"/>
                  <a:gd name="T28" fmla="*/ 66 w 75"/>
                  <a:gd name="T29" fmla="*/ 21 h 28"/>
                  <a:gd name="T30" fmla="*/ 45 w 75"/>
                  <a:gd name="T31" fmla="*/ 5 h 28"/>
                  <a:gd name="T32" fmla="*/ 43 w 75"/>
                  <a:gd name="T33" fmla="*/ 4 h 28"/>
                  <a:gd name="T34" fmla="*/ 41 w 75"/>
                  <a:gd name="T35" fmla="*/ 3 h 28"/>
                  <a:gd name="T36" fmla="*/ 40 w 75"/>
                  <a:gd name="T37" fmla="*/ 2 h 28"/>
                  <a:gd name="T38" fmla="*/ 2 w 75"/>
                  <a:gd name="T39" fmla="*/ 0 h 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5"/>
                  <a:gd name="T61" fmla="*/ 0 h 28"/>
                  <a:gd name="T62" fmla="*/ 75 w 75"/>
                  <a:gd name="T63" fmla="*/ 28 h 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5" h="28">
                    <a:moveTo>
                      <a:pt x="2" y="0"/>
                    </a:moveTo>
                    <a:lnTo>
                      <a:pt x="0" y="0"/>
                    </a:lnTo>
                    <a:lnTo>
                      <a:pt x="0" y="1"/>
                    </a:lnTo>
                    <a:lnTo>
                      <a:pt x="40" y="4"/>
                    </a:lnTo>
                    <a:lnTo>
                      <a:pt x="65" y="24"/>
                    </a:lnTo>
                    <a:lnTo>
                      <a:pt x="67" y="25"/>
                    </a:lnTo>
                    <a:lnTo>
                      <a:pt x="69" y="26"/>
                    </a:lnTo>
                    <a:lnTo>
                      <a:pt x="71" y="27"/>
                    </a:lnTo>
                    <a:lnTo>
                      <a:pt x="72" y="26"/>
                    </a:lnTo>
                    <a:lnTo>
                      <a:pt x="74" y="25"/>
                    </a:lnTo>
                    <a:lnTo>
                      <a:pt x="72" y="23"/>
                    </a:lnTo>
                    <a:lnTo>
                      <a:pt x="71" y="23"/>
                    </a:lnTo>
                    <a:lnTo>
                      <a:pt x="69" y="23"/>
                    </a:lnTo>
                    <a:lnTo>
                      <a:pt x="67" y="22"/>
                    </a:lnTo>
                    <a:lnTo>
                      <a:pt x="66" y="21"/>
                    </a:lnTo>
                    <a:lnTo>
                      <a:pt x="45" y="5"/>
                    </a:lnTo>
                    <a:lnTo>
                      <a:pt x="43" y="4"/>
                    </a:lnTo>
                    <a:lnTo>
                      <a:pt x="41" y="3"/>
                    </a:lnTo>
                    <a:lnTo>
                      <a:pt x="40" y="2"/>
                    </a:lnTo>
                    <a:lnTo>
                      <a:pt x="2" y="0"/>
                    </a:lnTo>
                  </a:path>
                </a:pathLst>
              </a:custGeom>
              <a:solidFill>
                <a:srgbClr val="ABABAB"/>
              </a:solidFill>
              <a:ln w="12700" cap="rnd">
                <a:solidFill>
                  <a:srgbClr val="ABABAB"/>
                </a:solidFill>
                <a:round/>
              </a:ln>
            </p:spPr>
            <p:txBody>
              <a:bodyPr/>
              <a:lstStyle/>
              <a:p>
                <a:endParaRPr lang="zh-CN" altLang="en-US"/>
              </a:p>
            </p:txBody>
          </p:sp>
          <p:sp>
            <p:nvSpPr>
              <p:cNvPr id="10556" name="Freeform 992"/>
              <p:cNvSpPr/>
              <p:nvPr/>
            </p:nvSpPr>
            <p:spPr bwMode="auto">
              <a:xfrm>
                <a:off x="2929" y="2505"/>
                <a:ext cx="37" cy="19"/>
              </a:xfrm>
              <a:custGeom>
                <a:avLst/>
                <a:gdLst>
                  <a:gd name="T0" fmla="*/ 0 w 37"/>
                  <a:gd name="T1" fmla="*/ 12 h 19"/>
                  <a:gd name="T2" fmla="*/ 18 w 37"/>
                  <a:gd name="T3" fmla="*/ 18 h 19"/>
                  <a:gd name="T4" fmla="*/ 36 w 37"/>
                  <a:gd name="T5" fmla="*/ 0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2"/>
                    </a:moveTo>
                    <a:lnTo>
                      <a:pt x="18" y="18"/>
                    </a:lnTo>
                    <a:lnTo>
                      <a:pt x="36" y="0"/>
                    </a:lnTo>
                  </a:path>
                </a:pathLst>
              </a:custGeom>
              <a:noFill/>
              <a:ln w="12700" cap="rnd">
                <a:solidFill>
                  <a:srgbClr val="000000"/>
                </a:solidFill>
                <a:round/>
                <a:headEnd type="none" w="sm" len="sm"/>
                <a:tailEnd type="none" w="sm" len="sm"/>
              </a:ln>
            </p:spPr>
            <p:txBody>
              <a:bodyPr/>
              <a:lstStyle/>
              <a:p>
                <a:endParaRPr lang="zh-CN" altLang="en-US"/>
              </a:p>
            </p:txBody>
          </p:sp>
          <p:sp>
            <p:nvSpPr>
              <p:cNvPr id="10557" name="Freeform 993"/>
              <p:cNvSpPr/>
              <p:nvPr/>
            </p:nvSpPr>
            <p:spPr bwMode="auto">
              <a:xfrm>
                <a:off x="2978" y="2527"/>
                <a:ext cx="47" cy="30"/>
              </a:xfrm>
              <a:custGeom>
                <a:avLst/>
                <a:gdLst>
                  <a:gd name="T0" fmla="*/ 0 w 47"/>
                  <a:gd name="T1" fmla="*/ 28 h 30"/>
                  <a:gd name="T2" fmla="*/ 1 w 47"/>
                  <a:gd name="T3" fmla="*/ 28 h 30"/>
                  <a:gd name="T4" fmla="*/ 3 w 47"/>
                  <a:gd name="T5" fmla="*/ 27 h 30"/>
                  <a:gd name="T6" fmla="*/ 3 w 47"/>
                  <a:gd name="T7" fmla="*/ 16 h 30"/>
                  <a:gd name="T8" fmla="*/ 3 w 47"/>
                  <a:gd name="T9" fmla="*/ 14 h 30"/>
                  <a:gd name="T10" fmla="*/ 3 w 47"/>
                  <a:gd name="T11" fmla="*/ 13 h 30"/>
                  <a:gd name="T12" fmla="*/ 2 w 47"/>
                  <a:gd name="T13" fmla="*/ 11 h 30"/>
                  <a:gd name="T14" fmla="*/ 4 w 47"/>
                  <a:gd name="T15" fmla="*/ 11 h 30"/>
                  <a:gd name="T16" fmla="*/ 5 w 47"/>
                  <a:gd name="T17" fmla="*/ 11 h 30"/>
                  <a:gd name="T18" fmla="*/ 43 w 47"/>
                  <a:gd name="T19" fmla="*/ 1 h 30"/>
                  <a:gd name="T20" fmla="*/ 43 w 47"/>
                  <a:gd name="T21" fmla="*/ 0 h 30"/>
                  <a:gd name="T22" fmla="*/ 45 w 47"/>
                  <a:gd name="T23" fmla="*/ 1 h 30"/>
                  <a:gd name="T24" fmla="*/ 46 w 47"/>
                  <a:gd name="T25" fmla="*/ 3 h 30"/>
                  <a:gd name="T26" fmla="*/ 46 w 47"/>
                  <a:gd name="T27" fmla="*/ 13 h 30"/>
                  <a:gd name="T28" fmla="*/ 45 w 47"/>
                  <a:gd name="T29" fmla="*/ 15 h 30"/>
                  <a:gd name="T30" fmla="*/ 43 w 47"/>
                  <a:gd name="T31" fmla="*/ 16 h 30"/>
                  <a:gd name="T32" fmla="*/ 7 w 47"/>
                  <a:gd name="T33" fmla="*/ 28 h 30"/>
                  <a:gd name="T34" fmla="*/ 5 w 47"/>
                  <a:gd name="T35" fmla="*/ 28 h 30"/>
                  <a:gd name="T36" fmla="*/ 3 w 47"/>
                  <a:gd name="T37" fmla="*/ 29 h 30"/>
                  <a:gd name="T38" fmla="*/ 1 w 47"/>
                  <a:gd name="T39" fmla="*/ 29 h 30"/>
                  <a:gd name="T40" fmla="*/ 0 w 47"/>
                  <a:gd name="T41" fmla="*/ 28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30"/>
                  <a:gd name="T65" fmla="*/ 47 w 47"/>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30">
                    <a:moveTo>
                      <a:pt x="0" y="28"/>
                    </a:moveTo>
                    <a:lnTo>
                      <a:pt x="1" y="28"/>
                    </a:lnTo>
                    <a:lnTo>
                      <a:pt x="3" y="27"/>
                    </a:lnTo>
                    <a:lnTo>
                      <a:pt x="3" y="16"/>
                    </a:lnTo>
                    <a:lnTo>
                      <a:pt x="3" y="14"/>
                    </a:lnTo>
                    <a:lnTo>
                      <a:pt x="3" y="13"/>
                    </a:lnTo>
                    <a:lnTo>
                      <a:pt x="2" y="11"/>
                    </a:lnTo>
                    <a:lnTo>
                      <a:pt x="4" y="11"/>
                    </a:lnTo>
                    <a:lnTo>
                      <a:pt x="5" y="11"/>
                    </a:lnTo>
                    <a:lnTo>
                      <a:pt x="43" y="1"/>
                    </a:lnTo>
                    <a:lnTo>
                      <a:pt x="43" y="0"/>
                    </a:lnTo>
                    <a:lnTo>
                      <a:pt x="45" y="1"/>
                    </a:lnTo>
                    <a:lnTo>
                      <a:pt x="46" y="3"/>
                    </a:lnTo>
                    <a:lnTo>
                      <a:pt x="46" y="13"/>
                    </a:lnTo>
                    <a:lnTo>
                      <a:pt x="45" y="15"/>
                    </a:lnTo>
                    <a:lnTo>
                      <a:pt x="43" y="16"/>
                    </a:lnTo>
                    <a:lnTo>
                      <a:pt x="7" y="28"/>
                    </a:lnTo>
                    <a:lnTo>
                      <a:pt x="5" y="28"/>
                    </a:lnTo>
                    <a:lnTo>
                      <a:pt x="3" y="29"/>
                    </a:lnTo>
                    <a:lnTo>
                      <a:pt x="1" y="29"/>
                    </a:lnTo>
                    <a:lnTo>
                      <a:pt x="0" y="28"/>
                    </a:lnTo>
                  </a:path>
                </a:pathLst>
              </a:custGeom>
              <a:solidFill>
                <a:srgbClr val="ABABAB"/>
              </a:solidFill>
              <a:ln w="12700" cap="rnd">
                <a:solidFill>
                  <a:srgbClr val="ABABAB"/>
                </a:solidFill>
                <a:round/>
              </a:ln>
            </p:spPr>
            <p:txBody>
              <a:bodyPr/>
              <a:lstStyle/>
              <a:p>
                <a:endParaRPr lang="zh-CN" altLang="en-US"/>
              </a:p>
            </p:txBody>
          </p:sp>
          <p:sp>
            <p:nvSpPr>
              <p:cNvPr id="10558" name="Freeform 994"/>
              <p:cNvSpPr/>
              <p:nvPr/>
            </p:nvSpPr>
            <p:spPr bwMode="auto">
              <a:xfrm>
                <a:off x="2914" y="2513"/>
                <a:ext cx="110" cy="28"/>
              </a:xfrm>
              <a:custGeom>
                <a:avLst/>
                <a:gdLst>
                  <a:gd name="T0" fmla="*/ 0 w 110"/>
                  <a:gd name="T1" fmla="*/ 0 h 28"/>
                  <a:gd name="T2" fmla="*/ 1 w 110"/>
                  <a:gd name="T3" fmla="*/ 1 h 28"/>
                  <a:gd name="T4" fmla="*/ 39 w 110"/>
                  <a:gd name="T5" fmla="*/ 6 h 28"/>
                  <a:gd name="T6" fmla="*/ 64 w 110"/>
                  <a:gd name="T7" fmla="*/ 26 h 28"/>
                  <a:gd name="T8" fmla="*/ 65 w 110"/>
                  <a:gd name="T9" fmla="*/ 26 h 28"/>
                  <a:gd name="T10" fmla="*/ 67 w 110"/>
                  <a:gd name="T11" fmla="*/ 27 h 28"/>
                  <a:gd name="T12" fmla="*/ 69 w 110"/>
                  <a:gd name="T13" fmla="*/ 27 h 28"/>
                  <a:gd name="T14" fmla="*/ 71 w 110"/>
                  <a:gd name="T15" fmla="*/ 27 h 28"/>
                  <a:gd name="T16" fmla="*/ 109 w 110"/>
                  <a:gd name="T17" fmla="*/ 16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28"/>
                  <a:gd name="T29" fmla="*/ 110 w 110"/>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28">
                    <a:moveTo>
                      <a:pt x="0" y="0"/>
                    </a:moveTo>
                    <a:lnTo>
                      <a:pt x="1" y="1"/>
                    </a:lnTo>
                    <a:lnTo>
                      <a:pt x="39" y="6"/>
                    </a:lnTo>
                    <a:lnTo>
                      <a:pt x="64" y="26"/>
                    </a:lnTo>
                    <a:lnTo>
                      <a:pt x="65" y="26"/>
                    </a:lnTo>
                    <a:lnTo>
                      <a:pt x="67" y="27"/>
                    </a:lnTo>
                    <a:lnTo>
                      <a:pt x="69" y="27"/>
                    </a:lnTo>
                    <a:lnTo>
                      <a:pt x="71" y="27"/>
                    </a:lnTo>
                    <a:lnTo>
                      <a:pt x="109" y="16"/>
                    </a:lnTo>
                  </a:path>
                </a:pathLst>
              </a:custGeom>
              <a:noFill/>
              <a:ln w="12700" cap="rnd">
                <a:solidFill>
                  <a:srgbClr val="000000"/>
                </a:solidFill>
                <a:round/>
                <a:headEnd type="none" w="sm" len="sm"/>
                <a:tailEnd type="none" w="sm" len="sm"/>
              </a:ln>
            </p:spPr>
            <p:txBody>
              <a:bodyPr/>
              <a:lstStyle/>
              <a:p>
                <a:endParaRPr lang="zh-CN" altLang="en-US"/>
              </a:p>
            </p:txBody>
          </p:sp>
          <p:sp>
            <p:nvSpPr>
              <p:cNvPr id="10559" name="Freeform 995"/>
              <p:cNvSpPr/>
              <p:nvPr/>
            </p:nvSpPr>
            <p:spPr bwMode="auto">
              <a:xfrm>
                <a:off x="2472" y="2385"/>
                <a:ext cx="409" cy="84"/>
              </a:xfrm>
              <a:custGeom>
                <a:avLst/>
                <a:gdLst>
                  <a:gd name="T0" fmla="*/ 0 w 409"/>
                  <a:gd name="T1" fmla="*/ 17 h 84"/>
                  <a:gd name="T2" fmla="*/ 101 w 409"/>
                  <a:gd name="T3" fmla="*/ 0 h 84"/>
                  <a:gd name="T4" fmla="*/ 305 w 409"/>
                  <a:gd name="T5" fmla="*/ 0 h 84"/>
                  <a:gd name="T6" fmla="*/ 408 w 409"/>
                  <a:gd name="T7" fmla="*/ 17 h 84"/>
                  <a:gd name="T8" fmla="*/ 408 w 409"/>
                  <a:gd name="T9" fmla="*/ 25 h 84"/>
                  <a:gd name="T10" fmla="*/ 408 w 409"/>
                  <a:gd name="T11" fmla="*/ 33 h 84"/>
                  <a:gd name="T12" fmla="*/ 408 w 409"/>
                  <a:gd name="T13" fmla="*/ 41 h 84"/>
                  <a:gd name="T14" fmla="*/ 408 w 409"/>
                  <a:gd name="T15" fmla="*/ 50 h 84"/>
                  <a:gd name="T16" fmla="*/ 408 w 409"/>
                  <a:gd name="T17" fmla="*/ 58 h 84"/>
                  <a:gd name="T18" fmla="*/ 408 w 409"/>
                  <a:gd name="T19" fmla="*/ 66 h 84"/>
                  <a:gd name="T20" fmla="*/ 408 w 409"/>
                  <a:gd name="T21" fmla="*/ 74 h 84"/>
                  <a:gd name="T22" fmla="*/ 408 w 409"/>
                  <a:gd name="T23" fmla="*/ 83 h 84"/>
                  <a:gd name="T24" fmla="*/ 0 w 409"/>
                  <a:gd name="T25" fmla="*/ 83 h 84"/>
                  <a:gd name="T26" fmla="*/ 0 w 409"/>
                  <a:gd name="T27" fmla="*/ 74 h 84"/>
                  <a:gd name="T28" fmla="*/ 0 w 409"/>
                  <a:gd name="T29" fmla="*/ 66 h 84"/>
                  <a:gd name="T30" fmla="*/ 0 w 409"/>
                  <a:gd name="T31" fmla="*/ 58 h 84"/>
                  <a:gd name="T32" fmla="*/ 0 w 409"/>
                  <a:gd name="T33" fmla="*/ 50 h 84"/>
                  <a:gd name="T34" fmla="*/ 0 w 409"/>
                  <a:gd name="T35" fmla="*/ 41 h 84"/>
                  <a:gd name="T36" fmla="*/ 0 w 409"/>
                  <a:gd name="T37" fmla="*/ 33 h 84"/>
                  <a:gd name="T38" fmla="*/ 0 w 409"/>
                  <a:gd name="T39" fmla="*/ 25 h 84"/>
                  <a:gd name="T40" fmla="*/ 0 w 409"/>
                  <a:gd name="T41" fmla="*/ 17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9"/>
                  <a:gd name="T64" fmla="*/ 0 h 84"/>
                  <a:gd name="T65" fmla="*/ 409 w 409"/>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9" h="84">
                    <a:moveTo>
                      <a:pt x="0" y="17"/>
                    </a:moveTo>
                    <a:lnTo>
                      <a:pt x="101" y="0"/>
                    </a:lnTo>
                    <a:lnTo>
                      <a:pt x="305" y="0"/>
                    </a:lnTo>
                    <a:lnTo>
                      <a:pt x="408" y="17"/>
                    </a:lnTo>
                    <a:lnTo>
                      <a:pt x="408" y="25"/>
                    </a:lnTo>
                    <a:lnTo>
                      <a:pt x="408" y="33"/>
                    </a:lnTo>
                    <a:lnTo>
                      <a:pt x="408" y="41"/>
                    </a:lnTo>
                    <a:lnTo>
                      <a:pt x="408" y="50"/>
                    </a:lnTo>
                    <a:lnTo>
                      <a:pt x="408" y="58"/>
                    </a:lnTo>
                    <a:lnTo>
                      <a:pt x="408" y="66"/>
                    </a:lnTo>
                    <a:lnTo>
                      <a:pt x="408" y="74"/>
                    </a:lnTo>
                    <a:lnTo>
                      <a:pt x="408" y="83"/>
                    </a:lnTo>
                    <a:lnTo>
                      <a:pt x="0" y="83"/>
                    </a:lnTo>
                    <a:lnTo>
                      <a:pt x="0" y="74"/>
                    </a:lnTo>
                    <a:lnTo>
                      <a:pt x="0" y="66"/>
                    </a:lnTo>
                    <a:lnTo>
                      <a:pt x="0" y="58"/>
                    </a:lnTo>
                    <a:lnTo>
                      <a:pt x="0" y="50"/>
                    </a:lnTo>
                    <a:lnTo>
                      <a:pt x="0" y="41"/>
                    </a:lnTo>
                    <a:lnTo>
                      <a:pt x="0" y="33"/>
                    </a:lnTo>
                    <a:lnTo>
                      <a:pt x="0" y="25"/>
                    </a:lnTo>
                    <a:lnTo>
                      <a:pt x="0" y="17"/>
                    </a:lnTo>
                  </a:path>
                </a:pathLst>
              </a:custGeom>
              <a:solidFill>
                <a:srgbClr val="FFFFFF"/>
              </a:solidFill>
              <a:ln w="12700" cap="rnd">
                <a:solidFill>
                  <a:srgbClr val="ABABAB"/>
                </a:solidFill>
                <a:round/>
              </a:ln>
            </p:spPr>
            <p:txBody>
              <a:bodyPr/>
              <a:lstStyle/>
              <a:p>
                <a:endParaRPr lang="zh-CN" altLang="en-US"/>
              </a:p>
            </p:txBody>
          </p:sp>
          <p:sp>
            <p:nvSpPr>
              <p:cNvPr id="10560" name="Freeform 996"/>
              <p:cNvSpPr/>
              <p:nvPr/>
            </p:nvSpPr>
            <p:spPr bwMode="auto">
              <a:xfrm>
                <a:off x="2473" y="2403"/>
                <a:ext cx="406" cy="19"/>
              </a:xfrm>
              <a:custGeom>
                <a:avLst/>
                <a:gdLst>
                  <a:gd name="T0" fmla="*/ 0 w 406"/>
                  <a:gd name="T1" fmla="*/ 0 h 19"/>
                  <a:gd name="T2" fmla="*/ 405 w 406"/>
                  <a:gd name="T3" fmla="*/ 0 h 19"/>
                  <a:gd name="T4" fmla="*/ 405 w 406"/>
                  <a:gd name="T5" fmla="*/ 18 h 19"/>
                  <a:gd name="T6" fmla="*/ 0 w 406"/>
                  <a:gd name="T7" fmla="*/ 18 h 19"/>
                  <a:gd name="T8" fmla="*/ 0 w 406"/>
                  <a:gd name="T9" fmla="*/ 0 h 19"/>
                  <a:gd name="T10" fmla="*/ 0 60000 65536"/>
                  <a:gd name="T11" fmla="*/ 0 60000 65536"/>
                  <a:gd name="T12" fmla="*/ 0 60000 65536"/>
                  <a:gd name="T13" fmla="*/ 0 60000 65536"/>
                  <a:gd name="T14" fmla="*/ 0 60000 65536"/>
                  <a:gd name="T15" fmla="*/ 0 w 406"/>
                  <a:gd name="T16" fmla="*/ 0 h 19"/>
                  <a:gd name="T17" fmla="*/ 406 w 406"/>
                  <a:gd name="T18" fmla="*/ 19 h 19"/>
                </a:gdLst>
                <a:ahLst/>
                <a:cxnLst>
                  <a:cxn ang="T10">
                    <a:pos x="T0" y="T1"/>
                  </a:cxn>
                  <a:cxn ang="T11">
                    <a:pos x="T2" y="T3"/>
                  </a:cxn>
                  <a:cxn ang="T12">
                    <a:pos x="T4" y="T5"/>
                  </a:cxn>
                  <a:cxn ang="T13">
                    <a:pos x="T6" y="T7"/>
                  </a:cxn>
                  <a:cxn ang="T14">
                    <a:pos x="T8" y="T9"/>
                  </a:cxn>
                </a:cxnLst>
                <a:rect l="T15" t="T16" r="T17" b="T18"/>
                <a:pathLst>
                  <a:path w="406" h="19">
                    <a:moveTo>
                      <a:pt x="0" y="0"/>
                    </a:moveTo>
                    <a:lnTo>
                      <a:pt x="405" y="0"/>
                    </a:lnTo>
                    <a:lnTo>
                      <a:pt x="405"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0561" name="Freeform 997"/>
              <p:cNvSpPr/>
              <p:nvPr/>
            </p:nvSpPr>
            <p:spPr bwMode="auto">
              <a:xfrm>
                <a:off x="2470" y="2420"/>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0562" name="Freeform 998"/>
              <p:cNvSpPr/>
              <p:nvPr/>
            </p:nvSpPr>
            <p:spPr bwMode="auto">
              <a:xfrm>
                <a:off x="2470" y="2439"/>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0563" name="Freeform 999"/>
              <p:cNvSpPr/>
              <p:nvPr/>
            </p:nvSpPr>
            <p:spPr bwMode="auto">
              <a:xfrm>
                <a:off x="2472" y="2442"/>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0564" name="Freeform 1000"/>
              <p:cNvSpPr/>
              <p:nvPr/>
            </p:nvSpPr>
            <p:spPr bwMode="auto">
              <a:xfrm>
                <a:off x="2472" y="2424"/>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0565" name="Freeform 1001"/>
              <p:cNvSpPr/>
              <p:nvPr/>
            </p:nvSpPr>
            <p:spPr bwMode="auto">
              <a:xfrm>
                <a:off x="2472" y="2439"/>
                <a:ext cx="409" cy="19"/>
              </a:xfrm>
              <a:custGeom>
                <a:avLst/>
                <a:gdLst>
                  <a:gd name="T0" fmla="*/ 408 w 409"/>
                  <a:gd name="T1" fmla="*/ 18 h 19"/>
                  <a:gd name="T2" fmla="*/ 408 w 409"/>
                  <a:gd name="T3" fmla="*/ 0 h 19"/>
                  <a:gd name="T4" fmla="*/ 0 w 409"/>
                  <a:gd name="T5" fmla="*/ 0 h 19"/>
                  <a:gd name="T6" fmla="*/ 0 60000 65536"/>
                  <a:gd name="T7" fmla="*/ 0 60000 65536"/>
                  <a:gd name="T8" fmla="*/ 0 60000 65536"/>
                  <a:gd name="T9" fmla="*/ 0 w 409"/>
                  <a:gd name="T10" fmla="*/ 0 h 19"/>
                  <a:gd name="T11" fmla="*/ 409 w 409"/>
                  <a:gd name="T12" fmla="*/ 19 h 19"/>
                </a:gdLst>
                <a:ahLst/>
                <a:cxnLst>
                  <a:cxn ang="T6">
                    <a:pos x="T0" y="T1"/>
                  </a:cxn>
                  <a:cxn ang="T7">
                    <a:pos x="T2" y="T3"/>
                  </a:cxn>
                  <a:cxn ang="T8">
                    <a:pos x="T4" y="T5"/>
                  </a:cxn>
                </a:cxnLst>
                <a:rect l="T9" t="T10" r="T11" b="T12"/>
                <a:pathLst>
                  <a:path w="409" h="19">
                    <a:moveTo>
                      <a:pt x="408" y="18"/>
                    </a:moveTo>
                    <a:lnTo>
                      <a:pt x="408" y="0"/>
                    </a:lnTo>
                    <a:lnTo>
                      <a:pt x="0" y="0"/>
                    </a:lnTo>
                  </a:path>
                </a:pathLst>
              </a:custGeom>
              <a:noFill/>
              <a:ln w="12700" cap="rnd">
                <a:solidFill>
                  <a:srgbClr val="FFFFFF"/>
                </a:solidFill>
                <a:round/>
                <a:headEnd type="none" w="sm" len="sm"/>
                <a:tailEnd type="none" w="sm" len="sm"/>
              </a:ln>
            </p:spPr>
            <p:txBody>
              <a:bodyPr/>
              <a:lstStyle/>
              <a:p>
                <a:endParaRPr lang="zh-CN" altLang="en-US"/>
              </a:p>
            </p:txBody>
          </p:sp>
          <p:sp>
            <p:nvSpPr>
              <p:cNvPr id="10566" name="Line 1002"/>
              <p:cNvSpPr>
                <a:spLocks noChangeShapeType="1"/>
              </p:cNvSpPr>
              <p:nvPr/>
            </p:nvSpPr>
            <p:spPr bwMode="auto">
              <a:xfrm>
                <a:off x="2472" y="2423"/>
                <a:ext cx="406" cy="0"/>
              </a:xfrm>
              <a:prstGeom prst="line">
                <a:avLst/>
              </a:prstGeom>
              <a:noFill/>
              <a:ln w="12700">
                <a:solidFill>
                  <a:srgbClr val="FFFFFF"/>
                </a:solidFill>
                <a:round/>
                <a:headEnd type="none" w="sm" len="sm"/>
                <a:tailEnd type="none" w="sm" len="sm"/>
              </a:ln>
            </p:spPr>
            <p:txBody>
              <a:bodyPr wrap="none" anchor="ctr"/>
              <a:lstStyle/>
              <a:p>
                <a:endParaRPr lang="zh-CN" altLang="en-US"/>
              </a:p>
            </p:txBody>
          </p:sp>
          <p:sp>
            <p:nvSpPr>
              <p:cNvPr id="10567" name="Line 1003"/>
              <p:cNvSpPr>
                <a:spLocks noChangeShapeType="1"/>
              </p:cNvSpPr>
              <p:nvPr/>
            </p:nvSpPr>
            <p:spPr bwMode="auto">
              <a:xfrm>
                <a:off x="2473" y="2403"/>
                <a:ext cx="0" cy="9"/>
              </a:xfrm>
              <a:prstGeom prst="line">
                <a:avLst/>
              </a:prstGeom>
              <a:noFill/>
              <a:ln w="12700">
                <a:solidFill>
                  <a:srgbClr val="ABABAB"/>
                </a:solidFill>
                <a:round/>
                <a:headEnd type="none" w="sm" len="sm"/>
                <a:tailEnd type="none" w="sm" len="sm"/>
              </a:ln>
            </p:spPr>
            <p:txBody>
              <a:bodyPr wrap="none" anchor="ctr"/>
              <a:lstStyle/>
              <a:p>
                <a:endParaRPr lang="zh-CN" altLang="en-US"/>
              </a:p>
            </p:txBody>
          </p:sp>
          <p:sp>
            <p:nvSpPr>
              <p:cNvPr id="10568" name="Freeform 1004"/>
              <p:cNvSpPr/>
              <p:nvPr/>
            </p:nvSpPr>
            <p:spPr bwMode="auto">
              <a:xfrm>
                <a:off x="2499" y="2422"/>
                <a:ext cx="22" cy="19"/>
              </a:xfrm>
              <a:custGeom>
                <a:avLst/>
                <a:gdLst>
                  <a:gd name="T0" fmla="*/ 0 w 22"/>
                  <a:gd name="T1" fmla="*/ 0 h 19"/>
                  <a:gd name="T2" fmla="*/ 21 w 22"/>
                  <a:gd name="T3" fmla="*/ 0 h 19"/>
                  <a:gd name="T4" fmla="*/ 21 w 22"/>
                  <a:gd name="T5" fmla="*/ 18 h 19"/>
                  <a:gd name="T6" fmla="*/ 0 w 22"/>
                  <a:gd name="T7" fmla="*/ 18 h 19"/>
                  <a:gd name="T8" fmla="*/ 0 w 22"/>
                  <a:gd name="T9" fmla="*/ 0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0" y="0"/>
                    </a:moveTo>
                    <a:lnTo>
                      <a:pt x="21" y="0"/>
                    </a:lnTo>
                    <a:lnTo>
                      <a:pt x="21" y="18"/>
                    </a:lnTo>
                    <a:lnTo>
                      <a:pt x="0" y="18"/>
                    </a:lnTo>
                    <a:lnTo>
                      <a:pt x="0" y="0"/>
                    </a:lnTo>
                  </a:path>
                </a:pathLst>
              </a:custGeom>
              <a:solidFill>
                <a:srgbClr val="00FF00"/>
              </a:solidFill>
              <a:ln w="12700" cap="rnd">
                <a:solidFill>
                  <a:srgbClr val="000000"/>
                </a:solidFill>
                <a:round/>
              </a:ln>
            </p:spPr>
            <p:txBody>
              <a:bodyPr/>
              <a:lstStyle/>
              <a:p>
                <a:endParaRPr lang="zh-CN" altLang="en-US"/>
              </a:p>
            </p:txBody>
          </p:sp>
          <p:sp>
            <p:nvSpPr>
              <p:cNvPr id="10569" name="Freeform 1005"/>
              <p:cNvSpPr/>
              <p:nvPr/>
            </p:nvSpPr>
            <p:spPr bwMode="auto">
              <a:xfrm>
                <a:off x="2780" y="2420"/>
                <a:ext cx="86" cy="19"/>
              </a:xfrm>
              <a:custGeom>
                <a:avLst/>
                <a:gdLst>
                  <a:gd name="T0" fmla="*/ 0 w 86"/>
                  <a:gd name="T1" fmla="*/ 0 h 19"/>
                  <a:gd name="T2" fmla="*/ 85 w 86"/>
                  <a:gd name="T3" fmla="*/ 0 h 19"/>
                  <a:gd name="T4" fmla="*/ 85 w 86"/>
                  <a:gd name="T5" fmla="*/ 18 h 19"/>
                  <a:gd name="T6" fmla="*/ 0 w 86"/>
                  <a:gd name="T7" fmla="*/ 18 h 19"/>
                  <a:gd name="T8" fmla="*/ 0 w 86"/>
                  <a:gd name="T9" fmla="*/ 0 h 19"/>
                  <a:gd name="T10" fmla="*/ 0 60000 65536"/>
                  <a:gd name="T11" fmla="*/ 0 60000 65536"/>
                  <a:gd name="T12" fmla="*/ 0 60000 65536"/>
                  <a:gd name="T13" fmla="*/ 0 60000 65536"/>
                  <a:gd name="T14" fmla="*/ 0 60000 65536"/>
                  <a:gd name="T15" fmla="*/ 0 w 86"/>
                  <a:gd name="T16" fmla="*/ 0 h 19"/>
                  <a:gd name="T17" fmla="*/ 86 w 86"/>
                  <a:gd name="T18" fmla="*/ 19 h 19"/>
                </a:gdLst>
                <a:ahLst/>
                <a:cxnLst>
                  <a:cxn ang="T10">
                    <a:pos x="T0" y="T1"/>
                  </a:cxn>
                  <a:cxn ang="T11">
                    <a:pos x="T2" y="T3"/>
                  </a:cxn>
                  <a:cxn ang="T12">
                    <a:pos x="T4" y="T5"/>
                  </a:cxn>
                  <a:cxn ang="T13">
                    <a:pos x="T6" y="T7"/>
                  </a:cxn>
                  <a:cxn ang="T14">
                    <a:pos x="T8" y="T9"/>
                  </a:cxn>
                </a:cxnLst>
                <a:rect l="T15" t="T16" r="T17" b="T18"/>
                <a:pathLst>
                  <a:path w="86" h="19">
                    <a:moveTo>
                      <a:pt x="0" y="0"/>
                    </a:moveTo>
                    <a:lnTo>
                      <a:pt x="85" y="0"/>
                    </a:lnTo>
                    <a:lnTo>
                      <a:pt x="85"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0570" name="Freeform 1006"/>
              <p:cNvSpPr/>
              <p:nvPr/>
            </p:nvSpPr>
            <p:spPr bwMode="auto">
              <a:xfrm>
                <a:off x="2437" y="2456"/>
                <a:ext cx="496" cy="74"/>
              </a:xfrm>
              <a:custGeom>
                <a:avLst/>
                <a:gdLst>
                  <a:gd name="T0" fmla="*/ 34 w 496"/>
                  <a:gd name="T1" fmla="*/ 0 h 74"/>
                  <a:gd name="T2" fmla="*/ 450 w 496"/>
                  <a:gd name="T3" fmla="*/ 0 h 74"/>
                  <a:gd name="T4" fmla="*/ 452 w 496"/>
                  <a:gd name="T5" fmla="*/ 0 h 74"/>
                  <a:gd name="T6" fmla="*/ 454 w 496"/>
                  <a:gd name="T7" fmla="*/ 0 h 74"/>
                  <a:gd name="T8" fmla="*/ 456 w 496"/>
                  <a:gd name="T9" fmla="*/ 2 h 74"/>
                  <a:gd name="T10" fmla="*/ 458 w 496"/>
                  <a:gd name="T11" fmla="*/ 3 h 74"/>
                  <a:gd name="T12" fmla="*/ 459 w 496"/>
                  <a:gd name="T13" fmla="*/ 5 h 74"/>
                  <a:gd name="T14" fmla="*/ 460 w 496"/>
                  <a:gd name="T15" fmla="*/ 6 h 74"/>
                  <a:gd name="T16" fmla="*/ 494 w 496"/>
                  <a:gd name="T17" fmla="*/ 66 h 74"/>
                  <a:gd name="T18" fmla="*/ 495 w 496"/>
                  <a:gd name="T19" fmla="*/ 68 h 74"/>
                  <a:gd name="T20" fmla="*/ 494 w 496"/>
                  <a:gd name="T21" fmla="*/ 69 h 74"/>
                  <a:gd name="T22" fmla="*/ 492 w 496"/>
                  <a:gd name="T23" fmla="*/ 71 h 74"/>
                  <a:gd name="T24" fmla="*/ 490 w 496"/>
                  <a:gd name="T25" fmla="*/ 72 h 74"/>
                  <a:gd name="T26" fmla="*/ 488 w 496"/>
                  <a:gd name="T27" fmla="*/ 73 h 74"/>
                  <a:gd name="T28" fmla="*/ 487 w 496"/>
                  <a:gd name="T29" fmla="*/ 73 h 74"/>
                  <a:gd name="T30" fmla="*/ 7 w 496"/>
                  <a:gd name="T31" fmla="*/ 73 h 74"/>
                  <a:gd name="T32" fmla="*/ 5 w 496"/>
                  <a:gd name="T33" fmla="*/ 73 h 74"/>
                  <a:gd name="T34" fmla="*/ 3 w 496"/>
                  <a:gd name="T35" fmla="*/ 72 h 74"/>
                  <a:gd name="T36" fmla="*/ 1 w 496"/>
                  <a:gd name="T37" fmla="*/ 71 h 74"/>
                  <a:gd name="T38" fmla="*/ 0 w 496"/>
                  <a:gd name="T39" fmla="*/ 69 h 74"/>
                  <a:gd name="T40" fmla="*/ 0 w 496"/>
                  <a:gd name="T41" fmla="*/ 67 h 74"/>
                  <a:gd name="T42" fmla="*/ 0 w 496"/>
                  <a:gd name="T43" fmla="*/ 66 h 74"/>
                  <a:gd name="T44" fmla="*/ 24 w 496"/>
                  <a:gd name="T45" fmla="*/ 6 h 74"/>
                  <a:gd name="T46" fmla="*/ 25 w 496"/>
                  <a:gd name="T47" fmla="*/ 4 h 74"/>
                  <a:gd name="T48" fmla="*/ 27 w 496"/>
                  <a:gd name="T49" fmla="*/ 3 h 74"/>
                  <a:gd name="T50" fmla="*/ 29 w 496"/>
                  <a:gd name="T51" fmla="*/ 1 h 74"/>
                  <a:gd name="T52" fmla="*/ 31 w 496"/>
                  <a:gd name="T53" fmla="*/ 0 h 74"/>
                  <a:gd name="T54" fmla="*/ 33 w 496"/>
                  <a:gd name="T55" fmla="*/ 0 h 74"/>
                  <a:gd name="T56" fmla="*/ 34 w 496"/>
                  <a:gd name="T57" fmla="*/ 0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6"/>
                  <a:gd name="T88" fmla="*/ 0 h 74"/>
                  <a:gd name="T89" fmla="*/ 496 w 496"/>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6" h="74">
                    <a:moveTo>
                      <a:pt x="34" y="0"/>
                    </a:moveTo>
                    <a:lnTo>
                      <a:pt x="450" y="0"/>
                    </a:lnTo>
                    <a:lnTo>
                      <a:pt x="452" y="0"/>
                    </a:lnTo>
                    <a:lnTo>
                      <a:pt x="454" y="0"/>
                    </a:lnTo>
                    <a:lnTo>
                      <a:pt x="456" y="2"/>
                    </a:lnTo>
                    <a:lnTo>
                      <a:pt x="458" y="3"/>
                    </a:lnTo>
                    <a:lnTo>
                      <a:pt x="459" y="5"/>
                    </a:lnTo>
                    <a:lnTo>
                      <a:pt x="460" y="6"/>
                    </a:lnTo>
                    <a:lnTo>
                      <a:pt x="494" y="66"/>
                    </a:lnTo>
                    <a:lnTo>
                      <a:pt x="495" y="68"/>
                    </a:lnTo>
                    <a:lnTo>
                      <a:pt x="494" y="69"/>
                    </a:lnTo>
                    <a:lnTo>
                      <a:pt x="492" y="71"/>
                    </a:lnTo>
                    <a:lnTo>
                      <a:pt x="490" y="72"/>
                    </a:lnTo>
                    <a:lnTo>
                      <a:pt x="488" y="73"/>
                    </a:lnTo>
                    <a:lnTo>
                      <a:pt x="487" y="73"/>
                    </a:lnTo>
                    <a:lnTo>
                      <a:pt x="7" y="73"/>
                    </a:lnTo>
                    <a:lnTo>
                      <a:pt x="5" y="73"/>
                    </a:lnTo>
                    <a:lnTo>
                      <a:pt x="3" y="72"/>
                    </a:lnTo>
                    <a:lnTo>
                      <a:pt x="1" y="71"/>
                    </a:lnTo>
                    <a:lnTo>
                      <a:pt x="0" y="69"/>
                    </a:lnTo>
                    <a:lnTo>
                      <a:pt x="0" y="67"/>
                    </a:lnTo>
                    <a:lnTo>
                      <a:pt x="0" y="66"/>
                    </a:lnTo>
                    <a:lnTo>
                      <a:pt x="24" y="6"/>
                    </a:lnTo>
                    <a:lnTo>
                      <a:pt x="25" y="4"/>
                    </a:lnTo>
                    <a:lnTo>
                      <a:pt x="27" y="3"/>
                    </a:lnTo>
                    <a:lnTo>
                      <a:pt x="29" y="1"/>
                    </a:lnTo>
                    <a:lnTo>
                      <a:pt x="31" y="0"/>
                    </a:lnTo>
                    <a:lnTo>
                      <a:pt x="33" y="0"/>
                    </a:lnTo>
                    <a:lnTo>
                      <a:pt x="34" y="0"/>
                    </a:lnTo>
                  </a:path>
                </a:pathLst>
              </a:custGeom>
              <a:solidFill>
                <a:srgbClr val="FFFFFF"/>
              </a:solidFill>
              <a:ln w="12700" cap="rnd">
                <a:solidFill>
                  <a:srgbClr val="ABABAB"/>
                </a:solidFill>
                <a:round/>
              </a:ln>
            </p:spPr>
            <p:txBody>
              <a:bodyPr/>
              <a:lstStyle/>
              <a:p>
                <a:endParaRPr lang="zh-CN" altLang="en-US"/>
              </a:p>
            </p:txBody>
          </p:sp>
          <p:sp>
            <p:nvSpPr>
              <p:cNvPr id="10571" name="Freeform 1007"/>
              <p:cNvSpPr/>
              <p:nvPr/>
            </p:nvSpPr>
            <p:spPr bwMode="auto">
              <a:xfrm>
                <a:off x="2436" y="2523"/>
                <a:ext cx="497" cy="26"/>
              </a:xfrm>
              <a:custGeom>
                <a:avLst/>
                <a:gdLst>
                  <a:gd name="T0" fmla="*/ 4 w 497"/>
                  <a:gd name="T1" fmla="*/ 25 h 26"/>
                  <a:gd name="T2" fmla="*/ 491 w 497"/>
                  <a:gd name="T3" fmla="*/ 25 h 26"/>
                  <a:gd name="T4" fmla="*/ 492 w 497"/>
                  <a:gd name="T5" fmla="*/ 25 h 26"/>
                  <a:gd name="T6" fmla="*/ 494 w 497"/>
                  <a:gd name="T7" fmla="*/ 23 h 26"/>
                  <a:gd name="T8" fmla="*/ 495 w 497"/>
                  <a:gd name="T9" fmla="*/ 21 h 26"/>
                  <a:gd name="T10" fmla="*/ 496 w 497"/>
                  <a:gd name="T11" fmla="*/ 20 h 26"/>
                  <a:gd name="T12" fmla="*/ 496 w 497"/>
                  <a:gd name="T13" fmla="*/ 0 h 26"/>
                  <a:gd name="T14" fmla="*/ 495 w 497"/>
                  <a:gd name="T15" fmla="*/ 1 h 26"/>
                  <a:gd name="T16" fmla="*/ 493 w 497"/>
                  <a:gd name="T17" fmla="*/ 3 h 26"/>
                  <a:gd name="T18" fmla="*/ 492 w 497"/>
                  <a:gd name="T19" fmla="*/ 4 h 26"/>
                  <a:gd name="T20" fmla="*/ 489 w 497"/>
                  <a:gd name="T21" fmla="*/ 5 h 26"/>
                  <a:gd name="T22" fmla="*/ 488 w 497"/>
                  <a:gd name="T23" fmla="*/ 5 h 26"/>
                  <a:gd name="T24" fmla="*/ 7 w 497"/>
                  <a:gd name="T25" fmla="*/ 5 h 26"/>
                  <a:gd name="T26" fmla="*/ 5 w 497"/>
                  <a:gd name="T27" fmla="*/ 5 h 26"/>
                  <a:gd name="T28" fmla="*/ 3 w 497"/>
                  <a:gd name="T29" fmla="*/ 4 h 26"/>
                  <a:gd name="T30" fmla="*/ 2 w 497"/>
                  <a:gd name="T31" fmla="*/ 3 h 26"/>
                  <a:gd name="T32" fmla="*/ 0 w 497"/>
                  <a:gd name="T33" fmla="*/ 1 h 26"/>
                  <a:gd name="T34" fmla="*/ 0 w 497"/>
                  <a:gd name="T35" fmla="*/ 0 h 26"/>
                  <a:gd name="T36" fmla="*/ 0 w 497"/>
                  <a:gd name="T37" fmla="*/ 20 h 26"/>
                  <a:gd name="T38" fmla="*/ 0 w 497"/>
                  <a:gd name="T39" fmla="*/ 22 h 26"/>
                  <a:gd name="T40" fmla="*/ 1 w 497"/>
                  <a:gd name="T41" fmla="*/ 23 h 26"/>
                  <a:gd name="T42" fmla="*/ 2 w 497"/>
                  <a:gd name="T43" fmla="*/ 25 h 26"/>
                  <a:gd name="T44" fmla="*/ 4 w 497"/>
                  <a:gd name="T45" fmla="*/ 25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7"/>
                  <a:gd name="T70" fmla="*/ 0 h 26"/>
                  <a:gd name="T71" fmla="*/ 497 w 497"/>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7" h="26">
                    <a:moveTo>
                      <a:pt x="4" y="25"/>
                    </a:moveTo>
                    <a:lnTo>
                      <a:pt x="491" y="25"/>
                    </a:lnTo>
                    <a:lnTo>
                      <a:pt x="492" y="25"/>
                    </a:lnTo>
                    <a:lnTo>
                      <a:pt x="494" y="23"/>
                    </a:lnTo>
                    <a:lnTo>
                      <a:pt x="495" y="21"/>
                    </a:lnTo>
                    <a:lnTo>
                      <a:pt x="496" y="20"/>
                    </a:lnTo>
                    <a:lnTo>
                      <a:pt x="496" y="0"/>
                    </a:lnTo>
                    <a:lnTo>
                      <a:pt x="495" y="1"/>
                    </a:lnTo>
                    <a:lnTo>
                      <a:pt x="493" y="3"/>
                    </a:lnTo>
                    <a:lnTo>
                      <a:pt x="492" y="4"/>
                    </a:lnTo>
                    <a:lnTo>
                      <a:pt x="489" y="5"/>
                    </a:lnTo>
                    <a:lnTo>
                      <a:pt x="488" y="5"/>
                    </a:lnTo>
                    <a:lnTo>
                      <a:pt x="7" y="5"/>
                    </a:lnTo>
                    <a:lnTo>
                      <a:pt x="5" y="5"/>
                    </a:lnTo>
                    <a:lnTo>
                      <a:pt x="3" y="4"/>
                    </a:lnTo>
                    <a:lnTo>
                      <a:pt x="2" y="3"/>
                    </a:lnTo>
                    <a:lnTo>
                      <a:pt x="0" y="1"/>
                    </a:lnTo>
                    <a:lnTo>
                      <a:pt x="0" y="0"/>
                    </a:lnTo>
                    <a:lnTo>
                      <a:pt x="0" y="20"/>
                    </a:lnTo>
                    <a:lnTo>
                      <a:pt x="0" y="22"/>
                    </a:lnTo>
                    <a:lnTo>
                      <a:pt x="1" y="23"/>
                    </a:lnTo>
                    <a:lnTo>
                      <a:pt x="2" y="25"/>
                    </a:lnTo>
                    <a:lnTo>
                      <a:pt x="4" y="25"/>
                    </a:lnTo>
                  </a:path>
                </a:pathLst>
              </a:custGeom>
              <a:solidFill>
                <a:srgbClr val="ABABAB"/>
              </a:solidFill>
              <a:ln w="12700" cap="rnd">
                <a:solidFill>
                  <a:srgbClr val="ABABAB"/>
                </a:solidFill>
                <a:round/>
              </a:ln>
            </p:spPr>
            <p:txBody>
              <a:bodyPr/>
              <a:lstStyle/>
              <a:p>
                <a:endParaRPr lang="zh-CN" altLang="en-US"/>
              </a:p>
            </p:txBody>
          </p:sp>
          <p:sp>
            <p:nvSpPr>
              <p:cNvPr id="10572" name="Line 1008"/>
              <p:cNvSpPr>
                <a:spLocks noChangeShapeType="1"/>
              </p:cNvSpPr>
              <p:nvPr/>
            </p:nvSpPr>
            <p:spPr bwMode="auto">
              <a:xfrm>
                <a:off x="2439" y="2545"/>
                <a:ext cx="488"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0573" name="Freeform 1009"/>
              <p:cNvSpPr/>
              <p:nvPr/>
            </p:nvSpPr>
            <p:spPr bwMode="auto">
              <a:xfrm>
                <a:off x="2436" y="2530"/>
                <a:ext cx="497" cy="19"/>
              </a:xfrm>
              <a:custGeom>
                <a:avLst/>
                <a:gdLst>
                  <a:gd name="T0" fmla="*/ 496 w 497"/>
                  <a:gd name="T1" fmla="*/ 0 h 19"/>
                  <a:gd name="T2" fmla="*/ 495 w 497"/>
                  <a:gd name="T3" fmla="*/ 8 h 19"/>
                  <a:gd name="T4" fmla="*/ 494 w 497"/>
                  <a:gd name="T5" fmla="*/ 16 h 19"/>
                  <a:gd name="T6" fmla="*/ 492 w 497"/>
                  <a:gd name="T7" fmla="*/ 18 h 19"/>
                  <a:gd name="T8" fmla="*/ 5 w 497"/>
                  <a:gd name="T9" fmla="*/ 18 h 19"/>
                  <a:gd name="T10" fmla="*/ 3 w 497"/>
                  <a:gd name="T11" fmla="*/ 18 h 19"/>
                  <a:gd name="T12" fmla="*/ 1 w 497"/>
                  <a:gd name="T13" fmla="*/ 16 h 19"/>
                  <a:gd name="T14" fmla="*/ 0 w 497"/>
                  <a:gd name="T15" fmla="*/ 6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8"/>
                    </a:lnTo>
                    <a:lnTo>
                      <a:pt x="494" y="16"/>
                    </a:lnTo>
                    <a:lnTo>
                      <a:pt x="492" y="18"/>
                    </a:lnTo>
                    <a:lnTo>
                      <a:pt x="5" y="18"/>
                    </a:lnTo>
                    <a:lnTo>
                      <a:pt x="3" y="18"/>
                    </a:lnTo>
                    <a:lnTo>
                      <a:pt x="1" y="16"/>
                    </a:lnTo>
                    <a:lnTo>
                      <a:pt x="0" y="6"/>
                    </a:lnTo>
                    <a:lnTo>
                      <a:pt x="0" y="1"/>
                    </a:lnTo>
                  </a:path>
                </a:pathLst>
              </a:custGeom>
              <a:noFill/>
              <a:ln w="12700" cap="rnd">
                <a:solidFill>
                  <a:srgbClr val="000000"/>
                </a:solidFill>
                <a:round/>
                <a:headEnd type="none" w="sm" len="sm"/>
                <a:tailEnd type="none" w="sm" len="sm"/>
              </a:ln>
            </p:spPr>
            <p:txBody>
              <a:bodyPr/>
              <a:lstStyle/>
              <a:p>
                <a:endParaRPr lang="zh-CN" altLang="en-US"/>
              </a:p>
            </p:txBody>
          </p:sp>
          <p:sp>
            <p:nvSpPr>
              <p:cNvPr id="10574" name="Freeform 1010"/>
              <p:cNvSpPr/>
              <p:nvPr/>
            </p:nvSpPr>
            <p:spPr bwMode="auto">
              <a:xfrm>
                <a:off x="2436" y="2531"/>
                <a:ext cx="497" cy="19"/>
              </a:xfrm>
              <a:custGeom>
                <a:avLst/>
                <a:gdLst>
                  <a:gd name="T0" fmla="*/ 496 w 497"/>
                  <a:gd name="T1" fmla="*/ 0 h 19"/>
                  <a:gd name="T2" fmla="*/ 495 w 497"/>
                  <a:gd name="T3" fmla="*/ 7 h 19"/>
                  <a:gd name="T4" fmla="*/ 494 w 497"/>
                  <a:gd name="T5" fmla="*/ 16 h 19"/>
                  <a:gd name="T6" fmla="*/ 492 w 497"/>
                  <a:gd name="T7" fmla="*/ 18 h 19"/>
                  <a:gd name="T8" fmla="*/ 5 w 497"/>
                  <a:gd name="T9" fmla="*/ 18 h 19"/>
                  <a:gd name="T10" fmla="*/ 3 w 497"/>
                  <a:gd name="T11" fmla="*/ 16 h 19"/>
                  <a:gd name="T12" fmla="*/ 1 w 497"/>
                  <a:gd name="T13" fmla="*/ 15 h 19"/>
                  <a:gd name="T14" fmla="*/ 0 w 497"/>
                  <a:gd name="T15" fmla="*/ 7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7"/>
                    </a:lnTo>
                    <a:lnTo>
                      <a:pt x="494" y="16"/>
                    </a:lnTo>
                    <a:lnTo>
                      <a:pt x="492" y="18"/>
                    </a:lnTo>
                    <a:lnTo>
                      <a:pt x="5" y="18"/>
                    </a:lnTo>
                    <a:lnTo>
                      <a:pt x="3" y="16"/>
                    </a:lnTo>
                    <a:lnTo>
                      <a:pt x="1" y="15"/>
                    </a:lnTo>
                    <a:lnTo>
                      <a:pt x="0" y="7"/>
                    </a:lnTo>
                    <a:lnTo>
                      <a:pt x="0" y="1"/>
                    </a:lnTo>
                  </a:path>
                </a:pathLst>
              </a:custGeom>
              <a:noFill/>
              <a:ln w="12700" cap="rnd">
                <a:solidFill>
                  <a:srgbClr val="FFFFFF"/>
                </a:solidFill>
                <a:round/>
                <a:headEnd type="none" w="sm" len="sm"/>
                <a:tailEnd type="none" w="sm" len="sm"/>
              </a:ln>
            </p:spPr>
            <p:txBody>
              <a:bodyPr/>
              <a:lstStyle/>
              <a:p>
                <a:endParaRPr lang="zh-CN" altLang="en-US"/>
              </a:p>
            </p:txBody>
          </p:sp>
          <p:sp>
            <p:nvSpPr>
              <p:cNvPr id="10575" name="Line 1011"/>
              <p:cNvSpPr>
                <a:spLocks noChangeShapeType="1"/>
              </p:cNvSpPr>
              <p:nvPr/>
            </p:nvSpPr>
            <p:spPr bwMode="auto">
              <a:xfrm>
                <a:off x="2780" y="2473"/>
                <a:ext cx="49"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0576" name="Freeform 1012"/>
              <p:cNvSpPr/>
              <p:nvPr/>
            </p:nvSpPr>
            <p:spPr bwMode="auto">
              <a:xfrm>
                <a:off x="2595" y="2459"/>
                <a:ext cx="52" cy="19"/>
              </a:xfrm>
              <a:custGeom>
                <a:avLst/>
                <a:gdLst>
                  <a:gd name="T0" fmla="*/ 2 w 52"/>
                  <a:gd name="T1" fmla="*/ 0 h 19"/>
                  <a:gd name="T2" fmla="*/ 0 w 52"/>
                  <a:gd name="T3" fmla="*/ 18 h 19"/>
                  <a:gd name="T4" fmla="*/ 51 w 52"/>
                  <a:gd name="T5" fmla="*/ 18 h 19"/>
                  <a:gd name="T6" fmla="*/ 49 w 52"/>
                  <a:gd name="T7" fmla="*/ 0 h 19"/>
                  <a:gd name="T8" fmla="*/ 49 w 52"/>
                  <a:gd name="T9" fmla="*/ 13 h 19"/>
                  <a:gd name="T10" fmla="*/ 1 w 52"/>
                  <a:gd name="T11" fmla="*/ 13 h 19"/>
                  <a:gd name="T12" fmla="*/ 2 w 52"/>
                  <a:gd name="T13" fmla="*/ 0 h 19"/>
                  <a:gd name="T14" fmla="*/ 0 60000 65536"/>
                  <a:gd name="T15" fmla="*/ 0 60000 65536"/>
                  <a:gd name="T16" fmla="*/ 0 60000 65536"/>
                  <a:gd name="T17" fmla="*/ 0 60000 65536"/>
                  <a:gd name="T18" fmla="*/ 0 60000 65536"/>
                  <a:gd name="T19" fmla="*/ 0 60000 65536"/>
                  <a:gd name="T20" fmla="*/ 0 60000 65536"/>
                  <a:gd name="T21" fmla="*/ 0 w 52"/>
                  <a:gd name="T22" fmla="*/ 0 h 19"/>
                  <a:gd name="T23" fmla="*/ 52 w 5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19">
                    <a:moveTo>
                      <a:pt x="2" y="0"/>
                    </a:moveTo>
                    <a:lnTo>
                      <a:pt x="0" y="18"/>
                    </a:lnTo>
                    <a:lnTo>
                      <a:pt x="51" y="18"/>
                    </a:lnTo>
                    <a:lnTo>
                      <a:pt x="49" y="0"/>
                    </a:lnTo>
                    <a:lnTo>
                      <a:pt x="49" y="13"/>
                    </a:lnTo>
                    <a:lnTo>
                      <a:pt x="1" y="13"/>
                    </a:lnTo>
                    <a:lnTo>
                      <a:pt x="2" y="0"/>
                    </a:lnTo>
                  </a:path>
                </a:pathLst>
              </a:custGeom>
              <a:solidFill>
                <a:srgbClr val="ABABAB"/>
              </a:solidFill>
              <a:ln w="12700" cap="rnd">
                <a:solidFill>
                  <a:srgbClr val="000000"/>
                </a:solidFill>
                <a:round/>
              </a:ln>
            </p:spPr>
            <p:txBody>
              <a:bodyPr/>
              <a:lstStyle/>
              <a:p>
                <a:endParaRPr lang="zh-CN" altLang="en-US"/>
              </a:p>
            </p:txBody>
          </p:sp>
          <p:sp>
            <p:nvSpPr>
              <p:cNvPr id="10577" name="Freeform 1013"/>
              <p:cNvSpPr/>
              <p:nvPr/>
            </p:nvSpPr>
            <p:spPr bwMode="auto">
              <a:xfrm>
                <a:off x="2859"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578" name="Freeform 1014"/>
              <p:cNvSpPr/>
              <p:nvPr/>
            </p:nvSpPr>
            <p:spPr bwMode="auto">
              <a:xfrm>
                <a:off x="2859" y="2473"/>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3 w 22"/>
                  <a:gd name="T21" fmla="*/ 11 h 19"/>
                  <a:gd name="T22" fmla="*/ 15 w 22"/>
                  <a:gd name="T23" fmla="*/ 10 h 19"/>
                  <a:gd name="T24" fmla="*/ 17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0579" name="Freeform 1015"/>
              <p:cNvSpPr/>
              <p:nvPr/>
            </p:nvSpPr>
            <p:spPr bwMode="auto">
              <a:xfrm>
                <a:off x="2864" y="2481"/>
                <a:ext cx="22" cy="19"/>
              </a:xfrm>
              <a:custGeom>
                <a:avLst/>
                <a:gdLst>
                  <a:gd name="T0" fmla="*/ 17 w 22"/>
                  <a:gd name="T1" fmla="*/ 0 h 19"/>
                  <a:gd name="T2" fmla="*/ 21 w 22"/>
                  <a:gd name="T3" fmla="*/ 13 h 19"/>
                  <a:gd name="T4" fmla="*/ 13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3"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0580" name="Freeform 1016"/>
              <p:cNvSpPr/>
              <p:nvPr/>
            </p:nvSpPr>
            <p:spPr bwMode="auto">
              <a:xfrm>
                <a:off x="2864" y="2482"/>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1 h 19"/>
                  <a:gd name="T16" fmla="*/ 10 w 22"/>
                  <a:gd name="T17" fmla="*/ 11 h 19"/>
                  <a:gd name="T18" fmla="*/ 12 w 22"/>
                  <a:gd name="T19" fmla="*/ 11 h 19"/>
                  <a:gd name="T20" fmla="*/ 14 w 22"/>
                  <a:gd name="T21" fmla="*/ 11 h 19"/>
                  <a:gd name="T22" fmla="*/ 16 w 22"/>
                  <a:gd name="T23" fmla="*/ 11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1"/>
                    </a:lnTo>
                    <a:lnTo>
                      <a:pt x="10" y="11"/>
                    </a:lnTo>
                    <a:lnTo>
                      <a:pt x="12" y="11"/>
                    </a:lnTo>
                    <a:lnTo>
                      <a:pt x="14" y="11"/>
                    </a:lnTo>
                    <a:lnTo>
                      <a:pt x="16" y="11"/>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0581" name="Freeform 1017"/>
              <p:cNvSpPr/>
              <p:nvPr/>
            </p:nvSpPr>
            <p:spPr bwMode="auto">
              <a:xfrm>
                <a:off x="2868" y="2491"/>
                <a:ext cx="22" cy="19"/>
              </a:xfrm>
              <a:custGeom>
                <a:avLst/>
                <a:gdLst>
                  <a:gd name="T0" fmla="*/ 17 w 22"/>
                  <a:gd name="T1" fmla="*/ 0 h 19"/>
                  <a:gd name="T2" fmla="*/ 21 w 22"/>
                  <a:gd name="T3" fmla="*/ 14 h 19"/>
                  <a:gd name="T4" fmla="*/ 13 w 22"/>
                  <a:gd name="T5" fmla="*/ 18 h 19"/>
                  <a:gd name="T6" fmla="*/ 3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3" y="18"/>
                    </a:lnTo>
                    <a:lnTo>
                      <a:pt x="3"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0582" name="Freeform 1018"/>
              <p:cNvSpPr/>
              <p:nvPr/>
            </p:nvSpPr>
            <p:spPr bwMode="auto">
              <a:xfrm>
                <a:off x="2868" y="2491"/>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4 w 22"/>
                  <a:gd name="T21" fmla="*/ 11 h 19"/>
                  <a:gd name="T22" fmla="*/ 16 w 22"/>
                  <a:gd name="T23" fmla="*/ 10 h 19"/>
                  <a:gd name="T24" fmla="*/ 18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4" y="11"/>
                    </a:lnTo>
                    <a:lnTo>
                      <a:pt x="16" y="10"/>
                    </a:lnTo>
                    <a:lnTo>
                      <a:pt x="18" y="10"/>
                    </a:lnTo>
                    <a:lnTo>
                      <a:pt x="19" y="10"/>
                    </a:lnTo>
                  </a:path>
                </a:pathLst>
              </a:custGeom>
              <a:solidFill>
                <a:srgbClr val="ABABAB"/>
              </a:solidFill>
              <a:ln w="12700" cap="rnd">
                <a:solidFill>
                  <a:srgbClr val="ABABAB"/>
                </a:solidFill>
                <a:round/>
              </a:ln>
            </p:spPr>
            <p:txBody>
              <a:bodyPr/>
              <a:lstStyle/>
              <a:p>
                <a:endParaRPr lang="zh-CN" altLang="en-US"/>
              </a:p>
            </p:txBody>
          </p:sp>
          <p:sp>
            <p:nvSpPr>
              <p:cNvPr id="10583" name="Freeform 1019"/>
              <p:cNvSpPr/>
              <p:nvPr/>
            </p:nvSpPr>
            <p:spPr bwMode="auto">
              <a:xfrm>
                <a:off x="2872" y="2501"/>
                <a:ext cx="21" cy="19"/>
              </a:xfrm>
              <a:custGeom>
                <a:avLst/>
                <a:gdLst>
                  <a:gd name="T0" fmla="*/ 15 w 21"/>
                  <a:gd name="T1" fmla="*/ 0 h 19"/>
                  <a:gd name="T2" fmla="*/ 20 w 21"/>
                  <a:gd name="T3" fmla="*/ 13 h 19"/>
                  <a:gd name="T4" fmla="*/ 12 w 21"/>
                  <a:gd name="T5" fmla="*/ 18 h 19"/>
                  <a:gd name="T6" fmla="*/ 4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2" y="18"/>
                    </a:lnTo>
                    <a:lnTo>
                      <a:pt x="4"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0584" name="Freeform 1020"/>
              <p:cNvSpPr/>
              <p:nvPr/>
            </p:nvSpPr>
            <p:spPr bwMode="auto">
              <a:xfrm>
                <a:off x="2872" y="2501"/>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1"/>
                    </a:lnTo>
                    <a:lnTo>
                      <a:pt x="7" y="11"/>
                    </a:lnTo>
                    <a:lnTo>
                      <a:pt x="9" y="11"/>
                    </a:lnTo>
                    <a:lnTo>
                      <a:pt x="11"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0585" name="Freeform 1021"/>
              <p:cNvSpPr/>
              <p:nvPr/>
            </p:nvSpPr>
            <p:spPr bwMode="auto">
              <a:xfrm>
                <a:off x="2876" y="2510"/>
                <a:ext cx="23" cy="19"/>
              </a:xfrm>
              <a:custGeom>
                <a:avLst/>
                <a:gdLst>
                  <a:gd name="T0" fmla="*/ 21 w 23"/>
                  <a:gd name="T1" fmla="*/ 10 h 19"/>
                  <a:gd name="T2" fmla="*/ 22 w 23"/>
                  <a:gd name="T3" fmla="*/ 18 h 19"/>
                  <a:gd name="T4" fmla="*/ 3 w 23"/>
                  <a:gd name="T5" fmla="*/ 18 h 19"/>
                  <a:gd name="T6" fmla="*/ 0 w 23"/>
                  <a:gd name="T7" fmla="*/ 5 h 19"/>
                  <a:gd name="T8" fmla="*/ 0 w 23"/>
                  <a:gd name="T9" fmla="*/ 0 h 19"/>
                  <a:gd name="T10" fmla="*/ 3 w 23"/>
                  <a:gd name="T11" fmla="*/ 10 h 19"/>
                  <a:gd name="T12" fmla="*/ 6 w 23"/>
                  <a:gd name="T13" fmla="*/ 10 h 19"/>
                  <a:gd name="T14" fmla="*/ 8 w 23"/>
                  <a:gd name="T15" fmla="*/ 10 h 19"/>
                  <a:gd name="T16" fmla="*/ 10 w 23"/>
                  <a:gd name="T17" fmla="*/ 11 h 19"/>
                  <a:gd name="T18" fmla="*/ 12 w 23"/>
                  <a:gd name="T19" fmla="*/ 11 h 19"/>
                  <a:gd name="T20" fmla="*/ 14 w 23"/>
                  <a:gd name="T21" fmla="*/ 11 h 19"/>
                  <a:gd name="T22" fmla="*/ 16 w 23"/>
                  <a:gd name="T23" fmla="*/ 10 h 19"/>
                  <a:gd name="T24" fmla="*/ 19 w 23"/>
                  <a:gd name="T25" fmla="*/ 10 h 19"/>
                  <a:gd name="T26" fmla="*/ 21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21" y="10"/>
                    </a:moveTo>
                    <a:lnTo>
                      <a:pt x="22" y="18"/>
                    </a:lnTo>
                    <a:lnTo>
                      <a:pt x="3" y="18"/>
                    </a:lnTo>
                    <a:lnTo>
                      <a:pt x="0" y="5"/>
                    </a:lnTo>
                    <a:lnTo>
                      <a:pt x="0" y="0"/>
                    </a:lnTo>
                    <a:lnTo>
                      <a:pt x="3" y="10"/>
                    </a:lnTo>
                    <a:lnTo>
                      <a:pt x="6" y="10"/>
                    </a:lnTo>
                    <a:lnTo>
                      <a:pt x="8" y="10"/>
                    </a:lnTo>
                    <a:lnTo>
                      <a:pt x="10" y="11"/>
                    </a:lnTo>
                    <a:lnTo>
                      <a:pt x="12" y="11"/>
                    </a:lnTo>
                    <a:lnTo>
                      <a:pt x="14" y="11"/>
                    </a:lnTo>
                    <a:lnTo>
                      <a:pt x="16" y="10"/>
                    </a:lnTo>
                    <a:lnTo>
                      <a:pt x="19" y="10"/>
                    </a:lnTo>
                    <a:lnTo>
                      <a:pt x="21" y="10"/>
                    </a:lnTo>
                  </a:path>
                </a:pathLst>
              </a:custGeom>
              <a:solidFill>
                <a:srgbClr val="ABABAB"/>
              </a:solidFill>
              <a:ln w="12700" cap="rnd">
                <a:solidFill>
                  <a:srgbClr val="ABABAB"/>
                </a:solidFill>
                <a:round/>
              </a:ln>
            </p:spPr>
            <p:txBody>
              <a:bodyPr/>
              <a:lstStyle/>
              <a:p>
                <a:endParaRPr lang="zh-CN" altLang="en-US"/>
              </a:p>
            </p:txBody>
          </p:sp>
          <p:sp>
            <p:nvSpPr>
              <p:cNvPr id="10586" name="Freeform 1022"/>
              <p:cNvSpPr/>
              <p:nvPr/>
            </p:nvSpPr>
            <p:spPr bwMode="auto">
              <a:xfrm>
                <a:off x="2842"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587" name="Freeform 1023"/>
              <p:cNvSpPr/>
              <p:nvPr/>
            </p:nvSpPr>
            <p:spPr bwMode="auto">
              <a:xfrm>
                <a:off x="2842"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5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5"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0588" name="Freeform 1024"/>
              <p:cNvSpPr/>
              <p:nvPr/>
            </p:nvSpPr>
            <p:spPr bwMode="auto">
              <a:xfrm>
                <a:off x="2846"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589" name="Freeform 1025"/>
              <p:cNvSpPr/>
              <p:nvPr/>
            </p:nvSpPr>
            <p:spPr bwMode="auto">
              <a:xfrm>
                <a:off x="2853"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4 w 22"/>
                  <a:gd name="T11" fmla="*/ 10 h 19"/>
                  <a:gd name="T12" fmla="*/ 6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4" y="10"/>
                    </a:lnTo>
                    <a:lnTo>
                      <a:pt x="6"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0590" name="Freeform 1026"/>
              <p:cNvSpPr/>
              <p:nvPr/>
            </p:nvSpPr>
            <p:spPr bwMode="auto">
              <a:xfrm>
                <a:off x="2862" y="2510"/>
                <a:ext cx="21" cy="19"/>
              </a:xfrm>
              <a:custGeom>
                <a:avLst/>
                <a:gdLst>
                  <a:gd name="T0" fmla="*/ 15 w 21"/>
                  <a:gd name="T1" fmla="*/ 0 h 19"/>
                  <a:gd name="T2" fmla="*/ 20 w 21"/>
                  <a:gd name="T3" fmla="*/ 13 h 19"/>
                  <a:gd name="T4" fmla="*/ 11 w 21"/>
                  <a:gd name="T5" fmla="*/ 18 h 19"/>
                  <a:gd name="T6" fmla="*/ 3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1" y="18"/>
                    </a:lnTo>
                    <a:lnTo>
                      <a:pt x="3"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0591" name="Freeform 1027"/>
              <p:cNvSpPr/>
              <p:nvPr/>
            </p:nvSpPr>
            <p:spPr bwMode="auto">
              <a:xfrm>
                <a:off x="2862" y="2510"/>
                <a:ext cx="21" cy="19"/>
              </a:xfrm>
              <a:custGeom>
                <a:avLst/>
                <a:gdLst>
                  <a:gd name="T0" fmla="*/ 19 w 21"/>
                  <a:gd name="T1" fmla="*/ 10 h 19"/>
                  <a:gd name="T2" fmla="*/ 20 w 21"/>
                  <a:gd name="T3" fmla="*/ 18 h 19"/>
                  <a:gd name="T4" fmla="*/ 3 w 21"/>
                  <a:gd name="T5" fmla="*/ 18 h 19"/>
                  <a:gd name="T6" fmla="*/ 0 w 21"/>
                  <a:gd name="T7" fmla="*/ 5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5"/>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0592" name="Freeform 1028"/>
              <p:cNvSpPr/>
              <p:nvPr/>
            </p:nvSpPr>
            <p:spPr bwMode="auto">
              <a:xfrm>
                <a:off x="2823" y="2472"/>
                <a:ext cx="21" cy="19"/>
              </a:xfrm>
              <a:custGeom>
                <a:avLst/>
                <a:gdLst>
                  <a:gd name="T0" fmla="*/ 16 w 21"/>
                  <a:gd name="T1" fmla="*/ 0 h 19"/>
                  <a:gd name="T2" fmla="*/ 20 w 21"/>
                  <a:gd name="T3" fmla="*/ 14 h 19"/>
                  <a:gd name="T4" fmla="*/ 12 w 21"/>
                  <a:gd name="T5" fmla="*/ 18 h 19"/>
                  <a:gd name="T6" fmla="*/ 3 w 21"/>
                  <a:gd name="T7" fmla="*/ 14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4"/>
                    </a:lnTo>
                    <a:lnTo>
                      <a:pt x="12" y="18"/>
                    </a:lnTo>
                    <a:lnTo>
                      <a:pt x="3"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593" name="Freeform 1029"/>
              <p:cNvSpPr/>
              <p:nvPr/>
            </p:nvSpPr>
            <p:spPr bwMode="auto">
              <a:xfrm>
                <a:off x="2823" y="2473"/>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0594" name="Freeform 1030"/>
              <p:cNvSpPr/>
              <p:nvPr/>
            </p:nvSpPr>
            <p:spPr bwMode="auto">
              <a:xfrm>
                <a:off x="2828"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595" name="Freeform 1031"/>
              <p:cNvSpPr/>
              <p:nvPr/>
            </p:nvSpPr>
            <p:spPr bwMode="auto">
              <a:xfrm>
                <a:off x="2833" y="249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8 w 22"/>
                  <a:gd name="T15" fmla="*/ 10 h 19"/>
                  <a:gd name="T16" fmla="*/ 10 w 22"/>
                  <a:gd name="T17" fmla="*/ 11 h 19"/>
                  <a:gd name="T18" fmla="*/ 11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8" y="10"/>
                    </a:lnTo>
                    <a:lnTo>
                      <a:pt x="10" y="11"/>
                    </a:lnTo>
                    <a:lnTo>
                      <a:pt x="11"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0596" name="Freeform 1032"/>
              <p:cNvSpPr/>
              <p:nvPr/>
            </p:nvSpPr>
            <p:spPr bwMode="auto">
              <a:xfrm>
                <a:off x="2837"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0597" name="Freeform 1033"/>
              <p:cNvSpPr/>
              <p:nvPr/>
            </p:nvSpPr>
            <p:spPr bwMode="auto">
              <a:xfrm>
                <a:off x="2841" y="2510"/>
                <a:ext cx="22" cy="19"/>
              </a:xfrm>
              <a:custGeom>
                <a:avLst/>
                <a:gdLst>
                  <a:gd name="T0" fmla="*/ 17 w 22"/>
                  <a:gd name="T1" fmla="*/ 0 h 19"/>
                  <a:gd name="T2" fmla="*/ 21 w 22"/>
                  <a:gd name="T3" fmla="*/ 13 h 19"/>
                  <a:gd name="T4" fmla="*/ 12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2"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0598" name="Freeform 1034"/>
              <p:cNvSpPr/>
              <p:nvPr/>
            </p:nvSpPr>
            <p:spPr bwMode="auto">
              <a:xfrm>
                <a:off x="2804" y="2472"/>
                <a:ext cx="22" cy="19"/>
              </a:xfrm>
              <a:custGeom>
                <a:avLst/>
                <a:gdLst>
                  <a:gd name="T0" fmla="*/ 17 w 22"/>
                  <a:gd name="T1" fmla="*/ 0 h 19"/>
                  <a:gd name="T2" fmla="*/ 21 w 22"/>
                  <a:gd name="T3" fmla="*/ 14 h 19"/>
                  <a:gd name="T4" fmla="*/ 12 w 22"/>
                  <a:gd name="T5" fmla="*/ 18 h 19"/>
                  <a:gd name="T6" fmla="*/ 4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2" y="18"/>
                    </a:lnTo>
                    <a:lnTo>
                      <a:pt x="4"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0599" name="Freeform 1035"/>
              <p:cNvSpPr/>
              <p:nvPr/>
            </p:nvSpPr>
            <p:spPr bwMode="auto">
              <a:xfrm>
                <a:off x="2804"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0600" name="Freeform 1036"/>
              <p:cNvSpPr/>
              <p:nvPr/>
            </p:nvSpPr>
            <p:spPr bwMode="auto">
              <a:xfrm>
                <a:off x="2809" y="2481"/>
                <a:ext cx="21" cy="19"/>
              </a:xfrm>
              <a:custGeom>
                <a:avLst/>
                <a:gdLst>
                  <a:gd name="T0" fmla="*/ 16 w 21"/>
                  <a:gd name="T1" fmla="*/ 0 h 19"/>
                  <a:gd name="T2" fmla="*/ 20 w 21"/>
                  <a:gd name="T3" fmla="*/ 13 h 19"/>
                  <a:gd name="T4" fmla="*/ 12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2"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601" name="Freeform 1037"/>
              <p:cNvSpPr/>
              <p:nvPr/>
            </p:nvSpPr>
            <p:spPr bwMode="auto">
              <a:xfrm>
                <a:off x="2809" y="2482"/>
                <a:ext cx="21" cy="19"/>
              </a:xfrm>
              <a:custGeom>
                <a:avLst/>
                <a:gdLst>
                  <a:gd name="T0" fmla="*/ 19 w 21"/>
                  <a:gd name="T1" fmla="*/ 10 h 19"/>
                  <a:gd name="T2" fmla="*/ 20 w 21"/>
                  <a:gd name="T3" fmla="*/ 18 h 19"/>
                  <a:gd name="T4" fmla="*/ 2 w 21"/>
                  <a:gd name="T5" fmla="*/ 18 h 19"/>
                  <a:gd name="T6" fmla="*/ 0 w 21"/>
                  <a:gd name="T7" fmla="*/ 4 h 19"/>
                  <a:gd name="T8" fmla="*/ 0 w 21"/>
                  <a:gd name="T9" fmla="*/ 0 h 19"/>
                  <a:gd name="T10" fmla="*/ 2 w 21"/>
                  <a:gd name="T11" fmla="*/ 10 h 19"/>
                  <a:gd name="T12" fmla="*/ 5 w 21"/>
                  <a:gd name="T13" fmla="*/ 10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4"/>
                    </a:lnTo>
                    <a:lnTo>
                      <a:pt x="0" y="0"/>
                    </a:lnTo>
                    <a:lnTo>
                      <a:pt x="2" y="10"/>
                    </a:lnTo>
                    <a:lnTo>
                      <a:pt x="5" y="10"/>
                    </a:lnTo>
                    <a:lnTo>
                      <a:pt x="7" y="11"/>
                    </a:lnTo>
                    <a:lnTo>
                      <a:pt x="9" y="11"/>
                    </a:lnTo>
                    <a:lnTo>
                      <a:pt x="11" y="11"/>
                    </a:lnTo>
                    <a:lnTo>
                      <a:pt x="13" y="11"/>
                    </a:lnTo>
                    <a:lnTo>
                      <a:pt x="15" y="11"/>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0602" name="Freeform 1038"/>
              <p:cNvSpPr/>
              <p:nvPr/>
            </p:nvSpPr>
            <p:spPr bwMode="auto">
              <a:xfrm>
                <a:off x="2818" y="2501"/>
                <a:ext cx="21" cy="19"/>
              </a:xfrm>
              <a:custGeom>
                <a:avLst/>
                <a:gdLst>
                  <a:gd name="T0" fmla="*/ 20 w 21"/>
                  <a:gd name="T1" fmla="*/ 10 h 19"/>
                  <a:gd name="T2" fmla="*/ 20 w 21"/>
                  <a:gd name="T3" fmla="*/ 18 h 19"/>
                  <a:gd name="T4" fmla="*/ 2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2" y="18"/>
                    </a:lnTo>
                    <a:lnTo>
                      <a:pt x="0" y="4"/>
                    </a:lnTo>
                    <a:lnTo>
                      <a:pt x="0" y="0"/>
                    </a:lnTo>
                    <a:lnTo>
                      <a:pt x="3" y="10"/>
                    </a:lnTo>
                    <a:lnTo>
                      <a:pt x="5" y="11"/>
                    </a:lnTo>
                    <a:lnTo>
                      <a:pt x="7" y="11"/>
                    </a:lnTo>
                    <a:lnTo>
                      <a:pt x="9" y="11"/>
                    </a:lnTo>
                    <a:lnTo>
                      <a:pt x="11"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0603" name="Freeform 1039"/>
              <p:cNvSpPr/>
              <p:nvPr/>
            </p:nvSpPr>
            <p:spPr bwMode="auto">
              <a:xfrm>
                <a:off x="2823" y="2510"/>
                <a:ext cx="21" cy="19"/>
              </a:xfrm>
              <a:custGeom>
                <a:avLst/>
                <a:gdLst>
                  <a:gd name="T0" fmla="*/ 16 w 21"/>
                  <a:gd name="T1" fmla="*/ 0 h 19"/>
                  <a:gd name="T2" fmla="*/ 20 w 21"/>
                  <a:gd name="T3" fmla="*/ 13 h 19"/>
                  <a:gd name="T4" fmla="*/ 11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1"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604" name="Freeform 1040"/>
              <p:cNvSpPr/>
              <p:nvPr/>
            </p:nvSpPr>
            <p:spPr bwMode="auto">
              <a:xfrm>
                <a:off x="2823" y="2510"/>
                <a:ext cx="21" cy="19"/>
              </a:xfrm>
              <a:custGeom>
                <a:avLst/>
                <a:gdLst>
                  <a:gd name="T0" fmla="*/ 19 w 21"/>
                  <a:gd name="T1" fmla="*/ 10 h 19"/>
                  <a:gd name="T2" fmla="*/ 20 w 21"/>
                  <a:gd name="T3" fmla="*/ 18 h 19"/>
                  <a:gd name="T4" fmla="*/ 2 w 21"/>
                  <a:gd name="T5" fmla="*/ 18 h 19"/>
                  <a:gd name="T6" fmla="*/ 0 w 21"/>
                  <a:gd name="T7" fmla="*/ 5 h 19"/>
                  <a:gd name="T8" fmla="*/ 0 w 21"/>
                  <a:gd name="T9" fmla="*/ 0 h 19"/>
                  <a:gd name="T10" fmla="*/ 2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5"/>
                    </a:lnTo>
                    <a:lnTo>
                      <a:pt x="0" y="0"/>
                    </a:lnTo>
                    <a:lnTo>
                      <a:pt x="2"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0605" name="Freeform 1041"/>
              <p:cNvSpPr/>
              <p:nvPr/>
            </p:nvSpPr>
            <p:spPr bwMode="auto">
              <a:xfrm>
                <a:off x="2488" y="2472"/>
                <a:ext cx="21" cy="19"/>
              </a:xfrm>
              <a:custGeom>
                <a:avLst/>
                <a:gdLst>
                  <a:gd name="T0" fmla="*/ 2 w 21"/>
                  <a:gd name="T1" fmla="*/ 0 h 19"/>
                  <a:gd name="T2" fmla="*/ 0 w 21"/>
                  <a:gd name="T3" fmla="*/ 14 h 19"/>
                  <a:gd name="T4" fmla="*/ 9 w 21"/>
                  <a:gd name="T5" fmla="*/ 18 h 19"/>
                  <a:gd name="T6" fmla="*/ 18 w 21"/>
                  <a:gd name="T7" fmla="*/ 14 h 19"/>
                  <a:gd name="T8" fmla="*/ 20 w 21"/>
                  <a:gd name="T9" fmla="*/ 0 h 19"/>
                  <a:gd name="T10" fmla="*/ 2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2" y="0"/>
                    </a:moveTo>
                    <a:lnTo>
                      <a:pt x="0" y="14"/>
                    </a:lnTo>
                    <a:lnTo>
                      <a:pt x="9" y="18"/>
                    </a:lnTo>
                    <a:lnTo>
                      <a:pt x="18" y="14"/>
                    </a:lnTo>
                    <a:lnTo>
                      <a:pt x="20" y="0"/>
                    </a:lnTo>
                    <a:lnTo>
                      <a:pt x="2" y="0"/>
                    </a:lnTo>
                  </a:path>
                </a:pathLst>
              </a:custGeom>
              <a:solidFill>
                <a:srgbClr val="FFFFFF"/>
              </a:solidFill>
              <a:ln w="12700" cap="rnd">
                <a:solidFill>
                  <a:srgbClr val="ABABAB"/>
                </a:solidFill>
                <a:round/>
              </a:ln>
            </p:spPr>
            <p:txBody>
              <a:bodyPr/>
              <a:lstStyle/>
              <a:p>
                <a:endParaRPr lang="zh-CN" altLang="en-US"/>
              </a:p>
            </p:txBody>
          </p:sp>
          <p:sp>
            <p:nvSpPr>
              <p:cNvPr id="10606" name="Freeform 1042"/>
              <p:cNvSpPr/>
              <p:nvPr/>
            </p:nvSpPr>
            <p:spPr bwMode="auto">
              <a:xfrm>
                <a:off x="2488" y="2473"/>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8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8"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607" name="Freeform 1043"/>
              <p:cNvSpPr/>
              <p:nvPr/>
            </p:nvSpPr>
            <p:spPr bwMode="auto">
              <a:xfrm>
                <a:off x="2506" y="2472"/>
                <a:ext cx="21" cy="19"/>
              </a:xfrm>
              <a:custGeom>
                <a:avLst/>
                <a:gdLst>
                  <a:gd name="T0" fmla="*/ 1 w 21"/>
                  <a:gd name="T1" fmla="*/ 0 h 19"/>
                  <a:gd name="T2" fmla="*/ 0 w 21"/>
                  <a:gd name="T3" fmla="*/ 14 h 19"/>
                  <a:gd name="T4" fmla="*/ 9 w 21"/>
                  <a:gd name="T5" fmla="*/ 18 h 19"/>
                  <a:gd name="T6" fmla="*/ 17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7"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0608" name="Freeform 1044"/>
              <p:cNvSpPr/>
              <p:nvPr/>
            </p:nvSpPr>
            <p:spPr bwMode="auto">
              <a:xfrm>
                <a:off x="2506"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3 w 21"/>
                  <a:gd name="T21" fmla="*/ 11 h 19"/>
                  <a:gd name="T22" fmla="*/ 1 w 21"/>
                  <a:gd name="T23" fmla="*/ 11 h 19"/>
                  <a:gd name="T24" fmla="*/ 0 w 21"/>
                  <a:gd name="T25" fmla="*/ 1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9"/>
                  <a:gd name="T41" fmla="*/ 21 w 21"/>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9">
                    <a:moveTo>
                      <a:pt x="0" y="10"/>
                    </a:moveTo>
                    <a:lnTo>
                      <a:pt x="0" y="18"/>
                    </a:lnTo>
                    <a:lnTo>
                      <a:pt x="19" y="18"/>
                    </a:lnTo>
                    <a:lnTo>
                      <a:pt x="20" y="4"/>
                    </a:lnTo>
                    <a:lnTo>
                      <a:pt x="19" y="0"/>
                    </a:lnTo>
                    <a:lnTo>
                      <a:pt x="17" y="10"/>
                    </a:lnTo>
                    <a:lnTo>
                      <a:pt x="15" y="11"/>
                    </a:lnTo>
                    <a:lnTo>
                      <a:pt x="13" y="11"/>
                    </a:lnTo>
                    <a:lnTo>
                      <a:pt x="10" y="11"/>
                    </a:lnTo>
                    <a:lnTo>
                      <a:pt x="8" y="11"/>
                    </a:lnTo>
                    <a:lnTo>
                      <a:pt x="3" y="11"/>
                    </a:lnTo>
                    <a:lnTo>
                      <a:pt x="1" y="11"/>
                    </a:lnTo>
                    <a:lnTo>
                      <a:pt x="0" y="10"/>
                    </a:lnTo>
                  </a:path>
                </a:pathLst>
              </a:custGeom>
              <a:solidFill>
                <a:srgbClr val="ABABAB"/>
              </a:solidFill>
              <a:ln w="12700" cap="rnd">
                <a:solidFill>
                  <a:srgbClr val="ABABAB"/>
                </a:solidFill>
                <a:round/>
              </a:ln>
            </p:spPr>
            <p:txBody>
              <a:bodyPr/>
              <a:lstStyle/>
              <a:p>
                <a:endParaRPr lang="zh-CN" altLang="en-US"/>
              </a:p>
            </p:txBody>
          </p:sp>
          <p:sp>
            <p:nvSpPr>
              <p:cNvPr id="10609" name="Freeform 1045"/>
              <p:cNvSpPr/>
              <p:nvPr/>
            </p:nvSpPr>
            <p:spPr bwMode="auto">
              <a:xfrm>
                <a:off x="2524"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0610" name="Freeform 1046"/>
              <p:cNvSpPr/>
              <p:nvPr/>
            </p:nvSpPr>
            <p:spPr bwMode="auto">
              <a:xfrm>
                <a:off x="2524"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611" name="Freeform 1047"/>
              <p:cNvSpPr/>
              <p:nvPr/>
            </p:nvSpPr>
            <p:spPr bwMode="auto">
              <a:xfrm>
                <a:off x="2764" y="2472"/>
                <a:ext cx="21" cy="19"/>
              </a:xfrm>
              <a:custGeom>
                <a:avLst/>
                <a:gdLst>
                  <a:gd name="T0" fmla="*/ 18 w 21"/>
                  <a:gd name="T1" fmla="*/ 0 h 19"/>
                  <a:gd name="T2" fmla="*/ 20 w 21"/>
                  <a:gd name="T3" fmla="*/ 14 h 19"/>
                  <a:gd name="T4" fmla="*/ 10 w 21"/>
                  <a:gd name="T5" fmla="*/ 18 h 19"/>
                  <a:gd name="T6" fmla="*/ 1 w 21"/>
                  <a:gd name="T7" fmla="*/ 14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0612" name="Freeform 1048"/>
              <p:cNvSpPr/>
              <p:nvPr/>
            </p:nvSpPr>
            <p:spPr bwMode="auto">
              <a:xfrm>
                <a:off x="2764" y="2473"/>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0613" name="Freeform 1049"/>
              <p:cNvSpPr/>
              <p:nvPr/>
            </p:nvSpPr>
            <p:spPr bwMode="auto">
              <a:xfrm>
                <a:off x="2543"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614" name="Freeform 1050"/>
              <p:cNvSpPr/>
              <p:nvPr/>
            </p:nvSpPr>
            <p:spPr bwMode="auto">
              <a:xfrm>
                <a:off x="2543" y="2473"/>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615" name="Freeform 1051"/>
              <p:cNvSpPr/>
              <p:nvPr/>
            </p:nvSpPr>
            <p:spPr bwMode="auto">
              <a:xfrm>
                <a:off x="2745" y="2472"/>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0616" name="Freeform 1052"/>
              <p:cNvSpPr/>
              <p:nvPr/>
            </p:nvSpPr>
            <p:spPr bwMode="auto">
              <a:xfrm>
                <a:off x="274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4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617" name="Freeform 1053"/>
              <p:cNvSpPr/>
              <p:nvPr/>
            </p:nvSpPr>
            <p:spPr bwMode="auto">
              <a:xfrm>
                <a:off x="2558" y="2472"/>
                <a:ext cx="22" cy="19"/>
              </a:xfrm>
              <a:custGeom>
                <a:avLst/>
                <a:gdLst>
                  <a:gd name="T0" fmla="*/ 1 w 22"/>
                  <a:gd name="T1" fmla="*/ 0 h 19"/>
                  <a:gd name="T2" fmla="*/ 0 w 22"/>
                  <a:gd name="T3" fmla="*/ 14 h 19"/>
                  <a:gd name="T4" fmla="*/ 9 w 22"/>
                  <a:gd name="T5" fmla="*/ 18 h 19"/>
                  <a:gd name="T6" fmla="*/ 18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8"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0618" name="Freeform 1054"/>
              <p:cNvSpPr/>
              <p:nvPr/>
            </p:nvSpPr>
            <p:spPr bwMode="auto">
              <a:xfrm>
                <a:off x="2558" y="2473"/>
                <a:ext cx="23" cy="19"/>
              </a:xfrm>
              <a:custGeom>
                <a:avLst/>
                <a:gdLst>
                  <a:gd name="T0" fmla="*/ 0 w 23"/>
                  <a:gd name="T1" fmla="*/ 10 h 19"/>
                  <a:gd name="T2" fmla="*/ 0 w 23"/>
                  <a:gd name="T3" fmla="*/ 18 h 19"/>
                  <a:gd name="T4" fmla="*/ 21 w 23"/>
                  <a:gd name="T5" fmla="*/ 18 h 19"/>
                  <a:gd name="T6" fmla="*/ 22 w 23"/>
                  <a:gd name="T7" fmla="*/ 4 h 19"/>
                  <a:gd name="T8" fmla="*/ 21 w 23"/>
                  <a:gd name="T9" fmla="*/ 0 h 19"/>
                  <a:gd name="T10" fmla="*/ 19 w 23"/>
                  <a:gd name="T11" fmla="*/ 10 h 19"/>
                  <a:gd name="T12" fmla="*/ 17 w 23"/>
                  <a:gd name="T13" fmla="*/ 11 h 19"/>
                  <a:gd name="T14" fmla="*/ 14 w 23"/>
                  <a:gd name="T15" fmla="*/ 11 h 19"/>
                  <a:gd name="T16" fmla="*/ 12 w 23"/>
                  <a:gd name="T17" fmla="*/ 11 h 19"/>
                  <a:gd name="T18" fmla="*/ 9 w 23"/>
                  <a:gd name="T19" fmla="*/ 11 h 19"/>
                  <a:gd name="T20" fmla="*/ 7 w 23"/>
                  <a:gd name="T21" fmla="*/ 11 h 19"/>
                  <a:gd name="T22" fmla="*/ 5 w 23"/>
                  <a:gd name="T23" fmla="*/ 11 h 19"/>
                  <a:gd name="T24" fmla="*/ 2 w 23"/>
                  <a:gd name="T25" fmla="*/ 11 h 19"/>
                  <a:gd name="T26" fmla="*/ 0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0" y="10"/>
                    </a:moveTo>
                    <a:lnTo>
                      <a:pt x="0" y="18"/>
                    </a:lnTo>
                    <a:lnTo>
                      <a:pt x="21" y="18"/>
                    </a:lnTo>
                    <a:lnTo>
                      <a:pt x="22"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619" name="Freeform 1055"/>
              <p:cNvSpPr/>
              <p:nvPr/>
            </p:nvSpPr>
            <p:spPr bwMode="auto">
              <a:xfrm>
                <a:off x="2727"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620" name="Freeform 1056"/>
              <p:cNvSpPr/>
              <p:nvPr/>
            </p:nvSpPr>
            <p:spPr bwMode="auto">
              <a:xfrm>
                <a:off x="2727"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3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3"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621" name="Freeform 1057"/>
              <p:cNvSpPr/>
              <p:nvPr/>
            </p:nvSpPr>
            <p:spPr bwMode="auto">
              <a:xfrm>
                <a:off x="2580" y="2472"/>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0622" name="Freeform 1058"/>
              <p:cNvSpPr/>
              <p:nvPr/>
            </p:nvSpPr>
            <p:spPr bwMode="auto">
              <a:xfrm>
                <a:off x="2580" y="2473"/>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4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7"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623" name="Freeform 1059"/>
              <p:cNvSpPr/>
              <p:nvPr/>
            </p:nvSpPr>
            <p:spPr bwMode="auto">
              <a:xfrm>
                <a:off x="2709"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624" name="Freeform 1060"/>
              <p:cNvSpPr/>
              <p:nvPr/>
            </p:nvSpPr>
            <p:spPr bwMode="auto">
              <a:xfrm>
                <a:off x="2707" y="2473"/>
                <a:ext cx="21" cy="19"/>
              </a:xfrm>
              <a:custGeom>
                <a:avLst/>
                <a:gdLst>
                  <a:gd name="T0" fmla="*/ 20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0625" name="Freeform 1061"/>
              <p:cNvSpPr/>
              <p:nvPr/>
            </p:nvSpPr>
            <p:spPr bwMode="auto">
              <a:xfrm>
                <a:off x="2598"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626" name="Freeform 1062"/>
              <p:cNvSpPr/>
              <p:nvPr/>
            </p:nvSpPr>
            <p:spPr bwMode="auto">
              <a:xfrm>
                <a:off x="2598" y="2473"/>
                <a:ext cx="22" cy="19"/>
              </a:xfrm>
              <a:custGeom>
                <a:avLst/>
                <a:gdLst>
                  <a:gd name="T0" fmla="*/ 0 w 22"/>
                  <a:gd name="T1" fmla="*/ 10 h 19"/>
                  <a:gd name="T2" fmla="*/ 0 w 22"/>
                  <a:gd name="T3" fmla="*/ 18 h 19"/>
                  <a:gd name="T4" fmla="*/ 21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1" y="18"/>
                    </a:lnTo>
                    <a:lnTo>
                      <a:pt x="21" y="4"/>
                    </a:lnTo>
                    <a:lnTo>
                      <a:pt x="20" y="0"/>
                    </a:lnTo>
                    <a:lnTo>
                      <a:pt x="19" y="10"/>
                    </a:lnTo>
                    <a:lnTo>
                      <a:pt x="17" y="11"/>
                    </a:lnTo>
                    <a:lnTo>
                      <a:pt x="14" y="11"/>
                    </a:lnTo>
                    <a:lnTo>
                      <a:pt x="11"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627" name="Freeform 1063"/>
              <p:cNvSpPr/>
              <p:nvPr/>
            </p:nvSpPr>
            <p:spPr bwMode="auto">
              <a:xfrm>
                <a:off x="2691"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628" name="Freeform 1064"/>
              <p:cNvSpPr/>
              <p:nvPr/>
            </p:nvSpPr>
            <p:spPr bwMode="auto">
              <a:xfrm>
                <a:off x="2690"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629" name="Freeform 1065"/>
              <p:cNvSpPr/>
              <p:nvPr/>
            </p:nvSpPr>
            <p:spPr bwMode="auto">
              <a:xfrm>
                <a:off x="2617"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0630" name="Freeform 1066"/>
              <p:cNvSpPr/>
              <p:nvPr/>
            </p:nvSpPr>
            <p:spPr bwMode="auto">
              <a:xfrm>
                <a:off x="2617" y="2473"/>
                <a:ext cx="21" cy="19"/>
              </a:xfrm>
              <a:custGeom>
                <a:avLst/>
                <a:gdLst>
                  <a:gd name="T0" fmla="*/ 0 w 21"/>
                  <a:gd name="T1" fmla="*/ 10 h 19"/>
                  <a:gd name="T2" fmla="*/ 0 w 21"/>
                  <a:gd name="T3" fmla="*/ 18 h 19"/>
                  <a:gd name="T4" fmla="*/ 20 w 21"/>
                  <a:gd name="T5" fmla="*/ 18 h 19"/>
                  <a:gd name="T6" fmla="*/ 20 w 21"/>
                  <a:gd name="T7" fmla="*/ 4 h 19"/>
                  <a:gd name="T8" fmla="*/ 19 w 21"/>
                  <a:gd name="T9" fmla="*/ 0 h 19"/>
                  <a:gd name="T10" fmla="*/ 18 w 21"/>
                  <a:gd name="T11" fmla="*/ 10 h 19"/>
                  <a:gd name="T12" fmla="*/ 16 w 21"/>
                  <a:gd name="T13" fmla="*/ 11 h 19"/>
                  <a:gd name="T14" fmla="*/ 13 w 21"/>
                  <a:gd name="T15" fmla="*/ 11 h 19"/>
                  <a:gd name="T16" fmla="*/ 11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19" y="0"/>
                    </a:lnTo>
                    <a:lnTo>
                      <a:pt x="18" y="10"/>
                    </a:lnTo>
                    <a:lnTo>
                      <a:pt x="16" y="11"/>
                    </a:lnTo>
                    <a:lnTo>
                      <a:pt x="13" y="11"/>
                    </a:lnTo>
                    <a:lnTo>
                      <a:pt x="11"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631" name="Freeform 1067"/>
              <p:cNvSpPr/>
              <p:nvPr/>
            </p:nvSpPr>
            <p:spPr bwMode="auto">
              <a:xfrm>
                <a:off x="2672"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632" name="Freeform 1068"/>
              <p:cNvSpPr/>
              <p:nvPr/>
            </p:nvSpPr>
            <p:spPr bwMode="auto">
              <a:xfrm>
                <a:off x="2635" y="2472"/>
                <a:ext cx="21" cy="19"/>
              </a:xfrm>
              <a:custGeom>
                <a:avLst/>
                <a:gdLst>
                  <a:gd name="T0" fmla="*/ 1 w 21"/>
                  <a:gd name="T1" fmla="*/ 0 h 19"/>
                  <a:gd name="T2" fmla="*/ 0 w 21"/>
                  <a:gd name="T3" fmla="*/ 14 h 19"/>
                  <a:gd name="T4" fmla="*/ 9 w 21"/>
                  <a:gd name="T5" fmla="*/ 18 h 19"/>
                  <a:gd name="T6" fmla="*/ 19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9"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0633" name="Freeform 1069"/>
              <p:cNvSpPr/>
              <p:nvPr/>
            </p:nvSpPr>
            <p:spPr bwMode="auto">
              <a:xfrm>
                <a:off x="2635" y="2473"/>
                <a:ext cx="21" cy="19"/>
              </a:xfrm>
              <a:custGeom>
                <a:avLst/>
                <a:gdLst>
                  <a:gd name="T0" fmla="*/ 0 w 21"/>
                  <a:gd name="T1" fmla="*/ 10 h 19"/>
                  <a:gd name="T2" fmla="*/ 0 w 21"/>
                  <a:gd name="T3" fmla="*/ 18 h 19"/>
                  <a:gd name="T4" fmla="*/ 20 w 21"/>
                  <a:gd name="T5" fmla="*/ 18 h 19"/>
                  <a:gd name="T6" fmla="*/ 20 w 21"/>
                  <a:gd name="T7" fmla="*/ 4 h 19"/>
                  <a:gd name="T8" fmla="*/ 20 w 21"/>
                  <a:gd name="T9" fmla="*/ 0 h 19"/>
                  <a:gd name="T10" fmla="*/ 19 w 21"/>
                  <a:gd name="T11" fmla="*/ 10 h 19"/>
                  <a:gd name="T12" fmla="*/ 16 w 21"/>
                  <a:gd name="T13" fmla="*/ 11 h 19"/>
                  <a:gd name="T14" fmla="*/ 14 w 21"/>
                  <a:gd name="T15" fmla="*/ 11 h 19"/>
                  <a:gd name="T16" fmla="*/ 11 w 21"/>
                  <a:gd name="T17" fmla="*/ 11 h 19"/>
                  <a:gd name="T18" fmla="*/ 9 w 21"/>
                  <a:gd name="T19" fmla="*/ 11 h 19"/>
                  <a:gd name="T20" fmla="*/ 7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20" y="0"/>
                    </a:lnTo>
                    <a:lnTo>
                      <a:pt x="19" y="10"/>
                    </a:lnTo>
                    <a:lnTo>
                      <a:pt x="16"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634" name="Freeform 1070"/>
              <p:cNvSpPr/>
              <p:nvPr/>
            </p:nvSpPr>
            <p:spPr bwMode="auto">
              <a:xfrm>
                <a:off x="2655"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635" name="Freeform 1071"/>
              <p:cNvSpPr/>
              <p:nvPr/>
            </p:nvSpPr>
            <p:spPr bwMode="auto">
              <a:xfrm>
                <a:off x="265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636" name="Freeform 1072"/>
              <p:cNvSpPr/>
              <p:nvPr/>
            </p:nvSpPr>
            <p:spPr bwMode="auto">
              <a:xfrm>
                <a:off x="2499" y="2482"/>
                <a:ext cx="22" cy="20"/>
              </a:xfrm>
              <a:custGeom>
                <a:avLst/>
                <a:gdLst>
                  <a:gd name="T0" fmla="*/ 2 w 22"/>
                  <a:gd name="T1" fmla="*/ 0 h 20"/>
                  <a:gd name="T2" fmla="*/ 0 w 22"/>
                  <a:gd name="T3" fmla="*/ 14 h 20"/>
                  <a:gd name="T4" fmla="*/ 9 w 22"/>
                  <a:gd name="T5" fmla="*/ 19 h 20"/>
                  <a:gd name="T6" fmla="*/ 18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637" name="Freeform 1073"/>
              <p:cNvSpPr/>
              <p:nvPr/>
            </p:nvSpPr>
            <p:spPr bwMode="auto">
              <a:xfrm>
                <a:off x="2498" y="2483"/>
                <a:ext cx="22" cy="20"/>
              </a:xfrm>
              <a:custGeom>
                <a:avLst/>
                <a:gdLst>
                  <a:gd name="T0" fmla="*/ 0 w 22"/>
                  <a:gd name="T1" fmla="*/ 10 h 20"/>
                  <a:gd name="T2" fmla="*/ 0 w 22"/>
                  <a:gd name="T3" fmla="*/ 19 h 20"/>
                  <a:gd name="T4" fmla="*/ 19 w 22"/>
                  <a:gd name="T5" fmla="*/ 19 h 20"/>
                  <a:gd name="T6" fmla="*/ 21 w 22"/>
                  <a:gd name="T7" fmla="*/ 5 h 20"/>
                  <a:gd name="T8" fmla="*/ 20 w 22"/>
                  <a:gd name="T9" fmla="*/ 0 h 20"/>
                  <a:gd name="T10" fmla="*/ 18 w 22"/>
                  <a:gd name="T11" fmla="*/ 10 h 20"/>
                  <a:gd name="T12" fmla="*/ 13 w 22"/>
                  <a:gd name="T13" fmla="*/ 11 h 20"/>
                  <a:gd name="T14" fmla="*/ 11 w 22"/>
                  <a:gd name="T15" fmla="*/ 11 h 20"/>
                  <a:gd name="T16" fmla="*/ 9 w 22"/>
                  <a:gd name="T17" fmla="*/ 12 h 20"/>
                  <a:gd name="T18" fmla="*/ 7 w 22"/>
                  <a:gd name="T19" fmla="*/ 11 h 20"/>
                  <a:gd name="T20" fmla="*/ 4 w 22"/>
                  <a:gd name="T21" fmla="*/ 11 h 20"/>
                  <a:gd name="T22" fmla="*/ 2 w 22"/>
                  <a:gd name="T23" fmla="*/ 11 h 20"/>
                  <a:gd name="T24" fmla="*/ 0 w 22"/>
                  <a:gd name="T25" fmla="*/ 1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20"/>
                  <a:gd name="T41" fmla="*/ 22 w 22"/>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20">
                    <a:moveTo>
                      <a:pt x="0" y="10"/>
                    </a:moveTo>
                    <a:lnTo>
                      <a:pt x="0" y="19"/>
                    </a:lnTo>
                    <a:lnTo>
                      <a:pt x="19" y="19"/>
                    </a:lnTo>
                    <a:lnTo>
                      <a:pt x="21" y="5"/>
                    </a:lnTo>
                    <a:lnTo>
                      <a:pt x="20" y="0"/>
                    </a:lnTo>
                    <a:lnTo>
                      <a:pt x="18" y="10"/>
                    </a:lnTo>
                    <a:lnTo>
                      <a:pt x="13"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638" name="Freeform 1074"/>
              <p:cNvSpPr/>
              <p:nvPr/>
            </p:nvSpPr>
            <p:spPr bwMode="auto">
              <a:xfrm>
                <a:off x="2516"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639" name="Freeform 1075"/>
              <p:cNvSpPr/>
              <p:nvPr/>
            </p:nvSpPr>
            <p:spPr bwMode="auto">
              <a:xfrm>
                <a:off x="2516"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3 w 22"/>
                  <a:gd name="T15" fmla="*/ 11 h 20"/>
                  <a:gd name="T16" fmla="*/ 11 w 22"/>
                  <a:gd name="T17" fmla="*/ 11 h 20"/>
                  <a:gd name="T18" fmla="*/ 9 w 22"/>
                  <a:gd name="T19" fmla="*/ 12 h 20"/>
                  <a:gd name="T20" fmla="*/ 6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640" name="Freeform 1076"/>
              <p:cNvSpPr/>
              <p:nvPr/>
            </p:nvSpPr>
            <p:spPr bwMode="auto">
              <a:xfrm>
                <a:off x="2533" y="2483"/>
                <a:ext cx="21" cy="20"/>
              </a:xfrm>
              <a:custGeom>
                <a:avLst/>
                <a:gdLst>
                  <a:gd name="T0" fmla="*/ 0 w 21"/>
                  <a:gd name="T1" fmla="*/ 10 h 20"/>
                  <a:gd name="T2" fmla="*/ 0 w 21"/>
                  <a:gd name="T3" fmla="*/ 19 h 20"/>
                  <a:gd name="T4" fmla="*/ 19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8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19" y="19"/>
                    </a:lnTo>
                    <a:lnTo>
                      <a:pt x="20" y="5"/>
                    </a:lnTo>
                    <a:lnTo>
                      <a:pt x="19" y="0"/>
                    </a:lnTo>
                    <a:lnTo>
                      <a:pt x="18" y="10"/>
                    </a:lnTo>
                    <a:lnTo>
                      <a:pt x="15" y="11"/>
                    </a:lnTo>
                    <a:lnTo>
                      <a:pt x="13" y="11"/>
                    </a:lnTo>
                    <a:lnTo>
                      <a:pt x="11" y="11"/>
                    </a:lnTo>
                    <a:lnTo>
                      <a:pt x="8"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641" name="Freeform 1077"/>
              <p:cNvSpPr/>
              <p:nvPr/>
            </p:nvSpPr>
            <p:spPr bwMode="auto">
              <a:xfrm>
                <a:off x="248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642" name="Freeform 1078"/>
              <p:cNvSpPr/>
              <p:nvPr/>
            </p:nvSpPr>
            <p:spPr bwMode="auto">
              <a:xfrm>
                <a:off x="248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643" name="Freeform 1079"/>
              <p:cNvSpPr/>
              <p:nvPr/>
            </p:nvSpPr>
            <p:spPr bwMode="auto">
              <a:xfrm>
                <a:off x="255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644" name="Freeform 1080"/>
              <p:cNvSpPr/>
              <p:nvPr/>
            </p:nvSpPr>
            <p:spPr bwMode="auto">
              <a:xfrm>
                <a:off x="255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645" name="Freeform 1081"/>
              <p:cNvSpPr/>
              <p:nvPr/>
            </p:nvSpPr>
            <p:spPr bwMode="auto">
              <a:xfrm>
                <a:off x="2756" y="2482"/>
                <a:ext cx="21" cy="20"/>
              </a:xfrm>
              <a:custGeom>
                <a:avLst/>
                <a:gdLst>
                  <a:gd name="T0" fmla="*/ 18 w 21"/>
                  <a:gd name="T1" fmla="*/ 0 h 20"/>
                  <a:gd name="T2" fmla="*/ 20 w 21"/>
                  <a:gd name="T3" fmla="*/ 14 h 20"/>
                  <a:gd name="T4" fmla="*/ 10 w 21"/>
                  <a:gd name="T5" fmla="*/ 19 h 20"/>
                  <a:gd name="T6" fmla="*/ 1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0646" name="Freeform 1082"/>
              <p:cNvSpPr/>
              <p:nvPr/>
            </p:nvSpPr>
            <p:spPr bwMode="auto">
              <a:xfrm>
                <a:off x="2571"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647" name="Freeform 1083"/>
              <p:cNvSpPr/>
              <p:nvPr/>
            </p:nvSpPr>
            <p:spPr bwMode="auto">
              <a:xfrm>
                <a:off x="2571"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648" name="Freeform 1084"/>
              <p:cNvSpPr/>
              <p:nvPr/>
            </p:nvSpPr>
            <p:spPr bwMode="auto">
              <a:xfrm>
                <a:off x="2739"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649" name="Freeform 1085"/>
              <p:cNvSpPr/>
              <p:nvPr/>
            </p:nvSpPr>
            <p:spPr bwMode="auto">
              <a:xfrm>
                <a:off x="2592" y="2482"/>
                <a:ext cx="22" cy="20"/>
              </a:xfrm>
              <a:custGeom>
                <a:avLst/>
                <a:gdLst>
                  <a:gd name="T0" fmla="*/ 1 w 22"/>
                  <a:gd name="T1" fmla="*/ 0 h 20"/>
                  <a:gd name="T2" fmla="*/ 0 w 22"/>
                  <a:gd name="T3" fmla="*/ 14 h 20"/>
                  <a:gd name="T4" fmla="*/ 9 w 22"/>
                  <a:gd name="T5" fmla="*/ 19 h 20"/>
                  <a:gd name="T6" fmla="*/ 19 w 22"/>
                  <a:gd name="T7" fmla="*/ 14 h 20"/>
                  <a:gd name="T8" fmla="*/ 21 w 22"/>
                  <a:gd name="T9" fmla="*/ 0 h 20"/>
                  <a:gd name="T10" fmla="*/ 1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 y="0"/>
                    </a:moveTo>
                    <a:lnTo>
                      <a:pt x="0" y="14"/>
                    </a:lnTo>
                    <a:lnTo>
                      <a:pt x="9" y="19"/>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0650" name="Freeform 1086"/>
              <p:cNvSpPr/>
              <p:nvPr/>
            </p:nvSpPr>
            <p:spPr bwMode="auto">
              <a:xfrm>
                <a:off x="2592" y="2483"/>
                <a:ext cx="22" cy="20"/>
              </a:xfrm>
              <a:custGeom>
                <a:avLst/>
                <a:gdLst>
                  <a:gd name="T0" fmla="*/ 0 w 22"/>
                  <a:gd name="T1" fmla="*/ 10 h 20"/>
                  <a:gd name="T2" fmla="*/ 0 w 22"/>
                  <a:gd name="T3" fmla="*/ 19 h 20"/>
                  <a:gd name="T4" fmla="*/ 21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651" name="Freeform 1087"/>
              <p:cNvSpPr/>
              <p:nvPr/>
            </p:nvSpPr>
            <p:spPr bwMode="auto">
              <a:xfrm>
                <a:off x="2718"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652" name="Freeform 1088"/>
              <p:cNvSpPr/>
              <p:nvPr/>
            </p:nvSpPr>
            <p:spPr bwMode="auto">
              <a:xfrm>
                <a:off x="2607" y="2482"/>
                <a:ext cx="22" cy="20"/>
              </a:xfrm>
              <a:custGeom>
                <a:avLst/>
                <a:gdLst>
                  <a:gd name="T0" fmla="*/ 2 w 22"/>
                  <a:gd name="T1" fmla="*/ 0 h 20"/>
                  <a:gd name="T2" fmla="*/ 0 w 22"/>
                  <a:gd name="T3" fmla="*/ 14 h 20"/>
                  <a:gd name="T4" fmla="*/ 10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10"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653" name="Freeform 1089"/>
              <p:cNvSpPr/>
              <p:nvPr/>
            </p:nvSpPr>
            <p:spPr bwMode="auto">
              <a:xfrm>
                <a:off x="2700" y="2482"/>
                <a:ext cx="22" cy="20"/>
              </a:xfrm>
              <a:custGeom>
                <a:avLst/>
                <a:gdLst>
                  <a:gd name="T0" fmla="*/ 19 w 22"/>
                  <a:gd name="T1" fmla="*/ 0 h 20"/>
                  <a:gd name="T2" fmla="*/ 21 w 22"/>
                  <a:gd name="T3" fmla="*/ 14 h 20"/>
                  <a:gd name="T4" fmla="*/ 11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1"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654" name="Freeform 1090"/>
              <p:cNvSpPr/>
              <p:nvPr/>
            </p:nvSpPr>
            <p:spPr bwMode="auto">
              <a:xfrm>
                <a:off x="2699"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9" y="11"/>
                    </a:lnTo>
                    <a:lnTo>
                      <a:pt x="11" y="12"/>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655" name="Freeform 1091"/>
              <p:cNvSpPr/>
              <p:nvPr/>
            </p:nvSpPr>
            <p:spPr bwMode="auto">
              <a:xfrm>
                <a:off x="2627" y="2482"/>
                <a:ext cx="21" cy="20"/>
              </a:xfrm>
              <a:custGeom>
                <a:avLst/>
                <a:gdLst>
                  <a:gd name="T0" fmla="*/ 1 w 21"/>
                  <a:gd name="T1" fmla="*/ 0 h 20"/>
                  <a:gd name="T2" fmla="*/ 0 w 21"/>
                  <a:gd name="T3" fmla="*/ 14 h 20"/>
                  <a:gd name="T4" fmla="*/ 9 w 21"/>
                  <a:gd name="T5" fmla="*/ 19 h 20"/>
                  <a:gd name="T6" fmla="*/ 18 w 21"/>
                  <a:gd name="T7" fmla="*/ 14 h 20"/>
                  <a:gd name="T8" fmla="*/ 20 w 21"/>
                  <a:gd name="T9" fmla="*/ 0 h 20"/>
                  <a:gd name="T10" fmla="*/ 1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 y="0"/>
                    </a:moveTo>
                    <a:lnTo>
                      <a:pt x="0" y="14"/>
                    </a:lnTo>
                    <a:lnTo>
                      <a:pt x="9" y="19"/>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0656" name="Freeform 1092"/>
              <p:cNvSpPr/>
              <p:nvPr/>
            </p:nvSpPr>
            <p:spPr bwMode="auto">
              <a:xfrm>
                <a:off x="2627" y="2483"/>
                <a:ext cx="21" cy="20"/>
              </a:xfrm>
              <a:custGeom>
                <a:avLst/>
                <a:gdLst>
                  <a:gd name="T0" fmla="*/ 0 w 21"/>
                  <a:gd name="T1" fmla="*/ 10 h 20"/>
                  <a:gd name="T2" fmla="*/ 0 w 21"/>
                  <a:gd name="T3" fmla="*/ 19 h 20"/>
                  <a:gd name="T4" fmla="*/ 20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9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20" y="19"/>
                    </a:lnTo>
                    <a:lnTo>
                      <a:pt x="20" y="5"/>
                    </a:lnTo>
                    <a:lnTo>
                      <a:pt x="19" y="0"/>
                    </a:lnTo>
                    <a:lnTo>
                      <a:pt x="18" y="10"/>
                    </a:lnTo>
                    <a:lnTo>
                      <a:pt x="15"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657" name="Freeform 1093"/>
              <p:cNvSpPr/>
              <p:nvPr/>
            </p:nvSpPr>
            <p:spPr bwMode="auto">
              <a:xfrm>
                <a:off x="2682" y="2482"/>
                <a:ext cx="22" cy="20"/>
              </a:xfrm>
              <a:custGeom>
                <a:avLst/>
                <a:gdLst>
                  <a:gd name="T0" fmla="*/ 20 w 22"/>
                  <a:gd name="T1" fmla="*/ 0 h 20"/>
                  <a:gd name="T2" fmla="*/ 21 w 22"/>
                  <a:gd name="T3" fmla="*/ 14 h 20"/>
                  <a:gd name="T4" fmla="*/ 11 w 22"/>
                  <a:gd name="T5" fmla="*/ 19 h 20"/>
                  <a:gd name="T6" fmla="*/ 2 w 22"/>
                  <a:gd name="T7" fmla="*/ 14 h 20"/>
                  <a:gd name="T8" fmla="*/ 0 w 22"/>
                  <a:gd name="T9" fmla="*/ 0 h 20"/>
                  <a:gd name="T10" fmla="*/ 20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0" y="0"/>
                    </a:moveTo>
                    <a:lnTo>
                      <a:pt x="21" y="14"/>
                    </a:lnTo>
                    <a:lnTo>
                      <a:pt x="11" y="19"/>
                    </a:lnTo>
                    <a:lnTo>
                      <a:pt x="2" y="14"/>
                    </a:lnTo>
                    <a:lnTo>
                      <a:pt x="0" y="0"/>
                    </a:lnTo>
                    <a:lnTo>
                      <a:pt x="20" y="0"/>
                    </a:lnTo>
                  </a:path>
                </a:pathLst>
              </a:custGeom>
              <a:solidFill>
                <a:srgbClr val="FFFFFF"/>
              </a:solidFill>
              <a:ln w="12700" cap="rnd">
                <a:solidFill>
                  <a:srgbClr val="ABABAB"/>
                </a:solidFill>
                <a:round/>
              </a:ln>
            </p:spPr>
            <p:txBody>
              <a:bodyPr/>
              <a:lstStyle/>
              <a:p>
                <a:endParaRPr lang="zh-CN" altLang="en-US"/>
              </a:p>
            </p:txBody>
          </p:sp>
          <p:sp>
            <p:nvSpPr>
              <p:cNvPr id="10658" name="Freeform 1094"/>
              <p:cNvSpPr/>
              <p:nvPr/>
            </p:nvSpPr>
            <p:spPr bwMode="auto">
              <a:xfrm>
                <a:off x="2682" y="2482"/>
                <a:ext cx="22" cy="20"/>
              </a:xfrm>
              <a:custGeom>
                <a:avLst/>
                <a:gdLst>
                  <a:gd name="T0" fmla="*/ 21 w 22"/>
                  <a:gd name="T1" fmla="*/ 11 h 20"/>
                  <a:gd name="T2" fmla="*/ 21 w 22"/>
                  <a:gd name="T3" fmla="*/ 19 h 20"/>
                  <a:gd name="T4" fmla="*/ 0 w 22"/>
                  <a:gd name="T5" fmla="*/ 19 h 20"/>
                  <a:gd name="T6" fmla="*/ 0 w 22"/>
                  <a:gd name="T7" fmla="*/ 5 h 20"/>
                  <a:gd name="T8" fmla="*/ 0 w 22"/>
                  <a:gd name="T9" fmla="*/ 0 h 20"/>
                  <a:gd name="T10" fmla="*/ 1 w 22"/>
                  <a:gd name="T11" fmla="*/ 11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1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1"/>
                    </a:moveTo>
                    <a:lnTo>
                      <a:pt x="21" y="19"/>
                    </a:lnTo>
                    <a:lnTo>
                      <a:pt x="0" y="19"/>
                    </a:lnTo>
                    <a:lnTo>
                      <a:pt x="0" y="5"/>
                    </a:lnTo>
                    <a:lnTo>
                      <a:pt x="0" y="0"/>
                    </a:lnTo>
                    <a:lnTo>
                      <a:pt x="1" y="11"/>
                    </a:lnTo>
                    <a:lnTo>
                      <a:pt x="4" y="11"/>
                    </a:lnTo>
                    <a:lnTo>
                      <a:pt x="6" y="11"/>
                    </a:lnTo>
                    <a:lnTo>
                      <a:pt x="9" y="11"/>
                    </a:lnTo>
                    <a:lnTo>
                      <a:pt x="11" y="12"/>
                    </a:lnTo>
                    <a:lnTo>
                      <a:pt x="14" y="11"/>
                    </a:lnTo>
                    <a:lnTo>
                      <a:pt x="16" y="11"/>
                    </a:lnTo>
                    <a:lnTo>
                      <a:pt x="18" y="11"/>
                    </a:lnTo>
                    <a:lnTo>
                      <a:pt x="21" y="11"/>
                    </a:lnTo>
                  </a:path>
                </a:pathLst>
              </a:custGeom>
              <a:solidFill>
                <a:srgbClr val="ABABAB"/>
              </a:solidFill>
              <a:ln w="12700" cap="rnd">
                <a:solidFill>
                  <a:srgbClr val="ABABAB"/>
                </a:solidFill>
                <a:round/>
              </a:ln>
            </p:spPr>
            <p:txBody>
              <a:bodyPr/>
              <a:lstStyle/>
              <a:p>
                <a:endParaRPr lang="zh-CN" altLang="en-US"/>
              </a:p>
            </p:txBody>
          </p:sp>
          <p:sp>
            <p:nvSpPr>
              <p:cNvPr id="10659" name="Freeform 1095"/>
              <p:cNvSpPr/>
              <p:nvPr/>
            </p:nvSpPr>
            <p:spPr bwMode="auto">
              <a:xfrm>
                <a:off x="2646" y="2483"/>
                <a:ext cx="22" cy="20"/>
              </a:xfrm>
              <a:custGeom>
                <a:avLst/>
                <a:gdLst>
                  <a:gd name="T0" fmla="*/ 0 w 22"/>
                  <a:gd name="T1" fmla="*/ 10 h 20"/>
                  <a:gd name="T2" fmla="*/ 0 w 22"/>
                  <a:gd name="T3" fmla="*/ 19 h 20"/>
                  <a:gd name="T4" fmla="*/ 21 w 22"/>
                  <a:gd name="T5" fmla="*/ 19 h 20"/>
                  <a:gd name="T6" fmla="*/ 21 w 22"/>
                  <a:gd name="T7" fmla="*/ 5 h 20"/>
                  <a:gd name="T8" fmla="*/ 21 w 22"/>
                  <a:gd name="T9" fmla="*/ 0 h 20"/>
                  <a:gd name="T10" fmla="*/ 19 w 22"/>
                  <a:gd name="T11" fmla="*/ 10 h 20"/>
                  <a:gd name="T12" fmla="*/ 17 w 22"/>
                  <a:gd name="T13" fmla="*/ 11 h 20"/>
                  <a:gd name="T14" fmla="*/ 14 w 22"/>
                  <a:gd name="T15" fmla="*/ 11 h 20"/>
                  <a:gd name="T16" fmla="*/ 12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1" y="0"/>
                    </a:lnTo>
                    <a:lnTo>
                      <a:pt x="19" y="10"/>
                    </a:lnTo>
                    <a:lnTo>
                      <a:pt x="17" y="11"/>
                    </a:lnTo>
                    <a:lnTo>
                      <a:pt x="14" y="11"/>
                    </a:lnTo>
                    <a:lnTo>
                      <a:pt x="12"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660" name="Freeform 1096"/>
              <p:cNvSpPr/>
              <p:nvPr/>
            </p:nvSpPr>
            <p:spPr bwMode="auto">
              <a:xfrm>
                <a:off x="2666" y="2482"/>
                <a:ext cx="21" cy="20"/>
              </a:xfrm>
              <a:custGeom>
                <a:avLst/>
                <a:gdLst>
                  <a:gd name="T0" fmla="*/ 18 w 21"/>
                  <a:gd name="T1" fmla="*/ 0 h 20"/>
                  <a:gd name="T2" fmla="*/ 20 w 21"/>
                  <a:gd name="T3" fmla="*/ 14 h 20"/>
                  <a:gd name="T4" fmla="*/ 10 w 21"/>
                  <a:gd name="T5" fmla="*/ 19 h 20"/>
                  <a:gd name="T6" fmla="*/ 0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0"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0661" name="Freeform 1097"/>
              <p:cNvSpPr/>
              <p:nvPr/>
            </p:nvSpPr>
            <p:spPr bwMode="auto">
              <a:xfrm>
                <a:off x="2663"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8 w 22"/>
                  <a:gd name="T17" fmla="*/ 11 h 20"/>
                  <a:gd name="T18" fmla="*/ 11 w 22"/>
                  <a:gd name="T19" fmla="*/ 12 h 20"/>
                  <a:gd name="T20" fmla="*/ 13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8" y="11"/>
                    </a:lnTo>
                    <a:lnTo>
                      <a:pt x="11" y="12"/>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662" name="Freeform 1098"/>
              <p:cNvSpPr/>
              <p:nvPr/>
            </p:nvSpPr>
            <p:spPr bwMode="auto">
              <a:xfrm>
                <a:off x="250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663" name="Freeform 1099"/>
              <p:cNvSpPr/>
              <p:nvPr/>
            </p:nvSpPr>
            <p:spPr bwMode="auto">
              <a:xfrm>
                <a:off x="2522" y="2491"/>
                <a:ext cx="22" cy="19"/>
              </a:xfrm>
              <a:custGeom>
                <a:avLst/>
                <a:gdLst>
                  <a:gd name="T0" fmla="*/ 2 w 22"/>
                  <a:gd name="T1" fmla="*/ 0 h 19"/>
                  <a:gd name="T2" fmla="*/ 0 w 22"/>
                  <a:gd name="T3" fmla="*/ 14 h 19"/>
                  <a:gd name="T4" fmla="*/ 9 w 22"/>
                  <a:gd name="T5" fmla="*/ 18 h 19"/>
                  <a:gd name="T6" fmla="*/ 18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664" name="Freeform 1100"/>
              <p:cNvSpPr/>
              <p:nvPr/>
            </p:nvSpPr>
            <p:spPr bwMode="auto">
              <a:xfrm>
                <a:off x="2540"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665" name="Freeform 1101"/>
              <p:cNvSpPr/>
              <p:nvPr/>
            </p:nvSpPr>
            <p:spPr bwMode="auto">
              <a:xfrm>
                <a:off x="2476" y="2491"/>
                <a:ext cx="28" cy="19"/>
              </a:xfrm>
              <a:custGeom>
                <a:avLst/>
                <a:gdLst>
                  <a:gd name="T0" fmla="*/ 1 w 28"/>
                  <a:gd name="T1" fmla="*/ 0 h 19"/>
                  <a:gd name="T2" fmla="*/ 0 w 28"/>
                  <a:gd name="T3" fmla="*/ 14 h 19"/>
                  <a:gd name="T4" fmla="*/ 1 w 28"/>
                  <a:gd name="T5" fmla="*/ 18 h 19"/>
                  <a:gd name="T6" fmla="*/ 23 w 28"/>
                  <a:gd name="T7" fmla="*/ 18 h 19"/>
                  <a:gd name="T8" fmla="*/ 25 w 28"/>
                  <a:gd name="T9" fmla="*/ 14 h 19"/>
                  <a:gd name="T10" fmla="*/ 27 w 28"/>
                  <a:gd name="T11" fmla="*/ 0 h 19"/>
                  <a:gd name="T12" fmla="*/ 1 w 28"/>
                  <a:gd name="T13" fmla="*/ 0 h 19"/>
                  <a:gd name="T14" fmla="*/ 0 60000 65536"/>
                  <a:gd name="T15" fmla="*/ 0 60000 65536"/>
                  <a:gd name="T16" fmla="*/ 0 60000 65536"/>
                  <a:gd name="T17" fmla="*/ 0 60000 65536"/>
                  <a:gd name="T18" fmla="*/ 0 60000 65536"/>
                  <a:gd name="T19" fmla="*/ 0 60000 65536"/>
                  <a:gd name="T20" fmla="*/ 0 60000 65536"/>
                  <a:gd name="T21" fmla="*/ 0 w 28"/>
                  <a:gd name="T22" fmla="*/ 0 h 19"/>
                  <a:gd name="T23" fmla="*/ 28 w 2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9">
                    <a:moveTo>
                      <a:pt x="1" y="0"/>
                    </a:moveTo>
                    <a:lnTo>
                      <a:pt x="0" y="14"/>
                    </a:lnTo>
                    <a:lnTo>
                      <a:pt x="1" y="18"/>
                    </a:lnTo>
                    <a:lnTo>
                      <a:pt x="23" y="18"/>
                    </a:lnTo>
                    <a:lnTo>
                      <a:pt x="25" y="14"/>
                    </a:lnTo>
                    <a:lnTo>
                      <a:pt x="27" y="0"/>
                    </a:lnTo>
                    <a:lnTo>
                      <a:pt x="1" y="0"/>
                    </a:lnTo>
                  </a:path>
                </a:pathLst>
              </a:custGeom>
              <a:solidFill>
                <a:srgbClr val="FFFFFF"/>
              </a:solidFill>
              <a:ln w="12700" cap="rnd">
                <a:solidFill>
                  <a:srgbClr val="ABABAB"/>
                </a:solidFill>
                <a:round/>
              </a:ln>
            </p:spPr>
            <p:txBody>
              <a:bodyPr/>
              <a:lstStyle/>
              <a:p>
                <a:endParaRPr lang="zh-CN" altLang="en-US"/>
              </a:p>
            </p:txBody>
          </p:sp>
          <p:sp>
            <p:nvSpPr>
              <p:cNvPr id="10666" name="Freeform 1102"/>
              <p:cNvSpPr/>
              <p:nvPr/>
            </p:nvSpPr>
            <p:spPr bwMode="auto">
              <a:xfrm>
                <a:off x="2558"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667" name="Freeform 1103"/>
              <p:cNvSpPr/>
              <p:nvPr/>
            </p:nvSpPr>
            <p:spPr bwMode="auto">
              <a:xfrm>
                <a:off x="2578" y="2491"/>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0668" name="Freeform 1104"/>
              <p:cNvSpPr/>
              <p:nvPr/>
            </p:nvSpPr>
            <p:spPr bwMode="auto">
              <a:xfrm>
                <a:off x="2614" y="2491"/>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0669" name="Freeform 1105"/>
              <p:cNvSpPr/>
              <p:nvPr/>
            </p:nvSpPr>
            <p:spPr bwMode="auto">
              <a:xfrm>
                <a:off x="2705" y="2491"/>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0670" name="Freeform 1106"/>
              <p:cNvSpPr/>
              <p:nvPr/>
            </p:nvSpPr>
            <p:spPr bwMode="auto">
              <a:xfrm>
                <a:off x="263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671" name="Freeform 1107"/>
              <p:cNvSpPr/>
              <p:nvPr/>
            </p:nvSpPr>
            <p:spPr bwMode="auto">
              <a:xfrm>
                <a:off x="2687"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672" name="Freeform 1108"/>
              <p:cNvSpPr/>
              <p:nvPr/>
            </p:nvSpPr>
            <p:spPr bwMode="auto">
              <a:xfrm>
                <a:off x="2651" y="2491"/>
                <a:ext cx="22" cy="19"/>
              </a:xfrm>
              <a:custGeom>
                <a:avLst/>
                <a:gdLst>
                  <a:gd name="T0" fmla="*/ 1 w 22"/>
                  <a:gd name="T1" fmla="*/ 0 h 19"/>
                  <a:gd name="T2" fmla="*/ 0 w 22"/>
                  <a:gd name="T3" fmla="*/ 14 h 19"/>
                  <a:gd name="T4" fmla="*/ 10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10"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0673" name="Freeform 1109"/>
              <p:cNvSpPr/>
              <p:nvPr/>
            </p:nvSpPr>
            <p:spPr bwMode="auto">
              <a:xfrm>
                <a:off x="2669"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674" name="Freeform 1110"/>
              <p:cNvSpPr/>
              <p:nvPr/>
            </p:nvSpPr>
            <p:spPr bwMode="auto">
              <a:xfrm>
                <a:off x="2473" y="2502"/>
                <a:ext cx="38" cy="19"/>
              </a:xfrm>
              <a:custGeom>
                <a:avLst/>
                <a:gdLst>
                  <a:gd name="T0" fmla="*/ 0 w 38"/>
                  <a:gd name="T1" fmla="*/ 10 h 19"/>
                  <a:gd name="T2" fmla="*/ 0 w 38"/>
                  <a:gd name="T3" fmla="*/ 18 h 19"/>
                  <a:gd name="T4" fmla="*/ 36 w 38"/>
                  <a:gd name="T5" fmla="*/ 18 h 19"/>
                  <a:gd name="T6" fmla="*/ 37 w 38"/>
                  <a:gd name="T7" fmla="*/ 4 h 19"/>
                  <a:gd name="T8" fmla="*/ 37 w 38"/>
                  <a:gd name="T9" fmla="*/ 0 h 19"/>
                  <a:gd name="T10" fmla="*/ 35 w 38"/>
                  <a:gd name="T11" fmla="*/ 10 h 19"/>
                  <a:gd name="T12" fmla="*/ 32 w 38"/>
                  <a:gd name="T13" fmla="*/ 11 h 19"/>
                  <a:gd name="T14" fmla="*/ 30 w 38"/>
                  <a:gd name="T15" fmla="*/ 11 h 19"/>
                  <a:gd name="T16" fmla="*/ 27 w 38"/>
                  <a:gd name="T17" fmla="*/ 11 h 19"/>
                  <a:gd name="T18" fmla="*/ 25 w 38"/>
                  <a:gd name="T19" fmla="*/ 11 h 19"/>
                  <a:gd name="T20" fmla="*/ 22 w 38"/>
                  <a:gd name="T21" fmla="*/ 11 h 19"/>
                  <a:gd name="T22" fmla="*/ 20 w 38"/>
                  <a:gd name="T23" fmla="*/ 11 h 19"/>
                  <a:gd name="T24" fmla="*/ 17 w 38"/>
                  <a:gd name="T25" fmla="*/ 11 h 19"/>
                  <a:gd name="T26" fmla="*/ 14 w 38"/>
                  <a:gd name="T27" fmla="*/ 11 h 19"/>
                  <a:gd name="T28" fmla="*/ 12 w 38"/>
                  <a:gd name="T29" fmla="*/ 11 h 19"/>
                  <a:gd name="T30" fmla="*/ 9 w 38"/>
                  <a:gd name="T31" fmla="*/ 11 h 19"/>
                  <a:gd name="T32" fmla="*/ 7 w 38"/>
                  <a:gd name="T33" fmla="*/ 11 h 19"/>
                  <a:gd name="T34" fmla="*/ 5 w 38"/>
                  <a:gd name="T35" fmla="*/ 11 h 19"/>
                  <a:gd name="T36" fmla="*/ 2 w 38"/>
                  <a:gd name="T37" fmla="*/ 11 h 19"/>
                  <a:gd name="T38" fmla="*/ 0 w 38"/>
                  <a:gd name="T39" fmla="*/ 10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9"/>
                  <a:gd name="T62" fmla="*/ 38 w 38"/>
                  <a:gd name="T63" fmla="*/ 19 h 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9">
                    <a:moveTo>
                      <a:pt x="0" y="10"/>
                    </a:moveTo>
                    <a:lnTo>
                      <a:pt x="0" y="18"/>
                    </a:lnTo>
                    <a:lnTo>
                      <a:pt x="36" y="18"/>
                    </a:lnTo>
                    <a:lnTo>
                      <a:pt x="37" y="4"/>
                    </a:lnTo>
                    <a:lnTo>
                      <a:pt x="37" y="0"/>
                    </a:lnTo>
                    <a:lnTo>
                      <a:pt x="35" y="10"/>
                    </a:lnTo>
                    <a:lnTo>
                      <a:pt x="32" y="11"/>
                    </a:lnTo>
                    <a:lnTo>
                      <a:pt x="30" y="11"/>
                    </a:lnTo>
                    <a:lnTo>
                      <a:pt x="27" y="11"/>
                    </a:lnTo>
                    <a:lnTo>
                      <a:pt x="25" y="11"/>
                    </a:lnTo>
                    <a:lnTo>
                      <a:pt x="22" y="11"/>
                    </a:lnTo>
                    <a:lnTo>
                      <a:pt x="20" y="11"/>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675" name="Freeform 1111"/>
              <p:cNvSpPr/>
              <p:nvPr/>
            </p:nvSpPr>
            <p:spPr bwMode="auto">
              <a:xfrm>
                <a:off x="2548" y="2502"/>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7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676" name="Freeform 1112"/>
              <p:cNvSpPr/>
              <p:nvPr/>
            </p:nvSpPr>
            <p:spPr bwMode="auto">
              <a:xfrm>
                <a:off x="2602" y="2502"/>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677" name="Freeform 1113"/>
              <p:cNvSpPr/>
              <p:nvPr/>
            </p:nvSpPr>
            <p:spPr bwMode="auto">
              <a:xfrm>
                <a:off x="2678" y="250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678" name="Freeform 1114"/>
              <p:cNvSpPr/>
              <p:nvPr/>
            </p:nvSpPr>
            <p:spPr bwMode="auto">
              <a:xfrm>
                <a:off x="2678" y="2502"/>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679" name="Freeform 1115"/>
              <p:cNvSpPr/>
              <p:nvPr/>
            </p:nvSpPr>
            <p:spPr bwMode="auto">
              <a:xfrm>
                <a:off x="2472"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680" name="Freeform 1116"/>
              <p:cNvSpPr/>
              <p:nvPr/>
            </p:nvSpPr>
            <p:spPr bwMode="auto">
              <a:xfrm>
                <a:off x="2471" y="2511"/>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681" name="Freeform 1117"/>
              <p:cNvSpPr/>
              <p:nvPr/>
            </p:nvSpPr>
            <p:spPr bwMode="auto">
              <a:xfrm>
                <a:off x="2488" y="2511"/>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7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7"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682" name="Freeform 1118"/>
              <p:cNvSpPr/>
              <p:nvPr/>
            </p:nvSpPr>
            <p:spPr bwMode="auto">
              <a:xfrm>
                <a:off x="2776" y="2510"/>
                <a:ext cx="22" cy="19"/>
              </a:xfrm>
              <a:custGeom>
                <a:avLst/>
                <a:gdLst>
                  <a:gd name="T0" fmla="*/ 19 w 22"/>
                  <a:gd name="T1" fmla="*/ 0 h 19"/>
                  <a:gd name="T2" fmla="*/ 21 w 22"/>
                  <a:gd name="T3" fmla="*/ 13 h 19"/>
                  <a:gd name="T4" fmla="*/ 11 w 22"/>
                  <a:gd name="T5" fmla="*/ 18 h 19"/>
                  <a:gd name="T6" fmla="*/ 2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1" y="18"/>
                    </a:lnTo>
                    <a:lnTo>
                      <a:pt x="2"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683" name="Freeform 1119"/>
              <p:cNvSpPr/>
              <p:nvPr/>
            </p:nvSpPr>
            <p:spPr bwMode="auto">
              <a:xfrm>
                <a:off x="2774" y="2511"/>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2 w 21"/>
                  <a:gd name="T11" fmla="*/ 10 h 19"/>
                  <a:gd name="T12" fmla="*/ 4 w 21"/>
                  <a:gd name="T13" fmla="*/ 11 h 19"/>
                  <a:gd name="T14" fmla="*/ 6 w 21"/>
                  <a:gd name="T15" fmla="*/ 11 h 19"/>
                  <a:gd name="T16" fmla="*/ 8 w 21"/>
                  <a:gd name="T17" fmla="*/ 11 h 19"/>
                  <a:gd name="T18" fmla="*/ 11 w 21"/>
                  <a:gd name="T19" fmla="*/ 11 h 19"/>
                  <a:gd name="T20" fmla="*/ 12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2" y="10"/>
                    </a:lnTo>
                    <a:lnTo>
                      <a:pt x="4" y="11"/>
                    </a:lnTo>
                    <a:lnTo>
                      <a:pt x="6" y="11"/>
                    </a:lnTo>
                    <a:lnTo>
                      <a:pt x="8" y="11"/>
                    </a:lnTo>
                    <a:lnTo>
                      <a:pt x="11" y="11"/>
                    </a:lnTo>
                    <a:lnTo>
                      <a:pt x="12"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0684" name="Freeform 1120"/>
              <p:cNvSpPr/>
              <p:nvPr/>
            </p:nvSpPr>
            <p:spPr bwMode="auto">
              <a:xfrm>
                <a:off x="2543"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685" name="Freeform 1121"/>
              <p:cNvSpPr/>
              <p:nvPr/>
            </p:nvSpPr>
            <p:spPr bwMode="auto">
              <a:xfrm>
                <a:off x="2756" y="2510"/>
                <a:ext cx="21" cy="19"/>
              </a:xfrm>
              <a:custGeom>
                <a:avLst/>
                <a:gdLst>
                  <a:gd name="T0" fmla="*/ 18 w 21"/>
                  <a:gd name="T1" fmla="*/ 0 h 19"/>
                  <a:gd name="T2" fmla="*/ 20 w 21"/>
                  <a:gd name="T3" fmla="*/ 13 h 19"/>
                  <a:gd name="T4" fmla="*/ 10 w 21"/>
                  <a:gd name="T5" fmla="*/ 18 h 19"/>
                  <a:gd name="T6" fmla="*/ 1 w 21"/>
                  <a:gd name="T7" fmla="*/ 13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3"/>
                    </a:lnTo>
                    <a:lnTo>
                      <a:pt x="10" y="18"/>
                    </a:lnTo>
                    <a:lnTo>
                      <a:pt x="1" y="13"/>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0686" name="Freeform 1122"/>
              <p:cNvSpPr/>
              <p:nvPr/>
            </p:nvSpPr>
            <p:spPr bwMode="auto">
              <a:xfrm>
                <a:off x="2739"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687" name="Freeform 1123"/>
              <p:cNvSpPr/>
              <p:nvPr/>
            </p:nvSpPr>
            <p:spPr bwMode="auto">
              <a:xfrm>
                <a:off x="2718"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688" name="Freeform 1124"/>
              <p:cNvSpPr/>
              <p:nvPr/>
            </p:nvSpPr>
            <p:spPr bwMode="auto">
              <a:xfrm>
                <a:off x="2718"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689" name="Freeform 1125"/>
              <p:cNvSpPr/>
              <p:nvPr/>
            </p:nvSpPr>
            <p:spPr bwMode="auto">
              <a:xfrm>
                <a:off x="2700"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690" name="Freeform 1126"/>
              <p:cNvSpPr/>
              <p:nvPr/>
            </p:nvSpPr>
            <p:spPr bwMode="auto">
              <a:xfrm>
                <a:off x="2699"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691" name="Freeform 1127"/>
              <p:cNvSpPr/>
              <p:nvPr/>
            </p:nvSpPr>
            <p:spPr bwMode="auto">
              <a:xfrm>
                <a:off x="2574"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0692" name="Freeform 1128"/>
              <p:cNvSpPr/>
              <p:nvPr/>
            </p:nvSpPr>
            <p:spPr bwMode="auto">
              <a:xfrm>
                <a:off x="2646"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0693" name="Freeform 1129"/>
              <p:cNvSpPr/>
              <p:nvPr/>
            </p:nvSpPr>
            <p:spPr bwMode="auto">
              <a:xfrm>
                <a:off x="2716" y="2392"/>
                <a:ext cx="65" cy="19"/>
              </a:xfrm>
              <a:custGeom>
                <a:avLst/>
                <a:gdLst>
                  <a:gd name="T0" fmla="*/ 0 w 65"/>
                  <a:gd name="T1" fmla="*/ 0 h 19"/>
                  <a:gd name="T2" fmla="*/ 64 w 65"/>
                  <a:gd name="T3" fmla="*/ 0 h 19"/>
                  <a:gd name="T4" fmla="*/ 64 w 65"/>
                  <a:gd name="T5" fmla="*/ 18 h 19"/>
                  <a:gd name="T6" fmla="*/ 0 w 65"/>
                  <a:gd name="T7" fmla="*/ 18 h 19"/>
                  <a:gd name="T8" fmla="*/ 0 w 65"/>
                  <a:gd name="T9" fmla="*/ 0 h 19"/>
                  <a:gd name="T10" fmla="*/ 0 60000 65536"/>
                  <a:gd name="T11" fmla="*/ 0 60000 65536"/>
                  <a:gd name="T12" fmla="*/ 0 60000 65536"/>
                  <a:gd name="T13" fmla="*/ 0 60000 65536"/>
                  <a:gd name="T14" fmla="*/ 0 60000 65536"/>
                  <a:gd name="T15" fmla="*/ 0 w 65"/>
                  <a:gd name="T16" fmla="*/ 0 h 19"/>
                  <a:gd name="T17" fmla="*/ 65 w 65"/>
                  <a:gd name="T18" fmla="*/ 19 h 19"/>
                </a:gdLst>
                <a:ahLst/>
                <a:cxnLst>
                  <a:cxn ang="T10">
                    <a:pos x="T0" y="T1"/>
                  </a:cxn>
                  <a:cxn ang="T11">
                    <a:pos x="T2" y="T3"/>
                  </a:cxn>
                  <a:cxn ang="T12">
                    <a:pos x="T4" y="T5"/>
                  </a:cxn>
                  <a:cxn ang="T13">
                    <a:pos x="T6" y="T7"/>
                  </a:cxn>
                  <a:cxn ang="T14">
                    <a:pos x="T8" y="T9"/>
                  </a:cxn>
                </a:cxnLst>
                <a:rect l="T15" t="T16" r="T17" b="T18"/>
                <a:pathLst>
                  <a:path w="65" h="19">
                    <a:moveTo>
                      <a:pt x="0" y="0"/>
                    </a:moveTo>
                    <a:lnTo>
                      <a:pt x="64" y="0"/>
                    </a:lnTo>
                    <a:lnTo>
                      <a:pt x="64"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0694" name="Freeform 1130"/>
              <p:cNvSpPr/>
              <p:nvPr/>
            </p:nvSpPr>
            <p:spPr bwMode="auto">
              <a:xfrm>
                <a:off x="2529" y="2170"/>
                <a:ext cx="290" cy="224"/>
              </a:xfrm>
              <a:custGeom>
                <a:avLst/>
                <a:gdLst>
                  <a:gd name="T0" fmla="*/ 12 w 290"/>
                  <a:gd name="T1" fmla="*/ 0 h 224"/>
                  <a:gd name="T2" fmla="*/ 276 w 290"/>
                  <a:gd name="T3" fmla="*/ 0 h 224"/>
                  <a:gd name="T4" fmla="*/ 279 w 290"/>
                  <a:gd name="T5" fmla="*/ 0 h 224"/>
                  <a:gd name="T6" fmla="*/ 281 w 290"/>
                  <a:gd name="T7" fmla="*/ 0 h 224"/>
                  <a:gd name="T8" fmla="*/ 283 w 290"/>
                  <a:gd name="T9" fmla="*/ 1 h 224"/>
                  <a:gd name="T10" fmla="*/ 285 w 290"/>
                  <a:gd name="T11" fmla="*/ 3 h 224"/>
                  <a:gd name="T12" fmla="*/ 287 w 290"/>
                  <a:gd name="T13" fmla="*/ 4 h 224"/>
                  <a:gd name="T14" fmla="*/ 288 w 290"/>
                  <a:gd name="T15" fmla="*/ 7 h 224"/>
                  <a:gd name="T16" fmla="*/ 289 w 290"/>
                  <a:gd name="T17" fmla="*/ 9 h 224"/>
                  <a:gd name="T18" fmla="*/ 289 w 290"/>
                  <a:gd name="T19" fmla="*/ 11 h 224"/>
                  <a:gd name="T20" fmla="*/ 289 w 290"/>
                  <a:gd name="T21" fmla="*/ 211 h 224"/>
                  <a:gd name="T22" fmla="*/ 289 w 290"/>
                  <a:gd name="T23" fmla="*/ 213 h 224"/>
                  <a:gd name="T24" fmla="*/ 288 w 290"/>
                  <a:gd name="T25" fmla="*/ 215 h 224"/>
                  <a:gd name="T26" fmla="*/ 287 w 290"/>
                  <a:gd name="T27" fmla="*/ 218 h 224"/>
                  <a:gd name="T28" fmla="*/ 285 w 290"/>
                  <a:gd name="T29" fmla="*/ 219 h 224"/>
                  <a:gd name="T30" fmla="*/ 283 w 290"/>
                  <a:gd name="T31" fmla="*/ 221 h 224"/>
                  <a:gd name="T32" fmla="*/ 281 w 290"/>
                  <a:gd name="T33" fmla="*/ 222 h 224"/>
                  <a:gd name="T34" fmla="*/ 279 w 290"/>
                  <a:gd name="T35" fmla="*/ 222 h 224"/>
                  <a:gd name="T36" fmla="*/ 276 w 290"/>
                  <a:gd name="T37" fmla="*/ 223 h 224"/>
                  <a:gd name="T38" fmla="*/ 12 w 290"/>
                  <a:gd name="T39" fmla="*/ 223 h 224"/>
                  <a:gd name="T40" fmla="*/ 9 w 290"/>
                  <a:gd name="T41" fmla="*/ 222 h 224"/>
                  <a:gd name="T42" fmla="*/ 7 w 290"/>
                  <a:gd name="T43" fmla="*/ 222 h 224"/>
                  <a:gd name="T44" fmla="*/ 5 w 290"/>
                  <a:gd name="T45" fmla="*/ 221 h 224"/>
                  <a:gd name="T46" fmla="*/ 3 w 290"/>
                  <a:gd name="T47" fmla="*/ 219 h 224"/>
                  <a:gd name="T48" fmla="*/ 1 w 290"/>
                  <a:gd name="T49" fmla="*/ 218 h 224"/>
                  <a:gd name="T50" fmla="*/ 0 w 290"/>
                  <a:gd name="T51" fmla="*/ 215 h 224"/>
                  <a:gd name="T52" fmla="*/ 0 w 290"/>
                  <a:gd name="T53" fmla="*/ 213 h 224"/>
                  <a:gd name="T54" fmla="*/ 0 w 290"/>
                  <a:gd name="T55" fmla="*/ 211 h 224"/>
                  <a:gd name="T56" fmla="*/ 0 w 290"/>
                  <a:gd name="T57" fmla="*/ 11 h 224"/>
                  <a:gd name="T58" fmla="*/ 0 w 290"/>
                  <a:gd name="T59" fmla="*/ 9 h 224"/>
                  <a:gd name="T60" fmla="*/ 0 w 290"/>
                  <a:gd name="T61" fmla="*/ 7 h 224"/>
                  <a:gd name="T62" fmla="*/ 1 w 290"/>
                  <a:gd name="T63" fmla="*/ 4 h 224"/>
                  <a:gd name="T64" fmla="*/ 3 w 290"/>
                  <a:gd name="T65" fmla="*/ 3 h 224"/>
                  <a:gd name="T66" fmla="*/ 5 w 290"/>
                  <a:gd name="T67" fmla="*/ 1 h 224"/>
                  <a:gd name="T68" fmla="*/ 7 w 290"/>
                  <a:gd name="T69" fmla="*/ 0 h 224"/>
                  <a:gd name="T70" fmla="*/ 9 w 290"/>
                  <a:gd name="T71" fmla="*/ 0 h 224"/>
                  <a:gd name="T72" fmla="*/ 12 w 290"/>
                  <a:gd name="T73" fmla="*/ 0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0"/>
                  <a:gd name="T112" fmla="*/ 0 h 224"/>
                  <a:gd name="T113" fmla="*/ 290 w 290"/>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0" h="224">
                    <a:moveTo>
                      <a:pt x="12" y="0"/>
                    </a:moveTo>
                    <a:lnTo>
                      <a:pt x="276" y="0"/>
                    </a:lnTo>
                    <a:lnTo>
                      <a:pt x="279" y="0"/>
                    </a:lnTo>
                    <a:lnTo>
                      <a:pt x="281" y="0"/>
                    </a:lnTo>
                    <a:lnTo>
                      <a:pt x="283" y="1"/>
                    </a:lnTo>
                    <a:lnTo>
                      <a:pt x="285" y="3"/>
                    </a:lnTo>
                    <a:lnTo>
                      <a:pt x="287" y="4"/>
                    </a:lnTo>
                    <a:lnTo>
                      <a:pt x="288" y="7"/>
                    </a:lnTo>
                    <a:lnTo>
                      <a:pt x="289" y="9"/>
                    </a:lnTo>
                    <a:lnTo>
                      <a:pt x="289" y="11"/>
                    </a:lnTo>
                    <a:lnTo>
                      <a:pt x="289" y="211"/>
                    </a:lnTo>
                    <a:lnTo>
                      <a:pt x="289" y="213"/>
                    </a:lnTo>
                    <a:lnTo>
                      <a:pt x="288" y="215"/>
                    </a:lnTo>
                    <a:lnTo>
                      <a:pt x="287" y="218"/>
                    </a:lnTo>
                    <a:lnTo>
                      <a:pt x="285" y="219"/>
                    </a:lnTo>
                    <a:lnTo>
                      <a:pt x="283" y="221"/>
                    </a:lnTo>
                    <a:lnTo>
                      <a:pt x="281" y="222"/>
                    </a:lnTo>
                    <a:lnTo>
                      <a:pt x="279" y="222"/>
                    </a:lnTo>
                    <a:lnTo>
                      <a:pt x="276" y="223"/>
                    </a:lnTo>
                    <a:lnTo>
                      <a:pt x="12" y="223"/>
                    </a:lnTo>
                    <a:lnTo>
                      <a:pt x="9" y="222"/>
                    </a:lnTo>
                    <a:lnTo>
                      <a:pt x="7" y="222"/>
                    </a:lnTo>
                    <a:lnTo>
                      <a:pt x="5" y="221"/>
                    </a:lnTo>
                    <a:lnTo>
                      <a:pt x="3" y="219"/>
                    </a:lnTo>
                    <a:lnTo>
                      <a:pt x="1" y="218"/>
                    </a:lnTo>
                    <a:lnTo>
                      <a:pt x="0" y="215"/>
                    </a:lnTo>
                    <a:lnTo>
                      <a:pt x="0" y="213"/>
                    </a:lnTo>
                    <a:lnTo>
                      <a:pt x="0" y="211"/>
                    </a:lnTo>
                    <a:lnTo>
                      <a:pt x="0" y="11"/>
                    </a:lnTo>
                    <a:lnTo>
                      <a:pt x="0" y="9"/>
                    </a:lnTo>
                    <a:lnTo>
                      <a:pt x="0" y="7"/>
                    </a:lnTo>
                    <a:lnTo>
                      <a:pt x="1" y="4"/>
                    </a:lnTo>
                    <a:lnTo>
                      <a:pt x="3" y="3"/>
                    </a:lnTo>
                    <a:lnTo>
                      <a:pt x="5" y="1"/>
                    </a:lnTo>
                    <a:lnTo>
                      <a:pt x="7" y="0"/>
                    </a:lnTo>
                    <a:lnTo>
                      <a:pt x="9" y="0"/>
                    </a:lnTo>
                    <a:lnTo>
                      <a:pt x="12" y="0"/>
                    </a:lnTo>
                  </a:path>
                </a:pathLst>
              </a:custGeom>
              <a:solidFill>
                <a:srgbClr val="FFFFFF"/>
              </a:solidFill>
              <a:ln w="12700" cap="rnd">
                <a:solidFill>
                  <a:srgbClr val="ABABAB"/>
                </a:solidFill>
                <a:round/>
              </a:ln>
            </p:spPr>
            <p:txBody>
              <a:bodyPr/>
              <a:lstStyle/>
              <a:p>
                <a:endParaRPr lang="zh-CN" altLang="en-US"/>
              </a:p>
            </p:txBody>
          </p:sp>
          <p:sp>
            <p:nvSpPr>
              <p:cNvPr id="10695" name="Freeform 1131"/>
              <p:cNvSpPr/>
              <p:nvPr/>
            </p:nvSpPr>
            <p:spPr bwMode="auto">
              <a:xfrm>
                <a:off x="2565" y="2203"/>
                <a:ext cx="220" cy="153"/>
              </a:xfrm>
              <a:custGeom>
                <a:avLst/>
                <a:gdLst>
                  <a:gd name="T0" fmla="*/ 217 w 220"/>
                  <a:gd name="T1" fmla="*/ 2 h 153"/>
                  <a:gd name="T2" fmla="*/ 217 w 220"/>
                  <a:gd name="T3" fmla="*/ 8 h 153"/>
                  <a:gd name="T4" fmla="*/ 218 w 220"/>
                  <a:gd name="T5" fmla="*/ 17 h 153"/>
                  <a:gd name="T6" fmla="*/ 218 w 220"/>
                  <a:gd name="T7" fmla="*/ 26 h 153"/>
                  <a:gd name="T8" fmla="*/ 218 w 220"/>
                  <a:gd name="T9" fmla="*/ 35 h 153"/>
                  <a:gd name="T10" fmla="*/ 218 w 220"/>
                  <a:gd name="T11" fmla="*/ 45 h 153"/>
                  <a:gd name="T12" fmla="*/ 219 w 220"/>
                  <a:gd name="T13" fmla="*/ 54 h 153"/>
                  <a:gd name="T14" fmla="*/ 219 w 220"/>
                  <a:gd name="T15" fmla="*/ 63 h 153"/>
                  <a:gd name="T16" fmla="*/ 219 w 220"/>
                  <a:gd name="T17" fmla="*/ 72 h 153"/>
                  <a:gd name="T18" fmla="*/ 219 w 220"/>
                  <a:gd name="T19" fmla="*/ 77 h 153"/>
                  <a:gd name="T20" fmla="*/ 219 w 220"/>
                  <a:gd name="T21" fmla="*/ 86 h 153"/>
                  <a:gd name="T22" fmla="*/ 218 w 220"/>
                  <a:gd name="T23" fmla="*/ 95 h 153"/>
                  <a:gd name="T24" fmla="*/ 218 w 220"/>
                  <a:gd name="T25" fmla="*/ 104 h 153"/>
                  <a:gd name="T26" fmla="*/ 218 w 220"/>
                  <a:gd name="T27" fmla="*/ 113 h 153"/>
                  <a:gd name="T28" fmla="*/ 218 w 220"/>
                  <a:gd name="T29" fmla="*/ 122 h 153"/>
                  <a:gd name="T30" fmla="*/ 218 w 220"/>
                  <a:gd name="T31" fmla="*/ 131 h 153"/>
                  <a:gd name="T32" fmla="*/ 217 w 220"/>
                  <a:gd name="T33" fmla="*/ 140 h 153"/>
                  <a:gd name="T34" fmla="*/ 217 w 220"/>
                  <a:gd name="T35" fmla="*/ 146 h 153"/>
                  <a:gd name="T36" fmla="*/ 214 w 220"/>
                  <a:gd name="T37" fmla="*/ 149 h 153"/>
                  <a:gd name="T38" fmla="*/ 209 w 220"/>
                  <a:gd name="T39" fmla="*/ 150 h 153"/>
                  <a:gd name="T40" fmla="*/ 199 w 220"/>
                  <a:gd name="T41" fmla="*/ 150 h 153"/>
                  <a:gd name="T42" fmla="*/ 186 w 220"/>
                  <a:gd name="T43" fmla="*/ 151 h 153"/>
                  <a:gd name="T44" fmla="*/ 173 w 220"/>
                  <a:gd name="T45" fmla="*/ 151 h 153"/>
                  <a:gd name="T46" fmla="*/ 160 w 220"/>
                  <a:gd name="T47" fmla="*/ 151 h 153"/>
                  <a:gd name="T48" fmla="*/ 147 w 220"/>
                  <a:gd name="T49" fmla="*/ 151 h 153"/>
                  <a:gd name="T50" fmla="*/ 134 w 220"/>
                  <a:gd name="T51" fmla="*/ 152 h 153"/>
                  <a:gd name="T52" fmla="*/ 121 w 220"/>
                  <a:gd name="T53" fmla="*/ 152 h 153"/>
                  <a:gd name="T54" fmla="*/ 108 w 220"/>
                  <a:gd name="T55" fmla="*/ 152 h 153"/>
                  <a:gd name="T56" fmla="*/ 101 w 220"/>
                  <a:gd name="T57" fmla="*/ 152 h 153"/>
                  <a:gd name="T58" fmla="*/ 88 w 220"/>
                  <a:gd name="T59" fmla="*/ 152 h 153"/>
                  <a:gd name="T60" fmla="*/ 75 w 220"/>
                  <a:gd name="T61" fmla="*/ 151 h 153"/>
                  <a:gd name="T62" fmla="*/ 62 w 220"/>
                  <a:gd name="T63" fmla="*/ 151 h 153"/>
                  <a:gd name="T64" fmla="*/ 49 w 220"/>
                  <a:gd name="T65" fmla="*/ 151 h 153"/>
                  <a:gd name="T66" fmla="*/ 37 w 220"/>
                  <a:gd name="T67" fmla="*/ 151 h 153"/>
                  <a:gd name="T68" fmla="*/ 24 w 220"/>
                  <a:gd name="T69" fmla="*/ 151 h 153"/>
                  <a:gd name="T70" fmla="*/ 11 w 220"/>
                  <a:gd name="T71" fmla="*/ 150 h 153"/>
                  <a:gd name="T72" fmla="*/ 3 w 220"/>
                  <a:gd name="T73" fmla="*/ 150 h 153"/>
                  <a:gd name="T74" fmla="*/ 0 w 220"/>
                  <a:gd name="T75" fmla="*/ 147 h 153"/>
                  <a:gd name="T76" fmla="*/ 182 w 220"/>
                  <a:gd name="T77" fmla="*/ 127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0"/>
                  <a:gd name="T118" fmla="*/ 0 h 153"/>
                  <a:gd name="T119" fmla="*/ 220 w 220"/>
                  <a:gd name="T120" fmla="*/ 153 h 15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0" h="153">
                    <a:moveTo>
                      <a:pt x="217" y="0"/>
                    </a:moveTo>
                    <a:lnTo>
                      <a:pt x="217" y="2"/>
                    </a:lnTo>
                    <a:lnTo>
                      <a:pt x="217" y="4"/>
                    </a:lnTo>
                    <a:lnTo>
                      <a:pt x="217" y="8"/>
                    </a:lnTo>
                    <a:lnTo>
                      <a:pt x="218" y="13"/>
                    </a:lnTo>
                    <a:lnTo>
                      <a:pt x="218" y="17"/>
                    </a:lnTo>
                    <a:lnTo>
                      <a:pt x="218" y="22"/>
                    </a:lnTo>
                    <a:lnTo>
                      <a:pt x="218" y="26"/>
                    </a:lnTo>
                    <a:lnTo>
                      <a:pt x="218" y="31"/>
                    </a:lnTo>
                    <a:lnTo>
                      <a:pt x="218" y="35"/>
                    </a:lnTo>
                    <a:lnTo>
                      <a:pt x="218" y="40"/>
                    </a:lnTo>
                    <a:lnTo>
                      <a:pt x="218" y="45"/>
                    </a:lnTo>
                    <a:lnTo>
                      <a:pt x="218" y="49"/>
                    </a:lnTo>
                    <a:lnTo>
                      <a:pt x="219" y="54"/>
                    </a:lnTo>
                    <a:lnTo>
                      <a:pt x="219" y="58"/>
                    </a:lnTo>
                    <a:lnTo>
                      <a:pt x="219" y="63"/>
                    </a:lnTo>
                    <a:lnTo>
                      <a:pt x="219" y="67"/>
                    </a:lnTo>
                    <a:lnTo>
                      <a:pt x="219" y="72"/>
                    </a:lnTo>
                    <a:lnTo>
                      <a:pt x="219" y="74"/>
                    </a:lnTo>
                    <a:lnTo>
                      <a:pt x="219" y="77"/>
                    </a:lnTo>
                    <a:lnTo>
                      <a:pt x="219" y="81"/>
                    </a:lnTo>
                    <a:lnTo>
                      <a:pt x="219" y="86"/>
                    </a:lnTo>
                    <a:lnTo>
                      <a:pt x="219" y="90"/>
                    </a:lnTo>
                    <a:lnTo>
                      <a:pt x="218" y="95"/>
                    </a:lnTo>
                    <a:lnTo>
                      <a:pt x="218" y="99"/>
                    </a:lnTo>
                    <a:lnTo>
                      <a:pt x="218" y="104"/>
                    </a:lnTo>
                    <a:lnTo>
                      <a:pt x="218" y="108"/>
                    </a:lnTo>
                    <a:lnTo>
                      <a:pt x="218" y="113"/>
                    </a:lnTo>
                    <a:lnTo>
                      <a:pt x="218" y="117"/>
                    </a:lnTo>
                    <a:lnTo>
                      <a:pt x="218" y="122"/>
                    </a:lnTo>
                    <a:lnTo>
                      <a:pt x="218" y="127"/>
                    </a:lnTo>
                    <a:lnTo>
                      <a:pt x="218" y="131"/>
                    </a:lnTo>
                    <a:lnTo>
                      <a:pt x="217" y="136"/>
                    </a:lnTo>
                    <a:lnTo>
                      <a:pt x="217" y="140"/>
                    </a:lnTo>
                    <a:lnTo>
                      <a:pt x="217" y="145"/>
                    </a:lnTo>
                    <a:lnTo>
                      <a:pt x="217" y="146"/>
                    </a:lnTo>
                    <a:lnTo>
                      <a:pt x="216" y="148"/>
                    </a:lnTo>
                    <a:lnTo>
                      <a:pt x="214" y="149"/>
                    </a:lnTo>
                    <a:lnTo>
                      <a:pt x="212" y="150"/>
                    </a:lnTo>
                    <a:lnTo>
                      <a:pt x="209" y="150"/>
                    </a:lnTo>
                    <a:lnTo>
                      <a:pt x="205" y="150"/>
                    </a:lnTo>
                    <a:lnTo>
                      <a:pt x="199" y="150"/>
                    </a:lnTo>
                    <a:lnTo>
                      <a:pt x="192" y="151"/>
                    </a:lnTo>
                    <a:lnTo>
                      <a:pt x="186" y="151"/>
                    </a:lnTo>
                    <a:lnTo>
                      <a:pt x="180" y="151"/>
                    </a:lnTo>
                    <a:lnTo>
                      <a:pt x="173" y="151"/>
                    </a:lnTo>
                    <a:lnTo>
                      <a:pt x="167" y="151"/>
                    </a:lnTo>
                    <a:lnTo>
                      <a:pt x="160" y="151"/>
                    </a:lnTo>
                    <a:lnTo>
                      <a:pt x="154" y="151"/>
                    </a:lnTo>
                    <a:lnTo>
                      <a:pt x="147" y="151"/>
                    </a:lnTo>
                    <a:lnTo>
                      <a:pt x="141" y="151"/>
                    </a:lnTo>
                    <a:lnTo>
                      <a:pt x="134" y="152"/>
                    </a:lnTo>
                    <a:lnTo>
                      <a:pt x="128" y="152"/>
                    </a:lnTo>
                    <a:lnTo>
                      <a:pt x="121" y="152"/>
                    </a:lnTo>
                    <a:lnTo>
                      <a:pt x="115" y="152"/>
                    </a:lnTo>
                    <a:lnTo>
                      <a:pt x="108" y="152"/>
                    </a:lnTo>
                    <a:lnTo>
                      <a:pt x="105" y="152"/>
                    </a:lnTo>
                    <a:lnTo>
                      <a:pt x="101" y="152"/>
                    </a:lnTo>
                    <a:lnTo>
                      <a:pt x="95" y="152"/>
                    </a:lnTo>
                    <a:lnTo>
                      <a:pt x="88" y="152"/>
                    </a:lnTo>
                    <a:lnTo>
                      <a:pt x="82" y="152"/>
                    </a:lnTo>
                    <a:lnTo>
                      <a:pt x="75" y="151"/>
                    </a:lnTo>
                    <a:lnTo>
                      <a:pt x="69" y="151"/>
                    </a:lnTo>
                    <a:lnTo>
                      <a:pt x="62" y="151"/>
                    </a:lnTo>
                    <a:lnTo>
                      <a:pt x="56" y="151"/>
                    </a:lnTo>
                    <a:lnTo>
                      <a:pt x="49" y="151"/>
                    </a:lnTo>
                    <a:lnTo>
                      <a:pt x="43" y="151"/>
                    </a:lnTo>
                    <a:lnTo>
                      <a:pt x="37" y="151"/>
                    </a:lnTo>
                    <a:lnTo>
                      <a:pt x="30" y="151"/>
                    </a:lnTo>
                    <a:lnTo>
                      <a:pt x="24" y="151"/>
                    </a:lnTo>
                    <a:lnTo>
                      <a:pt x="17" y="150"/>
                    </a:lnTo>
                    <a:lnTo>
                      <a:pt x="11" y="150"/>
                    </a:lnTo>
                    <a:lnTo>
                      <a:pt x="4" y="150"/>
                    </a:lnTo>
                    <a:lnTo>
                      <a:pt x="3" y="150"/>
                    </a:lnTo>
                    <a:lnTo>
                      <a:pt x="1" y="149"/>
                    </a:lnTo>
                    <a:lnTo>
                      <a:pt x="0" y="147"/>
                    </a:lnTo>
                    <a:lnTo>
                      <a:pt x="0" y="145"/>
                    </a:lnTo>
                    <a:lnTo>
                      <a:pt x="182" y="127"/>
                    </a:lnTo>
                    <a:lnTo>
                      <a:pt x="217" y="0"/>
                    </a:lnTo>
                  </a:path>
                </a:pathLst>
              </a:custGeom>
              <a:solidFill>
                <a:srgbClr val="FFFFFF"/>
              </a:solidFill>
              <a:ln w="12700" cap="rnd">
                <a:solidFill>
                  <a:srgbClr val="ABABAB"/>
                </a:solidFill>
                <a:round/>
              </a:ln>
            </p:spPr>
            <p:txBody>
              <a:bodyPr/>
              <a:lstStyle/>
              <a:p>
                <a:endParaRPr lang="zh-CN" altLang="en-US"/>
              </a:p>
            </p:txBody>
          </p:sp>
          <p:sp>
            <p:nvSpPr>
              <p:cNvPr id="10696" name="Freeform 1132"/>
              <p:cNvSpPr/>
              <p:nvPr/>
            </p:nvSpPr>
            <p:spPr bwMode="auto">
              <a:xfrm>
                <a:off x="2564" y="2197"/>
                <a:ext cx="219" cy="157"/>
              </a:xfrm>
              <a:custGeom>
                <a:avLst/>
                <a:gdLst>
                  <a:gd name="T0" fmla="*/ 1 w 219"/>
                  <a:gd name="T1" fmla="*/ 149 h 157"/>
                  <a:gd name="T2" fmla="*/ 0 w 219"/>
                  <a:gd name="T3" fmla="*/ 142 h 157"/>
                  <a:gd name="T4" fmla="*/ 0 w 219"/>
                  <a:gd name="T5" fmla="*/ 133 h 157"/>
                  <a:gd name="T6" fmla="*/ 0 w 219"/>
                  <a:gd name="T7" fmla="*/ 124 h 157"/>
                  <a:gd name="T8" fmla="*/ 0 w 219"/>
                  <a:gd name="T9" fmla="*/ 115 h 157"/>
                  <a:gd name="T10" fmla="*/ 0 w 219"/>
                  <a:gd name="T11" fmla="*/ 106 h 157"/>
                  <a:gd name="T12" fmla="*/ 0 w 219"/>
                  <a:gd name="T13" fmla="*/ 96 h 157"/>
                  <a:gd name="T14" fmla="*/ 0 w 219"/>
                  <a:gd name="T15" fmla="*/ 87 h 157"/>
                  <a:gd name="T16" fmla="*/ 0 w 219"/>
                  <a:gd name="T17" fmla="*/ 78 h 157"/>
                  <a:gd name="T18" fmla="*/ 0 w 219"/>
                  <a:gd name="T19" fmla="*/ 74 h 157"/>
                  <a:gd name="T20" fmla="*/ 0 w 219"/>
                  <a:gd name="T21" fmla="*/ 65 h 157"/>
                  <a:gd name="T22" fmla="*/ 0 w 219"/>
                  <a:gd name="T23" fmla="*/ 56 h 157"/>
                  <a:gd name="T24" fmla="*/ 0 w 219"/>
                  <a:gd name="T25" fmla="*/ 47 h 157"/>
                  <a:gd name="T26" fmla="*/ 0 w 219"/>
                  <a:gd name="T27" fmla="*/ 38 h 157"/>
                  <a:gd name="T28" fmla="*/ 0 w 219"/>
                  <a:gd name="T29" fmla="*/ 29 h 157"/>
                  <a:gd name="T30" fmla="*/ 0 w 219"/>
                  <a:gd name="T31" fmla="*/ 20 h 157"/>
                  <a:gd name="T32" fmla="*/ 1 w 219"/>
                  <a:gd name="T33" fmla="*/ 11 h 157"/>
                  <a:gd name="T34" fmla="*/ 1 w 219"/>
                  <a:gd name="T35" fmla="*/ 5 h 157"/>
                  <a:gd name="T36" fmla="*/ 4 w 219"/>
                  <a:gd name="T37" fmla="*/ 2 h 157"/>
                  <a:gd name="T38" fmla="*/ 9 w 219"/>
                  <a:gd name="T39" fmla="*/ 1 h 157"/>
                  <a:gd name="T40" fmla="*/ 19 w 219"/>
                  <a:gd name="T41" fmla="*/ 1 h 157"/>
                  <a:gd name="T42" fmla="*/ 32 w 219"/>
                  <a:gd name="T43" fmla="*/ 0 h 157"/>
                  <a:gd name="T44" fmla="*/ 44 w 219"/>
                  <a:gd name="T45" fmla="*/ 0 h 157"/>
                  <a:gd name="T46" fmla="*/ 57 w 219"/>
                  <a:gd name="T47" fmla="*/ 0 h 157"/>
                  <a:gd name="T48" fmla="*/ 70 w 219"/>
                  <a:gd name="T49" fmla="*/ 0 h 157"/>
                  <a:gd name="T50" fmla="*/ 83 w 219"/>
                  <a:gd name="T51" fmla="*/ 0 h 157"/>
                  <a:gd name="T52" fmla="*/ 96 w 219"/>
                  <a:gd name="T53" fmla="*/ 0 h 157"/>
                  <a:gd name="T54" fmla="*/ 109 w 219"/>
                  <a:gd name="T55" fmla="*/ 0 h 157"/>
                  <a:gd name="T56" fmla="*/ 116 w 219"/>
                  <a:gd name="T57" fmla="*/ 0 h 157"/>
                  <a:gd name="T58" fmla="*/ 129 w 219"/>
                  <a:gd name="T59" fmla="*/ 0 h 157"/>
                  <a:gd name="T60" fmla="*/ 142 w 219"/>
                  <a:gd name="T61" fmla="*/ 0 h 157"/>
                  <a:gd name="T62" fmla="*/ 155 w 219"/>
                  <a:gd name="T63" fmla="*/ 0 h 157"/>
                  <a:gd name="T64" fmla="*/ 168 w 219"/>
                  <a:gd name="T65" fmla="*/ 0 h 157"/>
                  <a:gd name="T66" fmla="*/ 181 w 219"/>
                  <a:gd name="T67" fmla="*/ 0 h 157"/>
                  <a:gd name="T68" fmla="*/ 193 w 219"/>
                  <a:gd name="T69" fmla="*/ 0 h 157"/>
                  <a:gd name="T70" fmla="*/ 206 w 219"/>
                  <a:gd name="T71" fmla="*/ 1 h 157"/>
                  <a:gd name="T72" fmla="*/ 214 w 219"/>
                  <a:gd name="T73" fmla="*/ 2 h 157"/>
                  <a:gd name="T74" fmla="*/ 217 w 219"/>
                  <a:gd name="T75" fmla="*/ 4 h 157"/>
                  <a:gd name="T76" fmla="*/ 183 w 219"/>
                  <a:gd name="T77" fmla="*/ 133 h 157"/>
                  <a:gd name="T78" fmla="*/ 5 w 219"/>
                  <a:gd name="T79" fmla="*/ 155 h 157"/>
                  <a:gd name="T80" fmla="*/ 1 w 219"/>
                  <a:gd name="T81" fmla="*/ 153 h 157"/>
                  <a:gd name="T82" fmla="*/ 1 w 219"/>
                  <a:gd name="T83" fmla="*/ 150 h 1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9"/>
                  <a:gd name="T127" fmla="*/ 0 h 157"/>
                  <a:gd name="T128" fmla="*/ 219 w 219"/>
                  <a:gd name="T129" fmla="*/ 157 h 1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9" h="157">
                    <a:moveTo>
                      <a:pt x="1" y="150"/>
                    </a:moveTo>
                    <a:lnTo>
                      <a:pt x="1" y="149"/>
                    </a:lnTo>
                    <a:lnTo>
                      <a:pt x="1" y="146"/>
                    </a:lnTo>
                    <a:lnTo>
                      <a:pt x="0" y="142"/>
                    </a:lnTo>
                    <a:lnTo>
                      <a:pt x="0" y="137"/>
                    </a:lnTo>
                    <a:lnTo>
                      <a:pt x="0" y="133"/>
                    </a:lnTo>
                    <a:lnTo>
                      <a:pt x="0" y="128"/>
                    </a:lnTo>
                    <a:lnTo>
                      <a:pt x="0" y="124"/>
                    </a:lnTo>
                    <a:lnTo>
                      <a:pt x="0" y="119"/>
                    </a:lnTo>
                    <a:lnTo>
                      <a:pt x="0" y="115"/>
                    </a:lnTo>
                    <a:lnTo>
                      <a:pt x="0" y="110"/>
                    </a:lnTo>
                    <a:lnTo>
                      <a:pt x="0" y="106"/>
                    </a:lnTo>
                    <a:lnTo>
                      <a:pt x="0" y="101"/>
                    </a:lnTo>
                    <a:lnTo>
                      <a:pt x="0" y="96"/>
                    </a:lnTo>
                    <a:lnTo>
                      <a:pt x="0" y="92"/>
                    </a:lnTo>
                    <a:lnTo>
                      <a:pt x="0" y="87"/>
                    </a:lnTo>
                    <a:lnTo>
                      <a:pt x="0" y="83"/>
                    </a:lnTo>
                    <a:lnTo>
                      <a:pt x="0" y="78"/>
                    </a:lnTo>
                    <a:lnTo>
                      <a:pt x="0" y="76"/>
                    </a:lnTo>
                    <a:lnTo>
                      <a:pt x="0" y="74"/>
                    </a:lnTo>
                    <a:lnTo>
                      <a:pt x="0" y="69"/>
                    </a:lnTo>
                    <a:lnTo>
                      <a:pt x="0" y="65"/>
                    </a:lnTo>
                    <a:lnTo>
                      <a:pt x="0" y="60"/>
                    </a:lnTo>
                    <a:lnTo>
                      <a:pt x="0" y="56"/>
                    </a:lnTo>
                    <a:lnTo>
                      <a:pt x="0" y="51"/>
                    </a:lnTo>
                    <a:lnTo>
                      <a:pt x="0" y="47"/>
                    </a:lnTo>
                    <a:lnTo>
                      <a:pt x="0" y="43"/>
                    </a:lnTo>
                    <a:lnTo>
                      <a:pt x="0" y="38"/>
                    </a:lnTo>
                    <a:lnTo>
                      <a:pt x="0" y="33"/>
                    </a:lnTo>
                    <a:lnTo>
                      <a:pt x="0" y="29"/>
                    </a:lnTo>
                    <a:lnTo>
                      <a:pt x="0" y="24"/>
                    </a:lnTo>
                    <a:lnTo>
                      <a:pt x="0" y="20"/>
                    </a:lnTo>
                    <a:lnTo>
                      <a:pt x="0" y="15"/>
                    </a:lnTo>
                    <a:lnTo>
                      <a:pt x="1" y="11"/>
                    </a:lnTo>
                    <a:lnTo>
                      <a:pt x="1" y="6"/>
                    </a:lnTo>
                    <a:lnTo>
                      <a:pt x="1" y="5"/>
                    </a:lnTo>
                    <a:lnTo>
                      <a:pt x="2" y="3"/>
                    </a:lnTo>
                    <a:lnTo>
                      <a:pt x="4" y="2"/>
                    </a:lnTo>
                    <a:lnTo>
                      <a:pt x="6" y="1"/>
                    </a:lnTo>
                    <a:lnTo>
                      <a:pt x="9" y="1"/>
                    </a:lnTo>
                    <a:lnTo>
                      <a:pt x="12" y="1"/>
                    </a:lnTo>
                    <a:lnTo>
                      <a:pt x="19" y="1"/>
                    </a:lnTo>
                    <a:lnTo>
                      <a:pt x="25" y="0"/>
                    </a:lnTo>
                    <a:lnTo>
                      <a:pt x="32" y="0"/>
                    </a:lnTo>
                    <a:lnTo>
                      <a:pt x="38" y="0"/>
                    </a:lnTo>
                    <a:lnTo>
                      <a:pt x="44" y="0"/>
                    </a:lnTo>
                    <a:lnTo>
                      <a:pt x="51" y="0"/>
                    </a:lnTo>
                    <a:lnTo>
                      <a:pt x="57" y="0"/>
                    </a:lnTo>
                    <a:lnTo>
                      <a:pt x="64" y="0"/>
                    </a:lnTo>
                    <a:lnTo>
                      <a:pt x="70" y="0"/>
                    </a:lnTo>
                    <a:lnTo>
                      <a:pt x="77" y="0"/>
                    </a:lnTo>
                    <a:lnTo>
                      <a:pt x="83" y="0"/>
                    </a:lnTo>
                    <a:lnTo>
                      <a:pt x="90" y="0"/>
                    </a:lnTo>
                    <a:lnTo>
                      <a:pt x="96" y="0"/>
                    </a:lnTo>
                    <a:lnTo>
                      <a:pt x="103" y="0"/>
                    </a:lnTo>
                    <a:lnTo>
                      <a:pt x="109" y="0"/>
                    </a:lnTo>
                    <a:lnTo>
                      <a:pt x="112" y="0"/>
                    </a:lnTo>
                    <a:lnTo>
                      <a:pt x="116" y="0"/>
                    </a:lnTo>
                    <a:lnTo>
                      <a:pt x="122" y="0"/>
                    </a:lnTo>
                    <a:lnTo>
                      <a:pt x="129" y="0"/>
                    </a:lnTo>
                    <a:lnTo>
                      <a:pt x="135" y="0"/>
                    </a:lnTo>
                    <a:lnTo>
                      <a:pt x="142" y="0"/>
                    </a:lnTo>
                    <a:lnTo>
                      <a:pt x="148" y="0"/>
                    </a:lnTo>
                    <a:lnTo>
                      <a:pt x="155" y="0"/>
                    </a:lnTo>
                    <a:lnTo>
                      <a:pt x="161" y="0"/>
                    </a:lnTo>
                    <a:lnTo>
                      <a:pt x="168" y="0"/>
                    </a:lnTo>
                    <a:lnTo>
                      <a:pt x="174" y="0"/>
                    </a:lnTo>
                    <a:lnTo>
                      <a:pt x="181" y="0"/>
                    </a:lnTo>
                    <a:lnTo>
                      <a:pt x="187" y="0"/>
                    </a:lnTo>
                    <a:lnTo>
                      <a:pt x="193" y="0"/>
                    </a:lnTo>
                    <a:lnTo>
                      <a:pt x="199" y="1"/>
                    </a:lnTo>
                    <a:lnTo>
                      <a:pt x="206" y="1"/>
                    </a:lnTo>
                    <a:lnTo>
                      <a:pt x="212" y="1"/>
                    </a:lnTo>
                    <a:lnTo>
                      <a:pt x="214" y="2"/>
                    </a:lnTo>
                    <a:lnTo>
                      <a:pt x="216" y="3"/>
                    </a:lnTo>
                    <a:lnTo>
                      <a:pt x="217" y="4"/>
                    </a:lnTo>
                    <a:lnTo>
                      <a:pt x="218" y="6"/>
                    </a:lnTo>
                    <a:lnTo>
                      <a:pt x="183" y="133"/>
                    </a:lnTo>
                    <a:lnTo>
                      <a:pt x="7" y="156"/>
                    </a:lnTo>
                    <a:lnTo>
                      <a:pt x="5" y="155"/>
                    </a:lnTo>
                    <a:lnTo>
                      <a:pt x="3" y="155"/>
                    </a:lnTo>
                    <a:lnTo>
                      <a:pt x="1" y="153"/>
                    </a:lnTo>
                    <a:lnTo>
                      <a:pt x="1" y="151"/>
                    </a:lnTo>
                    <a:lnTo>
                      <a:pt x="1" y="150"/>
                    </a:lnTo>
                  </a:path>
                </a:pathLst>
              </a:custGeom>
              <a:solidFill>
                <a:srgbClr val="ABABAB"/>
              </a:solidFill>
              <a:ln w="12700" cap="rnd">
                <a:solidFill>
                  <a:srgbClr val="ABABAB"/>
                </a:solidFill>
                <a:round/>
              </a:ln>
            </p:spPr>
            <p:txBody>
              <a:bodyPr/>
              <a:lstStyle/>
              <a:p>
                <a:endParaRPr lang="zh-CN" altLang="en-US"/>
              </a:p>
            </p:txBody>
          </p:sp>
          <p:sp>
            <p:nvSpPr>
              <p:cNvPr id="10697" name="Freeform 1133"/>
              <p:cNvSpPr/>
              <p:nvPr/>
            </p:nvSpPr>
            <p:spPr bwMode="auto">
              <a:xfrm>
                <a:off x="2568" y="2202"/>
                <a:ext cx="212" cy="148"/>
              </a:xfrm>
              <a:custGeom>
                <a:avLst/>
                <a:gdLst>
                  <a:gd name="T0" fmla="*/ 3 w 212"/>
                  <a:gd name="T1" fmla="*/ 0 h 148"/>
                  <a:gd name="T2" fmla="*/ 207 w 212"/>
                  <a:gd name="T3" fmla="*/ 0 h 148"/>
                  <a:gd name="T4" fmla="*/ 209 w 212"/>
                  <a:gd name="T5" fmla="*/ 0 h 148"/>
                  <a:gd name="T6" fmla="*/ 210 w 212"/>
                  <a:gd name="T7" fmla="*/ 1 h 148"/>
                  <a:gd name="T8" fmla="*/ 211 w 212"/>
                  <a:gd name="T9" fmla="*/ 3 h 148"/>
                  <a:gd name="T10" fmla="*/ 211 w 212"/>
                  <a:gd name="T11" fmla="*/ 143 h 148"/>
                  <a:gd name="T12" fmla="*/ 210 w 212"/>
                  <a:gd name="T13" fmla="*/ 145 h 148"/>
                  <a:gd name="T14" fmla="*/ 209 w 212"/>
                  <a:gd name="T15" fmla="*/ 146 h 148"/>
                  <a:gd name="T16" fmla="*/ 207 w 212"/>
                  <a:gd name="T17" fmla="*/ 147 h 148"/>
                  <a:gd name="T18" fmla="*/ 3 w 212"/>
                  <a:gd name="T19" fmla="*/ 147 h 148"/>
                  <a:gd name="T20" fmla="*/ 1 w 212"/>
                  <a:gd name="T21" fmla="*/ 146 h 148"/>
                  <a:gd name="T22" fmla="*/ 0 w 212"/>
                  <a:gd name="T23" fmla="*/ 145 h 148"/>
                  <a:gd name="T24" fmla="*/ 0 w 212"/>
                  <a:gd name="T25" fmla="*/ 143 h 148"/>
                  <a:gd name="T26" fmla="*/ 0 w 212"/>
                  <a:gd name="T27" fmla="*/ 3 h 148"/>
                  <a:gd name="T28" fmla="*/ 0 w 212"/>
                  <a:gd name="T29" fmla="*/ 1 h 148"/>
                  <a:gd name="T30" fmla="*/ 1 w 212"/>
                  <a:gd name="T31" fmla="*/ 0 h 148"/>
                  <a:gd name="T32" fmla="*/ 3 w 212"/>
                  <a:gd name="T33" fmla="*/ 0 h 1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
                  <a:gd name="T52" fmla="*/ 0 h 148"/>
                  <a:gd name="T53" fmla="*/ 212 w 212"/>
                  <a:gd name="T54" fmla="*/ 148 h 1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 h="148">
                    <a:moveTo>
                      <a:pt x="3" y="0"/>
                    </a:moveTo>
                    <a:lnTo>
                      <a:pt x="207" y="0"/>
                    </a:lnTo>
                    <a:lnTo>
                      <a:pt x="209" y="0"/>
                    </a:lnTo>
                    <a:lnTo>
                      <a:pt x="210" y="1"/>
                    </a:lnTo>
                    <a:lnTo>
                      <a:pt x="211" y="3"/>
                    </a:lnTo>
                    <a:lnTo>
                      <a:pt x="211" y="143"/>
                    </a:lnTo>
                    <a:lnTo>
                      <a:pt x="210" y="145"/>
                    </a:lnTo>
                    <a:lnTo>
                      <a:pt x="209" y="146"/>
                    </a:lnTo>
                    <a:lnTo>
                      <a:pt x="207" y="147"/>
                    </a:lnTo>
                    <a:lnTo>
                      <a:pt x="3" y="147"/>
                    </a:lnTo>
                    <a:lnTo>
                      <a:pt x="1" y="146"/>
                    </a:lnTo>
                    <a:lnTo>
                      <a:pt x="0" y="145"/>
                    </a:lnTo>
                    <a:lnTo>
                      <a:pt x="0" y="143"/>
                    </a:lnTo>
                    <a:lnTo>
                      <a:pt x="0" y="3"/>
                    </a:lnTo>
                    <a:lnTo>
                      <a:pt x="0" y="1"/>
                    </a:lnTo>
                    <a:lnTo>
                      <a:pt x="1" y="0"/>
                    </a:lnTo>
                    <a:lnTo>
                      <a:pt x="3" y="0"/>
                    </a:lnTo>
                  </a:path>
                </a:pathLst>
              </a:custGeom>
              <a:solidFill>
                <a:srgbClr val="000000"/>
              </a:solidFill>
              <a:ln w="12700" cap="rnd">
                <a:solidFill>
                  <a:srgbClr val="000000"/>
                </a:solidFill>
                <a:round/>
              </a:ln>
            </p:spPr>
            <p:txBody>
              <a:bodyPr/>
              <a:lstStyle/>
              <a:p>
                <a:endParaRPr lang="zh-CN" altLang="en-US"/>
              </a:p>
            </p:txBody>
          </p:sp>
          <p:sp>
            <p:nvSpPr>
              <p:cNvPr id="10698" name="Freeform 1134"/>
              <p:cNvSpPr/>
              <p:nvPr/>
            </p:nvSpPr>
            <p:spPr bwMode="auto">
              <a:xfrm>
                <a:off x="2577" y="2207"/>
                <a:ext cx="197" cy="135"/>
              </a:xfrm>
              <a:custGeom>
                <a:avLst/>
                <a:gdLst>
                  <a:gd name="T0" fmla="*/ 0 w 197"/>
                  <a:gd name="T1" fmla="*/ 134 h 135"/>
                  <a:gd name="T2" fmla="*/ 196 w 197"/>
                  <a:gd name="T3" fmla="*/ 134 h 135"/>
                  <a:gd name="T4" fmla="*/ 196 w 197"/>
                  <a:gd name="T5" fmla="*/ 0 h 135"/>
                  <a:gd name="T6" fmla="*/ 0 w 197"/>
                  <a:gd name="T7" fmla="*/ 0 h 135"/>
                  <a:gd name="T8" fmla="*/ 0 w 197"/>
                  <a:gd name="T9" fmla="*/ 134 h 135"/>
                  <a:gd name="T10" fmla="*/ 0 60000 65536"/>
                  <a:gd name="T11" fmla="*/ 0 60000 65536"/>
                  <a:gd name="T12" fmla="*/ 0 60000 65536"/>
                  <a:gd name="T13" fmla="*/ 0 60000 65536"/>
                  <a:gd name="T14" fmla="*/ 0 60000 65536"/>
                  <a:gd name="T15" fmla="*/ 0 w 197"/>
                  <a:gd name="T16" fmla="*/ 0 h 135"/>
                  <a:gd name="T17" fmla="*/ 197 w 197"/>
                  <a:gd name="T18" fmla="*/ 135 h 135"/>
                </a:gdLst>
                <a:ahLst/>
                <a:cxnLst>
                  <a:cxn ang="T10">
                    <a:pos x="T0" y="T1"/>
                  </a:cxn>
                  <a:cxn ang="T11">
                    <a:pos x="T2" y="T3"/>
                  </a:cxn>
                  <a:cxn ang="T12">
                    <a:pos x="T4" y="T5"/>
                  </a:cxn>
                  <a:cxn ang="T13">
                    <a:pos x="T6" y="T7"/>
                  </a:cxn>
                  <a:cxn ang="T14">
                    <a:pos x="T8" y="T9"/>
                  </a:cxn>
                </a:cxnLst>
                <a:rect l="T15" t="T16" r="T17" b="T18"/>
                <a:pathLst>
                  <a:path w="197" h="135">
                    <a:moveTo>
                      <a:pt x="0" y="134"/>
                    </a:moveTo>
                    <a:lnTo>
                      <a:pt x="196" y="134"/>
                    </a:lnTo>
                    <a:lnTo>
                      <a:pt x="196" y="0"/>
                    </a:lnTo>
                    <a:lnTo>
                      <a:pt x="0" y="0"/>
                    </a:lnTo>
                    <a:lnTo>
                      <a:pt x="0" y="134"/>
                    </a:lnTo>
                  </a:path>
                </a:pathLst>
              </a:custGeom>
              <a:solidFill>
                <a:srgbClr val="00CCFF"/>
              </a:solidFill>
              <a:ln w="12700" cap="rnd">
                <a:solidFill>
                  <a:srgbClr val="00CCFF"/>
                </a:solidFill>
                <a:round/>
              </a:ln>
            </p:spPr>
            <p:txBody>
              <a:bodyPr/>
              <a:lstStyle/>
              <a:p>
                <a:endParaRPr lang="zh-CN" altLang="en-US"/>
              </a:p>
            </p:txBody>
          </p:sp>
          <p:sp>
            <p:nvSpPr>
              <p:cNvPr id="10699" name="Freeform 1135"/>
              <p:cNvSpPr/>
              <p:nvPr/>
            </p:nvSpPr>
            <p:spPr bwMode="auto">
              <a:xfrm>
                <a:off x="2769" y="2371"/>
                <a:ext cx="21" cy="19"/>
              </a:xfrm>
              <a:custGeom>
                <a:avLst/>
                <a:gdLst>
                  <a:gd name="T0" fmla="*/ 0 w 21"/>
                  <a:gd name="T1" fmla="*/ 18 h 19"/>
                  <a:gd name="T2" fmla="*/ 20 w 21"/>
                  <a:gd name="T3" fmla="*/ 18 h 19"/>
                  <a:gd name="T4" fmla="*/ 20 w 21"/>
                  <a:gd name="T5" fmla="*/ 0 h 19"/>
                  <a:gd name="T6" fmla="*/ 0 w 21"/>
                  <a:gd name="T7" fmla="*/ 0 h 19"/>
                  <a:gd name="T8" fmla="*/ 0 w 21"/>
                  <a:gd name="T9" fmla="*/ 18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0" y="18"/>
                    </a:moveTo>
                    <a:lnTo>
                      <a:pt x="20" y="18"/>
                    </a:lnTo>
                    <a:lnTo>
                      <a:pt x="20" y="0"/>
                    </a:lnTo>
                    <a:lnTo>
                      <a:pt x="0" y="0"/>
                    </a:lnTo>
                    <a:lnTo>
                      <a:pt x="0" y="18"/>
                    </a:lnTo>
                  </a:path>
                </a:pathLst>
              </a:custGeom>
              <a:solidFill>
                <a:srgbClr val="00FF00"/>
              </a:solidFill>
              <a:ln w="12700" cap="rnd">
                <a:solidFill>
                  <a:srgbClr val="000000"/>
                </a:solidFill>
                <a:round/>
              </a:ln>
            </p:spPr>
            <p:txBody>
              <a:bodyPr/>
              <a:lstStyle/>
              <a:p>
                <a:endParaRPr lang="zh-CN" altLang="en-US"/>
              </a:p>
            </p:txBody>
          </p:sp>
          <p:sp>
            <p:nvSpPr>
              <p:cNvPr id="10700" name="Freeform 1136"/>
              <p:cNvSpPr/>
              <p:nvPr/>
            </p:nvSpPr>
            <p:spPr bwMode="auto">
              <a:xfrm>
                <a:off x="2565" y="2370"/>
                <a:ext cx="22" cy="19"/>
              </a:xfrm>
              <a:custGeom>
                <a:avLst/>
                <a:gdLst>
                  <a:gd name="T0" fmla="*/ 10 w 22"/>
                  <a:gd name="T1" fmla="*/ 0 h 19"/>
                  <a:gd name="T2" fmla="*/ 14 w 22"/>
                  <a:gd name="T3" fmla="*/ 1 h 19"/>
                  <a:gd name="T4" fmla="*/ 19 w 22"/>
                  <a:gd name="T5" fmla="*/ 5 h 19"/>
                  <a:gd name="T6" fmla="*/ 21 w 22"/>
                  <a:gd name="T7" fmla="*/ 9 h 19"/>
                  <a:gd name="T8" fmla="*/ 19 w 22"/>
                  <a:gd name="T9" fmla="*/ 12 h 19"/>
                  <a:gd name="T10" fmla="*/ 15 w 22"/>
                  <a:gd name="T11" fmla="*/ 16 h 19"/>
                  <a:gd name="T12" fmla="*/ 11 w 22"/>
                  <a:gd name="T13" fmla="*/ 18 h 19"/>
                  <a:gd name="T14" fmla="*/ 6 w 22"/>
                  <a:gd name="T15" fmla="*/ 17 h 19"/>
                  <a:gd name="T16" fmla="*/ 2 w 22"/>
                  <a:gd name="T17" fmla="*/ 14 h 19"/>
                  <a:gd name="T18" fmla="*/ 0 w 22"/>
                  <a:gd name="T19" fmla="*/ 10 h 19"/>
                  <a:gd name="T20" fmla="*/ 0 w 22"/>
                  <a:gd name="T21" fmla="*/ 7 h 19"/>
                  <a:gd name="T22" fmla="*/ 3 w 22"/>
                  <a:gd name="T23" fmla="*/ 3 h 19"/>
                  <a:gd name="T24" fmla="*/ 7 w 22"/>
                  <a:gd name="T25" fmla="*/ 0 h 19"/>
                  <a:gd name="T26" fmla="*/ 10 w 22"/>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0" y="0"/>
                    </a:moveTo>
                    <a:lnTo>
                      <a:pt x="14" y="1"/>
                    </a:lnTo>
                    <a:lnTo>
                      <a:pt x="19" y="5"/>
                    </a:lnTo>
                    <a:lnTo>
                      <a:pt x="21" y="9"/>
                    </a:lnTo>
                    <a:lnTo>
                      <a:pt x="19" y="12"/>
                    </a:lnTo>
                    <a:lnTo>
                      <a:pt x="15" y="16"/>
                    </a:lnTo>
                    <a:lnTo>
                      <a:pt x="11" y="18"/>
                    </a:lnTo>
                    <a:lnTo>
                      <a:pt x="6" y="17"/>
                    </a:lnTo>
                    <a:lnTo>
                      <a:pt x="2" y="14"/>
                    </a:lnTo>
                    <a:lnTo>
                      <a:pt x="0" y="10"/>
                    </a:lnTo>
                    <a:lnTo>
                      <a:pt x="0" y="7"/>
                    </a:lnTo>
                    <a:lnTo>
                      <a:pt x="3" y="3"/>
                    </a:lnTo>
                    <a:lnTo>
                      <a:pt x="7" y="0"/>
                    </a:lnTo>
                    <a:lnTo>
                      <a:pt x="10" y="0"/>
                    </a:lnTo>
                  </a:path>
                </a:pathLst>
              </a:custGeom>
              <a:solidFill>
                <a:srgbClr val="FF0016"/>
              </a:solidFill>
              <a:ln w="12700" cap="rnd">
                <a:solidFill>
                  <a:srgbClr val="000000"/>
                </a:solidFill>
                <a:round/>
              </a:ln>
            </p:spPr>
            <p:txBody>
              <a:bodyPr/>
              <a:lstStyle/>
              <a:p>
                <a:endParaRPr lang="zh-CN" altLang="en-US"/>
              </a:p>
            </p:txBody>
          </p:sp>
          <p:sp>
            <p:nvSpPr>
              <p:cNvPr id="10701" name="Line 1137"/>
              <p:cNvSpPr>
                <a:spLocks noChangeShapeType="1"/>
              </p:cNvSpPr>
              <p:nvPr/>
            </p:nvSpPr>
            <p:spPr bwMode="auto">
              <a:xfrm>
                <a:off x="2568" y="2371"/>
                <a:ext cx="5" cy="0"/>
              </a:xfrm>
              <a:prstGeom prst="line">
                <a:avLst/>
              </a:prstGeom>
              <a:noFill/>
              <a:ln w="12700">
                <a:solidFill>
                  <a:srgbClr val="00FF00"/>
                </a:solidFill>
                <a:round/>
                <a:headEnd type="none" w="sm" len="sm"/>
                <a:tailEnd type="none" w="sm" len="sm"/>
              </a:ln>
            </p:spPr>
            <p:txBody>
              <a:bodyPr wrap="none" anchor="ctr"/>
              <a:lstStyle/>
              <a:p>
                <a:endParaRPr lang="zh-CN" altLang="en-US"/>
              </a:p>
            </p:txBody>
          </p:sp>
        </p:grpSp>
        <p:grpSp>
          <p:nvGrpSpPr>
            <p:cNvPr id="10256" name="Group 1138"/>
            <p:cNvGrpSpPr/>
            <p:nvPr/>
          </p:nvGrpSpPr>
          <p:grpSpPr bwMode="auto">
            <a:xfrm>
              <a:off x="2496" y="1677"/>
              <a:ext cx="589" cy="387"/>
              <a:chOff x="2436" y="2170"/>
              <a:chExt cx="589" cy="387"/>
            </a:xfrm>
          </p:grpSpPr>
          <p:sp>
            <p:nvSpPr>
              <p:cNvPr id="10406" name="Freeform 1139"/>
              <p:cNvSpPr/>
              <p:nvPr/>
            </p:nvSpPr>
            <p:spPr bwMode="auto">
              <a:xfrm>
                <a:off x="2914" y="2504"/>
                <a:ext cx="111" cy="53"/>
              </a:xfrm>
              <a:custGeom>
                <a:avLst/>
                <a:gdLst>
                  <a:gd name="T0" fmla="*/ 2 w 111"/>
                  <a:gd name="T1" fmla="*/ 22 h 53"/>
                  <a:gd name="T2" fmla="*/ 1 w 111"/>
                  <a:gd name="T3" fmla="*/ 21 h 53"/>
                  <a:gd name="T4" fmla="*/ 0 w 111"/>
                  <a:gd name="T5" fmla="*/ 19 h 53"/>
                  <a:gd name="T6" fmla="*/ 0 w 111"/>
                  <a:gd name="T7" fmla="*/ 17 h 53"/>
                  <a:gd name="T8" fmla="*/ 0 w 111"/>
                  <a:gd name="T9" fmla="*/ 16 h 53"/>
                  <a:gd name="T10" fmla="*/ 0 w 111"/>
                  <a:gd name="T11" fmla="*/ 7 h 53"/>
                  <a:gd name="T12" fmla="*/ 0 w 111"/>
                  <a:gd name="T13" fmla="*/ 5 h 53"/>
                  <a:gd name="T14" fmla="*/ 2 w 111"/>
                  <a:gd name="T15" fmla="*/ 4 h 53"/>
                  <a:gd name="T16" fmla="*/ 35 w 111"/>
                  <a:gd name="T17" fmla="*/ 0 h 53"/>
                  <a:gd name="T18" fmla="*/ 37 w 111"/>
                  <a:gd name="T19" fmla="*/ 0 h 53"/>
                  <a:gd name="T20" fmla="*/ 38 w 111"/>
                  <a:gd name="T21" fmla="*/ 0 h 53"/>
                  <a:gd name="T22" fmla="*/ 40 w 111"/>
                  <a:gd name="T23" fmla="*/ 0 h 53"/>
                  <a:gd name="T24" fmla="*/ 81 w 111"/>
                  <a:gd name="T25" fmla="*/ 2 h 53"/>
                  <a:gd name="T26" fmla="*/ 82 w 111"/>
                  <a:gd name="T27" fmla="*/ 2 h 53"/>
                  <a:gd name="T28" fmla="*/ 84 w 111"/>
                  <a:gd name="T29" fmla="*/ 3 h 53"/>
                  <a:gd name="T30" fmla="*/ 86 w 111"/>
                  <a:gd name="T31" fmla="*/ 3 h 53"/>
                  <a:gd name="T32" fmla="*/ 88 w 111"/>
                  <a:gd name="T33" fmla="*/ 4 h 53"/>
                  <a:gd name="T34" fmla="*/ 90 w 111"/>
                  <a:gd name="T35" fmla="*/ 5 h 53"/>
                  <a:gd name="T36" fmla="*/ 107 w 111"/>
                  <a:gd name="T37" fmla="*/ 21 h 53"/>
                  <a:gd name="T38" fmla="*/ 108 w 111"/>
                  <a:gd name="T39" fmla="*/ 23 h 53"/>
                  <a:gd name="T40" fmla="*/ 109 w 111"/>
                  <a:gd name="T41" fmla="*/ 24 h 53"/>
                  <a:gd name="T42" fmla="*/ 110 w 111"/>
                  <a:gd name="T43" fmla="*/ 26 h 53"/>
                  <a:gd name="T44" fmla="*/ 110 w 111"/>
                  <a:gd name="T45" fmla="*/ 36 h 53"/>
                  <a:gd name="T46" fmla="*/ 109 w 111"/>
                  <a:gd name="T47" fmla="*/ 37 h 53"/>
                  <a:gd name="T48" fmla="*/ 108 w 111"/>
                  <a:gd name="T49" fmla="*/ 39 h 53"/>
                  <a:gd name="T50" fmla="*/ 72 w 111"/>
                  <a:gd name="T51" fmla="*/ 51 h 53"/>
                  <a:gd name="T52" fmla="*/ 70 w 111"/>
                  <a:gd name="T53" fmla="*/ 51 h 53"/>
                  <a:gd name="T54" fmla="*/ 68 w 111"/>
                  <a:gd name="T55" fmla="*/ 52 h 53"/>
                  <a:gd name="T56" fmla="*/ 66 w 111"/>
                  <a:gd name="T57" fmla="*/ 52 h 53"/>
                  <a:gd name="T58" fmla="*/ 64 w 111"/>
                  <a:gd name="T59" fmla="*/ 51 h 53"/>
                  <a:gd name="T60" fmla="*/ 62 w 111"/>
                  <a:gd name="T61" fmla="*/ 51 h 53"/>
                  <a:gd name="T62" fmla="*/ 2 w 111"/>
                  <a:gd name="T63" fmla="*/ 22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1"/>
                  <a:gd name="T97" fmla="*/ 0 h 53"/>
                  <a:gd name="T98" fmla="*/ 111 w 111"/>
                  <a:gd name="T99" fmla="*/ 53 h 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1" h="53">
                    <a:moveTo>
                      <a:pt x="2" y="22"/>
                    </a:moveTo>
                    <a:lnTo>
                      <a:pt x="1" y="21"/>
                    </a:lnTo>
                    <a:lnTo>
                      <a:pt x="0" y="19"/>
                    </a:lnTo>
                    <a:lnTo>
                      <a:pt x="0" y="17"/>
                    </a:lnTo>
                    <a:lnTo>
                      <a:pt x="0" y="16"/>
                    </a:lnTo>
                    <a:lnTo>
                      <a:pt x="0" y="7"/>
                    </a:lnTo>
                    <a:lnTo>
                      <a:pt x="0" y="5"/>
                    </a:lnTo>
                    <a:lnTo>
                      <a:pt x="2" y="4"/>
                    </a:lnTo>
                    <a:lnTo>
                      <a:pt x="35" y="0"/>
                    </a:lnTo>
                    <a:lnTo>
                      <a:pt x="37" y="0"/>
                    </a:lnTo>
                    <a:lnTo>
                      <a:pt x="38" y="0"/>
                    </a:lnTo>
                    <a:lnTo>
                      <a:pt x="40" y="0"/>
                    </a:lnTo>
                    <a:lnTo>
                      <a:pt x="81" y="2"/>
                    </a:lnTo>
                    <a:lnTo>
                      <a:pt x="82" y="2"/>
                    </a:lnTo>
                    <a:lnTo>
                      <a:pt x="84" y="3"/>
                    </a:lnTo>
                    <a:lnTo>
                      <a:pt x="86" y="3"/>
                    </a:lnTo>
                    <a:lnTo>
                      <a:pt x="88" y="4"/>
                    </a:lnTo>
                    <a:lnTo>
                      <a:pt x="90" y="5"/>
                    </a:lnTo>
                    <a:lnTo>
                      <a:pt x="107" y="21"/>
                    </a:lnTo>
                    <a:lnTo>
                      <a:pt x="108" y="23"/>
                    </a:lnTo>
                    <a:lnTo>
                      <a:pt x="109" y="24"/>
                    </a:lnTo>
                    <a:lnTo>
                      <a:pt x="110" y="26"/>
                    </a:lnTo>
                    <a:lnTo>
                      <a:pt x="110" y="36"/>
                    </a:lnTo>
                    <a:lnTo>
                      <a:pt x="109" y="37"/>
                    </a:lnTo>
                    <a:lnTo>
                      <a:pt x="108" y="39"/>
                    </a:lnTo>
                    <a:lnTo>
                      <a:pt x="72" y="51"/>
                    </a:lnTo>
                    <a:lnTo>
                      <a:pt x="70" y="51"/>
                    </a:lnTo>
                    <a:lnTo>
                      <a:pt x="68" y="52"/>
                    </a:lnTo>
                    <a:lnTo>
                      <a:pt x="66" y="52"/>
                    </a:lnTo>
                    <a:lnTo>
                      <a:pt x="64" y="51"/>
                    </a:lnTo>
                    <a:lnTo>
                      <a:pt x="62" y="51"/>
                    </a:lnTo>
                    <a:lnTo>
                      <a:pt x="2" y="22"/>
                    </a:lnTo>
                  </a:path>
                </a:pathLst>
              </a:custGeom>
              <a:solidFill>
                <a:srgbClr val="FFFFFF"/>
              </a:solidFill>
              <a:ln w="12700" cap="rnd">
                <a:solidFill>
                  <a:srgbClr val="ABABAB"/>
                </a:solidFill>
                <a:round/>
              </a:ln>
            </p:spPr>
            <p:txBody>
              <a:bodyPr/>
              <a:lstStyle/>
              <a:p>
                <a:endParaRPr lang="zh-CN" altLang="en-US"/>
              </a:p>
            </p:txBody>
          </p:sp>
          <p:sp>
            <p:nvSpPr>
              <p:cNvPr id="10407" name="Freeform 1140"/>
              <p:cNvSpPr/>
              <p:nvPr/>
            </p:nvSpPr>
            <p:spPr bwMode="auto">
              <a:xfrm>
                <a:off x="2914" y="2509"/>
                <a:ext cx="75" cy="28"/>
              </a:xfrm>
              <a:custGeom>
                <a:avLst/>
                <a:gdLst>
                  <a:gd name="T0" fmla="*/ 2 w 75"/>
                  <a:gd name="T1" fmla="*/ 0 h 28"/>
                  <a:gd name="T2" fmla="*/ 0 w 75"/>
                  <a:gd name="T3" fmla="*/ 0 h 28"/>
                  <a:gd name="T4" fmla="*/ 0 w 75"/>
                  <a:gd name="T5" fmla="*/ 1 h 28"/>
                  <a:gd name="T6" fmla="*/ 40 w 75"/>
                  <a:gd name="T7" fmla="*/ 4 h 28"/>
                  <a:gd name="T8" fmla="*/ 65 w 75"/>
                  <a:gd name="T9" fmla="*/ 24 h 28"/>
                  <a:gd name="T10" fmla="*/ 67 w 75"/>
                  <a:gd name="T11" fmla="*/ 25 h 28"/>
                  <a:gd name="T12" fmla="*/ 69 w 75"/>
                  <a:gd name="T13" fmla="*/ 26 h 28"/>
                  <a:gd name="T14" fmla="*/ 71 w 75"/>
                  <a:gd name="T15" fmla="*/ 27 h 28"/>
                  <a:gd name="T16" fmla="*/ 72 w 75"/>
                  <a:gd name="T17" fmla="*/ 26 h 28"/>
                  <a:gd name="T18" fmla="*/ 74 w 75"/>
                  <a:gd name="T19" fmla="*/ 25 h 28"/>
                  <a:gd name="T20" fmla="*/ 72 w 75"/>
                  <a:gd name="T21" fmla="*/ 23 h 28"/>
                  <a:gd name="T22" fmla="*/ 71 w 75"/>
                  <a:gd name="T23" fmla="*/ 23 h 28"/>
                  <a:gd name="T24" fmla="*/ 69 w 75"/>
                  <a:gd name="T25" fmla="*/ 23 h 28"/>
                  <a:gd name="T26" fmla="*/ 67 w 75"/>
                  <a:gd name="T27" fmla="*/ 22 h 28"/>
                  <a:gd name="T28" fmla="*/ 66 w 75"/>
                  <a:gd name="T29" fmla="*/ 21 h 28"/>
                  <a:gd name="T30" fmla="*/ 45 w 75"/>
                  <a:gd name="T31" fmla="*/ 5 h 28"/>
                  <a:gd name="T32" fmla="*/ 43 w 75"/>
                  <a:gd name="T33" fmla="*/ 4 h 28"/>
                  <a:gd name="T34" fmla="*/ 41 w 75"/>
                  <a:gd name="T35" fmla="*/ 3 h 28"/>
                  <a:gd name="T36" fmla="*/ 40 w 75"/>
                  <a:gd name="T37" fmla="*/ 2 h 28"/>
                  <a:gd name="T38" fmla="*/ 2 w 75"/>
                  <a:gd name="T39" fmla="*/ 0 h 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5"/>
                  <a:gd name="T61" fmla="*/ 0 h 28"/>
                  <a:gd name="T62" fmla="*/ 75 w 75"/>
                  <a:gd name="T63" fmla="*/ 28 h 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5" h="28">
                    <a:moveTo>
                      <a:pt x="2" y="0"/>
                    </a:moveTo>
                    <a:lnTo>
                      <a:pt x="0" y="0"/>
                    </a:lnTo>
                    <a:lnTo>
                      <a:pt x="0" y="1"/>
                    </a:lnTo>
                    <a:lnTo>
                      <a:pt x="40" y="4"/>
                    </a:lnTo>
                    <a:lnTo>
                      <a:pt x="65" y="24"/>
                    </a:lnTo>
                    <a:lnTo>
                      <a:pt x="67" y="25"/>
                    </a:lnTo>
                    <a:lnTo>
                      <a:pt x="69" y="26"/>
                    </a:lnTo>
                    <a:lnTo>
                      <a:pt x="71" y="27"/>
                    </a:lnTo>
                    <a:lnTo>
                      <a:pt x="72" y="26"/>
                    </a:lnTo>
                    <a:lnTo>
                      <a:pt x="74" y="25"/>
                    </a:lnTo>
                    <a:lnTo>
                      <a:pt x="72" y="23"/>
                    </a:lnTo>
                    <a:lnTo>
                      <a:pt x="71" y="23"/>
                    </a:lnTo>
                    <a:lnTo>
                      <a:pt x="69" y="23"/>
                    </a:lnTo>
                    <a:lnTo>
                      <a:pt x="67" y="22"/>
                    </a:lnTo>
                    <a:lnTo>
                      <a:pt x="66" y="21"/>
                    </a:lnTo>
                    <a:lnTo>
                      <a:pt x="45" y="5"/>
                    </a:lnTo>
                    <a:lnTo>
                      <a:pt x="43" y="4"/>
                    </a:lnTo>
                    <a:lnTo>
                      <a:pt x="41" y="3"/>
                    </a:lnTo>
                    <a:lnTo>
                      <a:pt x="40" y="2"/>
                    </a:lnTo>
                    <a:lnTo>
                      <a:pt x="2" y="0"/>
                    </a:lnTo>
                  </a:path>
                </a:pathLst>
              </a:custGeom>
              <a:solidFill>
                <a:srgbClr val="ABABAB"/>
              </a:solidFill>
              <a:ln w="12700" cap="rnd">
                <a:solidFill>
                  <a:srgbClr val="ABABAB"/>
                </a:solidFill>
                <a:round/>
              </a:ln>
            </p:spPr>
            <p:txBody>
              <a:bodyPr/>
              <a:lstStyle/>
              <a:p>
                <a:endParaRPr lang="zh-CN" altLang="en-US"/>
              </a:p>
            </p:txBody>
          </p:sp>
          <p:sp>
            <p:nvSpPr>
              <p:cNvPr id="10408" name="Freeform 1141"/>
              <p:cNvSpPr/>
              <p:nvPr/>
            </p:nvSpPr>
            <p:spPr bwMode="auto">
              <a:xfrm>
                <a:off x="2929" y="2505"/>
                <a:ext cx="37" cy="19"/>
              </a:xfrm>
              <a:custGeom>
                <a:avLst/>
                <a:gdLst>
                  <a:gd name="T0" fmla="*/ 0 w 37"/>
                  <a:gd name="T1" fmla="*/ 12 h 19"/>
                  <a:gd name="T2" fmla="*/ 18 w 37"/>
                  <a:gd name="T3" fmla="*/ 18 h 19"/>
                  <a:gd name="T4" fmla="*/ 36 w 37"/>
                  <a:gd name="T5" fmla="*/ 0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2"/>
                    </a:moveTo>
                    <a:lnTo>
                      <a:pt x="18" y="18"/>
                    </a:lnTo>
                    <a:lnTo>
                      <a:pt x="36" y="0"/>
                    </a:lnTo>
                  </a:path>
                </a:pathLst>
              </a:custGeom>
              <a:noFill/>
              <a:ln w="12700" cap="rnd">
                <a:solidFill>
                  <a:srgbClr val="000000"/>
                </a:solidFill>
                <a:round/>
                <a:headEnd type="none" w="sm" len="sm"/>
                <a:tailEnd type="none" w="sm" len="sm"/>
              </a:ln>
            </p:spPr>
            <p:txBody>
              <a:bodyPr/>
              <a:lstStyle/>
              <a:p>
                <a:endParaRPr lang="zh-CN" altLang="en-US"/>
              </a:p>
            </p:txBody>
          </p:sp>
          <p:sp>
            <p:nvSpPr>
              <p:cNvPr id="10409" name="Freeform 1142"/>
              <p:cNvSpPr/>
              <p:nvPr/>
            </p:nvSpPr>
            <p:spPr bwMode="auto">
              <a:xfrm>
                <a:off x="2978" y="2527"/>
                <a:ext cx="47" cy="30"/>
              </a:xfrm>
              <a:custGeom>
                <a:avLst/>
                <a:gdLst>
                  <a:gd name="T0" fmla="*/ 0 w 47"/>
                  <a:gd name="T1" fmla="*/ 28 h 30"/>
                  <a:gd name="T2" fmla="*/ 1 w 47"/>
                  <a:gd name="T3" fmla="*/ 28 h 30"/>
                  <a:gd name="T4" fmla="*/ 3 w 47"/>
                  <a:gd name="T5" fmla="*/ 27 h 30"/>
                  <a:gd name="T6" fmla="*/ 3 w 47"/>
                  <a:gd name="T7" fmla="*/ 16 h 30"/>
                  <a:gd name="T8" fmla="*/ 3 w 47"/>
                  <a:gd name="T9" fmla="*/ 14 h 30"/>
                  <a:gd name="T10" fmla="*/ 3 w 47"/>
                  <a:gd name="T11" fmla="*/ 13 h 30"/>
                  <a:gd name="T12" fmla="*/ 2 w 47"/>
                  <a:gd name="T13" fmla="*/ 11 h 30"/>
                  <a:gd name="T14" fmla="*/ 4 w 47"/>
                  <a:gd name="T15" fmla="*/ 11 h 30"/>
                  <a:gd name="T16" fmla="*/ 5 w 47"/>
                  <a:gd name="T17" fmla="*/ 11 h 30"/>
                  <a:gd name="T18" fmla="*/ 43 w 47"/>
                  <a:gd name="T19" fmla="*/ 1 h 30"/>
                  <a:gd name="T20" fmla="*/ 43 w 47"/>
                  <a:gd name="T21" fmla="*/ 0 h 30"/>
                  <a:gd name="T22" fmla="*/ 45 w 47"/>
                  <a:gd name="T23" fmla="*/ 1 h 30"/>
                  <a:gd name="T24" fmla="*/ 46 w 47"/>
                  <a:gd name="T25" fmla="*/ 3 h 30"/>
                  <a:gd name="T26" fmla="*/ 46 w 47"/>
                  <a:gd name="T27" fmla="*/ 13 h 30"/>
                  <a:gd name="T28" fmla="*/ 45 w 47"/>
                  <a:gd name="T29" fmla="*/ 15 h 30"/>
                  <a:gd name="T30" fmla="*/ 43 w 47"/>
                  <a:gd name="T31" fmla="*/ 16 h 30"/>
                  <a:gd name="T32" fmla="*/ 7 w 47"/>
                  <a:gd name="T33" fmla="*/ 28 h 30"/>
                  <a:gd name="T34" fmla="*/ 5 w 47"/>
                  <a:gd name="T35" fmla="*/ 28 h 30"/>
                  <a:gd name="T36" fmla="*/ 3 w 47"/>
                  <a:gd name="T37" fmla="*/ 29 h 30"/>
                  <a:gd name="T38" fmla="*/ 1 w 47"/>
                  <a:gd name="T39" fmla="*/ 29 h 30"/>
                  <a:gd name="T40" fmla="*/ 0 w 47"/>
                  <a:gd name="T41" fmla="*/ 28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30"/>
                  <a:gd name="T65" fmla="*/ 47 w 47"/>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30">
                    <a:moveTo>
                      <a:pt x="0" y="28"/>
                    </a:moveTo>
                    <a:lnTo>
                      <a:pt x="1" y="28"/>
                    </a:lnTo>
                    <a:lnTo>
                      <a:pt x="3" y="27"/>
                    </a:lnTo>
                    <a:lnTo>
                      <a:pt x="3" y="16"/>
                    </a:lnTo>
                    <a:lnTo>
                      <a:pt x="3" y="14"/>
                    </a:lnTo>
                    <a:lnTo>
                      <a:pt x="3" y="13"/>
                    </a:lnTo>
                    <a:lnTo>
                      <a:pt x="2" y="11"/>
                    </a:lnTo>
                    <a:lnTo>
                      <a:pt x="4" y="11"/>
                    </a:lnTo>
                    <a:lnTo>
                      <a:pt x="5" y="11"/>
                    </a:lnTo>
                    <a:lnTo>
                      <a:pt x="43" y="1"/>
                    </a:lnTo>
                    <a:lnTo>
                      <a:pt x="43" y="0"/>
                    </a:lnTo>
                    <a:lnTo>
                      <a:pt x="45" y="1"/>
                    </a:lnTo>
                    <a:lnTo>
                      <a:pt x="46" y="3"/>
                    </a:lnTo>
                    <a:lnTo>
                      <a:pt x="46" y="13"/>
                    </a:lnTo>
                    <a:lnTo>
                      <a:pt x="45" y="15"/>
                    </a:lnTo>
                    <a:lnTo>
                      <a:pt x="43" y="16"/>
                    </a:lnTo>
                    <a:lnTo>
                      <a:pt x="7" y="28"/>
                    </a:lnTo>
                    <a:lnTo>
                      <a:pt x="5" y="28"/>
                    </a:lnTo>
                    <a:lnTo>
                      <a:pt x="3" y="29"/>
                    </a:lnTo>
                    <a:lnTo>
                      <a:pt x="1" y="29"/>
                    </a:lnTo>
                    <a:lnTo>
                      <a:pt x="0" y="28"/>
                    </a:lnTo>
                  </a:path>
                </a:pathLst>
              </a:custGeom>
              <a:solidFill>
                <a:srgbClr val="ABABAB"/>
              </a:solidFill>
              <a:ln w="12700" cap="rnd">
                <a:solidFill>
                  <a:srgbClr val="ABABAB"/>
                </a:solidFill>
                <a:round/>
              </a:ln>
            </p:spPr>
            <p:txBody>
              <a:bodyPr/>
              <a:lstStyle/>
              <a:p>
                <a:endParaRPr lang="zh-CN" altLang="en-US"/>
              </a:p>
            </p:txBody>
          </p:sp>
          <p:sp>
            <p:nvSpPr>
              <p:cNvPr id="10410" name="Freeform 1143"/>
              <p:cNvSpPr/>
              <p:nvPr/>
            </p:nvSpPr>
            <p:spPr bwMode="auto">
              <a:xfrm>
                <a:off x="2914" y="2513"/>
                <a:ext cx="110" cy="28"/>
              </a:xfrm>
              <a:custGeom>
                <a:avLst/>
                <a:gdLst>
                  <a:gd name="T0" fmla="*/ 0 w 110"/>
                  <a:gd name="T1" fmla="*/ 0 h 28"/>
                  <a:gd name="T2" fmla="*/ 1 w 110"/>
                  <a:gd name="T3" fmla="*/ 1 h 28"/>
                  <a:gd name="T4" fmla="*/ 39 w 110"/>
                  <a:gd name="T5" fmla="*/ 6 h 28"/>
                  <a:gd name="T6" fmla="*/ 64 w 110"/>
                  <a:gd name="T7" fmla="*/ 26 h 28"/>
                  <a:gd name="T8" fmla="*/ 65 w 110"/>
                  <a:gd name="T9" fmla="*/ 26 h 28"/>
                  <a:gd name="T10" fmla="*/ 67 w 110"/>
                  <a:gd name="T11" fmla="*/ 27 h 28"/>
                  <a:gd name="T12" fmla="*/ 69 w 110"/>
                  <a:gd name="T13" fmla="*/ 27 h 28"/>
                  <a:gd name="T14" fmla="*/ 71 w 110"/>
                  <a:gd name="T15" fmla="*/ 27 h 28"/>
                  <a:gd name="T16" fmla="*/ 109 w 110"/>
                  <a:gd name="T17" fmla="*/ 16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28"/>
                  <a:gd name="T29" fmla="*/ 110 w 110"/>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28">
                    <a:moveTo>
                      <a:pt x="0" y="0"/>
                    </a:moveTo>
                    <a:lnTo>
                      <a:pt x="1" y="1"/>
                    </a:lnTo>
                    <a:lnTo>
                      <a:pt x="39" y="6"/>
                    </a:lnTo>
                    <a:lnTo>
                      <a:pt x="64" y="26"/>
                    </a:lnTo>
                    <a:lnTo>
                      <a:pt x="65" y="26"/>
                    </a:lnTo>
                    <a:lnTo>
                      <a:pt x="67" y="27"/>
                    </a:lnTo>
                    <a:lnTo>
                      <a:pt x="69" y="27"/>
                    </a:lnTo>
                    <a:lnTo>
                      <a:pt x="71" y="27"/>
                    </a:lnTo>
                    <a:lnTo>
                      <a:pt x="109" y="16"/>
                    </a:lnTo>
                  </a:path>
                </a:pathLst>
              </a:custGeom>
              <a:noFill/>
              <a:ln w="12700" cap="rnd">
                <a:solidFill>
                  <a:srgbClr val="000000"/>
                </a:solidFill>
                <a:round/>
                <a:headEnd type="none" w="sm" len="sm"/>
                <a:tailEnd type="none" w="sm" len="sm"/>
              </a:ln>
            </p:spPr>
            <p:txBody>
              <a:bodyPr/>
              <a:lstStyle/>
              <a:p>
                <a:endParaRPr lang="zh-CN" altLang="en-US"/>
              </a:p>
            </p:txBody>
          </p:sp>
          <p:sp>
            <p:nvSpPr>
              <p:cNvPr id="10411" name="Freeform 1144"/>
              <p:cNvSpPr/>
              <p:nvPr/>
            </p:nvSpPr>
            <p:spPr bwMode="auto">
              <a:xfrm>
                <a:off x="2472" y="2385"/>
                <a:ext cx="409" cy="84"/>
              </a:xfrm>
              <a:custGeom>
                <a:avLst/>
                <a:gdLst>
                  <a:gd name="T0" fmla="*/ 0 w 409"/>
                  <a:gd name="T1" fmla="*/ 17 h 84"/>
                  <a:gd name="T2" fmla="*/ 101 w 409"/>
                  <a:gd name="T3" fmla="*/ 0 h 84"/>
                  <a:gd name="T4" fmla="*/ 305 w 409"/>
                  <a:gd name="T5" fmla="*/ 0 h 84"/>
                  <a:gd name="T6" fmla="*/ 408 w 409"/>
                  <a:gd name="T7" fmla="*/ 17 h 84"/>
                  <a:gd name="T8" fmla="*/ 408 w 409"/>
                  <a:gd name="T9" fmla="*/ 25 h 84"/>
                  <a:gd name="T10" fmla="*/ 408 w 409"/>
                  <a:gd name="T11" fmla="*/ 33 h 84"/>
                  <a:gd name="T12" fmla="*/ 408 w 409"/>
                  <a:gd name="T13" fmla="*/ 41 h 84"/>
                  <a:gd name="T14" fmla="*/ 408 w 409"/>
                  <a:gd name="T15" fmla="*/ 50 h 84"/>
                  <a:gd name="T16" fmla="*/ 408 w 409"/>
                  <a:gd name="T17" fmla="*/ 58 h 84"/>
                  <a:gd name="T18" fmla="*/ 408 w 409"/>
                  <a:gd name="T19" fmla="*/ 66 h 84"/>
                  <a:gd name="T20" fmla="*/ 408 w 409"/>
                  <a:gd name="T21" fmla="*/ 74 h 84"/>
                  <a:gd name="T22" fmla="*/ 408 w 409"/>
                  <a:gd name="T23" fmla="*/ 83 h 84"/>
                  <a:gd name="T24" fmla="*/ 0 w 409"/>
                  <a:gd name="T25" fmla="*/ 83 h 84"/>
                  <a:gd name="T26" fmla="*/ 0 w 409"/>
                  <a:gd name="T27" fmla="*/ 74 h 84"/>
                  <a:gd name="T28" fmla="*/ 0 w 409"/>
                  <a:gd name="T29" fmla="*/ 66 h 84"/>
                  <a:gd name="T30" fmla="*/ 0 w 409"/>
                  <a:gd name="T31" fmla="*/ 58 h 84"/>
                  <a:gd name="T32" fmla="*/ 0 w 409"/>
                  <a:gd name="T33" fmla="*/ 50 h 84"/>
                  <a:gd name="T34" fmla="*/ 0 w 409"/>
                  <a:gd name="T35" fmla="*/ 41 h 84"/>
                  <a:gd name="T36" fmla="*/ 0 w 409"/>
                  <a:gd name="T37" fmla="*/ 33 h 84"/>
                  <a:gd name="T38" fmla="*/ 0 w 409"/>
                  <a:gd name="T39" fmla="*/ 25 h 84"/>
                  <a:gd name="T40" fmla="*/ 0 w 409"/>
                  <a:gd name="T41" fmla="*/ 17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9"/>
                  <a:gd name="T64" fmla="*/ 0 h 84"/>
                  <a:gd name="T65" fmla="*/ 409 w 409"/>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9" h="84">
                    <a:moveTo>
                      <a:pt x="0" y="17"/>
                    </a:moveTo>
                    <a:lnTo>
                      <a:pt x="101" y="0"/>
                    </a:lnTo>
                    <a:lnTo>
                      <a:pt x="305" y="0"/>
                    </a:lnTo>
                    <a:lnTo>
                      <a:pt x="408" y="17"/>
                    </a:lnTo>
                    <a:lnTo>
                      <a:pt x="408" y="25"/>
                    </a:lnTo>
                    <a:lnTo>
                      <a:pt x="408" y="33"/>
                    </a:lnTo>
                    <a:lnTo>
                      <a:pt x="408" y="41"/>
                    </a:lnTo>
                    <a:lnTo>
                      <a:pt x="408" y="50"/>
                    </a:lnTo>
                    <a:lnTo>
                      <a:pt x="408" y="58"/>
                    </a:lnTo>
                    <a:lnTo>
                      <a:pt x="408" y="66"/>
                    </a:lnTo>
                    <a:lnTo>
                      <a:pt x="408" y="74"/>
                    </a:lnTo>
                    <a:lnTo>
                      <a:pt x="408" y="83"/>
                    </a:lnTo>
                    <a:lnTo>
                      <a:pt x="0" y="83"/>
                    </a:lnTo>
                    <a:lnTo>
                      <a:pt x="0" y="74"/>
                    </a:lnTo>
                    <a:lnTo>
                      <a:pt x="0" y="66"/>
                    </a:lnTo>
                    <a:lnTo>
                      <a:pt x="0" y="58"/>
                    </a:lnTo>
                    <a:lnTo>
                      <a:pt x="0" y="50"/>
                    </a:lnTo>
                    <a:lnTo>
                      <a:pt x="0" y="41"/>
                    </a:lnTo>
                    <a:lnTo>
                      <a:pt x="0" y="33"/>
                    </a:lnTo>
                    <a:lnTo>
                      <a:pt x="0" y="25"/>
                    </a:lnTo>
                    <a:lnTo>
                      <a:pt x="0" y="17"/>
                    </a:lnTo>
                  </a:path>
                </a:pathLst>
              </a:custGeom>
              <a:solidFill>
                <a:srgbClr val="FFFFFF"/>
              </a:solidFill>
              <a:ln w="12700" cap="rnd">
                <a:solidFill>
                  <a:srgbClr val="ABABAB"/>
                </a:solidFill>
                <a:round/>
              </a:ln>
            </p:spPr>
            <p:txBody>
              <a:bodyPr/>
              <a:lstStyle/>
              <a:p>
                <a:endParaRPr lang="zh-CN" altLang="en-US"/>
              </a:p>
            </p:txBody>
          </p:sp>
          <p:sp>
            <p:nvSpPr>
              <p:cNvPr id="10412" name="Freeform 1145"/>
              <p:cNvSpPr/>
              <p:nvPr/>
            </p:nvSpPr>
            <p:spPr bwMode="auto">
              <a:xfrm>
                <a:off x="2473" y="2403"/>
                <a:ext cx="406" cy="19"/>
              </a:xfrm>
              <a:custGeom>
                <a:avLst/>
                <a:gdLst>
                  <a:gd name="T0" fmla="*/ 0 w 406"/>
                  <a:gd name="T1" fmla="*/ 0 h 19"/>
                  <a:gd name="T2" fmla="*/ 405 w 406"/>
                  <a:gd name="T3" fmla="*/ 0 h 19"/>
                  <a:gd name="T4" fmla="*/ 405 w 406"/>
                  <a:gd name="T5" fmla="*/ 18 h 19"/>
                  <a:gd name="T6" fmla="*/ 0 w 406"/>
                  <a:gd name="T7" fmla="*/ 18 h 19"/>
                  <a:gd name="T8" fmla="*/ 0 w 406"/>
                  <a:gd name="T9" fmla="*/ 0 h 19"/>
                  <a:gd name="T10" fmla="*/ 0 60000 65536"/>
                  <a:gd name="T11" fmla="*/ 0 60000 65536"/>
                  <a:gd name="T12" fmla="*/ 0 60000 65536"/>
                  <a:gd name="T13" fmla="*/ 0 60000 65536"/>
                  <a:gd name="T14" fmla="*/ 0 60000 65536"/>
                  <a:gd name="T15" fmla="*/ 0 w 406"/>
                  <a:gd name="T16" fmla="*/ 0 h 19"/>
                  <a:gd name="T17" fmla="*/ 406 w 406"/>
                  <a:gd name="T18" fmla="*/ 19 h 19"/>
                </a:gdLst>
                <a:ahLst/>
                <a:cxnLst>
                  <a:cxn ang="T10">
                    <a:pos x="T0" y="T1"/>
                  </a:cxn>
                  <a:cxn ang="T11">
                    <a:pos x="T2" y="T3"/>
                  </a:cxn>
                  <a:cxn ang="T12">
                    <a:pos x="T4" y="T5"/>
                  </a:cxn>
                  <a:cxn ang="T13">
                    <a:pos x="T6" y="T7"/>
                  </a:cxn>
                  <a:cxn ang="T14">
                    <a:pos x="T8" y="T9"/>
                  </a:cxn>
                </a:cxnLst>
                <a:rect l="T15" t="T16" r="T17" b="T18"/>
                <a:pathLst>
                  <a:path w="406" h="19">
                    <a:moveTo>
                      <a:pt x="0" y="0"/>
                    </a:moveTo>
                    <a:lnTo>
                      <a:pt x="405" y="0"/>
                    </a:lnTo>
                    <a:lnTo>
                      <a:pt x="405"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0413" name="Freeform 1146"/>
              <p:cNvSpPr/>
              <p:nvPr/>
            </p:nvSpPr>
            <p:spPr bwMode="auto">
              <a:xfrm>
                <a:off x="2470" y="2420"/>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0414" name="Freeform 1147"/>
              <p:cNvSpPr/>
              <p:nvPr/>
            </p:nvSpPr>
            <p:spPr bwMode="auto">
              <a:xfrm>
                <a:off x="2470" y="2439"/>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0415" name="Freeform 1148"/>
              <p:cNvSpPr/>
              <p:nvPr/>
            </p:nvSpPr>
            <p:spPr bwMode="auto">
              <a:xfrm>
                <a:off x="2472" y="2442"/>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0416" name="Freeform 1149"/>
              <p:cNvSpPr/>
              <p:nvPr/>
            </p:nvSpPr>
            <p:spPr bwMode="auto">
              <a:xfrm>
                <a:off x="2472" y="2424"/>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0417" name="Freeform 1150"/>
              <p:cNvSpPr/>
              <p:nvPr/>
            </p:nvSpPr>
            <p:spPr bwMode="auto">
              <a:xfrm>
                <a:off x="2472" y="2439"/>
                <a:ext cx="409" cy="19"/>
              </a:xfrm>
              <a:custGeom>
                <a:avLst/>
                <a:gdLst>
                  <a:gd name="T0" fmla="*/ 408 w 409"/>
                  <a:gd name="T1" fmla="*/ 18 h 19"/>
                  <a:gd name="T2" fmla="*/ 408 w 409"/>
                  <a:gd name="T3" fmla="*/ 0 h 19"/>
                  <a:gd name="T4" fmla="*/ 0 w 409"/>
                  <a:gd name="T5" fmla="*/ 0 h 19"/>
                  <a:gd name="T6" fmla="*/ 0 60000 65536"/>
                  <a:gd name="T7" fmla="*/ 0 60000 65536"/>
                  <a:gd name="T8" fmla="*/ 0 60000 65536"/>
                  <a:gd name="T9" fmla="*/ 0 w 409"/>
                  <a:gd name="T10" fmla="*/ 0 h 19"/>
                  <a:gd name="T11" fmla="*/ 409 w 409"/>
                  <a:gd name="T12" fmla="*/ 19 h 19"/>
                </a:gdLst>
                <a:ahLst/>
                <a:cxnLst>
                  <a:cxn ang="T6">
                    <a:pos x="T0" y="T1"/>
                  </a:cxn>
                  <a:cxn ang="T7">
                    <a:pos x="T2" y="T3"/>
                  </a:cxn>
                  <a:cxn ang="T8">
                    <a:pos x="T4" y="T5"/>
                  </a:cxn>
                </a:cxnLst>
                <a:rect l="T9" t="T10" r="T11" b="T12"/>
                <a:pathLst>
                  <a:path w="409" h="19">
                    <a:moveTo>
                      <a:pt x="408" y="18"/>
                    </a:moveTo>
                    <a:lnTo>
                      <a:pt x="408" y="0"/>
                    </a:lnTo>
                    <a:lnTo>
                      <a:pt x="0" y="0"/>
                    </a:lnTo>
                  </a:path>
                </a:pathLst>
              </a:custGeom>
              <a:noFill/>
              <a:ln w="12700" cap="rnd">
                <a:solidFill>
                  <a:srgbClr val="FFFFFF"/>
                </a:solidFill>
                <a:round/>
                <a:headEnd type="none" w="sm" len="sm"/>
                <a:tailEnd type="none" w="sm" len="sm"/>
              </a:ln>
            </p:spPr>
            <p:txBody>
              <a:bodyPr/>
              <a:lstStyle/>
              <a:p>
                <a:endParaRPr lang="zh-CN" altLang="en-US"/>
              </a:p>
            </p:txBody>
          </p:sp>
          <p:sp>
            <p:nvSpPr>
              <p:cNvPr id="10418" name="Line 1151"/>
              <p:cNvSpPr>
                <a:spLocks noChangeShapeType="1"/>
              </p:cNvSpPr>
              <p:nvPr/>
            </p:nvSpPr>
            <p:spPr bwMode="auto">
              <a:xfrm>
                <a:off x="2472" y="2423"/>
                <a:ext cx="406" cy="0"/>
              </a:xfrm>
              <a:prstGeom prst="line">
                <a:avLst/>
              </a:prstGeom>
              <a:noFill/>
              <a:ln w="12700">
                <a:solidFill>
                  <a:srgbClr val="FFFFFF"/>
                </a:solidFill>
                <a:round/>
                <a:headEnd type="none" w="sm" len="sm"/>
                <a:tailEnd type="none" w="sm" len="sm"/>
              </a:ln>
            </p:spPr>
            <p:txBody>
              <a:bodyPr wrap="none" anchor="ctr"/>
              <a:lstStyle/>
              <a:p>
                <a:endParaRPr lang="zh-CN" altLang="en-US"/>
              </a:p>
            </p:txBody>
          </p:sp>
          <p:sp>
            <p:nvSpPr>
              <p:cNvPr id="10419" name="Line 1152"/>
              <p:cNvSpPr>
                <a:spLocks noChangeShapeType="1"/>
              </p:cNvSpPr>
              <p:nvPr/>
            </p:nvSpPr>
            <p:spPr bwMode="auto">
              <a:xfrm>
                <a:off x="2473" y="2403"/>
                <a:ext cx="0" cy="9"/>
              </a:xfrm>
              <a:prstGeom prst="line">
                <a:avLst/>
              </a:prstGeom>
              <a:noFill/>
              <a:ln w="12700">
                <a:solidFill>
                  <a:srgbClr val="ABABAB"/>
                </a:solidFill>
                <a:round/>
                <a:headEnd type="none" w="sm" len="sm"/>
                <a:tailEnd type="none" w="sm" len="sm"/>
              </a:ln>
            </p:spPr>
            <p:txBody>
              <a:bodyPr wrap="none" anchor="ctr"/>
              <a:lstStyle/>
              <a:p>
                <a:endParaRPr lang="zh-CN" altLang="en-US"/>
              </a:p>
            </p:txBody>
          </p:sp>
          <p:sp>
            <p:nvSpPr>
              <p:cNvPr id="10420" name="Freeform 1153"/>
              <p:cNvSpPr/>
              <p:nvPr/>
            </p:nvSpPr>
            <p:spPr bwMode="auto">
              <a:xfrm>
                <a:off x="2499" y="2422"/>
                <a:ext cx="22" cy="19"/>
              </a:xfrm>
              <a:custGeom>
                <a:avLst/>
                <a:gdLst>
                  <a:gd name="T0" fmla="*/ 0 w 22"/>
                  <a:gd name="T1" fmla="*/ 0 h 19"/>
                  <a:gd name="T2" fmla="*/ 21 w 22"/>
                  <a:gd name="T3" fmla="*/ 0 h 19"/>
                  <a:gd name="T4" fmla="*/ 21 w 22"/>
                  <a:gd name="T5" fmla="*/ 18 h 19"/>
                  <a:gd name="T6" fmla="*/ 0 w 22"/>
                  <a:gd name="T7" fmla="*/ 18 h 19"/>
                  <a:gd name="T8" fmla="*/ 0 w 22"/>
                  <a:gd name="T9" fmla="*/ 0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0" y="0"/>
                    </a:moveTo>
                    <a:lnTo>
                      <a:pt x="21" y="0"/>
                    </a:lnTo>
                    <a:lnTo>
                      <a:pt x="21" y="18"/>
                    </a:lnTo>
                    <a:lnTo>
                      <a:pt x="0" y="18"/>
                    </a:lnTo>
                    <a:lnTo>
                      <a:pt x="0" y="0"/>
                    </a:lnTo>
                  </a:path>
                </a:pathLst>
              </a:custGeom>
              <a:solidFill>
                <a:srgbClr val="00FF00"/>
              </a:solidFill>
              <a:ln w="12700" cap="rnd">
                <a:solidFill>
                  <a:srgbClr val="000000"/>
                </a:solidFill>
                <a:round/>
              </a:ln>
            </p:spPr>
            <p:txBody>
              <a:bodyPr/>
              <a:lstStyle/>
              <a:p>
                <a:endParaRPr lang="zh-CN" altLang="en-US"/>
              </a:p>
            </p:txBody>
          </p:sp>
          <p:sp>
            <p:nvSpPr>
              <p:cNvPr id="10421" name="Freeform 1154"/>
              <p:cNvSpPr/>
              <p:nvPr/>
            </p:nvSpPr>
            <p:spPr bwMode="auto">
              <a:xfrm>
                <a:off x="2780" y="2420"/>
                <a:ext cx="86" cy="19"/>
              </a:xfrm>
              <a:custGeom>
                <a:avLst/>
                <a:gdLst>
                  <a:gd name="T0" fmla="*/ 0 w 86"/>
                  <a:gd name="T1" fmla="*/ 0 h 19"/>
                  <a:gd name="T2" fmla="*/ 85 w 86"/>
                  <a:gd name="T3" fmla="*/ 0 h 19"/>
                  <a:gd name="T4" fmla="*/ 85 w 86"/>
                  <a:gd name="T5" fmla="*/ 18 h 19"/>
                  <a:gd name="T6" fmla="*/ 0 w 86"/>
                  <a:gd name="T7" fmla="*/ 18 h 19"/>
                  <a:gd name="T8" fmla="*/ 0 w 86"/>
                  <a:gd name="T9" fmla="*/ 0 h 19"/>
                  <a:gd name="T10" fmla="*/ 0 60000 65536"/>
                  <a:gd name="T11" fmla="*/ 0 60000 65536"/>
                  <a:gd name="T12" fmla="*/ 0 60000 65536"/>
                  <a:gd name="T13" fmla="*/ 0 60000 65536"/>
                  <a:gd name="T14" fmla="*/ 0 60000 65536"/>
                  <a:gd name="T15" fmla="*/ 0 w 86"/>
                  <a:gd name="T16" fmla="*/ 0 h 19"/>
                  <a:gd name="T17" fmla="*/ 86 w 86"/>
                  <a:gd name="T18" fmla="*/ 19 h 19"/>
                </a:gdLst>
                <a:ahLst/>
                <a:cxnLst>
                  <a:cxn ang="T10">
                    <a:pos x="T0" y="T1"/>
                  </a:cxn>
                  <a:cxn ang="T11">
                    <a:pos x="T2" y="T3"/>
                  </a:cxn>
                  <a:cxn ang="T12">
                    <a:pos x="T4" y="T5"/>
                  </a:cxn>
                  <a:cxn ang="T13">
                    <a:pos x="T6" y="T7"/>
                  </a:cxn>
                  <a:cxn ang="T14">
                    <a:pos x="T8" y="T9"/>
                  </a:cxn>
                </a:cxnLst>
                <a:rect l="T15" t="T16" r="T17" b="T18"/>
                <a:pathLst>
                  <a:path w="86" h="19">
                    <a:moveTo>
                      <a:pt x="0" y="0"/>
                    </a:moveTo>
                    <a:lnTo>
                      <a:pt x="85" y="0"/>
                    </a:lnTo>
                    <a:lnTo>
                      <a:pt x="85"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0422" name="Freeform 1155"/>
              <p:cNvSpPr/>
              <p:nvPr/>
            </p:nvSpPr>
            <p:spPr bwMode="auto">
              <a:xfrm>
                <a:off x="2437" y="2456"/>
                <a:ext cx="496" cy="74"/>
              </a:xfrm>
              <a:custGeom>
                <a:avLst/>
                <a:gdLst>
                  <a:gd name="T0" fmla="*/ 34 w 496"/>
                  <a:gd name="T1" fmla="*/ 0 h 74"/>
                  <a:gd name="T2" fmla="*/ 450 w 496"/>
                  <a:gd name="T3" fmla="*/ 0 h 74"/>
                  <a:gd name="T4" fmla="*/ 452 w 496"/>
                  <a:gd name="T5" fmla="*/ 0 h 74"/>
                  <a:gd name="T6" fmla="*/ 454 w 496"/>
                  <a:gd name="T7" fmla="*/ 0 h 74"/>
                  <a:gd name="T8" fmla="*/ 456 w 496"/>
                  <a:gd name="T9" fmla="*/ 2 h 74"/>
                  <a:gd name="T10" fmla="*/ 458 w 496"/>
                  <a:gd name="T11" fmla="*/ 3 h 74"/>
                  <a:gd name="T12" fmla="*/ 459 w 496"/>
                  <a:gd name="T13" fmla="*/ 5 h 74"/>
                  <a:gd name="T14" fmla="*/ 460 w 496"/>
                  <a:gd name="T15" fmla="*/ 6 h 74"/>
                  <a:gd name="T16" fmla="*/ 494 w 496"/>
                  <a:gd name="T17" fmla="*/ 66 h 74"/>
                  <a:gd name="T18" fmla="*/ 495 w 496"/>
                  <a:gd name="T19" fmla="*/ 68 h 74"/>
                  <a:gd name="T20" fmla="*/ 494 w 496"/>
                  <a:gd name="T21" fmla="*/ 69 h 74"/>
                  <a:gd name="T22" fmla="*/ 492 w 496"/>
                  <a:gd name="T23" fmla="*/ 71 h 74"/>
                  <a:gd name="T24" fmla="*/ 490 w 496"/>
                  <a:gd name="T25" fmla="*/ 72 h 74"/>
                  <a:gd name="T26" fmla="*/ 488 w 496"/>
                  <a:gd name="T27" fmla="*/ 73 h 74"/>
                  <a:gd name="T28" fmla="*/ 487 w 496"/>
                  <a:gd name="T29" fmla="*/ 73 h 74"/>
                  <a:gd name="T30" fmla="*/ 7 w 496"/>
                  <a:gd name="T31" fmla="*/ 73 h 74"/>
                  <a:gd name="T32" fmla="*/ 5 w 496"/>
                  <a:gd name="T33" fmla="*/ 73 h 74"/>
                  <a:gd name="T34" fmla="*/ 3 w 496"/>
                  <a:gd name="T35" fmla="*/ 72 h 74"/>
                  <a:gd name="T36" fmla="*/ 1 w 496"/>
                  <a:gd name="T37" fmla="*/ 71 h 74"/>
                  <a:gd name="T38" fmla="*/ 0 w 496"/>
                  <a:gd name="T39" fmla="*/ 69 h 74"/>
                  <a:gd name="T40" fmla="*/ 0 w 496"/>
                  <a:gd name="T41" fmla="*/ 67 h 74"/>
                  <a:gd name="T42" fmla="*/ 0 w 496"/>
                  <a:gd name="T43" fmla="*/ 66 h 74"/>
                  <a:gd name="T44" fmla="*/ 24 w 496"/>
                  <a:gd name="T45" fmla="*/ 6 h 74"/>
                  <a:gd name="T46" fmla="*/ 25 w 496"/>
                  <a:gd name="T47" fmla="*/ 4 h 74"/>
                  <a:gd name="T48" fmla="*/ 27 w 496"/>
                  <a:gd name="T49" fmla="*/ 3 h 74"/>
                  <a:gd name="T50" fmla="*/ 29 w 496"/>
                  <a:gd name="T51" fmla="*/ 1 h 74"/>
                  <a:gd name="T52" fmla="*/ 31 w 496"/>
                  <a:gd name="T53" fmla="*/ 0 h 74"/>
                  <a:gd name="T54" fmla="*/ 33 w 496"/>
                  <a:gd name="T55" fmla="*/ 0 h 74"/>
                  <a:gd name="T56" fmla="*/ 34 w 496"/>
                  <a:gd name="T57" fmla="*/ 0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6"/>
                  <a:gd name="T88" fmla="*/ 0 h 74"/>
                  <a:gd name="T89" fmla="*/ 496 w 496"/>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6" h="74">
                    <a:moveTo>
                      <a:pt x="34" y="0"/>
                    </a:moveTo>
                    <a:lnTo>
                      <a:pt x="450" y="0"/>
                    </a:lnTo>
                    <a:lnTo>
                      <a:pt x="452" y="0"/>
                    </a:lnTo>
                    <a:lnTo>
                      <a:pt x="454" y="0"/>
                    </a:lnTo>
                    <a:lnTo>
                      <a:pt x="456" y="2"/>
                    </a:lnTo>
                    <a:lnTo>
                      <a:pt x="458" y="3"/>
                    </a:lnTo>
                    <a:lnTo>
                      <a:pt x="459" y="5"/>
                    </a:lnTo>
                    <a:lnTo>
                      <a:pt x="460" y="6"/>
                    </a:lnTo>
                    <a:lnTo>
                      <a:pt x="494" y="66"/>
                    </a:lnTo>
                    <a:lnTo>
                      <a:pt x="495" y="68"/>
                    </a:lnTo>
                    <a:lnTo>
                      <a:pt x="494" y="69"/>
                    </a:lnTo>
                    <a:lnTo>
                      <a:pt x="492" y="71"/>
                    </a:lnTo>
                    <a:lnTo>
                      <a:pt x="490" y="72"/>
                    </a:lnTo>
                    <a:lnTo>
                      <a:pt x="488" y="73"/>
                    </a:lnTo>
                    <a:lnTo>
                      <a:pt x="487" y="73"/>
                    </a:lnTo>
                    <a:lnTo>
                      <a:pt x="7" y="73"/>
                    </a:lnTo>
                    <a:lnTo>
                      <a:pt x="5" y="73"/>
                    </a:lnTo>
                    <a:lnTo>
                      <a:pt x="3" y="72"/>
                    </a:lnTo>
                    <a:lnTo>
                      <a:pt x="1" y="71"/>
                    </a:lnTo>
                    <a:lnTo>
                      <a:pt x="0" y="69"/>
                    </a:lnTo>
                    <a:lnTo>
                      <a:pt x="0" y="67"/>
                    </a:lnTo>
                    <a:lnTo>
                      <a:pt x="0" y="66"/>
                    </a:lnTo>
                    <a:lnTo>
                      <a:pt x="24" y="6"/>
                    </a:lnTo>
                    <a:lnTo>
                      <a:pt x="25" y="4"/>
                    </a:lnTo>
                    <a:lnTo>
                      <a:pt x="27" y="3"/>
                    </a:lnTo>
                    <a:lnTo>
                      <a:pt x="29" y="1"/>
                    </a:lnTo>
                    <a:lnTo>
                      <a:pt x="31" y="0"/>
                    </a:lnTo>
                    <a:lnTo>
                      <a:pt x="33" y="0"/>
                    </a:lnTo>
                    <a:lnTo>
                      <a:pt x="34" y="0"/>
                    </a:lnTo>
                  </a:path>
                </a:pathLst>
              </a:custGeom>
              <a:solidFill>
                <a:srgbClr val="FFFFFF"/>
              </a:solidFill>
              <a:ln w="12700" cap="rnd">
                <a:solidFill>
                  <a:srgbClr val="ABABAB"/>
                </a:solidFill>
                <a:round/>
              </a:ln>
            </p:spPr>
            <p:txBody>
              <a:bodyPr/>
              <a:lstStyle/>
              <a:p>
                <a:endParaRPr lang="zh-CN" altLang="en-US"/>
              </a:p>
            </p:txBody>
          </p:sp>
          <p:sp>
            <p:nvSpPr>
              <p:cNvPr id="10423" name="Freeform 1156"/>
              <p:cNvSpPr/>
              <p:nvPr/>
            </p:nvSpPr>
            <p:spPr bwMode="auto">
              <a:xfrm>
                <a:off x="2436" y="2523"/>
                <a:ext cx="497" cy="26"/>
              </a:xfrm>
              <a:custGeom>
                <a:avLst/>
                <a:gdLst>
                  <a:gd name="T0" fmla="*/ 4 w 497"/>
                  <a:gd name="T1" fmla="*/ 25 h 26"/>
                  <a:gd name="T2" fmla="*/ 491 w 497"/>
                  <a:gd name="T3" fmla="*/ 25 h 26"/>
                  <a:gd name="T4" fmla="*/ 492 w 497"/>
                  <a:gd name="T5" fmla="*/ 25 h 26"/>
                  <a:gd name="T6" fmla="*/ 494 w 497"/>
                  <a:gd name="T7" fmla="*/ 23 h 26"/>
                  <a:gd name="T8" fmla="*/ 495 w 497"/>
                  <a:gd name="T9" fmla="*/ 21 h 26"/>
                  <a:gd name="T10" fmla="*/ 496 w 497"/>
                  <a:gd name="T11" fmla="*/ 20 h 26"/>
                  <a:gd name="T12" fmla="*/ 496 w 497"/>
                  <a:gd name="T13" fmla="*/ 0 h 26"/>
                  <a:gd name="T14" fmla="*/ 495 w 497"/>
                  <a:gd name="T15" fmla="*/ 1 h 26"/>
                  <a:gd name="T16" fmla="*/ 493 w 497"/>
                  <a:gd name="T17" fmla="*/ 3 h 26"/>
                  <a:gd name="T18" fmla="*/ 492 w 497"/>
                  <a:gd name="T19" fmla="*/ 4 h 26"/>
                  <a:gd name="T20" fmla="*/ 489 w 497"/>
                  <a:gd name="T21" fmla="*/ 5 h 26"/>
                  <a:gd name="T22" fmla="*/ 488 w 497"/>
                  <a:gd name="T23" fmla="*/ 5 h 26"/>
                  <a:gd name="T24" fmla="*/ 7 w 497"/>
                  <a:gd name="T25" fmla="*/ 5 h 26"/>
                  <a:gd name="T26" fmla="*/ 5 w 497"/>
                  <a:gd name="T27" fmla="*/ 5 h 26"/>
                  <a:gd name="T28" fmla="*/ 3 w 497"/>
                  <a:gd name="T29" fmla="*/ 4 h 26"/>
                  <a:gd name="T30" fmla="*/ 2 w 497"/>
                  <a:gd name="T31" fmla="*/ 3 h 26"/>
                  <a:gd name="T32" fmla="*/ 0 w 497"/>
                  <a:gd name="T33" fmla="*/ 1 h 26"/>
                  <a:gd name="T34" fmla="*/ 0 w 497"/>
                  <a:gd name="T35" fmla="*/ 0 h 26"/>
                  <a:gd name="T36" fmla="*/ 0 w 497"/>
                  <a:gd name="T37" fmla="*/ 20 h 26"/>
                  <a:gd name="T38" fmla="*/ 0 w 497"/>
                  <a:gd name="T39" fmla="*/ 22 h 26"/>
                  <a:gd name="T40" fmla="*/ 1 w 497"/>
                  <a:gd name="T41" fmla="*/ 23 h 26"/>
                  <a:gd name="T42" fmla="*/ 2 w 497"/>
                  <a:gd name="T43" fmla="*/ 25 h 26"/>
                  <a:gd name="T44" fmla="*/ 4 w 497"/>
                  <a:gd name="T45" fmla="*/ 25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7"/>
                  <a:gd name="T70" fmla="*/ 0 h 26"/>
                  <a:gd name="T71" fmla="*/ 497 w 497"/>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7" h="26">
                    <a:moveTo>
                      <a:pt x="4" y="25"/>
                    </a:moveTo>
                    <a:lnTo>
                      <a:pt x="491" y="25"/>
                    </a:lnTo>
                    <a:lnTo>
                      <a:pt x="492" y="25"/>
                    </a:lnTo>
                    <a:lnTo>
                      <a:pt x="494" y="23"/>
                    </a:lnTo>
                    <a:lnTo>
                      <a:pt x="495" y="21"/>
                    </a:lnTo>
                    <a:lnTo>
                      <a:pt x="496" y="20"/>
                    </a:lnTo>
                    <a:lnTo>
                      <a:pt x="496" y="0"/>
                    </a:lnTo>
                    <a:lnTo>
                      <a:pt x="495" y="1"/>
                    </a:lnTo>
                    <a:lnTo>
                      <a:pt x="493" y="3"/>
                    </a:lnTo>
                    <a:lnTo>
                      <a:pt x="492" y="4"/>
                    </a:lnTo>
                    <a:lnTo>
                      <a:pt x="489" y="5"/>
                    </a:lnTo>
                    <a:lnTo>
                      <a:pt x="488" y="5"/>
                    </a:lnTo>
                    <a:lnTo>
                      <a:pt x="7" y="5"/>
                    </a:lnTo>
                    <a:lnTo>
                      <a:pt x="5" y="5"/>
                    </a:lnTo>
                    <a:lnTo>
                      <a:pt x="3" y="4"/>
                    </a:lnTo>
                    <a:lnTo>
                      <a:pt x="2" y="3"/>
                    </a:lnTo>
                    <a:lnTo>
                      <a:pt x="0" y="1"/>
                    </a:lnTo>
                    <a:lnTo>
                      <a:pt x="0" y="0"/>
                    </a:lnTo>
                    <a:lnTo>
                      <a:pt x="0" y="20"/>
                    </a:lnTo>
                    <a:lnTo>
                      <a:pt x="0" y="22"/>
                    </a:lnTo>
                    <a:lnTo>
                      <a:pt x="1" y="23"/>
                    </a:lnTo>
                    <a:lnTo>
                      <a:pt x="2" y="25"/>
                    </a:lnTo>
                    <a:lnTo>
                      <a:pt x="4" y="25"/>
                    </a:lnTo>
                  </a:path>
                </a:pathLst>
              </a:custGeom>
              <a:solidFill>
                <a:srgbClr val="ABABAB"/>
              </a:solidFill>
              <a:ln w="12700" cap="rnd">
                <a:solidFill>
                  <a:srgbClr val="ABABAB"/>
                </a:solidFill>
                <a:round/>
              </a:ln>
            </p:spPr>
            <p:txBody>
              <a:bodyPr/>
              <a:lstStyle/>
              <a:p>
                <a:endParaRPr lang="zh-CN" altLang="en-US"/>
              </a:p>
            </p:txBody>
          </p:sp>
          <p:sp>
            <p:nvSpPr>
              <p:cNvPr id="10424" name="Line 1157"/>
              <p:cNvSpPr>
                <a:spLocks noChangeShapeType="1"/>
              </p:cNvSpPr>
              <p:nvPr/>
            </p:nvSpPr>
            <p:spPr bwMode="auto">
              <a:xfrm>
                <a:off x="2439" y="2545"/>
                <a:ext cx="488"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0425" name="Freeform 1158"/>
              <p:cNvSpPr/>
              <p:nvPr/>
            </p:nvSpPr>
            <p:spPr bwMode="auto">
              <a:xfrm>
                <a:off x="2436" y="2530"/>
                <a:ext cx="497" cy="19"/>
              </a:xfrm>
              <a:custGeom>
                <a:avLst/>
                <a:gdLst>
                  <a:gd name="T0" fmla="*/ 496 w 497"/>
                  <a:gd name="T1" fmla="*/ 0 h 19"/>
                  <a:gd name="T2" fmla="*/ 495 w 497"/>
                  <a:gd name="T3" fmla="*/ 8 h 19"/>
                  <a:gd name="T4" fmla="*/ 494 w 497"/>
                  <a:gd name="T5" fmla="*/ 16 h 19"/>
                  <a:gd name="T6" fmla="*/ 492 w 497"/>
                  <a:gd name="T7" fmla="*/ 18 h 19"/>
                  <a:gd name="T8" fmla="*/ 5 w 497"/>
                  <a:gd name="T9" fmla="*/ 18 h 19"/>
                  <a:gd name="T10" fmla="*/ 3 w 497"/>
                  <a:gd name="T11" fmla="*/ 18 h 19"/>
                  <a:gd name="T12" fmla="*/ 1 w 497"/>
                  <a:gd name="T13" fmla="*/ 16 h 19"/>
                  <a:gd name="T14" fmla="*/ 0 w 497"/>
                  <a:gd name="T15" fmla="*/ 6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8"/>
                    </a:lnTo>
                    <a:lnTo>
                      <a:pt x="494" y="16"/>
                    </a:lnTo>
                    <a:lnTo>
                      <a:pt x="492" y="18"/>
                    </a:lnTo>
                    <a:lnTo>
                      <a:pt x="5" y="18"/>
                    </a:lnTo>
                    <a:lnTo>
                      <a:pt x="3" y="18"/>
                    </a:lnTo>
                    <a:lnTo>
                      <a:pt x="1" y="16"/>
                    </a:lnTo>
                    <a:lnTo>
                      <a:pt x="0" y="6"/>
                    </a:lnTo>
                    <a:lnTo>
                      <a:pt x="0" y="1"/>
                    </a:lnTo>
                  </a:path>
                </a:pathLst>
              </a:custGeom>
              <a:noFill/>
              <a:ln w="12700" cap="rnd">
                <a:solidFill>
                  <a:srgbClr val="000000"/>
                </a:solidFill>
                <a:round/>
                <a:headEnd type="none" w="sm" len="sm"/>
                <a:tailEnd type="none" w="sm" len="sm"/>
              </a:ln>
            </p:spPr>
            <p:txBody>
              <a:bodyPr/>
              <a:lstStyle/>
              <a:p>
                <a:endParaRPr lang="zh-CN" altLang="en-US"/>
              </a:p>
            </p:txBody>
          </p:sp>
          <p:sp>
            <p:nvSpPr>
              <p:cNvPr id="10426" name="Freeform 1159"/>
              <p:cNvSpPr/>
              <p:nvPr/>
            </p:nvSpPr>
            <p:spPr bwMode="auto">
              <a:xfrm>
                <a:off x="2436" y="2531"/>
                <a:ext cx="497" cy="19"/>
              </a:xfrm>
              <a:custGeom>
                <a:avLst/>
                <a:gdLst>
                  <a:gd name="T0" fmla="*/ 496 w 497"/>
                  <a:gd name="T1" fmla="*/ 0 h 19"/>
                  <a:gd name="T2" fmla="*/ 495 w 497"/>
                  <a:gd name="T3" fmla="*/ 7 h 19"/>
                  <a:gd name="T4" fmla="*/ 494 w 497"/>
                  <a:gd name="T5" fmla="*/ 16 h 19"/>
                  <a:gd name="T6" fmla="*/ 492 w 497"/>
                  <a:gd name="T7" fmla="*/ 18 h 19"/>
                  <a:gd name="T8" fmla="*/ 5 w 497"/>
                  <a:gd name="T9" fmla="*/ 18 h 19"/>
                  <a:gd name="T10" fmla="*/ 3 w 497"/>
                  <a:gd name="T11" fmla="*/ 16 h 19"/>
                  <a:gd name="T12" fmla="*/ 1 w 497"/>
                  <a:gd name="T13" fmla="*/ 15 h 19"/>
                  <a:gd name="T14" fmla="*/ 0 w 497"/>
                  <a:gd name="T15" fmla="*/ 7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7"/>
                    </a:lnTo>
                    <a:lnTo>
                      <a:pt x="494" y="16"/>
                    </a:lnTo>
                    <a:lnTo>
                      <a:pt x="492" y="18"/>
                    </a:lnTo>
                    <a:lnTo>
                      <a:pt x="5" y="18"/>
                    </a:lnTo>
                    <a:lnTo>
                      <a:pt x="3" y="16"/>
                    </a:lnTo>
                    <a:lnTo>
                      <a:pt x="1" y="15"/>
                    </a:lnTo>
                    <a:lnTo>
                      <a:pt x="0" y="7"/>
                    </a:lnTo>
                    <a:lnTo>
                      <a:pt x="0" y="1"/>
                    </a:lnTo>
                  </a:path>
                </a:pathLst>
              </a:custGeom>
              <a:noFill/>
              <a:ln w="12700" cap="rnd">
                <a:solidFill>
                  <a:srgbClr val="FFFFFF"/>
                </a:solidFill>
                <a:round/>
                <a:headEnd type="none" w="sm" len="sm"/>
                <a:tailEnd type="none" w="sm" len="sm"/>
              </a:ln>
            </p:spPr>
            <p:txBody>
              <a:bodyPr/>
              <a:lstStyle/>
              <a:p>
                <a:endParaRPr lang="zh-CN" altLang="en-US"/>
              </a:p>
            </p:txBody>
          </p:sp>
          <p:sp>
            <p:nvSpPr>
              <p:cNvPr id="10427" name="Line 1160"/>
              <p:cNvSpPr>
                <a:spLocks noChangeShapeType="1"/>
              </p:cNvSpPr>
              <p:nvPr/>
            </p:nvSpPr>
            <p:spPr bwMode="auto">
              <a:xfrm>
                <a:off x="2780" y="2473"/>
                <a:ext cx="49"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0428" name="Freeform 1161"/>
              <p:cNvSpPr/>
              <p:nvPr/>
            </p:nvSpPr>
            <p:spPr bwMode="auto">
              <a:xfrm>
                <a:off x="2595" y="2459"/>
                <a:ext cx="52" cy="19"/>
              </a:xfrm>
              <a:custGeom>
                <a:avLst/>
                <a:gdLst>
                  <a:gd name="T0" fmla="*/ 2 w 52"/>
                  <a:gd name="T1" fmla="*/ 0 h 19"/>
                  <a:gd name="T2" fmla="*/ 0 w 52"/>
                  <a:gd name="T3" fmla="*/ 18 h 19"/>
                  <a:gd name="T4" fmla="*/ 51 w 52"/>
                  <a:gd name="T5" fmla="*/ 18 h 19"/>
                  <a:gd name="T6" fmla="*/ 49 w 52"/>
                  <a:gd name="T7" fmla="*/ 0 h 19"/>
                  <a:gd name="T8" fmla="*/ 49 w 52"/>
                  <a:gd name="T9" fmla="*/ 13 h 19"/>
                  <a:gd name="T10" fmla="*/ 1 w 52"/>
                  <a:gd name="T11" fmla="*/ 13 h 19"/>
                  <a:gd name="T12" fmla="*/ 2 w 52"/>
                  <a:gd name="T13" fmla="*/ 0 h 19"/>
                  <a:gd name="T14" fmla="*/ 0 60000 65536"/>
                  <a:gd name="T15" fmla="*/ 0 60000 65536"/>
                  <a:gd name="T16" fmla="*/ 0 60000 65536"/>
                  <a:gd name="T17" fmla="*/ 0 60000 65536"/>
                  <a:gd name="T18" fmla="*/ 0 60000 65536"/>
                  <a:gd name="T19" fmla="*/ 0 60000 65536"/>
                  <a:gd name="T20" fmla="*/ 0 60000 65536"/>
                  <a:gd name="T21" fmla="*/ 0 w 52"/>
                  <a:gd name="T22" fmla="*/ 0 h 19"/>
                  <a:gd name="T23" fmla="*/ 52 w 5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19">
                    <a:moveTo>
                      <a:pt x="2" y="0"/>
                    </a:moveTo>
                    <a:lnTo>
                      <a:pt x="0" y="18"/>
                    </a:lnTo>
                    <a:lnTo>
                      <a:pt x="51" y="18"/>
                    </a:lnTo>
                    <a:lnTo>
                      <a:pt x="49" y="0"/>
                    </a:lnTo>
                    <a:lnTo>
                      <a:pt x="49" y="13"/>
                    </a:lnTo>
                    <a:lnTo>
                      <a:pt x="1" y="13"/>
                    </a:lnTo>
                    <a:lnTo>
                      <a:pt x="2" y="0"/>
                    </a:lnTo>
                  </a:path>
                </a:pathLst>
              </a:custGeom>
              <a:solidFill>
                <a:srgbClr val="ABABAB"/>
              </a:solidFill>
              <a:ln w="12700" cap="rnd">
                <a:solidFill>
                  <a:srgbClr val="000000"/>
                </a:solidFill>
                <a:round/>
              </a:ln>
            </p:spPr>
            <p:txBody>
              <a:bodyPr/>
              <a:lstStyle/>
              <a:p>
                <a:endParaRPr lang="zh-CN" altLang="en-US"/>
              </a:p>
            </p:txBody>
          </p:sp>
          <p:sp>
            <p:nvSpPr>
              <p:cNvPr id="10429" name="Freeform 1162"/>
              <p:cNvSpPr/>
              <p:nvPr/>
            </p:nvSpPr>
            <p:spPr bwMode="auto">
              <a:xfrm>
                <a:off x="2859"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430" name="Freeform 1163"/>
              <p:cNvSpPr/>
              <p:nvPr/>
            </p:nvSpPr>
            <p:spPr bwMode="auto">
              <a:xfrm>
                <a:off x="2859" y="2473"/>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3 w 22"/>
                  <a:gd name="T21" fmla="*/ 11 h 19"/>
                  <a:gd name="T22" fmla="*/ 15 w 22"/>
                  <a:gd name="T23" fmla="*/ 10 h 19"/>
                  <a:gd name="T24" fmla="*/ 17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0431" name="Freeform 1164"/>
              <p:cNvSpPr/>
              <p:nvPr/>
            </p:nvSpPr>
            <p:spPr bwMode="auto">
              <a:xfrm>
                <a:off x="2864" y="2481"/>
                <a:ext cx="22" cy="19"/>
              </a:xfrm>
              <a:custGeom>
                <a:avLst/>
                <a:gdLst>
                  <a:gd name="T0" fmla="*/ 17 w 22"/>
                  <a:gd name="T1" fmla="*/ 0 h 19"/>
                  <a:gd name="T2" fmla="*/ 21 w 22"/>
                  <a:gd name="T3" fmla="*/ 13 h 19"/>
                  <a:gd name="T4" fmla="*/ 13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3"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0432" name="Freeform 1165"/>
              <p:cNvSpPr/>
              <p:nvPr/>
            </p:nvSpPr>
            <p:spPr bwMode="auto">
              <a:xfrm>
                <a:off x="2864" y="2482"/>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1 h 19"/>
                  <a:gd name="T16" fmla="*/ 10 w 22"/>
                  <a:gd name="T17" fmla="*/ 11 h 19"/>
                  <a:gd name="T18" fmla="*/ 12 w 22"/>
                  <a:gd name="T19" fmla="*/ 11 h 19"/>
                  <a:gd name="T20" fmla="*/ 14 w 22"/>
                  <a:gd name="T21" fmla="*/ 11 h 19"/>
                  <a:gd name="T22" fmla="*/ 16 w 22"/>
                  <a:gd name="T23" fmla="*/ 11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1"/>
                    </a:lnTo>
                    <a:lnTo>
                      <a:pt x="10" y="11"/>
                    </a:lnTo>
                    <a:lnTo>
                      <a:pt x="12" y="11"/>
                    </a:lnTo>
                    <a:lnTo>
                      <a:pt x="14" y="11"/>
                    </a:lnTo>
                    <a:lnTo>
                      <a:pt x="16" y="11"/>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0433" name="Freeform 1166"/>
              <p:cNvSpPr/>
              <p:nvPr/>
            </p:nvSpPr>
            <p:spPr bwMode="auto">
              <a:xfrm>
                <a:off x="2868" y="2491"/>
                <a:ext cx="22" cy="19"/>
              </a:xfrm>
              <a:custGeom>
                <a:avLst/>
                <a:gdLst>
                  <a:gd name="T0" fmla="*/ 17 w 22"/>
                  <a:gd name="T1" fmla="*/ 0 h 19"/>
                  <a:gd name="T2" fmla="*/ 21 w 22"/>
                  <a:gd name="T3" fmla="*/ 14 h 19"/>
                  <a:gd name="T4" fmla="*/ 13 w 22"/>
                  <a:gd name="T5" fmla="*/ 18 h 19"/>
                  <a:gd name="T6" fmla="*/ 3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3" y="18"/>
                    </a:lnTo>
                    <a:lnTo>
                      <a:pt x="3"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0434" name="Freeform 1167"/>
              <p:cNvSpPr/>
              <p:nvPr/>
            </p:nvSpPr>
            <p:spPr bwMode="auto">
              <a:xfrm>
                <a:off x="2868" y="2491"/>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4 w 22"/>
                  <a:gd name="T21" fmla="*/ 11 h 19"/>
                  <a:gd name="T22" fmla="*/ 16 w 22"/>
                  <a:gd name="T23" fmla="*/ 10 h 19"/>
                  <a:gd name="T24" fmla="*/ 18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4" y="11"/>
                    </a:lnTo>
                    <a:lnTo>
                      <a:pt x="16" y="10"/>
                    </a:lnTo>
                    <a:lnTo>
                      <a:pt x="18" y="10"/>
                    </a:lnTo>
                    <a:lnTo>
                      <a:pt x="19" y="10"/>
                    </a:lnTo>
                  </a:path>
                </a:pathLst>
              </a:custGeom>
              <a:solidFill>
                <a:srgbClr val="ABABAB"/>
              </a:solidFill>
              <a:ln w="12700" cap="rnd">
                <a:solidFill>
                  <a:srgbClr val="ABABAB"/>
                </a:solidFill>
                <a:round/>
              </a:ln>
            </p:spPr>
            <p:txBody>
              <a:bodyPr/>
              <a:lstStyle/>
              <a:p>
                <a:endParaRPr lang="zh-CN" altLang="en-US"/>
              </a:p>
            </p:txBody>
          </p:sp>
          <p:sp>
            <p:nvSpPr>
              <p:cNvPr id="10435" name="Freeform 1168"/>
              <p:cNvSpPr/>
              <p:nvPr/>
            </p:nvSpPr>
            <p:spPr bwMode="auto">
              <a:xfrm>
                <a:off x="2872" y="2501"/>
                <a:ext cx="21" cy="19"/>
              </a:xfrm>
              <a:custGeom>
                <a:avLst/>
                <a:gdLst>
                  <a:gd name="T0" fmla="*/ 15 w 21"/>
                  <a:gd name="T1" fmla="*/ 0 h 19"/>
                  <a:gd name="T2" fmla="*/ 20 w 21"/>
                  <a:gd name="T3" fmla="*/ 13 h 19"/>
                  <a:gd name="T4" fmla="*/ 12 w 21"/>
                  <a:gd name="T5" fmla="*/ 18 h 19"/>
                  <a:gd name="T6" fmla="*/ 4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2" y="18"/>
                    </a:lnTo>
                    <a:lnTo>
                      <a:pt x="4"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0436" name="Freeform 1169"/>
              <p:cNvSpPr/>
              <p:nvPr/>
            </p:nvSpPr>
            <p:spPr bwMode="auto">
              <a:xfrm>
                <a:off x="2872" y="2501"/>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1"/>
                    </a:lnTo>
                    <a:lnTo>
                      <a:pt x="7" y="11"/>
                    </a:lnTo>
                    <a:lnTo>
                      <a:pt x="9" y="11"/>
                    </a:lnTo>
                    <a:lnTo>
                      <a:pt x="11"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0437" name="Freeform 1170"/>
              <p:cNvSpPr/>
              <p:nvPr/>
            </p:nvSpPr>
            <p:spPr bwMode="auto">
              <a:xfrm>
                <a:off x="2876" y="2510"/>
                <a:ext cx="23" cy="19"/>
              </a:xfrm>
              <a:custGeom>
                <a:avLst/>
                <a:gdLst>
                  <a:gd name="T0" fmla="*/ 21 w 23"/>
                  <a:gd name="T1" fmla="*/ 10 h 19"/>
                  <a:gd name="T2" fmla="*/ 22 w 23"/>
                  <a:gd name="T3" fmla="*/ 18 h 19"/>
                  <a:gd name="T4" fmla="*/ 3 w 23"/>
                  <a:gd name="T5" fmla="*/ 18 h 19"/>
                  <a:gd name="T6" fmla="*/ 0 w 23"/>
                  <a:gd name="T7" fmla="*/ 5 h 19"/>
                  <a:gd name="T8" fmla="*/ 0 w 23"/>
                  <a:gd name="T9" fmla="*/ 0 h 19"/>
                  <a:gd name="T10" fmla="*/ 3 w 23"/>
                  <a:gd name="T11" fmla="*/ 10 h 19"/>
                  <a:gd name="T12" fmla="*/ 6 w 23"/>
                  <a:gd name="T13" fmla="*/ 10 h 19"/>
                  <a:gd name="T14" fmla="*/ 8 w 23"/>
                  <a:gd name="T15" fmla="*/ 10 h 19"/>
                  <a:gd name="T16" fmla="*/ 10 w 23"/>
                  <a:gd name="T17" fmla="*/ 11 h 19"/>
                  <a:gd name="T18" fmla="*/ 12 w 23"/>
                  <a:gd name="T19" fmla="*/ 11 h 19"/>
                  <a:gd name="T20" fmla="*/ 14 w 23"/>
                  <a:gd name="T21" fmla="*/ 11 h 19"/>
                  <a:gd name="T22" fmla="*/ 16 w 23"/>
                  <a:gd name="T23" fmla="*/ 10 h 19"/>
                  <a:gd name="T24" fmla="*/ 19 w 23"/>
                  <a:gd name="T25" fmla="*/ 10 h 19"/>
                  <a:gd name="T26" fmla="*/ 21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21" y="10"/>
                    </a:moveTo>
                    <a:lnTo>
                      <a:pt x="22" y="18"/>
                    </a:lnTo>
                    <a:lnTo>
                      <a:pt x="3" y="18"/>
                    </a:lnTo>
                    <a:lnTo>
                      <a:pt x="0" y="5"/>
                    </a:lnTo>
                    <a:lnTo>
                      <a:pt x="0" y="0"/>
                    </a:lnTo>
                    <a:lnTo>
                      <a:pt x="3" y="10"/>
                    </a:lnTo>
                    <a:lnTo>
                      <a:pt x="6" y="10"/>
                    </a:lnTo>
                    <a:lnTo>
                      <a:pt x="8" y="10"/>
                    </a:lnTo>
                    <a:lnTo>
                      <a:pt x="10" y="11"/>
                    </a:lnTo>
                    <a:lnTo>
                      <a:pt x="12" y="11"/>
                    </a:lnTo>
                    <a:lnTo>
                      <a:pt x="14" y="11"/>
                    </a:lnTo>
                    <a:lnTo>
                      <a:pt x="16" y="10"/>
                    </a:lnTo>
                    <a:lnTo>
                      <a:pt x="19" y="10"/>
                    </a:lnTo>
                    <a:lnTo>
                      <a:pt x="21" y="10"/>
                    </a:lnTo>
                  </a:path>
                </a:pathLst>
              </a:custGeom>
              <a:solidFill>
                <a:srgbClr val="ABABAB"/>
              </a:solidFill>
              <a:ln w="12700" cap="rnd">
                <a:solidFill>
                  <a:srgbClr val="ABABAB"/>
                </a:solidFill>
                <a:round/>
              </a:ln>
            </p:spPr>
            <p:txBody>
              <a:bodyPr/>
              <a:lstStyle/>
              <a:p>
                <a:endParaRPr lang="zh-CN" altLang="en-US"/>
              </a:p>
            </p:txBody>
          </p:sp>
          <p:sp>
            <p:nvSpPr>
              <p:cNvPr id="10438" name="Freeform 1171"/>
              <p:cNvSpPr/>
              <p:nvPr/>
            </p:nvSpPr>
            <p:spPr bwMode="auto">
              <a:xfrm>
                <a:off x="2842"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439" name="Freeform 1172"/>
              <p:cNvSpPr/>
              <p:nvPr/>
            </p:nvSpPr>
            <p:spPr bwMode="auto">
              <a:xfrm>
                <a:off x="2842"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5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5"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0440" name="Freeform 1173"/>
              <p:cNvSpPr/>
              <p:nvPr/>
            </p:nvSpPr>
            <p:spPr bwMode="auto">
              <a:xfrm>
                <a:off x="2846"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441" name="Freeform 1174"/>
              <p:cNvSpPr/>
              <p:nvPr/>
            </p:nvSpPr>
            <p:spPr bwMode="auto">
              <a:xfrm>
                <a:off x="2853"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4 w 22"/>
                  <a:gd name="T11" fmla="*/ 10 h 19"/>
                  <a:gd name="T12" fmla="*/ 6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4" y="10"/>
                    </a:lnTo>
                    <a:lnTo>
                      <a:pt x="6"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0442" name="Freeform 1175"/>
              <p:cNvSpPr/>
              <p:nvPr/>
            </p:nvSpPr>
            <p:spPr bwMode="auto">
              <a:xfrm>
                <a:off x="2862" y="2510"/>
                <a:ext cx="21" cy="19"/>
              </a:xfrm>
              <a:custGeom>
                <a:avLst/>
                <a:gdLst>
                  <a:gd name="T0" fmla="*/ 15 w 21"/>
                  <a:gd name="T1" fmla="*/ 0 h 19"/>
                  <a:gd name="T2" fmla="*/ 20 w 21"/>
                  <a:gd name="T3" fmla="*/ 13 h 19"/>
                  <a:gd name="T4" fmla="*/ 11 w 21"/>
                  <a:gd name="T5" fmla="*/ 18 h 19"/>
                  <a:gd name="T6" fmla="*/ 3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1" y="18"/>
                    </a:lnTo>
                    <a:lnTo>
                      <a:pt x="3"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0443" name="Freeform 1176"/>
              <p:cNvSpPr/>
              <p:nvPr/>
            </p:nvSpPr>
            <p:spPr bwMode="auto">
              <a:xfrm>
                <a:off x="2862" y="2510"/>
                <a:ext cx="21" cy="19"/>
              </a:xfrm>
              <a:custGeom>
                <a:avLst/>
                <a:gdLst>
                  <a:gd name="T0" fmla="*/ 19 w 21"/>
                  <a:gd name="T1" fmla="*/ 10 h 19"/>
                  <a:gd name="T2" fmla="*/ 20 w 21"/>
                  <a:gd name="T3" fmla="*/ 18 h 19"/>
                  <a:gd name="T4" fmla="*/ 3 w 21"/>
                  <a:gd name="T5" fmla="*/ 18 h 19"/>
                  <a:gd name="T6" fmla="*/ 0 w 21"/>
                  <a:gd name="T7" fmla="*/ 5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5"/>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0444" name="Freeform 1177"/>
              <p:cNvSpPr/>
              <p:nvPr/>
            </p:nvSpPr>
            <p:spPr bwMode="auto">
              <a:xfrm>
                <a:off x="2823" y="2472"/>
                <a:ext cx="21" cy="19"/>
              </a:xfrm>
              <a:custGeom>
                <a:avLst/>
                <a:gdLst>
                  <a:gd name="T0" fmla="*/ 16 w 21"/>
                  <a:gd name="T1" fmla="*/ 0 h 19"/>
                  <a:gd name="T2" fmla="*/ 20 w 21"/>
                  <a:gd name="T3" fmla="*/ 14 h 19"/>
                  <a:gd name="T4" fmla="*/ 12 w 21"/>
                  <a:gd name="T5" fmla="*/ 18 h 19"/>
                  <a:gd name="T6" fmla="*/ 3 w 21"/>
                  <a:gd name="T7" fmla="*/ 14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4"/>
                    </a:lnTo>
                    <a:lnTo>
                      <a:pt x="12" y="18"/>
                    </a:lnTo>
                    <a:lnTo>
                      <a:pt x="3"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445" name="Freeform 1178"/>
              <p:cNvSpPr/>
              <p:nvPr/>
            </p:nvSpPr>
            <p:spPr bwMode="auto">
              <a:xfrm>
                <a:off x="2823" y="2473"/>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0446" name="Freeform 1179"/>
              <p:cNvSpPr/>
              <p:nvPr/>
            </p:nvSpPr>
            <p:spPr bwMode="auto">
              <a:xfrm>
                <a:off x="2828"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447" name="Freeform 1180"/>
              <p:cNvSpPr/>
              <p:nvPr/>
            </p:nvSpPr>
            <p:spPr bwMode="auto">
              <a:xfrm>
                <a:off x="2833" y="249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8 w 22"/>
                  <a:gd name="T15" fmla="*/ 10 h 19"/>
                  <a:gd name="T16" fmla="*/ 10 w 22"/>
                  <a:gd name="T17" fmla="*/ 11 h 19"/>
                  <a:gd name="T18" fmla="*/ 11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8" y="10"/>
                    </a:lnTo>
                    <a:lnTo>
                      <a:pt x="10" y="11"/>
                    </a:lnTo>
                    <a:lnTo>
                      <a:pt x="11"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0448" name="Freeform 1181"/>
              <p:cNvSpPr/>
              <p:nvPr/>
            </p:nvSpPr>
            <p:spPr bwMode="auto">
              <a:xfrm>
                <a:off x="2837"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0449" name="Freeform 1182"/>
              <p:cNvSpPr/>
              <p:nvPr/>
            </p:nvSpPr>
            <p:spPr bwMode="auto">
              <a:xfrm>
                <a:off x="2841" y="2510"/>
                <a:ext cx="22" cy="19"/>
              </a:xfrm>
              <a:custGeom>
                <a:avLst/>
                <a:gdLst>
                  <a:gd name="T0" fmla="*/ 17 w 22"/>
                  <a:gd name="T1" fmla="*/ 0 h 19"/>
                  <a:gd name="T2" fmla="*/ 21 w 22"/>
                  <a:gd name="T3" fmla="*/ 13 h 19"/>
                  <a:gd name="T4" fmla="*/ 12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2"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0450" name="Freeform 1183"/>
              <p:cNvSpPr/>
              <p:nvPr/>
            </p:nvSpPr>
            <p:spPr bwMode="auto">
              <a:xfrm>
                <a:off x="2804" y="2472"/>
                <a:ext cx="22" cy="19"/>
              </a:xfrm>
              <a:custGeom>
                <a:avLst/>
                <a:gdLst>
                  <a:gd name="T0" fmla="*/ 17 w 22"/>
                  <a:gd name="T1" fmla="*/ 0 h 19"/>
                  <a:gd name="T2" fmla="*/ 21 w 22"/>
                  <a:gd name="T3" fmla="*/ 14 h 19"/>
                  <a:gd name="T4" fmla="*/ 12 w 22"/>
                  <a:gd name="T5" fmla="*/ 18 h 19"/>
                  <a:gd name="T6" fmla="*/ 4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2" y="18"/>
                    </a:lnTo>
                    <a:lnTo>
                      <a:pt x="4"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0451" name="Freeform 1184"/>
              <p:cNvSpPr/>
              <p:nvPr/>
            </p:nvSpPr>
            <p:spPr bwMode="auto">
              <a:xfrm>
                <a:off x="2804"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0452" name="Freeform 1185"/>
              <p:cNvSpPr/>
              <p:nvPr/>
            </p:nvSpPr>
            <p:spPr bwMode="auto">
              <a:xfrm>
                <a:off x="2809" y="2481"/>
                <a:ext cx="21" cy="19"/>
              </a:xfrm>
              <a:custGeom>
                <a:avLst/>
                <a:gdLst>
                  <a:gd name="T0" fmla="*/ 16 w 21"/>
                  <a:gd name="T1" fmla="*/ 0 h 19"/>
                  <a:gd name="T2" fmla="*/ 20 w 21"/>
                  <a:gd name="T3" fmla="*/ 13 h 19"/>
                  <a:gd name="T4" fmla="*/ 12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2"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453" name="Freeform 1186"/>
              <p:cNvSpPr/>
              <p:nvPr/>
            </p:nvSpPr>
            <p:spPr bwMode="auto">
              <a:xfrm>
                <a:off x="2809" y="2482"/>
                <a:ext cx="21" cy="19"/>
              </a:xfrm>
              <a:custGeom>
                <a:avLst/>
                <a:gdLst>
                  <a:gd name="T0" fmla="*/ 19 w 21"/>
                  <a:gd name="T1" fmla="*/ 10 h 19"/>
                  <a:gd name="T2" fmla="*/ 20 w 21"/>
                  <a:gd name="T3" fmla="*/ 18 h 19"/>
                  <a:gd name="T4" fmla="*/ 2 w 21"/>
                  <a:gd name="T5" fmla="*/ 18 h 19"/>
                  <a:gd name="T6" fmla="*/ 0 w 21"/>
                  <a:gd name="T7" fmla="*/ 4 h 19"/>
                  <a:gd name="T8" fmla="*/ 0 w 21"/>
                  <a:gd name="T9" fmla="*/ 0 h 19"/>
                  <a:gd name="T10" fmla="*/ 2 w 21"/>
                  <a:gd name="T11" fmla="*/ 10 h 19"/>
                  <a:gd name="T12" fmla="*/ 5 w 21"/>
                  <a:gd name="T13" fmla="*/ 10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4"/>
                    </a:lnTo>
                    <a:lnTo>
                      <a:pt x="0" y="0"/>
                    </a:lnTo>
                    <a:lnTo>
                      <a:pt x="2" y="10"/>
                    </a:lnTo>
                    <a:lnTo>
                      <a:pt x="5" y="10"/>
                    </a:lnTo>
                    <a:lnTo>
                      <a:pt x="7" y="11"/>
                    </a:lnTo>
                    <a:lnTo>
                      <a:pt x="9" y="11"/>
                    </a:lnTo>
                    <a:lnTo>
                      <a:pt x="11" y="11"/>
                    </a:lnTo>
                    <a:lnTo>
                      <a:pt x="13" y="11"/>
                    </a:lnTo>
                    <a:lnTo>
                      <a:pt x="15" y="11"/>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0454" name="Freeform 1187"/>
              <p:cNvSpPr/>
              <p:nvPr/>
            </p:nvSpPr>
            <p:spPr bwMode="auto">
              <a:xfrm>
                <a:off x="2818" y="2501"/>
                <a:ext cx="21" cy="19"/>
              </a:xfrm>
              <a:custGeom>
                <a:avLst/>
                <a:gdLst>
                  <a:gd name="T0" fmla="*/ 20 w 21"/>
                  <a:gd name="T1" fmla="*/ 10 h 19"/>
                  <a:gd name="T2" fmla="*/ 20 w 21"/>
                  <a:gd name="T3" fmla="*/ 18 h 19"/>
                  <a:gd name="T4" fmla="*/ 2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2" y="18"/>
                    </a:lnTo>
                    <a:lnTo>
                      <a:pt x="0" y="4"/>
                    </a:lnTo>
                    <a:lnTo>
                      <a:pt x="0" y="0"/>
                    </a:lnTo>
                    <a:lnTo>
                      <a:pt x="3" y="10"/>
                    </a:lnTo>
                    <a:lnTo>
                      <a:pt x="5" y="11"/>
                    </a:lnTo>
                    <a:lnTo>
                      <a:pt x="7" y="11"/>
                    </a:lnTo>
                    <a:lnTo>
                      <a:pt x="9" y="11"/>
                    </a:lnTo>
                    <a:lnTo>
                      <a:pt x="11"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0455" name="Freeform 1188"/>
              <p:cNvSpPr/>
              <p:nvPr/>
            </p:nvSpPr>
            <p:spPr bwMode="auto">
              <a:xfrm>
                <a:off x="2823" y="2510"/>
                <a:ext cx="21" cy="19"/>
              </a:xfrm>
              <a:custGeom>
                <a:avLst/>
                <a:gdLst>
                  <a:gd name="T0" fmla="*/ 16 w 21"/>
                  <a:gd name="T1" fmla="*/ 0 h 19"/>
                  <a:gd name="T2" fmla="*/ 20 w 21"/>
                  <a:gd name="T3" fmla="*/ 13 h 19"/>
                  <a:gd name="T4" fmla="*/ 11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1"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456" name="Freeform 1189"/>
              <p:cNvSpPr/>
              <p:nvPr/>
            </p:nvSpPr>
            <p:spPr bwMode="auto">
              <a:xfrm>
                <a:off x="2823" y="2510"/>
                <a:ext cx="21" cy="19"/>
              </a:xfrm>
              <a:custGeom>
                <a:avLst/>
                <a:gdLst>
                  <a:gd name="T0" fmla="*/ 19 w 21"/>
                  <a:gd name="T1" fmla="*/ 10 h 19"/>
                  <a:gd name="T2" fmla="*/ 20 w 21"/>
                  <a:gd name="T3" fmla="*/ 18 h 19"/>
                  <a:gd name="T4" fmla="*/ 2 w 21"/>
                  <a:gd name="T5" fmla="*/ 18 h 19"/>
                  <a:gd name="T6" fmla="*/ 0 w 21"/>
                  <a:gd name="T7" fmla="*/ 5 h 19"/>
                  <a:gd name="T8" fmla="*/ 0 w 21"/>
                  <a:gd name="T9" fmla="*/ 0 h 19"/>
                  <a:gd name="T10" fmla="*/ 2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5"/>
                    </a:lnTo>
                    <a:lnTo>
                      <a:pt x="0" y="0"/>
                    </a:lnTo>
                    <a:lnTo>
                      <a:pt x="2"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0457" name="Freeform 1190"/>
              <p:cNvSpPr/>
              <p:nvPr/>
            </p:nvSpPr>
            <p:spPr bwMode="auto">
              <a:xfrm>
                <a:off x="2488" y="2472"/>
                <a:ext cx="21" cy="19"/>
              </a:xfrm>
              <a:custGeom>
                <a:avLst/>
                <a:gdLst>
                  <a:gd name="T0" fmla="*/ 2 w 21"/>
                  <a:gd name="T1" fmla="*/ 0 h 19"/>
                  <a:gd name="T2" fmla="*/ 0 w 21"/>
                  <a:gd name="T3" fmla="*/ 14 h 19"/>
                  <a:gd name="T4" fmla="*/ 9 w 21"/>
                  <a:gd name="T5" fmla="*/ 18 h 19"/>
                  <a:gd name="T6" fmla="*/ 18 w 21"/>
                  <a:gd name="T7" fmla="*/ 14 h 19"/>
                  <a:gd name="T8" fmla="*/ 20 w 21"/>
                  <a:gd name="T9" fmla="*/ 0 h 19"/>
                  <a:gd name="T10" fmla="*/ 2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2" y="0"/>
                    </a:moveTo>
                    <a:lnTo>
                      <a:pt x="0" y="14"/>
                    </a:lnTo>
                    <a:lnTo>
                      <a:pt x="9" y="18"/>
                    </a:lnTo>
                    <a:lnTo>
                      <a:pt x="18" y="14"/>
                    </a:lnTo>
                    <a:lnTo>
                      <a:pt x="20" y="0"/>
                    </a:lnTo>
                    <a:lnTo>
                      <a:pt x="2" y="0"/>
                    </a:lnTo>
                  </a:path>
                </a:pathLst>
              </a:custGeom>
              <a:solidFill>
                <a:srgbClr val="FFFFFF"/>
              </a:solidFill>
              <a:ln w="12700" cap="rnd">
                <a:solidFill>
                  <a:srgbClr val="ABABAB"/>
                </a:solidFill>
                <a:round/>
              </a:ln>
            </p:spPr>
            <p:txBody>
              <a:bodyPr/>
              <a:lstStyle/>
              <a:p>
                <a:endParaRPr lang="zh-CN" altLang="en-US"/>
              </a:p>
            </p:txBody>
          </p:sp>
          <p:sp>
            <p:nvSpPr>
              <p:cNvPr id="10458" name="Freeform 1191"/>
              <p:cNvSpPr/>
              <p:nvPr/>
            </p:nvSpPr>
            <p:spPr bwMode="auto">
              <a:xfrm>
                <a:off x="2488" y="2473"/>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8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8"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459" name="Freeform 1192"/>
              <p:cNvSpPr/>
              <p:nvPr/>
            </p:nvSpPr>
            <p:spPr bwMode="auto">
              <a:xfrm>
                <a:off x="2506" y="2472"/>
                <a:ext cx="21" cy="19"/>
              </a:xfrm>
              <a:custGeom>
                <a:avLst/>
                <a:gdLst>
                  <a:gd name="T0" fmla="*/ 1 w 21"/>
                  <a:gd name="T1" fmla="*/ 0 h 19"/>
                  <a:gd name="T2" fmla="*/ 0 w 21"/>
                  <a:gd name="T3" fmla="*/ 14 h 19"/>
                  <a:gd name="T4" fmla="*/ 9 w 21"/>
                  <a:gd name="T5" fmla="*/ 18 h 19"/>
                  <a:gd name="T6" fmla="*/ 17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7"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0460" name="Freeform 1193"/>
              <p:cNvSpPr/>
              <p:nvPr/>
            </p:nvSpPr>
            <p:spPr bwMode="auto">
              <a:xfrm>
                <a:off x="2506"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3 w 21"/>
                  <a:gd name="T21" fmla="*/ 11 h 19"/>
                  <a:gd name="T22" fmla="*/ 1 w 21"/>
                  <a:gd name="T23" fmla="*/ 11 h 19"/>
                  <a:gd name="T24" fmla="*/ 0 w 21"/>
                  <a:gd name="T25" fmla="*/ 1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9"/>
                  <a:gd name="T41" fmla="*/ 21 w 21"/>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9">
                    <a:moveTo>
                      <a:pt x="0" y="10"/>
                    </a:moveTo>
                    <a:lnTo>
                      <a:pt x="0" y="18"/>
                    </a:lnTo>
                    <a:lnTo>
                      <a:pt x="19" y="18"/>
                    </a:lnTo>
                    <a:lnTo>
                      <a:pt x="20" y="4"/>
                    </a:lnTo>
                    <a:lnTo>
                      <a:pt x="19" y="0"/>
                    </a:lnTo>
                    <a:lnTo>
                      <a:pt x="17" y="10"/>
                    </a:lnTo>
                    <a:lnTo>
                      <a:pt x="15" y="11"/>
                    </a:lnTo>
                    <a:lnTo>
                      <a:pt x="13" y="11"/>
                    </a:lnTo>
                    <a:lnTo>
                      <a:pt x="10" y="11"/>
                    </a:lnTo>
                    <a:lnTo>
                      <a:pt x="8" y="11"/>
                    </a:lnTo>
                    <a:lnTo>
                      <a:pt x="3" y="11"/>
                    </a:lnTo>
                    <a:lnTo>
                      <a:pt x="1" y="11"/>
                    </a:lnTo>
                    <a:lnTo>
                      <a:pt x="0" y="10"/>
                    </a:lnTo>
                  </a:path>
                </a:pathLst>
              </a:custGeom>
              <a:solidFill>
                <a:srgbClr val="ABABAB"/>
              </a:solidFill>
              <a:ln w="12700" cap="rnd">
                <a:solidFill>
                  <a:srgbClr val="ABABAB"/>
                </a:solidFill>
                <a:round/>
              </a:ln>
            </p:spPr>
            <p:txBody>
              <a:bodyPr/>
              <a:lstStyle/>
              <a:p>
                <a:endParaRPr lang="zh-CN" altLang="en-US"/>
              </a:p>
            </p:txBody>
          </p:sp>
          <p:sp>
            <p:nvSpPr>
              <p:cNvPr id="10461" name="Freeform 1194"/>
              <p:cNvSpPr/>
              <p:nvPr/>
            </p:nvSpPr>
            <p:spPr bwMode="auto">
              <a:xfrm>
                <a:off x="2524"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0462" name="Freeform 1195"/>
              <p:cNvSpPr/>
              <p:nvPr/>
            </p:nvSpPr>
            <p:spPr bwMode="auto">
              <a:xfrm>
                <a:off x="2524"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463" name="Freeform 1196"/>
              <p:cNvSpPr/>
              <p:nvPr/>
            </p:nvSpPr>
            <p:spPr bwMode="auto">
              <a:xfrm>
                <a:off x="2764" y="2472"/>
                <a:ext cx="21" cy="19"/>
              </a:xfrm>
              <a:custGeom>
                <a:avLst/>
                <a:gdLst>
                  <a:gd name="T0" fmla="*/ 18 w 21"/>
                  <a:gd name="T1" fmla="*/ 0 h 19"/>
                  <a:gd name="T2" fmla="*/ 20 w 21"/>
                  <a:gd name="T3" fmla="*/ 14 h 19"/>
                  <a:gd name="T4" fmla="*/ 10 w 21"/>
                  <a:gd name="T5" fmla="*/ 18 h 19"/>
                  <a:gd name="T6" fmla="*/ 1 w 21"/>
                  <a:gd name="T7" fmla="*/ 14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0464" name="Freeform 1197"/>
              <p:cNvSpPr/>
              <p:nvPr/>
            </p:nvSpPr>
            <p:spPr bwMode="auto">
              <a:xfrm>
                <a:off x="2764" y="2473"/>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0465" name="Freeform 1198"/>
              <p:cNvSpPr/>
              <p:nvPr/>
            </p:nvSpPr>
            <p:spPr bwMode="auto">
              <a:xfrm>
                <a:off x="2543"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466" name="Freeform 1199"/>
              <p:cNvSpPr/>
              <p:nvPr/>
            </p:nvSpPr>
            <p:spPr bwMode="auto">
              <a:xfrm>
                <a:off x="2543" y="2473"/>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467" name="Freeform 1200"/>
              <p:cNvSpPr/>
              <p:nvPr/>
            </p:nvSpPr>
            <p:spPr bwMode="auto">
              <a:xfrm>
                <a:off x="2745" y="2472"/>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0468" name="Freeform 1201"/>
              <p:cNvSpPr/>
              <p:nvPr/>
            </p:nvSpPr>
            <p:spPr bwMode="auto">
              <a:xfrm>
                <a:off x="274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4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469" name="Freeform 1202"/>
              <p:cNvSpPr/>
              <p:nvPr/>
            </p:nvSpPr>
            <p:spPr bwMode="auto">
              <a:xfrm>
                <a:off x="2558" y="2472"/>
                <a:ext cx="22" cy="19"/>
              </a:xfrm>
              <a:custGeom>
                <a:avLst/>
                <a:gdLst>
                  <a:gd name="T0" fmla="*/ 1 w 22"/>
                  <a:gd name="T1" fmla="*/ 0 h 19"/>
                  <a:gd name="T2" fmla="*/ 0 w 22"/>
                  <a:gd name="T3" fmla="*/ 14 h 19"/>
                  <a:gd name="T4" fmla="*/ 9 w 22"/>
                  <a:gd name="T5" fmla="*/ 18 h 19"/>
                  <a:gd name="T6" fmla="*/ 18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8"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0470" name="Freeform 1203"/>
              <p:cNvSpPr/>
              <p:nvPr/>
            </p:nvSpPr>
            <p:spPr bwMode="auto">
              <a:xfrm>
                <a:off x="2558" y="2473"/>
                <a:ext cx="23" cy="19"/>
              </a:xfrm>
              <a:custGeom>
                <a:avLst/>
                <a:gdLst>
                  <a:gd name="T0" fmla="*/ 0 w 23"/>
                  <a:gd name="T1" fmla="*/ 10 h 19"/>
                  <a:gd name="T2" fmla="*/ 0 w 23"/>
                  <a:gd name="T3" fmla="*/ 18 h 19"/>
                  <a:gd name="T4" fmla="*/ 21 w 23"/>
                  <a:gd name="T5" fmla="*/ 18 h 19"/>
                  <a:gd name="T6" fmla="*/ 22 w 23"/>
                  <a:gd name="T7" fmla="*/ 4 h 19"/>
                  <a:gd name="T8" fmla="*/ 21 w 23"/>
                  <a:gd name="T9" fmla="*/ 0 h 19"/>
                  <a:gd name="T10" fmla="*/ 19 w 23"/>
                  <a:gd name="T11" fmla="*/ 10 h 19"/>
                  <a:gd name="T12" fmla="*/ 17 w 23"/>
                  <a:gd name="T13" fmla="*/ 11 h 19"/>
                  <a:gd name="T14" fmla="*/ 14 w 23"/>
                  <a:gd name="T15" fmla="*/ 11 h 19"/>
                  <a:gd name="T16" fmla="*/ 12 w 23"/>
                  <a:gd name="T17" fmla="*/ 11 h 19"/>
                  <a:gd name="T18" fmla="*/ 9 w 23"/>
                  <a:gd name="T19" fmla="*/ 11 h 19"/>
                  <a:gd name="T20" fmla="*/ 7 w 23"/>
                  <a:gd name="T21" fmla="*/ 11 h 19"/>
                  <a:gd name="T22" fmla="*/ 5 w 23"/>
                  <a:gd name="T23" fmla="*/ 11 h 19"/>
                  <a:gd name="T24" fmla="*/ 2 w 23"/>
                  <a:gd name="T25" fmla="*/ 11 h 19"/>
                  <a:gd name="T26" fmla="*/ 0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0" y="10"/>
                    </a:moveTo>
                    <a:lnTo>
                      <a:pt x="0" y="18"/>
                    </a:lnTo>
                    <a:lnTo>
                      <a:pt x="21" y="18"/>
                    </a:lnTo>
                    <a:lnTo>
                      <a:pt x="22"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471" name="Freeform 1204"/>
              <p:cNvSpPr/>
              <p:nvPr/>
            </p:nvSpPr>
            <p:spPr bwMode="auto">
              <a:xfrm>
                <a:off x="2727"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472" name="Freeform 1205"/>
              <p:cNvSpPr/>
              <p:nvPr/>
            </p:nvSpPr>
            <p:spPr bwMode="auto">
              <a:xfrm>
                <a:off x="2727"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3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3"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473" name="Freeform 1206"/>
              <p:cNvSpPr/>
              <p:nvPr/>
            </p:nvSpPr>
            <p:spPr bwMode="auto">
              <a:xfrm>
                <a:off x="2580" y="2472"/>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0474" name="Freeform 1207"/>
              <p:cNvSpPr/>
              <p:nvPr/>
            </p:nvSpPr>
            <p:spPr bwMode="auto">
              <a:xfrm>
                <a:off x="2580" y="2473"/>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4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7"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475" name="Freeform 1208"/>
              <p:cNvSpPr/>
              <p:nvPr/>
            </p:nvSpPr>
            <p:spPr bwMode="auto">
              <a:xfrm>
                <a:off x="2709"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476" name="Freeform 1209"/>
              <p:cNvSpPr/>
              <p:nvPr/>
            </p:nvSpPr>
            <p:spPr bwMode="auto">
              <a:xfrm>
                <a:off x="2707" y="2473"/>
                <a:ext cx="21" cy="19"/>
              </a:xfrm>
              <a:custGeom>
                <a:avLst/>
                <a:gdLst>
                  <a:gd name="T0" fmla="*/ 20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0477" name="Freeform 1210"/>
              <p:cNvSpPr/>
              <p:nvPr/>
            </p:nvSpPr>
            <p:spPr bwMode="auto">
              <a:xfrm>
                <a:off x="2598"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478" name="Freeform 1211"/>
              <p:cNvSpPr/>
              <p:nvPr/>
            </p:nvSpPr>
            <p:spPr bwMode="auto">
              <a:xfrm>
                <a:off x="2598" y="2473"/>
                <a:ext cx="22" cy="19"/>
              </a:xfrm>
              <a:custGeom>
                <a:avLst/>
                <a:gdLst>
                  <a:gd name="T0" fmla="*/ 0 w 22"/>
                  <a:gd name="T1" fmla="*/ 10 h 19"/>
                  <a:gd name="T2" fmla="*/ 0 w 22"/>
                  <a:gd name="T3" fmla="*/ 18 h 19"/>
                  <a:gd name="T4" fmla="*/ 21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1" y="18"/>
                    </a:lnTo>
                    <a:lnTo>
                      <a:pt x="21" y="4"/>
                    </a:lnTo>
                    <a:lnTo>
                      <a:pt x="20" y="0"/>
                    </a:lnTo>
                    <a:lnTo>
                      <a:pt x="19" y="10"/>
                    </a:lnTo>
                    <a:lnTo>
                      <a:pt x="17" y="11"/>
                    </a:lnTo>
                    <a:lnTo>
                      <a:pt x="14" y="11"/>
                    </a:lnTo>
                    <a:lnTo>
                      <a:pt x="11"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479" name="Freeform 1212"/>
              <p:cNvSpPr/>
              <p:nvPr/>
            </p:nvSpPr>
            <p:spPr bwMode="auto">
              <a:xfrm>
                <a:off x="2691"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480" name="Freeform 1213"/>
              <p:cNvSpPr/>
              <p:nvPr/>
            </p:nvSpPr>
            <p:spPr bwMode="auto">
              <a:xfrm>
                <a:off x="2690"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481" name="Freeform 1214"/>
              <p:cNvSpPr/>
              <p:nvPr/>
            </p:nvSpPr>
            <p:spPr bwMode="auto">
              <a:xfrm>
                <a:off x="2617"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0482" name="Freeform 1215"/>
              <p:cNvSpPr/>
              <p:nvPr/>
            </p:nvSpPr>
            <p:spPr bwMode="auto">
              <a:xfrm>
                <a:off x="2617" y="2473"/>
                <a:ext cx="21" cy="19"/>
              </a:xfrm>
              <a:custGeom>
                <a:avLst/>
                <a:gdLst>
                  <a:gd name="T0" fmla="*/ 0 w 21"/>
                  <a:gd name="T1" fmla="*/ 10 h 19"/>
                  <a:gd name="T2" fmla="*/ 0 w 21"/>
                  <a:gd name="T3" fmla="*/ 18 h 19"/>
                  <a:gd name="T4" fmla="*/ 20 w 21"/>
                  <a:gd name="T5" fmla="*/ 18 h 19"/>
                  <a:gd name="T6" fmla="*/ 20 w 21"/>
                  <a:gd name="T7" fmla="*/ 4 h 19"/>
                  <a:gd name="T8" fmla="*/ 19 w 21"/>
                  <a:gd name="T9" fmla="*/ 0 h 19"/>
                  <a:gd name="T10" fmla="*/ 18 w 21"/>
                  <a:gd name="T11" fmla="*/ 10 h 19"/>
                  <a:gd name="T12" fmla="*/ 16 w 21"/>
                  <a:gd name="T13" fmla="*/ 11 h 19"/>
                  <a:gd name="T14" fmla="*/ 13 w 21"/>
                  <a:gd name="T15" fmla="*/ 11 h 19"/>
                  <a:gd name="T16" fmla="*/ 11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19" y="0"/>
                    </a:lnTo>
                    <a:lnTo>
                      <a:pt x="18" y="10"/>
                    </a:lnTo>
                    <a:lnTo>
                      <a:pt x="16" y="11"/>
                    </a:lnTo>
                    <a:lnTo>
                      <a:pt x="13" y="11"/>
                    </a:lnTo>
                    <a:lnTo>
                      <a:pt x="11"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483" name="Freeform 1216"/>
              <p:cNvSpPr/>
              <p:nvPr/>
            </p:nvSpPr>
            <p:spPr bwMode="auto">
              <a:xfrm>
                <a:off x="2672"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484" name="Freeform 1217"/>
              <p:cNvSpPr/>
              <p:nvPr/>
            </p:nvSpPr>
            <p:spPr bwMode="auto">
              <a:xfrm>
                <a:off x="2635" y="2472"/>
                <a:ext cx="21" cy="19"/>
              </a:xfrm>
              <a:custGeom>
                <a:avLst/>
                <a:gdLst>
                  <a:gd name="T0" fmla="*/ 1 w 21"/>
                  <a:gd name="T1" fmla="*/ 0 h 19"/>
                  <a:gd name="T2" fmla="*/ 0 w 21"/>
                  <a:gd name="T3" fmla="*/ 14 h 19"/>
                  <a:gd name="T4" fmla="*/ 9 w 21"/>
                  <a:gd name="T5" fmla="*/ 18 h 19"/>
                  <a:gd name="T6" fmla="*/ 19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9"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0485" name="Freeform 1218"/>
              <p:cNvSpPr/>
              <p:nvPr/>
            </p:nvSpPr>
            <p:spPr bwMode="auto">
              <a:xfrm>
                <a:off x="2635" y="2473"/>
                <a:ext cx="21" cy="19"/>
              </a:xfrm>
              <a:custGeom>
                <a:avLst/>
                <a:gdLst>
                  <a:gd name="T0" fmla="*/ 0 w 21"/>
                  <a:gd name="T1" fmla="*/ 10 h 19"/>
                  <a:gd name="T2" fmla="*/ 0 w 21"/>
                  <a:gd name="T3" fmla="*/ 18 h 19"/>
                  <a:gd name="T4" fmla="*/ 20 w 21"/>
                  <a:gd name="T5" fmla="*/ 18 h 19"/>
                  <a:gd name="T6" fmla="*/ 20 w 21"/>
                  <a:gd name="T7" fmla="*/ 4 h 19"/>
                  <a:gd name="T8" fmla="*/ 20 w 21"/>
                  <a:gd name="T9" fmla="*/ 0 h 19"/>
                  <a:gd name="T10" fmla="*/ 19 w 21"/>
                  <a:gd name="T11" fmla="*/ 10 h 19"/>
                  <a:gd name="T12" fmla="*/ 16 w 21"/>
                  <a:gd name="T13" fmla="*/ 11 h 19"/>
                  <a:gd name="T14" fmla="*/ 14 w 21"/>
                  <a:gd name="T15" fmla="*/ 11 h 19"/>
                  <a:gd name="T16" fmla="*/ 11 w 21"/>
                  <a:gd name="T17" fmla="*/ 11 h 19"/>
                  <a:gd name="T18" fmla="*/ 9 w 21"/>
                  <a:gd name="T19" fmla="*/ 11 h 19"/>
                  <a:gd name="T20" fmla="*/ 7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20" y="0"/>
                    </a:lnTo>
                    <a:lnTo>
                      <a:pt x="19" y="10"/>
                    </a:lnTo>
                    <a:lnTo>
                      <a:pt x="16"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486" name="Freeform 1219"/>
              <p:cNvSpPr/>
              <p:nvPr/>
            </p:nvSpPr>
            <p:spPr bwMode="auto">
              <a:xfrm>
                <a:off x="2655"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487" name="Freeform 1220"/>
              <p:cNvSpPr/>
              <p:nvPr/>
            </p:nvSpPr>
            <p:spPr bwMode="auto">
              <a:xfrm>
                <a:off x="265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488" name="Freeform 1221"/>
              <p:cNvSpPr/>
              <p:nvPr/>
            </p:nvSpPr>
            <p:spPr bwMode="auto">
              <a:xfrm>
                <a:off x="2499" y="2482"/>
                <a:ext cx="22" cy="20"/>
              </a:xfrm>
              <a:custGeom>
                <a:avLst/>
                <a:gdLst>
                  <a:gd name="T0" fmla="*/ 2 w 22"/>
                  <a:gd name="T1" fmla="*/ 0 h 20"/>
                  <a:gd name="T2" fmla="*/ 0 w 22"/>
                  <a:gd name="T3" fmla="*/ 14 h 20"/>
                  <a:gd name="T4" fmla="*/ 9 w 22"/>
                  <a:gd name="T5" fmla="*/ 19 h 20"/>
                  <a:gd name="T6" fmla="*/ 18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489" name="Freeform 1222"/>
              <p:cNvSpPr/>
              <p:nvPr/>
            </p:nvSpPr>
            <p:spPr bwMode="auto">
              <a:xfrm>
                <a:off x="2498" y="2483"/>
                <a:ext cx="22" cy="20"/>
              </a:xfrm>
              <a:custGeom>
                <a:avLst/>
                <a:gdLst>
                  <a:gd name="T0" fmla="*/ 0 w 22"/>
                  <a:gd name="T1" fmla="*/ 10 h 20"/>
                  <a:gd name="T2" fmla="*/ 0 w 22"/>
                  <a:gd name="T3" fmla="*/ 19 h 20"/>
                  <a:gd name="T4" fmla="*/ 19 w 22"/>
                  <a:gd name="T5" fmla="*/ 19 h 20"/>
                  <a:gd name="T6" fmla="*/ 21 w 22"/>
                  <a:gd name="T7" fmla="*/ 5 h 20"/>
                  <a:gd name="T8" fmla="*/ 20 w 22"/>
                  <a:gd name="T9" fmla="*/ 0 h 20"/>
                  <a:gd name="T10" fmla="*/ 18 w 22"/>
                  <a:gd name="T11" fmla="*/ 10 h 20"/>
                  <a:gd name="T12" fmla="*/ 13 w 22"/>
                  <a:gd name="T13" fmla="*/ 11 h 20"/>
                  <a:gd name="T14" fmla="*/ 11 w 22"/>
                  <a:gd name="T15" fmla="*/ 11 h 20"/>
                  <a:gd name="T16" fmla="*/ 9 w 22"/>
                  <a:gd name="T17" fmla="*/ 12 h 20"/>
                  <a:gd name="T18" fmla="*/ 7 w 22"/>
                  <a:gd name="T19" fmla="*/ 11 h 20"/>
                  <a:gd name="T20" fmla="*/ 4 w 22"/>
                  <a:gd name="T21" fmla="*/ 11 h 20"/>
                  <a:gd name="T22" fmla="*/ 2 w 22"/>
                  <a:gd name="T23" fmla="*/ 11 h 20"/>
                  <a:gd name="T24" fmla="*/ 0 w 22"/>
                  <a:gd name="T25" fmla="*/ 1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20"/>
                  <a:gd name="T41" fmla="*/ 22 w 22"/>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20">
                    <a:moveTo>
                      <a:pt x="0" y="10"/>
                    </a:moveTo>
                    <a:lnTo>
                      <a:pt x="0" y="19"/>
                    </a:lnTo>
                    <a:lnTo>
                      <a:pt x="19" y="19"/>
                    </a:lnTo>
                    <a:lnTo>
                      <a:pt x="21" y="5"/>
                    </a:lnTo>
                    <a:lnTo>
                      <a:pt x="20" y="0"/>
                    </a:lnTo>
                    <a:lnTo>
                      <a:pt x="18" y="10"/>
                    </a:lnTo>
                    <a:lnTo>
                      <a:pt x="13"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490" name="Freeform 1223"/>
              <p:cNvSpPr/>
              <p:nvPr/>
            </p:nvSpPr>
            <p:spPr bwMode="auto">
              <a:xfrm>
                <a:off x="2516"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491" name="Freeform 1224"/>
              <p:cNvSpPr/>
              <p:nvPr/>
            </p:nvSpPr>
            <p:spPr bwMode="auto">
              <a:xfrm>
                <a:off x="2516"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3 w 22"/>
                  <a:gd name="T15" fmla="*/ 11 h 20"/>
                  <a:gd name="T16" fmla="*/ 11 w 22"/>
                  <a:gd name="T17" fmla="*/ 11 h 20"/>
                  <a:gd name="T18" fmla="*/ 9 w 22"/>
                  <a:gd name="T19" fmla="*/ 12 h 20"/>
                  <a:gd name="T20" fmla="*/ 6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492" name="Freeform 1225"/>
              <p:cNvSpPr/>
              <p:nvPr/>
            </p:nvSpPr>
            <p:spPr bwMode="auto">
              <a:xfrm>
                <a:off x="2533" y="2483"/>
                <a:ext cx="21" cy="20"/>
              </a:xfrm>
              <a:custGeom>
                <a:avLst/>
                <a:gdLst>
                  <a:gd name="T0" fmla="*/ 0 w 21"/>
                  <a:gd name="T1" fmla="*/ 10 h 20"/>
                  <a:gd name="T2" fmla="*/ 0 w 21"/>
                  <a:gd name="T3" fmla="*/ 19 h 20"/>
                  <a:gd name="T4" fmla="*/ 19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8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19" y="19"/>
                    </a:lnTo>
                    <a:lnTo>
                      <a:pt x="20" y="5"/>
                    </a:lnTo>
                    <a:lnTo>
                      <a:pt x="19" y="0"/>
                    </a:lnTo>
                    <a:lnTo>
                      <a:pt x="18" y="10"/>
                    </a:lnTo>
                    <a:lnTo>
                      <a:pt x="15" y="11"/>
                    </a:lnTo>
                    <a:lnTo>
                      <a:pt x="13" y="11"/>
                    </a:lnTo>
                    <a:lnTo>
                      <a:pt x="11" y="11"/>
                    </a:lnTo>
                    <a:lnTo>
                      <a:pt x="8"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493" name="Freeform 1226"/>
              <p:cNvSpPr/>
              <p:nvPr/>
            </p:nvSpPr>
            <p:spPr bwMode="auto">
              <a:xfrm>
                <a:off x="248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494" name="Freeform 1227"/>
              <p:cNvSpPr/>
              <p:nvPr/>
            </p:nvSpPr>
            <p:spPr bwMode="auto">
              <a:xfrm>
                <a:off x="248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495" name="Freeform 1228"/>
              <p:cNvSpPr/>
              <p:nvPr/>
            </p:nvSpPr>
            <p:spPr bwMode="auto">
              <a:xfrm>
                <a:off x="255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496" name="Freeform 1229"/>
              <p:cNvSpPr/>
              <p:nvPr/>
            </p:nvSpPr>
            <p:spPr bwMode="auto">
              <a:xfrm>
                <a:off x="255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497" name="Freeform 1230"/>
              <p:cNvSpPr/>
              <p:nvPr/>
            </p:nvSpPr>
            <p:spPr bwMode="auto">
              <a:xfrm>
                <a:off x="2756" y="2482"/>
                <a:ext cx="21" cy="20"/>
              </a:xfrm>
              <a:custGeom>
                <a:avLst/>
                <a:gdLst>
                  <a:gd name="T0" fmla="*/ 18 w 21"/>
                  <a:gd name="T1" fmla="*/ 0 h 20"/>
                  <a:gd name="T2" fmla="*/ 20 w 21"/>
                  <a:gd name="T3" fmla="*/ 14 h 20"/>
                  <a:gd name="T4" fmla="*/ 10 w 21"/>
                  <a:gd name="T5" fmla="*/ 19 h 20"/>
                  <a:gd name="T6" fmla="*/ 1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0498" name="Freeform 1231"/>
              <p:cNvSpPr/>
              <p:nvPr/>
            </p:nvSpPr>
            <p:spPr bwMode="auto">
              <a:xfrm>
                <a:off x="2571"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499" name="Freeform 1232"/>
              <p:cNvSpPr/>
              <p:nvPr/>
            </p:nvSpPr>
            <p:spPr bwMode="auto">
              <a:xfrm>
                <a:off x="2571"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500" name="Freeform 1233"/>
              <p:cNvSpPr/>
              <p:nvPr/>
            </p:nvSpPr>
            <p:spPr bwMode="auto">
              <a:xfrm>
                <a:off x="2739"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501" name="Freeform 1234"/>
              <p:cNvSpPr/>
              <p:nvPr/>
            </p:nvSpPr>
            <p:spPr bwMode="auto">
              <a:xfrm>
                <a:off x="2592" y="2482"/>
                <a:ext cx="22" cy="20"/>
              </a:xfrm>
              <a:custGeom>
                <a:avLst/>
                <a:gdLst>
                  <a:gd name="T0" fmla="*/ 1 w 22"/>
                  <a:gd name="T1" fmla="*/ 0 h 20"/>
                  <a:gd name="T2" fmla="*/ 0 w 22"/>
                  <a:gd name="T3" fmla="*/ 14 h 20"/>
                  <a:gd name="T4" fmla="*/ 9 w 22"/>
                  <a:gd name="T5" fmla="*/ 19 h 20"/>
                  <a:gd name="T6" fmla="*/ 19 w 22"/>
                  <a:gd name="T7" fmla="*/ 14 h 20"/>
                  <a:gd name="T8" fmla="*/ 21 w 22"/>
                  <a:gd name="T9" fmla="*/ 0 h 20"/>
                  <a:gd name="T10" fmla="*/ 1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 y="0"/>
                    </a:moveTo>
                    <a:lnTo>
                      <a:pt x="0" y="14"/>
                    </a:lnTo>
                    <a:lnTo>
                      <a:pt x="9" y="19"/>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0502" name="Freeform 1235"/>
              <p:cNvSpPr/>
              <p:nvPr/>
            </p:nvSpPr>
            <p:spPr bwMode="auto">
              <a:xfrm>
                <a:off x="2592" y="2483"/>
                <a:ext cx="22" cy="20"/>
              </a:xfrm>
              <a:custGeom>
                <a:avLst/>
                <a:gdLst>
                  <a:gd name="T0" fmla="*/ 0 w 22"/>
                  <a:gd name="T1" fmla="*/ 10 h 20"/>
                  <a:gd name="T2" fmla="*/ 0 w 22"/>
                  <a:gd name="T3" fmla="*/ 19 h 20"/>
                  <a:gd name="T4" fmla="*/ 21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503" name="Freeform 1236"/>
              <p:cNvSpPr/>
              <p:nvPr/>
            </p:nvSpPr>
            <p:spPr bwMode="auto">
              <a:xfrm>
                <a:off x="2718"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504" name="Freeform 1237"/>
              <p:cNvSpPr/>
              <p:nvPr/>
            </p:nvSpPr>
            <p:spPr bwMode="auto">
              <a:xfrm>
                <a:off x="2607" y="2482"/>
                <a:ext cx="22" cy="20"/>
              </a:xfrm>
              <a:custGeom>
                <a:avLst/>
                <a:gdLst>
                  <a:gd name="T0" fmla="*/ 2 w 22"/>
                  <a:gd name="T1" fmla="*/ 0 h 20"/>
                  <a:gd name="T2" fmla="*/ 0 w 22"/>
                  <a:gd name="T3" fmla="*/ 14 h 20"/>
                  <a:gd name="T4" fmla="*/ 10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10"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505" name="Freeform 1238"/>
              <p:cNvSpPr/>
              <p:nvPr/>
            </p:nvSpPr>
            <p:spPr bwMode="auto">
              <a:xfrm>
                <a:off x="2700" y="2482"/>
                <a:ext cx="22" cy="20"/>
              </a:xfrm>
              <a:custGeom>
                <a:avLst/>
                <a:gdLst>
                  <a:gd name="T0" fmla="*/ 19 w 22"/>
                  <a:gd name="T1" fmla="*/ 0 h 20"/>
                  <a:gd name="T2" fmla="*/ 21 w 22"/>
                  <a:gd name="T3" fmla="*/ 14 h 20"/>
                  <a:gd name="T4" fmla="*/ 11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1"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506" name="Freeform 1239"/>
              <p:cNvSpPr/>
              <p:nvPr/>
            </p:nvSpPr>
            <p:spPr bwMode="auto">
              <a:xfrm>
                <a:off x="2699"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9" y="11"/>
                    </a:lnTo>
                    <a:lnTo>
                      <a:pt x="11" y="12"/>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507" name="Freeform 1240"/>
              <p:cNvSpPr/>
              <p:nvPr/>
            </p:nvSpPr>
            <p:spPr bwMode="auto">
              <a:xfrm>
                <a:off x="2627" y="2482"/>
                <a:ext cx="21" cy="20"/>
              </a:xfrm>
              <a:custGeom>
                <a:avLst/>
                <a:gdLst>
                  <a:gd name="T0" fmla="*/ 1 w 21"/>
                  <a:gd name="T1" fmla="*/ 0 h 20"/>
                  <a:gd name="T2" fmla="*/ 0 w 21"/>
                  <a:gd name="T3" fmla="*/ 14 h 20"/>
                  <a:gd name="T4" fmla="*/ 9 w 21"/>
                  <a:gd name="T5" fmla="*/ 19 h 20"/>
                  <a:gd name="T6" fmla="*/ 18 w 21"/>
                  <a:gd name="T7" fmla="*/ 14 h 20"/>
                  <a:gd name="T8" fmla="*/ 20 w 21"/>
                  <a:gd name="T9" fmla="*/ 0 h 20"/>
                  <a:gd name="T10" fmla="*/ 1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 y="0"/>
                    </a:moveTo>
                    <a:lnTo>
                      <a:pt x="0" y="14"/>
                    </a:lnTo>
                    <a:lnTo>
                      <a:pt x="9" y="19"/>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0508" name="Freeform 1241"/>
              <p:cNvSpPr/>
              <p:nvPr/>
            </p:nvSpPr>
            <p:spPr bwMode="auto">
              <a:xfrm>
                <a:off x="2627" y="2483"/>
                <a:ext cx="21" cy="20"/>
              </a:xfrm>
              <a:custGeom>
                <a:avLst/>
                <a:gdLst>
                  <a:gd name="T0" fmla="*/ 0 w 21"/>
                  <a:gd name="T1" fmla="*/ 10 h 20"/>
                  <a:gd name="T2" fmla="*/ 0 w 21"/>
                  <a:gd name="T3" fmla="*/ 19 h 20"/>
                  <a:gd name="T4" fmla="*/ 20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9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20" y="19"/>
                    </a:lnTo>
                    <a:lnTo>
                      <a:pt x="20" y="5"/>
                    </a:lnTo>
                    <a:lnTo>
                      <a:pt x="19" y="0"/>
                    </a:lnTo>
                    <a:lnTo>
                      <a:pt x="18" y="10"/>
                    </a:lnTo>
                    <a:lnTo>
                      <a:pt x="15"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509" name="Freeform 1242"/>
              <p:cNvSpPr/>
              <p:nvPr/>
            </p:nvSpPr>
            <p:spPr bwMode="auto">
              <a:xfrm>
                <a:off x="2682" y="2482"/>
                <a:ext cx="22" cy="20"/>
              </a:xfrm>
              <a:custGeom>
                <a:avLst/>
                <a:gdLst>
                  <a:gd name="T0" fmla="*/ 20 w 22"/>
                  <a:gd name="T1" fmla="*/ 0 h 20"/>
                  <a:gd name="T2" fmla="*/ 21 w 22"/>
                  <a:gd name="T3" fmla="*/ 14 h 20"/>
                  <a:gd name="T4" fmla="*/ 11 w 22"/>
                  <a:gd name="T5" fmla="*/ 19 h 20"/>
                  <a:gd name="T6" fmla="*/ 2 w 22"/>
                  <a:gd name="T7" fmla="*/ 14 h 20"/>
                  <a:gd name="T8" fmla="*/ 0 w 22"/>
                  <a:gd name="T9" fmla="*/ 0 h 20"/>
                  <a:gd name="T10" fmla="*/ 20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0" y="0"/>
                    </a:moveTo>
                    <a:lnTo>
                      <a:pt x="21" y="14"/>
                    </a:lnTo>
                    <a:lnTo>
                      <a:pt x="11" y="19"/>
                    </a:lnTo>
                    <a:lnTo>
                      <a:pt x="2" y="14"/>
                    </a:lnTo>
                    <a:lnTo>
                      <a:pt x="0" y="0"/>
                    </a:lnTo>
                    <a:lnTo>
                      <a:pt x="20" y="0"/>
                    </a:lnTo>
                  </a:path>
                </a:pathLst>
              </a:custGeom>
              <a:solidFill>
                <a:srgbClr val="FFFFFF"/>
              </a:solidFill>
              <a:ln w="12700" cap="rnd">
                <a:solidFill>
                  <a:srgbClr val="ABABAB"/>
                </a:solidFill>
                <a:round/>
              </a:ln>
            </p:spPr>
            <p:txBody>
              <a:bodyPr/>
              <a:lstStyle/>
              <a:p>
                <a:endParaRPr lang="zh-CN" altLang="en-US"/>
              </a:p>
            </p:txBody>
          </p:sp>
          <p:sp>
            <p:nvSpPr>
              <p:cNvPr id="10510" name="Freeform 1243"/>
              <p:cNvSpPr/>
              <p:nvPr/>
            </p:nvSpPr>
            <p:spPr bwMode="auto">
              <a:xfrm>
                <a:off x="2682" y="2482"/>
                <a:ext cx="22" cy="20"/>
              </a:xfrm>
              <a:custGeom>
                <a:avLst/>
                <a:gdLst>
                  <a:gd name="T0" fmla="*/ 21 w 22"/>
                  <a:gd name="T1" fmla="*/ 11 h 20"/>
                  <a:gd name="T2" fmla="*/ 21 w 22"/>
                  <a:gd name="T3" fmla="*/ 19 h 20"/>
                  <a:gd name="T4" fmla="*/ 0 w 22"/>
                  <a:gd name="T5" fmla="*/ 19 h 20"/>
                  <a:gd name="T6" fmla="*/ 0 w 22"/>
                  <a:gd name="T7" fmla="*/ 5 h 20"/>
                  <a:gd name="T8" fmla="*/ 0 w 22"/>
                  <a:gd name="T9" fmla="*/ 0 h 20"/>
                  <a:gd name="T10" fmla="*/ 1 w 22"/>
                  <a:gd name="T11" fmla="*/ 11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1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1"/>
                    </a:moveTo>
                    <a:lnTo>
                      <a:pt x="21" y="19"/>
                    </a:lnTo>
                    <a:lnTo>
                      <a:pt x="0" y="19"/>
                    </a:lnTo>
                    <a:lnTo>
                      <a:pt x="0" y="5"/>
                    </a:lnTo>
                    <a:lnTo>
                      <a:pt x="0" y="0"/>
                    </a:lnTo>
                    <a:lnTo>
                      <a:pt x="1" y="11"/>
                    </a:lnTo>
                    <a:lnTo>
                      <a:pt x="4" y="11"/>
                    </a:lnTo>
                    <a:lnTo>
                      <a:pt x="6" y="11"/>
                    </a:lnTo>
                    <a:lnTo>
                      <a:pt x="9" y="11"/>
                    </a:lnTo>
                    <a:lnTo>
                      <a:pt x="11" y="12"/>
                    </a:lnTo>
                    <a:lnTo>
                      <a:pt x="14" y="11"/>
                    </a:lnTo>
                    <a:lnTo>
                      <a:pt x="16" y="11"/>
                    </a:lnTo>
                    <a:lnTo>
                      <a:pt x="18" y="11"/>
                    </a:lnTo>
                    <a:lnTo>
                      <a:pt x="21" y="11"/>
                    </a:lnTo>
                  </a:path>
                </a:pathLst>
              </a:custGeom>
              <a:solidFill>
                <a:srgbClr val="ABABAB"/>
              </a:solidFill>
              <a:ln w="12700" cap="rnd">
                <a:solidFill>
                  <a:srgbClr val="ABABAB"/>
                </a:solidFill>
                <a:round/>
              </a:ln>
            </p:spPr>
            <p:txBody>
              <a:bodyPr/>
              <a:lstStyle/>
              <a:p>
                <a:endParaRPr lang="zh-CN" altLang="en-US"/>
              </a:p>
            </p:txBody>
          </p:sp>
          <p:sp>
            <p:nvSpPr>
              <p:cNvPr id="10511" name="Freeform 1244"/>
              <p:cNvSpPr/>
              <p:nvPr/>
            </p:nvSpPr>
            <p:spPr bwMode="auto">
              <a:xfrm>
                <a:off x="2646" y="2483"/>
                <a:ext cx="22" cy="20"/>
              </a:xfrm>
              <a:custGeom>
                <a:avLst/>
                <a:gdLst>
                  <a:gd name="T0" fmla="*/ 0 w 22"/>
                  <a:gd name="T1" fmla="*/ 10 h 20"/>
                  <a:gd name="T2" fmla="*/ 0 w 22"/>
                  <a:gd name="T3" fmla="*/ 19 h 20"/>
                  <a:gd name="T4" fmla="*/ 21 w 22"/>
                  <a:gd name="T5" fmla="*/ 19 h 20"/>
                  <a:gd name="T6" fmla="*/ 21 w 22"/>
                  <a:gd name="T7" fmla="*/ 5 h 20"/>
                  <a:gd name="T8" fmla="*/ 21 w 22"/>
                  <a:gd name="T9" fmla="*/ 0 h 20"/>
                  <a:gd name="T10" fmla="*/ 19 w 22"/>
                  <a:gd name="T11" fmla="*/ 10 h 20"/>
                  <a:gd name="T12" fmla="*/ 17 w 22"/>
                  <a:gd name="T13" fmla="*/ 11 h 20"/>
                  <a:gd name="T14" fmla="*/ 14 w 22"/>
                  <a:gd name="T15" fmla="*/ 11 h 20"/>
                  <a:gd name="T16" fmla="*/ 12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1" y="0"/>
                    </a:lnTo>
                    <a:lnTo>
                      <a:pt x="19" y="10"/>
                    </a:lnTo>
                    <a:lnTo>
                      <a:pt x="17" y="11"/>
                    </a:lnTo>
                    <a:lnTo>
                      <a:pt x="14" y="11"/>
                    </a:lnTo>
                    <a:lnTo>
                      <a:pt x="12"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512" name="Freeform 1245"/>
              <p:cNvSpPr/>
              <p:nvPr/>
            </p:nvSpPr>
            <p:spPr bwMode="auto">
              <a:xfrm>
                <a:off x="2666" y="2482"/>
                <a:ext cx="21" cy="20"/>
              </a:xfrm>
              <a:custGeom>
                <a:avLst/>
                <a:gdLst>
                  <a:gd name="T0" fmla="*/ 18 w 21"/>
                  <a:gd name="T1" fmla="*/ 0 h 20"/>
                  <a:gd name="T2" fmla="*/ 20 w 21"/>
                  <a:gd name="T3" fmla="*/ 14 h 20"/>
                  <a:gd name="T4" fmla="*/ 10 w 21"/>
                  <a:gd name="T5" fmla="*/ 19 h 20"/>
                  <a:gd name="T6" fmla="*/ 0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0"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0513" name="Freeform 1246"/>
              <p:cNvSpPr/>
              <p:nvPr/>
            </p:nvSpPr>
            <p:spPr bwMode="auto">
              <a:xfrm>
                <a:off x="2663"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8 w 22"/>
                  <a:gd name="T17" fmla="*/ 11 h 20"/>
                  <a:gd name="T18" fmla="*/ 11 w 22"/>
                  <a:gd name="T19" fmla="*/ 12 h 20"/>
                  <a:gd name="T20" fmla="*/ 13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8" y="11"/>
                    </a:lnTo>
                    <a:lnTo>
                      <a:pt x="11" y="12"/>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514" name="Freeform 1247"/>
              <p:cNvSpPr/>
              <p:nvPr/>
            </p:nvSpPr>
            <p:spPr bwMode="auto">
              <a:xfrm>
                <a:off x="250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515" name="Freeform 1248"/>
              <p:cNvSpPr/>
              <p:nvPr/>
            </p:nvSpPr>
            <p:spPr bwMode="auto">
              <a:xfrm>
                <a:off x="2522" y="2491"/>
                <a:ext cx="22" cy="19"/>
              </a:xfrm>
              <a:custGeom>
                <a:avLst/>
                <a:gdLst>
                  <a:gd name="T0" fmla="*/ 2 w 22"/>
                  <a:gd name="T1" fmla="*/ 0 h 19"/>
                  <a:gd name="T2" fmla="*/ 0 w 22"/>
                  <a:gd name="T3" fmla="*/ 14 h 19"/>
                  <a:gd name="T4" fmla="*/ 9 w 22"/>
                  <a:gd name="T5" fmla="*/ 18 h 19"/>
                  <a:gd name="T6" fmla="*/ 18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516" name="Freeform 1249"/>
              <p:cNvSpPr/>
              <p:nvPr/>
            </p:nvSpPr>
            <p:spPr bwMode="auto">
              <a:xfrm>
                <a:off x="2540"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517" name="Freeform 1250"/>
              <p:cNvSpPr/>
              <p:nvPr/>
            </p:nvSpPr>
            <p:spPr bwMode="auto">
              <a:xfrm>
                <a:off x="2476" y="2491"/>
                <a:ext cx="28" cy="19"/>
              </a:xfrm>
              <a:custGeom>
                <a:avLst/>
                <a:gdLst>
                  <a:gd name="T0" fmla="*/ 1 w 28"/>
                  <a:gd name="T1" fmla="*/ 0 h 19"/>
                  <a:gd name="T2" fmla="*/ 0 w 28"/>
                  <a:gd name="T3" fmla="*/ 14 h 19"/>
                  <a:gd name="T4" fmla="*/ 1 w 28"/>
                  <a:gd name="T5" fmla="*/ 18 h 19"/>
                  <a:gd name="T6" fmla="*/ 23 w 28"/>
                  <a:gd name="T7" fmla="*/ 18 h 19"/>
                  <a:gd name="T8" fmla="*/ 25 w 28"/>
                  <a:gd name="T9" fmla="*/ 14 h 19"/>
                  <a:gd name="T10" fmla="*/ 27 w 28"/>
                  <a:gd name="T11" fmla="*/ 0 h 19"/>
                  <a:gd name="T12" fmla="*/ 1 w 28"/>
                  <a:gd name="T13" fmla="*/ 0 h 19"/>
                  <a:gd name="T14" fmla="*/ 0 60000 65536"/>
                  <a:gd name="T15" fmla="*/ 0 60000 65536"/>
                  <a:gd name="T16" fmla="*/ 0 60000 65536"/>
                  <a:gd name="T17" fmla="*/ 0 60000 65536"/>
                  <a:gd name="T18" fmla="*/ 0 60000 65536"/>
                  <a:gd name="T19" fmla="*/ 0 60000 65536"/>
                  <a:gd name="T20" fmla="*/ 0 60000 65536"/>
                  <a:gd name="T21" fmla="*/ 0 w 28"/>
                  <a:gd name="T22" fmla="*/ 0 h 19"/>
                  <a:gd name="T23" fmla="*/ 28 w 2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9">
                    <a:moveTo>
                      <a:pt x="1" y="0"/>
                    </a:moveTo>
                    <a:lnTo>
                      <a:pt x="0" y="14"/>
                    </a:lnTo>
                    <a:lnTo>
                      <a:pt x="1" y="18"/>
                    </a:lnTo>
                    <a:lnTo>
                      <a:pt x="23" y="18"/>
                    </a:lnTo>
                    <a:lnTo>
                      <a:pt x="25" y="14"/>
                    </a:lnTo>
                    <a:lnTo>
                      <a:pt x="27" y="0"/>
                    </a:lnTo>
                    <a:lnTo>
                      <a:pt x="1" y="0"/>
                    </a:lnTo>
                  </a:path>
                </a:pathLst>
              </a:custGeom>
              <a:solidFill>
                <a:srgbClr val="FFFFFF"/>
              </a:solidFill>
              <a:ln w="12700" cap="rnd">
                <a:solidFill>
                  <a:srgbClr val="ABABAB"/>
                </a:solidFill>
                <a:round/>
              </a:ln>
            </p:spPr>
            <p:txBody>
              <a:bodyPr/>
              <a:lstStyle/>
              <a:p>
                <a:endParaRPr lang="zh-CN" altLang="en-US"/>
              </a:p>
            </p:txBody>
          </p:sp>
          <p:sp>
            <p:nvSpPr>
              <p:cNvPr id="10518" name="Freeform 1251"/>
              <p:cNvSpPr/>
              <p:nvPr/>
            </p:nvSpPr>
            <p:spPr bwMode="auto">
              <a:xfrm>
                <a:off x="2558"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519" name="Freeform 1252"/>
              <p:cNvSpPr/>
              <p:nvPr/>
            </p:nvSpPr>
            <p:spPr bwMode="auto">
              <a:xfrm>
                <a:off x="2578" y="2491"/>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0520" name="Freeform 1253"/>
              <p:cNvSpPr/>
              <p:nvPr/>
            </p:nvSpPr>
            <p:spPr bwMode="auto">
              <a:xfrm>
                <a:off x="2614" y="2491"/>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0521" name="Freeform 1254"/>
              <p:cNvSpPr/>
              <p:nvPr/>
            </p:nvSpPr>
            <p:spPr bwMode="auto">
              <a:xfrm>
                <a:off x="2705" y="2491"/>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0522" name="Freeform 1255"/>
              <p:cNvSpPr/>
              <p:nvPr/>
            </p:nvSpPr>
            <p:spPr bwMode="auto">
              <a:xfrm>
                <a:off x="263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523" name="Freeform 1256"/>
              <p:cNvSpPr/>
              <p:nvPr/>
            </p:nvSpPr>
            <p:spPr bwMode="auto">
              <a:xfrm>
                <a:off x="2687"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524" name="Freeform 1257"/>
              <p:cNvSpPr/>
              <p:nvPr/>
            </p:nvSpPr>
            <p:spPr bwMode="auto">
              <a:xfrm>
                <a:off x="2651" y="2491"/>
                <a:ext cx="22" cy="19"/>
              </a:xfrm>
              <a:custGeom>
                <a:avLst/>
                <a:gdLst>
                  <a:gd name="T0" fmla="*/ 1 w 22"/>
                  <a:gd name="T1" fmla="*/ 0 h 19"/>
                  <a:gd name="T2" fmla="*/ 0 w 22"/>
                  <a:gd name="T3" fmla="*/ 14 h 19"/>
                  <a:gd name="T4" fmla="*/ 10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10"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0525" name="Freeform 1258"/>
              <p:cNvSpPr/>
              <p:nvPr/>
            </p:nvSpPr>
            <p:spPr bwMode="auto">
              <a:xfrm>
                <a:off x="2669"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526" name="Freeform 1259"/>
              <p:cNvSpPr/>
              <p:nvPr/>
            </p:nvSpPr>
            <p:spPr bwMode="auto">
              <a:xfrm>
                <a:off x="2473" y="2502"/>
                <a:ext cx="38" cy="19"/>
              </a:xfrm>
              <a:custGeom>
                <a:avLst/>
                <a:gdLst>
                  <a:gd name="T0" fmla="*/ 0 w 38"/>
                  <a:gd name="T1" fmla="*/ 10 h 19"/>
                  <a:gd name="T2" fmla="*/ 0 w 38"/>
                  <a:gd name="T3" fmla="*/ 18 h 19"/>
                  <a:gd name="T4" fmla="*/ 36 w 38"/>
                  <a:gd name="T5" fmla="*/ 18 h 19"/>
                  <a:gd name="T6" fmla="*/ 37 w 38"/>
                  <a:gd name="T7" fmla="*/ 4 h 19"/>
                  <a:gd name="T8" fmla="*/ 37 w 38"/>
                  <a:gd name="T9" fmla="*/ 0 h 19"/>
                  <a:gd name="T10" fmla="*/ 35 w 38"/>
                  <a:gd name="T11" fmla="*/ 10 h 19"/>
                  <a:gd name="T12" fmla="*/ 32 w 38"/>
                  <a:gd name="T13" fmla="*/ 11 h 19"/>
                  <a:gd name="T14" fmla="*/ 30 w 38"/>
                  <a:gd name="T15" fmla="*/ 11 h 19"/>
                  <a:gd name="T16" fmla="*/ 27 w 38"/>
                  <a:gd name="T17" fmla="*/ 11 h 19"/>
                  <a:gd name="T18" fmla="*/ 25 w 38"/>
                  <a:gd name="T19" fmla="*/ 11 h 19"/>
                  <a:gd name="T20" fmla="*/ 22 w 38"/>
                  <a:gd name="T21" fmla="*/ 11 h 19"/>
                  <a:gd name="T22" fmla="*/ 20 w 38"/>
                  <a:gd name="T23" fmla="*/ 11 h 19"/>
                  <a:gd name="T24" fmla="*/ 17 w 38"/>
                  <a:gd name="T25" fmla="*/ 11 h 19"/>
                  <a:gd name="T26" fmla="*/ 14 w 38"/>
                  <a:gd name="T27" fmla="*/ 11 h 19"/>
                  <a:gd name="T28" fmla="*/ 12 w 38"/>
                  <a:gd name="T29" fmla="*/ 11 h 19"/>
                  <a:gd name="T30" fmla="*/ 9 w 38"/>
                  <a:gd name="T31" fmla="*/ 11 h 19"/>
                  <a:gd name="T32" fmla="*/ 7 w 38"/>
                  <a:gd name="T33" fmla="*/ 11 h 19"/>
                  <a:gd name="T34" fmla="*/ 5 w 38"/>
                  <a:gd name="T35" fmla="*/ 11 h 19"/>
                  <a:gd name="T36" fmla="*/ 2 w 38"/>
                  <a:gd name="T37" fmla="*/ 11 h 19"/>
                  <a:gd name="T38" fmla="*/ 0 w 38"/>
                  <a:gd name="T39" fmla="*/ 10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9"/>
                  <a:gd name="T62" fmla="*/ 38 w 38"/>
                  <a:gd name="T63" fmla="*/ 19 h 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9">
                    <a:moveTo>
                      <a:pt x="0" y="10"/>
                    </a:moveTo>
                    <a:lnTo>
                      <a:pt x="0" y="18"/>
                    </a:lnTo>
                    <a:lnTo>
                      <a:pt x="36" y="18"/>
                    </a:lnTo>
                    <a:lnTo>
                      <a:pt x="37" y="4"/>
                    </a:lnTo>
                    <a:lnTo>
                      <a:pt x="37" y="0"/>
                    </a:lnTo>
                    <a:lnTo>
                      <a:pt x="35" y="10"/>
                    </a:lnTo>
                    <a:lnTo>
                      <a:pt x="32" y="11"/>
                    </a:lnTo>
                    <a:lnTo>
                      <a:pt x="30" y="11"/>
                    </a:lnTo>
                    <a:lnTo>
                      <a:pt x="27" y="11"/>
                    </a:lnTo>
                    <a:lnTo>
                      <a:pt x="25" y="11"/>
                    </a:lnTo>
                    <a:lnTo>
                      <a:pt x="22" y="11"/>
                    </a:lnTo>
                    <a:lnTo>
                      <a:pt x="20" y="11"/>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527" name="Freeform 1260"/>
              <p:cNvSpPr/>
              <p:nvPr/>
            </p:nvSpPr>
            <p:spPr bwMode="auto">
              <a:xfrm>
                <a:off x="2548" y="2502"/>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7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528" name="Freeform 1261"/>
              <p:cNvSpPr/>
              <p:nvPr/>
            </p:nvSpPr>
            <p:spPr bwMode="auto">
              <a:xfrm>
                <a:off x="2602" y="2502"/>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529" name="Freeform 1262"/>
              <p:cNvSpPr/>
              <p:nvPr/>
            </p:nvSpPr>
            <p:spPr bwMode="auto">
              <a:xfrm>
                <a:off x="2678" y="250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530" name="Freeform 1263"/>
              <p:cNvSpPr/>
              <p:nvPr/>
            </p:nvSpPr>
            <p:spPr bwMode="auto">
              <a:xfrm>
                <a:off x="2678" y="2502"/>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531" name="Freeform 1264"/>
              <p:cNvSpPr/>
              <p:nvPr/>
            </p:nvSpPr>
            <p:spPr bwMode="auto">
              <a:xfrm>
                <a:off x="2472"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532" name="Freeform 1265"/>
              <p:cNvSpPr/>
              <p:nvPr/>
            </p:nvSpPr>
            <p:spPr bwMode="auto">
              <a:xfrm>
                <a:off x="2471" y="2511"/>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533" name="Freeform 1266"/>
              <p:cNvSpPr/>
              <p:nvPr/>
            </p:nvSpPr>
            <p:spPr bwMode="auto">
              <a:xfrm>
                <a:off x="2488" y="2511"/>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7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7"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534" name="Freeform 1267"/>
              <p:cNvSpPr/>
              <p:nvPr/>
            </p:nvSpPr>
            <p:spPr bwMode="auto">
              <a:xfrm>
                <a:off x="2776" y="2510"/>
                <a:ext cx="22" cy="19"/>
              </a:xfrm>
              <a:custGeom>
                <a:avLst/>
                <a:gdLst>
                  <a:gd name="T0" fmla="*/ 19 w 22"/>
                  <a:gd name="T1" fmla="*/ 0 h 19"/>
                  <a:gd name="T2" fmla="*/ 21 w 22"/>
                  <a:gd name="T3" fmla="*/ 13 h 19"/>
                  <a:gd name="T4" fmla="*/ 11 w 22"/>
                  <a:gd name="T5" fmla="*/ 18 h 19"/>
                  <a:gd name="T6" fmla="*/ 2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1" y="18"/>
                    </a:lnTo>
                    <a:lnTo>
                      <a:pt x="2"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535" name="Freeform 1268"/>
              <p:cNvSpPr/>
              <p:nvPr/>
            </p:nvSpPr>
            <p:spPr bwMode="auto">
              <a:xfrm>
                <a:off x="2774" y="2511"/>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2 w 21"/>
                  <a:gd name="T11" fmla="*/ 10 h 19"/>
                  <a:gd name="T12" fmla="*/ 4 w 21"/>
                  <a:gd name="T13" fmla="*/ 11 h 19"/>
                  <a:gd name="T14" fmla="*/ 6 w 21"/>
                  <a:gd name="T15" fmla="*/ 11 h 19"/>
                  <a:gd name="T16" fmla="*/ 8 w 21"/>
                  <a:gd name="T17" fmla="*/ 11 h 19"/>
                  <a:gd name="T18" fmla="*/ 11 w 21"/>
                  <a:gd name="T19" fmla="*/ 11 h 19"/>
                  <a:gd name="T20" fmla="*/ 12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2" y="10"/>
                    </a:lnTo>
                    <a:lnTo>
                      <a:pt x="4" y="11"/>
                    </a:lnTo>
                    <a:lnTo>
                      <a:pt x="6" y="11"/>
                    </a:lnTo>
                    <a:lnTo>
                      <a:pt x="8" y="11"/>
                    </a:lnTo>
                    <a:lnTo>
                      <a:pt x="11" y="11"/>
                    </a:lnTo>
                    <a:lnTo>
                      <a:pt x="12"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0536" name="Freeform 1269"/>
              <p:cNvSpPr/>
              <p:nvPr/>
            </p:nvSpPr>
            <p:spPr bwMode="auto">
              <a:xfrm>
                <a:off x="2543"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537" name="Freeform 1270"/>
              <p:cNvSpPr/>
              <p:nvPr/>
            </p:nvSpPr>
            <p:spPr bwMode="auto">
              <a:xfrm>
                <a:off x="2756" y="2510"/>
                <a:ext cx="21" cy="19"/>
              </a:xfrm>
              <a:custGeom>
                <a:avLst/>
                <a:gdLst>
                  <a:gd name="T0" fmla="*/ 18 w 21"/>
                  <a:gd name="T1" fmla="*/ 0 h 19"/>
                  <a:gd name="T2" fmla="*/ 20 w 21"/>
                  <a:gd name="T3" fmla="*/ 13 h 19"/>
                  <a:gd name="T4" fmla="*/ 10 w 21"/>
                  <a:gd name="T5" fmla="*/ 18 h 19"/>
                  <a:gd name="T6" fmla="*/ 1 w 21"/>
                  <a:gd name="T7" fmla="*/ 13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3"/>
                    </a:lnTo>
                    <a:lnTo>
                      <a:pt x="10" y="18"/>
                    </a:lnTo>
                    <a:lnTo>
                      <a:pt x="1" y="13"/>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0538" name="Freeform 1271"/>
              <p:cNvSpPr/>
              <p:nvPr/>
            </p:nvSpPr>
            <p:spPr bwMode="auto">
              <a:xfrm>
                <a:off x="2739"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539" name="Freeform 1272"/>
              <p:cNvSpPr/>
              <p:nvPr/>
            </p:nvSpPr>
            <p:spPr bwMode="auto">
              <a:xfrm>
                <a:off x="2718"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540" name="Freeform 1273"/>
              <p:cNvSpPr/>
              <p:nvPr/>
            </p:nvSpPr>
            <p:spPr bwMode="auto">
              <a:xfrm>
                <a:off x="2718"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541" name="Freeform 1274"/>
              <p:cNvSpPr/>
              <p:nvPr/>
            </p:nvSpPr>
            <p:spPr bwMode="auto">
              <a:xfrm>
                <a:off x="2700"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542" name="Freeform 1275"/>
              <p:cNvSpPr/>
              <p:nvPr/>
            </p:nvSpPr>
            <p:spPr bwMode="auto">
              <a:xfrm>
                <a:off x="2699"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543" name="Freeform 1276"/>
              <p:cNvSpPr/>
              <p:nvPr/>
            </p:nvSpPr>
            <p:spPr bwMode="auto">
              <a:xfrm>
                <a:off x="2574"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0544" name="Freeform 1277"/>
              <p:cNvSpPr/>
              <p:nvPr/>
            </p:nvSpPr>
            <p:spPr bwMode="auto">
              <a:xfrm>
                <a:off x="2646"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0545" name="Freeform 1278"/>
              <p:cNvSpPr/>
              <p:nvPr/>
            </p:nvSpPr>
            <p:spPr bwMode="auto">
              <a:xfrm>
                <a:off x="2716" y="2392"/>
                <a:ext cx="65" cy="19"/>
              </a:xfrm>
              <a:custGeom>
                <a:avLst/>
                <a:gdLst>
                  <a:gd name="T0" fmla="*/ 0 w 65"/>
                  <a:gd name="T1" fmla="*/ 0 h 19"/>
                  <a:gd name="T2" fmla="*/ 64 w 65"/>
                  <a:gd name="T3" fmla="*/ 0 h 19"/>
                  <a:gd name="T4" fmla="*/ 64 w 65"/>
                  <a:gd name="T5" fmla="*/ 18 h 19"/>
                  <a:gd name="T6" fmla="*/ 0 w 65"/>
                  <a:gd name="T7" fmla="*/ 18 h 19"/>
                  <a:gd name="T8" fmla="*/ 0 w 65"/>
                  <a:gd name="T9" fmla="*/ 0 h 19"/>
                  <a:gd name="T10" fmla="*/ 0 60000 65536"/>
                  <a:gd name="T11" fmla="*/ 0 60000 65536"/>
                  <a:gd name="T12" fmla="*/ 0 60000 65536"/>
                  <a:gd name="T13" fmla="*/ 0 60000 65536"/>
                  <a:gd name="T14" fmla="*/ 0 60000 65536"/>
                  <a:gd name="T15" fmla="*/ 0 w 65"/>
                  <a:gd name="T16" fmla="*/ 0 h 19"/>
                  <a:gd name="T17" fmla="*/ 65 w 65"/>
                  <a:gd name="T18" fmla="*/ 19 h 19"/>
                </a:gdLst>
                <a:ahLst/>
                <a:cxnLst>
                  <a:cxn ang="T10">
                    <a:pos x="T0" y="T1"/>
                  </a:cxn>
                  <a:cxn ang="T11">
                    <a:pos x="T2" y="T3"/>
                  </a:cxn>
                  <a:cxn ang="T12">
                    <a:pos x="T4" y="T5"/>
                  </a:cxn>
                  <a:cxn ang="T13">
                    <a:pos x="T6" y="T7"/>
                  </a:cxn>
                  <a:cxn ang="T14">
                    <a:pos x="T8" y="T9"/>
                  </a:cxn>
                </a:cxnLst>
                <a:rect l="T15" t="T16" r="T17" b="T18"/>
                <a:pathLst>
                  <a:path w="65" h="19">
                    <a:moveTo>
                      <a:pt x="0" y="0"/>
                    </a:moveTo>
                    <a:lnTo>
                      <a:pt x="64" y="0"/>
                    </a:lnTo>
                    <a:lnTo>
                      <a:pt x="64"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0546" name="Freeform 1279"/>
              <p:cNvSpPr/>
              <p:nvPr/>
            </p:nvSpPr>
            <p:spPr bwMode="auto">
              <a:xfrm>
                <a:off x="2529" y="2170"/>
                <a:ext cx="290" cy="224"/>
              </a:xfrm>
              <a:custGeom>
                <a:avLst/>
                <a:gdLst>
                  <a:gd name="T0" fmla="*/ 12 w 290"/>
                  <a:gd name="T1" fmla="*/ 0 h 224"/>
                  <a:gd name="T2" fmla="*/ 276 w 290"/>
                  <a:gd name="T3" fmla="*/ 0 h 224"/>
                  <a:gd name="T4" fmla="*/ 279 w 290"/>
                  <a:gd name="T5" fmla="*/ 0 h 224"/>
                  <a:gd name="T6" fmla="*/ 281 w 290"/>
                  <a:gd name="T7" fmla="*/ 0 h 224"/>
                  <a:gd name="T8" fmla="*/ 283 w 290"/>
                  <a:gd name="T9" fmla="*/ 1 h 224"/>
                  <a:gd name="T10" fmla="*/ 285 w 290"/>
                  <a:gd name="T11" fmla="*/ 3 h 224"/>
                  <a:gd name="T12" fmla="*/ 287 w 290"/>
                  <a:gd name="T13" fmla="*/ 4 h 224"/>
                  <a:gd name="T14" fmla="*/ 288 w 290"/>
                  <a:gd name="T15" fmla="*/ 7 h 224"/>
                  <a:gd name="T16" fmla="*/ 289 w 290"/>
                  <a:gd name="T17" fmla="*/ 9 h 224"/>
                  <a:gd name="T18" fmla="*/ 289 w 290"/>
                  <a:gd name="T19" fmla="*/ 11 h 224"/>
                  <a:gd name="T20" fmla="*/ 289 w 290"/>
                  <a:gd name="T21" fmla="*/ 211 h 224"/>
                  <a:gd name="T22" fmla="*/ 289 w 290"/>
                  <a:gd name="T23" fmla="*/ 213 h 224"/>
                  <a:gd name="T24" fmla="*/ 288 w 290"/>
                  <a:gd name="T25" fmla="*/ 215 h 224"/>
                  <a:gd name="T26" fmla="*/ 287 w 290"/>
                  <a:gd name="T27" fmla="*/ 218 h 224"/>
                  <a:gd name="T28" fmla="*/ 285 w 290"/>
                  <a:gd name="T29" fmla="*/ 219 h 224"/>
                  <a:gd name="T30" fmla="*/ 283 w 290"/>
                  <a:gd name="T31" fmla="*/ 221 h 224"/>
                  <a:gd name="T32" fmla="*/ 281 w 290"/>
                  <a:gd name="T33" fmla="*/ 222 h 224"/>
                  <a:gd name="T34" fmla="*/ 279 w 290"/>
                  <a:gd name="T35" fmla="*/ 222 h 224"/>
                  <a:gd name="T36" fmla="*/ 276 w 290"/>
                  <a:gd name="T37" fmla="*/ 223 h 224"/>
                  <a:gd name="T38" fmla="*/ 12 w 290"/>
                  <a:gd name="T39" fmla="*/ 223 h 224"/>
                  <a:gd name="T40" fmla="*/ 9 w 290"/>
                  <a:gd name="T41" fmla="*/ 222 h 224"/>
                  <a:gd name="T42" fmla="*/ 7 w 290"/>
                  <a:gd name="T43" fmla="*/ 222 h 224"/>
                  <a:gd name="T44" fmla="*/ 5 w 290"/>
                  <a:gd name="T45" fmla="*/ 221 h 224"/>
                  <a:gd name="T46" fmla="*/ 3 w 290"/>
                  <a:gd name="T47" fmla="*/ 219 h 224"/>
                  <a:gd name="T48" fmla="*/ 1 w 290"/>
                  <a:gd name="T49" fmla="*/ 218 h 224"/>
                  <a:gd name="T50" fmla="*/ 0 w 290"/>
                  <a:gd name="T51" fmla="*/ 215 h 224"/>
                  <a:gd name="T52" fmla="*/ 0 w 290"/>
                  <a:gd name="T53" fmla="*/ 213 h 224"/>
                  <a:gd name="T54" fmla="*/ 0 w 290"/>
                  <a:gd name="T55" fmla="*/ 211 h 224"/>
                  <a:gd name="T56" fmla="*/ 0 w 290"/>
                  <a:gd name="T57" fmla="*/ 11 h 224"/>
                  <a:gd name="T58" fmla="*/ 0 w 290"/>
                  <a:gd name="T59" fmla="*/ 9 h 224"/>
                  <a:gd name="T60" fmla="*/ 0 w 290"/>
                  <a:gd name="T61" fmla="*/ 7 h 224"/>
                  <a:gd name="T62" fmla="*/ 1 w 290"/>
                  <a:gd name="T63" fmla="*/ 4 h 224"/>
                  <a:gd name="T64" fmla="*/ 3 w 290"/>
                  <a:gd name="T65" fmla="*/ 3 h 224"/>
                  <a:gd name="T66" fmla="*/ 5 w 290"/>
                  <a:gd name="T67" fmla="*/ 1 h 224"/>
                  <a:gd name="T68" fmla="*/ 7 w 290"/>
                  <a:gd name="T69" fmla="*/ 0 h 224"/>
                  <a:gd name="T70" fmla="*/ 9 w 290"/>
                  <a:gd name="T71" fmla="*/ 0 h 224"/>
                  <a:gd name="T72" fmla="*/ 12 w 290"/>
                  <a:gd name="T73" fmla="*/ 0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0"/>
                  <a:gd name="T112" fmla="*/ 0 h 224"/>
                  <a:gd name="T113" fmla="*/ 290 w 290"/>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0" h="224">
                    <a:moveTo>
                      <a:pt x="12" y="0"/>
                    </a:moveTo>
                    <a:lnTo>
                      <a:pt x="276" y="0"/>
                    </a:lnTo>
                    <a:lnTo>
                      <a:pt x="279" y="0"/>
                    </a:lnTo>
                    <a:lnTo>
                      <a:pt x="281" y="0"/>
                    </a:lnTo>
                    <a:lnTo>
                      <a:pt x="283" y="1"/>
                    </a:lnTo>
                    <a:lnTo>
                      <a:pt x="285" y="3"/>
                    </a:lnTo>
                    <a:lnTo>
                      <a:pt x="287" y="4"/>
                    </a:lnTo>
                    <a:lnTo>
                      <a:pt x="288" y="7"/>
                    </a:lnTo>
                    <a:lnTo>
                      <a:pt x="289" y="9"/>
                    </a:lnTo>
                    <a:lnTo>
                      <a:pt x="289" y="11"/>
                    </a:lnTo>
                    <a:lnTo>
                      <a:pt x="289" y="211"/>
                    </a:lnTo>
                    <a:lnTo>
                      <a:pt x="289" y="213"/>
                    </a:lnTo>
                    <a:lnTo>
                      <a:pt x="288" y="215"/>
                    </a:lnTo>
                    <a:lnTo>
                      <a:pt x="287" y="218"/>
                    </a:lnTo>
                    <a:lnTo>
                      <a:pt x="285" y="219"/>
                    </a:lnTo>
                    <a:lnTo>
                      <a:pt x="283" y="221"/>
                    </a:lnTo>
                    <a:lnTo>
                      <a:pt x="281" y="222"/>
                    </a:lnTo>
                    <a:lnTo>
                      <a:pt x="279" y="222"/>
                    </a:lnTo>
                    <a:lnTo>
                      <a:pt x="276" y="223"/>
                    </a:lnTo>
                    <a:lnTo>
                      <a:pt x="12" y="223"/>
                    </a:lnTo>
                    <a:lnTo>
                      <a:pt x="9" y="222"/>
                    </a:lnTo>
                    <a:lnTo>
                      <a:pt x="7" y="222"/>
                    </a:lnTo>
                    <a:lnTo>
                      <a:pt x="5" y="221"/>
                    </a:lnTo>
                    <a:lnTo>
                      <a:pt x="3" y="219"/>
                    </a:lnTo>
                    <a:lnTo>
                      <a:pt x="1" y="218"/>
                    </a:lnTo>
                    <a:lnTo>
                      <a:pt x="0" y="215"/>
                    </a:lnTo>
                    <a:lnTo>
                      <a:pt x="0" y="213"/>
                    </a:lnTo>
                    <a:lnTo>
                      <a:pt x="0" y="211"/>
                    </a:lnTo>
                    <a:lnTo>
                      <a:pt x="0" y="11"/>
                    </a:lnTo>
                    <a:lnTo>
                      <a:pt x="0" y="9"/>
                    </a:lnTo>
                    <a:lnTo>
                      <a:pt x="0" y="7"/>
                    </a:lnTo>
                    <a:lnTo>
                      <a:pt x="1" y="4"/>
                    </a:lnTo>
                    <a:lnTo>
                      <a:pt x="3" y="3"/>
                    </a:lnTo>
                    <a:lnTo>
                      <a:pt x="5" y="1"/>
                    </a:lnTo>
                    <a:lnTo>
                      <a:pt x="7" y="0"/>
                    </a:lnTo>
                    <a:lnTo>
                      <a:pt x="9" y="0"/>
                    </a:lnTo>
                    <a:lnTo>
                      <a:pt x="12" y="0"/>
                    </a:lnTo>
                  </a:path>
                </a:pathLst>
              </a:custGeom>
              <a:solidFill>
                <a:srgbClr val="FFFFFF"/>
              </a:solidFill>
              <a:ln w="12700" cap="rnd">
                <a:solidFill>
                  <a:srgbClr val="ABABAB"/>
                </a:solidFill>
                <a:round/>
              </a:ln>
            </p:spPr>
            <p:txBody>
              <a:bodyPr/>
              <a:lstStyle/>
              <a:p>
                <a:endParaRPr lang="zh-CN" altLang="en-US"/>
              </a:p>
            </p:txBody>
          </p:sp>
          <p:sp>
            <p:nvSpPr>
              <p:cNvPr id="10547" name="Freeform 1280"/>
              <p:cNvSpPr/>
              <p:nvPr/>
            </p:nvSpPr>
            <p:spPr bwMode="auto">
              <a:xfrm>
                <a:off x="2565" y="2203"/>
                <a:ext cx="220" cy="153"/>
              </a:xfrm>
              <a:custGeom>
                <a:avLst/>
                <a:gdLst>
                  <a:gd name="T0" fmla="*/ 217 w 220"/>
                  <a:gd name="T1" fmla="*/ 2 h 153"/>
                  <a:gd name="T2" fmla="*/ 217 w 220"/>
                  <a:gd name="T3" fmla="*/ 8 h 153"/>
                  <a:gd name="T4" fmla="*/ 218 w 220"/>
                  <a:gd name="T5" fmla="*/ 17 h 153"/>
                  <a:gd name="T6" fmla="*/ 218 w 220"/>
                  <a:gd name="T7" fmla="*/ 26 h 153"/>
                  <a:gd name="T8" fmla="*/ 218 w 220"/>
                  <a:gd name="T9" fmla="*/ 35 h 153"/>
                  <a:gd name="T10" fmla="*/ 218 w 220"/>
                  <a:gd name="T11" fmla="*/ 45 h 153"/>
                  <a:gd name="T12" fmla="*/ 219 w 220"/>
                  <a:gd name="T13" fmla="*/ 54 h 153"/>
                  <a:gd name="T14" fmla="*/ 219 w 220"/>
                  <a:gd name="T15" fmla="*/ 63 h 153"/>
                  <a:gd name="T16" fmla="*/ 219 w 220"/>
                  <a:gd name="T17" fmla="*/ 72 h 153"/>
                  <a:gd name="T18" fmla="*/ 219 w 220"/>
                  <a:gd name="T19" fmla="*/ 77 h 153"/>
                  <a:gd name="T20" fmla="*/ 219 w 220"/>
                  <a:gd name="T21" fmla="*/ 86 h 153"/>
                  <a:gd name="T22" fmla="*/ 218 w 220"/>
                  <a:gd name="T23" fmla="*/ 95 h 153"/>
                  <a:gd name="T24" fmla="*/ 218 w 220"/>
                  <a:gd name="T25" fmla="*/ 104 h 153"/>
                  <a:gd name="T26" fmla="*/ 218 w 220"/>
                  <a:gd name="T27" fmla="*/ 113 h 153"/>
                  <a:gd name="T28" fmla="*/ 218 w 220"/>
                  <a:gd name="T29" fmla="*/ 122 h 153"/>
                  <a:gd name="T30" fmla="*/ 218 w 220"/>
                  <a:gd name="T31" fmla="*/ 131 h 153"/>
                  <a:gd name="T32" fmla="*/ 217 w 220"/>
                  <a:gd name="T33" fmla="*/ 140 h 153"/>
                  <a:gd name="T34" fmla="*/ 217 w 220"/>
                  <a:gd name="T35" fmla="*/ 146 h 153"/>
                  <a:gd name="T36" fmla="*/ 214 w 220"/>
                  <a:gd name="T37" fmla="*/ 149 h 153"/>
                  <a:gd name="T38" fmla="*/ 209 w 220"/>
                  <a:gd name="T39" fmla="*/ 150 h 153"/>
                  <a:gd name="T40" fmla="*/ 199 w 220"/>
                  <a:gd name="T41" fmla="*/ 150 h 153"/>
                  <a:gd name="T42" fmla="*/ 186 w 220"/>
                  <a:gd name="T43" fmla="*/ 151 h 153"/>
                  <a:gd name="T44" fmla="*/ 173 w 220"/>
                  <a:gd name="T45" fmla="*/ 151 h 153"/>
                  <a:gd name="T46" fmla="*/ 160 w 220"/>
                  <a:gd name="T47" fmla="*/ 151 h 153"/>
                  <a:gd name="T48" fmla="*/ 147 w 220"/>
                  <a:gd name="T49" fmla="*/ 151 h 153"/>
                  <a:gd name="T50" fmla="*/ 134 w 220"/>
                  <a:gd name="T51" fmla="*/ 152 h 153"/>
                  <a:gd name="T52" fmla="*/ 121 w 220"/>
                  <a:gd name="T53" fmla="*/ 152 h 153"/>
                  <a:gd name="T54" fmla="*/ 108 w 220"/>
                  <a:gd name="T55" fmla="*/ 152 h 153"/>
                  <a:gd name="T56" fmla="*/ 101 w 220"/>
                  <a:gd name="T57" fmla="*/ 152 h 153"/>
                  <a:gd name="T58" fmla="*/ 88 w 220"/>
                  <a:gd name="T59" fmla="*/ 152 h 153"/>
                  <a:gd name="T60" fmla="*/ 75 w 220"/>
                  <a:gd name="T61" fmla="*/ 151 h 153"/>
                  <a:gd name="T62" fmla="*/ 62 w 220"/>
                  <a:gd name="T63" fmla="*/ 151 h 153"/>
                  <a:gd name="T64" fmla="*/ 49 w 220"/>
                  <a:gd name="T65" fmla="*/ 151 h 153"/>
                  <a:gd name="T66" fmla="*/ 37 w 220"/>
                  <a:gd name="T67" fmla="*/ 151 h 153"/>
                  <a:gd name="T68" fmla="*/ 24 w 220"/>
                  <a:gd name="T69" fmla="*/ 151 h 153"/>
                  <a:gd name="T70" fmla="*/ 11 w 220"/>
                  <a:gd name="T71" fmla="*/ 150 h 153"/>
                  <a:gd name="T72" fmla="*/ 3 w 220"/>
                  <a:gd name="T73" fmla="*/ 150 h 153"/>
                  <a:gd name="T74" fmla="*/ 0 w 220"/>
                  <a:gd name="T75" fmla="*/ 147 h 153"/>
                  <a:gd name="T76" fmla="*/ 182 w 220"/>
                  <a:gd name="T77" fmla="*/ 127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0"/>
                  <a:gd name="T118" fmla="*/ 0 h 153"/>
                  <a:gd name="T119" fmla="*/ 220 w 220"/>
                  <a:gd name="T120" fmla="*/ 153 h 15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0" h="153">
                    <a:moveTo>
                      <a:pt x="217" y="0"/>
                    </a:moveTo>
                    <a:lnTo>
                      <a:pt x="217" y="2"/>
                    </a:lnTo>
                    <a:lnTo>
                      <a:pt x="217" y="4"/>
                    </a:lnTo>
                    <a:lnTo>
                      <a:pt x="217" y="8"/>
                    </a:lnTo>
                    <a:lnTo>
                      <a:pt x="218" y="13"/>
                    </a:lnTo>
                    <a:lnTo>
                      <a:pt x="218" y="17"/>
                    </a:lnTo>
                    <a:lnTo>
                      <a:pt x="218" y="22"/>
                    </a:lnTo>
                    <a:lnTo>
                      <a:pt x="218" y="26"/>
                    </a:lnTo>
                    <a:lnTo>
                      <a:pt x="218" y="31"/>
                    </a:lnTo>
                    <a:lnTo>
                      <a:pt x="218" y="35"/>
                    </a:lnTo>
                    <a:lnTo>
                      <a:pt x="218" y="40"/>
                    </a:lnTo>
                    <a:lnTo>
                      <a:pt x="218" y="45"/>
                    </a:lnTo>
                    <a:lnTo>
                      <a:pt x="218" y="49"/>
                    </a:lnTo>
                    <a:lnTo>
                      <a:pt x="219" y="54"/>
                    </a:lnTo>
                    <a:lnTo>
                      <a:pt x="219" y="58"/>
                    </a:lnTo>
                    <a:lnTo>
                      <a:pt x="219" y="63"/>
                    </a:lnTo>
                    <a:lnTo>
                      <a:pt x="219" y="67"/>
                    </a:lnTo>
                    <a:lnTo>
                      <a:pt x="219" y="72"/>
                    </a:lnTo>
                    <a:lnTo>
                      <a:pt x="219" y="74"/>
                    </a:lnTo>
                    <a:lnTo>
                      <a:pt x="219" y="77"/>
                    </a:lnTo>
                    <a:lnTo>
                      <a:pt x="219" y="81"/>
                    </a:lnTo>
                    <a:lnTo>
                      <a:pt x="219" y="86"/>
                    </a:lnTo>
                    <a:lnTo>
                      <a:pt x="219" y="90"/>
                    </a:lnTo>
                    <a:lnTo>
                      <a:pt x="218" y="95"/>
                    </a:lnTo>
                    <a:lnTo>
                      <a:pt x="218" y="99"/>
                    </a:lnTo>
                    <a:lnTo>
                      <a:pt x="218" y="104"/>
                    </a:lnTo>
                    <a:lnTo>
                      <a:pt x="218" y="108"/>
                    </a:lnTo>
                    <a:lnTo>
                      <a:pt x="218" y="113"/>
                    </a:lnTo>
                    <a:lnTo>
                      <a:pt x="218" y="117"/>
                    </a:lnTo>
                    <a:lnTo>
                      <a:pt x="218" y="122"/>
                    </a:lnTo>
                    <a:lnTo>
                      <a:pt x="218" y="127"/>
                    </a:lnTo>
                    <a:lnTo>
                      <a:pt x="218" y="131"/>
                    </a:lnTo>
                    <a:lnTo>
                      <a:pt x="217" y="136"/>
                    </a:lnTo>
                    <a:lnTo>
                      <a:pt x="217" y="140"/>
                    </a:lnTo>
                    <a:lnTo>
                      <a:pt x="217" y="145"/>
                    </a:lnTo>
                    <a:lnTo>
                      <a:pt x="217" y="146"/>
                    </a:lnTo>
                    <a:lnTo>
                      <a:pt x="216" y="148"/>
                    </a:lnTo>
                    <a:lnTo>
                      <a:pt x="214" y="149"/>
                    </a:lnTo>
                    <a:lnTo>
                      <a:pt x="212" y="150"/>
                    </a:lnTo>
                    <a:lnTo>
                      <a:pt x="209" y="150"/>
                    </a:lnTo>
                    <a:lnTo>
                      <a:pt x="205" y="150"/>
                    </a:lnTo>
                    <a:lnTo>
                      <a:pt x="199" y="150"/>
                    </a:lnTo>
                    <a:lnTo>
                      <a:pt x="192" y="151"/>
                    </a:lnTo>
                    <a:lnTo>
                      <a:pt x="186" y="151"/>
                    </a:lnTo>
                    <a:lnTo>
                      <a:pt x="180" y="151"/>
                    </a:lnTo>
                    <a:lnTo>
                      <a:pt x="173" y="151"/>
                    </a:lnTo>
                    <a:lnTo>
                      <a:pt x="167" y="151"/>
                    </a:lnTo>
                    <a:lnTo>
                      <a:pt x="160" y="151"/>
                    </a:lnTo>
                    <a:lnTo>
                      <a:pt x="154" y="151"/>
                    </a:lnTo>
                    <a:lnTo>
                      <a:pt x="147" y="151"/>
                    </a:lnTo>
                    <a:lnTo>
                      <a:pt x="141" y="151"/>
                    </a:lnTo>
                    <a:lnTo>
                      <a:pt x="134" y="152"/>
                    </a:lnTo>
                    <a:lnTo>
                      <a:pt x="128" y="152"/>
                    </a:lnTo>
                    <a:lnTo>
                      <a:pt x="121" y="152"/>
                    </a:lnTo>
                    <a:lnTo>
                      <a:pt x="115" y="152"/>
                    </a:lnTo>
                    <a:lnTo>
                      <a:pt x="108" y="152"/>
                    </a:lnTo>
                    <a:lnTo>
                      <a:pt x="105" y="152"/>
                    </a:lnTo>
                    <a:lnTo>
                      <a:pt x="101" y="152"/>
                    </a:lnTo>
                    <a:lnTo>
                      <a:pt x="95" y="152"/>
                    </a:lnTo>
                    <a:lnTo>
                      <a:pt x="88" y="152"/>
                    </a:lnTo>
                    <a:lnTo>
                      <a:pt x="82" y="152"/>
                    </a:lnTo>
                    <a:lnTo>
                      <a:pt x="75" y="151"/>
                    </a:lnTo>
                    <a:lnTo>
                      <a:pt x="69" y="151"/>
                    </a:lnTo>
                    <a:lnTo>
                      <a:pt x="62" y="151"/>
                    </a:lnTo>
                    <a:lnTo>
                      <a:pt x="56" y="151"/>
                    </a:lnTo>
                    <a:lnTo>
                      <a:pt x="49" y="151"/>
                    </a:lnTo>
                    <a:lnTo>
                      <a:pt x="43" y="151"/>
                    </a:lnTo>
                    <a:lnTo>
                      <a:pt x="37" y="151"/>
                    </a:lnTo>
                    <a:lnTo>
                      <a:pt x="30" y="151"/>
                    </a:lnTo>
                    <a:lnTo>
                      <a:pt x="24" y="151"/>
                    </a:lnTo>
                    <a:lnTo>
                      <a:pt x="17" y="150"/>
                    </a:lnTo>
                    <a:lnTo>
                      <a:pt x="11" y="150"/>
                    </a:lnTo>
                    <a:lnTo>
                      <a:pt x="4" y="150"/>
                    </a:lnTo>
                    <a:lnTo>
                      <a:pt x="3" y="150"/>
                    </a:lnTo>
                    <a:lnTo>
                      <a:pt x="1" y="149"/>
                    </a:lnTo>
                    <a:lnTo>
                      <a:pt x="0" y="147"/>
                    </a:lnTo>
                    <a:lnTo>
                      <a:pt x="0" y="145"/>
                    </a:lnTo>
                    <a:lnTo>
                      <a:pt x="182" y="127"/>
                    </a:lnTo>
                    <a:lnTo>
                      <a:pt x="217" y="0"/>
                    </a:lnTo>
                  </a:path>
                </a:pathLst>
              </a:custGeom>
              <a:solidFill>
                <a:srgbClr val="FFFFFF"/>
              </a:solidFill>
              <a:ln w="12700" cap="rnd">
                <a:solidFill>
                  <a:srgbClr val="ABABAB"/>
                </a:solidFill>
                <a:round/>
              </a:ln>
            </p:spPr>
            <p:txBody>
              <a:bodyPr/>
              <a:lstStyle/>
              <a:p>
                <a:endParaRPr lang="zh-CN" altLang="en-US"/>
              </a:p>
            </p:txBody>
          </p:sp>
          <p:sp>
            <p:nvSpPr>
              <p:cNvPr id="10548" name="Freeform 1281"/>
              <p:cNvSpPr/>
              <p:nvPr/>
            </p:nvSpPr>
            <p:spPr bwMode="auto">
              <a:xfrm>
                <a:off x="2564" y="2197"/>
                <a:ext cx="219" cy="157"/>
              </a:xfrm>
              <a:custGeom>
                <a:avLst/>
                <a:gdLst>
                  <a:gd name="T0" fmla="*/ 1 w 219"/>
                  <a:gd name="T1" fmla="*/ 149 h 157"/>
                  <a:gd name="T2" fmla="*/ 0 w 219"/>
                  <a:gd name="T3" fmla="*/ 142 h 157"/>
                  <a:gd name="T4" fmla="*/ 0 w 219"/>
                  <a:gd name="T5" fmla="*/ 133 h 157"/>
                  <a:gd name="T6" fmla="*/ 0 w 219"/>
                  <a:gd name="T7" fmla="*/ 124 h 157"/>
                  <a:gd name="T8" fmla="*/ 0 w 219"/>
                  <a:gd name="T9" fmla="*/ 115 h 157"/>
                  <a:gd name="T10" fmla="*/ 0 w 219"/>
                  <a:gd name="T11" fmla="*/ 106 h 157"/>
                  <a:gd name="T12" fmla="*/ 0 w 219"/>
                  <a:gd name="T13" fmla="*/ 96 h 157"/>
                  <a:gd name="T14" fmla="*/ 0 w 219"/>
                  <a:gd name="T15" fmla="*/ 87 h 157"/>
                  <a:gd name="T16" fmla="*/ 0 w 219"/>
                  <a:gd name="T17" fmla="*/ 78 h 157"/>
                  <a:gd name="T18" fmla="*/ 0 w 219"/>
                  <a:gd name="T19" fmla="*/ 74 h 157"/>
                  <a:gd name="T20" fmla="*/ 0 w 219"/>
                  <a:gd name="T21" fmla="*/ 65 h 157"/>
                  <a:gd name="T22" fmla="*/ 0 w 219"/>
                  <a:gd name="T23" fmla="*/ 56 h 157"/>
                  <a:gd name="T24" fmla="*/ 0 w 219"/>
                  <a:gd name="T25" fmla="*/ 47 h 157"/>
                  <a:gd name="T26" fmla="*/ 0 w 219"/>
                  <a:gd name="T27" fmla="*/ 38 h 157"/>
                  <a:gd name="T28" fmla="*/ 0 w 219"/>
                  <a:gd name="T29" fmla="*/ 29 h 157"/>
                  <a:gd name="T30" fmla="*/ 0 w 219"/>
                  <a:gd name="T31" fmla="*/ 20 h 157"/>
                  <a:gd name="T32" fmla="*/ 1 w 219"/>
                  <a:gd name="T33" fmla="*/ 11 h 157"/>
                  <a:gd name="T34" fmla="*/ 1 w 219"/>
                  <a:gd name="T35" fmla="*/ 5 h 157"/>
                  <a:gd name="T36" fmla="*/ 4 w 219"/>
                  <a:gd name="T37" fmla="*/ 2 h 157"/>
                  <a:gd name="T38" fmla="*/ 9 w 219"/>
                  <a:gd name="T39" fmla="*/ 1 h 157"/>
                  <a:gd name="T40" fmla="*/ 19 w 219"/>
                  <a:gd name="T41" fmla="*/ 1 h 157"/>
                  <a:gd name="T42" fmla="*/ 32 w 219"/>
                  <a:gd name="T43" fmla="*/ 0 h 157"/>
                  <a:gd name="T44" fmla="*/ 44 w 219"/>
                  <a:gd name="T45" fmla="*/ 0 h 157"/>
                  <a:gd name="T46" fmla="*/ 57 w 219"/>
                  <a:gd name="T47" fmla="*/ 0 h 157"/>
                  <a:gd name="T48" fmla="*/ 70 w 219"/>
                  <a:gd name="T49" fmla="*/ 0 h 157"/>
                  <a:gd name="T50" fmla="*/ 83 w 219"/>
                  <a:gd name="T51" fmla="*/ 0 h 157"/>
                  <a:gd name="T52" fmla="*/ 96 w 219"/>
                  <a:gd name="T53" fmla="*/ 0 h 157"/>
                  <a:gd name="T54" fmla="*/ 109 w 219"/>
                  <a:gd name="T55" fmla="*/ 0 h 157"/>
                  <a:gd name="T56" fmla="*/ 116 w 219"/>
                  <a:gd name="T57" fmla="*/ 0 h 157"/>
                  <a:gd name="T58" fmla="*/ 129 w 219"/>
                  <a:gd name="T59" fmla="*/ 0 h 157"/>
                  <a:gd name="T60" fmla="*/ 142 w 219"/>
                  <a:gd name="T61" fmla="*/ 0 h 157"/>
                  <a:gd name="T62" fmla="*/ 155 w 219"/>
                  <a:gd name="T63" fmla="*/ 0 h 157"/>
                  <a:gd name="T64" fmla="*/ 168 w 219"/>
                  <a:gd name="T65" fmla="*/ 0 h 157"/>
                  <a:gd name="T66" fmla="*/ 181 w 219"/>
                  <a:gd name="T67" fmla="*/ 0 h 157"/>
                  <a:gd name="T68" fmla="*/ 193 w 219"/>
                  <a:gd name="T69" fmla="*/ 0 h 157"/>
                  <a:gd name="T70" fmla="*/ 206 w 219"/>
                  <a:gd name="T71" fmla="*/ 1 h 157"/>
                  <a:gd name="T72" fmla="*/ 214 w 219"/>
                  <a:gd name="T73" fmla="*/ 2 h 157"/>
                  <a:gd name="T74" fmla="*/ 217 w 219"/>
                  <a:gd name="T75" fmla="*/ 4 h 157"/>
                  <a:gd name="T76" fmla="*/ 183 w 219"/>
                  <a:gd name="T77" fmla="*/ 133 h 157"/>
                  <a:gd name="T78" fmla="*/ 5 w 219"/>
                  <a:gd name="T79" fmla="*/ 155 h 157"/>
                  <a:gd name="T80" fmla="*/ 1 w 219"/>
                  <a:gd name="T81" fmla="*/ 153 h 157"/>
                  <a:gd name="T82" fmla="*/ 1 w 219"/>
                  <a:gd name="T83" fmla="*/ 150 h 1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9"/>
                  <a:gd name="T127" fmla="*/ 0 h 157"/>
                  <a:gd name="T128" fmla="*/ 219 w 219"/>
                  <a:gd name="T129" fmla="*/ 157 h 1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9" h="157">
                    <a:moveTo>
                      <a:pt x="1" y="150"/>
                    </a:moveTo>
                    <a:lnTo>
                      <a:pt x="1" y="149"/>
                    </a:lnTo>
                    <a:lnTo>
                      <a:pt x="1" y="146"/>
                    </a:lnTo>
                    <a:lnTo>
                      <a:pt x="0" y="142"/>
                    </a:lnTo>
                    <a:lnTo>
                      <a:pt x="0" y="137"/>
                    </a:lnTo>
                    <a:lnTo>
                      <a:pt x="0" y="133"/>
                    </a:lnTo>
                    <a:lnTo>
                      <a:pt x="0" y="128"/>
                    </a:lnTo>
                    <a:lnTo>
                      <a:pt x="0" y="124"/>
                    </a:lnTo>
                    <a:lnTo>
                      <a:pt x="0" y="119"/>
                    </a:lnTo>
                    <a:lnTo>
                      <a:pt x="0" y="115"/>
                    </a:lnTo>
                    <a:lnTo>
                      <a:pt x="0" y="110"/>
                    </a:lnTo>
                    <a:lnTo>
                      <a:pt x="0" y="106"/>
                    </a:lnTo>
                    <a:lnTo>
                      <a:pt x="0" y="101"/>
                    </a:lnTo>
                    <a:lnTo>
                      <a:pt x="0" y="96"/>
                    </a:lnTo>
                    <a:lnTo>
                      <a:pt x="0" y="92"/>
                    </a:lnTo>
                    <a:lnTo>
                      <a:pt x="0" y="87"/>
                    </a:lnTo>
                    <a:lnTo>
                      <a:pt x="0" y="83"/>
                    </a:lnTo>
                    <a:lnTo>
                      <a:pt x="0" y="78"/>
                    </a:lnTo>
                    <a:lnTo>
                      <a:pt x="0" y="76"/>
                    </a:lnTo>
                    <a:lnTo>
                      <a:pt x="0" y="74"/>
                    </a:lnTo>
                    <a:lnTo>
                      <a:pt x="0" y="69"/>
                    </a:lnTo>
                    <a:lnTo>
                      <a:pt x="0" y="65"/>
                    </a:lnTo>
                    <a:lnTo>
                      <a:pt x="0" y="60"/>
                    </a:lnTo>
                    <a:lnTo>
                      <a:pt x="0" y="56"/>
                    </a:lnTo>
                    <a:lnTo>
                      <a:pt x="0" y="51"/>
                    </a:lnTo>
                    <a:lnTo>
                      <a:pt x="0" y="47"/>
                    </a:lnTo>
                    <a:lnTo>
                      <a:pt x="0" y="43"/>
                    </a:lnTo>
                    <a:lnTo>
                      <a:pt x="0" y="38"/>
                    </a:lnTo>
                    <a:lnTo>
                      <a:pt x="0" y="33"/>
                    </a:lnTo>
                    <a:lnTo>
                      <a:pt x="0" y="29"/>
                    </a:lnTo>
                    <a:lnTo>
                      <a:pt x="0" y="24"/>
                    </a:lnTo>
                    <a:lnTo>
                      <a:pt x="0" y="20"/>
                    </a:lnTo>
                    <a:lnTo>
                      <a:pt x="0" y="15"/>
                    </a:lnTo>
                    <a:lnTo>
                      <a:pt x="1" y="11"/>
                    </a:lnTo>
                    <a:lnTo>
                      <a:pt x="1" y="6"/>
                    </a:lnTo>
                    <a:lnTo>
                      <a:pt x="1" y="5"/>
                    </a:lnTo>
                    <a:lnTo>
                      <a:pt x="2" y="3"/>
                    </a:lnTo>
                    <a:lnTo>
                      <a:pt x="4" y="2"/>
                    </a:lnTo>
                    <a:lnTo>
                      <a:pt x="6" y="1"/>
                    </a:lnTo>
                    <a:lnTo>
                      <a:pt x="9" y="1"/>
                    </a:lnTo>
                    <a:lnTo>
                      <a:pt x="12" y="1"/>
                    </a:lnTo>
                    <a:lnTo>
                      <a:pt x="19" y="1"/>
                    </a:lnTo>
                    <a:lnTo>
                      <a:pt x="25" y="0"/>
                    </a:lnTo>
                    <a:lnTo>
                      <a:pt x="32" y="0"/>
                    </a:lnTo>
                    <a:lnTo>
                      <a:pt x="38" y="0"/>
                    </a:lnTo>
                    <a:lnTo>
                      <a:pt x="44" y="0"/>
                    </a:lnTo>
                    <a:lnTo>
                      <a:pt x="51" y="0"/>
                    </a:lnTo>
                    <a:lnTo>
                      <a:pt x="57" y="0"/>
                    </a:lnTo>
                    <a:lnTo>
                      <a:pt x="64" y="0"/>
                    </a:lnTo>
                    <a:lnTo>
                      <a:pt x="70" y="0"/>
                    </a:lnTo>
                    <a:lnTo>
                      <a:pt x="77" y="0"/>
                    </a:lnTo>
                    <a:lnTo>
                      <a:pt x="83" y="0"/>
                    </a:lnTo>
                    <a:lnTo>
                      <a:pt x="90" y="0"/>
                    </a:lnTo>
                    <a:lnTo>
                      <a:pt x="96" y="0"/>
                    </a:lnTo>
                    <a:lnTo>
                      <a:pt x="103" y="0"/>
                    </a:lnTo>
                    <a:lnTo>
                      <a:pt x="109" y="0"/>
                    </a:lnTo>
                    <a:lnTo>
                      <a:pt x="112" y="0"/>
                    </a:lnTo>
                    <a:lnTo>
                      <a:pt x="116" y="0"/>
                    </a:lnTo>
                    <a:lnTo>
                      <a:pt x="122" y="0"/>
                    </a:lnTo>
                    <a:lnTo>
                      <a:pt x="129" y="0"/>
                    </a:lnTo>
                    <a:lnTo>
                      <a:pt x="135" y="0"/>
                    </a:lnTo>
                    <a:lnTo>
                      <a:pt x="142" y="0"/>
                    </a:lnTo>
                    <a:lnTo>
                      <a:pt x="148" y="0"/>
                    </a:lnTo>
                    <a:lnTo>
                      <a:pt x="155" y="0"/>
                    </a:lnTo>
                    <a:lnTo>
                      <a:pt x="161" y="0"/>
                    </a:lnTo>
                    <a:lnTo>
                      <a:pt x="168" y="0"/>
                    </a:lnTo>
                    <a:lnTo>
                      <a:pt x="174" y="0"/>
                    </a:lnTo>
                    <a:lnTo>
                      <a:pt x="181" y="0"/>
                    </a:lnTo>
                    <a:lnTo>
                      <a:pt x="187" y="0"/>
                    </a:lnTo>
                    <a:lnTo>
                      <a:pt x="193" y="0"/>
                    </a:lnTo>
                    <a:lnTo>
                      <a:pt x="199" y="1"/>
                    </a:lnTo>
                    <a:lnTo>
                      <a:pt x="206" y="1"/>
                    </a:lnTo>
                    <a:lnTo>
                      <a:pt x="212" y="1"/>
                    </a:lnTo>
                    <a:lnTo>
                      <a:pt x="214" y="2"/>
                    </a:lnTo>
                    <a:lnTo>
                      <a:pt x="216" y="3"/>
                    </a:lnTo>
                    <a:lnTo>
                      <a:pt x="217" y="4"/>
                    </a:lnTo>
                    <a:lnTo>
                      <a:pt x="218" y="6"/>
                    </a:lnTo>
                    <a:lnTo>
                      <a:pt x="183" y="133"/>
                    </a:lnTo>
                    <a:lnTo>
                      <a:pt x="7" y="156"/>
                    </a:lnTo>
                    <a:lnTo>
                      <a:pt x="5" y="155"/>
                    </a:lnTo>
                    <a:lnTo>
                      <a:pt x="3" y="155"/>
                    </a:lnTo>
                    <a:lnTo>
                      <a:pt x="1" y="153"/>
                    </a:lnTo>
                    <a:lnTo>
                      <a:pt x="1" y="151"/>
                    </a:lnTo>
                    <a:lnTo>
                      <a:pt x="1" y="150"/>
                    </a:lnTo>
                  </a:path>
                </a:pathLst>
              </a:custGeom>
              <a:solidFill>
                <a:srgbClr val="ABABAB"/>
              </a:solidFill>
              <a:ln w="12700" cap="rnd">
                <a:solidFill>
                  <a:srgbClr val="ABABAB"/>
                </a:solidFill>
                <a:round/>
              </a:ln>
            </p:spPr>
            <p:txBody>
              <a:bodyPr/>
              <a:lstStyle/>
              <a:p>
                <a:endParaRPr lang="zh-CN" altLang="en-US"/>
              </a:p>
            </p:txBody>
          </p:sp>
          <p:sp>
            <p:nvSpPr>
              <p:cNvPr id="10549" name="Freeform 1282"/>
              <p:cNvSpPr/>
              <p:nvPr/>
            </p:nvSpPr>
            <p:spPr bwMode="auto">
              <a:xfrm>
                <a:off x="2568" y="2202"/>
                <a:ext cx="212" cy="148"/>
              </a:xfrm>
              <a:custGeom>
                <a:avLst/>
                <a:gdLst>
                  <a:gd name="T0" fmla="*/ 3 w 212"/>
                  <a:gd name="T1" fmla="*/ 0 h 148"/>
                  <a:gd name="T2" fmla="*/ 207 w 212"/>
                  <a:gd name="T3" fmla="*/ 0 h 148"/>
                  <a:gd name="T4" fmla="*/ 209 w 212"/>
                  <a:gd name="T5" fmla="*/ 0 h 148"/>
                  <a:gd name="T6" fmla="*/ 210 w 212"/>
                  <a:gd name="T7" fmla="*/ 1 h 148"/>
                  <a:gd name="T8" fmla="*/ 211 w 212"/>
                  <a:gd name="T9" fmla="*/ 3 h 148"/>
                  <a:gd name="T10" fmla="*/ 211 w 212"/>
                  <a:gd name="T11" fmla="*/ 143 h 148"/>
                  <a:gd name="T12" fmla="*/ 210 w 212"/>
                  <a:gd name="T13" fmla="*/ 145 h 148"/>
                  <a:gd name="T14" fmla="*/ 209 w 212"/>
                  <a:gd name="T15" fmla="*/ 146 h 148"/>
                  <a:gd name="T16" fmla="*/ 207 w 212"/>
                  <a:gd name="T17" fmla="*/ 147 h 148"/>
                  <a:gd name="T18" fmla="*/ 3 w 212"/>
                  <a:gd name="T19" fmla="*/ 147 h 148"/>
                  <a:gd name="T20" fmla="*/ 1 w 212"/>
                  <a:gd name="T21" fmla="*/ 146 h 148"/>
                  <a:gd name="T22" fmla="*/ 0 w 212"/>
                  <a:gd name="T23" fmla="*/ 145 h 148"/>
                  <a:gd name="T24" fmla="*/ 0 w 212"/>
                  <a:gd name="T25" fmla="*/ 143 h 148"/>
                  <a:gd name="T26" fmla="*/ 0 w 212"/>
                  <a:gd name="T27" fmla="*/ 3 h 148"/>
                  <a:gd name="T28" fmla="*/ 0 w 212"/>
                  <a:gd name="T29" fmla="*/ 1 h 148"/>
                  <a:gd name="T30" fmla="*/ 1 w 212"/>
                  <a:gd name="T31" fmla="*/ 0 h 148"/>
                  <a:gd name="T32" fmla="*/ 3 w 212"/>
                  <a:gd name="T33" fmla="*/ 0 h 1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
                  <a:gd name="T52" fmla="*/ 0 h 148"/>
                  <a:gd name="T53" fmla="*/ 212 w 212"/>
                  <a:gd name="T54" fmla="*/ 148 h 1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 h="148">
                    <a:moveTo>
                      <a:pt x="3" y="0"/>
                    </a:moveTo>
                    <a:lnTo>
                      <a:pt x="207" y="0"/>
                    </a:lnTo>
                    <a:lnTo>
                      <a:pt x="209" y="0"/>
                    </a:lnTo>
                    <a:lnTo>
                      <a:pt x="210" y="1"/>
                    </a:lnTo>
                    <a:lnTo>
                      <a:pt x="211" y="3"/>
                    </a:lnTo>
                    <a:lnTo>
                      <a:pt x="211" y="143"/>
                    </a:lnTo>
                    <a:lnTo>
                      <a:pt x="210" y="145"/>
                    </a:lnTo>
                    <a:lnTo>
                      <a:pt x="209" y="146"/>
                    </a:lnTo>
                    <a:lnTo>
                      <a:pt x="207" y="147"/>
                    </a:lnTo>
                    <a:lnTo>
                      <a:pt x="3" y="147"/>
                    </a:lnTo>
                    <a:lnTo>
                      <a:pt x="1" y="146"/>
                    </a:lnTo>
                    <a:lnTo>
                      <a:pt x="0" y="145"/>
                    </a:lnTo>
                    <a:lnTo>
                      <a:pt x="0" y="143"/>
                    </a:lnTo>
                    <a:lnTo>
                      <a:pt x="0" y="3"/>
                    </a:lnTo>
                    <a:lnTo>
                      <a:pt x="0" y="1"/>
                    </a:lnTo>
                    <a:lnTo>
                      <a:pt x="1" y="0"/>
                    </a:lnTo>
                    <a:lnTo>
                      <a:pt x="3" y="0"/>
                    </a:lnTo>
                  </a:path>
                </a:pathLst>
              </a:custGeom>
              <a:solidFill>
                <a:srgbClr val="000000"/>
              </a:solidFill>
              <a:ln w="12700" cap="rnd">
                <a:solidFill>
                  <a:srgbClr val="000000"/>
                </a:solidFill>
                <a:round/>
              </a:ln>
            </p:spPr>
            <p:txBody>
              <a:bodyPr/>
              <a:lstStyle/>
              <a:p>
                <a:endParaRPr lang="zh-CN" altLang="en-US"/>
              </a:p>
            </p:txBody>
          </p:sp>
          <p:sp>
            <p:nvSpPr>
              <p:cNvPr id="10550" name="Freeform 1283"/>
              <p:cNvSpPr/>
              <p:nvPr/>
            </p:nvSpPr>
            <p:spPr bwMode="auto">
              <a:xfrm>
                <a:off x="2577" y="2207"/>
                <a:ext cx="197" cy="135"/>
              </a:xfrm>
              <a:custGeom>
                <a:avLst/>
                <a:gdLst>
                  <a:gd name="T0" fmla="*/ 0 w 197"/>
                  <a:gd name="T1" fmla="*/ 134 h 135"/>
                  <a:gd name="T2" fmla="*/ 196 w 197"/>
                  <a:gd name="T3" fmla="*/ 134 h 135"/>
                  <a:gd name="T4" fmla="*/ 196 w 197"/>
                  <a:gd name="T5" fmla="*/ 0 h 135"/>
                  <a:gd name="T6" fmla="*/ 0 w 197"/>
                  <a:gd name="T7" fmla="*/ 0 h 135"/>
                  <a:gd name="T8" fmla="*/ 0 w 197"/>
                  <a:gd name="T9" fmla="*/ 134 h 135"/>
                  <a:gd name="T10" fmla="*/ 0 60000 65536"/>
                  <a:gd name="T11" fmla="*/ 0 60000 65536"/>
                  <a:gd name="T12" fmla="*/ 0 60000 65536"/>
                  <a:gd name="T13" fmla="*/ 0 60000 65536"/>
                  <a:gd name="T14" fmla="*/ 0 60000 65536"/>
                  <a:gd name="T15" fmla="*/ 0 w 197"/>
                  <a:gd name="T16" fmla="*/ 0 h 135"/>
                  <a:gd name="T17" fmla="*/ 197 w 197"/>
                  <a:gd name="T18" fmla="*/ 135 h 135"/>
                </a:gdLst>
                <a:ahLst/>
                <a:cxnLst>
                  <a:cxn ang="T10">
                    <a:pos x="T0" y="T1"/>
                  </a:cxn>
                  <a:cxn ang="T11">
                    <a:pos x="T2" y="T3"/>
                  </a:cxn>
                  <a:cxn ang="T12">
                    <a:pos x="T4" y="T5"/>
                  </a:cxn>
                  <a:cxn ang="T13">
                    <a:pos x="T6" y="T7"/>
                  </a:cxn>
                  <a:cxn ang="T14">
                    <a:pos x="T8" y="T9"/>
                  </a:cxn>
                </a:cxnLst>
                <a:rect l="T15" t="T16" r="T17" b="T18"/>
                <a:pathLst>
                  <a:path w="197" h="135">
                    <a:moveTo>
                      <a:pt x="0" y="134"/>
                    </a:moveTo>
                    <a:lnTo>
                      <a:pt x="196" y="134"/>
                    </a:lnTo>
                    <a:lnTo>
                      <a:pt x="196" y="0"/>
                    </a:lnTo>
                    <a:lnTo>
                      <a:pt x="0" y="0"/>
                    </a:lnTo>
                    <a:lnTo>
                      <a:pt x="0" y="134"/>
                    </a:lnTo>
                  </a:path>
                </a:pathLst>
              </a:custGeom>
              <a:solidFill>
                <a:srgbClr val="00CCFF"/>
              </a:solidFill>
              <a:ln w="12700" cap="rnd">
                <a:solidFill>
                  <a:srgbClr val="00CCFF"/>
                </a:solidFill>
                <a:round/>
              </a:ln>
            </p:spPr>
            <p:txBody>
              <a:bodyPr/>
              <a:lstStyle/>
              <a:p>
                <a:endParaRPr lang="zh-CN" altLang="en-US"/>
              </a:p>
            </p:txBody>
          </p:sp>
          <p:sp>
            <p:nvSpPr>
              <p:cNvPr id="10551" name="Freeform 1284"/>
              <p:cNvSpPr/>
              <p:nvPr/>
            </p:nvSpPr>
            <p:spPr bwMode="auto">
              <a:xfrm>
                <a:off x="2769" y="2371"/>
                <a:ext cx="21" cy="19"/>
              </a:xfrm>
              <a:custGeom>
                <a:avLst/>
                <a:gdLst>
                  <a:gd name="T0" fmla="*/ 0 w 21"/>
                  <a:gd name="T1" fmla="*/ 18 h 19"/>
                  <a:gd name="T2" fmla="*/ 20 w 21"/>
                  <a:gd name="T3" fmla="*/ 18 h 19"/>
                  <a:gd name="T4" fmla="*/ 20 w 21"/>
                  <a:gd name="T5" fmla="*/ 0 h 19"/>
                  <a:gd name="T6" fmla="*/ 0 w 21"/>
                  <a:gd name="T7" fmla="*/ 0 h 19"/>
                  <a:gd name="T8" fmla="*/ 0 w 21"/>
                  <a:gd name="T9" fmla="*/ 18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0" y="18"/>
                    </a:moveTo>
                    <a:lnTo>
                      <a:pt x="20" y="18"/>
                    </a:lnTo>
                    <a:lnTo>
                      <a:pt x="20" y="0"/>
                    </a:lnTo>
                    <a:lnTo>
                      <a:pt x="0" y="0"/>
                    </a:lnTo>
                    <a:lnTo>
                      <a:pt x="0" y="18"/>
                    </a:lnTo>
                  </a:path>
                </a:pathLst>
              </a:custGeom>
              <a:solidFill>
                <a:srgbClr val="00FF00"/>
              </a:solidFill>
              <a:ln w="12700" cap="rnd">
                <a:solidFill>
                  <a:srgbClr val="000000"/>
                </a:solidFill>
                <a:round/>
              </a:ln>
            </p:spPr>
            <p:txBody>
              <a:bodyPr/>
              <a:lstStyle/>
              <a:p>
                <a:endParaRPr lang="zh-CN" altLang="en-US"/>
              </a:p>
            </p:txBody>
          </p:sp>
          <p:sp>
            <p:nvSpPr>
              <p:cNvPr id="10552" name="Freeform 1285"/>
              <p:cNvSpPr/>
              <p:nvPr/>
            </p:nvSpPr>
            <p:spPr bwMode="auto">
              <a:xfrm>
                <a:off x="2565" y="2370"/>
                <a:ext cx="22" cy="19"/>
              </a:xfrm>
              <a:custGeom>
                <a:avLst/>
                <a:gdLst>
                  <a:gd name="T0" fmla="*/ 10 w 22"/>
                  <a:gd name="T1" fmla="*/ 0 h 19"/>
                  <a:gd name="T2" fmla="*/ 14 w 22"/>
                  <a:gd name="T3" fmla="*/ 1 h 19"/>
                  <a:gd name="T4" fmla="*/ 19 w 22"/>
                  <a:gd name="T5" fmla="*/ 5 h 19"/>
                  <a:gd name="T6" fmla="*/ 21 w 22"/>
                  <a:gd name="T7" fmla="*/ 9 h 19"/>
                  <a:gd name="T8" fmla="*/ 19 w 22"/>
                  <a:gd name="T9" fmla="*/ 12 h 19"/>
                  <a:gd name="T10" fmla="*/ 15 w 22"/>
                  <a:gd name="T11" fmla="*/ 16 h 19"/>
                  <a:gd name="T12" fmla="*/ 11 w 22"/>
                  <a:gd name="T13" fmla="*/ 18 h 19"/>
                  <a:gd name="T14" fmla="*/ 6 w 22"/>
                  <a:gd name="T15" fmla="*/ 17 h 19"/>
                  <a:gd name="T16" fmla="*/ 2 w 22"/>
                  <a:gd name="T17" fmla="*/ 14 h 19"/>
                  <a:gd name="T18" fmla="*/ 0 w 22"/>
                  <a:gd name="T19" fmla="*/ 10 h 19"/>
                  <a:gd name="T20" fmla="*/ 0 w 22"/>
                  <a:gd name="T21" fmla="*/ 7 h 19"/>
                  <a:gd name="T22" fmla="*/ 3 w 22"/>
                  <a:gd name="T23" fmla="*/ 3 h 19"/>
                  <a:gd name="T24" fmla="*/ 7 w 22"/>
                  <a:gd name="T25" fmla="*/ 0 h 19"/>
                  <a:gd name="T26" fmla="*/ 10 w 22"/>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0" y="0"/>
                    </a:moveTo>
                    <a:lnTo>
                      <a:pt x="14" y="1"/>
                    </a:lnTo>
                    <a:lnTo>
                      <a:pt x="19" y="5"/>
                    </a:lnTo>
                    <a:lnTo>
                      <a:pt x="21" y="9"/>
                    </a:lnTo>
                    <a:lnTo>
                      <a:pt x="19" y="12"/>
                    </a:lnTo>
                    <a:lnTo>
                      <a:pt x="15" y="16"/>
                    </a:lnTo>
                    <a:lnTo>
                      <a:pt x="11" y="18"/>
                    </a:lnTo>
                    <a:lnTo>
                      <a:pt x="6" y="17"/>
                    </a:lnTo>
                    <a:lnTo>
                      <a:pt x="2" y="14"/>
                    </a:lnTo>
                    <a:lnTo>
                      <a:pt x="0" y="10"/>
                    </a:lnTo>
                    <a:lnTo>
                      <a:pt x="0" y="7"/>
                    </a:lnTo>
                    <a:lnTo>
                      <a:pt x="3" y="3"/>
                    </a:lnTo>
                    <a:lnTo>
                      <a:pt x="7" y="0"/>
                    </a:lnTo>
                    <a:lnTo>
                      <a:pt x="10" y="0"/>
                    </a:lnTo>
                  </a:path>
                </a:pathLst>
              </a:custGeom>
              <a:solidFill>
                <a:srgbClr val="FF0016"/>
              </a:solidFill>
              <a:ln w="12700" cap="rnd">
                <a:solidFill>
                  <a:srgbClr val="000000"/>
                </a:solidFill>
                <a:round/>
              </a:ln>
            </p:spPr>
            <p:txBody>
              <a:bodyPr/>
              <a:lstStyle/>
              <a:p>
                <a:endParaRPr lang="zh-CN" altLang="en-US"/>
              </a:p>
            </p:txBody>
          </p:sp>
          <p:sp>
            <p:nvSpPr>
              <p:cNvPr id="10553" name="Line 1286"/>
              <p:cNvSpPr>
                <a:spLocks noChangeShapeType="1"/>
              </p:cNvSpPr>
              <p:nvPr/>
            </p:nvSpPr>
            <p:spPr bwMode="auto">
              <a:xfrm>
                <a:off x="2568" y="2371"/>
                <a:ext cx="5" cy="0"/>
              </a:xfrm>
              <a:prstGeom prst="line">
                <a:avLst/>
              </a:prstGeom>
              <a:noFill/>
              <a:ln w="12700">
                <a:solidFill>
                  <a:srgbClr val="00FF00"/>
                </a:solidFill>
                <a:round/>
                <a:headEnd type="none" w="sm" len="sm"/>
                <a:tailEnd type="none" w="sm" len="sm"/>
              </a:ln>
            </p:spPr>
            <p:txBody>
              <a:bodyPr wrap="none" anchor="ctr"/>
              <a:lstStyle/>
              <a:p>
                <a:endParaRPr lang="zh-CN" altLang="en-US"/>
              </a:p>
            </p:txBody>
          </p:sp>
        </p:grpSp>
        <p:grpSp>
          <p:nvGrpSpPr>
            <p:cNvPr id="10257" name="Group 1287"/>
            <p:cNvGrpSpPr/>
            <p:nvPr/>
          </p:nvGrpSpPr>
          <p:grpSpPr bwMode="auto">
            <a:xfrm>
              <a:off x="2592" y="1773"/>
              <a:ext cx="589" cy="387"/>
              <a:chOff x="2436" y="2170"/>
              <a:chExt cx="589" cy="387"/>
            </a:xfrm>
          </p:grpSpPr>
          <p:sp>
            <p:nvSpPr>
              <p:cNvPr id="10258" name="Freeform 1288"/>
              <p:cNvSpPr/>
              <p:nvPr/>
            </p:nvSpPr>
            <p:spPr bwMode="auto">
              <a:xfrm>
                <a:off x="2914" y="2504"/>
                <a:ext cx="111" cy="53"/>
              </a:xfrm>
              <a:custGeom>
                <a:avLst/>
                <a:gdLst>
                  <a:gd name="T0" fmla="*/ 2 w 111"/>
                  <a:gd name="T1" fmla="*/ 22 h 53"/>
                  <a:gd name="T2" fmla="*/ 1 w 111"/>
                  <a:gd name="T3" fmla="*/ 21 h 53"/>
                  <a:gd name="T4" fmla="*/ 0 w 111"/>
                  <a:gd name="T5" fmla="*/ 19 h 53"/>
                  <a:gd name="T6" fmla="*/ 0 w 111"/>
                  <a:gd name="T7" fmla="*/ 17 h 53"/>
                  <a:gd name="T8" fmla="*/ 0 w 111"/>
                  <a:gd name="T9" fmla="*/ 16 h 53"/>
                  <a:gd name="T10" fmla="*/ 0 w 111"/>
                  <a:gd name="T11" fmla="*/ 7 h 53"/>
                  <a:gd name="T12" fmla="*/ 0 w 111"/>
                  <a:gd name="T13" fmla="*/ 5 h 53"/>
                  <a:gd name="T14" fmla="*/ 2 w 111"/>
                  <a:gd name="T15" fmla="*/ 4 h 53"/>
                  <a:gd name="T16" fmla="*/ 35 w 111"/>
                  <a:gd name="T17" fmla="*/ 0 h 53"/>
                  <a:gd name="T18" fmla="*/ 37 w 111"/>
                  <a:gd name="T19" fmla="*/ 0 h 53"/>
                  <a:gd name="T20" fmla="*/ 38 w 111"/>
                  <a:gd name="T21" fmla="*/ 0 h 53"/>
                  <a:gd name="T22" fmla="*/ 40 w 111"/>
                  <a:gd name="T23" fmla="*/ 0 h 53"/>
                  <a:gd name="T24" fmla="*/ 81 w 111"/>
                  <a:gd name="T25" fmla="*/ 2 h 53"/>
                  <a:gd name="T26" fmla="*/ 82 w 111"/>
                  <a:gd name="T27" fmla="*/ 2 h 53"/>
                  <a:gd name="T28" fmla="*/ 84 w 111"/>
                  <a:gd name="T29" fmla="*/ 3 h 53"/>
                  <a:gd name="T30" fmla="*/ 86 w 111"/>
                  <a:gd name="T31" fmla="*/ 3 h 53"/>
                  <a:gd name="T32" fmla="*/ 88 w 111"/>
                  <a:gd name="T33" fmla="*/ 4 h 53"/>
                  <a:gd name="T34" fmla="*/ 90 w 111"/>
                  <a:gd name="T35" fmla="*/ 5 h 53"/>
                  <a:gd name="T36" fmla="*/ 107 w 111"/>
                  <a:gd name="T37" fmla="*/ 21 h 53"/>
                  <a:gd name="T38" fmla="*/ 108 w 111"/>
                  <a:gd name="T39" fmla="*/ 23 h 53"/>
                  <a:gd name="T40" fmla="*/ 109 w 111"/>
                  <a:gd name="T41" fmla="*/ 24 h 53"/>
                  <a:gd name="T42" fmla="*/ 110 w 111"/>
                  <a:gd name="T43" fmla="*/ 26 h 53"/>
                  <a:gd name="T44" fmla="*/ 110 w 111"/>
                  <a:gd name="T45" fmla="*/ 36 h 53"/>
                  <a:gd name="T46" fmla="*/ 109 w 111"/>
                  <a:gd name="T47" fmla="*/ 37 h 53"/>
                  <a:gd name="T48" fmla="*/ 108 w 111"/>
                  <a:gd name="T49" fmla="*/ 39 h 53"/>
                  <a:gd name="T50" fmla="*/ 72 w 111"/>
                  <a:gd name="T51" fmla="*/ 51 h 53"/>
                  <a:gd name="T52" fmla="*/ 70 w 111"/>
                  <a:gd name="T53" fmla="*/ 51 h 53"/>
                  <a:gd name="T54" fmla="*/ 68 w 111"/>
                  <a:gd name="T55" fmla="*/ 52 h 53"/>
                  <a:gd name="T56" fmla="*/ 66 w 111"/>
                  <a:gd name="T57" fmla="*/ 52 h 53"/>
                  <a:gd name="T58" fmla="*/ 64 w 111"/>
                  <a:gd name="T59" fmla="*/ 51 h 53"/>
                  <a:gd name="T60" fmla="*/ 62 w 111"/>
                  <a:gd name="T61" fmla="*/ 51 h 53"/>
                  <a:gd name="T62" fmla="*/ 2 w 111"/>
                  <a:gd name="T63" fmla="*/ 22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1"/>
                  <a:gd name="T97" fmla="*/ 0 h 53"/>
                  <a:gd name="T98" fmla="*/ 111 w 111"/>
                  <a:gd name="T99" fmla="*/ 53 h 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1" h="53">
                    <a:moveTo>
                      <a:pt x="2" y="22"/>
                    </a:moveTo>
                    <a:lnTo>
                      <a:pt x="1" y="21"/>
                    </a:lnTo>
                    <a:lnTo>
                      <a:pt x="0" y="19"/>
                    </a:lnTo>
                    <a:lnTo>
                      <a:pt x="0" y="17"/>
                    </a:lnTo>
                    <a:lnTo>
                      <a:pt x="0" y="16"/>
                    </a:lnTo>
                    <a:lnTo>
                      <a:pt x="0" y="7"/>
                    </a:lnTo>
                    <a:lnTo>
                      <a:pt x="0" y="5"/>
                    </a:lnTo>
                    <a:lnTo>
                      <a:pt x="2" y="4"/>
                    </a:lnTo>
                    <a:lnTo>
                      <a:pt x="35" y="0"/>
                    </a:lnTo>
                    <a:lnTo>
                      <a:pt x="37" y="0"/>
                    </a:lnTo>
                    <a:lnTo>
                      <a:pt x="38" y="0"/>
                    </a:lnTo>
                    <a:lnTo>
                      <a:pt x="40" y="0"/>
                    </a:lnTo>
                    <a:lnTo>
                      <a:pt x="81" y="2"/>
                    </a:lnTo>
                    <a:lnTo>
                      <a:pt x="82" y="2"/>
                    </a:lnTo>
                    <a:lnTo>
                      <a:pt x="84" y="3"/>
                    </a:lnTo>
                    <a:lnTo>
                      <a:pt x="86" y="3"/>
                    </a:lnTo>
                    <a:lnTo>
                      <a:pt x="88" y="4"/>
                    </a:lnTo>
                    <a:lnTo>
                      <a:pt x="90" y="5"/>
                    </a:lnTo>
                    <a:lnTo>
                      <a:pt x="107" y="21"/>
                    </a:lnTo>
                    <a:lnTo>
                      <a:pt x="108" y="23"/>
                    </a:lnTo>
                    <a:lnTo>
                      <a:pt x="109" y="24"/>
                    </a:lnTo>
                    <a:lnTo>
                      <a:pt x="110" y="26"/>
                    </a:lnTo>
                    <a:lnTo>
                      <a:pt x="110" y="36"/>
                    </a:lnTo>
                    <a:lnTo>
                      <a:pt x="109" y="37"/>
                    </a:lnTo>
                    <a:lnTo>
                      <a:pt x="108" y="39"/>
                    </a:lnTo>
                    <a:lnTo>
                      <a:pt x="72" y="51"/>
                    </a:lnTo>
                    <a:lnTo>
                      <a:pt x="70" y="51"/>
                    </a:lnTo>
                    <a:lnTo>
                      <a:pt x="68" y="52"/>
                    </a:lnTo>
                    <a:lnTo>
                      <a:pt x="66" y="52"/>
                    </a:lnTo>
                    <a:lnTo>
                      <a:pt x="64" y="51"/>
                    </a:lnTo>
                    <a:lnTo>
                      <a:pt x="62" y="51"/>
                    </a:lnTo>
                    <a:lnTo>
                      <a:pt x="2" y="22"/>
                    </a:lnTo>
                  </a:path>
                </a:pathLst>
              </a:custGeom>
              <a:solidFill>
                <a:srgbClr val="FFFFFF"/>
              </a:solidFill>
              <a:ln w="12700" cap="rnd">
                <a:solidFill>
                  <a:srgbClr val="ABABAB"/>
                </a:solidFill>
                <a:round/>
              </a:ln>
            </p:spPr>
            <p:txBody>
              <a:bodyPr/>
              <a:lstStyle/>
              <a:p>
                <a:endParaRPr lang="zh-CN" altLang="en-US"/>
              </a:p>
            </p:txBody>
          </p:sp>
          <p:sp>
            <p:nvSpPr>
              <p:cNvPr id="10259" name="Freeform 1289"/>
              <p:cNvSpPr/>
              <p:nvPr/>
            </p:nvSpPr>
            <p:spPr bwMode="auto">
              <a:xfrm>
                <a:off x="2914" y="2509"/>
                <a:ext cx="75" cy="28"/>
              </a:xfrm>
              <a:custGeom>
                <a:avLst/>
                <a:gdLst>
                  <a:gd name="T0" fmla="*/ 2 w 75"/>
                  <a:gd name="T1" fmla="*/ 0 h 28"/>
                  <a:gd name="T2" fmla="*/ 0 w 75"/>
                  <a:gd name="T3" fmla="*/ 0 h 28"/>
                  <a:gd name="T4" fmla="*/ 0 w 75"/>
                  <a:gd name="T5" fmla="*/ 1 h 28"/>
                  <a:gd name="T6" fmla="*/ 40 w 75"/>
                  <a:gd name="T7" fmla="*/ 4 h 28"/>
                  <a:gd name="T8" fmla="*/ 65 w 75"/>
                  <a:gd name="T9" fmla="*/ 24 h 28"/>
                  <a:gd name="T10" fmla="*/ 67 w 75"/>
                  <a:gd name="T11" fmla="*/ 25 h 28"/>
                  <a:gd name="T12" fmla="*/ 69 w 75"/>
                  <a:gd name="T13" fmla="*/ 26 h 28"/>
                  <a:gd name="T14" fmla="*/ 71 w 75"/>
                  <a:gd name="T15" fmla="*/ 27 h 28"/>
                  <a:gd name="T16" fmla="*/ 72 w 75"/>
                  <a:gd name="T17" fmla="*/ 26 h 28"/>
                  <a:gd name="T18" fmla="*/ 74 w 75"/>
                  <a:gd name="T19" fmla="*/ 25 h 28"/>
                  <a:gd name="T20" fmla="*/ 72 w 75"/>
                  <a:gd name="T21" fmla="*/ 23 h 28"/>
                  <a:gd name="T22" fmla="*/ 71 w 75"/>
                  <a:gd name="T23" fmla="*/ 23 h 28"/>
                  <a:gd name="T24" fmla="*/ 69 w 75"/>
                  <a:gd name="T25" fmla="*/ 23 h 28"/>
                  <a:gd name="T26" fmla="*/ 67 w 75"/>
                  <a:gd name="T27" fmla="*/ 22 h 28"/>
                  <a:gd name="T28" fmla="*/ 66 w 75"/>
                  <a:gd name="T29" fmla="*/ 21 h 28"/>
                  <a:gd name="T30" fmla="*/ 45 w 75"/>
                  <a:gd name="T31" fmla="*/ 5 h 28"/>
                  <a:gd name="T32" fmla="*/ 43 w 75"/>
                  <a:gd name="T33" fmla="*/ 4 h 28"/>
                  <a:gd name="T34" fmla="*/ 41 w 75"/>
                  <a:gd name="T35" fmla="*/ 3 h 28"/>
                  <a:gd name="T36" fmla="*/ 40 w 75"/>
                  <a:gd name="T37" fmla="*/ 2 h 28"/>
                  <a:gd name="T38" fmla="*/ 2 w 75"/>
                  <a:gd name="T39" fmla="*/ 0 h 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5"/>
                  <a:gd name="T61" fmla="*/ 0 h 28"/>
                  <a:gd name="T62" fmla="*/ 75 w 75"/>
                  <a:gd name="T63" fmla="*/ 28 h 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5" h="28">
                    <a:moveTo>
                      <a:pt x="2" y="0"/>
                    </a:moveTo>
                    <a:lnTo>
                      <a:pt x="0" y="0"/>
                    </a:lnTo>
                    <a:lnTo>
                      <a:pt x="0" y="1"/>
                    </a:lnTo>
                    <a:lnTo>
                      <a:pt x="40" y="4"/>
                    </a:lnTo>
                    <a:lnTo>
                      <a:pt x="65" y="24"/>
                    </a:lnTo>
                    <a:lnTo>
                      <a:pt x="67" y="25"/>
                    </a:lnTo>
                    <a:lnTo>
                      <a:pt x="69" y="26"/>
                    </a:lnTo>
                    <a:lnTo>
                      <a:pt x="71" y="27"/>
                    </a:lnTo>
                    <a:lnTo>
                      <a:pt x="72" y="26"/>
                    </a:lnTo>
                    <a:lnTo>
                      <a:pt x="74" y="25"/>
                    </a:lnTo>
                    <a:lnTo>
                      <a:pt x="72" y="23"/>
                    </a:lnTo>
                    <a:lnTo>
                      <a:pt x="71" y="23"/>
                    </a:lnTo>
                    <a:lnTo>
                      <a:pt x="69" y="23"/>
                    </a:lnTo>
                    <a:lnTo>
                      <a:pt x="67" y="22"/>
                    </a:lnTo>
                    <a:lnTo>
                      <a:pt x="66" y="21"/>
                    </a:lnTo>
                    <a:lnTo>
                      <a:pt x="45" y="5"/>
                    </a:lnTo>
                    <a:lnTo>
                      <a:pt x="43" y="4"/>
                    </a:lnTo>
                    <a:lnTo>
                      <a:pt x="41" y="3"/>
                    </a:lnTo>
                    <a:lnTo>
                      <a:pt x="40" y="2"/>
                    </a:lnTo>
                    <a:lnTo>
                      <a:pt x="2" y="0"/>
                    </a:lnTo>
                  </a:path>
                </a:pathLst>
              </a:custGeom>
              <a:solidFill>
                <a:srgbClr val="ABABAB"/>
              </a:solidFill>
              <a:ln w="12700" cap="rnd">
                <a:solidFill>
                  <a:srgbClr val="ABABAB"/>
                </a:solidFill>
                <a:round/>
              </a:ln>
            </p:spPr>
            <p:txBody>
              <a:bodyPr/>
              <a:lstStyle/>
              <a:p>
                <a:endParaRPr lang="zh-CN" altLang="en-US"/>
              </a:p>
            </p:txBody>
          </p:sp>
          <p:sp>
            <p:nvSpPr>
              <p:cNvPr id="10260" name="Freeform 1290"/>
              <p:cNvSpPr/>
              <p:nvPr/>
            </p:nvSpPr>
            <p:spPr bwMode="auto">
              <a:xfrm>
                <a:off x="2929" y="2505"/>
                <a:ext cx="37" cy="19"/>
              </a:xfrm>
              <a:custGeom>
                <a:avLst/>
                <a:gdLst>
                  <a:gd name="T0" fmla="*/ 0 w 37"/>
                  <a:gd name="T1" fmla="*/ 12 h 19"/>
                  <a:gd name="T2" fmla="*/ 18 w 37"/>
                  <a:gd name="T3" fmla="*/ 18 h 19"/>
                  <a:gd name="T4" fmla="*/ 36 w 37"/>
                  <a:gd name="T5" fmla="*/ 0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2"/>
                    </a:moveTo>
                    <a:lnTo>
                      <a:pt x="18" y="18"/>
                    </a:lnTo>
                    <a:lnTo>
                      <a:pt x="36" y="0"/>
                    </a:lnTo>
                  </a:path>
                </a:pathLst>
              </a:custGeom>
              <a:noFill/>
              <a:ln w="12700" cap="rnd">
                <a:solidFill>
                  <a:srgbClr val="000000"/>
                </a:solidFill>
                <a:round/>
                <a:headEnd type="none" w="sm" len="sm"/>
                <a:tailEnd type="none" w="sm" len="sm"/>
              </a:ln>
            </p:spPr>
            <p:txBody>
              <a:bodyPr/>
              <a:lstStyle/>
              <a:p>
                <a:endParaRPr lang="zh-CN" altLang="en-US"/>
              </a:p>
            </p:txBody>
          </p:sp>
          <p:sp>
            <p:nvSpPr>
              <p:cNvPr id="10261" name="Freeform 1291"/>
              <p:cNvSpPr/>
              <p:nvPr/>
            </p:nvSpPr>
            <p:spPr bwMode="auto">
              <a:xfrm>
                <a:off x="2978" y="2527"/>
                <a:ext cx="47" cy="30"/>
              </a:xfrm>
              <a:custGeom>
                <a:avLst/>
                <a:gdLst>
                  <a:gd name="T0" fmla="*/ 0 w 47"/>
                  <a:gd name="T1" fmla="*/ 28 h 30"/>
                  <a:gd name="T2" fmla="*/ 1 w 47"/>
                  <a:gd name="T3" fmla="*/ 28 h 30"/>
                  <a:gd name="T4" fmla="*/ 3 w 47"/>
                  <a:gd name="T5" fmla="*/ 27 h 30"/>
                  <a:gd name="T6" fmla="*/ 3 w 47"/>
                  <a:gd name="T7" fmla="*/ 16 h 30"/>
                  <a:gd name="T8" fmla="*/ 3 w 47"/>
                  <a:gd name="T9" fmla="*/ 14 h 30"/>
                  <a:gd name="T10" fmla="*/ 3 w 47"/>
                  <a:gd name="T11" fmla="*/ 13 h 30"/>
                  <a:gd name="T12" fmla="*/ 2 w 47"/>
                  <a:gd name="T13" fmla="*/ 11 h 30"/>
                  <a:gd name="T14" fmla="*/ 4 w 47"/>
                  <a:gd name="T15" fmla="*/ 11 h 30"/>
                  <a:gd name="T16" fmla="*/ 5 w 47"/>
                  <a:gd name="T17" fmla="*/ 11 h 30"/>
                  <a:gd name="T18" fmla="*/ 43 w 47"/>
                  <a:gd name="T19" fmla="*/ 1 h 30"/>
                  <a:gd name="T20" fmla="*/ 43 w 47"/>
                  <a:gd name="T21" fmla="*/ 0 h 30"/>
                  <a:gd name="T22" fmla="*/ 45 w 47"/>
                  <a:gd name="T23" fmla="*/ 1 h 30"/>
                  <a:gd name="T24" fmla="*/ 46 w 47"/>
                  <a:gd name="T25" fmla="*/ 3 h 30"/>
                  <a:gd name="T26" fmla="*/ 46 w 47"/>
                  <a:gd name="T27" fmla="*/ 13 h 30"/>
                  <a:gd name="T28" fmla="*/ 45 w 47"/>
                  <a:gd name="T29" fmla="*/ 15 h 30"/>
                  <a:gd name="T30" fmla="*/ 43 w 47"/>
                  <a:gd name="T31" fmla="*/ 16 h 30"/>
                  <a:gd name="T32" fmla="*/ 7 w 47"/>
                  <a:gd name="T33" fmla="*/ 28 h 30"/>
                  <a:gd name="T34" fmla="*/ 5 w 47"/>
                  <a:gd name="T35" fmla="*/ 28 h 30"/>
                  <a:gd name="T36" fmla="*/ 3 w 47"/>
                  <a:gd name="T37" fmla="*/ 29 h 30"/>
                  <a:gd name="T38" fmla="*/ 1 w 47"/>
                  <a:gd name="T39" fmla="*/ 29 h 30"/>
                  <a:gd name="T40" fmla="*/ 0 w 47"/>
                  <a:gd name="T41" fmla="*/ 28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30"/>
                  <a:gd name="T65" fmla="*/ 47 w 47"/>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30">
                    <a:moveTo>
                      <a:pt x="0" y="28"/>
                    </a:moveTo>
                    <a:lnTo>
                      <a:pt x="1" y="28"/>
                    </a:lnTo>
                    <a:lnTo>
                      <a:pt x="3" y="27"/>
                    </a:lnTo>
                    <a:lnTo>
                      <a:pt x="3" y="16"/>
                    </a:lnTo>
                    <a:lnTo>
                      <a:pt x="3" y="14"/>
                    </a:lnTo>
                    <a:lnTo>
                      <a:pt x="3" y="13"/>
                    </a:lnTo>
                    <a:lnTo>
                      <a:pt x="2" y="11"/>
                    </a:lnTo>
                    <a:lnTo>
                      <a:pt x="4" y="11"/>
                    </a:lnTo>
                    <a:lnTo>
                      <a:pt x="5" y="11"/>
                    </a:lnTo>
                    <a:lnTo>
                      <a:pt x="43" y="1"/>
                    </a:lnTo>
                    <a:lnTo>
                      <a:pt x="43" y="0"/>
                    </a:lnTo>
                    <a:lnTo>
                      <a:pt x="45" y="1"/>
                    </a:lnTo>
                    <a:lnTo>
                      <a:pt x="46" y="3"/>
                    </a:lnTo>
                    <a:lnTo>
                      <a:pt x="46" y="13"/>
                    </a:lnTo>
                    <a:lnTo>
                      <a:pt x="45" y="15"/>
                    </a:lnTo>
                    <a:lnTo>
                      <a:pt x="43" y="16"/>
                    </a:lnTo>
                    <a:lnTo>
                      <a:pt x="7" y="28"/>
                    </a:lnTo>
                    <a:lnTo>
                      <a:pt x="5" y="28"/>
                    </a:lnTo>
                    <a:lnTo>
                      <a:pt x="3" y="29"/>
                    </a:lnTo>
                    <a:lnTo>
                      <a:pt x="1" y="29"/>
                    </a:lnTo>
                    <a:lnTo>
                      <a:pt x="0" y="28"/>
                    </a:lnTo>
                  </a:path>
                </a:pathLst>
              </a:custGeom>
              <a:solidFill>
                <a:srgbClr val="ABABAB"/>
              </a:solidFill>
              <a:ln w="12700" cap="rnd">
                <a:solidFill>
                  <a:srgbClr val="ABABAB"/>
                </a:solidFill>
                <a:round/>
              </a:ln>
            </p:spPr>
            <p:txBody>
              <a:bodyPr/>
              <a:lstStyle/>
              <a:p>
                <a:endParaRPr lang="zh-CN" altLang="en-US"/>
              </a:p>
            </p:txBody>
          </p:sp>
          <p:sp>
            <p:nvSpPr>
              <p:cNvPr id="10262" name="Freeform 1292"/>
              <p:cNvSpPr/>
              <p:nvPr/>
            </p:nvSpPr>
            <p:spPr bwMode="auto">
              <a:xfrm>
                <a:off x="2914" y="2513"/>
                <a:ext cx="110" cy="28"/>
              </a:xfrm>
              <a:custGeom>
                <a:avLst/>
                <a:gdLst>
                  <a:gd name="T0" fmla="*/ 0 w 110"/>
                  <a:gd name="T1" fmla="*/ 0 h 28"/>
                  <a:gd name="T2" fmla="*/ 1 w 110"/>
                  <a:gd name="T3" fmla="*/ 1 h 28"/>
                  <a:gd name="T4" fmla="*/ 39 w 110"/>
                  <a:gd name="T5" fmla="*/ 6 h 28"/>
                  <a:gd name="T6" fmla="*/ 64 w 110"/>
                  <a:gd name="T7" fmla="*/ 26 h 28"/>
                  <a:gd name="T8" fmla="*/ 65 w 110"/>
                  <a:gd name="T9" fmla="*/ 26 h 28"/>
                  <a:gd name="T10" fmla="*/ 67 w 110"/>
                  <a:gd name="T11" fmla="*/ 27 h 28"/>
                  <a:gd name="T12" fmla="*/ 69 w 110"/>
                  <a:gd name="T13" fmla="*/ 27 h 28"/>
                  <a:gd name="T14" fmla="*/ 71 w 110"/>
                  <a:gd name="T15" fmla="*/ 27 h 28"/>
                  <a:gd name="T16" fmla="*/ 109 w 110"/>
                  <a:gd name="T17" fmla="*/ 16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28"/>
                  <a:gd name="T29" fmla="*/ 110 w 110"/>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28">
                    <a:moveTo>
                      <a:pt x="0" y="0"/>
                    </a:moveTo>
                    <a:lnTo>
                      <a:pt x="1" y="1"/>
                    </a:lnTo>
                    <a:lnTo>
                      <a:pt x="39" y="6"/>
                    </a:lnTo>
                    <a:lnTo>
                      <a:pt x="64" y="26"/>
                    </a:lnTo>
                    <a:lnTo>
                      <a:pt x="65" y="26"/>
                    </a:lnTo>
                    <a:lnTo>
                      <a:pt x="67" y="27"/>
                    </a:lnTo>
                    <a:lnTo>
                      <a:pt x="69" y="27"/>
                    </a:lnTo>
                    <a:lnTo>
                      <a:pt x="71" y="27"/>
                    </a:lnTo>
                    <a:lnTo>
                      <a:pt x="109" y="16"/>
                    </a:lnTo>
                  </a:path>
                </a:pathLst>
              </a:custGeom>
              <a:noFill/>
              <a:ln w="12700" cap="rnd">
                <a:solidFill>
                  <a:srgbClr val="000000"/>
                </a:solidFill>
                <a:round/>
                <a:headEnd type="none" w="sm" len="sm"/>
                <a:tailEnd type="none" w="sm" len="sm"/>
              </a:ln>
            </p:spPr>
            <p:txBody>
              <a:bodyPr/>
              <a:lstStyle/>
              <a:p>
                <a:endParaRPr lang="zh-CN" altLang="en-US"/>
              </a:p>
            </p:txBody>
          </p:sp>
          <p:sp>
            <p:nvSpPr>
              <p:cNvPr id="10263" name="Freeform 1293"/>
              <p:cNvSpPr/>
              <p:nvPr/>
            </p:nvSpPr>
            <p:spPr bwMode="auto">
              <a:xfrm>
                <a:off x="2472" y="2385"/>
                <a:ext cx="409" cy="84"/>
              </a:xfrm>
              <a:custGeom>
                <a:avLst/>
                <a:gdLst>
                  <a:gd name="T0" fmla="*/ 0 w 409"/>
                  <a:gd name="T1" fmla="*/ 17 h 84"/>
                  <a:gd name="T2" fmla="*/ 101 w 409"/>
                  <a:gd name="T3" fmla="*/ 0 h 84"/>
                  <a:gd name="T4" fmla="*/ 305 w 409"/>
                  <a:gd name="T5" fmla="*/ 0 h 84"/>
                  <a:gd name="T6" fmla="*/ 408 w 409"/>
                  <a:gd name="T7" fmla="*/ 17 h 84"/>
                  <a:gd name="T8" fmla="*/ 408 w 409"/>
                  <a:gd name="T9" fmla="*/ 25 h 84"/>
                  <a:gd name="T10" fmla="*/ 408 w 409"/>
                  <a:gd name="T11" fmla="*/ 33 h 84"/>
                  <a:gd name="T12" fmla="*/ 408 w 409"/>
                  <a:gd name="T13" fmla="*/ 41 h 84"/>
                  <a:gd name="T14" fmla="*/ 408 w 409"/>
                  <a:gd name="T15" fmla="*/ 50 h 84"/>
                  <a:gd name="T16" fmla="*/ 408 w 409"/>
                  <a:gd name="T17" fmla="*/ 58 h 84"/>
                  <a:gd name="T18" fmla="*/ 408 w 409"/>
                  <a:gd name="T19" fmla="*/ 66 h 84"/>
                  <a:gd name="T20" fmla="*/ 408 w 409"/>
                  <a:gd name="T21" fmla="*/ 74 h 84"/>
                  <a:gd name="T22" fmla="*/ 408 w 409"/>
                  <a:gd name="T23" fmla="*/ 83 h 84"/>
                  <a:gd name="T24" fmla="*/ 0 w 409"/>
                  <a:gd name="T25" fmla="*/ 83 h 84"/>
                  <a:gd name="T26" fmla="*/ 0 w 409"/>
                  <a:gd name="T27" fmla="*/ 74 h 84"/>
                  <a:gd name="T28" fmla="*/ 0 w 409"/>
                  <a:gd name="T29" fmla="*/ 66 h 84"/>
                  <a:gd name="T30" fmla="*/ 0 w 409"/>
                  <a:gd name="T31" fmla="*/ 58 h 84"/>
                  <a:gd name="T32" fmla="*/ 0 w 409"/>
                  <a:gd name="T33" fmla="*/ 50 h 84"/>
                  <a:gd name="T34" fmla="*/ 0 w 409"/>
                  <a:gd name="T35" fmla="*/ 41 h 84"/>
                  <a:gd name="T36" fmla="*/ 0 w 409"/>
                  <a:gd name="T37" fmla="*/ 33 h 84"/>
                  <a:gd name="T38" fmla="*/ 0 w 409"/>
                  <a:gd name="T39" fmla="*/ 25 h 84"/>
                  <a:gd name="T40" fmla="*/ 0 w 409"/>
                  <a:gd name="T41" fmla="*/ 17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9"/>
                  <a:gd name="T64" fmla="*/ 0 h 84"/>
                  <a:gd name="T65" fmla="*/ 409 w 409"/>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9" h="84">
                    <a:moveTo>
                      <a:pt x="0" y="17"/>
                    </a:moveTo>
                    <a:lnTo>
                      <a:pt x="101" y="0"/>
                    </a:lnTo>
                    <a:lnTo>
                      <a:pt x="305" y="0"/>
                    </a:lnTo>
                    <a:lnTo>
                      <a:pt x="408" y="17"/>
                    </a:lnTo>
                    <a:lnTo>
                      <a:pt x="408" y="25"/>
                    </a:lnTo>
                    <a:lnTo>
                      <a:pt x="408" y="33"/>
                    </a:lnTo>
                    <a:lnTo>
                      <a:pt x="408" y="41"/>
                    </a:lnTo>
                    <a:lnTo>
                      <a:pt x="408" y="50"/>
                    </a:lnTo>
                    <a:lnTo>
                      <a:pt x="408" y="58"/>
                    </a:lnTo>
                    <a:lnTo>
                      <a:pt x="408" y="66"/>
                    </a:lnTo>
                    <a:lnTo>
                      <a:pt x="408" y="74"/>
                    </a:lnTo>
                    <a:lnTo>
                      <a:pt x="408" y="83"/>
                    </a:lnTo>
                    <a:lnTo>
                      <a:pt x="0" y="83"/>
                    </a:lnTo>
                    <a:lnTo>
                      <a:pt x="0" y="74"/>
                    </a:lnTo>
                    <a:lnTo>
                      <a:pt x="0" y="66"/>
                    </a:lnTo>
                    <a:lnTo>
                      <a:pt x="0" y="58"/>
                    </a:lnTo>
                    <a:lnTo>
                      <a:pt x="0" y="50"/>
                    </a:lnTo>
                    <a:lnTo>
                      <a:pt x="0" y="41"/>
                    </a:lnTo>
                    <a:lnTo>
                      <a:pt x="0" y="33"/>
                    </a:lnTo>
                    <a:lnTo>
                      <a:pt x="0" y="25"/>
                    </a:lnTo>
                    <a:lnTo>
                      <a:pt x="0" y="17"/>
                    </a:lnTo>
                  </a:path>
                </a:pathLst>
              </a:custGeom>
              <a:solidFill>
                <a:srgbClr val="FFFFFF"/>
              </a:solidFill>
              <a:ln w="12700" cap="rnd">
                <a:solidFill>
                  <a:srgbClr val="ABABAB"/>
                </a:solidFill>
                <a:round/>
              </a:ln>
            </p:spPr>
            <p:txBody>
              <a:bodyPr/>
              <a:lstStyle/>
              <a:p>
                <a:endParaRPr lang="zh-CN" altLang="en-US"/>
              </a:p>
            </p:txBody>
          </p:sp>
          <p:sp>
            <p:nvSpPr>
              <p:cNvPr id="10264" name="Freeform 1294"/>
              <p:cNvSpPr/>
              <p:nvPr/>
            </p:nvSpPr>
            <p:spPr bwMode="auto">
              <a:xfrm>
                <a:off x="2473" y="2403"/>
                <a:ext cx="406" cy="19"/>
              </a:xfrm>
              <a:custGeom>
                <a:avLst/>
                <a:gdLst>
                  <a:gd name="T0" fmla="*/ 0 w 406"/>
                  <a:gd name="T1" fmla="*/ 0 h 19"/>
                  <a:gd name="T2" fmla="*/ 405 w 406"/>
                  <a:gd name="T3" fmla="*/ 0 h 19"/>
                  <a:gd name="T4" fmla="*/ 405 w 406"/>
                  <a:gd name="T5" fmla="*/ 18 h 19"/>
                  <a:gd name="T6" fmla="*/ 0 w 406"/>
                  <a:gd name="T7" fmla="*/ 18 h 19"/>
                  <a:gd name="T8" fmla="*/ 0 w 406"/>
                  <a:gd name="T9" fmla="*/ 0 h 19"/>
                  <a:gd name="T10" fmla="*/ 0 60000 65536"/>
                  <a:gd name="T11" fmla="*/ 0 60000 65536"/>
                  <a:gd name="T12" fmla="*/ 0 60000 65536"/>
                  <a:gd name="T13" fmla="*/ 0 60000 65536"/>
                  <a:gd name="T14" fmla="*/ 0 60000 65536"/>
                  <a:gd name="T15" fmla="*/ 0 w 406"/>
                  <a:gd name="T16" fmla="*/ 0 h 19"/>
                  <a:gd name="T17" fmla="*/ 406 w 406"/>
                  <a:gd name="T18" fmla="*/ 19 h 19"/>
                </a:gdLst>
                <a:ahLst/>
                <a:cxnLst>
                  <a:cxn ang="T10">
                    <a:pos x="T0" y="T1"/>
                  </a:cxn>
                  <a:cxn ang="T11">
                    <a:pos x="T2" y="T3"/>
                  </a:cxn>
                  <a:cxn ang="T12">
                    <a:pos x="T4" y="T5"/>
                  </a:cxn>
                  <a:cxn ang="T13">
                    <a:pos x="T6" y="T7"/>
                  </a:cxn>
                  <a:cxn ang="T14">
                    <a:pos x="T8" y="T9"/>
                  </a:cxn>
                </a:cxnLst>
                <a:rect l="T15" t="T16" r="T17" b="T18"/>
                <a:pathLst>
                  <a:path w="406" h="19">
                    <a:moveTo>
                      <a:pt x="0" y="0"/>
                    </a:moveTo>
                    <a:lnTo>
                      <a:pt x="405" y="0"/>
                    </a:lnTo>
                    <a:lnTo>
                      <a:pt x="405"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0265" name="Freeform 1295"/>
              <p:cNvSpPr/>
              <p:nvPr/>
            </p:nvSpPr>
            <p:spPr bwMode="auto">
              <a:xfrm>
                <a:off x="2470" y="2420"/>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0266" name="Freeform 1296"/>
              <p:cNvSpPr/>
              <p:nvPr/>
            </p:nvSpPr>
            <p:spPr bwMode="auto">
              <a:xfrm>
                <a:off x="2470" y="2439"/>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0267" name="Freeform 1297"/>
              <p:cNvSpPr/>
              <p:nvPr/>
            </p:nvSpPr>
            <p:spPr bwMode="auto">
              <a:xfrm>
                <a:off x="2472" y="2442"/>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0268" name="Freeform 1298"/>
              <p:cNvSpPr/>
              <p:nvPr/>
            </p:nvSpPr>
            <p:spPr bwMode="auto">
              <a:xfrm>
                <a:off x="2472" y="2424"/>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0269" name="Freeform 1299"/>
              <p:cNvSpPr/>
              <p:nvPr/>
            </p:nvSpPr>
            <p:spPr bwMode="auto">
              <a:xfrm>
                <a:off x="2472" y="2439"/>
                <a:ext cx="409" cy="19"/>
              </a:xfrm>
              <a:custGeom>
                <a:avLst/>
                <a:gdLst>
                  <a:gd name="T0" fmla="*/ 408 w 409"/>
                  <a:gd name="T1" fmla="*/ 18 h 19"/>
                  <a:gd name="T2" fmla="*/ 408 w 409"/>
                  <a:gd name="T3" fmla="*/ 0 h 19"/>
                  <a:gd name="T4" fmla="*/ 0 w 409"/>
                  <a:gd name="T5" fmla="*/ 0 h 19"/>
                  <a:gd name="T6" fmla="*/ 0 60000 65536"/>
                  <a:gd name="T7" fmla="*/ 0 60000 65536"/>
                  <a:gd name="T8" fmla="*/ 0 60000 65536"/>
                  <a:gd name="T9" fmla="*/ 0 w 409"/>
                  <a:gd name="T10" fmla="*/ 0 h 19"/>
                  <a:gd name="T11" fmla="*/ 409 w 409"/>
                  <a:gd name="T12" fmla="*/ 19 h 19"/>
                </a:gdLst>
                <a:ahLst/>
                <a:cxnLst>
                  <a:cxn ang="T6">
                    <a:pos x="T0" y="T1"/>
                  </a:cxn>
                  <a:cxn ang="T7">
                    <a:pos x="T2" y="T3"/>
                  </a:cxn>
                  <a:cxn ang="T8">
                    <a:pos x="T4" y="T5"/>
                  </a:cxn>
                </a:cxnLst>
                <a:rect l="T9" t="T10" r="T11" b="T12"/>
                <a:pathLst>
                  <a:path w="409" h="19">
                    <a:moveTo>
                      <a:pt x="408" y="18"/>
                    </a:moveTo>
                    <a:lnTo>
                      <a:pt x="408" y="0"/>
                    </a:lnTo>
                    <a:lnTo>
                      <a:pt x="0" y="0"/>
                    </a:lnTo>
                  </a:path>
                </a:pathLst>
              </a:custGeom>
              <a:noFill/>
              <a:ln w="12700" cap="rnd">
                <a:solidFill>
                  <a:srgbClr val="FFFFFF"/>
                </a:solidFill>
                <a:round/>
                <a:headEnd type="none" w="sm" len="sm"/>
                <a:tailEnd type="none" w="sm" len="sm"/>
              </a:ln>
            </p:spPr>
            <p:txBody>
              <a:bodyPr/>
              <a:lstStyle/>
              <a:p>
                <a:endParaRPr lang="zh-CN" altLang="en-US"/>
              </a:p>
            </p:txBody>
          </p:sp>
          <p:sp>
            <p:nvSpPr>
              <p:cNvPr id="10270" name="Line 1300"/>
              <p:cNvSpPr>
                <a:spLocks noChangeShapeType="1"/>
              </p:cNvSpPr>
              <p:nvPr/>
            </p:nvSpPr>
            <p:spPr bwMode="auto">
              <a:xfrm>
                <a:off x="2472" y="2423"/>
                <a:ext cx="406" cy="0"/>
              </a:xfrm>
              <a:prstGeom prst="line">
                <a:avLst/>
              </a:prstGeom>
              <a:noFill/>
              <a:ln w="12700">
                <a:solidFill>
                  <a:srgbClr val="FFFFFF"/>
                </a:solidFill>
                <a:round/>
                <a:headEnd type="none" w="sm" len="sm"/>
                <a:tailEnd type="none" w="sm" len="sm"/>
              </a:ln>
            </p:spPr>
            <p:txBody>
              <a:bodyPr wrap="none" anchor="ctr"/>
              <a:lstStyle/>
              <a:p>
                <a:endParaRPr lang="zh-CN" altLang="en-US"/>
              </a:p>
            </p:txBody>
          </p:sp>
          <p:sp>
            <p:nvSpPr>
              <p:cNvPr id="10271" name="Line 1301"/>
              <p:cNvSpPr>
                <a:spLocks noChangeShapeType="1"/>
              </p:cNvSpPr>
              <p:nvPr/>
            </p:nvSpPr>
            <p:spPr bwMode="auto">
              <a:xfrm>
                <a:off x="2473" y="2403"/>
                <a:ext cx="0" cy="9"/>
              </a:xfrm>
              <a:prstGeom prst="line">
                <a:avLst/>
              </a:prstGeom>
              <a:noFill/>
              <a:ln w="12700">
                <a:solidFill>
                  <a:srgbClr val="ABABAB"/>
                </a:solidFill>
                <a:round/>
                <a:headEnd type="none" w="sm" len="sm"/>
                <a:tailEnd type="none" w="sm" len="sm"/>
              </a:ln>
            </p:spPr>
            <p:txBody>
              <a:bodyPr wrap="none" anchor="ctr"/>
              <a:lstStyle/>
              <a:p>
                <a:endParaRPr lang="zh-CN" altLang="en-US"/>
              </a:p>
            </p:txBody>
          </p:sp>
          <p:sp>
            <p:nvSpPr>
              <p:cNvPr id="10272" name="Freeform 1302"/>
              <p:cNvSpPr/>
              <p:nvPr/>
            </p:nvSpPr>
            <p:spPr bwMode="auto">
              <a:xfrm>
                <a:off x="2499" y="2422"/>
                <a:ext cx="22" cy="19"/>
              </a:xfrm>
              <a:custGeom>
                <a:avLst/>
                <a:gdLst>
                  <a:gd name="T0" fmla="*/ 0 w 22"/>
                  <a:gd name="T1" fmla="*/ 0 h 19"/>
                  <a:gd name="T2" fmla="*/ 21 w 22"/>
                  <a:gd name="T3" fmla="*/ 0 h 19"/>
                  <a:gd name="T4" fmla="*/ 21 w 22"/>
                  <a:gd name="T5" fmla="*/ 18 h 19"/>
                  <a:gd name="T6" fmla="*/ 0 w 22"/>
                  <a:gd name="T7" fmla="*/ 18 h 19"/>
                  <a:gd name="T8" fmla="*/ 0 w 22"/>
                  <a:gd name="T9" fmla="*/ 0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0" y="0"/>
                    </a:moveTo>
                    <a:lnTo>
                      <a:pt x="21" y="0"/>
                    </a:lnTo>
                    <a:lnTo>
                      <a:pt x="21" y="18"/>
                    </a:lnTo>
                    <a:lnTo>
                      <a:pt x="0" y="18"/>
                    </a:lnTo>
                    <a:lnTo>
                      <a:pt x="0" y="0"/>
                    </a:lnTo>
                  </a:path>
                </a:pathLst>
              </a:custGeom>
              <a:solidFill>
                <a:srgbClr val="00FF00"/>
              </a:solidFill>
              <a:ln w="12700" cap="rnd">
                <a:solidFill>
                  <a:srgbClr val="000000"/>
                </a:solidFill>
                <a:round/>
              </a:ln>
            </p:spPr>
            <p:txBody>
              <a:bodyPr/>
              <a:lstStyle/>
              <a:p>
                <a:endParaRPr lang="zh-CN" altLang="en-US"/>
              </a:p>
            </p:txBody>
          </p:sp>
          <p:sp>
            <p:nvSpPr>
              <p:cNvPr id="10273" name="Freeform 1303"/>
              <p:cNvSpPr/>
              <p:nvPr/>
            </p:nvSpPr>
            <p:spPr bwMode="auto">
              <a:xfrm>
                <a:off x="2780" y="2420"/>
                <a:ext cx="86" cy="19"/>
              </a:xfrm>
              <a:custGeom>
                <a:avLst/>
                <a:gdLst>
                  <a:gd name="T0" fmla="*/ 0 w 86"/>
                  <a:gd name="T1" fmla="*/ 0 h 19"/>
                  <a:gd name="T2" fmla="*/ 85 w 86"/>
                  <a:gd name="T3" fmla="*/ 0 h 19"/>
                  <a:gd name="T4" fmla="*/ 85 w 86"/>
                  <a:gd name="T5" fmla="*/ 18 h 19"/>
                  <a:gd name="T6" fmla="*/ 0 w 86"/>
                  <a:gd name="T7" fmla="*/ 18 h 19"/>
                  <a:gd name="T8" fmla="*/ 0 w 86"/>
                  <a:gd name="T9" fmla="*/ 0 h 19"/>
                  <a:gd name="T10" fmla="*/ 0 60000 65536"/>
                  <a:gd name="T11" fmla="*/ 0 60000 65536"/>
                  <a:gd name="T12" fmla="*/ 0 60000 65536"/>
                  <a:gd name="T13" fmla="*/ 0 60000 65536"/>
                  <a:gd name="T14" fmla="*/ 0 60000 65536"/>
                  <a:gd name="T15" fmla="*/ 0 w 86"/>
                  <a:gd name="T16" fmla="*/ 0 h 19"/>
                  <a:gd name="T17" fmla="*/ 86 w 86"/>
                  <a:gd name="T18" fmla="*/ 19 h 19"/>
                </a:gdLst>
                <a:ahLst/>
                <a:cxnLst>
                  <a:cxn ang="T10">
                    <a:pos x="T0" y="T1"/>
                  </a:cxn>
                  <a:cxn ang="T11">
                    <a:pos x="T2" y="T3"/>
                  </a:cxn>
                  <a:cxn ang="T12">
                    <a:pos x="T4" y="T5"/>
                  </a:cxn>
                  <a:cxn ang="T13">
                    <a:pos x="T6" y="T7"/>
                  </a:cxn>
                  <a:cxn ang="T14">
                    <a:pos x="T8" y="T9"/>
                  </a:cxn>
                </a:cxnLst>
                <a:rect l="T15" t="T16" r="T17" b="T18"/>
                <a:pathLst>
                  <a:path w="86" h="19">
                    <a:moveTo>
                      <a:pt x="0" y="0"/>
                    </a:moveTo>
                    <a:lnTo>
                      <a:pt x="85" y="0"/>
                    </a:lnTo>
                    <a:lnTo>
                      <a:pt x="85"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0274" name="Freeform 1304"/>
              <p:cNvSpPr/>
              <p:nvPr/>
            </p:nvSpPr>
            <p:spPr bwMode="auto">
              <a:xfrm>
                <a:off x="2437" y="2456"/>
                <a:ext cx="496" cy="74"/>
              </a:xfrm>
              <a:custGeom>
                <a:avLst/>
                <a:gdLst>
                  <a:gd name="T0" fmla="*/ 34 w 496"/>
                  <a:gd name="T1" fmla="*/ 0 h 74"/>
                  <a:gd name="T2" fmla="*/ 450 w 496"/>
                  <a:gd name="T3" fmla="*/ 0 h 74"/>
                  <a:gd name="T4" fmla="*/ 452 w 496"/>
                  <a:gd name="T5" fmla="*/ 0 h 74"/>
                  <a:gd name="T6" fmla="*/ 454 w 496"/>
                  <a:gd name="T7" fmla="*/ 0 h 74"/>
                  <a:gd name="T8" fmla="*/ 456 w 496"/>
                  <a:gd name="T9" fmla="*/ 2 h 74"/>
                  <a:gd name="T10" fmla="*/ 458 w 496"/>
                  <a:gd name="T11" fmla="*/ 3 h 74"/>
                  <a:gd name="T12" fmla="*/ 459 w 496"/>
                  <a:gd name="T13" fmla="*/ 5 h 74"/>
                  <a:gd name="T14" fmla="*/ 460 w 496"/>
                  <a:gd name="T15" fmla="*/ 6 h 74"/>
                  <a:gd name="T16" fmla="*/ 494 w 496"/>
                  <a:gd name="T17" fmla="*/ 66 h 74"/>
                  <a:gd name="T18" fmla="*/ 495 w 496"/>
                  <a:gd name="T19" fmla="*/ 68 h 74"/>
                  <a:gd name="T20" fmla="*/ 494 w 496"/>
                  <a:gd name="T21" fmla="*/ 69 h 74"/>
                  <a:gd name="T22" fmla="*/ 492 w 496"/>
                  <a:gd name="T23" fmla="*/ 71 h 74"/>
                  <a:gd name="T24" fmla="*/ 490 w 496"/>
                  <a:gd name="T25" fmla="*/ 72 h 74"/>
                  <a:gd name="T26" fmla="*/ 488 w 496"/>
                  <a:gd name="T27" fmla="*/ 73 h 74"/>
                  <a:gd name="T28" fmla="*/ 487 w 496"/>
                  <a:gd name="T29" fmla="*/ 73 h 74"/>
                  <a:gd name="T30" fmla="*/ 7 w 496"/>
                  <a:gd name="T31" fmla="*/ 73 h 74"/>
                  <a:gd name="T32" fmla="*/ 5 w 496"/>
                  <a:gd name="T33" fmla="*/ 73 h 74"/>
                  <a:gd name="T34" fmla="*/ 3 w 496"/>
                  <a:gd name="T35" fmla="*/ 72 h 74"/>
                  <a:gd name="T36" fmla="*/ 1 w 496"/>
                  <a:gd name="T37" fmla="*/ 71 h 74"/>
                  <a:gd name="T38" fmla="*/ 0 w 496"/>
                  <a:gd name="T39" fmla="*/ 69 h 74"/>
                  <a:gd name="T40" fmla="*/ 0 w 496"/>
                  <a:gd name="T41" fmla="*/ 67 h 74"/>
                  <a:gd name="T42" fmla="*/ 0 w 496"/>
                  <a:gd name="T43" fmla="*/ 66 h 74"/>
                  <a:gd name="T44" fmla="*/ 24 w 496"/>
                  <a:gd name="T45" fmla="*/ 6 h 74"/>
                  <a:gd name="T46" fmla="*/ 25 w 496"/>
                  <a:gd name="T47" fmla="*/ 4 h 74"/>
                  <a:gd name="T48" fmla="*/ 27 w 496"/>
                  <a:gd name="T49" fmla="*/ 3 h 74"/>
                  <a:gd name="T50" fmla="*/ 29 w 496"/>
                  <a:gd name="T51" fmla="*/ 1 h 74"/>
                  <a:gd name="T52" fmla="*/ 31 w 496"/>
                  <a:gd name="T53" fmla="*/ 0 h 74"/>
                  <a:gd name="T54" fmla="*/ 33 w 496"/>
                  <a:gd name="T55" fmla="*/ 0 h 74"/>
                  <a:gd name="T56" fmla="*/ 34 w 496"/>
                  <a:gd name="T57" fmla="*/ 0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6"/>
                  <a:gd name="T88" fmla="*/ 0 h 74"/>
                  <a:gd name="T89" fmla="*/ 496 w 496"/>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6" h="74">
                    <a:moveTo>
                      <a:pt x="34" y="0"/>
                    </a:moveTo>
                    <a:lnTo>
                      <a:pt x="450" y="0"/>
                    </a:lnTo>
                    <a:lnTo>
                      <a:pt x="452" y="0"/>
                    </a:lnTo>
                    <a:lnTo>
                      <a:pt x="454" y="0"/>
                    </a:lnTo>
                    <a:lnTo>
                      <a:pt x="456" y="2"/>
                    </a:lnTo>
                    <a:lnTo>
                      <a:pt x="458" y="3"/>
                    </a:lnTo>
                    <a:lnTo>
                      <a:pt x="459" y="5"/>
                    </a:lnTo>
                    <a:lnTo>
                      <a:pt x="460" y="6"/>
                    </a:lnTo>
                    <a:lnTo>
                      <a:pt x="494" y="66"/>
                    </a:lnTo>
                    <a:lnTo>
                      <a:pt x="495" y="68"/>
                    </a:lnTo>
                    <a:lnTo>
                      <a:pt x="494" y="69"/>
                    </a:lnTo>
                    <a:lnTo>
                      <a:pt x="492" y="71"/>
                    </a:lnTo>
                    <a:lnTo>
                      <a:pt x="490" y="72"/>
                    </a:lnTo>
                    <a:lnTo>
                      <a:pt x="488" y="73"/>
                    </a:lnTo>
                    <a:lnTo>
                      <a:pt x="487" y="73"/>
                    </a:lnTo>
                    <a:lnTo>
                      <a:pt x="7" y="73"/>
                    </a:lnTo>
                    <a:lnTo>
                      <a:pt x="5" y="73"/>
                    </a:lnTo>
                    <a:lnTo>
                      <a:pt x="3" y="72"/>
                    </a:lnTo>
                    <a:lnTo>
                      <a:pt x="1" y="71"/>
                    </a:lnTo>
                    <a:lnTo>
                      <a:pt x="0" y="69"/>
                    </a:lnTo>
                    <a:lnTo>
                      <a:pt x="0" y="67"/>
                    </a:lnTo>
                    <a:lnTo>
                      <a:pt x="0" y="66"/>
                    </a:lnTo>
                    <a:lnTo>
                      <a:pt x="24" y="6"/>
                    </a:lnTo>
                    <a:lnTo>
                      <a:pt x="25" y="4"/>
                    </a:lnTo>
                    <a:lnTo>
                      <a:pt x="27" y="3"/>
                    </a:lnTo>
                    <a:lnTo>
                      <a:pt x="29" y="1"/>
                    </a:lnTo>
                    <a:lnTo>
                      <a:pt x="31" y="0"/>
                    </a:lnTo>
                    <a:lnTo>
                      <a:pt x="33" y="0"/>
                    </a:lnTo>
                    <a:lnTo>
                      <a:pt x="34" y="0"/>
                    </a:lnTo>
                  </a:path>
                </a:pathLst>
              </a:custGeom>
              <a:solidFill>
                <a:srgbClr val="FFFFFF"/>
              </a:solidFill>
              <a:ln w="12700" cap="rnd">
                <a:solidFill>
                  <a:srgbClr val="ABABAB"/>
                </a:solidFill>
                <a:round/>
              </a:ln>
            </p:spPr>
            <p:txBody>
              <a:bodyPr/>
              <a:lstStyle/>
              <a:p>
                <a:endParaRPr lang="zh-CN" altLang="en-US"/>
              </a:p>
            </p:txBody>
          </p:sp>
          <p:sp>
            <p:nvSpPr>
              <p:cNvPr id="10275" name="Freeform 1305"/>
              <p:cNvSpPr/>
              <p:nvPr/>
            </p:nvSpPr>
            <p:spPr bwMode="auto">
              <a:xfrm>
                <a:off x="2436" y="2523"/>
                <a:ext cx="497" cy="26"/>
              </a:xfrm>
              <a:custGeom>
                <a:avLst/>
                <a:gdLst>
                  <a:gd name="T0" fmla="*/ 4 w 497"/>
                  <a:gd name="T1" fmla="*/ 25 h 26"/>
                  <a:gd name="T2" fmla="*/ 491 w 497"/>
                  <a:gd name="T3" fmla="*/ 25 h 26"/>
                  <a:gd name="T4" fmla="*/ 492 w 497"/>
                  <a:gd name="T5" fmla="*/ 25 h 26"/>
                  <a:gd name="T6" fmla="*/ 494 w 497"/>
                  <a:gd name="T7" fmla="*/ 23 h 26"/>
                  <a:gd name="T8" fmla="*/ 495 w 497"/>
                  <a:gd name="T9" fmla="*/ 21 h 26"/>
                  <a:gd name="T10" fmla="*/ 496 w 497"/>
                  <a:gd name="T11" fmla="*/ 20 h 26"/>
                  <a:gd name="T12" fmla="*/ 496 w 497"/>
                  <a:gd name="T13" fmla="*/ 0 h 26"/>
                  <a:gd name="T14" fmla="*/ 495 w 497"/>
                  <a:gd name="T15" fmla="*/ 1 h 26"/>
                  <a:gd name="T16" fmla="*/ 493 w 497"/>
                  <a:gd name="T17" fmla="*/ 3 h 26"/>
                  <a:gd name="T18" fmla="*/ 492 w 497"/>
                  <a:gd name="T19" fmla="*/ 4 h 26"/>
                  <a:gd name="T20" fmla="*/ 489 w 497"/>
                  <a:gd name="T21" fmla="*/ 5 h 26"/>
                  <a:gd name="T22" fmla="*/ 488 w 497"/>
                  <a:gd name="T23" fmla="*/ 5 h 26"/>
                  <a:gd name="T24" fmla="*/ 7 w 497"/>
                  <a:gd name="T25" fmla="*/ 5 h 26"/>
                  <a:gd name="T26" fmla="*/ 5 w 497"/>
                  <a:gd name="T27" fmla="*/ 5 h 26"/>
                  <a:gd name="T28" fmla="*/ 3 w 497"/>
                  <a:gd name="T29" fmla="*/ 4 h 26"/>
                  <a:gd name="T30" fmla="*/ 2 w 497"/>
                  <a:gd name="T31" fmla="*/ 3 h 26"/>
                  <a:gd name="T32" fmla="*/ 0 w 497"/>
                  <a:gd name="T33" fmla="*/ 1 h 26"/>
                  <a:gd name="T34" fmla="*/ 0 w 497"/>
                  <a:gd name="T35" fmla="*/ 0 h 26"/>
                  <a:gd name="T36" fmla="*/ 0 w 497"/>
                  <a:gd name="T37" fmla="*/ 20 h 26"/>
                  <a:gd name="T38" fmla="*/ 0 w 497"/>
                  <a:gd name="T39" fmla="*/ 22 h 26"/>
                  <a:gd name="T40" fmla="*/ 1 w 497"/>
                  <a:gd name="T41" fmla="*/ 23 h 26"/>
                  <a:gd name="T42" fmla="*/ 2 w 497"/>
                  <a:gd name="T43" fmla="*/ 25 h 26"/>
                  <a:gd name="T44" fmla="*/ 4 w 497"/>
                  <a:gd name="T45" fmla="*/ 25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7"/>
                  <a:gd name="T70" fmla="*/ 0 h 26"/>
                  <a:gd name="T71" fmla="*/ 497 w 497"/>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7" h="26">
                    <a:moveTo>
                      <a:pt x="4" y="25"/>
                    </a:moveTo>
                    <a:lnTo>
                      <a:pt x="491" y="25"/>
                    </a:lnTo>
                    <a:lnTo>
                      <a:pt x="492" y="25"/>
                    </a:lnTo>
                    <a:lnTo>
                      <a:pt x="494" y="23"/>
                    </a:lnTo>
                    <a:lnTo>
                      <a:pt x="495" y="21"/>
                    </a:lnTo>
                    <a:lnTo>
                      <a:pt x="496" y="20"/>
                    </a:lnTo>
                    <a:lnTo>
                      <a:pt x="496" y="0"/>
                    </a:lnTo>
                    <a:lnTo>
                      <a:pt x="495" y="1"/>
                    </a:lnTo>
                    <a:lnTo>
                      <a:pt x="493" y="3"/>
                    </a:lnTo>
                    <a:lnTo>
                      <a:pt x="492" y="4"/>
                    </a:lnTo>
                    <a:lnTo>
                      <a:pt x="489" y="5"/>
                    </a:lnTo>
                    <a:lnTo>
                      <a:pt x="488" y="5"/>
                    </a:lnTo>
                    <a:lnTo>
                      <a:pt x="7" y="5"/>
                    </a:lnTo>
                    <a:lnTo>
                      <a:pt x="5" y="5"/>
                    </a:lnTo>
                    <a:lnTo>
                      <a:pt x="3" y="4"/>
                    </a:lnTo>
                    <a:lnTo>
                      <a:pt x="2" y="3"/>
                    </a:lnTo>
                    <a:lnTo>
                      <a:pt x="0" y="1"/>
                    </a:lnTo>
                    <a:lnTo>
                      <a:pt x="0" y="0"/>
                    </a:lnTo>
                    <a:lnTo>
                      <a:pt x="0" y="20"/>
                    </a:lnTo>
                    <a:lnTo>
                      <a:pt x="0" y="22"/>
                    </a:lnTo>
                    <a:lnTo>
                      <a:pt x="1" y="23"/>
                    </a:lnTo>
                    <a:lnTo>
                      <a:pt x="2" y="25"/>
                    </a:lnTo>
                    <a:lnTo>
                      <a:pt x="4" y="25"/>
                    </a:lnTo>
                  </a:path>
                </a:pathLst>
              </a:custGeom>
              <a:solidFill>
                <a:srgbClr val="ABABAB"/>
              </a:solidFill>
              <a:ln w="12700" cap="rnd">
                <a:solidFill>
                  <a:srgbClr val="ABABAB"/>
                </a:solidFill>
                <a:round/>
              </a:ln>
            </p:spPr>
            <p:txBody>
              <a:bodyPr/>
              <a:lstStyle/>
              <a:p>
                <a:endParaRPr lang="zh-CN" altLang="en-US"/>
              </a:p>
            </p:txBody>
          </p:sp>
          <p:sp>
            <p:nvSpPr>
              <p:cNvPr id="10276" name="Line 1306"/>
              <p:cNvSpPr>
                <a:spLocks noChangeShapeType="1"/>
              </p:cNvSpPr>
              <p:nvPr/>
            </p:nvSpPr>
            <p:spPr bwMode="auto">
              <a:xfrm>
                <a:off x="2439" y="2545"/>
                <a:ext cx="488"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0277" name="Freeform 1307"/>
              <p:cNvSpPr/>
              <p:nvPr/>
            </p:nvSpPr>
            <p:spPr bwMode="auto">
              <a:xfrm>
                <a:off x="2436" y="2530"/>
                <a:ext cx="497" cy="19"/>
              </a:xfrm>
              <a:custGeom>
                <a:avLst/>
                <a:gdLst>
                  <a:gd name="T0" fmla="*/ 496 w 497"/>
                  <a:gd name="T1" fmla="*/ 0 h 19"/>
                  <a:gd name="T2" fmla="*/ 495 w 497"/>
                  <a:gd name="T3" fmla="*/ 8 h 19"/>
                  <a:gd name="T4" fmla="*/ 494 w 497"/>
                  <a:gd name="T5" fmla="*/ 16 h 19"/>
                  <a:gd name="T6" fmla="*/ 492 w 497"/>
                  <a:gd name="T7" fmla="*/ 18 h 19"/>
                  <a:gd name="T8" fmla="*/ 5 w 497"/>
                  <a:gd name="T9" fmla="*/ 18 h 19"/>
                  <a:gd name="T10" fmla="*/ 3 w 497"/>
                  <a:gd name="T11" fmla="*/ 18 h 19"/>
                  <a:gd name="T12" fmla="*/ 1 w 497"/>
                  <a:gd name="T13" fmla="*/ 16 h 19"/>
                  <a:gd name="T14" fmla="*/ 0 w 497"/>
                  <a:gd name="T15" fmla="*/ 6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8"/>
                    </a:lnTo>
                    <a:lnTo>
                      <a:pt x="494" y="16"/>
                    </a:lnTo>
                    <a:lnTo>
                      <a:pt x="492" y="18"/>
                    </a:lnTo>
                    <a:lnTo>
                      <a:pt x="5" y="18"/>
                    </a:lnTo>
                    <a:lnTo>
                      <a:pt x="3" y="18"/>
                    </a:lnTo>
                    <a:lnTo>
                      <a:pt x="1" y="16"/>
                    </a:lnTo>
                    <a:lnTo>
                      <a:pt x="0" y="6"/>
                    </a:lnTo>
                    <a:lnTo>
                      <a:pt x="0" y="1"/>
                    </a:lnTo>
                  </a:path>
                </a:pathLst>
              </a:custGeom>
              <a:noFill/>
              <a:ln w="12700" cap="rnd">
                <a:solidFill>
                  <a:srgbClr val="000000"/>
                </a:solidFill>
                <a:round/>
                <a:headEnd type="none" w="sm" len="sm"/>
                <a:tailEnd type="none" w="sm" len="sm"/>
              </a:ln>
            </p:spPr>
            <p:txBody>
              <a:bodyPr/>
              <a:lstStyle/>
              <a:p>
                <a:endParaRPr lang="zh-CN" altLang="en-US"/>
              </a:p>
            </p:txBody>
          </p:sp>
          <p:sp>
            <p:nvSpPr>
              <p:cNvPr id="10278" name="Freeform 1308"/>
              <p:cNvSpPr/>
              <p:nvPr/>
            </p:nvSpPr>
            <p:spPr bwMode="auto">
              <a:xfrm>
                <a:off x="2436" y="2531"/>
                <a:ext cx="497" cy="19"/>
              </a:xfrm>
              <a:custGeom>
                <a:avLst/>
                <a:gdLst>
                  <a:gd name="T0" fmla="*/ 496 w 497"/>
                  <a:gd name="T1" fmla="*/ 0 h 19"/>
                  <a:gd name="T2" fmla="*/ 495 w 497"/>
                  <a:gd name="T3" fmla="*/ 7 h 19"/>
                  <a:gd name="T4" fmla="*/ 494 w 497"/>
                  <a:gd name="T5" fmla="*/ 16 h 19"/>
                  <a:gd name="T6" fmla="*/ 492 w 497"/>
                  <a:gd name="T7" fmla="*/ 18 h 19"/>
                  <a:gd name="T8" fmla="*/ 5 w 497"/>
                  <a:gd name="T9" fmla="*/ 18 h 19"/>
                  <a:gd name="T10" fmla="*/ 3 w 497"/>
                  <a:gd name="T11" fmla="*/ 16 h 19"/>
                  <a:gd name="T12" fmla="*/ 1 w 497"/>
                  <a:gd name="T13" fmla="*/ 15 h 19"/>
                  <a:gd name="T14" fmla="*/ 0 w 497"/>
                  <a:gd name="T15" fmla="*/ 7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7"/>
                    </a:lnTo>
                    <a:lnTo>
                      <a:pt x="494" y="16"/>
                    </a:lnTo>
                    <a:lnTo>
                      <a:pt x="492" y="18"/>
                    </a:lnTo>
                    <a:lnTo>
                      <a:pt x="5" y="18"/>
                    </a:lnTo>
                    <a:lnTo>
                      <a:pt x="3" y="16"/>
                    </a:lnTo>
                    <a:lnTo>
                      <a:pt x="1" y="15"/>
                    </a:lnTo>
                    <a:lnTo>
                      <a:pt x="0" y="7"/>
                    </a:lnTo>
                    <a:lnTo>
                      <a:pt x="0" y="1"/>
                    </a:lnTo>
                  </a:path>
                </a:pathLst>
              </a:custGeom>
              <a:noFill/>
              <a:ln w="12700" cap="rnd">
                <a:solidFill>
                  <a:srgbClr val="FFFFFF"/>
                </a:solidFill>
                <a:round/>
                <a:headEnd type="none" w="sm" len="sm"/>
                <a:tailEnd type="none" w="sm" len="sm"/>
              </a:ln>
            </p:spPr>
            <p:txBody>
              <a:bodyPr/>
              <a:lstStyle/>
              <a:p>
                <a:endParaRPr lang="zh-CN" altLang="en-US"/>
              </a:p>
            </p:txBody>
          </p:sp>
          <p:sp>
            <p:nvSpPr>
              <p:cNvPr id="10279" name="Line 1309"/>
              <p:cNvSpPr>
                <a:spLocks noChangeShapeType="1"/>
              </p:cNvSpPr>
              <p:nvPr/>
            </p:nvSpPr>
            <p:spPr bwMode="auto">
              <a:xfrm>
                <a:off x="2780" y="2473"/>
                <a:ext cx="49"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0280" name="Freeform 1310"/>
              <p:cNvSpPr/>
              <p:nvPr/>
            </p:nvSpPr>
            <p:spPr bwMode="auto">
              <a:xfrm>
                <a:off x="2595" y="2459"/>
                <a:ext cx="52" cy="19"/>
              </a:xfrm>
              <a:custGeom>
                <a:avLst/>
                <a:gdLst>
                  <a:gd name="T0" fmla="*/ 2 w 52"/>
                  <a:gd name="T1" fmla="*/ 0 h 19"/>
                  <a:gd name="T2" fmla="*/ 0 w 52"/>
                  <a:gd name="T3" fmla="*/ 18 h 19"/>
                  <a:gd name="T4" fmla="*/ 51 w 52"/>
                  <a:gd name="T5" fmla="*/ 18 h 19"/>
                  <a:gd name="T6" fmla="*/ 49 w 52"/>
                  <a:gd name="T7" fmla="*/ 0 h 19"/>
                  <a:gd name="T8" fmla="*/ 49 w 52"/>
                  <a:gd name="T9" fmla="*/ 13 h 19"/>
                  <a:gd name="T10" fmla="*/ 1 w 52"/>
                  <a:gd name="T11" fmla="*/ 13 h 19"/>
                  <a:gd name="T12" fmla="*/ 2 w 52"/>
                  <a:gd name="T13" fmla="*/ 0 h 19"/>
                  <a:gd name="T14" fmla="*/ 0 60000 65536"/>
                  <a:gd name="T15" fmla="*/ 0 60000 65536"/>
                  <a:gd name="T16" fmla="*/ 0 60000 65536"/>
                  <a:gd name="T17" fmla="*/ 0 60000 65536"/>
                  <a:gd name="T18" fmla="*/ 0 60000 65536"/>
                  <a:gd name="T19" fmla="*/ 0 60000 65536"/>
                  <a:gd name="T20" fmla="*/ 0 60000 65536"/>
                  <a:gd name="T21" fmla="*/ 0 w 52"/>
                  <a:gd name="T22" fmla="*/ 0 h 19"/>
                  <a:gd name="T23" fmla="*/ 52 w 5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19">
                    <a:moveTo>
                      <a:pt x="2" y="0"/>
                    </a:moveTo>
                    <a:lnTo>
                      <a:pt x="0" y="18"/>
                    </a:lnTo>
                    <a:lnTo>
                      <a:pt x="51" y="18"/>
                    </a:lnTo>
                    <a:lnTo>
                      <a:pt x="49" y="0"/>
                    </a:lnTo>
                    <a:lnTo>
                      <a:pt x="49" y="13"/>
                    </a:lnTo>
                    <a:lnTo>
                      <a:pt x="1" y="13"/>
                    </a:lnTo>
                    <a:lnTo>
                      <a:pt x="2" y="0"/>
                    </a:lnTo>
                  </a:path>
                </a:pathLst>
              </a:custGeom>
              <a:solidFill>
                <a:srgbClr val="ABABAB"/>
              </a:solidFill>
              <a:ln w="12700" cap="rnd">
                <a:solidFill>
                  <a:srgbClr val="000000"/>
                </a:solidFill>
                <a:round/>
              </a:ln>
            </p:spPr>
            <p:txBody>
              <a:bodyPr/>
              <a:lstStyle/>
              <a:p>
                <a:endParaRPr lang="zh-CN" altLang="en-US"/>
              </a:p>
            </p:txBody>
          </p:sp>
          <p:sp>
            <p:nvSpPr>
              <p:cNvPr id="10281" name="Freeform 1311"/>
              <p:cNvSpPr/>
              <p:nvPr/>
            </p:nvSpPr>
            <p:spPr bwMode="auto">
              <a:xfrm>
                <a:off x="2859"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282" name="Freeform 1312"/>
              <p:cNvSpPr/>
              <p:nvPr/>
            </p:nvSpPr>
            <p:spPr bwMode="auto">
              <a:xfrm>
                <a:off x="2859" y="2473"/>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3 w 22"/>
                  <a:gd name="T21" fmla="*/ 11 h 19"/>
                  <a:gd name="T22" fmla="*/ 15 w 22"/>
                  <a:gd name="T23" fmla="*/ 10 h 19"/>
                  <a:gd name="T24" fmla="*/ 17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0283" name="Freeform 1313"/>
              <p:cNvSpPr/>
              <p:nvPr/>
            </p:nvSpPr>
            <p:spPr bwMode="auto">
              <a:xfrm>
                <a:off x="2864" y="2481"/>
                <a:ext cx="22" cy="19"/>
              </a:xfrm>
              <a:custGeom>
                <a:avLst/>
                <a:gdLst>
                  <a:gd name="T0" fmla="*/ 17 w 22"/>
                  <a:gd name="T1" fmla="*/ 0 h 19"/>
                  <a:gd name="T2" fmla="*/ 21 w 22"/>
                  <a:gd name="T3" fmla="*/ 13 h 19"/>
                  <a:gd name="T4" fmla="*/ 13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3"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0284" name="Freeform 1314"/>
              <p:cNvSpPr/>
              <p:nvPr/>
            </p:nvSpPr>
            <p:spPr bwMode="auto">
              <a:xfrm>
                <a:off x="2864" y="2482"/>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1 h 19"/>
                  <a:gd name="T16" fmla="*/ 10 w 22"/>
                  <a:gd name="T17" fmla="*/ 11 h 19"/>
                  <a:gd name="T18" fmla="*/ 12 w 22"/>
                  <a:gd name="T19" fmla="*/ 11 h 19"/>
                  <a:gd name="T20" fmla="*/ 14 w 22"/>
                  <a:gd name="T21" fmla="*/ 11 h 19"/>
                  <a:gd name="T22" fmla="*/ 16 w 22"/>
                  <a:gd name="T23" fmla="*/ 11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1"/>
                    </a:lnTo>
                    <a:lnTo>
                      <a:pt x="10" y="11"/>
                    </a:lnTo>
                    <a:lnTo>
                      <a:pt x="12" y="11"/>
                    </a:lnTo>
                    <a:lnTo>
                      <a:pt x="14" y="11"/>
                    </a:lnTo>
                    <a:lnTo>
                      <a:pt x="16" y="11"/>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0285" name="Freeform 1315"/>
              <p:cNvSpPr/>
              <p:nvPr/>
            </p:nvSpPr>
            <p:spPr bwMode="auto">
              <a:xfrm>
                <a:off x="2868" y="2491"/>
                <a:ext cx="22" cy="19"/>
              </a:xfrm>
              <a:custGeom>
                <a:avLst/>
                <a:gdLst>
                  <a:gd name="T0" fmla="*/ 17 w 22"/>
                  <a:gd name="T1" fmla="*/ 0 h 19"/>
                  <a:gd name="T2" fmla="*/ 21 w 22"/>
                  <a:gd name="T3" fmla="*/ 14 h 19"/>
                  <a:gd name="T4" fmla="*/ 13 w 22"/>
                  <a:gd name="T5" fmla="*/ 18 h 19"/>
                  <a:gd name="T6" fmla="*/ 3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3" y="18"/>
                    </a:lnTo>
                    <a:lnTo>
                      <a:pt x="3"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0286" name="Freeform 1316"/>
              <p:cNvSpPr/>
              <p:nvPr/>
            </p:nvSpPr>
            <p:spPr bwMode="auto">
              <a:xfrm>
                <a:off x="2868" y="2491"/>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4 w 22"/>
                  <a:gd name="T21" fmla="*/ 11 h 19"/>
                  <a:gd name="T22" fmla="*/ 16 w 22"/>
                  <a:gd name="T23" fmla="*/ 10 h 19"/>
                  <a:gd name="T24" fmla="*/ 18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4" y="11"/>
                    </a:lnTo>
                    <a:lnTo>
                      <a:pt x="16" y="10"/>
                    </a:lnTo>
                    <a:lnTo>
                      <a:pt x="18" y="10"/>
                    </a:lnTo>
                    <a:lnTo>
                      <a:pt x="19" y="10"/>
                    </a:lnTo>
                  </a:path>
                </a:pathLst>
              </a:custGeom>
              <a:solidFill>
                <a:srgbClr val="ABABAB"/>
              </a:solidFill>
              <a:ln w="12700" cap="rnd">
                <a:solidFill>
                  <a:srgbClr val="ABABAB"/>
                </a:solidFill>
                <a:round/>
              </a:ln>
            </p:spPr>
            <p:txBody>
              <a:bodyPr/>
              <a:lstStyle/>
              <a:p>
                <a:endParaRPr lang="zh-CN" altLang="en-US"/>
              </a:p>
            </p:txBody>
          </p:sp>
          <p:sp>
            <p:nvSpPr>
              <p:cNvPr id="10287" name="Freeform 1317"/>
              <p:cNvSpPr/>
              <p:nvPr/>
            </p:nvSpPr>
            <p:spPr bwMode="auto">
              <a:xfrm>
                <a:off x="2872" y="2501"/>
                <a:ext cx="21" cy="19"/>
              </a:xfrm>
              <a:custGeom>
                <a:avLst/>
                <a:gdLst>
                  <a:gd name="T0" fmla="*/ 15 w 21"/>
                  <a:gd name="T1" fmla="*/ 0 h 19"/>
                  <a:gd name="T2" fmla="*/ 20 w 21"/>
                  <a:gd name="T3" fmla="*/ 13 h 19"/>
                  <a:gd name="T4" fmla="*/ 12 w 21"/>
                  <a:gd name="T5" fmla="*/ 18 h 19"/>
                  <a:gd name="T6" fmla="*/ 4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2" y="18"/>
                    </a:lnTo>
                    <a:lnTo>
                      <a:pt x="4"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0288" name="Freeform 1318"/>
              <p:cNvSpPr/>
              <p:nvPr/>
            </p:nvSpPr>
            <p:spPr bwMode="auto">
              <a:xfrm>
                <a:off x="2872" y="2501"/>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1"/>
                    </a:lnTo>
                    <a:lnTo>
                      <a:pt x="7" y="11"/>
                    </a:lnTo>
                    <a:lnTo>
                      <a:pt x="9" y="11"/>
                    </a:lnTo>
                    <a:lnTo>
                      <a:pt x="11"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0289" name="Freeform 1319"/>
              <p:cNvSpPr/>
              <p:nvPr/>
            </p:nvSpPr>
            <p:spPr bwMode="auto">
              <a:xfrm>
                <a:off x="2876" y="2510"/>
                <a:ext cx="23" cy="19"/>
              </a:xfrm>
              <a:custGeom>
                <a:avLst/>
                <a:gdLst>
                  <a:gd name="T0" fmla="*/ 21 w 23"/>
                  <a:gd name="T1" fmla="*/ 10 h 19"/>
                  <a:gd name="T2" fmla="*/ 22 w 23"/>
                  <a:gd name="T3" fmla="*/ 18 h 19"/>
                  <a:gd name="T4" fmla="*/ 3 w 23"/>
                  <a:gd name="T5" fmla="*/ 18 h 19"/>
                  <a:gd name="T6" fmla="*/ 0 w 23"/>
                  <a:gd name="T7" fmla="*/ 5 h 19"/>
                  <a:gd name="T8" fmla="*/ 0 w 23"/>
                  <a:gd name="T9" fmla="*/ 0 h 19"/>
                  <a:gd name="T10" fmla="*/ 3 w 23"/>
                  <a:gd name="T11" fmla="*/ 10 h 19"/>
                  <a:gd name="T12" fmla="*/ 6 w 23"/>
                  <a:gd name="T13" fmla="*/ 10 h 19"/>
                  <a:gd name="T14" fmla="*/ 8 w 23"/>
                  <a:gd name="T15" fmla="*/ 10 h 19"/>
                  <a:gd name="T16" fmla="*/ 10 w 23"/>
                  <a:gd name="T17" fmla="*/ 11 h 19"/>
                  <a:gd name="T18" fmla="*/ 12 w 23"/>
                  <a:gd name="T19" fmla="*/ 11 h 19"/>
                  <a:gd name="T20" fmla="*/ 14 w 23"/>
                  <a:gd name="T21" fmla="*/ 11 h 19"/>
                  <a:gd name="T22" fmla="*/ 16 w 23"/>
                  <a:gd name="T23" fmla="*/ 10 h 19"/>
                  <a:gd name="T24" fmla="*/ 19 w 23"/>
                  <a:gd name="T25" fmla="*/ 10 h 19"/>
                  <a:gd name="T26" fmla="*/ 21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21" y="10"/>
                    </a:moveTo>
                    <a:lnTo>
                      <a:pt x="22" y="18"/>
                    </a:lnTo>
                    <a:lnTo>
                      <a:pt x="3" y="18"/>
                    </a:lnTo>
                    <a:lnTo>
                      <a:pt x="0" y="5"/>
                    </a:lnTo>
                    <a:lnTo>
                      <a:pt x="0" y="0"/>
                    </a:lnTo>
                    <a:lnTo>
                      <a:pt x="3" y="10"/>
                    </a:lnTo>
                    <a:lnTo>
                      <a:pt x="6" y="10"/>
                    </a:lnTo>
                    <a:lnTo>
                      <a:pt x="8" y="10"/>
                    </a:lnTo>
                    <a:lnTo>
                      <a:pt x="10" y="11"/>
                    </a:lnTo>
                    <a:lnTo>
                      <a:pt x="12" y="11"/>
                    </a:lnTo>
                    <a:lnTo>
                      <a:pt x="14" y="11"/>
                    </a:lnTo>
                    <a:lnTo>
                      <a:pt x="16" y="10"/>
                    </a:lnTo>
                    <a:lnTo>
                      <a:pt x="19" y="10"/>
                    </a:lnTo>
                    <a:lnTo>
                      <a:pt x="21" y="10"/>
                    </a:lnTo>
                  </a:path>
                </a:pathLst>
              </a:custGeom>
              <a:solidFill>
                <a:srgbClr val="ABABAB"/>
              </a:solidFill>
              <a:ln w="12700" cap="rnd">
                <a:solidFill>
                  <a:srgbClr val="ABABAB"/>
                </a:solidFill>
                <a:round/>
              </a:ln>
            </p:spPr>
            <p:txBody>
              <a:bodyPr/>
              <a:lstStyle/>
              <a:p>
                <a:endParaRPr lang="zh-CN" altLang="en-US"/>
              </a:p>
            </p:txBody>
          </p:sp>
          <p:sp>
            <p:nvSpPr>
              <p:cNvPr id="10290" name="Freeform 1320"/>
              <p:cNvSpPr/>
              <p:nvPr/>
            </p:nvSpPr>
            <p:spPr bwMode="auto">
              <a:xfrm>
                <a:off x="2842"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291" name="Freeform 1321"/>
              <p:cNvSpPr/>
              <p:nvPr/>
            </p:nvSpPr>
            <p:spPr bwMode="auto">
              <a:xfrm>
                <a:off x="2842"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5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5"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0292" name="Freeform 1322"/>
              <p:cNvSpPr/>
              <p:nvPr/>
            </p:nvSpPr>
            <p:spPr bwMode="auto">
              <a:xfrm>
                <a:off x="2846"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293" name="Freeform 1323"/>
              <p:cNvSpPr/>
              <p:nvPr/>
            </p:nvSpPr>
            <p:spPr bwMode="auto">
              <a:xfrm>
                <a:off x="2853"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4 w 22"/>
                  <a:gd name="T11" fmla="*/ 10 h 19"/>
                  <a:gd name="T12" fmla="*/ 6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4" y="10"/>
                    </a:lnTo>
                    <a:lnTo>
                      <a:pt x="6"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0294" name="Freeform 1324"/>
              <p:cNvSpPr/>
              <p:nvPr/>
            </p:nvSpPr>
            <p:spPr bwMode="auto">
              <a:xfrm>
                <a:off x="2862" y="2510"/>
                <a:ext cx="21" cy="19"/>
              </a:xfrm>
              <a:custGeom>
                <a:avLst/>
                <a:gdLst>
                  <a:gd name="T0" fmla="*/ 15 w 21"/>
                  <a:gd name="T1" fmla="*/ 0 h 19"/>
                  <a:gd name="T2" fmla="*/ 20 w 21"/>
                  <a:gd name="T3" fmla="*/ 13 h 19"/>
                  <a:gd name="T4" fmla="*/ 11 w 21"/>
                  <a:gd name="T5" fmla="*/ 18 h 19"/>
                  <a:gd name="T6" fmla="*/ 3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1" y="18"/>
                    </a:lnTo>
                    <a:lnTo>
                      <a:pt x="3"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0295" name="Freeform 1325"/>
              <p:cNvSpPr/>
              <p:nvPr/>
            </p:nvSpPr>
            <p:spPr bwMode="auto">
              <a:xfrm>
                <a:off x="2862" y="2510"/>
                <a:ext cx="21" cy="19"/>
              </a:xfrm>
              <a:custGeom>
                <a:avLst/>
                <a:gdLst>
                  <a:gd name="T0" fmla="*/ 19 w 21"/>
                  <a:gd name="T1" fmla="*/ 10 h 19"/>
                  <a:gd name="T2" fmla="*/ 20 w 21"/>
                  <a:gd name="T3" fmla="*/ 18 h 19"/>
                  <a:gd name="T4" fmla="*/ 3 w 21"/>
                  <a:gd name="T5" fmla="*/ 18 h 19"/>
                  <a:gd name="T6" fmla="*/ 0 w 21"/>
                  <a:gd name="T7" fmla="*/ 5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5"/>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0296" name="Freeform 1326"/>
              <p:cNvSpPr/>
              <p:nvPr/>
            </p:nvSpPr>
            <p:spPr bwMode="auto">
              <a:xfrm>
                <a:off x="2823" y="2472"/>
                <a:ext cx="21" cy="19"/>
              </a:xfrm>
              <a:custGeom>
                <a:avLst/>
                <a:gdLst>
                  <a:gd name="T0" fmla="*/ 16 w 21"/>
                  <a:gd name="T1" fmla="*/ 0 h 19"/>
                  <a:gd name="T2" fmla="*/ 20 w 21"/>
                  <a:gd name="T3" fmla="*/ 14 h 19"/>
                  <a:gd name="T4" fmla="*/ 12 w 21"/>
                  <a:gd name="T5" fmla="*/ 18 h 19"/>
                  <a:gd name="T6" fmla="*/ 3 w 21"/>
                  <a:gd name="T7" fmla="*/ 14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4"/>
                    </a:lnTo>
                    <a:lnTo>
                      <a:pt x="12" y="18"/>
                    </a:lnTo>
                    <a:lnTo>
                      <a:pt x="3"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297" name="Freeform 1327"/>
              <p:cNvSpPr/>
              <p:nvPr/>
            </p:nvSpPr>
            <p:spPr bwMode="auto">
              <a:xfrm>
                <a:off x="2823" y="2473"/>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0298" name="Freeform 1328"/>
              <p:cNvSpPr/>
              <p:nvPr/>
            </p:nvSpPr>
            <p:spPr bwMode="auto">
              <a:xfrm>
                <a:off x="2828"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299" name="Freeform 1329"/>
              <p:cNvSpPr/>
              <p:nvPr/>
            </p:nvSpPr>
            <p:spPr bwMode="auto">
              <a:xfrm>
                <a:off x="2833" y="249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8 w 22"/>
                  <a:gd name="T15" fmla="*/ 10 h 19"/>
                  <a:gd name="T16" fmla="*/ 10 w 22"/>
                  <a:gd name="T17" fmla="*/ 11 h 19"/>
                  <a:gd name="T18" fmla="*/ 11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8" y="10"/>
                    </a:lnTo>
                    <a:lnTo>
                      <a:pt x="10" y="11"/>
                    </a:lnTo>
                    <a:lnTo>
                      <a:pt x="11"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0300" name="Freeform 1330"/>
              <p:cNvSpPr/>
              <p:nvPr/>
            </p:nvSpPr>
            <p:spPr bwMode="auto">
              <a:xfrm>
                <a:off x="2837"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0301" name="Freeform 1331"/>
              <p:cNvSpPr/>
              <p:nvPr/>
            </p:nvSpPr>
            <p:spPr bwMode="auto">
              <a:xfrm>
                <a:off x="2841" y="2510"/>
                <a:ext cx="22" cy="19"/>
              </a:xfrm>
              <a:custGeom>
                <a:avLst/>
                <a:gdLst>
                  <a:gd name="T0" fmla="*/ 17 w 22"/>
                  <a:gd name="T1" fmla="*/ 0 h 19"/>
                  <a:gd name="T2" fmla="*/ 21 w 22"/>
                  <a:gd name="T3" fmla="*/ 13 h 19"/>
                  <a:gd name="T4" fmla="*/ 12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2"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0302" name="Freeform 1332"/>
              <p:cNvSpPr/>
              <p:nvPr/>
            </p:nvSpPr>
            <p:spPr bwMode="auto">
              <a:xfrm>
                <a:off x="2804" y="2472"/>
                <a:ext cx="22" cy="19"/>
              </a:xfrm>
              <a:custGeom>
                <a:avLst/>
                <a:gdLst>
                  <a:gd name="T0" fmla="*/ 17 w 22"/>
                  <a:gd name="T1" fmla="*/ 0 h 19"/>
                  <a:gd name="T2" fmla="*/ 21 w 22"/>
                  <a:gd name="T3" fmla="*/ 14 h 19"/>
                  <a:gd name="T4" fmla="*/ 12 w 22"/>
                  <a:gd name="T5" fmla="*/ 18 h 19"/>
                  <a:gd name="T6" fmla="*/ 4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2" y="18"/>
                    </a:lnTo>
                    <a:lnTo>
                      <a:pt x="4"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0303" name="Freeform 1333"/>
              <p:cNvSpPr/>
              <p:nvPr/>
            </p:nvSpPr>
            <p:spPr bwMode="auto">
              <a:xfrm>
                <a:off x="2804"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0304" name="Freeform 1334"/>
              <p:cNvSpPr/>
              <p:nvPr/>
            </p:nvSpPr>
            <p:spPr bwMode="auto">
              <a:xfrm>
                <a:off x="2809" y="2481"/>
                <a:ext cx="21" cy="19"/>
              </a:xfrm>
              <a:custGeom>
                <a:avLst/>
                <a:gdLst>
                  <a:gd name="T0" fmla="*/ 16 w 21"/>
                  <a:gd name="T1" fmla="*/ 0 h 19"/>
                  <a:gd name="T2" fmla="*/ 20 w 21"/>
                  <a:gd name="T3" fmla="*/ 13 h 19"/>
                  <a:gd name="T4" fmla="*/ 12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2"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305" name="Freeform 1335"/>
              <p:cNvSpPr/>
              <p:nvPr/>
            </p:nvSpPr>
            <p:spPr bwMode="auto">
              <a:xfrm>
                <a:off x="2809" y="2482"/>
                <a:ext cx="21" cy="19"/>
              </a:xfrm>
              <a:custGeom>
                <a:avLst/>
                <a:gdLst>
                  <a:gd name="T0" fmla="*/ 19 w 21"/>
                  <a:gd name="T1" fmla="*/ 10 h 19"/>
                  <a:gd name="T2" fmla="*/ 20 w 21"/>
                  <a:gd name="T3" fmla="*/ 18 h 19"/>
                  <a:gd name="T4" fmla="*/ 2 w 21"/>
                  <a:gd name="T5" fmla="*/ 18 h 19"/>
                  <a:gd name="T6" fmla="*/ 0 w 21"/>
                  <a:gd name="T7" fmla="*/ 4 h 19"/>
                  <a:gd name="T8" fmla="*/ 0 w 21"/>
                  <a:gd name="T9" fmla="*/ 0 h 19"/>
                  <a:gd name="T10" fmla="*/ 2 w 21"/>
                  <a:gd name="T11" fmla="*/ 10 h 19"/>
                  <a:gd name="T12" fmla="*/ 5 w 21"/>
                  <a:gd name="T13" fmla="*/ 10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4"/>
                    </a:lnTo>
                    <a:lnTo>
                      <a:pt x="0" y="0"/>
                    </a:lnTo>
                    <a:lnTo>
                      <a:pt x="2" y="10"/>
                    </a:lnTo>
                    <a:lnTo>
                      <a:pt x="5" y="10"/>
                    </a:lnTo>
                    <a:lnTo>
                      <a:pt x="7" y="11"/>
                    </a:lnTo>
                    <a:lnTo>
                      <a:pt x="9" y="11"/>
                    </a:lnTo>
                    <a:lnTo>
                      <a:pt x="11" y="11"/>
                    </a:lnTo>
                    <a:lnTo>
                      <a:pt x="13" y="11"/>
                    </a:lnTo>
                    <a:lnTo>
                      <a:pt x="15" y="11"/>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0306" name="Freeform 1336"/>
              <p:cNvSpPr/>
              <p:nvPr/>
            </p:nvSpPr>
            <p:spPr bwMode="auto">
              <a:xfrm>
                <a:off x="2818" y="2501"/>
                <a:ext cx="21" cy="19"/>
              </a:xfrm>
              <a:custGeom>
                <a:avLst/>
                <a:gdLst>
                  <a:gd name="T0" fmla="*/ 20 w 21"/>
                  <a:gd name="T1" fmla="*/ 10 h 19"/>
                  <a:gd name="T2" fmla="*/ 20 w 21"/>
                  <a:gd name="T3" fmla="*/ 18 h 19"/>
                  <a:gd name="T4" fmla="*/ 2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2" y="18"/>
                    </a:lnTo>
                    <a:lnTo>
                      <a:pt x="0" y="4"/>
                    </a:lnTo>
                    <a:lnTo>
                      <a:pt x="0" y="0"/>
                    </a:lnTo>
                    <a:lnTo>
                      <a:pt x="3" y="10"/>
                    </a:lnTo>
                    <a:lnTo>
                      <a:pt x="5" y="11"/>
                    </a:lnTo>
                    <a:lnTo>
                      <a:pt x="7" y="11"/>
                    </a:lnTo>
                    <a:lnTo>
                      <a:pt x="9" y="11"/>
                    </a:lnTo>
                    <a:lnTo>
                      <a:pt x="11"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0307" name="Freeform 1337"/>
              <p:cNvSpPr/>
              <p:nvPr/>
            </p:nvSpPr>
            <p:spPr bwMode="auto">
              <a:xfrm>
                <a:off x="2823" y="2510"/>
                <a:ext cx="21" cy="19"/>
              </a:xfrm>
              <a:custGeom>
                <a:avLst/>
                <a:gdLst>
                  <a:gd name="T0" fmla="*/ 16 w 21"/>
                  <a:gd name="T1" fmla="*/ 0 h 19"/>
                  <a:gd name="T2" fmla="*/ 20 w 21"/>
                  <a:gd name="T3" fmla="*/ 13 h 19"/>
                  <a:gd name="T4" fmla="*/ 11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1"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0308" name="Freeform 1338"/>
              <p:cNvSpPr/>
              <p:nvPr/>
            </p:nvSpPr>
            <p:spPr bwMode="auto">
              <a:xfrm>
                <a:off x="2823" y="2510"/>
                <a:ext cx="21" cy="19"/>
              </a:xfrm>
              <a:custGeom>
                <a:avLst/>
                <a:gdLst>
                  <a:gd name="T0" fmla="*/ 19 w 21"/>
                  <a:gd name="T1" fmla="*/ 10 h 19"/>
                  <a:gd name="T2" fmla="*/ 20 w 21"/>
                  <a:gd name="T3" fmla="*/ 18 h 19"/>
                  <a:gd name="T4" fmla="*/ 2 w 21"/>
                  <a:gd name="T5" fmla="*/ 18 h 19"/>
                  <a:gd name="T6" fmla="*/ 0 w 21"/>
                  <a:gd name="T7" fmla="*/ 5 h 19"/>
                  <a:gd name="T8" fmla="*/ 0 w 21"/>
                  <a:gd name="T9" fmla="*/ 0 h 19"/>
                  <a:gd name="T10" fmla="*/ 2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5"/>
                    </a:lnTo>
                    <a:lnTo>
                      <a:pt x="0" y="0"/>
                    </a:lnTo>
                    <a:lnTo>
                      <a:pt x="2"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0309" name="Freeform 1339"/>
              <p:cNvSpPr/>
              <p:nvPr/>
            </p:nvSpPr>
            <p:spPr bwMode="auto">
              <a:xfrm>
                <a:off x="2488" y="2472"/>
                <a:ext cx="21" cy="19"/>
              </a:xfrm>
              <a:custGeom>
                <a:avLst/>
                <a:gdLst>
                  <a:gd name="T0" fmla="*/ 2 w 21"/>
                  <a:gd name="T1" fmla="*/ 0 h 19"/>
                  <a:gd name="T2" fmla="*/ 0 w 21"/>
                  <a:gd name="T3" fmla="*/ 14 h 19"/>
                  <a:gd name="T4" fmla="*/ 9 w 21"/>
                  <a:gd name="T5" fmla="*/ 18 h 19"/>
                  <a:gd name="T6" fmla="*/ 18 w 21"/>
                  <a:gd name="T7" fmla="*/ 14 h 19"/>
                  <a:gd name="T8" fmla="*/ 20 w 21"/>
                  <a:gd name="T9" fmla="*/ 0 h 19"/>
                  <a:gd name="T10" fmla="*/ 2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2" y="0"/>
                    </a:moveTo>
                    <a:lnTo>
                      <a:pt x="0" y="14"/>
                    </a:lnTo>
                    <a:lnTo>
                      <a:pt x="9" y="18"/>
                    </a:lnTo>
                    <a:lnTo>
                      <a:pt x="18" y="14"/>
                    </a:lnTo>
                    <a:lnTo>
                      <a:pt x="20" y="0"/>
                    </a:lnTo>
                    <a:lnTo>
                      <a:pt x="2" y="0"/>
                    </a:lnTo>
                  </a:path>
                </a:pathLst>
              </a:custGeom>
              <a:solidFill>
                <a:srgbClr val="FFFFFF"/>
              </a:solidFill>
              <a:ln w="12700" cap="rnd">
                <a:solidFill>
                  <a:srgbClr val="ABABAB"/>
                </a:solidFill>
                <a:round/>
              </a:ln>
            </p:spPr>
            <p:txBody>
              <a:bodyPr/>
              <a:lstStyle/>
              <a:p>
                <a:endParaRPr lang="zh-CN" altLang="en-US"/>
              </a:p>
            </p:txBody>
          </p:sp>
          <p:sp>
            <p:nvSpPr>
              <p:cNvPr id="10310" name="Freeform 1340"/>
              <p:cNvSpPr/>
              <p:nvPr/>
            </p:nvSpPr>
            <p:spPr bwMode="auto">
              <a:xfrm>
                <a:off x="2488" y="2473"/>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8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8"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311" name="Freeform 1341"/>
              <p:cNvSpPr/>
              <p:nvPr/>
            </p:nvSpPr>
            <p:spPr bwMode="auto">
              <a:xfrm>
                <a:off x="2506" y="2472"/>
                <a:ext cx="21" cy="19"/>
              </a:xfrm>
              <a:custGeom>
                <a:avLst/>
                <a:gdLst>
                  <a:gd name="T0" fmla="*/ 1 w 21"/>
                  <a:gd name="T1" fmla="*/ 0 h 19"/>
                  <a:gd name="T2" fmla="*/ 0 w 21"/>
                  <a:gd name="T3" fmla="*/ 14 h 19"/>
                  <a:gd name="T4" fmla="*/ 9 w 21"/>
                  <a:gd name="T5" fmla="*/ 18 h 19"/>
                  <a:gd name="T6" fmla="*/ 17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7"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0312" name="Freeform 1342"/>
              <p:cNvSpPr/>
              <p:nvPr/>
            </p:nvSpPr>
            <p:spPr bwMode="auto">
              <a:xfrm>
                <a:off x="2506"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3 w 21"/>
                  <a:gd name="T21" fmla="*/ 11 h 19"/>
                  <a:gd name="T22" fmla="*/ 1 w 21"/>
                  <a:gd name="T23" fmla="*/ 11 h 19"/>
                  <a:gd name="T24" fmla="*/ 0 w 21"/>
                  <a:gd name="T25" fmla="*/ 1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9"/>
                  <a:gd name="T41" fmla="*/ 21 w 21"/>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9">
                    <a:moveTo>
                      <a:pt x="0" y="10"/>
                    </a:moveTo>
                    <a:lnTo>
                      <a:pt x="0" y="18"/>
                    </a:lnTo>
                    <a:lnTo>
                      <a:pt x="19" y="18"/>
                    </a:lnTo>
                    <a:lnTo>
                      <a:pt x="20" y="4"/>
                    </a:lnTo>
                    <a:lnTo>
                      <a:pt x="19" y="0"/>
                    </a:lnTo>
                    <a:lnTo>
                      <a:pt x="17" y="10"/>
                    </a:lnTo>
                    <a:lnTo>
                      <a:pt x="15" y="11"/>
                    </a:lnTo>
                    <a:lnTo>
                      <a:pt x="13" y="11"/>
                    </a:lnTo>
                    <a:lnTo>
                      <a:pt x="10" y="11"/>
                    </a:lnTo>
                    <a:lnTo>
                      <a:pt x="8" y="11"/>
                    </a:lnTo>
                    <a:lnTo>
                      <a:pt x="3" y="11"/>
                    </a:lnTo>
                    <a:lnTo>
                      <a:pt x="1" y="11"/>
                    </a:lnTo>
                    <a:lnTo>
                      <a:pt x="0" y="10"/>
                    </a:lnTo>
                  </a:path>
                </a:pathLst>
              </a:custGeom>
              <a:solidFill>
                <a:srgbClr val="ABABAB"/>
              </a:solidFill>
              <a:ln w="12700" cap="rnd">
                <a:solidFill>
                  <a:srgbClr val="ABABAB"/>
                </a:solidFill>
                <a:round/>
              </a:ln>
            </p:spPr>
            <p:txBody>
              <a:bodyPr/>
              <a:lstStyle/>
              <a:p>
                <a:endParaRPr lang="zh-CN" altLang="en-US"/>
              </a:p>
            </p:txBody>
          </p:sp>
          <p:sp>
            <p:nvSpPr>
              <p:cNvPr id="10313" name="Freeform 1343"/>
              <p:cNvSpPr/>
              <p:nvPr/>
            </p:nvSpPr>
            <p:spPr bwMode="auto">
              <a:xfrm>
                <a:off x="2524"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0314" name="Freeform 1344"/>
              <p:cNvSpPr/>
              <p:nvPr/>
            </p:nvSpPr>
            <p:spPr bwMode="auto">
              <a:xfrm>
                <a:off x="2524"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315" name="Freeform 1345"/>
              <p:cNvSpPr/>
              <p:nvPr/>
            </p:nvSpPr>
            <p:spPr bwMode="auto">
              <a:xfrm>
                <a:off x="2764" y="2472"/>
                <a:ext cx="21" cy="19"/>
              </a:xfrm>
              <a:custGeom>
                <a:avLst/>
                <a:gdLst>
                  <a:gd name="T0" fmla="*/ 18 w 21"/>
                  <a:gd name="T1" fmla="*/ 0 h 19"/>
                  <a:gd name="T2" fmla="*/ 20 w 21"/>
                  <a:gd name="T3" fmla="*/ 14 h 19"/>
                  <a:gd name="T4" fmla="*/ 10 w 21"/>
                  <a:gd name="T5" fmla="*/ 18 h 19"/>
                  <a:gd name="T6" fmla="*/ 1 w 21"/>
                  <a:gd name="T7" fmla="*/ 14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0316" name="Freeform 1346"/>
              <p:cNvSpPr/>
              <p:nvPr/>
            </p:nvSpPr>
            <p:spPr bwMode="auto">
              <a:xfrm>
                <a:off x="2764" y="2473"/>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0317" name="Freeform 1347"/>
              <p:cNvSpPr/>
              <p:nvPr/>
            </p:nvSpPr>
            <p:spPr bwMode="auto">
              <a:xfrm>
                <a:off x="2543"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318" name="Freeform 1348"/>
              <p:cNvSpPr/>
              <p:nvPr/>
            </p:nvSpPr>
            <p:spPr bwMode="auto">
              <a:xfrm>
                <a:off x="2543" y="2473"/>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319" name="Freeform 1349"/>
              <p:cNvSpPr/>
              <p:nvPr/>
            </p:nvSpPr>
            <p:spPr bwMode="auto">
              <a:xfrm>
                <a:off x="2745" y="2472"/>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0320" name="Freeform 1350"/>
              <p:cNvSpPr/>
              <p:nvPr/>
            </p:nvSpPr>
            <p:spPr bwMode="auto">
              <a:xfrm>
                <a:off x="274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4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321" name="Freeform 1351"/>
              <p:cNvSpPr/>
              <p:nvPr/>
            </p:nvSpPr>
            <p:spPr bwMode="auto">
              <a:xfrm>
                <a:off x="2558" y="2472"/>
                <a:ext cx="22" cy="19"/>
              </a:xfrm>
              <a:custGeom>
                <a:avLst/>
                <a:gdLst>
                  <a:gd name="T0" fmla="*/ 1 w 22"/>
                  <a:gd name="T1" fmla="*/ 0 h 19"/>
                  <a:gd name="T2" fmla="*/ 0 w 22"/>
                  <a:gd name="T3" fmla="*/ 14 h 19"/>
                  <a:gd name="T4" fmla="*/ 9 w 22"/>
                  <a:gd name="T5" fmla="*/ 18 h 19"/>
                  <a:gd name="T6" fmla="*/ 18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8"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0322" name="Freeform 1352"/>
              <p:cNvSpPr/>
              <p:nvPr/>
            </p:nvSpPr>
            <p:spPr bwMode="auto">
              <a:xfrm>
                <a:off x="2558" y="2473"/>
                <a:ext cx="23" cy="19"/>
              </a:xfrm>
              <a:custGeom>
                <a:avLst/>
                <a:gdLst>
                  <a:gd name="T0" fmla="*/ 0 w 23"/>
                  <a:gd name="T1" fmla="*/ 10 h 19"/>
                  <a:gd name="T2" fmla="*/ 0 w 23"/>
                  <a:gd name="T3" fmla="*/ 18 h 19"/>
                  <a:gd name="T4" fmla="*/ 21 w 23"/>
                  <a:gd name="T5" fmla="*/ 18 h 19"/>
                  <a:gd name="T6" fmla="*/ 22 w 23"/>
                  <a:gd name="T7" fmla="*/ 4 h 19"/>
                  <a:gd name="T8" fmla="*/ 21 w 23"/>
                  <a:gd name="T9" fmla="*/ 0 h 19"/>
                  <a:gd name="T10" fmla="*/ 19 w 23"/>
                  <a:gd name="T11" fmla="*/ 10 h 19"/>
                  <a:gd name="T12" fmla="*/ 17 w 23"/>
                  <a:gd name="T13" fmla="*/ 11 h 19"/>
                  <a:gd name="T14" fmla="*/ 14 w 23"/>
                  <a:gd name="T15" fmla="*/ 11 h 19"/>
                  <a:gd name="T16" fmla="*/ 12 w 23"/>
                  <a:gd name="T17" fmla="*/ 11 h 19"/>
                  <a:gd name="T18" fmla="*/ 9 w 23"/>
                  <a:gd name="T19" fmla="*/ 11 h 19"/>
                  <a:gd name="T20" fmla="*/ 7 w 23"/>
                  <a:gd name="T21" fmla="*/ 11 h 19"/>
                  <a:gd name="T22" fmla="*/ 5 w 23"/>
                  <a:gd name="T23" fmla="*/ 11 h 19"/>
                  <a:gd name="T24" fmla="*/ 2 w 23"/>
                  <a:gd name="T25" fmla="*/ 11 h 19"/>
                  <a:gd name="T26" fmla="*/ 0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0" y="10"/>
                    </a:moveTo>
                    <a:lnTo>
                      <a:pt x="0" y="18"/>
                    </a:lnTo>
                    <a:lnTo>
                      <a:pt x="21" y="18"/>
                    </a:lnTo>
                    <a:lnTo>
                      <a:pt x="22"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323" name="Freeform 1353"/>
              <p:cNvSpPr/>
              <p:nvPr/>
            </p:nvSpPr>
            <p:spPr bwMode="auto">
              <a:xfrm>
                <a:off x="2727"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324" name="Freeform 1354"/>
              <p:cNvSpPr/>
              <p:nvPr/>
            </p:nvSpPr>
            <p:spPr bwMode="auto">
              <a:xfrm>
                <a:off x="2727"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3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3"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325" name="Freeform 1355"/>
              <p:cNvSpPr/>
              <p:nvPr/>
            </p:nvSpPr>
            <p:spPr bwMode="auto">
              <a:xfrm>
                <a:off x="2580" y="2472"/>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0326" name="Freeform 1356"/>
              <p:cNvSpPr/>
              <p:nvPr/>
            </p:nvSpPr>
            <p:spPr bwMode="auto">
              <a:xfrm>
                <a:off x="2580" y="2473"/>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4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7"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327" name="Freeform 1357"/>
              <p:cNvSpPr/>
              <p:nvPr/>
            </p:nvSpPr>
            <p:spPr bwMode="auto">
              <a:xfrm>
                <a:off x="2709"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328" name="Freeform 1358"/>
              <p:cNvSpPr/>
              <p:nvPr/>
            </p:nvSpPr>
            <p:spPr bwMode="auto">
              <a:xfrm>
                <a:off x="2707" y="2473"/>
                <a:ext cx="21" cy="19"/>
              </a:xfrm>
              <a:custGeom>
                <a:avLst/>
                <a:gdLst>
                  <a:gd name="T0" fmla="*/ 20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0329" name="Freeform 1359"/>
              <p:cNvSpPr/>
              <p:nvPr/>
            </p:nvSpPr>
            <p:spPr bwMode="auto">
              <a:xfrm>
                <a:off x="2598"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330" name="Freeform 1360"/>
              <p:cNvSpPr/>
              <p:nvPr/>
            </p:nvSpPr>
            <p:spPr bwMode="auto">
              <a:xfrm>
                <a:off x="2598" y="2473"/>
                <a:ext cx="22" cy="19"/>
              </a:xfrm>
              <a:custGeom>
                <a:avLst/>
                <a:gdLst>
                  <a:gd name="T0" fmla="*/ 0 w 22"/>
                  <a:gd name="T1" fmla="*/ 10 h 19"/>
                  <a:gd name="T2" fmla="*/ 0 w 22"/>
                  <a:gd name="T3" fmla="*/ 18 h 19"/>
                  <a:gd name="T4" fmla="*/ 21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1" y="18"/>
                    </a:lnTo>
                    <a:lnTo>
                      <a:pt x="21" y="4"/>
                    </a:lnTo>
                    <a:lnTo>
                      <a:pt x="20" y="0"/>
                    </a:lnTo>
                    <a:lnTo>
                      <a:pt x="19" y="10"/>
                    </a:lnTo>
                    <a:lnTo>
                      <a:pt x="17" y="11"/>
                    </a:lnTo>
                    <a:lnTo>
                      <a:pt x="14" y="11"/>
                    </a:lnTo>
                    <a:lnTo>
                      <a:pt x="11"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331" name="Freeform 1361"/>
              <p:cNvSpPr/>
              <p:nvPr/>
            </p:nvSpPr>
            <p:spPr bwMode="auto">
              <a:xfrm>
                <a:off x="2691"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332" name="Freeform 1362"/>
              <p:cNvSpPr/>
              <p:nvPr/>
            </p:nvSpPr>
            <p:spPr bwMode="auto">
              <a:xfrm>
                <a:off x="2690"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333" name="Freeform 1363"/>
              <p:cNvSpPr/>
              <p:nvPr/>
            </p:nvSpPr>
            <p:spPr bwMode="auto">
              <a:xfrm>
                <a:off x="2617"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0334" name="Freeform 1364"/>
              <p:cNvSpPr/>
              <p:nvPr/>
            </p:nvSpPr>
            <p:spPr bwMode="auto">
              <a:xfrm>
                <a:off x="2617" y="2473"/>
                <a:ext cx="21" cy="19"/>
              </a:xfrm>
              <a:custGeom>
                <a:avLst/>
                <a:gdLst>
                  <a:gd name="T0" fmla="*/ 0 w 21"/>
                  <a:gd name="T1" fmla="*/ 10 h 19"/>
                  <a:gd name="T2" fmla="*/ 0 w 21"/>
                  <a:gd name="T3" fmla="*/ 18 h 19"/>
                  <a:gd name="T4" fmla="*/ 20 w 21"/>
                  <a:gd name="T5" fmla="*/ 18 h 19"/>
                  <a:gd name="T6" fmla="*/ 20 w 21"/>
                  <a:gd name="T7" fmla="*/ 4 h 19"/>
                  <a:gd name="T8" fmla="*/ 19 w 21"/>
                  <a:gd name="T9" fmla="*/ 0 h 19"/>
                  <a:gd name="T10" fmla="*/ 18 w 21"/>
                  <a:gd name="T11" fmla="*/ 10 h 19"/>
                  <a:gd name="T12" fmla="*/ 16 w 21"/>
                  <a:gd name="T13" fmla="*/ 11 h 19"/>
                  <a:gd name="T14" fmla="*/ 13 w 21"/>
                  <a:gd name="T15" fmla="*/ 11 h 19"/>
                  <a:gd name="T16" fmla="*/ 11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19" y="0"/>
                    </a:lnTo>
                    <a:lnTo>
                      <a:pt x="18" y="10"/>
                    </a:lnTo>
                    <a:lnTo>
                      <a:pt x="16" y="11"/>
                    </a:lnTo>
                    <a:lnTo>
                      <a:pt x="13" y="11"/>
                    </a:lnTo>
                    <a:lnTo>
                      <a:pt x="11"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335" name="Freeform 1365"/>
              <p:cNvSpPr/>
              <p:nvPr/>
            </p:nvSpPr>
            <p:spPr bwMode="auto">
              <a:xfrm>
                <a:off x="2672"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336" name="Freeform 1366"/>
              <p:cNvSpPr/>
              <p:nvPr/>
            </p:nvSpPr>
            <p:spPr bwMode="auto">
              <a:xfrm>
                <a:off x="2635" y="2472"/>
                <a:ext cx="21" cy="19"/>
              </a:xfrm>
              <a:custGeom>
                <a:avLst/>
                <a:gdLst>
                  <a:gd name="T0" fmla="*/ 1 w 21"/>
                  <a:gd name="T1" fmla="*/ 0 h 19"/>
                  <a:gd name="T2" fmla="*/ 0 w 21"/>
                  <a:gd name="T3" fmla="*/ 14 h 19"/>
                  <a:gd name="T4" fmla="*/ 9 w 21"/>
                  <a:gd name="T5" fmla="*/ 18 h 19"/>
                  <a:gd name="T6" fmla="*/ 19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9"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0337" name="Freeform 1367"/>
              <p:cNvSpPr/>
              <p:nvPr/>
            </p:nvSpPr>
            <p:spPr bwMode="auto">
              <a:xfrm>
                <a:off x="2635" y="2473"/>
                <a:ext cx="21" cy="19"/>
              </a:xfrm>
              <a:custGeom>
                <a:avLst/>
                <a:gdLst>
                  <a:gd name="T0" fmla="*/ 0 w 21"/>
                  <a:gd name="T1" fmla="*/ 10 h 19"/>
                  <a:gd name="T2" fmla="*/ 0 w 21"/>
                  <a:gd name="T3" fmla="*/ 18 h 19"/>
                  <a:gd name="T4" fmla="*/ 20 w 21"/>
                  <a:gd name="T5" fmla="*/ 18 h 19"/>
                  <a:gd name="T6" fmla="*/ 20 w 21"/>
                  <a:gd name="T7" fmla="*/ 4 h 19"/>
                  <a:gd name="T8" fmla="*/ 20 w 21"/>
                  <a:gd name="T9" fmla="*/ 0 h 19"/>
                  <a:gd name="T10" fmla="*/ 19 w 21"/>
                  <a:gd name="T11" fmla="*/ 10 h 19"/>
                  <a:gd name="T12" fmla="*/ 16 w 21"/>
                  <a:gd name="T13" fmla="*/ 11 h 19"/>
                  <a:gd name="T14" fmla="*/ 14 w 21"/>
                  <a:gd name="T15" fmla="*/ 11 h 19"/>
                  <a:gd name="T16" fmla="*/ 11 w 21"/>
                  <a:gd name="T17" fmla="*/ 11 h 19"/>
                  <a:gd name="T18" fmla="*/ 9 w 21"/>
                  <a:gd name="T19" fmla="*/ 11 h 19"/>
                  <a:gd name="T20" fmla="*/ 7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20" y="0"/>
                    </a:lnTo>
                    <a:lnTo>
                      <a:pt x="19" y="10"/>
                    </a:lnTo>
                    <a:lnTo>
                      <a:pt x="16"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338" name="Freeform 1368"/>
              <p:cNvSpPr/>
              <p:nvPr/>
            </p:nvSpPr>
            <p:spPr bwMode="auto">
              <a:xfrm>
                <a:off x="2655"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339" name="Freeform 1369"/>
              <p:cNvSpPr/>
              <p:nvPr/>
            </p:nvSpPr>
            <p:spPr bwMode="auto">
              <a:xfrm>
                <a:off x="265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340" name="Freeform 1370"/>
              <p:cNvSpPr/>
              <p:nvPr/>
            </p:nvSpPr>
            <p:spPr bwMode="auto">
              <a:xfrm>
                <a:off x="2499" y="2482"/>
                <a:ext cx="22" cy="20"/>
              </a:xfrm>
              <a:custGeom>
                <a:avLst/>
                <a:gdLst>
                  <a:gd name="T0" fmla="*/ 2 w 22"/>
                  <a:gd name="T1" fmla="*/ 0 h 20"/>
                  <a:gd name="T2" fmla="*/ 0 w 22"/>
                  <a:gd name="T3" fmla="*/ 14 h 20"/>
                  <a:gd name="T4" fmla="*/ 9 w 22"/>
                  <a:gd name="T5" fmla="*/ 19 h 20"/>
                  <a:gd name="T6" fmla="*/ 18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341" name="Freeform 1371"/>
              <p:cNvSpPr/>
              <p:nvPr/>
            </p:nvSpPr>
            <p:spPr bwMode="auto">
              <a:xfrm>
                <a:off x="2498" y="2483"/>
                <a:ext cx="22" cy="20"/>
              </a:xfrm>
              <a:custGeom>
                <a:avLst/>
                <a:gdLst>
                  <a:gd name="T0" fmla="*/ 0 w 22"/>
                  <a:gd name="T1" fmla="*/ 10 h 20"/>
                  <a:gd name="T2" fmla="*/ 0 w 22"/>
                  <a:gd name="T3" fmla="*/ 19 h 20"/>
                  <a:gd name="T4" fmla="*/ 19 w 22"/>
                  <a:gd name="T5" fmla="*/ 19 h 20"/>
                  <a:gd name="T6" fmla="*/ 21 w 22"/>
                  <a:gd name="T7" fmla="*/ 5 h 20"/>
                  <a:gd name="T8" fmla="*/ 20 w 22"/>
                  <a:gd name="T9" fmla="*/ 0 h 20"/>
                  <a:gd name="T10" fmla="*/ 18 w 22"/>
                  <a:gd name="T11" fmla="*/ 10 h 20"/>
                  <a:gd name="T12" fmla="*/ 13 w 22"/>
                  <a:gd name="T13" fmla="*/ 11 h 20"/>
                  <a:gd name="T14" fmla="*/ 11 w 22"/>
                  <a:gd name="T15" fmla="*/ 11 h 20"/>
                  <a:gd name="T16" fmla="*/ 9 w 22"/>
                  <a:gd name="T17" fmla="*/ 12 h 20"/>
                  <a:gd name="T18" fmla="*/ 7 w 22"/>
                  <a:gd name="T19" fmla="*/ 11 h 20"/>
                  <a:gd name="T20" fmla="*/ 4 w 22"/>
                  <a:gd name="T21" fmla="*/ 11 h 20"/>
                  <a:gd name="T22" fmla="*/ 2 w 22"/>
                  <a:gd name="T23" fmla="*/ 11 h 20"/>
                  <a:gd name="T24" fmla="*/ 0 w 22"/>
                  <a:gd name="T25" fmla="*/ 1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20"/>
                  <a:gd name="T41" fmla="*/ 22 w 22"/>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20">
                    <a:moveTo>
                      <a:pt x="0" y="10"/>
                    </a:moveTo>
                    <a:lnTo>
                      <a:pt x="0" y="19"/>
                    </a:lnTo>
                    <a:lnTo>
                      <a:pt x="19" y="19"/>
                    </a:lnTo>
                    <a:lnTo>
                      <a:pt x="21" y="5"/>
                    </a:lnTo>
                    <a:lnTo>
                      <a:pt x="20" y="0"/>
                    </a:lnTo>
                    <a:lnTo>
                      <a:pt x="18" y="10"/>
                    </a:lnTo>
                    <a:lnTo>
                      <a:pt x="13"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342" name="Freeform 1372"/>
              <p:cNvSpPr/>
              <p:nvPr/>
            </p:nvSpPr>
            <p:spPr bwMode="auto">
              <a:xfrm>
                <a:off x="2516"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343" name="Freeform 1373"/>
              <p:cNvSpPr/>
              <p:nvPr/>
            </p:nvSpPr>
            <p:spPr bwMode="auto">
              <a:xfrm>
                <a:off x="2516"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3 w 22"/>
                  <a:gd name="T15" fmla="*/ 11 h 20"/>
                  <a:gd name="T16" fmla="*/ 11 w 22"/>
                  <a:gd name="T17" fmla="*/ 11 h 20"/>
                  <a:gd name="T18" fmla="*/ 9 w 22"/>
                  <a:gd name="T19" fmla="*/ 12 h 20"/>
                  <a:gd name="T20" fmla="*/ 6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344" name="Freeform 1374"/>
              <p:cNvSpPr/>
              <p:nvPr/>
            </p:nvSpPr>
            <p:spPr bwMode="auto">
              <a:xfrm>
                <a:off x="2533" y="2483"/>
                <a:ext cx="21" cy="20"/>
              </a:xfrm>
              <a:custGeom>
                <a:avLst/>
                <a:gdLst>
                  <a:gd name="T0" fmla="*/ 0 w 21"/>
                  <a:gd name="T1" fmla="*/ 10 h 20"/>
                  <a:gd name="T2" fmla="*/ 0 w 21"/>
                  <a:gd name="T3" fmla="*/ 19 h 20"/>
                  <a:gd name="T4" fmla="*/ 19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8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19" y="19"/>
                    </a:lnTo>
                    <a:lnTo>
                      <a:pt x="20" y="5"/>
                    </a:lnTo>
                    <a:lnTo>
                      <a:pt x="19" y="0"/>
                    </a:lnTo>
                    <a:lnTo>
                      <a:pt x="18" y="10"/>
                    </a:lnTo>
                    <a:lnTo>
                      <a:pt x="15" y="11"/>
                    </a:lnTo>
                    <a:lnTo>
                      <a:pt x="13" y="11"/>
                    </a:lnTo>
                    <a:lnTo>
                      <a:pt x="11" y="11"/>
                    </a:lnTo>
                    <a:lnTo>
                      <a:pt x="8"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345" name="Freeform 1375"/>
              <p:cNvSpPr/>
              <p:nvPr/>
            </p:nvSpPr>
            <p:spPr bwMode="auto">
              <a:xfrm>
                <a:off x="248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346" name="Freeform 1376"/>
              <p:cNvSpPr/>
              <p:nvPr/>
            </p:nvSpPr>
            <p:spPr bwMode="auto">
              <a:xfrm>
                <a:off x="248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347" name="Freeform 1377"/>
              <p:cNvSpPr/>
              <p:nvPr/>
            </p:nvSpPr>
            <p:spPr bwMode="auto">
              <a:xfrm>
                <a:off x="255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348" name="Freeform 1378"/>
              <p:cNvSpPr/>
              <p:nvPr/>
            </p:nvSpPr>
            <p:spPr bwMode="auto">
              <a:xfrm>
                <a:off x="255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349" name="Freeform 1379"/>
              <p:cNvSpPr/>
              <p:nvPr/>
            </p:nvSpPr>
            <p:spPr bwMode="auto">
              <a:xfrm>
                <a:off x="2756" y="2482"/>
                <a:ext cx="21" cy="20"/>
              </a:xfrm>
              <a:custGeom>
                <a:avLst/>
                <a:gdLst>
                  <a:gd name="T0" fmla="*/ 18 w 21"/>
                  <a:gd name="T1" fmla="*/ 0 h 20"/>
                  <a:gd name="T2" fmla="*/ 20 w 21"/>
                  <a:gd name="T3" fmla="*/ 14 h 20"/>
                  <a:gd name="T4" fmla="*/ 10 w 21"/>
                  <a:gd name="T5" fmla="*/ 19 h 20"/>
                  <a:gd name="T6" fmla="*/ 1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0350" name="Freeform 1380"/>
              <p:cNvSpPr/>
              <p:nvPr/>
            </p:nvSpPr>
            <p:spPr bwMode="auto">
              <a:xfrm>
                <a:off x="2571"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351" name="Freeform 1381"/>
              <p:cNvSpPr/>
              <p:nvPr/>
            </p:nvSpPr>
            <p:spPr bwMode="auto">
              <a:xfrm>
                <a:off x="2571"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352" name="Freeform 1382"/>
              <p:cNvSpPr/>
              <p:nvPr/>
            </p:nvSpPr>
            <p:spPr bwMode="auto">
              <a:xfrm>
                <a:off x="2739"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353" name="Freeform 1383"/>
              <p:cNvSpPr/>
              <p:nvPr/>
            </p:nvSpPr>
            <p:spPr bwMode="auto">
              <a:xfrm>
                <a:off x="2592" y="2482"/>
                <a:ext cx="22" cy="20"/>
              </a:xfrm>
              <a:custGeom>
                <a:avLst/>
                <a:gdLst>
                  <a:gd name="T0" fmla="*/ 1 w 22"/>
                  <a:gd name="T1" fmla="*/ 0 h 20"/>
                  <a:gd name="T2" fmla="*/ 0 w 22"/>
                  <a:gd name="T3" fmla="*/ 14 h 20"/>
                  <a:gd name="T4" fmla="*/ 9 w 22"/>
                  <a:gd name="T5" fmla="*/ 19 h 20"/>
                  <a:gd name="T6" fmla="*/ 19 w 22"/>
                  <a:gd name="T7" fmla="*/ 14 h 20"/>
                  <a:gd name="T8" fmla="*/ 21 w 22"/>
                  <a:gd name="T9" fmla="*/ 0 h 20"/>
                  <a:gd name="T10" fmla="*/ 1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 y="0"/>
                    </a:moveTo>
                    <a:lnTo>
                      <a:pt x="0" y="14"/>
                    </a:lnTo>
                    <a:lnTo>
                      <a:pt x="9" y="19"/>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0354" name="Freeform 1384"/>
              <p:cNvSpPr/>
              <p:nvPr/>
            </p:nvSpPr>
            <p:spPr bwMode="auto">
              <a:xfrm>
                <a:off x="2592" y="2483"/>
                <a:ext cx="22" cy="20"/>
              </a:xfrm>
              <a:custGeom>
                <a:avLst/>
                <a:gdLst>
                  <a:gd name="T0" fmla="*/ 0 w 22"/>
                  <a:gd name="T1" fmla="*/ 10 h 20"/>
                  <a:gd name="T2" fmla="*/ 0 w 22"/>
                  <a:gd name="T3" fmla="*/ 19 h 20"/>
                  <a:gd name="T4" fmla="*/ 21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355" name="Freeform 1385"/>
              <p:cNvSpPr/>
              <p:nvPr/>
            </p:nvSpPr>
            <p:spPr bwMode="auto">
              <a:xfrm>
                <a:off x="2718"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356" name="Freeform 1386"/>
              <p:cNvSpPr/>
              <p:nvPr/>
            </p:nvSpPr>
            <p:spPr bwMode="auto">
              <a:xfrm>
                <a:off x="2607" y="2482"/>
                <a:ext cx="22" cy="20"/>
              </a:xfrm>
              <a:custGeom>
                <a:avLst/>
                <a:gdLst>
                  <a:gd name="T0" fmla="*/ 2 w 22"/>
                  <a:gd name="T1" fmla="*/ 0 h 20"/>
                  <a:gd name="T2" fmla="*/ 0 w 22"/>
                  <a:gd name="T3" fmla="*/ 14 h 20"/>
                  <a:gd name="T4" fmla="*/ 10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10"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357" name="Freeform 1387"/>
              <p:cNvSpPr/>
              <p:nvPr/>
            </p:nvSpPr>
            <p:spPr bwMode="auto">
              <a:xfrm>
                <a:off x="2700" y="2482"/>
                <a:ext cx="22" cy="20"/>
              </a:xfrm>
              <a:custGeom>
                <a:avLst/>
                <a:gdLst>
                  <a:gd name="T0" fmla="*/ 19 w 22"/>
                  <a:gd name="T1" fmla="*/ 0 h 20"/>
                  <a:gd name="T2" fmla="*/ 21 w 22"/>
                  <a:gd name="T3" fmla="*/ 14 h 20"/>
                  <a:gd name="T4" fmla="*/ 11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1"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358" name="Freeform 1388"/>
              <p:cNvSpPr/>
              <p:nvPr/>
            </p:nvSpPr>
            <p:spPr bwMode="auto">
              <a:xfrm>
                <a:off x="2699"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9" y="11"/>
                    </a:lnTo>
                    <a:lnTo>
                      <a:pt x="11" y="12"/>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359" name="Freeform 1389"/>
              <p:cNvSpPr/>
              <p:nvPr/>
            </p:nvSpPr>
            <p:spPr bwMode="auto">
              <a:xfrm>
                <a:off x="2627" y="2482"/>
                <a:ext cx="21" cy="20"/>
              </a:xfrm>
              <a:custGeom>
                <a:avLst/>
                <a:gdLst>
                  <a:gd name="T0" fmla="*/ 1 w 21"/>
                  <a:gd name="T1" fmla="*/ 0 h 20"/>
                  <a:gd name="T2" fmla="*/ 0 w 21"/>
                  <a:gd name="T3" fmla="*/ 14 h 20"/>
                  <a:gd name="T4" fmla="*/ 9 w 21"/>
                  <a:gd name="T5" fmla="*/ 19 h 20"/>
                  <a:gd name="T6" fmla="*/ 18 w 21"/>
                  <a:gd name="T7" fmla="*/ 14 h 20"/>
                  <a:gd name="T8" fmla="*/ 20 w 21"/>
                  <a:gd name="T9" fmla="*/ 0 h 20"/>
                  <a:gd name="T10" fmla="*/ 1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 y="0"/>
                    </a:moveTo>
                    <a:lnTo>
                      <a:pt x="0" y="14"/>
                    </a:lnTo>
                    <a:lnTo>
                      <a:pt x="9" y="19"/>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0360" name="Freeform 1390"/>
              <p:cNvSpPr/>
              <p:nvPr/>
            </p:nvSpPr>
            <p:spPr bwMode="auto">
              <a:xfrm>
                <a:off x="2627" y="2483"/>
                <a:ext cx="21" cy="20"/>
              </a:xfrm>
              <a:custGeom>
                <a:avLst/>
                <a:gdLst>
                  <a:gd name="T0" fmla="*/ 0 w 21"/>
                  <a:gd name="T1" fmla="*/ 10 h 20"/>
                  <a:gd name="T2" fmla="*/ 0 w 21"/>
                  <a:gd name="T3" fmla="*/ 19 h 20"/>
                  <a:gd name="T4" fmla="*/ 20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9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20" y="19"/>
                    </a:lnTo>
                    <a:lnTo>
                      <a:pt x="20" y="5"/>
                    </a:lnTo>
                    <a:lnTo>
                      <a:pt x="19" y="0"/>
                    </a:lnTo>
                    <a:lnTo>
                      <a:pt x="18" y="10"/>
                    </a:lnTo>
                    <a:lnTo>
                      <a:pt x="15"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361" name="Freeform 1391"/>
              <p:cNvSpPr/>
              <p:nvPr/>
            </p:nvSpPr>
            <p:spPr bwMode="auto">
              <a:xfrm>
                <a:off x="2682" y="2482"/>
                <a:ext cx="22" cy="20"/>
              </a:xfrm>
              <a:custGeom>
                <a:avLst/>
                <a:gdLst>
                  <a:gd name="T0" fmla="*/ 20 w 22"/>
                  <a:gd name="T1" fmla="*/ 0 h 20"/>
                  <a:gd name="T2" fmla="*/ 21 w 22"/>
                  <a:gd name="T3" fmla="*/ 14 h 20"/>
                  <a:gd name="T4" fmla="*/ 11 w 22"/>
                  <a:gd name="T5" fmla="*/ 19 h 20"/>
                  <a:gd name="T6" fmla="*/ 2 w 22"/>
                  <a:gd name="T7" fmla="*/ 14 h 20"/>
                  <a:gd name="T8" fmla="*/ 0 w 22"/>
                  <a:gd name="T9" fmla="*/ 0 h 20"/>
                  <a:gd name="T10" fmla="*/ 20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0" y="0"/>
                    </a:moveTo>
                    <a:lnTo>
                      <a:pt x="21" y="14"/>
                    </a:lnTo>
                    <a:lnTo>
                      <a:pt x="11" y="19"/>
                    </a:lnTo>
                    <a:lnTo>
                      <a:pt x="2" y="14"/>
                    </a:lnTo>
                    <a:lnTo>
                      <a:pt x="0" y="0"/>
                    </a:lnTo>
                    <a:lnTo>
                      <a:pt x="20" y="0"/>
                    </a:lnTo>
                  </a:path>
                </a:pathLst>
              </a:custGeom>
              <a:solidFill>
                <a:srgbClr val="FFFFFF"/>
              </a:solidFill>
              <a:ln w="12700" cap="rnd">
                <a:solidFill>
                  <a:srgbClr val="ABABAB"/>
                </a:solidFill>
                <a:round/>
              </a:ln>
            </p:spPr>
            <p:txBody>
              <a:bodyPr/>
              <a:lstStyle/>
              <a:p>
                <a:endParaRPr lang="zh-CN" altLang="en-US"/>
              </a:p>
            </p:txBody>
          </p:sp>
          <p:sp>
            <p:nvSpPr>
              <p:cNvPr id="10362" name="Freeform 1392"/>
              <p:cNvSpPr/>
              <p:nvPr/>
            </p:nvSpPr>
            <p:spPr bwMode="auto">
              <a:xfrm>
                <a:off x="2682" y="2482"/>
                <a:ext cx="22" cy="20"/>
              </a:xfrm>
              <a:custGeom>
                <a:avLst/>
                <a:gdLst>
                  <a:gd name="T0" fmla="*/ 21 w 22"/>
                  <a:gd name="T1" fmla="*/ 11 h 20"/>
                  <a:gd name="T2" fmla="*/ 21 w 22"/>
                  <a:gd name="T3" fmla="*/ 19 h 20"/>
                  <a:gd name="T4" fmla="*/ 0 w 22"/>
                  <a:gd name="T5" fmla="*/ 19 h 20"/>
                  <a:gd name="T6" fmla="*/ 0 w 22"/>
                  <a:gd name="T7" fmla="*/ 5 h 20"/>
                  <a:gd name="T8" fmla="*/ 0 w 22"/>
                  <a:gd name="T9" fmla="*/ 0 h 20"/>
                  <a:gd name="T10" fmla="*/ 1 w 22"/>
                  <a:gd name="T11" fmla="*/ 11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1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1"/>
                    </a:moveTo>
                    <a:lnTo>
                      <a:pt x="21" y="19"/>
                    </a:lnTo>
                    <a:lnTo>
                      <a:pt x="0" y="19"/>
                    </a:lnTo>
                    <a:lnTo>
                      <a:pt x="0" y="5"/>
                    </a:lnTo>
                    <a:lnTo>
                      <a:pt x="0" y="0"/>
                    </a:lnTo>
                    <a:lnTo>
                      <a:pt x="1" y="11"/>
                    </a:lnTo>
                    <a:lnTo>
                      <a:pt x="4" y="11"/>
                    </a:lnTo>
                    <a:lnTo>
                      <a:pt x="6" y="11"/>
                    </a:lnTo>
                    <a:lnTo>
                      <a:pt x="9" y="11"/>
                    </a:lnTo>
                    <a:lnTo>
                      <a:pt x="11" y="12"/>
                    </a:lnTo>
                    <a:lnTo>
                      <a:pt x="14" y="11"/>
                    </a:lnTo>
                    <a:lnTo>
                      <a:pt x="16" y="11"/>
                    </a:lnTo>
                    <a:lnTo>
                      <a:pt x="18" y="11"/>
                    </a:lnTo>
                    <a:lnTo>
                      <a:pt x="21" y="11"/>
                    </a:lnTo>
                  </a:path>
                </a:pathLst>
              </a:custGeom>
              <a:solidFill>
                <a:srgbClr val="ABABAB"/>
              </a:solidFill>
              <a:ln w="12700" cap="rnd">
                <a:solidFill>
                  <a:srgbClr val="ABABAB"/>
                </a:solidFill>
                <a:round/>
              </a:ln>
            </p:spPr>
            <p:txBody>
              <a:bodyPr/>
              <a:lstStyle/>
              <a:p>
                <a:endParaRPr lang="zh-CN" altLang="en-US"/>
              </a:p>
            </p:txBody>
          </p:sp>
          <p:sp>
            <p:nvSpPr>
              <p:cNvPr id="10363" name="Freeform 1393"/>
              <p:cNvSpPr/>
              <p:nvPr/>
            </p:nvSpPr>
            <p:spPr bwMode="auto">
              <a:xfrm>
                <a:off x="2646" y="2483"/>
                <a:ext cx="22" cy="20"/>
              </a:xfrm>
              <a:custGeom>
                <a:avLst/>
                <a:gdLst>
                  <a:gd name="T0" fmla="*/ 0 w 22"/>
                  <a:gd name="T1" fmla="*/ 10 h 20"/>
                  <a:gd name="T2" fmla="*/ 0 w 22"/>
                  <a:gd name="T3" fmla="*/ 19 h 20"/>
                  <a:gd name="T4" fmla="*/ 21 w 22"/>
                  <a:gd name="T5" fmla="*/ 19 h 20"/>
                  <a:gd name="T6" fmla="*/ 21 w 22"/>
                  <a:gd name="T7" fmla="*/ 5 h 20"/>
                  <a:gd name="T8" fmla="*/ 21 w 22"/>
                  <a:gd name="T9" fmla="*/ 0 h 20"/>
                  <a:gd name="T10" fmla="*/ 19 w 22"/>
                  <a:gd name="T11" fmla="*/ 10 h 20"/>
                  <a:gd name="T12" fmla="*/ 17 w 22"/>
                  <a:gd name="T13" fmla="*/ 11 h 20"/>
                  <a:gd name="T14" fmla="*/ 14 w 22"/>
                  <a:gd name="T15" fmla="*/ 11 h 20"/>
                  <a:gd name="T16" fmla="*/ 12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1" y="0"/>
                    </a:lnTo>
                    <a:lnTo>
                      <a:pt x="19" y="10"/>
                    </a:lnTo>
                    <a:lnTo>
                      <a:pt x="17" y="11"/>
                    </a:lnTo>
                    <a:lnTo>
                      <a:pt x="14" y="11"/>
                    </a:lnTo>
                    <a:lnTo>
                      <a:pt x="12"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364" name="Freeform 1394"/>
              <p:cNvSpPr/>
              <p:nvPr/>
            </p:nvSpPr>
            <p:spPr bwMode="auto">
              <a:xfrm>
                <a:off x="2666" y="2482"/>
                <a:ext cx="21" cy="20"/>
              </a:xfrm>
              <a:custGeom>
                <a:avLst/>
                <a:gdLst>
                  <a:gd name="T0" fmla="*/ 18 w 21"/>
                  <a:gd name="T1" fmla="*/ 0 h 20"/>
                  <a:gd name="T2" fmla="*/ 20 w 21"/>
                  <a:gd name="T3" fmla="*/ 14 h 20"/>
                  <a:gd name="T4" fmla="*/ 10 w 21"/>
                  <a:gd name="T5" fmla="*/ 19 h 20"/>
                  <a:gd name="T6" fmla="*/ 0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0"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0365" name="Freeform 1395"/>
              <p:cNvSpPr/>
              <p:nvPr/>
            </p:nvSpPr>
            <p:spPr bwMode="auto">
              <a:xfrm>
                <a:off x="2663"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8 w 22"/>
                  <a:gd name="T17" fmla="*/ 11 h 20"/>
                  <a:gd name="T18" fmla="*/ 11 w 22"/>
                  <a:gd name="T19" fmla="*/ 12 h 20"/>
                  <a:gd name="T20" fmla="*/ 13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8" y="11"/>
                    </a:lnTo>
                    <a:lnTo>
                      <a:pt x="11" y="12"/>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366" name="Freeform 1396"/>
              <p:cNvSpPr/>
              <p:nvPr/>
            </p:nvSpPr>
            <p:spPr bwMode="auto">
              <a:xfrm>
                <a:off x="250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367" name="Freeform 1397"/>
              <p:cNvSpPr/>
              <p:nvPr/>
            </p:nvSpPr>
            <p:spPr bwMode="auto">
              <a:xfrm>
                <a:off x="2522" y="2491"/>
                <a:ext cx="22" cy="19"/>
              </a:xfrm>
              <a:custGeom>
                <a:avLst/>
                <a:gdLst>
                  <a:gd name="T0" fmla="*/ 2 w 22"/>
                  <a:gd name="T1" fmla="*/ 0 h 19"/>
                  <a:gd name="T2" fmla="*/ 0 w 22"/>
                  <a:gd name="T3" fmla="*/ 14 h 19"/>
                  <a:gd name="T4" fmla="*/ 9 w 22"/>
                  <a:gd name="T5" fmla="*/ 18 h 19"/>
                  <a:gd name="T6" fmla="*/ 18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368" name="Freeform 1398"/>
              <p:cNvSpPr/>
              <p:nvPr/>
            </p:nvSpPr>
            <p:spPr bwMode="auto">
              <a:xfrm>
                <a:off x="2540"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369" name="Freeform 1399"/>
              <p:cNvSpPr/>
              <p:nvPr/>
            </p:nvSpPr>
            <p:spPr bwMode="auto">
              <a:xfrm>
                <a:off x="2476" y="2491"/>
                <a:ext cx="28" cy="19"/>
              </a:xfrm>
              <a:custGeom>
                <a:avLst/>
                <a:gdLst>
                  <a:gd name="T0" fmla="*/ 1 w 28"/>
                  <a:gd name="T1" fmla="*/ 0 h 19"/>
                  <a:gd name="T2" fmla="*/ 0 w 28"/>
                  <a:gd name="T3" fmla="*/ 14 h 19"/>
                  <a:gd name="T4" fmla="*/ 1 w 28"/>
                  <a:gd name="T5" fmla="*/ 18 h 19"/>
                  <a:gd name="T6" fmla="*/ 23 w 28"/>
                  <a:gd name="T7" fmla="*/ 18 h 19"/>
                  <a:gd name="T8" fmla="*/ 25 w 28"/>
                  <a:gd name="T9" fmla="*/ 14 h 19"/>
                  <a:gd name="T10" fmla="*/ 27 w 28"/>
                  <a:gd name="T11" fmla="*/ 0 h 19"/>
                  <a:gd name="T12" fmla="*/ 1 w 28"/>
                  <a:gd name="T13" fmla="*/ 0 h 19"/>
                  <a:gd name="T14" fmla="*/ 0 60000 65536"/>
                  <a:gd name="T15" fmla="*/ 0 60000 65536"/>
                  <a:gd name="T16" fmla="*/ 0 60000 65536"/>
                  <a:gd name="T17" fmla="*/ 0 60000 65536"/>
                  <a:gd name="T18" fmla="*/ 0 60000 65536"/>
                  <a:gd name="T19" fmla="*/ 0 60000 65536"/>
                  <a:gd name="T20" fmla="*/ 0 60000 65536"/>
                  <a:gd name="T21" fmla="*/ 0 w 28"/>
                  <a:gd name="T22" fmla="*/ 0 h 19"/>
                  <a:gd name="T23" fmla="*/ 28 w 2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9">
                    <a:moveTo>
                      <a:pt x="1" y="0"/>
                    </a:moveTo>
                    <a:lnTo>
                      <a:pt x="0" y="14"/>
                    </a:lnTo>
                    <a:lnTo>
                      <a:pt x="1" y="18"/>
                    </a:lnTo>
                    <a:lnTo>
                      <a:pt x="23" y="18"/>
                    </a:lnTo>
                    <a:lnTo>
                      <a:pt x="25" y="14"/>
                    </a:lnTo>
                    <a:lnTo>
                      <a:pt x="27" y="0"/>
                    </a:lnTo>
                    <a:lnTo>
                      <a:pt x="1" y="0"/>
                    </a:lnTo>
                  </a:path>
                </a:pathLst>
              </a:custGeom>
              <a:solidFill>
                <a:srgbClr val="FFFFFF"/>
              </a:solidFill>
              <a:ln w="12700" cap="rnd">
                <a:solidFill>
                  <a:srgbClr val="ABABAB"/>
                </a:solidFill>
                <a:round/>
              </a:ln>
            </p:spPr>
            <p:txBody>
              <a:bodyPr/>
              <a:lstStyle/>
              <a:p>
                <a:endParaRPr lang="zh-CN" altLang="en-US"/>
              </a:p>
            </p:txBody>
          </p:sp>
          <p:sp>
            <p:nvSpPr>
              <p:cNvPr id="10370" name="Freeform 1400"/>
              <p:cNvSpPr/>
              <p:nvPr/>
            </p:nvSpPr>
            <p:spPr bwMode="auto">
              <a:xfrm>
                <a:off x="2558"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371" name="Freeform 1401"/>
              <p:cNvSpPr/>
              <p:nvPr/>
            </p:nvSpPr>
            <p:spPr bwMode="auto">
              <a:xfrm>
                <a:off x="2578" y="2491"/>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0372" name="Freeform 1402"/>
              <p:cNvSpPr/>
              <p:nvPr/>
            </p:nvSpPr>
            <p:spPr bwMode="auto">
              <a:xfrm>
                <a:off x="2614" y="2491"/>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0373" name="Freeform 1403"/>
              <p:cNvSpPr/>
              <p:nvPr/>
            </p:nvSpPr>
            <p:spPr bwMode="auto">
              <a:xfrm>
                <a:off x="2705" y="2491"/>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0374" name="Freeform 1404"/>
              <p:cNvSpPr/>
              <p:nvPr/>
            </p:nvSpPr>
            <p:spPr bwMode="auto">
              <a:xfrm>
                <a:off x="263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375" name="Freeform 1405"/>
              <p:cNvSpPr/>
              <p:nvPr/>
            </p:nvSpPr>
            <p:spPr bwMode="auto">
              <a:xfrm>
                <a:off x="2687"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376" name="Freeform 1406"/>
              <p:cNvSpPr/>
              <p:nvPr/>
            </p:nvSpPr>
            <p:spPr bwMode="auto">
              <a:xfrm>
                <a:off x="2651" y="2491"/>
                <a:ext cx="22" cy="19"/>
              </a:xfrm>
              <a:custGeom>
                <a:avLst/>
                <a:gdLst>
                  <a:gd name="T0" fmla="*/ 1 w 22"/>
                  <a:gd name="T1" fmla="*/ 0 h 19"/>
                  <a:gd name="T2" fmla="*/ 0 w 22"/>
                  <a:gd name="T3" fmla="*/ 14 h 19"/>
                  <a:gd name="T4" fmla="*/ 10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10"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0377" name="Freeform 1407"/>
              <p:cNvSpPr/>
              <p:nvPr/>
            </p:nvSpPr>
            <p:spPr bwMode="auto">
              <a:xfrm>
                <a:off x="2669"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378" name="Freeform 1408"/>
              <p:cNvSpPr/>
              <p:nvPr/>
            </p:nvSpPr>
            <p:spPr bwMode="auto">
              <a:xfrm>
                <a:off x="2473" y="2502"/>
                <a:ext cx="38" cy="19"/>
              </a:xfrm>
              <a:custGeom>
                <a:avLst/>
                <a:gdLst>
                  <a:gd name="T0" fmla="*/ 0 w 38"/>
                  <a:gd name="T1" fmla="*/ 10 h 19"/>
                  <a:gd name="T2" fmla="*/ 0 w 38"/>
                  <a:gd name="T3" fmla="*/ 18 h 19"/>
                  <a:gd name="T4" fmla="*/ 36 w 38"/>
                  <a:gd name="T5" fmla="*/ 18 h 19"/>
                  <a:gd name="T6" fmla="*/ 37 w 38"/>
                  <a:gd name="T7" fmla="*/ 4 h 19"/>
                  <a:gd name="T8" fmla="*/ 37 w 38"/>
                  <a:gd name="T9" fmla="*/ 0 h 19"/>
                  <a:gd name="T10" fmla="*/ 35 w 38"/>
                  <a:gd name="T11" fmla="*/ 10 h 19"/>
                  <a:gd name="T12" fmla="*/ 32 w 38"/>
                  <a:gd name="T13" fmla="*/ 11 h 19"/>
                  <a:gd name="T14" fmla="*/ 30 w 38"/>
                  <a:gd name="T15" fmla="*/ 11 h 19"/>
                  <a:gd name="T16" fmla="*/ 27 w 38"/>
                  <a:gd name="T17" fmla="*/ 11 h 19"/>
                  <a:gd name="T18" fmla="*/ 25 w 38"/>
                  <a:gd name="T19" fmla="*/ 11 h 19"/>
                  <a:gd name="T20" fmla="*/ 22 w 38"/>
                  <a:gd name="T21" fmla="*/ 11 h 19"/>
                  <a:gd name="T22" fmla="*/ 20 w 38"/>
                  <a:gd name="T23" fmla="*/ 11 h 19"/>
                  <a:gd name="T24" fmla="*/ 17 w 38"/>
                  <a:gd name="T25" fmla="*/ 11 h 19"/>
                  <a:gd name="T26" fmla="*/ 14 w 38"/>
                  <a:gd name="T27" fmla="*/ 11 h 19"/>
                  <a:gd name="T28" fmla="*/ 12 w 38"/>
                  <a:gd name="T29" fmla="*/ 11 h 19"/>
                  <a:gd name="T30" fmla="*/ 9 w 38"/>
                  <a:gd name="T31" fmla="*/ 11 h 19"/>
                  <a:gd name="T32" fmla="*/ 7 w 38"/>
                  <a:gd name="T33" fmla="*/ 11 h 19"/>
                  <a:gd name="T34" fmla="*/ 5 w 38"/>
                  <a:gd name="T35" fmla="*/ 11 h 19"/>
                  <a:gd name="T36" fmla="*/ 2 w 38"/>
                  <a:gd name="T37" fmla="*/ 11 h 19"/>
                  <a:gd name="T38" fmla="*/ 0 w 38"/>
                  <a:gd name="T39" fmla="*/ 10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9"/>
                  <a:gd name="T62" fmla="*/ 38 w 38"/>
                  <a:gd name="T63" fmla="*/ 19 h 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9">
                    <a:moveTo>
                      <a:pt x="0" y="10"/>
                    </a:moveTo>
                    <a:lnTo>
                      <a:pt x="0" y="18"/>
                    </a:lnTo>
                    <a:lnTo>
                      <a:pt x="36" y="18"/>
                    </a:lnTo>
                    <a:lnTo>
                      <a:pt x="37" y="4"/>
                    </a:lnTo>
                    <a:lnTo>
                      <a:pt x="37" y="0"/>
                    </a:lnTo>
                    <a:lnTo>
                      <a:pt x="35" y="10"/>
                    </a:lnTo>
                    <a:lnTo>
                      <a:pt x="32" y="11"/>
                    </a:lnTo>
                    <a:lnTo>
                      <a:pt x="30" y="11"/>
                    </a:lnTo>
                    <a:lnTo>
                      <a:pt x="27" y="11"/>
                    </a:lnTo>
                    <a:lnTo>
                      <a:pt x="25" y="11"/>
                    </a:lnTo>
                    <a:lnTo>
                      <a:pt x="22" y="11"/>
                    </a:lnTo>
                    <a:lnTo>
                      <a:pt x="20" y="11"/>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379" name="Freeform 1409"/>
              <p:cNvSpPr/>
              <p:nvPr/>
            </p:nvSpPr>
            <p:spPr bwMode="auto">
              <a:xfrm>
                <a:off x="2548" y="2502"/>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7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380" name="Freeform 1410"/>
              <p:cNvSpPr/>
              <p:nvPr/>
            </p:nvSpPr>
            <p:spPr bwMode="auto">
              <a:xfrm>
                <a:off x="2602" y="2502"/>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381" name="Freeform 1411"/>
              <p:cNvSpPr/>
              <p:nvPr/>
            </p:nvSpPr>
            <p:spPr bwMode="auto">
              <a:xfrm>
                <a:off x="2678" y="250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382" name="Freeform 1412"/>
              <p:cNvSpPr/>
              <p:nvPr/>
            </p:nvSpPr>
            <p:spPr bwMode="auto">
              <a:xfrm>
                <a:off x="2678" y="2502"/>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383" name="Freeform 1413"/>
              <p:cNvSpPr/>
              <p:nvPr/>
            </p:nvSpPr>
            <p:spPr bwMode="auto">
              <a:xfrm>
                <a:off x="2472"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384" name="Freeform 1414"/>
              <p:cNvSpPr/>
              <p:nvPr/>
            </p:nvSpPr>
            <p:spPr bwMode="auto">
              <a:xfrm>
                <a:off x="2471" y="2511"/>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385" name="Freeform 1415"/>
              <p:cNvSpPr/>
              <p:nvPr/>
            </p:nvSpPr>
            <p:spPr bwMode="auto">
              <a:xfrm>
                <a:off x="2488" y="2511"/>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7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7"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0386" name="Freeform 1416"/>
              <p:cNvSpPr/>
              <p:nvPr/>
            </p:nvSpPr>
            <p:spPr bwMode="auto">
              <a:xfrm>
                <a:off x="2776" y="2510"/>
                <a:ext cx="22" cy="19"/>
              </a:xfrm>
              <a:custGeom>
                <a:avLst/>
                <a:gdLst>
                  <a:gd name="T0" fmla="*/ 19 w 22"/>
                  <a:gd name="T1" fmla="*/ 0 h 19"/>
                  <a:gd name="T2" fmla="*/ 21 w 22"/>
                  <a:gd name="T3" fmla="*/ 13 h 19"/>
                  <a:gd name="T4" fmla="*/ 11 w 22"/>
                  <a:gd name="T5" fmla="*/ 18 h 19"/>
                  <a:gd name="T6" fmla="*/ 2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1" y="18"/>
                    </a:lnTo>
                    <a:lnTo>
                      <a:pt x="2"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387" name="Freeform 1417"/>
              <p:cNvSpPr/>
              <p:nvPr/>
            </p:nvSpPr>
            <p:spPr bwMode="auto">
              <a:xfrm>
                <a:off x="2774" y="2511"/>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2 w 21"/>
                  <a:gd name="T11" fmla="*/ 10 h 19"/>
                  <a:gd name="T12" fmla="*/ 4 w 21"/>
                  <a:gd name="T13" fmla="*/ 11 h 19"/>
                  <a:gd name="T14" fmla="*/ 6 w 21"/>
                  <a:gd name="T15" fmla="*/ 11 h 19"/>
                  <a:gd name="T16" fmla="*/ 8 w 21"/>
                  <a:gd name="T17" fmla="*/ 11 h 19"/>
                  <a:gd name="T18" fmla="*/ 11 w 21"/>
                  <a:gd name="T19" fmla="*/ 11 h 19"/>
                  <a:gd name="T20" fmla="*/ 12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2" y="10"/>
                    </a:lnTo>
                    <a:lnTo>
                      <a:pt x="4" y="11"/>
                    </a:lnTo>
                    <a:lnTo>
                      <a:pt x="6" y="11"/>
                    </a:lnTo>
                    <a:lnTo>
                      <a:pt x="8" y="11"/>
                    </a:lnTo>
                    <a:lnTo>
                      <a:pt x="11" y="11"/>
                    </a:lnTo>
                    <a:lnTo>
                      <a:pt x="12"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0388" name="Freeform 1418"/>
              <p:cNvSpPr/>
              <p:nvPr/>
            </p:nvSpPr>
            <p:spPr bwMode="auto">
              <a:xfrm>
                <a:off x="2543"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0389" name="Freeform 1419"/>
              <p:cNvSpPr/>
              <p:nvPr/>
            </p:nvSpPr>
            <p:spPr bwMode="auto">
              <a:xfrm>
                <a:off x="2756" y="2510"/>
                <a:ext cx="21" cy="19"/>
              </a:xfrm>
              <a:custGeom>
                <a:avLst/>
                <a:gdLst>
                  <a:gd name="T0" fmla="*/ 18 w 21"/>
                  <a:gd name="T1" fmla="*/ 0 h 19"/>
                  <a:gd name="T2" fmla="*/ 20 w 21"/>
                  <a:gd name="T3" fmla="*/ 13 h 19"/>
                  <a:gd name="T4" fmla="*/ 10 w 21"/>
                  <a:gd name="T5" fmla="*/ 18 h 19"/>
                  <a:gd name="T6" fmla="*/ 1 w 21"/>
                  <a:gd name="T7" fmla="*/ 13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3"/>
                    </a:lnTo>
                    <a:lnTo>
                      <a:pt x="10" y="18"/>
                    </a:lnTo>
                    <a:lnTo>
                      <a:pt x="1" y="13"/>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0390" name="Freeform 1420"/>
              <p:cNvSpPr/>
              <p:nvPr/>
            </p:nvSpPr>
            <p:spPr bwMode="auto">
              <a:xfrm>
                <a:off x="2739"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391" name="Freeform 1421"/>
              <p:cNvSpPr/>
              <p:nvPr/>
            </p:nvSpPr>
            <p:spPr bwMode="auto">
              <a:xfrm>
                <a:off x="2718"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392" name="Freeform 1422"/>
              <p:cNvSpPr/>
              <p:nvPr/>
            </p:nvSpPr>
            <p:spPr bwMode="auto">
              <a:xfrm>
                <a:off x="2718"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393" name="Freeform 1423"/>
              <p:cNvSpPr/>
              <p:nvPr/>
            </p:nvSpPr>
            <p:spPr bwMode="auto">
              <a:xfrm>
                <a:off x="2700"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0394" name="Freeform 1424"/>
              <p:cNvSpPr/>
              <p:nvPr/>
            </p:nvSpPr>
            <p:spPr bwMode="auto">
              <a:xfrm>
                <a:off x="2699"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0395" name="Freeform 1425"/>
              <p:cNvSpPr/>
              <p:nvPr/>
            </p:nvSpPr>
            <p:spPr bwMode="auto">
              <a:xfrm>
                <a:off x="2574"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0396" name="Freeform 1426"/>
              <p:cNvSpPr/>
              <p:nvPr/>
            </p:nvSpPr>
            <p:spPr bwMode="auto">
              <a:xfrm>
                <a:off x="2646"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0397" name="Freeform 1427"/>
              <p:cNvSpPr/>
              <p:nvPr/>
            </p:nvSpPr>
            <p:spPr bwMode="auto">
              <a:xfrm>
                <a:off x="2716" y="2392"/>
                <a:ext cx="65" cy="19"/>
              </a:xfrm>
              <a:custGeom>
                <a:avLst/>
                <a:gdLst>
                  <a:gd name="T0" fmla="*/ 0 w 65"/>
                  <a:gd name="T1" fmla="*/ 0 h 19"/>
                  <a:gd name="T2" fmla="*/ 64 w 65"/>
                  <a:gd name="T3" fmla="*/ 0 h 19"/>
                  <a:gd name="T4" fmla="*/ 64 w 65"/>
                  <a:gd name="T5" fmla="*/ 18 h 19"/>
                  <a:gd name="T6" fmla="*/ 0 w 65"/>
                  <a:gd name="T7" fmla="*/ 18 h 19"/>
                  <a:gd name="T8" fmla="*/ 0 w 65"/>
                  <a:gd name="T9" fmla="*/ 0 h 19"/>
                  <a:gd name="T10" fmla="*/ 0 60000 65536"/>
                  <a:gd name="T11" fmla="*/ 0 60000 65536"/>
                  <a:gd name="T12" fmla="*/ 0 60000 65536"/>
                  <a:gd name="T13" fmla="*/ 0 60000 65536"/>
                  <a:gd name="T14" fmla="*/ 0 60000 65536"/>
                  <a:gd name="T15" fmla="*/ 0 w 65"/>
                  <a:gd name="T16" fmla="*/ 0 h 19"/>
                  <a:gd name="T17" fmla="*/ 65 w 65"/>
                  <a:gd name="T18" fmla="*/ 19 h 19"/>
                </a:gdLst>
                <a:ahLst/>
                <a:cxnLst>
                  <a:cxn ang="T10">
                    <a:pos x="T0" y="T1"/>
                  </a:cxn>
                  <a:cxn ang="T11">
                    <a:pos x="T2" y="T3"/>
                  </a:cxn>
                  <a:cxn ang="T12">
                    <a:pos x="T4" y="T5"/>
                  </a:cxn>
                  <a:cxn ang="T13">
                    <a:pos x="T6" y="T7"/>
                  </a:cxn>
                  <a:cxn ang="T14">
                    <a:pos x="T8" y="T9"/>
                  </a:cxn>
                </a:cxnLst>
                <a:rect l="T15" t="T16" r="T17" b="T18"/>
                <a:pathLst>
                  <a:path w="65" h="19">
                    <a:moveTo>
                      <a:pt x="0" y="0"/>
                    </a:moveTo>
                    <a:lnTo>
                      <a:pt x="64" y="0"/>
                    </a:lnTo>
                    <a:lnTo>
                      <a:pt x="64"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0398" name="Freeform 1428"/>
              <p:cNvSpPr/>
              <p:nvPr/>
            </p:nvSpPr>
            <p:spPr bwMode="auto">
              <a:xfrm>
                <a:off x="2529" y="2170"/>
                <a:ext cx="290" cy="224"/>
              </a:xfrm>
              <a:custGeom>
                <a:avLst/>
                <a:gdLst>
                  <a:gd name="T0" fmla="*/ 12 w 290"/>
                  <a:gd name="T1" fmla="*/ 0 h 224"/>
                  <a:gd name="T2" fmla="*/ 276 w 290"/>
                  <a:gd name="T3" fmla="*/ 0 h 224"/>
                  <a:gd name="T4" fmla="*/ 279 w 290"/>
                  <a:gd name="T5" fmla="*/ 0 h 224"/>
                  <a:gd name="T6" fmla="*/ 281 w 290"/>
                  <a:gd name="T7" fmla="*/ 0 h 224"/>
                  <a:gd name="T8" fmla="*/ 283 w 290"/>
                  <a:gd name="T9" fmla="*/ 1 h 224"/>
                  <a:gd name="T10" fmla="*/ 285 w 290"/>
                  <a:gd name="T11" fmla="*/ 3 h 224"/>
                  <a:gd name="T12" fmla="*/ 287 w 290"/>
                  <a:gd name="T13" fmla="*/ 4 h 224"/>
                  <a:gd name="T14" fmla="*/ 288 w 290"/>
                  <a:gd name="T15" fmla="*/ 7 h 224"/>
                  <a:gd name="T16" fmla="*/ 289 w 290"/>
                  <a:gd name="T17" fmla="*/ 9 h 224"/>
                  <a:gd name="T18" fmla="*/ 289 w 290"/>
                  <a:gd name="T19" fmla="*/ 11 h 224"/>
                  <a:gd name="T20" fmla="*/ 289 w 290"/>
                  <a:gd name="T21" fmla="*/ 211 h 224"/>
                  <a:gd name="T22" fmla="*/ 289 w 290"/>
                  <a:gd name="T23" fmla="*/ 213 h 224"/>
                  <a:gd name="T24" fmla="*/ 288 w 290"/>
                  <a:gd name="T25" fmla="*/ 215 h 224"/>
                  <a:gd name="T26" fmla="*/ 287 w 290"/>
                  <a:gd name="T27" fmla="*/ 218 h 224"/>
                  <a:gd name="T28" fmla="*/ 285 w 290"/>
                  <a:gd name="T29" fmla="*/ 219 h 224"/>
                  <a:gd name="T30" fmla="*/ 283 w 290"/>
                  <a:gd name="T31" fmla="*/ 221 h 224"/>
                  <a:gd name="T32" fmla="*/ 281 w 290"/>
                  <a:gd name="T33" fmla="*/ 222 h 224"/>
                  <a:gd name="T34" fmla="*/ 279 w 290"/>
                  <a:gd name="T35" fmla="*/ 222 h 224"/>
                  <a:gd name="T36" fmla="*/ 276 w 290"/>
                  <a:gd name="T37" fmla="*/ 223 h 224"/>
                  <a:gd name="T38" fmla="*/ 12 w 290"/>
                  <a:gd name="T39" fmla="*/ 223 h 224"/>
                  <a:gd name="T40" fmla="*/ 9 w 290"/>
                  <a:gd name="T41" fmla="*/ 222 h 224"/>
                  <a:gd name="T42" fmla="*/ 7 w 290"/>
                  <a:gd name="T43" fmla="*/ 222 h 224"/>
                  <a:gd name="T44" fmla="*/ 5 w 290"/>
                  <a:gd name="T45" fmla="*/ 221 h 224"/>
                  <a:gd name="T46" fmla="*/ 3 w 290"/>
                  <a:gd name="T47" fmla="*/ 219 h 224"/>
                  <a:gd name="T48" fmla="*/ 1 w 290"/>
                  <a:gd name="T49" fmla="*/ 218 h 224"/>
                  <a:gd name="T50" fmla="*/ 0 w 290"/>
                  <a:gd name="T51" fmla="*/ 215 h 224"/>
                  <a:gd name="T52" fmla="*/ 0 w 290"/>
                  <a:gd name="T53" fmla="*/ 213 h 224"/>
                  <a:gd name="T54" fmla="*/ 0 w 290"/>
                  <a:gd name="T55" fmla="*/ 211 h 224"/>
                  <a:gd name="T56" fmla="*/ 0 w 290"/>
                  <a:gd name="T57" fmla="*/ 11 h 224"/>
                  <a:gd name="T58" fmla="*/ 0 w 290"/>
                  <a:gd name="T59" fmla="*/ 9 h 224"/>
                  <a:gd name="T60" fmla="*/ 0 w 290"/>
                  <a:gd name="T61" fmla="*/ 7 h 224"/>
                  <a:gd name="T62" fmla="*/ 1 w 290"/>
                  <a:gd name="T63" fmla="*/ 4 h 224"/>
                  <a:gd name="T64" fmla="*/ 3 w 290"/>
                  <a:gd name="T65" fmla="*/ 3 h 224"/>
                  <a:gd name="T66" fmla="*/ 5 w 290"/>
                  <a:gd name="T67" fmla="*/ 1 h 224"/>
                  <a:gd name="T68" fmla="*/ 7 w 290"/>
                  <a:gd name="T69" fmla="*/ 0 h 224"/>
                  <a:gd name="T70" fmla="*/ 9 w 290"/>
                  <a:gd name="T71" fmla="*/ 0 h 224"/>
                  <a:gd name="T72" fmla="*/ 12 w 290"/>
                  <a:gd name="T73" fmla="*/ 0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0"/>
                  <a:gd name="T112" fmla="*/ 0 h 224"/>
                  <a:gd name="T113" fmla="*/ 290 w 290"/>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0" h="224">
                    <a:moveTo>
                      <a:pt x="12" y="0"/>
                    </a:moveTo>
                    <a:lnTo>
                      <a:pt x="276" y="0"/>
                    </a:lnTo>
                    <a:lnTo>
                      <a:pt x="279" y="0"/>
                    </a:lnTo>
                    <a:lnTo>
                      <a:pt x="281" y="0"/>
                    </a:lnTo>
                    <a:lnTo>
                      <a:pt x="283" y="1"/>
                    </a:lnTo>
                    <a:lnTo>
                      <a:pt x="285" y="3"/>
                    </a:lnTo>
                    <a:lnTo>
                      <a:pt x="287" y="4"/>
                    </a:lnTo>
                    <a:lnTo>
                      <a:pt x="288" y="7"/>
                    </a:lnTo>
                    <a:lnTo>
                      <a:pt x="289" y="9"/>
                    </a:lnTo>
                    <a:lnTo>
                      <a:pt x="289" y="11"/>
                    </a:lnTo>
                    <a:lnTo>
                      <a:pt x="289" y="211"/>
                    </a:lnTo>
                    <a:lnTo>
                      <a:pt x="289" y="213"/>
                    </a:lnTo>
                    <a:lnTo>
                      <a:pt x="288" y="215"/>
                    </a:lnTo>
                    <a:lnTo>
                      <a:pt x="287" y="218"/>
                    </a:lnTo>
                    <a:lnTo>
                      <a:pt x="285" y="219"/>
                    </a:lnTo>
                    <a:lnTo>
                      <a:pt x="283" y="221"/>
                    </a:lnTo>
                    <a:lnTo>
                      <a:pt x="281" y="222"/>
                    </a:lnTo>
                    <a:lnTo>
                      <a:pt x="279" y="222"/>
                    </a:lnTo>
                    <a:lnTo>
                      <a:pt x="276" y="223"/>
                    </a:lnTo>
                    <a:lnTo>
                      <a:pt x="12" y="223"/>
                    </a:lnTo>
                    <a:lnTo>
                      <a:pt x="9" y="222"/>
                    </a:lnTo>
                    <a:lnTo>
                      <a:pt x="7" y="222"/>
                    </a:lnTo>
                    <a:lnTo>
                      <a:pt x="5" y="221"/>
                    </a:lnTo>
                    <a:lnTo>
                      <a:pt x="3" y="219"/>
                    </a:lnTo>
                    <a:lnTo>
                      <a:pt x="1" y="218"/>
                    </a:lnTo>
                    <a:lnTo>
                      <a:pt x="0" y="215"/>
                    </a:lnTo>
                    <a:lnTo>
                      <a:pt x="0" y="213"/>
                    </a:lnTo>
                    <a:lnTo>
                      <a:pt x="0" y="211"/>
                    </a:lnTo>
                    <a:lnTo>
                      <a:pt x="0" y="11"/>
                    </a:lnTo>
                    <a:lnTo>
                      <a:pt x="0" y="9"/>
                    </a:lnTo>
                    <a:lnTo>
                      <a:pt x="0" y="7"/>
                    </a:lnTo>
                    <a:lnTo>
                      <a:pt x="1" y="4"/>
                    </a:lnTo>
                    <a:lnTo>
                      <a:pt x="3" y="3"/>
                    </a:lnTo>
                    <a:lnTo>
                      <a:pt x="5" y="1"/>
                    </a:lnTo>
                    <a:lnTo>
                      <a:pt x="7" y="0"/>
                    </a:lnTo>
                    <a:lnTo>
                      <a:pt x="9" y="0"/>
                    </a:lnTo>
                    <a:lnTo>
                      <a:pt x="12" y="0"/>
                    </a:lnTo>
                  </a:path>
                </a:pathLst>
              </a:custGeom>
              <a:solidFill>
                <a:srgbClr val="FFFFFF"/>
              </a:solidFill>
              <a:ln w="12700" cap="rnd">
                <a:solidFill>
                  <a:srgbClr val="ABABAB"/>
                </a:solidFill>
                <a:round/>
              </a:ln>
            </p:spPr>
            <p:txBody>
              <a:bodyPr/>
              <a:lstStyle/>
              <a:p>
                <a:endParaRPr lang="zh-CN" altLang="en-US"/>
              </a:p>
            </p:txBody>
          </p:sp>
          <p:sp>
            <p:nvSpPr>
              <p:cNvPr id="10399" name="Freeform 1429"/>
              <p:cNvSpPr/>
              <p:nvPr/>
            </p:nvSpPr>
            <p:spPr bwMode="auto">
              <a:xfrm>
                <a:off x="2565" y="2203"/>
                <a:ext cx="220" cy="153"/>
              </a:xfrm>
              <a:custGeom>
                <a:avLst/>
                <a:gdLst>
                  <a:gd name="T0" fmla="*/ 217 w 220"/>
                  <a:gd name="T1" fmla="*/ 2 h 153"/>
                  <a:gd name="T2" fmla="*/ 217 w 220"/>
                  <a:gd name="T3" fmla="*/ 8 h 153"/>
                  <a:gd name="T4" fmla="*/ 218 w 220"/>
                  <a:gd name="T5" fmla="*/ 17 h 153"/>
                  <a:gd name="T6" fmla="*/ 218 w 220"/>
                  <a:gd name="T7" fmla="*/ 26 h 153"/>
                  <a:gd name="T8" fmla="*/ 218 w 220"/>
                  <a:gd name="T9" fmla="*/ 35 h 153"/>
                  <a:gd name="T10" fmla="*/ 218 w 220"/>
                  <a:gd name="T11" fmla="*/ 45 h 153"/>
                  <a:gd name="T12" fmla="*/ 219 w 220"/>
                  <a:gd name="T13" fmla="*/ 54 h 153"/>
                  <a:gd name="T14" fmla="*/ 219 w 220"/>
                  <a:gd name="T15" fmla="*/ 63 h 153"/>
                  <a:gd name="T16" fmla="*/ 219 w 220"/>
                  <a:gd name="T17" fmla="*/ 72 h 153"/>
                  <a:gd name="T18" fmla="*/ 219 w 220"/>
                  <a:gd name="T19" fmla="*/ 77 h 153"/>
                  <a:gd name="T20" fmla="*/ 219 w 220"/>
                  <a:gd name="T21" fmla="*/ 86 h 153"/>
                  <a:gd name="T22" fmla="*/ 218 w 220"/>
                  <a:gd name="T23" fmla="*/ 95 h 153"/>
                  <a:gd name="T24" fmla="*/ 218 w 220"/>
                  <a:gd name="T25" fmla="*/ 104 h 153"/>
                  <a:gd name="T26" fmla="*/ 218 w 220"/>
                  <a:gd name="T27" fmla="*/ 113 h 153"/>
                  <a:gd name="T28" fmla="*/ 218 w 220"/>
                  <a:gd name="T29" fmla="*/ 122 h 153"/>
                  <a:gd name="T30" fmla="*/ 218 w 220"/>
                  <a:gd name="T31" fmla="*/ 131 h 153"/>
                  <a:gd name="T32" fmla="*/ 217 w 220"/>
                  <a:gd name="T33" fmla="*/ 140 h 153"/>
                  <a:gd name="T34" fmla="*/ 217 w 220"/>
                  <a:gd name="T35" fmla="*/ 146 h 153"/>
                  <a:gd name="T36" fmla="*/ 214 w 220"/>
                  <a:gd name="T37" fmla="*/ 149 h 153"/>
                  <a:gd name="T38" fmla="*/ 209 w 220"/>
                  <a:gd name="T39" fmla="*/ 150 h 153"/>
                  <a:gd name="T40" fmla="*/ 199 w 220"/>
                  <a:gd name="T41" fmla="*/ 150 h 153"/>
                  <a:gd name="T42" fmla="*/ 186 w 220"/>
                  <a:gd name="T43" fmla="*/ 151 h 153"/>
                  <a:gd name="T44" fmla="*/ 173 w 220"/>
                  <a:gd name="T45" fmla="*/ 151 h 153"/>
                  <a:gd name="T46" fmla="*/ 160 w 220"/>
                  <a:gd name="T47" fmla="*/ 151 h 153"/>
                  <a:gd name="T48" fmla="*/ 147 w 220"/>
                  <a:gd name="T49" fmla="*/ 151 h 153"/>
                  <a:gd name="T50" fmla="*/ 134 w 220"/>
                  <a:gd name="T51" fmla="*/ 152 h 153"/>
                  <a:gd name="T52" fmla="*/ 121 w 220"/>
                  <a:gd name="T53" fmla="*/ 152 h 153"/>
                  <a:gd name="T54" fmla="*/ 108 w 220"/>
                  <a:gd name="T55" fmla="*/ 152 h 153"/>
                  <a:gd name="T56" fmla="*/ 101 w 220"/>
                  <a:gd name="T57" fmla="*/ 152 h 153"/>
                  <a:gd name="T58" fmla="*/ 88 w 220"/>
                  <a:gd name="T59" fmla="*/ 152 h 153"/>
                  <a:gd name="T60" fmla="*/ 75 w 220"/>
                  <a:gd name="T61" fmla="*/ 151 h 153"/>
                  <a:gd name="T62" fmla="*/ 62 w 220"/>
                  <a:gd name="T63" fmla="*/ 151 h 153"/>
                  <a:gd name="T64" fmla="*/ 49 w 220"/>
                  <a:gd name="T65" fmla="*/ 151 h 153"/>
                  <a:gd name="T66" fmla="*/ 37 w 220"/>
                  <a:gd name="T67" fmla="*/ 151 h 153"/>
                  <a:gd name="T68" fmla="*/ 24 w 220"/>
                  <a:gd name="T69" fmla="*/ 151 h 153"/>
                  <a:gd name="T70" fmla="*/ 11 w 220"/>
                  <a:gd name="T71" fmla="*/ 150 h 153"/>
                  <a:gd name="T72" fmla="*/ 3 w 220"/>
                  <a:gd name="T73" fmla="*/ 150 h 153"/>
                  <a:gd name="T74" fmla="*/ 0 w 220"/>
                  <a:gd name="T75" fmla="*/ 147 h 153"/>
                  <a:gd name="T76" fmla="*/ 182 w 220"/>
                  <a:gd name="T77" fmla="*/ 127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0"/>
                  <a:gd name="T118" fmla="*/ 0 h 153"/>
                  <a:gd name="T119" fmla="*/ 220 w 220"/>
                  <a:gd name="T120" fmla="*/ 153 h 15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0" h="153">
                    <a:moveTo>
                      <a:pt x="217" y="0"/>
                    </a:moveTo>
                    <a:lnTo>
                      <a:pt x="217" y="2"/>
                    </a:lnTo>
                    <a:lnTo>
                      <a:pt x="217" y="4"/>
                    </a:lnTo>
                    <a:lnTo>
                      <a:pt x="217" y="8"/>
                    </a:lnTo>
                    <a:lnTo>
                      <a:pt x="218" y="13"/>
                    </a:lnTo>
                    <a:lnTo>
                      <a:pt x="218" y="17"/>
                    </a:lnTo>
                    <a:lnTo>
                      <a:pt x="218" y="22"/>
                    </a:lnTo>
                    <a:lnTo>
                      <a:pt x="218" y="26"/>
                    </a:lnTo>
                    <a:lnTo>
                      <a:pt x="218" y="31"/>
                    </a:lnTo>
                    <a:lnTo>
                      <a:pt x="218" y="35"/>
                    </a:lnTo>
                    <a:lnTo>
                      <a:pt x="218" y="40"/>
                    </a:lnTo>
                    <a:lnTo>
                      <a:pt x="218" y="45"/>
                    </a:lnTo>
                    <a:lnTo>
                      <a:pt x="218" y="49"/>
                    </a:lnTo>
                    <a:lnTo>
                      <a:pt x="219" y="54"/>
                    </a:lnTo>
                    <a:lnTo>
                      <a:pt x="219" y="58"/>
                    </a:lnTo>
                    <a:lnTo>
                      <a:pt x="219" y="63"/>
                    </a:lnTo>
                    <a:lnTo>
                      <a:pt x="219" y="67"/>
                    </a:lnTo>
                    <a:lnTo>
                      <a:pt x="219" y="72"/>
                    </a:lnTo>
                    <a:lnTo>
                      <a:pt x="219" y="74"/>
                    </a:lnTo>
                    <a:lnTo>
                      <a:pt x="219" y="77"/>
                    </a:lnTo>
                    <a:lnTo>
                      <a:pt x="219" y="81"/>
                    </a:lnTo>
                    <a:lnTo>
                      <a:pt x="219" y="86"/>
                    </a:lnTo>
                    <a:lnTo>
                      <a:pt x="219" y="90"/>
                    </a:lnTo>
                    <a:lnTo>
                      <a:pt x="218" y="95"/>
                    </a:lnTo>
                    <a:lnTo>
                      <a:pt x="218" y="99"/>
                    </a:lnTo>
                    <a:lnTo>
                      <a:pt x="218" y="104"/>
                    </a:lnTo>
                    <a:lnTo>
                      <a:pt x="218" y="108"/>
                    </a:lnTo>
                    <a:lnTo>
                      <a:pt x="218" y="113"/>
                    </a:lnTo>
                    <a:lnTo>
                      <a:pt x="218" y="117"/>
                    </a:lnTo>
                    <a:lnTo>
                      <a:pt x="218" y="122"/>
                    </a:lnTo>
                    <a:lnTo>
                      <a:pt x="218" y="127"/>
                    </a:lnTo>
                    <a:lnTo>
                      <a:pt x="218" y="131"/>
                    </a:lnTo>
                    <a:lnTo>
                      <a:pt x="217" y="136"/>
                    </a:lnTo>
                    <a:lnTo>
                      <a:pt x="217" y="140"/>
                    </a:lnTo>
                    <a:lnTo>
                      <a:pt x="217" y="145"/>
                    </a:lnTo>
                    <a:lnTo>
                      <a:pt x="217" y="146"/>
                    </a:lnTo>
                    <a:lnTo>
                      <a:pt x="216" y="148"/>
                    </a:lnTo>
                    <a:lnTo>
                      <a:pt x="214" y="149"/>
                    </a:lnTo>
                    <a:lnTo>
                      <a:pt x="212" y="150"/>
                    </a:lnTo>
                    <a:lnTo>
                      <a:pt x="209" y="150"/>
                    </a:lnTo>
                    <a:lnTo>
                      <a:pt x="205" y="150"/>
                    </a:lnTo>
                    <a:lnTo>
                      <a:pt x="199" y="150"/>
                    </a:lnTo>
                    <a:lnTo>
                      <a:pt x="192" y="151"/>
                    </a:lnTo>
                    <a:lnTo>
                      <a:pt x="186" y="151"/>
                    </a:lnTo>
                    <a:lnTo>
                      <a:pt x="180" y="151"/>
                    </a:lnTo>
                    <a:lnTo>
                      <a:pt x="173" y="151"/>
                    </a:lnTo>
                    <a:lnTo>
                      <a:pt x="167" y="151"/>
                    </a:lnTo>
                    <a:lnTo>
                      <a:pt x="160" y="151"/>
                    </a:lnTo>
                    <a:lnTo>
                      <a:pt x="154" y="151"/>
                    </a:lnTo>
                    <a:lnTo>
                      <a:pt x="147" y="151"/>
                    </a:lnTo>
                    <a:lnTo>
                      <a:pt x="141" y="151"/>
                    </a:lnTo>
                    <a:lnTo>
                      <a:pt x="134" y="152"/>
                    </a:lnTo>
                    <a:lnTo>
                      <a:pt x="128" y="152"/>
                    </a:lnTo>
                    <a:lnTo>
                      <a:pt x="121" y="152"/>
                    </a:lnTo>
                    <a:lnTo>
                      <a:pt x="115" y="152"/>
                    </a:lnTo>
                    <a:lnTo>
                      <a:pt x="108" y="152"/>
                    </a:lnTo>
                    <a:lnTo>
                      <a:pt x="105" y="152"/>
                    </a:lnTo>
                    <a:lnTo>
                      <a:pt x="101" y="152"/>
                    </a:lnTo>
                    <a:lnTo>
                      <a:pt x="95" y="152"/>
                    </a:lnTo>
                    <a:lnTo>
                      <a:pt x="88" y="152"/>
                    </a:lnTo>
                    <a:lnTo>
                      <a:pt x="82" y="152"/>
                    </a:lnTo>
                    <a:lnTo>
                      <a:pt x="75" y="151"/>
                    </a:lnTo>
                    <a:lnTo>
                      <a:pt x="69" y="151"/>
                    </a:lnTo>
                    <a:lnTo>
                      <a:pt x="62" y="151"/>
                    </a:lnTo>
                    <a:lnTo>
                      <a:pt x="56" y="151"/>
                    </a:lnTo>
                    <a:lnTo>
                      <a:pt x="49" y="151"/>
                    </a:lnTo>
                    <a:lnTo>
                      <a:pt x="43" y="151"/>
                    </a:lnTo>
                    <a:lnTo>
                      <a:pt x="37" y="151"/>
                    </a:lnTo>
                    <a:lnTo>
                      <a:pt x="30" y="151"/>
                    </a:lnTo>
                    <a:lnTo>
                      <a:pt x="24" y="151"/>
                    </a:lnTo>
                    <a:lnTo>
                      <a:pt x="17" y="150"/>
                    </a:lnTo>
                    <a:lnTo>
                      <a:pt x="11" y="150"/>
                    </a:lnTo>
                    <a:lnTo>
                      <a:pt x="4" y="150"/>
                    </a:lnTo>
                    <a:lnTo>
                      <a:pt x="3" y="150"/>
                    </a:lnTo>
                    <a:lnTo>
                      <a:pt x="1" y="149"/>
                    </a:lnTo>
                    <a:lnTo>
                      <a:pt x="0" y="147"/>
                    </a:lnTo>
                    <a:lnTo>
                      <a:pt x="0" y="145"/>
                    </a:lnTo>
                    <a:lnTo>
                      <a:pt x="182" y="127"/>
                    </a:lnTo>
                    <a:lnTo>
                      <a:pt x="217" y="0"/>
                    </a:lnTo>
                  </a:path>
                </a:pathLst>
              </a:custGeom>
              <a:solidFill>
                <a:srgbClr val="FFFFFF"/>
              </a:solidFill>
              <a:ln w="12700" cap="rnd">
                <a:solidFill>
                  <a:srgbClr val="ABABAB"/>
                </a:solidFill>
                <a:round/>
              </a:ln>
            </p:spPr>
            <p:txBody>
              <a:bodyPr/>
              <a:lstStyle/>
              <a:p>
                <a:endParaRPr lang="zh-CN" altLang="en-US"/>
              </a:p>
            </p:txBody>
          </p:sp>
          <p:sp>
            <p:nvSpPr>
              <p:cNvPr id="10400" name="Freeform 1430"/>
              <p:cNvSpPr/>
              <p:nvPr/>
            </p:nvSpPr>
            <p:spPr bwMode="auto">
              <a:xfrm>
                <a:off x="2564" y="2197"/>
                <a:ext cx="219" cy="157"/>
              </a:xfrm>
              <a:custGeom>
                <a:avLst/>
                <a:gdLst>
                  <a:gd name="T0" fmla="*/ 1 w 219"/>
                  <a:gd name="T1" fmla="*/ 149 h 157"/>
                  <a:gd name="T2" fmla="*/ 0 w 219"/>
                  <a:gd name="T3" fmla="*/ 142 h 157"/>
                  <a:gd name="T4" fmla="*/ 0 w 219"/>
                  <a:gd name="T5" fmla="*/ 133 h 157"/>
                  <a:gd name="T6" fmla="*/ 0 w 219"/>
                  <a:gd name="T7" fmla="*/ 124 h 157"/>
                  <a:gd name="T8" fmla="*/ 0 w 219"/>
                  <a:gd name="T9" fmla="*/ 115 h 157"/>
                  <a:gd name="T10" fmla="*/ 0 w 219"/>
                  <a:gd name="T11" fmla="*/ 106 h 157"/>
                  <a:gd name="T12" fmla="*/ 0 w 219"/>
                  <a:gd name="T13" fmla="*/ 96 h 157"/>
                  <a:gd name="T14" fmla="*/ 0 w 219"/>
                  <a:gd name="T15" fmla="*/ 87 h 157"/>
                  <a:gd name="T16" fmla="*/ 0 w 219"/>
                  <a:gd name="T17" fmla="*/ 78 h 157"/>
                  <a:gd name="T18" fmla="*/ 0 w 219"/>
                  <a:gd name="T19" fmla="*/ 74 h 157"/>
                  <a:gd name="T20" fmla="*/ 0 w 219"/>
                  <a:gd name="T21" fmla="*/ 65 h 157"/>
                  <a:gd name="T22" fmla="*/ 0 w 219"/>
                  <a:gd name="T23" fmla="*/ 56 h 157"/>
                  <a:gd name="T24" fmla="*/ 0 w 219"/>
                  <a:gd name="T25" fmla="*/ 47 h 157"/>
                  <a:gd name="T26" fmla="*/ 0 w 219"/>
                  <a:gd name="T27" fmla="*/ 38 h 157"/>
                  <a:gd name="T28" fmla="*/ 0 w 219"/>
                  <a:gd name="T29" fmla="*/ 29 h 157"/>
                  <a:gd name="T30" fmla="*/ 0 w 219"/>
                  <a:gd name="T31" fmla="*/ 20 h 157"/>
                  <a:gd name="T32" fmla="*/ 1 w 219"/>
                  <a:gd name="T33" fmla="*/ 11 h 157"/>
                  <a:gd name="T34" fmla="*/ 1 w 219"/>
                  <a:gd name="T35" fmla="*/ 5 h 157"/>
                  <a:gd name="T36" fmla="*/ 4 w 219"/>
                  <a:gd name="T37" fmla="*/ 2 h 157"/>
                  <a:gd name="T38" fmla="*/ 9 w 219"/>
                  <a:gd name="T39" fmla="*/ 1 h 157"/>
                  <a:gd name="T40" fmla="*/ 19 w 219"/>
                  <a:gd name="T41" fmla="*/ 1 h 157"/>
                  <a:gd name="T42" fmla="*/ 32 w 219"/>
                  <a:gd name="T43" fmla="*/ 0 h 157"/>
                  <a:gd name="T44" fmla="*/ 44 w 219"/>
                  <a:gd name="T45" fmla="*/ 0 h 157"/>
                  <a:gd name="T46" fmla="*/ 57 w 219"/>
                  <a:gd name="T47" fmla="*/ 0 h 157"/>
                  <a:gd name="T48" fmla="*/ 70 w 219"/>
                  <a:gd name="T49" fmla="*/ 0 h 157"/>
                  <a:gd name="T50" fmla="*/ 83 w 219"/>
                  <a:gd name="T51" fmla="*/ 0 h 157"/>
                  <a:gd name="T52" fmla="*/ 96 w 219"/>
                  <a:gd name="T53" fmla="*/ 0 h 157"/>
                  <a:gd name="T54" fmla="*/ 109 w 219"/>
                  <a:gd name="T55" fmla="*/ 0 h 157"/>
                  <a:gd name="T56" fmla="*/ 116 w 219"/>
                  <a:gd name="T57" fmla="*/ 0 h 157"/>
                  <a:gd name="T58" fmla="*/ 129 w 219"/>
                  <a:gd name="T59" fmla="*/ 0 h 157"/>
                  <a:gd name="T60" fmla="*/ 142 w 219"/>
                  <a:gd name="T61" fmla="*/ 0 h 157"/>
                  <a:gd name="T62" fmla="*/ 155 w 219"/>
                  <a:gd name="T63" fmla="*/ 0 h 157"/>
                  <a:gd name="T64" fmla="*/ 168 w 219"/>
                  <a:gd name="T65" fmla="*/ 0 h 157"/>
                  <a:gd name="T66" fmla="*/ 181 w 219"/>
                  <a:gd name="T67" fmla="*/ 0 h 157"/>
                  <a:gd name="T68" fmla="*/ 193 w 219"/>
                  <a:gd name="T69" fmla="*/ 0 h 157"/>
                  <a:gd name="T70" fmla="*/ 206 w 219"/>
                  <a:gd name="T71" fmla="*/ 1 h 157"/>
                  <a:gd name="T72" fmla="*/ 214 w 219"/>
                  <a:gd name="T73" fmla="*/ 2 h 157"/>
                  <a:gd name="T74" fmla="*/ 217 w 219"/>
                  <a:gd name="T75" fmla="*/ 4 h 157"/>
                  <a:gd name="T76" fmla="*/ 183 w 219"/>
                  <a:gd name="T77" fmla="*/ 133 h 157"/>
                  <a:gd name="T78" fmla="*/ 5 w 219"/>
                  <a:gd name="T79" fmla="*/ 155 h 157"/>
                  <a:gd name="T80" fmla="*/ 1 w 219"/>
                  <a:gd name="T81" fmla="*/ 153 h 157"/>
                  <a:gd name="T82" fmla="*/ 1 w 219"/>
                  <a:gd name="T83" fmla="*/ 150 h 1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9"/>
                  <a:gd name="T127" fmla="*/ 0 h 157"/>
                  <a:gd name="T128" fmla="*/ 219 w 219"/>
                  <a:gd name="T129" fmla="*/ 157 h 1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9" h="157">
                    <a:moveTo>
                      <a:pt x="1" y="150"/>
                    </a:moveTo>
                    <a:lnTo>
                      <a:pt x="1" y="149"/>
                    </a:lnTo>
                    <a:lnTo>
                      <a:pt x="1" y="146"/>
                    </a:lnTo>
                    <a:lnTo>
                      <a:pt x="0" y="142"/>
                    </a:lnTo>
                    <a:lnTo>
                      <a:pt x="0" y="137"/>
                    </a:lnTo>
                    <a:lnTo>
                      <a:pt x="0" y="133"/>
                    </a:lnTo>
                    <a:lnTo>
                      <a:pt x="0" y="128"/>
                    </a:lnTo>
                    <a:lnTo>
                      <a:pt x="0" y="124"/>
                    </a:lnTo>
                    <a:lnTo>
                      <a:pt x="0" y="119"/>
                    </a:lnTo>
                    <a:lnTo>
                      <a:pt x="0" y="115"/>
                    </a:lnTo>
                    <a:lnTo>
                      <a:pt x="0" y="110"/>
                    </a:lnTo>
                    <a:lnTo>
                      <a:pt x="0" y="106"/>
                    </a:lnTo>
                    <a:lnTo>
                      <a:pt x="0" y="101"/>
                    </a:lnTo>
                    <a:lnTo>
                      <a:pt x="0" y="96"/>
                    </a:lnTo>
                    <a:lnTo>
                      <a:pt x="0" y="92"/>
                    </a:lnTo>
                    <a:lnTo>
                      <a:pt x="0" y="87"/>
                    </a:lnTo>
                    <a:lnTo>
                      <a:pt x="0" y="83"/>
                    </a:lnTo>
                    <a:lnTo>
                      <a:pt x="0" y="78"/>
                    </a:lnTo>
                    <a:lnTo>
                      <a:pt x="0" y="76"/>
                    </a:lnTo>
                    <a:lnTo>
                      <a:pt x="0" y="74"/>
                    </a:lnTo>
                    <a:lnTo>
                      <a:pt x="0" y="69"/>
                    </a:lnTo>
                    <a:lnTo>
                      <a:pt x="0" y="65"/>
                    </a:lnTo>
                    <a:lnTo>
                      <a:pt x="0" y="60"/>
                    </a:lnTo>
                    <a:lnTo>
                      <a:pt x="0" y="56"/>
                    </a:lnTo>
                    <a:lnTo>
                      <a:pt x="0" y="51"/>
                    </a:lnTo>
                    <a:lnTo>
                      <a:pt x="0" y="47"/>
                    </a:lnTo>
                    <a:lnTo>
                      <a:pt x="0" y="43"/>
                    </a:lnTo>
                    <a:lnTo>
                      <a:pt x="0" y="38"/>
                    </a:lnTo>
                    <a:lnTo>
                      <a:pt x="0" y="33"/>
                    </a:lnTo>
                    <a:lnTo>
                      <a:pt x="0" y="29"/>
                    </a:lnTo>
                    <a:lnTo>
                      <a:pt x="0" y="24"/>
                    </a:lnTo>
                    <a:lnTo>
                      <a:pt x="0" y="20"/>
                    </a:lnTo>
                    <a:lnTo>
                      <a:pt x="0" y="15"/>
                    </a:lnTo>
                    <a:lnTo>
                      <a:pt x="1" y="11"/>
                    </a:lnTo>
                    <a:lnTo>
                      <a:pt x="1" y="6"/>
                    </a:lnTo>
                    <a:lnTo>
                      <a:pt x="1" y="5"/>
                    </a:lnTo>
                    <a:lnTo>
                      <a:pt x="2" y="3"/>
                    </a:lnTo>
                    <a:lnTo>
                      <a:pt x="4" y="2"/>
                    </a:lnTo>
                    <a:lnTo>
                      <a:pt x="6" y="1"/>
                    </a:lnTo>
                    <a:lnTo>
                      <a:pt x="9" y="1"/>
                    </a:lnTo>
                    <a:lnTo>
                      <a:pt x="12" y="1"/>
                    </a:lnTo>
                    <a:lnTo>
                      <a:pt x="19" y="1"/>
                    </a:lnTo>
                    <a:lnTo>
                      <a:pt x="25" y="0"/>
                    </a:lnTo>
                    <a:lnTo>
                      <a:pt x="32" y="0"/>
                    </a:lnTo>
                    <a:lnTo>
                      <a:pt x="38" y="0"/>
                    </a:lnTo>
                    <a:lnTo>
                      <a:pt x="44" y="0"/>
                    </a:lnTo>
                    <a:lnTo>
                      <a:pt x="51" y="0"/>
                    </a:lnTo>
                    <a:lnTo>
                      <a:pt x="57" y="0"/>
                    </a:lnTo>
                    <a:lnTo>
                      <a:pt x="64" y="0"/>
                    </a:lnTo>
                    <a:lnTo>
                      <a:pt x="70" y="0"/>
                    </a:lnTo>
                    <a:lnTo>
                      <a:pt x="77" y="0"/>
                    </a:lnTo>
                    <a:lnTo>
                      <a:pt x="83" y="0"/>
                    </a:lnTo>
                    <a:lnTo>
                      <a:pt x="90" y="0"/>
                    </a:lnTo>
                    <a:lnTo>
                      <a:pt x="96" y="0"/>
                    </a:lnTo>
                    <a:lnTo>
                      <a:pt x="103" y="0"/>
                    </a:lnTo>
                    <a:lnTo>
                      <a:pt x="109" y="0"/>
                    </a:lnTo>
                    <a:lnTo>
                      <a:pt x="112" y="0"/>
                    </a:lnTo>
                    <a:lnTo>
                      <a:pt x="116" y="0"/>
                    </a:lnTo>
                    <a:lnTo>
                      <a:pt x="122" y="0"/>
                    </a:lnTo>
                    <a:lnTo>
                      <a:pt x="129" y="0"/>
                    </a:lnTo>
                    <a:lnTo>
                      <a:pt x="135" y="0"/>
                    </a:lnTo>
                    <a:lnTo>
                      <a:pt x="142" y="0"/>
                    </a:lnTo>
                    <a:lnTo>
                      <a:pt x="148" y="0"/>
                    </a:lnTo>
                    <a:lnTo>
                      <a:pt x="155" y="0"/>
                    </a:lnTo>
                    <a:lnTo>
                      <a:pt x="161" y="0"/>
                    </a:lnTo>
                    <a:lnTo>
                      <a:pt x="168" y="0"/>
                    </a:lnTo>
                    <a:lnTo>
                      <a:pt x="174" y="0"/>
                    </a:lnTo>
                    <a:lnTo>
                      <a:pt x="181" y="0"/>
                    </a:lnTo>
                    <a:lnTo>
                      <a:pt x="187" y="0"/>
                    </a:lnTo>
                    <a:lnTo>
                      <a:pt x="193" y="0"/>
                    </a:lnTo>
                    <a:lnTo>
                      <a:pt x="199" y="1"/>
                    </a:lnTo>
                    <a:lnTo>
                      <a:pt x="206" y="1"/>
                    </a:lnTo>
                    <a:lnTo>
                      <a:pt x="212" y="1"/>
                    </a:lnTo>
                    <a:lnTo>
                      <a:pt x="214" y="2"/>
                    </a:lnTo>
                    <a:lnTo>
                      <a:pt x="216" y="3"/>
                    </a:lnTo>
                    <a:lnTo>
                      <a:pt x="217" y="4"/>
                    </a:lnTo>
                    <a:lnTo>
                      <a:pt x="218" y="6"/>
                    </a:lnTo>
                    <a:lnTo>
                      <a:pt x="183" y="133"/>
                    </a:lnTo>
                    <a:lnTo>
                      <a:pt x="7" y="156"/>
                    </a:lnTo>
                    <a:lnTo>
                      <a:pt x="5" y="155"/>
                    </a:lnTo>
                    <a:lnTo>
                      <a:pt x="3" y="155"/>
                    </a:lnTo>
                    <a:lnTo>
                      <a:pt x="1" y="153"/>
                    </a:lnTo>
                    <a:lnTo>
                      <a:pt x="1" y="151"/>
                    </a:lnTo>
                    <a:lnTo>
                      <a:pt x="1" y="150"/>
                    </a:lnTo>
                  </a:path>
                </a:pathLst>
              </a:custGeom>
              <a:solidFill>
                <a:srgbClr val="ABABAB"/>
              </a:solidFill>
              <a:ln w="12700" cap="rnd">
                <a:solidFill>
                  <a:srgbClr val="ABABAB"/>
                </a:solidFill>
                <a:round/>
              </a:ln>
            </p:spPr>
            <p:txBody>
              <a:bodyPr/>
              <a:lstStyle/>
              <a:p>
                <a:endParaRPr lang="zh-CN" altLang="en-US"/>
              </a:p>
            </p:txBody>
          </p:sp>
          <p:sp>
            <p:nvSpPr>
              <p:cNvPr id="10401" name="Freeform 1431"/>
              <p:cNvSpPr/>
              <p:nvPr/>
            </p:nvSpPr>
            <p:spPr bwMode="auto">
              <a:xfrm>
                <a:off x="2568" y="2202"/>
                <a:ext cx="212" cy="148"/>
              </a:xfrm>
              <a:custGeom>
                <a:avLst/>
                <a:gdLst>
                  <a:gd name="T0" fmla="*/ 3 w 212"/>
                  <a:gd name="T1" fmla="*/ 0 h 148"/>
                  <a:gd name="T2" fmla="*/ 207 w 212"/>
                  <a:gd name="T3" fmla="*/ 0 h 148"/>
                  <a:gd name="T4" fmla="*/ 209 w 212"/>
                  <a:gd name="T5" fmla="*/ 0 h 148"/>
                  <a:gd name="T6" fmla="*/ 210 w 212"/>
                  <a:gd name="T7" fmla="*/ 1 h 148"/>
                  <a:gd name="T8" fmla="*/ 211 w 212"/>
                  <a:gd name="T9" fmla="*/ 3 h 148"/>
                  <a:gd name="T10" fmla="*/ 211 w 212"/>
                  <a:gd name="T11" fmla="*/ 143 h 148"/>
                  <a:gd name="T12" fmla="*/ 210 w 212"/>
                  <a:gd name="T13" fmla="*/ 145 h 148"/>
                  <a:gd name="T14" fmla="*/ 209 w 212"/>
                  <a:gd name="T15" fmla="*/ 146 h 148"/>
                  <a:gd name="T16" fmla="*/ 207 w 212"/>
                  <a:gd name="T17" fmla="*/ 147 h 148"/>
                  <a:gd name="T18" fmla="*/ 3 w 212"/>
                  <a:gd name="T19" fmla="*/ 147 h 148"/>
                  <a:gd name="T20" fmla="*/ 1 w 212"/>
                  <a:gd name="T21" fmla="*/ 146 h 148"/>
                  <a:gd name="T22" fmla="*/ 0 w 212"/>
                  <a:gd name="T23" fmla="*/ 145 h 148"/>
                  <a:gd name="T24" fmla="*/ 0 w 212"/>
                  <a:gd name="T25" fmla="*/ 143 h 148"/>
                  <a:gd name="T26" fmla="*/ 0 w 212"/>
                  <a:gd name="T27" fmla="*/ 3 h 148"/>
                  <a:gd name="T28" fmla="*/ 0 w 212"/>
                  <a:gd name="T29" fmla="*/ 1 h 148"/>
                  <a:gd name="T30" fmla="*/ 1 w 212"/>
                  <a:gd name="T31" fmla="*/ 0 h 148"/>
                  <a:gd name="T32" fmla="*/ 3 w 212"/>
                  <a:gd name="T33" fmla="*/ 0 h 1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
                  <a:gd name="T52" fmla="*/ 0 h 148"/>
                  <a:gd name="T53" fmla="*/ 212 w 212"/>
                  <a:gd name="T54" fmla="*/ 148 h 1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 h="148">
                    <a:moveTo>
                      <a:pt x="3" y="0"/>
                    </a:moveTo>
                    <a:lnTo>
                      <a:pt x="207" y="0"/>
                    </a:lnTo>
                    <a:lnTo>
                      <a:pt x="209" y="0"/>
                    </a:lnTo>
                    <a:lnTo>
                      <a:pt x="210" y="1"/>
                    </a:lnTo>
                    <a:lnTo>
                      <a:pt x="211" y="3"/>
                    </a:lnTo>
                    <a:lnTo>
                      <a:pt x="211" y="143"/>
                    </a:lnTo>
                    <a:lnTo>
                      <a:pt x="210" y="145"/>
                    </a:lnTo>
                    <a:lnTo>
                      <a:pt x="209" y="146"/>
                    </a:lnTo>
                    <a:lnTo>
                      <a:pt x="207" y="147"/>
                    </a:lnTo>
                    <a:lnTo>
                      <a:pt x="3" y="147"/>
                    </a:lnTo>
                    <a:lnTo>
                      <a:pt x="1" y="146"/>
                    </a:lnTo>
                    <a:lnTo>
                      <a:pt x="0" y="145"/>
                    </a:lnTo>
                    <a:lnTo>
                      <a:pt x="0" y="143"/>
                    </a:lnTo>
                    <a:lnTo>
                      <a:pt x="0" y="3"/>
                    </a:lnTo>
                    <a:lnTo>
                      <a:pt x="0" y="1"/>
                    </a:lnTo>
                    <a:lnTo>
                      <a:pt x="1" y="0"/>
                    </a:lnTo>
                    <a:lnTo>
                      <a:pt x="3" y="0"/>
                    </a:lnTo>
                  </a:path>
                </a:pathLst>
              </a:custGeom>
              <a:solidFill>
                <a:srgbClr val="000000"/>
              </a:solidFill>
              <a:ln w="12700" cap="rnd">
                <a:solidFill>
                  <a:srgbClr val="000000"/>
                </a:solidFill>
                <a:round/>
              </a:ln>
            </p:spPr>
            <p:txBody>
              <a:bodyPr/>
              <a:lstStyle/>
              <a:p>
                <a:endParaRPr lang="zh-CN" altLang="en-US"/>
              </a:p>
            </p:txBody>
          </p:sp>
          <p:sp>
            <p:nvSpPr>
              <p:cNvPr id="10402" name="Freeform 1432"/>
              <p:cNvSpPr/>
              <p:nvPr/>
            </p:nvSpPr>
            <p:spPr bwMode="auto">
              <a:xfrm>
                <a:off x="2577" y="2207"/>
                <a:ext cx="197" cy="135"/>
              </a:xfrm>
              <a:custGeom>
                <a:avLst/>
                <a:gdLst>
                  <a:gd name="T0" fmla="*/ 0 w 197"/>
                  <a:gd name="T1" fmla="*/ 134 h 135"/>
                  <a:gd name="T2" fmla="*/ 196 w 197"/>
                  <a:gd name="T3" fmla="*/ 134 h 135"/>
                  <a:gd name="T4" fmla="*/ 196 w 197"/>
                  <a:gd name="T5" fmla="*/ 0 h 135"/>
                  <a:gd name="T6" fmla="*/ 0 w 197"/>
                  <a:gd name="T7" fmla="*/ 0 h 135"/>
                  <a:gd name="T8" fmla="*/ 0 w 197"/>
                  <a:gd name="T9" fmla="*/ 134 h 135"/>
                  <a:gd name="T10" fmla="*/ 0 60000 65536"/>
                  <a:gd name="T11" fmla="*/ 0 60000 65536"/>
                  <a:gd name="T12" fmla="*/ 0 60000 65536"/>
                  <a:gd name="T13" fmla="*/ 0 60000 65536"/>
                  <a:gd name="T14" fmla="*/ 0 60000 65536"/>
                  <a:gd name="T15" fmla="*/ 0 w 197"/>
                  <a:gd name="T16" fmla="*/ 0 h 135"/>
                  <a:gd name="T17" fmla="*/ 197 w 197"/>
                  <a:gd name="T18" fmla="*/ 135 h 135"/>
                </a:gdLst>
                <a:ahLst/>
                <a:cxnLst>
                  <a:cxn ang="T10">
                    <a:pos x="T0" y="T1"/>
                  </a:cxn>
                  <a:cxn ang="T11">
                    <a:pos x="T2" y="T3"/>
                  </a:cxn>
                  <a:cxn ang="T12">
                    <a:pos x="T4" y="T5"/>
                  </a:cxn>
                  <a:cxn ang="T13">
                    <a:pos x="T6" y="T7"/>
                  </a:cxn>
                  <a:cxn ang="T14">
                    <a:pos x="T8" y="T9"/>
                  </a:cxn>
                </a:cxnLst>
                <a:rect l="T15" t="T16" r="T17" b="T18"/>
                <a:pathLst>
                  <a:path w="197" h="135">
                    <a:moveTo>
                      <a:pt x="0" y="134"/>
                    </a:moveTo>
                    <a:lnTo>
                      <a:pt x="196" y="134"/>
                    </a:lnTo>
                    <a:lnTo>
                      <a:pt x="196" y="0"/>
                    </a:lnTo>
                    <a:lnTo>
                      <a:pt x="0" y="0"/>
                    </a:lnTo>
                    <a:lnTo>
                      <a:pt x="0" y="134"/>
                    </a:lnTo>
                  </a:path>
                </a:pathLst>
              </a:custGeom>
              <a:solidFill>
                <a:srgbClr val="00CCFF"/>
              </a:solidFill>
              <a:ln w="12700" cap="rnd">
                <a:solidFill>
                  <a:srgbClr val="00CCFF"/>
                </a:solidFill>
                <a:round/>
              </a:ln>
            </p:spPr>
            <p:txBody>
              <a:bodyPr/>
              <a:lstStyle/>
              <a:p>
                <a:endParaRPr lang="zh-CN" altLang="en-US"/>
              </a:p>
            </p:txBody>
          </p:sp>
          <p:sp>
            <p:nvSpPr>
              <p:cNvPr id="10403" name="Freeform 1433"/>
              <p:cNvSpPr/>
              <p:nvPr/>
            </p:nvSpPr>
            <p:spPr bwMode="auto">
              <a:xfrm>
                <a:off x="2769" y="2371"/>
                <a:ext cx="21" cy="19"/>
              </a:xfrm>
              <a:custGeom>
                <a:avLst/>
                <a:gdLst>
                  <a:gd name="T0" fmla="*/ 0 w 21"/>
                  <a:gd name="T1" fmla="*/ 18 h 19"/>
                  <a:gd name="T2" fmla="*/ 20 w 21"/>
                  <a:gd name="T3" fmla="*/ 18 h 19"/>
                  <a:gd name="T4" fmla="*/ 20 w 21"/>
                  <a:gd name="T5" fmla="*/ 0 h 19"/>
                  <a:gd name="T6" fmla="*/ 0 w 21"/>
                  <a:gd name="T7" fmla="*/ 0 h 19"/>
                  <a:gd name="T8" fmla="*/ 0 w 21"/>
                  <a:gd name="T9" fmla="*/ 18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0" y="18"/>
                    </a:moveTo>
                    <a:lnTo>
                      <a:pt x="20" y="18"/>
                    </a:lnTo>
                    <a:lnTo>
                      <a:pt x="20" y="0"/>
                    </a:lnTo>
                    <a:lnTo>
                      <a:pt x="0" y="0"/>
                    </a:lnTo>
                    <a:lnTo>
                      <a:pt x="0" y="18"/>
                    </a:lnTo>
                  </a:path>
                </a:pathLst>
              </a:custGeom>
              <a:solidFill>
                <a:srgbClr val="00FF00"/>
              </a:solidFill>
              <a:ln w="12700" cap="rnd">
                <a:solidFill>
                  <a:srgbClr val="000000"/>
                </a:solidFill>
                <a:round/>
              </a:ln>
            </p:spPr>
            <p:txBody>
              <a:bodyPr/>
              <a:lstStyle/>
              <a:p>
                <a:endParaRPr lang="zh-CN" altLang="en-US"/>
              </a:p>
            </p:txBody>
          </p:sp>
          <p:sp>
            <p:nvSpPr>
              <p:cNvPr id="10404" name="Freeform 1434"/>
              <p:cNvSpPr/>
              <p:nvPr/>
            </p:nvSpPr>
            <p:spPr bwMode="auto">
              <a:xfrm>
                <a:off x="2565" y="2370"/>
                <a:ext cx="22" cy="19"/>
              </a:xfrm>
              <a:custGeom>
                <a:avLst/>
                <a:gdLst>
                  <a:gd name="T0" fmla="*/ 10 w 22"/>
                  <a:gd name="T1" fmla="*/ 0 h 19"/>
                  <a:gd name="T2" fmla="*/ 14 w 22"/>
                  <a:gd name="T3" fmla="*/ 1 h 19"/>
                  <a:gd name="T4" fmla="*/ 19 w 22"/>
                  <a:gd name="T5" fmla="*/ 5 h 19"/>
                  <a:gd name="T6" fmla="*/ 21 w 22"/>
                  <a:gd name="T7" fmla="*/ 9 h 19"/>
                  <a:gd name="T8" fmla="*/ 19 w 22"/>
                  <a:gd name="T9" fmla="*/ 12 h 19"/>
                  <a:gd name="T10" fmla="*/ 15 w 22"/>
                  <a:gd name="T11" fmla="*/ 16 h 19"/>
                  <a:gd name="T12" fmla="*/ 11 w 22"/>
                  <a:gd name="T13" fmla="*/ 18 h 19"/>
                  <a:gd name="T14" fmla="*/ 6 w 22"/>
                  <a:gd name="T15" fmla="*/ 17 h 19"/>
                  <a:gd name="T16" fmla="*/ 2 w 22"/>
                  <a:gd name="T17" fmla="*/ 14 h 19"/>
                  <a:gd name="T18" fmla="*/ 0 w 22"/>
                  <a:gd name="T19" fmla="*/ 10 h 19"/>
                  <a:gd name="T20" fmla="*/ 0 w 22"/>
                  <a:gd name="T21" fmla="*/ 7 h 19"/>
                  <a:gd name="T22" fmla="*/ 3 w 22"/>
                  <a:gd name="T23" fmla="*/ 3 h 19"/>
                  <a:gd name="T24" fmla="*/ 7 w 22"/>
                  <a:gd name="T25" fmla="*/ 0 h 19"/>
                  <a:gd name="T26" fmla="*/ 10 w 22"/>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0" y="0"/>
                    </a:moveTo>
                    <a:lnTo>
                      <a:pt x="14" y="1"/>
                    </a:lnTo>
                    <a:lnTo>
                      <a:pt x="19" y="5"/>
                    </a:lnTo>
                    <a:lnTo>
                      <a:pt x="21" y="9"/>
                    </a:lnTo>
                    <a:lnTo>
                      <a:pt x="19" y="12"/>
                    </a:lnTo>
                    <a:lnTo>
                      <a:pt x="15" y="16"/>
                    </a:lnTo>
                    <a:lnTo>
                      <a:pt x="11" y="18"/>
                    </a:lnTo>
                    <a:lnTo>
                      <a:pt x="6" y="17"/>
                    </a:lnTo>
                    <a:lnTo>
                      <a:pt x="2" y="14"/>
                    </a:lnTo>
                    <a:lnTo>
                      <a:pt x="0" y="10"/>
                    </a:lnTo>
                    <a:lnTo>
                      <a:pt x="0" y="7"/>
                    </a:lnTo>
                    <a:lnTo>
                      <a:pt x="3" y="3"/>
                    </a:lnTo>
                    <a:lnTo>
                      <a:pt x="7" y="0"/>
                    </a:lnTo>
                    <a:lnTo>
                      <a:pt x="10" y="0"/>
                    </a:lnTo>
                  </a:path>
                </a:pathLst>
              </a:custGeom>
              <a:solidFill>
                <a:srgbClr val="FF0016"/>
              </a:solidFill>
              <a:ln w="12700" cap="rnd">
                <a:solidFill>
                  <a:srgbClr val="000000"/>
                </a:solidFill>
                <a:round/>
              </a:ln>
            </p:spPr>
            <p:txBody>
              <a:bodyPr/>
              <a:lstStyle/>
              <a:p>
                <a:endParaRPr lang="zh-CN" altLang="en-US"/>
              </a:p>
            </p:txBody>
          </p:sp>
          <p:sp>
            <p:nvSpPr>
              <p:cNvPr id="10405" name="Line 1435"/>
              <p:cNvSpPr>
                <a:spLocks noChangeShapeType="1"/>
              </p:cNvSpPr>
              <p:nvPr/>
            </p:nvSpPr>
            <p:spPr bwMode="auto">
              <a:xfrm>
                <a:off x="2568" y="2371"/>
                <a:ext cx="5" cy="0"/>
              </a:xfrm>
              <a:prstGeom prst="line">
                <a:avLst/>
              </a:prstGeom>
              <a:noFill/>
              <a:ln w="12700">
                <a:solidFill>
                  <a:srgbClr val="00FF00"/>
                </a:solidFill>
                <a:round/>
                <a:headEnd type="none" w="sm" len="sm"/>
                <a:tailEnd type="none" w="sm" len="sm"/>
              </a:ln>
            </p:spPr>
            <p:txBody>
              <a:bodyPr wrap="none" anchor="ctr"/>
              <a:lstStyle/>
              <a:p>
                <a:endParaRPr lang="zh-CN" altLang="en-US"/>
              </a:p>
            </p:txBody>
          </p:sp>
        </p:grpSp>
      </p:grpSp>
      <p:sp>
        <p:nvSpPr>
          <p:cNvPr id="10250" name="Freeform 1437"/>
          <p:cNvSpPr/>
          <p:nvPr/>
        </p:nvSpPr>
        <p:spPr bwMode="auto">
          <a:xfrm>
            <a:off x="2051050" y="5265738"/>
            <a:ext cx="612775" cy="280987"/>
          </a:xfrm>
          <a:custGeom>
            <a:avLst/>
            <a:gdLst>
              <a:gd name="T0" fmla="*/ 0 w 386"/>
              <a:gd name="T1" fmla="*/ 2147483647 h 177"/>
              <a:gd name="T2" fmla="*/ 2147483647 w 386"/>
              <a:gd name="T3" fmla="*/ 2147483647 h 177"/>
              <a:gd name="T4" fmla="*/ 2147483647 w 386"/>
              <a:gd name="T5" fmla="*/ 0 h 177"/>
              <a:gd name="T6" fmla="*/ 0 60000 65536"/>
              <a:gd name="T7" fmla="*/ 0 60000 65536"/>
              <a:gd name="T8" fmla="*/ 0 60000 65536"/>
              <a:gd name="T9" fmla="*/ 0 w 386"/>
              <a:gd name="T10" fmla="*/ 0 h 177"/>
              <a:gd name="T11" fmla="*/ 386 w 386"/>
              <a:gd name="T12" fmla="*/ 177 h 177"/>
            </a:gdLst>
            <a:ahLst/>
            <a:cxnLst>
              <a:cxn ang="T6">
                <a:pos x="T0" y="T1"/>
              </a:cxn>
              <a:cxn ang="T7">
                <a:pos x="T2" y="T3"/>
              </a:cxn>
              <a:cxn ang="T8">
                <a:pos x="T4" y="T5"/>
              </a:cxn>
            </a:cxnLst>
            <a:rect l="T9" t="T10" r="T11" b="T12"/>
            <a:pathLst>
              <a:path w="386" h="177">
                <a:moveTo>
                  <a:pt x="0" y="113"/>
                </a:moveTo>
                <a:cubicBezTo>
                  <a:pt x="59" y="145"/>
                  <a:pt x="118" y="177"/>
                  <a:pt x="182" y="158"/>
                </a:cubicBezTo>
                <a:cubicBezTo>
                  <a:pt x="246" y="139"/>
                  <a:pt x="352" y="26"/>
                  <a:pt x="386" y="0"/>
                </a:cubicBezTo>
              </a:path>
            </a:pathLst>
          </a:custGeom>
          <a:noFill/>
          <a:ln w="9525">
            <a:solidFill>
              <a:schemeClr val="tx1"/>
            </a:solidFill>
            <a:round/>
          </a:ln>
        </p:spPr>
        <p:txBody>
          <a:bodyPr lIns="0" tIns="0" rIns="0" bIns="0" anchor="ctr"/>
          <a:lstStyle/>
          <a:p>
            <a:endParaRPr lang="zh-CN" altLang="en-US"/>
          </a:p>
        </p:txBody>
      </p:sp>
      <p:sp>
        <p:nvSpPr>
          <p:cNvPr id="10251" name="Freeform 1438"/>
          <p:cNvSpPr/>
          <p:nvPr/>
        </p:nvSpPr>
        <p:spPr bwMode="auto">
          <a:xfrm>
            <a:off x="3600450" y="5373688"/>
            <a:ext cx="612775" cy="280987"/>
          </a:xfrm>
          <a:custGeom>
            <a:avLst/>
            <a:gdLst>
              <a:gd name="T0" fmla="*/ 0 w 386"/>
              <a:gd name="T1" fmla="*/ 2147483647 h 177"/>
              <a:gd name="T2" fmla="*/ 2147483647 w 386"/>
              <a:gd name="T3" fmla="*/ 2147483647 h 177"/>
              <a:gd name="T4" fmla="*/ 2147483647 w 386"/>
              <a:gd name="T5" fmla="*/ 0 h 177"/>
              <a:gd name="T6" fmla="*/ 0 60000 65536"/>
              <a:gd name="T7" fmla="*/ 0 60000 65536"/>
              <a:gd name="T8" fmla="*/ 0 60000 65536"/>
              <a:gd name="T9" fmla="*/ 0 w 386"/>
              <a:gd name="T10" fmla="*/ 0 h 177"/>
              <a:gd name="T11" fmla="*/ 386 w 386"/>
              <a:gd name="T12" fmla="*/ 177 h 177"/>
            </a:gdLst>
            <a:ahLst/>
            <a:cxnLst>
              <a:cxn ang="T6">
                <a:pos x="T0" y="T1"/>
              </a:cxn>
              <a:cxn ang="T7">
                <a:pos x="T2" y="T3"/>
              </a:cxn>
              <a:cxn ang="T8">
                <a:pos x="T4" y="T5"/>
              </a:cxn>
            </a:cxnLst>
            <a:rect l="T9" t="T10" r="T11" b="T12"/>
            <a:pathLst>
              <a:path w="386" h="177">
                <a:moveTo>
                  <a:pt x="0" y="113"/>
                </a:moveTo>
                <a:cubicBezTo>
                  <a:pt x="59" y="145"/>
                  <a:pt x="118" y="177"/>
                  <a:pt x="182" y="158"/>
                </a:cubicBezTo>
                <a:cubicBezTo>
                  <a:pt x="246" y="139"/>
                  <a:pt x="352" y="26"/>
                  <a:pt x="386" y="0"/>
                </a:cubicBezTo>
              </a:path>
            </a:pathLst>
          </a:custGeom>
          <a:noFill/>
          <a:ln w="9525">
            <a:solidFill>
              <a:schemeClr val="tx1"/>
            </a:solidFill>
            <a:round/>
          </a:ln>
        </p:spPr>
        <p:txBody>
          <a:bodyPr lIns="0" tIns="0" rIns="0" bIns="0" anchor="ctr"/>
          <a:lstStyle/>
          <a:p>
            <a:endParaRPr lang="zh-CN" altLang="en-US"/>
          </a:p>
        </p:txBody>
      </p:sp>
      <p:pic>
        <p:nvPicPr>
          <p:cNvPr id="10252" name="Picture 1440"/>
          <p:cNvPicPr>
            <a:picLocks noChangeAspect="1" noChangeArrowheads="1"/>
          </p:cNvPicPr>
          <p:nvPr/>
        </p:nvPicPr>
        <p:blipFill>
          <a:blip r:embed="rId3" cstate="print"/>
          <a:srcRect/>
          <a:stretch>
            <a:fillRect/>
          </a:stretch>
        </p:blipFill>
        <p:spPr bwMode="auto">
          <a:xfrm>
            <a:off x="1619250" y="5192713"/>
            <a:ext cx="323850" cy="247650"/>
          </a:xfrm>
          <a:prstGeom prst="rect">
            <a:avLst/>
          </a:prstGeom>
          <a:noFill/>
          <a:ln w="9525">
            <a:noFill/>
            <a:miter lim="800000"/>
            <a:headEnd/>
            <a:tailEnd/>
          </a:ln>
        </p:spPr>
      </p:pic>
      <p:pic>
        <p:nvPicPr>
          <p:cNvPr id="10253" name="Picture 1441"/>
          <p:cNvPicPr>
            <a:picLocks noChangeAspect="1" noChangeArrowheads="1"/>
          </p:cNvPicPr>
          <p:nvPr/>
        </p:nvPicPr>
        <p:blipFill>
          <a:blip r:embed="rId3" cstate="print"/>
          <a:srcRect/>
          <a:stretch>
            <a:fillRect/>
          </a:stretch>
        </p:blipFill>
        <p:spPr bwMode="auto">
          <a:xfrm>
            <a:off x="3095625" y="5229225"/>
            <a:ext cx="323850" cy="247650"/>
          </a:xfrm>
          <a:prstGeom prst="rect">
            <a:avLst/>
          </a:prstGeom>
          <a:noFill/>
          <a:ln w="9525">
            <a:noFill/>
            <a:miter lim="800000"/>
            <a:headEnd/>
            <a:tailEnd/>
          </a:ln>
        </p:spPr>
      </p:pic>
      <p:pic>
        <p:nvPicPr>
          <p:cNvPr id="10254" name="Picture 1442"/>
          <p:cNvPicPr>
            <a:picLocks noChangeAspect="1" noChangeArrowheads="1"/>
          </p:cNvPicPr>
          <p:nvPr/>
        </p:nvPicPr>
        <p:blipFill>
          <a:blip r:embed="rId3" cstate="print"/>
          <a:srcRect/>
          <a:stretch>
            <a:fillRect/>
          </a:stretch>
        </p:blipFill>
        <p:spPr bwMode="auto">
          <a:xfrm>
            <a:off x="4392613" y="5192713"/>
            <a:ext cx="323850" cy="247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187624" y="366695"/>
            <a:ext cx="6384772" cy="561975"/>
          </a:xfrm>
        </p:spPr>
        <p:txBody>
          <a:bodyPr/>
          <a:lstStyle/>
          <a:p>
            <a:pPr marL="457200" indent="-457200" algn="ctr"/>
            <a:r>
              <a:rPr lang="en-US" altLang="zh-CN" sz="3200" dirty="0" smtClean="0">
                <a:solidFill>
                  <a:srgbClr val="FFFF00"/>
                </a:solidFill>
              </a:rPr>
              <a:t> </a:t>
            </a:r>
            <a:r>
              <a:rPr lang="zh-CN" altLang="en-US" sz="3200" dirty="0">
                <a:solidFill>
                  <a:srgbClr val="FFFF00"/>
                </a:solidFill>
              </a:rPr>
              <a:t>脚本类别</a:t>
            </a:r>
            <a:endParaRPr lang="zh-CN" altLang="en-US" sz="3200" dirty="0">
              <a:solidFill>
                <a:srgbClr val="FFFF00"/>
              </a:solidFill>
            </a:endParaRPr>
          </a:p>
        </p:txBody>
      </p:sp>
      <p:sp>
        <p:nvSpPr>
          <p:cNvPr id="2209795" name="Rectangle 3"/>
          <p:cNvSpPr>
            <a:spLocks noChangeArrowheads="1"/>
          </p:cNvSpPr>
          <p:nvPr/>
        </p:nvSpPr>
        <p:spPr bwMode="auto">
          <a:xfrm>
            <a:off x="503357" y="1443681"/>
            <a:ext cx="8136904" cy="5259070"/>
          </a:xfrm>
          <a:prstGeom prst="rect">
            <a:avLst/>
          </a:prstGeom>
          <a:noFill/>
          <a:ln w="9525" algn="ctr">
            <a:noFill/>
            <a:miter lim="800000"/>
          </a:ln>
          <a:effectLst/>
        </p:spPr>
        <p:txBody>
          <a:bodyPr wrap="square" anchor="ctr">
            <a:spAutoFit/>
          </a:bodyPr>
          <a:lstStyle/>
          <a:p>
            <a:pPr marL="357505" lvl="2" indent="-357505">
              <a:lnSpc>
                <a:spcPct val="140000"/>
              </a:lnSpc>
              <a:buClr>
                <a:schemeClr val="accent1"/>
              </a:buClr>
              <a:buSzPct val="75000"/>
              <a:buFont typeface="Wingdings" panose="05000000000000000000" pitchFamily="2" charset="2"/>
              <a:buChar char="p"/>
              <a:tabLst>
                <a:tab pos="356870" algn="l"/>
              </a:tabLst>
              <a:defRPr/>
            </a:pPr>
            <a:r>
              <a:rPr lang="zh-CN" altLang="en-US" sz="2400" b="1" i="0" dirty="0" smtClean="0">
                <a:latin typeface="宋体" panose="02010600030101010101" pitchFamily="2" charset="-122"/>
                <a:ea typeface="宋体" panose="02010600030101010101" pitchFamily="2" charset="-122"/>
                <a:cs typeface="宋体" panose="02010600030101010101" pitchFamily="2" charset="-122"/>
              </a:rPr>
              <a:t>线</a:t>
            </a:r>
            <a:r>
              <a:rPr lang="zh-CN" altLang="en-US" sz="2400" b="1" i="0" dirty="0">
                <a:latin typeface="宋体" panose="02010600030101010101" pitchFamily="2" charset="-122"/>
                <a:ea typeface="宋体" panose="02010600030101010101" pitchFamily="2" charset="-122"/>
                <a:cs typeface="宋体" panose="02010600030101010101" pitchFamily="2" charset="-122"/>
              </a:rPr>
              <a:t>性脚本，</a:t>
            </a:r>
            <a:r>
              <a:rPr lang="zh-CN" altLang="en-US" sz="2400" i="0" dirty="0">
                <a:latin typeface="楷体" panose="02010609060101010101" charset="-122"/>
                <a:ea typeface="楷体" panose="02010609060101010101" charset="-122"/>
                <a:cs typeface="楷体" panose="02010609060101010101" charset="-122"/>
              </a:rPr>
              <a:t>是录制手工执行的测试用例得到的脚本，脚本包含所有的击键、移动、输入数据等，所有录制的测试用例都可以得到完整的回</a:t>
            </a:r>
            <a:r>
              <a:rPr lang="zh-CN" altLang="en-US" sz="2400" i="0" dirty="0" smtClean="0">
                <a:latin typeface="楷体" panose="02010609060101010101" charset="-122"/>
                <a:ea typeface="楷体" panose="02010609060101010101" charset="-122"/>
                <a:cs typeface="楷体" panose="02010609060101010101" charset="-122"/>
              </a:rPr>
              <a:t>放</a:t>
            </a:r>
            <a:endParaRPr lang="zh-CN" altLang="en-US" sz="2400" b="1" i="0" dirty="0">
              <a:latin typeface="宋体" panose="02010600030101010101" pitchFamily="2" charset="-122"/>
              <a:ea typeface="宋体" panose="02010600030101010101" pitchFamily="2" charset="-122"/>
              <a:cs typeface="宋体" panose="02010600030101010101" pitchFamily="2" charset="-122"/>
            </a:endParaRPr>
          </a:p>
          <a:p>
            <a:pPr marL="357505" lvl="2" indent="-357505">
              <a:lnSpc>
                <a:spcPct val="140000"/>
              </a:lnSpc>
              <a:buClr>
                <a:schemeClr val="accent1"/>
              </a:buClr>
              <a:buSzPct val="75000"/>
              <a:buFont typeface="Wingdings" panose="05000000000000000000" pitchFamily="2" charset="2"/>
              <a:buChar char="p"/>
              <a:tabLst>
                <a:tab pos="356870" algn="l"/>
              </a:tabLst>
              <a:defRPr/>
            </a:pPr>
            <a:r>
              <a:rPr lang="zh-CN" altLang="en-US" sz="2400" b="1" i="0" dirty="0" smtClean="0">
                <a:latin typeface="宋体" panose="02010600030101010101" pitchFamily="2" charset="-122"/>
                <a:ea typeface="宋体" panose="02010600030101010101" pitchFamily="2" charset="-122"/>
                <a:cs typeface="宋体" panose="02010600030101010101" pitchFamily="2" charset="-122"/>
              </a:rPr>
              <a:t>结构化</a:t>
            </a:r>
            <a:r>
              <a:rPr lang="zh-CN" altLang="en-US" sz="2400" b="1" i="0" dirty="0">
                <a:latin typeface="宋体" panose="02010600030101010101" pitchFamily="2" charset="-122"/>
                <a:ea typeface="宋体" panose="02010600030101010101" pitchFamily="2" charset="-122"/>
                <a:cs typeface="宋体" panose="02010600030101010101" pitchFamily="2" charset="-122"/>
              </a:rPr>
              <a:t>脚本，</a:t>
            </a:r>
            <a:r>
              <a:rPr lang="zh-CN" altLang="en-US" sz="2400" i="0" dirty="0">
                <a:latin typeface="楷体" panose="02010609060101010101" charset="-122"/>
                <a:ea typeface="楷体" panose="02010609060101010101" charset="-122"/>
                <a:cs typeface="楷体" panose="02010609060101010101" charset="-122"/>
              </a:rPr>
              <a:t>对线性脚本加工，</a:t>
            </a:r>
            <a:r>
              <a:rPr lang="zh-CN" altLang="en-US" sz="2400" i="0" dirty="0">
                <a:latin typeface="楷体" panose="02010609060101010101" charset="-122"/>
                <a:ea typeface="楷体" panose="02010609060101010101" charset="-122"/>
                <a:cs typeface="楷体" panose="02010609060101010101" charset="-122"/>
              </a:rPr>
              <a:t>类似于结构化程序设计，具有各种逻辑结构、函数调用功</a:t>
            </a:r>
            <a:r>
              <a:rPr lang="zh-CN" altLang="en-US" sz="2400" i="0" dirty="0" smtClean="0">
                <a:latin typeface="楷体" panose="02010609060101010101" charset="-122"/>
                <a:ea typeface="楷体" panose="02010609060101010101" charset="-122"/>
                <a:cs typeface="楷体" panose="02010609060101010101" charset="-122"/>
              </a:rPr>
              <a:t>能</a:t>
            </a:r>
            <a:endParaRPr lang="zh-CN" altLang="en-US" sz="2400" i="0" dirty="0">
              <a:latin typeface="楷体" panose="02010609060101010101" charset="-122"/>
              <a:ea typeface="楷体" panose="02010609060101010101" charset="-122"/>
              <a:cs typeface="楷体" panose="02010609060101010101" charset="-122"/>
            </a:endParaRPr>
          </a:p>
          <a:p>
            <a:pPr marL="357505" lvl="2" indent="-357505">
              <a:lnSpc>
                <a:spcPct val="140000"/>
              </a:lnSpc>
              <a:buClr>
                <a:schemeClr val="accent1"/>
              </a:buClr>
              <a:buSzPct val="75000"/>
              <a:buFont typeface="Wingdings" panose="05000000000000000000" pitchFamily="2" charset="2"/>
              <a:buChar char="p"/>
              <a:tabLst>
                <a:tab pos="356870" algn="l"/>
              </a:tabLst>
              <a:defRPr/>
            </a:pPr>
            <a:r>
              <a:rPr lang="zh-CN" altLang="en-US" sz="2400" b="1" i="0" dirty="0" smtClean="0">
                <a:latin typeface="宋体" panose="02010600030101010101" pitchFamily="2" charset="-122"/>
                <a:ea typeface="宋体" panose="02010600030101010101" pitchFamily="2" charset="-122"/>
                <a:cs typeface="宋体" panose="02010600030101010101" pitchFamily="2" charset="-122"/>
              </a:rPr>
              <a:t>数据驱动</a:t>
            </a:r>
            <a:r>
              <a:rPr lang="zh-CN" altLang="en-US" sz="2400" b="1" i="0" dirty="0">
                <a:latin typeface="宋体" panose="02010600030101010101" pitchFamily="2" charset="-122"/>
                <a:ea typeface="宋体" panose="02010600030101010101" pitchFamily="2" charset="-122"/>
                <a:cs typeface="宋体" panose="02010600030101010101" pitchFamily="2" charset="-122"/>
              </a:rPr>
              <a:t>脚本，</a:t>
            </a:r>
            <a:r>
              <a:rPr lang="zh-CN" altLang="en-US" sz="2400" i="0" dirty="0">
                <a:latin typeface="楷体" panose="02010609060101010101" charset="-122"/>
                <a:ea typeface="楷体" panose="02010609060101010101" charset="-122"/>
                <a:cs typeface="楷体" panose="02010609060101010101" charset="-122"/>
              </a:rPr>
              <a:t>将测试输入存储在独立的（数据）文件中，而不是存储在</a:t>
            </a:r>
            <a:r>
              <a:rPr lang="zh-CN" altLang="en-US" sz="2400" i="0" dirty="0" smtClean="0">
                <a:latin typeface="楷体" panose="02010609060101010101" charset="-122"/>
                <a:ea typeface="楷体" panose="02010609060101010101" charset="-122"/>
                <a:cs typeface="楷体" panose="02010609060101010101" charset="-122"/>
              </a:rPr>
              <a:t>脚本中</a:t>
            </a:r>
            <a:endParaRPr lang="zh-CN" altLang="en-US" sz="2400" i="0" dirty="0" smtClean="0">
              <a:latin typeface="楷体" panose="02010609060101010101" charset="-122"/>
              <a:ea typeface="楷体" panose="02010609060101010101" charset="-122"/>
              <a:cs typeface="楷体" panose="02010609060101010101" charset="-122"/>
            </a:endParaRPr>
          </a:p>
          <a:p>
            <a:pPr marL="357505" lvl="2" indent="-357505">
              <a:lnSpc>
                <a:spcPct val="140000"/>
              </a:lnSpc>
              <a:buClr>
                <a:schemeClr val="accent1"/>
              </a:buClr>
              <a:buSzPct val="75000"/>
              <a:buFont typeface="Wingdings" panose="05000000000000000000" pitchFamily="2" charset="2"/>
              <a:buChar char="p"/>
              <a:tabLst>
                <a:tab pos="356870" algn="l"/>
              </a:tabLst>
              <a:defRPr/>
            </a:pPr>
            <a:r>
              <a:rPr lang="zh-CN" altLang="en-US" sz="2400" b="1" i="0" dirty="0" smtClean="0">
                <a:latin typeface="宋体" panose="02010600030101010101" pitchFamily="2" charset="-122"/>
                <a:cs typeface="宋体" panose="02010600030101010101" pitchFamily="2" charset="-122"/>
              </a:rPr>
              <a:t>关键字驱动脚本，</a:t>
            </a:r>
            <a:r>
              <a:rPr lang="zh-CN" altLang="en-US" sz="2400" i="0" dirty="0">
                <a:latin typeface="楷体" panose="02010609060101010101" charset="-122"/>
                <a:ea typeface="楷体" panose="02010609060101010101" charset="-122"/>
                <a:cs typeface="楷体" panose="02010609060101010101" charset="-122"/>
                <a:sym typeface="+mn-ea"/>
              </a:rPr>
              <a:t>是数据驱动脚本的逻辑扩张，封装了各种基本的操作，每个操作由相应的函数实现，开发脚本时直接使用已定义好的关键字，以提高效率和维护性</a:t>
            </a:r>
            <a:r>
              <a:rPr lang="zh-CN" altLang="en-US" sz="2400" i="0" dirty="0">
                <a:latin typeface="楷体" panose="02010609060101010101" charset="-122"/>
                <a:ea typeface="楷体" panose="02010609060101010101" charset="-122"/>
                <a:cs typeface="楷体" panose="02010609060101010101" charset="-122"/>
                <a:sym typeface="+mn-ea"/>
              </a:rPr>
              <a:t>。</a:t>
            </a:r>
            <a:endParaRPr lang="zh-CN" altLang="en-US" sz="2400" i="0" dirty="0">
              <a:latin typeface="楷体" panose="02010609060101010101" charset="-122"/>
              <a:ea typeface="楷体" panose="02010609060101010101" charset="-122"/>
              <a:cs typeface="楷体" panose="02010609060101010101" charset="-122"/>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09795">
                                            <p:txEl>
                                              <p:pRg st="1" end="1"/>
                                            </p:txEl>
                                          </p:spTgt>
                                        </p:tgtEl>
                                        <p:attrNameLst>
                                          <p:attrName>style.visibility</p:attrName>
                                        </p:attrNameLst>
                                      </p:cBhvr>
                                      <p:to>
                                        <p:strVal val="visible"/>
                                      </p:to>
                                    </p:set>
                                    <p:animEffect transition="in" filter="wipe(left)">
                                      <p:cBhvr>
                                        <p:cTn id="7" dur="500"/>
                                        <p:tgtEl>
                                          <p:spTgt spid="2209795">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209795">
                                            <p:txEl>
                                              <p:pRg st="2" end="2"/>
                                            </p:txEl>
                                          </p:spTgt>
                                        </p:tgtEl>
                                        <p:attrNameLst>
                                          <p:attrName>style.visibility</p:attrName>
                                        </p:attrNameLst>
                                      </p:cBhvr>
                                      <p:to>
                                        <p:strVal val="visible"/>
                                      </p:to>
                                    </p:set>
                                    <p:animEffect transition="in" filter="wipe(left)">
                                      <p:cBhvr>
                                        <p:cTn id="10" dur="500"/>
                                        <p:tgtEl>
                                          <p:spTgt spid="2209795">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209795">
                                            <p:txEl>
                                              <p:pRg st="3" end="3"/>
                                            </p:txEl>
                                          </p:spTgt>
                                        </p:tgtEl>
                                        <p:attrNameLst>
                                          <p:attrName>style.visibility</p:attrName>
                                        </p:attrNameLst>
                                      </p:cBhvr>
                                      <p:to>
                                        <p:strVal val="visible"/>
                                      </p:to>
                                    </p:set>
                                    <p:animEffect transition="in" filter="wipe(left)">
                                      <p:cBhvr>
                                        <p:cTn id="13" dur="500"/>
                                        <p:tgtEl>
                                          <p:spTgt spid="2209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907704" y="188640"/>
            <a:ext cx="4987925" cy="762000"/>
          </a:xfrm>
        </p:spPr>
        <p:txBody>
          <a:bodyPr/>
          <a:lstStyle/>
          <a:p>
            <a:pPr algn="ctr"/>
            <a:r>
              <a:rPr lang="zh-CN" altLang="en-US" i="1" dirty="0" smtClean="0"/>
              <a:t> </a:t>
            </a:r>
            <a:r>
              <a:rPr lang="zh-CN" altLang="en-US" sz="3200" dirty="0">
                <a:solidFill>
                  <a:srgbClr val="FFFF00"/>
                </a:solidFill>
              </a:rPr>
              <a:t>线性脚本</a:t>
            </a:r>
            <a:endParaRPr lang="zh-CN" altLang="en-US" sz="3200" dirty="0">
              <a:solidFill>
                <a:srgbClr val="FFFF00"/>
              </a:solidFill>
            </a:endParaRPr>
          </a:p>
        </p:txBody>
      </p:sp>
      <p:pic>
        <p:nvPicPr>
          <p:cNvPr id="35844" name="Picture 4" descr="temp3"/>
          <p:cNvPicPr>
            <a:picLocks noChangeAspect="1" noChangeArrowheads="1"/>
          </p:cNvPicPr>
          <p:nvPr/>
        </p:nvPicPr>
        <p:blipFill>
          <a:blip r:embed="rId1" cstate="print"/>
          <a:srcRect/>
          <a:stretch>
            <a:fillRect/>
          </a:stretch>
        </p:blipFill>
        <p:spPr bwMode="auto">
          <a:xfrm>
            <a:off x="1475656" y="1343025"/>
            <a:ext cx="5976937" cy="5514975"/>
          </a:xfrm>
          <a:prstGeom prst="rect">
            <a:avLst/>
          </a:prstGeom>
          <a:noFill/>
          <a:ln w="9525">
            <a:noFill/>
            <a:miter lim="800000"/>
            <a:headEnd/>
            <a:tailEnd/>
          </a:ln>
        </p:spPr>
      </p:pic>
    </p:spTree>
  </p:cSld>
  <p:clrMapOvr>
    <a:masterClrMapping/>
  </p:clrMapOvr>
  <p:transition spd="med">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title"/>
          </p:nvPr>
        </p:nvSpPr>
        <p:spPr>
          <a:xfrm>
            <a:off x="1979712" y="188640"/>
            <a:ext cx="4987925" cy="762000"/>
          </a:xfrm>
        </p:spPr>
        <p:txBody>
          <a:bodyPr/>
          <a:lstStyle/>
          <a:p>
            <a:pPr algn="ctr"/>
            <a:r>
              <a:rPr lang="zh-CN" altLang="en-US" sz="3200" dirty="0">
                <a:solidFill>
                  <a:srgbClr val="FFFF00"/>
                </a:solidFill>
              </a:rPr>
              <a:t>结构化脚本</a:t>
            </a:r>
            <a:endParaRPr lang="zh-CN" altLang="en-US" sz="3200" dirty="0">
              <a:solidFill>
                <a:srgbClr val="FFFF00"/>
              </a:solidFill>
            </a:endParaRPr>
          </a:p>
        </p:txBody>
      </p:sp>
      <p:pic>
        <p:nvPicPr>
          <p:cNvPr id="36868" name="Picture 5" descr="script1"/>
          <p:cNvPicPr>
            <a:picLocks noChangeAspect="1" noChangeArrowheads="1"/>
          </p:cNvPicPr>
          <p:nvPr/>
        </p:nvPicPr>
        <p:blipFill>
          <a:blip r:embed="rId1" cstate="print"/>
          <a:srcRect/>
          <a:stretch>
            <a:fillRect/>
          </a:stretch>
        </p:blipFill>
        <p:spPr bwMode="auto">
          <a:xfrm>
            <a:off x="1187450" y="1376363"/>
            <a:ext cx="5940425" cy="5457825"/>
          </a:xfrm>
          <a:prstGeom prst="rect">
            <a:avLst/>
          </a:prstGeom>
          <a:noFill/>
          <a:ln w="9525">
            <a:noFill/>
            <a:miter lim="800000"/>
            <a:headEnd/>
            <a:tailEnd/>
          </a:ln>
        </p:spPr>
      </p:pic>
      <p:sp>
        <p:nvSpPr>
          <p:cNvPr id="36869" name="Rectangle 7"/>
          <p:cNvSpPr>
            <a:spLocks noChangeArrowheads="1"/>
          </p:cNvSpPr>
          <p:nvPr/>
        </p:nvSpPr>
        <p:spPr bwMode="auto">
          <a:xfrm>
            <a:off x="0" y="5359400"/>
            <a:ext cx="9144000" cy="0"/>
          </a:xfrm>
          <a:prstGeom prst="rect">
            <a:avLst/>
          </a:prstGeom>
          <a:noFill/>
          <a:ln w="9525" algn="ctr">
            <a:noFill/>
            <a:miter lim="800000"/>
          </a:ln>
        </p:spPr>
        <p:txBody>
          <a:bodyPr wrap="none" lIns="0" tIns="0" rIns="0" bIns="0" anchor="ctr">
            <a:spAutoFit/>
          </a:bodyPr>
          <a:lstStyle/>
          <a:p>
            <a:endParaRPr lang="zh-CN" altLang="en-US" sz="2400">
              <a:latin typeface="Times New Roman" panose="02020603050405020304" pitchFamily="18" charset="0"/>
            </a:endParaRPr>
          </a:p>
        </p:txBody>
      </p:sp>
    </p:spTree>
  </p:cSld>
  <p:clrMapOvr>
    <a:masterClrMapping/>
  </p:clrMapOvr>
  <p:transition spd="med">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619672" y="404664"/>
            <a:ext cx="5688632" cy="514350"/>
          </a:xfrm>
        </p:spPr>
        <p:txBody>
          <a:bodyPr/>
          <a:lstStyle/>
          <a:p>
            <a:pPr algn="ctr"/>
            <a:r>
              <a:rPr lang="zh-CN" altLang="en-US" sz="3200" dirty="0">
                <a:solidFill>
                  <a:srgbClr val="FFFF00"/>
                </a:solidFill>
              </a:rPr>
              <a:t>数据驱动测试脚本</a:t>
            </a:r>
            <a:endParaRPr lang="zh-CN" altLang="en-US" sz="3200" dirty="0">
              <a:solidFill>
                <a:srgbClr val="FFFF00"/>
              </a:solidFill>
            </a:endParaRPr>
          </a:p>
        </p:txBody>
      </p:sp>
      <p:pic>
        <p:nvPicPr>
          <p:cNvPr id="38915" name="Picture 3"/>
          <p:cNvPicPr>
            <a:picLocks noChangeAspect="1" noChangeArrowheads="1"/>
          </p:cNvPicPr>
          <p:nvPr/>
        </p:nvPicPr>
        <p:blipFill>
          <a:blip r:embed="rId1" cstate="print"/>
          <a:srcRect/>
          <a:stretch>
            <a:fillRect/>
          </a:stretch>
        </p:blipFill>
        <p:spPr bwMode="auto">
          <a:xfrm>
            <a:off x="874713" y="1736725"/>
            <a:ext cx="7335837" cy="2146300"/>
          </a:xfrm>
          <a:prstGeom prst="rect">
            <a:avLst/>
          </a:prstGeom>
          <a:noFill/>
          <a:ln w="38100">
            <a:noFill/>
            <a:miter lim="800000"/>
            <a:headEnd/>
            <a:tailEnd/>
          </a:ln>
        </p:spPr>
      </p:pic>
      <p:sp>
        <p:nvSpPr>
          <p:cNvPr id="2215940" name="Text Box 4"/>
          <p:cNvSpPr txBox="1">
            <a:spLocks noChangeArrowheads="1"/>
          </p:cNvSpPr>
          <p:nvPr/>
        </p:nvSpPr>
        <p:spPr bwMode="invGray">
          <a:xfrm>
            <a:off x="2808288" y="3105150"/>
            <a:ext cx="2546350" cy="673100"/>
          </a:xfrm>
          <a:prstGeom prst="rect">
            <a:avLst/>
          </a:prstGeom>
          <a:gradFill rotWithShape="0">
            <a:gsLst>
              <a:gs pos="0">
                <a:schemeClr val="accent1"/>
              </a:gs>
              <a:gs pos="100000">
                <a:schemeClr val="accent1">
                  <a:gamma/>
                  <a:shade val="46275"/>
                  <a:invGamma/>
                </a:schemeClr>
              </a:gs>
            </a:gsLst>
            <a:lin ang="2700000" scaled="1"/>
          </a:gradFill>
          <a:ln w="38100">
            <a:noFill/>
            <a:miter lim="800000"/>
          </a:ln>
          <a:effectLst/>
        </p:spPr>
        <p:txBody>
          <a:bodyPr tIns="91440" bIns="91440">
            <a:spAutoFit/>
          </a:bodyPr>
          <a:lstStyle/>
          <a:p>
            <a:pPr algn="ctr">
              <a:lnSpc>
                <a:spcPct val="80000"/>
              </a:lnSpc>
              <a:defRPr/>
            </a:pPr>
            <a:r>
              <a:rPr lang="en-US" altLang="zh-CN" sz="2000" b="1">
                <a:latin typeface="Arial Narrow" panose="020B0606020202030204" pitchFamily="34" charset="0"/>
              </a:rPr>
              <a:t>Order ID changes with each order placed</a:t>
            </a:r>
            <a:endParaRPr lang="en-US" altLang="zh-CN" sz="2000" b="1">
              <a:latin typeface="Arial Narrow" panose="020B0606020202030204" pitchFamily="34" charset="0"/>
            </a:endParaRPr>
          </a:p>
        </p:txBody>
      </p:sp>
      <p:grpSp>
        <p:nvGrpSpPr>
          <p:cNvPr id="2" name="Group 5"/>
          <p:cNvGrpSpPr/>
          <p:nvPr/>
        </p:nvGrpSpPr>
        <p:grpSpPr bwMode="auto">
          <a:xfrm>
            <a:off x="5184775" y="2816225"/>
            <a:ext cx="1689100" cy="1860550"/>
            <a:chOff x="3645" y="1162"/>
            <a:chExt cx="1064" cy="1172"/>
          </a:xfrm>
        </p:grpSpPr>
        <p:grpSp>
          <p:nvGrpSpPr>
            <p:cNvPr id="38956" name="Group 6"/>
            <p:cNvGrpSpPr/>
            <p:nvPr/>
          </p:nvGrpSpPr>
          <p:grpSpPr bwMode="auto">
            <a:xfrm>
              <a:off x="4225" y="1162"/>
              <a:ext cx="278" cy="255"/>
              <a:chOff x="2673" y="3290"/>
              <a:chExt cx="278" cy="255"/>
            </a:xfrm>
          </p:grpSpPr>
          <p:sp>
            <p:nvSpPr>
              <p:cNvPr id="2215943" name="Rectangle 7"/>
              <p:cNvSpPr>
                <a:spLocks noChangeArrowheads="1"/>
              </p:cNvSpPr>
              <p:nvPr/>
            </p:nvSpPr>
            <p:spPr bwMode="invGray">
              <a:xfrm>
                <a:off x="2673" y="3290"/>
                <a:ext cx="278" cy="255"/>
              </a:xfrm>
              <a:prstGeom prst="rect">
                <a:avLst/>
              </a:prstGeom>
              <a:solidFill>
                <a:schemeClr val="accent2"/>
              </a:solidFill>
              <a:ln w="38100">
                <a:solidFill>
                  <a:srgbClr val="FF0000"/>
                </a:solidFill>
                <a:miter lim="800000"/>
              </a:ln>
              <a:effectLst>
                <a:outerShdw dist="45791" dir="2021404" algn="ctr" rotWithShape="0">
                  <a:schemeClr val="bg2"/>
                </a:outerShdw>
              </a:effectLst>
            </p:spPr>
            <p:txBody>
              <a:bodyPr tIns="91440" bIns="91440" anchor="ctr">
                <a:spAutoFit/>
              </a:bodyPr>
              <a:lstStyle/>
              <a:p>
                <a:pPr>
                  <a:defRPr/>
                </a:pPr>
                <a:endParaRPr lang="zh-CN" altLang="en-US"/>
              </a:p>
            </p:txBody>
          </p:sp>
          <p:pic>
            <p:nvPicPr>
              <p:cNvPr id="2215944" name="Picture 8"/>
              <p:cNvPicPr>
                <a:picLocks noChangeAspect="1" noChangeArrowheads="1"/>
              </p:cNvPicPr>
              <p:nvPr/>
            </p:nvPicPr>
            <p:blipFill>
              <a:blip r:embed="rId2" cstate="print"/>
              <a:srcRect/>
              <a:stretch>
                <a:fillRect/>
              </a:stretch>
            </p:blipFill>
            <p:spPr bwMode="invGray">
              <a:xfrm>
                <a:off x="2692" y="3315"/>
                <a:ext cx="246" cy="203"/>
              </a:xfrm>
              <a:prstGeom prst="rect">
                <a:avLst/>
              </a:prstGeom>
              <a:noFill/>
              <a:ln w="38100">
                <a:solidFill>
                  <a:srgbClr val="FF0000"/>
                </a:solidFill>
                <a:miter lim="800000"/>
                <a:headEnd/>
                <a:tailEnd/>
              </a:ln>
              <a:effectLst>
                <a:outerShdw dist="45791" dir="2021404" algn="ctr" rotWithShape="0">
                  <a:schemeClr val="bg2"/>
                </a:outerShdw>
              </a:effectLst>
            </p:spPr>
          </p:pic>
        </p:grpSp>
        <p:grpSp>
          <p:nvGrpSpPr>
            <p:cNvPr id="38957" name="Group 9"/>
            <p:cNvGrpSpPr/>
            <p:nvPr/>
          </p:nvGrpSpPr>
          <p:grpSpPr bwMode="auto">
            <a:xfrm>
              <a:off x="4425" y="1373"/>
              <a:ext cx="284" cy="233"/>
              <a:chOff x="1815" y="2841"/>
              <a:chExt cx="284" cy="233"/>
            </a:xfrm>
          </p:grpSpPr>
          <p:sp>
            <p:nvSpPr>
              <p:cNvPr id="2215946" name="Rectangle 10"/>
              <p:cNvSpPr>
                <a:spLocks noChangeArrowheads="1"/>
              </p:cNvSpPr>
              <p:nvPr/>
            </p:nvSpPr>
            <p:spPr bwMode="invGray">
              <a:xfrm>
                <a:off x="1815" y="2841"/>
                <a:ext cx="284" cy="233"/>
              </a:xfrm>
              <a:prstGeom prst="rect">
                <a:avLst/>
              </a:prstGeom>
              <a:solidFill>
                <a:schemeClr val="accent2"/>
              </a:solidFill>
              <a:ln w="38100">
                <a:solidFill>
                  <a:srgbClr val="FF0000"/>
                </a:solidFill>
                <a:miter lim="800000"/>
              </a:ln>
              <a:effectLst>
                <a:outerShdw dist="63500" dir="3187806" algn="ctr" rotWithShape="0">
                  <a:schemeClr val="bg2"/>
                </a:outerShdw>
              </a:effectLst>
            </p:spPr>
            <p:txBody>
              <a:bodyPr tIns="91440" bIns="91440" anchor="ctr">
                <a:spAutoFit/>
              </a:bodyPr>
              <a:lstStyle/>
              <a:p>
                <a:pPr>
                  <a:defRPr/>
                </a:pPr>
                <a:endParaRPr lang="zh-CN" altLang="en-US"/>
              </a:p>
            </p:txBody>
          </p:sp>
          <p:pic>
            <p:nvPicPr>
              <p:cNvPr id="2215947" name="Picture 11"/>
              <p:cNvPicPr>
                <a:picLocks noChangeAspect="1" noChangeArrowheads="1"/>
              </p:cNvPicPr>
              <p:nvPr/>
            </p:nvPicPr>
            <p:blipFill>
              <a:blip r:embed="rId3" cstate="print"/>
              <a:srcRect/>
              <a:stretch>
                <a:fillRect/>
              </a:stretch>
            </p:blipFill>
            <p:spPr bwMode="invGray">
              <a:xfrm>
                <a:off x="1837" y="2857"/>
                <a:ext cx="246" cy="197"/>
              </a:xfrm>
              <a:prstGeom prst="rect">
                <a:avLst/>
              </a:prstGeom>
              <a:noFill/>
              <a:ln w="38100">
                <a:solidFill>
                  <a:srgbClr val="FF0000"/>
                </a:solidFill>
                <a:miter lim="800000"/>
                <a:headEnd/>
                <a:tailEnd/>
              </a:ln>
              <a:effectLst>
                <a:outerShdw dist="63500" dir="3187806" algn="ctr" rotWithShape="0">
                  <a:schemeClr val="bg2"/>
                </a:outerShdw>
              </a:effectLst>
            </p:spPr>
          </p:pic>
        </p:grpSp>
        <p:grpSp>
          <p:nvGrpSpPr>
            <p:cNvPr id="38958" name="Group 12"/>
            <p:cNvGrpSpPr/>
            <p:nvPr/>
          </p:nvGrpSpPr>
          <p:grpSpPr bwMode="auto">
            <a:xfrm>
              <a:off x="4329" y="1663"/>
              <a:ext cx="272" cy="201"/>
              <a:chOff x="2159" y="2831"/>
              <a:chExt cx="272" cy="201"/>
            </a:xfrm>
          </p:grpSpPr>
          <p:sp>
            <p:nvSpPr>
              <p:cNvPr id="2215949" name="Rectangle 13"/>
              <p:cNvSpPr>
                <a:spLocks noChangeArrowheads="1"/>
              </p:cNvSpPr>
              <p:nvPr/>
            </p:nvSpPr>
            <p:spPr bwMode="invGray">
              <a:xfrm>
                <a:off x="2159" y="2831"/>
                <a:ext cx="272" cy="201"/>
              </a:xfrm>
              <a:prstGeom prst="rect">
                <a:avLst/>
              </a:prstGeom>
              <a:solidFill>
                <a:schemeClr val="accent2"/>
              </a:solidFill>
              <a:ln w="38100">
                <a:solidFill>
                  <a:srgbClr val="FF0000"/>
                </a:solidFill>
                <a:miter lim="800000"/>
              </a:ln>
              <a:effectLst>
                <a:outerShdw dist="63500" dir="3187806" algn="ctr" rotWithShape="0">
                  <a:schemeClr val="bg2"/>
                </a:outerShdw>
              </a:effectLst>
            </p:spPr>
            <p:txBody>
              <a:bodyPr tIns="91440" bIns="91440" anchor="ctr">
                <a:spAutoFit/>
              </a:bodyPr>
              <a:lstStyle/>
              <a:p>
                <a:pPr>
                  <a:defRPr/>
                </a:pPr>
                <a:endParaRPr lang="zh-CN" altLang="en-US"/>
              </a:p>
            </p:txBody>
          </p:sp>
          <p:pic>
            <p:nvPicPr>
              <p:cNvPr id="2215950" name="Picture 14"/>
              <p:cNvPicPr>
                <a:picLocks noChangeAspect="1" noChangeArrowheads="1"/>
              </p:cNvPicPr>
              <p:nvPr/>
            </p:nvPicPr>
            <p:blipFill>
              <a:blip r:embed="rId4" cstate="print"/>
              <a:srcRect/>
              <a:stretch>
                <a:fillRect/>
              </a:stretch>
            </p:blipFill>
            <p:spPr bwMode="invGray">
              <a:xfrm>
                <a:off x="2170" y="2840"/>
                <a:ext cx="252" cy="178"/>
              </a:xfrm>
              <a:prstGeom prst="rect">
                <a:avLst/>
              </a:prstGeom>
              <a:noFill/>
              <a:ln w="38100">
                <a:solidFill>
                  <a:srgbClr val="FF0000"/>
                </a:solidFill>
                <a:miter lim="800000"/>
                <a:headEnd/>
                <a:tailEnd/>
              </a:ln>
              <a:effectLst>
                <a:outerShdw dist="63500" dir="3187806" algn="ctr" rotWithShape="0">
                  <a:schemeClr val="bg2"/>
                </a:outerShdw>
              </a:effectLst>
            </p:spPr>
          </p:pic>
        </p:grpSp>
        <p:grpSp>
          <p:nvGrpSpPr>
            <p:cNvPr id="38959" name="Group 15"/>
            <p:cNvGrpSpPr/>
            <p:nvPr/>
          </p:nvGrpSpPr>
          <p:grpSpPr bwMode="auto">
            <a:xfrm>
              <a:off x="4089" y="1821"/>
              <a:ext cx="284" cy="225"/>
              <a:chOff x="2673" y="2725"/>
              <a:chExt cx="284" cy="225"/>
            </a:xfrm>
          </p:grpSpPr>
          <p:sp>
            <p:nvSpPr>
              <p:cNvPr id="2215952" name="Rectangle 16"/>
              <p:cNvSpPr>
                <a:spLocks noChangeArrowheads="1"/>
              </p:cNvSpPr>
              <p:nvPr/>
            </p:nvSpPr>
            <p:spPr bwMode="invGray">
              <a:xfrm>
                <a:off x="2673" y="2725"/>
                <a:ext cx="284" cy="225"/>
              </a:xfrm>
              <a:prstGeom prst="rect">
                <a:avLst/>
              </a:prstGeom>
              <a:solidFill>
                <a:schemeClr val="accent2"/>
              </a:solidFill>
              <a:ln w="38100">
                <a:solidFill>
                  <a:srgbClr val="FF0000"/>
                </a:solidFill>
                <a:miter lim="800000"/>
              </a:ln>
              <a:effectLst>
                <a:outerShdw dist="63500" dir="3187806" algn="ctr" rotWithShape="0">
                  <a:schemeClr val="bg2"/>
                </a:outerShdw>
              </a:effectLst>
            </p:spPr>
            <p:txBody>
              <a:bodyPr tIns="91440" bIns="91440" anchor="ctr">
                <a:spAutoFit/>
              </a:bodyPr>
              <a:lstStyle/>
              <a:p>
                <a:pPr>
                  <a:defRPr/>
                </a:pPr>
                <a:endParaRPr lang="zh-CN" altLang="en-US"/>
              </a:p>
            </p:txBody>
          </p:sp>
          <p:pic>
            <p:nvPicPr>
              <p:cNvPr id="2215953" name="Picture 17"/>
              <p:cNvPicPr>
                <a:picLocks noChangeAspect="1" noChangeArrowheads="1"/>
              </p:cNvPicPr>
              <p:nvPr/>
            </p:nvPicPr>
            <p:blipFill>
              <a:blip r:embed="rId5" cstate="print"/>
              <a:srcRect/>
              <a:stretch>
                <a:fillRect/>
              </a:stretch>
            </p:blipFill>
            <p:spPr bwMode="invGray">
              <a:xfrm>
                <a:off x="2689" y="2742"/>
                <a:ext cx="252" cy="185"/>
              </a:xfrm>
              <a:prstGeom prst="rect">
                <a:avLst/>
              </a:prstGeom>
              <a:noFill/>
              <a:ln w="38100">
                <a:solidFill>
                  <a:srgbClr val="FF0000"/>
                </a:solidFill>
                <a:miter lim="800000"/>
                <a:headEnd/>
                <a:tailEnd/>
              </a:ln>
              <a:effectLst>
                <a:outerShdw dist="63500" dir="3187806" algn="ctr" rotWithShape="0">
                  <a:schemeClr val="bg2"/>
                </a:outerShdw>
              </a:effectLst>
            </p:spPr>
          </p:pic>
        </p:grpSp>
        <p:grpSp>
          <p:nvGrpSpPr>
            <p:cNvPr id="38960" name="Group 18"/>
            <p:cNvGrpSpPr/>
            <p:nvPr/>
          </p:nvGrpSpPr>
          <p:grpSpPr bwMode="auto">
            <a:xfrm>
              <a:off x="3851" y="1991"/>
              <a:ext cx="276" cy="185"/>
              <a:chOff x="2995" y="2735"/>
              <a:chExt cx="276" cy="185"/>
            </a:xfrm>
          </p:grpSpPr>
          <p:sp>
            <p:nvSpPr>
              <p:cNvPr id="2215955" name="Rectangle 19"/>
              <p:cNvSpPr>
                <a:spLocks noChangeArrowheads="1"/>
              </p:cNvSpPr>
              <p:nvPr/>
            </p:nvSpPr>
            <p:spPr bwMode="invGray">
              <a:xfrm>
                <a:off x="2995" y="2735"/>
                <a:ext cx="276" cy="185"/>
              </a:xfrm>
              <a:prstGeom prst="rect">
                <a:avLst/>
              </a:prstGeom>
              <a:solidFill>
                <a:schemeClr val="accent2"/>
              </a:solidFill>
              <a:ln w="38100">
                <a:solidFill>
                  <a:srgbClr val="FF0000"/>
                </a:solidFill>
                <a:miter lim="800000"/>
              </a:ln>
              <a:effectLst>
                <a:outerShdw dist="63500" dir="3187806" algn="ctr" rotWithShape="0">
                  <a:schemeClr val="bg2"/>
                </a:outerShdw>
              </a:effectLst>
            </p:spPr>
            <p:txBody>
              <a:bodyPr tIns="91440" bIns="91440" anchor="ctr">
                <a:spAutoFit/>
              </a:bodyPr>
              <a:lstStyle/>
              <a:p>
                <a:pPr>
                  <a:defRPr/>
                </a:pPr>
                <a:endParaRPr lang="zh-CN" altLang="en-US"/>
              </a:p>
            </p:txBody>
          </p:sp>
          <p:pic>
            <p:nvPicPr>
              <p:cNvPr id="2215956" name="Picture 20"/>
              <p:cNvPicPr>
                <a:picLocks noChangeAspect="1" noChangeArrowheads="1"/>
              </p:cNvPicPr>
              <p:nvPr/>
            </p:nvPicPr>
            <p:blipFill>
              <a:blip r:embed="rId6" cstate="print"/>
              <a:srcRect/>
              <a:stretch>
                <a:fillRect/>
              </a:stretch>
            </p:blipFill>
            <p:spPr bwMode="invGray">
              <a:xfrm>
                <a:off x="3016" y="2746"/>
                <a:ext cx="246" cy="166"/>
              </a:xfrm>
              <a:prstGeom prst="rect">
                <a:avLst/>
              </a:prstGeom>
              <a:noFill/>
              <a:ln w="38100">
                <a:solidFill>
                  <a:srgbClr val="FF0000"/>
                </a:solidFill>
                <a:miter lim="800000"/>
                <a:headEnd/>
                <a:tailEnd/>
              </a:ln>
              <a:effectLst>
                <a:outerShdw dist="63500" dir="3187806" algn="ctr" rotWithShape="0">
                  <a:schemeClr val="bg2"/>
                </a:outerShdw>
              </a:effectLst>
            </p:spPr>
          </p:pic>
        </p:grpSp>
        <p:grpSp>
          <p:nvGrpSpPr>
            <p:cNvPr id="38961" name="Group 21"/>
            <p:cNvGrpSpPr/>
            <p:nvPr/>
          </p:nvGrpSpPr>
          <p:grpSpPr bwMode="auto">
            <a:xfrm>
              <a:off x="3645" y="2153"/>
              <a:ext cx="284" cy="181"/>
              <a:chOff x="3309" y="2705"/>
              <a:chExt cx="284" cy="181"/>
            </a:xfrm>
          </p:grpSpPr>
          <p:sp>
            <p:nvSpPr>
              <p:cNvPr id="2215958" name="Rectangle 22"/>
              <p:cNvSpPr>
                <a:spLocks noChangeArrowheads="1"/>
              </p:cNvSpPr>
              <p:nvPr/>
            </p:nvSpPr>
            <p:spPr bwMode="invGray">
              <a:xfrm>
                <a:off x="3309" y="2705"/>
                <a:ext cx="284" cy="181"/>
              </a:xfrm>
              <a:prstGeom prst="rect">
                <a:avLst/>
              </a:prstGeom>
              <a:solidFill>
                <a:schemeClr val="accent2"/>
              </a:solidFill>
              <a:ln w="38100">
                <a:solidFill>
                  <a:srgbClr val="FF0000"/>
                </a:solidFill>
                <a:miter lim="800000"/>
              </a:ln>
              <a:effectLst>
                <a:outerShdw dist="63500" dir="3187806" algn="ctr" rotWithShape="0">
                  <a:schemeClr val="bg2"/>
                </a:outerShdw>
              </a:effectLst>
            </p:spPr>
            <p:txBody>
              <a:bodyPr tIns="91440" bIns="91440" anchor="ctr">
                <a:spAutoFit/>
              </a:bodyPr>
              <a:lstStyle/>
              <a:p>
                <a:pPr>
                  <a:defRPr/>
                </a:pPr>
                <a:endParaRPr lang="zh-CN" altLang="en-US"/>
              </a:p>
            </p:txBody>
          </p:sp>
          <p:pic>
            <p:nvPicPr>
              <p:cNvPr id="2215959" name="Picture 23"/>
              <p:cNvPicPr>
                <a:picLocks noChangeAspect="1" noChangeArrowheads="1"/>
              </p:cNvPicPr>
              <p:nvPr/>
            </p:nvPicPr>
            <p:blipFill>
              <a:blip r:embed="rId7" cstate="print"/>
              <a:srcRect/>
              <a:stretch>
                <a:fillRect/>
              </a:stretch>
            </p:blipFill>
            <p:spPr bwMode="invGray">
              <a:xfrm>
                <a:off x="3324" y="2716"/>
                <a:ext cx="252" cy="160"/>
              </a:xfrm>
              <a:prstGeom prst="rect">
                <a:avLst/>
              </a:prstGeom>
              <a:noFill/>
              <a:ln w="38100">
                <a:solidFill>
                  <a:srgbClr val="FF0000"/>
                </a:solidFill>
                <a:miter lim="800000"/>
                <a:headEnd/>
                <a:tailEnd/>
              </a:ln>
              <a:effectLst>
                <a:outerShdw dist="63500" dir="3187806" algn="ctr" rotWithShape="0">
                  <a:schemeClr val="bg2"/>
                </a:outerShdw>
              </a:effectLst>
            </p:spPr>
          </p:pic>
        </p:grpSp>
        <p:sp>
          <p:nvSpPr>
            <p:cNvPr id="2215960" name="Line 24"/>
            <p:cNvSpPr>
              <a:spLocks noChangeShapeType="1"/>
            </p:cNvSpPr>
            <p:nvPr/>
          </p:nvSpPr>
          <p:spPr bwMode="invGray">
            <a:xfrm flipV="1">
              <a:off x="3784" y="1168"/>
              <a:ext cx="352" cy="432"/>
            </a:xfrm>
            <a:prstGeom prst="line">
              <a:avLst/>
            </a:prstGeom>
            <a:noFill/>
            <a:ln w="38100">
              <a:solidFill>
                <a:srgbClr val="FF0000"/>
              </a:solidFill>
              <a:round/>
              <a:tailEnd type="triangle" w="med" len="med"/>
            </a:ln>
            <a:effectLst>
              <a:outerShdw dist="53882" dir="2700000" algn="ctr" rotWithShape="0">
                <a:schemeClr val="bg2"/>
              </a:outerShdw>
            </a:effectLst>
          </p:spPr>
          <p:txBody>
            <a:bodyPr wrap="none" tIns="91440" bIns="91440" anchor="ctr">
              <a:spAutoFit/>
            </a:bodyPr>
            <a:lstStyle/>
            <a:p>
              <a:pPr>
                <a:defRPr/>
              </a:pPr>
              <a:endParaRPr lang="zh-CN" altLang="en-US"/>
            </a:p>
          </p:txBody>
        </p:sp>
        <p:sp>
          <p:nvSpPr>
            <p:cNvPr id="2215961" name="Line 25"/>
            <p:cNvSpPr>
              <a:spLocks noChangeShapeType="1"/>
            </p:cNvSpPr>
            <p:nvPr/>
          </p:nvSpPr>
          <p:spPr bwMode="invGray">
            <a:xfrm flipV="1">
              <a:off x="3784" y="1408"/>
              <a:ext cx="360" cy="192"/>
            </a:xfrm>
            <a:prstGeom prst="line">
              <a:avLst/>
            </a:prstGeom>
            <a:noFill/>
            <a:ln w="38100">
              <a:solidFill>
                <a:srgbClr val="FF0000"/>
              </a:solidFill>
              <a:round/>
              <a:tailEnd type="triangle" w="med" len="med"/>
            </a:ln>
            <a:effectLst>
              <a:outerShdw dist="53882" dir="2700000" algn="ctr" rotWithShape="0">
                <a:schemeClr val="bg2"/>
              </a:outerShdw>
            </a:effectLst>
          </p:spPr>
          <p:txBody>
            <a:bodyPr wrap="none" tIns="91440" bIns="91440" anchor="ctr">
              <a:spAutoFit/>
            </a:bodyPr>
            <a:lstStyle/>
            <a:p>
              <a:pPr>
                <a:defRPr/>
              </a:pPr>
              <a:endParaRPr lang="zh-CN" altLang="en-US"/>
            </a:p>
          </p:txBody>
        </p:sp>
        <p:sp>
          <p:nvSpPr>
            <p:cNvPr id="2215962" name="Line 26"/>
            <p:cNvSpPr>
              <a:spLocks noChangeShapeType="1"/>
            </p:cNvSpPr>
            <p:nvPr/>
          </p:nvSpPr>
          <p:spPr bwMode="invGray">
            <a:xfrm flipV="1">
              <a:off x="3784" y="1536"/>
              <a:ext cx="576" cy="64"/>
            </a:xfrm>
            <a:prstGeom prst="line">
              <a:avLst/>
            </a:prstGeom>
            <a:noFill/>
            <a:ln w="38100">
              <a:solidFill>
                <a:srgbClr val="FF0000"/>
              </a:solidFill>
              <a:round/>
              <a:tailEnd type="triangle" w="med" len="med"/>
            </a:ln>
            <a:effectLst>
              <a:outerShdw dist="53882" dir="2700000" algn="ctr" rotWithShape="0">
                <a:schemeClr val="bg2"/>
              </a:outerShdw>
            </a:effectLst>
          </p:spPr>
          <p:txBody>
            <a:bodyPr wrap="none" tIns="91440" bIns="91440" anchor="ctr">
              <a:spAutoFit/>
            </a:bodyPr>
            <a:lstStyle/>
            <a:p>
              <a:pPr>
                <a:defRPr/>
              </a:pPr>
              <a:endParaRPr lang="zh-CN" altLang="en-US"/>
            </a:p>
          </p:txBody>
        </p:sp>
        <p:sp>
          <p:nvSpPr>
            <p:cNvPr id="2215963" name="Line 27"/>
            <p:cNvSpPr>
              <a:spLocks noChangeShapeType="1"/>
            </p:cNvSpPr>
            <p:nvPr/>
          </p:nvSpPr>
          <p:spPr bwMode="invGray">
            <a:xfrm>
              <a:off x="3784" y="1600"/>
              <a:ext cx="464" cy="128"/>
            </a:xfrm>
            <a:prstGeom prst="line">
              <a:avLst/>
            </a:prstGeom>
            <a:noFill/>
            <a:ln w="38100">
              <a:solidFill>
                <a:srgbClr val="FF0000"/>
              </a:solidFill>
              <a:round/>
              <a:tailEnd type="triangle" w="med" len="med"/>
            </a:ln>
            <a:effectLst>
              <a:outerShdw dist="53882" dir="2700000" algn="ctr" rotWithShape="0">
                <a:schemeClr val="bg2"/>
              </a:outerShdw>
            </a:effectLst>
          </p:spPr>
          <p:txBody>
            <a:bodyPr wrap="none" tIns="91440" bIns="91440" anchor="ctr">
              <a:spAutoFit/>
            </a:bodyPr>
            <a:lstStyle/>
            <a:p>
              <a:pPr>
                <a:defRPr/>
              </a:pPr>
              <a:endParaRPr lang="zh-CN" altLang="en-US"/>
            </a:p>
          </p:txBody>
        </p:sp>
        <p:sp>
          <p:nvSpPr>
            <p:cNvPr id="2215964" name="Line 28"/>
            <p:cNvSpPr>
              <a:spLocks noChangeShapeType="1"/>
            </p:cNvSpPr>
            <p:nvPr/>
          </p:nvSpPr>
          <p:spPr bwMode="invGray">
            <a:xfrm>
              <a:off x="3784" y="1600"/>
              <a:ext cx="240" cy="208"/>
            </a:xfrm>
            <a:prstGeom prst="line">
              <a:avLst/>
            </a:prstGeom>
            <a:noFill/>
            <a:ln w="38100">
              <a:solidFill>
                <a:srgbClr val="FF0000"/>
              </a:solidFill>
              <a:round/>
              <a:tailEnd type="triangle" w="med" len="med"/>
            </a:ln>
            <a:effectLst>
              <a:outerShdw dist="53882" dir="2700000" algn="ctr" rotWithShape="0">
                <a:schemeClr val="bg2"/>
              </a:outerShdw>
            </a:effectLst>
          </p:spPr>
          <p:txBody>
            <a:bodyPr wrap="none" tIns="91440" bIns="91440" anchor="ctr">
              <a:spAutoFit/>
            </a:bodyPr>
            <a:lstStyle/>
            <a:p>
              <a:pPr>
                <a:defRPr/>
              </a:pPr>
              <a:endParaRPr lang="zh-CN" altLang="en-US"/>
            </a:p>
          </p:txBody>
        </p:sp>
        <p:sp>
          <p:nvSpPr>
            <p:cNvPr id="2215965" name="Line 29"/>
            <p:cNvSpPr>
              <a:spLocks noChangeShapeType="1"/>
            </p:cNvSpPr>
            <p:nvPr/>
          </p:nvSpPr>
          <p:spPr bwMode="invGray">
            <a:xfrm>
              <a:off x="3784" y="1600"/>
              <a:ext cx="120" cy="280"/>
            </a:xfrm>
            <a:prstGeom prst="line">
              <a:avLst/>
            </a:prstGeom>
            <a:noFill/>
            <a:ln w="38100">
              <a:solidFill>
                <a:srgbClr val="FF0000"/>
              </a:solidFill>
              <a:round/>
              <a:tailEnd type="triangle" w="med" len="med"/>
            </a:ln>
            <a:effectLst>
              <a:outerShdw dist="53882" dir="2700000" algn="ctr" rotWithShape="0">
                <a:schemeClr val="bg2"/>
              </a:outerShdw>
            </a:effectLst>
          </p:spPr>
          <p:txBody>
            <a:bodyPr wrap="none" tIns="91440" bIns="91440" anchor="ctr">
              <a:spAutoFit/>
            </a:bodyPr>
            <a:lstStyle/>
            <a:p>
              <a:pPr>
                <a:defRPr/>
              </a:pPr>
              <a:endParaRPr lang="zh-CN" altLang="en-US"/>
            </a:p>
          </p:txBody>
        </p:sp>
        <p:sp>
          <p:nvSpPr>
            <p:cNvPr id="2215966" name="Line 30"/>
            <p:cNvSpPr>
              <a:spLocks noChangeShapeType="1"/>
            </p:cNvSpPr>
            <p:nvPr/>
          </p:nvSpPr>
          <p:spPr bwMode="invGray">
            <a:xfrm flipH="1">
              <a:off x="3744" y="1600"/>
              <a:ext cx="40" cy="504"/>
            </a:xfrm>
            <a:prstGeom prst="line">
              <a:avLst/>
            </a:prstGeom>
            <a:noFill/>
            <a:ln w="38100">
              <a:solidFill>
                <a:srgbClr val="FF0000"/>
              </a:solidFill>
              <a:round/>
              <a:tailEnd type="triangle" w="med" len="med"/>
            </a:ln>
            <a:effectLst>
              <a:outerShdw dist="53882" dir="2700000" algn="ctr" rotWithShape="0">
                <a:schemeClr val="bg2"/>
              </a:outerShdw>
            </a:effectLst>
          </p:spPr>
          <p:txBody>
            <a:bodyPr wrap="none" tIns="91440" bIns="91440" anchor="ctr">
              <a:spAutoFit/>
            </a:bodyPr>
            <a:lstStyle/>
            <a:p>
              <a:pPr>
                <a:defRPr/>
              </a:pPr>
              <a:endParaRPr lang="zh-CN" altLang="en-US"/>
            </a:p>
          </p:txBody>
        </p:sp>
      </p:grpSp>
      <p:grpSp>
        <p:nvGrpSpPr>
          <p:cNvPr id="9" name="Group 31"/>
          <p:cNvGrpSpPr/>
          <p:nvPr/>
        </p:nvGrpSpPr>
        <p:grpSpPr bwMode="auto">
          <a:xfrm>
            <a:off x="5184775" y="2816225"/>
            <a:ext cx="1689100" cy="1860550"/>
            <a:chOff x="3645" y="1162"/>
            <a:chExt cx="1064" cy="1172"/>
          </a:xfrm>
        </p:grpSpPr>
        <p:grpSp>
          <p:nvGrpSpPr>
            <p:cNvPr id="38925" name="Group 32"/>
            <p:cNvGrpSpPr/>
            <p:nvPr/>
          </p:nvGrpSpPr>
          <p:grpSpPr bwMode="auto">
            <a:xfrm>
              <a:off x="4225" y="1162"/>
              <a:ext cx="278" cy="255"/>
              <a:chOff x="2673" y="3290"/>
              <a:chExt cx="278" cy="255"/>
            </a:xfrm>
          </p:grpSpPr>
          <p:sp>
            <p:nvSpPr>
              <p:cNvPr id="2215969" name="Rectangle 33"/>
              <p:cNvSpPr>
                <a:spLocks noChangeArrowheads="1"/>
              </p:cNvSpPr>
              <p:nvPr/>
            </p:nvSpPr>
            <p:spPr bwMode="ltGray">
              <a:xfrm>
                <a:off x="2673" y="3290"/>
                <a:ext cx="278" cy="255"/>
              </a:xfrm>
              <a:prstGeom prst="rect">
                <a:avLst/>
              </a:prstGeom>
              <a:solidFill>
                <a:schemeClr val="accent2"/>
              </a:solidFill>
              <a:ln w="38100">
                <a:solidFill>
                  <a:srgbClr val="00FF00"/>
                </a:solidFill>
                <a:miter lim="800000"/>
              </a:ln>
              <a:effectLst>
                <a:outerShdw dist="45791" dir="2021404" algn="ctr" rotWithShape="0">
                  <a:schemeClr val="bg2"/>
                </a:outerShdw>
              </a:effectLst>
            </p:spPr>
            <p:txBody>
              <a:bodyPr tIns="91440" bIns="91440" anchor="ctr">
                <a:spAutoFit/>
              </a:bodyPr>
              <a:lstStyle/>
              <a:p>
                <a:pPr>
                  <a:defRPr/>
                </a:pPr>
                <a:endParaRPr lang="zh-CN" altLang="en-US"/>
              </a:p>
            </p:txBody>
          </p:sp>
          <p:pic>
            <p:nvPicPr>
              <p:cNvPr id="2215970" name="Picture 34"/>
              <p:cNvPicPr>
                <a:picLocks noChangeAspect="1" noChangeArrowheads="1"/>
              </p:cNvPicPr>
              <p:nvPr/>
            </p:nvPicPr>
            <p:blipFill>
              <a:blip r:embed="rId2" cstate="print"/>
              <a:srcRect/>
              <a:stretch>
                <a:fillRect/>
              </a:stretch>
            </p:blipFill>
            <p:spPr bwMode="ltGray">
              <a:xfrm>
                <a:off x="2692" y="3315"/>
                <a:ext cx="246" cy="203"/>
              </a:xfrm>
              <a:prstGeom prst="rect">
                <a:avLst/>
              </a:prstGeom>
              <a:noFill/>
              <a:ln w="38100">
                <a:solidFill>
                  <a:srgbClr val="00FF00"/>
                </a:solidFill>
                <a:miter lim="800000"/>
                <a:headEnd/>
                <a:tailEnd/>
              </a:ln>
              <a:effectLst>
                <a:outerShdw dist="45791" dir="2021404" algn="ctr" rotWithShape="0">
                  <a:schemeClr val="bg2"/>
                </a:outerShdw>
              </a:effectLst>
            </p:spPr>
          </p:pic>
        </p:grpSp>
        <p:grpSp>
          <p:nvGrpSpPr>
            <p:cNvPr id="38926" name="Group 35"/>
            <p:cNvGrpSpPr/>
            <p:nvPr/>
          </p:nvGrpSpPr>
          <p:grpSpPr bwMode="auto">
            <a:xfrm>
              <a:off x="4425" y="1373"/>
              <a:ext cx="284" cy="233"/>
              <a:chOff x="1815" y="2841"/>
              <a:chExt cx="284" cy="233"/>
            </a:xfrm>
          </p:grpSpPr>
          <p:sp>
            <p:nvSpPr>
              <p:cNvPr id="2215972" name="Rectangle 36"/>
              <p:cNvSpPr>
                <a:spLocks noChangeArrowheads="1"/>
              </p:cNvSpPr>
              <p:nvPr/>
            </p:nvSpPr>
            <p:spPr bwMode="ltGray">
              <a:xfrm>
                <a:off x="1815" y="2841"/>
                <a:ext cx="284" cy="233"/>
              </a:xfrm>
              <a:prstGeom prst="rect">
                <a:avLst/>
              </a:prstGeom>
              <a:solidFill>
                <a:schemeClr val="accent2"/>
              </a:solidFill>
              <a:ln w="38100">
                <a:solidFill>
                  <a:srgbClr val="00FF00"/>
                </a:solidFill>
                <a:miter lim="800000"/>
              </a:ln>
              <a:effectLst>
                <a:outerShdw dist="63500" dir="3187806" algn="ctr" rotWithShape="0">
                  <a:schemeClr val="bg2"/>
                </a:outerShdw>
              </a:effectLst>
            </p:spPr>
            <p:txBody>
              <a:bodyPr tIns="91440" bIns="91440" anchor="ctr">
                <a:spAutoFit/>
              </a:bodyPr>
              <a:lstStyle/>
              <a:p>
                <a:pPr>
                  <a:defRPr/>
                </a:pPr>
                <a:endParaRPr lang="zh-CN" altLang="en-US"/>
              </a:p>
            </p:txBody>
          </p:sp>
          <p:pic>
            <p:nvPicPr>
              <p:cNvPr id="2215973" name="Picture 37"/>
              <p:cNvPicPr>
                <a:picLocks noChangeAspect="1" noChangeArrowheads="1"/>
              </p:cNvPicPr>
              <p:nvPr/>
            </p:nvPicPr>
            <p:blipFill>
              <a:blip r:embed="rId3" cstate="print"/>
              <a:srcRect/>
              <a:stretch>
                <a:fillRect/>
              </a:stretch>
            </p:blipFill>
            <p:spPr bwMode="ltGray">
              <a:xfrm>
                <a:off x="1837" y="2857"/>
                <a:ext cx="246" cy="197"/>
              </a:xfrm>
              <a:prstGeom prst="rect">
                <a:avLst/>
              </a:prstGeom>
              <a:noFill/>
              <a:ln w="38100">
                <a:solidFill>
                  <a:srgbClr val="00FF00"/>
                </a:solidFill>
                <a:miter lim="800000"/>
                <a:headEnd/>
                <a:tailEnd/>
              </a:ln>
              <a:effectLst>
                <a:outerShdw dist="63500" dir="3187806" algn="ctr" rotWithShape="0">
                  <a:schemeClr val="bg2"/>
                </a:outerShdw>
              </a:effectLst>
            </p:spPr>
          </p:pic>
        </p:grpSp>
        <p:grpSp>
          <p:nvGrpSpPr>
            <p:cNvPr id="38927" name="Group 38"/>
            <p:cNvGrpSpPr/>
            <p:nvPr/>
          </p:nvGrpSpPr>
          <p:grpSpPr bwMode="auto">
            <a:xfrm>
              <a:off x="4329" y="1663"/>
              <a:ext cx="272" cy="201"/>
              <a:chOff x="2159" y="2831"/>
              <a:chExt cx="272" cy="201"/>
            </a:xfrm>
          </p:grpSpPr>
          <p:sp>
            <p:nvSpPr>
              <p:cNvPr id="2215975" name="Rectangle 39"/>
              <p:cNvSpPr>
                <a:spLocks noChangeArrowheads="1"/>
              </p:cNvSpPr>
              <p:nvPr/>
            </p:nvSpPr>
            <p:spPr bwMode="ltGray">
              <a:xfrm>
                <a:off x="2159" y="2831"/>
                <a:ext cx="272" cy="201"/>
              </a:xfrm>
              <a:prstGeom prst="rect">
                <a:avLst/>
              </a:prstGeom>
              <a:solidFill>
                <a:schemeClr val="accent2"/>
              </a:solidFill>
              <a:ln w="38100">
                <a:solidFill>
                  <a:srgbClr val="00FF00"/>
                </a:solidFill>
                <a:miter lim="800000"/>
              </a:ln>
              <a:effectLst>
                <a:outerShdw dist="63500" dir="3187806" algn="ctr" rotWithShape="0">
                  <a:schemeClr val="bg2"/>
                </a:outerShdw>
              </a:effectLst>
            </p:spPr>
            <p:txBody>
              <a:bodyPr tIns="91440" bIns="91440" anchor="ctr">
                <a:spAutoFit/>
              </a:bodyPr>
              <a:lstStyle/>
              <a:p>
                <a:pPr>
                  <a:defRPr/>
                </a:pPr>
                <a:endParaRPr lang="zh-CN" altLang="en-US"/>
              </a:p>
            </p:txBody>
          </p:sp>
          <p:pic>
            <p:nvPicPr>
              <p:cNvPr id="2215976" name="Picture 40"/>
              <p:cNvPicPr>
                <a:picLocks noChangeAspect="1" noChangeArrowheads="1"/>
              </p:cNvPicPr>
              <p:nvPr/>
            </p:nvPicPr>
            <p:blipFill>
              <a:blip r:embed="rId4" cstate="print"/>
              <a:srcRect/>
              <a:stretch>
                <a:fillRect/>
              </a:stretch>
            </p:blipFill>
            <p:spPr bwMode="ltGray">
              <a:xfrm>
                <a:off x="2170" y="2840"/>
                <a:ext cx="252" cy="178"/>
              </a:xfrm>
              <a:prstGeom prst="rect">
                <a:avLst/>
              </a:prstGeom>
              <a:noFill/>
              <a:ln w="38100">
                <a:solidFill>
                  <a:srgbClr val="00FF00"/>
                </a:solidFill>
                <a:miter lim="800000"/>
                <a:headEnd/>
                <a:tailEnd/>
              </a:ln>
              <a:effectLst>
                <a:outerShdw dist="63500" dir="3187806" algn="ctr" rotWithShape="0">
                  <a:schemeClr val="bg2"/>
                </a:outerShdw>
              </a:effectLst>
            </p:spPr>
          </p:pic>
        </p:grpSp>
        <p:grpSp>
          <p:nvGrpSpPr>
            <p:cNvPr id="38928" name="Group 41"/>
            <p:cNvGrpSpPr/>
            <p:nvPr/>
          </p:nvGrpSpPr>
          <p:grpSpPr bwMode="auto">
            <a:xfrm>
              <a:off x="4089" y="1821"/>
              <a:ext cx="284" cy="225"/>
              <a:chOff x="2673" y="2725"/>
              <a:chExt cx="284" cy="225"/>
            </a:xfrm>
          </p:grpSpPr>
          <p:sp>
            <p:nvSpPr>
              <p:cNvPr id="2215978" name="Rectangle 42"/>
              <p:cNvSpPr>
                <a:spLocks noChangeArrowheads="1"/>
              </p:cNvSpPr>
              <p:nvPr/>
            </p:nvSpPr>
            <p:spPr bwMode="ltGray">
              <a:xfrm>
                <a:off x="2673" y="2725"/>
                <a:ext cx="284" cy="225"/>
              </a:xfrm>
              <a:prstGeom prst="rect">
                <a:avLst/>
              </a:prstGeom>
              <a:solidFill>
                <a:schemeClr val="accent2"/>
              </a:solidFill>
              <a:ln w="38100">
                <a:solidFill>
                  <a:srgbClr val="00FF00"/>
                </a:solidFill>
                <a:miter lim="800000"/>
              </a:ln>
              <a:effectLst>
                <a:outerShdw dist="63500" dir="3187806" algn="ctr" rotWithShape="0">
                  <a:schemeClr val="bg2"/>
                </a:outerShdw>
              </a:effectLst>
            </p:spPr>
            <p:txBody>
              <a:bodyPr tIns="91440" bIns="91440" anchor="ctr">
                <a:spAutoFit/>
              </a:bodyPr>
              <a:lstStyle/>
              <a:p>
                <a:pPr>
                  <a:defRPr/>
                </a:pPr>
                <a:endParaRPr lang="zh-CN" altLang="en-US"/>
              </a:p>
            </p:txBody>
          </p:sp>
          <p:pic>
            <p:nvPicPr>
              <p:cNvPr id="2215979" name="Picture 43"/>
              <p:cNvPicPr>
                <a:picLocks noChangeAspect="1" noChangeArrowheads="1"/>
              </p:cNvPicPr>
              <p:nvPr/>
            </p:nvPicPr>
            <p:blipFill>
              <a:blip r:embed="rId5" cstate="print"/>
              <a:srcRect/>
              <a:stretch>
                <a:fillRect/>
              </a:stretch>
            </p:blipFill>
            <p:spPr bwMode="ltGray">
              <a:xfrm>
                <a:off x="2689" y="2742"/>
                <a:ext cx="252" cy="185"/>
              </a:xfrm>
              <a:prstGeom prst="rect">
                <a:avLst/>
              </a:prstGeom>
              <a:noFill/>
              <a:ln w="38100">
                <a:solidFill>
                  <a:srgbClr val="00FF00"/>
                </a:solidFill>
                <a:miter lim="800000"/>
                <a:headEnd/>
                <a:tailEnd/>
              </a:ln>
              <a:effectLst>
                <a:outerShdw dist="63500" dir="3187806" algn="ctr" rotWithShape="0">
                  <a:schemeClr val="bg2"/>
                </a:outerShdw>
              </a:effectLst>
            </p:spPr>
          </p:pic>
        </p:grpSp>
        <p:grpSp>
          <p:nvGrpSpPr>
            <p:cNvPr id="38929" name="Group 44"/>
            <p:cNvGrpSpPr/>
            <p:nvPr/>
          </p:nvGrpSpPr>
          <p:grpSpPr bwMode="auto">
            <a:xfrm>
              <a:off x="3851" y="1991"/>
              <a:ext cx="276" cy="185"/>
              <a:chOff x="2995" y="2735"/>
              <a:chExt cx="276" cy="185"/>
            </a:xfrm>
          </p:grpSpPr>
          <p:sp>
            <p:nvSpPr>
              <p:cNvPr id="2215981" name="Rectangle 45"/>
              <p:cNvSpPr>
                <a:spLocks noChangeArrowheads="1"/>
              </p:cNvSpPr>
              <p:nvPr/>
            </p:nvSpPr>
            <p:spPr bwMode="ltGray">
              <a:xfrm>
                <a:off x="2995" y="2735"/>
                <a:ext cx="276" cy="185"/>
              </a:xfrm>
              <a:prstGeom prst="rect">
                <a:avLst/>
              </a:prstGeom>
              <a:solidFill>
                <a:schemeClr val="accent2"/>
              </a:solidFill>
              <a:ln w="38100">
                <a:solidFill>
                  <a:srgbClr val="00FF00"/>
                </a:solidFill>
                <a:miter lim="800000"/>
              </a:ln>
              <a:effectLst>
                <a:outerShdw dist="63500" dir="3187806" algn="ctr" rotWithShape="0">
                  <a:schemeClr val="bg2"/>
                </a:outerShdw>
              </a:effectLst>
            </p:spPr>
            <p:txBody>
              <a:bodyPr tIns="91440" bIns="91440" anchor="ctr">
                <a:spAutoFit/>
              </a:bodyPr>
              <a:lstStyle/>
              <a:p>
                <a:pPr>
                  <a:defRPr/>
                </a:pPr>
                <a:endParaRPr lang="zh-CN" altLang="en-US"/>
              </a:p>
            </p:txBody>
          </p:sp>
          <p:pic>
            <p:nvPicPr>
              <p:cNvPr id="2215982" name="Picture 46"/>
              <p:cNvPicPr>
                <a:picLocks noChangeAspect="1" noChangeArrowheads="1"/>
              </p:cNvPicPr>
              <p:nvPr/>
            </p:nvPicPr>
            <p:blipFill>
              <a:blip r:embed="rId6" cstate="print"/>
              <a:srcRect/>
              <a:stretch>
                <a:fillRect/>
              </a:stretch>
            </p:blipFill>
            <p:spPr bwMode="ltGray">
              <a:xfrm>
                <a:off x="3016" y="2746"/>
                <a:ext cx="246" cy="166"/>
              </a:xfrm>
              <a:prstGeom prst="rect">
                <a:avLst/>
              </a:prstGeom>
              <a:noFill/>
              <a:ln w="38100">
                <a:solidFill>
                  <a:srgbClr val="00FF00"/>
                </a:solidFill>
                <a:miter lim="800000"/>
                <a:headEnd/>
                <a:tailEnd/>
              </a:ln>
              <a:effectLst>
                <a:outerShdw dist="63500" dir="3187806" algn="ctr" rotWithShape="0">
                  <a:schemeClr val="bg2"/>
                </a:outerShdw>
              </a:effectLst>
            </p:spPr>
          </p:pic>
        </p:grpSp>
        <p:grpSp>
          <p:nvGrpSpPr>
            <p:cNvPr id="38930" name="Group 47"/>
            <p:cNvGrpSpPr/>
            <p:nvPr/>
          </p:nvGrpSpPr>
          <p:grpSpPr bwMode="auto">
            <a:xfrm>
              <a:off x="3645" y="2153"/>
              <a:ext cx="284" cy="181"/>
              <a:chOff x="3309" y="2705"/>
              <a:chExt cx="284" cy="181"/>
            </a:xfrm>
          </p:grpSpPr>
          <p:sp>
            <p:nvSpPr>
              <p:cNvPr id="2215984" name="Rectangle 48"/>
              <p:cNvSpPr>
                <a:spLocks noChangeArrowheads="1"/>
              </p:cNvSpPr>
              <p:nvPr/>
            </p:nvSpPr>
            <p:spPr bwMode="ltGray">
              <a:xfrm>
                <a:off x="3309" y="2705"/>
                <a:ext cx="284" cy="181"/>
              </a:xfrm>
              <a:prstGeom prst="rect">
                <a:avLst/>
              </a:prstGeom>
              <a:solidFill>
                <a:schemeClr val="accent2"/>
              </a:solidFill>
              <a:ln w="38100">
                <a:solidFill>
                  <a:srgbClr val="00FF00"/>
                </a:solidFill>
                <a:miter lim="800000"/>
              </a:ln>
              <a:effectLst>
                <a:outerShdw dist="63500" dir="3187806" algn="ctr" rotWithShape="0">
                  <a:schemeClr val="bg2"/>
                </a:outerShdw>
              </a:effectLst>
            </p:spPr>
            <p:txBody>
              <a:bodyPr tIns="91440" bIns="91440" anchor="ctr">
                <a:spAutoFit/>
              </a:bodyPr>
              <a:lstStyle/>
              <a:p>
                <a:pPr>
                  <a:defRPr/>
                </a:pPr>
                <a:endParaRPr lang="zh-CN" altLang="en-US"/>
              </a:p>
            </p:txBody>
          </p:sp>
          <p:pic>
            <p:nvPicPr>
              <p:cNvPr id="2215985" name="Picture 49"/>
              <p:cNvPicPr>
                <a:picLocks noChangeAspect="1" noChangeArrowheads="1"/>
              </p:cNvPicPr>
              <p:nvPr/>
            </p:nvPicPr>
            <p:blipFill>
              <a:blip r:embed="rId7" cstate="print"/>
              <a:srcRect/>
              <a:stretch>
                <a:fillRect/>
              </a:stretch>
            </p:blipFill>
            <p:spPr bwMode="ltGray">
              <a:xfrm>
                <a:off x="3324" y="2716"/>
                <a:ext cx="252" cy="160"/>
              </a:xfrm>
              <a:prstGeom prst="rect">
                <a:avLst/>
              </a:prstGeom>
              <a:noFill/>
              <a:ln w="38100">
                <a:solidFill>
                  <a:srgbClr val="00FF00"/>
                </a:solidFill>
                <a:miter lim="800000"/>
                <a:headEnd/>
                <a:tailEnd/>
              </a:ln>
              <a:effectLst>
                <a:outerShdw dist="63500" dir="3187806" algn="ctr" rotWithShape="0">
                  <a:schemeClr val="bg2"/>
                </a:outerShdw>
              </a:effectLst>
            </p:spPr>
          </p:pic>
        </p:grpSp>
        <p:sp>
          <p:nvSpPr>
            <p:cNvPr id="2215986" name="Line 50"/>
            <p:cNvSpPr>
              <a:spLocks noChangeShapeType="1"/>
            </p:cNvSpPr>
            <p:nvPr/>
          </p:nvSpPr>
          <p:spPr bwMode="ltGray">
            <a:xfrm flipV="1">
              <a:off x="3784" y="1168"/>
              <a:ext cx="352" cy="432"/>
            </a:xfrm>
            <a:prstGeom prst="line">
              <a:avLst/>
            </a:prstGeom>
            <a:noFill/>
            <a:ln w="38100">
              <a:solidFill>
                <a:srgbClr val="00FF00"/>
              </a:solidFill>
              <a:round/>
              <a:tailEnd type="triangle" w="med" len="med"/>
            </a:ln>
            <a:effectLst>
              <a:outerShdw dist="53882" dir="2700000" algn="ctr" rotWithShape="0">
                <a:schemeClr val="bg2"/>
              </a:outerShdw>
            </a:effectLst>
          </p:spPr>
          <p:txBody>
            <a:bodyPr wrap="none" tIns="91440" bIns="91440" anchor="ctr">
              <a:spAutoFit/>
            </a:bodyPr>
            <a:lstStyle/>
            <a:p>
              <a:pPr>
                <a:defRPr/>
              </a:pPr>
              <a:endParaRPr lang="zh-CN" altLang="en-US"/>
            </a:p>
          </p:txBody>
        </p:sp>
        <p:sp>
          <p:nvSpPr>
            <p:cNvPr id="2215987" name="Line 51"/>
            <p:cNvSpPr>
              <a:spLocks noChangeShapeType="1"/>
            </p:cNvSpPr>
            <p:nvPr/>
          </p:nvSpPr>
          <p:spPr bwMode="ltGray">
            <a:xfrm flipV="1">
              <a:off x="3784" y="1408"/>
              <a:ext cx="360" cy="192"/>
            </a:xfrm>
            <a:prstGeom prst="line">
              <a:avLst/>
            </a:prstGeom>
            <a:noFill/>
            <a:ln w="38100">
              <a:solidFill>
                <a:srgbClr val="00FF00"/>
              </a:solidFill>
              <a:round/>
              <a:tailEnd type="triangle" w="med" len="med"/>
            </a:ln>
            <a:effectLst>
              <a:outerShdw dist="53882" dir="2700000" algn="ctr" rotWithShape="0">
                <a:schemeClr val="bg2"/>
              </a:outerShdw>
            </a:effectLst>
          </p:spPr>
          <p:txBody>
            <a:bodyPr wrap="none" tIns="91440" bIns="91440" anchor="ctr">
              <a:spAutoFit/>
            </a:bodyPr>
            <a:lstStyle/>
            <a:p>
              <a:pPr>
                <a:defRPr/>
              </a:pPr>
              <a:endParaRPr lang="zh-CN" altLang="en-US"/>
            </a:p>
          </p:txBody>
        </p:sp>
        <p:sp>
          <p:nvSpPr>
            <p:cNvPr id="2215988" name="Line 52"/>
            <p:cNvSpPr>
              <a:spLocks noChangeShapeType="1"/>
            </p:cNvSpPr>
            <p:nvPr/>
          </p:nvSpPr>
          <p:spPr bwMode="ltGray">
            <a:xfrm flipV="1">
              <a:off x="3784" y="1536"/>
              <a:ext cx="576" cy="64"/>
            </a:xfrm>
            <a:prstGeom prst="line">
              <a:avLst/>
            </a:prstGeom>
            <a:noFill/>
            <a:ln w="38100">
              <a:solidFill>
                <a:srgbClr val="00FF00"/>
              </a:solidFill>
              <a:round/>
              <a:tailEnd type="triangle" w="med" len="med"/>
            </a:ln>
            <a:effectLst>
              <a:outerShdw dist="53882" dir="2700000" algn="ctr" rotWithShape="0">
                <a:schemeClr val="bg2"/>
              </a:outerShdw>
            </a:effectLst>
          </p:spPr>
          <p:txBody>
            <a:bodyPr wrap="none" tIns="91440" bIns="91440" anchor="ctr">
              <a:spAutoFit/>
            </a:bodyPr>
            <a:lstStyle/>
            <a:p>
              <a:pPr>
                <a:defRPr/>
              </a:pPr>
              <a:endParaRPr lang="zh-CN" altLang="en-US"/>
            </a:p>
          </p:txBody>
        </p:sp>
        <p:sp>
          <p:nvSpPr>
            <p:cNvPr id="2215989" name="Line 53"/>
            <p:cNvSpPr>
              <a:spLocks noChangeShapeType="1"/>
            </p:cNvSpPr>
            <p:nvPr/>
          </p:nvSpPr>
          <p:spPr bwMode="ltGray">
            <a:xfrm>
              <a:off x="3784" y="1600"/>
              <a:ext cx="464" cy="128"/>
            </a:xfrm>
            <a:prstGeom prst="line">
              <a:avLst/>
            </a:prstGeom>
            <a:noFill/>
            <a:ln w="38100">
              <a:solidFill>
                <a:srgbClr val="00FF00"/>
              </a:solidFill>
              <a:round/>
              <a:tailEnd type="triangle" w="med" len="med"/>
            </a:ln>
            <a:effectLst>
              <a:outerShdw dist="53882" dir="2700000" algn="ctr" rotWithShape="0">
                <a:schemeClr val="bg2"/>
              </a:outerShdw>
            </a:effectLst>
          </p:spPr>
          <p:txBody>
            <a:bodyPr wrap="none" tIns="91440" bIns="91440" anchor="ctr">
              <a:spAutoFit/>
            </a:bodyPr>
            <a:lstStyle/>
            <a:p>
              <a:pPr>
                <a:defRPr/>
              </a:pPr>
              <a:endParaRPr lang="zh-CN" altLang="en-US"/>
            </a:p>
          </p:txBody>
        </p:sp>
        <p:sp>
          <p:nvSpPr>
            <p:cNvPr id="2215990" name="Line 54"/>
            <p:cNvSpPr>
              <a:spLocks noChangeShapeType="1"/>
            </p:cNvSpPr>
            <p:nvPr/>
          </p:nvSpPr>
          <p:spPr bwMode="ltGray">
            <a:xfrm>
              <a:off x="3784" y="1600"/>
              <a:ext cx="240" cy="208"/>
            </a:xfrm>
            <a:prstGeom prst="line">
              <a:avLst/>
            </a:prstGeom>
            <a:noFill/>
            <a:ln w="38100">
              <a:solidFill>
                <a:srgbClr val="00FF00"/>
              </a:solidFill>
              <a:round/>
              <a:tailEnd type="triangle" w="med" len="med"/>
            </a:ln>
            <a:effectLst>
              <a:outerShdw dist="53882" dir="2700000" algn="ctr" rotWithShape="0">
                <a:schemeClr val="bg2"/>
              </a:outerShdw>
            </a:effectLst>
          </p:spPr>
          <p:txBody>
            <a:bodyPr wrap="none" tIns="91440" bIns="91440" anchor="ctr">
              <a:spAutoFit/>
            </a:bodyPr>
            <a:lstStyle/>
            <a:p>
              <a:pPr>
                <a:defRPr/>
              </a:pPr>
              <a:endParaRPr lang="zh-CN" altLang="en-US"/>
            </a:p>
          </p:txBody>
        </p:sp>
        <p:sp>
          <p:nvSpPr>
            <p:cNvPr id="2215991" name="Line 55"/>
            <p:cNvSpPr>
              <a:spLocks noChangeShapeType="1"/>
            </p:cNvSpPr>
            <p:nvPr/>
          </p:nvSpPr>
          <p:spPr bwMode="ltGray">
            <a:xfrm>
              <a:off x="3784" y="1600"/>
              <a:ext cx="120" cy="280"/>
            </a:xfrm>
            <a:prstGeom prst="line">
              <a:avLst/>
            </a:prstGeom>
            <a:noFill/>
            <a:ln w="38100">
              <a:solidFill>
                <a:srgbClr val="00FF00"/>
              </a:solidFill>
              <a:round/>
              <a:tailEnd type="triangle" w="med" len="med"/>
            </a:ln>
            <a:effectLst>
              <a:outerShdw dist="53882" dir="2700000" algn="ctr" rotWithShape="0">
                <a:schemeClr val="bg2"/>
              </a:outerShdw>
            </a:effectLst>
          </p:spPr>
          <p:txBody>
            <a:bodyPr wrap="none" tIns="91440" bIns="91440" anchor="ctr">
              <a:spAutoFit/>
            </a:bodyPr>
            <a:lstStyle/>
            <a:p>
              <a:pPr>
                <a:defRPr/>
              </a:pPr>
              <a:endParaRPr lang="zh-CN" altLang="en-US"/>
            </a:p>
          </p:txBody>
        </p:sp>
        <p:sp>
          <p:nvSpPr>
            <p:cNvPr id="2215992" name="Line 56"/>
            <p:cNvSpPr>
              <a:spLocks noChangeShapeType="1"/>
            </p:cNvSpPr>
            <p:nvPr/>
          </p:nvSpPr>
          <p:spPr bwMode="ltGray">
            <a:xfrm flipH="1">
              <a:off x="3744" y="1600"/>
              <a:ext cx="40" cy="504"/>
            </a:xfrm>
            <a:prstGeom prst="line">
              <a:avLst/>
            </a:prstGeom>
            <a:noFill/>
            <a:ln w="38100">
              <a:solidFill>
                <a:srgbClr val="00FF00"/>
              </a:solidFill>
              <a:round/>
              <a:tailEnd type="triangle" w="med" len="med"/>
            </a:ln>
            <a:effectLst>
              <a:outerShdw dist="53882" dir="2700000" algn="ctr" rotWithShape="0">
                <a:schemeClr val="bg2"/>
              </a:outerShdw>
            </a:effectLst>
          </p:spPr>
          <p:txBody>
            <a:bodyPr wrap="none" tIns="91440" bIns="91440" anchor="ctr">
              <a:spAutoFit/>
            </a:bodyPr>
            <a:lstStyle/>
            <a:p>
              <a:pPr>
                <a:defRPr/>
              </a:pPr>
              <a:endParaRPr lang="zh-CN" altLang="en-US"/>
            </a:p>
          </p:txBody>
        </p:sp>
        <p:pic>
          <p:nvPicPr>
            <p:cNvPr id="38938" name="Picture 57"/>
            <p:cNvPicPr>
              <a:picLocks noChangeAspect="1" noChangeArrowheads="1"/>
            </p:cNvPicPr>
            <p:nvPr/>
          </p:nvPicPr>
          <p:blipFill>
            <a:blip r:embed="rId8" cstate="print"/>
            <a:srcRect/>
            <a:stretch>
              <a:fillRect/>
            </a:stretch>
          </p:blipFill>
          <p:spPr bwMode="ltGray">
            <a:xfrm>
              <a:off x="4252" y="1235"/>
              <a:ext cx="215" cy="105"/>
            </a:xfrm>
            <a:prstGeom prst="rect">
              <a:avLst/>
            </a:prstGeom>
            <a:noFill/>
            <a:ln w="38100">
              <a:noFill/>
              <a:miter lim="800000"/>
              <a:headEnd/>
              <a:tailEnd/>
            </a:ln>
          </p:spPr>
        </p:pic>
        <p:pic>
          <p:nvPicPr>
            <p:cNvPr id="38939" name="Picture 58"/>
            <p:cNvPicPr>
              <a:picLocks noChangeAspect="1" noChangeArrowheads="1"/>
            </p:cNvPicPr>
            <p:nvPr/>
          </p:nvPicPr>
          <p:blipFill>
            <a:blip r:embed="rId8" cstate="print"/>
            <a:srcRect/>
            <a:stretch>
              <a:fillRect/>
            </a:stretch>
          </p:blipFill>
          <p:spPr bwMode="ltGray">
            <a:xfrm>
              <a:off x="4466" y="1434"/>
              <a:ext cx="215" cy="105"/>
            </a:xfrm>
            <a:prstGeom prst="rect">
              <a:avLst/>
            </a:prstGeom>
            <a:noFill/>
            <a:ln w="38100">
              <a:noFill/>
              <a:miter lim="800000"/>
              <a:headEnd/>
              <a:tailEnd/>
            </a:ln>
          </p:spPr>
        </p:pic>
        <p:pic>
          <p:nvPicPr>
            <p:cNvPr id="38940" name="Picture 59"/>
            <p:cNvPicPr>
              <a:picLocks noChangeAspect="1" noChangeArrowheads="1"/>
            </p:cNvPicPr>
            <p:nvPr/>
          </p:nvPicPr>
          <p:blipFill>
            <a:blip r:embed="rId8" cstate="print"/>
            <a:srcRect/>
            <a:stretch>
              <a:fillRect/>
            </a:stretch>
          </p:blipFill>
          <p:spPr bwMode="ltGray">
            <a:xfrm>
              <a:off x="4354" y="1697"/>
              <a:ext cx="215" cy="105"/>
            </a:xfrm>
            <a:prstGeom prst="rect">
              <a:avLst/>
            </a:prstGeom>
            <a:noFill/>
            <a:ln w="38100">
              <a:noFill/>
              <a:miter lim="800000"/>
              <a:headEnd/>
              <a:tailEnd/>
            </a:ln>
          </p:spPr>
        </p:pic>
        <p:pic>
          <p:nvPicPr>
            <p:cNvPr id="38941" name="Picture 60"/>
            <p:cNvPicPr>
              <a:picLocks noChangeAspect="1" noChangeArrowheads="1"/>
            </p:cNvPicPr>
            <p:nvPr/>
          </p:nvPicPr>
          <p:blipFill>
            <a:blip r:embed="rId8" cstate="print"/>
            <a:srcRect/>
            <a:stretch>
              <a:fillRect/>
            </a:stretch>
          </p:blipFill>
          <p:spPr bwMode="ltGray">
            <a:xfrm>
              <a:off x="4129" y="1877"/>
              <a:ext cx="215" cy="105"/>
            </a:xfrm>
            <a:prstGeom prst="rect">
              <a:avLst/>
            </a:prstGeom>
            <a:noFill/>
            <a:ln w="38100">
              <a:noFill/>
              <a:miter lim="800000"/>
              <a:headEnd/>
              <a:tailEnd/>
            </a:ln>
          </p:spPr>
        </p:pic>
        <p:pic>
          <p:nvPicPr>
            <p:cNvPr id="38942" name="Picture 61"/>
            <p:cNvPicPr>
              <a:picLocks noChangeAspect="1" noChangeArrowheads="1"/>
            </p:cNvPicPr>
            <p:nvPr/>
          </p:nvPicPr>
          <p:blipFill>
            <a:blip r:embed="rId8" cstate="print"/>
            <a:srcRect/>
            <a:stretch>
              <a:fillRect/>
            </a:stretch>
          </p:blipFill>
          <p:spPr bwMode="ltGray">
            <a:xfrm>
              <a:off x="3889" y="2033"/>
              <a:ext cx="215" cy="105"/>
            </a:xfrm>
            <a:prstGeom prst="rect">
              <a:avLst/>
            </a:prstGeom>
            <a:noFill/>
            <a:ln w="38100">
              <a:noFill/>
              <a:miter lim="800000"/>
              <a:headEnd/>
              <a:tailEnd/>
            </a:ln>
          </p:spPr>
        </p:pic>
        <p:pic>
          <p:nvPicPr>
            <p:cNvPr id="38943" name="Picture 62"/>
            <p:cNvPicPr>
              <a:picLocks noChangeAspect="1" noChangeArrowheads="1"/>
            </p:cNvPicPr>
            <p:nvPr/>
          </p:nvPicPr>
          <p:blipFill>
            <a:blip r:embed="rId8" cstate="print"/>
            <a:srcRect/>
            <a:stretch>
              <a:fillRect/>
            </a:stretch>
          </p:blipFill>
          <p:spPr bwMode="ltGray">
            <a:xfrm>
              <a:off x="3682" y="2189"/>
              <a:ext cx="215" cy="105"/>
            </a:xfrm>
            <a:prstGeom prst="rect">
              <a:avLst/>
            </a:prstGeom>
            <a:noFill/>
            <a:ln w="38100">
              <a:noFill/>
              <a:miter lim="800000"/>
              <a:headEnd/>
              <a:tailEnd/>
            </a:ln>
          </p:spPr>
        </p:pic>
      </p:grpSp>
      <p:sp>
        <p:nvSpPr>
          <p:cNvPr id="2215999" name="Rectangle 63"/>
          <p:cNvSpPr>
            <a:spLocks noChangeArrowheads="1"/>
          </p:cNvSpPr>
          <p:nvPr/>
        </p:nvSpPr>
        <p:spPr bwMode="invGray">
          <a:xfrm>
            <a:off x="7005638" y="2938463"/>
            <a:ext cx="1536700" cy="2144712"/>
          </a:xfrm>
          <a:prstGeom prst="rect">
            <a:avLst/>
          </a:prstGeom>
          <a:solidFill>
            <a:srgbClr val="FF0000"/>
          </a:solidFill>
          <a:ln w="38100">
            <a:solidFill>
              <a:srgbClr val="FF0000"/>
            </a:solidFill>
            <a:miter lim="800000"/>
          </a:ln>
          <a:effectLst>
            <a:outerShdw dist="53882" dir="2700000" algn="ctr" rotWithShape="0">
              <a:schemeClr val="bg2"/>
            </a:outerShdw>
          </a:effectLst>
        </p:spPr>
        <p:txBody>
          <a:bodyPr tIns="91440" bIns="91440" anchor="ctr">
            <a:spAutoFit/>
          </a:bodyPr>
          <a:lstStyle/>
          <a:p>
            <a:pPr algn="ctr">
              <a:lnSpc>
                <a:spcPct val="90000"/>
              </a:lnSpc>
              <a:defRPr/>
            </a:pPr>
            <a:r>
              <a:rPr lang="en-US" altLang="zh-CN" sz="2000" b="1">
                <a:latin typeface="Arial Narrow" panose="020B0606020202030204" pitchFamily="34" charset="0"/>
              </a:rPr>
              <a:t>Test Fails when comparing static baseline to dynamic data</a:t>
            </a:r>
            <a:endParaRPr lang="en-US" altLang="zh-CN" sz="2000" b="1">
              <a:latin typeface="Arial Narrow" panose="020B0606020202030204" pitchFamily="34" charset="0"/>
            </a:endParaRPr>
          </a:p>
        </p:txBody>
      </p:sp>
      <p:sp>
        <p:nvSpPr>
          <p:cNvPr id="2216000" name="Rectangle 64"/>
          <p:cNvSpPr>
            <a:spLocks noChangeArrowheads="1"/>
          </p:cNvSpPr>
          <p:nvPr/>
        </p:nvSpPr>
        <p:spPr bwMode="gray">
          <a:xfrm>
            <a:off x="7005638" y="2936875"/>
            <a:ext cx="1536700" cy="2144713"/>
          </a:xfrm>
          <a:prstGeom prst="rect">
            <a:avLst/>
          </a:prstGeom>
          <a:solidFill>
            <a:srgbClr val="CCFFCC"/>
          </a:solidFill>
          <a:ln w="38100">
            <a:solidFill>
              <a:srgbClr val="CCFFCC"/>
            </a:solidFill>
            <a:miter lim="800000"/>
          </a:ln>
          <a:effectLst>
            <a:outerShdw dist="53882" dir="2700000" algn="ctr" rotWithShape="0">
              <a:schemeClr val="bg2"/>
            </a:outerShdw>
          </a:effectLst>
        </p:spPr>
        <p:txBody>
          <a:bodyPr tIns="91440" bIns="91440" anchor="ctr">
            <a:spAutoFit/>
          </a:bodyPr>
          <a:lstStyle/>
          <a:p>
            <a:pPr algn="ctr">
              <a:lnSpc>
                <a:spcPct val="90000"/>
              </a:lnSpc>
              <a:defRPr/>
            </a:pPr>
            <a:r>
              <a:rPr lang="en-US" altLang="zh-CN" sz="2000" b="1">
                <a:latin typeface="Arial Narrow" panose="020B0606020202030204" pitchFamily="34" charset="0"/>
              </a:rPr>
              <a:t>Test Passes when comparing pattern baseline to dynamic data</a:t>
            </a:r>
            <a:endParaRPr lang="en-US" altLang="zh-CN" sz="2000" b="1">
              <a:latin typeface="Arial Narrow" panose="020B0606020202030204" pitchFamily="34" charset="0"/>
            </a:endParaRPr>
          </a:p>
        </p:txBody>
      </p:sp>
      <p:sp>
        <p:nvSpPr>
          <p:cNvPr id="38921" name="Rectangle 65"/>
          <p:cNvSpPr>
            <a:spLocks noChangeArrowheads="1"/>
          </p:cNvSpPr>
          <p:nvPr/>
        </p:nvSpPr>
        <p:spPr bwMode="auto">
          <a:xfrm>
            <a:off x="863600" y="4832350"/>
            <a:ext cx="5364163" cy="650875"/>
          </a:xfrm>
          <a:prstGeom prst="rect">
            <a:avLst/>
          </a:prstGeom>
          <a:noFill/>
          <a:ln w="9525" algn="ctr">
            <a:noFill/>
            <a:miter lim="800000"/>
          </a:ln>
        </p:spPr>
        <p:txBody>
          <a:bodyPr>
            <a:spAutoFit/>
          </a:bodyPr>
          <a:lstStyle/>
          <a:p>
            <a:pPr marL="114300" indent="-114300">
              <a:lnSpc>
                <a:spcPts val="2200"/>
              </a:lnSpc>
              <a:buClr>
                <a:schemeClr val="accent1"/>
              </a:buClr>
              <a:buSzPct val="75000"/>
            </a:pPr>
            <a:r>
              <a:rPr lang="zh-CN" altLang="en-US" sz="2400" b="1">
                <a:latin typeface="Arial Black" panose="020B0A04020102020204" pitchFamily="34" charset="0"/>
                <a:ea typeface="楷体_GB2312" pitchFamily="49" charset="-122"/>
              </a:rPr>
              <a:t>动态内容匹配</a:t>
            </a:r>
            <a:endParaRPr lang="zh-CN" altLang="en-US" sz="2400" b="1">
              <a:latin typeface="Arial Black" panose="020B0A04020102020204" pitchFamily="34" charset="0"/>
              <a:ea typeface="楷体_GB2312" pitchFamily="49" charset="-122"/>
            </a:endParaRPr>
          </a:p>
          <a:p>
            <a:pPr lvl="1">
              <a:lnSpc>
                <a:spcPts val="2200"/>
              </a:lnSpc>
              <a:buClr>
                <a:schemeClr val="accent1"/>
              </a:buClr>
              <a:buSzPct val="75000"/>
            </a:pPr>
            <a:r>
              <a:rPr lang="zh-CN" altLang="en-US" sz="2400" b="1">
                <a:latin typeface="Arial Black" panose="020B0A04020102020204" pitchFamily="34" charset="0"/>
                <a:ea typeface="楷体_GB2312" pitchFamily="49" charset="-122"/>
              </a:rPr>
              <a:t>利用模式匹配技术来验证数据</a:t>
            </a:r>
            <a:endParaRPr lang="zh-CN" altLang="en-US" sz="2400" b="1">
              <a:latin typeface="Arial Black" panose="020B0A04020102020204" pitchFamily="34" charset="0"/>
              <a:ea typeface="楷体_GB2312" pitchFamily="49" charset="-122"/>
            </a:endParaRPr>
          </a:p>
        </p:txBody>
      </p:sp>
      <p:sp>
        <p:nvSpPr>
          <p:cNvPr id="38922" name="Rectangle 66"/>
          <p:cNvSpPr>
            <a:spLocks noChangeArrowheads="1"/>
          </p:cNvSpPr>
          <p:nvPr/>
        </p:nvSpPr>
        <p:spPr bwMode="auto">
          <a:xfrm>
            <a:off x="792163" y="5481638"/>
            <a:ext cx="7669212" cy="650875"/>
          </a:xfrm>
          <a:prstGeom prst="rect">
            <a:avLst/>
          </a:prstGeom>
          <a:noFill/>
          <a:ln w="9525" algn="ctr">
            <a:noFill/>
            <a:miter lim="800000"/>
          </a:ln>
        </p:spPr>
        <p:txBody>
          <a:bodyPr>
            <a:spAutoFit/>
          </a:bodyPr>
          <a:lstStyle/>
          <a:p>
            <a:pPr lvl="1">
              <a:lnSpc>
                <a:spcPts val="2200"/>
              </a:lnSpc>
              <a:buClr>
                <a:schemeClr val="accent1"/>
              </a:buClr>
              <a:buSzPct val="75000"/>
            </a:pPr>
            <a:r>
              <a:rPr lang="zh-CN" altLang="en-US" sz="2400">
                <a:ea typeface="楷体_GB2312" pitchFamily="49" charset="-122"/>
              </a:rPr>
              <a:t>如不是验证 “</a:t>
            </a:r>
            <a:r>
              <a:rPr lang="en-US" altLang="zh-CN" sz="2400">
                <a:ea typeface="楷体_GB2312" pitchFamily="49" charset="-122"/>
              </a:rPr>
              <a:t>Order ID 230”, </a:t>
            </a:r>
            <a:r>
              <a:rPr lang="zh-CN" altLang="en-US" sz="2400">
                <a:ea typeface="楷体_GB2312" pitchFamily="49" charset="-122"/>
              </a:rPr>
              <a:t>而是 “</a:t>
            </a:r>
            <a:r>
              <a:rPr lang="en-US" altLang="zh-CN" sz="2400">
                <a:ea typeface="楷体_GB2312" pitchFamily="49" charset="-122"/>
              </a:rPr>
              <a:t>Order ID ###” </a:t>
            </a:r>
            <a:endParaRPr lang="en-US" altLang="zh-CN" sz="2400">
              <a:ea typeface="楷体_GB2312" pitchFamily="49" charset="-122"/>
            </a:endParaRPr>
          </a:p>
          <a:p>
            <a:pPr lvl="1">
              <a:lnSpc>
                <a:spcPts val="2200"/>
              </a:lnSpc>
              <a:buClr>
                <a:schemeClr val="accent1"/>
              </a:buClr>
              <a:buSzPct val="75000"/>
            </a:pPr>
            <a:r>
              <a:rPr lang="zh-CN" altLang="en-US" sz="2400">
                <a:ea typeface="楷体_GB2312" pitchFamily="49" charset="-122"/>
              </a:rPr>
              <a:t>当验证应用的行为时，考虑了各种不同的合法响应</a:t>
            </a:r>
            <a:endParaRPr lang="zh-CN" altLang="en-US" sz="2400">
              <a:ea typeface="楷体_GB2312" pitchFamily="49" charset="-122"/>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15940"/>
                                        </p:tgtEl>
                                        <p:attrNameLst>
                                          <p:attrName>style.visibility</p:attrName>
                                        </p:attrNameLst>
                                      </p:cBhvr>
                                      <p:to>
                                        <p:strVal val="visible"/>
                                      </p:to>
                                    </p:set>
                                    <p:animEffect transition="in" filter="dissolve">
                                      <p:cBhvr>
                                        <p:cTn id="7" dur="500"/>
                                        <p:tgtEl>
                                          <p:spTgt spid="221594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215999"/>
                                        </p:tgtEl>
                                        <p:attrNameLst>
                                          <p:attrName>style.visibility</p:attrName>
                                        </p:attrNameLst>
                                      </p:cBhvr>
                                      <p:to>
                                        <p:strVal val="visible"/>
                                      </p:to>
                                    </p:set>
                                    <p:animEffect transition="in" filter="wipe(up)">
                                      <p:cBhvr>
                                        <p:cTn id="15" dur="500"/>
                                        <p:tgtEl>
                                          <p:spTgt spid="221599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2216000"/>
                                        </p:tgtEl>
                                        <p:attrNameLst>
                                          <p:attrName>style.visibility</p:attrName>
                                        </p:attrNameLst>
                                      </p:cBhvr>
                                      <p:to>
                                        <p:strVal val="visible"/>
                                      </p:to>
                                    </p:set>
                                    <p:animEffect transition="in" filter="dissolve">
                                      <p:cBhvr>
                                        <p:cTn id="24" dur="500"/>
                                        <p:tgtEl>
                                          <p:spTgt spid="2216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5940" grpId="0" animBg="1" autoUpdateAnimBg="0"/>
      <p:bldP spid="2215999" grpId="0" animBg="1" autoUpdateAnimBg="0"/>
      <p:bldP spid="2216000"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259632" y="366695"/>
            <a:ext cx="6312764" cy="561975"/>
          </a:xfrm>
        </p:spPr>
        <p:txBody>
          <a:bodyPr/>
          <a:lstStyle/>
          <a:p>
            <a:pPr algn="ctr"/>
            <a:r>
              <a:rPr lang="zh-CN" altLang="en-US" sz="3200" dirty="0">
                <a:solidFill>
                  <a:srgbClr val="FFFF00"/>
                </a:solidFill>
              </a:rPr>
              <a:t>另外一个例子</a:t>
            </a:r>
            <a:endParaRPr lang="zh-CN" altLang="en-US" sz="3200" dirty="0">
              <a:solidFill>
                <a:srgbClr val="FFFF00"/>
              </a:solidFill>
            </a:endParaRPr>
          </a:p>
        </p:txBody>
      </p:sp>
      <p:pic>
        <p:nvPicPr>
          <p:cNvPr id="39939" name="Picture 4" descr="4-6"/>
          <p:cNvPicPr>
            <a:picLocks noChangeAspect="1" noChangeArrowheads="1"/>
          </p:cNvPicPr>
          <p:nvPr/>
        </p:nvPicPr>
        <p:blipFill>
          <a:blip r:embed="rId1" cstate="print"/>
          <a:srcRect/>
          <a:stretch>
            <a:fillRect/>
          </a:stretch>
        </p:blipFill>
        <p:spPr bwMode="auto">
          <a:xfrm>
            <a:off x="899592" y="1412776"/>
            <a:ext cx="7092950" cy="5280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descr="keyword script.png"/>
          <p:cNvPicPr>
            <a:picLocks noChangeAspect="1"/>
          </p:cNvPicPr>
          <p:nvPr/>
        </p:nvPicPr>
        <p:blipFill>
          <a:blip r:embed="rId1" cstate="print"/>
          <a:stretch>
            <a:fillRect/>
          </a:stretch>
        </p:blipFill>
        <p:spPr>
          <a:xfrm>
            <a:off x="177800" y="4852893"/>
            <a:ext cx="5163271" cy="1343213"/>
          </a:xfrm>
          <a:prstGeom prst="rect">
            <a:avLst/>
          </a:prstGeom>
        </p:spPr>
      </p:pic>
      <p:sp>
        <p:nvSpPr>
          <p:cNvPr id="2" name="标题 1"/>
          <p:cNvSpPr>
            <a:spLocks noGrp="1"/>
          </p:cNvSpPr>
          <p:nvPr>
            <p:ph type="title"/>
          </p:nvPr>
        </p:nvSpPr>
        <p:spPr>
          <a:xfrm>
            <a:off x="1403648" y="366695"/>
            <a:ext cx="6168748" cy="561975"/>
          </a:xfrm>
        </p:spPr>
        <p:txBody>
          <a:bodyPr/>
          <a:lstStyle/>
          <a:p>
            <a:pPr algn="ctr"/>
            <a:r>
              <a:rPr lang="zh-CN" altLang="en-US" sz="3600" dirty="0" smtClean="0">
                <a:solidFill>
                  <a:srgbClr val="FFFBBF"/>
                </a:solidFill>
              </a:rPr>
              <a:t>关键字驱动原理</a:t>
            </a:r>
            <a:endParaRPr lang="zh-CN" altLang="en-US" sz="3600" dirty="0">
              <a:solidFill>
                <a:srgbClr val="FFFBBF"/>
              </a:solidFill>
            </a:endParaRPr>
          </a:p>
        </p:txBody>
      </p:sp>
      <p:sp>
        <p:nvSpPr>
          <p:cNvPr id="68610"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0" y="6654800"/>
            <a:ext cx="4114800" cy="2032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1" name="AutoShape 9"/>
          <p:cNvSpPr>
            <a:spLocks noChangeArrowheads="1"/>
          </p:cNvSpPr>
          <p:nvPr/>
        </p:nvSpPr>
        <p:spPr bwMode="auto">
          <a:xfrm>
            <a:off x="7231063" y="4987925"/>
            <a:ext cx="1143000" cy="990600"/>
          </a:xfrm>
          <a:prstGeom prst="can">
            <a:avLst>
              <a:gd name="adj" fmla="val 25000"/>
            </a:avLst>
          </a:prstGeom>
          <a:solidFill>
            <a:schemeClr val="accent1"/>
          </a:solidFill>
          <a:ln w="9525">
            <a:solidFill>
              <a:schemeClr val="tx1"/>
            </a:solidFill>
            <a:round/>
          </a:ln>
        </p:spPr>
        <p:txBody>
          <a:bodyPr wrap="none" anchor="ctr"/>
          <a:lstStyle/>
          <a:p>
            <a:pPr algn="ctr"/>
            <a:r>
              <a:rPr lang="zh-CN" altLang="en-US" dirty="0">
                <a:solidFill>
                  <a:schemeClr val="accent2">
                    <a:lumMod val="20000"/>
                    <a:lumOff val="80000"/>
                  </a:schemeClr>
                </a:solidFill>
                <a:latin typeface="宋体" panose="02010600030101010101" pitchFamily="2" charset="-122"/>
                <a:ea typeface="宋体" panose="02010600030101010101" pitchFamily="2" charset="-122"/>
              </a:rPr>
              <a:t>对象库</a:t>
            </a:r>
            <a:endParaRPr lang="en-US" altLang="zh-CN" dirty="0">
              <a:solidFill>
                <a:schemeClr val="accent2">
                  <a:lumMod val="20000"/>
                  <a:lumOff val="80000"/>
                </a:schemeClr>
              </a:solidFill>
              <a:latin typeface="宋体" panose="02010600030101010101" pitchFamily="2" charset="-122"/>
              <a:ea typeface="宋体" panose="02010600030101010101" pitchFamily="2" charset="-122"/>
            </a:endParaRPr>
          </a:p>
        </p:txBody>
      </p:sp>
      <p:sp>
        <p:nvSpPr>
          <p:cNvPr id="62" name="AutoShape 10"/>
          <p:cNvSpPr>
            <a:spLocks noChangeArrowheads="1"/>
          </p:cNvSpPr>
          <p:nvPr/>
        </p:nvSpPr>
        <p:spPr bwMode="auto">
          <a:xfrm>
            <a:off x="5511800" y="4960938"/>
            <a:ext cx="1320800" cy="1058862"/>
          </a:xfrm>
          <a:prstGeom prst="can">
            <a:avLst>
              <a:gd name="adj" fmla="val 25000"/>
            </a:avLst>
          </a:prstGeom>
          <a:solidFill>
            <a:srgbClr val="FFFF99"/>
          </a:solidFill>
          <a:ln w="9525">
            <a:solidFill>
              <a:schemeClr val="tx1"/>
            </a:solidFill>
            <a:round/>
          </a:ln>
        </p:spPr>
        <p:txBody>
          <a:bodyPr wrap="none" anchor="ctr"/>
          <a:lstStyle/>
          <a:p>
            <a:pPr algn="ctr"/>
            <a:r>
              <a:rPr lang="zh-CN" altLang="en-US" b="1" dirty="0">
                <a:solidFill>
                  <a:schemeClr val="accent1">
                    <a:lumMod val="50000"/>
                  </a:schemeClr>
                </a:solidFill>
                <a:latin typeface="宋体" panose="02010600030101010101" pitchFamily="2" charset="-122"/>
                <a:ea typeface="宋体" panose="02010600030101010101" pitchFamily="2" charset="-122"/>
              </a:rPr>
              <a:t>关键字</a:t>
            </a:r>
            <a:endParaRPr lang="en-US" altLang="zh-CN" b="1" dirty="0">
              <a:solidFill>
                <a:schemeClr val="accent1">
                  <a:lumMod val="50000"/>
                </a:schemeClr>
              </a:solidFill>
              <a:latin typeface="宋体" panose="02010600030101010101" pitchFamily="2" charset="-122"/>
              <a:ea typeface="宋体" panose="02010600030101010101" pitchFamily="2" charset="-122"/>
            </a:endParaRPr>
          </a:p>
          <a:p>
            <a:pPr algn="ctr"/>
            <a:r>
              <a:rPr lang="zh-CN" altLang="en-US" b="1" dirty="0" smtClean="0">
                <a:solidFill>
                  <a:schemeClr val="accent1">
                    <a:lumMod val="50000"/>
                  </a:schemeClr>
                </a:solidFill>
                <a:latin typeface="宋体" panose="02010600030101010101" pitchFamily="2" charset="-122"/>
                <a:ea typeface="宋体" panose="02010600030101010101" pitchFamily="2" charset="-122"/>
              </a:rPr>
              <a:t>函数库</a:t>
            </a:r>
            <a:endParaRPr lang="en-US" altLang="zh-CN" b="1" dirty="0">
              <a:solidFill>
                <a:schemeClr val="accent1">
                  <a:lumMod val="50000"/>
                </a:schemeClr>
              </a:solidFill>
              <a:latin typeface="宋体" panose="02010600030101010101" pitchFamily="2" charset="-122"/>
              <a:ea typeface="宋体" panose="02010600030101010101" pitchFamily="2" charset="-122"/>
            </a:endParaRPr>
          </a:p>
        </p:txBody>
      </p:sp>
      <p:sp>
        <p:nvSpPr>
          <p:cNvPr id="63" name="AutoShape 11"/>
          <p:cNvSpPr>
            <a:spLocks noChangeArrowheads="1"/>
          </p:cNvSpPr>
          <p:nvPr/>
        </p:nvSpPr>
        <p:spPr bwMode="auto">
          <a:xfrm>
            <a:off x="1778000" y="2259012"/>
            <a:ext cx="1689101" cy="992188"/>
          </a:xfrm>
          <a:prstGeom prst="foldedCorner">
            <a:avLst>
              <a:gd name="adj" fmla="val 28595"/>
            </a:avLst>
          </a:prstGeom>
          <a:solidFill>
            <a:schemeClr val="bg1">
              <a:lumMod val="65000"/>
              <a:lumOff val="35000"/>
            </a:schemeClr>
          </a:solidFill>
          <a:ln w="9525">
            <a:solidFill>
              <a:schemeClr val="tx1"/>
            </a:solidFill>
            <a:round/>
          </a:ln>
        </p:spPr>
        <p:txBody>
          <a:bodyPr wrap="none" anchor="ctr"/>
          <a:lstStyle/>
          <a:p>
            <a:pPr algn="ctr"/>
            <a:r>
              <a:rPr lang="zh-CN" altLang="en-US" b="1" dirty="0">
                <a:latin typeface="宋体" panose="02010600030101010101" pitchFamily="2" charset="-122"/>
                <a:ea typeface="宋体" panose="02010600030101010101" pitchFamily="2" charset="-122"/>
              </a:rPr>
              <a:t>业务</a:t>
            </a:r>
            <a:endParaRPr lang="en-US" altLang="zh-CN" b="1" dirty="0">
              <a:latin typeface="宋体" panose="02010600030101010101" pitchFamily="2" charset="-122"/>
              <a:ea typeface="宋体" panose="02010600030101010101" pitchFamily="2" charset="-122"/>
            </a:endParaRPr>
          </a:p>
          <a:p>
            <a:pPr algn="ctr"/>
            <a:r>
              <a:rPr lang="zh-CN" altLang="en-US" b="1" dirty="0">
                <a:latin typeface="宋体" panose="02010600030101010101" pitchFamily="2" charset="-122"/>
                <a:ea typeface="宋体" panose="02010600030101010101" pitchFamily="2" charset="-122"/>
              </a:rPr>
              <a:t>测试用例</a:t>
            </a:r>
            <a:endParaRPr lang="en-US" altLang="zh-CN" b="1" dirty="0">
              <a:latin typeface="宋体" panose="02010600030101010101" pitchFamily="2" charset="-122"/>
              <a:ea typeface="宋体" panose="02010600030101010101" pitchFamily="2" charset="-122"/>
            </a:endParaRPr>
          </a:p>
        </p:txBody>
      </p:sp>
      <p:sp>
        <p:nvSpPr>
          <p:cNvPr id="64" name="AutoShape 12"/>
          <p:cNvSpPr>
            <a:spLocks noChangeArrowheads="1"/>
          </p:cNvSpPr>
          <p:nvPr/>
        </p:nvSpPr>
        <p:spPr bwMode="auto">
          <a:xfrm>
            <a:off x="4308475" y="2286001"/>
            <a:ext cx="1889125" cy="915988"/>
          </a:xfrm>
          <a:prstGeom prst="foldedCorner">
            <a:avLst>
              <a:gd name="adj" fmla="val 19519"/>
            </a:avLst>
          </a:prstGeom>
          <a:solidFill>
            <a:srgbClr val="FFFF99"/>
          </a:solidFill>
          <a:ln w="9525">
            <a:solidFill>
              <a:schemeClr val="tx1"/>
            </a:solidFill>
            <a:round/>
          </a:ln>
        </p:spPr>
        <p:txBody>
          <a:bodyPr wrap="none" anchor="ctr"/>
          <a:lstStyle/>
          <a:p>
            <a:pPr algn="ctr"/>
            <a:r>
              <a:rPr lang="zh-CN" altLang="en-US" dirty="0">
                <a:solidFill>
                  <a:schemeClr val="accent1">
                    <a:lumMod val="50000"/>
                  </a:schemeClr>
                </a:solidFill>
                <a:latin typeface="宋体" panose="02010600030101010101" pitchFamily="2" charset="-122"/>
                <a:ea typeface="宋体" panose="02010600030101010101" pitchFamily="2" charset="-122"/>
              </a:rPr>
              <a:t>关键字驱动</a:t>
            </a:r>
            <a:endParaRPr lang="en-US" altLang="zh-CN" dirty="0">
              <a:solidFill>
                <a:schemeClr val="accent1">
                  <a:lumMod val="50000"/>
                </a:schemeClr>
              </a:solidFill>
              <a:latin typeface="宋体" panose="02010600030101010101" pitchFamily="2" charset="-122"/>
              <a:ea typeface="宋体" panose="02010600030101010101" pitchFamily="2" charset="-122"/>
            </a:endParaRPr>
          </a:p>
          <a:p>
            <a:pPr algn="ctr"/>
            <a:r>
              <a:rPr lang="zh-CN" altLang="en-US" dirty="0">
                <a:solidFill>
                  <a:schemeClr val="accent1">
                    <a:lumMod val="50000"/>
                  </a:schemeClr>
                </a:solidFill>
                <a:latin typeface="宋体" panose="02010600030101010101" pitchFamily="2" charset="-122"/>
                <a:ea typeface="宋体" panose="02010600030101010101" pitchFamily="2" charset="-122"/>
              </a:rPr>
              <a:t>脚本</a:t>
            </a:r>
            <a:endParaRPr lang="en-US" altLang="zh-CN" sz="1400" dirty="0">
              <a:solidFill>
                <a:schemeClr val="accent1">
                  <a:lumMod val="50000"/>
                </a:schemeClr>
              </a:solidFill>
              <a:latin typeface="宋体" panose="02010600030101010101" pitchFamily="2" charset="-122"/>
              <a:ea typeface="宋体" panose="02010600030101010101" pitchFamily="2" charset="-122"/>
            </a:endParaRPr>
          </a:p>
        </p:txBody>
      </p:sp>
      <p:sp>
        <p:nvSpPr>
          <p:cNvPr id="65" name="AutoShape 13"/>
          <p:cNvSpPr>
            <a:spLocks noChangeArrowheads="1"/>
          </p:cNvSpPr>
          <p:nvPr/>
        </p:nvSpPr>
        <p:spPr bwMode="auto">
          <a:xfrm>
            <a:off x="5173663" y="3819525"/>
            <a:ext cx="2438400" cy="519113"/>
          </a:xfrm>
          <a:prstGeom prst="roundRect">
            <a:avLst>
              <a:gd name="adj" fmla="val 40366"/>
            </a:avLst>
          </a:prstGeom>
          <a:solidFill>
            <a:srgbClr val="FFFF99"/>
          </a:solidFill>
          <a:ln w="9525">
            <a:solidFill>
              <a:schemeClr val="tx1"/>
            </a:solidFill>
            <a:round/>
          </a:ln>
        </p:spPr>
        <p:txBody>
          <a:bodyPr wrap="none" anchor="ctr"/>
          <a:lstStyle/>
          <a:p>
            <a:pPr algn="ctr"/>
            <a:r>
              <a:rPr lang="zh-CN" altLang="en-US" b="1" dirty="0" smtClean="0">
                <a:solidFill>
                  <a:schemeClr val="accent1">
                    <a:lumMod val="50000"/>
                  </a:schemeClr>
                </a:solidFill>
                <a:latin typeface="宋体" panose="02010600030101010101" pitchFamily="2" charset="-122"/>
                <a:ea typeface="宋体" panose="02010600030101010101" pitchFamily="2" charset="-122"/>
              </a:rPr>
              <a:t>关键字解释器</a:t>
            </a:r>
            <a:endParaRPr lang="en-US" altLang="zh-CN" b="1" dirty="0">
              <a:solidFill>
                <a:schemeClr val="accent1">
                  <a:lumMod val="50000"/>
                </a:schemeClr>
              </a:solidFill>
              <a:latin typeface="宋体" panose="02010600030101010101" pitchFamily="2" charset="-122"/>
              <a:ea typeface="宋体" panose="02010600030101010101" pitchFamily="2" charset="-122"/>
            </a:endParaRPr>
          </a:p>
        </p:txBody>
      </p:sp>
      <p:cxnSp>
        <p:nvCxnSpPr>
          <p:cNvPr id="66" name="AutoShape 14"/>
          <p:cNvCxnSpPr>
            <a:cxnSpLocks noChangeShapeType="1"/>
            <a:stCxn id="65" idx="2"/>
            <a:endCxn id="62" idx="1"/>
          </p:cNvCxnSpPr>
          <p:nvPr/>
        </p:nvCxnSpPr>
        <p:spPr bwMode="auto">
          <a:xfrm rot="5400000">
            <a:off x="5971382" y="4539457"/>
            <a:ext cx="622300" cy="220663"/>
          </a:xfrm>
          <a:prstGeom prst="straightConnector1">
            <a:avLst/>
          </a:prstGeom>
          <a:noFill/>
          <a:ln w="9525">
            <a:solidFill>
              <a:schemeClr val="tx1"/>
            </a:solidFill>
            <a:round/>
            <a:headEnd type="arrow" w="med" len="med"/>
            <a:tailEnd type="arrow" w="med" len="med"/>
          </a:ln>
        </p:spPr>
      </p:cxnSp>
      <p:cxnSp>
        <p:nvCxnSpPr>
          <p:cNvPr id="67" name="AutoShape 15"/>
          <p:cNvCxnSpPr>
            <a:cxnSpLocks noChangeShapeType="1"/>
            <a:stCxn id="63" idx="3"/>
            <a:endCxn id="64" idx="1"/>
          </p:cNvCxnSpPr>
          <p:nvPr/>
        </p:nvCxnSpPr>
        <p:spPr bwMode="auto">
          <a:xfrm flipV="1">
            <a:off x="3467101" y="2743995"/>
            <a:ext cx="841374" cy="11111"/>
          </a:xfrm>
          <a:prstGeom prst="straightConnector1">
            <a:avLst/>
          </a:prstGeom>
          <a:noFill/>
          <a:ln w="9525">
            <a:solidFill>
              <a:schemeClr val="tx1"/>
            </a:solidFill>
            <a:round/>
            <a:tailEnd type="triangle" w="med" len="med"/>
          </a:ln>
        </p:spPr>
      </p:cxnSp>
      <p:cxnSp>
        <p:nvCxnSpPr>
          <p:cNvPr id="68" name="AutoShape 17"/>
          <p:cNvCxnSpPr>
            <a:cxnSpLocks noChangeShapeType="1"/>
            <a:stCxn id="65" idx="2"/>
            <a:endCxn id="61" idx="1"/>
          </p:cNvCxnSpPr>
          <p:nvPr/>
        </p:nvCxnSpPr>
        <p:spPr bwMode="auto">
          <a:xfrm rot="16200000" flipH="1">
            <a:off x="6773070" y="3958431"/>
            <a:ext cx="649287" cy="1409700"/>
          </a:xfrm>
          <a:prstGeom prst="straightConnector1">
            <a:avLst/>
          </a:prstGeom>
          <a:noFill/>
          <a:ln w="9525">
            <a:solidFill>
              <a:schemeClr val="tx1"/>
            </a:solidFill>
            <a:round/>
            <a:headEnd type="arrow" w="med" len="med"/>
            <a:tailEnd type="arrow" w="med" len="med"/>
          </a:ln>
        </p:spPr>
      </p:cxnSp>
      <p:sp>
        <p:nvSpPr>
          <p:cNvPr id="69" name="AutoShape 18"/>
          <p:cNvSpPr>
            <a:spLocks noChangeArrowheads="1"/>
          </p:cNvSpPr>
          <p:nvPr/>
        </p:nvSpPr>
        <p:spPr bwMode="auto">
          <a:xfrm>
            <a:off x="5426075" y="3275012"/>
            <a:ext cx="323850" cy="484187"/>
          </a:xfrm>
          <a:prstGeom prst="downArrow">
            <a:avLst>
              <a:gd name="adj1" fmla="val 50000"/>
              <a:gd name="adj2" fmla="val 33333"/>
            </a:avLst>
          </a:prstGeom>
          <a:solidFill>
            <a:srgbClr val="FFFFFF"/>
          </a:solidFill>
          <a:ln w="9525">
            <a:solidFill>
              <a:schemeClr val="tx1"/>
            </a:solidFill>
            <a:miter lim="800000"/>
          </a:ln>
        </p:spPr>
        <p:txBody>
          <a:bodyPr wrap="none" anchor="ctr"/>
          <a:lstStyle/>
          <a:p>
            <a:endParaRPr lang="zh-CN" altLang="en-US">
              <a:solidFill>
                <a:schemeClr val="accent1">
                  <a:lumMod val="50000"/>
                </a:schemeClr>
              </a:solidFill>
              <a:latin typeface="宋体" panose="02010600030101010101" pitchFamily="2" charset="-122"/>
              <a:ea typeface="宋体" panose="02010600030101010101" pitchFamily="2" charset="-122"/>
            </a:endParaRPr>
          </a:p>
        </p:txBody>
      </p:sp>
      <p:sp>
        <p:nvSpPr>
          <p:cNvPr id="70" name="AutoShape 19"/>
          <p:cNvSpPr>
            <a:spLocks noChangeArrowheads="1"/>
          </p:cNvSpPr>
          <p:nvPr/>
        </p:nvSpPr>
        <p:spPr bwMode="auto">
          <a:xfrm>
            <a:off x="6792912" y="2311400"/>
            <a:ext cx="1716088" cy="925513"/>
          </a:xfrm>
          <a:prstGeom prst="foldedCorner">
            <a:avLst>
              <a:gd name="adj" fmla="val 19519"/>
            </a:avLst>
          </a:prstGeom>
          <a:solidFill>
            <a:schemeClr val="accent1">
              <a:lumMod val="40000"/>
              <a:lumOff val="60000"/>
            </a:schemeClr>
          </a:solidFill>
          <a:ln w="9525">
            <a:solidFill>
              <a:schemeClr val="tx1"/>
            </a:solidFill>
            <a:round/>
          </a:ln>
        </p:spPr>
        <p:txBody>
          <a:bodyPr wrap="none" anchor="ctr"/>
          <a:lstStyle/>
          <a:p>
            <a:pPr algn="ctr"/>
            <a:r>
              <a:rPr lang="zh-CN" altLang="en-US" dirty="0">
                <a:solidFill>
                  <a:schemeClr val="accent1">
                    <a:lumMod val="50000"/>
                  </a:schemeClr>
                </a:solidFill>
                <a:latin typeface="宋体" panose="02010600030101010101" pitchFamily="2" charset="-122"/>
                <a:ea typeface="宋体" panose="02010600030101010101" pitchFamily="2" charset="-122"/>
              </a:rPr>
              <a:t>工具可执行</a:t>
            </a:r>
            <a:endParaRPr lang="en-US" altLang="zh-CN" dirty="0">
              <a:solidFill>
                <a:schemeClr val="accent1">
                  <a:lumMod val="50000"/>
                </a:schemeClr>
              </a:solidFill>
              <a:latin typeface="宋体" panose="02010600030101010101" pitchFamily="2" charset="-122"/>
              <a:ea typeface="宋体" panose="02010600030101010101" pitchFamily="2" charset="-122"/>
            </a:endParaRPr>
          </a:p>
          <a:p>
            <a:pPr algn="ctr"/>
            <a:r>
              <a:rPr lang="zh-CN" altLang="en-US" dirty="0">
                <a:solidFill>
                  <a:schemeClr val="accent1">
                    <a:lumMod val="50000"/>
                  </a:schemeClr>
                </a:solidFill>
                <a:latin typeface="宋体" panose="02010600030101010101" pitchFamily="2" charset="-122"/>
                <a:ea typeface="宋体" panose="02010600030101010101" pitchFamily="2" charset="-122"/>
              </a:rPr>
              <a:t>的脚本</a:t>
            </a:r>
            <a:endParaRPr lang="en-US" altLang="zh-CN" dirty="0">
              <a:solidFill>
                <a:schemeClr val="accent1">
                  <a:lumMod val="50000"/>
                </a:schemeClr>
              </a:solidFill>
              <a:latin typeface="宋体" panose="02010600030101010101" pitchFamily="2" charset="-122"/>
              <a:ea typeface="宋体" panose="02010600030101010101" pitchFamily="2" charset="-122"/>
            </a:endParaRPr>
          </a:p>
        </p:txBody>
      </p:sp>
      <p:sp>
        <p:nvSpPr>
          <p:cNvPr id="71" name="AutoShape 20"/>
          <p:cNvSpPr>
            <a:spLocks noChangeArrowheads="1"/>
          </p:cNvSpPr>
          <p:nvPr/>
        </p:nvSpPr>
        <p:spPr bwMode="auto">
          <a:xfrm rot="10800000">
            <a:off x="7045325" y="3275012"/>
            <a:ext cx="323850" cy="496887"/>
          </a:xfrm>
          <a:prstGeom prst="downArrow">
            <a:avLst>
              <a:gd name="adj1" fmla="val 50000"/>
              <a:gd name="adj2" fmla="val 33333"/>
            </a:avLst>
          </a:prstGeom>
          <a:solidFill>
            <a:srgbClr val="FFFFFF"/>
          </a:solidFill>
          <a:ln w="9525">
            <a:solidFill>
              <a:schemeClr val="tx1"/>
            </a:solidFill>
            <a:miter lim="800000"/>
          </a:ln>
        </p:spPr>
        <p:txBody>
          <a:bodyPr wrap="none" anchor="ctr"/>
          <a:lstStyle/>
          <a:p>
            <a:endParaRPr lang="zh-CN" altLang="en-US">
              <a:solidFill>
                <a:schemeClr val="accent1">
                  <a:lumMod val="50000"/>
                </a:schemeClr>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681480" y="366395"/>
            <a:ext cx="5891530" cy="561975"/>
          </a:xfrm>
        </p:spPr>
        <p:txBody>
          <a:bodyPr/>
          <a:lstStyle/>
          <a:p>
            <a:pPr algn="ctr"/>
            <a:r>
              <a:rPr lang="en-US" altLang="zh-CN" sz="3200" dirty="0" smtClean="0">
                <a:solidFill>
                  <a:srgbClr val="FFFF00"/>
                </a:solidFill>
              </a:rPr>
              <a:t>9.2.4 </a:t>
            </a:r>
            <a:r>
              <a:rPr lang="zh-CN" altLang="en-US" sz="3200" dirty="0">
                <a:solidFill>
                  <a:srgbClr val="FFFF00"/>
                </a:solidFill>
              </a:rPr>
              <a:t>自动比较 </a:t>
            </a:r>
            <a:endParaRPr lang="en-US" altLang="zh-CN" sz="3200" dirty="0">
              <a:solidFill>
                <a:srgbClr val="FFFF00"/>
              </a:solidFill>
            </a:endParaRPr>
          </a:p>
        </p:txBody>
      </p:sp>
      <p:sp>
        <p:nvSpPr>
          <p:cNvPr id="2157571" name="Rectangle 3"/>
          <p:cNvSpPr>
            <a:spLocks noChangeArrowheads="1"/>
          </p:cNvSpPr>
          <p:nvPr/>
        </p:nvSpPr>
        <p:spPr bwMode="auto">
          <a:xfrm>
            <a:off x="407670" y="1598613"/>
            <a:ext cx="8328660" cy="4707890"/>
          </a:xfrm>
          <a:prstGeom prst="rect">
            <a:avLst/>
          </a:prstGeom>
          <a:noFill/>
          <a:ln w="9525" algn="ctr">
            <a:noFill/>
            <a:miter lim="800000"/>
          </a:ln>
          <a:effectLst/>
        </p:spPr>
        <p:txBody>
          <a:bodyPr wrap="square" anchor="ctr">
            <a:spAutoFit/>
          </a:bodyPr>
          <a:lstStyle/>
          <a:p>
            <a:pPr indent="457200" algn="l" eaLnBrk="1" fontAlgn="auto" latinLnBrk="0" hangingPunct="1">
              <a:lnSpc>
                <a:spcPct val="150000"/>
              </a:lnSpc>
            </a:pPr>
            <a:r>
              <a:rPr lang="zh-CN" altLang="en-US" sz="2000" i="0">
                <a:sym typeface="+mn-ea"/>
              </a:rPr>
              <a:t>脚本中事先</a:t>
            </a:r>
            <a:r>
              <a:rPr lang="zh-CN" altLang="en-US" sz="2000" i="0">
                <a:sym typeface="+mn-ea"/>
              </a:rPr>
              <a:t>定义或插入了</a:t>
            </a:r>
            <a:r>
              <a:rPr lang="zh-CN" altLang="en-US" sz="2000" i="0">
                <a:sym typeface="+mn-ea"/>
              </a:rPr>
              <a:t>预期输出</a:t>
            </a:r>
            <a:r>
              <a:rPr lang="zh-CN" altLang="en-US" sz="2000" i="0">
                <a:sym typeface="+mn-ea"/>
              </a:rPr>
              <a:t>，测试运行脚本时将捕获的结果和预先准备的输出进行比较，从而确定测试用例是否通过。</a:t>
            </a:r>
            <a:endParaRPr lang="zh-CN" altLang="en-US" sz="2000" i="0">
              <a:solidFill>
                <a:schemeClr val="tx1"/>
              </a:solidFill>
            </a:endParaRPr>
          </a:p>
          <a:p>
            <a:pPr indent="457200" algn="l" eaLnBrk="1" fontAlgn="auto" latinLnBrk="0" hangingPunct="1">
              <a:lnSpc>
                <a:spcPct val="150000"/>
              </a:lnSpc>
            </a:pPr>
            <a:r>
              <a:rPr lang="zh-CN" altLang="en-US" sz="2000" i="0">
                <a:solidFill>
                  <a:srgbClr val="FF0000"/>
                </a:solidFill>
                <a:sym typeface="+mn-ea"/>
              </a:rPr>
              <a:t>简单比较</a:t>
            </a:r>
            <a:r>
              <a:rPr lang="zh-CN" altLang="en-US" sz="2000" i="0">
                <a:sym typeface="+mn-ea"/>
              </a:rPr>
              <a:t>，对执行过程中输出的数值和期望获得的数值进行比较。</a:t>
            </a:r>
            <a:endParaRPr lang="zh-CN" altLang="en-US" sz="2000" i="0">
              <a:sym typeface="+mn-ea"/>
            </a:endParaRPr>
          </a:p>
          <a:p>
            <a:pPr indent="457200" algn="l" eaLnBrk="1" fontAlgn="auto" latinLnBrk="0" hangingPunct="1">
              <a:lnSpc>
                <a:spcPct val="150000"/>
              </a:lnSpc>
            </a:pPr>
            <a:r>
              <a:rPr lang="zh-CN" altLang="en-US" sz="2000" i="0">
                <a:sym typeface="+mn-ea"/>
              </a:rPr>
              <a:t>复杂的比较，如比较文件名、文件大小、文件内容，还有</a:t>
            </a:r>
            <a:r>
              <a:rPr lang="en-US" altLang="zh-CN" sz="2000" i="0">
                <a:sym typeface="+mn-ea"/>
              </a:rPr>
              <a:t>Windows </a:t>
            </a:r>
            <a:r>
              <a:rPr lang="zh-CN" altLang="en-US" sz="2000" i="0">
                <a:sym typeface="+mn-ea"/>
              </a:rPr>
              <a:t>窗口或控件的属性，甚至比较整个屏幕或屏幕上某个区域图像等。</a:t>
            </a:r>
            <a:endParaRPr lang="zh-CN" altLang="en-US" sz="2000" i="0">
              <a:solidFill>
                <a:schemeClr val="tx1"/>
              </a:solidFill>
            </a:endParaRPr>
          </a:p>
          <a:p>
            <a:pPr indent="457200" algn="l" eaLnBrk="1" fontAlgn="auto" latinLnBrk="0" hangingPunct="1">
              <a:lnSpc>
                <a:spcPct val="150000"/>
              </a:lnSpc>
            </a:pPr>
            <a:r>
              <a:rPr lang="zh-CN" altLang="en-US" sz="2000" i="0">
                <a:sym typeface="+mn-ea"/>
              </a:rPr>
              <a:t>图片或自绘窗口特效的验证是自动化测试中的一个难点。一般先截取并保存正确的图片，然后将脚本运行时截取的图片与保存的图片进行比较。由于这种比较是在像素级上进行，极微小的差异都会被认为是不同的。</a:t>
            </a:r>
            <a:endParaRPr lang="zh-CN" altLang="en-US" sz="2000" i="0">
              <a:solidFill>
                <a:schemeClr val="tx1"/>
              </a:solidFill>
            </a:endParaRPr>
          </a:p>
          <a:p>
            <a:pPr indent="457200" algn="l" eaLnBrk="1" fontAlgn="auto" latinLnBrk="0" hangingPunct="1">
              <a:lnSpc>
                <a:spcPct val="150000"/>
              </a:lnSpc>
            </a:pPr>
            <a:r>
              <a:rPr lang="zh-CN" altLang="en-US" sz="2000" i="0">
                <a:solidFill>
                  <a:srgbClr val="FF0000"/>
                </a:solidFill>
                <a:sym typeface="+mn-ea"/>
              </a:rPr>
              <a:t>智能比较，</a:t>
            </a:r>
            <a:r>
              <a:rPr lang="zh-CN" altLang="en-US" sz="2000" i="0">
                <a:sym typeface="+mn-ea"/>
              </a:rPr>
              <a:t>设定阈值，允许存在微小的差异，高于阈值的被认定验证失败；而低于或等于阈值的差异将被忽视，认定验证通过。</a:t>
            </a:r>
            <a:endParaRPr lang="zh-CN" altLang="en-US" sz="2000" b="1" i="0" dirty="0">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spd="med">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681480" y="366395"/>
            <a:ext cx="5891530" cy="561975"/>
          </a:xfrm>
        </p:spPr>
        <p:txBody>
          <a:bodyPr/>
          <a:lstStyle/>
          <a:p>
            <a:pPr algn="ctr"/>
            <a:r>
              <a:rPr lang="en-US" altLang="zh-CN" sz="3200" dirty="0" smtClean="0">
                <a:solidFill>
                  <a:srgbClr val="FFFF00"/>
                </a:solidFill>
              </a:rPr>
              <a:t>9.2.5 </a:t>
            </a:r>
            <a:r>
              <a:rPr lang="zh-CN" altLang="en-US" sz="3200" dirty="0">
                <a:solidFill>
                  <a:srgbClr val="FFFF00"/>
                </a:solidFill>
                <a:sym typeface="+mn-ea"/>
              </a:rPr>
              <a:t>测试自动化系统的构成</a:t>
            </a:r>
            <a:r>
              <a:rPr lang="zh-CN" altLang="en-US" sz="3200" dirty="0">
                <a:solidFill>
                  <a:srgbClr val="FFFF00"/>
                </a:solidFill>
              </a:rPr>
              <a:t> </a:t>
            </a:r>
            <a:endParaRPr lang="zh-CN" altLang="en-US" sz="3200" dirty="0">
              <a:solidFill>
                <a:srgbClr val="FFFF00"/>
              </a:solidFill>
            </a:endParaRPr>
          </a:p>
        </p:txBody>
      </p:sp>
      <p:sp>
        <p:nvSpPr>
          <p:cNvPr id="2157571" name="Rectangle 3"/>
          <p:cNvSpPr>
            <a:spLocks noChangeArrowheads="1"/>
          </p:cNvSpPr>
          <p:nvPr/>
        </p:nvSpPr>
        <p:spPr bwMode="auto">
          <a:xfrm>
            <a:off x="220345" y="1337310"/>
            <a:ext cx="8328660" cy="553085"/>
          </a:xfrm>
          <a:prstGeom prst="rect">
            <a:avLst/>
          </a:prstGeom>
          <a:noFill/>
          <a:ln w="9525" algn="ctr">
            <a:noFill/>
            <a:miter lim="800000"/>
          </a:ln>
          <a:effectLst/>
        </p:spPr>
        <p:txBody>
          <a:bodyPr wrap="square" anchor="ctr">
            <a:spAutoFit/>
          </a:bodyPr>
          <a:lstStyle/>
          <a:p>
            <a:pPr indent="457200" algn="l" eaLnBrk="1" fontAlgn="auto" latinLnBrk="0" hangingPunct="1">
              <a:lnSpc>
                <a:spcPct val="150000"/>
              </a:lnSpc>
            </a:pPr>
            <a:r>
              <a:rPr lang="zh-CN" altLang="en-US" sz="2000" i="0">
                <a:sym typeface="+mn-ea"/>
              </a:rPr>
              <a:t>测试自动化的基本结构</a:t>
            </a:r>
            <a:endParaRPr lang="zh-CN" altLang="en-US" sz="2000" i="0">
              <a:ea typeface="宋体" panose="02010600030101010101" pitchFamily="2" charset="-122"/>
              <a:sym typeface="+mn-ea"/>
            </a:endParaRPr>
          </a:p>
        </p:txBody>
      </p:sp>
      <p:graphicFrame>
        <p:nvGraphicFramePr>
          <p:cNvPr id="2" name="对象 1"/>
          <p:cNvGraphicFramePr/>
          <p:nvPr/>
        </p:nvGraphicFramePr>
        <p:xfrm>
          <a:off x="321945" y="2020570"/>
          <a:ext cx="8499475" cy="4770120"/>
        </p:xfrm>
        <a:graphic>
          <a:graphicData uri="http://schemas.openxmlformats.org/presentationml/2006/ole">
            <mc:AlternateContent xmlns:mc="http://schemas.openxmlformats.org/markup-compatibility/2006">
              <mc:Choice xmlns:v="urn:schemas-microsoft-com:vml" Requires="v">
                <p:oleObj spid="_x0000_s3" name="" r:id="rId1" imgW="5829300" imgH="3886200" progId="Visio.Drawing.11">
                  <p:embed/>
                </p:oleObj>
              </mc:Choice>
              <mc:Fallback>
                <p:oleObj name="" r:id="rId1" imgW="5829300" imgH="3886200" progId="Visio.Drawing.11">
                  <p:embed/>
                  <p:pic>
                    <p:nvPicPr>
                      <p:cNvPr id="0" name="图片 2"/>
                      <p:cNvPicPr/>
                      <p:nvPr/>
                    </p:nvPicPr>
                    <p:blipFill>
                      <a:blip r:embed="rId2"/>
                      <a:stretch>
                        <a:fillRect/>
                      </a:stretch>
                    </p:blipFill>
                    <p:spPr>
                      <a:xfrm>
                        <a:off x="321945" y="2020570"/>
                        <a:ext cx="8499475" cy="4770120"/>
                      </a:xfrm>
                      <a:prstGeom prst="rect">
                        <a:avLst/>
                      </a:prstGeom>
                    </p:spPr>
                  </p:pic>
                </p:oleObj>
              </mc:Fallback>
            </mc:AlternateContent>
          </a:graphicData>
        </a:graphic>
      </p:graphicFrame>
    </p:spTree>
  </p:cSld>
  <p:clrMapOvr>
    <a:masterClrMapping/>
  </p:clrMapOvr>
  <p:transition spd="med">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517015" y="260350"/>
            <a:ext cx="5935345" cy="662305"/>
          </a:xfrm>
        </p:spPr>
        <p:txBody>
          <a:bodyPr/>
          <a:lstStyle/>
          <a:p>
            <a:pPr algn="ctr"/>
            <a:r>
              <a:rPr lang="en-US" altLang="zh-CN" sz="3200" dirty="0" smtClean="0">
                <a:solidFill>
                  <a:srgbClr val="FFFF00"/>
                </a:solidFill>
              </a:rPr>
              <a:t>9.3 </a:t>
            </a:r>
            <a:r>
              <a:rPr lang="zh-CN" altLang="en-US" sz="3200" dirty="0">
                <a:solidFill>
                  <a:srgbClr val="FFFF00"/>
                </a:solidFill>
              </a:rPr>
              <a:t>测试自动化的实施</a:t>
            </a:r>
            <a:endParaRPr lang="zh-CN" altLang="en-US" sz="3200" dirty="0">
              <a:solidFill>
                <a:srgbClr val="FFFF00"/>
              </a:solidFill>
            </a:endParaRPr>
          </a:p>
        </p:txBody>
      </p:sp>
      <p:sp>
        <p:nvSpPr>
          <p:cNvPr id="47108" name="Rectangle 4"/>
          <p:cNvSpPr>
            <a:spLocks noChangeArrowheads="1"/>
          </p:cNvSpPr>
          <p:nvPr/>
        </p:nvSpPr>
        <p:spPr bwMode="auto">
          <a:xfrm>
            <a:off x="935038" y="2133600"/>
            <a:ext cx="6732587" cy="2954338"/>
          </a:xfrm>
          <a:prstGeom prst="rect">
            <a:avLst/>
          </a:prstGeom>
          <a:noFill/>
          <a:ln w="9525">
            <a:noFill/>
            <a:miter lim="800000"/>
          </a:ln>
        </p:spPr>
        <p:txBody>
          <a:bodyPr lIns="0" tIns="0" rIns="0" bIns="0">
            <a:spAutoFit/>
          </a:bodyPr>
          <a:lstStyle/>
          <a:p>
            <a:endParaRPr lang="zh-CN" altLang="en-US" sz="2400" i="1" dirty="0"/>
          </a:p>
          <a:p>
            <a:pPr>
              <a:lnSpc>
                <a:spcPct val="150000"/>
              </a:lnSpc>
            </a:pPr>
            <a:r>
              <a:rPr lang="en-US" altLang="zh-CN" sz="2800" b="1" i="1" dirty="0" smtClean="0"/>
              <a:t>9.3.1 </a:t>
            </a:r>
            <a:r>
              <a:rPr lang="zh-CN" altLang="en-US" sz="2800" b="1" i="1" dirty="0"/>
              <a:t>测试工具的分类	</a:t>
            </a:r>
            <a:endParaRPr lang="en-US" altLang="zh-CN" sz="2800" b="1" i="1" dirty="0"/>
          </a:p>
          <a:p>
            <a:pPr>
              <a:lnSpc>
                <a:spcPct val="150000"/>
              </a:lnSpc>
            </a:pPr>
            <a:r>
              <a:rPr lang="en-US" altLang="zh-CN" sz="2800" b="1" i="1" dirty="0" smtClean="0"/>
              <a:t>9.3.2 </a:t>
            </a:r>
            <a:r>
              <a:rPr lang="zh-CN" altLang="en-US" sz="2800" b="1" i="1" dirty="0"/>
              <a:t>测试工具的选择	</a:t>
            </a:r>
            <a:endParaRPr lang="en-US" altLang="zh-CN" sz="2800" b="1" i="1" dirty="0"/>
          </a:p>
          <a:p>
            <a:pPr>
              <a:lnSpc>
                <a:spcPct val="150000"/>
              </a:lnSpc>
            </a:pPr>
            <a:r>
              <a:rPr lang="en-US" altLang="zh-CN" sz="2800" b="1" i="1" dirty="0" smtClean="0"/>
              <a:t>9.3.3 </a:t>
            </a:r>
            <a:r>
              <a:rPr lang="zh-CN" altLang="en-US" sz="2800" b="1" i="1" dirty="0"/>
              <a:t>测试自动化普遍存在的问题	</a:t>
            </a:r>
            <a:endParaRPr lang="en-US" altLang="zh-CN" sz="2800" b="1" i="1" dirty="0"/>
          </a:p>
          <a:p>
            <a:pPr>
              <a:lnSpc>
                <a:spcPct val="150000"/>
              </a:lnSpc>
            </a:pPr>
            <a:r>
              <a:rPr lang="en-US" altLang="zh-CN" sz="2800" b="1" i="1" dirty="0" smtClean="0"/>
              <a:t>9.3.4 </a:t>
            </a:r>
            <a:r>
              <a:rPr lang="zh-CN" altLang="en-US" sz="2800" b="1" i="1" dirty="0"/>
              <a:t>自动化测试的引入和应用</a:t>
            </a:r>
            <a:endParaRPr lang="zh-CN" altLang="en-US" sz="2800" b="1" i="1" dirty="0"/>
          </a:p>
        </p:txBody>
      </p:sp>
      <p:pic>
        <p:nvPicPr>
          <p:cNvPr id="47109" name="Picture 5" descr="J0286068"/>
          <p:cNvPicPr>
            <a:picLocks noChangeAspect="1" noChangeArrowheads="1"/>
          </p:cNvPicPr>
          <p:nvPr/>
        </p:nvPicPr>
        <p:blipFill>
          <a:blip r:embed="rId1" cstate="print"/>
          <a:srcRect/>
          <a:stretch>
            <a:fillRect/>
          </a:stretch>
        </p:blipFill>
        <p:spPr bwMode="auto">
          <a:xfrm>
            <a:off x="6804025" y="2205038"/>
            <a:ext cx="2052638" cy="307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115616" y="366695"/>
            <a:ext cx="6456780" cy="561975"/>
          </a:xfrm>
        </p:spPr>
        <p:txBody>
          <a:bodyPr/>
          <a:lstStyle/>
          <a:p>
            <a:pPr algn="ctr"/>
            <a:r>
              <a:rPr lang="en-US" altLang="zh-CN" sz="3200" dirty="0" smtClean="0">
                <a:solidFill>
                  <a:srgbClr val="FFFF00"/>
                </a:solidFill>
              </a:rPr>
              <a:t>9.3.1 </a:t>
            </a:r>
            <a:r>
              <a:rPr lang="zh-CN" altLang="en-US" sz="3200" dirty="0">
                <a:solidFill>
                  <a:srgbClr val="FFFF00"/>
                </a:solidFill>
              </a:rPr>
              <a:t>测试工具的分类</a:t>
            </a:r>
            <a:endParaRPr lang="zh-CN" altLang="en-US" sz="3200" dirty="0">
              <a:solidFill>
                <a:srgbClr val="FFFF00"/>
              </a:solidFill>
            </a:endParaRPr>
          </a:p>
        </p:txBody>
      </p:sp>
      <p:sp>
        <p:nvSpPr>
          <p:cNvPr id="48131" name="Rectangle 3"/>
          <p:cNvSpPr>
            <a:spLocks noGrp="1" noChangeArrowheads="1"/>
          </p:cNvSpPr>
          <p:nvPr>
            <p:ph type="body" idx="1"/>
          </p:nvPr>
        </p:nvSpPr>
        <p:spPr>
          <a:xfrm>
            <a:off x="539750" y="2060575"/>
            <a:ext cx="8191500" cy="4128770"/>
          </a:xfrm>
        </p:spPr>
        <p:txBody>
          <a:bodyPr/>
          <a:lstStyle/>
          <a:p>
            <a:pPr latinLnBrk="0">
              <a:lnSpc>
                <a:spcPct val="150000"/>
              </a:lnSpc>
              <a:spcBef>
                <a:spcPts val="0"/>
              </a:spcBef>
              <a:buClr>
                <a:schemeClr val="accent1">
                  <a:lumMod val="75000"/>
                </a:schemeClr>
              </a:buClr>
              <a:buFont typeface="Wingdings" panose="05000000000000000000" pitchFamily="2" charset="2"/>
              <a:buChar char="p"/>
            </a:pPr>
            <a:r>
              <a:rPr lang="zh-CN" altLang="en-US" sz="2400" dirty="0" smtClean="0">
                <a:latin typeface="宋体" panose="02010600030101010101" pitchFamily="2" charset="-122"/>
                <a:ea typeface="宋体" panose="02010600030101010101" pitchFamily="2" charset="-122"/>
                <a:cs typeface="宋体" panose="02010600030101010101" pitchFamily="2" charset="-122"/>
              </a:rPr>
              <a:t>根据测试方法不同，分为</a:t>
            </a:r>
            <a:r>
              <a:rPr lang="zh-CN" altLang="en-US" sz="2400" b="1" dirty="0" smtClean="0">
                <a:solidFill>
                  <a:schemeClr val="accent2"/>
                </a:solidFill>
                <a:latin typeface="宋体" panose="02010600030101010101" pitchFamily="2" charset="-122"/>
                <a:ea typeface="宋体" panose="02010600030101010101" pitchFamily="2" charset="-122"/>
                <a:cs typeface="宋体" panose="02010600030101010101" pitchFamily="2" charset="-122"/>
              </a:rPr>
              <a:t>白盒</a:t>
            </a:r>
            <a:r>
              <a:rPr lang="zh-CN" altLang="en-US" sz="2400" dirty="0" smtClean="0">
                <a:latin typeface="宋体" panose="02010600030101010101" pitchFamily="2" charset="-122"/>
                <a:ea typeface="宋体" panose="02010600030101010101" pitchFamily="2" charset="-122"/>
                <a:cs typeface="宋体" panose="02010600030101010101" pitchFamily="2" charset="-122"/>
              </a:rPr>
              <a:t>测试工具和</a:t>
            </a:r>
            <a:r>
              <a:rPr lang="zh-CN" altLang="en-US" sz="2400" b="1" dirty="0" smtClean="0">
                <a:solidFill>
                  <a:schemeClr val="accent2"/>
                </a:solidFill>
                <a:latin typeface="宋体" panose="02010600030101010101" pitchFamily="2" charset="-122"/>
                <a:ea typeface="宋体" panose="02010600030101010101" pitchFamily="2" charset="-122"/>
                <a:cs typeface="宋体" panose="02010600030101010101" pitchFamily="2" charset="-122"/>
              </a:rPr>
              <a:t>黑盒</a:t>
            </a:r>
            <a:r>
              <a:rPr lang="zh-CN" altLang="en-US" sz="2400" dirty="0" smtClean="0">
                <a:latin typeface="宋体" panose="02010600030101010101" pitchFamily="2" charset="-122"/>
                <a:ea typeface="宋体" panose="02010600030101010101" pitchFamily="2" charset="-122"/>
                <a:cs typeface="宋体" panose="02010600030101010101" pitchFamily="2" charset="-122"/>
              </a:rPr>
              <a:t>测试工具、</a:t>
            </a:r>
            <a:r>
              <a:rPr lang="zh-CN" altLang="en-US" sz="2400" b="1" dirty="0" smtClean="0">
                <a:solidFill>
                  <a:srgbClr val="99CCFF"/>
                </a:solidFill>
                <a:latin typeface="宋体" panose="02010600030101010101" pitchFamily="2" charset="-122"/>
                <a:ea typeface="宋体" panose="02010600030101010101" pitchFamily="2" charset="-122"/>
                <a:cs typeface="宋体" panose="02010600030101010101" pitchFamily="2" charset="-122"/>
              </a:rPr>
              <a:t>静态</a:t>
            </a:r>
            <a:r>
              <a:rPr lang="zh-CN" altLang="en-US" sz="2400" dirty="0" smtClean="0">
                <a:latin typeface="宋体" panose="02010600030101010101" pitchFamily="2" charset="-122"/>
                <a:ea typeface="宋体" panose="02010600030101010101" pitchFamily="2" charset="-122"/>
                <a:cs typeface="宋体" panose="02010600030101010101" pitchFamily="2" charset="-122"/>
              </a:rPr>
              <a:t>测试工具和</a:t>
            </a:r>
            <a:r>
              <a:rPr lang="zh-CN" altLang="en-US" sz="2400" b="1" dirty="0" smtClean="0">
                <a:solidFill>
                  <a:srgbClr val="99CCFF"/>
                </a:solidFill>
                <a:latin typeface="宋体" panose="02010600030101010101" pitchFamily="2" charset="-122"/>
                <a:ea typeface="宋体" panose="02010600030101010101" pitchFamily="2" charset="-122"/>
                <a:cs typeface="宋体" panose="02010600030101010101" pitchFamily="2" charset="-122"/>
              </a:rPr>
              <a:t>动态</a:t>
            </a:r>
            <a:r>
              <a:rPr lang="zh-CN" altLang="en-US" sz="2400" dirty="0" smtClean="0">
                <a:latin typeface="宋体" panose="02010600030101010101" pitchFamily="2" charset="-122"/>
                <a:ea typeface="宋体" panose="02010600030101010101" pitchFamily="2" charset="-122"/>
                <a:cs typeface="宋体" panose="02010600030101010101" pitchFamily="2" charset="-122"/>
              </a:rPr>
              <a:t>测试工具等。</a:t>
            </a:r>
            <a:endParaRPr lang="zh-CN" altLang="en-US" sz="2400" dirty="0" smtClean="0">
              <a:latin typeface="宋体" panose="02010600030101010101" pitchFamily="2" charset="-122"/>
              <a:ea typeface="宋体" panose="02010600030101010101" pitchFamily="2" charset="-122"/>
              <a:cs typeface="宋体" panose="02010600030101010101" pitchFamily="2" charset="-122"/>
            </a:endParaRPr>
          </a:p>
          <a:p>
            <a:pPr latinLnBrk="0">
              <a:lnSpc>
                <a:spcPct val="150000"/>
              </a:lnSpc>
              <a:spcBef>
                <a:spcPts val="0"/>
              </a:spcBef>
              <a:buClr>
                <a:schemeClr val="accent1">
                  <a:lumMod val="75000"/>
                </a:schemeClr>
              </a:buClr>
              <a:buFont typeface="Wingdings" panose="05000000000000000000" pitchFamily="2" charset="2"/>
              <a:buChar char="p"/>
            </a:pPr>
            <a:r>
              <a:rPr lang="zh-CN" altLang="en-US" sz="2400" dirty="0" smtClean="0">
                <a:latin typeface="宋体" panose="02010600030101010101" pitchFamily="2" charset="-122"/>
                <a:ea typeface="宋体" panose="02010600030101010101" pitchFamily="2" charset="-122"/>
                <a:cs typeface="宋体" panose="02010600030101010101" pitchFamily="2" charset="-122"/>
              </a:rPr>
              <a:t>根据工具的来源不同，分为</a:t>
            </a:r>
            <a:r>
              <a:rPr lang="zh-CN" altLang="en-US" sz="2400" b="1" dirty="0" smtClean="0">
                <a:latin typeface="宋体" panose="02010600030101010101" pitchFamily="2" charset="-122"/>
                <a:ea typeface="宋体" panose="02010600030101010101" pitchFamily="2" charset="-122"/>
                <a:cs typeface="宋体" panose="02010600030101010101" pitchFamily="2" charset="-122"/>
              </a:rPr>
              <a:t>开源</a:t>
            </a:r>
            <a:r>
              <a:rPr lang="zh-CN" altLang="en-US" sz="2400" dirty="0" smtClean="0">
                <a:latin typeface="宋体" panose="02010600030101010101" pitchFamily="2" charset="-122"/>
                <a:ea typeface="宋体" panose="02010600030101010101" pitchFamily="2" charset="-122"/>
                <a:cs typeface="宋体" panose="02010600030101010101" pitchFamily="2" charset="-122"/>
              </a:rPr>
              <a:t>测试工具（多数是免费的）和</a:t>
            </a:r>
            <a:r>
              <a:rPr lang="zh-CN" altLang="en-US" sz="2400" b="1" dirty="0" smtClean="0">
                <a:latin typeface="宋体" panose="02010600030101010101" pitchFamily="2" charset="-122"/>
                <a:ea typeface="宋体" panose="02010600030101010101" pitchFamily="2" charset="-122"/>
                <a:cs typeface="宋体" panose="02010600030101010101" pitchFamily="2" charset="-122"/>
              </a:rPr>
              <a:t>商业</a:t>
            </a:r>
            <a:r>
              <a:rPr lang="zh-CN" altLang="en-US" sz="2400" dirty="0" smtClean="0">
                <a:latin typeface="宋体" panose="02010600030101010101" pitchFamily="2" charset="-122"/>
                <a:ea typeface="宋体" panose="02010600030101010101" pitchFamily="2" charset="-122"/>
                <a:cs typeface="宋体" panose="02010600030101010101" pitchFamily="2" charset="-122"/>
              </a:rPr>
              <a:t>测试工具、</a:t>
            </a:r>
            <a:r>
              <a:rPr lang="zh-CN" altLang="en-US" sz="2400" b="1" dirty="0" smtClean="0">
                <a:solidFill>
                  <a:srgbClr val="CA351C"/>
                </a:solidFill>
                <a:latin typeface="宋体" panose="02010600030101010101" pitchFamily="2" charset="-122"/>
                <a:ea typeface="宋体" panose="02010600030101010101" pitchFamily="2" charset="-122"/>
                <a:cs typeface="宋体" panose="02010600030101010101" pitchFamily="2" charset="-122"/>
              </a:rPr>
              <a:t>自主开发</a:t>
            </a:r>
            <a:r>
              <a:rPr lang="zh-CN" altLang="en-US" sz="2400" dirty="0" smtClean="0">
                <a:latin typeface="宋体" panose="02010600030101010101" pitchFamily="2" charset="-122"/>
                <a:ea typeface="宋体" panose="02010600030101010101" pitchFamily="2" charset="-122"/>
                <a:cs typeface="宋体" panose="02010600030101010101" pitchFamily="2" charset="-122"/>
              </a:rPr>
              <a:t>的测试工具和</a:t>
            </a:r>
            <a:r>
              <a:rPr lang="zh-CN" altLang="en-US" sz="2400" b="1" dirty="0" smtClean="0">
                <a:solidFill>
                  <a:srgbClr val="CA351C"/>
                </a:solidFill>
                <a:latin typeface="宋体" panose="02010600030101010101" pitchFamily="2" charset="-122"/>
                <a:ea typeface="宋体" panose="02010600030101010101" pitchFamily="2" charset="-122"/>
                <a:cs typeface="宋体" panose="02010600030101010101" pitchFamily="2" charset="-122"/>
              </a:rPr>
              <a:t>第三方</a:t>
            </a:r>
            <a:r>
              <a:rPr lang="zh-CN" altLang="en-US" sz="2400" dirty="0" smtClean="0">
                <a:latin typeface="宋体" panose="02010600030101010101" pitchFamily="2" charset="-122"/>
                <a:ea typeface="宋体" panose="02010600030101010101" pitchFamily="2" charset="-122"/>
                <a:cs typeface="宋体" panose="02010600030101010101" pitchFamily="2" charset="-122"/>
              </a:rPr>
              <a:t>测试工具等。</a:t>
            </a:r>
            <a:endParaRPr lang="zh-CN" altLang="en-US" sz="2400" dirty="0" smtClean="0">
              <a:latin typeface="宋体" panose="02010600030101010101" pitchFamily="2" charset="-122"/>
              <a:ea typeface="宋体" panose="02010600030101010101" pitchFamily="2" charset="-122"/>
              <a:cs typeface="宋体" panose="02010600030101010101" pitchFamily="2" charset="-122"/>
            </a:endParaRPr>
          </a:p>
          <a:p>
            <a:pPr latinLnBrk="0">
              <a:lnSpc>
                <a:spcPct val="150000"/>
              </a:lnSpc>
              <a:spcBef>
                <a:spcPts val="0"/>
              </a:spcBef>
              <a:buClr>
                <a:schemeClr val="accent1">
                  <a:lumMod val="75000"/>
                </a:schemeClr>
              </a:buClr>
              <a:buFont typeface="Wingdings" panose="05000000000000000000" pitchFamily="2" charset="2"/>
              <a:buChar char="p"/>
            </a:pPr>
            <a:r>
              <a:rPr lang="zh-CN" altLang="en-US" sz="2400" dirty="0" smtClean="0">
                <a:latin typeface="宋体" panose="02010600030101010101" pitchFamily="2" charset="-122"/>
                <a:ea typeface="宋体" panose="02010600030101010101" pitchFamily="2" charset="-122"/>
                <a:cs typeface="宋体" panose="02010600030101010101" pitchFamily="2" charset="-122"/>
              </a:rPr>
              <a:t>根据测试的对象和目的，分为</a:t>
            </a:r>
            <a:r>
              <a:rPr lang="zh-CN" altLang="en-US" sz="2400" b="1" dirty="0" smtClean="0">
                <a:solidFill>
                  <a:schemeClr val="hlink"/>
                </a:solidFill>
                <a:latin typeface="宋体" panose="02010600030101010101" pitchFamily="2" charset="-122"/>
                <a:ea typeface="宋体" panose="02010600030101010101" pitchFamily="2" charset="-122"/>
                <a:cs typeface="宋体" panose="02010600030101010101" pitchFamily="2" charset="-122"/>
              </a:rPr>
              <a:t>单元</a:t>
            </a:r>
            <a:r>
              <a:rPr lang="zh-CN" altLang="en-US" sz="2400" dirty="0" smtClean="0">
                <a:latin typeface="宋体" panose="02010600030101010101" pitchFamily="2" charset="-122"/>
                <a:ea typeface="宋体" panose="02010600030101010101" pitchFamily="2" charset="-122"/>
                <a:cs typeface="宋体" panose="02010600030101010101" pitchFamily="2" charset="-122"/>
              </a:rPr>
              <a:t>测试工具、</a:t>
            </a:r>
            <a:r>
              <a:rPr lang="zh-CN" altLang="en-US" sz="2400" b="1" dirty="0" smtClean="0">
                <a:solidFill>
                  <a:schemeClr val="hlink"/>
                </a:solidFill>
                <a:latin typeface="宋体" panose="02010600030101010101" pitchFamily="2" charset="-122"/>
                <a:ea typeface="宋体" panose="02010600030101010101" pitchFamily="2" charset="-122"/>
                <a:cs typeface="宋体" panose="02010600030101010101" pitchFamily="2" charset="-122"/>
              </a:rPr>
              <a:t>功能</a:t>
            </a:r>
            <a:r>
              <a:rPr lang="zh-CN" altLang="en-US" sz="2400" dirty="0" smtClean="0">
                <a:latin typeface="宋体" panose="02010600030101010101" pitchFamily="2" charset="-122"/>
                <a:ea typeface="宋体" panose="02010600030101010101" pitchFamily="2" charset="-122"/>
                <a:cs typeface="宋体" panose="02010600030101010101" pitchFamily="2" charset="-122"/>
              </a:rPr>
              <a:t>测试工具、</a:t>
            </a:r>
            <a:r>
              <a:rPr lang="zh-CN" altLang="en-US" sz="2400" b="1" dirty="0" smtClean="0">
                <a:solidFill>
                  <a:schemeClr val="hlink"/>
                </a:solidFill>
                <a:latin typeface="宋体" panose="02010600030101010101" pitchFamily="2" charset="-122"/>
                <a:ea typeface="宋体" panose="02010600030101010101" pitchFamily="2" charset="-122"/>
                <a:cs typeface="宋体" panose="02010600030101010101" pitchFamily="2" charset="-122"/>
              </a:rPr>
              <a:t>性能</a:t>
            </a:r>
            <a:r>
              <a:rPr lang="zh-CN" altLang="en-US" sz="2400" dirty="0" smtClean="0">
                <a:latin typeface="宋体" panose="02010600030101010101" pitchFamily="2" charset="-122"/>
                <a:ea typeface="宋体" panose="02010600030101010101" pitchFamily="2" charset="-122"/>
                <a:cs typeface="宋体" panose="02010600030101010101" pitchFamily="2" charset="-122"/>
              </a:rPr>
              <a:t>测试工具、</a:t>
            </a:r>
            <a:r>
              <a:rPr lang="zh-CN" altLang="en-US" sz="2400" b="1" dirty="0" smtClean="0">
                <a:solidFill>
                  <a:schemeClr val="hlink"/>
                </a:solidFill>
                <a:latin typeface="宋体" panose="02010600030101010101" pitchFamily="2" charset="-122"/>
                <a:ea typeface="宋体" panose="02010600030101010101" pitchFamily="2" charset="-122"/>
                <a:cs typeface="宋体" panose="02010600030101010101" pitchFamily="2" charset="-122"/>
              </a:rPr>
              <a:t>测试</a:t>
            </a:r>
            <a:r>
              <a:rPr lang="zh-CN" altLang="en-US" sz="2400" dirty="0" smtClean="0">
                <a:latin typeface="宋体" panose="02010600030101010101" pitchFamily="2" charset="-122"/>
                <a:ea typeface="宋体" panose="02010600030101010101" pitchFamily="2" charset="-122"/>
                <a:cs typeface="宋体" panose="02010600030101010101" pitchFamily="2" charset="-122"/>
              </a:rPr>
              <a:t>管理工具等 </a:t>
            </a:r>
            <a:endParaRPr lang="zh-CN" altLang="en-US" sz="2400" dirty="0" smtClean="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403648" y="332656"/>
            <a:ext cx="6336704" cy="661988"/>
          </a:xfrm>
        </p:spPr>
        <p:txBody>
          <a:bodyPr/>
          <a:lstStyle/>
          <a:p>
            <a:pPr algn="ctr"/>
            <a:r>
              <a:rPr lang="zh-CN" altLang="en-US" sz="3200" dirty="0" smtClean="0">
                <a:solidFill>
                  <a:srgbClr val="FFFF00"/>
                </a:solidFill>
              </a:rPr>
              <a:t>第</a:t>
            </a:r>
            <a:r>
              <a:rPr lang="zh-CN" altLang="zh-CN" sz="3200" dirty="0">
                <a:solidFill>
                  <a:srgbClr val="FFFF00"/>
                </a:solidFill>
              </a:rPr>
              <a:t>9</a:t>
            </a:r>
            <a:r>
              <a:rPr lang="zh-CN" altLang="en-US" sz="3200" dirty="0" smtClean="0">
                <a:solidFill>
                  <a:srgbClr val="FFFF00"/>
                </a:solidFill>
              </a:rPr>
              <a:t>章  </a:t>
            </a:r>
            <a:r>
              <a:rPr lang="zh-CN" altLang="en-US" sz="3200" dirty="0">
                <a:solidFill>
                  <a:srgbClr val="FFFF00"/>
                </a:solidFill>
              </a:rPr>
              <a:t>软件测试自动化</a:t>
            </a:r>
            <a:endParaRPr lang="zh-CN" altLang="en-US" sz="3200" dirty="0">
              <a:solidFill>
                <a:srgbClr val="FFFF00"/>
              </a:solidFill>
            </a:endParaRPr>
          </a:p>
        </p:txBody>
      </p:sp>
      <p:sp>
        <p:nvSpPr>
          <p:cNvPr id="6148" name="Rectangle 5"/>
          <p:cNvSpPr>
            <a:spLocks noChangeArrowheads="1"/>
          </p:cNvSpPr>
          <p:nvPr/>
        </p:nvSpPr>
        <p:spPr bwMode="auto">
          <a:xfrm>
            <a:off x="827584" y="2492896"/>
            <a:ext cx="5292129" cy="3339376"/>
          </a:xfrm>
          <a:prstGeom prst="rect">
            <a:avLst/>
          </a:prstGeom>
          <a:noFill/>
          <a:ln w="9525">
            <a:noFill/>
            <a:miter lim="800000"/>
          </a:ln>
        </p:spPr>
        <p:txBody>
          <a:bodyPr wrap="square" lIns="0" tIns="0" rIns="0" bIns="0">
            <a:spAutoFit/>
          </a:bodyPr>
          <a:lstStyle/>
          <a:p>
            <a:pPr marL="177800">
              <a:lnSpc>
                <a:spcPct val="130000"/>
              </a:lnSpc>
            </a:pPr>
            <a:r>
              <a:rPr lang="en-US" altLang="zh-CN" sz="2800" b="1" i="0" dirty="0">
                <a:latin typeface="宋体" panose="02010600030101010101" pitchFamily="2" charset="-122"/>
                <a:cs typeface="Times New Roman" panose="02020603050405020304" pitchFamily="18" charset="0"/>
              </a:rPr>
              <a:t>9.1 </a:t>
            </a:r>
            <a:r>
              <a:rPr lang="zh-CN" altLang="en-US" sz="2800" b="1" i="0" dirty="0" smtClean="0">
                <a:latin typeface="宋体" panose="02010600030101010101" pitchFamily="2" charset="-122"/>
                <a:cs typeface="Times New Roman" panose="02020603050405020304" pitchFamily="18" charset="0"/>
              </a:rPr>
              <a:t>测试自动化</a:t>
            </a:r>
            <a:r>
              <a:rPr lang="zh-CN" altLang="en-US" sz="2800" b="1" i="0" dirty="0">
                <a:latin typeface="宋体" panose="02010600030101010101" pitchFamily="2" charset="-122"/>
                <a:cs typeface="Times New Roman" panose="02020603050405020304" pitchFamily="18" charset="0"/>
              </a:rPr>
              <a:t>的内涵</a:t>
            </a:r>
            <a:endParaRPr lang="zh-CN" altLang="en-US" sz="2800" b="1" i="0" dirty="0">
              <a:latin typeface="宋体" panose="02010600030101010101" pitchFamily="2" charset="-122"/>
              <a:cs typeface="Times New Roman" panose="02020603050405020304" pitchFamily="18" charset="0"/>
            </a:endParaRPr>
          </a:p>
          <a:p>
            <a:pPr marL="177800">
              <a:lnSpc>
                <a:spcPct val="130000"/>
              </a:lnSpc>
            </a:pPr>
            <a:r>
              <a:rPr lang="en-US" altLang="zh-CN" sz="2800" b="1" i="0" dirty="0">
                <a:latin typeface="宋体" panose="02010600030101010101" pitchFamily="2" charset="-122"/>
                <a:cs typeface="Times New Roman" panose="02020603050405020304" pitchFamily="18" charset="0"/>
              </a:rPr>
              <a:t>9.2 </a:t>
            </a:r>
            <a:r>
              <a:rPr lang="zh-CN" altLang="en-US" sz="2800" b="1" i="0" dirty="0" smtClean="0">
                <a:latin typeface="宋体" panose="02010600030101010101" pitchFamily="2" charset="-122"/>
                <a:cs typeface="Times New Roman" panose="02020603050405020304" pitchFamily="18" charset="0"/>
              </a:rPr>
              <a:t>测试自动化实现</a:t>
            </a:r>
            <a:r>
              <a:rPr lang="zh-CN" altLang="en-US" sz="2800" b="1" i="0" dirty="0">
                <a:latin typeface="宋体" panose="02010600030101010101" pitchFamily="2" charset="-122"/>
                <a:cs typeface="Times New Roman" panose="02020603050405020304" pitchFamily="18" charset="0"/>
              </a:rPr>
              <a:t>的原理</a:t>
            </a:r>
            <a:endParaRPr lang="zh-CN" altLang="en-US" sz="2800" b="1" i="0" dirty="0">
              <a:latin typeface="宋体" panose="02010600030101010101" pitchFamily="2" charset="-122"/>
              <a:cs typeface="Times New Roman" panose="02020603050405020304" pitchFamily="18" charset="0"/>
            </a:endParaRPr>
          </a:p>
          <a:p>
            <a:pPr marL="177800">
              <a:lnSpc>
                <a:spcPct val="130000"/>
              </a:lnSpc>
            </a:pPr>
            <a:r>
              <a:rPr lang="en-US" altLang="zh-CN" sz="2800" b="1" i="0" dirty="0">
                <a:latin typeface="宋体" panose="02010600030101010101" pitchFamily="2" charset="-122"/>
                <a:cs typeface="Times New Roman" panose="02020603050405020304" pitchFamily="18" charset="0"/>
              </a:rPr>
              <a:t>9.3 </a:t>
            </a:r>
            <a:r>
              <a:rPr lang="zh-CN" altLang="en-US" sz="2800" b="1" i="0" dirty="0" smtClean="0">
                <a:latin typeface="宋体" panose="02010600030101010101" pitchFamily="2" charset="-122"/>
                <a:cs typeface="Times New Roman" panose="02020603050405020304" pitchFamily="18" charset="0"/>
              </a:rPr>
              <a:t>测试自动化</a:t>
            </a:r>
            <a:r>
              <a:rPr lang="zh-CN" altLang="en-US" sz="2800" b="1" i="0" dirty="0">
                <a:latin typeface="宋体" panose="02010600030101010101" pitchFamily="2" charset="-122"/>
                <a:cs typeface="Times New Roman" panose="02020603050405020304" pitchFamily="18" charset="0"/>
              </a:rPr>
              <a:t>的实施</a:t>
            </a:r>
            <a:endParaRPr lang="en-US" altLang="zh-CN" sz="2800" b="1" i="0" dirty="0">
              <a:latin typeface="宋体" panose="02010600030101010101" pitchFamily="2" charset="-122"/>
              <a:cs typeface="Times New Roman" panose="02020603050405020304" pitchFamily="18" charset="0"/>
            </a:endParaRPr>
          </a:p>
          <a:p>
            <a:pPr marL="177800">
              <a:lnSpc>
                <a:spcPct val="130000"/>
              </a:lnSpc>
            </a:pPr>
            <a:r>
              <a:rPr lang="en-US" altLang="zh-CN" sz="2800" b="1" i="0" dirty="0">
                <a:latin typeface="宋体" panose="02010600030101010101" pitchFamily="2" charset="-122"/>
                <a:cs typeface="Times New Roman" panose="02020603050405020304" pitchFamily="18" charset="0"/>
              </a:rPr>
              <a:t>9.4 </a:t>
            </a:r>
            <a:r>
              <a:rPr lang="zh-CN" altLang="zh-CN" sz="2800" b="1" i="0" dirty="0">
                <a:latin typeface="宋体" panose="02010600030101010101" pitchFamily="2" charset="-122"/>
                <a:cs typeface="Times New Roman" panose="02020603050405020304" pitchFamily="18" charset="0"/>
              </a:rPr>
              <a:t>功能测试工具特性要求</a:t>
            </a:r>
            <a:endParaRPr lang="zh-CN" altLang="zh-CN" sz="2800" b="1" i="0" dirty="0">
              <a:latin typeface="宋体" panose="02010600030101010101" pitchFamily="2" charset="-122"/>
              <a:cs typeface="Times New Roman" panose="02020603050405020304" pitchFamily="18" charset="0"/>
            </a:endParaRPr>
          </a:p>
          <a:p>
            <a:pPr marL="177800">
              <a:lnSpc>
                <a:spcPct val="130000"/>
              </a:lnSpc>
            </a:pPr>
            <a:r>
              <a:rPr lang="en-US" altLang="zh-CN" sz="2800" b="1" i="0" dirty="0" smtClean="0">
                <a:latin typeface="宋体" panose="02010600030101010101" pitchFamily="2" charset="-122"/>
                <a:cs typeface="Times New Roman" panose="02020603050405020304" pitchFamily="18" charset="0"/>
              </a:rPr>
              <a:t>9.5 </a:t>
            </a:r>
            <a:r>
              <a:rPr lang="zh-CN" altLang="en-US" sz="2800" b="1" i="0" dirty="0" smtClean="0">
                <a:latin typeface="宋体" panose="02010600030101010101" pitchFamily="2" charset="-122"/>
                <a:cs typeface="Times New Roman" panose="02020603050405020304" pitchFamily="18" charset="0"/>
              </a:rPr>
              <a:t>性能</a:t>
            </a:r>
            <a:r>
              <a:rPr lang="zh-CN" altLang="zh-CN" sz="2800" b="1" i="0" dirty="0" smtClean="0">
                <a:latin typeface="宋体" panose="02010600030101010101" pitchFamily="2" charset="-122"/>
                <a:cs typeface="Times New Roman" panose="02020603050405020304" pitchFamily="18" charset="0"/>
              </a:rPr>
              <a:t>测试</a:t>
            </a:r>
            <a:r>
              <a:rPr lang="zh-CN" altLang="zh-CN" sz="2800" b="1" i="0" dirty="0">
                <a:latin typeface="宋体" panose="02010600030101010101" pitchFamily="2" charset="-122"/>
                <a:cs typeface="Times New Roman" panose="02020603050405020304" pitchFamily="18" charset="0"/>
              </a:rPr>
              <a:t>工具特性要求</a:t>
            </a:r>
            <a:endParaRPr lang="zh-CN" altLang="en-US" sz="2800" b="1" i="0" dirty="0">
              <a:latin typeface="宋体" panose="02010600030101010101" pitchFamily="2" charset="-122"/>
              <a:cs typeface="Times New Roman" panose="02020603050405020304" pitchFamily="18" charset="0"/>
            </a:endParaRPr>
          </a:p>
          <a:p>
            <a:pPr marL="177800">
              <a:lnSpc>
                <a:spcPct val="130000"/>
              </a:lnSpc>
            </a:pPr>
            <a:r>
              <a:rPr lang="en-US" altLang="zh-CN" sz="2800" b="1" i="0" dirty="0" smtClean="0">
                <a:latin typeface="宋体" panose="02010600030101010101" pitchFamily="2" charset="-122"/>
                <a:cs typeface="Times New Roman" panose="02020603050405020304" pitchFamily="18" charset="0"/>
              </a:rPr>
              <a:t>9.6 </a:t>
            </a:r>
            <a:r>
              <a:rPr lang="zh-CN" altLang="en-US" sz="2800" b="1" i="0" dirty="0" smtClean="0">
                <a:latin typeface="宋体" panose="02010600030101010101" pitchFamily="2" charset="-122"/>
                <a:cs typeface="Times New Roman" panose="02020603050405020304" pitchFamily="18" charset="0"/>
              </a:rPr>
              <a:t>自动化测试框架</a:t>
            </a:r>
            <a:endParaRPr lang="zh-CN" altLang="en-US" sz="2800" b="1" i="0" dirty="0">
              <a:latin typeface="宋体" panose="02010600030101010101" pitchFamily="2" charset="-122"/>
              <a:cs typeface="Times New Roman" panose="02020603050405020304" pitchFamily="18" charset="0"/>
            </a:endParaRPr>
          </a:p>
        </p:txBody>
      </p:sp>
      <p:pic>
        <p:nvPicPr>
          <p:cNvPr id="6149" name="Picture 7" descr="J0300840"/>
          <p:cNvPicPr>
            <a:picLocks noChangeAspect="1" noChangeArrowheads="1"/>
          </p:cNvPicPr>
          <p:nvPr/>
        </p:nvPicPr>
        <p:blipFill>
          <a:blip r:embed="rId1" cstate="print"/>
          <a:srcRect/>
          <a:stretch>
            <a:fillRect/>
          </a:stretch>
        </p:blipFill>
        <p:spPr bwMode="auto">
          <a:xfrm>
            <a:off x="5724128" y="2564904"/>
            <a:ext cx="3254375" cy="27416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691680" y="366695"/>
            <a:ext cx="5880716" cy="561975"/>
          </a:xfrm>
        </p:spPr>
        <p:txBody>
          <a:bodyPr/>
          <a:lstStyle/>
          <a:p>
            <a:pPr algn="ctr"/>
            <a:r>
              <a:rPr lang="zh-CN" altLang="en-US" sz="3200" dirty="0">
                <a:solidFill>
                  <a:srgbClr val="FFFF00"/>
                </a:solidFill>
              </a:rPr>
              <a:t>更细的分类</a:t>
            </a:r>
            <a:endParaRPr lang="zh-CN" altLang="en-US" sz="3200" dirty="0">
              <a:solidFill>
                <a:srgbClr val="FFFF00"/>
              </a:solidFill>
            </a:endParaRPr>
          </a:p>
        </p:txBody>
      </p:sp>
      <p:sp>
        <p:nvSpPr>
          <p:cNvPr id="2203651" name="Rectangle 3"/>
          <p:cNvSpPr>
            <a:spLocks noChangeArrowheads="1"/>
          </p:cNvSpPr>
          <p:nvPr/>
        </p:nvSpPr>
        <p:spPr bwMode="auto">
          <a:xfrm>
            <a:off x="1259632" y="1844824"/>
            <a:ext cx="6552728" cy="4616450"/>
          </a:xfrm>
          <a:prstGeom prst="rect">
            <a:avLst/>
          </a:prstGeom>
          <a:noFill/>
          <a:ln w="9525">
            <a:noFill/>
            <a:miter lim="800000"/>
          </a:ln>
        </p:spPr>
        <p:txBody>
          <a:bodyPr wrap="square" lIns="0" tIns="0" rIns="0" bIns="0">
            <a:spAutoFit/>
          </a:bodyPr>
          <a:lstStyle/>
          <a:p>
            <a:pPr marL="114300" indent="-114300" eaLnBrk="1" latinLnBrk="0" hangingPunct="1">
              <a:lnSpc>
                <a:spcPct val="150000"/>
              </a:lnSpc>
              <a:buClr>
                <a:schemeClr val="accent1"/>
              </a:buClr>
              <a:buSzPct val="99000"/>
              <a:buFontTx/>
              <a:buChar char="•"/>
            </a:pPr>
            <a:r>
              <a:rPr lang="zh-CN" altLang="en-US" sz="2800" b="1" i="0" dirty="0">
                <a:solidFill>
                  <a:srgbClr val="3366FF"/>
                </a:solidFill>
                <a:latin typeface="+mn-lt"/>
                <a:ea typeface="宋体" panose="02010600030101010101" pitchFamily="2" charset="-122"/>
                <a:cs typeface="宋体" panose="02010600030101010101" pitchFamily="2" charset="-122"/>
              </a:rPr>
              <a:t>静态测试工具 </a:t>
            </a:r>
            <a:endParaRPr lang="en-US" altLang="zh-CN" sz="2800" b="1" i="0" dirty="0">
              <a:solidFill>
                <a:srgbClr val="3366FF"/>
              </a:solidFill>
              <a:latin typeface="+mn-lt"/>
              <a:ea typeface="宋体" panose="02010600030101010101" pitchFamily="2" charset="-122"/>
              <a:cs typeface="宋体" panose="02010600030101010101" pitchFamily="2" charset="-122"/>
            </a:endParaRPr>
          </a:p>
          <a:p>
            <a:pPr marL="114300" indent="-114300" eaLnBrk="1" latinLnBrk="0" hangingPunct="1">
              <a:lnSpc>
                <a:spcPct val="150000"/>
              </a:lnSpc>
              <a:buClr>
                <a:schemeClr val="accent1"/>
              </a:buClr>
              <a:buSzPct val="99000"/>
            </a:pPr>
            <a:r>
              <a:rPr lang="en-US" altLang="zh-CN" sz="2400" i="0" dirty="0">
                <a:latin typeface="+mn-lt"/>
                <a:ea typeface="宋体" panose="02010600030101010101" pitchFamily="2" charset="-122"/>
                <a:cs typeface="宋体" panose="02010600030101010101" pitchFamily="2" charset="-122"/>
              </a:rPr>
              <a:t>		- </a:t>
            </a:r>
            <a:r>
              <a:rPr lang="zh-CN" altLang="en-US" sz="2400" i="0" dirty="0">
                <a:latin typeface="+mn-lt"/>
                <a:ea typeface="宋体" panose="02010600030101010101" pitchFamily="2" charset="-122"/>
                <a:cs typeface="宋体" panose="02010600030101010101" pitchFamily="2" charset="-122"/>
              </a:rPr>
              <a:t>扫描分析：</a:t>
            </a:r>
            <a:r>
              <a:rPr lang="en-US" altLang="zh-CN" sz="2400" i="0" dirty="0" err="1">
                <a:latin typeface="+mn-lt"/>
                <a:ea typeface="宋体" panose="02010600030101010101" pitchFamily="2" charset="-122"/>
                <a:cs typeface="宋体" panose="02010600030101010101" pitchFamily="2" charset="-122"/>
              </a:rPr>
              <a:t>Findbugs</a:t>
            </a:r>
            <a:r>
              <a:rPr lang="en-US" altLang="zh-CN" sz="2400" i="0" dirty="0">
                <a:latin typeface="+mn-lt"/>
                <a:ea typeface="宋体" panose="02010600030101010101" pitchFamily="2" charset="-122"/>
                <a:cs typeface="宋体" panose="02010600030101010101" pitchFamily="2" charset="-122"/>
              </a:rPr>
              <a:t>, </a:t>
            </a:r>
            <a:r>
              <a:rPr lang="en-US" altLang="zh-CN" sz="2400" i="0" dirty="0" err="1">
                <a:latin typeface="+mn-lt"/>
                <a:ea typeface="宋体" panose="02010600030101010101" pitchFamily="2" charset="-122"/>
                <a:cs typeface="宋体" panose="02010600030101010101" pitchFamily="2" charset="-122"/>
              </a:rPr>
              <a:t>JTest</a:t>
            </a:r>
            <a:r>
              <a:rPr lang="en-US" altLang="zh-CN" sz="2400" i="0" dirty="0">
                <a:latin typeface="+mn-lt"/>
                <a:ea typeface="宋体" panose="02010600030101010101" pitchFamily="2" charset="-122"/>
                <a:cs typeface="宋体" panose="02010600030101010101" pitchFamily="2" charset="-122"/>
              </a:rPr>
              <a:t>/C++Test</a:t>
            </a:r>
            <a:endParaRPr lang="en-US" altLang="zh-CN" sz="2400" i="0" dirty="0">
              <a:latin typeface="+mn-lt"/>
              <a:ea typeface="宋体" panose="02010600030101010101" pitchFamily="2" charset="-122"/>
              <a:cs typeface="宋体" panose="02010600030101010101" pitchFamily="2" charset="-122"/>
            </a:endParaRPr>
          </a:p>
          <a:p>
            <a:pPr marL="114300" indent="-114300" eaLnBrk="1" latinLnBrk="0" hangingPunct="1">
              <a:lnSpc>
                <a:spcPct val="150000"/>
              </a:lnSpc>
              <a:buClr>
                <a:schemeClr val="accent1"/>
              </a:buClr>
              <a:buSzPct val="99000"/>
            </a:pPr>
            <a:r>
              <a:rPr lang="en-US" altLang="zh-CN" sz="2400" i="0" dirty="0">
                <a:latin typeface="+mn-lt"/>
                <a:ea typeface="宋体" panose="02010600030101010101" pitchFamily="2" charset="-122"/>
                <a:cs typeface="宋体" panose="02010600030101010101" pitchFamily="2" charset="-122"/>
              </a:rPr>
              <a:t>		- </a:t>
            </a:r>
            <a:r>
              <a:rPr lang="zh-CN" altLang="en-US" sz="2400" i="0" dirty="0">
                <a:latin typeface="+mn-lt"/>
                <a:ea typeface="宋体" panose="02010600030101010101" pitchFamily="2" charset="-122"/>
                <a:cs typeface="宋体" panose="02010600030101010101" pitchFamily="2" charset="-122"/>
              </a:rPr>
              <a:t>规则定义</a:t>
            </a:r>
            <a:endParaRPr lang="zh-CN" altLang="en-US" sz="2400" i="0" dirty="0">
              <a:latin typeface="+mn-lt"/>
              <a:ea typeface="宋体" panose="02010600030101010101" pitchFamily="2" charset="-122"/>
              <a:cs typeface="宋体" panose="02010600030101010101" pitchFamily="2" charset="-122"/>
            </a:endParaRPr>
          </a:p>
          <a:p>
            <a:pPr marL="114300" indent="-114300" eaLnBrk="1" latinLnBrk="0" hangingPunct="1">
              <a:lnSpc>
                <a:spcPct val="150000"/>
              </a:lnSpc>
              <a:buClr>
                <a:schemeClr val="accent1"/>
              </a:buClr>
              <a:buSzPct val="99000"/>
              <a:buFontTx/>
              <a:buChar char="•"/>
            </a:pPr>
            <a:r>
              <a:rPr lang="zh-CN" altLang="en-US" sz="2800" b="1" i="0" dirty="0">
                <a:solidFill>
                  <a:srgbClr val="3366FF"/>
                </a:solidFill>
                <a:latin typeface="+mn-lt"/>
                <a:ea typeface="宋体" panose="02010600030101010101" pitchFamily="2" charset="-122"/>
                <a:cs typeface="宋体" panose="02010600030101010101" pitchFamily="2" charset="-122"/>
              </a:rPr>
              <a:t>动态测试工具</a:t>
            </a:r>
            <a:endParaRPr lang="zh-CN" altLang="en-US" sz="2800" b="1" i="0" dirty="0">
              <a:solidFill>
                <a:srgbClr val="3366FF"/>
              </a:solidFill>
              <a:latin typeface="+mn-lt"/>
              <a:ea typeface="宋体" panose="02010600030101010101" pitchFamily="2" charset="-122"/>
              <a:cs typeface="宋体" panose="02010600030101010101" pitchFamily="2" charset="-122"/>
            </a:endParaRPr>
          </a:p>
          <a:p>
            <a:pPr marL="114300" indent="-114300" eaLnBrk="1" latinLnBrk="0" hangingPunct="1">
              <a:lnSpc>
                <a:spcPct val="150000"/>
              </a:lnSpc>
              <a:buClr>
                <a:schemeClr val="accent1"/>
              </a:buClr>
              <a:buSzPct val="99000"/>
            </a:pPr>
            <a:r>
              <a:rPr lang="en-US" altLang="zh-CN" sz="2400" i="0" dirty="0">
                <a:latin typeface="+mn-lt"/>
                <a:ea typeface="宋体" panose="02010600030101010101" pitchFamily="2" charset="-122"/>
                <a:cs typeface="宋体" panose="02010600030101010101" pitchFamily="2" charset="-122"/>
              </a:rPr>
              <a:t>		- </a:t>
            </a:r>
            <a:r>
              <a:rPr lang="zh-CN" altLang="en-US" sz="2400" i="0" dirty="0">
                <a:latin typeface="+mn-lt"/>
                <a:ea typeface="宋体" panose="02010600030101010101" pitchFamily="2" charset="-122"/>
                <a:cs typeface="宋体" panose="02010600030101010101" pitchFamily="2" charset="-122"/>
              </a:rPr>
              <a:t>内存检测工具</a:t>
            </a:r>
            <a:endParaRPr lang="zh-CN" altLang="en-US" sz="2400" i="0" dirty="0">
              <a:latin typeface="+mn-lt"/>
              <a:ea typeface="宋体" panose="02010600030101010101" pitchFamily="2" charset="-122"/>
              <a:cs typeface="宋体" panose="02010600030101010101" pitchFamily="2" charset="-122"/>
            </a:endParaRPr>
          </a:p>
          <a:p>
            <a:pPr marL="114300" indent="-114300" eaLnBrk="1" latinLnBrk="0" hangingPunct="1">
              <a:lnSpc>
                <a:spcPct val="150000"/>
              </a:lnSpc>
              <a:buClr>
                <a:schemeClr val="accent1"/>
              </a:buClr>
              <a:buSzPct val="99000"/>
            </a:pPr>
            <a:r>
              <a:rPr lang="en-US" altLang="zh-CN" sz="2400" i="0" dirty="0">
                <a:latin typeface="+mn-lt"/>
                <a:ea typeface="宋体" panose="02010600030101010101" pitchFamily="2" charset="-122"/>
                <a:cs typeface="宋体" panose="02010600030101010101" pitchFamily="2" charset="-122"/>
              </a:rPr>
              <a:t>		- </a:t>
            </a:r>
            <a:r>
              <a:rPr lang="zh-CN" altLang="en-US" sz="2400" i="0" dirty="0">
                <a:latin typeface="+mn-lt"/>
                <a:ea typeface="宋体" panose="02010600030101010101" pitchFamily="2" charset="-122"/>
                <a:cs typeface="宋体" panose="02010600030101010101" pitchFamily="2" charset="-122"/>
              </a:rPr>
              <a:t>录制</a:t>
            </a:r>
            <a:r>
              <a:rPr lang="en-US" altLang="zh-CN" sz="2400" i="0" dirty="0">
                <a:latin typeface="+mn-lt"/>
                <a:ea typeface="宋体" panose="02010600030101010101" pitchFamily="2" charset="-122"/>
                <a:cs typeface="宋体" panose="02010600030101010101" pitchFamily="2" charset="-122"/>
              </a:rPr>
              <a:t>/</a:t>
            </a:r>
            <a:r>
              <a:rPr lang="zh-CN" altLang="en-US" sz="2400" i="0" dirty="0">
                <a:latin typeface="+mn-lt"/>
                <a:ea typeface="宋体" panose="02010600030101010101" pitchFamily="2" charset="-122"/>
                <a:cs typeface="宋体" panose="02010600030101010101" pitchFamily="2" charset="-122"/>
              </a:rPr>
              <a:t>回放工具</a:t>
            </a:r>
            <a:endParaRPr lang="zh-CN" altLang="en-US" sz="2400" i="0" dirty="0">
              <a:latin typeface="+mn-lt"/>
              <a:ea typeface="宋体" panose="02010600030101010101" pitchFamily="2" charset="-122"/>
              <a:cs typeface="宋体" panose="02010600030101010101" pitchFamily="2" charset="-122"/>
            </a:endParaRPr>
          </a:p>
          <a:p>
            <a:pPr marL="114300" indent="-114300" eaLnBrk="1" latinLnBrk="0" hangingPunct="1">
              <a:lnSpc>
                <a:spcPct val="150000"/>
              </a:lnSpc>
              <a:buClr>
                <a:schemeClr val="accent1"/>
              </a:buClr>
              <a:buSzPct val="99000"/>
            </a:pPr>
            <a:r>
              <a:rPr lang="en-US" altLang="zh-CN" sz="2400" i="0" dirty="0">
                <a:latin typeface="+mn-lt"/>
                <a:ea typeface="宋体" panose="02010600030101010101" pitchFamily="2" charset="-122"/>
                <a:cs typeface="宋体" panose="02010600030101010101" pitchFamily="2" charset="-122"/>
              </a:rPr>
              <a:t>		- </a:t>
            </a:r>
            <a:r>
              <a:rPr lang="zh-CN" altLang="en-US" sz="2400" i="0" dirty="0">
                <a:latin typeface="+mn-lt"/>
                <a:ea typeface="宋体" panose="02010600030101010101" pitchFamily="2" charset="-122"/>
                <a:cs typeface="宋体" panose="02010600030101010101" pitchFamily="2" charset="-122"/>
              </a:rPr>
              <a:t>负载测试工具</a:t>
            </a:r>
            <a:endParaRPr lang="zh-CN" altLang="en-US" sz="2400" i="0" dirty="0">
              <a:latin typeface="+mn-lt"/>
              <a:ea typeface="宋体" panose="02010600030101010101" pitchFamily="2" charset="-122"/>
              <a:cs typeface="宋体" panose="02010600030101010101" pitchFamily="2" charset="-122"/>
            </a:endParaRPr>
          </a:p>
          <a:p>
            <a:pPr marL="114300" indent="-114300" eaLnBrk="1" latinLnBrk="0" hangingPunct="1">
              <a:lnSpc>
                <a:spcPct val="150000"/>
              </a:lnSpc>
              <a:buClr>
                <a:schemeClr val="accent1"/>
              </a:buClr>
              <a:buSzPct val="99000"/>
            </a:pPr>
            <a:r>
              <a:rPr lang="en-US" altLang="zh-CN" sz="2400" i="0" dirty="0">
                <a:latin typeface="+mn-lt"/>
                <a:ea typeface="宋体" panose="02010600030101010101" pitchFamily="2" charset="-122"/>
                <a:cs typeface="宋体" panose="02010600030101010101" pitchFamily="2" charset="-122"/>
              </a:rPr>
              <a:t>		- </a:t>
            </a:r>
            <a:r>
              <a:rPr lang="zh-CN" altLang="en-US" sz="2400" i="0" dirty="0">
                <a:latin typeface="+mn-lt"/>
                <a:ea typeface="宋体" panose="02010600030101010101" pitchFamily="2" charset="-122"/>
                <a:cs typeface="宋体" panose="02010600030101010101" pitchFamily="2" charset="-122"/>
              </a:rPr>
              <a:t>监控工具</a:t>
            </a:r>
            <a:endParaRPr lang="en-US" altLang="zh-CN" sz="2400" i="0" dirty="0">
              <a:latin typeface="+mn-lt"/>
              <a:ea typeface="宋体" panose="02010600030101010101" pitchFamily="2" charset="-122"/>
              <a:cs typeface="宋体" panose="02010600030101010101" pitchFamily="2" charset="-122"/>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203651">
                                            <p:txEl>
                                              <p:pRg st="4" end="4"/>
                                            </p:txEl>
                                          </p:spTgt>
                                        </p:tgtEl>
                                        <p:attrNameLst>
                                          <p:attrName>style.visibility</p:attrName>
                                        </p:attrNameLst>
                                      </p:cBhvr>
                                      <p:to>
                                        <p:strVal val="visible"/>
                                      </p:to>
                                    </p:set>
                                    <p:anim calcmode="lin" valueType="num">
                                      <p:cBhvr additive="base">
                                        <p:cTn id="7" dur="1000" fill="hold"/>
                                        <p:tgtEl>
                                          <p:spTgt spid="2203651">
                                            <p:txEl>
                                              <p:pRg st="4" end="4"/>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203651">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03651">
                                            <p:txEl>
                                              <p:pRg st="5" end="5"/>
                                            </p:txEl>
                                          </p:spTgt>
                                        </p:tgtEl>
                                        <p:attrNameLst>
                                          <p:attrName>style.visibility</p:attrName>
                                        </p:attrNameLst>
                                      </p:cBhvr>
                                      <p:to>
                                        <p:strVal val="visible"/>
                                      </p:to>
                                    </p:set>
                                    <p:anim calcmode="lin" valueType="num">
                                      <p:cBhvr additive="base">
                                        <p:cTn id="11" dur="1000" fill="hold"/>
                                        <p:tgtEl>
                                          <p:spTgt spid="2203651">
                                            <p:txEl>
                                              <p:pRg st="5" end="5"/>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2203651">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03651">
                                            <p:txEl>
                                              <p:pRg st="6" end="6"/>
                                            </p:txEl>
                                          </p:spTgt>
                                        </p:tgtEl>
                                        <p:attrNameLst>
                                          <p:attrName>style.visibility</p:attrName>
                                        </p:attrNameLst>
                                      </p:cBhvr>
                                      <p:to>
                                        <p:strVal val="visible"/>
                                      </p:to>
                                    </p:set>
                                    <p:anim calcmode="lin" valueType="num">
                                      <p:cBhvr additive="base">
                                        <p:cTn id="15" dur="1000" fill="hold"/>
                                        <p:tgtEl>
                                          <p:spTgt spid="2203651">
                                            <p:txEl>
                                              <p:pRg st="6" end="6"/>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203651">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03651">
                                            <p:txEl>
                                              <p:pRg st="7" end="7"/>
                                            </p:txEl>
                                          </p:spTgt>
                                        </p:tgtEl>
                                        <p:attrNameLst>
                                          <p:attrName>style.visibility</p:attrName>
                                        </p:attrNameLst>
                                      </p:cBhvr>
                                      <p:to>
                                        <p:strVal val="visible"/>
                                      </p:to>
                                    </p:set>
                                    <p:anim calcmode="lin" valueType="num">
                                      <p:cBhvr additive="base">
                                        <p:cTn id="19" dur="1000" fill="hold"/>
                                        <p:tgtEl>
                                          <p:spTgt spid="2203651">
                                            <p:txEl>
                                              <p:pRg st="7" end="7"/>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20365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899592" y="1556792"/>
            <a:ext cx="7272808" cy="230425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178" name="Rectangle 2"/>
          <p:cNvSpPr>
            <a:spLocks noGrp="1" noChangeArrowheads="1"/>
          </p:cNvSpPr>
          <p:nvPr>
            <p:ph type="title"/>
          </p:nvPr>
        </p:nvSpPr>
        <p:spPr>
          <a:xfrm>
            <a:off x="1731645" y="260350"/>
            <a:ext cx="5791835" cy="828040"/>
          </a:xfrm>
        </p:spPr>
        <p:txBody>
          <a:bodyPr/>
          <a:lstStyle/>
          <a:p>
            <a:pPr algn="ctr"/>
            <a:r>
              <a:rPr lang="en-US" altLang="zh-CN" sz="3200" dirty="0" smtClean="0">
                <a:solidFill>
                  <a:srgbClr val="FFFF00"/>
                </a:solidFill>
              </a:rPr>
              <a:t>9.3.2 </a:t>
            </a:r>
            <a:r>
              <a:rPr lang="zh-CN" altLang="en-US" sz="3200" dirty="0">
                <a:solidFill>
                  <a:srgbClr val="FFFF00"/>
                </a:solidFill>
              </a:rPr>
              <a:t>测试工具的选择</a:t>
            </a:r>
            <a:r>
              <a:rPr lang="zh-CN" altLang="en-US" b="1" i="1" dirty="0" smtClean="0">
                <a:solidFill>
                  <a:schemeClr val="hlink"/>
                </a:solidFill>
              </a:rPr>
              <a:t>	</a:t>
            </a:r>
            <a:endParaRPr lang="zh-CN" altLang="en-US" i="1" dirty="0" smtClean="0">
              <a:solidFill>
                <a:schemeClr val="hlink"/>
              </a:solidFill>
            </a:endParaRPr>
          </a:p>
        </p:txBody>
      </p:sp>
      <p:sp>
        <p:nvSpPr>
          <p:cNvPr id="7" name="Rectangle 3"/>
          <p:cNvSpPr txBox="1">
            <a:spLocks noChangeArrowheads="1"/>
          </p:cNvSpPr>
          <p:nvPr/>
        </p:nvSpPr>
        <p:spPr bwMode="auto">
          <a:xfrm>
            <a:off x="1187624" y="1556792"/>
            <a:ext cx="4572744" cy="2232248"/>
          </a:xfrm>
          <a:prstGeom prst="rect">
            <a:avLst/>
          </a:prstGeom>
          <a:noFill/>
          <a:ln w="9525">
            <a:noFill/>
            <a:miter lim="800000"/>
          </a:ln>
        </p:spPr>
        <p:txBody>
          <a:bodyPr/>
          <a:lstStyle/>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defRPr/>
            </a:pPr>
            <a:r>
              <a:rPr lang="zh-CN" altLang="en-US" sz="2400" i="0" dirty="0">
                <a:latin typeface="楷体" panose="02010609060101010101" charset="-122"/>
                <a:ea typeface="楷体" panose="02010609060101010101" charset="-122"/>
                <a:cs typeface="楷体" panose="02010609060101010101" charset="-122"/>
              </a:rPr>
              <a:t>需求，自己特定的需求</a:t>
            </a:r>
            <a:endParaRPr lang="en-US" altLang="zh-CN" sz="2400" i="0" dirty="0">
              <a:latin typeface="楷体" panose="02010609060101010101" charset="-122"/>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defRPr/>
            </a:pPr>
            <a:r>
              <a:rPr lang="zh-CN" altLang="en-US" sz="2400" i="0" dirty="0">
                <a:latin typeface="楷体" panose="02010609060101010101" charset="-122"/>
                <a:ea typeface="楷体" panose="02010609060101010101" charset="-122"/>
                <a:cs typeface="楷体" panose="02010609060101010101" charset="-122"/>
              </a:rPr>
              <a:t>开源、商业、自己开发？</a:t>
            </a:r>
            <a:endParaRPr lang="en-US" altLang="zh-CN" sz="2400" i="0" dirty="0">
              <a:latin typeface="楷体" panose="02010609060101010101" charset="-122"/>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defRPr/>
            </a:pPr>
            <a:r>
              <a:rPr lang="zh-CN" altLang="en-US" sz="2400" i="0" dirty="0">
                <a:latin typeface="楷体" panose="02010609060101010101" charset="-122"/>
                <a:ea typeface="楷体" panose="02010609060101010101" charset="-122"/>
                <a:cs typeface="楷体" panose="02010609060101010101" charset="-122"/>
              </a:rPr>
              <a:t>功能</a:t>
            </a:r>
            <a:endParaRPr lang="en-US" altLang="zh-CN" sz="2400" i="0" dirty="0">
              <a:latin typeface="楷体" panose="02010609060101010101" charset="-122"/>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defRPr/>
            </a:pPr>
            <a:r>
              <a:rPr lang="zh-CN" altLang="en-US" sz="2400" i="0" dirty="0" smtClean="0">
                <a:latin typeface="楷体" panose="02010609060101010101" charset="-122"/>
                <a:ea typeface="楷体" panose="02010609060101010101" charset="-122"/>
                <a:cs typeface="楷体" panose="02010609060101010101" charset="-122"/>
              </a:rPr>
              <a:t>成熟度</a:t>
            </a:r>
            <a:endParaRPr lang="en-US" altLang="zh-CN" sz="2400" i="0" dirty="0">
              <a:latin typeface="楷体" panose="02010609060101010101" charset="-122"/>
              <a:ea typeface="楷体" panose="02010609060101010101" charset="-122"/>
              <a:cs typeface="楷体" panose="02010609060101010101" charset="-122"/>
            </a:endParaRPr>
          </a:p>
        </p:txBody>
      </p:sp>
      <p:pic>
        <p:nvPicPr>
          <p:cNvPr id="2" name="图片 1" descr="屏幕快照 2014-05-13 下午11.06.06.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15616" y="4005064"/>
            <a:ext cx="6794500" cy="2717800"/>
          </a:xfrm>
          <a:prstGeom prst="rect">
            <a:avLst/>
          </a:prstGeom>
        </p:spPr>
      </p:pic>
      <p:sp>
        <p:nvSpPr>
          <p:cNvPr id="6" name="Rectangle 3"/>
          <p:cNvSpPr txBox="1">
            <a:spLocks noChangeArrowheads="1"/>
          </p:cNvSpPr>
          <p:nvPr/>
        </p:nvSpPr>
        <p:spPr bwMode="auto">
          <a:xfrm>
            <a:off x="5868144" y="1628800"/>
            <a:ext cx="2304256" cy="1656184"/>
          </a:xfrm>
          <a:prstGeom prst="rect">
            <a:avLst/>
          </a:prstGeom>
          <a:noFill/>
          <a:ln w="9525">
            <a:noFill/>
            <a:miter lim="800000"/>
          </a:ln>
        </p:spPr>
        <p:txBody>
          <a:bodyPr/>
          <a:lstStyle/>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defRPr/>
            </a:pPr>
            <a:r>
              <a:rPr lang="zh-CN" altLang="en-US" sz="2400" i="0" dirty="0" smtClean="0">
                <a:latin typeface="楷体" panose="02010609060101010101" charset="-122"/>
                <a:ea typeface="楷体" panose="02010609060101010101" charset="-122"/>
                <a:cs typeface="楷体" panose="02010609060101010101" charset="-122"/>
              </a:rPr>
              <a:t>运行环境</a:t>
            </a:r>
            <a:endParaRPr lang="en-US" altLang="zh-CN" sz="2400" i="0" dirty="0">
              <a:latin typeface="楷体" panose="02010609060101010101" charset="-122"/>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defRPr/>
            </a:pPr>
            <a:r>
              <a:rPr lang="zh-CN" altLang="en-US" sz="2400" i="0" dirty="0">
                <a:latin typeface="楷体" panose="02010609060101010101" charset="-122"/>
                <a:ea typeface="楷体" panose="02010609060101010101" charset="-122"/>
                <a:cs typeface="楷体" panose="02010609060101010101" charset="-122"/>
              </a:rPr>
              <a:t>支持、服务</a:t>
            </a:r>
            <a:endParaRPr lang="en-US" altLang="zh-CN" sz="2400" i="0" dirty="0">
              <a:latin typeface="楷体" panose="02010609060101010101" charset="-122"/>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defRPr/>
            </a:pPr>
            <a:r>
              <a:rPr lang="zh-CN" altLang="en-US" sz="2400" i="0" dirty="0">
                <a:latin typeface="楷体" panose="02010609060101010101" charset="-122"/>
                <a:ea typeface="楷体" panose="02010609060101010101" charset="-122"/>
                <a:cs typeface="楷体" panose="02010609060101010101" charset="-122"/>
              </a:rPr>
              <a:t>价格</a:t>
            </a:r>
            <a:endParaRPr lang="en-US" altLang="zh-CN" sz="2400" i="0" dirty="0">
              <a:latin typeface="楷体" panose="02010609060101010101" charset="-122"/>
              <a:ea typeface="楷体" panose="02010609060101010101" charset="-122"/>
              <a:cs typeface="楷体" panose="02010609060101010101" charset="-122"/>
            </a:endParaRPr>
          </a:p>
        </p:txBody>
      </p:sp>
    </p:spTree>
  </p:cSld>
  <p:clrMapOvr>
    <a:masterClrMapping/>
  </p:clrMapOvr>
  <p:transition spd="med">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691680" y="366695"/>
            <a:ext cx="5880716" cy="561975"/>
          </a:xfrm>
        </p:spPr>
        <p:txBody>
          <a:bodyPr/>
          <a:lstStyle/>
          <a:p>
            <a:pPr algn="ctr"/>
            <a:r>
              <a:rPr lang="zh-CN" altLang="en-US" sz="3200" dirty="0">
                <a:solidFill>
                  <a:srgbClr val="FFFF00"/>
                </a:solidFill>
              </a:rPr>
              <a:t>选择流程</a:t>
            </a:r>
            <a:endParaRPr lang="zh-CN" altLang="en-US" sz="3200" dirty="0">
              <a:solidFill>
                <a:srgbClr val="FFFF00"/>
              </a:solidFill>
            </a:endParaRPr>
          </a:p>
        </p:txBody>
      </p:sp>
      <p:pic>
        <p:nvPicPr>
          <p:cNvPr id="51205" name="Picture 3" descr="11-2"/>
          <p:cNvPicPr>
            <a:picLocks noChangeAspect="1" noChangeArrowheads="1"/>
          </p:cNvPicPr>
          <p:nvPr/>
        </p:nvPicPr>
        <p:blipFill>
          <a:blip r:embed="rId1" cstate="print"/>
          <a:srcRect/>
          <a:stretch>
            <a:fillRect/>
          </a:stretch>
        </p:blipFill>
        <p:spPr bwMode="auto">
          <a:xfrm>
            <a:off x="971600" y="1628800"/>
            <a:ext cx="6984776" cy="4564279"/>
          </a:xfrm>
          <a:prstGeom prst="rect">
            <a:avLst/>
          </a:prstGeom>
          <a:noFill/>
          <a:ln w="9525">
            <a:noFill/>
            <a:miter lim="800000"/>
            <a:headEnd/>
            <a:tailEnd/>
          </a:ln>
        </p:spPr>
      </p:pic>
    </p:spTree>
  </p:cSld>
  <p:clrMapOvr>
    <a:masterClrMapping/>
  </p:clrMapOvr>
  <p:transition spd="med">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187624" y="332656"/>
            <a:ext cx="6553100" cy="792088"/>
          </a:xfrm>
        </p:spPr>
        <p:txBody>
          <a:bodyPr/>
          <a:lstStyle/>
          <a:p>
            <a:pPr algn="ctr"/>
            <a:r>
              <a:rPr lang="zh-CN" altLang="en-US" sz="3600" b="1" i="1" dirty="0" smtClean="0">
                <a:ea typeface="黑体" panose="02010609060101010101" pitchFamily="2" charset="-122"/>
              </a:rPr>
              <a:t> </a:t>
            </a:r>
            <a:r>
              <a:rPr lang="en-US" altLang="zh-CN" sz="3200" dirty="0" smtClean="0">
                <a:solidFill>
                  <a:srgbClr val="FFFF00"/>
                </a:solidFill>
              </a:rPr>
              <a:t>9.3.3 </a:t>
            </a:r>
            <a:r>
              <a:rPr lang="zh-CN" altLang="en-US" sz="3200" dirty="0">
                <a:solidFill>
                  <a:srgbClr val="FFFF00"/>
                </a:solidFill>
              </a:rPr>
              <a:t>测试自动化普遍存在的问题</a:t>
            </a:r>
            <a:endParaRPr lang="zh-CN" altLang="en-US" sz="3200" dirty="0">
              <a:solidFill>
                <a:srgbClr val="FFFF00"/>
              </a:solidFill>
            </a:endParaRPr>
          </a:p>
        </p:txBody>
      </p:sp>
      <p:sp>
        <p:nvSpPr>
          <p:cNvPr id="2189315" name="Rectangle 3"/>
          <p:cNvSpPr>
            <a:spLocks noChangeArrowheads="1"/>
          </p:cNvSpPr>
          <p:nvPr/>
        </p:nvSpPr>
        <p:spPr bwMode="auto">
          <a:xfrm>
            <a:off x="1043305" y="1362393"/>
            <a:ext cx="7590790" cy="5108575"/>
          </a:xfrm>
          <a:prstGeom prst="rect">
            <a:avLst/>
          </a:prstGeom>
          <a:noFill/>
          <a:ln w="9525" algn="ctr">
            <a:noFill/>
            <a:miter lim="800000"/>
          </a:ln>
        </p:spPr>
        <p:txBody>
          <a:bodyPr wrap="square" anchor="ctr">
            <a:spAutoFit/>
          </a:bodyPr>
          <a:lstStyle/>
          <a:p>
            <a:pPr marL="342900" indent="-342900" algn="l" eaLnBrk="0" hangingPunct="0">
              <a:lnSpc>
                <a:spcPct val="130000"/>
              </a:lnSpc>
              <a:spcBef>
                <a:spcPct val="20000"/>
              </a:spcBef>
              <a:buClr>
                <a:schemeClr val="accent1">
                  <a:lumMod val="50000"/>
                </a:schemeClr>
              </a:buClr>
              <a:buSzPct val="90000"/>
              <a:buFont typeface="Wingdings" panose="05000000000000000000" pitchFamily="2" charset="2"/>
              <a:buChar char="p"/>
            </a:pPr>
            <a:r>
              <a:rPr lang="zh-CN" altLang="en-US" sz="2400" b="1" dirty="0">
                <a:latin typeface="Arial Black" panose="020B0A04020102020204" pitchFamily="34" charset="0"/>
                <a:ea typeface="楷体_GB2312" pitchFamily="49" charset="-122"/>
              </a:rPr>
              <a:t> </a:t>
            </a:r>
            <a:r>
              <a:rPr lang="zh-CN" altLang="en-US" sz="2400" i="0" dirty="0">
                <a:latin typeface="楷体" panose="02010609060101010101" charset="-122"/>
                <a:ea typeface="楷体" panose="02010609060101010101" charset="-122"/>
                <a:cs typeface="楷体" panose="02010609060101010101" charset="-122"/>
              </a:rPr>
              <a:t>不正确的观念或不现实的期望</a:t>
            </a:r>
            <a:endParaRPr lang="zh-CN" altLang="en-US" sz="2400" i="0" dirty="0">
              <a:latin typeface="楷体" panose="02010609060101010101" charset="-122"/>
              <a:ea typeface="楷体" panose="02010609060101010101" charset="-122"/>
              <a:cs typeface="楷体" panose="02010609060101010101" charset="-122"/>
            </a:endParaRPr>
          </a:p>
          <a:p>
            <a:pPr marL="0" indent="0" algn="l" eaLnBrk="0" hangingPunct="0">
              <a:lnSpc>
                <a:spcPct val="130000"/>
              </a:lnSpc>
              <a:spcBef>
                <a:spcPct val="20000"/>
              </a:spcBef>
              <a:buClr>
                <a:schemeClr val="accent1">
                  <a:lumMod val="50000"/>
                </a:schemeClr>
              </a:buClr>
              <a:buSzPct val="90000"/>
              <a:buFont typeface="Wingdings" panose="05000000000000000000" pitchFamily="2" charset="2"/>
              <a:buNone/>
            </a:pPr>
            <a:r>
              <a:rPr lang="zh-CN" altLang="en-US" sz="2400" i="0" dirty="0">
                <a:latin typeface="楷体" panose="02010609060101010101" charset="-122"/>
                <a:ea typeface="楷体" panose="02010609060101010101" charset="-122"/>
                <a:cs typeface="楷体" panose="02010609060101010101" charset="-122"/>
                <a:sym typeface="+mn-ea"/>
              </a:rPr>
              <a:t>   没有建立一个正确的软件测试自动化的观念，或操之过急，或认为测试自动化可以代替手工测试，或认为测试自动化可以发现大量新缺陷等</a:t>
            </a:r>
            <a:endParaRPr lang="zh-CN" altLang="en-US" sz="2400" i="0" dirty="0">
              <a:latin typeface="楷体" panose="02010609060101010101" charset="-122"/>
              <a:ea typeface="楷体" panose="02010609060101010101" charset="-122"/>
              <a:cs typeface="楷体" panose="02010609060101010101" charset="-122"/>
            </a:endParaRPr>
          </a:p>
          <a:p>
            <a:pPr marL="342900" indent="-342900" algn="l" eaLnBrk="0" hangingPunct="0">
              <a:lnSpc>
                <a:spcPct val="130000"/>
              </a:lnSpc>
              <a:spcBef>
                <a:spcPct val="20000"/>
              </a:spcBef>
              <a:buClr>
                <a:schemeClr val="accent1">
                  <a:lumMod val="50000"/>
                </a:schemeClr>
              </a:buClr>
              <a:buSzPct val="90000"/>
              <a:buFont typeface="Wingdings" panose="05000000000000000000" pitchFamily="2" charset="2"/>
              <a:buChar char="p"/>
            </a:pPr>
            <a:r>
              <a:rPr lang="zh-CN" altLang="en-US" sz="2400" i="0" dirty="0">
                <a:latin typeface="楷体" panose="02010609060101010101" charset="-122"/>
                <a:ea typeface="楷体" panose="02010609060101010101" charset="-122"/>
                <a:cs typeface="楷体" panose="02010609060101010101" charset="-122"/>
              </a:rPr>
              <a:t> 缺乏具有良好素质、经验的测试人才</a:t>
            </a:r>
            <a:endParaRPr lang="zh-CN" altLang="en-US" sz="2400" i="0" dirty="0">
              <a:latin typeface="楷体" panose="02010609060101010101" charset="-122"/>
              <a:ea typeface="楷体" panose="02010609060101010101" charset="-122"/>
              <a:cs typeface="楷体" panose="02010609060101010101" charset="-122"/>
            </a:endParaRPr>
          </a:p>
          <a:p>
            <a:pPr marL="0" indent="0" algn="l" eaLnBrk="0" hangingPunct="0">
              <a:lnSpc>
                <a:spcPct val="130000"/>
              </a:lnSpc>
              <a:spcBef>
                <a:spcPct val="20000"/>
              </a:spcBef>
              <a:buClr>
                <a:schemeClr val="accent1">
                  <a:lumMod val="50000"/>
                </a:schemeClr>
              </a:buClr>
              <a:buSzPct val="90000"/>
              <a:buFont typeface="Wingdings" panose="05000000000000000000" pitchFamily="2" charset="2"/>
              <a:buNone/>
            </a:pPr>
            <a:r>
              <a:rPr lang="zh-CN" altLang="en-US" sz="2400" i="0" dirty="0">
                <a:latin typeface="楷体" panose="02010609060101010101" charset="-122"/>
                <a:ea typeface="楷体" panose="02010609060101010101" charset="-122"/>
                <a:cs typeface="楷体" panose="02010609060101010101" charset="-122"/>
                <a:sym typeface="+mn-ea"/>
              </a:rPr>
              <a:t>   软件测试自动化并不是简简单单地使用测试工具，而需要基于测试工具开发大量的测试脚本，并在脚本开发中不断调试、修改、完善脚本。这就要求测试人员不仅熟悉产品的特性和应用领域、熟悉测试流程，而且需具备良好的编程能力和经验</a:t>
            </a:r>
            <a:endParaRPr lang="zh-CN" altLang="en-US" sz="2400" i="0" dirty="0">
              <a:latin typeface="楷体" panose="02010609060101010101" charset="-122"/>
              <a:ea typeface="楷体" panose="02010609060101010101" charset="-122"/>
              <a:cs typeface="楷体" panose="02010609060101010101" charset="-122"/>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189315">
                                            <p:txEl>
                                              <p:pRg st="2" end="2"/>
                                            </p:txEl>
                                          </p:spTgt>
                                        </p:tgtEl>
                                        <p:attrNameLst>
                                          <p:attrName>style.visibility</p:attrName>
                                        </p:attrNameLst>
                                      </p:cBhvr>
                                      <p:to>
                                        <p:strVal val="visible"/>
                                      </p:to>
                                    </p:set>
                                    <p:anim calcmode="lin" valueType="num">
                                      <p:cBhvr additive="base">
                                        <p:cTn id="7" dur="1000" fill="hold"/>
                                        <p:tgtEl>
                                          <p:spTgt spid="2189315">
                                            <p:txEl>
                                              <p:pRg st="2" end="2"/>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21893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189315">
                                            <p:txEl>
                                              <p:pRg st="3" end="3"/>
                                            </p:txEl>
                                          </p:spTgt>
                                        </p:tgtEl>
                                        <p:attrNameLst>
                                          <p:attrName>style.visibility</p:attrName>
                                        </p:attrNameLst>
                                      </p:cBhvr>
                                      <p:to>
                                        <p:strVal val="visible"/>
                                      </p:to>
                                    </p:set>
                                    <p:anim calcmode="lin" valueType="num">
                                      <p:cBhvr additive="base">
                                        <p:cTn id="13" dur="1000" fill="hold"/>
                                        <p:tgtEl>
                                          <p:spTgt spid="2189315">
                                            <p:txEl>
                                              <p:pRg st="3" end="3"/>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218931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187624" y="332656"/>
            <a:ext cx="6553100" cy="792088"/>
          </a:xfrm>
        </p:spPr>
        <p:txBody>
          <a:bodyPr/>
          <a:lstStyle/>
          <a:p>
            <a:pPr algn="ctr"/>
            <a:r>
              <a:rPr lang="zh-CN" altLang="en-US" sz="3600" b="1" i="1" dirty="0" smtClean="0">
                <a:ea typeface="黑体" panose="02010609060101010101" pitchFamily="2" charset="-122"/>
              </a:rPr>
              <a:t> </a:t>
            </a:r>
            <a:r>
              <a:rPr lang="zh-CN" altLang="en-US" sz="3200" dirty="0">
                <a:solidFill>
                  <a:srgbClr val="FFFF00"/>
                </a:solidFill>
              </a:rPr>
              <a:t>测试自动化普遍存在的问题（</a:t>
            </a:r>
            <a:r>
              <a:rPr lang="en-US" altLang="zh-CN" sz="3200" dirty="0">
                <a:solidFill>
                  <a:srgbClr val="FFFF00"/>
                </a:solidFill>
              </a:rPr>
              <a:t>2</a:t>
            </a:r>
            <a:r>
              <a:rPr lang="zh-CN" altLang="en-US" sz="3200" dirty="0">
                <a:solidFill>
                  <a:srgbClr val="FFFF00"/>
                </a:solidFill>
              </a:rPr>
              <a:t>）</a:t>
            </a:r>
            <a:endParaRPr lang="zh-CN" altLang="en-US" sz="3200" dirty="0">
              <a:solidFill>
                <a:srgbClr val="FFFF00"/>
              </a:solidFill>
            </a:endParaRPr>
          </a:p>
        </p:txBody>
      </p:sp>
      <p:sp>
        <p:nvSpPr>
          <p:cNvPr id="2189315" name="Rectangle 3"/>
          <p:cNvSpPr>
            <a:spLocks noChangeArrowheads="1"/>
          </p:cNvSpPr>
          <p:nvPr/>
        </p:nvSpPr>
        <p:spPr bwMode="auto">
          <a:xfrm>
            <a:off x="1043305" y="1325880"/>
            <a:ext cx="7437120" cy="5182235"/>
          </a:xfrm>
          <a:prstGeom prst="rect">
            <a:avLst/>
          </a:prstGeom>
          <a:noFill/>
          <a:ln w="9525" algn="ctr">
            <a:noFill/>
            <a:miter lim="800000"/>
          </a:ln>
        </p:spPr>
        <p:txBody>
          <a:bodyPr wrap="square" anchor="ctr">
            <a:spAutoFit/>
          </a:bodyPr>
          <a:lstStyle/>
          <a:p>
            <a:pPr marL="342900" indent="-342900" algn="l" eaLnBrk="0" hangingPunct="0">
              <a:lnSpc>
                <a:spcPct val="130000"/>
              </a:lnSpc>
              <a:spcBef>
                <a:spcPct val="20000"/>
              </a:spcBef>
              <a:buClr>
                <a:schemeClr val="accent1">
                  <a:lumMod val="50000"/>
                </a:schemeClr>
              </a:buClr>
              <a:buSzPct val="90000"/>
              <a:buFont typeface="Wingdings" panose="05000000000000000000" pitchFamily="2" charset="2"/>
              <a:buChar char="p"/>
            </a:pPr>
            <a:r>
              <a:rPr lang="en-US" altLang="zh-CN" sz="2400" i="0" dirty="0">
                <a:latin typeface="楷体" panose="02010609060101010101" charset="-122"/>
                <a:ea typeface="楷体" panose="02010609060101010101" charset="-122"/>
                <a:cs typeface="楷体" panose="02010609060101010101" charset="-122"/>
              </a:rPr>
              <a:t> </a:t>
            </a:r>
            <a:r>
              <a:rPr lang="zh-CN" altLang="en-US" sz="2400" i="0" dirty="0">
                <a:latin typeface="楷体" panose="02010609060101010101" charset="-122"/>
                <a:ea typeface="楷体" panose="02010609060101010101" charset="-122"/>
                <a:cs typeface="楷体" panose="02010609060101010101" charset="-122"/>
              </a:rPr>
              <a:t>测试工具本身的问题影响测试的质量</a:t>
            </a:r>
            <a:endParaRPr lang="zh-CN" altLang="en-US" sz="2400" i="0" dirty="0">
              <a:latin typeface="楷体" panose="02010609060101010101" charset="-122"/>
              <a:ea typeface="楷体" panose="02010609060101010101" charset="-122"/>
              <a:cs typeface="楷体" panose="02010609060101010101" charset="-122"/>
            </a:endParaRPr>
          </a:p>
          <a:p>
            <a:pPr marL="0" indent="0" algn="l" eaLnBrk="0" hangingPunct="0">
              <a:lnSpc>
                <a:spcPct val="130000"/>
              </a:lnSpc>
              <a:spcBef>
                <a:spcPct val="20000"/>
              </a:spcBef>
              <a:buClr>
                <a:schemeClr val="accent1">
                  <a:lumMod val="50000"/>
                </a:schemeClr>
              </a:buClr>
              <a:buSzPct val="90000"/>
              <a:buFont typeface="Wingdings" panose="05000000000000000000" pitchFamily="2" charset="2"/>
              <a:buNone/>
            </a:pPr>
            <a:r>
              <a:rPr lang="zh-CN" altLang="en-US" sz="2400" i="0" dirty="0">
                <a:latin typeface="楷体" panose="02010609060101010101" charset="-122"/>
                <a:ea typeface="楷体" panose="02010609060101010101" charset="-122"/>
                <a:cs typeface="楷体" panose="02010609060101010101" charset="-122"/>
                <a:sym typeface="+mn-ea"/>
              </a:rPr>
              <a:t>   如果软件测试工具没有发现被测软件的缺陷，并不能说明软件中不存在问题，而可能是测试工具本身不够全面的问题或测试的预期结果设置不对</a:t>
            </a:r>
            <a:endParaRPr lang="zh-CN" altLang="en-US" sz="2400" i="0" dirty="0">
              <a:latin typeface="楷体" panose="02010609060101010101" charset="-122"/>
              <a:ea typeface="楷体" panose="02010609060101010101" charset="-122"/>
              <a:cs typeface="楷体" panose="02010609060101010101" charset="-122"/>
            </a:endParaRPr>
          </a:p>
          <a:p>
            <a:pPr marL="342900" indent="-342900" algn="l" eaLnBrk="0" hangingPunct="0">
              <a:lnSpc>
                <a:spcPct val="130000"/>
              </a:lnSpc>
              <a:spcBef>
                <a:spcPct val="20000"/>
              </a:spcBef>
              <a:buClr>
                <a:schemeClr val="accent1">
                  <a:lumMod val="50000"/>
                </a:schemeClr>
              </a:buClr>
              <a:buSzPct val="90000"/>
              <a:buFont typeface="Wingdings" panose="05000000000000000000" pitchFamily="2" charset="2"/>
              <a:buChar char="p"/>
            </a:pPr>
            <a:r>
              <a:rPr lang="zh-CN" altLang="en-US" sz="2400" i="0" dirty="0">
                <a:latin typeface="楷体" panose="02010609060101010101" charset="-122"/>
                <a:ea typeface="楷体" panose="02010609060101010101" charset="-122"/>
                <a:cs typeface="楷体" panose="02010609060101010101" charset="-122"/>
              </a:rPr>
              <a:t> 测试脚本的质量低劣</a:t>
            </a:r>
            <a:endParaRPr lang="zh-CN" altLang="en-US" sz="2400" i="0" dirty="0">
              <a:latin typeface="楷体" panose="02010609060101010101" charset="-122"/>
              <a:ea typeface="楷体" panose="02010609060101010101" charset="-122"/>
              <a:cs typeface="楷体" panose="02010609060101010101" charset="-122"/>
            </a:endParaRPr>
          </a:p>
          <a:p>
            <a:pPr marL="342900" indent="-342900" algn="l" eaLnBrk="0" hangingPunct="0">
              <a:lnSpc>
                <a:spcPct val="130000"/>
              </a:lnSpc>
              <a:spcBef>
                <a:spcPct val="20000"/>
              </a:spcBef>
              <a:buClr>
                <a:schemeClr val="accent1">
                  <a:lumMod val="50000"/>
                </a:schemeClr>
              </a:buClr>
              <a:buSzPct val="90000"/>
              <a:buFont typeface="Wingdings" panose="05000000000000000000" pitchFamily="2" charset="2"/>
              <a:buChar char="p"/>
            </a:pPr>
            <a:r>
              <a:rPr lang="en-US" altLang="zh-CN" sz="2400" i="0" dirty="0">
                <a:latin typeface="楷体" panose="02010609060101010101" charset="-122"/>
                <a:ea typeface="楷体" panose="02010609060101010101" charset="-122"/>
                <a:cs typeface="楷体" panose="02010609060101010101" charset="-122"/>
              </a:rPr>
              <a:t> </a:t>
            </a:r>
            <a:r>
              <a:rPr lang="zh-CN" altLang="en-US" sz="2400" i="0" dirty="0">
                <a:latin typeface="楷体" panose="02010609060101010101" charset="-122"/>
                <a:ea typeface="楷体" panose="02010609060101010101" charset="-122"/>
                <a:cs typeface="楷体" panose="02010609060101010101" charset="-122"/>
              </a:rPr>
              <a:t>没有进行有效的、充分的培训</a:t>
            </a:r>
            <a:endParaRPr lang="zh-CN" altLang="en-US" sz="2400" i="0" dirty="0">
              <a:latin typeface="楷体" panose="02010609060101010101" charset="-122"/>
              <a:ea typeface="楷体" panose="02010609060101010101" charset="-122"/>
              <a:cs typeface="楷体" panose="02010609060101010101" charset="-122"/>
            </a:endParaRPr>
          </a:p>
          <a:p>
            <a:pPr marL="0" indent="0" algn="l" eaLnBrk="0" hangingPunct="0">
              <a:lnSpc>
                <a:spcPct val="130000"/>
              </a:lnSpc>
              <a:spcBef>
                <a:spcPct val="20000"/>
              </a:spcBef>
              <a:buClr>
                <a:schemeClr val="accent1">
                  <a:lumMod val="50000"/>
                </a:schemeClr>
              </a:buClr>
              <a:buSzPct val="90000"/>
              <a:buFont typeface="Wingdings" panose="05000000000000000000" pitchFamily="2" charset="2"/>
              <a:buNone/>
            </a:pPr>
            <a:r>
              <a:rPr lang="zh-CN" altLang="en-US" sz="2400" i="0" dirty="0">
                <a:latin typeface="楷体" panose="02010609060101010101" charset="-122"/>
                <a:ea typeface="楷体" panose="02010609060101010101" charset="-122"/>
                <a:cs typeface="楷体" panose="02010609060101010101" charset="-122"/>
                <a:sym typeface="+mn-ea"/>
              </a:rPr>
              <a:t>   测试人员对测试工具了解缺乏深度和广度，会导致其使用效率低下，其应用结果不理想。工具的使用者可能还会遇到各种问题，这也需要有专人负责解决，否则，会严重影响测试工具使用的积极性</a:t>
            </a:r>
            <a:endParaRPr lang="zh-CN" altLang="en-US" sz="2400" i="0" dirty="0">
              <a:latin typeface="楷体" panose="02010609060101010101" charset="-122"/>
              <a:ea typeface="楷体" panose="02010609060101010101" charset="-122"/>
              <a:cs typeface="楷体" panose="02010609060101010101" charset="-122"/>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189315">
                                            <p:txEl>
                                              <p:pRg st="0" end="0"/>
                                            </p:txEl>
                                          </p:spTgt>
                                        </p:tgtEl>
                                        <p:attrNameLst>
                                          <p:attrName>style.visibility</p:attrName>
                                        </p:attrNameLst>
                                      </p:cBhvr>
                                      <p:to>
                                        <p:strVal val="visible"/>
                                      </p:to>
                                    </p:set>
                                    <p:anim calcmode="lin" valueType="num">
                                      <p:cBhvr additive="base">
                                        <p:cTn id="7" dur="1000" fill="hold"/>
                                        <p:tgtEl>
                                          <p:spTgt spid="2189315">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21893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189315">
                                            <p:txEl>
                                              <p:pRg st="1" end="1"/>
                                            </p:txEl>
                                          </p:spTgt>
                                        </p:tgtEl>
                                        <p:attrNameLst>
                                          <p:attrName>style.visibility</p:attrName>
                                        </p:attrNameLst>
                                      </p:cBhvr>
                                      <p:to>
                                        <p:strVal val="visible"/>
                                      </p:to>
                                    </p:set>
                                    <p:anim calcmode="lin" valueType="num">
                                      <p:cBhvr additive="base">
                                        <p:cTn id="13" dur="1000" fill="hold"/>
                                        <p:tgtEl>
                                          <p:spTgt spid="2189315">
                                            <p:txEl>
                                              <p:pRg st="1" end="1"/>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21893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189315">
                                            <p:txEl>
                                              <p:pRg st="2" end="2"/>
                                            </p:txEl>
                                          </p:spTgt>
                                        </p:tgtEl>
                                        <p:attrNameLst>
                                          <p:attrName>style.visibility</p:attrName>
                                        </p:attrNameLst>
                                      </p:cBhvr>
                                      <p:to>
                                        <p:strVal val="visible"/>
                                      </p:to>
                                    </p:set>
                                    <p:anim calcmode="lin" valueType="num">
                                      <p:cBhvr additive="base">
                                        <p:cTn id="19" dur="1000" fill="hold"/>
                                        <p:tgtEl>
                                          <p:spTgt spid="2189315">
                                            <p:txEl>
                                              <p:pRg st="2" end="2"/>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21893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189315">
                                            <p:txEl>
                                              <p:pRg st="3" end="3"/>
                                            </p:txEl>
                                          </p:spTgt>
                                        </p:tgtEl>
                                        <p:attrNameLst>
                                          <p:attrName>style.visibility</p:attrName>
                                        </p:attrNameLst>
                                      </p:cBhvr>
                                      <p:to>
                                        <p:strVal val="visible"/>
                                      </p:to>
                                    </p:set>
                                    <p:anim calcmode="lin" valueType="num">
                                      <p:cBhvr additive="base">
                                        <p:cTn id="25" dur="1000" fill="hold"/>
                                        <p:tgtEl>
                                          <p:spTgt spid="2189315">
                                            <p:txEl>
                                              <p:pRg st="3" end="3"/>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21893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189315">
                                            <p:txEl>
                                              <p:pRg st="4" end="4"/>
                                            </p:txEl>
                                          </p:spTgt>
                                        </p:tgtEl>
                                        <p:attrNameLst>
                                          <p:attrName>style.visibility</p:attrName>
                                        </p:attrNameLst>
                                      </p:cBhvr>
                                      <p:to>
                                        <p:strVal val="visible"/>
                                      </p:to>
                                    </p:set>
                                    <p:anim calcmode="lin" valueType="num">
                                      <p:cBhvr additive="base">
                                        <p:cTn id="31" dur="1000" fill="hold"/>
                                        <p:tgtEl>
                                          <p:spTgt spid="2189315">
                                            <p:txEl>
                                              <p:pRg st="4" end="4"/>
                                            </p:txEl>
                                          </p:spTgt>
                                        </p:tgtEl>
                                        <p:attrNameLst>
                                          <p:attrName>ppt_x</p:attrName>
                                        </p:attrNameLst>
                                      </p:cBhvr>
                                      <p:tavLst>
                                        <p:tav tm="0">
                                          <p:val>
                                            <p:strVal val="1+#ppt_w/2"/>
                                          </p:val>
                                        </p:tav>
                                        <p:tav tm="100000">
                                          <p:val>
                                            <p:strVal val="#ppt_x"/>
                                          </p:val>
                                        </p:tav>
                                      </p:tavLst>
                                    </p:anim>
                                    <p:anim calcmode="lin" valueType="num">
                                      <p:cBhvr additive="base">
                                        <p:cTn id="32" dur="1000" fill="hold"/>
                                        <p:tgtEl>
                                          <p:spTgt spid="218931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187624" y="332656"/>
            <a:ext cx="6553100" cy="792088"/>
          </a:xfrm>
        </p:spPr>
        <p:txBody>
          <a:bodyPr/>
          <a:lstStyle/>
          <a:p>
            <a:pPr algn="ctr"/>
            <a:r>
              <a:rPr lang="zh-CN" altLang="en-US" sz="3600" b="1" i="1" dirty="0" smtClean="0">
                <a:ea typeface="黑体" panose="02010609060101010101" pitchFamily="2" charset="-122"/>
              </a:rPr>
              <a:t> </a:t>
            </a:r>
            <a:r>
              <a:rPr lang="zh-CN" altLang="en-US" sz="3200" dirty="0">
                <a:solidFill>
                  <a:srgbClr val="FFFF00"/>
                </a:solidFill>
              </a:rPr>
              <a:t>测试自动化普遍存在的问题（</a:t>
            </a:r>
            <a:r>
              <a:rPr lang="en-US" altLang="zh-CN" sz="3200" dirty="0">
                <a:solidFill>
                  <a:srgbClr val="FFFF00"/>
                </a:solidFill>
              </a:rPr>
              <a:t>3</a:t>
            </a:r>
            <a:r>
              <a:rPr lang="zh-CN" altLang="en-US" sz="3200" dirty="0">
                <a:solidFill>
                  <a:srgbClr val="FFFF00"/>
                </a:solidFill>
              </a:rPr>
              <a:t>）</a:t>
            </a:r>
            <a:endParaRPr lang="zh-CN" altLang="en-US" sz="3200" dirty="0">
              <a:solidFill>
                <a:srgbClr val="FFFF00"/>
              </a:solidFill>
            </a:endParaRPr>
          </a:p>
        </p:txBody>
      </p:sp>
      <p:sp>
        <p:nvSpPr>
          <p:cNvPr id="2189315" name="Rectangle 3"/>
          <p:cNvSpPr>
            <a:spLocks noChangeArrowheads="1"/>
          </p:cNvSpPr>
          <p:nvPr/>
        </p:nvSpPr>
        <p:spPr bwMode="auto">
          <a:xfrm>
            <a:off x="737870" y="1324293"/>
            <a:ext cx="7897495" cy="5184775"/>
          </a:xfrm>
          <a:prstGeom prst="rect">
            <a:avLst/>
          </a:prstGeom>
          <a:noFill/>
          <a:ln w="9525" algn="ctr">
            <a:noFill/>
            <a:miter lim="800000"/>
          </a:ln>
        </p:spPr>
        <p:txBody>
          <a:bodyPr wrap="square" anchor="ctr">
            <a:spAutoFit/>
          </a:bodyPr>
          <a:lstStyle/>
          <a:p>
            <a:pPr marL="342900" indent="0" algn="l" eaLnBrk="0" latinLnBrk="0" hangingPunct="0">
              <a:lnSpc>
                <a:spcPct val="115000"/>
              </a:lnSpc>
              <a:spcBef>
                <a:spcPts val="0"/>
              </a:spcBef>
              <a:buClr>
                <a:schemeClr val="accent1">
                  <a:lumMod val="50000"/>
                </a:schemeClr>
              </a:buClr>
              <a:buSzPct val="90000"/>
              <a:buFont typeface="Wingdings" panose="05000000000000000000" pitchFamily="2" charset="2"/>
              <a:buChar char="p"/>
            </a:pPr>
            <a:r>
              <a:rPr lang="en-US" altLang="zh-CN" sz="2400" i="0" dirty="0">
                <a:latin typeface="楷体" panose="02010609060101010101" charset="-122"/>
                <a:ea typeface="楷体" panose="02010609060101010101" charset="-122"/>
                <a:cs typeface="楷体" panose="02010609060101010101" charset="-122"/>
              </a:rPr>
              <a:t> </a:t>
            </a:r>
            <a:r>
              <a:rPr lang="zh-CN" altLang="en-US" sz="2400" i="0" dirty="0">
                <a:latin typeface="楷体" panose="02010609060101010101" charset="-122"/>
                <a:ea typeface="楷体" panose="02010609060101010101" charset="-122"/>
                <a:cs typeface="楷体" panose="02010609060101010101" charset="-122"/>
              </a:rPr>
              <a:t>没有考虑到公司的实际情况，盲目引入测试工具</a:t>
            </a:r>
            <a:endParaRPr lang="zh-CN" altLang="en-US" sz="2400" i="0" dirty="0">
              <a:latin typeface="楷体" panose="02010609060101010101" charset="-122"/>
              <a:ea typeface="楷体" panose="02010609060101010101" charset="-122"/>
              <a:cs typeface="楷体" panose="02010609060101010101" charset="-122"/>
            </a:endParaRPr>
          </a:p>
          <a:p>
            <a:pPr marL="0" indent="0" algn="l" eaLnBrk="0" latinLnBrk="0" hangingPunct="0">
              <a:lnSpc>
                <a:spcPct val="115000"/>
              </a:lnSpc>
              <a:spcBef>
                <a:spcPts val="0"/>
              </a:spcBef>
              <a:buClr>
                <a:schemeClr val="accent1">
                  <a:lumMod val="50000"/>
                </a:schemeClr>
              </a:buClr>
              <a:buSzPct val="90000"/>
              <a:buFont typeface="Wingdings" panose="05000000000000000000" pitchFamily="2" charset="2"/>
              <a:buNone/>
            </a:pPr>
            <a:r>
              <a:rPr lang="zh-CN" altLang="en-US" sz="2400" i="0" dirty="0">
                <a:latin typeface="楷体" panose="02010609060101010101" charset="-122"/>
                <a:ea typeface="楷体" panose="02010609060101010101" charset="-122"/>
                <a:cs typeface="楷体" panose="02010609060101010101" charset="-122"/>
                <a:sym typeface="+mn-ea"/>
              </a:rPr>
              <a:t>     不同的测试工具面向不同的测试目的、具有各自的特点和适用范围，所以不是任何一个优秀的测试工具都能适应不同公司的需求</a:t>
            </a:r>
            <a:endParaRPr lang="zh-CN" altLang="en-US" sz="2400" i="0" dirty="0">
              <a:latin typeface="楷体" panose="02010609060101010101" charset="-122"/>
              <a:ea typeface="楷体" panose="02010609060101010101" charset="-122"/>
              <a:cs typeface="楷体" panose="02010609060101010101" charset="-122"/>
            </a:endParaRPr>
          </a:p>
          <a:p>
            <a:pPr marL="342900" indent="0" algn="l" eaLnBrk="0" latinLnBrk="0" hangingPunct="0">
              <a:lnSpc>
                <a:spcPct val="115000"/>
              </a:lnSpc>
              <a:spcBef>
                <a:spcPts val="0"/>
              </a:spcBef>
              <a:buClr>
                <a:schemeClr val="accent1">
                  <a:lumMod val="50000"/>
                </a:schemeClr>
              </a:buClr>
              <a:buSzPct val="90000"/>
              <a:buFont typeface="Wingdings" panose="05000000000000000000" pitchFamily="2" charset="2"/>
              <a:buChar char="p"/>
            </a:pPr>
            <a:r>
              <a:rPr lang="zh-CN" altLang="en-US" sz="2400" i="0" dirty="0">
                <a:latin typeface="楷体" panose="02010609060101010101" charset="-122"/>
                <a:ea typeface="楷体" panose="02010609060101010101" charset="-122"/>
                <a:cs typeface="楷体" panose="02010609060101010101" charset="-122"/>
              </a:rPr>
              <a:t> 没有形成一个良好的使用测试工具的环境</a:t>
            </a:r>
            <a:endParaRPr lang="zh-CN" altLang="en-US" sz="2400" i="0" dirty="0">
              <a:latin typeface="楷体" panose="02010609060101010101" charset="-122"/>
              <a:ea typeface="楷体" panose="02010609060101010101" charset="-122"/>
              <a:cs typeface="楷体" panose="02010609060101010101" charset="-122"/>
            </a:endParaRPr>
          </a:p>
          <a:p>
            <a:pPr marL="0" indent="0" algn="l" eaLnBrk="0" latinLnBrk="0" hangingPunct="0">
              <a:lnSpc>
                <a:spcPct val="115000"/>
              </a:lnSpc>
              <a:spcBef>
                <a:spcPts val="0"/>
              </a:spcBef>
              <a:buClr>
                <a:schemeClr val="accent1">
                  <a:lumMod val="50000"/>
                </a:schemeClr>
              </a:buClr>
              <a:buSzPct val="90000"/>
              <a:buFont typeface="Wingdings" panose="05000000000000000000" pitchFamily="2" charset="2"/>
              <a:buNone/>
            </a:pPr>
            <a:r>
              <a:rPr lang="zh-CN" altLang="en-US" sz="2400" i="0" dirty="0">
                <a:latin typeface="楷体" panose="02010609060101010101" charset="-122"/>
                <a:ea typeface="楷体" panose="02010609060101010101" charset="-122"/>
                <a:cs typeface="楷体" panose="02010609060101010101" charset="-122"/>
                <a:sym typeface="+mn-ea"/>
              </a:rPr>
              <a:t>     测试工具应用环境需要测试流程和管理机制做相适应的变化，只有这样，测试工具才能真正的发挥作用</a:t>
            </a:r>
            <a:endParaRPr lang="zh-CN" altLang="en-US" sz="2400" i="0" dirty="0">
              <a:latin typeface="楷体" panose="02010609060101010101" charset="-122"/>
              <a:ea typeface="楷体" panose="02010609060101010101" charset="-122"/>
              <a:cs typeface="楷体" panose="02010609060101010101" charset="-122"/>
            </a:endParaRPr>
          </a:p>
          <a:p>
            <a:pPr marL="342900" indent="0" algn="l" eaLnBrk="0" latinLnBrk="0" hangingPunct="0">
              <a:lnSpc>
                <a:spcPct val="115000"/>
              </a:lnSpc>
              <a:spcBef>
                <a:spcPts val="0"/>
              </a:spcBef>
              <a:buClr>
                <a:schemeClr val="accent1">
                  <a:lumMod val="50000"/>
                </a:schemeClr>
              </a:buClr>
              <a:buSzPct val="90000"/>
              <a:buFont typeface="Wingdings" panose="05000000000000000000" pitchFamily="2" charset="2"/>
              <a:buChar char="p"/>
            </a:pPr>
            <a:r>
              <a:rPr lang="en-US" altLang="zh-CN" sz="2400" i="0" dirty="0">
                <a:latin typeface="楷体" panose="02010609060101010101" charset="-122"/>
                <a:ea typeface="楷体" panose="02010609060101010101" charset="-122"/>
                <a:cs typeface="楷体" panose="02010609060101010101" charset="-122"/>
              </a:rPr>
              <a:t> </a:t>
            </a:r>
            <a:r>
              <a:rPr lang="zh-CN" altLang="en-US" sz="2400" i="0" dirty="0">
                <a:latin typeface="楷体" panose="02010609060101010101" charset="-122"/>
                <a:ea typeface="楷体" panose="02010609060101010101" charset="-122"/>
                <a:cs typeface="楷体" panose="02010609060101010101" charset="-122"/>
              </a:rPr>
              <a:t>其它问题</a:t>
            </a:r>
            <a:endParaRPr lang="zh-CN" altLang="en-US" sz="2400" i="0" dirty="0">
              <a:latin typeface="楷体" panose="02010609060101010101" charset="-122"/>
              <a:ea typeface="楷体" panose="02010609060101010101" charset="-122"/>
              <a:cs typeface="楷体" panose="02010609060101010101" charset="-122"/>
            </a:endParaRPr>
          </a:p>
          <a:p>
            <a:pPr marL="0" indent="0" algn="l" eaLnBrk="0" latinLnBrk="0" hangingPunct="0">
              <a:lnSpc>
                <a:spcPct val="115000"/>
              </a:lnSpc>
              <a:spcBef>
                <a:spcPts val="0"/>
              </a:spcBef>
              <a:buClr>
                <a:schemeClr val="accent1">
                  <a:lumMod val="50000"/>
                </a:schemeClr>
              </a:buClr>
              <a:buSzPct val="90000"/>
              <a:buFont typeface="Wingdings" panose="05000000000000000000" pitchFamily="2" charset="2"/>
              <a:buNone/>
            </a:pPr>
            <a:r>
              <a:rPr lang="zh-CN" altLang="en-US" sz="2400" i="0" dirty="0">
                <a:latin typeface="楷体" panose="02010609060101010101" charset="-122"/>
                <a:ea typeface="楷体" panose="02010609060101010101" charset="-122"/>
                <a:cs typeface="楷体" panose="02010609060101010101" charset="-122"/>
                <a:sym typeface="+mn-ea"/>
              </a:rPr>
              <a:t>     测试自动化和软件产品不能隔离开来，而是保持同步、相互匹配的关系。其次，软件测试工具和被测试对象——软件产品或系统的互操作性会存在或多或少的问题，以及技术环境的不断变化等问题</a:t>
            </a:r>
            <a:endParaRPr lang="zh-CN" altLang="en-US" sz="2400" i="0" dirty="0">
              <a:latin typeface="楷体" panose="02010609060101010101" charset="-122"/>
              <a:ea typeface="楷体" panose="02010609060101010101" charset="-122"/>
              <a:cs typeface="楷体" panose="02010609060101010101" charset="-122"/>
              <a:sym typeface="+mn-ea"/>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189315">
                                            <p:txEl>
                                              <p:pRg st="0" end="0"/>
                                            </p:txEl>
                                          </p:spTgt>
                                        </p:tgtEl>
                                        <p:attrNameLst>
                                          <p:attrName>style.visibility</p:attrName>
                                        </p:attrNameLst>
                                      </p:cBhvr>
                                      <p:to>
                                        <p:strVal val="visible"/>
                                      </p:to>
                                    </p:set>
                                    <p:anim calcmode="lin" valueType="num">
                                      <p:cBhvr additive="base">
                                        <p:cTn id="7" dur="1000" fill="hold"/>
                                        <p:tgtEl>
                                          <p:spTgt spid="2189315">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21893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189315">
                                            <p:txEl>
                                              <p:pRg st="1" end="1"/>
                                            </p:txEl>
                                          </p:spTgt>
                                        </p:tgtEl>
                                        <p:attrNameLst>
                                          <p:attrName>style.visibility</p:attrName>
                                        </p:attrNameLst>
                                      </p:cBhvr>
                                      <p:to>
                                        <p:strVal val="visible"/>
                                      </p:to>
                                    </p:set>
                                    <p:anim calcmode="lin" valueType="num">
                                      <p:cBhvr additive="base">
                                        <p:cTn id="13" dur="1000" fill="hold"/>
                                        <p:tgtEl>
                                          <p:spTgt spid="2189315">
                                            <p:txEl>
                                              <p:pRg st="1" end="1"/>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21893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189315">
                                            <p:txEl>
                                              <p:pRg st="2" end="2"/>
                                            </p:txEl>
                                          </p:spTgt>
                                        </p:tgtEl>
                                        <p:attrNameLst>
                                          <p:attrName>style.visibility</p:attrName>
                                        </p:attrNameLst>
                                      </p:cBhvr>
                                      <p:to>
                                        <p:strVal val="visible"/>
                                      </p:to>
                                    </p:set>
                                    <p:anim calcmode="lin" valueType="num">
                                      <p:cBhvr additive="base">
                                        <p:cTn id="19" dur="1000" fill="hold"/>
                                        <p:tgtEl>
                                          <p:spTgt spid="2189315">
                                            <p:txEl>
                                              <p:pRg st="2" end="2"/>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21893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189315">
                                            <p:txEl>
                                              <p:pRg st="3" end="3"/>
                                            </p:txEl>
                                          </p:spTgt>
                                        </p:tgtEl>
                                        <p:attrNameLst>
                                          <p:attrName>style.visibility</p:attrName>
                                        </p:attrNameLst>
                                      </p:cBhvr>
                                      <p:to>
                                        <p:strVal val="visible"/>
                                      </p:to>
                                    </p:set>
                                    <p:anim calcmode="lin" valueType="num">
                                      <p:cBhvr additive="base">
                                        <p:cTn id="25" dur="1000" fill="hold"/>
                                        <p:tgtEl>
                                          <p:spTgt spid="2189315">
                                            <p:txEl>
                                              <p:pRg st="3" end="3"/>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21893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189315">
                                            <p:txEl>
                                              <p:pRg st="4" end="4"/>
                                            </p:txEl>
                                          </p:spTgt>
                                        </p:tgtEl>
                                        <p:attrNameLst>
                                          <p:attrName>style.visibility</p:attrName>
                                        </p:attrNameLst>
                                      </p:cBhvr>
                                      <p:to>
                                        <p:strVal val="visible"/>
                                      </p:to>
                                    </p:set>
                                    <p:anim calcmode="lin" valueType="num">
                                      <p:cBhvr additive="base">
                                        <p:cTn id="31" dur="1000" fill="hold"/>
                                        <p:tgtEl>
                                          <p:spTgt spid="2189315">
                                            <p:txEl>
                                              <p:pRg st="4" end="4"/>
                                            </p:txEl>
                                          </p:spTgt>
                                        </p:tgtEl>
                                        <p:attrNameLst>
                                          <p:attrName>ppt_x</p:attrName>
                                        </p:attrNameLst>
                                      </p:cBhvr>
                                      <p:tavLst>
                                        <p:tav tm="0">
                                          <p:val>
                                            <p:strVal val="1+#ppt_w/2"/>
                                          </p:val>
                                        </p:tav>
                                        <p:tav tm="100000">
                                          <p:val>
                                            <p:strVal val="#ppt_x"/>
                                          </p:val>
                                        </p:tav>
                                      </p:tavLst>
                                    </p:anim>
                                    <p:anim calcmode="lin" valueType="num">
                                      <p:cBhvr additive="base">
                                        <p:cTn id="32" dur="1000" fill="hold"/>
                                        <p:tgtEl>
                                          <p:spTgt spid="21893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2189315">
                                            <p:txEl>
                                              <p:pRg st="5" end="5"/>
                                            </p:txEl>
                                          </p:spTgt>
                                        </p:tgtEl>
                                        <p:attrNameLst>
                                          <p:attrName>style.visibility</p:attrName>
                                        </p:attrNameLst>
                                      </p:cBhvr>
                                      <p:to>
                                        <p:strVal val="visible"/>
                                      </p:to>
                                    </p:set>
                                    <p:anim calcmode="lin" valueType="num">
                                      <p:cBhvr additive="base">
                                        <p:cTn id="37" dur="1000" fill="hold"/>
                                        <p:tgtEl>
                                          <p:spTgt spid="2189315">
                                            <p:txEl>
                                              <p:pRg st="5" end="5"/>
                                            </p:txEl>
                                          </p:spTgt>
                                        </p:tgtEl>
                                        <p:attrNameLst>
                                          <p:attrName>ppt_x</p:attrName>
                                        </p:attrNameLst>
                                      </p:cBhvr>
                                      <p:tavLst>
                                        <p:tav tm="0">
                                          <p:val>
                                            <p:strVal val="1+#ppt_w/2"/>
                                          </p:val>
                                        </p:tav>
                                        <p:tav tm="100000">
                                          <p:val>
                                            <p:strVal val="#ppt_x"/>
                                          </p:val>
                                        </p:tav>
                                      </p:tavLst>
                                    </p:anim>
                                    <p:anim calcmode="lin" valueType="num">
                                      <p:cBhvr additive="base">
                                        <p:cTn id="38" dur="1000" fill="hold"/>
                                        <p:tgtEl>
                                          <p:spTgt spid="218931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619672" y="366695"/>
            <a:ext cx="5952724" cy="561975"/>
          </a:xfrm>
        </p:spPr>
        <p:txBody>
          <a:bodyPr/>
          <a:lstStyle/>
          <a:p>
            <a:pPr algn="ctr"/>
            <a:r>
              <a:rPr lang="zh-CN" altLang="en-US" sz="3200" dirty="0">
                <a:solidFill>
                  <a:srgbClr val="FFFF00"/>
                </a:solidFill>
              </a:rPr>
              <a:t>测试自动化项目的本质</a:t>
            </a:r>
            <a:endParaRPr lang="zh-CN" altLang="en-US" sz="3200" dirty="0">
              <a:solidFill>
                <a:srgbClr val="FFFF00"/>
              </a:solidFill>
            </a:endParaRPr>
          </a:p>
        </p:txBody>
      </p:sp>
      <p:sp>
        <p:nvSpPr>
          <p:cNvPr id="53251" name="Rectangle 3"/>
          <p:cNvSpPr>
            <a:spLocks noGrp="1" noChangeArrowheads="1"/>
          </p:cNvSpPr>
          <p:nvPr>
            <p:ph type="body" idx="1"/>
          </p:nvPr>
        </p:nvSpPr>
        <p:spPr>
          <a:xfrm>
            <a:off x="1189355" y="1692275"/>
            <a:ext cx="6852285" cy="4436110"/>
          </a:xfrm>
        </p:spPr>
        <p:txBody>
          <a:bodyPr/>
          <a:lstStyle/>
          <a:p>
            <a:pPr marL="0" latinLnBrk="0">
              <a:lnSpc>
                <a:spcPct val="200000"/>
              </a:lnSpc>
              <a:spcBef>
                <a:spcPts val="0"/>
              </a:spcBef>
              <a:buFont typeface="Wingdings" panose="05000000000000000000" pitchFamily="2" charset="2"/>
              <a:buNone/>
            </a:pPr>
            <a:r>
              <a:rPr lang="en-US" altLang="zh-CN" sz="2400" b="1" dirty="0" smtClean="0">
                <a:solidFill>
                  <a:srgbClr val="00B0F0"/>
                </a:solidFill>
              </a:rPr>
              <a:t>       </a:t>
            </a:r>
            <a:r>
              <a:rPr lang="zh-CN" altLang="en-US" sz="2400" b="1" dirty="0" smtClean="0">
                <a:solidFill>
                  <a:srgbClr val="00B0F0"/>
                </a:solidFill>
              </a:rPr>
              <a:t>测试自动化项目本质上是软件开发项目，一个测试自动化项目必须具有：</a:t>
            </a:r>
            <a:endParaRPr lang="zh-CN" altLang="en-US" sz="2400" b="1" dirty="0" smtClean="0">
              <a:solidFill>
                <a:srgbClr val="00B0F0"/>
              </a:solidFill>
            </a:endParaRPr>
          </a:p>
          <a:p>
            <a:pPr marL="342900" lvl="1" indent="-342900" eaLnBrk="0" latinLnBrk="0" hangingPunct="0">
              <a:lnSpc>
                <a:spcPct val="200000"/>
              </a:lnSpc>
              <a:spcBef>
                <a:spcPts val="0"/>
              </a:spcBef>
              <a:buClr>
                <a:schemeClr val="accent1">
                  <a:lumMod val="50000"/>
                </a:schemeClr>
              </a:buClr>
              <a:buSzPct val="90000"/>
              <a:buFont typeface="Wingdings" panose="05000000000000000000" pitchFamily="2" charset="2"/>
              <a:buChar char="p"/>
            </a:pPr>
            <a:r>
              <a:rPr lang="zh-CN" altLang="en-US" sz="2400" kern="1200" dirty="0">
                <a:latin typeface="楷体" panose="02010609060101010101" charset="-122"/>
                <a:ea typeface="楷体" panose="02010609060101010101" charset="-122"/>
                <a:cs typeface="楷体" panose="02010609060101010101" charset="-122"/>
              </a:rPr>
              <a:t>清晰定义并严格实施的过程</a:t>
            </a:r>
            <a:endParaRPr lang="zh-CN" altLang="en-US" sz="2400" kern="1200" dirty="0">
              <a:latin typeface="楷体" panose="02010609060101010101" charset="-122"/>
              <a:ea typeface="楷体" panose="02010609060101010101" charset="-122"/>
              <a:cs typeface="楷体" panose="02010609060101010101" charset="-122"/>
            </a:endParaRPr>
          </a:p>
          <a:p>
            <a:pPr marL="342900" lvl="1" indent="-342900" eaLnBrk="0" latinLnBrk="0" hangingPunct="0">
              <a:lnSpc>
                <a:spcPct val="200000"/>
              </a:lnSpc>
              <a:spcBef>
                <a:spcPts val="0"/>
              </a:spcBef>
              <a:buClr>
                <a:schemeClr val="accent1">
                  <a:lumMod val="50000"/>
                </a:schemeClr>
              </a:buClr>
              <a:buSzPct val="90000"/>
              <a:buFont typeface="Wingdings" panose="05000000000000000000" pitchFamily="2" charset="2"/>
              <a:buChar char="p"/>
            </a:pPr>
            <a:r>
              <a:rPr lang="zh-CN" altLang="en-US" sz="2400" kern="1200" dirty="0">
                <a:latin typeface="楷体" panose="02010609060101010101" charset="-122"/>
                <a:ea typeface="楷体" panose="02010609060101010101" charset="-122"/>
                <a:cs typeface="楷体" panose="02010609060101010101" charset="-122"/>
              </a:rPr>
              <a:t>来自组织各级的支持</a:t>
            </a:r>
            <a:endParaRPr lang="zh-CN" altLang="en-US" sz="2400" kern="1200" dirty="0">
              <a:latin typeface="楷体" panose="02010609060101010101" charset="-122"/>
              <a:ea typeface="楷体" panose="02010609060101010101" charset="-122"/>
              <a:cs typeface="楷体" panose="02010609060101010101" charset="-122"/>
            </a:endParaRPr>
          </a:p>
          <a:p>
            <a:pPr marL="342900" lvl="1" indent="-342900" eaLnBrk="0" latinLnBrk="0" hangingPunct="0">
              <a:lnSpc>
                <a:spcPct val="200000"/>
              </a:lnSpc>
              <a:spcBef>
                <a:spcPts val="0"/>
              </a:spcBef>
              <a:buClr>
                <a:schemeClr val="accent1">
                  <a:lumMod val="50000"/>
                </a:schemeClr>
              </a:buClr>
              <a:buSzPct val="90000"/>
              <a:buFont typeface="Wingdings" panose="05000000000000000000" pitchFamily="2" charset="2"/>
              <a:buChar char="p"/>
            </a:pPr>
            <a:r>
              <a:rPr lang="zh-CN" altLang="en-US" sz="2400" kern="1200" dirty="0">
                <a:latin typeface="楷体" panose="02010609060101010101" charset="-122"/>
                <a:ea typeface="楷体" panose="02010609060101010101" charset="-122"/>
                <a:cs typeface="楷体" panose="02010609060101010101" charset="-122"/>
              </a:rPr>
              <a:t>周密的计划</a:t>
            </a:r>
            <a:endParaRPr lang="zh-CN" altLang="en-US" sz="2400" kern="1200" dirty="0">
              <a:latin typeface="楷体" panose="02010609060101010101" charset="-122"/>
              <a:ea typeface="楷体" panose="02010609060101010101" charset="-122"/>
              <a:cs typeface="楷体" panose="02010609060101010101" charset="-122"/>
            </a:endParaRPr>
          </a:p>
          <a:p>
            <a:pPr marL="342900" lvl="1" indent="-342900" eaLnBrk="0" latinLnBrk="0" hangingPunct="0">
              <a:lnSpc>
                <a:spcPct val="200000"/>
              </a:lnSpc>
              <a:spcBef>
                <a:spcPts val="0"/>
              </a:spcBef>
              <a:buClr>
                <a:schemeClr val="accent1">
                  <a:lumMod val="50000"/>
                </a:schemeClr>
              </a:buClr>
              <a:buSzPct val="90000"/>
              <a:buFont typeface="Wingdings" panose="05000000000000000000" pitchFamily="2" charset="2"/>
              <a:buChar char="p"/>
            </a:pPr>
            <a:r>
              <a:rPr lang="zh-CN" altLang="en-US" sz="2400" kern="1200" dirty="0">
                <a:latin typeface="楷体" panose="02010609060101010101" charset="-122"/>
                <a:ea typeface="楷体" panose="02010609060101010101" charset="-122"/>
                <a:cs typeface="楷体" panose="02010609060101010101" charset="-122"/>
              </a:rPr>
              <a:t>具体的设计和架构</a:t>
            </a:r>
            <a:endParaRPr lang="zh-CN" altLang="en-US" sz="2400" kern="1200"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547664" y="441325"/>
            <a:ext cx="5761186" cy="792163"/>
          </a:xfrm>
        </p:spPr>
        <p:txBody>
          <a:bodyPr/>
          <a:lstStyle/>
          <a:p>
            <a:pPr algn="ctr"/>
            <a:r>
              <a:rPr lang="zh-CN" altLang="en-US" sz="3200" dirty="0">
                <a:solidFill>
                  <a:srgbClr val="FFFF00"/>
                </a:solidFill>
              </a:rPr>
              <a:t>对策</a:t>
            </a:r>
            <a:endParaRPr lang="zh-CN" altLang="en-US" sz="3200" dirty="0">
              <a:solidFill>
                <a:srgbClr val="FFFF00"/>
              </a:solidFill>
            </a:endParaRPr>
          </a:p>
        </p:txBody>
      </p:sp>
      <p:sp>
        <p:nvSpPr>
          <p:cNvPr id="2193411" name="Rectangle 3"/>
          <p:cNvSpPr>
            <a:spLocks noChangeArrowheads="1"/>
          </p:cNvSpPr>
          <p:nvPr/>
        </p:nvSpPr>
        <p:spPr bwMode="auto">
          <a:xfrm>
            <a:off x="1105456" y="1233601"/>
            <a:ext cx="6805612" cy="5262245"/>
          </a:xfrm>
          <a:prstGeom prst="rect">
            <a:avLst/>
          </a:prstGeom>
          <a:noFill/>
          <a:ln w="9525" algn="ctr">
            <a:noFill/>
            <a:miter lim="800000"/>
          </a:ln>
        </p:spPr>
        <p:txBody>
          <a:bodyPr anchor="ctr">
            <a:spAutoFit/>
          </a:bodyPr>
          <a:lstStyle/>
          <a:p>
            <a:pPr marL="342900" indent="-342900" eaLnBrk="0" latinLnBrk="0" hangingPunct="0">
              <a:lnSpc>
                <a:spcPct val="200000"/>
              </a:lnSpc>
              <a:spcBef>
                <a:spcPts val="0"/>
              </a:spcBef>
              <a:buClr>
                <a:schemeClr val="accent1">
                  <a:lumMod val="50000"/>
                </a:schemeClr>
              </a:buClr>
              <a:buSzPct val="90000"/>
              <a:buFont typeface="Wingdings" panose="05000000000000000000" pitchFamily="2" charset="2"/>
              <a:buChar char="p"/>
            </a:pPr>
            <a:r>
              <a:rPr lang="zh-CN" altLang="en-US" sz="2400" b="1" dirty="0">
                <a:latin typeface="Arial Black" panose="020B0A04020102020204" pitchFamily="34" charset="0"/>
                <a:ea typeface="楷体_GB2312" pitchFamily="49" charset="-122"/>
              </a:rPr>
              <a:t> </a:t>
            </a:r>
            <a:r>
              <a:rPr lang="zh-CN" altLang="en-US" sz="2400" i="0" dirty="0">
                <a:latin typeface="楷体" panose="02010609060101010101" charset="-122"/>
                <a:ea typeface="楷体" panose="02010609060101010101" charset="-122"/>
                <a:cs typeface="楷体" panose="02010609060101010101" charset="-122"/>
              </a:rPr>
              <a:t>正确的认识 </a:t>
            </a:r>
            <a:endParaRPr lang="zh-CN" altLang="en-US" sz="2400" i="0" dirty="0">
              <a:latin typeface="楷体" panose="02010609060101010101" charset="-122"/>
              <a:ea typeface="楷体" panose="02010609060101010101" charset="-122"/>
              <a:cs typeface="楷体" panose="02010609060101010101" charset="-122"/>
            </a:endParaRPr>
          </a:p>
          <a:p>
            <a:pPr marL="342900" indent="-342900" eaLnBrk="0" latinLnBrk="0" hangingPunct="0">
              <a:lnSpc>
                <a:spcPct val="200000"/>
              </a:lnSpc>
              <a:spcBef>
                <a:spcPts val="0"/>
              </a:spcBef>
              <a:buClr>
                <a:schemeClr val="accent1">
                  <a:lumMod val="50000"/>
                </a:schemeClr>
              </a:buClr>
              <a:buSzPct val="90000"/>
              <a:buFont typeface="Wingdings" panose="05000000000000000000" pitchFamily="2" charset="2"/>
              <a:buChar char="p"/>
            </a:pPr>
            <a:r>
              <a:rPr lang="zh-CN" altLang="en-US" sz="2400" i="0" dirty="0">
                <a:latin typeface="楷体" panose="02010609060101010101" charset="-122"/>
                <a:ea typeface="楷体" panose="02010609060101010101" charset="-122"/>
                <a:cs typeface="楷体" panose="02010609060101010101" charset="-122"/>
              </a:rPr>
              <a:t> 找准测试自动化的切入点</a:t>
            </a:r>
            <a:endParaRPr lang="zh-CN" altLang="en-US" sz="2400" i="0" dirty="0">
              <a:latin typeface="楷体" panose="02010609060101010101" charset="-122"/>
              <a:ea typeface="楷体" panose="02010609060101010101" charset="-122"/>
              <a:cs typeface="楷体" panose="02010609060101010101" charset="-122"/>
            </a:endParaRPr>
          </a:p>
          <a:p>
            <a:pPr marL="342900" indent="-342900" eaLnBrk="0" latinLnBrk="0" hangingPunct="0">
              <a:lnSpc>
                <a:spcPct val="200000"/>
              </a:lnSpc>
              <a:spcBef>
                <a:spcPts val="0"/>
              </a:spcBef>
              <a:buClr>
                <a:schemeClr val="accent1">
                  <a:lumMod val="50000"/>
                </a:schemeClr>
              </a:buClr>
              <a:buSzPct val="90000"/>
              <a:buFont typeface="Wingdings" panose="05000000000000000000" pitchFamily="2" charset="2"/>
              <a:buChar char="p"/>
            </a:pPr>
            <a:r>
              <a:rPr lang="zh-CN" altLang="en-US" sz="2400" i="0" dirty="0">
                <a:latin typeface="楷体" panose="02010609060101010101" charset="-122"/>
                <a:ea typeface="楷体" panose="02010609060101010101" charset="-122"/>
                <a:cs typeface="楷体" panose="02010609060101010101" charset="-122"/>
              </a:rPr>
              <a:t> 把测试脚本开发纳入整个软件开发体系</a:t>
            </a:r>
            <a:endParaRPr lang="zh-CN" altLang="en-US" sz="2400" i="0" dirty="0">
              <a:latin typeface="楷体" panose="02010609060101010101" charset="-122"/>
              <a:ea typeface="楷体" panose="02010609060101010101" charset="-122"/>
              <a:cs typeface="楷体" panose="02010609060101010101" charset="-122"/>
            </a:endParaRPr>
          </a:p>
          <a:p>
            <a:pPr marL="342900" indent="-342900" eaLnBrk="0" latinLnBrk="0" hangingPunct="0">
              <a:lnSpc>
                <a:spcPct val="200000"/>
              </a:lnSpc>
              <a:spcBef>
                <a:spcPts val="0"/>
              </a:spcBef>
              <a:buClr>
                <a:schemeClr val="accent1">
                  <a:lumMod val="50000"/>
                </a:schemeClr>
              </a:buClr>
              <a:buSzPct val="90000"/>
              <a:buFont typeface="Wingdings" panose="05000000000000000000" pitchFamily="2" charset="2"/>
              <a:buChar char="p"/>
            </a:pPr>
            <a:r>
              <a:rPr lang="zh-CN" altLang="en-US" sz="2400" i="0" dirty="0">
                <a:latin typeface="楷体" panose="02010609060101010101" charset="-122"/>
                <a:ea typeface="楷体" panose="02010609060101010101" charset="-122"/>
                <a:cs typeface="楷体" panose="02010609060101010101" charset="-122"/>
              </a:rPr>
              <a:t> 软件程序开发和测试自动化不可分离 </a:t>
            </a:r>
            <a:endParaRPr lang="zh-CN" altLang="en-US" sz="2400" i="0" dirty="0">
              <a:latin typeface="楷体" panose="02010609060101010101" charset="-122"/>
              <a:ea typeface="楷体" panose="02010609060101010101" charset="-122"/>
              <a:cs typeface="楷体" panose="02010609060101010101" charset="-122"/>
            </a:endParaRPr>
          </a:p>
          <a:p>
            <a:pPr marL="342900" indent="-342900" eaLnBrk="0" latinLnBrk="0" hangingPunct="0">
              <a:lnSpc>
                <a:spcPct val="200000"/>
              </a:lnSpc>
              <a:spcBef>
                <a:spcPts val="0"/>
              </a:spcBef>
              <a:buClr>
                <a:schemeClr val="accent1">
                  <a:lumMod val="50000"/>
                </a:schemeClr>
              </a:buClr>
              <a:buSzPct val="90000"/>
              <a:buFont typeface="Wingdings" panose="05000000000000000000" pitchFamily="2" charset="2"/>
              <a:buChar char="p"/>
            </a:pPr>
            <a:r>
              <a:rPr lang="zh-CN" altLang="en-US" sz="2400" i="0" dirty="0">
                <a:latin typeface="楷体" panose="02010609060101010101" charset="-122"/>
                <a:ea typeface="楷体" panose="02010609060101010101" charset="-122"/>
                <a:cs typeface="楷体" panose="02010609060101010101" charset="-122"/>
              </a:rPr>
              <a:t> 资源的合理调度</a:t>
            </a:r>
            <a:endParaRPr lang="zh-CN" altLang="en-US" sz="2400" i="0" dirty="0">
              <a:latin typeface="楷体" panose="02010609060101010101" charset="-122"/>
              <a:ea typeface="楷体" panose="02010609060101010101" charset="-122"/>
              <a:cs typeface="楷体" panose="02010609060101010101" charset="-122"/>
            </a:endParaRPr>
          </a:p>
          <a:p>
            <a:pPr marL="342900" indent="-342900" eaLnBrk="0" latinLnBrk="0" hangingPunct="0">
              <a:lnSpc>
                <a:spcPct val="200000"/>
              </a:lnSpc>
              <a:spcBef>
                <a:spcPts val="0"/>
              </a:spcBef>
              <a:buClr>
                <a:schemeClr val="accent1">
                  <a:lumMod val="50000"/>
                </a:schemeClr>
              </a:buClr>
              <a:buSzPct val="90000"/>
              <a:buFont typeface="Wingdings" panose="05000000000000000000" pitchFamily="2" charset="2"/>
              <a:buChar char="p"/>
            </a:pPr>
            <a:r>
              <a:rPr lang="zh-CN" altLang="en-US" sz="2400" i="0" dirty="0">
                <a:latin typeface="楷体" panose="02010609060101010101" charset="-122"/>
                <a:ea typeface="楷体" panose="02010609060101010101" charset="-122"/>
                <a:cs typeface="楷体" panose="02010609060101010101" charset="-122"/>
              </a:rPr>
              <a:t> 测试自动化依赖测试流程和测试用例</a:t>
            </a:r>
            <a:endParaRPr lang="zh-CN" altLang="en-US" sz="2400" i="0" dirty="0">
              <a:latin typeface="楷体" panose="02010609060101010101" charset="-122"/>
              <a:ea typeface="楷体" panose="02010609060101010101" charset="-122"/>
              <a:cs typeface="楷体" panose="02010609060101010101" charset="-122"/>
            </a:endParaRPr>
          </a:p>
          <a:p>
            <a:pPr marL="342900" indent="-342900" eaLnBrk="0" latinLnBrk="0" hangingPunct="0">
              <a:lnSpc>
                <a:spcPct val="200000"/>
              </a:lnSpc>
              <a:spcBef>
                <a:spcPts val="0"/>
              </a:spcBef>
              <a:buClr>
                <a:schemeClr val="accent1">
                  <a:lumMod val="50000"/>
                </a:schemeClr>
              </a:buClr>
              <a:buSzPct val="90000"/>
              <a:buFont typeface="Wingdings" panose="05000000000000000000" pitchFamily="2" charset="2"/>
              <a:buChar char="p"/>
            </a:pPr>
            <a:r>
              <a:rPr lang="zh-CN" altLang="en-US" sz="2400" i="0" dirty="0">
                <a:latin typeface="楷体" panose="02010609060101010101" charset="-122"/>
                <a:ea typeface="楷体" panose="02010609060101010101" charset="-122"/>
                <a:cs typeface="楷体" panose="02010609060101010101" charset="-122"/>
              </a:rPr>
              <a:t> 降低测试自动化的投入、提高其产出</a:t>
            </a:r>
            <a:r>
              <a:rPr lang="zh-CN" altLang="en-US" sz="2400" b="1" dirty="0">
                <a:latin typeface="Arial Black" panose="020B0A04020102020204" pitchFamily="34" charset="0"/>
                <a:ea typeface="楷体_GB2312" pitchFamily="49" charset="-122"/>
              </a:rPr>
              <a:t> </a:t>
            </a:r>
            <a:endParaRPr lang="zh-CN" altLang="en-US" sz="2400" b="1" dirty="0">
              <a:latin typeface="Arial Black" panose="020B0A04020102020204" pitchFamily="34" charset="0"/>
              <a:ea typeface="楷体_GB2312" pitchFamily="49" charset="-122"/>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93411">
                                            <p:txEl>
                                              <p:pRg st="2" end="2"/>
                                            </p:txEl>
                                          </p:spTgt>
                                        </p:tgtEl>
                                        <p:attrNameLst>
                                          <p:attrName>style.visibility</p:attrName>
                                        </p:attrNameLst>
                                      </p:cBhvr>
                                      <p:to>
                                        <p:strVal val="visible"/>
                                      </p:to>
                                    </p:set>
                                    <p:anim calcmode="lin" valueType="num">
                                      <p:cBhvr additive="base">
                                        <p:cTn id="7" dur="1000" fill="hold"/>
                                        <p:tgtEl>
                                          <p:spTgt spid="2193411">
                                            <p:txEl>
                                              <p:pRg st="2" end="2"/>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193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93411">
                                            <p:txEl>
                                              <p:pRg st="3" end="3"/>
                                            </p:txEl>
                                          </p:spTgt>
                                        </p:tgtEl>
                                        <p:attrNameLst>
                                          <p:attrName>style.visibility</p:attrName>
                                        </p:attrNameLst>
                                      </p:cBhvr>
                                      <p:to>
                                        <p:strVal val="visible"/>
                                      </p:to>
                                    </p:set>
                                    <p:anim calcmode="lin" valueType="num">
                                      <p:cBhvr additive="base">
                                        <p:cTn id="13" dur="1000" fill="hold"/>
                                        <p:tgtEl>
                                          <p:spTgt spid="2193411">
                                            <p:txEl>
                                              <p:pRg st="3" end="3"/>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2193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93411">
                                            <p:txEl>
                                              <p:pRg st="4" end="4"/>
                                            </p:txEl>
                                          </p:spTgt>
                                        </p:tgtEl>
                                        <p:attrNameLst>
                                          <p:attrName>style.visibility</p:attrName>
                                        </p:attrNameLst>
                                      </p:cBhvr>
                                      <p:to>
                                        <p:strVal val="visible"/>
                                      </p:to>
                                    </p:set>
                                    <p:anim calcmode="lin" valueType="num">
                                      <p:cBhvr additive="base">
                                        <p:cTn id="19" dur="1000" fill="hold"/>
                                        <p:tgtEl>
                                          <p:spTgt spid="2193411">
                                            <p:txEl>
                                              <p:pRg st="4" end="4"/>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193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93411">
                                            <p:txEl>
                                              <p:pRg st="5" end="5"/>
                                            </p:txEl>
                                          </p:spTgt>
                                        </p:tgtEl>
                                        <p:attrNameLst>
                                          <p:attrName>style.visibility</p:attrName>
                                        </p:attrNameLst>
                                      </p:cBhvr>
                                      <p:to>
                                        <p:strVal val="visible"/>
                                      </p:to>
                                    </p:set>
                                    <p:anim calcmode="lin" valueType="num">
                                      <p:cBhvr additive="base">
                                        <p:cTn id="25" dur="1000" fill="hold"/>
                                        <p:tgtEl>
                                          <p:spTgt spid="2193411">
                                            <p:txEl>
                                              <p:pRg st="5" end="5"/>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21934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193411">
                                            <p:txEl>
                                              <p:pRg st="6" end="6"/>
                                            </p:txEl>
                                          </p:spTgt>
                                        </p:tgtEl>
                                        <p:attrNameLst>
                                          <p:attrName>style.visibility</p:attrName>
                                        </p:attrNameLst>
                                      </p:cBhvr>
                                      <p:to>
                                        <p:strVal val="visible"/>
                                      </p:to>
                                    </p:set>
                                    <p:anim calcmode="lin" valueType="num">
                                      <p:cBhvr additive="base">
                                        <p:cTn id="31" dur="1000" fill="hold"/>
                                        <p:tgtEl>
                                          <p:spTgt spid="2193411">
                                            <p:txEl>
                                              <p:pRg st="6" end="6"/>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21934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187624" y="260350"/>
            <a:ext cx="6912768" cy="936402"/>
          </a:xfrm>
        </p:spPr>
        <p:txBody>
          <a:bodyPr/>
          <a:lstStyle/>
          <a:p>
            <a:pPr algn="ctr"/>
            <a:r>
              <a:rPr lang="en-US" altLang="zh-CN" sz="3200" dirty="0" smtClean="0">
                <a:solidFill>
                  <a:srgbClr val="FFFF00"/>
                </a:solidFill>
              </a:rPr>
              <a:t>9.3.4 </a:t>
            </a:r>
            <a:r>
              <a:rPr lang="zh-CN" altLang="en-US" sz="3200" dirty="0">
                <a:solidFill>
                  <a:srgbClr val="FFFF00"/>
                </a:solidFill>
              </a:rPr>
              <a:t>自动化测试的引入和应用</a:t>
            </a:r>
            <a:endParaRPr lang="zh-CN" altLang="en-US" sz="3200" dirty="0">
              <a:solidFill>
                <a:srgbClr val="FFFF00"/>
              </a:solidFill>
            </a:endParaRPr>
          </a:p>
        </p:txBody>
      </p:sp>
      <p:sp>
        <p:nvSpPr>
          <p:cNvPr id="2" name="文本框 1"/>
          <p:cNvSpPr txBox="1"/>
          <p:nvPr/>
        </p:nvSpPr>
        <p:spPr>
          <a:xfrm>
            <a:off x="349885" y="1341755"/>
            <a:ext cx="8444230" cy="5184775"/>
          </a:xfrm>
          <a:prstGeom prst="rect">
            <a:avLst/>
          </a:prstGeom>
          <a:noFill/>
        </p:spPr>
        <p:txBody>
          <a:bodyPr wrap="square" rtlCol="0">
            <a:spAutoFit/>
          </a:bodyPr>
          <a:p>
            <a:pPr indent="457200" eaLnBrk="1" fontAlgn="auto" latinLnBrk="0" hangingPunct="1">
              <a:lnSpc>
                <a:spcPct val="115000"/>
              </a:lnSpc>
            </a:pPr>
            <a:r>
              <a:rPr lang="zh-CN" altLang="en-US" sz="2400" i="0">
                <a:sym typeface="+mn-ea"/>
              </a:rPr>
              <a:t>对软件测试自动化正确的认识：</a:t>
            </a:r>
            <a:endParaRPr lang="zh-CN" altLang="en-US" sz="2400" i="0">
              <a:sym typeface="+mn-ea"/>
            </a:endParaRPr>
          </a:p>
          <a:p>
            <a:pPr indent="457200" eaLnBrk="1" fontAlgn="auto" latinLnBrk="0" hangingPunct="1">
              <a:lnSpc>
                <a:spcPct val="115000"/>
              </a:lnSpc>
            </a:pPr>
            <a:r>
              <a:rPr lang="zh-CN" altLang="en-US" sz="2400" i="0">
                <a:sym typeface="+mn-ea"/>
              </a:rPr>
              <a:t>（</a:t>
            </a:r>
            <a:r>
              <a:rPr lang="en-US" altLang="zh-CN" sz="2400" i="0">
                <a:sym typeface="+mn-ea"/>
              </a:rPr>
              <a:t>1</a:t>
            </a:r>
            <a:r>
              <a:rPr lang="zh-CN" altLang="en-US" sz="2400" i="0">
                <a:sym typeface="+mn-ea"/>
              </a:rPr>
              <a:t>）在系统功能逻辑测试、验收测试、适用性测试、涉及人机交互性测试时，多采用黑盒测试的手工测试方法。</a:t>
            </a:r>
            <a:endParaRPr lang="zh-CN" altLang="en-US" sz="2400" i="0">
              <a:solidFill>
                <a:schemeClr val="tx1"/>
              </a:solidFill>
            </a:endParaRPr>
          </a:p>
          <a:p>
            <a:pPr indent="457200" eaLnBrk="1" fontAlgn="auto" latinLnBrk="0" hangingPunct="1">
              <a:lnSpc>
                <a:spcPct val="115000"/>
              </a:lnSpc>
            </a:pPr>
            <a:r>
              <a:rPr lang="zh-CN" altLang="en-US" sz="2400" i="0">
                <a:sym typeface="+mn-ea"/>
              </a:rPr>
              <a:t>（</a:t>
            </a:r>
            <a:r>
              <a:rPr lang="en-US" altLang="zh-CN" sz="2400" i="0">
                <a:sym typeface="+mn-ea"/>
              </a:rPr>
              <a:t>2</a:t>
            </a:r>
            <a:r>
              <a:rPr lang="zh-CN" altLang="en-US" sz="2400" i="0">
                <a:sym typeface="+mn-ea"/>
              </a:rPr>
              <a:t>）单元测试、集成测试、系统负载测试或性能测试、稳定性测试、可靠性测试等比较适合采用自动化测试。</a:t>
            </a:r>
            <a:endParaRPr lang="zh-CN" altLang="en-US" sz="2400" i="0">
              <a:solidFill>
                <a:schemeClr val="tx1"/>
              </a:solidFill>
            </a:endParaRPr>
          </a:p>
          <a:p>
            <a:pPr indent="457200" eaLnBrk="1" fontAlgn="auto" latinLnBrk="0" hangingPunct="1">
              <a:lnSpc>
                <a:spcPct val="115000"/>
              </a:lnSpc>
            </a:pPr>
            <a:r>
              <a:rPr lang="zh-CN" altLang="en-US" sz="2400" i="0">
                <a:sym typeface="+mn-ea"/>
              </a:rPr>
              <a:t>（</a:t>
            </a:r>
            <a:r>
              <a:rPr lang="en-US" altLang="zh-CN" sz="2400" i="0">
                <a:sym typeface="+mn-ea"/>
              </a:rPr>
              <a:t>3</a:t>
            </a:r>
            <a:r>
              <a:rPr lang="zh-CN" altLang="en-US" sz="2400" i="0">
                <a:sym typeface="+mn-ea"/>
              </a:rPr>
              <a:t>）对那种不稳定软件的测试、开发周期很短的软件或一次性的软件等不适合测试自动化。</a:t>
            </a:r>
            <a:endParaRPr lang="zh-CN" altLang="en-US" sz="2400" i="0">
              <a:solidFill>
                <a:schemeClr val="tx1"/>
              </a:solidFill>
            </a:endParaRPr>
          </a:p>
          <a:p>
            <a:pPr indent="457200" eaLnBrk="1" fontAlgn="auto" latinLnBrk="0" hangingPunct="1">
              <a:lnSpc>
                <a:spcPct val="115000"/>
              </a:lnSpc>
            </a:pPr>
            <a:r>
              <a:rPr lang="zh-CN" altLang="en-US" sz="2400" i="0">
                <a:sym typeface="+mn-ea"/>
              </a:rPr>
              <a:t>（</a:t>
            </a:r>
            <a:r>
              <a:rPr lang="en-US" altLang="zh-CN" sz="2400" i="0">
                <a:sym typeface="+mn-ea"/>
              </a:rPr>
              <a:t>4</a:t>
            </a:r>
            <a:r>
              <a:rPr lang="zh-CN" altLang="en-US" sz="2400" i="0">
                <a:sym typeface="+mn-ea"/>
              </a:rPr>
              <a:t>）工具本身并没有想象力和灵活性，自动化测试只能发现</a:t>
            </a:r>
            <a:r>
              <a:rPr lang="en-US" altLang="zh-CN" sz="2400" i="0">
                <a:sym typeface="+mn-ea"/>
              </a:rPr>
              <a:t>15%~30%</a:t>
            </a:r>
            <a:r>
              <a:rPr lang="zh-CN" altLang="en-US" sz="2400" i="0">
                <a:sym typeface="+mn-ea"/>
              </a:rPr>
              <a:t>的缺陷，而手工测试却可以发现</a:t>
            </a:r>
            <a:r>
              <a:rPr lang="en-US" altLang="zh-CN" sz="2400" i="0">
                <a:sym typeface="+mn-ea"/>
              </a:rPr>
              <a:t>70%~85%</a:t>
            </a:r>
            <a:r>
              <a:rPr lang="zh-CN" altLang="en-US" sz="2400" i="0">
                <a:sym typeface="+mn-ea"/>
              </a:rPr>
              <a:t>的缺陷。所以功能测试工具的准确含义是回归测试工具。</a:t>
            </a:r>
            <a:endParaRPr lang="zh-CN" altLang="en-US" sz="2400" i="0">
              <a:solidFill>
                <a:schemeClr val="tx1"/>
              </a:solidFill>
            </a:endParaRPr>
          </a:p>
          <a:p>
            <a:pPr indent="457200" eaLnBrk="1" fontAlgn="auto" latinLnBrk="0" hangingPunct="1">
              <a:lnSpc>
                <a:spcPct val="115000"/>
              </a:lnSpc>
            </a:pPr>
            <a:r>
              <a:rPr lang="zh-CN" altLang="en-US" sz="2400" i="0">
                <a:sym typeface="+mn-ea"/>
              </a:rPr>
              <a:t>多数情况下，手工测试和自动化测试相结合，以最有效的方法来完成测试任务。</a:t>
            </a:r>
            <a:endParaRPr lang="zh-CN" altLang="en-US" sz="2400" i="0">
              <a:sym typeface="+mn-ea"/>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187624" y="260350"/>
            <a:ext cx="6912768" cy="936402"/>
          </a:xfrm>
        </p:spPr>
        <p:txBody>
          <a:bodyPr/>
          <a:lstStyle/>
          <a:p>
            <a:pPr algn="ctr"/>
            <a:r>
              <a:rPr lang="en-US" altLang="zh-CN" sz="3200" dirty="0" smtClean="0">
                <a:solidFill>
                  <a:srgbClr val="FFFF00"/>
                </a:solidFill>
              </a:rPr>
              <a:t>9.3.4 </a:t>
            </a:r>
            <a:r>
              <a:rPr lang="zh-CN" altLang="en-US" sz="3200" dirty="0">
                <a:solidFill>
                  <a:srgbClr val="FFFF00"/>
                </a:solidFill>
              </a:rPr>
              <a:t>自动化测试的引入和应用</a:t>
            </a:r>
            <a:endParaRPr lang="zh-CN" altLang="en-US" sz="3200" dirty="0">
              <a:solidFill>
                <a:srgbClr val="FFFF00"/>
              </a:solidFill>
            </a:endParaRPr>
          </a:p>
        </p:txBody>
      </p:sp>
      <p:sp>
        <p:nvSpPr>
          <p:cNvPr id="1854467" name="Rectangle 3"/>
          <p:cNvSpPr>
            <a:spLocks noChangeArrowheads="1"/>
          </p:cNvSpPr>
          <p:nvPr/>
        </p:nvSpPr>
        <p:spPr bwMode="auto">
          <a:xfrm>
            <a:off x="935038" y="1331437"/>
            <a:ext cx="6393180" cy="4399915"/>
          </a:xfrm>
          <a:prstGeom prst="rect">
            <a:avLst/>
          </a:prstGeom>
          <a:noFill/>
          <a:ln w="9525" algn="ctr">
            <a:noFill/>
            <a:miter lim="800000"/>
          </a:ln>
        </p:spPr>
        <p:txBody>
          <a:bodyPr wrap="none" anchor="ctr">
            <a:spAutoFit/>
          </a:bodyPr>
          <a:lstStyle/>
          <a:p>
            <a:pPr marL="342900" indent="-342900" eaLnBrk="0" latinLnBrk="0" hangingPunct="0">
              <a:lnSpc>
                <a:spcPct val="200000"/>
              </a:lnSpc>
              <a:spcBef>
                <a:spcPts val="0"/>
              </a:spcBef>
              <a:buClr>
                <a:schemeClr val="accent1">
                  <a:lumMod val="50000"/>
                </a:schemeClr>
              </a:buClr>
              <a:buSzPct val="90000"/>
              <a:buFont typeface="Wingdings" panose="05000000000000000000" pitchFamily="2" charset="2"/>
              <a:buChar char="p"/>
            </a:pPr>
            <a:r>
              <a:rPr lang="zh-CN" altLang="en-US" sz="2800" b="1" dirty="0">
                <a:latin typeface="Arial Black" panose="020B0A04020102020204" pitchFamily="34" charset="0"/>
                <a:ea typeface="楷体_GB2312" pitchFamily="49" charset="-122"/>
              </a:rPr>
              <a:t> </a:t>
            </a:r>
            <a:r>
              <a:rPr lang="zh-CN" altLang="en-US" sz="2800" i="0" dirty="0">
                <a:latin typeface="楷体" panose="02010609060101010101" charset="-122"/>
                <a:ea typeface="楷体" panose="02010609060101010101" charset="-122"/>
                <a:cs typeface="楷体" panose="02010609060101010101" charset="-122"/>
              </a:rPr>
              <a:t>找准测试自动化的切入点</a:t>
            </a:r>
            <a:endParaRPr lang="zh-CN" altLang="en-US" sz="2800" i="0" dirty="0">
              <a:latin typeface="楷体" panose="02010609060101010101" charset="-122"/>
              <a:ea typeface="楷体" panose="02010609060101010101" charset="-122"/>
              <a:cs typeface="楷体" panose="02010609060101010101" charset="-122"/>
            </a:endParaRPr>
          </a:p>
          <a:p>
            <a:pPr marL="342900" indent="-342900" eaLnBrk="0" latinLnBrk="0" hangingPunct="0">
              <a:lnSpc>
                <a:spcPct val="200000"/>
              </a:lnSpc>
              <a:spcBef>
                <a:spcPts val="0"/>
              </a:spcBef>
              <a:buClr>
                <a:schemeClr val="accent1">
                  <a:lumMod val="50000"/>
                </a:schemeClr>
              </a:buClr>
              <a:buSzPct val="90000"/>
              <a:buFont typeface="Wingdings" panose="05000000000000000000" pitchFamily="2" charset="2"/>
              <a:buChar char="p"/>
            </a:pPr>
            <a:r>
              <a:rPr lang="zh-CN" altLang="en-US" sz="2800" i="0" dirty="0">
                <a:latin typeface="楷体" panose="02010609060101010101" charset="-122"/>
                <a:ea typeface="楷体" panose="02010609060101010101" charset="-122"/>
                <a:cs typeface="楷体" panose="02010609060101010101" charset="-122"/>
              </a:rPr>
              <a:t> 把测试开发纳入整个软件开发体系</a:t>
            </a:r>
            <a:endParaRPr lang="zh-CN" altLang="en-US" sz="2800" i="0" dirty="0">
              <a:latin typeface="楷体" panose="02010609060101010101" charset="-122"/>
              <a:ea typeface="楷体" panose="02010609060101010101" charset="-122"/>
              <a:cs typeface="楷体" panose="02010609060101010101" charset="-122"/>
            </a:endParaRPr>
          </a:p>
          <a:p>
            <a:pPr marL="342900" indent="-342900" eaLnBrk="0" latinLnBrk="0" hangingPunct="0">
              <a:lnSpc>
                <a:spcPct val="200000"/>
              </a:lnSpc>
              <a:spcBef>
                <a:spcPts val="0"/>
              </a:spcBef>
              <a:buClr>
                <a:schemeClr val="accent1">
                  <a:lumMod val="50000"/>
                </a:schemeClr>
              </a:buClr>
              <a:buSzPct val="90000"/>
              <a:buFont typeface="Wingdings" panose="05000000000000000000" pitchFamily="2" charset="2"/>
              <a:buChar char="p"/>
            </a:pPr>
            <a:r>
              <a:rPr lang="zh-CN" altLang="en-US" sz="2800" i="0" dirty="0">
                <a:latin typeface="楷体" panose="02010609060101010101" charset="-122"/>
                <a:ea typeface="楷体" panose="02010609060101010101" charset="-122"/>
                <a:cs typeface="楷体" panose="02010609060101010101" charset="-122"/>
              </a:rPr>
              <a:t> 测试自动化依赖测试流程和测试用例</a:t>
            </a:r>
            <a:endParaRPr lang="zh-CN" altLang="en-US" sz="2800" i="0" dirty="0">
              <a:latin typeface="楷体" panose="02010609060101010101" charset="-122"/>
              <a:ea typeface="楷体" panose="02010609060101010101" charset="-122"/>
              <a:cs typeface="楷体" panose="02010609060101010101" charset="-122"/>
            </a:endParaRPr>
          </a:p>
          <a:p>
            <a:pPr marL="342900" indent="-342900" eaLnBrk="0" latinLnBrk="0" hangingPunct="0">
              <a:lnSpc>
                <a:spcPct val="200000"/>
              </a:lnSpc>
              <a:spcBef>
                <a:spcPts val="0"/>
              </a:spcBef>
              <a:buClr>
                <a:schemeClr val="accent1">
                  <a:lumMod val="50000"/>
                </a:schemeClr>
              </a:buClr>
              <a:buSzPct val="90000"/>
              <a:buFont typeface="Wingdings" panose="05000000000000000000" pitchFamily="2" charset="2"/>
              <a:buChar char="p"/>
            </a:pPr>
            <a:r>
              <a:rPr lang="zh-CN" altLang="en-US" sz="2800" i="0" dirty="0">
                <a:latin typeface="楷体" panose="02010609060101010101" charset="-122"/>
                <a:ea typeface="楷体" panose="02010609060101010101" charset="-122"/>
                <a:cs typeface="楷体" panose="02010609060101010101" charset="-122"/>
              </a:rPr>
              <a:t> 软件测试自动化的投入较大</a:t>
            </a:r>
            <a:endParaRPr lang="zh-CN" altLang="en-US" sz="2800" i="0" dirty="0">
              <a:latin typeface="楷体" panose="02010609060101010101" charset="-122"/>
              <a:ea typeface="楷体" panose="02010609060101010101" charset="-122"/>
              <a:cs typeface="楷体" panose="02010609060101010101" charset="-122"/>
            </a:endParaRPr>
          </a:p>
          <a:p>
            <a:pPr marL="342900" indent="-342900" eaLnBrk="0" latinLnBrk="0" hangingPunct="0">
              <a:lnSpc>
                <a:spcPct val="200000"/>
              </a:lnSpc>
              <a:spcBef>
                <a:spcPts val="0"/>
              </a:spcBef>
              <a:buClr>
                <a:schemeClr val="accent1">
                  <a:lumMod val="50000"/>
                </a:schemeClr>
              </a:buClr>
              <a:buSzPct val="90000"/>
              <a:buFont typeface="Wingdings" panose="05000000000000000000" pitchFamily="2" charset="2"/>
              <a:buChar char="p"/>
            </a:pPr>
            <a:r>
              <a:rPr lang="zh-CN" altLang="en-US" sz="2800" i="0" dirty="0">
                <a:latin typeface="楷体" panose="02010609060101010101" charset="-122"/>
                <a:ea typeface="楷体" panose="02010609060101010101" charset="-122"/>
                <a:cs typeface="楷体" panose="02010609060101010101" charset="-122"/>
              </a:rPr>
              <a:t> 进行资源的合理调度</a:t>
            </a:r>
            <a:endParaRPr lang="zh-CN" altLang="en-US" sz="2800" i="0" dirty="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54467">
                                            <p:txEl>
                                              <p:pRg st="1" end="1"/>
                                            </p:txEl>
                                          </p:spTgt>
                                        </p:tgtEl>
                                        <p:attrNameLst>
                                          <p:attrName>style.visibility</p:attrName>
                                        </p:attrNameLst>
                                      </p:cBhvr>
                                      <p:to>
                                        <p:strVal val="visible"/>
                                      </p:to>
                                    </p:set>
                                    <p:anim calcmode="lin" valueType="num">
                                      <p:cBhvr additive="base">
                                        <p:cTn id="7" dur="1000" fill="hold"/>
                                        <p:tgtEl>
                                          <p:spTgt spid="1854467">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854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54467">
                                            <p:txEl>
                                              <p:pRg st="2" end="2"/>
                                            </p:txEl>
                                          </p:spTgt>
                                        </p:tgtEl>
                                        <p:attrNameLst>
                                          <p:attrName>style.visibility</p:attrName>
                                        </p:attrNameLst>
                                      </p:cBhvr>
                                      <p:to>
                                        <p:strVal val="visible"/>
                                      </p:to>
                                    </p:set>
                                    <p:anim calcmode="lin" valueType="num">
                                      <p:cBhvr additive="base">
                                        <p:cTn id="13" dur="1000" fill="hold"/>
                                        <p:tgtEl>
                                          <p:spTgt spid="1854467">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854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54467">
                                            <p:txEl>
                                              <p:pRg st="3" end="3"/>
                                            </p:txEl>
                                          </p:spTgt>
                                        </p:tgtEl>
                                        <p:attrNameLst>
                                          <p:attrName>style.visibility</p:attrName>
                                        </p:attrNameLst>
                                      </p:cBhvr>
                                      <p:to>
                                        <p:strVal val="visible"/>
                                      </p:to>
                                    </p:set>
                                    <p:anim calcmode="lin" valueType="num">
                                      <p:cBhvr additive="base">
                                        <p:cTn id="19" dur="1000" fill="hold"/>
                                        <p:tgtEl>
                                          <p:spTgt spid="1854467">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854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54467">
                                            <p:txEl>
                                              <p:pRg st="4" end="4"/>
                                            </p:txEl>
                                          </p:spTgt>
                                        </p:tgtEl>
                                        <p:attrNameLst>
                                          <p:attrName>style.visibility</p:attrName>
                                        </p:attrNameLst>
                                      </p:cBhvr>
                                      <p:to>
                                        <p:strVal val="visible"/>
                                      </p:to>
                                    </p:set>
                                    <p:anim calcmode="lin" valueType="num">
                                      <p:cBhvr additive="base">
                                        <p:cTn id="25" dur="1000" fill="hold"/>
                                        <p:tgtEl>
                                          <p:spTgt spid="1854467">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18544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331640" y="404664"/>
            <a:ext cx="6337076" cy="661988"/>
          </a:xfrm>
        </p:spPr>
        <p:txBody>
          <a:bodyPr/>
          <a:lstStyle/>
          <a:p>
            <a:pPr algn="ctr"/>
            <a:r>
              <a:rPr lang="en-US" altLang="zh-CN" sz="3200" dirty="0" smtClean="0">
                <a:solidFill>
                  <a:srgbClr val="FFFF00"/>
                </a:solidFill>
              </a:rPr>
              <a:t>9.1 </a:t>
            </a:r>
            <a:r>
              <a:rPr lang="zh-CN" altLang="en-US" sz="3200" dirty="0">
                <a:solidFill>
                  <a:srgbClr val="FFFF00"/>
                </a:solidFill>
              </a:rPr>
              <a:t>测试自动化的内涵</a:t>
            </a:r>
            <a:endParaRPr lang="zh-CN" altLang="en-US" sz="3200" dirty="0">
              <a:solidFill>
                <a:srgbClr val="FFFF00"/>
              </a:solidFill>
            </a:endParaRPr>
          </a:p>
        </p:txBody>
      </p:sp>
      <p:sp>
        <p:nvSpPr>
          <p:cNvPr id="7172" name="Rectangle 4"/>
          <p:cNvSpPr>
            <a:spLocks noChangeArrowheads="1"/>
          </p:cNvSpPr>
          <p:nvPr/>
        </p:nvSpPr>
        <p:spPr bwMode="auto">
          <a:xfrm>
            <a:off x="971550" y="2384425"/>
            <a:ext cx="5544666" cy="2308225"/>
          </a:xfrm>
          <a:prstGeom prst="rect">
            <a:avLst/>
          </a:prstGeom>
          <a:noFill/>
          <a:ln w="9525">
            <a:noFill/>
            <a:miter lim="800000"/>
          </a:ln>
        </p:spPr>
        <p:txBody>
          <a:bodyPr wrap="square" lIns="0" tIns="0" rIns="0" bIns="0">
            <a:spAutoFit/>
          </a:bodyPr>
          <a:lstStyle/>
          <a:p>
            <a:endParaRPr lang="zh-CN" altLang="en-US" sz="2400" i="1" dirty="0"/>
          </a:p>
          <a:p>
            <a:pPr>
              <a:lnSpc>
                <a:spcPct val="150000"/>
              </a:lnSpc>
            </a:pPr>
            <a:r>
              <a:rPr lang="en-US" altLang="zh-CN" sz="2800" b="1" i="0" dirty="0" smtClean="0"/>
              <a:t>9.1.1  </a:t>
            </a:r>
            <a:r>
              <a:rPr lang="zh-CN" altLang="en-US" sz="2800" b="1" i="0" dirty="0"/>
              <a:t>手工测试的局限性</a:t>
            </a:r>
            <a:endParaRPr lang="en-US" altLang="zh-CN" sz="2800" b="1" i="0" dirty="0"/>
          </a:p>
          <a:p>
            <a:pPr>
              <a:lnSpc>
                <a:spcPct val="150000"/>
              </a:lnSpc>
            </a:pPr>
            <a:r>
              <a:rPr lang="en-US" altLang="zh-CN" sz="2800" b="1" i="0" dirty="0" smtClean="0"/>
              <a:t>9.1.2  </a:t>
            </a:r>
            <a:r>
              <a:rPr lang="zh-CN" altLang="en-US" sz="2800" b="1" i="0" dirty="0"/>
              <a:t>什么是测试自动化</a:t>
            </a:r>
            <a:endParaRPr lang="en-US" altLang="zh-CN" sz="2800" b="1" i="0" dirty="0"/>
          </a:p>
          <a:p>
            <a:pPr>
              <a:lnSpc>
                <a:spcPct val="150000"/>
              </a:lnSpc>
            </a:pPr>
            <a:r>
              <a:rPr lang="en-US" altLang="zh-CN" sz="2800" b="1" i="0" dirty="0" smtClean="0"/>
              <a:t>9.1.3  </a:t>
            </a:r>
            <a:r>
              <a:rPr lang="zh-CN" altLang="en-US" sz="2800" b="1" i="0" dirty="0"/>
              <a:t>软件测试自动化的优势</a:t>
            </a:r>
            <a:endParaRPr lang="zh-CN" altLang="en-US" sz="2800" b="1" i="0" dirty="0"/>
          </a:p>
        </p:txBody>
      </p:sp>
      <p:pic>
        <p:nvPicPr>
          <p:cNvPr id="7173" name="Picture 5" descr="J0286068"/>
          <p:cNvPicPr>
            <a:picLocks noChangeAspect="1" noChangeArrowheads="1"/>
          </p:cNvPicPr>
          <p:nvPr/>
        </p:nvPicPr>
        <p:blipFill>
          <a:blip r:embed="rId1" cstate="print"/>
          <a:srcRect/>
          <a:stretch>
            <a:fillRect/>
          </a:stretch>
        </p:blipFill>
        <p:spPr bwMode="auto">
          <a:xfrm>
            <a:off x="6804025" y="2205038"/>
            <a:ext cx="2052638" cy="307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979712" y="332656"/>
            <a:ext cx="5205413" cy="728662"/>
          </a:xfrm>
        </p:spPr>
        <p:txBody>
          <a:bodyPr/>
          <a:lstStyle/>
          <a:p>
            <a:pPr algn="ctr"/>
            <a:r>
              <a:rPr lang="zh-CN" altLang="en-US" sz="3200" dirty="0">
                <a:solidFill>
                  <a:srgbClr val="FFFF00"/>
                </a:solidFill>
              </a:rPr>
              <a:t>自动化测试工作流程</a:t>
            </a:r>
            <a:endParaRPr lang="zh-CN" altLang="en-US" sz="3200" dirty="0">
              <a:solidFill>
                <a:srgbClr val="FFFF00"/>
              </a:solidFill>
            </a:endParaRPr>
          </a:p>
        </p:txBody>
      </p:sp>
      <p:sp>
        <p:nvSpPr>
          <p:cNvPr id="56323" name="Rectangle 4"/>
          <p:cNvSpPr>
            <a:spLocks noChangeArrowheads="1"/>
          </p:cNvSpPr>
          <p:nvPr/>
        </p:nvSpPr>
        <p:spPr bwMode="auto">
          <a:xfrm>
            <a:off x="739775" y="3352800"/>
            <a:ext cx="1812925" cy="2209800"/>
          </a:xfrm>
          <a:prstGeom prst="rect">
            <a:avLst/>
          </a:prstGeom>
          <a:solidFill>
            <a:schemeClr val="bg1"/>
          </a:solidFill>
          <a:ln w="9525">
            <a:noFill/>
            <a:miter lim="800000"/>
          </a:ln>
        </p:spPr>
        <p:txBody>
          <a:bodyPr wrap="none" lIns="109728" rIns="109728"/>
          <a:lstStyle/>
          <a:p>
            <a:pPr>
              <a:spcBef>
                <a:spcPct val="50000"/>
              </a:spcBef>
            </a:pPr>
            <a:endParaRPr lang="zh-CN" altLang="en-US">
              <a:latin typeface="Trebuchet MS" panose="020B0603020202020204" pitchFamily="34" charset="0"/>
            </a:endParaRPr>
          </a:p>
        </p:txBody>
      </p:sp>
      <p:sp>
        <p:nvSpPr>
          <p:cNvPr id="56324" name="Rectangle 5"/>
          <p:cNvSpPr>
            <a:spLocks noChangeArrowheads="1"/>
          </p:cNvSpPr>
          <p:nvPr/>
        </p:nvSpPr>
        <p:spPr bwMode="auto">
          <a:xfrm>
            <a:off x="752793" y="3352483"/>
            <a:ext cx="1814512" cy="471487"/>
          </a:xfrm>
          <a:prstGeom prst="rect">
            <a:avLst/>
          </a:prstGeom>
          <a:solidFill>
            <a:srgbClr val="F3E600"/>
          </a:solidFill>
          <a:ln w="25400">
            <a:solidFill>
              <a:srgbClr val="990000"/>
            </a:solidFill>
            <a:miter lim="800000"/>
          </a:ln>
        </p:spPr>
        <p:txBody>
          <a:bodyPr wrap="none" anchor="ctr"/>
          <a:lstStyle/>
          <a:p>
            <a:pPr algn="ctr"/>
            <a:r>
              <a:rPr lang="zh-CN" altLang="en-US" sz="2000" b="1">
                <a:ea typeface="楷体_GB2312" pitchFamily="49" charset="-122"/>
              </a:rPr>
              <a:t>收集测试信息</a:t>
            </a:r>
            <a:endParaRPr lang="zh-CN" altLang="en-US" sz="2000" b="1">
              <a:ea typeface="楷体_GB2312" pitchFamily="49" charset="-122"/>
            </a:endParaRPr>
          </a:p>
        </p:txBody>
      </p:sp>
      <p:sp>
        <p:nvSpPr>
          <p:cNvPr id="56325" name="Rectangle 6"/>
          <p:cNvSpPr>
            <a:spLocks noChangeArrowheads="1"/>
          </p:cNvSpPr>
          <p:nvPr/>
        </p:nvSpPr>
        <p:spPr bwMode="auto">
          <a:xfrm>
            <a:off x="654368" y="3683318"/>
            <a:ext cx="2376487" cy="1547812"/>
          </a:xfrm>
          <a:prstGeom prst="rect">
            <a:avLst/>
          </a:prstGeom>
          <a:noFill/>
          <a:ln w="9525">
            <a:noFill/>
            <a:miter lim="800000"/>
          </a:ln>
        </p:spPr>
        <p:txBody>
          <a:bodyPr lIns="109728" tIns="18288" rIns="109728"/>
          <a:lstStyle/>
          <a:p>
            <a:pPr marL="116205" indent="-116205" eaLnBrk="0" hangingPunct="0"/>
            <a:endParaRPr lang="zh-CN" altLang="en-US">
              <a:latin typeface="Trebuchet MS" panose="020B0603020202020204" pitchFamily="34" charset="0"/>
            </a:endParaRPr>
          </a:p>
          <a:p>
            <a:pPr marL="116205" indent="-116205">
              <a:spcBef>
                <a:spcPct val="40000"/>
              </a:spcBef>
              <a:buFontTx/>
              <a:buChar char="•"/>
            </a:pPr>
            <a:r>
              <a:rPr lang="zh-CN" altLang="en-US">
                <a:latin typeface="Trebuchet MS" panose="020B0603020202020204" pitchFamily="34" charset="0"/>
              </a:rPr>
              <a:t>测试需求是什么？</a:t>
            </a:r>
            <a:endParaRPr lang="zh-CN" altLang="en-US">
              <a:latin typeface="Trebuchet MS" panose="020B0603020202020204" pitchFamily="34" charset="0"/>
            </a:endParaRPr>
          </a:p>
          <a:p>
            <a:pPr marL="116205" indent="-116205">
              <a:spcBef>
                <a:spcPct val="40000"/>
              </a:spcBef>
              <a:buFontTx/>
              <a:buChar char="•"/>
            </a:pPr>
            <a:r>
              <a:rPr lang="zh-CN" altLang="en-US">
                <a:latin typeface="Trebuchet MS" panose="020B0603020202020204" pitchFamily="34" charset="0"/>
              </a:rPr>
              <a:t>那里能得到用到的数据？</a:t>
            </a:r>
            <a:endParaRPr lang="zh-CN" altLang="en-US">
              <a:latin typeface="Trebuchet MS" panose="020B0603020202020204" pitchFamily="34" charset="0"/>
            </a:endParaRPr>
          </a:p>
        </p:txBody>
      </p:sp>
      <p:sp>
        <p:nvSpPr>
          <p:cNvPr id="56326" name="Rectangle 7"/>
          <p:cNvSpPr>
            <a:spLocks noChangeArrowheads="1"/>
          </p:cNvSpPr>
          <p:nvPr/>
        </p:nvSpPr>
        <p:spPr bwMode="auto">
          <a:xfrm>
            <a:off x="2816225" y="3352800"/>
            <a:ext cx="1798638" cy="2209800"/>
          </a:xfrm>
          <a:prstGeom prst="rect">
            <a:avLst/>
          </a:prstGeom>
          <a:solidFill>
            <a:schemeClr val="bg1"/>
          </a:solidFill>
          <a:ln w="9525">
            <a:noFill/>
            <a:miter lim="800000"/>
          </a:ln>
        </p:spPr>
        <p:txBody>
          <a:bodyPr wrap="none" lIns="109728" rIns="109728"/>
          <a:lstStyle/>
          <a:p>
            <a:pPr>
              <a:spcBef>
                <a:spcPct val="50000"/>
              </a:spcBef>
            </a:pPr>
            <a:endParaRPr lang="zh-CN" altLang="en-US">
              <a:latin typeface="Trebuchet MS" panose="020B0603020202020204" pitchFamily="34" charset="0"/>
            </a:endParaRPr>
          </a:p>
        </p:txBody>
      </p:sp>
      <p:sp>
        <p:nvSpPr>
          <p:cNvPr id="56327" name="Rectangle 8"/>
          <p:cNvSpPr>
            <a:spLocks noChangeArrowheads="1"/>
          </p:cNvSpPr>
          <p:nvPr/>
        </p:nvSpPr>
        <p:spPr bwMode="auto">
          <a:xfrm>
            <a:off x="2896870" y="3357563"/>
            <a:ext cx="1611313" cy="471487"/>
          </a:xfrm>
          <a:prstGeom prst="rect">
            <a:avLst/>
          </a:prstGeom>
          <a:solidFill>
            <a:srgbClr val="F3E600"/>
          </a:solidFill>
          <a:ln w="25400">
            <a:solidFill>
              <a:srgbClr val="990000"/>
            </a:solidFill>
            <a:miter lim="800000"/>
          </a:ln>
        </p:spPr>
        <p:txBody>
          <a:bodyPr wrap="none" anchor="ctr"/>
          <a:lstStyle/>
          <a:p>
            <a:pPr algn="ctr"/>
            <a:r>
              <a:rPr lang="zh-CN" altLang="en-US" sz="2000" b="1">
                <a:ea typeface="楷体_GB2312" pitchFamily="49" charset="-122"/>
              </a:rPr>
              <a:t>建立基本测试</a:t>
            </a:r>
            <a:endParaRPr lang="zh-CN" altLang="en-US" sz="2000" b="1">
              <a:ea typeface="楷体_GB2312" pitchFamily="49" charset="-122"/>
            </a:endParaRPr>
          </a:p>
        </p:txBody>
      </p:sp>
      <p:sp>
        <p:nvSpPr>
          <p:cNvPr id="56328" name="Rectangle 9"/>
          <p:cNvSpPr>
            <a:spLocks noChangeArrowheads="1"/>
          </p:cNvSpPr>
          <p:nvPr/>
        </p:nvSpPr>
        <p:spPr bwMode="auto">
          <a:xfrm>
            <a:off x="2789238" y="3737610"/>
            <a:ext cx="2098675" cy="1452563"/>
          </a:xfrm>
          <a:prstGeom prst="rect">
            <a:avLst/>
          </a:prstGeom>
          <a:noFill/>
          <a:ln w="9525">
            <a:noFill/>
            <a:miter lim="800000"/>
          </a:ln>
        </p:spPr>
        <p:txBody>
          <a:bodyPr lIns="109728" tIns="18288" rIns="109728"/>
          <a:lstStyle/>
          <a:p>
            <a:pPr marL="116205" indent="-116205">
              <a:spcBef>
                <a:spcPct val="25000"/>
              </a:spcBef>
            </a:pPr>
            <a:endParaRPr lang="zh-CN" altLang="en-US">
              <a:latin typeface="Trebuchet MS" panose="020B0603020202020204" pitchFamily="34" charset="0"/>
            </a:endParaRPr>
          </a:p>
          <a:p>
            <a:pPr marL="116205" indent="-116205">
              <a:spcBef>
                <a:spcPct val="25000"/>
              </a:spcBef>
              <a:buFontTx/>
              <a:buChar char="•"/>
            </a:pPr>
            <a:r>
              <a:rPr lang="zh-CN" altLang="en-US">
                <a:latin typeface="Trebuchet MS" panose="020B0603020202020204" pitchFamily="34" charset="0"/>
              </a:rPr>
              <a:t>纪录用户的操作</a:t>
            </a:r>
            <a:endParaRPr lang="zh-CN" altLang="en-US">
              <a:latin typeface="Trebuchet MS" panose="020B0603020202020204" pitchFamily="34" charset="0"/>
            </a:endParaRPr>
          </a:p>
          <a:p>
            <a:pPr marL="116205" indent="-116205">
              <a:spcBef>
                <a:spcPct val="40000"/>
              </a:spcBef>
              <a:buFontTx/>
              <a:buChar char="•"/>
            </a:pPr>
            <a:r>
              <a:rPr lang="zh-CN" altLang="en-US">
                <a:latin typeface="Trebuchet MS" panose="020B0603020202020204" pitchFamily="34" charset="0"/>
              </a:rPr>
              <a:t>核实成功回放</a:t>
            </a:r>
            <a:endParaRPr lang="zh-CN" altLang="en-US">
              <a:latin typeface="Trebuchet MS" panose="020B0603020202020204" pitchFamily="34" charset="0"/>
            </a:endParaRPr>
          </a:p>
        </p:txBody>
      </p:sp>
      <p:sp>
        <p:nvSpPr>
          <p:cNvPr id="56329" name="Rectangle 10"/>
          <p:cNvSpPr>
            <a:spLocks noChangeArrowheads="1"/>
          </p:cNvSpPr>
          <p:nvPr/>
        </p:nvSpPr>
        <p:spPr bwMode="auto">
          <a:xfrm>
            <a:off x="4929188" y="3352800"/>
            <a:ext cx="1909762" cy="2209800"/>
          </a:xfrm>
          <a:prstGeom prst="rect">
            <a:avLst/>
          </a:prstGeom>
          <a:solidFill>
            <a:schemeClr val="bg1"/>
          </a:solidFill>
          <a:ln w="9525">
            <a:noFill/>
            <a:miter lim="800000"/>
          </a:ln>
        </p:spPr>
        <p:txBody>
          <a:bodyPr wrap="none" lIns="109728" rIns="109728"/>
          <a:lstStyle/>
          <a:p>
            <a:pPr>
              <a:spcBef>
                <a:spcPct val="50000"/>
              </a:spcBef>
            </a:pPr>
            <a:endParaRPr lang="zh-CN" altLang="en-US">
              <a:latin typeface="Trebuchet MS" panose="020B0603020202020204" pitchFamily="34" charset="0"/>
            </a:endParaRPr>
          </a:p>
        </p:txBody>
      </p:sp>
      <p:sp>
        <p:nvSpPr>
          <p:cNvPr id="56330" name="Rectangle 11"/>
          <p:cNvSpPr>
            <a:spLocks noChangeArrowheads="1"/>
          </p:cNvSpPr>
          <p:nvPr/>
        </p:nvSpPr>
        <p:spPr bwMode="auto">
          <a:xfrm>
            <a:off x="5003483" y="3358833"/>
            <a:ext cx="1595437" cy="471487"/>
          </a:xfrm>
          <a:prstGeom prst="rect">
            <a:avLst/>
          </a:prstGeom>
          <a:solidFill>
            <a:srgbClr val="F3E600"/>
          </a:solidFill>
          <a:ln w="25400">
            <a:solidFill>
              <a:srgbClr val="990000"/>
            </a:solidFill>
            <a:miter lim="800000"/>
          </a:ln>
        </p:spPr>
        <p:txBody>
          <a:bodyPr wrap="none" anchor="ctr"/>
          <a:lstStyle/>
          <a:p>
            <a:pPr algn="ctr">
              <a:spcBef>
                <a:spcPct val="25000"/>
              </a:spcBef>
            </a:pPr>
            <a:r>
              <a:rPr lang="zh-CN" altLang="en-US" sz="2000" b="1">
                <a:ea typeface="楷体_GB2312" pitchFamily="49" charset="-122"/>
              </a:rPr>
              <a:t>提高基本测试</a:t>
            </a:r>
            <a:endParaRPr lang="zh-CN" altLang="en-US" sz="2000" b="1">
              <a:ea typeface="楷体_GB2312" pitchFamily="49" charset="-122"/>
            </a:endParaRPr>
          </a:p>
        </p:txBody>
      </p:sp>
      <p:sp>
        <p:nvSpPr>
          <p:cNvPr id="56331" name="Rectangle 12"/>
          <p:cNvSpPr>
            <a:spLocks noChangeArrowheads="1"/>
          </p:cNvSpPr>
          <p:nvPr/>
        </p:nvSpPr>
        <p:spPr bwMode="auto">
          <a:xfrm>
            <a:off x="4887913" y="4086860"/>
            <a:ext cx="1825625" cy="876300"/>
          </a:xfrm>
          <a:prstGeom prst="rect">
            <a:avLst/>
          </a:prstGeom>
          <a:noFill/>
          <a:ln w="9525">
            <a:noFill/>
            <a:miter lim="800000"/>
          </a:ln>
        </p:spPr>
        <p:txBody>
          <a:bodyPr wrap="none" lIns="109728" tIns="18288" rIns="109728"/>
          <a:lstStyle/>
          <a:p>
            <a:pPr marL="116205" indent="-116205">
              <a:spcBef>
                <a:spcPct val="50000"/>
              </a:spcBef>
              <a:buFontTx/>
              <a:buChar char="•"/>
            </a:pPr>
            <a:r>
              <a:rPr lang="zh-CN" altLang="en-US">
                <a:latin typeface="Trebuchet MS" panose="020B0603020202020204" pitchFamily="34" charset="0"/>
              </a:rPr>
              <a:t>插入测试点</a:t>
            </a:r>
            <a:endParaRPr lang="zh-CN" altLang="en-US">
              <a:latin typeface="Trebuchet MS" panose="020B0603020202020204" pitchFamily="34" charset="0"/>
            </a:endParaRPr>
          </a:p>
          <a:p>
            <a:pPr marL="116205" indent="-116205">
              <a:spcBef>
                <a:spcPct val="40000"/>
              </a:spcBef>
              <a:buFontTx/>
              <a:buChar char="•"/>
            </a:pPr>
            <a:r>
              <a:rPr lang="zh-CN" altLang="en-US">
                <a:latin typeface="Trebuchet MS" panose="020B0603020202020204" pitchFamily="34" charset="0"/>
              </a:rPr>
              <a:t>驱动测试数据</a:t>
            </a:r>
            <a:endParaRPr lang="zh-CN" altLang="en-US">
              <a:latin typeface="Trebuchet MS" panose="020B0603020202020204" pitchFamily="34" charset="0"/>
            </a:endParaRPr>
          </a:p>
        </p:txBody>
      </p:sp>
      <p:sp>
        <p:nvSpPr>
          <p:cNvPr id="56332" name="Rectangle 13"/>
          <p:cNvSpPr>
            <a:spLocks noChangeArrowheads="1"/>
          </p:cNvSpPr>
          <p:nvPr/>
        </p:nvSpPr>
        <p:spPr bwMode="auto">
          <a:xfrm>
            <a:off x="7054850" y="3359150"/>
            <a:ext cx="1909763" cy="2209800"/>
          </a:xfrm>
          <a:prstGeom prst="rect">
            <a:avLst/>
          </a:prstGeom>
          <a:solidFill>
            <a:schemeClr val="bg1"/>
          </a:solidFill>
          <a:ln w="9525">
            <a:noFill/>
            <a:miter lim="800000"/>
          </a:ln>
        </p:spPr>
        <p:txBody>
          <a:bodyPr wrap="none" lIns="109728" rIns="109728"/>
          <a:lstStyle/>
          <a:p>
            <a:pPr>
              <a:spcBef>
                <a:spcPct val="50000"/>
              </a:spcBef>
            </a:pPr>
            <a:endParaRPr lang="zh-CN" altLang="en-US">
              <a:latin typeface="Trebuchet MS" panose="020B0603020202020204" pitchFamily="34" charset="0"/>
            </a:endParaRPr>
          </a:p>
        </p:txBody>
      </p:sp>
      <p:sp>
        <p:nvSpPr>
          <p:cNvPr id="56333" name="Rectangle 14"/>
          <p:cNvSpPr>
            <a:spLocks noChangeArrowheads="1"/>
          </p:cNvSpPr>
          <p:nvPr/>
        </p:nvSpPr>
        <p:spPr bwMode="auto">
          <a:xfrm>
            <a:off x="7059930" y="3352800"/>
            <a:ext cx="1399540" cy="466725"/>
          </a:xfrm>
          <a:prstGeom prst="rect">
            <a:avLst/>
          </a:prstGeom>
          <a:solidFill>
            <a:srgbClr val="F3E600"/>
          </a:solidFill>
          <a:ln w="25400">
            <a:solidFill>
              <a:srgbClr val="990000"/>
            </a:solidFill>
            <a:miter lim="800000"/>
          </a:ln>
        </p:spPr>
        <p:txBody>
          <a:bodyPr wrap="none" anchor="ctr"/>
          <a:lstStyle/>
          <a:p>
            <a:pPr algn="ctr"/>
            <a:r>
              <a:rPr lang="zh-CN" altLang="en-US" sz="2000" b="1">
                <a:ea typeface="楷体_GB2312" pitchFamily="49" charset="-122"/>
              </a:rPr>
              <a:t>整体测试</a:t>
            </a:r>
            <a:endParaRPr lang="zh-CN" altLang="en-US" sz="2000" b="1">
              <a:ea typeface="楷体_GB2312" pitchFamily="49" charset="-122"/>
            </a:endParaRPr>
          </a:p>
        </p:txBody>
      </p:sp>
      <p:sp>
        <p:nvSpPr>
          <p:cNvPr id="56334" name="Rectangle 15"/>
          <p:cNvSpPr>
            <a:spLocks noChangeArrowheads="1"/>
          </p:cNvSpPr>
          <p:nvPr/>
        </p:nvSpPr>
        <p:spPr bwMode="auto">
          <a:xfrm>
            <a:off x="7054850" y="3582988"/>
            <a:ext cx="1827213" cy="1511300"/>
          </a:xfrm>
          <a:prstGeom prst="rect">
            <a:avLst/>
          </a:prstGeom>
          <a:noFill/>
          <a:ln w="9525">
            <a:noFill/>
            <a:miter lim="800000"/>
          </a:ln>
        </p:spPr>
        <p:txBody>
          <a:bodyPr lIns="109728" tIns="18288" rIns="109728"/>
          <a:lstStyle/>
          <a:p>
            <a:pPr marL="116205" indent="-116205">
              <a:spcBef>
                <a:spcPct val="25000"/>
              </a:spcBef>
            </a:pPr>
            <a:endParaRPr lang="zh-CN" altLang="en-US" b="1">
              <a:solidFill>
                <a:schemeClr val="bg2"/>
              </a:solidFill>
              <a:latin typeface="Trebuchet MS" panose="020B0603020202020204" pitchFamily="34" charset="0"/>
            </a:endParaRPr>
          </a:p>
          <a:p>
            <a:pPr marL="116205" indent="-116205">
              <a:spcBef>
                <a:spcPct val="50000"/>
              </a:spcBef>
              <a:buFontTx/>
              <a:buChar char="•"/>
            </a:pPr>
            <a:r>
              <a:rPr lang="zh-CN" altLang="en-US">
                <a:latin typeface="Trebuchet MS" panose="020B0603020202020204" pitchFamily="34" charset="0"/>
              </a:rPr>
              <a:t>关联数据</a:t>
            </a:r>
            <a:endParaRPr lang="zh-CN" altLang="en-US">
              <a:latin typeface="Trebuchet MS" panose="020B0603020202020204" pitchFamily="34" charset="0"/>
            </a:endParaRPr>
          </a:p>
          <a:p>
            <a:pPr marL="116205" indent="-116205">
              <a:spcBef>
                <a:spcPct val="50000"/>
              </a:spcBef>
              <a:buFontTx/>
              <a:buChar char="•"/>
            </a:pPr>
            <a:r>
              <a:rPr lang="zh-CN" altLang="en-US">
                <a:latin typeface="Trebuchet MS" panose="020B0603020202020204" pitchFamily="34" charset="0"/>
              </a:rPr>
              <a:t>建立综合的测试场景</a:t>
            </a:r>
            <a:endParaRPr lang="zh-CN" altLang="en-US">
              <a:latin typeface="Trebuchet MS" panose="020B0603020202020204" pitchFamily="34" charset="0"/>
            </a:endParaRPr>
          </a:p>
        </p:txBody>
      </p:sp>
      <p:grpSp>
        <p:nvGrpSpPr>
          <p:cNvPr id="56335" name="Group 16"/>
          <p:cNvGrpSpPr/>
          <p:nvPr/>
        </p:nvGrpSpPr>
        <p:grpSpPr bwMode="auto">
          <a:xfrm>
            <a:off x="900113" y="1736725"/>
            <a:ext cx="7559675" cy="693738"/>
            <a:chOff x="317" y="1085"/>
            <a:chExt cx="5224" cy="437"/>
          </a:xfrm>
        </p:grpSpPr>
        <p:grpSp>
          <p:nvGrpSpPr>
            <p:cNvPr id="56342" name="Group 17"/>
            <p:cNvGrpSpPr/>
            <p:nvPr/>
          </p:nvGrpSpPr>
          <p:grpSpPr bwMode="auto">
            <a:xfrm>
              <a:off x="317" y="1090"/>
              <a:ext cx="1152" cy="432"/>
              <a:chOff x="192" y="816"/>
              <a:chExt cx="1152" cy="432"/>
            </a:xfrm>
          </p:grpSpPr>
          <p:sp>
            <p:nvSpPr>
              <p:cNvPr id="2016274" name="AutoShape 18"/>
              <p:cNvSpPr>
                <a:spLocks noChangeArrowheads="1"/>
              </p:cNvSpPr>
              <p:nvPr/>
            </p:nvSpPr>
            <p:spPr bwMode="auto">
              <a:xfrm>
                <a:off x="192" y="912"/>
                <a:ext cx="1152" cy="336"/>
              </a:xfrm>
              <a:prstGeom prst="roundRect">
                <a:avLst>
                  <a:gd name="adj" fmla="val 16667"/>
                </a:avLst>
              </a:prstGeom>
              <a:gradFill rotWithShape="0">
                <a:gsLst>
                  <a:gs pos="0">
                    <a:srgbClr val="CCCC66">
                      <a:gamma/>
                      <a:shade val="89804"/>
                      <a:invGamma/>
                    </a:srgbClr>
                  </a:gs>
                  <a:gs pos="100000">
                    <a:srgbClr val="CCCC66"/>
                  </a:gs>
                </a:gsLst>
                <a:lin ang="5400000" scaled="1"/>
              </a:gradFill>
              <a:ln w="38100">
                <a:solidFill>
                  <a:schemeClr val="bg1"/>
                </a:solidFill>
                <a:round/>
              </a:ln>
              <a:effectLst>
                <a:outerShdw dist="35921" dir="2700000" algn="ctr" rotWithShape="0">
                  <a:schemeClr val="tx1"/>
                </a:outerShdw>
              </a:effectLst>
            </p:spPr>
            <p:txBody>
              <a:bodyPr wrap="none" anchor="b"/>
              <a:lstStyle/>
              <a:p>
                <a:pPr algn="ctr">
                  <a:defRPr/>
                </a:pPr>
                <a:r>
                  <a:rPr lang="zh-CN" altLang="en-US" sz="2000" b="1">
                    <a:latin typeface="Trebuchet MS" panose="020B0603020202020204" pitchFamily="34" charset="0"/>
                    <a:ea typeface="宋体" panose="02010600030101010101" pitchFamily="2" charset="-122"/>
                  </a:rPr>
                  <a:t>计划</a:t>
                </a:r>
                <a:endParaRPr lang="zh-CN" altLang="en-US" sz="2000" b="1">
                  <a:latin typeface="Trebuchet MS" panose="020B0603020202020204" pitchFamily="34" charset="0"/>
                  <a:ea typeface="宋体" panose="02010600030101010101" pitchFamily="2" charset="-122"/>
                </a:endParaRPr>
              </a:p>
            </p:txBody>
          </p:sp>
          <p:sp>
            <p:nvSpPr>
              <p:cNvPr id="56356" name="Oval 19"/>
              <p:cNvSpPr>
                <a:spLocks noChangeArrowheads="1"/>
              </p:cNvSpPr>
              <p:nvPr/>
            </p:nvSpPr>
            <p:spPr bwMode="auto">
              <a:xfrm>
                <a:off x="672" y="816"/>
                <a:ext cx="190" cy="190"/>
              </a:xfrm>
              <a:prstGeom prst="ellipse">
                <a:avLst/>
              </a:prstGeom>
              <a:solidFill>
                <a:schemeClr val="bg1"/>
              </a:solidFill>
              <a:ln w="9525">
                <a:noFill/>
                <a:round/>
              </a:ln>
            </p:spPr>
            <p:txBody>
              <a:bodyPr lIns="0" tIns="0" rIns="0" bIns="0" anchor="ctr" anchorCtr="1"/>
              <a:lstStyle/>
              <a:p>
                <a:pPr algn="ctr"/>
                <a:r>
                  <a:rPr lang="zh-CN" altLang="en-US" sz="2000" b="1">
                    <a:solidFill>
                      <a:schemeClr val="accent2"/>
                    </a:solidFill>
                    <a:latin typeface="Trebuchet MS" panose="020B0603020202020204" pitchFamily="34" charset="0"/>
                  </a:rPr>
                  <a:t>1</a:t>
                </a:r>
                <a:endParaRPr lang="zh-CN" altLang="en-US" sz="2000" b="1">
                  <a:solidFill>
                    <a:schemeClr val="accent2"/>
                  </a:solidFill>
                  <a:latin typeface="Trebuchet MS" panose="020B0603020202020204" pitchFamily="34" charset="0"/>
                </a:endParaRPr>
              </a:p>
            </p:txBody>
          </p:sp>
        </p:grpSp>
        <p:sp>
          <p:nvSpPr>
            <p:cNvPr id="56343" name="AutoShape 20"/>
            <p:cNvSpPr>
              <a:spLocks noChangeArrowheads="1"/>
            </p:cNvSpPr>
            <p:nvPr/>
          </p:nvSpPr>
          <p:spPr bwMode="auto">
            <a:xfrm>
              <a:off x="1517" y="1330"/>
              <a:ext cx="144" cy="72"/>
            </a:xfrm>
            <a:prstGeom prst="homePlate">
              <a:avLst>
                <a:gd name="adj" fmla="val 50000"/>
              </a:avLst>
            </a:prstGeom>
            <a:solidFill>
              <a:schemeClr val="bg1"/>
            </a:solidFill>
            <a:ln w="9525">
              <a:noFill/>
              <a:miter lim="800000"/>
            </a:ln>
          </p:spPr>
          <p:txBody>
            <a:bodyPr wrap="none" anchor="ctr"/>
            <a:lstStyle/>
            <a:p>
              <a:endParaRPr lang="zh-CN" altLang="en-US"/>
            </a:p>
          </p:txBody>
        </p:sp>
        <p:grpSp>
          <p:nvGrpSpPr>
            <p:cNvPr id="56344" name="Group 21"/>
            <p:cNvGrpSpPr/>
            <p:nvPr/>
          </p:nvGrpSpPr>
          <p:grpSpPr bwMode="auto">
            <a:xfrm>
              <a:off x="1697" y="1090"/>
              <a:ext cx="1152" cy="432"/>
              <a:chOff x="192" y="816"/>
              <a:chExt cx="1152" cy="432"/>
            </a:xfrm>
          </p:grpSpPr>
          <p:sp>
            <p:nvSpPr>
              <p:cNvPr id="2016278" name="AutoShape 22"/>
              <p:cNvSpPr>
                <a:spLocks noChangeArrowheads="1"/>
              </p:cNvSpPr>
              <p:nvPr/>
            </p:nvSpPr>
            <p:spPr bwMode="auto">
              <a:xfrm>
                <a:off x="192" y="912"/>
                <a:ext cx="1152" cy="336"/>
              </a:xfrm>
              <a:prstGeom prst="roundRect">
                <a:avLst>
                  <a:gd name="adj" fmla="val 16667"/>
                </a:avLst>
              </a:prstGeom>
              <a:gradFill rotWithShape="0">
                <a:gsLst>
                  <a:gs pos="0">
                    <a:srgbClr val="CCCC66">
                      <a:gamma/>
                      <a:shade val="89804"/>
                      <a:invGamma/>
                    </a:srgbClr>
                  </a:gs>
                  <a:gs pos="100000">
                    <a:srgbClr val="CCCC66"/>
                  </a:gs>
                </a:gsLst>
                <a:lin ang="5400000" scaled="1"/>
              </a:gradFill>
              <a:ln w="38100">
                <a:solidFill>
                  <a:schemeClr val="bg1"/>
                </a:solidFill>
                <a:round/>
              </a:ln>
              <a:effectLst>
                <a:outerShdw dist="35921" dir="2700000" algn="ctr" rotWithShape="0">
                  <a:schemeClr val="tx1"/>
                </a:outerShdw>
              </a:effectLst>
            </p:spPr>
            <p:txBody>
              <a:bodyPr wrap="none" anchor="b"/>
              <a:lstStyle/>
              <a:p>
                <a:pPr algn="ctr">
                  <a:defRPr/>
                </a:pPr>
                <a:r>
                  <a:rPr lang="zh-CN" altLang="en-US" sz="2000" b="1">
                    <a:latin typeface="Trebuchet MS" panose="020B0603020202020204" pitchFamily="34" charset="0"/>
                    <a:ea typeface="宋体" panose="02010600030101010101" pitchFamily="2" charset="-122"/>
                  </a:rPr>
                  <a:t>创建</a:t>
                </a:r>
                <a:endParaRPr lang="zh-CN" altLang="en-US" sz="2000" b="1">
                  <a:latin typeface="Trebuchet MS" panose="020B0603020202020204" pitchFamily="34" charset="0"/>
                  <a:ea typeface="宋体" panose="02010600030101010101" pitchFamily="2" charset="-122"/>
                </a:endParaRPr>
              </a:p>
            </p:txBody>
          </p:sp>
          <p:sp>
            <p:nvSpPr>
              <p:cNvPr id="56354" name="Oval 23"/>
              <p:cNvSpPr>
                <a:spLocks noChangeArrowheads="1"/>
              </p:cNvSpPr>
              <p:nvPr/>
            </p:nvSpPr>
            <p:spPr bwMode="auto">
              <a:xfrm>
                <a:off x="672" y="816"/>
                <a:ext cx="190" cy="190"/>
              </a:xfrm>
              <a:prstGeom prst="ellipse">
                <a:avLst/>
              </a:prstGeom>
              <a:solidFill>
                <a:schemeClr val="bg1"/>
              </a:solidFill>
              <a:ln w="9525">
                <a:noFill/>
                <a:round/>
              </a:ln>
            </p:spPr>
            <p:txBody>
              <a:bodyPr lIns="0" tIns="0" rIns="0" bIns="0" anchor="ctr" anchorCtr="1"/>
              <a:lstStyle/>
              <a:p>
                <a:pPr algn="ctr"/>
                <a:r>
                  <a:rPr lang="zh-CN" altLang="en-US" sz="2000" b="1">
                    <a:solidFill>
                      <a:schemeClr val="accent2"/>
                    </a:solidFill>
                    <a:latin typeface="Trebuchet MS" panose="020B0603020202020204" pitchFamily="34" charset="0"/>
                  </a:rPr>
                  <a:t>2</a:t>
                </a:r>
                <a:endParaRPr lang="zh-CN" altLang="en-US" sz="2000" b="1">
                  <a:solidFill>
                    <a:schemeClr val="accent2"/>
                  </a:solidFill>
                  <a:latin typeface="Trebuchet MS" panose="020B0603020202020204" pitchFamily="34" charset="0"/>
                </a:endParaRPr>
              </a:p>
            </p:txBody>
          </p:sp>
        </p:grpSp>
        <p:sp>
          <p:nvSpPr>
            <p:cNvPr id="56345" name="AutoShape 24"/>
            <p:cNvSpPr>
              <a:spLocks noChangeArrowheads="1"/>
            </p:cNvSpPr>
            <p:nvPr/>
          </p:nvSpPr>
          <p:spPr bwMode="auto">
            <a:xfrm flipV="1">
              <a:off x="2897" y="1330"/>
              <a:ext cx="144" cy="60"/>
            </a:xfrm>
            <a:prstGeom prst="homePlate">
              <a:avLst>
                <a:gd name="adj" fmla="val 60000"/>
              </a:avLst>
            </a:prstGeom>
            <a:solidFill>
              <a:schemeClr val="bg1"/>
            </a:solidFill>
            <a:ln w="9525">
              <a:noFill/>
              <a:miter lim="800000"/>
            </a:ln>
          </p:spPr>
          <p:txBody>
            <a:bodyPr wrap="none" anchor="ctr"/>
            <a:lstStyle/>
            <a:p>
              <a:endParaRPr lang="zh-CN" altLang="en-US"/>
            </a:p>
          </p:txBody>
        </p:sp>
        <p:grpSp>
          <p:nvGrpSpPr>
            <p:cNvPr id="56346" name="Group 25"/>
            <p:cNvGrpSpPr/>
            <p:nvPr/>
          </p:nvGrpSpPr>
          <p:grpSpPr bwMode="auto">
            <a:xfrm>
              <a:off x="3077" y="1090"/>
              <a:ext cx="1152" cy="432"/>
              <a:chOff x="192" y="816"/>
              <a:chExt cx="1152" cy="432"/>
            </a:xfrm>
          </p:grpSpPr>
          <p:sp>
            <p:nvSpPr>
              <p:cNvPr id="2016282" name="AutoShape 26"/>
              <p:cNvSpPr>
                <a:spLocks noChangeArrowheads="1"/>
              </p:cNvSpPr>
              <p:nvPr/>
            </p:nvSpPr>
            <p:spPr bwMode="auto">
              <a:xfrm>
                <a:off x="192" y="912"/>
                <a:ext cx="1152" cy="336"/>
              </a:xfrm>
              <a:prstGeom prst="roundRect">
                <a:avLst>
                  <a:gd name="adj" fmla="val 16667"/>
                </a:avLst>
              </a:prstGeom>
              <a:gradFill rotWithShape="0">
                <a:gsLst>
                  <a:gs pos="0">
                    <a:srgbClr val="CCCC66">
                      <a:gamma/>
                      <a:shade val="89804"/>
                      <a:invGamma/>
                    </a:srgbClr>
                  </a:gs>
                  <a:gs pos="100000">
                    <a:srgbClr val="CCCC66"/>
                  </a:gs>
                </a:gsLst>
                <a:lin ang="5400000" scaled="1"/>
              </a:gradFill>
              <a:ln w="38100">
                <a:solidFill>
                  <a:schemeClr val="bg1"/>
                </a:solidFill>
                <a:round/>
              </a:ln>
              <a:effectLst>
                <a:outerShdw dist="35921" dir="2700000" algn="ctr" rotWithShape="0">
                  <a:schemeClr val="tx1"/>
                </a:outerShdw>
              </a:effectLst>
            </p:spPr>
            <p:txBody>
              <a:bodyPr wrap="none" anchor="b"/>
              <a:lstStyle/>
              <a:p>
                <a:pPr algn="ctr">
                  <a:defRPr/>
                </a:pPr>
                <a:r>
                  <a:rPr lang="zh-CN" altLang="en-US" sz="2000" b="1">
                    <a:latin typeface="Trebuchet MS" panose="020B0603020202020204" pitchFamily="34" charset="0"/>
                    <a:ea typeface="宋体" panose="02010600030101010101" pitchFamily="2" charset="-122"/>
                  </a:rPr>
                  <a:t>核实 和 提高</a:t>
                </a:r>
                <a:endParaRPr lang="zh-CN" altLang="en-US" sz="2000" b="1">
                  <a:latin typeface="Trebuchet MS" panose="020B0603020202020204" pitchFamily="34" charset="0"/>
                  <a:ea typeface="宋体" panose="02010600030101010101" pitchFamily="2" charset="-122"/>
                </a:endParaRPr>
              </a:p>
            </p:txBody>
          </p:sp>
          <p:sp>
            <p:nvSpPr>
              <p:cNvPr id="56352" name="Oval 27"/>
              <p:cNvSpPr>
                <a:spLocks noChangeArrowheads="1"/>
              </p:cNvSpPr>
              <p:nvPr/>
            </p:nvSpPr>
            <p:spPr bwMode="auto">
              <a:xfrm>
                <a:off x="672" y="816"/>
                <a:ext cx="190" cy="190"/>
              </a:xfrm>
              <a:prstGeom prst="ellipse">
                <a:avLst/>
              </a:prstGeom>
              <a:solidFill>
                <a:schemeClr val="bg1"/>
              </a:solidFill>
              <a:ln w="9525">
                <a:noFill/>
                <a:round/>
              </a:ln>
            </p:spPr>
            <p:txBody>
              <a:bodyPr lIns="0" tIns="0" rIns="0" bIns="0" anchor="ctr" anchorCtr="1"/>
              <a:lstStyle/>
              <a:p>
                <a:pPr algn="ctr"/>
                <a:r>
                  <a:rPr lang="zh-CN" altLang="en-US" sz="2000" b="1">
                    <a:solidFill>
                      <a:schemeClr val="accent2"/>
                    </a:solidFill>
                    <a:latin typeface="Trebuchet MS" panose="020B0603020202020204" pitchFamily="34" charset="0"/>
                  </a:rPr>
                  <a:t>3</a:t>
                </a:r>
                <a:endParaRPr lang="zh-CN" altLang="en-US" sz="2000" b="1">
                  <a:solidFill>
                    <a:schemeClr val="accent2"/>
                  </a:solidFill>
                  <a:latin typeface="Trebuchet MS" panose="020B0603020202020204" pitchFamily="34" charset="0"/>
                </a:endParaRPr>
              </a:p>
            </p:txBody>
          </p:sp>
        </p:grpSp>
        <p:grpSp>
          <p:nvGrpSpPr>
            <p:cNvPr id="56347" name="Group 28"/>
            <p:cNvGrpSpPr/>
            <p:nvPr/>
          </p:nvGrpSpPr>
          <p:grpSpPr bwMode="auto">
            <a:xfrm>
              <a:off x="4389" y="1085"/>
              <a:ext cx="1152" cy="432"/>
              <a:chOff x="192" y="816"/>
              <a:chExt cx="1152" cy="432"/>
            </a:xfrm>
          </p:grpSpPr>
          <p:sp>
            <p:nvSpPr>
              <p:cNvPr id="2016285" name="AutoShape 29"/>
              <p:cNvSpPr>
                <a:spLocks noChangeArrowheads="1"/>
              </p:cNvSpPr>
              <p:nvPr/>
            </p:nvSpPr>
            <p:spPr bwMode="auto">
              <a:xfrm>
                <a:off x="192" y="912"/>
                <a:ext cx="1152" cy="336"/>
              </a:xfrm>
              <a:prstGeom prst="roundRect">
                <a:avLst>
                  <a:gd name="adj" fmla="val 16667"/>
                </a:avLst>
              </a:prstGeom>
              <a:gradFill rotWithShape="0">
                <a:gsLst>
                  <a:gs pos="0">
                    <a:srgbClr val="CCCC66">
                      <a:gamma/>
                      <a:shade val="89804"/>
                      <a:invGamma/>
                    </a:srgbClr>
                  </a:gs>
                  <a:gs pos="100000">
                    <a:srgbClr val="CCCC66"/>
                  </a:gs>
                </a:gsLst>
                <a:lin ang="5400000" scaled="1"/>
              </a:gradFill>
              <a:ln w="38100">
                <a:solidFill>
                  <a:schemeClr val="bg1"/>
                </a:solidFill>
                <a:round/>
              </a:ln>
              <a:effectLst>
                <a:outerShdw dist="35921" dir="2700000" algn="ctr" rotWithShape="0">
                  <a:schemeClr val="tx1"/>
                </a:outerShdw>
              </a:effectLst>
            </p:spPr>
            <p:txBody>
              <a:bodyPr wrap="none" anchor="b"/>
              <a:lstStyle/>
              <a:p>
                <a:pPr algn="ctr">
                  <a:defRPr/>
                </a:pPr>
                <a:r>
                  <a:rPr lang="zh-CN" altLang="en-US" sz="2000" b="1">
                    <a:latin typeface="Trebuchet MS" panose="020B0603020202020204" pitchFamily="34" charset="0"/>
                    <a:ea typeface="宋体" panose="02010600030101010101" pitchFamily="2" charset="-122"/>
                  </a:rPr>
                  <a:t>整合</a:t>
                </a:r>
                <a:endParaRPr lang="en-US" altLang="zh-CN" sz="2000" b="1">
                  <a:latin typeface="Trebuchet MS" panose="020B0603020202020204" pitchFamily="34" charset="0"/>
                  <a:ea typeface="宋体" panose="02010600030101010101" pitchFamily="2" charset="-122"/>
                </a:endParaRPr>
              </a:p>
            </p:txBody>
          </p:sp>
          <p:sp>
            <p:nvSpPr>
              <p:cNvPr id="56350" name="Oval 30"/>
              <p:cNvSpPr>
                <a:spLocks noChangeArrowheads="1"/>
              </p:cNvSpPr>
              <p:nvPr/>
            </p:nvSpPr>
            <p:spPr bwMode="auto">
              <a:xfrm>
                <a:off x="672" y="816"/>
                <a:ext cx="190" cy="190"/>
              </a:xfrm>
              <a:prstGeom prst="ellipse">
                <a:avLst/>
              </a:prstGeom>
              <a:solidFill>
                <a:schemeClr val="bg1"/>
              </a:solidFill>
              <a:ln w="9525">
                <a:noFill/>
                <a:round/>
              </a:ln>
            </p:spPr>
            <p:txBody>
              <a:bodyPr lIns="0" tIns="0" rIns="0" bIns="0" anchor="ctr" anchorCtr="1"/>
              <a:lstStyle/>
              <a:p>
                <a:pPr algn="ctr"/>
                <a:r>
                  <a:rPr lang="zh-CN" altLang="en-US" sz="2000" b="1">
                    <a:solidFill>
                      <a:schemeClr val="accent2"/>
                    </a:solidFill>
                    <a:latin typeface="Trebuchet MS" panose="020B0603020202020204" pitchFamily="34" charset="0"/>
                  </a:rPr>
                  <a:t>4</a:t>
                </a:r>
                <a:endParaRPr lang="zh-CN" altLang="en-US" sz="2000" b="1">
                  <a:solidFill>
                    <a:schemeClr val="accent2"/>
                  </a:solidFill>
                  <a:latin typeface="Trebuchet MS" panose="020B0603020202020204" pitchFamily="34" charset="0"/>
                </a:endParaRPr>
              </a:p>
            </p:txBody>
          </p:sp>
        </p:grpSp>
        <p:sp>
          <p:nvSpPr>
            <p:cNvPr id="56348" name="AutoShape 31"/>
            <p:cNvSpPr>
              <a:spLocks noChangeArrowheads="1"/>
            </p:cNvSpPr>
            <p:nvPr/>
          </p:nvSpPr>
          <p:spPr bwMode="auto">
            <a:xfrm flipV="1">
              <a:off x="4254" y="1316"/>
              <a:ext cx="144" cy="60"/>
            </a:xfrm>
            <a:prstGeom prst="homePlate">
              <a:avLst>
                <a:gd name="adj" fmla="val 60000"/>
              </a:avLst>
            </a:prstGeom>
            <a:solidFill>
              <a:schemeClr val="bg1"/>
            </a:solidFill>
            <a:ln w="9525">
              <a:noFill/>
              <a:miter lim="800000"/>
            </a:ln>
          </p:spPr>
          <p:txBody>
            <a:bodyPr wrap="none" anchor="ctr"/>
            <a:lstStyle/>
            <a:p>
              <a:endParaRPr lang="zh-CN" altLang="en-US"/>
            </a:p>
          </p:txBody>
        </p:sp>
      </p:grpSp>
      <p:grpSp>
        <p:nvGrpSpPr>
          <p:cNvPr id="56336" name="Group 32"/>
          <p:cNvGrpSpPr/>
          <p:nvPr/>
        </p:nvGrpSpPr>
        <p:grpSpPr bwMode="auto">
          <a:xfrm>
            <a:off x="900113" y="2636838"/>
            <a:ext cx="7704137" cy="569912"/>
            <a:chOff x="147" y="1575"/>
            <a:chExt cx="5532" cy="359"/>
          </a:xfrm>
        </p:grpSpPr>
        <p:sp>
          <p:nvSpPr>
            <p:cNvPr id="56338" name="Rectangle 33"/>
            <p:cNvSpPr>
              <a:spLocks noChangeArrowheads="1"/>
            </p:cNvSpPr>
            <p:nvPr/>
          </p:nvSpPr>
          <p:spPr bwMode="blackWhite">
            <a:xfrm>
              <a:off x="147" y="1580"/>
              <a:ext cx="1323" cy="205"/>
            </a:xfrm>
            <a:prstGeom prst="rect">
              <a:avLst/>
            </a:prstGeom>
            <a:noFill/>
            <a:ln w="3175">
              <a:noFill/>
              <a:miter lim="800000"/>
            </a:ln>
          </p:spPr>
          <p:txBody>
            <a:bodyPr>
              <a:spAutoFit/>
            </a:bodyPr>
            <a:lstStyle/>
            <a:p>
              <a:pPr eaLnBrk="0" hangingPunct="0">
                <a:lnSpc>
                  <a:spcPct val="85000"/>
                </a:lnSpc>
                <a:spcBef>
                  <a:spcPct val="20000"/>
                </a:spcBef>
                <a:buClr>
                  <a:schemeClr val="tx2"/>
                </a:buClr>
              </a:pPr>
              <a:r>
                <a:rPr lang="zh-CN" altLang="en-US" b="1">
                  <a:solidFill>
                    <a:srgbClr val="3366FF"/>
                  </a:solidFill>
                </a:rPr>
                <a:t>计划自动化测试</a:t>
              </a:r>
              <a:endParaRPr lang="zh-CN" altLang="en-US" b="1">
                <a:solidFill>
                  <a:srgbClr val="3366FF"/>
                </a:solidFill>
              </a:endParaRPr>
            </a:p>
          </p:txBody>
        </p:sp>
        <p:sp>
          <p:nvSpPr>
            <p:cNvPr id="56339" name="Rectangle 34"/>
            <p:cNvSpPr>
              <a:spLocks noChangeArrowheads="1"/>
            </p:cNvSpPr>
            <p:nvPr/>
          </p:nvSpPr>
          <p:spPr bwMode="blackWhite">
            <a:xfrm>
              <a:off x="1547" y="1580"/>
              <a:ext cx="1367" cy="352"/>
            </a:xfrm>
            <a:prstGeom prst="rect">
              <a:avLst/>
            </a:prstGeom>
            <a:noFill/>
            <a:ln w="3175">
              <a:noFill/>
              <a:miter lim="800000"/>
            </a:ln>
          </p:spPr>
          <p:txBody>
            <a:bodyPr>
              <a:spAutoFit/>
            </a:bodyPr>
            <a:lstStyle/>
            <a:p>
              <a:pPr eaLnBrk="0" hangingPunct="0">
                <a:lnSpc>
                  <a:spcPct val="85000"/>
                </a:lnSpc>
                <a:spcBef>
                  <a:spcPct val="20000"/>
                </a:spcBef>
                <a:buClr>
                  <a:schemeClr val="tx2"/>
                </a:buClr>
              </a:pPr>
              <a:r>
                <a:rPr lang="zh-CN" altLang="en-US" b="1">
                  <a:solidFill>
                    <a:srgbClr val="3366FF"/>
                  </a:solidFill>
                </a:rPr>
                <a:t>纪录用户操作形成基本测试</a:t>
              </a:r>
              <a:endParaRPr lang="en-US" altLang="zh-CN" b="1">
                <a:solidFill>
                  <a:srgbClr val="3366FF"/>
                </a:solidFill>
              </a:endParaRPr>
            </a:p>
          </p:txBody>
        </p:sp>
        <p:sp>
          <p:nvSpPr>
            <p:cNvPr id="56340" name="Rectangle 35"/>
            <p:cNvSpPr>
              <a:spLocks noChangeArrowheads="1"/>
            </p:cNvSpPr>
            <p:nvPr/>
          </p:nvSpPr>
          <p:spPr bwMode="blackWhite">
            <a:xfrm>
              <a:off x="2963" y="1580"/>
              <a:ext cx="1339" cy="354"/>
            </a:xfrm>
            <a:prstGeom prst="rect">
              <a:avLst/>
            </a:prstGeom>
            <a:noFill/>
            <a:ln w="3175">
              <a:noFill/>
              <a:miter lim="800000"/>
            </a:ln>
          </p:spPr>
          <p:txBody>
            <a:bodyPr wrap="square">
              <a:spAutoFit/>
            </a:bodyPr>
            <a:lstStyle/>
            <a:p>
              <a:pPr eaLnBrk="0" hangingPunct="0">
                <a:lnSpc>
                  <a:spcPct val="85000"/>
                </a:lnSpc>
                <a:spcBef>
                  <a:spcPct val="20000"/>
                </a:spcBef>
                <a:buClr>
                  <a:schemeClr val="tx2"/>
                </a:buClr>
              </a:pPr>
              <a:r>
                <a:rPr lang="zh-CN" altLang="en-US" b="1">
                  <a:solidFill>
                    <a:srgbClr val="3366FF"/>
                  </a:solidFill>
                </a:rPr>
                <a:t>对回放和测试提高自动化测试</a:t>
              </a:r>
              <a:endParaRPr lang="zh-CN" altLang="en-US" b="1">
                <a:solidFill>
                  <a:srgbClr val="3366FF"/>
                </a:solidFill>
              </a:endParaRPr>
            </a:p>
          </p:txBody>
        </p:sp>
        <p:sp>
          <p:nvSpPr>
            <p:cNvPr id="56341" name="Rectangle 36"/>
            <p:cNvSpPr>
              <a:spLocks noChangeArrowheads="1"/>
            </p:cNvSpPr>
            <p:nvPr/>
          </p:nvSpPr>
          <p:spPr bwMode="blackWhite">
            <a:xfrm>
              <a:off x="4340" y="1575"/>
              <a:ext cx="1339" cy="352"/>
            </a:xfrm>
            <a:prstGeom prst="rect">
              <a:avLst/>
            </a:prstGeom>
            <a:noFill/>
            <a:ln w="3175">
              <a:noFill/>
              <a:miter lim="800000"/>
            </a:ln>
          </p:spPr>
          <p:txBody>
            <a:bodyPr>
              <a:spAutoFit/>
            </a:bodyPr>
            <a:lstStyle/>
            <a:p>
              <a:pPr eaLnBrk="0" hangingPunct="0">
                <a:lnSpc>
                  <a:spcPct val="85000"/>
                </a:lnSpc>
                <a:spcBef>
                  <a:spcPct val="20000"/>
                </a:spcBef>
                <a:buClr>
                  <a:schemeClr val="tx2"/>
                </a:buClr>
              </a:pPr>
              <a:r>
                <a:rPr lang="zh-CN" altLang="en-US" b="1">
                  <a:solidFill>
                    <a:srgbClr val="3366FF"/>
                  </a:solidFill>
                </a:rPr>
                <a:t>运行多种测试检查数据流</a:t>
              </a:r>
              <a:endParaRPr lang="zh-CN" altLang="en-US" b="1">
                <a:solidFill>
                  <a:srgbClr val="3366FF"/>
                </a:solidFill>
              </a:endParaRPr>
            </a:p>
          </p:txBody>
        </p:sp>
      </p:gr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404664"/>
            <a:ext cx="7104083" cy="561975"/>
          </a:xfrm>
        </p:spPr>
        <p:txBody>
          <a:bodyPr/>
          <a:lstStyle/>
          <a:p>
            <a:pPr algn="ctr"/>
            <a:r>
              <a:rPr lang="en-US" altLang="zh-CN" sz="3200" b="1" dirty="0">
                <a:solidFill>
                  <a:srgbClr val="FFFF00"/>
                </a:solidFill>
              </a:rPr>
              <a:t>9.4 </a:t>
            </a:r>
            <a:r>
              <a:rPr lang="zh-CN" altLang="zh-CN" sz="3200" b="1" dirty="0">
                <a:solidFill>
                  <a:srgbClr val="FFFF00"/>
                </a:solidFill>
              </a:rPr>
              <a:t>功能测试工具特性</a:t>
            </a:r>
            <a:r>
              <a:rPr lang="zh-CN" altLang="zh-CN" sz="3200" b="1" dirty="0" smtClean="0">
                <a:solidFill>
                  <a:srgbClr val="FFFF00"/>
                </a:solidFill>
              </a:rPr>
              <a:t>要求</a:t>
            </a:r>
            <a:endParaRPr kumimoji="1" lang="zh-CN" altLang="en-US" sz="3200" dirty="0">
              <a:solidFill>
                <a:srgbClr val="FFFF00"/>
              </a:solidFill>
            </a:endParaRPr>
          </a:p>
        </p:txBody>
      </p:sp>
      <p:sp>
        <p:nvSpPr>
          <p:cNvPr id="4" name="幻灯片编号占位符 3"/>
          <p:cNvSpPr>
            <a:spLocks noGrp="1"/>
          </p:cNvSpPr>
          <p:nvPr>
            <p:ph type="sldNum" sz="quarter" idx="10"/>
          </p:nvPr>
        </p:nvSpPr>
        <p:spPr/>
        <p:txBody>
          <a:bodyPr/>
          <a:lstStyle/>
          <a:p>
            <a:fld id="{DBE2DA07-CE19-4C9B-A0EC-06D3955056CF}" type="slidenum">
              <a:rPr lang="en-US" altLang="zh-CN" smtClean="0"/>
            </a:fld>
            <a:endParaRPr lang="en-US" altLang="zh-CN"/>
          </a:p>
        </p:txBody>
      </p:sp>
      <p:pic>
        <p:nvPicPr>
          <p:cNvPr id="5" name="图片 4" descr="HP-QuickTest"/>
          <p:cNvPicPr/>
          <p:nvPr/>
        </p:nvPicPr>
        <p:blipFill>
          <a:blip r:embed="rId1">
            <a:extLst>
              <a:ext uri="{28A0092B-C50C-407E-A947-70E740481C1C}">
                <a14:useLocalDpi xmlns:a14="http://schemas.microsoft.com/office/drawing/2010/main" val="0"/>
              </a:ext>
            </a:extLst>
          </a:blip>
          <a:srcRect/>
          <a:stretch>
            <a:fillRect/>
          </a:stretch>
        </p:blipFill>
        <p:spPr bwMode="auto">
          <a:xfrm>
            <a:off x="1547664" y="1700808"/>
            <a:ext cx="5688632" cy="4320480"/>
          </a:xfrm>
          <a:prstGeom prst="rect">
            <a:avLst/>
          </a:prstGeom>
          <a:noFill/>
          <a:ln>
            <a:noFill/>
          </a:ln>
        </p:spPr>
      </p:pic>
      <p:sp>
        <p:nvSpPr>
          <p:cNvPr id="6" name="文本框 5"/>
          <p:cNvSpPr txBox="1"/>
          <p:nvPr/>
        </p:nvSpPr>
        <p:spPr>
          <a:xfrm>
            <a:off x="1403648" y="6165304"/>
            <a:ext cx="6045646" cy="461665"/>
          </a:xfrm>
          <a:prstGeom prst="rect">
            <a:avLst/>
          </a:prstGeom>
          <a:noFill/>
        </p:spPr>
        <p:txBody>
          <a:bodyPr wrap="none" rtlCol="0">
            <a:spAutoFit/>
          </a:bodyPr>
          <a:lstStyle/>
          <a:p>
            <a:r>
              <a:rPr kumimoji="1" lang="zh-CN" altLang="en-US" sz="2400" i="0" dirty="0" smtClean="0">
                <a:solidFill>
                  <a:schemeClr val="accent1">
                    <a:lumMod val="25000"/>
                  </a:schemeClr>
                </a:solidFill>
              </a:rPr>
              <a:t>可以</a:t>
            </a:r>
            <a:r>
              <a:rPr kumimoji="1" lang="en-US" altLang="zh-CN" sz="2400" i="0" dirty="0" smtClean="0">
                <a:solidFill>
                  <a:schemeClr val="accent1">
                    <a:lumMod val="25000"/>
                  </a:schemeClr>
                </a:solidFill>
              </a:rPr>
              <a:t>QTP</a:t>
            </a:r>
            <a:r>
              <a:rPr kumimoji="1" lang="zh-CN" altLang="en-US" sz="2400" i="0" dirty="0" smtClean="0">
                <a:solidFill>
                  <a:schemeClr val="accent1">
                    <a:lumMod val="25000"/>
                  </a:schemeClr>
                </a:solidFill>
              </a:rPr>
              <a:t>（</a:t>
            </a:r>
            <a:r>
              <a:rPr kumimoji="1" lang="en-US" altLang="zh-CN" sz="2400" i="0" dirty="0" smtClean="0">
                <a:solidFill>
                  <a:schemeClr val="accent1">
                    <a:lumMod val="25000"/>
                  </a:schemeClr>
                </a:solidFill>
              </a:rPr>
              <a:t>Unified</a:t>
            </a:r>
            <a:r>
              <a:rPr kumimoji="1" lang="zh-CN" altLang="en-US" sz="2400" i="0" dirty="0" smtClean="0">
                <a:solidFill>
                  <a:schemeClr val="accent1">
                    <a:lumMod val="25000"/>
                  </a:schemeClr>
                </a:solidFill>
              </a:rPr>
              <a:t> </a:t>
            </a:r>
            <a:r>
              <a:rPr kumimoji="1" lang="en-US" altLang="zh-CN" sz="2400" i="0" dirty="0" smtClean="0">
                <a:solidFill>
                  <a:schemeClr val="accent1">
                    <a:lumMod val="25000"/>
                  </a:schemeClr>
                </a:solidFill>
              </a:rPr>
              <a:t>Functional</a:t>
            </a:r>
            <a:r>
              <a:rPr kumimoji="1" lang="zh-CN" altLang="en-US" sz="2400" i="0" dirty="0" smtClean="0">
                <a:solidFill>
                  <a:schemeClr val="accent1">
                    <a:lumMod val="25000"/>
                  </a:schemeClr>
                </a:solidFill>
              </a:rPr>
              <a:t> </a:t>
            </a:r>
            <a:r>
              <a:rPr kumimoji="1" lang="en-US" altLang="zh-CN" sz="2400" i="0" dirty="0" smtClean="0">
                <a:solidFill>
                  <a:schemeClr val="accent1">
                    <a:lumMod val="25000"/>
                  </a:schemeClr>
                </a:solidFill>
              </a:rPr>
              <a:t>Tester</a:t>
            </a:r>
            <a:r>
              <a:rPr kumimoji="1" lang="zh-CN" altLang="en-US" sz="2400" i="0" dirty="0" smtClean="0">
                <a:solidFill>
                  <a:schemeClr val="accent1">
                    <a:lumMod val="25000"/>
                  </a:schemeClr>
                </a:solidFill>
              </a:rPr>
              <a:t>）为例</a:t>
            </a:r>
            <a:endParaRPr kumimoji="1" lang="zh-CN" altLang="en-US" sz="2400" i="0" dirty="0">
              <a:solidFill>
                <a:schemeClr val="accent1">
                  <a:lumMod val="25000"/>
                </a:schemeClr>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6118" y="101600"/>
            <a:ext cx="7772400" cy="1143000"/>
          </a:xfrm>
        </p:spPr>
        <p:txBody>
          <a:bodyPr/>
          <a:lstStyle/>
          <a:p>
            <a:pPr algn="ctr"/>
            <a:r>
              <a:rPr lang="zh-CN" altLang="en-US" sz="3600" dirty="0" smtClean="0">
                <a:solidFill>
                  <a:srgbClr val="FFFF00"/>
                </a:solidFill>
              </a:rPr>
              <a:t>自动化功能测试基本构成</a:t>
            </a:r>
            <a:endParaRPr lang="zh-CN" altLang="en-US" sz="3600" dirty="0" smtClean="0">
              <a:solidFill>
                <a:srgbClr val="FFFF00"/>
              </a:solidFill>
            </a:endParaRPr>
          </a:p>
        </p:txBody>
      </p:sp>
      <p:sp>
        <p:nvSpPr>
          <p:cNvPr id="1854467" name="Rectangle 3"/>
          <p:cNvSpPr>
            <a:spLocks noChangeArrowheads="1"/>
          </p:cNvSpPr>
          <p:nvPr/>
        </p:nvSpPr>
        <p:spPr bwMode="auto">
          <a:xfrm>
            <a:off x="933450" y="1669733"/>
            <a:ext cx="7277735" cy="4399915"/>
          </a:xfrm>
          <a:prstGeom prst="rect">
            <a:avLst/>
          </a:prstGeom>
          <a:noFill/>
          <a:ln w="9525" algn="ctr">
            <a:noFill/>
            <a:miter lim="800000"/>
          </a:ln>
        </p:spPr>
        <p:txBody>
          <a:bodyPr wrap="square" anchor="ctr">
            <a:spAutoFit/>
          </a:bodyPr>
          <a:lstStyle/>
          <a:p>
            <a:pPr eaLnBrk="1" latinLnBrk="0" hangingPunct="1">
              <a:lnSpc>
                <a:spcPct val="200000"/>
              </a:lnSpc>
              <a:buClr>
                <a:schemeClr val="accent1"/>
              </a:buClr>
              <a:buSzPct val="75000"/>
              <a:buFont typeface="Wingdings" panose="05000000000000000000" pitchFamily="2" charset="2"/>
              <a:buChar char="p"/>
            </a:pPr>
            <a:r>
              <a:rPr lang="zh-CN" altLang="en-US" sz="2800" b="1" i="0" dirty="0" smtClean="0">
                <a:latin typeface="宋体" panose="02010600030101010101" pitchFamily="2" charset="-122"/>
                <a:ea typeface="宋体" panose="02010600030101010101" pitchFamily="2" charset="-122"/>
                <a:cs typeface="宋体" panose="02010600030101010101" pitchFamily="2" charset="-122"/>
              </a:rPr>
              <a:t> 录制测试</a:t>
            </a:r>
            <a:r>
              <a:rPr lang="zh-CN" altLang="en-US" sz="2800" b="1" i="0" dirty="0">
                <a:latin typeface="宋体" panose="02010600030101010101" pitchFamily="2" charset="-122"/>
                <a:ea typeface="宋体" panose="02010600030101010101" pitchFamily="2" charset="-122"/>
                <a:cs typeface="宋体" panose="02010600030101010101" pitchFamily="2" charset="-122"/>
              </a:rPr>
              <a:t>脚本</a:t>
            </a:r>
            <a:r>
              <a:rPr lang="en-US" altLang="zh-CN" sz="2800" b="1" i="0" dirty="0">
                <a:latin typeface="宋体" panose="02010600030101010101" pitchFamily="2" charset="-122"/>
                <a:ea typeface="宋体" panose="02010600030101010101" pitchFamily="2" charset="-122"/>
                <a:cs typeface="宋体" panose="02010600030101010101" pitchFamily="2" charset="-122"/>
              </a:rPr>
              <a:t>------------</a:t>
            </a:r>
            <a:r>
              <a:rPr lang="zh-CN" altLang="en-US" sz="2800" b="1">
                <a:solidFill>
                  <a:srgbClr val="00B0F0"/>
                </a:solidFill>
                <a:sym typeface="+mn-ea"/>
              </a:rPr>
              <a:t>对象识别</a:t>
            </a:r>
            <a:endParaRPr lang="zh-CN" altLang="en-US" sz="2800" b="1" i="0" dirty="0">
              <a:latin typeface="宋体" panose="02010600030101010101" pitchFamily="2" charset="-122"/>
              <a:ea typeface="宋体" panose="02010600030101010101" pitchFamily="2" charset="-122"/>
              <a:cs typeface="宋体" panose="02010600030101010101" pitchFamily="2" charset="-122"/>
            </a:endParaRPr>
          </a:p>
          <a:p>
            <a:pPr eaLnBrk="1" latinLnBrk="0" hangingPunct="1">
              <a:lnSpc>
                <a:spcPct val="200000"/>
              </a:lnSpc>
              <a:buClr>
                <a:schemeClr val="accent1"/>
              </a:buClr>
              <a:buSzPct val="75000"/>
              <a:buFont typeface="Wingdings" panose="05000000000000000000" pitchFamily="2" charset="2"/>
              <a:buChar char="p"/>
            </a:pPr>
            <a:r>
              <a:rPr lang="zh-CN" altLang="en-US" sz="2800" b="1" i="0" dirty="0">
                <a:latin typeface="宋体" panose="02010600030101010101" pitchFamily="2" charset="-122"/>
                <a:ea typeface="宋体" panose="02010600030101010101" pitchFamily="2" charset="-122"/>
                <a:cs typeface="宋体" panose="02010600030101010101" pitchFamily="2" charset="-122"/>
              </a:rPr>
              <a:t> 编辑测试脚本</a:t>
            </a:r>
            <a:r>
              <a:rPr lang="en-US" altLang="zh-CN" sz="2800" b="1" i="0" dirty="0">
                <a:latin typeface="宋体" panose="02010600030101010101" pitchFamily="2" charset="-122"/>
                <a:ea typeface="宋体" panose="02010600030101010101" pitchFamily="2" charset="-122"/>
                <a:cs typeface="宋体" panose="02010600030101010101" pitchFamily="2" charset="-122"/>
              </a:rPr>
              <a:t>------------</a:t>
            </a:r>
            <a:r>
              <a:rPr lang="zh-CN" altLang="en-US" sz="2800" b="1">
                <a:solidFill>
                  <a:srgbClr val="00B0F0"/>
                </a:solidFill>
                <a:latin typeface="Arial Black" panose="020B0A04020102020204" pitchFamily="34" charset="0"/>
                <a:ea typeface="楷体_GB2312" pitchFamily="49" charset="-122"/>
                <a:sym typeface="+mn-ea"/>
              </a:rPr>
              <a:t>加验证点</a:t>
            </a:r>
            <a:endParaRPr lang="zh-CN" altLang="en-US" sz="2800" b="1" i="0" dirty="0">
              <a:latin typeface="宋体" panose="02010600030101010101" pitchFamily="2" charset="-122"/>
              <a:ea typeface="宋体" panose="02010600030101010101" pitchFamily="2" charset="-122"/>
              <a:cs typeface="宋体" panose="02010600030101010101" pitchFamily="2" charset="-122"/>
            </a:endParaRPr>
          </a:p>
          <a:p>
            <a:pPr eaLnBrk="1" latinLnBrk="0" hangingPunct="1">
              <a:lnSpc>
                <a:spcPct val="200000"/>
              </a:lnSpc>
              <a:buClr>
                <a:schemeClr val="accent1"/>
              </a:buClr>
              <a:buSzPct val="75000"/>
              <a:buFont typeface="Wingdings" panose="05000000000000000000" pitchFamily="2" charset="2"/>
              <a:buChar char="p"/>
            </a:pPr>
            <a:r>
              <a:rPr lang="zh-CN" altLang="en-US" sz="2800" b="1" i="0" dirty="0">
                <a:latin typeface="宋体" panose="02010600030101010101" pitchFamily="2" charset="-122"/>
                <a:ea typeface="宋体" panose="02010600030101010101" pitchFamily="2" charset="-122"/>
                <a:cs typeface="宋体" panose="02010600030101010101" pitchFamily="2" charset="-122"/>
              </a:rPr>
              <a:t> 调试脚本</a:t>
            </a:r>
            <a:r>
              <a:rPr lang="en-US" altLang="zh-CN" sz="2800" b="1" i="0" dirty="0">
                <a:latin typeface="宋体" panose="02010600030101010101" pitchFamily="2" charset="-122"/>
                <a:ea typeface="宋体" panose="02010600030101010101" pitchFamily="2" charset="-122"/>
                <a:cs typeface="宋体" panose="02010600030101010101" pitchFamily="2" charset="-122"/>
              </a:rPr>
              <a:t>----------------</a:t>
            </a:r>
            <a:r>
              <a:rPr lang="zh-CN" altLang="en-US" sz="2800" b="1">
                <a:solidFill>
                  <a:srgbClr val="00B0F0"/>
                </a:solidFill>
                <a:latin typeface="Arial Black" panose="020B0A04020102020204" pitchFamily="34" charset="0"/>
                <a:ea typeface="楷体_GB2312" pitchFamily="49" charset="-122"/>
                <a:sym typeface="+mn-ea"/>
              </a:rPr>
              <a:t>优化脚本</a:t>
            </a:r>
            <a:endParaRPr lang="zh-CN" altLang="en-US" sz="2800" b="1" i="0" dirty="0">
              <a:latin typeface="宋体" panose="02010600030101010101" pitchFamily="2" charset="-122"/>
              <a:ea typeface="宋体" panose="02010600030101010101" pitchFamily="2" charset="-122"/>
              <a:cs typeface="宋体" panose="02010600030101010101" pitchFamily="2" charset="-122"/>
            </a:endParaRPr>
          </a:p>
          <a:p>
            <a:pPr eaLnBrk="1" latinLnBrk="0" hangingPunct="1">
              <a:lnSpc>
                <a:spcPct val="200000"/>
              </a:lnSpc>
              <a:buClr>
                <a:schemeClr val="accent1"/>
              </a:buClr>
              <a:buSzPct val="75000"/>
              <a:buFont typeface="Wingdings" panose="05000000000000000000" pitchFamily="2" charset="2"/>
              <a:buChar char="p"/>
            </a:pPr>
            <a:r>
              <a:rPr lang="zh-CN" altLang="en-US" sz="2800" b="1" i="0" dirty="0">
                <a:latin typeface="宋体" panose="02010600030101010101" pitchFamily="2" charset="-122"/>
                <a:ea typeface="宋体" panose="02010600030101010101" pitchFamily="2" charset="-122"/>
                <a:cs typeface="宋体" panose="02010600030101010101" pitchFamily="2" charset="-122"/>
              </a:rPr>
              <a:t> 执行</a:t>
            </a:r>
            <a:r>
              <a:rPr lang="en-US" altLang="zh-CN" sz="2800" b="1" i="0" dirty="0">
                <a:latin typeface="宋体" panose="02010600030101010101" pitchFamily="2" charset="-122"/>
                <a:ea typeface="宋体" panose="02010600030101010101" pitchFamily="2" charset="-122"/>
                <a:cs typeface="宋体" panose="02010600030101010101" pitchFamily="2" charset="-122"/>
              </a:rPr>
              <a:t>--------------------</a:t>
            </a:r>
            <a:r>
              <a:rPr lang="zh-CN" altLang="en-US" sz="2800" b="1">
                <a:solidFill>
                  <a:srgbClr val="00B0F0"/>
                </a:solidFill>
                <a:latin typeface="Arial Black" panose="020B0A04020102020204" pitchFamily="34" charset="0"/>
                <a:ea typeface="楷体_GB2312" pitchFamily="49" charset="-122"/>
                <a:sym typeface="+mn-ea"/>
              </a:rPr>
              <a:t>验证</a:t>
            </a:r>
            <a:endParaRPr lang="zh-CN" altLang="en-US" sz="2800" b="1" i="0" dirty="0">
              <a:latin typeface="宋体" panose="02010600030101010101" pitchFamily="2" charset="-122"/>
              <a:ea typeface="宋体" panose="02010600030101010101" pitchFamily="2" charset="-122"/>
              <a:cs typeface="宋体" panose="02010600030101010101" pitchFamily="2" charset="-122"/>
            </a:endParaRPr>
          </a:p>
          <a:p>
            <a:pPr eaLnBrk="1" latinLnBrk="0" hangingPunct="1">
              <a:lnSpc>
                <a:spcPct val="200000"/>
              </a:lnSpc>
              <a:buClr>
                <a:schemeClr val="accent1"/>
              </a:buClr>
              <a:buSzPct val="75000"/>
              <a:buFont typeface="Wingdings" panose="05000000000000000000" pitchFamily="2" charset="2"/>
              <a:buChar char="p"/>
            </a:pPr>
            <a:r>
              <a:rPr lang="zh-CN" altLang="en-US" sz="2800" b="1" i="0" dirty="0">
                <a:latin typeface="宋体" panose="02010600030101010101" pitchFamily="2" charset="-122"/>
                <a:ea typeface="宋体" panose="02010600030101010101" pitchFamily="2" charset="-122"/>
                <a:cs typeface="宋体" panose="02010600030101010101" pitchFamily="2" charset="-122"/>
              </a:rPr>
              <a:t> 结果分析</a:t>
            </a:r>
            <a:r>
              <a:rPr lang="en-US" altLang="zh-CN" sz="2800" b="1" i="0" dirty="0">
                <a:latin typeface="宋体" panose="02010600030101010101" pitchFamily="2" charset="-122"/>
                <a:ea typeface="宋体" panose="02010600030101010101" pitchFamily="2" charset="-122"/>
                <a:cs typeface="宋体" panose="02010600030101010101" pitchFamily="2" charset="-122"/>
              </a:rPr>
              <a:t>----------------</a:t>
            </a:r>
            <a:r>
              <a:rPr lang="zh-CN" altLang="en-US" sz="2800" b="1">
                <a:solidFill>
                  <a:srgbClr val="00B0F0"/>
                </a:solidFill>
                <a:latin typeface="Arial Black" panose="020B0A04020102020204" pitchFamily="34" charset="0"/>
                <a:ea typeface="楷体_GB2312" pitchFamily="49" charset="-122"/>
                <a:sym typeface="+mn-ea"/>
              </a:rPr>
              <a:t>确定缺陷</a:t>
            </a:r>
            <a:endParaRPr lang="zh-CN" altLang="en-US" sz="2800" b="1" i="0" dirty="0">
              <a:solidFill>
                <a:srgbClr val="00B0F0"/>
              </a:solidFill>
              <a:latin typeface="Arial Black" panose="020B0A04020102020204" pitchFamily="34" charset="0"/>
              <a:ea typeface="楷体_GB2312" pitchFamily="49" charset="-122"/>
              <a:cs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54467">
                                            <p:txEl>
                                              <p:pRg st="1" end="1"/>
                                            </p:txEl>
                                          </p:spTgt>
                                        </p:tgtEl>
                                        <p:attrNameLst>
                                          <p:attrName>style.visibility</p:attrName>
                                        </p:attrNameLst>
                                      </p:cBhvr>
                                      <p:to>
                                        <p:strVal val="visible"/>
                                      </p:to>
                                    </p:set>
                                    <p:anim calcmode="lin" valueType="num">
                                      <p:cBhvr additive="base">
                                        <p:cTn id="7" dur="1000" fill="hold"/>
                                        <p:tgtEl>
                                          <p:spTgt spid="1854467">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854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54467">
                                            <p:txEl>
                                              <p:pRg st="2" end="2"/>
                                            </p:txEl>
                                          </p:spTgt>
                                        </p:tgtEl>
                                        <p:attrNameLst>
                                          <p:attrName>style.visibility</p:attrName>
                                        </p:attrNameLst>
                                      </p:cBhvr>
                                      <p:to>
                                        <p:strVal val="visible"/>
                                      </p:to>
                                    </p:set>
                                    <p:anim calcmode="lin" valueType="num">
                                      <p:cBhvr additive="base">
                                        <p:cTn id="13" dur="1000" fill="hold"/>
                                        <p:tgtEl>
                                          <p:spTgt spid="1854467">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854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54467">
                                            <p:txEl>
                                              <p:pRg st="3" end="3"/>
                                            </p:txEl>
                                          </p:spTgt>
                                        </p:tgtEl>
                                        <p:attrNameLst>
                                          <p:attrName>style.visibility</p:attrName>
                                        </p:attrNameLst>
                                      </p:cBhvr>
                                      <p:to>
                                        <p:strVal val="visible"/>
                                      </p:to>
                                    </p:set>
                                    <p:anim calcmode="lin" valueType="num">
                                      <p:cBhvr additive="base">
                                        <p:cTn id="19" dur="1000" fill="hold"/>
                                        <p:tgtEl>
                                          <p:spTgt spid="1854467">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854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54467">
                                            <p:txEl>
                                              <p:pRg st="4" end="4"/>
                                            </p:txEl>
                                          </p:spTgt>
                                        </p:tgtEl>
                                        <p:attrNameLst>
                                          <p:attrName>style.visibility</p:attrName>
                                        </p:attrNameLst>
                                      </p:cBhvr>
                                      <p:to>
                                        <p:strVal val="visible"/>
                                      </p:to>
                                    </p:set>
                                    <p:anim calcmode="lin" valueType="num">
                                      <p:cBhvr additive="base">
                                        <p:cTn id="25" dur="1000" fill="hold"/>
                                        <p:tgtEl>
                                          <p:spTgt spid="1854467">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18544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404664"/>
            <a:ext cx="6120680" cy="561975"/>
          </a:xfrm>
        </p:spPr>
        <p:txBody>
          <a:bodyPr/>
          <a:lstStyle/>
          <a:p>
            <a:pPr algn="ctr"/>
            <a:r>
              <a:rPr kumimoji="1" lang="zh-CN" altLang="en-US" sz="3600" dirty="0" smtClean="0">
                <a:solidFill>
                  <a:srgbClr val="FFFF00"/>
                </a:solidFill>
              </a:rPr>
              <a:t>功能测试工具特性</a:t>
            </a:r>
            <a:r>
              <a:rPr kumimoji="1" lang="en-US" altLang="zh-CN" dirty="0" smtClean="0">
                <a:solidFill>
                  <a:srgbClr val="FFFF00"/>
                </a:solidFill>
              </a:rPr>
              <a:t>-1</a:t>
            </a:r>
            <a:endParaRPr kumimoji="1" lang="zh-CN" altLang="en-US" dirty="0">
              <a:solidFill>
                <a:srgbClr val="FFFF00"/>
              </a:solidFill>
            </a:endParaRPr>
          </a:p>
        </p:txBody>
      </p:sp>
      <p:sp>
        <p:nvSpPr>
          <p:cNvPr id="4" name="幻灯片编号占位符 3"/>
          <p:cNvSpPr>
            <a:spLocks noGrp="1"/>
          </p:cNvSpPr>
          <p:nvPr>
            <p:ph type="sldNum" sz="quarter" idx="10"/>
          </p:nvPr>
        </p:nvSpPr>
        <p:spPr/>
        <p:txBody>
          <a:bodyPr/>
          <a:lstStyle/>
          <a:p>
            <a:fld id="{DBE2DA07-CE19-4C9B-A0EC-06D3955056CF}" type="slidenum">
              <a:rPr lang="en-US" altLang="zh-CN" smtClean="0"/>
            </a:fld>
            <a:endParaRPr lang="en-US" altLang="zh-CN"/>
          </a:p>
        </p:txBody>
      </p:sp>
      <p:sp>
        <p:nvSpPr>
          <p:cNvPr id="5" name="矩形 4"/>
          <p:cNvSpPr/>
          <p:nvPr/>
        </p:nvSpPr>
        <p:spPr>
          <a:xfrm>
            <a:off x="1043608" y="1700808"/>
            <a:ext cx="7272808" cy="4742815"/>
          </a:xfrm>
          <a:prstGeom prst="rect">
            <a:avLst/>
          </a:prstGeom>
        </p:spPr>
        <p:txBody>
          <a:bodyPr wrap="square">
            <a:spAutoFit/>
          </a:bodyPr>
          <a:lstStyle/>
          <a:p>
            <a:pPr marL="444500" indent="-444500" eaLnBrk="1" latinLnBrk="0" hangingPunct="1">
              <a:lnSpc>
                <a:spcPct val="140000"/>
              </a:lnSpc>
              <a:buFont typeface="+mj-ea"/>
              <a:buAutoNum type="circleNumDbPlain"/>
            </a:pPr>
            <a:r>
              <a:rPr lang="zh-CN" altLang="en-US" sz="2400" i="0" dirty="0" smtClean="0"/>
              <a:t>支持</a:t>
            </a:r>
            <a:r>
              <a:rPr lang="zh-CN" altLang="en-US" sz="2400" i="0" dirty="0"/>
              <a:t>（多种）流行脚本语言</a:t>
            </a:r>
            <a:endParaRPr lang="zh-CN" altLang="en-US" sz="2400" i="0" dirty="0"/>
          </a:p>
          <a:p>
            <a:pPr marL="444500" indent="-444500" eaLnBrk="1" latinLnBrk="0" hangingPunct="1">
              <a:lnSpc>
                <a:spcPct val="140000"/>
              </a:lnSpc>
              <a:buFont typeface="+mj-ea"/>
              <a:buAutoNum type="circleNumDbPlain"/>
            </a:pPr>
            <a:r>
              <a:rPr lang="zh-CN" altLang="en-US" sz="2400" i="0" dirty="0" smtClean="0"/>
              <a:t>能</a:t>
            </a:r>
            <a:r>
              <a:rPr lang="zh-CN" altLang="en-US" sz="2400" i="0" dirty="0"/>
              <a:t>引用外部的</a:t>
            </a:r>
            <a:r>
              <a:rPr lang="zh-CN" altLang="en-US" sz="2400" b="1" i="0" dirty="0"/>
              <a:t>脚本</a:t>
            </a:r>
            <a:r>
              <a:rPr lang="en-US" altLang="zh-CN" sz="2400" b="1" i="0" dirty="0"/>
              <a:t>/</a:t>
            </a:r>
            <a:r>
              <a:rPr lang="zh-CN" altLang="en-US" sz="2400" b="1" i="0" dirty="0"/>
              <a:t>编程语言函数</a:t>
            </a:r>
            <a:r>
              <a:rPr lang="zh-CN" altLang="en-US" sz="2400" i="0" dirty="0"/>
              <a:t>库。</a:t>
            </a:r>
            <a:endParaRPr lang="zh-CN" altLang="en-US" sz="2400" i="0" dirty="0"/>
          </a:p>
          <a:p>
            <a:pPr marL="444500" indent="-444500" eaLnBrk="1" latinLnBrk="0" hangingPunct="1">
              <a:lnSpc>
                <a:spcPct val="140000"/>
              </a:lnSpc>
              <a:buFont typeface="+mj-ea"/>
              <a:buAutoNum type="circleNumDbPlain"/>
            </a:pPr>
            <a:r>
              <a:rPr lang="zh-CN" altLang="en-US" sz="2400" i="0" dirty="0" smtClean="0"/>
              <a:t>支持录制和</a:t>
            </a:r>
            <a:r>
              <a:rPr lang="zh-CN" altLang="en-US" sz="2400" i="0" dirty="0"/>
              <a:t>回放的功能。</a:t>
            </a:r>
            <a:endParaRPr lang="zh-CN" altLang="en-US" sz="2400" i="0" dirty="0"/>
          </a:p>
          <a:p>
            <a:pPr marL="444500" indent="-444500" eaLnBrk="1" latinLnBrk="0" hangingPunct="1">
              <a:lnSpc>
                <a:spcPct val="140000"/>
              </a:lnSpc>
              <a:buFont typeface="+mj-ea"/>
              <a:buAutoNum type="circleNumDbPlain"/>
            </a:pPr>
            <a:r>
              <a:rPr lang="zh-CN" altLang="en-US" sz="2400" i="0" dirty="0" smtClean="0"/>
              <a:t>提供对象识别</a:t>
            </a:r>
            <a:r>
              <a:rPr lang="zh-CN" altLang="en-US" sz="2400" i="0" dirty="0"/>
              <a:t>工具（</a:t>
            </a:r>
            <a:r>
              <a:rPr lang="en-US" altLang="zh-CN" sz="2400" i="0" dirty="0"/>
              <a:t>Object Spy</a:t>
            </a:r>
            <a:r>
              <a:rPr lang="zh-CN" altLang="en-US" sz="2400" i="0" dirty="0"/>
              <a:t>），用来查看实时对象或测试对象的属性和方法。</a:t>
            </a:r>
            <a:endParaRPr lang="zh-CN" altLang="en-US" sz="2400" i="0" dirty="0"/>
          </a:p>
          <a:p>
            <a:pPr marL="444500" indent="-444500" eaLnBrk="1" latinLnBrk="0" hangingPunct="1">
              <a:lnSpc>
                <a:spcPct val="140000"/>
              </a:lnSpc>
              <a:buFont typeface="+mj-ea"/>
              <a:buAutoNum type="circleNumDbPlain"/>
            </a:pPr>
            <a:r>
              <a:rPr lang="zh-CN" altLang="en-US" sz="2400" i="0" dirty="0" smtClean="0"/>
              <a:t>支持多种</a:t>
            </a:r>
            <a:r>
              <a:rPr lang="zh-CN" altLang="en-US" sz="2400" i="0" dirty="0"/>
              <a:t>方法来识别对象</a:t>
            </a:r>
            <a:endParaRPr lang="zh-CN" altLang="en-US" sz="2400" i="0" dirty="0"/>
          </a:p>
          <a:p>
            <a:pPr marL="444500" indent="-444500" eaLnBrk="1" latinLnBrk="0" hangingPunct="1">
              <a:lnSpc>
                <a:spcPct val="140000"/>
              </a:lnSpc>
              <a:buFont typeface="+mj-ea"/>
              <a:buAutoNum type="circleNumDbPlain"/>
            </a:pPr>
            <a:r>
              <a:rPr lang="zh-TW" altLang="en-US" sz="2400" i="0" dirty="0" smtClean="0"/>
              <a:t>支持抽象层和对象库</a:t>
            </a:r>
            <a:r>
              <a:rPr lang="zh-TW" altLang="en-US" sz="2400" i="0" dirty="0"/>
              <a:t>（</a:t>
            </a:r>
            <a:r>
              <a:rPr lang="en-US" altLang="zh-TW" sz="2400" i="0" dirty="0"/>
              <a:t>Object Repository</a:t>
            </a:r>
            <a:r>
              <a:rPr lang="zh-TW" altLang="en-US" sz="2400" i="0" dirty="0"/>
              <a:t>）</a:t>
            </a:r>
            <a:endParaRPr lang="zh-TW" altLang="en-US" sz="2400" i="0" dirty="0"/>
          </a:p>
          <a:p>
            <a:pPr marL="444500" indent="-444500" eaLnBrk="1" latinLnBrk="0" hangingPunct="1">
              <a:lnSpc>
                <a:spcPct val="140000"/>
              </a:lnSpc>
              <a:buFont typeface="+mj-ea"/>
              <a:buAutoNum type="circleNumDbPlain"/>
            </a:pPr>
            <a:r>
              <a:rPr lang="zh-TW" altLang="en-US" sz="2400" i="0" dirty="0" smtClean="0"/>
              <a:t>支持数据驱动测试</a:t>
            </a:r>
            <a:r>
              <a:rPr lang="zh-TW" altLang="en-US" sz="2400" i="0" dirty="0"/>
              <a:t>（</a:t>
            </a:r>
            <a:r>
              <a:rPr lang="en-US" altLang="zh-TW" sz="2400" b="1" i="0" dirty="0"/>
              <a:t>Data-Driven Test</a:t>
            </a:r>
            <a:r>
              <a:rPr lang="zh-TW" altLang="en-US" sz="2400" i="0" dirty="0"/>
              <a:t>）</a:t>
            </a:r>
            <a:endParaRPr lang="zh-TW" altLang="en-US" sz="2400" i="0" dirty="0"/>
          </a:p>
          <a:p>
            <a:pPr marL="444500" indent="-444500" eaLnBrk="1" latinLnBrk="0" hangingPunct="1">
              <a:lnSpc>
                <a:spcPct val="140000"/>
              </a:lnSpc>
              <a:buFont typeface="+mj-ea"/>
              <a:buAutoNum type="circleNumDbPlain"/>
            </a:pPr>
            <a:r>
              <a:rPr lang="zh-TW" altLang="en-US" sz="2400" i="0" dirty="0" smtClean="0"/>
              <a:t>关键字驱动测试</a:t>
            </a:r>
            <a:r>
              <a:rPr lang="zh-TW" altLang="en-US" sz="2400" i="0" dirty="0"/>
              <a:t>（</a:t>
            </a:r>
            <a:r>
              <a:rPr lang="en-US" altLang="zh-TW" sz="2400" b="1" i="0" dirty="0"/>
              <a:t>Keyword-Driven Test</a:t>
            </a:r>
            <a:r>
              <a:rPr lang="zh-TW" altLang="en-US" sz="2400" i="0" dirty="0"/>
              <a:t>）</a:t>
            </a:r>
            <a:endParaRPr lang="zh-CN" altLang="en-US" sz="2400" i="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404664"/>
            <a:ext cx="6120680" cy="561975"/>
          </a:xfrm>
        </p:spPr>
        <p:txBody>
          <a:bodyPr/>
          <a:lstStyle/>
          <a:p>
            <a:pPr algn="ctr"/>
            <a:r>
              <a:rPr kumimoji="1" lang="zh-CN" altLang="en-US" sz="3600" dirty="0" smtClean="0">
                <a:solidFill>
                  <a:srgbClr val="FFFF00"/>
                </a:solidFill>
              </a:rPr>
              <a:t>功能测试工具特性</a:t>
            </a:r>
            <a:r>
              <a:rPr kumimoji="1" lang="en-US" altLang="zh-CN" dirty="0" smtClean="0">
                <a:solidFill>
                  <a:srgbClr val="FFFF00"/>
                </a:solidFill>
              </a:rPr>
              <a:t>-2</a:t>
            </a:r>
            <a:endParaRPr kumimoji="1" lang="zh-CN" altLang="en-US" dirty="0">
              <a:solidFill>
                <a:srgbClr val="FFFF00"/>
              </a:solidFill>
            </a:endParaRPr>
          </a:p>
        </p:txBody>
      </p:sp>
      <p:sp>
        <p:nvSpPr>
          <p:cNvPr id="4" name="幻灯片编号占位符 3"/>
          <p:cNvSpPr>
            <a:spLocks noGrp="1"/>
          </p:cNvSpPr>
          <p:nvPr>
            <p:ph type="sldNum" sz="quarter" idx="10"/>
          </p:nvPr>
        </p:nvSpPr>
        <p:spPr/>
        <p:txBody>
          <a:bodyPr/>
          <a:lstStyle/>
          <a:p>
            <a:fld id="{DBE2DA07-CE19-4C9B-A0EC-06D3955056CF}" type="slidenum">
              <a:rPr lang="en-US" altLang="zh-CN" smtClean="0"/>
            </a:fld>
            <a:endParaRPr lang="en-US" altLang="zh-CN"/>
          </a:p>
        </p:txBody>
      </p:sp>
      <p:sp>
        <p:nvSpPr>
          <p:cNvPr id="5" name="矩形 4"/>
          <p:cNvSpPr/>
          <p:nvPr/>
        </p:nvSpPr>
        <p:spPr>
          <a:xfrm>
            <a:off x="683568" y="1340768"/>
            <a:ext cx="7848872" cy="5355313"/>
          </a:xfrm>
          <a:prstGeom prst="rect">
            <a:avLst/>
          </a:prstGeom>
        </p:spPr>
        <p:txBody>
          <a:bodyPr wrap="square">
            <a:spAutoFit/>
          </a:bodyPr>
          <a:lstStyle/>
          <a:p>
            <a:pPr marL="457200" indent="-457200">
              <a:lnSpc>
                <a:spcPct val="130000"/>
              </a:lnSpc>
              <a:buFont typeface="+mj-ea"/>
              <a:buAutoNum type="circleNumDbPlain" startAt="9"/>
            </a:pPr>
            <a:r>
              <a:rPr lang="zh-CN" altLang="en-US" sz="2400" i="0" dirty="0" smtClean="0"/>
              <a:t>脚本编辑器支持两种视图</a:t>
            </a:r>
            <a:r>
              <a:rPr lang="en-US" altLang="zh-CN" sz="2400" i="0" dirty="0"/>
              <a:t>——</a:t>
            </a:r>
            <a:r>
              <a:rPr lang="zh-CN" altLang="en-US" sz="2400" i="0" dirty="0"/>
              <a:t>专家（</a:t>
            </a:r>
            <a:r>
              <a:rPr lang="en-US" altLang="zh-CN" sz="2400" i="0" dirty="0"/>
              <a:t>Expert</a:t>
            </a:r>
            <a:r>
              <a:rPr lang="zh-CN" altLang="en-US" sz="2400" i="0" dirty="0"/>
              <a:t>）模式和关键字模式。</a:t>
            </a:r>
            <a:endParaRPr lang="zh-CN" altLang="en-US" sz="2400" i="0" dirty="0"/>
          </a:p>
          <a:p>
            <a:pPr marL="444500" indent="-444500">
              <a:lnSpc>
                <a:spcPct val="130000"/>
              </a:lnSpc>
              <a:buFont typeface="+mj-ea"/>
              <a:buAutoNum type="circleNumDbPlain" startAt="9"/>
            </a:pPr>
            <a:r>
              <a:rPr lang="zh-CN" altLang="en-US" sz="2400" i="0" dirty="0" smtClean="0"/>
              <a:t>支持描述</a:t>
            </a:r>
            <a:r>
              <a:rPr lang="zh-CN" altLang="en-US" sz="2400" i="0" dirty="0"/>
              <a:t>性编</a:t>
            </a:r>
            <a:r>
              <a:rPr lang="zh-CN" altLang="en-US" sz="2400" i="0" dirty="0" smtClean="0"/>
              <a:t>程</a:t>
            </a:r>
            <a:endParaRPr lang="en-US" altLang="zh-CN" sz="2400" i="0" dirty="0" smtClean="0"/>
          </a:p>
          <a:p>
            <a:pPr marL="444500" indent="-444500">
              <a:lnSpc>
                <a:spcPct val="130000"/>
              </a:lnSpc>
              <a:buFont typeface="+mj-ea"/>
              <a:buAutoNum type="circleNumDbPlain" startAt="9"/>
            </a:pPr>
            <a:r>
              <a:rPr lang="zh-CN" altLang="en-US" sz="2400" i="0" dirty="0" smtClean="0"/>
              <a:t>支持各种类</a:t>
            </a:r>
            <a:r>
              <a:rPr lang="zh-CN" altLang="en-US" sz="2400" i="0" dirty="0"/>
              <a:t>型的验证点，并可以自动引入检查点来验证应用的属性和功能点 </a:t>
            </a:r>
            <a:endParaRPr lang="zh-CN" altLang="en-US" sz="2400" i="0" dirty="0"/>
          </a:p>
          <a:p>
            <a:pPr marL="444500" indent="-444500">
              <a:lnSpc>
                <a:spcPct val="130000"/>
              </a:lnSpc>
              <a:buFont typeface="+mj-ea"/>
              <a:buAutoNum type="circleNumDbPlain" startAt="9"/>
            </a:pPr>
            <a:r>
              <a:rPr lang="zh-CN" altLang="en-US" sz="2400" i="0" dirty="0" smtClean="0"/>
              <a:t>设置环境变量，</a:t>
            </a:r>
            <a:r>
              <a:rPr lang="zh-CN" altLang="en-US" sz="2400" i="0" dirty="0"/>
              <a:t>从而使一个测试任务中所有动作共享</a:t>
            </a:r>
            <a:endParaRPr lang="zh-CN" altLang="en-US" sz="2400" i="0" dirty="0"/>
          </a:p>
          <a:p>
            <a:pPr marL="444500" indent="-444500">
              <a:lnSpc>
                <a:spcPct val="130000"/>
              </a:lnSpc>
              <a:buFont typeface="+mj-ea"/>
              <a:buAutoNum type="circleNumDbPlain" startAt="9"/>
            </a:pPr>
            <a:r>
              <a:rPr lang="zh-TW" altLang="en-US" sz="2400" i="0" dirty="0" smtClean="0"/>
              <a:t>错误现场恢复</a:t>
            </a:r>
            <a:r>
              <a:rPr lang="zh-TW" altLang="en-US" sz="2400" i="0" dirty="0"/>
              <a:t>（</a:t>
            </a:r>
            <a:r>
              <a:rPr lang="en-US" altLang="zh-TW" sz="2400" i="0" dirty="0"/>
              <a:t>Recovery Scenario</a:t>
            </a:r>
            <a:r>
              <a:rPr lang="zh-TW" altLang="en-US" sz="2400" i="0" dirty="0"/>
              <a:t>）</a:t>
            </a:r>
            <a:endParaRPr lang="zh-TW" altLang="en-US" sz="2400" i="0" dirty="0"/>
          </a:p>
          <a:p>
            <a:pPr marL="444500" indent="-444500">
              <a:lnSpc>
                <a:spcPct val="130000"/>
              </a:lnSpc>
              <a:buFont typeface="+mj-ea"/>
              <a:buAutoNum type="circleNumDbPlain" startAt="9"/>
            </a:pPr>
            <a:r>
              <a:rPr lang="zh-TW" altLang="en-US" sz="2400" i="0" dirty="0" smtClean="0"/>
              <a:t>测试结果有多种状态</a:t>
            </a:r>
            <a:endParaRPr lang="zh-TW" altLang="en-US" sz="2400" i="0" dirty="0"/>
          </a:p>
          <a:p>
            <a:pPr marL="444500" indent="-444500">
              <a:lnSpc>
                <a:spcPct val="130000"/>
              </a:lnSpc>
              <a:buFont typeface="+mj-ea"/>
              <a:buAutoNum type="circleNumDbPlain" startAt="9"/>
            </a:pPr>
            <a:r>
              <a:rPr lang="zh-TW" altLang="en-US" sz="2400" i="0" dirty="0" smtClean="0"/>
              <a:t>提供调试环境</a:t>
            </a:r>
            <a:endParaRPr lang="zh-TW" altLang="en-US" sz="2400" i="0" dirty="0"/>
          </a:p>
          <a:p>
            <a:pPr marL="444500" indent="-444500">
              <a:lnSpc>
                <a:spcPct val="130000"/>
              </a:lnSpc>
              <a:buFont typeface="+mj-ea"/>
              <a:buAutoNum type="circleNumDbPlain" startAt="9"/>
            </a:pPr>
            <a:r>
              <a:rPr lang="zh-TW" altLang="en-US" sz="2400" i="0" dirty="0" smtClean="0"/>
              <a:t>对外</a:t>
            </a:r>
            <a:r>
              <a:rPr lang="zh-TW" altLang="en-US" sz="2400" i="0" dirty="0"/>
              <a:t>提供了大量的</a:t>
            </a:r>
            <a:r>
              <a:rPr lang="en-US" altLang="zh-TW" sz="2400" i="0" dirty="0"/>
              <a:t>API</a:t>
            </a:r>
            <a:r>
              <a:rPr lang="zh-TW" altLang="en-US" sz="2400" i="0" dirty="0"/>
              <a:t>和对</a:t>
            </a:r>
            <a:r>
              <a:rPr lang="zh-TW" altLang="en-US" sz="2400" i="0" dirty="0" smtClean="0"/>
              <a:t>象</a:t>
            </a:r>
            <a:endParaRPr lang="en-US" altLang="zh-TW" sz="2400" i="0" dirty="0" smtClean="0"/>
          </a:p>
          <a:p>
            <a:pPr marL="444500" indent="-444500">
              <a:lnSpc>
                <a:spcPct val="130000"/>
              </a:lnSpc>
              <a:buFont typeface="+mj-ea"/>
              <a:buAutoNum type="circleNumDbPlain" startAt="9"/>
            </a:pPr>
            <a:r>
              <a:rPr lang="en-US" altLang="zh-CN" sz="2400" i="0" dirty="0" smtClean="0"/>
              <a:t>…</a:t>
            </a:r>
            <a:r>
              <a:rPr lang="zh-CN" altLang="en-US" sz="2400" i="0" dirty="0" smtClean="0"/>
              <a:t> </a:t>
            </a:r>
            <a:r>
              <a:rPr lang="en-US" altLang="zh-CN" sz="2400" i="0" dirty="0" smtClean="0"/>
              <a:t>…</a:t>
            </a:r>
            <a:endParaRPr lang="zh-TW" altLang="en-US" sz="2400" i="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404664"/>
            <a:ext cx="6120680" cy="561975"/>
          </a:xfrm>
        </p:spPr>
        <p:txBody>
          <a:bodyPr/>
          <a:lstStyle/>
          <a:p>
            <a:pPr algn="ctr"/>
            <a:r>
              <a:rPr kumimoji="1" lang="zh-CN" altLang="en-US" sz="3600" dirty="0" smtClean="0">
                <a:solidFill>
                  <a:srgbClr val="FFFF00"/>
                </a:solidFill>
                <a:sym typeface="+mn-ea"/>
              </a:rPr>
              <a:t>其他一些需要的特性</a:t>
            </a:r>
            <a:endParaRPr kumimoji="1" lang="zh-CN" altLang="en-US" dirty="0">
              <a:solidFill>
                <a:srgbClr val="FFFF00"/>
              </a:solidFill>
            </a:endParaRPr>
          </a:p>
        </p:txBody>
      </p:sp>
      <p:sp>
        <p:nvSpPr>
          <p:cNvPr id="4" name="幻灯片编号占位符 3"/>
          <p:cNvSpPr>
            <a:spLocks noGrp="1"/>
          </p:cNvSpPr>
          <p:nvPr>
            <p:ph type="sldNum" sz="quarter" idx="10"/>
          </p:nvPr>
        </p:nvSpPr>
        <p:spPr/>
        <p:txBody>
          <a:bodyPr/>
          <a:lstStyle/>
          <a:p>
            <a:fld id="{DBE2DA07-CE19-4C9B-A0EC-06D3955056CF}" type="slidenum">
              <a:rPr lang="en-US" altLang="zh-CN" smtClean="0"/>
            </a:fld>
            <a:endParaRPr lang="en-US" altLang="zh-CN"/>
          </a:p>
        </p:txBody>
      </p:sp>
      <p:sp>
        <p:nvSpPr>
          <p:cNvPr id="3" name="文本框 2"/>
          <p:cNvSpPr txBox="1"/>
          <p:nvPr/>
        </p:nvSpPr>
        <p:spPr>
          <a:xfrm>
            <a:off x="742950" y="1580515"/>
            <a:ext cx="7729855" cy="4965065"/>
          </a:xfrm>
          <a:prstGeom prst="rect">
            <a:avLst/>
          </a:prstGeom>
          <a:noFill/>
        </p:spPr>
        <p:txBody>
          <a:bodyPr wrap="square" rtlCol="0" anchor="t">
            <a:spAutoFit/>
          </a:bodyPr>
          <a:p>
            <a:pPr indent="457200" eaLnBrk="1" fontAlgn="auto" latinLnBrk="0" hangingPunct="1">
              <a:lnSpc>
                <a:spcPct val="120000"/>
              </a:lnSpc>
            </a:pPr>
            <a:r>
              <a:rPr lang="zh-CN" altLang="en-US" sz="2400" i="0" dirty="0">
                <a:sym typeface="+mn-ea"/>
              </a:rPr>
              <a:t>（1）容错处理机制。测试工具可以自动处理一些异常情况而对系统进行复位，或者允许用户设置是否可以跳过某些错误，然后继续执行下面的任务。</a:t>
            </a:r>
            <a:endParaRPr lang="zh-CN" altLang="en-US" sz="2400" i="0" dirty="0">
              <a:solidFill>
                <a:schemeClr val="tx1"/>
              </a:solidFill>
            </a:endParaRPr>
          </a:p>
          <a:p>
            <a:pPr indent="457200" eaLnBrk="1" fontAlgn="auto" latinLnBrk="0" hangingPunct="1">
              <a:lnSpc>
                <a:spcPct val="120000"/>
              </a:lnSpc>
            </a:pPr>
            <a:r>
              <a:rPr lang="zh-CN" altLang="en-US" sz="2400" i="0" dirty="0">
                <a:sym typeface="+mn-ea"/>
              </a:rPr>
              <a:t>（2）命令行方式运行测试脚本，程序Build后就可以自动启动测试脚本的执行，并且可以同时向一组机器发布命令，让它们同时运行不同的测试脚本。</a:t>
            </a:r>
            <a:endParaRPr lang="zh-CN" altLang="en-US" sz="2400" i="0" dirty="0">
              <a:solidFill>
                <a:schemeClr val="tx1"/>
              </a:solidFill>
            </a:endParaRPr>
          </a:p>
          <a:p>
            <a:pPr indent="457200" eaLnBrk="1" fontAlgn="auto" latinLnBrk="0" hangingPunct="1">
              <a:lnSpc>
                <a:spcPct val="120000"/>
              </a:lnSpc>
            </a:pPr>
            <a:r>
              <a:rPr lang="zh-CN" altLang="en-US" sz="2400" i="0" dirty="0">
                <a:sym typeface="+mn-ea"/>
              </a:rPr>
              <a:t>（3）分布式测试的支持。</a:t>
            </a:r>
            <a:endParaRPr lang="zh-CN" altLang="en-US" sz="2400" i="0" dirty="0">
              <a:solidFill>
                <a:schemeClr val="tx1"/>
              </a:solidFill>
            </a:endParaRPr>
          </a:p>
          <a:p>
            <a:pPr indent="457200" eaLnBrk="1" fontAlgn="auto" latinLnBrk="0" hangingPunct="1">
              <a:lnSpc>
                <a:spcPct val="120000"/>
              </a:lnSpc>
            </a:pPr>
            <a:r>
              <a:rPr lang="zh-CN" altLang="en-US" sz="2400" i="0" dirty="0">
                <a:sym typeface="+mn-ea"/>
              </a:rPr>
              <a:t>（4）支持远程代理程序的运行，在测试人员的工作机上可以控制实验室里的远程测试机。</a:t>
            </a:r>
            <a:endParaRPr lang="zh-CN" altLang="en-US" sz="2400" i="0" dirty="0">
              <a:solidFill>
                <a:schemeClr val="tx1"/>
              </a:solidFill>
            </a:endParaRPr>
          </a:p>
          <a:p>
            <a:pPr indent="457200" eaLnBrk="1" fontAlgn="auto" latinLnBrk="0" hangingPunct="1">
              <a:lnSpc>
                <a:spcPct val="120000"/>
              </a:lnSpc>
            </a:pPr>
            <a:r>
              <a:rPr lang="zh-CN" altLang="en-US" sz="2400" i="0" dirty="0">
                <a:sym typeface="+mn-ea"/>
              </a:rPr>
              <a:t>（5）跨平台特性，如支持Windows、Mac OS和Linux不同的平台，具有更广泛的应用空间。</a:t>
            </a:r>
            <a:endParaRPr lang="zh-CN" altLang="en-US" sz="2400" i="0" dirty="0">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lrarch21"/>
          <p:cNvPicPr>
            <a:picLocks noChangeAspect="1" noChangeArrowheads="1"/>
          </p:cNvPicPr>
          <p:nvPr/>
        </p:nvPicPr>
        <p:blipFill>
          <a:blip r:embed="rId1" cstate="print"/>
          <a:srcRect/>
          <a:stretch>
            <a:fillRect/>
          </a:stretch>
        </p:blipFill>
        <p:spPr bwMode="auto">
          <a:xfrm>
            <a:off x="1259632" y="1320800"/>
            <a:ext cx="6767513" cy="5537200"/>
          </a:xfrm>
          <a:prstGeom prst="rect">
            <a:avLst/>
          </a:prstGeom>
          <a:noFill/>
        </p:spPr>
      </p:pic>
      <p:sp>
        <p:nvSpPr>
          <p:cNvPr id="2" name="标题 1"/>
          <p:cNvSpPr>
            <a:spLocks noGrp="1"/>
          </p:cNvSpPr>
          <p:nvPr>
            <p:ph type="title"/>
          </p:nvPr>
        </p:nvSpPr>
        <p:spPr>
          <a:xfrm>
            <a:off x="899592" y="404664"/>
            <a:ext cx="7104083" cy="561975"/>
          </a:xfrm>
        </p:spPr>
        <p:txBody>
          <a:bodyPr/>
          <a:lstStyle/>
          <a:p>
            <a:pPr algn="ctr"/>
            <a:r>
              <a:rPr lang="en-US" altLang="zh-CN" sz="3600" b="1" dirty="0" smtClean="0">
                <a:solidFill>
                  <a:srgbClr val="FFFF00"/>
                </a:solidFill>
              </a:rPr>
              <a:t>9.5 </a:t>
            </a:r>
            <a:r>
              <a:rPr lang="zh-CN" altLang="en-US" sz="3600" b="1" dirty="0" smtClean="0">
                <a:solidFill>
                  <a:srgbClr val="FFFF00"/>
                </a:solidFill>
              </a:rPr>
              <a:t>性能</a:t>
            </a:r>
            <a:r>
              <a:rPr lang="zh-CN" altLang="zh-CN" sz="3600" b="1" dirty="0" smtClean="0">
                <a:solidFill>
                  <a:srgbClr val="FFFF00"/>
                </a:solidFill>
              </a:rPr>
              <a:t>测试</a:t>
            </a:r>
            <a:r>
              <a:rPr lang="zh-CN" altLang="zh-CN" sz="3600" b="1" dirty="0">
                <a:solidFill>
                  <a:srgbClr val="FFFF00"/>
                </a:solidFill>
              </a:rPr>
              <a:t>工具特性</a:t>
            </a:r>
            <a:r>
              <a:rPr lang="zh-CN" altLang="zh-CN" sz="3600" b="1" dirty="0" smtClean="0">
                <a:solidFill>
                  <a:srgbClr val="FFFF00"/>
                </a:solidFill>
              </a:rPr>
              <a:t>要求</a:t>
            </a:r>
            <a:endParaRPr kumimoji="1" lang="zh-CN" altLang="en-US" sz="3600" dirty="0">
              <a:solidFill>
                <a:srgbClr val="FFFF00"/>
              </a:solidFill>
            </a:endParaRPr>
          </a:p>
        </p:txBody>
      </p:sp>
      <p:sp>
        <p:nvSpPr>
          <p:cNvPr id="4" name="幻灯片编号占位符 3"/>
          <p:cNvSpPr>
            <a:spLocks noGrp="1"/>
          </p:cNvSpPr>
          <p:nvPr>
            <p:ph type="sldNum" sz="quarter" idx="10"/>
          </p:nvPr>
        </p:nvSpPr>
        <p:spPr/>
        <p:txBody>
          <a:bodyPr/>
          <a:lstStyle/>
          <a:p>
            <a:fld id="{DBE2DA07-CE19-4C9B-A0EC-06D3955056CF}" type="slidenum">
              <a:rPr lang="en-US" altLang="zh-CN" smtClean="0"/>
            </a:fld>
            <a:endParaRPr lang="en-US" altLang="zh-CN"/>
          </a:p>
        </p:txBody>
      </p:sp>
      <p:sp>
        <p:nvSpPr>
          <p:cNvPr id="6" name="文本框 5"/>
          <p:cNvSpPr txBox="1"/>
          <p:nvPr/>
        </p:nvSpPr>
        <p:spPr>
          <a:xfrm>
            <a:off x="2411760" y="6237312"/>
            <a:ext cx="4136018" cy="461665"/>
          </a:xfrm>
          <a:prstGeom prst="rect">
            <a:avLst/>
          </a:prstGeom>
          <a:solidFill>
            <a:schemeClr val="accent4">
              <a:lumMod val="20000"/>
              <a:lumOff val="80000"/>
              <a:alpha val="53000"/>
            </a:schemeClr>
          </a:solidFill>
        </p:spPr>
        <p:txBody>
          <a:bodyPr wrap="none" rtlCol="0">
            <a:spAutoFit/>
          </a:bodyPr>
          <a:lstStyle/>
          <a:p>
            <a:r>
              <a:rPr kumimoji="1" lang="zh-CN" altLang="en-US" sz="2400" i="0" dirty="0" smtClean="0">
                <a:solidFill>
                  <a:schemeClr val="accent1">
                    <a:lumMod val="25000"/>
                  </a:schemeClr>
                </a:solidFill>
              </a:rPr>
              <a:t>可以</a:t>
            </a:r>
            <a:r>
              <a:rPr kumimoji="1" lang="en-US" altLang="zh-CN" sz="2400" i="0" dirty="0" err="1" smtClean="0">
                <a:solidFill>
                  <a:schemeClr val="accent1">
                    <a:lumMod val="25000"/>
                  </a:schemeClr>
                </a:solidFill>
              </a:rPr>
              <a:t>LoadRunner</a:t>
            </a:r>
            <a:r>
              <a:rPr kumimoji="1" lang="en-US" altLang="zh-CN" sz="2400" i="0" dirty="0" smtClean="0">
                <a:solidFill>
                  <a:schemeClr val="accent1">
                    <a:lumMod val="25000"/>
                  </a:schemeClr>
                </a:solidFill>
              </a:rPr>
              <a:t>/</a:t>
            </a:r>
            <a:r>
              <a:rPr kumimoji="1" lang="en-US" altLang="zh-CN" sz="2400" i="0" dirty="0" err="1" smtClean="0">
                <a:solidFill>
                  <a:schemeClr val="accent1">
                    <a:lumMod val="25000"/>
                  </a:schemeClr>
                </a:solidFill>
              </a:rPr>
              <a:t>JMeter</a:t>
            </a:r>
            <a:r>
              <a:rPr kumimoji="1" lang="zh-CN" altLang="en-US" sz="2400" i="0" dirty="0" smtClean="0">
                <a:solidFill>
                  <a:schemeClr val="accent1">
                    <a:lumMod val="25000"/>
                  </a:schemeClr>
                </a:solidFill>
              </a:rPr>
              <a:t>为例</a:t>
            </a:r>
            <a:endParaRPr kumimoji="1" lang="zh-CN" altLang="en-US" sz="2400" i="0" dirty="0">
              <a:solidFill>
                <a:schemeClr val="accent1">
                  <a:lumMod val="25000"/>
                </a:schemeClr>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763688" y="188640"/>
            <a:ext cx="5328592" cy="838200"/>
          </a:xfrm>
        </p:spPr>
        <p:txBody>
          <a:bodyPr/>
          <a:lstStyle/>
          <a:p>
            <a:pPr algn="ctr"/>
            <a:r>
              <a:rPr kumimoji="1" lang="en-US" altLang="zh-CN" sz="3600" b="1" dirty="0" err="1">
                <a:solidFill>
                  <a:srgbClr val="FFFF00"/>
                </a:solidFill>
                <a:latin typeface="黑体" panose="02010609060101010101" pitchFamily="2" charset="-122"/>
                <a:ea typeface="黑体" panose="02010609060101010101" pitchFamily="2" charset="-122"/>
              </a:rPr>
              <a:t>LoadRunner</a:t>
            </a:r>
            <a:r>
              <a:rPr kumimoji="1" lang="zh-CN" altLang="en-US" sz="3600" b="1" dirty="0">
                <a:solidFill>
                  <a:srgbClr val="FFFF00"/>
                </a:solidFill>
                <a:latin typeface="黑体" panose="02010609060101010101" pitchFamily="2" charset="-122"/>
                <a:ea typeface="黑体" panose="02010609060101010101" pitchFamily="2" charset="-122"/>
              </a:rPr>
              <a:t>的组件</a:t>
            </a:r>
            <a:endParaRPr kumimoji="1" lang="zh-CN" altLang="en-US" sz="3600" b="1" dirty="0">
              <a:solidFill>
                <a:srgbClr val="FFFF00"/>
              </a:solidFill>
              <a:latin typeface="黑体" panose="02010609060101010101" pitchFamily="2" charset="-122"/>
              <a:ea typeface="黑体" panose="02010609060101010101" pitchFamily="2" charset="-122"/>
            </a:endParaRPr>
          </a:p>
        </p:txBody>
      </p:sp>
      <p:sp>
        <p:nvSpPr>
          <p:cNvPr id="39939" name="Rectangle 3"/>
          <p:cNvSpPr>
            <a:spLocks noGrp="1" noChangeArrowheads="1"/>
          </p:cNvSpPr>
          <p:nvPr>
            <p:ph type="body" idx="1"/>
          </p:nvPr>
        </p:nvSpPr>
        <p:spPr>
          <a:xfrm>
            <a:off x="251520" y="1700808"/>
            <a:ext cx="8640960" cy="3168352"/>
          </a:xfrm>
        </p:spPr>
        <p:txBody>
          <a:bodyPr/>
          <a:lstStyle/>
          <a:p>
            <a:pPr marL="800100" lvl="1" indent="-342900" latinLnBrk="0">
              <a:lnSpc>
                <a:spcPct val="200000"/>
              </a:lnSpc>
              <a:spcBef>
                <a:spcPts val="0"/>
              </a:spcBef>
              <a:buClr>
                <a:srgbClr val="FF3300"/>
              </a:buClr>
              <a:buFont typeface="Wingdings" panose="05000000000000000000" pitchFamily="2" charset="2"/>
              <a:buChar char="²"/>
            </a:pPr>
            <a:r>
              <a:rPr lang="zh-CN" altLang="en-US" sz="2400" dirty="0" smtClean="0">
                <a:solidFill>
                  <a:srgbClr val="FF3300"/>
                </a:solidFill>
              </a:rPr>
              <a:t>虚拟用户发生器</a:t>
            </a:r>
            <a:r>
              <a:rPr lang="zh-CN" altLang="en-US" sz="2400" dirty="0"/>
              <a:t>（</a:t>
            </a:r>
            <a:r>
              <a:rPr lang="en-US" altLang="zh-CN" sz="2400" dirty="0"/>
              <a:t>Visual User Generator</a:t>
            </a:r>
            <a:r>
              <a:rPr lang="zh-CN" altLang="en-US" sz="2400" dirty="0" smtClean="0"/>
              <a:t>，</a:t>
            </a:r>
            <a:r>
              <a:rPr lang="en-US" altLang="zh-CN" sz="2400" dirty="0" err="1" smtClean="0"/>
              <a:t>VuGen</a:t>
            </a:r>
            <a:r>
              <a:rPr lang="zh-CN" altLang="en-US" sz="2400" dirty="0"/>
              <a:t>）</a:t>
            </a:r>
            <a:endParaRPr lang="zh-CN" altLang="en-US" sz="2400" dirty="0"/>
          </a:p>
          <a:p>
            <a:pPr marL="800100" lvl="1" indent="-342900" latinLnBrk="0">
              <a:lnSpc>
                <a:spcPct val="200000"/>
              </a:lnSpc>
              <a:spcBef>
                <a:spcPts val="0"/>
              </a:spcBef>
              <a:buClr>
                <a:srgbClr val="FF3300"/>
              </a:buClr>
              <a:buFont typeface="Wingdings" panose="05000000000000000000" pitchFamily="2" charset="2"/>
              <a:buChar char="²"/>
            </a:pPr>
            <a:r>
              <a:rPr lang="zh-CN" altLang="en-US" sz="2400" dirty="0">
                <a:solidFill>
                  <a:srgbClr val="FF3300"/>
                </a:solidFill>
                <a:sym typeface="+mn-ea"/>
              </a:rPr>
              <a:t>负载发生器</a:t>
            </a:r>
            <a:r>
              <a:rPr lang="zh-CN" altLang="en-US" sz="2400" dirty="0">
                <a:sym typeface="+mn-ea"/>
              </a:rPr>
              <a:t>（</a:t>
            </a:r>
            <a:r>
              <a:rPr lang="en-US" altLang="zh-CN" sz="2400" dirty="0">
                <a:sym typeface="+mn-ea"/>
              </a:rPr>
              <a:t>Load Generators</a:t>
            </a:r>
            <a:r>
              <a:rPr lang="zh-CN" altLang="en-US" sz="2400" dirty="0">
                <a:sym typeface="+mn-ea"/>
              </a:rPr>
              <a:t>）</a:t>
            </a:r>
            <a:endParaRPr lang="zh-CN" altLang="en-US" sz="2400" dirty="0"/>
          </a:p>
          <a:p>
            <a:pPr marL="800100" lvl="1" indent="-342900" latinLnBrk="0">
              <a:lnSpc>
                <a:spcPct val="200000"/>
              </a:lnSpc>
              <a:spcBef>
                <a:spcPts val="0"/>
              </a:spcBef>
              <a:buClr>
                <a:srgbClr val="FF3300"/>
              </a:buClr>
              <a:buFont typeface="Wingdings" panose="05000000000000000000" pitchFamily="2" charset="2"/>
              <a:buChar char="²"/>
            </a:pPr>
            <a:r>
              <a:rPr lang="zh-CN" altLang="en-US" sz="2400" dirty="0">
                <a:solidFill>
                  <a:srgbClr val="FF3300"/>
                </a:solidFill>
                <a:sym typeface="+mn-ea"/>
              </a:rPr>
              <a:t>控制器</a:t>
            </a:r>
            <a:r>
              <a:rPr lang="zh-CN" altLang="en-US" sz="2400" dirty="0">
                <a:sym typeface="+mn-ea"/>
              </a:rPr>
              <a:t>（</a:t>
            </a:r>
            <a:r>
              <a:rPr lang="en-US" altLang="zh-CN" sz="2400" dirty="0" smtClean="0">
                <a:sym typeface="+mn-ea"/>
              </a:rPr>
              <a:t>Controller</a:t>
            </a:r>
            <a:r>
              <a:rPr lang="zh-CN" altLang="en-US" sz="2400" dirty="0" smtClean="0">
                <a:sym typeface="+mn-ea"/>
              </a:rPr>
              <a:t>）</a:t>
            </a:r>
            <a:endParaRPr lang="zh-CN" altLang="en-US" sz="2400" dirty="0"/>
          </a:p>
          <a:p>
            <a:pPr marL="800100" lvl="1" indent="-342900" latinLnBrk="0">
              <a:lnSpc>
                <a:spcPct val="200000"/>
              </a:lnSpc>
              <a:spcBef>
                <a:spcPts val="0"/>
              </a:spcBef>
              <a:buClr>
                <a:srgbClr val="FF3300"/>
              </a:buClr>
              <a:buFont typeface="Wingdings" panose="05000000000000000000" pitchFamily="2" charset="2"/>
              <a:buChar char="²"/>
            </a:pPr>
            <a:r>
              <a:rPr lang="zh-CN" altLang="en-US" sz="2400" dirty="0">
                <a:solidFill>
                  <a:srgbClr val="FF3300"/>
                </a:solidFill>
              </a:rPr>
              <a:t>分析器</a:t>
            </a:r>
            <a:r>
              <a:rPr lang="zh-CN" altLang="en-US" sz="2400" dirty="0"/>
              <a:t>（</a:t>
            </a:r>
            <a:r>
              <a:rPr lang="en-US" altLang="zh-CN" sz="2400" dirty="0"/>
              <a:t>Analysis</a:t>
            </a:r>
            <a:r>
              <a:rPr lang="zh-CN" altLang="en-US" sz="2400" dirty="0" smtClean="0"/>
              <a:t>）</a:t>
            </a:r>
            <a:endParaRPr lang="zh-CN" altLang="en-US" sz="2400" dirty="0"/>
          </a:p>
        </p:txBody>
      </p:sp>
      <p:pic>
        <p:nvPicPr>
          <p:cNvPr id="2" name="图片 1"/>
          <p:cNvPicPr>
            <a:picLocks noChangeAspect="1"/>
          </p:cNvPicPr>
          <p:nvPr/>
        </p:nvPicPr>
        <p:blipFill>
          <a:blip r:embed="rId1"/>
          <a:stretch>
            <a:fillRect/>
          </a:stretch>
        </p:blipFill>
        <p:spPr>
          <a:xfrm>
            <a:off x="4139952" y="3573016"/>
            <a:ext cx="4536504" cy="2851517"/>
          </a:xfrm>
          <a:prstGeom prst="rect">
            <a:avLst/>
          </a:prstGeom>
        </p:spPr>
      </p:pic>
    </p:spTree>
  </p:cSld>
  <p:clrMapOvr>
    <a:masterClrMapping/>
  </p:clrMapOvr>
  <p:transition spd="slow">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763688" y="188640"/>
            <a:ext cx="5328592" cy="838200"/>
          </a:xfrm>
        </p:spPr>
        <p:txBody>
          <a:bodyPr/>
          <a:lstStyle/>
          <a:p>
            <a:pPr algn="ctr"/>
            <a:r>
              <a:rPr kumimoji="1" lang="en-US" altLang="zh-CN" sz="3600" b="1" dirty="0" err="1">
                <a:solidFill>
                  <a:srgbClr val="FFFF00"/>
                </a:solidFill>
                <a:latin typeface="黑体" panose="02010609060101010101" pitchFamily="2" charset="-122"/>
                <a:ea typeface="黑体" panose="02010609060101010101" pitchFamily="2" charset="-122"/>
              </a:rPr>
              <a:t>LoadRunner</a:t>
            </a:r>
            <a:r>
              <a:rPr kumimoji="1" lang="zh-CN" altLang="en-US" sz="3600" b="1" dirty="0">
                <a:solidFill>
                  <a:srgbClr val="FFFF00"/>
                </a:solidFill>
                <a:latin typeface="黑体" panose="02010609060101010101" pitchFamily="2" charset="-122"/>
                <a:ea typeface="黑体" panose="02010609060101010101" pitchFamily="2" charset="-122"/>
              </a:rPr>
              <a:t>的组件</a:t>
            </a:r>
            <a:endParaRPr kumimoji="1" lang="zh-CN" altLang="en-US" sz="3600" b="1" dirty="0">
              <a:solidFill>
                <a:srgbClr val="FFFF00"/>
              </a:solidFill>
              <a:latin typeface="黑体" panose="02010609060101010101" pitchFamily="2" charset="-122"/>
              <a:ea typeface="黑体" panose="02010609060101010101" pitchFamily="2" charset="-122"/>
            </a:endParaRPr>
          </a:p>
        </p:txBody>
      </p:sp>
      <p:sp>
        <p:nvSpPr>
          <p:cNvPr id="39939" name="Rectangle 3"/>
          <p:cNvSpPr>
            <a:spLocks noGrp="1" noChangeArrowheads="1"/>
          </p:cNvSpPr>
          <p:nvPr>
            <p:ph type="body" idx="1"/>
          </p:nvPr>
        </p:nvSpPr>
        <p:spPr>
          <a:xfrm>
            <a:off x="251460" y="1562735"/>
            <a:ext cx="8641080" cy="4895215"/>
          </a:xfrm>
        </p:spPr>
        <p:txBody>
          <a:bodyPr/>
          <a:lstStyle/>
          <a:p>
            <a:pPr indent="457200" fontAlgn="auto" latinLnBrk="0">
              <a:lnSpc>
                <a:spcPct val="200000"/>
              </a:lnSpc>
              <a:spcBef>
                <a:spcPts val="0"/>
              </a:spcBef>
            </a:pPr>
            <a:r>
              <a:rPr lang="zh-CN" altLang="en-US">
                <a:sym typeface="+mn-ea"/>
              </a:rPr>
              <a:t>（</a:t>
            </a:r>
            <a:r>
              <a:rPr lang="en-US" altLang="zh-CN">
                <a:sym typeface="+mn-ea"/>
              </a:rPr>
              <a:t>1</a:t>
            </a:r>
            <a:r>
              <a:rPr lang="zh-CN" altLang="en-US">
                <a:sym typeface="+mn-ea"/>
              </a:rPr>
              <a:t>）虚拟用户生成器：用于捕获最终用户业务流程和创建测试脚本，即通过将应用程序中典型最终用户执行的操作录制到自动虚拟用户脚本中，以便作为负载测试的基础。</a:t>
            </a:r>
            <a:endParaRPr lang="zh-CN" altLang="en-US">
              <a:solidFill>
                <a:schemeClr val="tx1"/>
              </a:solidFill>
            </a:endParaRPr>
          </a:p>
          <a:p>
            <a:pPr indent="457200" fontAlgn="auto" latinLnBrk="0">
              <a:lnSpc>
                <a:spcPct val="200000"/>
              </a:lnSpc>
              <a:spcBef>
                <a:spcPts val="0"/>
              </a:spcBef>
            </a:pPr>
            <a:r>
              <a:rPr lang="zh-CN" altLang="en-US">
                <a:sym typeface="+mn-ea"/>
              </a:rPr>
              <a:t>（</a:t>
            </a:r>
            <a:r>
              <a:rPr lang="en-US" altLang="zh-CN">
                <a:sym typeface="+mn-ea"/>
              </a:rPr>
              <a:t>2</a:t>
            </a:r>
            <a:r>
              <a:rPr lang="zh-CN" altLang="en-US">
                <a:sym typeface="+mn-ea"/>
              </a:rPr>
              <a:t>）控制器：用于组织、驱动、管理和监控负载测试的中央控制。</a:t>
            </a:r>
            <a:endParaRPr lang="zh-CN" altLang="en-US">
              <a:solidFill>
                <a:schemeClr val="tx1"/>
              </a:solidFill>
            </a:endParaRPr>
          </a:p>
          <a:p>
            <a:pPr indent="457200" fontAlgn="auto" latinLnBrk="0">
              <a:lnSpc>
                <a:spcPct val="200000"/>
              </a:lnSpc>
              <a:spcBef>
                <a:spcPts val="0"/>
              </a:spcBef>
            </a:pPr>
            <a:r>
              <a:rPr lang="zh-CN" altLang="en-US">
                <a:sym typeface="+mn-ea"/>
              </a:rPr>
              <a:t>（</a:t>
            </a:r>
            <a:r>
              <a:rPr lang="en-US" altLang="zh-CN">
                <a:sym typeface="+mn-ea"/>
              </a:rPr>
              <a:t>3</a:t>
            </a:r>
            <a:r>
              <a:rPr lang="zh-CN" altLang="en-US">
                <a:sym typeface="+mn-ea"/>
              </a:rPr>
              <a:t>）负载生成器：运行虚拟用户，以产生有效的、可控制的负载。</a:t>
            </a:r>
            <a:endParaRPr lang="zh-CN" altLang="en-US">
              <a:solidFill>
                <a:schemeClr val="tx1"/>
              </a:solidFill>
            </a:endParaRPr>
          </a:p>
          <a:p>
            <a:pPr indent="457200" fontAlgn="auto" latinLnBrk="0">
              <a:lnSpc>
                <a:spcPct val="200000"/>
              </a:lnSpc>
              <a:spcBef>
                <a:spcPts val="0"/>
              </a:spcBef>
            </a:pPr>
            <a:r>
              <a:rPr lang="zh-CN" altLang="en-US">
                <a:sym typeface="+mn-ea"/>
              </a:rPr>
              <a:t>（</a:t>
            </a:r>
            <a:r>
              <a:rPr lang="en-US" altLang="zh-CN">
                <a:sym typeface="+mn-ea"/>
              </a:rPr>
              <a:t>4</a:t>
            </a:r>
            <a:r>
              <a:rPr lang="zh-CN" altLang="en-US">
                <a:sym typeface="+mn-ea"/>
              </a:rPr>
              <a:t>）分析器：帮助查看、分析和比较性能结果，使用这些图和报告，可以标识和确定应用程序中的瓶颈，并确定需要对系统进行哪些更改来提高系统性能。</a:t>
            </a:r>
            <a:endParaRPr lang="zh-CN" altLang="en-US" dirty="0">
              <a:sym typeface="+mn-ea"/>
            </a:endParaRPr>
          </a:p>
        </p:txBody>
      </p:sp>
    </p:spTree>
  </p:cSld>
  <p:clrMapOvr>
    <a:masterClrMapping/>
  </p:clrMapOvr>
  <p:transition spd="slow">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763688" y="188640"/>
            <a:ext cx="5328592" cy="838200"/>
          </a:xfrm>
        </p:spPr>
        <p:txBody>
          <a:bodyPr/>
          <a:lstStyle/>
          <a:p>
            <a:pPr algn="ctr"/>
            <a:r>
              <a:rPr kumimoji="1" lang="zh-CN" altLang="en-US" sz="3600" b="1" dirty="0">
                <a:solidFill>
                  <a:srgbClr val="FFFF00"/>
                </a:solidFill>
                <a:latin typeface="黑体" panose="02010609060101010101" pitchFamily="2" charset="-122"/>
                <a:ea typeface="黑体" panose="02010609060101010101" pitchFamily="2" charset="-122"/>
              </a:rPr>
              <a:t>其他特性要求</a:t>
            </a:r>
            <a:endParaRPr kumimoji="1" lang="zh-CN" altLang="en-US" sz="3600" b="1" dirty="0">
              <a:solidFill>
                <a:srgbClr val="FFFF00"/>
              </a:solidFill>
              <a:latin typeface="黑体" panose="02010609060101010101" pitchFamily="2" charset="-122"/>
              <a:ea typeface="黑体" panose="02010609060101010101" pitchFamily="2" charset="-122"/>
            </a:endParaRPr>
          </a:p>
        </p:txBody>
      </p:sp>
      <p:sp>
        <p:nvSpPr>
          <p:cNvPr id="39939" name="Rectangle 3"/>
          <p:cNvSpPr>
            <a:spLocks noGrp="1" noChangeArrowheads="1"/>
          </p:cNvSpPr>
          <p:nvPr>
            <p:ph type="body" idx="1"/>
          </p:nvPr>
        </p:nvSpPr>
        <p:spPr>
          <a:xfrm>
            <a:off x="251460" y="1562735"/>
            <a:ext cx="8641080" cy="4895215"/>
          </a:xfrm>
        </p:spPr>
        <p:txBody>
          <a:bodyPr/>
          <a:lstStyle/>
          <a:p>
            <a:pPr indent="457200" fontAlgn="auto" latinLnBrk="0">
              <a:lnSpc>
                <a:spcPct val="150000"/>
              </a:lnSpc>
              <a:spcBef>
                <a:spcPts val="0"/>
              </a:spcBef>
            </a:pPr>
            <a:r>
              <a:rPr lang="zh-CN" altLang="en-US">
                <a:sym typeface="+mn-ea"/>
              </a:rPr>
              <a:t>（</a:t>
            </a:r>
            <a:r>
              <a:rPr lang="en-US" altLang="zh-CN">
                <a:sym typeface="+mn-ea"/>
              </a:rPr>
              <a:t>1</a:t>
            </a:r>
            <a:r>
              <a:rPr lang="zh-CN" altLang="en-US">
                <a:sym typeface="+mn-ea"/>
              </a:rPr>
              <a:t>）能够支持广泛的通信协议和技术。</a:t>
            </a:r>
            <a:endParaRPr lang="zh-CN" altLang="en-US">
              <a:solidFill>
                <a:schemeClr val="tx1"/>
              </a:solidFill>
            </a:endParaRPr>
          </a:p>
          <a:p>
            <a:pPr indent="457200" fontAlgn="auto" latinLnBrk="0">
              <a:lnSpc>
                <a:spcPct val="150000"/>
              </a:lnSpc>
              <a:spcBef>
                <a:spcPts val="0"/>
              </a:spcBef>
            </a:pPr>
            <a:r>
              <a:rPr lang="zh-CN" altLang="en-US">
                <a:sym typeface="+mn-ea"/>
              </a:rPr>
              <a:t>（</a:t>
            </a:r>
            <a:r>
              <a:rPr lang="en-US" altLang="zh-CN">
                <a:sym typeface="+mn-ea"/>
              </a:rPr>
              <a:t>2</a:t>
            </a:r>
            <a:r>
              <a:rPr lang="zh-CN" altLang="en-US">
                <a:sym typeface="+mn-ea"/>
              </a:rPr>
              <a:t>）提供一个互动的环境，能建立持续且循环的负载，限定负载，又能管理和驱动负载测试方案。</a:t>
            </a:r>
            <a:endParaRPr lang="zh-CN" altLang="en-US">
              <a:solidFill>
                <a:schemeClr val="tx1"/>
              </a:solidFill>
            </a:endParaRPr>
          </a:p>
          <a:p>
            <a:pPr indent="457200" fontAlgn="auto" latinLnBrk="0">
              <a:lnSpc>
                <a:spcPct val="150000"/>
              </a:lnSpc>
              <a:spcBef>
                <a:spcPts val="0"/>
              </a:spcBef>
            </a:pPr>
            <a:r>
              <a:rPr lang="zh-CN" altLang="en-US">
                <a:sym typeface="+mn-ea"/>
              </a:rPr>
              <a:t>（</a:t>
            </a:r>
            <a:r>
              <a:rPr lang="en-US" altLang="zh-CN">
                <a:sym typeface="+mn-ea"/>
              </a:rPr>
              <a:t>3</a:t>
            </a:r>
            <a:r>
              <a:rPr lang="zh-CN" altLang="en-US">
                <a:sym typeface="+mn-ea"/>
              </a:rPr>
              <a:t>）通过广域网模拟，可以比较精确地测试部署到广域网上的产品的点到点性能，包括延时、丢包、链接错误等，可以拥有一个更贴近真实部署环境的性能测试环境。</a:t>
            </a:r>
            <a:endParaRPr lang="zh-CN" altLang="en-US">
              <a:solidFill>
                <a:schemeClr val="tx1"/>
              </a:solidFill>
            </a:endParaRPr>
          </a:p>
          <a:p>
            <a:pPr indent="457200" fontAlgn="auto" latinLnBrk="0">
              <a:lnSpc>
                <a:spcPct val="150000"/>
              </a:lnSpc>
              <a:spcBef>
                <a:spcPts val="0"/>
              </a:spcBef>
            </a:pPr>
            <a:r>
              <a:rPr lang="zh-CN" altLang="en-US">
                <a:sym typeface="+mn-ea"/>
              </a:rPr>
              <a:t>（</a:t>
            </a:r>
            <a:r>
              <a:rPr lang="en-US" altLang="zh-CN">
                <a:sym typeface="+mn-ea"/>
              </a:rPr>
              <a:t>4</a:t>
            </a:r>
            <a:r>
              <a:rPr lang="zh-CN" altLang="en-US">
                <a:sym typeface="+mn-ea"/>
              </a:rPr>
              <a:t>）安全机制，例如，</a:t>
            </a:r>
            <a:r>
              <a:rPr lang="en-US" altLang="zh-CN">
                <a:sym typeface="+mn-ea"/>
              </a:rPr>
              <a:t>LoadRunner</a:t>
            </a:r>
            <a:r>
              <a:rPr lang="zh-CN" altLang="en-US">
                <a:sym typeface="+mn-ea"/>
              </a:rPr>
              <a:t>引入了</a:t>
            </a:r>
            <a:r>
              <a:rPr lang="en-US" altLang="zh-CN">
                <a:sym typeface="+mn-ea"/>
              </a:rPr>
              <a:t>Secure Channels</a:t>
            </a:r>
            <a:r>
              <a:rPr lang="zh-CN" altLang="en-US">
                <a:sym typeface="+mn-ea"/>
              </a:rPr>
              <a:t>机制，在控制器和负载产生器之间创建安全的通信通道，防止黑客的网络攻击。</a:t>
            </a:r>
            <a:endParaRPr lang="zh-CN" altLang="en-US">
              <a:solidFill>
                <a:schemeClr val="tx1"/>
              </a:solidFill>
            </a:endParaRPr>
          </a:p>
          <a:p>
            <a:pPr indent="457200" fontAlgn="auto" latinLnBrk="0">
              <a:lnSpc>
                <a:spcPct val="150000"/>
              </a:lnSpc>
              <a:spcBef>
                <a:spcPts val="0"/>
              </a:spcBef>
            </a:pPr>
            <a:r>
              <a:rPr lang="zh-CN" altLang="en-US">
                <a:sym typeface="+mn-ea"/>
              </a:rPr>
              <a:t>（</a:t>
            </a:r>
            <a:r>
              <a:rPr lang="en-US" altLang="zh-CN">
                <a:sym typeface="+mn-ea"/>
              </a:rPr>
              <a:t>5</a:t>
            </a:r>
            <a:r>
              <a:rPr lang="zh-CN" altLang="en-US">
                <a:sym typeface="+mn-ea"/>
              </a:rPr>
              <a:t>）网络组合的配置。</a:t>
            </a:r>
            <a:endParaRPr lang="zh-CN" altLang="en-US">
              <a:solidFill>
                <a:schemeClr val="tx1"/>
              </a:solidFill>
            </a:endParaRPr>
          </a:p>
          <a:p>
            <a:pPr indent="457200" fontAlgn="auto" latinLnBrk="0">
              <a:lnSpc>
                <a:spcPct val="150000"/>
              </a:lnSpc>
              <a:spcBef>
                <a:spcPts val="0"/>
              </a:spcBef>
            </a:pPr>
            <a:r>
              <a:rPr lang="zh-CN" altLang="en-US">
                <a:sym typeface="+mn-ea"/>
              </a:rPr>
              <a:t>（</a:t>
            </a:r>
            <a:r>
              <a:rPr lang="en-US" altLang="zh-CN">
                <a:sym typeface="+mn-ea"/>
              </a:rPr>
              <a:t>6</a:t>
            </a:r>
            <a:r>
              <a:rPr lang="zh-CN" altLang="en-US">
                <a:sym typeface="+mn-ea"/>
              </a:rPr>
              <a:t>）自定义测试结果的分析。</a:t>
            </a:r>
            <a:endParaRPr lang="zh-CN" altLang="en-US" dirty="0">
              <a:sym typeface="+mn-ea"/>
            </a:endParaRPr>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a:r>
              <a:rPr lang="zh-CN" altLang="en-US" sz="3200" dirty="0">
                <a:solidFill>
                  <a:srgbClr val="FFFF00"/>
                </a:solidFill>
              </a:rPr>
              <a:t>测试面临的问题</a:t>
            </a:r>
            <a:endParaRPr lang="zh-CN" altLang="en-US" sz="3200" dirty="0">
              <a:solidFill>
                <a:srgbClr val="FFFF00"/>
              </a:solidFill>
            </a:endParaRPr>
          </a:p>
        </p:txBody>
      </p:sp>
      <p:sp>
        <p:nvSpPr>
          <p:cNvPr id="8195" name="Rectangle 3"/>
          <p:cNvSpPr>
            <a:spLocks noGrp="1" noChangeArrowheads="1"/>
          </p:cNvSpPr>
          <p:nvPr>
            <p:ph type="body" idx="1"/>
          </p:nvPr>
        </p:nvSpPr>
        <p:spPr>
          <a:xfrm>
            <a:off x="539552" y="1484784"/>
            <a:ext cx="8208912" cy="1493837"/>
          </a:xfrm>
        </p:spPr>
        <p:txBody>
          <a:bodyPr/>
          <a:lstStyle/>
          <a:p>
            <a:pPr marL="0" indent="0">
              <a:lnSpc>
                <a:spcPct val="130000"/>
              </a:lnSpc>
            </a:pPr>
            <a:r>
              <a:rPr lang="zh-CN" altLang="en-US" sz="2400" dirty="0" smtClean="0">
                <a:solidFill>
                  <a:schemeClr val="accent1">
                    <a:lumMod val="25000"/>
                  </a:schemeClr>
                </a:solidFill>
                <a:latin typeface="楷体" panose="02010609060101010101" charset="-122"/>
                <a:ea typeface="楷体" panose="02010609060101010101" charset="-122"/>
                <a:cs typeface="楷体" panose="02010609060101010101" charset="-122"/>
              </a:rPr>
              <a:t>测试用例会越来越多，工作量越来越大，而且许多测试用例会被不断地重复执行。如果由手工来完成，不仅占用很多人力资源，而且工作重复单调，会影响测试人员的积极性，降低测试工作人员的热情</a:t>
            </a:r>
            <a:r>
              <a:rPr lang="en-US" altLang="zh-CN" sz="2400" dirty="0" smtClean="0">
                <a:solidFill>
                  <a:schemeClr val="accent1">
                    <a:lumMod val="25000"/>
                  </a:schemeClr>
                </a:solidFill>
                <a:latin typeface="楷体" panose="02010609060101010101" charset="-122"/>
                <a:ea typeface="楷体" panose="02010609060101010101" charset="-122"/>
                <a:cs typeface="楷体" panose="02010609060101010101" charset="-122"/>
              </a:rPr>
              <a:t>… </a:t>
            </a:r>
            <a:r>
              <a:rPr lang="zh-CN" altLang="en-US" sz="2400" dirty="0" smtClean="0">
                <a:solidFill>
                  <a:schemeClr val="accent1">
                    <a:lumMod val="25000"/>
                  </a:schemeClr>
                </a:solidFill>
                <a:latin typeface="楷体" panose="02010609060101010101" charset="-122"/>
                <a:ea typeface="楷体" panose="02010609060101010101" charset="-122"/>
                <a:cs typeface="楷体" panose="02010609060101010101" charset="-122"/>
              </a:rPr>
              <a:t>怎么办？ </a:t>
            </a:r>
            <a:endParaRPr lang="zh-CN" altLang="en-US" sz="2400" dirty="0" smtClean="0">
              <a:solidFill>
                <a:schemeClr val="accent1">
                  <a:lumMod val="25000"/>
                </a:schemeClr>
              </a:solidFill>
              <a:latin typeface="楷体" panose="02010609060101010101" charset="-122"/>
              <a:ea typeface="楷体" panose="02010609060101010101" charset="-122"/>
              <a:cs typeface="楷体" panose="02010609060101010101" charset="-122"/>
            </a:endParaRPr>
          </a:p>
        </p:txBody>
      </p:sp>
      <p:pic>
        <p:nvPicPr>
          <p:cNvPr id="8197" name="Picture 2" descr="http://www.hellboundbloggers.com/wp-content/uploads/2008/08/Enable-right-click.jpg"/>
          <p:cNvPicPr>
            <a:picLocks noChangeAspect="1" noChangeArrowheads="1"/>
          </p:cNvPicPr>
          <p:nvPr/>
        </p:nvPicPr>
        <p:blipFill>
          <a:blip r:embed="rId1" cstate="print"/>
          <a:srcRect/>
          <a:stretch>
            <a:fillRect/>
          </a:stretch>
        </p:blipFill>
        <p:spPr bwMode="auto">
          <a:xfrm>
            <a:off x="2592388" y="3573463"/>
            <a:ext cx="3347764" cy="30716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403648" y="404664"/>
            <a:ext cx="6419056" cy="762000"/>
          </a:xfrm>
        </p:spPr>
        <p:txBody>
          <a:bodyPr/>
          <a:lstStyle/>
          <a:p>
            <a:pPr algn="ctr"/>
            <a:r>
              <a:rPr kumimoji="1" lang="en-US" altLang="zh-CN" sz="3600" b="1" dirty="0" err="1">
                <a:solidFill>
                  <a:srgbClr val="FFFF00"/>
                </a:solidFill>
                <a:latin typeface="黑体" panose="02010609060101010101" pitchFamily="2" charset="-122"/>
                <a:ea typeface="黑体" panose="02010609060101010101" pitchFamily="2" charset="-122"/>
              </a:rPr>
              <a:t>Loadrunner</a:t>
            </a:r>
            <a:r>
              <a:rPr kumimoji="1" lang="zh-CN" altLang="en-US" sz="3600" b="1" dirty="0">
                <a:solidFill>
                  <a:srgbClr val="FFFF00"/>
                </a:solidFill>
                <a:latin typeface="黑体" panose="02010609060101010101" pitchFamily="2" charset="-122"/>
                <a:ea typeface="黑体" panose="02010609060101010101" pitchFamily="2" charset="-122"/>
              </a:rPr>
              <a:t>工作过程</a:t>
            </a:r>
            <a:endParaRPr kumimoji="1" lang="zh-CN" altLang="en-US" sz="3600" b="1" dirty="0">
              <a:solidFill>
                <a:srgbClr val="FFFF00"/>
              </a:solidFill>
              <a:latin typeface="黑体" panose="02010609060101010101" pitchFamily="2" charset="-122"/>
              <a:ea typeface="黑体" panose="02010609060101010101" pitchFamily="2" charset="-122"/>
            </a:endParaRPr>
          </a:p>
        </p:txBody>
      </p:sp>
      <p:sp>
        <p:nvSpPr>
          <p:cNvPr id="45059" name="Rectangle 3"/>
          <p:cNvSpPr>
            <a:spLocks noGrp="1" noChangeArrowheads="1"/>
          </p:cNvSpPr>
          <p:nvPr>
            <p:ph type="body" idx="1"/>
          </p:nvPr>
        </p:nvSpPr>
        <p:spPr>
          <a:xfrm>
            <a:off x="454025" y="1116330"/>
            <a:ext cx="4032250" cy="5515610"/>
          </a:xfrm>
        </p:spPr>
        <p:txBody>
          <a:bodyPr/>
          <a:lstStyle/>
          <a:p>
            <a:pPr marL="457200" lvl="1" indent="-457200" latinLnBrk="0">
              <a:lnSpc>
                <a:spcPct val="250000"/>
              </a:lnSpc>
              <a:spcBef>
                <a:spcPts val="0"/>
              </a:spcBef>
              <a:buClr>
                <a:srgbClr val="FF3300"/>
              </a:buClr>
              <a:buFont typeface="+mj-ea"/>
              <a:buAutoNum type="circleNumDbPlain"/>
            </a:pPr>
            <a:r>
              <a:rPr lang="zh-CN" altLang="en-US" sz="2400" dirty="0" smtClean="0">
                <a:latin typeface="宋体" panose="02010600030101010101" pitchFamily="2" charset="-122"/>
                <a:ea typeface="宋体" panose="02010600030101010101" pitchFamily="2" charset="-122"/>
              </a:rPr>
              <a:t>通过</a:t>
            </a:r>
            <a:r>
              <a:rPr lang="en-US" altLang="zh-CN" sz="2400" dirty="0" err="1" smtClean="0">
                <a:latin typeface="宋体" panose="02010600030101010101" pitchFamily="2" charset="-122"/>
                <a:ea typeface="宋体" panose="02010600030101010101" pitchFamily="2" charset="-122"/>
              </a:rPr>
              <a:t>VuGen</a:t>
            </a:r>
            <a:r>
              <a:rPr lang="zh-CN" altLang="en-US" sz="2400" dirty="0" smtClean="0">
                <a:latin typeface="宋体" panose="02010600030101010101" pitchFamily="2" charset="-122"/>
                <a:ea typeface="宋体" panose="02010600030101010101" pitchFamily="2" charset="-122"/>
              </a:rPr>
              <a:t>来设计脚本</a:t>
            </a:r>
            <a:endParaRPr lang="zh-CN" altLang="en-US" sz="2400" dirty="0" smtClean="0">
              <a:latin typeface="宋体" panose="02010600030101010101" pitchFamily="2" charset="-122"/>
              <a:ea typeface="宋体" panose="02010600030101010101" pitchFamily="2" charset="-122"/>
            </a:endParaRPr>
          </a:p>
          <a:p>
            <a:pPr marL="457200" lvl="1" indent="-457200" latinLnBrk="0">
              <a:lnSpc>
                <a:spcPct val="250000"/>
              </a:lnSpc>
              <a:spcBef>
                <a:spcPts val="0"/>
              </a:spcBef>
              <a:buClr>
                <a:srgbClr val="FF3300"/>
              </a:buClr>
              <a:buFont typeface="+mj-ea"/>
              <a:buAutoNum type="circleNumDbPlain"/>
            </a:pPr>
            <a:r>
              <a:rPr lang="zh-CN" altLang="en-US" sz="2400" dirty="0" smtClean="0">
                <a:latin typeface="宋体" panose="02010600030101010101" pitchFamily="2" charset="-122"/>
                <a:ea typeface="宋体" panose="02010600030101010101" pitchFamily="2" charset="-122"/>
              </a:rPr>
              <a:t>通过</a:t>
            </a:r>
            <a:r>
              <a:rPr lang="en-US" altLang="zh-CN" sz="2400" dirty="0" smtClean="0">
                <a:latin typeface="宋体" panose="02010600030101010101" pitchFamily="2" charset="-122"/>
                <a:ea typeface="宋体" panose="02010600030101010101" pitchFamily="2" charset="-122"/>
              </a:rPr>
              <a:t>Control</a:t>
            </a:r>
            <a:r>
              <a:rPr lang="zh-CN" altLang="en-US" sz="2400" dirty="0" smtClean="0">
                <a:latin typeface="宋体" panose="02010600030101010101" pitchFamily="2" charset="-122"/>
                <a:ea typeface="宋体" panose="02010600030101010101" pitchFamily="2" charset="-122"/>
              </a:rPr>
              <a:t>设计场景</a:t>
            </a:r>
            <a:endParaRPr lang="zh-CN" altLang="en-US" sz="2400" dirty="0" smtClean="0">
              <a:latin typeface="宋体" panose="02010600030101010101" pitchFamily="2" charset="-122"/>
              <a:ea typeface="宋体" panose="02010600030101010101" pitchFamily="2" charset="-122"/>
            </a:endParaRPr>
          </a:p>
          <a:p>
            <a:pPr marL="457200" lvl="1" indent="-457200" latinLnBrk="0">
              <a:lnSpc>
                <a:spcPct val="250000"/>
              </a:lnSpc>
              <a:spcBef>
                <a:spcPts val="0"/>
              </a:spcBef>
              <a:buClr>
                <a:srgbClr val="FF3300"/>
              </a:buClr>
              <a:buFont typeface="+mj-ea"/>
              <a:buAutoNum type="circleNumDbPlain"/>
            </a:pPr>
            <a:r>
              <a:rPr lang="zh-CN" altLang="en-US" sz="2400" dirty="0" smtClean="0">
                <a:latin typeface="宋体" panose="02010600030101010101" pitchFamily="2" charset="-122"/>
                <a:ea typeface="宋体" panose="02010600030101010101" pitchFamily="2" charset="-122"/>
              </a:rPr>
              <a:t>通过负载发生器实现虚拟用户并发执行</a:t>
            </a:r>
            <a:endParaRPr lang="zh-CN" altLang="en-US" sz="2400" dirty="0" smtClean="0">
              <a:latin typeface="宋体" panose="02010600030101010101" pitchFamily="2" charset="-122"/>
              <a:ea typeface="宋体" panose="02010600030101010101" pitchFamily="2" charset="-122"/>
            </a:endParaRPr>
          </a:p>
          <a:p>
            <a:pPr marL="457200" lvl="1" indent="-457200" latinLnBrk="0">
              <a:lnSpc>
                <a:spcPct val="250000"/>
              </a:lnSpc>
              <a:spcBef>
                <a:spcPts val="0"/>
              </a:spcBef>
              <a:buClr>
                <a:srgbClr val="FF3300"/>
              </a:buClr>
              <a:buFont typeface="+mj-ea"/>
              <a:buAutoNum type="circleNumDbPlain"/>
            </a:pPr>
            <a:r>
              <a:rPr lang="zh-CN" altLang="en-US" sz="2400" dirty="0" smtClean="0">
                <a:latin typeface="宋体" panose="02010600030101010101" pitchFamily="2" charset="-122"/>
                <a:ea typeface="宋体" panose="02010600030101010101" pitchFamily="2" charset="-122"/>
              </a:rPr>
              <a:t>通过</a:t>
            </a:r>
            <a:r>
              <a:rPr lang="en-US" altLang="zh-CN" sz="2400" dirty="0" smtClean="0">
                <a:latin typeface="宋体" panose="02010600030101010101" pitchFamily="2" charset="-122"/>
                <a:ea typeface="宋体" panose="02010600030101010101" pitchFamily="2" charset="-122"/>
              </a:rPr>
              <a:t>Controller</a:t>
            </a:r>
            <a:r>
              <a:rPr lang="zh-CN" altLang="en-US" sz="2400" dirty="0" smtClean="0">
                <a:latin typeface="宋体" panose="02010600030101010101" pitchFamily="2" charset="-122"/>
                <a:ea typeface="宋体" panose="02010600030101010101" pitchFamily="2" charset="-122"/>
              </a:rPr>
              <a:t>监控场景</a:t>
            </a:r>
            <a:endParaRPr lang="zh-CN" altLang="en-US" sz="2400" dirty="0" smtClean="0">
              <a:latin typeface="宋体" panose="02010600030101010101" pitchFamily="2" charset="-122"/>
              <a:ea typeface="宋体" panose="02010600030101010101" pitchFamily="2" charset="-122"/>
            </a:endParaRPr>
          </a:p>
          <a:p>
            <a:pPr marL="457200" lvl="1" indent="-457200" latinLnBrk="0">
              <a:lnSpc>
                <a:spcPct val="250000"/>
              </a:lnSpc>
              <a:spcBef>
                <a:spcPts val="0"/>
              </a:spcBef>
              <a:buClr>
                <a:srgbClr val="FF3300"/>
              </a:buClr>
              <a:buFont typeface="+mj-ea"/>
              <a:buAutoNum type="circleNumDbPlain"/>
            </a:pPr>
            <a:r>
              <a:rPr lang="zh-CN" altLang="en-US" sz="2400" dirty="0" smtClean="0">
                <a:latin typeface="宋体" panose="02010600030101010101" pitchFamily="2" charset="-122"/>
                <a:ea typeface="宋体" panose="02010600030101010101" pitchFamily="2" charset="-122"/>
              </a:rPr>
              <a:t>通过分析器分析结果</a:t>
            </a:r>
            <a:endParaRPr lang="zh-CN" altLang="en-US" sz="2400" dirty="0" smtClean="0">
              <a:latin typeface="宋体" panose="02010600030101010101" pitchFamily="2" charset="-122"/>
              <a:ea typeface="宋体" panose="02010600030101010101" pitchFamily="2" charset="-122"/>
            </a:endParaRPr>
          </a:p>
        </p:txBody>
      </p:sp>
      <p:pic>
        <p:nvPicPr>
          <p:cNvPr id="32770" name="Picture 2" descr="http://img1.2345.com/duoteimg/zixunImg/local/2011/05/13/13052708841885.jpg"/>
          <p:cNvPicPr>
            <a:picLocks noChangeAspect="1" noChangeArrowheads="1"/>
          </p:cNvPicPr>
          <p:nvPr/>
        </p:nvPicPr>
        <p:blipFill>
          <a:blip r:embed="rId1" cstate="print"/>
          <a:srcRect/>
          <a:stretch>
            <a:fillRect/>
          </a:stretch>
        </p:blipFill>
        <p:spPr bwMode="auto">
          <a:xfrm>
            <a:off x="4575175" y="1340485"/>
            <a:ext cx="4245610" cy="5291455"/>
          </a:xfrm>
          <a:prstGeom prst="rect">
            <a:avLst/>
          </a:prstGeom>
          <a:noFill/>
        </p:spPr>
      </p:pic>
    </p:spTree>
  </p:cSld>
  <p:clrMapOvr>
    <a:masterClrMapping/>
  </p:clrMapOvr>
  <p:transition spd="slow">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403647" y="260648"/>
            <a:ext cx="6048673" cy="661988"/>
          </a:xfrm>
        </p:spPr>
        <p:txBody>
          <a:bodyPr/>
          <a:lstStyle/>
          <a:p>
            <a:pPr algn="ctr"/>
            <a:r>
              <a:rPr lang="en-US" altLang="zh-CN" sz="3200" dirty="0" smtClean="0">
                <a:solidFill>
                  <a:srgbClr val="FFFF00"/>
                </a:solidFill>
              </a:rPr>
              <a:t>9.6  </a:t>
            </a:r>
            <a:r>
              <a:rPr lang="zh-CN" altLang="en-US" sz="3200" dirty="0" smtClean="0">
                <a:solidFill>
                  <a:srgbClr val="FFFF00"/>
                </a:solidFill>
              </a:rPr>
              <a:t>自动化测试框架</a:t>
            </a:r>
            <a:endParaRPr lang="zh-CN" altLang="en-US" sz="3200" dirty="0">
              <a:solidFill>
                <a:srgbClr val="FFFF00"/>
              </a:solidFill>
            </a:endParaRPr>
          </a:p>
        </p:txBody>
      </p:sp>
      <p:sp>
        <p:nvSpPr>
          <p:cNvPr id="5" name="内容占位符 2"/>
          <p:cNvSpPr>
            <a:spLocks noGrp="1"/>
          </p:cNvSpPr>
          <p:nvPr>
            <p:ph idx="1"/>
          </p:nvPr>
        </p:nvSpPr>
        <p:spPr>
          <a:xfrm>
            <a:off x="719455" y="1686560"/>
            <a:ext cx="3112135" cy="4742180"/>
          </a:xfrm>
        </p:spPr>
        <p:txBody>
          <a:bodyPr>
            <a:normAutofit/>
          </a:bodyPr>
          <a:lstStyle/>
          <a:p>
            <a:pPr marL="355600" indent="-355600" latinLnBrk="0">
              <a:lnSpc>
                <a:spcPct val="150000"/>
              </a:lnSpc>
              <a:spcBef>
                <a:spcPts val="0"/>
              </a:spcBef>
              <a:buClr>
                <a:srgbClr val="00B0F0"/>
              </a:buClr>
              <a:buSzPct val="80000"/>
              <a:buFont typeface="Wingdings" panose="05000000000000000000" pitchFamily="2" charset="2"/>
              <a:buChar char="p"/>
            </a:pPr>
            <a:r>
              <a:rPr lang="en-US" altLang="zh-CN" sz="2800" dirty="0" smtClean="0">
                <a:latin typeface="Arial" panose="020B0604020202020204" pitchFamily="34" charset="0"/>
                <a:ea typeface="宋体" panose="02010600030101010101" pitchFamily="2" charset="-122"/>
                <a:cs typeface="Arial" panose="020B0604020202020204" pitchFamily="34" charset="0"/>
              </a:rPr>
              <a:t>Harness/IDE</a:t>
            </a:r>
            <a:endParaRPr lang="en-US" altLang="zh-CN" sz="2800" dirty="0" smtClean="0">
              <a:latin typeface="Arial" panose="020B0604020202020204" pitchFamily="34" charset="0"/>
              <a:ea typeface="宋体" panose="02010600030101010101" pitchFamily="2" charset="-122"/>
              <a:cs typeface="Arial" panose="020B0604020202020204" pitchFamily="34" charset="0"/>
            </a:endParaRPr>
          </a:p>
          <a:p>
            <a:pPr marL="355600" indent="-355600" latinLnBrk="0">
              <a:lnSpc>
                <a:spcPct val="150000"/>
              </a:lnSpc>
              <a:spcBef>
                <a:spcPts val="0"/>
              </a:spcBef>
              <a:buClr>
                <a:srgbClr val="00B0F0"/>
              </a:buClr>
              <a:buSzPct val="80000"/>
              <a:buFont typeface="Wingdings" panose="05000000000000000000" pitchFamily="2" charset="2"/>
              <a:buChar char="p"/>
            </a:pPr>
            <a:r>
              <a:rPr lang="en-US" altLang="zh-CN" sz="2800" dirty="0" smtClean="0">
                <a:latin typeface="Arial" panose="020B0604020202020204" pitchFamily="34" charset="0"/>
                <a:ea typeface="宋体" panose="02010600030101010101" pitchFamily="2" charset="-122"/>
                <a:cs typeface="Arial" panose="020B0604020202020204" pitchFamily="34" charset="0"/>
              </a:rPr>
              <a:t>Script Language</a:t>
            </a:r>
            <a:endParaRPr lang="en-US" altLang="zh-CN" sz="2800" dirty="0" smtClean="0">
              <a:latin typeface="Arial" panose="020B0604020202020204" pitchFamily="34" charset="0"/>
              <a:ea typeface="宋体" panose="02010600030101010101" pitchFamily="2" charset="-122"/>
              <a:cs typeface="Arial" panose="020B0604020202020204" pitchFamily="34" charset="0"/>
            </a:endParaRPr>
          </a:p>
          <a:p>
            <a:pPr marL="355600" indent="-355600" latinLnBrk="0">
              <a:lnSpc>
                <a:spcPct val="150000"/>
              </a:lnSpc>
              <a:spcBef>
                <a:spcPts val="0"/>
              </a:spcBef>
              <a:buClr>
                <a:srgbClr val="00B0F0"/>
              </a:buClr>
              <a:buSzPct val="80000"/>
              <a:buFont typeface="Wingdings" panose="05000000000000000000" pitchFamily="2" charset="2"/>
              <a:buChar char="p"/>
            </a:pPr>
            <a:r>
              <a:rPr lang="en-US" altLang="zh-CN" sz="2800" dirty="0" smtClean="0">
                <a:latin typeface="Arial" panose="020B0604020202020204" pitchFamily="34" charset="0"/>
                <a:ea typeface="宋体" panose="02010600030101010101" pitchFamily="2" charset="-122"/>
                <a:cs typeface="Arial" panose="020B0604020202020204" pitchFamily="34" charset="0"/>
              </a:rPr>
              <a:t>Agents</a:t>
            </a:r>
            <a:endParaRPr lang="en-US" altLang="zh-CN" sz="2800" dirty="0" smtClean="0">
              <a:latin typeface="Arial" panose="020B0604020202020204" pitchFamily="34" charset="0"/>
              <a:ea typeface="宋体" panose="02010600030101010101" pitchFamily="2" charset="-122"/>
              <a:cs typeface="Arial" panose="020B0604020202020204" pitchFamily="34" charset="0"/>
            </a:endParaRPr>
          </a:p>
          <a:p>
            <a:pPr marL="355600" indent="-355600" latinLnBrk="0">
              <a:lnSpc>
                <a:spcPct val="150000"/>
              </a:lnSpc>
              <a:spcBef>
                <a:spcPts val="0"/>
              </a:spcBef>
              <a:buClr>
                <a:srgbClr val="00B0F0"/>
              </a:buClr>
              <a:buSzPct val="80000"/>
              <a:buFont typeface="Wingdings" panose="05000000000000000000" pitchFamily="2" charset="2"/>
              <a:buChar char="p"/>
            </a:pPr>
            <a:r>
              <a:rPr lang="en-US" altLang="zh-CN" sz="2800" dirty="0" smtClean="0">
                <a:latin typeface="Arial" panose="020B0604020202020204" pitchFamily="34" charset="0"/>
                <a:ea typeface="宋体" panose="02010600030101010101" pitchFamily="2" charset="-122"/>
                <a:cs typeface="Arial" panose="020B0604020202020204" pitchFamily="34" charset="0"/>
              </a:rPr>
              <a:t>Tools</a:t>
            </a:r>
            <a:endParaRPr lang="en-US" altLang="zh-CN" sz="2800" dirty="0" smtClean="0">
              <a:latin typeface="Arial" panose="020B0604020202020204" pitchFamily="34" charset="0"/>
              <a:ea typeface="宋体" panose="02010600030101010101" pitchFamily="2" charset="-122"/>
              <a:cs typeface="Arial" panose="020B0604020202020204" pitchFamily="34" charset="0"/>
            </a:endParaRPr>
          </a:p>
          <a:p>
            <a:pPr marL="355600" indent="-355600" latinLnBrk="0">
              <a:lnSpc>
                <a:spcPct val="150000"/>
              </a:lnSpc>
              <a:spcBef>
                <a:spcPts val="0"/>
              </a:spcBef>
              <a:buClr>
                <a:srgbClr val="00B0F0"/>
              </a:buClr>
              <a:buSzPct val="80000"/>
              <a:buFont typeface="Wingdings" panose="05000000000000000000" pitchFamily="2" charset="2"/>
              <a:buChar char="p"/>
            </a:pPr>
            <a:r>
              <a:rPr lang="en-US" altLang="zh-CN" sz="2800" dirty="0" smtClean="0">
                <a:latin typeface="Arial" panose="020B0604020202020204" pitchFamily="34" charset="0"/>
                <a:ea typeface="宋体" panose="02010600030101010101" pitchFamily="2" charset="-122"/>
                <a:cs typeface="Arial" panose="020B0604020202020204" pitchFamily="34" charset="0"/>
              </a:rPr>
              <a:t>Scheduler</a:t>
            </a:r>
            <a:endParaRPr lang="en-US" altLang="zh-CN" sz="2800" dirty="0" smtClean="0">
              <a:latin typeface="Arial" panose="020B0604020202020204" pitchFamily="34" charset="0"/>
              <a:ea typeface="宋体" panose="02010600030101010101" pitchFamily="2" charset="-122"/>
              <a:cs typeface="Arial" panose="020B0604020202020204" pitchFamily="34" charset="0"/>
            </a:endParaRPr>
          </a:p>
          <a:p>
            <a:pPr marL="355600" indent="-355600" latinLnBrk="0">
              <a:lnSpc>
                <a:spcPct val="150000"/>
              </a:lnSpc>
              <a:spcBef>
                <a:spcPts val="0"/>
              </a:spcBef>
              <a:buClr>
                <a:srgbClr val="00B0F0"/>
              </a:buClr>
              <a:buSzPct val="80000"/>
              <a:buFont typeface="Wingdings" panose="05000000000000000000" pitchFamily="2" charset="2"/>
              <a:buChar char="p"/>
            </a:pPr>
            <a:r>
              <a:rPr lang="en-US" altLang="zh-CN" sz="2800" dirty="0" smtClean="0">
                <a:latin typeface="Arial" panose="020B0604020202020204" pitchFamily="34" charset="0"/>
                <a:ea typeface="宋体" panose="02010600030101010101" pitchFamily="2" charset="-122"/>
                <a:cs typeface="Arial" panose="020B0604020202020204" pitchFamily="34" charset="0"/>
              </a:rPr>
              <a:t>Report</a:t>
            </a:r>
            <a:endParaRPr lang="en-US" altLang="zh-CN" sz="2800" dirty="0" smtClean="0">
              <a:latin typeface="Arial" panose="020B0604020202020204" pitchFamily="34" charset="0"/>
              <a:ea typeface="宋体" panose="02010600030101010101" pitchFamily="2" charset="-122"/>
              <a:cs typeface="Arial" panose="020B0604020202020204" pitchFamily="34" charset="0"/>
            </a:endParaRPr>
          </a:p>
        </p:txBody>
      </p:sp>
      <p:sp>
        <p:nvSpPr>
          <p:cNvPr id="6" name="圆角矩形 5"/>
          <p:cNvSpPr/>
          <p:nvPr/>
        </p:nvSpPr>
        <p:spPr>
          <a:xfrm>
            <a:off x="5476865" y="5663271"/>
            <a:ext cx="3162300" cy="4137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000" b="1" i="0" dirty="0" smtClean="0">
                <a:solidFill>
                  <a:srgbClr val="000090"/>
                </a:solidFill>
                <a:ea typeface="宋体" panose="02010600030101010101" pitchFamily="2" charset="-122"/>
              </a:rPr>
              <a:t>Harness/IDE</a:t>
            </a:r>
            <a:endParaRPr lang="en-US" altLang="zh-CN" sz="2000" b="1" i="0" dirty="0" smtClean="0">
              <a:solidFill>
                <a:srgbClr val="000090"/>
              </a:solidFill>
              <a:ea typeface="宋体" panose="02010600030101010101" pitchFamily="2" charset="-122"/>
            </a:endParaRPr>
          </a:p>
        </p:txBody>
      </p:sp>
      <p:sp>
        <p:nvSpPr>
          <p:cNvPr id="7" name="椭圆 6"/>
          <p:cNvSpPr/>
          <p:nvPr/>
        </p:nvSpPr>
        <p:spPr>
          <a:xfrm>
            <a:off x="6988165" y="4588582"/>
            <a:ext cx="1346200" cy="5099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355600" indent="-355600">
              <a:buClr>
                <a:srgbClr val="00B0F0"/>
              </a:buClr>
              <a:buSzPct val="80000"/>
            </a:pPr>
            <a:r>
              <a:rPr lang="zh-CN" altLang="en-US" sz="2000" b="1" i="0" dirty="0" smtClean="0">
                <a:solidFill>
                  <a:srgbClr val="000090"/>
                </a:solidFill>
                <a:ea typeface="宋体" panose="02010600030101010101" pitchFamily="2" charset="-122"/>
              </a:rPr>
              <a:t>代理</a:t>
            </a:r>
            <a:endParaRPr lang="en-US" altLang="zh-CN" sz="2000" b="1" i="0" dirty="0" smtClean="0">
              <a:solidFill>
                <a:srgbClr val="000090"/>
              </a:solidFill>
              <a:ea typeface="宋体" panose="02010600030101010101" pitchFamily="2" charset="-122"/>
            </a:endParaRPr>
          </a:p>
        </p:txBody>
      </p:sp>
      <p:cxnSp>
        <p:nvCxnSpPr>
          <p:cNvPr id="8" name="直接箭头连接符 7"/>
          <p:cNvCxnSpPr>
            <a:stCxn id="7" idx="4"/>
            <a:endCxn id="6" idx="0"/>
          </p:cNvCxnSpPr>
          <p:nvPr/>
        </p:nvCxnSpPr>
        <p:spPr>
          <a:xfrm flipH="1">
            <a:off x="7058015" y="5098142"/>
            <a:ext cx="603250" cy="56515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9" name="图文框 8"/>
          <p:cNvSpPr/>
          <p:nvPr/>
        </p:nvSpPr>
        <p:spPr>
          <a:xfrm>
            <a:off x="6378565" y="3885271"/>
            <a:ext cx="1333500" cy="413713"/>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a typeface="宋体" panose="02010600030101010101" pitchFamily="2" charset="-122"/>
            </a:endParaRPr>
          </a:p>
        </p:txBody>
      </p:sp>
      <p:sp>
        <p:nvSpPr>
          <p:cNvPr id="10" name="TextBox 9"/>
          <p:cNvSpPr txBox="1"/>
          <p:nvPr/>
        </p:nvSpPr>
        <p:spPr>
          <a:xfrm>
            <a:off x="6632566" y="3924406"/>
            <a:ext cx="646331" cy="369332"/>
          </a:xfrm>
          <a:prstGeom prst="rect">
            <a:avLst/>
          </a:prstGeom>
          <a:noFill/>
        </p:spPr>
        <p:txBody>
          <a:bodyPr wrap="none" rtlCol="0">
            <a:spAutoFit/>
          </a:bodyPr>
          <a:lstStyle/>
          <a:p>
            <a:r>
              <a:rPr lang="zh-CN" altLang="en-US" dirty="0" smtClean="0">
                <a:latin typeface="+mn-lt"/>
                <a:ea typeface="宋体" panose="02010600030101010101" pitchFamily="2" charset="-122"/>
              </a:rPr>
              <a:t>工具</a:t>
            </a:r>
            <a:endParaRPr lang="zh-CN" altLang="en-US" dirty="0">
              <a:latin typeface="+mn-lt"/>
              <a:ea typeface="宋体" panose="02010600030101010101" pitchFamily="2" charset="-122"/>
            </a:endParaRPr>
          </a:p>
        </p:txBody>
      </p:sp>
      <p:sp>
        <p:nvSpPr>
          <p:cNvPr id="11" name="圆角矩形 10"/>
          <p:cNvSpPr/>
          <p:nvPr/>
        </p:nvSpPr>
        <p:spPr>
          <a:xfrm>
            <a:off x="6264265" y="3069873"/>
            <a:ext cx="1435100" cy="404091"/>
          </a:xfrm>
          <a:prstGeom prst="roundRect">
            <a:avLst/>
          </a:prstGeom>
          <a:gradFill>
            <a:gsLst>
              <a:gs pos="0">
                <a:srgbClr val="D6B19C"/>
              </a:gs>
              <a:gs pos="30000">
                <a:srgbClr val="D49E6C"/>
              </a:gs>
              <a:gs pos="70000">
                <a:srgbClr val="A65528"/>
              </a:gs>
              <a:gs pos="100000">
                <a:srgbClr val="663012"/>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b="1" dirty="0" smtClean="0">
                <a:ea typeface="宋体" panose="02010600030101010101" pitchFamily="2" charset="-122"/>
              </a:rPr>
              <a:t>SUT</a:t>
            </a:r>
            <a:endParaRPr lang="zh-CN" altLang="en-US" b="1" dirty="0">
              <a:ea typeface="宋体" panose="02010600030101010101" pitchFamily="2" charset="-122"/>
            </a:endParaRPr>
          </a:p>
        </p:txBody>
      </p:sp>
      <p:sp>
        <p:nvSpPr>
          <p:cNvPr id="12" name="上箭头 11"/>
          <p:cNvSpPr/>
          <p:nvPr/>
        </p:nvSpPr>
        <p:spPr>
          <a:xfrm>
            <a:off x="6924665" y="3510043"/>
            <a:ext cx="241300" cy="31750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ea typeface="宋体" panose="02010600030101010101" pitchFamily="2" charset="-122"/>
            </a:endParaRPr>
          </a:p>
        </p:txBody>
      </p:sp>
      <p:cxnSp>
        <p:nvCxnSpPr>
          <p:cNvPr id="13" name="直接箭头连接符 13"/>
          <p:cNvCxnSpPr>
            <a:stCxn id="7" idx="0"/>
            <a:endCxn id="9" idx="2"/>
          </p:cNvCxnSpPr>
          <p:nvPr/>
        </p:nvCxnSpPr>
        <p:spPr>
          <a:xfrm flipH="1" flipV="1">
            <a:off x="7045315" y="4299829"/>
            <a:ext cx="615950" cy="2889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圆柱形 14"/>
          <p:cNvSpPr/>
          <p:nvPr/>
        </p:nvSpPr>
        <p:spPr>
          <a:xfrm>
            <a:off x="5629265" y="4561161"/>
            <a:ext cx="927100" cy="596515"/>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000" b="1" i="0" dirty="0" smtClean="0">
                <a:solidFill>
                  <a:srgbClr val="000090"/>
                </a:solidFill>
                <a:ea typeface="宋体" panose="02010600030101010101" pitchFamily="2" charset="-122"/>
              </a:rPr>
              <a:t>脚本</a:t>
            </a:r>
            <a:endParaRPr lang="zh-CN" altLang="en-US" sz="2000" b="1" i="0" dirty="0">
              <a:solidFill>
                <a:srgbClr val="000090"/>
              </a:solidFill>
              <a:ea typeface="宋体" panose="02010600030101010101" pitchFamily="2" charset="-122"/>
            </a:endParaRPr>
          </a:p>
        </p:txBody>
      </p:sp>
      <p:sp>
        <p:nvSpPr>
          <p:cNvPr id="15" name="圆柱形 16"/>
          <p:cNvSpPr/>
          <p:nvPr/>
        </p:nvSpPr>
        <p:spPr>
          <a:xfrm>
            <a:off x="3673465" y="5619494"/>
            <a:ext cx="927100" cy="596515"/>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000" b="1" i="0" dirty="0" smtClean="0">
                <a:solidFill>
                  <a:srgbClr val="000090"/>
                </a:solidFill>
                <a:ea typeface="宋体" panose="02010600030101010101" pitchFamily="2" charset="-122"/>
              </a:rPr>
              <a:t>报告</a:t>
            </a:r>
            <a:endParaRPr lang="zh-CN" altLang="en-US" sz="2000" b="1" i="0" dirty="0">
              <a:solidFill>
                <a:srgbClr val="000090"/>
              </a:solidFill>
              <a:ea typeface="宋体" panose="02010600030101010101" pitchFamily="2" charset="-122"/>
            </a:endParaRPr>
          </a:p>
        </p:txBody>
      </p:sp>
      <p:sp>
        <p:nvSpPr>
          <p:cNvPr id="16" name="折角形 15"/>
          <p:cNvSpPr/>
          <p:nvPr/>
        </p:nvSpPr>
        <p:spPr>
          <a:xfrm>
            <a:off x="3851275" y="4294505"/>
            <a:ext cx="1193800" cy="805180"/>
          </a:xfrm>
          <a:prstGeom prst="foldedCorner">
            <a:avLst>
              <a:gd name="adj" fmla="val 28996"/>
            </a:avLst>
          </a:prstGeom>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zh-CN" altLang="en-US" sz="2000" b="1" i="0" dirty="0" smtClean="0">
                <a:solidFill>
                  <a:srgbClr val="000090"/>
                </a:solidFill>
                <a:ea typeface="宋体" panose="02010600030101010101" pitchFamily="2" charset="-122"/>
              </a:rPr>
              <a:t>任务</a:t>
            </a:r>
            <a:endParaRPr lang="en-US" altLang="zh-CN" sz="2000" b="1" i="0" dirty="0" smtClean="0">
              <a:solidFill>
                <a:srgbClr val="000090"/>
              </a:solidFill>
              <a:ea typeface="宋体" panose="02010600030101010101" pitchFamily="2" charset="-122"/>
            </a:endParaRPr>
          </a:p>
          <a:p>
            <a:pPr algn="ctr"/>
            <a:r>
              <a:rPr lang="zh-CN" altLang="en-US" sz="2000" b="1" i="0" dirty="0" smtClean="0">
                <a:solidFill>
                  <a:srgbClr val="000090"/>
                </a:solidFill>
                <a:ea typeface="宋体" panose="02010600030101010101" pitchFamily="2" charset="-122"/>
              </a:rPr>
              <a:t>安排</a:t>
            </a:r>
            <a:endParaRPr lang="zh-CN" altLang="en-US" sz="2000" b="1" i="0" dirty="0" smtClean="0">
              <a:solidFill>
                <a:srgbClr val="000090"/>
              </a:solidFill>
              <a:ea typeface="宋体" panose="02010600030101010101" pitchFamily="2" charset="-122"/>
            </a:endParaRPr>
          </a:p>
        </p:txBody>
      </p:sp>
      <p:cxnSp>
        <p:nvCxnSpPr>
          <p:cNvPr id="17" name="直接箭头连接符 18"/>
          <p:cNvCxnSpPr>
            <a:stCxn id="14" idx="3"/>
            <a:endCxn id="6" idx="0"/>
          </p:cNvCxnSpPr>
          <p:nvPr/>
        </p:nvCxnSpPr>
        <p:spPr>
          <a:xfrm>
            <a:off x="6092815" y="5157162"/>
            <a:ext cx="965200" cy="50609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8" name="直接箭头连接符 19"/>
          <p:cNvCxnSpPr>
            <a:stCxn id="6" idx="1"/>
            <a:endCxn id="15" idx="4"/>
          </p:cNvCxnSpPr>
          <p:nvPr/>
        </p:nvCxnSpPr>
        <p:spPr>
          <a:xfrm flipH="1">
            <a:off x="4600565" y="5870386"/>
            <a:ext cx="876300" cy="476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9" name="直接箭头连接符 20"/>
          <p:cNvCxnSpPr>
            <a:stCxn id="16" idx="2"/>
            <a:endCxn id="6" idx="1"/>
          </p:cNvCxnSpPr>
          <p:nvPr/>
        </p:nvCxnSpPr>
        <p:spPr>
          <a:xfrm>
            <a:off x="4448165" y="5099572"/>
            <a:ext cx="1028700" cy="77089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0" name="直接箭头连接符 29"/>
          <p:cNvCxnSpPr>
            <a:stCxn id="14" idx="1"/>
            <a:endCxn id="9" idx="1"/>
          </p:cNvCxnSpPr>
          <p:nvPr/>
        </p:nvCxnSpPr>
        <p:spPr>
          <a:xfrm flipV="1">
            <a:off x="6092815" y="4092802"/>
            <a:ext cx="285750" cy="4686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文本框 1"/>
          <p:cNvSpPr txBox="1"/>
          <p:nvPr/>
        </p:nvSpPr>
        <p:spPr>
          <a:xfrm>
            <a:off x="4686935" y="1874520"/>
            <a:ext cx="3647440" cy="368300"/>
          </a:xfrm>
          <a:prstGeom prst="rect">
            <a:avLst/>
          </a:prstGeom>
          <a:noFill/>
        </p:spPr>
        <p:txBody>
          <a:bodyPr wrap="square" rtlCol="0">
            <a:spAutoFit/>
          </a:bodyPr>
          <a:p>
            <a:r>
              <a:rPr lang="en-US" altLang="zh-CN">
                <a:solidFill>
                  <a:srgbClr val="FF0000"/>
                </a:solidFill>
              </a:rPr>
              <a:t>SUT-System Under Test</a:t>
            </a:r>
            <a:r>
              <a:rPr lang="zh-CN" altLang="en-US">
                <a:solidFill>
                  <a:srgbClr val="FF0000"/>
                </a:solidFill>
              </a:rPr>
              <a:t>被测系统</a:t>
            </a:r>
            <a:endParaRPr lang="zh-CN" altLang="en-US">
              <a:solidFill>
                <a:srgbClr val="FF0000"/>
              </a:solidFill>
            </a:endParaRPr>
          </a:p>
        </p:txBody>
      </p:sp>
      <p:cxnSp>
        <p:nvCxnSpPr>
          <p:cNvPr id="3" name="直接箭头连接符 2"/>
          <p:cNvCxnSpPr/>
          <p:nvPr/>
        </p:nvCxnSpPr>
        <p:spPr>
          <a:xfrm>
            <a:off x="6876415" y="2276475"/>
            <a:ext cx="0" cy="648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763688" y="188640"/>
            <a:ext cx="5400600" cy="902065"/>
          </a:xfrm>
        </p:spPr>
        <p:txBody>
          <a:bodyPr>
            <a:noAutofit/>
          </a:bodyPr>
          <a:lstStyle/>
          <a:p>
            <a:pPr>
              <a:lnSpc>
                <a:spcPct val="150000"/>
              </a:lnSpc>
            </a:pPr>
            <a:r>
              <a:rPr lang="en-US" altLang="zh-CN" sz="3600" b="1" dirty="0" smtClean="0">
                <a:solidFill>
                  <a:srgbClr val="FFFF00"/>
                </a:solidFill>
              </a:rPr>
              <a:t>TA</a:t>
            </a:r>
            <a:r>
              <a:rPr lang="zh-CN" altLang="en-US" sz="3600" b="1" dirty="0" smtClean="0">
                <a:solidFill>
                  <a:srgbClr val="FFFF00"/>
                </a:solidFill>
              </a:rPr>
              <a:t> 框架提供的服务</a:t>
            </a:r>
            <a:endParaRPr lang="zh-CN" altLang="en-US" sz="3600" b="1" dirty="0">
              <a:solidFill>
                <a:srgbClr val="FFFF00"/>
              </a:solidFill>
            </a:endParaRPr>
          </a:p>
        </p:txBody>
      </p:sp>
      <p:sp>
        <p:nvSpPr>
          <p:cNvPr id="22" name="内容占位符 2"/>
          <p:cNvSpPr>
            <a:spLocks noGrp="1"/>
          </p:cNvSpPr>
          <p:nvPr>
            <p:ph idx="1"/>
          </p:nvPr>
        </p:nvSpPr>
        <p:spPr>
          <a:xfrm>
            <a:off x="683568" y="1700808"/>
            <a:ext cx="5256584" cy="4404629"/>
          </a:xfrm>
        </p:spPr>
        <p:txBody>
          <a:bodyPr>
            <a:noAutofit/>
          </a:bodyPr>
          <a:lstStyle/>
          <a:p>
            <a:pPr marL="355600" indent="-355600">
              <a:lnSpc>
                <a:spcPct val="110000"/>
              </a:lnSpc>
              <a:buClr>
                <a:srgbClr val="00B0F0"/>
              </a:buClr>
              <a:buSzPct val="80000"/>
              <a:buFont typeface="Wingdings" panose="05000000000000000000" pitchFamily="2" charset="2"/>
              <a:buChar char="p"/>
              <a:defRPr/>
            </a:pPr>
            <a:r>
              <a:rPr lang="zh-CN" altLang="en-US" sz="2400" dirty="0" smtClean="0">
                <a:latin typeface="Arial" panose="020B0604020202020204" pitchFamily="34" charset="0"/>
                <a:ea typeface="宋体" panose="02010600030101010101" pitchFamily="2" charset="-122"/>
                <a:cs typeface="Arial" panose="020B0604020202020204" pitchFamily="34" charset="0"/>
              </a:rPr>
              <a:t>测试件的存储与管理</a:t>
            </a:r>
            <a:endParaRPr lang="en-US" altLang="zh-CN" sz="2400" dirty="0">
              <a:latin typeface="Arial" panose="020B0604020202020204" pitchFamily="34" charset="0"/>
              <a:ea typeface="宋体" panose="02010600030101010101" pitchFamily="2" charset="-122"/>
              <a:cs typeface="Arial" panose="020B0604020202020204" pitchFamily="34" charset="0"/>
            </a:endParaRPr>
          </a:p>
          <a:p>
            <a:pPr marL="355600" indent="-355600">
              <a:lnSpc>
                <a:spcPct val="110000"/>
              </a:lnSpc>
              <a:buClr>
                <a:srgbClr val="00B0F0"/>
              </a:buClr>
              <a:buSzPct val="80000"/>
              <a:buFont typeface="Wingdings" panose="05000000000000000000" pitchFamily="2" charset="2"/>
              <a:buChar char="p"/>
              <a:defRPr/>
            </a:pPr>
            <a:r>
              <a:rPr lang="zh-CN" altLang="en-US" sz="2400" dirty="0">
                <a:latin typeface="Arial" panose="020B0604020202020204" pitchFamily="34" charset="0"/>
                <a:ea typeface="宋体" panose="02010600030101010101" pitchFamily="2" charset="-122"/>
                <a:cs typeface="Arial" panose="020B0604020202020204" pitchFamily="34" charset="0"/>
              </a:rPr>
              <a:t>测试</a:t>
            </a:r>
            <a:r>
              <a:rPr lang="zh-CN" altLang="en-US" sz="2400" dirty="0" smtClean="0">
                <a:latin typeface="Arial" panose="020B0604020202020204" pitchFamily="34" charset="0"/>
                <a:ea typeface="宋体" panose="02010600030101010101" pitchFamily="2" charset="-122"/>
                <a:cs typeface="Arial" panose="020B0604020202020204" pitchFamily="34" charset="0"/>
              </a:rPr>
              <a:t>脚本开发调试（</a:t>
            </a:r>
            <a:r>
              <a:rPr lang="en-US" altLang="zh-CN" sz="2400" dirty="0" smtClean="0">
                <a:latin typeface="Arial" panose="020B0604020202020204" pitchFamily="34" charset="0"/>
                <a:ea typeface="宋体" panose="02010600030101010101" pitchFamily="2" charset="-122"/>
                <a:cs typeface="Arial" panose="020B0604020202020204" pitchFamily="34" charset="0"/>
              </a:rPr>
              <a:t>TIDE</a:t>
            </a:r>
            <a:r>
              <a:rPr lang="zh-CN" altLang="en-US" sz="2400" dirty="0" smtClean="0">
                <a:latin typeface="Arial" panose="020B0604020202020204" pitchFamily="34" charset="0"/>
                <a:ea typeface="宋体" panose="02010600030101010101" pitchFamily="2" charset="-122"/>
                <a:cs typeface="Arial" panose="020B0604020202020204" pitchFamily="34" charset="0"/>
              </a:rPr>
              <a:t>）</a:t>
            </a:r>
            <a:endParaRPr lang="en-US" altLang="zh-CN" sz="2400" dirty="0">
              <a:latin typeface="Arial" panose="020B0604020202020204" pitchFamily="34" charset="0"/>
              <a:ea typeface="宋体" panose="02010600030101010101" pitchFamily="2" charset="-122"/>
              <a:cs typeface="Arial" panose="020B0604020202020204" pitchFamily="34" charset="0"/>
            </a:endParaRPr>
          </a:p>
          <a:p>
            <a:pPr marL="355600" indent="-355600">
              <a:lnSpc>
                <a:spcPct val="110000"/>
              </a:lnSpc>
              <a:buClr>
                <a:srgbClr val="00B0F0"/>
              </a:buClr>
              <a:buSzPct val="80000"/>
              <a:buFont typeface="Wingdings" panose="05000000000000000000" pitchFamily="2" charset="2"/>
              <a:buChar char="p"/>
              <a:defRPr/>
            </a:pPr>
            <a:r>
              <a:rPr lang="zh-CN" altLang="en-US" sz="2400" dirty="0" smtClean="0">
                <a:latin typeface="Arial" panose="020B0604020202020204" pitchFamily="34" charset="0"/>
                <a:ea typeface="宋体" panose="02010600030101010101" pitchFamily="2" charset="-122"/>
                <a:cs typeface="Arial" panose="020B0604020202020204" pitchFamily="34" charset="0"/>
              </a:rPr>
              <a:t>测试机</a:t>
            </a:r>
            <a:r>
              <a:rPr lang="en-US" altLang="zh-CN" sz="2400" dirty="0" smtClean="0">
                <a:latin typeface="Arial" panose="020B0604020202020204" pitchFamily="34" charset="0"/>
                <a:ea typeface="宋体" panose="02010600030101010101" pitchFamily="2" charset="-122"/>
                <a:cs typeface="Arial" panose="020B0604020202020204" pitchFamily="34" charset="0"/>
              </a:rPr>
              <a:t>/</a:t>
            </a:r>
            <a:r>
              <a:rPr lang="zh-CN" altLang="en-US" sz="2400" dirty="0" smtClean="0">
                <a:latin typeface="Arial" panose="020B0604020202020204" pitchFamily="34" charset="0"/>
                <a:ea typeface="宋体" panose="02010600030101010101" pitchFamily="2" charset="-122"/>
                <a:cs typeface="Arial" panose="020B0604020202020204" pitchFamily="34" charset="0"/>
              </a:rPr>
              <a:t>资源的</a:t>
            </a:r>
            <a:r>
              <a:rPr lang="zh-CN" altLang="en-US" sz="2400" dirty="0">
                <a:latin typeface="Arial" panose="020B0604020202020204" pitchFamily="34" charset="0"/>
                <a:ea typeface="宋体" panose="02010600030101010101" pitchFamily="2" charset="-122"/>
                <a:cs typeface="Arial" panose="020B0604020202020204" pitchFamily="34" charset="0"/>
              </a:rPr>
              <a:t>管理</a:t>
            </a:r>
            <a:endParaRPr lang="en-US" altLang="zh-CN" sz="2400" dirty="0">
              <a:latin typeface="Arial" panose="020B0604020202020204" pitchFamily="34" charset="0"/>
              <a:ea typeface="宋体" panose="02010600030101010101" pitchFamily="2" charset="-122"/>
              <a:cs typeface="Arial" panose="020B0604020202020204" pitchFamily="34" charset="0"/>
            </a:endParaRPr>
          </a:p>
          <a:p>
            <a:pPr marL="355600" indent="-355600">
              <a:lnSpc>
                <a:spcPct val="110000"/>
              </a:lnSpc>
              <a:buClr>
                <a:srgbClr val="00B0F0"/>
              </a:buClr>
              <a:buSzPct val="80000"/>
              <a:buFont typeface="Wingdings" panose="05000000000000000000" pitchFamily="2" charset="2"/>
              <a:buChar char="p"/>
              <a:defRPr/>
            </a:pPr>
            <a:r>
              <a:rPr lang="zh-CN" altLang="en-US" sz="2400" dirty="0" smtClean="0">
                <a:latin typeface="Arial" panose="020B0604020202020204" pitchFamily="34" charset="0"/>
                <a:ea typeface="宋体" panose="02010600030101010101" pitchFamily="2" charset="-122"/>
                <a:cs typeface="Arial" panose="020B0604020202020204" pitchFamily="34" charset="0"/>
              </a:rPr>
              <a:t>任务安排</a:t>
            </a:r>
            <a:endParaRPr lang="en-US" altLang="zh-CN" sz="2400" dirty="0">
              <a:latin typeface="Arial" panose="020B0604020202020204" pitchFamily="34" charset="0"/>
              <a:ea typeface="宋体" panose="02010600030101010101" pitchFamily="2" charset="-122"/>
              <a:cs typeface="Arial" panose="020B0604020202020204" pitchFamily="34" charset="0"/>
            </a:endParaRPr>
          </a:p>
          <a:p>
            <a:pPr marL="355600" indent="-355600">
              <a:lnSpc>
                <a:spcPct val="110000"/>
              </a:lnSpc>
              <a:buClr>
                <a:srgbClr val="00B0F0"/>
              </a:buClr>
              <a:buSzPct val="80000"/>
              <a:buFont typeface="Wingdings" panose="05000000000000000000" pitchFamily="2" charset="2"/>
              <a:buChar char="p"/>
              <a:defRPr/>
            </a:pPr>
            <a:r>
              <a:rPr lang="zh-CN" altLang="en-US" sz="2400" dirty="0" smtClean="0">
                <a:latin typeface="Arial" panose="020B0604020202020204" pitchFamily="34" charset="0"/>
                <a:ea typeface="宋体" panose="02010600030101010101" pitchFamily="2" charset="-122"/>
                <a:cs typeface="Arial" panose="020B0604020202020204" pitchFamily="34" charset="0"/>
              </a:rPr>
              <a:t>测试执行启动与调度</a:t>
            </a:r>
            <a:endParaRPr lang="en-US" altLang="zh-CN" sz="2400" dirty="0">
              <a:latin typeface="Arial" panose="020B0604020202020204" pitchFamily="34" charset="0"/>
              <a:ea typeface="宋体" panose="02010600030101010101" pitchFamily="2" charset="-122"/>
              <a:cs typeface="Arial" panose="020B0604020202020204" pitchFamily="34" charset="0"/>
            </a:endParaRPr>
          </a:p>
          <a:p>
            <a:pPr marL="355600" indent="-355600">
              <a:lnSpc>
                <a:spcPct val="110000"/>
              </a:lnSpc>
              <a:buClr>
                <a:srgbClr val="00B0F0"/>
              </a:buClr>
              <a:buSzPct val="80000"/>
              <a:buFont typeface="Wingdings" panose="05000000000000000000" pitchFamily="2" charset="2"/>
              <a:buChar char="p"/>
              <a:defRPr/>
            </a:pPr>
            <a:r>
              <a:rPr lang="zh-CN" altLang="en-US" sz="2400" dirty="0">
                <a:latin typeface="Arial" panose="020B0604020202020204" pitchFamily="34" charset="0"/>
                <a:ea typeface="宋体" panose="02010600030101010101" pitchFamily="2" charset="-122"/>
                <a:cs typeface="Arial" panose="020B0604020202020204" pitchFamily="34" charset="0"/>
              </a:rPr>
              <a:t>系统监</a:t>
            </a:r>
            <a:r>
              <a:rPr lang="zh-CN" altLang="en-US" sz="2400" dirty="0" smtClean="0">
                <a:latin typeface="Arial" panose="020B0604020202020204" pitchFamily="34" charset="0"/>
                <a:ea typeface="宋体" panose="02010600030101010101" pitchFamily="2" charset="-122"/>
                <a:cs typeface="Arial" panose="020B0604020202020204" pitchFamily="34" charset="0"/>
              </a:rPr>
              <a:t>控、</a:t>
            </a:r>
            <a:r>
              <a:rPr lang="en-US" altLang="zh-CN" sz="2400" dirty="0">
                <a:latin typeface="Arial" panose="020B0604020202020204" pitchFamily="34" charset="0"/>
                <a:ea typeface="宋体" panose="02010600030101010101" pitchFamily="2" charset="-122"/>
                <a:cs typeface="Arial" panose="020B0604020202020204" pitchFamily="34" charset="0"/>
              </a:rPr>
              <a:t>Log</a:t>
            </a:r>
            <a:r>
              <a:rPr lang="zh-CN" altLang="en-US" sz="2400" dirty="0">
                <a:latin typeface="Arial" panose="020B0604020202020204" pitchFamily="34" charset="0"/>
                <a:ea typeface="宋体" panose="02010600030101010101" pitchFamily="2" charset="-122"/>
                <a:cs typeface="Arial" panose="020B0604020202020204" pitchFamily="34" charset="0"/>
              </a:rPr>
              <a:t>收集</a:t>
            </a:r>
            <a:endParaRPr lang="en-US" altLang="zh-CN" sz="2400" dirty="0">
              <a:latin typeface="Arial" panose="020B0604020202020204" pitchFamily="34" charset="0"/>
              <a:ea typeface="宋体" panose="02010600030101010101" pitchFamily="2" charset="-122"/>
              <a:cs typeface="Arial" panose="020B0604020202020204" pitchFamily="34" charset="0"/>
            </a:endParaRPr>
          </a:p>
          <a:p>
            <a:pPr marL="355600" indent="-355600">
              <a:lnSpc>
                <a:spcPct val="110000"/>
              </a:lnSpc>
              <a:buClr>
                <a:srgbClr val="00B0F0"/>
              </a:buClr>
              <a:buSzPct val="80000"/>
              <a:buFont typeface="Wingdings" panose="05000000000000000000" pitchFamily="2" charset="2"/>
              <a:buChar char="p"/>
              <a:defRPr/>
            </a:pPr>
            <a:r>
              <a:rPr lang="zh-CN" altLang="en-US" sz="2400" dirty="0" smtClean="0">
                <a:latin typeface="Arial" panose="020B0604020202020204" pitchFamily="34" charset="0"/>
                <a:ea typeface="宋体" panose="02010600030101010101" pitchFamily="2" charset="-122"/>
                <a:cs typeface="Arial" panose="020B0604020202020204" pitchFamily="34" charset="0"/>
              </a:rPr>
              <a:t>测试结果</a:t>
            </a:r>
            <a:r>
              <a:rPr lang="zh-CN" altLang="en-US" sz="2400" dirty="0">
                <a:latin typeface="Arial" panose="020B0604020202020204" pitchFamily="34" charset="0"/>
                <a:ea typeface="宋体" panose="02010600030101010101" pitchFamily="2" charset="-122"/>
                <a:cs typeface="Arial" panose="020B0604020202020204" pitchFamily="34" charset="0"/>
              </a:rPr>
              <a:t>分析</a:t>
            </a:r>
            <a:endParaRPr lang="en-US" altLang="zh-CN" sz="2400" dirty="0">
              <a:latin typeface="Arial" panose="020B0604020202020204" pitchFamily="34" charset="0"/>
              <a:ea typeface="宋体" panose="02010600030101010101" pitchFamily="2" charset="-122"/>
              <a:cs typeface="Arial" panose="020B0604020202020204" pitchFamily="34" charset="0"/>
            </a:endParaRPr>
          </a:p>
          <a:p>
            <a:pPr marL="355600" indent="-355600">
              <a:lnSpc>
                <a:spcPct val="110000"/>
              </a:lnSpc>
              <a:buClr>
                <a:srgbClr val="00B0F0"/>
              </a:buClr>
              <a:buSzPct val="80000"/>
              <a:buFont typeface="Wingdings" panose="05000000000000000000" pitchFamily="2" charset="2"/>
              <a:buChar char="p"/>
              <a:defRPr/>
            </a:pPr>
            <a:r>
              <a:rPr lang="zh-CN" altLang="en-US" sz="2400" dirty="0">
                <a:latin typeface="Arial" panose="020B0604020202020204" pitchFamily="34" charset="0"/>
                <a:ea typeface="宋体" panose="02010600030101010101" pitchFamily="2" charset="-122"/>
                <a:cs typeface="Arial" panose="020B0604020202020204" pitchFamily="34" charset="0"/>
              </a:rPr>
              <a:t>测试报告查询</a:t>
            </a:r>
            <a:endParaRPr lang="en-US" altLang="zh-CN" sz="2400" dirty="0">
              <a:latin typeface="Arial" panose="020B0604020202020204" pitchFamily="34" charset="0"/>
              <a:ea typeface="宋体" panose="02010600030101010101" pitchFamily="2" charset="-122"/>
              <a:cs typeface="Arial" panose="020B0604020202020204" pitchFamily="34" charset="0"/>
            </a:endParaRPr>
          </a:p>
          <a:p>
            <a:pPr marL="355600" indent="-355600">
              <a:lnSpc>
                <a:spcPct val="110000"/>
              </a:lnSpc>
              <a:buClr>
                <a:srgbClr val="00B0F0"/>
              </a:buClr>
              <a:buSzPct val="80000"/>
              <a:buFont typeface="Wingdings" panose="05000000000000000000" pitchFamily="2" charset="2"/>
              <a:buChar char="p"/>
              <a:defRPr/>
            </a:pPr>
            <a:r>
              <a:rPr lang="en-US" altLang="zh-CN" sz="2400" dirty="0" smtClean="0">
                <a:latin typeface="Arial" panose="020B0604020202020204" pitchFamily="34" charset="0"/>
                <a:ea typeface="宋体" panose="02010600030101010101" pitchFamily="2" charset="-122"/>
                <a:cs typeface="Arial" panose="020B0604020202020204" pitchFamily="34" charset="0"/>
              </a:rPr>
              <a:t>…</a:t>
            </a:r>
            <a:r>
              <a:rPr lang="en-US" altLang="zh-CN" sz="2400" dirty="0">
                <a:latin typeface="Arial" panose="020B0604020202020204" pitchFamily="34" charset="0"/>
                <a:ea typeface="宋体" panose="02010600030101010101" pitchFamily="2" charset="-122"/>
                <a:cs typeface="Arial" panose="020B0604020202020204" pitchFamily="34" charset="0"/>
              </a:rPr>
              <a:t>…</a:t>
            </a:r>
            <a:endParaRPr lang="en-US" altLang="zh-CN" sz="2400" dirty="0">
              <a:latin typeface="Arial" panose="020B0604020202020204" pitchFamily="34" charset="0"/>
              <a:ea typeface="宋体" panose="02010600030101010101" pitchFamily="2" charset="-122"/>
              <a:cs typeface="Arial" panose="020B0604020202020204" pitchFamily="34" charset="0"/>
            </a:endParaRPr>
          </a:p>
        </p:txBody>
      </p:sp>
      <p:pic>
        <p:nvPicPr>
          <p:cNvPr id="38" name="Picture 11" descr="http://www.csscorp.com/img/pls/test_automation.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52348" y="3573016"/>
            <a:ext cx="4991652" cy="2906028"/>
          </a:xfrm>
          <a:prstGeom prst="rect">
            <a:avLst/>
          </a:prstGeom>
          <a:noFill/>
          <a:ln>
            <a:noFill/>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436096" y="2046446"/>
            <a:ext cx="3217540" cy="3843888"/>
          </a:xfrm>
          <a:prstGeom prst="rect">
            <a:avLst/>
          </a:prstGeom>
        </p:spPr>
      </p:pic>
      <p:sp>
        <p:nvSpPr>
          <p:cNvPr id="3" name="标题 2"/>
          <p:cNvSpPr>
            <a:spLocks noGrp="1"/>
          </p:cNvSpPr>
          <p:nvPr>
            <p:ph type="title"/>
          </p:nvPr>
        </p:nvSpPr>
        <p:spPr>
          <a:xfrm>
            <a:off x="1619672" y="188640"/>
            <a:ext cx="5400600" cy="902065"/>
          </a:xfrm>
        </p:spPr>
        <p:txBody>
          <a:bodyPr>
            <a:noAutofit/>
          </a:bodyPr>
          <a:lstStyle/>
          <a:p>
            <a:pPr algn="ctr">
              <a:lnSpc>
                <a:spcPct val="150000"/>
              </a:lnSpc>
            </a:pPr>
            <a:r>
              <a:rPr lang="zh-CN" altLang="en-US" sz="3200" b="1" dirty="0" smtClean="0">
                <a:solidFill>
                  <a:srgbClr val="FFFF00"/>
                </a:solidFill>
              </a:rPr>
              <a:t>流行的</a:t>
            </a:r>
            <a:r>
              <a:rPr lang="en-US" altLang="zh-CN" sz="3200" b="1" dirty="0" smtClean="0">
                <a:solidFill>
                  <a:srgbClr val="FFFF00"/>
                </a:solidFill>
              </a:rPr>
              <a:t>TA</a:t>
            </a:r>
            <a:r>
              <a:rPr lang="zh-CN" altLang="en-US" sz="3200" b="1" dirty="0" smtClean="0">
                <a:solidFill>
                  <a:srgbClr val="FFFF00"/>
                </a:solidFill>
              </a:rPr>
              <a:t>框架</a:t>
            </a:r>
            <a:endParaRPr lang="zh-CN" altLang="en-US" sz="3200" b="1" dirty="0">
              <a:solidFill>
                <a:srgbClr val="FFFF00"/>
              </a:solidFill>
            </a:endParaRPr>
          </a:p>
        </p:txBody>
      </p:sp>
      <p:sp>
        <p:nvSpPr>
          <p:cNvPr id="22" name="内容占位符 2"/>
          <p:cNvSpPr>
            <a:spLocks noGrp="1"/>
          </p:cNvSpPr>
          <p:nvPr>
            <p:ph idx="1"/>
          </p:nvPr>
        </p:nvSpPr>
        <p:spPr>
          <a:xfrm>
            <a:off x="977900" y="1632585"/>
            <a:ext cx="4608195" cy="4394200"/>
          </a:xfrm>
        </p:spPr>
        <p:txBody>
          <a:bodyPr>
            <a:noAutofit/>
          </a:bodyPr>
          <a:lstStyle/>
          <a:p>
            <a:pPr marL="355600" indent="-355600" latinLnBrk="0">
              <a:lnSpc>
                <a:spcPct val="200000"/>
              </a:lnSpc>
              <a:spcBef>
                <a:spcPts val="0"/>
              </a:spcBef>
              <a:buClr>
                <a:srgbClr val="00B0F0"/>
              </a:buClr>
              <a:buSzPct val="80000"/>
              <a:buFont typeface="Wingdings" panose="05000000000000000000" pitchFamily="2" charset="2"/>
              <a:buChar char="p"/>
            </a:pPr>
            <a:r>
              <a:rPr lang="en-US" altLang="zh-CN" sz="2400" dirty="0" err="1">
                <a:latin typeface="Arial" panose="020B0604020202020204" pitchFamily="34" charset="0"/>
                <a:ea typeface="宋体" panose="02010600030101010101" pitchFamily="2" charset="-122"/>
                <a:cs typeface="Arial" panose="020B0604020202020204" pitchFamily="34" charset="0"/>
              </a:rPr>
              <a:t>xUnit</a:t>
            </a:r>
            <a:r>
              <a:rPr lang="en-US" altLang="zh-CN" sz="2400" dirty="0">
                <a:latin typeface="Arial" panose="020B0604020202020204" pitchFamily="34" charset="0"/>
                <a:ea typeface="宋体" panose="02010600030101010101" pitchFamily="2" charset="-122"/>
                <a:cs typeface="Arial" panose="020B0604020202020204" pitchFamily="34" charset="0"/>
              </a:rPr>
              <a:t>, </a:t>
            </a:r>
            <a:r>
              <a:rPr lang="en-US" altLang="zh-CN" sz="2400" dirty="0" err="1">
                <a:latin typeface="Arial" panose="020B0604020202020204" pitchFamily="34" charset="0"/>
                <a:ea typeface="宋体" panose="02010600030101010101" pitchFamily="2" charset="-122"/>
                <a:cs typeface="Arial" panose="020B0604020202020204" pitchFamily="34" charset="0"/>
              </a:rPr>
              <a:t>OCUnit</a:t>
            </a:r>
            <a:r>
              <a:rPr lang="en-US" altLang="zh-CN" sz="2400" dirty="0">
                <a:latin typeface="Arial" panose="020B0604020202020204" pitchFamily="34" charset="0"/>
                <a:ea typeface="宋体" panose="02010600030101010101" pitchFamily="2" charset="-122"/>
                <a:cs typeface="Arial" panose="020B0604020202020204" pitchFamily="34" charset="0"/>
              </a:rPr>
              <a:t> /</a:t>
            </a:r>
            <a:r>
              <a:rPr lang="en-US" altLang="zh-CN" sz="2400" dirty="0" err="1">
                <a:latin typeface="Arial" panose="020B0604020202020204" pitchFamily="34" charset="0"/>
                <a:ea typeface="宋体" panose="02010600030101010101" pitchFamily="2" charset="-122"/>
                <a:cs typeface="Arial" panose="020B0604020202020204" pitchFamily="34" charset="0"/>
              </a:rPr>
              <a:t>GHUnit</a:t>
            </a:r>
            <a:endParaRPr lang="en-US" altLang="zh-CN" sz="2400" dirty="0">
              <a:latin typeface="Arial" panose="020B0604020202020204" pitchFamily="34" charset="0"/>
              <a:ea typeface="宋体" panose="02010600030101010101" pitchFamily="2" charset="-122"/>
              <a:cs typeface="Arial" panose="020B0604020202020204" pitchFamily="34" charset="0"/>
            </a:endParaRPr>
          </a:p>
          <a:p>
            <a:pPr marL="355600" indent="-355600" latinLnBrk="0">
              <a:lnSpc>
                <a:spcPct val="200000"/>
              </a:lnSpc>
              <a:spcBef>
                <a:spcPts val="0"/>
              </a:spcBef>
              <a:buClr>
                <a:srgbClr val="00B0F0"/>
              </a:buClr>
              <a:buSzPct val="80000"/>
              <a:buFont typeface="Wingdings" panose="05000000000000000000" pitchFamily="2" charset="2"/>
              <a:buChar char="p"/>
            </a:pPr>
            <a:r>
              <a:rPr lang="en-US" altLang="zh-CN" sz="2400" dirty="0" smtClean="0">
                <a:latin typeface="Arial" panose="020B0604020202020204" pitchFamily="34" charset="0"/>
                <a:ea typeface="宋体" panose="02010600030101010101" pitchFamily="2" charset="-122"/>
                <a:cs typeface="Arial" panose="020B0604020202020204" pitchFamily="34" charset="0"/>
                <a:hlinkClick r:id="rId2"/>
              </a:rPr>
              <a:t>SWTbot</a:t>
            </a:r>
            <a:r>
              <a:rPr lang="en-US" altLang="zh-CN" sz="2400" dirty="0" smtClean="0">
                <a:latin typeface="Arial" panose="020B0604020202020204" pitchFamily="34" charset="0"/>
                <a:ea typeface="宋体" panose="02010600030101010101" pitchFamily="2" charset="-122"/>
                <a:cs typeface="Arial" panose="020B0604020202020204" pitchFamily="34" charset="0"/>
              </a:rPr>
              <a:t>,</a:t>
            </a:r>
            <a:r>
              <a:rPr lang="en-US" altLang="zh-CN" sz="2400" b="1" dirty="0"/>
              <a:t> </a:t>
            </a:r>
            <a:r>
              <a:rPr lang="en-US" altLang="zh-CN" sz="2400" b="1" dirty="0">
                <a:hlinkClick r:id="rId3"/>
              </a:rPr>
              <a:t>MarathonITE</a:t>
            </a:r>
            <a:endParaRPr lang="en-US" altLang="zh-CN" sz="2400" dirty="0">
              <a:latin typeface="Arial" panose="020B0604020202020204" pitchFamily="34" charset="0"/>
              <a:ea typeface="宋体" panose="02010600030101010101" pitchFamily="2" charset="-122"/>
              <a:cs typeface="Arial" panose="020B0604020202020204" pitchFamily="34" charset="0"/>
            </a:endParaRPr>
          </a:p>
          <a:p>
            <a:pPr marL="355600" indent="-355600" latinLnBrk="0">
              <a:lnSpc>
                <a:spcPct val="200000"/>
              </a:lnSpc>
              <a:spcBef>
                <a:spcPts val="0"/>
              </a:spcBef>
              <a:buClr>
                <a:srgbClr val="00B0F0"/>
              </a:buClr>
              <a:buSzPct val="80000"/>
              <a:buFont typeface="Wingdings" panose="05000000000000000000" pitchFamily="2" charset="2"/>
              <a:buChar char="p"/>
            </a:pPr>
            <a:r>
              <a:rPr lang="en-US" altLang="en-US" sz="2400" dirty="0">
                <a:latin typeface="Arial" panose="020B0604020202020204" pitchFamily="34" charset="0"/>
                <a:ea typeface="宋体" panose="02010600030101010101" pitchFamily="2" charset="-122"/>
                <a:cs typeface="Arial" panose="020B0604020202020204" pitchFamily="34" charset="0"/>
              </a:rPr>
              <a:t>Eclipse TP</a:t>
            </a:r>
            <a:r>
              <a:rPr lang="en-US" altLang="zh-CN" sz="2400" dirty="0">
                <a:latin typeface="Arial" panose="020B0604020202020204" pitchFamily="34" charset="0"/>
                <a:ea typeface="宋体" panose="02010600030101010101" pitchFamily="2" charset="-122"/>
                <a:cs typeface="Arial" panose="020B0604020202020204" pitchFamily="34" charset="0"/>
              </a:rPr>
              <a:t>T</a:t>
            </a:r>
            <a:r>
              <a:rPr lang="en-US" altLang="en-US" sz="2400" dirty="0">
                <a:latin typeface="Arial" panose="020B0604020202020204" pitchFamily="34" charset="0"/>
                <a:ea typeface="宋体" panose="02010600030101010101" pitchFamily="2" charset="-122"/>
                <a:cs typeface="Arial" panose="020B0604020202020204" pitchFamily="34" charset="0"/>
              </a:rPr>
              <a:t>P</a:t>
            </a:r>
            <a:r>
              <a:rPr lang="zh-CN" altLang="en-US" sz="1800" dirty="0">
                <a:latin typeface="Arial" panose="020B0604020202020204" pitchFamily="34" charset="0"/>
                <a:ea typeface="宋体" panose="02010600030101010101" pitchFamily="2" charset="-122"/>
                <a:cs typeface="Arial" panose="020B0604020202020204" pitchFamily="34" charset="0"/>
              </a:rPr>
              <a:t>（单元性能）</a:t>
            </a:r>
            <a:endParaRPr lang="en-US" altLang="en-US" sz="1800" dirty="0">
              <a:latin typeface="Arial" panose="020B0604020202020204" pitchFamily="34" charset="0"/>
              <a:ea typeface="宋体" panose="02010600030101010101" pitchFamily="2" charset="-122"/>
              <a:cs typeface="Arial" panose="020B0604020202020204" pitchFamily="34" charset="0"/>
            </a:endParaRPr>
          </a:p>
          <a:p>
            <a:pPr marL="355600" indent="-355600" latinLnBrk="0">
              <a:lnSpc>
                <a:spcPct val="200000"/>
              </a:lnSpc>
              <a:spcBef>
                <a:spcPts val="0"/>
              </a:spcBef>
              <a:buClr>
                <a:srgbClr val="00B0F0"/>
              </a:buClr>
              <a:buSzPct val="80000"/>
              <a:buFont typeface="Wingdings" panose="05000000000000000000" pitchFamily="2" charset="2"/>
              <a:buChar char="p"/>
            </a:pPr>
            <a:r>
              <a:rPr lang="en-US" altLang="en-US" sz="2400" dirty="0" smtClean="0">
                <a:latin typeface="Arial" panose="020B0604020202020204" pitchFamily="34" charset="0"/>
                <a:ea typeface="宋体" panose="02010600030101010101" pitchFamily="2" charset="-122"/>
                <a:cs typeface="Arial" panose="020B0604020202020204" pitchFamily="34" charset="0"/>
              </a:rPr>
              <a:t>STAF</a:t>
            </a:r>
            <a:r>
              <a:rPr lang="zh-CN" altLang="en-US" sz="2400" dirty="0" smtClean="0">
                <a:latin typeface="Arial" panose="020B0604020202020204" pitchFamily="34" charset="0"/>
                <a:ea typeface="宋体" panose="02010600030101010101" pitchFamily="2" charset="-122"/>
                <a:cs typeface="Arial" panose="020B0604020202020204" pitchFamily="34" charset="0"/>
              </a:rPr>
              <a:t> </a:t>
            </a:r>
            <a:r>
              <a:rPr lang="en-US" altLang="en-US" sz="2400" dirty="0" smtClean="0">
                <a:latin typeface="Arial" panose="020B0604020202020204" pitchFamily="34" charset="0"/>
                <a:ea typeface="宋体" panose="02010600030101010101" pitchFamily="2" charset="-122"/>
                <a:cs typeface="Arial" panose="020B0604020202020204" pitchFamily="34" charset="0"/>
              </a:rPr>
              <a:t>+</a:t>
            </a:r>
            <a:r>
              <a:rPr lang="zh-CN" altLang="en-US" sz="2400" dirty="0" smtClean="0">
                <a:latin typeface="Arial" panose="020B0604020202020204" pitchFamily="34" charset="0"/>
                <a:ea typeface="宋体" panose="02010600030101010101" pitchFamily="2" charset="-122"/>
                <a:cs typeface="Arial" panose="020B0604020202020204" pitchFamily="34" charset="0"/>
              </a:rPr>
              <a:t> </a:t>
            </a:r>
            <a:r>
              <a:rPr lang="en-US" altLang="en-US" sz="2400" dirty="0" smtClean="0">
                <a:latin typeface="Arial" panose="020B0604020202020204" pitchFamily="34" charset="0"/>
                <a:ea typeface="宋体" panose="02010600030101010101" pitchFamily="2" charset="-122"/>
                <a:cs typeface="Arial" panose="020B0604020202020204" pitchFamily="34" charset="0"/>
              </a:rPr>
              <a:t>STAX</a:t>
            </a:r>
            <a:endParaRPr lang="en-US" altLang="en-US" sz="2400" dirty="0" smtClean="0">
              <a:latin typeface="Arial" panose="020B0604020202020204" pitchFamily="34" charset="0"/>
              <a:ea typeface="宋体" panose="02010600030101010101" pitchFamily="2" charset="-122"/>
              <a:cs typeface="Arial" panose="020B0604020202020204" pitchFamily="34" charset="0"/>
            </a:endParaRPr>
          </a:p>
          <a:p>
            <a:pPr marL="355600" indent="-355600" latinLnBrk="0">
              <a:lnSpc>
                <a:spcPct val="200000"/>
              </a:lnSpc>
              <a:spcBef>
                <a:spcPts val="0"/>
              </a:spcBef>
              <a:buClr>
                <a:srgbClr val="00B0F0"/>
              </a:buClr>
              <a:buSzPct val="80000"/>
              <a:buFont typeface="Wingdings" panose="05000000000000000000" pitchFamily="2" charset="2"/>
              <a:buChar char="p"/>
            </a:pPr>
            <a:r>
              <a:rPr lang="en-US" altLang="zh-CN" sz="2400" dirty="0" smtClean="0">
                <a:latin typeface="Arial" panose="020B0604020202020204" pitchFamily="34" charset="0"/>
                <a:ea typeface="宋体" panose="02010600030101010101" pitchFamily="2" charset="-122"/>
                <a:cs typeface="Arial" panose="020B0604020202020204" pitchFamily="34" charset="0"/>
              </a:rPr>
              <a:t>Selenium</a:t>
            </a:r>
            <a:r>
              <a:rPr lang="zh-CN" altLang="en-US" sz="2400" dirty="0" smtClean="0">
                <a:latin typeface="Arial" panose="020B0604020202020204" pitchFamily="34" charset="0"/>
                <a:ea typeface="宋体" panose="02010600030101010101" pitchFamily="2" charset="-122"/>
                <a:cs typeface="Arial" panose="020B0604020202020204" pitchFamily="34" charset="0"/>
              </a:rPr>
              <a:t> </a:t>
            </a:r>
            <a:r>
              <a:rPr lang="en-US" altLang="zh-CN" sz="2400" dirty="0" smtClean="0">
                <a:latin typeface="Arial" panose="020B0604020202020204" pitchFamily="34" charset="0"/>
                <a:ea typeface="宋体" panose="02010600030101010101" pitchFamily="2" charset="-122"/>
                <a:cs typeface="Arial" panose="020B0604020202020204" pitchFamily="34" charset="0"/>
              </a:rPr>
              <a:t>+</a:t>
            </a:r>
            <a:r>
              <a:rPr lang="zh-CN" altLang="en-US" sz="2400" dirty="0" smtClean="0">
                <a:latin typeface="Arial" panose="020B0604020202020204" pitchFamily="34" charset="0"/>
                <a:ea typeface="宋体" panose="02010600030101010101" pitchFamily="2" charset="-122"/>
                <a:cs typeface="Arial" panose="020B0604020202020204" pitchFamily="34" charset="0"/>
              </a:rPr>
              <a:t> </a:t>
            </a:r>
            <a:r>
              <a:rPr lang="en-US" altLang="zh-CN" sz="2400" dirty="0" err="1" smtClean="0">
                <a:latin typeface="Arial" panose="020B0604020202020204" pitchFamily="34" charset="0"/>
                <a:ea typeface="宋体" panose="02010600030101010101" pitchFamily="2" charset="-122"/>
                <a:cs typeface="Arial" panose="020B0604020202020204" pitchFamily="34" charset="0"/>
              </a:rPr>
              <a:t>Webdriver</a:t>
            </a:r>
            <a:endParaRPr lang="en-US" altLang="zh-CN" sz="2400" dirty="0" smtClean="0">
              <a:latin typeface="Arial" panose="020B0604020202020204" pitchFamily="34" charset="0"/>
              <a:ea typeface="宋体" panose="02010600030101010101" pitchFamily="2" charset="-122"/>
              <a:cs typeface="Arial" panose="020B0604020202020204" pitchFamily="34" charset="0"/>
            </a:endParaRPr>
          </a:p>
          <a:p>
            <a:pPr marL="355600" indent="-355600" latinLnBrk="0">
              <a:lnSpc>
                <a:spcPct val="200000"/>
              </a:lnSpc>
              <a:spcBef>
                <a:spcPts val="0"/>
              </a:spcBef>
              <a:buClr>
                <a:srgbClr val="00B0F0"/>
              </a:buClr>
              <a:buSzPct val="80000"/>
              <a:buFont typeface="Wingdings" panose="05000000000000000000" pitchFamily="2" charset="2"/>
              <a:buChar char="p"/>
            </a:pPr>
            <a:r>
              <a:rPr lang="en-US" altLang="zh-CN" sz="2400" dirty="0" smtClean="0">
                <a:latin typeface="Arial" panose="020B0604020202020204" pitchFamily="34" charset="0"/>
                <a:ea typeface="宋体" panose="02010600030101010101" pitchFamily="2" charset="-122"/>
                <a:cs typeface="Arial" panose="020B0604020202020204" pitchFamily="34" charset="0"/>
              </a:rPr>
              <a:t>Selenium</a:t>
            </a:r>
            <a:r>
              <a:rPr lang="zh-CN" altLang="en-US" sz="2400" dirty="0" smtClean="0">
                <a:latin typeface="Arial" panose="020B0604020202020204" pitchFamily="34" charset="0"/>
                <a:ea typeface="宋体" panose="02010600030101010101" pitchFamily="2" charset="-122"/>
                <a:cs typeface="Arial" panose="020B0604020202020204" pitchFamily="34" charset="0"/>
              </a:rPr>
              <a:t> </a:t>
            </a:r>
            <a:r>
              <a:rPr lang="en-US" altLang="zh-CN" sz="2400" dirty="0" smtClean="0">
                <a:latin typeface="Arial" panose="020B0604020202020204" pitchFamily="34" charset="0"/>
                <a:ea typeface="宋体" panose="02010600030101010101" pitchFamily="2" charset="-122"/>
                <a:cs typeface="Arial" panose="020B0604020202020204" pitchFamily="34" charset="0"/>
              </a:rPr>
              <a:t>+</a:t>
            </a:r>
            <a:r>
              <a:rPr lang="zh-CN" altLang="en-US" sz="2400" dirty="0" smtClean="0">
                <a:latin typeface="Arial" panose="020B0604020202020204" pitchFamily="34" charset="0"/>
                <a:ea typeface="宋体" panose="02010600030101010101" pitchFamily="2" charset="-122"/>
                <a:cs typeface="Arial" panose="020B0604020202020204" pitchFamily="34" charset="0"/>
              </a:rPr>
              <a:t> </a:t>
            </a:r>
            <a:r>
              <a:rPr lang="en-US" altLang="zh-CN" sz="2400" dirty="0" err="1" smtClean="0">
                <a:latin typeface="Arial" panose="020B0604020202020204" pitchFamily="34" charset="0"/>
                <a:ea typeface="宋体" panose="02010600030101010101" pitchFamily="2" charset="-122"/>
                <a:cs typeface="Arial" panose="020B0604020202020204" pitchFamily="34" charset="0"/>
              </a:rPr>
              <a:t>JUnit</a:t>
            </a:r>
            <a:r>
              <a:rPr lang="zh-CN" altLang="en-US" sz="2400" dirty="0" smtClean="0">
                <a:latin typeface="Arial" panose="020B0604020202020204" pitchFamily="34" charset="0"/>
                <a:ea typeface="宋体" panose="02010600030101010101" pitchFamily="2" charset="-122"/>
                <a:cs typeface="Arial" panose="020B0604020202020204" pitchFamily="34" charset="0"/>
              </a:rPr>
              <a:t>/</a:t>
            </a:r>
            <a:r>
              <a:rPr lang="en-US" altLang="zh-CN" sz="2400" dirty="0" err="1" smtClean="0">
                <a:latin typeface="Arial" panose="020B0604020202020204" pitchFamily="34" charset="0"/>
                <a:ea typeface="宋体" panose="02010600030101010101" pitchFamily="2" charset="-122"/>
                <a:cs typeface="Arial" panose="020B0604020202020204" pitchFamily="34" charset="0"/>
              </a:rPr>
              <a:t>TestNG</a:t>
            </a:r>
            <a:endParaRPr lang="en-US" altLang="en-US" sz="2400" dirty="0" smtClean="0">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1619672" y="332656"/>
            <a:ext cx="5832648" cy="725488"/>
          </a:xfrm>
        </p:spPr>
        <p:txBody>
          <a:bodyPr/>
          <a:lstStyle/>
          <a:p>
            <a:pPr algn="ctr" eaLnBrk="1" hangingPunct="1">
              <a:defRPr/>
            </a:pPr>
            <a:r>
              <a:rPr lang="zh-CN" altLang="en-US" sz="3600" dirty="0" smtClean="0">
                <a:solidFill>
                  <a:srgbClr val="FFFF00"/>
                </a:solidFill>
              </a:rPr>
              <a:t>业务驱动框架</a:t>
            </a:r>
            <a:endParaRPr lang="zh-CN" altLang="en-US" sz="3600" dirty="0" smtClean="0">
              <a:solidFill>
                <a:srgbClr val="FFFF00"/>
              </a:solidFill>
            </a:endParaRPr>
          </a:p>
        </p:txBody>
      </p:sp>
      <p:grpSp>
        <p:nvGrpSpPr>
          <p:cNvPr id="2" name="Group 7"/>
          <p:cNvGrpSpPr/>
          <p:nvPr/>
        </p:nvGrpSpPr>
        <p:grpSpPr bwMode="auto">
          <a:xfrm>
            <a:off x="1276350" y="2595563"/>
            <a:ext cx="938213" cy="825500"/>
            <a:chOff x="3110" y="6953"/>
            <a:chExt cx="818" cy="720"/>
          </a:xfrm>
        </p:grpSpPr>
        <p:sp>
          <p:nvSpPr>
            <p:cNvPr id="5" name="Rectangle 8"/>
            <p:cNvSpPr>
              <a:spLocks noChangeArrowheads="1"/>
            </p:cNvSpPr>
            <p:nvPr/>
          </p:nvSpPr>
          <p:spPr bwMode="auto">
            <a:xfrm>
              <a:off x="3196" y="7029"/>
              <a:ext cx="633" cy="335"/>
            </a:xfrm>
            <a:prstGeom prst="rect">
              <a:avLst/>
            </a:prstGeom>
            <a:noFill/>
            <a:ln w="9525">
              <a:solidFill>
                <a:schemeClr val="accent2">
                  <a:lumMod val="40000"/>
                  <a:lumOff val="60000"/>
                </a:schemeClr>
              </a:solidFill>
              <a:prstDash val="sysDot"/>
              <a:miter lim="800000"/>
            </a:ln>
          </p:spPr>
          <p:txBody>
            <a:bodyPr lIns="15240" tIns="7620" rIns="15240" bIns="20320"/>
            <a:lstStyle/>
            <a:p>
              <a:pPr algn="ctr"/>
              <a:r>
                <a:rPr lang="en-US" altLang="zh-CN" sz="900" dirty="0">
                  <a:latin typeface="Times New Roman" panose="02020603050405020304" pitchFamily="18" charset="0"/>
                </a:rPr>
                <a:t>…….</a:t>
              </a:r>
              <a:endParaRPr lang="en-US" altLang="zh-CN" dirty="0"/>
            </a:p>
          </p:txBody>
        </p:sp>
        <p:sp>
          <p:nvSpPr>
            <p:cNvPr id="6" name="Rectangle 9"/>
            <p:cNvSpPr>
              <a:spLocks noChangeArrowheads="1"/>
            </p:cNvSpPr>
            <p:nvPr/>
          </p:nvSpPr>
          <p:spPr bwMode="auto">
            <a:xfrm>
              <a:off x="3192" y="7361"/>
              <a:ext cx="325" cy="222"/>
            </a:xfrm>
            <a:prstGeom prst="rect">
              <a:avLst/>
            </a:prstGeom>
            <a:noFill/>
            <a:ln w="9525">
              <a:solidFill>
                <a:schemeClr val="accent2">
                  <a:lumMod val="40000"/>
                  <a:lumOff val="60000"/>
                </a:schemeClr>
              </a:solidFill>
              <a:prstDash val="sysDot"/>
              <a:miter lim="800000"/>
            </a:ln>
          </p:spPr>
          <p:txBody>
            <a:bodyPr lIns="15240" tIns="7620" rIns="15240" bIns="20320"/>
            <a:lstStyle/>
            <a:p>
              <a:pPr algn="ctr"/>
              <a:r>
                <a:rPr lang="en-US" altLang="zh-CN" sz="900">
                  <a:latin typeface="Times New Roman" panose="02020603050405020304" pitchFamily="18" charset="0"/>
                </a:rPr>
                <a:t>…….</a:t>
              </a:r>
              <a:endParaRPr lang="en-US" altLang="zh-CN"/>
            </a:p>
          </p:txBody>
        </p:sp>
        <p:sp>
          <p:nvSpPr>
            <p:cNvPr id="7" name="Rectangle 10"/>
            <p:cNvSpPr>
              <a:spLocks noChangeArrowheads="1"/>
            </p:cNvSpPr>
            <p:nvPr/>
          </p:nvSpPr>
          <p:spPr bwMode="auto">
            <a:xfrm>
              <a:off x="3512" y="7369"/>
              <a:ext cx="323" cy="208"/>
            </a:xfrm>
            <a:prstGeom prst="rect">
              <a:avLst/>
            </a:prstGeom>
            <a:noFill/>
            <a:ln w="9525">
              <a:solidFill>
                <a:schemeClr val="accent2">
                  <a:lumMod val="40000"/>
                  <a:lumOff val="60000"/>
                </a:schemeClr>
              </a:solidFill>
              <a:prstDash val="sysDot"/>
              <a:miter lim="800000"/>
            </a:ln>
          </p:spPr>
          <p:txBody>
            <a:bodyPr lIns="15240" tIns="7620" rIns="15240" bIns="20320"/>
            <a:lstStyle/>
            <a:p>
              <a:pPr algn="ctr"/>
              <a:r>
                <a:rPr lang="en-US" altLang="zh-CN" sz="900">
                  <a:latin typeface="Times New Roman" panose="02020603050405020304" pitchFamily="18" charset="0"/>
                </a:rPr>
                <a:t>…….</a:t>
              </a:r>
              <a:endParaRPr lang="en-US" altLang="zh-CN"/>
            </a:p>
          </p:txBody>
        </p:sp>
        <p:sp>
          <p:nvSpPr>
            <p:cNvPr id="8" name="Rectangle 11"/>
            <p:cNvSpPr>
              <a:spLocks noChangeArrowheads="1"/>
            </p:cNvSpPr>
            <p:nvPr/>
          </p:nvSpPr>
          <p:spPr bwMode="auto">
            <a:xfrm>
              <a:off x="3110" y="6953"/>
              <a:ext cx="818" cy="720"/>
            </a:xfrm>
            <a:prstGeom prst="rect">
              <a:avLst/>
            </a:prstGeom>
            <a:noFill/>
            <a:ln w="9525">
              <a:solidFill>
                <a:schemeClr val="accent2">
                  <a:lumMod val="40000"/>
                  <a:lumOff val="60000"/>
                </a:schemeClr>
              </a:solidFill>
              <a:miter lim="800000"/>
            </a:ln>
          </p:spPr>
          <p:txBody>
            <a:bodyPr/>
            <a:lstStyle/>
            <a:p>
              <a:endParaRPr lang="zh-CN" altLang="en-US"/>
            </a:p>
          </p:txBody>
        </p:sp>
      </p:grpSp>
      <p:grpSp>
        <p:nvGrpSpPr>
          <p:cNvPr id="3" name="Group 12"/>
          <p:cNvGrpSpPr/>
          <p:nvPr/>
        </p:nvGrpSpPr>
        <p:grpSpPr bwMode="auto">
          <a:xfrm>
            <a:off x="2879725" y="2620963"/>
            <a:ext cx="938213" cy="825500"/>
            <a:chOff x="3110" y="6953"/>
            <a:chExt cx="818" cy="720"/>
          </a:xfrm>
        </p:grpSpPr>
        <p:sp>
          <p:nvSpPr>
            <p:cNvPr id="10" name="Rectangle 13"/>
            <p:cNvSpPr>
              <a:spLocks noChangeArrowheads="1"/>
            </p:cNvSpPr>
            <p:nvPr/>
          </p:nvSpPr>
          <p:spPr bwMode="auto">
            <a:xfrm>
              <a:off x="3196" y="7029"/>
              <a:ext cx="633" cy="335"/>
            </a:xfrm>
            <a:prstGeom prst="rect">
              <a:avLst/>
            </a:prstGeom>
            <a:noFill/>
            <a:ln w="9525">
              <a:solidFill>
                <a:schemeClr val="accent2">
                  <a:lumMod val="40000"/>
                  <a:lumOff val="60000"/>
                </a:schemeClr>
              </a:solidFill>
              <a:prstDash val="sysDot"/>
              <a:miter lim="800000"/>
            </a:ln>
          </p:spPr>
          <p:txBody>
            <a:bodyPr lIns="15240" tIns="7620" rIns="15240" bIns="20320"/>
            <a:lstStyle/>
            <a:p>
              <a:pPr algn="ctr"/>
              <a:r>
                <a:rPr lang="en-US" altLang="zh-CN" sz="900">
                  <a:latin typeface="Times New Roman" panose="02020603050405020304" pitchFamily="18" charset="0"/>
                </a:rPr>
                <a:t>…….</a:t>
              </a:r>
              <a:endParaRPr lang="en-US" altLang="zh-CN"/>
            </a:p>
          </p:txBody>
        </p:sp>
        <p:sp>
          <p:nvSpPr>
            <p:cNvPr id="11" name="Rectangle 14"/>
            <p:cNvSpPr>
              <a:spLocks noChangeArrowheads="1"/>
            </p:cNvSpPr>
            <p:nvPr/>
          </p:nvSpPr>
          <p:spPr bwMode="auto">
            <a:xfrm>
              <a:off x="3192" y="7361"/>
              <a:ext cx="325" cy="222"/>
            </a:xfrm>
            <a:prstGeom prst="rect">
              <a:avLst/>
            </a:prstGeom>
            <a:noFill/>
            <a:ln w="9525">
              <a:solidFill>
                <a:schemeClr val="accent2">
                  <a:lumMod val="40000"/>
                  <a:lumOff val="60000"/>
                </a:schemeClr>
              </a:solidFill>
              <a:prstDash val="sysDot"/>
              <a:miter lim="800000"/>
            </a:ln>
          </p:spPr>
          <p:txBody>
            <a:bodyPr lIns="15240" tIns="7620" rIns="15240" bIns="20320"/>
            <a:lstStyle/>
            <a:p>
              <a:pPr algn="ctr"/>
              <a:r>
                <a:rPr lang="en-US" altLang="zh-CN" sz="900">
                  <a:latin typeface="Times New Roman" panose="02020603050405020304" pitchFamily="18" charset="0"/>
                </a:rPr>
                <a:t>…….</a:t>
              </a:r>
              <a:endParaRPr lang="en-US" altLang="zh-CN"/>
            </a:p>
          </p:txBody>
        </p:sp>
        <p:sp>
          <p:nvSpPr>
            <p:cNvPr id="12" name="Rectangle 15"/>
            <p:cNvSpPr>
              <a:spLocks noChangeArrowheads="1"/>
            </p:cNvSpPr>
            <p:nvPr/>
          </p:nvSpPr>
          <p:spPr bwMode="auto">
            <a:xfrm>
              <a:off x="3512" y="7369"/>
              <a:ext cx="323" cy="208"/>
            </a:xfrm>
            <a:prstGeom prst="rect">
              <a:avLst/>
            </a:prstGeom>
            <a:noFill/>
            <a:ln w="9525">
              <a:solidFill>
                <a:schemeClr val="accent2">
                  <a:lumMod val="40000"/>
                  <a:lumOff val="60000"/>
                </a:schemeClr>
              </a:solidFill>
              <a:prstDash val="sysDot"/>
              <a:miter lim="800000"/>
            </a:ln>
          </p:spPr>
          <p:txBody>
            <a:bodyPr lIns="15240" tIns="7620" rIns="15240" bIns="20320"/>
            <a:lstStyle/>
            <a:p>
              <a:pPr algn="ctr"/>
              <a:r>
                <a:rPr lang="en-US" altLang="zh-CN" sz="900">
                  <a:latin typeface="Times New Roman" panose="02020603050405020304" pitchFamily="18" charset="0"/>
                </a:rPr>
                <a:t>…….</a:t>
              </a:r>
              <a:endParaRPr lang="en-US" altLang="zh-CN"/>
            </a:p>
          </p:txBody>
        </p:sp>
        <p:sp>
          <p:nvSpPr>
            <p:cNvPr id="13" name="Rectangle 16"/>
            <p:cNvSpPr>
              <a:spLocks noChangeArrowheads="1"/>
            </p:cNvSpPr>
            <p:nvPr/>
          </p:nvSpPr>
          <p:spPr bwMode="auto">
            <a:xfrm>
              <a:off x="3110" y="6953"/>
              <a:ext cx="818" cy="720"/>
            </a:xfrm>
            <a:prstGeom prst="rect">
              <a:avLst/>
            </a:prstGeom>
            <a:noFill/>
            <a:ln w="9525">
              <a:solidFill>
                <a:schemeClr val="accent2">
                  <a:lumMod val="40000"/>
                  <a:lumOff val="60000"/>
                </a:schemeClr>
              </a:solidFill>
              <a:miter lim="800000"/>
            </a:ln>
          </p:spPr>
          <p:txBody>
            <a:bodyPr/>
            <a:lstStyle/>
            <a:p>
              <a:endParaRPr lang="zh-CN" altLang="en-US"/>
            </a:p>
          </p:txBody>
        </p:sp>
      </p:grpSp>
      <p:grpSp>
        <p:nvGrpSpPr>
          <p:cNvPr id="4" name="Group 17"/>
          <p:cNvGrpSpPr/>
          <p:nvPr/>
        </p:nvGrpSpPr>
        <p:grpSpPr bwMode="auto">
          <a:xfrm>
            <a:off x="5083175" y="2663825"/>
            <a:ext cx="938213" cy="825500"/>
            <a:chOff x="3110" y="6953"/>
            <a:chExt cx="818" cy="720"/>
          </a:xfrm>
        </p:grpSpPr>
        <p:sp>
          <p:nvSpPr>
            <p:cNvPr id="15" name="Rectangle 18"/>
            <p:cNvSpPr>
              <a:spLocks noChangeArrowheads="1"/>
            </p:cNvSpPr>
            <p:nvPr/>
          </p:nvSpPr>
          <p:spPr bwMode="auto">
            <a:xfrm>
              <a:off x="3196" y="7029"/>
              <a:ext cx="633" cy="335"/>
            </a:xfrm>
            <a:prstGeom prst="rect">
              <a:avLst/>
            </a:prstGeom>
            <a:noFill/>
            <a:ln w="9525">
              <a:solidFill>
                <a:schemeClr val="accent2">
                  <a:lumMod val="40000"/>
                  <a:lumOff val="60000"/>
                </a:schemeClr>
              </a:solidFill>
              <a:prstDash val="sysDot"/>
              <a:miter lim="800000"/>
            </a:ln>
          </p:spPr>
          <p:txBody>
            <a:bodyPr lIns="15240" tIns="7620" rIns="15240" bIns="20320"/>
            <a:lstStyle/>
            <a:p>
              <a:pPr algn="ctr"/>
              <a:r>
                <a:rPr lang="en-US" altLang="zh-CN" sz="900">
                  <a:latin typeface="Times New Roman" panose="02020603050405020304" pitchFamily="18" charset="0"/>
                </a:rPr>
                <a:t>…….</a:t>
              </a:r>
              <a:endParaRPr lang="en-US" altLang="zh-CN"/>
            </a:p>
          </p:txBody>
        </p:sp>
        <p:sp>
          <p:nvSpPr>
            <p:cNvPr id="16" name="Rectangle 19"/>
            <p:cNvSpPr>
              <a:spLocks noChangeArrowheads="1"/>
            </p:cNvSpPr>
            <p:nvPr/>
          </p:nvSpPr>
          <p:spPr bwMode="auto">
            <a:xfrm>
              <a:off x="3192" y="7361"/>
              <a:ext cx="325" cy="222"/>
            </a:xfrm>
            <a:prstGeom prst="rect">
              <a:avLst/>
            </a:prstGeom>
            <a:noFill/>
            <a:ln w="9525">
              <a:solidFill>
                <a:schemeClr val="accent2">
                  <a:lumMod val="40000"/>
                  <a:lumOff val="60000"/>
                </a:schemeClr>
              </a:solidFill>
              <a:prstDash val="sysDot"/>
              <a:miter lim="800000"/>
            </a:ln>
          </p:spPr>
          <p:txBody>
            <a:bodyPr lIns="15240" tIns="7620" rIns="15240" bIns="20320"/>
            <a:lstStyle/>
            <a:p>
              <a:pPr algn="ctr"/>
              <a:r>
                <a:rPr lang="en-US" altLang="zh-CN" sz="900">
                  <a:latin typeface="Times New Roman" panose="02020603050405020304" pitchFamily="18" charset="0"/>
                </a:rPr>
                <a:t>…….</a:t>
              </a:r>
              <a:endParaRPr lang="en-US" altLang="zh-CN"/>
            </a:p>
          </p:txBody>
        </p:sp>
        <p:sp>
          <p:nvSpPr>
            <p:cNvPr id="17" name="Rectangle 20"/>
            <p:cNvSpPr>
              <a:spLocks noChangeArrowheads="1"/>
            </p:cNvSpPr>
            <p:nvPr/>
          </p:nvSpPr>
          <p:spPr bwMode="auto">
            <a:xfrm>
              <a:off x="3512" y="7369"/>
              <a:ext cx="323" cy="208"/>
            </a:xfrm>
            <a:prstGeom prst="rect">
              <a:avLst/>
            </a:prstGeom>
            <a:noFill/>
            <a:ln w="9525">
              <a:solidFill>
                <a:schemeClr val="accent2">
                  <a:lumMod val="40000"/>
                  <a:lumOff val="60000"/>
                </a:schemeClr>
              </a:solidFill>
              <a:prstDash val="sysDot"/>
              <a:miter lim="800000"/>
            </a:ln>
          </p:spPr>
          <p:txBody>
            <a:bodyPr lIns="15240" tIns="7620" rIns="15240" bIns="20320"/>
            <a:lstStyle/>
            <a:p>
              <a:pPr algn="ctr"/>
              <a:r>
                <a:rPr lang="en-US" altLang="zh-CN" sz="900">
                  <a:latin typeface="Times New Roman" panose="02020603050405020304" pitchFamily="18" charset="0"/>
                </a:rPr>
                <a:t>…….</a:t>
              </a:r>
              <a:endParaRPr lang="en-US" altLang="zh-CN"/>
            </a:p>
          </p:txBody>
        </p:sp>
        <p:sp>
          <p:nvSpPr>
            <p:cNvPr id="18" name="Rectangle 21"/>
            <p:cNvSpPr>
              <a:spLocks noChangeArrowheads="1"/>
            </p:cNvSpPr>
            <p:nvPr/>
          </p:nvSpPr>
          <p:spPr bwMode="auto">
            <a:xfrm>
              <a:off x="3110" y="6953"/>
              <a:ext cx="818" cy="720"/>
            </a:xfrm>
            <a:prstGeom prst="rect">
              <a:avLst/>
            </a:prstGeom>
            <a:noFill/>
            <a:ln w="9525">
              <a:solidFill>
                <a:schemeClr val="accent2">
                  <a:lumMod val="40000"/>
                  <a:lumOff val="60000"/>
                </a:schemeClr>
              </a:solidFill>
              <a:miter lim="800000"/>
            </a:ln>
          </p:spPr>
          <p:txBody>
            <a:bodyPr/>
            <a:lstStyle/>
            <a:p>
              <a:endParaRPr lang="zh-CN" altLang="en-US"/>
            </a:p>
          </p:txBody>
        </p:sp>
      </p:grpSp>
      <p:sp>
        <p:nvSpPr>
          <p:cNvPr id="19" name="Rectangle 22"/>
          <p:cNvSpPr>
            <a:spLocks noChangeArrowheads="1"/>
          </p:cNvSpPr>
          <p:nvPr/>
        </p:nvSpPr>
        <p:spPr bwMode="auto">
          <a:xfrm>
            <a:off x="1020763" y="3959225"/>
            <a:ext cx="1447800" cy="487363"/>
          </a:xfrm>
          <a:prstGeom prst="rect">
            <a:avLst/>
          </a:prstGeom>
          <a:solidFill>
            <a:srgbClr val="FFFFFF"/>
          </a:solidFill>
          <a:ln w="9525">
            <a:solidFill>
              <a:srgbClr val="000000"/>
            </a:solidFill>
            <a:miter lim="800000"/>
          </a:ln>
        </p:spPr>
        <p:txBody>
          <a:bodyPr lIns="15240" tIns="20320" rIns="15240" bIns="20320"/>
          <a:lstStyle/>
          <a:p>
            <a:pPr algn="ctr"/>
            <a:r>
              <a:rPr lang="en-US" altLang="zh-CN" sz="2000" b="1">
                <a:solidFill>
                  <a:srgbClr val="C00000"/>
                </a:solidFill>
              </a:rPr>
              <a:t>:Fixture1</a:t>
            </a:r>
            <a:endParaRPr lang="en-US" altLang="zh-CN" sz="2000" b="1">
              <a:solidFill>
                <a:srgbClr val="C00000"/>
              </a:solidFill>
            </a:endParaRPr>
          </a:p>
          <a:p>
            <a:endParaRPr lang="en-US" altLang="zh-CN" sz="2000">
              <a:solidFill>
                <a:srgbClr val="C00000"/>
              </a:solidFill>
            </a:endParaRPr>
          </a:p>
        </p:txBody>
      </p:sp>
      <p:sp>
        <p:nvSpPr>
          <p:cNvPr id="20" name="Rectangle 23"/>
          <p:cNvSpPr>
            <a:spLocks noChangeArrowheads="1"/>
          </p:cNvSpPr>
          <p:nvPr/>
        </p:nvSpPr>
        <p:spPr bwMode="auto">
          <a:xfrm>
            <a:off x="2822575" y="3959225"/>
            <a:ext cx="1398588" cy="457200"/>
          </a:xfrm>
          <a:prstGeom prst="rect">
            <a:avLst/>
          </a:prstGeom>
          <a:solidFill>
            <a:srgbClr val="FFFFFF"/>
          </a:solidFill>
          <a:ln w="9525">
            <a:solidFill>
              <a:srgbClr val="000000"/>
            </a:solidFill>
            <a:miter lim="800000"/>
          </a:ln>
        </p:spPr>
        <p:txBody>
          <a:bodyPr lIns="15240" tIns="20320" rIns="15240" bIns="20320"/>
          <a:lstStyle/>
          <a:p>
            <a:pPr algn="ctr"/>
            <a:r>
              <a:rPr lang="en-US" altLang="zh-CN" sz="2000" b="1">
                <a:solidFill>
                  <a:srgbClr val="C00000"/>
                </a:solidFill>
              </a:rPr>
              <a:t>:Fixture2</a:t>
            </a:r>
            <a:endParaRPr lang="en-US" altLang="zh-CN" sz="2000">
              <a:solidFill>
                <a:srgbClr val="C00000"/>
              </a:solidFill>
            </a:endParaRPr>
          </a:p>
        </p:txBody>
      </p:sp>
      <p:sp>
        <p:nvSpPr>
          <p:cNvPr id="21" name="Rectangle 24"/>
          <p:cNvSpPr>
            <a:spLocks noChangeArrowheads="1"/>
          </p:cNvSpPr>
          <p:nvPr/>
        </p:nvSpPr>
        <p:spPr bwMode="auto">
          <a:xfrm>
            <a:off x="4830763" y="3959225"/>
            <a:ext cx="1371600" cy="450850"/>
          </a:xfrm>
          <a:prstGeom prst="rect">
            <a:avLst/>
          </a:prstGeom>
          <a:solidFill>
            <a:srgbClr val="FFFFFF"/>
          </a:solidFill>
          <a:ln w="9525">
            <a:solidFill>
              <a:srgbClr val="000000"/>
            </a:solidFill>
            <a:miter lim="800000"/>
          </a:ln>
        </p:spPr>
        <p:txBody>
          <a:bodyPr lIns="15240" tIns="20320" rIns="15240" bIns="20320"/>
          <a:lstStyle/>
          <a:p>
            <a:pPr algn="ctr"/>
            <a:r>
              <a:rPr lang="en-US" altLang="zh-CN" sz="2000" b="1">
                <a:solidFill>
                  <a:srgbClr val="C00000"/>
                </a:solidFill>
              </a:rPr>
              <a:t>:Fixture3</a:t>
            </a:r>
            <a:endParaRPr lang="en-US" altLang="zh-CN" sz="2000">
              <a:solidFill>
                <a:srgbClr val="C00000"/>
              </a:solidFill>
            </a:endParaRPr>
          </a:p>
        </p:txBody>
      </p:sp>
      <p:sp>
        <p:nvSpPr>
          <p:cNvPr id="22" name="Oval 25"/>
          <p:cNvSpPr>
            <a:spLocks noChangeArrowheads="1"/>
          </p:cNvSpPr>
          <p:nvPr/>
        </p:nvSpPr>
        <p:spPr bwMode="auto">
          <a:xfrm>
            <a:off x="2316163" y="5254625"/>
            <a:ext cx="2767012" cy="641350"/>
          </a:xfrm>
          <a:prstGeom prst="ellipse">
            <a:avLst/>
          </a:prstGeom>
          <a:solidFill>
            <a:srgbClr val="CCFFFF"/>
          </a:solidFill>
          <a:ln w="9525">
            <a:solidFill>
              <a:srgbClr val="000000"/>
            </a:solidFill>
            <a:round/>
          </a:ln>
        </p:spPr>
        <p:txBody>
          <a:bodyPr lIns="15240" tIns="20320" rIns="15240" bIns="20320"/>
          <a:lstStyle/>
          <a:p>
            <a:pPr algn="just"/>
            <a:r>
              <a:rPr lang="en-US" altLang="zh-CN" sz="2000">
                <a:solidFill>
                  <a:srgbClr val="C00000"/>
                </a:solidFill>
                <a:latin typeface="Times New Roman" panose="02020603050405020304" pitchFamily="18" charset="0"/>
              </a:rPr>
              <a:t>System under Test</a:t>
            </a:r>
            <a:endParaRPr lang="en-US" altLang="zh-CN" sz="2000">
              <a:solidFill>
                <a:srgbClr val="C00000"/>
              </a:solidFill>
            </a:endParaRPr>
          </a:p>
        </p:txBody>
      </p:sp>
      <p:cxnSp>
        <p:nvCxnSpPr>
          <p:cNvPr id="23" name="AutoShape 26"/>
          <p:cNvCxnSpPr>
            <a:cxnSpLocks noChangeShapeType="1"/>
            <a:endCxn id="19" idx="0"/>
          </p:cNvCxnSpPr>
          <p:nvPr/>
        </p:nvCxnSpPr>
        <p:spPr bwMode="auto">
          <a:xfrm rot="5400000">
            <a:off x="1476376" y="3689350"/>
            <a:ext cx="538162" cy="1587"/>
          </a:xfrm>
          <a:prstGeom prst="curvedConnector3">
            <a:avLst>
              <a:gd name="adj1" fmla="val 49852"/>
            </a:avLst>
          </a:prstGeom>
          <a:noFill/>
          <a:ln w="19050">
            <a:solidFill>
              <a:srgbClr val="FFC000"/>
            </a:solidFill>
            <a:prstDash val="sysDot"/>
            <a:round/>
            <a:tailEnd type="arrow" w="med" len="med"/>
          </a:ln>
        </p:spPr>
      </p:cxnSp>
      <p:cxnSp>
        <p:nvCxnSpPr>
          <p:cNvPr id="24" name="AutoShape 27"/>
          <p:cNvCxnSpPr>
            <a:cxnSpLocks noChangeShapeType="1"/>
            <a:endCxn id="20" idx="0"/>
          </p:cNvCxnSpPr>
          <p:nvPr/>
        </p:nvCxnSpPr>
        <p:spPr bwMode="auto">
          <a:xfrm rot="16200000" flipH="1">
            <a:off x="3179763" y="3616325"/>
            <a:ext cx="512762" cy="173038"/>
          </a:xfrm>
          <a:prstGeom prst="curvedConnector3">
            <a:avLst>
              <a:gd name="adj1" fmla="val 49847"/>
            </a:avLst>
          </a:prstGeom>
          <a:noFill/>
          <a:ln w="19050">
            <a:solidFill>
              <a:srgbClr val="FFC000"/>
            </a:solidFill>
            <a:prstDash val="sysDot"/>
            <a:round/>
            <a:tailEnd type="arrow" w="med" len="med"/>
          </a:ln>
        </p:spPr>
      </p:cxnSp>
      <p:cxnSp>
        <p:nvCxnSpPr>
          <p:cNvPr id="25" name="AutoShape 28"/>
          <p:cNvCxnSpPr>
            <a:cxnSpLocks noChangeShapeType="1"/>
            <a:endCxn id="21" idx="0"/>
          </p:cNvCxnSpPr>
          <p:nvPr/>
        </p:nvCxnSpPr>
        <p:spPr bwMode="auto">
          <a:xfrm rot="5400000">
            <a:off x="5299869" y="3706019"/>
            <a:ext cx="469900" cy="36512"/>
          </a:xfrm>
          <a:prstGeom prst="curvedConnector3">
            <a:avLst>
              <a:gd name="adj1" fmla="val 50000"/>
            </a:avLst>
          </a:prstGeom>
          <a:noFill/>
          <a:ln w="19050">
            <a:solidFill>
              <a:srgbClr val="FFC000"/>
            </a:solidFill>
            <a:prstDash val="sysDot"/>
            <a:round/>
            <a:tailEnd type="arrow" w="med" len="med"/>
          </a:ln>
        </p:spPr>
      </p:cxnSp>
      <p:cxnSp>
        <p:nvCxnSpPr>
          <p:cNvPr id="26" name="AutoShape 29"/>
          <p:cNvCxnSpPr>
            <a:cxnSpLocks noChangeShapeType="1"/>
            <a:stCxn id="19" idx="2"/>
            <a:endCxn id="22" idx="1"/>
          </p:cNvCxnSpPr>
          <p:nvPr/>
        </p:nvCxnSpPr>
        <p:spPr bwMode="auto">
          <a:xfrm rot="16200000" flipH="1">
            <a:off x="1781969" y="4409282"/>
            <a:ext cx="901700" cy="976312"/>
          </a:xfrm>
          <a:prstGeom prst="curvedConnector3">
            <a:avLst>
              <a:gd name="adj1" fmla="val 44718"/>
            </a:avLst>
          </a:prstGeom>
          <a:noFill/>
          <a:ln w="19050">
            <a:solidFill>
              <a:srgbClr val="FFC000"/>
            </a:solidFill>
            <a:prstDash val="sysDot"/>
            <a:round/>
            <a:tailEnd type="arrow" w="med" len="med"/>
          </a:ln>
        </p:spPr>
      </p:cxnSp>
      <p:cxnSp>
        <p:nvCxnSpPr>
          <p:cNvPr id="27" name="AutoShape 30"/>
          <p:cNvCxnSpPr>
            <a:cxnSpLocks noChangeShapeType="1"/>
            <a:stCxn id="20" idx="2"/>
            <a:endCxn id="22" idx="0"/>
          </p:cNvCxnSpPr>
          <p:nvPr/>
        </p:nvCxnSpPr>
        <p:spPr bwMode="auto">
          <a:xfrm rot="16200000" flipH="1">
            <a:off x="3192463" y="4746625"/>
            <a:ext cx="838200" cy="177800"/>
          </a:xfrm>
          <a:prstGeom prst="curvedConnector3">
            <a:avLst>
              <a:gd name="adj1" fmla="val 50000"/>
            </a:avLst>
          </a:prstGeom>
          <a:noFill/>
          <a:ln w="19050">
            <a:solidFill>
              <a:srgbClr val="FFC000"/>
            </a:solidFill>
            <a:prstDash val="sysDot"/>
            <a:round/>
            <a:tailEnd type="arrow" w="med" len="med"/>
          </a:ln>
        </p:spPr>
      </p:cxnSp>
      <p:cxnSp>
        <p:nvCxnSpPr>
          <p:cNvPr id="28" name="AutoShape 31"/>
          <p:cNvCxnSpPr>
            <a:cxnSpLocks noChangeShapeType="1"/>
            <a:stCxn id="21" idx="2"/>
            <a:endCxn id="22" idx="7"/>
          </p:cNvCxnSpPr>
          <p:nvPr/>
        </p:nvCxnSpPr>
        <p:spPr bwMode="auto">
          <a:xfrm rot="5400000">
            <a:off x="4628356" y="4460082"/>
            <a:ext cx="938213" cy="838200"/>
          </a:xfrm>
          <a:prstGeom prst="curvedConnector3">
            <a:avLst>
              <a:gd name="adj1" fmla="val 45009"/>
            </a:avLst>
          </a:prstGeom>
          <a:noFill/>
          <a:ln w="19050">
            <a:solidFill>
              <a:srgbClr val="FFC000"/>
            </a:solidFill>
            <a:prstDash val="sysDot"/>
            <a:round/>
            <a:tailEnd type="arrow" w="med" len="med"/>
          </a:ln>
        </p:spPr>
      </p:cxnSp>
      <p:sp>
        <p:nvSpPr>
          <p:cNvPr id="29" name="Line 32"/>
          <p:cNvSpPr>
            <a:spLocks noChangeShapeType="1"/>
          </p:cNvSpPr>
          <p:nvPr/>
        </p:nvSpPr>
        <p:spPr bwMode="auto">
          <a:xfrm>
            <a:off x="4221163" y="3067050"/>
            <a:ext cx="468312" cy="0"/>
          </a:xfrm>
          <a:prstGeom prst="line">
            <a:avLst/>
          </a:prstGeom>
          <a:noFill/>
          <a:ln w="28575">
            <a:solidFill>
              <a:srgbClr val="FFC000"/>
            </a:solidFill>
            <a:prstDash val="sysDot"/>
            <a:round/>
          </a:ln>
        </p:spPr>
        <p:txBody>
          <a:bodyPr/>
          <a:lstStyle/>
          <a:p>
            <a:endParaRPr lang="zh-CN" altLang="en-US"/>
          </a:p>
        </p:txBody>
      </p:sp>
      <p:sp>
        <p:nvSpPr>
          <p:cNvPr id="30" name="AutoShape 33"/>
          <p:cNvSpPr>
            <a:spLocks noChangeArrowheads="1"/>
          </p:cNvSpPr>
          <p:nvPr/>
        </p:nvSpPr>
        <p:spPr bwMode="auto">
          <a:xfrm>
            <a:off x="6735763" y="2663825"/>
            <a:ext cx="2038350" cy="854075"/>
          </a:xfrm>
          <a:prstGeom prst="roundRect">
            <a:avLst>
              <a:gd name="adj" fmla="val 16667"/>
            </a:avLst>
          </a:prstGeom>
          <a:noFill/>
          <a:ln w="9525">
            <a:noFill/>
            <a:round/>
          </a:ln>
        </p:spPr>
        <p:txBody>
          <a:bodyPr/>
          <a:lstStyle/>
          <a:p>
            <a:pPr algn="ctr"/>
            <a:r>
              <a:rPr lang="en-US" altLang="zh-CN" sz="2000" dirty="0"/>
              <a:t>Fit form</a:t>
            </a:r>
            <a:endParaRPr lang="en-US" altLang="zh-CN" sz="2000" dirty="0"/>
          </a:p>
          <a:p>
            <a:pPr algn="ctr"/>
            <a:r>
              <a:rPr lang="en-US" altLang="zh-CN" sz="2000" dirty="0"/>
              <a:t>Business  rule</a:t>
            </a:r>
            <a:endParaRPr lang="en-US" altLang="zh-CN" sz="2000" dirty="0"/>
          </a:p>
        </p:txBody>
      </p:sp>
      <p:sp>
        <p:nvSpPr>
          <p:cNvPr id="31" name="AutoShape 34"/>
          <p:cNvSpPr>
            <a:spLocks noChangeArrowheads="1"/>
          </p:cNvSpPr>
          <p:nvPr/>
        </p:nvSpPr>
        <p:spPr bwMode="auto">
          <a:xfrm>
            <a:off x="6964363" y="3730625"/>
            <a:ext cx="1576387" cy="715963"/>
          </a:xfrm>
          <a:prstGeom prst="roundRect">
            <a:avLst>
              <a:gd name="adj" fmla="val 16667"/>
            </a:avLst>
          </a:prstGeom>
          <a:noFill/>
          <a:ln w="9525">
            <a:noFill/>
            <a:round/>
          </a:ln>
        </p:spPr>
        <p:txBody>
          <a:bodyPr/>
          <a:lstStyle/>
          <a:p>
            <a:pPr algn="ctr"/>
            <a:r>
              <a:rPr lang="en-US" altLang="zh-CN" sz="2000"/>
              <a:t>Action Procedure</a:t>
            </a:r>
            <a:endParaRPr lang="en-US" altLang="zh-CN" sz="2000"/>
          </a:p>
        </p:txBody>
      </p:sp>
      <p:sp>
        <p:nvSpPr>
          <p:cNvPr id="32" name="AutoShape 36"/>
          <p:cNvSpPr>
            <a:spLocks noChangeArrowheads="1"/>
          </p:cNvSpPr>
          <p:nvPr/>
        </p:nvSpPr>
        <p:spPr bwMode="auto">
          <a:xfrm>
            <a:off x="6278563" y="2892425"/>
            <a:ext cx="609600" cy="381000"/>
          </a:xfrm>
          <a:prstGeom prst="leftArrow">
            <a:avLst>
              <a:gd name="adj1" fmla="val 50000"/>
              <a:gd name="adj2" fmla="val 40000"/>
            </a:avLst>
          </a:prstGeom>
          <a:solidFill>
            <a:schemeClr val="accent1"/>
          </a:solidFill>
          <a:ln w="9525">
            <a:solidFill>
              <a:schemeClr val="tx1"/>
            </a:solidFill>
            <a:miter lim="800000"/>
          </a:ln>
        </p:spPr>
        <p:txBody>
          <a:bodyPr wrap="none" anchor="ctr"/>
          <a:lstStyle/>
          <a:p>
            <a:endParaRPr lang="zh-CN" altLang="en-US"/>
          </a:p>
        </p:txBody>
      </p:sp>
      <p:sp>
        <p:nvSpPr>
          <p:cNvPr id="33" name="AutoShape 37"/>
          <p:cNvSpPr>
            <a:spLocks noChangeArrowheads="1"/>
          </p:cNvSpPr>
          <p:nvPr/>
        </p:nvSpPr>
        <p:spPr bwMode="auto">
          <a:xfrm>
            <a:off x="6354763" y="3959225"/>
            <a:ext cx="609600" cy="381000"/>
          </a:xfrm>
          <a:prstGeom prst="leftArrow">
            <a:avLst>
              <a:gd name="adj1" fmla="val 50000"/>
              <a:gd name="adj2" fmla="val 40000"/>
            </a:avLst>
          </a:prstGeom>
          <a:solidFill>
            <a:schemeClr val="accent1"/>
          </a:solidFill>
          <a:ln w="9525">
            <a:solidFill>
              <a:schemeClr val="tx1"/>
            </a:solidFill>
            <a:miter lim="800000"/>
          </a:ln>
        </p:spPr>
        <p:txBody>
          <a:bodyPr wrap="none" anchor="ctr"/>
          <a:lstStyle/>
          <a:p>
            <a:endParaRPr lang="zh-CN" altLang="en-US"/>
          </a:p>
        </p:txBody>
      </p:sp>
    </p:spTree>
  </p:cSld>
  <p:clrMapOvr>
    <a:masterClrMapping/>
  </p:clrMapOvr>
  <p:transition>
    <p:pull/>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115616" y="366695"/>
            <a:ext cx="6456780" cy="561975"/>
          </a:xfrm>
        </p:spPr>
        <p:txBody>
          <a:bodyPr/>
          <a:lstStyle/>
          <a:p>
            <a:pPr algn="ctr"/>
            <a:r>
              <a:rPr lang="en-US" altLang="zh-CN" sz="3200" dirty="0" smtClean="0">
                <a:solidFill>
                  <a:srgbClr val="FFFF00"/>
                </a:solidFill>
              </a:rPr>
              <a:t>Selenium</a:t>
            </a:r>
            <a:r>
              <a:rPr lang="zh-CN" altLang="en-US" sz="3200" dirty="0" smtClean="0">
                <a:solidFill>
                  <a:srgbClr val="FFFF00"/>
                </a:solidFill>
              </a:rPr>
              <a:t>框架</a:t>
            </a:r>
            <a:endParaRPr lang="zh-CN" altLang="en-US" sz="3200" dirty="0">
              <a:solidFill>
                <a:srgbClr val="FFFF00"/>
              </a:solidFill>
            </a:endParaRPr>
          </a:p>
        </p:txBody>
      </p:sp>
      <p:pic>
        <p:nvPicPr>
          <p:cNvPr id="63492" name="图片 4" descr="11-2.jpg"/>
          <p:cNvPicPr>
            <a:picLocks noChangeAspect="1"/>
          </p:cNvPicPr>
          <p:nvPr/>
        </p:nvPicPr>
        <p:blipFill>
          <a:blip r:embed="rId1" cstate="print"/>
          <a:srcRect/>
          <a:stretch>
            <a:fillRect/>
          </a:stretch>
        </p:blipFill>
        <p:spPr bwMode="auto">
          <a:xfrm>
            <a:off x="971550" y="1628775"/>
            <a:ext cx="7570788" cy="4968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259632" y="366695"/>
            <a:ext cx="6312764" cy="561975"/>
          </a:xfrm>
        </p:spPr>
        <p:txBody>
          <a:bodyPr/>
          <a:lstStyle/>
          <a:p>
            <a:pPr algn="ctr"/>
            <a:r>
              <a:rPr lang="en-US" altLang="zh-CN" sz="3200" dirty="0" smtClean="0">
                <a:solidFill>
                  <a:srgbClr val="FFFF00"/>
                </a:solidFill>
              </a:rPr>
              <a:t>Selenium</a:t>
            </a:r>
            <a:r>
              <a:rPr lang="zh-CN" altLang="en-US" sz="3200" dirty="0" smtClean="0">
                <a:solidFill>
                  <a:srgbClr val="FFFF00"/>
                </a:solidFill>
              </a:rPr>
              <a:t> 框架</a:t>
            </a:r>
            <a:r>
              <a:rPr lang="zh-CN" altLang="zh-CN" sz="3200" dirty="0" smtClean="0">
                <a:solidFill>
                  <a:srgbClr val="FFFF00"/>
                </a:solidFill>
              </a:rPr>
              <a:t>应</a:t>
            </a:r>
            <a:r>
              <a:rPr lang="zh-CN" altLang="zh-CN" sz="3200" dirty="0">
                <a:solidFill>
                  <a:srgbClr val="FFFF00"/>
                </a:solidFill>
              </a:rPr>
              <a:t>用</a:t>
            </a:r>
            <a:endParaRPr lang="zh-CN" altLang="en-US" sz="3200" dirty="0">
              <a:solidFill>
                <a:srgbClr val="FFFF00"/>
              </a:solidFill>
            </a:endParaRPr>
          </a:p>
        </p:txBody>
      </p:sp>
      <p:sp>
        <p:nvSpPr>
          <p:cNvPr id="64515" name="Rectangle 3"/>
          <p:cNvSpPr>
            <a:spLocks noChangeArrowheads="1"/>
          </p:cNvSpPr>
          <p:nvPr/>
        </p:nvSpPr>
        <p:spPr bwMode="auto">
          <a:xfrm>
            <a:off x="899592" y="1698774"/>
            <a:ext cx="7632700" cy="4225925"/>
          </a:xfrm>
          <a:prstGeom prst="rect">
            <a:avLst/>
          </a:prstGeom>
          <a:noFill/>
          <a:ln w="9525" algn="ctr">
            <a:noFill/>
            <a:miter lim="800000"/>
          </a:ln>
        </p:spPr>
        <p:txBody>
          <a:bodyPr anchor="ctr">
            <a:spAutoFit/>
          </a:bodyPr>
          <a:lstStyle/>
          <a:p>
            <a:pPr marL="357505" indent="-357505">
              <a:lnSpc>
                <a:spcPct val="140000"/>
              </a:lnSpc>
              <a:buClr>
                <a:schemeClr val="accent1"/>
              </a:buClr>
              <a:buSzPct val="75000"/>
              <a:buFont typeface="Wingdings" panose="05000000000000000000" pitchFamily="2" charset="2"/>
              <a:buChar char="p"/>
              <a:tabLst>
                <a:tab pos="800100" algn="l"/>
              </a:tabLst>
            </a:pPr>
            <a:r>
              <a:rPr lang="zh-CN" altLang="en-US" sz="2400" i="0" dirty="0"/>
              <a:t>适合</a:t>
            </a:r>
            <a:r>
              <a:rPr lang="en-US" altLang="en-US" sz="2400" i="0" dirty="0"/>
              <a:t>Web</a:t>
            </a:r>
            <a:r>
              <a:rPr lang="zh-CN" altLang="en-US" sz="2400" i="0" dirty="0"/>
              <a:t>应用的测试，可直接运行在浏览器之上，所见即所得</a:t>
            </a:r>
            <a:endParaRPr lang="zh-CN" altLang="en-US" sz="2400" i="0" dirty="0"/>
          </a:p>
          <a:p>
            <a:pPr marL="357505" indent="-357505">
              <a:lnSpc>
                <a:spcPct val="140000"/>
              </a:lnSpc>
              <a:buClr>
                <a:schemeClr val="accent1"/>
              </a:buClr>
              <a:buSzPct val="75000"/>
              <a:buFont typeface="Wingdings" panose="05000000000000000000" pitchFamily="2" charset="2"/>
              <a:buChar char="p"/>
              <a:tabLst>
                <a:tab pos="800100" algn="l"/>
              </a:tabLst>
            </a:pPr>
            <a:r>
              <a:rPr lang="zh-CN" altLang="en-US" sz="2400" i="0" dirty="0"/>
              <a:t>跨平台，支持多操作系统和多种浏览器</a:t>
            </a:r>
            <a:endParaRPr lang="zh-CN" altLang="en-US" sz="2400" i="0" dirty="0"/>
          </a:p>
          <a:p>
            <a:pPr marL="357505" indent="-357505">
              <a:lnSpc>
                <a:spcPct val="140000"/>
              </a:lnSpc>
              <a:buClr>
                <a:schemeClr val="accent1"/>
              </a:buClr>
              <a:buSzPct val="75000"/>
              <a:buFont typeface="Wingdings" panose="05000000000000000000" pitchFamily="2" charset="2"/>
              <a:buChar char="p"/>
              <a:tabLst>
                <a:tab pos="800100" algn="l"/>
              </a:tabLst>
            </a:pPr>
            <a:r>
              <a:rPr lang="zh-CN" altLang="en-US" sz="2400" i="0" dirty="0"/>
              <a:t>支持分布式应用的测试，构造一个完整的解决方案</a:t>
            </a:r>
            <a:endParaRPr lang="zh-CN" altLang="en-US" sz="2400" i="0" dirty="0"/>
          </a:p>
          <a:p>
            <a:pPr marL="357505" indent="-357505">
              <a:lnSpc>
                <a:spcPct val="140000"/>
              </a:lnSpc>
              <a:buClr>
                <a:schemeClr val="accent1"/>
              </a:buClr>
              <a:buSzPct val="75000"/>
              <a:buFont typeface="Wingdings" panose="05000000000000000000" pitchFamily="2" charset="2"/>
              <a:buChar char="p"/>
              <a:tabLst>
                <a:tab pos="800100" algn="l"/>
              </a:tabLst>
            </a:pPr>
            <a:r>
              <a:rPr lang="zh-CN" altLang="en-US" sz="2400" i="0" dirty="0"/>
              <a:t>支持两种开发脚本的模式</a:t>
            </a:r>
            <a:r>
              <a:rPr lang="en-US" altLang="en-US" sz="2400" i="0" dirty="0"/>
              <a:t>test runner </a:t>
            </a:r>
            <a:r>
              <a:rPr lang="zh-CN" altLang="en-US" sz="2400" i="0" dirty="0"/>
              <a:t>（</a:t>
            </a:r>
            <a:r>
              <a:rPr lang="en-US" altLang="en-US" sz="2400" i="0" dirty="0"/>
              <a:t>HTML</a:t>
            </a:r>
            <a:r>
              <a:rPr lang="zh-CN" altLang="en-US" sz="2400" i="0" dirty="0"/>
              <a:t>文件）和</a:t>
            </a:r>
            <a:r>
              <a:rPr lang="en-US" altLang="en-US" sz="2400" i="0" dirty="0"/>
              <a:t> driven</a:t>
            </a:r>
            <a:r>
              <a:rPr lang="zh-CN" altLang="en-US" sz="2400" i="0" dirty="0"/>
              <a:t>（脚本语言编写）</a:t>
            </a:r>
            <a:endParaRPr lang="zh-CN" altLang="en-US" sz="2400" i="0" dirty="0"/>
          </a:p>
          <a:p>
            <a:pPr marL="357505" indent="-357505">
              <a:lnSpc>
                <a:spcPct val="140000"/>
              </a:lnSpc>
              <a:buClr>
                <a:schemeClr val="accent1"/>
              </a:buClr>
              <a:buSzPct val="75000"/>
              <a:buFont typeface="Wingdings" panose="05000000000000000000" pitchFamily="2" charset="2"/>
              <a:buChar char="p"/>
              <a:tabLst>
                <a:tab pos="800100" algn="l"/>
              </a:tabLst>
            </a:pPr>
            <a:r>
              <a:rPr lang="zh-CN" altLang="en-US" sz="2400" i="0" dirty="0"/>
              <a:t>支持多种脚本语言，包括</a:t>
            </a:r>
            <a:r>
              <a:rPr lang="en-US" altLang="en-US" sz="2400" i="0" dirty="0"/>
              <a:t>Java</a:t>
            </a:r>
            <a:r>
              <a:rPr lang="zh-CN" altLang="en-US" sz="2400" i="0" dirty="0"/>
              <a:t>、</a:t>
            </a:r>
            <a:r>
              <a:rPr lang="en-US" altLang="en-US" sz="2400" i="0" dirty="0"/>
              <a:t>C#</a:t>
            </a:r>
            <a:r>
              <a:rPr lang="zh-CN" altLang="en-US" sz="2400" i="0" dirty="0"/>
              <a:t>、</a:t>
            </a:r>
            <a:r>
              <a:rPr lang="en-US" altLang="en-US" sz="2400" i="0" dirty="0"/>
              <a:t>PHP</a:t>
            </a:r>
            <a:r>
              <a:rPr lang="zh-CN" altLang="en-US" sz="2400" i="0" dirty="0"/>
              <a:t>、</a:t>
            </a:r>
            <a:r>
              <a:rPr lang="en-US" altLang="en-US" sz="2400" i="0" dirty="0"/>
              <a:t>Perl</a:t>
            </a:r>
            <a:r>
              <a:rPr lang="zh-CN" altLang="en-US" sz="2400" i="0" dirty="0"/>
              <a:t>、</a:t>
            </a:r>
            <a:r>
              <a:rPr lang="en-US" altLang="en-US" sz="2400" i="0" dirty="0"/>
              <a:t>Python </a:t>
            </a:r>
            <a:r>
              <a:rPr lang="zh-CN" altLang="en-US" sz="2400" i="0" dirty="0"/>
              <a:t>和</a:t>
            </a:r>
            <a:r>
              <a:rPr lang="en-US" altLang="en-US" sz="2400" i="0" dirty="0"/>
              <a:t> Ruby</a:t>
            </a:r>
            <a:r>
              <a:rPr lang="zh-CN" altLang="en-US" sz="2400" i="0" dirty="0"/>
              <a:t>等</a:t>
            </a:r>
            <a:endParaRPr lang="zh-CN" altLang="en-US" sz="2400" i="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1259632" y="366695"/>
            <a:ext cx="6312764" cy="561975"/>
          </a:xfrm>
        </p:spPr>
        <p:txBody>
          <a:bodyPr/>
          <a:lstStyle/>
          <a:p>
            <a:pPr algn="ctr"/>
            <a:r>
              <a:rPr lang="en-US" altLang="zh-CN" sz="3200" dirty="0">
                <a:solidFill>
                  <a:srgbClr val="FFFF00"/>
                </a:solidFill>
              </a:rPr>
              <a:t>Selenium</a:t>
            </a:r>
            <a:r>
              <a:rPr lang="zh-CN" altLang="en-US" sz="3200" dirty="0">
                <a:solidFill>
                  <a:srgbClr val="FFFF00"/>
                </a:solidFill>
              </a:rPr>
              <a:t>执行模式</a:t>
            </a:r>
            <a:endParaRPr lang="zh-CN" altLang="en-US" sz="3200" dirty="0">
              <a:solidFill>
                <a:srgbClr val="FFFF00"/>
              </a:solidFill>
            </a:endParaRPr>
          </a:p>
        </p:txBody>
      </p:sp>
      <p:pic>
        <p:nvPicPr>
          <p:cNvPr id="69635" name="Picture 2" descr="http://images.pushtotest.com/Spectrum2.png"/>
          <p:cNvPicPr>
            <a:picLocks noChangeAspect="1" noChangeArrowheads="1"/>
          </p:cNvPicPr>
          <p:nvPr/>
        </p:nvPicPr>
        <p:blipFill>
          <a:blip r:embed="rId1" cstate="print"/>
          <a:srcRect/>
          <a:stretch>
            <a:fillRect/>
          </a:stretch>
        </p:blipFill>
        <p:spPr bwMode="auto">
          <a:xfrm>
            <a:off x="1115616" y="1124744"/>
            <a:ext cx="7129078" cy="5408612"/>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547664" y="116632"/>
            <a:ext cx="5400600" cy="902065"/>
          </a:xfrm>
        </p:spPr>
        <p:txBody>
          <a:bodyPr>
            <a:noAutofit/>
          </a:bodyPr>
          <a:lstStyle/>
          <a:p>
            <a:pPr algn="ctr">
              <a:lnSpc>
                <a:spcPct val="150000"/>
              </a:lnSpc>
            </a:pPr>
            <a:r>
              <a:rPr lang="zh-CN" altLang="en-US" sz="3200" b="1" dirty="0" smtClean="0">
                <a:solidFill>
                  <a:srgbClr val="FFFF00"/>
                </a:solidFill>
              </a:rPr>
              <a:t>示例：</a:t>
            </a:r>
            <a:r>
              <a:rPr lang="en-US" altLang="en-US" sz="3200" dirty="0">
                <a:solidFill>
                  <a:srgbClr val="FFFF00"/>
                </a:solidFill>
                <a:latin typeface="Arial" panose="020B0604020202020204" pitchFamily="34" charset="0"/>
                <a:ea typeface="宋体" panose="02010600030101010101" pitchFamily="2" charset="-122"/>
                <a:cs typeface="Arial" panose="020B0604020202020204" pitchFamily="34" charset="0"/>
              </a:rPr>
              <a:t>STAF</a:t>
            </a:r>
            <a:r>
              <a:rPr lang="zh-CN" altLang="en-US" sz="3200" dirty="0">
                <a:solidFill>
                  <a:srgbClr val="FFFF00"/>
                </a:solidFill>
                <a:latin typeface="Arial" panose="020B0604020202020204" pitchFamily="34" charset="0"/>
                <a:ea typeface="宋体" panose="02010600030101010101" pitchFamily="2" charset="-122"/>
                <a:cs typeface="Arial" panose="020B0604020202020204" pitchFamily="34" charset="0"/>
              </a:rPr>
              <a:t> </a:t>
            </a:r>
            <a:r>
              <a:rPr lang="en-US" altLang="en-US" sz="3200" dirty="0">
                <a:solidFill>
                  <a:srgbClr val="FFFF00"/>
                </a:solidFill>
                <a:latin typeface="Arial" panose="020B0604020202020204" pitchFamily="34" charset="0"/>
                <a:ea typeface="宋体" panose="02010600030101010101" pitchFamily="2" charset="-122"/>
                <a:cs typeface="Arial" panose="020B0604020202020204" pitchFamily="34" charset="0"/>
              </a:rPr>
              <a:t>+</a:t>
            </a:r>
            <a:r>
              <a:rPr lang="zh-CN" altLang="en-US" sz="3200" dirty="0">
                <a:solidFill>
                  <a:srgbClr val="FFFF00"/>
                </a:solidFill>
                <a:latin typeface="Arial" panose="020B0604020202020204" pitchFamily="34" charset="0"/>
                <a:ea typeface="宋体" panose="02010600030101010101" pitchFamily="2" charset="-122"/>
                <a:cs typeface="Arial" panose="020B0604020202020204" pitchFamily="34" charset="0"/>
              </a:rPr>
              <a:t> </a:t>
            </a:r>
            <a:r>
              <a:rPr lang="en-US" altLang="en-US" sz="3200" dirty="0" smtClean="0">
                <a:solidFill>
                  <a:srgbClr val="FFFF00"/>
                </a:solidFill>
                <a:latin typeface="Arial" panose="020B0604020202020204" pitchFamily="34" charset="0"/>
                <a:ea typeface="宋体" panose="02010600030101010101" pitchFamily="2" charset="-122"/>
                <a:cs typeface="Arial" panose="020B0604020202020204" pitchFamily="34" charset="0"/>
              </a:rPr>
              <a:t>STAX</a:t>
            </a:r>
            <a:endParaRPr lang="zh-CN" altLang="en-US" sz="3200" b="1" dirty="0">
              <a:solidFill>
                <a:srgbClr val="FFFF00"/>
              </a:solidFill>
            </a:endParaRPr>
          </a:p>
        </p:txBody>
      </p:sp>
      <p:sp>
        <p:nvSpPr>
          <p:cNvPr id="21" name="Text Box 3"/>
          <p:cNvSpPr txBox="1">
            <a:spLocks noChangeArrowheads="1"/>
          </p:cNvSpPr>
          <p:nvPr/>
        </p:nvSpPr>
        <p:spPr bwMode="auto">
          <a:xfrm>
            <a:off x="3182168" y="2602657"/>
            <a:ext cx="2890104" cy="276999"/>
          </a:xfrm>
          <a:prstGeom prst="rect">
            <a:avLst/>
          </a:prstGeom>
          <a:noFill/>
          <a:ln>
            <a:noFill/>
          </a:ln>
        </p:spPr>
        <p:txBody>
          <a:bodyPr wrap="none" lIns="0" tIns="0" rIns="0" bIns="0" anchor="ctr">
            <a:spAutoFit/>
          </a:bodyPr>
          <a:lstStyle>
            <a:lvl1pPr defTabSz="820420"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820420" eaLnBrk="0" hangingPunct="0">
              <a:defRPr>
                <a:solidFill>
                  <a:schemeClr val="tx1"/>
                </a:solidFill>
                <a:latin typeface="Arial" panose="020B0604020202020204" pitchFamily="34" charset="0"/>
                <a:ea typeface="宋体" panose="02010600030101010101" pitchFamily="2" charset="-122"/>
              </a:defRPr>
            </a:lvl2pPr>
            <a:lvl3pPr marL="1143000" indent="-228600" defTabSz="820420" eaLnBrk="0" hangingPunct="0">
              <a:defRPr>
                <a:solidFill>
                  <a:schemeClr val="tx1"/>
                </a:solidFill>
                <a:latin typeface="Arial" panose="020B0604020202020204" pitchFamily="34" charset="0"/>
                <a:ea typeface="宋体" panose="02010600030101010101" pitchFamily="2" charset="-122"/>
              </a:defRPr>
            </a:lvl3pPr>
            <a:lvl4pPr marL="1600200" indent="-228600" defTabSz="820420" eaLnBrk="0" hangingPunct="0">
              <a:defRPr>
                <a:solidFill>
                  <a:schemeClr val="tx1"/>
                </a:solidFill>
                <a:latin typeface="Arial" panose="020B0604020202020204" pitchFamily="34" charset="0"/>
                <a:ea typeface="宋体" panose="02010600030101010101" pitchFamily="2" charset="-122"/>
              </a:defRPr>
            </a:lvl4pPr>
            <a:lvl5pPr marL="2057400" indent="-228600" defTabSz="820420" eaLnBrk="0" hangingPunct="0">
              <a:defRPr>
                <a:solidFill>
                  <a:schemeClr val="tx1"/>
                </a:solidFill>
                <a:latin typeface="Arial" panose="020B0604020202020204" pitchFamily="34" charset="0"/>
                <a:ea typeface="宋体" panose="02010600030101010101" pitchFamily="2" charset="-122"/>
              </a:defRPr>
            </a:lvl5pPr>
            <a:lvl6pPr marL="25146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Aft>
                <a:spcPct val="15000"/>
              </a:spcAft>
            </a:pPr>
            <a:r>
              <a:rPr lang="en-US" altLang="zh-CN">
                <a:solidFill>
                  <a:srgbClr val="D18213"/>
                </a:solidFill>
              </a:rPr>
              <a:t>Event, EventManager, Cron</a:t>
            </a:r>
            <a:endParaRPr lang="en-US" altLang="zh-CN">
              <a:solidFill>
                <a:srgbClr val="D18213"/>
              </a:solidFill>
            </a:endParaRPr>
          </a:p>
        </p:txBody>
      </p:sp>
      <p:sp>
        <p:nvSpPr>
          <p:cNvPr id="23" name="Line 4"/>
          <p:cNvSpPr>
            <a:spLocks noChangeShapeType="1"/>
          </p:cNvSpPr>
          <p:nvPr/>
        </p:nvSpPr>
        <p:spPr bwMode="auto">
          <a:xfrm>
            <a:off x="2043933" y="2910225"/>
            <a:ext cx="46037" cy="220662"/>
          </a:xfrm>
          <a:prstGeom prst="line">
            <a:avLst/>
          </a:prstGeom>
          <a:noFill/>
          <a:ln w="25400">
            <a:solidFill>
              <a:srgbClr val="FFFFFF"/>
            </a:solidFill>
            <a:round/>
            <a:tailEnd type="triangle" w="sm" len="sm"/>
          </a:ln>
        </p:spPr>
        <p:txBody>
          <a:bodyPr wrap="none"/>
          <a:lstStyle/>
          <a:p>
            <a:endParaRPr lang="zh-CN" altLang="en-US"/>
          </a:p>
        </p:txBody>
      </p:sp>
      <p:sp>
        <p:nvSpPr>
          <p:cNvPr id="24" name="Text Box 5"/>
          <p:cNvSpPr txBox="1">
            <a:spLocks noChangeArrowheads="1"/>
          </p:cNvSpPr>
          <p:nvPr/>
        </p:nvSpPr>
        <p:spPr bwMode="auto">
          <a:xfrm>
            <a:off x="3182169" y="3202731"/>
            <a:ext cx="1311472" cy="276999"/>
          </a:xfrm>
          <a:prstGeom prst="rect">
            <a:avLst/>
          </a:prstGeom>
          <a:noFill/>
          <a:ln>
            <a:noFill/>
          </a:ln>
        </p:spPr>
        <p:txBody>
          <a:bodyPr wrap="none" lIns="0" tIns="0" rIns="0" bIns="0" anchor="ctr">
            <a:spAutoFit/>
          </a:bodyPr>
          <a:lstStyle>
            <a:lvl1pPr defTabSz="820420"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820420" eaLnBrk="0" hangingPunct="0">
              <a:defRPr>
                <a:solidFill>
                  <a:schemeClr val="tx1"/>
                </a:solidFill>
                <a:latin typeface="Arial" panose="020B0604020202020204" pitchFamily="34" charset="0"/>
                <a:ea typeface="宋体" panose="02010600030101010101" pitchFamily="2" charset="-122"/>
              </a:defRPr>
            </a:lvl2pPr>
            <a:lvl3pPr marL="1143000" indent="-228600" defTabSz="820420" eaLnBrk="0" hangingPunct="0">
              <a:defRPr>
                <a:solidFill>
                  <a:schemeClr val="tx1"/>
                </a:solidFill>
                <a:latin typeface="Arial" panose="020B0604020202020204" pitchFamily="34" charset="0"/>
                <a:ea typeface="宋体" panose="02010600030101010101" pitchFamily="2" charset="-122"/>
              </a:defRPr>
            </a:lvl3pPr>
            <a:lvl4pPr marL="1600200" indent="-228600" defTabSz="820420" eaLnBrk="0" hangingPunct="0">
              <a:defRPr>
                <a:solidFill>
                  <a:schemeClr val="tx1"/>
                </a:solidFill>
                <a:latin typeface="Arial" panose="020B0604020202020204" pitchFamily="34" charset="0"/>
                <a:ea typeface="宋体" panose="02010600030101010101" pitchFamily="2" charset="-122"/>
              </a:defRPr>
            </a:lvl4pPr>
            <a:lvl5pPr marL="2057400" indent="-228600" defTabSz="820420" eaLnBrk="0" hangingPunct="0">
              <a:defRPr>
                <a:solidFill>
                  <a:schemeClr val="tx1"/>
                </a:solidFill>
                <a:latin typeface="Arial" panose="020B0604020202020204" pitchFamily="34" charset="0"/>
                <a:ea typeface="宋体" panose="02010600030101010101" pitchFamily="2" charset="-122"/>
              </a:defRPr>
            </a:lvl5pPr>
            <a:lvl6pPr marL="25146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Aft>
                <a:spcPct val="15000"/>
              </a:spcAft>
            </a:pPr>
            <a:r>
              <a:rPr lang="en-US" altLang="zh-CN">
                <a:solidFill>
                  <a:srgbClr val="D18213"/>
                </a:solidFill>
              </a:rPr>
              <a:t>FS, Process</a:t>
            </a:r>
            <a:endParaRPr lang="en-US" altLang="zh-CN">
              <a:solidFill>
                <a:srgbClr val="D18213"/>
              </a:solidFill>
            </a:endParaRPr>
          </a:p>
        </p:txBody>
      </p:sp>
      <p:sp>
        <p:nvSpPr>
          <p:cNvPr id="25" name="Line 6"/>
          <p:cNvSpPr>
            <a:spLocks noChangeShapeType="1"/>
          </p:cNvSpPr>
          <p:nvPr/>
        </p:nvSpPr>
        <p:spPr bwMode="auto">
          <a:xfrm>
            <a:off x="2043933" y="3546811"/>
            <a:ext cx="46037" cy="222250"/>
          </a:xfrm>
          <a:prstGeom prst="line">
            <a:avLst/>
          </a:prstGeom>
          <a:noFill/>
          <a:ln w="25400">
            <a:solidFill>
              <a:srgbClr val="FFFFFF"/>
            </a:solidFill>
            <a:round/>
            <a:tailEnd type="triangle" w="sm" len="sm"/>
          </a:ln>
        </p:spPr>
        <p:txBody>
          <a:bodyPr wrap="none"/>
          <a:lstStyle/>
          <a:p>
            <a:endParaRPr lang="zh-CN" altLang="en-US"/>
          </a:p>
        </p:txBody>
      </p:sp>
      <p:sp>
        <p:nvSpPr>
          <p:cNvPr id="26" name="Text Box 7"/>
          <p:cNvSpPr txBox="1">
            <a:spLocks noChangeArrowheads="1"/>
          </p:cNvSpPr>
          <p:nvPr/>
        </p:nvSpPr>
        <p:spPr bwMode="auto">
          <a:xfrm>
            <a:off x="3182170" y="3730981"/>
            <a:ext cx="2714625" cy="553998"/>
          </a:xfrm>
          <a:prstGeom prst="rect">
            <a:avLst/>
          </a:prstGeom>
          <a:noFill/>
          <a:ln>
            <a:noFill/>
          </a:ln>
        </p:spPr>
        <p:txBody>
          <a:bodyPr lIns="0" tIns="0" rIns="0" bIns="0" anchor="ctr">
            <a:spAutoFit/>
          </a:bodyPr>
          <a:lstStyle>
            <a:lvl1pPr defTabSz="820420"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820420" eaLnBrk="0" hangingPunct="0">
              <a:defRPr>
                <a:solidFill>
                  <a:schemeClr val="tx1"/>
                </a:solidFill>
                <a:latin typeface="Arial" panose="020B0604020202020204" pitchFamily="34" charset="0"/>
                <a:ea typeface="宋体" panose="02010600030101010101" pitchFamily="2" charset="-122"/>
              </a:defRPr>
            </a:lvl2pPr>
            <a:lvl3pPr marL="1143000" indent="-228600" defTabSz="820420" eaLnBrk="0" hangingPunct="0">
              <a:defRPr>
                <a:solidFill>
                  <a:schemeClr val="tx1"/>
                </a:solidFill>
                <a:latin typeface="Arial" panose="020B0604020202020204" pitchFamily="34" charset="0"/>
                <a:ea typeface="宋体" panose="02010600030101010101" pitchFamily="2" charset="-122"/>
              </a:defRPr>
            </a:lvl3pPr>
            <a:lvl4pPr marL="1600200" indent="-228600" defTabSz="820420" eaLnBrk="0" hangingPunct="0">
              <a:defRPr>
                <a:solidFill>
                  <a:schemeClr val="tx1"/>
                </a:solidFill>
                <a:latin typeface="Arial" panose="020B0604020202020204" pitchFamily="34" charset="0"/>
                <a:ea typeface="宋体" panose="02010600030101010101" pitchFamily="2" charset="-122"/>
              </a:defRPr>
            </a:lvl4pPr>
            <a:lvl5pPr marL="2057400" indent="-228600" defTabSz="820420" eaLnBrk="0" hangingPunct="0">
              <a:defRPr>
                <a:solidFill>
                  <a:schemeClr val="tx1"/>
                </a:solidFill>
                <a:latin typeface="Arial" panose="020B0604020202020204" pitchFamily="34" charset="0"/>
                <a:ea typeface="宋体" panose="02010600030101010101" pitchFamily="2" charset="-122"/>
              </a:defRPr>
            </a:lvl5pPr>
            <a:lvl6pPr marL="25146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Aft>
                <a:spcPct val="15000"/>
              </a:spcAft>
            </a:pPr>
            <a:r>
              <a:rPr lang="en-US" altLang="zh-CN">
                <a:solidFill>
                  <a:srgbClr val="D18213"/>
                </a:solidFill>
              </a:rPr>
              <a:t>Process, Monitor, Log, Variable, Queue, ResPool</a:t>
            </a:r>
            <a:endParaRPr lang="en-US" altLang="zh-CN">
              <a:solidFill>
                <a:srgbClr val="D18213"/>
              </a:solidFill>
            </a:endParaRPr>
          </a:p>
        </p:txBody>
      </p:sp>
      <p:sp>
        <p:nvSpPr>
          <p:cNvPr id="27" name="Line 8"/>
          <p:cNvSpPr>
            <a:spLocks noChangeShapeType="1"/>
          </p:cNvSpPr>
          <p:nvPr/>
        </p:nvSpPr>
        <p:spPr bwMode="auto">
          <a:xfrm>
            <a:off x="2043933" y="4180225"/>
            <a:ext cx="46037" cy="220662"/>
          </a:xfrm>
          <a:prstGeom prst="line">
            <a:avLst/>
          </a:prstGeom>
          <a:noFill/>
          <a:ln w="25400">
            <a:solidFill>
              <a:srgbClr val="FFFFFF"/>
            </a:solidFill>
            <a:round/>
            <a:tailEnd type="triangle" w="sm" len="sm"/>
          </a:ln>
        </p:spPr>
        <p:txBody>
          <a:bodyPr wrap="none"/>
          <a:lstStyle/>
          <a:p>
            <a:endParaRPr lang="zh-CN" altLang="en-US"/>
          </a:p>
        </p:txBody>
      </p:sp>
      <p:sp>
        <p:nvSpPr>
          <p:cNvPr id="28" name="Text Box 9"/>
          <p:cNvSpPr txBox="1">
            <a:spLocks noChangeArrowheads="1"/>
          </p:cNvSpPr>
          <p:nvPr/>
        </p:nvSpPr>
        <p:spPr bwMode="auto">
          <a:xfrm>
            <a:off x="3174232" y="4487019"/>
            <a:ext cx="1401641" cy="276999"/>
          </a:xfrm>
          <a:prstGeom prst="rect">
            <a:avLst/>
          </a:prstGeom>
          <a:noFill/>
          <a:ln>
            <a:noFill/>
          </a:ln>
        </p:spPr>
        <p:txBody>
          <a:bodyPr wrap="none" lIns="0" tIns="0" rIns="0" bIns="0" anchor="ctr">
            <a:spAutoFit/>
          </a:bodyPr>
          <a:lstStyle>
            <a:lvl1pPr defTabSz="820420"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820420" eaLnBrk="0" hangingPunct="0">
              <a:defRPr>
                <a:solidFill>
                  <a:schemeClr val="tx1"/>
                </a:solidFill>
                <a:latin typeface="Arial" panose="020B0604020202020204" pitchFamily="34" charset="0"/>
                <a:ea typeface="宋体" panose="02010600030101010101" pitchFamily="2" charset="-122"/>
              </a:defRPr>
            </a:lvl2pPr>
            <a:lvl3pPr marL="1143000" indent="-228600" defTabSz="820420" eaLnBrk="0" hangingPunct="0">
              <a:defRPr>
                <a:solidFill>
                  <a:schemeClr val="tx1"/>
                </a:solidFill>
                <a:latin typeface="Arial" panose="020B0604020202020204" pitchFamily="34" charset="0"/>
                <a:ea typeface="宋体" panose="02010600030101010101" pitchFamily="2" charset="-122"/>
              </a:defRPr>
            </a:lvl3pPr>
            <a:lvl4pPr marL="1600200" indent="-228600" defTabSz="820420" eaLnBrk="0" hangingPunct="0">
              <a:defRPr>
                <a:solidFill>
                  <a:schemeClr val="tx1"/>
                </a:solidFill>
                <a:latin typeface="Arial" panose="020B0604020202020204" pitchFamily="34" charset="0"/>
                <a:ea typeface="宋体" panose="02010600030101010101" pitchFamily="2" charset="-122"/>
              </a:defRPr>
            </a:lvl4pPr>
            <a:lvl5pPr marL="2057400" indent="-228600" defTabSz="820420" eaLnBrk="0" hangingPunct="0">
              <a:defRPr>
                <a:solidFill>
                  <a:schemeClr val="tx1"/>
                </a:solidFill>
                <a:latin typeface="Arial" panose="020B0604020202020204" pitchFamily="34" charset="0"/>
                <a:ea typeface="宋体" panose="02010600030101010101" pitchFamily="2" charset="-122"/>
              </a:defRPr>
            </a:lvl5pPr>
            <a:lvl6pPr marL="25146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Aft>
                <a:spcPct val="15000"/>
              </a:spcAft>
            </a:pPr>
            <a:r>
              <a:rPr lang="en-US" altLang="zh-CN">
                <a:solidFill>
                  <a:srgbClr val="D18213"/>
                </a:solidFill>
              </a:rPr>
              <a:t>Log, Process </a:t>
            </a:r>
            <a:r>
              <a:rPr lang="en-US" altLang="zh-CN">
                <a:solidFill>
                  <a:srgbClr val="FFFFFF"/>
                </a:solidFill>
              </a:rPr>
              <a:t> </a:t>
            </a:r>
            <a:endParaRPr lang="en-US" altLang="zh-CN">
              <a:solidFill>
                <a:srgbClr val="FFFFFF"/>
              </a:solidFill>
            </a:endParaRPr>
          </a:p>
        </p:txBody>
      </p:sp>
      <p:sp>
        <p:nvSpPr>
          <p:cNvPr id="29" name="Line 10"/>
          <p:cNvSpPr>
            <a:spLocks noChangeShapeType="1"/>
          </p:cNvSpPr>
          <p:nvPr/>
        </p:nvSpPr>
        <p:spPr bwMode="auto">
          <a:xfrm>
            <a:off x="2043933" y="4789824"/>
            <a:ext cx="46037" cy="222250"/>
          </a:xfrm>
          <a:prstGeom prst="line">
            <a:avLst/>
          </a:prstGeom>
          <a:noFill/>
          <a:ln w="25400">
            <a:solidFill>
              <a:srgbClr val="FFFFFF"/>
            </a:solidFill>
            <a:round/>
            <a:tailEnd type="triangle" w="sm" len="sm"/>
          </a:ln>
        </p:spPr>
        <p:txBody>
          <a:bodyPr wrap="none"/>
          <a:lstStyle/>
          <a:p>
            <a:endParaRPr lang="zh-CN" altLang="en-US"/>
          </a:p>
        </p:txBody>
      </p:sp>
      <p:sp>
        <p:nvSpPr>
          <p:cNvPr id="30" name="Text Box 11"/>
          <p:cNvSpPr txBox="1">
            <a:spLocks noChangeArrowheads="1"/>
          </p:cNvSpPr>
          <p:nvPr/>
        </p:nvSpPr>
        <p:spPr bwMode="auto">
          <a:xfrm>
            <a:off x="3182169" y="5063282"/>
            <a:ext cx="888242" cy="276999"/>
          </a:xfrm>
          <a:prstGeom prst="rect">
            <a:avLst/>
          </a:prstGeom>
          <a:noFill/>
          <a:ln>
            <a:noFill/>
          </a:ln>
        </p:spPr>
        <p:txBody>
          <a:bodyPr wrap="none" lIns="0" tIns="0" rIns="0" bIns="0" anchor="ctr">
            <a:spAutoFit/>
          </a:bodyPr>
          <a:lstStyle>
            <a:lvl1pPr defTabSz="820420"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820420" eaLnBrk="0" hangingPunct="0">
              <a:defRPr>
                <a:solidFill>
                  <a:schemeClr val="tx1"/>
                </a:solidFill>
                <a:latin typeface="Arial" panose="020B0604020202020204" pitchFamily="34" charset="0"/>
                <a:ea typeface="宋体" panose="02010600030101010101" pitchFamily="2" charset="-122"/>
              </a:defRPr>
            </a:lvl2pPr>
            <a:lvl3pPr marL="1143000" indent="-228600" defTabSz="820420" eaLnBrk="0" hangingPunct="0">
              <a:defRPr>
                <a:solidFill>
                  <a:schemeClr val="tx1"/>
                </a:solidFill>
                <a:latin typeface="Arial" panose="020B0604020202020204" pitchFamily="34" charset="0"/>
                <a:ea typeface="宋体" panose="02010600030101010101" pitchFamily="2" charset="-122"/>
              </a:defRPr>
            </a:lvl3pPr>
            <a:lvl4pPr marL="1600200" indent="-228600" defTabSz="820420" eaLnBrk="0" hangingPunct="0">
              <a:defRPr>
                <a:solidFill>
                  <a:schemeClr val="tx1"/>
                </a:solidFill>
                <a:latin typeface="Arial" panose="020B0604020202020204" pitchFamily="34" charset="0"/>
                <a:ea typeface="宋体" panose="02010600030101010101" pitchFamily="2" charset="-122"/>
              </a:defRPr>
            </a:lvl4pPr>
            <a:lvl5pPr marL="2057400" indent="-228600" defTabSz="820420" eaLnBrk="0" hangingPunct="0">
              <a:defRPr>
                <a:solidFill>
                  <a:schemeClr val="tx1"/>
                </a:solidFill>
                <a:latin typeface="Arial" panose="020B0604020202020204" pitchFamily="34" charset="0"/>
                <a:ea typeface="宋体" panose="02010600030101010101" pitchFamily="2" charset="-122"/>
              </a:defRPr>
            </a:lvl5pPr>
            <a:lvl6pPr marL="25146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Aft>
                <a:spcPct val="15000"/>
              </a:spcAft>
            </a:pPr>
            <a:r>
              <a:rPr lang="en-US" altLang="zh-CN">
                <a:solidFill>
                  <a:srgbClr val="D18213"/>
                </a:solidFill>
              </a:rPr>
              <a:t>Process</a:t>
            </a:r>
            <a:r>
              <a:rPr lang="en-US" altLang="zh-CN">
                <a:solidFill>
                  <a:srgbClr val="FFFFFF"/>
                </a:solidFill>
              </a:rPr>
              <a:t> </a:t>
            </a:r>
            <a:endParaRPr lang="en-US" altLang="zh-CN">
              <a:solidFill>
                <a:srgbClr val="FFFFFF"/>
              </a:solidFill>
            </a:endParaRPr>
          </a:p>
        </p:txBody>
      </p:sp>
      <p:sp>
        <p:nvSpPr>
          <p:cNvPr id="31" name="Line 12"/>
          <p:cNvSpPr>
            <a:spLocks noChangeShapeType="1"/>
          </p:cNvSpPr>
          <p:nvPr/>
        </p:nvSpPr>
        <p:spPr bwMode="auto">
          <a:xfrm>
            <a:off x="2034408" y="5440700"/>
            <a:ext cx="46037" cy="220662"/>
          </a:xfrm>
          <a:prstGeom prst="line">
            <a:avLst/>
          </a:prstGeom>
          <a:noFill/>
          <a:ln w="25400">
            <a:solidFill>
              <a:srgbClr val="FFFFFF"/>
            </a:solidFill>
            <a:round/>
            <a:tailEnd type="triangle" w="sm" len="sm"/>
          </a:ln>
        </p:spPr>
        <p:txBody>
          <a:bodyPr wrap="none"/>
          <a:lstStyle/>
          <a:p>
            <a:endParaRPr lang="zh-CN" altLang="en-US"/>
          </a:p>
        </p:txBody>
      </p:sp>
      <p:sp>
        <p:nvSpPr>
          <p:cNvPr id="32" name="Text Box 13"/>
          <p:cNvSpPr txBox="1">
            <a:spLocks noChangeArrowheads="1"/>
          </p:cNvSpPr>
          <p:nvPr/>
        </p:nvSpPr>
        <p:spPr bwMode="auto">
          <a:xfrm>
            <a:off x="3182170" y="5715744"/>
            <a:ext cx="1353964" cy="276999"/>
          </a:xfrm>
          <a:prstGeom prst="rect">
            <a:avLst/>
          </a:prstGeom>
          <a:noFill/>
          <a:ln>
            <a:noFill/>
          </a:ln>
        </p:spPr>
        <p:txBody>
          <a:bodyPr wrap="none" lIns="0" tIns="0" rIns="0" bIns="0" anchor="ctr">
            <a:spAutoFit/>
          </a:bodyPr>
          <a:lstStyle>
            <a:lvl1pPr defTabSz="820420"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820420" eaLnBrk="0" hangingPunct="0">
              <a:defRPr>
                <a:solidFill>
                  <a:schemeClr val="tx1"/>
                </a:solidFill>
                <a:latin typeface="Arial" panose="020B0604020202020204" pitchFamily="34" charset="0"/>
                <a:ea typeface="宋体" panose="02010600030101010101" pitchFamily="2" charset="-122"/>
              </a:defRPr>
            </a:lvl2pPr>
            <a:lvl3pPr marL="1143000" indent="-228600" defTabSz="820420" eaLnBrk="0" hangingPunct="0">
              <a:defRPr>
                <a:solidFill>
                  <a:schemeClr val="tx1"/>
                </a:solidFill>
                <a:latin typeface="Arial" panose="020B0604020202020204" pitchFamily="34" charset="0"/>
                <a:ea typeface="宋体" panose="02010600030101010101" pitchFamily="2" charset="-122"/>
              </a:defRPr>
            </a:lvl3pPr>
            <a:lvl4pPr marL="1600200" indent="-228600" defTabSz="820420" eaLnBrk="0" hangingPunct="0">
              <a:defRPr>
                <a:solidFill>
                  <a:schemeClr val="tx1"/>
                </a:solidFill>
                <a:latin typeface="Arial" panose="020B0604020202020204" pitchFamily="34" charset="0"/>
                <a:ea typeface="宋体" panose="02010600030101010101" pitchFamily="2" charset="-122"/>
              </a:defRPr>
            </a:lvl4pPr>
            <a:lvl5pPr marL="2057400" indent="-228600" defTabSz="820420" eaLnBrk="0" hangingPunct="0">
              <a:defRPr>
                <a:solidFill>
                  <a:schemeClr val="tx1"/>
                </a:solidFill>
                <a:latin typeface="Arial" panose="020B0604020202020204" pitchFamily="34" charset="0"/>
                <a:ea typeface="宋体" panose="02010600030101010101" pitchFamily="2" charset="-122"/>
              </a:defRPr>
            </a:lvl5pPr>
            <a:lvl6pPr marL="25146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Aft>
                <a:spcPct val="15000"/>
              </a:spcAft>
            </a:pPr>
            <a:r>
              <a:rPr lang="en-US" altLang="zh-CN">
                <a:solidFill>
                  <a:srgbClr val="D18213"/>
                </a:solidFill>
              </a:rPr>
              <a:t>Email, HTTP </a:t>
            </a:r>
            <a:endParaRPr lang="en-US" altLang="zh-CN">
              <a:solidFill>
                <a:srgbClr val="D18213"/>
              </a:solidFill>
            </a:endParaRPr>
          </a:p>
        </p:txBody>
      </p:sp>
      <p:sp>
        <p:nvSpPr>
          <p:cNvPr id="33" name="Line 14"/>
          <p:cNvSpPr>
            <a:spLocks noChangeShapeType="1"/>
          </p:cNvSpPr>
          <p:nvPr/>
        </p:nvSpPr>
        <p:spPr bwMode="auto">
          <a:xfrm>
            <a:off x="2115368" y="5907424"/>
            <a:ext cx="46038" cy="220662"/>
          </a:xfrm>
          <a:prstGeom prst="line">
            <a:avLst/>
          </a:prstGeom>
          <a:noFill/>
          <a:ln w="25400">
            <a:solidFill>
              <a:srgbClr val="FFFFFF"/>
            </a:solidFill>
            <a:round/>
            <a:tailEnd type="triangle" w="sm" len="sm"/>
          </a:ln>
        </p:spPr>
        <p:txBody>
          <a:bodyPr wrap="none"/>
          <a:lstStyle/>
          <a:p>
            <a:endParaRPr lang="zh-CN" altLang="en-US"/>
          </a:p>
        </p:txBody>
      </p:sp>
      <p:sp>
        <p:nvSpPr>
          <p:cNvPr id="34" name="Line 15"/>
          <p:cNvSpPr>
            <a:spLocks noChangeShapeType="1"/>
          </p:cNvSpPr>
          <p:nvPr/>
        </p:nvSpPr>
        <p:spPr bwMode="auto">
          <a:xfrm>
            <a:off x="5916613" y="2295744"/>
            <a:ext cx="1141412" cy="0"/>
          </a:xfrm>
          <a:prstGeom prst="line">
            <a:avLst/>
          </a:prstGeom>
          <a:noFill/>
          <a:ln w="25400">
            <a:solidFill>
              <a:srgbClr val="FFFFFF"/>
            </a:solidFill>
            <a:round/>
            <a:tailEnd type="triangle" w="sm" len="sm"/>
          </a:ln>
        </p:spPr>
        <p:txBody>
          <a:bodyPr wrap="none"/>
          <a:lstStyle/>
          <a:p>
            <a:endParaRPr lang="zh-CN" altLang="en-US"/>
          </a:p>
        </p:txBody>
      </p:sp>
      <p:sp>
        <p:nvSpPr>
          <p:cNvPr id="35" name="Line 16"/>
          <p:cNvSpPr>
            <a:spLocks noChangeShapeType="1"/>
          </p:cNvSpPr>
          <p:nvPr/>
        </p:nvSpPr>
        <p:spPr bwMode="auto">
          <a:xfrm>
            <a:off x="6330950" y="2381470"/>
            <a:ext cx="0" cy="3559175"/>
          </a:xfrm>
          <a:prstGeom prst="line">
            <a:avLst/>
          </a:prstGeom>
          <a:noFill/>
          <a:ln w="25400">
            <a:solidFill>
              <a:srgbClr val="FFFFFF"/>
            </a:solidFill>
            <a:round/>
            <a:tailEnd type="triangle" w="sm" len="sm"/>
          </a:ln>
        </p:spPr>
        <p:txBody>
          <a:bodyPr wrap="none"/>
          <a:lstStyle/>
          <a:p>
            <a:endParaRPr lang="zh-CN" altLang="en-US"/>
          </a:p>
        </p:txBody>
      </p:sp>
      <p:sp>
        <p:nvSpPr>
          <p:cNvPr id="36" name="Line 17"/>
          <p:cNvSpPr>
            <a:spLocks noChangeShapeType="1"/>
          </p:cNvSpPr>
          <p:nvPr/>
        </p:nvSpPr>
        <p:spPr bwMode="auto">
          <a:xfrm flipH="1">
            <a:off x="3802065" y="6053356"/>
            <a:ext cx="3279775" cy="0"/>
          </a:xfrm>
          <a:prstGeom prst="line">
            <a:avLst/>
          </a:prstGeom>
          <a:noFill/>
          <a:ln w="25400">
            <a:solidFill>
              <a:srgbClr val="FFFFFF"/>
            </a:solidFill>
            <a:round/>
            <a:tailEnd type="triangle" w="sm" len="sm"/>
          </a:ln>
        </p:spPr>
        <p:txBody>
          <a:bodyPr wrap="none"/>
          <a:lstStyle/>
          <a:p>
            <a:endParaRPr lang="zh-CN" altLang="en-US"/>
          </a:p>
        </p:txBody>
      </p:sp>
      <p:sp>
        <p:nvSpPr>
          <p:cNvPr id="37" name="Line 18"/>
          <p:cNvSpPr>
            <a:spLocks noChangeShapeType="1"/>
          </p:cNvSpPr>
          <p:nvPr/>
        </p:nvSpPr>
        <p:spPr bwMode="auto">
          <a:xfrm flipH="1" flipV="1">
            <a:off x="4865688" y="3110132"/>
            <a:ext cx="1943100" cy="7938"/>
          </a:xfrm>
          <a:prstGeom prst="line">
            <a:avLst/>
          </a:prstGeom>
          <a:noFill/>
          <a:ln w="25400">
            <a:solidFill>
              <a:srgbClr val="FFFFFF"/>
            </a:solidFill>
            <a:prstDash val="sysDot"/>
            <a:round/>
            <a:headEnd type="triangle" w="sm" len="sm"/>
            <a:tailEnd type="triangle" w="sm" len="sm"/>
          </a:ln>
        </p:spPr>
        <p:txBody>
          <a:bodyPr wrap="none"/>
          <a:lstStyle/>
          <a:p>
            <a:endParaRPr lang="zh-CN" altLang="en-US"/>
          </a:p>
        </p:txBody>
      </p:sp>
      <p:sp>
        <p:nvSpPr>
          <p:cNvPr id="38" name="Line 19"/>
          <p:cNvSpPr>
            <a:spLocks noChangeShapeType="1"/>
          </p:cNvSpPr>
          <p:nvPr/>
        </p:nvSpPr>
        <p:spPr bwMode="auto">
          <a:xfrm flipH="1">
            <a:off x="6145215" y="3716556"/>
            <a:ext cx="668337" cy="0"/>
          </a:xfrm>
          <a:prstGeom prst="line">
            <a:avLst/>
          </a:prstGeom>
          <a:noFill/>
          <a:ln w="25400">
            <a:solidFill>
              <a:srgbClr val="FFFFFF"/>
            </a:solidFill>
            <a:prstDash val="sysDot"/>
            <a:round/>
            <a:headEnd type="triangle" w="sm" len="sm"/>
            <a:tailEnd type="triangle" w="sm" len="sm"/>
          </a:ln>
        </p:spPr>
        <p:txBody>
          <a:bodyPr wrap="none"/>
          <a:lstStyle/>
          <a:p>
            <a:endParaRPr lang="zh-CN" altLang="en-US"/>
          </a:p>
        </p:txBody>
      </p:sp>
      <p:sp>
        <p:nvSpPr>
          <p:cNvPr id="39" name="Line 20"/>
          <p:cNvSpPr>
            <a:spLocks noChangeShapeType="1"/>
          </p:cNvSpPr>
          <p:nvPr/>
        </p:nvSpPr>
        <p:spPr bwMode="auto">
          <a:xfrm flipH="1">
            <a:off x="4843463" y="4359494"/>
            <a:ext cx="1993900" cy="0"/>
          </a:xfrm>
          <a:prstGeom prst="line">
            <a:avLst/>
          </a:prstGeom>
          <a:noFill/>
          <a:ln w="25400">
            <a:solidFill>
              <a:srgbClr val="FFFFFF"/>
            </a:solidFill>
            <a:prstDash val="sysDot"/>
            <a:round/>
            <a:headEnd type="triangle" w="sm" len="sm"/>
            <a:tailEnd type="triangle" w="sm" len="sm"/>
          </a:ln>
        </p:spPr>
        <p:txBody>
          <a:bodyPr wrap="none"/>
          <a:lstStyle/>
          <a:p>
            <a:endParaRPr lang="zh-CN" altLang="en-US"/>
          </a:p>
        </p:txBody>
      </p:sp>
      <p:sp>
        <p:nvSpPr>
          <p:cNvPr id="40" name="Line 21"/>
          <p:cNvSpPr>
            <a:spLocks noChangeShapeType="1"/>
          </p:cNvSpPr>
          <p:nvPr/>
        </p:nvSpPr>
        <p:spPr bwMode="auto">
          <a:xfrm flipH="1">
            <a:off x="4935538" y="4926231"/>
            <a:ext cx="1909762" cy="6350"/>
          </a:xfrm>
          <a:prstGeom prst="line">
            <a:avLst/>
          </a:prstGeom>
          <a:noFill/>
          <a:ln w="25400">
            <a:solidFill>
              <a:srgbClr val="FFFFFF"/>
            </a:solidFill>
            <a:prstDash val="sysDot"/>
            <a:round/>
            <a:headEnd type="triangle" w="sm" len="sm"/>
            <a:tailEnd type="triangle" w="sm" len="sm"/>
          </a:ln>
        </p:spPr>
        <p:txBody>
          <a:bodyPr wrap="none"/>
          <a:lstStyle/>
          <a:p>
            <a:endParaRPr lang="zh-CN" altLang="en-US"/>
          </a:p>
        </p:txBody>
      </p:sp>
      <p:sp>
        <p:nvSpPr>
          <p:cNvPr id="41" name="Line 22"/>
          <p:cNvSpPr>
            <a:spLocks noChangeShapeType="1"/>
          </p:cNvSpPr>
          <p:nvPr/>
        </p:nvSpPr>
        <p:spPr bwMode="auto">
          <a:xfrm flipH="1">
            <a:off x="4803775" y="5586631"/>
            <a:ext cx="2033588" cy="0"/>
          </a:xfrm>
          <a:prstGeom prst="line">
            <a:avLst/>
          </a:prstGeom>
          <a:noFill/>
          <a:ln w="25400">
            <a:solidFill>
              <a:srgbClr val="FFFFFF"/>
            </a:solidFill>
            <a:prstDash val="sysDot"/>
            <a:round/>
            <a:headEnd type="triangle" w="sm" len="sm"/>
            <a:tailEnd type="triangle" w="sm" len="sm"/>
          </a:ln>
        </p:spPr>
        <p:txBody>
          <a:bodyPr wrap="none"/>
          <a:lstStyle/>
          <a:p>
            <a:endParaRPr lang="zh-CN" altLang="en-US"/>
          </a:p>
        </p:txBody>
      </p:sp>
      <p:sp>
        <p:nvSpPr>
          <p:cNvPr id="42" name="Text Box 23"/>
          <p:cNvSpPr txBox="1">
            <a:spLocks noChangeArrowheads="1"/>
          </p:cNvSpPr>
          <p:nvPr/>
        </p:nvSpPr>
        <p:spPr bwMode="auto">
          <a:xfrm>
            <a:off x="7359014" y="2453224"/>
            <a:ext cx="1216223" cy="3674852"/>
          </a:xfrm>
          <a:prstGeom prst="rect">
            <a:avLst/>
          </a:prstGeom>
          <a:noFill/>
          <a:ln>
            <a:noFill/>
          </a:ln>
        </p:spPr>
        <p:txBody>
          <a:bodyPr wrap="square" lIns="0" tIns="0" rIns="0" bIns="0">
            <a:spAutoFit/>
          </a:bodyPr>
          <a:lstStyle>
            <a:lvl1pPr defTabSz="820420"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820420" eaLnBrk="0" hangingPunct="0">
              <a:defRPr>
                <a:solidFill>
                  <a:schemeClr val="tx1"/>
                </a:solidFill>
                <a:latin typeface="Arial" panose="020B0604020202020204" pitchFamily="34" charset="0"/>
                <a:ea typeface="宋体" panose="02010600030101010101" pitchFamily="2" charset="-122"/>
              </a:defRPr>
            </a:lvl2pPr>
            <a:lvl3pPr marL="1143000" indent="-228600" defTabSz="820420" eaLnBrk="0" hangingPunct="0">
              <a:defRPr>
                <a:solidFill>
                  <a:schemeClr val="tx1"/>
                </a:solidFill>
                <a:latin typeface="Arial" panose="020B0604020202020204" pitchFamily="34" charset="0"/>
                <a:ea typeface="宋体" panose="02010600030101010101" pitchFamily="2" charset="-122"/>
              </a:defRPr>
            </a:lvl3pPr>
            <a:lvl4pPr marL="1600200" indent="-228600" defTabSz="820420" eaLnBrk="0" hangingPunct="0">
              <a:defRPr>
                <a:solidFill>
                  <a:schemeClr val="tx1"/>
                </a:solidFill>
                <a:latin typeface="Arial" panose="020B0604020202020204" pitchFamily="34" charset="0"/>
                <a:ea typeface="宋体" panose="02010600030101010101" pitchFamily="2" charset="-122"/>
              </a:defRPr>
            </a:lvl4pPr>
            <a:lvl5pPr marL="2057400" indent="-228600" defTabSz="820420" eaLnBrk="0" hangingPunct="0">
              <a:defRPr>
                <a:solidFill>
                  <a:schemeClr val="tx1"/>
                </a:solidFill>
                <a:latin typeface="Arial" panose="020B0604020202020204" pitchFamily="34" charset="0"/>
                <a:ea typeface="宋体" panose="02010600030101010101" pitchFamily="2" charset="-122"/>
              </a:defRPr>
            </a:lvl5pPr>
            <a:lvl6pPr marL="25146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Aft>
                <a:spcPct val="15000"/>
              </a:spcAft>
            </a:pPr>
            <a:r>
              <a:rPr lang="en-US" altLang="zh-CN" sz="1200" dirty="0">
                <a:solidFill>
                  <a:srgbClr val="D18213"/>
                </a:solidFill>
              </a:rPr>
              <a:t>&lt;function&gt;</a:t>
            </a:r>
            <a:endParaRPr lang="en-US" altLang="zh-CN" sz="1200" dirty="0">
              <a:solidFill>
                <a:srgbClr val="D18213"/>
              </a:solidFill>
            </a:endParaRPr>
          </a:p>
          <a:p>
            <a:pPr>
              <a:lnSpc>
                <a:spcPct val="90000"/>
              </a:lnSpc>
              <a:spcAft>
                <a:spcPct val="15000"/>
              </a:spcAft>
            </a:pPr>
            <a:r>
              <a:rPr lang="en-US" altLang="zh-CN" sz="1200" dirty="0">
                <a:solidFill>
                  <a:srgbClr val="D18213"/>
                </a:solidFill>
              </a:rPr>
              <a:t>&lt;parallel&gt;</a:t>
            </a:r>
            <a:endParaRPr lang="en-US" altLang="zh-CN" sz="1200" dirty="0">
              <a:solidFill>
                <a:srgbClr val="D18213"/>
              </a:solidFill>
            </a:endParaRPr>
          </a:p>
          <a:p>
            <a:pPr>
              <a:lnSpc>
                <a:spcPct val="90000"/>
              </a:lnSpc>
              <a:spcAft>
                <a:spcPct val="15000"/>
              </a:spcAft>
            </a:pPr>
            <a:r>
              <a:rPr lang="en-US" altLang="zh-CN" sz="1200" dirty="0">
                <a:solidFill>
                  <a:srgbClr val="D18213"/>
                </a:solidFill>
              </a:rPr>
              <a:t>&lt;sequence&gt;</a:t>
            </a:r>
            <a:endParaRPr lang="en-US" altLang="zh-CN" sz="1200" dirty="0">
              <a:solidFill>
                <a:srgbClr val="D18213"/>
              </a:solidFill>
            </a:endParaRPr>
          </a:p>
          <a:p>
            <a:pPr>
              <a:lnSpc>
                <a:spcPct val="90000"/>
              </a:lnSpc>
              <a:spcAft>
                <a:spcPct val="15000"/>
              </a:spcAft>
            </a:pPr>
            <a:r>
              <a:rPr lang="en-US" altLang="zh-CN" sz="1200" dirty="0">
                <a:solidFill>
                  <a:srgbClr val="D18213"/>
                </a:solidFill>
              </a:rPr>
              <a:t>&lt;process&gt;</a:t>
            </a:r>
            <a:endParaRPr lang="en-US" altLang="zh-CN" sz="1200" dirty="0">
              <a:solidFill>
                <a:srgbClr val="D18213"/>
              </a:solidFill>
            </a:endParaRPr>
          </a:p>
          <a:p>
            <a:pPr>
              <a:lnSpc>
                <a:spcPct val="90000"/>
              </a:lnSpc>
              <a:spcAft>
                <a:spcPct val="15000"/>
              </a:spcAft>
            </a:pPr>
            <a:r>
              <a:rPr lang="en-US" altLang="zh-CN" sz="1200" dirty="0">
                <a:solidFill>
                  <a:srgbClr val="D18213"/>
                </a:solidFill>
              </a:rPr>
              <a:t>&lt;</a:t>
            </a:r>
            <a:r>
              <a:rPr lang="en-US" altLang="zh-CN" sz="1200" dirty="0" err="1">
                <a:solidFill>
                  <a:srgbClr val="D18213"/>
                </a:solidFill>
              </a:rPr>
              <a:t>stafcmd</a:t>
            </a:r>
            <a:r>
              <a:rPr lang="en-US" altLang="zh-CN" sz="1200" dirty="0">
                <a:solidFill>
                  <a:srgbClr val="D18213"/>
                </a:solidFill>
              </a:rPr>
              <a:t>&gt;</a:t>
            </a:r>
            <a:endParaRPr lang="en-US" altLang="zh-CN" sz="1200" dirty="0">
              <a:solidFill>
                <a:srgbClr val="D18213"/>
              </a:solidFill>
            </a:endParaRPr>
          </a:p>
          <a:p>
            <a:pPr>
              <a:lnSpc>
                <a:spcPct val="90000"/>
              </a:lnSpc>
              <a:spcAft>
                <a:spcPct val="15000"/>
              </a:spcAft>
            </a:pPr>
            <a:r>
              <a:rPr lang="en-US" altLang="zh-CN" sz="1200" dirty="0">
                <a:solidFill>
                  <a:srgbClr val="D18213"/>
                </a:solidFill>
              </a:rPr>
              <a:t>&lt;</a:t>
            </a:r>
            <a:r>
              <a:rPr lang="en-US" altLang="zh-CN" sz="1200" dirty="0" err="1">
                <a:solidFill>
                  <a:srgbClr val="D18213"/>
                </a:solidFill>
              </a:rPr>
              <a:t>testcase</a:t>
            </a:r>
            <a:r>
              <a:rPr lang="en-US" altLang="zh-CN" sz="1200" dirty="0">
                <a:solidFill>
                  <a:srgbClr val="D18213"/>
                </a:solidFill>
              </a:rPr>
              <a:t>&gt;</a:t>
            </a:r>
            <a:endParaRPr lang="en-US" altLang="zh-CN" sz="1200" dirty="0">
              <a:solidFill>
                <a:srgbClr val="D18213"/>
              </a:solidFill>
            </a:endParaRPr>
          </a:p>
          <a:p>
            <a:pPr>
              <a:lnSpc>
                <a:spcPct val="90000"/>
              </a:lnSpc>
              <a:spcAft>
                <a:spcPct val="15000"/>
              </a:spcAft>
            </a:pPr>
            <a:r>
              <a:rPr lang="en-US" altLang="zh-CN" sz="1200" dirty="0">
                <a:solidFill>
                  <a:srgbClr val="D18213"/>
                </a:solidFill>
              </a:rPr>
              <a:t>&lt;timer&gt;</a:t>
            </a:r>
            <a:endParaRPr lang="en-US" altLang="zh-CN" sz="1200" dirty="0">
              <a:solidFill>
                <a:srgbClr val="D18213"/>
              </a:solidFill>
            </a:endParaRPr>
          </a:p>
          <a:p>
            <a:pPr>
              <a:lnSpc>
                <a:spcPct val="90000"/>
              </a:lnSpc>
              <a:spcAft>
                <a:spcPct val="15000"/>
              </a:spcAft>
            </a:pPr>
            <a:r>
              <a:rPr lang="en-US" altLang="zh-CN" sz="1200" dirty="0">
                <a:solidFill>
                  <a:srgbClr val="D18213"/>
                </a:solidFill>
              </a:rPr>
              <a:t>&lt;block&gt;</a:t>
            </a:r>
            <a:endParaRPr lang="en-US" altLang="zh-CN" sz="1200" dirty="0">
              <a:solidFill>
                <a:srgbClr val="D18213"/>
              </a:solidFill>
            </a:endParaRPr>
          </a:p>
          <a:p>
            <a:pPr>
              <a:lnSpc>
                <a:spcPct val="90000"/>
              </a:lnSpc>
              <a:spcAft>
                <a:spcPct val="15000"/>
              </a:spcAft>
            </a:pPr>
            <a:r>
              <a:rPr lang="en-US" altLang="zh-CN" sz="1200" dirty="0">
                <a:solidFill>
                  <a:srgbClr val="D18213"/>
                </a:solidFill>
              </a:rPr>
              <a:t>&lt;loop&gt;</a:t>
            </a:r>
            <a:endParaRPr lang="en-US" altLang="zh-CN" sz="1200" dirty="0">
              <a:solidFill>
                <a:srgbClr val="D18213"/>
              </a:solidFill>
            </a:endParaRPr>
          </a:p>
          <a:p>
            <a:pPr>
              <a:lnSpc>
                <a:spcPct val="90000"/>
              </a:lnSpc>
              <a:spcAft>
                <a:spcPct val="15000"/>
              </a:spcAft>
            </a:pPr>
            <a:r>
              <a:rPr lang="en-US" altLang="zh-CN" sz="1200" dirty="0">
                <a:solidFill>
                  <a:srgbClr val="D18213"/>
                </a:solidFill>
              </a:rPr>
              <a:t>&lt;message&gt;</a:t>
            </a:r>
            <a:endParaRPr lang="en-US" altLang="zh-CN" sz="1200" dirty="0">
              <a:solidFill>
                <a:srgbClr val="D18213"/>
              </a:solidFill>
            </a:endParaRPr>
          </a:p>
          <a:p>
            <a:pPr>
              <a:lnSpc>
                <a:spcPct val="90000"/>
              </a:lnSpc>
              <a:spcAft>
                <a:spcPct val="15000"/>
              </a:spcAft>
            </a:pPr>
            <a:r>
              <a:rPr lang="en-US" altLang="zh-CN" sz="1200" dirty="0">
                <a:solidFill>
                  <a:srgbClr val="D18213"/>
                </a:solidFill>
              </a:rPr>
              <a:t>&lt;log&gt;</a:t>
            </a:r>
            <a:endParaRPr lang="en-US" altLang="zh-CN" sz="1200" dirty="0">
              <a:solidFill>
                <a:srgbClr val="D18213"/>
              </a:solidFill>
            </a:endParaRPr>
          </a:p>
          <a:p>
            <a:pPr>
              <a:lnSpc>
                <a:spcPct val="90000"/>
              </a:lnSpc>
              <a:spcAft>
                <a:spcPct val="15000"/>
              </a:spcAft>
            </a:pPr>
            <a:r>
              <a:rPr lang="en-US" altLang="zh-CN" sz="1200" dirty="0">
                <a:solidFill>
                  <a:srgbClr val="D18213"/>
                </a:solidFill>
              </a:rPr>
              <a:t>&lt;import&gt;</a:t>
            </a:r>
            <a:endParaRPr lang="en-US" altLang="zh-CN" sz="1200" dirty="0">
              <a:solidFill>
                <a:srgbClr val="D18213"/>
              </a:solidFill>
            </a:endParaRPr>
          </a:p>
          <a:p>
            <a:pPr>
              <a:lnSpc>
                <a:spcPct val="90000"/>
              </a:lnSpc>
              <a:spcAft>
                <a:spcPct val="15000"/>
              </a:spcAft>
            </a:pPr>
            <a:r>
              <a:rPr lang="en-US" altLang="zh-CN" sz="1200" dirty="0">
                <a:solidFill>
                  <a:srgbClr val="D18213"/>
                </a:solidFill>
              </a:rPr>
              <a:t>&lt;job&gt;</a:t>
            </a:r>
            <a:endParaRPr lang="en-US" altLang="zh-CN" sz="1200" dirty="0">
              <a:solidFill>
                <a:srgbClr val="D18213"/>
              </a:solidFill>
            </a:endParaRPr>
          </a:p>
          <a:p>
            <a:pPr>
              <a:lnSpc>
                <a:spcPct val="90000"/>
              </a:lnSpc>
              <a:spcAft>
                <a:spcPct val="15000"/>
              </a:spcAft>
            </a:pPr>
            <a:r>
              <a:rPr lang="en-US" altLang="zh-CN" sz="1200" dirty="0">
                <a:solidFill>
                  <a:srgbClr val="D18213"/>
                </a:solidFill>
              </a:rPr>
              <a:t>&lt;iterate&gt;</a:t>
            </a:r>
            <a:endParaRPr lang="en-US" altLang="zh-CN" sz="1200" dirty="0">
              <a:solidFill>
                <a:srgbClr val="D18213"/>
              </a:solidFill>
            </a:endParaRPr>
          </a:p>
          <a:p>
            <a:pPr>
              <a:lnSpc>
                <a:spcPct val="90000"/>
              </a:lnSpc>
              <a:spcAft>
                <a:spcPct val="15000"/>
              </a:spcAft>
            </a:pPr>
            <a:r>
              <a:rPr lang="en-US" altLang="zh-CN" sz="1200" dirty="0">
                <a:solidFill>
                  <a:srgbClr val="D18213"/>
                </a:solidFill>
              </a:rPr>
              <a:t>&lt;</a:t>
            </a:r>
            <a:r>
              <a:rPr lang="en-US" altLang="zh-CN" sz="1200" dirty="0" err="1">
                <a:solidFill>
                  <a:srgbClr val="D18213"/>
                </a:solidFill>
              </a:rPr>
              <a:t>paralleliterate</a:t>
            </a:r>
            <a:r>
              <a:rPr lang="en-US" altLang="zh-CN" sz="1200" dirty="0">
                <a:solidFill>
                  <a:srgbClr val="D18213"/>
                </a:solidFill>
              </a:rPr>
              <a:t>&gt;</a:t>
            </a:r>
            <a:endParaRPr lang="en-US" altLang="zh-CN" sz="1200" dirty="0">
              <a:solidFill>
                <a:srgbClr val="D18213"/>
              </a:solidFill>
            </a:endParaRPr>
          </a:p>
          <a:p>
            <a:pPr>
              <a:lnSpc>
                <a:spcPct val="90000"/>
              </a:lnSpc>
              <a:spcAft>
                <a:spcPct val="15000"/>
              </a:spcAft>
            </a:pPr>
            <a:r>
              <a:rPr lang="en-US" altLang="zh-CN" sz="1200" dirty="0">
                <a:solidFill>
                  <a:srgbClr val="D18213"/>
                </a:solidFill>
              </a:rPr>
              <a:t>&lt;hold&gt;</a:t>
            </a:r>
            <a:endParaRPr lang="en-US" altLang="zh-CN" sz="1200" dirty="0">
              <a:solidFill>
                <a:srgbClr val="D18213"/>
              </a:solidFill>
            </a:endParaRPr>
          </a:p>
          <a:p>
            <a:pPr>
              <a:lnSpc>
                <a:spcPct val="90000"/>
              </a:lnSpc>
              <a:spcAft>
                <a:spcPct val="15000"/>
              </a:spcAft>
            </a:pPr>
            <a:r>
              <a:rPr lang="en-US" altLang="zh-CN" sz="1200" dirty="0">
                <a:solidFill>
                  <a:srgbClr val="D18213"/>
                </a:solidFill>
              </a:rPr>
              <a:t>&lt;release&gt;</a:t>
            </a:r>
            <a:endParaRPr lang="en-US" altLang="zh-CN" sz="1200" dirty="0">
              <a:solidFill>
                <a:srgbClr val="D18213"/>
              </a:solidFill>
            </a:endParaRPr>
          </a:p>
          <a:p>
            <a:pPr>
              <a:lnSpc>
                <a:spcPct val="90000"/>
              </a:lnSpc>
              <a:spcAft>
                <a:spcPct val="15000"/>
              </a:spcAft>
            </a:pPr>
            <a:r>
              <a:rPr lang="en-US" altLang="zh-CN" sz="1200" dirty="0">
                <a:solidFill>
                  <a:srgbClr val="D18213"/>
                </a:solidFill>
              </a:rPr>
              <a:t>&lt;terminate&gt;</a:t>
            </a:r>
            <a:endParaRPr lang="en-US" altLang="zh-CN" sz="1200" dirty="0">
              <a:solidFill>
                <a:srgbClr val="D18213"/>
              </a:solidFill>
            </a:endParaRPr>
          </a:p>
          <a:p>
            <a:pPr>
              <a:spcAft>
                <a:spcPct val="15000"/>
              </a:spcAft>
            </a:pPr>
            <a:endParaRPr lang="en-US" altLang="zh-CN" sz="1200" dirty="0">
              <a:solidFill>
                <a:srgbClr val="D18213"/>
              </a:solidFill>
            </a:endParaRPr>
          </a:p>
        </p:txBody>
      </p:sp>
      <p:sp>
        <p:nvSpPr>
          <p:cNvPr id="43" name="Rectangle 25"/>
          <p:cNvSpPr>
            <a:spLocks noChangeArrowheads="1"/>
          </p:cNvSpPr>
          <p:nvPr/>
        </p:nvSpPr>
        <p:spPr bwMode="auto">
          <a:xfrm>
            <a:off x="467545" y="5675650"/>
            <a:ext cx="2428875" cy="407987"/>
          </a:xfrm>
          <a:prstGeom prst="rect">
            <a:avLst/>
          </a:prstGeom>
          <a:solidFill>
            <a:srgbClr val="CCFFFF"/>
          </a:solidFill>
          <a:ln w="25400">
            <a:solidFill>
              <a:srgbClr val="000000"/>
            </a:solidFill>
            <a:miter lim="800000"/>
          </a:ln>
        </p:spPr>
        <p:txBody>
          <a:bodyPr lIns="0" tIns="0" rIns="0" bIns="0" anchor="ctr"/>
          <a:lstStyle/>
          <a:p>
            <a:pPr algn="ctr" defTabSz="820420" eaLnBrk="0" hangingPunct="0">
              <a:spcAft>
                <a:spcPct val="15000"/>
              </a:spcAft>
            </a:pPr>
            <a:r>
              <a:rPr lang="zh-CN" altLang="en-US">
                <a:solidFill>
                  <a:schemeClr val="tx2"/>
                </a:solidFill>
              </a:rPr>
              <a:t>结果通知</a:t>
            </a:r>
            <a:endParaRPr lang="en-US" altLang="zh-CN">
              <a:solidFill>
                <a:schemeClr val="tx2"/>
              </a:solidFill>
            </a:endParaRPr>
          </a:p>
        </p:txBody>
      </p:sp>
      <p:sp>
        <p:nvSpPr>
          <p:cNvPr id="44" name="Rectangle 26"/>
          <p:cNvSpPr>
            <a:spLocks noChangeArrowheads="1"/>
          </p:cNvSpPr>
          <p:nvPr/>
        </p:nvSpPr>
        <p:spPr bwMode="auto">
          <a:xfrm>
            <a:off x="467545" y="5027950"/>
            <a:ext cx="2428875" cy="409576"/>
          </a:xfrm>
          <a:prstGeom prst="rect">
            <a:avLst/>
          </a:prstGeom>
          <a:solidFill>
            <a:srgbClr val="CCFFFF"/>
          </a:solidFill>
          <a:ln w="25400">
            <a:solidFill>
              <a:srgbClr val="000000"/>
            </a:solidFill>
            <a:miter lim="800000"/>
          </a:ln>
        </p:spPr>
        <p:txBody>
          <a:bodyPr lIns="0" tIns="0" rIns="0" bIns="0" anchor="ctr"/>
          <a:lstStyle/>
          <a:p>
            <a:pPr algn="ctr" defTabSz="820420" eaLnBrk="0" hangingPunct="0">
              <a:spcAft>
                <a:spcPct val="15000"/>
              </a:spcAft>
            </a:pPr>
            <a:r>
              <a:rPr lang="zh-CN" altLang="en-US">
                <a:solidFill>
                  <a:schemeClr val="tx2"/>
                </a:solidFill>
              </a:rPr>
              <a:t>测试环境清理</a:t>
            </a:r>
            <a:endParaRPr lang="en-US" altLang="zh-CN">
              <a:solidFill>
                <a:schemeClr val="tx2"/>
              </a:solidFill>
            </a:endParaRPr>
          </a:p>
        </p:txBody>
      </p:sp>
      <p:sp>
        <p:nvSpPr>
          <p:cNvPr id="45" name="Rectangle 27"/>
          <p:cNvSpPr>
            <a:spLocks noChangeArrowheads="1"/>
          </p:cNvSpPr>
          <p:nvPr/>
        </p:nvSpPr>
        <p:spPr bwMode="auto">
          <a:xfrm>
            <a:off x="467545" y="4400886"/>
            <a:ext cx="2428875" cy="411163"/>
          </a:xfrm>
          <a:prstGeom prst="rect">
            <a:avLst/>
          </a:prstGeom>
          <a:solidFill>
            <a:srgbClr val="CCFFFF"/>
          </a:solidFill>
          <a:ln w="25400">
            <a:solidFill>
              <a:srgbClr val="000000"/>
            </a:solidFill>
            <a:miter lim="800000"/>
          </a:ln>
        </p:spPr>
        <p:txBody>
          <a:bodyPr lIns="0" tIns="0" rIns="0" bIns="0" anchor="ctr"/>
          <a:lstStyle/>
          <a:p>
            <a:pPr algn="ctr" defTabSz="820420" eaLnBrk="0" hangingPunct="0">
              <a:spcAft>
                <a:spcPct val="15000"/>
              </a:spcAft>
            </a:pPr>
            <a:r>
              <a:rPr lang="zh-CN" altLang="en-US">
                <a:solidFill>
                  <a:schemeClr val="tx2"/>
                </a:solidFill>
              </a:rPr>
              <a:t>测试结果分析</a:t>
            </a:r>
            <a:endParaRPr lang="en-US" altLang="zh-CN">
              <a:solidFill>
                <a:schemeClr val="tx2"/>
              </a:solidFill>
            </a:endParaRPr>
          </a:p>
        </p:txBody>
      </p:sp>
      <p:sp>
        <p:nvSpPr>
          <p:cNvPr id="46" name="Rectangle 28"/>
          <p:cNvSpPr>
            <a:spLocks noChangeArrowheads="1"/>
          </p:cNvSpPr>
          <p:nvPr/>
        </p:nvSpPr>
        <p:spPr bwMode="auto">
          <a:xfrm>
            <a:off x="467545" y="3773824"/>
            <a:ext cx="2428875" cy="409576"/>
          </a:xfrm>
          <a:prstGeom prst="rect">
            <a:avLst/>
          </a:prstGeom>
          <a:solidFill>
            <a:srgbClr val="CCFFFF"/>
          </a:solidFill>
          <a:ln w="25400">
            <a:solidFill>
              <a:srgbClr val="000000"/>
            </a:solidFill>
            <a:miter lim="800000"/>
          </a:ln>
        </p:spPr>
        <p:txBody>
          <a:bodyPr lIns="0" tIns="0" rIns="0" bIns="0" anchor="ctr"/>
          <a:lstStyle/>
          <a:p>
            <a:pPr algn="ctr" defTabSz="820420" eaLnBrk="0" hangingPunct="0">
              <a:spcAft>
                <a:spcPct val="15000"/>
              </a:spcAft>
            </a:pPr>
            <a:r>
              <a:rPr lang="zh-CN" altLang="en-US">
                <a:solidFill>
                  <a:schemeClr val="tx2"/>
                </a:solidFill>
              </a:rPr>
              <a:t>测试用例执行</a:t>
            </a:r>
            <a:endParaRPr lang="en-US" altLang="zh-CN">
              <a:solidFill>
                <a:schemeClr val="tx2"/>
              </a:solidFill>
            </a:endParaRPr>
          </a:p>
        </p:txBody>
      </p:sp>
      <p:sp>
        <p:nvSpPr>
          <p:cNvPr id="47" name="Rectangle 29"/>
          <p:cNvSpPr>
            <a:spLocks noChangeArrowheads="1"/>
          </p:cNvSpPr>
          <p:nvPr/>
        </p:nvSpPr>
        <p:spPr bwMode="auto">
          <a:xfrm>
            <a:off x="467545" y="3146761"/>
            <a:ext cx="2428875" cy="407988"/>
          </a:xfrm>
          <a:prstGeom prst="rect">
            <a:avLst/>
          </a:prstGeom>
          <a:solidFill>
            <a:srgbClr val="CCFFFF"/>
          </a:solidFill>
          <a:ln w="25400">
            <a:solidFill>
              <a:srgbClr val="000000"/>
            </a:solidFill>
            <a:miter lim="800000"/>
          </a:ln>
        </p:spPr>
        <p:txBody>
          <a:bodyPr lIns="0" tIns="0" rIns="0" bIns="0" anchor="ctr"/>
          <a:lstStyle/>
          <a:p>
            <a:pPr algn="ctr" defTabSz="820420" eaLnBrk="0" hangingPunct="0">
              <a:spcAft>
                <a:spcPct val="15000"/>
              </a:spcAft>
            </a:pPr>
            <a:r>
              <a:rPr lang="zh-CN" altLang="en-US">
                <a:solidFill>
                  <a:schemeClr val="tx2"/>
                </a:solidFill>
              </a:rPr>
              <a:t>系统设置</a:t>
            </a:r>
            <a:endParaRPr lang="en-US" altLang="zh-CN">
              <a:solidFill>
                <a:schemeClr val="tx2"/>
              </a:solidFill>
            </a:endParaRPr>
          </a:p>
        </p:txBody>
      </p:sp>
      <p:sp>
        <p:nvSpPr>
          <p:cNvPr id="48" name="Rectangle 30"/>
          <p:cNvSpPr>
            <a:spLocks noChangeArrowheads="1"/>
          </p:cNvSpPr>
          <p:nvPr/>
        </p:nvSpPr>
        <p:spPr bwMode="auto">
          <a:xfrm>
            <a:off x="467545" y="2500649"/>
            <a:ext cx="2428875" cy="409576"/>
          </a:xfrm>
          <a:prstGeom prst="rect">
            <a:avLst/>
          </a:prstGeom>
          <a:solidFill>
            <a:srgbClr val="CCFFFF"/>
          </a:solidFill>
          <a:ln w="25400">
            <a:solidFill>
              <a:srgbClr val="000000"/>
            </a:solidFill>
            <a:miter lim="800000"/>
          </a:ln>
        </p:spPr>
        <p:txBody>
          <a:bodyPr lIns="0" tIns="0" rIns="0" bIns="0" anchor="ctr"/>
          <a:lstStyle/>
          <a:p>
            <a:pPr algn="ctr" defTabSz="820420" eaLnBrk="0" hangingPunct="0">
              <a:spcAft>
                <a:spcPct val="15000"/>
              </a:spcAft>
            </a:pPr>
            <a:r>
              <a:rPr lang="zh-CN" altLang="en-US">
                <a:solidFill>
                  <a:schemeClr val="tx2"/>
                </a:solidFill>
              </a:rPr>
              <a:t>自动化启动</a:t>
            </a:r>
            <a:endParaRPr lang="en-US" altLang="zh-CN">
              <a:solidFill>
                <a:schemeClr val="tx2"/>
              </a:solidFill>
            </a:endParaRPr>
          </a:p>
        </p:txBody>
      </p:sp>
      <p:sp>
        <p:nvSpPr>
          <p:cNvPr id="49" name="Rectangle 31"/>
          <p:cNvSpPr>
            <a:spLocks noChangeArrowheads="1"/>
          </p:cNvSpPr>
          <p:nvPr/>
        </p:nvSpPr>
        <p:spPr bwMode="auto">
          <a:xfrm>
            <a:off x="6429377" y="2478494"/>
            <a:ext cx="734912" cy="3542794"/>
          </a:xfrm>
          <a:prstGeom prst="rect">
            <a:avLst/>
          </a:prstGeom>
          <a:solidFill>
            <a:srgbClr val="99CCFF"/>
          </a:solidFill>
          <a:ln w="25400">
            <a:solidFill>
              <a:srgbClr val="000000"/>
            </a:solidFill>
            <a:miter lim="800000"/>
          </a:ln>
        </p:spPr>
        <p:txBody>
          <a:bodyPr lIns="0" tIns="0" rIns="0" bIns="0" anchor="ctr"/>
          <a:lstStyle/>
          <a:p>
            <a:pPr algn="ctr" defTabSz="820420" eaLnBrk="0" hangingPunct="0">
              <a:lnSpc>
                <a:spcPct val="80000"/>
              </a:lnSpc>
              <a:spcAft>
                <a:spcPct val="15000"/>
              </a:spcAft>
            </a:pPr>
            <a:r>
              <a:rPr lang="en-US" altLang="zh-CN" sz="2400" dirty="0">
                <a:solidFill>
                  <a:schemeClr val="accent2"/>
                </a:solidFill>
              </a:rPr>
              <a:t>S</a:t>
            </a:r>
            <a:endParaRPr lang="en-US" altLang="zh-CN" sz="2400" dirty="0">
              <a:solidFill>
                <a:schemeClr val="accent2"/>
              </a:solidFill>
            </a:endParaRPr>
          </a:p>
          <a:p>
            <a:pPr algn="ctr" defTabSz="820420" eaLnBrk="0" hangingPunct="0">
              <a:lnSpc>
                <a:spcPct val="80000"/>
              </a:lnSpc>
              <a:spcAft>
                <a:spcPct val="15000"/>
              </a:spcAft>
            </a:pPr>
            <a:r>
              <a:rPr lang="en-US" altLang="zh-CN" sz="2400" dirty="0">
                <a:solidFill>
                  <a:schemeClr val="accent2"/>
                </a:solidFill>
              </a:rPr>
              <a:t>T</a:t>
            </a:r>
            <a:endParaRPr lang="en-US" altLang="zh-CN" sz="2400" dirty="0">
              <a:solidFill>
                <a:schemeClr val="accent2"/>
              </a:solidFill>
            </a:endParaRPr>
          </a:p>
          <a:p>
            <a:pPr algn="ctr" defTabSz="820420" eaLnBrk="0" hangingPunct="0">
              <a:lnSpc>
                <a:spcPct val="80000"/>
              </a:lnSpc>
              <a:spcAft>
                <a:spcPct val="15000"/>
              </a:spcAft>
            </a:pPr>
            <a:r>
              <a:rPr lang="en-US" altLang="zh-CN" sz="2400" dirty="0">
                <a:solidFill>
                  <a:schemeClr val="accent2"/>
                </a:solidFill>
              </a:rPr>
              <a:t>A</a:t>
            </a:r>
            <a:endParaRPr lang="en-US" altLang="zh-CN" sz="2400" dirty="0">
              <a:solidFill>
                <a:schemeClr val="accent2"/>
              </a:solidFill>
            </a:endParaRPr>
          </a:p>
          <a:p>
            <a:pPr algn="ctr" defTabSz="820420" eaLnBrk="0" hangingPunct="0">
              <a:lnSpc>
                <a:spcPct val="80000"/>
              </a:lnSpc>
              <a:spcAft>
                <a:spcPct val="15000"/>
              </a:spcAft>
            </a:pPr>
            <a:r>
              <a:rPr lang="en-US" altLang="zh-CN" sz="2400" dirty="0">
                <a:solidFill>
                  <a:schemeClr val="accent2"/>
                </a:solidFill>
              </a:rPr>
              <a:t>X </a:t>
            </a:r>
            <a:endParaRPr lang="en-US" altLang="zh-CN" sz="2400" dirty="0">
              <a:solidFill>
                <a:schemeClr val="accent2"/>
              </a:solidFill>
            </a:endParaRPr>
          </a:p>
          <a:p>
            <a:pPr algn="ctr" defTabSz="820420" eaLnBrk="0" hangingPunct="0">
              <a:lnSpc>
                <a:spcPct val="80000"/>
              </a:lnSpc>
              <a:spcAft>
                <a:spcPct val="15000"/>
              </a:spcAft>
            </a:pPr>
            <a:endParaRPr lang="en-US" altLang="zh-CN" sz="2400" dirty="0">
              <a:solidFill>
                <a:schemeClr val="accent2"/>
              </a:solidFill>
            </a:endParaRPr>
          </a:p>
          <a:p>
            <a:pPr algn="ctr" defTabSz="820420" eaLnBrk="0" hangingPunct="0">
              <a:lnSpc>
                <a:spcPct val="80000"/>
              </a:lnSpc>
              <a:spcAft>
                <a:spcPct val="15000"/>
              </a:spcAft>
            </a:pPr>
            <a:r>
              <a:rPr lang="en-US" altLang="zh-CN" sz="2400" dirty="0">
                <a:solidFill>
                  <a:schemeClr val="accent2"/>
                </a:solidFill>
              </a:rPr>
              <a:t>J</a:t>
            </a:r>
            <a:endParaRPr lang="en-US" altLang="zh-CN" sz="2400" dirty="0">
              <a:solidFill>
                <a:schemeClr val="accent2"/>
              </a:solidFill>
            </a:endParaRPr>
          </a:p>
          <a:p>
            <a:pPr algn="ctr" defTabSz="820420" eaLnBrk="0" hangingPunct="0">
              <a:lnSpc>
                <a:spcPct val="80000"/>
              </a:lnSpc>
              <a:spcAft>
                <a:spcPct val="15000"/>
              </a:spcAft>
            </a:pPr>
            <a:r>
              <a:rPr lang="en-US" altLang="zh-CN" sz="2400" dirty="0">
                <a:solidFill>
                  <a:schemeClr val="accent2"/>
                </a:solidFill>
              </a:rPr>
              <a:t>o</a:t>
            </a:r>
            <a:endParaRPr lang="en-US" altLang="zh-CN" sz="2400" dirty="0">
              <a:solidFill>
                <a:schemeClr val="accent2"/>
              </a:solidFill>
            </a:endParaRPr>
          </a:p>
          <a:p>
            <a:pPr algn="ctr" defTabSz="820420" eaLnBrk="0" hangingPunct="0">
              <a:lnSpc>
                <a:spcPct val="80000"/>
              </a:lnSpc>
              <a:spcAft>
                <a:spcPct val="15000"/>
              </a:spcAft>
            </a:pPr>
            <a:r>
              <a:rPr lang="en-US" altLang="zh-CN" sz="2400" dirty="0">
                <a:solidFill>
                  <a:schemeClr val="accent2"/>
                </a:solidFill>
              </a:rPr>
              <a:t>b</a:t>
            </a:r>
            <a:endParaRPr lang="en-US" altLang="zh-CN" sz="2400" dirty="0">
              <a:solidFill>
                <a:schemeClr val="accent2"/>
              </a:solidFill>
            </a:endParaRPr>
          </a:p>
        </p:txBody>
      </p:sp>
      <p:sp>
        <p:nvSpPr>
          <p:cNvPr id="50" name="Text Box 3"/>
          <p:cNvSpPr txBox="1">
            <a:spLocks noChangeArrowheads="1"/>
          </p:cNvSpPr>
          <p:nvPr/>
        </p:nvSpPr>
        <p:spPr bwMode="auto">
          <a:xfrm>
            <a:off x="3419872" y="1996970"/>
            <a:ext cx="1310674" cy="369332"/>
          </a:xfrm>
          <a:prstGeom prst="rect">
            <a:avLst/>
          </a:prstGeom>
          <a:noFill/>
          <a:ln>
            <a:noFill/>
          </a:ln>
        </p:spPr>
        <p:txBody>
          <a:bodyPr wrap="none" lIns="0" tIns="0" rIns="0" bIns="0" anchor="ctr">
            <a:spAutoFit/>
          </a:bodyPr>
          <a:lstStyle>
            <a:lvl1pPr defTabSz="820420"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820420" eaLnBrk="0" hangingPunct="0">
              <a:defRPr>
                <a:solidFill>
                  <a:schemeClr val="tx1"/>
                </a:solidFill>
                <a:latin typeface="Arial" panose="020B0604020202020204" pitchFamily="34" charset="0"/>
                <a:ea typeface="宋体" panose="02010600030101010101" pitchFamily="2" charset="-122"/>
              </a:defRPr>
            </a:lvl2pPr>
            <a:lvl3pPr marL="1143000" indent="-228600" defTabSz="820420" eaLnBrk="0" hangingPunct="0">
              <a:defRPr>
                <a:solidFill>
                  <a:schemeClr val="tx1"/>
                </a:solidFill>
                <a:latin typeface="Arial" panose="020B0604020202020204" pitchFamily="34" charset="0"/>
                <a:ea typeface="宋体" panose="02010600030101010101" pitchFamily="2" charset="-122"/>
              </a:defRPr>
            </a:lvl3pPr>
            <a:lvl4pPr marL="1600200" indent="-228600" defTabSz="820420" eaLnBrk="0" hangingPunct="0">
              <a:defRPr>
                <a:solidFill>
                  <a:schemeClr val="tx1"/>
                </a:solidFill>
                <a:latin typeface="Arial" panose="020B0604020202020204" pitchFamily="34" charset="0"/>
                <a:ea typeface="宋体" panose="02010600030101010101" pitchFamily="2" charset="-122"/>
              </a:defRPr>
            </a:lvl4pPr>
            <a:lvl5pPr marL="2057400" indent="-228600" defTabSz="820420" eaLnBrk="0" hangingPunct="0">
              <a:defRPr>
                <a:solidFill>
                  <a:schemeClr val="tx1"/>
                </a:solidFill>
                <a:latin typeface="Arial" panose="020B0604020202020204" pitchFamily="34" charset="0"/>
                <a:ea typeface="宋体" panose="02010600030101010101" pitchFamily="2" charset="-122"/>
              </a:defRPr>
            </a:lvl5pPr>
            <a:lvl6pPr marL="25146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Aft>
                <a:spcPct val="15000"/>
              </a:spcAft>
            </a:pPr>
            <a:r>
              <a:rPr lang="zh-CN" altLang="en-US" sz="2400" b="1" dirty="0">
                <a:solidFill>
                  <a:srgbClr val="00B0F0"/>
                </a:solidFill>
              </a:rPr>
              <a:t>各种服务</a:t>
            </a:r>
            <a:endParaRPr lang="en-US" altLang="zh-CN" sz="2400" b="1" dirty="0">
              <a:solidFill>
                <a:srgbClr val="00B0F0"/>
              </a:solidFill>
            </a:endParaRPr>
          </a:p>
        </p:txBody>
      </p:sp>
      <p:sp>
        <p:nvSpPr>
          <p:cNvPr id="51" name="Text Box 3"/>
          <p:cNvSpPr txBox="1">
            <a:spLocks noChangeArrowheads="1"/>
          </p:cNvSpPr>
          <p:nvPr/>
        </p:nvSpPr>
        <p:spPr bwMode="auto">
          <a:xfrm>
            <a:off x="5796136" y="1996970"/>
            <a:ext cx="1310674" cy="369332"/>
          </a:xfrm>
          <a:prstGeom prst="rect">
            <a:avLst/>
          </a:prstGeom>
          <a:noFill/>
          <a:ln>
            <a:noFill/>
          </a:ln>
        </p:spPr>
        <p:txBody>
          <a:bodyPr wrap="none" lIns="0" tIns="0" rIns="0" bIns="0" anchor="ctr">
            <a:spAutoFit/>
          </a:bodyPr>
          <a:lstStyle>
            <a:lvl1pPr defTabSz="820420"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820420" eaLnBrk="0" hangingPunct="0">
              <a:defRPr>
                <a:solidFill>
                  <a:schemeClr val="tx1"/>
                </a:solidFill>
                <a:latin typeface="Arial" panose="020B0604020202020204" pitchFamily="34" charset="0"/>
                <a:ea typeface="宋体" panose="02010600030101010101" pitchFamily="2" charset="-122"/>
              </a:defRPr>
            </a:lvl2pPr>
            <a:lvl3pPr marL="1143000" indent="-228600" defTabSz="820420" eaLnBrk="0" hangingPunct="0">
              <a:defRPr>
                <a:solidFill>
                  <a:schemeClr val="tx1"/>
                </a:solidFill>
                <a:latin typeface="Arial" panose="020B0604020202020204" pitchFamily="34" charset="0"/>
                <a:ea typeface="宋体" panose="02010600030101010101" pitchFamily="2" charset="-122"/>
              </a:defRPr>
            </a:lvl3pPr>
            <a:lvl4pPr marL="1600200" indent="-228600" defTabSz="820420" eaLnBrk="0" hangingPunct="0">
              <a:defRPr>
                <a:solidFill>
                  <a:schemeClr val="tx1"/>
                </a:solidFill>
                <a:latin typeface="Arial" panose="020B0604020202020204" pitchFamily="34" charset="0"/>
                <a:ea typeface="宋体" panose="02010600030101010101" pitchFamily="2" charset="-122"/>
              </a:defRPr>
            </a:lvl4pPr>
            <a:lvl5pPr marL="2057400" indent="-228600" defTabSz="820420" eaLnBrk="0" hangingPunct="0">
              <a:defRPr>
                <a:solidFill>
                  <a:schemeClr val="tx1"/>
                </a:solidFill>
                <a:latin typeface="Arial" panose="020B0604020202020204" pitchFamily="34" charset="0"/>
                <a:ea typeface="宋体" panose="02010600030101010101" pitchFamily="2" charset="-122"/>
              </a:defRPr>
            </a:lvl5pPr>
            <a:lvl6pPr marL="25146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Aft>
                <a:spcPct val="15000"/>
              </a:spcAft>
            </a:pPr>
            <a:r>
              <a:rPr lang="zh-CN" altLang="en-US" sz="2400" b="1" dirty="0">
                <a:solidFill>
                  <a:srgbClr val="00B0F0"/>
                </a:solidFill>
              </a:rPr>
              <a:t>各种任务</a:t>
            </a:r>
            <a:endParaRPr lang="en-US" altLang="zh-CN" sz="2400" b="1" dirty="0">
              <a:solidFill>
                <a:srgbClr val="00B0F0"/>
              </a:solidFill>
            </a:endParaRPr>
          </a:p>
        </p:txBody>
      </p:sp>
      <p:sp>
        <p:nvSpPr>
          <p:cNvPr id="52" name="Text Box 3"/>
          <p:cNvSpPr txBox="1">
            <a:spLocks noChangeArrowheads="1"/>
          </p:cNvSpPr>
          <p:nvPr/>
        </p:nvSpPr>
        <p:spPr bwMode="auto">
          <a:xfrm>
            <a:off x="467544" y="1996970"/>
            <a:ext cx="2234003" cy="369332"/>
          </a:xfrm>
          <a:prstGeom prst="rect">
            <a:avLst/>
          </a:prstGeom>
          <a:noFill/>
          <a:ln>
            <a:noFill/>
          </a:ln>
        </p:spPr>
        <p:txBody>
          <a:bodyPr wrap="none" lIns="0" tIns="0" rIns="0" bIns="0" anchor="ctr">
            <a:spAutoFit/>
          </a:bodyPr>
          <a:lstStyle>
            <a:lvl1pPr defTabSz="820420"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820420" eaLnBrk="0" hangingPunct="0">
              <a:defRPr>
                <a:solidFill>
                  <a:schemeClr val="tx1"/>
                </a:solidFill>
                <a:latin typeface="Arial" panose="020B0604020202020204" pitchFamily="34" charset="0"/>
                <a:ea typeface="宋体" panose="02010600030101010101" pitchFamily="2" charset="-122"/>
              </a:defRPr>
            </a:lvl2pPr>
            <a:lvl3pPr marL="1143000" indent="-228600" defTabSz="820420" eaLnBrk="0" hangingPunct="0">
              <a:defRPr>
                <a:solidFill>
                  <a:schemeClr val="tx1"/>
                </a:solidFill>
                <a:latin typeface="Arial" panose="020B0604020202020204" pitchFamily="34" charset="0"/>
                <a:ea typeface="宋体" panose="02010600030101010101" pitchFamily="2" charset="-122"/>
              </a:defRPr>
            </a:lvl3pPr>
            <a:lvl4pPr marL="1600200" indent="-228600" defTabSz="820420" eaLnBrk="0" hangingPunct="0">
              <a:defRPr>
                <a:solidFill>
                  <a:schemeClr val="tx1"/>
                </a:solidFill>
                <a:latin typeface="Arial" panose="020B0604020202020204" pitchFamily="34" charset="0"/>
                <a:ea typeface="宋体" panose="02010600030101010101" pitchFamily="2" charset="-122"/>
              </a:defRPr>
            </a:lvl4pPr>
            <a:lvl5pPr marL="2057400" indent="-228600" defTabSz="820420" eaLnBrk="0" hangingPunct="0">
              <a:defRPr>
                <a:solidFill>
                  <a:schemeClr val="tx1"/>
                </a:solidFill>
                <a:latin typeface="Arial" panose="020B0604020202020204" pitchFamily="34" charset="0"/>
                <a:ea typeface="宋体" panose="02010600030101010101" pitchFamily="2" charset="-122"/>
              </a:defRPr>
            </a:lvl5pPr>
            <a:lvl6pPr marL="25146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Aft>
                <a:spcPct val="15000"/>
              </a:spcAft>
            </a:pPr>
            <a:r>
              <a:rPr lang="zh-CN" altLang="en-US" sz="2400" b="1" dirty="0" smtClean="0">
                <a:solidFill>
                  <a:srgbClr val="00B0F0"/>
                </a:solidFill>
              </a:rPr>
              <a:t>自动化测试需求</a:t>
            </a:r>
            <a:endParaRPr lang="en-US" altLang="zh-CN" sz="2400" b="1" dirty="0">
              <a:solidFill>
                <a:srgbClr val="00B0F0"/>
              </a:solidFill>
            </a:endParaRPr>
          </a:p>
        </p:txBody>
      </p:sp>
      <p:sp>
        <p:nvSpPr>
          <p:cNvPr id="53" name="Text Box 3"/>
          <p:cNvSpPr txBox="1">
            <a:spLocks noChangeArrowheads="1"/>
          </p:cNvSpPr>
          <p:nvPr/>
        </p:nvSpPr>
        <p:spPr bwMode="auto">
          <a:xfrm>
            <a:off x="2794819" y="1968678"/>
            <a:ext cx="340298" cy="492443"/>
          </a:xfrm>
          <a:prstGeom prst="rect">
            <a:avLst/>
          </a:prstGeom>
          <a:noFill/>
          <a:ln>
            <a:noFill/>
          </a:ln>
        </p:spPr>
        <p:txBody>
          <a:bodyPr wrap="none" lIns="0" tIns="0" rIns="0" bIns="0" anchor="ctr">
            <a:spAutoFit/>
          </a:bodyPr>
          <a:lstStyle>
            <a:lvl1pPr defTabSz="820420"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820420" eaLnBrk="0" hangingPunct="0">
              <a:defRPr>
                <a:solidFill>
                  <a:schemeClr val="tx1"/>
                </a:solidFill>
                <a:latin typeface="Arial" panose="020B0604020202020204" pitchFamily="34" charset="0"/>
                <a:ea typeface="宋体" panose="02010600030101010101" pitchFamily="2" charset="-122"/>
              </a:defRPr>
            </a:lvl2pPr>
            <a:lvl3pPr marL="1143000" indent="-228600" defTabSz="820420" eaLnBrk="0" hangingPunct="0">
              <a:defRPr>
                <a:solidFill>
                  <a:schemeClr val="tx1"/>
                </a:solidFill>
                <a:latin typeface="Arial" panose="020B0604020202020204" pitchFamily="34" charset="0"/>
                <a:ea typeface="宋体" panose="02010600030101010101" pitchFamily="2" charset="-122"/>
              </a:defRPr>
            </a:lvl3pPr>
            <a:lvl4pPr marL="1600200" indent="-228600" defTabSz="820420" eaLnBrk="0" hangingPunct="0">
              <a:defRPr>
                <a:solidFill>
                  <a:schemeClr val="tx1"/>
                </a:solidFill>
                <a:latin typeface="Arial" panose="020B0604020202020204" pitchFamily="34" charset="0"/>
                <a:ea typeface="宋体" panose="02010600030101010101" pitchFamily="2" charset="-122"/>
              </a:defRPr>
            </a:lvl4pPr>
            <a:lvl5pPr marL="2057400" indent="-228600" defTabSz="820420" eaLnBrk="0" hangingPunct="0">
              <a:defRPr>
                <a:solidFill>
                  <a:schemeClr val="tx1"/>
                </a:solidFill>
                <a:latin typeface="Arial" panose="020B0604020202020204" pitchFamily="34" charset="0"/>
                <a:ea typeface="宋体" panose="02010600030101010101" pitchFamily="2" charset="-122"/>
              </a:defRPr>
            </a:lvl5pPr>
            <a:lvl6pPr marL="25146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Aft>
                <a:spcPct val="15000"/>
              </a:spcAft>
            </a:pPr>
            <a:r>
              <a:rPr lang="en-US" altLang="zh-CN" sz="3200" b="1">
                <a:solidFill>
                  <a:srgbClr val="C00000"/>
                </a:solidFill>
              </a:rPr>
              <a:t>=</a:t>
            </a:r>
            <a:endParaRPr lang="en-US" altLang="zh-CN" sz="3200" b="1">
              <a:solidFill>
                <a:srgbClr val="C00000"/>
              </a:solidFill>
            </a:endParaRPr>
          </a:p>
        </p:txBody>
      </p:sp>
      <p:sp>
        <p:nvSpPr>
          <p:cNvPr id="54" name="Text Box 3"/>
          <p:cNvSpPr txBox="1">
            <a:spLocks noChangeArrowheads="1"/>
          </p:cNvSpPr>
          <p:nvPr/>
        </p:nvSpPr>
        <p:spPr bwMode="auto">
          <a:xfrm>
            <a:off x="5148065" y="1922872"/>
            <a:ext cx="340298" cy="492443"/>
          </a:xfrm>
          <a:prstGeom prst="rect">
            <a:avLst/>
          </a:prstGeom>
          <a:noFill/>
          <a:ln>
            <a:noFill/>
          </a:ln>
        </p:spPr>
        <p:txBody>
          <a:bodyPr wrap="none" lIns="0" tIns="0" rIns="0" bIns="0" anchor="ctr">
            <a:spAutoFit/>
          </a:bodyPr>
          <a:lstStyle>
            <a:lvl1pPr defTabSz="820420"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820420" eaLnBrk="0" hangingPunct="0">
              <a:defRPr>
                <a:solidFill>
                  <a:schemeClr val="tx1"/>
                </a:solidFill>
                <a:latin typeface="Arial" panose="020B0604020202020204" pitchFamily="34" charset="0"/>
                <a:ea typeface="宋体" panose="02010600030101010101" pitchFamily="2" charset="-122"/>
              </a:defRPr>
            </a:lvl2pPr>
            <a:lvl3pPr marL="1143000" indent="-228600" defTabSz="820420" eaLnBrk="0" hangingPunct="0">
              <a:defRPr>
                <a:solidFill>
                  <a:schemeClr val="tx1"/>
                </a:solidFill>
                <a:latin typeface="Arial" panose="020B0604020202020204" pitchFamily="34" charset="0"/>
                <a:ea typeface="宋体" panose="02010600030101010101" pitchFamily="2" charset="-122"/>
              </a:defRPr>
            </a:lvl3pPr>
            <a:lvl4pPr marL="1600200" indent="-228600" defTabSz="820420" eaLnBrk="0" hangingPunct="0">
              <a:defRPr>
                <a:solidFill>
                  <a:schemeClr val="tx1"/>
                </a:solidFill>
                <a:latin typeface="Arial" panose="020B0604020202020204" pitchFamily="34" charset="0"/>
                <a:ea typeface="宋体" panose="02010600030101010101" pitchFamily="2" charset="-122"/>
              </a:defRPr>
            </a:lvl4pPr>
            <a:lvl5pPr marL="2057400" indent="-228600" defTabSz="820420" eaLnBrk="0" hangingPunct="0">
              <a:defRPr>
                <a:solidFill>
                  <a:schemeClr val="tx1"/>
                </a:solidFill>
                <a:latin typeface="Arial" panose="020B0604020202020204" pitchFamily="34" charset="0"/>
                <a:ea typeface="宋体" panose="02010600030101010101" pitchFamily="2" charset="-122"/>
              </a:defRPr>
            </a:lvl5pPr>
            <a:lvl6pPr marL="25146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4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Aft>
                <a:spcPct val="15000"/>
              </a:spcAft>
            </a:pPr>
            <a:r>
              <a:rPr lang="en-US" altLang="zh-CN" sz="3200" b="1" dirty="0">
                <a:solidFill>
                  <a:srgbClr val="C00000"/>
                </a:solidFill>
              </a:rPr>
              <a:t>+</a:t>
            </a:r>
            <a:endParaRPr lang="en-US" altLang="zh-CN" sz="3200" b="1" dirty="0">
              <a:solidFill>
                <a:srgbClr val="C00000"/>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91680" y="188640"/>
            <a:ext cx="5400600" cy="902065"/>
          </a:xfrm>
        </p:spPr>
        <p:txBody>
          <a:bodyPr>
            <a:noAutofit/>
          </a:bodyPr>
          <a:lstStyle/>
          <a:p>
            <a:pPr algn="ctr">
              <a:lnSpc>
                <a:spcPct val="150000"/>
              </a:lnSpc>
            </a:pPr>
            <a:r>
              <a:rPr lang="zh-CN" altLang="en-US" sz="3200" b="1" dirty="0" smtClean="0">
                <a:solidFill>
                  <a:srgbClr val="FFFF00"/>
                </a:solidFill>
              </a:rPr>
              <a:t>示例：</a:t>
            </a:r>
            <a:r>
              <a:rPr lang="en-US" altLang="zh-CN" sz="3200" b="1" dirty="0" smtClean="0">
                <a:solidFill>
                  <a:srgbClr val="FFFF00"/>
                </a:solidFill>
              </a:rPr>
              <a:t>eclipse TPTP</a:t>
            </a:r>
            <a:endParaRPr lang="zh-CN" altLang="en-US" sz="3200" b="1" dirty="0">
              <a:solidFill>
                <a:srgbClr val="FFFF00"/>
              </a:solidFill>
            </a:endParaRPr>
          </a:p>
        </p:txBody>
      </p:sp>
      <p:sp>
        <p:nvSpPr>
          <p:cNvPr id="56" name="Rectangle 49"/>
          <p:cNvSpPr txBox="1">
            <a:spLocks noChangeArrowheads="1"/>
          </p:cNvSpPr>
          <p:nvPr/>
        </p:nvSpPr>
        <p:spPr bwMode="auto">
          <a:xfrm>
            <a:off x="539552" y="2651314"/>
            <a:ext cx="5562600" cy="2667000"/>
          </a:xfrm>
          <a:prstGeom prst="rect">
            <a:avLst/>
          </a:prstGeom>
          <a:noFill/>
          <a:ln w="9525">
            <a:noFill/>
            <a:miter lim="800000"/>
          </a:ln>
        </p:spPr>
        <p:txBody>
          <a:bodyPr/>
          <a:lstStyle/>
          <a:p>
            <a:pPr algn="ctr" eaLnBrk="0" hangingPunct="0">
              <a:spcBef>
                <a:spcPct val="20000"/>
              </a:spcBef>
              <a:buFont typeface="Arial" panose="020B0604020202020204" pitchFamily="34" charset="0"/>
              <a:buNone/>
              <a:defRPr/>
            </a:pPr>
            <a:r>
              <a:rPr lang="en-US" altLang="zh-CN" sz="3200" dirty="0">
                <a:solidFill>
                  <a:schemeClr val="tx1">
                    <a:tint val="75000"/>
                  </a:schemeClr>
                </a:solidFill>
                <a:latin typeface="+mn-lt"/>
                <a:ea typeface="+mn-ea"/>
                <a:cs typeface="+mn-cs"/>
              </a:rPr>
              <a:t>Platform</a:t>
            </a:r>
            <a:endParaRPr lang="en-US" altLang="zh-CN" sz="3200" dirty="0">
              <a:solidFill>
                <a:schemeClr val="tx1">
                  <a:tint val="75000"/>
                </a:schemeClr>
              </a:solidFill>
              <a:latin typeface="+mn-lt"/>
              <a:ea typeface="+mn-ea"/>
              <a:cs typeface="+mn-cs"/>
            </a:endParaRPr>
          </a:p>
          <a:p>
            <a:pPr algn="ctr" eaLnBrk="0" hangingPunct="0">
              <a:spcBef>
                <a:spcPct val="20000"/>
              </a:spcBef>
              <a:buFont typeface="Arial" panose="020B0604020202020204" pitchFamily="34" charset="0"/>
              <a:buNone/>
              <a:defRPr/>
            </a:pPr>
            <a:r>
              <a:rPr lang="en-US" altLang="zh-CN" sz="3200" dirty="0">
                <a:solidFill>
                  <a:schemeClr val="tx1">
                    <a:tint val="75000"/>
                  </a:schemeClr>
                </a:solidFill>
                <a:latin typeface="+mn-lt"/>
                <a:ea typeface="+mn-ea"/>
                <a:cs typeface="+mn-cs"/>
              </a:rPr>
              <a:t>Testing Tools</a:t>
            </a:r>
            <a:endParaRPr lang="en-US" altLang="zh-CN" sz="3200" dirty="0">
              <a:solidFill>
                <a:schemeClr val="tx1">
                  <a:tint val="75000"/>
                </a:schemeClr>
              </a:solidFill>
              <a:latin typeface="+mn-lt"/>
              <a:ea typeface="+mn-ea"/>
              <a:cs typeface="+mn-cs"/>
            </a:endParaRPr>
          </a:p>
          <a:p>
            <a:pPr algn="ctr" eaLnBrk="0" hangingPunct="0">
              <a:spcBef>
                <a:spcPct val="20000"/>
              </a:spcBef>
              <a:buFont typeface="Arial" panose="020B0604020202020204" pitchFamily="34" charset="0"/>
              <a:buNone/>
              <a:defRPr/>
            </a:pPr>
            <a:r>
              <a:rPr lang="en-US" altLang="zh-CN" sz="3200" dirty="0">
                <a:solidFill>
                  <a:schemeClr val="tx1">
                    <a:tint val="75000"/>
                  </a:schemeClr>
                </a:solidFill>
                <a:latin typeface="+mn-lt"/>
                <a:ea typeface="+mn-ea"/>
                <a:cs typeface="+mn-cs"/>
              </a:rPr>
              <a:t>Tracing &amp; Profiling Tools</a:t>
            </a:r>
            <a:endParaRPr lang="en-US" altLang="zh-CN" sz="3200" dirty="0">
              <a:solidFill>
                <a:schemeClr val="tx1">
                  <a:tint val="75000"/>
                </a:schemeClr>
              </a:solidFill>
              <a:latin typeface="+mn-lt"/>
              <a:ea typeface="+mn-ea"/>
              <a:cs typeface="+mn-cs"/>
            </a:endParaRPr>
          </a:p>
          <a:p>
            <a:pPr algn="ctr" eaLnBrk="0" hangingPunct="0">
              <a:spcBef>
                <a:spcPct val="20000"/>
              </a:spcBef>
              <a:buFont typeface="Arial" panose="020B0604020202020204" pitchFamily="34" charset="0"/>
              <a:buNone/>
              <a:defRPr/>
            </a:pPr>
            <a:r>
              <a:rPr lang="en-US" altLang="zh-CN" sz="3200" dirty="0">
                <a:solidFill>
                  <a:schemeClr val="tx1">
                    <a:tint val="75000"/>
                  </a:schemeClr>
                </a:solidFill>
                <a:latin typeface="+mn-lt"/>
                <a:ea typeface="+mn-ea"/>
                <a:cs typeface="+mn-cs"/>
              </a:rPr>
              <a:t>Monitoring Tools</a:t>
            </a:r>
            <a:endParaRPr lang="en-US" altLang="zh-CN" sz="3200" dirty="0">
              <a:solidFill>
                <a:schemeClr val="tx1">
                  <a:tint val="75000"/>
                </a:schemeClr>
              </a:solidFill>
              <a:latin typeface="+mn-lt"/>
              <a:ea typeface="+mn-ea"/>
              <a:cs typeface="+mn-cs"/>
            </a:endParaRPr>
          </a:p>
        </p:txBody>
      </p:sp>
      <p:sp>
        <p:nvSpPr>
          <p:cNvPr id="57" name="Text Box 50"/>
          <p:cNvSpPr txBox="1">
            <a:spLocks noChangeArrowheads="1"/>
          </p:cNvSpPr>
          <p:nvPr/>
        </p:nvSpPr>
        <p:spPr bwMode="auto">
          <a:xfrm>
            <a:off x="7181927" y="2458602"/>
            <a:ext cx="646406" cy="369332"/>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GB" altLang="zh-CN" b="1">
                <a:solidFill>
                  <a:srgbClr val="009900"/>
                </a:solidFill>
                <a:latin typeface="Arial Unicode MS" panose="020B0604020202020204" charset="-122"/>
                <a:cs typeface="Arial" panose="020B0604020202020204" pitchFamily="34" charset="0"/>
              </a:rPr>
              <a:t>IDE</a:t>
            </a:r>
            <a:endParaRPr lang="en-GB" altLang="zh-CN" b="1">
              <a:solidFill>
                <a:srgbClr val="009900"/>
              </a:solidFill>
              <a:latin typeface="Arial Unicode MS" panose="020B0604020202020204" charset="-122"/>
              <a:cs typeface="Arial" panose="020B0604020202020204" pitchFamily="34" charset="0"/>
            </a:endParaRPr>
          </a:p>
        </p:txBody>
      </p:sp>
      <p:sp>
        <p:nvSpPr>
          <p:cNvPr id="58" name="Text Box 51"/>
          <p:cNvSpPr txBox="1">
            <a:spLocks noChangeArrowheads="1"/>
          </p:cNvSpPr>
          <p:nvPr/>
        </p:nvSpPr>
        <p:spPr bwMode="auto">
          <a:xfrm>
            <a:off x="5933872" y="4082614"/>
            <a:ext cx="1659792" cy="369332"/>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GB" altLang="zh-CN" b="1">
                <a:solidFill>
                  <a:schemeClr val="folHlink"/>
                </a:solidFill>
                <a:latin typeface="Arial Unicode MS" panose="020B0604020202020204" charset="-122"/>
                <a:cs typeface="Arial" panose="020B0604020202020204" pitchFamily="34" charset="0"/>
              </a:rPr>
              <a:t>Eclipse TPTP</a:t>
            </a:r>
            <a:endParaRPr lang="en-GB" altLang="zh-CN" b="1">
              <a:solidFill>
                <a:schemeClr val="folHlink"/>
              </a:solidFill>
              <a:latin typeface="Arial Unicode MS" panose="020B0604020202020204" charset="-122"/>
              <a:cs typeface="Arial" panose="020B0604020202020204" pitchFamily="34" charset="0"/>
            </a:endParaRPr>
          </a:p>
        </p:txBody>
      </p:sp>
      <p:sp>
        <p:nvSpPr>
          <p:cNvPr id="59" name="Text Box 52"/>
          <p:cNvSpPr txBox="1">
            <a:spLocks noChangeArrowheads="1"/>
          </p:cNvSpPr>
          <p:nvPr/>
        </p:nvSpPr>
        <p:spPr bwMode="auto">
          <a:xfrm>
            <a:off x="5899269" y="5398651"/>
            <a:ext cx="1390863" cy="369332"/>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GB" altLang="zh-CN" b="1">
                <a:solidFill>
                  <a:srgbClr val="FF0000"/>
                </a:solidFill>
                <a:latin typeface="Arial Unicode MS" panose="020B0604020202020204" charset="-122"/>
                <a:cs typeface="Arial" panose="020B0604020202020204" pitchFamily="34" charset="0"/>
              </a:rPr>
              <a:t>Application</a:t>
            </a:r>
            <a:endParaRPr lang="en-GB" altLang="zh-CN" b="1">
              <a:solidFill>
                <a:srgbClr val="FF0000"/>
              </a:solidFill>
              <a:latin typeface="Arial Unicode MS" panose="020B0604020202020204" charset="-122"/>
              <a:cs typeface="Arial" panose="020B0604020202020204" pitchFamily="34" charset="0"/>
            </a:endParaRPr>
          </a:p>
        </p:txBody>
      </p:sp>
      <p:sp>
        <p:nvSpPr>
          <p:cNvPr id="60" name="Line 53"/>
          <p:cNvSpPr>
            <a:spLocks noChangeShapeType="1"/>
          </p:cNvSpPr>
          <p:nvPr/>
        </p:nvSpPr>
        <p:spPr bwMode="auto">
          <a:xfrm>
            <a:off x="8005192" y="2101414"/>
            <a:ext cx="0" cy="1447800"/>
          </a:xfrm>
          <a:prstGeom prst="line">
            <a:avLst/>
          </a:prstGeom>
          <a:noFill/>
          <a:ln w="57150">
            <a:solidFill>
              <a:srgbClr val="009900"/>
            </a:solidFill>
            <a:round/>
            <a:headEnd type="triangle" w="med" len="med"/>
            <a:tailEnd type="triangle" w="med" len="med"/>
          </a:ln>
        </p:spPr>
        <p:txBody>
          <a:bodyPr>
            <a:spAutoFit/>
          </a:bodyPr>
          <a:lstStyle/>
          <a:p>
            <a:endParaRPr lang="zh-CN" altLang="en-US"/>
          </a:p>
        </p:txBody>
      </p:sp>
      <p:sp>
        <p:nvSpPr>
          <p:cNvPr id="61" name="Line 54"/>
          <p:cNvSpPr>
            <a:spLocks noChangeShapeType="1"/>
          </p:cNvSpPr>
          <p:nvPr/>
        </p:nvSpPr>
        <p:spPr bwMode="auto">
          <a:xfrm>
            <a:off x="7700392" y="3088839"/>
            <a:ext cx="0" cy="2544763"/>
          </a:xfrm>
          <a:prstGeom prst="line">
            <a:avLst/>
          </a:prstGeom>
          <a:noFill/>
          <a:ln w="57150">
            <a:solidFill>
              <a:schemeClr val="folHlink"/>
            </a:solidFill>
            <a:round/>
            <a:headEnd type="triangle" w="med" len="med"/>
            <a:tailEnd type="triangle" w="med" len="med"/>
          </a:ln>
        </p:spPr>
        <p:txBody>
          <a:bodyPr>
            <a:spAutoFit/>
          </a:bodyPr>
          <a:lstStyle/>
          <a:p>
            <a:endParaRPr lang="zh-CN" altLang="en-US"/>
          </a:p>
        </p:txBody>
      </p:sp>
      <p:sp>
        <p:nvSpPr>
          <p:cNvPr id="62" name="Line 55"/>
          <p:cNvSpPr>
            <a:spLocks noChangeShapeType="1"/>
          </p:cNvSpPr>
          <p:nvPr/>
        </p:nvSpPr>
        <p:spPr bwMode="auto">
          <a:xfrm>
            <a:off x="7319392" y="5301814"/>
            <a:ext cx="0" cy="609600"/>
          </a:xfrm>
          <a:prstGeom prst="line">
            <a:avLst/>
          </a:prstGeom>
          <a:noFill/>
          <a:ln w="57150">
            <a:solidFill>
              <a:srgbClr val="FF0000"/>
            </a:solidFill>
            <a:round/>
            <a:headEnd type="triangle" w="med" len="med"/>
            <a:tailEnd type="triangle" w="med" len="med"/>
          </a:ln>
        </p:spPr>
        <p:txBody>
          <a:bodyPr>
            <a:spAutoFit/>
          </a:bodyPr>
          <a:lstStyle/>
          <a:p>
            <a:endParaRPr lang="zh-CN" altLang="en-US"/>
          </a:p>
        </p:txBody>
      </p:sp>
      <p:cxnSp>
        <p:nvCxnSpPr>
          <p:cNvPr id="63" name="AutoShape 56"/>
          <p:cNvCxnSpPr>
            <a:cxnSpLocks noChangeShapeType="1"/>
            <a:stCxn id="58" idx="0"/>
            <a:endCxn id="57" idx="2"/>
          </p:cNvCxnSpPr>
          <p:nvPr/>
        </p:nvCxnSpPr>
        <p:spPr bwMode="auto">
          <a:xfrm rot="5400000" flipH="1" flipV="1">
            <a:off x="6507109" y="3084593"/>
            <a:ext cx="1254680" cy="741362"/>
          </a:xfrm>
          <a:prstGeom prst="curvedConnector3">
            <a:avLst>
              <a:gd name="adj1" fmla="val 50000"/>
            </a:avLst>
          </a:prstGeom>
          <a:noFill/>
          <a:ln w="57150">
            <a:solidFill>
              <a:srgbClr val="7089C2"/>
            </a:solidFill>
            <a:prstDash val="sysDot"/>
            <a:round/>
            <a:tailEnd type="triangle" w="med" len="med"/>
          </a:ln>
        </p:spPr>
      </p:cxnSp>
      <p:cxnSp>
        <p:nvCxnSpPr>
          <p:cNvPr id="64" name="AutoShape 57"/>
          <p:cNvCxnSpPr>
            <a:cxnSpLocks noChangeShapeType="1"/>
            <a:stCxn id="58" idx="2"/>
            <a:endCxn id="59" idx="0"/>
          </p:cNvCxnSpPr>
          <p:nvPr/>
        </p:nvCxnSpPr>
        <p:spPr bwMode="auto">
          <a:xfrm rot="5400000">
            <a:off x="6205883" y="4840765"/>
            <a:ext cx="946705" cy="169067"/>
          </a:xfrm>
          <a:prstGeom prst="curvedConnector3">
            <a:avLst>
              <a:gd name="adj1" fmla="val 50000"/>
            </a:avLst>
          </a:prstGeom>
          <a:noFill/>
          <a:ln w="57150">
            <a:solidFill>
              <a:srgbClr val="7089C2"/>
            </a:solidFill>
            <a:prstDash val="sysDot"/>
            <a:round/>
            <a:tailEnd type="triangle" w="med" len="med"/>
          </a:ln>
        </p:spPr>
      </p:cxnSp>
      <p:sp>
        <p:nvSpPr>
          <p:cNvPr id="65" name="Text Box 58"/>
          <p:cNvSpPr txBox="1">
            <a:spLocks noChangeArrowheads="1"/>
          </p:cNvSpPr>
          <p:nvPr/>
        </p:nvSpPr>
        <p:spPr bwMode="auto">
          <a:xfrm>
            <a:off x="5617253" y="4550928"/>
            <a:ext cx="1453242" cy="30777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GB" altLang="zh-CN" sz="1400" b="1" i="1">
                <a:solidFill>
                  <a:srgbClr val="8FA3CF"/>
                </a:solidFill>
                <a:latin typeface="Arial Unicode MS" panose="020B0604020202020204" charset="-122"/>
                <a:cs typeface="Arial" panose="020B0604020202020204" pitchFamily="34" charset="0"/>
              </a:rPr>
              <a:t>Into Production</a:t>
            </a:r>
            <a:endParaRPr lang="en-GB" altLang="zh-CN" sz="1400" b="1" i="1">
              <a:solidFill>
                <a:srgbClr val="8FA3CF"/>
              </a:solidFill>
              <a:latin typeface="Arial Unicode MS" panose="020B0604020202020204" charset="-122"/>
              <a:cs typeface="Arial" panose="020B0604020202020204" pitchFamily="34" charset="0"/>
            </a:endParaRPr>
          </a:p>
        </p:txBody>
      </p:sp>
      <p:sp>
        <p:nvSpPr>
          <p:cNvPr id="66" name="Text Box 59"/>
          <p:cNvSpPr txBox="1">
            <a:spLocks noChangeArrowheads="1"/>
          </p:cNvSpPr>
          <p:nvPr/>
        </p:nvSpPr>
        <p:spPr bwMode="auto">
          <a:xfrm>
            <a:off x="5727835" y="3168214"/>
            <a:ext cx="1652766" cy="30777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GB" altLang="zh-CN" sz="1400" b="1" i="1">
                <a:solidFill>
                  <a:srgbClr val="8FA3CF"/>
                </a:solidFill>
                <a:latin typeface="Arial Unicode MS" panose="020B0604020202020204" charset="-122"/>
                <a:cs typeface="Arial" panose="020B0604020202020204" pitchFamily="34" charset="0"/>
              </a:rPr>
              <a:t>Into Development</a:t>
            </a:r>
            <a:endParaRPr lang="en-GB" altLang="zh-CN" sz="1400" b="1" i="1">
              <a:solidFill>
                <a:srgbClr val="8FA3CF"/>
              </a:solidFill>
              <a:latin typeface="Arial Unicode MS" panose="020B0604020202020204" charset="-122"/>
              <a:cs typeface="Arial" panose="020B0604020202020204" pitchFamily="34" charset="0"/>
            </a:endParaRPr>
          </a:p>
        </p:txBody>
      </p:sp>
      <p:pic>
        <p:nvPicPr>
          <p:cNvPr id="67" name="Picture 60" descr="TPTP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3568" y="1527990"/>
            <a:ext cx="7848872" cy="487928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1000" fill="hold"/>
                                        <p:tgtEl>
                                          <p:spTgt spid="67"/>
                                        </p:tgtEl>
                                        <p:attrNameLst>
                                          <p:attrName>ppt_w</p:attrName>
                                        </p:attrNameLst>
                                      </p:cBhvr>
                                      <p:tavLst>
                                        <p:tav tm="0">
                                          <p:val>
                                            <p:fltVal val="0"/>
                                          </p:val>
                                        </p:tav>
                                        <p:tav tm="100000">
                                          <p:val>
                                            <p:strVal val="#ppt_w"/>
                                          </p:val>
                                        </p:tav>
                                      </p:tavLst>
                                    </p:anim>
                                    <p:anim calcmode="lin" valueType="num">
                                      <p:cBhvr>
                                        <p:cTn id="8" dur="1000" fill="hold"/>
                                        <p:tgtEl>
                                          <p:spTgt spid="6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403648" y="260648"/>
            <a:ext cx="6048672" cy="661988"/>
          </a:xfrm>
        </p:spPr>
        <p:txBody>
          <a:bodyPr/>
          <a:lstStyle/>
          <a:p>
            <a:pPr algn="ctr"/>
            <a:r>
              <a:rPr lang="en-US" altLang="zh-CN" sz="3200" dirty="0" smtClean="0">
                <a:solidFill>
                  <a:srgbClr val="FFFF00"/>
                </a:solidFill>
              </a:rPr>
              <a:t>9.1.1 </a:t>
            </a:r>
            <a:r>
              <a:rPr lang="zh-CN" altLang="en-US" sz="3200" dirty="0">
                <a:solidFill>
                  <a:srgbClr val="FFFF00"/>
                </a:solidFill>
              </a:rPr>
              <a:t>手工测试的局限性</a:t>
            </a:r>
            <a:endParaRPr lang="zh-CN" altLang="en-US" sz="3200" dirty="0">
              <a:solidFill>
                <a:srgbClr val="FFFF00"/>
              </a:solidFill>
            </a:endParaRPr>
          </a:p>
        </p:txBody>
      </p:sp>
      <p:sp>
        <p:nvSpPr>
          <p:cNvPr id="1685509" name="Rectangle 5"/>
          <p:cNvSpPr>
            <a:spLocks noChangeArrowheads="1"/>
          </p:cNvSpPr>
          <p:nvPr/>
        </p:nvSpPr>
        <p:spPr bwMode="auto">
          <a:xfrm>
            <a:off x="683568" y="1467763"/>
            <a:ext cx="7488832" cy="4707890"/>
          </a:xfrm>
          <a:prstGeom prst="rect">
            <a:avLst/>
          </a:prstGeom>
          <a:noFill/>
          <a:ln w="9525" algn="ctr">
            <a:noFill/>
            <a:miter lim="800000"/>
          </a:ln>
          <a:effectLst/>
        </p:spPr>
        <p:txBody>
          <a:bodyPr wrap="square" anchor="ctr">
            <a:spAutoFit/>
          </a:bodyPr>
          <a:lstStyle/>
          <a:p>
            <a:pPr marL="357505" indent="-357505" defTabSz="914400" eaLnBrk="1" latinLnBrk="0" hangingPunct="1">
              <a:lnSpc>
                <a:spcPct val="150000"/>
              </a:lnSpc>
              <a:spcBef>
                <a:spcPts val="0"/>
              </a:spcBef>
              <a:buClr>
                <a:schemeClr val="accent1"/>
              </a:buClr>
              <a:buSzPct val="75000"/>
              <a:buFont typeface="Wingdings" panose="05000000000000000000" pitchFamily="2" charset="2"/>
              <a:buChar char="p"/>
              <a:tabLst>
                <a:tab pos="619125" algn="l"/>
              </a:tabLst>
              <a:defRPr/>
            </a:pPr>
            <a:r>
              <a:rPr lang="zh-CN" altLang="en-US" sz="2000" i="0" dirty="0" smtClean="0">
                <a:latin typeface="宋体" panose="02010600030101010101" pitchFamily="2" charset="-122"/>
                <a:ea typeface="宋体" panose="02010600030101010101" pitchFamily="2" charset="-122"/>
              </a:rPr>
              <a:t>通过手工测试</a:t>
            </a:r>
            <a:r>
              <a:rPr lang="zh-CN" altLang="en-US" sz="2000" i="0" kern="0" dirty="0">
                <a:solidFill>
                  <a:srgbClr val="0070C0"/>
                </a:solidFill>
                <a:ea typeface="楷体_GB2312" pitchFamily="49" charset="-122"/>
              </a:rPr>
              <a:t>（</a:t>
            </a:r>
            <a:r>
              <a:rPr lang="en-US" altLang="zh-CN" sz="2000" i="0" kern="0" dirty="0">
                <a:solidFill>
                  <a:srgbClr val="0070C0"/>
                </a:solidFill>
                <a:ea typeface="楷体_GB2312" pitchFamily="49" charset="-122"/>
              </a:rPr>
              <a:t>manual test</a:t>
            </a:r>
            <a:r>
              <a:rPr lang="zh-CN" altLang="en-US" sz="2000" i="0" kern="0" dirty="0">
                <a:solidFill>
                  <a:srgbClr val="0070C0"/>
                </a:solidFill>
                <a:ea typeface="楷体_GB2312" pitchFamily="49" charset="-122"/>
              </a:rPr>
              <a:t>） </a:t>
            </a:r>
            <a:r>
              <a:rPr lang="zh-CN" altLang="en-US" sz="2000" i="0" dirty="0">
                <a:latin typeface="宋体" panose="02010600030101010101" pitchFamily="2" charset="-122"/>
                <a:ea typeface="宋体" panose="02010600030101010101" pitchFamily="2" charset="-122"/>
              </a:rPr>
              <a:t>无法做到覆盖所有代码路径</a:t>
            </a:r>
            <a:r>
              <a:rPr lang="en-US" altLang="zh-CN" sz="2000" i="0" dirty="0">
                <a:latin typeface="宋体" panose="02010600030101010101" pitchFamily="2" charset="-122"/>
                <a:ea typeface="宋体" panose="02010600030101010101" pitchFamily="2" charset="-122"/>
              </a:rPr>
              <a:t>;</a:t>
            </a:r>
            <a:endParaRPr lang="en-US" altLang="zh-CN" sz="2000" i="0" dirty="0">
              <a:latin typeface="宋体" panose="02010600030101010101" pitchFamily="2" charset="-122"/>
              <a:ea typeface="宋体" panose="02010600030101010101" pitchFamily="2" charset="-122"/>
            </a:endParaRPr>
          </a:p>
          <a:p>
            <a:pPr marL="357505" indent="-357505" defTabSz="914400" eaLnBrk="1" latinLnBrk="0" hangingPunct="1">
              <a:lnSpc>
                <a:spcPct val="150000"/>
              </a:lnSpc>
              <a:spcBef>
                <a:spcPts val="0"/>
              </a:spcBef>
              <a:buClr>
                <a:schemeClr val="accent1"/>
              </a:buClr>
              <a:buSzPct val="75000"/>
              <a:buFont typeface="Wingdings" panose="05000000000000000000" pitchFamily="2" charset="2"/>
              <a:buChar char="p"/>
              <a:tabLst>
                <a:tab pos="619125" algn="l"/>
              </a:tabLst>
              <a:defRPr/>
            </a:pPr>
            <a:r>
              <a:rPr lang="zh-CN" altLang="en-US" sz="2000" i="0" dirty="0" smtClean="0">
                <a:latin typeface="宋体" panose="02010600030101010101" pitchFamily="2" charset="-122"/>
                <a:ea typeface="宋体" panose="02010600030101010101" pitchFamily="2" charset="-122"/>
              </a:rPr>
              <a:t>许多与时序</a:t>
            </a:r>
            <a:r>
              <a:rPr lang="zh-CN" altLang="en-US" sz="2000" i="0" dirty="0">
                <a:latin typeface="宋体" panose="02010600030101010101" pitchFamily="2" charset="-122"/>
                <a:ea typeface="宋体" panose="02010600030101010101" pitchFamily="2" charset="-122"/>
              </a:rPr>
              <a:t>、死锁、资源冲突、多线程等有关的错误通过手工测试很难捕捉到</a:t>
            </a:r>
            <a:endParaRPr lang="zh-CN" altLang="en-US" sz="2000" i="0" dirty="0">
              <a:latin typeface="宋体" panose="02010600030101010101" pitchFamily="2" charset="-122"/>
              <a:ea typeface="宋体" panose="02010600030101010101" pitchFamily="2" charset="-122"/>
            </a:endParaRPr>
          </a:p>
          <a:p>
            <a:pPr marL="357505" indent="-357505" defTabSz="914400" eaLnBrk="1" latinLnBrk="0" hangingPunct="1">
              <a:lnSpc>
                <a:spcPct val="150000"/>
              </a:lnSpc>
              <a:spcBef>
                <a:spcPts val="0"/>
              </a:spcBef>
              <a:buClr>
                <a:schemeClr val="accent1"/>
              </a:buClr>
              <a:buSzPct val="75000"/>
              <a:buFont typeface="Wingdings" panose="05000000000000000000" pitchFamily="2" charset="2"/>
              <a:buChar char="p"/>
              <a:tabLst>
                <a:tab pos="619125" algn="l"/>
              </a:tabLst>
              <a:defRPr/>
            </a:pPr>
            <a:r>
              <a:rPr lang="zh-CN" altLang="en-US" sz="2000" i="0" dirty="0" smtClean="0">
                <a:latin typeface="宋体" panose="02010600030101010101" pitchFamily="2" charset="-122"/>
                <a:ea typeface="宋体" panose="02010600030101010101" pitchFamily="2" charset="-122"/>
              </a:rPr>
              <a:t>在系统负载</a:t>
            </a:r>
            <a:r>
              <a:rPr lang="zh-CN" altLang="en-US" sz="2000" i="0" dirty="0">
                <a:latin typeface="宋体" panose="02010600030101010101" pitchFamily="2" charset="-122"/>
                <a:ea typeface="宋体" panose="02010600030101010101" pitchFamily="2" charset="-122"/>
              </a:rPr>
              <a:t>、性能测试时，需要模拟大量数据、或大量并发用户等各种应用场合时，也很难通过手工测试来进行</a:t>
            </a:r>
            <a:endParaRPr lang="zh-CN" altLang="en-US" sz="2000" i="0" dirty="0">
              <a:latin typeface="宋体" panose="02010600030101010101" pitchFamily="2" charset="-122"/>
              <a:ea typeface="宋体" panose="02010600030101010101" pitchFamily="2" charset="-122"/>
            </a:endParaRPr>
          </a:p>
          <a:p>
            <a:pPr marL="357505" indent="-357505" defTabSz="914400" eaLnBrk="1" latinLnBrk="0" hangingPunct="1">
              <a:lnSpc>
                <a:spcPct val="150000"/>
              </a:lnSpc>
              <a:spcBef>
                <a:spcPts val="0"/>
              </a:spcBef>
              <a:buClr>
                <a:schemeClr val="accent1"/>
              </a:buClr>
              <a:buSzPct val="75000"/>
              <a:buFont typeface="Wingdings" panose="05000000000000000000" pitchFamily="2" charset="2"/>
              <a:buChar char="p"/>
              <a:tabLst>
                <a:tab pos="619125" algn="l"/>
              </a:tabLst>
              <a:defRPr/>
            </a:pPr>
            <a:r>
              <a:rPr lang="zh-CN" altLang="en-US" sz="2000" i="0" dirty="0" smtClean="0">
                <a:latin typeface="宋体" panose="02010600030101010101" pitchFamily="2" charset="-122"/>
                <a:ea typeface="宋体" panose="02010600030101010101" pitchFamily="2" charset="-122"/>
              </a:rPr>
              <a:t>在进行系统可靠</a:t>
            </a:r>
            <a:r>
              <a:rPr lang="zh-CN" altLang="en-US" sz="2000" i="0" dirty="0">
                <a:latin typeface="宋体" panose="02010600030101010101" pitchFamily="2" charset="-122"/>
                <a:ea typeface="宋体" panose="02010600030101010101" pitchFamily="2" charset="-122"/>
              </a:rPr>
              <a:t>性时，需要模拟系统运行十年、几十年，以验证系统能否稳定运行，也是手工测试无法模拟的。</a:t>
            </a:r>
            <a:endParaRPr lang="zh-CN" altLang="en-US" sz="2000" i="0" dirty="0">
              <a:latin typeface="宋体" panose="02010600030101010101" pitchFamily="2" charset="-122"/>
              <a:ea typeface="宋体" panose="02010600030101010101" pitchFamily="2" charset="-122"/>
            </a:endParaRPr>
          </a:p>
          <a:p>
            <a:pPr marL="357505" indent="-357505" defTabSz="914400" eaLnBrk="1" latinLnBrk="0" hangingPunct="1">
              <a:lnSpc>
                <a:spcPct val="150000"/>
              </a:lnSpc>
              <a:spcBef>
                <a:spcPts val="0"/>
              </a:spcBef>
              <a:buClr>
                <a:schemeClr val="accent1"/>
              </a:buClr>
              <a:buSzPct val="75000"/>
              <a:buFont typeface="Wingdings" panose="05000000000000000000" pitchFamily="2" charset="2"/>
              <a:buChar char="p"/>
              <a:tabLst>
                <a:tab pos="619125" algn="l"/>
              </a:tabLst>
              <a:defRPr/>
            </a:pPr>
            <a:r>
              <a:rPr lang="zh-CN" altLang="en-US" sz="2000" i="0" dirty="0" smtClean="0">
                <a:latin typeface="宋体" panose="02010600030101010101" pitchFamily="2" charset="-122"/>
                <a:ea typeface="宋体" panose="02010600030101010101" pitchFamily="2" charset="-122"/>
              </a:rPr>
              <a:t>如果</a:t>
            </a:r>
            <a:r>
              <a:rPr lang="zh-CN" altLang="en-US" sz="2000" i="0" dirty="0">
                <a:latin typeface="宋体" panose="02010600030101010101" pitchFamily="2" charset="-122"/>
                <a:ea typeface="宋体" panose="02010600030101010101" pitchFamily="2" charset="-122"/>
              </a:rPr>
              <a:t>有大量（几千）的测试用例，需要在短时间内完成，手工测试又怎么办呢？</a:t>
            </a:r>
            <a:endParaRPr lang="zh-CN" altLang="en-US" sz="2000" i="0" dirty="0">
              <a:latin typeface="宋体" panose="02010600030101010101" pitchFamily="2" charset="-122"/>
              <a:ea typeface="宋体" panose="02010600030101010101" pitchFamily="2" charset="-122"/>
            </a:endParaRPr>
          </a:p>
          <a:p>
            <a:pPr marL="357505" indent="-357505" defTabSz="914400" eaLnBrk="1" latinLnBrk="0" hangingPunct="1">
              <a:lnSpc>
                <a:spcPct val="150000"/>
              </a:lnSpc>
              <a:spcBef>
                <a:spcPts val="0"/>
              </a:spcBef>
              <a:buClr>
                <a:schemeClr val="accent1"/>
              </a:buClr>
              <a:buSzPct val="75000"/>
              <a:buFont typeface="Wingdings" panose="05000000000000000000" pitchFamily="2" charset="2"/>
              <a:buChar char="p"/>
              <a:tabLst>
                <a:tab pos="619125" algn="l"/>
              </a:tabLst>
              <a:defRPr/>
            </a:pPr>
            <a:r>
              <a:rPr lang="zh-CN" altLang="en-US" sz="2000" i="0" dirty="0" smtClean="0">
                <a:latin typeface="宋体" panose="02010600030101010101" pitchFamily="2" charset="-122"/>
                <a:ea typeface="宋体" panose="02010600030101010101" pitchFamily="2" charset="-122"/>
              </a:rPr>
              <a:t>测试可以发现错误</a:t>
            </a:r>
            <a:r>
              <a:rPr lang="zh-CN" altLang="en-US" sz="2000" i="0" dirty="0">
                <a:latin typeface="宋体" panose="02010600030101010101" pitchFamily="2" charset="-122"/>
                <a:ea typeface="宋体" panose="02010600030101010101" pitchFamily="2" charset="-122"/>
              </a:rPr>
              <a:t>，并不能表明程序的正确性。</a:t>
            </a:r>
            <a:r>
              <a:rPr lang="zh-CN" altLang="en-US" sz="2000" b="1" i="0" dirty="0">
                <a:effectLst>
                  <a:outerShdw blurRad="38100" dist="38100" dir="2700000" algn="tl">
                    <a:srgbClr val="FFFFFF"/>
                  </a:outerShdw>
                </a:effectLst>
                <a:latin typeface="宋体" panose="02010600030101010101" pitchFamily="2" charset="-122"/>
                <a:ea typeface="宋体" panose="02010600030101010101" pitchFamily="2" charset="-122"/>
              </a:rPr>
              <a:t> </a:t>
            </a:r>
            <a:endParaRPr lang="zh-CN" altLang="en-US" sz="2000" b="1" i="0" dirty="0">
              <a:effectLst>
                <a:outerShdw blurRad="38100" dist="38100" dir="2700000" algn="tl">
                  <a:srgbClr val="FFFFFF"/>
                </a:outerShdw>
              </a:effectLst>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85509">
                                            <p:txEl>
                                              <p:pRg st="1" end="1"/>
                                            </p:txEl>
                                          </p:spTgt>
                                        </p:tgtEl>
                                        <p:attrNameLst>
                                          <p:attrName>style.visibility</p:attrName>
                                        </p:attrNameLst>
                                      </p:cBhvr>
                                      <p:to>
                                        <p:strVal val="visible"/>
                                      </p:to>
                                    </p:set>
                                    <p:anim calcmode="lin" valueType="num">
                                      <p:cBhvr additive="base">
                                        <p:cTn id="7" dur="1000" fill="hold"/>
                                        <p:tgtEl>
                                          <p:spTgt spid="1685509">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6855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85509">
                                            <p:txEl>
                                              <p:pRg st="2" end="2"/>
                                            </p:txEl>
                                          </p:spTgt>
                                        </p:tgtEl>
                                        <p:attrNameLst>
                                          <p:attrName>style.visibility</p:attrName>
                                        </p:attrNameLst>
                                      </p:cBhvr>
                                      <p:to>
                                        <p:strVal val="visible"/>
                                      </p:to>
                                    </p:set>
                                    <p:anim calcmode="lin" valueType="num">
                                      <p:cBhvr additive="base">
                                        <p:cTn id="13" dur="1000" fill="hold"/>
                                        <p:tgtEl>
                                          <p:spTgt spid="1685509">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68550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85509">
                                            <p:txEl>
                                              <p:pRg st="3" end="3"/>
                                            </p:txEl>
                                          </p:spTgt>
                                        </p:tgtEl>
                                        <p:attrNameLst>
                                          <p:attrName>style.visibility</p:attrName>
                                        </p:attrNameLst>
                                      </p:cBhvr>
                                      <p:to>
                                        <p:strVal val="visible"/>
                                      </p:to>
                                    </p:set>
                                    <p:anim calcmode="lin" valueType="num">
                                      <p:cBhvr additive="base">
                                        <p:cTn id="19" dur="1000" fill="hold"/>
                                        <p:tgtEl>
                                          <p:spTgt spid="1685509">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68550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85509">
                                            <p:txEl>
                                              <p:pRg st="4" end="4"/>
                                            </p:txEl>
                                          </p:spTgt>
                                        </p:tgtEl>
                                        <p:attrNameLst>
                                          <p:attrName>style.visibility</p:attrName>
                                        </p:attrNameLst>
                                      </p:cBhvr>
                                      <p:to>
                                        <p:strVal val="visible"/>
                                      </p:to>
                                    </p:set>
                                    <p:anim calcmode="lin" valueType="num">
                                      <p:cBhvr additive="base">
                                        <p:cTn id="25" dur="1000" fill="hold"/>
                                        <p:tgtEl>
                                          <p:spTgt spid="1685509">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168550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85509">
                                            <p:txEl>
                                              <p:pRg st="5" end="5"/>
                                            </p:txEl>
                                          </p:spTgt>
                                        </p:tgtEl>
                                        <p:attrNameLst>
                                          <p:attrName>style.visibility</p:attrName>
                                        </p:attrNameLst>
                                      </p:cBhvr>
                                      <p:to>
                                        <p:strVal val="visible"/>
                                      </p:to>
                                    </p:set>
                                    <p:anim calcmode="lin" valueType="num">
                                      <p:cBhvr additive="base">
                                        <p:cTn id="31" dur="1000" fill="hold"/>
                                        <p:tgtEl>
                                          <p:spTgt spid="1685509">
                                            <p:txEl>
                                              <p:pRg st="5" end="5"/>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168550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19672" y="188640"/>
            <a:ext cx="5400600" cy="902065"/>
          </a:xfrm>
        </p:spPr>
        <p:txBody>
          <a:bodyPr>
            <a:noAutofit/>
          </a:bodyPr>
          <a:lstStyle/>
          <a:p>
            <a:pPr algn="ctr">
              <a:lnSpc>
                <a:spcPct val="150000"/>
              </a:lnSpc>
            </a:pPr>
            <a:r>
              <a:rPr lang="en-US" altLang="zh-CN" sz="3200" b="1" dirty="0" smtClean="0">
                <a:solidFill>
                  <a:srgbClr val="FFFF00"/>
                </a:solidFill>
              </a:rPr>
              <a:t>Android</a:t>
            </a:r>
            <a:r>
              <a:rPr lang="zh-CN" altLang="en-US" sz="3200" b="1" dirty="0" smtClean="0">
                <a:solidFill>
                  <a:srgbClr val="FFFF00"/>
                </a:solidFill>
              </a:rPr>
              <a:t> </a:t>
            </a:r>
            <a:r>
              <a:rPr lang="en-US" altLang="zh-CN" sz="3200" b="1" dirty="0" smtClean="0">
                <a:solidFill>
                  <a:srgbClr val="FFFF00"/>
                </a:solidFill>
              </a:rPr>
              <a:t>TA</a:t>
            </a:r>
            <a:r>
              <a:rPr lang="zh-CN" altLang="en-US" sz="3200" b="1" dirty="0" smtClean="0">
                <a:solidFill>
                  <a:srgbClr val="FFFF00"/>
                </a:solidFill>
              </a:rPr>
              <a:t> 框架</a:t>
            </a:r>
            <a:endParaRPr lang="zh-CN" altLang="en-US" sz="3200" b="1" dirty="0">
              <a:solidFill>
                <a:srgbClr val="FFFF00"/>
              </a:solidFill>
            </a:endParaRPr>
          </a:p>
        </p:txBody>
      </p:sp>
      <p:sp>
        <p:nvSpPr>
          <p:cNvPr id="22" name="内容占位符 2"/>
          <p:cNvSpPr>
            <a:spLocks noGrp="1"/>
          </p:cNvSpPr>
          <p:nvPr>
            <p:ph idx="1"/>
          </p:nvPr>
        </p:nvSpPr>
        <p:spPr>
          <a:xfrm>
            <a:off x="1373803" y="2132905"/>
            <a:ext cx="3168352" cy="3542794"/>
          </a:xfrm>
        </p:spPr>
        <p:txBody>
          <a:bodyPr>
            <a:noAutofit/>
          </a:bodyPr>
          <a:lstStyle/>
          <a:p>
            <a:pPr marL="355600" indent="-355600" latinLnBrk="0">
              <a:lnSpc>
                <a:spcPct val="150000"/>
              </a:lnSpc>
              <a:spcBef>
                <a:spcPts val="0"/>
              </a:spcBef>
              <a:buClr>
                <a:srgbClr val="00B0F0"/>
              </a:buClr>
              <a:buSzPct val="80000"/>
              <a:buFont typeface="Wingdings" panose="05000000000000000000" pitchFamily="2" charset="2"/>
              <a:buChar char="p"/>
            </a:pPr>
            <a:r>
              <a:rPr lang="en-US" altLang="zh-CN" sz="2400" dirty="0" smtClean="0"/>
              <a:t>robotium</a:t>
            </a:r>
            <a:endParaRPr lang="en-US" altLang="zh-CN" sz="2400" dirty="0" smtClean="0"/>
          </a:p>
          <a:p>
            <a:pPr marL="355600" indent="-355600" latinLnBrk="0">
              <a:lnSpc>
                <a:spcPct val="150000"/>
              </a:lnSpc>
              <a:spcBef>
                <a:spcPts val="0"/>
              </a:spcBef>
              <a:buClr>
                <a:srgbClr val="00B0F0"/>
              </a:buClr>
              <a:buSzPct val="80000"/>
              <a:buFont typeface="Wingdings" panose="05000000000000000000" pitchFamily="2" charset="2"/>
              <a:buChar char="p"/>
            </a:pPr>
            <a:r>
              <a:rPr lang="en-US" altLang="zh-CN" sz="2400" dirty="0" err="1" smtClean="0"/>
              <a:t>MonkeyRunner</a:t>
            </a:r>
            <a:endParaRPr lang="en-US" altLang="zh-CN" sz="2400" dirty="0" smtClean="0"/>
          </a:p>
          <a:p>
            <a:pPr marL="355600" indent="-355600" latinLnBrk="0">
              <a:lnSpc>
                <a:spcPct val="150000"/>
              </a:lnSpc>
              <a:spcBef>
                <a:spcPts val="0"/>
              </a:spcBef>
              <a:buClr>
                <a:srgbClr val="00B0F0"/>
              </a:buClr>
              <a:buSzPct val="80000"/>
              <a:buFont typeface="Wingdings" panose="05000000000000000000" pitchFamily="2" charset="2"/>
              <a:buChar char="p"/>
            </a:pPr>
            <a:r>
              <a:rPr lang="en-US" altLang="zh-CN" sz="2400" dirty="0" err="1" smtClean="0"/>
              <a:t>Robolectric</a:t>
            </a:r>
            <a:endParaRPr lang="en-US" altLang="zh-CN" sz="2400" dirty="0" smtClean="0"/>
          </a:p>
          <a:p>
            <a:pPr marL="355600" indent="-355600" latinLnBrk="0">
              <a:lnSpc>
                <a:spcPct val="150000"/>
              </a:lnSpc>
              <a:spcBef>
                <a:spcPts val="0"/>
              </a:spcBef>
              <a:buClr>
                <a:srgbClr val="00B0F0"/>
              </a:buClr>
              <a:buSzPct val="80000"/>
              <a:buFont typeface="Wingdings" panose="05000000000000000000" pitchFamily="2" charset="2"/>
              <a:buChar char="p"/>
            </a:pPr>
            <a:r>
              <a:rPr lang="en-US" altLang="zh-CN" sz="2400" dirty="0" err="1"/>
              <a:t>LessPainful</a:t>
            </a:r>
            <a:endParaRPr lang="en-US" altLang="zh-CN" sz="2400" dirty="0"/>
          </a:p>
          <a:p>
            <a:pPr marL="355600" indent="-355600" latinLnBrk="0">
              <a:lnSpc>
                <a:spcPct val="150000"/>
              </a:lnSpc>
              <a:spcBef>
                <a:spcPts val="0"/>
              </a:spcBef>
              <a:buClr>
                <a:srgbClr val="00B0F0"/>
              </a:buClr>
              <a:buSzPct val="80000"/>
              <a:buFont typeface="Wingdings" panose="05000000000000000000" pitchFamily="2" charset="2"/>
              <a:buChar char="p"/>
            </a:pPr>
            <a:r>
              <a:rPr lang="en-US" altLang="zh-CN" sz="2400" dirty="0" smtClean="0"/>
              <a:t>ATAF</a:t>
            </a:r>
            <a:endParaRPr lang="en-US" altLang="zh-CN" sz="2400" dirty="0"/>
          </a:p>
          <a:p>
            <a:pPr marL="355600" indent="-355600" latinLnBrk="0">
              <a:lnSpc>
                <a:spcPct val="150000"/>
              </a:lnSpc>
              <a:spcBef>
                <a:spcPts val="0"/>
              </a:spcBef>
              <a:buClr>
                <a:srgbClr val="00B0F0"/>
              </a:buClr>
              <a:buSzPct val="80000"/>
              <a:buFont typeface="Wingdings" panose="05000000000000000000" pitchFamily="2" charset="2"/>
              <a:buChar char="p"/>
            </a:pPr>
            <a:r>
              <a:rPr lang="en-US" altLang="zh-CN" sz="2400" dirty="0" smtClean="0"/>
              <a:t>UIAutomator</a:t>
            </a:r>
            <a:endParaRPr lang="en-US" altLang="zh-CN" sz="2400" dirty="0" smtClean="0">
              <a:latin typeface="Arial" panose="020B0604020202020204" pitchFamily="34" charset="0"/>
              <a:ea typeface="宋体" panose="02010600030101010101" pitchFamily="2" charset="-122"/>
              <a:cs typeface="Arial" panose="020B0604020202020204" pitchFamily="34" charset="0"/>
            </a:endParaRPr>
          </a:p>
          <a:p>
            <a:pPr marL="355600" indent="-355600">
              <a:lnSpc>
                <a:spcPct val="110000"/>
              </a:lnSpc>
              <a:buClr>
                <a:srgbClr val="00B0F0"/>
              </a:buClr>
              <a:buSzPct val="80000"/>
              <a:buFont typeface="Wingdings" panose="05000000000000000000" pitchFamily="2" charset="2"/>
              <a:buChar char="p"/>
            </a:pPr>
            <a:endParaRPr lang="en-US" altLang="zh-CN" sz="2400" dirty="0" smtClean="0">
              <a:latin typeface="Arial" panose="020B0604020202020204" pitchFamily="34" charset="0"/>
              <a:ea typeface="宋体" panose="02010600030101010101" pitchFamily="2" charset="-122"/>
              <a:cs typeface="Arial" panose="020B0604020202020204" pitchFamily="34" charset="0"/>
            </a:endParaRPr>
          </a:p>
        </p:txBody>
      </p:sp>
      <p:pic>
        <p:nvPicPr>
          <p:cNvPr id="4" name="图片 3"/>
          <p:cNvPicPr>
            <a:picLocks noChangeAspect="1"/>
          </p:cNvPicPr>
          <p:nvPr/>
        </p:nvPicPr>
        <p:blipFill>
          <a:blip r:embed="rId1"/>
          <a:stretch>
            <a:fillRect/>
          </a:stretch>
        </p:blipFill>
        <p:spPr>
          <a:xfrm>
            <a:off x="4716016" y="2046447"/>
            <a:ext cx="3276364" cy="3629203"/>
          </a:xfrm>
          <a:prstGeom prst="rect">
            <a:avLst/>
          </a:prstGeo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555776" y="332656"/>
            <a:ext cx="3528392" cy="691277"/>
          </a:xfrm>
        </p:spPr>
        <p:txBody>
          <a:bodyPr>
            <a:noAutofit/>
          </a:bodyPr>
          <a:lstStyle/>
          <a:p>
            <a:pPr algn="ctr">
              <a:lnSpc>
                <a:spcPct val="150000"/>
              </a:lnSpc>
            </a:pPr>
            <a:r>
              <a:rPr lang="en-US" altLang="zh-CN" sz="3200" b="1" dirty="0" smtClean="0">
                <a:solidFill>
                  <a:srgbClr val="FFFF00"/>
                </a:solidFill>
              </a:rPr>
              <a:t>Android</a:t>
            </a:r>
            <a:r>
              <a:rPr lang="zh-CN" altLang="en-US" sz="3200" b="1" dirty="0" smtClean="0">
                <a:solidFill>
                  <a:srgbClr val="FFFF00"/>
                </a:solidFill>
              </a:rPr>
              <a:t> </a:t>
            </a:r>
            <a:r>
              <a:rPr lang="en-US" altLang="zh-CN" sz="3200" b="1" dirty="0" smtClean="0">
                <a:solidFill>
                  <a:srgbClr val="FFFF00"/>
                </a:solidFill>
              </a:rPr>
              <a:t>TA</a:t>
            </a:r>
            <a:endParaRPr lang="zh-CN" altLang="en-US" sz="3200" b="1" dirty="0">
              <a:solidFill>
                <a:srgbClr val="FFFF00"/>
              </a:solidFill>
            </a:endParaRPr>
          </a:p>
        </p:txBody>
      </p:sp>
      <p:pic>
        <p:nvPicPr>
          <p:cNvPr id="4" name="图片 3" descr="Screen-Shot-2013-06-04-at-8.08.27-PM.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7584" y="2305676"/>
            <a:ext cx="7740352" cy="3686190"/>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043608" y="14769"/>
            <a:ext cx="7128792" cy="893951"/>
          </a:xfrm>
        </p:spPr>
        <p:txBody>
          <a:bodyPr>
            <a:noAutofit/>
          </a:bodyPr>
          <a:lstStyle/>
          <a:p>
            <a:pPr algn="ctr">
              <a:lnSpc>
                <a:spcPct val="150000"/>
              </a:lnSpc>
            </a:pPr>
            <a:r>
              <a:rPr lang="en-US" altLang="zh-CN" sz="3200" b="1" dirty="0" smtClean="0">
                <a:solidFill>
                  <a:srgbClr val="FFFF00"/>
                </a:solidFill>
              </a:rPr>
              <a:t>Android</a:t>
            </a:r>
            <a:r>
              <a:rPr lang="zh-CN" altLang="en-US" sz="3200" b="1" dirty="0" smtClean="0">
                <a:solidFill>
                  <a:srgbClr val="FFFF00"/>
                </a:solidFill>
              </a:rPr>
              <a:t> </a:t>
            </a:r>
            <a:r>
              <a:rPr lang="en-US" altLang="zh-CN" sz="3200" b="1" dirty="0" err="1" smtClean="0">
                <a:solidFill>
                  <a:srgbClr val="FFFF00"/>
                </a:solidFill>
              </a:rPr>
              <a:t>robotium</a:t>
            </a:r>
            <a:r>
              <a:rPr lang="zh-CN" altLang="en-US" sz="3200" b="1" dirty="0" smtClean="0">
                <a:solidFill>
                  <a:srgbClr val="FFFF00"/>
                </a:solidFill>
              </a:rPr>
              <a:t> 机理</a:t>
            </a:r>
            <a:endParaRPr lang="zh-CN" altLang="en-US" sz="3200" b="1" dirty="0">
              <a:solidFill>
                <a:srgbClr val="FFFF00"/>
              </a:solidFill>
            </a:endParaRPr>
          </a:p>
        </p:txBody>
      </p:sp>
      <p:pic>
        <p:nvPicPr>
          <p:cNvPr id="10" name="图片 9"/>
          <p:cNvPicPr>
            <a:picLocks noChangeAspect="1"/>
          </p:cNvPicPr>
          <p:nvPr/>
        </p:nvPicPr>
        <p:blipFill>
          <a:blip r:embed="rId1"/>
          <a:stretch>
            <a:fillRect/>
          </a:stretch>
        </p:blipFill>
        <p:spPr>
          <a:xfrm>
            <a:off x="1187624" y="1484784"/>
            <a:ext cx="6480720" cy="5047143"/>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2420888"/>
            <a:ext cx="1944216" cy="2678698"/>
          </a:xfrm>
        </p:spPr>
        <p:txBody>
          <a:bodyPr>
            <a:noAutofit/>
          </a:bodyPr>
          <a:lstStyle/>
          <a:p>
            <a:pPr>
              <a:lnSpc>
                <a:spcPct val="150000"/>
              </a:lnSpc>
            </a:pPr>
            <a:r>
              <a:rPr lang="en-US" altLang="zh-CN" sz="3200" b="1" dirty="0" smtClean="0">
                <a:solidFill>
                  <a:srgbClr val="748D15"/>
                </a:solidFill>
              </a:rPr>
              <a:t>Android</a:t>
            </a:r>
            <a:r>
              <a:rPr lang="zh-CN" altLang="en-US" sz="3200" b="1" dirty="0" smtClean="0">
                <a:solidFill>
                  <a:srgbClr val="748D15"/>
                </a:solidFill>
              </a:rPr>
              <a:t> </a:t>
            </a:r>
            <a:r>
              <a:rPr lang="en-US" altLang="zh-CN" sz="3200" b="1" dirty="0" smtClean="0">
                <a:solidFill>
                  <a:srgbClr val="748D15"/>
                </a:solidFill>
              </a:rPr>
              <a:t>robotium</a:t>
            </a:r>
            <a:br>
              <a:rPr lang="en-US" altLang="zh-CN" sz="3200" b="1" dirty="0" smtClean="0">
                <a:solidFill>
                  <a:srgbClr val="748D15"/>
                </a:solidFill>
              </a:rPr>
            </a:br>
            <a:r>
              <a:rPr lang="zh-CN" altLang="en-US" sz="3200" b="1" dirty="0" smtClean="0">
                <a:solidFill>
                  <a:srgbClr val="748D15"/>
                </a:solidFill>
              </a:rPr>
              <a:t>示例</a:t>
            </a:r>
            <a:endParaRPr lang="zh-CN" altLang="en-US" sz="3200" b="1" dirty="0">
              <a:solidFill>
                <a:srgbClr val="748D15"/>
              </a:solidFill>
            </a:endParaRPr>
          </a:p>
        </p:txBody>
      </p:sp>
      <p:pic>
        <p:nvPicPr>
          <p:cNvPr id="2" name="图片 1" descr="屏幕快照 2013-07-06 下午5.02.51.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31840" y="-57689"/>
            <a:ext cx="5356181" cy="6908300"/>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91680" y="260648"/>
            <a:ext cx="5760640" cy="864096"/>
          </a:xfrm>
        </p:spPr>
        <p:txBody>
          <a:bodyPr>
            <a:noAutofit/>
          </a:bodyPr>
          <a:lstStyle/>
          <a:p>
            <a:pPr algn="ctr">
              <a:lnSpc>
                <a:spcPct val="150000"/>
              </a:lnSpc>
            </a:pPr>
            <a:r>
              <a:rPr lang="en-US" altLang="zh-CN" sz="3200" b="1" dirty="0" smtClean="0">
                <a:solidFill>
                  <a:srgbClr val="FFFF00"/>
                </a:solidFill>
              </a:rPr>
              <a:t>Android</a:t>
            </a:r>
            <a:r>
              <a:rPr lang="zh-CN" altLang="en-US" sz="3200" b="1" dirty="0" smtClean="0">
                <a:solidFill>
                  <a:srgbClr val="FFFF00"/>
                </a:solidFill>
              </a:rPr>
              <a:t> </a:t>
            </a:r>
            <a:r>
              <a:rPr lang="en-US" altLang="zh-CN" sz="3200" b="1" dirty="0" smtClean="0">
                <a:solidFill>
                  <a:srgbClr val="FFFF00"/>
                </a:solidFill>
              </a:rPr>
              <a:t>UIAutomator</a:t>
            </a:r>
            <a:endParaRPr lang="zh-CN" altLang="en-US" sz="3200" b="1" dirty="0">
              <a:solidFill>
                <a:srgbClr val="FFFF00"/>
              </a:solidFill>
            </a:endParaRPr>
          </a:p>
        </p:txBody>
      </p:sp>
      <p:sp>
        <p:nvSpPr>
          <p:cNvPr id="5" name="矩形 4"/>
          <p:cNvSpPr/>
          <p:nvPr/>
        </p:nvSpPr>
        <p:spPr>
          <a:xfrm>
            <a:off x="827584" y="2060848"/>
            <a:ext cx="2592288" cy="3539430"/>
          </a:xfrm>
          <a:prstGeom prst="rect">
            <a:avLst/>
          </a:prstGeom>
        </p:spPr>
        <p:txBody>
          <a:bodyPr wrap="square">
            <a:spAutoFit/>
          </a:bodyPr>
          <a:lstStyle/>
          <a:p>
            <a:pPr marL="355600" indent="-355600">
              <a:lnSpc>
                <a:spcPct val="140000"/>
              </a:lnSpc>
              <a:spcBef>
                <a:spcPct val="20000"/>
              </a:spcBef>
              <a:buClr>
                <a:srgbClr val="00B0F0"/>
              </a:buClr>
              <a:buSzPct val="80000"/>
              <a:buFont typeface="Wingdings" panose="05000000000000000000" pitchFamily="2" charset="2"/>
              <a:buChar char="p"/>
            </a:pPr>
            <a:r>
              <a:rPr lang="en-US" altLang="zh-CN" sz="2400" dirty="0"/>
              <a:t>API </a:t>
            </a:r>
            <a:r>
              <a:rPr lang="zh-CN" altLang="en-US" sz="2400" dirty="0"/>
              <a:t>调用</a:t>
            </a:r>
            <a:endParaRPr lang="en-US" altLang="zh-CN" sz="2400" dirty="0"/>
          </a:p>
          <a:p>
            <a:pPr marL="355600" indent="-355600">
              <a:lnSpc>
                <a:spcPct val="140000"/>
              </a:lnSpc>
              <a:spcBef>
                <a:spcPct val="20000"/>
              </a:spcBef>
              <a:buClr>
                <a:srgbClr val="00B0F0"/>
              </a:buClr>
              <a:buSzPct val="80000"/>
              <a:buFont typeface="Wingdings" panose="05000000000000000000" pitchFamily="2" charset="2"/>
              <a:buChar char="p"/>
            </a:pPr>
            <a:r>
              <a:rPr lang="en-US" altLang="zh-CN" sz="2400" dirty="0" err="1"/>
              <a:t>UiDevice</a:t>
            </a:r>
            <a:endParaRPr lang="en-US" altLang="zh-CN" sz="2400" dirty="0"/>
          </a:p>
          <a:p>
            <a:pPr marL="355600" indent="-355600">
              <a:lnSpc>
                <a:spcPct val="140000"/>
              </a:lnSpc>
              <a:spcBef>
                <a:spcPct val="20000"/>
              </a:spcBef>
              <a:buClr>
                <a:srgbClr val="00B0F0"/>
              </a:buClr>
              <a:buSzPct val="80000"/>
              <a:buFont typeface="Wingdings" panose="05000000000000000000" pitchFamily="2" charset="2"/>
              <a:buChar char="p"/>
            </a:pPr>
            <a:r>
              <a:rPr lang="en-US" altLang="zh-CN" sz="2400" dirty="0" err="1"/>
              <a:t>UiSelector</a:t>
            </a:r>
            <a:endParaRPr lang="en-US" altLang="zh-CN" sz="2400" dirty="0"/>
          </a:p>
          <a:p>
            <a:pPr marL="355600" indent="-355600">
              <a:lnSpc>
                <a:spcPct val="140000"/>
              </a:lnSpc>
              <a:spcBef>
                <a:spcPct val="20000"/>
              </a:spcBef>
              <a:buClr>
                <a:srgbClr val="00B0F0"/>
              </a:buClr>
              <a:buSzPct val="80000"/>
              <a:buFont typeface="Wingdings" panose="05000000000000000000" pitchFamily="2" charset="2"/>
              <a:buChar char="p"/>
            </a:pPr>
            <a:r>
              <a:rPr lang="en-US" altLang="zh-CN" sz="2400" dirty="0" err="1"/>
              <a:t>UiObject</a:t>
            </a:r>
            <a:endParaRPr lang="en-US" altLang="zh-CN" sz="2400" dirty="0"/>
          </a:p>
          <a:p>
            <a:pPr marL="355600" indent="-355600">
              <a:lnSpc>
                <a:spcPct val="140000"/>
              </a:lnSpc>
              <a:spcBef>
                <a:spcPct val="20000"/>
              </a:spcBef>
              <a:buClr>
                <a:srgbClr val="00B0F0"/>
              </a:buClr>
              <a:buSzPct val="80000"/>
              <a:buFont typeface="Wingdings" panose="05000000000000000000" pitchFamily="2" charset="2"/>
              <a:buChar char="p"/>
            </a:pPr>
            <a:r>
              <a:rPr lang="en-US" altLang="zh-CN" sz="2400" dirty="0" err="1"/>
              <a:t>UiCollection</a:t>
            </a:r>
            <a:endParaRPr lang="en-US" altLang="zh-CN" sz="2400" dirty="0"/>
          </a:p>
          <a:p>
            <a:pPr marL="355600" indent="-355600">
              <a:lnSpc>
                <a:spcPct val="140000"/>
              </a:lnSpc>
              <a:spcBef>
                <a:spcPct val="20000"/>
              </a:spcBef>
              <a:buClr>
                <a:srgbClr val="00B0F0"/>
              </a:buClr>
              <a:buSzPct val="80000"/>
              <a:buFont typeface="Wingdings" panose="05000000000000000000" pitchFamily="2" charset="2"/>
              <a:buChar char="p"/>
            </a:pPr>
            <a:r>
              <a:rPr lang="en-US" altLang="zh-CN" sz="2400" dirty="0" err="1"/>
              <a:t>UiScrollable</a:t>
            </a:r>
            <a:endParaRPr lang="en-US" altLang="zh-CN" sz="2400" dirty="0"/>
          </a:p>
        </p:txBody>
      </p:sp>
      <p:pic>
        <p:nvPicPr>
          <p:cNvPr id="10" name="图片 9" descr="屏幕快照 2013-07-06 下午4.50.01.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19872" y="2564904"/>
            <a:ext cx="5448300" cy="2697480"/>
          </a:xfrm>
          <a:prstGeom prst="rect">
            <a:avLst/>
          </a:prstGeo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91680" y="332656"/>
            <a:ext cx="5760640" cy="648072"/>
          </a:xfrm>
        </p:spPr>
        <p:txBody>
          <a:bodyPr>
            <a:noAutofit/>
          </a:bodyPr>
          <a:lstStyle/>
          <a:p>
            <a:pPr algn="ctr">
              <a:lnSpc>
                <a:spcPct val="150000"/>
              </a:lnSpc>
            </a:pPr>
            <a:r>
              <a:rPr lang="en-US" altLang="zh-CN" sz="3200" b="1" dirty="0" smtClean="0">
                <a:solidFill>
                  <a:srgbClr val="FFFF00"/>
                </a:solidFill>
              </a:rPr>
              <a:t>Android</a:t>
            </a:r>
            <a:r>
              <a:rPr lang="zh-CN" altLang="en-US" sz="3200" b="1" dirty="0" smtClean="0">
                <a:solidFill>
                  <a:srgbClr val="FFFF00"/>
                </a:solidFill>
              </a:rPr>
              <a:t> </a:t>
            </a:r>
            <a:r>
              <a:rPr lang="en-US" altLang="zh-CN" sz="3200" b="1" dirty="0" smtClean="0">
                <a:solidFill>
                  <a:srgbClr val="FFFF00"/>
                </a:solidFill>
              </a:rPr>
              <a:t>UIAutomator</a:t>
            </a:r>
            <a:r>
              <a:rPr lang="zh-CN" altLang="en-US" sz="3200" b="1" dirty="0" smtClean="0">
                <a:solidFill>
                  <a:srgbClr val="FFFF00"/>
                </a:solidFill>
              </a:rPr>
              <a:t> </a:t>
            </a:r>
            <a:r>
              <a:rPr lang="en-US" altLang="zh-CN" sz="2400" b="1" dirty="0" smtClean="0">
                <a:solidFill>
                  <a:srgbClr val="FFFF00"/>
                </a:solidFill>
              </a:rPr>
              <a:t>(</a:t>
            </a:r>
            <a:r>
              <a:rPr lang="zh-CN" altLang="en-US" sz="2400" b="1" dirty="0" smtClean="0">
                <a:solidFill>
                  <a:srgbClr val="FFFF00"/>
                </a:solidFill>
              </a:rPr>
              <a:t>续</a:t>
            </a:r>
            <a:r>
              <a:rPr lang="en-US" altLang="zh-CN" sz="2400" b="1" dirty="0" smtClean="0">
                <a:solidFill>
                  <a:srgbClr val="FFFF00"/>
                </a:solidFill>
              </a:rPr>
              <a:t>)</a:t>
            </a:r>
            <a:endParaRPr lang="zh-CN" altLang="en-US" sz="2400" b="1" dirty="0">
              <a:solidFill>
                <a:srgbClr val="FFFF00"/>
              </a:solidFill>
            </a:endParaRPr>
          </a:p>
        </p:txBody>
      </p:sp>
      <p:pic>
        <p:nvPicPr>
          <p:cNvPr id="2" name="图片 1" descr="屏幕快照 2013-07-06 下午4.50.12.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9552" y="1340768"/>
            <a:ext cx="7156487" cy="3974842"/>
          </a:xfrm>
          <a:prstGeom prst="rect">
            <a:avLst/>
          </a:prstGeom>
          <a:effectLst>
            <a:glow rad="101600">
              <a:schemeClr val="accent3">
                <a:lumMod val="20000"/>
                <a:lumOff val="80000"/>
                <a:alpha val="75000"/>
              </a:schemeClr>
            </a:glow>
            <a:outerShdw blurRad="50800" dist="38100" dir="2700000" algn="tl" rotWithShape="0">
              <a:srgbClr val="000000">
                <a:alpha val="43000"/>
              </a:srgbClr>
            </a:outerShdw>
          </a:effectLst>
        </p:spPr>
      </p:pic>
      <p:pic>
        <p:nvPicPr>
          <p:cNvPr id="9" name="图片 8" descr="屏幕快照 2013-07-06 下午8.34.2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856" y="2492896"/>
            <a:ext cx="5487443" cy="3974842"/>
          </a:xfrm>
          <a:prstGeom prst="rect">
            <a:avLst/>
          </a:prstGeom>
          <a:effectLst>
            <a:glow rad="101600">
              <a:schemeClr val="accent6">
                <a:lumMod val="20000"/>
                <a:lumOff val="80000"/>
                <a:alpha val="75000"/>
              </a:schemeClr>
            </a:glow>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91680" y="188640"/>
            <a:ext cx="5400600" cy="902065"/>
          </a:xfrm>
        </p:spPr>
        <p:txBody>
          <a:bodyPr>
            <a:noAutofit/>
          </a:bodyPr>
          <a:lstStyle/>
          <a:p>
            <a:pPr algn="ctr">
              <a:lnSpc>
                <a:spcPct val="150000"/>
              </a:lnSpc>
            </a:pPr>
            <a:r>
              <a:rPr lang="en-US" altLang="zh-CN" sz="3200" b="1" dirty="0" err="1" smtClean="0">
                <a:solidFill>
                  <a:srgbClr val="FFFF00"/>
                </a:solidFill>
              </a:rPr>
              <a:t>iOS</a:t>
            </a:r>
            <a:r>
              <a:rPr lang="zh-CN" altLang="en-US" sz="3200" b="1" dirty="0" smtClean="0">
                <a:solidFill>
                  <a:srgbClr val="FFFF00"/>
                </a:solidFill>
              </a:rPr>
              <a:t> </a:t>
            </a:r>
            <a:r>
              <a:rPr lang="en-US" altLang="zh-CN" sz="3200" b="1" dirty="0" smtClean="0">
                <a:solidFill>
                  <a:srgbClr val="FFFF00"/>
                </a:solidFill>
              </a:rPr>
              <a:t>TA</a:t>
            </a:r>
            <a:r>
              <a:rPr lang="zh-CN" altLang="en-US" sz="3200" b="1" dirty="0" smtClean="0">
                <a:solidFill>
                  <a:srgbClr val="FFFF00"/>
                </a:solidFill>
              </a:rPr>
              <a:t> 框架</a:t>
            </a:r>
            <a:endParaRPr lang="zh-CN" altLang="en-US" sz="3200" b="1" dirty="0">
              <a:solidFill>
                <a:srgbClr val="FFFF00"/>
              </a:solidFill>
            </a:endParaRPr>
          </a:p>
        </p:txBody>
      </p:sp>
      <p:sp>
        <p:nvSpPr>
          <p:cNvPr id="22" name="内容占位符 2"/>
          <p:cNvSpPr>
            <a:spLocks noGrp="1"/>
          </p:cNvSpPr>
          <p:nvPr>
            <p:ph idx="1"/>
          </p:nvPr>
        </p:nvSpPr>
        <p:spPr>
          <a:xfrm>
            <a:off x="961440" y="2219265"/>
            <a:ext cx="3024336" cy="3542794"/>
          </a:xfrm>
        </p:spPr>
        <p:txBody>
          <a:bodyPr>
            <a:noAutofit/>
          </a:bodyPr>
          <a:lstStyle/>
          <a:p>
            <a:pPr marL="355600" indent="-355600" latinLnBrk="0">
              <a:lnSpc>
                <a:spcPct val="150000"/>
              </a:lnSpc>
              <a:spcBef>
                <a:spcPts val="0"/>
              </a:spcBef>
              <a:buClr>
                <a:srgbClr val="00B0F0"/>
              </a:buClr>
              <a:buSzPct val="80000"/>
              <a:buFont typeface="Wingdings" panose="05000000000000000000" pitchFamily="2" charset="2"/>
              <a:buChar char="p"/>
            </a:pPr>
            <a:r>
              <a:rPr lang="it-IT" altLang="zh-CN" sz="2400" dirty="0" err="1" smtClean="0"/>
              <a:t>Anteater</a:t>
            </a:r>
            <a:endParaRPr lang="it-IT" altLang="zh-CN" sz="2400" dirty="0" smtClean="0"/>
          </a:p>
          <a:p>
            <a:pPr marL="355600" indent="-355600" latinLnBrk="0">
              <a:lnSpc>
                <a:spcPct val="150000"/>
              </a:lnSpc>
              <a:spcBef>
                <a:spcPts val="0"/>
              </a:spcBef>
              <a:buClr>
                <a:srgbClr val="00B0F0"/>
              </a:buClr>
              <a:buSzPct val="80000"/>
              <a:buFont typeface="Wingdings" panose="05000000000000000000" pitchFamily="2" charset="2"/>
              <a:buChar char="p"/>
            </a:pPr>
            <a:r>
              <a:rPr lang="it-IT" altLang="zh-CN" sz="2400" dirty="0" smtClean="0"/>
              <a:t>Frank</a:t>
            </a:r>
            <a:r>
              <a:rPr lang="en-US" altLang="zh-CN" sz="2400" dirty="0" smtClean="0"/>
              <a:t>/Cucumber</a:t>
            </a:r>
            <a:endParaRPr lang="it-IT" altLang="zh-CN" sz="2400" dirty="0"/>
          </a:p>
          <a:p>
            <a:pPr marL="355600" indent="-355600" latinLnBrk="0">
              <a:lnSpc>
                <a:spcPct val="150000"/>
              </a:lnSpc>
              <a:spcBef>
                <a:spcPts val="0"/>
              </a:spcBef>
              <a:buClr>
                <a:srgbClr val="00B0F0"/>
              </a:buClr>
              <a:buSzPct val="80000"/>
              <a:buFont typeface="Wingdings" panose="05000000000000000000" pitchFamily="2" charset="2"/>
              <a:buChar char="p"/>
            </a:pPr>
            <a:r>
              <a:rPr lang="it-IT" altLang="zh-CN" sz="2400" dirty="0" smtClean="0"/>
              <a:t>KIF</a:t>
            </a:r>
            <a:endParaRPr lang="it-IT" altLang="zh-CN" sz="2400" dirty="0" smtClean="0"/>
          </a:p>
          <a:p>
            <a:pPr marL="355600" indent="-355600" latinLnBrk="0">
              <a:lnSpc>
                <a:spcPct val="150000"/>
              </a:lnSpc>
              <a:spcBef>
                <a:spcPts val="0"/>
              </a:spcBef>
              <a:buClr>
                <a:srgbClr val="00B0F0"/>
              </a:buClr>
              <a:buSzPct val="80000"/>
              <a:buFont typeface="Wingdings" panose="05000000000000000000" pitchFamily="2" charset="2"/>
              <a:buChar char="p"/>
            </a:pPr>
            <a:r>
              <a:rPr lang="it-IT" altLang="zh-CN" sz="2400" dirty="0" err="1" smtClean="0"/>
              <a:t>TouchTest</a:t>
            </a:r>
            <a:endParaRPr lang="it-IT" altLang="zh-CN" sz="2400" dirty="0"/>
          </a:p>
          <a:p>
            <a:pPr marL="355600" indent="-355600" latinLnBrk="0">
              <a:lnSpc>
                <a:spcPct val="150000"/>
              </a:lnSpc>
              <a:spcBef>
                <a:spcPts val="0"/>
              </a:spcBef>
              <a:buClr>
                <a:srgbClr val="00B0F0"/>
              </a:buClr>
              <a:buSzPct val="80000"/>
              <a:buFont typeface="Wingdings" panose="05000000000000000000" pitchFamily="2" charset="2"/>
              <a:buChar char="p"/>
            </a:pPr>
            <a:r>
              <a:rPr lang="it-IT" altLang="zh-CN" sz="2400" dirty="0" smtClean="0"/>
              <a:t>UI Automation</a:t>
            </a:r>
            <a:endParaRPr lang="it-IT" altLang="zh-CN" sz="2400" dirty="0"/>
          </a:p>
          <a:p>
            <a:pPr marL="355600" indent="-355600" latinLnBrk="0">
              <a:lnSpc>
                <a:spcPct val="150000"/>
              </a:lnSpc>
              <a:spcBef>
                <a:spcPts val="0"/>
              </a:spcBef>
              <a:buClr>
                <a:srgbClr val="00B0F0"/>
              </a:buClr>
              <a:buSzPct val="80000"/>
              <a:buFont typeface="Wingdings" panose="05000000000000000000" pitchFamily="2" charset="2"/>
              <a:buChar char="p"/>
            </a:pPr>
            <a:r>
              <a:rPr lang="it-IT" altLang="zh-CN" sz="2400" dirty="0" smtClean="0"/>
              <a:t>Zucchini</a:t>
            </a:r>
            <a:r>
              <a:rPr lang="zh-CN" altLang="zh-CN" sz="2400" dirty="0" smtClean="0">
                <a:latin typeface="Arial" panose="020B0604020202020204" pitchFamily="34" charset="0"/>
                <a:ea typeface="宋体" panose="02010600030101010101" pitchFamily="2" charset="-122"/>
                <a:cs typeface="Arial" panose="020B0604020202020204" pitchFamily="34" charset="0"/>
              </a:rPr>
              <a:t> </a:t>
            </a:r>
            <a:r>
              <a:rPr lang="en-US" altLang="zh-CN" sz="2400" dirty="0" smtClean="0">
                <a:latin typeface="Arial" panose="020B0604020202020204" pitchFamily="34" charset="0"/>
                <a:ea typeface="宋体" panose="02010600030101010101" pitchFamily="2" charset="-122"/>
                <a:cs typeface="Arial" panose="020B0604020202020204" pitchFamily="34" charset="0"/>
              </a:rPr>
              <a:t>…</a:t>
            </a:r>
            <a:endParaRPr lang="en-US" altLang="zh-CN" sz="2400" dirty="0" smtClean="0">
              <a:latin typeface="Arial" panose="020B0604020202020204" pitchFamily="34" charset="0"/>
              <a:ea typeface="宋体" panose="02010600030101010101" pitchFamily="2" charset="-122"/>
              <a:cs typeface="Arial" panose="020B0604020202020204" pitchFamily="34" charset="0"/>
            </a:endParaRPr>
          </a:p>
          <a:p>
            <a:pPr marL="355600" indent="-355600">
              <a:lnSpc>
                <a:spcPct val="110000"/>
              </a:lnSpc>
              <a:buClr>
                <a:srgbClr val="00B0F0"/>
              </a:buClr>
              <a:buSzPct val="80000"/>
              <a:buFont typeface="Wingdings" panose="05000000000000000000" pitchFamily="2" charset="2"/>
              <a:buChar char="p"/>
            </a:pPr>
            <a:endParaRPr lang="en-US" altLang="zh-CN" sz="2400" dirty="0" smtClean="0">
              <a:latin typeface="Arial" panose="020B0604020202020204" pitchFamily="34" charset="0"/>
              <a:ea typeface="宋体" panose="02010600030101010101" pitchFamily="2" charset="-122"/>
              <a:cs typeface="Arial" panose="020B0604020202020204" pitchFamily="34" charset="0"/>
            </a:endParaRPr>
          </a:p>
        </p:txBody>
      </p:sp>
      <p:pic>
        <p:nvPicPr>
          <p:cNvPr id="4" name="图片 3"/>
          <p:cNvPicPr>
            <a:picLocks noChangeAspect="1"/>
          </p:cNvPicPr>
          <p:nvPr/>
        </p:nvPicPr>
        <p:blipFill>
          <a:blip r:embed="rId1"/>
          <a:stretch>
            <a:fillRect/>
          </a:stretch>
        </p:blipFill>
        <p:spPr>
          <a:xfrm>
            <a:off x="4067944" y="2132856"/>
            <a:ext cx="4386064" cy="3929914"/>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19672" y="188640"/>
            <a:ext cx="5400600" cy="902065"/>
          </a:xfrm>
        </p:spPr>
        <p:txBody>
          <a:bodyPr>
            <a:noAutofit/>
          </a:bodyPr>
          <a:lstStyle/>
          <a:p>
            <a:pPr algn="ctr">
              <a:lnSpc>
                <a:spcPct val="150000"/>
              </a:lnSpc>
            </a:pPr>
            <a:r>
              <a:rPr lang="en-US" altLang="zh-CN" sz="3200" b="1" dirty="0" err="1" smtClean="0">
                <a:solidFill>
                  <a:srgbClr val="FFFF00"/>
                </a:solidFill>
              </a:rPr>
              <a:t>iOS</a:t>
            </a:r>
            <a:r>
              <a:rPr lang="zh-CN" altLang="en-US" sz="3200" b="1" dirty="0" smtClean="0">
                <a:solidFill>
                  <a:srgbClr val="FFFF00"/>
                </a:solidFill>
              </a:rPr>
              <a:t> </a:t>
            </a:r>
            <a:r>
              <a:rPr lang="en-US" altLang="zh-CN" sz="3200" b="1" dirty="0" smtClean="0">
                <a:solidFill>
                  <a:srgbClr val="FFFF00"/>
                </a:solidFill>
              </a:rPr>
              <a:t>&amp;</a:t>
            </a:r>
            <a:r>
              <a:rPr lang="zh-CN" altLang="en-US" sz="3200" b="1" dirty="0" smtClean="0">
                <a:solidFill>
                  <a:srgbClr val="FFFF00"/>
                </a:solidFill>
              </a:rPr>
              <a:t> </a:t>
            </a:r>
            <a:r>
              <a:rPr lang="en-US" altLang="zh-CN" sz="3200" b="1" dirty="0" smtClean="0">
                <a:solidFill>
                  <a:srgbClr val="FFFF00"/>
                </a:solidFill>
              </a:rPr>
              <a:t>Android</a:t>
            </a:r>
            <a:r>
              <a:rPr lang="zh-CN" altLang="en-US" sz="3200" b="1" dirty="0" smtClean="0">
                <a:solidFill>
                  <a:srgbClr val="FFFF00"/>
                </a:solidFill>
              </a:rPr>
              <a:t> </a:t>
            </a:r>
            <a:r>
              <a:rPr lang="en-US" altLang="zh-CN" sz="3200" b="1" dirty="0" smtClean="0">
                <a:solidFill>
                  <a:srgbClr val="FFFF00"/>
                </a:solidFill>
              </a:rPr>
              <a:t>TA</a:t>
            </a:r>
            <a:r>
              <a:rPr lang="zh-CN" altLang="en-US" sz="3200" b="1" dirty="0" smtClean="0">
                <a:solidFill>
                  <a:srgbClr val="FFFF00"/>
                </a:solidFill>
              </a:rPr>
              <a:t> 框架</a:t>
            </a:r>
            <a:endParaRPr lang="zh-CN" altLang="en-US" sz="3200" b="1" dirty="0">
              <a:solidFill>
                <a:srgbClr val="FFFF00"/>
              </a:solidFill>
            </a:endParaRPr>
          </a:p>
        </p:txBody>
      </p:sp>
      <p:sp>
        <p:nvSpPr>
          <p:cNvPr id="22" name="内容占位符 2"/>
          <p:cNvSpPr>
            <a:spLocks noGrp="1"/>
          </p:cNvSpPr>
          <p:nvPr>
            <p:ph idx="1"/>
          </p:nvPr>
        </p:nvSpPr>
        <p:spPr>
          <a:xfrm>
            <a:off x="827584" y="2204864"/>
            <a:ext cx="2880320" cy="3110746"/>
          </a:xfrm>
        </p:spPr>
        <p:txBody>
          <a:bodyPr>
            <a:noAutofit/>
          </a:bodyPr>
          <a:lstStyle/>
          <a:p>
            <a:pPr marL="355600" indent="-355600">
              <a:lnSpc>
                <a:spcPct val="140000"/>
              </a:lnSpc>
              <a:buClr>
                <a:srgbClr val="00B0F0"/>
              </a:buClr>
              <a:buSzPct val="80000"/>
              <a:buFont typeface="Wingdings" panose="05000000000000000000" pitchFamily="2" charset="2"/>
              <a:buChar char="p"/>
            </a:pPr>
            <a:r>
              <a:rPr lang="it-IT" altLang="zh-CN" sz="2400" dirty="0" err="1"/>
              <a:t>Calabash</a:t>
            </a:r>
            <a:endParaRPr lang="en-US" altLang="zh-CN" sz="2400" dirty="0"/>
          </a:p>
          <a:p>
            <a:pPr marL="355600" indent="-355600">
              <a:lnSpc>
                <a:spcPct val="140000"/>
              </a:lnSpc>
              <a:buClr>
                <a:srgbClr val="00B0F0"/>
              </a:buClr>
              <a:buSzPct val="80000"/>
              <a:buFont typeface="Wingdings" panose="05000000000000000000" pitchFamily="2" charset="2"/>
              <a:buChar char="p"/>
            </a:pPr>
            <a:r>
              <a:rPr lang="it-IT" altLang="zh-CN" sz="2400" dirty="0" err="1" smtClean="0"/>
              <a:t>MonkeyTalk</a:t>
            </a:r>
            <a:endParaRPr lang="it-IT" altLang="zh-CN" sz="2400" dirty="0"/>
          </a:p>
          <a:p>
            <a:pPr marL="355600" indent="-355600">
              <a:lnSpc>
                <a:spcPct val="140000"/>
              </a:lnSpc>
              <a:buClr>
                <a:srgbClr val="00B0F0"/>
              </a:buClr>
              <a:buSzPct val="80000"/>
              <a:buFont typeface="Wingdings" panose="05000000000000000000" pitchFamily="2" charset="2"/>
              <a:buChar char="p"/>
            </a:pPr>
            <a:r>
              <a:rPr lang="en-US" altLang="zh-CN" sz="2400" dirty="0" err="1" smtClean="0"/>
              <a:t>Nativedriver</a:t>
            </a:r>
            <a:endParaRPr lang="en-US" altLang="zh-CN" sz="2400" dirty="0" smtClean="0"/>
          </a:p>
          <a:p>
            <a:pPr marL="355600" indent="-355600">
              <a:lnSpc>
                <a:spcPct val="140000"/>
              </a:lnSpc>
              <a:buClr>
                <a:srgbClr val="00B0F0"/>
              </a:buClr>
              <a:buSzPct val="80000"/>
              <a:buFont typeface="Wingdings" panose="05000000000000000000" pitchFamily="2" charset="2"/>
              <a:buChar char="p"/>
            </a:pPr>
            <a:r>
              <a:rPr lang="en-US" altLang="zh-CN" sz="2400" dirty="0" smtClean="0"/>
              <a:t>Selenium</a:t>
            </a:r>
            <a:endParaRPr lang="en-US" altLang="zh-CN" sz="2400" dirty="0" smtClean="0"/>
          </a:p>
          <a:p>
            <a:pPr marL="355600" indent="-355600">
              <a:lnSpc>
                <a:spcPct val="140000"/>
              </a:lnSpc>
              <a:buClr>
                <a:srgbClr val="00B0F0"/>
              </a:buClr>
              <a:buSzPct val="80000"/>
              <a:buFont typeface="Wingdings" panose="05000000000000000000" pitchFamily="2" charset="2"/>
              <a:buChar char="p"/>
            </a:pPr>
            <a:r>
              <a:rPr lang="en-US" altLang="zh-CN" sz="2400" dirty="0" err="1"/>
              <a:t>Ranorex</a:t>
            </a:r>
            <a:endParaRPr lang="en-US" altLang="zh-CN" sz="2400" dirty="0" smtClean="0"/>
          </a:p>
        </p:txBody>
      </p:sp>
      <p:pic>
        <p:nvPicPr>
          <p:cNvPr id="4" name="图片 3"/>
          <p:cNvPicPr>
            <a:picLocks noChangeAspect="1"/>
          </p:cNvPicPr>
          <p:nvPr/>
        </p:nvPicPr>
        <p:blipFill>
          <a:blip r:embed="rId1"/>
          <a:stretch>
            <a:fillRect/>
          </a:stretch>
        </p:blipFill>
        <p:spPr>
          <a:xfrm>
            <a:off x="3491880" y="1772816"/>
            <a:ext cx="5184576" cy="3923887"/>
          </a:xfrm>
          <a:prstGeom prst="rect">
            <a:avLst/>
          </a:prstGeo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547664" y="332656"/>
            <a:ext cx="6192688" cy="618248"/>
          </a:xfrm>
        </p:spPr>
        <p:txBody>
          <a:bodyPr>
            <a:noAutofit/>
          </a:bodyPr>
          <a:lstStyle/>
          <a:p>
            <a:pPr algn="ctr">
              <a:lnSpc>
                <a:spcPct val="150000"/>
              </a:lnSpc>
            </a:pPr>
            <a:r>
              <a:rPr lang="en-US" altLang="zh-CN" sz="3200" b="1" dirty="0" smtClean="0">
                <a:solidFill>
                  <a:srgbClr val="FFFF00"/>
                </a:solidFill>
              </a:rPr>
              <a:t>Android</a:t>
            </a:r>
            <a:r>
              <a:rPr lang="zh-CN" altLang="en-US" sz="3200" b="1" dirty="0" smtClean="0">
                <a:solidFill>
                  <a:srgbClr val="FFFF00"/>
                </a:solidFill>
              </a:rPr>
              <a:t> </a:t>
            </a:r>
            <a:r>
              <a:rPr lang="en-US" altLang="zh-CN" sz="3200" b="1" dirty="0" err="1" smtClean="0">
                <a:solidFill>
                  <a:srgbClr val="FFFF00"/>
                </a:solidFill>
              </a:rPr>
              <a:t>NativeDriver</a:t>
            </a:r>
            <a:endParaRPr lang="zh-CN" altLang="en-US" sz="3200" b="1" dirty="0">
              <a:solidFill>
                <a:srgbClr val="FFFF00"/>
              </a:solidFill>
            </a:endParaRPr>
          </a:p>
        </p:txBody>
      </p:sp>
      <p:pic>
        <p:nvPicPr>
          <p:cNvPr id="2" name="图片 1" descr="133430_gubU_5189.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15616" y="1556792"/>
            <a:ext cx="7128792" cy="4536504"/>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images.jpe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79712" y="4465915"/>
            <a:ext cx="5118100" cy="1905000"/>
          </a:xfrm>
          <a:prstGeom prst="rect">
            <a:avLst/>
          </a:prstGeom>
        </p:spPr>
      </p:pic>
      <p:sp>
        <p:nvSpPr>
          <p:cNvPr id="21" name="标题 2"/>
          <p:cNvSpPr>
            <a:spLocks noGrp="1"/>
          </p:cNvSpPr>
          <p:nvPr>
            <p:ph type="title"/>
          </p:nvPr>
        </p:nvSpPr>
        <p:spPr>
          <a:xfrm>
            <a:off x="539552" y="188640"/>
            <a:ext cx="7992888" cy="777686"/>
          </a:xfrm>
        </p:spPr>
        <p:txBody>
          <a:bodyPr>
            <a:noAutofit/>
          </a:bodyPr>
          <a:lstStyle/>
          <a:p>
            <a:pPr>
              <a:lnSpc>
                <a:spcPct val="150000"/>
              </a:lnSpc>
            </a:pPr>
            <a:r>
              <a:rPr lang="zh-TW" altLang="en-US" sz="3200" b="1" dirty="0">
                <a:solidFill>
                  <a:srgbClr val="FFFF00"/>
                </a:solidFill>
              </a:rPr>
              <a:t>支持原生、混合及</a:t>
            </a:r>
            <a:r>
              <a:rPr lang="en-US" altLang="zh-TW" sz="3200" b="1" dirty="0">
                <a:solidFill>
                  <a:srgbClr val="FFFF00"/>
                </a:solidFill>
              </a:rPr>
              <a:t>Web </a:t>
            </a:r>
            <a:r>
              <a:rPr lang="zh-TW" altLang="en-US" sz="3200" b="1" dirty="0">
                <a:solidFill>
                  <a:srgbClr val="FFFF00"/>
                </a:solidFill>
              </a:rPr>
              <a:t>应用</a:t>
            </a:r>
            <a:r>
              <a:rPr lang="zh-CN" altLang="en-US" sz="3200" b="1" dirty="0">
                <a:solidFill>
                  <a:srgbClr val="FFFF00"/>
                </a:solidFill>
              </a:rPr>
              <a:t>测试</a:t>
            </a:r>
            <a:r>
              <a:rPr lang="zh-CN" altLang="en-US" sz="2800" b="1" dirty="0" smtClean="0">
                <a:solidFill>
                  <a:srgbClr val="FFFF00"/>
                </a:solidFill>
                <a:latin typeface="Arial" panose="020B0604020202020204"/>
                <a:cs typeface="Arial" panose="020B0604020202020204"/>
              </a:rPr>
              <a:t>：</a:t>
            </a:r>
            <a:r>
              <a:rPr lang="en-US" altLang="zh-TW" sz="2800" b="1" dirty="0">
                <a:solidFill>
                  <a:srgbClr val="FFFF00"/>
                </a:solidFill>
                <a:latin typeface="Arial" panose="020B0604020202020204"/>
                <a:cs typeface="Arial" panose="020B0604020202020204"/>
              </a:rPr>
              <a:t>Appium</a:t>
            </a:r>
            <a:endParaRPr lang="zh-CN" altLang="en-US" sz="2800" b="1" dirty="0">
              <a:solidFill>
                <a:srgbClr val="FFFF00"/>
              </a:solidFill>
              <a:latin typeface="Arial" panose="020B0604020202020204"/>
              <a:cs typeface="Arial" panose="020B0604020202020204"/>
            </a:endParaRPr>
          </a:p>
        </p:txBody>
      </p:sp>
      <p:sp>
        <p:nvSpPr>
          <p:cNvPr id="5" name="矩形 4"/>
          <p:cNvSpPr/>
          <p:nvPr/>
        </p:nvSpPr>
        <p:spPr>
          <a:xfrm>
            <a:off x="755576" y="1700808"/>
            <a:ext cx="7560840" cy="2412968"/>
          </a:xfrm>
          <a:prstGeom prst="rect">
            <a:avLst/>
          </a:prstGeom>
        </p:spPr>
        <p:txBody>
          <a:bodyPr wrap="square">
            <a:spAutoFit/>
          </a:bodyPr>
          <a:lstStyle/>
          <a:p>
            <a:pPr marL="355600" indent="-355600">
              <a:lnSpc>
                <a:spcPct val="110000"/>
              </a:lnSpc>
              <a:spcBef>
                <a:spcPct val="20000"/>
              </a:spcBef>
              <a:buClr>
                <a:srgbClr val="00B0F0"/>
              </a:buClr>
              <a:buSzPct val="80000"/>
              <a:buFont typeface="Wingdings" panose="05000000000000000000" pitchFamily="2" charset="2"/>
              <a:buChar char="p"/>
            </a:pPr>
            <a:r>
              <a:rPr lang="zh-CN" altLang="en-US" sz="2400" i="0" dirty="0"/>
              <a:t>可用于实际设备或模拟器</a:t>
            </a:r>
            <a:r>
              <a:rPr lang="en-US" altLang="zh-CN" sz="2400" i="0" dirty="0"/>
              <a:t>/</a:t>
            </a:r>
            <a:r>
              <a:rPr lang="zh-CN" altLang="en-US" sz="2400" i="0" dirty="0"/>
              <a:t>仿真器</a:t>
            </a:r>
            <a:endParaRPr lang="zh-CN" altLang="en-US" sz="2400" i="0" dirty="0"/>
          </a:p>
          <a:p>
            <a:pPr marL="355600" indent="-355600">
              <a:lnSpc>
                <a:spcPct val="110000"/>
              </a:lnSpc>
              <a:spcBef>
                <a:spcPct val="20000"/>
              </a:spcBef>
              <a:buClr>
                <a:srgbClr val="00B0F0"/>
              </a:buClr>
              <a:buSzPct val="80000"/>
              <a:buFont typeface="Wingdings" panose="05000000000000000000" pitchFamily="2" charset="2"/>
              <a:buChar char="p"/>
            </a:pPr>
            <a:r>
              <a:rPr lang="zh-CN" altLang="en-US" sz="2400" i="0" dirty="0"/>
              <a:t>用一个脚本测试</a:t>
            </a:r>
            <a:r>
              <a:rPr lang="en-US" altLang="zh-CN" sz="2400" i="0" dirty="0" err="1"/>
              <a:t>iOS</a:t>
            </a:r>
            <a:r>
              <a:rPr lang="zh-CN" altLang="en-US" sz="2400" i="0" dirty="0"/>
              <a:t>应用和</a:t>
            </a:r>
            <a:r>
              <a:rPr lang="en-US" altLang="zh-CN" sz="2400" i="0" dirty="0"/>
              <a:t>Android</a:t>
            </a:r>
            <a:r>
              <a:rPr lang="zh-CN" altLang="en-US" sz="2400" i="0" dirty="0"/>
              <a:t>应用</a:t>
            </a:r>
            <a:endParaRPr lang="zh-CN" altLang="en-US" sz="2400" i="0" dirty="0"/>
          </a:p>
          <a:p>
            <a:pPr marL="355600" indent="-355600">
              <a:lnSpc>
                <a:spcPct val="110000"/>
              </a:lnSpc>
              <a:spcBef>
                <a:spcPct val="20000"/>
              </a:spcBef>
              <a:buClr>
                <a:srgbClr val="00B0F0"/>
              </a:buClr>
              <a:buSzPct val="80000"/>
              <a:buFont typeface="Wingdings" panose="05000000000000000000" pitchFamily="2" charset="2"/>
              <a:buChar char="p"/>
            </a:pPr>
            <a:r>
              <a:rPr lang="zh-CN" altLang="en-US" sz="2400" i="0" dirty="0"/>
              <a:t>移动</a:t>
            </a:r>
            <a:r>
              <a:rPr lang="en-US" altLang="zh-CN" sz="2400" i="0" dirty="0"/>
              <a:t>Web</a:t>
            </a:r>
            <a:r>
              <a:rPr lang="zh-CN" altLang="en-US" sz="2400" i="0" dirty="0"/>
              <a:t>应用通常需要一个独立的测试</a:t>
            </a:r>
            <a:r>
              <a:rPr lang="zh-CN" altLang="en-US" sz="2400" i="0" dirty="0" smtClean="0"/>
              <a:t>脚本</a:t>
            </a:r>
            <a:endParaRPr lang="en-US" altLang="zh-CN" sz="2400" i="0" dirty="0" smtClean="0"/>
          </a:p>
          <a:p>
            <a:pPr marL="355600" indent="-355600">
              <a:lnSpc>
                <a:spcPct val="110000"/>
              </a:lnSpc>
              <a:spcBef>
                <a:spcPct val="20000"/>
              </a:spcBef>
              <a:buClr>
                <a:srgbClr val="00B0F0"/>
              </a:buClr>
              <a:buSzPct val="80000"/>
              <a:buFont typeface="Wingdings" panose="05000000000000000000" pitchFamily="2" charset="2"/>
              <a:buChar char="p"/>
            </a:pPr>
            <a:r>
              <a:rPr lang="zh-TW" altLang="en-US" sz="2400" i="0" dirty="0" smtClean="0"/>
              <a:t>与</a:t>
            </a:r>
            <a:r>
              <a:rPr lang="en-US" altLang="zh-TW" sz="2400" i="0" dirty="0" smtClean="0"/>
              <a:t>Apple</a:t>
            </a:r>
            <a:r>
              <a:rPr lang="zh-CN" altLang="en-US" sz="2400" i="0" dirty="0"/>
              <a:t>/</a:t>
            </a:r>
            <a:r>
              <a:rPr lang="en-US" altLang="zh-TW" sz="2400" i="0" dirty="0" smtClean="0"/>
              <a:t>Android</a:t>
            </a:r>
            <a:r>
              <a:rPr lang="zh-TW" altLang="en-US" sz="2400" i="0" dirty="0"/>
              <a:t>的</a:t>
            </a:r>
            <a:r>
              <a:rPr lang="en-US" altLang="zh-TW" sz="2400" i="0" dirty="0" err="1"/>
              <a:t>UiAutomator</a:t>
            </a:r>
            <a:r>
              <a:rPr lang="zh-TW" altLang="en-US" sz="2400" i="0" dirty="0"/>
              <a:t>框架进行交互</a:t>
            </a:r>
            <a:endParaRPr lang="en-US" altLang="zh-TW" sz="2400" i="0" dirty="0"/>
          </a:p>
          <a:p>
            <a:pPr marL="355600" indent="-355600">
              <a:lnSpc>
                <a:spcPct val="110000"/>
              </a:lnSpc>
              <a:spcBef>
                <a:spcPct val="20000"/>
              </a:spcBef>
              <a:buClr>
                <a:srgbClr val="00B0F0"/>
              </a:buClr>
              <a:buSzPct val="80000"/>
              <a:buFont typeface="Wingdings" panose="05000000000000000000" pitchFamily="2" charset="2"/>
              <a:buChar char="p"/>
            </a:pPr>
            <a:r>
              <a:rPr lang="en-US" altLang="zh-TW" sz="2400" i="0" dirty="0"/>
              <a:t>Appium</a:t>
            </a:r>
            <a:r>
              <a:rPr lang="zh-TW" altLang="en-US" sz="2400" i="0" dirty="0"/>
              <a:t>使用</a:t>
            </a:r>
            <a:r>
              <a:rPr lang="en-US" altLang="zh-TW" sz="2400" i="0" dirty="0"/>
              <a:t>Selenium </a:t>
            </a:r>
            <a:r>
              <a:rPr lang="en-US" altLang="zh-TW" sz="2400" i="0" dirty="0" err="1"/>
              <a:t>WebDriver</a:t>
            </a:r>
            <a:r>
              <a:rPr lang="en-US" altLang="zh-TW" sz="2400" i="0" dirty="0"/>
              <a:t> API</a:t>
            </a:r>
            <a:r>
              <a:rPr lang="zh-TW" altLang="en-US" sz="2400" i="0" dirty="0"/>
              <a:t>发送测试命令</a:t>
            </a:r>
            <a:endParaRPr lang="zh-TW" altLang="en-US" sz="2400" i="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0131" name="Rectangle 3"/>
          <p:cNvSpPr>
            <a:spLocks noGrp="1" noChangeArrowheads="1"/>
          </p:cNvSpPr>
          <p:nvPr>
            <p:ph type="body" idx="1"/>
          </p:nvPr>
        </p:nvSpPr>
        <p:spPr>
          <a:xfrm>
            <a:off x="611560" y="1484784"/>
            <a:ext cx="8280920" cy="5040560"/>
          </a:xfrm>
        </p:spPr>
        <p:txBody>
          <a:bodyPr/>
          <a:lstStyle/>
          <a:p>
            <a:pPr indent="0" latinLnBrk="0">
              <a:lnSpc>
                <a:spcPct val="150000"/>
              </a:lnSpc>
              <a:spcBef>
                <a:spcPts val="0"/>
              </a:spcBef>
              <a:buClr>
                <a:schemeClr val="accent1">
                  <a:lumMod val="50000"/>
                </a:schemeClr>
              </a:buClr>
              <a:buSzPct val="80000"/>
              <a:buFont typeface="Wingdings" panose="05000000000000000000" pitchFamily="2" charset="2"/>
              <a:buChar char="p"/>
            </a:pPr>
            <a:r>
              <a:rPr lang="zh-CN" altLang="en-US" sz="2400" b="1" dirty="0" smtClean="0"/>
              <a:t>自动测试定义软件系统</a:t>
            </a:r>
            <a:endParaRPr lang="zh-CN" altLang="en-US" sz="2400" b="1" dirty="0" smtClean="0"/>
          </a:p>
          <a:p>
            <a:pPr lvl="1" indent="0" latinLnBrk="0">
              <a:lnSpc>
                <a:spcPct val="150000"/>
              </a:lnSpc>
              <a:spcBef>
                <a:spcPts val="0"/>
              </a:spcBef>
              <a:buFont typeface="Wingdings" panose="05000000000000000000" pitchFamily="2" charset="2"/>
              <a:buChar char="p"/>
            </a:pPr>
            <a:r>
              <a:rPr lang="zh-CN" altLang="en-US" sz="2000" dirty="0" smtClean="0"/>
              <a:t>功能规格书</a:t>
            </a:r>
            <a:r>
              <a:rPr lang="en-US" altLang="zh-CN" sz="2000" dirty="0" smtClean="0"/>
              <a:t>(Spec)</a:t>
            </a:r>
            <a:r>
              <a:rPr lang="zh-CN" altLang="en-US" sz="2000" dirty="0" smtClean="0"/>
              <a:t>只是书面上的定义</a:t>
            </a:r>
            <a:endParaRPr lang="zh-CN" altLang="en-US" sz="2000" dirty="0" smtClean="0"/>
          </a:p>
          <a:p>
            <a:pPr lvl="1" indent="0" latinLnBrk="0">
              <a:lnSpc>
                <a:spcPct val="150000"/>
              </a:lnSpc>
              <a:spcBef>
                <a:spcPts val="0"/>
              </a:spcBef>
              <a:buFont typeface="Wingdings" panose="05000000000000000000" pitchFamily="2" charset="2"/>
              <a:buChar char="p"/>
            </a:pPr>
            <a:r>
              <a:rPr lang="zh-CN" altLang="en-US" sz="2000" dirty="0" smtClean="0"/>
              <a:t>一套软件产品是由一套完整的可运行的测试来定义的</a:t>
            </a:r>
            <a:endParaRPr lang="zh-CN" altLang="en-US" sz="2000" dirty="0" smtClean="0"/>
          </a:p>
          <a:p>
            <a:pPr indent="0" latinLnBrk="0">
              <a:lnSpc>
                <a:spcPct val="150000"/>
              </a:lnSpc>
              <a:spcBef>
                <a:spcPts val="0"/>
              </a:spcBef>
              <a:buClr>
                <a:schemeClr val="accent1">
                  <a:lumMod val="50000"/>
                </a:schemeClr>
              </a:buClr>
              <a:buSzPct val="80000"/>
              <a:buFont typeface="Wingdings" panose="05000000000000000000" pitchFamily="2" charset="2"/>
              <a:buChar char="p"/>
            </a:pPr>
            <a:r>
              <a:rPr lang="zh-CN" altLang="en-US" sz="2400" b="1" dirty="0"/>
              <a:t>测试所有可能情况将遭遇“组合爆炸”问题</a:t>
            </a:r>
            <a:endParaRPr lang="zh-CN" altLang="en-US" sz="2400" b="1" dirty="0"/>
          </a:p>
          <a:p>
            <a:pPr lvl="1" indent="0" latinLnBrk="0">
              <a:lnSpc>
                <a:spcPct val="150000"/>
              </a:lnSpc>
              <a:spcBef>
                <a:spcPts val="0"/>
              </a:spcBef>
              <a:buFont typeface="Wingdings" panose="05000000000000000000" pitchFamily="2" charset="2"/>
              <a:buChar char="p"/>
            </a:pPr>
            <a:r>
              <a:rPr lang="en-US" altLang="zh-CN" sz="2000" dirty="0" err="1" smtClean="0"/>
              <a:t>WinXP</a:t>
            </a:r>
            <a:r>
              <a:rPr lang="en-US" altLang="zh-CN" sz="2000" dirty="0" smtClean="0"/>
              <a:t>, Win</a:t>
            </a:r>
            <a:r>
              <a:rPr lang="zh-CN" altLang="en-US" sz="2000" dirty="0" smtClean="0"/>
              <a:t> </a:t>
            </a:r>
            <a:r>
              <a:rPr lang="en-US" altLang="zh-CN" sz="2000" dirty="0" smtClean="0"/>
              <a:t>7, Win</a:t>
            </a:r>
            <a:r>
              <a:rPr lang="zh-CN" altLang="en-US" sz="2000" dirty="0" smtClean="0"/>
              <a:t> </a:t>
            </a:r>
            <a:r>
              <a:rPr lang="en-US" altLang="zh-CN" sz="2000" dirty="0" smtClean="0"/>
              <a:t>8</a:t>
            </a:r>
            <a:r>
              <a:rPr lang="zh-CN" altLang="en-US" dirty="0" smtClean="0"/>
              <a:t>,</a:t>
            </a:r>
            <a:r>
              <a:rPr lang="en-US" altLang="zh-CN" dirty="0" smtClean="0"/>
              <a:t>WP8,</a:t>
            </a:r>
            <a:r>
              <a:rPr lang="zh-CN" altLang="en-US" dirty="0" smtClean="0"/>
              <a:t> </a:t>
            </a:r>
            <a:r>
              <a:rPr lang="en-US" altLang="zh-CN" dirty="0" err="1" smtClean="0"/>
              <a:t>iOS</a:t>
            </a:r>
            <a:r>
              <a:rPr lang="zh-CN" altLang="en-US" dirty="0" smtClean="0"/>
              <a:t> </a:t>
            </a:r>
            <a:r>
              <a:rPr lang="en-US" altLang="zh-CN" dirty="0" smtClean="0"/>
              <a:t>7,</a:t>
            </a:r>
            <a:r>
              <a:rPr lang="zh-CN" altLang="en-US" dirty="0" smtClean="0"/>
              <a:t> </a:t>
            </a:r>
            <a:r>
              <a:rPr lang="en-US" altLang="zh-CN" dirty="0" smtClean="0"/>
              <a:t>Android</a:t>
            </a:r>
            <a:r>
              <a:rPr lang="zh-CN" altLang="en-US" dirty="0" smtClean="0"/>
              <a:t> </a:t>
            </a:r>
            <a:r>
              <a:rPr lang="en-US" altLang="zh-CN" dirty="0" smtClean="0"/>
              <a:t>4.3</a:t>
            </a:r>
            <a:endParaRPr lang="en-US" altLang="zh-CN" sz="2000" dirty="0" smtClean="0"/>
          </a:p>
          <a:p>
            <a:pPr lvl="1" indent="0" latinLnBrk="0">
              <a:lnSpc>
                <a:spcPct val="150000"/>
              </a:lnSpc>
              <a:spcBef>
                <a:spcPts val="0"/>
              </a:spcBef>
              <a:buFont typeface="Wingdings" panose="05000000000000000000" pitchFamily="2" charset="2"/>
              <a:buChar char="p"/>
            </a:pPr>
            <a:r>
              <a:rPr lang="en-US" altLang="zh-CN" sz="2000" dirty="0" smtClean="0"/>
              <a:t>English, German, Japanese, Chinese, Arabic, Thai…</a:t>
            </a:r>
            <a:endParaRPr lang="en-US" altLang="zh-CN" sz="2000" dirty="0" smtClean="0"/>
          </a:p>
          <a:p>
            <a:pPr lvl="1" indent="0" latinLnBrk="0">
              <a:lnSpc>
                <a:spcPct val="150000"/>
              </a:lnSpc>
              <a:spcBef>
                <a:spcPts val="0"/>
              </a:spcBef>
              <a:buFont typeface="Wingdings" panose="05000000000000000000" pitchFamily="2" charset="2"/>
              <a:buChar char="p"/>
            </a:pPr>
            <a:r>
              <a:rPr lang="en-US" altLang="zh-CN" sz="2000" dirty="0" smtClean="0"/>
              <a:t>Office </a:t>
            </a:r>
            <a:r>
              <a:rPr lang="en-US" altLang="zh-CN" dirty="0"/>
              <a:t>2003, Office </a:t>
            </a:r>
            <a:r>
              <a:rPr lang="en-US" altLang="zh-CN" dirty="0" smtClean="0"/>
              <a:t>2007, </a:t>
            </a:r>
            <a:r>
              <a:rPr lang="en-US" altLang="zh-CN" dirty="0"/>
              <a:t>Office </a:t>
            </a:r>
            <a:r>
              <a:rPr lang="en-US" altLang="zh-CN" dirty="0" smtClean="0"/>
              <a:t>2010</a:t>
            </a:r>
            <a:r>
              <a:rPr lang="en-US" altLang="zh-CN" dirty="0"/>
              <a:t>, Office </a:t>
            </a:r>
            <a:r>
              <a:rPr lang="en-US" altLang="zh-CN" dirty="0" smtClean="0"/>
              <a:t>201</a:t>
            </a:r>
            <a:r>
              <a:rPr lang="zh-CN" altLang="zh-CN" dirty="0"/>
              <a:t>3</a:t>
            </a:r>
            <a:r>
              <a:rPr lang="en-US" altLang="zh-CN" dirty="0" smtClean="0"/>
              <a:t>…</a:t>
            </a:r>
            <a:endParaRPr lang="en-US" altLang="zh-CN" sz="2000" dirty="0" smtClean="0"/>
          </a:p>
          <a:p>
            <a:pPr lvl="1" indent="0" latinLnBrk="0">
              <a:lnSpc>
                <a:spcPct val="150000"/>
              </a:lnSpc>
              <a:spcBef>
                <a:spcPts val="0"/>
              </a:spcBef>
              <a:buFont typeface="Wingdings" panose="05000000000000000000" pitchFamily="2" charset="2"/>
              <a:buChar char="p"/>
            </a:pPr>
            <a:r>
              <a:rPr lang="en-US" altLang="zh-CN" sz="2000" dirty="0" smtClean="0"/>
              <a:t>X86  32-bit, Intel 64-bit, AMD 64-bit, Alpha, MIPS…</a:t>
            </a:r>
            <a:endParaRPr lang="en-US" altLang="zh-CN" sz="2000" dirty="0" smtClean="0"/>
          </a:p>
          <a:p>
            <a:pPr lvl="1" indent="0" latinLnBrk="0">
              <a:lnSpc>
                <a:spcPct val="150000"/>
              </a:lnSpc>
              <a:spcBef>
                <a:spcPts val="0"/>
              </a:spcBef>
              <a:buFont typeface="Wingdings" panose="05000000000000000000" pitchFamily="2" charset="2"/>
              <a:buChar char="p"/>
            </a:pPr>
            <a:r>
              <a:rPr lang="en-US" altLang="zh-CN" sz="2000" dirty="0" smtClean="0"/>
              <a:t>SQL Server 2000,</a:t>
            </a:r>
            <a:r>
              <a:rPr lang="zh-CN" altLang="en-US" sz="2000" dirty="0" smtClean="0"/>
              <a:t> </a:t>
            </a:r>
            <a:r>
              <a:rPr lang="en-US" altLang="zh-CN" dirty="0"/>
              <a:t>SQL Server </a:t>
            </a:r>
            <a:r>
              <a:rPr lang="en-US" altLang="zh-CN" dirty="0" smtClean="0"/>
              <a:t>2008,</a:t>
            </a:r>
            <a:r>
              <a:rPr lang="zh-CN" altLang="en-US" dirty="0" smtClean="0"/>
              <a:t> </a:t>
            </a:r>
            <a:r>
              <a:rPr lang="en-US" altLang="zh-CN" dirty="0"/>
              <a:t>SQL Server </a:t>
            </a:r>
            <a:r>
              <a:rPr lang="en-US" altLang="zh-CN" dirty="0" smtClean="0"/>
              <a:t>2010…</a:t>
            </a:r>
            <a:endParaRPr lang="en-US" altLang="zh-CN" sz="2000" dirty="0" smtClean="0"/>
          </a:p>
          <a:p>
            <a:pPr lvl="1" indent="0" latinLnBrk="0">
              <a:lnSpc>
                <a:spcPct val="150000"/>
              </a:lnSpc>
              <a:spcBef>
                <a:spcPts val="0"/>
              </a:spcBef>
              <a:buFont typeface="Wingdings" panose="05000000000000000000" pitchFamily="2" charset="2"/>
              <a:buChar char="p"/>
            </a:pPr>
            <a:r>
              <a:rPr lang="en-US" altLang="zh-CN" dirty="0" smtClean="0"/>
              <a:t>VS </a:t>
            </a:r>
            <a:r>
              <a:rPr lang="en-US" altLang="zh-CN" dirty="0"/>
              <a:t>.NET </a:t>
            </a:r>
            <a:r>
              <a:rPr lang="en-US" altLang="zh-CN" dirty="0" smtClean="0"/>
              <a:t>2005, </a:t>
            </a:r>
            <a:r>
              <a:rPr lang="en-US" altLang="zh-CN" dirty="0"/>
              <a:t>VS .NET </a:t>
            </a:r>
            <a:r>
              <a:rPr lang="en-US" altLang="zh-CN" dirty="0" smtClean="0"/>
              <a:t>2008, </a:t>
            </a:r>
            <a:r>
              <a:rPr lang="en-US" altLang="zh-CN" dirty="0"/>
              <a:t>VS .NET </a:t>
            </a:r>
            <a:r>
              <a:rPr lang="en-US" altLang="zh-CN" dirty="0" smtClean="0"/>
              <a:t>2010…</a:t>
            </a:r>
            <a:endParaRPr lang="en-US" altLang="zh-CN" sz="2000" dirty="0" smtClean="0"/>
          </a:p>
        </p:txBody>
      </p:sp>
      <p:sp>
        <p:nvSpPr>
          <p:cNvPr id="10243" name="Rectangle 5"/>
          <p:cNvSpPr>
            <a:spLocks noGrp="1" noChangeArrowheads="1"/>
          </p:cNvSpPr>
          <p:nvPr>
            <p:ph type="title"/>
          </p:nvPr>
        </p:nvSpPr>
        <p:spPr>
          <a:xfrm>
            <a:off x="1403648" y="332656"/>
            <a:ext cx="6409084" cy="661988"/>
          </a:xfrm>
        </p:spPr>
        <p:txBody>
          <a:bodyPr/>
          <a:lstStyle/>
          <a:p>
            <a:pPr algn="ctr" eaLnBrk="1" hangingPunct="1"/>
            <a:r>
              <a:rPr lang="zh-CN" altLang="en-US" sz="3200" dirty="0">
                <a:solidFill>
                  <a:srgbClr val="FFFF00"/>
                </a:solidFill>
              </a:rPr>
              <a:t>手工测试的局限性 </a:t>
            </a:r>
            <a:r>
              <a:rPr lang="zh-CN" altLang="en-US" sz="2400" dirty="0">
                <a:solidFill>
                  <a:srgbClr val="FFFF00"/>
                </a:solidFill>
              </a:rPr>
              <a:t>（</a:t>
            </a:r>
            <a:r>
              <a:rPr lang="en-US" altLang="zh-CN" sz="2400" dirty="0">
                <a:solidFill>
                  <a:srgbClr val="FFFF00"/>
                </a:solidFill>
              </a:rPr>
              <a:t>2</a:t>
            </a:r>
            <a:r>
              <a:rPr lang="zh-CN" altLang="en-US" sz="2400" dirty="0">
                <a:solidFill>
                  <a:srgbClr val="FFFF00"/>
                </a:solidFill>
              </a:rPr>
              <a:t>）</a:t>
            </a:r>
            <a:endParaRPr lang="en-US" altLang="zh-CN" sz="2400" dirty="0">
              <a:solidFill>
                <a:srgbClr val="FFFF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0131">
                                            <p:txEl>
                                              <p:pRg st="3" end="3"/>
                                            </p:txEl>
                                          </p:spTgt>
                                        </p:tgtEl>
                                        <p:attrNameLst>
                                          <p:attrName>style.visibility</p:attrName>
                                        </p:attrNameLst>
                                      </p:cBhvr>
                                      <p:to>
                                        <p:strVal val="visible"/>
                                      </p:to>
                                    </p:set>
                                    <p:anim calcmode="lin" valueType="num">
                                      <p:cBhvr additive="base">
                                        <p:cTn id="7" dur="1000" fill="hold"/>
                                        <p:tgtEl>
                                          <p:spTgt spid="1840131">
                                            <p:txEl>
                                              <p:pRg st="3" end="3"/>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84013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40131">
                                            <p:txEl>
                                              <p:pRg st="4" end="4"/>
                                            </p:txEl>
                                          </p:spTgt>
                                        </p:tgtEl>
                                        <p:attrNameLst>
                                          <p:attrName>style.visibility</p:attrName>
                                        </p:attrNameLst>
                                      </p:cBhvr>
                                      <p:to>
                                        <p:strVal val="visible"/>
                                      </p:to>
                                    </p:set>
                                    <p:anim calcmode="lin" valueType="num">
                                      <p:cBhvr additive="base">
                                        <p:cTn id="11" dur="1000" fill="hold"/>
                                        <p:tgtEl>
                                          <p:spTgt spid="1840131">
                                            <p:txEl>
                                              <p:pRg st="4" end="4"/>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1840131">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40131">
                                            <p:txEl>
                                              <p:pRg st="5" end="5"/>
                                            </p:txEl>
                                          </p:spTgt>
                                        </p:tgtEl>
                                        <p:attrNameLst>
                                          <p:attrName>style.visibility</p:attrName>
                                        </p:attrNameLst>
                                      </p:cBhvr>
                                      <p:to>
                                        <p:strVal val="visible"/>
                                      </p:to>
                                    </p:set>
                                    <p:anim calcmode="lin" valueType="num">
                                      <p:cBhvr additive="base">
                                        <p:cTn id="15" dur="1000" fill="hold"/>
                                        <p:tgtEl>
                                          <p:spTgt spid="1840131">
                                            <p:txEl>
                                              <p:pRg st="5" end="5"/>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1840131">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40131">
                                            <p:txEl>
                                              <p:pRg st="6" end="6"/>
                                            </p:txEl>
                                          </p:spTgt>
                                        </p:tgtEl>
                                        <p:attrNameLst>
                                          <p:attrName>style.visibility</p:attrName>
                                        </p:attrNameLst>
                                      </p:cBhvr>
                                      <p:to>
                                        <p:strVal val="visible"/>
                                      </p:to>
                                    </p:set>
                                    <p:anim calcmode="lin" valueType="num">
                                      <p:cBhvr additive="base">
                                        <p:cTn id="19" dur="1000" fill="hold"/>
                                        <p:tgtEl>
                                          <p:spTgt spid="1840131">
                                            <p:txEl>
                                              <p:pRg st="6" end="6"/>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840131">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40131">
                                            <p:txEl>
                                              <p:pRg st="7" end="7"/>
                                            </p:txEl>
                                          </p:spTgt>
                                        </p:tgtEl>
                                        <p:attrNameLst>
                                          <p:attrName>style.visibility</p:attrName>
                                        </p:attrNameLst>
                                      </p:cBhvr>
                                      <p:to>
                                        <p:strVal val="visible"/>
                                      </p:to>
                                    </p:set>
                                    <p:anim calcmode="lin" valueType="num">
                                      <p:cBhvr additive="base">
                                        <p:cTn id="23" dur="1000" fill="hold"/>
                                        <p:tgtEl>
                                          <p:spTgt spid="1840131">
                                            <p:txEl>
                                              <p:pRg st="7" end="7"/>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1840131">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40131">
                                            <p:txEl>
                                              <p:pRg st="8" end="8"/>
                                            </p:txEl>
                                          </p:spTgt>
                                        </p:tgtEl>
                                        <p:attrNameLst>
                                          <p:attrName>style.visibility</p:attrName>
                                        </p:attrNameLst>
                                      </p:cBhvr>
                                      <p:to>
                                        <p:strVal val="visible"/>
                                      </p:to>
                                    </p:set>
                                    <p:anim calcmode="lin" valueType="num">
                                      <p:cBhvr additive="base">
                                        <p:cTn id="27" dur="1000" fill="hold"/>
                                        <p:tgtEl>
                                          <p:spTgt spid="1840131">
                                            <p:txEl>
                                              <p:pRg st="8" end="8"/>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1840131">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840131">
                                            <p:txEl>
                                              <p:pRg st="9" end="9"/>
                                            </p:txEl>
                                          </p:spTgt>
                                        </p:tgtEl>
                                        <p:attrNameLst>
                                          <p:attrName>style.visibility</p:attrName>
                                        </p:attrNameLst>
                                      </p:cBhvr>
                                      <p:to>
                                        <p:strVal val="visible"/>
                                      </p:to>
                                    </p:set>
                                    <p:anim calcmode="lin" valueType="num">
                                      <p:cBhvr additive="base">
                                        <p:cTn id="31" dur="1000" fill="hold"/>
                                        <p:tgtEl>
                                          <p:spTgt spid="1840131">
                                            <p:txEl>
                                              <p:pRg st="9" end="9"/>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184013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2179" name="Rectangle 3"/>
          <p:cNvSpPr>
            <a:spLocks noGrp="1" noChangeArrowheads="1"/>
          </p:cNvSpPr>
          <p:nvPr>
            <p:ph type="body" idx="1"/>
          </p:nvPr>
        </p:nvSpPr>
        <p:spPr>
          <a:xfrm>
            <a:off x="755650" y="1665288"/>
            <a:ext cx="7632700" cy="4789487"/>
          </a:xfrm>
        </p:spPr>
        <p:txBody>
          <a:bodyPr/>
          <a:lstStyle/>
          <a:p>
            <a:pPr>
              <a:lnSpc>
                <a:spcPct val="122000"/>
              </a:lnSpc>
              <a:buClr>
                <a:schemeClr val="accent1">
                  <a:lumMod val="50000"/>
                </a:schemeClr>
              </a:buClr>
              <a:buSzPct val="80000"/>
              <a:buFont typeface="Wingdings" panose="05000000000000000000" pitchFamily="2" charset="2"/>
              <a:buChar char="p"/>
            </a:pPr>
            <a:r>
              <a:rPr lang="zh-CN" altLang="en-US" sz="2400" b="1" dirty="0"/>
              <a:t>代码全部</a:t>
            </a:r>
            <a:r>
              <a:rPr lang="en-US" altLang="zh-CN" sz="2400" b="1" dirty="0"/>
              <a:t>Code Path</a:t>
            </a:r>
            <a:r>
              <a:rPr lang="zh-CN" altLang="en-US" sz="2400" b="1" dirty="0"/>
              <a:t>测试覆盖也几乎不可能</a:t>
            </a:r>
            <a:endParaRPr lang="zh-CN" altLang="en-US" sz="2400" b="1" dirty="0"/>
          </a:p>
          <a:p>
            <a:pPr lvl="1" eaLnBrk="1" hangingPunct="1">
              <a:lnSpc>
                <a:spcPct val="120000"/>
              </a:lnSpc>
            </a:pPr>
            <a:r>
              <a:rPr lang="zh-CN" altLang="en-US" sz="2000" dirty="0" smtClean="0">
                <a:ea typeface="楷体" panose="02010609060101010101" charset="-122"/>
                <a:cs typeface="楷体" panose="02010609060101010101" charset="-122"/>
              </a:rPr>
              <a:t>每一个</a:t>
            </a:r>
            <a:r>
              <a:rPr lang="en-US" altLang="zh-CN" sz="2000" dirty="0" smtClean="0">
                <a:ea typeface="楷体" panose="02010609060101010101" charset="-122"/>
                <a:cs typeface="楷体" panose="02010609060101010101" charset="-122"/>
              </a:rPr>
              <a:t>if…else…</a:t>
            </a:r>
            <a:r>
              <a:rPr lang="zh-CN" altLang="en-US" sz="2000" dirty="0" smtClean="0">
                <a:ea typeface="楷体" panose="02010609060101010101" charset="-122"/>
                <a:cs typeface="楷体" panose="02010609060101010101" charset="-122"/>
              </a:rPr>
              <a:t>或</a:t>
            </a:r>
            <a:r>
              <a:rPr lang="en-US" altLang="zh-CN" sz="2000" dirty="0" smtClean="0">
                <a:ea typeface="楷体" panose="02010609060101010101" charset="-122"/>
                <a:cs typeface="楷体" panose="02010609060101010101" charset="-122"/>
              </a:rPr>
              <a:t>switch</a:t>
            </a:r>
            <a:r>
              <a:rPr lang="zh-CN" altLang="en-US" sz="2000" dirty="0" smtClean="0">
                <a:ea typeface="楷体" panose="02010609060101010101" charset="-122"/>
                <a:cs typeface="楷体" panose="02010609060101010101" charset="-122"/>
              </a:rPr>
              <a:t>语句就会把情况增加一倍</a:t>
            </a:r>
            <a:endParaRPr lang="zh-CN" altLang="en-US" sz="2000" dirty="0" smtClean="0">
              <a:ea typeface="楷体" panose="02010609060101010101" charset="-122"/>
              <a:cs typeface="楷体" panose="02010609060101010101" charset="-122"/>
            </a:endParaRPr>
          </a:p>
          <a:p>
            <a:pPr lvl="1" eaLnBrk="1" hangingPunct="1">
              <a:lnSpc>
                <a:spcPct val="120000"/>
              </a:lnSpc>
            </a:pPr>
            <a:r>
              <a:rPr lang="zh-CN" altLang="en-US" sz="2000" dirty="0" smtClean="0">
                <a:ea typeface="楷体" panose="02010609060101010101" charset="-122"/>
                <a:cs typeface="楷体" panose="02010609060101010101" charset="-122"/>
              </a:rPr>
              <a:t>许多异常处理代码在正常使用中不会碰到</a:t>
            </a:r>
            <a:endParaRPr lang="zh-CN" altLang="en-US" sz="2000" dirty="0" smtClean="0">
              <a:ea typeface="楷体" panose="02010609060101010101" charset="-122"/>
              <a:cs typeface="楷体" panose="02010609060101010101" charset="-122"/>
            </a:endParaRPr>
          </a:p>
          <a:p>
            <a:pPr lvl="1" eaLnBrk="1" hangingPunct="1">
              <a:lnSpc>
                <a:spcPct val="120000"/>
              </a:lnSpc>
            </a:pPr>
            <a:r>
              <a:rPr lang="zh-CN" altLang="en-US" sz="2000" dirty="0" smtClean="0">
                <a:ea typeface="楷体" panose="02010609060101010101" charset="-122"/>
                <a:cs typeface="楷体" panose="02010609060101010101" charset="-122"/>
              </a:rPr>
              <a:t>许多与时序，死锁，资源冲突，多线程有关的错误很难捕捉到</a:t>
            </a:r>
            <a:endParaRPr lang="zh-CN" altLang="en-US" sz="2000" dirty="0" smtClean="0">
              <a:ea typeface="楷体" panose="02010609060101010101" charset="-122"/>
              <a:cs typeface="楷体" panose="02010609060101010101" charset="-122"/>
            </a:endParaRPr>
          </a:p>
          <a:p>
            <a:pPr>
              <a:lnSpc>
                <a:spcPct val="122000"/>
              </a:lnSpc>
              <a:buClr>
                <a:schemeClr val="accent1">
                  <a:lumMod val="50000"/>
                </a:schemeClr>
              </a:buClr>
              <a:buSzPct val="80000"/>
              <a:buFont typeface="Wingdings" panose="05000000000000000000" pitchFamily="2" charset="2"/>
              <a:buChar char="p"/>
            </a:pPr>
            <a:r>
              <a:rPr lang="zh-CN" altLang="en-US" sz="2400" b="1" dirty="0"/>
              <a:t>每一个产品都会有不同的版本外加各自的</a:t>
            </a:r>
            <a:r>
              <a:rPr lang="en-US" altLang="zh-CN" sz="2400" b="1" dirty="0"/>
              <a:t>SP</a:t>
            </a:r>
            <a:r>
              <a:rPr lang="zh-CN" altLang="en-US" sz="2400" b="1" dirty="0"/>
              <a:t>与</a:t>
            </a:r>
            <a:r>
              <a:rPr lang="en-US" altLang="zh-CN" sz="2400" b="1" dirty="0"/>
              <a:t>QFE </a:t>
            </a:r>
            <a:r>
              <a:rPr lang="en-US" altLang="zh-CN" dirty="0"/>
              <a:t>(Quick Fix Engineering, </a:t>
            </a:r>
            <a:r>
              <a:rPr lang="zh-CN" altLang="en-US" dirty="0"/>
              <a:t>又称</a:t>
            </a:r>
            <a:r>
              <a:rPr lang="en-US" altLang="zh-CN" dirty="0"/>
              <a:t>Hot fix)</a:t>
            </a:r>
            <a:endParaRPr lang="en-US" altLang="zh-CN" dirty="0"/>
          </a:p>
          <a:p>
            <a:pPr lvl="1">
              <a:lnSpc>
                <a:spcPct val="120000"/>
              </a:lnSpc>
            </a:pPr>
            <a:r>
              <a:rPr lang="en-US" altLang="zh-CN" dirty="0">
                <a:ea typeface="楷体" panose="02010609060101010101" charset="-122"/>
                <a:cs typeface="楷体" panose="02010609060101010101" charset="-122"/>
              </a:rPr>
              <a:t>NT4, VS6 SP1~SP5, Windows 2000 SP1-SP4</a:t>
            </a:r>
            <a:endParaRPr lang="en-US" altLang="zh-CN" dirty="0">
              <a:ea typeface="楷体" panose="02010609060101010101" charset="-122"/>
              <a:cs typeface="楷体" panose="02010609060101010101" charset="-122"/>
            </a:endParaRPr>
          </a:p>
          <a:p>
            <a:pPr lvl="1">
              <a:lnSpc>
                <a:spcPct val="120000"/>
              </a:lnSpc>
            </a:pPr>
            <a:r>
              <a:rPr lang="en-US" altLang="zh-CN" dirty="0">
                <a:ea typeface="楷体" panose="02010609060101010101" charset="-122"/>
                <a:cs typeface="楷体" panose="02010609060101010101" charset="-122"/>
              </a:rPr>
              <a:t>VS .NET, SQL Server SP1 – SP3</a:t>
            </a:r>
            <a:endParaRPr lang="en-US" altLang="zh-CN" dirty="0">
              <a:ea typeface="楷体" panose="02010609060101010101" charset="-122"/>
              <a:cs typeface="楷体" panose="02010609060101010101" charset="-122"/>
            </a:endParaRPr>
          </a:p>
          <a:p>
            <a:pPr>
              <a:lnSpc>
                <a:spcPct val="122000"/>
              </a:lnSpc>
              <a:buClr>
                <a:schemeClr val="accent1">
                  <a:lumMod val="50000"/>
                </a:schemeClr>
              </a:buClr>
              <a:buSzPct val="80000"/>
              <a:buFont typeface="Wingdings" panose="05000000000000000000" pitchFamily="2" charset="2"/>
              <a:buChar char="p"/>
            </a:pPr>
            <a:r>
              <a:rPr lang="zh-CN" altLang="en-US" sz="2400" b="1" dirty="0"/>
              <a:t>可重复使用的自动测试对产品未来版本与</a:t>
            </a:r>
            <a:r>
              <a:rPr lang="en-US" altLang="zh-CN" sz="2400" b="1" dirty="0"/>
              <a:t>Service Pack</a:t>
            </a:r>
            <a:r>
              <a:rPr lang="zh-CN" altLang="en-US" sz="2400" b="1" dirty="0"/>
              <a:t>的测试将有事半功倍的效果</a:t>
            </a:r>
            <a:endParaRPr lang="zh-CN" altLang="en-US" sz="2400" b="1" dirty="0"/>
          </a:p>
        </p:txBody>
      </p:sp>
      <p:sp>
        <p:nvSpPr>
          <p:cNvPr id="11267" name="Rectangle 5"/>
          <p:cNvSpPr>
            <a:spLocks noGrp="1" noChangeArrowheads="1"/>
          </p:cNvSpPr>
          <p:nvPr>
            <p:ph type="title"/>
          </p:nvPr>
        </p:nvSpPr>
        <p:spPr>
          <a:xfrm>
            <a:off x="1115616" y="332656"/>
            <a:ext cx="6841132" cy="661988"/>
          </a:xfrm>
        </p:spPr>
        <p:txBody>
          <a:bodyPr/>
          <a:lstStyle/>
          <a:p>
            <a:pPr algn="ctr"/>
            <a:r>
              <a:rPr lang="zh-CN" altLang="en-US" sz="3200" dirty="0">
                <a:solidFill>
                  <a:srgbClr val="FFFF00"/>
                </a:solidFill>
              </a:rPr>
              <a:t>手工测试的局限性 </a:t>
            </a:r>
            <a:r>
              <a:rPr lang="zh-CN" altLang="en-US" sz="2400" dirty="0" smtClean="0">
                <a:solidFill>
                  <a:srgbClr val="FFFF00"/>
                </a:solidFill>
              </a:rPr>
              <a:t>（</a:t>
            </a:r>
            <a:r>
              <a:rPr lang="en-US" altLang="zh-CN" sz="2400" dirty="0" smtClean="0">
                <a:solidFill>
                  <a:srgbClr val="FFFF00"/>
                </a:solidFill>
              </a:rPr>
              <a:t>3</a:t>
            </a:r>
            <a:r>
              <a:rPr lang="zh-CN" altLang="en-US" sz="2400" dirty="0" smtClean="0">
                <a:solidFill>
                  <a:srgbClr val="FFFF00"/>
                </a:solidFill>
              </a:rPr>
              <a:t>）</a:t>
            </a:r>
            <a:endParaRPr lang="en-US" altLang="zh-CN" sz="2400" dirty="0">
              <a:solidFill>
                <a:srgbClr val="FFFF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42179">
                                            <p:txEl>
                                              <p:pRg st="4" end="4"/>
                                            </p:txEl>
                                          </p:spTgt>
                                        </p:tgtEl>
                                        <p:attrNameLst>
                                          <p:attrName>style.visibility</p:attrName>
                                        </p:attrNameLst>
                                      </p:cBhvr>
                                      <p:to>
                                        <p:strVal val="visible"/>
                                      </p:to>
                                    </p:set>
                                    <p:anim calcmode="lin" valueType="num">
                                      <p:cBhvr additive="base">
                                        <p:cTn id="7" dur="1000" fill="hold"/>
                                        <p:tgtEl>
                                          <p:spTgt spid="1842179">
                                            <p:txEl>
                                              <p:pRg st="4" end="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842179">
                                            <p:txEl>
                                              <p:pRg st="4" end="4"/>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842179">
                                            <p:txEl>
                                              <p:pRg st="5" end="5"/>
                                            </p:txEl>
                                          </p:spTgt>
                                        </p:tgtEl>
                                        <p:attrNameLst>
                                          <p:attrName>style.visibility</p:attrName>
                                        </p:attrNameLst>
                                      </p:cBhvr>
                                      <p:to>
                                        <p:strVal val="visible"/>
                                      </p:to>
                                    </p:set>
                                    <p:anim calcmode="lin" valueType="num">
                                      <p:cBhvr additive="base">
                                        <p:cTn id="11" dur="1000" fill="hold"/>
                                        <p:tgtEl>
                                          <p:spTgt spid="1842179">
                                            <p:txEl>
                                              <p:pRg st="5" end="5"/>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1842179">
                                            <p:txEl>
                                              <p:pRg st="5" end="5"/>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842179">
                                            <p:txEl>
                                              <p:pRg st="6" end="6"/>
                                            </p:txEl>
                                          </p:spTgt>
                                        </p:tgtEl>
                                        <p:attrNameLst>
                                          <p:attrName>style.visibility</p:attrName>
                                        </p:attrNameLst>
                                      </p:cBhvr>
                                      <p:to>
                                        <p:strVal val="visible"/>
                                      </p:to>
                                    </p:set>
                                    <p:anim calcmode="lin" valueType="num">
                                      <p:cBhvr additive="base">
                                        <p:cTn id="15" dur="1000" fill="hold"/>
                                        <p:tgtEl>
                                          <p:spTgt spid="1842179">
                                            <p:txEl>
                                              <p:pRg st="6" end="6"/>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184217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1842179">
                                            <p:txEl>
                                              <p:pRg st="7" end="7"/>
                                            </p:txEl>
                                          </p:spTgt>
                                        </p:tgtEl>
                                        <p:attrNameLst>
                                          <p:attrName>style.visibility</p:attrName>
                                        </p:attrNameLst>
                                      </p:cBhvr>
                                      <p:to>
                                        <p:strVal val="visible"/>
                                      </p:to>
                                    </p:set>
                                    <p:anim calcmode="lin" valueType="num">
                                      <p:cBhvr additive="base">
                                        <p:cTn id="21" dur="1000" fill="hold"/>
                                        <p:tgtEl>
                                          <p:spTgt spid="1842179">
                                            <p:txEl>
                                              <p:pRg st="7" end="7"/>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184217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6">
  <a:themeElements>
    <a:clrScheme name="NordriDesign">
      <a:dk1>
        <a:srgbClr val="000000"/>
      </a:dk1>
      <a:lt1>
        <a:srgbClr val="FFFFFF"/>
      </a:lt1>
      <a:dk2>
        <a:srgbClr val="000000"/>
      </a:dk2>
      <a:lt2>
        <a:srgbClr val="808080"/>
      </a:lt2>
      <a:accent1>
        <a:srgbClr val="BBE0E3"/>
      </a:accent1>
      <a:accent2>
        <a:srgbClr val="3C8C92"/>
      </a:accent2>
      <a:accent3>
        <a:srgbClr val="FFFFFF"/>
      </a:accent3>
      <a:accent4>
        <a:srgbClr val="1E4649"/>
      </a:accent4>
      <a:accent5>
        <a:srgbClr val="BBE0E3"/>
      </a:accent5>
      <a:accent6>
        <a:srgbClr val="71BEC4"/>
      </a:accent6>
      <a:hlink>
        <a:srgbClr val="000000"/>
      </a:hlink>
      <a:folHlink>
        <a:srgbClr val="262626"/>
      </a:folHlink>
    </a:clrScheme>
    <a:fontScheme name="NordriDesign_免费商务模板系列">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20000"/>
            <a:lumOff val="8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ordriDesign_免费商务模板系列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_免费商务模板系列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_免费商务模板系列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_免费商务模板系列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_免费商务模板系列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_免费商务模板系列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_免费商务模板系列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_免费商务模板系列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_免费商务模板系列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_免费商务模板系列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_免费商务模板系列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_免费商务模板系列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_免费商务模板系列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Template>
  <TotalTime>0</TotalTime>
  <Words>8967</Words>
  <Application>WPS 演示</Application>
  <PresentationFormat>全屏显示(4:3)</PresentationFormat>
  <Paragraphs>784</Paragraphs>
  <Slides>79</Slides>
  <Notes>75</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79</vt:i4>
      </vt:variant>
    </vt:vector>
  </HeadingPairs>
  <TitlesOfParts>
    <vt:vector size="97" baseType="lpstr">
      <vt:lpstr>Arial</vt:lpstr>
      <vt:lpstr>宋体</vt:lpstr>
      <vt:lpstr>Wingdings</vt:lpstr>
      <vt:lpstr>黑体</vt:lpstr>
      <vt:lpstr>Times New Roman</vt:lpstr>
      <vt:lpstr>楷体</vt:lpstr>
      <vt:lpstr>楷体_GB2312</vt:lpstr>
      <vt:lpstr>新宋体</vt:lpstr>
      <vt:lpstr>微软雅黑</vt:lpstr>
      <vt:lpstr>Arial Unicode MS</vt:lpstr>
      <vt:lpstr>MS PGothic</vt:lpstr>
      <vt:lpstr>华文楷体</vt:lpstr>
      <vt:lpstr>Arial Narrow</vt:lpstr>
      <vt:lpstr>Arial Black</vt:lpstr>
      <vt:lpstr>Trebuchet MS</vt:lpstr>
      <vt:lpstr>Arial</vt:lpstr>
      <vt:lpstr>6</vt:lpstr>
      <vt:lpstr>Visio.Drawing.11</vt:lpstr>
      <vt:lpstr>PowerPoint 演示文稿</vt:lpstr>
      <vt:lpstr>工欲善其事，必先利其器</vt:lpstr>
      <vt:lpstr>自动测试和手工测试</vt:lpstr>
      <vt:lpstr>第9章  软件测试自动化</vt:lpstr>
      <vt:lpstr>9.1 测试自动化的内涵</vt:lpstr>
      <vt:lpstr>测试面临的问题</vt:lpstr>
      <vt:lpstr>9.1.1 手工测试的局限性</vt:lpstr>
      <vt:lpstr>手工测试的局限性 （2）</vt:lpstr>
      <vt:lpstr>手工测试的局限性 （3）</vt:lpstr>
      <vt:lpstr>9.1.2 什么是测试自动化</vt:lpstr>
      <vt:lpstr>自动化测试  vs. 测试自动化</vt:lpstr>
      <vt:lpstr>自动化测试 vs. 测试自动化</vt:lpstr>
      <vt:lpstr>9.1.3  软件测试自动化的优势</vt:lpstr>
      <vt:lpstr>自动化测试带来的好处</vt:lpstr>
      <vt:lpstr>手工测试 vs.自动测试</vt:lpstr>
      <vt:lpstr>正确认识测试自动化</vt:lpstr>
      <vt:lpstr>进一步说明各自应用范围</vt:lpstr>
      <vt:lpstr>9.2 测试自动化实现的原理</vt:lpstr>
      <vt:lpstr>测试自动化的原理和方法</vt:lpstr>
      <vt:lpstr>自动化测试的流程举例</vt:lpstr>
      <vt:lpstr>9.2.1 代码分析</vt:lpstr>
      <vt:lpstr>举例</vt:lpstr>
      <vt:lpstr>9.2.2  对象识别</vt:lpstr>
      <vt:lpstr>GUI上的对象</vt:lpstr>
      <vt:lpstr>Windows对象识别</vt:lpstr>
      <vt:lpstr>对象识别工具</vt:lpstr>
      <vt:lpstr>DOM对象的识别</vt:lpstr>
      <vt:lpstr>DOM对象识别工具</vt:lpstr>
      <vt:lpstr>9.2.3 脚本技术</vt:lpstr>
      <vt:lpstr> 脚本类别</vt:lpstr>
      <vt:lpstr> 线性脚本</vt:lpstr>
      <vt:lpstr>结构化脚本</vt:lpstr>
      <vt:lpstr>数据驱动测试脚本</vt:lpstr>
      <vt:lpstr>另外一个例子</vt:lpstr>
      <vt:lpstr>关键字驱动原理</vt:lpstr>
      <vt:lpstr>9.2.4 自动比较 </vt:lpstr>
      <vt:lpstr>9.2.5 测试自动化系统的构成 </vt:lpstr>
      <vt:lpstr>9.3 测试自动化的实施</vt:lpstr>
      <vt:lpstr>9.3.1 测试工具的分类</vt:lpstr>
      <vt:lpstr>更细的分类</vt:lpstr>
      <vt:lpstr>9.3.2 测试工具的选择	</vt:lpstr>
      <vt:lpstr>选择流程</vt:lpstr>
      <vt:lpstr> 9.3.3 测试自动化普遍存在的问题</vt:lpstr>
      <vt:lpstr> 测试自动化普遍存在的问题（2）</vt:lpstr>
      <vt:lpstr> 测试自动化普遍存在的问题（3）</vt:lpstr>
      <vt:lpstr>测试自动化项目的本质</vt:lpstr>
      <vt:lpstr>对策</vt:lpstr>
      <vt:lpstr>9.3.4 自动化测试的引入和应用</vt:lpstr>
      <vt:lpstr>9.3.4 自动化测试的引入和应用</vt:lpstr>
      <vt:lpstr>自动化测试工作流程</vt:lpstr>
      <vt:lpstr>9.4 功能测试工具特性要求</vt:lpstr>
      <vt:lpstr>自动化功能测试基本构成</vt:lpstr>
      <vt:lpstr>功能测试工具特性-1</vt:lpstr>
      <vt:lpstr>功能测试工具特性-2</vt:lpstr>
      <vt:lpstr>其他一些需要的特性</vt:lpstr>
      <vt:lpstr>9.5 性能测试工具特性要求</vt:lpstr>
      <vt:lpstr>LoadRunner的组件</vt:lpstr>
      <vt:lpstr>LoadRunner的组件</vt:lpstr>
      <vt:lpstr>其他特性要求</vt:lpstr>
      <vt:lpstr>Loadrunner工作过程</vt:lpstr>
      <vt:lpstr>9.6  自动化测试框架</vt:lpstr>
      <vt:lpstr>TA 框架提供的服务</vt:lpstr>
      <vt:lpstr>流行的TA框架</vt:lpstr>
      <vt:lpstr>业务驱动框架</vt:lpstr>
      <vt:lpstr>Selenium框架</vt:lpstr>
      <vt:lpstr>Selenium 框架应用</vt:lpstr>
      <vt:lpstr>Selenium执行模式</vt:lpstr>
      <vt:lpstr>示例：STAF + STAX</vt:lpstr>
      <vt:lpstr>示例：eclipse TPTP</vt:lpstr>
      <vt:lpstr>Android TA 框架</vt:lpstr>
      <vt:lpstr>Android TA</vt:lpstr>
      <vt:lpstr>Android robotium 机理</vt:lpstr>
      <vt:lpstr>Android robotium 示例</vt:lpstr>
      <vt:lpstr>Android UIAutomator</vt:lpstr>
      <vt:lpstr>Android UIAutomator (续)</vt:lpstr>
      <vt:lpstr>iOS TA 框架</vt:lpstr>
      <vt:lpstr>iOS &amp; Android TA 框架</vt:lpstr>
      <vt:lpstr>Android NativeDriver</vt:lpstr>
      <vt:lpstr>支持原生、混合及Web 应用测试：Appium</vt:lpstr>
    </vt:vector>
  </TitlesOfParts>
  <Company>Webex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Kerryzhu</dc:creator>
  <cp:keywords>ppt幻灯设计/ppt模板设计</cp:keywords>
  <dc:description>Nordri设计工作室ppt模版发布供大家免费下载使用。版权为Nordri设计工作室所有。您可以自行使用、修改、复制本模版。转载、发表或以其它方式利用本模版上内容，如果您需更进一步的服务，请和我们联系。</dc:description>
  <cp:category>免费模板</cp:category>
  <cp:lastModifiedBy>dell-ds</cp:lastModifiedBy>
  <cp:revision>339</cp:revision>
  <dcterms:created xsi:type="dcterms:W3CDTF">2011-09-26T13:26:00Z</dcterms:created>
  <dcterms:modified xsi:type="dcterms:W3CDTF">2019-06-18T09:31:44Z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