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415"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416" r:id="rId43"/>
    <p:sldId id="296" r:id="rId44"/>
    <p:sldId id="297" r:id="rId45"/>
    <p:sldId id="417" r:id="rId46"/>
    <p:sldId id="298" r:id="rId47"/>
    <p:sldId id="299" r:id="rId48"/>
    <p:sldId id="300" r:id="rId49"/>
    <p:sldId id="418" r:id="rId50"/>
    <p:sldId id="419" r:id="rId51"/>
    <p:sldId id="301" r:id="rId52"/>
    <p:sldId id="420" r:id="rId53"/>
    <p:sldId id="421" r:id="rId54"/>
    <p:sldId id="422" r:id="rId55"/>
    <p:sldId id="423" r:id="rId56"/>
    <p:sldId id="302" r:id="rId57"/>
    <p:sldId id="425" r:id="rId58"/>
    <p:sldId id="426" r:id="rId59"/>
    <p:sldId id="303" r:id="rId60"/>
    <p:sldId id="304" r:id="rId61"/>
    <p:sldId id="305" r:id="rId62"/>
    <p:sldId id="306" r:id="rId63"/>
    <p:sldId id="307" r:id="rId64"/>
    <p:sldId id="308" r:id="rId65"/>
    <p:sldId id="309" r:id="rId66"/>
    <p:sldId id="310" r:id="rId67"/>
    <p:sldId id="311" r:id="rId68"/>
    <p:sldId id="427" r:id="rId69"/>
    <p:sldId id="428" r:id="rId70"/>
    <p:sldId id="429" r:id="rId71"/>
    <p:sldId id="444" r:id="rId72"/>
    <p:sldId id="445" r:id="rId73"/>
    <p:sldId id="446" r:id="rId74"/>
    <p:sldId id="447" r:id="rId75"/>
    <p:sldId id="448" r:id="rId76"/>
    <p:sldId id="449"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407" r:id="rId96"/>
    <p:sldId id="330" r:id="rId97"/>
    <p:sldId id="408" r:id="rId98"/>
    <p:sldId id="331" r:id="rId99"/>
    <p:sldId id="332" r:id="rId100"/>
    <p:sldId id="333" r:id="rId101"/>
    <p:sldId id="334" r:id="rId102"/>
    <p:sldId id="335" r:id="rId103"/>
    <p:sldId id="411" r:id="rId104"/>
    <p:sldId id="409" r:id="rId105"/>
    <p:sldId id="337" r:id="rId106"/>
    <p:sldId id="338" r:id="rId107"/>
    <p:sldId id="413" r:id="rId108"/>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142">
          <p15:clr>
            <a:srgbClr val="A4A3A4"/>
          </p15:clr>
        </p15:guide>
        <p15:guide id="2" pos="2880">
          <p15:clr>
            <a:srgbClr val="A4A3A4"/>
          </p15:clr>
        </p15:guide>
      </p15:sldGuideLst>
    </p:ext>
    <p:ext uri="{2D200454-40CA-4A62-9FC3-DE9A4176ACB9}">
      <p15:notesGuideLst xmlns="" xmlns:p15="http://schemas.microsoft.com/office/powerpoint/2012/main">
        <p15:guide id="1" orient="horz" pos="3143">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FF"/>
    <a:srgbClr val="0066FF"/>
    <a:srgbClr val="D9FDA5"/>
    <a:srgbClr val="FFFFFF"/>
    <a:srgbClr val="D9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17" autoAdjust="0"/>
    <p:restoredTop sz="94659" autoAdjust="0"/>
  </p:normalViewPr>
  <p:slideViewPr>
    <p:cSldViewPr snapToObjects="1">
      <p:cViewPr varScale="1">
        <p:scale>
          <a:sx n="85" d="100"/>
          <a:sy n="85" d="100"/>
        </p:scale>
        <p:origin x="-1074" y="-90"/>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notesViewPr>
    <p:cSldViewPr snapToObjects="1">
      <p:cViewPr varScale="1">
        <p:scale>
          <a:sx n="61" d="100"/>
          <a:sy n="61" d="100"/>
        </p:scale>
        <p:origin x="-3000" y="-96"/>
      </p:cViewPr>
      <p:guideLst>
        <p:guide orient="horz" pos="3143"/>
        <p:guide pos="2152"/>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fld id="{070C59C7-6676-4CFF-BB68-68D6823C283E}" type="datetimeFigureOut">
              <a:rPr lang="zh-CN" altLang="en-US" smtClean="0"/>
              <a:pPr/>
              <a:t>2019/11/18</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fld id="{47CB6185-D4F2-45A3-B861-CD688568F67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2019/11/18</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9"/>
          <p:cNvSpPr>
            <a:spLocks noGrp="1"/>
          </p:cNvSpPr>
          <p:nvPr>
            <p:ph type="sldNum" sz="quarter" idx="10"/>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pic>
        <p:nvPicPr>
          <p:cNvPr id="9" name="Picture 10" descr="http://image61.360doc.com/DownloadImg/2013/05/2714/32642550_1.jpg"/>
          <p:cNvPicPr>
            <a:picLocks noChangeAspect="1" noChangeArrowheads="1"/>
          </p:cNvPicPr>
          <p:nvPr userDrawn="1"/>
        </p:nvPicPr>
        <p:blipFill>
          <a:blip r:embed="rId15"/>
          <a:srcRect/>
          <a:stretch>
            <a:fillRect/>
          </a:stretch>
        </p:blipFill>
        <p:spPr bwMode="auto">
          <a:xfrm>
            <a:off x="7828026" y="5143512"/>
            <a:ext cx="1173130" cy="1173131"/>
          </a:xfrm>
          <a:prstGeom prst="ellipse">
            <a:avLst/>
          </a:prstGeom>
          <a:ln>
            <a:noFill/>
          </a:ln>
          <a:effectLst>
            <a:softEdge rad="112500"/>
          </a:effectLst>
        </p:spPr>
      </p:pic>
      <p:sp>
        <p:nvSpPr>
          <p:cNvPr id="10" name="灯片编号占位符 9"/>
          <p:cNvSpPr>
            <a:spLocks noGrp="1"/>
          </p:cNvSpPr>
          <p:nvPr>
            <p:ph type="sldNum" sz="quarter" idx="4"/>
          </p:nvPr>
        </p:nvSpPr>
        <p:spPr>
          <a:xfrm>
            <a:off x="3071802" y="6486525"/>
            <a:ext cx="2133600" cy="365125"/>
          </a:xfrm>
          <a:prstGeom prst="rect">
            <a:avLst/>
          </a:prstGeom>
        </p:spPr>
        <p:txBody>
          <a:bodyPr vert="horz" lIns="91440" tIns="45720" rIns="91440" bIns="45720" rtlCol="0" anchor="ctr"/>
          <a:lstStyle>
            <a:lvl1pPr algn="ctr">
              <a:defRPr sz="1600" b="1">
                <a:solidFill>
                  <a:schemeClr val="tx1">
                    <a:tint val="75000"/>
                  </a:schemeClr>
                </a:solidFill>
                <a:latin typeface="华文新魏" pitchFamily="2" charset="-122"/>
                <a:ea typeface="华文新魏" pitchFamily="2" charset="-122"/>
              </a:defRPr>
            </a:lvl1pPr>
          </a:lstStyle>
          <a:p>
            <a:fld id="{E4CC0EF8-6874-4E88-9180-6F0F9DF16D3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157192"/>
            <a:ext cx="5256213" cy="1080096"/>
          </a:xfrm>
          <a:prstGeom prst="rect">
            <a:avLst/>
          </a:prstGeom>
          <a:noFill/>
          <a:ln w="9525">
            <a:noFill/>
            <a:miter lim="800000"/>
            <a:headEnd/>
            <a:tailEnd/>
          </a:ln>
        </p:spPr>
        <p:txBody>
          <a:bodyPr/>
          <a:lstStyle/>
          <a:p>
            <a:pPr algn="ctr">
              <a:lnSpc>
                <a:spcPct val="80000"/>
              </a:lnSpc>
              <a:spcBef>
                <a:spcPct val="20000"/>
              </a:spcBef>
              <a:buSzPct val="100000"/>
            </a:pPr>
            <a:r>
              <a:rPr lang="zh-CN" altLang="en-US" sz="2400" b="1" dirty="0" smtClean="0">
                <a:solidFill>
                  <a:schemeClr val="bg1"/>
                </a:solidFill>
                <a:latin typeface="Times-Roman" charset="0"/>
                <a:ea typeface="隶书" pitchFamily="49" charset="-122"/>
                <a:sym typeface="Times-Roman" charset="0"/>
              </a:rPr>
              <a:t>西南大学计算机与信息科学学院</a:t>
            </a:r>
            <a:endParaRPr lang="en-US" altLang="zh-CN" sz="2400" b="1" dirty="0" smtClean="0">
              <a:solidFill>
                <a:schemeClr val="bg1"/>
              </a:solidFill>
            </a:endParaRPr>
          </a:p>
          <a:p>
            <a:pPr algn="ctr">
              <a:lnSpc>
                <a:spcPct val="80000"/>
              </a:lnSpc>
              <a:spcBef>
                <a:spcPct val="20000"/>
              </a:spcBef>
              <a:buSzPct val="100000"/>
            </a:pP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10</a:t>
            </a:fld>
            <a:endParaRPr lang="zh-CN" alt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
        <p:nvSpPr>
          <p:cNvPr id="9" name="灯片编号占位符 8"/>
          <p:cNvSpPr>
            <a:spLocks noGrp="1"/>
          </p:cNvSpPr>
          <p:nvPr>
            <p:ph type="sldNum" sz="quarter" idx="4"/>
          </p:nvPr>
        </p:nvSpPr>
        <p:spPr/>
        <p:txBody>
          <a:bodyPr/>
          <a:lstStyle/>
          <a:p>
            <a:fld id="{E4CC0EF8-6874-4E88-9180-6F0F9DF16D3F}" type="slidenum">
              <a:rPr lang="zh-CN" altLang="en-US" smtClean="0"/>
              <a:pPr/>
              <a:t>100</a:t>
            </a:fld>
            <a:endParaRPr lang="zh-CN" altLang="en-US"/>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FF0000"/>
                </a:solidFill>
                <a:sym typeface="Calibri" pitchFamily="34" charset="0"/>
              </a:rPr>
              <a:t>6.2.9  </a:t>
            </a:r>
            <a:r>
              <a:rPr lang="zh-CN" altLang="en-US" dirty="0" smtClean="0">
                <a:solidFill>
                  <a:srgbClr val="FF0000"/>
                </a:solidFill>
                <a:sym typeface="Calibri" pitchFamily="34" charset="0"/>
              </a:rPr>
              <a:t>规范化小结</a:t>
            </a:r>
            <a:endParaRPr lang="zh-CN" altLang="en-US" dirty="0" smtClean="0">
              <a:solidFill>
                <a:srgbClr val="FF0000"/>
              </a:solidFill>
            </a:endParaRPr>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101</a:t>
            </a:fld>
            <a:endParaRPr lang="zh-CN" altLang="en-US"/>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5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5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5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50000"/>
              </a:lnSpc>
              <a:spcBef>
                <a:spcPts val="0"/>
              </a:spcBef>
              <a:buFont typeface="Wingdings" pitchFamily="2" charset="2"/>
              <a:buChar char="n"/>
            </a:pPr>
            <a:r>
              <a:rPr lang="zh-CN" altLang="en-US" dirty="0" smtClean="0"/>
              <a:t>解决方法就是对其进行规范化，转换成高级范式。</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102</a:t>
            </a:fld>
            <a:endParaRPr lang="zh-CN" altLang="en-US"/>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20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800100" lvl="1" indent="-342900" algn="l">
              <a:lnSpc>
                <a:spcPct val="200000"/>
              </a:lnSpc>
              <a:spcBef>
                <a:spcPts val="0"/>
              </a:spcBef>
              <a:buFont typeface="Wingdings" pitchFamily="2" charset="2"/>
              <a:buChar char="v"/>
            </a:pPr>
            <a:r>
              <a:rPr lang="zh-CN" altLang="en-US" dirty="0" smtClean="0"/>
              <a:t>关系数据库的规范化理论是数据库逻辑设计的工具。</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103</a:t>
            </a:fld>
            <a:endParaRPr lang="zh-CN" altLang="en-US"/>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214282" y="950913"/>
            <a:ext cx="8678768" cy="5407025"/>
          </a:xfrm>
        </p:spPr>
        <p:txBody>
          <a:bodyPr/>
          <a:lstStyle/>
          <a:p>
            <a:pPr marL="342900" indent="-342900" algn="l">
              <a:lnSpc>
                <a:spcPct val="15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5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5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5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5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50000"/>
              </a:lnSpc>
              <a:spcBef>
                <a:spcPts val="600"/>
              </a:spcBef>
              <a:buFont typeface="Wingdings" pitchFamily="2" charset="2"/>
              <a:buChar char="n"/>
            </a:pPr>
            <a:r>
              <a:rPr lang="zh-CN" altLang="en-US" dirty="0" smtClean="0"/>
              <a:t>因此 规范化实质上是概念的单一化。</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104</a:t>
            </a:fld>
            <a:endParaRPr lang="zh-CN" altLang="en-US"/>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
        <p:nvSpPr>
          <p:cNvPr id="11" name="灯片编号占位符 10"/>
          <p:cNvSpPr>
            <a:spLocks noGrp="1"/>
          </p:cNvSpPr>
          <p:nvPr>
            <p:ph type="sldNum" sz="quarter" idx="4"/>
          </p:nvPr>
        </p:nvSpPr>
        <p:spPr/>
        <p:txBody>
          <a:bodyPr/>
          <a:lstStyle/>
          <a:p>
            <a:fld id="{E4CC0EF8-6874-4E88-9180-6F0F9DF16D3F}" type="slidenum">
              <a:rPr lang="zh-CN" altLang="en-US" smtClean="0"/>
              <a:pPr/>
              <a:t>105</a:t>
            </a:fld>
            <a:endParaRPr lang="zh-CN" altLang="en-US"/>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106</a:t>
            </a:fld>
            <a:endParaRPr lang="zh-CN" altLang="en-US"/>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美丽西南大学</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ww4.sinaimg.cn/large/9f197327gw1eusm0v1bdcj20zk0q5nia.jpg"/>
          <p:cNvPicPr>
            <a:picLocks noChangeAspect="1" noChangeArrowheads="1"/>
          </p:cNvPicPr>
          <p:nvPr/>
        </p:nvPicPr>
        <p:blipFill>
          <a:blip r:embed="rId2"/>
          <a:srcRect/>
          <a:stretch>
            <a:fillRect/>
          </a:stretch>
        </p:blipFill>
        <p:spPr bwMode="auto">
          <a:xfrm>
            <a:off x="500034" y="962045"/>
            <a:ext cx="7339817" cy="5395913"/>
          </a:xfrm>
          <a:prstGeom prst="rect">
            <a:avLst/>
          </a:prstGeom>
          <a:noFill/>
        </p:spPr>
      </p:pic>
      <p:sp>
        <p:nvSpPr>
          <p:cNvPr id="5" name="灯片编号占位符 4"/>
          <p:cNvSpPr>
            <a:spLocks noGrp="1"/>
          </p:cNvSpPr>
          <p:nvPr>
            <p:ph type="sldNum" sz="quarter" idx="4"/>
          </p:nvPr>
        </p:nvSpPr>
        <p:spPr/>
        <p:txBody>
          <a:bodyPr/>
          <a:lstStyle/>
          <a:p>
            <a:fld id="{E4CC0EF8-6874-4E88-9180-6F0F9DF16D3F}" type="slidenum">
              <a:rPr lang="zh-CN" altLang="en-US" smtClean="0"/>
              <a:pPr/>
              <a:t>107</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11</a:t>
            </a:fld>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
        <p:nvSpPr>
          <p:cNvPr id="17" name="灯片编号占位符 16"/>
          <p:cNvSpPr>
            <a:spLocks noGrp="1"/>
          </p:cNvSpPr>
          <p:nvPr>
            <p:ph type="sldNum" sz="quarter" idx="4"/>
          </p:nvPr>
        </p:nvSpPr>
        <p:spPr/>
        <p:txBody>
          <a:bodyPr/>
          <a:lstStyle/>
          <a:p>
            <a:fld id="{E4CC0EF8-6874-4E88-9180-6F0F9DF16D3F}" type="slidenum">
              <a:rPr lang="zh-CN" altLang="en-US" smtClean="0"/>
              <a:pPr/>
              <a:t>12</a:t>
            </a:fld>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13</a:t>
            </a:fld>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sz="3200" dirty="0" smtClean="0">
                <a:sym typeface="Calibri" pitchFamily="34" charset="0"/>
              </a:rPr>
              <a:t>（</a:t>
            </a:r>
            <a:r>
              <a:rPr lang="en-US" altLang="zh-CN" sz="3200" dirty="0" smtClean="0">
                <a:sym typeface="Calibri" pitchFamily="34" charset="0"/>
              </a:rPr>
              <a:t>2</a:t>
            </a:r>
            <a:r>
              <a:rPr lang="zh-CN" altLang="en-US" sz="3200" dirty="0" smtClean="0">
                <a:sym typeface="Calibri" pitchFamily="34" charset="0"/>
              </a:rPr>
              <a:t>）更新异常（</a:t>
            </a:r>
            <a:r>
              <a:rPr lang="en-US" altLang="zh-CN" sz="3200" dirty="0" smtClean="0">
                <a:sym typeface="Calibri" pitchFamily="34" charset="0"/>
              </a:rPr>
              <a:t>Update Anomalies</a:t>
            </a:r>
            <a:r>
              <a:rPr lang="zh-CN" altLang="en-US" sz="3200" dirty="0" smtClean="0">
                <a:sym typeface="Calibri" pitchFamily="34" charset="0"/>
              </a:rPr>
              <a:t>）</a:t>
            </a:r>
          </a:p>
          <a:p>
            <a:pPr lvl="1">
              <a:lnSpc>
                <a:spcPct val="150000"/>
              </a:lnSpc>
            </a:pPr>
            <a:r>
              <a:rPr lang="zh-CN" altLang="en-US" sz="2600" dirty="0" smtClean="0">
                <a:sym typeface="Calibri" pitchFamily="34" charset="0"/>
              </a:rPr>
              <a:t>数据冗余 </a:t>
            </a:r>
            <a:r>
              <a:rPr lang="zh-CN" altLang="en-US" sz="2600" dirty="0" smtClean="0">
                <a:sym typeface="Monotype Sorts" pitchFamily="2" charset="2"/>
              </a:rPr>
              <a:t>，</a:t>
            </a:r>
            <a:r>
              <a:rPr lang="zh-CN" altLang="en-US" sz="2600" dirty="0" smtClean="0">
                <a:sym typeface="Calibri" pitchFamily="34" charset="0"/>
              </a:rPr>
              <a:t>更新数据时，维护数据完整性代价大</a:t>
            </a:r>
            <a:endParaRPr lang="en-US" sz="2600" dirty="0" smtClean="0">
              <a:sym typeface="Calibri" pitchFamily="34" charset="0"/>
            </a:endParaRPr>
          </a:p>
          <a:p>
            <a:pPr marL="1200150" lvl="2" indent="-285750">
              <a:lnSpc>
                <a:spcPct val="150000"/>
              </a:lnSpc>
              <a:buSzPct val="87000"/>
              <a:buFont typeface="Wingdings" pitchFamily="2" charset="2"/>
              <a:buChar char="l"/>
            </a:pPr>
            <a:r>
              <a:rPr lang="zh-CN" altLang="en-US" sz="2400" dirty="0" smtClean="0">
                <a:sym typeface="Calibri" pitchFamily="34" charset="0"/>
              </a:rPr>
              <a:t>某系更换系主任后，必须修改与该系学生有关的每一个元组。</a:t>
            </a:r>
          </a:p>
          <a:p>
            <a:pPr>
              <a:buNone/>
            </a:pPr>
            <a:endParaRPr lang="zh-CN" altLang="en-US" dirty="0"/>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14</a:t>
            </a:fld>
            <a:endParaRPr lang="zh-CN" alt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sz="3200" dirty="0" smtClean="0">
                <a:sym typeface="Calibri" pitchFamily="34" charset="0"/>
              </a:rPr>
              <a:t>（</a:t>
            </a:r>
            <a:r>
              <a:rPr lang="en-US" altLang="zh-CN" sz="3200" dirty="0" smtClean="0">
                <a:sym typeface="Calibri" pitchFamily="34" charset="0"/>
              </a:rPr>
              <a:t>3</a:t>
            </a:r>
            <a:r>
              <a:rPr lang="zh-CN" altLang="en-US" sz="3200" dirty="0" smtClean="0">
                <a:sym typeface="Calibri" pitchFamily="34" charset="0"/>
              </a:rPr>
              <a:t>）插入异常（</a:t>
            </a:r>
            <a:r>
              <a:rPr lang="en-US" altLang="zh-CN" sz="3200" dirty="0" smtClean="0">
                <a:sym typeface="Calibri" pitchFamily="34" charset="0"/>
              </a:rPr>
              <a:t>Insertion Anomalies</a:t>
            </a:r>
            <a:r>
              <a:rPr lang="zh-CN" altLang="en-US" sz="3200" dirty="0" smtClean="0">
                <a:sym typeface="Calibri" pitchFamily="34" charset="0"/>
              </a:rPr>
              <a:t>）</a:t>
            </a:r>
          </a:p>
          <a:p>
            <a:pPr marL="742950" lvl="1" indent="-285750" algn="l">
              <a:lnSpc>
                <a:spcPct val="150000"/>
              </a:lnSpc>
              <a:buFont typeface="Wingdings" pitchFamily="2" charset="2"/>
              <a:buChar char="n"/>
            </a:pPr>
            <a:r>
              <a:rPr lang="zh-CN" altLang="en-US" sz="2800"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15</a:t>
            </a:fld>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sz="3200" dirty="0" smtClean="0">
                <a:sym typeface="Calibri" pitchFamily="34" charset="0"/>
              </a:rPr>
              <a:t>（</a:t>
            </a:r>
            <a:r>
              <a:rPr lang="en-US" altLang="zh-CN" sz="3200" dirty="0" smtClean="0">
                <a:sym typeface="Calibri" pitchFamily="34" charset="0"/>
              </a:rPr>
              <a:t>4</a:t>
            </a:r>
            <a:r>
              <a:rPr lang="zh-CN" altLang="en-US" sz="3200" dirty="0" smtClean="0">
                <a:sym typeface="Calibri" pitchFamily="34" charset="0"/>
              </a:rPr>
              <a:t>）删除异常（</a:t>
            </a:r>
            <a:r>
              <a:rPr lang="en-US" altLang="zh-CN" sz="3200" dirty="0" smtClean="0">
                <a:sym typeface="Calibri" pitchFamily="34" charset="0"/>
              </a:rPr>
              <a:t>Deletion Anomalies</a:t>
            </a:r>
            <a:r>
              <a:rPr lang="zh-CN" altLang="en-US" sz="3200" dirty="0" smtClean="0">
                <a:sym typeface="Calibri" pitchFamily="34" charset="0"/>
              </a:rPr>
              <a:t>）</a:t>
            </a:r>
          </a:p>
          <a:p>
            <a:pPr lvl="1">
              <a:lnSpc>
                <a:spcPct val="150000"/>
              </a:lnSpc>
            </a:pPr>
            <a:r>
              <a:rPr lang="zh-CN" altLang="en-US" sz="2800" dirty="0" smtClean="0">
                <a:sym typeface="Calibri" pitchFamily="34" charset="0"/>
              </a:rPr>
              <a:t>如果某个系的学生全部毕业了， 则在删除该系学生信息的同时，把这个系及其系主任的信息也丢掉了。</a:t>
            </a:r>
            <a:endParaRPr lang="zh-CN" altLang="en-US" sz="2800" dirty="0" smtClean="0"/>
          </a:p>
          <a:p>
            <a:endParaRPr lang="zh-CN" altLang="en-US" dirty="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16</a:t>
            </a:fld>
            <a:endParaRPr lang="zh-CN" alt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928670"/>
            <a:ext cx="8723313" cy="5448300"/>
          </a:xfrm>
        </p:spPr>
        <p:txBody>
          <a:bodyPr/>
          <a:lstStyle/>
          <a:p>
            <a:pPr marL="342900" indent="-342900" algn="l">
              <a:lnSpc>
                <a:spcPct val="14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4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40000"/>
              </a:lnSpc>
              <a:spcBef>
                <a:spcPts val="0"/>
              </a:spcBef>
              <a:buFont typeface="Wingdings" pitchFamily="2" charset="2"/>
              <a:buChar char="n"/>
            </a:pPr>
            <a:r>
              <a:rPr lang="zh-CN" altLang="en-US" dirty="0" smtClean="0">
                <a:solidFill>
                  <a:srgbClr val="FF0000"/>
                </a:solidFill>
                <a:sym typeface="Calibri" pitchFamily="34" charset="0"/>
              </a:rPr>
              <a:t>一个</a:t>
            </a:r>
            <a:r>
              <a:rPr lang="zh-CN" altLang="en-US" dirty="0" smtClean="0">
                <a:solidFill>
                  <a:srgbClr val="FF0000"/>
                </a:solidFill>
                <a:sym typeface="宋体" pitchFamily="2" charset="-122"/>
              </a:rPr>
              <a:t>“</a:t>
            </a:r>
            <a:r>
              <a:rPr lang="zh-CN" altLang="en-US" dirty="0" smtClean="0">
                <a:solidFill>
                  <a:srgbClr val="FF0000"/>
                </a:solidFill>
                <a:sym typeface="Calibri" pitchFamily="34" charset="0"/>
              </a:rPr>
              <a:t>好</a:t>
            </a:r>
            <a:r>
              <a:rPr lang="zh-CN" altLang="en-US" dirty="0" smtClean="0">
                <a:solidFill>
                  <a:srgbClr val="FF0000"/>
                </a:solidFill>
                <a:sym typeface="宋体" pitchFamily="2" charset="-122"/>
              </a:rPr>
              <a:t>”</a:t>
            </a:r>
            <a:r>
              <a:rPr lang="zh-CN" altLang="en-US" dirty="0" smtClean="0">
                <a:solidFill>
                  <a:srgbClr val="FF0000"/>
                </a:solidFill>
                <a:sym typeface="Calibri" pitchFamily="34" charset="0"/>
              </a:rPr>
              <a:t>的模式应当不会发生插入异常、删除异常和更新异常，数据冗余应尽可能少。</a:t>
            </a:r>
            <a:endParaRPr lang="en-US" sz="2800" dirty="0" smtClean="0">
              <a:solidFill>
                <a:srgbClr val="FF0000"/>
              </a:solidFill>
              <a:sym typeface="Calibri" pitchFamily="34" charset="0"/>
            </a:endParaRPr>
          </a:p>
          <a:p>
            <a:pPr marL="342900" indent="-342900" algn="l">
              <a:lnSpc>
                <a:spcPct val="14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4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4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40000"/>
              </a:lnSpc>
              <a:spcBef>
                <a:spcPts val="0"/>
              </a:spcBef>
              <a:buFont typeface="Wingdings" pitchFamily="2" charset="2"/>
              <a:buChar char="n"/>
            </a:pPr>
            <a:r>
              <a:rPr lang="zh-CN" altLang="en-US" dirty="0" smtClean="0">
                <a:sym typeface="Calibri" pitchFamily="34" charset="0"/>
              </a:rPr>
              <a:t>用规范化理论改造关系模式来</a:t>
            </a:r>
            <a:r>
              <a:rPr lang="zh-CN" altLang="en-US" dirty="0" smtClean="0">
                <a:solidFill>
                  <a:srgbClr val="FF0000"/>
                </a:solidFill>
                <a:sym typeface="Calibri" pitchFamily="34" charset="0"/>
              </a:rPr>
              <a:t>消除其中不合适的数据依赖</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17</a:t>
            </a:fld>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把这个单一的模式分成三个关系模式：</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S(</a:t>
            </a:r>
            <a:r>
              <a:rPr lang="en-US" altLang="zh-CN" dirty="0" err="1" smtClean="0">
                <a:sym typeface="Calibri" pitchFamily="34" charset="0"/>
              </a:rPr>
              <a:t>Sno,Sdept,Sno</a:t>
            </a:r>
            <a:r>
              <a:rPr lang="en-US" altLang="zh-CN" dirty="0" smtClean="0">
                <a:sym typeface="Calibri" pitchFamily="34" charset="0"/>
              </a:rPr>
              <a:t> → </a:t>
            </a:r>
            <a:r>
              <a:rPr lang="en-US" altLang="zh-CN" dirty="0" err="1" smtClean="0">
                <a:sym typeface="Calibri" pitchFamily="34" charset="0"/>
              </a:rPr>
              <a:t>Sdept</a:t>
            </a:r>
            <a:r>
              <a:rPr lang="en-US" altLang="zh-CN" dirty="0" smtClean="0">
                <a:sym typeface="Calibri" pitchFamily="34" charset="0"/>
              </a:rPr>
              <a:t>);</a:t>
            </a:r>
            <a:endParaRPr lang="zh-CN" alt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 → Grade);</a:t>
            </a:r>
            <a:endParaRPr lang="zh-CN" alt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DEPT(</a:t>
            </a:r>
            <a:r>
              <a:rPr lang="en-US" altLang="zh-CN" dirty="0" err="1" smtClean="0">
                <a:sym typeface="Calibri" pitchFamily="34" charset="0"/>
              </a:rPr>
              <a:t>Sdept,Mname,Sdept</a:t>
            </a:r>
            <a:r>
              <a:rPr lang="en-US" altLang="zh-CN" dirty="0" smtClean="0">
                <a:sym typeface="Calibri" pitchFamily="34" charset="0"/>
              </a:rPr>
              <a:t> → </a:t>
            </a:r>
            <a:r>
              <a:rPr lang="en-US" altLang="zh-CN" dirty="0" err="1" smtClean="0">
                <a:sym typeface="Calibri" pitchFamily="34" charset="0"/>
              </a:rPr>
              <a:t>Mname</a:t>
            </a:r>
            <a:r>
              <a:rPr lang="en-US" altLang="zh-CN" dirty="0" smtClean="0">
                <a:sym typeface="Calibri" pitchFamily="34" charset="0"/>
              </a:rPr>
              <a:t>);</a:t>
            </a:r>
            <a:endParaRPr lang="zh-CN" alt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这三个模式都不会发生插入异常、删除异常的问题，数据的冗余也得到了控制。</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18</a:t>
            </a:fld>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FF0000"/>
                </a:solidFill>
                <a:sym typeface="Calibri" pitchFamily="34" charset="0"/>
              </a:rPr>
              <a:t>6.2 </a:t>
            </a:r>
            <a:r>
              <a:rPr lang="zh-CN" altLang="en-US" sz="2800" dirty="0" smtClean="0">
                <a:solidFill>
                  <a:srgbClr val="FF0000"/>
                </a:solidFill>
                <a:sym typeface="Calibri" pitchFamily="34" charset="0"/>
              </a:rPr>
              <a:t>规范化</a:t>
            </a:r>
          </a:p>
          <a:p>
            <a:pPr marL="741363" indent="-284163" algn="l">
              <a:lnSpc>
                <a:spcPct val="150000"/>
              </a:lnSpc>
              <a:tabLst>
                <a:tab pos="1431925" algn="l"/>
              </a:tabLst>
            </a:pPr>
            <a:r>
              <a:rPr lang="zh-CN" altLang="en-US" dirty="0" smtClean="0">
                <a:sym typeface="Calibri" pitchFamily="34" charset="0"/>
              </a:rPr>
              <a:t>*</a:t>
            </a: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19</a:t>
            </a:fld>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2</a:t>
            </a:fld>
            <a:endParaRPr lang="zh-CN" altLang="en-US"/>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FF0000"/>
                </a:solidFill>
                <a:sym typeface="Calibri" pitchFamily="34" charset="0"/>
              </a:rPr>
              <a:t>6.2.1 </a:t>
            </a:r>
            <a:r>
              <a:rPr lang="zh-CN" altLang="en-US" dirty="0" smtClean="0">
                <a:solidFill>
                  <a:srgbClr val="FF000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20</a:t>
            </a:fld>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21</a:t>
            </a:fld>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20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00"/>
                </a:solidFill>
                <a:sym typeface="Calibri" pitchFamily="34" charset="0"/>
              </a:rPr>
              <a:t>X</a:t>
            </a:r>
            <a:r>
              <a:rPr lang="zh-CN" altLang="en-US" dirty="0" smtClean="0">
                <a:solidFill>
                  <a:srgbClr val="FF0000"/>
                </a:solidFill>
                <a:sym typeface="Calibri" pitchFamily="34" charset="0"/>
              </a:rPr>
              <a:t>函数确定</a:t>
            </a:r>
            <a:r>
              <a:rPr lang="en-US" altLang="zh-CN" i="1" dirty="0" smtClean="0">
                <a:solidFill>
                  <a:srgbClr val="FF0000"/>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00"/>
                </a:solidFill>
                <a:sym typeface="Calibri" pitchFamily="34" charset="0"/>
              </a:rPr>
              <a:t>Y</a:t>
            </a:r>
            <a:r>
              <a:rPr lang="zh-CN" altLang="en-US" dirty="0" smtClean="0">
                <a:solidFill>
                  <a:srgbClr val="FF0000"/>
                </a:solidFill>
                <a:sym typeface="Calibri" pitchFamily="34" charset="0"/>
              </a:rPr>
              <a:t>函数依赖于</a:t>
            </a:r>
            <a:r>
              <a:rPr lang="en-US" altLang="zh-CN" i="1" dirty="0" smtClean="0">
                <a:solidFill>
                  <a:srgbClr val="FF0000"/>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200000"/>
              </a:lnSpc>
              <a:buFont typeface="Wingdings" pitchFamily="2" charset="2"/>
              <a:buChar char="v"/>
            </a:pP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22</a:t>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10" name="灯片编号占位符 9"/>
          <p:cNvSpPr>
            <a:spLocks noGrp="1"/>
          </p:cNvSpPr>
          <p:nvPr>
            <p:ph type="sldNum" sz="quarter" idx="4"/>
          </p:nvPr>
        </p:nvSpPr>
        <p:spPr/>
        <p:txBody>
          <a:bodyPr/>
          <a:lstStyle/>
          <a:p>
            <a:fld id="{E4CC0EF8-6874-4E88-9180-6F0F9DF16D3F}" type="slidenum">
              <a:rPr lang="zh-CN" altLang="en-US" smtClean="0"/>
              <a:pPr/>
              <a:t>23</a:t>
            </a:fld>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extLst>
                    <a:ext uri="{9D8B030D-6E8A-4147-A177-3AD203B41FA5}">
                      <a16:colId xmlns="" xmlns:a16="http://schemas.microsoft.com/office/drawing/2014/main" val="20000"/>
                    </a:ext>
                  </a:extLst>
                </a:gridCol>
                <a:gridCol w="1466850">
                  <a:extLst>
                    <a:ext uri="{9D8B030D-6E8A-4147-A177-3AD203B41FA5}">
                      <a16:colId xmlns="" xmlns:a16="http://schemas.microsoft.com/office/drawing/2014/main" val="20001"/>
                    </a:ext>
                  </a:extLst>
                </a:gridCol>
                <a:gridCol w="1527175">
                  <a:extLst>
                    <a:ext uri="{9D8B030D-6E8A-4147-A177-3AD203B41FA5}">
                      <a16:colId xmlns="" xmlns:a16="http://schemas.microsoft.com/office/drawing/2014/main" val="20002"/>
                    </a:ext>
                  </a:extLst>
                </a:gridCol>
                <a:gridCol w="1527175">
                  <a:extLst>
                    <a:ext uri="{9D8B030D-6E8A-4147-A177-3AD203B41FA5}">
                      <a16:colId xmlns="" xmlns:a16="http://schemas.microsoft.com/office/drawing/2014/main" val="20003"/>
                    </a:ext>
                  </a:extLst>
                </a:gridCol>
                <a:gridCol w="1527175">
                  <a:extLst>
                    <a:ext uri="{9D8B030D-6E8A-4147-A177-3AD203B41FA5}">
                      <a16:colId xmlns=""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Times New Roman" pitchFamily="18" charset="0"/>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26682" name="Rectangle 77"/>
          <p:cNvSpPr>
            <a:spLocks noChangeArrowheads="1"/>
          </p:cNvSpPr>
          <p:nvPr/>
        </p:nvSpPr>
        <p:spPr bwMode="auto">
          <a:xfrm>
            <a:off x="1403846" y="2182109"/>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2674234"/>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182109"/>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2674234"/>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785794"/>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
        <p:nvSpPr>
          <p:cNvPr id="15" name="灯片编号占位符 14"/>
          <p:cNvSpPr>
            <a:spLocks noGrp="1"/>
          </p:cNvSpPr>
          <p:nvPr>
            <p:ph type="sldNum" sz="quarter" idx="4"/>
          </p:nvPr>
        </p:nvSpPr>
        <p:spPr/>
        <p:txBody>
          <a:bodyPr/>
          <a:lstStyle/>
          <a:p>
            <a:fld id="{E4CC0EF8-6874-4E88-9180-6F0F9DF16D3F}" type="slidenum">
              <a:rPr lang="zh-CN" altLang="en-US" smtClean="0"/>
              <a:pPr/>
              <a:t>24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extLst>
                    <a:ext uri="{9D8B030D-6E8A-4147-A177-3AD203B41FA5}">
                      <a16:colId xmlns="" xmlns:a16="http://schemas.microsoft.com/office/drawing/2014/main" val="20000"/>
                    </a:ext>
                  </a:extLst>
                </a:gridCol>
                <a:gridCol w="1466850">
                  <a:extLst>
                    <a:ext uri="{9D8B030D-6E8A-4147-A177-3AD203B41FA5}">
                      <a16:colId xmlns="" xmlns:a16="http://schemas.microsoft.com/office/drawing/2014/main" val="20001"/>
                    </a:ext>
                  </a:extLst>
                </a:gridCol>
                <a:gridCol w="1527175">
                  <a:extLst>
                    <a:ext uri="{9D8B030D-6E8A-4147-A177-3AD203B41FA5}">
                      <a16:colId xmlns="" xmlns:a16="http://schemas.microsoft.com/office/drawing/2014/main" val="20002"/>
                    </a:ext>
                  </a:extLst>
                </a:gridCol>
                <a:gridCol w="1527175">
                  <a:extLst>
                    <a:ext uri="{9D8B030D-6E8A-4147-A177-3AD203B41FA5}">
                      <a16:colId xmlns="" xmlns:a16="http://schemas.microsoft.com/office/drawing/2014/main" val="20003"/>
                    </a:ext>
                  </a:extLst>
                </a:gridCol>
                <a:gridCol w="1527175">
                  <a:extLst>
                    <a:ext uri="{9D8B030D-6E8A-4147-A177-3AD203B41FA5}">
                      <a16:colId xmlns=""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Times New Roman" pitchFamily="18" charset="0"/>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张三</a:t>
                      </a:r>
                      <a:endParaRPr kumimoji="0" lang="zh-CN"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26682" name="Rectangle 77"/>
          <p:cNvSpPr>
            <a:spLocks noChangeArrowheads="1"/>
          </p:cNvSpPr>
          <p:nvPr/>
        </p:nvSpPr>
        <p:spPr bwMode="auto">
          <a:xfrm>
            <a:off x="1403846" y="2182109"/>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2674234"/>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182109"/>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2674234"/>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15" name="灯片编号占位符 14"/>
          <p:cNvSpPr>
            <a:spLocks noGrp="1"/>
          </p:cNvSpPr>
          <p:nvPr>
            <p:ph type="sldNum" sz="quarter" idx="4"/>
          </p:nvPr>
        </p:nvSpPr>
        <p:spPr/>
        <p:txBody>
          <a:bodyPr/>
          <a:lstStyle/>
          <a:p>
            <a:fld id="{E4CC0EF8-6874-4E88-9180-6F0F9DF16D3F}" type="slidenum">
              <a:rPr lang="zh-CN" altLang="en-US" smtClean="0"/>
              <a:pPr/>
              <a:t>25</a:t>
            </a:fld>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FF0000"/>
                </a:solidFill>
              </a:rPr>
              <a:t>Sno</a:t>
            </a:r>
            <a:r>
              <a:rPr lang="en-US" altLang="zh-CN" dirty="0" smtClean="0">
                <a:solidFill>
                  <a:srgbClr val="FF0000"/>
                </a:solidFill>
              </a:rPr>
              <a:t> → </a:t>
            </a:r>
            <a:r>
              <a:rPr lang="en-US" altLang="zh-CN" dirty="0" err="1" smtClean="0">
                <a:solidFill>
                  <a:srgbClr val="FF0000"/>
                </a:solidFill>
              </a:rPr>
              <a:t>Sname</a:t>
            </a:r>
            <a:endParaRPr lang="zh-CN" altLang="en-US" dirty="0" smtClean="0">
              <a:solidFill>
                <a:srgbClr val="FF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extLst>
                    <a:ext uri="{9D8B030D-6E8A-4147-A177-3AD203B41FA5}">
                      <a16:colId xmlns="" xmlns:a16="http://schemas.microsoft.com/office/drawing/2014/main" val="20000"/>
                    </a:ext>
                  </a:extLst>
                </a:gridCol>
                <a:gridCol w="1466850">
                  <a:extLst>
                    <a:ext uri="{9D8B030D-6E8A-4147-A177-3AD203B41FA5}">
                      <a16:colId xmlns="" xmlns:a16="http://schemas.microsoft.com/office/drawing/2014/main" val="20001"/>
                    </a:ext>
                  </a:extLst>
                </a:gridCol>
                <a:gridCol w="1527175">
                  <a:extLst>
                    <a:ext uri="{9D8B030D-6E8A-4147-A177-3AD203B41FA5}">
                      <a16:colId xmlns="" xmlns:a16="http://schemas.microsoft.com/office/drawing/2014/main" val="20002"/>
                    </a:ext>
                  </a:extLst>
                </a:gridCol>
                <a:gridCol w="1527175">
                  <a:extLst>
                    <a:ext uri="{9D8B030D-6E8A-4147-A177-3AD203B41FA5}">
                      <a16:colId xmlns="" xmlns:a16="http://schemas.microsoft.com/office/drawing/2014/main" val="20003"/>
                    </a:ext>
                  </a:extLst>
                </a:gridCol>
                <a:gridCol w="1527175">
                  <a:extLst>
                    <a:ext uri="{9D8B030D-6E8A-4147-A177-3AD203B41FA5}">
                      <a16:colId xmlns="" xmlns:a16="http://schemas.microsoft.com/office/drawing/2014/main" val="20004"/>
                    </a:ext>
                  </a:extLst>
                </a:gridCol>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dirty="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dirty="0">
                <a:latin typeface="Times New Roman" pitchFamily="18" charset="0"/>
              </a:rPr>
              <a:t>函数依赖不是指关系模式</a:t>
            </a:r>
            <a:r>
              <a:rPr lang="en-US" altLang="zh-CN" sz="2400" b="1" dirty="0">
                <a:latin typeface="Times New Roman" pitchFamily="18" charset="0"/>
              </a:rPr>
              <a:t>R</a:t>
            </a:r>
            <a:r>
              <a:rPr lang="zh-CN" altLang="en-US" sz="2400" b="1" dirty="0">
                <a:latin typeface="Times New Roman" pitchFamily="18" charset="0"/>
              </a:rPr>
              <a:t>的某个或某些关系实例满足的约束条件，而是指</a:t>
            </a:r>
            <a:r>
              <a:rPr lang="en-US" altLang="zh-CN" sz="2400" b="1" dirty="0">
                <a:latin typeface="Times New Roman" pitchFamily="18" charset="0"/>
              </a:rPr>
              <a:t>R</a:t>
            </a:r>
            <a:r>
              <a:rPr lang="zh-CN" altLang="en-US" sz="2400" b="1" dirty="0">
                <a:latin typeface="Times New Roman" pitchFamily="18" charset="0"/>
              </a:rPr>
              <a:t>的所有关系实例均要满足的约束条件。</a:t>
            </a:r>
            <a:endParaRPr lang="zh-CN" altLang="en-US" dirty="0"/>
          </a:p>
        </p:txBody>
      </p:sp>
      <p:sp>
        <p:nvSpPr>
          <p:cNvPr id="11" name="灯片编号占位符 10"/>
          <p:cNvSpPr>
            <a:spLocks noGrp="1"/>
          </p:cNvSpPr>
          <p:nvPr>
            <p:ph type="sldNum" sz="quarter" idx="4"/>
          </p:nvPr>
        </p:nvSpPr>
        <p:spPr/>
        <p:txBody>
          <a:bodyPr/>
          <a:lstStyle/>
          <a:p>
            <a:fld id="{E4CC0EF8-6874-4E88-9180-6F0F9DF16D3F}" type="slidenum">
              <a:rPr lang="zh-CN" altLang="en-US" smtClean="0"/>
              <a:pPr/>
              <a:t>26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2"/>
            <a:ext cx="8229600" cy="4854575"/>
          </a:xfrm>
        </p:spPr>
        <p:txBody>
          <a:bodyPr/>
          <a:lstStyle/>
          <a:p>
            <a:pPr>
              <a:lnSpc>
                <a:spcPct val="150000"/>
              </a:lnSpc>
            </a:pPr>
            <a:r>
              <a:rPr lang="zh-CN" altLang="en-US" sz="3200" dirty="0" smtClean="0">
                <a:sym typeface="Calibri" pitchFamily="34" charset="0"/>
              </a:rPr>
              <a:t>函数依赖是语义范畴的概念，只能根据数据的语义来确定一个函数依赖。</a:t>
            </a:r>
          </a:p>
          <a:p>
            <a:pPr lvl="1">
              <a:lnSpc>
                <a:spcPct val="150000"/>
              </a:lnSpc>
            </a:pPr>
            <a:r>
              <a:rPr lang="zh-CN" altLang="en-US" sz="2800" dirty="0" smtClean="0">
                <a:sym typeface="Calibri" pitchFamily="34" charset="0"/>
              </a:rPr>
              <a:t>例如“姓名→年龄”这个函数依赖只有在不允许有同名人的条件下成立</a:t>
            </a:r>
            <a:endParaRPr lang="en-US" sz="2800" dirty="0" smtClean="0">
              <a:sym typeface="Calibri" pitchFamily="34" charset="0"/>
            </a:endParaRPr>
          </a:p>
          <a:p>
            <a:pPr>
              <a:lnSpc>
                <a:spcPct val="120000"/>
              </a:lnSpc>
            </a:pPr>
            <a:endParaRPr lang="zh-CN" altLang="en-US" dirty="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27</a:t>
            </a:fld>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00"/>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00"/>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28</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00"/>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29</a:t>
            </a:fld>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FF0000"/>
                </a:solidFill>
                <a:sym typeface="Calibri" pitchFamily="34" charset="0"/>
              </a:rPr>
              <a:t>6.1 </a:t>
            </a:r>
            <a:r>
              <a:rPr lang="zh-CN" altLang="en-US" sz="2800" dirty="0" smtClean="0">
                <a:solidFill>
                  <a:srgbClr val="FF0000"/>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zh-CN" altLang="en-US" dirty="0" smtClean="0">
                <a:sym typeface="Calibri" pitchFamily="34" charset="0"/>
              </a:rPr>
              <a:t>*</a:t>
            </a: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3</a:t>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00"/>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00"/>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
        <p:nvSpPr>
          <p:cNvPr id="9" name="灯片编号占位符 8"/>
          <p:cNvSpPr>
            <a:spLocks noGrp="1"/>
          </p:cNvSpPr>
          <p:nvPr>
            <p:ph type="sldNum" sz="quarter" idx="4"/>
          </p:nvPr>
        </p:nvSpPr>
        <p:spPr/>
        <p:txBody>
          <a:bodyPr/>
          <a:lstStyle/>
          <a:p>
            <a:fld id="{E4CC0EF8-6874-4E88-9180-6F0F9DF16D3F}" type="slidenum">
              <a:rPr lang="zh-CN" altLang="en-US" smtClean="0"/>
              <a:pPr/>
              <a:t>30</a:t>
            </a:fld>
            <a:endParaRPr lang="zh-CN" alt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
        <p:nvSpPr>
          <p:cNvPr id="10" name="灯片编号占位符 9"/>
          <p:cNvSpPr>
            <a:spLocks noGrp="1"/>
          </p:cNvSpPr>
          <p:nvPr>
            <p:ph type="sldNum" sz="quarter" idx="4"/>
          </p:nvPr>
        </p:nvSpPr>
        <p:spPr/>
        <p:txBody>
          <a:bodyPr/>
          <a:lstStyle/>
          <a:p>
            <a:fld id="{E4CC0EF8-6874-4E88-9180-6F0F9DF16D3F}" type="slidenum">
              <a:rPr lang="zh-CN" altLang="en-US" smtClean="0"/>
              <a:pPr/>
              <a:t>31</a:t>
            </a:fld>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00"/>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32</a:t>
            </a:fld>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FF0000"/>
                </a:solidFill>
                <a:sym typeface="Calibri" pitchFamily="34" charset="0"/>
              </a:rPr>
              <a:t>6.2.2  </a:t>
            </a:r>
            <a:r>
              <a:rPr lang="zh-CN" altLang="en-US" dirty="0" smtClean="0">
                <a:solidFill>
                  <a:srgbClr val="FF000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33</a:t>
            </a:fld>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00"/>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00"/>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
        <p:nvSpPr>
          <p:cNvPr id="9" name="灯片编号占位符 8"/>
          <p:cNvSpPr>
            <a:spLocks noGrp="1"/>
          </p:cNvSpPr>
          <p:nvPr>
            <p:ph type="sldNum" sz="quarter" idx="4"/>
          </p:nvPr>
        </p:nvSpPr>
        <p:spPr/>
        <p:txBody>
          <a:bodyPr/>
          <a:lstStyle/>
          <a:p>
            <a:fld id="{E4CC0EF8-6874-4E88-9180-6F0F9DF16D3F}" type="slidenum">
              <a:rPr lang="zh-CN" altLang="en-US" smtClean="0"/>
              <a:pPr/>
              <a:t>34</a:t>
            </a:fld>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35</a:t>
            </a:fld>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85804" y="1000108"/>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   </a:t>
            </a:r>
            <a:r>
              <a:rPr lang="en-US" altLang="zh-CN" dirty="0" smtClean="0">
                <a:sym typeface="Calibri" pitchFamily="34" charset="0"/>
              </a:rPr>
              <a:t>T</a:t>
            </a:r>
            <a:r>
              <a:rPr lang="zh-CN" altLang="en-US" dirty="0" smtClean="0">
                <a:sym typeface="Calibri" pitchFamily="34" charset="0"/>
              </a:rPr>
              <a:t>：时间</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endParaRPr lang="en-US" altLang="zh-CN" sz="2400" dirty="0" smtClean="0">
              <a:latin typeface="Times New Roman" pitchFamily="18" charset="0"/>
              <a:sym typeface="Times New Roman" pitchFamily="18" charset="0"/>
            </a:endParaRPr>
          </a:p>
          <a:p>
            <a:pPr marL="342900" indent="-342900" algn="l">
              <a:lnSpc>
                <a:spcPct val="120000"/>
              </a:lnSpc>
            </a:pPr>
            <a:r>
              <a:rPr lang="en-US" altLang="zh-CN" sz="2400" dirty="0" smtClean="0">
                <a:latin typeface="Times New Roman" pitchFamily="18" charset="0"/>
                <a:sym typeface="Times New Roman" pitchFamily="18" charset="0"/>
              </a:rPr>
              <a:t>		</a:t>
            </a:r>
            <a:r>
              <a:rPr lang="zh-CN" altLang="en-US" sz="2400" dirty="0" smtClean="0">
                <a:latin typeface="Times New Roman" pitchFamily="18" charset="0"/>
                <a:sym typeface="Times New Roman" pitchFamily="18" charset="0"/>
              </a:rPr>
              <a:t>在不同的时间会有不同演奏者、作业和听众</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(P,W,A,T)</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36</a:t>
            </a:fld>
            <a:endParaRPr lang="zh-CN" alt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00"/>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00"/>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37</a:t>
            </a:fld>
            <a:endParaRPr lang="zh-CN" alt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FF0000"/>
                </a:solidFill>
                <a:sym typeface="Calibri" pitchFamily="34" charset="0"/>
              </a:rPr>
              <a:t>6.2.3  </a:t>
            </a:r>
            <a:r>
              <a:rPr lang="zh-CN" altLang="en-US" dirty="0" smtClean="0">
                <a:solidFill>
                  <a:srgbClr val="FF000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38</a:t>
            </a:fld>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
        <p:nvSpPr>
          <p:cNvPr id="10" name="灯片编号占位符 9"/>
          <p:cNvSpPr>
            <a:spLocks noGrp="1"/>
          </p:cNvSpPr>
          <p:nvPr>
            <p:ph type="sldNum" sz="quarter" idx="4"/>
          </p:nvPr>
        </p:nvSpPr>
        <p:spPr/>
        <p:txBody>
          <a:bodyPr/>
          <a:lstStyle/>
          <a:p>
            <a:fld id="{E4CC0EF8-6874-4E88-9180-6F0F9DF16D3F}" type="slidenum">
              <a:rPr lang="zh-CN" altLang="en-US" smtClean="0"/>
              <a:pPr/>
              <a:t>39</a:t>
            </a:fld>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dirty="0">
                <a:ea typeface="宋体" charset="-122"/>
              </a:rPr>
              <a:t>关系数据库逻辑设计</a:t>
            </a:r>
          </a:p>
          <a:p>
            <a:pPr lvl="1" algn="just">
              <a:lnSpc>
                <a:spcPct val="170000"/>
              </a:lnSpc>
            </a:pPr>
            <a:r>
              <a:rPr lang="zh-CN" altLang="en-US" sz="2800" dirty="0">
                <a:ea typeface="宋体" charset="-122"/>
              </a:rPr>
              <a:t>针对具体问题，如何构造一个适合于它的数据模式</a:t>
            </a:r>
          </a:p>
          <a:p>
            <a:pPr lvl="1" algn="just">
              <a:lnSpc>
                <a:spcPct val="170000"/>
              </a:lnSpc>
            </a:pPr>
            <a:r>
              <a:rPr lang="zh-CN" altLang="en-US" sz="2800" dirty="0">
                <a:ea typeface="宋体" charset="-122"/>
              </a:rPr>
              <a:t>数据库逻辑设计的工具──关系数据库的规范化理论</a:t>
            </a:r>
            <a:endParaRPr lang="zh-CN" altLang="en-US" sz="3200" dirty="0">
              <a:ea typeface="宋体" charset="-122"/>
            </a:endParaRPr>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00"/>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00"/>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
        <p:nvSpPr>
          <p:cNvPr id="10" name="灯片编号占位符 9"/>
          <p:cNvSpPr>
            <a:spLocks noGrp="1"/>
          </p:cNvSpPr>
          <p:nvPr>
            <p:ph type="sldNum" sz="quarter" idx="4"/>
          </p:nvPr>
        </p:nvSpPr>
        <p:spPr/>
        <p:txBody>
          <a:bodyPr/>
          <a:lstStyle/>
          <a:p>
            <a:fld id="{E4CC0EF8-6874-4E88-9180-6F0F9DF16D3F}" type="slidenum">
              <a:rPr lang="zh-CN" altLang="en-US" smtClean="0"/>
              <a:pPr/>
              <a:t>40</a:t>
            </a:fld>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FF0000"/>
                </a:solidFill>
                <a:sym typeface="Calibri" pitchFamily="34" charset="0"/>
              </a:rPr>
              <a:t>6.2.4  2NF</a:t>
            </a:r>
            <a:endParaRPr lang="zh-CN" altLang="en-US" dirty="0" smtClean="0">
              <a:solidFill>
                <a:srgbClr val="FF000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41</a:t>
            </a:fld>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pPr eaLnBrk="1" hangingPunct="1"/>
            <a:r>
              <a:rPr lang="en-US" altLang="zh-CN" smtClean="0"/>
              <a:t>1NF</a:t>
            </a:r>
          </a:p>
        </p:txBody>
      </p:sp>
      <p:sp>
        <p:nvSpPr>
          <p:cNvPr id="39941" name="Rectangle 3"/>
          <p:cNvSpPr>
            <a:spLocks noGrp="1" noChangeArrowheads="1"/>
          </p:cNvSpPr>
          <p:nvPr>
            <p:ph type="body" idx="1"/>
          </p:nvPr>
        </p:nvSpPr>
        <p:spPr>
          <a:xfrm>
            <a:off x="457200" y="1206517"/>
            <a:ext cx="8229600" cy="4579937"/>
          </a:xfrm>
        </p:spPr>
        <p:txBody>
          <a:bodyPr/>
          <a:lstStyle/>
          <a:p>
            <a:pPr eaLnBrk="1" hangingPunct="1">
              <a:lnSpc>
                <a:spcPct val="90000"/>
              </a:lnSpc>
            </a:pPr>
            <a:r>
              <a:rPr lang="en-US" altLang="zh-CN" sz="2800" b="1" dirty="0" smtClean="0"/>
              <a:t>1NF</a:t>
            </a:r>
            <a:r>
              <a:rPr lang="zh-CN" altLang="en-US" sz="2800" b="1" dirty="0" smtClean="0"/>
              <a:t>的定义</a:t>
            </a:r>
          </a:p>
          <a:p>
            <a:pPr eaLnBrk="1" hangingPunct="1">
              <a:lnSpc>
                <a:spcPct val="90000"/>
              </a:lnSpc>
              <a:buFont typeface="Wingdings" pitchFamily="2" charset="2"/>
              <a:buNone/>
            </a:pPr>
            <a:r>
              <a:rPr lang="zh-CN" altLang="en-US" sz="2800" b="1" dirty="0" smtClean="0"/>
              <a:t>	如果一个关系模式</a:t>
            </a:r>
            <a:r>
              <a:rPr lang="en-US" altLang="zh-CN" sz="2800" b="1" dirty="0" smtClean="0"/>
              <a:t>R</a:t>
            </a:r>
            <a:r>
              <a:rPr lang="zh-CN" altLang="en-US" sz="2800" b="1" dirty="0" smtClean="0"/>
              <a:t>的所有属性都是</a:t>
            </a:r>
            <a:r>
              <a:rPr lang="zh-CN" altLang="en-US" sz="2800" b="1" dirty="0" smtClean="0">
                <a:solidFill>
                  <a:srgbClr val="FF0000"/>
                </a:solidFill>
              </a:rPr>
              <a:t>不可分的基本数据项</a:t>
            </a:r>
            <a:r>
              <a:rPr lang="zh-CN" altLang="en-US" sz="2800" b="1" dirty="0" smtClean="0"/>
              <a:t>，则</a:t>
            </a:r>
            <a:r>
              <a:rPr lang="en-US" altLang="zh-CN" sz="2800" b="1" dirty="0" smtClean="0"/>
              <a:t>R∈1NF</a:t>
            </a:r>
            <a:r>
              <a:rPr lang="zh-CN" altLang="en-US" b="1" dirty="0" smtClean="0"/>
              <a:t>。</a:t>
            </a:r>
          </a:p>
          <a:p>
            <a:pPr eaLnBrk="1" hangingPunct="1">
              <a:lnSpc>
                <a:spcPct val="90000"/>
              </a:lnSpc>
            </a:pPr>
            <a:endParaRPr lang="zh-CN" altLang="en-US" sz="2000" b="1" dirty="0" smtClean="0"/>
          </a:p>
          <a:p>
            <a:pPr eaLnBrk="1" hangingPunct="1">
              <a:lnSpc>
                <a:spcPct val="90000"/>
              </a:lnSpc>
            </a:pPr>
            <a:r>
              <a:rPr lang="zh-CN" altLang="en-US" sz="2800" b="1" dirty="0" smtClean="0"/>
              <a:t>第一范式是对关系模式的最起码的要求。不满足第一范式的数据库模式不能称为关系数据库。</a:t>
            </a:r>
          </a:p>
          <a:p>
            <a:pPr eaLnBrk="1" hangingPunct="1">
              <a:lnSpc>
                <a:spcPct val="90000"/>
              </a:lnSpc>
            </a:pPr>
            <a:endParaRPr lang="zh-CN" altLang="en-US" sz="2000" b="1" dirty="0" smtClean="0"/>
          </a:p>
          <a:p>
            <a:pPr eaLnBrk="1" hangingPunct="1">
              <a:lnSpc>
                <a:spcPct val="90000"/>
              </a:lnSpc>
            </a:pPr>
            <a:r>
              <a:rPr lang="zh-CN" altLang="en-US" sz="2800" b="1" dirty="0" smtClean="0"/>
              <a:t>但是满足第一范式的关系模式并不一定是一个好的关系模式。</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10" name="灯片编号占位符 9"/>
          <p:cNvSpPr>
            <a:spLocks noGrp="1"/>
          </p:cNvSpPr>
          <p:nvPr>
            <p:ph type="sldNum" sz="quarter" idx="4"/>
          </p:nvPr>
        </p:nvSpPr>
        <p:spPr/>
        <p:txBody>
          <a:bodyPr/>
          <a:lstStyle/>
          <a:p>
            <a:fld id="{E4CC0EF8-6874-4E88-9180-6F0F9DF16D3F}" type="slidenum">
              <a:rPr lang="zh-CN" altLang="en-US" smtClean="0"/>
              <a:pPr/>
              <a:t>43</a:t>
            </a:fld>
            <a:endParaRPr lang="zh-CN"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
        <p:nvSpPr>
          <p:cNvPr id="21" name="灯片编号占位符 20"/>
          <p:cNvSpPr>
            <a:spLocks noGrp="1"/>
          </p:cNvSpPr>
          <p:nvPr>
            <p:ph type="sldNum" sz="quarter" idx="4"/>
          </p:nvPr>
        </p:nvSpPr>
        <p:spPr/>
        <p:txBody>
          <a:bodyPr/>
          <a:lstStyle/>
          <a:p>
            <a:fld id="{E4CC0EF8-6874-4E88-9180-6F0F9DF16D3F}" type="slidenum">
              <a:rPr lang="zh-CN" altLang="en-US" smtClean="0"/>
              <a:pPr/>
              <a:t>44</a:t>
            </a:fld>
            <a:endParaRPr lang="zh-CN"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pPr eaLnBrk="1" hangingPunct="1"/>
            <a:r>
              <a:rPr lang="zh-CN" altLang="en-US" smtClean="0"/>
              <a:t>如何确定候选码？</a:t>
            </a:r>
          </a:p>
        </p:txBody>
      </p:sp>
      <p:sp>
        <p:nvSpPr>
          <p:cNvPr id="43013" name="Rectangle 3"/>
          <p:cNvSpPr>
            <a:spLocks noGrp="1" noChangeArrowheads="1"/>
          </p:cNvSpPr>
          <p:nvPr>
            <p:ph type="body" idx="1"/>
          </p:nvPr>
        </p:nvSpPr>
        <p:spPr>
          <a:xfrm>
            <a:off x="457200" y="1136650"/>
            <a:ext cx="8153400" cy="5029200"/>
          </a:xfrm>
        </p:spPr>
        <p:txBody>
          <a:bodyPr/>
          <a:lstStyle/>
          <a:p>
            <a:pPr marL="609600" indent="-609600" eaLnBrk="1" hangingPunct="1">
              <a:lnSpc>
                <a:spcPct val="130000"/>
              </a:lnSpc>
            </a:pPr>
            <a:r>
              <a:rPr lang="zh-CN" altLang="en-US" sz="3000" b="1" dirty="0" smtClean="0"/>
              <a:t>给定关系模式，指出其候选码、主属性</a:t>
            </a:r>
          </a:p>
          <a:p>
            <a:pPr marL="1431925" lvl="1" indent="-533400" eaLnBrk="1" hangingPunct="1">
              <a:lnSpc>
                <a:spcPct val="130000"/>
              </a:lnSpc>
            </a:pPr>
            <a:r>
              <a:rPr lang="zh-CN" altLang="en-US" sz="2600" b="1" dirty="0" smtClean="0"/>
              <a:t>例如：关系模式</a:t>
            </a:r>
            <a:r>
              <a:rPr lang="en-US" altLang="zh-CN" sz="2600" b="1" dirty="0" smtClean="0"/>
              <a:t>(A, B, C, D, E)</a:t>
            </a:r>
            <a:r>
              <a:rPr lang="zh-CN" altLang="en-US" sz="2600" b="1" dirty="0" smtClean="0"/>
              <a:t>，函数依赖集为：</a:t>
            </a:r>
            <a:r>
              <a:rPr lang="en-US" altLang="zh-CN" sz="2600" b="1" dirty="0" smtClean="0"/>
              <a:t>F={A→B</a:t>
            </a:r>
            <a:r>
              <a:rPr lang="zh-CN" altLang="en-US" sz="2600" b="1" dirty="0" smtClean="0"/>
              <a:t>，</a:t>
            </a:r>
            <a:r>
              <a:rPr lang="en-US" altLang="zh-CN" sz="2600" b="1" dirty="0" smtClean="0"/>
              <a:t>E→A</a:t>
            </a:r>
            <a:r>
              <a:rPr lang="zh-CN" altLang="en-US" sz="2600" b="1" dirty="0" smtClean="0"/>
              <a:t>，</a:t>
            </a:r>
            <a:r>
              <a:rPr lang="en-US" altLang="zh-CN" sz="2600" b="1" dirty="0" smtClean="0"/>
              <a:t>(C, E)→D }</a:t>
            </a:r>
            <a:r>
              <a:rPr lang="zh-CN" altLang="en-US" sz="2600" b="1" dirty="0" smtClean="0"/>
              <a:t>，请指出该关系模式的候选码有哪些？主属性有哪些？</a:t>
            </a:r>
          </a:p>
          <a:p>
            <a:pPr marL="1431925" lvl="1" indent="-533400" eaLnBrk="1" hangingPunct="1">
              <a:lnSpc>
                <a:spcPct val="130000"/>
              </a:lnSpc>
            </a:pPr>
            <a:r>
              <a:rPr lang="zh-CN" altLang="en-US" sz="2600" b="1" dirty="0" smtClean="0"/>
              <a:t>若</a:t>
            </a:r>
            <a:r>
              <a:rPr lang="en-US" altLang="zh-CN" sz="2600" b="1" dirty="0" smtClean="0"/>
              <a:t>F={A→B</a:t>
            </a:r>
            <a:r>
              <a:rPr lang="zh-CN" altLang="en-US" sz="2600" b="1" dirty="0" smtClean="0"/>
              <a:t>， </a:t>
            </a:r>
            <a:r>
              <a:rPr lang="en-US" altLang="zh-CN" sz="2600" b="1" dirty="0" smtClean="0"/>
              <a:t>(C, E)→D}</a:t>
            </a:r>
            <a:r>
              <a:rPr lang="zh-CN" altLang="en-US" sz="2600" b="1" dirty="0" smtClean="0"/>
              <a:t>呢？</a:t>
            </a:r>
          </a:p>
          <a:p>
            <a:pPr marL="1431925" lvl="1" indent="-533400" eaLnBrk="1" hangingPunct="1">
              <a:lnSpc>
                <a:spcPct val="130000"/>
              </a:lnSpc>
            </a:pPr>
            <a:r>
              <a:rPr lang="zh-CN" altLang="en-US" sz="2600" b="1" dirty="0" smtClean="0"/>
              <a:t>若</a:t>
            </a:r>
            <a:r>
              <a:rPr lang="en-US" altLang="zh-CN" sz="2600" b="1" dirty="0" smtClean="0"/>
              <a:t>F={E→A</a:t>
            </a:r>
            <a:r>
              <a:rPr lang="zh-CN" altLang="en-US" sz="2600" b="1" dirty="0" smtClean="0"/>
              <a:t>，</a:t>
            </a:r>
            <a:r>
              <a:rPr lang="en-US" altLang="zh-CN" sz="2600" b="1" dirty="0" smtClean="0"/>
              <a:t>(C, E)→D}</a:t>
            </a:r>
            <a:r>
              <a:rPr lang="zh-CN" altLang="en-US" sz="2600" b="1" dirty="0" smtClean="0"/>
              <a:t>呢？</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377112"/>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en-US" altLang="zh-CN"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数据冗余</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46</a:t>
            </a:fld>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47</a:t>
            </a:fld>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
        <p:nvSpPr>
          <p:cNvPr id="19" name="灯片编号占位符 18"/>
          <p:cNvSpPr>
            <a:spLocks noGrp="1"/>
          </p:cNvSpPr>
          <p:nvPr>
            <p:ph type="sldNum" sz="quarter" idx="4"/>
          </p:nvPr>
        </p:nvSpPr>
        <p:spPr/>
        <p:txBody>
          <a:bodyPr/>
          <a:lstStyle/>
          <a:p>
            <a:fld id="{E4CC0EF8-6874-4E88-9180-6F0F9DF16D3F}"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pPr eaLnBrk="1" hangingPunct="1"/>
            <a:r>
              <a:rPr lang="en-US" altLang="zh-CN" smtClean="0"/>
              <a:t>  2NF</a:t>
            </a:r>
          </a:p>
        </p:txBody>
      </p:sp>
      <p:sp>
        <p:nvSpPr>
          <p:cNvPr id="49157" name="Rectangle 3"/>
          <p:cNvSpPr>
            <a:spLocks noGrp="1" noChangeArrowheads="1"/>
          </p:cNvSpPr>
          <p:nvPr>
            <p:ph type="body" idx="1"/>
          </p:nvPr>
        </p:nvSpPr>
        <p:spPr>
          <a:xfrm>
            <a:off x="457200" y="1357298"/>
            <a:ext cx="8472518" cy="4114800"/>
          </a:xfrm>
        </p:spPr>
        <p:txBody>
          <a:bodyPr/>
          <a:lstStyle/>
          <a:p>
            <a:pPr eaLnBrk="1" hangingPunct="1">
              <a:lnSpc>
                <a:spcPct val="90000"/>
              </a:lnSpc>
            </a:pPr>
            <a:r>
              <a:rPr lang="en-US" altLang="zh-CN" sz="3600" dirty="0" smtClean="0"/>
              <a:t>2NF</a:t>
            </a:r>
            <a:r>
              <a:rPr lang="zh-CN" altLang="en-US" sz="3600" dirty="0" smtClean="0"/>
              <a:t>的定义</a:t>
            </a:r>
          </a:p>
          <a:p>
            <a:pPr eaLnBrk="1" hangingPunct="1">
              <a:lnSpc>
                <a:spcPct val="90000"/>
              </a:lnSpc>
              <a:buFont typeface="Wingdings" pitchFamily="2" charset="2"/>
              <a:buNone/>
            </a:pPr>
            <a:r>
              <a:rPr lang="zh-CN" altLang="en-US" sz="2800" dirty="0" smtClean="0"/>
              <a:t>	</a:t>
            </a:r>
            <a:r>
              <a:rPr lang="zh-CN" altLang="en-US" sz="2800" b="1" dirty="0" smtClean="0"/>
              <a:t>定义</a:t>
            </a:r>
            <a:r>
              <a:rPr lang="en-US" altLang="zh-CN" sz="2800" b="1" dirty="0" smtClean="0"/>
              <a:t>6.6  </a:t>
            </a:r>
            <a:r>
              <a:rPr lang="zh-CN" altLang="en-US" sz="2800" b="1" dirty="0" smtClean="0"/>
              <a:t>若关系模式</a:t>
            </a:r>
            <a:r>
              <a:rPr lang="en-US" altLang="zh-CN" sz="2800" b="1" dirty="0" smtClean="0"/>
              <a:t>R∈1NF</a:t>
            </a:r>
            <a:r>
              <a:rPr lang="zh-CN" altLang="en-US" sz="2800" b="1" dirty="0" smtClean="0"/>
              <a:t>，并且每一个</a:t>
            </a:r>
            <a:r>
              <a:rPr lang="zh-CN" altLang="en-US" sz="2800" b="1" dirty="0" smtClean="0">
                <a:solidFill>
                  <a:srgbClr val="FF0000"/>
                </a:solidFill>
              </a:rPr>
              <a:t>非主</a:t>
            </a:r>
            <a:r>
              <a:rPr lang="zh-CN" altLang="en-US" sz="2800" b="1" dirty="0" smtClean="0"/>
              <a:t>属性都</a:t>
            </a:r>
            <a:r>
              <a:rPr lang="zh-CN" altLang="en-US" sz="2800" b="1" dirty="0" smtClean="0">
                <a:solidFill>
                  <a:srgbClr val="FF0000"/>
                </a:solidFill>
              </a:rPr>
              <a:t>完全</a:t>
            </a:r>
            <a:r>
              <a:rPr lang="zh-CN" altLang="en-US" sz="2800" b="1" dirty="0" smtClean="0"/>
              <a:t>函数依赖于</a:t>
            </a:r>
            <a:r>
              <a:rPr lang="en-US" altLang="zh-CN" sz="2800" b="1" dirty="0" smtClean="0"/>
              <a:t>R</a:t>
            </a:r>
            <a:r>
              <a:rPr lang="zh-CN" altLang="en-US" sz="2800" b="1" dirty="0" smtClean="0"/>
              <a:t>的码，则</a:t>
            </a:r>
            <a:r>
              <a:rPr lang="en-US" altLang="zh-CN" sz="2800" b="1" dirty="0" smtClean="0"/>
              <a:t>R∈2NF</a:t>
            </a:r>
            <a:r>
              <a:rPr lang="zh-CN" altLang="en-US" sz="2800" b="1" dirty="0" smtClean="0"/>
              <a:t>。</a:t>
            </a:r>
          </a:p>
          <a:p>
            <a:pPr eaLnBrk="1" hangingPunct="1">
              <a:lnSpc>
                <a:spcPct val="90000"/>
              </a:lnSpc>
              <a:buFont typeface="Wingdings" pitchFamily="2" charset="2"/>
              <a:buNone/>
            </a:pPr>
            <a:endParaRPr lang="zh-CN" altLang="en-US" sz="2800" dirty="0" smtClean="0"/>
          </a:p>
          <a:p>
            <a:pPr eaLnBrk="1" hangingPunct="1">
              <a:lnSpc>
                <a:spcPct val="90000"/>
              </a:lnSpc>
              <a:buFont typeface="Wingdings" pitchFamily="2" charset="2"/>
              <a:buNone/>
            </a:pPr>
            <a:r>
              <a:rPr lang="zh-CN" altLang="en-US" sz="2800" dirty="0" smtClean="0"/>
              <a:t>	例：</a:t>
            </a:r>
            <a:r>
              <a:rPr lang="en-US" altLang="zh-CN" sz="2800" dirty="0" smtClean="0"/>
              <a:t>SLC(</a:t>
            </a:r>
            <a:r>
              <a:rPr lang="en-US" altLang="zh-CN" sz="2800" dirty="0" err="1" smtClean="0"/>
              <a:t>Sno</a:t>
            </a:r>
            <a:r>
              <a:rPr lang="en-US" altLang="zh-CN" sz="2800" dirty="0" smtClean="0"/>
              <a:t>, </a:t>
            </a:r>
            <a:r>
              <a:rPr lang="en-US" altLang="zh-CN" sz="2800" dirty="0" err="1" smtClean="0"/>
              <a:t>Sdept</a:t>
            </a:r>
            <a:r>
              <a:rPr lang="en-US" altLang="zh-CN" sz="2800" dirty="0" smtClean="0"/>
              <a:t>, </a:t>
            </a:r>
            <a:r>
              <a:rPr lang="en-US" altLang="zh-CN" sz="2800" dirty="0" err="1" smtClean="0"/>
              <a:t>Sloc</a:t>
            </a:r>
            <a:r>
              <a:rPr lang="en-US" altLang="zh-CN" sz="2800" dirty="0" smtClean="0"/>
              <a:t>, </a:t>
            </a:r>
            <a:r>
              <a:rPr lang="en-US" altLang="zh-CN" sz="2800" dirty="0" err="1" smtClean="0"/>
              <a:t>Cno</a:t>
            </a:r>
            <a:r>
              <a:rPr lang="en-US" altLang="zh-CN" sz="2800" dirty="0" smtClean="0"/>
              <a:t>, Grade) ∈1NF</a:t>
            </a:r>
          </a:p>
          <a:p>
            <a:pPr eaLnBrk="1" hangingPunct="1">
              <a:lnSpc>
                <a:spcPct val="120000"/>
              </a:lnSpc>
              <a:buFont typeface="Wingdings" pitchFamily="2" charset="2"/>
              <a:buNone/>
            </a:pPr>
            <a:r>
              <a:rPr lang="en-US" altLang="zh-CN" sz="2800" dirty="0" smtClean="0"/>
              <a:t>          SLC(</a:t>
            </a:r>
            <a:r>
              <a:rPr lang="en-US" altLang="zh-CN" sz="2800" dirty="0" err="1" smtClean="0"/>
              <a:t>Sno</a:t>
            </a:r>
            <a:r>
              <a:rPr lang="en-US" altLang="zh-CN" sz="2800" dirty="0" smtClean="0"/>
              <a:t>, </a:t>
            </a:r>
            <a:r>
              <a:rPr lang="en-US" altLang="zh-CN" sz="2800" dirty="0" err="1" smtClean="0"/>
              <a:t>Sdept</a:t>
            </a:r>
            <a:r>
              <a:rPr lang="en-US" altLang="zh-CN" sz="2800" dirty="0" smtClean="0"/>
              <a:t>, </a:t>
            </a:r>
            <a:r>
              <a:rPr lang="en-US" altLang="zh-CN" sz="2800" dirty="0" err="1" smtClean="0"/>
              <a:t>Sloc</a:t>
            </a:r>
            <a:r>
              <a:rPr lang="en-US" altLang="zh-CN" sz="2800" dirty="0" smtClean="0"/>
              <a:t>, </a:t>
            </a:r>
            <a:r>
              <a:rPr lang="en-US" altLang="zh-CN" sz="2800" dirty="0" err="1" smtClean="0"/>
              <a:t>Cno</a:t>
            </a:r>
            <a:r>
              <a:rPr lang="en-US" altLang="zh-CN" sz="2800" dirty="0" smtClean="0"/>
              <a:t>, Grade) ∈2NF 	  	SC</a:t>
            </a:r>
            <a:r>
              <a:rPr lang="zh-CN" altLang="en-US" sz="2800" dirty="0" smtClean="0"/>
              <a:t>（</a:t>
            </a:r>
            <a:r>
              <a:rPr lang="en-US" altLang="zh-CN" sz="2800" dirty="0" err="1" smtClean="0"/>
              <a:t>Sno</a:t>
            </a:r>
            <a:r>
              <a:rPr lang="zh-CN" altLang="en-US" sz="2800" dirty="0" smtClean="0"/>
              <a:t>， </a:t>
            </a:r>
            <a:r>
              <a:rPr lang="en-US" altLang="zh-CN" sz="2800" dirty="0" err="1" smtClean="0"/>
              <a:t>Cno</a:t>
            </a:r>
            <a:r>
              <a:rPr lang="zh-CN" altLang="en-US" sz="2800" dirty="0" smtClean="0"/>
              <a:t>， </a:t>
            </a:r>
            <a:r>
              <a:rPr lang="en-US" altLang="zh-CN" sz="2800" dirty="0" smtClean="0"/>
              <a:t>Grade</a:t>
            </a:r>
            <a:r>
              <a:rPr lang="zh-CN" altLang="en-US" sz="2800" dirty="0" smtClean="0"/>
              <a:t>） ∈ </a:t>
            </a:r>
            <a:r>
              <a:rPr lang="en-US" altLang="zh-CN" sz="2800" dirty="0" smtClean="0"/>
              <a:t>2NF</a:t>
            </a:r>
          </a:p>
          <a:p>
            <a:pPr eaLnBrk="1" hangingPunct="1">
              <a:lnSpc>
                <a:spcPct val="90000"/>
              </a:lnSpc>
              <a:buFont typeface="Wingdings" pitchFamily="2" charset="2"/>
              <a:buNone/>
            </a:pPr>
            <a:r>
              <a:rPr lang="en-US" altLang="zh-CN" sz="2800" dirty="0" smtClean="0"/>
              <a:t>          SL</a:t>
            </a:r>
            <a:r>
              <a:rPr lang="zh-CN" altLang="en-US" sz="2800" dirty="0" smtClean="0"/>
              <a:t>（</a:t>
            </a:r>
            <a:r>
              <a:rPr lang="en-US" altLang="zh-CN" sz="2800" dirty="0" err="1" smtClean="0"/>
              <a:t>Sno</a:t>
            </a:r>
            <a:r>
              <a:rPr lang="zh-CN" altLang="en-US" sz="2800" dirty="0" smtClean="0"/>
              <a:t>， </a:t>
            </a:r>
            <a:r>
              <a:rPr lang="en-US" altLang="zh-CN" sz="2800" dirty="0" err="1" smtClean="0"/>
              <a:t>Sdept</a:t>
            </a:r>
            <a:r>
              <a:rPr lang="zh-CN" altLang="en-US" sz="2800" dirty="0" smtClean="0"/>
              <a:t>， </a:t>
            </a:r>
            <a:r>
              <a:rPr lang="en-US" altLang="zh-CN" sz="2800" dirty="0" err="1" smtClean="0"/>
              <a:t>Sloc</a:t>
            </a:r>
            <a:r>
              <a:rPr lang="zh-CN" altLang="en-US" sz="2800" dirty="0" smtClean="0"/>
              <a:t>） ∈ </a:t>
            </a:r>
            <a:r>
              <a:rPr lang="en-US" altLang="zh-CN" sz="2800" dirty="0" smtClean="0"/>
              <a:t>2NF</a:t>
            </a:r>
          </a:p>
        </p:txBody>
      </p:sp>
      <p:sp>
        <p:nvSpPr>
          <p:cNvPr id="49158" name="Line 4"/>
          <p:cNvSpPr>
            <a:spLocks noChangeShapeType="1"/>
          </p:cNvSpPr>
          <p:nvPr/>
        </p:nvSpPr>
        <p:spPr bwMode="auto">
          <a:xfrm>
            <a:off x="7543800" y="3857628"/>
            <a:ext cx="228600" cy="381000"/>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5</a:t>
            </a:fld>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en-US" altLang="zh-CN" smtClean="0"/>
              <a:t> 2NF</a:t>
            </a:r>
          </a:p>
        </p:txBody>
      </p:sp>
      <p:sp>
        <p:nvSpPr>
          <p:cNvPr id="50181" name="Rectangle 3"/>
          <p:cNvSpPr>
            <a:spLocks noGrp="1" noChangeArrowheads="1"/>
          </p:cNvSpPr>
          <p:nvPr>
            <p:ph type="body" idx="1"/>
          </p:nvPr>
        </p:nvSpPr>
        <p:spPr>
          <a:xfrm>
            <a:off x="457200" y="1357298"/>
            <a:ext cx="8229600" cy="4330700"/>
          </a:xfrm>
        </p:spPr>
        <p:txBody>
          <a:bodyPr/>
          <a:lstStyle/>
          <a:p>
            <a:pPr algn="just" eaLnBrk="1" hangingPunct="1">
              <a:lnSpc>
                <a:spcPct val="120000"/>
              </a:lnSpc>
            </a:pPr>
            <a:r>
              <a:rPr lang="zh-CN" altLang="en-US" sz="2800" b="1" dirty="0" smtClean="0"/>
              <a:t>采用分解法将一个</a:t>
            </a:r>
            <a:r>
              <a:rPr lang="en-US" altLang="zh-CN" sz="2800" b="1" dirty="0" smtClean="0"/>
              <a:t>1NF</a:t>
            </a:r>
            <a:r>
              <a:rPr lang="zh-CN" altLang="en-US" sz="2800" b="1" dirty="0" smtClean="0"/>
              <a:t>的关系分解为多个</a:t>
            </a:r>
            <a:r>
              <a:rPr lang="en-US" altLang="zh-CN" sz="2800" b="1" dirty="0" smtClean="0"/>
              <a:t>2NF</a:t>
            </a:r>
            <a:r>
              <a:rPr lang="zh-CN" altLang="en-US" sz="2800" b="1" dirty="0" smtClean="0"/>
              <a:t>的关系，可以在一定程度上减轻原</a:t>
            </a:r>
            <a:r>
              <a:rPr lang="en-US" altLang="zh-CN" sz="2800" b="1" dirty="0" smtClean="0"/>
              <a:t>1NF</a:t>
            </a:r>
            <a:r>
              <a:rPr lang="zh-CN" altLang="en-US" sz="2800" b="1" dirty="0" smtClean="0"/>
              <a:t>关系中存在的插入异常、删除异常、数据冗余度大、修改复杂等问题。</a:t>
            </a:r>
          </a:p>
          <a:p>
            <a:pPr algn="just" eaLnBrk="1" hangingPunct="1">
              <a:lnSpc>
                <a:spcPct val="120000"/>
              </a:lnSpc>
            </a:pPr>
            <a:endParaRPr lang="zh-CN" altLang="en-US" sz="2000" b="1" dirty="0" smtClean="0"/>
          </a:p>
          <a:p>
            <a:pPr algn="just" eaLnBrk="1" hangingPunct="1">
              <a:lnSpc>
                <a:spcPct val="120000"/>
              </a:lnSpc>
            </a:pPr>
            <a:r>
              <a:rPr lang="zh-CN" altLang="en-US" sz="2800" b="1" dirty="0" smtClean="0"/>
              <a:t>将一个</a:t>
            </a:r>
            <a:r>
              <a:rPr lang="en-US" altLang="zh-CN" sz="2800" b="1" dirty="0" smtClean="0"/>
              <a:t>1NF</a:t>
            </a:r>
            <a:r>
              <a:rPr lang="zh-CN" altLang="en-US" sz="2800" b="1" dirty="0" smtClean="0"/>
              <a:t>关系分解为多个</a:t>
            </a:r>
            <a:r>
              <a:rPr lang="en-US" altLang="zh-CN" sz="2800" b="1" dirty="0" smtClean="0"/>
              <a:t>2NF</a:t>
            </a:r>
            <a:r>
              <a:rPr lang="zh-CN" altLang="en-US" sz="2800" b="1" dirty="0" smtClean="0"/>
              <a:t>的关系，并不能完全消除关系模式中的各种异常情况和数据冗余。</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FF0000"/>
                </a:solidFill>
                <a:sym typeface="Calibri" pitchFamily="34" charset="0"/>
              </a:rPr>
              <a:t>6.2.5  3NF</a:t>
            </a:r>
            <a:endParaRPr lang="zh-CN" altLang="en-US" dirty="0" smtClean="0">
              <a:solidFill>
                <a:srgbClr val="FF000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51</a:t>
            </a:fld>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zh-CN" smtClean="0"/>
              <a:t> 6.2.5   3NF</a:t>
            </a:r>
          </a:p>
        </p:txBody>
      </p:sp>
      <p:sp>
        <p:nvSpPr>
          <p:cNvPr id="51205" name="Rectangle 3"/>
          <p:cNvSpPr>
            <a:spLocks noGrp="1" noChangeArrowheads="1"/>
          </p:cNvSpPr>
          <p:nvPr>
            <p:ph type="body" idx="1"/>
          </p:nvPr>
        </p:nvSpPr>
        <p:spPr>
          <a:xfrm>
            <a:off x="827088" y="1428736"/>
            <a:ext cx="7772400" cy="4114800"/>
          </a:xfrm>
        </p:spPr>
        <p:txBody>
          <a:bodyPr/>
          <a:lstStyle/>
          <a:p>
            <a:pPr eaLnBrk="1" hangingPunct="1">
              <a:buFont typeface="Wingdings" pitchFamily="2" charset="2"/>
              <a:buNone/>
            </a:pPr>
            <a:r>
              <a:rPr lang="zh-CN" altLang="en-US" smtClean="0"/>
              <a:t>例：</a:t>
            </a:r>
            <a:r>
              <a:rPr lang="en-US" altLang="zh-CN" smtClean="0"/>
              <a:t>2NF</a:t>
            </a:r>
            <a:r>
              <a:rPr lang="zh-CN" altLang="en-US" smtClean="0"/>
              <a:t>关系模式</a:t>
            </a:r>
            <a:r>
              <a:rPr lang="en-US" altLang="zh-CN" smtClean="0"/>
              <a:t>SL(Sno, Sdept, Sloc)</a:t>
            </a:r>
            <a:r>
              <a:rPr lang="zh-CN" altLang="en-US" smtClean="0"/>
              <a:t>中</a:t>
            </a:r>
          </a:p>
          <a:p>
            <a:pPr eaLnBrk="1" hangingPunct="1"/>
            <a:r>
              <a:rPr lang="zh-CN" altLang="en-US" sz="3600" smtClean="0"/>
              <a:t>函数依赖：</a:t>
            </a:r>
          </a:p>
          <a:p>
            <a:pPr eaLnBrk="1" hangingPunct="1">
              <a:buFont typeface="Wingdings" pitchFamily="2" charset="2"/>
              <a:buNone/>
            </a:pPr>
            <a:r>
              <a:rPr lang="zh-CN" altLang="en-US" smtClean="0"/>
              <a:t>          </a:t>
            </a:r>
            <a:r>
              <a:rPr lang="en-US" altLang="zh-CN" smtClean="0"/>
              <a:t>Sno→Sdept</a:t>
            </a:r>
          </a:p>
          <a:p>
            <a:pPr eaLnBrk="1" hangingPunct="1">
              <a:buFont typeface="Wingdings" pitchFamily="2" charset="2"/>
              <a:buNone/>
            </a:pPr>
            <a:r>
              <a:rPr lang="en-US" altLang="zh-CN" smtClean="0"/>
              <a:t>          Sdept→Sloc</a:t>
            </a:r>
          </a:p>
          <a:p>
            <a:pPr eaLnBrk="1" hangingPunct="1">
              <a:buFont typeface="Wingdings" pitchFamily="2" charset="2"/>
              <a:buNone/>
            </a:pPr>
            <a:r>
              <a:rPr lang="en-US" altLang="zh-CN" smtClean="0"/>
              <a:t>          Sno→Sloc</a:t>
            </a:r>
          </a:p>
          <a:p>
            <a:pPr eaLnBrk="1" hangingPunct="1">
              <a:buFont typeface="Wingdings" pitchFamily="2" charset="2"/>
              <a:buNone/>
            </a:pPr>
            <a:r>
              <a:rPr lang="en-US" altLang="zh-CN" smtClean="0"/>
              <a:t>	Sloc</a:t>
            </a:r>
            <a:r>
              <a:rPr lang="zh-CN" altLang="en-US" smtClean="0"/>
              <a:t>传递函数依赖于</a:t>
            </a:r>
            <a:r>
              <a:rPr lang="en-US" altLang="zh-CN" smtClean="0"/>
              <a:t>Sno</a:t>
            </a:r>
            <a:r>
              <a:rPr lang="zh-CN" altLang="en-US" smtClean="0"/>
              <a:t>，即</a:t>
            </a:r>
            <a:r>
              <a:rPr lang="en-US" altLang="zh-CN" smtClean="0"/>
              <a:t>SL</a:t>
            </a:r>
            <a:r>
              <a:rPr lang="zh-CN" altLang="en-US" smtClean="0"/>
              <a:t>中存在非主属性对码的传递函数依赖。</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zh-CN" smtClean="0"/>
              <a:t>  3NF</a:t>
            </a:r>
          </a:p>
        </p:txBody>
      </p:sp>
      <p:sp>
        <p:nvSpPr>
          <p:cNvPr id="52229" name="Rectangle 3"/>
          <p:cNvSpPr>
            <a:spLocks noGrp="1" noChangeArrowheads="1"/>
          </p:cNvSpPr>
          <p:nvPr>
            <p:ph type="body" idx="1"/>
          </p:nvPr>
        </p:nvSpPr>
        <p:spPr>
          <a:xfrm>
            <a:off x="457200" y="1211262"/>
            <a:ext cx="8229600" cy="4854575"/>
          </a:xfrm>
        </p:spPr>
        <p:txBody>
          <a:bodyPr/>
          <a:lstStyle/>
          <a:p>
            <a:pPr eaLnBrk="1" hangingPunct="1">
              <a:buFont typeface="Wingdings" pitchFamily="2" charset="2"/>
              <a:buNone/>
            </a:pPr>
            <a:r>
              <a:rPr lang="zh-CN" altLang="en-US" sz="3600" smtClean="0"/>
              <a:t>函数依赖图</a:t>
            </a:r>
            <a:r>
              <a:rPr lang="zh-CN" altLang="en-US" smtClean="0"/>
              <a:t>：</a:t>
            </a:r>
          </a:p>
        </p:txBody>
      </p:sp>
      <p:grpSp>
        <p:nvGrpSpPr>
          <p:cNvPr id="2" name="Group 4"/>
          <p:cNvGrpSpPr>
            <a:grpSpLocks/>
          </p:cNvGrpSpPr>
          <p:nvPr/>
        </p:nvGrpSpPr>
        <p:grpSpPr bwMode="auto">
          <a:xfrm>
            <a:off x="1676400" y="3048001"/>
            <a:ext cx="3124200" cy="2328863"/>
            <a:chOff x="3312" y="1920"/>
            <a:chExt cx="1968" cy="1467"/>
          </a:xfrm>
        </p:grpSpPr>
        <p:sp>
          <p:nvSpPr>
            <p:cNvPr id="52233" name="Text Box 5"/>
            <p:cNvSpPr txBox="1">
              <a:spLocks noChangeArrowheads="1"/>
            </p:cNvSpPr>
            <p:nvPr/>
          </p:nvSpPr>
          <p:spPr bwMode="auto">
            <a:xfrm>
              <a:off x="3312" y="1920"/>
              <a:ext cx="695" cy="372"/>
            </a:xfrm>
            <a:prstGeom prst="rect">
              <a:avLst/>
            </a:prstGeom>
            <a:noFill/>
            <a:ln w="38100">
              <a:noFill/>
              <a:miter lim="800000"/>
              <a:headEnd/>
              <a:tailEnd/>
            </a:ln>
          </p:spPr>
          <p:txBody>
            <a:bodyPr/>
            <a:lstStyle/>
            <a:p>
              <a:pPr algn="just" eaLnBrk="0" hangingPunct="0"/>
              <a:r>
                <a:rPr kumimoji="0" lang="en-US" altLang="zh-CN" sz="2400" b="1"/>
                <a:t>SL</a:t>
              </a:r>
            </a:p>
          </p:txBody>
        </p:sp>
        <p:sp>
          <p:nvSpPr>
            <p:cNvPr id="52234" name="Text Box 6"/>
            <p:cNvSpPr txBox="1">
              <a:spLocks noChangeArrowheads="1"/>
            </p:cNvSpPr>
            <p:nvPr/>
          </p:nvSpPr>
          <p:spPr bwMode="auto">
            <a:xfrm>
              <a:off x="3428" y="2540"/>
              <a:ext cx="579" cy="372"/>
            </a:xfrm>
            <a:prstGeom prst="rect">
              <a:avLst/>
            </a:prstGeom>
            <a:noFill/>
            <a:ln w="38100">
              <a:solidFill>
                <a:srgbClr val="000000"/>
              </a:solidFill>
              <a:miter lim="800000"/>
              <a:headEnd/>
              <a:tailEnd/>
            </a:ln>
          </p:spPr>
          <p:txBody>
            <a:bodyPr/>
            <a:lstStyle/>
            <a:p>
              <a:pPr algn="just" eaLnBrk="0" hangingPunct="0"/>
              <a:r>
                <a:rPr kumimoji="0" lang="en-US" altLang="zh-CN" sz="2400" b="1"/>
                <a:t>Sno</a:t>
              </a:r>
              <a:endParaRPr kumimoji="0" lang="en-US" altLang="zh-CN" sz="1600" b="1"/>
            </a:p>
          </p:txBody>
        </p:sp>
        <p:sp>
          <p:nvSpPr>
            <p:cNvPr id="52235" name="Text Box 7"/>
            <p:cNvSpPr txBox="1">
              <a:spLocks noChangeArrowheads="1"/>
            </p:cNvSpPr>
            <p:nvPr/>
          </p:nvSpPr>
          <p:spPr bwMode="auto">
            <a:xfrm>
              <a:off x="4585" y="2168"/>
              <a:ext cx="695" cy="372"/>
            </a:xfrm>
            <a:prstGeom prst="rect">
              <a:avLst/>
            </a:prstGeom>
            <a:noFill/>
            <a:ln w="38100">
              <a:solidFill>
                <a:srgbClr val="000000"/>
              </a:solidFill>
              <a:miter lim="800000"/>
              <a:headEnd/>
              <a:tailEnd/>
            </a:ln>
          </p:spPr>
          <p:txBody>
            <a:bodyPr/>
            <a:lstStyle/>
            <a:p>
              <a:pPr algn="just" eaLnBrk="0" hangingPunct="0"/>
              <a:r>
                <a:rPr kumimoji="0" lang="en-US" altLang="zh-CN" sz="2400" b="1"/>
                <a:t>Sdept</a:t>
              </a:r>
              <a:endParaRPr kumimoji="0" lang="en-US" altLang="zh-CN" sz="1600" b="1"/>
            </a:p>
          </p:txBody>
        </p:sp>
        <p:sp>
          <p:nvSpPr>
            <p:cNvPr id="52236" name="Text Box 8"/>
            <p:cNvSpPr txBox="1">
              <a:spLocks noChangeArrowheads="1"/>
            </p:cNvSpPr>
            <p:nvPr/>
          </p:nvSpPr>
          <p:spPr bwMode="auto">
            <a:xfrm>
              <a:off x="4585" y="3015"/>
              <a:ext cx="695" cy="372"/>
            </a:xfrm>
            <a:prstGeom prst="rect">
              <a:avLst/>
            </a:prstGeom>
            <a:noFill/>
            <a:ln w="38100">
              <a:solidFill>
                <a:srgbClr val="000000"/>
              </a:solidFill>
              <a:miter lim="800000"/>
              <a:headEnd/>
              <a:tailEnd/>
            </a:ln>
          </p:spPr>
          <p:txBody>
            <a:bodyPr/>
            <a:lstStyle/>
            <a:p>
              <a:pPr algn="just" eaLnBrk="0" hangingPunct="0"/>
              <a:r>
                <a:rPr kumimoji="0" lang="en-US" altLang="zh-CN" sz="2400" b="1" dirty="0" err="1"/>
                <a:t>Sloc</a:t>
              </a:r>
              <a:endParaRPr kumimoji="0" lang="en-US" altLang="zh-CN" sz="1600" b="1" dirty="0"/>
            </a:p>
          </p:txBody>
        </p:sp>
        <p:sp>
          <p:nvSpPr>
            <p:cNvPr id="52237" name="Line 9"/>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p:spPr>
          <p:txBody>
            <a:bodyPr/>
            <a:lstStyle/>
            <a:p>
              <a:endParaRPr lang="zh-CN" altLang="en-US" sz="1600"/>
            </a:p>
          </p:txBody>
        </p:sp>
        <p:sp>
          <p:nvSpPr>
            <p:cNvPr id="52238" name="Line 10"/>
            <p:cNvSpPr>
              <a:spLocks noChangeShapeType="1"/>
            </p:cNvSpPr>
            <p:nvPr/>
          </p:nvSpPr>
          <p:spPr bwMode="auto">
            <a:xfrm>
              <a:off x="4007" y="2788"/>
              <a:ext cx="578" cy="372"/>
            </a:xfrm>
            <a:prstGeom prst="line">
              <a:avLst/>
            </a:prstGeom>
            <a:noFill/>
            <a:ln w="38100">
              <a:solidFill>
                <a:srgbClr val="000000"/>
              </a:solidFill>
              <a:round/>
              <a:headEnd/>
              <a:tailEnd type="triangle" w="med" len="med"/>
            </a:ln>
          </p:spPr>
          <p:txBody>
            <a:bodyPr/>
            <a:lstStyle/>
            <a:p>
              <a:endParaRPr lang="zh-CN" altLang="en-US" sz="1600"/>
            </a:p>
          </p:txBody>
        </p:sp>
      </p:grpSp>
      <p:sp>
        <p:nvSpPr>
          <p:cNvPr id="52231" name="Line 11"/>
          <p:cNvSpPr>
            <a:spLocks noChangeShapeType="1"/>
          </p:cNvSpPr>
          <p:nvPr/>
        </p:nvSpPr>
        <p:spPr bwMode="auto">
          <a:xfrm>
            <a:off x="4267200" y="4038600"/>
            <a:ext cx="0" cy="787400"/>
          </a:xfrm>
          <a:prstGeom prst="line">
            <a:avLst/>
          </a:prstGeom>
          <a:noFill/>
          <a:ln w="28575">
            <a:solidFill>
              <a:srgbClr val="000000"/>
            </a:solidFill>
            <a:round/>
            <a:headEnd/>
            <a:tailEnd type="triangle" w="med" len="med"/>
          </a:ln>
        </p:spPr>
        <p:txBody>
          <a:bodyPr/>
          <a:lstStyle/>
          <a:p>
            <a:endParaRPr lang="zh-CN" altLang="en-US" sz="1600"/>
          </a:p>
        </p:txBody>
      </p:sp>
      <p:sp>
        <p:nvSpPr>
          <p:cNvPr id="52232" name="Text Box 12"/>
          <p:cNvSpPr txBox="1">
            <a:spLocks noChangeArrowheads="1"/>
          </p:cNvSpPr>
          <p:nvPr/>
        </p:nvSpPr>
        <p:spPr bwMode="auto">
          <a:xfrm>
            <a:off x="5486400" y="2514600"/>
            <a:ext cx="3048000" cy="2709863"/>
          </a:xfrm>
          <a:prstGeom prst="rect">
            <a:avLst/>
          </a:prstGeom>
          <a:noFill/>
          <a:ln w="9525">
            <a:noFill/>
            <a:miter lim="800000"/>
            <a:headEnd/>
            <a:tailEnd/>
          </a:ln>
        </p:spPr>
        <p:txBody>
          <a:bodyPr>
            <a:spAutoFit/>
          </a:bodyPr>
          <a:lstStyle/>
          <a:p>
            <a:pPr>
              <a:spcBef>
                <a:spcPct val="50000"/>
              </a:spcBef>
            </a:pPr>
            <a:r>
              <a:rPr lang="zh-CN" altLang="en-US" sz="2800" b="1"/>
              <a:t>可能存在的问题：</a:t>
            </a:r>
          </a:p>
          <a:p>
            <a:pPr lvl="1">
              <a:spcBef>
                <a:spcPct val="50000"/>
              </a:spcBef>
              <a:buClr>
                <a:schemeClr val="folHlink"/>
              </a:buClr>
              <a:buFontTx/>
              <a:buChar char="•"/>
            </a:pPr>
            <a:r>
              <a:rPr lang="zh-CN" altLang="en-US" b="1"/>
              <a:t>数据冗余</a:t>
            </a:r>
          </a:p>
          <a:p>
            <a:pPr lvl="1">
              <a:spcBef>
                <a:spcPct val="50000"/>
              </a:spcBef>
              <a:buClr>
                <a:schemeClr val="folHlink"/>
              </a:buClr>
              <a:buFontTx/>
              <a:buChar char="•"/>
            </a:pPr>
            <a:r>
              <a:rPr lang="zh-CN" altLang="en-US" b="1"/>
              <a:t>插入异常</a:t>
            </a:r>
          </a:p>
          <a:p>
            <a:pPr lvl="1">
              <a:spcBef>
                <a:spcPct val="50000"/>
              </a:spcBef>
              <a:buClr>
                <a:schemeClr val="folHlink"/>
              </a:buClr>
              <a:buFontTx/>
              <a:buChar char="•"/>
            </a:pPr>
            <a:r>
              <a:rPr lang="zh-CN" altLang="en-US" b="1"/>
              <a:t>更新异常</a:t>
            </a:r>
          </a:p>
          <a:p>
            <a:pPr lvl="1">
              <a:spcBef>
                <a:spcPct val="50000"/>
              </a:spcBef>
              <a:buClr>
                <a:schemeClr val="folHlink"/>
              </a:buClr>
              <a:buFontTx/>
              <a:buChar char="•"/>
            </a:pPr>
            <a:r>
              <a:rPr lang="zh-CN" altLang="en-US" b="1"/>
              <a:t>删除异常</a:t>
            </a:r>
          </a:p>
        </p:txBody>
      </p:sp>
      <p:sp>
        <p:nvSpPr>
          <p:cNvPr id="13" name="灯片编号占位符 12"/>
          <p:cNvSpPr>
            <a:spLocks noGrp="1"/>
          </p:cNvSpPr>
          <p:nvPr>
            <p:ph type="sldNum" sz="quarter" idx="4"/>
          </p:nvPr>
        </p:nvSpPr>
        <p:spPr/>
        <p:txBody>
          <a:bodyPr/>
          <a:lstStyle/>
          <a:p>
            <a:fld id="{E4CC0EF8-6874-4E88-9180-6F0F9DF16D3F}"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zh-CN" smtClean="0"/>
              <a:t> 3NF</a:t>
            </a:r>
          </a:p>
        </p:txBody>
      </p:sp>
      <p:sp>
        <p:nvSpPr>
          <p:cNvPr id="53253" name="Rectangle 3"/>
          <p:cNvSpPr>
            <a:spLocks noGrp="1" noChangeArrowheads="1"/>
          </p:cNvSpPr>
          <p:nvPr>
            <p:ph type="body" idx="1"/>
          </p:nvPr>
        </p:nvSpPr>
        <p:spPr>
          <a:xfrm>
            <a:off x="827088" y="1500174"/>
            <a:ext cx="7772400" cy="4737114"/>
          </a:xfrm>
        </p:spPr>
        <p:txBody>
          <a:bodyPr/>
          <a:lstStyle/>
          <a:p>
            <a:pPr eaLnBrk="1" hangingPunct="1">
              <a:lnSpc>
                <a:spcPct val="130000"/>
              </a:lnSpc>
            </a:pPr>
            <a:r>
              <a:rPr lang="zh-CN" altLang="en-US" sz="2800" b="1" dirty="0" smtClean="0"/>
              <a:t>解决方法</a:t>
            </a:r>
          </a:p>
          <a:p>
            <a:pPr lvl="1" eaLnBrk="1" hangingPunct="1">
              <a:lnSpc>
                <a:spcPct val="130000"/>
              </a:lnSpc>
              <a:buFont typeface="Wingdings" pitchFamily="2" charset="2"/>
              <a:buNone/>
            </a:pPr>
            <a:r>
              <a:rPr lang="zh-CN" altLang="en-US" sz="2400" b="1" dirty="0" smtClean="0"/>
              <a:t>   采用分解法，把</a:t>
            </a:r>
            <a:r>
              <a:rPr lang="en-US" altLang="zh-CN" sz="2400" b="1" dirty="0" smtClean="0"/>
              <a:t>SL</a:t>
            </a:r>
            <a:r>
              <a:rPr lang="zh-CN" altLang="en-US" sz="2400" b="1" dirty="0" smtClean="0"/>
              <a:t>分解为两个关系模式，以消除传递函数依赖：</a:t>
            </a:r>
          </a:p>
          <a:p>
            <a:pPr lvl="1" eaLnBrk="1" hangingPunct="1">
              <a:lnSpc>
                <a:spcPct val="130000"/>
              </a:lnSpc>
              <a:buFont typeface="Wingdings" pitchFamily="2" charset="2"/>
              <a:buNone/>
            </a:pPr>
            <a:r>
              <a:rPr lang="zh-CN" altLang="en-US" sz="2400" b="1" dirty="0" smtClean="0"/>
              <a:t>			</a:t>
            </a:r>
            <a:r>
              <a:rPr lang="en-US" altLang="zh-CN" sz="2400" b="1" dirty="0" smtClean="0"/>
              <a:t>SD</a:t>
            </a:r>
            <a:r>
              <a:rPr lang="zh-CN" altLang="en-US" sz="2400" b="1" dirty="0" smtClean="0"/>
              <a:t>（</a:t>
            </a:r>
            <a:r>
              <a:rPr lang="en-US" altLang="zh-CN" sz="2400" b="1" dirty="0" err="1" smtClean="0"/>
              <a:t>Sno</a:t>
            </a:r>
            <a:r>
              <a:rPr lang="zh-CN" altLang="en-US" sz="2400" b="1" dirty="0" smtClean="0"/>
              <a:t>， </a:t>
            </a:r>
            <a:r>
              <a:rPr lang="en-US" altLang="zh-CN" sz="2400" b="1" dirty="0" err="1" smtClean="0"/>
              <a:t>Sdept</a:t>
            </a:r>
            <a:r>
              <a:rPr lang="zh-CN" altLang="en-US" sz="2400" b="1" dirty="0" smtClean="0"/>
              <a:t>）</a:t>
            </a:r>
          </a:p>
          <a:p>
            <a:pPr lvl="1" eaLnBrk="1" hangingPunct="1">
              <a:lnSpc>
                <a:spcPct val="130000"/>
              </a:lnSpc>
              <a:buFont typeface="Wingdings" pitchFamily="2" charset="2"/>
              <a:buNone/>
            </a:pPr>
            <a:r>
              <a:rPr lang="zh-CN" altLang="en-US" sz="2400" b="1" dirty="0" smtClean="0"/>
              <a:t>             	</a:t>
            </a:r>
            <a:r>
              <a:rPr lang="en-US" altLang="zh-CN" sz="2400" b="1" dirty="0" smtClean="0"/>
              <a:t>DL</a:t>
            </a:r>
            <a:r>
              <a:rPr lang="zh-CN" altLang="en-US" sz="2400" b="1" dirty="0" smtClean="0"/>
              <a:t>（</a:t>
            </a:r>
            <a:r>
              <a:rPr lang="en-US" altLang="zh-CN" sz="2400" b="1" dirty="0" err="1" smtClean="0"/>
              <a:t>Sdept</a:t>
            </a:r>
            <a:r>
              <a:rPr lang="zh-CN" altLang="en-US" sz="2400" b="1" dirty="0" smtClean="0"/>
              <a:t>， </a:t>
            </a:r>
            <a:r>
              <a:rPr lang="en-US" altLang="zh-CN" sz="2400" b="1" dirty="0" err="1" smtClean="0"/>
              <a:t>Sloc</a:t>
            </a:r>
            <a:r>
              <a:rPr lang="zh-CN" altLang="en-US" sz="2400" b="1" dirty="0" smtClean="0"/>
              <a:t>）</a:t>
            </a:r>
          </a:p>
          <a:p>
            <a:pPr lvl="1" eaLnBrk="1" hangingPunct="1">
              <a:lnSpc>
                <a:spcPct val="130000"/>
              </a:lnSpc>
              <a:buFont typeface="Wingdings" pitchFamily="2" charset="2"/>
              <a:buNone/>
            </a:pPr>
            <a:r>
              <a:rPr lang="en-US" altLang="zh-CN" sz="2400" b="1" dirty="0" smtClean="0"/>
              <a:t>SD</a:t>
            </a:r>
            <a:r>
              <a:rPr lang="zh-CN" altLang="en-US" sz="2400" b="1" dirty="0" smtClean="0"/>
              <a:t>的码为</a:t>
            </a:r>
            <a:r>
              <a:rPr lang="en-US" altLang="zh-CN" sz="2400" b="1" dirty="0" err="1" smtClean="0"/>
              <a:t>Sno</a:t>
            </a:r>
            <a:r>
              <a:rPr lang="zh-CN" altLang="en-US" sz="2400" b="1" dirty="0" smtClean="0"/>
              <a:t>， </a:t>
            </a:r>
            <a:r>
              <a:rPr lang="en-US" altLang="zh-CN" sz="2400" b="1" dirty="0" smtClean="0"/>
              <a:t>DL</a:t>
            </a:r>
            <a:r>
              <a:rPr lang="zh-CN" altLang="en-US" sz="2400" b="1" dirty="0" smtClean="0"/>
              <a:t>的码为</a:t>
            </a:r>
            <a:r>
              <a:rPr lang="en-US" altLang="zh-CN" sz="2400" b="1" dirty="0" err="1" smtClean="0"/>
              <a:t>Sdept</a:t>
            </a:r>
            <a:r>
              <a:rPr lang="zh-CN" altLang="en-US" sz="2400" b="1" dirty="0" smtClean="0"/>
              <a:t>。</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mtClean="0"/>
              <a:t>  3NF</a:t>
            </a:r>
          </a:p>
        </p:txBody>
      </p:sp>
      <p:sp>
        <p:nvSpPr>
          <p:cNvPr id="54277" name="Rectangle 3"/>
          <p:cNvSpPr>
            <a:spLocks noGrp="1" noChangeArrowheads="1"/>
          </p:cNvSpPr>
          <p:nvPr>
            <p:ph type="body" idx="1"/>
          </p:nvPr>
        </p:nvSpPr>
        <p:spPr/>
        <p:txBody>
          <a:bodyPr/>
          <a:lstStyle/>
          <a:p>
            <a:pPr lvl="1" eaLnBrk="1" hangingPunct="1">
              <a:buFont typeface="Wingdings" pitchFamily="2" charset="2"/>
              <a:buNone/>
            </a:pPr>
            <a:r>
              <a:rPr lang="en-US" altLang="zh-CN" smtClean="0"/>
              <a:t>SD</a:t>
            </a:r>
            <a:r>
              <a:rPr lang="zh-CN" altLang="en-US" smtClean="0"/>
              <a:t>的码为</a:t>
            </a:r>
            <a:r>
              <a:rPr lang="en-US" altLang="zh-CN" smtClean="0"/>
              <a:t>Sno</a:t>
            </a:r>
            <a:r>
              <a:rPr lang="zh-CN" altLang="en-US" smtClean="0"/>
              <a:t>， </a:t>
            </a:r>
            <a:r>
              <a:rPr lang="en-US" altLang="zh-CN" smtClean="0"/>
              <a:t>DL</a:t>
            </a:r>
            <a:r>
              <a:rPr lang="zh-CN" altLang="en-US" smtClean="0"/>
              <a:t>的码为</a:t>
            </a:r>
            <a:r>
              <a:rPr lang="en-US" altLang="zh-CN" smtClean="0"/>
              <a:t>Sdept</a:t>
            </a:r>
            <a:r>
              <a:rPr lang="zh-CN" altLang="en-US" smtClean="0"/>
              <a:t>。</a:t>
            </a:r>
          </a:p>
        </p:txBody>
      </p:sp>
      <p:grpSp>
        <p:nvGrpSpPr>
          <p:cNvPr id="2" name="Group 4"/>
          <p:cNvGrpSpPr>
            <a:grpSpLocks/>
          </p:cNvGrpSpPr>
          <p:nvPr/>
        </p:nvGrpSpPr>
        <p:grpSpPr bwMode="auto">
          <a:xfrm>
            <a:off x="1600200" y="3048000"/>
            <a:ext cx="6781800" cy="2057400"/>
            <a:chOff x="1056" y="1776"/>
            <a:chExt cx="4272" cy="1248"/>
          </a:xfrm>
        </p:grpSpPr>
        <p:sp>
          <p:nvSpPr>
            <p:cNvPr id="54279" name="Text Box 5"/>
            <p:cNvSpPr txBox="1">
              <a:spLocks noChangeArrowheads="1"/>
            </p:cNvSpPr>
            <p:nvPr/>
          </p:nvSpPr>
          <p:spPr bwMode="auto">
            <a:xfrm>
              <a:off x="1056" y="1776"/>
              <a:ext cx="594" cy="468"/>
            </a:xfrm>
            <a:prstGeom prst="rect">
              <a:avLst/>
            </a:prstGeom>
            <a:noFill/>
            <a:ln w="38100">
              <a:solidFill>
                <a:srgbClr val="000000"/>
              </a:solidFill>
              <a:miter lim="800000"/>
              <a:headEnd/>
              <a:tailEnd/>
            </a:ln>
          </p:spPr>
          <p:txBody>
            <a:bodyPr/>
            <a:lstStyle/>
            <a:p>
              <a:pPr algn="ctr" eaLnBrk="0" hangingPunct="0"/>
              <a:r>
                <a:rPr kumimoji="0" lang="en-US" altLang="zh-CN" sz="2400" b="1"/>
                <a:t>Sno</a:t>
              </a:r>
            </a:p>
          </p:txBody>
        </p:sp>
        <p:sp>
          <p:nvSpPr>
            <p:cNvPr id="54280" name="Text Box 6"/>
            <p:cNvSpPr txBox="1">
              <a:spLocks noChangeArrowheads="1"/>
            </p:cNvSpPr>
            <p:nvPr/>
          </p:nvSpPr>
          <p:spPr bwMode="auto">
            <a:xfrm>
              <a:off x="2124" y="1776"/>
              <a:ext cx="712" cy="468"/>
            </a:xfrm>
            <a:prstGeom prst="rect">
              <a:avLst/>
            </a:prstGeom>
            <a:noFill/>
            <a:ln w="38100">
              <a:solidFill>
                <a:srgbClr val="000000"/>
              </a:solidFill>
              <a:miter lim="800000"/>
              <a:headEnd/>
              <a:tailEnd/>
            </a:ln>
          </p:spPr>
          <p:txBody>
            <a:bodyPr/>
            <a:lstStyle/>
            <a:p>
              <a:pPr algn="ctr" eaLnBrk="0" hangingPunct="0"/>
              <a:r>
                <a:rPr kumimoji="0" lang="en-US" altLang="zh-CN" sz="2400" b="1"/>
                <a:t>Sdept</a:t>
              </a:r>
              <a:endParaRPr kumimoji="0" lang="en-US" altLang="zh-CN" b="1"/>
            </a:p>
          </p:txBody>
        </p:sp>
        <p:sp>
          <p:nvSpPr>
            <p:cNvPr id="54281" name="Line 7"/>
            <p:cNvSpPr>
              <a:spLocks noChangeShapeType="1"/>
            </p:cNvSpPr>
            <p:nvPr/>
          </p:nvSpPr>
          <p:spPr bwMode="auto">
            <a:xfrm>
              <a:off x="1650" y="1932"/>
              <a:ext cx="474" cy="0"/>
            </a:xfrm>
            <a:prstGeom prst="line">
              <a:avLst/>
            </a:prstGeom>
            <a:noFill/>
            <a:ln w="38100">
              <a:solidFill>
                <a:srgbClr val="000000"/>
              </a:solidFill>
              <a:round/>
              <a:headEnd/>
              <a:tailEnd type="triangle" w="med" len="med"/>
            </a:ln>
          </p:spPr>
          <p:txBody>
            <a:bodyPr/>
            <a:lstStyle/>
            <a:p>
              <a:endParaRPr lang="zh-CN" altLang="en-US" sz="1600"/>
            </a:p>
          </p:txBody>
        </p:sp>
        <p:sp>
          <p:nvSpPr>
            <p:cNvPr id="54282" name="Text Box 8"/>
            <p:cNvSpPr txBox="1">
              <a:spLocks noChangeArrowheads="1"/>
            </p:cNvSpPr>
            <p:nvPr/>
          </p:nvSpPr>
          <p:spPr bwMode="auto">
            <a:xfrm>
              <a:off x="1650" y="2556"/>
              <a:ext cx="474" cy="468"/>
            </a:xfrm>
            <a:prstGeom prst="rect">
              <a:avLst/>
            </a:prstGeom>
            <a:noFill/>
            <a:ln w="28575">
              <a:noFill/>
              <a:miter lim="800000"/>
              <a:headEnd/>
              <a:tailEnd/>
            </a:ln>
          </p:spPr>
          <p:txBody>
            <a:bodyPr/>
            <a:lstStyle/>
            <a:p>
              <a:pPr algn="ctr" eaLnBrk="0" hangingPunct="0"/>
              <a:r>
                <a:rPr kumimoji="0" lang="en-US" altLang="zh-CN" sz="2400" b="1"/>
                <a:t>SD</a:t>
              </a:r>
              <a:endParaRPr kumimoji="0" lang="en-US" altLang="zh-CN" b="1"/>
            </a:p>
          </p:txBody>
        </p:sp>
        <p:sp>
          <p:nvSpPr>
            <p:cNvPr id="54283" name="Text Box 9"/>
            <p:cNvSpPr txBox="1">
              <a:spLocks noChangeArrowheads="1"/>
            </p:cNvSpPr>
            <p:nvPr/>
          </p:nvSpPr>
          <p:spPr bwMode="auto">
            <a:xfrm>
              <a:off x="3430" y="1776"/>
              <a:ext cx="712" cy="468"/>
            </a:xfrm>
            <a:prstGeom prst="rect">
              <a:avLst/>
            </a:prstGeom>
            <a:noFill/>
            <a:ln w="38100">
              <a:solidFill>
                <a:srgbClr val="000000"/>
              </a:solidFill>
              <a:miter lim="800000"/>
              <a:headEnd/>
              <a:tailEnd/>
            </a:ln>
          </p:spPr>
          <p:txBody>
            <a:bodyPr/>
            <a:lstStyle/>
            <a:p>
              <a:pPr algn="ctr" eaLnBrk="0" hangingPunct="0"/>
              <a:r>
                <a:rPr kumimoji="0" lang="en-US" altLang="zh-CN" sz="2400" b="1"/>
                <a:t>Sdept</a:t>
              </a:r>
              <a:endParaRPr kumimoji="0" lang="en-US" altLang="zh-CN" b="1"/>
            </a:p>
          </p:txBody>
        </p:sp>
        <p:sp>
          <p:nvSpPr>
            <p:cNvPr id="54284" name="Text Box 10"/>
            <p:cNvSpPr txBox="1">
              <a:spLocks noChangeArrowheads="1"/>
            </p:cNvSpPr>
            <p:nvPr/>
          </p:nvSpPr>
          <p:spPr bwMode="auto">
            <a:xfrm>
              <a:off x="4734" y="1776"/>
              <a:ext cx="594" cy="468"/>
            </a:xfrm>
            <a:prstGeom prst="rect">
              <a:avLst/>
            </a:prstGeom>
            <a:noFill/>
            <a:ln w="38100">
              <a:solidFill>
                <a:srgbClr val="000000"/>
              </a:solidFill>
              <a:miter lim="800000"/>
              <a:headEnd/>
              <a:tailEnd/>
            </a:ln>
          </p:spPr>
          <p:txBody>
            <a:bodyPr/>
            <a:lstStyle/>
            <a:p>
              <a:pPr algn="ctr" eaLnBrk="0" hangingPunct="0"/>
              <a:r>
                <a:rPr kumimoji="0" lang="en-US" altLang="zh-CN" sz="2400" b="1"/>
                <a:t>Sloc</a:t>
              </a:r>
              <a:endParaRPr kumimoji="0" lang="en-US" altLang="zh-CN" b="1"/>
            </a:p>
          </p:txBody>
        </p:sp>
        <p:sp>
          <p:nvSpPr>
            <p:cNvPr id="54285" name="Line 11"/>
            <p:cNvSpPr>
              <a:spLocks noChangeShapeType="1"/>
            </p:cNvSpPr>
            <p:nvPr/>
          </p:nvSpPr>
          <p:spPr bwMode="auto">
            <a:xfrm>
              <a:off x="4142" y="1932"/>
              <a:ext cx="592" cy="0"/>
            </a:xfrm>
            <a:prstGeom prst="line">
              <a:avLst/>
            </a:prstGeom>
            <a:noFill/>
            <a:ln w="38100">
              <a:solidFill>
                <a:srgbClr val="000000"/>
              </a:solidFill>
              <a:round/>
              <a:headEnd/>
              <a:tailEnd type="triangle" w="med" len="med"/>
            </a:ln>
          </p:spPr>
          <p:txBody>
            <a:bodyPr/>
            <a:lstStyle/>
            <a:p>
              <a:endParaRPr lang="zh-CN" altLang="en-US" sz="1600"/>
            </a:p>
          </p:txBody>
        </p:sp>
        <p:sp>
          <p:nvSpPr>
            <p:cNvPr id="54286" name="Text Box 12"/>
            <p:cNvSpPr txBox="1">
              <a:spLocks noChangeArrowheads="1"/>
            </p:cNvSpPr>
            <p:nvPr/>
          </p:nvSpPr>
          <p:spPr bwMode="auto">
            <a:xfrm>
              <a:off x="4260" y="2556"/>
              <a:ext cx="474" cy="468"/>
            </a:xfrm>
            <a:prstGeom prst="rect">
              <a:avLst/>
            </a:prstGeom>
            <a:noFill/>
            <a:ln w="28575">
              <a:noFill/>
              <a:miter lim="800000"/>
              <a:headEnd/>
              <a:tailEnd/>
            </a:ln>
          </p:spPr>
          <p:txBody>
            <a:bodyPr/>
            <a:lstStyle/>
            <a:p>
              <a:pPr algn="ctr" eaLnBrk="0" hangingPunct="0"/>
              <a:r>
                <a:rPr kumimoji="0" lang="en-US" altLang="zh-CN" sz="2400" b="1"/>
                <a:t>DL</a:t>
              </a:r>
              <a:endParaRPr kumimoji="0" lang="en-US" altLang="zh-CN" b="1"/>
            </a:p>
          </p:txBody>
        </p:sp>
      </p:grpSp>
      <p:sp>
        <p:nvSpPr>
          <p:cNvPr id="13" name="灯片编号占位符 12"/>
          <p:cNvSpPr>
            <a:spLocks noGrp="1"/>
          </p:cNvSpPr>
          <p:nvPr>
            <p:ph type="sldNum" sz="quarter" idx="4"/>
          </p:nvPr>
        </p:nvSpPr>
        <p:spPr/>
        <p:txBody>
          <a:bodyPr/>
          <a:lstStyle/>
          <a:p>
            <a:fld id="{E4CC0EF8-6874-4E88-9180-6F0F9DF16D3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dirty="0" smtClean="0">
                <a:solidFill>
                  <a:srgbClr val="FF0000"/>
                </a:solidFill>
                <a:sym typeface="宋体" pitchFamily="2" charset="-122"/>
              </a:rPr>
              <a:t> </a:t>
            </a:r>
            <a:r>
              <a:rPr lang="en-US" altLang="zh-CN" i="1" dirty="0" smtClean="0">
                <a:solidFill>
                  <a:srgbClr val="FF0000"/>
                </a:solidFill>
                <a:sym typeface="宋体" pitchFamily="2" charset="-122"/>
              </a:rPr>
              <a:t>Y</a:t>
            </a:r>
            <a:r>
              <a:rPr lang="en-US" altLang="zh-CN" dirty="0" smtClean="0">
                <a:solidFill>
                  <a:srgbClr val="FF0000"/>
                </a:solidFill>
                <a:sym typeface="宋体" pitchFamily="2" charset="-122"/>
              </a:rPr>
              <a:t>⊇</a:t>
            </a:r>
            <a:r>
              <a:rPr lang="en-US" altLang="zh-CN" i="1" dirty="0" smtClean="0">
                <a:solidFill>
                  <a:srgbClr val="FF0000"/>
                </a:solidFill>
                <a:sym typeface="宋体" pitchFamily="2" charset="-122"/>
              </a:rPr>
              <a:t>Z</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，即</a:t>
            </a:r>
            <a:r>
              <a:rPr lang="en-US" altLang="zh-CN" dirty="0" smtClean="0"/>
              <a:t>SL(</a:t>
            </a:r>
            <a:r>
              <a:rPr lang="en-US" altLang="zh-CN" dirty="0" err="1" smtClean="0"/>
              <a:t>Sno</a:t>
            </a:r>
            <a:r>
              <a:rPr lang="en-US" altLang="zh-CN" dirty="0" smtClean="0"/>
              <a:t>, </a:t>
            </a:r>
            <a:r>
              <a:rPr lang="en-US" altLang="zh-CN" dirty="0" err="1" smtClean="0"/>
              <a:t>Sdept</a:t>
            </a:r>
            <a:r>
              <a:rPr lang="en-US" altLang="zh-CN" dirty="0" smtClean="0"/>
              <a:t>, </a:t>
            </a:r>
            <a:r>
              <a:rPr lang="en-US" altLang="zh-CN" dirty="0" err="1" smtClean="0"/>
              <a:t>Sloc</a:t>
            </a:r>
            <a:r>
              <a:rPr lang="en-US" altLang="zh-CN" dirty="0" smtClean="0"/>
              <a:t>) ∈ 3NF </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rgbClr val="FF0000"/>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
        <p:nvSpPr>
          <p:cNvPr id="9" name="灯片编号占位符 8"/>
          <p:cNvSpPr>
            <a:spLocks noGrp="1"/>
          </p:cNvSpPr>
          <p:nvPr>
            <p:ph type="sldNum" sz="quarter" idx="4"/>
          </p:nvPr>
        </p:nvSpPr>
        <p:spPr/>
        <p:txBody>
          <a:bodyPr/>
          <a:lstStyle/>
          <a:p>
            <a:fld id="{E4CC0EF8-6874-4E88-9180-6F0F9DF16D3F}" type="slidenum">
              <a:rPr lang="zh-CN" altLang="en-US" smtClean="0"/>
              <a:pPr/>
              <a:t>56</a:t>
            </a:fld>
            <a:endParaRPr lang="zh-CN" altLang="en-US"/>
          </a:p>
        </p:txBody>
      </p:sp>
      <p:sp>
        <p:nvSpPr>
          <p:cNvPr id="10" name="Line 6"/>
          <p:cNvSpPr>
            <a:spLocks noChangeShapeType="1"/>
          </p:cNvSpPr>
          <p:nvPr/>
        </p:nvSpPr>
        <p:spPr bwMode="auto">
          <a:xfrm>
            <a:off x="7558110" y="4191008"/>
            <a:ext cx="228600" cy="381000"/>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 3NF</a:t>
            </a:r>
          </a:p>
        </p:txBody>
      </p:sp>
      <p:sp>
        <p:nvSpPr>
          <p:cNvPr id="56323" name="Rectangle 3"/>
          <p:cNvSpPr>
            <a:spLocks noGrp="1" noChangeArrowheads="1"/>
          </p:cNvSpPr>
          <p:nvPr>
            <p:ph type="body" idx="1"/>
          </p:nvPr>
        </p:nvSpPr>
        <p:spPr>
          <a:xfrm>
            <a:off x="457200" y="1357298"/>
            <a:ext cx="8153400" cy="4114800"/>
          </a:xfrm>
        </p:spPr>
        <p:txBody>
          <a:bodyPr/>
          <a:lstStyle/>
          <a:p>
            <a:pPr eaLnBrk="1" hangingPunct="1">
              <a:lnSpc>
                <a:spcPct val="130000"/>
              </a:lnSpc>
              <a:spcAft>
                <a:spcPct val="30000"/>
              </a:spcAft>
            </a:pPr>
            <a:r>
              <a:rPr lang="zh-CN" altLang="en-US" sz="2400" b="1" dirty="0" smtClean="0"/>
              <a:t>若</a:t>
            </a:r>
            <a:r>
              <a:rPr lang="en-US" altLang="zh-CN" sz="2400" b="1" dirty="0" smtClean="0"/>
              <a:t>R∈3NF</a:t>
            </a:r>
            <a:r>
              <a:rPr lang="zh-CN" altLang="en-US" sz="2400" b="1" dirty="0" smtClean="0"/>
              <a:t>，则</a:t>
            </a:r>
            <a:r>
              <a:rPr lang="en-US" altLang="zh-CN" sz="2400" b="1" dirty="0" smtClean="0"/>
              <a:t>R</a:t>
            </a:r>
            <a:r>
              <a:rPr lang="zh-CN" altLang="en-US" sz="2400" b="1" dirty="0" smtClean="0"/>
              <a:t>的每一个</a:t>
            </a:r>
            <a:r>
              <a:rPr lang="zh-CN" altLang="en-US" sz="2400" b="1" dirty="0" smtClean="0">
                <a:solidFill>
                  <a:srgbClr val="FF0000"/>
                </a:solidFill>
              </a:rPr>
              <a:t>非主属性</a:t>
            </a:r>
            <a:r>
              <a:rPr lang="zh-CN" altLang="en-US" sz="2400" b="1" dirty="0" smtClean="0"/>
              <a:t>既不部分函数依赖于候选码也不传递函数依赖于候选码。</a:t>
            </a:r>
          </a:p>
          <a:p>
            <a:pPr eaLnBrk="1" hangingPunct="1">
              <a:lnSpc>
                <a:spcPct val="130000"/>
              </a:lnSpc>
              <a:spcAft>
                <a:spcPct val="30000"/>
              </a:spcAft>
            </a:pPr>
            <a:r>
              <a:rPr lang="zh-CN" altLang="en-US" sz="2400" b="1" dirty="0" smtClean="0"/>
              <a:t>如果</a:t>
            </a:r>
            <a:r>
              <a:rPr lang="en-US" altLang="zh-CN" sz="2400" b="1" dirty="0" smtClean="0"/>
              <a:t>R∈3NF</a:t>
            </a:r>
            <a:r>
              <a:rPr lang="zh-CN" altLang="en-US" sz="2400" b="1" dirty="0" smtClean="0"/>
              <a:t>，则</a:t>
            </a:r>
            <a:r>
              <a:rPr lang="en-US" altLang="zh-CN" sz="2400" b="1" dirty="0" smtClean="0"/>
              <a:t>R</a:t>
            </a:r>
            <a:r>
              <a:rPr lang="zh-CN" altLang="en-US" sz="2400" b="1" dirty="0" smtClean="0"/>
              <a:t>也是</a:t>
            </a:r>
            <a:r>
              <a:rPr lang="en-US" altLang="zh-CN" sz="2400" b="1" dirty="0" smtClean="0"/>
              <a:t>2NF</a:t>
            </a:r>
            <a:r>
              <a:rPr lang="zh-CN" altLang="en-US" sz="2400" b="1" dirty="0" smtClean="0"/>
              <a:t>。</a:t>
            </a:r>
          </a:p>
          <a:p>
            <a:pPr eaLnBrk="1" hangingPunct="1">
              <a:lnSpc>
                <a:spcPct val="130000"/>
              </a:lnSpc>
              <a:spcAft>
                <a:spcPct val="30000"/>
              </a:spcAft>
            </a:pPr>
            <a:r>
              <a:rPr lang="zh-CN" altLang="en-US" sz="2400" b="1" dirty="0" smtClean="0"/>
              <a:t>采用分解法将一个</a:t>
            </a:r>
            <a:r>
              <a:rPr lang="en-US" altLang="zh-CN" sz="2400" b="1" dirty="0" smtClean="0"/>
              <a:t>2NF</a:t>
            </a:r>
            <a:r>
              <a:rPr lang="zh-CN" altLang="en-US" sz="2400" b="1" dirty="0" smtClean="0"/>
              <a:t>的关系分解为多个</a:t>
            </a:r>
            <a:r>
              <a:rPr lang="en-US" altLang="zh-CN" sz="2400" b="1" dirty="0" smtClean="0"/>
              <a:t>3NF</a:t>
            </a:r>
            <a:r>
              <a:rPr lang="zh-CN" altLang="en-US" sz="2400" b="1" dirty="0" smtClean="0"/>
              <a:t>的关系，可以在一定程度上解决原</a:t>
            </a:r>
            <a:r>
              <a:rPr lang="en-US" altLang="zh-CN" sz="2400" b="1" dirty="0" smtClean="0"/>
              <a:t>2NF</a:t>
            </a:r>
            <a:r>
              <a:rPr lang="zh-CN" altLang="en-US" sz="2400" b="1" dirty="0" smtClean="0"/>
              <a:t>关系中存在的插入异常、删除异常、数据冗余度大、修改复杂等问题。</a:t>
            </a:r>
          </a:p>
          <a:p>
            <a:pPr eaLnBrk="1" hangingPunct="1">
              <a:lnSpc>
                <a:spcPct val="130000"/>
              </a:lnSpc>
            </a:pPr>
            <a:r>
              <a:rPr lang="zh-CN" altLang="en-US" sz="2400" b="1" dirty="0" smtClean="0"/>
              <a:t> 将一个</a:t>
            </a:r>
            <a:r>
              <a:rPr lang="en-US" altLang="zh-CN" sz="2400" b="1" dirty="0" smtClean="0"/>
              <a:t>2NF</a:t>
            </a:r>
            <a:r>
              <a:rPr lang="zh-CN" altLang="en-US" sz="2400" b="1" dirty="0" smtClean="0"/>
              <a:t>关系分解为多个</a:t>
            </a:r>
            <a:r>
              <a:rPr lang="en-US" altLang="zh-CN" sz="2400" b="1" dirty="0" smtClean="0"/>
              <a:t>3NF</a:t>
            </a:r>
            <a:r>
              <a:rPr lang="zh-CN" altLang="en-US" sz="2400" b="1" dirty="0" smtClean="0"/>
              <a:t>的关系后，并不能完全消除关系模式中的各种异常情况和数据冗余。</a:t>
            </a:r>
            <a:endParaRPr lang="zh-CN" altLang="en-US" sz="2800" b="1" dirty="0" smtClean="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pPr eaLnBrk="1" hangingPunct="1"/>
            <a:r>
              <a:rPr lang="zh-CN" altLang="en-US" sz="3200" smtClean="0"/>
              <a:t>证明</a:t>
            </a:r>
            <a:r>
              <a:rPr lang="en-US" altLang="zh-CN" sz="3200" smtClean="0"/>
              <a:t>1</a:t>
            </a:r>
            <a:r>
              <a:rPr lang="zh-CN" altLang="en-US" sz="3200" smtClean="0"/>
              <a:t>：若</a:t>
            </a:r>
            <a:r>
              <a:rPr lang="en-US" altLang="zh-CN" sz="3200" smtClean="0"/>
              <a:t>R∈3NF</a:t>
            </a:r>
            <a:r>
              <a:rPr lang="zh-CN" altLang="en-US" sz="3200" smtClean="0"/>
              <a:t>，那么</a:t>
            </a:r>
            <a:r>
              <a:rPr lang="en-US" altLang="zh-CN" sz="3200" smtClean="0"/>
              <a:t>R∈2NF</a:t>
            </a:r>
          </a:p>
        </p:txBody>
      </p:sp>
      <p:sp>
        <p:nvSpPr>
          <p:cNvPr id="57349" name="Rectangle 3"/>
          <p:cNvSpPr>
            <a:spLocks noGrp="1" noChangeArrowheads="1"/>
          </p:cNvSpPr>
          <p:nvPr>
            <p:ph type="body" idx="1"/>
          </p:nvPr>
        </p:nvSpPr>
        <p:spPr>
          <a:xfrm>
            <a:off x="611188" y="1443038"/>
            <a:ext cx="8153400" cy="4114800"/>
          </a:xfrm>
        </p:spPr>
        <p:txBody>
          <a:bodyPr/>
          <a:lstStyle/>
          <a:p>
            <a:pPr marL="0" indent="0" eaLnBrk="1" hangingPunct="1">
              <a:lnSpc>
                <a:spcPct val="120000"/>
              </a:lnSpc>
              <a:buFont typeface="Wingdings" pitchFamily="2" charset="2"/>
              <a:buNone/>
            </a:pPr>
            <a:r>
              <a:rPr lang="zh-CN" altLang="en-US" sz="2800" b="1" dirty="0" smtClean="0"/>
              <a:t>证明：假设</a:t>
            </a:r>
            <a:r>
              <a:rPr lang="en-US" altLang="zh-CN" sz="2800" b="1" dirty="0" smtClean="0"/>
              <a:t>R</a:t>
            </a:r>
            <a:r>
              <a:rPr lang="en-US" altLang="zh-CN" sz="2800" dirty="0" smtClean="0"/>
              <a:t>∈3NF</a:t>
            </a:r>
            <a:r>
              <a:rPr lang="zh-CN" altLang="en-US" sz="2800" dirty="0" smtClean="0"/>
              <a:t>，但</a:t>
            </a:r>
            <a:r>
              <a:rPr lang="en-US" altLang="zh-CN" sz="2800" dirty="0" smtClean="0"/>
              <a:t>R∈2NF</a:t>
            </a:r>
            <a:r>
              <a:rPr lang="zh-CN" altLang="en-US" sz="2800" dirty="0" smtClean="0"/>
              <a:t>，那么根据</a:t>
            </a:r>
            <a:r>
              <a:rPr lang="en-US" altLang="zh-CN" sz="2800" dirty="0" smtClean="0"/>
              <a:t>2NF</a:t>
            </a:r>
            <a:r>
              <a:rPr lang="zh-CN" altLang="en-US" sz="2800" dirty="0" smtClean="0"/>
              <a:t>的定义必然在</a:t>
            </a:r>
            <a:r>
              <a:rPr lang="en-US" altLang="zh-CN" sz="2800" dirty="0" smtClean="0"/>
              <a:t>R</a:t>
            </a:r>
            <a:r>
              <a:rPr lang="zh-CN" altLang="en-US" sz="2800" dirty="0" smtClean="0"/>
              <a:t>中存在某一非主属性</a:t>
            </a:r>
            <a:r>
              <a:rPr lang="en-US" altLang="zh-CN" sz="2800" dirty="0" smtClean="0"/>
              <a:t>A</a:t>
            </a:r>
            <a:r>
              <a:rPr lang="zh-CN" altLang="en-US" sz="2800" dirty="0" smtClean="0"/>
              <a:t>不完全函数依赖于码</a:t>
            </a:r>
            <a:r>
              <a:rPr lang="en-US" altLang="zh-CN" sz="2800" dirty="0" smtClean="0"/>
              <a:t>X</a:t>
            </a:r>
            <a:r>
              <a:rPr lang="zh-CN" altLang="en-US" sz="2800" dirty="0" smtClean="0"/>
              <a:t>，即</a:t>
            </a:r>
            <a:r>
              <a:rPr lang="en-US" altLang="zh-CN" sz="2800" dirty="0" smtClean="0"/>
              <a:t>X→A</a:t>
            </a:r>
            <a:r>
              <a:rPr lang="zh-CN" altLang="en-US" sz="2800" dirty="0" smtClean="0"/>
              <a:t>，那么必然存在</a:t>
            </a:r>
            <a:r>
              <a:rPr lang="en-US" altLang="zh-CN" sz="2800" dirty="0" smtClean="0"/>
              <a:t>X′→A</a:t>
            </a:r>
            <a:r>
              <a:rPr lang="zh-CN" altLang="en-US" sz="2800" dirty="0" smtClean="0"/>
              <a:t>（</a:t>
            </a:r>
            <a:r>
              <a:rPr lang="en-US" altLang="zh-CN" sz="2800" dirty="0" smtClean="0"/>
              <a:t>X′</a:t>
            </a:r>
            <a:r>
              <a:rPr lang="zh-CN" altLang="en-US" sz="2800" dirty="0" smtClean="0"/>
              <a:t>是</a:t>
            </a:r>
            <a:r>
              <a:rPr lang="en-US" altLang="zh-CN" sz="2800" dirty="0" smtClean="0"/>
              <a:t>X</a:t>
            </a:r>
            <a:r>
              <a:rPr lang="zh-CN" altLang="en-US" sz="2800" dirty="0" smtClean="0"/>
              <a:t>的真子集 ），那么即有：</a:t>
            </a:r>
          </a:p>
          <a:p>
            <a:pPr marL="0" indent="0" eaLnBrk="1" hangingPunct="1">
              <a:lnSpc>
                <a:spcPct val="120000"/>
              </a:lnSpc>
              <a:buFont typeface="Wingdings" pitchFamily="2" charset="2"/>
              <a:buNone/>
            </a:pPr>
            <a:r>
              <a:rPr lang="zh-CN" altLang="en-US" sz="2800" dirty="0" smtClean="0"/>
              <a:t>	</a:t>
            </a:r>
            <a:r>
              <a:rPr lang="en-US" altLang="zh-CN" sz="2800" dirty="0" smtClean="0"/>
              <a:t>X→X′</a:t>
            </a:r>
            <a:r>
              <a:rPr lang="zh-CN" altLang="en-US" sz="2800" dirty="0" smtClean="0"/>
              <a:t>，（</a:t>
            </a:r>
            <a:r>
              <a:rPr lang="en-US" altLang="zh-CN" sz="2800" dirty="0" smtClean="0"/>
              <a:t>X′→X</a:t>
            </a:r>
            <a:r>
              <a:rPr lang="zh-CN" altLang="en-US" sz="2800" dirty="0" smtClean="0"/>
              <a:t>），</a:t>
            </a:r>
            <a:r>
              <a:rPr lang="en-US" altLang="zh-CN" sz="2800" dirty="0" smtClean="0"/>
              <a:t>X′→A</a:t>
            </a:r>
          </a:p>
          <a:p>
            <a:pPr marL="0" indent="0" eaLnBrk="1" hangingPunct="1">
              <a:lnSpc>
                <a:spcPct val="120000"/>
              </a:lnSpc>
              <a:buFont typeface="Wingdings" pitchFamily="2" charset="2"/>
              <a:buNone/>
            </a:pPr>
            <a:r>
              <a:rPr lang="zh-CN" altLang="en-US" sz="2800" dirty="0" smtClean="0"/>
              <a:t>成立，那么根据</a:t>
            </a:r>
            <a:r>
              <a:rPr lang="en-US" altLang="zh-CN" sz="2800" dirty="0" smtClean="0"/>
              <a:t>3NF</a:t>
            </a:r>
            <a:r>
              <a:rPr lang="zh-CN" altLang="en-US" sz="2800" dirty="0" smtClean="0"/>
              <a:t>的定义，可知</a:t>
            </a:r>
            <a:r>
              <a:rPr lang="en-US" altLang="zh-CN" sz="2800" dirty="0" smtClean="0"/>
              <a:t>R∈3NF</a:t>
            </a:r>
            <a:r>
              <a:rPr lang="zh-CN" altLang="en-US" sz="2800" dirty="0" smtClean="0"/>
              <a:t>，这与假设相矛盾，所以结论成立。</a:t>
            </a:r>
          </a:p>
        </p:txBody>
      </p:sp>
      <p:sp>
        <p:nvSpPr>
          <p:cNvPr id="57350" name="Text Box 4"/>
          <p:cNvSpPr txBox="1">
            <a:spLocks noChangeArrowheads="1"/>
          </p:cNvSpPr>
          <p:nvPr/>
        </p:nvSpPr>
        <p:spPr bwMode="auto">
          <a:xfrm>
            <a:off x="3000364" y="2428868"/>
            <a:ext cx="354012" cy="457200"/>
          </a:xfrm>
          <a:prstGeom prst="rect">
            <a:avLst/>
          </a:prstGeom>
          <a:noFill/>
          <a:ln w="9525">
            <a:noFill/>
            <a:miter lim="800000"/>
            <a:headEnd/>
            <a:tailEnd/>
          </a:ln>
        </p:spPr>
        <p:txBody>
          <a:bodyPr wrap="none">
            <a:spAutoFit/>
          </a:bodyPr>
          <a:lstStyle/>
          <a:p>
            <a:r>
              <a:rPr lang="en-US" altLang="zh-CN" dirty="0"/>
              <a:t>P</a:t>
            </a:r>
          </a:p>
        </p:txBody>
      </p:sp>
      <p:sp>
        <p:nvSpPr>
          <p:cNvPr id="57351" name="Text Box 5"/>
          <p:cNvSpPr txBox="1">
            <a:spLocks noChangeArrowheads="1"/>
          </p:cNvSpPr>
          <p:nvPr/>
        </p:nvSpPr>
        <p:spPr bwMode="auto">
          <a:xfrm>
            <a:off x="6427788" y="2428868"/>
            <a:ext cx="354012" cy="457200"/>
          </a:xfrm>
          <a:prstGeom prst="rect">
            <a:avLst/>
          </a:prstGeom>
          <a:noFill/>
          <a:ln w="9525">
            <a:noFill/>
            <a:miter lim="800000"/>
            <a:headEnd/>
            <a:tailEnd/>
          </a:ln>
        </p:spPr>
        <p:txBody>
          <a:bodyPr wrap="none">
            <a:spAutoFit/>
          </a:bodyPr>
          <a:lstStyle/>
          <a:p>
            <a:r>
              <a:rPr lang="en-US" altLang="zh-CN" dirty="0"/>
              <a:t>F</a:t>
            </a:r>
          </a:p>
        </p:txBody>
      </p:sp>
      <p:sp>
        <p:nvSpPr>
          <p:cNvPr id="57352" name="Line 6"/>
          <p:cNvSpPr>
            <a:spLocks noChangeShapeType="1"/>
          </p:cNvSpPr>
          <p:nvPr/>
        </p:nvSpPr>
        <p:spPr bwMode="auto">
          <a:xfrm>
            <a:off x="4854579" y="1497002"/>
            <a:ext cx="217487" cy="431800"/>
          </a:xfrm>
          <a:prstGeom prst="line">
            <a:avLst/>
          </a:prstGeom>
          <a:noFill/>
          <a:ln w="19050">
            <a:solidFill>
              <a:schemeClr val="tx1"/>
            </a:solidFill>
            <a:round/>
            <a:headEnd/>
            <a:tailEnd/>
          </a:ln>
        </p:spPr>
        <p:txBody>
          <a:bodyPr/>
          <a:lstStyle/>
          <a:p>
            <a:endParaRPr lang="zh-CN" altLang="en-US"/>
          </a:p>
        </p:txBody>
      </p:sp>
      <p:sp>
        <p:nvSpPr>
          <p:cNvPr id="57353" name="Line 7"/>
          <p:cNvSpPr>
            <a:spLocks noChangeShapeType="1"/>
          </p:cNvSpPr>
          <p:nvPr/>
        </p:nvSpPr>
        <p:spPr bwMode="auto">
          <a:xfrm>
            <a:off x="6357950" y="4210059"/>
            <a:ext cx="215900" cy="504825"/>
          </a:xfrm>
          <a:prstGeom prst="line">
            <a:avLst/>
          </a:prstGeom>
          <a:noFill/>
          <a:ln w="19050">
            <a:solidFill>
              <a:schemeClr val="tx1"/>
            </a:solidFill>
            <a:round/>
            <a:headEnd/>
            <a:tailEnd/>
          </a:ln>
        </p:spPr>
        <p:txBody>
          <a:bodyPr/>
          <a:lstStyle/>
          <a:p>
            <a:endParaRPr lang="zh-CN" altLang="en-US"/>
          </a:p>
        </p:txBody>
      </p:sp>
      <p:sp>
        <p:nvSpPr>
          <p:cNvPr id="57354" name="Line 8"/>
          <p:cNvSpPr>
            <a:spLocks noChangeShapeType="1"/>
          </p:cNvSpPr>
          <p:nvPr/>
        </p:nvSpPr>
        <p:spPr bwMode="auto">
          <a:xfrm>
            <a:off x="3677444" y="3643314"/>
            <a:ext cx="217487" cy="431800"/>
          </a:xfrm>
          <a:prstGeom prst="line">
            <a:avLst/>
          </a:prstGeom>
          <a:noFill/>
          <a:ln w="19050">
            <a:solidFill>
              <a:schemeClr val="tx1"/>
            </a:solidFill>
            <a:round/>
            <a:headEnd/>
            <a:tailEnd/>
          </a:ln>
        </p:spPr>
        <p:txBody>
          <a:bodyPr/>
          <a:lstStyle/>
          <a:p>
            <a:endParaRPr lang="zh-CN" altLang="en-US"/>
          </a:p>
        </p:txBody>
      </p:sp>
      <p:sp>
        <p:nvSpPr>
          <p:cNvPr id="9" name="灯片编号占位符 8"/>
          <p:cNvSpPr>
            <a:spLocks noGrp="1"/>
          </p:cNvSpPr>
          <p:nvPr>
            <p:ph type="sldNum" sz="quarter" idx="4"/>
          </p:nvPr>
        </p:nvSpPr>
        <p:spPr/>
        <p:txBody>
          <a:bodyPr/>
          <a:lstStyle/>
          <a:p>
            <a:fld id="{E4CC0EF8-6874-4E88-9180-6F0F9DF16D3F}" type="slidenum">
              <a:rPr lang="zh-CN" altLang="en-US" smtClean="0"/>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animEffect transition="in" filter="box(in)">
                                      <p:cBhvr>
                                        <p:cTn id="7" dur="500"/>
                                        <p:tgtEl>
                                          <p:spTgt spid="573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7349">
                                            <p:txEl>
                                              <p:pRg st="1" end="1"/>
                                            </p:txEl>
                                          </p:spTgt>
                                        </p:tgtEl>
                                        <p:attrNameLst>
                                          <p:attrName>style.visibility</p:attrName>
                                        </p:attrNameLst>
                                      </p:cBhvr>
                                      <p:to>
                                        <p:strVal val="visible"/>
                                      </p:to>
                                    </p:set>
                                    <p:animEffect transition="in" filter="box(in)">
                                      <p:cBhvr>
                                        <p:cTn id="12" dur="500"/>
                                        <p:tgtEl>
                                          <p:spTgt spid="573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7349">
                                            <p:txEl>
                                              <p:pRg st="2" end="2"/>
                                            </p:txEl>
                                          </p:spTgt>
                                        </p:tgtEl>
                                        <p:attrNameLst>
                                          <p:attrName>style.visibility</p:attrName>
                                        </p:attrNameLst>
                                      </p:cBhvr>
                                      <p:to>
                                        <p:strVal val="visible"/>
                                      </p:to>
                                    </p:set>
                                    <p:animEffect transition="in" filter="box(in)">
                                      <p:cBhvr>
                                        <p:cTn id="17" dur="500"/>
                                        <p:tgtEl>
                                          <p:spTgt spid="57349">
                                            <p:txEl>
                                              <p:pRg st="2" end="2"/>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57350"/>
                                        </p:tgtEl>
                                        <p:attrNameLst>
                                          <p:attrName>style.visibility</p:attrName>
                                        </p:attrNameLst>
                                      </p:cBhvr>
                                      <p:to>
                                        <p:strVal val="visible"/>
                                      </p:to>
                                    </p:set>
                                    <p:animEffect transition="in" filter="box(in)">
                                      <p:cBhvr>
                                        <p:cTn id="20" dur="500"/>
                                        <p:tgtEl>
                                          <p:spTgt spid="5735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57351"/>
                                        </p:tgtEl>
                                        <p:attrNameLst>
                                          <p:attrName>style.visibility</p:attrName>
                                        </p:attrNameLst>
                                      </p:cBhvr>
                                      <p:to>
                                        <p:strVal val="visible"/>
                                      </p:to>
                                    </p:set>
                                    <p:animEffect transition="in" filter="box(in)">
                                      <p:cBhvr>
                                        <p:cTn id="23" dur="500"/>
                                        <p:tgtEl>
                                          <p:spTgt spid="57351"/>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57352"/>
                                        </p:tgtEl>
                                        <p:attrNameLst>
                                          <p:attrName>style.visibility</p:attrName>
                                        </p:attrNameLst>
                                      </p:cBhvr>
                                      <p:to>
                                        <p:strVal val="visible"/>
                                      </p:to>
                                    </p:set>
                                    <p:animEffect transition="in" filter="box(in)">
                                      <p:cBhvr>
                                        <p:cTn id="26" dur="500"/>
                                        <p:tgtEl>
                                          <p:spTgt spid="57352"/>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57353"/>
                                        </p:tgtEl>
                                        <p:attrNameLst>
                                          <p:attrName>style.visibility</p:attrName>
                                        </p:attrNameLst>
                                      </p:cBhvr>
                                      <p:to>
                                        <p:strVal val="visible"/>
                                      </p:to>
                                    </p:set>
                                    <p:animEffect transition="in" filter="box(in)">
                                      <p:cBhvr>
                                        <p:cTn id="29" dur="500"/>
                                        <p:tgtEl>
                                          <p:spTgt spid="57353"/>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57354"/>
                                        </p:tgtEl>
                                        <p:attrNameLst>
                                          <p:attrName>style.visibility</p:attrName>
                                        </p:attrNameLst>
                                      </p:cBhvr>
                                      <p:to>
                                        <p:strVal val="visible"/>
                                      </p:to>
                                    </p:set>
                                    <p:animEffect transition="in" filter="box(in)">
                                      <p:cBhvr>
                                        <p:cTn id="32" dur="500"/>
                                        <p:tgtEl>
                                          <p:spTgt spid="5735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P spid="57350" grpId="0"/>
      <p:bldP spid="57351" grpId="0"/>
      <p:bldP spid="57352" grpId="0" animBg="1"/>
      <p:bldP spid="57353" grpId="0" animBg="1"/>
      <p:bldP spid="57354" grpId="0" animBg="1"/>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FF0000"/>
                </a:solidFill>
                <a:sym typeface="Calibri" pitchFamily="34" charset="0"/>
              </a:rPr>
              <a:t>6.2.6  BCNF</a:t>
            </a:r>
            <a:endParaRPr lang="zh-CN" altLang="en-US" dirty="0" smtClean="0">
              <a:solidFill>
                <a:srgbClr val="FF000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59</a:t>
            </a:fld>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6</a:t>
            </a:fld>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357290" y="3717032"/>
            <a:ext cx="71438" cy="288925"/>
          </a:xfrm>
          <a:prstGeom prst="line">
            <a:avLst/>
          </a:prstGeom>
          <a:noFill/>
          <a:ln w="25400">
            <a:solidFill>
              <a:schemeClr val="tx1"/>
            </a:solidFill>
            <a:round/>
            <a:headEnd/>
            <a:tailEnd/>
          </a:ln>
        </p:spPr>
        <p:txBody>
          <a:bodyPr/>
          <a:lstStyle/>
          <a:p>
            <a:endParaRPr lang="zh-CN" altLang="en-US"/>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60</a:t>
            </a:fld>
            <a:endParaRPr lang="zh-CN" alt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61</a:t>
            </a:fld>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
        <p:nvSpPr>
          <p:cNvPr id="8" name="灯片编号占位符 7"/>
          <p:cNvSpPr>
            <a:spLocks noGrp="1"/>
          </p:cNvSpPr>
          <p:nvPr>
            <p:ph type="sldNum" sz="quarter" idx="4"/>
          </p:nvPr>
        </p:nvSpPr>
        <p:spPr/>
        <p:txBody>
          <a:bodyPr/>
          <a:lstStyle/>
          <a:p>
            <a:fld id="{E4CC0EF8-6874-4E88-9180-6F0F9DF16D3F}"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z="3200" dirty="0" smtClean="0"/>
              <a:t>对于不是</a:t>
            </a:r>
            <a:r>
              <a:rPr lang="en-US" altLang="zh-CN" sz="3200" dirty="0" smtClean="0"/>
              <a:t>BCNF</a:t>
            </a:r>
            <a:r>
              <a:rPr lang="zh-CN" altLang="en-US" sz="3200" dirty="0" smtClean="0"/>
              <a:t>的关系模式，仍然存在不合适的地方。</a:t>
            </a:r>
            <a:endParaRPr lang="en-US" altLang="zh-CN" sz="3200" dirty="0" smtClean="0"/>
          </a:p>
          <a:p>
            <a:pPr marL="342900" indent="-342900" algn="l">
              <a:lnSpc>
                <a:spcPct val="150000"/>
              </a:lnSpc>
              <a:buFont typeface="Wingdings" pitchFamily="2" charset="2"/>
              <a:buChar char="v"/>
            </a:pPr>
            <a:r>
              <a:rPr lang="zh-CN" altLang="en-US" sz="3200" dirty="0" smtClean="0"/>
              <a:t>非</a:t>
            </a:r>
            <a:r>
              <a:rPr lang="en-US" altLang="zh-CN" sz="3200" dirty="0" smtClean="0"/>
              <a:t>BCNF</a:t>
            </a:r>
            <a:r>
              <a:rPr lang="zh-CN" altLang="en-US" sz="3200" dirty="0" smtClean="0"/>
              <a:t>的关系模式也可以通过分解成为</a:t>
            </a:r>
            <a:r>
              <a:rPr lang="en-US" altLang="zh-CN" sz="3200" dirty="0" smtClean="0"/>
              <a:t>BCNF</a:t>
            </a:r>
            <a:r>
              <a:rPr lang="zh-CN" altLang="en-US" sz="3200" dirty="0" smtClean="0"/>
              <a:t>。例如</a:t>
            </a:r>
            <a:r>
              <a:rPr lang="en-US" altLang="zh-CN" sz="3200" dirty="0" smtClean="0"/>
              <a:t>STJ</a:t>
            </a:r>
            <a:r>
              <a:rPr lang="zh-CN" altLang="en-US" sz="3200" dirty="0" smtClean="0"/>
              <a:t>可分解为</a:t>
            </a:r>
            <a:r>
              <a:rPr lang="en-US" altLang="zh-CN" sz="3200" dirty="0" smtClean="0"/>
              <a:t>ST(S,T)</a:t>
            </a:r>
            <a:r>
              <a:rPr lang="zh-CN" altLang="en-US" sz="3200" dirty="0" smtClean="0"/>
              <a:t>与</a:t>
            </a:r>
            <a:r>
              <a:rPr lang="en-US" altLang="zh-CN" sz="3200" dirty="0" smtClean="0"/>
              <a:t>TJ(T,J)</a:t>
            </a:r>
            <a:r>
              <a:rPr lang="zh-CN" altLang="en-US" sz="3200" dirty="0" smtClean="0"/>
              <a:t>，它们都是</a:t>
            </a:r>
            <a:r>
              <a:rPr lang="en-US" altLang="zh-CN" sz="3200" dirty="0" smtClean="0"/>
              <a:t>BCNF</a:t>
            </a:r>
            <a:r>
              <a:rPr lang="zh-CN" altLang="en-US" sz="3200" dirty="0" smtClean="0"/>
              <a:t>。</a:t>
            </a:r>
            <a:endParaRPr lang="en-US" sz="3200"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357158" y="1098550"/>
            <a:ext cx="8401080" cy="5095875"/>
          </a:xfrm>
        </p:spPr>
        <p:txBody>
          <a:bodyPr/>
          <a:lstStyle/>
          <a:p>
            <a:pPr algn="just">
              <a:lnSpc>
                <a:spcPct val="150000"/>
              </a:lnSpc>
            </a:pPr>
            <a:r>
              <a:rPr lang="en-US" altLang="zh-CN" sz="3200" dirty="0" smtClean="0"/>
              <a:t>3NF</a:t>
            </a:r>
            <a:r>
              <a:rPr lang="zh-CN" altLang="en-US" sz="3200" dirty="0" smtClean="0"/>
              <a:t>和</a:t>
            </a:r>
            <a:r>
              <a:rPr lang="en-US" altLang="zh-CN" sz="3200" dirty="0" smtClean="0"/>
              <a:t>BCNF</a:t>
            </a:r>
            <a:r>
              <a:rPr lang="zh-CN" altLang="en-US" sz="3200" dirty="0" smtClean="0"/>
              <a:t>是在函数依赖的条件下对模式分解所能达到的分离程度的测度。</a:t>
            </a:r>
            <a:endParaRPr lang="en-US" sz="3200" dirty="0" smtClean="0"/>
          </a:p>
          <a:p>
            <a:pPr lvl="1" algn="just">
              <a:lnSpc>
                <a:spcPct val="150000"/>
              </a:lnSpc>
            </a:pPr>
            <a:r>
              <a:rPr lang="zh-CN" altLang="en-US" sz="2800" dirty="0" smtClean="0"/>
              <a:t>一个模式中的关系模式如果都属于</a:t>
            </a:r>
            <a:r>
              <a:rPr lang="en-US" altLang="zh-CN" sz="2800" dirty="0" smtClean="0"/>
              <a:t>BCNF</a:t>
            </a:r>
            <a:r>
              <a:rPr lang="zh-CN" altLang="en-US" sz="2800" dirty="0" smtClean="0"/>
              <a:t>，那么在函数依赖范畴内，它已实现了彻底的分离，已消除了插入和删除的异常。</a:t>
            </a:r>
            <a:endParaRPr lang="en-US" sz="2800" dirty="0" smtClean="0"/>
          </a:p>
          <a:p>
            <a:pPr lvl="1" algn="just">
              <a:lnSpc>
                <a:spcPct val="150000"/>
              </a:lnSpc>
            </a:pPr>
            <a:r>
              <a:rPr lang="en-US" altLang="zh-CN" sz="2800" dirty="0" smtClean="0"/>
              <a:t>3NF</a:t>
            </a:r>
            <a:r>
              <a:rPr lang="zh-CN" altLang="en-US" sz="2800" dirty="0" smtClean="0"/>
              <a:t>的“不彻底”性表现在可能存在主属性对码的部分依赖和传递依赖。</a:t>
            </a:r>
          </a:p>
          <a:p>
            <a:pPr algn="just">
              <a:lnSpc>
                <a:spcPct val="150000"/>
              </a:lnSpc>
            </a:pPr>
            <a:endParaRPr lang="zh-CN" altLang="en-US" dirty="0" smtClean="0"/>
          </a:p>
          <a:p>
            <a:pPr algn="just"/>
            <a:endParaRPr lang="zh-CN" altLang="en-US" dirty="0" smtClean="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lstStyle/>
          <a:p>
            <a:pPr eaLnBrk="1" hangingPunct="1"/>
            <a:r>
              <a:rPr lang="en-US" altLang="zh-CN" sz="3200" smtClean="0"/>
              <a:t>3NF</a:t>
            </a:r>
            <a:r>
              <a:rPr lang="zh-CN" altLang="en-US" sz="3200" smtClean="0"/>
              <a:t>与</a:t>
            </a:r>
            <a:r>
              <a:rPr lang="en-US" altLang="zh-CN" sz="3200" smtClean="0"/>
              <a:t>BCNF</a:t>
            </a:r>
            <a:r>
              <a:rPr lang="zh-CN" altLang="en-US" sz="3200" smtClean="0"/>
              <a:t>的关系</a:t>
            </a:r>
            <a:endParaRPr lang="zh-CN" altLang="en-US" smtClean="0"/>
          </a:p>
        </p:txBody>
      </p:sp>
      <p:sp>
        <p:nvSpPr>
          <p:cNvPr id="65541" name="Rectangle 3"/>
          <p:cNvSpPr>
            <a:spLocks noGrp="1" noChangeArrowheads="1"/>
          </p:cNvSpPr>
          <p:nvPr>
            <p:ph type="body" idx="1"/>
          </p:nvPr>
        </p:nvSpPr>
        <p:spPr>
          <a:xfrm>
            <a:off x="642910" y="1357298"/>
            <a:ext cx="7772400" cy="4114800"/>
          </a:xfrm>
        </p:spPr>
        <p:txBody>
          <a:bodyPr/>
          <a:lstStyle/>
          <a:p>
            <a:pPr eaLnBrk="1" hangingPunct="1">
              <a:lnSpc>
                <a:spcPct val="120000"/>
              </a:lnSpc>
            </a:pPr>
            <a:r>
              <a:rPr lang="zh-CN" altLang="en-US" b="1" dirty="0" smtClean="0"/>
              <a:t>如果关系模式</a:t>
            </a:r>
            <a:r>
              <a:rPr lang="en-US" altLang="zh-CN" b="1" dirty="0" smtClean="0"/>
              <a:t>R∈BCNF</a:t>
            </a:r>
            <a:r>
              <a:rPr lang="zh-CN" altLang="en-US" b="1" dirty="0" smtClean="0"/>
              <a:t>，必定有</a:t>
            </a:r>
            <a:r>
              <a:rPr lang="en-US" altLang="zh-CN" b="1" dirty="0" smtClean="0"/>
              <a:t>R∈3NF</a:t>
            </a:r>
          </a:p>
          <a:p>
            <a:pPr eaLnBrk="1" hangingPunct="1">
              <a:lnSpc>
                <a:spcPct val="120000"/>
              </a:lnSpc>
              <a:buFont typeface="Wingdings" pitchFamily="2" charset="2"/>
              <a:buNone/>
            </a:pPr>
            <a:endParaRPr lang="en-US" altLang="zh-CN" sz="2400" b="1" dirty="0" smtClean="0"/>
          </a:p>
          <a:p>
            <a:pPr eaLnBrk="1" hangingPunct="1">
              <a:lnSpc>
                <a:spcPct val="120000"/>
              </a:lnSpc>
            </a:pPr>
            <a:r>
              <a:rPr lang="zh-CN" altLang="en-US" b="1" dirty="0" smtClean="0"/>
              <a:t>如果</a:t>
            </a:r>
            <a:r>
              <a:rPr lang="en-US" altLang="zh-CN" b="1" dirty="0" smtClean="0"/>
              <a:t>R∈3NF</a:t>
            </a:r>
            <a:r>
              <a:rPr lang="zh-CN" altLang="en-US" b="1" dirty="0" smtClean="0"/>
              <a:t>，且</a:t>
            </a:r>
            <a:r>
              <a:rPr lang="en-US" altLang="zh-CN" b="1" dirty="0" smtClean="0"/>
              <a:t>R</a:t>
            </a:r>
            <a:r>
              <a:rPr lang="zh-CN" altLang="en-US" b="1" dirty="0" smtClean="0"/>
              <a:t>只有一个候选码，</a:t>
            </a:r>
          </a:p>
          <a:p>
            <a:pPr eaLnBrk="1" hangingPunct="1">
              <a:lnSpc>
                <a:spcPct val="120000"/>
              </a:lnSpc>
              <a:buFont typeface="Wingdings" pitchFamily="2" charset="2"/>
              <a:buNone/>
            </a:pPr>
            <a:r>
              <a:rPr lang="zh-CN" altLang="en-US" b="1" dirty="0" smtClean="0"/>
              <a:t>   则</a:t>
            </a:r>
            <a:r>
              <a:rPr lang="en-US" altLang="zh-CN" b="1" dirty="0" smtClean="0"/>
              <a:t>R</a:t>
            </a:r>
            <a:r>
              <a:rPr lang="zh-CN" altLang="en-US" b="1" dirty="0" smtClean="0"/>
              <a:t>必属于</a:t>
            </a:r>
            <a:r>
              <a:rPr lang="en-US" altLang="zh-CN" b="1" dirty="0" smtClean="0"/>
              <a:t>BCNF</a:t>
            </a:r>
            <a:r>
              <a:rPr lang="zh-CN" altLang="en-US" b="1" dirty="0" smtClean="0"/>
              <a:t>。</a:t>
            </a:r>
            <a:endParaRPr lang="zh-CN" altLang="en-US" sz="2800" b="1" dirty="0" smtClean="0"/>
          </a:p>
          <a:p>
            <a:pPr eaLnBrk="1" hangingPunct="1">
              <a:lnSpc>
                <a:spcPct val="120000"/>
              </a:lnSpc>
              <a:buFont typeface="Wingdings" pitchFamily="2" charset="2"/>
              <a:buNone/>
            </a:pPr>
            <a:endParaRPr lang="en-US" altLang="zh-CN" sz="2800" b="1" dirty="0" smtClean="0"/>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zh-CN" altLang="en-US" dirty="0" smtClean="0"/>
              <a:t>证明</a:t>
            </a:r>
            <a:r>
              <a:rPr lang="en-US" altLang="zh-CN" dirty="0" smtClean="0"/>
              <a:t>2</a:t>
            </a:r>
            <a:r>
              <a:rPr lang="zh-CN" altLang="en-US" dirty="0" smtClean="0"/>
              <a:t>：若</a:t>
            </a:r>
            <a:r>
              <a:rPr lang="en-US" altLang="zh-CN" dirty="0" smtClean="0"/>
              <a:t>R∈BCNF</a:t>
            </a:r>
            <a:r>
              <a:rPr lang="zh-CN" altLang="en-US" dirty="0" smtClean="0"/>
              <a:t>，那么</a:t>
            </a:r>
            <a:r>
              <a:rPr lang="en-US" altLang="zh-CN" dirty="0" smtClean="0"/>
              <a:t>R∈3NF</a:t>
            </a:r>
          </a:p>
        </p:txBody>
      </p:sp>
      <p:sp>
        <p:nvSpPr>
          <p:cNvPr id="66565" name="Rectangle 3"/>
          <p:cNvSpPr>
            <a:spLocks noGrp="1" noChangeArrowheads="1"/>
          </p:cNvSpPr>
          <p:nvPr>
            <p:ph type="body" idx="1"/>
          </p:nvPr>
        </p:nvSpPr>
        <p:spPr>
          <a:xfrm>
            <a:off x="611188" y="1589088"/>
            <a:ext cx="8153400" cy="4114800"/>
          </a:xfrm>
        </p:spPr>
        <p:txBody>
          <a:bodyPr/>
          <a:lstStyle/>
          <a:p>
            <a:pPr marL="0" indent="0" eaLnBrk="1" hangingPunct="1">
              <a:lnSpc>
                <a:spcPct val="120000"/>
              </a:lnSpc>
              <a:buFont typeface="Wingdings" pitchFamily="2" charset="2"/>
              <a:buNone/>
            </a:pPr>
            <a:r>
              <a:rPr lang="zh-CN" altLang="en-US" sz="2800" b="1" dirty="0" smtClean="0"/>
              <a:t>证明：假设</a:t>
            </a:r>
            <a:r>
              <a:rPr lang="en-US" altLang="zh-CN" sz="2800" b="1" dirty="0" smtClean="0"/>
              <a:t>R</a:t>
            </a:r>
            <a:r>
              <a:rPr lang="en-US" altLang="zh-CN" sz="2800" dirty="0" smtClean="0"/>
              <a:t>∈BCNF</a:t>
            </a:r>
            <a:r>
              <a:rPr lang="zh-CN" altLang="en-US" sz="2800" dirty="0" smtClean="0"/>
              <a:t>，但</a:t>
            </a:r>
            <a:r>
              <a:rPr lang="en-US" altLang="zh-CN" sz="2800" dirty="0" smtClean="0"/>
              <a:t>R∈3NF</a:t>
            </a:r>
            <a:r>
              <a:rPr lang="zh-CN" altLang="en-US" sz="2800" dirty="0" smtClean="0"/>
              <a:t>，那么根据</a:t>
            </a:r>
            <a:r>
              <a:rPr lang="en-US" altLang="zh-CN" sz="2800" dirty="0" smtClean="0"/>
              <a:t>3NF</a:t>
            </a:r>
            <a:r>
              <a:rPr lang="zh-CN" altLang="en-US" sz="2800" dirty="0" smtClean="0"/>
              <a:t>的定义可知，必然在</a:t>
            </a:r>
            <a:r>
              <a:rPr lang="en-US" altLang="zh-CN" sz="2800" dirty="0" smtClean="0"/>
              <a:t>R</a:t>
            </a:r>
            <a:r>
              <a:rPr lang="zh-CN" altLang="en-US" sz="2800" dirty="0" smtClean="0"/>
              <a:t>中存在这样的码</a:t>
            </a:r>
            <a:r>
              <a:rPr lang="en-US" altLang="zh-CN" sz="2800" dirty="0" smtClean="0"/>
              <a:t>X</a:t>
            </a:r>
            <a:r>
              <a:rPr lang="zh-CN" altLang="en-US" sz="2800" dirty="0" smtClean="0"/>
              <a:t>，属性组</a:t>
            </a:r>
            <a:r>
              <a:rPr lang="en-US" altLang="zh-CN" sz="2800" dirty="0" smtClean="0"/>
              <a:t>Y</a:t>
            </a:r>
            <a:r>
              <a:rPr lang="zh-CN" altLang="en-US" sz="2800" dirty="0" smtClean="0"/>
              <a:t>及非主属性组</a:t>
            </a:r>
            <a:r>
              <a:rPr lang="en-US" altLang="zh-CN" sz="2800" dirty="0" smtClean="0"/>
              <a:t>Z</a:t>
            </a:r>
            <a:r>
              <a:rPr lang="zh-CN" altLang="en-US" sz="2800" dirty="0" smtClean="0"/>
              <a:t>（</a:t>
            </a:r>
            <a:r>
              <a:rPr lang="en-US" altLang="zh-CN" sz="2800" dirty="0" smtClean="0"/>
              <a:t>Z </a:t>
            </a:r>
            <a:r>
              <a:rPr lang="en-US" altLang="zh-CN" sz="2800" dirty="0" smtClean="0">
                <a:sym typeface="Symbol" pitchFamily="18" charset="2"/>
              </a:rPr>
              <a:t> </a:t>
            </a:r>
            <a:r>
              <a:rPr lang="en-US" altLang="zh-CN" sz="2800" dirty="0" smtClean="0"/>
              <a:t>Y</a:t>
            </a:r>
            <a:r>
              <a:rPr lang="zh-CN" altLang="en-US" sz="2800" dirty="0" smtClean="0"/>
              <a:t>），使得</a:t>
            </a:r>
            <a:r>
              <a:rPr lang="en-US" altLang="zh-CN" sz="2800" dirty="0" smtClean="0"/>
              <a:t>X→Y</a:t>
            </a:r>
            <a:r>
              <a:rPr lang="zh-CN" altLang="en-US" sz="2800" dirty="0" smtClean="0"/>
              <a:t>，（</a:t>
            </a:r>
            <a:r>
              <a:rPr lang="en-US" altLang="zh-CN" sz="2800" dirty="0" smtClean="0"/>
              <a:t>Y→X</a:t>
            </a:r>
            <a:r>
              <a:rPr lang="zh-CN" altLang="en-US" sz="2800" dirty="0" smtClean="0"/>
              <a:t>），</a:t>
            </a:r>
            <a:r>
              <a:rPr lang="en-US" altLang="zh-CN" sz="2800" dirty="0" smtClean="0"/>
              <a:t>Y→Z</a:t>
            </a:r>
            <a:r>
              <a:rPr lang="zh-CN" altLang="en-US" sz="2800" dirty="0" smtClean="0"/>
              <a:t>成立。因为</a:t>
            </a:r>
            <a:r>
              <a:rPr lang="en-US" altLang="zh-CN" sz="2800" dirty="0" smtClean="0"/>
              <a:t>X</a:t>
            </a:r>
            <a:r>
              <a:rPr lang="zh-CN" altLang="en-US" sz="2800" dirty="0" smtClean="0"/>
              <a:t>为码，而</a:t>
            </a:r>
            <a:r>
              <a:rPr lang="en-US" altLang="zh-CN" sz="2800" dirty="0" smtClean="0"/>
              <a:t>Y→X</a:t>
            </a:r>
            <a:r>
              <a:rPr lang="zh-CN" altLang="en-US" sz="2800" dirty="0" smtClean="0"/>
              <a:t>，故</a:t>
            </a:r>
            <a:r>
              <a:rPr lang="en-US" altLang="zh-CN" sz="2800" dirty="0" smtClean="0"/>
              <a:t>Y</a:t>
            </a:r>
            <a:r>
              <a:rPr lang="zh-CN" altLang="en-US" sz="2800" dirty="0" smtClean="0"/>
              <a:t>不是码，而</a:t>
            </a:r>
            <a:r>
              <a:rPr lang="en-US" altLang="zh-CN" sz="2800" dirty="0" smtClean="0"/>
              <a:t>Y→Z</a:t>
            </a:r>
            <a:r>
              <a:rPr lang="zh-CN" altLang="en-US" sz="2800" dirty="0" smtClean="0"/>
              <a:t>，并且</a:t>
            </a:r>
            <a:r>
              <a:rPr lang="en-US" altLang="zh-CN" sz="2800" dirty="0" smtClean="0"/>
              <a:t>Z </a:t>
            </a:r>
            <a:r>
              <a:rPr lang="en-US" altLang="zh-CN" sz="2800" dirty="0" smtClean="0">
                <a:sym typeface="Symbol" pitchFamily="18" charset="2"/>
              </a:rPr>
              <a:t> Y</a:t>
            </a:r>
            <a:r>
              <a:rPr lang="zh-CN" altLang="en-US" sz="2800" dirty="0" smtClean="0">
                <a:sym typeface="Symbol" pitchFamily="18" charset="2"/>
              </a:rPr>
              <a:t>，根据</a:t>
            </a:r>
            <a:r>
              <a:rPr lang="en-US" altLang="zh-CN" sz="2800" dirty="0" smtClean="0">
                <a:sym typeface="Symbol" pitchFamily="18" charset="2"/>
              </a:rPr>
              <a:t>BCNF</a:t>
            </a:r>
            <a:r>
              <a:rPr lang="zh-CN" altLang="en-US" sz="2800" dirty="0" smtClean="0">
                <a:sym typeface="Symbol" pitchFamily="18" charset="2"/>
              </a:rPr>
              <a:t>的定义可知</a:t>
            </a:r>
            <a:r>
              <a:rPr lang="en-US" altLang="zh-CN" sz="2800" dirty="0" smtClean="0">
                <a:sym typeface="Symbol" pitchFamily="18" charset="2"/>
              </a:rPr>
              <a:t>R</a:t>
            </a:r>
            <a:r>
              <a:rPr lang="en-US" altLang="zh-CN" sz="2800" dirty="0" smtClean="0"/>
              <a:t>∈BCNF</a:t>
            </a:r>
            <a:r>
              <a:rPr lang="zh-CN" altLang="en-US" sz="2800" dirty="0" smtClean="0"/>
              <a:t>，这与原假设相矛盾，故原命题成立。</a:t>
            </a:r>
          </a:p>
        </p:txBody>
      </p:sp>
      <p:sp>
        <p:nvSpPr>
          <p:cNvPr id="66566" name="Line 6"/>
          <p:cNvSpPr>
            <a:spLocks noChangeShapeType="1"/>
          </p:cNvSpPr>
          <p:nvPr/>
        </p:nvSpPr>
        <p:spPr bwMode="auto">
          <a:xfrm>
            <a:off x="5143504" y="1643050"/>
            <a:ext cx="217488" cy="431800"/>
          </a:xfrm>
          <a:prstGeom prst="line">
            <a:avLst/>
          </a:prstGeom>
          <a:noFill/>
          <a:ln w="19050">
            <a:solidFill>
              <a:schemeClr val="tx1"/>
            </a:solidFill>
            <a:round/>
            <a:headEnd/>
            <a:tailEnd/>
          </a:ln>
        </p:spPr>
        <p:txBody>
          <a:bodyPr/>
          <a:lstStyle/>
          <a:p>
            <a:endParaRPr lang="zh-CN" altLang="en-US"/>
          </a:p>
        </p:txBody>
      </p:sp>
      <p:sp>
        <p:nvSpPr>
          <p:cNvPr id="66567" name="Line 7"/>
          <p:cNvSpPr>
            <a:spLocks noChangeShapeType="1"/>
          </p:cNvSpPr>
          <p:nvPr/>
        </p:nvSpPr>
        <p:spPr bwMode="auto">
          <a:xfrm>
            <a:off x="7572396" y="2709861"/>
            <a:ext cx="215900" cy="504825"/>
          </a:xfrm>
          <a:prstGeom prst="line">
            <a:avLst/>
          </a:prstGeom>
          <a:noFill/>
          <a:ln w="19050">
            <a:solidFill>
              <a:schemeClr val="tx1"/>
            </a:solidFill>
            <a:round/>
            <a:headEnd/>
            <a:tailEnd/>
          </a:ln>
        </p:spPr>
        <p:txBody>
          <a:bodyPr/>
          <a:lstStyle/>
          <a:p>
            <a:endParaRPr lang="zh-CN" altLang="en-US"/>
          </a:p>
        </p:txBody>
      </p:sp>
      <p:sp>
        <p:nvSpPr>
          <p:cNvPr id="66568" name="Line 8"/>
          <p:cNvSpPr>
            <a:spLocks noChangeShapeType="1"/>
          </p:cNvSpPr>
          <p:nvPr/>
        </p:nvSpPr>
        <p:spPr bwMode="auto">
          <a:xfrm>
            <a:off x="3783008" y="2782886"/>
            <a:ext cx="217488" cy="431800"/>
          </a:xfrm>
          <a:prstGeom prst="line">
            <a:avLst/>
          </a:prstGeom>
          <a:noFill/>
          <a:ln w="19050">
            <a:solidFill>
              <a:schemeClr val="tx1"/>
            </a:solidFill>
            <a:round/>
            <a:headEnd/>
            <a:tailEnd/>
          </a:ln>
        </p:spPr>
        <p:txBody>
          <a:bodyPr/>
          <a:lstStyle/>
          <a:p>
            <a:endParaRPr lang="zh-CN" altLang="en-US"/>
          </a:p>
        </p:txBody>
      </p:sp>
      <p:sp>
        <p:nvSpPr>
          <p:cNvPr id="66569" name="Line 10"/>
          <p:cNvSpPr>
            <a:spLocks noChangeShapeType="1"/>
          </p:cNvSpPr>
          <p:nvPr/>
        </p:nvSpPr>
        <p:spPr bwMode="auto">
          <a:xfrm>
            <a:off x="5286380" y="3146413"/>
            <a:ext cx="215900" cy="504825"/>
          </a:xfrm>
          <a:prstGeom prst="line">
            <a:avLst/>
          </a:prstGeom>
          <a:noFill/>
          <a:ln w="19050">
            <a:solidFill>
              <a:schemeClr val="tx1"/>
            </a:solidFill>
            <a:round/>
            <a:headEnd/>
            <a:tailEnd/>
          </a:ln>
        </p:spPr>
        <p:txBody>
          <a:bodyPr/>
          <a:lstStyle/>
          <a:p>
            <a:endParaRPr lang="zh-CN" altLang="en-US"/>
          </a:p>
        </p:txBody>
      </p:sp>
      <p:sp>
        <p:nvSpPr>
          <p:cNvPr id="66570" name="Line 11"/>
          <p:cNvSpPr>
            <a:spLocks noChangeShapeType="1"/>
          </p:cNvSpPr>
          <p:nvPr/>
        </p:nvSpPr>
        <p:spPr bwMode="auto">
          <a:xfrm>
            <a:off x="2895600" y="3709993"/>
            <a:ext cx="215900" cy="504825"/>
          </a:xfrm>
          <a:prstGeom prst="line">
            <a:avLst/>
          </a:prstGeom>
          <a:noFill/>
          <a:ln w="19050">
            <a:solidFill>
              <a:schemeClr val="tx1"/>
            </a:solidFill>
            <a:round/>
            <a:headEnd/>
            <a:tailEnd/>
          </a:ln>
        </p:spPr>
        <p:txBody>
          <a:bodyPr/>
          <a:lstStyle/>
          <a:p>
            <a:endParaRPr lang="zh-CN" altLang="en-US"/>
          </a:p>
        </p:txBody>
      </p:sp>
      <p:sp>
        <p:nvSpPr>
          <p:cNvPr id="66571" name="Line 12"/>
          <p:cNvSpPr>
            <a:spLocks noChangeShapeType="1"/>
          </p:cNvSpPr>
          <p:nvPr/>
        </p:nvSpPr>
        <p:spPr bwMode="auto">
          <a:xfrm>
            <a:off x="1071538" y="4151300"/>
            <a:ext cx="215900" cy="504825"/>
          </a:xfrm>
          <a:prstGeom prst="line">
            <a:avLst/>
          </a:prstGeom>
          <a:noFill/>
          <a:ln w="19050">
            <a:solidFill>
              <a:schemeClr val="tx1"/>
            </a:solidFill>
            <a:round/>
            <a:headEnd/>
            <a:tailEnd/>
          </a:ln>
        </p:spPr>
        <p:txBody>
          <a:bodyPr/>
          <a:lstStyle/>
          <a:p>
            <a:endParaRPr lang="zh-CN" altLang="en-US"/>
          </a:p>
        </p:txBody>
      </p:sp>
      <p:sp>
        <p:nvSpPr>
          <p:cNvPr id="12" name="灯片编号占位符 11"/>
          <p:cNvSpPr>
            <a:spLocks noGrp="1"/>
          </p:cNvSpPr>
          <p:nvPr>
            <p:ph type="sldNum" sz="quarter" idx="4"/>
          </p:nvPr>
        </p:nvSpPr>
        <p:spPr/>
        <p:txBody>
          <a:bodyPr/>
          <a:lstStyle/>
          <a:p>
            <a:fld id="{E4CC0EF8-6874-4E88-9180-6F0F9DF16D3F}" type="slidenum">
              <a:rPr lang="zh-CN" altLang="en-US" smtClean="0"/>
              <a:pPr/>
              <a:t>69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6565">
                                            <p:txEl>
                                              <p:pRg st="0" end="0"/>
                                            </p:txEl>
                                          </p:spTgt>
                                        </p:tgtEl>
                                        <p:attrNameLst>
                                          <p:attrName>style.visibility</p:attrName>
                                        </p:attrNameLst>
                                      </p:cBhvr>
                                      <p:to>
                                        <p:strVal val="visible"/>
                                      </p:to>
                                    </p:set>
                                    <p:animEffect transition="in" filter="diamond(in)">
                                      <p:cBhvr>
                                        <p:cTn id="7" dur="2000"/>
                                        <p:tgtEl>
                                          <p:spTgt spid="66565">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6566"/>
                                        </p:tgtEl>
                                        <p:attrNameLst>
                                          <p:attrName>style.visibility</p:attrName>
                                        </p:attrNameLst>
                                      </p:cBhvr>
                                      <p:to>
                                        <p:strVal val="visible"/>
                                      </p:to>
                                    </p:set>
                                    <p:animEffect transition="in" filter="diamond(in)">
                                      <p:cBhvr>
                                        <p:cTn id="10" dur="2000"/>
                                        <p:tgtEl>
                                          <p:spTgt spid="66566"/>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66567"/>
                                        </p:tgtEl>
                                        <p:attrNameLst>
                                          <p:attrName>style.visibility</p:attrName>
                                        </p:attrNameLst>
                                      </p:cBhvr>
                                      <p:to>
                                        <p:strVal val="visible"/>
                                      </p:to>
                                    </p:set>
                                    <p:animEffect transition="in" filter="diamond(in)">
                                      <p:cBhvr>
                                        <p:cTn id="13" dur="2000"/>
                                        <p:tgtEl>
                                          <p:spTgt spid="66567"/>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66568"/>
                                        </p:tgtEl>
                                        <p:attrNameLst>
                                          <p:attrName>style.visibility</p:attrName>
                                        </p:attrNameLst>
                                      </p:cBhvr>
                                      <p:to>
                                        <p:strVal val="visible"/>
                                      </p:to>
                                    </p:set>
                                    <p:animEffect transition="in" filter="diamond(in)">
                                      <p:cBhvr>
                                        <p:cTn id="16" dur="2000"/>
                                        <p:tgtEl>
                                          <p:spTgt spid="66568"/>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diamond(in)">
                                      <p:cBhvr>
                                        <p:cTn id="19" dur="2000"/>
                                        <p:tgtEl>
                                          <p:spTgt spid="66569"/>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66570"/>
                                        </p:tgtEl>
                                        <p:attrNameLst>
                                          <p:attrName>style.visibility</p:attrName>
                                        </p:attrNameLst>
                                      </p:cBhvr>
                                      <p:to>
                                        <p:strVal val="visible"/>
                                      </p:to>
                                    </p:set>
                                    <p:animEffect transition="in" filter="diamond(in)">
                                      <p:cBhvr>
                                        <p:cTn id="22" dur="2000"/>
                                        <p:tgtEl>
                                          <p:spTgt spid="6657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66571"/>
                                        </p:tgtEl>
                                        <p:attrNameLst>
                                          <p:attrName>style.visibility</p:attrName>
                                        </p:attrNameLst>
                                      </p:cBhvr>
                                      <p:to>
                                        <p:strVal val="visible"/>
                                      </p:to>
                                    </p:set>
                                    <p:animEffect transition="in" filter="diamond(in)">
                                      <p:cBhvr>
                                        <p:cTn id="25" dur="2000"/>
                                        <p:tgtEl>
                                          <p:spTgt spid="6657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p:bldP spid="66566" grpId="0" animBg="1"/>
      <p:bldP spid="66567" grpId="0" animBg="1"/>
      <p:bldP spid="66568" grpId="0" animBg="1"/>
      <p:bldP spid="66569" grpId="0" animBg="1"/>
      <p:bldP spid="66570" grpId="0" animBg="1"/>
      <p:bldP spid="6657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385763" y="982663"/>
            <a:ext cx="8615393" cy="5256212"/>
          </a:xfrm>
        </p:spPr>
        <p:txBody>
          <a:bodyPr/>
          <a:lstStyle/>
          <a:p>
            <a:pPr marL="342900" indent="-342900" algn="l">
              <a:lnSpc>
                <a:spcPct val="150000"/>
              </a:lnSpc>
              <a:buFont typeface="Wingdings" pitchFamily="2" charset="2"/>
              <a:buChar char="v"/>
            </a:pPr>
            <a:r>
              <a:rPr lang="zh-CN" altLang="en-US" sz="3200" dirty="0" smtClean="0">
                <a:sym typeface="Calibri" pitchFamily="34" charset="0"/>
              </a:rPr>
              <a:t>数据依赖</a:t>
            </a:r>
            <a:endParaRPr lang="en-US" sz="3200" dirty="0" smtClean="0">
              <a:sym typeface="Calibri" pitchFamily="34" charset="0"/>
            </a:endParaRPr>
          </a:p>
          <a:p>
            <a:pPr marL="800100" lvl="1" indent="-342900" algn="l">
              <a:lnSpc>
                <a:spcPct val="150000"/>
              </a:lnSpc>
              <a:buFont typeface="Wingdings" pitchFamily="2" charset="2"/>
              <a:buChar char="n"/>
            </a:pPr>
            <a:r>
              <a:rPr lang="zh-CN" altLang="en-US" sz="2800" dirty="0" smtClean="0">
                <a:sym typeface="Calibri" pitchFamily="34" charset="0"/>
              </a:rPr>
              <a:t>是一个关系内部属性与属性之间的一种约束关系</a:t>
            </a:r>
            <a:endParaRPr lang="en-US" sz="2800" dirty="0" smtClean="0">
              <a:sym typeface="Calibri" pitchFamily="34" charset="0"/>
            </a:endParaRPr>
          </a:p>
          <a:p>
            <a:pPr marL="1200150" lvl="2" indent="-285750" algn="l">
              <a:lnSpc>
                <a:spcPct val="150000"/>
              </a:lnSpc>
              <a:buSzPct val="87000"/>
              <a:buFont typeface="Wingdings" pitchFamily="2" charset="2"/>
              <a:buChar char="l"/>
            </a:pPr>
            <a:r>
              <a:rPr lang="zh-CN" altLang="en-US" sz="2400" dirty="0" smtClean="0">
                <a:sym typeface="Calibri" pitchFamily="34" charset="0"/>
              </a:rPr>
              <a:t>通过属性间值的相等与否体现出来的数据间相互联系</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sz="2800" dirty="0" smtClean="0">
                <a:sym typeface="Calibri" pitchFamily="34" charset="0"/>
              </a:rPr>
              <a:t>是现实世界属性间相互联系的抽象</a:t>
            </a:r>
            <a:endParaRPr lang="en-US" sz="3200" dirty="0" smtClean="0">
              <a:sym typeface="Calibri" pitchFamily="34" charset="0"/>
            </a:endParaRPr>
          </a:p>
          <a:p>
            <a:pPr marL="800100" lvl="1" indent="-342900" algn="l">
              <a:lnSpc>
                <a:spcPct val="150000"/>
              </a:lnSpc>
              <a:buFont typeface="Wingdings" pitchFamily="2" charset="2"/>
              <a:buChar char="n"/>
            </a:pPr>
            <a:r>
              <a:rPr lang="zh-CN" altLang="en-US" sz="2800" dirty="0" smtClean="0">
                <a:sym typeface="Calibri" pitchFamily="34" charset="0"/>
              </a:rPr>
              <a:t>是数据内在的性质</a:t>
            </a:r>
            <a:endParaRPr lang="en-US" sz="3200" dirty="0" smtClean="0">
              <a:sym typeface="Calibri" pitchFamily="34" charset="0"/>
            </a:endParaRPr>
          </a:p>
          <a:p>
            <a:pPr marL="800100" lvl="1" indent="-342900" algn="l">
              <a:lnSpc>
                <a:spcPct val="150000"/>
              </a:lnSpc>
              <a:buFont typeface="Wingdings" pitchFamily="2" charset="2"/>
              <a:buChar char="n"/>
            </a:pPr>
            <a:r>
              <a:rPr lang="zh-CN" altLang="en-US" sz="2800" dirty="0" smtClean="0">
                <a:sym typeface="Calibri" pitchFamily="34" charset="0"/>
              </a:rPr>
              <a:t>是语义的体现</a:t>
            </a:r>
            <a:endParaRPr lang="zh-CN" altLang="en-US" sz="2800"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7</a:t>
            </a:fld>
            <a:endParaRPr lang="zh-CN" alt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ltLang="zh-CN" sz="3200" smtClean="0"/>
              <a:t>BCNF</a:t>
            </a:r>
            <a:r>
              <a:rPr lang="zh-CN" altLang="en-US" sz="3200" smtClean="0"/>
              <a:t>的关系模式所具有的性质</a:t>
            </a:r>
          </a:p>
        </p:txBody>
      </p:sp>
      <p:sp>
        <p:nvSpPr>
          <p:cNvPr id="67589" name="Rectangle 3"/>
          <p:cNvSpPr>
            <a:spLocks noGrp="1" noChangeArrowheads="1"/>
          </p:cNvSpPr>
          <p:nvPr>
            <p:ph type="body" idx="1"/>
          </p:nvPr>
        </p:nvSpPr>
        <p:spPr>
          <a:xfrm>
            <a:off x="307974" y="1285860"/>
            <a:ext cx="8478868" cy="4114800"/>
          </a:xfrm>
        </p:spPr>
        <p:txBody>
          <a:bodyPr/>
          <a:lstStyle/>
          <a:p>
            <a:pPr algn="just" eaLnBrk="1" hangingPunct="1">
              <a:lnSpc>
                <a:spcPct val="170000"/>
              </a:lnSpc>
              <a:buFont typeface="Wingdings" pitchFamily="2" charset="2"/>
              <a:buNone/>
            </a:pPr>
            <a:r>
              <a:rPr lang="en-US" altLang="zh-CN" sz="3200" b="1" dirty="0" smtClean="0"/>
              <a:t>⒈ </a:t>
            </a:r>
            <a:r>
              <a:rPr lang="zh-CN" altLang="en-US" sz="3200" b="1" dirty="0" smtClean="0"/>
              <a:t>所有</a:t>
            </a:r>
            <a:r>
              <a:rPr lang="zh-CN" altLang="en-US" sz="3200" b="1" dirty="0" smtClean="0">
                <a:solidFill>
                  <a:srgbClr val="FF0000"/>
                </a:solidFill>
              </a:rPr>
              <a:t>非主属性</a:t>
            </a:r>
            <a:r>
              <a:rPr lang="zh-CN" altLang="en-US" sz="3200" b="1" dirty="0" smtClean="0"/>
              <a:t>都完全函数依赖于每个候选码</a:t>
            </a:r>
          </a:p>
          <a:p>
            <a:pPr algn="just" eaLnBrk="1" hangingPunct="1">
              <a:lnSpc>
                <a:spcPct val="170000"/>
              </a:lnSpc>
              <a:buFont typeface="Wingdings" pitchFamily="2" charset="2"/>
              <a:buNone/>
            </a:pPr>
            <a:r>
              <a:rPr lang="zh-CN" altLang="en-US" sz="3200" b="1" dirty="0" smtClean="0"/>
              <a:t>⒉ 所有</a:t>
            </a:r>
            <a:r>
              <a:rPr lang="zh-CN" altLang="en-US" sz="3200" b="1" dirty="0" smtClean="0">
                <a:solidFill>
                  <a:srgbClr val="FF0000"/>
                </a:solidFill>
              </a:rPr>
              <a:t>主属性</a:t>
            </a:r>
            <a:r>
              <a:rPr lang="zh-CN" altLang="en-US" sz="3200" b="1" dirty="0" smtClean="0"/>
              <a:t>都完全函数依赖于每个不包含它的候选码</a:t>
            </a:r>
          </a:p>
          <a:p>
            <a:pPr algn="just" eaLnBrk="1" hangingPunct="1">
              <a:lnSpc>
                <a:spcPct val="170000"/>
              </a:lnSpc>
              <a:buFont typeface="Wingdings" pitchFamily="2" charset="2"/>
              <a:buNone/>
            </a:pPr>
            <a:r>
              <a:rPr lang="zh-CN" altLang="en-US" sz="3200" b="1" dirty="0" smtClean="0"/>
              <a:t>⒊ 没有任何属性完全函数依赖于</a:t>
            </a:r>
            <a:r>
              <a:rPr lang="zh-CN" altLang="en-US" sz="3200" b="1" dirty="0" smtClean="0">
                <a:solidFill>
                  <a:srgbClr val="FF0000"/>
                </a:solidFill>
              </a:rPr>
              <a:t>非码</a:t>
            </a:r>
            <a:r>
              <a:rPr lang="zh-CN" altLang="en-US" sz="3200" b="1" dirty="0" smtClean="0"/>
              <a:t>的任何一组属性</a:t>
            </a:r>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BCNF</a:t>
            </a:r>
            <a:r>
              <a:rPr lang="zh-CN" altLang="en-US" dirty="0" smtClean="0"/>
              <a:t>示例</a:t>
            </a:r>
            <a:endParaRPr lang="zh-CN" altLang="en-US" dirty="0"/>
          </a:p>
        </p:txBody>
      </p:sp>
      <p:sp>
        <p:nvSpPr>
          <p:cNvPr id="3" name="内容占位符 2"/>
          <p:cNvSpPr>
            <a:spLocks noGrp="1"/>
          </p:cNvSpPr>
          <p:nvPr>
            <p:ph idx="1"/>
          </p:nvPr>
        </p:nvSpPr>
        <p:spPr>
          <a:xfrm>
            <a:off x="457200" y="1022697"/>
            <a:ext cx="8229600" cy="4854575"/>
          </a:xfrm>
        </p:spPr>
        <p:txBody>
          <a:bodyPr/>
          <a:lstStyle/>
          <a:p>
            <a:pPr>
              <a:lnSpc>
                <a:spcPct val="150000"/>
              </a:lnSpc>
            </a:pPr>
            <a:r>
              <a:rPr lang="zh-CN" altLang="en-US" dirty="0"/>
              <a:t>配件管理关系模式 </a:t>
            </a:r>
            <a:r>
              <a:rPr lang="en-US" altLang="zh-CN" dirty="0"/>
              <a:t>WPE</a:t>
            </a:r>
            <a:r>
              <a:rPr lang="zh-CN" altLang="en-US" dirty="0"/>
              <a:t>（</a:t>
            </a:r>
            <a:r>
              <a:rPr lang="en-US" altLang="zh-CN" dirty="0"/>
              <a:t>WNO</a:t>
            </a:r>
            <a:r>
              <a:rPr lang="zh-CN" altLang="en-US" dirty="0"/>
              <a:t>，</a:t>
            </a:r>
            <a:r>
              <a:rPr lang="en-US" altLang="zh-CN" dirty="0"/>
              <a:t>PNO</a:t>
            </a:r>
            <a:r>
              <a:rPr lang="zh-CN" altLang="en-US" dirty="0"/>
              <a:t>，</a:t>
            </a:r>
            <a:r>
              <a:rPr lang="en-US" altLang="zh-CN" dirty="0"/>
              <a:t>ENO</a:t>
            </a:r>
            <a:r>
              <a:rPr lang="zh-CN" altLang="en-US" dirty="0"/>
              <a:t>，</a:t>
            </a:r>
            <a:r>
              <a:rPr lang="en-US" altLang="zh-CN" dirty="0"/>
              <a:t>QNT</a:t>
            </a:r>
            <a:r>
              <a:rPr lang="zh-CN" altLang="en-US" dirty="0"/>
              <a:t>）分别表仓库号，配件号，职工号，数量。有以下</a:t>
            </a:r>
            <a:r>
              <a:rPr lang="zh-CN" altLang="en-US" dirty="0" smtClean="0"/>
              <a:t>条件：</a:t>
            </a:r>
            <a:endParaRPr lang="en-US" altLang="zh-CN" dirty="0" smtClean="0"/>
          </a:p>
          <a:p>
            <a:pPr lvl="1">
              <a:lnSpc>
                <a:spcPct val="150000"/>
              </a:lnSpc>
            </a:pPr>
            <a:r>
              <a:rPr lang="zh-CN" altLang="en-US" dirty="0"/>
              <a:t>一个仓库有多个职工。 </a:t>
            </a:r>
            <a:endParaRPr lang="en-US" altLang="zh-CN" dirty="0" smtClean="0"/>
          </a:p>
          <a:p>
            <a:pPr lvl="1">
              <a:lnSpc>
                <a:spcPct val="150000"/>
              </a:lnSpc>
            </a:pPr>
            <a:r>
              <a:rPr lang="zh-CN" altLang="en-US" dirty="0"/>
              <a:t>一个职工仅在一个仓库工作。 </a:t>
            </a:r>
            <a:endParaRPr lang="en-US" altLang="zh-CN" dirty="0" smtClean="0"/>
          </a:p>
          <a:p>
            <a:pPr lvl="1">
              <a:lnSpc>
                <a:spcPct val="150000"/>
              </a:lnSpc>
            </a:pPr>
            <a:r>
              <a:rPr lang="zh-CN" altLang="en-US" dirty="0"/>
              <a:t>每个仓库里一种型号的配件由专人负责，但一个人可以管理几种配件</a:t>
            </a:r>
            <a:r>
              <a:rPr lang="zh-CN" altLang="en-US" dirty="0" smtClean="0"/>
              <a:t>。</a:t>
            </a:r>
            <a:endParaRPr lang="en-US" altLang="zh-CN" dirty="0" smtClean="0"/>
          </a:p>
          <a:p>
            <a:pPr lvl="1">
              <a:lnSpc>
                <a:spcPct val="150000"/>
              </a:lnSpc>
            </a:pPr>
            <a:r>
              <a:rPr lang="zh-CN" altLang="en-US" dirty="0"/>
              <a:t>同一种型号的配件可以分放在几个仓库中。</a:t>
            </a: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71</a:t>
            </a:fld>
            <a:endParaRPr lang="zh-CN" altLang="en-US"/>
          </a:p>
        </p:txBody>
      </p:sp>
    </p:spTree>
    <p:extLst>
      <p:ext uri="{BB962C8B-B14F-4D97-AF65-F5344CB8AC3E}">
        <p14:creationId xmlns="" xmlns:p14="http://schemas.microsoft.com/office/powerpoint/2010/main" val="413336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r>
              <a:rPr lang="zh-CN" altLang="en-US" dirty="0"/>
              <a:t>示例</a:t>
            </a:r>
          </a:p>
        </p:txBody>
      </p:sp>
      <p:sp>
        <p:nvSpPr>
          <p:cNvPr id="3" name="内容占位符 2"/>
          <p:cNvSpPr>
            <a:spLocks noGrp="1"/>
          </p:cNvSpPr>
          <p:nvPr>
            <p:ph idx="1"/>
          </p:nvPr>
        </p:nvSpPr>
        <p:spPr/>
        <p:txBody>
          <a:bodyPr/>
          <a:lstStyle/>
          <a:p>
            <a:r>
              <a:rPr lang="zh-CN" altLang="en-US" b="0" dirty="0"/>
              <a:t>分析：由以上得 </a:t>
            </a:r>
            <a:r>
              <a:rPr lang="en-US" altLang="zh-CN" b="0" dirty="0"/>
              <a:t>PNO </a:t>
            </a:r>
            <a:r>
              <a:rPr lang="zh-CN" altLang="en-US" b="0" dirty="0"/>
              <a:t>不能确定</a:t>
            </a:r>
            <a:r>
              <a:rPr lang="en-US" altLang="zh-CN" b="0" dirty="0"/>
              <a:t>QNT</a:t>
            </a:r>
            <a:r>
              <a:rPr lang="zh-CN" altLang="en-US" b="0" dirty="0"/>
              <a:t>，由组合属性（</a:t>
            </a:r>
            <a:r>
              <a:rPr lang="en-US" altLang="zh-CN" b="0" dirty="0"/>
              <a:t>WNO</a:t>
            </a:r>
            <a:r>
              <a:rPr lang="zh-CN" altLang="en-US" b="0" dirty="0"/>
              <a:t>，</a:t>
            </a:r>
            <a:r>
              <a:rPr lang="en-US" altLang="zh-CN" b="0" dirty="0"/>
              <a:t>PNO</a:t>
            </a:r>
            <a:r>
              <a:rPr lang="zh-CN" altLang="en-US" b="0" dirty="0"/>
              <a:t>）来决定，存在函数依赖（</a:t>
            </a:r>
            <a:r>
              <a:rPr lang="en-US" altLang="zh-CN" b="0" dirty="0"/>
              <a:t>WNO</a:t>
            </a:r>
            <a:r>
              <a:rPr lang="zh-CN" altLang="en-US" b="0" dirty="0"/>
              <a:t>，</a:t>
            </a:r>
            <a:r>
              <a:rPr lang="en-US" altLang="zh-CN" b="0" dirty="0"/>
              <a:t>PNO</a:t>
            </a:r>
            <a:r>
              <a:rPr lang="zh-CN" altLang="en-US" b="0" dirty="0"/>
              <a:t>） </a:t>
            </a:r>
            <a:r>
              <a:rPr lang="en-US" altLang="zh-CN" b="0" dirty="0"/>
              <a:t>-&gt; ENO</a:t>
            </a:r>
            <a:r>
              <a:rPr lang="zh-CN" altLang="en-US" b="0" dirty="0"/>
              <a:t>。由于每个仓库里的一种配件由专人负责，而一个人可以管理几种配件，所以有组合属性（</a:t>
            </a:r>
            <a:r>
              <a:rPr lang="en-US" altLang="zh-CN" b="0" dirty="0"/>
              <a:t>WNO</a:t>
            </a:r>
            <a:r>
              <a:rPr lang="zh-CN" altLang="en-US" b="0" dirty="0"/>
              <a:t>，</a:t>
            </a:r>
            <a:r>
              <a:rPr lang="en-US" altLang="zh-CN" b="0" dirty="0"/>
              <a:t>PNO</a:t>
            </a:r>
            <a:r>
              <a:rPr lang="zh-CN" altLang="en-US" b="0" dirty="0"/>
              <a:t>）才能确定负责人，有（</a:t>
            </a:r>
            <a:r>
              <a:rPr lang="en-US" altLang="zh-CN" b="0" dirty="0"/>
              <a:t>WNO</a:t>
            </a:r>
            <a:r>
              <a:rPr lang="zh-CN" altLang="en-US" b="0" dirty="0"/>
              <a:t>，</a:t>
            </a:r>
            <a:r>
              <a:rPr lang="en-US" altLang="zh-CN" b="0" dirty="0"/>
              <a:t>PNO</a:t>
            </a:r>
            <a:r>
              <a:rPr lang="zh-CN" altLang="en-US" b="0" dirty="0"/>
              <a:t>）</a:t>
            </a:r>
            <a:r>
              <a:rPr lang="en-US" altLang="zh-CN" b="0" dirty="0"/>
              <a:t>-&gt; ENO</a:t>
            </a:r>
            <a:r>
              <a:rPr lang="zh-CN" altLang="en-US" b="0" dirty="0"/>
              <a:t>。因为 一个职工仅在一个仓库工作，有</a:t>
            </a:r>
            <a:r>
              <a:rPr lang="en-US" altLang="zh-CN" b="0" dirty="0"/>
              <a:t>ENO -&gt; WNO</a:t>
            </a:r>
            <a:r>
              <a:rPr lang="zh-CN" altLang="en-US" b="0" dirty="0"/>
              <a:t>。由于每个仓库里的一种配件由专人负责，而一个职工仅在一个仓库工作，有 （</a:t>
            </a:r>
            <a:r>
              <a:rPr lang="en-US" altLang="zh-CN" b="0" dirty="0"/>
              <a:t>ENO</a:t>
            </a:r>
            <a:r>
              <a:rPr lang="zh-CN" altLang="en-US" b="0" dirty="0"/>
              <a:t>，</a:t>
            </a:r>
            <a:r>
              <a:rPr lang="en-US" altLang="zh-CN" b="0" dirty="0"/>
              <a:t>PNO</a:t>
            </a:r>
            <a:r>
              <a:rPr lang="zh-CN" altLang="en-US" b="0" dirty="0"/>
              <a:t>）</a:t>
            </a:r>
            <a:r>
              <a:rPr lang="en-US" altLang="zh-CN" b="0" dirty="0"/>
              <a:t>-&gt; QNT</a:t>
            </a:r>
            <a:r>
              <a:rPr lang="zh-CN" altLang="en-US" b="0" dirty="0"/>
              <a:t>。 </a:t>
            </a:r>
            <a:endParaRPr lang="zh-CN" altLang="en-US" dirty="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72</a:t>
            </a:fld>
            <a:endParaRPr lang="zh-CN" altLang="en-US"/>
          </a:p>
        </p:txBody>
      </p:sp>
    </p:spTree>
    <p:extLst>
      <p:ext uri="{BB962C8B-B14F-4D97-AF65-F5344CB8AC3E}">
        <p14:creationId xmlns="" xmlns:p14="http://schemas.microsoft.com/office/powerpoint/2010/main" val="7565301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r>
              <a:rPr lang="zh-CN" altLang="en-US" dirty="0"/>
              <a:t>示例</a:t>
            </a:r>
          </a:p>
        </p:txBody>
      </p:sp>
      <p:sp>
        <p:nvSpPr>
          <p:cNvPr id="3" name="内容占位符 2"/>
          <p:cNvSpPr>
            <a:spLocks noGrp="1"/>
          </p:cNvSpPr>
          <p:nvPr>
            <p:ph idx="1"/>
          </p:nvPr>
        </p:nvSpPr>
        <p:spPr/>
        <p:txBody>
          <a:bodyPr/>
          <a:lstStyle/>
          <a:p>
            <a:r>
              <a:rPr lang="zh-CN" altLang="en-US" b="0" dirty="0"/>
              <a:t>找一下候选关键字，因为（</a:t>
            </a:r>
            <a:r>
              <a:rPr lang="en-US" altLang="zh-CN" b="0" dirty="0"/>
              <a:t>WNO</a:t>
            </a:r>
            <a:r>
              <a:rPr lang="zh-CN" altLang="en-US" b="0" dirty="0"/>
              <a:t>，</a:t>
            </a:r>
            <a:r>
              <a:rPr lang="en-US" altLang="zh-CN" b="0" dirty="0"/>
              <a:t>PNO</a:t>
            </a:r>
            <a:r>
              <a:rPr lang="zh-CN" altLang="en-US" b="0" dirty="0"/>
              <a:t>） </a:t>
            </a:r>
            <a:r>
              <a:rPr lang="en-US" altLang="zh-CN" b="0" dirty="0"/>
              <a:t>-&gt; QNT</a:t>
            </a:r>
            <a:r>
              <a:rPr lang="zh-CN" altLang="en-US" b="0" dirty="0"/>
              <a:t>，（</a:t>
            </a:r>
            <a:r>
              <a:rPr lang="en-US" altLang="zh-CN" b="0" dirty="0"/>
              <a:t>WNO</a:t>
            </a:r>
            <a:r>
              <a:rPr lang="zh-CN" altLang="en-US" b="0" dirty="0"/>
              <a:t>，</a:t>
            </a:r>
            <a:r>
              <a:rPr lang="en-US" altLang="zh-CN" b="0" dirty="0"/>
              <a:t>PNO</a:t>
            </a:r>
            <a:r>
              <a:rPr lang="zh-CN" altLang="en-US" b="0" dirty="0"/>
              <a:t>）</a:t>
            </a:r>
            <a:r>
              <a:rPr lang="en-US" altLang="zh-CN" b="0" dirty="0"/>
              <a:t>-&gt; ENO </a:t>
            </a:r>
            <a:r>
              <a:rPr lang="zh-CN" altLang="en-US" b="0" dirty="0"/>
              <a:t>，因此 （</a:t>
            </a:r>
            <a:r>
              <a:rPr lang="en-US" altLang="zh-CN" b="0" dirty="0"/>
              <a:t>WNO</a:t>
            </a:r>
            <a:r>
              <a:rPr lang="zh-CN" altLang="en-US" b="0" dirty="0"/>
              <a:t>，</a:t>
            </a:r>
            <a:r>
              <a:rPr lang="en-US" altLang="zh-CN" b="0" dirty="0"/>
              <a:t>PNO</a:t>
            </a:r>
            <a:r>
              <a:rPr lang="zh-CN" altLang="en-US" b="0" dirty="0"/>
              <a:t>）可以决定整个元组，是一个候选关键字。根据</a:t>
            </a:r>
            <a:r>
              <a:rPr lang="en-US" altLang="zh-CN" b="0" dirty="0"/>
              <a:t>ENO-&gt;WNO</a:t>
            </a:r>
            <a:r>
              <a:rPr lang="zh-CN" altLang="en-US" b="0" dirty="0"/>
              <a:t>，（</a:t>
            </a:r>
            <a:r>
              <a:rPr lang="en-US" altLang="zh-CN" b="0" dirty="0"/>
              <a:t>ENO</a:t>
            </a:r>
            <a:r>
              <a:rPr lang="zh-CN" altLang="en-US" b="0" dirty="0"/>
              <a:t>，</a:t>
            </a:r>
            <a:r>
              <a:rPr lang="en-US" altLang="zh-CN" b="0" dirty="0"/>
              <a:t>PNO</a:t>
            </a:r>
            <a:r>
              <a:rPr lang="zh-CN" altLang="en-US" b="0" dirty="0"/>
              <a:t>）</a:t>
            </a:r>
            <a:r>
              <a:rPr lang="en-US" altLang="zh-CN" b="0" dirty="0"/>
              <a:t>-&gt;QNT</a:t>
            </a:r>
            <a:r>
              <a:rPr lang="zh-CN" altLang="en-US" b="0" dirty="0"/>
              <a:t>，故（</a:t>
            </a:r>
            <a:r>
              <a:rPr lang="en-US" altLang="zh-CN" b="0" dirty="0"/>
              <a:t>ENO</a:t>
            </a:r>
            <a:r>
              <a:rPr lang="zh-CN" altLang="en-US" b="0" dirty="0"/>
              <a:t>，</a:t>
            </a:r>
            <a:r>
              <a:rPr lang="en-US" altLang="zh-CN" b="0" dirty="0"/>
              <a:t>PNO</a:t>
            </a:r>
            <a:r>
              <a:rPr lang="zh-CN" altLang="en-US" b="0" dirty="0"/>
              <a:t>）也能决定整个元组，为另一个候选关键字。属性</a:t>
            </a:r>
            <a:r>
              <a:rPr lang="en-US" altLang="zh-CN" b="0" dirty="0"/>
              <a:t>ENO</a:t>
            </a:r>
            <a:r>
              <a:rPr lang="zh-CN" altLang="en-US" b="0" dirty="0"/>
              <a:t>，</a:t>
            </a:r>
            <a:r>
              <a:rPr lang="en-US" altLang="zh-CN" b="0" dirty="0"/>
              <a:t>WNO</a:t>
            </a:r>
            <a:r>
              <a:rPr lang="zh-CN" altLang="en-US" b="0" dirty="0"/>
              <a:t>，</a:t>
            </a:r>
            <a:r>
              <a:rPr lang="en-US" altLang="zh-CN" b="0" dirty="0"/>
              <a:t>PNO </a:t>
            </a:r>
            <a:r>
              <a:rPr lang="zh-CN" altLang="en-US" b="0" dirty="0"/>
              <a:t>均为主属性，只有一个非主属性</a:t>
            </a:r>
            <a:r>
              <a:rPr lang="en-US" altLang="zh-CN" b="0" dirty="0"/>
              <a:t>QNT</a:t>
            </a:r>
            <a:r>
              <a:rPr lang="zh-CN" altLang="en-US" b="0" dirty="0"/>
              <a:t>。它对任何一个候选关键字都是完全函数依赖的，并且是直接依赖，所以该关系模式是</a:t>
            </a:r>
            <a:r>
              <a:rPr lang="en-US" altLang="zh-CN" b="0" dirty="0"/>
              <a:t>3NF</a:t>
            </a:r>
            <a:r>
              <a:rPr lang="zh-CN" altLang="en-US" b="0" dirty="0"/>
              <a:t>。 </a:t>
            </a:r>
            <a:endParaRPr lang="zh-CN" altLang="en-US" dirty="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73</a:t>
            </a:fld>
            <a:endParaRPr lang="zh-CN" altLang="en-US"/>
          </a:p>
        </p:txBody>
      </p:sp>
    </p:spTree>
    <p:extLst>
      <p:ext uri="{BB962C8B-B14F-4D97-AF65-F5344CB8AC3E}">
        <p14:creationId xmlns="" xmlns:p14="http://schemas.microsoft.com/office/powerpoint/2010/main" val="2145917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r>
              <a:rPr lang="zh-CN" altLang="en-US" dirty="0"/>
              <a:t>示例</a:t>
            </a:r>
          </a:p>
        </p:txBody>
      </p:sp>
      <p:sp>
        <p:nvSpPr>
          <p:cNvPr id="3" name="内容占位符 2"/>
          <p:cNvSpPr>
            <a:spLocks noGrp="1"/>
          </p:cNvSpPr>
          <p:nvPr>
            <p:ph idx="1"/>
          </p:nvPr>
        </p:nvSpPr>
        <p:spPr/>
        <p:txBody>
          <a:bodyPr/>
          <a:lstStyle/>
          <a:p>
            <a:pPr>
              <a:lnSpc>
                <a:spcPct val="150000"/>
              </a:lnSpc>
            </a:pPr>
            <a:r>
              <a:rPr lang="zh-CN" altLang="en-US" b="0" dirty="0"/>
              <a:t>分析一下主属性。因为</a:t>
            </a:r>
            <a:r>
              <a:rPr lang="en-US" altLang="zh-CN" b="0" dirty="0"/>
              <a:t>ENO-&gt;WNO</a:t>
            </a:r>
            <a:r>
              <a:rPr lang="zh-CN" altLang="en-US" b="0" dirty="0"/>
              <a:t>，主属性</a:t>
            </a:r>
            <a:r>
              <a:rPr lang="en-US" altLang="zh-CN" b="0" dirty="0"/>
              <a:t>ENO</a:t>
            </a:r>
            <a:r>
              <a:rPr lang="zh-CN" altLang="en-US" b="0" dirty="0"/>
              <a:t>是</a:t>
            </a:r>
            <a:r>
              <a:rPr lang="en-US" altLang="zh-CN" b="0" dirty="0"/>
              <a:t>WNO</a:t>
            </a:r>
            <a:r>
              <a:rPr lang="zh-CN" altLang="en-US" b="0" dirty="0"/>
              <a:t>的决定因素，但是它本身不是关键字，只是组合关键字的一部分。这就造成主属性</a:t>
            </a:r>
            <a:r>
              <a:rPr lang="en-US" altLang="zh-CN" b="0" dirty="0"/>
              <a:t>WNO</a:t>
            </a:r>
            <a:r>
              <a:rPr lang="zh-CN" altLang="en-US" b="0" dirty="0"/>
              <a:t>对另外一个候选关键字（</a:t>
            </a:r>
            <a:r>
              <a:rPr lang="en-US" altLang="zh-CN" b="0" dirty="0"/>
              <a:t>ENO</a:t>
            </a:r>
            <a:r>
              <a:rPr lang="zh-CN" altLang="en-US" b="0" dirty="0"/>
              <a:t>，</a:t>
            </a:r>
            <a:r>
              <a:rPr lang="en-US" altLang="zh-CN" b="0" dirty="0"/>
              <a:t>PNO</a:t>
            </a:r>
            <a:r>
              <a:rPr lang="zh-CN" altLang="en-US" b="0" dirty="0"/>
              <a:t>）的部 分依赖，因为（</a:t>
            </a:r>
            <a:r>
              <a:rPr lang="en-US" altLang="zh-CN" b="0" dirty="0"/>
              <a:t>ENO</a:t>
            </a:r>
            <a:r>
              <a:rPr lang="zh-CN" altLang="en-US" b="0" dirty="0"/>
              <a:t>，</a:t>
            </a:r>
            <a:r>
              <a:rPr lang="en-US" altLang="zh-CN" b="0" dirty="0"/>
              <a:t>PNO</a:t>
            </a:r>
            <a:r>
              <a:rPr lang="zh-CN" altLang="en-US" b="0" dirty="0"/>
              <a:t>）</a:t>
            </a:r>
            <a:r>
              <a:rPr lang="en-US" altLang="zh-CN" b="0" dirty="0"/>
              <a:t>-&gt; ENO</a:t>
            </a:r>
            <a:r>
              <a:rPr lang="zh-CN" altLang="en-US" b="0" dirty="0"/>
              <a:t>但反过来不成立，而</a:t>
            </a:r>
            <a:r>
              <a:rPr lang="en-US" altLang="zh-CN" b="0" dirty="0"/>
              <a:t>P-&gt;WNO</a:t>
            </a:r>
            <a:r>
              <a:rPr lang="zh-CN" altLang="en-US" b="0" dirty="0"/>
              <a:t>，故（</a:t>
            </a:r>
            <a:r>
              <a:rPr lang="en-US" altLang="zh-CN" b="0" dirty="0"/>
              <a:t>ENO</a:t>
            </a:r>
            <a:r>
              <a:rPr lang="zh-CN" altLang="en-US" b="0" dirty="0"/>
              <a:t>，</a:t>
            </a:r>
            <a:r>
              <a:rPr lang="en-US" altLang="zh-CN" b="0" dirty="0"/>
              <a:t>PNO</a:t>
            </a:r>
            <a:r>
              <a:rPr lang="zh-CN" altLang="en-US" b="0" dirty="0"/>
              <a:t>）</a:t>
            </a:r>
            <a:r>
              <a:rPr lang="en-US" altLang="zh-CN" b="0" dirty="0"/>
              <a:t>-&gt; WNO </a:t>
            </a:r>
            <a:r>
              <a:rPr lang="zh-CN" altLang="en-US" b="0" dirty="0"/>
              <a:t>也是传递依赖。 </a:t>
            </a:r>
            <a:endParaRPr lang="zh-CN" altLang="en-US" dirty="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74</a:t>
            </a:fld>
            <a:endParaRPr lang="zh-CN" altLang="en-US"/>
          </a:p>
        </p:txBody>
      </p:sp>
    </p:spTree>
    <p:extLst>
      <p:ext uri="{BB962C8B-B14F-4D97-AF65-F5344CB8AC3E}">
        <p14:creationId xmlns="" xmlns:p14="http://schemas.microsoft.com/office/powerpoint/2010/main" val="38567894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r>
              <a:rPr lang="zh-CN" altLang="en-US" dirty="0" smtClean="0"/>
              <a:t>示例</a:t>
            </a:r>
            <a:r>
              <a:rPr lang="en-US" altLang="zh-CN" dirty="0" smtClean="0"/>
              <a:t>—</a:t>
            </a:r>
            <a:r>
              <a:rPr lang="zh-CN" altLang="en-US" dirty="0" smtClean="0"/>
              <a:t>存在的问题</a:t>
            </a:r>
            <a:endParaRPr lang="zh-CN" altLang="en-US" dirty="0"/>
          </a:p>
        </p:txBody>
      </p:sp>
      <p:sp>
        <p:nvSpPr>
          <p:cNvPr id="3" name="内容占位符 2"/>
          <p:cNvSpPr>
            <a:spLocks noGrp="1"/>
          </p:cNvSpPr>
          <p:nvPr>
            <p:ph idx="1"/>
          </p:nvPr>
        </p:nvSpPr>
        <p:spPr>
          <a:xfrm>
            <a:off x="457200" y="1339850"/>
            <a:ext cx="8363272" cy="4854575"/>
          </a:xfrm>
        </p:spPr>
        <p:txBody>
          <a:bodyPr/>
          <a:lstStyle/>
          <a:p>
            <a:pPr>
              <a:lnSpc>
                <a:spcPct val="150000"/>
              </a:lnSpc>
            </a:pPr>
            <a:r>
              <a:rPr lang="zh-CN" altLang="en-US" b="0" dirty="0"/>
              <a:t>虽然没有非主属性对候选关键辽的传递依赖，但存在主属性对候选关键字的传递依赖，同样也会带来麻烦。如一个新职工分配到仓库工作，但暂时处于实习阶段，没有独立负责对某些配件的管理任务。由于缺少关键字的一部分</a:t>
            </a:r>
            <a:r>
              <a:rPr lang="en-US" altLang="zh-CN" b="0" dirty="0"/>
              <a:t>PNO</a:t>
            </a:r>
            <a:r>
              <a:rPr lang="zh-CN" altLang="en-US" b="0" dirty="0"/>
              <a:t>而无法插入到该关系中去。又如某个人改成不管配件了去负责安全，则在删除配件的同时该职工也会被删除。</a:t>
            </a:r>
            <a:endParaRPr lang="zh-CN" altLang="en-US" dirty="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75</a:t>
            </a:fld>
            <a:endParaRPr lang="zh-CN" altLang="en-US"/>
          </a:p>
        </p:txBody>
      </p:sp>
    </p:spTree>
    <p:extLst>
      <p:ext uri="{BB962C8B-B14F-4D97-AF65-F5344CB8AC3E}">
        <p14:creationId xmlns="" xmlns:p14="http://schemas.microsoft.com/office/powerpoint/2010/main" val="1904720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BCNF</a:t>
            </a:r>
            <a:r>
              <a:rPr lang="zh-CN" altLang="en-US" dirty="0"/>
              <a:t>示例</a:t>
            </a:r>
          </a:p>
        </p:txBody>
      </p:sp>
      <p:sp>
        <p:nvSpPr>
          <p:cNvPr id="3" name="内容占位符 2"/>
          <p:cNvSpPr>
            <a:spLocks noGrp="1"/>
          </p:cNvSpPr>
          <p:nvPr>
            <p:ph idx="1"/>
          </p:nvPr>
        </p:nvSpPr>
        <p:spPr/>
        <p:txBody>
          <a:bodyPr/>
          <a:lstStyle/>
          <a:p>
            <a:r>
              <a:rPr lang="zh-CN" altLang="en-US" b="0" dirty="0"/>
              <a:t>解决办法：分成管理</a:t>
            </a:r>
            <a:r>
              <a:rPr lang="en-US" altLang="zh-CN" b="0" dirty="0"/>
              <a:t>EP</a:t>
            </a:r>
            <a:r>
              <a:rPr lang="zh-CN" altLang="en-US" b="0" dirty="0"/>
              <a:t>（</a:t>
            </a:r>
            <a:r>
              <a:rPr lang="en-US" altLang="zh-CN" b="0" dirty="0"/>
              <a:t>ENO</a:t>
            </a:r>
            <a:r>
              <a:rPr lang="zh-CN" altLang="en-US" b="0" dirty="0"/>
              <a:t>，</a:t>
            </a:r>
            <a:r>
              <a:rPr lang="en-US" altLang="zh-CN" b="0" dirty="0"/>
              <a:t>PNO</a:t>
            </a:r>
            <a:r>
              <a:rPr lang="zh-CN" altLang="en-US" b="0" dirty="0"/>
              <a:t>，</a:t>
            </a:r>
            <a:r>
              <a:rPr lang="en-US" altLang="zh-CN" b="0" dirty="0"/>
              <a:t>QNT</a:t>
            </a:r>
            <a:r>
              <a:rPr lang="zh-CN" altLang="en-US" b="0" dirty="0"/>
              <a:t>），关键字是（</a:t>
            </a:r>
            <a:r>
              <a:rPr lang="en-US" altLang="zh-CN" b="0" dirty="0"/>
              <a:t>ENO</a:t>
            </a:r>
            <a:r>
              <a:rPr lang="zh-CN" altLang="en-US" b="0" dirty="0"/>
              <a:t>，</a:t>
            </a:r>
            <a:r>
              <a:rPr lang="en-US" altLang="zh-CN" b="0" dirty="0"/>
              <a:t>PNO</a:t>
            </a:r>
            <a:r>
              <a:rPr lang="zh-CN" altLang="en-US" b="0" dirty="0"/>
              <a:t>）工作</a:t>
            </a:r>
            <a:r>
              <a:rPr lang="en-US" altLang="zh-CN" b="0" dirty="0"/>
              <a:t>EW</a:t>
            </a:r>
            <a:r>
              <a:rPr lang="zh-CN" altLang="en-US" b="0" dirty="0"/>
              <a:t>（</a:t>
            </a:r>
            <a:r>
              <a:rPr lang="en-US" altLang="zh-CN" b="0" dirty="0"/>
              <a:t>ENO</a:t>
            </a:r>
            <a:r>
              <a:rPr lang="zh-CN" altLang="en-US" b="0" dirty="0"/>
              <a:t>，</a:t>
            </a:r>
            <a:r>
              <a:rPr lang="en-US" altLang="zh-CN" b="0" dirty="0"/>
              <a:t>WNO</a:t>
            </a:r>
            <a:r>
              <a:rPr lang="zh-CN" altLang="en-US" b="0" dirty="0"/>
              <a:t>）其关键字是</a:t>
            </a:r>
            <a:r>
              <a:rPr lang="en-US" altLang="zh-CN" b="0" dirty="0"/>
              <a:t>ENO </a:t>
            </a:r>
            <a:endParaRPr lang="en-US" altLang="zh-CN" dirty="0" smtClean="0"/>
          </a:p>
          <a:p>
            <a:r>
              <a:rPr lang="zh-CN" altLang="en-US" b="0" dirty="0" smtClean="0"/>
              <a:t>缺点</a:t>
            </a:r>
            <a:r>
              <a:rPr lang="zh-CN" altLang="en-US" b="0" dirty="0"/>
              <a:t>：分解后函数依赖的保持性较差。如此例中，由于分解</a:t>
            </a:r>
            <a:r>
              <a:rPr lang="en-US" altLang="zh-CN" b="0" dirty="0"/>
              <a:t>,</a:t>
            </a:r>
            <a:r>
              <a:rPr lang="zh-CN" altLang="en-US" b="0" dirty="0"/>
              <a:t>函数依赖（</a:t>
            </a:r>
            <a:r>
              <a:rPr lang="en-US" altLang="zh-CN" b="0" dirty="0"/>
              <a:t>WNO</a:t>
            </a:r>
            <a:r>
              <a:rPr lang="zh-CN" altLang="en-US" b="0" dirty="0"/>
              <a:t>，</a:t>
            </a:r>
            <a:r>
              <a:rPr lang="en-US" altLang="zh-CN" b="0" dirty="0"/>
              <a:t>PNO</a:t>
            </a:r>
            <a:r>
              <a:rPr lang="zh-CN" altLang="en-US" b="0" dirty="0"/>
              <a:t>）</a:t>
            </a:r>
            <a:r>
              <a:rPr lang="en-US" altLang="zh-CN" b="0" dirty="0"/>
              <a:t>-&gt; ENO </a:t>
            </a:r>
            <a:r>
              <a:rPr lang="zh-CN" altLang="en-US" b="0" dirty="0"/>
              <a:t>丢失了</a:t>
            </a:r>
            <a:r>
              <a:rPr lang="en-US" altLang="zh-CN" b="0" dirty="0"/>
              <a:t>, </a:t>
            </a:r>
            <a:r>
              <a:rPr lang="zh-CN" altLang="en-US" b="0" dirty="0"/>
              <a:t>因而对原来的语义有所破坏。没有体现出每个仓库里一种部件由专人负责。有可能出现 一部件由两个人或两个以上的人来同时管理。因此，分解之后的关系模式降低了部分完整性约束。</a:t>
            </a:r>
            <a:endParaRPr lang="zh-CN" altLang="en-US" dirty="0"/>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76</a:t>
            </a:fld>
            <a:endParaRPr lang="zh-CN" altLang="en-US"/>
          </a:p>
        </p:txBody>
      </p:sp>
    </p:spTree>
    <p:extLst>
      <p:ext uri="{BB962C8B-B14F-4D97-AF65-F5344CB8AC3E}">
        <p14:creationId xmlns="" xmlns:p14="http://schemas.microsoft.com/office/powerpoint/2010/main" val="19643649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FF0000"/>
                </a:solidFill>
                <a:sym typeface="Calibri" pitchFamily="34" charset="0"/>
              </a:rPr>
              <a:t>6.2.7  </a:t>
            </a:r>
            <a:r>
              <a:rPr lang="zh-CN" altLang="en-US" dirty="0" smtClean="0">
                <a:solidFill>
                  <a:srgbClr val="FF000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77</a:t>
            </a:fld>
            <a:endParaRPr lang="zh-CN" altLang="en-US"/>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78</a:t>
            </a:fld>
            <a:endParaRPr lang="zh-CN" altLang="en-US"/>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
        <p:nvSpPr>
          <p:cNvPr id="48" name="灯片编号占位符 47"/>
          <p:cNvSpPr>
            <a:spLocks noGrp="1"/>
          </p:cNvSpPr>
          <p:nvPr>
            <p:ph type="sldNum" sz="quarter" idx="4"/>
          </p:nvPr>
        </p:nvSpPr>
        <p:spPr/>
        <p:txBody>
          <a:bodyPr/>
          <a:lstStyle/>
          <a:p>
            <a:fld id="{E4CC0EF8-6874-4E88-9180-6F0F9DF16D3F}" type="slidenum">
              <a:rPr lang="zh-CN" altLang="en-US" smtClean="0"/>
              <a:pPr/>
              <a:t>79</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sz="3200" dirty="0" smtClean="0">
                <a:sym typeface="Calibri" pitchFamily="34" charset="0"/>
              </a:rPr>
              <a:t>数据依赖的主要类型</a:t>
            </a:r>
          </a:p>
          <a:p>
            <a:pPr marL="627063" lvl="1" algn="l">
              <a:lnSpc>
                <a:spcPct val="150000"/>
              </a:lnSpc>
              <a:buFont typeface="Wingdings" pitchFamily="2" charset="2"/>
              <a:buChar char="n"/>
            </a:pPr>
            <a:r>
              <a:rPr lang="zh-CN" altLang="en-US" sz="2800" dirty="0" smtClean="0">
                <a:sym typeface="Calibri" pitchFamily="34" charset="0"/>
              </a:rPr>
              <a:t>函数依赖</a:t>
            </a:r>
          </a:p>
          <a:p>
            <a:pPr marL="627063" lvl="1" algn="l">
              <a:lnSpc>
                <a:spcPct val="150000"/>
              </a:lnSpc>
              <a:buFont typeface="Wingdings" pitchFamily="2" charset="2"/>
              <a:buChar char="n"/>
            </a:pPr>
            <a:r>
              <a:rPr lang="zh-CN" altLang="en-US" sz="2800" dirty="0" smtClean="0">
                <a:sym typeface="Calibri" pitchFamily="34" charset="0"/>
              </a:rPr>
              <a:t>多值依赖</a:t>
            </a:r>
            <a:endParaRPr lang="zh-CN" altLang="en-US" sz="2800"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8</a:t>
            </a:fld>
            <a:endParaRPr lang="zh-CN" alt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 xmlns:a16="http://schemas.microsoft.com/office/drawing/2014/main" val="10013"/>
                  </a:ext>
                </a:extLst>
              </a:tr>
            </a:tbl>
          </a:graphicData>
        </a:graphic>
      </p:graphicFrame>
      <p:sp>
        <p:nvSpPr>
          <p:cNvPr id="8" name="灯片编号占位符 7"/>
          <p:cNvSpPr>
            <a:spLocks noGrp="1"/>
          </p:cNvSpPr>
          <p:nvPr>
            <p:ph type="sldNum" sz="quarter" idx="4"/>
          </p:nvPr>
        </p:nvSpPr>
        <p:spPr/>
        <p:txBody>
          <a:bodyPr/>
          <a:lstStyle/>
          <a:p>
            <a:fld id="{E4CC0EF8-6874-4E88-9180-6F0F9DF16D3F}" type="slidenum">
              <a:rPr lang="zh-CN" altLang="en-US" smtClean="0"/>
              <a:pPr/>
              <a:t>80</a:t>
            </a:fld>
            <a:endParaRPr lang="zh-CN" altLang="en-US"/>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81</a:t>
            </a:fld>
            <a:endParaRPr lang="zh-CN" altLang="en-US"/>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 xmlns:a16="http://schemas.microsoft.com/office/drawing/2014/main" val="10013"/>
                  </a:ext>
                </a:extLst>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82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 xmlns:a16="http://schemas.microsoft.com/office/drawing/2014/main" val="10013"/>
                  </a:ext>
                </a:extLst>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83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 xmlns:a16="http://schemas.microsoft.com/office/drawing/2014/main" val="10013"/>
                  </a:ext>
                </a:extLst>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
        <p:nvSpPr>
          <p:cNvPr id="8" name="灯片编号占位符 7"/>
          <p:cNvSpPr>
            <a:spLocks noGrp="1"/>
          </p:cNvSpPr>
          <p:nvPr>
            <p:ph type="sldNum" sz="quarter" idx="4"/>
          </p:nvPr>
        </p:nvSpPr>
        <p:spPr/>
        <p:txBody>
          <a:bodyPr/>
          <a:lstStyle/>
          <a:p>
            <a:fld id="{E4CC0EF8-6874-4E88-9180-6F0F9DF16D3F}" type="slidenum">
              <a:rPr lang="zh-CN" altLang="en-US" smtClean="0"/>
              <a:pPr/>
              <a:t>84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extLst>
                  <a:ext uri="{0D108BD9-81ED-4DB2-BD59-A6C34878D82A}">
                    <a16:rowId xmlns="" xmlns:a16="http://schemas.microsoft.com/office/drawing/2014/main" val="10000"/>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extLst>
                  <a:ext uri="{0D108BD9-81ED-4DB2-BD59-A6C34878D82A}">
                    <a16:rowId xmlns="" xmlns:a16="http://schemas.microsoft.com/office/drawing/2014/main" val="10001"/>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extLst>
                  <a:ext uri="{0D108BD9-81ED-4DB2-BD59-A6C34878D82A}">
                    <a16:rowId xmlns="" xmlns:a16="http://schemas.microsoft.com/office/drawing/2014/main" val="10002"/>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extLst>
                  <a:ext uri="{0D108BD9-81ED-4DB2-BD59-A6C34878D82A}">
                    <a16:rowId xmlns="" xmlns:a16="http://schemas.microsoft.com/office/drawing/2014/main" val="10003"/>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4"/>
                  </a:ext>
                </a:extLst>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5"/>
                  </a:ext>
                </a:extLst>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6"/>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07"/>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08"/>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09"/>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extLst>
                  <a:ext uri="{0D108BD9-81ED-4DB2-BD59-A6C34878D82A}">
                    <a16:rowId xmlns="" xmlns:a16="http://schemas.microsoft.com/office/drawing/2014/main" val="10010"/>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extLst>
                  <a:ext uri="{0D108BD9-81ED-4DB2-BD59-A6C34878D82A}">
                    <a16:rowId xmlns="" xmlns:a16="http://schemas.microsoft.com/office/drawing/2014/main" val="10011"/>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extLst>
                  <a:ext uri="{0D108BD9-81ED-4DB2-BD59-A6C34878D82A}">
                    <a16:rowId xmlns="" xmlns:a16="http://schemas.microsoft.com/office/drawing/2014/main" val="10012"/>
                  </a:ext>
                </a:extLst>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extLst>
                  <a:ext uri="{0D108BD9-81ED-4DB2-BD59-A6C34878D82A}">
                    <a16:rowId xmlns="" xmlns:a16="http://schemas.microsoft.com/office/drawing/2014/main" val="10013"/>
                  </a:ext>
                </a:extLst>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
        <p:nvSpPr>
          <p:cNvPr id="9" name="灯片编号占位符 8"/>
          <p:cNvSpPr>
            <a:spLocks noGrp="1"/>
          </p:cNvSpPr>
          <p:nvPr>
            <p:ph type="sldNum" sz="quarter" idx="4"/>
          </p:nvPr>
        </p:nvSpPr>
        <p:spPr/>
        <p:txBody>
          <a:bodyPr/>
          <a:lstStyle/>
          <a:p>
            <a:fld id="{E4CC0EF8-6874-4E88-9180-6F0F9DF16D3F}" type="slidenum">
              <a:rPr lang="zh-CN" altLang="en-US" smtClean="0"/>
              <a:pPr/>
              <a:t>85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86</a:t>
            </a:fld>
            <a:endParaRPr lang="zh-CN" altLang="en-US"/>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87</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00"/>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00"/>
                </a:solidFill>
                <a:sym typeface="Calibri" pitchFamily="34" charset="0"/>
              </a:rPr>
              <a:t>非平凡的多值依赖</a:t>
            </a:r>
            <a:r>
              <a:rPr lang="zh-CN" altLang="en-US" dirty="0" smtClean="0">
                <a:sym typeface="Calibri" pitchFamily="34" charset="0"/>
              </a:rPr>
              <a:t>。</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88</a:t>
            </a:fld>
            <a:endParaRPr lang="zh-CN" altLang="en-US"/>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extLst>
                    <a:ext uri="{9D8B030D-6E8A-4147-A177-3AD203B41FA5}">
                      <a16:colId xmlns="" xmlns:a16="http://schemas.microsoft.com/office/drawing/2014/main" val="20000"/>
                    </a:ext>
                  </a:extLst>
                </a:gridCol>
                <a:gridCol w="1416156">
                  <a:extLst>
                    <a:ext uri="{9D8B030D-6E8A-4147-A177-3AD203B41FA5}">
                      <a16:colId xmlns="" xmlns:a16="http://schemas.microsoft.com/office/drawing/2014/main" val="20001"/>
                    </a:ext>
                  </a:extLst>
                </a:gridCol>
                <a:gridCol w="1416157">
                  <a:extLst>
                    <a:ext uri="{9D8B030D-6E8A-4147-A177-3AD203B41FA5}">
                      <a16:colId xmlns="" xmlns:a16="http://schemas.microsoft.com/office/drawing/2014/main" val="20002"/>
                    </a:ext>
                  </a:extLst>
                </a:gridCol>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5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5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5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5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5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5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r>
              <a:rPr lang="zh-CN" altLang="en-US" dirty="0" smtClean="0"/>
              <a:t>，</a:t>
            </a: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5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a:t>
            </a:fld>
            <a:endParaRPr lang="zh-CN" alt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91</a:t>
            </a:fld>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
        <p:nvSpPr>
          <p:cNvPr id="4" name="灯片编号占位符 3"/>
          <p:cNvSpPr>
            <a:spLocks noGrp="1"/>
          </p:cNvSpPr>
          <p:nvPr>
            <p:ph type="sldNum" sz="quarter" idx="4"/>
          </p:nvPr>
        </p:nvSpPr>
        <p:spPr/>
        <p:txBody>
          <a:bodyPr/>
          <a:lstStyle/>
          <a:p>
            <a:fld id="{E4CC0EF8-6874-4E88-9180-6F0F9DF16D3F}" type="slidenum">
              <a:rPr lang="zh-CN" altLang="en-US" smtClean="0"/>
              <a:pPr/>
              <a:t>92</a:t>
            </a:fld>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
        <p:nvSpPr>
          <p:cNvPr id="6" name="灯片编号占位符 5"/>
          <p:cNvSpPr>
            <a:spLocks noGrp="1"/>
          </p:cNvSpPr>
          <p:nvPr>
            <p:ph type="sldNum" sz="quarter" idx="4"/>
          </p:nvPr>
        </p:nvSpPr>
        <p:spPr/>
        <p:txBody>
          <a:bodyPr/>
          <a:lstStyle/>
          <a:p>
            <a:fld id="{E4CC0EF8-6874-4E88-9180-6F0F9DF16D3F}" type="slidenum">
              <a:rPr lang="zh-CN" altLang="en-US" smtClean="0"/>
              <a:pPr/>
              <a:t>93</a:t>
            </a:fld>
            <a:endParaRPr lang="zh-CN" altLang="en-US"/>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94</a:t>
            </a:fld>
            <a:endParaRPr lang="zh-CN" altLang="en-US"/>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352425" lvl="1" indent="-228600" algn="just">
              <a:lnSpc>
                <a:spcPct val="150000"/>
              </a:lnSpc>
              <a:buSzPct val="87000"/>
              <a:buFont typeface="Wingdings" pitchFamily="2" charset="2"/>
              <a:buChar char="n"/>
            </a:pPr>
            <a:r>
              <a:rPr lang="zh-CN" altLang="en-US" sz="2800" dirty="0" smtClean="0">
                <a:sym typeface="Calibri" pitchFamily="34" charset="0"/>
              </a:rPr>
              <a:t> 多值依赖的有效性与属性集的范围有关（续）</a:t>
            </a:r>
            <a:endParaRPr lang="en-US" altLang="zh-CN" sz="2800" dirty="0" smtClean="0">
              <a:sym typeface="Calibri" pitchFamily="34" charset="0"/>
            </a:endParaRPr>
          </a:p>
          <a:p>
            <a:pPr marL="352425" lvl="2" indent="-228600" algn="just">
              <a:lnSpc>
                <a:spcPct val="150000"/>
              </a:lnSpc>
              <a:buSzPct val="87000"/>
              <a:buFont typeface="Wingdings" pitchFamily="2" charset="2"/>
              <a:buChar char="l"/>
            </a:pPr>
            <a:r>
              <a:rPr lang="zh-CN" altLang="en-US" sz="2400" dirty="0" smtClean="0">
                <a:sym typeface="Calibri" pitchFamily="34" charset="0"/>
              </a:rPr>
              <a:t>一般地，在</a:t>
            </a:r>
            <a:r>
              <a:rPr lang="en-US" altLang="zh-CN" sz="2400" i="1" dirty="0" smtClean="0">
                <a:sym typeface="Calibri" pitchFamily="34" charset="0"/>
              </a:rPr>
              <a:t>R</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)上若有</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在</a:t>
            </a:r>
            <a:r>
              <a:rPr lang="en-US" altLang="zh-CN" sz="2400" i="1" dirty="0" smtClean="0">
                <a:sym typeface="Calibri" pitchFamily="34" charset="0"/>
              </a:rPr>
              <a:t>W</a:t>
            </a:r>
            <a:r>
              <a:rPr lang="zh-CN" altLang="en-US" sz="2400" dirty="0" smtClean="0">
                <a:sym typeface="Calibri" pitchFamily="34" charset="0"/>
              </a:rPr>
              <a:t>(</a:t>
            </a:r>
            <a:r>
              <a:rPr lang="en-US" altLang="zh-CN" sz="2400" i="1" dirty="0" smtClean="0">
                <a:sym typeface="Calibri" pitchFamily="34" charset="0"/>
              </a:rPr>
              <a:t>W</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)上成立，则称</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R</a:t>
            </a:r>
            <a:r>
              <a:rPr lang="en-US" altLang="zh-CN" sz="2400" dirty="0" smtClean="0">
                <a:sym typeface="Calibri" pitchFamily="34" charset="0"/>
              </a:rPr>
              <a:t>(</a:t>
            </a:r>
            <a:r>
              <a:rPr lang="en-US" altLang="zh-CN" sz="2400" i="1" dirty="0" smtClean="0">
                <a:sym typeface="Calibri" pitchFamily="34" charset="0"/>
              </a:rPr>
              <a:t>U</a:t>
            </a:r>
            <a:r>
              <a:rPr lang="en-US" altLang="zh-CN" sz="2400" dirty="0" smtClean="0">
                <a:sym typeface="Calibri" pitchFamily="34" charset="0"/>
              </a:rPr>
              <a:t>)</a:t>
            </a:r>
            <a:r>
              <a:rPr lang="zh-CN" altLang="en-US" sz="2400" dirty="0" smtClean="0">
                <a:sym typeface="Calibri" pitchFamily="34" charset="0"/>
              </a:rPr>
              <a:t>的嵌入型多值依赖。</a:t>
            </a:r>
            <a:endParaRPr lang="en-US" altLang="zh-CN" sz="2400" dirty="0" smtClean="0">
              <a:sym typeface="Calibri" pitchFamily="34" charset="0"/>
            </a:endParaRPr>
          </a:p>
          <a:p>
            <a:pPr marL="352425" lvl="2" indent="-228600" algn="just">
              <a:lnSpc>
                <a:spcPct val="150000"/>
              </a:lnSpc>
              <a:buSzPct val="87000"/>
              <a:buFont typeface="Wingdings" pitchFamily="2" charset="2"/>
              <a:buChar char="l"/>
            </a:pPr>
            <a:r>
              <a:rPr lang="zh-CN" altLang="en-US" sz="2400" dirty="0" smtClean="0">
                <a:sym typeface="Calibri" pitchFamily="34" charset="0"/>
              </a:rPr>
              <a:t>函数依赖</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的有效性仅决定于</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这两个属性集的值</a:t>
            </a:r>
          </a:p>
          <a:p>
            <a:pPr marL="352425" lvl="2" indent="-228600" algn="just">
              <a:lnSpc>
                <a:spcPct val="150000"/>
              </a:lnSpc>
              <a:buSzPct val="87000"/>
              <a:buFont typeface="Wingdings" pitchFamily="2" charset="2"/>
              <a:buChar char="l"/>
            </a:pPr>
            <a:r>
              <a:rPr lang="zh-CN" altLang="en-US" sz="2400" dirty="0" smtClean="0">
                <a:sym typeface="Calibri" pitchFamily="34" charset="0"/>
              </a:rPr>
              <a:t>只要在</a:t>
            </a:r>
            <a:r>
              <a:rPr lang="en-US" altLang="zh-CN" sz="2400" i="1" dirty="0" smtClean="0">
                <a:sym typeface="Calibri" pitchFamily="34" charset="0"/>
              </a:rPr>
              <a:t>R</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)的任何一个关系</a:t>
            </a:r>
            <a:r>
              <a:rPr lang="en-US" altLang="zh-CN" sz="2400" dirty="0" smtClean="0">
                <a:sym typeface="Calibri" pitchFamily="34" charset="0"/>
              </a:rPr>
              <a:t>r</a:t>
            </a:r>
            <a:r>
              <a:rPr lang="zh-CN" altLang="en-US" sz="2400" dirty="0" smtClean="0">
                <a:sym typeface="Calibri" pitchFamily="34" charset="0"/>
              </a:rPr>
              <a:t>中，元组在</a:t>
            </a:r>
            <a:r>
              <a:rPr lang="en-US" altLang="zh-CN" sz="2400" i="1" dirty="0" smtClean="0">
                <a:sym typeface="Calibri" pitchFamily="34" charset="0"/>
              </a:rPr>
              <a:t>X</a:t>
            </a:r>
            <a:r>
              <a:rPr lang="zh-CN" altLang="en-US" sz="2400" dirty="0" smtClean="0">
                <a:sym typeface="Calibri" pitchFamily="34" charset="0"/>
              </a:rPr>
              <a:t>和</a:t>
            </a:r>
            <a:r>
              <a:rPr lang="en-US" altLang="zh-CN" sz="2400" i="1" dirty="0" smtClean="0">
                <a:sym typeface="Calibri" pitchFamily="34" charset="0"/>
              </a:rPr>
              <a:t>Y</a:t>
            </a:r>
            <a:r>
              <a:rPr lang="zh-CN" altLang="en-US" sz="2400" dirty="0" smtClean="0">
                <a:sym typeface="Calibri" pitchFamily="34" charset="0"/>
              </a:rPr>
              <a:t>上的值满足定义</a:t>
            </a:r>
            <a:r>
              <a:rPr lang="en-US" altLang="zh-CN" sz="2400" dirty="0" smtClean="0">
                <a:sym typeface="Calibri" pitchFamily="34" charset="0"/>
              </a:rPr>
              <a:t>6.l</a:t>
            </a:r>
            <a:r>
              <a:rPr lang="zh-CN" altLang="en-US" sz="2400" dirty="0" smtClean="0">
                <a:sym typeface="Calibri" pitchFamily="34" charset="0"/>
              </a:rPr>
              <a:t>，则函数依赖</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在任何属性集</a:t>
            </a:r>
            <a:r>
              <a:rPr lang="en-US" altLang="zh-CN" sz="2400" i="1" dirty="0" smtClean="0">
                <a:sym typeface="Calibri" pitchFamily="34" charset="0"/>
              </a:rPr>
              <a:t>W</a:t>
            </a:r>
            <a:r>
              <a:rPr lang="zh-CN" altLang="en-US" sz="2400" dirty="0" smtClean="0">
                <a:sym typeface="Calibri" pitchFamily="34" charset="0"/>
              </a:rPr>
              <a:t>(</a:t>
            </a:r>
            <a:r>
              <a:rPr lang="en-US" altLang="zh-CN" sz="2400" i="1" dirty="0" smtClean="0">
                <a:sym typeface="Calibri" pitchFamily="34" charset="0"/>
              </a:rPr>
              <a:t>XY</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W</a:t>
            </a:r>
            <a:r>
              <a:rPr lang="en-US" altLang="zh-CN" sz="2400" dirty="0" smtClean="0">
                <a:sym typeface="Calibri" pitchFamily="34" charset="0"/>
              </a:rPr>
              <a:t> </a:t>
            </a:r>
            <a:r>
              <a:rPr lang="en-US" altLang="zh-CN" sz="2400" dirty="0" smtClean="0">
                <a:sym typeface="Symbol" pitchFamily="18" charset="2"/>
              </a:rPr>
              <a:t></a:t>
            </a:r>
            <a:r>
              <a:rPr lang="en-US" altLang="zh-CN" sz="2400" i="1" dirty="0" smtClean="0">
                <a:sym typeface="Calibri" pitchFamily="34" charset="0"/>
              </a:rPr>
              <a:t>U</a:t>
            </a:r>
            <a:r>
              <a:rPr lang="zh-CN" altLang="en-US" sz="2400" dirty="0" smtClean="0">
                <a:sym typeface="Calibri" pitchFamily="34" charset="0"/>
              </a:rPr>
              <a:t>)上成立。</a:t>
            </a:r>
            <a:endParaRPr lang="zh-CN" altLang="en-US" sz="2400"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95</a:t>
            </a:fld>
            <a:endParaRPr lang="zh-CN" altLang="en-US"/>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sz="2800" dirty="0" smtClean="0">
                <a:sym typeface="Calibri" pitchFamily="34" charset="0"/>
              </a:rPr>
              <a:t>（</a:t>
            </a:r>
            <a:r>
              <a:rPr lang="en-US" altLang="zh-CN" sz="2800" dirty="0" smtClean="0">
                <a:sym typeface="Calibri" pitchFamily="34" charset="0"/>
              </a:rPr>
              <a:t>2</a:t>
            </a:r>
            <a:r>
              <a:rPr lang="zh-CN" altLang="en-US" sz="2800" dirty="0" smtClean="0">
                <a:sym typeface="Calibri" pitchFamily="34" charset="0"/>
              </a:rPr>
              <a:t>）若函数依赖</a:t>
            </a:r>
            <a:r>
              <a:rPr lang="en-US" altLang="zh-CN" sz="2800" i="1" dirty="0" smtClean="0">
                <a:sym typeface="Calibri" pitchFamily="34" charset="0"/>
              </a:rPr>
              <a:t>X</a:t>
            </a:r>
            <a:r>
              <a:rPr lang="en-US" altLang="zh-CN" sz="2800" dirty="0" smtClean="0">
                <a:sym typeface="Calibri" pitchFamily="34" charset="0"/>
              </a:rPr>
              <a:t>→</a:t>
            </a:r>
            <a:r>
              <a:rPr lang="en-US" altLang="zh-CN" sz="2800" i="1" dirty="0" smtClean="0">
                <a:sym typeface="Calibri" pitchFamily="34" charset="0"/>
              </a:rPr>
              <a:t>Y</a:t>
            </a:r>
            <a:r>
              <a:rPr lang="zh-CN" altLang="en-US" sz="2800" dirty="0" smtClean="0">
                <a:sym typeface="Calibri" pitchFamily="34" charset="0"/>
              </a:rPr>
              <a:t>在</a:t>
            </a:r>
            <a:r>
              <a:rPr lang="en-US" altLang="zh-CN" sz="2800" i="1" dirty="0" smtClean="0">
                <a:sym typeface="Calibri" pitchFamily="34" charset="0"/>
              </a:rPr>
              <a:t>R</a:t>
            </a:r>
            <a:r>
              <a:rPr lang="en-US" altLang="zh-CN" sz="2800"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zh-CN" altLang="en-US" sz="2800" dirty="0" smtClean="0">
                <a:sym typeface="Calibri" pitchFamily="34" charset="0"/>
              </a:rPr>
              <a:t>上成立，则对于任何</a:t>
            </a:r>
            <a:r>
              <a:rPr lang="en-US" altLang="zh-CN" sz="2800" i="1" dirty="0" smtClean="0">
                <a:sym typeface="Calibri" pitchFamily="34" charset="0"/>
              </a:rPr>
              <a:t>Y‘</a:t>
            </a:r>
            <a:r>
              <a:rPr lang="en-US" altLang="zh-CN" sz="2800" dirty="0" smtClean="0">
                <a:sym typeface="Calibri" pitchFamily="34" charset="0"/>
              </a:rPr>
              <a:t> </a:t>
            </a:r>
            <a:r>
              <a:rPr lang="en-US" altLang="zh-CN" sz="2800" dirty="0" smtClean="0">
                <a:sym typeface="Symbol" pitchFamily="18" charset="2"/>
              </a:rPr>
              <a:t></a:t>
            </a:r>
            <a:r>
              <a:rPr lang="en-US" altLang="zh-CN" sz="2800" dirty="0" smtClean="0">
                <a:sym typeface="Calibri" pitchFamily="34" charset="0"/>
              </a:rPr>
              <a:t> </a:t>
            </a:r>
            <a:r>
              <a:rPr lang="en-US" altLang="zh-CN" sz="2800" i="1" dirty="0" smtClean="0">
                <a:sym typeface="Calibri" pitchFamily="34" charset="0"/>
              </a:rPr>
              <a:t>Y</a:t>
            </a:r>
            <a:r>
              <a:rPr lang="zh-CN" altLang="en-US" sz="2800" dirty="0" smtClean="0">
                <a:sym typeface="Calibri" pitchFamily="34" charset="0"/>
              </a:rPr>
              <a:t>均有</a:t>
            </a:r>
            <a:r>
              <a:rPr lang="en-US" altLang="zh-CN" sz="2800" i="1" dirty="0" smtClean="0">
                <a:sym typeface="Calibri" pitchFamily="34" charset="0"/>
              </a:rPr>
              <a:t>X</a:t>
            </a:r>
            <a:r>
              <a:rPr lang="en-US" altLang="zh-CN" sz="2800" dirty="0" smtClean="0">
                <a:sym typeface="Calibri" pitchFamily="34" charset="0"/>
              </a:rPr>
              <a:t>→</a:t>
            </a:r>
            <a:r>
              <a:rPr lang="en-US" altLang="zh-CN" sz="2800" i="1" dirty="0" smtClean="0">
                <a:sym typeface="Calibri" pitchFamily="34" charset="0"/>
              </a:rPr>
              <a:t>Y’ </a:t>
            </a:r>
            <a:r>
              <a:rPr lang="zh-CN" altLang="en-US" sz="2800" dirty="0" smtClean="0">
                <a:sym typeface="Calibri" pitchFamily="34" charset="0"/>
              </a:rPr>
              <a:t>成立。多值依赖</a:t>
            </a:r>
            <a:r>
              <a:rPr lang="en-US" altLang="zh-CN" sz="2800" i="1" dirty="0" smtClean="0">
                <a:sym typeface="Calibri" pitchFamily="34" charset="0"/>
              </a:rPr>
              <a:t>X</a:t>
            </a:r>
            <a:r>
              <a:rPr lang="en-US" altLang="zh-CN" sz="2800" dirty="0" smtClean="0">
                <a:sym typeface="Calibri" pitchFamily="34" charset="0"/>
              </a:rPr>
              <a:t>→→</a:t>
            </a:r>
            <a:r>
              <a:rPr lang="en-US" altLang="zh-CN" sz="2800" i="1" dirty="0" smtClean="0">
                <a:sym typeface="Calibri" pitchFamily="34" charset="0"/>
              </a:rPr>
              <a:t>Y</a:t>
            </a:r>
            <a:r>
              <a:rPr lang="zh-CN" altLang="en-US" sz="2800" dirty="0" smtClean="0">
                <a:sym typeface="Calibri" pitchFamily="34" charset="0"/>
              </a:rPr>
              <a:t>若在</a:t>
            </a:r>
            <a:r>
              <a:rPr lang="en-US" altLang="zh-CN" sz="2800" i="1" dirty="0" smtClean="0">
                <a:sym typeface="Calibri" pitchFamily="34" charset="0"/>
              </a:rPr>
              <a:t>R</a:t>
            </a:r>
            <a:r>
              <a:rPr lang="en-US" altLang="zh-CN" sz="2800" dirty="0" smtClean="0">
                <a:sym typeface="Calibri" pitchFamily="34" charset="0"/>
              </a:rPr>
              <a:t>(</a:t>
            </a:r>
            <a:r>
              <a:rPr lang="en-US" altLang="zh-CN" sz="2800" i="1" dirty="0" smtClean="0">
                <a:sym typeface="Calibri" pitchFamily="34" charset="0"/>
              </a:rPr>
              <a:t>U</a:t>
            </a:r>
            <a:r>
              <a:rPr lang="en-US" altLang="zh-CN" sz="2800" dirty="0" smtClean="0">
                <a:sym typeface="Calibri" pitchFamily="34" charset="0"/>
              </a:rPr>
              <a:t>)</a:t>
            </a:r>
            <a:r>
              <a:rPr lang="zh-CN" altLang="en-US" sz="2800" dirty="0" smtClean="0">
                <a:sym typeface="Calibri" pitchFamily="34" charset="0"/>
              </a:rPr>
              <a:t>上成立，不能断言对于任何</a:t>
            </a:r>
            <a:r>
              <a:rPr lang="en-US" altLang="zh-CN" sz="2800" i="1" dirty="0" smtClean="0">
                <a:sym typeface="Calibri" pitchFamily="34" charset="0"/>
              </a:rPr>
              <a:t>Y’ </a:t>
            </a:r>
            <a:r>
              <a:rPr lang="en-US" altLang="zh-CN" sz="2800" dirty="0" smtClean="0">
                <a:sym typeface="Symbol" pitchFamily="18" charset="2"/>
              </a:rPr>
              <a:t></a:t>
            </a:r>
            <a:r>
              <a:rPr lang="en-US" altLang="zh-CN" sz="2800" dirty="0" smtClean="0">
                <a:sym typeface="Calibri" pitchFamily="34" charset="0"/>
              </a:rPr>
              <a:t> </a:t>
            </a:r>
            <a:r>
              <a:rPr lang="en-US" altLang="zh-CN" sz="2800" i="1" dirty="0" smtClean="0">
                <a:sym typeface="Calibri" pitchFamily="34" charset="0"/>
              </a:rPr>
              <a:t>Y</a:t>
            </a:r>
            <a:r>
              <a:rPr lang="zh-CN" altLang="en-US" sz="2800" dirty="0" smtClean="0">
                <a:sym typeface="Calibri" pitchFamily="34" charset="0"/>
              </a:rPr>
              <a:t>有</a:t>
            </a:r>
            <a:r>
              <a:rPr lang="en-US" altLang="zh-CN" sz="2800" i="1" dirty="0" smtClean="0">
                <a:sym typeface="Calibri" pitchFamily="34" charset="0"/>
              </a:rPr>
              <a:t>X</a:t>
            </a:r>
            <a:r>
              <a:rPr lang="en-US" altLang="zh-CN" sz="2800" dirty="0" smtClean="0">
                <a:sym typeface="Calibri" pitchFamily="34" charset="0"/>
              </a:rPr>
              <a:t>→→</a:t>
            </a:r>
            <a:r>
              <a:rPr lang="en-US" altLang="zh-CN" sz="2800" i="1" dirty="0" smtClean="0">
                <a:sym typeface="Calibri" pitchFamily="34" charset="0"/>
              </a:rPr>
              <a:t>Y’ </a:t>
            </a:r>
            <a:r>
              <a:rPr lang="zh-CN" altLang="en-US" sz="2800" dirty="0" smtClean="0">
                <a:sym typeface="Calibri" pitchFamily="34" charset="0"/>
              </a:rPr>
              <a:t>成立。</a:t>
            </a:r>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96</a:t>
            </a:fld>
            <a:endParaRPr lang="zh-CN" altLang="en-US"/>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extLst>
                    <a:ext uri="{9D8B030D-6E8A-4147-A177-3AD203B41FA5}">
                      <a16:colId xmlns="" xmlns:a16="http://schemas.microsoft.com/office/drawing/2014/main" val="20000"/>
                    </a:ext>
                  </a:extLst>
                </a:gridCol>
                <a:gridCol w="1333500">
                  <a:extLst>
                    <a:ext uri="{9D8B030D-6E8A-4147-A177-3AD203B41FA5}">
                      <a16:colId xmlns="" xmlns:a16="http://schemas.microsoft.com/office/drawing/2014/main" val="20001"/>
                    </a:ext>
                  </a:extLst>
                </a:gridCol>
                <a:gridCol w="1384300">
                  <a:extLst>
                    <a:ext uri="{9D8B030D-6E8A-4147-A177-3AD203B41FA5}">
                      <a16:colId xmlns="" xmlns:a16="http://schemas.microsoft.com/office/drawing/2014/main" val="20002"/>
                    </a:ext>
                  </a:extLst>
                </a:gridCol>
                <a:gridCol w="1385888">
                  <a:extLst>
                    <a:ext uri="{9D8B030D-6E8A-4147-A177-3AD203B41FA5}">
                      <a16:colId xmlns="" xmlns:a16="http://schemas.microsoft.com/office/drawing/2014/main" val="20003"/>
                    </a:ext>
                  </a:extLst>
                </a:gridCol>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
        <p:nvSpPr>
          <p:cNvPr id="10" name="灯片编号占位符 9"/>
          <p:cNvSpPr>
            <a:spLocks noGrp="1"/>
          </p:cNvSpPr>
          <p:nvPr>
            <p:ph type="sldNum" sz="quarter" idx="4"/>
          </p:nvPr>
        </p:nvSpPr>
        <p:spPr/>
        <p:txBody>
          <a:bodyPr/>
          <a:lstStyle/>
          <a:p>
            <a:fld id="{E4CC0EF8-6874-4E88-9180-6F0F9DF16D3F}" type="slidenum">
              <a:rPr lang="zh-CN" altLang="en-US" smtClean="0"/>
              <a:pPr/>
              <a:t>97</a:t>
            </a:fld>
            <a:endParaRPr lang="zh-CN" altLang="en-US"/>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FF0000"/>
                </a:solidFill>
                <a:sym typeface="Calibri" pitchFamily="34" charset="0"/>
              </a:rPr>
              <a:t>6.2.8  4NF</a:t>
            </a:r>
            <a:endParaRPr lang="zh-CN" altLang="en-US" dirty="0" smtClean="0">
              <a:solidFill>
                <a:srgbClr val="FF000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
        <p:nvSpPr>
          <p:cNvPr id="5" name="灯片编号占位符 4"/>
          <p:cNvSpPr>
            <a:spLocks noGrp="1"/>
          </p:cNvSpPr>
          <p:nvPr>
            <p:ph type="sldNum" sz="quarter" idx="4"/>
          </p:nvPr>
        </p:nvSpPr>
        <p:spPr/>
        <p:txBody>
          <a:bodyPr/>
          <a:lstStyle/>
          <a:p>
            <a:fld id="{E4CC0EF8-6874-4E88-9180-6F0F9DF16D3F}" type="slidenum">
              <a:rPr lang="zh-CN" altLang="en-US" smtClean="0"/>
              <a:pPr/>
              <a:t>98</a:t>
            </a:fld>
            <a:endParaRPr lang="zh-CN" altLang="en-US"/>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
        <p:nvSpPr>
          <p:cNvPr id="7" name="灯片编号占位符 6"/>
          <p:cNvSpPr>
            <a:spLocks noGrp="1"/>
          </p:cNvSpPr>
          <p:nvPr>
            <p:ph type="sldNum" sz="quarter" idx="4"/>
          </p:nvPr>
        </p:nvSpPr>
        <p:spPr/>
        <p:txBody>
          <a:bodyPr/>
          <a:lstStyle/>
          <a:p>
            <a:fld id="{E4CC0EF8-6874-4E88-9180-6F0F9DF16D3F}" type="slidenum">
              <a:rPr lang="zh-CN" altLang="en-US" smtClean="0"/>
              <a:pPr/>
              <a:t>99</a:t>
            </a:fld>
            <a:endParaRPr lang="zh-CN" alt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6774</Words>
  <Application>Microsoft Office PowerPoint</Application>
  <PresentationFormat>全屏显示(4:3)</PresentationFormat>
  <Paragraphs>1215</Paragraphs>
  <Slides>107</Slides>
  <Notes>0</Notes>
  <HiddenSlides>0</HiddenSlides>
  <MMClips>0</MMClips>
  <ScaleCrop>false</ScaleCrop>
  <HeadingPairs>
    <vt:vector size="4" baseType="variant">
      <vt:variant>
        <vt:lpstr>主题</vt:lpstr>
      </vt:variant>
      <vt:variant>
        <vt:i4>1</vt:i4>
      </vt:variant>
      <vt:variant>
        <vt:lpstr>幻灯片标题</vt:lpstr>
      </vt:variant>
      <vt:variant>
        <vt:i4>107</vt:i4>
      </vt:variant>
    </vt:vector>
  </HeadingPairs>
  <TitlesOfParts>
    <vt:vector size="108" baseType="lpstr">
      <vt:lpstr>数据库系统概论</vt:lpstr>
      <vt:lpstr>幻灯片 1</vt:lpstr>
      <vt:lpstr>幻灯片 2</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1NF</vt:lpstr>
      <vt:lpstr>6.2.4  2NF</vt:lpstr>
      <vt:lpstr>2NF（续）</vt:lpstr>
      <vt:lpstr>如何确定候选码？</vt:lpstr>
      <vt:lpstr>2NF（续）</vt:lpstr>
      <vt:lpstr>2NF（续）</vt:lpstr>
      <vt:lpstr>2NF（续）</vt:lpstr>
      <vt:lpstr>  2NF</vt:lpstr>
      <vt:lpstr> 2NF</vt:lpstr>
      <vt:lpstr>6.2 规范化</vt:lpstr>
      <vt:lpstr> 6.2.5   3NF</vt:lpstr>
      <vt:lpstr>  3NF</vt:lpstr>
      <vt:lpstr> 3NF</vt:lpstr>
      <vt:lpstr>  3NF</vt:lpstr>
      <vt:lpstr> 6.2.5 3NF</vt:lpstr>
      <vt:lpstr> 3NF</vt:lpstr>
      <vt:lpstr>证明1：若R∈3NF，那么R∈2NF</vt:lpstr>
      <vt:lpstr>6.2 规范化</vt:lpstr>
      <vt:lpstr> 6.2.6  BCNF</vt:lpstr>
      <vt:lpstr>BCNF（续）</vt:lpstr>
      <vt:lpstr>BCNF（续）</vt:lpstr>
      <vt:lpstr>幻灯片 63</vt:lpstr>
      <vt:lpstr>BCNF（续）</vt:lpstr>
      <vt:lpstr>BCNF（续）</vt:lpstr>
      <vt:lpstr>BCNF（续）</vt:lpstr>
      <vt:lpstr>BCNF（续）</vt:lpstr>
      <vt:lpstr>3NF与BCNF的关系</vt:lpstr>
      <vt:lpstr>证明2：若R∈BCNF，那么R∈3NF</vt:lpstr>
      <vt:lpstr>BCNF的关系模式所具有的性质</vt:lpstr>
      <vt:lpstr>BCNF示例</vt:lpstr>
      <vt:lpstr>BCNF示例</vt:lpstr>
      <vt:lpstr>BCNF示例</vt:lpstr>
      <vt:lpstr>BCNF示例</vt:lpstr>
      <vt:lpstr>BCNF示例—存在的问题</vt:lpstr>
      <vt:lpstr>BCNF示例</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美丽西南大学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Apple</cp:lastModifiedBy>
  <cp:revision>260</cp:revision>
  <dcterms:modified xsi:type="dcterms:W3CDTF">2019-11-18T10:12:15Z</dcterms:modified>
</cp:coreProperties>
</file>