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notesSlides/notesSlide35.xml" ContentType="application/vnd.openxmlformats-officedocument.presentationml.notesSlide+xml"/>
  <Override PartName="/ppt/tags/tag34.xml" ContentType="application/vnd.openxmlformats-officedocument.presentationml.tags+xml"/>
  <Override PartName="/ppt/notesSlides/notesSlide36.xml" ContentType="application/vnd.openxmlformats-officedocument.presentationml.notesSlide+xml"/>
  <Override PartName="/ppt/tags/tag35.xml" ContentType="application/vnd.openxmlformats-officedocument.presentationml.tags+xml"/>
  <Override PartName="/ppt/notesSlides/notesSlide37.xml" ContentType="application/vnd.openxmlformats-officedocument.presentationml.notesSlide+xml"/>
  <Override PartName="/ppt/tags/tag36.xml" ContentType="application/vnd.openxmlformats-officedocument.presentationml.tags+xml"/>
  <Override PartName="/ppt/notesSlides/notesSlide38.xml" ContentType="application/vnd.openxmlformats-officedocument.presentationml.notesSlide+xml"/>
  <Override PartName="/ppt/tags/tag37.xml" ContentType="application/vnd.openxmlformats-officedocument.presentationml.tags+xml"/>
  <Override PartName="/ppt/notesSlides/notesSlide39.xml" ContentType="application/vnd.openxmlformats-officedocument.presentationml.notesSlide+xml"/>
  <Override PartName="/ppt/tags/tag38.xml" ContentType="application/vnd.openxmlformats-officedocument.presentationml.tags+xml"/>
  <Override PartName="/ppt/notesSlides/notesSlide40.xml" ContentType="application/vnd.openxmlformats-officedocument.presentationml.notesSlide+xml"/>
  <Override PartName="/ppt/tags/tag39.xml" ContentType="application/vnd.openxmlformats-officedocument.presentationml.tags+xml"/>
  <Override PartName="/ppt/notesSlides/notesSlide41.xml" ContentType="application/vnd.openxmlformats-officedocument.presentationml.notesSlide+xml"/>
  <Override PartName="/ppt/tags/tag40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4" r:id="rId1"/>
    <p:sldMasterId id="2147483705" r:id="rId2"/>
    <p:sldMasterId id="2147483706" r:id="rId3"/>
  </p:sldMasterIdLst>
  <p:notesMasterIdLst>
    <p:notesMasterId r:id="rId48"/>
  </p:notesMasterIdLst>
  <p:handoutMasterIdLst>
    <p:handoutMasterId r:id="rId49"/>
  </p:handoutMasterIdLst>
  <p:sldIdLst>
    <p:sldId id="336" r:id="rId4"/>
    <p:sldId id="745" r:id="rId5"/>
    <p:sldId id="763" r:id="rId6"/>
    <p:sldId id="766" r:id="rId7"/>
    <p:sldId id="767" r:id="rId8"/>
    <p:sldId id="768" r:id="rId9"/>
    <p:sldId id="765" r:id="rId10"/>
    <p:sldId id="769" r:id="rId11"/>
    <p:sldId id="715" r:id="rId12"/>
    <p:sldId id="716" r:id="rId13"/>
    <p:sldId id="717" r:id="rId14"/>
    <p:sldId id="754" r:id="rId15"/>
    <p:sldId id="755" r:id="rId16"/>
    <p:sldId id="756" r:id="rId17"/>
    <p:sldId id="757" r:id="rId18"/>
    <p:sldId id="758" r:id="rId19"/>
    <p:sldId id="759" r:id="rId20"/>
    <p:sldId id="760" r:id="rId21"/>
    <p:sldId id="761" r:id="rId22"/>
    <p:sldId id="718" r:id="rId23"/>
    <p:sldId id="719" r:id="rId24"/>
    <p:sldId id="720" r:id="rId25"/>
    <p:sldId id="721" r:id="rId26"/>
    <p:sldId id="722" r:id="rId27"/>
    <p:sldId id="723" r:id="rId28"/>
    <p:sldId id="729" r:id="rId29"/>
    <p:sldId id="725" r:id="rId30"/>
    <p:sldId id="727" r:id="rId31"/>
    <p:sldId id="728" r:id="rId32"/>
    <p:sldId id="730" r:id="rId33"/>
    <p:sldId id="750" r:id="rId34"/>
    <p:sldId id="732" r:id="rId35"/>
    <p:sldId id="733" r:id="rId36"/>
    <p:sldId id="734" r:id="rId37"/>
    <p:sldId id="735" r:id="rId38"/>
    <p:sldId id="736" r:id="rId39"/>
    <p:sldId id="731" r:id="rId40"/>
    <p:sldId id="762" r:id="rId41"/>
    <p:sldId id="742" r:id="rId42"/>
    <p:sldId id="744" r:id="rId43"/>
    <p:sldId id="751" r:id="rId44"/>
    <p:sldId id="747" r:id="rId45"/>
    <p:sldId id="748" r:id="rId46"/>
    <p:sldId id="770" r:id="rId47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150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ctr" rtl="0" fontAlgn="base">
      <a:lnSpc>
        <a:spcPct val="150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ctr" rtl="0" fontAlgn="base">
      <a:lnSpc>
        <a:spcPct val="150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ctr" rtl="0" fontAlgn="base">
      <a:lnSpc>
        <a:spcPct val="150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ctr" rtl="0" fontAlgn="base">
      <a:lnSpc>
        <a:spcPct val="150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FF0000"/>
    <a:srgbClr val="000066"/>
    <a:srgbClr val="FF6600"/>
    <a:srgbClr val="FFFF00"/>
    <a:srgbClr val="003399"/>
    <a:srgbClr val="33CCFF"/>
    <a:srgbClr val="00CC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 autoAdjust="0"/>
    <p:restoredTop sz="65987" autoAdjust="0"/>
  </p:normalViewPr>
  <p:slideViewPr>
    <p:cSldViewPr>
      <p:cViewPr varScale="1">
        <p:scale>
          <a:sx n="56" d="100"/>
          <a:sy n="56" d="100"/>
        </p:scale>
        <p:origin x="1794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7903EE1-A863-4E56-9553-A19A481F6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57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4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96281DC-923C-4971-B511-450AE927A4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394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67636-B3F1-4568-9C33-707DE6707F27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22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What is software?</a:t>
            </a:r>
            <a:r>
              <a:rPr lang="en-US" altLang="zh-CN" sz="1200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What its is not countable, and you cannot use plural?</a:t>
            </a:r>
          </a:p>
          <a:p>
            <a:pPr marL="228600" indent="-2286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200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You may say a piece of software is a a program. Then, what is a program?</a:t>
            </a:r>
          </a:p>
          <a:p>
            <a:pPr marL="228600" indent="-2286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200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 would define a program is a model of a process of a computation </a:t>
            </a:r>
          </a:p>
          <a:p>
            <a:pPr marL="228600" indent="-2286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200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 computer carries out a computation by executing a program </a:t>
            </a:r>
          </a:p>
          <a:p>
            <a:pPr marL="228600" indent="-2286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is-IS" altLang="zh-CN" sz="12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…..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4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75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84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3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45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0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09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08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538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67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lnSpc>
                <a:spcPct val="125000"/>
              </a:lnSpc>
              <a:buFont typeface="Arial" charset="0"/>
              <a:buChar char="•"/>
            </a:pPr>
            <a:endParaRPr lang="en-US" altLang="zh-CN" sz="1200" kern="1200" baseline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7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803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809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590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0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330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855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51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15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009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40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+mj-lt"/>
              <a:buNone/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124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35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84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366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6281DC-923C-4971-B511-450AE927A4C1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645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21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886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776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7262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7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41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39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644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39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294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+mj-lt"/>
              <a:buNone/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92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01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1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7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1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48E0-500A-40D3-984B-58E524D501F7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We</a:t>
            </a:r>
            <a:r>
              <a:rPr lang="en-US" altLang="zh-CN" sz="1200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first understand what software is.</a:t>
            </a:r>
          </a:p>
          <a:p>
            <a:pPr marL="228600" indent="-2286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200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Then what software engineering is about, and when and how it came to becoming a discipline, and its relation to software crisis </a:t>
            </a:r>
          </a:p>
          <a:p>
            <a:pPr marL="0" indent="0" eaLnBrk="1" hangingPunct="1">
              <a:lnSpc>
                <a:spcPct val="125000"/>
              </a:lnSpc>
              <a:buFont typeface="+mj-lt"/>
              <a:buNone/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ED34-C57A-420C-B365-03FE37EA1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279C-1CCE-458E-8FA4-009D22808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0379F-8BD0-45AE-92C0-455FEF5D1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97C20-92CD-4F78-979C-4FB20F741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4A237-5065-4C8A-B904-7A142C09F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21910-94CA-4551-9C06-1F92AA787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3C34-E579-4D0C-99FC-506BA6C27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716CA-FDA8-4D30-9469-6EC5BEFF0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0D361-9185-4B43-9DAC-8785952A3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12AE3-B317-4DB9-B075-D74647097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7DDF7-62FB-4950-8BC1-88AA141A6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B75E3-0BFA-48C6-8A15-C608B4A9E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B596B-5446-47E3-A791-87108E322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F3722-CF74-4CD7-AE10-D54FAEC2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CA879-7D3B-4039-8A6B-D2A255D2D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2D58E-2B23-4D6E-9E15-E6CE4C211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6179-C08B-45B0-90EB-613CE5C68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B25E6-B8B0-4D8F-B38C-C1568D6AF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573E1-34DD-45F7-A35C-BED358009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1FA5D-6419-4DD7-8007-D0DF79CE2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0BA29-9F6E-413B-99E7-FB1346350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3220-0C73-4D03-8793-D5312F566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"/>
          <p:cNvGrpSpPr>
            <a:grpSpLocks/>
          </p:cNvGrpSpPr>
          <p:nvPr/>
        </p:nvGrpSpPr>
        <p:grpSpPr bwMode="auto">
          <a:xfrm>
            <a:off x="-36513" y="188913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lnSpc>
                  <a:spcPct val="100000"/>
                </a:lnSpc>
                <a:defRPr/>
              </a:pPr>
              <a:endParaRPr lang="en-US" sz="2400" b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lnSpc>
                  <a:spcPct val="100000"/>
                </a:lnSpc>
                <a:defRPr/>
              </a:pPr>
              <a:endParaRPr lang="en-US" sz="2400" b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en-US" sz="2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en-US" sz="2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066800" y="2362200"/>
            <a:ext cx="76200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    </a:t>
            </a:r>
          </a:p>
        </p:txBody>
      </p:sp>
      <p:pic>
        <p:nvPicPr>
          <p:cNvPr id="1030" name="Picture 22" descr="未标题-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175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spd="med"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>
          <a:solidFill>
            <a:schemeClr val="tx1"/>
          </a:solidFill>
          <a:latin typeface="+mn-lt"/>
          <a:ea typeface="+mn-ea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5pPr>
      <a:lvl6pPr marL="19192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4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36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08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rgbClr val="045C75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24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rgbClr val="045C75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lnSpc>
                <a:spcPct val="100000"/>
              </a:lnSpc>
              <a:defRPr sz="1200" b="0">
                <a:solidFill>
                  <a:schemeClr val="tx2">
                    <a:shade val="90000"/>
                  </a:schemeClr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163B777-9312-4A29-810C-A748D1B5B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 spd="med"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>
          <a:solidFill>
            <a:schemeClr val="tx1"/>
          </a:solidFill>
          <a:latin typeface="+mn-lt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5pPr>
      <a:lvl6pPr marL="19192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6pPr>
      <a:lvl7pPr marL="23764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7pPr>
      <a:lvl8pPr marL="28336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8pPr>
      <a:lvl9pPr marL="32908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sz="2400" b="0"/>
          </a:p>
        </p:txBody>
      </p:sp>
      <p:sp>
        <p:nvSpPr>
          <p:cNvPr id="8" name="直角三角形 7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sz="2400" b="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en-US" sz="2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en-US" sz="2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07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rgbClr val="045C75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重庆医科大学</a:t>
            </a: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rgbClr val="045C75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lnSpc>
                <a:spcPct val="100000"/>
              </a:lnSpc>
              <a:defRPr sz="1200" b="0">
                <a:solidFill>
                  <a:schemeClr val="tx2">
                    <a:shade val="90000"/>
                  </a:schemeClr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278D3F8-0AEC-4765-ADCD-A83F17CC5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>
          <a:solidFill>
            <a:schemeClr val="tx1"/>
          </a:solidFill>
          <a:latin typeface="+mn-lt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5pPr>
      <a:lvl6pPr marL="19192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6pPr>
      <a:lvl7pPr marL="23764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7pPr>
      <a:lvl8pPr marL="28336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8pPr>
      <a:lvl9pPr marL="32908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ourses.cs.vt.edu/cs3604/lib/Therac_25/Therac_1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Relationship Id="rId4" Type="http://schemas.openxmlformats.org/officeDocument/2006/relationships/image" Target="../media/image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Relationship Id="rId4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7"/>
          <p:cNvGrpSpPr>
            <a:grpSpLocks/>
          </p:cNvGrpSpPr>
          <p:nvPr/>
        </p:nvGrpSpPr>
        <p:grpSpPr bwMode="auto">
          <a:xfrm>
            <a:off x="539750" y="908720"/>
            <a:ext cx="8135938" cy="2519362"/>
            <a:chOff x="295" y="1706"/>
            <a:chExt cx="4853" cy="898"/>
          </a:xfrm>
        </p:grpSpPr>
        <p:sp>
          <p:nvSpPr>
            <p:cNvPr id="4111" name="Line 22"/>
            <p:cNvSpPr>
              <a:spLocks noChangeShapeType="1"/>
            </p:cNvSpPr>
            <p:nvPr/>
          </p:nvSpPr>
          <p:spPr bwMode="auto">
            <a:xfrm>
              <a:off x="524" y="2524"/>
              <a:ext cx="3260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22"/>
            <p:cNvSpPr>
              <a:spLocks noChangeShapeType="1"/>
            </p:cNvSpPr>
            <p:nvPr/>
          </p:nvSpPr>
          <p:spPr bwMode="auto">
            <a:xfrm>
              <a:off x="524" y="2282"/>
              <a:ext cx="3260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22"/>
            <p:cNvSpPr>
              <a:spLocks noChangeShapeType="1"/>
            </p:cNvSpPr>
            <p:nvPr/>
          </p:nvSpPr>
          <p:spPr bwMode="auto">
            <a:xfrm>
              <a:off x="518" y="2002"/>
              <a:ext cx="3259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486" name="AutoShape 6"/>
            <p:cNvSpPr>
              <a:spLocks noChangeArrowheads="1"/>
            </p:cNvSpPr>
            <p:nvPr/>
          </p:nvSpPr>
          <p:spPr bwMode="blackWhite">
            <a:xfrm>
              <a:off x="295" y="1706"/>
              <a:ext cx="4853" cy="688"/>
            </a:xfrm>
            <a:prstGeom prst="roundRect">
              <a:avLst>
                <a:gd name="adj" fmla="val 925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15" name="AutoShape 34"/>
            <p:cNvSpPr>
              <a:spLocks noChangeArrowheads="1"/>
            </p:cNvSpPr>
            <p:nvPr/>
          </p:nvSpPr>
          <p:spPr bwMode="hidden">
            <a:xfrm>
              <a:off x="295" y="2415"/>
              <a:ext cx="4853" cy="189"/>
            </a:xfrm>
            <a:prstGeom prst="roundRect">
              <a:avLst>
                <a:gd name="adj" fmla="val 19407"/>
              </a:avLst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99" name="Group 11"/>
          <p:cNvGrpSpPr>
            <a:grpSpLocks/>
          </p:cNvGrpSpPr>
          <p:nvPr/>
        </p:nvGrpSpPr>
        <p:grpSpPr bwMode="auto">
          <a:xfrm>
            <a:off x="755650" y="1196057"/>
            <a:ext cx="547688" cy="512763"/>
            <a:chOff x="5088" y="240"/>
            <a:chExt cx="384" cy="384"/>
          </a:xfrm>
        </p:grpSpPr>
        <p:sp>
          <p:nvSpPr>
            <p:cNvPr id="4102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03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04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05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06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07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08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09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10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7524" y="1124743"/>
            <a:ext cx="8251138" cy="172819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Model-Driven Design Method</a:t>
            </a:r>
            <a:b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en-US" altLang="zh-CN" sz="32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01. </a:t>
            </a:r>
            <a:r>
              <a:rPr lang="en-GB" altLang="zh-CN" sz="32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Introduction 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01" name="Rectangle 30"/>
          <p:cNvSpPr>
            <a:spLocks noChangeArrowheads="1"/>
          </p:cNvSpPr>
          <p:nvPr/>
        </p:nvSpPr>
        <p:spPr bwMode="auto">
          <a:xfrm>
            <a:off x="560555" y="3763049"/>
            <a:ext cx="8135938" cy="276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zh-CN" dirty="0">
                <a:solidFill>
                  <a:schemeClr val="accent4"/>
                </a:solidFill>
                <a:latin typeface="Chalkboard SE" charset="0"/>
                <a:ea typeface="Chalkboard SE" charset="0"/>
                <a:cs typeface="Chalkboard SE" charset="0"/>
              </a:rPr>
              <a:t>D</a:t>
            </a:r>
            <a:r>
              <a:rPr lang="en-US" altLang="zh-CN" dirty="0">
                <a:solidFill>
                  <a:schemeClr val="accent4"/>
                </a:solidFill>
                <a:latin typeface="Chalkboard SE" charset="0"/>
                <a:ea typeface="Chalkboard SE" charset="0"/>
                <a:cs typeface="Chalkboard SE" charset="0"/>
              </a:rPr>
              <a:t>r.</a:t>
            </a:r>
            <a:r>
              <a:rPr lang="en-GB" altLang="zh-CN" dirty="0">
                <a:solidFill>
                  <a:schemeClr val="accent4"/>
                </a:solidFill>
                <a:latin typeface="Chalkboard SE" charset="0"/>
                <a:ea typeface="Chalkboard SE" charset="0"/>
                <a:cs typeface="Chalkboard SE" charset="0"/>
              </a:rPr>
              <a:t> Bo Liu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endParaRPr lang="en-GB" altLang="zh-CN" sz="1050" dirty="0">
              <a:solidFill>
                <a:schemeClr val="accent4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lvl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zh-CN" sz="1800" u="sng" dirty="0">
                <a:solidFill>
                  <a:schemeClr val="accent1"/>
                </a:solidFill>
                <a:latin typeface="Chalkboard SE" charset="0"/>
                <a:ea typeface="Chalkboard SE" charset="0"/>
                <a:cs typeface="Chalkboard SE" charset="0"/>
              </a:rPr>
              <a:t>liubocq@swu.edu.cn</a:t>
            </a:r>
          </a:p>
          <a:p>
            <a:pPr marL="0" lvl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u="sng" dirty="0">
                <a:solidFill>
                  <a:schemeClr val="accent1"/>
                </a:solidFill>
                <a:latin typeface="Chalkboard SE" charset="0"/>
                <a:ea typeface="Chalkboard SE" charset="0"/>
                <a:cs typeface="Chalkboard SE" charset="0"/>
              </a:rPr>
              <a:t>Centre</a:t>
            </a:r>
            <a:r>
              <a:rPr lang="zh-CN" altLang="en-US" sz="1800" u="sng" dirty="0">
                <a:solidFill>
                  <a:schemeClr val="accent1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GB" altLang="zh-CN" sz="1800" u="sng" dirty="0">
                <a:solidFill>
                  <a:schemeClr val="accent1"/>
                </a:solidFill>
                <a:latin typeface="Chalkboard SE" charset="0"/>
                <a:ea typeface="Chalkboard SE" charset="0"/>
                <a:cs typeface="Chalkboard SE" charset="0"/>
              </a:rPr>
              <a:t>for Research and Innovation in Software Engineering </a:t>
            </a:r>
            <a:endParaRPr lang="en-US" altLang="zh-CN" sz="1800" u="sng" dirty="0">
              <a:solidFill>
                <a:schemeClr val="accent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0" lvl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zh-CN" sz="1800" dirty="0">
                <a:solidFill>
                  <a:schemeClr val="accent4"/>
                </a:solidFill>
                <a:latin typeface="Chalkboard SE" charset="0"/>
                <a:ea typeface="Chalkboard SE" charset="0"/>
                <a:cs typeface="Chalkboard SE" charset="0"/>
              </a:rPr>
              <a:t>School of Computer and Information Science </a:t>
            </a:r>
          </a:p>
          <a:p>
            <a:pPr marL="0" lvl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zh-CN" sz="1800" dirty="0">
                <a:solidFill>
                  <a:schemeClr val="accent4"/>
                </a:solidFill>
                <a:latin typeface="Chalkboard SE" charset="0"/>
                <a:ea typeface="Chalkboard SE" charset="0"/>
                <a:cs typeface="Chalkboard SE" charset="0"/>
              </a:rPr>
              <a:t>Southwest University</a:t>
            </a:r>
          </a:p>
          <a:p>
            <a:pPr marL="0" lvl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zh-CN" sz="1800" dirty="0">
                <a:solidFill>
                  <a:schemeClr val="accent4"/>
                </a:solidFill>
                <a:latin typeface="Chalkboard SE" charset="0"/>
                <a:ea typeface="Chalkboard SE" charset="0"/>
                <a:cs typeface="Chalkboard SE" charset="0"/>
              </a:rPr>
              <a:t>Chongqing, China </a:t>
            </a:r>
            <a:endParaRPr lang="zh-CN" altLang="en-US" sz="18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000" dirty="0">
                <a:latin typeface="Chalkboard SE" charset="0"/>
                <a:ea typeface="Chalkboard SE" charset="0"/>
                <a:cs typeface="Chalkboard SE" charset="0"/>
              </a:rPr>
              <a:t>What is Software?   </a:t>
            </a:r>
            <a:endParaRPr lang="zh-CN" altLang="en-US" sz="30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773238"/>
            <a:ext cx="8280921" cy="4824114"/>
          </a:xfrm>
          <a:prstGeom prst="roundRect">
            <a:avLst>
              <a:gd name="adj" fmla="val 531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A program?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    Then what is a program?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A </a:t>
            </a:r>
            <a:r>
              <a:rPr lang="en-GB" altLang="zh-CN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model</a:t>
            </a: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of a process of a computation written in a language that a computer understands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A </a:t>
            </a:r>
            <a:r>
              <a:rPr lang="en-GB" altLang="zh-CN" i="1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computer </a:t>
            </a: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carries out a </a:t>
            </a:r>
            <a:r>
              <a:rPr lang="en-GB" altLang="zh-CN" i="1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computation</a:t>
            </a: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by executing a </a:t>
            </a:r>
            <a:r>
              <a:rPr lang="en-GB" altLang="zh-CN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program</a:t>
            </a: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A </a:t>
            </a:r>
            <a:r>
              <a:rPr lang="en-GB" altLang="zh-CN" i="1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program</a:t>
            </a:r>
            <a:r>
              <a:rPr lang="en-GB" altLang="zh-CN" i="1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consists of a number of </a:t>
            </a:r>
            <a:r>
              <a:rPr lang="en-US" i="1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variables</a:t>
            </a:r>
            <a:r>
              <a:rPr lang="en-US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and a sequence of </a:t>
            </a:r>
            <a:r>
              <a:rPr lang="en-US" i="1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commands that tell the computer how to carry out the computation </a:t>
            </a:r>
          </a:p>
          <a:p>
            <a:pPr lvl="6">
              <a:spcBef>
                <a:spcPts val="600"/>
              </a:spcBef>
              <a:defRPr/>
            </a:pPr>
            <a:r>
              <a:rPr lang="en-US" altLang="zh-CN" sz="1800" i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Program</a:t>
            </a:r>
            <a:r>
              <a:rPr lang="en-US" altLang="zh-CN" sz="1800" i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Fool</a:t>
            </a:r>
            <a:r>
              <a:rPr lang="zh-CN" altLang="en-US" sz="1800" i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1800" i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6">
              <a:spcBef>
                <a:spcPts val="600"/>
              </a:spcBef>
              <a:defRPr/>
            </a:pPr>
            <a:r>
              <a:rPr lang="en-US" altLang="zh-CN" sz="1800" i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8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x, y; </a:t>
            </a:r>
          </a:p>
          <a:p>
            <a:pPr lvl="6">
              <a:spcBef>
                <a:spcPts val="600"/>
              </a:spcBef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x:=1; y:=2; </a:t>
            </a:r>
          </a:p>
          <a:p>
            <a:pPr lvl="6">
              <a:spcBef>
                <a:spcPts val="600"/>
              </a:spcBef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x:=x+y}</a:t>
            </a:r>
            <a:endParaRPr lang="en-GB" altLang="zh-CN" sz="1800" i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489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000" dirty="0">
                <a:latin typeface="Chalkboard SE" charset="0"/>
                <a:ea typeface="Chalkboard SE" charset="0"/>
                <a:cs typeface="Chalkboard SE" charset="0"/>
              </a:rPr>
              <a:t>Program in the Small   </a:t>
            </a:r>
            <a:endParaRPr lang="zh-CN" altLang="en-US" sz="30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8280921" cy="460851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How to develop a program?</a:t>
            </a:r>
            <a:endParaRPr lang="en-GB" altLang="zh-CN" dirty="0">
              <a:solidFill>
                <a:srgbClr val="000066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Specification of a computational problem, </a:t>
            </a:r>
            <a:r>
              <a:rPr lang="en-GB" altLang="zh-CN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e.g. calculate the greatest common divisor of two integers </a:t>
            </a:r>
            <a:endParaRPr lang="en-GB" altLang="zh-CN" dirty="0">
              <a:solidFill>
                <a:srgbClr val="000066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Design an algorithm: data and control structures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Verification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Refinement of the algorithm and data structure 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Coding, testing, and installation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177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000" dirty="0">
                <a:latin typeface="Chalkboard SE" charset="0"/>
                <a:ea typeface="Chalkboard SE" charset="0"/>
                <a:cs typeface="Chalkboard SE" charset="0"/>
              </a:rPr>
              <a:t>Develop a Not So Small Program   </a:t>
            </a:r>
            <a:endParaRPr lang="zh-CN" altLang="en-US" sz="30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1" y="1856904"/>
            <a:ext cx="8136906" cy="4596432"/>
          </a:xfrm>
          <a:prstGeom prst="roundRect">
            <a:avLst>
              <a:gd name="adj" fmla="val 5651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§"/>
              <a:defRPr/>
            </a:pPr>
            <a:endParaRPr lang="en-GB" altLang="zh-CN" dirty="0">
              <a:solidFill>
                <a:srgbClr val="000066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9786" y="2382401"/>
            <a:ext cx="2908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79860"/>
            <a:ext cx="3379889" cy="2765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2311440"/>
            <a:ext cx="46805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point of Sale System Used in a Retail Store or Supermarket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 sales and handle payments, such as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computer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barcode scanner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printer, </a:t>
            </a:r>
            <a:r>
              <a:rPr lang="en-US" sz="180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sz="1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 the software to run the system (POST)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8853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000" dirty="0">
                <a:latin typeface="Chalkboard SE" charset="0"/>
                <a:ea typeface="Chalkboard SE" charset="0"/>
                <a:cs typeface="Chalkboard SE" charset="0"/>
              </a:rPr>
              <a:t>The Aim is to Develop a Program   </a:t>
            </a:r>
            <a:endParaRPr lang="zh-CN" altLang="en-US" sz="30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8280921" cy="460851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Payment</a:t>
            </a:r>
          </a:p>
          <a:p>
            <a:pPr algn="just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post;</a:t>
            </a:r>
          </a:p>
          <a:p>
            <a:pPr algn="just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Payment {</a:t>
            </a:r>
          </a:p>
          <a:p>
            <a:pPr lvl="1" algn="just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private float amount;</a:t>
            </a:r>
          </a:p>
          <a:p>
            <a:pPr lvl="1" algn="just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Payment (float </a:t>
            </a:r>
            <a:r>
              <a:rPr lang="en-US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CashTendered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 {</a:t>
            </a:r>
          </a:p>
          <a:p>
            <a:pPr lvl="1" algn="just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  <a:r>
              <a:rPr lang="en-US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this.amount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CashTendered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algn="just"/>
            <a:r>
              <a:rPr lang="mr-I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mr-I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float </a:t>
            </a:r>
            <a:r>
              <a:rPr lang="en-US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getAmount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return amount; }</a:t>
            </a:r>
          </a:p>
          <a:p>
            <a:pPr marL="0" lvl="1" algn="just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GB" altLang="zh-CN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310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  Class </a:t>
            </a:r>
            <a:r>
              <a:rPr lang="en-US" sz="3200" dirty="0" err="1"/>
              <a:t>ProductCatalog</a:t>
            </a:r>
            <a:endParaRPr lang="en-US" sz="3200" dirty="0"/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4764905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post; import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.*;</a:t>
            </a:r>
          </a:p>
          <a:p>
            <a:pPr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ProductCatalog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</a:p>
          <a:p>
            <a:pPr lvl="1"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private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Hashtable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productSpecifications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Hashtable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ProductCatalog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1"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ProductSpecification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new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ProductSpecification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(100, 1,   </a:t>
            </a:r>
          </a:p>
          <a:p>
            <a:pPr lvl="1" algn="just"/>
            <a:r>
              <a:rPr lang="mr-I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"</a:t>
            </a:r>
            <a:r>
              <a:rPr lang="mr-I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mr-I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1");</a:t>
            </a:r>
          </a:p>
          <a:p>
            <a:pPr lvl="1"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productSpecifications.put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(new Integer(100),</a:t>
            </a:r>
            <a:r>
              <a:rPr lang="mr-I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mr-I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mr-I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ProductSpecification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(200, 1,  </a:t>
            </a:r>
            <a:r>
              <a:rPr lang="mr-I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"</a:t>
            </a:r>
            <a:r>
              <a:rPr lang="mr-I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mr-I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2");</a:t>
            </a:r>
          </a:p>
          <a:p>
            <a:pPr lvl="1"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productSpecifications.put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(new Integer(200),  </a:t>
            </a:r>
            <a:r>
              <a:rPr lang="mr-I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mr-I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algn="just"/>
            <a:r>
              <a:rPr lang="mr-I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pPr lvl="1"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getUPC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{return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upc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pPr lvl="1"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float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{return price;}</a:t>
            </a:r>
          </a:p>
          <a:p>
            <a:pPr lvl="1"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String 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getDescription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{return description;}</a:t>
            </a:r>
          </a:p>
          <a:p>
            <a:pPr algn="just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GB" altLang="zh-CN" sz="1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638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  Class Sale </a:t>
            </a: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4764905"/>
          </a:xfrm>
          <a:prstGeom prst="roundRect">
            <a:avLst>
              <a:gd name="adj" fmla="val 4634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post;</a:t>
            </a:r>
          </a:p>
          <a:p>
            <a:pPr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.*;</a:t>
            </a:r>
          </a:p>
          <a:p>
            <a:pPr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Sale {</a:t>
            </a:r>
          </a:p>
          <a:p>
            <a:pPr lvl="1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Vector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lineItems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Vector(); private Date date = new Date();</a:t>
            </a:r>
          </a:p>
          <a:p>
            <a:pPr lvl="1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isComplete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false; private Payment payment;</a:t>
            </a:r>
          </a:p>
          <a:p>
            <a:pPr lvl="1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float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1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payment.getAmount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- total(); }</a:t>
            </a:r>
          </a:p>
          <a:p>
            <a:pPr lvl="1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becomeComplete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isComplete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true; }</a:t>
            </a:r>
          </a:p>
          <a:p>
            <a:pPr lvl="1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isComplete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return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isComplete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</a:p>
          <a:p>
            <a:pPr lvl="1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makeLineItem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ProductSpecification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spec,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quantity) {</a:t>
            </a:r>
          </a:p>
          <a:p>
            <a:pPr lvl="2" algn="just"/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lineItems.addElement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</a:p>
          <a:p>
            <a:pPr lvl="2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SaleLineItem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(spec, quantity))</a:t>
            </a:r>
          </a:p>
          <a:p>
            <a:pPr lvl="1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float total() {</a:t>
            </a:r>
          </a:p>
          <a:p>
            <a:pPr lvl="2" algn="just"/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flaot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total = 0;</a:t>
            </a:r>
          </a:p>
          <a:p>
            <a:pPr lvl="2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Enumeration e = </a:t>
            </a:r>
            <a:r>
              <a:rPr lang="en-US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lineItems.elements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 algn="just"/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200" b="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be </a:t>
            </a:r>
            <a:r>
              <a:rPr lang="en-US" altLang="zh-CN" sz="1200" b="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continued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4243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  Class Sale Continued </a:t>
            </a: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4764905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2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e.hasMoreElments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){</a:t>
            </a:r>
          </a:p>
          <a:p>
            <a:pPr lvl="3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total += ( (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SaleLineItem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3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nextElement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()).subtotal();</a:t>
            </a:r>
          </a:p>
          <a:p>
            <a:pPr lvl="2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2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total;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makePayment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(float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cashTendered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payment = new Payment (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cashTendered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GB" altLang="zh-CN" sz="1600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1126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  Class </a:t>
            </a:r>
            <a:r>
              <a:rPr lang="en-US" sz="3200" dirty="0" err="1"/>
              <a:t>SaleLineItem</a:t>
            </a:r>
            <a:endParaRPr lang="en-US" sz="3200" dirty="0"/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467544" y="1832447"/>
            <a:ext cx="8280921" cy="4764905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post;</a:t>
            </a:r>
          </a:p>
          <a:p>
            <a:pPr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SaleLineItem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quantity;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ProductSpecification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SaleLineItem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ProductSpecification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spec,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quantity){</a:t>
            </a:r>
          </a:p>
          <a:p>
            <a:pPr lvl="2" algn="just"/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this.productSpec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spec;</a:t>
            </a:r>
          </a:p>
          <a:p>
            <a:pPr lvl="2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this. quantity = quantity;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float subtotal(){ 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qauntity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productSpec.getPrice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</a:p>
          <a:p>
            <a:pPr lvl="1"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just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GB" altLang="zh-CN" sz="1600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9140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  Class Store</a:t>
            </a: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4764905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post;</a:t>
            </a:r>
          </a:p>
          <a:p>
            <a:pPr algn="just"/>
            <a:r>
              <a:rPr 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Store {</a:t>
            </a:r>
          </a:p>
          <a:p>
            <a:pPr algn="just"/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ProductCatalog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productCatalog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1" algn="just"/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POST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POST </a:t>
            </a:r>
            <a:r>
              <a:rPr lang="en-US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getPOST</a:t>
            </a:r>
            <a:r>
              <a:rPr 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1" algn="just"/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productCatalog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ProductCatalog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 algn="just"/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post = new POST(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productCatalog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algn="just"/>
            <a:r>
              <a:rPr 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post;</a:t>
            </a:r>
          </a:p>
          <a:p>
            <a:pPr lvl="1" algn="just"/>
            <a:r>
              <a:rPr 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just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GB" altLang="zh-CN" sz="16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3272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Software Engineering Answers Questions    </a:t>
            </a:r>
            <a:endParaRPr lang="zh-CN" altLang="en-US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8280921" cy="460851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just">
              <a:buFont typeface="Arial" charset="0"/>
              <a:buChar char="•"/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What are the </a:t>
            </a:r>
            <a:r>
              <a:rPr lang="en-US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process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steps or activities?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What artifacts to produce and how to represent them? </a:t>
            </a:r>
            <a:r>
              <a:rPr lang="en-US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(Models and modelling notation)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What and how to validate/verify the artifacts? </a:t>
            </a:r>
            <a:r>
              <a:rPr lang="en-US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(VV)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techniques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tools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can be used?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Ensure correctness, performance and maintainability </a:t>
            </a:r>
            <a:r>
              <a:rPr lang="en-US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QoS</a:t>
            </a:r>
            <a:r>
              <a:rPr lang="en-US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)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One cannot go immediate to the desk and start programming </a:t>
            </a:r>
            <a:endParaRPr lang="en-GB" altLang="zh-CN" dirty="0">
              <a:solidFill>
                <a:srgbClr val="000066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3667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827584" y="570746"/>
            <a:ext cx="7423917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000">
                <a:latin typeface="Chalkboard SE" charset="0"/>
                <a:ea typeface="Chalkboard SE" charset="0"/>
                <a:cs typeface="Chalkboard SE" charset="0"/>
              </a:rPr>
              <a:t>Outline </a:t>
            </a:r>
            <a:endParaRPr lang="zh-CN" altLang="en-US" sz="30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1" y="1988840"/>
            <a:ext cx="8064898" cy="4608512"/>
          </a:xfrm>
          <a:prstGeom prst="roundRect">
            <a:avLst>
              <a:gd name="adj" fmla="val 5806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altLang="zh-CN" sz="24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About this module 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altLang="zh-CN" sz="24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Introduction to SE and MDD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altLang="zh-CN" sz="24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The scope of the module 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altLang="zh-CN" sz="24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Ministerial matters </a:t>
            </a:r>
          </a:p>
          <a:p>
            <a:pPr algn="l">
              <a:spcBef>
                <a:spcPts val="600"/>
              </a:spcBef>
              <a:defRPr/>
            </a:pPr>
            <a:endParaRPr lang="en-GB" altLang="zh-CN" dirty="0">
              <a:solidFill>
                <a:srgbClr val="000066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algn="l">
              <a:spcBef>
                <a:spcPts val="600"/>
              </a:spcBef>
              <a:defRPr/>
            </a:pP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Aim: Motivation and Inspiration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164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000" dirty="0">
                <a:latin typeface="+mn-lt"/>
                <a:ea typeface="微软雅黑" pitchFamily="34" charset="-122"/>
              </a:rPr>
              <a:t>Program in the Large   </a:t>
            </a:r>
            <a:endParaRPr lang="zh-CN" altLang="en-US" sz="3000" dirty="0">
              <a:latin typeface="+mn-lt"/>
              <a:ea typeface="微软雅黑" pitchFamily="34" charset="-122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1" y="1916832"/>
            <a:ext cx="8136906" cy="4680520"/>
          </a:xfrm>
          <a:prstGeom prst="roundRect">
            <a:avLst>
              <a:gd name="adj" fmla="val 4996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sz="180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A large application, such as </a:t>
            </a:r>
            <a:r>
              <a:rPr 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Apollo Program, </a:t>
            </a:r>
            <a:r>
              <a:rPr lang="en-US" sz="180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involves a large number of computational problems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Components and interfaces 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Design of software architecture 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Models/specifications static structure, functionality, dynamic behavior, interactions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Levels abstractions: models and model refinement/transformations </a:t>
            </a:r>
            <a:endParaRPr lang="zh-CN" altLang="en-US" sz="1800" b="0" dirty="0">
              <a:solidFill>
                <a:srgbClr val="000066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b="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Testing/verification: at the component/unit level, composition/integration level, system level </a:t>
            </a:r>
            <a:endParaRPr lang="en-US" sz="1800" b="0" dirty="0">
              <a:solidFill>
                <a:srgbClr val="000066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Software: is not only a program but also documents such as requirements specifications, design, tests,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126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Software in General 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8280921" cy="460851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Computer software or </a:t>
            </a:r>
            <a:r>
              <a:rPr lang="en-GB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software</a:t>
            </a:r>
            <a:r>
              <a:rPr lang="en-GB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endParaRPr lang="en-US" dirty="0">
              <a:solidFill>
                <a:srgbClr val="000066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a collection of computer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programs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 and related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data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  that provide the instructions for telling a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computer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 what to do and how to do it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a set of computer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programs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procedures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, and associated </a:t>
            </a: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documentation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concerned with the operation of a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data</a:t>
            </a:r>
            <a:r>
              <a:rPr lang="en-US" altLang="en-US" dirty="0">
                <a:solidFill>
                  <a:srgbClr val="00B0F0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processing</a:t>
            </a:r>
            <a:r>
              <a:rPr lang="en-US" altLang="en-US" dirty="0">
                <a:solidFill>
                  <a:srgbClr val="00B0F0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system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one or more computer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programs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 and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data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 held in the storage of the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computer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 for some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purposes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4601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Software as  Systems  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8280921" cy="460851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GB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Software [</a:t>
            </a:r>
            <a:r>
              <a:rPr lang="en-GB" dirty="0" err="1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Zhiming</a:t>
            </a:r>
            <a:r>
              <a:rPr lang="en-GB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Liu 2011]</a:t>
            </a:r>
            <a:endParaRPr lang="en-US" altLang="en-US" dirty="0">
              <a:latin typeface="Chalkboard SE" charset="0"/>
              <a:ea typeface="Chalkboard SE" charset="0"/>
              <a:cs typeface="Chalkboard SE" charset="0"/>
            </a:endParaRP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A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set of related (architected) programs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and data that tells a  set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interrelated computers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what to do and how to do it, with the associated 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documents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Computers</a:t>
            </a:r>
            <a:r>
              <a:rPr lang="en-US" altLang="en-US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include all devices with programmable processing capacity, all kinds of </a:t>
            </a:r>
            <a:r>
              <a:rPr lang="ja-JP" altLang="en-US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“</a:t>
            </a:r>
            <a:r>
              <a:rPr lang="en-US" altLang="ja-JP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smart devices</a:t>
            </a:r>
            <a:r>
              <a:rPr lang="ja-JP" altLang="en-US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”</a:t>
            </a:r>
            <a:r>
              <a:rPr lang="en-US" altLang="ja-JP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altLang="ja-JP" dirty="0">
                <a:latin typeface="Chalkboard SE" charset="0"/>
                <a:ea typeface="Chalkboard SE" charset="0"/>
                <a:cs typeface="Chalkboard SE" charset="0"/>
              </a:rPr>
              <a:t>as well as </a:t>
            </a:r>
            <a:r>
              <a:rPr lang="ja-JP" altLang="en-US" dirty="0">
                <a:latin typeface="Chalkboard SE" charset="0"/>
                <a:ea typeface="Chalkboard SE" charset="0"/>
                <a:cs typeface="Chalkboard SE" charset="0"/>
              </a:rPr>
              <a:t>“</a:t>
            </a:r>
            <a:r>
              <a:rPr lang="en-US" altLang="ja-JP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computers</a:t>
            </a:r>
            <a:r>
              <a:rPr lang="ja-JP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”</a:t>
            </a:r>
            <a:r>
              <a:rPr lang="en-US" altLang="ja-JP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US" altLang="ja-JP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Software systems are running everywhere at anytime, affecting all aspects of our daily life.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512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Types of Software Systems  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8280921" cy="460851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buFont typeface="Wingdings" charset="2"/>
              <a:buChar char="§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System software: 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provides the basic functions for computer usage and helps run the </a:t>
            </a: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hardware systems</a:t>
            </a:r>
          </a:p>
          <a:p>
            <a:pPr marL="800100" lvl="1" indent="-342900" algn="l">
              <a:lnSpc>
                <a:spcPct val="125000"/>
              </a:lnSpc>
              <a:buFont typeface="Wingdings" charset="2"/>
              <a:buChar char="Ø"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operating systems, device drives, network protocols, internet browsers, window systems ….</a:t>
            </a:r>
          </a:p>
          <a:p>
            <a:pPr marL="342900" indent="-342900" algn="l">
              <a:lnSpc>
                <a:spcPct val="125000"/>
              </a:lnSpc>
              <a:buFont typeface="Wingdings" charset="2"/>
              <a:buChar char="§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Programming software: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provides tools to assist a programmer in writing programs</a:t>
            </a:r>
          </a:p>
          <a:p>
            <a:pPr lvl="1" algn="l">
              <a:lnSpc>
                <a:spcPct val="125000"/>
              </a:lnSpc>
              <a:buFont typeface="Wingdings" charset="2"/>
              <a:buChar char="Ø"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compilers, interpreters, IDE, debuggers, text editors, etc.</a:t>
            </a:r>
          </a:p>
          <a:p>
            <a:pPr marL="342900" indent="-342900" algn="l">
              <a:lnSpc>
                <a:spcPct val="125000"/>
              </a:lnSpc>
              <a:buFont typeface="Wingdings" charset="2"/>
              <a:buChar char="§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Application software: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developed to perform any task  of an application domain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07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Application Software   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8280921" cy="460851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buFont typeface="Arial" charset="0"/>
              <a:buChar char="•"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Business software, industrial automation, CAD, embedded control systems</a:t>
            </a:r>
          </a:p>
          <a:p>
            <a:pPr marL="342900" indent="-342900" algn="l">
              <a:lnSpc>
                <a:spcPct val="125000"/>
              </a:lnSpc>
              <a:buFont typeface="Arial" charset="0"/>
              <a:buChar char="•"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Health information systems (</a:t>
            </a:r>
            <a:r>
              <a:rPr lang="en-US" altLang="en-US" dirty="0" err="1">
                <a:latin typeface="Chalkboard SE" charset="0"/>
                <a:ea typeface="Chalkboard SE" charset="0"/>
                <a:cs typeface="Chalkboard SE" charset="0"/>
              </a:rPr>
              <a:t>eHealth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), e-</a:t>
            </a:r>
            <a:r>
              <a:rPr lang="en-US" altLang="en-US" dirty="0" err="1">
                <a:latin typeface="Chalkboard SE" charset="0"/>
                <a:ea typeface="Chalkboard SE" charset="0"/>
                <a:cs typeface="Chalkboard SE" charset="0"/>
              </a:rPr>
              <a:t>gov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, defense software, telecommunications, educational software,  e-science, smart cities, network of things </a:t>
            </a:r>
          </a:p>
          <a:p>
            <a:pPr marL="342900" indent="-342900" algn="l">
              <a:lnSpc>
                <a:spcPct val="125000"/>
              </a:lnSpc>
              <a:buFont typeface="Arial" charset="0"/>
              <a:buChar char="•"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Image and video processing, games, social networks</a:t>
            </a:r>
          </a:p>
          <a:p>
            <a:pPr marL="342900" indent="-342900" algn="l">
              <a:lnSpc>
                <a:spcPct val="125000"/>
              </a:lnSpc>
              <a:buFont typeface="Arial" charset="0"/>
              <a:buChar char="•"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Scientific computing, modeling and simulation (environment, policy, </a:t>
            </a:r>
            <a:r>
              <a:rPr lang="en-US" altLang="en-US" dirty="0" err="1">
                <a:latin typeface="Chalkboard SE" charset="0"/>
                <a:ea typeface="Chalkboard SE" charset="0"/>
                <a:cs typeface="Chalkboard SE" charset="0"/>
              </a:rPr>
              <a:t>etc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)</a:t>
            </a:r>
          </a:p>
          <a:p>
            <a:pPr algn="l">
              <a:lnSpc>
                <a:spcPct val="125000"/>
              </a:lnSpc>
              <a:buFont typeface="Wingdings" charset="2"/>
              <a:buChar char="Ø"/>
            </a:pP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Tools for software development, validation and verification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73258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Software Engineering   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5025553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buFont typeface="Arial" charset="0"/>
              <a:buChar char="•"/>
            </a:pP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algn="l">
              <a:lnSpc>
                <a:spcPct val="125000"/>
              </a:lnSpc>
              <a:buFont typeface="Arial" charset="0"/>
              <a:buChar char="•"/>
            </a:pP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algn="l">
              <a:lnSpc>
                <a:spcPct val="125000"/>
              </a:lnSpc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No authoritative account of when “software engineering” first appeared in the literature</a:t>
            </a:r>
          </a:p>
          <a:p>
            <a:pPr marL="914400" lvl="1" indent="-457200" algn="l">
              <a:lnSpc>
                <a:spcPct val="125000"/>
              </a:lnSpc>
              <a:buFont typeface="+mj-lt"/>
              <a:buAutoNum type="arabicPeriod"/>
            </a:pPr>
            <a:r>
              <a:rPr lang="en-US" sz="1800" dirty="0">
                <a:latin typeface="Chalkboard SE" charset="0"/>
                <a:ea typeface="Chalkboard SE" charset="0"/>
                <a:cs typeface="Chalkboard SE" charset="0"/>
              </a:rPr>
              <a:t>Anthony </a:t>
            </a:r>
            <a:r>
              <a:rPr lang="en-US" sz="1800" dirty="0" err="1">
                <a:latin typeface="Chalkboard SE" charset="0"/>
                <a:ea typeface="Chalkboard SE" charset="0"/>
                <a:cs typeface="Chalkboard SE" charset="0"/>
              </a:rPr>
              <a:t>Oettinger</a:t>
            </a:r>
            <a:r>
              <a:rPr lang="en-US" sz="1800" dirty="0">
                <a:latin typeface="Chalkboard SE" charset="0"/>
                <a:ea typeface="Chalkboard SE" charset="0"/>
                <a:cs typeface="Chalkboard SE" charset="0"/>
              </a:rPr>
              <a:t> in his letter to the ACM membership [1966]</a:t>
            </a:r>
          </a:p>
          <a:p>
            <a:pPr marL="914400" lvl="1" indent="-457200" algn="l">
              <a:lnSpc>
                <a:spcPct val="125000"/>
              </a:lnSpc>
              <a:buFont typeface="+mj-lt"/>
              <a:buAutoNum type="arabicPeriod"/>
            </a:pPr>
            <a:r>
              <a:rPr lang="en-US" sz="1800" dirty="0">
                <a:latin typeface="Chalkboard SE" charset="0"/>
                <a:ea typeface="Chalkboard SE" charset="0"/>
                <a:cs typeface="Chalkboard SE" charset="0"/>
              </a:rPr>
              <a:t>Margaret Hamilton used it while working on the </a:t>
            </a:r>
            <a:r>
              <a:rPr lang="en-US" sz="1800" dirty="0">
                <a:solidFill>
                  <a:srgbClr val="C00000"/>
                </a:solidFill>
                <a:latin typeface="Chalkboard SE" charset="0"/>
                <a:ea typeface="Chalkboard SE" charset="0"/>
                <a:cs typeface="Chalkboard SE" charset="0"/>
              </a:rPr>
              <a:t>Apollo guidance software [1969-1972]</a:t>
            </a:r>
          </a:p>
          <a:p>
            <a:pPr marL="914400" lvl="1" indent="-457200" algn="l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NATO Software Engineering Conference motivated by the Software Crisis  [1968]:</a:t>
            </a:r>
          </a:p>
          <a:p>
            <a:pPr lvl="1" algn="l">
              <a:lnSpc>
                <a:spcPct val="125000"/>
              </a:lnSpc>
            </a:pP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     “</a:t>
            </a:r>
            <a:r>
              <a:rPr lang="en-US" altLang="ja-JP" sz="1800" dirty="0">
                <a:latin typeface="Chalkboard SE" charset="0"/>
                <a:ea typeface="Chalkboard SE" charset="0"/>
                <a:cs typeface="Chalkboard SE" charset="0"/>
              </a:rPr>
              <a:t>The computer industry has a great deal of trouble in </a:t>
            </a:r>
          </a:p>
          <a:p>
            <a:pPr lvl="1" algn="l">
              <a:lnSpc>
                <a:spcPct val="125000"/>
              </a:lnSpc>
            </a:pPr>
            <a:r>
              <a:rPr lang="en-US" altLang="ja-JP" sz="1800" dirty="0">
                <a:latin typeface="Chalkboard SE" charset="0"/>
                <a:ea typeface="Chalkboard SE" charset="0"/>
                <a:cs typeface="Chalkboard SE" charset="0"/>
              </a:rPr>
              <a:t>        producing </a:t>
            </a:r>
            <a:r>
              <a:rPr lang="en-US" altLang="ja-JP" sz="1800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large and complex software systems</a:t>
            </a:r>
            <a:r>
              <a:rPr lang="ja-JP" altLang="en-US" sz="1800" dirty="0">
                <a:solidFill>
                  <a:srgbClr val="C00000"/>
                </a:solidFill>
                <a:latin typeface="Chalkboard SE" charset="0"/>
                <a:ea typeface="Chalkboard SE" charset="0"/>
                <a:cs typeface="Chalkboard SE" charset="0"/>
              </a:rPr>
              <a:t>“</a:t>
            </a:r>
            <a:endParaRPr lang="en-US" altLang="en-US" sz="1800" dirty="0">
              <a:solidFill>
                <a:srgbClr val="FF0000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 algn="l">
              <a:lnSpc>
                <a:spcPct val="125000"/>
              </a:lnSpc>
              <a:buFont typeface="Wingdings" charset="2"/>
              <a:buChar char="§"/>
            </a:pP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The Problem: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late deployment, budget overflow, unreliable and unsatisfactory systems, systems never delivered </a:t>
            </a:r>
            <a:r>
              <a:rPr lang="en-US" altLang="en-US" sz="1800" dirty="0">
                <a:latin typeface="Chalkboard SE" charset="0"/>
                <a:ea typeface="Chalkboard SE" charset="0"/>
                <a:cs typeface="Chalkboard SE" charset="0"/>
              </a:rPr>
              <a:t>….. </a:t>
            </a:r>
          </a:p>
          <a:p>
            <a:pPr lvl="1" algn="l">
              <a:lnSpc>
                <a:spcPct val="125000"/>
              </a:lnSpc>
            </a:pP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l">
              <a:lnSpc>
                <a:spcPct val="125000"/>
              </a:lnSpc>
            </a:pP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79826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Software Engineering – </a:t>
            </a:r>
            <a:r>
              <a:rPr lang="en-US" altLang="zh-CN" sz="2800" dirty="0">
                <a:solidFill>
                  <a:srgbClr val="FFFF00"/>
                </a:solidFill>
                <a:latin typeface="Chalkboard SE" charset="0"/>
                <a:ea typeface="Chalkboard SE" charset="0"/>
                <a:cs typeface="Chalkboard SE" charset="0"/>
              </a:rPr>
              <a:t>Definition</a:t>
            </a: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    </a:t>
            </a:r>
            <a:endParaRPr lang="zh-CN" altLang="en-US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5025553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l">
              <a:buFont typeface="Wingdings" charset="2"/>
              <a:buChar char="§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Software Engineering: </a:t>
            </a: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the application of a systematic, disciplined, quantifiable 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approach to the development, operation, and maintenance of software [IEEE]</a:t>
            </a:r>
          </a:p>
          <a:p>
            <a:pPr marL="342900" indent="-3429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Put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software design and production 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on similar theoretical foundations and practical disciplines as for  the traditional branches of engineering</a:t>
            </a:r>
            <a:endParaRPr lang="en-US" altLang="en-US" dirty="0">
              <a:latin typeface="Chalkboard SE" charset="0"/>
              <a:ea typeface="Chalkboard SE" charset="0"/>
              <a:cs typeface="Chalkboard SE" charset="0"/>
            </a:endParaRPr>
          </a:p>
          <a:p>
            <a:pPr marL="285750" indent="-285750" algn="l">
              <a:buFont typeface="Wingdings" charset="2"/>
              <a:buChar char="§"/>
            </a:pPr>
            <a:endParaRPr lang="en-US" altLang="en-US" dirty="0">
              <a:latin typeface="Chalkboard SE" charset="0"/>
              <a:ea typeface="Chalkboard SE" charset="0"/>
              <a:cs typeface="Chalkboard SE" charset="0"/>
            </a:endParaRPr>
          </a:p>
          <a:p>
            <a:pPr algn="l"/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03838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“Software’s Chronic Crisis” 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5025553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charset="2"/>
              <a:buChar char="§"/>
            </a:pPr>
            <a:r>
              <a:rPr lang="ja-JP" altLang="en-US" i="1" dirty="0">
                <a:latin typeface="Chalkboard SE" charset="0"/>
                <a:ea typeface="Chalkboard SE" charset="0"/>
                <a:cs typeface="Chalkboard SE" charset="0"/>
              </a:rPr>
              <a:t>“</a:t>
            </a:r>
            <a:r>
              <a:rPr lang="en-US" altLang="ja-JP" i="1" dirty="0">
                <a:latin typeface="Chalkboard SE" charset="0"/>
                <a:ea typeface="Chalkboard SE" charset="0"/>
                <a:cs typeface="Chalkboard SE" charset="0"/>
              </a:rPr>
              <a:t>Software engineering… a term of aspiration</a:t>
            </a:r>
            <a:r>
              <a:rPr lang="ja-JP" altLang="en-US" i="1" dirty="0">
                <a:latin typeface="Chalkboard SE" charset="0"/>
                <a:ea typeface="Chalkboard SE" charset="0"/>
                <a:cs typeface="Chalkboard SE" charset="0"/>
              </a:rPr>
              <a:t>”</a:t>
            </a:r>
            <a:r>
              <a:rPr lang="en-US" altLang="ja-JP" i="1" dirty="0">
                <a:latin typeface="Chalkboard SE" charset="0"/>
                <a:ea typeface="Chalkboard SE" charset="0"/>
                <a:cs typeface="Chalkboard SE" charset="0"/>
              </a:rPr>
              <a:t> [Gibbs 94]</a:t>
            </a:r>
          </a:p>
          <a:p>
            <a:pPr>
              <a:buFont typeface="Wingdings" charset="2"/>
              <a:buChar char="§"/>
            </a:pPr>
            <a:endParaRPr lang="en-US" altLang="ja-JP" i="1" dirty="0"/>
          </a:p>
          <a:p>
            <a:pPr>
              <a:buFont typeface="Wingdings" charset="2"/>
              <a:buChar char="§"/>
            </a:pPr>
            <a:endParaRPr lang="en-US" altLang="ja-JP" i="1" dirty="0"/>
          </a:p>
          <a:p>
            <a:pPr>
              <a:buFont typeface="Wingdings" charset="2"/>
              <a:buChar char="§"/>
            </a:pPr>
            <a:endParaRPr lang="en-US" altLang="ja-JP" i="1" dirty="0"/>
          </a:p>
          <a:p>
            <a:pPr>
              <a:buFont typeface="Wingdings" charset="2"/>
              <a:buChar char="§"/>
            </a:pPr>
            <a:endParaRPr lang="en-US" altLang="ja-JP" i="1" dirty="0"/>
          </a:p>
          <a:p>
            <a:pPr>
              <a:buFont typeface="Wingdings" charset="2"/>
              <a:buChar char="§"/>
            </a:pPr>
            <a:endParaRPr lang="en-US" altLang="ja-JP" i="1" dirty="0"/>
          </a:p>
          <a:p>
            <a:pPr>
              <a:buFont typeface="Wingdings" charset="2"/>
              <a:buChar char="§"/>
            </a:pPr>
            <a:endParaRPr lang="en-US" altLang="ja-JP" i="1" dirty="0"/>
          </a:p>
          <a:p>
            <a:pPr>
              <a:buFont typeface="Wingdings" charset="2"/>
              <a:buChar char="§"/>
            </a:pPr>
            <a:endParaRPr lang="en-US" altLang="ja-JP" i="1" dirty="0"/>
          </a:p>
          <a:p>
            <a:pPr>
              <a:buFont typeface="Wingdings" charset="2"/>
              <a:buChar char="§"/>
            </a:pPr>
            <a:endParaRPr lang="en-US" altLang="ja-JP" i="1" dirty="0"/>
          </a:p>
          <a:p>
            <a:pPr>
              <a:buFont typeface="Wingdings" charset="2"/>
              <a:buChar char="§"/>
            </a:pPr>
            <a:endParaRPr lang="en-US" altLang="ja-JP" i="1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580112" y="3717032"/>
            <a:ext cx="2808311" cy="21081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i="1" dirty="0"/>
              <a:t>The fate of US</a:t>
            </a:r>
          </a:p>
          <a:p>
            <a:pPr eaLnBrk="1" hangingPunct="1"/>
            <a:r>
              <a:rPr lang="en-US" altLang="en-US" sz="1800" i="1" dirty="0"/>
              <a:t>defense projects</a:t>
            </a:r>
          </a:p>
          <a:p>
            <a:pPr eaLnBrk="1" hangingPunct="1"/>
            <a:r>
              <a:rPr lang="en-US" altLang="en-US" sz="1800" i="1" dirty="0"/>
              <a:t>according to US</a:t>
            </a:r>
          </a:p>
          <a:p>
            <a:pPr eaLnBrk="1" hangingPunct="1"/>
            <a:r>
              <a:rPr lang="en-US" altLang="en-US" sz="1800" i="1" dirty="0"/>
              <a:t>government statistics.</a:t>
            </a:r>
          </a:p>
          <a:p>
            <a:pPr eaLnBrk="1" hangingPunct="1"/>
            <a:r>
              <a:rPr lang="en-US" altLang="en-US" sz="1800" i="1" dirty="0"/>
              <a:t>(</a:t>
            </a:r>
            <a:r>
              <a:rPr lang="en-US" altLang="en-US" sz="1800" i="1" dirty="0" err="1"/>
              <a:t>Connel</a:t>
            </a:r>
            <a:r>
              <a:rPr lang="en-US" altLang="en-US" sz="1800" i="1" dirty="0"/>
              <a:t> &amp; Shafer 1989</a:t>
            </a:r>
            <a:r>
              <a:rPr lang="en-US" altLang="en-US" sz="1600" i="1" dirty="0"/>
              <a:t>)</a:t>
            </a:r>
          </a:p>
        </p:txBody>
      </p:sp>
      <p:pic>
        <p:nvPicPr>
          <p:cNvPr id="20" name="Picture 5" descr="chronic_crisi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4740380" cy="305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60758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“Software Hell”  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5025553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buFont typeface="Arial" charset="0"/>
              <a:buChar char="•"/>
            </a:pP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algn="l">
              <a:lnSpc>
                <a:spcPct val="125000"/>
              </a:lnSpc>
              <a:buFont typeface="Arial" charset="0"/>
              <a:buChar char="•"/>
            </a:pP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algn="l">
              <a:lnSpc>
                <a:spcPct val="125000"/>
              </a:lnSpc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Nicholas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Carr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(2005):</a:t>
            </a:r>
            <a:r>
              <a:rPr lang="ja-JP" altLang="en-US" dirty="0">
                <a:latin typeface="Chalkboard SE" charset="0"/>
                <a:ea typeface="Chalkboard SE" charset="0"/>
                <a:cs typeface="Chalkboard SE" charset="0"/>
              </a:rPr>
              <a:t>“</a:t>
            </a:r>
            <a:r>
              <a:rPr lang="en-US" altLang="ja-JP" dirty="0">
                <a:latin typeface="Chalkboard SE" charset="0"/>
                <a:ea typeface="Chalkboard SE" charset="0"/>
                <a:cs typeface="Chalkboard SE" charset="0"/>
              </a:rPr>
              <a:t>…software debacles [</a:t>
            </a:r>
            <a:r>
              <a:rPr lang="zh-CN" altLang="en-US" dirty="0">
                <a:latin typeface="Chalkboard SE" charset="0"/>
                <a:ea typeface="Chalkboard SE" charset="0"/>
                <a:cs typeface="Chalkboard SE" charset="0"/>
              </a:rPr>
              <a:t>崩溃</a:t>
            </a:r>
            <a:r>
              <a:rPr lang="en-US" altLang="ja-JP" dirty="0">
                <a:latin typeface="Chalkboard SE" charset="0"/>
                <a:ea typeface="Chalkboard SE" charset="0"/>
                <a:cs typeface="Chalkboard SE" charset="0"/>
              </a:rPr>
              <a:t>] are routine. And the more ambitious the project, the higher the odds of disappointment</a:t>
            </a:r>
            <a:r>
              <a:rPr lang="ja-JP" altLang="en-US" dirty="0">
                <a:latin typeface="Chalkboard SE" charset="0"/>
                <a:ea typeface="Chalkboard SE" charset="0"/>
                <a:cs typeface="Chalkboard SE" charset="0"/>
              </a:rPr>
              <a:t>”</a:t>
            </a:r>
            <a:endParaRPr lang="en-GB" altLang="ja-JP" dirty="0"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 algn="l">
              <a:lnSpc>
                <a:spcPct val="125000"/>
              </a:lnSpc>
              <a:buFont typeface="Wingdings" charset="2"/>
              <a:buChar char="§"/>
            </a:pPr>
            <a:r>
              <a:rPr lang="en-US" altLang="en-US" dirty="0">
                <a:latin typeface="Chalkboard SE" charset="0"/>
                <a:ea typeface="Chalkboard SE" charset="0"/>
                <a:cs typeface="Chalkboard SE" charset="0"/>
              </a:rPr>
              <a:t>Only 34% of projects: timely &amp; within budget</a:t>
            </a:r>
          </a:p>
          <a:p>
            <a:pPr marL="342900" indent="-342900" algn="l">
              <a:lnSpc>
                <a:spcPct val="125000"/>
              </a:lnSpc>
              <a:buFont typeface="Wingdings" charset="2"/>
              <a:buChar char="§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FBI</a:t>
            </a:r>
          </a:p>
          <a:p>
            <a:pPr lvl="1" algn="l">
              <a:lnSpc>
                <a:spcPct val="125000"/>
              </a:lnSpc>
              <a:buFont typeface="Wingdings" charset="2"/>
              <a:buChar char="Ø"/>
            </a:pPr>
            <a:r>
              <a:rPr lang="en-US" altLang="en-US" sz="1800" dirty="0">
                <a:latin typeface="Chalkboard SE" charset="0"/>
                <a:ea typeface="Chalkboard SE" charset="0"/>
                <a:cs typeface="Chalkboard SE" charset="0"/>
              </a:rPr>
              <a:t>Since 2001: a database on suspected terrorists</a:t>
            </a:r>
          </a:p>
          <a:p>
            <a:pPr lvl="1" algn="l">
              <a:lnSpc>
                <a:spcPct val="125000"/>
              </a:lnSpc>
              <a:buFont typeface="Wingdings" charset="2"/>
              <a:buChar char="Ø"/>
            </a:pPr>
            <a:r>
              <a:rPr lang="en-US" altLang="en-US" sz="1800" dirty="0">
                <a:latin typeface="Chalkboard SE" charset="0"/>
                <a:ea typeface="Chalkboard SE" charset="0"/>
                <a:cs typeface="Chalkboard SE" charset="0"/>
              </a:rPr>
              <a:t>Jan. 2005: $M170, </a:t>
            </a:r>
            <a:r>
              <a:rPr lang="ja-JP" altLang="en-US" sz="1800" dirty="0">
                <a:latin typeface="Chalkboard SE" charset="0"/>
                <a:ea typeface="Chalkboard SE" charset="0"/>
                <a:cs typeface="Chalkboard SE" charset="0"/>
              </a:rPr>
              <a:t>“</a:t>
            </a:r>
            <a:r>
              <a:rPr lang="en-US" altLang="ja-JP" sz="1800" dirty="0">
                <a:latin typeface="Chalkboard SE" charset="0"/>
                <a:ea typeface="Chalkboard SE" charset="0"/>
                <a:cs typeface="Chalkboard SE" charset="0"/>
              </a:rPr>
              <a:t>not even close to having a working system</a:t>
            </a:r>
            <a:r>
              <a:rPr lang="ja-JP" altLang="en-US" sz="1800" dirty="0">
                <a:latin typeface="Chalkboard SE" charset="0"/>
                <a:ea typeface="Chalkboard SE" charset="0"/>
                <a:cs typeface="Chalkboard SE" charset="0"/>
              </a:rPr>
              <a:t>”</a:t>
            </a:r>
            <a:endParaRPr lang="en-GB" altLang="ja-JP" sz="1800" dirty="0">
              <a:latin typeface="Chalkboard SE" charset="0"/>
              <a:ea typeface="Chalkboard SE" charset="0"/>
              <a:cs typeface="Chalkboard SE" charset="0"/>
            </a:endParaRPr>
          </a:p>
          <a:p>
            <a:pPr marL="285750" indent="-285750" algn="l">
              <a:lnSpc>
                <a:spcPct val="125000"/>
              </a:lnSpc>
              <a:buFont typeface="Wingdings" charset="2"/>
              <a:buChar char="§"/>
            </a:pPr>
            <a:r>
              <a:rPr lang="en-US" altLang="en-US" sz="1600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Ford Motors</a:t>
            </a:r>
          </a:p>
          <a:p>
            <a:pPr lvl="1" algn="l">
              <a:lnSpc>
                <a:spcPct val="125000"/>
              </a:lnSpc>
              <a:buFont typeface="Wingdings" charset="2"/>
              <a:buChar char="Ø"/>
            </a:pPr>
            <a:r>
              <a:rPr lang="en-US" altLang="en-US" sz="1800" dirty="0">
                <a:latin typeface="Chalkboard SE" charset="0"/>
                <a:ea typeface="Chalkboard SE" charset="0"/>
                <a:cs typeface="Chalkboard SE" charset="0"/>
              </a:rPr>
              <a:t>Since 2000, project </a:t>
            </a:r>
            <a:r>
              <a:rPr lang="ja-JP" altLang="en-US" sz="1800" dirty="0">
                <a:latin typeface="Chalkboard SE" charset="0"/>
                <a:ea typeface="Chalkboard SE" charset="0"/>
                <a:cs typeface="Chalkboard SE" charset="0"/>
              </a:rPr>
              <a:t>“</a:t>
            </a:r>
            <a:r>
              <a:rPr lang="en-US" altLang="ja-JP" sz="1800" dirty="0">
                <a:latin typeface="Chalkboard SE" charset="0"/>
                <a:ea typeface="Chalkboard SE" charset="0"/>
                <a:cs typeface="Chalkboard SE" charset="0"/>
              </a:rPr>
              <a:t>Everest</a:t>
            </a:r>
            <a:r>
              <a:rPr lang="ja-JP" altLang="en-US" sz="1800" dirty="0">
                <a:latin typeface="Chalkboard SE" charset="0"/>
                <a:ea typeface="Chalkboard SE" charset="0"/>
                <a:cs typeface="Chalkboard SE" charset="0"/>
              </a:rPr>
              <a:t>”</a:t>
            </a:r>
            <a:r>
              <a:rPr lang="en-US" altLang="ja-JP" sz="1800" dirty="0">
                <a:latin typeface="Chalkboard SE" charset="0"/>
                <a:ea typeface="Chalkboard SE" charset="0"/>
                <a:cs typeface="Chalkboard SE" charset="0"/>
              </a:rPr>
              <a:t>: buying supplies, replacing legacy</a:t>
            </a:r>
          </a:p>
          <a:p>
            <a:pPr lvl="1" algn="l">
              <a:lnSpc>
                <a:spcPct val="125000"/>
              </a:lnSpc>
              <a:buFont typeface="Wingdings" charset="2"/>
              <a:buChar char="Ø"/>
            </a:pPr>
            <a:r>
              <a:rPr lang="en-US" altLang="en-US" sz="1800" dirty="0">
                <a:latin typeface="Chalkboard SE" charset="0"/>
                <a:ea typeface="Chalkboard SE" charset="0"/>
                <a:cs typeface="Chalkboard SE" charset="0"/>
              </a:rPr>
              <a:t>Aug. 2004: $M200 over budget, abandoned (</a:t>
            </a:r>
            <a:r>
              <a:rPr lang="el-GR" altLang="en-US" sz="1800" dirty="0">
                <a:latin typeface="Chalkboard SE" charset="0"/>
                <a:ea typeface="Chalkboard SE" charset="0"/>
                <a:cs typeface="Chalkboard SE" charset="0"/>
              </a:rPr>
              <a:t>β</a:t>
            </a:r>
            <a:r>
              <a:rPr lang="en-US" altLang="en-US" sz="1800" dirty="0">
                <a:latin typeface="Chalkboard SE" charset="0"/>
                <a:ea typeface="Chalkboard SE" charset="0"/>
                <a:cs typeface="Chalkboard SE" charset="0"/>
              </a:rPr>
              <a:t>-version slower than legacy)</a:t>
            </a:r>
          </a:p>
          <a:p>
            <a:pPr lvl="1" algn="l">
              <a:lnSpc>
                <a:spcPct val="125000"/>
              </a:lnSpc>
            </a:pPr>
            <a:endParaRPr lang="en-US" altLang="ja-JP" dirty="0">
              <a:latin typeface="Chalkboard SE" charset="0"/>
              <a:ea typeface="Chalkboard SE" charset="0"/>
              <a:cs typeface="Chalkboard SE" charset="0"/>
            </a:endParaRPr>
          </a:p>
          <a:p>
            <a:pPr algn="l">
              <a:lnSpc>
                <a:spcPct val="125000"/>
              </a:lnSpc>
            </a:pP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45549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Recent  Case from “Software Hell”  </a:t>
            </a:r>
            <a:endParaRPr lang="zh-CN" altLang="en-US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1" y="2132856"/>
            <a:ext cx="7920882" cy="424847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halkboard SE" charset="0"/>
              </a:rPr>
              <a:t>NHS “Connecting for Health” (2005 – 2015)</a:t>
            </a:r>
            <a:endParaRPr lang="en-US" altLang="en-US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halkboard SE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Chalkboard SE" charset="0"/>
              </a:rPr>
              <a:t>Originally budgeted 2.3 Billion GBP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Chalkboard SE" charset="0"/>
              </a:rPr>
              <a:t>Total Expected cost: 20 Billion [2013]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Chalkboard SE" charset="0"/>
              </a:rPr>
              <a:t>“</a:t>
            </a:r>
            <a:r>
              <a:rPr lang="is-I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Chalkboard SE" charset="0"/>
              </a:rPr>
              <a:t>…... 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Chalkboard SE" charset="0"/>
              </a:rPr>
              <a:t>t</a:t>
            </a:r>
            <a:r>
              <a:rPr lang="is-IS" altLang="ja-JP" dirty="0">
                <a:latin typeface="微软雅黑" panose="020B0503020204020204" pitchFamily="34" charset="-122"/>
                <a:ea typeface="微软雅黑" panose="020B0503020204020204" pitchFamily="34" charset="-122"/>
                <a:cs typeface="Chalkboard SE" charset="0"/>
              </a:rPr>
              <a:t>he central costs incurred by NHS are such that, so far, the value for money from the services deployed is poor [BCS]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halkboard SE" charset="0"/>
              </a:rPr>
              <a:t>Terminated in 2015 soon after the Tories got into power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2382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7" y="-20796"/>
            <a:ext cx="7848872" cy="895871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188640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827584" y="116632"/>
            <a:ext cx="74239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About this unit </a:t>
            </a: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1" y="1183283"/>
            <a:ext cx="8136906" cy="5414069"/>
          </a:xfrm>
          <a:prstGeom prst="roundRect">
            <a:avLst>
              <a:gd name="adj" fmla="val 4354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You are assessed according to </a:t>
            </a:r>
          </a:p>
          <a:p>
            <a:pPr marL="800100" lvl="1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Course paper,  not the final exam (50%)</a:t>
            </a:r>
          </a:p>
          <a:p>
            <a:pPr marL="800100" lvl="1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Group project (30%)</a:t>
            </a:r>
          </a:p>
          <a:p>
            <a:pPr marL="800100" lvl="1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Attendance at lectures (20%)</a:t>
            </a:r>
          </a:p>
          <a:p>
            <a:pPr marL="342900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>
                <a:latin typeface="Chalkboard SE" charset="0"/>
                <a:ea typeface="Chalkboard SE" charset="0"/>
                <a:cs typeface="Chalkboard SE" charset="0"/>
              </a:rPr>
              <a:t>To perform well, </a:t>
            </a: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you are suggested to </a:t>
            </a:r>
          </a:p>
          <a:p>
            <a:pPr marL="800100" lvl="1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Attend the lectures</a:t>
            </a:r>
          </a:p>
          <a:p>
            <a:pPr marL="800100" lvl="1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Actively contribute to your group project</a:t>
            </a:r>
          </a:p>
          <a:p>
            <a:pPr marL="800100" lvl="1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Seek help in time when you have problems in your learning process</a:t>
            </a:r>
          </a:p>
          <a:p>
            <a:pPr marL="800100" lvl="1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Continuously do your own assessment on your progress! </a:t>
            </a:r>
            <a:endParaRPr lang="en-GB" altLang="zh-CN" sz="1800" dirty="0">
              <a:solidFill>
                <a:schemeClr val="tx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2218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65982" y="188516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Software Complexity [Brooks 87]  </a:t>
            </a:r>
            <a:endParaRPr lang="zh-CN" altLang="en-US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7992889" cy="422513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l">
              <a:buFont typeface="+mj-lt"/>
              <a:buAutoNum type="arabicPeriod"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Complexity of application domain – </a:t>
            </a: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challenges in Requirements Analysis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Flexibility possible to offer through software – </a:t>
            </a: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difficulties in design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Difficulty of defining and managing a development processes – </a:t>
            </a: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dealing with ever changing requirements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Problem of characterizing the behavior –</a:t>
            </a:r>
            <a:r>
              <a:rPr lang="en-US" alt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challenges in V&amp;V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85060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Advances </a:t>
            </a:r>
            <a:r>
              <a:rPr lang="en-US" altLang="zh-CN" sz="2800">
                <a:latin typeface="Chalkboard SE" charset="0"/>
                <a:ea typeface="Chalkboard SE" charset="0"/>
                <a:cs typeface="Chalkboard SE" charset="0"/>
              </a:rPr>
              <a:t>in Hardware </a:t>
            </a: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Technology    </a:t>
            </a:r>
            <a:endParaRPr lang="zh-CN" altLang="en-US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2492897"/>
            <a:ext cx="7992889" cy="3704654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514350" indent="-514350" algn="l">
              <a:buFont typeface="Wingdings" charset="2"/>
              <a:buChar char="§"/>
            </a:pPr>
            <a:r>
              <a:rPr lang="en-US" altLang="en-US" dirty="0" err="1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Edsger</a:t>
            </a: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Dijkstra</a:t>
            </a: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 : </a:t>
            </a:r>
            <a:r>
              <a:rPr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“</a:t>
            </a:r>
            <a:r>
              <a:rPr lang="en-US" altLang="ja-JP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The major cause of the software crisis is that the machines have 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become several orders of magnitude more powerful!”   </a:t>
            </a:r>
          </a:p>
          <a:p>
            <a:pPr marL="514350" indent="-514350" algn="l">
              <a:buFont typeface="Wingdings" charset="2"/>
              <a:buChar char="§"/>
            </a:pPr>
            <a:r>
              <a:rPr lang="en-US" alt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Moore’s Law: </a:t>
            </a:r>
          </a:p>
          <a:p>
            <a:pPr marL="800100" lvl="1" indent="-342900" algn="l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“The number of transistors in a dense integrated circuit doubles approximately every two years”</a:t>
            </a:r>
            <a:endParaRPr lang="en-US" altLang="ja-JP" dirty="0">
              <a:latin typeface="Chalkboard SE" charset="0"/>
              <a:ea typeface="Chalkboard SE" charset="0"/>
              <a:cs typeface="Chalkboard SE" charset="0"/>
            </a:endParaRPr>
          </a:p>
          <a:p>
            <a:pPr lvl="1" algn="l"/>
            <a:endParaRPr lang="en-US" altLang="ja-JP" dirty="0">
              <a:latin typeface="Chalkboard SE" charset="0"/>
              <a:ea typeface="Chalkboard SE" charset="0"/>
              <a:cs typeface="Chalkboard SE" charset="0"/>
            </a:endParaRPr>
          </a:p>
          <a:p>
            <a:pPr algn="l"/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60156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964506" y="548680"/>
            <a:ext cx="771194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Complex Systems are Prone to Failures  </a:t>
            </a:r>
            <a:endParaRPr lang="zh-CN" altLang="en-US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611559" y="2060847"/>
            <a:ext cx="7848873" cy="4536505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buFont typeface="Arial" charset="0"/>
              <a:buChar char="•"/>
            </a:pP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algn="l">
              <a:buFont typeface="Wingdings" charset="2"/>
              <a:buChar char="§"/>
            </a:pPr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 algn="l">
              <a:spcBef>
                <a:spcPts val="1200"/>
              </a:spcBef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  <a:latin typeface="Chalkboard SE" charset="0"/>
                <a:ea typeface="Chalkboard SE" charset="0"/>
                <a:cs typeface="Chalkboard SE" charset="0"/>
              </a:rPr>
              <a:t>Nuisances caused by bugs: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lost a few unsaved slides</a:t>
            </a: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algn="l"/>
            <a:endParaRPr lang="en-US" dirty="0">
              <a:solidFill>
                <a:schemeClr val="tx2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lvl="1" algn="l"/>
            <a:endParaRPr lang="en-US" altLang="ja-JP" i="1" dirty="0">
              <a:latin typeface="Chalkboard SE" charset="0"/>
              <a:ea typeface="Chalkboard SE" charset="0"/>
              <a:cs typeface="Chalkboard SE" charset="0"/>
            </a:endParaRPr>
          </a:p>
          <a:p>
            <a:pPr lvl="1" algn="l"/>
            <a:endParaRPr lang="en-US" altLang="ja-JP" dirty="0">
              <a:latin typeface="Chalkboard SE" charset="0"/>
              <a:ea typeface="Chalkboard SE" charset="0"/>
              <a:cs typeface="Chalkboard SE" charset="0"/>
            </a:endParaRPr>
          </a:p>
          <a:p>
            <a:pPr algn="l"/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60" y="2708920"/>
            <a:ext cx="6123069" cy="35162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714338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board SE" charset="0"/>
                <a:ea typeface="Chalkboard SE" charset="0"/>
                <a:cs typeface="Chalkboard SE" charset="0"/>
              </a:rPr>
              <a:t>Ariane-5 Explosion in 1996</a:t>
            </a:r>
            <a:endParaRPr 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396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396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3" descr="ariane-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33" y="1600200"/>
            <a:ext cx="3112343" cy="40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Ariane-5Explod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3104728" cy="413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07574" y="5668663"/>
            <a:ext cx="4543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Caused by an exception in software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Cost about 300 million Euro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741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600" dirty="0">
                <a:latin typeface="Lucida Sans Unicode" pitchFamily="34" charset="0"/>
                <a:cs typeface="Lucida Sans Unicode" pitchFamily="34" charset="0"/>
              </a:rPr>
              <a:t>Mars</a:t>
            </a:r>
            <a:r>
              <a:rPr lang="en-US" altLang="zh-TW" sz="3600" dirty="0">
                <a:solidFill>
                  <a:srgbClr val="E68225"/>
                </a:solidFill>
                <a:latin typeface="Myriad Pro Bold" charset="0"/>
                <a:ea typeface="新細明體" charset="0"/>
                <a:cs typeface="新細明體" charset="0"/>
              </a:rPr>
              <a:t> </a:t>
            </a:r>
            <a:r>
              <a:rPr lang="en-US" altLang="zh-TW" sz="3600" dirty="0">
                <a:latin typeface="Lucida Sans Unicode" pitchFamily="34" charset="0"/>
                <a:cs typeface="Lucida Sans Unicode" pitchFamily="34" charset="0"/>
              </a:rPr>
              <a:t>Global</a:t>
            </a:r>
            <a:r>
              <a:rPr lang="en-US" altLang="zh-TW" sz="3600" dirty="0">
                <a:solidFill>
                  <a:srgbClr val="E68225"/>
                </a:solidFill>
                <a:latin typeface="Myriad Pro Bold" charset="0"/>
                <a:ea typeface="新細明體" charset="0"/>
                <a:cs typeface="新細明體" charset="0"/>
              </a:rPr>
              <a:t> </a:t>
            </a:r>
            <a:r>
              <a:rPr lang="en-US" altLang="zh-TW" sz="3600" dirty="0">
                <a:latin typeface="Lucida Sans Unicode" pitchFamily="34" charset="0"/>
                <a:cs typeface="Lucida Sans Unicode" pitchFamily="34" charset="0"/>
              </a:rPr>
              <a:t>Surveyor</a:t>
            </a:r>
            <a:r>
              <a:rPr lang="en-US" altLang="zh-TW" sz="3600" dirty="0">
                <a:solidFill>
                  <a:srgbClr val="E68225"/>
                </a:solidFill>
                <a:latin typeface="Myriad Pro Bold" charset="0"/>
                <a:ea typeface="新細明體" charset="0"/>
                <a:cs typeface="新細明體" charset="0"/>
              </a:rPr>
              <a:t> </a:t>
            </a:r>
            <a:r>
              <a:rPr lang="en-US" altLang="zh-TW" sz="3600" dirty="0">
                <a:latin typeface="Lucida Sans Unicode" pitchFamily="34" charset="0"/>
                <a:cs typeface="Lucida Sans Unicode" pitchFamily="34" charset="0"/>
              </a:rPr>
              <a:t>2006</a:t>
            </a:r>
            <a:br>
              <a:rPr lang="en-US" altLang="zh-TW" sz="3600" dirty="0">
                <a:latin typeface="Lucida Sans Unicode" pitchFamily="34" charset="0"/>
                <a:cs typeface="Lucida Sans Unicode" pitchFamily="34" charset="0"/>
              </a:rPr>
            </a:br>
            <a:r>
              <a:rPr lang="zh-CN" altLang="en-US" sz="3600" dirty="0">
                <a:latin typeface="Lucida Sans Unicode" pitchFamily="34" charset="0"/>
                <a:cs typeface="Lucida Sans Unicode" pitchFamily="34" charset="0"/>
              </a:rPr>
              <a:t>火星环球探测器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WASHINGTON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– </a:t>
            </a:r>
            <a:r>
              <a:rPr 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After studying Mars four times as long as originally planned, NASA's  Mars Global Surveyor orbiter appears to have succumbed to battery failure caused by a complex sequence of events involving the onboard computer memory and ground commands. …..”</a:t>
            </a:r>
          </a:p>
          <a:p>
            <a:endParaRPr lang="en-US" dirty="0"/>
          </a:p>
        </p:txBody>
      </p:sp>
      <p:pic>
        <p:nvPicPr>
          <p:cNvPr id="6" name="Picture 3" descr="MarsGlobalSueveyo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00807"/>
            <a:ext cx="3540285" cy="442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07491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TW" sz="3600" b="1" dirty="0">
                <a:solidFill>
                  <a:srgbClr val="E68225"/>
                </a:solidFill>
                <a:latin typeface="Chalkboard SE" charset="0"/>
                <a:ea typeface="Chalkboard SE" charset="0"/>
                <a:cs typeface="Chalkboard SE" charset="0"/>
              </a:rPr>
              <a:t>   </a:t>
            </a:r>
            <a:r>
              <a:rPr lang="en-US" altLang="zh-TW" sz="3600" b="1" dirty="0" err="1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Therac</a:t>
            </a:r>
            <a:r>
              <a:rPr lang="en-US" altLang="zh-TW" sz="3600" b="1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 – 25 Accident 1985-1987 </a:t>
            </a:r>
            <a:endParaRPr lang="en-US" sz="3600" b="1" dirty="0">
              <a:solidFill>
                <a:srgbClr val="000099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8" name="Picture 6" descr="therac25_facili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04405"/>
            <a:ext cx="5640288" cy="356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7847" y="4869472"/>
            <a:ext cx="6871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</a:rPr>
              <a:t>Gave overdose of radiation, about 100 times</a:t>
            </a:r>
            <a:r>
              <a:rPr lang="en-US" altLang="en-US" dirty="0">
                <a:solidFill>
                  <a:srgbClr val="000099"/>
                </a:solidFill>
                <a:latin typeface="Calibri" charset="0"/>
                <a:hlinkClick r:id="rId4"/>
              </a:rPr>
              <a:t> </a:t>
            </a:r>
          </a:p>
          <a:p>
            <a:r>
              <a:rPr lang="en-US" altLang="en-US" dirty="0">
                <a:solidFill>
                  <a:srgbClr val="000099"/>
                </a:solidFill>
                <a:latin typeface="Calibri" charset="0"/>
                <a:hlinkClick r:id="rId4"/>
              </a:rPr>
              <a:t>http://courses.cs.vt.edu/cs3604/lib/Therac_25/Therac_1.html</a:t>
            </a:r>
            <a:r>
              <a:rPr lang="en-US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</a:rPr>
              <a:t> </a:t>
            </a:r>
          </a:p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81696" y="4730262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48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539550" y="252611"/>
            <a:ext cx="8064898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TW" sz="3200" dirty="0">
                <a:latin typeface="Chalkboard SE" charset="0"/>
                <a:ea typeface="Chalkboard SE" charset="0"/>
                <a:cs typeface="Chalkboard SE" charset="0"/>
              </a:rPr>
              <a:t>     Economic Cost of Software Bugs</a:t>
            </a:r>
            <a:br>
              <a:rPr lang="en-US" altLang="en-US" sz="3200" dirty="0"/>
            </a:b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1" y="1988840"/>
            <a:ext cx="8136906" cy="4392488"/>
          </a:xfrm>
          <a:prstGeom prst="roundRect">
            <a:avLst>
              <a:gd name="adj" fmla="val 4554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spcBef>
                <a:spcPts val="600"/>
              </a:spcBef>
              <a:defRPr/>
            </a:pPr>
            <a:r>
              <a:rPr lang="en-GB" altLang="zh-CN" sz="18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</a:p>
          <a:p>
            <a:pPr marL="342900" indent="-342900" algn="l">
              <a:buFontTx/>
              <a:buChar char="•"/>
            </a:pPr>
            <a:r>
              <a:rPr lang="en-US" altLang="en-US" sz="1800" dirty="0">
                <a:latin typeface="Chalkboard SE" charset="0"/>
                <a:ea typeface="Chalkboard SE" charset="0"/>
                <a:cs typeface="Chalkboard SE" charset="0"/>
              </a:rPr>
              <a:t>Software bugs costing the U.S. economy  $59.5 billion each year</a:t>
            </a:r>
          </a:p>
          <a:p>
            <a:pPr marL="342900" indent="-342900" algn="l">
              <a:buFontTx/>
              <a:buChar char="•"/>
            </a:pPr>
            <a:r>
              <a:rPr lang="en-US" altLang="en-US" sz="1800" dirty="0">
                <a:latin typeface="Chalkboard SE" charset="0"/>
                <a:ea typeface="Chalkboard SE" charset="0"/>
                <a:cs typeface="Chalkboard SE" charset="0"/>
              </a:rPr>
              <a:t>More than half  borne by end users, the rest by the vendors and developers</a:t>
            </a:r>
          </a:p>
          <a:p>
            <a:pPr marL="342900" indent="-342900" algn="l">
              <a:buFontTx/>
              <a:buChar char="•"/>
            </a:pPr>
            <a:r>
              <a:rPr lang="en-US" alt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Improvements in testing could reduce it by a third, or $22.5 billion</a:t>
            </a:r>
          </a:p>
          <a:p>
            <a:pPr marL="342900" indent="-342900" algn="l">
              <a:buFontTx/>
              <a:buChar char="•"/>
            </a:pPr>
            <a:r>
              <a:rPr lang="en-US" alt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But testing  won't eliminate all software errors</a:t>
            </a:r>
          </a:p>
          <a:p>
            <a:pPr algn="l">
              <a:lnSpc>
                <a:spcPct val="90000"/>
              </a:lnSpc>
            </a:pPr>
            <a:endParaRPr lang="en-US" altLang="en-US" sz="1800" dirty="0">
              <a:solidFill>
                <a:srgbClr val="00B0F0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1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WASHINGTON (COMPUTERWORLD) , 2/2002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http://</a:t>
            </a:r>
            <a:r>
              <a:rPr lang="en-US" altLang="en-US" sz="1800" dirty="0" err="1">
                <a:solidFill>
                  <a:srgbClr val="0070C0"/>
                </a:solidFill>
              </a:rPr>
              <a:t>www.cse.lehigh.edu</a:t>
            </a:r>
            <a:r>
              <a:rPr lang="en-US" altLang="en-US" sz="1800" dirty="0">
                <a:solidFill>
                  <a:srgbClr val="0070C0"/>
                </a:solidFill>
              </a:rPr>
              <a:t>/~</a:t>
            </a:r>
            <a:r>
              <a:rPr lang="en-US" altLang="en-US" sz="1800" dirty="0" err="1">
                <a:solidFill>
                  <a:srgbClr val="0070C0"/>
                </a:solidFill>
              </a:rPr>
              <a:t>gtan</a:t>
            </a:r>
            <a:r>
              <a:rPr lang="en-US" altLang="en-US" sz="1800" dirty="0">
                <a:solidFill>
                  <a:srgbClr val="0070C0"/>
                </a:solidFill>
              </a:rPr>
              <a:t>/bug/</a:t>
            </a:r>
            <a:r>
              <a:rPr lang="en-US" altLang="en-US" sz="1800" dirty="0" err="1">
                <a:solidFill>
                  <a:srgbClr val="0070C0"/>
                </a:solidFill>
              </a:rPr>
              <a:t>softwarebug.html</a:t>
            </a:r>
            <a:endParaRPr lang="zh-CN" altLang="en-US" sz="1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sz="1800" dirty="0">
                <a:latin typeface="Chalkboard SE" charset="0"/>
                <a:ea typeface="Chalkboard SE" charset="0"/>
                <a:cs typeface="Chalkboard SE" charset="0"/>
              </a:rPr>
              <a:t>“Program testing can be used to show the presence of bugs, but never to show their absence!”</a:t>
            </a:r>
          </a:p>
          <a:p>
            <a:pPr algn="r"/>
            <a:r>
              <a:rPr lang="en-US" sz="1800" dirty="0">
                <a:latin typeface="Chalkboard SE" charset="0"/>
                <a:ea typeface="Chalkboard SE" charset="0"/>
                <a:cs typeface="Chalkboard SE" charset="0"/>
              </a:rPr>
              <a:t>                                         </a:t>
            </a:r>
            <a:r>
              <a:rPr lang="en-US" sz="1800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--</a:t>
            </a:r>
            <a:r>
              <a:rPr lang="en-US" sz="1800" dirty="0" err="1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Edsger</a:t>
            </a:r>
            <a:r>
              <a:rPr lang="en-US" sz="1800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sz="1800" dirty="0" err="1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Dijkstra</a:t>
            </a:r>
            <a:endParaRPr lang="en-GB" altLang="zh-CN" sz="1800" dirty="0">
              <a:solidFill>
                <a:srgbClr val="000066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631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dirty="0">
                <a:latin typeface="Chalkboard SE" charset="0"/>
                <a:ea typeface="Chalkboard SE" charset="0"/>
                <a:cs typeface="Chalkboard SE" charset="0"/>
              </a:rPr>
              <a:t> Increasing Software Complexity  </a:t>
            </a:r>
            <a:endParaRPr lang="zh-CN" altLang="en-US" sz="32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1" y="1987080"/>
            <a:ext cx="8136906" cy="4582466"/>
          </a:xfrm>
          <a:prstGeom prst="roundRect">
            <a:avLst>
              <a:gd name="adj" fmla="val 539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l">
              <a:lnSpc>
                <a:spcPct val="114000"/>
              </a:lnSpc>
              <a:buFont typeface="+mj-lt"/>
              <a:buAutoNum type="arabicPeriod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Software are running everywhere, at anytime,  increasing connectivity </a:t>
            </a:r>
            <a:r>
              <a:rPr lang="en-US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IoT</a:t>
            </a:r>
            <a:r>
              <a:rPr lang="en-US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, CPS]</a:t>
            </a:r>
          </a:p>
          <a:p>
            <a:pPr marL="457200" indent="-457200" algn="l">
              <a:lnSpc>
                <a:spcPct val="114000"/>
              </a:lnSpc>
              <a:buFont typeface="+mj-lt"/>
              <a:buAutoNum type="arabicPeriod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Different views of different stakeholders of the same system </a:t>
            </a:r>
            <a:r>
              <a:rPr lang="en-US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IoT</a:t>
            </a:r>
            <a:r>
              <a:rPr lang="en-US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BigData</a:t>
            </a:r>
            <a:r>
              <a:rPr lang="en-US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, Cloud]</a:t>
            </a:r>
          </a:p>
          <a:p>
            <a:pPr marL="457200" indent="-457200" algn="l">
              <a:lnSpc>
                <a:spcPct val="114000"/>
              </a:lnSpc>
              <a:buFont typeface="+mj-lt"/>
              <a:buAutoNum type="arabicPeriod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Integration of services to support collaborative workflows </a:t>
            </a:r>
          </a:p>
          <a:p>
            <a:pPr lvl="2" indent="-342900" algn="l">
              <a:lnSpc>
                <a:spcPct val="114000"/>
              </a:lnSpc>
              <a:buFont typeface="Wingdings" charset="2"/>
              <a:buChar char="Ø"/>
            </a:pPr>
            <a:r>
              <a:rPr lang="en-US" sz="1800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Software for e-health, manufacture product and workflow management, maintenance of networked critical  systems</a:t>
            </a:r>
          </a:p>
          <a:p>
            <a:pPr marL="114300" indent="-457200" algn="l">
              <a:lnSpc>
                <a:spcPct val="114000"/>
              </a:lnSpc>
              <a:buFont typeface="+mj-lt"/>
              <a:buAutoNum type="arabicPeriod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Ever evolving</a:t>
            </a:r>
            <a:r>
              <a:rPr lang="en-US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forming infrastructures &amp; digital ecosystems</a:t>
            </a:r>
          </a:p>
          <a:p>
            <a:pPr marL="114300" indent="-457200" algn="l">
              <a:lnSpc>
                <a:spcPct val="114000"/>
              </a:lnSpc>
              <a:buFont typeface="+mj-lt"/>
              <a:buAutoNum type="arabicPeriod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More and more software becomes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safety &amp; security  critical</a:t>
            </a:r>
          </a:p>
          <a:p>
            <a:pPr algn="l">
              <a:lnSpc>
                <a:spcPct val="114000"/>
              </a:lnSpc>
            </a:pPr>
            <a:endParaRPr lang="en-US" dirty="0"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 algn="l">
              <a:lnSpc>
                <a:spcPct val="114000"/>
              </a:lnSpc>
              <a:buFontTx/>
              <a:buChar char="•"/>
            </a:pPr>
            <a:r>
              <a:rPr lang="en-US" altLang="ja-JP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Safety/Security Criticalness: </a:t>
            </a:r>
            <a:r>
              <a:rPr lang="en-US" altLang="ja-JP" dirty="0">
                <a:latin typeface="Chalkboard SE" charset="0"/>
                <a:ea typeface="Chalkboard SE" charset="0"/>
                <a:cs typeface="Chalkboard SE" charset="0"/>
              </a:rPr>
              <a:t>failures, system breakdowns or attacks 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sometimes are catastrophic and very costly.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632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Refreshing Points    </a:t>
            </a:r>
            <a:endParaRPr lang="zh-CN" altLang="en-US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7992889" cy="4536504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1800" dirty="0">
                <a:latin typeface="Chalkboard SE" charset="0"/>
                <a:ea typeface="Chalkboard SE" charset="0"/>
                <a:cs typeface="Chalkboard SE" charset="0"/>
              </a:rPr>
              <a:t>Software: programs &amp; data to be executed by computers, with documents</a:t>
            </a:r>
            <a:r>
              <a:rPr lang="zh-CN" altLang="en-US" sz="1800" dirty="0">
                <a:latin typeface="Chalkboard SE" charset="0"/>
                <a:ea typeface="Chalkboard SE" charset="0"/>
                <a:cs typeface="Chalkboard SE" charset="0"/>
              </a:rPr>
              <a:t>； </a:t>
            </a:r>
            <a:r>
              <a:rPr lang="en-GB" altLang="zh-CN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and software is complex</a:t>
            </a:r>
            <a:endParaRPr lang="en-US" altLang="ja-JP" sz="1800" dirty="0">
              <a:solidFill>
                <a:srgbClr val="FF0000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1800" dirty="0">
                <a:latin typeface="Chalkboard SE" charset="0"/>
                <a:ea typeface="Chalkboard SE" charset="0"/>
                <a:cs typeface="Chalkboard SE" charset="0"/>
              </a:rPr>
              <a:t>Software engineering: </a:t>
            </a:r>
            <a:r>
              <a:rPr lang="en-US" altLang="en-US" sz="1800" dirty="0">
                <a:latin typeface="Chalkboard SE" charset="0"/>
                <a:ea typeface="Chalkboard SE" charset="0"/>
                <a:cs typeface="Chalkboard SE" charset="0"/>
              </a:rPr>
              <a:t>application of a systematic, disciplined, quantifiable </a:t>
            </a:r>
            <a:r>
              <a:rPr lang="en-US" sz="1800" dirty="0">
                <a:latin typeface="Chalkboard SE" charset="0"/>
                <a:ea typeface="Chalkboard SE" charset="0"/>
                <a:cs typeface="Chalkboard SE" charset="0"/>
              </a:rPr>
              <a:t>approach to the development, operation, and maintenance of software </a:t>
            </a:r>
            <a:r>
              <a:rPr lang="en-US" altLang="ja-JP" sz="1800" dirty="0">
                <a:latin typeface="Chalkboard SE" charset="0"/>
                <a:ea typeface="Chalkboard SE" charset="0"/>
                <a:cs typeface="Chalkboard SE" charset="0"/>
              </a:rPr>
              <a:t>system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US" altLang="ja-JP" sz="1800" b="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Dealing with complexities 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US" altLang="ja-JP" sz="1800" b="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Produce correct, reliable, high quality software products in time and within budget 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US" altLang="ja-JP" sz="1800" b="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Healthy evolution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US" altLang="ja-JP" sz="1800" dirty="0">
                <a:solidFill>
                  <a:schemeClr val="accent1"/>
                </a:solidFill>
                <a:latin typeface="Chalkboard SE" charset="0"/>
                <a:ea typeface="Chalkboard SE" charset="0"/>
                <a:cs typeface="Chalkboard SE" charset="0"/>
              </a:rPr>
              <a:t>Processes, artifacts &amp; models, Techniques &amp; tools</a:t>
            </a: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58300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Software Engineering Again   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773238"/>
            <a:ext cx="8280921" cy="4824114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l">
              <a:buFont typeface="Wingdings" charset="2"/>
              <a:buChar char="§"/>
            </a:pPr>
            <a:endParaRPr lang="en-US" dirty="0"/>
          </a:p>
          <a:p>
            <a:pPr marL="457200" indent="-4572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Study, research and practice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methods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tools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process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for 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developing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and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maintaining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 software systems that are</a:t>
            </a:r>
          </a:p>
          <a:p>
            <a:pPr marL="914400" lvl="1" indent="-457200" algn="l">
              <a:buFont typeface="Wingdings" charset="2"/>
              <a:buChar char="ü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delivered within their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project budgets 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and in their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planned time</a:t>
            </a:r>
          </a:p>
          <a:p>
            <a:pPr marL="914400" lvl="1" indent="-457200" algn="l">
              <a:buFont typeface="Wingdings" charset="2"/>
              <a:buChar char="ü"/>
            </a:pP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dependable 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A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method 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includes a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theory 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and set of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techniques </a:t>
            </a:r>
          </a:p>
          <a:p>
            <a:pPr marL="457200" indent="-457200" algn="l">
              <a:buFont typeface="Wingdings" charset="2"/>
              <a:buChar char="§"/>
            </a:pPr>
            <a:endParaRPr lang="en-US" dirty="0"/>
          </a:p>
          <a:p>
            <a:pPr marL="457200" indent="-457200" algn="l">
              <a:buFont typeface="Wingdings" charset="2"/>
              <a:buChar char="§"/>
            </a:pPr>
            <a:endParaRPr lang="en-US" dirty="0"/>
          </a:p>
          <a:p>
            <a:pPr marL="457200" indent="-457200" algn="l">
              <a:buFont typeface="Wingdings" charset="2"/>
              <a:buChar char="§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9528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Teaching Method 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4908921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charset="0"/>
              <a:buChar char="•"/>
              <a:defRPr/>
            </a:pPr>
            <a:endParaRPr lang="en-GB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Teach how to learn 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fundamental </a:t>
            </a: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concepts and ideas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development </a:t>
            </a: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activities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GB" altLang="zh-CN" dirty="0" err="1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artifacts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and their </a:t>
            </a: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relations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modelling </a:t>
            </a: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notations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techniques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and </a:t>
            </a: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tool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support to create </a:t>
            </a:r>
            <a:r>
              <a:rPr lang="en-GB" altLang="zh-CN" dirty="0" err="1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artifacts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model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them, and to </a:t>
            </a: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analyse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and </a:t>
            </a:r>
            <a:r>
              <a:rPr lang="en-GB" altLang="zh-CN" dirty="0">
                <a:solidFill>
                  <a:srgbClr val="000099"/>
                </a:solidFill>
                <a:latin typeface="Chalkboard SE" charset="0"/>
                <a:ea typeface="Chalkboard SE" charset="0"/>
                <a:cs typeface="Chalkboard SE" charset="0"/>
              </a:rPr>
              <a:t>manipulate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them </a:t>
            </a:r>
          </a:p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Motivating through problems  </a:t>
            </a:r>
          </a:p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Lab sessions for further illustration and practice </a:t>
            </a:r>
          </a:p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Group project for collaboration and practice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  </a:t>
            </a:r>
          </a:p>
          <a:p>
            <a:pPr algn="l">
              <a:lnSpc>
                <a:spcPct val="125000"/>
              </a:lnSpc>
              <a:spcBef>
                <a:spcPts val="600"/>
              </a:spcBef>
              <a:defRPr/>
            </a:pPr>
            <a:endParaRPr lang="en-GB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69538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The Focus of the Course 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773238"/>
            <a:ext cx="8280921" cy="4824114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Requirements Modelling/Specification, Analysis  and Design</a:t>
            </a:r>
          </a:p>
          <a:p>
            <a:pPr marL="342900" indent="-3429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Model-Driven Design Method (MDD) </a:t>
            </a:r>
            <a:r>
              <a:rPr lang="en-US" altLang="zh-CN" dirty="0">
                <a:latin typeface="Chalkboard SE" charset="0"/>
                <a:ea typeface="Chalkboard SE" charset="0"/>
                <a:cs typeface="Chalkboard SE" charset="0"/>
              </a:rPr>
              <a:t>or Model-Driven </a:t>
            </a:r>
            <a:r>
              <a:rPr lang="en-US" altLang="zh-CN">
                <a:latin typeface="Chalkboard SE" charset="0"/>
                <a:ea typeface="Chalkboard SE" charset="0"/>
                <a:cs typeface="Chalkboard SE" charset="0"/>
              </a:rPr>
              <a:t>Software Engineering (MDSE)</a:t>
            </a:r>
            <a:endParaRPr lang="en-US" dirty="0"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Use-case driven, incremental  and iterative development process  -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Rational  Unified Process </a:t>
            </a:r>
          </a:p>
          <a:p>
            <a:pPr marL="342900" indent="-3429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The modelling language we will use is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UML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</a:p>
          <a:p>
            <a:pPr marL="342900" indent="-3429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The tool we will use is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Visual  Paradigm for UML</a:t>
            </a:r>
          </a:p>
          <a:p>
            <a:pPr marL="457200" indent="-457200" algn="l">
              <a:buFont typeface="Wingdings" charset="2"/>
              <a:buChar char="§"/>
            </a:pPr>
            <a:endParaRPr lang="en-US" dirty="0"/>
          </a:p>
          <a:p>
            <a:pPr algn="l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24108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A Taste of Modelling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773238"/>
            <a:ext cx="8280921" cy="4824114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buFont typeface="Wingdings" charset="2"/>
              <a:buChar char="§"/>
            </a:pPr>
            <a:endParaRPr lang="en-US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8" y="1857049"/>
            <a:ext cx="7020272" cy="4681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424719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A Taste of Modelling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773238"/>
            <a:ext cx="8280921" cy="4824114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A Model of a Butterfly – copied from a book that my son read when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he was five years old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butterfly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is an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insect</a:t>
            </a:r>
            <a:endParaRPr lang="en-US" dirty="0">
              <a:latin typeface="Chalkboard SE" charset="0"/>
              <a:ea typeface="Chalkboard SE" charset="0"/>
              <a:cs typeface="Chalkboard SE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 It has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six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legs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 It has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three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body parts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 It has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four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wings</a:t>
            </a:r>
            <a:endParaRPr lang="en-US" dirty="0"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There were photos with labels in different parts</a:t>
            </a:r>
          </a:p>
          <a:p>
            <a:pPr marL="342900" indent="-342900" algn="l">
              <a:buFont typeface="Wingdings" charset="2"/>
              <a:buChar char="§"/>
            </a:pP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Can we create a diagram of a butterfly? </a:t>
            </a:r>
          </a:p>
          <a:p>
            <a:pPr marL="342900" indent="-342900" algn="l">
              <a:buFont typeface="Wingdings" charset="2"/>
              <a:buChar char="§"/>
            </a:pPr>
            <a:endParaRPr lang="en-US" dirty="0"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943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 Class Diagram for Butterfly 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773238"/>
            <a:ext cx="8280921" cy="4824114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10" y="1863379"/>
            <a:ext cx="6199782" cy="34873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69889" y="5365106"/>
            <a:ext cx="75336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Think about classification, decomposition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Abstraction: nothing about size, color, antenna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Think about AI,</a:t>
            </a:r>
            <a:r>
              <a:rPr lang="en-US" sz="1800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Machine</a:t>
            </a:r>
            <a:r>
              <a:rPr lang="en-US" sz="1800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Learning</a:t>
            </a:r>
            <a:r>
              <a:rPr lang="en-US" sz="1800" dirty="0">
                <a:latin typeface="Chalkboard SE" charset="0"/>
                <a:ea typeface="Chalkboard SE" charset="0"/>
                <a:cs typeface="Chalkboard SE" charset="0"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89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7" y="-20796"/>
            <a:ext cx="7848872" cy="895871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188640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827584" y="116632"/>
            <a:ext cx="74239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Recall the models you have learned </a:t>
            </a: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908720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1" y="1844824"/>
            <a:ext cx="8136906" cy="4248472"/>
          </a:xfrm>
          <a:prstGeom prst="roundRect">
            <a:avLst>
              <a:gd name="adj" fmla="val 4354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From a perspective of OO, how to model software</a:t>
            </a: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…</a:t>
            </a:r>
            <a:endParaRPr lang="en-GB" altLang="zh-CN" sz="1800" dirty="0">
              <a:solidFill>
                <a:schemeClr val="tx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342900" indent="-342900" algn="l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From a perspective of Structured Method , how to model software </a:t>
            </a:r>
            <a:r>
              <a:rPr lang="en-US" altLang="zh-CN" sz="18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…</a:t>
            </a:r>
            <a:endParaRPr lang="en-GB" altLang="zh-CN" sz="1800" dirty="0">
              <a:solidFill>
                <a:schemeClr val="tx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74961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254124" y="548680"/>
            <a:ext cx="729409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Hints on Learning Method 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832447"/>
            <a:ext cx="8280921" cy="4908921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Impossible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to learn software engineering or MDSE from </a:t>
            </a:r>
            <a:r>
              <a:rPr lang="en-GB" altLang="zh-CN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lectures only   </a:t>
            </a:r>
          </a:p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Not enough 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to know one or two </a:t>
            </a:r>
            <a:r>
              <a:rPr lang="en-GB" altLang="zh-CN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modelling languages 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and </a:t>
            </a:r>
            <a:r>
              <a:rPr lang="en-GB" altLang="zh-CN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programming languages </a:t>
            </a:r>
          </a:p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Need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Hands on </a:t>
            </a:r>
            <a:r>
              <a:rPr lang="en-GB" altLang="zh-CN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practice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 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Accumulation of experience and </a:t>
            </a:r>
            <a:r>
              <a:rPr lang="en-GB" altLang="zh-CN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domain knowledge 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Collaboration </a:t>
            </a:r>
          </a:p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Enjoy your team project and collaboration with your project colleagues   </a:t>
            </a:r>
            <a:endParaRPr lang="zh-CN" altLang="en-US" dirty="0">
              <a:solidFill>
                <a:schemeClr val="tx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486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Learning outcome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3" y="2132856"/>
            <a:ext cx="8136904" cy="4248472"/>
          </a:xfrm>
          <a:prstGeom prst="roundRect">
            <a:avLst>
              <a:gd name="adj" fmla="val 498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Understanding of fundamental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concepts</a:t>
            </a: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</a:p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Understanding of and doing fundamental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activities</a:t>
            </a: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</a:t>
            </a:r>
          </a:p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Use of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UML</a:t>
            </a: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to represent artifacts as models</a:t>
            </a:r>
          </a:p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Reasoning</a:t>
            </a: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and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checking</a:t>
            </a: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relations among models</a:t>
            </a:r>
          </a:p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Collaborations and use of </a:t>
            </a:r>
            <a:r>
              <a:rPr lang="en-US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tool</a:t>
            </a:r>
            <a:r>
              <a:rPr lang="en-US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in the project</a:t>
            </a:r>
            <a:endParaRPr lang="en-GB" altLang="zh-CN" dirty="0">
              <a:solidFill>
                <a:schemeClr val="tx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Guide your study by the above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806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254124" y="548680"/>
            <a:ext cx="727831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Manage Your Learning</a:t>
            </a:r>
            <a:endParaRPr lang="zh-CN" altLang="en-US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323528" y="1988840"/>
            <a:ext cx="8496943" cy="4608512"/>
          </a:xfrm>
          <a:prstGeom prst="roundRect">
            <a:avLst>
              <a:gd name="adj" fmla="val 738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Understand 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Course description and learning outcome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Arrangement of assessments and policies </a:t>
            </a:r>
          </a:p>
          <a:p>
            <a:pPr marL="800100" lvl="1" indent="-342900" algn="l">
              <a:lnSpc>
                <a:spcPct val="125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Lecture notes, slides and announcements   </a:t>
            </a:r>
            <a:endParaRPr lang="zh-CN" altLang="en-US" dirty="0">
              <a:solidFill>
                <a:schemeClr val="tx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  <a:defRPr/>
            </a:pP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Learn to </a:t>
            </a:r>
            <a:r>
              <a:rPr lang="en-GB" altLang="zh-CN" dirty="0">
                <a:solidFill>
                  <a:srgbClr val="0000CC"/>
                </a:solidFill>
                <a:latin typeface="Chalkboard SE" charset="0"/>
                <a:ea typeface="Chalkboard SE" charset="0"/>
                <a:cs typeface="Chalkboard SE" charset="0"/>
              </a:rPr>
              <a:t>manage your learning </a:t>
            </a:r>
            <a:r>
              <a:rPr lang="en-GB" altLang="zh-CN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well – an important part of quality of a university undergraduate or graduate  </a:t>
            </a:r>
            <a:endParaRPr lang="zh-CN" altLang="en-US" dirty="0">
              <a:solidFill>
                <a:schemeClr val="tx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508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254124" y="548680"/>
            <a:ext cx="729409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600" dirty="0">
                <a:latin typeface="Chalkboard SE" charset="0"/>
                <a:ea typeface="Chalkboard SE" charset="0"/>
                <a:cs typeface="Chalkboard SE" charset="0"/>
              </a:rPr>
              <a:t>Exercises - Reading Materials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468061"/>
            <a:ext cx="8280921" cy="5273307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C.A.R. Hoare (1975): Software Engineering [provided as handout], and understand what  the problems of software design are according to Hoare.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altLang="zh-CN" sz="1800" dirty="0" err="1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Zhiming</a:t>
            </a:r>
            <a:r>
              <a:rPr lang="en-GB" altLang="zh-CN" sz="180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Liu and </a:t>
            </a:r>
            <a:r>
              <a:rPr lang="en-GB" altLang="zh-CN" sz="1800" dirty="0" err="1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Xiaohong</a:t>
            </a:r>
            <a:r>
              <a:rPr lang="en-GB" altLang="zh-CN" sz="180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Chen, </a:t>
            </a:r>
            <a:r>
              <a:rPr lang="en-US" sz="180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Model-Driven Design of Object and Component Systems, </a:t>
            </a:r>
            <a:r>
              <a:rPr lang="en-US" sz="1800" i="1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Engineering Trustworthy Software Systems, Lecture Notes in Computer Science 9506: 156-263, 2016. 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i="1" dirty="0" err="1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Zhiming</a:t>
            </a:r>
            <a:r>
              <a:rPr lang="en-US" sz="1800" i="1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Liu, et at,, Software abstractions and Human-Cyber-Physical Systems Architecture Modelling, Lecture Notes in Computer Science 12154, Springer, 159-219, 2020, </a:t>
            </a:r>
            <a:endParaRPr lang="en-US" sz="1800" dirty="0">
              <a:solidFill>
                <a:srgbClr val="FF0000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C. </a:t>
            </a:r>
            <a:r>
              <a:rPr lang="en-US" sz="1800" dirty="0" err="1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Larman</a:t>
            </a:r>
            <a:r>
              <a:rPr lang="en-US" sz="180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 and V.R. </a:t>
            </a:r>
            <a:r>
              <a:rPr lang="en-US" sz="1800" dirty="0" err="1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Basli</a:t>
            </a:r>
            <a:r>
              <a:rPr lang="en-US" sz="1800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, Interactive and incremental development: a brief history, Computer, IEEE Society, 2003.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1800" i="1" dirty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Understand software complexity, evolution, and key features of MDA.</a:t>
            </a:r>
            <a:endParaRPr lang="zh-CN" altLang="en-US" sz="1800" i="1" dirty="0">
              <a:solidFill>
                <a:srgbClr val="FF0000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4943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1254125" y="803275"/>
            <a:ext cx="5173663" cy="0"/>
          </a:xfrm>
          <a:prstGeom prst="line">
            <a:avLst/>
          </a:prstGeom>
          <a:noFill/>
          <a:ln w="12700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blackWhite">
          <a:xfrm>
            <a:off x="683568" y="333375"/>
            <a:ext cx="7848872" cy="1092200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 sz="1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Group 11"/>
          <p:cNvGrpSpPr>
            <a:grpSpLocks/>
          </p:cNvGrpSpPr>
          <p:nvPr/>
        </p:nvGrpSpPr>
        <p:grpSpPr bwMode="auto">
          <a:xfrm>
            <a:off x="827584" y="606425"/>
            <a:ext cx="547687" cy="512763"/>
            <a:chOff x="5088" y="240"/>
            <a:chExt cx="384" cy="384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 sz="18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1108522" y="548680"/>
            <a:ext cx="74239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Chalkboard SE" charset="0"/>
                <a:ea typeface="Chalkboard SE" charset="0"/>
                <a:cs typeface="Chalkboard SE" charset="0"/>
              </a:rPr>
              <a:t>Introduction to Software Engineering </a:t>
            </a:r>
            <a:endParaRPr lang="zh-CN" altLang="en-US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hidden">
          <a:xfrm>
            <a:off x="684503" y="1484784"/>
            <a:ext cx="7847936" cy="288454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auto">
          <a:xfrm>
            <a:off x="539550" y="1988840"/>
            <a:ext cx="8280921" cy="4608512"/>
          </a:xfrm>
          <a:prstGeom prst="roundRect">
            <a:avLst>
              <a:gd name="adj" fmla="val 8828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ts val="600"/>
              </a:spcBef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Points of Discussion </a:t>
            </a:r>
          </a:p>
          <a:p>
            <a:pPr marL="914400" lvl="1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What is software </a:t>
            </a:r>
          </a:p>
          <a:p>
            <a:pPr marL="914400" lvl="1" indent="-457200" algn="l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What is software engineering </a:t>
            </a:r>
          </a:p>
          <a:p>
            <a:pPr marL="1371600" lvl="2" indent="-457200" algn="l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software crisis </a:t>
            </a:r>
          </a:p>
          <a:p>
            <a:pPr marL="1371600" lvl="2" indent="-457200" algn="l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GB" altLang="zh-CN" dirty="0">
                <a:solidFill>
                  <a:srgbClr val="000066"/>
                </a:solidFill>
                <a:latin typeface="Chalkboard SE" charset="0"/>
                <a:ea typeface="Chalkboard SE" charset="0"/>
                <a:cs typeface="Chalkboard SE" charset="0"/>
              </a:rPr>
              <a:t>what is software engineering about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69659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11|9.8"/>
</p:tagLst>
</file>

<file path=ppt/theme/theme1.xml><?xml version="1.0" encoding="utf-8"?>
<a:theme xmlns:a="http://schemas.openxmlformats.org/drawingml/2006/main" name="2_流畅">
  <a:themeElements>
    <a:clrScheme name="2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2_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2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流畅">
  <a:themeElements>
    <a:clrScheme name="4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4_流畅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4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流畅">
  <a:themeElements>
    <a:clrScheme name="5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5_流畅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5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ppt模板88</Template>
  <TotalTime>32547</TotalTime>
  <Words>2510</Words>
  <Application>Microsoft Office PowerPoint</Application>
  <PresentationFormat>全屏显示(4:3)</PresentationFormat>
  <Paragraphs>392</Paragraphs>
  <Slides>44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5" baseType="lpstr">
      <vt:lpstr>Chalkboard</vt:lpstr>
      <vt:lpstr>Chalkboard SE</vt:lpstr>
      <vt:lpstr>ＭＳ Ｐゴシック</vt:lpstr>
      <vt:lpstr>Myriad Pro Bold</vt:lpstr>
      <vt:lpstr>新細明體</vt:lpstr>
      <vt:lpstr>仿宋_GB2312</vt:lpstr>
      <vt:lpstr>黑体</vt:lpstr>
      <vt:lpstr>隶书</vt:lpstr>
      <vt:lpstr>宋体</vt:lpstr>
      <vt:lpstr>微软雅黑</vt:lpstr>
      <vt:lpstr>微软雅黑</vt:lpstr>
      <vt:lpstr>Arial</vt:lpstr>
      <vt:lpstr>Calibri</vt:lpstr>
      <vt:lpstr>Constantia</vt:lpstr>
      <vt:lpstr>Lucida Sans Unicode</vt:lpstr>
      <vt:lpstr>Times New Roman</vt:lpstr>
      <vt:lpstr>Wingdings</vt:lpstr>
      <vt:lpstr>Wingdings 2</vt:lpstr>
      <vt:lpstr>2_流畅</vt:lpstr>
      <vt:lpstr>4_流畅</vt:lpstr>
      <vt:lpstr>5_流畅</vt:lpstr>
      <vt:lpstr>Model-Driven Design Method 01. Introduction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Ariane-5 Explosion in 1996</vt:lpstr>
      <vt:lpstr>Mars Global Surveyor 2006 火星环球探测器</vt:lpstr>
      <vt:lpstr>   Therac – 25 Accident 1985-1987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博士毕业论文</dc:title>
  <dc:creator>刘波</dc:creator>
  <cp:lastModifiedBy>刘波</cp:lastModifiedBy>
  <cp:revision>8275</cp:revision>
  <cp:lastPrinted>1601-01-01T00:00:00Z</cp:lastPrinted>
  <dcterms:created xsi:type="dcterms:W3CDTF">2004-12-21T00:50:53Z</dcterms:created>
  <dcterms:modified xsi:type="dcterms:W3CDTF">2021-03-02T08:41:28Z</dcterms:modified>
</cp:coreProperties>
</file>