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2"/>
  </p:notesMasterIdLst>
  <p:handoutMasterIdLst>
    <p:handoutMasterId r:id="rId133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11" r:id="rId35"/>
    <p:sldId id="812" r:id="rId36"/>
    <p:sldId id="813" r:id="rId37"/>
    <p:sldId id="814" r:id="rId38"/>
    <p:sldId id="815" r:id="rId39"/>
    <p:sldId id="816" r:id="rId40"/>
    <p:sldId id="817" r:id="rId41"/>
    <p:sldId id="818" r:id="rId42"/>
    <p:sldId id="819" r:id="rId43"/>
    <p:sldId id="820" r:id="rId44"/>
    <p:sldId id="821" r:id="rId45"/>
    <p:sldId id="822" r:id="rId46"/>
    <p:sldId id="823" r:id="rId47"/>
    <p:sldId id="824" r:id="rId48"/>
    <p:sldId id="825" r:id="rId49"/>
    <p:sldId id="826" r:id="rId50"/>
    <p:sldId id="827" r:id="rId51"/>
    <p:sldId id="828" r:id="rId52"/>
    <p:sldId id="829" r:id="rId53"/>
    <p:sldId id="830" r:id="rId54"/>
    <p:sldId id="831" r:id="rId55"/>
    <p:sldId id="832" r:id="rId56"/>
    <p:sldId id="833" r:id="rId57"/>
    <p:sldId id="834" r:id="rId58"/>
    <p:sldId id="835" r:id="rId59"/>
    <p:sldId id="836" r:id="rId60"/>
    <p:sldId id="837" r:id="rId61"/>
    <p:sldId id="838" r:id="rId62"/>
    <p:sldId id="839" r:id="rId63"/>
    <p:sldId id="840" r:id="rId64"/>
    <p:sldId id="841" r:id="rId65"/>
    <p:sldId id="842" r:id="rId66"/>
    <p:sldId id="843" r:id="rId67"/>
    <p:sldId id="844" r:id="rId68"/>
    <p:sldId id="845" r:id="rId69"/>
    <p:sldId id="846" r:id="rId70"/>
    <p:sldId id="847" r:id="rId71"/>
    <p:sldId id="848" r:id="rId72"/>
    <p:sldId id="849" r:id="rId73"/>
    <p:sldId id="850" r:id="rId74"/>
    <p:sldId id="851" r:id="rId75"/>
    <p:sldId id="852" r:id="rId76"/>
    <p:sldId id="853" r:id="rId77"/>
    <p:sldId id="854" r:id="rId78"/>
    <p:sldId id="855" r:id="rId79"/>
    <p:sldId id="856" r:id="rId80"/>
    <p:sldId id="857" r:id="rId81"/>
    <p:sldId id="858" r:id="rId82"/>
    <p:sldId id="859" r:id="rId83"/>
    <p:sldId id="860" r:id="rId84"/>
    <p:sldId id="861" r:id="rId85"/>
    <p:sldId id="862" r:id="rId86"/>
    <p:sldId id="863" r:id="rId87"/>
    <p:sldId id="864" r:id="rId88"/>
    <p:sldId id="865" r:id="rId89"/>
    <p:sldId id="866" r:id="rId90"/>
    <p:sldId id="867" r:id="rId91"/>
    <p:sldId id="868" r:id="rId92"/>
    <p:sldId id="869" r:id="rId93"/>
    <p:sldId id="870" r:id="rId94"/>
    <p:sldId id="871" r:id="rId95"/>
    <p:sldId id="872" r:id="rId96"/>
    <p:sldId id="873" r:id="rId97"/>
    <p:sldId id="874" r:id="rId98"/>
    <p:sldId id="875" r:id="rId99"/>
    <p:sldId id="876" r:id="rId100"/>
    <p:sldId id="877" r:id="rId101"/>
    <p:sldId id="878" r:id="rId102"/>
    <p:sldId id="879" r:id="rId103"/>
    <p:sldId id="880" r:id="rId104"/>
    <p:sldId id="881" r:id="rId105"/>
    <p:sldId id="882" r:id="rId106"/>
    <p:sldId id="883" r:id="rId107"/>
    <p:sldId id="884" r:id="rId108"/>
    <p:sldId id="885" r:id="rId109"/>
    <p:sldId id="886" r:id="rId110"/>
    <p:sldId id="887" r:id="rId111"/>
    <p:sldId id="888" r:id="rId112"/>
    <p:sldId id="889" r:id="rId113"/>
    <p:sldId id="890" r:id="rId114"/>
    <p:sldId id="891" r:id="rId115"/>
    <p:sldId id="892" r:id="rId116"/>
    <p:sldId id="893" r:id="rId117"/>
    <p:sldId id="894" r:id="rId118"/>
    <p:sldId id="895" r:id="rId119"/>
    <p:sldId id="896" r:id="rId120"/>
    <p:sldId id="897" r:id="rId121"/>
    <p:sldId id="898" r:id="rId122"/>
    <p:sldId id="899" r:id="rId123"/>
    <p:sldId id="900" r:id="rId124"/>
    <p:sldId id="901" r:id="rId125"/>
    <p:sldId id="902" r:id="rId126"/>
    <p:sldId id="904" r:id="rId127"/>
    <p:sldId id="905" r:id="rId128"/>
    <p:sldId id="906" r:id="rId129"/>
    <p:sldId id="907" r:id="rId130"/>
    <p:sldId id="908" r:id="rId1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6" autoAdjust="0"/>
  </p:normalViewPr>
  <p:slideViewPr>
    <p:cSldViewPr snapToGrid="0">
      <p:cViewPr varScale="1">
        <p:scale>
          <a:sx n="96" d="100"/>
          <a:sy n="96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92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E5EC24-400D-2849-9FC7-CF78AFD072FD}" type="slidenum">
              <a:rPr lang="en-US" sz="1300">
                <a:latin typeface="Times New Roman" charset="0"/>
              </a:rPr>
              <a:pPr/>
              <a:t>43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046B357-7AD8-1147-868B-CE9A7F48B772}" type="slidenum">
              <a:rPr lang="en-US" sz="1300">
                <a:latin typeface="Times New Roman" charset="0"/>
              </a:rPr>
              <a:pPr/>
              <a:t>55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3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FD35AE-BF39-F04F-9308-E94DDA73EA3F}" type="slidenum">
              <a:rPr lang="en-US" sz="1300">
                <a:latin typeface="Times New Roman" charset="0"/>
              </a:rPr>
              <a:pPr/>
              <a:t>56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A31B288-29B4-C34B-A09D-CB5828DE274E}" type="slidenum">
              <a:rPr lang="en-US" sz="1300">
                <a:latin typeface="Times New Roman" charset="0"/>
              </a:rPr>
              <a:pPr/>
              <a:t>57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024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8BD7C7A-618C-704C-AC4D-EE713CDD2CAF}" type="slidenum">
              <a:rPr lang="en-US" sz="1300">
                <a:latin typeface="Times New Roman" charset="0"/>
              </a:rPr>
              <a:pPr/>
              <a:t>58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24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D9E4B94-F953-1E47-A8F4-550DA9F7D437}" type="slidenum">
              <a:rPr lang="en-US" sz="1300">
                <a:latin typeface="Times New Roman" charset="0"/>
              </a:rPr>
              <a:pPr/>
              <a:t>59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66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783968-0A5B-6E4F-9127-2CDBFE0D4F8F}" type="slidenum">
              <a:rPr lang="en-US" sz="1300">
                <a:latin typeface="Times New Roman" charset="0"/>
              </a:rPr>
              <a:pPr/>
              <a:t>60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31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4ABFD7A-1264-8540-B9E5-0E93ACA7863F}" type="slidenum">
              <a:rPr lang="en-US" sz="1300">
                <a:latin typeface="Times New Roman" charset="0"/>
              </a:rPr>
              <a:pPr/>
              <a:t>81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19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B0BA2CC-39E1-D04F-B9B2-3F70DAA7E204}" type="slidenum">
              <a:rPr lang="en-US" sz="1300">
                <a:latin typeface="Times New Roman" charset="0"/>
              </a:rPr>
              <a:pPr/>
              <a:t>104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15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87ECB12-1AA5-084D-8722-1227B995C6F0}" type="slidenum">
              <a:rPr lang="en-US" sz="1300">
                <a:latin typeface="Times New Roman" charset="0"/>
              </a:rPr>
              <a:pPr/>
              <a:t>113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1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4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CE15C57-4BF1-234D-B743-ACAD1B491F66}" type="slidenum">
              <a:rPr lang="en-US" sz="1300">
                <a:latin typeface="Times New Roman" charset="0"/>
              </a:rPr>
              <a:pPr/>
              <a:t>114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1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3026AA4-C3F3-AF45-8658-352727B50E89}" type="slidenum">
              <a:rPr lang="en-US" sz="1300">
                <a:latin typeface="Times New Roman" charset="0"/>
              </a:rPr>
              <a:pPr/>
              <a:t>115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0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40CC8DD-39A3-1B4E-A9EC-95CD44729C30}" type="slidenum">
              <a:rPr lang="en-US" sz="1300">
                <a:latin typeface="Times New Roman" charset="0"/>
              </a:rPr>
              <a:pPr/>
              <a:t>116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488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A76B79F-3EE0-D84C-8CC5-463DD51E989F}" type="slidenum">
              <a:rPr lang="en-US" sz="1300">
                <a:latin typeface="Times New Roman" charset="0"/>
              </a:rPr>
              <a:pPr/>
              <a:t>117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337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118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0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119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3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D227A4-F51F-4E46-A74C-498BCE4BC1D0}" type="slidenum">
              <a:rPr lang="en-US" sz="1300">
                <a:latin typeface="Times New Roman" charset="0"/>
              </a:rPr>
              <a:pPr/>
              <a:t>120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604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4650212-7104-F24E-86E1-92D7F1DD65AD}" type="slidenum">
              <a:rPr lang="en-US" sz="1300">
                <a:latin typeface="Times New Roman" charset="0"/>
              </a:rPr>
              <a:pPr/>
              <a:t>121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0442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9D0916E-EAFF-8B46-A7FE-EE78C7EB4A34}" type="slidenum">
              <a:rPr lang="en-US" sz="1300">
                <a:latin typeface="Times New Roman" charset="0"/>
              </a:rPr>
              <a:pPr/>
              <a:t>122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30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9E1AE8E-6666-5F45-B30E-5DA7119F5109}" type="slidenum">
              <a:rPr lang="en-US" sz="1300">
                <a:latin typeface="Times New Roman" charset="0"/>
              </a:rPr>
              <a:pPr/>
              <a:t>123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23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60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1C26430-BF57-DE4D-BCC2-16871A94A2FA}" type="slidenum">
              <a:rPr lang="en-US" sz="1300">
                <a:latin typeface="Times New Roman" charset="0"/>
              </a:rPr>
              <a:pPr/>
              <a:t>124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96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0F50101-FD74-C740-8856-8B43E500796D}" type="slidenum">
              <a:rPr lang="en-US" sz="1300">
                <a:latin typeface="Times New Roman" charset="0"/>
              </a:rPr>
              <a:pPr/>
              <a:t>125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652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611354D-0B24-8A4B-98E4-58FE38077F6D}" type="slidenum">
              <a:rPr lang="en-US" sz="1300">
                <a:latin typeface="Times New Roman" charset="0"/>
              </a:rPr>
              <a:pPr/>
              <a:t>126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616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2F4463E-1052-DE40-985B-2B630D237B76}" type="slidenum">
              <a:rPr lang="en-US" sz="1300">
                <a:latin typeface="Times New Roman" charset="0"/>
              </a:rPr>
              <a:pPr/>
              <a:t>127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31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8704DC2-A329-F441-A1F7-096EBC17D091}" type="slidenum">
              <a:rPr lang="en-US" sz="1300">
                <a:latin typeface="Times New Roman" charset="0"/>
              </a:rPr>
              <a:pPr/>
              <a:t>128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74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01B91CF-607B-EC43-8F32-15B5270B1A9E}" type="slidenum">
              <a:rPr lang="en-US" sz="1300">
                <a:latin typeface="Times New Roman" charset="0"/>
              </a:rPr>
              <a:pPr/>
              <a:t>129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86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8816444-00F3-FB41-8194-2808B3BA3681}" type="slidenum">
              <a:rPr lang="en-US" sz="1300">
                <a:latin typeface="Times New Roman" charset="0"/>
              </a:rPr>
              <a:pPr/>
              <a:t>130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78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eavesdrop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英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[ˈiːvzdrɒp]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[ˈiːvzdrɑːp]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v.</a:t>
            </a:r>
            <a:r>
              <a:rPr lang="en-US" altLang="zh-CN" dirty="0" smtClean="0"/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偷听，窃听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(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其他人谈话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);</a:t>
            </a:r>
          </a:p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impersonation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英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[ɪmˌpɜːsəˈneɪʃən]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[ˌɪmpərsəˈneɪʃən]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n.</a:t>
            </a:r>
            <a:r>
              <a:rPr lang="en-US" altLang="zh-CN" dirty="0" smtClean="0"/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模拟，扮演，假扮（角色）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冒名顶替，假冒身份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8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37593D9-B343-834A-85F0-B1AE9CDB1CD5}" type="slidenum">
              <a:rPr lang="en-US" sz="1300">
                <a:latin typeface="Times New Roman" charset="0"/>
              </a:rPr>
              <a:pPr/>
              <a:t>8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4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sophisticated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英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[səˈfɪstɪkeɪtɪd] 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美 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[səˈfɪstɪkeɪtɪd]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adj.</a:t>
            </a:r>
            <a:r>
              <a:rPr lang="en-US" altLang="zh-CN" dirty="0" smtClean="0"/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见多识广的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老练的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见过世面的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复杂巧妙的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先进的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精密的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水平高的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在行的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; </a:t>
            </a:r>
            <a:endParaRPr lang="en-US" dirty="0">
              <a:latin typeface="Times New Roman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7E155B8-85D7-064C-A3DC-9AC8D6642442}" type="slidenum">
              <a:rPr lang="en-US" sz="1300">
                <a:latin typeface="Times New Roman" charset="0"/>
              </a:rPr>
              <a:pPr/>
              <a:t>13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71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B0D0B5D-2923-9245-A2F1-AFB98D2C34B4}" type="slidenum">
              <a:rPr lang="en-US" sz="1300">
                <a:latin typeface="Times New Roman" charset="0"/>
              </a:rPr>
              <a:pPr/>
              <a:t>30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0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6332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3209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4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58701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61968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8.wmf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23.wmf"/><Relationship Id="rId4" Type="http://schemas.openxmlformats.org/officeDocument/2006/relationships/image" Target="../media/image10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0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20.w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20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0.wmf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Edition, </a:t>
            </a:r>
            <a:r>
              <a:rPr lang="en-US" dirty="0" smtClean="0">
                <a:solidFill>
                  <a:srgbClr val="008000"/>
                </a:solidFill>
              </a:rPr>
              <a:t>Global Edition</a:t>
            </a:r>
            <a:r>
              <a:rPr lang="en-US" dirty="0" smtClean="0">
                <a:solidFill>
                  <a:srgbClr val="008000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r>
              <a:rPr lang="en-US">
                <a:solidFill>
                  <a:srgbClr val="008000"/>
                </a:solidFill>
                <a:cs typeface="Arial" charset="0"/>
              </a:rPr>
              <a:t/>
            </a:r>
            <a:br>
              <a:rPr lang="en-US">
                <a:solidFill>
                  <a:srgbClr val="008000"/>
                </a:solidFill>
                <a:cs typeface="Arial" charset="0"/>
              </a:rPr>
            </a:br>
            <a:r>
              <a:rPr lang="en-US" sz="1400" smtClean="0">
                <a:solidFill>
                  <a:srgbClr val="008000"/>
                </a:solidFill>
                <a:cs typeface="Arial" charset="0"/>
              </a:rPr>
              <a:t>Pearson</a:t>
            </a:r>
            <a:r>
              <a:rPr lang="en-US" sz="14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14" name="Picture 1" descr="kurose7e_cover_smal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712715" y="325438"/>
            <a:ext cx="3082733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Breaking an encryption scheme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cipher-text only attack: </a:t>
            </a:r>
            <a:r>
              <a:rPr lang="en-US" sz="2400" dirty="0">
                <a:latin typeface="Gill Sans MT" charset="0"/>
              </a:rPr>
              <a:t>Trudy has ciphertext she can analyze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two approaches:</a:t>
            </a:r>
          </a:p>
          <a:p>
            <a:pPr lvl="1"/>
            <a:r>
              <a:rPr lang="en-US" dirty="0">
                <a:latin typeface="Gill Sans MT" charset="0"/>
              </a:rPr>
              <a:t>brute force: search through all keys </a:t>
            </a:r>
          </a:p>
          <a:p>
            <a:pPr lvl="1"/>
            <a:r>
              <a:rPr lang="en-US" dirty="0">
                <a:latin typeface="Gill Sans MT" charset="0"/>
              </a:rPr>
              <a:t>statistical analysis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45540" y="1600200"/>
            <a:ext cx="4357992" cy="4648200"/>
          </a:xfrm>
        </p:spPr>
        <p:txBody>
          <a:bodyPr/>
          <a:lstStyle/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known-plaintext attack: </a:t>
            </a:r>
            <a:r>
              <a:rPr lang="en-US" sz="2400" dirty="0">
                <a:latin typeface="Gill Sans MT" charset="0"/>
              </a:rPr>
              <a:t>Trudy has plaintext corresponding to ciphertext</a:t>
            </a:r>
          </a:p>
          <a:p>
            <a:pPr lvl="1"/>
            <a:r>
              <a:rPr lang="en-US" dirty="0">
                <a:latin typeface="Gill Sans MT" charset="0"/>
              </a:rPr>
              <a:t>e.g., in monoalphabetic cipher, Trudy determines pairings for a,l,i,c,e,b,o,</a:t>
            </a:r>
          </a:p>
          <a:p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chosen-plaintext attack: </a:t>
            </a:r>
            <a:r>
              <a:rPr lang="en-US" sz="2400" dirty="0">
                <a:latin typeface="Gill Sans MT" charset="0"/>
              </a:rPr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36869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0541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IKE: Internet Key Exchange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previous examples: </a:t>
            </a:r>
            <a:r>
              <a:rPr lang="en-US" sz="2400" dirty="0">
                <a:latin typeface="Gill Sans MT" charset="0"/>
              </a:rPr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Example SA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HMAC key:0xc0291f…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manual keying is impractical for VPN with 100s of endpoints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 use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IPsec IKE (Internet Key Exchange</a:t>
            </a:r>
            <a:r>
              <a:rPr lang="en-US" sz="2400" i="1" dirty="0">
                <a:latin typeface="Gill Sans MT" charset="0"/>
              </a:rPr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13926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0509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IKE: PSK and PKI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254125"/>
            <a:ext cx="8245475" cy="4926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authentication (prove who you are) with either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pre-shared secret (PSK)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with PKI (pubic/private keys and certificates).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PSK: both sides start with secret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 and to generate IPsec SAs (one in each direction), including encryption, authentication keys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PKI: both sides start with public/private key pair, certificate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run IKE to authenticate each other, obtain IPsec SAs (one in each direction).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similar with handshake in SSL.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40292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81597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1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3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63625"/>
            <a:ext cx="2562225" cy="15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phases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IKE has two phases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1: </a:t>
            </a:r>
            <a:r>
              <a:rPr lang="en-US" dirty="0">
                <a:latin typeface="Gill Sans MT" charset="0"/>
              </a:rPr>
              <a:t>establish bi-directional IKE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note: IKE SA different from IPsec SA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Gill Sans MT" charset="0"/>
                <a:cs typeface="Gill Sans MT" charset="0"/>
              </a:rPr>
              <a:t>aka ISAKMP security association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phase 2: </a:t>
            </a:r>
            <a:r>
              <a:rPr lang="en-US" dirty="0">
                <a:latin typeface="Gill Sans MT" charset="0"/>
              </a:rPr>
              <a:t>ISAKMP is used to securely negotiate IPsec pair of SAs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phase 1 has two modes: aggressive mode and main mode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aggressive mode uses fewer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main mode provides identity protection and is more flexible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08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03187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summary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IKE message exchange for algorithms, secret keys, SPI numbers</a:t>
            </a:r>
          </a:p>
          <a:p>
            <a:r>
              <a:rPr lang="en-US" dirty="0">
                <a:latin typeface="Gill Sans MT" charset="0"/>
              </a:rPr>
              <a:t>either AH or ESP protocol  (or both)</a:t>
            </a:r>
          </a:p>
          <a:p>
            <a:pPr lvl="1"/>
            <a:r>
              <a:rPr lang="en-US" sz="2800" dirty="0">
                <a:latin typeface="Gill Sans MT" charset="0"/>
              </a:rPr>
              <a:t>AH provides integrity, source authentication</a:t>
            </a:r>
          </a:p>
          <a:p>
            <a:pPr lvl="1"/>
            <a:r>
              <a:rPr lang="en-US" sz="2800" dirty="0">
                <a:latin typeface="Gill Sans MT" charset="0"/>
              </a:rPr>
              <a:t>ESP protocol (with AH) additionally provides encryption</a:t>
            </a:r>
          </a:p>
          <a:p>
            <a:r>
              <a:rPr lang="en-US" dirty="0">
                <a:latin typeface="Gill Sans MT" charset="0"/>
              </a:rPr>
              <a:t>IPsec peers can be two end systems, two routers/firewalls, or a router/firewall and an end system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2D2DB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</a:t>
            </a:r>
            <a:r>
              <a:rPr lang="en-US" dirty="0">
                <a:latin typeface="Gill Sans MT" charset="0"/>
              </a:rPr>
              <a:t>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8.7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43364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1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445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WEP design goals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5338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symmetric key crypto</a:t>
            </a:r>
          </a:p>
          <a:p>
            <a:pPr lvl="1"/>
            <a:r>
              <a:rPr lang="en-US" dirty="0">
                <a:latin typeface="Gill Sans MT" charset="0"/>
              </a:rPr>
              <a:t>confidentiality</a:t>
            </a:r>
          </a:p>
          <a:p>
            <a:pPr lvl="1"/>
            <a:r>
              <a:rPr lang="en-US" dirty="0">
                <a:latin typeface="Gill Sans MT" charset="0"/>
              </a:rPr>
              <a:t>end host authorization</a:t>
            </a:r>
          </a:p>
          <a:p>
            <a:pPr lvl="1"/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self-synchronizing: each packet separately encrypted</a:t>
            </a:r>
          </a:p>
          <a:p>
            <a:pPr lvl="1"/>
            <a:r>
              <a:rPr lang="en-US" dirty="0">
                <a:latin typeface="Gill Sans MT" charset="0"/>
              </a:rPr>
              <a:t>given encrypted packet and key, can decrypt; can continue to decrypt packets when preceding packet was lost (unlike Cipher Block Chaining (CBC) in block ciphers)</a:t>
            </a:r>
          </a:p>
          <a:p>
            <a:r>
              <a:rPr lang="en-US" sz="2400" dirty="0">
                <a:latin typeface="Gill Sans MT" charset="0"/>
              </a:rPr>
              <a:t>Efficient</a:t>
            </a:r>
          </a:p>
          <a:p>
            <a:pPr lvl="1"/>
            <a:r>
              <a:rPr lang="en-US" dirty="0">
                <a:latin typeface="Gill Sans MT" charset="0"/>
              </a:rPr>
              <a:t>implementable in hardware or software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145413" name="Group 356"/>
          <p:cNvGrpSpPr>
            <a:grpSpLocks/>
          </p:cNvGrpSpPr>
          <p:nvPr/>
        </p:nvGrpSpPr>
        <p:grpSpPr bwMode="auto">
          <a:xfrm>
            <a:off x="6745288" y="1870075"/>
            <a:ext cx="1187450" cy="1058863"/>
            <a:chOff x="313" y="1497"/>
            <a:chExt cx="1152" cy="1014"/>
          </a:xfrm>
        </p:grpSpPr>
        <p:pic>
          <p:nvPicPr>
            <p:cNvPr id="145417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8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5414" name="Group 361"/>
          <p:cNvGrpSpPr>
            <a:grpSpLocks/>
          </p:cNvGrpSpPr>
          <p:nvPr/>
        </p:nvGrpSpPr>
        <p:grpSpPr bwMode="auto">
          <a:xfrm>
            <a:off x="5362575" y="542925"/>
            <a:ext cx="1250950" cy="992188"/>
            <a:chOff x="2967" y="478"/>
            <a:chExt cx="788" cy="625"/>
          </a:xfrm>
        </p:grpSpPr>
        <p:pic>
          <p:nvPicPr>
            <p:cNvPr id="145415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416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7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042988"/>
            <a:ext cx="7896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228600"/>
            <a:ext cx="80232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Review: symmetric stream ciphers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30525"/>
            <a:ext cx="7772400" cy="3241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combine each byte of keystream with byte of plaintext to get ciphertext: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ith unit of message</a:t>
            </a:r>
            <a:endParaRPr lang="en-US" dirty="0">
              <a:latin typeface="Gill Sans MT" charset="0"/>
              <a:sym typeface="Symbol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ks(i) = ith unit of keystream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ith unit of ciphertext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c(i)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m(i)   (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= exclusive or)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m(i) = ks(i) </a:t>
            </a:r>
            <a:r>
              <a:rPr lang="en-US" dirty="0">
                <a:latin typeface="Gill Sans MT" charset="0"/>
                <a:sym typeface="Symbol" charset="0"/>
              </a:rPr>
              <a:t></a:t>
            </a:r>
            <a:r>
              <a:rPr lang="en-US" dirty="0">
                <a:latin typeface="Gill Sans MT" charset="0"/>
              </a:rPr>
              <a:t> c(i)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WEP uses RC4</a:t>
            </a:r>
          </a:p>
        </p:txBody>
      </p:sp>
      <p:grpSp>
        <p:nvGrpSpPr>
          <p:cNvPr id="146437" name="Group 10"/>
          <p:cNvGrpSpPr>
            <a:grpSpLocks/>
          </p:cNvGrpSpPr>
          <p:nvPr/>
        </p:nvGrpSpPr>
        <p:grpSpPr bwMode="auto">
          <a:xfrm>
            <a:off x="1858963" y="1727200"/>
            <a:ext cx="5162550" cy="914400"/>
            <a:chOff x="1171" y="1088"/>
            <a:chExt cx="3252" cy="576"/>
          </a:xfrm>
        </p:grpSpPr>
        <p:sp>
          <p:nvSpPr>
            <p:cNvPr id="146438" name="Rectangle 4"/>
            <p:cNvSpPr>
              <a:spLocks noChangeArrowheads="1"/>
            </p:cNvSpPr>
            <p:nvPr/>
          </p:nvSpPr>
          <p:spPr bwMode="auto">
            <a:xfrm>
              <a:off x="2103" y="1088"/>
              <a:ext cx="914" cy="57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6439" name="Text Box 5"/>
            <p:cNvSpPr txBox="1">
              <a:spLocks noChangeArrowheads="1"/>
            </p:cNvSpPr>
            <p:nvPr/>
          </p:nvSpPr>
          <p:spPr bwMode="auto">
            <a:xfrm>
              <a:off x="2158" y="1149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generator</a:t>
              </a:r>
            </a:p>
          </p:txBody>
        </p:sp>
        <p:sp>
          <p:nvSpPr>
            <p:cNvPr id="146440" name="Line 6"/>
            <p:cNvSpPr>
              <a:spLocks noChangeShapeType="1"/>
            </p:cNvSpPr>
            <p:nvPr/>
          </p:nvSpPr>
          <p:spPr bwMode="auto">
            <a:xfrm>
              <a:off x="1549" y="1362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1" name="Line 7"/>
            <p:cNvSpPr>
              <a:spLocks noChangeShapeType="1"/>
            </p:cNvSpPr>
            <p:nvPr/>
          </p:nvSpPr>
          <p:spPr bwMode="auto">
            <a:xfrm>
              <a:off x="3012" y="1362"/>
              <a:ext cx="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6442" name="Text Box 8"/>
            <p:cNvSpPr txBox="1">
              <a:spLocks noChangeArrowheads="1"/>
            </p:cNvSpPr>
            <p:nvPr/>
          </p:nvSpPr>
          <p:spPr bwMode="auto">
            <a:xfrm>
              <a:off x="1171" y="1242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146443" name="Text Box 9"/>
            <p:cNvSpPr txBox="1">
              <a:spLocks noChangeArrowheads="1"/>
            </p:cNvSpPr>
            <p:nvPr/>
          </p:nvSpPr>
          <p:spPr bwMode="auto">
            <a:xfrm>
              <a:off x="3561" y="1258"/>
              <a:ext cx="8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keystream</a:t>
              </a:r>
            </a:p>
          </p:txBody>
        </p:sp>
      </p:grp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7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99218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184150"/>
            <a:ext cx="8443912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Stream cipher and packet independence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5775" cy="3171825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recall design goal: each packet separately encrypted</a:t>
            </a:r>
          </a:p>
          <a:p>
            <a:r>
              <a:rPr lang="en-US" sz="2400" dirty="0">
                <a:latin typeface="Gill Sans MT" charset="0"/>
              </a:rPr>
              <a:t>if for frame n+1, use keystream from where we left off for frame n, then each frame is not separately encrypted</a:t>
            </a:r>
          </a:p>
          <a:p>
            <a:pPr lvl="1"/>
            <a:r>
              <a:rPr lang="en-US" dirty="0">
                <a:latin typeface="Gill Sans MT" charset="0"/>
              </a:rPr>
              <a:t>need to know where we left off for packet n</a:t>
            </a:r>
          </a:p>
          <a:p>
            <a:r>
              <a:rPr lang="en-US" sz="2400" dirty="0">
                <a:latin typeface="Gill Sans MT" charset="0"/>
              </a:rPr>
              <a:t>WEP approach: initialize keystream with key + new IV for each packet:</a:t>
            </a: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81438" y="4722813"/>
            <a:ext cx="1450975" cy="914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3971925" y="48196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</a:p>
          <a:p>
            <a:r>
              <a:rPr lang="en-US" dirty="0">
                <a:latin typeface="Arial" charset="0"/>
                <a:cs typeface="Arial" charset="0"/>
              </a:rPr>
              <a:t>generator</a:t>
            </a:r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>
            <a:off x="3001963" y="5157788"/>
            <a:ext cx="87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5324475" y="5157788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1700213" y="4967288"/>
            <a:ext cx="1522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Key+IV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6196013" y="4992688"/>
            <a:ext cx="187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keystream</a:t>
            </a:r>
            <a:r>
              <a:rPr lang="en-US" baseline="-25000" dirty="0">
                <a:latin typeface="Arial" charset="0"/>
                <a:cs typeface="Arial" charset="0"/>
              </a:rPr>
              <a:t>packet</a:t>
            </a: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107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(1)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36638"/>
            <a:ext cx="7772400" cy="4078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calculates Integrity Check Value (</a:t>
            </a:r>
            <a:r>
              <a:rPr lang="en-US" sz="2200" dirty="0" smtClean="0">
                <a:latin typeface="Gill Sans MT" charset="0"/>
              </a:rPr>
              <a:t>ICV, </a:t>
            </a:r>
            <a:r>
              <a:rPr lang="en-US" sz="2200" dirty="0">
                <a:latin typeface="Gill Sans MT" charset="0"/>
              </a:rPr>
              <a:t>four-byte hash/CRC </a:t>
            </a:r>
            <a:r>
              <a:rPr lang="en-US" sz="2200" dirty="0" smtClean="0">
                <a:latin typeface="Gill Sans MT" charset="0"/>
              </a:rPr>
              <a:t>over </a:t>
            </a:r>
            <a:r>
              <a:rPr lang="en-US" sz="2200" dirty="0">
                <a:latin typeface="Gill Sans MT" charset="0"/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2200" dirty="0" smtClean="0">
                <a:latin typeface="Gill Sans MT" charset="0"/>
              </a:rPr>
              <a:t>each </a:t>
            </a:r>
            <a:r>
              <a:rPr lang="en-US" sz="2200" dirty="0">
                <a:latin typeface="Gill Sans MT" charset="0"/>
              </a:rPr>
              <a:t>side has 104-bit shared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creates 24-bit initialization vector (IV), appends to key: gives 128-bit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sender also appends keyID (in 8-bit field)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128-bit key inputted into pseudo random number generator to get keystream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data in frame + ICV is encrypted with RC4: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b</a:t>
            </a:r>
            <a:r>
              <a:rPr lang="en-US" sz="1800" dirty="0" smtClean="0">
                <a:latin typeface="Gill Sans MT" charset="0"/>
              </a:rPr>
              <a:t>ytes </a:t>
            </a:r>
            <a:r>
              <a:rPr lang="en-US" sz="1800" dirty="0">
                <a:latin typeface="Gill Sans MT" charset="0"/>
              </a:rPr>
              <a:t>of keystream are XORed with bytes of data &amp; ICV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IV &amp; keyID are appended to encrypted data to create payload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Gill Sans MT" charset="0"/>
              </a:rPr>
              <a:t>payload inserted into 802.11 frame</a:t>
            </a:r>
          </a:p>
        </p:txBody>
      </p:sp>
      <p:grpSp>
        <p:nvGrpSpPr>
          <p:cNvPr id="148485" name="Group 17"/>
          <p:cNvGrpSpPr>
            <a:grpSpLocks/>
          </p:cNvGrpSpPr>
          <p:nvPr/>
        </p:nvGrpSpPr>
        <p:grpSpPr bwMode="auto">
          <a:xfrm>
            <a:off x="1812925" y="5085537"/>
            <a:ext cx="4572000" cy="1616075"/>
            <a:chOff x="675" y="3222"/>
            <a:chExt cx="2880" cy="1018"/>
          </a:xfrm>
        </p:grpSpPr>
        <p:sp>
          <p:nvSpPr>
            <p:cNvPr id="148486" name="Text Box 11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48487" name="Rectangle 4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48488" name="Rectangle 6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48489" name="Rectangle 8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48490" name="AutoShape 10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1" name="AutoShape 12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48492" name="Text Box 13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108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encryption (2)</a:t>
            </a:r>
          </a:p>
        </p:txBody>
      </p:sp>
      <p:graphicFrame>
        <p:nvGraphicFramePr>
          <p:cNvPr id="149507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0" y="1346200"/>
          <a:ext cx="91440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27" name="Picture" r:id="rId3" imgW="6687835" imgH="2826189" progId="Word.Picture.8">
                  <p:embed/>
                </p:oleObj>
              </mc:Choice>
              <mc:Fallback>
                <p:oleObj name="Picture" r:id="rId3" imgW="6687835" imgH="2826189" progId="Word.Picture.8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46200"/>
                        <a:ext cx="9144000" cy="386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2251075" y="4652963"/>
            <a:ext cx="359092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new IV for each frame </a:t>
            </a:r>
          </a:p>
        </p:txBody>
      </p:sp>
      <p:pic>
        <p:nvPicPr>
          <p:cNvPr id="149509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81915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50" y="4021138"/>
            <a:ext cx="8518525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29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820738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1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WEP decryption overview 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768600"/>
            <a:ext cx="7772400" cy="34798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receiver extracts IV</a:t>
            </a:r>
          </a:p>
          <a:p>
            <a:r>
              <a:rPr lang="en-US" sz="2400" dirty="0">
                <a:latin typeface="Gill Sans MT" charset="0"/>
              </a:rPr>
              <a:t>inputs IV, shared secret key into pseudo random generator, gets keystream</a:t>
            </a:r>
          </a:p>
          <a:p>
            <a:r>
              <a:rPr lang="en-US" sz="2400" dirty="0">
                <a:latin typeface="Gill Sans MT" charset="0"/>
              </a:rPr>
              <a:t>XORs keystream with encrypted data to decrypt data + ICV</a:t>
            </a:r>
          </a:p>
          <a:p>
            <a:r>
              <a:rPr lang="en-US" sz="2400" dirty="0">
                <a:latin typeface="Gill Sans MT" charset="0"/>
              </a:rPr>
              <a:t>verifies integrity of data with ICV</a:t>
            </a:r>
          </a:p>
          <a:p>
            <a:pPr lvl="1"/>
            <a:r>
              <a:rPr lang="en-US" dirty="0">
                <a:latin typeface="Gill Sans MT" charset="0"/>
              </a:rPr>
              <a:t>note: message integrity approach used here is different from MAC (message authentication code) and signatures (using PKI).</a:t>
            </a:r>
          </a:p>
        </p:txBody>
      </p:sp>
      <p:grpSp>
        <p:nvGrpSpPr>
          <p:cNvPr id="150533" name="Group 11"/>
          <p:cNvGrpSpPr>
            <a:grpSpLocks/>
          </p:cNvGrpSpPr>
          <p:nvPr/>
        </p:nvGrpSpPr>
        <p:grpSpPr bwMode="auto">
          <a:xfrm>
            <a:off x="1633538" y="1154113"/>
            <a:ext cx="4572000" cy="1616075"/>
            <a:chOff x="675" y="3222"/>
            <a:chExt cx="2880" cy="1018"/>
          </a:xfrm>
        </p:grpSpPr>
        <p:sp>
          <p:nvSpPr>
            <p:cNvPr id="150534" name="Text Box 12"/>
            <p:cNvSpPr txBox="1">
              <a:spLocks noChangeArrowheads="1"/>
            </p:cNvSpPr>
            <p:nvPr/>
          </p:nvSpPr>
          <p:spPr bwMode="auto">
            <a:xfrm>
              <a:off x="2059" y="3222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encrypted</a:t>
              </a:r>
            </a:p>
          </p:txBody>
        </p:sp>
        <p:sp>
          <p:nvSpPr>
            <p:cNvPr id="150535" name="Rectangle 13"/>
            <p:cNvSpPr>
              <a:spLocks noChangeArrowheads="1"/>
            </p:cNvSpPr>
            <p:nvPr/>
          </p:nvSpPr>
          <p:spPr bwMode="auto">
            <a:xfrm>
              <a:off x="1440" y="3534"/>
              <a:ext cx="1588" cy="335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50536" name="Rectangle 14"/>
            <p:cNvSpPr>
              <a:spLocks noChangeArrowheads="1"/>
            </p:cNvSpPr>
            <p:nvPr/>
          </p:nvSpPr>
          <p:spPr bwMode="auto">
            <a:xfrm>
              <a:off x="3028" y="3534"/>
              <a:ext cx="506" cy="33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ICV</a:t>
              </a:r>
            </a:p>
          </p:txBody>
        </p:sp>
        <p:sp>
          <p:nvSpPr>
            <p:cNvPr id="150537" name="Rectangle 15"/>
            <p:cNvSpPr>
              <a:spLocks noChangeArrowheads="1"/>
            </p:cNvSpPr>
            <p:nvPr/>
          </p:nvSpPr>
          <p:spPr bwMode="auto">
            <a:xfrm>
              <a:off x="675" y="3534"/>
              <a:ext cx="436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IV</a:t>
              </a:r>
            </a:p>
          </p:txBody>
        </p:sp>
        <p:sp>
          <p:nvSpPr>
            <p:cNvPr id="150538" name="AutoShape 16"/>
            <p:cNvSpPr>
              <a:spLocks/>
            </p:cNvSpPr>
            <p:nvPr/>
          </p:nvSpPr>
          <p:spPr bwMode="auto">
            <a:xfrm rot="5400000">
              <a:off x="2450" y="2414"/>
              <a:ext cx="96" cy="2115"/>
            </a:xfrm>
            <a:prstGeom prst="leftBrace">
              <a:avLst>
                <a:gd name="adj1" fmla="val 183594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39" name="AutoShape 17"/>
            <p:cNvSpPr>
              <a:spLocks/>
            </p:cNvSpPr>
            <p:nvPr/>
          </p:nvSpPr>
          <p:spPr bwMode="auto">
            <a:xfrm rot="16200000" flipV="1">
              <a:off x="2057" y="2549"/>
              <a:ext cx="96" cy="2859"/>
            </a:xfrm>
            <a:prstGeom prst="leftBrace">
              <a:avLst>
                <a:gd name="adj1" fmla="val 248177"/>
                <a:gd name="adj2" fmla="val 541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50540" name="Text Box 18"/>
            <p:cNvSpPr txBox="1">
              <a:spLocks noChangeArrowheads="1"/>
            </p:cNvSpPr>
            <p:nvPr/>
          </p:nvSpPr>
          <p:spPr bwMode="auto">
            <a:xfrm>
              <a:off x="1608" y="4027"/>
              <a:ext cx="8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MAC payload</a:t>
              </a:r>
            </a:p>
          </p:txBody>
        </p:sp>
        <p:sp>
          <p:nvSpPr>
            <p:cNvPr id="150541" name="Rectangle 19"/>
            <p:cNvSpPr>
              <a:spLocks noChangeArrowheads="1"/>
            </p:cNvSpPr>
            <p:nvPr/>
          </p:nvSpPr>
          <p:spPr bwMode="auto">
            <a:xfrm>
              <a:off x="1111" y="3534"/>
              <a:ext cx="329" cy="3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Key</a:t>
              </a:r>
              <a:br>
                <a:rPr lang="en-US" sz="1800" dirty="0">
                  <a:latin typeface="Arial" charset="0"/>
                  <a:cs typeface="Arial" charset="0"/>
                </a:rPr>
              </a:br>
              <a:r>
                <a:rPr lang="en-US" sz="1800" dirty="0">
                  <a:latin typeface="Arial" charset="0"/>
                  <a:cs typeface="Arial" charset="0"/>
                </a:rPr>
                <a:t>ID</a:t>
              </a:r>
            </a:p>
          </p:txBody>
        </p:sp>
      </p:grp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3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04457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28600"/>
            <a:ext cx="802005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End-point authentication w/ nonce</a:t>
            </a:r>
          </a:p>
        </p:txBody>
      </p:sp>
      <p:sp>
        <p:nvSpPr>
          <p:cNvPr id="151556" name="Text Box 5"/>
          <p:cNvSpPr txBox="1">
            <a:spLocks noChangeArrowheads="1"/>
          </p:cNvSpPr>
          <p:nvPr/>
        </p:nvSpPr>
        <p:spPr bwMode="auto">
          <a:xfrm>
            <a:off x="985838" y="1530350"/>
            <a:ext cx="7081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</a:t>
            </a:r>
            <a:r>
              <a:rPr lang="en-US" sz="2800" dirty="0">
                <a:latin typeface="Gill Sans MT" charset="0"/>
                <a:cs typeface="Gill Sans MT" charset="0"/>
              </a:rPr>
              <a:t>number (R) used only </a:t>
            </a:r>
            <a:r>
              <a:rPr lang="en-US" sz="2800" i="1" dirty="0">
                <a:latin typeface="Gill Sans MT" charset="0"/>
                <a:cs typeface="Gill Sans MT" charset="0"/>
              </a:rPr>
              <a:t>once –in-a-lifetime</a:t>
            </a:r>
          </a:p>
        </p:txBody>
      </p:sp>
      <p:sp>
        <p:nvSpPr>
          <p:cNvPr id="151557" name="Text Box 6"/>
          <p:cNvSpPr txBox="1">
            <a:spLocks noChangeArrowheads="1"/>
          </p:cNvSpPr>
          <p:nvPr/>
        </p:nvSpPr>
        <p:spPr bwMode="auto">
          <a:xfrm>
            <a:off x="258763" y="2090738"/>
            <a:ext cx="8356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How to prove Alice 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“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live</a:t>
            </a:r>
            <a:r>
              <a:rPr lang="ja-JP" altLang="en-US" sz="2800" i="1">
                <a:solidFill>
                  <a:srgbClr val="CC0000"/>
                </a:solidFill>
                <a:latin typeface="Gill Sans MT" charset="0"/>
                <a:cs typeface="Gill Sans MT" charset="0"/>
              </a:rPr>
              <a:t>”</a:t>
            </a:r>
            <a:r>
              <a:rPr lang="en-US" altLang="ja-JP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:  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Bob sends Alice </a:t>
            </a:r>
            <a:r>
              <a:rPr lang="en-US" altLang="ja-JP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nonce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, R.  Alice</a:t>
            </a:r>
          </a:p>
          <a:p>
            <a:pPr algn="r"/>
            <a:r>
              <a:rPr lang="en-US" sz="2400" dirty="0">
                <a:latin typeface="Gill Sans MT" charset="0"/>
                <a:cs typeface="Gill Sans MT" charset="0"/>
              </a:rPr>
              <a:t>must return R, encrypted with shared secret key</a:t>
            </a:r>
          </a:p>
        </p:txBody>
      </p:sp>
      <p:pic>
        <p:nvPicPr>
          <p:cNvPr id="151558" name="Picture 7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559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60" name="Line 9"/>
          <p:cNvSpPr>
            <a:spLocks noChangeShapeType="1"/>
          </p:cNvSpPr>
          <p:nvPr/>
        </p:nvSpPr>
        <p:spPr bwMode="auto">
          <a:xfrm>
            <a:off x="2733675" y="3819525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1" name="Text Box 10"/>
          <p:cNvSpPr txBox="1">
            <a:spLocks noChangeArrowheads="1"/>
          </p:cNvSpPr>
          <p:nvPr/>
        </p:nvSpPr>
        <p:spPr bwMode="auto">
          <a:xfrm>
            <a:off x="3662363" y="34671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ja-JP" altLang="en-US" sz="240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I am Alice</a:t>
            </a:r>
            <a:r>
              <a:rPr lang="ja-JP" altLang="en-US" sz="2400">
                <a:latin typeface="Gill Sans MT" charset="0"/>
                <a:cs typeface="Gill Sans MT" charset="0"/>
              </a:rPr>
              <a:t>”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 flipH="1">
            <a:off x="2727325" y="4437063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3" name="Line 12"/>
          <p:cNvSpPr>
            <a:spLocks noChangeShapeType="1"/>
          </p:cNvSpPr>
          <p:nvPr/>
        </p:nvSpPr>
        <p:spPr bwMode="auto">
          <a:xfrm>
            <a:off x="2735263" y="509746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4292600" y="4141788"/>
            <a:ext cx="37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  <a:cs typeface="Gill Sans MT" charset="0"/>
              </a:rPr>
              <a:t>R</a:t>
            </a:r>
          </a:p>
        </p:txBody>
      </p:sp>
      <p:grpSp>
        <p:nvGrpSpPr>
          <p:cNvPr id="151565" name="Group 14"/>
          <p:cNvGrpSpPr>
            <a:grpSpLocks/>
          </p:cNvGrpSpPr>
          <p:nvPr/>
        </p:nvGrpSpPr>
        <p:grpSpPr bwMode="auto">
          <a:xfrm>
            <a:off x="4527550" y="4743450"/>
            <a:ext cx="1112838" cy="581025"/>
            <a:chOff x="2697" y="3555"/>
            <a:chExt cx="701" cy="36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697" y="355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latin typeface="Gill Sans MT" charset="0"/>
                  <a:cs typeface="Gill Sans MT" charset="0"/>
                </a:rPr>
                <a:t>K    (R)</a:t>
              </a:r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2786" y="3688"/>
              <a:ext cx="3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Gill Sans MT" charset="0"/>
                  <a:cs typeface="Gill Sans MT" charset="0"/>
                </a:rPr>
                <a:t>A-B</a:t>
              </a:r>
            </a:p>
          </p:txBody>
        </p:sp>
      </p:grpSp>
      <p:sp>
        <p:nvSpPr>
          <p:cNvPr id="151566" name="Text Box 17"/>
          <p:cNvSpPr txBox="1">
            <a:spLocks noChangeArrowheads="1"/>
          </p:cNvSpPr>
          <p:nvPr/>
        </p:nvSpPr>
        <p:spPr bwMode="auto">
          <a:xfrm>
            <a:off x="6369050" y="4700588"/>
            <a:ext cx="23320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Gill Sans MT" charset="0"/>
                <a:cs typeface="Gill Sans MT" charset="0"/>
              </a:rPr>
              <a:t>Alice is live, and only Alice knows key to encrypt nonce, so it must be Alice!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WEP authentication</a:t>
            </a:r>
          </a:p>
        </p:txBody>
      </p:sp>
      <p:sp>
        <p:nvSpPr>
          <p:cNvPr id="152579" name="Line 28"/>
          <p:cNvSpPr>
            <a:spLocks noChangeShapeType="1"/>
          </p:cNvSpPr>
          <p:nvPr/>
        </p:nvSpPr>
        <p:spPr bwMode="auto">
          <a:xfrm>
            <a:off x="1676400" y="1955800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0" name="Text Box 29"/>
          <p:cNvSpPr txBox="1">
            <a:spLocks noChangeArrowheads="1"/>
          </p:cNvSpPr>
          <p:nvPr/>
        </p:nvSpPr>
        <p:spPr bwMode="auto">
          <a:xfrm>
            <a:off x="2992438" y="1603375"/>
            <a:ext cx="2708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authentication request</a:t>
            </a:r>
          </a:p>
        </p:txBody>
      </p:sp>
      <p:sp>
        <p:nvSpPr>
          <p:cNvPr id="152581" name="Line 31"/>
          <p:cNvSpPr>
            <a:spLocks noChangeShapeType="1"/>
          </p:cNvSpPr>
          <p:nvPr/>
        </p:nvSpPr>
        <p:spPr bwMode="auto">
          <a:xfrm>
            <a:off x="1655763" y="3470275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2" name="Line 32"/>
          <p:cNvSpPr>
            <a:spLocks noChangeShapeType="1"/>
          </p:cNvSpPr>
          <p:nvPr/>
        </p:nvSpPr>
        <p:spPr bwMode="auto">
          <a:xfrm>
            <a:off x="1666875" y="2676525"/>
            <a:ext cx="5424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>
            <a:off x="1671638" y="4341813"/>
            <a:ext cx="54244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3203575" y="2308225"/>
            <a:ext cx="223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(128 bytes)</a:t>
            </a:r>
          </a:p>
        </p:txBody>
      </p:sp>
      <p:sp>
        <p:nvSpPr>
          <p:cNvPr id="152585" name="Text Box 36"/>
          <p:cNvSpPr txBox="1">
            <a:spLocks noChangeArrowheads="1"/>
          </p:cNvSpPr>
          <p:nvPr/>
        </p:nvSpPr>
        <p:spPr bwMode="auto">
          <a:xfrm>
            <a:off x="2947988" y="3089275"/>
            <a:ext cx="3406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nonce encrypted shared key</a:t>
            </a:r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2332038" y="3983038"/>
            <a:ext cx="4791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success if decrypted value equals nonce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5716588" y="228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14694" name="Text Box 39"/>
          <p:cNvSpPr txBox="1">
            <a:spLocks noChangeArrowheads="1"/>
          </p:cNvSpPr>
          <p:nvPr/>
        </p:nvSpPr>
        <p:spPr bwMode="auto">
          <a:xfrm>
            <a:off x="682625" y="4706938"/>
            <a:ext cx="7961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4000"/>
              <a:defRPr/>
            </a:pPr>
            <a:r>
              <a:rPr lang="en-US" sz="2800" i="1" dirty="0" smtClean="0">
                <a:solidFill>
                  <a:srgbClr val="CC0000"/>
                </a:solidFill>
                <a:latin typeface="Gill Sans MT"/>
                <a:cs typeface="Gill Sans MT"/>
              </a:rPr>
              <a:t>Notes: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not all APs do it, even if WEP is being used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AP indicates if authentication is necessary in beacon frame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latin typeface="Gill Sans MT"/>
                <a:cs typeface="Gill Sans MT"/>
              </a:rPr>
              <a:t>done before association</a:t>
            </a:r>
          </a:p>
        </p:txBody>
      </p:sp>
      <p:pic>
        <p:nvPicPr>
          <p:cNvPr id="152589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17588"/>
            <a:ext cx="41544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90" name="Group 356"/>
          <p:cNvGrpSpPr>
            <a:grpSpLocks/>
          </p:cNvGrpSpPr>
          <p:nvPr/>
        </p:nvGrpSpPr>
        <p:grpSpPr bwMode="auto">
          <a:xfrm>
            <a:off x="709613" y="1296988"/>
            <a:ext cx="928687" cy="812800"/>
            <a:chOff x="313" y="1497"/>
            <a:chExt cx="1152" cy="1014"/>
          </a:xfrm>
        </p:grpSpPr>
        <p:pic>
          <p:nvPicPr>
            <p:cNvPr id="152594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5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2591" name="Group 361"/>
          <p:cNvGrpSpPr>
            <a:grpSpLocks/>
          </p:cNvGrpSpPr>
          <p:nvPr/>
        </p:nvGrpSpPr>
        <p:grpSpPr bwMode="auto">
          <a:xfrm>
            <a:off x="7251700" y="1350963"/>
            <a:ext cx="1065213" cy="825500"/>
            <a:chOff x="2967" y="478"/>
            <a:chExt cx="788" cy="625"/>
          </a:xfrm>
        </p:grpSpPr>
        <p:pic>
          <p:nvPicPr>
            <p:cNvPr id="152592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2593" name="Picture 360" descr="antenna_radiation_stylized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7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0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Breaking 802.11 WEP encryption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363663"/>
            <a:ext cx="851376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security hole: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24-bit IV, one IV per frame, -&gt; IV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eventually reused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IV transmitted in plaintext -&gt; IV reuse detected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attack: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causes Alice to encrypt known plaintext d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dirty="0">
                <a:latin typeface="Gill Sans MT" charset="0"/>
              </a:rPr>
              <a:t> d</a:t>
            </a:r>
            <a:r>
              <a:rPr lang="en-US" sz="2800" baseline="-25000" dirty="0">
                <a:latin typeface="Gill Sans MT" charset="0"/>
              </a:rPr>
              <a:t>4</a:t>
            </a:r>
            <a:r>
              <a:rPr lang="en-US" dirty="0">
                <a:latin typeface="Gill Sans MT" charset="0"/>
              </a:rPr>
              <a:t> …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sees: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=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XOR</a:t>
            </a:r>
            <a:r>
              <a:rPr lang="en-US" i="1" dirty="0">
                <a:latin typeface="Gill Sans MT" charset="0"/>
              </a:rPr>
              <a:t> 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c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dirty="0">
                <a:latin typeface="Gill Sans MT" charset="0"/>
              </a:rPr>
              <a:t>, so can compute </a:t>
            </a:r>
            <a:r>
              <a:rPr lang="en-US" i="1" dirty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i</a:t>
            </a:r>
            <a:r>
              <a:rPr lang="en-US" b="1" baseline="44000" dirty="0">
                <a:latin typeface="Gill Sans MT" charset="0"/>
              </a:rPr>
              <a:t>IV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Trudy knows encrypting key sequence k</a:t>
            </a:r>
            <a:r>
              <a:rPr lang="en-US" sz="2800" baseline="-25000" dirty="0">
                <a:latin typeface="Gill Sans MT" charset="0"/>
              </a:rPr>
              <a:t>1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2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k</a:t>
            </a:r>
            <a:r>
              <a:rPr lang="en-US" sz="2800" baseline="-25000" dirty="0">
                <a:latin typeface="Gill Sans MT" charset="0"/>
              </a:rPr>
              <a:t>3</a:t>
            </a:r>
            <a:r>
              <a:rPr lang="en-US" b="1" baseline="44000" dirty="0">
                <a:latin typeface="Gill Sans MT" charset="0"/>
              </a:rPr>
              <a:t>IV </a:t>
            </a:r>
            <a:r>
              <a:rPr lang="en-US" dirty="0">
                <a:latin typeface="Gill Sans MT" charset="0"/>
              </a:rPr>
              <a:t>…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Next time IV is used, Trudy can decrypt!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5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4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0191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 802.11i: improved security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numerous (stronger) forms of encryption possible</a:t>
            </a:r>
          </a:p>
          <a:p>
            <a:r>
              <a:rPr lang="en-US" dirty="0">
                <a:latin typeface="Gill Sans MT" charset="0"/>
              </a:rPr>
              <a:t>provides key distribution</a:t>
            </a:r>
          </a:p>
          <a:p>
            <a:r>
              <a:rPr lang="en-US" dirty="0">
                <a:latin typeface="Gill Sans MT" charset="0"/>
              </a:rPr>
              <a:t>uses authentication server separate from access point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7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223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699" name="AutoShape 25"/>
          <p:cNvSpPr>
            <a:spLocks noChangeAspect="1" noChangeArrowheads="1" noTextEdit="1"/>
          </p:cNvSpPr>
          <p:nvPr/>
        </p:nvSpPr>
        <p:spPr bwMode="auto">
          <a:xfrm>
            <a:off x="4164013" y="1419225"/>
            <a:ext cx="98742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0" name="Line 55"/>
          <p:cNvSpPr>
            <a:spLocks noChangeShapeType="1"/>
          </p:cNvSpPr>
          <p:nvPr/>
        </p:nvSpPr>
        <p:spPr bwMode="auto">
          <a:xfrm>
            <a:off x="4468813" y="219868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701" name="Cloud"/>
          <p:cNvSpPr>
            <a:spLocks noChangeAspect="1" noEditPoints="1" noChangeArrowheads="1"/>
          </p:cNvSpPr>
          <p:nvPr/>
        </p:nvSpPr>
        <p:spPr bwMode="auto">
          <a:xfrm>
            <a:off x="4910138" y="180975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7702" name="Text Box 57"/>
          <p:cNvSpPr txBox="1">
            <a:spLocks noChangeArrowheads="1"/>
          </p:cNvSpPr>
          <p:nvPr/>
        </p:nvSpPr>
        <p:spPr bwMode="auto">
          <a:xfrm>
            <a:off x="3281363" y="1412875"/>
            <a:ext cx="182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AP: </a:t>
            </a:r>
            <a:r>
              <a:rPr lang="en-US" sz="1600" dirty="0">
                <a:latin typeface="Arial" charset="0"/>
                <a:cs typeface="Arial" charset="0"/>
              </a:rPr>
              <a:t>access point</a:t>
            </a:r>
          </a:p>
        </p:txBody>
      </p:sp>
      <p:sp>
        <p:nvSpPr>
          <p:cNvPr id="157703" name="Text Box 58"/>
          <p:cNvSpPr txBox="1">
            <a:spLocks noChangeArrowheads="1"/>
          </p:cNvSpPr>
          <p:nvPr/>
        </p:nvSpPr>
        <p:spPr bwMode="auto">
          <a:xfrm>
            <a:off x="7285038" y="1735138"/>
            <a:ext cx="14986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AS: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Authentication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 server</a:t>
            </a:r>
          </a:p>
        </p:txBody>
      </p:sp>
      <p:sp>
        <p:nvSpPr>
          <p:cNvPr id="157704" name="Text Box 59"/>
          <p:cNvSpPr txBox="1">
            <a:spLocks noChangeArrowheads="1"/>
          </p:cNvSpPr>
          <p:nvPr/>
        </p:nvSpPr>
        <p:spPr bwMode="auto">
          <a:xfrm>
            <a:off x="5060950" y="19018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57705" name="Text Box 60"/>
          <p:cNvSpPr txBox="1">
            <a:spLocks noChangeArrowheads="1"/>
          </p:cNvSpPr>
          <p:nvPr/>
        </p:nvSpPr>
        <p:spPr bwMode="auto">
          <a:xfrm>
            <a:off x="1074738" y="1703388"/>
            <a:ext cx="1620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CC0000"/>
                </a:solidFill>
                <a:latin typeface="Arial" charset="0"/>
                <a:cs typeface="Arial" charset="0"/>
              </a:rPr>
              <a:t>STA: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client station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333500" y="2871788"/>
            <a:ext cx="2641600" cy="612775"/>
            <a:chOff x="1333500" y="2871813"/>
            <a:chExt cx="2641600" cy="612775"/>
          </a:xfrm>
        </p:grpSpPr>
        <p:sp>
          <p:nvSpPr>
            <p:cNvPr id="157771" name="Oval 62"/>
            <p:cNvSpPr>
              <a:spLocks noChangeArrowheads="1"/>
            </p:cNvSpPr>
            <p:nvPr/>
          </p:nvSpPr>
          <p:spPr bwMode="auto">
            <a:xfrm>
              <a:off x="1796484" y="2952776"/>
              <a:ext cx="266700" cy="2476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772" name="Text Box 63"/>
            <p:cNvSpPr txBox="1">
              <a:spLocks noChangeArrowheads="1"/>
            </p:cNvSpPr>
            <p:nvPr/>
          </p:nvSpPr>
          <p:spPr bwMode="auto">
            <a:xfrm>
              <a:off x="1765300" y="2903563"/>
              <a:ext cx="1943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1   Discovery of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security capabilities</a:t>
              </a:r>
            </a:p>
          </p:txBody>
        </p:sp>
        <p:sp>
          <p:nvSpPr>
            <p:cNvPr id="157773" name="Line 64"/>
            <p:cNvSpPr>
              <a:spLocks noChangeShapeType="1"/>
            </p:cNvSpPr>
            <p:nvPr/>
          </p:nvSpPr>
          <p:spPr bwMode="auto">
            <a:xfrm>
              <a:off x="1333500" y="2871813"/>
              <a:ext cx="26416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92238" y="3548063"/>
            <a:ext cx="5732462" cy="847725"/>
            <a:chOff x="1392238" y="3548063"/>
            <a:chExt cx="5732582" cy="848301"/>
          </a:xfrm>
        </p:grpSpPr>
        <p:sp>
          <p:nvSpPr>
            <p:cNvPr id="157764" name="Line 65"/>
            <p:cNvSpPr>
              <a:spLocks noChangeShapeType="1"/>
            </p:cNvSpPr>
            <p:nvPr/>
          </p:nvSpPr>
          <p:spPr bwMode="auto">
            <a:xfrm flipH="1">
              <a:off x="1392238" y="379412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5" name="Line 66"/>
            <p:cNvSpPr>
              <a:spLocks noChangeShapeType="1"/>
            </p:cNvSpPr>
            <p:nvPr/>
          </p:nvSpPr>
          <p:spPr bwMode="auto">
            <a:xfrm flipH="1">
              <a:off x="4433888" y="3800475"/>
              <a:ext cx="25542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6" name="Freeform 67"/>
            <p:cNvSpPr>
              <a:spLocks/>
            </p:cNvSpPr>
            <p:nvPr/>
          </p:nvSpPr>
          <p:spPr bwMode="auto">
            <a:xfrm>
              <a:off x="3889375" y="3548063"/>
              <a:ext cx="609600" cy="260350"/>
            </a:xfrm>
            <a:custGeom>
              <a:avLst/>
              <a:gdLst>
                <a:gd name="T0" fmla="*/ 2147483647 w 384"/>
                <a:gd name="T1" fmla="*/ 2147483647 h 164"/>
                <a:gd name="T2" fmla="*/ 2147483647 w 384"/>
                <a:gd name="T3" fmla="*/ 2147483647 h 164"/>
                <a:gd name="T4" fmla="*/ 2147483647 w 384"/>
                <a:gd name="T5" fmla="*/ 2147483647 h 164"/>
                <a:gd name="T6" fmla="*/ 0 60000 65536"/>
                <a:gd name="T7" fmla="*/ 0 60000 65536"/>
                <a:gd name="T8" fmla="*/ 0 60000 65536"/>
                <a:gd name="T9" fmla="*/ 0 w 384"/>
                <a:gd name="T10" fmla="*/ 0 h 164"/>
                <a:gd name="T11" fmla="*/ 384 w 384"/>
                <a:gd name="T12" fmla="*/ 164 h 1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164">
                  <a:moveTo>
                    <a:pt x="18" y="164"/>
                  </a:moveTo>
                  <a:cubicBezTo>
                    <a:pt x="47" y="138"/>
                    <a:pt x="0" y="0"/>
                    <a:pt x="192" y="9"/>
                  </a:cubicBezTo>
                  <a:cubicBezTo>
                    <a:pt x="384" y="18"/>
                    <a:pt x="308" y="132"/>
                    <a:pt x="338" y="16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67" name="Text Box 71"/>
            <p:cNvSpPr txBox="1">
              <a:spLocks noChangeArrowheads="1"/>
            </p:cNvSpPr>
            <p:nvPr/>
          </p:nvSpPr>
          <p:spPr bwMode="auto">
            <a:xfrm>
              <a:off x="1739900" y="3811588"/>
              <a:ext cx="5384920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and AS mutually authenticate, together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generate Master Key (MK)</a:t>
              </a:r>
              <a:r>
                <a:rPr lang="en-US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. AP serves as 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“</a:t>
              </a:r>
              <a:r>
                <a:rPr lang="en-US" altLang="ja-JP" sz="1600" i="1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pass through</a:t>
              </a:r>
              <a:r>
                <a:rPr lang="ja-JP" altLang="en-US" sz="1600" i="1">
                  <a:solidFill>
                    <a:srgbClr val="000099"/>
                  </a:solidFill>
                  <a:latin typeface="Arial" charset="0"/>
                  <a:cs typeface="Arial" charset="0"/>
                </a:rPr>
                <a:t>”</a:t>
              </a:r>
              <a:endParaRPr lang="en-US" sz="1600" i="1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57768" name="Group 72"/>
            <p:cNvGrpSpPr>
              <a:grpSpLocks/>
            </p:cNvGrpSpPr>
            <p:nvPr/>
          </p:nvGrpSpPr>
          <p:grpSpPr bwMode="auto">
            <a:xfrm>
              <a:off x="1486759" y="3815528"/>
              <a:ext cx="296862" cy="336550"/>
              <a:chOff x="1864" y="3225"/>
              <a:chExt cx="187" cy="212"/>
            </a:xfrm>
          </p:grpSpPr>
          <p:sp>
            <p:nvSpPr>
              <p:cNvPr id="157769" name="Oval 73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70" name="Text Box 74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4660900"/>
            <a:ext cx="6573838" cy="950913"/>
            <a:chOff x="1143576" y="4660900"/>
            <a:chExt cx="6573262" cy="950913"/>
          </a:xfrm>
        </p:grpSpPr>
        <p:grpSp>
          <p:nvGrpSpPr>
            <p:cNvPr id="157755" name="Group 68"/>
            <p:cNvGrpSpPr>
              <a:grpSpLocks/>
            </p:cNvGrpSpPr>
            <p:nvPr/>
          </p:nvGrpSpPr>
          <p:grpSpPr bwMode="auto">
            <a:xfrm>
              <a:off x="6125518" y="4830775"/>
              <a:ext cx="296862" cy="336550"/>
              <a:chOff x="1864" y="3225"/>
              <a:chExt cx="187" cy="212"/>
            </a:xfrm>
          </p:grpSpPr>
          <p:sp>
            <p:nvSpPr>
              <p:cNvPr id="157762" name="Oval 69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3" name="Text Box 70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grpSp>
          <p:nvGrpSpPr>
            <p:cNvPr id="157756" name="Group 75"/>
            <p:cNvGrpSpPr>
              <a:grpSpLocks/>
            </p:cNvGrpSpPr>
            <p:nvPr/>
          </p:nvGrpSpPr>
          <p:grpSpPr bwMode="auto">
            <a:xfrm>
              <a:off x="1143576" y="4668838"/>
              <a:ext cx="296863" cy="336550"/>
              <a:chOff x="1864" y="3225"/>
              <a:chExt cx="187" cy="212"/>
            </a:xfrm>
          </p:grpSpPr>
          <p:sp>
            <p:nvSpPr>
              <p:cNvPr id="157760" name="Oval 76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61" name="Text Box 77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  <p:sp>
          <p:nvSpPr>
            <p:cNvPr id="157757" name="Text Box 78"/>
            <p:cNvSpPr txBox="1">
              <a:spLocks noChangeArrowheads="1"/>
            </p:cNvSpPr>
            <p:nvPr/>
          </p:nvSpPr>
          <p:spPr bwMode="auto">
            <a:xfrm>
              <a:off x="1428750" y="4660900"/>
              <a:ext cx="16859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Pairwise Master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Key (PMK)</a:t>
              </a:r>
            </a:p>
          </p:txBody>
        </p:sp>
        <p:sp>
          <p:nvSpPr>
            <p:cNvPr id="157758" name="Line 79"/>
            <p:cNvSpPr>
              <a:spLocks noChangeShapeType="1"/>
            </p:cNvSpPr>
            <p:nvPr/>
          </p:nvSpPr>
          <p:spPr bwMode="auto">
            <a:xfrm>
              <a:off x="4330700" y="4775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59" name="Text Box 80"/>
            <p:cNvSpPr txBox="1">
              <a:spLocks noChangeArrowheads="1"/>
            </p:cNvSpPr>
            <p:nvPr/>
          </p:nvSpPr>
          <p:spPr bwMode="auto">
            <a:xfrm>
              <a:off x="6424613" y="4786313"/>
              <a:ext cx="1292225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AS derives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same PMK,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sends to AP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39825" y="5761038"/>
            <a:ext cx="3932238" cy="871537"/>
            <a:chOff x="1139415" y="5761038"/>
            <a:chExt cx="3932648" cy="871537"/>
          </a:xfrm>
        </p:grpSpPr>
        <p:sp>
          <p:nvSpPr>
            <p:cNvPr id="157750" name="Line 81"/>
            <p:cNvSpPr>
              <a:spLocks noChangeShapeType="1"/>
            </p:cNvSpPr>
            <p:nvPr/>
          </p:nvSpPr>
          <p:spPr bwMode="auto">
            <a:xfrm>
              <a:off x="1457325" y="5761038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51" name="Group 83"/>
            <p:cNvGrpSpPr>
              <a:grpSpLocks/>
            </p:cNvGrpSpPr>
            <p:nvPr/>
          </p:nvGrpSpPr>
          <p:grpSpPr bwMode="auto">
            <a:xfrm>
              <a:off x="1139415" y="5815013"/>
              <a:ext cx="296863" cy="336550"/>
              <a:chOff x="1864" y="3225"/>
              <a:chExt cx="187" cy="212"/>
            </a:xfrm>
          </p:grpSpPr>
          <p:sp>
            <p:nvSpPr>
              <p:cNvPr id="157753" name="Oval 84"/>
              <p:cNvSpPr>
                <a:spLocks noChangeArrowheads="1"/>
              </p:cNvSpPr>
              <p:nvPr/>
            </p:nvSpPr>
            <p:spPr bwMode="auto">
              <a:xfrm>
                <a:off x="1871" y="3256"/>
                <a:ext cx="168" cy="15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7754" name="Text Box 85"/>
              <p:cNvSpPr txBox="1">
                <a:spLocks noChangeArrowheads="1"/>
              </p:cNvSpPr>
              <p:nvPr/>
            </p:nvSpPr>
            <p:spPr bwMode="auto">
              <a:xfrm>
                <a:off x="1864" y="322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60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57752" name="Text Box 86"/>
            <p:cNvSpPr txBox="1">
              <a:spLocks noChangeArrowheads="1"/>
            </p:cNvSpPr>
            <p:nvPr/>
          </p:nvSpPr>
          <p:spPr bwMode="auto">
            <a:xfrm>
              <a:off x="1441450" y="5807075"/>
              <a:ext cx="3630613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STA, AP use PMK to derive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Temporal Key (TK) used for message </a:t>
              </a:r>
            </a:p>
            <a:p>
              <a:pPr eaLnBrk="1" hangingPunct="1"/>
              <a:r>
                <a:rPr lang="en-US" sz="1600" dirty="0">
                  <a:latin typeface="Arial" charset="0"/>
                  <a:cs typeface="Arial" charset="0"/>
                </a:rPr>
                <a:t>encryption, integrity </a:t>
              </a:r>
            </a:p>
          </p:txBody>
        </p:sp>
      </p:grpSp>
      <p:sp>
        <p:nvSpPr>
          <p:cNvPr id="157710" name="Rectangle 87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258175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 802.11i: four phases of operation</a:t>
            </a:r>
          </a:p>
        </p:txBody>
      </p:sp>
      <p:grpSp>
        <p:nvGrpSpPr>
          <p:cNvPr id="157711" name="Group 356"/>
          <p:cNvGrpSpPr>
            <a:grpSpLocks/>
          </p:cNvGrpSpPr>
          <p:nvPr/>
        </p:nvGrpSpPr>
        <p:grpSpPr bwMode="auto">
          <a:xfrm>
            <a:off x="327025" y="1466850"/>
            <a:ext cx="804863" cy="852488"/>
            <a:chOff x="313" y="1407"/>
            <a:chExt cx="1152" cy="1104"/>
          </a:xfrm>
        </p:grpSpPr>
        <p:pic>
          <p:nvPicPr>
            <p:cNvPr id="157748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9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2" name="Group 361"/>
          <p:cNvGrpSpPr>
            <a:grpSpLocks/>
          </p:cNvGrpSpPr>
          <p:nvPr/>
        </p:nvGrpSpPr>
        <p:grpSpPr bwMode="auto">
          <a:xfrm>
            <a:off x="3797300" y="1744663"/>
            <a:ext cx="965200" cy="693737"/>
            <a:chOff x="2967" y="478"/>
            <a:chExt cx="788" cy="625"/>
          </a:xfrm>
        </p:grpSpPr>
        <p:pic>
          <p:nvPicPr>
            <p:cNvPr id="157746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747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7713" name="Group 249"/>
          <p:cNvGrpSpPr>
            <a:grpSpLocks/>
          </p:cNvGrpSpPr>
          <p:nvPr/>
        </p:nvGrpSpPr>
        <p:grpSpPr bwMode="auto">
          <a:xfrm>
            <a:off x="6556375" y="1808163"/>
            <a:ext cx="466725" cy="793750"/>
            <a:chOff x="4140" y="429"/>
            <a:chExt cx="1425" cy="2396"/>
          </a:xfrm>
        </p:grpSpPr>
        <p:sp>
          <p:nvSpPr>
            <p:cNvPr id="15771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1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1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Rectangle 254"/>
            <p:cNvSpPr>
              <a:spLocks noChangeArrowheads="1"/>
            </p:cNvSpPr>
            <p:nvPr/>
          </p:nvSpPr>
          <p:spPr bwMode="auto">
            <a:xfrm>
              <a:off x="4213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1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9" name="AutoShape 256"/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30" name="AutoShape 257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5" name="Rectangle 258"/>
            <p:cNvSpPr>
              <a:spLocks noChangeArrowheads="1"/>
            </p:cNvSpPr>
            <p:nvPr/>
          </p:nvSpPr>
          <p:spPr bwMode="auto">
            <a:xfrm>
              <a:off x="4227" y="1018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7" name="AutoShape 260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8" name="AutoShape 261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7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Rectangle 263"/>
            <p:cNvSpPr>
              <a:spLocks noChangeArrowheads="1"/>
            </p:cNvSpPr>
            <p:nvPr/>
          </p:nvSpPr>
          <p:spPr bwMode="auto">
            <a:xfrm>
              <a:off x="4227" y="1656"/>
              <a:ext cx="596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772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6" name="AutoShape 26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72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772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3" name="AutoShape 269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4" name="AutoShape 270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8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2" name="Rectangle 271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2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772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Oval 274"/>
            <p:cNvSpPr>
              <a:spLocks noChangeArrowheads="1"/>
            </p:cNvSpPr>
            <p:nvPr/>
          </p:nvSpPr>
          <p:spPr bwMode="auto">
            <a:xfrm>
              <a:off x="5517" y="2614"/>
              <a:ext cx="48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773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2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8" name="AutoShape 277"/>
            <p:cNvSpPr>
              <a:spLocks noChangeArrowheads="1"/>
            </p:cNvSpPr>
            <p:nvPr/>
          </p:nvSpPr>
          <p:spPr bwMode="auto">
            <a:xfrm>
              <a:off x="4203" y="2710"/>
              <a:ext cx="107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9" name="Oval 278"/>
            <p:cNvSpPr>
              <a:spLocks noChangeArrowheads="1"/>
            </p:cNvSpPr>
            <p:nvPr/>
          </p:nvSpPr>
          <p:spPr bwMode="auto">
            <a:xfrm>
              <a:off x="4305" y="2384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0" name="Oval 279"/>
            <p:cNvSpPr>
              <a:spLocks noChangeArrowheads="1"/>
            </p:cNvSpPr>
            <p:nvPr/>
          </p:nvSpPr>
          <p:spPr bwMode="auto">
            <a:xfrm>
              <a:off x="4484" y="2384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21" name="Oval 280"/>
            <p:cNvSpPr>
              <a:spLocks noChangeArrowheads="1"/>
            </p:cNvSpPr>
            <p:nvPr/>
          </p:nvSpPr>
          <p:spPr bwMode="auto">
            <a:xfrm>
              <a:off x="4663" y="2379"/>
              <a:ext cx="155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22" name="Rectangle 281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7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746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159803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4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59747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159801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802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59748" name="Rectangle 64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749" name="Text Box 65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159750" name="Line 66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51" name="Text Box 67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159752" name="Text Box 68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159753" name="Text Box 69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159754" name="Text Box 70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159755" name="Text Box 71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UDP/IP</a:t>
            </a:r>
          </a:p>
        </p:txBody>
      </p:sp>
      <p:sp>
        <p:nvSpPr>
          <p:cNvPr id="159756" name="Rectangle 72"/>
          <p:cNvSpPr>
            <a:spLocks noGrp="1" noChangeArrowheads="1"/>
          </p:cNvSpPr>
          <p:nvPr>
            <p:ph type="title"/>
          </p:nvPr>
        </p:nvSpPr>
        <p:spPr>
          <a:xfrm>
            <a:off x="352425" y="201613"/>
            <a:ext cx="8337550" cy="1143000"/>
          </a:xfrm>
          <a:noFill/>
        </p:spPr>
        <p:txBody>
          <a:bodyPr/>
          <a:lstStyle/>
          <a:p>
            <a:r>
              <a:rPr lang="en-US" sz="3600" dirty="0">
                <a:latin typeface="Gill Sans MT" charset="0"/>
              </a:rPr>
              <a:t>EAP: extensible authentication protocol</a:t>
            </a:r>
          </a:p>
        </p:txBody>
      </p:sp>
      <p:sp>
        <p:nvSpPr>
          <p:cNvPr id="159757" name="Rectangle 73"/>
          <p:cNvSpPr>
            <a:spLocks noGrp="1" noChangeArrowheads="1"/>
          </p:cNvSpPr>
          <p:nvPr>
            <p:ph type="body" idx="1"/>
          </p:nvPr>
        </p:nvSpPr>
        <p:spPr>
          <a:xfrm>
            <a:off x="563563" y="1349375"/>
            <a:ext cx="8259762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EAP: end-end client (mobile) to authentication server protocol</a:t>
            </a:r>
          </a:p>
          <a:p>
            <a:r>
              <a:rPr lang="en-US" dirty="0">
                <a:latin typeface="Gill Sans MT" charset="0"/>
              </a:rPr>
              <a:t>EAP sent over separate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links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mobile-to-AP (EAP over LAN)</a:t>
            </a:r>
          </a:p>
          <a:p>
            <a:pPr lvl="1"/>
            <a:r>
              <a:rPr lang="en-US" dirty="0">
                <a:latin typeface="Gill Sans MT" charset="0"/>
              </a:rPr>
              <a:t>AP to authentication server (RADIUS over UDP)</a:t>
            </a:r>
          </a:p>
        </p:txBody>
      </p:sp>
      <p:pic>
        <p:nvPicPr>
          <p:cNvPr id="159758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493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9" name="Line 55"/>
          <p:cNvSpPr>
            <a:spLocks noChangeShapeType="1"/>
          </p:cNvSpPr>
          <p:nvPr/>
        </p:nvSpPr>
        <p:spPr bwMode="auto">
          <a:xfrm>
            <a:off x="4905375" y="4643438"/>
            <a:ext cx="210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9760" name="Cloud"/>
          <p:cNvSpPr>
            <a:spLocks noChangeAspect="1" noEditPoints="1" noChangeArrowheads="1"/>
          </p:cNvSpPr>
          <p:nvPr/>
        </p:nvSpPr>
        <p:spPr bwMode="auto">
          <a:xfrm>
            <a:off x="5346700" y="4076700"/>
            <a:ext cx="1263650" cy="846138"/>
          </a:xfrm>
          <a:custGeom>
            <a:avLst/>
            <a:gdLst>
              <a:gd name="T0" fmla="*/ 13416277 w 21600"/>
              <a:gd name="T1" fmla="*/ 649211328 h 21600"/>
              <a:gd name="T2" fmla="*/ 2147483647 w 21600"/>
              <a:gd name="T3" fmla="*/ 1297040083 h 21600"/>
              <a:gd name="T4" fmla="*/ 2147483647 w 21600"/>
              <a:gd name="T5" fmla="*/ 649211328 h 21600"/>
              <a:gd name="T6" fmla="*/ 2147483647 w 21600"/>
              <a:gd name="T7" fmla="*/ 742389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59761" name="Text Box 59"/>
          <p:cNvSpPr txBox="1">
            <a:spLocks noChangeArrowheads="1"/>
          </p:cNvSpPr>
          <p:nvPr/>
        </p:nvSpPr>
        <p:spPr bwMode="auto">
          <a:xfrm>
            <a:off x="5497513" y="4195763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59762" name="Group 356"/>
          <p:cNvGrpSpPr>
            <a:grpSpLocks/>
          </p:cNvGrpSpPr>
          <p:nvPr/>
        </p:nvGrpSpPr>
        <p:grpSpPr bwMode="auto">
          <a:xfrm>
            <a:off x="1187450" y="4033838"/>
            <a:ext cx="804863" cy="852487"/>
            <a:chOff x="313" y="1407"/>
            <a:chExt cx="1152" cy="1104"/>
          </a:xfrm>
        </p:grpSpPr>
        <p:pic>
          <p:nvPicPr>
            <p:cNvPr id="15979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80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0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3" name="Group 361"/>
          <p:cNvGrpSpPr>
            <a:grpSpLocks/>
          </p:cNvGrpSpPr>
          <p:nvPr/>
        </p:nvGrpSpPr>
        <p:grpSpPr bwMode="auto">
          <a:xfrm>
            <a:off x="4235450" y="4214813"/>
            <a:ext cx="965200" cy="695325"/>
            <a:chOff x="2967" y="478"/>
            <a:chExt cx="788" cy="625"/>
          </a:xfrm>
        </p:grpSpPr>
        <p:pic>
          <p:nvPicPr>
            <p:cNvPr id="159797" name="Picture 358" descr="access_point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9798" name="Picture 360" descr="antenna_radiation_stylize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764" name="Group 249"/>
          <p:cNvGrpSpPr>
            <a:grpSpLocks/>
          </p:cNvGrpSpPr>
          <p:nvPr/>
        </p:nvGrpSpPr>
        <p:grpSpPr bwMode="auto">
          <a:xfrm>
            <a:off x="6964363" y="4260850"/>
            <a:ext cx="427037" cy="688975"/>
            <a:chOff x="4140" y="429"/>
            <a:chExt cx="1425" cy="2396"/>
          </a:xfrm>
        </p:grpSpPr>
        <p:sp>
          <p:nvSpPr>
            <p:cNvPr id="15976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6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6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9" name="AutoShape 257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694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4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6" name="AutoShape 260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7" name="AutoShape 261"/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9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3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97" name="Rectangle 263"/>
            <p:cNvSpPr>
              <a:spLocks noChangeArrowheads="1"/>
            </p:cNvSpPr>
            <p:nvPr/>
          </p:nvSpPr>
          <p:spPr bwMode="auto">
            <a:xfrm>
              <a:off x="4225" y="1655"/>
              <a:ext cx="599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5977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4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5" name="AutoShape 266"/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77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977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3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01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7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78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Oval 274"/>
            <p:cNvSpPr>
              <a:spLocks noChangeArrowheads="1"/>
            </p:cNvSpPr>
            <p:nvPr/>
          </p:nvSpPr>
          <p:spPr bwMode="auto">
            <a:xfrm>
              <a:off x="5517" y="2610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5978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7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8" name="Oval 278"/>
            <p:cNvSpPr>
              <a:spLocks noChangeArrowheads="1"/>
            </p:cNvSpPr>
            <p:nvPr/>
          </p:nvSpPr>
          <p:spPr bwMode="auto">
            <a:xfrm>
              <a:off x="4310" y="2383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09" name="Oval 279"/>
            <p:cNvSpPr>
              <a:spLocks noChangeArrowheads="1"/>
            </p:cNvSpPr>
            <p:nvPr/>
          </p:nvSpPr>
          <p:spPr bwMode="auto">
            <a:xfrm>
              <a:off x="4484" y="2383"/>
              <a:ext cx="16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10" name="Oval 280"/>
            <p:cNvSpPr>
              <a:spLocks noChangeArrowheads="1"/>
            </p:cNvSpPr>
            <p:nvPr/>
          </p:nvSpPr>
          <p:spPr bwMode="auto">
            <a:xfrm>
              <a:off x="4664" y="2378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1" name="Rectangle 281"/>
            <p:cNvSpPr>
              <a:spLocks noChangeArrowheads="1"/>
            </p:cNvSpPr>
            <p:nvPr/>
          </p:nvSpPr>
          <p:spPr bwMode="auto">
            <a:xfrm>
              <a:off x="5062" y="1837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6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116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8.8 Operational security: firewalls and IDS</a:t>
            </a:r>
          </a:p>
        </p:txBody>
      </p:sp>
      <p:pic>
        <p:nvPicPr>
          <p:cNvPr id="161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0953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Simple encryption scheme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513" y="1398588"/>
            <a:ext cx="8443842" cy="121443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substitution cipher: </a:t>
            </a:r>
            <a:r>
              <a:rPr lang="en-US" sz="2400" dirty="0">
                <a:latin typeface="Gill Sans MT" charset="0"/>
              </a:rPr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monoalphabetic cipher: substitute one letter for another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1133956" y="2516188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69377" y="3295650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3536950" y="292576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8110538" y="288925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085440" y="4067175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928798" y="4492625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1184275" y="4002088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1468401" y="5332413"/>
            <a:ext cx="7519954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Encryption key: </a:t>
            </a:r>
            <a:r>
              <a:rPr lang="en-US" sz="2800" dirty="0">
                <a:latin typeface="Gill Sans MT" charset="0"/>
              </a:rPr>
              <a:t>mapping from set of 26 letters</a:t>
            </a:r>
          </a:p>
          <a:p>
            <a:r>
              <a:rPr lang="en-US" sz="2800" dirty="0">
                <a:latin typeface="Gill Sans MT" charset="0"/>
              </a:rPr>
              <a:t>                     to set of 26 letters</a:t>
            </a:r>
          </a:p>
        </p:txBody>
      </p:sp>
      <p:pic>
        <p:nvPicPr>
          <p:cNvPr id="38924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366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5" name="Picture 25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49289" y="54752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Freeform 17"/>
          <p:cNvSpPr>
            <a:spLocks/>
          </p:cNvSpPr>
          <p:nvPr/>
        </p:nvSpPr>
        <p:spPr bwMode="auto">
          <a:xfrm>
            <a:off x="1095375" y="1584325"/>
            <a:ext cx="3648075" cy="1806575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38" name="Rectangle 198"/>
          <p:cNvSpPr>
            <a:spLocks noChangeArrowheads="1"/>
          </p:cNvSpPr>
          <p:nvPr/>
        </p:nvSpPr>
        <p:spPr bwMode="auto">
          <a:xfrm>
            <a:off x="4522788" y="26860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7939" name="Line 334"/>
          <p:cNvSpPr>
            <a:spLocks noChangeShapeType="1"/>
          </p:cNvSpPr>
          <p:nvPr/>
        </p:nvSpPr>
        <p:spPr bwMode="auto">
          <a:xfrm>
            <a:off x="3346450" y="2533650"/>
            <a:ext cx="836613" cy="1809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0" name="Freeform 346"/>
          <p:cNvSpPr>
            <a:spLocks/>
          </p:cNvSpPr>
          <p:nvPr/>
        </p:nvSpPr>
        <p:spPr bwMode="auto">
          <a:xfrm>
            <a:off x="5821363" y="2239963"/>
            <a:ext cx="1901825" cy="1141412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41" name="Line 347"/>
          <p:cNvSpPr>
            <a:spLocks noChangeShapeType="1"/>
          </p:cNvSpPr>
          <p:nvPr/>
        </p:nvSpPr>
        <p:spPr bwMode="auto">
          <a:xfrm>
            <a:off x="4810125" y="2698750"/>
            <a:ext cx="1042988" cy="952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7942" name="Group 332"/>
          <p:cNvGrpSpPr>
            <a:grpSpLocks/>
          </p:cNvGrpSpPr>
          <p:nvPr/>
        </p:nvGrpSpPr>
        <p:grpSpPr bwMode="auto">
          <a:xfrm>
            <a:off x="4108450" y="2497138"/>
            <a:ext cx="765175" cy="376237"/>
            <a:chOff x="2356" y="1300"/>
            <a:chExt cx="555" cy="194"/>
          </a:xfrm>
        </p:grpSpPr>
        <p:sp>
          <p:nvSpPr>
            <p:cNvPr id="16804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4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805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8051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8054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055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31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2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7943" name="Group 906"/>
          <p:cNvGrpSpPr>
            <a:grpSpLocks/>
          </p:cNvGrpSpPr>
          <p:nvPr/>
        </p:nvGrpSpPr>
        <p:grpSpPr bwMode="auto">
          <a:xfrm>
            <a:off x="4327525" y="2014538"/>
            <a:ext cx="296863" cy="539750"/>
            <a:chOff x="4140" y="429"/>
            <a:chExt cx="1425" cy="2396"/>
          </a:xfrm>
        </p:grpSpPr>
        <p:sp>
          <p:nvSpPr>
            <p:cNvPr id="168016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18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19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0" name="Rectangle 911"/>
            <p:cNvSpPr>
              <a:spLocks noChangeArrowheads="1"/>
            </p:cNvSpPr>
            <p:nvPr/>
          </p:nvSpPr>
          <p:spPr bwMode="auto">
            <a:xfrm>
              <a:off x="4216" y="690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1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6" name="AutoShape 913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7" name="AutoShape 914"/>
              <p:cNvSpPr>
                <a:spLocks noChangeArrowheads="1"/>
              </p:cNvSpPr>
              <p:nvPr/>
            </p:nvSpPr>
            <p:spPr bwMode="auto">
              <a:xfrm>
                <a:off x="634" y="2582"/>
                <a:ext cx="69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2" name="Rectangle 915"/>
            <p:cNvSpPr>
              <a:spLocks noChangeArrowheads="1"/>
            </p:cNvSpPr>
            <p:nvPr/>
          </p:nvSpPr>
          <p:spPr bwMode="auto">
            <a:xfrm>
              <a:off x="4224" y="1021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3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4" name="AutoShape 9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5" name="AutoShape 918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4" name="Rectangle 919"/>
            <p:cNvSpPr>
              <a:spLocks noChangeArrowheads="1"/>
            </p:cNvSpPr>
            <p:nvPr/>
          </p:nvSpPr>
          <p:spPr bwMode="auto">
            <a:xfrm>
              <a:off x="4216" y="135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5" name="Rectangle 920"/>
            <p:cNvSpPr>
              <a:spLocks noChangeArrowheads="1"/>
            </p:cNvSpPr>
            <p:nvPr/>
          </p:nvSpPr>
          <p:spPr bwMode="auto">
            <a:xfrm>
              <a:off x="4224" y="1655"/>
              <a:ext cx="602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8026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262" name="AutoShape 92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3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8027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8028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60" name="AutoShape 926"/>
              <p:cNvSpPr>
                <a:spLocks noChangeArrowheads="1"/>
              </p:cNvSpPr>
              <p:nvPr/>
            </p:nvSpPr>
            <p:spPr bwMode="auto">
              <a:xfrm>
                <a:off x="618" y="2565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61" name="AutoShape 927"/>
              <p:cNvSpPr>
                <a:spLocks noChangeArrowheads="1"/>
              </p:cNvSpPr>
              <p:nvPr/>
            </p:nvSpPr>
            <p:spPr bwMode="auto">
              <a:xfrm>
                <a:off x="637" y="2579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0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8031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8033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5" name="AutoShape 934"/>
            <p:cNvSpPr>
              <a:spLocks noChangeArrowheads="1"/>
            </p:cNvSpPr>
            <p:nvPr/>
          </p:nvSpPr>
          <p:spPr bwMode="auto">
            <a:xfrm>
              <a:off x="4209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6" name="Oval 935"/>
            <p:cNvSpPr>
              <a:spLocks noChangeArrowheads="1"/>
            </p:cNvSpPr>
            <p:nvPr/>
          </p:nvSpPr>
          <p:spPr bwMode="auto">
            <a:xfrm>
              <a:off x="4308" y="2388"/>
              <a:ext cx="160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7" name="Oval 936"/>
            <p:cNvSpPr>
              <a:spLocks noChangeArrowheads="1"/>
            </p:cNvSpPr>
            <p:nvPr/>
          </p:nvSpPr>
          <p:spPr bwMode="auto">
            <a:xfrm>
              <a:off x="4483" y="2388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8" name="Oval 937"/>
            <p:cNvSpPr>
              <a:spLocks noChangeArrowheads="1"/>
            </p:cNvSpPr>
            <p:nvPr/>
          </p:nvSpPr>
          <p:spPr bwMode="auto">
            <a:xfrm>
              <a:off x="4666" y="2381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59" name="Rectangle 938"/>
            <p:cNvSpPr>
              <a:spLocks noChangeArrowheads="1"/>
            </p:cNvSpPr>
            <p:nvPr/>
          </p:nvSpPr>
          <p:spPr bwMode="auto">
            <a:xfrm>
              <a:off x="5062" y="1831"/>
              <a:ext cx="84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7944" name="Group 267"/>
          <p:cNvGrpSpPr>
            <a:grpSpLocks/>
          </p:cNvGrpSpPr>
          <p:nvPr/>
        </p:nvGrpSpPr>
        <p:grpSpPr bwMode="auto">
          <a:xfrm>
            <a:off x="1069975" y="1752600"/>
            <a:ext cx="2365375" cy="1589088"/>
            <a:chOff x="-2187762" y="3855945"/>
            <a:chExt cx="2365375" cy="1590114"/>
          </a:xfrm>
        </p:grpSpPr>
        <p:sp>
          <p:nvSpPr>
            <p:cNvPr id="269" name="Line 20"/>
            <p:cNvSpPr>
              <a:spLocks noChangeShapeType="1"/>
            </p:cNvSpPr>
            <p:nvPr/>
          </p:nvSpPr>
          <p:spPr bwMode="auto">
            <a:xfrm flipH="1">
              <a:off x="-1732149" y="423083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 flipH="1">
              <a:off x="-1344799" y="4278493"/>
              <a:ext cx="271462" cy="314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-925699" y="4307086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2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80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3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801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274" name="Line 21"/>
            <p:cNvSpPr>
              <a:spLocks noChangeShapeType="1"/>
            </p:cNvSpPr>
            <p:nvPr/>
          </p:nvSpPr>
          <p:spPr bwMode="auto">
            <a:xfrm>
              <a:off x="-706624" y="4237191"/>
              <a:ext cx="377825" cy="3049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5" name="Line 22"/>
            <p:cNvSpPr>
              <a:spLocks noChangeShapeType="1"/>
            </p:cNvSpPr>
            <p:nvPr/>
          </p:nvSpPr>
          <p:spPr bwMode="auto">
            <a:xfrm flipH="1">
              <a:off x="-474849" y="4732811"/>
              <a:ext cx="120650" cy="2938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6" name="Line 22"/>
            <p:cNvSpPr>
              <a:spLocks noChangeShapeType="1"/>
            </p:cNvSpPr>
            <p:nvPr/>
          </p:nvSpPr>
          <p:spPr bwMode="auto">
            <a:xfrm>
              <a:off x="-70037" y="4743931"/>
              <a:ext cx="73025" cy="2954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7" name="Line 20"/>
            <p:cNvSpPr>
              <a:spLocks noChangeShapeType="1"/>
            </p:cNvSpPr>
            <p:nvPr/>
          </p:nvSpPr>
          <p:spPr bwMode="auto">
            <a:xfrm flipH="1">
              <a:off x="-873312" y="4192712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7968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801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1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69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800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28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49" y="4079928"/>
              <a:ext cx="677862" cy="300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4532"/>
              <a:ext cx="677863" cy="301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7972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800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800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7973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7974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5" name="Rectangle 908"/>
              <p:cNvSpPr>
                <a:spLocks noChangeArrowheads="1"/>
              </p:cNvSpPr>
              <p:nvPr/>
            </p:nvSpPr>
            <p:spPr bwMode="auto">
              <a:xfrm>
                <a:off x="4211" y="430"/>
                <a:ext cx="103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76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77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8" name="Rectangle 911"/>
              <p:cNvSpPr>
                <a:spLocks noChangeArrowheads="1"/>
              </p:cNvSpPr>
              <p:nvPr/>
            </p:nvSpPr>
            <p:spPr bwMode="auto">
              <a:xfrm>
                <a:off x="4211" y="691"/>
                <a:ext cx="593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79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4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5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4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0" name="Rectangle 915"/>
              <p:cNvSpPr>
                <a:spLocks noChangeArrowheads="1"/>
              </p:cNvSpPr>
              <p:nvPr/>
            </p:nvSpPr>
            <p:spPr bwMode="auto">
              <a:xfrm>
                <a:off x="4227" y="1024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1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2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3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4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2" name="Rectangle 919"/>
              <p:cNvSpPr>
                <a:spLocks noChangeArrowheads="1"/>
              </p:cNvSpPr>
              <p:nvPr/>
            </p:nvSpPr>
            <p:spPr bwMode="auto">
              <a:xfrm>
                <a:off x="4211" y="1364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93" name="Rectangle 920"/>
              <p:cNvSpPr>
                <a:spLocks noChangeArrowheads="1"/>
              </p:cNvSpPr>
              <p:nvPr/>
            </p:nvSpPr>
            <p:spPr bwMode="auto">
              <a:xfrm>
                <a:off x="4227" y="166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984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310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3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11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3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7985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7986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8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10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9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97" name="Rectangle 928"/>
              <p:cNvSpPr>
                <a:spLocks noChangeArrowheads="1"/>
              </p:cNvSpPr>
              <p:nvPr/>
            </p:nvSpPr>
            <p:spPr bwMode="auto">
              <a:xfrm>
                <a:off x="5247" y="430"/>
                <a:ext cx="71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88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989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0" name="Oval 931"/>
              <p:cNvSpPr>
                <a:spLocks noChangeArrowheads="1"/>
              </p:cNvSpPr>
              <p:nvPr/>
            </p:nvSpPr>
            <p:spPr bwMode="auto">
              <a:xfrm>
                <a:off x="5516" y="2609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7991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2" name="AutoShape 933"/>
              <p:cNvSpPr>
                <a:spLocks noChangeArrowheads="1"/>
              </p:cNvSpPr>
              <p:nvPr/>
            </p:nvSpPr>
            <p:spPr bwMode="auto">
              <a:xfrm>
                <a:off x="4140" y="2687"/>
                <a:ext cx="1195" cy="142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3" name="AutoShape 934"/>
              <p:cNvSpPr>
                <a:spLocks noChangeArrowheads="1"/>
              </p:cNvSpPr>
              <p:nvPr/>
            </p:nvSpPr>
            <p:spPr bwMode="auto">
              <a:xfrm>
                <a:off x="4211" y="2715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" name="Oval 935"/>
              <p:cNvSpPr>
                <a:spLocks noChangeArrowheads="1"/>
              </p:cNvSpPr>
              <p:nvPr/>
            </p:nvSpPr>
            <p:spPr bwMode="auto">
              <a:xfrm>
                <a:off x="4306" y="2390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5" name="Oval 936"/>
              <p:cNvSpPr>
                <a:spLocks noChangeArrowheads="1"/>
              </p:cNvSpPr>
              <p:nvPr/>
            </p:nvSpPr>
            <p:spPr bwMode="auto">
              <a:xfrm>
                <a:off x="4488" y="2390"/>
                <a:ext cx="158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6" name="Oval 937"/>
              <p:cNvSpPr>
                <a:spLocks noChangeArrowheads="1"/>
              </p:cNvSpPr>
              <p:nvPr/>
            </p:nvSpPr>
            <p:spPr bwMode="auto">
              <a:xfrm>
                <a:off x="4662" y="2383"/>
                <a:ext cx="158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7" name="Rectangle 938"/>
              <p:cNvSpPr>
                <a:spLocks noChangeArrowheads="1"/>
              </p:cNvSpPr>
              <p:nvPr/>
            </p:nvSpPr>
            <p:spPr bwMode="auto">
              <a:xfrm>
                <a:off x="5057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pic>
        <p:nvPicPr>
          <p:cNvPr id="1679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1004888"/>
            <a:ext cx="560546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7" name="Oval 355"/>
          <p:cNvSpPr>
            <a:spLocks noChangeArrowheads="1"/>
          </p:cNvSpPr>
          <p:nvPr/>
        </p:nvSpPr>
        <p:spPr bwMode="auto">
          <a:xfrm>
            <a:off x="4954588" y="1614488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</a:t>
            </a:r>
          </a:p>
        </p:txBody>
      </p:sp>
      <p:sp>
        <p:nvSpPr>
          <p:cNvPr id="1679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7838" y="3711575"/>
            <a:ext cx="7512050" cy="2879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router firewall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router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 filters packet-by-packet, </a:t>
            </a:r>
            <a:r>
              <a:rPr lang="en-US" sz="2400" dirty="0">
                <a:latin typeface="Gill Sans MT" charset="0"/>
              </a:rPr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TCP SYN and ACK bits</a:t>
            </a:r>
          </a:p>
        </p:txBody>
      </p:sp>
      <p:sp>
        <p:nvSpPr>
          <p:cNvPr id="167950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1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2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3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7954" name="Oval 356"/>
          <p:cNvSpPr>
            <a:spLocks noChangeArrowheads="1"/>
          </p:cNvSpPr>
          <p:nvPr/>
        </p:nvSpPr>
        <p:spPr bwMode="auto">
          <a:xfrm>
            <a:off x="4541838" y="1751013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955" name="Oval 357"/>
          <p:cNvSpPr>
            <a:spLocks noChangeArrowheads="1"/>
          </p:cNvSpPr>
          <p:nvPr/>
        </p:nvSpPr>
        <p:spPr bwMode="auto">
          <a:xfrm>
            <a:off x="4457700" y="1906588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7956" name="Group 2"/>
          <p:cNvGrpSpPr>
            <a:grpSpLocks/>
          </p:cNvGrpSpPr>
          <p:nvPr/>
        </p:nvGrpSpPr>
        <p:grpSpPr bwMode="auto">
          <a:xfrm>
            <a:off x="5894388" y="958850"/>
            <a:ext cx="2897187" cy="1425575"/>
            <a:chOff x="5670550" y="1182688"/>
            <a:chExt cx="2897188" cy="1425575"/>
          </a:xfrm>
        </p:grpSpPr>
        <p:sp>
          <p:nvSpPr>
            <p:cNvPr id="167957" name="Oval 354"/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958" name="Text Box 353"/>
            <p:cNvSpPr txBox="1">
              <a:spLocks noChangeArrowheads="1"/>
            </p:cNvSpPr>
            <p:nvPr/>
          </p:nvSpPr>
          <p:spPr bwMode="auto">
            <a:xfrm>
              <a:off x="5882437" y="1296988"/>
              <a:ext cx="2671762" cy="131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Should arriving packet be allowed in? Departing packet let out?</a:t>
              </a:r>
            </a:p>
          </p:txBody>
        </p:sp>
      </p:grpSp>
      <p:sp>
        <p:nvSpPr>
          <p:cNvPr id="1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1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629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Stateless packet filtering: example</a:t>
            </a:r>
          </a:p>
        </p:txBody>
      </p:sp>
      <p:pic>
        <p:nvPicPr>
          <p:cNvPr id="169986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429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73100" y="1522413"/>
            <a:ext cx="7566025" cy="4183062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1: </a:t>
            </a:r>
            <a:r>
              <a:rPr lang="en-US" sz="2400" dirty="0">
                <a:latin typeface="Gill Sans MT" charset="0"/>
              </a:rPr>
              <a:t>block incoming and outgoing datagrams with IP protocol field = 17 and with either source or dest port = 23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all incoming, outgoing UDP flows and telnet connections are blocked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 2: </a:t>
            </a:r>
            <a:r>
              <a:rPr lang="en-US" sz="2400" dirty="0">
                <a:latin typeface="Gill Sans MT" charset="0"/>
              </a:rPr>
              <a:t>block inbound TCP segments with ACK=0.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result: </a:t>
            </a:r>
            <a:r>
              <a:rPr lang="en-US" dirty="0">
                <a:latin typeface="Gill Sans MT" charset="0"/>
              </a:rPr>
              <a:t>prevents external clients from making TCP connections with internal clients, but allows internal clients to connect to outside.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033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519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6987"/>
              </p:ext>
            </p:extLst>
          </p:nvPr>
        </p:nvGraphicFramePr>
        <p:xfrm>
          <a:off x="711200" y="1490663"/>
          <a:ext cx="7854950" cy="4732337"/>
        </p:xfrm>
        <a:graphic>
          <a:graphicData uri="http://schemas.openxmlformats.org/drawingml/2006/table">
            <a:tbl>
              <a:tblPr/>
              <a:tblGrid>
                <a:gridCol w="3929063"/>
                <a:gridCol w="3925887"/>
              </a:tblGrid>
              <a:tr h="5001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outside Web access.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 address (e.g. 130.207.255.255).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58" name="Rectangle 26"/>
          <p:cNvSpPr>
            <a:spLocks noGrp="1" noChangeArrowheads="1"/>
          </p:cNvSpPr>
          <p:nvPr>
            <p:ph type="title"/>
          </p:nvPr>
        </p:nvSpPr>
        <p:spPr>
          <a:xfrm>
            <a:off x="247650" y="228600"/>
            <a:ext cx="8786813" cy="1143000"/>
          </a:xfrm>
          <a:noFill/>
        </p:spPr>
        <p:txBody>
          <a:bodyPr/>
          <a:lstStyle/>
          <a:p>
            <a:r>
              <a:rPr lang="en-US" sz="4000" dirty="0">
                <a:latin typeface="Gill Sans MT" charset="0"/>
              </a:rPr>
              <a:t>Stateless packet filtering</a:t>
            </a:r>
            <a:r>
              <a:rPr lang="en-US" sz="3600" dirty="0">
                <a:latin typeface="Gill Sans MT" charset="0"/>
              </a:rPr>
              <a:t>: more examples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255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09107"/>
              </p:ext>
            </p:extLst>
          </p:nvPr>
        </p:nvGraphicFramePr>
        <p:xfrm>
          <a:off x="433388" y="2420938"/>
          <a:ext cx="8418512" cy="3903790"/>
        </p:xfrm>
        <a:graphic>
          <a:graphicData uri="http://schemas.openxmlformats.org/drawingml/2006/table">
            <a:tbl>
              <a:tblPr/>
              <a:tblGrid>
                <a:gridCol w="1228045"/>
                <a:gridCol w="1229708"/>
                <a:gridCol w="1329413"/>
                <a:gridCol w="1243002"/>
                <a:gridCol w="1115046"/>
                <a:gridCol w="1229708"/>
                <a:gridCol w="1043590"/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140" name="Rectangle 6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Access Control Lists</a:t>
            </a:r>
          </a:p>
        </p:txBody>
      </p:sp>
      <p:sp>
        <p:nvSpPr>
          <p:cNvPr id="174141" name="Rectangle 61"/>
          <p:cNvSpPr>
            <a:spLocks noChangeArrowheads="1"/>
          </p:cNvSpPr>
          <p:nvPr/>
        </p:nvSpPr>
        <p:spPr bwMode="auto">
          <a:xfrm>
            <a:off x="522288" y="1244604"/>
            <a:ext cx="820991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table of rules, applied top to bottom to incoming packets: (action, condition) </a:t>
            </a:r>
            <a:r>
              <a:rPr lang="en-US" sz="2400" dirty="0" smtClean="0">
                <a:latin typeface="Gill Sans MT" charset="0"/>
                <a:cs typeface="Gill Sans MT" charset="0"/>
              </a:rPr>
              <a:t>pairs: looks like OpenFlow forwarding (Ch. 4)!</a:t>
            </a:r>
            <a:endParaRPr lang="en-US" sz="2400" dirty="0">
              <a:latin typeface="Gill Sans MT" charset="0"/>
              <a:cs typeface="Gill Sans MT" charset="0"/>
            </a:endParaRPr>
          </a:p>
        </p:txBody>
      </p:sp>
      <p:pic>
        <p:nvPicPr>
          <p:cNvPr id="174142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060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1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29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88950" y="1312863"/>
            <a:ext cx="7512050" cy="4592637"/>
          </a:xfrm>
        </p:spPr>
        <p:txBody>
          <a:bodyPr/>
          <a:lstStyle/>
          <a:p>
            <a:pPr marL="277813" indent="-277813"/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stateless packet filter: </a:t>
            </a:r>
            <a:r>
              <a:rPr lang="en-US" sz="2400" dirty="0">
                <a:latin typeface="Gill Sans MT" charset="0"/>
              </a:rPr>
              <a:t>heavy handed tool</a:t>
            </a:r>
          </a:p>
          <a:p>
            <a:pPr lvl="1"/>
            <a:r>
              <a:rPr lang="en-US" sz="2200" dirty="0">
                <a:latin typeface="Gill Sans MT" charset="0"/>
              </a:rPr>
              <a:t>admits packets that </a:t>
            </a:r>
            <a:r>
              <a:rPr lang="ja-JP" altLang="en-US" sz="2200" dirty="0">
                <a:latin typeface="Gill Sans MT" charset="0"/>
              </a:rPr>
              <a:t>“</a:t>
            </a:r>
            <a:r>
              <a:rPr lang="en-US" altLang="ja-JP" sz="2200" dirty="0">
                <a:latin typeface="Gill Sans MT" charset="0"/>
              </a:rPr>
              <a:t>make no sense,</a:t>
            </a:r>
            <a:r>
              <a:rPr lang="ja-JP" altLang="en-US" sz="2200" dirty="0">
                <a:latin typeface="Gill Sans MT" charset="0"/>
              </a:rPr>
              <a:t>”</a:t>
            </a:r>
            <a:r>
              <a:rPr lang="en-US" altLang="ja-JP" sz="2200" dirty="0">
                <a:latin typeface="Gill Sans MT" charset="0"/>
              </a:rPr>
              <a:t> e.g., dest port = 80, ACK bit set, even though no TCP connection established:</a:t>
            </a:r>
            <a:endParaRPr lang="en-US" sz="2200" dirty="0">
              <a:latin typeface="Gill Sans MT" charset="0"/>
            </a:endParaRPr>
          </a:p>
        </p:txBody>
      </p:sp>
      <p:graphicFrame>
        <p:nvGraphicFramePr>
          <p:cNvPr id="13724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7577"/>
              </p:ext>
            </p:extLst>
          </p:nvPr>
        </p:nvGraphicFramePr>
        <p:xfrm>
          <a:off x="895350" y="2743200"/>
          <a:ext cx="7643813" cy="1325751"/>
        </p:xfrm>
        <a:graphic>
          <a:graphicData uri="http://schemas.openxmlformats.org/drawingml/2006/table">
            <a:tbl>
              <a:tblPr/>
              <a:tblGrid>
                <a:gridCol w="1114425"/>
                <a:gridCol w="1117600"/>
                <a:gridCol w="1206500"/>
                <a:gridCol w="1128713"/>
                <a:gridCol w="1012825"/>
                <a:gridCol w="1116012"/>
                <a:gridCol w="947738"/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6159" name="Rectangle 283"/>
          <p:cNvSpPr>
            <a:spLocks noChangeArrowheads="1"/>
          </p:cNvSpPr>
          <p:nvPr/>
        </p:nvSpPr>
        <p:spPr bwMode="auto">
          <a:xfrm>
            <a:off x="641350" y="4329113"/>
            <a:ext cx="82629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stateful packet filter: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 </a:t>
            </a:r>
            <a:r>
              <a:rPr lang="en-US" sz="2400" dirty="0">
                <a:latin typeface="Gill Sans MT" charset="0"/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track connection setup (SYN), teardown (FIN): determine whether incoming, outgoing packets 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“</a:t>
            </a:r>
            <a:r>
              <a:rPr lang="en-US" altLang="ja-JP" sz="2400" dirty="0">
                <a:latin typeface="Gill Sans MT" charset="0"/>
                <a:cs typeface="Gill Sans MT" charset="0"/>
              </a:rPr>
              <a:t>makes sense</a:t>
            </a:r>
            <a:r>
              <a:rPr lang="ja-JP" altLang="en-US" sz="2400" dirty="0">
                <a:latin typeface="Gill Sans MT" charset="0"/>
                <a:cs typeface="Gill Sans MT" charset="0"/>
              </a:rPr>
              <a:t>”</a:t>
            </a:r>
            <a:endParaRPr lang="en-US" altLang="ja-JP" sz="2400" dirty="0">
              <a:latin typeface="Gill Sans MT" charset="0"/>
              <a:cs typeface="Gill Sans MT" charset="0"/>
            </a:endParaRP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 charset="0"/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9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831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82299"/>
              </p:ext>
            </p:extLst>
          </p:nvPr>
        </p:nvGraphicFramePr>
        <p:xfrm>
          <a:off x="531813" y="2543175"/>
          <a:ext cx="8380412" cy="3735390"/>
        </p:xfrm>
        <a:graphic>
          <a:graphicData uri="http://schemas.openxmlformats.org/drawingml/2006/table">
            <a:tbl>
              <a:tblPr/>
              <a:tblGrid>
                <a:gridCol w="1173162"/>
                <a:gridCol w="1174750"/>
                <a:gridCol w="1270000"/>
                <a:gridCol w="835025"/>
                <a:gridCol w="1042988"/>
                <a:gridCol w="1055687"/>
                <a:gridCol w="914400"/>
                <a:gridCol w="914400"/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check conxion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244" name="Text Box 67"/>
          <p:cNvSpPr txBox="1">
            <a:spLocks noChangeArrowheads="1"/>
          </p:cNvSpPr>
          <p:nvPr/>
        </p:nvSpPr>
        <p:spPr bwMode="auto">
          <a:xfrm>
            <a:off x="1082675" y="13446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/>
          </a:p>
        </p:txBody>
      </p:sp>
      <p:sp>
        <p:nvSpPr>
          <p:cNvPr id="178245" name="Text Box 68"/>
          <p:cNvSpPr txBox="1">
            <a:spLocks noChangeArrowheads="1"/>
          </p:cNvSpPr>
          <p:nvPr/>
        </p:nvSpPr>
        <p:spPr bwMode="auto">
          <a:xfrm>
            <a:off x="1573213" y="598805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78246" name="Rectangle 70"/>
          <p:cNvSpPr>
            <a:spLocks noGrp="1" noChangeArrowheads="1"/>
          </p:cNvSpPr>
          <p:nvPr>
            <p:ph type="title"/>
          </p:nvPr>
        </p:nvSpPr>
        <p:spPr>
          <a:xfrm>
            <a:off x="409575" y="200025"/>
            <a:ext cx="7772400" cy="1143000"/>
          </a:xfrm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Stateful packet filtering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488949" y="1416848"/>
            <a:ext cx="834247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  <a:cs typeface="Gill Sans MT" charset="0"/>
              </a:rPr>
              <a:t>ACL augmented to indicate need to check connection state table before admitting packet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0509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Application gateways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6863" y="1490663"/>
            <a:ext cx="3886200" cy="22367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 packets on application data as well as on IP/TCP/UDP fields.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example: </a:t>
            </a:r>
            <a:r>
              <a:rPr lang="en-US" sz="2400" dirty="0">
                <a:latin typeface="Gill Sans MT" charset="0"/>
              </a:rPr>
              <a:t>allow select internal users to telnet outside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82277" name="Rectangle 110"/>
          <p:cNvSpPr>
            <a:spLocks noChangeArrowheads="1"/>
          </p:cNvSpPr>
          <p:nvPr/>
        </p:nvSpPr>
        <p:spPr bwMode="auto">
          <a:xfrm>
            <a:off x="649288" y="4278313"/>
            <a:ext cx="76422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1.</a:t>
            </a:r>
            <a:r>
              <a:rPr lang="en-US" sz="2400" dirty="0">
                <a:latin typeface="Gill Sans MT" charset="0"/>
                <a:cs typeface="Gill Sans MT" charset="0"/>
              </a:rPr>
              <a:t> require all telnet users to telnet through gateway.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2.</a:t>
            </a:r>
            <a:r>
              <a:rPr lang="en-US" sz="2400" dirty="0">
                <a:latin typeface="Gill Sans MT" charset="0"/>
                <a:cs typeface="Gill Sans MT" charset="0"/>
              </a:rPr>
              <a:t> for authorized users, gateway sets up telnet connection to dest host. Gateway relays data between 2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400" dirty="0">
                <a:solidFill>
                  <a:srgbClr val="FF0000"/>
                </a:solidFill>
                <a:latin typeface="Gill Sans MT" charset="0"/>
                <a:cs typeface="Gill Sans MT" charset="0"/>
              </a:rPr>
              <a:t>3.</a:t>
            </a:r>
            <a:r>
              <a:rPr lang="en-US" sz="2400" dirty="0">
                <a:latin typeface="Gill Sans MT" charset="0"/>
                <a:cs typeface="Gill Sans MT" charset="0"/>
              </a:rPr>
              <a:t> router filter blocks all telnet connections not originating from gateway.</a:t>
            </a:r>
          </a:p>
        </p:txBody>
      </p:sp>
      <p:grpSp>
        <p:nvGrpSpPr>
          <p:cNvPr id="182278" name="Group 4"/>
          <p:cNvGrpSpPr>
            <a:grpSpLocks/>
          </p:cNvGrpSpPr>
          <p:nvPr/>
        </p:nvGrpSpPr>
        <p:grpSpPr bwMode="auto">
          <a:xfrm>
            <a:off x="3938588" y="1585913"/>
            <a:ext cx="4997450" cy="2270125"/>
            <a:chOff x="3983577" y="1287140"/>
            <a:chExt cx="4997021" cy="2269618"/>
          </a:xfrm>
        </p:grpSpPr>
        <p:sp>
          <p:nvSpPr>
            <p:cNvPr id="182279" name="Text Box 108"/>
            <p:cNvSpPr txBox="1">
              <a:spLocks noChangeArrowheads="1"/>
            </p:cNvSpPr>
            <p:nvPr/>
          </p:nvSpPr>
          <p:spPr bwMode="auto">
            <a:xfrm>
              <a:off x="5827059" y="1479548"/>
              <a:ext cx="9366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application</a:t>
              </a:r>
            </a:p>
            <a:p>
              <a:pPr algn="ctr"/>
              <a:r>
                <a:rPr lang="en-US" sz="1200" dirty="0">
                  <a:latin typeface="Arial" charset="0"/>
                  <a:cs typeface="Arial" charset="0"/>
                </a:rPr>
                <a:t>gateway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280" name="Freeform 17"/>
            <p:cNvSpPr>
              <a:spLocks/>
            </p:cNvSpPr>
            <p:nvPr/>
          </p:nvSpPr>
          <p:spPr bwMode="auto">
            <a:xfrm>
              <a:off x="4194135" y="1748877"/>
              <a:ext cx="3648681" cy="1807881"/>
            </a:xfrm>
            <a:custGeom>
              <a:avLst/>
              <a:gdLst/>
              <a:ahLst/>
              <a:cxnLst/>
              <a:rect l="0" t="0" r="r" b="b"/>
              <a:pathLst>
                <a:path w="10000" h="10000">
                  <a:moveTo>
                    <a:pt x="323" y="164"/>
                  </a:moveTo>
                  <a:lnTo>
                    <a:pt x="341" y="143"/>
                  </a:lnTo>
                  <a:cubicBezTo>
                    <a:pt x="349" y="129"/>
                    <a:pt x="357" y="116"/>
                    <a:pt x="365" y="102"/>
                  </a:cubicBezTo>
                  <a:lnTo>
                    <a:pt x="413" y="72"/>
                  </a:lnTo>
                  <a:cubicBezTo>
                    <a:pt x="429" y="58"/>
                    <a:pt x="445" y="45"/>
                    <a:pt x="461" y="31"/>
                  </a:cubicBezTo>
                  <a:lnTo>
                    <a:pt x="514" y="10"/>
                  </a:lnTo>
                  <a:cubicBezTo>
                    <a:pt x="534" y="7"/>
                    <a:pt x="554" y="3"/>
                    <a:pt x="574" y="0"/>
                  </a:cubicBezTo>
                  <a:lnTo>
                    <a:pt x="628" y="0"/>
                  </a:lnTo>
                  <a:lnTo>
                    <a:pt x="694" y="0"/>
                  </a:lnTo>
                  <a:cubicBezTo>
                    <a:pt x="716" y="3"/>
                    <a:pt x="738" y="7"/>
                    <a:pt x="760" y="10"/>
                  </a:cubicBezTo>
                  <a:lnTo>
                    <a:pt x="825" y="31"/>
                  </a:lnTo>
                  <a:lnTo>
                    <a:pt x="891" y="61"/>
                  </a:lnTo>
                  <a:cubicBezTo>
                    <a:pt x="915" y="71"/>
                    <a:pt x="939" y="82"/>
                    <a:pt x="963" y="92"/>
                  </a:cubicBezTo>
                  <a:cubicBezTo>
                    <a:pt x="989" y="106"/>
                    <a:pt x="1015" y="119"/>
                    <a:pt x="1041" y="133"/>
                  </a:cubicBezTo>
                  <a:lnTo>
                    <a:pt x="1118" y="174"/>
                  </a:lnTo>
                  <a:lnTo>
                    <a:pt x="1196" y="225"/>
                  </a:lnTo>
                  <a:lnTo>
                    <a:pt x="1268" y="276"/>
                  </a:lnTo>
                  <a:cubicBezTo>
                    <a:pt x="1294" y="290"/>
                    <a:pt x="1320" y="303"/>
                    <a:pt x="1346" y="317"/>
                  </a:cubicBezTo>
                  <a:lnTo>
                    <a:pt x="1513" y="440"/>
                  </a:lnTo>
                  <a:lnTo>
                    <a:pt x="1681" y="553"/>
                  </a:lnTo>
                  <a:lnTo>
                    <a:pt x="1848" y="665"/>
                  </a:lnTo>
                  <a:lnTo>
                    <a:pt x="2022" y="778"/>
                  </a:lnTo>
                  <a:cubicBezTo>
                    <a:pt x="2050" y="798"/>
                    <a:pt x="2077" y="819"/>
                    <a:pt x="2105" y="839"/>
                  </a:cubicBezTo>
                  <a:cubicBezTo>
                    <a:pt x="2133" y="853"/>
                    <a:pt x="2161" y="866"/>
                    <a:pt x="2189" y="880"/>
                  </a:cubicBezTo>
                  <a:cubicBezTo>
                    <a:pt x="2217" y="894"/>
                    <a:pt x="2245" y="907"/>
                    <a:pt x="2273" y="921"/>
                  </a:cubicBezTo>
                  <a:lnTo>
                    <a:pt x="2356" y="972"/>
                  </a:lnTo>
                  <a:lnTo>
                    <a:pt x="2440" y="993"/>
                  </a:lnTo>
                  <a:cubicBezTo>
                    <a:pt x="2468" y="1003"/>
                    <a:pt x="2496" y="1014"/>
                    <a:pt x="2524" y="1024"/>
                  </a:cubicBezTo>
                  <a:lnTo>
                    <a:pt x="2608" y="1054"/>
                  </a:lnTo>
                  <a:cubicBezTo>
                    <a:pt x="2638" y="1057"/>
                    <a:pt x="2667" y="1061"/>
                    <a:pt x="2697" y="1064"/>
                  </a:cubicBezTo>
                  <a:cubicBezTo>
                    <a:pt x="2725" y="1068"/>
                    <a:pt x="2753" y="1071"/>
                    <a:pt x="2781" y="1075"/>
                  </a:cubicBezTo>
                  <a:lnTo>
                    <a:pt x="2853" y="1075"/>
                  </a:lnTo>
                  <a:cubicBezTo>
                    <a:pt x="2881" y="1262"/>
                    <a:pt x="2909" y="1143"/>
                    <a:pt x="2937" y="1330"/>
                  </a:cubicBezTo>
                  <a:cubicBezTo>
                    <a:pt x="2963" y="1118"/>
                    <a:pt x="2988" y="1287"/>
                    <a:pt x="3014" y="1075"/>
                  </a:cubicBezTo>
                  <a:cubicBezTo>
                    <a:pt x="3042" y="1071"/>
                    <a:pt x="3070" y="1068"/>
                    <a:pt x="3098" y="1064"/>
                  </a:cubicBezTo>
                  <a:lnTo>
                    <a:pt x="3182" y="1064"/>
                  </a:lnTo>
                  <a:lnTo>
                    <a:pt x="3343" y="1024"/>
                  </a:lnTo>
                  <a:lnTo>
                    <a:pt x="3505" y="1003"/>
                  </a:lnTo>
                  <a:lnTo>
                    <a:pt x="3672" y="972"/>
                  </a:lnTo>
                  <a:lnTo>
                    <a:pt x="3834" y="921"/>
                  </a:lnTo>
                  <a:lnTo>
                    <a:pt x="4007" y="880"/>
                  </a:lnTo>
                  <a:lnTo>
                    <a:pt x="4175" y="850"/>
                  </a:lnTo>
                  <a:lnTo>
                    <a:pt x="4348" y="809"/>
                  </a:lnTo>
                  <a:lnTo>
                    <a:pt x="4528" y="788"/>
                  </a:lnTo>
                  <a:cubicBezTo>
                    <a:pt x="4562" y="785"/>
                    <a:pt x="4595" y="781"/>
                    <a:pt x="4629" y="778"/>
                  </a:cubicBezTo>
                  <a:cubicBezTo>
                    <a:pt x="4659" y="775"/>
                    <a:pt x="4689" y="771"/>
                    <a:pt x="4719" y="768"/>
                  </a:cubicBezTo>
                  <a:lnTo>
                    <a:pt x="4809" y="768"/>
                  </a:lnTo>
                  <a:lnTo>
                    <a:pt x="4904" y="768"/>
                  </a:lnTo>
                  <a:lnTo>
                    <a:pt x="5006" y="778"/>
                  </a:lnTo>
                  <a:lnTo>
                    <a:pt x="5102" y="778"/>
                  </a:lnTo>
                  <a:cubicBezTo>
                    <a:pt x="5138" y="781"/>
                    <a:pt x="5173" y="785"/>
                    <a:pt x="5209" y="788"/>
                  </a:cubicBezTo>
                  <a:lnTo>
                    <a:pt x="5311" y="809"/>
                  </a:lnTo>
                  <a:lnTo>
                    <a:pt x="5419" y="839"/>
                  </a:lnTo>
                  <a:lnTo>
                    <a:pt x="5520" y="860"/>
                  </a:lnTo>
                  <a:lnTo>
                    <a:pt x="5634" y="901"/>
                  </a:lnTo>
                  <a:lnTo>
                    <a:pt x="5748" y="931"/>
                  </a:lnTo>
                  <a:lnTo>
                    <a:pt x="5861" y="972"/>
                  </a:lnTo>
                  <a:lnTo>
                    <a:pt x="5999" y="1003"/>
                  </a:lnTo>
                  <a:lnTo>
                    <a:pt x="6124" y="1044"/>
                  </a:lnTo>
                  <a:lnTo>
                    <a:pt x="6256" y="1085"/>
                  </a:lnTo>
                  <a:lnTo>
                    <a:pt x="6394" y="1126"/>
                  </a:lnTo>
                  <a:lnTo>
                    <a:pt x="6531" y="1167"/>
                  </a:lnTo>
                  <a:lnTo>
                    <a:pt x="6681" y="1218"/>
                  </a:lnTo>
                  <a:lnTo>
                    <a:pt x="6824" y="1269"/>
                  </a:lnTo>
                  <a:lnTo>
                    <a:pt x="7117" y="1372"/>
                  </a:lnTo>
                  <a:lnTo>
                    <a:pt x="7410" y="1494"/>
                  </a:lnTo>
                  <a:lnTo>
                    <a:pt x="7703" y="1627"/>
                  </a:lnTo>
                  <a:lnTo>
                    <a:pt x="7853" y="1699"/>
                  </a:lnTo>
                  <a:lnTo>
                    <a:pt x="7996" y="1771"/>
                  </a:lnTo>
                  <a:lnTo>
                    <a:pt x="8140" y="1842"/>
                  </a:lnTo>
                  <a:lnTo>
                    <a:pt x="8278" y="1914"/>
                  </a:lnTo>
                  <a:cubicBezTo>
                    <a:pt x="8322" y="1941"/>
                    <a:pt x="8365" y="1969"/>
                    <a:pt x="8409" y="1996"/>
                  </a:cubicBezTo>
                  <a:lnTo>
                    <a:pt x="8547" y="2078"/>
                  </a:lnTo>
                  <a:cubicBezTo>
                    <a:pt x="8589" y="2105"/>
                    <a:pt x="8630" y="2133"/>
                    <a:pt x="8672" y="2160"/>
                  </a:cubicBezTo>
                  <a:lnTo>
                    <a:pt x="8798" y="2252"/>
                  </a:lnTo>
                  <a:lnTo>
                    <a:pt x="8911" y="2344"/>
                  </a:lnTo>
                  <a:lnTo>
                    <a:pt x="9025" y="2436"/>
                  </a:lnTo>
                  <a:lnTo>
                    <a:pt x="9133" y="2538"/>
                  </a:lnTo>
                  <a:cubicBezTo>
                    <a:pt x="9149" y="2552"/>
                    <a:pt x="9165" y="2565"/>
                    <a:pt x="9181" y="2579"/>
                  </a:cubicBezTo>
                  <a:lnTo>
                    <a:pt x="9228" y="2641"/>
                  </a:lnTo>
                  <a:lnTo>
                    <a:pt x="9276" y="2692"/>
                  </a:lnTo>
                  <a:cubicBezTo>
                    <a:pt x="9290" y="2706"/>
                    <a:pt x="9304" y="2719"/>
                    <a:pt x="9318" y="2733"/>
                  </a:cubicBezTo>
                  <a:cubicBezTo>
                    <a:pt x="9332" y="2753"/>
                    <a:pt x="9346" y="2774"/>
                    <a:pt x="9360" y="2794"/>
                  </a:cubicBezTo>
                  <a:cubicBezTo>
                    <a:pt x="9374" y="2815"/>
                    <a:pt x="9388" y="2835"/>
                    <a:pt x="9402" y="2856"/>
                  </a:cubicBezTo>
                  <a:lnTo>
                    <a:pt x="9444" y="2907"/>
                  </a:lnTo>
                  <a:cubicBezTo>
                    <a:pt x="9456" y="2927"/>
                    <a:pt x="9468" y="2948"/>
                    <a:pt x="9480" y="2968"/>
                  </a:cubicBezTo>
                  <a:cubicBezTo>
                    <a:pt x="9492" y="2989"/>
                    <a:pt x="9504" y="3009"/>
                    <a:pt x="9516" y="3030"/>
                  </a:cubicBezTo>
                  <a:cubicBezTo>
                    <a:pt x="9528" y="3047"/>
                    <a:pt x="9539" y="3064"/>
                    <a:pt x="9551" y="3081"/>
                  </a:cubicBezTo>
                  <a:lnTo>
                    <a:pt x="9611" y="3204"/>
                  </a:lnTo>
                  <a:cubicBezTo>
                    <a:pt x="9629" y="3248"/>
                    <a:pt x="9647" y="3293"/>
                    <a:pt x="9665" y="3337"/>
                  </a:cubicBezTo>
                  <a:cubicBezTo>
                    <a:pt x="9683" y="3385"/>
                    <a:pt x="9701" y="3432"/>
                    <a:pt x="9719" y="3480"/>
                  </a:cubicBezTo>
                  <a:cubicBezTo>
                    <a:pt x="9735" y="3531"/>
                    <a:pt x="9751" y="3583"/>
                    <a:pt x="9767" y="3634"/>
                  </a:cubicBezTo>
                  <a:lnTo>
                    <a:pt x="9809" y="3787"/>
                  </a:lnTo>
                  <a:cubicBezTo>
                    <a:pt x="9823" y="3838"/>
                    <a:pt x="9836" y="3890"/>
                    <a:pt x="9850" y="3941"/>
                  </a:cubicBezTo>
                  <a:cubicBezTo>
                    <a:pt x="9858" y="4002"/>
                    <a:pt x="9866" y="4064"/>
                    <a:pt x="9874" y="4125"/>
                  </a:cubicBezTo>
                  <a:cubicBezTo>
                    <a:pt x="9884" y="4180"/>
                    <a:pt x="9894" y="4234"/>
                    <a:pt x="9904" y="4289"/>
                  </a:cubicBezTo>
                  <a:cubicBezTo>
                    <a:pt x="9914" y="4354"/>
                    <a:pt x="9924" y="4418"/>
                    <a:pt x="9934" y="4483"/>
                  </a:cubicBezTo>
                  <a:cubicBezTo>
                    <a:pt x="9940" y="4544"/>
                    <a:pt x="9946" y="4606"/>
                    <a:pt x="9952" y="4667"/>
                  </a:cubicBezTo>
                  <a:cubicBezTo>
                    <a:pt x="9958" y="4729"/>
                    <a:pt x="9964" y="4790"/>
                    <a:pt x="9970" y="4852"/>
                  </a:cubicBezTo>
                  <a:cubicBezTo>
                    <a:pt x="9974" y="4917"/>
                    <a:pt x="9978" y="4981"/>
                    <a:pt x="9982" y="5046"/>
                  </a:cubicBezTo>
                  <a:lnTo>
                    <a:pt x="9994" y="5241"/>
                  </a:lnTo>
                  <a:lnTo>
                    <a:pt x="9994" y="5425"/>
                  </a:lnTo>
                  <a:lnTo>
                    <a:pt x="10000" y="5629"/>
                  </a:lnTo>
                  <a:lnTo>
                    <a:pt x="9994" y="5824"/>
                  </a:lnTo>
                  <a:lnTo>
                    <a:pt x="9994" y="6018"/>
                  </a:lnTo>
                  <a:lnTo>
                    <a:pt x="9988" y="6213"/>
                  </a:lnTo>
                  <a:cubicBezTo>
                    <a:pt x="9984" y="6278"/>
                    <a:pt x="9980" y="6342"/>
                    <a:pt x="9976" y="6407"/>
                  </a:cubicBezTo>
                  <a:lnTo>
                    <a:pt x="9958" y="6602"/>
                  </a:lnTo>
                  <a:lnTo>
                    <a:pt x="9946" y="6776"/>
                  </a:lnTo>
                  <a:cubicBezTo>
                    <a:pt x="9940" y="6837"/>
                    <a:pt x="9934" y="6899"/>
                    <a:pt x="9928" y="6960"/>
                  </a:cubicBezTo>
                  <a:lnTo>
                    <a:pt x="9904" y="7134"/>
                  </a:lnTo>
                  <a:cubicBezTo>
                    <a:pt x="9894" y="7195"/>
                    <a:pt x="9884" y="7257"/>
                    <a:pt x="9874" y="7318"/>
                  </a:cubicBezTo>
                  <a:cubicBezTo>
                    <a:pt x="9868" y="7373"/>
                    <a:pt x="9862" y="7427"/>
                    <a:pt x="9856" y="7482"/>
                  </a:cubicBezTo>
                  <a:cubicBezTo>
                    <a:pt x="9846" y="7537"/>
                    <a:pt x="9837" y="7591"/>
                    <a:pt x="9827" y="7646"/>
                  </a:cubicBezTo>
                  <a:lnTo>
                    <a:pt x="9791" y="7799"/>
                  </a:lnTo>
                  <a:lnTo>
                    <a:pt x="9761" y="7943"/>
                  </a:lnTo>
                  <a:cubicBezTo>
                    <a:pt x="9749" y="7991"/>
                    <a:pt x="9737" y="8038"/>
                    <a:pt x="9725" y="8086"/>
                  </a:cubicBezTo>
                  <a:cubicBezTo>
                    <a:pt x="9713" y="8130"/>
                    <a:pt x="9701" y="8175"/>
                    <a:pt x="9689" y="8219"/>
                  </a:cubicBezTo>
                  <a:cubicBezTo>
                    <a:pt x="9677" y="8257"/>
                    <a:pt x="9665" y="8294"/>
                    <a:pt x="9653" y="8332"/>
                  </a:cubicBezTo>
                  <a:cubicBezTo>
                    <a:pt x="9639" y="8369"/>
                    <a:pt x="9625" y="8407"/>
                    <a:pt x="9611" y="8444"/>
                  </a:cubicBezTo>
                  <a:cubicBezTo>
                    <a:pt x="9597" y="8475"/>
                    <a:pt x="9583" y="8505"/>
                    <a:pt x="9569" y="8536"/>
                  </a:cubicBezTo>
                  <a:cubicBezTo>
                    <a:pt x="9553" y="8567"/>
                    <a:pt x="9538" y="8597"/>
                    <a:pt x="9522" y="8628"/>
                  </a:cubicBezTo>
                  <a:lnTo>
                    <a:pt x="9474" y="8721"/>
                  </a:lnTo>
                  <a:cubicBezTo>
                    <a:pt x="9454" y="8745"/>
                    <a:pt x="9434" y="8768"/>
                    <a:pt x="9414" y="8792"/>
                  </a:cubicBezTo>
                  <a:cubicBezTo>
                    <a:pt x="9394" y="8819"/>
                    <a:pt x="9374" y="8847"/>
                    <a:pt x="9354" y="8874"/>
                  </a:cubicBezTo>
                  <a:cubicBezTo>
                    <a:pt x="9332" y="8895"/>
                    <a:pt x="9310" y="8915"/>
                    <a:pt x="9288" y="8936"/>
                  </a:cubicBezTo>
                  <a:cubicBezTo>
                    <a:pt x="9268" y="8956"/>
                    <a:pt x="9248" y="8977"/>
                    <a:pt x="9228" y="8997"/>
                  </a:cubicBezTo>
                  <a:lnTo>
                    <a:pt x="9157" y="9048"/>
                  </a:lnTo>
                  <a:cubicBezTo>
                    <a:pt x="9131" y="9069"/>
                    <a:pt x="9105" y="9089"/>
                    <a:pt x="9079" y="9110"/>
                  </a:cubicBezTo>
                  <a:lnTo>
                    <a:pt x="9007" y="9161"/>
                  </a:lnTo>
                  <a:lnTo>
                    <a:pt x="8929" y="9191"/>
                  </a:lnTo>
                  <a:lnTo>
                    <a:pt x="8846" y="9232"/>
                  </a:lnTo>
                  <a:cubicBezTo>
                    <a:pt x="8818" y="9242"/>
                    <a:pt x="8790" y="9253"/>
                    <a:pt x="8762" y="9263"/>
                  </a:cubicBezTo>
                  <a:cubicBezTo>
                    <a:pt x="8734" y="9277"/>
                    <a:pt x="8706" y="9290"/>
                    <a:pt x="8678" y="9304"/>
                  </a:cubicBezTo>
                  <a:cubicBezTo>
                    <a:pt x="8648" y="9314"/>
                    <a:pt x="8619" y="9325"/>
                    <a:pt x="8589" y="9335"/>
                  </a:cubicBezTo>
                  <a:lnTo>
                    <a:pt x="8493" y="9365"/>
                  </a:lnTo>
                  <a:lnTo>
                    <a:pt x="8313" y="9406"/>
                  </a:lnTo>
                  <a:lnTo>
                    <a:pt x="8122" y="9447"/>
                  </a:lnTo>
                  <a:lnTo>
                    <a:pt x="7931" y="9478"/>
                  </a:lnTo>
                  <a:lnTo>
                    <a:pt x="7733" y="9519"/>
                  </a:lnTo>
                  <a:lnTo>
                    <a:pt x="7530" y="9539"/>
                  </a:lnTo>
                  <a:lnTo>
                    <a:pt x="7339" y="9580"/>
                  </a:lnTo>
                  <a:lnTo>
                    <a:pt x="7141" y="9611"/>
                  </a:lnTo>
                  <a:lnTo>
                    <a:pt x="6950" y="9662"/>
                  </a:lnTo>
                  <a:lnTo>
                    <a:pt x="6854" y="9683"/>
                  </a:lnTo>
                  <a:lnTo>
                    <a:pt x="6758" y="9713"/>
                  </a:lnTo>
                  <a:lnTo>
                    <a:pt x="6651" y="9724"/>
                  </a:lnTo>
                  <a:lnTo>
                    <a:pt x="6549" y="9744"/>
                  </a:lnTo>
                  <a:lnTo>
                    <a:pt x="6441" y="9765"/>
                  </a:lnTo>
                  <a:lnTo>
                    <a:pt x="6334" y="9785"/>
                  </a:lnTo>
                  <a:lnTo>
                    <a:pt x="6226" y="9806"/>
                  </a:lnTo>
                  <a:lnTo>
                    <a:pt x="6112" y="9816"/>
                  </a:lnTo>
                  <a:lnTo>
                    <a:pt x="5885" y="9857"/>
                  </a:lnTo>
                  <a:lnTo>
                    <a:pt x="5652" y="9887"/>
                  </a:lnTo>
                  <a:lnTo>
                    <a:pt x="5425" y="9918"/>
                  </a:lnTo>
                  <a:lnTo>
                    <a:pt x="5185" y="9928"/>
                  </a:lnTo>
                  <a:lnTo>
                    <a:pt x="4958" y="9949"/>
                  </a:lnTo>
                  <a:lnTo>
                    <a:pt x="4731" y="9959"/>
                  </a:lnTo>
                  <a:lnTo>
                    <a:pt x="4623" y="9969"/>
                  </a:lnTo>
                  <a:lnTo>
                    <a:pt x="4510" y="9969"/>
                  </a:lnTo>
                  <a:lnTo>
                    <a:pt x="4402" y="9990"/>
                  </a:lnTo>
                  <a:lnTo>
                    <a:pt x="4294" y="9990"/>
                  </a:lnTo>
                  <a:lnTo>
                    <a:pt x="4193" y="9990"/>
                  </a:lnTo>
                  <a:lnTo>
                    <a:pt x="4091" y="10000"/>
                  </a:lnTo>
                  <a:lnTo>
                    <a:pt x="3995" y="10000"/>
                  </a:lnTo>
                  <a:lnTo>
                    <a:pt x="3894" y="10000"/>
                  </a:lnTo>
                  <a:lnTo>
                    <a:pt x="3804" y="10000"/>
                  </a:lnTo>
                  <a:lnTo>
                    <a:pt x="3714" y="10000"/>
                  </a:lnTo>
                  <a:lnTo>
                    <a:pt x="3630" y="10000"/>
                  </a:lnTo>
                  <a:lnTo>
                    <a:pt x="3547" y="10000"/>
                  </a:lnTo>
                  <a:cubicBezTo>
                    <a:pt x="3521" y="9997"/>
                    <a:pt x="3495" y="9993"/>
                    <a:pt x="3469" y="9990"/>
                  </a:cubicBezTo>
                  <a:lnTo>
                    <a:pt x="3391" y="9990"/>
                  </a:lnTo>
                  <a:lnTo>
                    <a:pt x="3325" y="9990"/>
                  </a:lnTo>
                  <a:lnTo>
                    <a:pt x="3254" y="9969"/>
                  </a:lnTo>
                  <a:lnTo>
                    <a:pt x="3182" y="9969"/>
                  </a:lnTo>
                  <a:lnTo>
                    <a:pt x="3122" y="9969"/>
                  </a:lnTo>
                  <a:cubicBezTo>
                    <a:pt x="3100" y="9966"/>
                    <a:pt x="3078" y="9962"/>
                    <a:pt x="3056" y="9959"/>
                  </a:cubicBezTo>
                  <a:cubicBezTo>
                    <a:pt x="3038" y="9956"/>
                    <a:pt x="3020" y="9952"/>
                    <a:pt x="3002" y="9949"/>
                  </a:cubicBezTo>
                  <a:lnTo>
                    <a:pt x="2949" y="9949"/>
                  </a:lnTo>
                  <a:cubicBezTo>
                    <a:pt x="2929" y="9946"/>
                    <a:pt x="2909" y="9942"/>
                    <a:pt x="2889" y="9939"/>
                  </a:cubicBezTo>
                  <a:cubicBezTo>
                    <a:pt x="2871" y="9935"/>
                    <a:pt x="2853" y="9932"/>
                    <a:pt x="2835" y="9928"/>
                  </a:cubicBezTo>
                  <a:cubicBezTo>
                    <a:pt x="2817" y="9925"/>
                    <a:pt x="2799" y="9921"/>
                    <a:pt x="2781" y="9918"/>
                  </a:cubicBezTo>
                  <a:lnTo>
                    <a:pt x="2679" y="9887"/>
                  </a:lnTo>
                  <a:lnTo>
                    <a:pt x="2584" y="9867"/>
                  </a:lnTo>
                  <a:cubicBezTo>
                    <a:pt x="2554" y="9853"/>
                    <a:pt x="2524" y="9840"/>
                    <a:pt x="2494" y="9826"/>
                  </a:cubicBezTo>
                  <a:cubicBezTo>
                    <a:pt x="2462" y="9819"/>
                    <a:pt x="2430" y="9813"/>
                    <a:pt x="2398" y="9806"/>
                  </a:cubicBezTo>
                  <a:lnTo>
                    <a:pt x="2225" y="9724"/>
                  </a:lnTo>
                  <a:cubicBezTo>
                    <a:pt x="2195" y="9710"/>
                    <a:pt x="2165" y="9697"/>
                    <a:pt x="2135" y="9683"/>
                  </a:cubicBezTo>
                  <a:cubicBezTo>
                    <a:pt x="2105" y="9669"/>
                    <a:pt x="2075" y="9656"/>
                    <a:pt x="2045" y="9642"/>
                  </a:cubicBezTo>
                  <a:lnTo>
                    <a:pt x="1950" y="9591"/>
                  </a:lnTo>
                  <a:lnTo>
                    <a:pt x="1842" y="9539"/>
                  </a:lnTo>
                  <a:lnTo>
                    <a:pt x="1740" y="9498"/>
                  </a:lnTo>
                  <a:lnTo>
                    <a:pt x="1633" y="9447"/>
                  </a:lnTo>
                  <a:lnTo>
                    <a:pt x="1519" y="9396"/>
                  </a:lnTo>
                  <a:lnTo>
                    <a:pt x="1411" y="9355"/>
                  </a:lnTo>
                  <a:cubicBezTo>
                    <a:pt x="1371" y="9335"/>
                    <a:pt x="1332" y="9314"/>
                    <a:pt x="1292" y="9294"/>
                  </a:cubicBezTo>
                  <a:lnTo>
                    <a:pt x="1178" y="9243"/>
                  </a:lnTo>
                  <a:lnTo>
                    <a:pt x="1071" y="9181"/>
                  </a:lnTo>
                  <a:lnTo>
                    <a:pt x="957" y="9120"/>
                  </a:lnTo>
                  <a:lnTo>
                    <a:pt x="849" y="9069"/>
                  </a:lnTo>
                  <a:lnTo>
                    <a:pt x="748" y="8976"/>
                  </a:lnTo>
                  <a:cubicBezTo>
                    <a:pt x="716" y="8952"/>
                    <a:pt x="684" y="8929"/>
                    <a:pt x="652" y="8905"/>
                  </a:cubicBezTo>
                  <a:lnTo>
                    <a:pt x="550" y="8813"/>
                  </a:lnTo>
                  <a:lnTo>
                    <a:pt x="508" y="8762"/>
                  </a:lnTo>
                  <a:lnTo>
                    <a:pt x="467" y="8721"/>
                  </a:lnTo>
                  <a:cubicBezTo>
                    <a:pt x="453" y="8700"/>
                    <a:pt x="439" y="8680"/>
                    <a:pt x="425" y="8659"/>
                  </a:cubicBezTo>
                  <a:lnTo>
                    <a:pt x="383" y="8608"/>
                  </a:lnTo>
                  <a:cubicBezTo>
                    <a:pt x="371" y="8588"/>
                    <a:pt x="359" y="8567"/>
                    <a:pt x="347" y="8547"/>
                  </a:cubicBezTo>
                  <a:lnTo>
                    <a:pt x="317" y="8475"/>
                  </a:lnTo>
                  <a:cubicBezTo>
                    <a:pt x="305" y="8455"/>
                    <a:pt x="293" y="8434"/>
                    <a:pt x="281" y="8414"/>
                  </a:cubicBezTo>
                  <a:lnTo>
                    <a:pt x="251" y="8342"/>
                  </a:lnTo>
                  <a:lnTo>
                    <a:pt x="221" y="8270"/>
                  </a:lnTo>
                  <a:cubicBezTo>
                    <a:pt x="215" y="8246"/>
                    <a:pt x="209" y="8223"/>
                    <a:pt x="203" y="8199"/>
                  </a:cubicBezTo>
                  <a:cubicBezTo>
                    <a:pt x="193" y="8172"/>
                    <a:pt x="183" y="8144"/>
                    <a:pt x="173" y="8117"/>
                  </a:cubicBezTo>
                  <a:cubicBezTo>
                    <a:pt x="167" y="8093"/>
                    <a:pt x="162" y="8069"/>
                    <a:pt x="156" y="8045"/>
                  </a:cubicBezTo>
                  <a:cubicBezTo>
                    <a:pt x="148" y="8018"/>
                    <a:pt x="140" y="7990"/>
                    <a:pt x="132" y="7963"/>
                  </a:cubicBezTo>
                  <a:cubicBezTo>
                    <a:pt x="128" y="7936"/>
                    <a:pt x="124" y="7908"/>
                    <a:pt x="120" y="7881"/>
                  </a:cubicBezTo>
                  <a:cubicBezTo>
                    <a:pt x="108" y="7820"/>
                    <a:pt x="96" y="7758"/>
                    <a:pt x="84" y="7697"/>
                  </a:cubicBezTo>
                  <a:lnTo>
                    <a:pt x="54" y="7523"/>
                  </a:lnTo>
                  <a:cubicBezTo>
                    <a:pt x="50" y="7458"/>
                    <a:pt x="46" y="7394"/>
                    <a:pt x="42" y="7329"/>
                  </a:cubicBezTo>
                  <a:cubicBezTo>
                    <a:pt x="38" y="7261"/>
                    <a:pt x="34" y="7192"/>
                    <a:pt x="30" y="7124"/>
                  </a:cubicBezTo>
                  <a:cubicBezTo>
                    <a:pt x="24" y="7052"/>
                    <a:pt x="18" y="6981"/>
                    <a:pt x="12" y="6909"/>
                  </a:cubicBezTo>
                  <a:cubicBezTo>
                    <a:pt x="10" y="6837"/>
                    <a:pt x="8" y="6766"/>
                    <a:pt x="6" y="6694"/>
                  </a:cubicBezTo>
                  <a:lnTo>
                    <a:pt x="6" y="6479"/>
                  </a:lnTo>
                  <a:lnTo>
                    <a:pt x="0" y="6254"/>
                  </a:lnTo>
                  <a:lnTo>
                    <a:pt x="0" y="6018"/>
                  </a:lnTo>
                  <a:cubicBezTo>
                    <a:pt x="2" y="5936"/>
                    <a:pt x="4" y="5855"/>
                    <a:pt x="6" y="5773"/>
                  </a:cubicBezTo>
                  <a:lnTo>
                    <a:pt x="6" y="5527"/>
                  </a:lnTo>
                  <a:cubicBezTo>
                    <a:pt x="8" y="5442"/>
                    <a:pt x="10" y="5356"/>
                    <a:pt x="12" y="5271"/>
                  </a:cubicBezTo>
                  <a:lnTo>
                    <a:pt x="12" y="5026"/>
                  </a:lnTo>
                  <a:lnTo>
                    <a:pt x="12" y="4893"/>
                  </a:lnTo>
                  <a:lnTo>
                    <a:pt x="12" y="4749"/>
                  </a:lnTo>
                  <a:lnTo>
                    <a:pt x="12" y="4606"/>
                  </a:lnTo>
                  <a:lnTo>
                    <a:pt x="12" y="4452"/>
                  </a:lnTo>
                  <a:lnTo>
                    <a:pt x="6" y="4278"/>
                  </a:lnTo>
                  <a:lnTo>
                    <a:pt x="6" y="4115"/>
                  </a:lnTo>
                  <a:lnTo>
                    <a:pt x="6" y="3941"/>
                  </a:lnTo>
                  <a:lnTo>
                    <a:pt x="0" y="3767"/>
                  </a:lnTo>
                  <a:lnTo>
                    <a:pt x="0" y="3582"/>
                  </a:lnTo>
                  <a:lnTo>
                    <a:pt x="0" y="3408"/>
                  </a:lnTo>
                  <a:lnTo>
                    <a:pt x="0" y="3040"/>
                  </a:lnTo>
                  <a:lnTo>
                    <a:pt x="0" y="2661"/>
                  </a:lnTo>
                  <a:lnTo>
                    <a:pt x="0" y="2293"/>
                  </a:lnTo>
                  <a:lnTo>
                    <a:pt x="6" y="2119"/>
                  </a:lnTo>
                  <a:cubicBezTo>
                    <a:pt x="8" y="2057"/>
                    <a:pt x="10" y="1996"/>
                    <a:pt x="12" y="1934"/>
                  </a:cubicBezTo>
                  <a:cubicBezTo>
                    <a:pt x="16" y="1880"/>
                    <a:pt x="20" y="1825"/>
                    <a:pt x="24" y="1771"/>
                  </a:cubicBezTo>
                  <a:lnTo>
                    <a:pt x="30" y="1597"/>
                  </a:lnTo>
                  <a:cubicBezTo>
                    <a:pt x="34" y="1542"/>
                    <a:pt x="38" y="1488"/>
                    <a:pt x="42" y="1433"/>
                  </a:cubicBezTo>
                  <a:cubicBezTo>
                    <a:pt x="44" y="1382"/>
                    <a:pt x="46" y="1330"/>
                    <a:pt x="48" y="1279"/>
                  </a:cubicBezTo>
                  <a:lnTo>
                    <a:pt x="72" y="1126"/>
                  </a:lnTo>
                  <a:cubicBezTo>
                    <a:pt x="76" y="1078"/>
                    <a:pt x="80" y="1031"/>
                    <a:pt x="84" y="983"/>
                  </a:cubicBezTo>
                  <a:lnTo>
                    <a:pt x="108" y="839"/>
                  </a:lnTo>
                  <a:lnTo>
                    <a:pt x="126" y="716"/>
                  </a:lnTo>
                  <a:cubicBezTo>
                    <a:pt x="136" y="675"/>
                    <a:pt x="146" y="635"/>
                    <a:pt x="156" y="594"/>
                  </a:cubicBezTo>
                  <a:cubicBezTo>
                    <a:pt x="162" y="560"/>
                    <a:pt x="167" y="525"/>
                    <a:pt x="173" y="491"/>
                  </a:cubicBezTo>
                  <a:cubicBezTo>
                    <a:pt x="185" y="454"/>
                    <a:pt x="197" y="416"/>
                    <a:pt x="209" y="379"/>
                  </a:cubicBezTo>
                  <a:cubicBezTo>
                    <a:pt x="213" y="369"/>
                    <a:pt x="217" y="358"/>
                    <a:pt x="221" y="348"/>
                  </a:cubicBezTo>
                  <a:lnTo>
                    <a:pt x="245" y="297"/>
                  </a:lnTo>
                  <a:cubicBezTo>
                    <a:pt x="249" y="287"/>
                    <a:pt x="253" y="276"/>
                    <a:pt x="257" y="266"/>
                  </a:cubicBezTo>
                  <a:cubicBezTo>
                    <a:pt x="265" y="252"/>
                    <a:pt x="273" y="239"/>
                    <a:pt x="281" y="225"/>
                  </a:cubicBezTo>
                  <a:cubicBezTo>
                    <a:pt x="287" y="215"/>
                    <a:pt x="293" y="204"/>
                    <a:pt x="299" y="194"/>
                  </a:cubicBezTo>
                  <a:lnTo>
                    <a:pt x="323" y="164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281" name="Rectangle 198"/>
            <p:cNvSpPr>
              <a:spLocks noChangeArrowheads="1"/>
            </p:cNvSpPr>
            <p:nvPr/>
          </p:nvSpPr>
          <p:spPr bwMode="auto">
            <a:xfrm>
              <a:off x="7622154" y="2851909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82282" name="Line 334"/>
            <p:cNvSpPr>
              <a:spLocks noChangeShapeType="1"/>
            </p:cNvSpPr>
            <p:nvPr/>
          </p:nvSpPr>
          <p:spPr bwMode="auto">
            <a:xfrm>
              <a:off x="6445410" y="2699091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2283" name="Group 332"/>
            <p:cNvGrpSpPr>
              <a:grpSpLocks/>
            </p:cNvGrpSpPr>
            <p:nvPr/>
          </p:nvGrpSpPr>
          <p:grpSpPr bwMode="auto">
            <a:xfrm>
              <a:off x="6770832" y="2635170"/>
              <a:ext cx="764491" cy="376020"/>
              <a:chOff x="2356" y="1300"/>
              <a:chExt cx="555" cy="194"/>
            </a:xfrm>
          </p:grpSpPr>
          <p:sp>
            <p:nvSpPr>
              <p:cNvPr id="182380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1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82382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82383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82386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87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0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1" name="Line 331"/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82284" name="Group 906"/>
            <p:cNvGrpSpPr>
              <a:grpSpLocks/>
            </p:cNvGrpSpPr>
            <p:nvPr/>
          </p:nvGrpSpPr>
          <p:grpSpPr bwMode="auto">
            <a:xfrm>
              <a:off x="7113844" y="2225617"/>
              <a:ext cx="297216" cy="540453"/>
              <a:chOff x="4140" y="429"/>
              <a:chExt cx="1425" cy="2396"/>
            </a:xfrm>
          </p:grpSpPr>
          <p:sp>
            <p:nvSpPr>
              <p:cNvPr id="182348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6" name="Rectangle 908"/>
              <p:cNvSpPr>
                <a:spLocks noChangeArrowheads="1"/>
              </p:cNvSpPr>
              <p:nvPr/>
            </p:nvSpPr>
            <p:spPr bwMode="auto">
              <a:xfrm>
                <a:off x="4209" y="427"/>
                <a:ext cx="1043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50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51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9" name="Rectangle 911"/>
              <p:cNvSpPr>
                <a:spLocks noChangeArrowheads="1"/>
              </p:cNvSpPr>
              <p:nvPr/>
            </p:nvSpPr>
            <p:spPr bwMode="auto">
              <a:xfrm>
                <a:off x="4216" y="687"/>
                <a:ext cx="586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3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55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2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6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0"/>
                  <a:ext cx="693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1" name="Rectangle 915"/>
              <p:cNvSpPr>
                <a:spLocks noChangeArrowheads="1"/>
              </p:cNvSpPr>
              <p:nvPr/>
            </p:nvSpPr>
            <p:spPr bwMode="auto">
              <a:xfrm>
                <a:off x="4224" y="1018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5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3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4"/>
                  <a:ext cx="722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4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78"/>
                  <a:ext cx="703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3" name="Rectangle 919"/>
              <p:cNvSpPr>
                <a:spLocks noChangeArrowheads="1"/>
              </p:cNvSpPr>
              <p:nvPr/>
            </p:nvSpPr>
            <p:spPr bwMode="auto">
              <a:xfrm>
                <a:off x="4216" y="1363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4" name="Rectangle 920"/>
              <p:cNvSpPr>
                <a:spLocks noChangeArrowheads="1"/>
              </p:cNvSpPr>
              <p:nvPr/>
            </p:nvSpPr>
            <p:spPr bwMode="auto">
              <a:xfrm>
                <a:off x="4224" y="1658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58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51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2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91"/>
                  <a:ext cx="692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59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60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9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50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3"/>
                  <a:ext cx="68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38" name="Rectangle 928"/>
              <p:cNvSpPr>
                <a:spLocks noChangeArrowheads="1"/>
              </p:cNvSpPr>
              <p:nvPr/>
            </p:nvSpPr>
            <p:spPr bwMode="auto">
              <a:xfrm>
                <a:off x="5251" y="427"/>
                <a:ext cx="68" cy="2294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2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3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Oval 931"/>
              <p:cNvSpPr>
                <a:spLocks noChangeArrowheads="1"/>
              </p:cNvSpPr>
              <p:nvPr/>
            </p:nvSpPr>
            <p:spPr bwMode="auto">
              <a:xfrm>
                <a:off x="5518" y="2608"/>
                <a:ext cx="46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65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AutoShape 933"/>
              <p:cNvSpPr>
                <a:spLocks noChangeArrowheads="1"/>
              </p:cNvSpPr>
              <p:nvPr/>
            </p:nvSpPr>
            <p:spPr bwMode="auto">
              <a:xfrm>
                <a:off x="4140" y="2686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4" name="AutoShape 934"/>
              <p:cNvSpPr>
                <a:spLocks noChangeArrowheads="1"/>
              </p:cNvSpPr>
              <p:nvPr/>
            </p:nvSpPr>
            <p:spPr bwMode="auto">
              <a:xfrm>
                <a:off x="4209" y="2714"/>
                <a:ext cx="1065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5" name="Oval 935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6" name="Oval 936"/>
              <p:cNvSpPr>
                <a:spLocks noChangeArrowheads="1"/>
              </p:cNvSpPr>
              <p:nvPr/>
            </p:nvSpPr>
            <p:spPr bwMode="auto">
              <a:xfrm>
                <a:off x="4483" y="2383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7" name="Oval 937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8" name="Rectangle 938"/>
              <p:cNvSpPr>
                <a:spLocks noChangeArrowheads="1"/>
              </p:cNvSpPr>
              <p:nvPr/>
            </p:nvSpPr>
            <p:spPr bwMode="auto">
              <a:xfrm>
                <a:off x="5061" y="1834"/>
                <a:ext cx="84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58" name="Line 20"/>
            <p:cNvSpPr>
              <a:spLocks noChangeShapeType="1"/>
            </p:cNvSpPr>
            <p:nvPr/>
          </p:nvSpPr>
          <p:spPr bwMode="auto">
            <a:xfrm flipH="1">
              <a:off x="4624872" y="2293390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9" name="Line 21"/>
            <p:cNvSpPr>
              <a:spLocks noChangeShapeType="1"/>
            </p:cNvSpPr>
            <p:nvPr/>
          </p:nvSpPr>
          <p:spPr bwMode="auto">
            <a:xfrm flipH="1">
              <a:off x="5012189" y="2341005"/>
              <a:ext cx="271439" cy="314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0" name="Line 22"/>
            <p:cNvSpPr>
              <a:spLocks noChangeShapeType="1"/>
            </p:cNvSpPr>
            <p:nvPr/>
          </p:nvSpPr>
          <p:spPr bwMode="auto">
            <a:xfrm>
              <a:off x="5431253" y="2369573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88" name="Group 44"/>
            <p:cNvGrpSpPr>
              <a:grpSpLocks/>
            </p:cNvGrpSpPr>
            <p:nvPr/>
          </p:nvGrpSpPr>
          <p:grpSpPr bwMode="auto">
            <a:xfrm>
              <a:off x="4168820" y="2096244"/>
              <a:ext cx="568325" cy="481012"/>
              <a:chOff x="-44" y="1473"/>
              <a:chExt cx="981" cy="1105"/>
            </a:xfrm>
          </p:grpSpPr>
          <p:pic>
            <p:nvPicPr>
              <p:cNvPr id="1823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89" name="Group 44"/>
            <p:cNvGrpSpPr>
              <a:grpSpLocks/>
            </p:cNvGrpSpPr>
            <p:nvPr/>
          </p:nvGrpSpPr>
          <p:grpSpPr bwMode="auto">
            <a:xfrm>
              <a:off x="5103858" y="2585194"/>
              <a:ext cx="568325" cy="481012"/>
              <a:chOff x="-44" y="1473"/>
              <a:chExt cx="981" cy="1105"/>
            </a:xfrm>
          </p:grpSpPr>
          <p:pic>
            <p:nvPicPr>
              <p:cNvPr id="1823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63" name="Line 21"/>
            <p:cNvSpPr>
              <a:spLocks noChangeShapeType="1"/>
            </p:cNvSpPr>
            <p:nvPr/>
          </p:nvSpPr>
          <p:spPr bwMode="auto">
            <a:xfrm>
              <a:off x="5650309" y="2299739"/>
              <a:ext cx="377793" cy="304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4" name="Line 22"/>
            <p:cNvSpPr>
              <a:spLocks noChangeShapeType="1"/>
            </p:cNvSpPr>
            <p:nvPr/>
          </p:nvSpPr>
          <p:spPr bwMode="auto">
            <a:xfrm flipH="1">
              <a:off x="5882064" y="2794928"/>
              <a:ext cx="120640" cy="2936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5" name="Line 22"/>
            <p:cNvSpPr>
              <a:spLocks noChangeShapeType="1"/>
            </p:cNvSpPr>
            <p:nvPr/>
          </p:nvSpPr>
          <p:spPr bwMode="auto">
            <a:xfrm>
              <a:off x="6286841" y="2806038"/>
              <a:ext cx="73019" cy="2952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flipH="1">
              <a:off x="5482048" y="2253711"/>
              <a:ext cx="555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82294" name="Group 44"/>
            <p:cNvGrpSpPr>
              <a:grpSpLocks/>
            </p:cNvGrpSpPr>
            <p:nvPr/>
          </p:nvGrpSpPr>
          <p:grpSpPr bwMode="auto">
            <a:xfrm>
              <a:off x="5508670" y="2958256"/>
              <a:ext cx="568325" cy="481013"/>
              <a:chOff x="-44" y="1473"/>
              <a:chExt cx="981" cy="1105"/>
            </a:xfrm>
          </p:grpSpPr>
          <p:pic>
            <p:nvPicPr>
              <p:cNvPr id="1823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5" name="Group 44"/>
            <p:cNvGrpSpPr>
              <a:grpSpLocks/>
            </p:cNvGrpSpPr>
            <p:nvPr/>
          </p:nvGrpSpPr>
          <p:grpSpPr bwMode="auto">
            <a:xfrm>
              <a:off x="5965870" y="3026519"/>
              <a:ext cx="568325" cy="481012"/>
              <a:chOff x="-44" y="1473"/>
              <a:chExt cx="981" cy="1105"/>
            </a:xfrm>
          </p:grpSpPr>
          <p:pic>
            <p:nvPicPr>
              <p:cNvPr id="1823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169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635" y="2141024"/>
              <a:ext cx="677804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7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457" y="2556856"/>
              <a:ext cx="677805" cy="301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82298" name="Group 44"/>
            <p:cNvGrpSpPr>
              <a:grpSpLocks/>
            </p:cNvGrpSpPr>
            <p:nvPr/>
          </p:nvGrpSpPr>
          <p:grpSpPr bwMode="auto">
            <a:xfrm>
              <a:off x="4563080" y="2530005"/>
              <a:ext cx="568325" cy="481013"/>
              <a:chOff x="-44" y="1473"/>
              <a:chExt cx="981" cy="1105"/>
            </a:xfrm>
          </p:grpSpPr>
          <p:pic>
            <p:nvPicPr>
              <p:cNvPr id="18233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3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299" name="Group 906"/>
            <p:cNvGrpSpPr>
              <a:grpSpLocks/>
            </p:cNvGrpSpPr>
            <p:nvPr/>
          </p:nvGrpSpPr>
          <p:grpSpPr bwMode="auto">
            <a:xfrm>
              <a:off x="5953171" y="1976062"/>
              <a:ext cx="285924" cy="537882"/>
              <a:chOff x="4140" y="429"/>
              <a:chExt cx="1425" cy="2396"/>
            </a:xfrm>
          </p:grpSpPr>
          <p:sp>
            <p:nvSpPr>
              <p:cNvPr id="182306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Rectangle 908"/>
              <p:cNvSpPr>
                <a:spLocks noChangeArrowheads="1"/>
              </p:cNvSpPr>
              <p:nvPr/>
            </p:nvSpPr>
            <p:spPr bwMode="auto">
              <a:xfrm>
                <a:off x="4213" y="429"/>
                <a:ext cx="103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08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09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7" name="Rectangle 911"/>
              <p:cNvSpPr>
                <a:spLocks noChangeArrowheads="1"/>
              </p:cNvSpPr>
              <p:nvPr/>
            </p:nvSpPr>
            <p:spPr bwMode="auto">
              <a:xfrm>
                <a:off x="4213" y="690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1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3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6" y="2569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4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6" y="2582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9" name="Rectangle 915"/>
              <p:cNvSpPr>
                <a:spLocks noChangeArrowheads="1"/>
              </p:cNvSpPr>
              <p:nvPr/>
            </p:nvSpPr>
            <p:spPr bwMode="auto">
              <a:xfrm>
                <a:off x="4229" y="1022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3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1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2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9" y="2583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1" name="Rectangle 919"/>
              <p:cNvSpPr>
                <a:spLocks noChangeArrowheads="1"/>
              </p:cNvSpPr>
              <p:nvPr/>
            </p:nvSpPr>
            <p:spPr bwMode="auto">
              <a:xfrm>
                <a:off x="4213" y="1362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Rectangle 920"/>
              <p:cNvSpPr>
                <a:spLocks noChangeArrowheads="1"/>
              </p:cNvSpPr>
              <p:nvPr/>
            </p:nvSpPr>
            <p:spPr bwMode="auto">
              <a:xfrm>
                <a:off x="4229" y="1659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82316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99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00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3" y="2591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2317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82318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7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9" y="2567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8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9" y="2582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86" name="Rectangle 928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71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0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21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Oval 931"/>
              <p:cNvSpPr>
                <a:spLocks noChangeArrowheads="1"/>
              </p:cNvSpPr>
              <p:nvPr/>
            </p:nvSpPr>
            <p:spPr bwMode="auto">
              <a:xfrm>
                <a:off x="5518" y="2606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323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AutoShape 933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2" name="AutoShape 934"/>
              <p:cNvSpPr>
                <a:spLocks noChangeArrowheads="1"/>
              </p:cNvSpPr>
              <p:nvPr/>
            </p:nvSpPr>
            <p:spPr bwMode="auto">
              <a:xfrm>
                <a:off x="4213" y="2712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3" name="Oval 935"/>
              <p:cNvSpPr>
                <a:spLocks noChangeArrowheads="1"/>
              </p:cNvSpPr>
              <p:nvPr/>
            </p:nvSpPr>
            <p:spPr bwMode="auto">
              <a:xfrm>
                <a:off x="4308" y="2387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4" name="Oval 936"/>
              <p:cNvSpPr>
                <a:spLocks noChangeArrowheads="1"/>
              </p:cNvSpPr>
              <p:nvPr/>
            </p:nvSpPr>
            <p:spPr bwMode="auto">
              <a:xfrm>
                <a:off x="4490" y="2387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5" name="Oval 937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96" name="Rectangle 938"/>
              <p:cNvSpPr>
                <a:spLocks noChangeArrowheads="1"/>
              </p:cNvSpPr>
              <p:nvPr/>
            </p:nvSpPr>
            <p:spPr bwMode="auto">
              <a:xfrm>
                <a:off x="5059" y="1835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2300" name="Text Box 106"/>
            <p:cNvSpPr txBox="1">
              <a:spLocks noChangeArrowheads="1"/>
            </p:cNvSpPr>
            <p:nvPr/>
          </p:nvSpPr>
          <p:spPr bwMode="auto">
            <a:xfrm>
              <a:off x="3983577" y="1287140"/>
              <a:ext cx="147989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host-to-gateway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1" name="Freeform 104"/>
            <p:cNvSpPr>
              <a:spLocks/>
            </p:cNvSpPr>
            <p:nvPr/>
          </p:nvSpPr>
          <p:spPr bwMode="auto">
            <a:xfrm>
              <a:off x="4712073" y="1670959"/>
              <a:ext cx="1239221" cy="414979"/>
            </a:xfrm>
            <a:custGeom>
              <a:avLst/>
              <a:gdLst>
                <a:gd name="T0" fmla="*/ 0 w 636"/>
                <a:gd name="T1" fmla="*/ 2147483647 h 144"/>
                <a:gd name="T2" fmla="*/ 2147483647 w 636"/>
                <a:gd name="T3" fmla="*/ 2147483647 h 144"/>
                <a:gd name="T4" fmla="*/ 0 60000 65536"/>
                <a:gd name="T5" fmla="*/ 0 60000 65536"/>
                <a:gd name="T6" fmla="*/ 0 w 636"/>
                <a:gd name="T7" fmla="*/ 0 h 144"/>
                <a:gd name="T8" fmla="*/ 636 w 636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6" h="144">
                  <a:moveTo>
                    <a:pt x="0" y="144"/>
                  </a:moveTo>
                  <a:cubicBezTo>
                    <a:pt x="180" y="6"/>
                    <a:pt x="450" y="0"/>
                    <a:pt x="636" y="114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2" name="Freeform 105"/>
            <p:cNvSpPr>
              <a:spLocks/>
            </p:cNvSpPr>
            <p:nvPr/>
          </p:nvSpPr>
          <p:spPr bwMode="auto">
            <a:xfrm>
              <a:off x="6303749" y="2328195"/>
              <a:ext cx="2115113" cy="560360"/>
            </a:xfrm>
            <a:custGeom>
              <a:avLst/>
              <a:gdLst>
                <a:gd name="T0" fmla="*/ 0 w 9169"/>
                <a:gd name="T1" fmla="*/ 2512 h 9369"/>
                <a:gd name="T2" fmla="*/ 703115 w 9169"/>
                <a:gd name="T3" fmla="*/ 267650 h 9369"/>
                <a:gd name="T4" fmla="*/ 1297580 w 9169"/>
                <a:gd name="T5" fmla="*/ 331288 h 9369"/>
                <a:gd name="T6" fmla="*/ 2115113 w 9169"/>
                <a:gd name="T7" fmla="*/ 560360 h 936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169" h="9369">
                  <a:moveTo>
                    <a:pt x="0" y="42"/>
                  </a:moveTo>
                  <a:cubicBezTo>
                    <a:pt x="172" y="-490"/>
                    <a:pt x="1259" y="4154"/>
                    <a:pt x="3048" y="4475"/>
                  </a:cubicBezTo>
                  <a:cubicBezTo>
                    <a:pt x="4280" y="2061"/>
                    <a:pt x="4508" y="-199"/>
                    <a:pt x="5625" y="5539"/>
                  </a:cubicBezTo>
                  <a:cubicBezTo>
                    <a:pt x="6872" y="6531"/>
                    <a:pt x="7556" y="7648"/>
                    <a:pt x="9169" y="936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2303" name="Text Box 109"/>
            <p:cNvSpPr txBox="1">
              <a:spLocks noChangeArrowheads="1"/>
            </p:cNvSpPr>
            <p:nvPr/>
          </p:nvSpPr>
          <p:spPr bwMode="auto">
            <a:xfrm>
              <a:off x="6718673" y="1953386"/>
              <a:ext cx="12234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router and filter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4" name="Text Box 107"/>
            <p:cNvSpPr txBox="1">
              <a:spLocks noChangeArrowheads="1"/>
            </p:cNvSpPr>
            <p:nvPr/>
          </p:nvSpPr>
          <p:spPr bwMode="auto">
            <a:xfrm>
              <a:off x="7299153" y="2987956"/>
              <a:ext cx="168144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gateway-to-remote </a:t>
              </a:r>
            </a:p>
            <a:p>
              <a:r>
                <a:rPr lang="en-US" sz="1400" dirty="0">
                  <a:latin typeface="Arial" charset="0"/>
                  <a:cs typeface="Arial" charset="0"/>
                </a:rPr>
                <a:t>host telnet session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2305" name="Line 334"/>
            <p:cNvSpPr>
              <a:spLocks noChangeShapeType="1"/>
            </p:cNvSpPr>
            <p:nvPr/>
          </p:nvSpPr>
          <p:spPr bwMode="auto">
            <a:xfrm>
              <a:off x="7499671" y="2819280"/>
              <a:ext cx="837020" cy="18139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8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21" name="Picture 15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0636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34338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Limitations of firewalls, gateways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0400" y="1504950"/>
            <a:ext cx="387985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IP spoofing: </a:t>
            </a:r>
            <a:r>
              <a:rPr lang="en-US" sz="2400" dirty="0">
                <a:latin typeface="Gill Sans MT" charset="0"/>
              </a:rPr>
              <a:t>router can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t know if data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really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comes from claimed source</a:t>
            </a:r>
          </a:p>
          <a:p>
            <a:r>
              <a:rPr lang="en-US" sz="2400" dirty="0">
                <a:latin typeface="Gill Sans MT" charset="0"/>
              </a:rPr>
              <a:t>if multiple app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s. need special treatment, each has own app. gateway</a:t>
            </a:r>
          </a:p>
          <a:p>
            <a:r>
              <a:rPr lang="en-US" sz="2400" dirty="0">
                <a:latin typeface="Gill Sans MT" charset="0"/>
              </a:rPr>
              <a:t>client software must know how to contact gateway.</a:t>
            </a:r>
          </a:p>
          <a:p>
            <a:pPr lvl="1"/>
            <a:r>
              <a:rPr lang="en-US" dirty="0">
                <a:latin typeface="Gill Sans MT" charset="0"/>
              </a:rPr>
              <a:t>e.g., must set IP address of proxy in Web browser</a:t>
            </a:r>
          </a:p>
        </p:txBody>
      </p:sp>
      <p:sp>
        <p:nvSpPr>
          <p:cNvPr id="18432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81538" y="1554163"/>
            <a:ext cx="3810000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filters often use all or nothing policy for UDP</a:t>
            </a:r>
          </a:p>
          <a:p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tradeoff: 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degree of communication with outside world, level of security</a:t>
            </a:r>
          </a:p>
          <a:p>
            <a:r>
              <a:rPr lang="en-US" sz="2400" dirty="0">
                <a:latin typeface="Gill Sans MT" charset="0"/>
              </a:rPr>
              <a:t>many highly protected sites still suffer from attacks</a:t>
            </a:r>
            <a:endParaRPr lang="en-US" sz="2000" dirty="0">
              <a:solidFill>
                <a:srgbClr val="FF0000"/>
              </a:solidFill>
              <a:latin typeface="Gill Sans MT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475" y="1482725"/>
            <a:ext cx="7772400" cy="487045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packet filtering:</a:t>
            </a:r>
          </a:p>
          <a:p>
            <a:pPr lvl="1"/>
            <a:r>
              <a:rPr lang="en-US" dirty="0">
                <a:latin typeface="Gill Sans MT" charset="0"/>
              </a:rPr>
              <a:t>operates on TCP/IP headers only</a:t>
            </a:r>
          </a:p>
          <a:p>
            <a:pPr lvl="1"/>
            <a:r>
              <a:rPr lang="en-US" dirty="0">
                <a:latin typeface="Gill Sans MT" charset="0"/>
              </a:rPr>
              <a:t>no correlation check among sessions </a:t>
            </a:r>
          </a:p>
          <a:p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IDS: intrusion detection system</a:t>
            </a:r>
          </a:p>
          <a:p>
            <a:pPr lvl="1"/>
            <a:r>
              <a:rPr lang="en-US" i="1" dirty="0">
                <a:solidFill>
                  <a:srgbClr val="000099"/>
                </a:solidFill>
                <a:latin typeface="Gill Sans MT" charset="0"/>
              </a:rPr>
              <a:t>deep packet inspection:</a:t>
            </a:r>
            <a:r>
              <a:rPr lang="en-US" dirty="0">
                <a:latin typeface="Gill Sans MT" charset="0"/>
              </a:rPr>
              <a:t> look at packet contents (e.g., check character strings in packet against database of known virus, attack strings)</a:t>
            </a:r>
          </a:p>
          <a:p>
            <a:pPr lvl="1"/>
            <a:r>
              <a:rPr lang="en-US" dirty="0">
                <a:solidFill>
                  <a:srgbClr val="000099"/>
                </a:solidFill>
                <a:latin typeface="Gill Sans MT" charset="0"/>
              </a:rPr>
              <a:t>examine correlation</a:t>
            </a:r>
            <a:r>
              <a:rPr lang="en-US" dirty="0">
                <a:latin typeface="Gill Sans MT" charset="0"/>
              </a:rPr>
              <a:t> among multiple packets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latin typeface="Gill Sans MT" charset="0"/>
                <a:cs typeface="Gill Sans MT" charset="0"/>
              </a:rPr>
              <a:t>DoS attack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17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1049338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19" name="Freeform 2"/>
          <p:cNvSpPr>
            <a:spLocks/>
          </p:cNvSpPr>
          <p:nvPr/>
        </p:nvSpPr>
        <p:spPr bwMode="auto">
          <a:xfrm>
            <a:off x="5554663" y="3381375"/>
            <a:ext cx="3324225" cy="1131888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0" name="Freeform 4"/>
          <p:cNvSpPr>
            <a:spLocks/>
          </p:cNvSpPr>
          <p:nvPr/>
        </p:nvSpPr>
        <p:spPr bwMode="auto">
          <a:xfrm>
            <a:off x="3336925" y="4246563"/>
            <a:ext cx="2092325" cy="1847850"/>
          </a:xfrm>
          <a:custGeom>
            <a:avLst/>
            <a:gdLst>
              <a:gd name="T0" fmla="*/ 1141628 w 10000"/>
              <a:gd name="T1" fmla="*/ 0 h 9947"/>
              <a:gd name="T2" fmla="*/ 1229300 w 10000"/>
              <a:gd name="T3" fmla="*/ 25820 h 9947"/>
              <a:gd name="T4" fmla="*/ 1301698 w 10000"/>
              <a:gd name="T5" fmla="*/ 74303 h 9947"/>
              <a:gd name="T6" fmla="*/ 1376398 w 10000"/>
              <a:gd name="T7" fmla="*/ 98637 h 9947"/>
              <a:gd name="T8" fmla="*/ 1487715 w 10000"/>
              <a:gd name="T9" fmla="*/ 160680 h 9947"/>
              <a:gd name="T10" fmla="*/ 1562624 w 10000"/>
              <a:gd name="T11" fmla="*/ 234983 h 9947"/>
              <a:gd name="T12" fmla="*/ 1635859 w 10000"/>
              <a:gd name="T13" fmla="*/ 260617 h 9947"/>
              <a:gd name="T14" fmla="*/ 1746548 w 10000"/>
              <a:gd name="T15" fmla="*/ 346251 h 9947"/>
              <a:gd name="T16" fmla="*/ 1771866 w 10000"/>
              <a:gd name="T17" fmla="*/ 382659 h 9947"/>
              <a:gd name="T18" fmla="*/ 1846566 w 10000"/>
              <a:gd name="T19" fmla="*/ 433371 h 9947"/>
              <a:gd name="T20" fmla="*/ 1908502 w 10000"/>
              <a:gd name="T21" fmla="*/ 581234 h 9947"/>
              <a:gd name="T22" fmla="*/ 1957883 w 10000"/>
              <a:gd name="T23" fmla="*/ 655722 h 9947"/>
              <a:gd name="T24" fmla="*/ 2019610 w 10000"/>
              <a:gd name="T25" fmla="*/ 766991 h 9947"/>
              <a:gd name="T26" fmla="*/ 2030281 w 10000"/>
              <a:gd name="T27" fmla="*/ 803399 h 9947"/>
              <a:gd name="T28" fmla="*/ 2056227 w 10000"/>
              <a:gd name="T29" fmla="*/ 839807 h 9947"/>
              <a:gd name="T30" fmla="*/ 2092426 w 10000"/>
              <a:gd name="T31" fmla="*/ 989156 h 9947"/>
              <a:gd name="T32" fmla="*/ 2081336 w 10000"/>
              <a:gd name="T33" fmla="*/ 1446304 h 9947"/>
              <a:gd name="T34" fmla="*/ 1554045 w 10000"/>
              <a:gd name="T35" fmla="*/ 1835651 h 9947"/>
              <a:gd name="T36" fmla="*/ 595923 w 10000"/>
              <a:gd name="T37" fmla="*/ 1757447 h 9947"/>
              <a:gd name="T38" fmla="*/ 151910 w 10000"/>
              <a:gd name="T39" fmla="*/ 1492558 h 9947"/>
              <a:gd name="T40" fmla="*/ 66958 w 10000"/>
              <a:gd name="T41" fmla="*/ 819374 h 9947"/>
              <a:gd name="T42" fmla="*/ 170114 w 10000"/>
              <a:gd name="T43" fmla="*/ 462721 h 9947"/>
              <a:gd name="T44" fmla="*/ 462217 w 10000"/>
              <a:gd name="T45" fmla="*/ 234983 h 9947"/>
              <a:gd name="T46" fmla="*/ 684642 w 10000"/>
              <a:gd name="T47" fmla="*/ 147863 h 9947"/>
              <a:gd name="T48" fmla="*/ 759132 w 10000"/>
              <a:gd name="T49" fmla="*/ 111268 h 9947"/>
              <a:gd name="T50" fmla="*/ 981557 w 10000"/>
              <a:gd name="T51" fmla="*/ 49226 h 9947"/>
              <a:gd name="T52" fmla="*/ 1141628 w 10000"/>
              <a:gd name="T53" fmla="*/ 0 h 994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000" h="9947">
                <a:moveTo>
                  <a:pt x="5456" y="0"/>
                </a:moveTo>
                <a:cubicBezTo>
                  <a:pt x="5509" y="17"/>
                  <a:pt x="5804" y="93"/>
                  <a:pt x="5875" y="139"/>
                </a:cubicBezTo>
                <a:cubicBezTo>
                  <a:pt x="5994" y="213"/>
                  <a:pt x="6085" y="350"/>
                  <a:pt x="6221" y="400"/>
                </a:cubicBezTo>
                <a:lnTo>
                  <a:pt x="6578" y="531"/>
                </a:lnTo>
                <a:cubicBezTo>
                  <a:pt x="6749" y="666"/>
                  <a:pt x="6957" y="710"/>
                  <a:pt x="7110" y="865"/>
                </a:cubicBezTo>
                <a:cubicBezTo>
                  <a:pt x="7237" y="991"/>
                  <a:pt x="7344" y="1129"/>
                  <a:pt x="7468" y="1265"/>
                </a:cubicBezTo>
                <a:cubicBezTo>
                  <a:pt x="7551" y="1359"/>
                  <a:pt x="7701" y="1359"/>
                  <a:pt x="7818" y="1403"/>
                </a:cubicBezTo>
                <a:cubicBezTo>
                  <a:pt x="8021" y="1478"/>
                  <a:pt x="8174" y="1726"/>
                  <a:pt x="8347" y="1864"/>
                </a:cubicBezTo>
                <a:cubicBezTo>
                  <a:pt x="8384" y="1931"/>
                  <a:pt x="8413" y="2008"/>
                  <a:pt x="8468" y="2060"/>
                </a:cubicBezTo>
                <a:cubicBezTo>
                  <a:pt x="8574" y="2163"/>
                  <a:pt x="8825" y="2333"/>
                  <a:pt x="8825" y="2333"/>
                </a:cubicBezTo>
                <a:cubicBezTo>
                  <a:pt x="8906" y="2606"/>
                  <a:pt x="8997" y="2879"/>
                  <a:pt x="9121" y="3129"/>
                </a:cubicBezTo>
                <a:cubicBezTo>
                  <a:pt x="9188" y="3264"/>
                  <a:pt x="9309" y="3375"/>
                  <a:pt x="9357" y="3530"/>
                </a:cubicBezTo>
                <a:cubicBezTo>
                  <a:pt x="9425" y="3743"/>
                  <a:pt x="9652" y="4129"/>
                  <a:pt x="9652" y="4129"/>
                </a:cubicBezTo>
                <a:cubicBezTo>
                  <a:pt x="9667" y="4196"/>
                  <a:pt x="9675" y="4265"/>
                  <a:pt x="9703" y="4325"/>
                </a:cubicBezTo>
                <a:cubicBezTo>
                  <a:pt x="9737" y="4392"/>
                  <a:pt x="9802" y="4443"/>
                  <a:pt x="9827" y="4521"/>
                </a:cubicBezTo>
                <a:cubicBezTo>
                  <a:pt x="9910" y="4761"/>
                  <a:pt x="9934" y="5068"/>
                  <a:pt x="10000" y="5325"/>
                </a:cubicBezTo>
                <a:cubicBezTo>
                  <a:pt x="9988" y="6145"/>
                  <a:pt x="9981" y="6963"/>
                  <a:pt x="9947" y="7786"/>
                </a:cubicBezTo>
                <a:cubicBezTo>
                  <a:pt x="9700" y="9068"/>
                  <a:pt x="8610" y="9603"/>
                  <a:pt x="7427" y="9882"/>
                </a:cubicBezTo>
                <a:cubicBezTo>
                  <a:pt x="6244" y="10161"/>
                  <a:pt x="3605" y="9461"/>
                  <a:pt x="2848" y="9461"/>
                </a:cubicBezTo>
                <a:cubicBezTo>
                  <a:pt x="2091" y="9461"/>
                  <a:pt x="1754" y="9354"/>
                  <a:pt x="726" y="8035"/>
                </a:cubicBezTo>
                <a:cubicBezTo>
                  <a:pt x="-302" y="6716"/>
                  <a:pt x="-43" y="5310"/>
                  <a:pt x="320" y="4411"/>
                </a:cubicBezTo>
                <a:cubicBezTo>
                  <a:pt x="685" y="3512"/>
                  <a:pt x="302" y="2835"/>
                  <a:pt x="813" y="2491"/>
                </a:cubicBezTo>
                <a:cubicBezTo>
                  <a:pt x="1325" y="2147"/>
                  <a:pt x="1798" y="1547"/>
                  <a:pt x="2209" y="1265"/>
                </a:cubicBezTo>
                <a:cubicBezTo>
                  <a:pt x="2618" y="983"/>
                  <a:pt x="2908" y="939"/>
                  <a:pt x="3272" y="796"/>
                </a:cubicBezTo>
                <a:cubicBezTo>
                  <a:pt x="3506" y="685"/>
                  <a:pt x="3390" y="687"/>
                  <a:pt x="3628" y="599"/>
                </a:cubicBezTo>
                <a:cubicBezTo>
                  <a:pt x="3971" y="487"/>
                  <a:pt x="4347" y="334"/>
                  <a:pt x="4691" y="265"/>
                </a:cubicBezTo>
                <a:cubicBezTo>
                  <a:pt x="4993" y="205"/>
                  <a:pt x="5206" y="197"/>
                  <a:pt x="5456" y="0"/>
                </a:cubicBez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199"/>
          <p:cNvGrpSpPr>
            <a:grpSpLocks/>
          </p:cNvGrpSpPr>
          <p:nvPr/>
        </p:nvGrpSpPr>
        <p:grpSpPr bwMode="auto">
          <a:xfrm>
            <a:off x="4273550" y="3108325"/>
            <a:ext cx="261938" cy="866775"/>
            <a:chOff x="2550" y="2912"/>
            <a:chExt cx="278" cy="690"/>
          </a:xfrm>
        </p:grpSpPr>
        <p:sp>
          <p:nvSpPr>
            <p:cNvPr id="188620" name="Freeform 200"/>
            <p:cNvSpPr>
              <a:spLocks/>
            </p:cNvSpPr>
            <p:nvPr/>
          </p:nvSpPr>
          <p:spPr bwMode="auto">
            <a:xfrm>
              <a:off x="2578" y="2963"/>
              <a:ext cx="138" cy="638"/>
            </a:xfrm>
            <a:custGeom>
              <a:avLst/>
              <a:gdLst>
                <a:gd name="T0" fmla="*/ 0 w 138"/>
                <a:gd name="T1" fmla="*/ 485 h 638"/>
                <a:gd name="T2" fmla="*/ 138 w 138"/>
                <a:gd name="T3" fmla="*/ 638 h 638"/>
                <a:gd name="T4" fmla="*/ 138 w 138"/>
                <a:gd name="T5" fmla="*/ 77 h 638"/>
                <a:gd name="T6" fmla="*/ 116 w 138"/>
                <a:gd name="T7" fmla="*/ 49 h 638"/>
                <a:gd name="T8" fmla="*/ 0 w 138"/>
                <a:gd name="T9" fmla="*/ 0 h 638"/>
                <a:gd name="T10" fmla="*/ 0 w 138"/>
                <a:gd name="T11" fmla="*/ 485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1" name="Rectangle 201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2" name="Freeform 202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3" name="Rectangle 203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Rectangle 204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5" name="Rectangle 205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6" name="Rectangle 206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7" name="Rectangle 207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8" name="Rectangle 208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9" name="Rectangle 209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0" name="Rectangle 210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1" name="Rectangle 211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2" name="Rectangle 212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3" name="Rectangle 213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4" name="Rectangle 214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5" name="Rectangle 215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6" name="Rectangle 216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7" name="Rectangle 217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8" name="Rectangle 218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39" name="Rectangle 219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0" name="Rectangle 220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1" name="Rectangle 221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2" name="Rectangle 222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3" name="Rectangle 223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4" name="Rectangle 224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5" name="Rectangle 225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6" name="Rectangle 226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7" name="Rectangle 227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8" name="Rectangle 228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49" name="Rectangle 229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0" name="Rectangle 230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1" name="Rectangle 231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2" name="Rectangle 232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3" name="Rectangle 233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4" name="Rectangle 234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5" name="Rectangle 235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6" name="Rectangle 236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7" name="Rectangle 237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8" name="Freeform 238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59" name="Freeform 239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0" name="Freeform 240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1" name="Freeform 241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2" name="Freeform 242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3" name="Freeform 243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4" name="Freeform 244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5" name="Freeform 245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6" name="Freeform 246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7" name="Freeform 247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8" name="Freeform 248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69" name="Freeform 249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0" name="Freeform 250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1" name="Freeform 251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2" name="Freeform 252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3" name="Freeform 253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4" name="Freeform 254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5" name="Freeform 255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6" name="Freeform 256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7" name="Freeform 257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8" name="Freeform 258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79" name="Freeform 259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0" name="Freeform 260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1" name="Freeform 261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2" name="Freeform 262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3" name="Freeform 263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4" name="Freeform 264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5" name="Freeform 265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6" name="Freeform 266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7" name="Freeform 267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8" name="Freeform 268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89" name="Freeform 269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0" name="Freeform 270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1" name="Freeform 271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2" name="Freeform 272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3" name="Freeform 273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4" name="Freeform 274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5" name="Freeform 275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6" name="Freeform 276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7" name="Freeform 277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8" name="Freeform 278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99" name="Freeform 279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0" name="Freeform 280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1" name="Freeform 281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2" name="Freeform 282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3" name="Freeform 283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4" name="Freeform 284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5" name="Freeform 285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6" name="Freeform 286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7" name="Freeform 287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8" name="Freeform 288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09" name="Freeform 289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0" name="Freeform 290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1" name="Freeform 291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2" name="Freeform 292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3" name="Freeform 293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4" name="Freeform 294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5" name="Freeform 295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6" name="Freeform 296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7" name="Freeform 297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8" name="Freeform 298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19" name="Freeform 299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0" name="Freeform 300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1" name="Freeform 301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2" name="Freeform 302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3" name="Freeform 303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4" name="Freeform 304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5" name="Freeform 305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6" name="Rectangle 306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7" name="Freeform 307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8" name="Freeform 308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729" name="Freeform 309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8422" name="Line 310"/>
          <p:cNvSpPr>
            <a:spLocks noChangeShapeType="1"/>
          </p:cNvSpPr>
          <p:nvPr/>
        </p:nvSpPr>
        <p:spPr bwMode="auto">
          <a:xfrm>
            <a:off x="4703763" y="39147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3" name="Line 320"/>
          <p:cNvSpPr>
            <a:spLocks noChangeShapeType="1"/>
          </p:cNvSpPr>
          <p:nvPr/>
        </p:nvSpPr>
        <p:spPr bwMode="auto">
          <a:xfrm>
            <a:off x="4403725" y="3937000"/>
            <a:ext cx="11113" cy="557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4" name="Line 354"/>
          <p:cNvSpPr>
            <a:spLocks noChangeShapeType="1"/>
          </p:cNvSpPr>
          <p:nvPr/>
        </p:nvSpPr>
        <p:spPr bwMode="auto">
          <a:xfrm flipH="1">
            <a:off x="3917950" y="4740275"/>
            <a:ext cx="325438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5" name="Line 355"/>
          <p:cNvSpPr>
            <a:spLocks noChangeShapeType="1"/>
          </p:cNvSpPr>
          <p:nvPr/>
        </p:nvSpPr>
        <p:spPr bwMode="auto">
          <a:xfrm flipH="1">
            <a:off x="4330700" y="4740275"/>
            <a:ext cx="61913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6" name="Line 356"/>
          <p:cNvSpPr>
            <a:spLocks noChangeShapeType="1"/>
          </p:cNvSpPr>
          <p:nvPr/>
        </p:nvSpPr>
        <p:spPr bwMode="auto">
          <a:xfrm>
            <a:off x="4700588" y="4679950"/>
            <a:ext cx="136525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27" name="Text Box 357"/>
          <p:cNvSpPr txBox="1">
            <a:spLocks noChangeArrowheads="1"/>
          </p:cNvSpPr>
          <p:nvPr/>
        </p:nvSpPr>
        <p:spPr bwMode="auto">
          <a:xfrm>
            <a:off x="3351213" y="5130800"/>
            <a:ext cx="75406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Web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8" name="Text Box 358"/>
          <p:cNvSpPr txBox="1">
            <a:spLocks noChangeArrowheads="1"/>
          </p:cNvSpPr>
          <p:nvPr/>
        </p:nvSpPr>
        <p:spPr bwMode="auto">
          <a:xfrm>
            <a:off x="3967163" y="5427663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FTP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188429" name="Text Box 359"/>
          <p:cNvSpPr txBox="1">
            <a:spLocks noChangeArrowheads="1"/>
          </p:cNvSpPr>
          <p:nvPr/>
        </p:nvSpPr>
        <p:spPr bwMode="auto">
          <a:xfrm>
            <a:off x="4605338" y="5213350"/>
            <a:ext cx="7556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DNS</a:t>
            </a:r>
          </a:p>
          <a:p>
            <a:pPr>
              <a:lnSpc>
                <a:spcPts val="1625"/>
              </a:lnSpc>
            </a:pPr>
            <a:r>
              <a:rPr lang="en-US" sz="1600" dirty="0">
                <a:latin typeface="Arial" charset="0"/>
                <a:cs typeface="Arial" charset="0"/>
              </a:rPr>
              <a:t>server</a:t>
            </a:r>
          </a:p>
        </p:txBody>
      </p:sp>
      <p:grpSp>
        <p:nvGrpSpPr>
          <p:cNvPr id="188430" name="Group 361"/>
          <p:cNvGrpSpPr>
            <a:grpSpLocks/>
          </p:cNvGrpSpPr>
          <p:nvPr/>
        </p:nvGrpSpPr>
        <p:grpSpPr bwMode="auto">
          <a:xfrm>
            <a:off x="4102100" y="3779838"/>
            <a:ext cx="569913" cy="285750"/>
            <a:chOff x="533" y="321"/>
            <a:chExt cx="359" cy="180"/>
          </a:xfrm>
        </p:grpSpPr>
        <p:grpSp>
          <p:nvGrpSpPr>
            <p:cNvPr id="188605" name="Group 362"/>
            <p:cNvGrpSpPr>
              <a:grpSpLocks/>
            </p:cNvGrpSpPr>
            <p:nvPr/>
          </p:nvGrpSpPr>
          <p:grpSpPr bwMode="auto">
            <a:xfrm>
              <a:off x="533" y="321"/>
              <a:ext cx="359" cy="180"/>
              <a:chOff x="1009" y="655"/>
              <a:chExt cx="359" cy="180"/>
            </a:xfrm>
          </p:grpSpPr>
          <p:sp>
            <p:nvSpPr>
              <p:cNvPr id="188607" name="Oval 363"/>
              <p:cNvSpPr>
                <a:spLocks noChangeArrowheads="1"/>
              </p:cNvSpPr>
              <p:nvPr/>
            </p:nvSpPr>
            <p:spPr bwMode="auto">
              <a:xfrm>
                <a:off x="1012" y="735"/>
                <a:ext cx="356" cy="100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8" name="Line 364"/>
              <p:cNvSpPr>
                <a:spLocks noChangeShapeType="1"/>
              </p:cNvSpPr>
              <p:nvPr/>
            </p:nvSpPr>
            <p:spPr bwMode="auto">
              <a:xfrm>
                <a:off x="1012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09" name="Line 365"/>
              <p:cNvSpPr>
                <a:spLocks noChangeShapeType="1"/>
              </p:cNvSpPr>
              <p:nvPr/>
            </p:nvSpPr>
            <p:spPr bwMode="auto">
              <a:xfrm>
                <a:off x="1368" y="727"/>
                <a:ext cx="0" cy="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0" name="Rectangle 366"/>
              <p:cNvSpPr>
                <a:spLocks noChangeArrowheads="1"/>
              </p:cNvSpPr>
              <p:nvPr/>
            </p:nvSpPr>
            <p:spPr bwMode="auto">
              <a:xfrm>
                <a:off x="1012" y="727"/>
                <a:ext cx="353" cy="6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88611" name="Oval 367"/>
              <p:cNvSpPr>
                <a:spLocks noChangeArrowheads="1"/>
              </p:cNvSpPr>
              <p:nvPr/>
            </p:nvSpPr>
            <p:spPr bwMode="auto">
              <a:xfrm>
                <a:off x="1009" y="655"/>
                <a:ext cx="356" cy="116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grpSp>
            <p:nvGrpSpPr>
              <p:cNvPr id="188612" name="Group 368"/>
              <p:cNvGrpSpPr>
                <a:grpSpLocks/>
              </p:cNvGrpSpPr>
              <p:nvPr/>
            </p:nvGrpSpPr>
            <p:grpSpPr bwMode="auto">
              <a:xfrm>
                <a:off x="1095" y="681"/>
                <a:ext cx="176" cy="68"/>
                <a:chOff x="2848" y="848"/>
                <a:chExt cx="140" cy="98"/>
              </a:xfrm>
            </p:grpSpPr>
            <p:sp>
              <p:nvSpPr>
                <p:cNvPr id="188617" name="Line 3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8" name="Line 3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9" name="Line 3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8613" name="Group 372"/>
              <p:cNvGrpSpPr>
                <a:grpSpLocks/>
              </p:cNvGrpSpPr>
              <p:nvPr/>
            </p:nvGrpSpPr>
            <p:grpSpPr bwMode="auto">
              <a:xfrm flipV="1">
                <a:off x="1095" y="680"/>
                <a:ext cx="176" cy="68"/>
                <a:chOff x="2848" y="848"/>
                <a:chExt cx="140" cy="98"/>
              </a:xfrm>
            </p:grpSpPr>
            <p:sp>
              <p:nvSpPr>
                <p:cNvPr id="188614" name="Line 37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5" name="Line 37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188616" name="Line 37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88606" name="Line 376"/>
            <p:cNvSpPr>
              <a:spLocks noChangeShapeType="1"/>
            </p:cNvSpPr>
            <p:nvPr/>
          </p:nvSpPr>
          <p:spPr bwMode="auto">
            <a:xfrm>
              <a:off x="535" y="368"/>
              <a:ext cx="0" cy="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88431" name="Line 377"/>
          <p:cNvSpPr>
            <a:spLocks noChangeShapeType="1"/>
          </p:cNvSpPr>
          <p:nvPr/>
        </p:nvSpPr>
        <p:spPr bwMode="auto">
          <a:xfrm>
            <a:off x="5380038" y="3925888"/>
            <a:ext cx="247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2" name="Text Box 378"/>
          <p:cNvSpPr txBox="1">
            <a:spLocks noChangeArrowheads="1"/>
          </p:cNvSpPr>
          <p:nvPr/>
        </p:nvSpPr>
        <p:spPr bwMode="auto">
          <a:xfrm>
            <a:off x="6316663" y="3716338"/>
            <a:ext cx="10541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88433" name="Text Box 379"/>
          <p:cNvSpPr txBox="1">
            <a:spLocks noChangeArrowheads="1"/>
          </p:cNvSpPr>
          <p:nvPr/>
        </p:nvSpPr>
        <p:spPr bwMode="auto">
          <a:xfrm>
            <a:off x="5377278" y="5556920"/>
            <a:ext cx="1625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demilitarized </a:t>
            </a:r>
          </a:p>
          <a:p>
            <a:r>
              <a:rPr lang="en-US" dirty="0">
                <a:latin typeface="Arial" charset="0"/>
                <a:cs typeface="Arial" charset="0"/>
              </a:rPr>
              <a:t>zone</a:t>
            </a:r>
          </a:p>
        </p:txBody>
      </p:sp>
      <p:sp>
        <p:nvSpPr>
          <p:cNvPr id="188434" name="Text Box 381"/>
          <p:cNvSpPr txBox="1">
            <a:spLocks noChangeArrowheads="1"/>
          </p:cNvSpPr>
          <p:nvPr/>
        </p:nvSpPr>
        <p:spPr bwMode="auto">
          <a:xfrm>
            <a:off x="4017963" y="2767013"/>
            <a:ext cx="823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dirty="0">
                <a:latin typeface="Arial" charset="0"/>
                <a:cs typeface="Arial" charset="0"/>
              </a:rPr>
              <a:t>firewall</a:t>
            </a:r>
          </a:p>
        </p:txBody>
      </p:sp>
      <p:sp>
        <p:nvSpPr>
          <p:cNvPr id="188435" name="Oval 384"/>
          <p:cNvSpPr>
            <a:spLocks noChangeArrowheads="1"/>
          </p:cNvSpPr>
          <p:nvPr/>
        </p:nvSpPr>
        <p:spPr bwMode="auto">
          <a:xfrm>
            <a:off x="4337050" y="4229100"/>
            <a:ext cx="134938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36" name="Text Box 385"/>
          <p:cNvSpPr txBox="1">
            <a:spLocks noChangeArrowheads="1"/>
          </p:cNvSpPr>
          <p:nvPr/>
        </p:nvSpPr>
        <p:spPr bwMode="auto">
          <a:xfrm>
            <a:off x="1498600" y="4997450"/>
            <a:ext cx="1262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IDS </a:t>
            </a:r>
          </a:p>
          <a:p>
            <a:pPr algn="ctr"/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sensors</a:t>
            </a:r>
          </a:p>
        </p:txBody>
      </p:sp>
      <p:sp>
        <p:nvSpPr>
          <p:cNvPr id="188437" name="Line 389"/>
          <p:cNvSpPr>
            <a:spLocks noChangeShapeType="1"/>
          </p:cNvSpPr>
          <p:nvPr/>
        </p:nvSpPr>
        <p:spPr bwMode="auto">
          <a:xfrm flipV="1">
            <a:off x="2166938" y="4354513"/>
            <a:ext cx="2152650" cy="695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38" name="Rectangle 39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Gill Sans MT" charset="0"/>
              </a:rPr>
              <a:t>Intrusion detection systems</a:t>
            </a:r>
          </a:p>
        </p:txBody>
      </p:sp>
      <p:sp>
        <p:nvSpPr>
          <p:cNvPr id="188439" name="Rectangle 392"/>
          <p:cNvSpPr>
            <a:spLocks noGrp="1" noChangeArrowheads="1"/>
          </p:cNvSpPr>
          <p:nvPr>
            <p:ph type="body" idx="1"/>
          </p:nvPr>
        </p:nvSpPr>
        <p:spPr>
          <a:xfrm>
            <a:off x="596913" y="1513669"/>
            <a:ext cx="7772400" cy="1130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charset="0"/>
              </a:rPr>
              <a:t>multiple IDSs: different types of checking at different locations</a:t>
            </a:r>
          </a:p>
        </p:txBody>
      </p:sp>
      <p:sp>
        <p:nvSpPr>
          <p:cNvPr id="188440" name="Freeform 17"/>
          <p:cNvSpPr>
            <a:spLocks/>
          </p:cNvSpPr>
          <p:nvPr/>
        </p:nvSpPr>
        <p:spPr bwMode="auto">
          <a:xfrm>
            <a:off x="219075" y="2854325"/>
            <a:ext cx="3649663" cy="1808163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41" name="Rectangle 198"/>
          <p:cNvSpPr>
            <a:spLocks noChangeArrowheads="1"/>
          </p:cNvSpPr>
          <p:nvPr/>
        </p:nvSpPr>
        <p:spPr bwMode="auto">
          <a:xfrm>
            <a:off x="3648075" y="3957638"/>
            <a:ext cx="412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88442" name="Line 334"/>
          <p:cNvSpPr>
            <a:spLocks noChangeShapeType="1"/>
          </p:cNvSpPr>
          <p:nvPr/>
        </p:nvSpPr>
        <p:spPr bwMode="auto">
          <a:xfrm>
            <a:off x="2486025" y="3879850"/>
            <a:ext cx="1592263" cy="47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0" name="Line 20"/>
          <p:cNvSpPr>
            <a:spLocks noChangeShapeType="1"/>
          </p:cNvSpPr>
          <p:nvPr/>
        </p:nvSpPr>
        <p:spPr bwMode="auto">
          <a:xfrm flipH="1">
            <a:off x="649288" y="33988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1" name="Line 21"/>
          <p:cNvSpPr>
            <a:spLocks noChangeShapeType="1"/>
          </p:cNvSpPr>
          <p:nvPr/>
        </p:nvSpPr>
        <p:spPr bwMode="auto">
          <a:xfrm flipH="1">
            <a:off x="911225" y="3446463"/>
            <a:ext cx="396875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2" name="Line 22"/>
          <p:cNvSpPr>
            <a:spLocks noChangeShapeType="1"/>
          </p:cNvSpPr>
          <p:nvPr/>
        </p:nvSpPr>
        <p:spPr bwMode="auto">
          <a:xfrm>
            <a:off x="1455738" y="347503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46" name="Group 44"/>
          <p:cNvGrpSpPr>
            <a:grpSpLocks/>
          </p:cNvGrpSpPr>
          <p:nvPr/>
        </p:nvGrpSpPr>
        <p:grpSpPr bwMode="auto">
          <a:xfrm>
            <a:off x="193675" y="3182146"/>
            <a:ext cx="568325" cy="481012"/>
            <a:chOff x="-44" y="1473"/>
            <a:chExt cx="981" cy="1105"/>
          </a:xfrm>
        </p:grpSpPr>
        <p:pic>
          <p:nvPicPr>
            <p:cNvPr id="18860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47" name="Group 44"/>
          <p:cNvGrpSpPr>
            <a:grpSpLocks/>
          </p:cNvGrpSpPr>
          <p:nvPr/>
        </p:nvGrpSpPr>
        <p:grpSpPr bwMode="auto">
          <a:xfrm>
            <a:off x="1128713" y="3690938"/>
            <a:ext cx="568325" cy="481012"/>
            <a:chOff x="-44" y="1473"/>
            <a:chExt cx="981" cy="1105"/>
          </a:xfrm>
        </p:grpSpPr>
        <p:pic>
          <p:nvPicPr>
            <p:cNvPr id="1886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405" name="Line 21"/>
          <p:cNvSpPr>
            <a:spLocks noChangeShapeType="1"/>
          </p:cNvSpPr>
          <p:nvPr/>
        </p:nvSpPr>
        <p:spPr bwMode="auto">
          <a:xfrm>
            <a:off x="1674813" y="3405188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6" name="Line 22"/>
          <p:cNvSpPr>
            <a:spLocks noChangeShapeType="1"/>
          </p:cNvSpPr>
          <p:nvPr/>
        </p:nvSpPr>
        <p:spPr bwMode="auto">
          <a:xfrm flipH="1">
            <a:off x="1906588" y="3900488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7" name="Line 22"/>
          <p:cNvSpPr>
            <a:spLocks noChangeShapeType="1"/>
          </p:cNvSpPr>
          <p:nvPr/>
        </p:nvSpPr>
        <p:spPr bwMode="auto">
          <a:xfrm>
            <a:off x="2311400" y="391160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8" name="Line 20"/>
          <p:cNvSpPr>
            <a:spLocks noChangeShapeType="1"/>
          </p:cNvSpPr>
          <p:nvPr/>
        </p:nvSpPr>
        <p:spPr bwMode="auto">
          <a:xfrm flipH="1">
            <a:off x="1508125" y="33591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8452" name="Group 44"/>
          <p:cNvGrpSpPr>
            <a:grpSpLocks/>
          </p:cNvGrpSpPr>
          <p:nvPr/>
        </p:nvGrpSpPr>
        <p:grpSpPr bwMode="auto">
          <a:xfrm>
            <a:off x="1533525" y="4064000"/>
            <a:ext cx="568325" cy="481013"/>
            <a:chOff x="-44" y="1473"/>
            <a:chExt cx="981" cy="1105"/>
          </a:xfrm>
        </p:grpSpPr>
        <p:pic>
          <p:nvPicPr>
            <p:cNvPr id="1885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6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3" name="Group 44"/>
          <p:cNvGrpSpPr>
            <a:grpSpLocks/>
          </p:cNvGrpSpPr>
          <p:nvPr/>
        </p:nvGrpSpPr>
        <p:grpSpPr bwMode="auto">
          <a:xfrm>
            <a:off x="1990725" y="4132263"/>
            <a:ext cx="568325" cy="481012"/>
            <a:chOff x="-44" y="1473"/>
            <a:chExt cx="981" cy="1105"/>
          </a:xfrm>
        </p:grpSpPr>
        <p:pic>
          <p:nvPicPr>
            <p:cNvPr id="1885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411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246438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12" name="Picture 3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662363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56" name="Group 44"/>
          <p:cNvGrpSpPr>
            <a:grpSpLocks/>
          </p:cNvGrpSpPr>
          <p:nvPr/>
        </p:nvGrpSpPr>
        <p:grpSpPr bwMode="auto">
          <a:xfrm>
            <a:off x="1784350" y="3068638"/>
            <a:ext cx="568325" cy="481012"/>
            <a:chOff x="-44" y="1473"/>
            <a:chExt cx="981" cy="1105"/>
          </a:xfrm>
        </p:grpSpPr>
        <p:pic>
          <p:nvPicPr>
            <p:cNvPr id="1885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5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8457" name="Group 906"/>
          <p:cNvGrpSpPr>
            <a:grpSpLocks/>
          </p:cNvGrpSpPr>
          <p:nvPr/>
        </p:nvGrpSpPr>
        <p:grpSpPr bwMode="auto">
          <a:xfrm>
            <a:off x="663575" y="3859213"/>
            <a:ext cx="285750" cy="536575"/>
            <a:chOff x="4140" y="429"/>
            <a:chExt cx="1425" cy="2396"/>
          </a:xfrm>
        </p:grpSpPr>
        <p:sp>
          <p:nvSpPr>
            <p:cNvPr id="18856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6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5" name="Rectangle 911"/>
            <p:cNvSpPr>
              <a:spLocks noChangeArrowheads="1"/>
            </p:cNvSpPr>
            <p:nvPr/>
          </p:nvSpPr>
          <p:spPr bwMode="auto">
            <a:xfrm>
              <a:off x="4211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6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913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AutoShape 914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7" name="Rectangle 915"/>
            <p:cNvSpPr>
              <a:spLocks noChangeArrowheads="1"/>
            </p:cNvSpPr>
            <p:nvPr/>
          </p:nvSpPr>
          <p:spPr bwMode="auto">
            <a:xfrm>
              <a:off x="4227" y="1017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917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AutoShape 918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29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30" name="Rectangle 920"/>
            <p:cNvSpPr>
              <a:spLocks noChangeArrowheads="1"/>
            </p:cNvSpPr>
            <p:nvPr/>
          </p:nvSpPr>
          <p:spPr bwMode="auto">
            <a:xfrm>
              <a:off x="4227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7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47" name="AutoShape 922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8" name="AutoShape 923"/>
              <p:cNvSpPr>
                <a:spLocks noChangeArrowheads="1"/>
              </p:cNvSpPr>
              <p:nvPr/>
            </p:nvSpPr>
            <p:spPr bwMode="auto">
              <a:xfrm>
                <a:off x="632" y="2588"/>
                <a:ext cx="69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7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7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926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10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6" name="AutoShape 927"/>
              <p:cNvSpPr>
                <a:spLocks noChangeArrowheads="1"/>
              </p:cNvSpPr>
              <p:nvPr/>
            </p:nvSpPr>
            <p:spPr bwMode="auto">
              <a:xfrm>
                <a:off x="637" y="2584"/>
                <a:ext cx="680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4" name="Rectangle 928"/>
            <p:cNvSpPr>
              <a:spLocks noChangeArrowheads="1"/>
            </p:cNvSpPr>
            <p:nvPr/>
          </p:nvSpPr>
          <p:spPr bwMode="auto">
            <a:xfrm>
              <a:off x="5248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7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7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7" name="Oval 931"/>
            <p:cNvSpPr>
              <a:spLocks noChangeArrowheads="1"/>
            </p:cNvSpPr>
            <p:nvPr/>
          </p:nvSpPr>
          <p:spPr bwMode="auto">
            <a:xfrm>
              <a:off x="5518" y="2605"/>
              <a:ext cx="48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8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9" name="AutoShape 933"/>
            <p:cNvSpPr>
              <a:spLocks noChangeArrowheads="1"/>
            </p:cNvSpPr>
            <p:nvPr/>
          </p:nvSpPr>
          <p:spPr bwMode="auto">
            <a:xfrm>
              <a:off x="4140" y="2683"/>
              <a:ext cx="1195" cy="14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0" name="AutoShape 934"/>
            <p:cNvSpPr>
              <a:spLocks noChangeArrowheads="1"/>
            </p:cNvSpPr>
            <p:nvPr/>
          </p:nvSpPr>
          <p:spPr bwMode="auto">
            <a:xfrm>
              <a:off x="4211" y="2712"/>
              <a:ext cx="1061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1" name="Oval 935"/>
            <p:cNvSpPr>
              <a:spLocks noChangeArrowheads="1"/>
            </p:cNvSpPr>
            <p:nvPr/>
          </p:nvSpPr>
          <p:spPr bwMode="auto">
            <a:xfrm>
              <a:off x="4306" y="2385"/>
              <a:ext cx="158" cy="13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2" name="Oval 936"/>
            <p:cNvSpPr>
              <a:spLocks noChangeArrowheads="1"/>
            </p:cNvSpPr>
            <p:nvPr/>
          </p:nvSpPr>
          <p:spPr bwMode="auto">
            <a:xfrm>
              <a:off x="4488" y="2385"/>
              <a:ext cx="158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3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8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4" name="Rectangle 938"/>
            <p:cNvSpPr>
              <a:spLocks noChangeArrowheads="1"/>
            </p:cNvSpPr>
            <p:nvPr/>
          </p:nvSpPr>
          <p:spPr bwMode="auto">
            <a:xfrm>
              <a:off x="5058" y="1833"/>
              <a:ext cx="87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58" name="Text Box 380"/>
          <p:cNvSpPr txBox="1">
            <a:spLocks noChangeArrowheads="1"/>
          </p:cNvSpPr>
          <p:nvPr/>
        </p:nvSpPr>
        <p:spPr bwMode="auto">
          <a:xfrm>
            <a:off x="2511425" y="3189288"/>
            <a:ext cx="1082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internal</a:t>
            </a:r>
          </a:p>
          <a:p>
            <a:r>
              <a:rPr lang="en-US" dirty="0">
                <a:latin typeface="Arial" charset="0"/>
                <a:cs typeface="Arial" charset="0"/>
              </a:rPr>
              <a:t>network</a:t>
            </a:r>
          </a:p>
        </p:txBody>
      </p:sp>
      <p:grpSp>
        <p:nvGrpSpPr>
          <p:cNvPr id="188459" name="Group 906"/>
          <p:cNvGrpSpPr>
            <a:grpSpLocks/>
          </p:cNvGrpSpPr>
          <p:nvPr/>
        </p:nvGrpSpPr>
        <p:grpSpPr bwMode="auto">
          <a:xfrm>
            <a:off x="3698875" y="4697413"/>
            <a:ext cx="220663" cy="468312"/>
            <a:chOff x="4140" y="429"/>
            <a:chExt cx="1425" cy="2396"/>
          </a:xfrm>
        </p:grpSpPr>
        <p:sp>
          <p:nvSpPr>
            <p:cNvPr id="18853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3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3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35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6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1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3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33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4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3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4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41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31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2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4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4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29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0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18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4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4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5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6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7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28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537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8" y="4491038"/>
            <a:ext cx="541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8461" name="Group 906"/>
          <p:cNvGrpSpPr>
            <a:grpSpLocks/>
          </p:cNvGrpSpPr>
          <p:nvPr/>
        </p:nvGrpSpPr>
        <p:grpSpPr bwMode="auto">
          <a:xfrm>
            <a:off x="4216400" y="4960938"/>
            <a:ext cx="220663" cy="468312"/>
            <a:chOff x="4140" y="429"/>
            <a:chExt cx="1425" cy="2396"/>
          </a:xfrm>
        </p:grpSpPr>
        <p:sp>
          <p:nvSpPr>
            <p:cNvPr id="188499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908"/>
            <p:cNvSpPr>
              <a:spLocks noChangeArrowheads="1"/>
            </p:cNvSpPr>
            <p:nvPr/>
          </p:nvSpPr>
          <p:spPr bwMode="auto">
            <a:xfrm>
              <a:off x="4212" y="429"/>
              <a:ext cx="1035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01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02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" name="Rectangle 911"/>
            <p:cNvSpPr>
              <a:spLocks noChangeArrowheads="1"/>
            </p:cNvSpPr>
            <p:nvPr/>
          </p:nvSpPr>
          <p:spPr bwMode="auto">
            <a:xfrm>
              <a:off x="4212" y="689"/>
              <a:ext cx="59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4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9" name="AutoShape 913"/>
              <p:cNvSpPr>
                <a:spLocks noChangeArrowheads="1"/>
              </p:cNvSpPr>
              <p:nvPr/>
            </p:nvSpPr>
            <p:spPr bwMode="auto">
              <a:xfrm>
                <a:off x="609" y="2565"/>
                <a:ext cx="729" cy="13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70" name="AutoShape 914"/>
              <p:cNvSpPr>
                <a:spLocks noChangeArrowheads="1"/>
              </p:cNvSpPr>
              <p:nvPr/>
            </p:nvSpPr>
            <p:spPr bwMode="auto">
              <a:xfrm>
                <a:off x="622" y="2580"/>
                <a:ext cx="704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5" name="Rectangle 915"/>
            <p:cNvSpPr>
              <a:spLocks noChangeArrowheads="1"/>
            </p:cNvSpPr>
            <p:nvPr/>
          </p:nvSpPr>
          <p:spPr bwMode="auto">
            <a:xfrm>
              <a:off x="4222" y="1022"/>
              <a:ext cx="59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6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67" name="AutoShape 917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29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8" name="AutoShape 918"/>
              <p:cNvSpPr>
                <a:spLocks noChangeArrowheads="1"/>
              </p:cNvSpPr>
              <p:nvPr/>
            </p:nvSpPr>
            <p:spPr bwMode="auto">
              <a:xfrm>
                <a:off x="624" y="2580"/>
                <a:ext cx="704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4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605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8" name="Rectangle 920"/>
            <p:cNvSpPr>
              <a:spLocks noChangeArrowheads="1"/>
            </p:cNvSpPr>
            <p:nvPr/>
          </p:nvSpPr>
          <p:spPr bwMode="auto">
            <a:xfrm>
              <a:off x="4222" y="1655"/>
              <a:ext cx="605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509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65" name="AutoShape 922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28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6" name="AutoShape 923"/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70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510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11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63" name="AutoShape 926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4" name="AutoShape 927"/>
              <p:cNvSpPr>
                <a:spLocks noChangeArrowheads="1"/>
              </p:cNvSpPr>
              <p:nvPr/>
            </p:nvSpPr>
            <p:spPr bwMode="auto">
              <a:xfrm>
                <a:off x="621" y="2588"/>
                <a:ext cx="70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52" name="Rectangle 928"/>
            <p:cNvSpPr>
              <a:spLocks noChangeArrowheads="1"/>
            </p:cNvSpPr>
            <p:nvPr/>
          </p:nvSpPr>
          <p:spPr bwMode="auto">
            <a:xfrm>
              <a:off x="5247" y="429"/>
              <a:ext cx="72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3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4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5" name="Oval 931"/>
            <p:cNvSpPr>
              <a:spLocks noChangeArrowheads="1"/>
            </p:cNvSpPr>
            <p:nvPr/>
          </p:nvSpPr>
          <p:spPr bwMode="auto">
            <a:xfrm>
              <a:off x="5514" y="2606"/>
              <a:ext cx="51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516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7" name="AutoShape 933"/>
            <p:cNvSpPr>
              <a:spLocks noChangeArrowheads="1"/>
            </p:cNvSpPr>
            <p:nvPr/>
          </p:nvSpPr>
          <p:spPr bwMode="auto">
            <a:xfrm>
              <a:off x="4140" y="2679"/>
              <a:ext cx="1199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8" name="AutoShape 934"/>
            <p:cNvSpPr>
              <a:spLocks noChangeArrowheads="1"/>
            </p:cNvSpPr>
            <p:nvPr/>
          </p:nvSpPr>
          <p:spPr bwMode="auto">
            <a:xfrm>
              <a:off x="4212" y="2711"/>
              <a:ext cx="1066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59" name="Oval 935"/>
            <p:cNvSpPr>
              <a:spLocks noChangeArrowheads="1"/>
            </p:cNvSpPr>
            <p:nvPr/>
          </p:nvSpPr>
          <p:spPr bwMode="auto">
            <a:xfrm>
              <a:off x="4304" y="2386"/>
              <a:ext cx="164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0" name="Oval 936"/>
            <p:cNvSpPr>
              <a:spLocks noChangeArrowheads="1"/>
            </p:cNvSpPr>
            <p:nvPr/>
          </p:nvSpPr>
          <p:spPr bwMode="auto">
            <a:xfrm>
              <a:off x="4489" y="2386"/>
              <a:ext cx="154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1" name="Oval 937"/>
            <p:cNvSpPr>
              <a:spLocks noChangeArrowheads="1"/>
            </p:cNvSpPr>
            <p:nvPr/>
          </p:nvSpPr>
          <p:spPr bwMode="auto">
            <a:xfrm>
              <a:off x="4663" y="2378"/>
              <a:ext cx="154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62" name="Rectangle 938"/>
            <p:cNvSpPr>
              <a:spLocks noChangeArrowheads="1"/>
            </p:cNvSpPr>
            <p:nvPr/>
          </p:nvSpPr>
          <p:spPr bwMode="auto">
            <a:xfrm>
              <a:off x="5063" y="1834"/>
              <a:ext cx="82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8462" name="Group 906"/>
          <p:cNvGrpSpPr>
            <a:grpSpLocks/>
          </p:cNvGrpSpPr>
          <p:nvPr/>
        </p:nvGrpSpPr>
        <p:grpSpPr bwMode="auto">
          <a:xfrm>
            <a:off x="4757738" y="4745038"/>
            <a:ext cx="222250" cy="466725"/>
            <a:chOff x="4140" y="429"/>
            <a:chExt cx="1425" cy="2396"/>
          </a:xfrm>
        </p:grpSpPr>
        <p:sp>
          <p:nvSpPr>
            <p:cNvPr id="188467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3" name="Rectangle 908"/>
            <p:cNvSpPr>
              <a:spLocks noChangeArrowheads="1"/>
            </p:cNvSpPr>
            <p:nvPr/>
          </p:nvSpPr>
          <p:spPr bwMode="auto">
            <a:xfrm>
              <a:off x="4211" y="429"/>
              <a:ext cx="1038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69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70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6" name="Rectangle 911"/>
            <p:cNvSpPr>
              <a:spLocks noChangeArrowheads="1"/>
            </p:cNvSpPr>
            <p:nvPr/>
          </p:nvSpPr>
          <p:spPr bwMode="auto">
            <a:xfrm>
              <a:off x="4211" y="690"/>
              <a:ext cx="590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2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2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3" name="AutoShape 914"/>
              <p:cNvSpPr>
                <a:spLocks noChangeArrowheads="1"/>
              </p:cNvSpPr>
              <p:nvPr/>
            </p:nvSpPr>
            <p:spPr bwMode="auto">
              <a:xfrm>
                <a:off x="629" y="2581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78" name="Rectangle 915"/>
            <p:cNvSpPr>
              <a:spLocks noChangeArrowheads="1"/>
            </p:cNvSpPr>
            <p:nvPr/>
          </p:nvSpPr>
          <p:spPr bwMode="auto">
            <a:xfrm>
              <a:off x="4221" y="1024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4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00" name="AutoShape 917"/>
              <p:cNvSpPr>
                <a:spLocks noChangeArrowheads="1"/>
              </p:cNvSpPr>
              <p:nvPr/>
            </p:nvSpPr>
            <p:spPr bwMode="auto">
              <a:xfrm>
                <a:off x="619" y="2565"/>
                <a:ext cx="724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1" name="AutoShape 918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9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0" name="Rectangle 919"/>
            <p:cNvSpPr>
              <a:spLocks noChangeArrowheads="1"/>
            </p:cNvSpPr>
            <p:nvPr/>
          </p:nvSpPr>
          <p:spPr bwMode="auto">
            <a:xfrm>
              <a:off x="4211" y="1358"/>
              <a:ext cx="601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81" name="Rectangle 920"/>
            <p:cNvSpPr>
              <a:spLocks noChangeArrowheads="1"/>
            </p:cNvSpPr>
            <p:nvPr/>
          </p:nvSpPr>
          <p:spPr bwMode="auto">
            <a:xfrm>
              <a:off x="4221" y="1660"/>
              <a:ext cx="601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8477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98" name="AutoShape 922"/>
              <p:cNvSpPr>
                <a:spLocks noChangeArrowheads="1"/>
              </p:cNvSpPr>
              <p:nvPr/>
            </p:nvSpPr>
            <p:spPr bwMode="auto">
              <a:xfrm>
                <a:off x="608" y="2568"/>
                <a:ext cx="735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9" name="AutoShape 923"/>
              <p:cNvSpPr>
                <a:spLocks noChangeArrowheads="1"/>
              </p:cNvSpPr>
              <p:nvPr/>
            </p:nvSpPr>
            <p:spPr bwMode="auto">
              <a:xfrm>
                <a:off x="620" y="2583"/>
                <a:ext cx="710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8478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79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6" name="AutoShape 92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97" name="AutoShape 927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9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585" name="Rectangle 928"/>
            <p:cNvSpPr>
              <a:spLocks noChangeArrowheads="1"/>
            </p:cNvSpPr>
            <p:nvPr/>
          </p:nvSpPr>
          <p:spPr bwMode="auto">
            <a:xfrm>
              <a:off x="5249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1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2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8" name="Oval 931"/>
            <p:cNvSpPr>
              <a:spLocks noChangeArrowheads="1"/>
            </p:cNvSpPr>
            <p:nvPr/>
          </p:nvSpPr>
          <p:spPr bwMode="auto">
            <a:xfrm>
              <a:off x="5514" y="2605"/>
              <a:ext cx="51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8484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0" name="AutoShape 93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1" name="AutoShape 934"/>
            <p:cNvSpPr>
              <a:spLocks noChangeArrowheads="1"/>
            </p:cNvSpPr>
            <p:nvPr/>
          </p:nvSpPr>
          <p:spPr bwMode="auto">
            <a:xfrm>
              <a:off x="4211" y="2711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2" name="Oval 935"/>
            <p:cNvSpPr>
              <a:spLocks noChangeArrowheads="1"/>
            </p:cNvSpPr>
            <p:nvPr/>
          </p:nvSpPr>
          <p:spPr bwMode="auto">
            <a:xfrm>
              <a:off x="4303" y="2385"/>
              <a:ext cx="16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3" name="Oval 936"/>
            <p:cNvSpPr>
              <a:spLocks noChangeArrowheads="1"/>
            </p:cNvSpPr>
            <p:nvPr/>
          </p:nvSpPr>
          <p:spPr bwMode="auto">
            <a:xfrm>
              <a:off x="4486" y="2385"/>
              <a:ext cx="163" cy="1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4" name="Oval 937"/>
            <p:cNvSpPr>
              <a:spLocks noChangeArrowheads="1"/>
            </p:cNvSpPr>
            <p:nvPr/>
          </p:nvSpPr>
          <p:spPr bwMode="auto">
            <a:xfrm>
              <a:off x="4659" y="2377"/>
              <a:ext cx="163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95" name="Rectangle 938"/>
            <p:cNvSpPr>
              <a:spLocks noChangeArrowheads="1"/>
            </p:cNvSpPr>
            <p:nvPr/>
          </p:nvSpPr>
          <p:spPr bwMode="auto">
            <a:xfrm>
              <a:off x="5056" y="1831"/>
              <a:ext cx="92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88463" name="Oval 382"/>
          <p:cNvSpPr>
            <a:spLocks noChangeArrowheads="1"/>
          </p:cNvSpPr>
          <p:nvPr/>
        </p:nvSpPr>
        <p:spPr bwMode="auto">
          <a:xfrm>
            <a:off x="3411538" y="3819525"/>
            <a:ext cx="134937" cy="1349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4" name="Oval 383"/>
          <p:cNvSpPr>
            <a:spLocks noChangeArrowheads="1"/>
          </p:cNvSpPr>
          <p:nvPr/>
        </p:nvSpPr>
        <p:spPr bwMode="auto">
          <a:xfrm>
            <a:off x="974725" y="3703638"/>
            <a:ext cx="134938" cy="13493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65" name="Line 387"/>
          <p:cNvSpPr>
            <a:spLocks noChangeShapeType="1"/>
          </p:cNvSpPr>
          <p:nvPr/>
        </p:nvSpPr>
        <p:spPr bwMode="auto">
          <a:xfrm flipH="1" flipV="1">
            <a:off x="1081088" y="3914775"/>
            <a:ext cx="1074737" cy="11398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8466" name="Line 388"/>
          <p:cNvSpPr>
            <a:spLocks noChangeShapeType="1"/>
          </p:cNvSpPr>
          <p:nvPr/>
        </p:nvSpPr>
        <p:spPr bwMode="auto">
          <a:xfrm flipV="1">
            <a:off x="2151063" y="4019550"/>
            <a:ext cx="1293812" cy="1046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7663" y="0"/>
            <a:ext cx="8353425" cy="114300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A more sophisticated encryption approach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4552" y="1150938"/>
            <a:ext cx="8731891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n substitution ciphers, M</a:t>
            </a:r>
            <a:r>
              <a:rPr lang="en-US" baseline="-25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,M</a:t>
            </a:r>
            <a:r>
              <a:rPr lang="en-US" baseline="-25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,…,M</a:t>
            </a:r>
            <a:r>
              <a:rPr lang="en-US" baseline="-25000" dirty="0">
                <a:latin typeface="Gill Sans MT" charset="0"/>
              </a:rPr>
              <a:t>n</a:t>
            </a:r>
          </a:p>
          <a:p>
            <a:r>
              <a:rPr lang="en-US" dirty="0">
                <a:latin typeface="Gill Sans MT" charset="0"/>
              </a:rPr>
              <a:t>cycling pattern: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e.g., n=4: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  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2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;</a:t>
            </a:r>
            <a:r>
              <a:rPr lang="en-US" dirty="0">
                <a:latin typeface="Gill Sans MT" charset="0"/>
              </a:rPr>
              <a:t> ..</a:t>
            </a:r>
          </a:p>
          <a:p>
            <a:r>
              <a:rPr lang="en-US" dirty="0">
                <a:latin typeface="Gill Sans MT" charset="0"/>
              </a:rPr>
              <a:t>for each new plaintext symbol, use subsequent </a:t>
            </a:r>
            <a:r>
              <a:rPr lang="en-US" dirty="0" smtClean="0">
                <a:latin typeface="Gill Sans MT" charset="0"/>
              </a:rPr>
              <a:t>substitution </a:t>
            </a:r>
            <a:r>
              <a:rPr lang="en-US" dirty="0">
                <a:latin typeface="Gill Sans MT" charset="0"/>
              </a:rPr>
              <a:t>pattern in cyclic pattern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Gill Sans MT" charset="0"/>
              </a:rPr>
              <a:t>dog: d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1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o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3</a:t>
            </a:r>
            <a:r>
              <a:rPr lang="en-US" dirty="0">
                <a:solidFill>
                  <a:srgbClr val="008000"/>
                </a:solidFill>
                <a:latin typeface="Gill Sans MT" charset="0"/>
              </a:rPr>
              <a:t>, g from M</a:t>
            </a:r>
            <a:r>
              <a:rPr lang="en-US" baseline="-25000" dirty="0">
                <a:solidFill>
                  <a:srgbClr val="008000"/>
                </a:solidFill>
                <a:latin typeface="Gill Sans MT" charset="0"/>
              </a:rPr>
              <a:t>4</a:t>
            </a:r>
          </a:p>
          <a:p>
            <a:pPr lvl="1"/>
            <a:endParaRPr lang="en-US" baseline="-25000" dirty="0">
              <a:solidFill>
                <a:srgbClr val="008000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    Encryption key: </a:t>
            </a:r>
            <a:r>
              <a:rPr lang="en-US" sz="2800" dirty="0">
                <a:latin typeface="Gill Sans MT" charset="0"/>
              </a:rPr>
              <a:t>n substitution ciphers, and cyclic             pattern</a:t>
            </a:r>
          </a:p>
          <a:p>
            <a:pPr lvl="1"/>
            <a:r>
              <a:rPr lang="en-US" dirty="0">
                <a:latin typeface="Gill Sans MT" charset="0"/>
              </a:rPr>
              <a:t>key need not be just n-bit pattern</a:t>
            </a:r>
          </a:p>
        </p:txBody>
      </p:sp>
      <p:pic>
        <p:nvPicPr>
          <p:cNvPr id="39940" name="Picture 1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032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4552" y="475409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5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715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Network Security (summary)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81486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basic techniques…...</a:t>
            </a:r>
          </a:p>
          <a:p>
            <a:pPr lvl="1"/>
            <a:r>
              <a:rPr lang="en-US" dirty="0">
                <a:latin typeface="Gill Sans MT" charset="0"/>
              </a:rPr>
              <a:t>cryptography (symmetric and public)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pPr lvl="1"/>
            <a:r>
              <a:rPr lang="en-US" dirty="0">
                <a:latin typeface="Gill Sans MT" charset="0"/>
              </a:rPr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…. used in many different security scenarios</a:t>
            </a:r>
          </a:p>
          <a:p>
            <a:pPr lvl="1"/>
            <a:r>
              <a:rPr lang="en-US" dirty="0">
                <a:latin typeface="Gill Sans MT" charset="0"/>
              </a:rPr>
              <a:t>secure email</a:t>
            </a:r>
          </a:p>
          <a:p>
            <a:pPr lvl="1"/>
            <a:r>
              <a:rPr lang="en-US" dirty="0">
                <a:latin typeface="Gill Sans MT" charset="0"/>
              </a:rPr>
              <a:t>secure transport (SSL)</a:t>
            </a:r>
          </a:p>
          <a:p>
            <a:pPr lvl="1"/>
            <a:r>
              <a:rPr lang="en-US" dirty="0">
                <a:latin typeface="Gill Sans MT" charset="0"/>
              </a:rPr>
              <a:t>IP sec</a:t>
            </a:r>
          </a:p>
          <a:p>
            <a:pPr lvl="1"/>
            <a:r>
              <a:rPr lang="en-US" dirty="0">
                <a:latin typeface="Gill Sans MT" charset="0"/>
              </a:rPr>
              <a:t>802.11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7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438" y="1206500"/>
            <a:ext cx="8278812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DES: Data Encryption Standard</a:t>
            </a:r>
            <a:endParaRPr lang="en-US" sz="2400" dirty="0">
              <a:solidFill>
                <a:srgbClr val="C00000"/>
              </a:solidFill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US encryption standard [NIST 1993]</a:t>
            </a:r>
          </a:p>
          <a:p>
            <a:r>
              <a:rPr lang="en-US" sz="2400" dirty="0">
                <a:latin typeface="Gill Sans MT" charset="0"/>
              </a:rPr>
              <a:t>56-bit symmetric key, 64-bit plaintext input</a:t>
            </a:r>
          </a:p>
          <a:p>
            <a:r>
              <a:rPr lang="en-US" sz="2400" dirty="0">
                <a:latin typeface="Gill Sans MT" charset="0"/>
              </a:rPr>
              <a:t>block cipher with cipher block chaining</a:t>
            </a:r>
          </a:p>
          <a:p>
            <a:r>
              <a:rPr lang="en-US" sz="2400" dirty="0">
                <a:latin typeface="Gill Sans MT" charset="0"/>
              </a:rPr>
              <a:t>how secure is DES?</a:t>
            </a:r>
          </a:p>
          <a:p>
            <a:pPr lvl="1"/>
            <a:r>
              <a:rPr lang="en-US" dirty="0">
                <a:latin typeface="Gill Sans MT" charset="0"/>
              </a:rPr>
              <a:t>DES Challenge: 56-bit-key-encrypted phrase  decrypted (brute force) in less than a day</a:t>
            </a:r>
          </a:p>
          <a:p>
            <a:pPr lvl="1"/>
            <a:r>
              <a:rPr lang="en-US" dirty="0">
                <a:latin typeface="Gill Sans MT" charset="0"/>
              </a:rPr>
              <a:t>no known good analytic attack</a:t>
            </a:r>
          </a:p>
          <a:p>
            <a:r>
              <a:rPr lang="en-US" sz="2400" dirty="0">
                <a:latin typeface="Gill Sans MT" charset="0"/>
              </a:rPr>
              <a:t>making DES more secure:</a:t>
            </a:r>
          </a:p>
          <a:p>
            <a:pPr lvl="1"/>
            <a:r>
              <a:rPr lang="en-US" dirty="0">
                <a:latin typeface="Gill Sans MT" charset="0"/>
              </a:rPr>
              <a:t>3DES: encrypt 3 times with 3 different keys</a:t>
            </a:r>
          </a:p>
        </p:txBody>
      </p:sp>
      <p:pic>
        <p:nvPicPr>
          <p:cNvPr id="4198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7540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76238" y="2222500"/>
            <a:ext cx="3717925" cy="3046413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293688" y="304800"/>
            <a:ext cx="3927475" cy="1143000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sz="3600" dirty="0">
                <a:latin typeface="Gill Sans MT" charset="0"/>
              </a:rPr>
              <a:t>Symmetric key </a:t>
            </a:r>
            <a:br>
              <a:rPr lang="en-US" sz="3600" dirty="0">
                <a:latin typeface="Gill Sans MT" charset="0"/>
              </a:rPr>
            </a:br>
            <a:r>
              <a:rPr lang="en-US" sz="3600" dirty="0">
                <a:latin typeface="Gill Sans MT" charset="0"/>
              </a:rPr>
              <a:t>crypto: DES</a:t>
            </a:r>
            <a:endParaRPr lang="en-US" dirty="0">
              <a:latin typeface="Gill Sans MT" charset="0"/>
            </a:endParaRP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initial permutation 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16 identical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rounds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of function application, each using different 48 bits of key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final permutation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43013" name="Group 5"/>
          <p:cNvGrpSpPr>
            <a:grpSpLocks/>
          </p:cNvGrpSpPr>
          <p:nvPr/>
        </p:nvGrpSpPr>
        <p:grpSpPr bwMode="auto">
          <a:xfrm>
            <a:off x="587375" y="1928813"/>
            <a:ext cx="2176463" cy="523875"/>
            <a:chOff x="384" y="1352"/>
            <a:chExt cx="1371" cy="330"/>
          </a:xfrm>
        </p:grpSpPr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384" y="1352"/>
              <a:ext cx="1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  <a:cs typeface="Arial" charset="0"/>
                </a:rPr>
                <a:t>DES operation</a:t>
              </a:r>
            </a:p>
          </p:txBody>
        </p:sp>
      </p:grpSp>
      <p:pic>
        <p:nvPicPr>
          <p:cNvPr id="43014" name="Picture 8" descr="07-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327150"/>
            <a:ext cx="2851150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73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AES: Advanced Encryption Standard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symmetric-key NIST standard, </a:t>
            </a:r>
            <a:r>
              <a:rPr lang="en-US" dirty="0" smtClean="0">
                <a:latin typeface="Gill Sans MT" charset="0"/>
              </a:rPr>
              <a:t>replaced </a:t>
            </a:r>
            <a:r>
              <a:rPr lang="en-US" dirty="0">
                <a:latin typeface="Gill Sans MT" charset="0"/>
              </a:rPr>
              <a:t>DES (Nov 2001)</a:t>
            </a:r>
          </a:p>
          <a:p>
            <a:r>
              <a:rPr lang="en-US" dirty="0">
                <a:latin typeface="Gill Sans MT" charset="0"/>
              </a:rPr>
              <a:t>processes data in 128 bit blocks</a:t>
            </a:r>
          </a:p>
          <a:p>
            <a:r>
              <a:rPr lang="en-US" dirty="0">
                <a:latin typeface="Gill Sans MT" charset="0"/>
              </a:rPr>
              <a:t>128, 192, or 256 bit keys</a:t>
            </a:r>
          </a:p>
          <a:p>
            <a:r>
              <a:rPr lang="en-US" dirty="0">
                <a:latin typeface="Gill Sans MT" charset="0"/>
              </a:rPr>
              <a:t>brute force decryption (try each key) taking 1 sec on DES, takes 149 trillion years for AES</a:t>
            </a:r>
          </a:p>
        </p:txBody>
      </p:sp>
      <p:pic>
        <p:nvPicPr>
          <p:cNvPr id="44036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937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2" y="1654175"/>
            <a:ext cx="396284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Public key encryption algorithms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0" y="2298700"/>
            <a:ext cx="5619750" cy="62547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Arial" charset="0"/>
                <a:cs typeface="Arial" charset="0"/>
              </a:rPr>
              <a:t>need K  ( ) and K  ( ) such that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08338" y="2522538"/>
            <a:ext cx="388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810125" y="2560638"/>
            <a:ext cx="388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519488" y="19589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03813" y="1997075"/>
            <a:ext cx="35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4800" dirty="0">
                <a:latin typeface="Arial" charset="0"/>
                <a:cs typeface="Arial" charset="0"/>
              </a:rPr>
              <a:t>.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2117725" y="3857625"/>
            <a:ext cx="5713836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latin typeface="Arial" charset="0"/>
                <a:cs typeface="Arial" charset="0"/>
              </a:rPr>
              <a:t>given public key K  , it should be impossible to compute private key K  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409950" y="496252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4995863" y="4054475"/>
            <a:ext cx="43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703263" y="1535113"/>
            <a:ext cx="2200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  <a:cs typeface="Arial" charset="0"/>
              </a:rPr>
              <a:t>requirements:</a:t>
            </a:r>
            <a:endParaRPr lang="en-US" sz="2400" dirty="0">
              <a:latin typeface="Gill Sans MT" charset="0"/>
              <a:cs typeface="Arial" charset="0"/>
            </a:endParaRPr>
          </a:p>
        </p:txBody>
      </p:sp>
      <p:sp>
        <p:nvSpPr>
          <p:cNvPr id="47116" name="Oval 13"/>
          <p:cNvSpPr>
            <a:spLocks noChangeArrowheads="1"/>
          </p:cNvSpPr>
          <p:nvPr/>
        </p:nvSpPr>
        <p:spPr bwMode="auto">
          <a:xfrm>
            <a:off x="1490663" y="2308225"/>
            <a:ext cx="552450" cy="5175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1576388" y="23082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1</a:t>
            </a: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47118" name="Group 15"/>
          <p:cNvGrpSpPr>
            <a:grpSpLocks/>
          </p:cNvGrpSpPr>
          <p:nvPr/>
        </p:nvGrpSpPr>
        <p:grpSpPr bwMode="auto">
          <a:xfrm>
            <a:off x="1524000" y="3810000"/>
            <a:ext cx="552450" cy="533400"/>
            <a:chOff x="489" y="1776"/>
            <a:chExt cx="348" cy="336"/>
          </a:xfrm>
        </p:grpSpPr>
        <p:sp>
          <p:nvSpPr>
            <p:cNvPr id="47132" name="Oval 16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133" name="Text Box 17"/>
            <p:cNvSpPr txBox="1">
              <a:spLocks noChangeArrowheads="1"/>
            </p:cNvSpPr>
            <p:nvPr/>
          </p:nvSpPr>
          <p:spPr bwMode="auto">
            <a:xfrm>
              <a:off x="546" y="177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47119" name="Text Box 18"/>
          <p:cNvSpPr txBox="1">
            <a:spLocks noChangeArrowheads="1"/>
          </p:cNvSpPr>
          <p:nvPr/>
        </p:nvSpPr>
        <p:spPr bwMode="auto">
          <a:xfrm>
            <a:off x="1431925" y="5638800"/>
            <a:ext cx="5707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RSA: </a:t>
            </a:r>
            <a:r>
              <a:rPr lang="en-US" sz="2800" dirty="0">
                <a:latin typeface="Gill Sans MT" charset="0"/>
              </a:rPr>
              <a:t>Rivest, Shamir, Adelson algorithm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47120" name="Text Box 19"/>
          <p:cNvSpPr txBox="1">
            <a:spLocks noChangeArrowheads="1"/>
          </p:cNvSpPr>
          <p:nvPr/>
        </p:nvSpPr>
        <p:spPr bwMode="auto">
          <a:xfrm>
            <a:off x="3213100" y="2147888"/>
            <a:ext cx="365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1" name="Text Box 20"/>
          <p:cNvSpPr txBox="1">
            <a:spLocks noChangeArrowheads="1"/>
          </p:cNvSpPr>
          <p:nvPr/>
        </p:nvSpPr>
        <p:spPr bwMode="auto">
          <a:xfrm>
            <a:off x="4838700" y="2187575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3238500" y="2720975"/>
            <a:ext cx="2830513" cy="947738"/>
            <a:chOff x="1340" y="1706"/>
            <a:chExt cx="1783" cy="597"/>
          </a:xfrm>
        </p:grpSpPr>
        <p:grpSp>
          <p:nvGrpSpPr>
            <p:cNvPr id="47126" name="Group 22"/>
            <p:cNvGrpSpPr>
              <a:grpSpLocks/>
            </p:cNvGrpSpPr>
            <p:nvPr/>
          </p:nvGrpSpPr>
          <p:grpSpPr bwMode="auto">
            <a:xfrm>
              <a:off x="1340" y="1841"/>
              <a:ext cx="1783" cy="462"/>
              <a:chOff x="1711" y="1463"/>
              <a:chExt cx="1783" cy="462"/>
            </a:xfrm>
          </p:grpSpPr>
          <p:sp>
            <p:nvSpPr>
              <p:cNvPr id="47129" name="Text Box 23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(K  (m))  =  m </a:t>
                </a:r>
              </a:p>
            </p:txBody>
          </p:sp>
          <p:sp>
            <p:nvSpPr>
              <p:cNvPr id="47130" name="Text Box 24"/>
              <p:cNvSpPr txBox="1">
                <a:spLocks noChangeArrowheads="1"/>
              </p:cNvSpPr>
              <p:nvPr/>
            </p:nvSpPr>
            <p:spPr bwMode="auto">
              <a:xfrm>
                <a:off x="2234" y="1634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13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1620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7127" name="Text Box 26"/>
            <p:cNvSpPr txBox="1">
              <a:spLocks noChangeArrowheads="1"/>
            </p:cNvSpPr>
            <p:nvPr/>
          </p:nvSpPr>
          <p:spPr bwMode="auto">
            <a:xfrm>
              <a:off x="1521" y="170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7128" name="Text Box 27"/>
            <p:cNvSpPr txBox="1">
              <a:spLocks noChangeArrowheads="1"/>
            </p:cNvSpPr>
            <p:nvPr/>
          </p:nvSpPr>
          <p:spPr bwMode="auto">
            <a:xfrm>
              <a:off x="1860" y="1722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7123" name="Text Box 28"/>
          <p:cNvSpPr txBox="1">
            <a:spLocks noChangeArrowheads="1"/>
          </p:cNvSpPr>
          <p:nvPr/>
        </p:nvSpPr>
        <p:spPr bwMode="auto">
          <a:xfrm>
            <a:off x="5053013" y="3708400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7124" name="Text Box 29"/>
          <p:cNvSpPr txBox="1">
            <a:spLocks noChangeArrowheads="1"/>
          </p:cNvSpPr>
          <p:nvPr/>
        </p:nvSpPr>
        <p:spPr bwMode="auto">
          <a:xfrm>
            <a:off x="3408363" y="4557713"/>
            <a:ext cx="285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-</a:t>
            </a:r>
          </a:p>
        </p:txBody>
      </p:sp>
      <p:pic>
        <p:nvPicPr>
          <p:cNvPr id="47125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9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41288"/>
            <a:ext cx="77724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Prerequisite: modular arithmetic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24800" cy="4648200"/>
          </a:xfrm>
        </p:spPr>
        <p:txBody>
          <a:bodyPr/>
          <a:lstStyle/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x mod n = remainder of x when divide by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facts: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+ (b mod n)] mod n = (a+b)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- (b mod n)] mod n = (a-b) mod n</a:t>
            </a:r>
          </a:p>
          <a:p>
            <a:pPr marL="277813" lvl="1" indent="60325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[(a mod n) * (b mod n)] mod n = (a*b)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thus</a:t>
            </a:r>
          </a:p>
          <a:p>
            <a:pPr marL="277813" indent="-277813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</a:t>
            </a:r>
            <a:r>
              <a:rPr lang="en-US" dirty="0" smtClean="0">
                <a:solidFill>
                  <a:srgbClr val="000099"/>
                </a:solidFill>
                <a:latin typeface="Gill Sans MT" charset="0"/>
              </a:rPr>
              <a:t>(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a mod n)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 = a</a:t>
            </a:r>
            <a:r>
              <a:rPr lang="en-US" baseline="30000" dirty="0">
                <a:solidFill>
                  <a:srgbClr val="000099"/>
                </a:solidFill>
                <a:latin typeface="Gill Sans MT" charset="0"/>
              </a:rPr>
              <a:t>d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 mod n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example: x=14, n=10, d=2: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(</a:t>
            </a:r>
            <a:r>
              <a:rPr lang="en-US" dirty="0">
                <a:latin typeface="Gill Sans MT" charset="0"/>
              </a:rPr>
              <a:t>x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mod 10 = 6</a:t>
            </a:r>
            <a:br>
              <a:rPr lang="en-US" dirty="0">
                <a:latin typeface="Gill Sans MT" charset="0"/>
              </a:rPr>
            </a:br>
            <a:r>
              <a:rPr lang="en-US" dirty="0" smtClean="0">
                <a:latin typeface="Gill Sans MT" charset="0"/>
              </a:rPr>
              <a:t>  x</a:t>
            </a:r>
            <a:r>
              <a:rPr lang="en-US" baseline="30000" dirty="0" smtClean="0">
                <a:latin typeface="Gill Sans MT" charset="0"/>
              </a:rPr>
              <a:t>d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= 14</a:t>
            </a:r>
            <a:r>
              <a:rPr lang="en-US" baseline="30000" dirty="0">
                <a:latin typeface="Gill Sans MT" charset="0"/>
              </a:rPr>
              <a:t>2</a:t>
            </a:r>
            <a:r>
              <a:rPr lang="en-US" dirty="0">
                <a:latin typeface="Gill Sans MT" charset="0"/>
              </a:rPr>
              <a:t> = 196   x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10  = 6 </a:t>
            </a:r>
          </a:p>
        </p:txBody>
      </p:sp>
      <p:pic>
        <p:nvPicPr>
          <p:cNvPr id="48132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9318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0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getting ready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7813" indent="-277813"/>
            <a:r>
              <a:rPr lang="en-US" dirty="0">
                <a:latin typeface="Gill Sans MT" charset="0"/>
              </a:rPr>
              <a:t>message: just a bit pattern</a:t>
            </a:r>
          </a:p>
          <a:p>
            <a:pPr marL="277813" indent="-277813"/>
            <a:r>
              <a:rPr lang="en-US" dirty="0">
                <a:latin typeface="Gill Sans MT" charset="0"/>
              </a:rPr>
              <a:t>bit pattern can be uniquely represented by an integer number </a:t>
            </a:r>
          </a:p>
          <a:p>
            <a:pPr marL="277813" indent="-277813"/>
            <a:r>
              <a:rPr lang="en-US" dirty="0">
                <a:latin typeface="Gill Sans MT" charset="0"/>
              </a:rPr>
              <a:t>thus, encrypting a message is equivalent to encrypting a </a:t>
            </a:r>
            <a:r>
              <a:rPr lang="en-US" dirty="0" smtClean="0">
                <a:latin typeface="Gill Sans MT" charset="0"/>
              </a:rPr>
              <a:t>number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example:</a:t>
            </a:r>
          </a:p>
          <a:p>
            <a:r>
              <a:rPr lang="en-US" sz="2400" dirty="0">
                <a:latin typeface="Gill Sans MT" charset="0"/>
              </a:rPr>
              <a:t>m= 10010001 . This message is uniquely represented by the decimal number 145. </a:t>
            </a:r>
          </a:p>
          <a:p>
            <a:r>
              <a:rPr lang="en-US" sz="2400" dirty="0">
                <a:latin typeface="Gill Sans MT" charset="0"/>
              </a:rPr>
              <a:t>to encrypt m, we encrypt the corresponding number, which gives a new number (the ciphertext).</a:t>
            </a:r>
          </a:p>
        </p:txBody>
      </p:sp>
      <p:pic>
        <p:nvPicPr>
          <p:cNvPr id="49156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445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9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8425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RSA: Creating public/private key pair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625475" y="1400175"/>
            <a:ext cx="6080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1.</a:t>
            </a:r>
            <a:r>
              <a:rPr lang="en-US" sz="2800" dirty="0">
                <a:latin typeface="Gill Sans MT" charset="0"/>
              </a:rPr>
              <a:t> choose two large prime numbers </a:t>
            </a:r>
            <a:r>
              <a:rPr lang="en-US" sz="2800" i="1" dirty="0">
                <a:latin typeface="Gill Sans MT" charset="0"/>
              </a:rPr>
              <a:t>p, q.</a:t>
            </a:r>
            <a:r>
              <a:rPr lang="en-US" sz="2800" dirty="0">
                <a:latin typeface="Gill Sans MT" charset="0"/>
              </a:rPr>
              <a:t> </a:t>
            </a:r>
          </a:p>
          <a:p>
            <a:r>
              <a:rPr lang="en-US" sz="2800" dirty="0">
                <a:latin typeface="Gill Sans MT" charset="0"/>
              </a:rPr>
              <a:t>   (e.g., 1024 bits each)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611188" y="2386013"/>
            <a:ext cx="4945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compute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 </a:t>
            </a:r>
            <a:r>
              <a:rPr lang="en-US" sz="2800" i="1" dirty="0">
                <a:latin typeface="Gill Sans MT" charset="0"/>
              </a:rPr>
              <a:t>= pq,  z = (p-1)(q-1</a:t>
            </a:r>
            <a:r>
              <a:rPr lang="en-US" sz="2800" dirty="0">
                <a:latin typeface="Gill Sans MT" charset="0"/>
              </a:rPr>
              <a:t>)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609600" y="3055938"/>
            <a:ext cx="76930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3.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</a:t>
            </a:r>
            <a:r>
              <a:rPr lang="en-US" sz="2800" i="1" dirty="0">
                <a:latin typeface="Gill Sans MT" charset="0"/>
              </a:rPr>
              <a:t> (</a:t>
            </a:r>
            <a:r>
              <a:rPr lang="en-US" sz="2800" dirty="0">
                <a:latin typeface="Gill Sans MT" charset="0"/>
              </a:rPr>
              <a:t>with</a:t>
            </a:r>
            <a:r>
              <a:rPr lang="en-US" sz="2800" i="1" dirty="0">
                <a:latin typeface="Gill Sans MT" charset="0"/>
              </a:rPr>
              <a:t> e&lt;n)</a:t>
            </a:r>
            <a:r>
              <a:rPr lang="en-US" sz="2800" dirty="0">
                <a:latin typeface="Gill Sans MT" charset="0"/>
              </a:rPr>
              <a:t> that has no common factors</a:t>
            </a:r>
          </a:p>
          <a:p>
            <a:r>
              <a:rPr lang="en-US" sz="2800" dirty="0">
                <a:latin typeface="Gill Sans MT" charset="0"/>
              </a:rPr>
              <a:t>    with z (</a:t>
            </a:r>
            <a:r>
              <a:rPr lang="en-US" sz="2800" i="1" dirty="0">
                <a:latin typeface="Gill Sans MT" charset="0"/>
              </a:rPr>
              <a:t>e, z</a:t>
            </a:r>
            <a:r>
              <a:rPr lang="en-US" sz="2800" dirty="0">
                <a:latin typeface="Gill Sans MT" charset="0"/>
              </a:rPr>
              <a:t> are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relatively prime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).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25475" y="4044950"/>
            <a:ext cx="7591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4.</a:t>
            </a:r>
            <a:r>
              <a:rPr lang="en-US" sz="2800" dirty="0">
                <a:latin typeface="Gill Sans MT" charset="0"/>
              </a:rPr>
              <a:t> choose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</a:t>
            </a:r>
            <a:r>
              <a:rPr lang="en-US" sz="2800" dirty="0">
                <a:latin typeface="Gill Sans MT" charset="0"/>
              </a:rPr>
              <a:t> such that </a:t>
            </a:r>
            <a:r>
              <a:rPr lang="en-US" sz="2800" i="1" dirty="0">
                <a:latin typeface="Gill Sans MT" charset="0"/>
              </a:rPr>
              <a:t>ed-1</a:t>
            </a:r>
            <a:r>
              <a:rPr lang="en-US" sz="2800" dirty="0">
                <a:latin typeface="Gill Sans MT" charset="0"/>
              </a:rPr>
              <a:t> is  exactly divisible by </a:t>
            </a:r>
            <a:r>
              <a:rPr lang="en-US" sz="2800" i="1" dirty="0">
                <a:latin typeface="Gill Sans MT" charset="0"/>
              </a:rPr>
              <a:t>z</a:t>
            </a:r>
            <a:r>
              <a:rPr lang="en-US" sz="2800" dirty="0">
                <a:latin typeface="Gill Sans MT" charset="0"/>
              </a:rPr>
              <a:t>.</a:t>
            </a:r>
          </a:p>
          <a:p>
            <a:r>
              <a:rPr lang="en-US" sz="2800" dirty="0">
                <a:latin typeface="Gill Sans MT" charset="0"/>
              </a:rPr>
              <a:t>    (in other words: </a:t>
            </a:r>
            <a:r>
              <a:rPr lang="en-US" sz="2800" i="1" dirty="0">
                <a:latin typeface="Gill Sans MT" charset="0"/>
              </a:rPr>
              <a:t>ed</a:t>
            </a:r>
            <a:r>
              <a:rPr lang="en-US" sz="2800" dirty="0">
                <a:latin typeface="Gill Sans MT" charset="0"/>
              </a:rPr>
              <a:t> mod </a:t>
            </a:r>
            <a:r>
              <a:rPr lang="en-US" sz="2800" i="1" dirty="0">
                <a:latin typeface="Gill Sans MT" charset="0"/>
              </a:rPr>
              <a:t>z  = 1 </a:t>
            </a:r>
            <a:r>
              <a:rPr lang="en-US" sz="2800" dirty="0">
                <a:latin typeface="Gill Sans MT" charset="0"/>
              </a:rPr>
              <a:t>).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36588" y="5156200"/>
            <a:ext cx="57971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5.</a:t>
            </a:r>
            <a:r>
              <a:rPr lang="en-US" sz="2800" dirty="0">
                <a:latin typeface="Gill Sans MT" charset="0"/>
              </a:rPr>
              <a:t> </a:t>
            </a:r>
            <a:r>
              <a:rPr lang="en-US" sz="2800" i="1" dirty="0">
                <a:latin typeface="Gill Sans MT" charset="0"/>
              </a:rPr>
              <a:t>public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i="1" dirty="0">
                <a:latin typeface="Gill Sans MT" charset="0"/>
              </a:rPr>
              <a:t>).</a:t>
            </a:r>
            <a:r>
              <a:rPr lang="en-US" sz="2800" dirty="0">
                <a:latin typeface="Gill Sans MT" charset="0"/>
              </a:rPr>
              <a:t>  </a:t>
            </a:r>
            <a:r>
              <a:rPr lang="en-US" sz="2800" i="1" dirty="0">
                <a:latin typeface="Gill Sans MT" charset="0"/>
              </a:rPr>
              <a:t>private</a:t>
            </a:r>
            <a:r>
              <a:rPr lang="en-US" sz="2800" dirty="0">
                <a:latin typeface="Gill Sans MT" charset="0"/>
              </a:rPr>
              <a:t> key is </a:t>
            </a:r>
            <a:r>
              <a:rPr lang="en-US" sz="2800" i="1" dirty="0">
                <a:latin typeface="Gill Sans MT" charset="0"/>
              </a:rPr>
              <a:t>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i="1" dirty="0">
                <a:latin typeface="Gill Sans MT" charset="0"/>
              </a:rPr>
              <a:t>).</a:t>
            </a:r>
          </a:p>
        </p:txBody>
      </p:sp>
      <p:grpSp>
        <p:nvGrpSpPr>
          <p:cNvPr id="50184" name="Group 8"/>
          <p:cNvGrpSpPr>
            <a:grpSpLocks/>
          </p:cNvGrpSpPr>
          <p:nvPr/>
        </p:nvGrpSpPr>
        <p:grpSpPr bwMode="auto">
          <a:xfrm>
            <a:off x="2938463" y="5684838"/>
            <a:ext cx="612775" cy="708025"/>
            <a:chOff x="1748" y="3628"/>
            <a:chExt cx="386" cy="446"/>
          </a:xfrm>
        </p:grpSpPr>
        <p:sp>
          <p:nvSpPr>
            <p:cNvPr id="50192" name="Text Box 9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3" name="Text Box 10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0185" name="Group 12"/>
          <p:cNvGrpSpPr>
            <a:grpSpLocks/>
          </p:cNvGrpSpPr>
          <p:nvPr/>
        </p:nvGrpSpPr>
        <p:grpSpPr bwMode="auto">
          <a:xfrm>
            <a:off x="5705475" y="5676900"/>
            <a:ext cx="612775" cy="708025"/>
            <a:chOff x="1748" y="3628"/>
            <a:chExt cx="386" cy="446"/>
          </a:xfrm>
        </p:grpSpPr>
        <p:sp>
          <p:nvSpPr>
            <p:cNvPr id="50189" name="Text Box 13"/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</a:t>
              </a:r>
            </a:p>
          </p:txBody>
        </p:sp>
        <p:sp>
          <p:nvSpPr>
            <p:cNvPr id="50190" name="Text Box 14"/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86" name="AutoShape 16"/>
          <p:cNvSpPr>
            <a:spLocks/>
          </p:cNvSpPr>
          <p:nvPr/>
        </p:nvSpPr>
        <p:spPr bwMode="auto">
          <a:xfrm rot="5400000">
            <a:off x="3064669" y="5347494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187" name="AutoShape 17"/>
          <p:cNvSpPr>
            <a:spLocks/>
          </p:cNvSpPr>
          <p:nvPr/>
        </p:nvSpPr>
        <p:spPr bwMode="auto">
          <a:xfrm rot="5400000">
            <a:off x="5844382" y="5317331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50188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794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RSA: encryption, decryption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612775" y="1500188"/>
            <a:ext cx="6324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0.</a:t>
            </a:r>
            <a:r>
              <a:rPr lang="en-US" sz="2800" dirty="0">
                <a:latin typeface="Gill Sans MT" charset="0"/>
              </a:rPr>
              <a:t>  given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n,e</a:t>
            </a:r>
            <a:r>
              <a:rPr lang="en-US" sz="2800" dirty="0">
                <a:latin typeface="Gill Sans MT" charset="0"/>
              </a:rPr>
              <a:t>) and (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n,d</a:t>
            </a:r>
            <a:r>
              <a:rPr lang="en-US" sz="2800" dirty="0">
                <a:latin typeface="Gill Sans MT" charset="0"/>
              </a:rPr>
              <a:t>) as computed above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669925" y="2179638"/>
            <a:ext cx="6024563" cy="1031875"/>
            <a:chOff x="407" y="1521"/>
            <a:chExt cx="3795" cy="650"/>
          </a:xfrm>
        </p:grpSpPr>
        <p:sp>
          <p:nvSpPr>
            <p:cNvPr id="51219" name="Text Box 5"/>
            <p:cNvSpPr txBox="1">
              <a:spLocks noChangeArrowheads="1"/>
            </p:cNvSpPr>
            <p:nvPr/>
          </p:nvSpPr>
          <p:spPr bwMode="auto">
            <a:xfrm>
              <a:off x="407" y="1521"/>
              <a:ext cx="36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dirty="0">
                  <a:solidFill>
                    <a:srgbClr val="000099"/>
                  </a:solidFill>
                  <a:latin typeface="Gill Sans MT" charset="0"/>
                </a:rPr>
                <a:t>1.</a:t>
              </a:r>
              <a:r>
                <a:rPr lang="en-US" sz="2800" dirty="0">
                  <a:latin typeface="Gill Sans MT" charset="0"/>
                </a:rPr>
                <a:t> to encrypt message </a:t>
              </a:r>
              <a:r>
                <a:rPr lang="en-US" sz="2800" i="1" dirty="0">
                  <a:latin typeface="Gill Sans MT" charset="0"/>
                </a:rPr>
                <a:t>m (&lt;n)</a:t>
              </a:r>
              <a:r>
                <a:rPr lang="en-US" sz="2800" dirty="0">
                  <a:latin typeface="Gill Sans MT" charset="0"/>
                </a:rPr>
                <a:t>, compute</a:t>
              </a:r>
            </a:p>
          </p:txBody>
        </p:sp>
        <p:grpSp>
          <p:nvGrpSpPr>
            <p:cNvPr id="51220" name="Group 6"/>
            <p:cNvGrpSpPr>
              <a:grpSpLocks/>
            </p:cNvGrpSpPr>
            <p:nvPr/>
          </p:nvGrpSpPr>
          <p:grpSpPr bwMode="auto">
            <a:xfrm>
              <a:off x="563" y="1768"/>
              <a:ext cx="1451" cy="403"/>
              <a:chOff x="1688" y="1812"/>
              <a:chExt cx="1451" cy="403"/>
            </a:xfrm>
          </p:grpSpPr>
          <p:sp>
            <p:nvSpPr>
              <p:cNvPr id="51224" name="Text Box 7"/>
              <p:cNvSpPr txBox="1">
                <a:spLocks noChangeArrowheads="1"/>
              </p:cNvSpPr>
              <p:nvPr/>
            </p:nvSpPr>
            <p:spPr bwMode="auto">
              <a:xfrm>
                <a:off x="1688" y="1885"/>
                <a:ext cx="14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c = m   </a:t>
                </a:r>
                <a:r>
                  <a:rPr lang="en-US" sz="2800" dirty="0">
                    <a:solidFill>
                      <a:srgbClr val="C00000"/>
                    </a:solidFill>
                    <a:latin typeface="Gill Sans MT" charset="0"/>
                  </a:rPr>
                  <a:t>mod</a:t>
                </a:r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  n</a:t>
                </a:r>
              </a:p>
            </p:txBody>
          </p:sp>
          <p:sp>
            <p:nvSpPr>
              <p:cNvPr id="51225" name="Text Box 8"/>
              <p:cNvSpPr txBox="1">
                <a:spLocks noChangeArrowheads="1"/>
              </p:cNvSpPr>
              <p:nvPr/>
            </p:nvSpPr>
            <p:spPr bwMode="auto">
              <a:xfrm>
                <a:off x="2227" y="1812"/>
                <a:ext cx="215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i="1" dirty="0">
                    <a:solidFill>
                      <a:srgbClr val="C00000"/>
                    </a:solidFill>
                    <a:latin typeface="Gill Sans MT" charset="0"/>
                  </a:rPr>
                  <a:t>e</a:t>
                </a:r>
              </a:p>
            </p:txBody>
          </p:sp>
        </p:grpSp>
        <p:grpSp>
          <p:nvGrpSpPr>
            <p:cNvPr id="51221" name="Group 9"/>
            <p:cNvGrpSpPr>
              <a:grpSpLocks/>
            </p:cNvGrpSpPr>
            <p:nvPr/>
          </p:nvGrpSpPr>
          <p:grpSpPr bwMode="auto">
            <a:xfrm>
              <a:off x="1966" y="1724"/>
              <a:ext cx="2236" cy="439"/>
              <a:chOff x="777" y="2538"/>
              <a:chExt cx="2236" cy="439"/>
            </a:xfrm>
          </p:grpSpPr>
          <p:sp>
            <p:nvSpPr>
              <p:cNvPr id="51222" name="Text Box 10"/>
              <p:cNvSpPr txBox="1">
                <a:spLocks noChangeArrowheads="1"/>
              </p:cNvSpPr>
              <p:nvPr/>
            </p:nvSpPr>
            <p:spPr bwMode="auto">
              <a:xfrm>
                <a:off x="777" y="2647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endParaRPr lang="en-US" sz="2800" dirty="0">
                  <a:latin typeface="Gill Sans MT" charset="0"/>
                </a:endParaRPr>
              </a:p>
            </p:txBody>
          </p:sp>
          <p:sp>
            <p:nvSpPr>
              <p:cNvPr id="51223" name="Text Box 11"/>
              <p:cNvSpPr txBox="1">
                <a:spLocks noChangeArrowheads="1"/>
              </p:cNvSpPr>
              <p:nvPr/>
            </p:nvSpPr>
            <p:spPr bwMode="auto">
              <a:xfrm>
                <a:off x="2897" y="2538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endParaRPr lang="en-US" sz="2800" i="1" dirty="0">
                  <a:solidFill>
                    <a:srgbClr val="FF0000"/>
                  </a:solidFill>
                  <a:latin typeface="Gill Sans MT" charset="0"/>
                </a:endParaRPr>
              </a:p>
            </p:txBody>
          </p:sp>
        </p:grpSp>
      </p:grp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669925" y="3449638"/>
            <a:ext cx="671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Gill Sans MT" charset="0"/>
              </a:rPr>
              <a:t>2.</a:t>
            </a:r>
            <a:r>
              <a:rPr lang="en-US" sz="2800" dirty="0">
                <a:latin typeface="Gill Sans MT" charset="0"/>
              </a:rPr>
              <a:t> to decrypt received bit pattern, </a:t>
            </a:r>
            <a:r>
              <a:rPr lang="en-US" sz="2800" i="1" dirty="0">
                <a:latin typeface="Gill Sans MT" charset="0"/>
              </a:rPr>
              <a:t>c</a:t>
            </a:r>
            <a:r>
              <a:rPr lang="en-US" sz="2800" dirty="0">
                <a:latin typeface="Gill Sans MT" charset="0"/>
              </a:rPr>
              <a:t>, compute</a:t>
            </a:r>
          </a:p>
        </p:txBody>
      </p:sp>
      <p:grpSp>
        <p:nvGrpSpPr>
          <p:cNvPr id="51206" name="Group 13"/>
          <p:cNvGrpSpPr>
            <a:grpSpLocks/>
          </p:cNvGrpSpPr>
          <p:nvPr/>
        </p:nvGrpSpPr>
        <p:grpSpPr bwMode="auto">
          <a:xfrm>
            <a:off x="917575" y="3841750"/>
            <a:ext cx="2303463" cy="639763"/>
            <a:chOff x="1688" y="1812"/>
            <a:chExt cx="1451" cy="403"/>
          </a:xfrm>
        </p:grpSpPr>
        <p:sp>
          <p:nvSpPr>
            <p:cNvPr id="51217" name="Text Box 14"/>
            <p:cNvSpPr txBox="1">
              <a:spLocks noChangeArrowheads="1"/>
            </p:cNvSpPr>
            <p:nvPr/>
          </p:nvSpPr>
          <p:spPr bwMode="auto">
            <a:xfrm>
              <a:off x="1688" y="1885"/>
              <a:ext cx="145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m = c   </a:t>
              </a:r>
              <a:r>
                <a:rPr lang="en-US" sz="2800" dirty="0">
                  <a:solidFill>
                    <a:srgbClr val="C00000"/>
                  </a:solidFill>
                  <a:latin typeface="Gill Sans MT" charset="0"/>
                </a:rPr>
                <a:t>mod</a:t>
              </a: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  n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2223" y="1812"/>
              <a:ext cx="22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d</a:t>
              </a:r>
            </a:p>
          </p:txBody>
        </p:sp>
      </p:grpSp>
      <p:grpSp>
        <p:nvGrpSpPr>
          <p:cNvPr id="51207" name="Group 16"/>
          <p:cNvGrpSpPr>
            <a:grpSpLocks/>
          </p:cNvGrpSpPr>
          <p:nvPr/>
        </p:nvGrpSpPr>
        <p:grpSpPr bwMode="auto">
          <a:xfrm>
            <a:off x="2965450" y="4922838"/>
            <a:ext cx="3935413" cy="619125"/>
            <a:chOff x="868" y="3287"/>
            <a:chExt cx="2479" cy="390"/>
          </a:xfrm>
        </p:grpSpPr>
        <p:sp>
          <p:nvSpPr>
            <p:cNvPr id="51213" name="Text Box 17"/>
            <p:cNvSpPr txBox="1">
              <a:spLocks noChangeArrowheads="1"/>
            </p:cNvSpPr>
            <p:nvPr/>
          </p:nvSpPr>
          <p:spPr bwMode="auto">
            <a:xfrm>
              <a:off x="868" y="3388"/>
              <a:ext cx="17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m  =  (m  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n)</a:t>
              </a:r>
            </a:p>
          </p:txBody>
        </p:sp>
        <p:sp>
          <p:nvSpPr>
            <p:cNvPr id="51214" name="Text Box 18"/>
            <p:cNvSpPr txBox="1">
              <a:spLocks noChangeArrowheads="1"/>
            </p:cNvSpPr>
            <p:nvPr/>
          </p:nvSpPr>
          <p:spPr bwMode="auto">
            <a:xfrm>
              <a:off x="1615" y="3308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51215" name="Text Box 19"/>
            <p:cNvSpPr txBox="1">
              <a:spLocks noChangeArrowheads="1"/>
            </p:cNvSpPr>
            <p:nvPr/>
          </p:nvSpPr>
          <p:spPr bwMode="auto">
            <a:xfrm>
              <a:off x="2533" y="3389"/>
              <a:ext cx="8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 </a:t>
              </a:r>
              <a:r>
                <a:rPr lang="en-US" sz="2400" dirty="0">
                  <a:latin typeface="Arial" charset="0"/>
                  <a:cs typeface="Arial" charset="0"/>
                </a:rPr>
                <a:t>mod</a:t>
              </a:r>
              <a:r>
                <a:rPr lang="en-US" sz="2400" i="1" dirty="0">
                  <a:latin typeface="Arial" charset="0"/>
                  <a:cs typeface="Arial" charset="0"/>
                </a:rPr>
                <a:t>  n</a:t>
              </a:r>
            </a:p>
          </p:txBody>
        </p:sp>
        <p:sp>
          <p:nvSpPr>
            <p:cNvPr id="51216" name="Text Box 20"/>
            <p:cNvSpPr txBox="1">
              <a:spLocks noChangeArrowheads="1"/>
            </p:cNvSpPr>
            <p:nvPr/>
          </p:nvSpPr>
          <p:spPr bwMode="auto">
            <a:xfrm>
              <a:off x="2450" y="3287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i="1" dirty="0">
                  <a:latin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51208" name="Text Box 21"/>
          <p:cNvSpPr txBox="1">
            <a:spLocks noChangeArrowheads="1"/>
          </p:cNvSpPr>
          <p:nvPr/>
        </p:nvSpPr>
        <p:spPr bwMode="auto">
          <a:xfrm>
            <a:off x="1466850" y="4910138"/>
            <a:ext cx="14605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magic</a:t>
            </a:r>
          </a:p>
          <a:p>
            <a:pPr algn="r"/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happens!</a:t>
            </a:r>
          </a:p>
        </p:txBody>
      </p:sp>
      <p:sp>
        <p:nvSpPr>
          <p:cNvPr id="51209" name="Rectangle 22"/>
          <p:cNvSpPr>
            <a:spLocks noChangeArrowheads="1"/>
          </p:cNvSpPr>
          <p:nvPr/>
        </p:nvSpPr>
        <p:spPr bwMode="auto">
          <a:xfrm>
            <a:off x="1198563" y="4786313"/>
            <a:ext cx="6256337" cy="126841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10" name="AutoShape 23"/>
          <p:cNvSpPr>
            <a:spLocks/>
          </p:cNvSpPr>
          <p:nvPr/>
        </p:nvSpPr>
        <p:spPr bwMode="auto">
          <a:xfrm rot="-5400000">
            <a:off x="4688682" y="4985543"/>
            <a:ext cx="139700" cy="1223963"/>
          </a:xfrm>
          <a:prstGeom prst="leftBrace">
            <a:avLst>
              <a:gd name="adj1" fmla="val 73011"/>
              <a:gd name="adj2" fmla="val 5295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1211" name="Text Box 24"/>
          <p:cNvSpPr txBox="1">
            <a:spLocks noChangeArrowheads="1"/>
          </p:cNvSpPr>
          <p:nvPr/>
        </p:nvSpPr>
        <p:spPr bwMode="auto">
          <a:xfrm>
            <a:off x="4656138" y="5584825"/>
            <a:ext cx="43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400" dirty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5121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271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RSA example: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33400" y="1300163"/>
            <a:ext cx="5881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Bob chooses </a:t>
            </a:r>
            <a:r>
              <a:rPr lang="en-US" sz="2400" i="1" dirty="0">
                <a:latin typeface="Arial" charset="0"/>
                <a:cs typeface="Arial" charset="0"/>
              </a:rPr>
              <a:t>p=5, q=7</a:t>
            </a:r>
            <a:r>
              <a:rPr lang="en-US" sz="2400" dirty="0">
                <a:latin typeface="Arial" charset="0"/>
                <a:cs typeface="Arial" charset="0"/>
              </a:rPr>
              <a:t>.  Then </a:t>
            </a:r>
            <a:r>
              <a:rPr lang="en-US" sz="2400" i="1" dirty="0">
                <a:latin typeface="Arial" charset="0"/>
                <a:cs typeface="Arial" charset="0"/>
              </a:rPr>
              <a:t>n=35, z=24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312988" y="1724025"/>
            <a:ext cx="5157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e=5</a:t>
            </a:r>
            <a:r>
              <a:rPr lang="en-US" sz="2400" dirty="0">
                <a:latin typeface="Arial" charset="0"/>
                <a:cs typeface="Arial" charset="0"/>
              </a:rPr>
              <a:t>  (so </a:t>
            </a:r>
            <a:r>
              <a:rPr lang="en-US" sz="2400" i="1" dirty="0">
                <a:latin typeface="Arial" charset="0"/>
                <a:cs typeface="Arial" charset="0"/>
              </a:rPr>
              <a:t>e, z</a:t>
            </a:r>
            <a:r>
              <a:rPr lang="en-US" sz="2400" dirty="0">
                <a:latin typeface="Arial" charset="0"/>
                <a:cs typeface="Arial" charset="0"/>
              </a:rPr>
              <a:t>  relatively prime).</a:t>
            </a:r>
          </a:p>
          <a:p>
            <a:r>
              <a:rPr lang="en-US" sz="2400" i="1" dirty="0">
                <a:latin typeface="Arial" charset="0"/>
                <a:cs typeface="Arial" charset="0"/>
              </a:rPr>
              <a:t>d=29</a:t>
            </a:r>
            <a:r>
              <a:rPr lang="en-US" sz="2400" dirty="0">
                <a:latin typeface="Arial" charset="0"/>
                <a:cs typeface="Arial" charset="0"/>
              </a:rPr>
              <a:t> (so </a:t>
            </a:r>
            <a:r>
              <a:rPr lang="en-US" sz="2400" i="1" dirty="0">
                <a:latin typeface="Arial" charset="0"/>
                <a:cs typeface="Arial" charset="0"/>
              </a:rPr>
              <a:t>ed-1</a:t>
            </a:r>
            <a:r>
              <a:rPr lang="en-US" sz="2400" dirty="0">
                <a:latin typeface="Arial" charset="0"/>
                <a:cs typeface="Arial" charset="0"/>
              </a:rPr>
              <a:t> exactly divisible by z).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54213" y="3465513"/>
            <a:ext cx="1554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bit pattern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810000" y="34417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5078413" y="3462338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307013" y="3309938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Arial" charset="0"/>
                <a:cs typeface="Arial" charset="0"/>
              </a:rPr>
              <a:t>e</a:t>
            </a:r>
          </a:p>
        </p:txBody>
      </p:sp>
      <p:grpSp>
        <p:nvGrpSpPr>
          <p:cNvPr id="52233" name="Group 9"/>
          <p:cNvGrpSpPr>
            <a:grpSpLocks/>
          </p:cNvGrpSpPr>
          <p:nvPr/>
        </p:nvGrpSpPr>
        <p:grpSpPr bwMode="auto">
          <a:xfrm>
            <a:off x="6704013" y="3343275"/>
            <a:ext cx="2055812" cy="590550"/>
            <a:chOff x="2708" y="1773"/>
            <a:chExt cx="1295" cy="372"/>
          </a:xfrm>
        </p:grpSpPr>
        <p:sp>
          <p:nvSpPr>
            <p:cNvPr id="52261" name="Text Box 10"/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 = m  mod  n</a:t>
              </a:r>
            </a:p>
          </p:txBody>
        </p:sp>
        <p:sp>
          <p:nvSpPr>
            <p:cNvPr id="52262" name="Text Box 11"/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e</a:t>
              </a:r>
            </a:p>
          </p:txBody>
        </p:sp>
      </p:grp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006600" y="400526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0000l000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5" name="Text Box 13"/>
          <p:cNvSpPr txBox="1">
            <a:spLocks noChangeArrowheads="1"/>
          </p:cNvSpPr>
          <p:nvPr/>
        </p:nvSpPr>
        <p:spPr bwMode="auto">
          <a:xfrm>
            <a:off x="3741738" y="3995738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6" name="Text Box 14"/>
          <p:cNvSpPr txBox="1">
            <a:spLocks noChangeArrowheads="1"/>
          </p:cNvSpPr>
          <p:nvPr/>
        </p:nvSpPr>
        <p:spPr bwMode="auto">
          <a:xfrm>
            <a:off x="4783138" y="39878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24832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7" name="Text Box 15"/>
          <p:cNvSpPr txBox="1">
            <a:spLocks noChangeArrowheads="1"/>
          </p:cNvSpPr>
          <p:nvPr/>
        </p:nvSpPr>
        <p:spPr bwMode="auto">
          <a:xfrm>
            <a:off x="7637463" y="3986213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17</a:t>
            </a:r>
            <a:endParaRPr lang="en-US" sz="2400" dirty="0">
              <a:solidFill>
                <a:srgbClr val="C00000"/>
              </a:solidFill>
              <a:latin typeface="Times New Roman" charset="0"/>
            </a:endParaRPr>
          </a:p>
        </p:txBody>
      </p:sp>
      <p:sp>
        <p:nvSpPr>
          <p:cNvPr id="52238" name="Text Box 28"/>
          <p:cNvSpPr txBox="1">
            <a:spLocks noChangeArrowheads="1"/>
          </p:cNvSpPr>
          <p:nvPr/>
        </p:nvSpPr>
        <p:spPr bwMode="auto">
          <a:xfrm>
            <a:off x="487363" y="3767138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encrypt:</a:t>
            </a:r>
          </a:p>
        </p:txBody>
      </p:sp>
      <p:sp>
        <p:nvSpPr>
          <p:cNvPr id="52239" name="Text Box 31"/>
          <p:cNvSpPr txBox="1">
            <a:spLocks noChangeArrowheads="1"/>
          </p:cNvSpPr>
          <p:nvPr/>
        </p:nvSpPr>
        <p:spPr bwMode="auto">
          <a:xfrm>
            <a:off x="503238" y="2667000"/>
            <a:ext cx="3865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Arial" charset="0"/>
                <a:cs typeface="Arial" charset="0"/>
              </a:rPr>
              <a:t>encrypting 8-bit messages.</a:t>
            </a:r>
          </a:p>
        </p:txBody>
      </p:sp>
      <p:pic>
        <p:nvPicPr>
          <p:cNvPr id="52240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968375"/>
            <a:ext cx="3101975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ight Brace 1"/>
          <p:cNvSpPr>
            <a:spLocks/>
          </p:cNvSpPr>
          <p:nvPr/>
        </p:nvSpPr>
        <p:spPr bwMode="auto">
          <a:xfrm rot="5400000">
            <a:off x="2625725" y="3203576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2" name="Right Brace 31"/>
          <p:cNvSpPr>
            <a:spLocks/>
          </p:cNvSpPr>
          <p:nvPr/>
        </p:nvSpPr>
        <p:spPr bwMode="auto">
          <a:xfrm rot="5400000">
            <a:off x="3948112" y="3676651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3" name="Right Brace 32"/>
          <p:cNvSpPr>
            <a:spLocks/>
          </p:cNvSpPr>
          <p:nvPr/>
        </p:nvSpPr>
        <p:spPr bwMode="auto">
          <a:xfrm rot="5400000">
            <a:off x="5195094" y="3682206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244" name="Right Brace 33"/>
          <p:cNvSpPr>
            <a:spLocks/>
          </p:cNvSpPr>
          <p:nvPr/>
        </p:nvSpPr>
        <p:spPr bwMode="auto">
          <a:xfrm rot="5400000">
            <a:off x="7737475" y="2892425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4513" y="4729163"/>
            <a:ext cx="7564437" cy="1150937"/>
            <a:chOff x="543729" y="4729393"/>
            <a:chExt cx="7565229" cy="1150260"/>
          </a:xfrm>
        </p:grpSpPr>
        <p:sp>
          <p:nvSpPr>
            <p:cNvPr id="52247" name="Text Box 16"/>
            <p:cNvSpPr txBox="1">
              <a:spLocks noChangeArrowheads="1"/>
            </p:cNvSpPr>
            <p:nvPr/>
          </p:nvSpPr>
          <p:spPr bwMode="auto">
            <a:xfrm>
              <a:off x="2359031" y="4873856"/>
              <a:ext cx="341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52248" name="Group 17"/>
            <p:cNvGrpSpPr>
              <a:grpSpLocks/>
            </p:cNvGrpSpPr>
            <p:nvPr/>
          </p:nvGrpSpPr>
          <p:grpSpPr bwMode="auto">
            <a:xfrm>
              <a:off x="6053145" y="4766587"/>
              <a:ext cx="2055813" cy="590551"/>
              <a:chOff x="2708" y="1773"/>
              <a:chExt cx="1295" cy="372"/>
            </a:xfrm>
          </p:grpSpPr>
          <p:sp>
            <p:nvSpPr>
              <p:cNvPr id="52259" name="Text Box 18"/>
              <p:cNvSpPr txBox="1">
                <a:spLocks noChangeArrowheads="1"/>
              </p:cNvSpPr>
              <p:nvPr/>
            </p:nvSpPr>
            <p:spPr bwMode="auto">
              <a:xfrm>
                <a:off x="2708" y="1854"/>
                <a:ext cx="129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m = c  mod  n</a:t>
                </a:r>
              </a:p>
            </p:txBody>
          </p:sp>
          <p:sp>
            <p:nvSpPr>
              <p:cNvPr id="52260" name="Text Box 19"/>
              <p:cNvSpPr txBox="1">
                <a:spLocks noChangeArrowheads="1"/>
              </p:cNvSpPr>
              <p:nvPr/>
            </p:nvSpPr>
            <p:spPr bwMode="auto">
              <a:xfrm>
                <a:off x="3166" y="1773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49" name="Text Box 20"/>
            <p:cNvSpPr txBox="1">
              <a:spLocks noChangeArrowheads="1"/>
            </p:cNvSpPr>
            <p:nvPr/>
          </p:nvSpPr>
          <p:spPr bwMode="auto">
            <a:xfrm>
              <a:off x="2208219" y="54097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52250" name="Text Box 21"/>
            <p:cNvSpPr txBox="1">
              <a:spLocks noChangeArrowheads="1"/>
            </p:cNvSpPr>
            <p:nvPr/>
          </p:nvSpPr>
          <p:spPr bwMode="auto">
            <a:xfrm>
              <a:off x="2869299" y="5541062"/>
              <a:ext cx="32131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481968572106750915091411825223071697</a:t>
              </a:r>
            </a:p>
          </p:txBody>
        </p:sp>
        <p:sp>
          <p:nvSpPr>
            <p:cNvPr id="52251" name="Text Box 22"/>
            <p:cNvSpPr txBox="1">
              <a:spLocks noChangeArrowheads="1"/>
            </p:cNvSpPr>
            <p:nvPr/>
          </p:nvSpPr>
          <p:spPr bwMode="auto">
            <a:xfrm>
              <a:off x="6808794" y="5422453"/>
              <a:ext cx="5238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12</a:t>
              </a:r>
            </a:p>
          </p:txBody>
        </p:sp>
        <p:grpSp>
          <p:nvGrpSpPr>
            <p:cNvPr id="52252" name="Group 23"/>
            <p:cNvGrpSpPr>
              <a:grpSpLocks/>
            </p:cNvGrpSpPr>
            <p:nvPr/>
          </p:nvGrpSpPr>
          <p:grpSpPr bwMode="auto">
            <a:xfrm>
              <a:off x="3489331" y="4729393"/>
              <a:ext cx="514350" cy="611188"/>
              <a:chOff x="3034" y="2876"/>
              <a:chExt cx="324" cy="385"/>
            </a:xfrm>
          </p:grpSpPr>
          <p:sp>
            <p:nvSpPr>
              <p:cNvPr id="52257" name="Text Box 24"/>
              <p:cNvSpPr txBox="1">
                <a:spLocks noChangeArrowheads="1"/>
              </p:cNvSpPr>
              <p:nvPr/>
            </p:nvSpPr>
            <p:spPr bwMode="auto">
              <a:xfrm>
                <a:off x="3034" y="2973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52258" name="Text Box 25"/>
              <p:cNvSpPr txBox="1">
                <a:spLocks noChangeArrowheads="1"/>
              </p:cNvSpPr>
              <p:nvPr/>
            </p:nvSpPr>
            <p:spPr bwMode="auto">
              <a:xfrm>
                <a:off x="3129" y="2876"/>
                <a:ext cx="2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Arial" charset="0"/>
                    <a:cs typeface="Arial" charset="0"/>
                  </a:rPr>
                  <a:t>d</a:t>
                </a:r>
              </a:p>
            </p:txBody>
          </p:sp>
        </p:grp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543729" y="5059140"/>
              <a:ext cx="12795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decrypt:</a:t>
              </a:r>
            </a:p>
          </p:txBody>
        </p:sp>
        <p:sp>
          <p:nvSpPr>
            <p:cNvPr id="52254" name="Right Brace 36"/>
            <p:cNvSpPr>
              <a:spLocks/>
            </p:cNvSpPr>
            <p:nvPr/>
          </p:nvSpPr>
          <p:spPr bwMode="auto">
            <a:xfrm rot="5400000">
              <a:off x="2446575" y="5102686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5" name="Right Brace 37"/>
            <p:cNvSpPr>
              <a:spLocks/>
            </p:cNvSpPr>
            <p:nvPr/>
          </p:nvSpPr>
          <p:spPr bwMode="auto">
            <a:xfrm rot="5400000">
              <a:off x="3605907" y="5108131"/>
              <a:ext cx="168727" cy="468086"/>
            </a:xfrm>
            <a:prstGeom prst="rightBrace">
              <a:avLst>
                <a:gd name="adj1" fmla="val 83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56" name="Right Brace 38"/>
            <p:cNvSpPr>
              <a:spLocks/>
            </p:cNvSpPr>
            <p:nvPr/>
          </p:nvSpPr>
          <p:spPr bwMode="auto">
            <a:xfrm rot="5400000">
              <a:off x="6964140" y="4340683"/>
              <a:ext cx="179612" cy="2046514"/>
            </a:xfrm>
            <a:prstGeom prst="rightBrace">
              <a:avLst>
                <a:gd name="adj1" fmla="val 83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Left-Right Arrow 5"/>
          <p:cNvSpPr>
            <a:spLocks noChangeArrowheads="1"/>
          </p:cNvSpPr>
          <p:nvPr/>
        </p:nvSpPr>
        <p:spPr bwMode="auto">
          <a:xfrm rot="1604466">
            <a:off x="4113213" y="4827588"/>
            <a:ext cx="2944812" cy="246062"/>
          </a:xfrm>
          <a:prstGeom prst="leftRightArrow">
            <a:avLst>
              <a:gd name="adj1" fmla="val 50000"/>
              <a:gd name="adj2" fmla="val 50032"/>
            </a:avLst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3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21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Why does RSA work?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must show that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where c = 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</a:t>
            </a:r>
          </a:p>
          <a:p>
            <a:r>
              <a:rPr lang="en-US" dirty="0">
                <a:latin typeface="Gill Sans MT" charset="0"/>
              </a:rPr>
              <a:t>fact: for any x and y: x</a:t>
            </a:r>
            <a:r>
              <a:rPr lang="en-US" baseline="30000" dirty="0">
                <a:latin typeface="Gill Sans MT" charset="0"/>
              </a:rPr>
              <a:t>y</a:t>
            </a:r>
            <a:r>
              <a:rPr lang="en-US" dirty="0">
                <a:latin typeface="Gill Sans MT" charset="0"/>
              </a:rPr>
              <a:t> mod n = x</a:t>
            </a:r>
            <a:r>
              <a:rPr lang="en-US" baseline="30000" dirty="0">
                <a:latin typeface="Gill Sans MT" charset="0"/>
              </a:rPr>
              <a:t>(y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 lvl="1"/>
            <a:r>
              <a:rPr lang="en-US" dirty="0">
                <a:latin typeface="Gill Sans MT" charset="0"/>
              </a:rPr>
              <a:t>where n= pq and z = (p-1)(q-1)</a:t>
            </a:r>
          </a:p>
          <a:p>
            <a:r>
              <a:rPr lang="en-US" dirty="0">
                <a:latin typeface="Gill Sans MT" charset="0"/>
              </a:rPr>
              <a:t>thus, 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c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(ed mod z)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  <a:r>
              <a:rPr lang="en-US" baseline="30000" dirty="0">
                <a:latin typeface="Gill Sans MT" charset="0"/>
              </a:rPr>
              <a:t>1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= m</a:t>
            </a:r>
          </a:p>
        </p:txBody>
      </p:sp>
      <p:grpSp>
        <p:nvGrpSpPr>
          <p:cNvPr id="49160" name="Group 8"/>
          <p:cNvGrpSpPr>
            <a:grpSpLocks/>
          </p:cNvGrpSpPr>
          <p:nvPr/>
        </p:nvGrpSpPr>
        <p:grpSpPr bwMode="auto">
          <a:xfrm>
            <a:off x="3979863" y="2289175"/>
            <a:ext cx="3830638" cy="2373313"/>
            <a:chOff x="2507" y="1442"/>
            <a:chExt cx="2413" cy="1495"/>
          </a:xfrm>
        </p:grpSpPr>
        <p:sp>
          <p:nvSpPr>
            <p:cNvPr id="25607" name="Oval 6"/>
            <p:cNvSpPr>
              <a:spLocks noChangeArrowheads="1"/>
            </p:cNvSpPr>
            <p:nvPr/>
          </p:nvSpPr>
          <p:spPr bwMode="auto">
            <a:xfrm>
              <a:off x="2507" y="1442"/>
              <a:ext cx="2413" cy="44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255" name="Freeform 7"/>
            <p:cNvSpPr>
              <a:spLocks/>
            </p:cNvSpPr>
            <p:nvPr/>
          </p:nvSpPr>
          <p:spPr bwMode="auto">
            <a:xfrm>
              <a:off x="3238" y="1897"/>
              <a:ext cx="482" cy="1040"/>
            </a:xfrm>
            <a:custGeom>
              <a:avLst/>
              <a:gdLst>
                <a:gd name="T0" fmla="*/ 1260 w 1260"/>
                <a:gd name="T1" fmla="*/ 0 h 847"/>
                <a:gd name="T2" fmla="*/ 1260 w 1260"/>
                <a:gd name="T3" fmla="*/ 847 h 847"/>
                <a:gd name="T4" fmla="*/ 0 w 1260"/>
                <a:gd name="T5" fmla="*/ 847 h 84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60" h="847">
                  <a:moveTo>
                    <a:pt x="1260" y="0"/>
                  </a:moveTo>
                  <a:lnTo>
                    <a:pt x="1260" y="847"/>
                  </a:lnTo>
                  <a:lnTo>
                    <a:pt x="0" y="847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325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6361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5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Gill Sans MT" charset="0"/>
              </a:rPr>
              <a:t>RSA: another important property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981075" y="1422400"/>
            <a:ext cx="7040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The following property will be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very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useful later: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1636713" y="2257425"/>
            <a:ext cx="5259387" cy="946150"/>
            <a:chOff x="501" y="1586"/>
            <a:chExt cx="3313" cy="596"/>
          </a:xfrm>
        </p:grpSpPr>
        <p:grpSp>
          <p:nvGrpSpPr>
            <p:cNvPr id="54283" name="Group 5"/>
            <p:cNvGrpSpPr>
              <a:grpSpLocks/>
            </p:cNvGrpSpPr>
            <p:nvPr/>
          </p:nvGrpSpPr>
          <p:grpSpPr bwMode="auto">
            <a:xfrm>
              <a:off x="501" y="1586"/>
              <a:ext cx="1807" cy="594"/>
              <a:chOff x="1328" y="1706"/>
              <a:chExt cx="1807" cy="594"/>
            </a:xfrm>
          </p:grpSpPr>
          <p:grpSp>
            <p:nvGrpSpPr>
              <p:cNvPr id="54290" name="Group 6"/>
              <p:cNvGrpSpPr>
                <a:grpSpLocks/>
              </p:cNvGrpSpPr>
              <p:nvPr/>
            </p:nvGrpSpPr>
            <p:grpSpPr bwMode="auto">
              <a:xfrm>
                <a:off x="1328" y="1811"/>
                <a:ext cx="1807" cy="489"/>
                <a:chOff x="1699" y="1433"/>
                <a:chExt cx="1807" cy="489"/>
              </a:xfrm>
            </p:grpSpPr>
            <p:sp>
              <p:nvSpPr>
                <p:cNvPr id="542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699" y="1433"/>
                  <a:ext cx="180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(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 (m)</a:t>
                  </a:r>
                  <a:r>
                    <a:rPr lang="en-US" sz="32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)</a:t>
                  </a:r>
                  <a:r>
                    <a: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  =  m </a:t>
                  </a:r>
                </a:p>
              </p:txBody>
            </p:sp>
            <p:sp>
              <p:nvSpPr>
                <p:cNvPr id="542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235" y="1631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429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884" y="1620"/>
                  <a:ext cx="24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  <a:endPara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4291" name="Text Box 10"/>
              <p:cNvSpPr txBox="1">
                <a:spLocks noChangeArrowheads="1"/>
              </p:cNvSpPr>
              <p:nvPr/>
            </p:nvSpPr>
            <p:spPr bwMode="auto">
              <a:xfrm>
                <a:off x="1523" y="17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4292" name="Text Box 11"/>
              <p:cNvSpPr txBox="1">
                <a:spLocks noChangeArrowheads="1"/>
              </p:cNvSpPr>
              <p:nvPr/>
            </p:nvSpPr>
            <p:spPr bwMode="auto">
              <a:xfrm>
                <a:off x="1842" y="1722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496" y="1704"/>
              <a:ext cx="13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3074" y="1887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2722" y="1891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  <a:endParaRPr lang="en-US" sz="2800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709" y="1636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076" y="161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2253" y="1755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=</a:t>
              </a:r>
            </a:p>
          </p:txBody>
        </p:sp>
      </p:grpSp>
      <p:sp>
        <p:nvSpPr>
          <p:cNvPr id="54277" name="Text Box 18"/>
          <p:cNvSpPr txBox="1">
            <a:spLocks noChangeArrowheads="1"/>
          </p:cNvSpPr>
          <p:nvPr/>
        </p:nvSpPr>
        <p:spPr bwMode="auto">
          <a:xfrm>
            <a:off x="1163638" y="3487738"/>
            <a:ext cx="29178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public key first, followed by private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8" name="Text Box 19"/>
          <p:cNvSpPr txBox="1">
            <a:spLocks noChangeArrowheads="1"/>
          </p:cNvSpPr>
          <p:nvPr/>
        </p:nvSpPr>
        <p:spPr bwMode="auto">
          <a:xfrm>
            <a:off x="4494213" y="3479800"/>
            <a:ext cx="29178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latin typeface="Gill Sans MT" charset="0"/>
              </a:rPr>
              <a:t>use private key first, followed by public key </a:t>
            </a:r>
            <a:endParaRPr lang="en-US" sz="2400" dirty="0">
              <a:latin typeface="Gill Sans MT" charset="0"/>
            </a:endParaRPr>
          </a:p>
        </p:txBody>
      </p:sp>
      <p:sp>
        <p:nvSpPr>
          <p:cNvPr id="54279" name="AutoShape 20"/>
          <p:cNvSpPr>
            <a:spLocks/>
          </p:cNvSpPr>
          <p:nvPr/>
        </p:nvSpPr>
        <p:spPr bwMode="auto">
          <a:xfrm rot="5400000">
            <a:off x="2481263" y="2509838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0" name="AutoShape 21"/>
          <p:cNvSpPr>
            <a:spLocks/>
          </p:cNvSpPr>
          <p:nvPr/>
        </p:nvSpPr>
        <p:spPr bwMode="auto">
          <a:xfrm rot="5400000">
            <a:off x="5753100" y="2501900"/>
            <a:ext cx="138113" cy="1509713"/>
          </a:xfrm>
          <a:prstGeom prst="rightBrace">
            <a:avLst>
              <a:gd name="adj1" fmla="val 910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4281" name="Text Box 22"/>
          <p:cNvSpPr txBox="1">
            <a:spLocks noChangeArrowheads="1"/>
          </p:cNvSpPr>
          <p:nvPr/>
        </p:nvSpPr>
        <p:spPr bwMode="auto">
          <a:xfrm>
            <a:off x="2708275" y="5200650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result is the same!</a:t>
            </a:r>
            <a:r>
              <a:rPr lang="en-US" sz="3200" dirty="0">
                <a:solidFill>
                  <a:srgbClr val="C00000"/>
                </a:solidFill>
                <a:latin typeface="Gill Sans MT" charset="0"/>
              </a:rPr>
              <a:t> </a:t>
            </a:r>
          </a:p>
        </p:txBody>
      </p:sp>
      <p:pic>
        <p:nvPicPr>
          <p:cNvPr id="54282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31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4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25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follows directly from modular arithmetic: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(m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 = m</a:t>
            </a:r>
            <a:r>
              <a:rPr lang="en-US" baseline="30000" dirty="0">
                <a:latin typeface="Gill Sans MT" charset="0"/>
              </a:rPr>
              <a:t>ed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m</a:t>
            </a:r>
            <a:r>
              <a:rPr lang="en-US" baseline="30000" dirty="0">
                <a:latin typeface="Gill Sans MT" charset="0"/>
              </a:rPr>
              <a:t>de</a:t>
            </a:r>
            <a:r>
              <a:rPr lang="en-US" dirty="0">
                <a:latin typeface="Gill Sans MT" charset="0"/>
              </a:rPr>
              <a:t> mod n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                             = (m</a:t>
            </a:r>
            <a:r>
              <a:rPr lang="en-US" baseline="30000" dirty="0">
                <a:latin typeface="Gill Sans MT" charset="0"/>
              </a:rPr>
              <a:t>d</a:t>
            </a:r>
            <a:r>
              <a:rPr lang="en-US" dirty="0">
                <a:latin typeface="Gill Sans MT" charset="0"/>
              </a:rPr>
              <a:t> mod n)</a:t>
            </a:r>
            <a:r>
              <a:rPr lang="en-US" baseline="30000" dirty="0">
                <a:latin typeface="Gill Sans MT" charset="0"/>
              </a:rPr>
              <a:t>e</a:t>
            </a:r>
            <a:r>
              <a:rPr lang="en-US" dirty="0">
                <a:latin typeface="Gill Sans MT" charset="0"/>
              </a:rPr>
              <a:t> mod n 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grpSp>
        <p:nvGrpSpPr>
          <p:cNvPr id="55299" name="Group 1"/>
          <p:cNvGrpSpPr>
            <a:grpSpLocks/>
          </p:cNvGrpSpPr>
          <p:nvPr/>
        </p:nvGrpSpPr>
        <p:grpSpPr bwMode="auto">
          <a:xfrm>
            <a:off x="423863" y="457200"/>
            <a:ext cx="6591300" cy="946150"/>
            <a:chOff x="478971" y="838200"/>
            <a:chExt cx="6590389" cy="946150"/>
          </a:xfrm>
        </p:grpSpPr>
        <p:grpSp>
          <p:nvGrpSpPr>
            <p:cNvPr id="55301" name="Group 5"/>
            <p:cNvGrpSpPr>
              <a:grpSpLocks/>
            </p:cNvGrpSpPr>
            <p:nvPr/>
          </p:nvGrpSpPr>
          <p:grpSpPr bwMode="auto">
            <a:xfrm>
              <a:off x="1676400" y="838200"/>
              <a:ext cx="5259388" cy="946150"/>
              <a:chOff x="501" y="1586"/>
              <a:chExt cx="3313" cy="596"/>
            </a:xfrm>
          </p:grpSpPr>
          <p:grpSp>
            <p:nvGrpSpPr>
              <p:cNvPr id="55304" name="Group 6"/>
              <p:cNvGrpSpPr>
                <a:grpSpLocks/>
              </p:cNvGrpSpPr>
              <p:nvPr/>
            </p:nvGrpSpPr>
            <p:grpSpPr bwMode="auto">
              <a:xfrm>
                <a:off x="501" y="1586"/>
                <a:ext cx="1807" cy="591"/>
                <a:chOff x="1328" y="1706"/>
                <a:chExt cx="1807" cy="591"/>
              </a:xfrm>
            </p:grpSpPr>
            <p:grpSp>
              <p:nvGrpSpPr>
                <p:cNvPr id="55311" name="Group 7"/>
                <p:cNvGrpSpPr>
                  <a:grpSpLocks/>
                </p:cNvGrpSpPr>
                <p:nvPr/>
              </p:nvGrpSpPr>
              <p:grpSpPr bwMode="auto">
                <a:xfrm>
                  <a:off x="1328" y="1811"/>
                  <a:ext cx="1807" cy="486"/>
                  <a:chOff x="1699" y="1433"/>
                  <a:chExt cx="1807" cy="486"/>
                </a:xfrm>
              </p:grpSpPr>
              <p:sp>
                <p:nvSpPr>
                  <p:cNvPr id="55314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99" y="1433"/>
                    <a:ext cx="1807" cy="3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(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K  (m)</a:t>
                    </a:r>
                    <a:r>
                      <a:rPr lang="en-US" sz="32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r>
                      <a:rPr lang="en-US" sz="28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  =  m </a:t>
                    </a:r>
                  </a:p>
                </p:txBody>
              </p:sp>
              <p:sp>
                <p:nvSpPr>
                  <p:cNvPr id="5531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41" y="1628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55316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1" y="1620"/>
                    <a:ext cx="246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rgbClr val="C00000"/>
                        </a:solidFill>
                        <a:latin typeface="Arial" charset="0"/>
                        <a:cs typeface="Arial" charset="0"/>
                      </a:rPr>
                      <a:t>B</a:t>
                    </a:r>
                    <a:endParaRPr lang="en-US" sz="2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553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505" y="1706"/>
                  <a:ext cx="18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5531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57" y="1725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55305" name="Text Box 13"/>
              <p:cNvSpPr txBox="1">
                <a:spLocks noChangeArrowheads="1"/>
              </p:cNvSpPr>
              <p:nvPr/>
            </p:nvSpPr>
            <p:spPr bwMode="auto">
              <a:xfrm>
                <a:off x="2496" y="1704"/>
                <a:ext cx="131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  <a:r>
                  <a:rPr lang="en-US" sz="32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sz="2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 </a:t>
                </a:r>
              </a:p>
            </p:txBody>
          </p:sp>
          <p:sp>
            <p:nvSpPr>
              <p:cNvPr id="55306" name="Text Box 14"/>
              <p:cNvSpPr txBox="1">
                <a:spLocks noChangeArrowheads="1"/>
              </p:cNvSpPr>
              <p:nvPr/>
            </p:nvSpPr>
            <p:spPr bwMode="auto">
              <a:xfrm>
                <a:off x="3077" y="1887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7" name="Text Box 15"/>
              <p:cNvSpPr txBox="1">
                <a:spLocks noChangeArrowheads="1"/>
              </p:cNvSpPr>
              <p:nvPr/>
            </p:nvSpPr>
            <p:spPr bwMode="auto">
              <a:xfrm>
                <a:off x="2716" y="189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endParaRPr lang="en-US" sz="2800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5308" name="Text Box 16"/>
              <p:cNvSpPr txBox="1">
                <a:spLocks noChangeArrowheads="1"/>
              </p:cNvSpPr>
              <p:nvPr/>
            </p:nvSpPr>
            <p:spPr bwMode="auto">
              <a:xfrm>
                <a:off x="2694" y="1636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  <p:sp>
            <p:nvSpPr>
              <p:cNvPr id="55309" name="Text Box 17"/>
              <p:cNvSpPr txBox="1">
                <a:spLocks noChangeArrowheads="1"/>
              </p:cNvSpPr>
              <p:nvPr/>
            </p:nvSpPr>
            <p:spPr bwMode="auto">
              <a:xfrm>
                <a:off x="3079" y="1606"/>
                <a:ext cx="18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55310" name="Text Box 18"/>
              <p:cNvSpPr txBox="1">
                <a:spLocks noChangeArrowheads="1"/>
              </p:cNvSpPr>
              <p:nvPr/>
            </p:nvSpPr>
            <p:spPr bwMode="auto">
              <a:xfrm>
                <a:off x="2253" y="1755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=</a:t>
                </a:r>
              </a:p>
            </p:txBody>
          </p:sp>
        </p:grpSp>
        <p:sp>
          <p:nvSpPr>
            <p:cNvPr id="55302" name="Text Box 33"/>
            <p:cNvSpPr txBox="1">
              <a:spLocks noChangeArrowheads="1"/>
            </p:cNvSpPr>
            <p:nvPr/>
          </p:nvSpPr>
          <p:spPr bwMode="auto">
            <a:xfrm>
              <a:off x="478971" y="881742"/>
              <a:ext cx="128214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400" dirty="0">
                  <a:solidFill>
                    <a:srgbClr val="000099"/>
                  </a:solidFill>
                  <a:latin typeface="Gill Sans MT" charset="0"/>
                </a:rPr>
                <a:t>Why</a:t>
              </a:r>
            </a:p>
          </p:txBody>
        </p:sp>
        <p:sp>
          <p:nvSpPr>
            <p:cNvPr id="55303" name="Text Box 34"/>
            <p:cNvSpPr txBox="1">
              <a:spLocks noChangeArrowheads="1"/>
            </p:cNvSpPr>
            <p:nvPr/>
          </p:nvSpPr>
          <p:spPr bwMode="auto">
            <a:xfrm>
              <a:off x="6657068" y="1005114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?</a:t>
              </a:r>
            </a:p>
          </p:txBody>
        </p:sp>
      </p:grpSp>
      <p:pic>
        <p:nvPicPr>
          <p:cNvPr id="55300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25563"/>
            <a:ext cx="6399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33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Why is RSA secure?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2438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you know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 (n,e). How hard is it to determine d?</a:t>
            </a:r>
          </a:p>
          <a:p>
            <a:r>
              <a:rPr lang="en-US" dirty="0">
                <a:latin typeface="Gill Sans MT" charset="0"/>
              </a:rPr>
              <a:t>essentially need to find factors of n without knowing the two factors p and q </a:t>
            </a:r>
          </a:p>
          <a:p>
            <a:pPr lvl="1"/>
            <a:r>
              <a:rPr lang="en-US" sz="2800" dirty="0">
                <a:latin typeface="Gill Sans MT" charset="0"/>
              </a:rPr>
              <a:t>fact: factoring a big number is hard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56324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0445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1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RSA in practice: session keys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3938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exponentiation in RSA is computationally intensive</a:t>
            </a:r>
          </a:p>
          <a:p>
            <a:r>
              <a:rPr lang="en-US" dirty="0">
                <a:latin typeface="Gill Sans MT" charset="0"/>
              </a:rPr>
              <a:t>DES is at least 100 times faster than RSA</a:t>
            </a:r>
          </a:p>
          <a:p>
            <a:r>
              <a:rPr lang="en-US" dirty="0">
                <a:latin typeface="Gill Sans MT" charset="0"/>
              </a:rPr>
              <a:t>use public key </a:t>
            </a:r>
            <a:r>
              <a:rPr lang="en-US" dirty="0" smtClean="0">
                <a:latin typeface="Gill Sans MT" charset="0"/>
              </a:rPr>
              <a:t>crypto </a:t>
            </a:r>
            <a:r>
              <a:rPr lang="en-US" dirty="0">
                <a:latin typeface="Gill Sans MT" charset="0"/>
              </a:rPr>
              <a:t>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session key, K</a:t>
            </a:r>
            <a:r>
              <a:rPr lang="en-US" i="1" baseline="-25000" dirty="0">
                <a:solidFill>
                  <a:srgbClr val="C00000"/>
                </a:solidFill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Bob and Alice use RSA to exchange a symmetric key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r>
              <a:rPr lang="en-US" sz="2400" dirty="0">
                <a:latin typeface="Gill Sans MT" charset="0"/>
              </a:rPr>
              <a:t>once both have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  <p:pic>
        <p:nvPicPr>
          <p:cNvPr id="57348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795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2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</a:t>
            </a:r>
            <a:r>
              <a:rPr lang="en-US" dirty="0">
                <a:latin typeface="Gill Sans MT" charset="0"/>
              </a:rPr>
              <a:t>Message integrity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58372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see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endParaRPr lang="en-US" sz="2800" dirty="0" smtClean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0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 packet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spoofing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Alice</a:t>
            </a:r>
            <a:r>
              <a:rPr lang="ja-JP" altLang="en-US" sz="240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mtClean="0">
                  <a:latin typeface="Arial" charset="0"/>
                  <a:cs typeface="Arial" charset="0"/>
                </a:rPr>
                <a:t>“</a:t>
              </a:r>
              <a:r>
                <a:rPr lang="en-US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mtClean="0">
                  <a:latin typeface="Arial" charset="0"/>
                  <a:cs typeface="Arial" charset="0"/>
                </a:rPr>
                <a:t>”</a:t>
              </a:r>
              <a:endParaRPr lang="en-US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 smtClean="0">
                <a:latin typeface="Arial" charset="0"/>
                <a:cs typeface="Arial" charset="0"/>
              </a:rPr>
              <a:t>Alice says </a:t>
            </a: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r>
              <a:rPr lang="en-US" sz="2400" dirty="0" smtClean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0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5903913" y="3865563"/>
            <a:ext cx="3001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playback attack: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Trudy records Alice</a:t>
            </a:r>
            <a:r>
              <a:rPr lang="ja-JP" altLang="en-US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s packet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later</a:t>
            </a:r>
          </a:p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plays it back to Bob </a:t>
            </a:r>
          </a:p>
        </p:txBody>
      </p:sp>
      <p:pic>
        <p:nvPicPr>
          <p:cNvPr id="65539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6875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2338388" y="3328988"/>
            <a:ext cx="10572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6877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49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6895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6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6897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8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79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551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81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2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5554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6889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6890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6891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6892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893" name="Text Box 29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6894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6884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5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886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 smtClean="0">
                <a:latin typeface="Gill Sans MT" charset="0"/>
                <a:cs typeface="+mn-cs"/>
              </a:rPr>
              <a:t> 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65558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5559" name="Picture 18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0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6565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7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6569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10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911" name="Text Box 14"/>
            <p:cNvSpPr txBox="1">
              <a:spLocks noChangeArrowheads="1"/>
            </p:cNvSpPr>
            <p:nvPr/>
          </p:nvSpPr>
          <p:spPr bwMode="auto">
            <a:xfrm>
              <a:off x="1304" y="1813"/>
              <a:ext cx="72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7912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6570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7903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7900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901" name="Line 22"/>
          <p:cNvSpPr>
            <a:spLocks noChangeShapeType="1"/>
          </p:cNvSpPr>
          <p:nvPr/>
        </p:nvSpPr>
        <p:spPr bwMode="auto">
          <a:xfrm flipH="1" flipV="1">
            <a:off x="2424113" y="4537075"/>
            <a:ext cx="541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6573" name="Picture 16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6765925" y="3436938"/>
            <a:ext cx="1604963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record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and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playback</a:t>
            </a:r>
          </a:p>
          <a:p>
            <a:pPr algn="ctr">
              <a:defRPr/>
            </a:pPr>
            <a:r>
              <a:rPr lang="en-US" sz="2400" i="1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still</a:t>
            </a:r>
            <a:r>
              <a:rPr lang="en-US" sz="24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works!</a:t>
            </a:r>
          </a:p>
        </p:txBody>
      </p:sp>
      <p:pic>
        <p:nvPicPr>
          <p:cNvPr id="67587" name="Picture 5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1504950" y="3306763"/>
            <a:ext cx="3046413" cy="63341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343275" y="3429000"/>
            <a:ext cx="11985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m Alice</a:t>
            </a:r>
            <a:r>
              <a:rPr lang="ja-JP" altLang="en-US" sz="1800" smtClean="0">
                <a:solidFill>
                  <a:schemeClr val="bg2"/>
                </a:solidFill>
                <a:latin typeface="Arial" charset="0"/>
                <a:cs typeface="Arial" charset="0"/>
              </a:rPr>
              <a:t>”</a:t>
            </a:r>
            <a:endParaRPr lang="en-US" sz="1800" dirty="0" smtClean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1509713" y="3343275"/>
            <a:ext cx="8429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Alice</a:t>
            </a:r>
            <a:r>
              <a:rPr lang="ja-JP" alt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s 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IP addr</a:t>
            </a:r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 flipH="1">
            <a:off x="234791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2325688" y="3328988"/>
            <a:ext cx="10842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encrypted</a:t>
            </a:r>
          </a:p>
          <a:p>
            <a:pPr algn="ctr">
              <a:defRPr/>
            </a:pPr>
            <a:r>
              <a:rPr lang="en-US" sz="1600" dirty="0" smtClean="0">
                <a:solidFill>
                  <a:schemeClr val="bg2"/>
                </a:solidFill>
                <a:latin typeface="Arial" charset="0"/>
                <a:cs typeface="Arial" charset="0"/>
              </a:rPr>
              <a:t>password</a:t>
            </a:r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 flipH="1">
            <a:off x="3357563" y="3316288"/>
            <a:ext cx="0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597" name="Group 15"/>
          <p:cNvGrpSpPr>
            <a:grpSpLocks/>
          </p:cNvGrpSpPr>
          <p:nvPr/>
        </p:nvGrpSpPr>
        <p:grpSpPr bwMode="auto">
          <a:xfrm>
            <a:off x="3327400" y="4224338"/>
            <a:ext cx="1489075" cy="633412"/>
            <a:chOff x="1000" y="2719"/>
            <a:chExt cx="938" cy="399"/>
          </a:xfrm>
        </p:grpSpPr>
        <p:sp>
          <p:nvSpPr>
            <p:cNvPr id="38943" name="Rectangle 16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8945" name="Text Box 18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6" name="Line 19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27" name="Line 20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7599" name="Picture 21" descr="EN00179_[1]"/>
          <p:cNvPicPr>
            <a:picLocks noGrp="1" noChangeAspect="1" noChangeArrowheads="1"/>
          </p:cNvPicPr>
          <p:nvPr>
            <p:ph idx="1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450" y="5337175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29" name="Line 22"/>
          <p:cNvSpPr>
            <a:spLocks noChangeShapeType="1"/>
          </p:cNvSpPr>
          <p:nvPr/>
        </p:nvSpPr>
        <p:spPr bwMode="auto">
          <a:xfrm>
            <a:off x="1857375" y="4106863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0" name="Line 23"/>
          <p:cNvSpPr>
            <a:spLocks noChangeShapeType="1"/>
          </p:cNvSpPr>
          <p:nvPr/>
        </p:nvSpPr>
        <p:spPr bwMode="auto">
          <a:xfrm flipH="1">
            <a:off x="3344863" y="4214813"/>
            <a:ext cx="1857375" cy="1554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7602" name="Group 24"/>
          <p:cNvGrpSpPr>
            <a:grpSpLocks/>
          </p:cNvGrpSpPr>
          <p:nvPr/>
        </p:nvGrpSpPr>
        <p:grpSpPr bwMode="auto">
          <a:xfrm>
            <a:off x="3551238" y="5368925"/>
            <a:ext cx="3046412" cy="633413"/>
            <a:chOff x="806" y="1799"/>
            <a:chExt cx="1919" cy="399"/>
          </a:xfrm>
        </p:grpSpPr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8938" name="Text Box 26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 smtClean="0">
                  <a:latin typeface="Arial" charset="0"/>
                  <a:cs typeface="Arial" charset="0"/>
                </a:rPr>
                <a:t>“</a:t>
              </a:r>
              <a:r>
                <a:rPr lang="en-US" sz="1800" dirty="0" smtClean="0">
                  <a:latin typeface="Arial" charset="0"/>
                  <a:cs typeface="Arial" charset="0"/>
                </a:rPr>
                <a:t>I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’</a:t>
              </a:r>
              <a:r>
                <a:rPr lang="en-US" sz="1800" dirty="0" smtClean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 smtClean="0">
                  <a:latin typeface="Arial" charset="0"/>
                  <a:cs typeface="Arial" charset="0"/>
                </a:rPr>
                <a:t>”</a:t>
              </a:r>
              <a:endParaRPr lang="en-US" sz="18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 smtClean="0">
                  <a:latin typeface="Arial" charset="0"/>
                  <a:cs typeface="Arial" charset="0"/>
                </a:rPr>
                <a:t>’</a:t>
              </a:r>
              <a:r>
                <a:rPr lang="en-US" sz="1600" dirty="0" smtClean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8940" name="Line 28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941" name="Text Box 29"/>
            <p:cNvSpPr txBox="1">
              <a:spLocks noChangeArrowheads="1"/>
            </p:cNvSpPr>
            <p:nvPr/>
          </p:nvSpPr>
          <p:spPr bwMode="auto">
            <a:xfrm>
              <a:off x="1323" y="1813"/>
              <a:ext cx="6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encrypted</a:t>
              </a:r>
            </a:p>
            <a:p>
              <a:pPr algn="ctr">
                <a:defRPr/>
              </a:pPr>
              <a:r>
                <a:rPr lang="en-US" sz="1600" dirty="0" smtClean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8932" name="Line 31"/>
          <p:cNvSpPr>
            <a:spLocks noChangeShapeType="1"/>
          </p:cNvSpPr>
          <p:nvPr/>
        </p:nvSpPr>
        <p:spPr bwMode="auto">
          <a:xfrm flipV="1">
            <a:off x="4548188" y="4741863"/>
            <a:ext cx="679450" cy="579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933" name="Line 32"/>
          <p:cNvSpPr>
            <a:spLocks noChangeShapeType="1"/>
          </p:cNvSpPr>
          <p:nvPr/>
        </p:nvSpPr>
        <p:spPr bwMode="auto">
          <a:xfrm flipH="1">
            <a:off x="3697288" y="4878388"/>
            <a:ext cx="36512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sp>
        <p:nvSpPr>
          <p:cNvPr id="38935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Protocol ap3.1:  </a:t>
            </a:r>
            <a:r>
              <a:rPr lang="en-US" sz="2800" dirty="0" smtClean="0">
                <a:latin typeface="Gill Sans MT" charset="0"/>
                <a:cs typeface="+mn-cs"/>
              </a:rPr>
              <a:t>Alice says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I am Alice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i="1" dirty="0" smtClean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encrypted</a:t>
            </a:r>
            <a:r>
              <a:rPr lang="en-US" sz="2800" dirty="0" smtClean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800" dirty="0" smtClean="0">
                <a:latin typeface="Gill Sans MT" charset="0"/>
                <a:cs typeface="+mn-cs"/>
              </a:rPr>
              <a:t>secret password to </a:t>
            </a:r>
            <a:r>
              <a:rPr lang="ja-JP" altLang="en-US" sz="2800" smtClean="0">
                <a:latin typeface="Gill Sans MT" charset="0"/>
                <a:cs typeface="+mn-cs"/>
              </a:rPr>
              <a:t>“</a:t>
            </a:r>
            <a:r>
              <a:rPr lang="en-US" sz="2800" dirty="0" smtClean="0">
                <a:latin typeface="Gill Sans MT" charset="0"/>
                <a:cs typeface="+mn-cs"/>
              </a:rPr>
              <a:t>prove</a:t>
            </a:r>
            <a:r>
              <a:rPr lang="ja-JP" altLang="en-US" sz="2800" smtClean="0">
                <a:latin typeface="Gill Sans MT" charset="0"/>
                <a:cs typeface="+mn-cs"/>
              </a:rPr>
              <a:t>”</a:t>
            </a:r>
            <a:r>
              <a:rPr lang="en-US" sz="2800" dirty="0" smtClean="0">
                <a:latin typeface="Gill Sans MT" charset="0"/>
                <a:cs typeface="+mn-cs"/>
              </a:rPr>
              <a:t> it.</a:t>
            </a:r>
          </a:p>
        </p:txBody>
      </p:sp>
      <p:pic>
        <p:nvPicPr>
          <p:cNvPr id="67607" name="Picture 16" descr="underline_base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31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74725" y="1316038"/>
            <a:ext cx="35369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Goal: </a:t>
            </a:r>
            <a:r>
              <a:rPr lang="en-US" sz="2400" dirty="0" smtClean="0">
                <a:latin typeface="Gill Sans MT" charset="0"/>
                <a:cs typeface="+mn-cs"/>
              </a:rPr>
              <a:t>avoid playback attack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604838" y="5934075"/>
            <a:ext cx="3144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Failures, drawbacks?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3288" y="1755775"/>
            <a:ext cx="59118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nonce: </a:t>
            </a:r>
            <a:r>
              <a:rPr lang="en-US" sz="2400" dirty="0" smtClean="0">
                <a:latin typeface="Gill Sans MT" charset="0"/>
                <a:cs typeface="+mn-cs"/>
              </a:rPr>
              <a:t>number (R) used only </a:t>
            </a:r>
            <a:r>
              <a:rPr lang="en-US" sz="2400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once-in-a-lifetime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750888" y="2162175"/>
            <a:ext cx="7564437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ap4.0: </a:t>
            </a:r>
            <a:r>
              <a:rPr lang="en-US" sz="2400" dirty="0" smtClean="0">
                <a:latin typeface="Gill Sans MT" charset="0"/>
                <a:cs typeface="+mn-cs"/>
              </a:rPr>
              <a:t>to prove Alice </a:t>
            </a:r>
            <a:r>
              <a:rPr lang="ja-JP" altLang="en-US" sz="2400" smtClean="0">
                <a:latin typeface="Gill Sans MT" charset="0"/>
                <a:cs typeface="+mn-cs"/>
              </a:rPr>
              <a:t>“</a:t>
            </a:r>
            <a:r>
              <a:rPr lang="en-US" sz="2400" dirty="0" smtClean="0">
                <a:latin typeface="Gill Sans MT" charset="0"/>
                <a:cs typeface="+mn-cs"/>
              </a:rPr>
              <a:t>live</a:t>
            </a:r>
            <a:r>
              <a:rPr lang="ja-JP" altLang="en-US" sz="2400" smtClean="0">
                <a:latin typeface="Gill Sans MT" charset="0"/>
                <a:cs typeface="+mn-cs"/>
              </a:rPr>
              <a:t>”</a:t>
            </a:r>
            <a:r>
              <a:rPr lang="en-US" sz="2400" dirty="0" smtClean="0">
                <a:latin typeface="Gill Sans MT" charset="0"/>
                <a:cs typeface="+mn-cs"/>
              </a:rPr>
              <a:t>, Bob sends Alice </a:t>
            </a:r>
            <a:r>
              <a:rPr lang="en-US" sz="2400" i="1" dirty="0" smtClean="0">
                <a:solidFill>
                  <a:srgbClr val="C00000"/>
                </a:solidFill>
                <a:latin typeface="Gill Sans MT" charset="0"/>
                <a:cs typeface="+mn-cs"/>
              </a:rPr>
              <a:t>nonce</a:t>
            </a:r>
            <a:r>
              <a:rPr lang="en-US" sz="2400" dirty="0" smtClean="0">
                <a:latin typeface="Gill Sans MT" charset="0"/>
                <a:cs typeface="+mn-cs"/>
              </a:rPr>
              <a:t>, R.  Alice</a:t>
            </a:r>
          </a:p>
          <a:p>
            <a:pPr algn="r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must return R, encrypted with shared secret key</a:t>
            </a:r>
          </a:p>
        </p:txBody>
      </p:sp>
      <p:pic>
        <p:nvPicPr>
          <p:cNvPr id="68614" name="Picture 7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69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8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686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733675" y="3467100"/>
            <a:ext cx="3697288" cy="614363"/>
            <a:chOff x="2733675" y="3467100"/>
            <a:chExt cx="3697288" cy="614363"/>
          </a:xfrm>
        </p:grpSpPr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8" name="Text Box 10"/>
            <p:cNvSpPr txBox="1">
              <a:spLocks noChangeArrowheads="1"/>
            </p:cNvSpPr>
            <p:nvPr/>
          </p:nvSpPr>
          <p:spPr bwMode="auto">
            <a:xfrm>
              <a:off x="3740150" y="3467100"/>
              <a:ext cx="17256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2400" smtClean="0">
                  <a:latin typeface="Arial" charset="0"/>
                  <a:cs typeface="Arial" charset="0"/>
                </a:rPr>
                <a:t>“</a:t>
              </a:r>
              <a:r>
                <a:rPr lang="en-US" sz="2400" dirty="0" smtClean="0">
                  <a:latin typeface="Arial" charset="0"/>
                  <a:cs typeface="Arial" charset="0"/>
                </a:rPr>
                <a:t>I am Alice</a:t>
              </a:r>
              <a:r>
                <a:rPr lang="ja-JP" altLang="en-US" sz="2400" smtClean="0">
                  <a:latin typeface="Arial" charset="0"/>
                  <a:cs typeface="Arial" charset="0"/>
                </a:rPr>
                <a:t>”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727325" y="4141788"/>
            <a:ext cx="3697288" cy="557212"/>
            <a:chOff x="2727325" y="4141788"/>
            <a:chExt cx="3697288" cy="557212"/>
          </a:xfrm>
        </p:grpSpPr>
        <p:sp>
          <p:nvSpPr>
            <p:cNvPr id="39955" name="Line 11"/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956" name="Text Box 13"/>
            <p:cNvSpPr txBox="1">
              <a:spLocks noChangeArrowheads="1"/>
            </p:cNvSpPr>
            <p:nvPr/>
          </p:nvSpPr>
          <p:spPr bwMode="auto">
            <a:xfrm>
              <a:off x="4276725" y="4141788"/>
              <a:ext cx="407988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735263" y="4700588"/>
            <a:ext cx="5965825" cy="1616075"/>
            <a:chOff x="2735263" y="4700588"/>
            <a:chExt cx="5965825" cy="1616075"/>
          </a:xfrm>
        </p:grpSpPr>
        <p:sp>
          <p:nvSpPr>
            <p:cNvPr id="39950" name="Line 12"/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8622" name="Group 14"/>
            <p:cNvGrpSpPr>
              <a:grpSpLocks/>
            </p:cNvGrpSpPr>
            <p:nvPr/>
          </p:nvGrpSpPr>
          <p:grpSpPr bwMode="auto">
            <a:xfrm>
              <a:off x="4521202" y="4743450"/>
              <a:ext cx="1157288" cy="577850"/>
              <a:chOff x="2693" y="3555"/>
              <a:chExt cx="729" cy="364"/>
            </a:xfrm>
          </p:grpSpPr>
          <p:sp>
            <p:nvSpPr>
              <p:cNvPr id="39953" name="Text Box 15"/>
              <p:cNvSpPr txBox="1">
                <a:spLocks noChangeArrowheads="1"/>
              </p:cNvSpPr>
              <p:nvPr/>
            </p:nvSpPr>
            <p:spPr bwMode="auto">
              <a:xfrm>
                <a:off x="2693" y="3555"/>
                <a:ext cx="7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 (R)</a:t>
                </a:r>
              </a:p>
            </p:txBody>
          </p:sp>
          <p:sp>
            <p:nvSpPr>
              <p:cNvPr id="39954" name="Text Box 16"/>
              <p:cNvSpPr txBox="1">
                <a:spLocks noChangeArrowheads="1"/>
              </p:cNvSpPr>
              <p:nvPr/>
            </p:nvSpPr>
            <p:spPr bwMode="auto">
              <a:xfrm>
                <a:off x="2786" y="3688"/>
                <a:ext cx="37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39952" name="Text Box 17"/>
            <p:cNvSpPr txBox="1">
              <a:spLocks noChangeArrowheads="1"/>
            </p:cNvSpPr>
            <p:nvPr/>
          </p:nvSpPr>
          <p:spPr bwMode="auto">
            <a:xfrm>
              <a:off x="6369050" y="4700588"/>
              <a:ext cx="2332038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Alice is live, and only Alice knows key to encrypt nonce, so it must be Alice!</a:t>
              </a:r>
            </a:p>
          </p:txBody>
        </p:sp>
      </p:grpSp>
      <p:sp>
        <p:nvSpPr>
          <p:cNvPr id="6861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412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yet another try</a:t>
            </a:r>
          </a:p>
        </p:txBody>
      </p:sp>
      <p:pic>
        <p:nvPicPr>
          <p:cNvPr id="68620" name="Picture 16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94456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1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620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Authentication: ap5.0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57325"/>
            <a:ext cx="8355012" cy="4648200"/>
          </a:xfrm>
        </p:spPr>
        <p:txBody>
          <a:bodyPr/>
          <a:lstStyle/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dirty="0">
                <a:latin typeface="Gill Sans MT" charset="0"/>
              </a:rPr>
              <a:t>ap4.0 requires shared symmetric key </a:t>
            </a:r>
          </a:p>
          <a:p>
            <a:pPr>
              <a:lnSpc>
                <a:spcPts val="2800"/>
              </a:lnSpc>
            </a:pPr>
            <a:r>
              <a:rPr lang="en-US" dirty="0">
                <a:latin typeface="Gill Sans MT" charset="0"/>
              </a:rPr>
              <a:t>can we authenticate using public key techniques?</a:t>
            </a:r>
          </a:p>
          <a:p>
            <a:pPr>
              <a:lnSpc>
                <a:spcPts val="28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ap5.0: </a:t>
            </a:r>
            <a:r>
              <a:rPr lang="en-US" dirty="0">
                <a:latin typeface="Gill Sans MT" charset="0"/>
              </a:rPr>
              <a:t>use nonce, public key cryptography</a:t>
            </a:r>
          </a:p>
        </p:txBody>
      </p:sp>
      <p:pic>
        <p:nvPicPr>
          <p:cNvPr id="69637" name="Picture 4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344805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5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339725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Line 6"/>
          <p:cNvSpPr>
            <a:spLocks noChangeShapeType="1"/>
          </p:cNvSpPr>
          <p:nvPr/>
        </p:nvSpPr>
        <p:spPr bwMode="auto">
          <a:xfrm>
            <a:off x="1644650" y="353060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2651125" y="3178175"/>
            <a:ext cx="1725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 smtClean="0">
                <a:latin typeface="Arial" charset="0"/>
                <a:cs typeface="Arial" charset="0"/>
              </a:rPr>
              <a:t>“</a:t>
            </a:r>
            <a:r>
              <a:rPr lang="en-US" sz="2400" dirty="0" smtClean="0">
                <a:latin typeface="Arial" charset="0"/>
                <a:cs typeface="Arial" charset="0"/>
              </a:rPr>
              <a:t>I am Alice</a:t>
            </a:r>
            <a:r>
              <a:rPr lang="ja-JP" altLang="en-US" sz="2400" smtClean="0">
                <a:latin typeface="Arial" charset="0"/>
                <a:cs typeface="Arial" charset="0"/>
              </a:rPr>
              <a:t>”</a:t>
            </a:r>
            <a:endParaRPr 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H="1">
            <a:off x="1609725" y="3917950"/>
            <a:ext cx="3697288" cy="2619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1660525" y="4389438"/>
            <a:ext cx="3697288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2374900" y="3708400"/>
            <a:ext cx="407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6332538" y="3455988"/>
            <a:ext cx="233203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Bob computes</a:t>
            </a:r>
          </a:p>
          <a:p>
            <a:pPr algn="ctr">
              <a:defRPr/>
            </a:pPr>
            <a:endParaRPr lang="en-US" sz="2400" dirty="0" smtClean="0">
              <a:latin typeface="Arial" charset="0"/>
              <a:cs typeface="Arial" charset="0"/>
            </a:endParaRPr>
          </a:p>
        </p:txBody>
      </p:sp>
      <p:grpSp>
        <p:nvGrpSpPr>
          <p:cNvPr id="69645" name="Group 12"/>
          <p:cNvGrpSpPr>
            <a:grpSpLocks/>
          </p:cNvGrpSpPr>
          <p:nvPr/>
        </p:nvGrpSpPr>
        <p:grpSpPr bwMode="auto">
          <a:xfrm>
            <a:off x="4068763" y="3965575"/>
            <a:ext cx="1073150" cy="673100"/>
            <a:chOff x="2838" y="2891"/>
            <a:chExt cx="676" cy="424"/>
          </a:xfrm>
        </p:grpSpPr>
        <p:sp>
          <p:nvSpPr>
            <p:cNvPr id="40998" name="Text Box 13"/>
            <p:cNvSpPr txBox="1">
              <a:spLocks noChangeArrowheads="1"/>
            </p:cNvSpPr>
            <p:nvPr/>
          </p:nvSpPr>
          <p:spPr bwMode="auto">
            <a:xfrm>
              <a:off x="2838" y="2979"/>
              <a:ext cx="67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 (R)</a:t>
              </a:r>
            </a:p>
          </p:txBody>
        </p:sp>
        <p:sp>
          <p:nvSpPr>
            <p:cNvPr id="40999" name="Text Box 14"/>
            <p:cNvSpPr txBox="1">
              <a:spLocks noChangeArrowheads="1"/>
            </p:cNvSpPr>
            <p:nvPr/>
          </p:nvSpPr>
          <p:spPr bwMode="auto">
            <a:xfrm>
              <a:off x="2979" y="308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1000" name="Text Box 15"/>
            <p:cNvSpPr txBox="1">
              <a:spLocks noChangeArrowheads="1"/>
            </p:cNvSpPr>
            <p:nvPr/>
          </p:nvSpPr>
          <p:spPr bwMode="auto">
            <a:xfrm>
              <a:off x="2992" y="2891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0974" name="Line 16"/>
          <p:cNvSpPr>
            <a:spLocks noChangeShapeType="1"/>
          </p:cNvSpPr>
          <p:nvPr/>
        </p:nvSpPr>
        <p:spPr bwMode="auto">
          <a:xfrm flipH="1">
            <a:off x="1646238" y="48117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2060575" y="4722813"/>
            <a:ext cx="28876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1800" smtClean="0">
                <a:latin typeface="Arial" charset="0"/>
                <a:cs typeface="Arial" charset="0"/>
              </a:rPr>
              <a:t>“</a:t>
            </a:r>
            <a:r>
              <a:rPr lang="en-US" sz="1800" dirty="0" smtClean="0">
                <a:latin typeface="Arial" charset="0"/>
                <a:cs typeface="Arial" charset="0"/>
              </a:rPr>
              <a:t>send me your public key</a:t>
            </a:r>
            <a:r>
              <a:rPr lang="ja-JP" altLang="en-US" sz="1800" smtClean="0">
                <a:latin typeface="Arial" charset="0"/>
                <a:cs typeface="Arial" charset="0"/>
              </a:rPr>
              <a:t>”</a:t>
            </a:r>
            <a:endParaRPr lang="en-US" sz="1800" dirty="0" smtClean="0">
              <a:latin typeface="Arial" charset="0"/>
              <a:cs typeface="Arial" charset="0"/>
            </a:endParaRP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697038" y="5383213"/>
            <a:ext cx="3697287" cy="2619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9649" name="Group 19"/>
          <p:cNvGrpSpPr>
            <a:grpSpLocks/>
          </p:cNvGrpSpPr>
          <p:nvPr/>
        </p:nvGrpSpPr>
        <p:grpSpPr bwMode="auto">
          <a:xfrm>
            <a:off x="4521200" y="4960938"/>
            <a:ext cx="612775" cy="701675"/>
            <a:chOff x="828" y="3234"/>
            <a:chExt cx="386" cy="442"/>
          </a:xfrm>
        </p:grpSpPr>
        <p:sp>
          <p:nvSpPr>
            <p:cNvPr id="40995" name="Text Box 20"/>
            <p:cNvSpPr txBox="1">
              <a:spLocks noChangeArrowheads="1"/>
            </p:cNvSpPr>
            <p:nvPr/>
          </p:nvSpPr>
          <p:spPr bwMode="auto">
            <a:xfrm>
              <a:off x="828" y="3330"/>
              <a:ext cx="35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96" name="Text Box 21"/>
            <p:cNvSpPr txBox="1">
              <a:spLocks noChangeArrowheads="1"/>
            </p:cNvSpPr>
            <p:nvPr/>
          </p:nvSpPr>
          <p:spPr bwMode="auto">
            <a:xfrm>
              <a:off x="993" y="3445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7" name="Text Box 22"/>
            <p:cNvSpPr txBox="1">
              <a:spLocks noChangeArrowheads="1"/>
            </p:cNvSpPr>
            <p:nvPr/>
          </p:nvSpPr>
          <p:spPr bwMode="auto">
            <a:xfrm>
              <a:off x="998" y="3234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69650" name="Group 23"/>
          <p:cNvGrpSpPr>
            <a:grpSpLocks/>
          </p:cNvGrpSpPr>
          <p:nvPr/>
        </p:nvGrpSpPr>
        <p:grpSpPr bwMode="auto">
          <a:xfrm>
            <a:off x="6388100" y="3703638"/>
            <a:ext cx="2070100" cy="714375"/>
            <a:chOff x="1117" y="3592"/>
            <a:chExt cx="1304" cy="450"/>
          </a:xfrm>
        </p:grpSpPr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1309" y="3687"/>
              <a:ext cx="11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9" name="Text Box 25"/>
            <p:cNvSpPr txBox="1">
              <a:spLocks noChangeArrowheads="1"/>
            </p:cNvSpPr>
            <p:nvPr/>
          </p:nvSpPr>
          <p:spPr bwMode="auto">
            <a:xfrm>
              <a:off x="1512" y="381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90" name="Text Box 26"/>
            <p:cNvSpPr txBox="1">
              <a:spLocks noChangeArrowheads="1"/>
            </p:cNvSpPr>
            <p:nvPr/>
          </p:nvSpPr>
          <p:spPr bwMode="auto">
            <a:xfrm>
              <a:off x="1542" y="3592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grpSp>
          <p:nvGrpSpPr>
            <p:cNvPr id="69662" name="Group 27"/>
            <p:cNvGrpSpPr>
              <a:grpSpLocks/>
            </p:cNvGrpSpPr>
            <p:nvPr/>
          </p:nvGrpSpPr>
          <p:grpSpPr bwMode="auto">
            <a:xfrm>
              <a:off x="1117" y="3599"/>
              <a:ext cx="342" cy="443"/>
              <a:chOff x="821" y="3255"/>
              <a:chExt cx="342" cy="443"/>
            </a:xfrm>
          </p:grpSpPr>
          <p:sp>
            <p:nvSpPr>
              <p:cNvPr id="40992" name="Text Box 28"/>
              <p:cNvSpPr txBox="1">
                <a:spLocks noChangeArrowheads="1"/>
              </p:cNvSpPr>
              <p:nvPr/>
            </p:nvSpPr>
            <p:spPr bwMode="auto">
              <a:xfrm>
                <a:off x="821" y="3355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  <p:sp>
            <p:nvSpPr>
              <p:cNvPr id="40993" name="Text Box 29"/>
              <p:cNvSpPr txBox="1">
                <a:spLocks noChangeArrowheads="1"/>
              </p:cNvSpPr>
              <p:nvPr/>
            </p:nvSpPr>
            <p:spPr bwMode="auto">
              <a:xfrm>
                <a:off x="942" y="3467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0994" name="Text Box 30"/>
              <p:cNvSpPr txBox="1">
                <a:spLocks noChangeArrowheads="1"/>
              </p:cNvSpPr>
              <p:nvPr/>
            </p:nvSpPr>
            <p:spPr bwMode="auto">
              <a:xfrm>
                <a:off x="941" y="3255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5862638" y="4352925"/>
            <a:ext cx="3035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latin typeface="Arial" charset="0"/>
                <a:cs typeface="Arial" charset="0"/>
              </a:rPr>
              <a:t>and knows only Alice could have the private key, that encrypted R such that</a:t>
            </a:r>
          </a:p>
        </p:txBody>
      </p:sp>
      <p:grpSp>
        <p:nvGrpSpPr>
          <p:cNvPr id="69652" name="Group 32"/>
          <p:cNvGrpSpPr>
            <a:grpSpLocks/>
          </p:cNvGrpSpPr>
          <p:nvPr/>
        </p:nvGrpSpPr>
        <p:grpSpPr bwMode="auto">
          <a:xfrm>
            <a:off x="6496050" y="5453063"/>
            <a:ext cx="1893888" cy="763587"/>
            <a:chOff x="938" y="3588"/>
            <a:chExt cx="1193" cy="481"/>
          </a:xfrm>
        </p:grpSpPr>
        <p:sp>
          <p:nvSpPr>
            <p:cNvPr id="40982" name="Text Box 33"/>
            <p:cNvSpPr txBox="1">
              <a:spLocks noChangeArrowheads="1"/>
            </p:cNvSpPr>
            <p:nvPr/>
          </p:nvSpPr>
          <p:spPr bwMode="auto">
            <a:xfrm>
              <a:off x="1187" y="3731"/>
              <a:ext cx="9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(K  (R)) = R</a:t>
              </a:r>
            </a:p>
          </p:txBody>
        </p:sp>
        <p:sp>
          <p:nvSpPr>
            <p:cNvPr id="40983" name="Text Box 34"/>
            <p:cNvSpPr txBox="1">
              <a:spLocks noChangeArrowheads="1"/>
            </p:cNvSpPr>
            <p:nvPr/>
          </p:nvSpPr>
          <p:spPr bwMode="auto">
            <a:xfrm>
              <a:off x="1337" y="3819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4" name="Text Box 35"/>
            <p:cNvSpPr txBox="1">
              <a:spLocks noChangeArrowheads="1"/>
            </p:cNvSpPr>
            <p:nvPr/>
          </p:nvSpPr>
          <p:spPr bwMode="auto">
            <a:xfrm>
              <a:off x="1337" y="3588"/>
              <a:ext cx="1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-</a:t>
              </a:r>
            </a:p>
          </p:txBody>
        </p:sp>
        <p:sp>
          <p:nvSpPr>
            <p:cNvPr id="40985" name="Text Box 36"/>
            <p:cNvSpPr txBox="1">
              <a:spLocks noChangeArrowheads="1"/>
            </p:cNvSpPr>
            <p:nvPr/>
          </p:nvSpPr>
          <p:spPr bwMode="auto">
            <a:xfrm>
              <a:off x="938" y="3718"/>
              <a:ext cx="3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K  </a:t>
              </a:r>
            </a:p>
          </p:txBody>
        </p:sp>
        <p:sp>
          <p:nvSpPr>
            <p:cNvPr id="40986" name="Text Box 37"/>
            <p:cNvSpPr txBox="1">
              <a:spLocks noChangeArrowheads="1"/>
            </p:cNvSpPr>
            <p:nvPr/>
          </p:nvSpPr>
          <p:spPr bwMode="auto">
            <a:xfrm>
              <a:off x="1069" y="380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0987" name="Text Box 38"/>
            <p:cNvSpPr txBox="1">
              <a:spLocks noChangeArrowheads="1"/>
            </p:cNvSpPr>
            <p:nvPr/>
          </p:nvSpPr>
          <p:spPr bwMode="auto">
            <a:xfrm>
              <a:off x="1080" y="3620"/>
              <a:ext cx="2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4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5926138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0660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1" name="Picture 5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70721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4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70716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77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70713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1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70708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3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4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8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70689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pic>
        <p:nvPicPr>
          <p:cNvPr id="70691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8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6" descr="Ali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1613" y="2430463"/>
            <a:ext cx="409575" cy="504825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3" name="Picture 4" descr="Bob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3900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684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015" name="Line 8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30250" y="3498850"/>
            <a:ext cx="7708900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dirty="0"/>
              <a:t>d</a:t>
            </a:r>
            <a:r>
              <a:rPr lang="en-US" dirty="0" smtClean="0"/>
              <a:t>ifficult to detect:</a:t>
            </a:r>
          </a:p>
          <a:p>
            <a:pPr marL="277813" indent="-277813">
              <a:lnSpc>
                <a:spcPct val="90000"/>
              </a:lnSpc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Bob receives everything that Alice sends, and vice versa. (e.g., so Bob, Alice can meet one week later and recall conversation!)</a:t>
            </a:r>
          </a:p>
          <a:p>
            <a:pPr marL="277813" indent="-277813"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 smtClean="0"/>
              <a:t>problem is that Trudy receives all messages as well! </a:t>
            </a:r>
          </a:p>
        </p:txBody>
      </p:sp>
      <p:sp>
        <p:nvSpPr>
          <p:cNvPr id="716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23825"/>
            <a:ext cx="5690681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ap5.0: security hole</a:t>
            </a:r>
          </a:p>
        </p:txBody>
      </p:sp>
      <p:sp>
        <p:nvSpPr>
          <p:cNvPr id="71689" name="Rectangle 3"/>
          <p:cNvSpPr txBox="1">
            <a:spLocks noChangeArrowheads="1"/>
          </p:cNvSpPr>
          <p:nvPr/>
        </p:nvSpPr>
        <p:spPr bwMode="auto">
          <a:xfrm>
            <a:off x="455613" y="1084263"/>
            <a:ext cx="7593012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71690" name="Picture 22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8270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8.3 Message integrity, </a:t>
            </a:r>
            <a:r>
              <a:rPr lang="en-US" dirty="0">
                <a:latin typeface="Gill Sans MT" charset="0"/>
              </a:rPr>
              <a:t>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7270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 smtClean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 smtClean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 smtClean="0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 smtClean="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7034213" y="1116013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3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3648075"/>
            <a:ext cx="7391400" cy="2311400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Alice thus verifies that: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no one else signed m</a:t>
            </a:r>
          </a:p>
          <a:p>
            <a:pPr lvl="1">
              <a:lnSpc>
                <a:spcPct val="90000"/>
              </a:lnSpc>
              <a:buFont typeface="Wingdings" charset="2"/>
              <a:buChar char="§"/>
            </a:pPr>
            <a:r>
              <a:rPr lang="en-US" dirty="0">
                <a:latin typeface="Gill Sans MT" charset="0"/>
              </a:rPr>
              <a:t>Bob signed m and not m</a:t>
            </a:r>
            <a:r>
              <a:rPr lang="ja-JP" altLang="en-US" dirty="0">
                <a:latin typeface="Gill Sans MT" charset="0"/>
              </a:rPr>
              <a:t>‘</a:t>
            </a:r>
            <a:endParaRPr lang="en-US" altLang="ja-JP" dirty="0">
              <a:latin typeface="Gill Sans MT" charset="0"/>
            </a:endParaRPr>
          </a:p>
          <a:p>
            <a:pPr marL="381000" indent="-381000"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non-repudiation:</a:t>
            </a:r>
          </a:p>
          <a:p>
            <a:pPr marL="800100" lvl="1" indent="-342900">
              <a:lnSpc>
                <a:spcPct val="90000"/>
              </a:lnSpc>
              <a:buFont typeface="Wingdings" charset="0"/>
              <a:buChar char="ü"/>
            </a:pPr>
            <a:r>
              <a:rPr lang="en-US" dirty="0">
                <a:latin typeface="Gill Sans MT" charset="0"/>
              </a:rPr>
              <a:t>Alice can take m, and signature K</a:t>
            </a:r>
            <a:r>
              <a:rPr lang="en-US" baseline="-25000" dirty="0">
                <a:latin typeface="Gill Sans MT" charset="0"/>
              </a:rPr>
              <a:t>B</a:t>
            </a:r>
            <a:r>
              <a:rPr lang="en-US" dirty="0">
                <a:latin typeface="Gill Sans MT" charset="0"/>
              </a:rPr>
              <a:t>(m) to court and prove that Bob signed m</a:t>
            </a:r>
          </a:p>
          <a:p>
            <a:pPr marL="381000" indent="-381000">
              <a:lnSpc>
                <a:spcPct val="90000"/>
              </a:lnSpc>
              <a:buSzTx/>
              <a:buFont typeface="Wingdings" charset="0"/>
              <a:buChar char="ü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5673725" y="5435600"/>
            <a:ext cx="7366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680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757238" y="1239838"/>
            <a:ext cx="81470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suppose Alice receives msg m, with signature: m,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Alice verifies m signed by Bob by applying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 to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then checks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If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(m) ) = m, whoever signed m must have used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private key.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619625" y="19891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1814513" y="19764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058863" y="19923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4197350" y="2006600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 smtClean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Message digests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39900"/>
            <a:ext cx="3916362" cy="328295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dirty="0">
                <a:latin typeface="Gill Sans MT" charset="0"/>
              </a:rPr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fixed-length, easy- to-compute digital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fingerprint</a:t>
            </a:r>
            <a:r>
              <a:rPr lang="ja-JP" altLang="en-US" dirty="0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apply hash function H to </a:t>
            </a:r>
            <a:r>
              <a:rPr lang="en-US" sz="2400" i="1" dirty="0">
                <a:latin typeface="Gill Sans MT" charset="0"/>
              </a:rPr>
              <a:t>m</a:t>
            </a:r>
            <a:r>
              <a:rPr lang="en-US" sz="2400" dirty="0">
                <a:latin typeface="Gill Sans MT" charset="0"/>
              </a:rPr>
              <a:t>, get fixed size message digest, </a:t>
            </a:r>
            <a:r>
              <a:rPr lang="en-US" sz="2400" i="1" dirty="0">
                <a:latin typeface="Gill Sans MT" charset="0"/>
              </a:rPr>
              <a:t>H(m).</a:t>
            </a:r>
            <a:endParaRPr lang="en-US" sz="2000" dirty="0">
              <a:latin typeface="Gill Sans MT" charset="0"/>
            </a:endParaRPr>
          </a:p>
          <a:p>
            <a:endParaRPr lang="en-US" sz="20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Hash function properties: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many-to-1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produces fixed-size msg digest (fingerprint)</a:t>
            </a:r>
          </a:p>
          <a:p>
            <a:pPr marL="277813" indent="-277813"/>
            <a:r>
              <a:rPr lang="en-US" sz="2400" dirty="0">
                <a:latin typeface="Gill Sans MT" charset="0"/>
              </a:rPr>
              <a:t>given message digest x, computationally infeasible to find m such that x = H(m)</a:t>
            </a: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6846888" y="2305050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4878388" y="850900"/>
            <a:ext cx="1355725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6" name="Text Box 7"/>
          <p:cNvSpPr txBox="1">
            <a:spLocks noChangeArrowheads="1"/>
          </p:cNvSpPr>
          <p:nvPr/>
        </p:nvSpPr>
        <p:spPr bwMode="auto">
          <a:xfrm>
            <a:off x="4873625" y="839788"/>
            <a:ext cx="13430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large 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732588" y="966788"/>
            <a:ext cx="1108075" cy="75882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8" name="Text Box 9"/>
          <p:cNvSpPr txBox="1">
            <a:spLocks noChangeArrowheads="1"/>
          </p:cNvSpPr>
          <p:nvPr/>
        </p:nvSpPr>
        <p:spPr bwMode="auto">
          <a:xfrm>
            <a:off x="6692900" y="962025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48139" name="Line 10"/>
          <p:cNvSpPr>
            <a:spLocks noChangeShapeType="1"/>
          </p:cNvSpPr>
          <p:nvPr/>
        </p:nvSpPr>
        <p:spPr bwMode="auto">
          <a:xfrm>
            <a:off x="6238875" y="132080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8140" name="Text Box 11"/>
          <p:cNvSpPr txBox="1">
            <a:spLocks noChangeArrowheads="1"/>
          </p:cNvSpPr>
          <p:nvPr/>
        </p:nvSpPr>
        <p:spPr bwMode="auto">
          <a:xfrm>
            <a:off x="6797675" y="2328863"/>
            <a:ext cx="893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48141" name="Line 12"/>
          <p:cNvSpPr>
            <a:spLocks noChangeShapeType="1"/>
          </p:cNvSpPr>
          <p:nvPr/>
        </p:nvSpPr>
        <p:spPr bwMode="auto">
          <a:xfrm>
            <a:off x="7164388" y="17399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7837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0763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5913" y="276225"/>
            <a:ext cx="8120062" cy="844550"/>
          </a:xfrm>
        </p:spPr>
        <p:txBody>
          <a:bodyPr/>
          <a:lstStyle/>
          <a:p>
            <a:r>
              <a:rPr lang="en-US" sz="3200" dirty="0">
                <a:latin typeface="Gill Sans MT" charset="0"/>
              </a:rPr>
              <a:t>Internet checksum: poor crypto hash function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675" y="1360488"/>
            <a:ext cx="8424863" cy="212248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Internet checksum has some properties of hash function:</a:t>
            </a:r>
          </a:p>
          <a:p>
            <a:pPr indent="-223838"/>
            <a:r>
              <a:rPr lang="en-US" sz="2400" dirty="0">
                <a:latin typeface="Gill Sans MT" charset="0"/>
              </a:rPr>
              <a:t>produces fixed length digest (16-bit sum) of message</a:t>
            </a:r>
          </a:p>
          <a:p>
            <a:pPr indent="-223838"/>
            <a:r>
              <a:rPr lang="en-US" sz="2400" dirty="0">
                <a:latin typeface="Gill Sans MT" charset="0"/>
              </a:rPr>
              <a:t>is many-to-one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417513" y="2809875"/>
            <a:ext cx="8424862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514350" y="4238625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59" name="Text Box 6"/>
          <p:cNvSpPr txBox="1">
            <a:spLocks noChangeArrowheads="1"/>
          </p:cNvSpPr>
          <p:nvPr/>
        </p:nvSpPr>
        <p:spPr bwMode="auto">
          <a:xfrm>
            <a:off x="1920875" y="423862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431800" y="3879850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1920875" y="3875088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1901825" y="52578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1852613" y="5291138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64" name="Text Box 11"/>
          <p:cNvSpPr txBox="1">
            <a:spLocks noChangeArrowheads="1"/>
          </p:cNvSpPr>
          <p:nvPr/>
        </p:nvSpPr>
        <p:spPr bwMode="auto">
          <a:xfrm>
            <a:off x="5535613" y="4222750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I O U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0 0 .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942138" y="422275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49 4F 55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30 30 2E </a:t>
            </a:r>
            <a:r>
              <a:rPr lang="en-US" b="1" u="sng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49166" name="Text Box 13"/>
          <p:cNvSpPr txBox="1">
            <a:spLocks noChangeArrowheads="1"/>
          </p:cNvSpPr>
          <p:nvPr/>
        </p:nvSpPr>
        <p:spPr bwMode="auto">
          <a:xfrm>
            <a:off x="5453063" y="3863975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942138" y="3859213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 smtClean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49168" name="Line 15"/>
          <p:cNvSpPr>
            <a:spLocks noChangeShapeType="1"/>
          </p:cNvSpPr>
          <p:nvPr/>
        </p:nvSpPr>
        <p:spPr bwMode="auto">
          <a:xfrm>
            <a:off x="6923088" y="524192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69" name="Text Box 16"/>
          <p:cNvSpPr txBox="1">
            <a:spLocks noChangeArrowheads="1"/>
          </p:cNvSpPr>
          <p:nvPr/>
        </p:nvSpPr>
        <p:spPr bwMode="auto">
          <a:xfrm>
            <a:off x="6873875" y="5275263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49170" name="Text Box 17"/>
          <p:cNvSpPr txBox="1">
            <a:spLocks noChangeArrowheads="1"/>
          </p:cNvSpPr>
          <p:nvPr/>
        </p:nvSpPr>
        <p:spPr bwMode="auto">
          <a:xfrm>
            <a:off x="3740150" y="5349875"/>
            <a:ext cx="3071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99"/>
                </a:solidFill>
                <a:latin typeface="Arial" charset="0"/>
                <a:cs typeface="Arial" charset="0"/>
              </a:rPr>
              <a:t>but identical checksums</a:t>
            </a:r>
            <a:r>
              <a:rPr lang="en-US" dirty="0" smtClean="0">
                <a:solidFill>
                  <a:schemeClr val="accent2"/>
                </a:solidFill>
                <a:latin typeface="Arial" charset="0"/>
                <a:cs typeface="Arial" charset="0"/>
              </a:rPr>
              <a:t>!</a:t>
            </a:r>
          </a:p>
        </p:txBody>
      </p:sp>
      <p:sp>
        <p:nvSpPr>
          <p:cNvPr id="49171" name="Line 18"/>
          <p:cNvSpPr>
            <a:spLocks noChangeShapeType="1"/>
          </p:cNvSpPr>
          <p:nvPr/>
        </p:nvSpPr>
        <p:spPr bwMode="auto">
          <a:xfrm flipH="1" flipV="1">
            <a:off x="3589338" y="5483225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V="1">
            <a:off x="6499225" y="5467350"/>
            <a:ext cx="381000" cy="841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8868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096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0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652838" y="2405063"/>
            <a:ext cx="762000" cy="4079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79875" name="Group 3"/>
          <p:cNvGrpSpPr>
            <a:grpSpLocks/>
          </p:cNvGrpSpPr>
          <p:nvPr/>
        </p:nvGrpSpPr>
        <p:grpSpPr bwMode="auto">
          <a:xfrm>
            <a:off x="598488" y="2076450"/>
            <a:ext cx="1343025" cy="841375"/>
            <a:chOff x="403" y="1308"/>
            <a:chExt cx="846" cy="530"/>
          </a:xfrm>
        </p:grpSpPr>
        <p:sp>
          <p:nvSpPr>
            <p:cNvPr id="50256" name="Rectangle 4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57" name="Text Box 5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50181" name="Group 6"/>
          <p:cNvGrpSpPr>
            <a:grpSpLocks/>
          </p:cNvGrpSpPr>
          <p:nvPr/>
        </p:nvGrpSpPr>
        <p:grpSpPr bwMode="auto">
          <a:xfrm>
            <a:off x="2235200" y="2189069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54" name="Rectangle 7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5" name="Text Box 8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sp>
        <p:nvSpPr>
          <p:cNvPr id="50182" name="Line 9"/>
          <p:cNvSpPr>
            <a:spLocks noChangeShapeType="1"/>
          </p:cNvSpPr>
          <p:nvPr/>
        </p:nvSpPr>
        <p:spPr bwMode="auto">
          <a:xfrm>
            <a:off x="1765300" y="2546350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3" name="Text Box 10"/>
          <p:cNvSpPr txBox="1">
            <a:spLocks noChangeArrowheads="1"/>
          </p:cNvSpPr>
          <p:nvPr/>
        </p:nvSpPr>
        <p:spPr bwMode="auto">
          <a:xfrm>
            <a:off x="3603625" y="2428875"/>
            <a:ext cx="846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50184" name="Line 11"/>
          <p:cNvSpPr>
            <a:spLocks noChangeShapeType="1"/>
          </p:cNvSpPr>
          <p:nvPr/>
        </p:nvSpPr>
        <p:spPr bwMode="auto">
          <a:xfrm>
            <a:off x="3789363" y="2840038"/>
            <a:ext cx="1587" cy="328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85" name="Line 12"/>
          <p:cNvSpPr>
            <a:spLocks noChangeShapeType="1"/>
          </p:cNvSpPr>
          <p:nvPr/>
        </p:nvSpPr>
        <p:spPr bwMode="auto">
          <a:xfrm>
            <a:off x="3154363" y="25606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0186" name="Group 13"/>
          <p:cNvGrpSpPr>
            <a:grpSpLocks/>
          </p:cNvGrpSpPr>
          <p:nvPr/>
        </p:nvGrpSpPr>
        <p:grpSpPr bwMode="auto">
          <a:xfrm>
            <a:off x="3222625" y="3171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52" name="Rectangle 14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53" name="Text Box 15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50187" name="Text Box 16"/>
          <p:cNvSpPr txBox="1">
            <a:spLocks noChangeArrowheads="1"/>
          </p:cNvSpPr>
          <p:nvPr/>
        </p:nvSpPr>
        <p:spPr bwMode="auto">
          <a:xfrm>
            <a:off x="1490663" y="3252788"/>
            <a:ext cx="9604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private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9883" name="Picture 1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468563" y="33337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84" name="Group 18"/>
          <p:cNvGrpSpPr>
            <a:grpSpLocks/>
          </p:cNvGrpSpPr>
          <p:nvPr/>
        </p:nvGrpSpPr>
        <p:grpSpPr bwMode="auto">
          <a:xfrm>
            <a:off x="2406650" y="3659188"/>
            <a:ext cx="490538" cy="604837"/>
            <a:chOff x="2994" y="2073"/>
            <a:chExt cx="309" cy="381"/>
          </a:xfrm>
        </p:grpSpPr>
        <p:grpSp>
          <p:nvGrpSpPr>
            <p:cNvPr id="79939" name="Group 19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50" name="Text Box 2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51" name="Text Box 21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49" name="Text Box 22"/>
            <p:cNvSpPr txBox="1">
              <a:spLocks noChangeArrowheads="1"/>
            </p:cNvSpPr>
            <p:nvPr/>
          </p:nvSpPr>
          <p:spPr bwMode="auto">
            <a:xfrm>
              <a:off x="3122" y="2073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50190" name="Line 23"/>
          <p:cNvSpPr>
            <a:spLocks noChangeShapeType="1"/>
          </p:cNvSpPr>
          <p:nvPr/>
        </p:nvSpPr>
        <p:spPr bwMode="auto">
          <a:xfrm flipV="1">
            <a:off x="2535238" y="3702050"/>
            <a:ext cx="565150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1" name="Line 24"/>
          <p:cNvSpPr>
            <a:spLocks noChangeShapeType="1"/>
          </p:cNvSpPr>
          <p:nvPr/>
        </p:nvSpPr>
        <p:spPr bwMode="auto">
          <a:xfrm>
            <a:off x="3800475" y="4129088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9887" name="Group 25"/>
          <p:cNvGrpSpPr>
            <a:grpSpLocks/>
          </p:cNvGrpSpPr>
          <p:nvPr/>
        </p:nvGrpSpPr>
        <p:grpSpPr bwMode="auto">
          <a:xfrm>
            <a:off x="828675" y="4799013"/>
            <a:ext cx="846138" cy="519112"/>
            <a:chOff x="984" y="2831"/>
            <a:chExt cx="533" cy="327"/>
          </a:xfrm>
        </p:grpSpPr>
        <p:sp>
          <p:nvSpPr>
            <p:cNvPr id="50246" name="Text Box 26"/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 smtClean="0"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50247" name="Oval 27"/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</p:grpSp>
      <p:sp>
        <p:nvSpPr>
          <p:cNvPr id="50193" name="Line 28"/>
          <p:cNvSpPr>
            <a:spLocks noChangeShapeType="1"/>
          </p:cNvSpPr>
          <p:nvPr/>
        </p:nvSpPr>
        <p:spPr bwMode="auto">
          <a:xfrm>
            <a:off x="1276350" y="2928938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194" name="Line 29"/>
          <p:cNvSpPr>
            <a:spLocks noChangeShapeType="1"/>
          </p:cNvSpPr>
          <p:nvPr/>
        </p:nvSpPr>
        <p:spPr bwMode="auto">
          <a:xfrm>
            <a:off x="1249363" y="5222875"/>
            <a:ext cx="3175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9890" name="Picture 30" descr="BS00592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3775" y="5551488"/>
            <a:ext cx="627063" cy="76835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0196" name="Rectangle 31"/>
          <p:cNvSpPr>
            <a:spLocks noChangeArrowheads="1"/>
          </p:cNvSpPr>
          <p:nvPr/>
        </p:nvSpPr>
        <p:spPr bwMode="auto">
          <a:xfrm>
            <a:off x="520700" y="1096963"/>
            <a:ext cx="3810000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Bob sends digitally signed message:</a:t>
            </a:r>
          </a:p>
        </p:txBody>
      </p:sp>
      <p:sp>
        <p:nvSpPr>
          <p:cNvPr id="217120" name="Rectangle 32"/>
          <p:cNvSpPr>
            <a:spLocks noGrp="1" noChangeArrowheads="1"/>
          </p:cNvSpPr>
          <p:nvPr>
            <p:ph type="body" sz="half" idx="2"/>
          </p:nvPr>
        </p:nvSpPr>
        <p:spPr>
          <a:xfrm>
            <a:off x="4883150" y="1211263"/>
            <a:ext cx="4238625" cy="10572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Alice verifies signature, integrity of digitally signed message:</a:t>
            </a:r>
          </a:p>
        </p:txBody>
      </p:sp>
      <p:grpSp>
        <p:nvGrpSpPr>
          <p:cNvPr id="79893" name="Group 33"/>
          <p:cNvGrpSpPr>
            <a:grpSpLocks/>
          </p:cNvGrpSpPr>
          <p:nvPr/>
        </p:nvGrpSpPr>
        <p:grpSpPr bwMode="auto">
          <a:xfrm>
            <a:off x="2959100" y="4325938"/>
            <a:ext cx="1722438" cy="995362"/>
            <a:chOff x="3157" y="2362"/>
            <a:chExt cx="1085" cy="627"/>
          </a:xfrm>
        </p:grpSpPr>
        <p:grpSp>
          <p:nvGrpSpPr>
            <p:cNvPr id="79932" name="Group 34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44" name="Text Box 35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5" name="Text Box 36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42" name="Rectangle 37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43" name="Text Box 38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sp>
        <p:nvSpPr>
          <p:cNvPr id="50199" name="Line 39"/>
          <p:cNvSpPr>
            <a:spLocks noChangeShapeType="1"/>
          </p:cNvSpPr>
          <p:nvPr/>
        </p:nvSpPr>
        <p:spPr bwMode="auto">
          <a:xfrm flipH="1">
            <a:off x="1377950" y="5078413"/>
            <a:ext cx="1801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217128" name="Picture 40" descr="BS00592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38" y="2201863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129" name="Line 41"/>
          <p:cNvSpPr>
            <a:spLocks noChangeShapeType="1"/>
          </p:cNvSpPr>
          <p:nvPr/>
        </p:nvSpPr>
        <p:spPr bwMode="auto">
          <a:xfrm>
            <a:off x="8116888" y="335280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30" name="Group 42"/>
          <p:cNvGrpSpPr>
            <a:grpSpLocks/>
          </p:cNvGrpSpPr>
          <p:nvPr/>
        </p:nvGrpSpPr>
        <p:grpSpPr bwMode="auto">
          <a:xfrm>
            <a:off x="7248525" y="2339975"/>
            <a:ext cx="1722438" cy="995363"/>
            <a:chOff x="3157" y="2362"/>
            <a:chExt cx="1085" cy="627"/>
          </a:xfrm>
        </p:grpSpPr>
        <p:grpSp>
          <p:nvGrpSpPr>
            <p:cNvPr id="79927" name="Group 43"/>
            <p:cNvGrpSpPr>
              <a:grpSpLocks/>
            </p:cNvGrpSpPr>
            <p:nvPr/>
          </p:nvGrpSpPr>
          <p:grpSpPr bwMode="auto">
            <a:xfrm>
              <a:off x="3220" y="2639"/>
              <a:ext cx="923" cy="339"/>
              <a:chOff x="2546" y="3029"/>
              <a:chExt cx="923" cy="339"/>
            </a:xfrm>
          </p:grpSpPr>
          <p:sp>
            <p:nvSpPr>
              <p:cNvPr id="50239" name="Text Box 44"/>
              <p:cNvSpPr txBox="1">
                <a:spLocks noChangeArrowheads="1"/>
              </p:cNvSpPr>
              <p:nvPr/>
            </p:nvSpPr>
            <p:spPr bwMode="auto">
              <a:xfrm>
                <a:off x="2546" y="3118"/>
                <a:ext cx="9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  <a:r>
                  <a:rPr lang="en-US" sz="2400" baseline="-250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50240" name="Text Box 45"/>
              <p:cNvSpPr txBox="1">
                <a:spLocks noChangeArrowheads="1"/>
              </p:cNvSpPr>
              <p:nvPr/>
            </p:nvSpPr>
            <p:spPr bwMode="auto">
              <a:xfrm>
                <a:off x="2554" y="3029"/>
                <a:ext cx="5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50237" name="Rectangle 46"/>
            <p:cNvSpPr>
              <a:spLocks noChangeArrowheads="1"/>
            </p:cNvSpPr>
            <p:nvPr/>
          </p:nvSpPr>
          <p:spPr bwMode="auto">
            <a:xfrm>
              <a:off x="3291" y="2378"/>
              <a:ext cx="780" cy="6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8" name="Text Box 47"/>
            <p:cNvSpPr txBox="1">
              <a:spLocks noChangeArrowheads="1"/>
            </p:cNvSpPr>
            <p:nvPr/>
          </p:nvSpPr>
          <p:spPr bwMode="auto">
            <a:xfrm>
              <a:off x="3157" y="2362"/>
              <a:ext cx="108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encrypted 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msg digest</a:t>
              </a:r>
            </a:p>
          </p:txBody>
        </p:sp>
      </p:grpSp>
      <p:grpSp>
        <p:nvGrpSpPr>
          <p:cNvPr id="217136" name="Group 48"/>
          <p:cNvGrpSpPr>
            <a:grpSpLocks/>
          </p:cNvGrpSpPr>
          <p:nvPr/>
        </p:nvGrpSpPr>
        <p:grpSpPr bwMode="auto">
          <a:xfrm>
            <a:off x="5054600" y="3254375"/>
            <a:ext cx="1343025" cy="841375"/>
            <a:chOff x="403" y="1308"/>
            <a:chExt cx="846" cy="530"/>
          </a:xfrm>
        </p:grpSpPr>
        <p:sp>
          <p:nvSpPr>
            <p:cNvPr id="50234" name="Rectangle 49"/>
            <p:cNvSpPr>
              <a:spLocks noChangeArrowheads="1"/>
            </p:cNvSpPr>
            <p:nvPr/>
          </p:nvSpPr>
          <p:spPr bwMode="auto">
            <a:xfrm>
              <a:off x="477" y="1308"/>
              <a:ext cx="685" cy="4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5" name="Text Box 50"/>
            <p:cNvSpPr txBox="1">
              <a:spLocks noChangeArrowheads="1"/>
            </p:cNvSpPr>
            <p:nvPr/>
          </p:nvSpPr>
          <p:spPr bwMode="auto">
            <a:xfrm>
              <a:off x="403" y="1318"/>
              <a:ext cx="84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m</a:t>
              </a:r>
            </a:p>
          </p:txBody>
        </p:sp>
      </p:grpSp>
      <p:grpSp>
        <p:nvGrpSpPr>
          <p:cNvPr id="217139" name="Group 51"/>
          <p:cNvGrpSpPr>
            <a:grpSpLocks/>
          </p:cNvGrpSpPr>
          <p:nvPr/>
        </p:nvGrpSpPr>
        <p:grpSpPr bwMode="auto">
          <a:xfrm>
            <a:off x="5187950" y="4287838"/>
            <a:ext cx="1017588" cy="650875"/>
            <a:chOff x="1391" y="982"/>
            <a:chExt cx="641" cy="410"/>
          </a:xfrm>
          <a:solidFill>
            <a:srgbClr val="008000"/>
          </a:solidFill>
        </p:grpSpPr>
        <p:sp>
          <p:nvSpPr>
            <p:cNvPr id="50232" name="Rectangle 52"/>
            <p:cNvSpPr>
              <a:spLocks noChangeArrowheads="1"/>
            </p:cNvSpPr>
            <p:nvPr/>
          </p:nvSpPr>
          <p:spPr bwMode="auto">
            <a:xfrm>
              <a:off x="1397" y="982"/>
              <a:ext cx="619" cy="39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33" name="Text Box 53"/>
            <p:cNvSpPr txBox="1">
              <a:spLocks noChangeArrowheads="1"/>
            </p:cNvSpPr>
            <p:nvPr/>
          </p:nvSpPr>
          <p:spPr bwMode="auto">
            <a:xfrm>
              <a:off x="1391" y="985"/>
              <a:ext cx="641" cy="40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</p:grpSp>
      <p:grpSp>
        <p:nvGrpSpPr>
          <p:cNvPr id="217142" name="Group 54"/>
          <p:cNvGrpSpPr>
            <a:grpSpLocks/>
          </p:cNvGrpSpPr>
          <p:nvPr/>
        </p:nvGrpSpPr>
        <p:grpSpPr bwMode="auto">
          <a:xfrm>
            <a:off x="5289550" y="5132388"/>
            <a:ext cx="873125" cy="420687"/>
            <a:chOff x="3305" y="3136"/>
            <a:chExt cx="550" cy="265"/>
          </a:xfrm>
        </p:grpSpPr>
        <p:sp>
          <p:nvSpPr>
            <p:cNvPr id="50230" name="Rectangle 55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31" name="Text Box 56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grpSp>
        <p:nvGrpSpPr>
          <p:cNvPr id="217145" name="Group 57"/>
          <p:cNvGrpSpPr>
            <a:grpSpLocks/>
          </p:cNvGrpSpPr>
          <p:nvPr/>
        </p:nvGrpSpPr>
        <p:grpSpPr bwMode="auto">
          <a:xfrm>
            <a:off x="7596188" y="3705225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0228" name="Rectangle 58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0229" name="Text Box 59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217148" name="Line 60"/>
          <p:cNvSpPr>
            <a:spLocks noChangeShapeType="1"/>
          </p:cNvSpPr>
          <p:nvPr/>
        </p:nvSpPr>
        <p:spPr bwMode="auto">
          <a:xfrm>
            <a:off x="8132763" y="47482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7149" name="Group 61"/>
          <p:cNvGrpSpPr>
            <a:grpSpLocks/>
          </p:cNvGrpSpPr>
          <p:nvPr/>
        </p:nvGrpSpPr>
        <p:grpSpPr bwMode="auto">
          <a:xfrm>
            <a:off x="7762875" y="5129213"/>
            <a:ext cx="873125" cy="420687"/>
            <a:chOff x="3305" y="3136"/>
            <a:chExt cx="550" cy="265"/>
          </a:xfrm>
        </p:grpSpPr>
        <p:sp>
          <p:nvSpPr>
            <p:cNvPr id="50226" name="Rectangle 62"/>
            <p:cNvSpPr>
              <a:spLocks noChangeArrowheads="1"/>
            </p:cNvSpPr>
            <p:nvPr/>
          </p:nvSpPr>
          <p:spPr bwMode="auto">
            <a:xfrm>
              <a:off x="3336" y="3136"/>
              <a:ext cx="480" cy="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227" name="Text Box 63"/>
            <p:cNvSpPr txBox="1">
              <a:spLocks noChangeArrowheads="1"/>
            </p:cNvSpPr>
            <p:nvPr/>
          </p:nvSpPr>
          <p:spPr bwMode="auto">
            <a:xfrm>
              <a:off x="3305" y="3151"/>
              <a:ext cx="5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H(m)</a:t>
              </a:r>
            </a:p>
          </p:txBody>
        </p:sp>
      </p:grpSp>
      <p:sp>
        <p:nvSpPr>
          <p:cNvPr id="217152" name="Line 64"/>
          <p:cNvSpPr>
            <a:spLocks noChangeShapeType="1"/>
          </p:cNvSpPr>
          <p:nvPr/>
        </p:nvSpPr>
        <p:spPr bwMode="auto">
          <a:xfrm flipH="1">
            <a:off x="6003925" y="257175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3" name="Line 65"/>
          <p:cNvSpPr>
            <a:spLocks noChangeShapeType="1"/>
          </p:cNvSpPr>
          <p:nvPr/>
        </p:nvSpPr>
        <p:spPr bwMode="auto">
          <a:xfrm>
            <a:off x="5638800" y="2914650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4" name="Line 66"/>
          <p:cNvSpPr>
            <a:spLocks noChangeShapeType="1"/>
          </p:cNvSpPr>
          <p:nvPr/>
        </p:nvSpPr>
        <p:spPr bwMode="auto">
          <a:xfrm>
            <a:off x="5678488" y="4037013"/>
            <a:ext cx="15875" cy="312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5" name="Line 67"/>
          <p:cNvSpPr>
            <a:spLocks noChangeShapeType="1"/>
          </p:cNvSpPr>
          <p:nvPr/>
        </p:nvSpPr>
        <p:spPr bwMode="auto">
          <a:xfrm>
            <a:off x="5689600" y="4892675"/>
            <a:ext cx="15875" cy="312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56" name="Text Box 68"/>
          <p:cNvSpPr txBox="1">
            <a:spLocks noChangeArrowheads="1"/>
          </p:cNvSpPr>
          <p:nvPr/>
        </p:nvSpPr>
        <p:spPr bwMode="auto">
          <a:xfrm>
            <a:off x="6061075" y="3643313"/>
            <a:ext cx="9604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Bob</a:t>
            </a:r>
            <a:r>
              <a:rPr lang="ja-JP" altLang="en-US" sz="1600" smtClean="0">
                <a:latin typeface="Arial" charset="0"/>
                <a:cs typeface="Arial" charset="0"/>
              </a:rPr>
              <a:t>’</a:t>
            </a:r>
            <a:r>
              <a:rPr lang="en-US" sz="1600" dirty="0" smtClean="0">
                <a:latin typeface="Arial" charset="0"/>
                <a:cs typeface="Arial" charset="0"/>
              </a:rPr>
              <a:t>s 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public</a:t>
            </a:r>
          </a:p>
          <a:p>
            <a:pPr algn="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217157" name="Picture 69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8975" y="372427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7158" name="Group 70"/>
          <p:cNvGrpSpPr>
            <a:grpSpLocks/>
          </p:cNvGrpSpPr>
          <p:nvPr/>
        </p:nvGrpSpPr>
        <p:grpSpPr bwMode="auto">
          <a:xfrm>
            <a:off x="6977063" y="4049713"/>
            <a:ext cx="490537" cy="604837"/>
            <a:chOff x="2994" y="2073"/>
            <a:chExt cx="309" cy="381"/>
          </a:xfrm>
        </p:grpSpPr>
        <p:grpSp>
          <p:nvGrpSpPr>
            <p:cNvPr id="79917" name="Group 71"/>
            <p:cNvGrpSpPr>
              <a:grpSpLocks/>
            </p:cNvGrpSpPr>
            <p:nvPr/>
          </p:nvGrpSpPr>
          <p:grpSpPr bwMode="auto">
            <a:xfrm>
              <a:off x="2994" y="2144"/>
              <a:ext cx="309" cy="310"/>
              <a:chOff x="2994" y="2144"/>
              <a:chExt cx="309" cy="310"/>
            </a:xfrm>
          </p:grpSpPr>
          <p:sp>
            <p:nvSpPr>
              <p:cNvPr id="50224" name="Text Box 72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50225" name="Text Box 73"/>
              <p:cNvSpPr txBox="1">
                <a:spLocks noChangeArrowheads="1"/>
              </p:cNvSpPr>
              <p:nvPr/>
            </p:nvSpPr>
            <p:spPr bwMode="auto">
              <a:xfrm>
                <a:off x="310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50223" name="Text Box 74"/>
            <p:cNvSpPr txBox="1">
              <a:spLocks noChangeArrowheads="1"/>
            </p:cNvSpPr>
            <p:nvPr/>
          </p:nvSpPr>
          <p:spPr bwMode="auto">
            <a:xfrm>
              <a:off x="3106" y="2073"/>
              <a:ext cx="19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217163" name="Line 75"/>
          <p:cNvSpPr>
            <a:spLocks noChangeShapeType="1"/>
          </p:cNvSpPr>
          <p:nvPr/>
        </p:nvSpPr>
        <p:spPr bwMode="auto">
          <a:xfrm flipV="1">
            <a:off x="7105650" y="4092575"/>
            <a:ext cx="423863" cy="79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4" name="Line 76"/>
          <p:cNvSpPr>
            <a:spLocks noChangeShapeType="1"/>
          </p:cNvSpPr>
          <p:nvPr/>
        </p:nvSpPr>
        <p:spPr bwMode="auto">
          <a:xfrm>
            <a:off x="5681663" y="558165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5" name="Line 77"/>
          <p:cNvSpPr>
            <a:spLocks noChangeShapeType="1"/>
          </p:cNvSpPr>
          <p:nvPr/>
        </p:nvSpPr>
        <p:spPr bwMode="auto">
          <a:xfrm flipH="1">
            <a:off x="7299325" y="557530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7166" name="Text Box 78"/>
          <p:cNvSpPr txBox="1">
            <a:spLocks noChangeArrowheads="1"/>
          </p:cNvSpPr>
          <p:nvPr/>
        </p:nvSpPr>
        <p:spPr bwMode="auto">
          <a:xfrm>
            <a:off x="6170613" y="5640388"/>
            <a:ext cx="14398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equal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Arial" charset="0"/>
              </a:rPr>
              <a:t> ?</a:t>
            </a:r>
          </a:p>
        </p:txBody>
      </p:sp>
      <p:sp>
        <p:nvSpPr>
          <p:cNvPr id="50220" name="Rectangle 79"/>
          <p:cNvSpPr>
            <a:spLocks noChangeArrowheads="1"/>
          </p:cNvSpPr>
          <p:nvPr/>
        </p:nvSpPr>
        <p:spPr bwMode="auto">
          <a:xfrm>
            <a:off x="244475" y="0"/>
            <a:ext cx="818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3600" dirty="0">
                <a:solidFill>
                  <a:srgbClr val="000099"/>
                </a:solidFill>
                <a:latin typeface="Gill Sans MT" charset="0"/>
                <a:cs typeface="+mn-cs"/>
              </a:rPr>
              <a:t>Digital signature = signed message digest</a:t>
            </a:r>
          </a:p>
        </p:txBody>
      </p:sp>
      <p:pic>
        <p:nvPicPr>
          <p:cNvPr id="79916" name="Picture 6" descr="underline_ba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8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7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0" grpId="0" build="p"/>
      <p:bldP spid="217156" grpId="0"/>
      <p:bldP spid="217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Hash function algorithms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46113" y="1489075"/>
            <a:ext cx="8131175" cy="464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MD5 hash function widely used (RFC 1321) </a:t>
            </a:r>
          </a:p>
          <a:p>
            <a:pPr lvl="1"/>
            <a:r>
              <a:rPr lang="en-US" dirty="0">
                <a:latin typeface="Gill Sans MT" charset="0"/>
              </a:rPr>
              <a:t>computes 128-bit message digest in 4-step process. </a:t>
            </a:r>
          </a:p>
          <a:p>
            <a:pPr lvl="1"/>
            <a:r>
              <a:rPr lang="en-US" dirty="0">
                <a:latin typeface="Gill Sans MT" charset="0"/>
              </a:rPr>
              <a:t>arbitrary 128-bit string x, appears difficult to construct msg m whose MD5 hash is equal to x</a:t>
            </a:r>
          </a:p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SHA-1 is also used</a:t>
            </a:r>
          </a:p>
          <a:p>
            <a:pPr lvl="1"/>
            <a:r>
              <a:rPr lang="en-US" dirty="0">
                <a:latin typeface="Gill Sans MT" charset="0"/>
              </a:rPr>
              <a:t>US standard [</a:t>
            </a:r>
            <a:r>
              <a:rPr lang="en-US" sz="2000" dirty="0">
                <a:latin typeface="Gill Sans MT" charset="0"/>
              </a:rPr>
              <a:t>NIST, FIPS PUB 180-1]</a:t>
            </a:r>
            <a:endParaRPr lang="en-US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160-bit message digest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4457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7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887413"/>
            <a:ext cx="614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6445250" cy="9525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Recall: ap5.0 security hole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5613" y="1084263"/>
            <a:ext cx="7593012" cy="919162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man (or woman) in the middle attack: </a:t>
            </a:r>
            <a:r>
              <a:rPr lang="en-US" sz="2400" dirty="0">
                <a:latin typeface="Gill Sans MT" charset="0"/>
              </a:rPr>
              <a:t>Trudy poses as Alice (to Bob) and as Bob (to Alice)</a:t>
            </a:r>
          </a:p>
        </p:txBody>
      </p:sp>
      <p:pic>
        <p:nvPicPr>
          <p:cNvPr id="81925" name="Picture 4" descr="Bob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3175" y="2306638"/>
            <a:ext cx="800100" cy="817562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6" name="Picture 5" descr="Ev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2203450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Picture 6" descr="Alice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638" y="2195513"/>
            <a:ext cx="752475" cy="927100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2" name="Line 7"/>
          <p:cNvSpPr>
            <a:spLocks noChangeShapeType="1"/>
          </p:cNvSpPr>
          <p:nvPr/>
        </p:nvSpPr>
        <p:spPr bwMode="auto">
          <a:xfrm>
            <a:off x="1936750" y="2678113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2265363" y="2328863"/>
            <a:ext cx="1184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5183188" y="271780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5" name="Text Box 10"/>
          <p:cNvSpPr txBox="1">
            <a:spLocks noChangeArrowheads="1"/>
          </p:cNvSpPr>
          <p:nvPr/>
        </p:nvSpPr>
        <p:spPr bwMode="auto">
          <a:xfrm>
            <a:off x="5511800" y="2368550"/>
            <a:ext cx="11842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I am Alice</a:t>
            </a:r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H="1">
            <a:off x="5222875" y="2786063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5321300" y="270192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5251450" y="3235325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5" name="Group 14"/>
          <p:cNvGrpSpPr>
            <a:grpSpLocks/>
          </p:cNvGrpSpPr>
          <p:nvPr/>
        </p:nvGrpSpPr>
        <p:grpSpPr bwMode="auto">
          <a:xfrm>
            <a:off x="6481763" y="2781300"/>
            <a:ext cx="850900" cy="681038"/>
            <a:chOff x="3732" y="350"/>
            <a:chExt cx="536" cy="429"/>
          </a:xfrm>
        </p:grpSpPr>
        <p:sp>
          <p:nvSpPr>
            <p:cNvPr id="42049" name="Text Box 15"/>
            <p:cNvSpPr txBox="1">
              <a:spLocks noChangeArrowheads="1"/>
            </p:cNvSpPr>
            <p:nvPr/>
          </p:nvSpPr>
          <p:spPr bwMode="auto">
            <a:xfrm>
              <a:off x="3843" y="54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grpSp>
          <p:nvGrpSpPr>
            <p:cNvPr id="81985" name="Group 16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51" name="Text Box 17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52" name="Text Box 18"/>
              <p:cNvSpPr txBox="1">
                <a:spLocks noChangeArrowheads="1"/>
              </p:cNvSpPr>
              <p:nvPr/>
            </p:nvSpPr>
            <p:spPr bwMode="auto">
              <a:xfrm>
                <a:off x="3853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0" name="Line 19"/>
          <p:cNvSpPr>
            <a:spLocks noChangeShapeType="1"/>
          </p:cNvSpPr>
          <p:nvPr/>
        </p:nvSpPr>
        <p:spPr bwMode="auto">
          <a:xfrm flipH="1">
            <a:off x="5289550" y="3403600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1" name="Text Box 20"/>
          <p:cNvSpPr txBox="1">
            <a:spLocks noChangeArrowheads="1"/>
          </p:cNvSpPr>
          <p:nvPr/>
        </p:nvSpPr>
        <p:spPr bwMode="auto">
          <a:xfrm>
            <a:off x="5135563" y="3360738"/>
            <a:ext cx="2468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2" name="Line 21"/>
          <p:cNvSpPr>
            <a:spLocks noChangeShapeType="1"/>
          </p:cNvSpPr>
          <p:nvPr/>
        </p:nvSpPr>
        <p:spPr bwMode="auto">
          <a:xfrm>
            <a:off x="5319713" y="3922713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39" name="Group 22"/>
          <p:cNvGrpSpPr>
            <a:grpSpLocks/>
          </p:cNvGrpSpPr>
          <p:nvPr/>
        </p:nvGrpSpPr>
        <p:grpSpPr bwMode="auto">
          <a:xfrm>
            <a:off x="6937375" y="3525838"/>
            <a:ext cx="584200" cy="695325"/>
            <a:chOff x="4737" y="2510"/>
            <a:chExt cx="368" cy="438"/>
          </a:xfrm>
        </p:grpSpPr>
        <p:grpSp>
          <p:nvGrpSpPr>
            <p:cNvPr id="81980" name="Group 23"/>
            <p:cNvGrpSpPr>
              <a:grpSpLocks/>
            </p:cNvGrpSpPr>
            <p:nvPr/>
          </p:nvGrpSpPr>
          <p:grpSpPr bwMode="auto">
            <a:xfrm>
              <a:off x="4737" y="2620"/>
              <a:ext cx="368" cy="328"/>
              <a:chOff x="4737" y="2620"/>
              <a:chExt cx="368" cy="328"/>
            </a:xfrm>
          </p:grpSpPr>
          <p:sp>
            <p:nvSpPr>
              <p:cNvPr id="42047" name="Text Box 24"/>
              <p:cNvSpPr txBox="1">
                <a:spLocks noChangeArrowheads="1"/>
              </p:cNvSpPr>
              <p:nvPr/>
            </p:nvSpPr>
            <p:spPr bwMode="auto">
              <a:xfrm>
                <a:off x="4900" y="2715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T</a:t>
                </a:r>
              </a:p>
            </p:txBody>
          </p:sp>
          <p:sp>
            <p:nvSpPr>
              <p:cNvPr id="42048" name="Text Box 25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46" name="Text Box 26"/>
            <p:cNvSpPr txBox="1">
              <a:spLocks noChangeArrowheads="1"/>
            </p:cNvSpPr>
            <p:nvPr/>
          </p:nvSpPr>
          <p:spPr bwMode="auto">
            <a:xfrm>
              <a:off x="4892" y="251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04" name="Line 27"/>
          <p:cNvSpPr>
            <a:spLocks noChangeShapeType="1"/>
          </p:cNvSpPr>
          <p:nvPr/>
        </p:nvSpPr>
        <p:spPr bwMode="auto">
          <a:xfrm flipH="1">
            <a:off x="1900238" y="3430588"/>
            <a:ext cx="21653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5" name="Line 28"/>
          <p:cNvSpPr>
            <a:spLocks noChangeShapeType="1"/>
          </p:cNvSpPr>
          <p:nvPr/>
        </p:nvSpPr>
        <p:spPr bwMode="auto">
          <a:xfrm>
            <a:off x="1928813" y="3879850"/>
            <a:ext cx="224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2" name="Group 29"/>
          <p:cNvGrpSpPr>
            <a:grpSpLocks/>
          </p:cNvGrpSpPr>
          <p:nvPr/>
        </p:nvGrpSpPr>
        <p:grpSpPr bwMode="auto">
          <a:xfrm>
            <a:off x="3144838" y="3411538"/>
            <a:ext cx="850900" cy="654050"/>
            <a:chOff x="3732" y="350"/>
            <a:chExt cx="536" cy="412"/>
          </a:xfrm>
        </p:grpSpPr>
        <p:sp>
          <p:nvSpPr>
            <p:cNvPr id="42041" name="Text Box 30"/>
            <p:cNvSpPr txBox="1">
              <a:spLocks noChangeArrowheads="1"/>
            </p:cNvSpPr>
            <p:nvPr/>
          </p:nvSpPr>
          <p:spPr bwMode="auto">
            <a:xfrm>
              <a:off x="3815" y="531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grpSp>
          <p:nvGrpSpPr>
            <p:cNvPr id="81977" name="Group 31"/>
            <p:cNvGrpSpPr>
              <a:grpSpLocks/>
            </p:cNvGrpSpPr>
            <p:nvPr/>
          </p:nvGrpSpPr>
          <p:grpSpPr bwMode="auto">
            <a:xfrm>
              <a:off x="3732" y="350"/>
              <a:ext cx="536" cy="325"/>
              <a:chOff x="3732" y="350"/>
              <a:chExt cx="536" cy="325"/>
            </a:xfrm>
          </p:grpSpPr>
          <p:sp>
            <p:nvSpPr>
              <p:cNvPr id="42043" name="Text Box 32"/>
              <p:cNvSpPr txBox="1">
                <a:spLocks noChangeArrowheads="1"/>
              </p:cNvSpPr>
              <p:nvPr/>
            </p:nvSpPr>
            <p:spPr bwMode="auto">
              <a:xfrm>
                <a:off x="3732" y="442"/>
                <a:ext cx="5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(R)</a:t>
                </a:r>
              </a:p>
            </p:txBody>
          </p:sp>
          <p:sp>
            <p:nvSpPr>
              <p:cNvPr id="42044" name="Text Box 33"/>
              <p:cNvSpPr txBox="1">
                <a:spLocks noChangeArrowheads="1"/>
              </p:cNvSpPr>
              <p:nvPr/>
            </p:nvSpPr>
            <p:spPr bwMode="auto">
              <a:xfrm>
                <a:off x="3838" y="350"/>
                <a:ext cx="1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</p:grpSp>
      <p:sp>
        <p:nvSpPr>
          <p:cNvPr id="42007" name="Line 34"/>
          <p:cNvSpPr>
            <a:spLocks noChangeShapeType="1"/>
          </p:cNvSpPr>
          <p:nvPr/>
        </p:nvSpPr>
        <p:spPr bwMode="auto">
          <a:xfrm flipH="1">
            <a:off x="1966913" y="4048125"/>
            <a:ext cx="21653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008" name="Text Box 35"/>
          <p:cNvSpPr txBox="1">
            <a:spLocks noChangeArrowheads="1"/>
          </p:cNvSpPr>
          <p:nvPr/>
        </p:nvSpPr>
        <p:spPr bwMode="auto">
          <a:xfrm>
            <a:off x="1812925" y="4005263"/>
            <a:ext cx="2468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 smtClean="0">
                <a:latin typeface="Arial" charset="0"/>
                <a:cs typeface="Arial" charset="0"/>
              </a:rPr>
              <a:t>Send me your public key</a:t>
            </a:r>
          </a:p>
        </p:txBody>
      </p:sp>
      <p:sp>
        <p:nvSpPr>
          <p:cNvPr id="42009" name="Line 36"/>
          <p:cNvSpPr>
            <a:spLocks noChangeShapeType="1"/>
          </p:cNvSpPr>
          <p:nvPr/>
        </p:nvSpPr>
        <p:spPr bwMode="auto">
          <a:xfrm>
            <a:off x="1997075" y="4567238"/>
            <a:ext cx="2249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6" name="Group 37"/>
          <p:cNvGrpSpPr>
            <a:grpSpLocks/>
          </p:cNvGrpSpPr>
          <p:nvPr/>
        </p:nvGrpSpPr>
        <p:grpSpPr bwMode="auto">
          <a:xfrm>
            <a:off x="3500438" y="4125913"/>
            <a:ext cx="569912" cy="654050"/>
            <a:chOff x="4737" y="2534"/>
            <a:chExt cx="359" cy="412"/>
          </a:xfrm>
        </p:grpSpPr>
        <p:grpSp>
          <p:nvGrpSpPr>
            <p:cNvPr id="81972" name="Group 38"/>
            <p:cNvGrpSpPr>
              <a:grpSpLocks/>
            </p:cNvGrpSpPr>
            <p:nvPr/>
          </p:nvGrpSpPr>
          <p:grpSpPr bwMode="auto">
            <a:xfrm>
              <a:off x="4737" y="2620"/>
              <a:ext cx="359" cy="326"/>
              <a:chOff x="4737" y="2620"/>
              <a:chExt cx="359" cy="326"/>
            </a:xfrm>
          </p:grpSpPr>
          <p:sp>
            <p:nvSpPr>
              <p:cNvPr id="42039" name="Text Box 39"/>
              <p:cNvSpPr txBox="1">
                <a:spLocks noChangeArrowheads="1"/>
              </p:cNvSpPr>
              <p:nvPr/>
            </p:nvSpPr>
            <p:spPr bwMode="auto">
              <a:xfrm>
                <a:off x="4875" y="2715"/>
                <a:ext cx="22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42040" name="Text Box 40"/>
              <p:cNvSpPr txBox="1">
                <a:spLocks noChangeArrowheads="1"/>
              </p:cNvSpPr>
              <p:nvPr/>
            </p:nvSpPr>
            <p:spPr bwMode="auto">
              <a:xfrm>
                <a:off x="4737" y="2620"/>
                <a:ext cx="33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 smtClean="0">
                    <a:latin typeface="Arial" charset="0"/>
                    <a:cs typeface="Arial" charset="0"/>
                  </a:rPr>
                  <a:t>K   </a:t>
                </a:r>
              </a:p>
            </p:txBody>
          </p:sp>
        </p:grpSp>
        <p:sp>
          <p:nvSpPr>
            <p:cNvPr id="42038" name="Text Box 41"/>
            <p:cNvSpPr txBox="1">
              <a:spLocks noChangeArrowheads="1"/>
            </p:cNvSpPr>
            <p:nvPr/>
          </p:nvSpPr>
          <p:spPr bwMode="auto">
            <a:xfrm>
              <a:off x="4883" y="2534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2011" name="Line 42"/>
          <p:cNvSpPr>
            <a:spLocks noChangeShapeType="1"/>
          </p:cNvSpPr>
          <p:nvPr/>
        </p:nvSpPr>
        <p:spPr bwMode="auto">
          <a:xfrm flipH="1" flipV="1">
            <a:off x="5364163" y="5024438"/>
            <a:ext cx="216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48" name="Group 43"/>
          <p:cNvGrpSpPr>
            <a:grpSpLocks/>
          </p:cNvGrpSpPr>
          <p:nvPr/>
        </p:nvGrpSpPr>
        <p:grpSpPr bwMode="auto">
          <a:xfrm>
            <a:off x="5975350" y="4506913"/>
            <a:ext cx="874713" cy="681037"/>
            <a:chOff x="3670" y="3430"/>
            <a:chExt cx="551" cy="429"/>
          </a:xfrm>
        </p:grpSpPr>
        <p:sp>
          <p:nvSpPr>
            <p:cNvPr id="42034" name="Text Box 44"/>
            <p:cNvSpPr txBox="1">
              <a:spLocks noChangeArrowheads="1"/>
            </p:cNvSpPr>
            <p:nvPr/>
          </p:nvSpPr>
          <p:spPr bwMode="auto">
            <a:xfrm>
              <a:off x="3778" y="36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5" name="Text Box 45"/>
            <p:cNvSpPr txBox="1">
              <a:spLocks noChangeArrowheads="1"/>
            </p:cNvSpPr>
            <p:nvPr/>
          </p:nvSpPr>
          <p:spPr bwMode="auto">
            <a:xfrm>
              <a:off x="3670" y="3540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 (m)</a:t>
              </a:r>
            </a:p>
          </p:txBody>
        </p:sp>
        <p:sp>
          <p:nvSpPr>
            <p:cNvPr id="42036" name="Text Box 46"/>
            <p:cNvSpPr txBox="1">
              <a:spLocks noChangeArrowheads="1"/>
            </p:cNvSpPr>
            <p:nvPr/>
          </p:nvSpPr>
          <p:spPr bwMode="auto">
            <a:xfrm>
              <a:off x="3726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49" name="Group 47"/>
          <p:cNvGrpSpPr>
            <a:grpSpLocks/>
          </p:cNvGrpSpPr>
          <p:nvPr/>
        </p:nvGrpSpPr>
        <p:grpSpPr bwMode="auto">
          <a:xfrm>
            <a:off x="3814763" y="5006975"/>
            <a:ext cx="1768475" cy="719138"/>
            <a:chOff x="1299" y="3314"/>
            <a:chExt cx="1114" cy="453"/>
          </a:xfrm>
        </p:grpSpPr>
        <p:sp>
          <p:nvSpPr>
            <p:cNvPr id="42029" name="Text Box 48"/>
            <p:cNvSpPr txBox="1">
              <a:spLocks noChangeArrowheads="1"/>
            </p:cNvSpPr>
            <p:nvPr/>
          </p:nvSpPr>
          <p:spPr bwMode="auto">
            <a:xfrm>
              <a:off x="1661" y="352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0" name="Text Box 49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31" name="Text Box 50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32" name="Text Box 51"/>
            <p:cNvSpPr txBox="1">
              <a:spLocks noChangeArrowheads="1"/>
            </p:cNvSpPr>
            <p:nvPr/>
          </p:nvSpPr>
          <p:spPr bwMode="auto">
            <a:xfrm>
              <a:off x="1905" y="353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T</a:t>
              </a:r>
            </a:p>
          </p:txBody>
        </p:sp>
        <p:sp>
          <p:nvSpPr>
            <p:cNvPr id="42033" name="Text Box 52"/>
            <p:cNvSpPr txBox="1">
              <a:spLocks noChangeArrowheads="1"/>
            </p:cNvSpPr>
            <p:nvPr/>
          </p:nvSpPr>
          <p:spPr bwMode="auto">
            <a:xfrm>
              <a:off x="1688" y="3314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4" name="Text Box 53"/>
          <p:cNvSpPr txBox="1">
            <a:spLocks noChangeArrowheads="1"/>
          </p:cNvSpPr>
          <p:nvPr/>
        </p:nvSpPr>
        <p:spPr bwMode="auto">
          <a:xfrm>
            <a:off x="3946525" y="4819650"/>
            <a:ext cx="1266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Trudy gets</a:t>
            </a:r>
          </a:p>
        </p:txBody>
      </p:sp>
      <p:sp>
        <p:nvSpPr>
          <p:cNvPr id="42015" name="Text Box 54"/>
          <p:cNvSpPr txBox="1">
            <a:spLocks noChangeArrowheads="1"/>
          </p:cNvSpPr>
          <p:nvPr/>
        </p:nvSpPr>
        <p:spPr bwMode="auto">
          <a:xfrm>
            <a:off x="3714750" y="5511800"/>
            <a:ext cx="20018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sends m to Alice encrypted with Alice</a:t>
            </a:r>
            <a:r>
              <a:rPr lang="ja-JP" altLang="en-US" sz="1800" dirty="0" smtClean="0">
                <a:latin typeface="Arial" charset="0"/>
                <a:cs typeface="Arial" charset="0"/>
              </a:rPr>
              <a:t>’</a:t>
            </a:r>
            <a:r>
              <a:rPr lang="en-US" sz="1800" dirty="0" smtClean="0">
                <a:latin typeface="Arial" charset="0"/>
                <a:cs typeface="Arial" charset="0"/>
              </a:rPr>
              <a:t>s public key</a:t>
            </a:r>
          </a:p>
        </p:txBody>
      </p:sp>
      <p:sp>
        <p:nvSpPr>
          <p:cNvPr id="42016" name="Line 55"/>
          <p:cNvSpPr>
            <a:spLocks noChangeShapeType="1"/>
          </p:cNvSpPr>
          <p:nvPr/>
        </p:nvSpPr>
        <p:spPr bwMode="auto">
          <a:xfrm flipH="1">
            <a:off x="1782763" y="5767388"/>
            <a:ext cx="1712912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81953" name="Group 56"/>
          <p:cNvGrpSpPr>
            <a:grpSpLocks/>
          </p:cNvGrpSpPr>
          <p:nvPr/>
        </p:nvGrpSpPr>
        <p:grpSpPr bwMode="auto">
          <a:xfrm>
            <a:off x="2566988" y="5230813"/>
            <a:ext cx="806450" cy="677862"/>
            <a:chOff x="3691" y="3430"/>
            <a:chExt cx="508" cy="427"/>
          </a:xfrm>
        </p:grpSpPr>
        <p:sp>
          <p:nvSpPr>
            <p:cNvPr id="42026" name="Text Box 57"/>
            <p:cNvSpPr txBox="1">
              <a:spLocks noChangeArrowheads="1"/>
            </p:cNvSpPr>
            <p:nvPr/>
          </p:nvSpPr>
          <p:spPr bwMode="auto">
            <a:xfrm>
              <a:off x="3771" y="36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endParaRPr lang="en-US" sz="2400" dirty="0" smtClean="0">
                <a:latin typeface="Arial" charset="0"/>
                <a:cs typeface="Arial" charset="0"/>
              </a:endParaRPr>
            </a:p>
          </p:txBody>
        </p:sp>
        <p:sp>
          <p:nvSpPr>
            <p:cNvPr id="42027" name="Text Box 58"/>
            <p:cNvSpPr txBox="1">
              <a:spLocks noChangeArrowheads="1"/>
            </p:cNvSpPr>
            <p:nvPr/>
          </p:nvSpPr>
          <p:spPr bwMode="auto">
            <a:xfrm>
              <a:off x="3691" y="3540"/>
              <a:ext cx="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2028" name="Text Box 59"/>
            <p:cNvSpPr txBox="1">
              <a:spLocks noChangeArrowheads="1"/>
            </p:cNvSpPr>
            <p:nvPr/>
          </p:nvSpPr>
          <p:spPr bwMode="auto">
            <a:xfrm>
              <a:off x="3765" y="3430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1954" name="Group 60"/>
          <p:cNvGrpSpPr>
            <a:grpSpLocks/>
          </p:cNvGrpSpPr>
          <p:nvPr/>
        </p:nvGrpSpPr>
        <p:grpSpPr bwMode="auto">
          <a:xfrm>
            <a:off x="296863" y="5646738"/>
            <a:ext cx="1768475" cy="711200"/>
            <a:chOff x="1299" y="3317"/>
            <a:chExt cx="1114" cy="448"/>
          </a:xfrm>
        </p:grpSpPr>
        <p:sp>
          <p:nvSpPr>
            <p:cNvPr id="42021" name="Text Box 61"/>
            <p:cNvSpPr txBox="1">
              <a:spLocks noChangeArrowheads="1"/>
            </p:cNvSpPr>
            <p:nvPr/>
          </p:nvSpPr>
          <p:spPr bwMode="auto">
            <a:xfrm>
              <a:off x="1654" y="3526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2" name="Text Box 62"/>
            <p:cNvSpPr txBox="1">
              <a:spLocks noChangeArrowheads="1"/>
            </p:cNvSpPr>
            <p:nvPr/>
          </p:nvSpPr>
          <p:spPr bwMode="auto">
            <a:xfrm>
              <a:off x="1299" y="3414"/>
              <a:ext cx="11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latin typeface="Arial" charset="0"/>
                  <a:cs typeface="Arial" charset="0"/>
                </a:rPr>
                <a:t>m = K  (K   (m))</a:t>
              </a:r>
            </a:p>
          </p:txBody>
        </p:sp>
        <p:sp>
          <p:nvSpPr>
            <p:cNvPr id="42023" name="Text Box 63"/>
            <p:cNvSpPr txBox="1">
              <a:spLocks noChangeArrowheads="1"/>
            </p:cNvSpPr>
            <p:nvPr/>
          </p:nvSpPr>
          <p:spPr bwMode="auto">
            <a:xfrm>
              <a:off x="1901" y="3332"/>
              <a:ext cx="20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2024" name="Text Box 64"/>
            <p:cNvSpPr txBox="1">
              <a:spLocks noChangeArrowheads="1"/>
            </p:cNvSpPr>
            <p:nvPr/>
          </p:nvSpPr>
          <p:spPr bwMode="auto">
            <a:xfrm>
              <a:off x="1898" y="3534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42025" name="Text Box 65"/>
            <p:cNvSpPr txBox="1">
              <a:spLocks noChangeArrowheads="1"/>
            </p:cNvSpPr>
            <p:nvPr/>
          </p:nvSpPr>
          <p:spPr bwMode="auto">
            <a:xfrm>
              <a:off x="1685" y="3317"/>
              <a:ext cx="1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019" name="Text Box 66"/>
          <p:cNvSpPr txBox="1">
            <a:spLocks noChangeArrowheads="1"/>
          </p:cNvSpPr>
          <p:nvPr/>
        </p:nvSpPr>
        <p:spPr bwMode="auto">
          <a:xfrm>
            <a:off x="2224088" y="3305175"/>
            <a:ext cx="352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509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Public-key certification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90663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motivation: Trudy plays pizza prank on Bob</a:t>
            </a:r>
          </a:p>
          <a:p>
            <a:pPr lvl="1"/>
            <a:r>
              <a:rPr lang="en-US" dirty="0">
                <a:latin typeface="Gill Sans MT" charset="0"/>
              </a:rPr>
              <a:t>Trudy creates e-mail order: </a:t>
            </a:r>
            <a:br>
              <a:rPr lang="en-US" dirty="0">
                <a:latin typeface="Gill Sans MT" charset="0"/>
              </a:rPr>
            </a:br>
            <a:r>
              <a:rPr lang="en-US" i="1" dirty="0">
                <a:latin typeface="Gill Sans MT" charset="0"/>
              </a:rPr>
              <a:t>Dear Pizza Store, Please deliver to me four pepperoni pizzas. Thank you, Bob</a:t>
            </a:r>
          </a:p>
          <a:p>
            <a:pPr lvl="1"/>
            <a:r>
              <a:rPr lang="en-US" dirty="0">
                <a:latin typeface="Gill Sans MT" charset="0"/>
              </a:rPr>
              <a:t>Trudy signs order with her private key</a:t>
            </a:r>
          </a:p>
          <a:p>
            <a:pPr lvl="1"/>
            <a:r>
              <a:rPr lang="en-US" dirty="0">
                <a:latin typeface="Gill Sans MT" charset="0"/>
              </a:rPr>
              <a:t>Trudy sends order to Pizza Store</a:t>
            </a:r>
          </a:p>
          <a:p>
            <a:pPr lvl="1"/>
            <a:r>
              <a:rPr lang="en-US" dirty="0">
                <a:latin typeface="Gill Sans MT" charset="0"/>
              </a:rPr>
              <a:t>Trudy sends to Pizza Store her public key, but says it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public key</a:t>
            </a:r>
          </a:p>
          <a:p>
            <a:pPr lvl="1"/>
            <a:r>
              <a:rPr lang="en-US" dirty="0">
                <a:latin typeface="Gill Sans MT" charset="0"/>
              </a:rPr>
              <a:t>Pizza Store verifies signature; then delivers four pepperoni pizzas to Bob</a:t>
            </a:r>
          </a:p>
          <a:p>
            <a:pPr lvl="1"/>
            <a:r>
              <a:rPr lang="en-US" dirty="0">
                <a:latin typeface="Gill Sans MT" charset="0"/>
              </a:rPr>
              <a:t>Bob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82713"/>
            <a:ext cx="7902575" cy="4648200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certification authority (CA): </a:t>
            </a:r>
            <a:r>
              <a:rPr lang="en-US" sz="2400" dirty="0">
                <a:latin typeface="Gill Sans MT" charset="0"/>
              </a:rPr>
              <a:t>binds public key to particular entity, E.</a:t>
            </a:r>
          </a:p>
          <a:p>
            <a:r>
              <a:rPr lang="en-US" sz="2400" dirty="0">
                <a:latin typeface="Gill Sans MT" charset="0"/>
              </a:rPr>
              <a:t>E (person, router) registers its public key with CA.</a:t>
            </a:r>
          </a:p>
          <a:p>
            <a:pPr lvl="1"/>
            <a:r>
              <a:rPr lang="en-US" sz="2000" dirty="0">
                <a:latin typeface="Gill Sans MT" charset="0"/>
              </a:rPr>
              <a:t>E provides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proof of identity</a:t>
            </a:r>
            <a:r>
              <a:rPr lang="ja-JP" altLang="en-US" sz="2000">
                <a:latin typeface="Gill Sans MT" charset="0"/>
              </a:rPr>
              <a:t>”</a:t>
            </a:r>
            <a:r>
              <a:rPr lang="en-US" altLang="ja-JP" sz="2000" dirty="0">
                <a:latin typeface="Gill Sans MT" charset="0"/>
              </a:rPr>
              <a:t> to CA. </a:t>
            </a:r>
          </a:p>
          <a:p>
            <a:pPr lvl="1"/>
            <a:r>
              <a:rPr lang="en-US" sz="2000" dirty="0">
                <a:latin typeface="Gill Sans MT" charset="0"/>
              </a:rPr>
              <a:t>CA creates certificate binding E to its public key.</a:t>
            </a:r>
          </a:p>
          <a:p>
            <a:pPr lvl="1"/>
            <a:r>
              <a:rPr lang="en-US" sz="2000" dirty="0">
                <a:latin typeface="Gill Sans MT" charset="0"/>
              </a:rPr>
              <a:t>certificate containing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 digitally signed by CA – CA says </a:t>
            </a:r>
            <a:r>
              <a:rPr lang="ja-JP" altLang="en-US" sz="2000">
                <a:latin typeface="Gill Sans MT" charset="0"/>
              </a:rPr>
              <a:t>“</a:t>
            </a:r>
            <a:r>
              <a:rPr lang="en-US" altLang="ja-JP" sz="2000" dirty="0">
                <a:latin typeface="Gill Sans MT" charset="0"/>
              </a:rPr>
              <a:t>this is E</a:t>
            </a:r>
            <a:r>
              <a:rPr lang="ja-JP" altLang="en-US" sz="200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public key</a:t>
            </a:r>
            <a:r>
              <a:rPr lang="ja-JP" altLang="en-US" sz="2000">
                <a:latin typeface="Gill Sans MT" charset="0"/>
              </a:rPr>
              <a:t>”</a:t>
            </a:r>
            <a:endParaRPr lang="en-US" sz="2000" dirty="0">
              <a:latin typeface="Gill Sans MT" charset="0"/>
            </a:endParaRPr>
          </a:p>
        </p:txBody>
      </p:sp>
      <p:pic>
        <p:nvPicPr>
          <p:cNvPr id="83972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pic>
        <p:nvPicPr>
          <p:cNvPr id="83973" name="Picture 5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155700" y="432435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75" name="Picture 7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6" name="Group 8"/>
          <p:cNvGrpSpPr>
            <a:grpSpLocks/>
          </p:cNvGrpSpPr>
          <p:nvPr/>
        </p:nvGrpSpPr>
        <p:grpSpPr bwMode="auto">
          <a:xfrm>
            <a:off x="2043113" y="4643438"/>
            <a:ext cx="538162" cy="604837"/>
            <a:chOff x="2994" y="2073"/>
            <a:chExt cx="339" cy="381"/>
          </a:xfrm>
        </p:grpSpPr>
        <p:grpSp>
          <p:nvGrpSpPr>
            <p:cNvPr id="84000" name="Group 9"/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84002" name="Text Box 10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4003" name="Text Box 11"/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4001" name="Text Box 12"/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83977" name="Line 13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78" name="Text Box 14"/>
          <p:cNvSpPr txBox="1">
            <a:spLocks noChangeArrowheads="1"/>
          </p:cNvSpPr>
          <p:nvPr/>
        </p:nvSpPr>
        <p:spPr bwMode="auto">
          <a:xfrm>
            <a:off x="565150" y="550703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83979" name="Line 15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285" name="Group 16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4305" name="Rectangle 17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4306" name="Text Box 18"/>
            <p:cNvSpPr txBox="1">
              <a:spLocks noChangeArrowheads="1"/>
            </p:cNvSpPr>
            <p:nvPr/>
          </p:nvSpPr>
          <p:spPr bwMode="auto">
            <a:xfrm>
              <a:off x="1134" y="2127"/>
              <a:ext cx="742" cy="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83981" name="Text Box 19"/>
          <p:cNvSpPr txBox="1">
            <a:spLocks noChangeArrowheads="1"/>
          </p:cNvSpPr>
          <p:nvPr/>
        </p:nvSpPr>
        <p:spPr bwMode="auto">
          <a:xfrm>
            <a:off x="4546600" y="52197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3982" name="Picture 20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83" name="Group 21"/>
          <p:cNvGrpSpPr>
            <a:grpSpLocks/>
          </p:cNvGrpSpPr>
          <p:nvPr/>
        </p:nvGrpSpPr>
        <p:grpSpPr bwMode="auto">
          <a:xfrm>
            <a:off x="5403850" y="5551488"/>
            <a:ext cx="690563" cy="479425"/>
            <a:chOff x="3770" y="3688"/>
            <a:chExt cx="435" cy="302"/>
          </a:xfrm>
        </p:grpSpPr>
        <p:sp>
          <p:nvSpPr>
            <p:cNvPr id="83998" name="Text Box 22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3999" name="Text Box 23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3984" name="Text Box 24"/>
          <p:cNvSpPr txBox="1">
            <a:spLocks noChangeArrowheads="1"/>
          </p:cNvSpPr>
          <p:nvPr/>
        </p:nvSpPr>
        <p:spPr bwMode="auto">
          <a:xfrm>
            <a:off x="5643563" y="5368925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83985" name="Line 25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6" name="Line 2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3987" name="Line 27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3988" name="Group 2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83991" name="Picture 29" descr="SO00109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3992" name="Group 30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3994" name="Group 31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39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39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3995" name="Text Box 34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3993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6319838" y="5297488"/>
            <a:ext cx="23129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Arial" charset="0"/>
                <a:cs typeface="Arial" charset="0"/>
              </a:rPr>
              <a:t>certificate for Bob</a:t>
            </a:r>
            <a:r>
              <a:rPr lang="ja-JP" altLang="en-US">
                <a:latin typeface="Arial" charset="0"/>
                <a:cs typeface="Arial" charset="0"/>
              </a:rPr>
              <a:t>’</a:t>
            </a:r>
            <a:r>
              <a:rPr lang="en-US" altLang="ja-JP" dirty="0">
                <a:latin typeface="Arial" charset="0"/>
                <a:cs typeface="Arial" charset="0"/>
              </a:rPr>
              <a:t>s public key, signed by CA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83990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body" sz="half" idx="3"/>
          </p:nvPr>
        </p:nvSpPr>
        <p:spPr>
          <a:xfrm>
            <a:off x="650875" y="1325563"/>
            <a:ext cx="7727950" cy="4648200"/>
          </a:xfrm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Gill Sans MT" charset="0"/>
              </a:rPr>
              <a:t>when Alice wants Bob</a:t>
            </a:r>
            <a:r>
              <a:rPr lang="ja-JP" altLang="en-US" sz="2400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sz="2400" dirty="0">
                <a:solidFill>
                  <a:schemeClr val="tx2"/>
                </a:solidFill>
                <a:latin typeface="Gill Sans MT" charset="0"/>
              </a:rPr>
              <a:t>s public key: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gets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 (Bob or elsewhere).</a:t>
            </a:r>
          </a:p>
          <a:p>
            <a:pPr lvl="1"/>
            <a:r>
              <a:rPr lang="en-US" dirty="0">
                <a:solidFill>
                  <a:schemeClr val="tx2"/>
                </a:solidFill>
                <a:latin typeface="Gill Sans MT" charset="0"/>
              </a:rPr>
              <a:t>apply CA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 to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certificate, get Bob</a:t>
            </a:r>
            <a:r>
              <a:rPr lang="ja-JP" altLang="en-US">
                <a:solidFill>
                  <a:schemeClr val="tx2"/>
                </a:solidFill>
                <a:latin typeface="Gill Sans MT" charset="0"/>
              </a:rPr>
              <a:t>’</a:t>
            </a:r>
            <a:r>
              <a:rPr lang="en-US" altLang="ja-JP" dirty="0">
                <a:solidFill>
                  <a:schemeClr val="tx2"/>
                </a:solidFill>
                <a:latin typeface="Gill Sans MT" charset="0"/>
              </a:rPr>
              <a:t>s public key</a:t>
            </a:r>
            <a:endParaRPr lang="en-US" dirty="0">
              <a:solidFill>
                <a:schemeClr val="tx2"/>
              </a:solidFill>
              <a:latin typeface="Gill Sans MT" charset="0"/>
            </a:endParaRPr>
          </a:p>
        </p:txBody>
      </p:sp>
      <p:pic>
        <p:nvPicPr>
          <p:cNvPr id="84995" name="Picture 4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9888" y="5241925"/>
            <a:ext cx="938212" cy="744538"/>
          </a:xfrm>
          <a:noFill/>
        </p:spPr>
      </p:pic>
      <p:sp>
        <p:nvSpPr>
          <p:cNvPr id="84996" name="Text Box 5"/>
          <p:cNvSpPr txBox="1">
            <a:spLocks noChangeArrowheads="1"/>
          </p:cNvSpPr>
          <p:nvPr/>
        </p:nvSpPr>
        <p:spPr bwMode="auto">
          <a:xfrm>
            <a:off x="6642100" y="3467100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4997" name="Picture 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473825" y="35925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4998" name="Group 7"/>
          <p:cNvGrpSpPr>
            <a:grpSpLocks/>
          </p:cNvGrpSpPr>
          <p:nvPr/>
        </p:nvGrpSpPr>
        <p:grpSpPr bwMode="auto">
          <a:xfrm>
            <a:off x="6383338" y="3830638"/>
            <a:ext cx="528637" cy="604837"/>
            <a:chOff x="2994" y="2073"/>
            <a:chExt cx="333" cy="381"/>
          </a:xfrm>
        </p:grpSpPr>
        <p:grpSp>
          <p:nvGrpSpPr>
            <p:cNvPr id="85019" name="Group 8"/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85021" name="Text Box 9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85022" name="Text Box 10"/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85020" name="Text Box 11"/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55304" name="Group 12"/>
          <p:cNvGrpSpPr>
            <a:grpSpLocks/>
          </p:cNvGrpSpPr>
          <p:nvPr/>
        </p:nvGrpSpPr>
        <p:grpSpPr bwMode="auto">
          <a:xfrm>
            <a:off x="4029075" y="3425825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55324" name="Rectangle 13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5325" name="Text Box 14"/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85000" name="Text Box 15"/>
          <p:cNvSpPr txBox="1">
            <a:spLocks noChangeArrowheads="1"/>
          </p:cNvSpPr>
          <p:nvPr/>
        </p:nvSpPr>
        <p:spPr bwMode="auto">
          <a:xfrm>
            <a:off x="3560763" y="4522788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85001" name="Picture 16" descr="BS00768_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800600" y="4530725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02" name="Group 17"/>
          <p:cNvGrpSpPr>
            <a:grpSpLocks/>
          </p:cNvGrpSpPr>
          <p:nvPr/>
        </p:nvGrpSpPr>
        <p:grpSpPr bwMode="auto">
          <a:xfrm>
            <a:off x="4779963" y="4810125"/>
            <a:ext cx="690562" cy="479425"/>
            <a:chOff x="3770" y="3688"/>
            <a:chExt cx="435" cy="302"/>
          </a:xfrm>
        </p:grpSpPr>
        <p:sp>
          <p:nvSpPr>
            <p:cNvPr id="85017" name="Text Box 18"/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85018" name="Text Box 19"/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CA</a:t>
              </a:r>
            </a:p>
          </p:txBody>
        </p:sp>
      </p:grpSp>
      <p:sp>
        <p:nvSpPr>
          <p:cNvPr id="85003" name="Text Box 20"/>
          <p:cNvSpPr txBox="1">
            <a:spLocks noChangeArrowheads="1"/>
          </p:cNvSpPr>
          <p:nvPr/>
        </p:nvSpPr>
        <p:spPr bwMode="auto">
          <a:xfrm>
            <a:off x="4995863" y="4645025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85004" name="Line 21"/>
          <p:cNvSpPr>
            <a:spLocks noChangeShapeType="1"/>
          </p:cNvSpPr>
          <p:nvPr/>
        </p:nvSpPr>
        <p:spPr bwMode="auto">
          <a:xfrm flipV="1">
            <a:off x="4603750" y="4449763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5" name="Line 22"/>
          <p:cNvSpPr>
            <a:spLocks noChangeShapeType="1"/>
          </p:cNvSpPr>
          <p:nvPr/>
        </p:nvSpPr>
        <p:spPr bwMode="auto">
          <a:xfrm>
            <a:off x="2379663" y="3873500"/>
            <a:ext cx="1627187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5006" name="Line 23"/>
          <p:cNvSpPr>
            <a:spLocks noChangeShapeType="1"/>
          </p:cNvSpPr>
          <p:nvPr/>
        </p:nvSpPr>
        <p:spPr bwMode="auto">
          <a:xfrm flipV="1">
            <a:off x="5248275" y="38862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5007" name="Group 24"/>
          <p:cNvGrpSpPr>
            <a:grpSpLocks/>
          </p:cNvGrpSpPr>
          <p:nvPr/>
        </p:nvGrpSpPr>
        <p:grpSpPr bwMode="auto">
          <a:xfrm>
            <a:off x="1558925" y="3305175"/>
            <a:ext cx="858838" cy="1158875"/>
            <a:chOff x="4446" y="2648"/>
            <a:chExt cx="541" cy="730"/>
          </a:xfrm>
        </p:grpSpPr>
        <p:pic>
          <p:nvPicPr>
            <p:cNvPr id="85010" name="Picture 25" descr="SO00109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5011" name="Group 26"/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5013" name="Group 27"/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501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501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5014" name="Text Box 30"/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012" name="Picture 31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50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130175"/>
            <a:ext cx="630237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Certification authorities</a:t>
            </a:r>
          </a:p>
        </p:txBody>
      </p:sp>
      <p:pic>
        <p:nvPicPr>
          <p:cNvPr id="850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9858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8.4 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8602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3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528638" y="4719638"/>
            <a:ext cx="6032421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generates </a:t>
            </a:r>
            <a:r>
              <a:rPr lang="en-US" sz="2400" dirty="0">
                <a:latin typeface="Gill Sans MT" charset="0"/>
              </a:rPr>
              <a:t>random </a:t>
            </a:r>
            <a:r>
              <a:rPr lang="en-US" sz="2400" i="1" dirty="0">
                <a:latin typeface="Gill Sans MT" charset="0"/>
              </a:rPr>
              <a:t>symmetric</a:t>
            </a:r>
            <a:r>
              <a:rPr lang="en-US" sz="2400" dirty="0">
                <a:latin typeface="Gill Sans MT" charset="0"/>
              </a:rPr>
              <a:t> private key, K</a:t>
            </a:r>
            <a:r>
              <a:rPr lang="en-US" sz="2400" baseline="-25000" dirty="0">
                <a:latin typeface="Gill Sans MT" charset="0"/>
              </a:rPr>
              <a:t>S</a:t>
            </a:r>
            <a:endParaRPr lang="en-US" sz="2400" dirty="0">
              <a:latin typeface="Gill Sans MT" charset="0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encrypts </a:t>
            </a:r>
            <a:r>
              <a:rPr lang="en-US" sz="2400" dirty="0">
                <a:latin typeface="Gill Sans MT" charset="0"/>
              </a:rPr>
              <a:t>message with K</a:t>
            </a:r>
            <a:r>
              <a:rPr lang="en-US" sz="2400" baseline="-25000" dirty="0">
                <a:latin typeface="Gill Sans MT" charset="0"/>
              </a:rPr>
              <a:t>S  </a:t>
            </a:r>
            <a:r>
              <a:rPr lang="en-US" sz="2400" dirty="0">
                <a:latin typeface="Gill Sans MT" charset="0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also </a:t>
            </a:r>
            <a:r>
              <a:rPr lang="en-US" sz="2400" dirty="0">
                <a:latin typeface="Gill Sans MT" charset="0"/>
              </a:rPr>
              <a:t>encrypts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with Bob</a:t>
            </a:r>
            <a:r>
              <a:rPr lang="ja-JP" altLang="en-US" sz="2400" dirty="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and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(K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) to Bob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Bob.</a:t>
            </a:r>
          </a:p>
        </p:txBody>
      </p:sp>
      <p:grpSp>
        <p:nvGrpSpPr>
          <p:cNvPr id="88069" name="Group 5"/>
          <p:cNvGrpSpPr>
            <a:grpSpLocks/>
          </p:cNvGrpSpPr>
          <p:nvPr/>
        </p:nvGrpSpPr>
        <p:grpSpPr bwMode="auto">
          <a:xfrm>
            <a:off x="517525" y="1831975"/>
            <a:ext cx="8112125" cy="2827338"/>
            <a:chOff x="289" y="1749"/>
            <a:chExt cx="5110" cy="1781"/>
          </a:xfrm>
        </p:grpSpPr>
        <p:sp>
          <p:nvSpPr>
            <p:cNvPr id="88071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072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73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74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075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88134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5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6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88076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88130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31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32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33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7" name="Group 19"/>
            <p:cNvGrpSpPr>
              <a:grpSpLocks/>
            </p:cNvGrpSpPr>
            <p:nvPr/>
          </p:nvGrpSpPr>
          <p:grpSpPr bwMode="auto">
            <a:xfrm>
              <a:off x="1792" y="2496"/>
              <a:ext cx="410" cy="327"/>
              <a:chOff x="2935" y="1573"/>
              <a:chExt cx="410" cy="327"/>
            </a:xfrm>
          </p:grpSpPr>
          <p:sp>
            <p:nvSpPr>
              <p:cNvPr id="88128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9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88078" name="Group 22"/>
            <p:cNvGrpSpPr>
              <a:grpSpLocks/>
            </p:cNvGrpSpPr>
            <p:nvPr/>
          </p:nvGrpSpPr>
          <p:grpSpPr bwMode="auto">
            <a:xfrm>
              <a:off x="3688" y="2464"/>
              <a:ext cx="428" cy="327"/>
              <a:chOff x="2935" y="1555"/>
              <a:chExt cx="428" cy="327"/>
            </a:xfrm>
          </p:grpSpPr>
          <p:sp>
            <p:nvSpPr>
              <p:cNvPr id="88126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7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55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079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0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081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88124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25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2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3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84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88085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6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087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88" name="Group 36"/>
            <p:cNvGrpSpPr>
              <a:grpSpLocks/>
            </p:cNvGrpSpPr>
            <p:nvPr/>
          </p:nvGrpSpPr>
          <p:grpSpPr bwMode="auto">
            <a:xfrm>
              <a:off x="943" y="3231"/>
              <a:ext cx="297" cy="299"/>
              <a:chOff x="2643" y="716"/>
              <a:chExt cx="297" cy="299"/>
            </a:xfrm>
          </p:grpSpPr>
          <p:sp>
            <p:nvSpPr>
              <p:cNvPr id="88122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3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88089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0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91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2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093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094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095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88096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7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88119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20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21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88098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8099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88115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6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88117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88118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0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1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102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99"/>
              <a:chOff x="2643" y="716"/>
              <a:chExt cx="285" cy="299"/>
            </a:xfrm>
          </p:grpSpPr>
          <p:sp>
            <p:nvSpPr>
              <p:cNvPr id="88113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88114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88103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8104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5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88106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07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88108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09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88110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88111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88112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88070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03250" y="4805363"/>
            <a:ext cx="65293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his private key to decrypt and recover K</a:t>
            </a:r>
            <a:r>
              <a:rPr lang="en-US" sz="2400" baseline="-25000" dirty="0">
                <a:latin typeface="Gill Sans MT" charset="0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uses </a:t>
            </a:r>
            <a:r>
              <a:rPr lang="en-US" sz="2400" dirty="0">
                <a:latin typeface="Gill Sans MT" charset="0"/>
              </a:rPr>
              <a:t>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 to decrypt K</a:t>
            </a:r>
            <a:r>
              <a:rPr lang="en-US" sz="2400" baseline="-25000" dirty="0">
                <a:latin typeface="Gill Sans MT" charset="0"/>
              </a:rPr>
              <a:t>S</a:t>
            </a:r>
            <a:r>
              <a:rPr lang="en-US" sz="2400" dirty="0">
                <a:latin typeface="Gill Sans MT" charset="0"/>
              </a:rPr>
              <a:t>(m) to recover m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22288" y="1341438"/>
            <a:ext cx="6646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send confidential e-mail, m, to Bob</a:t>
            </a:r>
            <a:r>
              <a:rPr lang="en-US" dirty="0"/>
              <a:t>.</a:t>
            </a:r>
          </a:p>
        </p:txBody>
      </p:sp>
      <p:grpSp>
        <p:nvGrpSpPr>
          <p:cNvPr id="90117" name="Group 5"/>
          <p:cNvGrpSpPr>
            <a:grpSpLocks/>
          </p:cNvGrpSpPr>
          <p:nvPr/>
        </p:nvGrpSpPr>
        <p:grpSpPr bwMode="auto">
          <a:xfrm>
            <a:off x="517525" y="1831975"/>
            <a:ext cx="8112125" cy="2805113"/>
            <a:chOff x="289" y="1749"/>
            <a:chExt cx="5110" cy="1767"/>
          </a:xfrm>
        </p:grpSpPr>
        <p:sp>
          <p:nvSpPr>
            <p:cNvPr id="90119" name="Freeform 6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21" name="Picture 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22" name="Picture 9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23" name="Group 10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90182" name="Rectangle 11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83" name="Text Box 12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4" name="Text Box 13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0124" name="Group 14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90178" name="Rectangle 1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9" name="Text Box 1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80" name="Text Box 1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81" name="Text Box 18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5" name="Group 19"/>
            <p:cNvGrpSpPr>
              <a:grpSpLocks/>
            </p:cNvGrpSpPr>
            <p:nvPr/>
          </p:nvGrpSpPr>
          <p:grpSpPr bwMode="auto">
            <a:xfrm>
              <a:off x="1791" y="2496"/>
              <a:ext cx="402" cy="327"/>
              <a:chOff x="2934" y="1573"/>
              <a:chExt cx="402" cy="327"/>
            </a:xfrm>
          </p:grpSpPr>
          <p:sp>
            <p:nvSpPr>
              <p:cNvPr id="90176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7" name="Text Box 21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0126" name="Group 22"/>
            <p:cNvGrpSpPr>
              <a:grpSpLocks/>
            </p:cNvGrpSpPr>
            <p:nvPr/>
          </p:nvGrpSpPr>
          <p:grpSpPr bwMode="auto">
            <a:xfrm>
              <a:off x="3688" y="2455"/>
              <a:ext cx="428" cy="327"/>
              <a:chOff x="2935" y="1546"/>
              <a:chExt cx="428" cy="327"/>
            </a:xfrm>
          </p:grpSpPr>
          <p:sp>
            <p:nvSpPr>
              <p:cNvPr id="90174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5" name="Text Box 24"/>
              <p:cNvSpPr txBox="1">
                <a:spLocks noChangeArrowheads="1"/>
              </p:cNvSpPr>
              <p:nvPr/>
            </p:nvSpPr>
            <p:spPr bwMode="auto">
              <a:xfrm>
                <a:off x="2961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27" name="Line 25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28" name="Text Box 26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29" name="Group 27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90172" name="Text Box 28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73" name="Text Box 29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0" name="Freeform 30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1" name="Freeform 31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32" name="Text Box 32"/>
            <p:cNvSpPr txBox="1">
              <a:spLocks noChangeArrowheads="1"/>
            </p:cNvSpPr>
            <p:nvPr/>
          </p:nvSpPr>
          <p:spPr bwMode="auto">
            <a:xfrm>
              <a:off x="400" y="214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0133" name="Text Box 33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4" name="Text Box 34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35" name="Line 35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36" name="Group 36"/>
            <p:cNvGrpSpPr>
              <a:grpSpLocks/>
            </p:cNvGrpSpPr>
            <p:nvPr/>
          </p:nvGrpSpPr>
          <p:grpSpPr bwMode="auto">
            <a:xfrm>
              <a:off x="943" y="3231"/>
              <a:ext cx="298" cy="280"/>
              <a:chOff x="2643" y="716"/>
              <a:chExt cx="298" cy="280"/>
            </a:xfrm>
          </p:grpSpPr>
          <p:sp>
            <p:nvSpPr>
              <p:cNvPr id="90170" name="Text Box 3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71" name="Text Box 3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0137" name="Line 39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38" name="Picture 4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39" name="Picture 41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0" name="Line 42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41" name="Line 43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2" name="Picture 44" descr="BS00592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43" name="Text Box 45"/>
            <p:cNvSpPr txBox="1">
              <a:spLocks noChangeArrowheads="1"/>
            </p:cNvSpPr>
            <p:nvPr/>
          </p:nvSpPr>
          <p:spPr bwMode="auto">
            <a:xfrm>
              <a:off x="2528" y="263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0144" name="Freeform 46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5" name="Group 47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90167" name="Rectangle 48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8" name="Text Box 49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9" name="Text Box 50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0146" name="Freeform 51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0147" name="Group 52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90163" name="Rectangle 53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4" name="Text Box 54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0165" name="Text Box 55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0166" name="Text Box 56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48" name="Line 57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49" name="Picture 58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150" name="Group 59"/>
            <p:cNvGrpSpPr>
              <a:grpSpLocks/>
            </p:cNvGrpSpPr>
            <p:nvPr/>
          </p:nvGrpSpPr>
          <p:grpSpPr bwMode="auto">
            <a:xfrm>
              <a:off x="4119" y="3226"/>
              <a:ext cx="285" cy="280"/>
              <a:chOff x="2643" y="716"/>
              <a:chExt cx="285" cy="280"/>
            </a:xfrm>
          </p:grpSpPr>
          <p:sp>
            <p:nvSpPr>
              <p:cNvPr id="90161" name="Text Box 60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0162" name="Text Box 61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0151" name="Line 62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0152" name="Picture 63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3" name="Text Box 64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0154" name="Line 65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55" name="Text Box 66"/>
            <p:cNvSpPr txBox="1">
              <a:spLocks noChangeArrowheads="1"/>
            </p:cNvSpPr>
            <p:nvPr/>
          </p:nvSpPr>
          <p:spPr bwMode="auto">
            <a:xfrm>
              <a:off x="5048" y="215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pic>
          <p:nvPicPr>
            <p:cNvPr id="90156" name="Picture 67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57" name="Text Box 68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(m )</a:t>
              </a:r>
            </a:p>
          </p:txBody>
        </p:sp>
        <p:grpSp>
          <p:nvGrpSpPr>
            <p:cNvPr id="90158" name="Group 69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90159" name="Text Box 7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0160" name="Text Box 7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</p:grpSp>
      <p:pic>
        <p:nvPicPr>
          <p:cNvPr id="90118" name="Picture 24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0429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7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517525" y="1358900"/>
            <a:ext cx="8443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sender authentication message integrity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04825" y="4805363"/>
            <a:ext cx="726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 Alice </a:t>
            </a:r>
            <a:r>
              <a:rPr lang="en-US" sz="2400" dirty="0">
                <a:latin typeface="Gill Sans MT" charset="0"/>
              </a:rPr>
              <a:t>digitally signs message</a:t>
            </a:r>
          </a:p>
          <a:p>
            <a:pPr marL="342900" indent="-2238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Gill Sans MT" charset="0"/>
              </a:rPr>
              <a:t> </a:t>
            </a:r>
            <a:r>
              <a:rPr lang="en-US" sz="2400" dirty="0" smtClean="0">
                <a:latin typeface="Gill Sans MT" charset="0"/>
              </a:rPr>
              <a:t>sends </a:t>
            </a:r>
            <a:r>
              <a:rPr lang="en-US" sz="2400" dirty="0">
                <a:latin typeface="Gill Sans MT" charset="0"/>
              </a:rPr>
              <a:t>both message (in the clear) and digital signature</a:t>
            </a:r>
          </a:p>
        </p:txBody>
      </p:sp>
      <p:grpSp>
        <p:nvGrpSpPr>
          <p:cNvPr id="92165" name="Group 5"/>
          <p:cNvGrpSpPr>
            <a:grpSpLocks/>
          </p:cNvGrpSpPr>
          <p:nvPr/>
        </p:nvGrpSpPr>
        <p:grpSpPr bwMode="auto">
          <a:xfrm>
            <a:off x="385763" y="2043113"/>
            <a:ext cx="8575675" cy="2509837"/>
            <a:chOff x="161" y="2202"/>
            <a:chExt cx="5402" cy="1581"/>
          </a:xfrm>
        </p:grpSpPr>
        <p:sp>
          <p:nvSpPr>
            <p:cNvPr id="92167" name="Freeform 6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68" name="Freeform 7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169" name="Line 8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70" name="Picture 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71" name="Group 10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92225" name="Rectangle 11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6" name="Text Box 12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27" name="Text Box 13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2172" name="Group 14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92221" name="Rectangle 15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2" name="Text Box 16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23" name="Text Box 17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24" name="Text Box 18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2173" name="Group 19"/>
            <p:cNvGrpSpPr>
              <a:grpSpLocks/>
            </p:cNvGrpSpPr>
            <p:nvPr/>
          </p:nvGrpSpPr>
          <p:grpSpPr bwMode="auto">
            <a:xfrm>
              <a:off x="1664" y="2989"/>
              <a:ext cx="410" cy="327"/>
              <a:chOff x="2935" y="1573"/>
              <a:chExt cx="410" cy="327"/>
            </a:xfrm>
          </p:grpSpPr>
          <p:sp>
            <p:nvSpPr>
              <p:cNvPr id="92219" name="Oval 20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20" name="Text Box 21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74" name="Group 22"/>
            <p:cNvGrpSpPr>
              <a:grpSpLocks/>
            </p:cNvGrpSpPr>
            <p:nvPr/>
          </p:nvGrpSpPr>
          <p:grpSpPr bwMode="auto">
            <a:xfrm>
              <a:off x="3560" y="2948"/>
              <a:ext cx="437" cy="327"/>
              <a:chOff x="2935" y="1546"/>
              <a:chExt cx="437" cy="327"/>
            </a:xfrm>
          </p:grpSpPr>
          <p:sp>
            <p:nvSpPr>
              <p:cNvPr id="92217" name="Oval 23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8" name="Text Box 24"/>
              <p:cNvSpPr txBox="1">
                <a:spLocks noChangeArrowheads="1"/>
              </p:cNvSpPr>
              <p:nvPr/>
            </p:nvSpPr>
            <p:spPr bwMode="auto">
              <a:xfrm>
                <a:off x="2970" y="1546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5" name="Text Box 25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grpSp>
          <p:nvGrpSpPr>
            <p:cNvPr id="92176" name="Group 26"/>
            <p:cNvGrpSpPr>
              <a:grpSpLocks/>
            </p:cNvGrpSpPr>
            <p:nvPr/>
          </p:nvGrpSpPr>
          <p:grpSpPr bwMode="auto">
            <a:xfrm>
              <a:off x="1705" y="2439"/>
              <a:ext cx="715" cy="333"/>
              <a:chOff x="1778" y="2485"/>
              <a:chExt cx="715" cy="333"/>
            </a:xfrm>
          </p:grpSpPr>
          <p:sp>
            <p:nvSpPr>
              <p:cNvPr id="92215" name="Text Box 2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16" name="Text Box 2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77" name="Freeform 29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78" name="Text Box 30"/>
            <p:cNvSpPr txBox="1">
              <a:spLocks noChangeArrowheads="1"/>
            </p:cNvSpPr>
            <p:nvPr/>
          </p:nvSpPr>
          <p:spPr bwMode="auto">
            <a:xfrm>
              <a:off x="272" y="2634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79" name="Group 31"/>
            <p:cNvGrpSpPr>
              <a:grpSpLocks/>
            </p:cNvGrpSpPr>
            <p:nvPr/>
          </p:nvGrpSpPr>
          <p:grpSpPr bwMode="auto">
            <a:xfrm>
              <a:off x="1193" y="2216"/>
              <a:ext cx="285" cy="299"/>
              <a:chOff x="2637" y="716"/>
              <a:chExt cx="285" cy="299"/>
            </a:xfrm>
          </p:grpSpPr>
          <p:sp>
            <p:nvSpPr>
              <p:cNvPr id="92213" name="Text Box 3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4" name="Text Box 3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80" name="Line 34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1" name="Picture 35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493" y="22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82" name="Picture 36" descr="Alic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3" name="Line 37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4" name="Line 38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85" name="Picture 39" descr="BS00592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86" name="Text Box 40"/>
            <p:cNvSpPr txBox="1">
              <a:spLocks noChangeArrowheads="1"/>
            </p:cNvSpPr>
            <p:nvPr/>
          </p:nvSpPr>
          <p:spPr bwMode="auto">
            <a:xfrm>
              <a:off x="2400" y="3125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2187" name="Freeform 41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88" name="Freeform 42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pic>
          <p:nvPicPr>
            <p:cNvPr id="92189" name="Picture 43" descr="Bo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190" name="Text Box 44"/>
            <p:cNvSpPr txBox="1">
              <a:spLocks noChangeArrowheads="1"/>
            </p:cNvSpPr>
            <p:nvPr/>
          </p:nvSpPr>
          <p:spPr bwMode="auto">
            <a:xfrm>
              <a:off x="323" y="3435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1" name="Group 45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92209" name="Rectangle 46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10" name="Text Box 47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2211" name="Text Box 48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2212" name="Text Box 49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2192" name="Line 50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2193" name="Picture 51" descr="BS00768_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2194" name="Group 52"/>
            <p:cNvGrpSpPr>
              <a:grpSpLocks/>
            </p:cNvGrpSpPr>
            <p:nvPr/>
          </p:nvGrpSpPr>
          <p:grpSpPr bwMode="auto">
            <a:xfrm>
              <a:off x="4279" y="2202"/>
              <a:ext cx="303" cy="299"/>
              <a:chOff x="2637" y="716"/>
              <a:chExt cx="303" cy="299"/>
            </a:xfrm>
          </p:grpSpPr>
          <p:sp>
            <p:nvSpPr>
              <p:cNvPr id="92207" name="Text Box 53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8" name="Text Box 5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2195" name="Group 55"/>
            <p:cNvGrpSpPr>
              <a:grpSpLocks/>
            </p:cNvGrpSpPr>
            <p:nvPr/>
          </p:nvGrpSpPr>
          <p:grpSpPr bwMode="auto">
            <a:xfrm>
              <a:off x="3419" y="2434"/>
              <a:ext cx="715" cy="333"/>
              <a:chOff x="1778" y="2485"/>
              <a:chExt cx="715" cy="333"/>
            </a:xfrm>
          </p:grpSpPr>
          <p:sp>
            <p:nvSpPr>
              <p:cNvPr id="92205" name="Text Box 56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2206" name="Text Box 57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2196" name="Text Box 58"/>
            <p:cNvSpPr txBox="1">
              <a:spLocks noChangeArrowheads="1"/>
            </p:cNvSpPr>
            <p:nvPr/>
          </p:nvSpPr>
          <p:spPr bwMode="auto">
            <a:xfrm>
              <a:off x="3664" y="3531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2197" name="Group 59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92202" name="Rectangle 60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2203" name="Text Box 61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2204" name="Text Box 62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sp>
          <p:nvSpPr>
            <p:cNvPr id="92198" name="Freeform 63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rot="10800000"/>
            <a:lstStyle/>
            <a:p>
              <a:endParaRPr lang="en-US" dirty="0"/>
            </a:p>
          </p:txBody>
        </p:sp>
        <p:sp>
          <p:nvSpPr>
            <p:cNvPr id="92199" name="Freeform 64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2 w 476"/>
                <a:gd name="T3" fmla="*/ 0 h 247"/>
                <a:gd name="T4" fmla="*/ 2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Text Box 65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H(m )</a:t>
              </a:r>
            </a:p>
          </p:txBody>
        </p:sp>
        <p:sp>
          <p:nvSpPr>
            <p:cNvPr id="92201" name="Text Box 66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compare</a:t>
              </a:r>
            </a:p>
          </p:txBody>
        </p:sp>
      </p:grpSp>
      <p:pic>
        <p:nvPicPr>
          <p:cNvPr id="92166" name="Picture 19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7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7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Gill Sans MT" charset="0"/>
              </a:rPr>
              <a:t>Secure e-mail </a:t>
            </a:r>
            <a:r>
              <a:rPr lang="en-US" sz="4000" dirty="0">
                <a:latin typeface="Gill Sans MT" charset="0"/>
              </a:rPr>
              <a:t>(continued)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527049" y="1314450"/>
            <a:ext cx="83242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buClr>
                <a:srgbClr val="000099"/>
              </a:buClr>
              <a:buSzPct val="75000"/>
            </a:pPr>
            <a:r>
              <a:rPr lang="en-US" sz="2400" dirty="0">
                <a:latin typeface="Gill Sans MT" charset="0"/>
              </a:rPr>
              <a:t> Alice wants to provide secrecy, sender authentication, </a:t>
            </a:r>
            <a:r>
              <a:rPr lang="en-US" sz="2400" dirty="0" smtClean="0">
                <a:latin typeface="Gill Sans MT" charset="0"/>
              </a:rPr>
              <a:t> message </a:t>
            </a:r>
            <a:r>
              <a:rPr lang="en-US" sz="2400" dirty="0">
                <a:latin typeface="Gill Sans MT" charset="0"/>
              </a:rPr>
              <a:t>integrity.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885825" y="5605463"/>
            <a:ext cx="7591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Alice uses three keys: </a:t>
            </a:r>
            <a:r>
              <a:rPr lang="en-US" sz="2400" dirty="0">
                <a:latin typeface="Gill Sans MT" charset="0"/>
              </a:rPr>
              <a:t>her private key, Bob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 dirty="0">
                <a:latin typeface="Gill Sans MT" charset="0"/>
              </a:rPr>
              <a:t>s public key, newly created symmetric key</a:t>
            </a:r>
            <a:endParaRPr lang="en-US" sz="2400" dirty="0">
              <a:latin typeface="Gill Sans MT" charset="0"/>
            </a:endParaRPr>
          </a:p>
        </p:txBody>
      </p:sp>
      <p:grpSp>
        <p:nvGrpSpPr>
          <p:cNvPr id="94213" name="Group 5"/>
          <p:cNvGrpSpPr>
            <a:grpSpLocks/>
          </p:cNvGrpSpPr>
          <p:nvPr/>
        </p:nvGrpSpPr>
        <p:grpSpPr bwMode="auto">
          <a:xfrm>
            <a:off x="1023938" y="1936750"/>
            <a:ext cx="6983412" cy="3552825"/>
            <a:chOff x="819" y="1470"/>
            <a:chExt cx="4399" cy="2238"/>
          </a:xfrm>
        </p:grpSpPr>
        <p:sp>
          <p:nvSpPr>
            <p:cNvPr id="94215" name="Freeform 6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2393 w 476"/>
                <a:gd name="T3" fmla="*/ 0 h 247"/>
                <a:gd name="T4" fmla="*/ 2393 w 476"/>
                <a:gd name="T5" fmla="*/ 306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16" name="Line 7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17" name="Group 8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94270" name="Rectangle 9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71" name="Text Box 10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5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H( )</a:t>
                </a:r>
              </a:p>
            </p:txBody>
          </p:sp>
          <p:sp>
            <p:nvSpPr>
              <p:cNvPr id="94272" name="Text Box 11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18" name="Group 12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94266" name="Rectangle 13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7" name="Text Box 14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68" name="Text Box 15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69" name="Text Box 16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94219" name="Group 17"/>
            <p:cNvGrpSpPr>
              <a:grpSpLocks/>
            </p:cNvGrpSpPr>
            <p:nvPr/>
          </p:nvGrpSpPr>
          <p:grpSpPr bwMode="auto">
            <a:xfrm>
              <a:off x="2321" y="2303"/>
              <a:ext cx="402" cy="327"/>
              <a:chOff x="2934" y="1573"/>
              <a:chExt cx="402" cy="327"/>
            </a:xfrm>
          </p:grpSpPr>
          <p:sp>
            <p:nvSpPr>
              <p:cNvPr id="94264" name="Oval 18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5" name="Text Box 19"/>
              <p:cNvSpPr txBox="1">
                <a:spLocks noChangeArrowheads="1"/>
              </p:cNvSpPr>
              <p:nvPr/>
            </p:nvSpPr>
            <p:spPr bwMode="auto">
              <a:xfrm>
                <a:off x="2934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20" name="Group 20"/>
            <p:cNvGrpSpPr>
              <a:grpSpLocks/>
            </p:cNvGrpSpPr>
            <p:nvPr/>
          </p:nvGrpSpPr>
          <p:grpSpPr bwMode="auto">
            <a:xfrm>
              <a:off x="2363" y="1753"/>
              <a:ext cx="715" cy="333"/>
              <a:chOff x="1778" y="2485"/>
              <a:chExt cx="715" cy="333"/>
            </a:xfrm>
          </p:grpSpPr>
          <p:sp>
            <p:nvSpPr>
              <p:cNvPr id="94262" name="Text Box 21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1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r>
                  <a:rPr lang="en-US" sz="1800" dirty="0">
                    <a:latin typeface="Arial" charset="0"/>
                    <a:cs typeface="Arial" charset="0"/>
                  </a:rPr>
                  <a:t>(H(m))</a:t>
                </a:r>
              </a:p>
            </p:txBody>
          </p:sp>
          <p:sp>
            <p:nvSpPr>
              <p:cNvPr id="94263" name="Text Box 22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1" name="Freeform 23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144489 w 476"/>
                <a:gd name="T3" fmla="*/ 0 h 247"/>
                <a:gd name="T4" fmla="*/ 144489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22" name="Text Box 24"/>
            <p:cNvSpPr txBox="1">
              <a:spLocks noChangeArrowheads="1"/>
            </p:cNvSpPr>
            <p:nvPr/>
          </p:nvSpPr>
          <p:spPr bwMode="auto">
            <a:xfrm>
              <a:off x="930" y="1948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grpSp>
          <p:nvGrpSpPr>
            <p:cNvPr id="94223" name="Group 25"/>
            <p:cNvGrpSpPr>
              <a:grpSpLocks/>
            </p:cNvGrpSpPr>
            <p:nvPr/>
          </p:nvGrpSpPr>
          <p:grpSpPr bwMode="auto">
            <a:xfrm>
              <a:off x="1866" y="1470"/>
              <a:ext cx="285" cy="359"/>
              <a:chOff x="2652" y="656"/>
              <a:chExt cx="285" cy="359"/>
            </a:xfrm>
          </p:grpSpPr>
          <p:sp>
            <p:nvSpPr>
              <p:cNvPr id="94260" name="Text Box 26"/>
              <p:cNvSpPr txBox="1">
                <a:spLocks noChangeArrowheads="1"/>
              </p:cNvSpPr>
              <p:nvPr/>
            </p:nvSpPr>
            <p:spPr bwMode="auto">
              <a:xfrm>
                <a:off x="2652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A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61" name="Text Box 27"/>
              <p:cNvSpPr txBox="1">
                <a:spLocks noChangeArrowheads="1"/>
              </p:cNvSpPr>
              <p:nvPr/>
            </p:nvSpPr>
            <p:spPr bwMode="auto">
              <a:xfrm>
                <a:off x="2756" y="656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94224" name="Line 28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25" name="Picture 29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177" y="1559"/>
              <a:ext cx="2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26" name="Picture 30" descr="Alic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27" name="Text Box 31"/>
            <p:cNvSpPr txBox="1">
              <a:spLocks noChangeArrowheads="1"/>
            </p:cNvSpPr>
            <p:nvPr/>
          </p:nvSpPr>
          <p:spPr bwMode="auto">
            <a:xfrm>
              <a:off x="981" y="2749"/>
              <a:ext cx="25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m</a:t>
              </a:r>
            </a:p>
          </p:txBody>
        </p:sp>
        <p:sp>
          <p:nvSpPr>
            <p:cNvPr id="94228" name="Freeform 32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2 w 2135"/>
                <a:gd name="T5" fmla="*/ 0 h 1662"/>
                <a:gd name="T6" fmla="*/ 4 w 2135"/>
                <a:gd name="T7" fmla="*/ 0 h 1662"/>
                <a:gd name="T8" fmla="*/ 7 w 2135"/>
                <a:gd name="T9" fmla="*/ 0 h 1662"/>
                <a:gd name="T10" fmla="*/ 7 w 2135"/>
                <a:gd name="T11" fmla="*/ 1 h 1662"/>
                <a:gd name="T12" fmla="*/ 6 w 2135"/>
                <a:gd name="T13" fmla="*/ 1 h 1662"/>
                <a:gd name="T14" fmla="*/ 3 w 2135"/>
                <a:gd name="T15" fmla="*/ 1 h 1662"/>
                <a:gd name="T16" fmla="*/ 2 w 2135"/>
                <a:gd name="T17" fmla="*/ 1 h 1662"/>
                <a:gd name="T18" fmla="*/ 1 w 2135"/>
                <a:gd name="T19" fmla="*/ 1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229" name="Line 33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30" name="Picture 34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31" name="Picture 35" descr="BS00592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32" name="Group 36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94257" name="Rectangle 37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8" name="Text Box 38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2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9" name="Text Box 39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</p:grpSp>
        <p:grpSp>
          <p:nvGrpSpPr>
            <p:cNvPr id="94233" name="Group 40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94253" name="Rectangle 41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4" name="Text Box 42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 )</a:t>
                </a:r>
              </a:p>
            </p:txBody>
          </p:sp>
          <p:sp>
            <p:nvSpPr>
              <p:cNvPr id="94255" name="Text Box 43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206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4000" dirty="0">
                    <a:latin typeface="Arial" charset="0"/>
                    <a:cs typeface="Arial" charset="0"/>
                  </a:rPr>
                  <a:t>.</a:t>
                </a:r>
              </a:p>
            </p:txBody>
          </p:sp>
          <p:sp>
            <p:nvSpPr>
              <p:cNvPr id="94256" name="Text Box 44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94234" name="Group 45"/>
            <p:cNvGrpSpPr>
              <a:grpSpLocks/>
            </p:cNvGrpSpPr>
            <p:nvPr/>
          </p:nvGrpSpPr>
          <p:grpSpPr bwMode="auto">
            <a:xfrm>
              <a:off x="3712" y="2674"/>
              <a:ext cx="410" cy="327"/>
              <a:chOff x="2935" y="1573"/>
              <a:chExt cx="410" cy="327"/>
            </a:xfrm>
          </p:grpSpPr>
          <p:sp>
            <p:nvSpPr>
              <p:cNvPr id="94251" name="Oval 46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52" name="Text Box 47"/>
              <p:cNvSpPr txBox="1">
                <a:spLocks noChangeArrowheads="1"/>
              </p:cNvSpPr>
              <p:nvPr/>
            </p:nvSpPr>
            <p:spPr bwMode="auto">
              <a:xfrm>
                <a:off x="2943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2800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5" name="Line 48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36" name="Group 49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94249" name="Text Box 5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r>
                  <a:rPr lang="en-US" sz="1800" dirty="0">
                    <a:latin typeface="Arial" charset="0"/>
                    <a:cs typeface="Arial" charset="0"/>
                  </a:rPr>
                  <a:t>(K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S</a:t>
                </a:r>
                <a:r>
                  <a:rPr lang="en-US" sz="1800" dirty="0">
                    <a:latin typeface="Arial" charset="0"/>
                    <a:cs typeface="Arial" charset="0"/>
                  </a:rPr>
                  <a:t> )</a:t>
                </a:r>
              </a:p>
            </p:txBody>
          </p:sp>
          <p:sp>
            <p:nvSpPr>
              <p:cNvPr id="94250" name="Text Box 5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37" name="Freeform 52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8" name="Freeform 53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39" name="Text Box 54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94240" name="Line 55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4241" name="Group 56"/>
            <p:cNvGrpSpPr>
              <a:grpSpLocks/>
            </p:cNvGrpSpPr>
            <p:nvPr/>
          </p:nvGrpSpPr>
          <p:grpSpPr bwMode="auto">
            <a:xfrm>
              <a:off x="2863" y="3409"/>
              <a:ext cx="297" cy="299"/>
              <a:chOff x="2643" y="716"/>
              <a:chExt cx="297" cy="299"/>
            </a:xfrm>
          </p:grpSpPr>
          <p:sp>
            <p:nvSpPr>
              <p:cNvPr id="94247" name="Text Box 57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dirty="0">
                    <a:latin typeface="Arial" charset="0"/>
                    <a:cs typeface="Arial" charset="0"/>
                  </a:rPr>
                  <a:t>K</a:t>
                </a:r>
                <a:r>
                  <a:rPr lang="en-US" baseline="-25000" dirty="0">
                    <a:latin typeface="Arial" charset="0"/>
                    <a:cs typeface="Arial" charset="0"/>
                  </a:rPr>
                  <a:t>B</a:t>
                </a:r>
                <a:endParaRPr lang="en-US" sz="180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4248" name="Text Box 58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4242" name="Line 59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243" name="Picture 60" descr="BS00768_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44" name="Line 61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245" name="Text Box 62"/>
            <p:cNvSpPr txBox="1">
              <a:spLocks noChangeArrowheads="1"/>
            </p:cNvSpPr>
            <p:nvPr/>
          </p:nvSpPr>
          <p:spPr bwMode="auto">
            <a:xfrm>
              <a:off x="4448" y="2810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Internet</a:t>
              </a:r>
            </a:p>
          </p:txBody>
        </p:sp>
        <p:sp>
          <p:nvSpPr>
            <p:cNvPr id="94246" name="Text Box 63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94214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3505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8.5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96260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SSL </a:t>
            </a:r>
            <a:r>
              <a:rPr lang="en-US" sz="2800" dirty="0">
                <a:latin typeface="Gill Sans MT" charset="0"/>
              </a:rPr>
              <a:t>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 smtClean="0">
                <a:latin typeface="Gill Sans MT" charset="0"/>
              </a:rPr>
              <a:t>C </a:t>
            </a:r>
            <a:r>
              <a:rPr lang="en-US" sz="2800" dirty="0">
                <a:latin typeface="Gill Sans MT" charset="0"/>
              </a:rPr>
              <a:t>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Could do something like PGP: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26228" y="4859338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but </a:t>
            </a:r>
            <a:r>
              <a:rPr lang="en-US" sz="2400" dirty="0">
                <a:latin typeface="Gill Sans MT" charset="0"/>
              </a:rPr>
              <a:t>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 smtClean="0">
                <a:latin typeface="Gill Sans MT" charset="0"/>
              </a:rPr>
              <a:t>want </a:t>
            </a:r>
            <a:r>
              <a:rPr lang="en-US" sz="2400" dirty="0">
                <a:latin typeface="Gill Sans MT" charset="0"/>
              </a:rPr>
              <a:t>certificate exchange as part of protocol: handshake phase</a:t>
            </a:r>
            <a:endParaRPr lang="en-US" dirty="0">
              <a:latin typeface="Gill Sans MT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2595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1519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1870075" y="1335088"/>
            <a:ext cx="754063" cy="725487"/>
            <a:chOff x="694" y="2457"/>
            <a:chExt cx="475" cy="457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63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902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2736850" y="1303338"/>
            <a:ext cx="757238" cy="739775"/>
            <a:chOff x="1541" y="1971"/>
            <a:chExt cx="477" cy="466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41" y="2189"/>
              <a:ext cx="44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50" y="1971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5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3294063" y="2179638"/>
            <a:ext cx="638175" cy="519112"/>
            <a:chOff x="2862" y="1573"/>
            <a:chExt cx="402" cy="327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3475038" y="1306513"/>
            <a:ext cx="1163637" cy="528637"/>
            <a:chOff x="1778" y="2485"/>
            <a:chExt cx="733" cy="333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78" y="2587"/>
              <a:ext cx="7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7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1647825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1192213" y="1616075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2662238" y="952500"/>
            <a:ext cx="473075" cy="531813"/>
            <a:chOff x="2637" y="716"/>
            <a:chExt cx="298" cy="335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37" y="763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42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3113088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362200" y="116998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139950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1273175" y="288766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6672263" y="2741613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3783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287963" y="166211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50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4279900" y="1939925"/>
            <a:ext cx="754063" cy="739775"/>
            <a:chOff x="1645" y="256"/>
            <a:chExt cx="475" cy="466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54" y="456"/>
              <a:ext cx="4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71" y="25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4303713" y="3140075"/>
            <a:ext cx="754062" cy="739775"/>
            <a:chOff x="2144" y="3214"/>
            <a:chExt cx="475" cy="466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51" y="321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25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5500688" y="2768600"/>
            <a:ext cx="638175" cy="519113"/>
            <a:chOff x="2862" y="1573"/>
            <a:chExt cx="402" cy="327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800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3833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5043488" y="3535363"/>
            <a:ext cx="982662" cy="530225"/>
            <a:chOff x="3497" y="648"/>
            <a:chExt cx="619" cy="334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97" y="749"/>
              <a:ext cx="6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r>
                <a:rPr lang="en-US" sz="1800" dirty="0">
                  <a:latin typeface="Arial" charset="0"/>
                  <a:cs typeface="Arial" charset="0"/>
                </a:rPr>
                <a:t>(K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S</a:t>
              </a:r>
              <a:r>
                <a:rPr lang="en-US" sz="1800" dirty="0">
                  <a:latin typeface="Arial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75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5035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5057775" y="3254375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4849813" y="159702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4905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4257675" y="3868738"/>
            <a:ext cx="474663" cy="603250"/>
            <a:chOff x="2636" y="674"/>
            <a:chExt cx="299" cy="380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36" y="763"/>
              <a:ext cx="2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sz="2400" baseline="-25000" dirty="0">
                  <a:latin typeface="Arial" charset="0"/>
                  <a:cs typeface="Arial" charset="0"/>
                </a:rPr>
                <a:t>B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21" y="674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4667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56150" y="418147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6038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6862763" y="2984500"/>
            <a:ext cx="96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3440113" y="3470275"/>
            <a:ext cx="493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sz="2400" baseline="-25000" dirty="0">
                <a:latin typeface="Arial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409950" y="383540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89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801688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5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027113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535113"/>
            <a:ext cx="7772400" cy="4967287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considered bad to use same key for more than one cryptographic operation</a:t>
            </a:r>
          </a:p>
          <a:p>
            <a:pPr lvl="1"/>
            <a:r>
              <a:rPr lang="en-US" sz="2000" dirty="0">
                <a:latin typeface="Gill Sans MT" charset="0"/>
              </a:rPr>
              <a:t>use different keys for message authentication code (MAC) and encryption</a:t>
            </a:r>
          </a:p>
          <a:p>
            <a:r>
              <a:rPr lang="en-US" sz="2400" dirty="0">
                <a:latin typeface="Gill Sans MT" charset="0"/>
              </a:rPr>
              <a:t>four keys: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encryption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c</a:t>
            </a:r>
            <a:r>
              <a:rPr lang="en-US" dirty="0">
                <a:latin typeface="Gill Sans MT" charset="0"/>
              </a:rPr>
              <a:t> = MAC key for data sent from client to server</a:t>
            </a:r>
          </a:p>
          <a:p>
            <a:pPr lvl="1"/>
            <a:r>
              <a:rPr lang="en-US" dirty="0">
                <a:latin typeface="Gill Sans MT" charset="0"/>
              </a:rPr>
              <a:t>K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encryption key for data sent from server to client</a:t>
            </a:r>
          </a:p>
          <a:p>
            <a:pPr lvl="1"/>
            <a:r>
              <a:rPr lang="en-US" dirty="0">
                <a:latin typeface="Gill Sans MT" charset="0"/>
              </a:rPr>
              <a:t>M</a:t>
            </a:r>
            <a:r>
              <a:rPr lang="en-US" baseline="-25000" dirty="0">
                <a:latin typeface="Gill Sans MT" charset="0"/>
              </a:rPr>
              <a:t>s</a:t>
            </a:r>
            <a:r>
              <a:rPr lang="en-US" dirty="0">
                <a:latin typeface="Gill Sans MT" charset="0"/>
              </a:rPr>
              <a:t> = MAC key for data sent from server to client</a:t>
            </a:r>
          </a:p>
          <a:p>
            <a:r>
              <a:rPr lang="en-US" sz="2400" dirty="0">
                <a:latin typeface="Gill Sans MT" charset="0"/>
              </a:rPr>
              <a:t>keys derived from key derivation function (KDF)</a:t>
            </a:r>
          </a:p>
          <a:p>
            <a:pPr lvl="1"/>
            <a:r>
              <a:rPr lang="en-US" sz="2000" dirty="0">
                <a:latin typeface="Gill Sans MT" charset="0"/>
              </a:rPr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4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804863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why not encrypt data in constant stream as we write it to TCP?</a:t>
            </a:r>
          </a:p>
          <a:p>
            <a:pPr lvl="1"/>
            <a:r>
              <a:rPr lang="en-US" sz="2000" dirty="0">
                <a:latin typeface="Gill Sans MT" charset="0"/>
              </a:rPr>
              <a:t>where would we put the MAC? If at end, no message integrity until all data processed.</a:t>
            </a:r>
          </a:p>
          <a:p>
            <a:pPr lvl="1"/>
            <a:r>
              <a:rPr lang="en-US" sz="2000" dirty="0">
                <a:latin typeface="Gill Sans MT" charset="0"/>
              </a:rPr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Gill Sans MT" charset="0"/>
              </a:rPr>
              <a:t>issue: in record, receiver needs to distinguish MAC from data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Gill Sans MT" charset="0"/>
              </a:rPr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1884363" y="5332413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2811463" y="5332413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6778625" y="5332413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9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sequence numbers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can capture and replay record or re-order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put sequence number into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MAC = MAC(M</a:t>
            </a:r>
            <a:r>
              <a:rPr lang="en-US" baseline="-25000" dirty="0" smtClean="0"/>
              <a:t>x</a:t>
            </a:r>
            <a:r>
              <a:rPr lang="en-US" dirty="0" smtClean="0"/>
              <a:t>, sequence||data)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 smtClean="0"/>
              <a:t>note: no sequence number field</a:t>
            </a:r>
          </a:p>
          <a:p>
            <a:pPr>
              <a:buFont typeface="Wingdings" pitchFamily="2" charset="2"/>
              <a:buChar char="v"/>
              <a:defRPr/>
            </a:pPr>
            <a:endParaRPr lang="en-US" i="1" dirty="0">
              <a:solidFill>
                <a:srgbClr val="C0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problem: </a:t>
            </a:r>
            <a:r>
              <a:rPr lang="en-US" dirty="0" smtClean="0">
                <a:ea typeface="+mn-ea"/>
                <a:cs typeface="+mn-cs"/>
              </a:rPr>
              <a:t>attacker could replay all records</a:t>
            </a:r>
          </a:p>
          <a:p>
            <a:pPr>
              <a:defRPr/>
            </a:pPr>
            <a:r>
              <a:rPr lang="en-US" i="1" dirty="0" smtClean="0">
                <a:solidFill>
                  <a:srgbClr val="C00000"/>
                </a:solidFill>
                <a:ea typeface="+mn-ea"/>
                <a:cs typeface="+mn-cs"/>
              </a:rPr>
              <a:t>solution: </a:t>
            </a:r>
            <a:r>
              <a:rPr lang="en-US" dirty="0" smtClean="0">
                <a:ea typeface="+mn-ea"/>
                <a:cs typeface="+mn-cs"/>
              </a:rPr>
              <a:t>use nonce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1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control information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problem: </a:t>
            </a:r>
            <a:r>
              <a:rPr lang="en-US" dirty="0">
                <a:latin typeface="Gill Sans MT" charset="0"/>
              </a:rPr>
              <a:t>truncation attack: </a:t>
            </a:r>
          </a:p>
          <a:p>
            <a:pPr lvl="1"/>
            <a:r>
              <a:rPr lang="en-US" dirty="0">
                <a:latin typeface="Gill Sans MT" charset="0"/>
              </a:rPr>
              <a:t>attacker forges TCP connection close segment</a:t>
            </a:r>
          </a:p>
          <a:p>
            <a:pPr lvl="1"/>
            <a:r>
              <a:rPr lang="en-US" dirty="0">
                <a:latin typeface="Gill Sans MT" charset="0"/>
              </a:rPr>
              <a:t>one or both sides thinks there is less data than there actually is. 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solution: </a:t>
            </a:r>
            <a:r>
              <a:rPr lang="en-US" dirty="0">
                <a:latin typeface="Gill Sans MT" charset="0"/>
              </a:rPr>
              <a:t>record types, with one type for closure</a:t>
            </a:r>
          </a:p>
          <a:p>
            <a:pPr lvl="1"/>
            <a:r>
              <a:rPr lang="en-US" dirty="0">
                <a:latin typeface="Gill Sans MT" charset="0"/>
              </a:rPr>
              <a:t>type 0 for data; type 1 for closure</a:t>
            </a:r>
          </a:p>
          <a:p>
            <a:r>
              <a:rPr lang="en-US" dirty="0">
                <a:latin typeface="Gill Sans MT" charset="0"/>
              </a:rPr>
              <a:t>MAC = MAC(M</a:t>
            </a:r>
            <a:r>
              <a:rPr lang="en-US" baseline="-25000" dirty="0">
                <a:latin typeface="Gill Sans MT" charset="0"/>
              </a:rPr>
              <a:t>x</a:t>
            </a:r>
            <a:r>
              <a:rPr lang="en-US" dirty="0">
                <a:latin typeface="Gill Sans MT" charset="0"/>
              </a:rPr>
              <a:t>, sequence||type||data)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219710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3067050" y="5592763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3937000" y="5592763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6521450" y="5592763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2182813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3186113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4757738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6600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MAC</a:t>
            </a:r>
          </a:p>
        </p:txBody>
      </p:sp>
      <p:pic>
        <p:nvPicPr>
          <p:cNvPr id="106508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20763"/>
            <a:ext cx="5611813" cy="16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14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109538"/>
            <a:ext cx="8836024" cy="1000125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472791" cy="51573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 dirty="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 dirty="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7778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Toy SSL: summary</a:t>
            </a:r>
          </a:p>
        </p:txBody>
      </p:sp>
      <p:grpSp>
        <p:nvGrpSpPr>
          <p:cNvPr id="107524" name="Group 3"/>
          <p:cNvGrpSpPr>
            <a:grpSpLocks/>
          </p:cNvGrpSpPr>
          <p:nvPr/>
        </p:nvGrpSpPr>
        <p:grpSpPr bwMode="auto">
          <a:xfrm>
            <a:off x="1828800" y="1474788"/>
            <a:ext cx="4343400" cy="4935537"/>
            <a:chOff x="912" y="971"/>
            <a:chExt cx="2736" cy="3109"/>
          </a:xfrm>
        </p:grpSpPr>
        <p:grpSp>
          <p:nvGrpSpPr>
            <p:cNvPr id="107530" name="Group 4"/>
            <p:cNvGrpSpPr>
              <a:grpSpLocks/>
            </p:cNvGrpSpPr>
            <p:nvPr/>
          </p:nvGrpSpPr>
          <p:grpSpPr bwMode="auto">
            <a:xfrm>
              <a:off x="912" y="1152"/>
              <a:ext cx="2736" cy="2928"/>
              <a:chOff x="912" y="864"/>
              <a:chExt cx="2736" cy="2928"/>
            </a:xfrm>
          </p:grpSpPr>
          <p:sp>
            <p:nvSpPr>
              <p:cNvPr id="107540" name="Line 5"/>
              <p:cNvSpPr>
                <a:spLocks noChangeShapeType="1"/>
              </p:cNvSpPr>
              <p:nvPr/>
            </p:nvSpPr>
            <p:spPr bwMode="auto">
              <a:xfrm>
                <a:off x="912" y="864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1" name="Line 6"/>
              <p:cNvSpPr>
                <a:spLocks noChangeShapeType="1"/>
              </p:cNvSpPr>
              <p:nvPr/>
            </p:nvSpPr>
            <p:spPr bwMode="auto">
              <a:xfrm flipH="1">
                <a:off x="912" y="1152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2" name="Line 7"/>
              <p:cNvSpPr>
                <a:spLocks noChangeShapeType="1"/>
              </p:cNvSpPr>
              <p:nvPr/>
            </p:nvSpPr>
            <p:spPr bwMode="auto">
              <a:xfrm>
                <a:off x="912" y="153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3" name="Line 8"/>
              <p:cNvSpPr>
                <a:spLocks noChangeShapeType="1"/>
              </p:cNvSpPr>
              <p:nvPr/>
            </p:nvSpPr>
            <p:spPr bwMode="auto">
              <a:xfrm>
                <a:off x="912" y="1776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4" name="Line 9"/>
              <p:cNvSpPr>
                <a:spLocks noChangeShapeType="1"/>
              </p:cNvSpPr>
              <p:nvPr/>
            </p:nvSpPr>
            <p:spPr bwMode="auto">
              <a:xfrm>
                <a:off x="912" y="2064"/>
                <a:ext cx="27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5" name="Line 10"/>
              <p:cNvSpPr>
                <a:spLocks noChangeShapeType="1"/>
              </p:cNvSpPr>
              <p:nvPr/>
            </p:nvSpPr>
            <p:spPr bwMode="auto">
              <a:xfrm flipH="1">
                <a:off x="912" y="2352"/>
                <a:ext cx="27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6" name="Line 11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7" name="Line 12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27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548" name="Line 13"/>
              <p:cNvSpPr>
                <a:spLocks noChangeShapeType="1"/>
              </p:cNvSpPr>
              <p:nvPr/>
            </p:nvSpPr>
            <p:spPr bwMode="auto">
              <a:xfrm flipH="1">
                <a:off x="912" y="3600"/>
                <a:ext cx="27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531" name="Text Box 14"/>
            <p:cNvSpPr txBox="1">
              <a:spLocks noChangeArrowheads="1"/>
            </p:cNvSpPr>
            <p:nvPr/>
          </p:nvSpPr>
          <p:spPr bwMode="auto">
            <a:xfrm rot="219254">
              <a:off x="2006" y="971"/>
              <a:ext cx="4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hello</a:t>
              </a:r>
            </a:p>
          </p:txBody>
        </p:sp>
        <p:sp>
          <p:nvSpPr>
            <p:cNvPr id="107532" name="Text Box 15"/>
            <p:cNvSpPr txBox="1">
              <a:spLocks noChangeArrowheads="1"/>
            </p:cNvSpPr>
            <p:nvPr/>
          </p:nvSpPr>
          <p:spPr bwMode="auto">
            <a:xfrm rot="-219716">
              <a:off x="1583" y="1292"/>
              <a:ext cx="1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certificate, nonce</a:t>
              </a:r>
            </a:p>
          </p:txBody>
        </p:sp>
        <p:sp>
          <p:nvSpPr>
            <p:cNvPr id="107533" name="Text Box 16"/>
            <p:cNvSpPr txBox="1">
              <a:spLocks noChangeArrowheads="1"/>
            </p:cNvSpPr>
            <p:nvPr/>
          </p:nvSpPr>
          <p:spPr bwMode="auto">
            <a:xfrm rot="191774">
              <a:off x="1859" y="1632"/>
              <a:ext cx="12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B</a:t>
              </a:r>
              <a:r>
                <a:rPr lang="en-US" baseline="30000" dirty="0">
                  <a:latin typeface="Arial" charset="0"/>
                  <a:cs typeface="Arial" charset="0"/>
                </a:rPr>
                <a:t>+</a:t>
              </a:r>
              <a:r>
                <a:rPr lang="en-US" dirty="0">
                  <a:latin typeface="Arial" charset="0"/>
                  <a:cs typeface="Arial" charset="0"/>
                </a:rPr>
                <a:t>(MS) = EMS</a:t>
              </a:r>
            </a:p>
          </p:txBody>
        </p:sp>
        <p:sp>
          <p:nvSpPr>
            <p:cNvPr id="107534" name="Text Box 17"/>
            <p:cNvSpPr txBox="1">
              <a:spLocks noChangeArrowheads="1"/>
            </p:cNvSpPr>
            <p:nvPr/>
          </p:nvSpPr>
          <p:spPr bwMode="auto">
            <a:xfrm rot="192313">
              <a:off x="1575" y="1910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5" name="Text Box 18"/>
            <p:cNvSpPr txBox="1">
              <a:spLocks noChangeArrowheads="1"/>
            </p:cNvSpPr>
            <p:nvPr/>
          </p:nvSpPr>
          <p:spPr bwMode="auto">
            <a:xfrm rot="192313">
              <a:off x="1703" y="2159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2, data</a:t>
              </a:r>
            </a:p>
          </p:txBody>
        </p:sp>
        <p:sp>
          <p:nvSpPr>
            <p:cNvPr id="107536" name="Text Box 19"/>
            <p:cNvSpPr txBox="1">
              <a:spLocks noChangeArrowheads="1"/>
            </p:cNvSpPr>
            <p:nvPr/>
          </p:nvSpPr>
          <p:spPr bwMode="auto">
            <a:xfrm rot="-385404">
              <a:off x="1609" y="2515"/>
              <a:ext cx="1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1, data</a:t>
              </a:r>
            </a:p>
          </p:txBody>
        </p:sp>
        <p:sp>
          <p:nvSpPr>
            <p:cNvPr id="107537" name="Text Box 20"/>
            <p:cNvSpPr txBox="1">
              <a:spLocks noChangeArrowheads="1"/>
            </p:cNvSpPr>
            <p:nvPr/>
          </p:nvSpPr>
          <p:spPr bwMode="auto">
            <a:xfrm rot="192313">
              <a:off x="1891" y="3042"/>
              <a:ext cx="14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0, seq 3, data</a:t>
              </a:r>
            </a:p>
          </p:txBody>
        </p:sp>
        <p:sp>
          <p:nvSpPr>
            <p:cNvPr id="107538" name="Text Box 21"/>
            <p:cNvSpPr txBox="1">
              <a:spLocks noChangeArrowheads="1"/>
            </p:cNvSpPr>
            <p:nvPr/>
          </p:nvSpPr>
          <p:spPr bwMode="auto">
            <a:xfrm rot="192313">
              <a:off x="1859" y="3379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4, close</a:t>
              </a:r>
            </a:p>
          </p:txBody>
        </p:sp>
        <p:sp>
          <p:nvSpPr>
            <p:cNvPr id="107539" name="Text Box 22"/>
            <p:cNvSpPr txBox="1">
              <a:spLocks noChangeArrowheads="1"/>
            </p:cNvSpPr>
            <p:nvPr/>
          </p:nvSpPr>
          <p:spPr bwMode="auto">
            <a:xfrm rot="-274243">
              <a:off x="1712" y="3725"/>
              <a:ext cx="1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type 1, seq 2, close</a:t>
              </a:r>
            </a:p>
          </p:txBody>
        </p:sp>
      </p:grpSp>
      <p:sp>
        <p:nvSpPr>
          <p:cNvPr id="107525" name="AutoShape 23"/>
          <p:cNvSpPr>
            <a:spLocks/>
          </p:cNvSpPr>
          <p:nvPr/>
        </p:nvSpPr>
        <p:spPr bwMode="auto">
          <a:xfrm>
            <a:off x="1524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588169" y="4412457"/>
            <a:ext cx="1309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encrypted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31457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238" y="2417763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7142163" y="3074988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3187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 </a:t>
            </a:r>
            <a:r>
              <a:rPr lang="en-US" dirty="0" smtClean="0">
                <a:latin typeface="Gill Sans MT" charset="0"/>
              </a:rPr>
              <a:t>isn’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complete</a:t>
            </a:r>
            <a:endParaRPr lang="en-US" dirty="0">
              <a:latin typeface="Gill Sans MT" charset="0"/>
            </a:endParaRP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589838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how long are fields?</a:t>
            </a:r>
          </a:p>
          <a:p>
            <a:r>
              <a:rPr lang="en-US" dirty="0">
                <a:latin typeface="Gill Sans MT" charset="0"/>
              </a:rPr>
              <a:t>which encryption protocols?</a:t>
            </a:r>
          </a:p>
          <a:p>
            <a:r>
              <a:rPr lang="en-US" dirty="0">
                <a:latin typeface="Gill Sans MT" charset="0"/>
              </a:rPr>
              <a:t>want negotiation?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support different encryption algorithms</a:t>
            </a:r>
          </a:p>
          <a:p>
            <a:pPr lvl="1"/>
            <a:r>
              <a:rPr lang="en-US" dirty="0">
                <a:latin typeface="Gill Sans MT" charset="0"/>
              </a:rPr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(1)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>
                <a:latin typeface="Gill Sans MT" charset="0"/>
              </a:rPr>
              <a:t>client authentication (optional)</a:t>
            </a:r>
          </a:p>
          <a:p>
            <a:pPr marL="533400" indent="-533400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5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handshake (2)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50975"/>
            <a:ext cx="7772400" cy="46482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verifies certificate, extracts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generates pre_master_secret, encrypts with server</a:t>
            </a:r>
            <a:r>
              <a:rPr lang="ja-JP" altLang="en-US" sz="2600" dirty="0">
                <a:latin typeface="Gill Sans MT" charset="0"/>
              </a:rPr>
              <a:t>’</a:t>
            </a:r>
            <a:r>
              <a:rPr lang="en-US" altLang="ja-JP" sz="2600" dirty="0">
                <a:latin typeface="Gill Sans MT" charset="0"/>
              </a:rPr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>
                <a:latin typeface="Gill Sans MT" charset="0"/>
              </a:rPr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>
              <a:latin typeface="Gill Sans MT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4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2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943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(3)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last 2 steps protect handshake from tampering</a:t>
            </a:r>
          </a:p>
          <a:p>
            <a:r>
              <a:rPr lang="en-US" dirty="0">
                <a:latin typeface="Gill Sans MT" charset="0"/>
              </a:rPr>
              <a:t>client typically offers range of algorithms, some strong, some weak</a:t>
            </a:r>
          </a:p>
          <a:p>
            <a:r>
              <a:rPr lang="en-US" dirty="0">
                <a:latin typeface="Gill Sans MT" charset="0"/>
              </a:rPr>
              <a:t>man-in-the middle could delete stronger algorithms from list</a:t>
            </a:r>
          </a:p>
          <a:p>
            <a:r>
              <a:rPr lang="en-US" dirty="0">
                <a:latin typeface="Gill Sans MT" charset="0"/>
              </a:rPr>
              <a:t>last 2 steps prevent this</a:t>
            </a:r>
          </a:p>
          <a:p>
            <a:pPr lvl="1"/>
            <a:r>
              <a:rPr lang="en-US" dirty="0">
                <a:latin typeface="Gill Sans MT" charset="0"/>
              </a:rPr>
              <a:t>last two messages are encrypted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5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63625"/>
            <a:ext cx="5684838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Real SSL: handshaking (4)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why two random nonces?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solution: Bob sends different random nonce for each connection. This causes encryption keys to be different on the two days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Trudy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messages will fail Bob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89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800100"/>
            <a:ext cx="4824412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protocol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685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Arial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Arial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825500" y="5029200"/>
            <a:ext cx="5691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record header:  </a:t>
            </a:r>
            <a:r>
              <a:rPr lang="en-US" sz="2400" dirty="0">
                <a:latin typeface="Gill Sans MT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1836738" y="5524500"/>
            <a:ext cx="5921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MAC:  </a:t>
            </a:r>
            <a:r>
              <a:rPr lang="en-US" sz="2400" dirty="0">
                <a:latin typeface="Gill Sans MT" charset="0"/>
              </a:rPr>
              <a:t>includes sequence number, MAC key M</a:t>
            </a:r>
            <a:r>
              <a:rPr lang="en-US" sz="2400" baseline="-25000" dirty="0">
                <a:latin typeface="Gill Sans MT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1374775" y="5951538"/>
            <a:ext cx="6577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fragment:  </a:t>
            </a:r>
            <a:r>
              <a:rPr lang="en-US" sz="2400" dirty="0">
                <a:latin typeface="Gill Sans MT" charset="0"/>
              </a:rPr>
              <a:t>each SSL fragment 2</a:t>
            </a:r>
            <a:r>
              <a:rPr lang="en-US" sz="2400" baseline="30000" dirty="0">
                <a:latin typeface="Gill Sans MT" charset="0"/>
              </a:rPr>
              <a:t>14</a:t>
            </a:r>
            <a:r>
              <a:rPr lang="en-US" sz="2400" dirty="0">
                <a:latin typeface="Gill Sans MT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1357313" y="1397000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Arial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Arial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1384300" y="5468938"/>
            <a:ext cx="6169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Gill Sans MT" charset="0"/>
              </a:rPr>
              <a:t>data and MAC encrypted (symmetric algorithm)</a:t>
            </a:r>
          </a:p>
        </p:txBody>
      </p:sp>
      <p:pic>
        <p:nvPicPr>
          <p:cNvPr id="115717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798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78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3502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252413" y="366713"/>
            <a:ext cx="3170237" cy="1143000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dirty="0">
                <a:latin typeface="Gill Sans MT" charset="0"/>
              </a:rPr>
              <a:t>Real SSL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1219200" y="6049963"/>
            <a:ext cx="191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Gill Sans MT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98913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4151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2635250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1038225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2603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6746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00188"/>
            <a:ext cx="262572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79</a:t>
            </a:fld>
            <a:endParaRPr lang="en-US" sz="1200" dirty="0">
              <a:latin typeface="Tahoma" charset="0"/>
            </a:endParaRPr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latin typeface="Gill Sans MT" charset="0"/>
              </a:rPr>
              <a:t> What is network security?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8.2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3379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52513"/>
            <a:ext cx="35194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Key derivation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113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client nonce, server nonce, and pre-master secret input into pseudo random-number generator.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produces master secret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master secret and new nonces input into another random-number generator: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key block</a:t>
            </a:r>
            <a:r>
              <a:rPr lang="ja-JP" altLang="en-US" sz="2400" dirty="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because of resumption: TBD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client initialization vector (IV)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server initialization vector (IV)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8.1</a:t>
            </a:r>
            <a:r>
              <a:rPr lang="en-US" dirty="0">
                <a:solidFill>
                  <a:srgbClr val="2D2DB9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8.6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118788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0382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6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11430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What is network-layer confidentiality 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06525"/>
            <a:ext cx="8040687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between two network entities:</a:t>
            </a:r>
          </a:p>
          <a:p>
            <a:r>
              <a:rPr lang="en-US" dirty="0">
                <a:latin typeface="Gill Sans MT" charset="0"/>
              </a:rPr>
              <a:t>sending entity encrypts datagram payload, payload could be:</a:t>
            </a:r>
          </a:p>
          <a:p>
            <a:pPr lvl="1"/>
            <a:r>
              <a:rPr lang="en-US" dirty="0">
                <a:latin typeface="Gill Sans MT" charset="0"/>
              </a:rPr>
              <a:t>TCP or UDP segment, ICMP message, OSPF message ….</a:t>
            </a:r>
          </a:p>
          <a:p>
            <a:r>
              <a:rPr lang="en-US" dirty="0">
                <a:latin typeface="Gill Sans MT" charset="0"/>
              </a:rPr>
              <a:t>all data sent from one entity to other would be hidden:</a:t>
            </a:r>
          </a:p>
          <a:p>
            <a:pPr lvl="1"/>
            <a:r>
              <a:rPr lang="en-US" dirty="0">
                <a:latin typeface="Gill Sans MT" charset="0"/>
              </a:rPr>
              <a:t>web pages, e-mail, P2P file transfers, TCP SYN packets …</a:t>
            </a:r>
          </a:p>
          <a:p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blanket coverage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endParaRPr lang="en-US" dirty="0">
              <a:solidFill>
                <a:srgbClr val="C00000"/>
              </a:solidFill>
              <a:latin typeface="Gill Sans MT" charset="0"/>
            </a:endParaRPr>
          </a:p>
        </p:txBody>
      </p:sp>
      <p:pic>
        <p:nvPicPr>
          <p:cNvPr id="120836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239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8032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Virtual Private Networks (VPNs)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5775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motivation:</a:t>
            </a:r>
          </a:p>
          <a:p>
            <a:pPr marL="277813" indent="-277813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institutions often want private networks for security. </a:t>
            </a:r>
          </a:p>
          <a:p>
            <a:pPr marL="579438" lvl="2" indent="-179388"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costly: separate routers, links, DNS infrastructure.</a:t>
            </a:r>
          </a:p>
          <a:p>
            <a:pPr marL="277813" indent="-277813">
              <a:lnSpc>
                <a:spcPct val="90000"/>
              </a:lnSpc>
            </a:pPr>
            <a:r>
              <a:rPr lang="en-US" altLang="zh-CN" dirty="0">
                <a:latin typeface="Gill Sans MT" charset="0"/>
                <a:ea typeface="SimSun" charset="0"/>
                <a:cs typeface="SimSun" charset="0"/>
              </a:rPr>
              <a:t>VPN: institution’s inter-office traffic is sent over public Internet instead 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encrypted before entering public Internet</a:t>
            </a:r>
          </a:p>
          <a:p>
            <a:pPr marL="695325" lvl="1" indent="-238125"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logically separate from other </a:t>
            </a:r>
            <a:r>
              <a:rPr lang="en-US" dirty="0" smtClean="0">
                <a:latin typeface="Gill Sans MT" charset="0"/>
              </a:rPr>
              <a:t>traffic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Line 3"/>
          <p:cNvSpPr>
            <a:spLocks noChangeShapeType="1"/>
          </p:cNvSpPr>
          <p:nvPr/>
        </p:nvSpPr>
        <p:spPr bwMode="auto">
          <a:xfrm>
            <a:off x="4203700" y="1725613"/>
            <a:ext cx="3230563" cy="598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3" name="Line 36"/>
          <p:cNvSpPr>
            <a:spLocks noChangeShapeType="1"/>
          </p:cNvSpPr>
          <p:nvPr/>
        </p:nvSpPr>
        <p:spPr bwMode="auto">
          <a:xfrm flipH="1">
            <a:off x="1689100" y="1649413"/>
            <a:ext cx="457200" cy="246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4" name="Line 37"/>
          <p:cNvSpPr>
            <a:spLocks noChangeShapeType="1"/>
          </p:cNvSpPr>
          <p:nvPr/>
        </p:nvSpPr>
        <p:spPr bwMode="auto">
          <a:xfrm>
            <a:off x="3898900" y="1954213"/>
            <a:ext cx="1066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5" name="Line 48"/>
          <p:cNvSpPr>
            <a:spLocks noChangeShapeType="1"/>
          </p:cNvSpPr>
          <p:nvPr/>
        </p:nvSpPr>
        <p:spPr bwMode="auto">
          <a:xfrm flipV="1">
            <a:off x="850900" y="4443413"/>
            <a:ext cx="665163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6" name="Line 49"/>
          <p:cNvSpPr>
            <a:spLocks noChangeShapeType="1"/>
          </p:cNvSpPr>
          <p:nvPr/>
        </p:nvSpPr>
        <p:spPr bwMode="auto">
          <a:xfrm flipH="1" flipV="1">
            <a:off x="1689100" y="4529138"/>
            <a:ext cx="76200" cy="1158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7" name="Line 51"/>
          <p:cNvSpPr>
            <a:spLocks noChangeShapeType="1"/>
          </p:cNvSpPr>
          <p:nvPr/>
        </p:nvSpPr>
        <p:spPr bwMode="auto">
          <a:xfrm>
            <a:off x="1914525" y="4389438"/>
            <a:ext cx="765175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8" name="Line 62"/>
          <p:cNvSpPr>
            <a:spLocks noChangeShapeType="1"/>
          </p:cNvSpPr>
          <p:nvPr/>
        </p:nvSpPr>
        <p:spPr bwMode="auto">
          <a:xfrm>
            <a:off x="4965700" y="4164013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2889" name="Line 63"/>
          <p:cNvSpPr>
            <a:spLocks noChangeShapeType="1"/>
          </p:cNvSpPr>
          <p:nvPr/>
        </p:nvSpPr>
        <p:spPr bwMode="auto">
          <a:xfrm>
            <a:off x="5270500" y="4087813"/>
            <a:ext cx="1219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22890" name="Group 64"/>
          <p:cNvGrpSpPr>
            <a:grpSpLocks/>
          </p:cNvGrpSpPr>
          <p:nvPr/>
        </p:nvGrpSpPr>
        <p:grpSpPr bwMode="auto">
          <a:xfrm rot="614183">
            <a:off x="5129213" y="1579563"/>
            <a:ext cx="1828800" cy="425450"/>
            <a:chOff x="3792" y="1056"/>
            <a:chExt cx="1152" cy="192"/>
          </a:xfrm>
        </p:grpSpPr>
        <p:sp>
          <p:nvSpPr>
            <p:cNvPr id="123011" name="Rectangle 65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2" name="Rectangle 66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3" name="Rectangle 67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1" name="Group 68"/>
          <p:cNvGrpSpPr>
            <a:grpSpLocks/>
          </p:cNvGrpSpPr>
          <p:nvPr/>
        </p:nvGrpSpPr>
        <p:grpSpPr bwMode="auto">
          <a:xfrm rot="-4660239">
            <a:off x="691357" y="2837656"/>
            <a:ext cx="1828800" cy="385763"/>
            <a:chOff x="3792" y="1056"/>
            <a:chExt cx="1152" cy="192"/>
          </a:xfrm>
        </p:grpSpPr>
        <p:sp>
          <p:nvSpPr>
            <p:cNvPr id="123008" name="Rectangle 69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9" name="Rectangle 70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10" name="Rectangle 71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2" name="Group 72"/>
          <p:cNvGrpSpPr>
            <a:grpSpLocks/>
          </p:cNvGrpSpPr>
          <p:nvPr/>
        </p:nvGrpSpPr>
        <p:grpSpPr bwMode="auto">
          <a:xfrm rot="3745751">
            <a:off x="3876675" y="2844800"/>
            <a:ext cx="1828800" cy="406400"/>
            <a:chOff x="3792" y="1056"/>
            <a:chExt cx="1152" cy="192"/>
          </a:xfrm>
        </p:grpSpPr>
        <p:sp>
          <p:nvSpPr>
            <p:cNvPr id="123005" name="Rectangle 73"/>
            <p:cNvSpPr>
              <a:spLocks noChangeArrowheads="1"/>
            </p:cNvSpPr>
            <p:nvPr/>
          </p:nvSpPr>
          <p:spPr bwMode="auto">
            <a:xfrm>
              <a:off x="3792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6" name="Rectangle 74"/>
            <p:cNvSpPr>
              <a:spLocks noChangeArrowheads="1"/>
            </p:cNvSpPr>
            <p:nvPr/>
          </p:nvSpPr>
          <p:spPr bwMode="auto">
            <a:xfrm>
              <a:off x="4128" y="1056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IPsec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7" name="Rectangle 75"/>
            <p:cNvSpPr>
              <a:spLocks noChangeArrowheads="1"/>
            </p:cNvSpPr>
            <p:nvPr/>
          </p:nvSpPr>
          <p:spPr bwMode="auto">
            <a:xfrm>
              <a:off x="4464" y="105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Secure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3" name="Group 76"/>
          <p:cNvGrpSpPr>
            <a:grpSpLocks/>
          </p:cNvGrpSpPr>
          <p:nvPr/>
        </p:nvGrpSpPr>
        <p:grpSpPr bwMode="auto">
          <a:xfrm rot="-3587012">
            <a:off x="252413" y="4467225"/>
            <a:ext cx="1295400" cy="361950"/>
            <a:chOff x="4320" y="1728"/>
            <a:chExt cx="816" cy="192"/>
          </a:xfrm>
        </p:grpSpPr>
        <p:sp>
          <p:nvSpPr>
            <p:cNvPr id="123003" name="Rectangle 77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4" name="Rectangle 78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grpSp>
        <p:nvGrpSpPr>
          <p:cNvPr id="122894" name="Group 79"/>
          <p:cNvGrpSpPr>
            <a:grpSpLocks/>
          </p:cNvGrpSpPr>
          <p:nvPr/>
        </p:nvGrpSpPr>
        <p:grpSpPr bwMode="auto">
          <a:xfrm rot="3125522">
            <a:off x="5576888" y="4502150"/>
            <a:ext cx="1295400" cy="406400"/>
            <a:chOff x="4320" y="1728"/>
            <a:chExt cx="816" cy="192"/>
          </a:xfrm>
        </p:grpSpPr>
        <p:sp>
          <p:nvSpPr>
            <p:cNvPr id="123001" name="Rectangle 80"/>
            <p:cNvSpPr>
              <a:spLocks noChangeArrowheads="1"/>
            </p:cNvSpPr>
            <p:nvPr/>
          </p:nvSpPr>
          <p:spPr bwMode="auto">
            <a:xfrm>
              <a:off x="4320" y="1728"/>
              <a:ext cx="33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IP</a:t>
              </a:r>
            </a:p>
            <a:p>
              <a:pPr algn="ctr" eaLnBrk="1" hangingPunct="1"/>
              <a:r>
                <a:rPr lang="en-US" sz="1000" dirty="0">
                  <a:latin typeface="Arial" charset="0"/>
                </a:rPr>
                <a:t>header</a:t>
              </a:r>
            </a:p>
          </p:txBody>
        </p:sp>
        <p:sp>
          <p:nvSpPr>
            <p:cNvPr id="123002" name="Rectangle 81"/>
            <p:cNvSpPr>
              <a:spLocks noChangeArrowheads="1"/>
            </p:cNvSpPr>
            <p:nvPr/>
          </p:nvSpPr>
          <p:spPr bwMode="auto">
            <a:xfrm>
              <a:off x="4656" y="172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000" dirty="0">
                  <a:latin typeface="Arial" charset="0"/>
                </a:rPr>
                <a:t>payload</a:t>
              </a:r>
            </a:p>
          </p:txBody>
        </p:sp>
      </p:grpSp>
      <p:sp>
        <p:nvSpPr>
          <p:cNvPr id="122895" name="Text Box 82"/>
          <p:cNvSpPr txBox="1">
            <a:spLocks noChangeArrowheads="1"/>
          </p:cNvSpPr>
          <p:nvPr/>
        </p:nvSpPr>
        <p:spPr bwMode="auto">
          <a:xfrm>
            <a:off x="1003300" y="6297613"/>
            <a:ext cx="154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headquarters</a:t>
            </a:r>
          </a:p>
        </p:txBody>
      </p:sp>
      <p:sp>
        <p:nvSpPr>
          <p:cNvPr id="122896" name="Text Box 83"/>
          <p:cNvSpPr txBox="1">
            <a:spLocks noChangeArrowheads="1"/>
          </p:cNvSpPr>
          <p:nvPr/>
        </p:nvSpPr>
        <p:spPr bwMode="auto">
          <a:xfrm>
            <a:off x="5102225" y="6034088"/>
            <a:ext cx="15251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branch office</a:t>
            </a:r>
          </a:p>
        </p:txBody>
      </p:sp>
      <p:sp>
        <p:nvSpPr>
          <p:cNvPr id="122897" name="Text Box 84"/>
          <p:cNvSpPr txBox="1">
            <a:spLocks noChangeArrowheads="1"/>
          </p:cNvSpPr>
          <p:nvPr/>
        </p:nvSpPr>
        <p:spPr bwMode="auto">
          <a:xfrm>
            <a:off x="7177088" y="2601913"/>
            <a:ext cx="141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salesperson</a:t>
            </a:r>
            <a:br>
              <a:rPr lang="en-US" sz="1800" dirty="0">
                <a:latin typeface="Arial" charset="0"/>
                <a:cs typeface="Arial" charset="0"/>
              </a:rPr>
            </a:br>
            <a:r>
              <a:rPr lang="en-US" sz="1800" dirty="0">
                <a:latin typeface="Arial" charset="0"/>
                <a:cs typeface="Arial" charset="0"/>
              </a:rPr>
              <a:t>in hotel</a:t>
            </a:r>
          </a:p>
        </p:txBody>
      </p:sp>
      <p:sp>
        <p:nvSpPr>
          <p:cNvPr id="122898" name="Text Box 104"/>
          <p:cNvSpPr txBox="1">
            <a:spLocks noChangeArrowheads="1"/>
          </p:cNvSpPr>
          <p:nvPr/>
        </p:nvSpPr>
        <p:spPr bwMode="auto">
          <a:xfrm>
            <a:off x="7329488" y="1373188"/>
            <a:ext cx="10572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laptop 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w/ IPsec</a:t>
            </a:r>
          </a:p>
        </p:txBody>
      </p:sp>
      <p:sp>
        <p:nvSpPr>
          <p:cNvPr id="122899" name="Text Box 105"/>
          <p:cNvSpPr txBox="1">
            <a:spLocks noChangeArrowheads="1"/>
          </p:cNvSpPr>
          <p:nvPr/>
        </p:nvSpPr>
        <p:spPr bwMode="auto">
          <a:xfrm>
            <a:off x="1816100" y="3497263"/>
            <a:ext cx="1736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0" name="Group 542"/>
          <p:cNvGrpSpPr>
            <a:grpSpLocks/>
          </p:cNvGrpSpPr>
          <p:nvPr/>
        </p:nvGrpSpPr>
        <p:grpSpPr bwMode="auto">
          <a:xfrm>
            <a:off x="1236663" y="5454650"/>
            <a:ext cx="762000" cy="779463"/>
            <a:chOff x="-44" y="1473"/>
            <a:chExt cx="981" cy="1105"/>
          </a:xfrm>
        </p:grpSpPr>
        <p:pic>
          <p:nvPicPr>
            <p:cNvPr id="12299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0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1" name="Group 542"/>
          <p:cNvGrpSpPr>
            <a:grpSpLocks/>
          </p:cNvGrpSpPr>
          <p:nvPr/>
        </p:nvGrpSpPr>
        <p:grpSpPr bwMode="auto">
          <a:xfrm>
            <a:off x="2089150" y="5467350"/>
            <a:ext cx="760413" cy="777875"/>
            <a:chOff x="-44" y="1473"/>
            <a:chExt cx="981" cy="1105"/>
          </a:xfrm>
        </p:grpSpPr>
        <p:pic>
          <p:nvPicPr>
            <p:cNvPr id="12299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2" name="Group 542"/>
          <p:cNvGrpSpPr>
            <a:grpSpLocks/>
          </p:cNvGrpSpPr>
          <p:nvPr/>
        </p:nvGrpSpPr>
        <p:grpSpPr bwMode="auto">
          <a:xfrm>
            <a:off x="5962650" y="5372100"/>
            <a:ext cx="762000" cy="779463"/>
            <a:chOff x="-44" y="1473"/>
            <a:chExt cx="981" cy="1105"/>
          </a:xfrm>
        </p:grpSpPr>
        <p:pic>
          <p:nvPicPr>
            <p:cNvPr id="12299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9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2903" name="Group 249"/>
          <p:cNvGrpSpPr>
            <a:grpSpLocks/>
          </p:cNvGrpSpPr>
          <p:nvPr/>
        </p:nvGrpSpPr>
        <p:grpSpPr bwMode="auto">
          <a:xfrm>
            <a:off x="5087938" y="5110163"/>
            <a:ext cx="400050" cy="819150"/>
            <a:chOff x="4140" y="429"/>
            <a:chExt cx="1425" cy="2396"/>
          </a:xfrm>
        </p:grpSpPr>
        <p:sp>
          <p:nvSpPr>
            <p:cNvPr id="12296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1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6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6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04" name="Rectangle 254"/>
            <p:cNvSpPr>
              <a:spLocks noChangeArrowheads="1"/>
            </p:cNvSpPr>
            <p:nvPr/>
          </p:nvSpPr>
          <p:spPr bwMode="auto">
            <a:xfrm>
              <a:off x="4214" y="694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6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130" name="AutoShape 256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31" name="AutoShape 25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6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128" name="AutoShape 260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7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9" name="AutoShape 261"/>
              <p:cNvSpPr>
                <a:spLocks noChangeArrowheads="1"/>
              </p:cNvSpPr>
              <p:nvPr/>
            </p:nvSpPr>
            <p:spPr bwMode="auto">
              <a:xfrm>
                <a:off x="626" y="2584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08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09" name="Rectangle 263"/>
            <p:cNvSpPr>
              <a:spLocks noChangeArrowheads="1"/>
            </p:cNvSpPr>
            <p:nvPr/>
          </p:nvSpPr>
          <p:spPr bwMode="auto">
            <a:xfrm>
              <a:off x="4230" y="1655"/>
              <a:ext cx="594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126" name="AutoShape 265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7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7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7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124" name="AutoShape 269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125" name="AutoShape 270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0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11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7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7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6" name="Oval 274"/>
            <p:cNvSpPr>
              <a:spLocks noChangeArrowheads="1"/>
            </p:cNvSpPr>
            <p:nvPr/>
          </p:nvSpPr>
          <p:spPr bwMode="auto">
            <a:xfrm>
              <a:off x="5520" y="2611"/>
              <a:ext cx="45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8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118" name="AutoShape 276"/>
            <p:cNvSpPr>
              <a:spLocks noChangeArrowheads="1"/>
            </p:cNvSpPr>
            <p:nvPr/>
          </p:nvSpPr>
          <p:spPr bwMode="auto">
            <a:xfrm>
              <a:off x="4140" y="2676"/>
              <a:ext cx="1199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19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9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0" name="Oval 278"/>
            <p:cNvSpPr>
              <a:spLocks noChangeArrowheads="1"/>
            </p:cNvSpPr>
            <p:nvPr/>
          </p:nvSpPr>
          <p:spPr bwMode="auto">
            <a:xfrm>
              <a:off x="4310" y="2384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1" name="Oval 279"/>
            <p:cNvSpPr>
              <a:spLocks noChangeArrowheads="1"/>
            </p:cNvSpPr>
            <p:nvPr/>
          </p:nvSpPr>
          <p:spPr bwMode="auto">
            <a:xfrm>
              <a:off x="4485" y="2384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122" name="Oval 280"/>
            <p:cNvSpPr>
              <a:spLocks noChangeArrowheads="1"/>
            </p:cNvSpPr>
            <p:nvPr/>
          </p:nvSpPr>
          <p:spPr bwMode="auto">
            <a:xfrm>
              <a:off x="4660" y="2379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123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4" name="Group 249"/>
          <p:cNvGrpSpPr>
            <a:grpSpLocks/>
          </p:cNvGrpSpPr>
          <p:nvPr/>
        </p:nvGrpSpPr>
        <p:grpSpPr bwMode="auto">
          <a:xfrm>
            <a:off x="733425" y="5391150"/>
            <a:ext cx="398463" cy="820738"/>
            <a:chOff x="4140" y="429"/>
            <a:chExt cx="1425" cy="2396"/>
          </a:xfrm>
        </p:grpSpPr>
        <p:sp>
          <p:nvSpPr>
            <p:cNvPr id="12293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2 w 354"/>
                <a:gd name="T1" fmla="*/ 0 h 2742"/>
                <a:gd name="T2" fmla="*/ 181 w 354"/>
                <a:gd name="T3" fmla="*/ 197 h 2742"/>
                <a:gd name="T4" fmla="*/ 177 w 354"/>
                <a:gd name="T5" fmla="*/ 1521 h 2742"/>
                <a:gd name="T6" fmla="*/ 0 w 354"/>
                <a:gd name="T7" fmla="*/ 1589 h 2742"/>
                <a:gd name="T8" fmla="*/ 3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69" name="Rectangle 251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3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4 w 211"/>
                <a:gd name="T1" fmla="*/ 0 h 2537"/>
                <a:gd name="T2" fmla="*/ 108 w 211"/>
                <a:gd name="T3" fmla="*/ 127 h 2537"/>
                <a:gd name="T4" fmla="*/ 4 w 211"/>
                <a:gd name="T5" fmla="*/ 1449 h 2537"/>
                <a:gd name="T6" fmla="*/ 4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3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4 h 226"/>
                <a:gd name="T4" fmla="*/ 168 w 328"/>
                <a:gd name="T5" fmla="*/ 132 h 226"/>
                <a:gd name="T6" fmla="*/ 0 w 328"/>
                <a:gd name="T7" fmla="*/ 5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72" name="Rectangle 254"/>
            <p:cNvSpPr>
              <a:spLocks noChangeArrowheads="1"/>
            </p:cNvSpPr>
            <p:nvPr/>
          </p:nvSpPr>
          <p:spPr bwMode="auto">
            <a:xfrm>
              <a:off x="4214" y="693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6098" name="AutoShape 25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9" name="AutoShape 25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694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4" name="Rectangle 258"/>
            <p:cNvSpPr>
              <a:spLocks noChangeArrowheads="1"/>
            </p:cNvSpPr>
            <p:nvPr/>
          </p:nvSpPr>
          <p:spPr bwMode="auto">
            <a:xfrm>
              <a:off x="4225" y="1018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3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6096" name="AutoShape 260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7" name="AutoShape 261"/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76" name="Rectangle 262"/>
            <p:cNvSpPr>
              <a:spLocks noChangeArrowheads="1"/>
            </p:cNvSpPr>
            <p:nvPr/>
          </p:nvSpPr>
          <p:spPr bwMode="auto">
            <a:xfrm>
              <a:off x="4219" y="1356"/>
              <a:ext cx="596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77" name="Rectangle 263"/>
            <p:cNvSpPr>
              <a:spLocks noChangeArrowheads="1"/>
            </p:cNvSpPr>
            <p:nvPr/>
          </p:nvSpPr>
          <p:spPr bwMode="auto">
            <a:xfrm>
              <a:off x="4231" y="1657"/>
              <a:ext cx="590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294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6094" name="AutoShape 265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5" name="AutoShape 266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8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2294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69 w 328"/>
                <a:gd name="T3" fmla="*/ 73 h 226"/>
                <a:gd name="T4" fmla="*/ 168 w 328"/>
                <a:gd name="T5" fmla="*/ 130 h 226"/>
                <a:gd name="T6" fmla="*/ 0 w 328"/>
                <a:gd name="T7" fmla="*/ 5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294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6092" name="AutoShape 269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6093" name="AutoShape 270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86081" name="Rectangle 271"/>
            <p:cNvSpPr>
              <a:spLocks noChangeArrowheads="1"/>
            </p:cNvSpPr>
            <p:nvPr/>
          </p:nvSpPr>
          <p:spPr bwMode="auto">
            <a:xfrm>
              <a:off x="5253" y="429"/>
              <a:ext cx="6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50 w 296"/>
                <a:gd name="T3" fmla="*/ 83 h 256"/>
                <a:gd name="T4" fmla="*/ 152 w 296"/>
                <a:gd name="T5" fmla="*/ 147 h 256"/>
                <a:gd name="T6" fmla="*/ 0 w 296"/>
                <a:gd name="T7" fmla="*/ 5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4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57 w 304"/>
                <a:gd name="T3" fmla="*/ 95 h 288"/>
                <a:gd name="T4" fmla="*/ 147 w 304"/>
                <a:gd name="T5" fmla="*/ 167 h 288"/>
                <a:gd name="T6" fmla="*/ 4 w 304"/>
                <a:gd name="T7" fmla="*/ 7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4" name="Oval 274"/>
            <p:cNvSpPr>
              <a:spLocks noChangeArrowheads="1"/>
            </p:cNvSpPr>
            <p:nvPr/>
          </p:nvSpPr>
          <p:spPr bwMode="auto">
            <a:xfrm>
              <a:off x="5520" y="2612"/>
              <a:ext cx="45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2294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61 h 240"/>
                <a:gd name="T2" fmla="*/ 2 w 306"/>
                <a:gd name="T3" fmla="*/ 139 h 240"/>
                <a:gd name="T4" fmla="*/ 157 w 306"/>
                <a:gd name="T5" fmla="*/ 64 h 240"/>
                <a:gd name="T6" fmla="*/ 154 w 306"/>
                <a:gd name="T7" fmla="*/ 0 h 240"/>
                <a:gd name="T8" fmla="*/ 0 w 306"/>
                <a:gd name="T9" fmla="*/ 6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086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198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7" name="AutoShape 277"/>
            <p:cNvSpPr>
              <a:spLocks noChangeArrowheads="1"/>
            </p:cNvSpPr>
            <p:nvPr/>
          </p:nvSpPr>
          <p:spPr bwMode="auto">
            <a:xfrm>
              <a:off x="4208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8" name="Oval 278"/>
            <p:cNvSpPr>
              <a:spLocks noChangeArrowheads="1"/>
            </p:cNvSpPr>
            <p:nvPr/>
          </p:nvSpPr>
          <p:spPr bwMode="auto">
            <a:xfrm>
              <a:off x="4310" y="2385"/>
              <a:ext cx="153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89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59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6090" name="Oval 280"/>
            <p:cNvSpPr>
              <a:spLocks noChangeArrowheads="1"/>
            </p:cNvSpPr>
            <p:nvPr/>
          </p:nvSpPr>
          <p:spPr bwMode="auto">
            <a:xfrm>
              <a:off x="4662" y="2380"/>
              <a:ext cx="159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91" name="Rectangle 281"/>
            <p:cNvSpPr>
              <a:spLocks noChangeArrowheads="1"/>
            </p:cNvSpPr>
            <p:nvPr/>
          </p:nvSpPr>
          <p:spPr bwMode="auto">
            <a:xfrm>
              <a:off x="5060" y="1833"/>
              <a:ext cx="85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5" name="Group 332"/>
          <p:cNvGrpSpPr>
            <a:grpSpLocks/>
          </p:cNvGrpSpPr>
          <p:nvPr/>
        </p:nvGrpSpPr>
        <p:grpSpPr bwMode="auto">
          <a:xfrm>
            <a:off x="1366838" y="4092575"/>
            <a:ext cx="1146175" cy="473075"/>
            <a:chOff x="2356" y="1300"/>
            <a:chExt cx="555" cy="194"/>
          </a:xfrm>
        </p:grpSpPr>
        <p:sp>
          <p:nvSpPr>
            <p:cNvPr id="12292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2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2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3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6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65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22906" name="Group 332"/>
          <p:cNvGrpSpPr>
            <a:grpSpLocks/>
          </p:cNvGrpSpPr>
          <p:nvPr/>
        </p:nvGrpSpPr>
        <p:grpSpPr bwMode="auto">
          <a:xfrm>
            <a:off x="4251325" y="3954463"/>
            <a:ext cx="1146175" cy="473075"/>
            <a:chOff x="2356" y="1300"/>
            <a:chExt cx="555" cy="194"/>
          </a:xfrm>
        </p:grpSpPr>
        <p:sp>
          <p:nvSpPr>
            <p:cNvPr id="1229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29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291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292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92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6056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6057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2907" name="Text Box 105"/>
          <p:cNvSpPr txBox="1">
            <a:spLocks noChangeArrowheads="1"/>
          </p:cNvSpPr>
          <p:nvPr/>
        </p:nvSpPr>
        <p:spPr bwMode="auto">
          <a:xfrm>
            <a:off x="5486400" y="3465513"/>
            <a:ext cx="1736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router w/</a:t>
            </a:r>
          </a:p>
          <a:p>
            <a:pPr eaLnBrk="1" hangingPunct="1"/>
            <a:r>
              <a:rPr lang="en-US" sz="1800" dirty="0">
                <a:latin typeface="Arial" charset="0"/>
                <a:cs typeface="Arial" charset="0"/>
              </a:rPr>
              <a:t>IPv4 and IPsec</a:t>
            </a:r>
          </a:p>
        </p:txBody>
      </p:sp>
      <p:grpSp>
        <p:nvGrpSpPr>
          <p:cNvPr id="122908" name="Group 356"/>
          <p:cNvGrpSpPr>
            <a:grpSpLocks/>
          </p:cNvGrpSpPr>
          <p:nvPr/>
        </p:nvGrpSpPr>
        <p:grpSpPr bwMode="auto">
          <a:xfrm>
            <a:off x="7337425" y="1806575"/>
            <a:ext cx="723900" cy="760413"/>
            <a:chOff x="313" y="1497"/>
            <a:chExt cx="1152" cy="1014"/>
          </a:xfrm>
        </p:grpSpPr>
        <p:pic>
          <p:nvPicPr>
            <p:cNvPr id="122913" name="Picture 354" descr="laptop_stylized_small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14" name="Picture 355" descr="antenna_stylized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2909" name="Freeform 2"/>
          <p:cNvSpPr>
            <a:spLocks/>
          </p:cNvSpPr>
          <p:nvPr/>
        </p:nvSpPr>
        <p:spPr bwMode="auto">
          <a:xfrm>
            <a:off x="1676400" y="1258888"/>
            <a:ext cx="2819400" cy="1162050"/>
          </a:xfrm>
          <a:custGeom>
            <a:avLst/>
            <a:gdLst>
              <a:gd name="T0" fmla="*/ 2147483647 w 1292"/>
              <a:gd name="T1" fmla="*/ 1715760 h 1255"/>
              <a:gd name="T2" fmla="*/ 819061886 w 1292"/>
              <a:gd name="T3" fmla="*/ 34315198 h 1255"/>
              <a:gd name="T4" fmla="*/ 680963659 w 1292"/>
              <a:gd name="T5" fmla="*/ 114955912 h 1255"/>
              <a:gd name="T6" fmla="*/ 1228592830 w 1292"/>
              <a:gd name="T7" fmla="*/ 181870547 h 1255"/>
              <a:gd name="T8" fmla="*/ 2147483647 w 1292"/>
              <a:gd name="T9" fmla="*/ 190449347 h 1255"/>
              <a:gd name="T10" fmla="*/ 2147483647 w 1292"/>
              <a:gd name="T11" fmla="*/ 247070349 h 1255"/>
              <a:gd name="T12" fmla="*/ 2147483647 w 1292"/>
              <a:gd name="T13" fmla="*/ 271090987 h 1255"/>
              <a:gd name="T14" fmla="*/ 2147483647 w 1292"/>
              <a:gd name="T15" fmla="*/ 223049710 h 1255"/>
              <a:gd name="T16" fmla="*/ 2147483647 w 1292"/>
              <a:gd name="T17" fmla="*/ 96940896 h 1255"/>
              <a:gd name="T18" fmla="*/ 2147483647 w 1292"/>
              <a:gd name="T19" fmla="*/ 47183860 h 1255"/>
              <a:gd name="T20" fmla="*/ 2147483647 w 1292"/>
              <a:gd name="T21" fmla="*/ 25736398 h 1255"/>
              <a:gd name="T22" fmla="*/ 2147483647 w 1292"/>
              <a:gd name="T23" fmla="*/ 1715760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910" name="Text Box 103"/>
          <p:cNvSpPr txBox="1">
            <a:spLocks noChangeArrowheads="1"/>
          </p:cNvSpPr>
          <p:nvPr/>
        </p:nvSpPr>
        <p:spPr bwMode="auto">
          <a:xfrm>
            <a:off x="2700338" y="1476375"/>
            <a:ext cx="966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public</a:t>
            </a:r>
            <a:b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</a:b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Internet</a:t>
            </a:r>
          </a:p>
        </p:txBody>
      </p:sp>
      <p:sp>
        <p:nvSpPr>
          <p:cNvPr id="122911" name="Rectangle 2"/>
          <p:cNvSpPr txBox="1">
            <a:spLocks noChangeArrowheads="1"/>
          </p:cNvSpPr>
          <p:nvPr/>
        </p:nvSpPr>
        <p:spPr bwMode="auto">
          <a:xfrm>
            <a:off x="458788" y="236538"/>
            <a:ext cx="777240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4000" dirty="0">
                <a:solidFill>
                  <a:srgbClr val="000099"/>
                </a:solidFill>
                <a:latin typeface="Gill Sans MT" charset="0"/>
              </a:rPr>
              <a:t>Virtual Private Networks (VPNs)</a:t>
            </a:r>
          </a:p>
        </p:txBody>
      </p:sp>
      <p:pic>
        <p:nvPicPr>
          <p:cNvPr id="122912" name="Picture 17" descr="underline_base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239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84</a:t>
            </a:fld>
            <a:endParaRPr lang="en-US" sz="1200" dirty="0">
              <a:latin typeface="Tahoma" charset="0"/>
            </a:endParaRPr>
          </a:p>
        </p:txBody>
      </p:sp>
      <p:sp>
        <p:nvSpPr>
          <p:cNvPr id="1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services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data integrity</a:t>
            </a:r>
          </a:p>
          <a:p>
            <a:r>
              <a:rPr lang="en-US" dirty="0">
                <a:latin typeface="Gill Sans MT" charset="0"/>
              </a:rPr>
              <a:t>origin authentication</a:t>
            </a:r>
          </a:p>
          <a:p>
            <a:r>
              <a:rPr lang="en-US" dirty="0">
                <a:latin typeface="Gill Sans MT" charset="0"/>
              </a:rPr>
              <a:t>replay attack prevention</a:t>
            </a:r>
          </a:p>
          <a:p>
            <a:r>
              <a:rPr lang="en-US" dirty="0">
                <a:latin typeface="Gill Sans MT" charset="0"/>
              </a:rPr>
              <a:t>confidentiality </a:t>
            </a:r>
          </a:p>
          <a:p>
            <a:endParaRPr lang="en-US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two protocols providing different service models:</a:t>
            </a:r>
          </a:p>
          <a:p>
            <a:pPr lvl="1"/>
            <a:r>
              <a:rPr lang="en-US" dirty="0">
                <a:latin typeface="Gill Sans MT" charset="0"/>
              </a:rPr>
              <a:t>AH</a:t>
            </a:r>
          </a:p>
          <a:p>
            <a:pPr lvl="1"/>
            <a:r>
              <a:rPr lang="en-US" dirty="0">
                <a:latin typeface="Gill Sans MT" charset="0"/>
              </a:rPr>
              <a:t>ESP</a:t>
            </a:r>
          </a:p>
          <a:p>
            <a:pPr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123908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1877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9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29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031875"/>
            <a:ext cx="5154613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transport mode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33863"/>
            <a:ext cx="8169275" cy="1209675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IPsec datagram emitted and received by end-system</a:t>
            </a:r>
          </a:p>
          <a:p>
            <a:r>
              <a:rPr lang="en-US" dirty="0">
                <a:latin typeface="Gill Sans MT" charset="0"/>
              </a:rPr>
              <a:t>protects upper level protocols</a:t>
            </a:r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31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– tunneling mode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976688"/>
            <a:ext cx="4092575" cy="12954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edge routers IPsec-aware </a:t>
            </a:r>
          </a:p>
        </p:txBody>
      </p:sp>
      <p:sp>
        <p:nvSpPr>
          <p:cNvPr id="125957" name="Freeform 8"/>
          <p:cNvSpPr>
            <a:spLocks/>
          </p:cNvSpPr>
          <p:nvPr/>
        </p:nvSpPr>
        <p:spPr bwMode="auto">
          <a:xfrm>
            <a:off x="1509713" y="1641475"/>
            <a:ext cx="1325562" cy="204946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58" name="Line 43"/>
          <p:cNvSpPr>
            <a:spLocks noChangeShapeType="1"/>
          </p:cNvSpPr>
          <p:nvPr/>
        </p:nvSpPr>
        <p:spPr bwMode="auto">
          <a:xfrm flipV="1">
            <a:off x="1463675" y="269398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59" name="Line 44"/>
          <p:cNvSpPr>
            <a:spLocks noChangeShapeType="1"/>
          </p:cNvSpPr>
          <p:nvPr/>
        </p:nvSpPr>
        <p:spPr bwMode="auto">
          <a:xfrm flipV="1">
            <a:off x="2944813" y="2703513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0" name="Text Box 45"/>
          <p:cNvSpPr txBox="1">
            <a:spLocks noChangeArrowheads="1"/>
          </p:cNvSpPr>
          <p:nvPr/>
        </p:nvSpPr>
        <p:spPr bwMode="auto">
          <a:xfrm>
            <a:off x="1085850" y="3194050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1" name="Text Box 46"/>
          <p:cNvSpPr txBox="1">
            <a:spLocks noChangeArrowheads="1"/>
          </p:cNvSpPr>
          <p:nvPr/>
        </p:nvSpPr>
        <p:spPr bwMode="auto">
          <a:xfrm>
            <a:off x="2655888" y="32035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2" name="Freeform 8"/>
          <p:cNvSpPr>
            <a:spLocks/>
          </p:cNvSpPr>
          <p:nvPr/>
        </p:nvSpPr>
        <p:spPr bwMode="auto">
          <a:xfrm>
            <a:off x="6107113" y="1620838"/>
            <a:ext cx="1325562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963" name="Line 43"/>
          <p:cNvSpPr>
            <a:spLocks noChangeShapeType="1"/>
          </p:cNvSpPr>
          <p:nvPr/>
        </p:nvSpPr>
        <p:spPr bwMode="auto">
          <a:xfrm flipV="1">
            <a:off x="5419725" y="2916238"/>
            <a:ext cx="0" cy="5000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4" name="Line 44"/>
          <p:cNvSpPr>
            <a:spLocks noChangeShapeType="1"/>
          </p:cNvSpPr>
          <p:nvPr/>
        </p:nvSpPr>
        <p:spPr bwMode="auto">
          <a:xfrm flipV="1">
            <a:off x="8224838" y="2870200"/>
            <a:ext cx="0" cy="500063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5965" name="Text Box 45"/>
          <p:cNvSpPr txBox="1">
            <a:spLocks noChangeArrowheads="1"/>
          </p:cNvSpPr>
          <p:nvPr/>
        </p:nvSpPr>
        <p:spPr bwMode="auto">
          <a:xfrm>
            <a:off x="5149850" y="336232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6" name="Text Box 46"/>
          <p:cNvSpPr txBox="1">
            <a:spLocks noChangeArrowheads="1"/>
          </p:cNvSpPr>
          <p:nvPr/>
        </p:nvSpPr>
        <p:spPr bwMode="auto">
          <a:xfrm>
            <a:off x="7720013" y="333851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5967" name="Rectangle 3"/>
          <p:cNvSpPr>
            <a:spLocks noChangeArrowheads="1"/>
          </p:cNvSpPr>
          <p:nvPr/>
        </p:nvSpPr>
        <p:spPr bwMode="auto">
          <a:xfrm>
            <a:off x="4913313" y="3997325"/>
            <a:ext cx="4092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hosts IPsec-aware </a:t>
            </a:r>
          </a:p>
        </p:txBody>
      </p:sp>
      <p:grpSp>
        <p:nvGrpSpPr>
          <p:cNvPr id="125968" name="Group 1"/>
          <p:cNvGrpSpPr>
            <a:grpSpLocks/>
          </p:cNvGrpSpPr>
          <p:nvPr/>
        </p:nvGrpSpPr>
        <p:grpSpPr bwMode="auto">
          <a:xfrm>
            <a:off x="4948238" y="2227263"/>
            <a:ext cx="1647825" cy="747712"/>
            <a:chOff x="4690335" y="5723068"/>
            <a:chExt cx="1647710" cy="748738"/>
          </a:xfrm>
        </p:grpSpPr>
        <p:grpSp>
          <p:nvGrpSpPr>
            <p:cNvPr id="126014" name="Group 99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18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19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20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1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22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23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26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27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61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62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15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16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17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69" name="Group 114"/>
          <p:cNvGrpSpPr>
            <a:grpSpLocks/>
          </p:cNvGrpSpPr>
          <p:nvPr/>
        </p:nvGrpSpPr>
        <p:grpSpPr bwMode="auto">
          <a:xfrm>
            <a:off x="152400" y="2109788"/>
            <a:ext cx="1647825" cy="749300"/>
            <a:chOff x="4690335" y="5723068"/>
            <a:chExt cx="1647710" cy="748738"/>
          </a:xfrm>
        </p:grpSpPr>
        <p:grpSp>
          <p:nvGrpSpPr>
            <p:cNvPr id="126000" name="Group 11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6004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6005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6006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7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6008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6009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6012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6013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47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48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6001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600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600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0" name="Group 129"/>
          <p:cNvGrpSpPr>
            <a:grpSpLocks/>
          </p:cNvGrpSpPr>
          <p:nvPr/>
        </p:nvGrpSpPr>
        <p:grpSpPr bwMode="auto">
          <a:xfrm flipH="1">
            <a:off x="2593975" y="2128838"/>
            <a:ext cx="1646238" cy="749300"/>
            <a:chOff x="4690335" y="5723068"/>
            <a:chExt cx="1647710" cy="748738"/>
          </a:xfrm>
        </p:grpSpPr>
        <p:grpSp>
          <p:nvGrpSpPr>
            <p:cNvPr id="125986" name="Group 130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90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91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92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3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94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95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98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99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33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34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87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8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8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5971" name="Group 144"/>
          <p:cNvGrpSpPr>
            <a:grpSpLocks/>
          </p:cNvGrpSpPr>
          <p:nvPr/>
        </p:nvGrpSpPr>
        <p:grpSpPr bwMode="auto">
          <a:xfrm flipH="1">
            <a:off x="7005638" y="2173288"/>
            <a:ext cx="1647825" cy="749300"/>
            <a:chOff x="4690335" y="5723068"/>
            <a:chExt cx="1647710" cy="748738"/>
          </a:xfrm>
        </p:grpSpPr>
        <p:grpSp>
          <p:nvGrpSpPr>
            <p:cNvPr id="125972" name="Group 145"/>
            <p:cNvGrpSpPr>
              <a:grpSpLocks/>
            </p:cNvGrpSpPr>
            <p:nvPr/>
          </p:nvGrpSpPr>
          <p:grpSpPr bwMode="auto">
            <a:xfrm>
              <a:off x="5253179" y="5930622"/>
              <a:ext cx="1084866" cy="310161"/>
              <a:chOff x="1725613" y="2431228"/>
              <a:chExt cx="1404863" cy="380720"/>
            </a:xfrm>
          </p:grpSpPr>
          <p:sp>
            <p:nvSpPr>
              <p:cNvPr id="125976" name="Line 40"/>
              <p:cNvSpPr>
                <a:spLocks noChangeShapeType="1"/>
              </p:cNvSpPr>
              <p:nvPr/>
            </p:nvSpPr>
            <p:spPr bwMode="auto">
              <a:xfrm>
                <a:off x="1725613" y="2619374"/>
                <a:ext cx="552762" cy="19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5977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5978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7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5980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5981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5984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5985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9119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120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grpSp>
          <p:nvGrpSpPr>
            <p:cNvPr id="125973" name="Group 542"/>
            <p:cNvGrpSpPr>
              <a:grpSpLocks/>
            </p:cNvGrpSpPr>
            <p:nvPr/>
          </p:nvGrpSpPr>
          <p:grpSpPr bwMode="auto">
            <a:xfrm>
              <a:off x="4690335" y="5723068"/>
              <a:ext cx="720787" cy="748738"/>
              <a:chOff x="-44" y="1473"/>
              <a:chExt cx="981" cy="1105"/>
            </a:xfrm>
          </p:grpSpPr>
          <p:pic>
            <p:nvPicPr>
              <p:cNvPr id="125974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975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7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87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7" name="Picture 21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50925"/>
            <a:ext cx="47101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Two IPsec protocols</a:t>
            </a:r>
          </a:p>
        </p:txBody>
      </p:sp>
      <p:sp>
        <p:nvSpPr>
          <p:cNvPr id="1269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Authentication Header (AH) protocol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 &amp; data integrity but </a:t>
            </a:r>
            <a:r>
              <a:rPr lang="en-US" i="1" dirty="0">
                <a:latin typeface="Gill Sans MT" charset="0"/>
              </a:rPr>
              <a:t>not </a:t>
            </a:r>
            <a:r>
              <a:rPr lang="en-US" dirty="0">
                <a:latin typeface="Gill Sans MT" charset="0"/>
              </a:rPr>
              <a:t>confidentiality</a:t>
            </a:r>
            <a:endParaRPr lang="en-US" i="1" dirty="0">
              <a:latin typeface="Gill Sans MT" charset="0"/>
            </a:endParaRPr>
          </a:p>
          <a:p>
            <a:r>
              <a:rPr lang="en-US" dirty="0">
                <a:latin typeface="Gill Sans MT" charset="0"/>
              </a:rPr>
              <a:t>Encapsulation Security Protocol (ESP)</a:t>
            </a:r>
          </a:p>
          <a:p>
            <a:pPr lvl="1"/>
            <a:r>
              <a:rPr lang="en-US" dirty="0">
                <a:latin typeface="Gill Sans MT" charset="0"/>
              </a:rPr>
              <a:t>provides source authentication, data integrity, </a:t>
            </a:r>
            <a:r>
              <a:rPr lang="en-US" i="1" dirty="0">
                <a:latin typeface="Gill Sans MT" charset="0"/>
              </a:rPr>
              <a:t>and confidentiality</a:t>
            </a:r>
          </a:p>
          <a:p>
            <a:pPr lvl="1"/>
            <a:r>
              <a:rPr lang="en-US" dirty="0">
                <a:latin typeface="Gill Sans MT" charset="0"/>
              </a:rPr>
              <a:t>more widely used than AH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8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0398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Four combinations are possible!</a:t>
            </a:r>
          </a:p>
        </p:txBody>
      </p:sp>
      <p:graphicFrame>
        <p:nvGraphicFramePr>
          <p:cNvPr id="667664" name="Group 16"/>
          <p:cNvGraphicFramePr>
            <a:graphicFrameLocks noGrp="1"/>
          </p:cNvGraphicFramePr>
          <p:nvPr/>
        </p:nvGraphicFramePr>
        <p:xfrm>
          <a:off x="1558925" y="1627188"/>
          <a:ext cx="5473700" cy="3165476"/>
        </p:xfrm>
        <a:graphic>
          <a:graphicData uri="http://schemas.openxmlformats.org/drawingml/2006/table">
            <a:tbl>
              <a:tblPr/>
              <a:tblGrid>
                <a:gridCol w="2736850"/>
                <a:gridCol w="2736850"/>
              </a:tblGrid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Host mode 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Tunnel mode</a:t>
                      </a:r>
                      <a:b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with ESP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8015" name="Line 18"/>
          <p:cNvSpPr>
            <a:spLocks noChangeShapeType="1"/>
          </p:cNvSpPr>
          <p:nvPr/>
        </p:nvSpPr>
        <p:spPr bwMode="auto">
          <a:xfrm flipH="1" flipV="1">
            <a:off x="5624513" y="4418013"/>
            <a:ext cx="817562" cy="957262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8016" name="Text Box 19"/>
          <p:cNvSpPr txBox="1">
            <a:spLocks noChangeArrowheads="1"/>
          </p:cNvSpPr>
          <p:nvPr/>
        </p:nvSpPr>
        <p:spPr bwMode="auto">
          <a:xfrm>
            <a:off x="5448300" y="5365750"/>
            <a:ext cx="229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common and</a:t>
            </a:r>
            <a:b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most important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18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9763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7145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Security associations (SAs) 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530350"/>
            <a:ext cx="8035925" cy="4510088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before sending data, 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“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security association (SA)</a:t>
            </a:r>
            <a:r>
              <a:rPr lang="ja-JP" altLang="en-US" dirty="0">
                <a:solidFill>
                  <a:srgbClr val="C00000"/>
                </a:solidFill>
                <a:latin typeface="Gill Sans MT" charset="0"/>
              </a:rPr>
              <a:t>”</a:t>
            </a:r>
            <a:r>
              <a:rPr lang="en-US" altLang="ja-JP" dirty="0">
                <a:solidFill>
                  <a:srgbClr val="C00000"/>
                </a:solidFill>
                <a:latin typeface="Gill Sans MT" charset="0"/>
              </a:rPr>
              <a:t>  </a:t>
            </a:r>
            <a:r>
              <a:rPr lang="en-US" altLang="ja-JP" dirty="0">
                <a:latin typeface="Gill Sans MT" charset="0"/>
              </a:rPr>
              <a:t>established from sending to receiving entity </a:t>
            </a:r>
          </a:p>
          <a:p>
            <a:pPr lvl="1"/>
            <a:r>
              <a:rPr lang="en-US" dirty="0">
                <a:latin typeface="Gill Sans MT" charset="0"/>
              </a:rPr>
              <a:t>SAs are simplex: for only one direction</a:t>
            </a:r>
          </a:p>
          <a:p>
            <a:r>
              <a:rPr lang="en-US" dirty="0">
                <a:latin typeface="Gill Sans MT" charset="0"/>
              </a:rPr>
              <a:t>ending, receiving entitles maintain </a:t>
            </a:r>
            <a:r>
              <a:rPr lang="en-US" i="1" dirty="0">
                <a:latin typeface="Gill Sans MT" charset="0"/>
              </a:rPr>
              <a:t>state information</a:t>
            </a:r>
            <a:r>
              <a:rPr lang="en-US" dirty="0">
                <a:latin typeface="Gill Sans MT" charset="0"/>
              </a:rPr>
              <a:t> about SA</a:t>
            </a:r>
          </a:p>
          <a:p>
            <a:pPr lvl="1"/>
            <a:r>
              <a:rPr lang="en-US" dirty="0">
                <a:latin typeface="Gill Sans MT" charset="0"/>
              </a:rPr>
              <a:t>recall: TCP endpoints also maintain state info</a:t>
            </a:r>
          </a:p>
          <a:p>
            <a:pPr lvl="1"/>
            <a:r>
              <a:rPr lang="en-US" dirty="0">
                <a:latin typeface="Gill Sans MT" charset="0"/>
              </a:rPr>
              <a:t>IP is connectionless; IPsec is connection-oriented!</a:t>
            </a:r>
          </a:p>
          <a:p>
            <a:r>
              <a:rPr lang="en-US" dirty="0">
                <a:latin typeface="Gill Sans MT" charset="0"/>
              </a:rPr>
              <a:t>how many SAs in VPN w/ headquarters, branch office, and n traveling salespeople?</a:t>
            </a:r>
          </a:p>
          <a:p>
            <a:pPr lvl="2">
              <a:buFontTx/>
              <a:buNone/>
            </a:pPr>
            <a:endParaRPr lang="en-US" dirty="0">
              <a:latin typeface="Comic Sans MS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90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58"/>
          <p:cNvSpPr>
            <a:spLocks noGrp="1" noChangeArrowheads="1"/>
          </p:cNvSpPr>
          <p:nvPr>
            <p:ph type="title"/>
          </p:nvPr>
        </p:nvSpPr>
        <p:spPr>
          <a:xfrm>
            <a:off x="512763" y="-61913"/>
            <a:ext cx="7772400" cy="1143001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Example SA from R1 to R2</a:t>
            </a:r>
          </a:p>
        </p:txBody>
      </p:sp>
      <p:sp>
        <p:nvSpPr>
          <p:cNvPr id="130051" name="Rectangle 59"/>
          <p:cNvSpPr>
            <a:spLocks noGrp="1" noChangeArrowheads="1"/>
          </p:cNvSpPr>
          <p:nvPr>
            <p:ph type="body" idx="1"/>
          </p:nvPr>
        </p:nvSpPr>
        <p:spPr>
          <a:xfrm>
            <a:off x="738188" y="3519488"/>
            <a:ext cx="8161337" cy="316706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R1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stores 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for SA: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32-bit SA identifier: </a:t>
            </a:r>
            <a:r>
              <a:rPr lang="en-US" sz="2200" i="1" dirty="0">
                <a:latin typeface="Gill Sans MT" charset="0"/>
              </a:rPr>
              <a:t>Security Parameter Index (SPI)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origin SA interface (200.168.1.100)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destination SA interface (193.68.2.23)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encryption used (e.g., 3DES with CBC)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encryption key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type of integrity check used (e.g., HMAC with MD5)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Gill Sans MT" charset="0"/>
              </a:rPr>
              <a:t>authentication key</a:t>
            </a:r>
          </a:p>
        </p:txBody>
      </p:sp>
      <p:pic>
        <p:nvPicPr>
          <p:cNvPr id="130052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760413"/>
            <a:ext cx="64198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053" name="Group 3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0054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5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6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057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8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59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0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061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0062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0063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0064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0065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0066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0067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0068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0069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0070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0071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0072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009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3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0093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094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0074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0085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6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87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8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91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92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73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0075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007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007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008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008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008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82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0076" name="Right Arrow 2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0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91</a:t>
            </a:fld>
            <a:endParaRPr lang="en-US" sz="1200" dirty="0">
              <a:latin typeface="Tahoma" charset="0"/>
            </a:endParaRPr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15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8763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5" name="Rectangle 4"/>
          <p:cNvSpPr>
            <a:spLocks noChangeArrowheads="1"/>
          </p:cNvSpPr>
          <p:nvPr/>
        </p:nvSpPr>
        <p:spPr bwMode="auto">
          <a:xfrm>
            <a:off x="333375" y="155575"/>
            <a:ext cx="835342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  <a:latin typeface="Gill Sans MT" charset="0"/>
              </a:rPr>
              <a:t>Security Association Database (SAD)</a:t>
            </a: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449263" y="1584325"/>
            <a:ext cx="7772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endpoint holds SA state in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security association database (SAD)</a:t>
            </a:r>
            <a:r>
              <a:rPr lang="en-US" sz="2800" dirty="0">
                <a:latin typeface="Gill Sans MT" charset="0"/>
                <a:cs typeface="Gill Sans MT" charset="0"/>
              </a:rPr>
              <a:t>, where it can locate them during processing.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with n salespersons, 2 + 2n SAs in R1</a:t>
            </a:r>
            <a:r>
              <a:rPr lang="ja-JP" altLang="en-US" sz="2800" dirty="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SAD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sending IPsec datagram, R1 accesses SAD to determine how to process datagram.</a:t>
            </a:r>
          </a:p>
          <a:p>
            <a:pPr marL="338138" indent="-338138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  <a:cs typeface="Gill Sans MT" charset="0"/>
              </a:rPr>
              <a:t>when IPsec datagram arrives to R2, R2 examines SPI in IPsec datagram, indexes SAD with SPI, and processes 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92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5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datagram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531938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latin typeface="Gill Sans MT" charset="0"/>
              </a:rPr>
              <a:t>focus for now on tunnel mode with ESP</a:t>
            </a: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928688" y="2655888"/>
            <a:ext cx="6484937" cy="2603500"/>
            <a:chOff x="672" y="1044"/>
            <a:chExt cx="4085" cy="1640"/>
          </a:xfrm>
        </p:grpSpPr>
        <p:sp>
          <p:nvSpPr>
            <p:cNvPr id="132102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2103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2104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2105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2106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2107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2108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2121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2122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3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4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2125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126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2109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2118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2119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2120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2110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1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2112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2116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2117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2113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4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115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2101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52513"/>
            <a:ext cx="3487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93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What happens?</a:t>
            </a:r>
          </a:p>
        </p:txBody>
      </p:sp>
      <p:grpSp>
        <p:nvGrpSpPr>
          <p:cNvPr id="133123" name="Group 59"/>
          <p:cNvGrpSpPr>
            <a:grpSpLocks/>
          </p:cNvGrpSpPr>
          <p:nvPr/>
        </p:nvGrpSpPr>
        <p:grpSpPr bwMode="auto">
          <a:xfrm>
            <a:off x="928688" y="3875088"/>
            <a:ext cx="6484937" cy="2603500"/>
            <a:chOff x="672" y="1044"/>
            <a:chExt cx="4085" cy="1640"/>
          </a:xfrm>
        </p:grpSpPr>
        <p:sp>
          <p:nvSpPr>
            <p:cNvPr id="133169" name="Rectangle 60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3170" name="Rectangle 61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3171" name="Rectangle 62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3172" name="Rectangle 63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3173" name="Rectangle 64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3174" name="Rectangle 65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3175" name="Group 66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3188" name="Text Box 67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3189" name="Line 68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0" name="Line 69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1" name="Text Box 70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3192" name="Line 71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193" name="Line 72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3176" name="Group 73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3185" name="Rectangle 74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3186" name="Rectangle 75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3187" name="Rectangle 76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3177" name="Line 77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78" name="Line 78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3179" name="Group 79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3183" name="Rectangle 80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3184" name="Rectangle 81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3180" name="Line 82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1" name="Line 83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82" name="Line 84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312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823913"/>
            <a:ext cx="3467100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25" name="Group 84"/>
          <p:cNvGrpSpPr>
            <a:grpSpLocks/>
          </p:cNvGrpSpPr>
          <p:nvPr/>
        </p:nvGrpSpPr>
        <p:grpSpPr bwMode="auto">
          <a:xfrm>
            <a:off x="803275" y="938213"/>
            <a:ext cx="7435850" cy="2630487"/>
            <a:chOff x="803275" y="938213"/>
            <a:chExt cx="7435850" cy="2630487"/>
          </a:xfrm>
        </p:grpSpPr>
        <p:sp>
          <p:nvSpPr>
            <p:cNvPr id="133126" name="Freeform 2"/>
            <p:cNvSpPr>
              <a:spLocks/>
            </p:cNvSpPr>
            <p:nvPr/>
          </p:nvSpPr>
          <p:spPr bwMode="auto">
            <a:xfrm>
              <a:off x="6213475" y="1670050"/>
              <a:ext cx="2025650" cy="1633537"/>
            </a:xfrm>
            <a:custGeom>
              <a:avLst/>
              <a:gdLst>
                <a:gd name="T0" fmla="*/ 346493 w 1292"/>
                <a:gd name="T1" fmla="*/ 2603 h 1255"/>
                <a:gd name="T2" fmla="*/ 54874 w 1292"/>
                <a:gd name="T3" fmla="*/ 62478 h 1255"/>
                <a:gd name="T4" fmla="*/ 45467 w 1292"/>
                <a:gd name="T5" fmla="*/ 206958 h 1255"/>
                <a:gd name="T6" fmla="*/ 73689 w 1292"/>
                <a:gd name="T7" fmla="*/ 329311 h 1255"/>
                <a:gd name="T8" fmla="*/ 355900 w 1292"/>
                <a:gd name="T9" fmla="*/ 344930 h 1255"/>
                <a:gd name="T10" fmla="*/ 939136 w 1292"/>
                <a:gd name="T11" fmla="*/ 446457 h 1255"/>
                <a:gd name="T12" fmla="*/ 1447117 w 1292"/>
                <a:gd name="T13" fmla="*/ 489410 h 1255"/>
                <a:gd name="T14" fmla="*/ 1745007 w 1292"/>
                <a:gd name="T15" fmla="*/ 403503 h 1255"/>
                <a:gd name="T16" fmla="*/ 1848484 w 1292"/>
                <a:gd name="T17" fmla="*/ 175719 h 1255"/>
                <a:gd name="T18" fmla="*/ 1752846 w 1292"/>
                <a:gd name="T19" fmla="*/ 83304 h 1255"/>
                <a:gd name="T20" fmla="*/ 1089649 w 1292"/>
                <a:gd name="T21" fmla="*/ 45557 h 1255"/>
                <a:gd name="T22" fmla="*/ 346493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7" name="Freeform 3"/>
            <p:cNvSpPr>
              <a:spLocks/>
            </p:cNvSpPr>
            <p:nvPr/>
          </p:nvSpPr>
          <p:spPr bwMode="auto">
            <a:xfrm>
              <a:off x="803275" y="1546225"/>
              <a:ext cx="2133600" cy="1633537"/>
            </a:xfrm>
            <a:custGeom>
              <a:avLst/>
              <a:gdLst>
                <a:gd name="T0" fmla="*/ 500372 w 1292"/>
                <a:gd name="T1" fmla="*/ 2603 h 1255"/>
                <a:gd name="T2" fmla="*/ 72661 w 1292"/>
                <a:gd name="T3" fmla="*/ 62478 h 1255"/>
                <a:gd name="T4" fmla="*/ 57799 w 1292"/>
                <a:gd name="T5" fmla="*/ 206958 h 1255"/>
                <a:gd name="T6" fmla="*/ 108992 w 1292"/>
                <a:gd name="T7" fmla="*/ 329311 h 1255"/>
                <a:gd name="T8" fmla="*/ 513583 w 1292"/>
                <a:gd name="T9" fmla="*/ 344930 h 1255"/>
                <a:gd name="T10" fmla="*/ 1352491 w 1292"/>
                <a:gd name="T11" fmla="*/ 446457 h 1255"/>
                <a:gd name="T12" fmla="*/ 2082407 w 1292"/>
                <a:gd name="T13" fmla="*/ 489410 h 1255"/>
                <a:gd name="T14" fmla="*/ 2506815 w 1292"/>
                <a:gd name="T15" fmla="*/ 403503 h 1255"/>
                <a:gd name="T16" fmla="*/ 2658743 w 1292"/>
                <a:gd name="T17" fmla="*/ 175719 h 1255"/>
                <a:gd name="T18" fmla="*/ 2520026 w 1292"/>
                <a:gd name="T19" fmla="*/ 83304 h 1255"/>
                <a:gd name="T20" fmla="*/ 1567172 w 1292"/>
                <a:gd name="T21" fmla="*/ 45557 h 1255"/>
                <a:gd name="T22" fmla="*/ 500372 w 1292"/>
                <a:gd name="T23" fmla="*/ 260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8" name="Freeform 4"/>
            <p:cNvSpPr>
              <a:spLocks/>
            </p:cNvSpPr>
            <p:nvPr/>
          </p:nvSpPr>
          <p:spPr bwMode="auto">
            <a:xfrm>
              <a:off x="3394075" y="1435100"/>
              <a:ext cx="2362200" cy="2133600"/>
            </a:xfrm>
            <a:custGeom>
              <a:avLst/>
              <a:gdLst>
                <a:gd name="T0" fmla="*/ 1018379 w 1292"/>
                <a:gd name="T1" fmla="*/ 11901 h 1255"/>
                <a:gd name="T2" fmla="*/ 148095 w 1292"/>
                <a:gd name="T3" fmla="*/ 404619 h 1255"/>
                <a:gd name="T4" fmla="*/ 124326 w 1292"/>
                <a:gd name="T5" fmla="*/ 1343063 h 1255"/>
                <a:gd name="T6" fmla="*/ 224884 w 1292"/>
                <a:gd name="T7" fmla="*/ 2125100 h 1255"/>
                <a:gd name="T8" fmla="*/ 1043975 w 1292"/>
                <a:gd name="T9" fmla="*/ 2233905 h 1255"/>
                <a:gd name="T10" fmla="*/ 2760776 w 1292"/>
                <a:gd name="T11" fmla="*/ 2895236 h 1255"/>
                <a:gd name="T12" fmla="*/ 4247206 w 1292"/>
                <a:gd name="T13" fmla="*/ 3174049 h 1255"/>
                <a:gd name="T14" fmla="*/ 5117491 w 1292"/>
                <a:gd name="T15" fmla="*/ 2618123 h 1255"/>
                <a:gd name="T16" fmla="*/ 5424650 w 1292"/>
                <a:gd name="T17" fmla="*/ 1144154 h 1255"/>
                <a:gd name="T18" fmla="*/ 5144915 w 1292"/>
                <a:gd name="T19" fmla="*/ 540625 h 1255"/>
                <a:gd name="T20" fmla="*/ 3197746 w 1292"/>
                <a:gd name="T21" fmla="*/ 294114 h 1255"/>
                <a:gd name="T22" fmla="*/ 1018379 w 1292"/>
                <a:gd name="T23" fmla="*/ 11901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129" name="Line 39"/>
            <p:cNvSpPr>
              <a:spLocks noChangeShapeType="1"/>
            </p:cNvSpPr>
            <p:nvPr/>
          </p:nvSpPr>
          <p:spPr bwMode="auto">
            <a:xfrm>
              <a:off x="1898650" y="2238375"/>
              <a:ext cx="803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0" name="Line 40"/>
            <p:cNvSpPr>
              <a:spLocks noChangeShapeType="1"/>
            </p:cNvSpPr>
            <p:nvPr/>
          </p:nvSpPr>
          <p:spPr bwMode="auto">
            <a:xfrm>
              <a:off x="6373813" y="2376488"/>
              <a:ext cx="6921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1" name="Line 41"/>
            <p:cNvSpPr>
              <a:spLocks noChangeShapeType="1"/>
            </p:cNvSpPr>
            <p:nvPr/>
          </p:nvSpPr>
          <p:spPr bwMode="auto">
            <a:xfrm>
              <a:off x="3284538" y="2279650"/>
              <a:ext cx="3873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2" name="Line 42"/>
            <p:cNvSpPr>
              <a:spLocks noChangeShapeType="1"/>
            </p:cNvSpPr>
            <p:nvPr/>
          </p:nvSpPr>
          <p:spPr bwMode="auto">
            <a:xfrm flipH="1">
              <a:off x="5453433" y="2303754"/>
              <a:ext cx="2905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133" name="Text Box 43"/>
            <p:cNvSpPr txBox="1">
              <a:spLocks noChangeArrowheads="1"/>
            </p:cNvSpPr>
            <p:nvPr/>
          </p:nvSpPr>
          <p:spPr bwMode="auto">
            <a:xfrm>
              <a:off x="4840118" y="1954213"/>
              <a:ext cx="11525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193.68.2.23</a:t>
              </a:r>
            </a:p>
          </p:txBody>
        </p:sp>
        <p:sp>
          <p:nvSpPr>
            <p:cNvPr id="133134" name="Text Box 44"/>
            <p:cNvSpPr txBox="1">
              <a:spLocks noChangeArrowheads="1"/>
            </p:cNvSpPr>
            <p:nvPr/>
          </p:nvSpPr>
          <p:spPr bwMode="auto">
            <a:xfrm>
              <a:off x="3337682" y="1942287"/>
              <a:ext cx="133280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200.168.1.100</a:t>
              </a:r>
            </a:p>
          </p:txBody>
        </p:sp>
        <p:sp>
          <p:nvSpPr>
            <p:cNvPr id="133135" name="Text Box 45"/>
            <p:cNvSpPr txBox="1">
              <a:spLocks noChangeArrowheads="1"/>
            </p:cNvSpPr>
            <p:nvPr/>
          </p:nvSpPr>
          <p:spPr bwMode="auto">
            <a:xfrm>
              <a:off x="1184275" y="2730500"/>
              <a:ext cx="11414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172.16.1/24</a:t>
              </a:r>
            </a:p>
          </p:txBody>
        </p:sp>
        <p:sp>
          <p:nvSpPr>
            <p:cNvPr id="133136" name="Text Box 46"/>
            <p:cNvSpPr txBox="1">
              <a:spLocks noChangeArrowheads="1"/>
            </p:cNvSpPr>
            <p:nvPr/>
          </p:nvSpPr>
          <p:spPr bwMode="auto">
            <a:xfrm>
              <a:off x="6823075" y="2882900"/>
              <a:ext cx="11699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172.16.2/24</a:t>
              </a:r>
            </a:p>
          </p:txBody>
        </p:sp>
        <p:sp>
          <p:nvSpPr>
            <p:cNvPr id="133137" name="Text Box 48"/>
            <p:cNvSpPr txBox="1">
              <a:spLocks noChangeArrowheads="1"/>
            </p:cNvSpPr>
            <p:nvPr/>
          </p:nvSpPr>
          <p:spPr bwMode="auto">
            <a:xfrm>
              <a:off x="3625901" y="2391586"/>
              <a:ext cx="22766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security association </a:t>
              </a:r>
            </a:p>
          </p:txBody>
        </p:sp>
        <p:sp>
          <p:nvSpPr>
            <p:cNvPr id="133138" name="Text Box 49"/>
            <p:cNvSpPr txBox="1">
              <a:spLocks noChangeArrowheads="1"/>
            </p:cNvSpPr>
            <p:nvPr/>
          </p:nvSpPr>
          <p:spPr bwMode="auto">
            <a:xfrm>
              <a:off x="4325673" y="1210025"/>
              <a:ext cx="958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Internet</a:t>
              </a:r>
            </a:p>
          </p:txBody>
        </p:sp>
        <p:sp>
          <p:nvSpPr>
            <p:cNvPr id="133139" name="Text Box 50"/>
            <p:cNvSpPr txBox="1">
              <a:spLocks noChangeArrowheads="1"/>
            </p:cNvSpPr>
            <p:nvPr/>
          </p:nvSpPr>
          <p:spPr bwMode="auto">
            <a:xfrm>
              <a:off x="939800" y="938213"/>
              <a:ext cx="184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 dirty="0">
                <a:latin typeface="Arial" charset="0"/>
              </a:endParaRPr>
            </a:p>
          </p:txBody>
        </p:sp>
        <p:sp>
          <p:nvSpPr>
            <p:cNvPr id="133140" name="Text Box 51"/>
            <p:cNvSpPr txBox="1">
              <a:spLocks noChangeArrowheads="1"/>
            </p:cNvSpPr>
            <p:nvPr/>
          </p:nvSpPr>
          <p:spPr bwMode="auto">
            <a:xfrm>
              <a:off x="1361796" y="1245263"/>
              <a:ext cx="156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headquarters</a:t>
              </a:r>
            </a:p>
          </p:txBody>
        </p:sp>
        <p:sp>
          <p:nvSpPr>
            <p:cNvPr id="133141" name="Text Box 52"/>
            <p:cNvSpPr txBox="1">
              <a:spLocks noChangeArrowheads="1"/>
            </p:cNvSpPr>
            <p:nvPr/>
          </p:nvSpPr>
          <p:spPr bwMode="auto">
            <a:xfrm>
              <a:off x="6531930" y="1384010"/>
              <a:ext cx="15277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branch office</a:t>
              </a:r>
            </a:p>
          </p:txBody>
        </p:sp>
        <p:sp>
          <p:nvSpPr>
            <p:cNvPr id="133142" name="Text Box 53"/>
            <p:cNvSpPr txBox="1">
              <a:spLocks noChangeArrowheads="1"/>
            </p:cNvSpPr>
            <p:nvPr/>
          </p:nvSpPr>
          <p:spPr bwMode="auto">
            <a:xfrm>
              <a:off x="2784475" y="24257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R1</a:t>
              </a:r>
            </a:p>
          </p:txBody>
        </p:sp>
        <p:sp>
          <p:nvSpPr>
            <p:cNvPr id="133143" name="Text Box 54"/>
            <p:cNvSpPr txBox="1">
              <a:spLocks noChangeArrowheads="1"/>
            </p:cNvSpPr>
            <p:nvPr/>
          </p:nvSpPr>
          <p:spPr bwMode="auto">
            <a:xfrm>
              <a:off x="5832475" y="2578100"/>
              <a:ext cx="476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</a:rPr>
                <a:t>R2</a:t>
              </a:r>
            </a:p>
          </p:txBody>
        </p:sp>
        <p:grpSp>
          <p:nvGrpSpPr>
            <p:cNvPr id="133144" name="Group 542"/>
            <p:cNvGrpSpPr>
              <a:grpSpLocks/>
            </p:cNvGrpSpPr>
            <p:nvPr/>
          </p:nvGrpSpPr>
          <p:grpSpPr bwMode="auto">
            <a:xfrm>
              <a:off x="1119743" y="1870674"/>
              <a:ext cx="874568" cy="829136"/>
              <a:chOff x="-44" y="1473"/>
              <a:chExt cx="981" cy="1105"/>
            </a:xfrm>
          </p:grpSpPr>
          <p:pic>
            <p:nvPicPr>
              <p:cNvPr id="133167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8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5" name="Group 542"/>
            <p:cNvGrpSpPr>
              <a:grpSpLocks/>
            </p:cNvGrpSpPr>
            <p:nvPr/>
          </p:nvGrpSpPr>
          <p:grpSpPr bwMode="auto">
            <a:xfrm flipH="1">
              <a:off x="6816238" y="2036728"/>
              <a:ext cx="874568" cy="829136"/>
              <a:chOff x="-44" y="1473"/>
              <a:chExt cx="981" cy="1105"/>
            </a:xfrm>
          </p:grpSpPr>
          <p:pic>
            <p:nvPicPr>
              <p:cNvPr id="133165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166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33146" name="Group 332"/>
            <p:cNvGrpSpPr>
              <a:grpSpLocks/>
            </p:cNvGrpSpPr>
            <p:nvPr/>
          </p:nvGrpSpPr>
          <p:grpSpPr bwMode="auto">
            <a:xfrm>
              <a:off x="5734462" y="2176433"/>
              <a:ext cx="693963" cy="287263"/>
              <a:chOff x="2356" y="1300"/>
              <a:chExt cx="555" cy="194"/>
            </a:xfrm>
          </p:grpSpPr>
          <p:sp>
            <p:nvSpPr>
              <p:cNvPr id="133157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8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9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60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63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64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21" name="Line 330"/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22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grpSp>
          <p:nvGrpSpPr>
            <p:cNvPr id="133147" name="Group 332"/>
            <p:cNvGrpSpPr>
              <a:grpSpLocks/>
            </p:cNvGrpSpPr>
            <p:nvPr/>
          </p:nvGrpSpPr>
          <p:grpSpPr bwMode="auto">
            <a:xfrm>
              <a:off x="2675447" y="2110629"/>
              <a:ext cx="693963" cy="287263"/>
              <a:chOff x="2356" y="1300"/>
              <a:chExt cx="555" cy="194"/>
            </a:xfrm>
          </p:grpSpPr>
          <p:sp>
            <p:nvSpPr>
              <p:cNvPr id="133149" name="Oval 407"/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0" name="Rectangle 410"/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</a:endParaRPr>
              </a:p>
            </p:txBody>
          </p:sp>
          <p:sp>
            <p:nvSpPr>
              <p:cNvPr id="133151" name="Oval 411"/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</a:endParaRPr>
              </a:p>
            </p:txBody>
          </p:sp>
          <p:grpSp>
            <p:nvGrpSpPr>
              <p:cNvPr id="133152" name="Group 329"/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33155" name="Freeform 3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3156" name="Freeform 3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113" name="Line 330"/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14" name="Line 331"/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3148" name="Right Arrow 107"/>
            <p:cNvSpPr>
              <a:spLocks noChangeArrowheads="1"/>
            </p:cNvSpPr>
            <p:nvPr/>
          </p:nvSpPr>
          <p:spPr bwMode="auto">
            <a:xfrm>
              <a:off x="3390448" y="2327496"/>
              <a:ext cx="2361006" cy="151063"/>
            </a:xfrm>
            <a:prstGeom prst="rightArrow">
              <a:avLst>
                <a:gd name="adj1" fmla="val 50000"/>
                <a:gd name="adj2" fmla="val 49999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360000"/>
            </a:gra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7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94</a:t>
            </a:fld>
            <a:endParaRPr lang="en-US" sz="1200" dirty="0">
              <a:latin typeface="Tahoma" charset="0"/>
            </a:endParaRPr>
          </a:p>
        </p:txBody>
      </p:sp>
      <p:sp>
        <p:nvSpPr>
          <p:cNvPr id="7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0"/>
            <a:ext cx="9197975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R1: </a:t>
            </a:r>
            <a:r>
              <a:rPr lang="en-US" sz="3200" dirty="0">
                <a:latin typeface="Gill Sans MT" charset="0"/>
              </a:rPr>
              <a:t>convert original datagram to IPsec datagram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appends to back of original datagram (which includes original header fields!) an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trailer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field. </a:t>
            </a:r>
          </a:p>
          <a:p>
            <a:r>
              <a:rPr lang="en-US" sz="2400" dirty="0">
                <a:latin typeface="Gill Sans MT" charset="0"/>
              </a:rPr>
              <a:t>encrypts result using algorithm &amp; key specified by SA.</a:t>
            </a:r>
          </a:p>
          <a:p>
            <a:r>
              <a:rPr lang="en-US" sz="2400" dirty="0">
                <a:latin typeface="Gill Sans MT" charset="0"/>
              </a:rPr>
              <a:t>appends to front of this encrypted quantity the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ESP header, creating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enchilada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. </a:t>
            </a:r>
          </a:p>
          <a:p>
            <a:r>
              <a:rPr lang="en-US" sz="2400" dirty="0">
                <a:latin typeface="Gill Sans MT" charset="0"/>
              </a:rPr>
              <a:t>creates authentication MAC over the </a:t>
            </a:r>
            <a:r>
              <a:rPr lang="en-US" sz="2400" i="1" dirty="0">
                <a:latin typeface="Gill Sans MT" charset="0"/>
              </a:rPr>
              <a:t>whole enchilada</a:t>
            </a:r>
            <a:r>
              <a:rPr lang="en-US" sz="2400" dirty="0">
                <a:latin typeface="Gill Sans MT" charset="0"/>
              </a:rPr>
              <a:t>, using algorithm and key specified in SA; </a:t>
            </a:r>
          </a:p>
          <a:p>
            <a:r>
              <a:rPr lang="en-US" sz="2400" dirty="0">
                <a:latin typeface="Gill Sans MT" charset="0"/>
              </a:rPr>
              <a:t>appends MAC to back of enchilada, forming </a:t>
            </a:r>
            <a:r>
              <a:rPr lang="en-US" sz="2400" i="1" dirty="0">
                <a:latin typeface="Gill Sans MT" charset="0"/>
              </a:rPr>
              <a:t>payload</a:t>
            </a:r>
            <a:r>
              <a:rPr lang="en-US" sz="2400" dirty="0">
                <a:latin typeface="Gill Sans MT" charset="0"/>
              </a:rPr>
              <a:t>;</a:t>
            </a:r>
          </a:p>
          <a:p>
            <a:r>
              <a:rPr lang="en-US" sz="2400" dirty="0">
                <a:latin typeface="Gill Sans MT" charset="0"/>
              </a:rPr>
              <a:t>creates brand new IP header, with all the classic IPv4 header fields, which it appends before </a:t>
            </a:r>
            <a:r>
              <a:rPr lang="en-US" sz="2400" dirty="0" smtClean="0">
                <a:latin typeface="Gill Sans MT" charset="0"/>
              </a:rPr>
              <a:t>payload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34148" name="Picture 6" descr="underline_b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795338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95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Inside the enchilada: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4064000"/>
            <a:ext cx="7772400" cy="2363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trailer: Padding for block ciphers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ESP header: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SPI, so receiving entity knows what to do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Gill Sans MT" charset="0"/>
              </a:rPr>
              <a:t>Sequence number, to thwart replay attacks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MAC in ESP auth field is created with shared secret key</a:t>
            </a:r>
          </a:p>
        </p:txBody>
      </p:sp>
      <p:grpSp>
        <p:nvGrpSpPr>
          <p:cNvPr id="135172" name="Group 4"/>
          <p:cNvGrpSpPr>
            <a:grpSpLocks/>
          </p:cNvGrpSpPr>
          <p:nvPr/>
        </p:nvGrpSpPr>
        <p:grpSpPr bwMode="auto">
          <a:xfrm>
            <a:off x="955675" y="1241425"/>
            <a:ext cx="6484938" cy="2603500"/>
            <a:chOff x="672" y="1044"/>
            <a:chExt cx="4085" cy="1640"/>
          </a:xfrm>
        </p:grpSpPr>
        <p:sp>
          <p:nvSpPr>
            <p:cNvPr id="135174" name="Rectangle 5"/>
            <p:cNvSpPr>
              <a:spLocks noChangeArrowheads="1"/>
            </p:cNvSpPr>
            <p:nvPr/>
          </p:nvSpPr>
          <p:spPr bwMode="auto">
            <a:xfrm>
              <a:off x="672" y="1590"/>
              <a:ext cx="711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new IP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header</a:t>
              </a:r>
            </a:p>
          </p:txBody>
        </p:sp>
        <p:sp>
          <p:nvSpPr>
            <p:cNvPr id="135175" name="Rectangle 6"/>
            <p:cNvSpPr>
              <a:spLocks noChangeArrowheads="1"/>
            </p:cNvSpPr>
            <p:nvPr/>
          </p:nvSpPr>
          <p:spPr bwMode="auto">
            <a:xfrm>
              <a:off x="1383" y="1590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hdr</a:t>
              </a:r>
            </a:p>
          </p:txBody>
        </p:sp>
        <p:sp>
          <p:nvSpPr>
            <p:cNvPr id="135176" name="Rectangle 7"/>
            <p:cNvSpPr>
              <a:spLocks noChangeArrowheads="1"/>
            </p:cNvSpPr>
            <p:nvPr/>
          </p:nvSpPr>
          <p:spPr bwMode="auto">
            <a:xfrm>
              <a:off x="1824" y="1590"/>
              <a:ext cx="615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</a:t>
              </a:r>
              <a:br>
                <a:rPr lang="en-US" sz="1600" dirty="0">
                  <a:latin typeface="Arial" charset="0"/>
                </a:rPr>
              </a:br>
              <a:r>
                <a:rPr lang="en-US" sz="1600" dirty="0">
                  <a:latin typeface="Arial" charset="0"/>
                </a:rPr>
                <a:t>IP hdr</a:t>
              </a:r>
            </a:p>
          </p:txBody>
        </p:sp>
        <p:sp>
          <p:nvSpPr>
            <p:cNvPr id="135177" name="Rectangle 8"/>
            <p:cNvSpPr>
              <a:spLocks noChangeArrowheads="1"/>
            </p:cNvSpPr>
            <p:nvPr/>
          </p:nvSpPr>
          <p:spPr bwMode="auto">
            <a:xfrm>
              <a:off x="2439" y="1590"/>
              <a:ext cx="140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Original IP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datagram payload</a:t>
              </a:r>
            </a:p>
          </p:txBody>
        </p:sp>
        <p:sp>
          <p:nvSpPr>
            <p:cNvPr id="135178" name="Rectangle 9"/>
            <p:cNvSpPr>
              <a:spLocks noChangeArrowheads="1"/>
            </p:cNvSpPr>
            <p:nvPr/>
          </p:nvSpPr>
          <p:spPr bwMode="auto">
            <a:xfrm>
              <a:off x="3840" y="1593"/>
              <a:ext cx="441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trl</a:t>
              </a:r>
            </a:p>
          </p:txBody>
        </p:sp>
        <p:sp>
          <p:nvSpPr>
            <p:cNvPr id="135179" name="Rectangle 10"/>
            <p:cNvSpPr>
              <a:spLocks noChangeArrowheads="1"/>
            </p:cNvSpPr>
            <p:nvPr/>
          </p:nvSpPr>
          <p:spPr bwMode="auto">
            <a:xfrm>
              <a:off x="4285" y="1593"/>
              <a:ext cx="441" cy="3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Arial" charset="0"/>
                </a:rPr>
                <a:t>ESP</a:t>
              </a:r>
            </a:p>
            <a:p>
              <a:pPr algn="ctr" eaLnBrk="1" hangingPunct="1"/>
              <a:r>
                <a:rPr lang="en-US" sz="1600" dirty="0">
                  <a:latin typeface="Arial" charset="0"/>
                </a:rPr>
                <a:t>auth</a:t>
              </a:r>
            </a:p>
          </p:txBody>
        </p:sp>
        <p:grpSp>
          <p:nvGrpSpPr>
            <p:cNvPr id="135180" name="Group 11"/>
            <p:cNvGrpSpPr>
              <a:grpSpLocks/>
            </p:cNvGrpSpPr>
            <p:nvPr/>
          </p:nvGrpSpPr>
          <p:grpSpPr bwMode="auto">
            <a:xfrm>
              <a:off x="1370" y="1044"/>
              <a:ext cx="2871" cy="501"/>
              <a:chOff x="1388" y="992"/>
              <a:chExt cx="2871" cy="501"/>
            </a:xfrm>
          </p:grpSpPr>
          <p:sp>
            <p:nvSpPr>
              <p:cNvPr id="135193" name="Text Box 12"/>
              <p:cNvSpPr txBox="1">
                <a:spLocks noChangeArrowheads="1"/>
              </p:cNvSpPr>
              <p:nvPr/>
            </p:nvSpPr>
            <p:spPr bwMode="auto">
              <a:xfrm>
                <a:off x="2664" y="1262"/>
                <a:ext cx="7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dirty="0">
                    <a:latin typeface="Arial" charset="0"/>
                  </a:rPr>
                  <a:t>encrypted</a:t>
                </a:r>
              </a:p>
            </p:txBody>
          </p:sp>
          <p:sp>
            <p:nvSpPr>
              <p:cNvPr id="135194" name="Line 13"/>
              <p:cNvSpPr>
                <a:spLocks noChangeShapeType="1"/>
              </p:cNvSpPr>
              <p:nvPr/>
            </p:nvSpPr>
            <p:spPr bwMode="auto">
              <a:xfrm>
                <a:off x="3422" y="1379"/>
                <a:ext cx="8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5" name="Line 14"/>
              <p:cNvSpPr>
                <a:spLocks noChangeShapeType="1"/>
              </p:cNvSpPr>
              <p:nvPr/>
            </p:nvSpPr>
            <p:spPr bwMode="auto">
              <a:xfrm flipH="1" flipV="1">
                <a:off x="1876" y="1379"/>
                <a:ext cx="7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6" name="Text Box 15"/>
              <p:cNvSpPr txBox="1">
                <a:spLocks noChangeArrowheads="1"/>
              </p:cNvSpPr>
              <p:nvPr/>
            </p:nvSpPr>
            <p:spPr bwMode="auto">
              <a:xfrm>
                <a:off x="2018" y="992"/>
                <a:ext cx="17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ja-JP" altLang="en-US" sz="1800">
                    <a:latin typeface="Arial" charset="0"/>
                  </a:rPr>
                  <a:t>“</a:t>
                </a:r>
                <a:r>
                  <a:rPr lang="en-US" altLang="ja-JP" sz="1800" dirty="0">
                    <a:latin typeface="Arial" charset="0"/>
                  </a:rPr>
                  <a:t>enchilada</a:t>
                </a:r>
                <a:r>
                  <a:rPr lang="ja-JP" altLang="en-US" sz="1800">
                    <a:latin typeface="Arial" charset="0"/>
                  </a:rPr>
                  <a:t>”</a:t>
                </a:r>
                <a:r>
                  <a:rPr lang="en-US" altLang="ja-JP" sz="1800" dirty="0">
                    <a:latin typeface="Arial" charset="0"/>
                  </a:rPr>
                  <a:t> authenticated</a:t>
                </a:r>
                <a:endParaRPr lang="en-US" sz="1800" dirty="0">
                  <a:latin typeface="Arial" charset="0"/>
                </a:endParaRPr>
              </a:p>
            </p:txBody>
          </p:sp>
          <p:sp>
            <p:nvSpPr>
              <p:cNvPr id="135197" name="Line 16"/>
              <p:cNvSpPr>
                <a:spLocks noChangeShapeType="1"/>
              </p:cNvSpPr>
              <p:nvPr/>
            </p:nvSpPr>
            <p:spPr bwMode="auto">
              <a:xfrm>
                <a:off x="3761" y="1108"/>
                <a:ext cx="498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5198" name="Line 17"/>
              <p:cNvSpPr>
                <a:spLocks noChangeShapeType="1"/>
              </p:cNvSpPr>
              <p:nvPr/>
            </p:nvSpPr>
            <p:spPr bwMode="auto">
              <a:xfrm flipH="1" flipV="1">
                <a:off x="1388" y="1091"/>
                <a:ext cx="672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5181" name="Group 18"/>
            <p:cNvGrpSpPr>
              <a:grpSpLocks/>
            </p:cNvGrpSpPr>
            <p:nvPr/>
          </p:nvGrpSpPr>
          <p:grpSpPr bwMode="auto">
            <a:xfrm>
              <a:off x="3320" y="2288"/>
              <a:ext cx="1437" cy="384"/>
              <a:chOff x="3346" y="2367"/>
              <a:chExt cx="1437" cy="384"/>
            </a:xfrm>
          </p:grpSpPr>
          <p:sp>
            <p:nvSpPr>
              <p:cNvPr id="135190" name="Rectangle 19"/>
              <p:cNvSpPr>
                <a:spLocks noChangeArrowheads="1"/>
              </p:cNvSpPr>
              <p:nvPr/>
            </p:nvSpPr>
            <p:spPr bwMode="auto">
              <a:xfrm>
                <a:off x="3346" y="2367"/>
                <a:ext cx="529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padding</a:t>
                </a:r>
              </a:p>
            </p:txBody>
          </p:sp>
          <p:sp>
            <p:nvSpPr>
              <p:cNvPr id="135191" name="Rectangle 20"/>
              <p:cNvSpPr>
                <a:spLocks noChangeArrowheads="1"/>
              </p:cNvSpPr>
              <p:nvPr/>
            </p:nvSpPr>
            <p:spPr bwMode="auto">
              <a:xfrm>
                <a:off x="3878" y="2367"/>
                <a:ext cx="46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pad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length</a:t>
                </a:r>
              </a:p>
            </p:txBody>
          </p:sp>
          <p:sp>
            <p:nvSpPr>
              <p:cNvPr id="135192" name="Rectangle 21"/>
              <p:cNvSpPr>
                <a:spLocks noChangeArrowheads="1"/>
              </p:cNvSpPr>
              <p:nvPr/>
            </p:nvSpPr>
            <p:spPr bwMode="auto">
              <a:xfrm>
                <a:off x="4341" y="2367"/>
                <a:ext cx="442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next</a:t>
                </a:r>
                <a:br>
                  <a:rPr lang="en-US" sz="1600" dirty="0">
                    <a:latin typeface="Arial" charset="0"/>
                  </a:rPr>
                </a:br>
                <a:r>
                  <a:rPr lang="en-US" sz="1600" dirty="0">
                    <a:latin typeface="Arial" charset="0"/>
                  </a:rPr>
                  <a:t>header</a:t>
                </a:r>
              </a:p>
            </p:txBody>
          </p:sp>
        </p:grpSp>
        <p:sp>
          <p:nvSpPr>
            <p:cNvPr id="135182" name="Line 22"/>
            <p:cNvSpPr>
              <a:spLocks noChangeShapeType="1"/>
            </p:cNvSpPr>
            <p:nvPr/>
          </p:nvSpPr>
          <p:spPr bwMode="auto">
            <a:xfrm flipV="1">
              <a:off x="3334" y="2007"/>
              <a:ext cx="506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3" name="Line 23"/>
            <p:cNvSpPr>
              <a:spLocks noChangeShapeType="1"/>
            </p:cNvSpPr>
            <p:nvPr/>
          </p:nvSpPr>
          <p:spPr bwMode="auto">
            <a:xfrm flipH="1" flipV="1">
              <a:off x="4277" y="1998"/>
              <a:ext cx="471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5184" name="Group 24"/>
            <p:cNvGrpSpPr>
              <a:grpSpLocks/>
            </p:cNvGrpSpPr>
            <p:nvPr/>
          </p:nvGrpSpPr>
          <p:grpSpPr bwMode="auto">
            <a:xfrm>
              <a:off x="1182" y="2290"/>
              <a:ext cx="877" cy="394"/>
              <a:chOff x="1409" y="2193"/>
              <a:chExt cx="877" cy="386"/>
            </a:xfrm>
          </p:grpSpPr>
          <p:sp>
            <p:nvSpPr>
              <p:cNvPr id="135188" name="Rectangle 25"/>
              <p:cNvSpPr>
                <a:spLocks noChangeArrowheads="1"/>
              </p:cNvSpPr>
              <p:nvPr/>
            </p:nvSpPr>
            <p:spPr bwMode="auto">
              <a:xfrm>
                <a:off x="1409" y="2193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SPI</a:t>
                </a:r>
              </a:p>
            </p:txBody>
          </p:sp>
          <p:sp>
            <p:nvSpPr>
              <p:cNvPr id="135189" name="Rectangle 26"/>
              <p:cNvSpPr>
                <a:spLocks noChangeArrowheads="1"/>
              </p:cNvSpPr>
              <p:nvPr/>
            </p:nvSpPr>
            <p:spPr bwMode="auto">
              <a:xfrm>
                <a:off x="1845" y="2195"/>
                <a:ext cx="441" cy="384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sz="1600" dirty="0">
                    <a:latin typeface="Arial" charset="0"/>
                  </a:rPr>
                  <a:t>Seq</a:t>
                </a:r>
              </a:p>
              <a:p>
                <a:pPr algn="ctr" eaLnBrk="1" hangingPunct="1"/>
                <a:r>
                  <a:rPr lang="en-US" sz="1600" dirty="0">
                    <a:latin typeface="Arial" charset="0"/>
                  </a:rPr>
                  <a:t>#</a:t>
                </a:r>
              </a:p>
            </p:txBody>
          </p:sp>
        </p:grpSp>
        <p:sp>
          <p:nvSpPr>
            <p:cNvPr id="135185" name="Line 27"/>
            <p:cNvSpPr>
              <a:spLocks noChangeShapeType="1"/>
            </p:cNvSpPr>
            <p:nvPr/>
          </p:nvSpPr>
          <p:spPr bwMode="auto">
            <a:xfrm flipV="1">
              <a:off x="1178" y="1999"/>
              <a:ext cx="201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6" name="Line 28"/>
            <p:cNvSpPr>
              <a:spLocks noChangeShapeType="1"/>
            </p:cNvSpPr>
            <p:nvPr/>
          </p:nvSpPr>
          <p:spPr bwMode="auto">
            <a:xfrm>
              <a:off x="1824" y="202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5187" name="Line 29"/>
            <p:cNvSpPr>
              <a:spLocks noChangeShapeType="1"/>
            </p:cNvSpPr>
            <p:nvPr/>
          </p:nvSpPr>
          <p:spPr bwMode="auto">
            <a:xfrm>
              <a:off x="1815" y="1999"/>
              <a:ext cx="227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35173" name="Picture 22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788988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96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27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0461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IPsec sequence numbers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368425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for new SA, sender initializes seq. # to 0</a:t>
            </a:r>
          </a:p>
          <a:p>
            <a:r>
              <a:rPr lang="en-US" dirty="0">
                <a:latin typeface="Gill Sans MT" charset="0"/>
              </a:rPr>
              <a:t>each time datagram is sent on SA:</a:t>
            </a:r>
          </a:p>
          <a:p>
            <a:pPr lvl="1"/>
            <a:r>
              <a:rPr lang="en-US" dirty="0">
                <a:latin typeface="Gill Sans MT" charset="0"/>
              </a:rPr>
              <a:t>sender increments seq # counter</a:t>
            </a:r>
          </a:p>
          <a:p>
            <a:pPr lvl="1"/>
            <a:r>
              <a:rPr lang="en-US" dirty="0">
                <a:latin typeface="Gill Sans MT" charset="0"/>
              </a:rPr>
              <a:t>places value in seq # field</a:t>
            </a:r>
          </a:p>
          <a:p>
            <a:r>
              <a:rPr lang="en-US" dirty="0">
                <a:latin typeface="Gill Sans MT" charset="0"/>
              </a:rPr>
              <a:t>goal:</a:t>
            </a:r>
          </a:p>
          <a:p>
            <a:pPr lvl="1"/>
            <a:r>
              <a:rPr lang="en-US" dirty="0">
                <a:latin typeface="Gill Sans MT" charset="0"/>
              </a:rPr>
              <a:t>prevent attacker from sniffing and replaying a packet</a:t>
            </a:r>
          </a:p>
          <a:p>
            <a:pPr lvl="1"/>
            <a:r>
              <a:rPr lang="en-US" dirty="0">
                <a:latin typeface="Gill Sans MT" charset="0"/>
              </a:rPr>
              <a:t>receipt of duplicate, authenticated IP packets may disrupt service</a:t>
            </a:r>
          </a:p>
          <a:p>
            <a:r>
              <a:rPr lang="en-US" dirty="0">
                <a:latin typeface="Gill Sans MT" charset="0"/>
              </a:rPr>
              <a:t>method: </a:t>
            </a:r>
          </a:p>
          <a:p>
            <a:pPr lvl="1"/>
            <a:r>
              <a:rPr lang="en-US" dirty="0">
                <a:latin typeface="Gill Sans MT" charset="0"/>
              </a:rPr>
              <a:t>destination checks for duplicates</a:t>
            </a:r>
          </a:p>
          <a:p>
            <a:pPr lvl="1"/>
            <a:r>
              <a:rPr lang="en-US" dirty="0">
                <a:latin typeface="Gill Sans MT" charset="0"/>
              </a:rPr>
              <a:t>doesn’t keep track of </a:t>
            </a:r>
            <a:r>
              <a:rPr lang="en-US" i="1" dirty="0">
                <a:latin typeface="Gill Sans MT" charset="0"/>
              </a:rPr>
              <a:t>all </a:t>
            </a:r>
            <a:r>
              <a:rPr lang="en-US" dirty="0">
                <a:latin typeface="Gill Sans MT" charset="0"/>
              </a:rPr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7" name="Picture 1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Security Policy Database (SPD)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policy: For a given datagram, sending entity needs to know if it should use IPsec</a:t>
            </a:r>
          </a:p>
          <a:p>
            <a:r>
              <a:rPr lang="en-US" dirty="0">
                <a:latin typeface="Gill Sans MT" charset="0"/>
              </a:rPr>
              <a:t>needs also to know which SA to use</a:t>
            </a:r>
          </a:p>
          <a:p>
            <a:pPr lvl="1"/>
            <a:r>
              <a:rPr lang="en-US" dirty="0">
                <a:latin typeface="Gill Sans MT" charset="0"/>
              </a:rPr>
              <a:t>may use: source and destination IP address; protocol number</a:t>
            </a:r>
          </a:p>
          <a:p>
            <a:r>
              <a:rPr lang="en-US" dirty="0">
                <a:latin typeface="Gill Sans MT" charset="0"/>
              </a:rPr>
              <a:t>info in SPD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with arriving datagram </a:t>
            </a:r>
          </a:p>
          <a:p>
            <a:r>
              <a:rPr lang="en-US" dirty="0">
                <a:latin typeface="Gill Sans MT" charset="0"/>
              </a:rPr>
              <a:t>info in SAD indicates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how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to do it </a:t>
            </a:r>
            <a:endParaRPr lang="en-US" dirty="0">
              <a:latin typeface="Gill Sans MT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98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4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1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25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Summary: IPsec services</a:t>
            </a:r>
          </a:p>
        </p:txBody>
      </p:sp>
      <p:sp>
        <p:nvSpPr>
          <p:cNvPr id="138244" name="Content Placeholder 2"/>
          <p:cNvSpPr>
            <a:spLocks noGrp="1"/>
          </p:cNvSpPr>
          <p:nvPr>
            <p:ph idx="1"/>
          </p:nvPr>
        </p:nvSpPr>
        <p:spPr>
          <a:xfrm>
            <a:off x="560388" y="2351088"/>
            <a:ext cx="7772400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suppose Trudy sits somewhere between R1 and R2. she </a:t>
            </a:r>
            <a:r>
              <a:rPr lang="en-US" dirty="0" smtClean="0">
                <a:latin typeface="Gill Sans MT" charset="0"/>
              </a:rPr>
              <a:t>doesn’</a:t>
            </a:r>
            <a:r>
              <a:rPr lang="en-US" altLang="ja-JP" dirty="0" smtClean="0">
                <a:latin typeface="Gill Sans MT" charset="0"/>
              </a:rPr>
              <a:t>t </a:t>
            </a:r>
            <a:r>
              <a:rPr lang="en-US" altLang="ja-JP" dirty="0">
                <a:latin typeface="Gill Sans MT" charset="0"/>
              </a:rPr>
              <a:t>know the keys. </a:t>
            </a:r>
          </a:p>
          <a:p>
            <a:pPr lvl="1"/>
            <a:r>
              <a:rPr lang="en-US" dirty="0">
                <a:latin typeface="Gill Sans MT" charset="0"/>
              </a:rPr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dirty="0">
                <a:latin typeface="Gill Sans MT" charset="0"/>
              </a:rPr>
              <a:t>flip bits without detection?</a:t>
            </a:r>
          </a:p>
          <a:p>
            <a:pPr lvl="1"/>
            <a:r>
              <a:rPr lang="en-US" dirty="0">
                <a:latin typeface="Gill Sans MT" charset="0"/>
              </a:rPr>
              <a:t>masquerade as R1 using R1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s IP address?</a:t>
            </a:r>
          </a:p>
          <a:p>
            <a:pPr lvl="1"/>
            <a:r>
              <a:rPr lang="en-US" dirty="0">
                <a:latin typeface="Gill Sans MT" charset="0"/>
              </a:rPr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8245" name="Picture 9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33667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17710</TotalTime>
  <Words>8303</Words>
  <Application>Microsoft Office PowerPoint</Application>
  <PresentationFormat>全屏显示(4:3)</PresentationFormat>
  <Paragraphs>2103</Paragraphs>
  <Slides>130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130</vt:i4>
      </vt:variant>
    </vt:vector>
  </HeadingPairs>
  <TitlesOfParts>
    <vt:vector size="144" baseType="lpstr">
      <vt:lpstr>Arial Unicode MS</vt:lpstr>
      <vt:lpstr>Gill Sans MT</vt:lpstr>
      <vt:lpstr>ＭＳ Ｐゴシック</vt:lpstr>
      <vt:lpstr>ZapfDingbats</vt:lpstr>
      <vt:lpstr>SimSun</vt:lpstr>
      <vt:lpstr>Arial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Picture</vt:lpstr>
      <vt:lpstr>PowerPoint 演示文稿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Chapter 8 roadmap</vt:lpstr>
      <vt:lpstr>The language of cryptography</vt:lpstr>
      <vt:lpstr>Breaking an encryption scheme</vt:lpstr>
      <vt:lpstr>Symmetric key cryptography</vt:lpstr>
      <vt:lpstr>Simple encryption scheme</vt:lpstr>
      <vt:lpstr>A more sophisticated encryption approach</vt:lpstr>
      <vt:lpstr>Symmetric key crypto: DES</vt:lpstr>
      <vt:lpstr>Symmetric key  crypto: DES</vt:lpstr>
      <vt:lpstr>AES: Advanced Encryption Standard</vt:lpstr>
      <vt:lpstr>Public Key Cryptography</vt:lpstr>
      <vt:lpstr>Public key cryptography</vt:lpstr>
      <vt:lpstr>Public key encryption algorithms</vt:lpstr>
      <vt:lpstr>Prerequisite: modular arithmetic</vt:lpstr>
      <vt:lpstr>RSA: getting ready</vt:lpstr>
      <vt:lpstr>RSA: Creating public/private key pair</vt:lpstr>
      <vt:lpstr>RSA: encryption, decryption</vt:lpstr>
      <vt:lpstr>RSA example:</vt:lpstr>
      <vt:lpstr>Why does RSA work?</vt:lpstr>
      <vt:lpstr>RSA: another important property</vt:lpstr>
      <vt:lpstr>PowerPoint 演示文稿</vt:lpstr>
      <vt:lpstr>Why is RSA secure?</vt:lpstr>
      <vt:lpstr>RSA in practice: session keys</vt:lpstr>
      <vt:lpstr>Chapter 8 roadmap</vt:lpstr>
      <vt:lpstr>Authentication</vt:lpstr>
      <vt:lpstr>Authentication</vt:lpstr>
      <vt:lpstr>Authentication: another try</vt:lpstr>
      <vt:lpstr>Authentication: another try</vt:lpstr>
      <vt:lpstr>Authentication: another try</vt:lpstr>
      <vt:lpstr>Authentication: another try</vt:lpstr>
      <vt:lpstr>Authentication: yet another try</vt:lpstr>
      <vt:lpstr>Authentication: yet another try</vt:lpstr>
      <vt:lpstr>Authentication: yet another try</vt:lpstr>
      <vt:lpstr>Authentication: ap5.0</vt:lpstr>
      <vt:lpstr>ap5.0: security hole</vt:lpstr>
      <vt:lpstr>ap5.0: security hole</vt:lpstr>
      <vt:lpstr>Chapter 8 roadmap</vt:lpstr>
      <vt:lpstr>Digital signatures </vt:lpstr>
      <vt:lpstr>Digital signatures </vt:lpstr>
      <vt:lpstr>Digital signatures </vt:lpstr>
      <vt:lpstr>Message digests</vt:lpstr>
      <vt:lpstr>Internet checksum: poor crypto hash function</vt:lpstr>
      <vt:lpstr>PowerPoint 演示文稿</vt:lpstr>
      <vt:lpstr>Hash function algorithms</vt:lpstr>
      <vt:lpstr>Recall: ap5.0 security hole</vt:lpstr>
      <vt:lpstr>Public-key certification</vt:lpstr>
      <vt:lpstr>Certification authorities</vt:lpstr>
      <vt:lpstr>Certification authorities</vt:lpstr>
      <vt:lpstr>Chapter 8 roadmap</vt:lpstr>
      <vt:lpstr>Secure e-mail </vt:lpstr>
      <vt:lpstr>Secure e-mail </vt:lpstr>
      <vt:lpstr>Secure e-mail (continued)</vt:lpstr>
      <vt:lpstr>Secure e-mail (continued)</vt:lpstr>
      <vt:lpstr>Chapter 8 roadmap</vt:lpstr>
      <vt:lpstr>SSL: Secure Sockets Layer</vt:lpstr>
      <vt:lpstr>SSL and TCP/IP</vt:lpstr>
      <vt:lpstr>Could do something like PGP:</vt:lpstr>
      <vt:lpstr>Toy SSL: a simple secure channel</vt:lpstr>
      <vt:lpstr>Toy: a simple handshake</vt:lpstr>
      <vt:lpstr>Toy: key derivation</vt:lpstr>
      <vt:lpstr>Toy: data records</vt:lpstr>
      <vt:lpstr>Toy: sequence numbers</vt:lpstr>
      <vt:lpstr>Toy: control information</vt:lpstr>
      <vt:lpstr>Toy SSL: summary</vt:lpstr>
      <vt:lpstr>Toy SSL isn’t complete</vt:lpstr>
      <vt:lpstr>SSL cipher suite</vt:lpstr>
      <vt:lpstr>Real SSL: handshake (1)</vt:lpstr>
      <vt:lpstr>Real SSL: handshake (2)</vt:lpstr>
      <vt:lpstr>Real SSL: handshaking (3)</vt:lpstr>
      <vt:lpstr>Real SSL: handshaking (4)</vt:lpstr>
      <vt:lpstr>SSL record protocol</vt:lpstr>
      <vt:lpstr>SSL record format</vt:lpstr>
      <vt:lpstr>Real SSL connection</vt:lpstr>
      <vt:lpstr>Key derivation</vt:lpstr>
      <vt:lpstr>Chapter 8 roadmap</vt:lpstr>
      <vt:lpstr>What is network-layer confidentiality ?</vt:lpstr>
      <vt:lpstr>Virtual Private Networks (VPNs)</vt:lpstr>
      <vt:lpstr>PowerPoint 演示文稿</vt:lpstr>
      <vt:lpstr>IPsec services</vt:lpstr>
      <vt:lpstr>IPsec transport mode</vt:lpstr>
      <vt:lpstr>IPsec – tunneling mode </vt:lpstr>
      <vt:lpstr>Two IPsec protocols</vt:lpstr>
      <vt:lpstr>Four combinations are possible!</vt:lpstr>
      <vt:lpstr>Security associations (SAs) </vt:lpstr>
      <vt:lpstr>Example SA from R1 to R2</vt:lpstr>
      <vt:lpstr>PowerPoint 演示文稿</vt:lpstr>
      <vt:lpstr>IPsec datagram</vt:lpstr>
      <vt:lpstr>What happens?</vt:lpstr>
      <vt:lpstr>R1: convert original datagram to IPsec datagram</vt:lpstr>
      <vt:lpstr>Inside the enchilada:</vt:lpstr>
      <vt:lpstr>IPsec sequence numbers</vt:lpstr>
      <vt:lpstr>Security Policy Database (SPD)</vt:lpstr>
      <vt:lpstr>Summary: IPsec services</vt:lpstr>
      <vt:lpstr>IKE: Internet Key Exchange </vt:lpstr>
      <vt:lpstr>IKE: PSK and PKI</vt:lpstr>
      <vt:lpstr>IKE phases</vt:lpstr>
      <vt:lpstr>IPsec summary</vt:lpstr>
      <vt:lpstr>Chapter 8 roadmap</vt:lpstr>
      <vt:lpstr>WEP design goals</vt:lpstr>
      <vt:lpstr>Review: symmetric stream ciphers</vt:lpstr>
      <vt:lpstr>Stream cipher and packet independence</vt:lpstr>
      <vt:lpstr>WEP encryption (1)</vt:lpstr>
      <vt:lpstr>WEP encryption (2)</vt:lpstr>
      <vt:lpstr>WEP decryption overview </vt:lpstr>
      <vt:lpstr>End-point authentication w/ nonce</vt:lpstr>
      <vt:lpstr>WEP authentication</vt:lpstr>
      <vt:lpstr>Breaking 802.11 WEP encryption</vt:lpstr>
      <vt:lpstr> 802.11i: improved security</vt:lpstr>
      <vt:lpstr> 802.11i: four phases of operation</vt:lpstr>
      <vt:lpstr>EAP: extensible authentication protocol</vt:lpstr>
      <vt:lpstr>Chapter 8 roadmap</vt:lpstr>
      <vt:lpstr>Firewalls</vt:lpstr>
      <vt:lpstr>Firewalls: why</vt:lpstr>
      <vt:lpstr>Stateless packet filtering</vt:lpstr>
      <vt:lpstr>Stateless packet filtering: example</vt:lpstr>
      <vt:lpstr>Stateless packet filtering: more examples</vt:lpstr>
      <vt:lpstr>Access Control Lists</vt:lpstr>
      <vt:lpstr>Stateful packet filtering</vt:lpstr>
      <vt:lpstr>Stateful packet filtering</vt:lpstr>
      <vt:lpstr>Application gateways</vt:lpstr>
      <vt:lpstr>Limitations of firewalls, gateways</vt:lpstr>
      <vt:lpstr>Intrusion detection systems</vt:lpstr>
      <vt:lpstr>Intrusion detection systems</vt:lpstr>
      <vt:lpstr>Network Security (summary)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wchm</cp:lastModifiedBy>
  <cp:revision>555</cp:revision>
  <dcterms:created xsi:type="dcterms:W3CDTF">1999-10-08T19:08:27Z</dcterms:created>
  <dcterms:modified xsi:type="dcterms:W3CDTF">2019-11-15T03:37:28Z</dcterms:modified>
</cp:coreProperties>
</file>