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1" r:id="rId5"/>
    <p:sldId id="258" r:id="rId6"/>
    <p:sldId id="266" r:id="rId7"/>
    <p:sldId id="267" r:id="rId8"/>
    <p:sldId id="260" r:id="rId9"/>
    <p:sldId id="262" r:id="rId10"/>
    <p:sldId id="263" r:id="rId11"/>
    <p:sldId id="265" r:id="rId12"/>
    <p:sldId id="268" r:id="rId13"/>
    <p:sldId id="269" r:id="rId14"/>
    <p:sldId id="270" r:id="rId15"/>
    <p:sldId id="27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5270" cy="2757805"/>
          </a:xfrm>
        </p:spPr>
        <p:txBody>
          <a:bodyPr>
            <a:normAutofit/>
          </a:bodyPr>
          <a:p>
            <a:r>
              <a:rPr lang="en-US" sz="4800"/>
              <a:t>SMART WATER MANAGEMENT </a:t>
            </a:r>
            <a:endParaRPr lang="en-US" sz="4800"/>
          </a:p>
        </p:txBody>
      </p:sp>
      <p:sp>
        <p:nvSpPr>
          <p:cNvPr id="4" name="Text Box 3"/>
          <p:cNvSpPr txBox="1"/>
          <p:nvPr/>
        </p:nvSpPr>
        <p:spPr>
          <a:xfrm>
            <a:off x="8131810" y="5324475"/>
            <a:ext cx="4064000" cy="775970"/>
          </a:xfrm>
          <a:prstGeom prst="rect">
            <a:avLst/>
          </a:prstGeom>
          <a:noFill/>
        </p:spPr>
        <p:txBody>
          <a:bodyPr wrap="square" rtlCol="0">
            <a:noAutofit/>
          </a:bodyPr>
          <a:p>
            <a:r>
              <a:rPr lang="en-US" sz="4000"/>
              <a:t>BY:S.AYESHA</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 Algorithms</a:t>
            </a:r>
            <a:endParaRPr lang="en-US"/>
          </a:p>
        </p:txBody>
      </p:sp>
      <p:sp>
        <p:nvSpPr>
          <p:cNvPr id="3" name="Content Placeholder 2"/>
          <p:cNvSpPr>
            <a:spLocks noGrp="1"/>
          </p:cNvSpPr>
          <p:nvPr>
            <p:ph sz="half" idx="1"/>
          </p:nvPr>
        </p:nvSpPr>
        <p:spPr>
          <a:xfrm>
            <a:off x="163830" y="1174750"/>
            <a:ext cx="6351270" cy="5405755"/>
          </a:xfrm>
        </p:spPr>
        <p:txBody>
          <a:bodyPr/>
          <a:p>
            <a:r>
              <a:rPr lang="en-US"/>
              <a:t>Calculating the WQI is time-consuming, but estimating WQI is inevitable for water resources management. For this purpose, three Machine Learning (ML) algorithms, namely, Gene Expression Programming (GEP), M5P Model tree, and Multivariate Adaptive Regression Splines (MARS), were employed to predict WQI.</a:t>
            </a:r>
            <a:endParaRPr lang="en-US"/>
          </a:p>
        </p:txBody>
      </p:sp>
      <p:pic>
        <p:nvPicPr>
          <p:cNvPr id="101" name="Content Placeholder 100"/>
          <p:cNvPicPr>
            <a:picLocks noChangeAspect="1"/>
          </p:cNvPicPr>
          <p:nvPr>
            <p:ph sz="half" idx="2"/>
          </p:nvPr>
        </p:nvPicPr>
        <p:blipFill>
          <a:blip r:embed="rId1"/>
          <a:stretch>
            <a:fillRect/>
          </a:stretch>
        </p:blipFill>
        <p:spPr>
          <a:xfrm>
            <a:off x="6622415" y="1374140"/>
            <a:ext cx="5389880" cy="520636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Application Area</a:t>
            </a:r>
            <a:endParaRPr lang="en-US"/>
          </a:p>
        </p:txBody>
      </p:sp>
      <p:pic>
        <p:nvPicPr>
          <p:cNvPr id="4" name="Content Placeholder 3" descr="p3"/>
          <p:cNvPicPr>
            <a:picLocks noChangeAspect="1"/>
          </p:cNvPicPr>
          <p:nvPr>
            <p:ph idx="1"/>
          </p:nvPr>
        </p:nvPicPr>
        <p:blipFill>
          <a:blip r:embed="rId1"/>
          <a:stretch>
            <a:fillRect/>
          </a:stretch>
        </p:blipFill>
        <p:spPr>
          <a:xfrm>
            <a:off x="609600" y="1687830"/>
            <a:ext cx="6174740" cy="4526280"/>
          </a:xfrm>
          <a:prstGeom prst="rect">
            <a:avLst/>
          </a:prstGeom>
        </p:spPr>
      </p:pic>
      <p:sp>
        <p:nvSpPr>
          <p:cNvPr id="5" name="Text Box 4"/>
          <p:cNvSpPr txBox="1"/>
          <p:nvPr/>
        </p:nvSpPr>
        <p:spPr>
          <a:xfrm>
            <a:off x="7178040" y="1874520"/>
            <a:ext cx="4679950" cy="3502660"/>
          </a:xfrm>
          <a:prstGeom prst="rect">
            <a:avLst/>
          </a:prstGeom>
          <a:noFill/>
        </p:spPr>
        <p:txBody>
          <a:bodyPr wrap="square" rtlCol="0" anchor="t">
            <a:noAutofit/>
          </a:bodyPr>
          <a:p>
            <a:r>
              <a:rPr lang="en-US" sz="2400"/>
              <a:t>It’s easier to understand climate change when you experience challenges yourself. Consider unpredictable water supply, worsening water scarcity, and water pollution. Whether you’re an agricultural firm or city administration, all these affect you. And if you’re looking to become more efficient and boost your green credentials, you might not know where to turn</a:t>
            </a:r>
            <a:r>
              <a:rPr lang="en-US"/>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Smart City Water Management</a:t>
            </a:r>
            <a:endParaRPr lang="en-US"/>
          </a:p>
        </p:txBody>
      </p:sp>
      <p:pic>
        <p:nvPicPr>
          <p:cNvPr id="4" name="Content Placeholder 3" descr="p4"/>
          <p:cNvPicPr>
            <a:picLocks noChangeAspect="1"/>
          </p:cNvPicPr>
          <p:nvPr>
            <p:ph idx="1"/>
          </p:nvPr>
        </p:nvPicPr>
        <p:blipFill>
          <a:blip r:embed="rId1"/>
          <a:stretch>
            <a:fillRect/>
          </a:stretch>
        </p:blipFill>
        <p:spPr>
          <a:xfrm>
            <a:off x="175260" y="1600200"/>
            <a:ext cx="5689600" cy="4526280"/>
          </a:xfrm>
          <a:prstGeom prst="rect">
            <a:avLst/>
          </a:prstGeom>
        </p:spPr>
      </p:pic>
      <p:sp>
        <p:nvSpPr>
          <p:cNvPr id="5" name="Text Box 4"/>
          <p:cNvSpPr txBox="1"/>
          <p:nvPr/>
        </p:nvSpPr>
        <p:spPr>
          <a:xfrm>
            <a:off x="6228715" y="1859915"/>
            <a:ext cx="5745480" cy="4266565"/>
          </a:xfrm>
          <a:prstGeom prst="rect">
            <a:avLst/>
          </a:prstGeom>
          <a:noFill/>
        </p:spPr>
        <p:txBody>
          <a:bodyPr wrap="square" rtlCol="0" anchor="t">
            <a:noAutofit/>
          </a:bodyPr>
          <a:p>
            <a:pPr marL="285750" indent="-285750">
              <a:buFont typeface="Wingdings" panose="05000000000000000000" charset="0"/>
              <a:buChar char="Ø"/>
            </a:pPr>
            <a:r>
              <a:rPr lang="en-US" sz="2000"/>
              <a:t>City administrators need to keep a close eye on water supply, consumption, and equipment. With IoT, the whole water supply chain can become more transparent and easier to control.</a:t>
            </a:r>
            <a:endParaRPr lang="en-US" sz="2000"/>
          </a:p>
          <a:p>
            <a:pPr marL="285750" indent="-285750">
              <a:buFont typeface="Wingdings" panose="05000000000000000000" charset="0"/>
              <a:buChar char="Ø"/>
            </a:pPr>
            <a:endParaRPr lang="en-US" sz="2000"/>
          </a:p>
          <a:p>
            <a:pPr marL="285750" indent="-285750">
              <a:buFont typeface="Wingdings" panose="05000000000000000000" charset="0"/>
              <a:buChar char="Ø"/>
            </a:pPr>
            <a:r>
              <a:rPr lang="en-US" sz="2000"/>
              <a:t>With the help of sensors, a smart city water management system can enable you to collect real-time data—information that helps you visualize water distribution across the network. Residents with smart meters can make more informed decisions as a result, leading to a more sustainable city overall</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p7"/>
          <p:cNvPicPr>
            <a:picLocks noChangeAspect="1"/>
          </p:cNvPicPr>
          <p:nvPr>
            <p:ph idx="1"/>
          </p:nvPr>
        </p:nvPicPr>
        <p:blipFill>
          <a:blip r:embed="rId1"/>
          <a:stretch>
            <a:fillRect/>
          </a:stretch>
        </p:blipFill>
        <p:spPr>
          <a:xfrm>
            <a:off x="1283335" y="2003425"/>
            <a:ext cx="9100185" cy="3930650"/>
          </a:xfrm>
          <a:prstGeom prst="rect">
            <a:avLst/>
          </a:prstGeom>
        </p:spPr>
      </p:pic>
      <p:sp>
        <p:nvSpPr>
          <p:cNvPr id="4" name="Title 3"/>
          <p:cNvSpPr/>
          <p:nvPr>
            <p:ph type="title"/>
          </p:nvPr>
        </p:nvSpPr>
        <p:spPr>
          <a:xfrm>
            <a:off x="609600" y="727075"/>
            <a:ext cx="10972800" cy="690880"/>
          </a:xfrm>
        </p:spPr>
        <p:txBody>
          <a:bodyPr/>
          <a:p>
            <a:r>
              <a:rPr lang="en-US"/>
              <a:t>CREATING AWARENESS BY SMART METERS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IOT in water conservation</a:t>
            </a:r>
            <a:endParaRPr lang="en-US"/>
          </a:p>
        </p:txBody>
      </p:sp>
      <p:pic>
        <p:nvPicPr>
          <p:cNvPr id="102" name="Content Placeholder 101"/>
          <p:cNvPicPr>
            <a:picLocks noChangeAspect="1"/>
          </p:cNvPicPr>
          <p:nvPr>
            <p:ph idx="1"/>
          </p:nvPr>
        </p:nvPicPr>
        <p:blipFill>
          <a:blip r:embed="rId1"/>
          <a:stretch>
            <a:fillRect/>
          </a:stretch>
        </p:blipFill>
        <p:spPr>
          <a:xfrm>
            <a:off x="1010920" y="1494155"/>
            <a:ext cx="9938385" cy="47288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a:xfrm>
            <a:off x="609600" y="1174750"/>
            <a:ext cx="10972800" cy="5168265"/>
          </a:xfrm>
        </p:spPr>
        <p:txBody>
          <a:bodyPr/>
          <a:p>
            <a:r>
              <a:rPr lang="en-US"/>
              <a:t>IoT helps to collect data from different sources and water consumed at other places at different levels. Water data is collected from households, countries, communities, and the globe. This way, we can monitor the consumption of water everywhere.</a:t>
            </a:r>
            <a:endParaRPr lang="en-US"/>
          </a:p>
          <a:p>
            <a:r>
              <a:rPr lang="en-US"/>
              <a:t>The digital system identifies unusual water consumption, both, in open and concealed areas. The system alerts you immediately about water leaks and closes the main water supply itself, even when you are not at home. IoT sets a new standard for water technology worldwide.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idx="4294967295"/>
          </p:nvPr>
        </p:nvSpPr>
        <p:spPr>
          <a:xfrm>
            <a:off x="0" y="681990"/>
            <a:ext cx="10972800" cy="566420"/>
          </a:xfrm>
        </p:spPr>
        <p:txBody>
          <a:bodyPr/>
          <a:p>
            <a:r>
              <a:rPr lang="en-US"/>
              <a:t>                             </a:t>
            </a:r>
            <a:r>
              <a:rPr lang="en-US" sz="4800"/>
              <a:t>Thank You</a:t>
            </a:r>
            <a:endParaRPr lang="en-US" sz="4800"/>
          </a:p>
        </p:txBody>
      </p:sp>
      <p:pic>
        <p:nvPicPr>
          <p:cNvPr id="103" name="Picture 102"/>
          <p:cNvPicPr/>
          <p:nvPr/>
        </p:nvPicPr>
        <p:blipFill>
          <a:blip r:embed="rId1"/>
          <a:stretch>
            <a:fillRect/>
          </a:stretch>
        </p:blipFill>
        <p:spPr>
          <a:xfrm>
            <a:off x="717550" y="1722755"/>
            <a:ext cx="9538335" cy="479806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r>
              <a:rPr lang="en-US" sz="2800"/>
              <a:t>Water resource management represents a fundamental aspect of a modern society. Urban areas present multiple challenges requiring complex solutions, which include multidomain approaches related to the integration of advanced technologies. Water consumption monitoring applications play a significant role in increasing awareness, while machine learning has been proven for the design of intelligent solutions in this field. This presentation presents an approach for monitoring and predicting water consumption from the most important water based on a proposed IoT solution</a:t>
            </a:r>
            <a:r>
              <a:rPr lang="en-US"/>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Contents</a:t>
            </a:r>
            <a:endParaRPr lang="en-US"/>
          </a:p>
        </p:txBody>
      </p:sp>
      <p:sp>
        <p:nvSpPr>
          <p:cNvPr id="3" name="Content Placeholder 2"/>
          <p:cNvSpPr>
            <a:spLocks noGrp="1"/>
          </p:cNvSpPr>
          <p:nvPr>
            <p:ph sz="half" idx="1"/>
          </p:nvPr>
        </p:nvSpPr>
        <p:spPr>
          <a:xfrm>
            <a:off x="195580" y="970280"/>
            <a:ext cx="5798820" cy="5681345"/>
          </a:xfrm>
        </p:spPr>
        <p:txBody>
          <a:bodyPr/>
          <a:p>
            <a:r>
              <a:rPr lang="en-US">
                <a:sym typeface="+mn-ea"/>
              </a:rPr>
              <a:t>Introduction</a:t>
            </a:r>
            <a:endParaRPr lang="en-US">
              <a:sym typeface="+mn-ea"/>
            </a:endParaRPr>
          </a:p>
          <a:p>
            <a:r>
              <a:rPr lang="en-US">
                <a:sym typeface="+mn-ea"/>
              </a:rPr>
              <a:t>Methodology</a:t>
            </a:r>
            <a:endParaRPr lang="en-US">
              <a:sym typeface="+mn-ea"/>
            </a:endParaRPr>
          </a:p>
          <a:p>
            <a:r>
              <a:rPr lang="en-US">
                <a:sym typeface="+mn-ea"/>
              </a:rPr>
              <a:t>System Architecture</a:t>
            </a:r>
            <a:endParaRPr lang="en-US">
              <a:sym typeface="+mn-ea"/>
            </a:endParaRPr>
          </a:p>
          <a:p>
            <a:r>
              <a:rPr lang="en-US">
                <a:sym typeface="+mn-ea"/>
              </a:rPr>
              <a:t>Data Processing Pipeline</a:t>
            </a:r>
            <a:endParaRPr lang="en-US"/>
          </a:p>
          <a:p>
            <a:r>
              <a:rPr lang="en-US">
                <a:sym typeface="+mn-ea"/>
              </a:rPr>
              <a:t>Machine Learning Algorithms</a:t>
            </a:r>
            <a:endParaRPr lang="en-US"/>
          </a:p>
          <a:p>
            <a:r>
              <a:rPr lang="en-US">
                <a:sym typeface="+mn-ea"/>
              </a:rPr>
              <a:t>Key Application Area</a:t>
            </a:r>
            <a:endParaRPr lang="en-US"/>
          </a:p>
          <a:p>
            <a:r>
              <a:rPr lang="en-US">
                <a:sym typeface="+mn-ea"/>
              </a:rPr>
              <a:t>Smart City Water Management</a:t>
            </a:r>
            <a:endParaRPr lang="en-US"/>
          </a:p>
          <a:p>
            <a:r>
              <a:rPr lang="en-US"/>
              <a:t>Conclusion</a:t>
            </a:r>
            <a:endParaRPr lang="en-US"/>
          </a:p>
        </p:txBody>
      </p:sp>
      <p:pic>
        <p:nvPicPr>
          <p:cNvPr id="100" name="Content Placeholder 99"/>
          <p:cNvPicPr>
            <a:picLocks noChangeAspect="1"/>
          </p:cNvPicPr>
          <p:nvPr>
            <p:ph sz="half" idx="2"/>
          </p:nvPr>
        </p:nvPicPr>
        <p:blipFill>
          <a:blip r:embed="rId1"/>
          <a:stretch>
            <a:fillRect/>
          </a:stretch>
        </p:blipFill>
        <p:spPr>
          <a:xfrm>
            <a:off x="5994400" y="1470660"/>
            <a:ext cx="4759960" cy="46799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sz="2800"/>
              <a:t>Machine learning has been proven for the design of intelligent solutions in this field. This paper presents an approach for monitoring and predicting water consumption from the most important water outlets in a household based on a proposed IoT solution. Data processing pipelines were defined, including K-means clustering and evaluation metrics, extracting consumption events, and training classification methods for predicting consumption sources. Continuous water consumption monitoring offers multiple benefits toward improving decision support by combining modern processing techniques, algorithms, and methods.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1"/>
          <p:cNvPicPr>
            <a:picLocks noChangeAspect="1"/>
          </p:cNvPicPr>
          <p:nvPr>
            <p:ph idx="4294967295"/>
          </p:nvPr>
        </p:nvPicPr>
        <p:blipFill>
          <a:blip r:embed="rId1"/>
          <a:stretch>
            <a:fillRect/>
          </a:stretch>
        </p:blipFill>
        <p:spPr>
          <a:xfrm>
            <a:off x="1064895" y="637540"/>
            <a:ext cx="10064115" cy="5647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sym typeface="+mn-ea"/>
              </a:rPr>
              <a:t>Methodology</a:t>
            </a:r>
            <a:endParaRPr lang="en-US"/>
          </a:p>
        </p:txBody>
      </p:sp>
      <p:pic>
        <p:nvPicPr>
          <p:cNvPr id="6" name="Content Placeholder 5" descr="p2"/>
          <p:cNvPicPr>
            <a:picLocks noChangeAspect="1"/>
          </p:cNvPicPr>
          <p:nvPr>
            <p:ph idx="1"/>
          </p:nvPr>
        </p:nvPicPr>
        <p:blipFill>
          <a:blip r:embed="rId1"/>
          <a:stretch>
            <a:fillRect/>
          </a:stretch>
        </p:blipFill>
        <p:spPr>
          <a:xfrm>
            <a:off x="389890" y="1826260"/>
            <a:ext cx="6158865" cy="4846320"/>
          </a:xfrm>
          <a:prstGeom prst="rect">
            <a:avLst/>
          </a:prstGeom>
        </p:spPr>
      </p:pic>
      <p:sp>
        <p:nvSpPr>
          <p:cNvPr id="8" name="Text Box 7"/>
          <p:cNvSpPr txBox="1"/>
          <p:nvPr/>
        </p:nvSpPr>
        <p:spPr>
          <a:xfrm>
            <a:off x="7016750" y="1939290"/>
            <a:ext cx="4418330" cy="4203065"/>
          </a:xfrm>
          <a:prstGeom prst="rect">
            <a:avLst/>
          </a:prstGeom>
          <a:noFill/>
        </p:spPr>
        <p:txBody>
          <a:bodyPr wrap="square" rtlCol="0" anchor="t">
            <a:noAutofit/>
          </a:bodyPr>
          <a:p>
            <a:pPr>
              <a:buFont typeface="Wingdings" panose="05000000000000000000" charset="0"/>
              <a:buChar char="v"/>
            </a:pPr>
            <a:r>
              <a:rPr lang="en-US" sz="2000">
                <a:sym typeface="+mn-ea"/>
              </a:rPr>
              <a:t>This chapter describes the proposed methodology for the data collection and processing pipelines, which provide the context for the experimental results obtained. The system architecture describes the water consumption monitoring solution. The data processing pipeline presents the methodology for water consumption analysis, for which the clustering and classification methods are described.</a:t>
            </a:r>
            <a:endParaRPr lang="en-US" sz="20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 Architecture</a:t>
            </a:r>
            <a:endParaRPr lang="en-US"/>
          </a:p>
        </p:txBody>
      </p:sp>
      <p:sp>
        <p:nvSpPr>
          <p:cNvPr id="3" name="Content Placeholder 2"/>
          <p:cNvSpPr>
            <a:spLocks noGrp="1"/>
          </p:cNvSpPr>
          <p:nvPr>
            <p:ph idx="1"/>
          </p:nvPr>
        </p:nvSpPr>
        <p:spPr>
          <a:xfrm>
            <a:off x="609600" y="1038225"/>
            <a:ext cx="10972800" cy="5819140"/>
          </a:xfrm>
        </p:spPr>
        <p:txBody>
          <a:bodyPr/>
          <a:p>
            <a:r>
              <a:rPr lang="en-US"/>
              <a:t>An intelligent water network management system is most effective when several factors are considered simultaneously, i.e., water suppliers, decision makers, and the direct involvement of consumers.</a:t>
            </a:r>
            <a:endParaRPr lang="en-US"/>
          </a:p>
          <a:p>
            <a:r>
              <a:rPr lang="en-US"/>
              <a:t> Data acquisition is performed using a NodeMCU development board based on the ESP8266 microcontroller, with Wi-Fi communication. The platform has multiple GPIO pins connected to several YF-S201 flow meters and can be programmed using the Arduino environment [44] to monitor and collect the water flow through several pipes.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r>
              <a:rPr lang="en-US">
                <a:sym typeface="+mn-ea"/>
              </a:rPr>
              <a:t>System Architecture</a:t>
            </a:r>
            <a:endParaRPr lang="en-US"/>
          </a:p>
        </p:txBody>
      </p:sp>
      <p:pic>
        <p:nvPicPr>
          <p:cNvPr id="13" name="Content Placeholder 12" descr="water-14-02187-g001 (1)"/>
          <p:cNvPicPr>
            <a:picLocks noChangeAspect="1"/>
          </p:cNvPicPr>
          <p:nvPr>
            <p:ph idx="1"/>
          </p:nvPr>
        </p:nvPicPr>
        <p:blipFill>
          <a:blip r:embed="rId1"/>
          <a:stretch>
            <a:fillRect/>
          </a:stretch>
        </p:blipFill>
        <p:spPr>
          <a:xfrm>
            <a:off x="905510" y="1600200"/>
            <a:ext cx="10534015"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Processing Pipeline</a:t>
            </a:r>
            <a:endParaRPr lang="en-US"/>
          </a:p>
        </p:txBody>
      </p:sp>
      <p:pic>
        <p:nvPicPr>
          <p:cNvPr id="8" name="Content Placeholder 7" descr="water-14-02187-g002-550"/>
          <p:cNvPicPr>
            <a:picLocks noChangeAspect="1"/>
          </p:cNvPicPr>
          <p:nvPr>
            <p:ph idx="1"/>
          </p:nvPr>
        </p:nvPicPr>
        <p:blipFill>
          <a:blip r:embed="rId1"/>
          <a:stretch>
            <a:fillRect/>
          </a:stretch>
        </p:blipFill>
        <p:spPr>
          <a:xfrm>
            <a:off x="608965" y="1767205"/>
            <a:ext cx="6106795" cy="4191000"/>
          </a:xfrm>
          <a:prstGeom prst="rect">
            <a:avLst/>
          </a:prstGeom>
        </p:spPr>
      </p:pic>
      <p:sp>
        <p:nvSpPr>
          <p:cNvPr id="9" name="Text Box 8"/>
          <p:cNvSpPr txBox="1"/>
          <p:nvPr/>
        </p:nvSpPr>
        <p:spPr>
          <a:xfrm>
            <a:off x="7168515" y="1767840"/>
            <a:ext cx="4163695" cy="3922395"/>
          </a:xfrm>
          <a:prstGeom prst="rect">
            <a:avLst/>
          </a:prstGeom>
          <a:noFill/>
        </p:spPr>
        <p:txBody>
          <a:bodyPr wrap="square" rtlCol="0" anchor="t">
            <a:noAutofit/>
          </a:bodyPr>
          <a:p>
            <a:pPr marL="285750" indent="-285750">
              <a:buFont typeface="Wingdings" panose="05000000000000000000" charset="0"/>
              <a:buChar char="Ø"/>
            </a:pPr>
            <a:r>
              <a:rPr lang="en-US"/>
              <a:t>For a better understanding, each step will be described below. The raw data set (time series) was generated by collecting data from sensors installed in multiple households. Four types of water outlets were considered, i.e., sink (cold and hot water measured separately), toilet, and shower. The raw data set were processed to be evaluated and tested by first eliminating nonrelevant data that could negatively impact the results.</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4655</Words>
  <Application>WPS Presentation</Application>
  <PresentationFormat>Widescreen</PresentationFormat>
  <Paragraphs>63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Wingdings</vt:lpstr>
      <vt:lpstr>Microsoft YaHei</vt:lpstr>
      <vt:lpstr>Arial Unicode MS</vt:lpstr>
      <vt:lpstr>Calibri</vt:lpstr>
      <vt:lpstr>Blue Waves</vt:lpstr>
      <vt:lpstr>SMART WATER MANAGEMENT </vt:lpstr>
      <vt:lpstr>ABSTRACT</vt:lpstr>
      <vt:lpstr>PowerPoint 演示文稿</vt:lpstr>
      <vt:lpstr>INTRODUCTION</vt:lpstr>
      <vt:lpstr>PowerPoint 演示文稿</vt:lpstr>
      <vt:lpstr>PowerPoint 演示文稿</vt:lpstr>
      <vt:lpstr>System Architecture</vt:lpstr>
      <vt:lpstr>SYSTEM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 </dc:title>
  <dc:creator>USER</dc:creator>
  <cp:lastModifiedBy>USER</cp:lastModifiedBy>
  <cp:revision>3</cp:revision>
  <dcterms:created xsi:type="dcterms:W3CDTF">2023-10-08T11:40:00Z</dcterms:created>
  <dcterms:modified xsi:type="dcterms:W3CDTF">2023-10-08T14:06:50Z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75778C9BD85D4C10B14F80D98E408499_13</vt:lpwstr>
  </property>
  <property fmtid="{D5CDD505-2E9C-101B-9397-08002B2CF9AE}" pid="3" name="KSOProductBuildVer">
    <vt:lpwstr>1033-12.2.0.13215</vt:lpwstr>
  </property>
</Properties>
</file>