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24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395"/>
  </p:normalViewPr>
  <p:slideViewPr>
    <p:cSldViewPr snapToGrid="0">
      <p:cViewPr varScale="1">
        <p:scale>
          <a:sx n="125" d="100"/>
          <a:sy n="125" d="100"/>
        </p:scale>
        <p:origin x="2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280AE-B265-9B4B-9167-2B1C2C45E2C7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A4474-22D8-1947-9C01-E563CCFAEDB8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29681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DE" dirty="0"/>
              <a:t>atest consider this may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666FBB-F764-8241-A1F2-37B711016CBE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5065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3E7D-6641-DE30-7F11-D24E891DB4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2323AD-183C-A6B0-C81E-432F7C7C70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61342-08FF-726A-FE7C-725B2416A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D6650-2F6F-CFFA-C237-F62564E41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56206-84FD-5520-A860-F38CA481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987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0D3-EBB7-6C85-5FB3-29DDBF4A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B6575-EEC6-93EB-FA52-D2A5F6262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A20E-0A43-B0D5-9F56-69AB9F1D2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3B828-2530-4F42-BC79-19D7B7F0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22153-B9BB-B512-E801-B27E0024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724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2BA6-E9B8-2F51-B6A7-E3CE55C0B7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48848-F212-5978-7846-345D0DA03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DCA08-F824-90DC-3125-73DDE473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56C9D9-7406-4C72-7307-FB539827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0E639-95CD-FE70-071C-99ADF4C6C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086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61783-FAFE-99CB-071B-28382FD9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C4ED2-CECF-09BB-62A0-00B53383D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AC46F-95EB-2449-EFF2-57D903C4B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0DD2C-0FF5-6F73-2B91-8FE6ED1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53D08-76F0-67E1-3014-3F5DFF993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48726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C95C-4A4B-B6B4-F39F-4924BE8E7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47C9C-346C-0F42-6BC7-EC7DFD286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EEF54-7E9F-5336-C8EF-F302C2DF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D6C1-6427-F7CC-A4A7-22C943B6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E6549-2058-03AA-BEAE-CC9A21A8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556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0FAE2-B014-29A1-7A0D-53221534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B727D-DFCB-A0F5-B551-A41CDC431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E7880-77FC-B0CD-67BC-49314AB73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DF4E2B-3E76-B0E5-29B5-471E1724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01D29-C912-3283-DCB9-6E7E0DADF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B5B0B-35EA-3F86-1E37-BC514453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67468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8621-63A5-81C4-5257-0BDA0C58A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ABC81-E79B-B402-9B2C-CDB4BA5B5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5DF4A-DE0F-985A-AEF4-D8A92247F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004CB8-C894-FE54-BB09-8FA7FD380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3EB22-9777-995B-A951-EC30F131DC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89790F-C6E6-694D-4584-F0E6C9F58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3EBD0-ED8A-6964-7D44-A6C7C71B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DF3F88-BAC7-FEA9-729F-8E2156E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8353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B912-FA4E-2571-B7FF-B2657DF4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13566-61E6-FB03-B805-A6C6A806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8FED6-63D5-0773-D3E9-5FAA06EBE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015AB-F296-AC23-B70D-F0C118DD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4952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69675-CBBA-D42F-FF62-F41D24234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12E253-EAB2-4BCA-657D-2741C1B9D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A7063-4A5B-8FEA-037A-3A76208C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514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228A9-14C9-DADE-EFC9-AB26E7317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8D3B2-AC27-64FF-100B-8F7B8618A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8FA15-5F76-F0D7-0E42-99F13A713E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C971C-27E5-6559-FED1-EA95CD369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2A28C-6178-796B-CAE8-784D56CE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9E6D2-D80E-0E70-A380-F79B4C6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2342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EA899-4315-6C9C-95A3-A03F38AEB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FBB274-F4CB-68B0-C84A-0A67D80894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64B337-5399-5444-0C83-21DBB551C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DFEC4-C51C-5D9D-2C20-99CC2F79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EFFB4-4E89-9758-3D8A-750099EB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D7471-9E44-B0DB-7CD9-53F34D38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3233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2AE224-21B4-ECA9-EF8B-80695418F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6526A-8AC0-3C99-00B4-676B952A1E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8CC5B-F2C7-12A6-7B27-DC7EBF311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3561D-2947-204E-82AA-A3BF3CE84422}" type="datetimeFigureOut">
              <a:rPr lang="en-DE" smtClean="0"/>
              <a:t>15.05.25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7F108-F01F-AA85-AE73-861F6639B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BBF86-287C-1028-D1BD-B98AF91EC8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01B4B-B0E5-BF41-82A5-B015682C955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41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7F5F6DA-78FA-F83F-6726-4DC222C14752}"/>
              </a:ext>
            </a:extLst>
          </p:cNvPr>
          <p:cNvSpPr txBox="1"/>
          <p:nvPr/>
        </p:nvSpPr>
        <p:spPr>
          <a:xfrm>
            <a:off x="12737147" y="5525823"/>
            <a:ext cx="527089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DE" sz="1200" b="1" dirty="0">
                <a:cs typeface="Times New Roman" panose="02020603050405020304" pitchFamily="18" charset="0"/>
              </a:rPr>
              <a:t>113</a:t>
            </a:r>
          </a:p>
          <a:p>
            <a:r>
              <a:rPr lang="en-DE" sz="1200" b="1" dirty="0">
                <a:cs typeface="Times New Roman" panose="02020603050405020304" pitchFamily="18" charset="0"/>
              </a:rPr>
              <a:t>115</a:t>
            </a:r>
          </a:p>
          <a:p>
            <a:r>
              <a:rPr lang="en-DE" sz="1200" b="1" dirty="0">
                <a:cs typeface="Times New Roman" panose="02020603050405020304" pitchFamily="18" charset="0"/>
              </a:rPr>
              <a:t>119</a:t>
            </a:r>
          </a:p>
          <a:p>
            <a:r>
              <a:rPr lang="en-DE" sz="1200" b="1" dirty="0">
                <a:cs typeface="Times New Roman" panose="02020603050405020304" pitchFamily="18" charset="0"/>
              </a:rPr>
              <a:t>233</a:t>
            </a:r>
          </a:p>
          <a:p>
            <a:r>
              <a:rPr lang="en-DE" sz="1200" b="1" dirty="0">
                <a:cs typeface="Times New Roman" panose="02020603050405020304" pitchFamily="18" charset="0"/>
              </a:rPr>
              <a:t>343</a:t>
            </a:r>
          </a:p>
          <a:p>
            <a:r>
              <a:rPr lang="en-DE" sz="1200" b="1" dirty="0">
                <a:cs typeface="Times New Roman" panose="02020603050405020304" pitchFamily="18" charset="0"/>
              </a:rPr>
              <a:t>345</a:t>
            </a:r>
          </a:p>
          <a:p>
            <a:r>
              <a:rPr lang="en-DE" sz="1200" b="1" dirty="0">
                <a:cs typeface="Times New Roman" panose="02020603050405020304" pitchFamily="18" charset="0"/>
              </a:rPr>
              <a:t>218</a:t>
            </a:r>
          </a:p>
          <a:p>
            <a:r>
              <a:rPr lang="en-DE" sz="1200" b="1" dirty="0">
                <a:cs typeface="Times New Roman" panose="02020603050405020304" pitchFamily="18" charset="0"/>
              </a:rPr>
              <a:t>211</a:t>
            </a:r>
          </a:p>
        </p:txBody>
      </p:sp>
      <p:cxnSp>
        <p:nvCxnSpPr>
          <p:cNvPr id="165" name="Curved Connector 164">
            <a:extLst>
              <a:ext uri="{FF2B5EF4-FFF2-40B4-BE49-F238E27FC236}">
                <a16:creationId xmlns:a16="http://schemas.microsoft.com/office/drawing/2014/main" id="{8697C983-5B89-B7FE-2ADE-9FEE21AB0EDF}"/>
              </a:ext>
            </a:extLst>
          </p:cNvPr>
          <p:cNvCxnSpPr>
            <a:cxnSpLocks/>
          </p:cNvCxnSpPr>
          <p:nvPr/>
        </p:nvCxnSpPr>
        <p:spPr>
          <a:xfrm>
            <a:off x="8800116" y="2616995"/>
            <a:ext cx="1812486" cy="1385667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4" name="Curved Connector 163">
            <a:extLst>
              <a:ext uri="{FF2B5EF4-FFF2-40B4-BE49-F238E27FC236}">
                <a16:creationId xmlns:a16="http://schemas.microsoft.com/office/drawing/2014/main" id="{EBFDD50F-426B-BA95-14ED-D125712A8535}"/>
              </a:ext>
            </a:extLst>
          </p:cNvPr>
          <p:cNvCxnSpPr>
            <a:cxnSpLocks/>
            <a:endCxn id="149" idx="0"/>
          </p:cNvCxnSpPr>
          <p:nvPr/>
        </p:nvCxnSpPr>
        <p:spPr>
          <a:xfrm>
            <a:off x="7335376" y="850457"/>
            <a:ext cx="3193736" cy="2716281"/>
          </a:xfrm>
          <a:prstGeom prst="curvedConnector2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74CA53CC-B137-6117-0BC0-4B6D7B38D29B}"/>
              </a:ext>
            </a:extLst>
          </p:cNvPr>
          <p:cNvSpPr/>
          <p:nvPr/>
        </p:nvSpPr>
        <p:spPr>
          <a:xfrm>
            <a:off x="10284835" y="3566738"/>
            <a:ext cx="488553" cy="468492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0E643889-17DD-C3E0-DFDE-CC2F777C8AE4}"/>
              </a:ext>
            </a:extLst>
          </p:cNvPr>
          <p:cNvCxnSpPr>
            <a:cxnSpLocks/>
          </p:cNvCxnSpPr>
          <p:nvPr/>
        </p:nvCxnSpPr>
        <p:spPr>
          <a:xfrm flipV="1">
            <a:off x="10774223" y="3463203"/>
            <a:ext cx="1352096" cy="31982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Oval 269">
            <a:extLst>
              <a:ext uri="{FF2B5EF4-FFF2-40B4-BE49-F238E27FC236}">
                <a16:creationId xmlns:a16="http://schemas.microsoft.com/office/drawing/2014/main" id="{A5B90567-4A6B-DA37-61F8-9022BAB39296}"/>
              </a:ext>
            </a:extLst>
          </p:cNvPr>
          <p:cNvSpPr/>
          <p:nvPr/>
        </p:nvSpPr>
        <p:spPr>
          <a:xfrm>
            <a:off x="8164266" y="3355340"/>
            <a:ext cx="1154792" cy="903608"/>
          </a:xfrm>
          <a:prstGeom prst="ellipse">
            <a:avLst/>
          </a:prstGeom>
          <a:solidFill>
            <a:srgbClr val="FF7E79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A9062C-7B68-7EE6-4BBB-2253802B35B0}"/>
              </a:ext>
            </a:extLst>
          </p:cNvPr>
          <p:cNvCxnSpPr>
            <a:cxnSpLocks/>
          </p:cNvCxnSpPr>
          <p:nvPr/>
        </p:nvCxnSpPr>
        <p:spPr>
          <a:xfrm>
            <a:off x="6723404" y="1295942"/>
            <a:ext cx="7894" cy="33428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1" name="Oval 280">
            <a:extLst>
              <a:ext uri="{FF2B5EF4-FFF2-40B4-BE49-F238E27FC236}">
                <a16:creationId xmlns:a16="http://schemas.microsoft.com/office/drawing/2014/main" id="{2461CC0D-0CF0-4283-BC68-E62799CC90F3}"/>
              </a:ext>
            </a:extLst>
          </p:cNvPr>
          <p:cNvSpPr/>
          <p:nvPr/>
        </p:nvSpPr>
        <p:spPr>
          <a:xfrm>
            <a:off x="6149955" y="414875"/>
            <a:ext cx="1154792" cy="903608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69" name="Oval 268">
            <a:extLst>
              <a:ext uri="{FF2B5EF4-FFF2-40B4-BE49-F238E27FC236}">
                <a16:creationId xmlns:a16="http://schemas.microsoft.com/office/drawing/2014/main" id="{B320A8EA-F5F7-F23F-B44D-CE1E9FB8120E}"/>
              </a:ext>
            </a:extLst>
          </p:cNvPr>
          <p:cNvSpPr/>
          <p:nvPr/>
        </p:nvSpPr>
        <p:spPr>
          <a:xfrm>
            <a:off x="7899532" y="1814536"/>
            <a:ext cx="1154792" cy="903608"/>
          </a:xfrm>
          <a:prstGeom prst="ellipse">
            <a:avLst/>
          </a:prstGeom>
          <a:solidFill>
            <a:srgbClr val="FF7E79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24" name="Decision 223">
            <a:extLst>
              <a:ext uri="{FF2B5EF4-FFF2-40B4-BE49-F238E27FC236}">
                <a16:creationId xmlns:a16="http://schemas.microsoft.com/office/drawing/2014/main" id="{AD301A5D-2592-ED7B-86D9-6FBB7EF2E825}"/>
              </a:ext>
            </a:extLst>
          </p:cNvPr>
          <p:cNvSpPr/>
          <p:nvPr/>
        </p:nvSpPr>
        <p:spPr>
          <a:xfrm>
            <a:off x="2399811" y="1650910"/>
            <a:ext cx="1603185" cy="1285722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4"/>
              </a:solidFill>
            </a:endParaRPr>
          </a:p>
        </p:txBody>
      </p:sp>
      <p:sp>
        <p:nvSpPr>
          <p:cNvPr id="183" name="Decision 182">
            <a:extLst>
              <a:ext uri="{FF2B5EF4-FFF2-40B4-BE49-F238E27FC236}">
                <a16:creationId xmlns:a16="http://schemas.microsoft.com/office/drawing/2014/main" id="{7631E681-3FFF-4968-6C4D-A808C1E19CA7}"/>
              </a:ext>
            </a:extLst>
          </p:cNvPr>
          <p:cNvSpPr/>
          <p:nvPr/>
        </p:nvSpPr>
        <p:spPr>
          <a:xfrm>
            <a:off x="5842886" y="3078766"/>
            <a:ext cx="1603185" cy="1285722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4"/>
              </a:solidFill>
            </a:endParaRPr>
          </a:p>
        </p:txBody>
      </p:sp>
      <p:pic>
        <p:nvPicPr>
          <p:cNvPr id="201" name="Graphic 200" descr="Document">
            <a:extLst>
              <a:ext uri="{FF2B5EF4-FFF2-40B4-BE49-F238E27FC236}">
                <a16:creationId xmlns:a16="http://schemas.microsoft.com/office/drawing/2014/main" id="{F6EE3FE2-055F-191B-4872-4424B8959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43378" y="5599028"/>
            <a:ext cx="791094" cy="79109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BD0C86C-77D9-E224-60F6-B2CEB73F637B}"/>
              </a:ext>
            </a:extLst>
          </p:cNvPr>
          <p:cNvSpPr/>
          <p:nvPr/>
        </p:nvSpPr>
        <p:spPr>
          <a:xfrm>
            <a:off x="6279309" y="6408869"/>
            <a:ext cx="1346531" cy="539380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15875">
            <a:solidFill>
              <a:schemeClr val="bg2">
                <a:lumMod val="25000"/>
              </a:schemeClr>
            </a:solidFill>
          </a:ln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C77640EC-B206-221C-3FA6-51A7AFAAB242}"/>
              </a:ext>
            </a:extLst>
          </p:cNvPr>
          <p:cNvSpPr/>
          <p:nvPr/>
        </p:nvSpPr>
        <p:spPr>
          <a:xfrm>
            <a:off x="5008164" y="5997262"/>
            <a:ext cx="1419227" cy="687100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5875">
            <a:solidFill>
              <a:schemeClr val="bg1">
                <a:lumMod val="50000"/>
              </a:schemeClr>
            </a:solidFill>
          </a:ln>
          <a:effectLst>
            <a:glow>
              <a:schemeClr val="accent1"/>
            </a:glow>
            <a:outerShdw blurRad="50800" dist="38100" sx="1000" sy="1000" algn="l" rotWithShape="0">
              <a:prstClr val="black">
                <a:alpha val="0"/>
              </a:prstClr>
            </a:outerShdw>
            <a:reflection stA="0" endPos="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77F4F9-ED5E-E0C0-DE34-8C547544E7DC}"/>
              </a:ext>
            </a:extLst>
          </p:cNvPr>
          <p:cNvSpPr txBox="1"/>
          <p:nvPr/>
        </p:nvSpPr>
        <p:spPr>
          <a:xfrm>
            <a:off x="5154620" y="6178128"/>
            <a:ext cx="14990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cs typeface="Times New Roman" panose="02020603050405020304" pitchFamily="18" charset="0"/>
              </a:rPr>
              <a:t>FLASHDeconv</a:t>
            </a:r>
          </a:p>
        </p:txBody>
      </p:sp>
      <p:sp>
        <p:nvSpPr>
          <p:cNvPr id="13" name="Plus 12">
            <a:extLst>
              <a:ext uri="{FF2B5EF4-FFF2-40B4-BE49-F238E27FC236}">
                <a16:creationId xmlns:a16="http://schemas.microsoft.com/office/drawing/2014/main" id="{E26EB2B3-B6FE-2D3B-1EE0-133731F7C2C6}"/>
              </a:ext>
            </a:extLst>
          </p:cNvPr>
          <p:cNvSpPr/>
          <p:nvPr/>
        </p:nvSpPr>
        <p:spPr>
          <a:xfrm>
            <a:off x="6541169" y="6107371"/>
            <a:ext cx="223436" cy="203282"/>
          </a:xfrm>
          <a:prstGeom prst="mathPlus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nip and Round Single Corner of Rectangle 13">
            <a:extLst>
              <a:ext uri="{FF2B5EF4-FFF2-40B4-BE49-F238E27FC236}">
                <a16:creationId xmlns:a16="http://schemas.microsoft.com/office/drawing/2014/main" id="{15AA1959-A8CE-F1C9-7188-0CAEB60544E9}"/>
              </a:ext>
            </a:extLst>
          </p:cNvPr>
          <p:cNvSpPr/>
          <p:nvPr/>
        </p:nvSpPr>
        <p:spPr>
          <a:xfrm>
            <a:off x="7801822" y="5605615"/>
            <a:ext cx="567876" cy="695892"/>
          </a:xfrm>
          <a:prstGeom prst="snipRoundRect">
            <a:avLst/>
          </a:prstGeom>
          <a:solidFill>
            <a:schemeClr val="bg2"/>
          </a:solidFill>
          <a:ln w="15875"/>
          <a:scene3d>
            <a:camera prst="orthographicFront"/>
            <a:lightRig rig="threePt" dir="t"/>
          </a:scene3d>
          <a:sp3d>
            <a:bevelB w="114300" prst="artDeco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71E6C3-714E-1816-D19D-D299CD1CB29D}"/>
              </a:ext>
            </a:extLst>
          </p:cNvPr>
          <p:cNvSpPr/>
          <p:nvPr/>
        </p:nvSpPr>
        <p:spPr>
          <a:xfrm>
            <a:off x="7700363" y="5745121"/>
            <a:ext cx="786547" cy="247511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20305D-F741-FF80-3604-D2014F5F127E}"/>
              </a:ext>
            </a:extLst>
          </p:cNvPr>
          <p:cNvSpPr txBox="1"/>
          <p:nvPr/>
        </p:nvSpPr>
        <p:spPr>
          <a:xfrm>
            <a:off x="7868308" y="5736829"/>
            <a:ext cx="8326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TSV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E10D69-F110-BE4B-F04F-24E319B33C6D}"/>
              </a:ext>
            </a:extLst>
          </p:cNvPr>
          <p:cNvSpPr txBox="1"/>
          <p:nvPr/>
        </p:nvSpPr>
        <p:spPr>
          <a:xfrm>
            <a:off x="6378583" y="6557804"/>
            <a:ext cx="14990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cs typeface="Times New Roman" panose="02020603050405020304" pitchFamily="18" charset="0"/>
              </a:rPr>
              <a:t>FDR estimation</a:t>
            </a:r>
          </a:p>
        </p:txBody>
      </p:sp>
      <p:sp>
        <p:nvSpPr>
          <p:cNvPr id="18" name="Folded Corner 17">
            <a:extLst>
              <a:ext uri="{FF2B5EF4-FFF2-40B4-BE49-F238E27FC236}">
                <a16:creationId xmlns:a16="http://schemas.microsoft.com/office/drawing/2014/main" id="{75C81045-3E1C-F846-B084-E0C5FE702377}"/>
              </a:ext>
            </a:extLst>
          </p:cNvPr>
          <p:cNvSpPr/>
          <p:nvPr/>
        </p:nvSpPr>
        <p:spPr>
          <a:xfrm>
            <a:off x="9189353" y="5163111"/>
            <a:ext cx="2329095" cy="2367045"/>
          </a:xfrm>
          <a:prstGeom prst="foldedCorner">
            <a:avLst/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Folded Corner 18">
            <a:extLst>
              <a:ext uri="{FF2B5EF4-FFF2-40B4-BE49-F238E27FC236}">
                <a16:creationId xmlns:a16="http://schemas.microsoft.com/office/drawing/2014/main" id="{A7A22273-1EA7-B788-E41A-C93F1D1E5399}"/>
              </a:ext>
            </a:extLst>
          </p:cNvPr>
          <p:cNvSpPr/>
          <p:nvPr/>
        </p:nvSpPr>
        <p:spPr>
          <a:xfrm>
            <a:off x="12290820" y="5226225"/>
            <a:ext cx="1301329" cy="1899082"/>
          </a:xfrm>
          <a:prstGeom prst="foldedCorner">
            <a:avLst>
              <a:gd name="adj" fmla="val 28214"/>
            </a:avLst>
          </a:prstGeom>
          <a:noFill/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8959CB-71F3-C473-B07E-93A3C287A926}"/>
              </a:ext>
            </a:extLst>
          </p:cNvPr>
          <p:cNvSpPr txBox="1"/>
          <p:nvPr/>
        </p:nvSpPr>
        <p:spPr>
          <a:xfrm>
            <a:off x="9133221" y="5176976"/>
            <a:ext cx="1264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>
                <a:cs typeface="Times New Roman" panose="02020603050405020304" pitchFamily="18" charset="0"/>
              </a:rPr>
              <a:t>Monoisotpic Mass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3E710C-E388-4ED2-F939-3BD0E7B92C9E}"/>
              </a:ext>
            </a:extLst>
          </p:cNvPr>
          <p:cNvSpPr txBox="1"/>
          <p:nvPr/>
        </p:nvSpPr>
        <p:spPr>
          <a:xfrm>
            <a:off x="12258519" y="5225067"/>
            <a:ext cx="13502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cs typeface="Times New Roman" panose="02020603050405020304" pitchFamily="18" charset="0"/>
              </a:rPr>
              <a:t>Monoisotpic Mass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E998B7F-175C-B119-6A48-9786CB1E3DE6}"/>
              </a:ext>
            </a:extLst>
          </p:cNvPr>
          <p:cNvSpPr txBox="1"/>
          <p:nvPr/>
        </p:nvSpPr>
        <p:spPr>
          <a:xfrm>
            <a:off x="9438556" y="5385660"/>
            <a:ext cx="7503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113.4</a:t>
            </a:r>
          </a:p>
          <a:p>
            <a:r>
              <a:rPr lang="en-DE" sz="1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115</a:t>
            </a:r>
          </a:p>
          <a:p>
            <a:r>
              <a:rPr lang="en-DE" sz="1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119</a:t>
            </a:r>
          </a:p>
          <a:p>
            <a:r>
              <a:rPr lang="en-DE" sz="10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222</a:t>
            </a:r>
          </a:p>
          <a:p>
            <a:r>
              <a:rPr lang="en-DE" sz="1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343</a:t>
            </a:r>
          </a:p>
          <a:p>
            <a:r>
              <a:rPr lang="en-DE" sz="1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345</a:t>
            </a:r>
          </a:p>
          <a:p>
            <a:r>
              <a:rPr lang="en-DE" sz="1000" b="1" dirty="0">
                <a:solidFill>
                  <a:schemeClr val="accent2"/>
                </a:solidFill>
                <a:cs typeface="Times New Roman" panose="02020603050405020304" pitchFamily="18" charset="0"/>
              </a:rPr>
              <a:t>212</a:t>
            </a:r>
          </a:p>
          <a:p>
            <a:r>
              <a:rPr lang="en-DE" sz="1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211</a:t>
            </a:r>
          </a:p>
          <a:p>
            <a:r>
              <a:rPr lang="en-DE" sz="10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113.4</a:t>
            </a:r>
          </a:p>
          <a:p>
            <a:r>
              <a:rPr lang="en-DE" sz="10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222</a:t>
            </a:r>
          </a:p>
          <a:p>
            <a:r>
              <a:rPr lang="en-DE" sz="1000" b="1" dirty="0">
                <a:solidFill>
                  <a:schemeClr val="accent1"/>
                </a:solidFill>
                <a:cs typeface="Times New Roman" panose="02020603050405020304" pitchFamily="18" charset="0"/>
              </a:rPr>
              <a:t>119</a:t>
            </a:r>
          </a:p>
          <a:p>
            <a:r>
              <a:rPr lang="en-DE" sz="1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ADC6F9-4604-73A9-CE27-52982387F098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10353901" y="5152277"/>
            <a:ext cx="0" cy="23778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0EC5CD5-7881-7B03-9936-314ED9BC5252}"/>
              </a:ext>
            </a:extLst>
          </p:cNvPr>
          <p:cNvSpPr txBox="1"/>
          <p:nvPr/>
        </p:nvSpPr>
        <p:spPr>
          <a:xfrm>
            <a:off x="10322479" y="5152277"/>
            <a:ext cx="12647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>
                <a:cs typeface="Times New Roman" panose="02020603050405020304" pitchFamily="18" charset="0"/>
              </a:rPr>
              <a:t>Target Decoy Type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B6E0BF1-2352-C155-EB38-6B6D6C990E23}"/>
              </a:ext>
            </a:extLst>
          </p:cNvPr>
          <p:cNvCxnSpPr>
            <a:cxnSpLocks/>
          </p:cNvCxnSpPr>
          <p:nvPr/>
        </p:nvCxnSpPr>
        <p:spPr>
          <a:xfrm flipH="1">
            <a:off x="9199028" y="5438586"/>
            <a:ext cx="23194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B1BE61-4F89-9A56-C471-1FF6DB31F8B2}"/>
              </a:ext>
            </a:extLst>
          </p:cNvPr>
          <p:cNvCxnSpPr>
            <a:cxnSpLocks/>
          </p:cNvCxnSpPr>
          <p:nvPr/>
        </p:nvCxnSpPr>
        <p:spPr>
          <a:xfrm flipH="1">
            <a:off x="9189353" y="5568248"/>
            <a:ext cx="231942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EAB33E5-AF06-D8B4-5600-5D79BB74B5C5}"/>
              </a:ext>
            </a:extLst>
          </p:cNvPr>
          <p:cNvCxnSpPr>
            <a:cxnSpLocks/>
          </p:cNvCxnSpPr>
          <p:nvPr/>
        </p:nvCxnSpPr>
        <p:spPr>
          <a:xfrm flipH="1">
            <a:off x="9199028" y="5736829"/>
            <a:ext cx="23194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6B59EE7-6366-BFE2-9491-A8996BED422A}"/>
              </a:ext>
            </a:extLst>
          </p:cNvPr>
          <p:cNvCxnSpPr>
            <a:cxnSpLocks/>
          </p:cNvCxnSpPr>
          <p:nvPr/>
        </p:nvCxnSpPr>
        <p:spPr>
          <a:xfrm flipH="1">
            <a:off x="9180898" y="6052118"/>
            <a:ext cx="23194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AEC6267-A257-CD92-1628-B0A014117C0B}"/>
              </a:ext>
            </a:extLst>
          </p:cNvPr>
          <p:cNvCxnSpPr>
            <a:cxnSpLocks/>
          </p:cNvCxnSpPr>
          <p:nvPr/>
        </p:nvCxnSpPr>
        <p:spPr>
          <a:xfrm flipH="1">
            <a:off x="9199028" y="6342181"/>
            <a:ext cx="23194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29D9FA-BCA9-CDE5-6D80-01AAE3343322}"/>
              </a:ext>
            </a:extLst>
          </p:cNvPr>
          <p:cNvCxnSpPr>
            <a:cxnSpLocks/>
          </p:cNvCxnSpPr>
          <p:nvPr/>
        </p:nvCxnSpPr>
        <p:spPr>
          <a:xfrm flipH="1">
            <a:off x="9207482" y="5881421"/>
            <a:ext cx="228316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2401A0-A36A-0867-1B63-26B6379221AF}"/>
              </a:ext>
            </a:extLst>
          </p:cNvPr>
          <p:cNvCxnSpPr>
            <a:cxnSpLocks/>
          </p:cNvCxnSpPr>
          <p:nvPr/>
        </p:nvCxnSpPr>
        <p:spPr>
          <a:xfrm flipH="1">
            <a:off x="9199028" y="6479946"/>
            <a:ext cx="23194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68101F-E0E5-2922-06C8-CE48EDB4FD7E}"/>
              </a:ext>
            </a:extLst>
          </p:cNvPr>
          <p:cNvCxnSpPr>
            <a:cxnSpLocks/>
          </p:cNvCxnSpPr>
          <p:nvPr/>
        </p:nvCxnSpPr>
        <p:spPr>
          <a:xfrm flipH="1">
            <a:off x="9199028" y="6619757"/>
            <a:ext cx="23194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38B9A74-2F35-0994-22B7-CECE7C3C987D}"/>
              </a:ext>
            </a:extLst>
          </p:cNvPr>
          <p:cNvCxnSpPr>
            <a:cxnSpLocks/>
          </p:cNvCxnSpPr>
          <p:nvPr/>
        </p:nvCxnSpPr>
        <p:spPr>
          <a:xfrm flipH="1">
            <a:off x="9199028" y="6794800"/>
            <a:ext cx="23194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FD8E7E-7A8D-9193-085B-9C2C722EE28B}"/>
              </a:ext>
            </a:extLst>
          </p:cNvPr>
          <p:cNvCxnSpPr>
            <a:cxnSpLocks/>
          </p:cNvCxnSpPr>
          <p:nvPr/>
        </p:nvCxnSpPr>
        <p:spPr>
          <a:xfrm flipH="1">
            <a:off x="9199028" y="6948249"/>
            <a:ext cx="23194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D90DE84-4171-53F4-6406-35BD3BA057BF}"/>
              </a:ext>
            </a:extLst>
          </p:cNvPr>
          <p:cNvCxnSpPr>
            <a:cxnSpLocks/>
          </p:cNvCxnSpPr>
          <p:nvPr/>
        </p:nvCxnSpPr>
        <p:spPr>
          <a:xfrm flipH="1">
            <a:off x="9199028" y="7125307"/>
            <a:ext cx="230974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19C15C8-E43D-9413-0DC2-1FB5E1B92827}"/>
              </a:ext>
            </a:extLst>
          </p:cNvPr>
          <p:cNvSpPr txBox="1"/>
          <p:nvPr/>
        </p:nvSpPr>
        <p:spPr>
          <a:xfrm>
            <a:off x="10643190" y="5385660"/>
            <a:ext cx="7697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0</a:t>
            </a:r>
          </a:p>
          <a:p>
            <a:r>
              <a:rPr lang="en-DE" sz="1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0</a:t>
            </a:r>
          </a:p>
          <a:p>
            <a:r>
              <a:rPr lang="en-DE" sz="1000" b="1" dirty="0">
                <a:solidFill>
                  <a:schemeClr val="accent6">
                    <a:lumMod val="50000"/>
                  </a:schemeClr>
                </a:solidFill>
                <a:cs typeface="Times New Roman" panose="02020603050405020304" pitchFamily="18" charset="0"/>
              </a:rPr>
              <a:t>0</a:t>
            </a:r>
          </a:p>
          <a:p>
            <a:r>
              <a:rPr lang="en-DE" sz="1000" b="1" dirty="0">
                <a:cs typeface="Times New Roman" panose="02020603050405020304" pitchFamily="18" charset="0"/>
              </a:rPr>
              <a:t>0</a:t>
            </a:r>
          </a:p>
          <a:p>
            <a:r>
              <a:rPr lang="en-DE" sz="1000" b="1" dirty="0">
                <a:cs typeface="Times New Roman" panose="02020603050405020304" pitchFamily="18" charset="0"/>
              </a:rPr>
              <a:t>0</a:t>
            </a:r>
          </a:p>
          <a:p>
            <a:r>
              <a:rPr lang="en-DE" sz="1000" b="1" dirty="0">
                <a:cs typeface="Times New Roman" panose="02020603050405020304" pitchFamily="18" charset="0"/>
              </a:rPr>
              <a:t>0</a:t>
            </a:r>
          </a:p>
          <a:p>
            <a:r>
              <a:rPr lang="en-DE" sz="1000" b="1" dirty="0">
                <a:cs typeface="Times New Roman" panose="02020603050405020304" pitchFamily="18" charset="0"/>
              </a:rPr>
              <a:t>0</a:t>
            </a:r>
          </a:p>
          <a:p>
            <a:r>
              <a:rPr lang="en-DE" sz="1000" b="1" dirty="0">
                <a:cs typeface="Times New Roman" panose="02020603050405020304" pitchFamily="18" charset="0"/>
              </a:rPr>
              <a:t>0</a:t>
            </a:r>
          </a:p>
          <a:p>
            <a:r>
              <a:rPr lang="en-DE" sz="1000" b="1" dirty="0">
                <a:cs typeface="Times New Roman" panose="02020603050405020304" pitchFamily="18" charset="0"/>
              </a:rPr>
              <a:t>1</a:t>
            </a:r>
          </a:p>
          <a:p>
            <a:r>
              <a:rPr lang="en-DE" sz="1000" b="1" dirty="0">
                <a:cs typeface="Times New Roman" panose="02020603050405020304" pitchFamily="18" charset="0"/>
              </a:rPr>
              <a:t>1</a:t>
            </a:r>
          </a:p>
          <a:p>
            <a:r>
              <a:rPr lang="en-DE" sz="1000" b="1" dirty="0">
                <a:cs typeface="Times New Roman" panose="02020603050405020304" pitchFamily="18" charset="0"/>
              </a:rPr>
              <a:t>2</a:t>
            </a:r>
          </a:p>
          <a:p>
            <a:r>
              <a:rPr lang="en-DE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4F17C49-CEC0-74E4-0724-19AB9BDF3AA4}"/>
              </a:ext>
            </a:extLst>
          </p:cNvPr>
          <p:cNvSpPr txBox="1"/>
          <p:nvPr/>
        </p:nvSpPr>
        <p:spPr>
          <a:xfrm>
            <a:off x="9176480" y="4869262"/>
            <a:ext cx="330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200" b="1" dirty="0">
                <a:cs typeface="Times New Roman" panose="02020603050405020304" pitchFamily="18" charset="0"/>
              </a:rPr>
              <a:t>Deconvolved File from FLASHDeconv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599510C-0CE6-B110-5468-80E408D5731B}"/>
              </a:ext>
            </a:extLst>
          </p:cNvPr>
          <p:cNvSpPr txBox="1"/>
          <p:nvPr/>
        </p:nvSpPr>
        <p:spPr>
          <a:xfrm>
            <a:off x="11903004" y="4866981"/>
            <a:ext cx="24680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cs typeface="Times New Roman" panose="02020603050405020304" pitchFamily="18" charset="0"/>
              </a:rPr>
              <a:t>Theoretical</a:t>
            </a:r>
            <a:r>
              <a:rPr lang="en-DE" sz="1200" b="1" dirty="0">
                <a:cs typeface="Times New Roman" panose="02020603050405020304" pitchFamily="18" charset="0"/>
              </a:rPr>
              <a:t> mass list of sequences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7C05835-4024-4B07-B0D3-57E36358B2D5}"/>
              </a:ext>
            </a:extLst>
          </p:cNvPr>
          <p:cNvSpPr txBox="1"/>
          <p:nvPr/>
        </p:nvSpPr>
        <p:spPr>
          <a:xfrm>
            <a:off x="11594944" y="5493532"/>
            <a:ext cx="12111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Matching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3E93E5E-153A-8EAC-A6D9-872B3076D515}"/>
              </a:ext>
            </a:extLst>
          </p:cNvPr>
          <p:cNvSpPr txBox="1"/>
          <p:nvPr/>
        </p:nvSpPr>
        <p:spPr>
          <a:xfrm>
            <a:off x="3200525" y="5376350"/>
            <a:ext cx="2372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1" dirty="0">
                <a:cs typeface="Times New Roman" panose="02020603050405020304" pitchFamily="18" charset="0"/>
              </a:rPr>
              <a:t>In silico </a:t>
            </a:r>
            <a:r>
              <a:rPr lang="en-GB" sz="1400" b="1" dirty="0">
                <a:cs typeface="Times New Roman" panose="02020603050405020304" pitchFamily="18" charset="0"/>
              </a:rPr>
              <a:t>datasets </a:t>
            </a:r>
            <a:r>
              <a:rPr lang="en-GB" sz="1400" b="1" dirty="0" err="1">
                <a:cs typeface="Times New Roman" panose="02020603050405020304" pitchFamily="18" charset="0"/>
              </a:rPr>
              <a:t>mzml</a:t>
            </a:r>
            <a:endParaRPr lang="en-DE" sz="1400" b="1" dirty="0">
              <a:cs typeface="Times New Roman" panose="02020603050405020304" pitchFamily="18" charset="0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6E24FC-9C15-5DE7-0F39-A89EC52A12BD}"/>
              </a:ext>
            </a:extLst>
          </p:cNvPr>
          <p:cNvCxnSpPr>
            <a:cxnSpLocks/>
          </p:cNvCxnSpPr>
          <p:nvPr/>
        </p:nvCxnSpPr>
        <p:spPr>
          <a:xfrm>
            <a:off x="1188688" y="6295237"/>
            <a:ext cx="32594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DC8F893-FF14-1CA9-33FF-E05A30C58AE5}"/>
              </a:ext>
            </a:extLst>
          </p:cNvPr>
          <p:cNvSpPr txBox="1"/>
          <p:nvPr/>
        </p:nvSpPr>
        <p:spPr>
          <a:xfrm>
            <a:off x="443504" y="5661394"/>
            <a:ext cx="177818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7" name="Bent Arrow 46">
            <a:extLst>
              <a:ext uri="{FF2B5EF4-FFF2-40B4-BE49-F238E27FC236}">
                <a16:creationId xmlns:a16="http://schemas.microsoft.com/office/drawing/2014/main" id="{99677888-BDE1-AC9E-B584-B7023E619217}"/>
              </a:ext>
            </a:extLst>
          </p:cNvPr>
          <p:cNvSpPr/>
          <p:nvPr/>
        </p:nvSpPr>
        <p:spPr>
          <a:xfrm>
            <a:off x="7219996" y="5894107"/>
            <a:ext cx="345697" cy="42528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7448CC6-7DC0-0C05-7A42-7F226F9BF1EE}"/>
              </a:ext>
            </a:extLst>
          </p:cNvPr>
          <p:cNvCxnSpPr>
            <a:cxnSpLocks/>
          </p:cNvCxnSpPr>
          <p:nvPr/>
        </p:nvCxnSpPr>
        <p:spPr>
          <a:xfrm flipV="1">
            <a:off x="8348115" y="5226225"/>
            <a:ext cx="760467" cy="37094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BDCFE9E-3E5F-8ED7-1A7B-BE9165170064}"/>
              </a:ext>
            </a:extLst>
          </p:cNvPr>
          <p:cNvCxnSpPr>
            <a:cxnSpLocks/>
          </p:cNvCxnSpPr>
          <p:nvPr/>
        </p:nvCxnSpPr>
        <p:spPr>
          <a:xfrm>
            <a:off x="3131743" y="6307135"/>
            <a:ext cx="32594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ED7C5E-F59D-38C4-6997-B69637F02800}"/>
              </a:ext>
            </a:extLst>
          </p:cNvPr>
          <p:cNvCxnSpPr>
            <a:cxnSpLocks/>
          </p:cNvCxnSpPr>
          <p:nvPr/>
        </p:nvCxnSpPr>
        <p:spPr>
          <a:xfrm>
            <a:off x="4560937" y="6307135"/>
            <a:ext cx="325946" cy="0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064008-53B1-9028-3710-267D435A6307}"/>
              </a:ext>
            </a:extLst>
          </p:cNvPr>
          <p:cNvCxnSpPr>
            <a:cxnSpLocks/>
          </p:cNvCxnSpPr>
          <p:nvPr/>
        </p:nvCxnSpPr>
        <p:spPr>
          <a:xfrm>
            <a:off x="8308360" y="6329089"/>
            <a:ext cx="821381" cy="5564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FE95B24-9A9A-6278-6DF1-4BDA559C21FD}"/>
              </a:ext>
            </a:extLst>
          </p:cNvPr>
          <p:cNvCxnSpPr>
            <a:cxnSpLocks/>
          </p:cNvCxnSpPr>
          <p:nvPr/>
        </p:nvCxnSpPr>
        <p:spPr>
          <a:xfrm flipH="1">
            <a:off x="9199028" y="6175437"/>
            <a:ext cx="2319420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DFB9ADD1-BB76-15C2-4525-871B7CAD6FEB}"/>
              </a:ext>
            </a:extLst>
          </p:cNvPr>
          <p:cNvSpPr txBox="1"/>
          <p:nvPr/>
        </p:nvSpPr>
        <p:spPr>
          <a:xfrm>
            <a:off x="488629" y="4739448"/>
            <a:ext cx="471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B</a:t>
            </a:r>
            <a:r>
              <a:rPr lang="en-DE" dirty="0"/>
              <a:t>.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EBE9B00-FE00-EBF4-4533-E9774113528B}"/>
              </a:ext>
            </a:extLst>
          </p:cNvPr>
          <p:cNvSpPr/>
          <p:nvPr/>
        </p:nvSpPr>
        <p:spPr>
          <a:xfrm>
            <a:off x="275265" y="4515665"/>
            <a:ext cx="16880562" cy="3350469"/>
          </a:xfrm>
          <a:prstGeom prst="roundRect">
            <a:avLst/>
          </a:prstGeom>
          <a:noFill/>
          <a:ln w="19050">
            <a:prstDash val="lgDashDot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21847A2-2FAB-1591-3CE7-9935431CC2D7}"/>
              </a:ext>
            </a:extLst>
          </p:cNvPr>
          <p:cNvSpPr/>
          <p:nvPr/>
        </p:nvSpPr>
        <p:spPr>
          <a:xfrm>
            <a:off x="23632" y="188361"/>
            <a:ext cx="17354551" cy="7942997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0E836A0-2A23-68CD-736F-61D8213F5FF5}"/>
              </a:ext>
            </a:extLst>
          </p:cNvPr>
          <p:cNvSpPr txBox="1"/>
          <p:nvPr/>
        </p:nvSpPr>
        <p:spPr>
          <a:xfrm>
            <a:off x="250149" y="507339"/>
            <a:ext cx="38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/>
              <a:t>A.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F4B84F8B-A19A-1650-9707-F7A73EEF5EB0}"/>
              </a:ext>
            </a:extLst>
          </p:cNvPr>
          <p:cNvSpPr/>
          <p:nvPr/>
        </p:nvSpPr>
        <p:spPr>
          <a:xfrm>
            <a:off x="1573141" y="5945588"/>
            <a:ext cx="1482001" cy="636707"/>
          </a:xfrm>
          <a:prstGeom prst="rect">
            <a:avLst/>
          </a:prstGeom>
          <a:solidFill>
            <a:schemeClr val="accent5"/>
          </a:solidFill>
          <a:ln w="15875">
            <a:solidFill>
              <a:schemeClr val="tx1"/>
            </a:solidFill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8DC59FA-E2D8-1E96-A25A-AC808C79FF18}"/>
              </a:ext>
            </a:extLst>
          </p:cNvPr>
          <p:cNvSpPr txBox="1"/>
          <p:nvPr/>
        </p:nvSpPr>
        <p:spPr>
          <a:xfrm>
            <a:off x="1635203" y="6069067"/>
            <a:ext cx="141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b="1" dirty="0"/>
              <a:t>SpectroSwiss</a:t>
            </a:r>
          </a:p>
        </p:txBody>
      </p:sp>
      <p:sp>
        <p:nvSpPr>
          <p:cNvPr id="3" name="Decision 2">
            <a:extLst>
              <a:ext uri="{FF2B5EF4-FFF2-40B4-BE49-F238E27FC236}">
                <a16:creationId xmlns:a16="http://schemas.microsoft.com/office/drawing/2014/main" id="{AE869814-06C3-1444-9C36-48A3FE34503B}"/>
              </a:ext>
            </a:extLst>
          </p:cNvPr>
          <p:cNvSpPr/>
          <p:nvPr/>
        </p:nvSpPr>
        <p:spPr>
          <a:xfrm>
            <a:off x="5932385" y="1634764"/>
            <a:ext cx="1603185" cy="1285722"/>
          </a:xfrm>
          <a:prstGeom prst="flowChartDecision">
            <a:avLst/>
          </a:prstGeom>
          <a:solidFill>
            <a:schemeClr val="accent2">
              <a:lumMod val="20000"/>
              <a:lumOff val="80000"/>
            </a:scheme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chemeClr val="accent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7BBA300-6E5F-F51A-E964-1B6522C388F9}"/>
              </a:ext>
            </a:extLst>
          </p:cNvPr>
          <p:cNvSpPr/>
          <p:nvPr/>
        </p:nvSpPr>
        <p:spPr>
          <a:xfrm>
            <a:off x="3900895" y="3330769"/>
            <a:ext cx="1415131" cy="829091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D6CD5E5-FDCD-B31E-0E27-56C2ACBF9257}"/>
              </a:ext>
            </a:extLst>
          </p:cNvPr>
          <p:cNvSpPr/>
          <p:nvPr/>
        </p:nvSpPr>
        <p:spPr>
          <a:xfrm>
            <a:off x="713037" y="1906826"/>
            <a:ext cx="1136194" cy="738235"/>
          </a:xfrm>
          <a:prstGeom prst="ellipse">
            <a:avLst/>
          </a:prstGeom>
          <a:solidFill>
            <a:schemeClr val="bg1">
              <a:lumMod val="75000"/>
            </a:schemeClr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B4F253-1A31-F9A3-358B-8BBB7D813C19}"/>
              </a:ext>
            </a:extLst>
          </p:cNvPr>
          <p:cNvSpPr txBox="1"/>
          <p:nvPr/>
        </p:nvSpPr>
        <p:spPr>
          <a:xfrm>
            <a:off x="794093" y="2102600"/>
            <a:ext cx="12412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 dirty="0"/>
              <a:t>Spectrum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4DA63D1-9573-0CFC-3B23-C5AA2EF0BF1C}"/>
              </a:ext>
            </a:extLst>
          </p:cNvPr>
          <p:cNvSpPr txBox="1"/>
          <p:nvPr/>
        </p:nvSpPr>
        <p:spPr>
          <a:xfrm>
            <a:off x="2525890" y="2066914"/>
            <a:ext cx="1383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b="1" dirty="0"/>
              <a:t>FLASHDeconv </a:t>
            </a:r>
          </a:p>
          <a:p>
            <a:pPr algn="ctr"/>
            <a:r>
              <a:rPr lang="en-DE" sz="1600" b="1" dirty="0"/>
              <a:t>Run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0F547FC-0B47-1DC4-EEB6-5D959BD6CDAB}"/>
              </a:ext>
            </a:extLst>
          </p:cNvPr>
          <p:cNvSpPr txBox="1"/>
          <p:nvPr/>
        </p:nvSpPr>
        <p:spPr>
          <a:xfrm>
            <a:off x="4178906" y="3463075"/>
            <a:ext cx="1123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600" b="1" dirty="0"/>
              <a:t>Annoted spectrum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F1AA39F-B7FD-C210-4C8D-958871A44903}"/>
              </a:ext>
            </a:extLst>
          </p:cNvPr>
          <p:cNvSpPr txBox="1"/>
          <p:nvPr/>
        </p:nvSpPr>
        <p:spPr>
          <a:xfrm>
            <a:off x="6084485" y="1978125"/>
            <a:ext cx="13194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b="1" dirty="0"/>
              <a:t>FLASHDeconv </a:t>
            </a:r>
            <a:r>
              <a:rPr lang="en-GB" sz="1200" b="1" dirty="0"/>
              <a:t>Run</a:t>
            </a:r>
            <a:r>
              <a:rPr lang="en-DE" sz="1200" b="1" dirty="0"/>
              <a:t> </a:t>
            </a:r>
          </a:p>
          <a:p>
            <a:pPr algn="ctr"/>
            <a:r>
              <a:rPr lang="en-GB" sz="1200" b="1" dirty="0"/>
              <a:t>f</a:t>
            </a:r>
            <a:r>
              <a:rPr lang="en-DE" sz="1200" b="1" dirty="0"/>
              <a:t>or D_signal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B26B440-CEAF-A152-9910-C4AB7DA6B9D0}"/>
              </a:ext>
            </a:extLst>
          </p:cNvPr>
          <p:cNvSpPr txBox="1"/>
          <p:nvPr/>
        </p:nvSpPr>
        <p:spPr>
          <a:xfrm>
            <a:off x="7765478" y="2005840"/>
            <a:ext cx="1470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b="1" dirty="0"/>
              <a:t>Decoy masses    (D_signal)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209A90F-47F3-7295-2F9A-C6DE37DAFA8D}"/>
              </a:ext>
            </a:extLst>
          </p:cNvPr>
          <p:cNvCxnSpPr>
            <a:cxnSpLocks/>
          </p:cNvCxnSpPr>
          <p:nvPr/>
        </p:nvCxnSpPr>
        <p:spPr>
          <a:xfrm flipV="1">
            <a:off x="3206158" y="875212"/>
            <a:ext cx="1872" cy="77902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F4A50055-8E5A-58A5-51B1-251AC6C07262}"/>
              </a:ext>
            </a:extLst>
          </p:cNvPr>
          <p:cNvCxnSpPr>
            <a:cxnSpLocks/>
            <a:endCxn id="281" idx="2"/>
          </p:cNvCxnSpPr>
          <p:nvPr/>
        </p:nvCxnSpPr>
        <p:spPr>
          <a:xfrm flipV="1">
            <a:off x="3188105" y="866679"/>
            <a:ext cx="2961850" cy="1811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85C6527-2C5E-5576-A89B-C66606CDA91B}"/>
              </a:ext>
            </a:extLst>
          </p:cNvPr>
          <p:cNvCxnSpPr>
            <a:cxnSpLocks/>
          </p:cNvCxnSpPr>
          <p:nvPr/>
        </p:nvCxnSpPr>
        <p:spPr>
          <a:xfrm flipV="1">
            <a:off x="3201403" y="3706823"/>
            <a:ext cx="699492" cy="5507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9562486-9FA3-2FB3-458D-7BE3A09FDA59}"/>
              </a:ext>
            </a:extLst>
          </p:cNvPr>
          <p:cNvCxnSpPr>
            <a:cxnSpLocks/>
          </p:cNvCxnSpPr>
          <p:nvPr/>
        </p:nvCxnSpPr>
        <p:spPr>
          <a:xfrm>
            <a:off x="1847712" y="2279260"/>
            <a:ext cx="559592" cy="407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BDC9870-E9B3-E85B-397D-C55FF17FC9A3}"/>
              </a:ext>
            </a:extLst>
          </p:cNvPr>
          <p:cNvCxnSpPr>
            <a:cxnSpLocks/>
            <a:endCxn id="183" idx="1"/>
          </p:cNvCxnSpPr>
          <p:nvPr/>
        </p:nvCxnSpPr>
        <p:spPr>
          <a:xfrm>
            <a:off x="5321172" y="3713941"/>
            <a:ext cx="521714" cy="7686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2" name="Picture 2">
            <a:extLst>
              <a:ext uri="{FF2B5EF4-FFF2-40B4-BE49-F238E27FC236}">
                <a16:creationId xmlns:a16="http://schemas.microsoft.com/office/drawing/2014/main" id="{E88CD184-281D-4325-3AAB-BAD49826E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2119" y="698563"/>
            <a:ext cx="2365609" cy="176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1273AE9-F2DE-F61C-1FEA-8845E014F4AC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3988688" y="2277625"/>
            <a:ext cx="1943697" cy="9622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D69DCBD3-5425-6262-A9C5-963BF437A382}"/>
              </a:ext>
            </a:extLst>
          </p:cNvPr>
          <p:cNvSpPr txBox="1"/>
          <p:nvPr/>
        </p:nvSpPr>
        <p:spPr>
          <a:xfrm>
            <a:off x="15336464" y="2437195"/>
            <a:ext cx="8747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b="1" dirty="0"/>
              <a:t>Qscore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0F7A4F0-7831-2055-BE36-5B5DD899F790}"/>
              </a:ext>
            </a:extLst>
          </p:cNvPr>
          <p:cNvSpPr txBox="1"/>
          <p:nvPr/>
        </p:nvSpPr>
        <p:spPr>
          <a:xfrm>
            <a:off x="15156746" y="784526"/>
            <a:ext cx="13433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dirty="0">
                <a:solidFill>
                  <a:srgbClr val="FF0000"/>
                </a:solidFill>
              </a:rPr>
              <a:t>----  </a:t>
            </a:r>
            <a:r>
              <a:rPr lang="en-DE" sz="800" b="1" dirty="0"/>
              <a:t>Estimated FDR</a:t>
            </a:r>
          </a:p>
          <a:p>
            <a:endParaRPr lang="en-DE" sz="1000" dirty="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A2CC5CE1-09E7-A47C-5A59-45994A85EB76}"/>
              </a:ext>
            </a:extLst>
          </p:cNvPr>
          <p:cNvCxnSpPr>
            <a:cxnSpLocks/>
          </p:cNvCxnSpPr>
          <p:nvPr/>
        </p:nvCxnSpPr>
        <p:spPr>
          <a:xfrm>
            <a:off x="15247591" y="1077088"/>
            <a:ext cx="2058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181504DF-EE47-641F-0A70-4CE4FB7D0093}"/>
              </a:ext>
            </a:extLst>
          </p:cNvPr>
          <p:cNvSpPr txBox="1"/>
          <p:nvPr/>
        </p:nvSpPr>
        <p:spPr>
          <a:xfrm>
            <a:off x="15386641" y="940810"/>
            <a:ext cx="8107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800" b="1" dirty="0"/>
              <a:t>True FDR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EB4994E-44AE-52C6-1191-5B702C8C7BD1}"/>
              </a:ext>
            </a:extLst>
          </p:cNvPr>
          <p:cNvCxnSpPr>
            <a:cxnSpLocks/>
          </p:cNvCxnSpPr>
          <p:nvPr/>
        </p:nvCxnSpPr>
        <p:spPr>
          <a:xfrm>
            <a:off x="7515956" y="2266340"/>
            <a:ext cx="378771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0" name="Graphic 199" descr="Document">
            <a:extLst>
              <a:ext uri="{FF2B5EF4-FFF2-40B4-BE49-F238E27FC236}">
                <a16:creationId xmlns:a16="http://schemas.microsoft.com/office/drawing/2014/main" id="{9F3C8F6C-BF81-77B2-9265-ACD3B4166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65404" y="5950248"/>
            <a:ext cx="791094" cy="791094"/>
          </a:xfrm>
          <a:prstGeom prst="rect">
            <a:avLst/>
          </a:prstGeom>
        </p:spPr>
      </p:pic>
      <p:sp>
        <p:nvSpPr>
          <p:cNvPr id="139" name="Oval 138">
            <a:extLst>
              <a:ext uri="{FF2B5EF4-FFF2-40B4-BE49-F238E27FC236}">
                <a16:creationId xmlns:a16="http://schemas.microsoft.com/office/drawing/2014/main" id="{EFEB4ED6-0910-2BBF-D981-18B0B8840C2A}"/>
              </a:ext>
            </a:extLst>
          </p:cNvPr>
          <p:cNvSpPr/>
          <p:nvPr/>
        </p:nvSpPr>
        <p:spPr>
          <a:xfrm>
            <a:off x="11548923" y="2583042"/>
            <a:ext cx="1154792" cy="903608"/>
          </a:xfrm>
          <a:prstGeom prst="ellipse">
            <a:avLst/>
          </a:prstGeom>
          <a:solidFill>
            <a:srgbClr val="FF7E79"/>
          </a:solidFill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EED291D-E90F-2E34-59AD-301FA7A8EDE4}"/>
              </a:ext>
            </a:extLst>
          </p:cNvPr>
          <p:cNvSpPr txBox="1"/>
          <p:nvPr/>
        </p:nvSpPr>
        <p:spPr>
          <a:xfrm>
            <a:off x="11700500" y="2702341"/>
            <a:ext cx="8623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b="1" dirty="0"/>
              <a:t>Total Decoys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5C7389D-9AC6-A3B5-949D-4A97D1D6A19E}"/>
              </a:ext>
            </a:extLst>
          </p:cNvPr>
          <p:cNvSpPr txBox="1"/>
          <p:nvPr/>
        </p:nvSpPr>
        <p:spPr>
          <a:xfrm>
            <a:off x="5917283" y="3524629"/>
            <a:ext cx="1497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b="1" dirty="0"/>
              <a:t>FLASHDeconv Run </a:t>
            </a:r>
          </a:p>
          <a:p>
            <a:pPr algn="ctr"/>
            <a:r>
              <a:rPr lang="en-DE" sz="1200" b="1" dirty="0"/>
              <a:t>for D_noise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594B87F-358B-5D0D-3266-14C0D862A61A}"/>
              </a:ext>
            </a:extLst>
          </p:cNvPr>
          <p:cNvSpPr txBox="1"/>
          <p:nvPr/>
        </p:nvSpPr>
        <p:spPr>
          <a:xfrm>
            <a:off x="7933608" y="3576383"/>
            <a:ext cx="1616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b="1" dirty="0"/>
              <a:t>Decoy masses (D_noise)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E9D26B1-B593-CE53-031D-A7433CB44C50}"/>
              </a:ext>
            </a:extLst>
          </p:cNvPr>
          <p:cNvSpPr txBox="1"/>
          <p:nvPr/>
        </p:nvSpPr>
        <p:spPr>
          <a:xfrm>
            <a:off x="10190652" y="3987832"/>
            <a:ext cx="80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/>
              <a:t>Weight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56333035-D4F8-E97D-17FB-7E6B2B4F9F94}"/>
              </a:ext>
            </a:extLst>
          </p:cNvPr>
          <p:cNvCxnSpPr>
            <a:cxnSpLocks/>
          </p:cNvCxnSpPr>
          <p:nvPr/>
        </p:nvCxnSpPr>
        <p:spPr>
          <a:xfrm>
            <a:off x="7446071" y="3717915"/>
            <a:ext cx="72708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Elbow Connector 202">
            <a:extLst>
              <a:ext uri="{FF2B5EF4-FFF2-40B4-BE49-F238E27FC236}">
                <a16:creationId xmlns:a16="http://schemas.microsoft.com/office/drawing/2014/main" id="{751B4BE6-7199-F92D-C5AE-D35A144C2C16}"/>
              </a:ext>
            </a:extLst>
          </p:cNvPr>
          <p:cNvCxnSpPr>
            <a:cxnSpLocks/>
            <a:endCxn id="139" idx="0"/>
          </p:cNvCxnSpPr>
          <p:nvPr/>
        </p:nvCxnSpPr>
        <p:spPr>
          <a:xfrm>
            <a:off x="9047209" y="2233482"/>
            <a:ext cx="3079110" cy="34956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Left-right Arrow 222">
            <a:extLst>
              <a:ext uri="{FF2B5EF4-FFF2-40B4-BE49-F238E27FC236}">
                <a16:creationId xmlns:a16="http://schemas.microsoft.com/office/drawing/2014/main" id="{6B075EFB-8275-70D9-3EE3-B2C915B4303B}"/>
              </a:ext>
            </a:extLst>
          </p:cNvPr>
          <p:cNvSpPr/>
          <p:nvPr/>
        </p:nvSpPr>
        <p:spPr>
          <a:xfrm>
            <a:off x="11685473" y="5754881"/>
            <a:ext cx="558244" cy="123111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B0B2572-5200-5A50-88F8-ECF5CC4D87AE}"/>
              </a:ext>
            </a:extLst>
          </p:cNvPr>
          <p:cNvSpPr txBox="1"/>
          <p:nvPr/>
        </p:nvSpPr>
        <p:spPr>
          <a:xfrm>
            <a:off x="257816" y="5512769"/>
            <a:ext cx="1603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C</a:t>
            </a:r>
            <a:r>
              <a:rPr lang="en-DE" sz="1400" b="1" dirty="0"/>
              <a:t>onfiguration files</a:t>
            </a:r>
          </a:p>
        </p:txBody>
      </p:sp>
      <p:pic>
        <p:nvPicPr>
          <p:cNvPr id="235" name="Graphic 234" descr="Document">
            <a:extLst>
              <a:ext uri="{FF2B5EF4-FFF2-40B4-BE49-F238E27FC236}">
                <a16:creationId xmlns:a16="http://schemas.microsoft.com/office/drawing/2014/main" id="{870CEB2E-6FAC-3395-E395-AE4375408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819" y="5806742"/>
            <a:ext cx="914400" cy="914400"/>
          </a:xfrm>
          <a:prstGeom prst="rect">
            <a:avLst/>
          </a:prstGeom>
        </p:spPr>
      </p:pic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E8E92DA8-BACB-C720-E747-7A59DE976058}"/>
              </a:ext>
            </a:extLst>
          </p:cNvPr>
          <p:cNvCxnSpPr>
            <a:cxnSpLocks/>
          </p:cNvCxnSpPr>
          <p:nvPr/>
        </p:nvCxnSpPr>
        <p:spPr>
          <a:xfrm flipV="1">
            <a:off x="3201403" y="2933308"/>
            <a:ext cx="1872" cy="779022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ECB8954F-C327-04D0-AB19-BA03F5F47A78}"/>
              </a:ext>
            </a:extLst>
          </p:cNvPr>
          <p:cNvSpPr txBox="1"/>
          <p:nvPr/>
        </p:nvSpPr>
        <p:spPr>
          <a:xfrm>
            <a:off x="10529111" y="3130602"/>
            <a:ext cx="37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/>
              <a:t>3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0D54207-7587-EF04-CEE8-8B9460F1B712}"/>
              </a:ext>
            </a:extLst>
          </p:cNvPr>
          <p:cNvSpPr txBox="1"/>
          <p:nvPr/>
        </p:nvSpPr>
        <p:spPr>
          <a:xfrm>
            <a:off x="5107972" y="1980002"/>
            <a:ext cx="37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/>
              <a:t>2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66EDB025-A1B2-8796-7BA3-7538B9F69C04}"/>
              </a:ext>
            </a:extLst>
          </p:cNvPr>
          <p:cNvSpPr txBox="1"/>
          <p:nvPr/>
        </p:nvSpPr>
        <p:spPr>
          <a:xfrm>
            <a:off x="3476075" y="3356062"/>
            <a:ext cx="373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400" b="1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B3E1C3A-553A-B63F-98D2-AF201401A5D1}"/>
              </a:ext>
            </a:extLst>
          </p:cNvPr>
          <p:cNvSpPr txBox="1"/>
          <p:nvPr/>
        </p:nvSpPr>
        <p:spPr>
          <a:xfrm>
            <a:off x="6316841" y="562027"/>
            <a:ext cx="865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b="1" dirty="0"/>
              <a:t>Target masses</a:t>
            </a:r>
          </a:p>
        </p:txBody>
      </p:sp>
      <p:cxnSp>
        <p:nvCxnSpPr>
          <p:cNvPr id="68" name="Elbow Connector 67">
            <a:extLst>
              <a:ext uri="{FF2B5EF4-FFF2-40B4-BE49-F238E27FC236}">
                <a16:creationId xmlns:a16="http://schemas.microsoft.com/office/drawing/2014/main" id="{FB839291-8031-52D9-7F4E-5A113587AA5D}"/>
              </a:ext>
            </a:extLst>
          </p:cNvPr>
          <p:cNvCxnSpPr>
            <a:cxnSpLocks/>
          </p:cNvCxnSpPr>
          <p:nvPr/>
        </p:nvCxnSpPr>
        <p:spPr>
          <a:xfrm flipV="1">
            <a:off x="12717001" y="2682424"/>
            <a:ext cx="2906686" cy="36297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Elbow Connector 131">
            <a:extLst>
              <a:ext uri="{FF2B5EF4-FFF2-40B4-BE49-F238E27FC236}">
                <a16:creationId xmlns:a16="http://schemas.microsoft.com/office/drawing/2014/main" id="{4CFE573F-7F9D-1BD5-987E-5E2816E1992B}"/>
              </a:ext>
            </a:extLst>
          </p:cNvPr>
          <p:cNvCxnSpPr>
            <a:cxnSpLocks/>
            <a:endCxn id="175" idx="0"/>
          </p:cNvCxnSpPr>
          <p:nvPr/>
        </p:nvCxnSpPr>
        <p:spPr>
          <a:xfrm>
            <a:off x="7291691" y="841041"/>
            <a:ext cx="6677002" cy="682311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9010B616-C7A4-B5EC-F925-DAAE8E117611}"/>
              </a:ext>
            </a:extLst>
          </p:cNvPr>
          <p:cNvCxnSpPr>
            <a:cxnSpLocks/>
          </p:cNvCxnSpPr>
          <p:nvPr/>
        </p:nvCxnSpPr>
        <p:spPr>
          <a:xfrm>
            <a:off x="9316252" y="3775655"/>
            <a:ext cx="968583" cy="0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48" name="Graphic 147" descr="Close">
            <a:extLst>
              <a:ext uri="{FF2B5EF4-FFF2-40B4-BE49-F238E27FC236}">
                <a16:creationId xmlns:a16="http://schemas.microsoft.com/office/drawing/2014/main" id="{A7EA9BE1-58A3-7899-8606-EF47602D0B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76331" y="3540315"/>
            <a:ext cx="523220" cy="523220"/>
          </a:xfrm>
          <a:prstGeom prst="rect">
            <a:avLst/>
          </a:prstGeom>
        </p:spPr>
      </p:pic>
      <p:sp>
        <p:nvSpPr>
          <p:cNvPr id="175" name="TextBox 174">
            <a:extLst>
              <a:ext uri="{FF2B5EF4-FFF2-40B4-BE49-F238E27FC236}">
                <a16:creationId xmlns:a16="http://schemas.microsoft.com/office/drawing/2014/main" id="{8E1E0E63-B6EF-8B18-64FD-E39A48C13B65}"/>
              </a:ext>
            </a:extLst>
          </p:cNvPr>
          <p:cNvSpPr txBox="1"/>
          <p:nvPr/>
        </p:nvSpPr>
        <p:spPr>
          <a:xfrm rot="16200000">
            <a:off x="13625204" y="1412067"/>
            <a:ext cx="909546" cy="222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Q</a:t>
            </a:r>
            <a:r>
              <a:rPr lang="en-DE" sz="800" b="1" dirty="0"/>
              <a:t>value or FDR</a:t>
            </a:r>
          </a:p>
        </p:txBody>
      </p:sp>
      <p:sp>
        <p:nvSpPr>
          <p:cNvPr id="185" name="Right Arrow 184">
            <a:extLst>
              <a:ext uri="{FF2B5EF4-FFF2-40B4-BE49-F238E27FC236}">
                <a16:creationId xmlns:a16="http://schemas.microsoft.com/office/drawing/2014/main" id="{D0E5296C-7F07-8977-E2D2-56C3FBB25C20}"/>
              </a:ext>
            </a:extLst>
          </p:cNvPr>
          <p:cNvSpPr/>
          <p:nvPr/>
        </p:nvSpPr>
        <p:spPr>
          <a:xfrm rot="2559348">
            <a:off x="9458379" y="1691834"/>
            <a:ext cx="215876" cy="70780"/>
          </a:xfrm>
          <a:prstGeom prst="rightArrow">
            <a:avLst/>
          </a:prstGeom>
          <a:solidFill>
            <a:schemeClr val="tx2"/>
          </a:solidFill>
          <a:ln w="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6" name="Right Arrow 185">
            <a:extLst>
              <a:ext uri="{FF2B5EF4-FFF2-40B4-BE49-F238E27FC236}">
                <a16:creationId xmlns:a16="http://schemas.microsoft.com/office/drawing/2014/main" id="{AB612247-1039-7EE9-67FC-D9A2B6D493AD}"/>
              </a:ext>
            </a:extLst>
          </p:cNvPr>
          <p:cNvSpPr/>
          <p:nvPr/>
        </p:nvSpPr>
        <p:spPr>
          <a:xfrm rot="2797786">
            <a:off x="10211552" y="3272722"/>
            <a:ext cx="215876" cy="70780"/>
          </a:xfrm>
          <a:prstGeom prst="rightArrow">
            <a:avLst/>
          </a:prstGeom>
          <a:solidFill>
            <a:schemeClr val="tx2"/>
          </a:solidFill>
          <a:ln w="0"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91" name="Picture 2">
            <a:extLst>
              <a:ext uri="{FF2B5EF4-FFF2-40B4-BE49-F238E27FC236}">
                <a16:creationId xmlns:a16="http://schemas.microsoft.com/office/drawing/2014/main" id="{8AAAFBBB-9365-572E-5941-BF0801665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" b="5183"/>
          <a:stretch/>
        </p:blipFill>
        <p:spPr bwMode="auto">
          <a:xfrm>
            <a:off x="13760228" y="5364036"/>
            <a:ext cx="3183735" cy="21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2" name="Rectangle 191">
            <a:extLst>
              <a:ext uri="{FF2B5EF4-FFF2-40B4-BE49-F238E27FC236}">
                <a16:creationId xmlns:a16="http://schemas.microsoft.com/office/drawing/2014/main" id="{88A141AE-926C-AF65-4C81-E9ACEA8869AD}"/>
              </a:ext>
            </a:extLst>
          </p:cNvPr>
          <p:cNvSpPr/>
          <p:nvPr/>
        </p:nvSpPr>
        <p:spPr>
          <a:xfrm>
            <a:off x="15323825" y="5489579"/>
            <a:ext cx="1416474" cy="841225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solidFill>
                <a:sysClr val="windowText" lastClr="000000"/>
              </a:solidFill>
            </a:endParaRP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88A8A3A5-EA73-308A-E2B6-BC45E7F731A4}"/>
              </a:ext>
            </a:extLst>
          </p:cNvPr>
          <p:cNvSpPr txBox="1"/>
          <p:nvPr/>
        </p:nvSpPr>
        <p:spPr>
          <a:xfrm>
            <a:off x="15857272" y="5526207"/>
            <a:ext cx="94671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True Positives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84AE1EC1-A0E6-BE11-396A-54BC49B1AF87}"/>
              </a:ext>
            </a:extLst>
          </p:cNvPr>
          <p:cNvSpPr txBox="1"/>
          <p:nvPr/>
        </p:nvSpPr>
        <p:spPr>
          <a:xfrm>
            <a:off x="15846430" y="5772428"/>
            <a:ext cx="968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Decoy Masses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D5F4371D-DD7A-161E-A1DD-7FA4F74AE2C9}"/>
              </a:ext>
            </a:extLst>
          </p:cNvPr>
          <p:cNvSpPr txBox="1"/>
          <p:nvPr/>
        </p:nvSpPr>
        <p:spPr>
          <a:xfrm>
            <a:off x="15846430" y="6035354"/>
            <a:ext cx="9684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1000" b="1" dirty="0"/>
              <a:t>False Positives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2C0466D4-F7A6-A791-F2B9-858D7C41E096}"/>
              </a:ext>
            </a:extLst>
          </p:cNvPr>
          <p:cNvSpPr/>
          <p:nvPr/>
        </p:nvSpPr>
        <p:spPr>
          <a:xfrm>
            <a:off x="15427279" y="5605887"/>
            <a:ext cx="429993" cy="95790"/>
          </a:xfrm>
          <a:prstGeom prst="rect">
            <a:avLst/>
          </a:prstGeom>
          <a:noFill/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89A386B7-CA70-DC12-50DD-A1F1F8EE9D42}"/>
              </a:ext>
            </a:extLst>
          </p:cNvPr>
          <p:cNvSpPr/>
          <p:nvPr/>
        </p:nvSpPr>
        <p:spPr>
          <a:xfrm>
            <a:off x="15445587" y="5852071"/>
            <a:ext cx="429993" cy="95790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BD5EE6CB-248A-4E15-EF75-DD0A3C9C857B}"/>
              </a:ext>
            </a:extLst>
          </p:cNvPr>
          <p:cNvSpPr/>
          <p:nvPr/>
        </p:nvSpPr>
        <p:spPr>
          <a:xfrm>
            <a:off x="15445587" y="6110570"/>
            <a:ext cx="429993" cy="95790"/>
          </a:xfrm>
          <a:prstGeom prst="rect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84999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Macintosh PowerPoint</Application>
  <PresentationFormat>Widescreen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feroz</dc:creator>
  <cp:lastModifiedBy>ayesha feroz</cp:lastModifiedBy>
  <cp:revision>1</cp:revision>
  <dcterms:created xsi:type="dcterms:W3CDTF">2025-05-15T13:04:26Z</dcterms:created>
  <dcterms:modified xsi:type="dcterms:W3CDTF">2025-05-15T13:04:46Z</dcterms:modified>
</cp:coreProperties>
</file>