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Figtree"/>
      <p:regular r:id="rId34"/>
      <p:bold r:id="rId35"/>
      <p:italic r:id="rId36"/>
      <p:boldItalic r:id="rId37"/>
    </p:embeddedFont>
    <p:embeddedFont>
      <p:font typeface="Figtree Medium"/>
      <p:regular r:id="rId38"/>
      <p:bold r:id="rId39"/>
      <p:italic r:id="rId40"/>
      <p:boldItalic r:id="rId41"/>
    </p:embeddedFont>
    <p:embeddedFont>
      <p:font typeface="Figtree Black"/>
      <p:bold r:id="rId42"/>
      <p:boldItalic r:id="rId43"/>
    </p:embeddedFont>
    <p:embeddedFont>
      <p:font typeface="Hanken Grotesk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2E3FC3-0EEB-4E6A-8502-387483EDCFF0}">
  <a:tblStyle styleId="{6F2E3FC3-0EEB-4E6A-8502-387483EDC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gtreeMedium-italic.fntdata"/><Relationship Id="rId42" Type="http://schemas.openxmlformats.org/officeDocument/2006/relationships/font" Target="fonts/FigtreeBlack-bold.fntdata"/><Relationship Id="rId41" Type="http://schemas.openxmlformats.org/officeDocument/2006/relationships/font" Target="fonts/FigtreeMedium-boldItalic.fntdata"/><Relationship Id="rId44" Type="http://schemas.openxmlformats.org/officeDocument/2006/relationships/font" Target="fonts/HankenGrotesk-regular.fntdata"/><Relationship Id="rId43" Type="http://schemas.openxmlformats.org/officeDocument/2006/relationships/font" Target="fonts/FigtreeBlack-boldItalic.fntdata"/><Relationship Id="rId46" Type="http://schemas.openxmlformats.org/officeDocument/2006/relationships/font" Target="fonts/HankenGrotesk-italic.fntdata"/><Relationship Id="rId45" Type="http://schemas.openxmlformats.org/officeDocument/2006/relationships/font" Target="fonts/HankenGrotes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HankenGrotesk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Figtree-bold.fntdata"/><Relationship Id="rId34" Type="http://schemas.openxmlformats.org/officeDocument/2006/relationships/font" Target="fonts/Figtree-regular.fntdata"/><Relationship Id="rId37" Type="http://schemas.openxmlformats.org/officeDocument/2006/relationships/font" Target="fonts/Figtree-boldItalic.fntdata"/><Relationship Id="rId36" Type="http://schemas.openxmlformats.org/officeDocument/2006/relationships/font" Target="fonts/Figtree-italic.fntdata"/><Relationship Id="rId39" Type="http://schemas.openxmlformats.org/officeDocument/2006/relationships/font" Target="fonts/FigtreeMedium-bold.fntdata"/><Relationship Id="rId38" Type="http://schemas.openxmlformats.org/officeDocument/2006/relationships/font" Target="fonts/Figtree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430a872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430a872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430a872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430a872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430a872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430a872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4b5fd67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4b5fd67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430a872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430a872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430a872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430a872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430a872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430a872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430a8725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430a8725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6c73d37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6c73d37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16c73d37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16c73d37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6c73d37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6c73d37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6fc85d6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16fc85d6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6c73d370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16c73d370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6fc85d6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16fc85d6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6fc85d6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16fc85d6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16fc85d6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16fc85d6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6fc85d6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6fc85d6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145d1a1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145d1a1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6c73d37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6c73d37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6c73d37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6c73d37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430a872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430a872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430a872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430a872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430a872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430a872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31925"/>
            <a:ext cx="73764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Ranking System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34546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Presented By: </a:t>
            </a:r>
            <a:r>
              <a:rPr lang="en" sz="1700"/>
              <a:t>Ayesha Nadeem, 2021-CS-9</a:t>
            </a:r>
            <a:endParaRPr sz="1700"/>
          </a:p>
        </p:txBody>
      </p:sp>
      <p:sp>
        <p:nvSpPr>
          <p:cNvPr id="285" name="Google Shape;285;p30"/>
          <p:cNvSpPr txBox="1"/>
          <p:nvPr>
            <p:ph type="ctrTitle"/>
          </p:nvPr>
        </p:nvSpPr>
        <p:spPr>
          <a:xfrm>
            <a:off x="1087125" y="2237244"/>
            <a:ext cx="58974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gtree"/>
                <a:ea typeface="Figtree"/>
                <a:cs typeface="Figtree"/>
                <a:sym typeface="Figtree"/>
              </a:rPr>
              <a:t>Efficient Document Retrieval Using TF-IDF and Cosine Similarity Algorithms</a:t>
            </a:r>
            <a:endParaRPr sz="20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892850" y="1640575"/>
            <a:ext cx="7232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Prepares raw text for analysis by cleaning and structuring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simplify the text and remove noise for further processing</a:t>
            </a:r>
            <a:endParaRPr sz="1800"/>
          </a:p>
        </p:txBody>
      </p:sp>
      <p:sp>
        <p:nvSpPr>
          <p:cNvPr id="376" name="Google Shape;376;p39"/>
          <p:cNvSpPr txBox="1"/>
          <p:nvPr>
            <p:ph idx="2" type="subTitle"/>
          </p:nvPr>
        </p:nvSpPr>
        <p:spPr>
          <a:xfrm>
            <a:off x="892850" y="2724150"/>
            <a:ext cx="193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Tokenization</a:t>
            </a:r>
            <a:endParaRPr sz="1600"/>
          </a:p>
        </p:txBody>
      </p:sp>
      <p:sp>
        <p:nvSpPr>
          <p:cNvPr id="377" name="Google Shape;377;p39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378" name="Google Shape;378;p39"/>
          <p:cNvSpPr txBox="1"/>
          <p:nvPr>
            <p:ph idx="5" type="subTitle"/>
          </p:nvPr>
        </p:nvSpPr>
        <p:spPr>
          <a:xfrm>
            <a:off x="892850" y="23953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</a:t>
            </a:r>
            <a:endParaRPr/>
          </a:p>
        </p:txBody>
      </p:sp>
      <p:cxnSp>
        <p:nvCxnSpPr>
          <p:cNvPr id="379" name="Google Shape;379;p39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6207" l="6435" r="7867" t="5359"/>
          <a:stretch/>
        </p:blipFill>
        <p:spPr>
          <a:xfrm>
            <a:off x="590100" y="3147525"/>
            <a:ext cx="2706651" cy="1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 rotWithShape="1">
          <a:blip r:embed="rId4">
            <a:alphaModFix/>
          </a:blip>
          <a:srcRect b="13553" l="11023" r="8513" t="24949"/>
          <a:stretch/>
        </p:blipFill>
        <p:spPr>
          <a:xfrm>
            <a:off x="3693475" y="3268250"/>
            <a:ext cx="1724513" cy="1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9"/>
          <p:cNvPicPr preferRelativeResize="0"/>
          <p:nvPr/>
        </p:nvPicPr>
        <p:blipFill rotWithShape="1">
          <a:blip r:embed="rId5">
            <a:alphaModFix/>
          </a:blip>
          <a:srcRect b="0" l="0" r="3642" t="0"/>
          <a:stretch/>
        </p:blipFill>
        <p:spPr>
          <a:xfrm>
            <a:off x="5636875" y="3436438"/>
            <a:ext cx="3256425" cy="9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9"/>
          <p:cNvSpPr txBox="1"/>
          <p:nvPr>
            <p:ph idx="2" type="subTitle"/>
          </p:nvPr>
        </p:nvSpPr>
        <p:spPr>
          <a:xfrm>
            <a:off x="3483650" y="2724150"/>
            <a:ext cx="2114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   </a:t>
            </a:r>
            <a:r>
              <a:rPr lang="en" sz="1600"/>
              <a:t>Lemmatization</a:t>
            </a:r>
            <a:endParaRPr sz="1600"/>
          </a:p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5707500" y="2724150"/>
            <a:ext cx="27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Stop Words Removal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1249700" y="3067375"/>
            <a:ext cx="5732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390" name="Google Shape;390;p40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 txBox="1"/>
          <p:nvPr>
            <p:ph idx="1" type="subTitle"/>
          </p:nvPr>
        </p:nvSpPr>
        <p:spPr>
          <a:xfrm>
            <a:off x="8928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Assigns grammatical roles (like noun, verb, etc.) to each word.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Helps in filtering and focusing on specific types of words for search indexing.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97" name="Google Shape;397;p41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398" name="Google Shape;398;p41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 b="11205" l="0" r="0" t="26748"/>
          <a:stretch/>
        </p:blipFill>
        <p:spPr>
          <a:xfrm>
            <a:off x="2200688" y="3091575"/>
            <a:ext cx="4742624" cy="165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41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 Extraction</a:t>
            </a:r>
            <a:endParaRPr/>
          </a:p>
        </p:txBody>
      </p:sp>
      <p:sp>
        <p:nvSpPr>
          <p:cNvPr id="406" name="Google Shape;406;p42"/>
          <p:cNvSpPr txBox="1"/>
          <p:nvPr>
            <p:ph idx="1" type="subTitle"/>
          </p:nvPr>
        </p:nvSpPr>
        <p:spPr>
          <a:xfrm>
            <a:off x="892850" y="1640575"/>
            <a:ext cx="7191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Identify and extract nouns from text as they represent core subjects or topics.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07" name="Google Shape;407;p42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cxnSp>
        <p:nvCxnSpPr>
          <p:cNvPr id="408" name="Google Shape;408;p42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2"/>
          <p:cNvSpPr txBox="1"/>
          <p:nvPr>
            <p:ph idx="4" type="subTitle"/>
          </p:nvPr>
        </p:nvSpPr>
        <p:spPr>
          <a:xfrm>
            <a:off x="892850" y="2384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Nouns?</a:t>
            </a:r>
            <a:endParaRPr/>
          </a:p>
        </p:txBody>
      </p:sp>
      <p:sp>
        <p:nvSpPr>
          <p:cNvPr id="410" name="Google Shape;410;p42"/>
          <p:cNvSpPr txBox="1"/>
          <p:nvPr>
            <p:ph idx="1" type="subTitle"/>
          </p:nvPr>
        </p:nvSpPr>
        <p:spPr>
          <a:xfrm>
            <a:off x="969050" y="2783575"/>
            <a:ext cx="71919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Nouns usually denote key concepts, themes, or entities in the text, such as people, places, or objects.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By focusing on nouns, the search engine indexes terms most likely to reflect document topics.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422" name="Google Shape;422;p44"/>
          <p:cNvSpPr txBox="1"/>
          <p:nvPr>
            <p:ph idx="1" type="subTitle"/>
          </p:nvPr>
        </p:nvSpPr>
        <p:spPr>
          <a:xfrm>
            <a:off x="892850" y="1640575"/>
            <a:ext cx="7531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Special noun acts as an index entry that maps to documents, making searches faster and reducing the need to scan entire texts repeatedly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23" name="Google Shape;423;p44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24" name="Google Shape;424;p44"/>
          <p:cNvSpPr/>
          <p:nvPr/>
        </p:nvSpPr>
        <p:spPr>
          <a:xfrm>
            <a:off x="1825744" y="4033723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1295409" y="3230551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4"/>
          <p:cNvSpPr/>
          <p:nvPr/>
        </p:nvSpPr>
        <p:spPr>
          <a:xfrm>
            <a:off x="765075" y="2636199"/>
            <a:ext cx="4491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 txBox="1"/>
          <p:nvPr>
            <p:ph idx="4" type="subTitle"/>
          </p:nvPr>
        </p:nvSpPr>
        <p:spPr>
          <a:xfrm>
            <a:off x="956225" y="2819750"/>
            <a:ext cx="78672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 each document, splits content by paragraphs and extracts special nouns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8" name="Google Shape;428;p44"/>
          <p:cNvSpPr txBox="1"/>
          <p:nvPr>
            <p:ph idx="5" type="subTitle"/>
          </p:nvPr>
        </p:nvSpPr>
        <p:spPr>
          <a:xfrm>
            <a:off x="1334174" y="3632825"/>
            <a:ext cx="77109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Counts each noun’s occurrences in the document. Only nouns appearing more than once are recorded to emphasize key topics.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9" name="Google Shape;429;p44"/>
          <p:cNvSpPr txBox="1"/>
          <p:nvPr>
            <p:ph idx="6" type="subTitle"/>
          </p:nvPr>
        </p:nvSpPr>
        <p:spPr>
          <a:xfrm>
            <a:off x="1712099" y="4750675"/>
            <a:ext cx="6613200" cy="3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Adds nouns to an inverted_index dictionary, where keys are nouns, and values are dictionaries of document titles with count frequencies</a:t>
            </a:r>
            <a:endParaRPr sz="1700"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0" name="Google Shape;430;p44"/>
          <p:cNvSpPr/>
          <p:nvPr/>
        </p:nvSpPr>
        <p:spPr>
          <a:xfrm rot="5400000">
            <a:off x="1007850" y="3089200"/>
            <a:ext cx="439800" cy="31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1" name="Google Shape;431;p44"/>
          <p:cNvSpPr/>
          <p:nvPr/>
        </p:nvSpPr>
        <p:spPr>
          <a:xfrm rot="5400000">
            <a:off x="1388850" y="3927400"/>
            <a:ext cx="439800" cy="319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2" name="Google Shape;432;p44"/>
          <p:cNvSpPr txBox="1"/>
          <p:nvPr>
            <p:ph idx="4" type="subTitle"/>
          </p:nvPr>
        </p:nvSpPr>
        <p:spPr>
          <a:xfrm>
            <a:off x="816650" y="2334800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433" name="Google Shape;433;p44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title"/>
          </p:nvPr>
        </p:nvSpPr>
        <p:spPr>
          <a:xfrm>
            <a:off x="1216475" y="33487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>
            <p:ph type="title"/>
          </p:nvPr>
        </p:nvSpPr>
        <p:spPr>
          <a:xfrm>
            <a:off x="713225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Frequency-Inverse Document Frequency (TF-IDF)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6"/>
          <p:cNvSpPr txBox="1"/>
          <p:nvPr>
            <p:ph idx="1" type="subTitle"/>
          </p:nvPr>
        </p:nvSpPr>
        <p:spPr>
          <a:xfrm>
            <a:off x="892850" y="1555325"/>
            <a:ext cx="80091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Identifies the importance of a term in a document relative to the entire collection.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446" name="Google Shape;446;p46"/>
          <p:cNvSpPr txBox="1"/>
          <p:nvPr>
            <p:ph idx="2" type="subTitle"/>
          </p:nvPr>
        </p:nvSpPr>
        <p:spPr>
          <a:xfrm>
            <a:off x="961125" y="2722638"/>
            <a:ext cx="686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Frequency of the term in the document</a:t>
            </a:r>
            <a:endParaRPr sz="1800"/>
          </a:p>
        </p:txBody>
      </p:sp>
      <p:sp>
        <p:nvSpPr>
          <p:cNvPr id="447" name="Google Shape;447;p46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48" name="Google Shape;448;p46"/>
          <p:cNvSpPr txBox="1"/>
          <p:nvPr>
            <p:ph idx="5" type="subTitle"/>
          </p:nvPr>
        </p:nvSpPr>
        <p:spPr>
          <a:xfrm>
            <a:off x="892850" y="23911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</a:t>
            </a:r>
            <a:endParaRPr/>
          </a:p>
        </p:txBody>
      </p:sp>
      <p:sp>
        <p:nvSpPr>
          <p:cNvPr id="449" name="Google Shape;449;p46"/>
          <p:cNvSpPr txBox="1"/>
          <p:nvPr>
            <p:ph idx="5" type="subTitle"/>
          </p:nvPr>
        </p:nvSpPr>
        <p:spPr>
          <a:xfrm>
            <a:off x="892850" y="3538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IDF</a:t>
            </a:r>
            <a:endParaRPr/>
          </a:p>
        </p:txBody>
      </p:sp>
      <p:pic>
        <p:nvPicPr>
          <p:cNvPr id="450" name="Google Shape;4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375" y="3090725"/>
            <a:ext cx="27241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>
            <p:ph idx="2" type="subTitle"/>
          </p:nvPr>
        </p:nvSpPr>
        <p:spPr>
          <a:xfrm>
            <a:off x="884925" y="3865638"/>
            <a:ext cx="686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Importance of the term in all documents</a:t>
            </a:r>
            <a:endParaRPr sz="1800"/>
          </a:p>
        </p:txBody>
      </p:sp>
      <p:pic>
        <p:nvPicPr>
          <p:cNvPr id="452" name="Google Shape;4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375" y="4280488"/>
            <a:ext cx="3167022" cy="44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2450" y="2044925"/>
            <a:ext cx="1974050" cy="3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type="title"/>
          </p:nvPr>
        </p:nvSpPr>
        <p:spPr>
          <a:xfrm>
            <a:off x="355700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Frequency-Inverse Document Frequency (TF-IDF)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47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7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7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7"/>
          <p:cNvSpPr txBox="1"/>
          <p:nvPr>
            <p:ph idx="1" type="subTitle"/>
          </p:nvPr>
        </p:nvSpPr>
        <p:spPr>
          <a:xfrm>
            <a:off x="355700" y="1183225"/>
            <a:ext cx="4302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Folder Contents: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"Apples are tasty fruits."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"Bananas and apples are fruits."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"Apples and bananas are good for health."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Query:</a:t>
            </a: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 "apples"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3" name="Google Shape;463;p47"/>
          <p:cNvSpPr txBox="1"/>
          <p:nvPr>
            <p:ph idx="1" type="subTitle"/>
          </p:nvPr>
        </p:nvSpPr>
        <p:spPr>
          <a:xfrm>
            <a:off x="488600" y="3463300"/>
            <a:ext cx="4036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Processed Documents: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["apples", "tasty", "fruits"]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["bananas", "apples", "fruits"]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["apples", "bananas", "good", "health"]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2362975" y="2977200"/>
            <a:ext cx="299700" cy="43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5" name="Google Shape;465;p47"/>
          <p:cNvSpPr/>
          <p:nvPr/>
        </p:nvSpPr>
        <p:spPr>
          <a:xfrm rot="-5400000">
            <a:off x="4115575" y="3967800"/>
            <a:ext cx="299700" cy="43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6" name="Google Shape;466;p47"/>
          <p:cNvSpPr txBox="1"/>
          <p:nvPr>
            <p:ph idx="1" type="subTitle"/>
          </p:nvPr>
        </p:nvSpPr>
        <p:spPr>
          <a:xfrm>
            <a:off x="4658000" y="2837000"/>
            <a:ext cx="41685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Calculate Term Frequency (TF)</a:t>
            </a:r>
            <a:b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TF = (Term Count in Document) ÷ (Total Terms in</a:t>
            </a: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Document)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For "apples":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</a:t>
            </a:r>
            <a:b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TF = 1 ÷ 3 = 0.33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7" name="Google Shape;467;p47"/>
          <p:cNvSpPr txBox="1"/>
          <p:nvPr>
            <p:ph idx="1" type="subTitle"/>
          </p:nvPr>
        </p:nvSpPr>
        <p:spPr>
          <a:xfrm>
            <a:off x="6523500" y="3566600"/>
            <a:ext cx="16635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</a:t>
            </a:r>
            <a:b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TF = 1 ÷ 3 = 0.33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</a:t>
            </a:r>
            <a:b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TF = 1 ÷ 4 = 0.25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355700" y="3527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Frequency-Inverse Document Frequency (TF-IDF)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8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8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8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48"/>
          <p:cNvSpPr txBox="1"/>
          <p:nvPr>
            <p:ph idx="1" type="subTitle"/>
          </p:nvPr>
        </p:nvSpPr>
        <p:spPr>
          <a:xfrm>
            <a:off x="355700" y="1183225"/>
            <a:ext cx="4302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Ranked Results: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TF-IDF = 0.33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TF-IDF = 0.33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TF-IDF = 0.25</a:t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1"/>
          <p:cNvCxnSpPr>
            <a:stCxn id="291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>
            <a:stCxn id="293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3" name="Google Shape;293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1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6" name="Google Shape;296;p31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" name="Google Shape;297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" name="Google Shape;291;p31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8" name="Google Shape;298;p31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0" name="Google Shape;300;p31"/>
          <p:cNvSpPr txBox="1"/>
          <p:nvPr>
            <p:ph idx="17" type="subTitle"/>
          </p:nvPr>
        </p:nvSpPr>
        <p:spPr>
          <a:xfrm>
            <a:off x="788675" y="3807827"/>
            <a:ext cx="23055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(POS) Tagging &amp; Noun Extraction</a:t>
            </a:r>
            <a:endParaRPr/>
          </a:p>
        </p:txBody>
      </p:sp>
      <p:sp>
        <p:nvSpPr>
          <p:cNvPr id="301" name="Google Shape;301;p31"/>
          <p:cNvSpPr txBox="1"/>
          <p:nvPr>
            <p:ph idx="18" type="subTitle"/>
          </p:nvPr>
        </p:nvSpPr>
        <p:spPr>
          <a:xfrm>
            <a:off x="3418500" y="38078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Inverted Index</a:t>
            </a:r>
            <a:endParaRPr/>
          </a:p>
        </p:txBody>
      </p:sp>
      <p:sp>
        <p:nvSpPr>
          <p:cNvPr id="302" name="Google Shape;302;p31"/>
          <p:cNvSpPr txBox="1"/>
          <p:nvPr>
            <p:ph idx="19" type="subTitle"/>
          </p:nvPr>
        </p:nvSpPr>
        <p:spPr>
          <a:xfrm>
            <a:off x="6048325" y="18050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03" name="Google Shape;303;p31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</a:t>
            </a:r>
            <a:endParaRPr/>
          </a:p>
        </p:txBody>
      </p:sp>
      <p:sp>
        <p:nvSpPr>
          <p:cNvPr id="304" name="Google Shape;304;p31"/>
          <p:cNvSpPr txBox="1"/>
          <p:nvPr>
            <p:ph idx="21" type="subTitle"/>
          </p:nvPr>
        </p:nvSpPr>
        <p:spPr>
          <a:xfrm>
            <a:off x="3418500" y="21098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title"/>
          </p:nvPr>
        </p:nvSpPr>
        <p:spPr>
          <a:xfrm>
            <a:off x="865625" y="5813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 txBox="1"/>
          <p:nvPr>
            <p:ph idx="1" type="subTitle"/>
          </p:nvPr>
        </p:nvSpPr>
        <p:spPr>
          <a:xfrm>
            <a:off x="789050" y="1576950"/>
            <a:ext cx="8181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To measure the similarity between two data vectors, regardless of their magnitude. It focuses only on the direction of the vectors, not their size or length.</a:t>
            </a:r>
            <a:endParaRPr sz="1700">
              <a:solidFill>
                <a:srgbClr val="333333"/>
              </a:solidFill>
            </a:endParaRPr>
          </a:p>
        </p:txBody>
      </p:sp>
      <p:sp>
        <p:nvSpPr>
          <p:cNvPr id="483" name="Google Shape;483;p49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pic>
        <p:nvPicPr>
          <p:cNvPr id="484" name="Google Shape;4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286000"/>
            <a:ext cx="683895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49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9"/>
          <p:cNvCxnSpPr/>
          <p:nvPr/>
        </p:nvCxnSpPr>
        <p:spPr>
          <a:xfrm>
            <a:off x="-1200" y="3801125"/>
            <a:ext cx="1009800" cy="3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-24275" y="3295750"/>
            <a:ext cx="9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9"/>
          <p:cNvSpPr txBox="1"/>
          <p:nvPr>
            <p:ph idx="4" type="subTitle"/>
          </p:nvPr>
        </p:nvSpPr>
        <p:spPr>
          <a:xfrm>
            <a:off x="892850" y="2968850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Representation</a:t>
            </a:r>
            <a:endParaRPr/>
          </a:p>
        </p:txBody>
      </p:sp>
      <p:sp>
        <p:nvSpPr>
          <p:cNvPr id="489" name="Google Shape;489;p49"/>
          <p:cNvSpPr txBox="1"/>
          <p:nvPr>
            <p:ph idx="1" type="subTitle"/>
          </p:nvPr>
        </p:nvSpPr>
        <p:spPr>
          <a:xfrm>
            <a:off x="865250" y="3329550"/>
            <a:ext cx="81819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query and each document are represented as vectors, where: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Each dimension corresponds to a unique term.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Term weights in the vector are derived from TF-IDF scores.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the vectors point in the same direction, the cosine similarity is 1 (maximum similarity).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they are orthogonal (at 90 degrees), the cosine similarity is 0, indicating no similarity.</a:t>
            </a:r>
            <a:endParaRPr sz="15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865625" y="5813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0"/>
          <p:cNvSpPr txBox="1"/>
          <p:nvPr>
            <p:ph idx="1" type="subTitle"/>
          </p:nvPr>
        </p:nvSpPr>
        <p:spPr>
          <a:xfrm>
            <a:off x="789050" y="1576950"/>
            <a:ext cx="8181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33"/>
                </a:solidFill>
              </a:rPr>
              <a:t>To measure the similarity between two data vectors, regardless of their magnitude. It focuses only on the direction of the vectors, not their size or length.</a:t>
            </a:r>
            <a:endParaRPr sz="1700">
              <a:solidFill>
                <a:srgbClr val="333333"/>
              </a:solidFill>
            </a:endParaRPr>
          </a:p>
        </p:txBody>
      </p:sp>
      <p:sp>
        <p:nvSpPr>
          <p:cNvPr id="496" name="Google Shape;496;p50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497" name="Google Shape;497;p50"/>
          <p:cNvSpPr txBox="1"/>
          <p:nvPr>
            <p:ph idx="5" type="subTitle"/>
          </p:nvPr>
        </p:nvSpPr>
        <p:spPr>
          <a:xfrm>
            <a:off x="892850" y="28575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pic>
        <p:nvPicPr>
          <p:cNvPr id="498" name="Google Shape;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286000"/>
            <a:ext cx="6838950" cy="57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50"/>
          <p:cNvCxnSpPr/>
          <p:nvPr/>
        </p:nvCxnSpPr>
        <p:spPr>
          <a:xfrm flipH="1" rot="10800000">
            <a:off x="-87550" y="3801000"/>
            <a:ext cx="1055100" cy="9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0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50"/>
          <p:cNvSpPr txBox="1"/>
          <p:nvPr>
            <p:ph idx="5" type="subTitle"/>
          </p:nvPr>
        </p:nvSpPr>
        <p:spPr>
          <a:xfrm>
            <a:off x="865625" y="3722925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Magnitude</a:t>
            </a:r>
            <a:endParaRPr/>
          </a:p>
        </p:txBody>
      </p:sp>
      <p:pic>
        <p:nvPicPr>
          <p:cNvPr id="502" name="Google Shape;5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488" y="3221900"/>
            <a:ext cx="6579031" cy="6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177" y="4066375"/>
            <a:ext cx="3510350" cy="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355700" y="4289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</a:t>
            </a:r>
            <a:r>
              <a:rPr lang="en"/>
              <a:t>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51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1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1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51"/>
          <p:cNvSpPr txBox="1"/>
          <p:nvPr>
            <p:ph idx="1" type="subTitle"/>
          </p:nvPr>
        </p:nvSpPr>
        <p:spPr>
          <a:xfrm>
            <a:off x="269700" y="1614600"/>
            <a:ext cx="4302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Folder Contents: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"Apples are tasty fruits."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"Bananas and apples are fruits."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"Apples and bananas are good for health."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Query:</a:t>
            </a: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 "apples"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3" name="Google Shape;513;p51"/>
          <p:cNvSpPr txBox="1"/>
          <p:nvPr>
            <p:ph idx="1" type="subTitle"/>
          </p:nvPr>
        </p:nvSpPr>
        <p:spPr>
          <a:xfrm>
            <a:off x="5009325" y="1981200"/>
            <a:ext cx="4036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Processed Documents: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["apples", "tasty", "fruits"]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["bananas", "apples", "fruits"]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["apples", "bananas", "good", "health"]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4" name="Google Shape;514;p51"/>
          <p:cNvSpPr/>
          <p:nvPr/>
        </p:nvSpPr>
        <p:spPr>
          <a:xfrm rot="-5400000">
            <a:off x="4482575" y="2579100"/>
            <a:ext cx="299700" cy="43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355700" y="4289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p52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2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52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52"/>
          <p:cNvSpPr txBox="1"/>
          <p:nvPr>
            <p:ph idx="1" type="subTitle"/>
          </p:nvPr>
        </p:nvSpPr>
        <p:spPr>
          <a:xfrm>
            <a:off x="460175" y="1155000"/>
            <a:ext cx="63081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Vectorize Documents and Query</a:t>
            </a:r>
            <a:br>
              <a:rPr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Vocabulary: </a:t>
            </a: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["apples", "tasty", "fruits", "bananas", "good", "health"]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Query Vector: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gtree"/>
              <a:buChar char="●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Apples = 1, All other terms = 0</a:t>
            </a:r>
            <a:b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Query Vector = [1, 0, 0, 0, 0, 0]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Vectors:</a:t>
            </a:r>
            <a:endParaRPr b="1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gtree"/>
              <a:buChar char="●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1: [1, 1, 1, 0, 0, 0] (apples, tasty, fruits)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gtree"/>
              <a:buChar char="●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2: [1, 0, 1, 1, 0, 0] (apples, fruits, bananas)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gtree"/>
              <a:buChar char="●"/>
            </a:pPr>
            <a:r>
              <a:rPr lang="en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3: [1, 0, 0, 1, 1, 1] (apples, bananas, good, health)</a:t>
            </a:r>
            <a:endParaRPr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524" name="Google Shape;5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99" y="2014775"/>
            <a:ext cx="2867625" cy="1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>
            <p:ph type="title"/>
          </p:nvPr>
        </p:nvSpPr>
        <p:spPr>
          <a:xfrm>
            <a:off x="355700" y="4289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53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3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53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>
            <p:ph idx="1" type="subTitle"/>
          </p:nvPr>
        </p:nvSpPr>
        <p:spPr>
          <a:xfrm>
            <a:off x="460175" y="1155000"/>
            <a:ext cx="63081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Compute Cosine Similarity</a:t>
            </a:r>
            <a:endParaRPr b="1"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b="1" lang="en" sz="16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1 vs Query:</a:t>
            </a:r>
            <a:endParaRPr sz="16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Dot Product: (1×1) + (0×1) + (0×1) =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Query: (1² + 0² + 0² + 0² + 0² + 0²) =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Document 1: (1² + 1² + 1² + 0² + 0² + 0²) = 3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Similarity: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 = 1 / (1 * 3) = 1 / 3 ≈ 0.333</a:t>
            </a:r>
            <a:endParaRPr sz="16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4"/>
          <p:cNvSpPr txBox="1"/>
          <p:nvPr>
            <p:ph type="title"/>
          </p:nvPr>
        </p:nvSpPr>
        <p:spPr>
          <a:xfrm>
            <a:off x="355700" y="4289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54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54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4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54"/>
          <p:cNvSpPr txBox="1"/>
          <p:nvPr>
            <p:ph idx="1" type="subTitle"/>
          </p:nvPr>
        </p:nvSpPr>
        <p:spPr>
          <a:xfrm>
            <a:off x="460175" y="1155000"/>
            <a:ext cx="63081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Compute Cosine Similarity</a:t>
            </a:r>
            <a:endParaRPr b="1"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b="1" lang="en" sz="16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2 vs Query:</a:t>
            </a:r>
            <a:endParaRPr sz="16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Dot Product: (1×1) + (0×0) + (1×0) =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Query: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Document 2: (1² + 0² + 1² + 1² + 0² + 0²) = 3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Similarity: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 = 1 / (1 * 3) = 1 / 3 ≈ 0.333</a:t>
            </a:r>
            <a:endParaRPr sz="15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355700" y="4289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- Computed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5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55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55"/>
          <p:cNvCxnSpPr/>
          <p:nvPr/>
        </p:nvCxnSpPr>
        <p:spPr>
          <a:xfrm>
            <a:off x="-11350" y="1447800"/>
            <a:ext cx="1025100" cy="12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55"/>
          <p:cNvSpPr txBox="1"/>
          <p:nvPr>
            <p:ph idx="1" type="subTitle"/>
          </p:nvPr>
        </p:nvSpPr>
        <p:spPr>
          <a:xfrm>
            <a:off x="460175" y="1155000"/>
            <a:ext cx="63081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Compute Cosine Similarity</a:t>
            </a:r>
            <a:endParaRPr b="1"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</a:br>
            <a:r>
              <a:rPr b="1" lang="en" sz="1600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rPr>
              <a:t>Document 3 vs Query:</a:t>
            </a:r>
            <a:endParaRPr sz="16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Dot Product: (1×1) + (0×0) + (0×0) =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Query: 1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Magnitude of Document 3: (1² + 0² + 0² + 1² + 1² + 1²) = 3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Similarity:</a:t>
            </a:r>
            <a:endParaRPr sz="13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gtree Medium"/>
                <a:ea typeface="Figtree Medium"/>
                <a:cs typeface="Figtree Medium"/>
                <a:sym typeface="Figtree Medium"/>
              </a:rPr>
              <a:t>Cosine Similarity = 1 / (1 * 3) = 1 / 3 ≈ 0.333</a:t>
            </a:r>
            <a:endParaRPr sz="1500">
              <a:solidFill>
                <a:srgbClr val="000000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"/>
          <p:cNvSpPr txBox="1"/>
          <p:nvPr>
            <p:ph type="title"/>
          </p:nvPr>
        </p:nvSpPr>
        <p:spPr>
          <a:xfrm>
            <a:off x="2758950" y="1967100"/>
            <a:ext cx="3626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0" name="Google Shape;310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6" name="Google Shape;316;p33"/>
          <p:cNvSpPr txBox="1"/>
          <p:nvPr>
            <p:ph idx="1" type="subTitle"/>
          </p:nvPr>
        </p:nvSpPr>
        <p:spPr>
          <a:xfrm>
            <a:off x="892850" y="14881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develop a search engine that ranks documents based on relevance to a user query using advanced techniques like TF-IDF and cosine similarity.</a:t>
            </a:r>
            <a:endParaRPr sz="1800"/>
          </a:p>
        </p:txBody>
      </p:sp>
      <p:sp>
        <p:nvSpPr>
          <p:cNvPr id="317" name="Google Shape;317;p33"/>
          <p:cNvSpPr txBox="1"/>
          <p:nvPr>
            <p:ph idx="2" type="subTitle"/>
          </p:nvPr>
        </p:nvSpPr>
        <p:spPr>
          <a:xfrm>
            <a:off x="713225" y="2724150"/>
            <a:ext cx="77109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search engines only match keywords.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approach prioritizes documents by relevance, improving the user experience.</a:t>
            </a:r>
            <a:endParaRPr sz="1700"/>
          </a:p>
        </p:txBody>
      </p:sp>
      <p:sp>
        <p:nvSpPr>
          <p:cNvPr id="318" name="Google Shape;318;p33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19" name="Google Shape;319;p33"/>
          <p:cNvSpPr txBox="1"/>
          <p:nvPr>
            <p:ph idx="5" type="subTitle"/>
          </p:nvPr>
        </p:nvSpPr>
        <p:spPr>
          <a:xfrm>
            <a:off x="8928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It's Needed</a:t>
            </a:r>
            <a:endParaRPr/>
          </a:p>
        </p:txBody>
      </p:sp>
      <p:cxnSp>
        <p:nvCxnSpPr>
          <p:cNvPr id="320" name="Google Shape;320;p33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3"/>
          <p:cNvSpPr/>
          <p:nvPr/>
        </p:nvSpPr>
        <p:spPr>
          <a:xfrm>
            <a:off x="459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User Query + Documents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21437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Preprocessing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3828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Indexing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5512750" y="3867650"/>
            <a:ext cx="1422600" cy="792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TF-IDF &amp; CosSim Calculation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7197250" y="4029575"/>
            <a:ext cx="1422600" cy="57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Ranked Documents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326" name="Google Shape;326;p33"/>
          <p:cNvCxnSpPr>
            <a:stCxn id="321" idx="3"/>
            <a:endCxn id="322" idx="1"/>
          </p:cNvCxnSpPr>
          <p:nvPr/>
        </p:nvCxnSpPr>
        <p:spPr>
          <a:xfrm>
            <a:off x="18818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3"/>
          <p:cNvCxnSpPr/>
          <p:nvPr/>
        </p:nvCxnSpPr>
        <p:spPr>
          <a:xfrm>
            <a:off x="35582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3"/>
          <p:cNvCxnSpPr/>
          <p:nvPr/>
        </p:nvCxnSpPr>
        <p:spPr>
          <a:xfrm>
            <a:off x="52346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3"/>
          <p:cNvCxnSpPr/>
          <p:nvPr/>
        </p:nvCxnSpPr>
        <p:spPr>
          <a:xfrm>
            <a:off x="6911050" y="4315925"/>
            <a:ext cx="26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5" name="Google Shape;335;p34"/>
          <p:cNvSpPr txBox="1"/>
          <p:nvPr>
            <p:ph idx="1" type="subTitle"/>
          </p:nvPr>
        </p:nvSpPr>
        <p:spPr>
          <a:xfrm>
            <a:off x="892850" y="1488200"/>
            <a:ext cx="7962900" cy="30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Scenario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student searches for notes on "machine learning basics" in a folder of class material.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Without TF-IDF or Cosine Similarity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Matches all documents with "machine" or "learning," even if they’re irrelevant.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With TF-IDF or Cosine Similarity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Ranks documents based on how often "machine learning basics" appears and how rare these terms are in the collection.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4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It's Needed </a:t>
            </a:r>
            <a:endParaRPr/>
          </a:p>
        </p:txBody>
      </p:sp>
      <p:cxnSp>
        <p:nvCxnSpPr>
          <p:cNvPr id="337" name="Google Shape;337;p34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4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4" name="Google Shape;344;p35"/>
          <p:cNvSpPr txBox="1"/>
          <p:nvPr>
            <p:ph idx="4" type="subTitle"/>
          </p:nvPr>
        </p:nvSpPr>
        <p:spPr>
          <a:xfrm>
            <a:off x="892850" y="11650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Differences - Traditional vs TF-IDF Search Engines</a:t>
            </a:r>
            <a:r>
              <a:rPr lang="en"/>
              <a:t> </a:t>
            </a:r>
            <a:endParaRPr/>
          </a:p>
        </p:txBody>
      </p:sp>
      <p:cxnSp>
        <p:nvCxnSpPr>
          <p:cNvPr id="345" name="Google Shape;345;p35"/>
          <p:cNvCxnSpPr/>
          <p:nvPr/>
        </p:nvCxnSpPr>
        <p:spPr>
          <a:xfrm flipH="1" rot="10800000">
            <a:off x="-11350" y="2648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47" name="Google Shape;347;p35"/>
          <p:cNvGraphicFramePr/>
          <p:nvPr/>
        </p:nvGraphicFramePr>
        <p:xfrm>
          <a:off x="952500" y="18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{6F2E3FC3-0EEB-4E6A-8502-387483EDCFF0}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Feature	</a:t>
                      </a:r>
                      <a:endParaRPr b="1" sz="1500"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Traditional Search</a:t>
                      </a:r>
                      <a:endParaRPr b="1" sz="1500"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TF-IDF with Cosine Similarity </a:t>
                      </a:r>
                      <a:endParaRPr b="1" sz="1500"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Keyword Matching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Exact matches only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Weighs term importance (TF-IDF)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Ranking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No ranking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Ranked by relevance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Relevance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Often imprecise	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gtree"/>
                          <a:ea typeface="Figtree"/>
                          <a:cs typeface="Figtree"/>
                          <a:sym typeface="Figtree"/>
                        </a:rPr>
                        <a:t>Highly precise</a:t>
                      </a:r>
                      <a:endParaRPr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1216475" y="2667150"/>
            <a:ext cx="5067600" cy="14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Documents</a:t>
            </a:r>
            <a:endParaRPr/>
          </a:p>
        </p:txBody>
      </p:sp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892850" y="1488175"/>
            <a:ext cx="7821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Collects all .txt files from a specified folder path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Reads each file’s contents to create a dataset that can be used by other parts of the program.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60" name="Google Shape;360;p37"/>
          <p:cNvSpPr txBox="1"/>
          <p:nvPr>
            <p:ph idx="2" type="subTitle"/>
          </p:nvPr>
        </p:nvSpPr>
        <p:spPr>
          <a:xfrm>
            <a:off x="941825" y="2800350"/>
            <a:ext cx="6869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Opens each text file, reads content, and stores it in a list of dictionaries with title and content</a:t>
            </a:r>
            <a:endParaRPr sz="1800"/>
          </a:p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8928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947575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363" name="Google Shape;363;p37"/>
          <p:cNvCxnSpPr/>
          <p:nvPr/>
        </p:nvCxnSpPr>
        <p:spPr>
          <a:xfrm flipH="1" rot="10800000">
            <a:off x="-11350" y="3791400"/>
            <a:ext cx="1020000" cy="1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69" name="Google Shape;369;p38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