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Figtree"/>
      <p:regular r:id="rId31"/>
      <p:bold r:id="rId32"/>
      <p:italic r:id="rId33"/>
      <p:boldItalic r:id="rId34"/>
    </p:embeddedFont>
    <p:embeddedFont>
      <p:font typeface="Figtree Medium"/>
      <p:regular r:id="rId35"/>
      <p:bold r:id="rId36"/>
      <p:italic r:id="rId37"/>
      <p:boldItalic r:id="rId38"/>
    </p:embeddedFont>
    <p:embeddedFont>
      <p:font typeface="Figtree Black"/>
      <p:bold r:id="rId39"/>
      <p:boldItalic r:id="rId40"/>
    </p:embeddedFont>
    <p:embeddedFont>
      <p:font typeface="Figtree ExtraBold"/>
      <p:bold r:id="rId41"/>
      <p:boldItalic r:id="rId42"/>
    </p:embeddedFont>
    <p:embeddedFont>
      <p:font typeface="Hanken Grotesk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gtreeBlack-boldItalic.fntdata"/><Relationship Id="rId42" Type="http://schemas.openxmlformats.org/officeDocument/2006/relationships/font" Target="fonts/FigtreeExtraBold-boldItalic.fntdata"/><Relationship Id="rId41" Type="http://schemas.openxmlformats.org/officeDocument/2006/relationships/font" Target="fonts/FigtreeExtraBold-bold.fntdata"/><Relationship Id="rId44" Type="http://schemas.openxmlformats.org/officeDocument/2006/relationships/font" Target="fonts/HankenGrotesk-bold.fntdata"/><Relationship Id="rId43" Type="http://schemas.openxmlformats.org/officeDocument/2006/relationships/font" Target="fonts/HankenGrotesk-regular.fntdata"/><Relationship Id="rId46" Type="http://schemas.openxmlformats.org/officeDocument/2006/relationships/font" Target="fonts/HankenGrotesk-boldItalic.fntdata"/><Relationship Id="rId45" Type="http://schemas.openxmlformats.org/officeDocument/2006/relationships/font" Target="fonts/HankenGrotesk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gtree-regular.fntdata"/><Relationship Id="rId30" Type="http://schemas.openxmlformats.org/officeDocument/2006/relationships/slide" Target="slides/slide25.xml"/><Relationship Id="rId33" Type="http://schemas.openxmlformats.org/officeDocument/2006/relationships/font" Target="fonts/Figtree-italic.fntdata"/><Relationship Id="rId32" Type="http://schemas.openxmlformats.org/officeDocument/2006/relationships/font" Target="fonts/Figtree-bold.fntdata"/><Relationship Id="rId35" Type="http://schemas.openxmlformats.org/officeDocument/2006/relationships/font" Target="fonts/FigtreeMedium-regular.fntdata"/><Relationship Id="rId34" Type="http://schemas.openxmlformats.org/officeDocument/2006/relationships/font" Target="fonts/Figtree-boldItalic.fntdata"/><Relationship Id="rId37" Type="http://schemas.openxmlformats.org/officeDocument/2006/relationships/font" Target="fonts/FigtreeMedium-italic.fntdata"/><Relationship Id="rId36" Type="http://schemas.openxmlformats.org/officeDocument/2006/relationships/font" Target="fonts/FigtreeMedium-bold.fntdata"/><Relationship Id="rId39" Type="http://schemas.openxmlformats.org/officeDocument/2006/relationships/font" Target="fonts/FigtreeBlack-bold.fntdata"/><Relationship Id="rId38" Type="http://schemas.openxmlformats.org/officeDocument/2006/relationships/font" Target="fonts/Figtree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6c73d37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6c73d37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430a872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430a872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430a872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430a872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430a872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430a872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430a872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430a872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430a872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1430a872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430a872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1430a872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4b5fd67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4b5fd67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430a872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430a872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430a872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1430a872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430a872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1430a872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430a8725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1430a8725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b9a9196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1b9a919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1b9a9196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1b9a9196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b9a9196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1b9a9196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45d1a1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145d1a1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6c73d37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6c73d37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b9a9196f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b9a9196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b9a9196f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b9a9196f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b9a9196f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b9a9196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b9a9196f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b9a9196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31925"/>
            <a:ext cx="73764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Retrieval System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34546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Presented By: </a:t>
            </a:r>
            <a:r>
              <a:rPr lang="en" sz="1700"/>
              <a:t>Ayesha Nadeem, 2021-CS-9</a:t>
            </a:r>
            <a:endParaRPr sz="1700"/>
          </a:p>
        </p:txBody>
      </p:sp>
      <p:sp>
        <p:nvSpPr>
          <p:cNvPr id="285" name="Google Shape;285;p30"/>
          <p:cNvSpPr txBox="1"/>
          <p:nvPr>
            <p:ph type="ctrTitle"/>
          </p:nvPr>
        </p:nvSpPr>
        <p:spPr>
          <a:xfrm>
            <a:off x="1087125" y="2237244"/>
            <a:ext cx="58974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gtree"/>
                <a:ea typeface="Figtree"/>
                <a:cs typeface="Figtree"/>
                <a:sym typeface="Figtree"/>
              </a:rPr>
              <a:t>Combining Non-Overlapping, Probabilistic, and Graph-Based Retrieval Models</a:t>
            </a:r>
            <a:endParaRPr sz="2000"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7" name="Google Shape;377;p39"/>
          <p:cNvSpPr txBox="1"/>
          <p:nvPr>
            <p:ph idx="4" type="subTitle"/>
          </p:nvPr>
        </p:nvSpPr>
        <p:spPr>
          <a:xfrm>
            <a:off x="892850" y="11650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</a:t>
            </a:r>
            <a:endParaRPr/>
          </a:p>
        </p:txBody>
      </p:sp>
      <p:cxnSp>
        <p:nvCxnSpPr>
          <p:cNvPr id="378" name="Google Shape;378;p39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9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0" name="Google Shape;3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695475"/>
            <a:ext cx="7982950" cy="155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216475" y="2667150"/>
            <a:ext cx="5067600" cy="14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</p:txBody>
      </p:sp>
      <p:sp>
        <p:nvSpPr>
          <p:cNvPr id="392" name="Google Shape;392;p41"/>
          <p:cNvSpPr txBox="1"/>
          <p:nvPr>
            <p:ph idx="1" type="subTitle"/>
          </p:nvPr>
        </p:nvSpPr>
        <p:spPr>
          <a:xfrm>
            <a:off x="892850" y="1488175"/>
            <a:ext cx="7821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Collects all .txt files from a specified folder path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Reads each file’s contents to create a dataset that can be used by other parts of the program.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93" name="Google Shape;393;p41"/>
          <p:cNvSpPr txBox="1"/>
          <p:nvPr>
            <p:ph idx="2" type="subTitle"/>
          </p:nvPr>
        </p:nvSpPr>
        <p:spPr>
          <a:xfrm>
            <a:off x="941825" y="2800350"/>
            <a:ext cx="6869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Opens each text file, reads content, and stores it in a list of dictionaries with title and content</a:t>
            </a:r>
            <a:endParaRPr sz="1800"/>
          </a:p>
        </p:txBody>
      </p:sp>
      <p:sp>
        <p:nvSpPr>
          <p:cNvPr id="394" name="Google Shape;394;p41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95" name="Google Shape;395;p41"/>
          <p:cNvSpPr txBox="1"/>
          <p:nvPr>
            <p:ph idx="5" type="subTitle"/>
          </p:nvPr>
        </p:nvSpPr>
        <p:spPr>
          <a:xfrm>
            <a:off x="947575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396" name="Google Shape;396;p41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402" name="Google Shape;402;p4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408" name="Google Shape;408;p43"/>
          <p:cNvSpPr txBox="1"/>
          <p:nvPr>
            <p:ph idx="1" type="subTitle"/>
          </p:nvPr>
        </p:nvSpPr>
        <p:spPr>
          <a:xfrm>
            <a:off x="892850" y="1640575"/>
            <a:ext cx="72327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Prepares raw text for analysis by cleaning and structuring 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simplify the text and remove noise for further processing</a:t>
            </a:r>
            <a:endParaRPr sz="1800"/>
          </a:p>
        </p:txBody>
      </p:sp>
      <p:sp>
        <p:nvSpPr>
          <p:cNvPr id="409" name="Google Shape;409;p43"/>
          <p:cNvSpPr txBox="1"/>
          <p:nvPr>
            <p:ph idx="2" type="subTitle"/>
          </p:nvPr>
        </p:nvSpPr>
        <p:spPr>
          <a:xfrm>
            <a:off x="892850" y="2724150"/>
            <a:ext cx="193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Tokenization</a:t>
            </a:r>
            <a:endParaRPr sz="1600"/>
          </a:p>
        </p:txBody>
      </p:sp>
      <p:sp>
        <p:nvSpPr>
          <p:cNvPr id="410" name="Google Shape;410;p43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411" name="Google Shape;411;p43"/>
          <p:cNvSpPr txBox="1"/>
          <p:nvPr>
            <p:ph idx="5" type="subTitle"/>
          </p:nvPr>
        </p:nvSpPr>
        <p:spPr>
          <a:xfrm>
            <a:off x="892850" y="239538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</a:t>
            </a:r>
            <a:endParaRPr/>
          </a:p>
        </p:txBody>
      </p:sp>
      <p:cxnSp>
        <p:nvCxnSpPr>
          <p:cNvPr id="412" name="Google Shape;412;p43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3" name="Google Shape;413;p43"/>
          <p:cNvPicPr preferRelativeResize="0"/>
          <p:nvPr/>
        </p:nvPicPr>
        <p:blipFill rotWithShape="1">
          <a:blip r:embed="rId3">
            <a:alphaModFix/>
          </a:blip>
          <a:srcRect b="6207" l="6435" r="7867" t="5359"/>
          <a:stretch/>
        </p:blipFill>
        <p:spPr>
          <a:xfrm>
            <a:off x="590100" y="3147525"/>
            <a:ext cx="2706651" cy="1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3"/>
          <p:cNvPicPr preferRelativeResize="0"/>
          <p:nvPr/>
        </p:nvPicPr>
        <p:blipFill rotWithShape="1">
          <a:blip r:embed="rId4">
            <a:alphaModFix/>
          </a:blip>
          <a:srcRect b="13553" l="11023" r="8513" t="24949"/>
          <a:stretch/>
        </p:blipFill>
        <p:spPr>
          <a:xfrm>
            <a:off x="3693475" y="3268250"/>
            <a:ext cx="1724513" cy="13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3"/>
          <p:cNvPicPr preferRelativeResize="0"/>
          <p:nvPr/>
        </p:nvPicPr>
        <p:blipFill rotWithShape="1">
          <a:blip r:embed="rId5">
            <a:alphaModFix/>
          </a:blip>
          <a:srcRect b="0" l="0" r="3642" t="0"/>
          <a:stretch/>
        </p:blipFill>
        <p:spPr>
          <a:xfrm>
            <a:off x="5636875" y="3436438"/>
            <a:ext cx="3256425" cy="9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 txBox="1"/>
          <p:nvPr>
            <p:ph idx="2" type="subTitle"/>
          </p:nvPr>
        </p:nvSpPr>
        <p:spPr>
          <a:xfrm>
            <a:off x="3483650" y="2724150"/>
            <a:ext cx="2114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   </a:t>
            </a:r>
            <a:r>
              <a:rPr lang="en" sz="1600"/>
              <a:t>Lemmatization</a:t>
            </a:r>
            <a:endParaRPr sz="1600"/>
          </a:p>
        </p:txBody>
      </p:sp>
      <p:sp>
        <p:nvSpPr>
          <p:cNvPr id="417" name="Google Shape;417;p43"/>
          <p:cNvSpPr txBox="1"/>
          <p:nvPr>
            <p:ph idx="2" type="subTitle"/>
          </p:nvPr>
        </p:nvSpPr>
        <p:spPr>
          <a:xfrm>
            <a:off x="5707500" y="2724150"/>
            <a:ext cx="27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Stop Words Removal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>
            <p:ph type="title"/>
          </p:nvPr>
        </p:nvSpPr>
        <p:spPr>
          <a:xfrm>
            <a:off x="1249700" y="3067375"/>
            <a:ext cx="5732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 &amp; Noun Extraction</a:t>
            </a:r>
            <a:endParaRPr/>
          </a:p>
        </p:txBody>
      </p:sp>
      <p:sp>
        <p:nvSpPr>
          <p:cNvPr id="423" name="Google Shape;423;p4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"/>
          <p:cNvSpPr txBox="1"/>
          <p:nvPr>
            <p:ph idx="1" type="subTitle"/>
          </p:nvPr>
        </p:nvSpPr>
        <p:spPr>
          <a:xfrm>
            <a:off x="8928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Assigns grammatical roles (like noun, verb, etc.) to each word.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Helps in filtering and focusing on specific types of words for search indexing.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30" name="Google Shape;430;p45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cxnSp>
        <p:nvCxnSpPr>
          <p:cNvPr id="431" name="Google Shape;431;p45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2" name="Google Shape;432;p45"/>
          <p:cNvPicPr preferRelativeResize="0"/>
          <p:nvPr/>
        </p:nvPicPr>
        <p:blipFill rotWithShape="1">
          <a:blip r:embed="rId3">
            <a:alphaModFix/>
          </a:blip>
          <a:srcRect b="11205" l="0" r="0" t="26748"/>
          <a:stretch/>
        </p:blipFill>
        <p:spPr>
          <a:xfrm>
            <a:off x="2200688" y="3091575"/>
            <a:ext cx="4742624" cy="165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45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 Extraction</a:t>
            </a:r>
            <a:endParaRPr/>
          </a:p>
        </p:txBody>
      </p:sp>
      <p:sp>
        <p:nvSpPr>
          <p:cNvPr id="439" name="Google Shape;439;p46"/>
          <p:cNvSpPr txBox="1"/>
          <p:nvPr>
            <p:ph idx="1" type="subTitle"/>
          </p:nvPr>
        </p:nvSpPr>
        <p:spPr>
          <a:xfrm>
            <a:off x="892850" y="1640575"/>
            <a:ext cx="7191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Identify and extract nouns from text as they represent core subjects or topics.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40" name="Google Shape;440;p46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cxnSp>
        <p:nvCxnSpPr>
          <p:cNvPr id="441" name="Google Shape;441;p46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46"/>
          <p:cNvSpPr txBox="1"/>
          <p:nvPr>
            <p:ph idx="4" type="subTitle"/>
          </p:nvPr>
        </p:nvSpPr>
        <p:spPr>
          <a:xfrm>
            <a:off x="892850" y="2384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Nouns?</a:t>
            </a:r>
            <a:endParaRPr/>
          </a:p>
        </p:txBody>
      </p:sp>
      <p:sp>
        <p:nvSpPr>
          <p:cNvPr id="443" name="Google Shape;443;p46"/>
          <p:cNvSpPr txBox="1"/>
          <p:nvPr>
            <p:ph idx="1" type="subTitle"/>
          </p:nvPr>
        </p:nvSpPr>
        <p:spPr>
          <a:xfrm>
            <a:off x="969050" y="2783575"/>
            <a:ext cx="71919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Nouns usually denote key concepts, themes, or entities in the text, such as people, places, or objects.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By focusing on nouns, the search engine indexes terms most likely to reflect document topics.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216475" y="33487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7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</p:txBody>
      </p:sp>
      <p:sp>
        <p:nvSpPr>
          <p:cNvPr id="455" name="Google Shape;455;p48"/>
          <p:cNvSpPr txBox="1"/>
          <p:nvPr>
            <p:ph idx="1" type="subTitle"/>
          </p:nvPr>
        </p:nvSpPr>
        <p:spPr>
          <a:xfrm>
            <a:off x="892850" y="1640575"/>
            <a:ext cx="7531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Special noun acts as an index entry that maps to documents, making searches faster and reducing the need to scan entire texts repeatedly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56" name="Google Shape;456;p48"/>
          <p:cNvSpPr txBox="1"/>
          <p:nvPr>
            <p:ph idx="4" type="subTitle"/>
          </p:nvPr>
        </p:nvSpPr>
        <p:spPr>
          <a:xfrm>
            <a:off x="892850" y="11650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57" name="Google Shape;457;p48"/>
          <p:cNvSpPr/>
          <p:nvPr/>
        </p:nvSpPr>
        <p:spPr>
          <a:xfrm>
            <a:off x="1825744" y="4033723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8"/>
          <p:cNvSpPr/>
          <p:nvPr/>
        </p:nvSpPr>
        <p:spPr>
          <a:xfrm>
            <a:off x="1295409" y="3230551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8"/>
          <p:cNvSpPr/>
          <p:nvPr/>
        </p:nvSpPr>
        <p:spPr>
          <a:xfrm>
            <a:off x="765075" y="2636199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8"/>
          <p:cNvSpPr txBox="1"/>
          <p:nvPr>
            <p:ph idx="4" type="subTitle"/>
          </p:nvPr>
        </p:nvSpPr>
        <p:spPr>
          <a:xfrm>
            <a:off x="956225" y="2819750"/>
            <a:ext cx="78672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each document, splits content by paragraphs and extracts special nouns</a:t>
            </a:r>
            <a:endParaRPr sz="170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1" name="Google Shape;461;p48"/>
          <p:cNvSpPr txBox="1"/>
          <p:nvPr>
            <p:ph idx="5" type="subTitle"/>
          </p:nvPr>
        </p:nvSpPr>
        <p:spPr>
          <a:xfrm>
            <a:off x="1334174" y="3632825"/>
            <a:ext cx="77109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Counts each noun’s occurrences in the document. Only nouns appearing more than once are recorded to emphasize key topics.</a:t>
            </a:r>
            <a:endParaRPr sz="170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2" name="Google Shape;462;p48"/>
          <p:cNvSpPr txBox="1"/>
          <p:nvPr>
            <p:ph idx="6" type="subTitle"/>
          </p:nvPr>
        </p:nvSpPr>
        <p:spPr>
          <a:xfrm>
            <a:off x="1712099" y="4750675"/>
            <a:ext cx="66132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Adds nouns to an inverted_index dictionary, where keys are nouns, and values are dictionaries of document titles with count frequencies</a:t>
            </a:r>
            <a:endParaRPr sz="170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3" name="Google Shape;463;p48"/>
          <p:cNvSpPr/>
          <p:nvPr/>
        </p:nvSpPr>
        <p:spPr>
          <a:xfrm rot="5400000">
            <a:off x="1007850" y="3089200"/>
            <a:ext cx="439800" cy="319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4" name="Google Shape;464;p48"/>
          <p:cNvSpPr/>
          <p:nvPr/>
        </p:nvSpPr>
        <p:spPr>
          <a:xfrm rot="5400000">
            <a:off x="1388850" y="3927400"/>
            <a:ext cx="439800" cy="319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5" name="Google Shape;465;p48"/>
          <p:cNvSpPr txBox="1"/>
          <p:nvPr>
            <p:ph idx="4" type="subTitle"/>
          </p:nvPr>
        </p:nvSpPr>
        <p:spPr>
          <a:xfrm>
            <a:off x="816650" y="2334800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cxnSp>
        <p:nvCxnSpPr>
          <p:cNvPr id="466" name="Google Shape;466;p48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1"/>
          <p:cNvCxnSpPr>
            <a:stCxn id="291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1"/>
          <p:cNvCxnSpPr>
            <a:stCxn id="293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1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3" name="Google Shape;293;p31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5" name="Google Shape;295;p31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6" name="Google Shape;296;p31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7" name="Google Shape;297;p31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1" name="Google Shape;291;p31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8" name="Google Shape;298;p31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31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00" name="Google Shape;300;p31"/>
          <p:cNvSpPr txBox="1"/>
          <p:nvPr>
            <p:ph idx="17" type="subTitle"/>
          </p:nvPr>
        </p:nvSpPr>
        <p:spPr>
          <a:xfrm>
            <a:off x="788675" y="3807827"/>
            <a:ext cx="23055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 &amp; Noun Extraction</a:t>
            </a:r>
            <a:endParaRPr/>
          </a:p>
        </p:txBody>
      </p:sp>
      <p:sp>
        <p:nvSpPr>
          <p:cNvPr id="301" name="Google Shape;301;p31"/>
          <p:cNvSpPr txBox="1"/>
          <p:nvPr>
            <p:ph idx="18" type="subTitle"/>
          </p:nvPr>
        </p:nvSpPr>
        <p:spPr>
          <a:xfrm>
            <a:off x="3418500" y="38078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</p:txBody>
      </p:sp>
      <p:sp>
        <p:nvSpPr>
          <p:cNvPr id="302" name="Google Shape;302;p31"/>
          <p:cNvSpPr txBox="1"/>
          <p:nvPr>
            <p:ph idx="19" type="subTitle"/>
          </p:nvPr>
        </p:nvSpPr>
        <p:spPr>
          <a:xfrm>
            <a:off x="6048325" y="180505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03" name="Google Shape;303;p31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Models</a:t>
            </a:r>
            <a:endParaRPr/>
          </a:p>
        </p:txBody>
      </p:sp>
      <p:sp>
        <p:nvSpPr>
          <p:cNvPr id="304" name="Google Shape;304;p31"/>
          <p:cNvSpPr txBox="1"/>
          <p:nvPr>
            <p:ph idx="21" type="subTitle"/>
          </p:nvPr>
        </p:nvSpPr>
        <p:spPr>
          <a:xfrm>
            <a:off x="3418500" y="210985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/>
          <p:nvPr>
            <p:ph type="title"/>
          </p:nvPr>
        </p:nvSpPr>
        <p:spPr>
          <a:xfrm>
            <a:off x="1216475" y="33487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9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/>
          <p:nvPr>
            <p:ph type="title"/>
          </p:nvPr>
        </p:nvSpPr>
        <p:spPr>
          <a:xfrm>
            <a:off x="713225" y="352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Non-Overlapping List Retrieval</a:t>
            </a:r>
            <a:endParaRPr/>
          </a:p>
        </p:txBody>
      </p:sp>
      <p:sp>
        <p:nvSpPr>
          <p:cNvPr id="478" name="Google Shape;478;p50"/>
          <p:cNvSpPr txBox="1"/>
          <p:nvPr>
            <p:ph idx="1" type="subTitle"/>
          </p:nvPr>
        </p:nvSpPr>
        <p:spPr>
          <a:xfrm>
            <a:off x="892850" y="1555325"/>
            <a:ext cx="80091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For a query, fetch documents that contain the query terms (nouns) without duplication.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79" name="Google Shape;479;p50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80" name="Google Shape;480;p50"/>
          <p:cNvSpPr txBox="1"/>
          <p:nvPr>
            <p:ph idx="5" type="subTitle"/>
          </p:nvPr>
        </p:nvSpPr>
        <p:spPr>
          <a:xfrm>
            <a:off x="892850" y="239118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481" name="Google Shape;4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50" y="2815103"/>
            <a:ext cx="5704500" cy="1943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50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/>
          <p:nvPr>
            <p:ph type="title"/>
          </p:nvPr>
        </p:nvSpPr>
        <p:spPr>
          <a:xfrm>
            <a:off x="713225" y="352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Retrieval (BIM)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1"/>
          <p:cNvSpPr txBox="1"/>
          <p:nvPr>
            <p:ph idx="1" type="subTitle"/>
          </p:nvPr>
        </p:nvSpPr>
        <p:spPr>
          <a:xfrm>
            <a:off x="892850" y="1555325"/>
            <a:ext cx="80091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This method uses Jaccard Similarity to rank documents.</a:t>
            </a:r>
            <a:endParaRPr sz="1800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9" name="Google Shape;489;p51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90" name="Google Shape;490;p51"/>
          <p:cNvSpPr txBox="1"/>
          <p:nvPr>
            <p:ph idx="5" type="subTitle"/>
          </p:nvPr>
        </p:nvSpPr>
        <p:spPr>
          <a:xfrm>
            <a:off x="892850" y="239118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</a:t>
            </a:r>
            <a:endParaRPr/>
          </a:p>
        </p:txBody>
      </p:sp>
      <p:cxnSp>
        <p:nvCxnSpPr>
          <p:cNvPr id="491" name="Google Shape;491;p51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51"/>
          <p:cNvSpPr txBox="1"/>
          <p:nvPr>
            <p:ph idx="1" type="subTitle"/>
          </p:nvPr>
        </p:nvSpPr>
        <p:spPr>
          <a:xfrm>
            <a:off x="892850" y="2774525"/>
            <a:ext cx="78360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gtree"/>
              <a:buChar char="●"/>
            </a:pPr>
            <a:r>
              <a:rPr lang="en" sz="1500">
                <a:highlight>
                  <a:srgbClr val="FFFFFF"/>
                </a:highlight>
                <a:latin typeface="Figtree"/>
                <a:ea typeface="Figtree"/>
                <a:cs typeface="Figtree"/>
                <a:sym typeface="Figtree"/>
              </a:rPr>
              <a:t>Used to determine the similarity between two text document</a:t>
            </a:r>
            <a:r>
              <a:rPr lang="en" sz="2100">
                <a:latin typeface="Figtree"/>
                <a:ea typeface="Figtree"/>
                <a:cs typeface="Figtree"/>
                <a:sym typeface="Figtree"/>
              </a:rPr>
              <a:t>.</a:t>
            </a:r>
            <a:endParaRPr sz="2100">
              <a:latin typeface="Figtree"/>
              <a:ea typeface="Figtree"/>
              <a:cs typeface="Figtree"/>
              <a:sym typeface="Figtr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gtree"/>
              <a:buChar char="●"/>
            </a:pP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  <a:latin typeface="Figtree"/>
                <a:ea typeface="Figtree"/>
                <a:cs typeface="Figtree"/>
                <a:sym typeface="Figtree"/>
              </a:rPr>
              <a:t>How the two text documents close to each other in terms of their context </a:t>
            </a:r>
            <a:endParaRPr sz="1500">
              <a:solidFill>
                <a:srgbClr val="404040"/>
              </a:solidFill>
              <a:highlight>
                <a:srgbClr val="FFFFFF"/>
              </a:highlight>
              <a:latin typeface="Figtree"/>
              <a:ea typeface="Figtree"/>
              <a:cs typeface="Figtree"/>
              <a:sym typeface="Figtr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gtree"/>
              <a:buChar char="●"/>
            </a:pP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  <a:latin typeface="Figtree"/>
                <a:ea typeface="Figtree"/>
                <a:cs typeface="Figtree"/>
                <a:sym typeface="Figtree"/>
              </a:rPr>
              <a:t>How</a:t>
            </a: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  <a:latin typeface="Figtree"/>
                <a:ea typeface="Figtree"/>
                <a:cs typeface="Figtree"/>
                <a:sym typeface="Figtree"/>
              </a:rPr>
              <a:t> many common words are exist over total words</a:t>
            </a:r>
            <a:endParaRPr sz="1500">
              <a:solidFill>
                <a:srgbClr val="404040"/>
              </a:solidFill>
              <a:highlight>
                <a:srgbClr val="FFFFFF"/>
              </a:highlight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  <a:highlight>
                <a:srgbClr val="FFFFFF"/>
              </a:highlight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493" name="Google Shape;4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75" y="3971750"/>
            <a:ext cx="2938924" cy="7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2"/>
          <p:cNvSpPr txBox="1"/>
          <p:nvPr>
            <p:ph type="title"/>
          </p:nvPr>
        </p:nvSpPr>
        <p:spPr>
          <a:xfrm>
            <a:off x="713225" y="352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Retrieval (BIM)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2"/>
          <p:cNvSpPr txBox="1"/>
          <p:nvPr>
            <p:ph idx="5" type="subTitle"/>
          </p:nvPr>
        </p:nvSpPr>
        <p:spPr>
          <a:xfrm>
            <a:off x="892850" y="116873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 Example</a:t>
            </a:r>
            <a:endParaRPr/>
          </a:p>
        </p:txBody>
      </p:sp>
      <p:cxnSp>
        <p:nvCxnSpPr>
          <p:cNvPr id="500" name="Google Shape;500;p52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1" name="Google Shape;501;p52"/>
          <p:cNvPicPr preferRelativeResize="0"/>
          <p:nvPr/>
        </p:nvPicPr>
        <p:blipFill rotWithShape="1">
          <a:blip r:embed="rId3">
            <a:alphaModFix/>
          </a:blip>
          <a:srcRect b="6715" l="1482" r="4079" t="8603"/>
          <a:stretch/>
        </p:blipFill>
        <p:spPr>
          <a:xfrm>
            <a:off x="892850" y="1939750"/>
            <a:ext cx="6151850" cy="166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52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3" name="Google Shape;5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098" y="2467125"/>
            <a:ext cx="3138075" cy="22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/>
          <p:nvPr>
            <p:ph type="title"/>
          </p:nvPr>
        </p:nvSpPr>
        <p:spPr>
          <a:xfrm>
            <a:off x="713225" y="352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Proximal Nodes</a:t>
            </a:r>
            <a:endParaRPr/>
          </a:p>
        </p:txBody>
      </p:sp>
      <p:sp>
        <p:nvSpPr>
          <p:cNvPr id="509" name="Google Shape;509;p53"/>
          <p:cNvSpPr txBox="1"/>
          <p:nvPr>
            <p:ph idx="1" type="subTitle"/>
          </p:nvPr>
        </p:nvSpPr>
        <p:spPr>
          <a:xfrm>
            <a:off x="426700" y="1555325"/>
            <a:ext cx="74847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Aims to capture the contextual relationships between terms within and across documents by representing them as nodes in a graph.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10" name="Google Shape;510;p53"/>
          <p:cNvSpPr txBox="1"/>
          <p:nvPr>
            <p:ph idx="4" type="subTitle"/>
          </p:nvPr>
        </p:nvSpPr>
        <p:spPr>
          <a:xfrm>
            <a:off x="892850" y="12066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511" name="Google Shape;511;p53"/>
          <p:cNvSpPr txBox="1"/>
          <p:nvPr>
            <p:ph idx="5" type="subTitle"/>
          </p:nvPr>
        </p:nvSpPr>
        <p:spPr>
          <a:xfrm>
            <a:off x="892850" y="239118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Creation</a:t>
            </a:r>
            <a:endParaRPr/>
          </a:p>
        </p:txBody>
      </p:sp>
      <p:cxnSp>
        <p:nvCxnSpPr>
          <p:cNvPr id="512" name="Google Shape;512;p53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53"/>
          <p:cNvSpPr txBox="1"/>
          <p:nvPr>
            <p:ph idx="1" type="subTitle"/>
          </p:nvPr>
        </p:nvSpPr>
        <p:spPr>
          <a:xfrm>
            <a:off x="892850" y="2774525"/>
            <a:ext cx="78360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</a:pPr>
            <a:r>
              <a:rPr lang="en" sz="1500">
                <a:highlight>
                  <a:srgbClr val="FFFFFF"/>
                </a:highlight>
                <a:latin typeface="Figtree"/>
                <a:ea typeface="Figtree"/>
                <a:cs typeface="Figtree"/>
                <a:sym typeface="Figtree"/>
              </a:rPr>
              <a:t>Each keyword becomes a node.</a:t>
            </a:r>
            <a:endParaRPr sz="1500">
              <a:highlight>
                <a:srgbClr val="FFFFFF"/>
              </a:highlight>
              <a:latin typeface="Figtree"/>
              <a:ea typeface="Figtree"/>
              <a:cs typeface="Figtree"/>
              <a:sym typeface="Figtre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</a:pPr>
            <a:r>
              <a:rPr lang="en" sz="1500">
                <a:highlight>
                  <a:srgbClr val="FFFFFF"/>
                </a:highlight>
                <a:latin typeface="Figtree"/>
                <a:ea typeface="Figtree"/>
                <a:cs typeface="Figtree"/>
                <a:sym typeface="Figtree"/>
              </a:rPr>
              <a:t>An edge connects nodes if keywords appear in the document.</a:t>
            </a:r>
            <a:endParaRPr sz="1500">
              <a:highlight>
                <a:srgbClr val="FFFFFF"/>
              </a:highlight>
              <a:latin typeface="Figtree"/>
              <a:ea typeface="Figtree"/>
              <a:cs typeface="Figtree"/>
              <a:sym typeface="Figtre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</a:pPr>
            <a:r>
              <a:rPr lang="en" sz="1500">
                <a:highlight>
                  <a:srgbClr val="FFFFFF"/>
                </a:highlight>
                <a:latin typeface="Figtree"/>
                <a:ea typeface="Figtree"/>
                <a:cs typeface="Figtree"/>
                <a:sym typeface="Figtree"/>
              </a:rPr>
              <a:t>For a given query, identify all matching nodes (proximities).</a:t>
            </a:r>
            <a:endParaRPr sz="1500">
              <a:highlight>
                <a:srgbClr val="FFFFFF"/>
              </a:highlight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"/>
          <p:cNvSpPr txBox="1"/>
          <p:nvPr>
            <p:ph type="title"/>
          </p:nvPr>
        </p:nvSpPr>
        <p:spPr>
          <a:xfrm>
            <a:off x="2758950" y="1967100"/>
            <a:ext cx="3626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0" name="Google Shape;310;p3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6" name="Google Shape;316;p33"/>
          <p:cNvSpPr txBox="1"/>
          <p:nvPr>
            <p:ph idx="1" type="subTitle"/>
          </p:nvPr>
        </p:nvSpPr>
        <p:spPr>
          <a:xfrm>
            <a:off x="892850" y="1438075"/>
            <a:ext cx="7928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transform information retrieval from a simple matching exercise to an intelligent, context-aware exploration of knowledge, making it easier for users to discover relevant information across complex document collections</a:t>
            </a:r>
            <a:endParaRPr sz="1700"/>
          </a:p>
        </p:txBody>
      </p:sp>
      <p:sp>
        <p:nvSpPr>
          <p:cNvPr id="317" name="Google Shape;317;p33"/>
          <p:cNvSpPr txBox="1"/>
          <p:nvPr>
            <p:ph idx="2" type="subTitle"/>
          </p:nvPr>
        </p:nvSpPr>
        <p:spPr>
          <a:xfrm>
            <a:off x="713225" y="2647950"/>
            <a:ext cx="77109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Semantic Understanding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Probabilistic Ranking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Contextual Analysis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Network-Based Relationships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18" name="Google Shape;318;p33"/>
          <p:cNvSpPr txBox="1"/>
          <p:nvPr>
            <p:ph idx="4" type="subTitle"/>
          </p:nvPr>
        </p:nvSpPr>
        <p:spPr>
          <a:xfrm>
            <a:off x="892850" y="11304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Objective</a:t>
            </a:r>
            <a:endParaRPr sz="1800"/>
          </a:p>
        </p:txBody>
      </p:sp>
      <p:sp>
        <p:nvSpPr>
          <p:cNvPr id="319" name="Google Shape;319;p33"/>
          <p:cNvSpPr txBox="1"/>
          <p:nvPr>
            <p:ph idx="5" type="subTitle"/>
          </p:nvPr>
        </p:nvSpPr>
        <p:spPr>
          <a:xfrm>
            <a:off x="892850" y="2402975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It's Needed</a:t>
            </a:r>
            <a:endParaRPr sz="1800"/>
          </a:p>
        </p:txBody>
      </p:sp>
      <p:cxnSp>
        <p:nvCxnSpPr>
          <p:cNvPr id="320" name="Google Shape;320;p33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3"/>
          <p:cNvSpPr/>
          <p:nvPr/>
        </p:nvSpPr>
        <p:spPr>
          <a:xfrm>
            <a:off x="459250" y="4029575"/>
            <a:ext cx="1422600" cy="57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User Query + Documents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2143750" y="4029575"/>
            <a:ext cx="1422600" cy="57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Preprocessing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3828250" y="4029575"/>
            <a:ext cx="1422600" cy="57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Indexing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5512750" y="3867650"/>
            <a:ext cx="1422600" cy="792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Retrieval Model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7197250" y="4029575"/>
            <a:ext cx="1422600" cy="57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Results of Retrieval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326" name="Google Shape;326;p33"/>
          <p:cNvCxnSpPr>
            <a:stCxn id="321" idx="3"/>
            <a:endCxn id="322" idx="1"/>
          </p:cNvCxnSpPr>
          <p:nvPr/>
        </p:nvCxnSpPr>
        <p:spPr>
          <a:xfrm>
            <a:off x="1881850" y="4315925"/>
            <a:ext cx="26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3"/>
          <p:cNvCxnSpPr/>
          <p:nvPr/>
        </p:nvCxnSpPr>
        <p:spPr>
          <a:xfrm>
            <a:off x="3558250" y="4315925"/>
            <a:ext cx="26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3"/>
          <p:cNvCxnSpPr/>
          <p:nvPr/>
        </p:nvCxnSpPr>
        <p:spPr>
          <a:xfrm>
            <a:off x="5234650" y="4315925"/>
            <a:ext cx="26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3"/>
          <p:cNvCxnSpPr/>
          <p:nvPr/>
        </p:nvCxnSpPr>
        <p:spPr>
          <a:xfrm>
            <a:off x="6911050" y="4315925"/>
            <a:ext cx="26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Problem</a:t>
            </a:r>
            <a:endParaRPr/>
          </a:p>
        </p:txBody>
      </p:sp>
      <p:sp>
        <p:nvSpPr>
          <p:cNvPr id="335" name="Google Shape;335;p34"/>
          <p:cNvSpPr txBox="1"/>
          <p:nvPr>
            <p:ph idx="1" type="subTitle"/>
          </p:nvPr>
        </p:nvSpPr>
        <p:spPr>
          <a:xfrm>
            <a:off x="892850" y="1412000"/>
            <a:ext cx="7962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Imagine a PhD student in Climate Change Research who needs to review 10,000+ research papers from the last decade. He needs to find connections between Climate change, Renewable energy, Economic impact, Technological innovations.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anken Grotesk"/>
              <a:buChar char="●"/>
            </a:pPr>
            <a:r>
              <a:rPr lang="en" sz="1500">
                <a:solidFill>
                  <a:srgbClr val="000000"/>
                </a:solidFill>
              </a:rPr>
              <a:t>Keyword matching fails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anken Grotesk"/>
              <a:buChar char="●"/>
            </a:pPr>
            <a:r>
              <a:rPr lang="en" sz="1500">
                <a:solidFill>
                  <a:srgbClr val="000000"/>
                </a:solidFill>
              </a:rPr>
              <a:t>Manual review impossible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anken Grotesk"/>
              <a:buChar char="●"/>
            </a:pPr>
            <a:r>
              <a:rPr lang="en" sz="1500">
                <a:solidFill>
                  <a:srgbClr val="000000"/>
                </a:solidFill>
              </a:rPr>
              <a:t>Missing critical interconnected research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anken Grotesk"/>
              <a:buChar char="●"/>
            </a:pPr>
            <a:r>
              <a:rPr lang="en" sz="1500">
                <a:solidFill>
                  <a:srgbClr val="000000"/>
                </a:solidFill>
              </a:rPr>
              <a:t>No way to understand complex relationships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36" name="Google Shape;336;p34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4"/>
          <p:cNvSpPr txBox="1"/>
          <p:nvPr>
            <p:ph type="title"/>
          </p:nvPr>
        </p:nvSpPr>
        <p:spPr>
          <a:xfrm>
            <a:off x="910550" y="8902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800"/>
              <a:t>Problem Scenario: Academic Research Literature Management</a:t>
            </a:r>
            <a:endParaRPr sz="1800"/>
          </a:p>
        </p:txBody>
      </p:sp>
      <p:sp>
        <p:nvSpPr>
          <p:cNvPr id="338" name="Google Shape;338;p34"/>
          <p:cNvSpPr txBox="1"/>
          <p:nvPr>
            <p:ph type="title"/>
          </p:nvPr>
        </p:nvSpPr>
        <p:spPr>
          <a:xfrm>
            <a:off x="986750" y="21094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800"/>
              <a:t>Traditional Search Limitations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Problem</a:t>
            </a:r>
            <a:endParaRPr/>
          </a:p>
        </p:txBody>
      </p:sp>
      <p:sp>
        <p:nvSpPr>
          <p:cNvPr id="344" name="Google Shape;344;p35"/>
          <p:cNvSpPr txBox="1"/>
          <p:nvPr>
            <p:ph idx="1" type="subTitle"/>
          </p:nvPr>
        </p:nvSpPr>
        <p:spPr>
          <a:xfrm>
            <a:off x="892850" y="1031000"/>
            <a:ext cx="79629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latin typeface="Figtree Black"/>
                <a:ea typeface="Figtree Black"/>
                <a:cs typeface="Figtree Black"/>
                <a:sym typeface="Figtree Black"/>
              </a:rPr>
              <a:t>How Our Three Models Solve This</a:t>
            </a:r>
            <a:endParaRPr sz="1900">
              <a:solidFill>
                <a:srgbClr val="333333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1. Non-Overlapping List Model</a:t>
            </a:r>
            <a:endParaRPr sz="1500">
              <a:solidFill>
                <a:srgbClr val="333333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Problem Solved: Comprehensive Topic Coverage</a:t>
            </a:r>
            <a:endParaRPr sz="13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333333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Retrieves documents containing combinations of terms:</a:t>
            </a:r>
            <a:endParaRPr sz="13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333333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"Climate Change"</a:t>
            </a:r>
            <a:endParaRPr sz="13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333333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"Renewable Energy"</a:t>
            </a:r>
            <a:endParaRPr sz="13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333333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"Economic Impact"</a:t>
            </a:r>
            <a:endParaRPr sz="13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333333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Returns unique documents across these domains</a:t>
            </a:r>
            <a:endParaRPr sz="13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333333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Prevents redundant search results</a:t>
            </a:r>
            <a:endParaRPr sz="13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333333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Expands research discovery</a:t>
            </a:r>
            <a:endParaRPr sz="13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cxnSp>
        <p:nvCxnSpPr>
          <p:cNvPr id="345" name="Google Shape;345;p35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5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idx="1" type="subTitle"/>
          </p:nvPr>
        </p:nvSpPr>
        <p:spPr>
          <a:xfrm>
            <a:off x="957525" y="989825"/>
            <a:ext cx="79629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04040"/>
                </a:solidFill>
                <a:latin typeface="Figtree Black"/>
                <a:ea typeface="Figtree Black"/>
                <a:cs typeface="Figtree Black"/>
                <a:sym typeface="Figtree Black"/>
              </a:rPr>
              <a:t>How Our Three Models Solve This</a:t>
            </a:r>
            <a:endParaRPr sz="1300">
              <a:solidFill>
                <a:srgbClr val="404040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2. Probabilistic Retrieval Model</a:t>
            </a:r>
            <a:endParaRPr sz="1500">
              <a:solidFill>
                <a:srgbClr val="404040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Problem Solved: Intelligent Relevance Ranking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Ranks papers based on: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Term frequency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Contextual relevance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Statistical probability of importance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Highlights most significant research papers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Filters out less relevant documents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Provides quality-based research recommendations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352" name="Google Shape;352;p36"/>
          <p:cNvSpPr txBox="1"/>
          <p:nvPr>
            <p:ph type="title"/>
          </p:nvPr>
        </p:nvSpPr>
        <p:spPr>
          <a:xfrm>
            <a:off x="716550" y="4933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Problem</a:t>
            </a:r>
            <a:endParaRPr/>
          </a:p>
        </p:txBody>
      </p:sp>
      <p:cxnSp>
        <p:nvCxnSpPr>
          <p:cNvPr id="353" name="Google Shape;353;p36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6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Problem</a:t>
            </a:r>
            <a:endParaRPr/>
          </a:p>
        </p:txBody>
      </p:sp>
      <p:sp>
        <p:nvSpPr>
          <p:cNvPr id="360" name="Google Shape;360;p37"/>
          <p:cNvSpPr txBox="1"/>
          <p:nvPr>
            <p:ph idx="1" type="subTitle"/>
          </p:nvPr>
        </p:nvSpPr>
        <p:spPr>
          <a:xfrm>
            <a:off x="904400" y="1017725"/>
            <a:ext cx="7962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04040"/>
                </a:solidFill>
                <a:latin typeface="Figtree Black"/>
                <a:ea typeface="Figtree Black"/>
                <a:cs typeface="Figtree Black"/>
                <a:sym typeface="Figtree Black"/>
              </a:rPr>
              <a:t>How Our Three Models Solve This</a:t>
            </a:r>
            <a:endParaRPr sz="1300">
              <a:solidFill>
                <a:srgbClr val="404040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3. Proximal Nodes Model</a:t>
            </a:r>
            <a:endParaRPr sz="1500">
              <a:solidFill>
                <a:srgbClr val="404040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Problem Solved: Relationship Visualization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Creates a network showing: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Connections between research papers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Interdisciplinary links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○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Semantic relationships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Reveals hidden research connections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Shows how different research domains interact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Helps identify emerging research trends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cxnSp>
        <p:nvCxnSpPr>
          <p:cNvPr id="361" name="Google Shape;361;p37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7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Problem</a:t>
            </a:r>
            <a:endParaRPr/>
          </a:p>
        </p:txBody>
      </p:sp>
      <p:cxnSp>
        <p:nvCxnSpPr>
          <p:cNvPr id="368" name="Google Shape;368;p38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8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8"/>
          <p:cNvSpPr txBox="1"/>
          <p:nvPr>
            <p:ph idx="1" type="subTitle"/>
          </p:nvPr>
        </p:nvSpPr>
        <p:spPr>
          <a:xfrm>
            <a:off x="950500" y="1017725"/>
            <a:ext cx="79629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04040"/>
                </a:solidFill>
                <a:latin typeface="Figtree Black"/>
                <a:ea typeface="Figtree Black"/>
                <a:cs typeface="Figtree Black"/>
                <a:sym typeface="Figtree Black"/>
              </a:rPr>
              <a:t>Practical Outcome</a:t>
            </a:r>
            <a:endParaRPr sz="1900">
              <a:solidFill>
                <a:srgbClr val="404040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The student can now: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Quickly identify most relevant papers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Understand research interconnections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Save months of manual research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Discover innovative research directions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04040"/>
                </a:solidFill>
                <a:latin typeface="Figtree Black"/>
                <a:ea typeface="Figtree Black"/>
                <a:cs typeface="Figtree Black"/>
                <a:sym typeface="Figtree Black"/>
              </a:rPr>
              <a:t>Real-World Impact</a:t>
            </a:r>
            <a:endParaRPr sz="1900">
              <a:solidFill>
                <a:srgbClr val="404040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Accelerates research discovery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Reduces information processing time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Enables cross-disciplinary insights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Figtree Medium"/>
              <a:buChar char="●"/>
            </a:pPr>
            <a:r>
              <a:rPr lang="en" sz="1300">
                <a:solidFill>
                  <a:srgbClr val="40404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Supports complex decision-making</a:t>
            </a:r>
            <a:endParaRPr sz="13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cxnSp>
        <p:nvCxnSpPr>
          <p:cNvPr id="371" name="Google Shape;371;p38"/>
          <p:cNvCxnSpPr/>
          <p:nvPr/>
        </p:nvCxnSpPr>
        <p:spPr>
          <a:xfrm>
            <a:off x="-87550" y="3505200"/>
            <a:ext cx="10320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