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1" Type="http://schemas.openxmlformats.org/officeDocument/2006/relationships/hyperlink" Target="https://public.tableau.com/app/profile/matthew.breitner/viz/PneumoniaDeathsbyStatebyGender/DeathsbyStatebyGender" TargetMode="External"/><Relationship Id="rId10" Type="http://schemas.openxmlformats.org/officeDocument/2006/relationships/hyperlink" Target="https://public.tableau.com/app/profile/matthew.breitner/viz/PneumoniaDeathsbyStatebyRace/DeathbyStatebyRace" TargetMode="External"/><Relationship Id="rId13" Type="http://schemas.openxmlformats.org/officeDocument/2006/relationships/hyperlink" Target="https://public.tableau.com/app/profile/matthew.breitner/viz/PneumoniaDeathsbyRace/DeathsbyRace" TargetMode="External"/><Relationship Id="rId12" Type="http://schemas.openxmlformats.org/officeDocument/2006/relationships/hyperlink" Target="https://public.tableau.com/app/profile/matthew.breitner/viz/PneumoniaDeathsbyStatebyAgeGroup/DeathsbyStatebyAgeGroup" TargetMode="External"/><Relationship Id="rId1" Type="http://schemas.openxmlformats.org/officeDocument/2006/relationships/notesMaster" Target="../notesMasters/notesMaster1.xml"/><Relationship Id="rId2" Type="http://schemas.openxmlformats.org/officeDocument/2006/relationships/hyperlink" Target="https://public.tableau.com/app/profile/matthew.breitner/viz/DeathTotalsbyGDPperCapita/TotalDeathsperGDP2" TargetMode="External"/><Relationship Id="rId3" Type="http://schemas.openxmlformats.org/officeDocument/2006/relationships/hyperlink" Target="https://public.tableau.com/app/profile/matthew.breitner/viz/GlobalMortalityRatebyAge/GlobalMortalityRatebyAge" TargetMode="External"/><Relationship Id="rId4" Type="http://schemas.openxmlformats.org/officeDocument/2006/relationships/hyperlink" Target="https://public.tableau.com/app/profile/matthew.breitner/viz/TotalChildDeathsbyCountryOverTime/ChildMortalityRatesbyCountrybyYear" TargetMode="External"/><Relationship Id="rId9" Type="http://schemas.openxmlformats.org/officeDocument/2006/relationships/hyperlink" Target="https://pubmed.ncbi.nlm.nih.gov/29017956/" TargetMode="External"/><Relationship Id="rId15" Type="http://schemas.openxmlformats.org/officeDocument/2006/relationships/hyperlink" Target="https://public.tableau.com/app/profile/matthew.breitner/viz/PneumoniaDeathsbyGender/DeathsbyGender" TargetMode="External"/><Relationship Id="rId14" Type="http://schemas.openxmlformats.org/officeDocument/2006/relationships/hyperlink" Target="https://public.tableau.com/app/profile/matthew.breitner/viz/PneumoniaDeathsbyMonth/DeathsbyMonth" TargetMode="External"/><Relationship Id="rId16" Type="http://schemas.openxmlformats.org/officeDocument/2006/relationships/hyperlink" Target="https://public.tableau.com/app/profile/matthew.breitner/viz/PneumoniaDeathsbyAgeGroup/DeathsbyAgeGroup" TargetMode="External"/><Relationship Id="rId5" Type="http://schemas.openxmlformats.org/officeDocument/2006/relationships/hyperlink" Target="https://public.tableau.com/app/profile/matthew.breitner/viz/CausesofPneumoniainChildrenUnderFiveYearsOld/GlobalChildMortalitybyRiskFactor2?publish=yes" TargetMode="External"/><Relationship Id="rId6" Type="http://schemas.openxmlformats.org/officeDocument/2006/relationships/hyperlink" Target="https://public.tableau.com/app/profile/matthew.breitner/viz/GlobalMortalityOver70byRiskFactorbyYear/GlobalMortalityOver70byRiskFactorbyYear" TargetMode="External"/><Relationship Id="rId7" Type="http://schemas.openxmlformats.org/officeDocument/2006/relationships/hyperlink" Target="https://wonder.cdc.gov/controller/datarequest/D76;jsessionid=303DD855FA935405980D61135452" TargetMode="External"/><Relationship Id="rId8" Type="http://schemas.openxmlformats.org/officeDocument/2006/relationships/hyperlink" Target="https://www.kff.org/statedata/custom-state-report/?view=3&amp;i=32739~32172~444199&amp;g=us~al~ak~az~ar~ca~co~ct~de~dc~fl~ga~hi~id~il~in~ia~ks~ky~la~me~md~ma~mi~mn~ms~mo~mt~ne~nv~nh~nj~nm~ny~nc~nd~oh~ok~or~pa~ri~sc~sd~tn~tx~ut~vt~va~wa~wv~wi~w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onder.cdc.gov/controller/datarequest/D76;jsessionid=303DD855FA935405980D61135452" TargetMode="External"/><Relationship Id="rId3" Type="http://schemas.openxmlformats.org/officeDocument/2006/relationships/hyperlink" Target="https://pubmed.ncbi.nlm.nih.gov/29017956/" TargetMode="External"/><Relationship Id="rId4" Type="http://schemas.openxmlformats.org/officeDocument/2006/relationships/hyperlink" Target="https://www.kff.org/statedata/custom-state-report/?view=3&amp;i=32739~32172~444199&amp;g=us~al~ak~az~ar~ca~co~ct~de~dc~fl~ga~hi~id~il~in~ia~ks~ky~la~me~md~ma~mi~mn~ms~mo~mt~ne~nv~nh~nj~nm~ny~nc~nd~oh~ok~or~pa~ri~sc~sd~tn~tx~ut~vt~va~wa~wv~wi~wy" TargetMode="External"/><Relationship Id="rId5" Type="http://schemas.openxmlformats.org/officeDocument/2006/relationships/hyperlink" Target="https://wonder.cdc.gov/controller/datarequest/D76;jsessionid=303DD855FA935405980D6113545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c28079baf_2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c28079baf_2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William</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n"/>
              <a:t>Hello everyone,</a:t>
            </a:r>
            <a:endParaRPr/>
          </a:p>
          <a:p>
            <a:pPr indent="0" lvl="0" marL="0" rtl="0" algn="l">
              <a:lnSpc>
                <a:spcPct val="115000"/>
              </a:lnSpc>
              <a:spcBef>
                <a:spcPts val="1200"/>
              </a:spcBef>
              <a:spcAft>
                <a:spcPts val="0"/>
              </a:spcAft>
              <a:buClr>
                <a:schemeClr val="dk1"/>
              </a:buClr>
              <a:buSzPts val="1100"/>
              <a:buFont typeface="Arial"/>
              <a:buNone/>
            </a:pPr>
            <a:r>
              <a:rPr lang="en">
                <a:highlight>
                  <a:srgbClr val="FFFF00"/>
                </a:highlight>
              </a:rPr>
              <a:t>For the last several weeks, our team has been working on developing a machine learning model that can accurately detect Pneumonia in X-ray images. </a:t>
            </a:r>
            <a:endParaRPr>
              <a:highlight>
                <a:srgbClr val="FFFF00"/>
              </a:highlight>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c28079baf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fc28079baf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Nidhi</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c28079baf_2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fc28079baf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Ayesha</a:t>
            </a:r>
            <a:endParaRPr/>
          </a:p>
          <a:p>
            <a:pPr indent="0" lvl="0" marL="158750" rtl="0" algn="l">
              <a:lnSpc>
                <a:spcPct val="100000"/>
              </a:lnSpc>
              <a:spcBef>
                <a:spcPts val="0"/>
              </a:spcBef>
              <a:spcAft>
                <a:spcPts val="0"/>
              </a:spcAft>
              <a:buSzPts val="1100"/>
              <a:buNone/>
            </a:pPr>
            <a:r>
              <a:rPr lang="en"/>
              <a:t>We choose Convolutional Neural Network </a:t>
            </a:r>
            <a:r>
              <a:rPr lang="en" sz="1200">
                <a:solidFill>
                  <a:srgbClr val="24292F"/>
                </a:solidFill>
                <a:highlight>
                  <a:srgbClr val="FFFFFF"/>
                </a:highlight>
              </a:rPr>
              <a:t>a class of deep neural networks, most commonly applied to analyze visual imagery. We are working with over 5800 images and images are passed in Cnn the dimension of 150,150,1 for </a:t>
            </a:r>
            <a:r>
              <a:rPr lang="en" sz="1200">
                <a:solidFill>
                  <a:srgbClr val="24292F"/>
                </a:solidFill>
                <a:highlight>
                  <a:srgbClr val="FFFFFF"/>
                </a:highlight>
              </a:rPr>
              <a:t>grayscale</a:t>
            </a:r>
            <a:r>
              <a:rPr lang="en" sz="1200">
                <a:solidFill>
                  <a:srgbClr val="24292F"/>
                </a:solidFill>
                <a:highlight>
                  <a:srgbClr val="FFFFFF"/>
                </a:highlight>
              </a:rPr>
              <a:t>.We are using tensorflow and keras libraries for model architecture.We have 3 processing layer and 1 output layer.We use max pooling so the model can choose important features and simply the matrices and that reduces the size of saved model.. We used adam optimizer and binary crossentrophy for loss.</a:t>
            </a:r>
            <a:endParaRPr/>
          </a:p>
          <a:p>
            <a:pPr indent="0" lvl="0" marL="0" rtl="0" algn="l">
              <a:lnSpc>
                <a:spcPct val="100000"/>
              </a:lnSpc>
              <a:spcBef>
                <a:spcPts val="0"/>
              </a:spcBef>
              <a:spcAft>
                <a:spcPts val="0"/>
              </a:spcAft>
              <a:buNone/>
            </a:pPr>
            <a:r>
              <a:rPr lang="en"/>
              <a:t>   </a:t>
            </a:r>
            <a:r>
              <a:rPr lang="en" sz="1200">
                <a:solidFill>
                  <a:schemeClr val="dk1"/>
                </a:solidFill>
                <a:highlight>
                  <a:srgbClr val="FFFFFF"/>
                </a:highlight>
                <a:latin typeface="Roboto"/>
                <a:ea typeface="Roboto"/>
                <a:cs typeface="Roboto"/>
                <a:sym typeface="Roboto"/>
              </a:rPr>
              <a:t> We flatten the output of the convolutional layers to create a single long feature vector. And it is connected to the final classification model, which is called a fully-connected layer.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c28079baf_2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fc28079baf_2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Ayesha</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We trained the model on 50 epochs on google colab GPU for about approximately 20-25 min.</a:t>
            </a:r>
            <a:endParaRPr/>
          </a:p>
          <a:p>
            <a:pPr indent="0" lvl="0" marL="0" rtl="0" algn="l">
              <a:lnSpc>
                <a:spcPct val="100000"/>
              </a:lnSpc>
              <a:spcBef>
                <a:spcPts val="0"/>
              </a:spcBef>
              <a:spcAft>
                <a:spcPts val="0"/>
              </a:spcAft>
              <a:buNone/>
            </a:pPr>
            <a:r>
              <a:rPr lang="en"/>
              <a:t> </a:t>
            </a:r>
            <a:r>
              <a:rPr lang="en"/>
              <a:t>Accuracy</a:t>
            </a:r>
            <a:r>
              <a:rPr lang="en"/>
              <a:t> 89.42, recall 98.97, roc curve accuracy of 96%</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c4172f2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c4172f2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Chelsea Talk Track: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 sure everyone is curious about how this model works in action. So we’ll demonstrate how our Heroku dashboard works as a real life application for predicting pneumonia.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Welcome to our site - now I’ll show you how to upload x-ray images and get a prediction.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Demonstrate how model works (upload an image of pneumonia, image of normal lungs, and a non-compatible image and show the output)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-Explore other elements of the website</a:t>
            </a:r>
            <a:endParaRPr>
              <a:solidFill>
                <a:schemeClr val="dk1"/>
              </a:solidFill>
            </a:endParaRPr>
          </a:p>
          <a:p>
            <a:pPr indent="0" lvl="0" marL="0" rtl="0" algn="l">
              <a:spcBef>
                <a:spcPts val="0"/>
              </a:spcBef>
              <a:spcAft>
                <a:spcPts val="0"/>
              </a:spcAft>
              <a:buNone/>
            </a:pPr>
            <a:r>
              <a:rPr lang="en">
                <a:solidFill>
                  <a:schemeClr val="dk1"/>
                </a:solidFill>
              </a:rPr>
              <a:t>	- Looking through other areas of our site: In the Problem section, you can explore the data that made us want to work on this project and why it’s important that an easily accessible and accurate application for interpreting x-ray images be available as a resource for the medical community. The data that Matt introduced earlier is available here via filterable Tableau graphs.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 In the Solution section, you can explore why machine learning is a good solution for working on this problem, and why we feel confident in sharing this model for public use based on the high level of accuracy we achieved. </a:t>
            </a:r>
            <a:endParaRPr>
              <a:solidFill>
                <a:schemeClr val="dk1"/>
              </a:solidFill>
            </a:endParaRPr>
          </a:p>
          <a:p>
            <a:pPr indent="0" lvl="0" marL="0" rtl="0" algn="l">
              <a:spcBef>
                <a:spcPts val="0"/>
              </a:spcBef>
              <a:spcAft>
                <a:spcPts val="0"/>
              </a:spcAft>
              <a:buNone/>
            </a:pPr>
            <a:r>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  Following this choose your own adventure theme of our dashboard functionality, by selecting the Gallery section, you can go directly to a repository of our analysis images and get valuable information about the global pneumonia problem we face yearly.</a:t>
            </a:r>
            <a:endParaRPr>
              <a:solidFill>
                <a:schemeClr val="dk1"/>
              </a:solidFill>
            </a:endParaRPr>
          </a:p>
          <a:p>
            <a:pPr indent="45720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rgbClr val="1B212C"/>
              </a:buClr>
              <a:buSzPts val="1100"/>
              <a:buChar char="-"/>
            </a:pPr>
            <a:r>
              <a:rPr lang="en">
                <a:solidFill>
                  <a:srgbClr val="1B212C"/>
                </a:solidFill>
              </a:rPr>
              <a:t>I also wanted to note some of the challenges we faced in getting the site up and running</a:t>
            </a:r>
            <a:endParaRPr>
              <a:solidFill>
                <a:srgbClr val="1B212C"/>
              </a:solidFill>
            </a:endParaRPr>
          </a:p>
          <a:p>
            <a:pPr indent="-298450" lvl="1" marL="914400" rtl="0" algn="l">
              <a:spcBef>
                <a:spcPts val="0"/>
              </a:spcBef>
              <a:spcAft>
                <a:spcPts val="0"/>
              </a:spcAft>
              <a:buClr>
                <a:srgbClr val="1B212C"/>
              </a:buClr>
              <a:buSzPts val="1100"/>
              <a:buChar char="-"/>
            </a:pPr>
            <a:r>
              <a:rPr lang="en">
                <a:solidFill>
                  <a:srgbClr val="1B212C"/>
                </a:solidFill>
              </a:rPr>
              <a:t>Turns out, a machine learning model based on image analysis takes up a lot of memory</a:t>
            </a:r>
            <a:endParaRPr>
              <a:solidFill>
                <a:srgbClr val="1B212C"/>
              </a:solidFill>
            </a:endParaRPr>
          </a:p>
          <a:p>
            <a:pPr indent="-298450" lvl="1" marL="914400" rtl="0" algn="l">
              <a:spcBef>
                <a:spcPts val="0"/>
              </a:spcBef>
              <a:spcAft>
                <a:spcPts val="0"/>
              </a:spcAft>
              <a:buClr>
                <a:srgbClr val="1B212C"/>
              </a:buClr>
              <a:buSzPts val="1100"/>
              <a:buChar char="-"/>
            </a:pPr>
            <a:r>
              <a:rPr lang="en">
                <a:solidFill>
                  <a:srgbClr val="1B212C"/>
                </a:solidFill>
              </a:rPr>
              <a:t>Deploying TensorFlow on Heroku takes up more than the 500MB limit for a Heroku deployment</a:t>
            </a:r>
            <a:endParaRPr>
              <a:solidFill>
                <a:srgbClr val="1B212C"/>
              </a:solidFill>
            </a:endParaRPr>
          </a:p>
          <a:p>
            <a:pPr indent="-298450" lvl="1" marL="914400" rtl="0" algn="l">
              <a:spcBef>
                <a:spcPts val="0"/>
              </a:spcBef>
              <a:spcAft>
                <a:spcPts val="0"/>
              </a:spcAft>
              <a:buClr>
                <a:srgbClr val="1B212C"/>
              </a:buClr>
              <a:buSzPts val="1100"/>
              <a:buChar char="-"/>
            </a:pPr>
            <a:r>
              <a:rPr lang="en">
                <a:solidFill>
                  <a:srgbClr val="1B212C"/>
                </a:solidFill>
              </a:rPr>
              <a:t>To fix this, we had to find a pared down version of TensorFlow that was dashboard compatible</a:t>
            </a:r>
            <a:endParaRPr>
              <a:solidFill>
                <a:srgbClr val="1B212C"/>
              </a:solidFill>
            </a:endParaRPr>
          </a:p>
          <a:p>
            <a:pPr indent="-298450" lvl="1" marL="914400" rtl="0" algn="l">
              <a:spcBef>
                <a:spcPts val="0"/>
              </a:spcBef>
              <a:spcAft>
                <a:spcPts val="0"/>
              </a:spcAft>
              <a:buClr>
                <a:srgbClr val="1B212C"/>
              </a:buClr>
              <a:buSzPts val="1100"/>
              <a:buChar char="-"/>
            </a:pPr>
            <a:r>
              <a:rPr lang="en">
                <a:solidFill>
                  <a:srgbClr val="1B212C"/>
                </a:solidFill>
              </a:rPr>
              <a:t>If you have any questions about this, feel free to ask after the presentation!</a:t>
            </a:r>
            <a:endParaRPr>
              <a:solidFill>
                <a:srgbClr val="1B212C"/>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c28079baf_2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fc28079baf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Chelsea Talk Track: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Moving back to our presentation, we’d like to conclude with considering some recommendations for further improvements to our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We’d love to expand the functionality of our model to address when a </a:t>
            </a:r>
            <a:r>
              <a:rPr lang="en"/>
              <a:t>completely</a:t>
            </a:r>
            <a:r>
              <a:rPr lang="en"/>
              <a:t> unrelated image is uploaded (i.e. a </a:t>
            </a:r>
            <a:r>
              <a:rPr lang="en"/>
              <a:t>burrito</a:t>
            </a:r>
            <a:r>
              <a:rPr lang="en"/>
              <a:t>) </a:t>
            </a:r>
            <a:endParaRPr/>
          </a:p>
          <a:p>
            <a:pPr indent="0" lvl="0" marL="0" rtl="0" algn="l">
              <a:lnSpc>
                <a:spcPct val="100000"/>
              </a:lnSpc>
              <a:spcBef>
                <a:spcPts val="0"/>
              </a:spcBef>
              <a:spcAft>
                <a:spcPts val="0"/>
              </a:spcAft>
              <a:buSzPts val="1100"/>
              <a:buNone/>
            </a:pPr>
            <a:r>
              <a:rPr lang="en"/>
              <a:t>We fixed the issue of allowing color images and now only gray-scale images are accepted, but you could still upload a black and white version of a burrito.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also connects to our vision of wanting to adapt the model to </a:t>
            </a:r>
            <a:r>
              <a:rPr lang="en"/>
              <a:t>interpret</a:t>
            </a:r>
            <a:r>
              <a:rPr lang="en"/>
              <a:t> diagnoses outside of pneumonia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also envision improved functionality by introducing the ability to upload and analyze multiple images at a time. We want our model to be fast and easily accessible to the medical community, and this especially applies to access for </a:t>
            </a:r>
            <a:r>
              <a:rPr lang="en"/>
              <a:t>doctors</a:t>
            </a:r>
            <a:r>
              <a:rPr lang="en"/>
              <a:t> in underdeveloped countries.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Thanks everyone for your time and we’ll now open this up to questions!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c4172f2e0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fc4172f2e0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a:t>Speaker TBD based on timing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c28079baf_2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fc28079baf_2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a:t>Speaker TBD based on timing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c28079baf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fc28079baf_2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For reference (will be broken down within each section)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c28079baf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fc28079baf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
                <a:solidFill>
                  <a:srgbClr val="24292F"/>
                </a:solidFill>
                <a:latin typeface="Arial"/>
                <a:ea typeface="Arial"/>
                <a:cs typeface="Arial"/>
                <a:sym typeface="Arial"/>
              </a:rPr>
              <a:t>William</a:t>
            </a:r>
            <a:endParaRPr/>
          </a:p>
          <a:p>
            <a:pPr indent="-228600" lvl="0" marL="457200" rtl="0" algn="l">
              <a:lnSpc>
                <a:spcPct val="100000"/>
              </a:lnSpc>
              <a:spcBef>
                <a:spcPts val="0"/>
              </a:spcBef>
              <a:spcAft>
                <a:spcPts val="0"/>
              </a:spcAft>
              <a:buSzPts val="1100"/>
              <a:buNone/>
            </a:pPr>
            <a:r>
              <a:t/>
            </a:r>
            <a:endParaRPr b="1" i="0">
              <a:solidFill>
                <a:srgbClr val="24292F"/>
              </a:solidFill>
              <a:latin typeface="Arial"/>
              <a:ea typeface="Arial"/>
              <a:cs typeface="Arial"/>
              <a:sym typeface="Arial"/>
            </a:endParaRPr>
          </a:p>
          <a:p>
            <a:pPr indent="-298450" lvl="0" marL="457200" rtl="0" algn="l">
              <a:lnSpc>
                <a:spcPct val="100000"/>
              </a:lnSpc>
              <a:spcBef>
                <a:spcPts val="0"/>
              </a:spcBef>
              <a:spcAft>
                <a:spcPts val="0"/>
              </a:spcAft>
              <a:buClr>
                <a:srgbClr val="24292F"/>
              </a:buClr>
              <a:buSzPts val="1100"/>
              <a:buChar char="●"/>
            </a:pPr>
            <a:r>
              <a:rPr lang="en">
                <a:solidFill>
                  <a:srgbClr val="24292F"/>
                </a:solidFill>
                <a:highlight>
                  <a:schemeClr val="accent4"/>
                </a:highlight>
              </a:rPr>
              <a:t>The goal of our project is to provide a tool for users to upload chest x-ray images and determine if the image is a normal healthy, lung or it contains Pneumonia. </a:t>
            </a:r>
            <a:endParaRPr>
              <a:solidFill>
                <a:srgbClr val="24292F"/>
              </a:solidFill>
              <a:highlight>
                <a:schemeClr val="accent4"/>
              </a:highlight>
            </a:endParaRPr>
          </a:p>
          <a:p>
            <a:pPr indent="-298450" lvl="0" marL="457200" rtl="0" algn="l">
              <a:lnSpc>
                <a:spcPct val="100000"/>
              </a:lnSpc>
              <a:spcBef>
                <a:spcPts val="0"/>
              </a:spcBef>
              <a:spcAft>
                <a:spcPts val="0"/>
              </a:spcAft>
              <a:buClr>
                <a:srgbClr val="24292F"/>
              </a:buClr>
              <a:buSzPts val="1100"/>
              <a:buChar char="●"/>
            </a:pPr>
            <a:r>
              <a:rPr lang="en">
                <a:solidFill>
                  <a:srgbClr val="24292F"/>
                </a:solidFill>
                <a:highlight>
                  <a:schemeClr val="lt1"/>
                </a:highlight>
              </a:rPr>
              <a:t> The model should be able to analyze images at a rate and level of accuracy as good as or better than the human eye and be used as a resource for doctors and researchers to help speed the process of Pneumonia detection</a:t>
            </a:r>
            <a:endParaRPr>
              <a:solidFill>
                <a:srgbClr val="24292F"/>
              </a:solidFill>
              <a:highlight>
                <a:schemeClr val="lt1"/>
              </a:highlight>
            </a:endParaRPr>
          </a:p>
          <a:p>
            <a:pPr indent="-298450" lvl="0" marL="457200" rtl="0" algn="l">
              <a:lnSpc>
                <a:spcPct val="100000"/>
              </a:lnSpc>
              <a:spcBef>
                <a:spcPts val="0"/>
              </a:spcBef>
              <a:spcAft>
                <a:spcPts val="0"/>
              </a:spcAft>
              <a:buClr>
                <a:srgbClr val="24292F"/>
              </a:buClr>
              <a:buSzPts val="1100"/>
              <a:buChar char="●"/>
            </a:pPr>
            <a:r>
              <a:rPr lang="en">
                <a:solidFill>
                  <a:srgbClr val="24292F"/>
                </a:solidFill>
                <a:highlight>
                  <a:srgbClr val="FFFF00"/>
                </a:highlight>
              </a:rPr>
              <a:t>In addition to our model, we have compiled statistical data outlining the impact of Pneumonia globally and the importance of why a tool like this should exist.</a:t>
            </a:r>
            <a:endParaRPr>
              <a:solidFill>
                <a:srgbClr val="24292F"/>
              </a:solidFill>
              <a:highlight>
                <a:srgbClr val="FFFF00"/>
              </a:highlight>
            </a:endParaRPr>
          </a:p>
          <a:p>
            <a:pPr indent="0" lvl="0" marL="0" rtl="0" algn="l">
              <a:lnSpc>
                <a:spcPct val="100000"/>
              </a:lnSpc>
              <a:spcBef>
                <a:spcPts val="0"/>
              </a:spcBef>
              <a:spcAft>
                <a:spcPts val="0"/>
              </a:spcAft>
              <a:buNone/>
            </a:pPr>
            <a:r>
              <a:t/>
            </a:r>
            <a:endParaRPr>
              <a:solidFill>
                <a:srgbClr val="24292F"/>
              </a:solidFill>
              <a:highlight>
                <a:schemeClr val="lt1"/>
              </a:highlight>
            </a:endParaRPr>
          </a:p>
          <a:p>
            <a:pPr indent="0" lvl="0" marL="0" rtl="0" algn="l">
              <a:lnSpc>
                <a:spcPct val="100000"/>
              </a:lnSpc>
              <a:spcBef>
                <a:spcPts val="0"/>
              </a:spcBef>
              <a:spcAft>
                <a:spcPts val="0"/>
              </a:spcAft>
              <a:buNone/>
            </a:pPr>
            <a:r>
              <a:t/>
            </a:r>
            <a:endParaRPr>
              <a:solidFill>
                <a:srgbClr val="24292F"/>
              </a:solidFill>
              <a:highlight>
                <a:schemeClr val="lt1"/>
              </a:highlight>
            </a:endParaRPr>
          </a:p>
          <a:p>
            <a:pPr indent="0" lvl="0" marL="0" rtl="0" algn="l">
              <a:lnSpc>
                <a:spcPct val="100000"/>
              </a:lnSpc>
              <a:spcBef>
                <a:spcPts val="0"/>
              </a:spcBef>
              <a:spcAft>
                <a:spcPts val="0"/>
              </a:spcAft>
              <a:buNone/>
            </a:pPr>
            <a:r>
              <a:t/>
            </a:r>
            <a:endParaRPr>
              <a:solidFill>
                <a:srgbClr val="24292F"/>
              </a:solidFill>
            </a:endParaRPr>
          </a:p>
          <a:p>
            <a:pPr indent="0" lvl="0" marL="0" rtl="0" algn="l">
              <a:lnSpc>
                <a:spcPct val="100000"/>
              </a:lnSpc>
              <a:spcBef>
                <a:spcPts val="0"/>
              </a:spcBef>
              <a:spcAft>
                <a:spcPts val="0"/>
              </a:spcAft>
              <a:buNone/>
            </a:pPr>
            <a:r>
              <a:t/>
            </a:r>
            <a:endParaRPr>
              <a:solidFill>
                <a:srgbClr val="24292F"/>
              </a:solidFill>
            </a:endParaRPr>
          </a:p>
          <a:p>
            <a:pPr indent="-228600" lvl="0" marL="457200" rtl="0" algn="l">
              <a:lnSpc>
                <a:spcPct val="100000"/>
              </a:lnSpc>
              <a:spcBef>
                <a:spcPts val="0"/>
              </a:spcBef>
              <a:spcAft>
                <a:spcPts val="0"/>
              </a:spcAft>
              <a:buSzPts val="1100"/>
              <a:buFont typeface="Arial"/>
              <a:buNone/>
            </a:pPr>
            <a:r>
              <a:t/>
            </a:r>
            <a:endParaRPr b="0" i="0">
              <a:solidFill>
                <a:srgbClr val="24292F"/>
              </a:solidFill>
              <a:latin typeface="Arial"/>
              <a:ea typeface="Arial"/>
              <a:cs typeface="Arial"/>
              <a:sym typeface="Aria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28079baf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fc28079baf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William</a:t>
            </a:r>
            <a:endParaRPr/>
          </a:p>
          <a:p>
            <a:pPr indent="0" lvl="0" marL="0" rtl="0" algn="l">
              <a:lnSpc>
                <a:spcPct val="100000"/>
              </a:lnSpc>
              <a:spcBef>
                <a:spcPts val="0"/>
              </a:spcBef>
              <a:spcAft>
                <a:spcPts val="0"/>
              </a:spcAft>
              <a:buNone/>
            </a:pPr>
            <a:r>
              <a:t/>
            </a:r>
            <a:endParaRPr/>
          </a:p>
          <a:p>
            <a:pPr indent="-298450" lvl="0" marL="457200" rtl="0" algn="l">
              <a:lnSpc>
                <a:spcPct val="115000"/>
              </a:lnSpc>
              <a:spcBef>
                <a:spcPts val="1200"/>
              </a:spcBef>
              <a:spcAft>
                <a:spcPts val="0"/>
              </a:spcAft>
              <a:buSzPts val="1100"/>
              <a:buChar char="●"/>
            </a:pPr>
            <a:r>
              <a:rPr lang="en">
                <a:highlight>
                  <a:schemeClr val="lt1"/>
                </a:highlight>
              </a:rPr>
              <a:t>Pneumonia is a common and persistent problem both in the US and globally, with over 2 million people dying from it annually and being the leading cause of death in children under 5.</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One of the reasons for this may lie in the fact that</a:t>
            </a:r>
            <a:r>
              <a:rPr lang="en">
                <a:highlight>
                  <a:schemeClr val="accent4"/>
                </a:highlight>
              </a:rPr>
              <a:t> </a:t>
            </a:r>
            <a:r>
              <a:rPr lang="en">
                <a:highlight>
                  <a:srgbClr val="FFFF00"/>
                </a:highlight>
              </a:rPr>
              <a:t>Chest Xrays are one of the most important tools for preliminary diagnosis of Pneumonia</a:t>
            </a:r>
            <a:r>
              <a:rPr lang="en">
                <a:highlight>
                  <a:schemeClr val="accent4"/>
                </a:highlight>
              </a:rPr>
              <a:t>, But </a:t>
            </a:r>
            <a:r>
              <a:rPr lang="en">
                <a:highlight>
                  <a:srgbClr val="FFFF00"/>
                </a:highlight>
              </a:rPr>
              <a:t>According to a study published in Academic Radiology, </a:t>
            </a:r>
            <a:r>
              <a:rPr lang="en">
                <a:solidFill>
                  <a:schemeClr val="dk1"/>
                </a:solidFill>
                <a:highlight>
                  <a:srgbClr val="FFFF00"/>
                </a:highlight>
              </a:rPr>
              <a:t>over the course of ten years, </a:t>
            </a:r>
            <a:r>
              <a:rPr lang="en">
                <a:highlight>
                  <a:srgbClr val="FFFF00"/>
                </a:highlight>
              </a:rPr>
              <a:t>the workload of radiologists has gone from examining an average of 1 image every 20 seconds  to 1 image every 4 seconds. </a:t>
            </a:r>
            <a:r>
              <a:rPr lang="en">
                <a:highlight>
                  <a:schemeClr val="lt1"/>
                </a:highlight>
              </a:rPr>
              <a:t>This means less time for a proper diagnoses and more potential for human error.</a:t>
            </a:r>
            <a:endParaRPr>
              <a:highlight>
                <a:schemeClr val="lt1"/>
              </a:highlight>
            </a:endParaRPr>
          </a:p>
          <a:p>
            <a:pPr indent="-298450" lvl="0" marL="457200" rtl="0" algn="l">
              <a:lnSpc>
                <a:spcPct val="115000"/>
              </a:lnSpc>
              <a:spcBef>
                <a:spcPts val="0"/>
              </a:spcBef>
              <a:spcAft>
                <a:spcPts val="0"/>
              </a:spcAft>
              <a:buSzPts val="1100"/>
              <a:buChar char="●"/>
            </a:pPr>
            <a:r>
              <a:rPr lang="en">
                <a:highlight>
                  <a:schemeClr val="lt1"/>
                </a:highlight>
              </a:rPr>
              <a:t>A result of this, as Matt will now discuss, while Pneumonia is very treatable condition if caught early, remains a very major problem both in the US and globally.   </a:t>
            </a:r>
            <a:endParaRPr>
              <a:highlight>
                <a:schemeClr val="lt1"/>
              </a:highlight>
            </a:endParaRPr>
          </a:p>
          <a:p>
            <a:pPr indent="0" lvl="0" marL="457200" rtl="0" algn="l">
              <a:lnSpc>
                <a:spcPct val="100000"/>
              </a:lnSpc>
              <a:spcBef>
                <a:spcPts val="1200"/>
              </a:spcBef>
              <a:spcAft>
                <a:spcPts val="0"/>
              </a:spcAft>
              <a:buNone/>
            </a:pPr>
            <a:r>
              <a:t/>
            </a:r>
            <a:endParaRPr/>
          </a:p>
          <a:p>
            <a:pPr indent="0" lvl="0" marL="457200" marR="0" rtl="0" algn="l">
              <a:lnSpc>
                <a:spcPct val="100000"/>
              </a:lnSpc>
              <a:spcBef>
                <a:spcPts val="0"/>
              </a:spcBef>
              <a:spcAft>
                <a:spcPts val="0"/>
              </a:spcAft>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c28079baf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fc28079baf_2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Matt</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According to data collected by the likes of the CDC, NIH, WHO and other medical research organizations, pneumonia is a treatable disease if there is proper access to quick and efficient medical care. Although your chances of survival are incredibly high, we have found that Pneumonia remains a major cause of death around the world.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Looking at global statistics Pneumonia is especially deadly in countries with low GDP per capita. This is likely due to not having the proper medical resources to avoid getting sick in the first place and the tools necessary for effective treatment. The following graph highlights the clear correlation between having a lower GDP and higher amount of Pneumonia deaths.</a:t>
            </a:r>
            <a:endParaRPr>
              <a:solidFill>
                <a:schemeClr val="dk1"/>
              </a:solidFill>
            </a:endParaRPr>
          </a:p>
          <a:p>
            <a:pPr indent="0" lvl="0" marL="0" rtl="0" algn="l">
              <a:lnSpc>
                <a:spcPct val="102272"/>
              </a:lnSpc>
              <a:spcBef>
                <a:spcPts val="1200"/>
              </a:spcBef>
              <a:spcAft>
                <a:spcPts val="0"/>
              </a:spcAft>
              <a:buClr>
                <a:schemeClr val="dk1"/>
              </a:buClr>
              <a:buSzPts val="1100"/>
              <a:buFont typeface="Arial"/>
              <a:buNone/>
            </a:pPr>
            <a:r>
              <a:rPr lang="en" sz="900">
                <a:solidFill>
                  <a:schemeClr val="dk1"/>
                </a:solidFill>
              </a:rPr>
              <a:t>*This data was collected from </a:t>
            </a:r>
            <a:r>
              <a:rPr lang="en" sz="850">
                <a:solidFill>
                  <a:schemeClr val="dk1"/>
                </a:solidFill>
              </a:rPr>
              <a:t>Bernadeta Dadonaite and Max Roser (2018) - "Pneumonia". </a:t>
            </a:r>
            <a:r>
              <a:rPr i="1" lang="en" sz="850">
                <a:solidFill>
                  <a:schemeClr val="dk1"/>
                </a:solidFill>
              </a:rPr>
              <a:t>Published online at OurWorldInData.org.</a:t>
            </a:r>
            <a:r>
              <a:rPr lang="en" sz="850">
                <a:solidFill>
                  <a:schemeClr val="dk1"/>
                </a:solidFill>
              </a:rPr>
              <a:t> Retrieved from: 'https://ourworldindata.org/pneumonia' [Online Resource]</a:t>
            </a:r>
            <a:endParaRPr sz="850">
              <a:solidFill>
                <a:schemeClr val="dk1"/>
              </a:solidFill>
            </a:endParaRPr>
          </a:p>
          <a:p>
            <a:pPr indent="0" lvl="0" marL="0" rtl="0" algn="l">
              <a:lnSpc>
                <a:spcPct val="102272"/>
              </a:lnSpc>
              <a:spcBef>
                <a:spcPts val="0"/>
              </a:spcBef>
              <a:spcAft>
                <a:spcPts val="0"/>
              </a:spcAft>
              <a:buClr>
                <a:schemeClr val="dk1"/>
              </a:buClr>
              <a:buSzPts val="1100"/>
              <a:buFont typeface="Arial"/>
              <a:buNone/>
            </a:pPr>
            <a:r>
              <a:rPr lang="en" sz="850">
                <a:solidFill>
                  <a:schemeClr val="dk1"/>
                </a:solidFill>
              </a:rPr>
              <a:t>* Date Range: 1990-2018</a:t>
            </a:r>
            <a:endParaRPr sz="8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u="sng">
                <a:solidFill>
                  <a:schemeClr val="hlink"/>
                </a:solidFill>
                <a:hlinkClick r:id="rId2"/>
              </a:rPr>
              <a:t>https://public.tableau.com/app/profile/matthew.breitner/viz/DeathTotalsbyGDPperCapita/TotalDeathsperGDP2</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following graph shows the trends in number of deaths in each country around the world. You can see that the countries with lower GDP, specifically in Central Africa and South/West Asia, follow the trend of lower GDP and higher deaths due to pneumonia.</a:t>
            </a:r>
            <a:endParaRPr>
              <a:solidFill>
                <a:schemeClr val="dk1"/>
              </a:solidFill>
            </a:endParaRPr>
          </a:p>
          <a:p>
            <a:pPr indent="0" lvl="0" marL="0" rtl="0" algn="l">
              <a:lnSpc>
                <a:spcPct val="102272"/>
              </a:lnSpc>
              <a:spcBef>
                <a:spcPts val="1200"/>
              </a:spcBef>
              <a:spcAft>
                <a:spcPts val="0"/>
              </a:spcAft>
              <a:buClr>
                <a:schemeClr val="dk1"/>
              </a:buClr>
              <a:buSzPts val="1100"/>
              <a:buFont typeface="Arial"/>
              <a:buNone/>
            </a:pPr>
            <a:r>
              <a:rPr lang="en" sz="900">
                <a:solidFill>
                  <a:schemeClr val="dk1"/>
                </a:solidFill>
              </a:rPr>
              <a:t>*This data was collected from </a:t>
            </a:r>
            <a:r>
              <a:rPr lang="en" sz="850">
                <a:solidFill>
                  <a:schemeClr val="dk1"/>
                </a:solidFill>
              </a:rPr>
              <a:t>Bernadeta Dadonaite and Max Roser (2018) - "Pneumonia". </a:t>
            </a:r>
            <a:r>
              <a:rPr i="1" lang="en" sz="850">
                <a:solidFill>
                  <a:schemeClr val="dk1"/>
                </a:solidFill>
              </a:rPr>
              <a:t>Published online at OurWorldInData.org.</a:t>
            </a:r>
            <a:r>
              <a:rPr lang="en" sz="850">
                <a:solidFill>
                  <a:schemeClr val="dk1"/>
                </a:solidFill>
              </a:rPr>
              <a:t> Retrieved from: 'https://ourworldindata.org/pneumonia' [Online Resource]</a:t>
            </a:r>
            <a:endParaRPr sz="850">
              <a:solidFill>
                <a:schemeClr val="dk1"/>
              </a:solidFill>
            </a:endParaRPr>
          </a:p>
          <a:p>
            <a:pPr indent="0" lvl="0" marL="0" rtl="0" algn="l">
              <a:lnSpc>
                <a:spcPct val="102272"/>
              </a:lnSpc>
              <a:spcBef>
                <a:spcPts val="0"/>
              </a:spcBef>
              <a:spcAft>
                <a:spcPts val="0"/>
              </a:spcAft>
              <a:buClr>
                <a:schemeClr val="dk1"/>
              </a:buClr>
              <a:buSzPts val="1100"/>
              <a:buFont typeface="Arial"/>
              <a:buNone/>
            </a:pPr>
            <a:r>
              <a:rPr lang="en" sz="850">
                <a:solidFill>
                  <a:schemeClr val="dk1"/>
                </a:solidFill>
              </a:rPr>
              <a:t>*Date Range: 1990-2018</a:t>
            </a:r>
            <a:endParaRPr sz="8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u="sng">
                <a:solidFill>
                  <a:schemeClr val="hlink"/>
                </a:solidFill>
                <a:hlinkClick r:id="rId3"/>
              </a:rPr>
              <a:t>https://public.tableau.com/app/profile/matthew.breitner/viz/GlobalMortalityRatebyAge/GlobalMortalityRatebyAge</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Pneumonia is especially deadly in children under the age of five in underdeveloped nations or countries with lower GDP. The below chart showcases the same global trends for the total # of deaths in children under five years old.</a:t>
            </a:r>
            <a:endParaRPr>
              <a:solidFill>
                <a:schemeClr val="dk1"/>
              </a:solidFill>
            </a:endParaRPr>
          </a:p>
          <a:p>
            <a:pPr indent="0" lvl="0" marL="0" rtl="0" algn="l">
              <a:lnSpc>
                <a:spcPct val="102272"/>
              </a:lnSpc>
              <a:spcBef>
                <a:spcPts val="1200"/>
              </a:spcBef>
              <a:spcAft>
                <a:spcPts val="0"/>
              </a:spcAft>
              <a:buClr>
                <a:schemeClr val="dk1"/>
              </a:buClr>
              <a:buSzPts val="1100"/>
              <a:buFont typeface="Arial"/>
              <a:buNone/>
            </a:pPr>
            <a:r>
              <a:rPr lang="en" sz="900">
                <a:solidFill>
                  <a:schemeClr val="dk1"/>
                </a:solidFill>
              </a:rPr>
              <a:t>*This data was collected from </a:t>
            </a:r>
            <a:r>
              <a:rPr lang="en" sz="850">
                <a:solidFill>
                  <a:schemeClr val="dk1"/>
                </a:solidFill>
              </a:rPr>
              <a:t>Bernadeta Dadonaite and Max Roser (2018) - "Pneumonia". </a:t>
            </a:r>
            <a:r>
              <a:rPr i="1" lang="en" sz="850">
                <a:solidFill>
                  <a:schemeClr val="dk1"/>
                </a:solidFill>
              </a:rPr>
              <a:t>Published online at OurWorldInData.org.</a:t>
            </a:r>
            <a:r>
              <a:rPr lang="en" sz="850">
                <a:solidFill>
                  <a:schemeClr val="dk1"/>
                </a:solidFill>
              </a:rPr>
              <a:t> Retrieved from: 'https://ourworldindata.org/pneumonia' [Online Resource]</a:t>
            </a:r>
            <a:endParaRPr sz="850">
              <a:solidFill>
                <a:schemeClr val="dk1"/>
              </a:solidFill>
            </a:endParaRPr>
          </a:p>
          <a:p>
            <a:pPr indent="0" lvl="0" marL="0" rtl="0" algn="l">
              <a:lnSpc>
                <a:spcPct val="102272"/>
              </a:lnSpc>
              <a:spcBef>
                <a:spcPts val="0"/>
              </a:spcBef>
              <a:spcAft>
                <a:spcPts val="0"/>
              </a:spcAft>
              <a:buClr>
                <a:schemeClr val="dk1"/>
              </a:buClr>
              <a:buSzPts val="1100"/>
              <a:buFont typeface="Arial"/>
              <a:buNone/>
            </a:pPr>
            <a:r>
              <a:rPr lang="en" sz="850">
                <a:solidFill>
                  <a:schemeClr val="dk1"/>
                </a:solidFill>
              </a:rPr>
              <a:t>*Date Range: 1990-2018</a:t>
            </a:r>
            <a:endParaRPr sz="8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u="sng">
                <a:solidFill>
                  <a:schemeClr val="hlink"/>
                </a:solidFill>
                <a:hlinkClick r:id="rId4"/>
              </a:rPr>
              <a:t>https://public.tableau.com/app/profile/matthew.breitner/viz/TotalChildDeathsbyCountryOverTime/ChildMortalityRatesbyCountrybyYear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Child wasting, a child who is too thin for their height, is the number one cause of pneumonia in children under five years old. Household pollution (eg. Non-proper ventilation, cleaning pollutants, smoke from cooking) is another major cause of pneumonia in children around the world.</a:t>
            </a:r>
            <a:endParaRPr>
              <a:solidFill>
                <a:schemeClr val="dk1"/>
              </a:solidFill>
            </a:endParaRPr>
          </a:p>
          <a:p>
            <a:pPr indent="0" lvl="0" marL="0" rtl="0" algn="l">
              <a:lnSpc>
                <a:spcPct val="102272"/>
              </a:lnSpc>
              <a:spcBef>
                <a:spcPts val="1200"/>
              </a:spcBef>
              <a:spcAft>
                <a:spcPts val="0"/>
              </a:spcAft>
              <a:buClr>
                <a:schemeClr val="dk1"/>
              </a:buClr>
              <a:buSzPts val="1100"/>
              <a:buFont typeface="Arial"/>
              <a:buNone/>
            </a:pPr>
            <a:r>
              <a:rPr lang="en" sz="900">
                <a:solidFill>
                  <a:schemeClr val="dk1"/>
                </a:solidFill>
              </a:rPr>
              <a:t>*This data was collected from </a:t>
            </a:r>
            <a:r>
              <a:rPr lang="en" sz="850">
                <a:solidFill>
                  <a:schemeClr val="dk1"/>
                </a:solidFill>
              </a:rPr>
              <a:t>Bernadeta Dadonaite and Max Roser (2018) - "Pneumonia". </a:t>
            </a:r>
            <a:r>
              <a:rPr i="1" lang="en" sz="850">
                <a:solidFill>
                  <a:schemeClr val="dk1"/>
                </a:solidFill>
              </a:rPr>
              <a:t>Published online at OurWorldInData.org.</a:t>
            </a:r>
            <a:r>
              <a:rPr lang="en" sz="850">
                <a:solidFill>
                  <a:schemeClr val="dk1"/>
                </a:solidFill>
              </a:rPr>
              <a:t> Retrieved from: 'https://ourworldindata.org/pneumonia' [Online Resource]</a:t>
            </a:r>
            <a:endParaRPr sz="850">
              <a:solidFill>
                <a:schemeClr val="dk1"/>
              </a:solidFill>
            </a:endParaRPr>
          </a:p>
          <a:p>
            <a:pPr indent="0" lvl="0" marL="0" rtl="0" algn="l">
              <a:lnSpc>
                <a:spcPct val="102272"/>
              </a:lnSpc>
              <a:spcBef>
                <a:spcPts val="0"/>
              </a:spcBef>
              <a:spcAft>
                <a:spcPts val="0"/>
              </a:spcAft>
              <a:buClr>
                <a:schemeClr val="dk1"/>
              </a:buClr>
              <a:buSzPts val="1100"/>
              <a:buFont typeface="Arial"/>
              <a:buNone/>
            </a:pPr>
            <a:r>
              <a:rPr lang="en" sz="850">
                <a:solidFill>
                  <a:schemeClr val="dk1"/>
                </a:solidFill>
              </a:rPr>
              <a:t>*Date Range: 1990-2018</a:t>
            </a:r>
            <a:endParaRPr sz="8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u="sng">
                <a:solidFill>
                  <a:schemeClr val="hlink"/>
                </a:solidFill>
                <a:hlinkClick r:id="rId5"/>
              </a:rPr>
              <a:t>https://public.tableau.com/app/profile/matthew.breitner/viz/CausesofPneumoniainChildrenUnderFiveYearsOld/GlobalChildMortalitybyRiskFactor2?publish=yes</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Globally, adults over the age of 70 years are also at a significantly higher risk of death from pneumonia is countries with lower GDP. The major causes of pneumonia in this demographic are not having proper access to handwashing facilities, pollution, smoking, and secondhand smoke. The following graph shows how these four causes have worsened for older adults in recent years.</a:t>
            </a:r>
            <a:endParaRPr>
              <a:solidFill>
                <a:schemeClr val="dk1"/>
              </a:solidFill>
            </a:endParaRPr>
          </a:p>
          <a:p>
            <a:pPr indent="0" lvl="0" marL="0" rtl="0" algn="l">
              <a:lnSpc>
                <a:spcPct val="102272"/>
              </a:lnSpc>
              <a:spcBef>
                <a:spcPts val="1200"/>
              </a:spcBef>
              <a:spcAft>
                <a:spcPts val="0"/>
              </a:spcAft>
              <a:buClr>
                <a:schemeClr val="dk1"/>
              </a:buClr>
              <a:buSzPts val="1100"/>
              <a:buFont typeface="Arial"/>
              <a:buNone/>
            </a:pPr>
            <a:r>
              <a:rPr lang="en" sz="900">
                <a:solidFill>
                  <a:schemeClr val="dk1"/>
                </a:solidFill>
              </a:rPr>
              <a:t>*This data was collected from </a:t>
            </a:r>
            <a:r>
              <a:rPr lang="en" sz="850">
                <a:solidFill>
                  <a:schemeClr val="dk1"/>
                </a:solidFill>
              </a:rPr>
              <a:t>Bernadeta Dadonaite and Max Roser (2018) - "Pneumonia". </a:t>
            </a:r>
            <a:r>
              <a:rPr i="1" lang="en" sz="850">
                <a:solidFill>
                  <a:schemeClr val="dk1"/>
                </a:solidFill>
              </a:rPr>
              <a:t>Published online at OurWorldInData.org.</a:t>
            </a:r>
            <a:r>
              <a:rPr lang="en" sz="850">
                <a:solidFill>
                  <a:schemeClr val="dk1"/>
                </a:solidFill>
              </a:rPr>
              <a:t> Retrieved from: 'https://ourworldindata.org/pneumonia' [Online Resource]</a:t>
            </a:r>
            <a:endParaRPr sz="850">
              <a:solidFill>
                <a:schemeClr val="dk1"/>
              </a:solidFill>
            </a:endParaRPr>
          </a:p>
          <a:p>
            <a:pPr indent="0" lvl="0" marL="0" rtl="0" algn="l">
              <a:lnSpc>
                <a:spcPct val="102272"/>
              </a:lnSpc>
              <a:spcBef>
                <a:spcPts val="0"/>
              </a:spcBef>
              <a:spcAft>
                <a:spcPts val="0"/>
              </a:spcAft>
              <a:buClr>
                <a:schemeClr val="dk1"/>
              </a:buClr>
              <a:buSzPts val="1100"/>
              <a:buFont typeface="Arial"/>
              <a:buNone/>
            </a:pPr>
            <a:r>
              <a:rPr lang="en" sz="850">
                <a:solidFill>
                  <a:schemeClr val="dk1"/>
                </a:solidFill>
              </a:rPr>
              <a:t>*Date Range: 1990-2018</a:t>
            </a:r>
            <a:endParaRPr sz="8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u="sng">
                <a:solidFill>
                  <a:schemeClr val="hlink"/>
                </a:solidFill>
                <a:hlinkClick r:id="rId6"/>
              </a:rPr>
              <a:t>https://public.tableau.com/app/profile/matthew.breitner/viz/GlobalMortalityOver70byRiskFactorbyYear/GlobalMortalityOver70byRiskFactorbyYear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*Other data sources used for other analysis and visualizations not listed on the site.</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1. Pneumonia Death Stats Source:</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u="sng">
                <a:solidFill>
                  <a:schemeClr val="hlink"/>
                </a:solidFill>
                <a:hlinkClick r:id="rId7"/>
              </a:rPr>
              <a:t>https://wonder.cdc.gov/controller/datarequest/D76;jsessionid=303DD855FA935405980D61135452</a:t>
            </a:r>
            <a:endParaRPr sz="8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2. Vaccination Stats:</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00" u="sng">
                <a:solidFill>
                  <a:schemeClr val="hlink"/>
                </a:solidFill>
                <a:hlinkClick r:id="rId8"/>
              </a:rPr>
              <a:t>https://www.kff.org/statedata/custom-state-report/?view=3&amp;i=32739~32172~444199&amp;g=us~al~ak~az~ar~ca~co~ct~de~dc~fl~ga~hi~id~il~in~ia~ks~ky~la~me~md~ma~mi~mn~ms~mo~mt~ne~nv~nh~nj~nm~ny~nc~nd~oh~ok~or~pa~ri~sc~sd~tn~tx~ut~vt~va~wa~wv~wi~wy</a:t>
            </a:r>
            <a:endParaRPr sz="800"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lang="en" sz="800">
                <a:solidFill>
                  <a:schemeClr val="dk1"/>
                </a:solidFill>
              </a:rPr>
              <a:t>3. Hospitalization Rates:</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9"/>
              </a:rPr>
              <a:t>https://pubmed.ncbi.nlm.nih.gov/29017956/</a:t>
            </a:r>
            <a:endParaRPr sz="800" u="sng">
              <a:solidFill>
                <a:schemeClr val="hlink"/>
              </a:solidFill>
            </a:endParaRPr>
          </a:p>
          <a:p>
            <a:pPr indent="0" lvl="0" marL="0" rtl="0" algn="l">
              <a:lnSpc>
                <a:spcPct val="115000"/>
              </a:lnSpc>
              <a:spcBef>
                <a:spcPts val="1200"/>
              </a:spcBef>
              <a:spcAft>
                <a:spcPts val="0"/>
              </a:spcAft>
              <a:buSzPts val="1100"/>
              <a:buNone/>
            </a:pPr>
            <a:r>
              <a:t/>
            </a:r>
            <a:endParaRPr sz="800" u="sng">
              <a:solidFill>
                <a:schemeClr val="hlink"/>
              </a:solidFill>
            </a:endParaRPr>
          </a:p>
          <a:p>
            <a:pPr indent="0" lvl="0" marL="0" rtl="0" algn="l">
              <a:lnSpc>
                <a:spcPct val="115000"/>
              </a:lnSpc>
              <a:spcBef>
                <a:spcPts val="1200"/>
              </a:spcBef>
              <a:spcAft>
                <a:spcPts val="0"/>
              </a:spcAft>
              <a:buSzPts val="1100"/>
              <a:buNone/>
            </a:pPr>
            <a:r>
              <a:rPr lang="en" sz="800">
                <a:solidFill>
                  <a:schemeClr val="dk1"/>
                </a:solidFill>
              </a:rPr>
              <a:t>Other visualizations created but not used on our site:</a:t>
            </a:r>
            <a:endParaRPr sz="8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All of these other visualizations are US based instead of global statistics</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0"/>
              </a:rPr>
              <a:t>https://public.tableau.com/app/profile/matthew.breitner/viz/PneumoniaDeathsbyStatebyRace/DeathbyStatebyRace</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1"/>
              </a:rPr>
              <a:t>https://public.tableau.com/app/profile/matthew.breitner/viz/PneumoniaDeathsbyStatebyGender/DeathsbyStatebyGender</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2"/>
              </a:rPr>
              <a:t>https://public.tableau.com/app/profile/matthew.breitner/viz/PneumoniaDeathsbyStatebyAgeGroup/DeathsbyStatebyAgeGroup</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3"/>
              </a:rPr>
              <a:t>https://public.tableau.com/app/profile/matthew.breitner/viz/PneumoniaDeathsbyRace/DeathsbyRace</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4"/>
              </a:rPr>
              <a:t>https://public.tableau.com/app/profile/matthew.breitner/viz/PneumoniaDeathsbyMonth/DeathsbyMonth</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5"/>
              </a:rPr>
              <a:t>https://public.tableau.com/app/profile/matthew.breitner/viz/PneumoniaDeathsbyGender/DeathsbyGender</a:t>
            </a:r>
            <a:endParaRPr sz="800">
              <a:solidFill>
                <a:schemeClr val="dk1"/>
              </a:solidFill>
            </a:endParaRPr>
          </a:p>
          <a:p>
            <a:pPr indent="0" lvl="0" marL="0" rtl="0" algn="l">
              <a:lnSpc>
                <a:spcPct val="115000"/>
              </a:lnSpc>
              <a:spcBef>
                <a:spcPts val="1200"/>
              </a:spcBef>
              <a:spcAft>
                <a:spcPts val="0"/>
              </a:spcAft>
              <a:buSzPts val="1100"/>
              <a:buNone/>
            </a:pPr>
            <a:r>
              <a:rPr lang="en" sz="800" u="sng">
                <a:solidFill>
                  <a:schemeClr val="hlink"/>
                </a:solidFill>
                <a:hlinkClick r:id="rId16"/>
              </a:rPr>
              <a:t>https://public.tableau.com/app/profile/matthew.breitner/viz/PneumoniaDeathsbyAgeGroup/DeathsbyAgeGroup</a:t>
            </a:r>
            <a:endParaRPr sz="800">
              <a:solidFill>
                <a:schemeClr val="dk1"/>
              </a:solidFill>
            </a:endParaRPr>
          </a:p>
          <a:p>
            <a:pPr indent="0" lvl="0" marL="0" rtl="0" algn="l">
              <a:lnSpc>
                <a:spcPct val="115000"/>
              </a:lnSpc>
              <a:spcBef>
                <a:spcPts val="1200"/>
              </a:spcBef>
              <a:spcAft>
                <a:spcPts val="0"/>
              </a:spcAft>
              <a:buSzPts val="1100"/>
              <a:buNone/>
            </a:pPr>
            <a:r>
              <a:t/>
            </a:r>
            <a:endParaRPr sz="800">
              <a:solidFill>
                <a:schemeClr val="dk1"/>
              </a:solidFill>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c28079baf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fc28079baf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Matt</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To help underscore the importance of Pneumonia detection, we compiled global data from WHO, UNICEF and ourworldindata.org as well as US data from the CDC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https://www.who.int/health-topics/pneumonia#tab=tab_1</a:t>
            </a:r>
            <a:endParaRPr/>
          </a:p>
          <a:p>
            <a:pPr indent="0" lvl="0" marL="0" marR="0" rtl="0" algn="l">
              <a:lnSpc>
                <a:spcPct val="100000"/>
              </a:lnSpc>
              <a:spcBef>
                <a:spcPts val="0"/>
              </a:spcBef>
              <a:spcAft>
                <a:spcPts val="0"/>
              </a:spcAft>
              <a:buClr>
                <a:srgbClr val="000000"/>
              </a:buClr>
              <a:buSzPts val="1100"/>
              <a:buFont typeface="Arial"/>
              <a:buNone/>
            </a:pPr>
            <a:r>
              <a:rPr lang="en"/>
              <a:t>https://ourworldindata.org/pneumonia</a:t>
            </a:r>
            <a:endParaRPr/>
          </a:p>
          <a:p>
            <a:pPr indent="0" lvl="0" marL="0" marR="0" rtl="0" algn="l">
              <a:lnSpc>
                <a:spcPct val="100000"/>
              </a:lnSpc>
              <a:spcBef>
                <a:spcPts val="0"/>
              </a:spcBef>
              <a:spcAft>
                <a:spcPts val="0"/>
              </a:spcAft>
              <a:buClr>
                <a:srgbClr val="000000"/>
              </a:buClr>
              <a:buSzPts val="1100"/>
              <a:buFont typeface="Arial"/>
              <a:buNone/>
            </a:pPr>
            <a:r>
              <a:rPr lang="en"/>
              <a:t>https://www.cdc.gov/dotw/pneumonia/index.html</a:t>
            </a:r>
            <a:endParaRPr/>
          </a:p>
          <a:p>
            <a:pPr indent="0" lvl="0" marL="0" marR="0" rtl="0" algn="l">
              <a:lnSpc>
                <a:spcPct val="100000"/>
              </a:lnSpc>
              <a:spcBef>
                <a:spcPts val="0"/>
              </a:spcBef>
              <a:spcAft>
                <a:spcPts val="0"/>
              </a:spcAft>
              <a:buClr>
                <a:srgbClr val="000000"/>
              </a:buClr>
              <a:buSzPts val="1100"/>
              <a:buFont typeface="Arial"/>
              <a:buNone/>
            </a:pPr>
            <a:r>
              <a:rPr b="0" i="0" lang="en" u="sng">
                <a:solidFill>
                  <a:schemeClr val="hlink"/>
                </a:solidFill>
                <a:latin typeface="Lato"/>
                <a:ea typeface="Lato"/>
                <a:cs typeface="Lato"/>
                <a:sym typeface="Lato"/>
                <a:hlinkClick r:id="rId2"/>
              </a:rPr>
              <a:t>https://wonder.cdc.gov/controller/datarequest/D76;jsessionid=303DD855FA935405980D61135452</a:t>
            </a:r>
            <a:endParaRPr/>
          </a:p>
          <a:p>
            <a:pPr indent="0" lvl="0" marL="0" marR="0" rtl="0" algn="l">
              <a:lnSpc>
                <a:spcPct val="100000"/>
              </a:lnSpc>
              <a:spcBef>
                <a:spcPts val="0"/>
              </a:spcBef>
              <a:spcAft>
                <a:spcPts val="0"/>
              </a:spcAft>
              <a:buClr>
                <a:srgbClr val="000000"/>
              </a:buClr>
              <a:buSzPts val="1100"/>
              <a:buFont typeface="Arial"/>
              <a:buNone/>
            </a:pPr>
            <a:r>
              <a:rPr lang="en" u="sng">
                <a:solidFill>
                  <a:schemeClr val="hlink"/>
                </a:solidFill>
                <a:hlinkClick r:id="rId3"/>
              </a:rPr>
              <a:t>https://pubmed.ncbi.nlm.nih.gov/29017956/</a:t>
            </a:r>
            <a:endParaRPr/>
          </a:p>
          <a:p>
            <a:pPr indent="0" lvl="0" marL="0" marR="0" rtl="0" algn="l">
              <a:lnSpc>
                <a:spcPct val="100000"/>
              </a:lnSpc>
              <a:spcBef>
                <a:spcPts val="0"/>
              </a:spcBef>
              <a:spcAft>
                <a:spcPts val="0"/>
              </a:spcAft>
              <a:buClr>
                <a:srgbClr val="000000"/>
              </a:buClr>
              <a:buSzPts val="1100"/>
              <a:buFont typeface="Arial"/>
              <a:buNone/>
            </a:pPr>
            <a:r>
              <a:rPr lang="en" u="sng">
                <a:solidFill>
                  <a:schemeClr val="hlink"/>
                </a:solidFill>
                <a:hlinkClick r:id="rId4"/>
              </a:rPr>
              <a:t>https://www.kff.org/statedata/custom-state-report/?view=3&amp;i=32739~32172~444199&amp;g=us~al~ak~az~ar~ca~co~ct~de~dc~fl~ga~hi~id~il~in~ia~ks~ky~la~me~md~ma~mi~mn~ms~mo~mt~ne~nv~nh~nj~nm~ny~nc~nd~oh~ok~or~pa~ri~sc~sd~tn~tx~ut~vt~va~wa~wv~wi~wy</a:t>
            </a:r>
            <a:endParaRPr/>
          </a:p>
          <a:p>
            <a:pPr indent="0" lvl="0" marL="0" rtl="0" algn="l">
              <a:lnSpc>
                <a:spcPct val="100000"/>
              </a:lnSpc>
              <a:spcBef>
                <a:spcPts val="0"/>
              </a:spcBef>
              <a:spcAft>
                <a:spcPts val="0"/>
              </a:spcAft>
              <a:buSzPts val="1100"/>
              <a:buNone/>
            </a:pPr>
            <a:r>
              <a:rPr lang="en" u="sng">
                <a:solidFill>
                  <a:schemeClr val="hlink"/>
                </a:solidFill>
                <a:hlinkClick r:id="rId5"/>
              </a:rPr>
              <a:t>https://wonder.cdc.gov/controller/datarequest/D76;jsessionid=303DD855FA935405980D61135452</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c28079baf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fc28079baf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Nidhi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c28079baf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fc28079baf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William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highlight>
                  <a:srgbClr val="FFFF00"/>
                </a:highlight>
              </a:rPr>
              <a:t>The images we are using to teach our model are sourced from 2</a:t>
            </a:r>
            <a:r>
              <a:rPr lang="en"/>
              <a:t> large </a:t>
            </a:r>
            <a:r>
              <a:rPr lang="en">
                <a:highlight>
                  <a:schemeClr val="accent4"/>
                </a:highlight>
              </a:rPr>
              <a:t>datasets</a:t>
            </a:r>
            <a:r>
              <a:rPr lang="en"/>
              <a:t> we found online, both hosted on Kaggle and both we were able to verify the origins of the images and that they had been properly reviewed and labelled by Radiologists.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a:t>
            </a:r>
            <a:r>
              <a:rPr lang="en">
                <a:highlight>
                  <a:schemeClr val="accent4"/>
                </a:highlight>
              </a:rPr>
              <a:t> first dataset was and was broken into two categories “Normal” and Pneumonia”</a:t>
            </a:r>
            <a:endParaRPr>
              <a:highlight>
                <a:schemeClr val="accent4"/>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highlight>
                  <a:schemeClr val="accent4"/>
                </a:highlight>
              </a:rPr>
              <a:t>However, the second dataset was broken down into Normal, Pneumonia, and  14 other chest related disease types. </a:t>
            </a:r>
            <a:endParaRPr>
              <a:highlight>
                <a:schemeClr val="accent4"/>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of course begged the question – </a:t>
            </a:r>
            <a:r>
              <a:rPr lang="en">
                <a:highlight>
                  <a:schemeClr val="accent4"/>
                </a:highlight>
              </a:rPr>
              <a:t>could we expand the scope to include an “other” category to account for images that were Not Normal but also Not Pneumonia?</a:t>
            </a:r>
            <a:endParaRPr>
              <a:highlight>
                <a:schemeClr val="accent4"/>
              </a:highlight>
            </a:endParaRPr>
          </a:p>
          <a:p>
            <a:pPr indent="0" lvl="0" marL="0" rtl="0" algn="l">
              <a:lnSpc>
                <a:spcPct val="100000"/>
              </a:lnSpc>
              <a:spcBef>
                <a:spcPts val="0"/>
              </a:spcBef>
              <a:spcAft>
                <a:spcPts val="0"/>
              </a:spcAft>
              <a:buSzPts val="1100"/>
              <a:buNone/>
            </a:pPr>
            <a:r>
              <a:rPr lang="en"/>
              <a:t>The idea of creating a single model that accounted for three different types of outputs is a much more complicated process than a binary option, and we quickly determined it was beyond the scope of what we could accomplish within the timeframe for this project.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21e7ee6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21e7ee6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dk1"/>
              </a:buClr>
              <a:buSzPts val="1100"/>
              <a:buFont typeface="Arial"/>
              <a:buNone/>
            </a:pPr>
            <a:r>
              <a:rPr lang="en">
                <a:solidFill>
                  <a:schemeClr val="dk1"/>
                </a:solidFill>
              </a:rPr>
              <a:t>William</a:t>
            </a:r>
            <a:endParaRPr>
              <a:solidFill>
                <a:schemeClr val="dk1"/>
              </a:solidFill>
            </a:endParaRPr>
          </a:p>
          <a:p>
            <a:pPr indent="-22860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Instead, we considered and tested two additional types of Machine Learning options. Since our goal was to identify Pneumonia, </a:t>
            </a:r>
            <a:r>
              <a:rPr lang="en">
                <a:solidFill>
                  <a:schemeClr val="dk1"/>
                </a:solidFill>
                <a:highlight>
                  <a:schemeClr val="accent4"/>
                </a:highlight>
              </a:rPr>
              <a:t>the first model we looked at would group categories into either “Pneumonia” or “Non-Pneumonia”.</a:t>
            </a:r>
            <a:r>
              <a:rPr lang="en">
                <a:solidFill>
                  <a:schemeClr val="dk1"/>
                </a:solidFill>
              </a:rPr>
              <a:t> The immediate problem with this was that “Normal” lung images would have to be grouped with “Other Diseases” and since Pneumonia images fell somewhere between “Normal” and “Other” However, t</a:t>
            </a:r>
            <a:r>
              <a:rPr lang="en">
                <a:solidFill>
                  <a:schemeClr val="dk1"/>
                </a:solidFill>
                <a:highlight>
                  <a:srgbClr val="FFFF00"/>
                </a:highlight>
              </a:rPr>
              <a:t>he model had a hard time distinguishing and our ultimate accuracy score was simply too low to pursue the option further. </a:t>
            </a:r>
            <a:endParaRPr>
              <a:solidFill>
                <a:schemeClr val="dk1"/>
              </a:solidFill>
              <a:highlight>
                <a:srgbClr val="FFFF00"/>
              </a:highlight>
            </a:endParaRPr>
          </a:p>
          <a:p>
            <a:pPr indent="-298450" lvl="0" marL="457200" rtl="0" algn="l">
              <a:spcBef>
                <a:spcPts val="0"/>
              </a:spcBef>
              <a:spcAft>
                <a:spcPts val="0"/>
              </a:spcAft>
              <a:buClr>
                <a:schemeClr val="dk1"/>
              </a:buClr>
              <a:buSzPts val="1100"/>
              <a:buChar char="●"/>
            </a:pPr>
            <a:r>
              <a:t/>
            </a:r>
            <a:endParaRPr>
              <a:solidFill>
                <a:schemeClr val="dk1"/>
              </a:solidFill>
              <a:highlight>
                <a:srgbClr val="FFFF00"/>
              </a:highlight>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21e7ee61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21e7ee61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William</a:t>
            </a:r>
            <a:endParaRPr>
              <a:solidFill>
                <a:schemeClr val="dk1"/>
              </a:solidFill>
            </a:endParaRPr>
          </a:p>
          <a:p>
            <a:pPr indent="-22860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chemeClr val="accent4"/>
                </a:highlight>
              </a:rPr>
              <a:t>The second option we looked at was actually two models.</a:t>
            </a:r>
            <a:r>
              <a:rPr lang="en">
                <a:solidFill>
                  <a:schemeClr val="dk1"/>
                </a:solidFill>
              </a:rPr>
              <a:t> </a:t>
            </a:r>
            <a:r>
              <a:rPr lang="en">
                <a:solidFill>
                  <a:schemeClr val="dk1"/>
                </a:solidFill>
                <a:highlight>
                  <a:schemeClr val="accent4"/>
                </a:highlight>
              </a:rPr>
              <a:t>The first</a:t>
            </a:r>
            <a:r>
              <a:rPr lang="en">
                <a:solidFill>
                  <a:schemeClr val="dk1"/>
                </a:solidFill>
              </a:rPr>
              <a:t> model </a:t>
            </a:r>
            <a:r>
              <a:rPr lang="en">
                <a:solidFill>
                  <a:schemeClr val="dk1"/>
                </a:solidFill>
                <a:highlight>
                  <a:schemeClr val="accent4"/>
                </a:highlight>
              </a:rPr>
              <a:t>would group images into “Normal” and “Other”</a:t>
            </a:r>
            <a:r>
              <a:rPr lang="en">
                <a:solidFill>
                  <a:schemeClr val="dk1"/>
                </a:solidFill>
              </a:rPr>
              <a:t>. If the image returned as “Normal” it would output as such and the process would end. </a:t>
            </a:r>
            <a:r>
              <a:rPr lang="en">
                <a:solidFill>
                  <a:schemeClr val="dk1"/>
                </a:solidFill>
                <a:highlight>
                  <a:schemeClr val="accent4"/>
                </a:highlight>
              </a:rPr>
              <a:t>If it returned as “Other”, the image would be pushed to a second model which would return either “Pneumonia” or “Other”.</a:t>
            </a:r>
            <a:r>
              <a:rPr lang="en">
                <a:solidFill>
                  <a:schemeClr val="dk1"/>
                </a:solidFill>
              </a:rPr>
              <a:t> This would allow us to have three potential outputs while still keeping each model as binary.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the 2 model approach showed very good potential with </a:t>
            </a:r>
            <a:r>
              <a:rPr lang="en">
                <a:solidFill>
                  <a:schemeClr val="dk1"/>
                </a:solidFill>
                <a:highlight>
                  <a:schemeClr val="accent4"/>
                </a:highlight>
              </a:rPr>
              <a:t>early accuracy levels above 90%, we ran into issues connecting it to our html/Heroku and ultimately had to set it aside due to time constraints.</a:t>
            </a:r>
            <a:endParaRPr>
              <a:solidFill>
                <a:schemeClr val="dk1"/>
              </a:solidFill>
              <a:highlight>
                <a:schemeClr val="accent4"/>
              </a:highlight>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Meanwhile, we continued to work on our base model that compared Pneumonia and Normal lungs, and worked to improve and minimize the limitations of this version.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6" name="Shape 136"/>
        <p:cNvGrpSpPr/>
        <p:nvPr/>
      </p:nvGrpSpPr>
      <p:grpSpPr>
        <a:xfrm>
          <a:off x="0" y="0"/>
          <a:ext cx="0" cy="0"/>
          <a:chOff x="0" y="0"/>
          <a:chExt cx="0" cy="0"/>
        </a:xfrm>
      </p:grpSpPr>
      <p:grpSp>
        <p:nvGrpSpPr>
          <p:cNvPr id="137" name="Google Shape;137;p15"/>
          <p:cNvGrpSpPr/>
          <p:nvPr/>
        </p:nvGrpSpPr>
        <p:grpSpPr>
          <a:xfrm>
            <a:off x="0" y="381001"/>
            <a:ext cx="1037850" cy="1016288"/>
            <a:chOff x="0" y="381001"/>
            <a:chExt cx="1037850" cy="1016288"/>
          </a:xfrm>
        </p:grpSpPr>
        <p:sp>
          <p:nvSpPr>
            <p:cNvPr id="138" name="Google Shape;13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1" name="Google Shape;141;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2" name="Google Shape;14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1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16"/>
          <p:cNvGrpSpPr/>
          <p:nvPr/>
        </p:nvGrpSpPr>
        <p:grpSpPr>
          <a:xfrm>
            <a:off x="0" y="490"/>
            <a:ext cx="5153705" cy="5134399"/>
            <a:chOff x="0" y="75"/>
            <a:chExt cx="5153705" cy="5152950"/>
          </a:xfrm>
        </p:grpSpPr>
        <p:sp>
          <p:nvSpPr>
            <p:cNvPr id="146" name="Google Shape;146;p1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51" name="Google Shape;151;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52" name="Google Shape;15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grpSp>
        <p:nvGrpSpPr>
          <p:cNvPr id="154" name="Google Shape;154;p17"/>
          <p:cNvGrpSpPr/>
          <p:nvPr/>
        </p:nvGrpSpPr>
        <p:grpSpPr>
          <a:xfrm>
            <a:off x="0" y="381001"/>
            <a:ext cx="1037850" cy="1016288"/>
            <a:chOff x="0" y="381001"/>
            <a:chExt cx="1037850" cy="1016288"/>
          </a:xfrm>
        </p:grpSpPr>
        <p:sp>
          <p:nvSpPr>
            <p:cNvPr id="155" name="Google Shape;15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8" name="Google Shape;15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9" name="Shape 159"/>
        <p:cNvGrpSpPr/>
        <p:nvPr/>
      </p:nvGrpSpPr>
      <p:grpSpPr>
        <a:xfrm>
          <a:off x="0" y="0"/>
          <a:ext cx="0" cy="0"/>
          <a:chOff x="0" y="0"/>
          <a:chExt cx="0" cy="0"/>
        </a:xfrm>
      </p:grpSpPr>
      <p:grpSp>
        <p:nvGrpSpPr>
          <p:cNvPr id="160" name="Google Shape;160;p18"/>
          <p:cNvGrpSpPr/>
          <p:nvPr/>
        </p:nvGrpSpPr>
        <p:grpSpPr>
          <a:xfrm>
            <a:off x="4406400" y="0"/>
            <a:ext cx="4737600" cy="5143065"/>
            <a:chOff x="4406400" y="0"/>
            <a:chExt cx="4737600" cy="5143065"/>
          </a:xfrm>
        </p:grpSpPr>
        <p:sp>
          <p:nvSpPr>
            <p:cNvPr id="161" name="Google Shape;161;p1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0" name="Google Shape;1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grpSp>
        <p:nvGrpSpPr>
          <p:cNvPr id="182" name="Google Shape;182;p19"/>
          <p:cNvGrpSpPr/>
          <p:nvPr/>
        </p:nvGrpSpPr>
        <p:grpSpPr>
          <a:xfrm>
            <a:off x="0" y="381001"/>
            <a:ext cx="1037850" cy="1016288"/>
            <a:chOff x="0" y="381001"/>
            <a:chExt cx="1037850" cy="1016288"/>
          </a:xfrm>
        </p:grpSpPr>
        <p:sp>
          <p:nvSpPr>
            <p:cNvPr id="183" name="Google Shape;18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1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7" name="Google Shape;187;p1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8" name="Google Shape;18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9" name="Shape 189"/>
        <p:cNvGrpSpPr/>
        <p:nvPr/>
      </p:nvGrpSpPr>
      <p:grpSpPr>
        <a:xfrm>
          <a:off x="0" y="0"/>
          <a:ext cx="0" cy="0"/>
          <a:chOff x="0" y="0"/>
          <a:chExt cx="0" cy="0"/>
        </a:xfrm>
      </p:grpSpPr>
      <p:grpSp>
        <p:nvGrpSpPr>
          <p:cNvPr id="190" name="Google Shape;190;p20"/>
          <p:cNvGrpSpPr/>
          <p:nvPr/>
        </p:nvGrpSpPr>
        <p:grpSpPr>
          <a:xfrm>
            <a:off x="0" y="381001"/>
            <a:ext cx="1037850" cy="1016288"/>
            <a:chOff x="0" y="381001"/>
            <a:chExt cx="1037850" cy="1016288"/>
          </a:xfrm>
        </p:grpSpPr>
        <p:sp>
          <p:nvSpPr>
            <p:cNvPr id="191" name="Google Shape;191;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2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4" name="Google Shape;194;p2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5" name="Google Shape;19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21"/>
          <p:cNvGrpSpPr/>
          <p:nvPr/>
        </p:nvGrpSpPr>
        <p:grpSpPr>
          <a:xfrm>
            <a:off x="4406400" y="0"/>
            <a:ext cx="4737600" cy="5143500"/>
            <a:chOff x="4406400" y="0"/>
            <a:chExt cx="4737600" cy="5143500"/>
          </a:xfrm>
        </p:grpSpPr>
        <p:sp>
          <p:nvSpPr>
            <p:cNvPr id="198" name="Google Shape;198;p2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7" name="Google Shape;2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grpSp>
        <p:nvGrpSpPr>
          <p:cNvPr id="219" name="Google Shape;219;p22"/>
          <p:cNvGrpSpPr/>
          <p:nvPr/>
        </p:nvGrpSpPr>
        <p:grpSpPr>
          <a:xfrm>
            <a:off x="0" y="381001"/>
            <a:ext cx="1037850" cy="1016288"/>
            <a:chOff x="0" y="381001"/>
            <a:chExt cx="1037850" cy="1016288"/>
          </a:xfrm>
        </p:grpSpPr>
        <p:sp>
          <p:nvSpPr>
            <p:cNvPr id="220" name="Google Shape;220;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3" name="Google Shape;223;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24" name="Google Shape;224;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5" name="Google Shape;2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6" name="Shape 226"/>
        <p:cNvGrpSpPr/>
        <p:nvPr/>
      </p:nvGrpSpPr>
      <p:grpSpPr>
        <a:xfrm>
          <a:off x="0" y="0"/>
          <a:ext cx="0" cy="0"/>
          <a:chOff x="0" y="0"/>
          <a:chExt cx="0" cy="0"/>
        </a:xfrm>
      </p:grpSpPr>
      <p:grpSp>
        <p:nvGrpSpPr>
          <p:cNvPr id="227" name="Google Shape;227;p23"/>
          <p:cNvGrpSpPr/>
          <p:nvPr/>
        </p:nvGrpSpPr>
        <p:grpSpPr>
          <a:xfrm>
            <a:off x="0" y="4128572"/>
            <a:ext cx="698925" cy="684657"/>
            <a:chOff x="0" y="3785672"/>
            <a:chExt cx="698925" cy="684657"/>
          </a:xfrm>
        </p:grpSpPr>
        <p:sp>
          <p:nvSpPr>
            <p:cNvPr id="228" name="Google Shape;228;p23"/>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31" name="Google Shape;2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grpSp>
        <p:nvGrpSpPr>
          <p:cNvPr id="233" name="Google Shape;233;p24"/>
          <p:cNvGrpSpPr/>
          <p:nvPr/>
        </p:nvGrpSpPr>
        <p:grpSpPr>
          <a:xfrm>
            <a:off x="4406400" y="0"/>
            <a:ext cx="4737600" cy="5143065"/>
            <a:chOff x="4406400" y="0"/>
            <a:chExt cx="4737600" cy="5143065"/>
          </a:xfrm>
        </p:grpSpPr>
        <p:sp>
          <p:nvSpPr>
            <p:cNvPr id="234" name="Google Shape;234;p2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2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53" name="Google Shape;253;p2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pneumonia-detection-analysis.herokuapp.com/" TargetMode="External"/><Relationship Id="rId4" Type="http://schemas.openxmlformats.org/officeDocument/2006/relationships/image" Target="../media/image2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8.jp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8.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444"/>
              <a:buNone/>
            </a:pPr>
            <a:r>
              <a:rPr lang="en"/>
              <a:t>Pneumonia Detection Analysis</a:t>
            </a:r>
            <a:endParaRPr/>
          </a:p>
        </p:txBody>
      </p:sp>
      <p:sp>
        <p:nvSpPr>
          <p:cNvPr id="260" name="Google Shape;260;p25"/>
          <p:cNvSpPr txBox="1"/>
          <p:nvPr>
            <p:ph idx="1" type="subTitle"/>
          </p:nvPr>
        </p:nvSpPr>
        <p:spPr>
          <a:xfrm>
            <a:off x="5083950" y="3924924"/>
            <a:ext cx="3470700" cy="883049"/>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Presented by William Johnson, Matthew Breitner, Nidhi Pandya, Ayesha Shaheen, Chelsea Langford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 exploration Phase – Model Data</a:t>
            </a:r>
            <a:endParaRPr/>
          </a:p>
        </p:txBody>
      </p:sp>
      <p:pic>
        <p:nvPicPr>
          <p:cNvPr id="339" name="Google Shape;339;p34"/>
          <p:cNvPicPr preferRelativeResize="0"/>
          <p:nvPr/>
        </p:nvPicPr>
        <p:blipFill>
          <a:blip r:embed="rId3">
            <a:alphaModFix/>
          </a:blip>
          <a:stretch>
            <a:fillRect/>
          </a:stretch>
        </p:blipFill>
        <p:spPr>
          <a:xfrm>
            <a:off x="1416850" y="1053075"/>
            <a:ext cx="6789351" cy="386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txBox="1"/>
          <p:nvPr>
            <p:ph type="title"/>
          </p:nvPr>
        </p:nvSpPr>
        <p:spPr>
          <a:xfrm>
            <a:off x="1052550" y="2130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Model explanation and analysis</a:t>
            </a:r>
            <a:endParaRPr/>
          </a:p>
        </p:txBody>
      </p:sp>
      <p:pic>
        <p:nvPicPr>
          <p:cNvPr id="345" name="Google Shape;345;p35"/>
          <p:cNvPicPr preferRelativeResize="0"/>
          <p:nvPr/>
        </p:nvPicPr>
        <p:blipFill rotWithShape="1">
          <a:blip r:embed="rId3">
            <a:alphaModFix/>
          </a:blip>
          <a:srcRect b="0" l="0" r="0" t="0"/>
          <a:stretch/>
        </p:blipFill>
        <p:spPr>
          <a:xfrm>
            <a:off x="6402050" y="93875"/>
            <a:ext cx="2684276" cy="1422100"/>
          </a:xfrm>
          <a:prstGeom prst="rect">
            <a:avLst/>
          </a:prstGeom>
          <a:noFill/>
          <a:ln>
            <a:noFill/>
          </a:ln>
        </p:spPr>
      </p:pic>
      <p:pic>
        <p:nvPicPr>
          <p:cNvPr id="346" name="Google Shape;346;p35"/>
          <p:cNvPicPr preferRelativeResize="0"/>
          <p:nvPr/>
        </p:nvPicPr>
        <p:blipFill>
          <a:blip r:embed="rId4">
            <a:alphaModFix/>
          </a:blip>
          <a:stretch>
            <a:fillRect/>
          </a:stretch>
        </p:blipFill>
        <p:spPr>
          <a:xfrm>
            <a:off x="787875" y="867675"/>
            <a:ext cx="5664150" cy="380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nvSpPr>
        <p:spPr>
          <a:xfrm>
            <a:off x="749925" y="65775"/>
            <a:ext cx="329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Results</a:t>
            </a:r>
            <a:endParaRPr>
              <a:solidFill>
                <a:schemeClr val="lt1"/>
              </a:solidFill>
              <a:latin typeface="Lato"/>
              <a:ea typeface="Lato"/>
              <a:cs typeface="Lato"/>
              <a:sym typeface="Lato"/>
            </a:endParaRPr>
          </a:p>
        </p:txBody>
      </p:sp>
      <p:pic>
        <p:nvPicPr>
          <p:cNvPr id="352" name="Google Shape;352;p36"/>
          <p:cNvPicPr preferRelativeResize="0"/>
          <p:nvPr/>
        </p:nvPicPr>
        <p:blipFill>
          <a:blip r:embed="rId3">
            <a:alphaModFix/>
          </a:blip>
          <a:stretch>
            <a:fillRect/>
          </a:stretch>
        </p:blipFill>
        <p:spPr>
          <a:xfrm>
            <a:off x="2221225" y="316094"/>
            <a:ext cx="2536650" cy="1849156"/>
          </a:xfrm>
          <a:prstGeom prst="rect">
            <a:avLst/>
          </a:prstGeom>
          <a:noFill/>
          <a:ln>
            <a:noFill/>
          </a:ln>
        </p:spPr>
      </p:pic>
      <p:pic>
        <p:nvPicPr>
          <p:cNvPr id="353" name="Google Shape;353;p36"/>
          <p:cNvPicPr preferRelativeResize="0"/>
          <p:nvPr/>
        </p:nvPicPr>
        <p:blipFill>
          <a:blip r:embed="rId4">
            <a:alphaModFix/>
          </a:blip>
          <a:stretch>
            <a:fillRect/>
          </a:stretch>
        </p:blipFill>
        <p:spPr>
          <a:xfrm>
            <a:off x="5061250" y="331500"/>
            <a:ext cx="2479575" cy="1818350"/>
          </a:xfrm>
          <a:prstGeom prst="rect">
            <a:avLst/>
          </a:prstGeom>
          <a:noFill/>
          <a:ln>
            <a:noFill/>
          </a:ln>
        </p:spPr>
      </p:pic>
      <p:pic>
        <p:nvPicPr>
          <p:cNvPr id="354" name="Google Shape;354;p36"/>
          <p:cNvPicPr preferRelativeResize="0"/>
          <p:nvPr/>
        </p:nvPicPr>
        <p:blipFill>
          <a:blip r:embed="rId5">
            <a:alphaModFix/>
          </a:blip>
          <a:stretch>
            <a:fillRect/>
          </a:stretch>
        </p:blipFill>
        <p:spPr>
          <a:xfrm>
            <a:off x="2221225" y="2308213"/>
            <a:ext cx="2536650" cy="1807571"/>
          </a:xfrm>
          <a:prstGeom prst="rect">
            <a:avLst/>
          </a:prstGeom>
          <a:noFill/>
          <a:ln>
            <a:noFill/>
          </a:ln>
        </p:spPr>
      </p:pic>
      <p:pic>
        <p:nvPicPr>
          <p:cNvPr id="355" name="Google Shape;355;p36"/>
          <p:cNvPicPr preferRelativeResize="0"/>
          <p:nvPr/>
        </p:nvPicPr>
        <p:blipFill>
          <a:blip r:embed="rId6">
            <a:alphaModFix/>
          </a:blip>
          <a:stretch>
            <a:fillRect/>
          </a:stretch>
        </p:blipFill>
        <p:spPr>
          <a:xfrm>
            <a:off x="5032713" y="2295125"/>
            <a:ext cx="2536662" cy="1818350"/>
          </a:xfrm>
          <a:prstGeom prst="rect">
            <a:avLst/>
          </a:prstGeom>
          <a:noFill/>
          <a:ln>
            <a:noFill/>
          </a:ln>
        </p:spPr>
      </p:pic>
      <p:pic>
        <p:nvPicPr>
          <p:cNvPr id="356" name="Google Shape;356;p36"/>
          <p:cNvPicPr preferRelativeResize="0"/>
          <p:nvPr/>
        </p:nvPicPr>
        <p:blipFill>
          <a:blip r:embed="rId7">
            <a:alphaModFix/>
          </a:blip>
          <a:stretch>
            <a:fillRect/>
          </a:stretch>
        </p:blipFill>
        <p:spPr>
          <a:xfrm>
            <a:off x="601375" y="4258750"/>
            <a:ext cx="7881500" cy="415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1311075" y="434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Demo</a:t>
            </a:r>
            <a:endParaRPr/>
          </a:p>
        </p:txBody>
      </p:sp>
      <p:sp>
        <p:nvSpPr>
          <p:cNvPr id="362" name="Google Shape;362;p37"/>
          <p:cNvSpPr txBox="1"/>
          <p:nvPr/>
        </p:nvSpPr>
        <p:spPr>
          <a:xfrm>
            <a:off x="1979850" y="1221450"/>
            <a:ext cx="5184300" cy="4002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dk1"/>
                </a:solidFill>
                <a:latin typeface="Lato"/>
                <a:ea typeface="Lato"/>
                <a:cs typeface="Lato"/>
                <a:sym typeface="Lato"/>
                <a:hlinkClick r:id="rId3">
                  <a:extLst>
                    <a:ext uri="{A12FA001-AC4F-418D-AE19-62706E023703}">
                      <ahyp:hlinkClr val="tx"/>
                    </a:ext>
                  </a:extLst>
                </a:hlinkClick>
              </a:rPr>
              <a:t>VIEW OUR MODEL IN ACTION &gt;&gt;</a:t>
            </a:r>
            <a:endParaRPr b="1">
              <a:solidFill>
                <a:schemeClr val="dk1"/>
              </a:solidFill>
              <a:latin typeface="Lato"/>
              <a:ea typeface="Lato"/>
              <a:cs typeface="Lato"/>
              <a:sym typeface="Lato"/>
            </a:endParaRPr>
          </a:p>
        </p:txBody>
      </p:sp>
      <p:pic>
        <p:nvPicPr>
          <p:cNvPr id="363" name="Google Shape;363;p37"/>
          <p:cNvPicPr preferRelativeResize="0"/>
          <p:nvPr/>
        </p:nvPicPr>
        <p:blipFill>
          <a:blip r:embed="rId4">
            <a:alphaModFix/>
          </a:blip>
          <a:stretch>
            <a:fillRect/>
          </a:stretch>
        </p:blipFill>
        <p:spPr>
          <a:xfrm>
            <a:off x="1979850" y="2004725"/>
            <a:ext cx="5184300" cy="22853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type="title"/>
          </p:nvPr>
        </p:nvSpPr>
        <p:spPr>
          <a:xfrm>
            <a:off x="1267900" y="4011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Beyond the Model: </a:t>
            </a:r>
            <a:endParaRPr/>
          </a:p>
          <a:p>
            <a:pPr indent="0" lvl="0" marL="0" rtl="0" algn="l">
              <a:lnSpc>
                <a:spcPct val="100000"/>
              </a:lnSpc>
              <a:spcBef>
                <a:spcPts val="0"/>
              </a:spcBef>
              <a:spcAft>
                <a:spcPts val="0"/>
              </a:spcAft>
              <a:buSzPct val="100000"/>
              <a:buNone/>
            </a:pPr>
            <a:r>
              <a:rPr lang="en"/>
              <a:t>Recommendations for Further Analysis</a:t>
            </a:r>
            <a:endParaRPr/>
          </a:p>
        </p:txBody>
      </p:sp>
      <p:sp>
        <p:nvSpPr>
          <p:cNvPr id="369" name="Google Shape;369;p38"/>
          <p:cNvSpPr txBox="1"/>
          <p:nvPr>
            <p:ph idx="1" type="body"/>
          </p:nvPr>
        </p:nvSpPr>
        <p:spPr>
          <a:xfrm>
            <a:off x="943675" y="1244488"/>
            <a:ext cx="4847400" cy="3302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0000"/>
              <a:buNone/>
            </a:pPr>
            <a:r>
              <a:t/>
            </a:r>
            <a:endParaRPr/>
          </a:p>
          <a:p>
            <a:pPr indent="-310832" lvl="0" marL="457200" rtl="0" algn="l">
              <a:lnSpc>
                <a:spcPct val="100000"/>
              </a:lnSpc>
              <a:spcBef>
                <a:spcPts val="2400"/>
              </a:spcBef>
              <a:spcAft>
                <a:spcPts val="0"/>
              </a:spcAft>
              <a:buSzPct val="100000"/>
              <a:buChar char="●"/>
            </a:pPr>
            <a:r>
              <a:rPr lang="en" sz="1400"/>
              <a:t>Expand functionality to output if an image is completely unrelated (i.e. - someone uploads a picture of a burrito)</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310832" lvl="0" marL="457200" rtl="0" algn="l">
              <a:lnSpc>
                <a:spcPct val="100000"/>
              </a:lnSpc>
              <a:spcBef>
                <a:spcPts val="0"/>
              </a:spcBef>
              <a:spcAft>
                <a:spcPts val="0"/>
              </a:spcAft>
              <a:buSzPct val="100000"/>
              <a:buChar char="●"/>
            </a:pPr>
            <a:r>
              <a:rPr lang="en" sz="1400"/>
              <a:t>Could this model be adapted to interpret the x-rays of patients with an array of diagnoses? </a:t>
            </a:r>
            <a:endParaRPr sz="1400"/>
          </a:p>
          <a:p>
            <a:pPr indent="0" lvl="0" marL="0" marR="0" rtl="0" algn="l">
              <a:lnSpc>
                <a:spcPct val="100000"/>
              </a:lnSpc>
              <a:spcBef>
                <a:spcPts val="1200"/>
              </a:spcBef>
              <a:spcAft>
                <a:spcPts val="0"/>
              </a:spcAft>
              <a:buNone/>
            </a:pPr>
            <a:r>
              <a:t/>
            </a:r>
            <a:endParaRPr sz="200"/>
          </a:p>
          <a:p>
            <a:pPr indent="-310832" lvl="0" marL="457200" rtl="0" algn="l">
              <a:lnSpc>
                <a:spcPct val="100000"/>
              </a:lnSpc>
              <a:spcBef>
                <a:spcPts val="2400"/>
              </a:spcBef>
              <a:spcAft>
                <a:spcPts val="0"/>
              </a:spcAft>
              <a:buSzPct val="100000"/>
              <a:buChar char="●"/>
            </a:pPr>
            <a:r>
              <a:rPr lang="en" sz="1400"/>
              <a:t>Building</a:t>
            </a:r>
            <a:r>
              <a:rPr lang="en" sz="1400"/>
              <a:t> the ability to upload and analyze multi images at a time</a:t>
            </a:r>
            <a:endParaRPr sz="1400"/>
          </a:p>
          <a:p>
            <a:pPr indent="0" lvl="0" marL="0" marR="0" rtl="0" algn="l">
              <a:lnSpc>
                <a:spcPct val="100000"/>
              </a:lnSpc>
              <a:spcBef>
                <a:spcPts val="1200"/>
              </a:spcBef>
              <a:spcAft>
                <a:spcPts val="0"/>
              </a:spcAft>
              <a:buNone/>
            </a:pPr>
            <a:r>
              <a:t/>
            </a:r>
            <a:endParaRPr sz="200"/>
          </a:p>
          <a:p>
            <a:pPr indent="-310832" lvl="0" marL="457200" rtl="0" algn="l">
              <a:lnSpc>
                <a:spcPct val="100000"/>
              </a:lnSpc>
              <a:spcBef>
                <a:spcPts val="2400"/>
              </a:spcBef>
              <a:spcAft>
                <a:spcPts val="0"/>
              </a:spcAft>
              <a:buSzPct val="100000"/>
              <a:buChar char="●"/>
            </a:pPr>
            <a:r>
              <a:rPr lang="en" sz="1400"/>
              <a:t>H</a:t>
            </a:r>
            <a:r>
              <a:rPr lang="en" sz="1400"/>
              <a:t>ow to make this tool available for underdeveloped countries</a:t>
            </a:r>
            <a:endParaRPr sz="1400"/>
          </a:p>
        </p:txBody>
      </p:sp>
      <p:pic>
        <p:nvPicPr>
          <p:cNvPr id="370" name="Google Shape;370;p38"/>
          <p:cNvPicPr preferRelativeResize="0"/>
          <p:nvPr/>
        </p:nvPicPr>
        <p:blipFill>
          <a:blip r:embed="rId3">
            <a:alphaModFix/>
          </a:blip>
          <a:stretch>
            <a:fillRect/>
          </a:stretch>
        </p:blipFill>
        <p:spPr>
          <a:xfrm>
            <a:off x="5791075" y="1662125"/>
            <a:ext cx="3189350" cy="269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9"/>
          <p:cNvSpPr txBox="1"/>
          <p:nvPr>
            <p:ph type="title"/>
          </p:nvPr>
        </p:nvSpPr>
        <p:spPr>
          <a:xfrm>
            <a:off x="2540400" y="1072325"/>
            <a:ext cx="4063200" cy="2551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400"/>
              <a:buNone/>
            </a:pPr>
            <a:r>
              <a:rPr lang="en"/>
              <a:t>Thank you!</a:t>
            </a:r>
            <a:endParaRPr/>
          </a:p>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rPr lang="en"/>
              <a:t>Any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1297500" y="393750"/>
            <a:ext cx="77622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Appendix - Things we would have done differently</a:t>
            </a:r>
            <a:endParaRPr/>
          </a:p>
        </p:txBody>
      </p:sp>
      <p:sp>
        <p:nvSpPr>
          <p:cNvPr id="381" name="Google Shape;381;p40"/>
          <p:cNvSpPr txBox="1"/>
          <p:nvPr>
            <p:ph idx="1" type="body"/>
          </p:nvPr>
        </p:nvSpPr>
        <p:spPr>
          <a:xfrm>
            <a:off x="713025" y="1520775"/>
            <a:ext cx="7038900" cy="29112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sz="1400">
              <a:solidFill>
                <a:schemeClr val="lt1"/>
              </a:solidFill>
              <a:highlight>
                <a:srgbClr val="00FFFF"/>
              </a:highlight>
              <a:latin typeface="Arial"/>
              <a:ea typeface="Arial"/>
              <a:cs typeface="Arial"/>
              <a:sym typeface="Arial"/>
            </a:endParaRPr>
          </a:p>
          <a:p>
            <a:pPr indent="0" lvl="0" marL="0" rtl="0" algn="l">
              <a:lnSpc>
                <a:spcPct val="115000"/>
              </a:lnSpc>
              <a:spcBef>
                <a:spcPts val="0"/>
              </a:spcBef>
              <a:spcAft>
                <a:spcPts val="0"/>
              </a:spcAft>
              <a:buNone/>
            </a:pPr>
            <a:r>
              <a:t/>
            </a:r>
            <a:endParaRPr sz="1400">
              <a:highlight>
                <a:srgbClr val="00FFFF"/>
              </a:highlight>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Always back up everything (including Python Environments)</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Keep copious notes of different versions, both what did and what didn’t work</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Do preliminary research into file size limitations and how this will impact the output of the model as well as </a:t>
            </a:r>
            <a:r>
              <a:rPr lang="en" sz="1400">
                <a:latin typeface="Arial"/>
                <a:ea typeface="Arial"/>
                <a:cs typeface="Arial"/>
                <a:sym typeface="Arial"/>
              </a:rPr>
              <a:t>dashboard</a:t>
            </a:r>
            <a:r>
              <a:rPr lang="en" sz="1400">
                <a:latin typeface="Arial"/>
                <a:ea typeface="Arial"/>
                <a:cs typeface="Arial"/>
                <a:sym typeface="Arial"/>
              </a:rPr>
              <a:t> functionality</a:t>
            </a:r>
            <a:r>
              <a:rPr lang="en" sz="1400">
                <a:latin typeface="Arial"/>
                <a:ea typeface="Arial"/>
                <a:cs typeface="Arial"/>
                <a:sym typeface="Arial"/>
              </a:rPr>
              <a:t>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Appendix - Technology</a:t>
            </a:r>
            <a:endParaRPr/>
          </a:p>
        </p:txBody>
      </p:sp>
      <p:sp>
        <p:nvSpPr>
          <p:cNvPr id="387" name="Google Shape;387;p41"/>
          <p:cNvSpPr txBox="1"/>
          <p:nvPr>
            <p:ph idx="1" type="body"/>
          </p:nvPr>
        </p:nvSpPr>
        <p:spPr>
          <a:xfrm>
            <a:off x="1237275" y="1001400"/>
            <a:ext cx="7038900" cy="39252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115000"/>
              </a:lnSpc>
              <a:spcBef>
                <a:spcPts val="0"/>
              </a:spcBef>
              <a:spcAft>
                <a:spcPts val="0"/>
              </a:spcAft>
              <a:buNone/>
            </a:pPr>
            <a:r>
              <a:t/>
            </a:r>
            <a:endParaRPr sz="1400">
              <a:solidFill>
                <a:schemeClr val="lt1"/>
              </a:solidFill>
              <a:highlight>
                <a:srgbClr val="00FFFF"/>
              </a:highlight>
              <a:latin typeface="Arial"/>
              <a:ea typeface="Arial"/>
              <a:cs typeface="Arial"/>
              <a:sym typeface="Arial"/>
            </a:endParaRPr>
          </a:p>
          <a:p>
            <a:pPr indent="0" lvl="0" marL="0" rtl="0" algn="l">
              <a:lnSpc>
                <a:spcPct val="115000"/>
              </a:lnSpc>
              <a:spcBef>
                <a:spcPts val="0"/>
              </a:spcBef>
              <a:spcAft>
                <a:spcPts val="0"/>
              </a:spcAft>
              <a:buSzPts val="1405"/>
              <a:buNone/>
            </a:pPr>
            <a:r>
              <a:rPr lang="en" sz="1400">
                <a:solidFill>
                  <a:schemeClr val="lt1"/>
                </a:solidFill>
                <a:latin typeface="Arial"/>
                <a:ea typeface="Arial"/>
                <a:cs typeface="Arial"/>
                <a:sym typeface="Arial"/>
              </a:rPr>
              <a:t>Database</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AWS for data storage</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PGAdmin and PostgreSQL for data table generation and manipulation</a:t>
            </a:r>
            <a:endParaRPr/>
          </a:p>
          <a:p>
            <a:pPr indent="0" lvl="0" marL="0" rtl="0" algn="l">
              <a:lnSpc>
                <a:spcPct val="115000"/>
              </a:lnSpc>
              <a:spcBef>
                <a:spcPts val="0"/>
              </a:spcBef>
              <a:spcAft>
                <a:spcPts val="0"/>
              </a:spcAft>
              <a:buSzPts val="1405"/>
              <a:buNone/>
            </a:pPr>
            <a:r>
              <a:rPr lang="en" sz="1400">
                <a:solidFill>
                  <a:schemeClr val="lt1"/>
                </a:solidFill>
                <a:latin typeface="Arial"/>
                <a:ea typeface="Arial"/>
                <a:cs typeface="Arial"/>
                <a:sym typeface="Arial"/>
              </a:rPr>
              <a:t>Machine Learning</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Google Collab for machine learning model generation</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cv2 package for image analysis and preparation</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TensorFlow </a:t>
            </a:r>
            <a:r>
              <a:rPr lang="en" sz="1200">
                <a:latin typeface="Arial"/>
                <a:ea typeface="Arial"/>
                <a:cs typeface="Arial"/>
                <a:sym typeface="Arial"/>
              </a:rPr>
              <a:t>and keras libraries</a:t>
            </a:r>
            <a:r>
              <a:rPr lang="en" sz="1200">
                <a:solidFill>
                  <a:schemeClr val="lt1"/>
                </a:solidFill>
                <a:latin typeface="Arial"/>
                <a:ea typeface="Arial"/>
                <a:cs typeface="Arial"/>
                <a:sym typeface="Arial"/>
              </a:rPr>
              <a:t> for machine learning model generation</a:t>
            </a:r>
            <a:endParaRPr/>
          </a:p>
          <a:p>
            <a:pPr indent="0" lvl="0" marL="0" rtl="0" algn="l">
              <a:lnSpc>
                <a:spcPct val="115000"/>
              </a:lnSpc>
              <a:spcBef>
                <a:spcPts val="0"/>
              </a:spcBef>
              <a:spcAft>
                <a:spcPts val="0"/>
              </a:spcAft>
              <a:buSzPts val="1405"/>
              <a:buNone/>
            </a:pPr>
            <a:r>
              <a:rPr lang="en" sz="1400">
                <a:solidFill>
                  <a:schemeClr val="lt1"/>
                </a:solidFill>
                <a:latin typeface="Arial"/>
                <a:ea typeface="Arial"/>
                <a:cs typeface="Arial"/>
                <a:sym typeface="Arial"/>
              </a:rPr>
              <a:t>Visualization Technologies</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hvplot/plotly for visualizing the outputs of our classification model and results of our model</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Tableau Public for additional visualization support</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Heroku for hosting visualizations</a:t>
            </a:r>
            <a:endParaRPr/>
          </a:p>
          <a:p>
            <a:pPr indent="0" lvl="0" marL="0" rtl="0" algn="l">
              <a:lnSpc>
                <a:spcPct val="115000"/>
              </a:lnSpc>
              <a:spcBef>
                <a:spcPts val="0"/>
              </a:spcBef>
              <a:spcAft>
                <a:spcPts val="0"/>
              </a:spcAft>
              <a:buSzPts val="1405"/>
              <a:buNone/>
            </a:pPr>
            <a:r>
              <a:rPr lang="en" sz="1400">
                <a:solidFill>
                  <a:schemeClr val="lt1"/>
                </a:solidFill>
                <a:latin typeface="Arial"/>
                <a:ea typeface="Arial"/>
                <a:cs typeface="Arial"/>
                <a:sym typeface="Arial"/>
              </a:rPr>
              <a:t>Other</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Flask for website Development</a:t>
            </a:r>
            <a:endParaRPr/>
          </a:p>
          <a:p>
            <a:pPr indent="-304113" lvl="1" marL="914400" rtl="0" algn="l">
              <a:lnSpc>
                <a:spcPct val="115000"/>
              </a:lnSpc>
              <a:spcBef>
                <a:spcPts val="0"/>
              </a:spcBef>
              <a:spcAft>
                <a:spcPts val="0"/>
              </a:spcAft>
              <a:buSzPts val="1189"/>
              <a:buChar char="○"/>
            </a:pPr>
            <a:r>
              <a:rPr lang="en" sz="1200">
                <a:solidFill>
                  <a:schemeClr val="lt1"/>
                </a:solidFill>
                <a:latin typeface="Arial"/>
                <a:ea typeface="Arial"/>
                <a:cs typeface="Arial"/>
                <a:sym typeface="Arial"/>
              </a:rPr>
              <a:t>VS Code and Spyder for codin</a:t>
            </a:r>
            <a:r>
              <a:rPr lang="en" sz="1200">
                <a:latin typeface="Arial"/>
                <a:ea typeface="Arial"/>
                <a:cs typeface="Arial"/>
                <a:sym typeface="Arial"/>
              </a:rPr>
              <a:t>g</a:t>
            </a:r>
            <a:endParaRPr sz="1200">
              <a:latin typeface="Arial"/>
              <a:ea typeface="Arial"/>
              <a:cs typeface="Arial"/>
              <a:sym typeface="Arial"/>
            </a:endParaRPr>
          </a:p>
          <a:p>
            <a:pPr indent="-228600" lvl="1" marL="914400" rtl="0" algn="l">
              <a:lnSpc>
                <a:spcPct val="115000"/>
              </a:lnSpc>
              <a:spcBef>
                <a:spcPts val="0"/>
              </a:spcBef>
              <a:spcAft>
                <a:spcPts val="0"/>
              </a:spcAft>
              <a:buSzPts val="1189"/>
              <a:buNone/>
            </a:pPr>
            <a:r>
              <a:t/>
            </a:r>
            <a:endParaRPr sz="1200">
              <a:solidFill>
                <a:schemeClr val="lt1"/>
              </a:solidFill>
              <a:latin typeface="Arial"/>
              <a:ea typeface="Arial"/>
              <a:cs typeface="Arial"/>
              <a:sym typeface="Arial"/>
            </a:endParaRPr>
          </a:p>
          <a:p>
            <a:pPr indent="0" lvl="0" marL="0" rtl="0" algn="l">
              <a:lnSpc>
                <a:spcPct val="115000"/>
              </a:lnSpc>
              <a:spcBef>
                <a:spcPts val="0"/>
              </a:spcBef>
              <a:spcAft>
                <a:spcPts val="0"/>
              </a:spcAft>
              <a:buSzPts val="1405"/>
              <a:buNone/>
            </a:pPr>
            <a:r>
              <a:rPr lang="en"/>
              <a:t>Languages</a:t>
            </a:r>
            <a:endParaRPr sz="1100"/>
          </a:p>
          <a:p>
            <a:pPr indent="-304113" lvl="1" marL="914400" rtl="0" algn="l">
              <a:spcBef>
                <a:spcPts val="0"/>
              </a:spcBef>
              <a:spcAft>
                <a:spcPts val="0"/>
              </a:spcAft>
              <a:buSzPts val="1189"/>
              <a:buChar char="○"/>
            </a:pPr>
            <a:r>
              <a:rPr lang="en" sz="1200">
                <a:latin typeface="Arial"/>
                <a:ea typeface="Arial"/>
                <a:cs typeface="Arial"/>
                <a:sym typeface="Arial"/>
              </a:rPr>
              <a:t>Python (Machine Learning model, connecting back end to front end application)</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HTML/CSS (Heroku Dashboard creation)</a:t>
            </a: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Overview: Pneumonia Detection Analysis</a:t>
            </a:r>
            <a:endParaRPr/>
          </a:p>
        </p:txBody>
      </p:sp>
      <p:sp>
        <p:nvSpPr>
          <p:cNvPr id="266" name="Google Shape;266;p26"/>
          <p:cNvSpPr txBox="1"/>
          <p:nvPr>
            <p:ph idx="1" type="body"/>
          </p:nvPr>
        </p:nvSpPr>
        <p:spPr>
          <a:xfrm>
            <a:off x="299884" y="1518388"/>
            <a:ext cx="8544232" cy="3505895"/>
          </a:xfrm>
          <a:prstGeom prst="rect">
            <a:avLst/>
          </a:prstGeom>
          <a:noFill/>
          <a:ln>
            <a:noFill/>
          </a:ln>
        </p:spPr>
        <p:txBody>
          <a:bodyPr anchorCtr="0" anchor="t" bIns="91425" lIns="91425" spcFirstLastPara="1" rIns="91425" wrap="square" tIns="91425">
            <a:normAutofit lnSpcReduction="20000"/>
          </a:bodyPr>
          <a:lstStyle/>
          <a:p>
            <a:pPr indent="0" lvl="0" marL="146050" rtl="0" algn="l">
              <a:lnSpc>
                <a:spcPct val="115000"/>
              </a:lnSpc>
              <a:spcBef>
                <a:spcPts val="0"/>
              </a:spcBef>
              <a:spcAft>
                <a:spcPts val="0"/>
              </a:spcAft>
              <a:buSzPts val="1300"/>
              <a:buNone/>
            </a:pPr>
            <a:r>
              <a:rPr b="0" i="0" lang="en" sz="2000">
                <a:solidFill>
                  <a:schemeClr val="lt1"/>
                </a:solidFill>
                <a:latin typeface="Arial"/>
                <a:ea typeface="Arial"/>
                <a:cs typeface="Arial"/>
                <a:sym typeface="Arial"/>
              </a:rPr>
              <a:t>Goals:</a:t>
            </a:r>
            <a:endParaRPr/>
          </a:p>
          <a:p>
            <a:pPr indent="0" lvl="0" marL="146050" rtl="0" algn="l">
              <a:lnSpc>
                <a:spcPct val="115000"/>
              </a:lnSpc>
              <a:spcBef>
                <a:spcPts val="0"/>
              </a:spcBef>
              <a:spcAft>
                <a:spcPts val="0"/>
              </a:spcAft>
              <a:buSzPts val="1300"/>
              <a:buNone/>
            </a:pPr>
            <a:r>
              <a:t/>
            </a:r>
            <a:endParaRPr b="0" i="0" sz="1600">
              <a:solidFill>
                <a:schemeClr val="lt1"/>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sz="1600">
                <a:latin typeface="Arial"/>
                <a:ea typeface="Arial"/>
                <a:cs typeface="Arial"/>
                <a:sym typeface="Arial"/>
              </a:rPr>
              <a:t>Provide a resource to speed up the interpretation of x-ray images</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0" i="0" lang="en" sz="1600">
                <a:solidFill>
                  <a:schemeClr val="lt1"/>
                </a:solidFill>
                <a:latin typeface="Arial"/>
                <a:ea typeface="Arial"/>
                <a:cs typeface="Arial"/>
                <a:sym typeface="Arial"/>
              </a:rPr>
              <a:t>Build a machine learning model to find distinct differences in chest x-ray images and accurately classify them as pneumonia or normal</a:t>
            </a:r>
            <a:endParaRPr sz="1600">
              <a:solidFill>
                <a:schemeClr val="lt1"/>
              </a:solidFill>
              <a:latin typeface="Arial"/>
              <a:ea typeface="Arial"/>
              <a:cs typeface="Arial"/>
              <a:sym typeface="Arial"/>
            </a:endParaRPr>
          </a:p>
          <a:p>
            <a:pPr indent="-228600" lvl="0" marL="457200" rtl="0" algn="l">
              <a:lnSpc>
                <a:spcPct val="115000"/>
              </a:lnSpc>
              <a:spcBef>
                <a:spcPts val="0"/>
              </a:spcBef>
              <a:spcAft>
                <a:spcPts val="0"/>
              </a:spcAft>
              <a:buSzPts val="1300"/>
              <a:buFont typeface="Arial"/>
              <a:buNone/>
            </a:pPr>
            <a:r>
              <a:t/>
            </a:r>
            <a:endParaRPr sz="1600">
              <a:solidFill>
                <a:schemeClr val="lt1"/>
              </a:solidFill>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600">
                <a:solidFill>
                  <a:schemeClr val="lt1"/>
                </a:solidFill>
                <a:latin typeface="Arial"/>
                <a:ea typeface="Arial"/>
                <a:cs typeface="Arial"/>
                <a:sym typeface="Arial"/>
              </a:rPr>
              <a:t>Build a site where images can be uploaded and processed by our model and the results displayed for users to review</a:t>
            </a:r>
            <a:endParaRPr/>
          </a:p>
          <a:p>
            <a:pPr indent="-228600" lvl="0" marL="457200" rtl="0" algn="l">
              <a:lnSpc>
                <a:spcPct val="115000"/>
              </a:lnSpc>
              <a:spcBef>
                <a:spcPts val="0"/>
              </a:spcBef>
              <a:spcAft>
                <a:spcPts val="0"/>
              </a:spcAft>
              <a:buSzPts val="1300"/>
              <a:buFont typeface="Arial"/>
              <a:buNone/>
            </a:pPr>
            <a:r>
              <a:t/>
            </a:r>
            <a:endParaRPr sz="1600">
              <a:solidFill>
                <a:schemeClr val="lt1"/>
              </a:solidFill>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600">
                <a:solidFill>
                  <a:schemeClr val="lt1"/>
                </a:solidFill>
                <a:latin typeface="Arial"/>
                <a:ea typeface="Arial"/>
                <a:cs typeface="Arial"/>
                <a:sym typeface="Arial"/>
              </a:rPr>
              <a:t>Provide additional background information and context around the impact of Pneumonia </a:t>
            </a:r>
            <a:endParaRPr/>
          </a:p>
          <a:p>
            <a:pPr indent="-228600" lvl="0" marL="457200" rtl="0" algn="l">
              <a:lnSpc>
                <a:spcPct val="115000"/>
              </a:lnSpc>
              <a:spcBef>
                <a:spcPts val="0"/>
              </a:spcBef>
              <a:spcAft>
                <a:spcPts val="0"/>
              </a:spcAft>
              <a:buSzPts val="1300"/>
              <a:buFont typeface="Arial"/>
              <a:buNone/>
            </a:pPr>
            <a:r>
              <a:t/>
            </a:r>
            <a:endParaRPr b="0" i="0" sz="1600">
              <a:solidFill>
                <a:schemeClr val="lt1"/>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7"/>
          <p:cNvPicPr preferRelativeResize="0"/>
          <p:nvPr/>
        </p:nvPicPr>
        <p:blipFill rotWithShape="1">
          <a:blip r:embed="rId3">
            <a:alphaModFix/>
          </a:blip>
          <a:srcRect b="0" l="0" r="0" t="0"/>
          <a:stretch/>
        </p:blipFill>
        <p:spPr>
          <a:xfrm>
            <a:off x="245806" y="1682179"/>
            <a:ext cx="6263149" cy="2794615"/>
          </a:xfrm>
          <a:prstGeom prst="rect">
            <a:avLst/>
          </a:prstGeom>
          <a:noFill/>
          <a:ln>
            <a:noFill/>
          </a:ln>
        </p:spPr>
      </p:pic>
      <p:sp>
        <p:nvSpPr>
          <p:cNvPr id="272" name="Google Shape;272;p27"/>
          <p:cNvSpPr txBox="1"/>
          <p:nvPr/>
        </p:nvSpPr>
        <p:spPr>
          <a:xfrm>
            <a:off x="1296644" y="1074520"/>
            <a:ext cx="76789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2016 Mayo Clinic study* published in Academic Radiology outlines the increase in workload for radiologists</a:t>
            </a:r>
            <a:endParaRPr/>
          </a:p>
        </p:txBody>
      </p:sp>
      <p:sp>
        <p:nvSpPr>
          <p:cNvPr id="273" name="Google Shape;273;p27"/>
          <p:cNvSpPr txBox="1"/>
          <p:nvPr/>
        </p:nvSpPr>
        <p:spPr>
          <a:xfrm>
            <a:off x="6656439" y="2198475"/>
            <a:ext cx="2241755"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50" u="none" cap="none" strike="noStrike">
                <a:solidFill>
                  <a:schemeClr val="lt1"/>
                </a:solidFill>
                <a:latin typeface="Arial"/>
                <a:ea typeface="Arial"/>
                <a:cs typeface="Arial"/>
                <a:sym typeface="Arial"/>
              </a:rPr>
              <a:t>“Imaging volumes have grown at a disproportionate rate to imaging utilization increases at our institution. The average radiologist …must now interpret one image every 3–4 seconds in an 8-hour workday to meet workload demands.”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27"/>
          <p:cNvSpPr txBox="1"/>
          <p:nvPr/>
        </p:nvSpPr>
        <p:spPr>
          <a:xfrm>
            <a:off x="339213" y="4645672"/>
            <a:ext cx="7841226"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50" u="none" cap="none" strike="noStrike">
                <a:solidFill>
                  <a:schemeClr val="lt1"/>
                </a:solidFill>
                <a:latin typeface="Arial"/>
                <a:ea typeface="Arial"/>
                <a:cs typeface="Arial"/>
                <a:sym typeface="Arial"/>
              </a:rPr>
              <a:t>*https://www.academicradiology.org/article/S1076-6332(15)00245-7/fulltext</a:t>
            </a:r>
            <a:endParaRPr/>
          </a:p>
        </p:txBody>
      </p:sp>
      <p:sp>
        <p:nvSpPr>
          <p:cNvPr id="275" name="Google Shape;275;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Imaging Demands Outpace Radiologist Supply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Why Pneumonia – Global Statistics</a:t>
            </a:r>
            <a:endParaRPr/>
          </a:p>
        </p:txBody>
      </p:sp>
      <p:sp>
        <p:nvSpPr>
          <p:cNvPr id="281" name="Google Shape;281;p28"/>
          <p:cNvSpPr txBox="1"/>
          <p:nvPr/>
        </p:nvSpPr>
        <p:spPr>
          <a:xfrm>
            <a:off x="923200" y="3705400"/>
            <a:ext cx="332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There is a negative correlation with higher deaths and a lower GDP per Capita</a:t>
            </a:r>
            <a:endParaRPr sz="1200">
              <a:solidFill>
                <a:schemeClr val="lt1"/>
              </a:solidFill>
              <a:latin typeface="Lato"/>
              <a:ea typeface="Lato"/>
              <a:cs typeface="Lato"/>
              <a:sym typeface="Lato"/>
            </a:endParaRPr>
          </a:p>
        </p:txBody>
      </p:sp>
      <p:sp>
        <p:nvSpPr>
          <p:cNvPr id="282" name="Google Shape;282;p28"/>
          <p:cNvSpPr txBox="1"/>
          <p:nvPr/>
        </p:nvSpPr>
        <p:spPr>
          <a:xfrm>
            <a:off x="1102150" y="1121875"/>
            <a:ext cx="26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Total Deaths by GDP per Capita</a:t>
            </a:r>
            <a:endParaRPr>
              <a:latin typeface="Lato"/>
              <a:ea typeface="Lato"/>
              <a:cs typeface="Lato"/>
              <a:sym typeface="Lato"/>
            </a:endParaRPr>
          </a:p>
        </p:txBody>
      </p:sp>
      <p:sp>
        <p:nvSpPr>
          <p:cNvPr id="283" name="Google Shape;283;p28"/>
          <p:cNvSpPr txBox="1"/>
          <p:nvPr/>
        </p:nvSpPr>
        <p:spPr>
          <a:xfrm>
            <a:off x="5400825" y="1121875"/>
            <a:ext cx="26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Child Mortality by Country</a:t>
            </a:r>
            <a:endParaRPr>
              <a:latin typeface="Lato"/>
              <a:ea typeface="Lato"/>
              <a:cs typeface="Lato"/>
              <a:sym typeface="Lato"/>
            </a:endParaRPr>
          </a:p>
        </p:txBody>
      </p:sp>
      <p:sp>
        <p:nvSpPr>
          <p:cNvPr id="284" name="Google Shape;284;p28"/>
          <p:cNvSpPr txBox="1"/>
          <p:nvPr/>
        </p:nvSpPr>
        <p:spPr>
          <a:xfrm>
            <a:off x="5077125" y="3705400"/>
            <a:ext cx="3328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Here we can see the total amount of deaths in children under the age of five follows the trend where it is higher in countries with a lower GDP per capita. Specifically in West African and West Asian countries. </a:t>
            </a:r>
            <a:endParaRPr sz="1200">
              <a:solidFill>
                <a:schemeClr val="lt1"/>
              </a:solidFill>
              <a:latin typeface="Lato"/>
              <a:ea typeface="Lato"/>
              <a:cs typeface="Lato"/>
              <a:sym typeface="Lato"/>
            </a:endParaRPr>
          </a:p>
        </p:txBody>
      </p:sp>
      <p:pic>
        <p:nvPicPr>
          <p:cNvPr id="285" name="Google Shape;285;p28"/>
          <p:cNvPicPr preferRelativeResize="0"/>
          <p:nvPr/>
        </p:nvPicPr>
        <p:blipFill>
          <a:blip r:embed="rId3">
            <a:alphaModFix/>
          </a:blip>
          <a:stretch>
            <a:fillRect/>
          </a:stretch>
        </p:blipFill>
        <p:spPr>
          <a:xfrm>
            <a:off x="207750" y="1607450"/>
            <a:ext cx="4293362" cy="1950749"/>
          </a:xfrm>
          <a:prstGeom prst="rect">
            <a:avLst/>
          </a:prstGeom>
          <a:noFill/>
          <a:ln>
            <a:noFill/>
          </a:ln>
        </p:spPr>
      </p:pic>
      <p:pic>
        <p:nvPicPr>
          <p:cNvPr id="286" name="Google Shape;286;p28"/>
          <p:cNvPicPr preferRelativeResize="0"/>
          <p:nvPr/>
        </p:nvPicPr>
        <p:blipFill>
          <a:blip r:embed="rId4">
            <a:alphaModFix/>
          </a:blip>
          <a:stretch>
            <a:fillRect/>
          </a:stretch>
        </p:blipFill>
        <p:spPr>
          <a:xfrm>
            <a:off x="4577300" y="1607450"/>
            <a:ext cx="4490500" cy="197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 Sources – Pneumonia Statistics</a:t>
            </a:r>
            <a:endParaRPr/>
          </a:p>
        </p:txBody>
      </p:sp>
      <p:pic>
        <p:nvPicPr>
          <p:cNvPr descr="Text&#10;&#10;Description automatically generated" id="292" name="Google Shape;292;p29"/>
          <p:cNvPicPr preferRelativeResize="0"/>
          <p:nvPr/>
        </p:nvPicPr>
        <p:blipFill rotWithShape="1">
          <a:blip r:embed="rId3">
            <a:alphaModFix/>
          </a:blip>
          <a:srcRect b="0" l="0" r="0" t="0"/>
          <a:stretch/>
        </p:blipFill>
        <p:spPr>
          <a:xfrm>
            <a:off x="5603240" y="3514533"/>
            <a:ext cx="2566035" cy="1184324"/>
          </a:xfrm>
          <a:prstGeom prst="rect">
            <a:avLst/>
          </a:prstGeom>
          <a:noFill/>
          <a:ln>
            <a:noFill/>
          </a:ln>
        </p:spPr>
      </p:pic>
      <p:pic>
        <p:nvPicPr>
          <p:cNvPr descr="Text, logo&#10;&#10;Description automatically generated" id="293" name="Google Shape;293;p29"/>
          <p:cNvPicPr preferRelativeResize="0"/>
          <p:nvPr/>
        </p:nvPicPr>
        <p:blipFill rotWithShape="1">
          <a:blip r:embed="rId4">
            <a:alphaModFix/>
          </a:blip>
          <a:srcRect b="0" l="0" r="0" t="0"/>
          <a:stretch/>
        </p:blipFill>
        <p:spPr>
          <a:xfrm>
            <a:off x="285272" y="1922738"/>
            <a:ext cx="1501140" cy="1501140"/>
          </a:xfrm>
          <a:prstGeom prst="rect">
            <a:avLst/>
          </a:prstGeom>
          <a:noFill/>
          <a:ln>
            <a:noFill/>
          </a:ln>
        </p:spPr>
      </p:pic>
      <p:pic>
        <p:nvPicPr>
          <p:cNvPr descr="A picture containing text&#10;&#10;Description automatically generated" id="294" name="Google Shape;294;p29"/>
          <p:cNvPicPr preferRelativeResize="0"/>
          <p:nvPr/>
        </p:nvPicPr>
        <p:blipFill rotWithShape="1">
          <a:blip r:embed="rId5">
            <a:alphaModFix/>
          </a:blip>
          <a:srcRect b="0" l="0" r="0" t="0"/>
          <a:stretch/>
        </p:blipFill>
        <p:spPr>
          <a:xfrm>
            <a:off x="2418079" y="1036805"/>
            <a:ext cx="3204845" cy="1831340"/>
          </a:xfrm>
          <a:prstGeom prst="rect">
            <a:avLst/>
          </a:prstGeom>
          <a:noFill/>
          <a:ln>
            <a:noFill/>
          </a:ln>
        </p:spPr>
      </p:pic>
      <p:pic>
        <p:nvPicPr>
          <p:cNvPr descr="Logo, company name&#10;&#10;Description automatically generated" id="295" name="Google Shape;295;p29"/>
          <p:cNvPicPr preferRelativeResize="0"/>
          <p:nvPr/>
        </p:nvPicPr>
        <p:blipFill rotWithShape="1">
          <a:blip r:embed="rId6">
            <a:alphaModFix/>
          </a:blip>
          <a:srcRect b="0" l="0" r="0" t="0"/>
          <a:stretch/>
        </p:blipFill>
        <p:spPr>
          <a:xfrm>
            <a:off x="6254591" y="1038689"/>
            <a:ext cx="2124075" cy="2152650"/>
          </a:xfrm>
          <a:prstGeom prst="rect">
            <a:avLst/>
          </a:prstGeom>
          <a:noFill/>
          <a:ln>
            <a:noFill/>
          </a:ln>
        </p:spPr>
      </p:pic>
      <p:pic>
        <p:nvPicPr>
          <p:cNvPr descr="data:image/png;base64,iVBORw0KGgoAAAANSUhEUgAAASwAAACoCAMAAABt9SM9AAAAY1BMVEX///8AsPIArPEAqvEArvIAqfG24frq9v2s3fkltfNDu/S95PqGzveb1/j2/P+O0fej2fji8/14yvYAo/Dg8v3G5/v3/P7X7vxVwPRqxvVewvUwt/NMvfSn2/nK6ft9zPYAofBvBoG4AAAPA0lEQVR4nO1cV4KrOhZUJOdowMaz/1WOjoRABGO3x+439z7VRzsJheJkiUbIwsLCwsLCwsLCwsLCwsLCwsLCwsLCwsLCwsLCwsLCwsLCwsLCwsLCwsLCwsLCwsLCwsLCwsLCwuJfjMqJo6LrivQ2Jv/0XH4RYXTxMfMvqVO9eIWbBSXpB8IYI+K1JEX91Rn+v8DtKCEMC4h105cuCQPeO01+JR3xfdzxGFWpTyL3yzN9CDFxCZp+eaCUS6I0XrjCITjjLeoFR9gJav/mXriD+su97P4huvTkyZfJ6gnGPyKr8rHQuJaTu7j4gobaLSvU+uSKUBOV3761x/glsu4brp6SlZY3eCkw7pOQIEGWkDQUsoC04ms3YPlX53uM3yFr5PhnZA1Dol4adOckStAwohwTIWxh6cEvHve+OeFj/A5ZwUzSZCLJvk27vHXpXb108BIFQVliUtKCg63Ky1j89SiJji/+In6FrFwLFvHjusrztnZ2bYJxfuvym3rTyE+lELJk8MSH9Kp+ztCV5A3ulqu72xenP+NXyMomR0jih02uZaPfuqWg0umCoLuBLl6lBA0yvuJSglxOCjn3+3y5V+7p/zwYxHsQ8n2TrE6RxbrHLcgwvycZCmVExgjvEtRLFhVZcSD+ZCSgMnZoRMsJOeUj+joKjW/emclkkYeWxaHLzboWIibTAs/INC9FFuJeVwqFzZj85JZzj6L3Bv0V8NXK6cPlEMx1KHDDyDF9J49QUlfu4OSjdx8ojqVQBUoDvdlRpOREbv8oaLIe/R4zDPoFCWNSumgdk4nc4kI4o8Tv07At1RVJCY1TPkiGRrBjmP9jadBHcUpWAjpEa7AI4tMlhTRnBWnVh8kkDZNaCusVksFFUhEvBdhF0OS/oCxxSlYg4il2RS4GYWn57A5msAuabRa6XafLiM9C8ZKBY6i5nyRUSGf9KxHEd3FGVlK2LSFNRRhoYnAzI1gtWmghK/mPNHwO0e6TgshhxhqPYlRcj4b4s3BGlsPjvGwTgmHVOfCyI4smC1mo06WwQb3JgJ+b0FyRRyLJ6x+OM7Ii0qMQDZjBou8QgF42aojB5SmblYDPDNOuS8MpvkdNCXZdNCqQ0/DH0ckfgzOyBDWydCVjB/nnvrVZ4PGC4DqQEicoFokllE1JNAUiPaQFIQFnKPT5fw8Xcyfq+u6e1T90Fm6dpfciip0n9ZDWS6MiSr1HNfIzsnxQnUGlW62MNXfeEERniMK6dUWOOP9ISCg7CKXxuoIzFJZMJlS3TCI+iutG9VumRbCKVdtJuzMf6rmyis2HeBOMJGkssXcjVYQpYeouUnZ/VDVvsoDrm024n5q8Np4DCCeyiKNhFNIFh27CsVxxqooNa7KYXL8vL3GZKXVcZo2NzCpdcIZC6mQigFUOx4/uXczVb3rBzvRZiuSNrMaW6ZYBl6uSybDpsw3o6jrGL0cxX3NfNxP9XxezkZSq80UYJhhOC7IgoT5JLlgOpKw0dE2WbFbD6M3WmHWaxxCFnAj7p8jSknxIlpoN0eWwSY5Bf5tgW6LEjJp67U4zC9ZdFrtqnaArQ1s4ZNe9uOFz3rFZ9tLVZenCx2QcyyrhQnSlrdbLWZMlCdt1JLkphOhFV5SWqGBKDd8jK8FbzyJXY1QYDsly/QMOxODFZuDimAyC3dfJujBSty0Cy+TKXCbdXKSymKjoD2+MEONM3JyM31GM+invfo8sX3ElRd+gjS4yckSWa+gNpdRQozVbF/0D27TDxH2ZrFga6h5qp63wizXb3F4ujWVSbr+fMMCGmbiMcKGMPVO1m3fIqjt4w2iQOmHo3f1l6nw21wdkzZaB4HR0m6TyAn3lSoO7iRxGOydPEneMh2WERi2RSugv6QQ+j+a5FRVk1RT4qwPUbenV5q0/ph3TVnIsXAQDyn0ELvANsphcDb/Phrm6zvd+nu0BWcF0Dw35G/VtJcv43nQl6RfL32r9ZWqNicQy+Rn6ggyjQCTRwnBlICKmhQUPKzpX3jV9wBVmd1TJoBXKsB33cihCn5WEHpAF9orhVYiU6slQ7bL2ZGVTG2IGC1ozyVzJdScXsDH7vWbalMHHcVbGs7zMW4ppLiNLA2Ob9UOx7uEAPqrotDJBKRp48pZkAV3biEDv3zE9ix1ZyfTFpkw70s3dmpKSXVn9qoXwJbI8Yati4fLFmtdkrcvcDwULsuwK/GVFRQgSug6hb5O1357b/rIja6KTbT3fFa8GaZVgmaZaodEyGL5CVigjowCzDLloNCXLrB+4+0BmBk1GQbQrxmA3GeKiN8mi+yK+DmKoe0xWs5WgZVmKnV59nNSN7iNVPYKx2sdktQTSZCEfjQPGxyTBaJWt9HNDluuIkQjIqKwb+u+SFezbanJ0er4l6/ZAsGYWVYyYTIJ1UPee9Xih+yQ3pGDaISYhF9SYAkQWY3smWEINRZKUcNGBIGtQM3qHLHK0w63nUh+TpTdi9jK5msHE6UGzRWHD3aUHjWE8FHA3Fl5/sRHGBBEEUSdkYdR7QiZFD9wDw+W9SdaBjgjDvF7KhqxJYvDB9vqFyxhJ7hTMvRwMME9n2V4/IUuwTtq0gE2KdUGZGF72MA9REJJEK6HNIoSg7p1hmTy/EzocLqVgZ2SFe4NzCHrSTPex2P6zEg0RKu9K4QHfaLCwbDej5Dj9UuuAJGkE09dCX5053k8k68BkiSTrlKxoJxWHaMluQbsfDVd8RlYsTXwkyVoZp5WfLR6xxVDWKz/RAuP83XTneNdR03FM1iZAeASdUB2eXci1FZi/Od3dgbIDmC4ICQeDBn/VKj1mS0zUFysRflS800WHt8g6vO/nZOk5PDnmmuo4YqpJrqDXtZiME7IqlIAbw0qlTT3cGJHdNoZsc0FVqVYBnZAeuabN+kkifahL52Rp+/6k7q8tMSNHmFay+JcTsmrsJoInqQcjMjejdbqVqArwttgshxez7iI4ncWFlDdlhxxujvcTsg4PxpySpWMk8qTovtuAOcJLZCEuIudIyI2YbemutI0Ut7B2a0J6qKCOe7LgrBuc3op7qLd6rofu/F0D/wZZ+tNh0GHgUCfeI6tjPAS9Js4oVtqYlKi6PshvZLiNmUu53l7YGpFfXrEIIKAqVpvj/SB0eIMsnXD8IlktxYKtlpIqE5HltqaM58manpJRyge5d9OWjUiGaJLChlpPJg/8O5KV/5CsY5s1oXyJLHDAXLhDiu7SmW2KMbJASoxO4Lso0V1DGRlMbM09CC+mbcMzstKPq+Ezm6WTohfPYZySVXG4OVUnvcZ0/pQFVD3KQPqOcFwZq8QYLzup3VWKplA+X4qMvx7viKxpC/eTBv6JN+w3Iz7B+fksOSMkXSzUJKECG6Axhk1bKUDJapXYCO9uVF0OlqrmS7X8jKzuY2TNocOTOGvKmdhHyEIDk2VoITpqa+twE96s30wCVJegAOrewjpmEs/I0krxAbLwpqsH0Ir/+PTxCk/IalRXMG1Z2e03VdomjK7GbotOskd5kK2i8kySr7dczfGOLO+2IvM/kKWrCU9yw9McYY9nxyRdzDDPoeLBG+CpHxan33hXTrZhHWy2O8CV63oMgn+Qyn47Hjk4cjBb5Q+QFT2uOlTqUEQMGqqDnsNUfY9nZMmN8wEsIaljP4Hd22mdbUePYglM7ynUisLSBUtXw4lSY7WarINqW/hByZr72l94U6ci1G4OfdhMRDKRwmJ4npIlLqLccSFpGSl4F68sMi8u8E6mZrbg4Z6UEySTniv3TZc02SW2P28wu4lPkDUX//Y3RftcafsvD5tBQK3c/mL3npHVBGkOR2o9znrhY+AZJtfn5CFTmEk5uhB2gbp0UgU1qrvFdJw8pKB7+ARZukiyr8HrFatzPLfH08l1ylRtL30sWSGngzxOy32YAYV13x5zRa/CdDcD1GVyLh+mi1fPTsUP9WOuUH+ELL2RsnO7mgO1E6kl8GR3x9iGe66GIlMhWOjtGMjyvnJs8dFREDjUBPIMTkH4gzxoUBMJw8aNaEcn3eZ23GomHyJr3sTZnZiZZGmKFqawlPVoCz0bw6G+YLPkJb7UapggUXVSZ+MJRXrFIimxMjFTk5SckpVjnknejGIEtp8ga/aHfB2XtlqUJqdeaeO2zXjSaT7m8w4vkKXOB1A4MScPUejd28S5D5ROVpBd4tZsDicvaizJXbvv2YyvzQSs7YMGftlRXqc8rh5jlhd9qGHzRKmj/aQpmS+QJSJ06JDBaRRZcDfX6bZjXbeVEXypoUfU9HK8DVdLicIIvlAeSAX/XLqDltMxmC7x+WwXl2N4yVwQ7YxF3PXFq2e0XiFLn62FdcdcvKUnWUQgEiSCW9gCk6ztYuh5g4ORtJVnTp0Ll7dg/FjVQWJ+UF6ez0rcNpuPCHND2mp99xjtwioR7ZwlglwnLC+RJW6TPGZEcILcNGBHjwZPGAWZvQMxKRwr5teDSB3PgNoFEZosBXfQkeSnyELLKSl1om+2inyV4GbGU4Hq5N+Dhq+SJVhIu0s//1OQJDl85m75WrS+FLfD2ltu5pLzcgb0cbKW849rbCgQMeRhMyFqm6LFy2QpjFlxxWQ6NBgU85H1pk77Yfqe+H10ejy/2odp8vn0j5MFh8X3twXvpL3FR6zKkHGFH5AVFiJ0N8+P8qgjpdA5Nx5K/27cRnk+P0gf/leb5LoWLoLlksMpa1vOwZ/8x5S7csNck3V8Dt7t+YoHRo7LMfE2JxHz39fCpgPw5XOuUOPBMwjGuGD88lSsZnBA++7LbQS2urMno+tA8S4fl7hOC65SBX1hO33exa+AcPpxku1kqiXsXI+4k3wup/PLw2dinJ4uZXc+HN7pOlQ4WZgBKF+BRSZ6VwIlHfXJlBa3BebyN9zHT59qcp17HwSXIq6//gB1MnpxGkWx82RSVZiJZqlo97kpNW6Va232OI9RcuF+vv/NYg0RIEmWbpz/BQ+qfhWucBjT25bwv+QJ+y+hInQhyN3lNRYGcrJKMhNMXqxk/wvhkk3dIFmlxhYmIr5VO5eUf/5j0F+CswtG2lf/EaWFhYWFhYWFhYWFhYWFhYWFhYWFhYWFhYWFhYWFhYWFhYWFhYWFhYWFhYWFhYWFhYWFhYWFhYXFvxj/BX+WraL9+xMHAAAAAElFTkSuQmCC" id="296" name="Google Shape;296;p29"/>
          <p:cNvPicPr preferRelativeResize="0"/>
          <p:nvPr/>
        </p:nvPicPr>
        <p:blipFill rotWithShape="1">
          <a:blip r:embed="rId7">
            <a:alphaModFix/>
          </a:blip>
          <a:srcRect b="0" l="0" r="0" t="0"/>
          <a:stretch/>
        </p:blipFill>
        <p:spPr>
          <a:xfrm>
            <a:off x="2084388" y="330659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1327980" y="40391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 Pneumonia Statistics </a:t>
            </a:r>
            <a:r>
              <a:rPr lang="en"/>
              <a:t>Database ERD</a:t>
            </a:r>
            <a:br>
              <a:rPr lang="en"/>
            </a:br>
            <a:endParaRPr/>
          </a:p>
        </p:txBody>
      </p:sp>
      <p:pic>
        <p:nvPicPr>
          <p:cNvPr id="302" name="Google Shape;302;p30"/>
          <p:cNvPicPr preferRelativeResize="0"/>
          <p:nvPr/>
        </p:nvPicPr>
        <p:blipFill>
          <a:blip r:embed="rId3">
            <a:alphaModFix/>
          </a:blip>
          <a:stretch>
            <a:fillRect/>
          </a:stretch>
        </p:blipFill>
        <p:spPr>
          <a:xfrm>
            <a:off x="1449000" y="1502560"/>
            <a:ext cx="7203873" cy="35206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1270606"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Data Sources – Machine Learning Model</a:t>
            </a:r>
            <a:endParaRPr/>
          </a:p>
        </p:txBody>
      </p:sp>
      <p:sp>
        <p:nvSpPr>
          <p:cNvPr id="308" name="Google Shape;308;p31"/>
          <p:cNvSpPr txBox="1"/>
          <p:nvPr>
            <p:ph idx="1" type="body"/>
          </p:nvPr>
        </p:nvSpPr>
        <p:spPr>
          <a:xfrm>
            <a:off x="17332" y="2670869"/>
            <a:ext cx="2215633" cy="2606372"/>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
              <a:t>Guangzhou Women’s and Children’s Medical Center</a:t>
            </a:r>
            <a:endParaRPr/>
          </a:p>
          <a:p>
            <a:pPr indent="-171450" lvl="0" marL="171450" rtl="0" algn="l">
              <a:lnSpc>
                <a:spcPct val="115000"/>
              </a:lnSpc>
              <a:spcBef>
                <a:spcPts val="1200"/>
              </a:spcBef>
              <a:spcAft>
                <a:spcPts val="0"/>
              </a:spcAft>
              <a:buSzPts val="1300"/>
              <a:buChar char="●"/>
            </a:pPr>
            <a:r>
              <a:rPr lang="en"/>
              <a:t>5,863 images</a:t>
            </a:r>
            <a:endParaRPr/>
          </a:p>
          <a:p>
            <a:pPr indent="-171450" lvl="0" marL="171450" rtl="0" algn="l">
              <a:lnSpc>
                <a:spcPct val="115000"/>
              </a:lnSpc>
              <a:spcBef>
                <a:spcPts val="1200"/>
              </a:spcBef>
              <a:spcAft>
                <a:spcPts val="0"/>
              </a:spcAft>
              <a:buSzPts val="1300"/>
              <a:buChar char="●"/>
            </a:pPr>
            <a:r>
              <a:rPr lang="en"/>
              <a:t>Divided into Pneumonia and Normal</a:t>
            </a:r>
            <a:endParaRPr/>
          </a:p>
          <a:p>
            <a:pPr indent="-171450" lvl="0" marL="171450" rtl="0" algn="l">
              <a:lnSpc>
                <a:spcPct val="115000"/>
              </a:lnSpc>
              <a:spcBef>
                <a:spcPts val="1200"/>
              </a:spcBef>
              <a:spcAft>
                <a:spcPts val="1200"/>
              </a:spcAft>
              <a:buSzPts val="1300"/>
              <a:buChar char="●"/>
            </a:pPr>
            <a:r>
              <a:rPr lang="en"/>
              <a:t>Pediatric patients of one to five years old </a:t>
            </a:r>
            <a:endParaRPr/>
          </a:p>
        </p:txBody>
      </p:sp>
      <p:pic>
        <p:nvPicPr>
          <p:cNvPr descr="A picture containing text, clipart, light&#10;&#10;Description automatically generated" id="309" name="Google Shape;309;p31"/>
          <p:cNvPicPr preferRelativeResize="0"/>
          <p:nvPr/>
        </p:nvPicPr>
        <p:blipFill rotWithShape="1">
          <a:blip r:embed="rId3">
            <a:alphaModFix/>
          </a:blip>
          <a:srcRect b="0" l="0" r="0" t="0"/>
          <a:stretch/>
        </p:blipFill>
        <p:spPr>
          <a:xfrm>
            <a:off x="3698087" y="871815"/>
            <a:ext cx="1246200" cy="446555"/>
          </a:xfrm>
          <a:prstGeom prst="rect">
            <a:avLst/>
          </a:prstGeom>
          <a:noFill/>
          <a:ln>
            <a:noFill/>
          </a:ln>
        </p:spPr>
      </p:pic>
      <p:pic>
        <p:nvPicPr>
          <p:cNvPr descr="A picture containing logo&#10;&#10;Description automatically generated" id="310" name="Google Shape;310;p31"/>
          <p:cNvPicPr preferRelativeResize="0"/>
          <p:nvPr/>
        </p:nvPicPr>
        <p:blipFill rotWithShape="1">
          <a:blip r:embed="rId4">
            <a:alphaModFix/>
          </a:blip>
          <a:srcRect b="0" l="0" r="0" t="0"/>
          <a:stretch/>
        </p:blipFill>
        <p:spPr>
          <a:xfrm>
            <a:off x="813556" y="1724811"/>
            <a:ext cx="914100" cy="914100"/>
          </a:xfrm>
          <a:prstGeom prst="rect">
            <a:avLst/>
          </a:prstGeom>
          <a:noFill/>
          <a:ln>
            <a:noFill/>
          </a:ln>
        </p:spPr>
      </p:pic>
      <p:pic>
        <p:nvPicPr>
          <p:cNvPr id="311" name="Google Shape;311;p31"/>
          <p:cNvPicPr preferRelativeResize="0"/>
          <p:nvPr/>
        </p:nvPicPr>
        <p:blipFill rotWithShape="1">
          <a:blip r:embed="rId5">
            <a:alphaModFix/>
          </a:blip>
          <a:srcRect b="0" l="0" r="0" t="0"/>
          <a:stretch/>
        </p:blipFill>
        <p:spPr>
          <a:xfrm>
            <a:off x="7162344" y="1724811"/>
            <a:ext cx="780029" cy="780029"/>
          </a:xfrm>
          <a:prstGeom prst="rect">
            <a:avLst/>
          </a:prstGeom>
          <a:noFill/>
          <a:ln>
            <a:noFill/>
          </a:ln>
        </p:spPr>
      </p:pic>
      <p:sp>
        <p:nvSpPr>
          <p:cNvPr id="312" name="Google Shape;312;p31"/>
          <p:cNvSpPr txBox="1"/>
          <p:nvPr/>
        </p:nvSpPr>
        <p:spPr>
          <a:xfrm>
            <a:off x="6512560" y="2670869"/>
            <a:ext cx="2347880" cy="2606372"/>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National Institutes of Health Database</a:t>
            </a:r>
            <a:endParaRPr/>
          </a:p>
          <a:p>
            <a:pPr indent="-171450" lvl="0" marL="171450" marR="0" rtl="0" algn="l">
              <a:lnSpc>
                <a:spcPct val="115000"/>
              </a:lnSpc>
              <a:spcBef>
                <a:spcPts val="12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112,120  images</a:t>
            </a:r>
            <a:endParaRPr/>
          </a:p>
          <a:p>
            <a:pPr indent="-171450" lvl="0" marL="171450" marR="0" rtl="0" algn="l">
              <a:lnSpc>
                <a:spcPct val="115000"/>
              </a:lnSpc>
              <a:spcBef>
                <a:spcPts val="1200"/>
              </a:spcBef>
              <a:spcAft>
                <a:spcPts val="0"/>
              </a:spcAft>
              <a:buClr>
                <a:schemeClr val="lt1"/>
              </a:buClr>
              <a:buSzPts val="1300"/>
              <a:buFont typeface="Lato"/>
              <a:buChar char="●"/>
            </a:pPr>
            <a:r>
              <a:rPr b="0" i="0" lang="en" sz="1300" u="none" cap="none" strike="noStrike">
                <a:solidFill>
                  <a:schemeClr val="lt1"/>
                </a:solidFill>
                <a:latin typeface="Lato"/>
                <a:ea typeface="Lato"/>
                <a:cs typeface="Lato"/>
                <a:sym typeface="Lato"/>
              </a:rPr>
              <a:t>14 different diseases</a:t>
            </a:r>
            <a:endParaRPr/>
          </a:p>
          <a:p>
            <a:pPr indent="-171450" lvl="0" marL="171450" marR="0" rtl="0" algn="l">
              <a:lnSpc>
                <a:spcPct val="115000"/>
              </a:lnSpc>
              <a:spcBef>
                <a:spcPts val="1200"/>
              </a:spcBef>
              <a:spcAft>
                <a:spcPts val="1200"/>
              </a:spcAft>
              <a:buClr>
                <a:schemeClr val="lt1"/>
              </a:buClr>
              <a:buSzPts val="1300"/>
              <a:buFont typeface="Lato"/>
              <a:buChar char="●"/>
            </a:pPr>
            <a:r>
              <a:rPr b="0" i="0" lang="en" sz="1300" u="none" cap="none" strike="noStrike">
                <a:solidFill>
                  <a:schemeClr val="lt1"/>
                </a:solidFill>
                <a:latin typeface="Lato"/>
                <a:ea typeface="Lato"/>
                <a:cs typeface="Lato"/>
                <a:sym typeface="Lato"/>
              </a:rPr>
              <a:t>Collected through NLP mining of radiology reports with &gt;90% accuracy</a:t>
            </a:r>
            <a:endParaRPr/>
          </a:p>
        </p:txBody>
      </p:sp>
      <p:sp>
        <p:nvSpPr>
          <p:cNvPr id="313" name="Google Shape;313;p31"/>
          <p:cNvSpPr txBox="1"/>
          <p:nvPr/>
        </p:nvSpPr>
        <p:spPr>
          <a:xfrm>
            <a:off x="2712720" y="1489364"/>
            <a:ext cx="346456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Both Datasets were compiled on Kaggle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Images were reviewed at respective sources by qualified Radiologists</a:t>
            </a:r>
            <a:endParaRPr/>
          </a:p>
        </p:txBody>
      </p:sp>
      <p:pic>
        <p:nvPicPr>
          <p:cNvPr id="314" name="Google Shape;314;p31"/>
          <p:cNvPicPr preferRelativeResize="0"/>
          <p:nvPr/>
        </p:nvPicPr>
        <p:blipFill rotWithShape="1">
          <a:blip r:embed="rId6">
            <a:alphaModFix/>
          </a:blip>
          <a:srcRect b="0" l="0" r="0" t="0"/>
          <a:stretch/>
        </p:blipFill>
        <p:spPr>
          <a:xfrm>
            <a:off x="2232965" y="2503304"/>
            <a:ext cx="4176443" cy="26063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327125" y="4011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Other Models Considered:</a:t>
            </a:r>
            <a:endParaRPr>
              <a:solidFill>
                <a:srgbClr val="FFFFFF"/>
              </a:solidFill>
            </a:endParaRPr>
          </a:p>
          <a:p>
            <a:pPr indent="0" lvl="0" marL="0" rtl="0" algn="l">
              <a:lnSpc>
                <a:spcPct val="115000"/>
              </a:lnSpc>
              <a:spcBef>
                <a:spcPts val="0"/>
              </a:spcBef>
              <a:spcAft>
                <a:spcPts val="0"/>
              </a:spcAft>
              <a:buNone/>
            </a:pPr>
            <a:r>
              <a:rPr lang="en">
                <a:solidFill>
                  <a:srgbClr val="FFFFFF"/>
                </a:solidFill>
              </a:rPr>
              <a:t>Pneumonia vs Non-Pneumonia</a:t>
            </a:r>
            <a:endParaRPr>
              <a:solidFill>
                <a:srgbClr val="FFFFFF"/>
              </a:solidFill>
            </a:endParaRPr>
          </a:p>
        </p:txBody>
      </p:sp>
      <p:sp>
        <p:nvSpPr>
          <p:cNvPr id="320" name="Google Shape;320;p32"/>
          <p:cNvSpPr txBox="1"/>
          <p:nvPr>
            <p:ph idx="1" type="body"/>
          </p:nvPr>
        </p:nvSpPr>
        <p:spPr>
          <a:xfrm>
            <a:off x="313425" y="3496000"/>
            <a:ext cx="8052600" cy="1516500"/>
          </a:xfrm>
          <a:prstGeom prst="rect">
            <a:avLst/>
          </a:prstGeom>
        </p:spPr>
        <p:txBody>
          <a:bodyPr anchorCtr="0" anchor="t" bIns="91425" lIns="91425" spcFirstLastPara="1" rIns="91425" wrap="square" tIns="91425">
            <a:normAutofit fontScale="77500" lnSpcReduction="20000"/>
          </a:bodyPr>
          <a:lstStyle/>
          <a:p>
            <a:pPr indent="0" lvl="0" marL="152400" rtl="0" algn="ctr">
              <a:lnSpc>
                <a:spcPct val="115000"/>
              </a:lnSpc>
              <a:spcBef>
                <a:spcPts val="0"/>
              </a:spcBef>
              <a:spcAft>
                <a:spcPts val="0"/>
              </a:spcAft>
              <a:buNone/>
            </a:pPr>
            <a:r>
              <a:t/>
            </a:r>
            <a:endParaRPr>
              <a:solidFill>
                <a:srgbClr val="FFFFFF"/>
              </a:solidFill>
            </a:endParaRPr>
          </a:p>
          <a:p>
            <a:pPr indent="0" lvl="0" marL="152400" rtl="0" algn="ctr">
              <a:lnSpc>
                <a:spcPct val="115000"/>
              </a:lnSpc>
              <a:spcBef>
                <a:spcPts val="0"/>
              </a:spcBef>
              <a:spcAft>
                <a:spcPts val="0"/>
              </a:spcAft>
              <a:buNone/>
            </a:pPr>
            <a:r>
              <a:t/>
            </a:r>
            <a:endParaRPr>
              <a:solidFill>
                <a:srgbClr val="FFFFFF"/>
              </a:solidFill>
            </a:endParaRPr>
          </a:p>
          <a:p>
            <a:pPr indent="-292576" lvl="0" marL="457200" rtl="0" algn="l">
              <a:lnSpc>
                <a:spcPct val="115000"/>
              </a:lnSpc>
              <a:spcBef>
                <a:spcPts val="0"/>
              </a:spcBef>
              <a:spcAft>
                <a:spcPts val="0"/>
              </a:spcAft>
              <a:buClr>
                <a:srgbClr val="FFFFFF"/>
              </a:buClr>
              <a:buSzPct val="100000"/>
              <a:buChar char="●"/>
            </a:pPr>
            <a:r>
              <a:rPr lang="en">
                <a:solidFill>
                  <a:srgbClr val="FFFFFF"/>
                </a:solidFill>
              </a:rPr>
              <a:t>Would analyze all images solely on whether they contained Pneumonia</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292576" lvl="0" marL="457200" rtl="0" algn="l">
              <a:lnSpc>
                <a:spcPct val="115000"/>
              </a:lnSpc>
              <a:spcBef>
                <a:spcPts val="0"/>
              </a:spcBef>
              <a:spcAft>
                <a:spcPts val="0"/>
              </a:spcAft>
              <a:buClr>
                <a:srgbClr val="FFFFFF"/>
              </a:buClr>
              <a:buSzPct val="100000"/>
              <a:buChar char="●"/>
            </a:pPr>
            <a:r>
              <a:rPr lang="en">
                <a:solidFill>
                  <a:srgbClr val="FFFFFF"/>
                </a:solidFill>
              </a:rPr>
              <a:t>Would group “Normal” images with results that contained “Other Diseases”</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292576" lvl="0" marL="457200" rtl="0" algn="l">
              <a:lnSpc>
                <a:spcPct val="115000"/>
              </a:lnSpc>
              <a:spcBef>
                <a:spcPts val="0"/>
              </a:spcBef>
              <a:spcAft>
                <a:spcPts val="0"/>
              </a:spcAft>
              <a:buClr>
                <a:srgbClr val="FFFFFF"/>
              </a:buClr>
              <a:buSzPct val="100000"/>
              <a:buChar char="●"/>
            </a:pPr>
            <a:r>
              <a:rPr lang="en">
                <a:solidFill>
                  <a:srgbClr val="FFFFFF"/>
                </a:solidFill>
              </a:rPr>
              <a:t>Major issue appeared to be that Pneumonia images would fall somewhere between “normal” and “other”  and therefore the model was skewing everything into “other” </a:t>
            </a:r>
            <a:endParaRPr>
              <a:solidFill>
                <a:srgbClr val="FFFFFF"/>
              </a:solidFill>
            </a:endParaRPr>
          </a:p>
          <a:p>
            <a:pPr indent="0" lvl="0" marL="0" rtl="0" algn="l">
              <a:spcBef>
                <a:spcPts val="0"/>
              </a:spcBef>
              <a:spcAft>
                <a:spcPts val="0"/>
              </a:spcAft>
              <a:buNone/>
            </a:pPr>
            <a:r>
              <a:t/>
            </a:r>
            <a:endParaRPr/>
          </a:p>
        </p:txBody>
      </p:sp>
      <p:pic>
        <p:nvPicPr>
          <p:cNvPr id="321" name="Google Shape;321;p32"/>
          <p:cNvPicPr preferRelativeResize="0"/>
          <p:nvPr/>
        </p:nvPicPr>
        <p:blipFill>
          <a:blip r:embed="rId3">
            <a:alphaModFix/>
          </a:blip>
          <a:stretch>
            <a:fillRect/>
          </a:stretch>
        </p:blipFill>
        <p:spPr>
          <a:xfrm>
            <a:off x="1164800" y="1467650"/>
            <a:ext cx="1516401" cy="1516401"/>
          </a:xfrm>
          <a:prstGeom prst="rect">
            <a:avLst/>
          </a:prstGeom>
          <a:noFill/>
          <a:ln>
            <a:noFill/>
          </a:ln>
        </p:spPr>
      </p:pic>
      <p:pic>
        <p:nvPicPr>
          <p:cNvPr descr="Chest X-ray showing pneumonia - Mayo Clinic" id="322" name="Google Shape;322;p32"/>
          <p:cNvPicPr preferRelativeResize="0"/>
          <p:nvPr/>
        </p:nvPicPr>
        <p:blipFill rotWithShape="1">
          <a:blip r:embed="rId4">
            <a:alphaModFix/>
          </a:blip>
          <a:srcRect b="7969" l="0" r="0" t="0"/>
          <a:stretch/>
        </p:blipFill>
        <p:spPr>
          <a:xfrm>
            <a:off x="3544950" y="1625925"/>
            <a:ext cx="1738400" cy="1199850"/>
          </a:xfrm>
          <a:prstGeom prst="rect">
            <a:avLst/>
          </a:prstGeom>
          <a:noFill/>
          <a:ln>
            <a:noFill/>
          </a:ln>
        </p:spPr>
      </p:pic>
      <p:pic>
        <p:nvPicPr>
          <p:cNvPr id="323" name="Google Shape;323;p32"/>
          <p:cNvPicPr preferRelativeResize="0"/>
          <p:nvPr/>
        </p:nvPicPr>
        <p:blipFill>
          <a:blip r:embed="rId5">
            <a:alphaModFix/>
          </a:blip>
          <a:stretch>
            <a:fillRect/>
          </a:stretch>
        </p:blipFill>
        <p:spPr>
          <a:xfrm>
            <a:off x="5873392" y="1467650"/>
            <a:ext cx="1846384" cy="1516500"/>
          </a:xfrm>
          <a:prstGeom prst="rect">
            <a:avLst/>
          </a:prstGeom>
          <a:noFill/>
          <a:ln>
            <a:noFill/>
          </a:ln>
        </p:spPr>
      </p:pic>
      <p:sp>
        <p:nvSpPr>
          <p:cNvPr id="324" name="Google Shape;324;p32"/>
          <p:cNvSpPr txBox="1"/>
          <p:nvPr/>
        </p:nvSpPr>
        <p:spPr>
          <a:xfrm>
            <a:off x="1190125" y="3105250"/>
            <a:ext cx="160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Non-Pneumonia </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(Normal)</a:t>
            </a:r>
            <a:endParaRPr>
              <a:solidFill>
                <a:schemeClr val="lt1"/>
              </a:solidFill>
              <a:latin typeface="Lato"/>
              <a:ea typeface="Lato"/>
              <a:cs typeface="Lato"/>
              <a:sym typeface="Lato"/>
            </a:endParaRPr>
          </a:p>
        </p:txBody>
      </p:sp>
      <p:sp>
        <p:nvSpPr>
          <p:cNvPr id="325" name="Google Shape;325;p32"/>
          <p:cNvSpPr txBox="1"/>
          <p:nvPr/>
        </p:nvSpPr>
        <p:spPr>
          <a:xfrm>
            <a:off x="5996363" y="2997400"/>
            <a:ext cx="160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Non-Pneumonia </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(Other - Chilaiditi Syndrome)</a:t>
            </a:r>
            <a:endParaRPr>
              <a:solidFill>
                <a:schemeClr val="lt1"/>
              </a:solidFill>
              <a:latin typeface="Lato"/>
              <a:ea typeface="Lato"/>
              <a:cs typeface="Lato"/>
              <a:sym typeface="Lato"/>
            </a:endParaRPr>
          </a:p>
        </p:txBody>
      </p:sp>
      <p:sp>
        <p:nvSpPr>
          <p:cNvPr id="326" name="Google Shape;326;p32"/>
          <p:cNvSpPr txBox="1"/>
          <p:nvPr/>
        </p:nvSpPr>
        <p:spPr>
          <a:xfrm>
            <a:off x="3593238" y="3105250"/>
            <a:ext cx="160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Pneumonia </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1354475" y="4011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Other Models Considered:</a:t>
            </a:r>
            <a:endParaRPr>
              <a:solidFill>
                <a:srgbClr val="FFFFFF"/>
              </a:solidFill>
            </a:endParaRPr>
          </a:p>
          <a:p>
            <a:pPr indent="0" lvl="0" marL="0" rtl="0" algn="l">
              <a:lnSpc>
                <a:spcPct val="95000"/>
              </a:lnSpc>
              <a:spcBef>
                <a:spcPts val="0"/>
              </a:spcBef>
              <a:spcAft>
                <a:spcPts val="0"/>
              </a:spcAft>
              <a:buClr>
                <a:srgbClr val="000000"/>
              </a:buClr>
              <a:buSzPct val="38958"/>
              <a:buFont typeface="Arial"/>
              <a:buNone/>
            </a:pPr>
            <a:r>
              <a:rPr lang="en">
                <a:solidFill>
                  <a:srgbClr val="FFFFFF"/>
                </a:solidFill>
              </a:rPr>
              <a:t>Normal vs Other then Pneumonia vs Other</a:t>
            </a:r>
            <a:endParaRPr>
              <a:solidFill>
                <a:srgbClr val="FFFFFF"/>
              </a:solidFill>
            </a:endParaRPr>
          </a:p>
        </p:txBody>
      </p:sp>
      <p:sp>
        <p:nvSpPr>
          <p:cNvPr id="332" name="Google Shape;332;p33"/>
          <p:cNvSpPr txBox="1"/>
          <p:nvPr>
            <p:ph idx="2" type="body"/>
          </p:nvPr>
        </p:nvSpPr>
        <p:spPr>
          <a:xfrm>
            <a:off x="384250" y="1412500"/>
            <a:ext cx="3827100" cy="351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2 model option</a:t>
            </a:r>
            <a:endParaRPr sz="1200">
              <a:solidFill>
                <a:srgbClr val="FFFFFF"/>
              </a:solidFill>
            </a:endParaRPr>
          </a:p>
          <a:p>
            <a:pPr indent="0" lvl="0" marL="457200" rtl="0" algn="l">
              <a:lnSpc>
                <a:spcPct val="95000"/>
              </a:lnSpc>
              <a:spcBef>
                <a:spcPts val="0"/>
              </a:spcBef>
              <a:spcAft>
                <a:spcPts val="0"/>
              </a:spcAft>
              <a:buNone/>
            </a:pPr>
            <a:r>
              <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First compared Normal vs everything</a:t>
            </a:r>
            <a:endParaRPr sz="1200">
              <a:solidFill>
                <a:srgbClr val="FFFFFF"/>
              </a:solidFill>
            </a:endParaRPr>
          </a:p>
          <a:p>
            <a:pPr indent="0" lvl="0" marL="457200" rtl="0" algn="l">
              <a:lnSpc>
                <a:spcPct val="95000"/>
              </a:lnSpc>
              <a:spcBef>
                <a:spcPts val="0"/>
              </a:spcBef>
              <a:spcAft>
                <a:spcPts val="0"/>
              </a:spcAft>
              <a:buNone/>
            </a:pPr>
            <a:r>
              <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If classified to Normal, would return “Normal” otherwise would push to second model</a:t>
            </a:r>
            <a:endParaRPr sz="1200">
              <a:solidFill>
                <a:srgbClr val="FFFFFF"/>
              </a:solidFill>
            </a:endParaRPr>
          </a:p>
          <a:p>
            <a:pPr indent="0" lvl="0" marL="457200" rtl="0" algn="l">
              <a:lnSpc>
                <a:spcPct val="95000"/>
              </a:lnSpc>
              <a:spcBef>
                <a:spcPts val="0"/>
              </a:spcBef>
              <a:spcAft>
                <a:spcPts val="0"/>
              </a:spcAft>
              <a:buNone/>
            </a:pPr>
            <a:r>
              <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Second model would compare Pneumonia to Other diseases</a:t>
            </a:r>
            <a:endParaRPr sz="1200">
              <a:solidFill>
                <a:srgbClr val="FFFFFF"/>
              </a:solidFill>
            </a:endParaRPr>
          </a:p>
          <a:p>
            <a:pPr indent="0" lvl="0" marL="457200" rtl="0" algn="l">
              <a:lnSpc>
                <a:spcPct val="95000"/>
              </a:lnSpc>
              <a:spcBef>
                <a:spcPts val="0"/>
              </a:spcBef>
              <a:spcAft>
                <a:spcPts val="0"/>
              </a:spcAft>
              <a:buNone/>
            </a:pPr>
            <a:r>
              <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This model showed promise with preliminary results above 95%, however connection issues with our html/heroku and time constraints prevented it from being fully tested/deployed</a:t>
            </a:r>
            <a:endParaRPr sz="1105"/>
          </a:p>
        </p:txBody>
      </p:sp>
      <p:pic>
        <p:nvPicPr>
          <p:cNvPr id="333" name="Google Shape;333;p33"/>
          <p:cNvPicPr preferRelativeResize="0"/>
          <p:nvPr/>
        </p:nvPicPr>
        <p:blipFill>
          <a:blip r:embed="rId3">
            <a:alphaModFix/>
          </a:blip>
          <a:stretch>
            <a:fillRect/>
          </a:stretch>
        </p:blipFill>
        <p:spPr>
          <a:xfrm>
            <a:off x="5075974" y="1315250"/>
            <a:ext cx="3317399" cy="35234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