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7" r:id="rId6"/>
    <p:sldId id="260" r:id="rId7"/>
    <p:sldId id="261" r:id="rId8"/>
    <p:sldId id="263" r:id="rId9"/>
    <p:sldId id="264" r:id="rId10"/>
    <p:sldId id="265" r:id="rId11"/>
    <p:sldId id="262" r:id="rId12"/>
    <p:sldId id="266" r:id="rId13"/>
  </p:sldIdLst>
  <p:sldSz cx="9144000" cy="5143500" type="screen16x9"/>
  <p:notesSz cx="6858000" cy="9144000"/>
  <p:embeddedFontLst>
    <p:embeddedFont>
      <p:font typeface="Lato" panose="020F0502020204030203" pitchFamily="34" charset="0"/>
      <p:regular r:id="rId15"/>
      <p:bold r:id="rId16"/>
      <p:italic r:id="rId17"/>
      <p:boldItalic r:id="rId18"/>
    </p:embeddedFont>
    <p:embeddedFont>
      <p:font typeface="Montserrat" panose="00000500000000000000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4630" autoAdjust="0"/>
  </p:normalViewPr>
  <p:slideViewPr>
    <p:cSldViewPr snapToGrid="0">
      <p:cViewPr varScale="1">
        <p:scale>
          <a:sx n="97" d="100"/>
          <a:sy n="97" d="100"/>
        </p:scale>
        <p:origin x="200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f78f8fa0d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f78f8fa0d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fce27dc116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fce27dc116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b="1" i="0" dirty="0">
                <a:solidFill>
                  <a:srgbClr val="24292F"/>
                </a:solidFill>
                <a:effectLst/>
                <a:latin typeface="-apple-system"/>
              </a:rPr>
              <a:t>Project Use Case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The use case for generating this model is to develop a process to objectively analyze and interpret x-ray images with a rate of accuracy that is potentially better than the human eye.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This model could be a valuable resource for doctors and students as another tool for interpreting x-ray images and validating/invalidating their personal diagnoses.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Our goal is to generate a model that can predict the nuances between pneumonia, normal, or other to account that there are many potential diagnoses besides pneumonia to consider.</a:t>
            </a:r>
          </a:p>
          <a:p>
            <a:pPr algn="l"/>
            <a:endParaRPr lang="en-US" b="1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l"/>
            <a:r>
              <a:rPr lang="en-US" b="1" i="0" dirty="0">
                <a:solidFill>
                  <a:srgbClr val="24292F"/>
                </a:solidFill>
                <a:effectLst/>
                <a:latin typeface="-apple-system"/>
              </a:rPr>
              <a:t>Questions to Answer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Can a machine learning model find distinct differences in chest x-ray images and accurately classify them as pneumonia, normal, or other?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What level of accuracy can be achieved by this model? Can it be considered a reliable resource for individuals who are diagnosing patients?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Long term, how can this model be applied to classifying other diagnoses based on x-ray image analysis?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Can this model be generated without introducing bias?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fce27dc116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fce27dc116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Is this just the US?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https://appliedradiology.com/articles/the-radiologist-s-gerbil-wheel-interpreting-images-every-3-4-seconds-eight-hours-a-day-at-mayo-clinic</a:t>
            </a:r>
          </a:p>
          <a:p>
            <a:r>
              <a:rPr lang="en-US" dirty="0"/>
              <a:t>https://www.academicradiology.org/article/S1076-6332(15)00245-7/fulltext</a:t>
            </a:r>
          </a:p>
        </p:txBody>
      </p:sp>
    </p:spTree>
    <p:extLst>
      <p:ext uri="{BB962C8B-B14F-4D97-AF65-F5344CB8AC3E}">
        <p14:creationId xmlns:p14="http://schemas.microsoft.com/office/powerpoint/2010/main" val="26089159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fce27dc116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fce27dc116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fce27dc116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fce27dc116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4904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fce27dc116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fce27dc116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/>
        </p:nvSpPr>
        <p:spPr>
          <a:xfrm>
            <a:off x="396000" y="783370"/>
            <a:ext cx="8352000" cy="16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Presentation (25 points)</a:t>
            </a:r>
            <a:endParaRPr sz="10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The presentation itself is worth 25 points, or a full quarter of your grade for the final segment. This is your chance to share a polished, interview or boardroom ready deliverable.</a:t>
            </a:r>
            <a:endParaRPr sz="10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Remember, you won't necessarily be graded on whether or not you've built the very best model. Instead, you'll be graded on your process: How did you select the model, and why? What roadblocks did you encounter (there are always roadblocks!), and how did you solve them?</a:t>
            </a:r>
            <a:endParaRPr sz="10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0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5" name="Google Shape;135;p13"/>
          <p:cNvSpPr txBox="1"/>
          <p:nvPr/>
        </p:nvSpPr>
        <p:spPr>
          <a:xfrm>
            <a:off x="564325" y="532075"/>
            <a:ext cx="6933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+mn-lt"/>
                <a:ea typeface="Lato"/>
                <a:cs typeface="Lato"/>
                <a:sym typeface="Lato"/>
              </a:rPr>
              <a:t>Reference Slide (Remove before final)</a:t>
            </a:r>
            <a:endParaRPr dirty="0">
              <a:solidFill>
                <a:srgbClr val="FFFFFF"/>
              </a:solidFill>
              <a:latin typeface="+mn-lt"/>
              <a:ea typeface="Lato"/>
              <a:cs typeface="Lato"/>
              <a:sym typeface="Lato"/>
            </a:endParaRPr>
          </a:p>
        </p:txBody>
      </p:sp>
      <p:sp>
        <p:nvSpPr>
          <p:cNvPr id="136" name="Google Shape;136;p13"/>
          <p:cNvSpPr txBox="1"/>
          <p:nvPr/>
        </p:nvSpPr>
        <p:spPr>
          <a:xfrm>
            <a:off x="60143" y="2320853"/>
            <a:ext cx="4068104" cy="29777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chemeClr val="bg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Content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chemeClr val="bg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The presentation should tell a cohesive story about the project and include the following: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chemeClr val="bg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chemeClr val="bg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1 - Selected topic</a:t>
            </a:r>
          </a:p>
          <a:p>
            <a:r>
              <a:rPr lang="en-US" sz="1050" dirty="0">
                <a:solidFill>
                  <a:schemeClr val="bg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1 - Questions the team hopes to answer with the data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chemeClr val="bg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2 - Reason the topic was selected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chemeClr val="bg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3 - Description of the source of data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chemeClr val="bg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4 - Description of the data exploration phase of the project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chemeClr val="bg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5 - Description of the analysis phase of the project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chemeClr val="bg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6 - Technologies, languages, tools, and algorithms used throughout the project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chemeClr val="bg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7 - Result of analysis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chemeClr val="bg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8 - Recommendation for future analysis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chemeClr val="bg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9 - Anything the team would have done differently</a:t>
            </a: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latin typeface="+mj-lt"/>
              <a:ea typeface="Lato"/>
              <a:cs typeface="Lato"/>
              <a:sym typeface="Lato"/>
            </a:endParaRPr>
          </a:p>
        </p:txBody>
      </p:sp>
      <p:sp>
        <p:nvSpPr>
          <p:cNvPr id="5" name="Google Shape;136;p13">
            <a:extLst>
              <a:ext uri="{FF2B5EF4-FFF2-40B4-BE49-F238E27FC236}">
                <a16:creationId xmlns:a16="http://schemas.microsoft.com/office/drawing/2014/main" id="{9810E4BA-2E0B-40D9-AFDC-00BB4EA08A48}"/>
              </a:ext>
            </a:extLst>
          </p:cNvPr>
          <p:cNvSpPr txBox="1"/>
          <p:nvPr/>
        </p:nvSpPr>
        <p:spPr>
          <a:xfrm>
            <a:off x="4502155" y="2470992"/>
            <a:ext cx="3536945" cy="18466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chemeClr val="bg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Slides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chemeClr val="bg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The presentation should be finalized in Google Slides and include the following: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050" dirty="0">
              <a:solidFill>
                <a:schemeClr val="bg1"/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chemeClr val="bg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Slides are primarily images or graphics (rather than primarily text).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chemeClr val="bg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Images are clear, in high-definition, and directly illustrative of subject matter.</a:t>
            </a: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latin typeface="+mj-lt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E84BB-382F-4DFE-9C77-EAAC634D7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2EFCC1-F9DB-412D-A20B-93B8BC13B1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dirty="0">
                <a:solidFill>
                  <a:schemeClr val="bg1"/>
                </a:solidFill>
                <a:effectLst/>
                <a:highlight>
                  <a:srgbClr val="00FFFF"/>
                </a:highlight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7 - Result of analysis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400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Beyond the Model</a:t>
            </a:r>
            <a:endParaRPr/>
          </a:p>
        </p:txBody>
      </p:sp>
      <p:sp>
        <p:nvSpPr>
          <p:cNvPr id="172" name="Google Shape;172;p19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  <a:effectLst/>
                <a:highlight>
                  <a:srgbClr val="00FFFF"/>
                </a:highlight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8 - Recommendation for future analysis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Could this model be further applied to chest x-rays with diagnoses outside of pneumonia and be adapted to interpret the x-rays of patients with an array of diagnoses? 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/>
              <a:t>If we set up our database is to take in new images can we use them to periodically update the model to improve the lifelong accuracy of the model? 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/>
              <a:t>Building the ability to upload and analyze multi images at a time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C793C-016C-4674-AC95-44904D67D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A38305-3640-4AA3-8D98-3829390293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dirty="0">
                <a:solidFill>
                  <a:schemeClr val="bg1"/>
                </a:solidFill>
                <a:effectLst/>
                <a:highlight>
                  <a:srgbClr val="00FFFF"/>
                </a:highlight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9 - Anything the team would have done differently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849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Pneumonia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Analysis</a:t>
            </a:r>
            <a:endParaRPr/>
          </a:p>
        </p:txBody>
      </p:sp>
      <p:sp>
        <p:nvSpPr>
          <p:cNvPr id="142" name="Google Shape;142;p14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sneeze or not to sneeze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Overview</a:t>
            </a:r>
            <a:endParaRPr dirty="0"/>
          </a:p>
        </p:txBody>
      </p:sp>
      <p:sp>
        <p:nvSpPr>
          <p:cNvPr id="148" name="Google Shape;148;p1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chemeClr val="bg1"/>
                </a:solidFill>
                <a:effectLst/>
                <a:highlight>
                  <a:srgbClr val="00FFFF"/>
                </a:highlight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1 - Selected topic</a:t>
            </a:r>
          </a:p>
          <a:p>
            <a:r>
              <a:rPr lang="en-US" sz="1400" dirty="0">
                <a:solidFill>
                  <a:schemeClr val="bg1"/>
                </a:solidFill>
                <a:effectLst/>
                <a:highlight>
                  <a:srgbClr val="00FFFF"/>
                </a:highlight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1 - Questions the team hopes to answer with the data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Pneumonia Statistics</a:t>
            </a:r>
            <a:endParaRPr dirty="0"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1"/>
          </p:nvPr>
        </p:nvSpPr>
        <p:spPr>
          <a:xfrm>
            <a:off x="1297500" y="924451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sz="1400" dirty="0">
                <a:solidFill>
                  <a:schemeClr val="bg1"/>
                </a:solidFill>
                <a:effectLst/>
                <a:highlight>
                  <a:srgbClr val="00FFFF"/>
                </a:highlight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2 - Reason the topic was selected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D2B37AC-A6C4-4752-8129-72871024CD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107" y="1392880"/>
            <a:ext cx="7362264" cy="348034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97849-92E3-4B31-A638-50AD8E86E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1119B-D5D6-416D-A967-2226ED390A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From 1999 to 2010, a total of 1,517,149 cross-sectional imaging studies (CT = 994,471; MRI = 522,678) comprising 539,210,581 images (CT = 339,830,947; MRI = 199,379,634) were evaluated at our institution. Total annual cross-sectional studies steadily increased from 84,409 in 1999 to 147,336 in 2010, representing a twofold increase in workload (Q = 6465/year, Z = 4.2, P &lt; .0001). Concomitantly, the number of annual departmental cross-sectional images interpreted increased from 9,294,140 in 1990 to 94,271,551 in 2010, representing a 10-fold increase (Q = 8707876/year, Z = 4.5, P &lt; .0001). Adjusting for staffing changes, the number of images requiring interpretation per minute of every workday per staff radiologist increased from 2.9 in 1999 to 16.1 in 2010 (Q = 1.7/year, Z = 4.3, P &lt; .0001).</a:t>
            </a:r>
          </a:p>
          <a:p>
            <a:r>
              <a:rPr lang="en-US" dirty="0"/>
              <a:t>Conclusions</a:t>
            </a:r>
          </a:p>
          <a:p>
            <a:r>
              <a:rPr lang="en-US" dirty="0"/>
              <a:t>Imaging volumes have grown at a disproportionate rate to imaging utilization increases at our institution. The average radiologist interpreting CT or MRI examinations must now interpret one image every 3–4 seconds in an 8-hour workday to meet workload demands.</a:t>
            </a:r>
          </a:p>
        </p:txBody>
      </p:sp>
    </p:spTree>
    <p:extLst>
      <p:ext uri="{BB962C8B-B14F-4D97-AF65-F5344CB8AC3E}">
        <p14:creationId xmlns:p14="http://schemas.microsoft.com/office/powerpoint/2010/main" val="3371477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>
            <a:spLocks noGrp="1"/>
          </p:cNvSpPr>
          <p:nvPr>
            <p:ph type="title"/>
          </p:nvPr>
        </p:nvSpPr>
        <p:spPr>
          <a:xfrm>
            <a:off x="1270606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Sources</a:t>
            </a:r>
            <a:endParaRPr dirty="0"/>
          </a:p>
        </p:txBody>
      </p:sp>
      <p:sp>
        <p:nvSpPr>
          <p:cNvPr id="160" name="Google Shape;160;p17"/>
          <p:cNvSpPr txBox="1">
            <a:spLocks noGrp="1"/>
          </p:cNvSpPr>
          <p:nvPr>
            <p:ph type="body" idx="1"/>
          </p:nvPr>
        </p:nvSpPr>
        <p:spPr>
          <a:xfrm>
            <a:off x="485104" y="2679201"/>
            <a:ext cx="2585014" cy="26063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Guangzhou Women’s and Children’s Medical Center</a:t>
            </a:r>
          </a:p>
          <a:p>
            <a:pPr marL="171450" indent="-171450">
              <a:spcAft>
                <a:spcPts val="1200"/>
              </a:spcAft>
            </a:pPr>
            <a:r>
              <a:rPr lang="en-US" dirty="0"/>
              <a:t>5,863 images</a:t>
            </a:r>
          </a:p>
          <a:p>
            <a:pPr marL="171450" indent="-171450">
              <a:spcAft>
                <a:spcPts val="1200"/>
              </a:spcAft>
            </a:pPr>
            <a:r>
              <a:rPr lang="en-US" dirty="0"/>
              <a:t>Divided into Pneumonia and Normal</a:t>
            </a:r>
          </a:p>
          <a:p>
            <a:pPr marL="171450" indent="-171450">
              <a:spcAft>
                <a:spcPts val="1200"/>
              </a:spcAft>
            </a:pPr>
            <a:r>
              <a:rPr lang="en-US" dirty="0"/>
              <a:t>Pediatric patients of one to five years old </a:t>
            </a:r>
            <a:endParaRPr dirty="0"/>
          </a:p>
        </p:txBody>
      </p:sp>
      <p:pic>
        <p:nvPicPr>
          <p:cNvPr id="3" name="Picture 2" descr="A picture containing text, clipart, light&#10;&#10;Description automatically generated">
            <a:extLst>
              <a:ext uri="{FF2B5EF4-FFF2-40B4-BE49-F238E27FC236}">
                <a16:creationId xmlns:a16="http://schemas.microsoft.com/office/drawing/2014/main" id="{C27F3101-4694-4B4E-BE0A-D145CEA5D7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8087" y="871815"/>
            <a:ext cx="1246200" cy="446555"/>
          </a:xfrm>
          <a:prstGeom prst="rect">
            <a:avLst/>
          </a:prstGeom>
        </p:spPr>
      </p:pic>
      <p:pic>
        <p:nvPicPr>
          <p:cNvPr id="8" name="Picture 7" descr="A picture containing logo&#10;&#10;Description automatically generated">
            <a:extLst>
              <a:ext uri="{FF2B5EF4-FFF2-40B4-BE49-F238E27FC236}">
                <a16:creationId xmlns:a16="http://schemas.microsoft.com/office/drawing/2014/main" id="{F5728125-0082-4C96-9C20-C43B0C74E6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1705" y="1775446"/>
            <a:ext cx="914100" cy="914100"/>
          </a:xfrm>
          <a:prstGeom prst="rect">
            <a:avLst/>
          </a:prstGeo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35DA0A56-F3B3-4743-AA04-F8592F94DF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040" y="1890840"/>
            <a:ext cx="780029" cy="780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Google Shape;160;p17">
            <a:extLst>
              <a:ext uri="{FF2B5EF4-FFF2-40B4-BE49-F238E27FC236}">
                <a16:creationId xmlns:a16="http://schemas.microsoft.com/office/drawing/2014/main" id="{F4365599-D878-4CC7-8612-88A60D6C3BFF}"/>
              </a:ext>
            </a:extLst>
          </p:cNvPr>
          <p:cNvSpPr txBox="1">
            <a:spLocks/>
          </p:cNvSpPr>
          <p:nvPr/>
        </p:nvSpPr>
        <p:spPr>
          <a:xfrm>
            <a:off x="5724492" y="2679201"/>
            <a:ext cx="2585014" cy="2606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ctr">
              <a:spcAft>
                <a:spcPts val="1200"/>
              </a:spcAft>
              <a:buFont typeface="Lato"/>
              <a:buNone/>
            </a:pPr>
            <a:r>
              <a:rPr lang="en-US" dirty="0"/>
              <a:t>National Institutes of Health Database</a:t>
            </a:r>
          </a:p>
          <a:p>
            <a:pPr marL="171450" indent="-171450">
              <a:spcAft>
                <a:spcPts val="1200"/>
              </a:spcAft>
            </a:pPr>
            <a:r>
              <a:rPr lang="en-US" dirty="0"/>
              <a:t>112,120  images</a:t>
            </a:r>
          </a:p>
          <a:p>
            <a:pPr marL="171450" indent="-171450">
              <a:spcAft>
                <a:spcPts val="1200"/>
              </a:spcAft>
            </a:pPr>
            <a:r>
              <a:rPr lang="en-US" dirty="0"/>
              <a:t>14 different diseases</a:t>
            </a:r>
          </a:p>
          <a:p>
            <a:pPr marL="171450" indent="-171450">
              <a:spcAft>
                <a:spcPts val="1200"/>
              </a:spcAft>
            </a:pPr>
            <a:r>
              <a:rPr lang="en-US" dirty="0"/>
              <a:t>Collected through NLP mining of radiology reports with &gt;90% accuracy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D7DA82-E1AC-42EF-9621-134565263A35}"/>
              </a:ext>
            </a:extLst>
          </p:cNvPr>
          <p:cNvSpPr txBox="1"/>
          <p:nvPr/>
        </p:nvSpPr>
        <p:spPr>
          <a:xfrm>
            <a:off x="3318164" y="1489364"/>
            <a:ext cx="210589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Both Datasets were compiled on Kaggle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Images were reviewed at respective sources by qualified Radiologists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6" name="Google Shape;166;p1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sz="1400" dirty="0">
                <a:solidFill>
                  <a:schemeClr val="bg1"/>
                </a:solidFill>
                <a:effectLst/>
                <a:highlight>
                  <a:srgbClr val="00FFFF"/>
                </a:highlight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4 - Description of the data exploration phase of the project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72A53-9024-45B7-9774-90F7F403D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5FE695-0256-4476-908E-39A1D4CB93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dirty="0">
                <a:solidFill>
                  <a:schemeClr val="bg1"/>
                </a:solidFill>
                <a:effectLst/>
                <a:highlight>
                  <a:srgbClr val="00FFFF"/>
                </a:highlight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5 - Description of the analysis phase of the project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666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EDF6C-B940-4DBC-9CB3-7CF58FD1D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ADFA7F-D26A-4821-8E37-7CF4E63374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1400" dirty="0">
                <a:solidFill>
                  <a:schemeClr val="bg1"/>
                </a:solidFill>
                <a:effectLst/>
                <a:highlight>
                  <a:srgbClr val="00FFFF"/>
                </a:highlight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6 - Technologies, languages, tools, and algorithms used throughout the project</a:t>
            </a:r>
          </a:p>
          <a:p>
            <a:endParaRPr lang="en-US" sz="1400" dirty="0">
              <a:solidFill>
                <a:schemeClr val="bg1"/>
              </a:solidFill>
              <a:highlight>
                <a:srgbClr val="00FFFF"/>
              </a:highlight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 err="1">
                <a:solidFill>
                  <a:schemeClr val="bg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tTechnologies</a:t>
            </a:r>
            <a:r>
              <a:rPr lang="en-US" sz="1400" dirty="0">
                <a:solidFill>
                  <a:schemeClr val="bg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Used</a:t>
            </a:r>
          </a:p>
          <a:p>
            <a:r>
              <a:rPr lang="en-US" sz="1400" dirty="0">
                <a:solidFill>
                  <a:schemeClr val="bg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Database Technologies</a:t>
            </a:r>
          </a:p>
          <a:p>
            <a:r>
              <a:rPr lang="en-US" sz="1400" dirty="0">
                <a:solidFill>
                  <a:schemeClr val="bg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AWS for data storage</a:t>
            </a:r>
          </a:p>
          <a:p>
            <a:r>
              <a:rPr lang="en-US" sz="1400" dirty="0" err="1">
                <a:solidFill>
                  <a:schemeClr val="bg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PGAdmin</a:t>
            </a:r>
            <a:r>
              <a:rPr lang="en-US" sz="1400" dirty="0">
                <a:solidFill>
                  <a:schemeClr val="bg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and PostgreSQL for data table generation and manipulation</a:t>
            </a:r>
          </a:p>
          <a:p>
            <a:r>
              <a:rPr lang="en-US" sz="1400" dirty="0">
                <a:solidFill>
                  <a:schemeClr val="bg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Google Collab Notebooks for cloud database connection</a:t>
            </a:r>
          </a:p>
          <a:p>
            <a:r>
              <a:rPr lang="en-US" sz="1400" dirty="0">
                <a:solidFill>
                  <a:schemeClr val="bg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Machine Learning Technologies</a:t>
            </a:r>
          </a:p>
          <a:p>
            <a:r>
              <a:rPr lang="en-US" sz="1400" dirty="0">
                <a:solidFill>
                  <a:schemeClr val="bg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Google Collab for machine learning model generation</a:t>
            </a:r>
          </a:p>
          <a:p>
            <a:r>
              <a:rPr lang="en-US" sz="1400" dirty="0">
                <a:solidFill>
                  <a:schemeClr val="bg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cv2 package for image analysis and preparation</a:t>
            </a:r>
          </a:p>
          <a:p>
            <a:r>
              <a:rPr lang="en-US" sz="1400" dirty="0">
                <a:solidFill>
                  <a:schemeClr val="bg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TensorFlow package for machine learning model generation</a:t>
            </a:r>
          </a:p>
          <a:p>
            <a:r>
              <a:rPr lang="en-US" sz="1400" dirty="0">
                <a:solidFill>
                  <a:schemeClr val="bg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Visualization Technologies</a:t>
            </a:r>
          </a:p>
          <a:p>
            <a:r>
              <a:rPr lang="en-US" sz="1400" dirty="0" err="1">
                <a:solidFill>
                  <a:schemeClr val="bg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hvplot</a:t>
            </a:r>
            <a:r>
              <a:rPr lang="en-US" sz="1400" dirty="0">
                <a:solidFill>
                  <a:schemeClr val="bg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1400" dirty="0" err="1">
                <a:solidFill>
                  <a:schemeClr val="bg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plotly</a:t>
            </a:r>
            <a:r>
              <a:rPr lang="en-US" sz="1400" dirty="0">
                <a:solidFill>
                  <a:schemeClr val="bg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for visualizing the outputs of our classification model and results of our model</a:t>
            </a:r>
          </a:p>
          <a:p>
            <a:r>
              <a:rPr lang="en-US" sz="1400" dirty="0">
                <a:solidFill>
                  <a:schemeClr val="bg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Tableau Public for additional visualization support</a:t>
            </a:r>
          </a:p>
          <a:p>
            <a:r>
              <a:rPr lang="en-US" sz="1400" dirty="0">
                <a:solidFill>
                  <a:schemeClr val="bg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Heroku for hosting visualizations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788932"/>
      </p:ext>
    </p:extLst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950</Words>
  <Application>Microsoft Office PowerPoint</Application>
  <PresentationFormat>On-screen Show (16:9)</PresentationFormat>
  <Paragraphs>85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Lato</vt:lpstr>
      <vt:lpstr>-apple-system</vt:lpstr>
      <vt:lpstr>Montserrat</vt:lpstr>
      <vt:lpstr>Focus</vt:lpstr>
      <vt:lpstr>PowerPoint Presentation</vt:lpstr>
      <vt:lpstr>Pneumonia      Analysis</vt:lpstr>
      <vt:lpstr>Overview</vt:lpstr>
      <vt:lpstr>Pneumonia Statistics</vt:lpstr>
      <vt:lpstr>PowerPoint Presentation</vt:lpstr>
      <vt:lpstr>Data Sources</vt:lpstr>
      <vt:lpstr>PowerPoint Presentation</vt:lpstr>
      <vt:lpstr>PowerPoint Presentation</vt:lpstr>
      <vt:lpstr>PowerPoint Presentation</vt:lpstr>
      <vt:lpstr>PowerPoint Presentation</vt:lpstr>
      <vt:lpstr>Beyond the Model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William Johnson</cp:lastModifiedBy>
  <cp:revision>4</cp:revision>
  <dcterms:modified xsi:type="dcterms:W3CDTF">2021-11-04T23:32:26Z</dcterms:modified>
</cp:coreProperties>
</file>