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7" r:id="rId6"/>
    <p:sldId id="260" r:id="rId7"/>
    <p:sldId id="268" r:id="rId8"/>
    <p:sldId id="261" r:id="rId9"/>
    <p:sldId id="269" r:id="rId10"/>
    <p:sldId id="263" r:id="rId11"/>
    <p:sldId id="264" r:id="rId12"/>
    <p:sldId id="265" r:id="rId13"/>
    <p:sldId id="262" r:id="rId14"/>
    <p:sldId id="266"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67" autoAdjust="0"/>
  </p:normalViewPr>
  <p:slideViewPr>
    <p:cSldViewPr snapToGrid="0">
      <p:cViewPr varScale="1">
        <p:scale>
          <a:sx n="94" d="100"/>
          <a:sy n="94" d="100"/>
        </p:scale>
        <p:origin x="2094" y="90"/>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Scans over 10 year period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712558650608504"/>
          <c:y val="0.13154699803149603"/>
          <c:w val="0.783298944348921"/>
          <c:h val="0.70492249015748032"/>
        </c:manualLayout>
      </c:layout>
      <c:barChart>
        <c:barDir val="col"/>
        <c:grouping val="clustered"/>
        <c:varyColors val="0"/>
        <c:ser>
          <c:idx val="0"/>
          <c:order val="0"/>
          <c:tx>
            <c:strRef>
              <c:f>Sheet1!$B$1</c:f>
              <c:strCache>
                <c:ptCount val="1"/>
                <c:pt idx="0">
                  <c:v>Total number of Images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Sheet1!$B$2:$B$12</c:f>
              <c:numCache>
                <c:formatCode>General</c:formatCode>
                <c:ptCount val="11"/>
                <c:pt idx="0">
                  <c:v>75</c:v>
                </c:pt>
                <c:pt idx="1">
                  <c:v>82</c:v>
                </c:pt>
                <c:pt idx="2">
                  <c:v>98</c:v>
                </c:pt>
                <c:pt idx="3">
                  <c:v>110</c:v>
                </c:pt>
                <c:pt idx="4">
                  <c:v>115</c:v>
                </c:pt>
                <c:pt idx="5">
                  <c:v>121</c:v>
                </c:pt>
                <c:pt idx="6">
                  <c:v>122</c:v>
                </c:pt>
                <c:pt idx="7">
                  <c:v>130</c:v>
                </c:pt>
                <c:pt idx="8">
                  <c:v>145</c:v>
                </c:pt>
                <c:pt idx="9">
                  <c:v>150</c:v>
                </c:pt>
                <c:pt idx="10">
                  <c:v>151</c:v>
                </c:pt>
              </c:numCache>
            </c:numRef>
          </c:val>
          <c:extLst>
            <c:ext xmlns:c16="http://schemas.microsoft.com/office/drawing/2014/chart" uri="{C3380CC4-5D6E-409C-BE32-E72D297353CC}">
              <c16:uniqueId val="{00000000-720D-4616-A940-B67ED24DF9D6}"/>
            </c:ext>
          </c:extLst>
        </c:ser>
        <c:dLbls>
          <c:showLegendKey val="0"/>
          <c:showVal val="0"/>
          <c:showCatName val="0"/>
          <c:showSerName val="0"/>
          <c:showPercent val="0"/>
          <c:showBubbleSize val="0"/>
        </c:dLbls>
        <c:gapWidth val="219"/>
        <c:axId val="1702750239"/>
        <c:axId val="1702750655"/>
      </c:barChart>
      <c:lineChart>
        <c:grouping val="standard"/>
        <c:varyColors val="0"/>
        <c:ser>
          <c:idx val="1"/>
          <c:order val="1"/>
          <c:tx>
            <c:strRef>
              <c:f>Sheet1!$C$1</c:f>
              <c:strCache>
                <c:ptCount val="1"/>
                <c:pt idx="0">
                  <c:v>Images Interpreted per minute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Sheet1!$C$2:$C$12</c:f>
              <c:numCache>
                <c:formatCode>General</c:formatCode>
                <c:ptCount val="11"/>
                <c:pt idx="0">
                  <c:v>2.5</c:v>
                </c:pt>
                <c:pt idx="1">
                  <c:v>3</c:v>
                </c:pt>
                <c:pt idx="2">
                  <c:v>3.4</c:v>
                </c:pt>
                <c:pt idx="3">
                  <c:v>4</c:v>
                </c:pt>
                <c:pt idx="4">
                  <c:v>4.5</c:v>
                </c:pt>
                <c:pt idx="5">
                  <c:v>7</c:v>
                </c:pt>
                <c:pt idx="6">
                  <c:v>8</c:v>
                </c:pt>
                <c:pt idx="7">
                  <c:v>9</c:v>
                </c:pt>
                <c:pt idx="8">
                  <c:v>11</c:v>
                </c:pt>
                <c:pt idx="9">
                  <c:v>14</c:v>
                </c:pt>
                <c:pt idx="10">
                  <c:v>15</c:v>
                </c:pt>
              </c:numCache>
            </c:numRef>
          </c:val>
          <c:smooth val="0"/>
          <c:extLst>
            <c:ext xmlns:c16="http://schemas.microsoft.com/office/drawing/2014/chart" uri="{C3380CC4-5D6E-409C-BE32-E72D297353CC}">
              <c16:uniqueId val="{00000004-720D-4616-A940-B67ED24DF9D6}"/>
            </c:ext>
          </c:extLst>
        </c:ser>
        <c:dLbls>
          <c:showLegendKey val="0"/>
          <c:showVal val="0"/>
          <c:showCatName val="0"/>
          <c:showSerName val="0"/>
          <c:showPercent val="0"/>
          <c:showBubbleSize val="0"/>
        </c:dLbls>
        <c:marker val="1"/>
        <c:smooth val="0"/>
        <c:axId val="97949215"/>
        <c:axId val="97948799"/>
      </c:lineChart>
      <c:catAx>
        <c:axId val="1702750239"/>
        <c:scaling>
          <c:orientation val="minMax"/>
        </c:scaling>
        <c:delete val="1"/>
        <c:axPos val="b"/>
        <c:numFmt formatCode="General" sourceLinked="1"/>
        <c:majorTickMark val="none"/>
        <c:minorTickMark val="none"/>
        <c:tickLblPos val="nextTo"/>
        <c:crossAx val="1702750655"/>
        <c:crosses val="autoZero"/>
        <c:auto val="1"/>
        <c:lblAlgn val="ctr"/>
        <c:lblOffset val="100"/>
        <c:noMultiLvlLbl val="0"/>
      </c:catAx>
      <c:valAx>
        <c:axId val="1702750655"/>
        <c:scaling>
          <c:orientation val="minMax"/>
          <c:min val="6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 (in Millions)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02750239"/>
        <c:crosses val="autoZero"/>
        <c:crossBetween val="between"/>
      </c:valAx>
      <c:valAx>
        <c:axId val="97948799"/>
        <c:scaling>
          <c:orientation val="minMax"/>
        </c:scaling>
        <c:delete val="0"/>
        <c:axPos val="r"/>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a:t>
                </a:r>
                <a:r>
                  <a:rPr lang="en-US" baseline="0" dirty="0"/>
                  <a:t> Per Minute</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7949215"/>
        <c:crosses val="max"/>
        <c:crossBetween val="between"/>
      </c:valAx>
      <c:catAx>
        <c:axId val="97949215"/>
        <c:scaling>
          <c:orientation val="minMax"/>
        </c:scaling>
        <c:delete val="1"/>
        <c:axPos val="b"/>
        <c:numFmt formatCode="General" sourceLinked="1"/>
        <c:majorTickMark val="out"/>
        <c:minorTickMark val="none"/>
        <c:tickLblPos val="nextTo"/>
        <c:crossAx val="979487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Guangzhou</c:v>
                </c:pt>
              </c:strCache>
            </c:strRef>
          </c:tx>
          <c:spPr>
            <a:solidFill>
              <a:schemeClr val="accent1"/>
            </a:solidFill>
            <a:ln>
              <a:noFill/>
            </a:ln>
            <a:effectLst/>
            <a:sp3d/>
          </c:spPr>
          <c:invertIfNegative val="0"/>
          <c:cat>
            <c:strRef>
              <c:f>Sheet1!$A$2:$A$4</c:f>
              <c:strCache>
                <c:ptCount val="3"/>
                <c:pt idx="0">
                  <c:v>Pneumonia</c:v>
                </c:pt>
                <c:pt idx="1">
                  <c:v>Normal</c:v>
                </c:pt>
                <c:pt idx="2">
                  <c:v>Other</c:v>
                </c:pt>
              </c:strCache>
              <c:extLst/>
            </c:strRef>
          </c:cat>
          <c:val>
            <c:numRef>
              <c:f>Sheet1!$B$2:$B$5</c:f>
              <c:numCache>
                <c:formatCode>General</c:formatCode>
                <c:ptCount val="3"/>
                <c:pt idx="0">
                  <c:v>4273</c:v>
                </c:pt>
                <c:pt idx="1">
                  <c:v>1583</c:v>
                </c:pt>
                <c:pt idx="2">
                  <c:v>0</c:v>
                </c:pt>
              </c:numCache>
              <c:extLst/>
            </c:numRef>
          </c:val>
          <c:extLst>
            <c:ext xmlns:c16="http://schemas.microsoft.com/office/drawing/2014/chart" uri="{C3380CC4-5D6E-409C-BE32-E72D297353CC}">
              <c16:uniqueId val="{00000000-81E6-4F14-82F7-E134C11573E9}"/>
            </c:ext>
          </c:extLst>
        </c:ser>
        <c:ser>
          <c:idx val="1"/>
          <c:order val="1"/>
          <c:tx>
            <c:strRef>
              <c:f>Sheet1!$C$1</c:f>
              <c:strCache>
                <c:ptCount val="1"/>
                <c:pt idx="0">
                  <c:v>NIH</c:v>
                </c:pt>
              </c:strCache>
            </c:strRef>
          </c:tx>
          <c:spPr>
            <a:solidFill>
              <a:schemeClr val="accent2"/>
            </a:solidFill>
            <a:ln>
              <a:noFill/>
            </a:ln>
            <a:effectLst/>
            <a:sp3d/>
          </c:spPr>
          <c:invertIfNegative val="0"/>
          <c:cat>
            <c:strRef>
              <c:f>Sheet1!$A$2:$A$4</c:f>
              <c:strCache>
                <c:ptCount val="3"/>
                <c:pt idx="0">
                  <c:v>Pneumonia</c:v>
                </c:pt>
                <c:pt idx="1">
                  <c:v>Normal</c:v>
                </c:pt>
                <c:pt idx="2">
                  <c:v>Other</c:v>
                </c:pt>
              </c:strCache>
              <c:extLst/>
            </c:strRef>
          </c:cat>
          <c:val>
            <c:numRef>
              <c:f>Sheet1!$C$2:$C$4</c:f>
              <c:numCache>
                <c:formatCode>General</c:formatCode>
                <c:ptCount val="3"/>
                <c:pt idx="0">
                  <c:v>322</c:v>
                </c:pt>
                <c:pt idx="1">
                  <c:v>60361</c:v>
                </c:pt>
                <c:pt idx="2">
                  <c:v>51437</c:v>
                </c:pt>
              </c:numCache>
              <c:extLst/>
            </c:numRef>
          </c:val>
          <c:extLst>
            <c:ext xmlns:c16="http://schemas.microsoft.com/office/drawing/2014/chart" uri="{C3380CC4-5D6E-409C-BE32-E72D297353CC}">
              <c16:uniqueId val="{00000001-81E6-4F14-82F7-E134C11573E9}"/>
            </c:ext>
          </c:extLst>
        </c:ser>
        <c:dLbls>
          <c:showLegendKey val="0"/>
          <c:showVal val="0"/>
          <c:showCatName val="0"/>
          <c:showSerName val="0"/>
          <c:showPercent val="0"/>
          <c:showBubbleSize val="0"/>
        </c:dLbls>
        <c:gapWidth val="150"/>
        <c:shape val="box"/>
        <c:axId val="88519407"/>
        <c:axId val="88520239"/>
        <c:axId val="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strCache>
                  </c:strRef>
                </c:tx>
                <c:spPr>
                  <a:solidFill>
                    <a:schemeClr val="accent3"/>
                  </a:solidFill>
                  <a:ln>
                    <a:noFill/>
                  </a:ln>
                  <a:effectLst/>
                  <a:sp3d/>
                </c:spPr>
                <c:invertIfNegative val="0"/>
                <c:cat>
                  <c:strRef>
                    <c:extLst>
                      <c:ext uri="{02D57815-91ED-43cb-92C2-25804820EDAC}">
                        <c15:formulaRef>
                          <c15:sqref>Sheet1!$A$2:$A$4</c15:sqref>
                        </c15:formulaRef>
                      </c:ext>
                    </c:extLst>
                    <c:strCache>
                      <c:ptCount val="3"/>
                      <c:pt idx="0">
                        <c:v>Pneumonia</c:v>
                      </c:pt>
                      <c:pt idx="1">
                        <c:v>Normal</c:v>
                      </c:pt>
                      <c:pt idx="2">
                        <c:v>Other</c:v>
                      </c:pt>
                    </c:strCache>
                  </c:strRef>
                </c:cat>
                <c:val>
                  <c:numRef>
                    <c:extLst>
                      <c:ext uri="{02D57815-91ED-43cb-92C2-25804820EDAC}">
                        <c15:formulaRef>
                          <c15:sqref>Sheet1!$D$2:$D$5</c15:sqref>
                        </c15:formulaRef>
                      </c:ext>
                    </c:extLst>
                    <c:numCache>
                      <c:formatCode>General</c:formatCode>
                      <c:ptCount val="3"/>
                    </c:numCache>
                  </c:numRef>
                </c:val>
                <c:extLst>
                  <c:ext xmlns:c16="http://schemas.microsoft.com/office/drawing/2014/chart" uri="{C3380CC4-5D6E-409C-BE32-E72D297353CC}">
                    <c16:uniqueId val="{00000002-81E6-4F14-82F7-E134C11573E9}"/>
                  </c:ext>
                </c:extLst>
              </c15:ser>
            </c15:filteredBarSeries>
          </c:ext>
        </c:extLst>
      </c:bar3DChart>
      <c:catAx>
        <c:axId val="885194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20239"/>
        <c:crosses val="autoZero"/>
        <c:auto val="1"/>
        <c:lblAlgn val="ctr"/>
        <c:lblOffset val="100"/>
        <c:noMultiLvlLbl val="0"/>
      </c:catAx>
      <c:valAx>
        <c:axId val="88520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1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78f8fa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8f8fa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of the biggest concerns was image bias and accuracy</a:t>
            </a:r>
          </a:p>
          <a:p>
            <a:pPr lvl="1"/>
            <a:r>
              <a:rPr lang="en-US" dirty="0"/>
              <a:t>Recognized early on that there were some limitations to our basic model – it doesn’t take into account images that may be uploaded that have other Diseases or issues</a:t>
            </a:r>
          </a:p>
          <a:p>
            <a:endParaRPr lang="en-US" dirty="0"/>
          </a:p>
          <a:p>
            <a:r>
              <a:rPr lang="en-US" dirty="0"/>
              <a:t>Worked on building several different Model variations to determine what level of accuracy we could get with different dataset builds</a:t>
            </a:r>
          </a:p>
          <a:p>
            <a:pPr lvl="1"/>
            <a:r>
              <a:rPr lang="en-US" dirty="0"/>
              <a:t>Basic model is strictly Pneumonia vs Normal</a:t>
            </a:r>
          </a:p>
          <a:p>
            <a:pPr lvl="1"/>
            <a:r>
              <a:rPr lang="en-US" dirty="0"/>
              <a:t>Pneumonia vs Non-Pneumonia which tried to combine Normal images with Diseases other than Pneumonia</a:t>
            </a:r>
          </a:p>
          <a:p>
            <a:pPr lvl="1"/>
            <a:r>
              <a:rPr lang="en-US" dirty="0"/>
              <a:t>2 model which first compared images as “Normal vs Other” and if the result was “other” it was pushed through a second model for “Pneumonia vs Other Diseases”   </a:t>
            </a:r>
          </a:p>
          <a:p>
            <a:pPr lvl="1"/>
            <a:endParaRPr lang="en-US" dirty="0"/>
          </a:p>
          <a:p>
            <a:pPr marL="457200" lvl="0" indent="-298450"/>
            <a:r>
              <a:rPr lang="en-US" dirty="0"/>
              <a:t>While our more advanced models showed promise, we ultimately opted to keep the initial model of Pneumonia vs Normal due to time limitations</a:t>
            </a:r>
          </a:p>
        </p:txBody>
      </p:sp>
    </p:spTree>
    <p:extLst>
      <p:ext uri="{BB962C8B-B14F-4D97-AF65-F5344CB8AC3E}">
        <p14:creationId xmlns:p14="http://schemas.microsoft.com/office/powerpoint/2010/main" val="3125516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49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ce27dc11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ce27dc11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e27dc11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e27dc11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Project Use Case</a:t>
            </a:r>
          </a:p>
          <a:p>
            <a:pPr algn="l">
              <a:buFont typeface="Arial" panose="020B0604020202020204" pitchFamily="34" charset="0"/>
              <a:buChar char="•"/>
            </a:pPr>
            <a:r>
              <a:rPr lang="en-US" b="0" i="0" dirty="0">
                <a:solidFill>
                  <a:srgbClr val="24292F"/>
                </a:solidFill>
                <a:effectLst/>
                <a:latin typeface="-apple-system"/>
              </a:rPr>
              <a:t>The use case for generating this model is to develop a process to objectively analyze and interpret x-ray images with a rate of accuracy that is potentially better than the human eye.</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This model could be a valuable resource for doctors and students as another tool for interpreting x-ray images and validating/invalidating their personal diagnoses.</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Our goal is to generate a model that can predict the nuances between pneumonia, normal, or other to account that there are many potential diagnoses besides pneumonia to consider.</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e27dc11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e27dc11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Global Cases:</a:t>
            </a:r>
          </a:p>
          <a:p>
            <a:pPr marL="0" lvl="0" indent="0" algn="l" rtl="0">
              <a:spcBef>
                <a:spcPts val="0"/>
              </a:spcBef>
              <a:spcAft>
                <a:spcPts val="0"/>
              </a:spcAft>
              <a:buNone/>
            </a:pPr>
            <a:r>
              <a:rPr lang="en-US" dirty="0"/>
              <a:t>https://ourworldindata.org/pneumonia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 cases:</a:t>
            </a:r>
          </a:p>
          <a:p>
            <a:pPr marL="0" lvl="0" indent="0" algn="l" rtl="0">
              <a:spcBef>
                <a:spcPts val="0"/>
              </a:spcBef>
              <a:spcAft>
                <a:spcPts val="0"/>
              </a:spcAft>
              <a:buNone/>
            </a:pPr>
            <a:r>
              <a:rPr lang="en-US" dirty="0"/>
              <a:t>2018 Data</a:t>
            </a:r>
          </a:p>
          <a:p>
            <a:pPr marL="0" lvl="0" indent="0" algn="l" rtl="0">
              <a:spcBef>
                <a:spcPts val="0"/>
              </a:spcBef>
              <a:spcAft>
                <a:spcPts val="0"/>
              </a:spcAft>
              <a:buNone/>
            </a:pPr>
            <a:r>
              <a:rPr lang="en-US" dirty="0"/>
              <a:t>https://www.cdc.gov/nchs/data/nhamcs/web_tables/2018-ed-web-tables-508.pdf</a:t>
            </a:r>
          </a:p>
          <a:p>
            <a:pPr marL="0" lvl="0" indent="0" algn="l" rtl="0">
              <a:spcBef>
                <a:spcPts val="0"/>
              </a:spcBef>
              <a:spcAft>
                <a:spcPts val="0"/>
              </a:spcAft>
              <a:buNone/>
            </a:pPr>
            <a:r>
              <a:rPr lang="en-US" dirty="0"/>
              <a:t>1,485,000 ER visits for Pneumonia (out of 129,959,000 total)</a:t>
            </a:r>
          </a:p>
          <a:p>
            <a:pPr marL="0" lvl="0" indent="0" algn="l" rtl="0">
              <a:spcBef>
                <a:spcPts val="0"/>
              </a:spcBef>
              <a:spcAft>
                <a:spcPts val="0"/>
              </a:spcAft>
              <a:buNone/>
            </a:pPr>
            <a:r>
              <a:rPr lang="en-US" dirty="0"/>
              <a:t>40,000 Deaths (Most preventable)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Chest X-Ray is the one of the primary Diagnostic Tools for Pneumonia Identification and treatment</a:t>
            </a:r>
          </a:p>
          <a:p>
            <a:r>
              <a:rPr lang="en-US" dirty="0"/>
              <a:t>However, Radiologists are tasked with analyzing X-Ray, MRIs, and CT scans for all types of diseases and other medical diagnoses </a:t>
            </a:r>
          </a:p>
          <a:p>
            <a:r>
              <a:rPr lang="en-US" dirty="0"/>
              <a:t>According to a 2016 study, over 539,210,581 images analyzed at the Mayo Clinic alone between 1999 and 2010</a:t>
            </a:r>
          </a:p>
          <a:p>
            <a:r>
              <a:rPr lang="en-US" dirty="0"/>
              <a:t>The number of scans radiologists have to analyze has gone from 1 every 20 seconds to 1 every 4 seconds</a:t>
            </a:r>
          </a:p>
          <a:p>
            <a:pPr marL="158750" indent="0">
              <a:buNone/>
            </a:pPr>
            <a:endParaRPr lang="en-US" dirty="0"/>
          </a:p>
          <a:p>
            <a:r>
              <a:rPr lang="en-US" dirty="0"/>
              <a:t>Conclusions</a:t>
            </a:r>
          </a:p>
          <a:p>
            <a:r>
              <a:rPr lang="en-US" dirty="0"/>
              <a:t>Imaging volumes have grown at a disproportionate rate to imaging utilization increases at our institution. The average radiologist interpreting CT or MRI examinations must now interpret one image every 3–4 seconds in an 8-hour workday to meet workload demands.</a:t>
            </a:r>
          </a:p>
          <a:p>
            <a:endParaRPr lang="en-US" dirty="0"/>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https://appliedradiology.com/articles/the-radiologist-s-gerbil-wheel-interpreting-images-every-3-4-seconds-eight-hours-a-day-at-mayo-clinic</a:t>
            </a:r>
          </a:p>
          <a:p>
            <a:endParaRPr lang="en-US" dirty="0"/>
          </a:p>
        </p:txBody>
      </p:sp>
    </p:spTree>
    <p:extLst>
      <p:ext uri="{BB962C8B-B14F-4D97-AF65-F5344CB8AC3E}">
        <p14:creationId xmlns:p14="http://schemas.microsoft.com/office/powerpoint/2010/main" val="260891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e27dc11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e27dc11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Data:</a:t>
            </a:r>
          </a:p>
          <a:p>
            <a:pPr marL="0" lvl="0" indent="0" algn="l" rtl="0">
              <a:spcBef>
                <a:spcPts val="0"/>
              </a:spcBef>
              <a:spcAft>
                <a:spcPts val="0"/>
              </a:spcAft>
              <a:buNone/>
            </a:pPr>
            <a:r>
              <a:rPr lang="en-US" dirty="0"/>
              <a:t>Found a large number of sites utilizing Chest Xray images for Pneumonia, Covid and other diseases, particularly on Kaggle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reviewing source data for each site, discovered that most sites were pulling their images from 4 different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analyzing the 4 source datasets, narrowed the scope to two sets where we could verify the origins of the images and confirm that the images had been reviewed by Radiologists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Based on the datasets, we asked ourselves whether we could expand the scope of the project to include an “other” category for images that were Not Pneumonia but also Not Normal</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General Pneumonia Statistics: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help underscore the importance of Pneumonia detection, we compiled global data from WHO, UNICEF and ourworldindata.org as well as US data from the CDC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https://www.who.int/health-topics/pneumonia#tab=tab_1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https://data.unicef.org/topic/child-health/pneumonia/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https://ourworldindata.org/pneumonia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https://www.cdc.gov/dotw/pneumonia/index.html</a:t>
            </a:r>
          </a:p>
          <a:p>
            <a:endParaRPr lang="en-US" dirty="0"/>
          </a:p>
        </p:txBody>
      </p:sp>
    </p:spTree>
    <p:extLst>
      <p:ext uri="{BB962C8B-B14F-4D97-AF65-F5344CB8AC3E}">
        <p14:creationId xmlns:p14="http://schemas.microsoft.com/office/powerpoint/2010/main" val="33444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e27dc11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e27dc11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Just US or </a:t>
            </a:r>
            <a:r>
              <a:rPr lang="en-US"/>
              <a:t>also Global? </a:t>
            </a:r>
            <a:endParaRPr lang="en-US" dirty="0"/>
          </a:p>
        </p:txBody>
      </p:sp>
    </p:spTree>
    <p:extLst>
      <p:ext uri="{BB962C8B-B14F-4D97-AF65-F5344CB8AC3E}">
        <p14:creationId xmlns:p14="http://schemas.microsoft.com/office/powerpoint/2010/main" val="341056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396000" y="783370"/>
            <a:ext cx="8352000" cy="168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Presentation (25 points)</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The presentation itself is worth 25 points, or a full quarter of your grade for the final segment. This is your chance to share a polished, interview or boardroom ready deliverable.</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Remember, you won't necessarily be graded on whether or not you've built the very best model. Instead, you'll be graded on your process: How did you select the model, and why? What roadblocks did you encounter (there are always roadblocks!), and how did you solve them?</a:t>
            </a:r>
            <a:endParaRPr sz="1000" dirty="0">
              <a:solidFill>
                <a:srgbClr val="FFFFFF"/>
              </a:solidFill>
              <a:latin typeface="Lato"/>
              <a:ea typeface="Lato"/>
              <a:cs typeface="Lato"/>
              <a:sym typeface="Lato"/>
            </a:endParaRPr>
          </a:p>
          <a:p>
            <a:pPr marL="0" lvl="0" indent="0" algn="l" rtl="0">
              <a:spcBef>
                <a:spcPts val="1200"/>
              </a:spcBef>
              <a:spcAft>
                <a:spcPts val="0"/>
              </a:spcAft>
              <a:buNone/>
            </a:pPr>
            <a:endParaRPr sz="1000" dirty="0">
              <a:solidFill>
                <a:srgbClr val="FFFFFF"/>
              </a:solidFill>
              <a:latin typeface="Lato"/>
              <a:ea typeface="Lato"/>
              <a:cs typeface="Lato"/>
              <a:sym typeface="Lato"/>
            </a:endParaRPr>
          </a:p>
        </p:txBody>
      </p:sp>
      <p:sp>
        <p:nvSpPr>
          <p:cNvPr id="135" name="Google Shape;135;p13"/>
          <p:cNvSpPr txBox="1"/>
          <p:nvPr/>
        </p:nvSpPr>
        <p:spPr>
          <a:xfrm>
            <a:off x="564325" y="532075"/>
            <a:ext cx="693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FFFF"/>
                </a:solidFill>
                <a:latin typeface="+mn-lt"/>
                <a:ea typeface="Lato"/>
                <a:cs typeface="Lato"/>
                <a:sym typeface="Lato"/>
              </a:rPr>
              <a:t>Reference Slide (Remove before final)</a:t>
            </a:r>
            <a:endParaRPr dirty="0">
              <a:solidFill>
                <a:srgbClr val="FFFFFF"/>
              </a:solidFill>
              <a:latin typeface="+mn-lt"/>
              <a:ea typeface="Lato"/>
              <a:cs typeface="Lato"/>
              <a:sym typeface="Lato"/>
            </a:endParaRPr>
          </a:p>
        </p:txBody>
      </p:sp>
      <p:sp>
        <p:nvSpPr>
          <p:cNvPr id="136" name="Google Shape;136;p13"/>
          <p:cNvSpPr txBox="1"/>
          <p:nvPr/>
        </p:nvSpPr>
        <p:spPr>
          <a:xfrm>
            <a:off x="60143" y="2320853"/>
            <a:ext cx="4068104" cy="3139291"/>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Content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tell a cohesive story about the project and include the following:</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 </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 – Title Slide</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Selected topic</a:t>
            </a:r>
          </a:p>
          <a:p>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Questions the team hopes to answer with the data</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3</a:t>
            </a:r>
            <a:r>
              <a:rPr lang="en-US" sz="1050" dirty="0">
                <a:solidFill>
                  <a:schemeClr val="bg1"/>
                </a:solidFill>
                <a:effectLst/>
                <a:latin typeface="+mn-lt"/>
                <a:ea typeface="Calibri" panose="020F0502020204030204" pitchFamily="34" charset="0"/>
                <a:cs typeface="Times New Roman" panose="02020603050405020304" pitchFamily="18" charset="0"/>
              </a:rPr>
              <a:t>-4 - Reason the topic was selected</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5- Description of the source of data</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6 - Description of the data exploration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7 - Description of the analysis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8 - Technologies, languages, tools, and algorithms used throughout the project</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9</a:t>
            </a:r>
            <a:r>
              <a:rPr lang="en-US" sz="1050" dirty="0">
                <a:solidFill>
                  <a:schemeClr val="bg1"/>
                </a:solidFill>
                <a:effectLst/>
                <a:latin typeface="+mn-lt"/>
                <a:ea typeface="Calibri" panose="020F0502020204030204" pitchFamily="34" charset="0"/>
                <a:cs typeface="Times New Roman" panose="02020603050405020304" pitchFamily="18" charset="0"/>
              </a:rPr>
              <a:t> - Result of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10</a:t>
            </a:r>
            <a:r>
              <a:rPr lang="en-US" sz="1050" dirty="0">
                <a:solidFill>
                  <a:schemeClr val="bg1"/>
                </a:solidFill>
                <a:effectLst/>
                <a:latin typeface="+mn-lt"/>
                <a:ea typeface="Calibri" panose="020F0502020204030204" pitchFamily="34" charset="0"/>
                <a:cs typeface="Times New Roman" panose="02020603050405020304" pitchFamily="18" charset="0"/>
              </a:rPr>
              <a:t> - Recommendation for future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11</a:t>
            </a:r>
            <a:r>
              <a:rPr lang="en-US" sz="1050" dirty="0">
                <a:solidFill>
                  <a:schemeClr val="bg1"/>
                </a:solidFill>
                <a:effectLst/>
                <a:latin typeface="+mn-lt"/>
                <a:ea typeface="Calibri" panose="020F0502020204030204" pitchFamily="34" charset="0"/>
                <a:cs typeface="Times New Roman" panose="02020603050405020304" pitchFamily="18" charset="0"/>
              </a:rPr>
              <a:t> - Anything the team would have done differently</a:t>
            </a:r>
          </a:p>
          <a:p>
            <a:pPr marL="0" lvl="0" indent="0" algn="l" rtl="0">
              <a:lnSpc>
                <a:spcPct val="100000"/>
              </a:lnSpc>
              <a:spcBef>
                <a:spcPts val="1200"/>
              </a:spcBef>
              <a:spcAft>
                <a:spcPts val="0"/>
              </a:spcAft>
              <a:buNone/>
            </a:pPr>
            <a:endParaRPr dirty="0">
              <a:latin typeface="+mj-lt"/>
              <a:ea typeface="Lato"/>
              <a:cs typeface="Lato"/>
              <a:sym typeface="Lato"/>
            </a:endParaRPr>
          </a:p>
        </p:txBody>
      </p:sp>
      <p:sp>
        <p:nvSpPr>
          <p:cNvPr id="5" name="Google Shape;136;p13">
            <a:extLst>
              <a:ext uri="{FF2B5EF4-FFF2-40B4-BE49-F238E27FC236}">
                <a16:creationId xmlns:a16="http://schemas.microsoft.com/office/drawing/2014/main" id="{9810E4BA-2E0B-40D9-AFDC-00BB4EA08A48}"/>
              </a:ext>
            </a:extLst>
          </p:cNvPr>
          <p:cNvSpPr txBox="1"/>
          <p:nvPr/>
        </p:nvSpPr>
        <p:spPr>
          <a:xfrm>
            <a:off x="4502155" y="2470992"/>
            <a:ext cx="3536945" cy="1846629"/>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be finalized in Google Slides and include the following:</a:t>
            </a:r>
          </a:p>
          <a:p>
            <a:pPr marL="0" marR="0">
              <a:spcBef>
                <a:spcPts val="0"/>
              </a:spcBef>
              <a:spcAft>
                <a:spcPts val="0"/>
              </a:spcAft>
            </a:pPr>
            <a:endParaRPr lang="en-US" sz="1050" dirty="0">
              <a:solidFill>
                <a:schemeClr val="bg1"/>
              </a:solidFill>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 are primarily images or graphics (rather than primarily text).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Images are clear, in high-definition, and directly illustrative of subject matter.</a:t>
            </a:r>
          </a:p>
          <a:p>
            <a:pPr marL="0" lvl="0" indent="0" algn="l" rtl="0">
              <a:lnSpc>
                <a:spcPct val="100000"/>
              </a:lnSpc>
              <a:spcBef>
                <a:spcPts val="1200"/>
              </a:spcBef>
              <a:spcAft>
                <a:spcPts val="0"/>
              </a:spcAft>
              <a:buNone/>
            </a:pPr>
            <a:endParaRPr dirty="0">
              <a:latin typeface="+mj-lt"/>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2A53-9024-45B7-9774-90F7F403D7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B5FE695-0256-4476-908E-39A1D4CB930D}"/>
              </a:ext>
            </a:extLst>
          </p:cNvPr>
          <p:cNvSpPr>
            <a:spLocks noGrp="1"/>
          </p:cNvSpPr>
          <p:nvPr>
            <p:ph type="body" idx="1"/>
          </p:nvPr>
        </p:nvSpPr>
        <p:spPr>
          <a:xfrm>
            <a:off x="1431061" y="1525978"/>
            <a:ext cx="6771778" cy="2091544"/>
          </a:xfrm>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5 - Description of the analysis phase of the project</a:t>
            </a:r>
          </a:p>
          <a:p>
            <a:endParaRPr lang="en-US" dirty="0"/>
          </a:p>
        </p:txBody>
      </p:sp>
      <p:pic>
        <p:nvPicPr>
          <p:cNvPr id="1026" name="Picture 2">
            <a:extLst>
              <a:ext uri="{FF2B5EF4-FFF2-40B4-BE49-F238E27FC236}">
                <a16:creationId xmlns:a16="http://schemas.microsoft.com/office/drawing/2014/main" id="{0C313D41-433F-4D59-A27F-F09CC7BBA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23" y="2020738"/>
            <a:ext cx="5690553" cy="301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F6C-B940-4DBC-9CB3-7CF58FD1D127}"/>
              </a:ext>
            </a:extLst>
          </p:cNvPr>
          <p:cNvSpPr>
            <a:spLocks noGrp="1"/>
          </p:cNvSpPr>
          <p:nvPr>
            <p:ph type="title"/>
          </p:nvPr>
        </p:nvSpPr>
        <p:spPr/>
        <p:txBody>
          <a:bodyPr/>
          <a:lstStyle/>
          <a:p>
            <a:r>
              <a:rPr lang="en-US" dirty="0"/>
              <a:t>Technology</a:t>
            </a:r>
          </a:p>
        </p:txBody>
      </p:sp>
      <p:sp>
        <p:nvSpPr>
          <p:cNvPr id="3" name="Text Placeholder 2">
            <a:extLst>
              <a:ext uri="{FF2B5EF4-FFF2-40B4-BE49-F238E27FC236}">
                <a16:creationId xmlns:a16="http://schemas.microsoft.com/office/drawing/2014/main" id="{3DADFA7F-D26A-4821-8E37-7CF4E63374D1}"/>
              </a:ext>
            </a:extLst>
          </p:cNvPr>
          <p:cNvSpPr>
            <a:spLocks noGrp="1"/>
          </p:cNvSpPr>
          <p:nvPr>
            <p:ph type="body" idx="1"/>
          </p:nvPr>
        </p:nvSpPr>
        <p:spPr>
          <a:xfrm>
            <a:off x="1297500" y="1567550"/>
            <a:ext cx="7038900" cy="3182200"/>
          </a:xfrm>
        </p:spPr>
        <p:txBody>
          <a:bodyPr>
            <a:normAutofit fontScale="92500" lnSpcReduction="20000"/>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6 - Technologies, languages, tools, and algorithms used throughout the project</a:t>
            </a:r>
          </a:p>
          <a:p>
            <a:endParaRPr lang="en-US" sz="1400" dirty="0">
              <a:solidFill>
                <a:schemeClr val="bg1"/>
              </a:solidFill>
              <a:highlight>
                <a:srgbClr val="00FFFF"/>
              </a:highlight>
              <a:latin typeface="+mn-lt"/>
              <a:ea typeface="Calibri" panose="020F0502020204030204" pitchFamily="34" charset="0"/>
              <a:cs typeface="Times New Roman" panose="02020603050405020304" pitchFamily="18" charset="0"/>
            </a:endParaRP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Database</a:t>
            </a:r>
          </a:p>
          <a:p>
            <a:pPr lvl="1"/>
            <a:r>
              <a:rPr lang="en-US" sz="1200" dirty="0">
                <a:solidFill>
                  <a:schemeClr val="bg1"/>
                </a:solidFill>
                <a:effectLst/>
                <a:latin typeface="+mn-lt"/>
                <a:ea typeface="Calibri" panose="020F0502020204030204" pitchFamily="34" charset="0"/>
                <a:cs typeface="Times New Roman" panose="02020603050405020304" pitchFamily="18" charset="0"/>
              </a:rPr>
              <a:t>AWS for data storage</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PGAdmin</a:t>
            </a:r>
            <a:r>
              <a:rPr lang="en-US" sz="1200" dirty="0">
                <a:solidFill>
                  <a:schemeClr val="bg1"/>
                </a:solidFill>
                <a:effectLst/>
                <a:latin typeface="+mn-lt"/>
                <a:ea typeface="Calibri" panose="020F0502020204030204" pitchFamily="34" charset="0"/>
                <a:cs typeface="Times New Roman" panose="02020603050405020304" pitchFamily="18" charset="0"/>
              </a:rPr>
              <a:t> and PostgreSQL for data table generation and manipulation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Google Collab Notebooks for cloud database connection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Machine Learning</a:t>
            </a:r>
          </a:p>
          <a:p>
            <a:pPr lvl="1"/>
            <a:r>
              <a:rPr lang="en-US" sz="1200" dirty="0">
                <a:solidFill>
                  <a:schemeClr val="bg1"/>
                </a:solidFill>
                <a:effectLst/>
                <a:latin typeface="+mn-lt"/>
                <a:ea typeface="Calibri" panose="020F0502020204030204" pitchFamily="34" charset="0"/>
                <a:cs typeface="Times New Roman" panose="02020603050405020304" pitchFamily="18" charset="0"/>
              </a:rPr>
              <a:t>Google Collab for machine learning model generation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cv2 package for image analysis and preparation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TensorFlow package for machine learning model generation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Visualization Technologies</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hvplot</a:t>
            </a:r>
            <a:r>
              <a:rPr lang="en-US" sz="1200" dirty="0">
                <a:solidFill>
                  <a:schemeClr val="bg1"/>
                </a:solidFill>
                <a:effectLst/>
                <a:latin typeface="+mn-lt"/>
                <a:ea typeface="Calibri" panose="020F0502020204030204" pitchFamily="34" charset="0"/>
                <a:cs typeface="Times New Roman" panose="02020603050405020304" pitchFamily="18" charset="0"/>
              </a:rPr>
              <a:t>/</a:t>
            </a:r>
            <a:r>
              <a:rPr lang="en-US" sz="1200" dirty="0" err="1">
                <a:solidFill>
                  <a:schemeClr val="bg1"/>
                </a:solidFill>
                <a:effectLst/>
                <a:latin typeface="+mn-lt"/>
                <a:ea typeface="Calibri" panose="020F0502020204030204" pitchFamily="34" charset="0"/>
                <a:cs typeface="Times New Roman" panose="02020603050405020304" pitchFamily="18" charset="0"/>
              </a:rPr>
              <a:t>plotly</a:t>
            </a:r>
            <a:r>
              <a:rPr lang="en-US" sz="1200" dirty="0">
                <a:solidFill>
                  <a:schemeClr val="bg1"/>
                </a:solidFill>
                <a:effectLst/>
                <a:latin typeface="+mn-lt"/>
                <a:ea typeface="Calibri" panose="020F0502020204030204" pitchFamily="34" charset="0"/>
                <a:cs typeface="Times New Roman" panose="02020603050405020304" pitchFamily="18" charset="0"/>
              </a:rPr>
              <a:t> for visualizing the outputs of our classification model and results of our model</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Tableau Public for additional visualization support</a:t>
            </a:r>
          </a:p>
          <a:p>
            <a:pPr lvl="1"/>
            <a:r>
              <a:rPr lang="en-US" sz="1200" dirty="0">
                <a:solidFill>
                  <a:schemeClr val="bg1"/>
                </a:solidFill>
                <a:effectLst/>
                <a:latin typeface="+mn-lt"/>
                <a:ea typeface="Calibri" panose="020F0502020204030204" pitchFamily="34" charset="0"/>
                <a:cs typeface="Times New Roman" panose="02020603050405020304" pitchFamily="18" charset="0"/>
              </a:rPr>
              <a:t>Heroku for hosting visualizations</a:t>
            </a:r>
          </a:p>
          <a:p>
            <a:pPr marL="146050" indent="0">
              <a:buNone/>
            </a:pPr>
            <a:r>
              <a:rPr lang="en-US" sz="1400" dirty="0">
                <a:solidFill>
                  <a:schemeClr val="bg1"/>
                </a:solidFill>
                <a:latin typeface="+mn-lt"/>
                <a:ea typeface="Calibri" panose="020F0502020204030204" pitchFamily="34" charset="0"/>
                <a:cs typeface="Times New Roman" panose="02020603050405020304" pitchFamily="18" charset="0"/>
              </a:rPr>
              <a:t>Other</a:t>
            </a:r>
          </a:p>
          <a:p>
            <a:pPr lvl="1"/>
            <a:r>
              <a:rPr lang="en-US" sz="1200" dirty="0">
                <a:solidFill>
                  <a:schemeClr val="bg1"/>
                </a:solidFill>
                <a:effectLst/>
                <a:latin typeface="+mn-lt"/>
                <a:ea typeface="Calibri" panose="020F0502020204030204" pitchFamily="34" charset="0"/>
                <a:cs typeface="Times New Roman" panose="02020603050405020304" pitchFamily="18" charset="0"/>
              </a:rPr>
              <a:t>Flask for website Development</a:t>
            </a:r>
          </a:p>
          <a:p>
            <a:pPr lvl="1"/>
            <a:r>
              <a:rPr lang="en-US" sz="1200" dirty="0">
                <a:solidFill>
                  <a:schemeClr val="bg1"/>
                </a:solidFill>
                <a:latin typeface="+mn-lt"/>
                <a:ea typeface="Calibri" panose="020F0502020204030204" pitchFamily="34" charset="0"/>
                <a:cs typeface="Times New Roman" panose="02020603050405020304" pitchFamily="18" charset="0"/>
              </a:rPr>
              <a:t>VS Code and Spyder for coding</a:t>
            </a:r>
            <a:endParaRPr lang="en-US" sz="1200" dirty="0">
              <a:solidFill>
                <a:schemeClr val="bg1"/>
              </a:solidFill>
              <a:effectLst/>
              <a:latin typeface="+mn-lt"/>
              <a:ea typeface="Calibri" panose="020F0502020204030204" pitchFamily="34" charset="0"/>
              <a:cs typeface="Times New Roman" panose="02020603050405020304" pitchFamily="18" charset="0"/>
            </a:endParaRPr>
          </a:p>
          <a:p>
            <a:pPr lvl="1"/>
            <a:endParaRPr lang="en-US" sz="1200" dirty="0">
              <a:solidFill>
                <a:schemeClr val="bg1"/>
              </a:solidFill>
              <a:effectLst/>
              <a:latin typeface="+mn-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78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84BB-382F-4DFE-9C77-EAAC634D7AC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D72EFCC1-F9DB-412D-A20B-93B8BC13B17E}"/>
              </a:ext>
            </a:extLst>
          </p:cNvPr>
          <p:cNvSpPr>
            <a:spLocks noGrp="1"/>
          </p:cNvSpPr>
          <p:nvPr>
            <p:ph type="body" idx="1"/>
          </p:nvPr>
        </p:nvSpPr>
        <p:spPr/>
        <p:txBody>
          <a:bodyPr/>
          <a:lstStyle/>
          <a:p>
            <a:r>
              <a:rPr lang="en-US" sz="1400" dirty="0">
                <a:solidFill>
                  <a:schemeClr val="bg1"/>
                </a:solidFill>
                <a:effectLst/>
                <a:latin typeface="+mn-lt"/>
                <a:ea typeface="Calibri" panose="020F0502020204030204" pitchFamily="34" charset="0"/>
                <a:cs typeface="Times New Roman" panose="02020603050405020304" pitchFamily="18" charset="0"/>
              </a:rPr>
              <a:t>Model accuracy: (insert Model charts here)</a:t>
            </a:r>
          </a:p>
          <a:p>
            <a:pPr marL="146050" indent="0">
              <a:buNone/>
            </a:pPr>
            <a:endParaRPr lang="en-US" sz="1400" dirty="0">
              <a:solidFill>
                <a:schemeClr val="bg1"/>
              </a:solidFill>
              <a:effectLst/>
              <a:latin typeface="+mn-lt"/>
              <a:ea typeface="Calibri" panose="020F0502020204030204" pitchFamily="34" charset="0"/>
              <a:cs typeface="Times New Roman" panose="02020603050405020304" pitchFamily="18" charset="0"/>
            </a:endParaRPr>
          </a:p>
          <a:p>
            <a:endParaRPr lang="en-US" sz="1400" dirty="0">
              <a:solidFill>
                <a:schemeClr val="bg1"/>
              </a:solidFill>
              <a:latin typeface="+mn-lt"/>
              <a:ea typeface="Calibri" panose="020F0502020204030204" pitchFamily="34" charset="0"/>
              <a:cs typeface="Times New Roman" panose="02020603050405020304" pitchFamily="18" charset="0"/>
            </a:endParaRPr>
          </a:p>
          <a:p>
            <a:r>
              <a:rPr lang="en-US" sz="1400" dirty="0">
                <a:solidFill>
                  <a:schemeClr val="bg1"/>
                </a:solidFill>
                <a:effectLst/>
                <a:latin typeface="+mn-lt"/>
                <a:ea typeface="Calibri" panose="020F0502020204030204" pitchFamily="34" charset="0"/>
                <a:cs typeface="Times New Roman" panose="02020603050405020304" pitchFamily="18" charset="0"/>
              </a:rPr>
              <a:t>Website Demo: </a:t>
            </a:r>
            <a:r>
              <a:rPr lang="en-US" sz="1400" dirty="0">
                <a:solidFill>
                  <a:schemeClr val="bg1"/>
                </a:solidFill>
                <a:latin typeface="+mn-lt"/>
                <a:ea typeface="Calibri" panose="020F0502020204030204" pitchFamily="34" charset="0"/>
                <a:cs typeface="Times New Roman" panose="02020603050405020304" pitchFamily="18" charset="0"/>
              </a:rPr>
              <a:t>(</a:t>
            </a:r>
            <a:r>
              <a:rPr lang="en-US" sz="1400" dirty="0">
                <a:solidFill>
                  <a:schemeClr val="bg1"/>
                </a:solidFill>
                <a:effectLst/>
                <a:latin typeface="+mn-lt"/>
                <a:ea typeface="Calibri" panose="020F0502020204030204" pitchFamily="34" charset="0"/>
                <a:cs typeface="Times New Roman" panose="02020603050405020304" pitchFamily="18" charset="0"/>
              </a:rPr>
              <a:t>insert link here)</a:t>
            </a:r>
            <a:endParaRPr lang="en-US" dirty="0"/>
          </a:p>
        </p:txBody>
      </p:sp>
    </p:spTree>
    <p:extLst>
      <p:ext uri="{BB962C8B-B14F-4D97-AF65-F5344CB8AC3E}">
        <p14:creationId xmlns:p14="http://schemas.microsoft.com/office/powerpoint/2010/main" val="343840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Beyond the Model</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8 - Recommendation for future analysis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Could this model be further applied to chest x-rays with diagnoses outside of pneumonia and be adapted to interpret the x-rays of patients with an array of diagnoses? </a:t>
            </a:r>
            <a:endParaRPr dirty="0"/>
          </a:p>
          <a:p>
            <a:pPr marL="0" lvl="0" indent="0" algn="l" rtl="0">
              <a:spcBef>
                <a:spcPts val="1200"/>
              </a:spcBef>
              <a:spcAft>
                <a:spcPts val="1200"/>
              </a:spcAft>
              <a:buNone/>
            </a:pPr>
            <a:r>
              <a:rPr lang="en" dirty="0"/>
              <a:t>If we set up our database is to take in new images can we use them to periodically update the model to improve the lifelong accuracy of the model? </a:t>
            </a:r>
          </a:p>
          <a:p>
            <a:pPr marL="0" lvl="0" indent="0" algn="l" rtl="0">
              <a:spcBef>
                <a:spcPts val="1200"/>
              </a:spcBef>
              <a:spcAft>
                <a:spcPts val="1200"/>
              </a:spcAft>
              <a:buNone/>
            </a:pPr>
            <a:r>
              <a:rPr lang="en" dirty="0"/>
              <a:t>Building the ability to upload and analyze multi images at a time</a:t>
            </a:r>
          </a:p>
          <a:p>
            <a:pPr marL="0" lvl="0" indent="0" algn="l" rtl="0">
              <a:spcBef>
                <a:spcPts val="1200"/>
              </a:spcBef>
              <a:spcAft>
                <a:spcPts val="1200"/>
              </a:spcAft>
              <a:buNone/>
            </a:pPr>
            <a:endParaRPr lang="en"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793C-016C-4674-AC95-44904D67D84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DA38305-3640-4AA3-8D98-3829390293FC}"/>
              </a:ext>
            </a:extLst>
          </p:cNvPr>
          <p:cNvSpPr>
            <a:spLocks noGrp="1"/>
          </p:cNvSpPr>
          <p:nvPr>
            <p:ph type="body" idx="1"/>
          </p:nvPr>
        </p:nvSpPr>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9 - Anything the team would have done differently</a:t>
            </a:r>
          </a:p>
          <a:p>
            <a:endParaRPr lang="en-US" dirty="0"/>
          </a:p>
        </p:txBody>
      </p:sp>
    </p:spTree>
    <p:extLst>
      <p:ext uri="{BB962C8B-B14F-4D97-AF65-F5344CB8AC3E}">
        <p14:creationId xmlns:p14="http://schemas.microsoft.com/office/powerpoint/2010/main" val="352984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Pneumonia Image </a:t>
            </a:r>
            <a:endParaRPr dirty="0"/>
          </a:p>
          <a:p>
            <a:pPr marL="0" lvl="0" indent="0" algn="l" rtl="0">
              <a:spcBef>
                <a:spcPts val="0"/>
              </a:spcBef>
              <a:spcAft>
                <a:spcPts val="0"/>
              </a:spcAft>
              <a:buNone/>
            </a:pPr>
            <a:r>
              <a:rPr lang="en" dirty="0"/>
              <a:t>				Analysis</a:t>
            </a:r>
            <a:endParaRPr dirty="0"/>
          </a:p>
        </p:txBody>
      </p:sp>
      <p:sp>
        <p:nvSpPr>
          <p:cNvPr id="142" name="Google Shape;142;p14"/>
          <p:cNvSpPr txBox="1">
            <a:spLocks noGrp="1"/>
          </p:cNvSpPr>
          <p:nvPr>
            <p:ph type="subTitle" idx="1"/>
          </p:nvPr>
        </p:nvSpPr>
        <p:spPr>
          <a:xfrm>
            <a:off x="5083950" y="3924924"/>
            <a:ext cx="3470700" cy="8830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 sneeze or not to Sneeze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Nothi</a:t>
            </a:r>
            <a:r>
              <a:rPr lang="en-US" dirty="0"/>
              <a:t>ng</a:t>
            </a:r>
            <a:r>
              <a:rPr lang="en" dirty="0"/>
              <a:t> to Sneeze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 Pneumonia Image Analysis</a:t>
            </a:r>
            <a:endParaRPr dirty="0"/>
          </a:p>
        </p:txBody>
      </p:sp>
      <p:sp>
        <p:nvSpPr>
          <p:cNvPr id="148" name="Google Shape;148;p15"/>
          <p:cNvSpPr txBox="1">
            <a:spLocks noGrp="1"/>
          </p:cNvSpPr>
          <p:nvPr>
            <p:ph type="body" idx="1"/>
          </p:nvPr>
        </p:nvSpPr>
        <p:spPr>
          <a:xfrm>
            <a:off x="299884" y="1518388"/>
            <a:ext cx="8544232" cy="3505895"/>
          </a:xfrm>
          <a:prstGeom prst="rect">
            <a:avLst/>
          </a:prstGeom>
        </p:spPr>
        <p:txBody>
          <a:bodyPr spcFirstLastPara="1" wrap="square" lIns="91425" tIns="91425" rIns="91425" bIns="91425" anchor="t" anchorCtr="0">
            <a:normAutofit/>
          </a:bodyPr>
          <a:lstStyle/>
          <a:p>
            <a:pPr marL="146050" indent="0" algn="l">
              <a:buNone/>
            </a:pPr>
            <a:r>
              <a:rPr lang="en-US" sz="2000" b="0" i="0" dirty="0">
                <a:solidFill>
                  <a:schemeClr val="bg1"/>
                </a:solidFill>
                <a:effectLst/>
                <a:latin typeface="+mn-lt"/>
              </a:rPr>
              <a:t>Goals:</a:t>
            </a:r>
          </a:p>
          <a:p>
            <a:pPr marL="146050" indent="0" algn="l">
              <a:buNone/>
            </a:pPr>
            <a:endParaRPr lang="en-US" sz="1600" b="0" i="0" dirty="0">
              <a:solidFill>
                <a:schemeClr val="bg1"/>
              </a:solidFill>
              <a:effectLst/>
              <a:latin typeface="+mn-lt"/>
            </a:endParaRPr>
          </a:p>
          <a:p>
            <a:pPr algn="l">
              <a:buFont typeface="Arial" panose="020B0604020202020204" pitchFamily="34" charset="0"/>
              <a:buChar char="•"/>
            </a:pPr>
            <a:r>
              <a:rPr lang="en-US" sz="1600" b="0" i="0" dirty="0">
                <a:solidFill>
                  <a:schemeClr val="bg1"/>
                </a:solidFill>
                <a:effectLst/>
                <a:latin typeface="+mn-lt"/>
              </a:rPr>
              <a:t>Build a machine learning model to find distinct differences in chest x-ray images and accurately classify them as pneumonia or normal</a:t>
            </a:r>
            <a:endParaRPr lang="en-US" sz="1600" dirty="0">
              <a:solidFill>
                <a:schemeClr val="bg1"/>
              </a:solidFill>
              <a:latin typeface="+mn-lt"/>
            </a:endParaRP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Build a site where images can be uploaded and processed by our model and the results displayed for users to review</a:t>
            </a:r>
          </a:p>
          <a:p>
            <a:pPr marL="146050" indent="0">
              <a:buNone/>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 resource for doctors to speed up the interpretation of x-ray images</a:t>
            </a: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additional background information and context around the impact of Pneumonia </a:t>
            </a:r>
          </a:p>
          <a:p>
            <a:pPr algn="l">
              <a:buFont typeface="Arial" panose="020B0604020202020204" pitchFamily="34" charset="0"/>
              <a:buChar char="•"/>
            </a:pPr>
            <a:endParaRPr lang="en-US" sz="1600" b="0" i="0" dirty="0">
              <a:solidFill>
                <a:schemeClr val="bg1"/>
              </a:solidFill>
              <a:effectLst/>
              <a:latin typeface="+mn-lt"/>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Why Pneumonia – Global Statistics</a:t>
            </a:r>
            <a:endParaRPr dirty="0"/>
          </a:p>
        </p:txBody>
      </p:sp>
      <p:pic>
        <p:nvPicPr>
          <p:cNvPr id="2" name="Picture 1">
            <a:extLst>
              <a:ext uri="{FF2B5EF4-FFF2-40B4-BE49-F238E27FC236}">
                <a16:creationId xmlns:a16="http://schemas.microsoft.com/office/drawing/2014/main" id="{2D2B37AC-A6C4-4752-8129-72871024CD54}"/>
              </a:ext>
            </a:extLst>
          </p:cNvPr>
          <p:cNvPicPr>
            <a:picLocks noChangeAspect="1"/>
          </p:cNvPicPr>
          <p:nvPr/>
        </p:nvPicPr>
        <p:blipFill>
          <a:blip r:embed="rId3"/>
          <a:stretch>
            <a:fillRect/>
          </a:stretch>
        </p:blipFill>
        <p:spPr>
          <a:xfrm>
            <a:off x="2979174" y="1628855"/>
            <a:ext cx="5538526" cy="2618212"/>
          </a:xfrm>
          <a:prstGeom prst="rect">
            <a:avLst/>
          </a:prstGeom>
        </p:spPr>
      </p:pic>
      <p:sp>
        <p:nvSpPr>
          <p:cNvPr id="9" name="TextBox 8">
            <a:extLst>
              <a:ext uri="{FF2B5EF4-FFF2-40B4-BE49-F238E27FC236}">
                <a16:creationId xmlns:a16="http://schemas.microsoft.com/office/drawing/2014/main" id="{0E844957-F0C2-40EA-8F94-C0D0FB513402}"/>
              </a:ext>
            </a:extLst>
          </p:cNvPr>
          <p:cNvSpPr txBox="1"/>
          <p:nvPr/>
        </p:nvSpPr>
        <p:spPr>
          <a:xfrm>
            <a:off x="447367" y="1700357"/>
            <a:ext cx="1991033" cy="2246769"/>
          </a:xfrm>
          <a:prstGeom prst="rect">
            <a:avLst/>
          </a:prstGeom>
          <a:noFill/>
        </p:spPr>
        <p:txBody>
          <a:bodyPr wrap="square">
            <a:spAutoFit/>
          </a:bodyPr>
          <a:lstStyle/>
          <a:p>
            <a:r>
              <a:rPr lang="en-US" dirty="0">
                <a:solidFill>
                  <a:schemeClr val="bg1"/>
                </a:solidFill>
              </a:rPr>
              <a:t>Globally, Pneumonia accounts for more than 15% of all deaths of Children under 5</a:t>
            </a:r>
          </a:p>
          <a:p>
            <a:endParaRPr lang="en-US" dirty="0">
              <a:solidFill>
                <a:schemeClr val="bg1"/>
              </a:solidFill>
            </a:endParaRPr>
          </a:p>
          <a:p>
            <a:r>
              <a:rPr lang="en-US" dirty="0">
                <a:solidFill>
                  <a:schemeClr val="bg1"/>
                </a:solidFill>
              </a:rPr>
              <a:t>Kills more children younger than 5 years old each year than any other infectious disease</a:t>
            </a:r>
          </a:p>
        </p:txBody>
      </p:sp>
      <p:sp>
        <p:nvSpPr>
          <p:cNvPr id="7" name="TextBox 6">
            <a:extLst>
              <a:ext uri="{FF2B5EF4-FFF2-40B4-BE49-F238E27FC236}">
                <a16:creationId xmlns:a16="http://schemas.microsoft.com/office/drawing/2014/main" id="{5B0EB738-2FFF-4078-899B-4E9BCE783A18}"/>
              </a:ext>
            </a:extLst>
          </p:cNvPr>
          <p:cNvSpPr txBox="1"/>
          <p:nvPr/>
        </p:nvSpPr>
        <p:spPr>
          <a:xfrm>
            <a:off x="3913239" y="4463845"/>
            <a:ext cx="4423161" cy="307777"/>
          </a:xfrm>
          <a:prstGeom prst="rect">
            <a:avLst/>
          </a:prstGeom>
          <a:noFill/>
        </p:spPr>
        <p:txBody>
          <a:bodyPr wrap="square" rtlCol="0">
            <a:spAutoFit/>
          </a:bodyPr>
          <a:lstStyle/>
          <a:p>
            <a:r>
              <a:rPr lang="en-US" dirty="0">
                <a:highlight>
                  <a:srgbClr val="00FFFF"/>
                </a:highlight>
              </a:rPr>
              <a:t>Replace this chart with global chart once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1C4C547-5C6A-46DF-95EB-BE124D116672}"/>
              </a:ext>
            </a:extLst>
          </p:cNvPr>
          <p:cNvGraphicFramePr/>
          <p:nvPr>
            <p:extLst>
              <p:ext uri="{D42A27DB-BD31-4B8C-83A1-F6EECF244321}">
                <p14:modId xmlns:p14="http://schemas.microsoft.com/office/powerpoint/2010/main" val="2589108185"/>
              </p:ext>
            </p:extLst>
          </p:nvPr>
        </p:nvGraphicFramePr>
        <p:xfrm>
          <a:off x="245806" y="1682179"/>
          <a:ext cx="6263149" cy="279461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9E50DD5-FB8C-4F70-AAE5-4F0283D3E713}"/>
              </a:ext>
            </a:extLst>
          </p:cNvPr>
          <p:cNvSpPr txBox="1"/>
          <p:nvPr/>
        </p:nvSpPr>
        <p:spPr>
          <a:xfrm>
            <a:off x="1296644" y="1074520"/>
            <a:ext cx="7678994" cy="523220"/>
          </a:xfrm>
          <a:prstGeom prst="rect">
            <a:avLst/>
          </a:prstGeom>
          <a:noFill/>
        </p:spPr>
        <p:txBody>
          <a:bodyPr wrap="square" rtlCol="0">
            <a:spAutoFit/>
          </a:bodyPr>
          <a:lstStyle/>
          <a:p>
            <a:r>
              <a:rPr lang="en-US" dirty="0">
                <a:solidFill>
                  <a:schemeClr val="bg1"/>
                </a:solidFill>
              </a:rPr>
              <a:t>2016 Mayo Clinic study* published in Academic Radiology outlines the increase in workload for radiologists</a:t>
            </a:r>
          </a:p>
        </p:txBody>
      </p:sp>
      <p:sp>
        <p:nvSpPr>
          <p:cNvPr id="9" name="TextBox 8">
            <a:extLst>
              <a:ext uri="{FF2B5EF4-FFF2-40B4-BE49-F238E27FC236}">
                <a16:creationId xmlns:a16="http://schemas.microsoft.com/office/drawing/2014/main" id="{C72A3CAF-4BCD-439D-8AB7-FB2B77D612CB}"/>
              </a:ext>
            </a:extLst>
          </p:cNvPr>
          <p:cNvSpPr txBox="1"/>
          <p:nvPr/>
        </p:nvSpPr>
        <p:spPr>
          <a:xfrm>
            <a:off x="6656439" y="2198475"/>
            <a:ext cx="2241755" cy="1600438"/>
          </a:xfrm>
          <a:prstGeom prst="rect">
            <a:avLst/>
          </a:prstGeom>
          <a:noFill/>
        </p:spPr>
        <p:txBody>
          <a:bodyPr wrap="square" rtlCol="0">
            <a:spAutoFit/>
          </a:bodyPr>
          <a:lstStyle/>
          <a:p>
            <a:r>
              <a:rPr lang="en-US" sz="1050" dirty="0">
                <a:solidFill>
                  <a:schemeClr val="bg1"/>
                </a:solidFill>
              </a:rPr>
              <a:t>“Imaging volumes have grown at a disproportionate rate to imaging utilization increases at our institution. The average radiologist …must now interpret one image every 3–4 seconds in an 8-hour workday to meet workload demands.”</a:t>
            </a:r>
          </a:p>
          <a:p>
            <a:endParaRPr lang="en-US" dirty="0"/>
          </a:p>
        </p:txBody>
      </p:sp>
      <p:sp>
        <p:nvSpPr>
          <p:cNvPr id="11" name="TextBox 10">
            <a:extLst>
              <a:ext uri="{FF2B5EF4-FFF2-40B4-BE49-F238E27FC236}">
                <a16:creationId xmlns:a16="http://schemas.microsoft.com/office/drawing/2014/main" id="{DA800A14-6A7E-4998-ABC2-AADB587D9E52}"/>
              </a:ext>
            </a:extLst>
          </p:cNvPr>
          <p:cNvSpPr txBox="1"/>
          <p:nvPr/>
        </p:nvSpPr>
        <p:spPr>
          <a:xfrm>
            <a:off x="339213" y="4645672"/>
            <a:ext cx="7841226" cy="253916"/>
          </a:xfrm>
          <a:prstGeom prst="rect">
            <a:avLst/>
          </a:prstGeom>
          <a:noFill/>
        </p:spPr>
        <p:txBody>
          <a:bodyPr wrap="square">
            <a:spAutoFit/>
          </a:bodyPr>
          <a:lstStyle/>
          <a:p>
            <a:r>
              <a:rPr lang="en-US" sz="1050" dirty="0">
                <a:solidFill>
                  <a:schemeClr val="bg1"/>
                </a:solidFill>
              </a:rPr>
              <a:t>*https://www.academicradiology.org/article/S1076-6332(15)00245-7/fulltext</a:t>
            </a:r>
          </a:p>
        </p:txBody>
      </p:sp>
      <p:sp>
        <p:nvSpPr>
          <p:cNvPr id="12" name="Title 11">
            <a:extLst>
              <a:ext uri="{FF2B5EF4-FFF2-40B4-BE49-F238E27FC236}">
                <a16:creationId xmlns:a16="http://schemas.microsoft.com/office/drawing/2014/main" id="{A3A18A3E-4199-493F-8BB8-7FAA1C68EE6F}"/>
              </a:ext>
            </a:extLst>
          </p:cNvPr>
          <p:cNvSpPr>
            <a:spLocks noGrp="1"/>
          </p:cNvSpPr>
          <p:nvPr>
            <p:ph type="title"/>
          </p:nvPr>
        </p:nvSpPr>
        <p:spPr/>
        <p:txBody>
          <a:bodyPr>
            <a:normAutofit fontScale="90000"/>
          </a:bodyPr>
          <a:lstStyle/>
          <a:p>
            <a:r>
              <a:rPr lang="en-US" dirty="0"/>
              <a:t>Imaging Demands Outpace Radiologist Supply</a:t>
            </a:r>
          </a:p>
        </p:txBody>
      </p:sp>
    </p:spTree>
    <p:extLst>
      <p:ext uri="{BB962C8B-B14F-4D97-AF65-F5344CB8AC3E}">
        <p14:creationId xmlns:p14="http://schemas.microsoft.com/office/powerpoint/2010/main" val="337147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70606"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Sources – Machine Learning Model</a:t>
            </a:r>
            <a:endParaRPr dirty="0"/>
          </a:p>
        </p:txBody>
      </p:sp>
      <p:sp>
        <p:nvSpPr>
          <p:cNvPr id="160" name="Google Shape;160;p17"/>
          <p:cNvSpPr txBox="1">
            <a:spLocks noGrp="1"/>
          </p:cNvSpPr>
          <p:nvPr>
            <p:ph type="body" idx="1"/>
          </p:nvPr>
        </p:nvSpPr>
        <p:spPr>
          <a:xfrm>
            <a:off x="17332" y="2670869"/>
            <a:ext cx="2215633" cy="2606372"/>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Guangzhou Women’s and Children’s Medical Center</a:t>
            </a:r>
          </a:p>
          <a:p>
            <a:pPr marL="171450" indent="-171450">
              <a:spcAft>
                <a:spcPts val="1200"/>
              </a:spcAft>
            </a:pPr>
            <a:r>
              <a:rPr lang="en-US" dirty="0"/>
              <a:t>5,863 images</a:t>
            </a:r>
          </a:p>
          <a:p>
            <a:pPr marL="171450" indent="-171450">
              <a:spcAft>
                <a:spcPts val="1200"/>
              </a:spcAft>
            </a:pPr>
            <a:r>
              <a:rPr lang="en-US" dirty="0"/>
              <a:t>Divided into Pneumonia and Normal</a:t>
            </a:r>
          </a:p>
          <a:p>
            <a:pPr marL="171450" indent="-171450">
              <a:spcAft>
                <a:spcPts val="1200"/>
              </a:spcAft>
            </a:pPr>
            <a:r>
              <a:rPr lang="en-US" dirty="0"/>
              <a:t>Pediatric patients of one to five years old </a:t>
            </a:r>
            <a:endParaRPr dirty="0"/>
          </a:p>
        </p:txBody>
      </p:sp>
      <p:pic>
        <p:nvPicPr>
          <p:cNvPr id="3" name="Picture 2" descr="A picture containing text, clipart, light&#10;&#10;Description automatically generated">
            <a:extLst>
              <a:ext uri="{FF2B5EF4-FFF2-40B4-BE49-F238E27FC236}">
                <a16:creationId xmlns:a16="http://schemas.microsoft.com/office/drawing/2014/main" id="{C27F3101-4694-4B4E-BE0A-D145CEA5D7B7}"/>
              </a:ext>
            </a:extLst>
          </p:cNvPr>
          <p:cNvPicPr>
            <a:picLocks noChangeAspect="1"/>
          </p:cNvPicPr>
          <p:nvPr/>
        </p:nvPicPr>
        <p:blipFill>
          <a:blip r:embed="rId3"/>
          <a:stretch>
            <a:fillRect/>
          </a:stretch>
        </p:blipFill>
        <p:spPr>
          <a:xfrm>
            <a:off x="3698087" y="871815"/>
            <a:ext cx="1246200" cy="446555"/>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F5728125-0082-4C96-9C20-C43B0C74E624}"/>
              </a:ext>
            </a:extLst>
          </p:cNvPr>
          <p:cNvPicPr>
            <a:picLocks noChangeAspect="1"/>
          </p:cNvPicPr>
          <p:nvPr/>
        </p:nvPicPr>
        <p:blipFill>
          <a:blip r:embed="rId4"/>
          <a:stretch>
            <a:fillRect/>
          </a:stretch>
        </p:blipFill>
        <p:spPr>
          <a:xfrm>
            <a:off x="813556" y="1724811"/>
            <a:ext cx="914100" cy="914100"/>
          </a:xfrm>
          <a:prstGeom prst="rect">
            <a:avLst/>
          </a:prstGeom>
        </p:spPr>
      </p:pic>
      <p:pic>
        <p:nvPicPr>
          <p:cNvPr id="12" name="Picture 2">
            <a:extLst>
              <a:ext uri="{FF2B5EF4-FFF2-40B4-BE49-F238E27FC236}">
                <a16:creationId xmlns:a16="http://schemas.microsoft.com/office/drawing/2014/main" id="{35DA0A56-F3B3-4743-AA04-F8592F94D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344" y="1724811"/>
            <a:ext cx="780029" cy="780029"/>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60;p17">
            <a:extLst>
              <a:ext uri="{FF2B5EF4-FFF2-40B4-BE49-F238E27FC236}">
                <a16:creationId xmlns:a16="http://schemas.microsoft.com/office/drawing/2014/main" id="{F4365599-D878-4CC7-8612-88A60D6C3BFF}"/>
              </a:ext>
            </a:extLst>
          </p:cNvPr>
          <p:cNvSpPr txBox="1">
            <a:spLocks/>
          </p:cNvSpPr>
          <p:nvPr/>
        </p:nvSpPr>
        <p:spPr>
          <a:xfrm>
            <a:off x="6512560" y="2670869"/>
            <a:ext cx="2347880" cy="260637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gn="ctr">
              <a:spcAft>
                <a:spcPts val="1200"/>
              </a:spcAft>
              <a:buFont typeface="Lato"/>
              <a:buNone/>
            </a:pPr>
            <a:r>
              <a:rPr lang="en-US" dirty="0"/>
              <a:t>National Institutes of Health Database</a:t>
            </a:r>
          </a:p>
          <a:p>
            <a:pPr marL="171450" indent="-171450">
              <a:spcAft>
                <a:spcPts val="1200"/>
              </a:spcAft>
            </a:pPr>
            <a:r>
              <a:rPr lang="en-US" dirty="0"/>
              <a:t>112,120  images</a:t>
            </a:r>
          </a:p>
          <a:p>
            <a:pPr marL="171450" indent="-171450">
              <a:spcAft>
                <a:spcPts val="1200"/>
              </a:spcAft>
            </a:pPr>
            <a:r>
              <a:rPr lang="en-US" dirty="0"/>
              <a:t>14 different diseases</a:t>
            </a:r>
          </a:p>
          <a:p>
            <a:pPr marL="171450" indent="-171450">
              <a:spcAft>
                <a:spcPts val="1200"/>
              </a:spcAft>
            </a:pPr>
            <a:r>
              <a:rPr lang="en-US" dirty="0"/>
              <a:t>Collected through NLP mining of radiology reports with &gt;90% accuracy</a:t>
            </a:r>
          </a:p>
        </p:txBody>
      </p:sp>
      <p:sp>
        <p:nvSpPr>
          <p:cNvPr id="9" name="TextBox 8">
            <a:extLst>
              <a:ext uri="{FF2B5EF4-FFF2-40B4-BE49-F238E27FC236}">
                <a16:creationId xmlns:a16="http://schemas.microsoft.com/office/drawing/2014/main" id="{DDD7DA82-E1AC-42EF-9621-134565263A35}"/>
              </a:ext>
            </a:extLst>
          </p:cNvPr>
          <p:cNvSpPr txBox="1"/>
          <p:nvPr/>
        </p:nvSpPr>
        <p:spPr>
          <a:xfrm>
            <a:off x="2712720" y="1489364"/>
            <a:ext cx="3464560" cy="954107"/>
          </a:xfrm>
          <a:prstGeom prst="rect">
            <a:avLst/>
          </a:prstGeom>
          <a:noFill/>
        </p:spPr>
        <p:txBody>
          <a:bodyPr wrap="square" rtlCol="0">
            <a:spAutoFit/>
          </a:bodyPr>
          <a:lstStyle/>
          <a:p>
            <a:r>
              <a:rPr lang="en-US" dirty="0">
                <a:solidFill>
                  <a:schemeClr val="bg1"/>
                </a:solidFill>
              </a:rPr>
              <a:t>Both Datasets were compiled on Kaggle</a:t>
            </a:r>
          </a:p>
          <a:p>
            <a:endParaRPr lang="en-US" dirty="0">
              <a:solidFill>
                <a:schemeClr val="bg1"/>
              </a:solidFill>
            </a:endParaRPr>
          </a:p>
          <a:p>
            <a:r>
              <a:rPr lang="en-US" dirty="0">
                <a:solidFill>
                  <a:schemeClr val="bg1"/>
                </a:solidFill>
              </a:rPr>
              <a:t>Images were reviewed at respective sources by qualified Radiologists</a:t>
            </a:r>
          </a:p>
        </p:txBody>
      </p:sp>
      <p:graphicFrame>
        <p:nvGraphicFramePr>
          <p:cNvPr id="5" name="Chart 4">
            <a:extLst>
              <a:ext uri="{FF2B5EF4-FFF2-40B4-BE49-F238E27FC236}">
                <a16:creationId xmlns:a16="http://schemas.microsoft.com/office/drawing/2014/main" id="{3E7AD6E1-C574-4E17-8E5E-8C90B68F875F}"/>
              </a:ext>
            </a:extLst>
          </p:cNvPr>
          <p:cNvGraphicFramePr/>
          <p:nvPr>
            <p:extLst>
              <p:ext uri="{D42A27DB-BD31-4B8C-83A1-F6EECF244321}">
                <p14:modId xmlns:p14="http://schemas.microsoft.com/office/powerpoint/2010/main" val="3575282029"/>
              </p:ext>
            </p:extLst>
          </p:nvPr>
        </p:nvGraphicFramePr>
        <p:xfrm>
          <a:off x="2232965" y="2503304"/>
          <a:ext cx="4176443" cy="260637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117-43EE-42BC-A2BD-117B7268AD33}"/>
              </a:ext>
            </a:extLst>
          </p:cNvPr>
          <p:cNvSpPr>
            <a:spLocks noGrp="1"/>
          </p:cNvSpPr>
          <p:nvPr>
            <p:ph type="title"/>
          </p:nvPr>
        </p:nvSpPr>
        <p:spPr/>
        <p:txBody>
          <a:bodyPr/>
          <a:lstStyle/>
          <a:p>
            <a:r>
              <a:rPr lang="en-US" dirty="0"/>
              <a:t>Data Sources – Pneumonia Statistics</a:t>
            </a:r>
          </a:p>
        </p:txBody>
      </p:sp>
      <p:sp>
        <p:nvSpPr>
          <p:cNvPr id="3" name="Text Placeholder 2">
            <a:extLst>
              <a:ext uri="{FF2B5EF4-FFF2-40B4-BE49-F238E27FC236}">
                <a16:creationId xmlns:a16="http://schemas.microsoft.com/office/drawing/2014/main" id="{03F85998-C576-4928-9DE1-0B0C97F64B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31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exploration Phase – Model Data</a:t>
            </a:r>
            <a:endParaRPr dirty="0"/>
          </a:p>
        </p:txBody>
      </p:sp>
      <p:sp>
        <p:nvSpPr>
          <p:cNvPr id="166" name="Google Shape;166;p18"/>
          <p:cNvSpPr txBox="1">
            <a:spLocks noGrp="1"/>
          </p:cNvSpPr>
          <p:nvPr>
            <p:ph type="body" idx="1"/>
          </p:nvPr>
        </p:nvSpPr>
        <p:spPr>
          <a:xfrm>
            <a:off x="1297500" y="1567550"/>
            <a:ext cx="7038900" cy="2841890"/>
          </a:xfrm>
          <a:prstGeom prst="rect">
            <a:avLst/>
          </a:prstGeom>
        </p:spPr>
        <p:txBody>
          <a:bodyPr spcFirstLastPara="1" wrap="square" lIns="91425" tIns="91425" rIns="91425" bIns="91425" anchor="t" anchorCtr="0">
            <a:normAutofit/>
          </a:bodyPr>
          <a:lstStyle/>
          <a:p>
            <a:pPr marL="0" indent="0">
              <a:spcAft>
                <a:spcPts val="1200"/>
              </a:spcAft>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4 - Description of the data exploration phase of the project</a:t>
            </a:r>
          </a:p>
          <a:p>
            <a:pPr marL="0" lvl="0" indent="0" algn="l" rtl="0">
              <a:spcBef>
                <a:spcPts val="0"/>
              </a:spcBef>
              <a:spcAft>
                <a:spcPts val="1200"/>
              </a:spcAft>
              <a:buNone/>
            </a:pPr>
            <a:r>
              <a:rPr lang="en-US" dirty="0"/>
              <a:t>NEED TO UPDATE Table structure images</a:t>
            </a:r>
          </a:p>
          <a:p>
            <a:pPr marL="0" lvl="0" indent="0" algn="l" rtl="0">
              <a:spcBef>
                <a:spcPts val="0"/>
              </a:spcBef>
              <a:spcAft>
                <a:spcPts val="1200"/>
              </a:spcAft>
              <a:buNone/>
            </a:pPr>
            <a:endParaRPr dirty="0"/>
          </a:p>
        </p:txBody>
      </p:sp>
      <p:pic>
        <p:nvPicPr>
          <p:cNvPr id="2050" name="Picture 2">
            <a:extLst>
              <a:ext uri="{FF2B5EF4-FFF2-40B4-BE49-F238E27FC236}">
                <a16:creationId xmlns:a16="http://schemas.microsoft.com/office/drawing/2014/main" id="{616BBFE8-5AC2-4592-B5E7-61B84F19E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2375878"/>
            <a:ext cx="5471596" cy="12252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0880A5-9582-4D3D-BB64-3AE8A7630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155" y="3601109"/>
            <a:ext cx="2653445" cy="1185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C37B-00CF-41AB-8001-6F7173135356}"/>
              </a:ext>
            </a:extLst>
          </p:cNvPr>
          <p:cNvSpPr>
            <a:spLocks noGrp="1"/>
          </p:cNvSpPr>
          <p:nvPr>
            <p:ph type="title"/>
          </p:nvPr>
        </p:nvSpPr>
        <p:spPr>
          <a:xfrm>
            <a:off x="1327980" y="403910"/>
            <a:ext cx="7038900" cy="914100"/>
          </a:xfrm>
        </p:spPr>
        <p:txBody>
          <a:bodyPr/>
          <a:lstStyle/>
          <a:p>
            <a:r>
              <a:rPr lang="en-US" dirty="0"/>
              <a:t>Data Exploration Phase - Statistics</a:t>
            </a:r>
          </a:p>
        </p:txBody>
      </p:sp>
      <p:pic>
        <p:nvPicPr>
          <p:cNvPr id="4" name="Picture 3">
            <a:extLst>
              <a:ext uri="{FF2B5EF4-FFF2-40B4-BE49-F238E27FC236}">
                <a16:creationId xmlns:a16="http://schemas.microsoft.com/office/drawing/2014/main" id="{3D8DCD5C-E966-4CB3-995D-62183F4A2C36}"/>
              </a:ext>
            </a:extLst>
          </p:cNvPr>
          <p:cNvPicPr>
            <a:picLocks noChangeAspect="1"/>
          </p:cNvPicPr>
          <p:nvPr/>
        </p:nvPicPr>
        <p:blipFill>
          <a:blip r:embed="rId3"/>
          <a:stretch>
            <a:fillRect/>
          </a:stretch>
        </p:blipFill>
        <p:spPr>
          <a:xfrm>
            <a:off x="1489423" y="1715365"/>
            <a:ext cx="6002593" cy="2911201"/>
          </a:xfrm>
          <a:prstGeom prst="rect">
            <a:avLst/>
          </a:prstGeom>
        </p:spPr>
      </p:pic>
    </p:spTree>
    <p:extLst>
      <p:ext uri="{BB962C8B-B14F-4D97-AF65-F5344CB8AC3E}">
        <p14:creationId xmlns:p14="http://schemas.microsoft.com/office/powerpoint/2010/main" val="1432800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1395</Words>
  <Application>Microsoft Office PowerPoint</Application>
  <PresentationFormat>On-screen Show (16:9)</PresentationFormat>
  <Paragraphs>151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Montserrat</vt:lpstr>
      <vt:lpstr>Lato</vt:lpstr>
      <vt:lpstr>Arial</vt:lpstr>
      <vt:lpstr>-apple-system</vt:lpstr>
      <vt:lpstr>Focus</vt:lpstr>
      <vt:lpstr>PowerPoint Presentation</vt:lpstr>
      <vt:lpstr>Pneumonia Image      Analysis</vt:lpstr>
      <vt:lpstr>Overview: Pneumonia Image Analysis</vt:lpstr>
      <vt:lpstr>Why Pneumonia – Global Statistics</vt:lpstr>
      <vt:lpstr>Imaging Demands Outpace Radiologist Supply</vt:lpstr>
      <vt:lpstr>Data Sources – Machine Learning Model</vt:lpstr>
      <vt:lpstr>Data Sources – Pneumonia Statistics</vt:lpstr>
      <vt:lpstr>Data exploration Phase – Model Data</vt:lpstr>
      <vt:lpstr>Data Exploration Phase - Statistics</vt:lpstr>
      <vt:lpstr>PowerPoint Presentation</vt:lpstr>
      <vt:lpstr>Technology</vt:lpstr>
      <vt:lpstr>Results</vt:lpstr>
      <vt:lpstr>Beyond the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Johnson</cp:lastModifiedBy>
  <cp:revision>8</cp:revision>
  <dcterms:modified xsi:type="dcterms:W3CDTF">2021-11-06T02:41:11Z</dcterms:modified>
</cp:coreProperties>
</file>