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4" r:id="rId7"/>
    <p:sldId id="260" r:id="rId8"/>
    <p:sldId id="261" r:id="rId9"/>
    <p:sldId id="262" r:id="rId10"/>
    <p:sldId id="265"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62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09-Jan-15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09-Jan-15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09-Jan-15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09-Jan-15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09-Jan-15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951" y="730278"/>
            <a:ext cx="7766936" cy="1646302"/>
          </a:xfrm>
        </p:spPr>
        <p:txBody>
          <a:bodyPr/>
          <a:lstStyle/>
          <a:p>
            <a:r>
              <a:rPr lang="en-US" dirty="0" err="1" smtClean="0">
                <a:solidFill>
                  <a:schemeClr val="tx1">
                    <a:lumMod val="95000"/>
                    <a:lumOff val="5000"/>
                  </a:schemeClr>
                </a:solidFill>
              </a:rPr>
              <a:t>PathShala</a:t>
            </a:r>
            <a:r>
              <a:rPr lang="en-US" dirty="0" smtClean="0">
                <a:solidFill>
                  <a:schemeClr val="tx1">
                    <a:lumMod val="95000"/>
                    <a:lumOff val="5000"/>
                  </a:schemeClr>
                </a:solidFill>
              </a:rPr>
              <a:t>(</a:t>
            </a:r>
            <a:r>
              <a:rPr lang="bn-IN" dirty="0" smtClean="0">
                <a:solidFill>
                  <a:schemeClr val="tx1">
                    <a:lumMod val="95000"/>
                    <a:lumOff val="5000"/>
                  </a:schemeClr>
                </a:solidFill>
              </a:rPr>
              <a:t>পাঠশালা)</a:t>
            </a:r>
            <a:endParaRPr lang="en-US" dirty="0">
              <a:solidFill>
                <a:schemeClr val="tx1">
                  <a:lumMod val="95000"/>
                  <a:lumOff val="5000"/>
                </a:schemeClr>
              </a:solidFill>
            </a:endParaRPr>
          </a:p>
        </p:txBody>
      </p:sp>
      <p:sp>
        <p:nvSpPr>
          <p:cNvPr id="3" name="Subtitle 2"/>
          <p:cNvSpPr>
            <a:spLocks noGrp="1"/>
          </p:cNvSpPr>
          <p:nvPr>
            <p:ph type="subTitle" idx="1"/>
          </p:nvPr>
        </p:nvSpPr>
        <p:spPr>
          <a:xfrm>
            <a:off x="2369951" y="2376580"/>
            <a:ext cx="7766936" cy="2710575"/>
          </a:xfrm>
        </p:spPr>
        <p:txBody>
          <a:bodyPr>
            <a:normAutofit fontScale="92500" lnSpcReduction="10000"/>
          </a:bodyPr>
          <a:lstStyle/>
          <a:p>
            <a:r>
              <a:rPr lang="en-US" sz="2000" dirty="0" smtClean="0">
                <a:solidFill>
                  <a:schemeClr val="accent2">
                    <a:lumMod val="50000"/>
                  </a:schemeClr>
                </a:solidFill>
              </a:rPr>
              <a:t>A triangle to lead the horizon of education in future Bangladesh</a:t>
            </a:r>
          </a:p>
          <a:p>
            <a:endParaRPr lang="en-US" sz="2000" dirty="0" smtClean="0">
              <a:solidFill>
                <a:schemeClr val="accent2">
                  <a:lumMod val="50000"/>
                </a:schemeClr>
              </a:solidFill>
            </a:endParaRPr>
          </a:p>
          <a:p>
            <a:r>
              <a:rPr lang="en-US" sz="2000" dirty="0" smtClean="0">
                <a:solidFill>
                  <a:schemeClr val="accent2">
                    <a:lumMod val="50000"/>
                  </a:schemeClr>
                </a:solidFill>
              </a:rPr>
              <a:t>By </a:t>
            </a:r>
            <a:r>
              <a:rPr lang="en-US" sz="2000" dirty="0" smtClean="0">
                <a:solidFill>
                  <a:srgbClr val="FF0000"/>
                </a:solidFill>
              </a:rPr>
              <a:t>TRIANGLE</a:t>
            </a:r>
            <a:r>
              <a:rPr lang="en-US" sz="2000" dirty="0" smtClean="0">
                <a:solidFill>
                  <a:schemeClr val="accent2">
                    <a:lumMod val="50000"/>
                  </a:schemeClr>
                </a:solidFill>
              </a:rPr>
              <a:t> group:</a:t>
            </a:r>
          </a:p>
          <a:p>
            <a:r>
              <a:rPr lang="en-US" sz="2000" dirty="0" err="1" smtClean="0">
                <a:solidFill>
                  <a:schemeClr val="accent2">
                    <a:lumMod val="50000"/>
                  </a:schemeClr>
                </a:solidFill>
              </a:rPr>
              <a:t>Tarik</a:t>
            </a:r>
            <a:r>
              <a:rPr lang="en-US" sz="2000" dirty="0" smtClean="0">
                <a:solidFill>
                  <a:schemeClr val="accent2">
                    <a:lumMod val="50000"/>
                  </a:schemeClr>
                </a:solidFill>
              </a:rPr>
              <a:t> Reza </a:t>
            </a:r>
            <a:r>
              <a:rPr lang="en-US" sz="2000" dirty="0" err="1" smtClean="0">
                <a:solidFill>
                  <a:schemeClr val="accent2">
                    <a:lumMod val="50000"/>
                  </a:schemeClr>
                </a:solidFill>
              </a:rPr>
              <a:t>Toha</a:t>
            </a:r>
            <a:endParaRPr lang="en-US" sz="2000" dirty="0" smtClean="0">
              <a:solidFill>
                <a:schemeClr val="accent2">
                  <a:lumMod val="50000"/>
                </a:schemeClr>
              </a:solidFill>
            </a:endParaRPr>
          </a:p>
          <a:p>
            <a:r>
              <a:rPr lang="en-US" sz="2000" dirty="0" err="1" smtClean="0">
                <a:solidFill>
                  <a:schemeClr val="accent2">
                    <a:lumMod val="50000"/>
                  </a:schemeClr>
                </a:solidFill>
              </a:rPr>
              <a:t>Sabbir</a:t>
            </a:r>
            <a:r>
              <a:rPr lang="en-US" sz="2000" dirty="0" smtClean="0">
                <a:solidFill>
                  <a:schemeClr val="accent2">
                    <a:lumMod val="50000"/>
                  </a:schemeClr>
                </a:solidFill>
              </a:rPr>
              <a:t> Ahmed</a:t>
            </a:r>
          </a:p>
          <a:p>
            <a:r>
              <a:rPr lang="en-US" sz="2000" dirty="0" err="1" smtClean="0">
                <a:solidFill>
                  <a:schemeClr val="accent2">
                    <a:lumMod val="50000"/>
                  </a:schemeClr>
                </a:solidFill>
              </a:rPr>
              <a:t>Dipto</a:t>
            </a:r>
            <a:r>
              <a:rPr lang="en-US" sz="2000" dirty="0" smtClean="0">
                <a:solidFill>
                  <a:schemeClr val="accent2">
                    <a:lumMod val="50000"/>
                  </a:schemeClr>
                </a:solidFill>
              </a:rPr>
              <a:t> Das</a:t>
            </a:r>
          </a:p>
          <a:p>
            <a:r>
              <a:rPr lang="en-US" sz="2000" dirty="0" smtClean="0">
                <a:solidFill>
                  <a:schemeClr val="accent2">
                    <a:lumMod val="50000"/>
                  </a:schemeClr>
                </a:solidFill>
              </a:rPr>
              <a:t>Al-</a:t>
            </a:r>
            <a:r>
              <a:rPr lang="en-US" sz="2000" dirty="0" err="1" smtClean="0">
                <a:solidFill>
                  <a:schemeClr val="accent2">
                    <a:lumMod val="50000"/>
                  </a:schemeClr>
                </a:solidFill>
              </a:rPr>
              <a:t>Hasan</a:t>
            </a:r>
            <a:r>
              <a:rPr lang="en-US" sz="2000" dirty="0" smtClean="0">
                <a:solidFill>
                  <a:schemeClr val="accent2">
                    <a:lumMod val="50000"/>
                  </a:schemeClr>
                </a:solidFill>
              </a:rPr>
              <a:t> </a:t>
            </a:r>
            <a:endParaRPr lang="en-US" sz="2000" dirty="0">
              <a:solidFill>
                <a:schemeClr val="accent2">
                  <a:lumMod val="50000"/>
                </a:schemeClr>
              </a:solidFill>
            </a:endParaRPr>
          </a:p>
        </p:txBody>
      </p:sp>
    </p:spTree>
    <p:extLst>
      <p:ext uri="{BB962C8B-B14F-4D97-AF65-F5344CB8AC3E}">
        <p14:creationId xmlns:p14="http://schemas.microsoft.com/office/powerpoint/2010/main" xmlns="" val="299402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a:t>
            </a:r>
            <a:endParaRPr lang="en-US" dirty="0"/>
          </a:p>
        </p:txBody>
      </p:sp>
      <p:sp>
        <p:nvSpPr>
          <p:cNvPr id="3" name="Content Placeholder 2"/>
          <p:cNvSpPr>
            <a:spLocks noGrp="1"/>
          </p:cNvSpPr>
          <p:nvPr>
            <p:ph idx="1"/>
          </p:nvPr>
        </p:nvSpPr>
        <p:spPr/>
        <p:txBody>
          <a:bodyPr>
            <a:normAutofit/>
          </a:bodyPr>
          <a:lstStyle/>
          <a:p>
            <a:r>
              <a:rPr lang="en-US" u="sng" dirty="0" smtClean="0">
                <a:solidFill>
                  <a:schemeClr val="tx1">
                    <a:lumMod val="95000"/>
                    <a:lumOff val="5000"/>
                  </a:schemeClr>
                </a:solidFill>
              </a:rPr>
              <a:t>Work Plan:</a:t>
            </a:r>
          </a:p>
          <a:p>
            <a:pPr>
              <a:buFont typeface="Wingdings" panose="05000000000000000000" pitchFamily="2" charset="2"/>
              <a:buChar char="q"/>
            </a:pPr>
            <a:r>
              <a:rPr lang="en-US" i="1" dirty="0" smtClean="0">
                <a:solidFill>
                  <a:schemeClr val="tx1">
                    <a:lumMod val="95000"/>
                    <a:lumOff val="5000"/>
                  </a:schemeClr>
                </a:solidFill>
              </a:rPr>
              <a:t>Platform:</a:t>
            </a:r>
            <a:r>
              <a:rPr lang="en-US" dirty="0" smtClean="0">
                <a:solidFill>
                  <a:schemeClr val="tx1">
                    <a:lumMod val="95000"/>
                    <a:lumOff val="5000"/>
                  </a:schemeClr>
                </a:solidFill>
              </a:rPr>
              <a:t> Android</a:t>
            </a:r>
          </a:p>
          <a:p>
            <a:pPr>
              <a:buFont typeface="Wingdings" panose="05000000000000000000" pitchFamily="2" charset="2"/>
              <a:buChar char="q"/>
            </a:pPr>
            <a:r>
              <a:rPr lang="en-US" i="1" dirty="0" smtClean="0">
                <a:solidFill>
                  <a:schemeClr val="tx1">
                    <a:lumMod val="95000"/>
                    <a:lumOff val="5000"/>
                  </a:schemeClr>
                </a:solidFill>
              </a:rPr>
              <a:t>Target: </a:t>
            </a:r>
            <a:r>
              <a:rPr lang="en-US" dirty="0" smtClean="0">
                <a:solidFill>
                  <a:schemeClr val="tx1">
                    <a:lumMod val="95000"/>
                    <a:lumOff val="5000"/>
                  </a:schemeClr>
                </a:solidFill>
              </a:rPr>
              <a:t>Students, teachers of intermediate level</a:t>
            </a:r>
            <a:endParaRPr lang="en-US" i="1" dirty="0" smtClean="0">
              <a:solidFill>
                <a:schemeClr val="tx1">
                  <a:lumMod val="95000"/>
                  <a:lumOff val="5000"/>
                </a:schemeClr>
              </a:solidFill>
            </a:endParaRPr>
          </a:p>
          <a:p>
            <a:pPr>
              <a:buFont typeface="Wingdings" panose="05000000000000000000" pitchFamily="2" charset="2"/>
              <a:buChar char="q"/>
            </a:pPr>
            <a:r>
              <a:rPr lang="en-US" i="1" dirty="0" smtClean="0">
                <a:solidFill>
                  <a:schemeClr val="tx1">
                    <a:lumMod val="95000"/>
                    <a:lumOff val="5000"/>
                  </a:schemeClr>
                </a:solidFill>
              </a:rPr>
              <a:t>Data collection: </a:t>
            </a:r>
            <a:r>
              <a:rPr lang="en-US" dirty="0" smtClean="0">
                <a:solidFill>
                  <a:schemeClr val="tx1">
                    <a:lumMod val="95000"/>
                    <a:lumOff val="5000"/>
                  </a:schemeClr>
                </a:solidFill>
              </a:rPr>
              <a:t>Manually by institute teachers</a:t>
            </a:r>
          </a:p>
          <a:p>
            <a:r>
              <a:rPr lang="en-US" u="sng" dirty="0" smtClean="0">
                <a:solidFill>
                  <a:schemeClr val="tx1">
                    <a:lumMod val="95000"/>
                    <a:lumOff val="5000"/>
                  </a:schemeClr>
                </a:solidFill>
              </a:rPr>
              <a:t>Future </a:t>
            </a:r>
            <a:r>
              <a:rPr lang="en-US" u="sng" dirty="0" smtClean="0">
                <a:solidFill>
                  <a:schemeClr val="tx1">
                    <a:lumMod val="95000"/>
                    <a:lumOff val="5000"/>
                  </a:schemeClr>
                </a:solidFill>
              </a:rPr>
              <a:t>plan:</a:t>
            </a:r>
          </a:p>
          <a:p>
            <a:pPr>
              <a:buFont typeface="Wingdings" panose="05000000000000000000" pitchFamily="2" charset="2"/>
              <a:buChar char="q"/>
            </a:pPr>
            <a:r>
              <a:rPr lang="en-US" i="1" dirty="0" smtClean="0">
                <a:solidFill>
                  <a:schemeClr val="tx1">
                    <a:lumMod val="95000"/>
                    <a:lumOff val="5000"/>
                  </a:schemeClr>
                </a:solidFill>
              </a:rPr>
              <a:t>Target: </a:t>
            </a:r>
            <a:r>
              <a:rPr lang="en-US" dirty="0" smtClean="0">
                <a:solidFill>
                  <a:schemeClr val="tx1">
                    <a:lumMod val="95000"/>
                    <a:lumOff val="5000"/>
                  </a:schemeClr>
                </a:solidFill>
              </a:rPr>
              <a:t>High school and primary school students respectively</a:t>
            </a:r>
          </a:p>
          <a:p>
            <a:pPr>
              <a:buFont typeface="Wingdings" panose="05000000000000000000" pitchFamily="2" charset="2"/>
              <a:buChar char="q"/>
            </a:pPr>
            <a:r>
              <a:rPr lang="en-US" i="1" dirty="0" smtClean="0">
                <a:solidFill>
                  <a:schemeClr val="tx1">
                    <a:lumMod val="95000"/>
                    <a:lumOff val="5000"/>
                  </a:schemeClr>
                </a:solidFill>
              </a:rPr>
              <a:t>Data collection:</a:t>
            </a:r>
            <a:r>
              <a:rPr lang="en-US" dirty="0" smtClean="0">
                <a:solidFill>
                  <a:schemeClr val="tx1">
                    <a:lumMod val="95000"/>
                    <a:lumOff val="5000"/>
                  </a:schemeClr>
                </a:solidFill>
              </a:rPr>
              <a:t> Automatically from institute server</a:t>
            </a:r>
          </a:p>
          <a:p>
            <a:pPr>
              <a:buFont typeface="Wingdings" panose="05000000000000000000" pitchFamily="2" charset="2"/>
              <a:buChar char="q"/>
            </a:pPr>
            <a:r>
              <a:rPr lang="en-US" i="1" dirty="0" smtClean="0">
                <a:solidFill>
                  <a:schemeClr val="tx1">
                    <a:lumMod val="95000"/>
                    <a:lumOff val="5000"/>
                  </a:schemeClr>
                </a:solidFill>
              </a:rPr>
              <a:t>Platform: </a:t>
            </a:r>
            <a:r>
              <a:rPr lang="en-US" dirty="0" smtClean="0">
                <a:solidFill>
                  <a:schemeClr val="tx1">
                    <a:lumMod val="95000"/>
                    <a:lumOff val="5000"/>
                  </a:schemeClr>
                </a:solidFill>
              </a:rPr>
              <a:t>Windows Phone, iOS</a:t>
            </a:r>
            <a:endParaRPr lang="en-US" i="1" dirty="0">
              <a:solidFill>
                <a:schemeClr val="tx1">
                  <a:lumMod val="95000"/>
                  <a:lumOff val="5000"/>
                </a:schemeClr>
              </a:solidFill>
            </a:endParaRPr>
          </a:p>
        </p:txBody>
      </p:sp>
    </p:spTree>
    <p:extLst>
      <p:ext uri="{BB962C8B-B14F-4D97-AF65-F5344CB8AC3E}">
        <p14:creationId xmlns:p14="http://schemas.microsoft.com/office/powerpoint/2010/main" xmlns="" val="2279965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90" y="2541430"/>
            <a:ext cx="8596668" cy="1438141"/>
          </a:xfrm>
        </p:spPr>
        <p:txBody>
          <a:bodyPr>
            <a:noAutofit/>
          </a:bodyPr>
          <a:lstStyle/>
          <a:p>
            <a:r>
              <a:rPr lang="en-US" sz="9600" dirty="0" smtClean="0"/>
              <a:t>Questions ?</a:t>
            </a:r>
            <a:endParaRPr lang="en-US" sz="9600" dirty="0"/>
          </a:p>
        </p:txBody>
      </p:sp>
    </p:spTree>
    <p:extLst>
      <p:ext uri="{BB962C8B-B14F-4D97-AF65-F5344CB8AC3E}">
        <p14:creationId xmlns:p14="http://schemas.microsoft.com/office/powerpoint/2010/main" xmlns="" val="1239822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90" y="2541430"/>
            <a:ext cx="8596668" cy="1438141"/>
          </a:xfrm>
        </p:spPr>
        <p:txBody>
          <a:bodyPr>
            <a:noAutofit/>
          </a:bodyPr>
          <a:lstStyle/>
          <a:p>
            <a:r>
              <a:rPr lang="en-US" sz="9600" dirty="0" smtClean="0"/>
              <a:t>Thanks.</a:t>
            </a:r>
            <a:endParaRPr lang="en-US" sz="9600" dirty="0"/>
          </a:p>
        </p:txBody>
      </p:sp>
    </p:spTree>
    <p:extLst>
      <p:ext uri="{BB962C8B-B14F-4D97-AF65-F5344CB8AC3E}">
        <p14:creationId xmlns:p14="http://schemas.microsoft.com/office/powerpoint/2010/main" xmlns="" val="123982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r>
              <a:rPr lang="en-US" sz="3600" u="sng" dirty="0" smtClean="0">
                <a:solidFill>
                  <a:schemeClr val="tx1">
                    <a:lumMod val="95000"/>
                    <a:lumOff val="5000"/>
                  </a:schemeClr>
                </a:solidFill>
              </a:rPr>
              <a:t>Target Users: </a:t>
            </a:r>
            <a:r>
              <a:rPr lang="en-US" sz="3600" dirty="0" smtClean="0"/>
              <a:t>Teachers, Students and Guardians</a:t>
            </a:r>
          </a:p>
          <a:p>
            <a:r>
              <a:rPr lang="en-US" sz="3600" u="sng" dirty="0" smtClean="0">
                <a:solidFill>
                  <a:schemeClr val="tx1">
                    <a:lumMod val="95000"/>
                    <a:lumOff val="5000"/>
                  </a:schemeClr>
                </a:solidFill>
              </a:rPr>
              <a:t>Supported language</a:t>
            </a:r>
            <a:r>
              <a:rPr lang="en-US" sz="3600" dirty="0" smtClean="0"/>
              <a:t>: Bengali (</a:t>
            </a:r>
            <a:r>
              <a:rPr lang="bn-IN" sz="3600" dirty="0" smtClean="0"/>
              <a:t>বাংলা)</a:t>
            </a:r>
            <a:r>
              <a:rPr lang="en-US" sz="3600" dirty="0" smtClean="0"/>
              <a:t>and English</a:t>
            </a:r>
          </a:p>
          <a:p>
            <a:r>
              <a:rPr lang="en-US" sz="3600" u="sng" dirty="0" smtClean="0">
                <a:solidFill>
                  <a:schemeClr val="tx1">
                    <a:lumMod val="95000"/>
                    <a:lumOff val="5000"/>
                  </a:schemeClr>
                </a:solidFill>
              </a:rPr>
              <a:t>Similar apps on the web</a:t>
            </a:r>
            <a:r>
              <a:rPr lang="en-US" sz="3600" dirty="0" smtClean="0"/>
              <a:t>: Yes, there are some </a:t>
            </a:r>
            <a:r>
              <a:rPr lang="en-US" sz="3600" dirty="0" smtClean="0">
                <a:solidFill>
                  <a:srgbClr val="FF0000"/>
                </a:solidFill>
              </a:rPr>
              <a:t>far-related</a:t>
            </a:r>
            <a:r>
              <a:rPr lang="en-US" sz="3600" dirty="0" smtClean="0"/>
              <a:t> apps, sites on the web like: piazza</a:t>
            </a:r>
          </a:p>
          <a:p>
            <a:r>
              <a:rPr lang="en-US" sz="3600" u="sng" dirty="0" smtClean="0">
                <a:solidFill>
                  <a:schemeClr val="tx1">
                    <a:lumMod val="95000"/>
                    <a:lumOff val="5000"/>
                  </a:schemeClr>
                </a:solidFill>
              </a:rPr>
              <a:t>Additional features</a:t>
            </a:r>
            <a:r>
              <a:rPr lang="en-US" sz="3600" dirty="0" smtClean="0"/>
              <a:t>: communication like </a:t>
            </a:r>
            <a:r>
              <a:rPr lang="en-US" sz="3600" dirty="0" err="1">
                <a:solidFill>
                  <a:schemeClr val="accent2">
                    <a:lumMod val="50000"/>
                  </a:schemeClr>
                </a:solidFill>
              </a:rPr>
              <a:t>f</a:t>
            </a:r>
            <a:r>
              <a:rPr lang="en-US" sz="3600" dirty="0" err="1" smtClean="0">
                <a:solidFill>
                  <a:schemeClr val="accent2">
                    <a:lumMod val="50000"/>
                  </a:schemeClr>
                </a:solidFill>
              </a:rPr>
              <a:t>acebook</a:t>
            </a:r>
            <a:r>
              <a:rPr lang="en-US" sz="3600" dirty="0" smtClean="0"/>
              <a:t>, privacy maintaining</a:t>
            </a:r>
          </a:p>
        </p:txBody>
      </p:sp>
    </p:spTree>
    <p:extLst>
      <p:ext uri="{BB962C8B-B14F-4D97-AF65-F5344CB8AC3E}">
        <p14:creationId xmlns:p14="http://schemas.microsoft.com/office/powerpoint/2010/main" xmlns="" val="138013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r>
              <a:rPr lang="en-US" dirty="0" smtClean="0"/>
              <a:t>Features: </a:t>
            </a:r>
            <a:r>
              <a:rPr lang="en-US" dirty="0" smtClean="0">
                <a:solidFill>
                  <a:schemeClr val="tx1">
                    <a:lumMod val="95000"/>
                    <a:lumOff val="5000"/>
                  </a:schemeClr>
                </a:solidFill>
              </a:rPr>
              <a:t>Why </a:t>
            </a:r>
            <a:r>
              <a:rPr lang="en-US" dirty="0">
                <a:solidFill>
                  <a:schemeClr val="tx1">
                    <a:lumMod val="95000"/>
                    <a:lumOff val="5000"/>
                  </a:schemeClr>
                </a:solidFill>
              </a:rPr>
              <a:t>is the idea unique</a:t>
            </a:r>
            <a:r>
              <a:rPr lang="en-US" dirty="0" smtClean="0">
                <a:solidFill>
                  <a:schemeClr val="tx1">
                    <a:lumMod val="95000"/>
                    <a:lumOff val="5000"/>
                  </a:schemeClr>
                </a:solidFill>
              </a:rPr>
              <a:t>?</a:t>
            </a:r>
            <a:endParaRPr lang="en-US" dirty="0"/>
          </a:p>
        </p:txBody>
      </p:sp>
      <p:sp>
        <p:nvSpPr>
          <p:cNvPr id="3" name="Content Placeholder 2"/>
          <p:cNvSpPr>
            <a:spLocks noGrp="1"/>
          </p:cNvSpPr>
          <p:nvPr>
            <p:ph idx="1"/>
          </p:nvPr>
        </p:nvSpPr>
        <p:spPr>
          <a:xfrm>
            <a:off x="677334" y="1596980"/>
            <a:ext cx="8596668" cy="4430333"/>
          </a:xfrm>
        </p:spPr>
        <p:txBody>
          <a:bodyPr>
            <a:normAutofit fontScale="92500" lnSpcReduction="10000"/>
          </a:bodyPr>
          <a:lstStyle/>
          <a:p>
            <a:r>
              <a:rPr lang="en-US" sz="2400" dirty="0" smtClean="0">
                <a:solidFill>
                  <a:schemeClr val="tx1">
                    <a:lumMod val="95000"/>
                    <a:lumOff val="5000"/>
                  </a:schemeClr>
                </a:solidFill>
              </a:rPr>
              <a:t>Technology makes everything easy in this modern world as well as educational system . Unfortunately our country has poor experience using technology in education sector . We hope this idea will help to enrich our educational system.</a:t>
            </a:r>
          </a:p>
          <a:p>
            <a:r>
              <a:rPr lang="en-US" sz="2400" dirty="0" smtClean="0">
                <a:solidFill>
                  <a:schemeClr val="tx1">
                    <a:lumMod val="95000"/>
                    <a:lumOff val="5000"/>
                  </a:schemeClr>
                </a:solidFill>
              </a:rPr>
              <a:t>If </a:t>
            </a:r>
            <a:r>
              <a:rPr lang="en-US" sz="2400" dirty="0">
                <a:solidFill>
                  <a:schemeClr val="tx1">
                    <a:lumMod val="95000"/>
                    <a:lumOff val="5000"/>
                  </a:schemeClr>
                </a:solidFill>
              </a:rPr>
              <a:t>we are to establish ourselves in the world as a proud nation, we have to have </a:t>
            </a:r>
            <a:r>
              <a:rPr lang="en-US" sz="2400" dirty="0">
                <a:solidFill>
                  <a:srgbClr val="FF0000"/>
                </a:solidFill>
              </a:rPr>
              <a:t>systems of our own in our own mother tongue</a:t>
            </a:r>
            <a:r>
              <a:rPr lang="en-US" sz="2400" dirty="0">
                <a:solidFill>
                  <a:schemeClr val="tx1">
                    <a:lumMod val="95000"/>
                    <a:lumOff val="5000"/>
                  </a:schemeClr>
                </a:solidFill>
              </a:rPr>
              <a:t> for easy access of our mass people to </a:t>
            </a:r>
            <a:r>
              <a:rPr lang="en-US" sz="2400" dirty="0" smtClean="0">
                <a:solidFill>
                  <a:schemeClr val="tx1">
                    <a:lumMod val="95000"/>
                    <a:lumOff val="5000"/>
                  </a:schemeClr>
                </a:solidFill>
              </a:rPr>
              <a:t>technology.</a:t>
            </a:r>
          </a:p>
          <a:p>
            <a:r>
              <a:rPr lang="en-US" sz="2400" dirty="0" smtClean="0">
                <a:solidFill>
                  <a:srgbClr val="141823"/>
                </a:solidFill>
                <a:latin typeface="Segoe UI Semibold" panose="020B0702040204020203" pitchFamily="34" charset="0"/>
                <a:ea typeface="Calibri" panose="020F0502020204030204" pitchFamily="34" charset="0"/>
                <a:cs typeface="Times New Roman" panose="02020603050405020304" pitchFamily="18" charset="0"/>
              </a:rPr>
              <a:t>Most </a:t>
            </a:r>
            <a:r>
              <a:rPr lang="en-US" sz="2400" dirty="0">
                <a:solidFill>
                  <a:srgbClr val="141823"/>
                </a:solidFill>
                <a:latin typeface="Segoe UI Semibold" panose="020B0702040204020203" pitchFamily="34" charset="0"/>
                <a:ea typeface="Calibri" panose="020F0502020204030204" pitchFamily="34" charset="0"/>
                <a:cs typeface="Times New Roman" panose="02020603050405020304" pitchFamily="18" charset="0"/>
              </a:rPr>
              <a:t>of our parents in rural area are unable to have a personal computer but they are able to have a smart phone with android operating system .As android is a well developed operating system we can take this opportunity to ensure the proper use of it .Our main aim is to educate the children in right way and centralize the lecture</a:t>
            </a:r>
            <a:r>
              <a:rPr lang="en-US" sz="2400" dirty="0" smtClean="0">
                <a:solidFill>
                  <a:srgbClr val="141823"/>
                </a:solidFill>
                <a:latin typeface="Segoe UI Semibold" panose="020B0702040204020203"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43526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r>
              <a:rPr lang="en-US" dirty="0" smtClean="0"/>
              <a:t>Features: </a:t>
            </a:r>
            <a:r>
              <a:rPr lang="en-US" dirty="0" smtClean="0">
                <a:solidFill>
                  <a:schemeClr val="tx1">
                    <a:lumMod val="95000"/>
                    <a:lumOff val="5000"/>
                  </a:schemeClr>
                </a:solidFill>
              </a:rPr>
              <a:t>Why </a:t>
            </a:r>
            <a:r>
              <a:rPr lang="en-US" dirty="0">
                <a:solidFill>
                  <a:schemeClr val="tx1">
                    <a:lumMod val="95000"/>
                    <a:lumOff val="5000"/>
                  </a:schemeClr>
                </a:solidFill>
              </a:rPr>
              <a:t>is the idea unique</a:t>
            </a:r>
            <a:r>
              <a:rPr lang="en-US" dirty="0" smtClean="0">
                <a:solidFill>
                  <a:schemeClr val="tx1">
                    <a:lumMod val="95000"/>
                    <a:lumOff val="5000"/>
                  </a:schemeClr>
                </a:solidFill>
              </a:rPr>
              <a:t>?</a:t>
            </a:r>
            <a:endParaRPr lang="en-US" dirty="0"/>
          </a:p>
        </p:txBody>
      </p:sp>
      <p:sp>
        <p:nvSpPr>
          <p:cNvPr id="3" name="Content Placeholder 2"/>
          <p:cNvSpPr>
            <a:spLocks noGrp="1"/>
          </p:cNvSpPr>
          <p:nvPr>
            <p:ph idx="1"/>
          </p:nvPr>
        </p:nvSpPr>
        <p:spPr>
          <a:xfrm>
            <a:off x="677334" y="1596980"/>
            <a:ext cx="8596668" cy="4430333"/>
          </a:xfrm>
        </p:spPr>
        <p:txBody>
          <a:bodyPr>
            <a:normAutofit lnSpcReduction="10000"/>
          </a:bodyPr>
          <a:lstStyle/>
          <a:p>
            <a:r>
              <a:rPr lang="en-US" sz="2400" dirty="0" smtClean="0">
                <a:solidFill>
                  <a:schemeClr val="tx1">
                    <a:lumMod val="95000"/>
                    <a:lumOff val="5000"/>
                  </a:schemeClr>
                </a:solidFill>
              </a:rPr>
              <a:t>While </a:t>
            </a:r>
            <a:r>
              <a:rPr lang="en-US" sz="2400" dirty="0">
                <a:solidFill>
                  <a:schemeClr val="tx1">
                    <a:lumMod val="95000"/>
                    <a:lumOff val="5000"/>
                  </a:schemeClr>
                </a:solidFill>
              </a:rPr>
              <a:t>education is the backbone of a nation, proper education of young minds must have the first priority. Regretfully we notice that the environment for raising up these wonderful minds is somehow absent. We need both </a:t>
            </a:r>
            <a:r>
              <a:rPr lang="en-US" sz="2400" dirty="0">
                <a:solidFill>
                  <a:srgbClr val="FF0000"/>
                </a:solidFill>
              </a:rPr>
              <a:t>teachers and guardians to take care of our students</a:t>
            </a:r>
            <a:r>
              <a:rPr lang="en-US" sz="2400" dirty="0">
                <a:solidFill>
                  <a:schemeClr val="tx1">
                    <a:lumMod val="95000"/>
                    <a:lumOff val="5000"/>
                  </a:schemeClr>
                </a:solidFill>
              </a:rPr>
              <a:t>, where technology in Bengali can help a lot</a:t>
            </a:r>
            <a:r>
              <a:rPr lang="en-US" sz="2400" dirty="0" smtClean="0">
                <a:solidFill>
                  <a:schemeClr val="tx1">
                    <a:lumMod val="95000"/>
                    <a:lumOff val="5000"/>
                  </a:schemeClr>
                </a:solidFill>
              </a:rPr>
              <a:t>.</a:t>
            </a:r>
          </a:p>
          <a:p>
            <a:r>
              <a:rPr lang="en-US" sz="2400" dirty="0">
                <a:solidFill>
                  <a:schemeClr val="tx1">
                    <a:lumMod val="95000"/>
                    <a:lumOff val="5000"/>
                  </a:schemeClr>
                </a:solidFill>
              </a:rPr>
              <a:t>Again, </a:t>
            </a:r>
            <a:r>
              <a:rPr lang="en-US" sz="2400" dirty="0">
                <a:solidFill>
                  <a:srgbClr val="FF0000"/>
                </a:solidFill>
              </a:rPr>
              <a:t>in stead of a website, an app</a:t>
            </a:r>
            <a:r>
              <a:rPr lang="en-US" sz="2400" dirty="0">
                <a:solidFill>
                  <a:schemeClr val="tx1">
                    <a:lumMod val="95000"/>
                    <a:lumOff val="5000"/>
                  </a:schemeClr>
                </a:solidFill>
              </a:rPr>
              <a:t> on the very cellphone can help a lot</a:t>
            </a:r>
            <a:r>
              <a:rPr lang="en-US" sz="2400" dirty="0" smtClean="0">
                <a:solidFill>
                  <a:schemeClr val="tx1">
                    <a:lumMod val="95000"/>
                    <a:lumOff val="5000"/>
                  </a:schemeClr>
                </a:solidFill>
              </a:rPr>
              <a:t>.</a:t>
            </a:r>
          </a:p>
          <a:p>
            <a:r>
              <a:rPr lang="en-US" sz="2400" dirty="0">
                <a:solidFill>
                  <a:schemeClr val="tx1">
                    <a:lumMod val="95000"/>
                    <a:lumOff val="5000"/>
                  </a:schemeClr>
                </a:solidFill>
              </a:rPr>
              <a:t>Communication, sharing of knowledge can help a lot in developing our condition. </a:t>
            </a:r>
            <a:r>
              <a:rPr lang="en-US" sz="2400" dirty="0" smtClean="0">
                <a:solidFill>
                  <a:schemeClr val="tx1">
                    <a:lumMod val="95000"/>
                    <a:lumOff val="5000"/>
                  </a:schemeClr>
                </a:solidFill>
              </a:rPr>
              <a:t>We </a:t>
            </a:r>
            <a:r>
              <a:rPr lang="en-US" sz="2400" dirty="0">
                <a:solidFill>
                  <a:schemeClr val="tx1">
                    <a:lumMod val="95000"/>
                    <a:lumOff val="5000"/>
                  </a:schemeClr>
                </a:solidFill>
              </a:rPr>
              <a:t>can also </a:t>
            </a:r>
            <a:r>
              <a:rPr lang="en-US" sz="2400" dirty="0">
                <a:solidFill>
                  <a:srgbClr val="FF0000"/>
                </a:solidFill>
              </a:rPr>
              <a:t>decentralize the development of education</a:t>
            </a:r>
            <a:r>
              <a:rPr lang="en-US" sz="2400" dirty="0">
                <a:solidFill>
                  <a:schemeClr val="tx1">
                    <a:lumMod val="95000"/>
                    <a:lumOff val="5000"/>
                  </a:schemeClr>
                </a:solidFill>
              </a:rPr>
              <a:t> with sharing all over the country in digital Bangladesh.</a:t>
            </a:r>
          </a:p>
        </p:txBody>
      </p:sp>
    </p:spTree>
    <p:extLst>
      <p:ext uri="{BB962C8B-B14F-4D97-AF65-F5344CB8AC3E}">
        <p14:creationId xmlns:p14="http://schemas.microsoft.com/office/powerpoint/2010/main" xmlns="" val="243526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677334" y="1506828"/>
            <a:ext cx="8596668" cy="4842457"/>
          </a:xfrm>
        </p:spPr>
        <p:txBody>
          <a:bodyPr>
            <a:normAutofit/>
          </a:bodyPr>
          <a:lstStyle/>
          <a:p>
            <a:r>
              <a:rPr lang="en-US" sz="3200" b="1" u="sng" dirty="0" smtClean="0">
                <a:solidFill>
                  <a:schemeClr val="tx1">
                    <a:lumMod val="95000"/>
                    <a:lumOff val="5000"/>
                  </a:schemeClr>
                </a:solidFill>
              </a:rPr>
              <a:t>Data source</a:t>
            </a:r>
            <a:r>
              <a:rPr lang="en-US" sz="3200" dirty="0" smtClean="0"/>
              <a:t>: Mainly teachers will be the ones giving lectures, sharing lectures.</a:t>
            </a:r>
            <a:r>
              <a:rPr lang="en-US" sz="3200" dirty="0"/>
              <a:t> </a:t>
            </a:r>
            <a:r>
              <a:rPr lang="en-US" sz="3200" dirty="0" smtClean="0"/>
              <a:t>But, the students can also contribute.</a:t>
            </a:r>
          </a:p>
          <a:p>
            <a:r>
              <a:rPr lang="en-US" sz="3200" b="1" u="sng" dirty="0" smtClean="0">
                <a:solidFill>
                  <a:schemeClr val="tx1">
                    <a:lumMod val="95000"/>
                    <a:lumOff val="5000"/>
                  </a:schemeClr>
                </a:solidFill>
              </a:rPr>
              <a:t>Remote data storage</a:t>
            </a:r>
            <a:r>
              <a:rPr lang="en-US" sz="3200" dirty="0" smtClean="0"/>
              <a:t>: A central server with its own website.</a:t>
            </a:r>
            <a:endParaRPr lang="en-US" sz="3200" b="1" dirty="0"/>
          </a:p>
        </p:txBody>
      </p:sp>
    </p:spTree>
    <p:extLst>
      <p:ext uri="{BB962C8B-B14F-4D97-AF65-F5344CB8AC3E}">
        <p14:creationId xmlns:p14="http://schemas.microsoft.com/office/powerpoint/2010/main" xmlns="" val="398025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986"/>
          </a:xfrm>
        </p:spPr>
        <p:txBody>
          <a:bodyPr/>
          <a:lstStyle/>
          <a:p>
            <a:r>
              <a:rPr lang="en-US" dirty="0" smtClean="0"/>
              <a:t>Features</a:t>
            </a:r>
            <a:endParaRPr lang="en-US" dirty="0"/>
          </a:p>
        </p:txBody>
      </p:sp>
      <p:sp>
        <p:nvSpPr>
          <p:cNvPr id="3" name="Content Placeholder 2"/>
          <p:cNvSpPr>
            <a:spLocks noGrp="1"/>
          </p:cNvSpPr>
          <p:nvPr>
            <p:ph idx="1"/>
          </p:nvPr>
        </p:nvSpPr>
        <p:spPr>
          <a:xfrm>
            <a:off x="677334" y="1532587"/>
            <a:ext cx="8596668" cy="4829576"/>
          </a:xfrm>
        </p:spPr>
        <p:txBody>
          <a:bodyPr>
            <a:normAutofit fontScale="92500" lnSpcReduction="20000"/>
          </a:bodyPr>
          <a:lstStyle/>
          <a:p>
            <a:r>
              <a:rPr lang="en-US" b="1" u="sng" dirty="0">
                <a:solidFill>
                  <a:schemeClr val="tx1">
                    <a:lumMod val="95000"/>
                    <a:lumOff val="5000"/>
                  </a:schemeClr>
                </a:solidFill>
              </a:rPr>
              <a:t>List of features:</a:t>
            </a:r>
          </a:p>
          <a:p>
            <a:pPr>
              <a:buFont typeface="Wingdings" panose="05000000000000000000" pitchFamily="2" charset="2"/>
              <a:buChar char="q"/>
            </a:pPr>
            <a:r>
              <a:rPr lang="en-US" dirty="0">
                <a:solidFill>
                  <a:schemeClr val="accent1">
                    <a:lumMod val="50000"/>
                  </a:schemeClr>
                </a:solidFill>
              </a:rPr>
              <a:t>An android app in Bengali language</a:t>
            </a:r>
          </a:p>
          <a:p>
            <a:pPr lvl="0">
              <a:buFont typeface="Wingdings" panose="05000000000000000000" pitchFamily="2" charset="2"/>
              <a:buChar char="q"/>
            </a:pPr>
            <a:r>
              <a:rPr lang="en-US" dirty="0">
                <a:solidFill>
                  <a:schemeClr val="accent1">
                    <a:lumMod val="50000"/>
                  </a:schemeClr>
                </a:solidFill>
              </a:rPr>
              <a:t>Whenever teacher upload any material (lecture, result or important notice), the student and parents as soon as get a notification. Parents now and then can visit and see their children’s performance.</a:t>
            </a:r>
          </a:p>
          <a:p>
            <a:pPr lvl="0">
              <a:buFont typeface="Wingdings" panose="05000000000000000000" pitchFamily="2" charset="2"/>
              <a:buChar char="q"/>
            </a:pPr>
            <a:r>
              <a:rPr lang="en-US" dirty="0">
                <a:solidFill>
                  <a:schemeClr val="accent1">
                    <a:lumMod val="50000"/>
                  </a:schemeClr>
                </a:solidFill>
              </a:rPr>
              <a:t>After learning from uploaded lecture native teacher will help student understand lecture if needed.</a:t>
            </a:r>
          </a:p>
          <a:p>
            <a:pPr>
              <a:buFont typeface="Wingdings" panose="05000000000000000000" pitchFamily="2" charset="2"/>
              <a:buChar char="q"/>
            </a:pPr>
            <a:r>
              <a:rPr lang="en-US" dirty="0">
                <a:solidFill>
                  <a:schemeClr val="accent1">
                    <a:lumMod val="50000"/>
                  </a:schemeClr>
                </a:solidFill>
              </a:rPr>
              <a:t>Teachers and students can download the lecture.</a:t>
            </a:r>
          </a:p>
          <a:p>
            <a:pPr>
              <a:buFont typeface="Wingdings" panose="05000000000000000000" pitchFamily="2" charset="2"/>
              <a:buChar char="q"/>
            </a:pPr>
            <a:r>
              <a:rPr lang="en-US" dirty="0">
                <a:solidFill>
                  <a:schemeClr val="accent1">
                    <a:lumMod val="50000"/>
                  </a:schemeClr>
                </a:solidFill>
              </a:rPr>
              <a:t>Teacher, Guardian and Students shall use same android application.</a:t>
            </a:r>
          </a:p>
          <a:p>
            <a:pPr lvl="0">
              <a:buFont typeface="Wingdings" panose="05000000000000000000" pitchFamily="2" charset="2"/>
              <a:buChar char="q"/>
            </a:pPr>
            <a:r>
              <a:rPr lang="en-US" dirty="0">
                <a:solidFill>
                  <a:schemeClr val="accent1">
                    <a:lumMod val="50000"/>
                  </a:schemeClr>
                </a:solidFill>
              </a:rPr>
              <a:t>Pattern Lock will be used as password.</a:t>
            </a:r>
          </a:p>
          <a:p>
            <a:pPr>
              <a:buFont typeface="Wingdings" panose="05000000000000000000" pitchFamily="2" charset="2"/>
              <a:buChar char="q"/>
            </a:pPr>
            <a:r>
              <a:rPr lang="en-US" dirty="0">
                <a:solidFill>
                  <a:schemeClr val="accent1">
                    <a:lumMod val="50000"/>
                  </a:schemeClr>
                </a:solidFill>
              </a:rPr>
              <a:t>Auto Log Out after closing app</a:t>
            </a:r>
            <a:r>
              <a:rPr lang="en-US" dirty="0" smtClean="0">
                <a:solidFill>
                  <a:schemeClr val="accent1">
                    <a:lumMod val="50000"/>
                  </a:schemeClr>
                </a:solidFill>
              </a:rPr>
              <a:t>.</a:t>
            </a:r>
          </a:p>
          <a:p>
            <a:pPr>
              <a:buFont typeface="Wingdings" panose="05000000000000000000" pitchFamily="2" charset="2"/>
              <a:buChar char="q"/>
            </a:pPr>
            <a:r>
              <a:rPr lang="en-US" dirty="0">
                <a:solidFill>
                  <a:schemeClr val="accent1">
                    <a:lumMod val="50000"/>
                  </a:schemeClr>
                </a:solidFill>
              </a:rPr>
              <a:t>The students and parents will get notification. Teacher can send SMS if parents have no android phone. Thus, students will use smartphone not only for time passing, but also for their education. Parents will be able to check their children’s performance anytime. </a:t>
            </a:r>
            <a:endParaRPr lang="en-US" dirty="0" smtClean="0">
              <a:solidFill>
                <a:schemeClr val="accent1">
                  <a:lumMod val="50000"/>
                </a:schemeClr>
              </a:solidFill>
            </a:endParaRPr>
          </a:p>
          <a:p>
            <a:pPr>
              <a:buFont typeface="Wingdings" panose="05000000000000000000" pitchFamily="2" charset="2"/>
              <a:buChar char="q"/>
            </a:pPr>
            <a:r>
              <a:rPr lang="en-US" dirty="0">
                <a:solidFill>
                  <a:schemeClr val="accent1">
                    <a:lumMod val="50000"/>
                  </a:schemeClr>
                </a:solidFill>
              </a:rPr>
              <a:t>I</a:t>
            </a:r>
            <a:r>
              <a:rPr lang="en-US" dirty="0" smtClean="0">
                <a:solidFill>
                  <a:schemeClr val="accent1">
                    <a:lumMod val="50000"/>
                  </a:schemeClr>
                </a:solidFill>
              </a:rPr>
              <a:t>nteraction </a:t>
            </a:r>
            <a:r>
              <a:rPr lang="en-US" dirty="0">
                <a:solidFill>
                  <a:schemeClr val="accent1">
                    <a:lumMod val="50000"/>
                  </a:schemeClr>
                </a:solidFill>
              </a:rPr>
              <a:t>among students, teachers and </a:t>
            </a:r>
            <a:r>
              <a:rPr lang="en-US" dirty="0" smtClean="0">
                <a:solidFill>
                  <a:schemeClr val="accent1">
                    <a:lumMod val="50000"/>
                  </a:schemeClr>
                </a:solidFill>
              </a:rPr>
              <a:t>parents will increase. </a:t>
            </a:r>
            <a:endParaRPr lang="en-US" dirty="0">
              <a:solidFill>
                <a:schemeClr val="accent1">
                  <a:lumMod val="50000"/>
                </a:schemeClr>
              </a:solidFill>
            </a:endParaRPr>
          </a:p>
          <a:p>
            <a:pPr>
              <a:buFont typeface="Wingdings" panose="05000000000000000000" pitchFamily="2" charset="2"/>
              <a:buChar char="q"/>
            </a:pPr>
            <a:endParaRPr lang="en-US" dirty="0">
              <a:solidFill>
                <a:schemeClr val="accent1">
                  <a:lumMod val="50000"/>
                </a:schemeClr>
              </a:solidFill>
            </a:endParaRPr>
          </a:p>
          <a:p>
            <a:endParaRPr lang="en-US" dirty="0"/>
          </a:p>
        </p:txBody>
      </p:sp>
    </p:spTree>
    <p:extLst>
      <p:ext uri="{BB962C8B-B14F-4D97-AF65-F5344CB8AC3E}">
        <p14:creationId xmlns:p14="http://schemas.microsoft.com/office/powerpoint/2010/main" xmlns="" val="3450910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Prospect / Socio-economic</a:t>
            </a:r>
            <a:br>
              <a:rPr lang="en-US" b="1" dirty="0"/>
            </a:br>
            <a:r>
              <a:rPr lang="en-US" b="1" dirty="0"/>
              <a:t>Development</a:t>
            </a:r>
            <a:endParaRPr lang="en-US" dirty="0"/>
          </a:p>
        </p:txBody>
      </p:sp>
      <p:sp>
        <p:nvSpPr>
          <p:cNvPr id="3" name="Content Placeholder 2"/>
          <p:cNvSpPr>
            <a:spLocks noGrp="1"/>
          </p:cNvSpPr>
          <p:nvPr>
            <p:ph idx="1"/>
          </p:nvPr>
        </p:nvSpPr>
        <p:spPr/>
        <p:txBody>
          <a:bodyPr>
            <a:normAutofit/>
          </a:bodyPr>
          <a:lstStyle/>
          <a:p>
            <a:r>
              <a:rPr lang="en-US" sz="2400" b="1" u="sng" dirty="0" smtClean="0">
                <a:solidFill>
                  <a:schemeClr val="tx1">
                    <a:lumMod val="95000"/>
                    <a:lumOff val="5000"/>
                  </a:schemeClr>
                </a:solidFill>
              </a:rPr>
              <a:t>Business scope: </a:t>
            </a:r>
            <a:r>
              <a:rPr lang="en-US" sz="2400" dirty="0" smtClean="0"/>
              <a:t>It will be a free application. But we can allow adds </a:t>
            </a:r>
          </a:p>
          <a:p>
            <a:r>
              <a:rPr lang="en-US" sz="2400" b="1" u="sng" dirty="0" smtClean="0">
                <a:solidFill>
                  <a:schemeClr val="tx1">
                    <a:lumMod val="95000"/>
                    <a:lumOff val="5000"/>
                  </a:schemeClr>
                </a:solidFill>
              </a:rPr>
              <a:t>Role </a:t>
            </a:r>
            <a:r>
              <a:rPr lang="en-US" sz="2400" b="1" u="sng" dirty="0">
                <a:solidFill>
                  <a:schemeClr val="tx1">
                    <a:lumMod val="95000"/>
                    <a:lumOff val="5000"/>
                  </a:schemeClr>
                </a:solidFill>
              </a:rPr>
              <a:t>in Socio-economic </a:t>
            </a:r>
            <a:r>
              <a:rPr lang="en-US" sz="2400" b="1" u="sng" dirty="0" smtClean="0">
                <a:solidFill>
                  <a:schemeClr val="tx1">
                    <a:lumMod val="95000"/>
                    <a:lumOff val="5000"/>
                  </a:schemeClr>
                </a:solidFill>
              </a:rPr>
              <a:t>Development: </a:t>
            </a:r>
            <a:r>
              <a:rPr lang="en-US" sz="2400" dirty="0"/>
              <a:t>Catalyze the country to be a developed country.</a:t>
            </a:r>
          </a:p>
          <a:p>
            <a:r>
              <a:rPr lang="en-US" sz="2400" b="1" u="sng" dirty="0">
                <a:solidFill>
                  <a:schemeClr val="tx1">
                    <a:lumMod val="95000"/>
                    <a:lumOff val="5000"/>
                  </a:schemeClr>
                </a:solidFill>
              </a:rPr>
              <a:t>Does not derive business but can </a:t>
            </a:r>
            <a:r>
              <a:rPr lang="en-US" sz="2400" b="1" u="sng" dirty="0" smtClean="0">
                <a:solidFill>
                  <a:schemeClr val="tx1">
                    <a:lumMod val="95000"/>
                    <a:lumOff val="5000"/>
                  </a:schemeClr>
                </a:solidFill>
              </a:rPr>
              <a:t>work significantly </a:t>
            </a:r>
            <a:r>
              <a:rPr lang="en-US" sz="2400" b="1" u="sng" dirty="0">
                <a:solidFill>
                  <a:schemeClr val="tx1">
                    <a:lumMod val="95000"/>
                    <a:lumOff val="5000"/>
                  </a:schemeClr>
                </a:solidFill>
              </a:rPr>
              <a:t>for the social </a:t>
            </a:r>
            <a:r>
              <a:rPr lang="en-US" sz="2400" b="1" u="sng" dirty="0" smtClean="0">
                <a:solidFill>
                  <a:schemeClr val="tx1">
                    <a:lumMod val="95000"/>
                    <a:lumOff val="5000"/>
                  </a:schemeClr>
                </a:solidFill>
              </a:rPr>
              <a:t>advancement: </a:t>
            </a:r>
            <a:r>
              <a:rPr lang="en-US" sz="2400" dirty="0" smtClean="0"/>
              <a:t>Yes, </a:t>
            </a:r>
            <a:r>
              <a:rPr lang="en-US" sz="2400" dirty="0"/>
              <a:t>c</a:t>
            </a:r>
            <a:r>
              <a:rPr lang="en-US" sz="2400" dirty="0" smtClean="0"/>
              <a:t>hildren </a:t>
            </a:r>
            <a:r>
              <a:rPr lang="en-US" sz="2400" dirty="0"/>
              <a:t>will be well educated. There would be no discrimination between town and village education. Ensure a standard education for all as it is our basic need</a:t>
            </a:r>
            <a:r>
              <a:rPr lang="en-US" sz="2400" dirty="0" smtClean="0"/>
              <a:t>.</a:t>
            </a:r>
            <a:endParaRPr lang="en-US" sz="2400" dirty="0"/>
          </a:p>
        </p:txBody>
      </p:sp>
    </p:spTree>
    <p:extLst>
      <p:ext uri="{BB962C8B-B14F-4D97-AF65-F5344CB8AC3E}">
        <p14:creationId xmlns:p14="http://schemas.microsoft.com/office/powerpoint/2010/main" xmlns="" val="3676459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677334" y="1468192"/>
            <a:ext cx="8596668" cy="4842455"/>
          </a:xfrm>
        </p:spPr>
        <p:txBody>
          <a:bodyPr>
            <a:noAutofit/>
          </a:bodyPr>
          <a:lstStyle/>
          <a:p>
            <a:r>
              <a:rPr lang="en-US" sz="2000" u="sng" dirty="0" smtClean="0"/>
              <a:t>Requirement specifications: </a:t>
            </a:r>
            <a:r>
              <a:rPr lang="en-US" sz="2000" dirty="0" smtClean="0"/>
              <a:t>An android phone in the user level</a:t>
            </a:r>
          </a:p>
          <a:p>
            <a:r>
              <a:rPr lang="en-US" sz="2000" u="sng" dirty="0" smtClean="0"/>
              <a:t>Design of the UX: </a:t>
            </a:r>
            <a:r>
              <a:rPr lang="en-US" sz="2000" dirty="0" smtClean="0"/>
              <a:t>The UX will be motivational ones related to learning and suitable for excellent user experience.</a:t>
            </a:r>
          </a:p>
          <a:p>
            <a:r>
              <a:rPr lang="en-US" sz="2000" u="sng" dirty="0" smtClean="0"/>
              <a:t>Data </a:t>
            </a:r>
            <a:r>
              <a:rPr lang="en-US" sz="2000" u="sng" dirty="0" smtClean="0"/>
              <a:t>collection: </a:t>
            </a:r>
            <a:r>
              <a:rPr lang="en-US" sz="2000" dirty="0" smtClean="0"/>
              <a:t>We will collect data to be uploaded (lectures, notes, results) centrally. We will also keep track of our users’ usages.</a:t>
            </a:r>
          </a:p>
          <a:p>
            <a:r>
              <a:rPr lang="en-US" sz="2000" u="sng" dirty="0" smtClean="0"/>
              <a:t>Updates:</a:t>
            </a:r>
            <a:r>
              <a:rPr lang="en-US" sz="2000" dirty="0" smtClean="0"/>
              <a:t> Lectures, notes will be updated on almost daily basis to achieve the main objective of this app. UI will also be updated regularly.</a:t>
            </a:r>
          </a:p>
          <a:p>
            <a:r>
              <a:rPr lang="en-US" sz="2000" u="sng" dirty="0" smtClean="0"/>
              <a:t>Verification plan: </a:t>
            </a:r>
            <a:r>
              <a:rPr lang="en-US" sz="2000" dirty="0" smtClean="0"/>
              <a:t>With several educational institutes’ teachers, students and guardians at first.</a:t>
            </a:r>
            <a:endParaRPr lang="en-US" sz="2000" u="sng" dirty="0"/>
          </a:p>
        </p:txBody>
      </p:sp>
    </p:spTree>
    <p:extLst>
      <p:ext uri="{BB962C8B-B14F-4D97-AF65-F5344CB8AC3E}">
        <p14:creationId xmlns:p14="http://schemas.microsoft.com/office/powerpoint/2010/main" xmlns="" val="383609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a:t>
            </a:r>
            <a:endParaRPr lang="en-US" dirty="0"/>
          </a:p>
        </p:txBody>
      </p:sp>
      <p:sp>
        <p:nvSpPr>
          <p:cNvPr id="3" name="Content Placeholder 2"/>
          <p:cNvSpPr>
            <a:spLocks noGrp="1"/>
          </p:cNvSpPr>
          <p:nvPr>
            <p:ph idx="1"/>
          </p:nvPr>
        </p:nvSpPr>
        <p:spPr/>
        <p:txBody>
          <a:bodyPr>
            <a:normAutofit/>
          </a:bodyPr>
          <a:lstStyle/>
          <a:p>
            <a:r>
              <a:rPr lang="en-US" u="sng" dirty="0" smtClean="0">
                <a:solidFill>
                  <a:schemeClr val="tx1">
                    <a:lumMod val="95000"/>
                    <a:lumOff val="5000"/>
                  </a:schemeClr>
                </a:solidFill>
              </a:rPr>
              <a:t>Work distribution</a:t>
            </a:r>
            <a:r>
              <a:rPr lang="en-US" u="sng" dirty="0" smtClean="0">
                <a:solidFill>
                  <a:schemeClr val="tx1">
                    <a:lumMod val="95000"/>
                    <a:lumOff val="5000"/>
                  </a:schemeClr>
                </a:solidFill>
              </a:rPr>
              <a:t>:</a:t>
            </a:r>
          </a:p>
          <a:p>
            <a:pPr>
              <a:buNone/>
            </a:pPr>
            <a:endParaRPr lang="en-US" u="sng" dirty="0" smtClean="0">
              <a:solidFill>
                <a:schemeClr val="tx1">
                  <a:lumMod val="95000"/>
                  <a:lumOff val="5000"/>
                </a:schemeClr>
              </a:solidFill>
            </a:endParaRPr>
          </a:p>
          <a:p>
            <a:pPr>
              <a:buFont typeface="Wingdings" panose="05000000000000000000" pitchFamily="2" charset="2"/>
              <a:buChar char="q"/>
            </a:pPr>
            <a:r>
              <a:rPr lang="en-US" i="1" dirty="0" smtClean="0">
                <a:solidFill>
                  <a:schemeClr val="tx1">
                    <a:lumMod val="95000"/>
                    <a:lumOff val="5000"/>
                  </a:schemeClr>
                </a:solidFill>
              </a:rPr>
              <a:t>UI </a:t>
            </a:r>
            <a:r>
              <a:rPr lang="en-US" i="1" dirty="0" smtClean="0">
                <a:solidFill>
                  <a:schemeClr val="tx1">
                    <a:lumMod val="95000"/>
                    <a:lumOff val="5000"/>
                  </a:schemeClr>
                </a:solidFill>
              </a:rPr>
              <a:t>design				:  </a:t>
            </a:r>
            <a:r>
              <a:rPr lang="en-US" i="1" dirty="0" err="1" smtClean="0">
                <a:solidFill>
                  <a:schemeClr val="tx1">
                    <a:lumMod val="95000"/>
                    <a:lumOff val="5000"/>
                  </a:schemeClr>
                </a:solidFill>
              </a:rPr>
              <a:t>Dipto</a:t>
            </a:r>
            <a:r>
              <a:rPr lang="en-US" i="1" dirty="0" smtClean="0">
                <a:solidFill>
                  <a:schemeClr val="tx1">
                    <a:lumMod val="95000"/>
                    <a:lumOff val="5000"/>
                  </a:schemeClr>
                </a:solidFill>
              </a:rPr>
              <a:t> Das</a:t>
            </a:r>
          </a:p>
          <a:p>
            <a:pPr>
              <a:buNone/>
            </a:pPr>
            <a:endParaRPr lang="en-US" i="1" dirty="0" smtClean="0">
              <a:solidFill>
                <a:schemeClr val="tx1">
                  <a:lumMod val="95000"/>
                  <a:lumOff val="5000"/>
                </a:schemeClr>
              </a:solidFill>
            </a:endParaRPr>
          </a:p>
          <a:p>
            <a:pPr>
              <a:buFont typeface="Wingdings" panose="05000000000000000000" pitchFamily="2" charset="2"/>
              <a:buChar char="q"/>
            </a:pPr>
            <a:r>
              <a:rPr lang="en-US" i="1" dirty="0" smtClean="0">
                <a:solidFill>
                  <a:schemeClr val="tx1">
                    <a:lumMod val="95000"/>
                    <a:lumOff val="5000"/>
                  </a:schemeClr>
                </a:solidFill>
              </a:rPr>
              <a:t>Concept development 	:  </a:t>
            </a:r>
            <a:r>
              <a:rPr lang="en-US" i="1" dirty="0" err="1" smtClean="0">
                <a:solidFill>
                  <a:schemeClr val="tx1">
                    <a:lumMod val="95000"/>
                    <a:lumOff val="5000"/>
                  </a:schemeClr>
                </a:solidFill>
              </a:rPr>
              <a:t>Sabbir</a:t>
            </a:r>
            <a:r>
              <a:rPr lang="en-US" i="1" dirty="0" smtClean="0">
                <a:solidFill>
                  <a:schemeClr val="tx1">
                    <a:lumMod val="95000"/>
                    <a:lumOff val="5000"/>
                  </a:schemeClr>
                </a:solidFill>
              </a:rPr>
              <a:t> Ahmed</a:t>
            </a:r>
          </a:p>
          <a:p>
            <a:pPr>
              <a:buFont typeface="Wingdings" panose="05000000000000000000" pitchFamily="2" charset="2"/>
              <a:buChar char="q"/>
            </a:pPr>
            <a:endParaRPr lang="en-US" i="1" dirty="0" smtClean="0">
              <a:solidFill>
                <a:schemeClr val="tx1">
                  <a:lumMod val="95000"/>
                  <a:lumOff val="5000"/>
                </a:schemeClr>
              </a:solidFill>
            </a:endParaRPr>
          </a:p>
          <a:p>
            <a:pPr>
              <a:buFont typeface="Wingdings" panose="05000000000000000000" pitchFamily="2" charset="2"/>
              <a:buChar char="q"/>
            </a:pPr>
            <a:r>
              <a:rPr lang="en-US" i="1" dirty="0" smtClean="0">
                <a:solidFill>
                  <a:schemeClr val="tx1">
                    <a:lumMod val="95000"/>
                    <a:lumOff val="5000"/>
                  </a:schemeClr>
                </a:solidFill>
              </a:rPr>
              <a:t>Software development :  </a:t>
            </a:r>
            <a:r>
              <a:rPr lang="en-US" i="1" dirty="0" err="1" smtClean="0">
                <a:solidFill>
                  <a:schemeClr val="tx1">
                    <a:lumMod val="95000"/>
                    <a:lumOff val="5000"/>
                  </a:schemeClr>
                </a:solidFill>
              </a:rPr>
              <a:t>Tarik</a:t>
            </a:r>
            <a:r>
              <a:rPr lang="en-US" i="1" dirty="0" smtClean="0">
                <a:solidFill>
                  <a:schemeClr val="tx1">
                    <a:lumMod val="95000"/>
                    <a:lumOff val="5000"/>
                  </a:schemeClr>
                </a:solidFill>
              </a:rPr>
              <a:t> Reza </a:t>
            </a:r>
            <a:r>
              <a:rPr lang="en-US" i="1" dirty="0" err="1" smtClean="0">
                <a:solidFill>
                  <a:schemeClr val="tx1">
                    <a:lumMod val="95000"/>
                    <a:lumOff val="5000"/>
                  </a:schemeClr>
                </a:solidFill>
              </a:rPr>
              <a:t>Toha</a:t>
            </a:r>
            <a:r>
              <a:rPr lang="en-US" i="1" dirty="0" smtClean="0">
                <a:solidFill>
                  <a:schemeClr val="tx1">
                    <a:lumMod val="95000"/>
                    <a:lumOff val="5000"/>
                  </a:schemeClr>
                </a:solidFill>
              </a:rPr>
              <a:t>	</a:t>
            </a:r>
          </a:p>
          <a:p>
            <a:pPr>
              <a:buFont typeface="Wingdings" panose="05000000000000000000" pitchFamily="2" charset="2"/>
              <a:buChar char="q"/>
            </a:pPr>
            <a:endParaRPr lang="en-US" i="1" dirty="0" smtClean="0">
              <a:solidFill>
                <a:schemeClr val="tx1">
                  <a:lumMod val="95000"/>
                  <a:lumOff val="5000"/>
                </a:schemeClr>
              </a:solidFill>
            </a:endParaRPr>
          </a:p>
          <a:p>
            <a:pPr>
              <a:buFont typeface="Wingdings" panose="05000000000000000000" pitchFamily="2" charset="2"/>
              <a:buChar char="q"/>
            </a:pPr>
            <a:r>
              <a:rPr lang="en-US" i="1" dirty="0" smtClean="0">
                <a:solidFill>
                  <a:schemeClr val="tx1">
                    <a:lumMod val="95000"/>
                    <a:lumOff val="5000"/>
                  </a:schemeClr>
                </a:solidFill>
              </a:rPr>
              <a:t>Implementation		:  Al-</a:t>
            </a:r>
            <a:r>
              <a:rPr lang="en-US" i="1" dirty="0" err="1" smtClean="0">
                <a:solidFill>
                  <a:schemeClr val="tx1">
                    <a:lumMod val="95000"/>
                    <a:lumOff val="5000"/>
                  </a:schemeClr>
                </a:solidFill>
              </a:rPr>
              <a:t>Hasan</a:t>
            </a:r>
            <a:endParaRPr lang="en-US" i="1" dirty="0">
              <a:solidFill>
                <a:schemeClr val="tx1">
                  <a:lumMod val="95000"/>
                  <a:lumOff val="5000"/>
                </a:schemeClr>
              </a:solidFill>
            </a:endParaRPr>
          </a:p>
        </p:txBody>
      </p:sp>
    </p:spTree>
    <p:extLst>
      <p:ext uri="{BB962C8B-B14F-4D97-AF65-F5344CB8AC3E}">
        <p14:creationId xmlns:p14="http://schemas.microsoft.com/office/powerpoint/2010/main" xmlns="" val="2279965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114</TotalTime>
  <Words>772</Words>
  <Application>Microsoft Office PowerPoint</Application>
  <PresentationFormat>Custom</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PathShala(পাঠশালা)</vt:lpstr>
      <vt:lpstr>Features:</vt:lpstr>
      <vt:lpstr>Features: Why is the idea unique?</vt:lpstr>
      <vt:lpstr>Features: Why is the idea unique?</vt:lpstr>
      <vt:lpstr>Features</vt:lpstr>
      <vt:lpstr>Features</vt:lpstr>
      <vt:lpstr>Business Prospect / Socio-economic Development</vt:lpstr>
      <vt:lpstr>Design</vt:lpstr>
      <vt:lpstr>Development plan</vt:lpstr>
      <vt:lpstr>Development plan</vt:lpstr>
      <vt:lpstr>Questions ?</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PathShala(পাঠশালা)</dc:title>
  <dc:creator>Dipto Das</dc:creator>
  <cp:lastModifiedBy>TOHA</cp:lastModifiedBy>
  <cp:revision>48</cp:revision>
  <dcterms:created xsi:type="dcterms:W3CDTF">2015-01-08T05:11:35Z</dcterms:created>
  <dcterms:modified xsi:type="dcterms:W3CDTF">2015-01-09T13:02:57Z</dcterms:modified>
</cp:coreProperties>
</file>