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32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05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83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8330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644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943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28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69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37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190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7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11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927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8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87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C174D18-4EEB-4A71-B825-1553C77093E1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2940BB-85CF-4AB1-B251-C86602CCD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581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2386274"/>
            <a:ext cx="9347200" cy="768624"/>
          </a:xfrm>
        </p:spPr>
        <p:txBody>
          <a:bodyPr>
            <a:normAutofit fontScale="90000"/>
          </a:bodyPr>
          <a:lstStyle/>
          <a:p>
            <a:r>
              <a:rPr lang="en-IN" dirty="0"/>
              <a:t>Coursera Course Data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" y="3936130"/>
            <a:ext cx="1036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smtClean="0"/>
              <a:t>BUSINESS REQUIREMENTS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550" y="646374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7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095" y="139700"/>
            <a:ext cx="10353762" cy="5461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KPI </a:t>
            </a:r>
            <a:r>
              <a:rPr lang="en-US" b="1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776" y="957749"/>
            <a:ext cx="11074400" cy="5684351"/>
          </a:xfrm>
        </p:spPr>
        <p:txBody>
          <a:bodyPr>
            <a:noAutofit/>
          </a:bodyPr>
          <a:lstStyle/>
          <a:p>
            <a:r>
              <a:rPr lang="en-US" sz="2200" b="1" dirty="0"/>
              <a:t>Total </a:t>
            </a:r>
            <a:r>
              <a:rPr lang="en-US" sz="2200" b="1" dirty="0"/>
              <a:t>Courses</a:t>
            </a:r>
            <a:br>
              <a:rPr lang="en-US" sz="2200" b="1" dirty="0"/>
            </a:br>
            <a:r>
              <a:rPr lang="en-US" sz="2200" b="1" dirty="0"/>
              <a:t>→ Total number of courses available on the platform</a:t>
            </a:r>
            <a:r>
              <a:rPr lang="en-US" sz="2200" b="1" dirty="0"/>
              <a:t>.</a:t>
            </a:r>
            <a:endParaRPr lang="en-US" sz="2200" b="1" dirty="0"/>
          </a:p>
          <a:p>
            <a:r>
              <a:rPr lang="en-US" sz="2200" b="1" dirty="0"/>
              <a:t>Average Course Rating</a:t>
            </a:r>
            <a:br>
              <a:rPr lang="en-US" sz="2200" b="1" dirty="0"/>
            </a:br>
            <a:r>
              <a:rPr lang="en-US" sz="2200" b="1" dirty="0"/>
              <a:t>→ Measures average learner satisfaction across all courses</a:t>
            </a:r>
            <a:r>
              <a:rPr lang="en-US" sz="2200" b="1" dirty="0"/>
              <a:t>.</a:t>
            </a:r>
            <a:endParaRPr lang="en-US" sz="2200" b="1" dirty="0"/>
          </a:p>
          <a:p>
            <a:r>
              <a:rPr lang="en-US" sz="2200" b="1" dirty="0"/>
              <a:t>Most Reviewed Courses</a:t>
            </a:r>
            <a:br>
              <a:rPr lang="en-US" sz="2200" b="1" dirty="0"/>
            </a:br>
            <a:r>
              <a:rPr lang="en-US" sz="2200" b="1" dirty="0"/>
              <a:t>→ Identifies courses with the highest student engagement (based on review count</a:t>
            </a:r>
            <a:r>
              <a:rPr lang="en-US" sz="2200" b="1" dirty="0"/>
              <a:t>).</a:t>
            </a:r>
            <a:endParaRPr lang="en-US" sz="2200" b="1" dirty="0"/>
          </a:p>
          <a:p>
            <a:r>
              <a:rPr lang="en-US" sz="2200" b="1" dirty="0"/>
              <a:t>Courses by Level</a:t>
            </a:r>
            <a:br>
              <a:rPr lang="en-US" sz="2200" b="1" dirty="0"/>
            </a:br>
            <a:r>
              <a:rPr lang="en-US" sz="2200" b="1" dirty="0"/>
              <a:t>→ Shows how courses are distributed across Beginner, Intermediate, and Advanced levels</a:t>
            </a:r>
            <a:r>
              <a:rPr lang="en-US" sz="2200" b="1" dirty="0"/>
              <a:t>.</a:t>
            </a:r>
            <a:endParaRPr lang="en-US" sz="2200" b="1" dirty="0"/>
          </a:p>
          <a:p>
            <a:r>
              <a:rPr lang="en-US" sz="2200" b="1" dirty="0"/>
              <a:t>Courses with Credit Eligibility</a:t>
            </a:r>
            <a:br>
              <a:rPr lang="en-US" sz="2200" b="1" dirty="0"/>
            </a:br>
            <a:r>
              <a:rPr lang="en-US" sz="2200" b="1" dirty="0"/>
              <a:t>→ Number of courses that are eligible for academic or professional </a:t>
            </a:r>
            <a:r>
              <a:rPr lang="en-US" sz="2200" b="1" dirty="0"/>
              <a:t>credit.</a:t>
            </a:r>
          </a:p>
          <a:p>
            <a:r>
              <a:rPr lang="en-US" sz="2200" b="1" dirty="0"/>
              <a:t>Top </a:t>
            </a:r>
            <a:r>
              <a:rPr lang="en-US" sz="2200" b="1" dirty="0"/>
              <a:t>Certification Types</a:t>
            </a:r>
            <a:br>
              <a:rPr lang="en-US" sz="2200" b="1" dirty="0"/>
            </a:br>
            <a:r>
              <a:rPr lang="en-US" sz="2200" b="1" dirty="0"/>
              <a:t>→ Frequency of each certificate type (e.g., Professional Certificate, Specialization, etc</a:t>
            </a:r>
            <a:r>
              <a:rPr lang="en-US" sz="2200" b="1" dirty="0"/>
              <a:t>.).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25939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65" y="203200"/>
            <a:ext cx="10353762" cy="749300"/>
          </a:xfrm>
        </p:spPr>
        <p:txBody>
          <a:bodyPr>
            <a:normAutofit/>
          </a:bodyPr>
          <a:lstStyle/>
          <a:p>
            <a:r>
              <a:rPr lang="en-US" b="1" dirty="0"/>
              <a:t>Granular </a:t>
            </a:r>
            <a:r>
              <a:rPr lang="en-US" b="1" dirty="0" smtClean="0"/>
              <a:t>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393" y="1155700"/>
            <a:ext cx="10960705" cy="5321300"/>
          </a:xfrm>
        </p:spPr>
        <p:txBody>
          <a:bodyPr>
            <a:noAutofit/>
          </a:bodyPr>
          <a:lstStyle/>
          <a:p>
            <a:r>
              <a:rPr lang="en-US" sz="2200" b="1" dirty="0" smtClean="0"/>
              <a:t>Course </a:t>
            </a:r>
            <a:r>
              <a:rPr lang="en-US" sz="2200" b="1" dirty="0"/>
              <a:t>Count by Partner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Objective:</a:t>
            </a:r>
            <a:r>
              <a:rPr lang="en-US" sz="2200" dirty="0"/>
              <a:t> Analyze which organizations/universities offer the most courses on Coursera.</a:t>
            </a:r>
          </a:p>
          <a:p>
            <a:r>
              <a:rPr lang="en-US" sz="2200" b="1" dirty="0"/>
              <a:t>Average Rating by Partner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Objective:</a:t>
            </a:r>
            <a:r>
              <a:rPr lang="en-US" sz="2200" dirty="0"/>
              <a:t> Evaluate course quality across different content partners.</a:t>
            </a:r>
          </a:p>
          <a:p>
            <a:r>
              <a:rPr lang="en-US" sz="2200" b="1" dirty="0"/>
              <a:t>Skill Distribution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Objective:</a:t>
            </a:r>
            <a:r>
              <a:rPr lang="en-US" sz="2200" dirty="0"/>
              <a:t> Understand the most frequently taught skills and trending topics across the platform.</a:t>
            </a:r>
          </a:p>
          <a:p>
            <a:r>
              <a:rPr lang="en-US" sz="2200" b="1" dirty="0"/>
              <a:t>Courses by Duration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Objective:</a:t>
            </a:r>
            <a:r>
              <a:rPr lang="en-US" sz="2200" dirty="0"/>
              <a:t> Group courses by estimated completion time to help learners choose based on time availability.</a:t>
            </a:r>
          </a:p>
          <a:p>
            <a:r>
              <a:rPr lang="en-US" sz="2200" b="1" dirty="0"/>
              <a:t>Top Courses by Rating &amp; Reviews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Objective:</a:t>
            </a:r>
            <a:r>
              <a:rPr lang="en-US" sz="2200" dirty="0"/>
              <a:t> Identify high-impact courses that are both top-rated and widely reviewed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571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2798</TotalTime>
  <Words>16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Calisto MT</vt:lpstr>
      <vt:lpstr>Trebuchet MS</vt:lpstr>
      <vt:lpstr>Wingdings 2</vt:lpstr>
      <vt:lpstr>Slate</vt:lpstr>
      <vt:lpstr>Coursera Course Data Analysis</vt:lpstr>
      <vt:lpstr>KPI Requirements</vt:lpstr>
      <vt:lpstr>Granular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Coursera Course Data Analysis</dc:title>
  <dc:creator>AYESHA</dc:creator>
  <cp:lastModifiedBy>AYESHA</cp:lastModifiedBy>
  <cp:revision>5</cp:revision>
  <dcterms:created xsi:type="dcterms:W3CDTF">2025-06-02T05:24:44Z</dcterms:created>
  <dcterms:modified xsi:type="dcterms:W3CDTF">2025-06-04T04:03:26Z</dcterms:modified>
</cp:coreProperties>
</file>