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BD9C-17D0-B281-5B18-92853D82D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50844-BA88-4C5C-998A-BC8EE456E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EB2FF-5C60-4A1A-2C56-E6F23BFD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BF5C-0619-475C-88CA-4F2E5319029A}" type="datetimeFigureOut">
              <a:rPr lang="en-ZA" smtClean="0"/>
              <a:t>01/12/2023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E8E6-947F-4F02-8E26-9E780575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A592E-D552-2CCE-EDAE-93F5B37D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9C28-18EE-4864-B47D-BA45A74285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4514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106B-0CC7-630F-8FC2-11DBFDB6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3DCA2-BEB9-CFC2-48B6-7C03AC433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AC8D-D7BD-E66C-3CE0-E4DA0EF8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BF5C-0619-475C-88CA-4F2E5319029A}" type="datetimeFigureOut">
              <a:rPr lang="en-ZA" smtClean="0"/>
              <a:t>01/12/2023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C248-638F-B9B5-069D-24F6332D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49096-0703-AF51-3FC2-DB9F00E6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9C28-18EE-4864-B47D-BA45A74285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0885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2A9FE-FC2D-82FE-2704-340B41711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8C891-C31C-509F-360D-910EA6D51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A7BC4-6F72-1944-9657-D5B800FB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BF5C-0619-475C-88CA-4F2E5319029A}" type="datetimeFigureOut">
              <a:rPr lang="en-ZA" smtClean="0"/>
              <a:t>01/12/2023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DBC6-863E-448A-52AC-14E23A4C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47E7-A672-16F6-530F-EC69DFE5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9C28-18EE-4864-B47D-BA45A74285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028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AAA6-4EE2-3CC2-D42F-171B5152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67422-8D30-D9C8-236F-834DCFEC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3537-18BE-CC43-8782-BB858748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BF5C-0619-475C-88CA-4F2E5319029A}" type="datetimeFigureOut">
              <a:rPr lang="en-ZA" smtClean="0"/>
              <a:t>01/12/2023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18A0-AB64-E827-54FF-5FD8947E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E894-C682-4A53-BA3B-028DBB8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9C28-18EE-4864-B47D-BA45A74285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776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D92D-EED0-C019-F733-D6BCB92C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927E-298E-7710-B940-6C3C91DD9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B5FF5-36EB-6CE1-FDD5-3AD769C1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BF5C-0619-475C-88CA-4F2E5319029A}" type="datetimeFigureOut">
              <a:rPr lang="en-ZA" smtClean="0"/>
              <a:t>01/12/2023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35A03-722C-5C5C-A1C6-CAC6AD8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83708-53CB-D870-9F55-A0FCB58C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9C28-18EE-4864-B47D-BA45A74285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794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A4AB-93D8-104F-46BE-7DE03DE2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2A82-4053-6268-D0A6-CF042D0B0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6B7AF-9B67-7948-29A5-C6B75F21E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D4659-46A4-CA98-CA8C-B6CA8F3B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BF5C-0619-475C-88CA-4F2E5319029A}" type="datetimeFigureOut">
              <a:rPr lang="en-ZA" smtClean="0"/>
              <a:t>01/12/2023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ACA68-E284-C7B7-8D34-B302C247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DDA21-8FD5-4EF1-840A-AF90065A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9C28-18EE-4864-B47D-BA45A74285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6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5AAD-227F-ECC6-C71F-BD56656C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B1587-1D77-E429-D0E1-DE1D309CA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47CE0-601C-4196-58A2-2B77A23C5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DE721-56FB-CC16-7755-A61FB4083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94DC7-34BD-08D3-EC7E-ECB92F201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1EC98-2E59-3AF9-03E5-3519017F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BF5C-0619-475C-88CA-4F2E5319029A}" type="datetimeFigureOut">
              <a:rPr lang="en-ZA" smtClean="0"/>
              <a:t>01/12/2023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02657-BEC1-99DA-04A6-5C381B67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743FD-AC50-CA55-6CB4-6B17769A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9C28-18EE-4864-B47D-BA45A74285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305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B849-71DB-436D-DE1E-710BC29E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D0233-9205-9019-76A8-2C1BD212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BF5C-0619-475C-88CA-4F2E5319029A}" type="datetimeFigureOut">
              <a:rPr lang="en-ZA" smtClean="0"/>
              <a:t>01/12/2023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C1FDA-6FC8-4A8F-D304-E8B4F332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8C7F2-10D3-8501-0E91-16FAB7AF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9C28-18EE-4864-B47D-BA45A74285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92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A6CB5-4764-5BD9-1DA0-2ACD5910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BF5C-0619-475C-88CA-4F2E5319029A}" type="datetimeFigureOut">
              <a:rPr lang="en-ZA" smtClean="0"/>
              <a:t>01/12/2023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2B7DD-51BE-9889-5F90-FF820D18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5AB9A-D189-69D9-4D76-9C2FD35D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9C28-18EE-4864-B47D-BA45A74285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5628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E267-039B-887A-1814-A3317B0B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3D29-75D9-5F1D-F472-E2ABF9B3A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AE361-FC56-F318-4FAC-737151864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D9B98-8ABC-1C39-58F6-AD8447036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BF5C-0619-475C-88CA-4F2E5319029A}" type="datetimeFigureOut">
              <a:rPr lang="en-ZA" smtClean="0"/>
              <a:t>01/12/2023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28604-7611-6BB4-DCE9-29EECBFF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950A3-F3C6-C670-CD73-6BAEA547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9C28-18EE-4864-B47D-BA45A74285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016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0CE4-E27F-B100-C70C-D44B8AEA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F5EF8-289F-E583-EE65-BB8DCE188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73553-A3F3-F01C-44DB-35107809B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325C3-FF52-D55C-92AC-9599B88E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BF5C-0619-475C-88CA-4F2E5319029A}" type="datetimeFigureOut">
              <a:rPr lang="en-ZA" smtClean="0"/>
              <a:t>01/12/2023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FCD36-C02D-D007-C102-0D7F591F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D9323-0906-E000-1565-FB44A618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9C28-18EE-4864-B47D-BA45A74285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4158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AF282-1595-AED9-70DE-0C37158C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0DF12-6EA9-8A16-82CB-5D3BE487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0478F-EE10-3BDA-6AA4-ACAA3E7D5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3BF5C-0619-475C-88CA-4F2E5319029A}" type="datetimeFigureOut">
              <a:rPr lang="en-ZA" smtClean="0"/>
              <a:t>01/12/2023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859-7022-0FBF-9DEB-4551CDDC1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7116-FB54-96D0-ACF7-E2C1DC24D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9C28-18EE-4864-B47D-BA45A742859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696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460D47-75CD-497D-BC88-FA41997D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009592-A5E6-4C28-98E1-2066732D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D59619-E7E2-49E5-B842-23F79868B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A0E474-BC1B-4020-8F1C-5DB17CF64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990600"/>
            <a:ext cx="99060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C122A-5295-1452-C880-F611A5F4D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959" y="1168401"/>
            <a:ext cx="5694682" cy="863599"/>
          </a:xfrm>
        </p:spPr>
        <p:txBody>
          <a:bodyPr anchor="t">
            <a:normAutofit/>
          </a:bodyPr>
          <a:lstStyle/>
          <a:p>
            <a:pPr algn="l"/>
            <a:r>
              <a:rPr lang="en-ZA" sz="4800" dirty="0"/>
              <a:t>Problem Statement: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C70B5-1D96-AB6C-AF96-157F32851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8" y="3429000"/>
            <a:ext cx="8478521" cy="1752600"/>
          </a:xfrm>
        </p:spPr>
        <p:txBody>
          <a:bodyPr>
            <a:normAutofit/>
          </a:bodyPr>
          <a:lstStyle/>
          <a:p>
            <a:pPr algn="l"/>
            <a:r>
              <a:rPr lang="en-ZA" sz="2200" dirty="0">
                <a:solidFill>
                  <a:schemeClr val="tx1">
                    <a:alpha val="55000"/>
                  </a:schemeClr>
                </a:solidFill>
              </a:rPr>
              <a:t>The lack of growth in the South African Market with regards to insurance is caused by lack of affordability &amp; disposable income, the high unemployment rate, lack of foresight &amp; education. </a:t>
            </a:r>
          </a:p>
        </p:txBody>
      </p:sp>
    </p:spTree>
    <p:extLst>
      <p:ext uri="{BB962C8B-B14F-4D97-AF65-F5344CB8AC3E}">
        <p14:creationId xmlns:p14="http://schemas.microsoft.com/office/powerpoint/2010/main" val="211453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BE6B1-A2D3-96D0-5E9B-2E1BC3A2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Landscape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733CDB-3D03-B879-3464-DCDD981B4E9B}"/>
              </a:ext>
            </a:extLst>
          </p:cNvPr>
          <p:cNvSpPr txBox="1">
            <a:spLocks/>
          </p:cNvSpPr>
          <p:nvPr/>
        </p:nvSpPr>
        <p:spPr>
          <a:xfrm>
            <a:off x="1468119" y="1765367"/>
            <a:ext cx="782321" cy="546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+mn-lt"/>
                <a:ea typeface="+mn-ea"/>
                <a:cs typeface="+mn-cs"/>
              </a:rPr>
              <a:t>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6B162F-A95F-4C9B-5BE8-39883CF4D64A}"/>
              </a:ext>
            </a:extLst>
          </p:cNvPr>
          <p:cNvSpPr txBox="1">
            <a:spLocks/>
          </p:cNvSpPr>
          <p:nvPr/>
        </p:nvSpPr>
        <p:spPr>
          <a:xfrm>
            <a:off x="5303517" y="1771273"/>
            <a:ext cx="1330963" cy="546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+mn-lt"/>
                <a:ea typeface="+mn-ea"/>
                <a:cs typeface="+mn-cs"/>
              </a:rPr>
              <a:t>Knowledge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436C24-4FF6-C15F-DBD6-E88DD6B32C85}"/>
              </a:ext>
            </a:extLst>
          </p:cNvPr>
          <p:cNvSpPr txBox="1">
            <a:spLocks/>
          </p:cNvSpPr>
          <p:nvPr/>
        </p:nvSpPr>
        <p:spPr>
          <a:xfrm>
            <a:off x="9575796" y="1771272"/>
            <a:ext cx="1554483" cy="546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+mn-lt"/>
                <a:ea typeface="+mn-ea"/>
                <a:cs typeface="+mn-cs"/>
              </a:rPr>
              <a:t>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A7906-3C32-B63B-67EC-DD9EE805B2C9}"/>
              </a:ext>
            </a:extLst>
          </p:cNvPr>
          <p:cNvSpPr txBox="1"/>
          <p:nvPr/>
        </p:nvSpPr>
        <p:spPr>
          <a:xfrm>
            <a:off x="335280" y="2229004"/>
            <a:ext cx="321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/>
              <a:t>Where does the current data for insurance sit, including customer information, demographics &amp; affordability rates. What is being said about the company across public platforms?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11E20-3EB8-67BB-1221-9E0A882C3D44}"/>
              </a:ext>
            </a:extLst>
          </p:cNvPr>
          <p:cNvSpPr txBox="1"/>
          <p:nvPr/>
        </p:nvSpPr>
        <p:spPr>
          <a:xfrm>
            <a:off x="335280" y="3924585"/>
            <a:ext cx="321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/>
              <a:t>Can we see the breakdown of different insurance types and their corresponding take ups &amp; prices. What is the current model for screening customers?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3AACA-B771-F96A-06DA-411C6E875AD7}"/>
              </a:ext>
            </a:extLst>
          </p:cNvPr>
          <p:cNvSpPr txBox="1"/>
          <p:nvPr/>
        </p:nvSpPr>
        <p:spPr>
          <a:xfrm>
            <a:off x="335280" y="5396816"/>
            <a:ext cx="321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/>
              <a:t>What is the current target market and pool for eligible insurance customers. What is the current system for targeting new customers?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D1156-D791-DA7C-6B73-D63C87ECD2BD}"/>
              </a:ext>
            </a:extLst>
          </p:cNvPr>
          <p:cNvSpPr txBox="1"/>
          <p:nvPr/>
        </p:nvSpPr>
        <p:spPr>
          <a:xfrm>
            <a:off x="4363718" y="2281354"/>
            <a:ext cx="3210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/>
              <a:t>How is insurance currently priced? With different insurance types, what factors go into the pricing &amp; what factors affect pricing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12855E-CB1F-64DC-4B1F-692DBED214EA}"/>
              </a:ext>
            </a:extLst>
          </p:cNvPr>
          <p:cNvSpPr txBox="1"/>
          <p:nvPr/>
        </p:nvSpPr>
        <p:spPr>
          <a:xfrm>
            <a:off x="4363718" y="3969512"/>
            <a:ext cx="3210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/>
              <a:t>What does insurance look like in an African Context? Does a customer’s demographic come into play that affects insurance prices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10DF31-5C10-13C3-9D7D-38849EBCE989}"/>
              </a:ext>
            </a:extLst>
          </p:cNvPr>
          <p:cNvSpPr txBox="1"/>
          <p:nvPr/>
        </p:nvSpPr>
        <p:spPr>
          <a:xfrm>
            <a:off x="4363718" y="5476539"/>
            <a:ext cx="3210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/>
              <a:t>Do customers readily have information to knowledge on insurance or is it an uneducated market?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6E831B-881B-5729-CC75-4F0ABC6FAB12}"/>
              </a:ext>
            </a:extLst>
          </p:cNvPr>
          <p:cNvSpPr txBox="1"/>
          <p:nvPr/>
        </p:nvSpPr>
        <p:spPr>
          <a:xfrm>
            <a:off x="8747758" y="2228671"/>
            <a:ext cx="321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/>
              <a:t>Where are other companies at with their pricing &amp; pool of eligible customers. Who are the biggest competitors in the insurance industry?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7D5CFC-261D-8A1C-9CAB-F524104F799C}"/>
              </a:ext>
            </a:extLst>
          </p:cNvPr>
          <p:cNvSpPr txBox="1"/>
          <p:nvPr/>
        </p:nvSpPr>
        <p:spPr>
          <a:xfrm>
            <a:off x="8747757" y="3969512"/>
            <a:ext cx="3210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/>
              <a:t>Are their new systems or models to introduce clients to insurance? What are education tools to share information to clients?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39D906-BBB2-91B2-3105-AE8BF4419ED7}"/>
              </a:ext>
            </a:extLst>
          </p:cNvPr>
          <p:cNvSpPr txBox="1"/>
          <p:nvPr/>
        </p:nvSpPr>
        <p:spPr>
          <a:xfrm>
            <a:off x="8747757" y="5423861"/>
            <a:ext cx="321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/>
              <a:t>What are systems in place to bridge the gap of information &amp; distrust of insurance companies, as the general population hesitations w.r.t insurance</a:t>
            </a:r>
          </a:p>
        </p:txBody>
      </p:sp>
    </p:spTree>
    <p:extLst>
      <p:ext uri="{BB962C8B-B14F-4D97-AF65-F5344CB8AC3E}">
        <p14:creationId xmlns:p14="http://schemas.microsoft.com/office/powerpoint/2010/main" val="177057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253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Problem Statement:</vt:lpstr>
      <vt:lpstr>Project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Paruk</dc:creator>
  <cp:lastModifiedBy>Ayesha Paruk</cp:lastModifiedBy>
  <cp:revision>14</cp:revision>
  <dcterms:created xsi:type="dcterms:W3CDTF">2023-12-01T07:27:56Z</dcterms:created>
  <dcterms:modified xsi:type="dcterms:W3CDTF">2023-12-01T16:25:40Z</dcterms:modified>
</cp:coreProperties>
</file>