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405" r:id="rId6"/>
    <p:sldId id="407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20" r:id="rId18"/>
    <p:sldId id="421" r:id="rId19"/>
    <p:sldId id="422" r:id="rId20"/>
    <p:sldId id="423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-588" y="-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28-Dec-17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28-Dec-17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xmlns="" id="{8BFB8223-3B7D-405B-8A82-5C96789BA2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xmlns="" id="{BAA4BA26-846D-4FD6-B9D4-A72867872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xmlns="" id="{3050EFAC-6AD9-4F19-A014-91A1E2EAC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0AE6C4-5070-4ADC-92D8-19C21769A5CD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381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xmlns="" id="{DD64E42F-220C-4EE8-B3E1-AC0A111E3B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xmlns="" id="{76E48515-11B3-4F48-975F-71C1C36E5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xmlns="" id="{BB082FEB-03EE-4E95-BA4B-30A9510B0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DC6D08-BE96-4CFA-9AB0-B3C8BD990A66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45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xmlns="" id="{EA82C05E-64CA-44A5-A1D2-DB5CEA7A87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0B4A4E-D22C-4CF0-941B-C00FA297FBBD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C9327610-8E3A-46D1-9FF8-E2E7AD5846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0725"/>
            <a:ext cx="6383338" cy="3592513"/>
          </a:xfrm>
          <a:ln w="12700" cap="flat">
            <a:solidFill>
              <a:schemeClr val="tx1"/>
            </a:solidFill>
          </a:ln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xmlns="" id="{909B710F-ED23-45B2-A0AD-70D0E3455C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45309" rIns="97332" bIns="45309"/>
          <a:lstStyle/>
          <a:p>
            <a:pPr defTabSz="895350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172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xmlns="" id="{DD41BA94-17F6-4262-ABCE-F019B35957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xmlns="" id="{39150829-F3C9-49C2-B5CA-737CB3EDA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xmlns="" id="{3E4199AD-1E9F-483B-83EB-A6047BCC0E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ED50B-346A-4261-B662-EAA60662D4FD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758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xmlns="" id="{DB0506A4-E1A2-4634-9513-6E473C824B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xmlns="" id="{12F1C9C4-A4E2-4CBD-A71E-A1629EB53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xmlns="" id="{B2563AFB-AD16-4042-A6AE-BD76E50ED2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5A82DA-C2A9-4477-BBB5-C288285F2F81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63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xmlns="" id="{73583980-AE8F-4D20-9496-4D562A1AE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143B4F-689D-4945-86CA-1B626E7B3B33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C3C4BBAA-193D-4CF9-A27C-96D4A426E6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0725"/>
            <a:ext cx="6383338" cy="3592513"/>
          </a:xfrm>
          <a:ln w="12700" cap="flat">
            <a:solidFill>
              <a:schemeClr val="tx1"/>
            </a:solidFill>
          </a:ln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xmlns="" id="{6F8D2F10-E12B-4B70-AFAF-3F2360E1D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45309" rIns="97332" bIns="45309"/>
          <a:lstStyle/>
          <a:p>
            <a:pPr defTabSz="895350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95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xmlns="" id="{2FBFF9BE-1908-4406-92B7-E6E1A6ED09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4A2A98-1FC1-42CF-9646-DA83BB865230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xmlns="" id="{E1FD403C-655E-4DA7-A0BF-0C268A50D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0725"/>
            <a:ext cx="6383338" cy="3592513"/>
          </a:xfrm>
          <a:ln w="12700" cap="flat">
            <a:solidFill>
              <a:schemeClr val="tx1"/>
            </a:solidFill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xmlns="" id="{C5F79D0A-01B4-45CC-B7FF-D6631F0FAB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45309" rIns="97332" bIns="45309"/>
          <a:lstStyle/>
          <a:p>
            <a:pPr defTabSz="895350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7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xmlns="" id="{E2C4BD39-AA85-4264-BDCA-07D61CBE84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xmlns="" id="{B2E3EE88-A8D6-4F89-AF30-51BA9125E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xmlns="" id="{60101B0F-9804-4A6A-AF76-AB6DF3992E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2920D9-E6DC-4E29-B1BC-B26B08EA2DF0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2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xmlns="" id="{CCF0F4BF-2380-4C80-8061-38C50FB8D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xmlns="" id="{604316F6-F541-41B6-A93A-B15A67C8D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xmlns="" id="{2C36349A-35A0-4418-AD72-3C5A44CAD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EF75F3-CB18-497B-908C-519ABEB54874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122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xmlns="" id="{E6BBA44F-D6B6-4E5C-BC13-36D1038D71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xmlns="" id="{1767E1A4-21C1-45ED-A914-441F5A576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xmlns="" id="{783673B2-547A-4654-9598-BA7AA7452F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53D63D-49CE-434A-908A-363C1ABBDDDA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691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xmlns="" id="{8B29AF39-FDDE-41B7-AC09-C1CD76D9BC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xmlns="" id="{05191386-405B-4369-B2ED-B6A73D758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xmlns="" id="{FB47F2D3-6E5D-434B-B5DE-4C88A93996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B07006-752F-47FF-8B4E-718EE851AACA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62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xmlns="" id="{E8D03C27-0E33-4880-B6B5-5C2CD0395E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xmlns="" id="{C9C57BD5-3214-4400-8F97-D3234CA86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xmlns="" id="{55506EDB-CEEB-4A45-95AB-D900CB3CA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9644E5-0DD8-427E-B44B-2B210D4F04AE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557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xmlns="" id="{B17648D0-1353-4A57-8F33-77EBC49706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xmlns="" id="{1A8AB068-7640-4946-9D72-7BD2C1A43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xmlns="" id="{E138B659-CBAE-44B6-91BB-EE892ABCA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7DEF10-CE36-443F-A118-3B53599F0708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695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xmlns="" id="{C036470E-8DF0-4D67-974D-2054BE7005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xmlns="" id="{213193FA-163B-4879-8067-6757BC236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xmlns="" id="{5C36FD19-C87C-4C31-9727-A6782D99E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76F0E3-A813-4A83-AE4D-1E67376DF51A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524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xmlns="" id="{7AF872F7-42BD-426D-B8BF-D844DC8670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xmlns="" id="{6713D398-BA76-4B45-844D-A7B164F6E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xmlns="" id="{5FD2140D-A936-4A6D-BA64-69EA8E2DF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D91BA8-A61C-4551-924D-5117FDFFB051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74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pic>
        <p:nvPicPr>
          <p:cNvPr id="7" name="Picture 6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481" y="331788"/>
            <a:ext cx="85661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6E99DB9-3388-45D1-AFD0-D5E9DB40F3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EE204 L26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414EBC1-D60E-4BA6-9DE2-1D1FACB790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Humaira, Spring 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E1F113D-07A9-4C10-B307-CB130CE2B7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2D4901-82C5-4202-8245-4AEA24EC3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05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7412" y="6291791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8A6866-A2A2-4A84-8B1E-985A4F7A935B}" type="slidenum">
              <a:rPr lang="en-US" smtClean="0">
                <a:solidFill>
                  <a:srgbClr val="7030A0"/>
                </a:solidFill>
              </a:rPr>
              <a:pPr/>
              <a:t>‹#›</a:t>
            </a:fld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28-Dec-17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90800"/>
            <a:ext cx="9753598" cy="838201"/>
          </a:xfrm>
        </p:spPr>
        <p:txBody>
          <a:bodyPr/>
          <a:lstStyle/>
          <a:p>
            <a:r>
              <a:rPr lang="en-US" u="sng" dirty="0"/>
              <a:t>Computer Systems Architecture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487339" y="3429001"/>
            <a:ext cx="2778919" cy="533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xmlns="" id="{D791F60F-DE4C-4CCE-9C17-C8C84D4F3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04800"/>
            <a:ext cx="40386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Basic Terminology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xmlns="" id="{A25C54EF-EB08-4BF9-B6DE-BBD1107BC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8012" y="1334789"/>
            <a:ext cx="10896599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FF3300"/>
                </a:solidFill>
              </a:rPr>
              <a:t>Cache</a:t>
            </a:r>
            <a:r>
              <a:rPr lang="en-US" altLang="en-US" sz="2800" dirty="0"/>
              <a:t> -- name given to the first level of memory seen from the CPU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FF3300"/>
                </a:solidFill>
              </a:rPr>
              <a:t>Miss rate</a:t>
            </a:r>
            <a:r>
              <a:rPr lang="en-US" altLang="en-US" sz="2800" dirty="0"/>
              <a:t> -- fraction of memory accesses that are not in the cache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FF3300"/>
                </a:solidFill>
              </a:rPr>
              <a:t>Miss penalty</a:t>
            </a:r>
            <a:r>
              <a:rPr lang="en-US" altLang="en-US" sz="2800" dirty="0"/>
              <a:t> -- additional clock cycles needed to service a cache miss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FF3300"/>
                </a:solidFill>
              </a:rPr>
              <a:t>Hit time</a:t>
            </a:r>
            <a:r>
              <a:rPr lang="en-US" altLang="en-US" sz="2800" dirty="0"/>
              <a:t> -- time to hit in the cache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FF3300"/>
                </a:solidFill>
              </a:rPr>
              <a:t>Block</a:t>
            </a:r>
            <a:r>
              <a:rPr lang="en-US" altLang="en-US" sz="2800" dirty="0"/>
              <a:t> -- smallest unit of data that can be accessed from main memory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024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xmlns="" id="{D93FC7E2-EABF-450D-B6ED-B44B2717B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012" y="304800"/>
            <a:ext cx="6324600" cy="762000"/>
          </a:xfrm>
        </p:spPr>
        <p:txBody>
          <a:bodyPr/>
          <a:lstStyle/>
          <a:p>
            <a:pPr eaLnBrk="1" hangingPunct="1"/>
            <a:r>
              <a:rPr lang="en-US" altLang="en-US"/>
              <a:t>Cache Performance Review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xmlns="" id="{E89BFC7B-CC65-4FA6-BF6C-E60C67CD3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5212" y="1828800"/>
            <a:ext cx="9906000" cy="419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CPU execution time = (CPU clock cycles + Memory Stall cycles) x Clock cycle time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Memory stall cycles = Number of misses x Miss penalty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01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xmlns="" id="{06CE7391-B58B-45E6-B1D0-725D5DAB4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2812" y="533400"/>
            <a:ext cx="19812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xmlns="" id="{44B94B93-3657-4EAC-83C3-5138C70ED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1812" y="1447800"/>
            <a:ext cx="9906000" cy="419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3200" dirty="0"/>
              <a:t>CPI=1 when all memory accesses hit in cache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3200" dirty="0"/>
              <a:t>Loads and stores are 50% of the instructions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3200" dirty="0"/>
              <a:t>Miss penalty is 25 clock cycles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3200" dirty="0"/>
              <a:t>Miss rate is 2 %</a:t>
            </a:r>
          </a:p>
        </p:txBody>
      </p:sp>
    </p:spTree>
    <p:extLst>
      <p:ext uri="{BB962C8B-B14F-4D97-AF65-F5344CB8AC3E}">
        <p14:creationId xmlns:p14="http://schemas.microsoft.com/office/powerpoint/2010/main" val="158452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xmlns="" id="{49376EF2-AB2C-45F7-9559-7C4CAEB18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t">
            <a:normAutofit/>
          </a:bodyPr>
          <a:lstStyle/>
          <a:p>
            <a:pPr eaLnBrk="1" hangingPunct="1"/>
            <a:r>
              <a:rPr lang="en-US" altLang="en-US"/>
              <a:t>The Cache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7A9680C9-0147-4DF3-94A4-4D3AF1D94CE8}"/>
              </a:ext>
            </a:extLst>
          </p:cNvPr>
          <p:cNvGrpSpPr>
            <a:grpSpLocks/>
          </p:cNvGrpSpPr>
          <p:nvPr/>
        </p:nvGrpSpPr>
        <p:grpSpPr bwMode="auto">
          <a:xfrm>
            <a:off x="3333750" y="1577976"/>
            <a:ext cx="2144712" cy="366713"/>
            <a:chOff x="1141" y="994"/>
            <a:chExt cx="1351" cy="231"/>
          </a:xfrm>
        </p:grpSpPr>
        <p:sp>
          <p:nvSpPr>
            <p:cNvPr id="15414" name="Rectangle 4">
              <a:extLst>
                <a:ext uri="{FF2B5EF4-FFF2-40B4-BE49-F238E27FC236}">
                  <a16:creationId xmlns:a16="http://schemas.microsoft.com/office/drawing/2014/main" xmlns="" id="{5931F23B-A6E6-42D4-A6C1-9355F4B50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1020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5600</a:t>
              </a:r>
            </a:p>
          </p:txBody>
        </p:sp>
        <p:sp>
          <p:nvSpPr>
            <p:cNvPr id="15415" name="Rectangle 5">
              <a:extLst>
                <a:ext uri="{FF2B5EF4-FFF2-40B4-BE49-F238E27FC236}">
                  <a16:creationId xmlns:a16="http://schemas.microsoft.com/office/drawing/2014/main" xmlns="" id="{95EE1CAF-E020-415A-A4B4-B8A9629DF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" y="994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/>
                <a:t>1000</a:t>
              </a:r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xmlns="" id="{43930110-BCB8-49FF-9FB4-EC704ABBEFA2}"/>
              </a:ext>
            </a:extLst>
          </p:cNvPr>
          <p:cNvGrpSpPr>
            <a:grpSpLocks/>
          </p:cNvGrpSpPr>
          <p:nvPr/>
        </p:nvGrpSpPr>
        <p:grpSpPr bwMode="auto">
          <a:xfrm>
            <a:off x="3333750" y="1882776"/>
            <a:ext cx="2144712" cy="366713"/>
            <a:chOff x="1141" y="1186"/>
            <a:chExt cx="1351" cy="231"/>
          </a:xfrm>
        </p:grpSpPr>
        <p:sp>
          <p:nvSpPr>
            <p:cNvPr id="15412" name="Rectangle 7">
              <a:extLst>
                <a:ext uri="{FF2B5EF4-FFF2-40B4-BE49-F238E27FC236}">
                  <a16:creationId xmlns:a16="http://schemas.microsoft.com/office/drawing/2014/main" xmlns="" id="{BFC93B6E-4011-4E33-B5DE-72F45735C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1204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15413" name="Rectangle 8">
              <a:extLst>
                <a:ext uri="{FF2B5EF4-FFF2-40B4-BE49-F238E27FC236}">
                  <a16:creationId xmlns:a16="http://schemas.microsoft.com/office/drawing/2014/main" xmlns="" id="{3C4C49F8-3A58-455A-9629-BD8B9574B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" y="1186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/>
                <a:t>1016</a:t>
              </a:r>
            </a:p>
          </p:txBody>
        </p:sp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xmlns="" id="{E89D0637-F8BD-4641-8EAC-281AB8CB238B}"/>
              </a:ext>
            </a:extLst>
          </p:cNvPr>
          <p:cNvGrpSpPr>
            <a:grpSpLocks/>
          </p:cNvGrpSpPr>
          <p:nvPr/>
        </p:nvGrpSpPr>
        <p:grpSpPr bwMode="auto">
          <a:xfrm>
            <a:off x="3333750" y="2187576"/>
            <a:ext cx="2144712" cy="366713"/>
            <a:chOff x="1141" y="1378"/>
            <a:chExt cx="1351" cy="231"/>
          </a:xfrm>
        </p:grpSpPr>
        <p:sp>
          <p:nvSpPr>
            <p:cNvPr id="15410" name="Rectangle 10">
              <a:extLst>
                <a:ext uri="{FF2B5EF4-FFF2-40B4-BE49-F238E27FC236}">
                  <a16:creationId xmlns:a16="http://schemas.microsoft.com/office/drawing/2014/main" xmlns="" id="{FE8AD060-F2E7-46D0-AB54-712B6626D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1388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2447</a:t>
              </a:r>
            </a:p>
          </p:txBody>
        </p:sp>
        <p:sp>
          <p:nvSpPr>
            <p:cNvPr id="15411" name="Rectangle 11">
              <a:extLst>
                <a:ext uri="{FF2B5EF4-FFF2-40B4-BE49-F238E27FC236}">
                  <a16:creationId xmlns:a16="http://schemas.microsoft.com/office/drawing/2014/main" xmlns="" id="{143955FE-8DE7-4B1E-835B-8FE6E2FB9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" y="1378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/>
                <a:t>1048</a:t>
              </a:r>
            </a:p>
          </p:txBody>
        </p:sp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xmlns="" id="{696DCDFF-6772-4E0D-B9AB-5484CE9C6349}"/>
              </a:ext>
            </a:extLst>
          </p:cNvPr>
          <p:cNvGrpSpPr>
            <a:grpSpLocks/>
          </p:cNvGrpSpPr>
          <p:nvPr/>
        </p:nvGrpSpPr>
        <p:grpSpPr bwMode="auto">
          <a:xfrm>
            <a:off x="3333750" y="2479676"/>
            <a:ext cx="2144712" cy="366713"/>
            <a:chOff x="1141" y="1562"/>
            <a:chExt cx="1351" cy="231"/>
          </a:xfrm>
        </p:grpSpPr>
        <p:sp>
          <p:nvSpPr>
            <p:cNvPr id="15408" name="Rectangle 13">
              <a:extLst>
                <a:ext uri="{FF2B5EF4-FFF2-40B4-BE49-F238E27FC236}">
                  <a16:creationId xmlns:a16="http://schemas.microsoft.com/office/drawing/2014/main" xmlns="" id="{F3A19DA7-95C0-4005-A174-420896A27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1572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43</a:t>
              </a:r>
            </a:p>
          </p:txBody>
        </p:sp>
        <p:sp>
          <p:nvSpPr>
            <p:cNvPr id="15409" name="Rectangle 14">
              <a:extLst>
                <a:ext uri="{FF2B5EF4-FFF2-40B4-BE49-F238E27FC236}">
                  <a16:creationId xmlns:a16="http://schemas.microsoft.com/office/drawing/2014/main" xmlns="" id="{0637CDC8-0EE5-4425-AFBF-3D6D6F8B4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" y="1562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/>
                <a:t>1028</a:t>
              </a:r>
            </a:p>
          </p:txBody>
        </p:sp>
      </p:grpSp>
      <p:sp>
        <p:nvSpPr>
          <p:cNvPr id="921615" name="Line 15">
            <a:extLst>
              <a:ext uri="{FF2B5EF4-FFF2-40B4-BE49-F238E27FC236}">
                <a16:creationId xmlns:a16="http://schemas.microsoft.com/office/drawing/2014/main" xmlns="" id="{355F6D18-6CE3-42B5-989B-9F81E2A10C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730250"/>
            <a:ext cx="1827212" cy="10223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16" name="Line 16">
            <a:extLst>
              <a:ext uri="{FF2B5EF4-FFF2-40B4-BE49-F238E27FC236}">
                <a16:creationId xmlns:a16="http://schemas.microsoft.com/office/drawing/2014/main" xmlns="" id="{6F87A724-8E6B-4A89-9AE0-751E75C8A3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1754188"/>
            <a:ext cx="1903412" cy="303212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17" name="Line 17">
            <a:extLst>
              <a:ext uri="{FF2B5EF4-FFF2-40B4-BE49-F238E27FC236}">
                <a16:creationId xmlns:a16="http://schemas.microsoft.com/office/drawing/2014/main" xmlns="" id="{5D7A5D9C-0F0C-4BB1-9E3A-EC23B4A742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8300" y="2667000"/>
            <a:ext cx="1941512" cy="269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18" name="Line 18">
            <a:extLst>
              <a:ext uri="{FF2B5EF4-FFF2-40B4-BE49-F238E27FC236}">
                <a16:creationId xmlns:a16="http://schemas.microsoft.com/office/drawing/2014/main" xmlns="" id="{16B9E4A4-AF56-4377-9A97-4A95F70F4B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48300" y="2324100"/>
            <a:ext cx="1941512" cy="16891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19" name="Rectangle 19">
            <a:extLst>
              <a:ext uri="{FF2B5EF4-FFF2-40B4-BE49-F238E27FC236}">
                <a16:creationId xmlns:a16="http://schemas.microsoft.com/office/drawing/2014/main" xmlns="" id="{3D759623-41FF-4A1D-BB35-0F3B14C12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3308351"/>
            <a:ext cx="3220433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000"/>
              <a:t>4 Most recently accessed</a:t>
            </a:r>
            <a:br>
              <a:rPr lang="en-US" altLang="en-US" sz="2000"/>
            </a:br>
            <a:r>
              <a:rPr lang="en-US" altLang="en-US" sz="2000"/>
              <a:t>Memory locations (exploits</a:t>
            </a:r>
            <a:br>
              <a:rPr lang="en-US" altLang="en-US" sz="2000"/>
            </a:br>
            <a:r>
              <a:rPr lang="en-US" altLang="en-US" sz="2000">
                <a:solidFill>
                  <a:srgbClr val="A50021"/>
                </a:solidFill>
              </a:rPr>
              <a:t>temporal locality</a:t>
            </a:r>
            <a:r>
              <a:rPr lang="en-US" altLang="en-US" sz="2000"/>
              <a:t>)</a:t>
            </a:r>
          </a:p>
        </p:txBody>
      </p:sp>
      <p:sp>
        <p:nvSpPr>
          <p:cNvPr id="921620" name="Rectangle 20">
            <a:extLst>
              <a:ext uri="{FF2B5EF4-FFF2-40B4-BE49-F238E27FC236}">
                <a16:creationId xmlns:a16="http://schemas.microsoft.com/office/drawing/2014/main" xmlns="" id="{87D8D30A-4A41-4C76-BD8C-7E602C733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388" y="4521200"/>
            <a:ext cx="4697413" cy="1079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10000"/>
              </a:spcBef>
              <a:defRPr/>
            </a:pPr>
            <a:r>
              <a:rPr lang="en-US" sz="2000">
                <a:solidFill>
                  <a:srgbClr val="A50021"/>
                </a:solidFill>
                <a:latin typeface="Arial" charset="0"/>
              </a:rPr>
              <a:t>Issues</a:t>
            </a:r>
            <a:r>
              <a:rPr lang="en-US" sz="2000">
                <a:latin typeface="Arial" charset="0"/>
              </a:rPr>
              <a:t>:</a:t>
            </a:r>
          </a:p>
          <a:p>
            <a:pPr eaLnBrk="0" hangingPunct="0">
              <a:spcBef>
                <a:spcPct val="10000"/>
              </a:spcBef>
              <a:defRPr/>
            </a:pPr>
            <a:r>
              <a:rPr lang="en-US" sz="2000">
                <a:latin typeface="Arial" charset="0"/>
              </a:rPr>
              <a:t>   How do we know what’s in the cache?</a:t>
            </a:r>
          </a:p>
          <a:p>
            <a:pPr eaLnBrk="0" hangingPunct="0">
              <a:spcBef>
                <a:spcPct val="10000"/>
              </a:spcBef>
              <a:defRPr/>
            </a:pPr>
            <a:r>
              <a:rPr lang="en-US" sz="2000">
                <a:latin typeface="Arial" charset="0"/>
              </a:rPr>
              <a:t>   What if the cache is full?</a:t>
            </a:r>
          </a:p>
        </p:txBody>
      </p:sp>
      <p:sp>
        <p:nvSpPr>
          <p:cNvPr id="921621" name="Text Box 21">
            <a:extLst>
              <a:ext uri="{FF2B5EF4-FFF2-40B4-BE49-F238E27FC236}">
                <a16:creationId xmlns:a16="http://schemas.microsoft.com/office/drawing/2014/main" xmlns="" id="{B4DD208C-070B-45A0-8DF4-FF1C3DFC9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938" y="1077914"/>
            <a:ext cx="919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000"/>
              <a:t>Cache</a:t>
            </a:r>
          </a:p>
        </p:txBody>
      </p:sp>
      <p:grpSp>
        <p:nvGrpSpPr>
          <p:cNvPr id="6" name="Group 22">
            <a:extLst>
              <a:ext uri="{FF2B5EF4-FFF2-40B4-BE49-F238E27FC236}">
                <a16:creationId xmlns:a16="http://schemas.microsoft.com/office/drawing/2014/main" xmlns="" id="{B7C8A4D6-96A5-4D53-8AC2-32581D13A110}"/>
              </a:ext>
            </a:extLst>
          </p:cNvPr>
          <p:cNvGrpSpPr>
            <a:grpSpLocks/>
          </p:cNvGrpSpPr>
          <p:nvPr/>
        </p:nvGrpSpPr>
        <p:grpSpPr bwMode="auto">
          <a:xfrm>
            <a:off x="7296150" y="1"/>
            <a:ext cx="2894012" cy="4887913"/>
            <a:chOff x="3637" y="0"/>
            <a:chExt cx="1823" cy="3079"/>
          </a:xfrm>
        </p:grpSpPr>
        <p:sp>
          <p:nvSpPr>
            <p:cNvPr id="15377" name="Rectangle 23">
              <a:extLst>
                <a:ext uri="{FF2B5EF4-FFF2-40B4-BE49-F238E27FC236}">
                  <a16:creationId xmlns:a16="http://schemas.microsoft.com/office/drawing/2014/main" xmlns="" id="{BB1392A6-86BD-4B0E-A619-12F90F9DA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292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5600</a:t>
              </a:r>
            </a:p>
          </p:txBody>
        </p:sp>
        <p:sp>
          <p:nvSpPr>
            <p:cNvPr id="15378" name="Rectangle 24">
              <a:extLst>
                <a:ext uri="{FF2B5EF4-FFF2-40B4-BE49-F238E27FC236}">
                  <a16:creationId xmlns:a16="http://schemas.microsoft.com/office/drawing/2014/main" xmlns="" id="{F99DE5FE-183A-4F44-8F32-A1B3B69F2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276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/>
                <a:t>1000</a:t>
              </a:r>
            </a:p>
          </p:txBody>
        </p:sp>
        <p:sp>
          <p:nvSpPr>
            <p:cNvPr id="15379" name="Rectangle 25">
              <a:extLst>
                <a:ext uri="{FF2B5EF4-FFF2-40B4-BE49-F238E27FC236}">
                  <a16:creationId xmlns:a16="http://schemas.microsoft.com/office/drawing/2014/main" xmlns="" id="{26995368-7C09-4DCF-9464-2D81D580A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476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3223</a:t>
              </a:r>
            </a:p>
          </p:txBody>
        </p:sp>
        <p:sp>
          <p:nvSpPr>
            <p:cNvPr id="15380" name="Rectangle 26">
              <a:extLst>
                <a:ext uri="{FF2B5EF4-FFF2-40B4-BE49-F238E27FC236}">
                  <a16:creationId xmlns:a16="http://schemas.microsoft.com/office/drawing/2014/main" xmlns="" id="{A87CE132-2FD3-4941-ABDF-F75835A19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460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/>
                <a:t>1004</a:t>
              </a:r>
            </a:p>
          </p:txBody>
        </p:sp>
        <p:sp>
          <p:nvSpPr>
            <p:cNvPr id="15381" name="Rectangle 27">
              <a:extLst>
                <a:ext uri="{FF2B5EF4-FFF2-40B4-BE49-F238E27FC236}">
                  <a16:creationId xmlns:a16="http://schemas.microsoft.com/office/drawing/2014/main" xmlns="" id="{6D96BEB2-5F2F-469B-AB31-0B9C4BAFC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660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23</a:t>
              </a:r>
            </a:p>
          </p:txBody>
        </p:sp>
        <p:sp>
          <p:nvSpPr>
            <p:cNvPr id="15382" name="Rectangle 28">
              <a:extLst>
                <a:ext uri="{FF2B5EF4-FFF2-40B4-BE49-F238E27FC236}">
                  <a16:creationId xmlns:a16="http://schemas.microsoft.com/office/drawing/2014/main" xmlns="" id="{8864F0FB-A203-498D-B89B-559E9640C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644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/>
                <a:t>1008</a:t>
              </a:r>
            </a:p>
          </p:txBody>
        </p:sp>
        <p:sp>
          <p:nvSpPr>
            <p:cNvPr id="15383" name="Rectangle 29">
              <a:extLst>
                <a:ext uri="{FF2B5EF4-FFF2-40B4-BE49-F238E27FC236}">
                  <a16:creationId xmlns:a16="http://schemas.microsoft.com/office/drawing/2014/main" xmlns="" id="{ABAE1591-3D87-42D9-B0ED-2FF5B43E3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844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1122</a:t>
              </a:r>
            </a:p>
          </p:txBody>
        </p:sp>
        <p:sp>
          <p:nvSpPr>
            <p:cNvPr id="15384" name="Rectangle 30">
              <a:extLst>
                <a:ext uri="{FF2B5EF4-FFF2-40B4-BE49-F238E27FC236}">
                  <a16:creationId xmlns:a16="http://schemas.microsoft.com/office/drawing/2014/main" xmlns="" id="{27A158A3-3B8D-4437-8117-37D360710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828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/>
                <a:t>1012</a:t>
              </a:r>
            </a:p>
          </p:txBody>
        </p:sp>
        <p:sp>
          <p:nvSpPr>
            <p:cNvPr id="15385" name="Rectangle 31">
              <a:extLst>
                <a:ext uri="{FF2B5EF4-FFF2-40B4-BE49-F238E27FC236}">
                  <a16:creationId xmlns:a16="http://schemas.microsoft.com/office/drawing/2014/main" xmlns="" id="{216F4E38-23E7-4E65-9EC1-D5EA902EB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1028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15386" name="Rectangle 32">
              <a:extLst>
                <a:ext uri="{FF2B5EF4-FFF2-40B4-BE49-F238E27FC236}">
                  <a16:creationId xmlns:a16="http://schemas.microsoft.com/office/drawing/2014/main" xmlns="" id="{6ECD5D8A-8487-4A86-8D7E-8016C9F16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1011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/>
                <a:t>1016</a:t>
              </a:r>
            </a:p>
          </p:txBody>
        </p:sp>
        <p:sp>
          <p:nvSpPr>
            <p:cNvPr id="15387" name="Rectangle 33">
              <a:extLst>
                <a:ext uri="{FF2B5EF4-FFF2-40B4-BE49-F238E27FC236}">
                  <a16:creationId xmlns:a16="http://schemas.microsoft.com/office/drawing/2014/main" xmlns="" id="{555B5074-6D76-427A-B7AD-286732615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1212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32324</a:t>
              </a:r>
            </a:p>
          </p:txBody>
        </p:sp>
        <p:sp>
          <p:nvSpPr>
            <p:cNvPr id="15388" name="Rectangle 34">
              <a:extLst>
                <a:ext uri="{FF2B5EF4-FFF2-40B4-BE49-F238E27FC236}">
                  <a16:creationId xmlns:a16="http://schemas.microsoft.com/office/drawing/2014/main" xmlns="" id="{536FB951-7672-43A2-BFA5-EAE3F3C45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1195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/>
                <a:t>1020</a:t>
              </a:r>
            </a:p>
          </p:txBody>
        </p:sp>
        <p:sp>
          <p:nvSpPr>
            <p:cNvPr id="15389" name="Rectangle 35">
              <a:extLst>
                <a:ext uri="{FF2B5EF4-FFF2-40B4-BE49-F238E27FC236}">
                  <a16:creationId xmlns:a16="http://schemas.microsoft.com/office/drawing/2014/main" xmlns="" id="{AEF4012D-D7E4-45B5-8E01-2ACB983D4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1396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845</a:t>
              </a:r>
            </a:p>
          </p:txBody>
        </p:sp>
        <p:sp>
          <p:nvSpPr>
            <p:cNvPr id="15390" name="Rectangle 36">
              <a:extLst>
                <a:ext uri="{FF2B5EF4-FFF2-40B4-BE49-F238E27FC236}">
                  <a16:creationId xmlns:a16="http://schemas.microsoft.com/office/drawing/2014/main" xmlns="" id="{84CB9C51-3761-4C58-ABA1-01AE3DC0C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137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/>
                <a:t>1024</a:t>
              </a:r>
            </a:p>
          </p:txBody>
        </p:sp>
        <p:sp>
          <p:nvSpPr>
            <p:cNvPr id="15391" name="Rectangle 37">
              <a:extLst>
                <a:ext uri="{FF2B5EF4-FFF2-40B4-BE49-F238E27FC236}">
                  <a16:creationId xmlns:a16="http://schemas.microsoft.com/office/drawing/2014/main" xmlns="" id="{537E6F37-38E1-4154-B0B0-E51FEFC14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1580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43</a:t>
              </a:r>
            </a:p>
          </p:txBody>
        </p:sp>
        <p:sp>
          <p:nvSpPr>
            <p:cNvPr id="15392" name="Rectangle 38">
              <a:extLst>
                <a:ext uri="{FF2B5EF4-FFF2-40B4-BE49-F238E27FC236}">
                  <a16:creationId xmlns:a16="http://schemas.microsoft.com/office/drawing/2014/main" xmlns="" id="{39FFD600-EE37-4076-9882-7CBB3ABB2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1562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/>
                <a:t>1028</a:t>
              </a:r>
            </a:p>
          </p:txBody>
        </p:sp>
        <p:sp>
          <p:nvSpPr>
            <p:cNvPr id="15393" name="Rectangle 39">
              <a:extLst>
                <a:ext uri="{FF2B5EF4-FFF2-40B4-BE49-F238E27FC236}">
                  <a16:creationId xmlns:a16="http://schemas.microsoft.com/office/drawing/2014/main" xmlns="" id="{611FFFF8-27E5-46C9-A1A7-14929A449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1764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976</a:t>
              </a:r>
            </a:p>
          </p:txBody>
        </p:sp>
        <p:sp>
          <p:nvSpPr>
            <p:cNvPr id="15394" name="Rectangle 40">
              <a:extLst>
                <a:ext uri="{FF2B5EF4-FFF2-40B4-BE49-F238E27FC236}">
                  <a16:creationId xmlns:a16="http://schemas.microsoft.com/office/drawing/2014/main" xmlns="" id="{BE6F542C-CBFD-434B-969E-D4F401EBA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1746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/>
                <a:t>1032</a:t>
              </a:r>
            </a:p>
          </p:txBody>
        </p:sp>
        <p:sp>
          <p:nvSpPr>
            <p:cNvPr id="15395" name="Rectangle 41">
              <a:extLst>
                <a:ext uri="{FF2B5EF4-FFF2-40B4-BE49-F238E27FC236}">
                  <a16:creationId xmlns:a16="http://schemas.microsoft.com/office/drawing/2014/main" xmlns="" id="{125C3BDF-6B33-4579-A8E6-B0D248C36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1948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77554</a:t>
              </a:r>
            </a:p>
          </p:txBody>
        </p:sp>
        <p:sp>
          <p:nvSpPr>
            <p:cNvPr id="15396" name="Rectangle 42">
              <a:extLst>
                <a:ext uri="{FF2B5EF4-FFF2-40B4-BE49-F238E27FC236}">
                  <a16:creationId xmlns:a16="http://schemas.microsoft.com/office/drawing/2014/main" xmlns="" id="{390BA930-9598-4C2A-95A0-CAAEE1694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1930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/>
                <a:t>1036</a:t>
              </a:r>
            </a:p>
          </p:txBody>
        </p:sp>
        <p:sp>
          <p:nvSpPr>
            <p:cNvPr id="15397" name="Rectangle 43">
              <a:extLst>
                <a:ext uri="{FF2B5EF4-FFF2-40B4-BE49-F238E27FC236}">
                  <a16:creationId xmlns:a16="http://schemas.microsoft.com/office/drawing/2014/main" xmlns="" id="{4D8B2947-B1C8-49F5-9ED6-F4E4BC0C0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2132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433</a:t>
              </a:r>
            </a:p>
          </p:txBody>
        </p:sp>
        <p:sp>
          <p:nvSpPr>
            <p:cNvPr id="15398" name="Rectangle 44">
              <a:extLst>
                <a:ext uri="{FF2B5EF4-FFF2-40B4-BE49-F238E27FC236}">
                  <a16:creationId xmlns:a16="http://schemas.microsoft.com/office/drawing/2014/main" xmlns="" id="{0BD94733-CB7B-4B4D-8E98-38C222E49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114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/>
                <a:t>1040</a:t>
              </a:r>
            </a:p>
          </p:txBody>
        </p:sp>
        <p:sp>
          <p:nvSpPr>
            <p:cNvPr id="15399" name="Rectangle 45">
              <a:extLst>
                <a:ext uri="{FF2B5EF4-FFF2-40B4-BE49-F238E27FC236}">
                  <a16:creationId xmlns:a16="http://schemas.microsoft.com/office/drawing/2014/main" xmlns="" id="{9D775857-7FCE-4A0D-8DBE-F64CAD31C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2316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7785</a:t>
              </a:r>
            </a:p>
          </p:txBody>
        </p:sp>
        <p:sp>
          <p:nvSpPr>
            <p:cNvPr id="15400" name="Rectangle 46">
              <a:extLst>
                <a:ext uri="{FF2B5EF4-FFF2-40B4-BE49-F238E27FC236}">
                  <a16:creationId xmlns:a16="http://schemas.microsoft.com/office/drawing/2014/main" xmlns="" id="{EE2A0106-BB18-4A42-8011-783D9084F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297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/>
                <a:t>1044</a:t>
              </a:r>
            </a:p>
          </p:txBody>
        </p:sp>
        <p:sp>
          <p:nvSpPr>
            <p:cNvPr id="15401" name="Rectangle 47">
              <a:extLst>
                <a:ext uri="{FF2B5EF4-FFF2-40B4-BE49-F238E27FC236}">
                  <a16:creationId xmlns:a16="http://schemas.microsoft.com/office/drawing/2014/main" xmlns="" id="{1B3D4485-9F2F-46A8-B950-B235428FF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2500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2447</a:t>
              </a:r>
            </a:p>
          </p:txBody>
        </p:sp>
        <p:sp>
          <p:nvSpPr>
            <p:cNvPr id="15402" name="Rectangle 48">
              <a:extLst>
                <a:ext uri="{FF2B5EF4-FFF2-40B4-BE49-F238E27FC236}">
                  <a16:creationId xmlns:a16="http://schemas.microsoft.com/office/drawing/2014/main" xmlns="" id="{954C2F14-92DB-4058-BD07-9756CF72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481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/>
                <a:t>1048</a:t>
              </a:r>
            </a:p>
          </p:txBody>
        </p:sp>
        <p:sp>
          <p:nvSpPr>
            <p:cNvPr id="15403" name="Rectangle 49">
              <a:extLst>
                <a:ext uri="{FF2B5EF4-FFF2-40B4-BE49-F238E27FC236}">
                  <a16:creationId xmlns:a16="http://schemas.microsoft.com/office/drawing/2014/main" xmlns="" id="{4A3C4A81-050B-43D7-959D-904A0DC58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2684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775</a:t>
              </a:r>
            </a:p>
          </p:txBody>
        </p:sp>
        <p:sp>
          <p:nvSpPr>
            <p:cNvPr id="15404" name="Rectangle 50">
              <a:extLst>
                <a:ext uri="{FF2B5EF4-FFF2-40B4-BE49-F238E27FC236}">
                  <a16:creationId xmlns:a16="http://schemas.microsoft.com/office/drawing/2014/main" xmlns="" id="{CC0015A6-1ADE-4325-BD1D-D3ED8A58C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665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/>
                <a:t>1052</a:t>
              </a:r>
            </a:p>
          </p:txBody>
        </p:sp>
        <p:sp>
          <p:nvSpPr>
            <p:cNvPr id="15405" name="Rectangle 51">
              <a:extLst>
                <a:ext uri="{FF2B5EF4-FFF2-40B4-BE49-F238E27FC236}">
                  <a16:creationId xmlns:a16="http://schemas.microsoft.com/office/drawing/2014/main" xmlns="" id="{254DEAB9-A8C6-4FAC-BCA1-9A0CA36A0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2868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433</a:t>
              </a:r>
            </a:p>
          </p:txBody>
        </p:sp>
        <p:sp>
          <p:nvSpPr>
            <p:cNvPr id="15406" name="Rectangle 52">
              <a:extLst>
                <a:ext uri="{FF2B5EF4-FFF2-40B4-BE49-F238E27FC236}">
                  <a16:creationId xmlns:a16="http://schemas.microsoft.com/office/drawing/2014/main" xmlns="" id="{EA426142-3B8D-4A18-B6AC-353CA34E6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848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/>
                <a:t>1056</a:t>
              </a:r>
            </a:p>
          </p:txBody>
        </p:sp>
        <p:sp>
          <p:nvSpPr>
            <p:cNvPr id="15407" name="Text Box 53">
              <a:extLst>
                <a:ext uri="{FF2B5EF4-FFF2-40B4-BE49-F238E27FC236}">
                  <a16:creationId xmlns:a16="http://schemas.microsoft.com/office/drawing/2014/main" xmlns="" id="{D8DD5B67-48CC-468B-9414-70612164E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0"/>
              <a:ext cx="18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sz="2000"/>
                <a:t>Main Memory Fragment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428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92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92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92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92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19" grpId="0" autoUpdateAnimBg="0"/>
      <p:bldP spid="921620" grpId="0" animBg="1" autoUpdateAnimBg="0"/>
      <p:bldP spid="92162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xmlns="" id="{C73E8A14-92D7-432A-83DB-5342FFF5B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Cache Questions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xmlns="" id="{C4CF8063-3C74-4141-8CD3-47952E82F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en-US" sz="2800" dirty="0">
                <a:solidFill>
                  <a:srgbClr val="FF3300"/>
                </a:solidFill>
              </a:rPr>
              <a:t>Block placement</a:t>
            </a:r>
            <a:r>
              <a:rPr lang="en-US" altLang="en-US" sz="2800" dirty="0"/>
              <a:t> </a:t>
            </a:r>
          </a:p>
          <a:p>
            <a:pPr marL="838200" lvl="1" indent="-381000"/>
            <a:r>
              <a:rPr lang="en-US" altLang="en-US" sz="2800" dirty="0"/>
              <a:t>Where can a block be placed in the cache? </a:t>
            </a:r>
          </a:p>
          <a:p>
            <a:pPr marL="457200" indent="-45720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2800" dirty="0">
                <a:solidFill>
                  <a:srgbClr val="FF3300"/>
                </a:solidFill>
              </a:rPr>
              <a:t>Block Identification </a:t>
            </a:r>
          </a:p>
          <a:p>
            <a:pPr marL="838200" lvl="1" indent="-381000"/>
            <a:r>
              <a:rPr lang="en-US" altLang="en-US" sz="2800" dirty="0"/>
              <a:t>How is a block found in the cache? </a:t>
            </a:r>
          </a:p>
          <a:p>
            <a:pPr marL="457200" indent="-45720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2800" dirty="0">
                <a:solidFill>
                  <a:srgbClr val="FF3300"/>
                </a:solidFill>
              </a:rPr>
              <a:t>Block replacement </a:t>
            </a:r>
          </a:p>
          <a:p>
            <a:pPr marL="838200" lvl="1" indent="-381000"/>
            <a:r>
              <a:rPr lang="en-US" altLang="en-US" sz="2800" dirty="0"/>
              <a:t>Which block should be replaced on a miss? </a:t>
            </a:r>
          </a:p>
          <a:p>
            <a:pPr marL="457200" indent="-45720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2800" dirty="0">
                <a:solidFill>
                  <a:srgbClr val="FF3300"/>
                </a:solidFill>
              </a:rPr>
              <a:t>Write strategy</a:t>
            </a:r>
            <a:r>
              <a:rPr lang="en-US" altLang="en-US" sz="2800" dirty="0"/>
              <a:t> </a:t>
            </a:r>
          </a:p>
          <a:p>
            <a:pPr marL="838200" lvl="1" indent="-381000"/>
            <a:r>
              <a:rPr lang="en-US" altLang="en-US" sz="2800" dirty="0"/>
              <a:t>What happens on a write? </a:t>
            </a:r>
          </a:p>
        </p:txBody>
      </p:sp>
    </p:spTree>
    <p:extLst>
      <p:ext uri="{BB962C8B-B14F-4D97-AF65-F5344CB8AC3E}">
        <p14:creationId xmlns:p14="http://schemas.microsoft.com/office/powerpoint/2010/main" val="261605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xmlns="" id="{7AE0EE7A-D03D-4ABB-8E50-21F552A7B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012" y="304800"/>
            <a:ext cx="44958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Q1: Block Placement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xmlns="" id="{0512CA86-27C6-4529-9A3F-805847595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0412" y="1219200"/>
            <a:ext cx="10134601" cy="5029200"/>
          </a:xfrm>
        </p:spPr>
        <p:txBody>
          <a:bodyPr>
            <a:normAutofit/>
          </a:bodyPr>
          <a:lstStyle/>
          <a:p>
            <a:pPr marL="45720" indent="0" eaLnBrk="1" hangingPunct="1">
              <a:lnSpc>
                <a:spcPct val="80000"/>
              </a:lnSpc>
              <a:buNone/>
            </a:pPr>
            <a:r>
              <a:rPr lang="en-US" altLang="en-US" sz="2800" dirty="0"/>
              <a:t>Fully associative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arbitrary location in cache</a:t>
            </a:r>
          </a:p>
          <a:p>
            <a:pPr marL="365760" lvl="1" indent="0" eaLnBrk="1" hangingPunct="1">
              <a:lnSpc>
                <a:spcPct val="80000"/>
              </a:lnSpc>
              <a:buNone/>
            </a:pPr>
            <a:endParaRPr lang="en-US" altLang="en-US" sz="2400" dirty="0"/>
          </a:p>
          <a:p>
            <a:pPr marL="45720" indent="0" eaLnBrk="1" hangingPunct="1">
              <a:lnSpc>
                <a:spcPct val="80000"/>
              </a:lnSpc>
              <a:buNone/>
            </a:pPr>
            <a:r>
              <a:rPr lang="en-US" altLang="en-US" sz="2800" dirty="0"/>
              <a:t>Direct mapped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each block has a unique location in the cache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Block_index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Block_address</a:t>
            </a:r>
            <a:r>
              <a:rPr lang="en-US" altLang="en-US" sz="2400" dirty="0"/>
              <a:t> mod </a:t>
            </a:r>
            <a:r>
              <a:rPr lang="en-US" altLang="en-US" sz="2400" dirty="0" err="1"/>
              <a:t>Number_of_blocks</a:t>
            </a:r>
            <a:endParaRPr lang="en-US" altLang="en-US" sz="2400" dirty="0"/>
          </a:p>
          <a:p>
            <a:pPr marL="365760" lvl="1" indent="0" eaLnBrk="1" hangingPunct="1">
              <a:lnSpc>
                <a:spcPct val="80000"/>
              </a:lnSpc>
              <a:buNone/>
            </a:pPr>
            <a:endParaRPr lang="en-US" altLang="en-US" sz="2400" dirty="0"/>
          </a:p>
          <a:p>
            <a:pPr marL="45720" indent="0" eaLnBrk="1" hangingPunct="1">
              <a:lnSpc>
                <a:spcPct val="80000"/>
              </a:lnSpc>
              <a:buNone/>
            </a:pPr>
            <a:r>
              <a:rPr lang="en-US" altLang="en-US" sz="2800" dirty="0"/>
              <a:t>Set associative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arbitrary location within unique set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Set_index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Block_address</a:t>
            </a:r>
            <a:r>
              <a:rPr lang="en-US" altLang="en-US" sz="2400" dirty="0"/>
              <a:t> mod </a:t>
            </a:r>
            <a:r>
              <a:rPr lang="en-US" altLang="en-US" sz="2400" dirty="0" err="1"/>
              <a:t>Number_of_sets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Number_of_sets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Number_of_blocks</a:t>
            </a:r>
            <a:r>
              <a:rPr lang="en-US" altLang="en-US" sz="2400" dirty="0"/>
              <a:t>/ </a:t>
            </a:r>
            <a:r>
              <a:rPr lang="en-US" altLang="en-US" sz="2400" dirty="0" err="1"/>
              <a:t>Number_of_blocks_per_set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757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AutoShape 2">
            <a:extLst>
              <a:ext uri="{FF2B5EF4-FFF2-40B4-BE49-F238E27FC236}">
                <a16:creationId xmlns:a16="http://schemas.microsoft.com/office/drawing/2014/main" xmlns="" id="{F4842B92-00B8-41B1-9EB9-6F092495B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12" y="431800"/>
            <a:ext cx="266700" cy="203200"/>
          </a:xfrm>
          <a:prstGeom prst="roundRect">
            <a:avLst>
              <a:gd name="adj" fmla="val 16667"/>
            </a:avLst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723" name="AutoShape 3">
            <a:extLst>
              <a:ext uri="{FF2B5EF4-FFF2-40B4-BE49-F238E27FC236}">
                <a16:creationId xmlns:a16="http://schemas.microsoft.com/office/drawing/2014/main" xmlns="" id="{3D6AB134-DF90-4190-8761-4D57A374D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12" y="1612900"/>
            <a:ext cx="266700" cy="203200"/>
          </a:xfrm>
          <a:prstGeom prst="roundRect">
            <a:avLst>
              <a:gd name="adj" fmla="val 16667"/>
            </a:avLst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724" name="AutoShape 4">
            <a:extLst>
              <a:ext uri="{FF2B5EF4-FFF2-40B4-BE49-F238E27FC236}">
                <a16:creationId xmlns:a16="http://schemas.microsoft.com/office/drawing/2014/main" xmlns="" id="{C9D5AD8B-132A-429A-8C32-A0877FBB9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12" y="2794000"/>
            <a:ext cx="266700" cy="203200"/>
          </a:xfrm>
          <a:prstGeom prst="roundRect">
            <a:avLst>
              <a:gd name="adj" fmla="val 16667"/>
            </a:avLst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725" name="AutoShape 5">
            <a:extLst>
              <a:ext uri="{FF2B5EF4-FFF2-40B4-BE49-F238E27FC236}">
                <a16:creationId xmlns:a16="http://schemas.microsoft.com/office/drawing/2014/main" xmlns="" id="{FEA5A60D-6849-48DA-BD9C-B75FA0C8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12" y="3975100"/>
            <a:ext cx="266700" cy="203200"/>
          </a:xfrm>
          <a:prstGeom prst="roundRect">
            <a:avLst>
              <a:gd name="adj" fmla="val 16667"/>
            </a:avLst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726" name="AutoShape 6">
            <a:extLst>
              <a:ext uri="{FF2B5EF4-FFF2-40B4-BE49-F238E27FC236}">
                <a16:creationId xmlns:a16="http://schemas.microsoft.com/office/drawing/2014/main" xmlns="" id="{C5870A67-FDA3-4A24-B69A-3039447F8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12" y="736600"/>
            <a:ext cx="266700" cy="2032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727" name="AutoShape 7">
            <a:extLst>
              <a:ext uri="{FF2B5EF4-FFF2-40B4-BE49-F238E27FC236}">
                <a16:creationId xmlns:a16="http://schemas.microsoft.com/office/drawing/2014/main" xmlns="" id="{0BF7B67A-9E40-48A0-A1AF-627C6DD30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12" y="1917700"/>
            <a:ext cx="266700" cy="2032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728" name="AutoShape 8">
            <a:extLst>
              <a:ext uri="{FF2B5EF4-FFF2-40B4-BE49-F238E27FC236}">
                <a16:creationId xmlns:a16="http://schemas.microsoft.com/office/drawing/2014/main" xmlns="" id="{81F10979-AB39-4CF6-9CA4-AA3FAEBAA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12" y="3098800"/>
            <a:ext cx="266700" cy="2032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729" name="AutoShape 9">
            <a:extLst>
              <a:ext uri="{FF2B5EF4-FFF2-40B4-BE49-F238E27FC236}">
                <a16:creationId xmlns:a16="http://schemas.microsoft.com/office/drawing/2014/main" xmlns="" id="{955F13A9-F60C-4CFE-8130-7307634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12" y="4279900"/>
            <a:ext cx="266700" cy="2032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730" name="AutoShape 10">
            <a:extLst>
              <a:ext uri="{FF2B5EF4-FFF2-40B4-BE49-F238E27FC236}">
                <a16:creationId xmlns:a16="http://schemas.microsoft.com/office/drawing/2014/main" xmlns="" id="{EF7E46D6-49C3-41B7-80B1-E7FA78330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12" y="1028700"/>
            <a:ext cx="266700" cy="203200"/>
          </a:xfrm>
          <a:prstGeom prst="roundRect">
            <a:avLst>
              <a:gd name="adj" fmla="val 16667"/>
            </a:avLst>
          </a:prstGeom>
          <a:solidFill>
            <a:srgbClr val="67B5F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731" name="AutoShape 11">
            <a:extLst>
              <a:ext uri="{FF2B5EF4-FFF2-40B4-BE49-F238E27FC236}">
                <a16:creationId xmlns:a16="http://schemas.microsoft.com/office/drawing/2014/main" xmlns="" id="{D8F3192C-F504-41CF-8A86-DFEEF72D0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12" y="2209800"/>
            <a:ext cx="266700" cy="203200"/>
          </a:xfrm>
          <a:prstGeom prst="roundRect">
            <a:avLst>
              <a:gd name="adj" fmla="val 16667"/>
            </a:avLst>
          </a:prstGeom>
          <a:solidFill>
            <a:srgbClr val="67B5F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732" name="AutoShape 12">
            <a:extLst>
              <a:ext uri="{FF2B5EF4-FFF2-40B4-BE49-F238E27FC236}">
                <a16:creationId xmlns:a16="http://schemas.microsoft.com/office/drawing/2014/main" xmlns="" id="{421B4654-2CBC-4841-BB34-B513AA01E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12" y="3390900"/>
            <a:ext cx="266700" cy="203200"/>
          </a:xfrm>
          <a:prstGeom prst="roundRect">
            <a:avLst>
              <a:gd name="adj" fmla="val 16667"/>
            </a:avLst>
          </a:prstGeom>
          <a:solidFill>
            <a:srgbClr val="67B5F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733" name="AutoShape 13">
            <a:extLst>
              <a:ext uri="{FF2B5EF4-FFF2-40B4-BE49-F238E27FC236}">
                <a16:creationId xmlns:a16="http://schemas.microsoft.com/office/drawing/2014/main" xmlns="" id="{F4423F20-1411-4312-A4FB-C3C4F978E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12" y="4572000"/>
            <a:ext cx="266700" cy="203200"/>
          </a:xfrm>
          <a:prstGeom prst="roundRect">
            <a:avLst>
              <a:gd name="adj" fmla="val 16667"/>
            </a:avLst>
          </a:prstGeom>
          <a:solidFill>
            <a:srgbClr val="67B5F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734" name="AutoShape 14">
            <a:extLst>
              <a:ext uri="{FF2B5EF4-FFF2-40B4-BE49-F238E27FC236}">
                <a16:creationId xmlns:a16="http://schemas.microsoft.com/office/drawing/2014/main" xmlns="" id="{7F18C7C9-A228-4AFA-BAFC-70823C224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12" y="1320800"/>
            <a:ext cx="266700" cy="2032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735" name="AutoShape 15">
            <a:extLst>
              <a:ext uri="{FF2B5EF4-FFF2-40B4-BE49-F238E27FC236}">
                <a16:creationId xmlns:a16="http://schemas.microsoft.com/office/drawing/2014/main" xmlns="" id="{BD089E1E-7560-43CE-8187-FFF8C3E1C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12" y="2501900"/>
            <a:ext cx="266700" cy="2032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736" name="AutoShape 16">
            <a:extLst>
              <a:ext uri="{FF2B5EF4-FFF2-40B4-BE49-F238E27FC236}">
                <a16:creationId xmlns:a16="http://schemas.microsoft.com/office/drawing/2014/main" xmlns="" id="{816C688A-B567-4295-B1E1-CFCCD51A2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12" y="3683000"/>
            <a:ext cx="266700" cy="2032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737" name="AutoShape 17">
            <a:extLst>
              <a:ext uri="{FF2B5EF4-FFF2-40B4-BE49-F238E27FC236}">
                <a16:creationId xmlns:a16="http://schemas.microsoft.com/office/drawing/2014/main" xmlns="" id="{70A8DD44-4D95-4E89-9FF5-7DB7375BF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12" y="4864100"/>
            <a:ext cx="266700" cy="2032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6" name="Rectangle 18">
            <a:extLst>
              <a:ext uri="{FF2B5EF4-FFF2-40B4-BE49-F238E27FC236}">
                <a16:creationId xmlns:a16="http://schemas.microsoft.com/office/drawing/2014/main" xmlns="" id="{AD3B315A-BB44-4F6E-8F59-A89BA6C94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t">
            <a:normAutofit/>
          </a:bodyPr>
          <a:lstStyle/>
          <a:p>
            <a:pPr eaLnBrk="1" hangingPunct="1"/>
            <a:r>
              <a:rPr lang="en-US" altLang="en-US"/>
              <a:t>Direct Mapping</a:t>
            </a:r>
          </a:p>
        </p:txBody>
      </p:sp>
      <p:sp>
        <p:nvSpPr>
          <p:cNvPr id="926739" name="Line 19">
            <a:extLst>
              <a:ext uri="{FF2B5EF4-FFF2-40B4-BE49-F238E27FC236}">
                <a16:creationId xmlns:a16="http://schemas.microsoft.com/office/drawing/2014/main" xmlns="" id="{7FC0E89E-DD5C-436F-8377-E995119DD6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649288"/>
            <a:ext cx="1408112" cy="154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40" name="Line 20">
            <a:extLst>
              <a:ext uri="{FF2B5EF4-FFF2-40B4-BE49-F238E27FC236}">
                <a16:creationId xmlns:a16="http://schemas.microsoft.com/office/drawing/2014/main" xmlns="" id="{67153129-22DF-47F9-A0AA-3E9D4F4CF9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65762" y="2357438"/>
            <a:ext cx="1360488" cy="430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41" name="Line 21">
            <a:extLst>
              <a:ext uri="{FF2B5EF4-FFF2-40B4-BE49-F238E27FC236}">
                <a16:creationId xmlns:a16="http://schemas.microsoft.com/office/drawing/2014/main" xmlns="" id="{70105BFE-E648-4ECB-AF37-972CFFEBC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522538"/>
            <a:ext cx="1435100" cy="172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42" name="Rectangle 22">
            <a:extLst>
              <a:ext uri="{FF2B5EF4-FFF2-40B4-BE49-F238E27FC236}">
                <a16:creationId xmlns:a16="http://schemas.microsoft.com/office/drawing/2014/main" xmlns="" id="{F404E118-A231-4C0A-9446-71E5EF682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38" y="5326063"/>
            <a:ext cx="81272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000">
                <a:solidFill>
                  <a:srgbClr val="800080"/>
                </a:solidFill>
              </a:rPr>
              <a:t>Index</a:t>
            </a:r>
            <a:endParaRPr lang="en-US" altLang="en-US" sz="2000">
              <a:solidFill>
                <a:srgbClr val="990099"/>
              </a:solidFill>
            </a:endParaRPr>
          </a:p>
        </p:txBody>
      </p:sp>
      <p:sp>
        <p:nvSpPr>
          <p:cNvPr id="926743" name="Arc 23">
            <a:extLst>
              <a:ext uri="{FF2B5EF4-FFF2-40B4-BE49-F238E27FC236}">
                <a16:creationId xmlns:a16="http://schemas.microsoft.com/office/drawing/2014/main" xmlns="" id="{0231FB1E-51E1-485F-939F-914F126C6F78}"/>
              </a:ext>
            </a:extLst>
          </p:cNvPr>
          <p:cNvSpPr>
            <a:spLocks/>
          </p:cNvSpPr>
          <p:nvPr/>
        </p:nvSpPr>
        <p:spPr bwMode="auto">
          <a:xfrm>
            <a:off x="7008812" y="50673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744" name="Rectangle 24">
            <a:extLst>
              <a:ext uri="{FF2B5EF4-FFF2-40B4-BE49-F238E27FC236}">
                <a16:creationId xmlns:a16="http://schemas.microsoft.com/office/drawing/2014/main" xmlns="" id="{1563F8CF-538C-4CD2-B1E2-8E2DB3AA7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337" y="5021263"/>
            <a:ext cx="59997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000">
                <a:solidFill>
                  <a:srgbClr val="000099"/>
                </a:solidFill>
              </a:rPr>
              <a:t>Tag</a:t>
            </a:r>
            <a:endParaRPr lang="en-US" altLang="en-US" sz="2000">
              <a:solidFill>
                <a:srgbClr val="0000CC"/>
              </a:solidFill>
            </a:endParaRPr>
          </a:p>
        </p:txBody>
      </p:sp>
      <p:sp>
        <p:nvSpPr>
          <p:cNvPr id="926745" name="Arc 25">
            <a:extLst>
              <a:ext uri="{FF2B5EF4-FFF2-40B4-BE49-F238E27FC236}">
                <a16:creationId xmlns:a16="http://schemas.microsoft.com/office/drawing/2014/main" xmlns="" id="{6DAE28A1-B388-463E-9FE3-506BABD74FC1}"/>
              </a:ext>
            </a:extLst>
          </p:cNvPr>
          <p:cNvSpPr>
            <a:spLocks/>
          </p:cNvSpPr>
          <p:nvPr/>
        </p:nvSpPr>
        <p:spPr bwMode="auto">
          <a:xfrm>
            <a:off x="6577012" y="5054600"/>
            <a:ext cx="6096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70983951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746" name="Arc 26">
            <a:extLst>
              <a:ext uri="{FF2B5EF4-FFF2-40B4-BE49-F238E27FC236}">
                <a16:creationId xmlns:a16="http://schemas.microsoft.com/office/drawing/2014/main" xmlns="" id="{3201F81A-8D8E-4204-82CC-254809FA84E6}"/>
              </a:ext>
            </a:extLst>
          </p:cNvPr>
          <p:cNvSpPr>
            <a:spLocks/>
          </p:cNvSpPr>
          <p:nvPr/>
        </p:nvSpPr>
        <p:spPr bwMode="auto">
          <a:xfrm>
            <a:off x="7770812" y="5067300"/>
            <a:ext cx="457200" cy="4572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747" name="Rectangle 27">
            <a:extLst>
              <a:ext uri="{FF2B5EF4-FFF2-40B4-BE49-F238E27FC236}">
                <a16:creationId xmlns:a16="http://schemas.microsoft.com/office/drawing/2014/main" xmlns="" id="{3F2B9B64-DB0D-49B1-92B4-7ECA48888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938" y="5326063"/>
            <a:ext cx="249427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000"/>
              <a:t>Always zero (words)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xmlns="" id="{5210FD24-B301-44E6-AC72-6F4AAF009999}"/>
              </a:ext>
            </a:extLst>
          </p:cNvPr>
          <p:cNvGrpSpPr>
            <a:grpSpLocks/>
          </p:cNvGrpSpPr>
          <p:nvPr/>
        </p:nvGrpSpPr>
        <p:grpSpPr bwMode="auto">
          <a:xfrm>
            <a:off x="2266951" y="1022350"/>
            <a:ext cx="2708275" cy="1143000"/>
            <a:chOff x="469" y="644"/>
            <a:chExt cx="1706" cy="720"/>
          </a:xfrm>
        </p:grpSpPr>
        <p:sp>
          <p:nvSpPr>
            <p:cNvPr id="19574" name="Rectangle 29">
              <a:extLst>
                <a:ext uri="{FF2B5EF4-FFF2-40B4-BE49-F238E27FC236}">
                  <a16:creationId xmlns:a16="http://schemas.microsoft.com/office/drawing/2014/main" xmlns="" id="{1A8CC9B5-27FE-4385-B565-744B4C163E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856" y="1005"/>
              <a:ext cx="4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sz="2000">
                  <a:solidFill>
                    <a:srgbClr val="A50021"/>
                  </a:solidFill>
                </a:rPr>
                <a:t>Valid</a:t>
              </a:r>
              <a:endParaRPr lang="en-US" altLang="en-US" sz="2000"/>
            </a:p>
          </p:txBody>
        </p:sp>
        <p:sp>
          <p:nvSpPr>
            <p:cNvPr id="19575" name="Rectangle 30">
              <a:extLst>
                <a:ext uri="{FF2B5EF4-FFF2-40B4-BE49-F238E27FC236}">
                  <a16:creationId xmlns:a16="http://schemas.microsoft.com/office/drawing/2014/main" xmlns="" id="{E6668413-50A8-4739-9464-6525CA7B693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41" y="1103"/>
              <a:ext cx="3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sz="2000">
                  <a:solidFill>
                    <a:srgbClr val="000099"/>
                  </a:solidFill>
                </a:rPr>
                <a:t>Tag</a:t>
              </a:r>
              <a:endParaRPr lang="en-US" altLang="en-US" sz="2000"/>
            </a:p>
          </p:txBody>
        </p:sp>
        <p:sp>
          <p:nvSpPr>
            <p:cNvPr id="19576" name="Rectangle 31">
              <a:extLst>
                <a:ext uri="{FF2B5EF4-FFF2-40B4-BE49-F238E27FC236}">
                  <a16:creationId xmlns:a16="http://schemas.microsoft.com/office/drawing/2014/main" xmlns="" id="{379786B1-0295-4918-AF79-F28D7C93B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" y="1103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sz="2000"/>
                <a:t>Data</a:t>
              </a:r>
            </a:p>
          </p:txBody>
        </p:sp>
        <p:sp>
          <p:nvSpPr>
            <p:cNvPr id="19577" name="Rectangle 32">
              <a:extLst>
                <a:ext uri="{FF2B5EF4-FFF2-40B4-BE49-F238E27FC236}">
                  <a16:creationId xmlns:a16="http://schemas.microsoft.com/office/drawing/2014/main" xmlns="" id="{61E8335A-A3E0-403E-8C26-40608DD40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" y="1103"/>
              <a:ext cx="5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sz="2000">
                  <a:solidFill>
                    <a:srgbClr val="800080"/>
                  </a:solidFill>
                </a:rPr>
                <a:t>Index</a:t>
              </a:r>
              <a:endParaRPr lang="en-US" altLang="en-US" sz="2000"/>
            </a:p>
          </p:txBody>
        </p:sp>
        <p:sp>
          <p:nvSpPr>
            <p:cNvPr id="19578" name="Text Box 33">
              <a:extLst>
                <a:ext uri="{FF2B5EF4-FFF2-40B4-BE49-F238E27FC236}">
                  <a16:creationId xmlns:a16="http://schemas.microsoft.com/office/drawing/2014/main" xmlns="" id="{1CA25B1E-500D-412E-BE28-02A040E97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" y="644"/>
              <a:ext cx="5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sz="2000"/>
                <a:t>Cache</a:t>
              </a:r>
            </a:p>
          </p:txBody>
        </p:sp>
      </p:grpSp>
      <p:grpSp>
        <p:nvGrpSpPr>
          <p:cNvPr id="3" name="Group 34">
            <a:extLst>
              <a:ext uri="{FF2B5EF4-FFF2-40B4-BE49-F238E27FC236}">
                <a16:creationId xmlns:a16="http://schemas.microsoft.com/office/drawing/2014/main" xmlns="" id="{5237002E-F582-4E6E-8BC4-A96F980C24E1}"/>
              </a:ext>
            </a:extLst>
          </p:cNvPr>
          <p:cNvGrpSpPr>
            <a:grpSpLocks/>
          </p:cNvGrpSpPr>
          <p:nvPr/>
        </p:nvGrpSpPr>
        <p:grpSpPr bwMode="auto">
          <a:xfrm>
            <a:off x="7929562" y="0"/>
            <a:ext cx="1866900" cy="5073650"/>
            <a:chOff x="4036" y="0"/>
            <a:chExt cx="1176" cy="3196"/>
          </a:xfrm>
        </p:grpSpPr>
        <p:sp>
          <p:nvSpPr>
            <p:cNvPr id="19557" name="Rectangle 35">
              <a:extLst>
                <a:ext uri="{FF2B5EF4-FFF2-40B4-BE49-F238E27FC236}">
                  <a16:creationId xmlns:a16="http://schemas.microsoft.com/office/drawing/2014/main" xmlns="" id="{6081197F-AF53-42F6-B2C5-2EFAC51AF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256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5600</a:t>
              </a:r>
            </a:p>
          </p:txBody>
        </p:sp>
        <p:sp>
          <p:nvSpPr>
            <p:cNvPr id="19558" name="Rectangle 36">
              <a:extLst>
                <a:ext uri="{FF2B5EF4-FFF2-40B4-BE49-F238E27FC236}">
                  <a16:creationId xmlns:a16="http://schemas.microsoft.com/office/drawing/2014/main" xmlns="" id="{AC9A7CB4-B41A-464E-B875-ACF94CE44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436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3223</a:t>
              </a:r>
            </a:p>
          </p:txBody>
        </p:sp>
        <p:sp>
          <p:nvSpPr>
            <p:cNvPr id="19559" name="Rectangle 37">
              <a:extLst>
                <a:ext uri="{FF2B5EF4-FFF2-40B4-BE49-F238E27FC236}">
                  <a16:creationId xmlns:a16="http://schemas.microsoft.com/office/drawing/2014/main" xmlns="" id="{C2EFA04E-E434-4676-BB62-0320BFA0A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620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23</a:t>
              </a:r>
            </a:p>
          </p:txBody>
        </p:sp>
        <p:sp>
          <p:nvSpPr>
            <p:cNvPr id="19560" name="Rectangle 38">
              <a:extLst>
                <a:ext uri="{FF2B5EF4-FFF2-40B4-BE49-F238E27FC236}">
                  <a16:creationId xmlns:a16="http://schemas.microsoft.com/office/drawing/2014/main" xmlns="" id="{B782FFD9-7FB7-41F7-B520-660B59FBB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804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1122</a:t>
              </a:r>
            </a:p>
          </p:txBody>
        </p:sp>
        <p:sp>
          <p:nvSpPr>
            <p:cNvPr id="19561" name="Rectangle 39">
              <a:extLst>
                <a:ext uri="{FF2B5EF4-FFF2-40B4-BE49-F238E27FC236}">
                  <a16:creationId xmlns:a16="http://schemas.microsoft.com/office/drawing/2014/main" xmlns="" id="{9D99A71D-C292-416D-B28D-16333E867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988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19562" name="Rectangle 40">
              <a:extLst>
                <a:ext uri="{FF2B5EF4-FFF2-40B4-BE49-F238E27FC236}">
                  <a16:creationId xmlns:a16="http://schemas.microsoft.com/office/drawing/2014/main" xmlns="" id="{D3908B8C-1454-461D-8768-EA75A8998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1172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32324</a:t>
              </a:r>
            </a:p>
          </p:txBody>
        </p:sp>
        <p:sp>
          <p:nvSpPr>
            <p:cNvPr id="19563" name="Rectangle 41">
              <a:extLst>
                <a:ext uri="{FF2B5EF4-FFF2-40B4-BE49-F238E27FC236}">
                  <a16:creationId xmlns:a16="http://schemas.microsoft.com/office/drawing/2014/main" xmlns="" id="{C6F3DC1B-9741-4120-84A2-EE5E00B61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1356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845</a:t>
              </a:r>
            </a:p>
          </p:txBody>
        </p:sp>
        <p:sp>
          <p:nvSpPr>
            <p:cNvPr id="19564" name="Rectangle 42">
              <a:extLst>
                <a:ext uri="{FF2B5EF4-FFF2-40B4-BE49-F238E27FC236}">
                  <a16:creationId xmlns:a16="http://schemas.microsoft.com/office/drawing/2014/main" xmlns="" id="{11FEC16C-F2D1-406F-ABD8-4D30538BD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1540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43</a:t>
              </a:r>
            </a:p>
          </p:txBody>
        </p:sp>
        <p:sp>
          <p:nvSpPr>
            <p:cNvPr id="19565" name="Rectangle 43">
              <a:extLst>
                <a:ext uri="{FF2B5EF4-FFF2-40B4-BE49-F238E27FC236}">
                  <a16:creationId xmlns:a16="http://schemas.microsoft.com/office/drawing/2014/main" xmlns="" id="{055D2B59-BE0E-4418-89A5-1A1AD1400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1724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976</a:t>
              </a:r>
            </a:p>
          </p:txBody>
        </p:sp>
        <p:sp>
          <p:nvSpPr>
            <p:cNvPr id="19566" name="Rectangle 44">
              <a:extLst>
                <a:ext uri="{FF2B5EF4-FFF2-40B4-BE49-F238E27FC236}">
                  <a16:creationId xmlns:a16="http://schemas.microsoft.com/office/drawing/2014/main" xmlns="" id="{6AFC1A2E-B107-4ACC-B025-EA0A6A790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1908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77554</a:t>
              </a:r>
            </a:p>
          </p:txBody>
        </p:sp>
        <p:sp>
          <p:nvSpPr>
            <p:cNvPr id="19567" name="Rectangle 45">
              <a:extLst>
                <a:ext uri="{FF2B5EF4-FFF2-40B4-BE49-F238E27FC236}">
                  <a16:creationId xmlns:a16="http://schemas.microsoft.com/office/drawing/2014/main" xmlns="" id="{CCF6D927-3D08-47B4-924A-F9D4C2E32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2092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433</a:t>
              </a:r>
            </a:p>
          </p:txBody>
        </p:sp>
        <p:sp>
          <p:nvSpPr>
            <p:cNvPr id="19568" name="Rectangle 46">
              <a:extLst>
                <a:ext uri="{FF2B5EF4-FFF2-40B4-BE49-F238E27FC236}">
                  <a16:creationId xmlns:a16="http://schemas.microsoft.com/office/drawing/2014/main" xmlns="" id="{ACED87E0-6AD6-40CC-B0F3-0B4EB78A9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2276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7785</a:t>
              </a:r>
            </a:p>
          </p:txBody>
        </p:sp>
        <p:sp>
          <p:nvSpPr>
            <p:cNvPr id="19569" name="Rectangle 47">
              <a:extLst>
                <a:ext uri="{FF2B5EF4-FFF2-40B4-BE49-F238E27FC236}">
                  <a16:creationId xmlns:a16="http://schemas.microsoft.com/office/drawing/2014/main" xmlns="" id="{A9B463EC-1994-4377-B6B6-FA67E4AE0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2460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2447</a:t>
              </a:r>
            </a:p>
          </p:txBody>
        </p:sp>
        <p:sp>
          <p:nvSpPr>
            <p:cNvPr id="19570" name="Rectangle 48">
              <a:extLst>
                <a:ext uri="{FF2B5EF4-FFF2-40B4-BE49-F238E27FC236}">
                  <a16:creationId xmlns:a16="http://schemas.microsoft.com/office/drawing/2014/main" xmlns="" id="{CC655461-844D-401A-963A-B4BE4BD86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2644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775</a:t>
              </a:r>
            </a:p>
          </p:txBody>
        </p:sp>
        <p:sp>
          <p:nvSpPr>
            <p:cNvPr id="19571" name="Rectangle 49">
              <a:extLst>
                <a:ext uri="{FF2B5EF4-FFF2-40B4-BE49-F238E27FC236}">
                  <a16:creationId xmlns:a16="http://schemas.microsoft.com/office/drawing/2014/main" xmlns="" id="{91FEF191-15EF-4BA0-A825-AF490ED8C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2828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433</a:t>
              </a:r>
            </a:p>
          </p:txBody>
        </p:sp>
        <p:sp>
          <p:nvSpPr>
            <p:cNvPr id="19572" name="Rectangle 50">
              <a:extLst>
                <a:ext uri="{FF2B5EF4-FFF2-40B4-BE49-F238E27FC236}">
                  <a16:creationId xmlns:a16="http://schemas.microsoft.com/office/drawing/2014/main" xmlns="" id="{D403D245-5179-4F71-AE27-E58429BA4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3012"/>
              <a:ext cx="95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3649</a:t>
              </a:r>
            </a:p>
          </p:txBody>
        </p:sp>
        <p:sp>
          <p:nvSpPr>
            <p:cNvPr id="19573" name="Text Box 51">
              <a:extLst>
                <a:ext uri="{FF2B5EF4-FFF2-40B4-BE49-F238E27FC236}">
                  <a16:creationId xmlns:a16="http://schemas.microsoft.com/office/drawing/2014/main" xmlns="" id="{E238FB92-81B7-4A67-AAF4-0A4B9E019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0"/>
              <a:ext cx="10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sz="2000"/>
                <a:t>Main Memory</a:t>
              </a:r>
            </a:p>
          </p:txBody>
        </p:sp>
      </p:grpSp>
      <p:grpSp>
        <p:nvGrpSpPr>
          <p:cNvPr id="4" name="Group 52">
            <a:extLst>
              <a:ext uri="{FF2B5EF4-FFF2-40B4-BE49-F238E27FC236}">
                <a16:creationId xmlns:a16="http://schemas.microsoft.com/office/drawing/2014/main" xmlns="" id="{0E8FABC6-3860-4DC2-B40E-B904C57D8B07}"/>
              </a:ext>
            </a:extLst>
          </p:cNvPr>
          <p:cNvGrpSpPr>
            <a:grpSpLocks/>
          </p:cNvGrpSpPr>
          <p:nvPr/>
        </p:nvGrpSpPr>
        <p:grpSpPr bwMode="auto">
          <a:xfrm>
            <a:off x="6262687" y="0"/>
            <a:ext cx="1689100" cy="5143500"/>
            <a:chOff x="2986" y="0"/>
            <a:chExt cx="1064" cy="3240"/>
          </a:xfrm>
        </p:grpSpPr>
        <p:sp>
          <p:nvSpPr>
            <p:cNvPr id="19540" name="Rectangle 53">
              <a:extLst>
                <a:ext uri="{FF2B5EF4-FFF2-40B4-BE49-F238E27FC236}">
                  <a16:creationId xmlns:a16="http://schemas.microsoft.com/office/drawing/2014/main" xmlns="" id="{8DBAD5CD-B7F2-4164-992C-F4104B54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225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>
                  <a:solidFill>
                    <a:srgbClr val="000099"/>
                  </a:solidFill>
                </a:rPr>
                <a:t>00</a:t>
              </a:r>
              <a:r>
                <a:rPr lang="en-US" altLang="en-US"/>
                <a:t> 00 00</a:t>
              </a:r>
            </a:p>
          </p:txBody>
        </p:sp>
        <p:sp>
          <p:nvSpPr>
            <p:cNvPr id="19541" name="Rectangle 54">
              <a:extLst>
                <a:ext uri="{FF2B5EF4-FFF2-40B4-BE49-F238E27FC236}">
                  <a16:creationId xmlns:a16="http://schemas.microsoft.com/office/drawing/2014/main" xmlns="" id="{48B8EB09-691D-4B27-8612-874829150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411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>
                  <a:solidFill>
                    <a:srgbClr val="000099"/>
                  </a:solidFill>
                </a:rPr>
                <a:t>00</a:t>
              </a:r>
              <a:r>
                <a:rPr lang="en-US" altLang="en-US"/>
                <a:t> 01 00</a:t>
              </a:r>
            </a:p>
          </p:txBody>
        </p:sp>
        <p:sp>
          <p:nvSpPr>
            <p:cNvPr id="19542" name="Rectangle 55">
              <a:extLst>
                <a:ext uri="{FF2B5EF4-FFF2-40B4-BE49-F238E27FC236}">
                  <a16:creationId xmlns:a16="http://schemas.microsoft.com/office/drawing/2014/main" xmlns="" id="{8CD5F7E2-0472-40E8-B921-062C79D2F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597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>
                  <a:solidFill>
                    <a:srgbClr val="000099"/>
                  </a:solidFill>
                </a:rPr>
                <a:t>00</a:t>
              </a:r>
              <a:r>
                <a:rPr lang="en-US" altLang="en-US"/>
                <a:t> 10 00</a:t>
              </a:r>
            </a:p>
          </p:txBody>
        </p:sp>
        <p:sp>
          <p:nvSpPr>
            <p:cNvPr id="19543" name="Rectangle 56">
              <a:extLst>
                <a:ext uri="{FF2B5EF4-FFF2-40B4-BE49-F238E27FC236}">
                  <a16:creationId xmlns:a16="http://schemas.microsoft.com/office/drawing/2014/main" xmlns="" id="{8AD25135-5E54-46F4-BD9A-7F534FE7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782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>
                  <a:solidFill>
                    <a:srgbClr val="000099"/>
                  </a:solidFill>
                </a:rPr>
                <a:t>00</a:t>
              </a:r>
              <a:r>
                <a:rPr lang="en-US" altLang="en-US"/>
                <a:t> 11 00</a:t>
              </a:r>
            </a:p>
          </p:txBody>
        </p:sp>
        <p:sp>
          <p:nvSpPr>
            <p:cNvPr id="19544" name="Rectangle 57">
              <a:extLst>
                <a:ext uri="{FF2B5EF4-FFF2-40B4-BE49-F238E27FC236}">
                  <a16:creationId xmlns:a16="http://schemas.microsoft.com/office/drawing/2014/main" xmlns="" id="{362726E5-6AE9-4840-9443-F01F9A860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968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>
                  <a:solidFill>
                    <a:srgbClr val="000099"/>
                  </a:solidFill>
                </a:rPr>
                <a:t>01</a:t>
              </a:r>
              <a:r>
                <a:rPr lang="en-US" altLang="en-US"/>
                <a:t> 00 00</a:t>
              </a:r>
            </a:p>
          </p:txBody>
        </p:sp>
        <p:sp>
          <p:nvSpPr>
            <p:cNvPr id="19545" name="Rectangle 58">
              <a:extLst>
                <a:ext uri="{FF2B5EF4-FFF2-40B4-BE49-F238E27FC236}">
                  <a16:creationId xmlns:a16="http://schemas.microsoft.com/office/drawing/2014/main" xmlns="" id="{C8E01103-8FC1-4D4E-BF82-3FF83E608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153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>
                  <a:solidFill>
                    <a:srgbClr val="000099"/>
                  </a:solidFill>
                </a:rPr>
                <a:t>01</a:t>
              </a:r>
              <a:r>
                <a:rPr lang="en-US" altLang="en-US"/>
                <a:t> 01 00</a:t>
              </a:r>
            </a:p>
          </p:txBody>
        </p:sp>
        <p:sp>
          <p:nvSpPr>
            <p:cNvPr id="19546" name="Rectangle 59">
              <a:extLst>
                <a:ext uri="{FF2B5EF4-FFF2-40B4-BE49-F238E27FC236}">
                  <a16:creationId xmlns:a16="http://schemas.microsoft.com/office/drawing/2014/main" xmlns="" id="{0AE2A16A-8AC6-40FE-AA4C-51B25564F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339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>
                  <a:solidFill>
                    <a:srgbClr val="000099"/>
                  </a:solidFill>
                </a:rPr>
                <a:t>01</a:t>
              </a:r>
              <a:r>
                <a:rPr lang="en-US" altLang="en-US"/>
                <a:t> 10 00</a:t>
              </a:r>
            </a:p>
          </p:txBody>
        </p:sp>
        <p:sp>
          <p:nvSpPr>
            <p:cNvPr id="19547" name="Rectangle 60">
              <a:extLst>
                <a:ext uri="{FF2B5EF4-FFF2-40B4-BE49-F238E27FC236}">
                  <a16:creationId xmlns:a16="http://schemas.microsoft.com/office/drawing/2014/main" xmlns="" id="{671DE53C-7EB3-4EE7-A4A9-1306A8348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525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>
                  <a:solidFill>
                    <a:srgbClr val="000099"/>
                  </a:solidFill>
                </a:rPr>
                <a:t>01</a:t>
              </a:r>
              <a:r>
                <a:rPr lang="en-US" altLang="en-US"/>
                <a:t> 11 00</a:t>
              </a:r>
            </a:p>
          </p:txBody>
        </p:sp>
        <p:sp>
          <p:nvSpPr>
            <p:cNvPr id="19548" name="Rectangle 61">
              <a:extLst>
                <a:ext uri="{FF2B5EF4-FFF2-40B4-BE49-F238E27FC236}">
                  <a16:creationId xmlns:a16="http://schemas.microsoft.com/office/drawing/2014/main" xmlns="" id="{00861B9D-3F84-4AF0-B650-D47B272ED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710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>
                  <a:solidFill>
                    <a:srgbClr val="000099"/>
                  </a:solidFill>
                </a:rPr>
                <a:t>10</a:t>
              </a:r>
              <a:r>
                <a:rPr lang="en-US" altLang="en-US"/>
                <a:t> 00 00</a:t>
              </a:r>
            </a:p>
          </p:txBody>
        </p:sp>
        <p:sp>
          <p:nvSpPr>
            <p:cNvPr id="19549" name="Rectangle 62">
              <a:extLst>
                <a:ext uri="{FF2B5EF4-FFF2-40B4-BE49-F238E27FC236}">
                  <a16:creationId xmlns:a16="http://schemas.microsoft.com/office/drawing/2014/main" xmlns="" id="{F530257C-A08D-48F4-8DD5-3C3FC0158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896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>
                  <a:solidFill>
                    <a:srgbClr val="000099"/>
                  </a:solidFill>
                </a:rPr>
                <a:t>10</a:t>
              </a:r>
              <a:r>
                <a:rPr lang="en-US" altLang="en-US"/>
                <a:t> 01 00</a:t>
              </a:r>
            </a:p>
          </p:txBody>
        </p:sp>
        <p:sp>
          <p:nvSpPr>
            <p:cNvPr id="19550" name="Rectangle 63">
              <a:extLst>
                <a:ext uri="{FF2B5EF4-FFF2-40B4-BE49-F238E27FC236}">
                  <a16:creationId xmlns:a16="http://schemas.microsoft.com/office/drawing/2014/main" xmlns="" id="{BA8056E9-4F01-4C65-929A-C943688C6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2081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>
                  <a:solidFill>
                    <a:srgbClr val="000099"/>
                  </a:solidFill>
                </a:rPr>
                <a:t>10</a:t>
              </a:r>
              <a:r>
                <a:rPr lang="en-US" altLang="en-US"/>
                <a:t> 10 00</a:t>
              </a:r>
            </a:p>
          </p:txBody>
        </p:sp>
        <p:sp>
          <p:nvSpPr>
            <p:cNvPr id="19551" name="Rectangle 64">
              <a:extLst>
                <a:ext uri="{FF2B5EF4-FFF2-40B4-BE49-F238E27FC236}">
                  <a16:creationId xmlns:a16="http://schemas.microsoft.com/office/drawing/2014/main" xmlns="" id="{DF4518B9-107E-4ED5-9D8E-FFAA7A141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2267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>
                  <a:solidFill>
                    <a:srgbClr val="000099"/>
                  </a:solidFill>
                </a:rPr>
                <a:t>10</a:t>
              </a:r>
              <a:r>
                <a:rPr lang="en-US" altLang="en-US"/>
                <a:t> 11 00</a:t>
              </a:r>
            </a:p>
          </p:txBody>
        </p:sp>
        <p:sp>
          <p:nvSpPr>
            <p:cNvPr id="19552" name="Rectangle 65">
              <a:extLst>
                <a:ext uri="{FF2B5EF4-FFF2-40B4-BE49-F238E27FC236}">
                  <a16:creationId xmlns:a16="http://schemas.microsoft.com/office/drawing/2014/main" xmlns="" id="{E443ABA4-6286-4DCA-B6B8-F983FBB61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2453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>
                  <a:solidFill>
                    <a:srgbClr val="000099"/>
                  </a:solidFill>
                </a:rPr>
                <a:t>11</a:t>
              </a:r>
              <a:r>
                <a:rPr lang="en-US" altLang="en-US"/>
                <a:t> 00 00</a:t>
              </a:r>
            </a:p>
          </p:txBody>
        </p:sp>
        <p:sp>
          <p:nvSpPr>
            <p:cNvPr id="19553" name="Rectangle 66">
              <a:extLst>
                <a:ext uri="{FF2B5EF4-FFF2-40B4-BE49-F238E27FC236}">
                  <a16:creationId xmlns:a16="http://schemas.microsoft.com/office/drawing/2014/main" xmlns="" id="{6FF352FB-55A0-456B-8CA9-423F5DF5B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2638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>
                  <a:solidFill>
                    <a:srgbClr val="000099"/>
                  </a:solidFill>
                </a:rPr>
                <a:t>11</a:t>
              </a:r>
              <a:r>
                <a:rPr lang="en-US" altLang="en-US"/>
                <a:t> 01 00</a:t>
              </a:r>
            </a:p>
          </p:txBody>
        </p:sp>
        <p:sp>
          <p:nvSpPr>
            <p:cNvPr id="19554" name="Rectangle 67">
              <a:extLst>
                <a:ext uri="{FF2B5EF4-FFF2-40B4-BE49-F238E27FC236}">
                  <a16:creationId xmlns:a16="http://schemas.microsoft.com/office/drawing/2014/main" xmlns="" id="{47EDD9F6-EA07-47A4-BF54-6BDB49ADF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2824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>
                  <a:solidFill>
                    <a:srgbClr val="000099"/>
                  </a:solidFill>
                </a:rPr>
                <a:t>11</a:t>
              </a:r>
              <a:r>
                <a:rPr lang="en-US" altLang="en-US"/>
                <a:t> 10 00</a:t>
              </a:r>
            </a:p>
          </p:txBody>
        </p:sp>
        <p:sp>
          <p:nvSpPr>
            <p:cNvPr id="19555" name="Rectangle 68">
              <a:extLst>
                <a:ext uri="{FF2B5EF4-FFF2-40B4-BE49-F238E27FC236}">
                  <a16:creationId xmlns:a16="http://schemas.microsoft.com/office/drawing/2014/main" xmlns="" id="{AFCB6E90-3A23-4394-ACCD-64C0623A9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3009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>
                  <a:solidFill>
                    <a:srgbClr val="000099"/>
                  </a:solidFill>
                </a:rPr>
                <a:t>11</a:t>
              </a:r>
              <a:r>
                <a:rPr lang="en-US" altLang="en-US"/>
                <a:t> 11 00</a:t>
              </a:r>
            </a:p>
          </p:txBody>
        </p:sp>
        <p:sp>
          <p:nvSpPr>
            <p:cNvPr id="19556" name="Text Box 69">
              <a:extLst>
                <a:ext uri="{FF2B5EF4-FFF2-40B4-BE49-F238E27FC236}">
                  <a16:creationId xmlns:a16="http://schemas.microsoft.com/office/drawing/2014/main" xmlns="" id="{C3714417-989E-4624-9314-C91059E55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" y="0"/>
              <a:ext cx="10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sz="2000"/>
                <a:t>6-bit Address</a:t>
              </a:r>
            </a:p>
          </p:txBody>
        </p:sp>
      </p:grpSp>
      <p:grpSp>
        <p:nvGrpSpPr>
          <p:cNvPr id="5" name="Group 70">
            <a:extLst>
              <a:ext uri="{FF2B5EF4-FFF2-40B4-BE49-F238E27FC236}">
                <a16:creationId xmlns:a16="http://schemas.microsoft.com/office/drawing/2014/main" xmlns="" id="{E2AEE5C6-ECD6-4C65-9F83-7096B637E745}"/>
              </a:ext>
            </a:extLst>
          </p:cNvPr>
          <p:cNvGrpSpPr>
            <a:grpSpLocks/>
          </p:cNvGrpSpPr>
          <p:nvPr/>
        </p:nvGrpSpPr>
        <p:grpSpPr bwMode="auto">
          <a:xfrm>
            <a:off x="2570162" y="2106613"/>
            <a:ext cx="2895600" cy="292100"/>
            <a:chOff x="660" y="1327"/>
            <a:chExt cx="1824" cy="184"/>
          </a:xfrm>
        </p:grpSpPr>
        <p:sp>
          <p:nvSpPr>
            <p:cNvPr id="19536" name="Rectangle 71">
              <a:extLst>
                <a:ext uri="{FF2B5EF4-FFF2-40B4-BE49-F238E27FC236}">
                  <a16:creationId xmlns:a16="http://schemas.microsoft.com/office/drawing/2014/main" xmlns="" id="{071C18B9-4029-46EF-89EF-51E6F9D1F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1327"/>
              <a:ext cx="95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5600</a:t>
              </a:r>
            </a:p>
          </p:txBody>
        </p:sp>
        <p:sp>
          <p:nvSpPr>
            <p:cNvPr id="19537" name="Rectangle 72">
              <a:extLst>
                <a:ext uri="{FF2B5EF4-FFF2-40B4-BE49-F238E27FC236}">
                  <a16:creationId xmlns:a16="http://schemas.microsoft.com/office/drawing/2014/main" xmlns="" id="{1D476F6D-1043-41C4-A871-C16682B29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327"/>
              <a:ext cx="376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solidFill>
                    <a:srgbClr val="000099"/>
                  </a:solidFill>
                </a:rPr>
                <a:t>00</a:t>
              </a:r>
            </a:p>
          </p:txBody>
        </p:sp>
        <p:sp>
          <p:nvSpPr>
            <p:cNvPr id="19538" name="Rectangle 73">
              <a:extLst>
                <a:ext uri="{FF2B5EF4-FFF2-40B4-BE49-F238E27FC236}">
                  <a16:creationId xmlns:a16="http://schemas.microsoft.com/office/drawing/2014/main" xmlns="" id="{CACA9609-1DC3-4B02-B453-F630038D9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1327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solidFill>
                    <a:srgbClr val="A50021"/>
                  </a:solidFill>
                </a:rPr>
                <a:t>Y</a:t>
              </a:r>
              <a:endParaRPr lang="en-US" altLang="en-US"/>
            </a:p>
          </p:txBody>
        </p:sp>
        <p:sp>
          <p:nvSpPr>
            <p:cNvPr id="19539" name="Rectangle 74">
              <a:extLst>
                <a:ext uri="{FF2B5EF4-FFF2-40B4-BE49-F238E27FC236}">
                  <a16:creationId xmlns:a16="http://schemas.microsoft.com/office/drawing/2014/main" xmlns="" id="{905382C7-5B97-4A62-9A8D-2F90E5FA5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1327"/>
              <a:ext cx="312" cy="184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endParaRPr lang="en-US" altLang="en-US"/>
            </a:p>
          </p:txBody>
        </p:sp>
      </p:grpSp>
      <p:grpSp>
        <p:nvGrpSpPr>
          <p:cNvPr id="6" name="Group 75">
            <a:extLst>
              <a:ext uri="{FF2B5EF4-FFF2-40B4-BE49-F238E27FC236}">
                <a16:creationId xmlns:a16="http://schemas.microsoft.com/office/drawing/2014/main" xmlns="" id="{1B622434-D03B-49AD-8950-8C884214EA70}"/>
              </a:ext>
            </a:extLst>
          </p:cNvPr>
          <p:cNvGrpSpPr>
            <a:grpSpLocks/>
          </p:cNvGrpSpPr>
          <p:nvPr/>
        </p:nvGrpSpPr>
        <p:grpSpPr bwMode="auto">
          <a:xfrm>
            <a:off x="2570162" y="2398713"/>
            <a:ext cx="2895600" cy="292100"/>
            <a:chOff x="660" y="1511"/>
            <a:chExt cx="1824" cy="184"/>
          </a:xfrm>
        </p:grpSpPr>
        <p:sp>
          <p:nvSpPr>
            <p:cNvPr id="19532" name="Rectangle 76">
              <a:extLst>
                <a:ext uri="{FF2B5EF4-FFF2-40B4-BE49-F238E27FC236}">
                  <a16:creationId xmlns:a16="http://schemas.microsoft.com/office/drawing/2014/main" xmlns="" id="{85079009-1DD2-453E-950E-9E7BF8872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1511"/>
              <a:ext cx="95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775</a:t>
              </a:r>
            </a:p>
          </p:txBody>
        </p:sp>
        <p:sp>
          <p:nvSpPr>
            <p:cNvPr id="19533" name="Rectangle 77">
              <a:extLst>
                <a:ext uri="{FF2B5EF4-FFF2-40B4-BE49-F238E27FC236}">
                  <a16:creationId xmlns:a16="http://schemas.microsoft.com/office/drawing/2014/main" xmlns="" id="{51949473-D9EE-4146-B90F-B5057FF53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511"/>
              <a:ext cx="376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solidFill>
                    <a:srgbClr val="000099"/>
                  </a:solidFill>
                </a:rPr>
                <a:t>11</a:t>
              </a:r>
            </a:p>
          </p:txBody>
        </p:sp>
        <p:sp>
          <p:nvSpPr>
            <p:cNvPr id="19534" name="Rectangle 78">
              <a:extLst>
                <a:ext uri="{FF2B5EF4-FFF2-40B4-BE49-F238E27FC236}">
                  <a16:creationId xmlns:a16="http://schemas.microsoft.com/office/drawing/2014/main" xmlns="" id="{3C3DE858-833E-49E0-A33A-9CC3FF901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1511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solidFill>
                    <a:srgbClr val="A50021"/>
                  </a:solidFill>
                </a:rPr>
                <a:t>Y</a:t>
              </a:r>
            </a:p>
          </p:txBody>
        </p:sp>
        <p:sp>
          <p:nvSpPr>
            <p:cNvPr id="19535" name="Rectangle 79">
              <a:extLst>
                <a:ext uri="{FF2B5EF4-FFF2-40B4-BE49-F238E27FC236}">
                  <a16:creationId xmlns:a16="http://schemas.microsoft.com/office/drawing/2014/main" xmlns="" id="{871A79BF-8A0C-43CA-B711-19082744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1511"/>
              <a:ext cx="312" cy="1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endParaRPr lang="en-US" altLang="en-US"/>
            </a:p>
          </p:txBody>
        </p:sp>
      </p:grpSp>
      <p:grpSp>
        <p:nvGrpSpPr>
          <p:cNvPr id="7" name="Group 80">
            <a:extLst>
              <a:ext uri="{FF2B5EF4-FFF2-40B4-BE49-F238E27FC236}">
                <a16:creationId xmlns:a16="http://schemas.microsoft.com/office/drawing/2014/main" xmlns="" id="{7E210498-C11E-412A-9A5B-E5A6824D19A6}"/>
              </a:ext>
            </a:extLst>
          </p:cNvPr>
          <p:cNvGrpSpPr>
            <a:grpSpLocks/>
          </p:cNvGrpSpPr>
          <p:nvPr/>
        </p:nvGrpSpPr>
        <p:grpSpPr bwMode="auto">
          <a:xfrm>
            <a:off x="2570162" y="2690813"/>
            <a:ext cx="2895600" cy="292100"/>
            <a:chOff x="660" y="1695"/>
            <a:chExt cx="1824" cy="184"/>
          </a:xfrm>
        </p:grpSpPr>
        <p:sp>
          <p:nvSpPr>
            <p:cNvPr id="19528" name="Rectangle 81">
              <a:extLst>
                <a:ext uri="{FF2B5EF4-FFF2-40B4-BE49-F238E27FC236}">
                  <a16:creationId xmlns:a16="http://schemas.microsoft.com/office/drawing/2014/main" xmlns="" id="{9B4594AD-69FA-4F1A-A2D9-A349E99E4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1695"/>
              <a:ext cx="95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845</a:t>
              </a:r>
            </a:p>
          </p:txBody>
        </p:sp>
        <p:sp>
          <p:nvSpPr>
            <p:cNvPr id="19529" name="Rectangle 82">
              <a:extLst>
                <a:ext uri="{FF2B5EF4-FFF2-40B4-BE49-F238E27FC236}">
                  <a16:creationId xmlns:a16="http://schemas.microsoft.com/office/drawing/2014/main" xmlns="" id="{FEDE79C4-8FA9-45AE-BC60-FBB0B2591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695"/>
              <a:ext cx="376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solidFill>
                    <a:srgbClr val="000099"/>
                  </a:solidFill>
                </a:rPr>
                <a:t>01</a:t>
              </a:r>
            </a:p>
          </p:txBody>
        </p:sp>
        <p:sp>
          <p:nvSpPr>
            <p:cNvPr id="19530" name="Rectangle 83">
              <a:extLst>
                <a:ext uri="{FF2B5EF4-FFF2-40B4-BE49-F238E27FC236}">
                  <a16:creationId xmlns:a16="http://schemas.microsoft.com/office/drawing/2014/main" xmlns="" id="{4803D5BA-491F-47BC-891A-DF0151F20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1695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solidFill>
                    <a:srgbClr val="A50021"/>
                  </a:solidFill>
                </a:rPr>
                <a:t>Y</a:t>
              </a:r>
              <a:endParaRPr lang="en-US" altLang="en-US"/>
            </a:p>
          </p:txBody>
        </p:sp>
        <p:sp>
          <p:nvSpPr>
            <p:cNvPr id="19531" name="Rectangle 84">
              <a:extLst>
                <a:ext uri="{FF2B5EF4-FFF2-40B4-BE49-F238E27FC236}">
                  <a16:creationId xmlns:a16="http://schemas.microsoft.com/office/drawing/2014/main" xmlns="" id="{3B5CF5BA-9964-40B0-81CB-44FAB3249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1695"/>
              <a:ext cx="312" cy="184"/>
            </a:xfrm>
            <a:prstGeom prst="rect">
              <a:avLst/>
            </a:prstGeom>
            <a:solidFill>
              <a:srgbClr val="67B5F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endParaRPr lang="en-US" altLang="en-US"/>
            </a:p>
          </p:txBody>
        </p:sp>
      </p:grpSp>
      <p:grpSp>
        <p:nvGrpSpPr>
          <p:cNvPr id="8" name="Group 85">
            <a:extLst>
              <a:ext uri="{FF2B5EF4-FFF2-40B4-BE49-F238E27FC236}">
                <a16:creationId xmlns:a16="http://schemas.microsoft.com/office/drawing/2014/main" xmlns="" id="{F26D25A4-848A-4091-8BF9-512BDE466AF5}"/>
              </a:ext>
            </a:extLst>
          </p:cNvPr>
          <p:cNvGrpSpPr>
            <a:grpSpLocks/>
          </p:cNvGrpSpPr>
          <p:nvPr/>
        </p:nvGrpSpPr>
        <p:grpSpPr bwMode="auto">
          <a:xfrm>
            <a:off x="2570162" y="2982913"/>
            <a:ext cx="2895600" cy="292100"/>
            <a:chOff x="660" y="1879"/>
            <a:chExt cx="1824" cy="184"/>
          </a:xfrm>
        </p:grpSpPr>
        <p:sp>
          <p:nvSpPr>
            <p:cNvPr id="19524" name="Rectangle 86">
              <a:extLst>
                <a:ext uri="{FF2B5EF4-FFF2-40B4-BE49-F238E27FC236}">
                  <a16:creationId xmlns:a16="http://schemas.microsoft.com/office/drawing/2014/main" xmlns="" id="{AC83D42E-B7E5-4A5E-BC0E-504F103D3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1879"/>
              <a:ext cx="95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10000"/>
                </a:spcBef>
              </a:pPr>
              <a:r>
                <a:rPr lang="en-US" altLang="en-US"/>
                <a:t>33234</a:t>
              </a:r>
            </a:p>
          </p:txBody>
        </p:sp>
        <p:sp>
          <p:nvSpPr>
            <p:cNvPr id="19525" name="Rectangle 87">
              <a:extLst>
                <a:ext uri="{FF2B5EF4-FFF2-40B4-BE49-F238E27FC236}">
                  <a16:creationId xmlns:a16="http://schemas.microsoft.com/office/drawing/2014/main" xmlns="" id="{95F9FA76-3661-4CC5-8D8D-3DA3ED68E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879"/>
              <a:ext cx="376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solidFill>
                    <a:srgbClr val="000099"/>
                  </a:solidFill>
                </a:rPr>
                <a:t>00</a:t>
              </a:r>
            </a:p>
          </p:txBody>
        </p:sp>
        <p:sp>
          <p:nvSpPr>
            <p:cNvPr id="19526" name="Rectangle 88">
              <a:extLst>
                <a:ext uri="{FF2B5EF4-FFF2-40B4-BE49-F238E27FC236}">
                  <a16:creationId xmlns:a16="http://schemas.microsoft.com/office/drawing/2014/main" xmlns="" id="{F9467DE2-C49C-404F-95B9-3B2717614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1879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solidFill>
                    <a:srgbClr val="A50021"/>
                  </a:solidFill>
                </a:rPr>
                <a:t>N</a:t>
              </a:r>
              <a:endParaRPr lang="en-US" altLang="en-US"/>
            </a:p>
          </p:txBody>
        </p:sp>
        <p:sp>
          <p:nvSpPr>
            <p:cNvPr id="19527" name="Rectangle 89">
              <a:extLst>
                <a:ext uri="{FF2B5EF4-FFF2-40B4-BE49-F238E27FC236}">
                  <a16:creationId xmlns:a16="http://schemas.microsoft.com/office/drawing/2014/main" xmlns="" id="{60B97B18-DF2D-4BAE-963F-48992DA4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1879"/>
              <a:ext cx="312" cy="184"/>
            </a:xfrm>
            <a:prstGeom prst="rect">
              <a:avLst/>
            </a:prstGeom>
            <a:solidFill>
              <a:srgbClr val="00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endParaRPr lang="en-US" altLang="en-US"/>
            </a:p>
          </p:txBody>
        </p:sp>
      </p:grpSp>
      <p:sp>
        <p:nvSpPr>
          <p:cNvPr id="926810" name="Oval 90">
            <a:extLst>
              <a:ext uri="{FF2B5EF4-FFF2-40B4-BE49-F238E27FC236}">
                <a16:creationId xmlns:a16="http://schemas.microsoft.com/office/drawing/2014/main" xmlns="" id="{36429BA4-9445-4D1A-B66B-F3A91EDEA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2" y="2095500"/>
            <a:ext cx="458788" cy="336550"/>
          </a:xfrm>
          <a:prstGeom prst="ellipse">
            <a:avLst/>
          </a:prstGeom>
          <a:noFill/>
          <a:ln w="28575">
            <a:solidFill>
              <a:srgbClr val="800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811" name="Oval 91">
            <a:extLst>
              <a:ext uri="{FF2B5EF4-FFF2-40B4-BE49-F238E27FC236}">
                <a16:creationId xmlns:a16="http://schemas.microsoft.com/office/drawing/2014/main" xmlns="" id="{AA08D42F-5519-4FCF-BB93-95376687F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6" y="381000"/>
            <a:ext cx="458787" cy="336550"/>
          </a:xfrm>
          <a:prstGeom prst="ellipse">
            <a:avLst/>
          </a:prstGeom>
          <a:noFill/>
          <a:ln w="28575">
            <a:solidFill>
              <a:srgbClr val="800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812" name="Oval 92">
            <a:extLst>
              <a:ext uri="{FF2B5EF4-FFF2-40B4-BE49-F238E27FC236}">
                <a16:creationId xmlns:a16="http://schemas.microsoft.com/office/drawing/2014/main" xmlns="" id="{40B8C807-6E96-4918-BFB9-444DAB20B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1" y="2374900"/>
            <a:ext cx="458787" cy="336550"/>
          </a:xfrm>
          <a:prstGeom prst="ellipse">
            <a:avLst/>
          </a:prstGeom>
          <a:noFill/>
          <a:ln w="28575">
            <a:solidFill>
              <a:srgbClr val="800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813" name="Oval 93">
            <a:extLst>
              <a:ext uri="{FF2B5EF4-FFF2-40B4-BE49-F238E27FC236}">
                <a16:creationId xmlns:a16="http://schemas.microsoft.com/office/drawing/2014/main" xmlns="" id="{4F43C87A-6F7D-4185-B4CB-F33BC442F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301" y="4202113"/>
            <a:ext cx="458787" cy="336550"/>
          </a:xfrm>
          <a:prstGeom prst="ellipse">
            <a:avLst/>
          </a:prstGeom>
          <a:noFill/>
          <a:ln w="28575">
            <a:solidFill>
              <a:srgbClr val="800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814" name="Oval 94">
            <a:extLst>
              <a:ext uri="{FF2B5EF4-FFF2-40B4-BE49-F238E27FC236}">
                <a16:creationId xmlns:a16="http://schemas.microsoft.com/office/drawing/2014/main" xmlns="" id="{943F289A-BBAA-40C7-9216-D500A7751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1" y="2665413"/>
            <a:ext cx="458787" cy="336550"/>
          </a:xfrm>
          <a:prstGeom prst="ellipse">
            <a:avLst/>
          </a:prstGeom>
          <a:noFill/>
          <a:ln w="28575">
            <a:solidFill>
              <a:srgbClr val="800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815" name="Oval 95">
            <a:extLst>
              <a:ext uri="{FF2B5EF4-FFF2-40B4-BE49-F238E27FC236}">
                <a16:creationId xmlns:a16="http://schemas.microsoft.com/office/drawing/2014/main" xmlns="" id="{8C251BD7-AA65-409A-A8C8-64D087E00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2" y="2127250"/>
            <a:ext cx="458788" cy="336550"/>
          </a:xfrm>
          <a:prstGeom prst="ellipse">
            <a:avLst/>
          </a:prstGeom>
          <a:noFill/>
          <a:ln w="28575">
            <a:solidFill>
              <a:srgbClr val="800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816" name="Oval 96">
            <a:extLst>
              <a:ext uri="{FF2B5EF4-FFF2-40B4-BE49-F238E27FC236}">
                <a16:creationId xmlns:a16="http://schemas.microsoft.com/office/drawing/2014/main" xmlns="" id="{258663EA-8CB7-4A23-9DA6-E8631CB0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6" y="2968625"/>
            <a:ext cx="458787" cy="336550"/>
          </a:xfrm>
          <a:prstGeom prst="ellipse">
            <a:avLst/>
          </a:prstGeom>
          <a:noFill/>
          <a:ln w="28575">
            <a:solidFill>
              <a:srgbClr val="800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817" name="Oval 97">
            <a:extLst>
              <a:ext uri="{FF2B5EF4-FFF2-40B4-BE49-F238E27FC236}">
                <a16:creationId xmlns:a16="http://schemas.microsoft.com/office/drawing/2014/main" xmlns="" id="{151674DF-3DAD-401B-8B65-2E2F39A9B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914400"/>
            <a:ext cx="1295400" cy="41275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818" name="Oval 98">
            <a:extLst>
              <a:ext uri="{FF2B5EF4-FFF2-40B4-BE49-F238E27FC236}">
                <a16:creationId xmlns:a16="http://schemas.microsoft.com/office/drawing/2014/main" xmlns="" id="{815D3077-EDC9-4E0A-B7AE-16D45192D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2" y="2635250"/>
            <a:ext cx="1600200" cy="41275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819" name="Rectangle 99">
            <a:extLst>
              <a:ext uri="{FF2B5EF4-FFF2-40B4-BE49-F238E27FC236}">
                <a16:creationId xmlns:a16="http://schemas.microsoft.com/office/drawing/2014/main" xmlns="" id="{A78EBD47-7A9B-4547-9EF5-03D51C6F4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2" y="3581401"/>
            <a:ext cx="4300538" cy="2117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10000"/>
              </a:spcBef>
              <a:tabLst>
                <a:tab pos="292100" algn="l"/>
                <a:tab pos="627063" algn="l"/>
              </a:tabLst>
              <a:defRPr/>
            </a:pPr>
            <a:r>
              <a:rPr lang="en-US" sz="2000">
                <a:latin typeface="Arial" charset="0"/>
              </a:rPr>
              <a:t>In a direct-mapped cache:</a:t>
            </a:r>
          </a:p>
          <a:p>
            <a:pPr eaLnBrk="0" hangingPunct="0">
              <a:lnSpc>
                <a:spcPct val="90000"/>
              </a:lnSpc>
              <a:spcBef>
                <a:spcPct val="10000"/>
              </a:spcBef>
              <a:tabLst>
                <a:tab pos="292100" algn="l"/>
                <a:tab pos="627063" algn="l"/>
              </a:tabLst>
              <a:defRPr/>
            </a:pPr>
            <a:r>
              <a:rPr lang="en-US" sz="2000">
                <a:latin typeface="Arial" charset="0"/>
              </a:rPr>
              <a:t>	-Each memory address 	corresponds to one location in the 	cache</a:t>
            </a:r>
          </a:p>
          <a:p>
            <a:pPr eaLnBrk="0" hangingPunct="0">
              <a:lnSpc>
                <a:spcPct val="90000"/>
              </a:lnSpc>
              <a:spcBef>
                <a:spcPct val="10000"/>
              </a:spcBef>
              <a:tabLst>
                <a:tab pos="292100" algn="l"/>
                <a:tab pos="627063" algn="l"/>
              </a:tabLst>
              <a:defRPr/>
            </a:pPr>
            <a:r>
              <a:rPr lang="en-US" sz="2000">
                <a:latin typeface="Arial" charset="0"/>
              </a:rPr>
              <a:t>	-There are many different</a:t>
            </a:r>
          </a:p>
          <a:p>
            <a:pPr eaLnBrk="0" hangingPunct="0">
              <a:lnSpc>
                <a:spcPct val="90000"/>
              </a:lnSpc>
              <a:spcBef>
                <a:spcPct val="10000"/>
              </a:spcBef>
              <a:tabLst>
                <a:tab pos="292100" algn="l"/>
                <a:tab pos="627063" algn="l"/>
              </a:tabLst>
              <a:defRPr/>
            </a:pPr>
            <a:r>
              <a:rPr lang="en-US" sz="2000">
                <a:latin typeface="Arial" charset="0"/>
              </a:rPr>
              <a:t>	memory locations for each cache 	entry (four in this case)</a:t>
            </a:r>
          </a:p>
        </p:txBody>
      </p:sp>
      <p:grpSp>
        <p:nvGrpSpPr>
          <p:cNvPr id="9" name="Group 100">
            <a:extLst>
              <a:ext uri="{FF2B5EF4-FFF2-40B4-BE49-F238E27FC236}">
                <a16:creationId xmlns:a16="http://schemas.microsoft.com/office/drawing/2014/main" xmlns="" id="{DD2BE53A-5A9F-4910-9F58-3B19558260A4}"/>
              </a:ext>
            </a:extLst>
          </p:cNvPr>
          <p:cNvGrpSpPr>
            <a:grpSpLocks/>
          </p:cNvGrpSpPr>
          <p:nvPr/>
        </p:nvGrpSpPr>
        <p:grpSpPr bwMode="auto">
          <a:xfrm>
            <a:off x="2566987" y="2112963"/>
            <a:ext cx="2895600" cy="1168400"/>
            <a:chOff x="2496" y="3656"/>
            <a:chExt cx="1824" cy="736"/>
          </a:xfrm>
        </p:grpSpPr>
        <p:grpSp>
          <p:nvGrpSpPr>
            <p:cNvPr id="19504" name="Group 101">
              <a:extLst>
                <a:ext uri="{FF2B5EF4-FFF2-40B4-BE49-F238E27FC236}">
                  <a16:creationId xmlns:a16="http://schemas.microsoft.com/office/drawing/2014/main" xmlns="" id="{5B454732-2FC5-4A07-85CE-0ECD5E20D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656"/>
              <a:ext cx="1824" cy="184"/>
              <a:chOff x="660" y="1327"/>
              <a:chExt cx="1824" cy="184"/>
            </a:xfrm>
          </p:grpSpPr>
          <p:sp>
            <p:nvSpPr>
              <p:cNvPr id="19520" name="Rectangle 102">
                <a:extLst>
                  <a:ext uri="{FF2B5EF4-FFF2-40B4-BE49-F238E27FC236}">
                    <a16:creationId xmlns:a16="http://schemas.microsoft.com/office/drawing/2014/main" xmlns="" id="{94B9CDD5-FE98-49AB-9BFD-48E7A5ACF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327"/>
                <a:ext cx="952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10000"/>
                  </a:spcBef>
                </a:pPr>
                <a:endParaRPr lang="en-US" altLang="en-US"/>
              </a:p>
            </p:txBody>
          </p:sp>
          <p:sp>
            <p:nvSpPr>
              <p:cNvPr id="19521" name="Rectangle 103">
                <a:extLst>
                  <a:ext uri="{FF2B5EF4-FFF2-40B4-BE49-F238E27FC236}">
                    <a16:creationId xmlns:a16="http://schemas.microsoft.com/office/drawing/2014/main" xmlns="" id="{4136596D-0785-4965-AEEB-FED1B10EC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1327"/>
                <a:ext cx="37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endParaRPr lang="en-US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9522" name="Rectangle 104">
                <a:extLst>
                  <a:ext uri="{FF2B5EF4-FFF2-40B4-BE49-F238E27FC236}">
                    <a16:creationId xmlns:a16="http://schemas.microsoft.com/office/drawing/2014/main" xmlns="" id="{F6EB8E6F-6FDE-4150-933F-651F46CD9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" y="1327"/>
                <a:ext cx="18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endParaRPr lang="en-US" altLang="en-US"/>
              </a:p>
            </p:txBody>
          </p:sp>
          <p:sp>
            <p:nvSpPr>
              <p:cNvPr id="19523" name="Rectangle 105">
                <a:extLst>
                  <a:ext uri="{FF2B5EF4-FFF2-40B4-BE49-F238E27FC236}">
                    <a16:creationId xmlns:a16="http://schemas.microsoft.com/office/drawing/2014/main" xmlns="" id="{B851141D-E497-4F1C-9074-5B46CABCA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" y="1327"/>
                <a:ext cx="312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lang="en-US" altLang="en-US"/>
                  <a:t>00</a:t>
                </a:r>
              </a:p>
            </p:txBody>
          </p:sp>
        </p:grpSp>
        <p:grpSp>
          <p:nvGrpSpPr>
            <p:cNvPr id="19505" name="Group 106">
              <a:extLst>
                <a:ext uri="{FF2B5EF4-FFF2-40B4-BE49-F238E27FC236}">
                  <a16:creationId xmlns:a16="http://schemas.microsoft.com/office/drawing/2014/main" xmlns="" id="{D5021189-CFB7-4ECB-AD78-E2C523B818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840"/>
              <a:ext cx="1824" cy="184"/>
              <a:chOff x="660" y="1511"/>
              <a:chExt cx="1824" cy="184"/>
            </a:xfrm>
          </p:grpSpPr>
          <p:sp>
            <p:nvSpPr>
              <p:cNvPr id="19516" name="Rectangle 107">
                <a:extLst>
                  <a:ext uri="{FF2B5EF4-FFF2-40B4-BE49-F238E27FC236}">
                    <a16:creationId xmlns:a16="http://schemas.microsoft.com/office/drawing/2014/main" xmlns="" id="{F331B033-AE36-4E92-9978-CF2851D14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511"/>
                <a:ext cx="952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10000"/>
                  </a:spcBef>
                </a:pPr>
                <a:endParaRPr lang="en-US" altLang="en-US"/>
              </a:p>
            </p:txBody>
          </p:sp>
          <p:sp>
            <p:nvSpPr>
              <p:cNvPr id="19517" name="Rectangle 108">
                <a:extLst>
                  <a:ext uri="{FF2B5EF4-FFF2-40B4-BE49-F238E27FC236}">
                    <a16:creationId xmlns:a16="http://schemas.microsoft.com/office/drawing/2014/main" xmlns="" id="{526EF409-5AD2-4AED-ACB2-274D8E04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1511"/>
                <a:ext cx="37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endParaRPr lang="en-US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9518" name="Rectangle 109">
                <a:extLst>
                  <a:ext uri="{FF2B5EF4-FFF2-40B4-BE49-F238E27FC236}">
                    <a16:creationId xmlns:a16="http://schemas.microsoft.com/office/drawing/2014/main" xmlns="" id="{8F36B527-025C-496F-B97A-EBF2D852F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" y="1511"/>
                <a:ext cx="18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endParaRPr lang="en-US" altLang="en-US">
                  <a:solidFill>
                    <a:srgbClr val="A50021"/>
                  </a:solidFill>
                </a:endParaRPr>
              </a:p>
            </p:txBody>
          </p:sp>
          <p:sp>
            <p:nvSpPr>
              <p:cNvPr id="19519" name="Rectangle 110">
                <a:extLst>
                  <a:ext uri="{FF2B5EF4-FFF2-40B4-BE49-F238E27FC236}">
                    <a16:creationId xmlns:a16="http://schemas.microsoft.com/office/drawing/2014/main" xmlns="" id="{6821DC13-81A5-425E-8817-D2B4191A0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" y="1511"/>
                <a:ext cx="312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lang="en-US" altLang="en-US"/>
                  <a:t>01</a:t>
                </a:r>
              </a:p>
            </p:txBody>
          </p:sp>
        </p:grpSp>
        <p:grpSp>
          <p:nvGrpSpPr>
            <p:cNvPr id="19506" name="Group 111">
              <a:extLst>
                <a:ext uri="{FF2B5EF4-FFF2-40B4-BE49-F238E27FC236}">
                  <a16:creationId xmlns:a16="http://schemas.microsoft.com/office/drawing/2014/main" xmlns="" id="{704AAD19-9DAE-40E3-B08C-0F1367805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4024"/>
              <a:ext cx="1824" cy="184"/>
              <a:chOff x="660" y="1695"/>
              <a:chExt cx="1824" cy="184"/>
            </a:xfrm>
          </p:grpSpPr>
          <p:sp>
            <p:nvSpPr>
              <p:cNvPr id="19512" name="Rectangle 112">
                <a:extLst>
                  <a:ext uri="{FF2B5EF4-FFF2-40B4-BE49-F238E27FC236}">
                    <a16:creationId xmlns:a16="http://schemas.microsoft.com/office/drawing/2014/main" xmlns="" id="{C123205A-9423-4579-9079-3C3BA7B88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695"/>
                <a:ext cx="952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10000"/>
                  </a:spcBef>
                </a:pPr>
                <a:endParaRPr lang="en-US" altLang="en-US"/>
              </a:p>
            </p:txBody>
          </p:sp>
          <p:sp>
            <p:nvSpPr>
              <p:cNvPr id="19513" name="Rectangle 113">
                <a:extLst>
                  <a:ext uri="{FF2B5EF4-FFF2-40B4-BE49-F238E27FC236}">
                    <a16:creationId xmlns:a16="http://schemas.microsoft.com/office/drawing/2014/main" xmlns="" id="{E48C337B-7F88-4CC3-AD03-CE2E9B695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1695"/>
                <a:ext cx="37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endParaRPr lang="en-US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9514" name="Rectangle 114">
                <a:extLst>
                  <a:ext uri="{FF2B5EF4-FFF2-40B4-BE49-F238E27FC236}">
                    <a16:creationId xmlns:a16="http://schemas.microsoft.com/office/drawing/2014/main" xmlns="" id="{E23837AE-FA6A-47E8-8F63-29A8F0B97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" y="1695"/>
                <a:ext cx="18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endParaRPr lang="en-US" altLang="en-US"/>
              </a:p>
            </p:txBody>
          </p:sp>
          <p:sp>
            <p:nvSpPr>
              <p:cNvPr id="19515" name="Rectangle 115">
                <a:extLst>
                  <a:ext uri="{FF2B5EF4-FFF2-40B4-BE49-F238E27FC236}">
                    <a16:creationId xmlns:a16="http://schemas.microsoft.com/office/drawing/2014/main" xmlns="" id="{BB16EF49-9A54-4277-A727-228E3EEB2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" y="1695"/>
                <a:ext cx="312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lang="en-US" altLang="en-US"/>
                  <a:t>10</a:t>
                </a:r>
              </a:p>
            </p:txBody>
          </p:sp>
        </p:grpSp>
        <p:grpSp>
          <p:nvGrpSpPr>
            <p:cNvPr id="19507" name="Group 116">
              <a:extLst>
                <a:ext uri="{FF2B5EF4-FFF2-40B4-BE49-F238E27FC236}">
                  <a16:creationId xmlns:a16="http://schemas.microsoft.com/office/drawing/2014/main" xmlns="" id="{887BFB38-602F-4792-A720-0ADF16DDA5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4208"/>
              <a:ext cx="1824" cy="184"/>
              <a:chOff x="660" y="1879"/>
              <a:chExt cx="1824" cy="184"/>
            </a:xfrm>
          </p:grpSpPr>
          <p:sp>
            <p:nvSpPr>
              <p:cNvPr id="19508" name="Rectangle 117">
                <a:extLst>
                  <a:ext uri="{FF2B5EF4-FFF2-40B4-BE49-F238E27FC236}">
                    <a16:creationId xmlns:a16="http://schemas.microsoft.com/office/drawing/2014/main" xmlns="" id="{2F91A032-DB3E-46AF-8840-40C700176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879"/>
                <a:ext cx="952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10000"/>
                  </a:spcBef>
                </a:pPr>
                <a:endParaRPr lang="en-US" altLang="en-US"/>
              </a:p>
            </p:txBody>
          </p:sp>
          <p:sp>
            <p:nvSpPr>
              <p:cNvPr id="19509" name="Rectangle 118">
                <a:extLst>
                  <a:ext uri="{FF2B5EF4-FFF2-40B4-BE49-F238E27FC236}">
                    <a16:creationId xmlns:a16="http://schemas.microsoft.com/office/drawing/2014/main" xmlns="" id="{8774A6BA-B00C-41BF-9765-E94E163DA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1879"/>
                <a:ext cx="37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endParaRPr lang="en-US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9510" name="Rectangle 119">
                <a:extLst>
                  <a:ext uri="{FF2B5EF4-FFF2-40B4-BE49-F238E27FC236}">
                    <a16:creationId xmlns:a16="http://schemas.microsoft.com/office/drawing/2014/main" xmlns="" id="{3912D042-05E9-4DC8-94D2-8E7F2BA19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" y="1879"/>
                <a:ext cx="18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endParaRPr lang="en-US" altLang="en-US"/>
              </a:p>
            </p:txBody>
          </p:sp>
          <p:sp>
            <p:nvSpPr>
              <p:cNvPr id="19511" name="Rectangle 120">
                <a:extLst>
                  <a:ext uri="{FF2B5EF4-FFF2-40B4-BE49-F238E27FC236}">
                    <a16:creationId xmlns:a16="http://schemas.microsoft.com/office/drawing/2014/main" xmlns="" id="{BBB87EB8-E7C5-411D-80D2-A2E7AC98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" y="1879"/>
                <a:ext cx="312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10000"/>
                  </a:spcBef>
                </a:pPr>
                <a:r>
                  <a:rPr lang="en-US" altLang="en-US"/>
                  <a:t>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1766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2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2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2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2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2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2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2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2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2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26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26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26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26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92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926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26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926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2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2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92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92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4" dur="500"/>
                                        <p:tgtEl>
                                          <p:spTgt spid="92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6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26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26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26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26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926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926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926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92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92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2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2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9" dur="500"/>
                                        <p:tgtEl>
                                          <p:spTgt spid="92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26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926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6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26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26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26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926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926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92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92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92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92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2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926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926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926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926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26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926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926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2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926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926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2" grpId="0" animBg="1"/>
      <p:bldP spid="926723" grpId="0" animBg="1"/>
      <p:bldP spid="926724" grpId="0" animBg="1"/>
      <p:bldP spid="926725" grpId="0" animBg="1"/>
      <p:bldP spid="926726" grpId="0" animBg="1"/>
      <p:bldP spid="926727" grpId="0" animBg="1"/>
      <p:bldP spid="926728" grpId="0" animBg="1"/>
      <p:bldP spid="926729" grpId="0" animBg="1"/>
      <p:bldP spid="926730" grpId="0" animBg="1"/>
      <p:bldP spid="926731" grpId="0" animBg="1"/>
      <p:bldP spid="926732" grpId="0" animBg="1"/>
      <p:bldP spid="926733" grpId="0" animBg="1"/>
      <p:bldP spid="926734" grpId="0" animBg="1"/>
      <p:bldP spid="926735" grpId="0" animBg="1"/>
      <p:bldP spid="926736" grpId="0" animBg="1"/>
      <p:bldP spid="926737" grpId="0" animBg="1"/>
      <p:bldP spid="926742" grpId="0" autoUpdateAnimBg="0"/>
      <p:bldP spid="926743" grpId="0" animBg="1"/>
      <p:bldP spid="926744" grpId="0" autoUpdateAnimBg="0"/>
      <p:bldP spid="926745" grpId="0" animBg="1"/>
      <p:bldP spid="926746" grpId="0" animBg="1"/>
      <p:bldP spid="926747" grpId="0" autoUpdateAnimBg="0"/>
      <p:bldP spid="926810" grpId="0" animBg="1"/>
      <p:bldP spid="926810" grpId="1" animBg="1"/>
      <p:bldP spid="926811" grpId="0" animBg="1"/>
      <p:bldP spid="926811" grpId="1" animBg="1"/>
      <p:bldP spid="926812" grpId="0" animBg="1"/>
      <p:bldP spid="926812" grpId="1" animBg="1"/>
      <p:bldP spid="926813" grpId="0" animBg="1"/>
      <p:bldP spid="926813" grpId="1" animBg="1"/>
      <p:bldP spid="926814" grpId="0" animBg="1"/>
      <p:bldP spid="926814" grpId="1" animBg="1"/>
      <p:bldP spid="926815" grpId="0" animBg="1"/>
      <p:bldP spid="926815" grpId="1" animBg="1"/>
      <p:bldP spid="926816" grpId="0" animBg="1"/>
      <p:bldP spid="926816" grpId="1" animBg="1"/>
      <p:bldP spid="926817" grpId="0" animBg="1"/>
      <p:bldP spid="926818" grpId="0" animBg="1"/>
      <p:bldP spid="92681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xmlns="" id="{B3C24C06-E5B8-47D4-AF80-14D55F58C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2" y="294746"/>
            <a:ext cx="3429000" cy="457201"/>
          </a:xfrm>
          <a:noFill/>
        </p:spPr>
        <p:txBody>
          <a:bodyPr vert="horz" lIns="92075" tIns="46038" rIns="92075" bIns="46038" rtlCol="0" anchor="t">
            <a:normAutofit fontScale="90000"/>
          </a:bodyPr>
          <a:lstStyle/>
          <a:p>
            <a:pPr eaLnBrk="1" hangingPunct="1"/>
            <a:r>
              <a:rPr lang="en-US" altLang="en-US" dirty="0"/>
              <a:t>Hits and Misses</a:t>
            </a:r>
          </a:p>
        </p:txBody>
      </p:sp>
      <p:sp>
        <p:nvSpPr>
          <p:cNvPr id="928771" name="Rectangle 3">
            <a:extLst>
              <a:ext uri="{FF2B5EF4-FFF2-40B4-BE49-F238E27FC236}">
                <a16:creationId xmlns:a16="http://schemas.microsoft.com/office/drawing/2014/main" xmlns="" id="{CBE3CF84-B5D4-476C-B6BA-4F0150001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" y="4038600"/>
            <a:ext cx="1112520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The </a:t>
            </a:r>
            <a:r>
              <a:rPr lang="en-US" altLang="en-US" sz="2400" i="1" dirty="0">
                <a:solidFill>
                  <a:srgbClr val="A50021"/>
                </a:solidFill>
                <a:latin typeface="Comic Sans MS" panose="030F0702030302020204" pitchFamily="66" charset="0"/>
              </a:rPr>
              <a:t>hit</a:t>
            </a:r>
            <a:r>
              <a:rPr lang="en-US" altLang="en-US" sz="2400" dirty="0">
                <a:solidFill>
                  <a:srgbClr val="A50021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i="1" dirty="0">
                <a:solidFill>
                  <a:srgbClr val="A50021"/>
                </a:solidFill>
                <a:latin typeface="Comic Sans MS" panose="030F0702030302020204" pitchFamily="66" charset="0"/>
              </a:rPr>
              <a:t>rate</a:t>
            </a:r>
            <a:r>
              <a:rPr lang="en-US" altLang="en-US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dirty="0">
                <a:latin typeface="Comic Sans MS" panose="030F0702030302020204" pitchFamily="66" charset="0"/>
              </a:rPr>
              <a:t>and </a:t>
            </a:r>
            <a:r>
              <a:rPr lang="en-US" altLang="en-US" sz="2400" i="1" dirty="0">
                <a:solidFill>
                  <a:srgbClr val="000099"/>
                </a:solidFill>
                <a:latin typeface="Comic Sans MS" panose="030F0702030302020204" pitchFamily="66" charset="0"/>
              </a:rPr>
              <a:t>miss rate</a:t>
            </a:r>
            <a:r>
              <a:rPr lang="en-US" altLang="en-US" sz="2400" dirty="0">
                <a:latin typeface="Comic Sans MS" panose="030F0702030302020204" pitchFamily="66" charset="0"/>
              </a:rPr>
              <a:t> are the fraction of memory accesses that are hits and misses</a:t>
            </a:r>
          </a:p>
          <a:p>
            <a:pPr marL="8001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Typically, hit rates are around 95%</a:t>
            </a:r>
          </a:p>
        </p:txBody>
      </p:sp>
      <p:sp>
        <p:nvSpPr>
          <p:cNvPr id="928772" name="Rectangle 4">
            <a:extLst>
              <a:ext uri="{FF2B5EF4-FFF2-40B4-BE49-F238E27FC236}">
                <a16:creationId xmlns:a16="http://schemas.microsoft.com/office/drawing/2014/main" xmlns="" id="{501732AA-6DEA-42F5-9EB8-311FC3D6B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" y="5345113"/>
            <a:ext cx="11049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Many times instructions and data are considered separately when calculating hit/miss rates</a:t>
            </a:r>
          </a:p>
        </p:txBody>
      </p:sp>
      <p:sp>
        <p:nvSpPr>
          <p:cNvPr id="928773" name="Rectangle 5">
            <a:extLst>
              <a:ext uri="{FF2B5EF4-FFF2-40B4-BE49-F238E27FC236}">
                <a16:creationId xmlns:a16="http://schemas.microsoft.com/office/drawing/2014/main" xmlns="" id="{C2B64EFC-2CCA-47BC-9460-2B3614B2F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838098"/>
            <a:ext cx="8216900" cy="144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chemeClr val="tx1"/>
              </a:buClr>
              <a:buSzPct val="110000"/>
            </a:pPr>
            <a:r>
              <a:rPr lang="en-US" altLang="en-US" sz="2400" b="1" dirty="0"/>
              <a:t>When the CPU reads from memory: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dirty="0"/>
              <a:t>Calculate the index and tag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dirty="0"/>
              <a:t>Is the data in the cache? Yes – a </a:t>
            </a:r>
            <a:r>
              <a:rPr lang="en-US" altLang="en-US" sz="2400" i="1" dirty="0">
                <a:solidFill>
                  <a:srgbClr val="A50021"/>
                </a:solidFill>
              </a:rPr>
              <a:t>hit</a:t>
            </a:r>
            <a:r>
              <a:rPr lang="en-US" altLang="en-US" sz="2400" dirty="0"/>
              <a:t>, you’re done!</a:t>
            </a:r>
          </a:p>
        </p:txBody>
      </p:sp>
      <p:sp>
        <p:nvSpPr>
          <p:cNvPr id="928774" name="Rectangle 6">
            <a:extLst>
              <a:ext uri="{FF2B5EF4-FFF2-40B4-BE49-F238E27FC236}">
                <a16:creationId xmlns:a16="http://schemas.microsoft.com/office/drawing/2014/main" xmlns="" id="{9A9AF7F9-2CC7-4C84-A9F3-DE95D49F3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" y="2303465"/>
            <a:ext cx="11652250" cy="196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dirty="0"/>
              <a:t>Data not in cache? This is a </a:t>
            </a:r>
            <a:r>
              <a:rPr lang="en-US" altLang="en-US" sz="2400" i="1" dirty="0">
                <a:solidFill>
                  <a:srgbClr val="000099"/>
                </a:solidFill>
              </a:rPr>
              <a:t>miss</a:t>
            </a:r>
            <a:r>
              <a:rPr lang="en-US" altLang="en-US" sz="2400" dirty="0"/>
              <a:t>.</a:t>
            </a:r>
          </a:p>
          <a:p>
            <a:pPr marL="1257300" lvl="2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dirty="0"/>
              <a:t>Read the word from memory, give it to the CPU.</a:t>
            </a:r>
          </a:p>
          <a:p>
            <a:pPr marL="1257300" lvl="2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i="1" dirty="0">
                <a:solidFill>
                  <a:srgbClr val="000099"/>
                </a:solidFill>
              </a:rPr>
              <a:t>Update</a:t>
            </a:r>
            <a:r>
              <a:rPr lang="en-US" altLang="en-US" sz="2400" dirty="0"/>
              <a:t> the cache so we won’t miss again. </a:t>
            </a:r>
            <a:r>
              <a:rPr lang="en-US" altLang="en-US" sz="2400" dirty="0">
                <a:solidFill>
                  <a:srgbClr val="000099"/>
                </a:solidFill>
              </a:rPr>
              <a:t>Write the data and tag</a:t>
            </a:r>
            <a:r>
              <a:rPr lang="en-US" altLang="en-US" sz="2400" dirty="0"/>
              <a:t> for this memory location to the cache. (</a:t>
            </a:r>
            <a:r>
              <a:rPr lang="en-US" altLang="en-US" sz="2400" dirty="0">
                <a:solidFill>
                  <a:srgbClr val="A50021"/>
                </a:solidFill>
              </a:rPr>
              <a:t>Exploits temporal locality</a:t>
            </a:r>
            <a:r>
              <a:rPr lang="en-US" alt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2023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8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8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8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8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8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8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 autoUpdateAnimBg="0"/>
      <p:bldP spid="928772" grpId="0" build="p" autoUpdateAnimBg="0"/>
      <p:bldP spid="928773" grpId="0" build="p" autoUpdateAnimBg="0" advAuto="0"/>
      <p:bldP spid="92877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8412" y="2819400"/>
            <a:ext cx="3962400" cy="990600"/>
          </a:xfrm>
        </p:spPr>
        <p:txBody>
          <a:bodyPr>
            <a:normAutofit/>
          </a:bodyPr>
          <a:lstStyle/>
          <a:p>
            <a:pPr algn="ctr"/>
            <a:r>
              <a:rPr lang="en-US" sz="6600" u="sng" dirty="0">
                <a:solidFill>
                  <a:schemeClr val="tx1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92752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>
            <a:extLst>
              <a:ext uri="{FF2B5EF4-FFF2-40B4-BE49-F238E27FC236}">
                <a16:creationId xmlns:a16="http://schemas.microsoft.com/office/drawing/2014/main" xmlns="" id="{6CB6BB33-BF82-41BA-ADB9-AF0B8AF9D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012" y="457200"/>
            <a:ext cx="8686801" cy="685800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Motivation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xmlns="" id="{3BA358B3-6701-4AB2-85A9-CC5B1019F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612" y="1371600"/>
            <a:ext cx="11277600" cy="419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/>
              <a:t>In real life memory is finite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/>
              <a:t>Fast memory is expensive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/>
              <a:t>Memory access is critical to overall performance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/>
              <a:t>Lots of research on processor-cache interface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/>
              <a:t>Main and virtual memory organization is yet another performance bottleneck</a:t>
            </a:r>
          </a:p>
        </p:txBody>
      </p:sp>
    </p:spTree>
    <p:extLst>
      <p:ext uri="{BB962C8B-B14F-4D97-AF65-F5344CB8AC3E}">
        <p14:creationId xmlns:p14="http://schemas.microsoft.com/office/powerpoint/2010/main" val="1229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xmlns="" id="{42C95F0F-82D7-4F53-867A-B17F7B09F2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2" y="322846"/>
            <a:ext cx="8686801" cy="673609"/>
          </a:xfrm>
        </p:spPr>
        <p:txBody>
          <a:bodyPr/>
          <a:lstStyle/>
          <a:p>
            <a:pPr eaLnBrk="1" hangingPunct="1"/>
            <a:r>
              <a:rPr lang="en-GB" altLang="en-US" b="1" dirty="0"/>
              <a:t>Memory Hierarchy</a:t>
            </a:r>
          </a:p>
        </p:txBody>
      </p:sp>
      <p:pic>
        <p:nvPicPr>
          <p:cNvPr id="6149" name="Picture 3">
            <a:extLst>
              <a:ext uri="{FF2B5EF4-FFF2-40B4-BE49-F238E27FC236}">
                <a16:creationId xmlns:a16="http://schemas.microsoft.com/office/drawing/2014/main" xmlns="" id="{84892E2B-BF48-4D31-93E6-44A50300B884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8321" y="1788803"/>
            <a:ext cx="8686801" cy="4191000"/>
          </a:xfrm>
        </p:spPr>
      </p:pic>
      <p:sp>
        <p:nvSpPr>
          <p:cNvPr id="912388" name="Text Box 4">
            <a:extLst>
              <a:ext uri="{FF2B5EF4-FFF2-40B4-BE49-F238E27FC236}">
                <a16:creationId xmlns:a16="http://schemas.microsoft.com/office/drawing/2014/main" xmlns="" id="{04053859-210E-4BC0-9233-7A0A2F5A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812" y="857816"/>
            <a:ext cx="2209800" cy="11922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dirty="0">
                <a:latin typeface="Tahoma" panose="020B0604030504040204" pitchFamily="34" charset="0"/>
              </a:rPr>
              <a:t>Cache Static RAM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Tahoma" panose="020B0604030504040204" pitchFamily="34" charset="0"/>
              </a:rPr>
              <a:t>5-25 ns access time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Tahoma" panose="020B0604030504040204" pitchFamily="34" charset="0"/>
              </a:rPr>
              <a:t>Cost/</a:t>
            </a:r>
            <a:r>
              <a:rPr lang="en-GB" altLang="en-US" dirty="0" err="1">
                <a:latin typeface="Tahoma" panose="020B0604030504040204" pitchFamily="34" charset="0"/>
              </a:rPr>
              <a:t>MByte</a:t>
            </a:r>
            <a:r>
              <a:rPr lang="en-GB" altLang="en-US" dirty="0">
                <a:latin typeface="Tahoma" panose="020B0604030504040204" pitchFamily="34" charset="0"/>
              </a:rPr>
              <a:t> highest</a:t>
            </a:r>
          </a:p>
        </p:txBody>
      </p:sp>
      <p:sp>
        <p:nvSpPr>
          <p:cNvPr id="912389" name="AutoShape 5">
            <a:extLst>
              <a:ext uri="{FF2B5EF4-FFF2-40B4-BE49-F238E27FC236}">
                <a16:creationId xmlns:a16="http://schemas.microsoft.com/office/drawing/2014/main" xmlns="" id="{BAF98C65-5D6F-4D5C-AC17-D155113890CE}"/>
              </a:ext>
            </a:extLst>
          </p:cNvPr>
          <p:cNvSpPr>
            <a:spLocks noChangeArrowheads="1"/>
          </p:cNvSpPr>
          <p:nvPr/>
        </p:nvSpPr>
        <p:spPr bwMode="auto">
          <a:xfrm rot="8848407">
            <a:off x="4939662" y="2494881"/>
            <a:ext cx="1905000" cy="228600"/>
          </a:xfrm>
          <a:prstGeom prst="rightArrow">
            <a:avLst>
              <a:gd name="adj1" fmla="val 50000"/>
              <a:gd name="adj2" fmla="val 2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2390" name="Text Box 6">
            <a:extLst>
              <a:ext uri="{FF2B5EF4-FFF2-40B4-BE49-F238E27FC236}">
                <a16:creationId xmlns:a16="http://schemas.microsoft.com/office/drawing/2014/main" xmlns="" id="{A7652802-E5FA-4390-B590-89D473284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012" y="3581401"/>
            <a:ext cx="3048000" cy="11922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latin typeface="Tahoma" panose="020B0604030504040204" pitchFamily="34" charset="0"/>
              </a:rPr>
              <a:t>Main Memory Dynamic RAM</a:t>
            </a:r>
          </a:p>
          <a:p>
            <a:pPr>
              <a:spcBef>
                <a:spcPct val="50000"/>
              </a:spcBef>
            </a:pPr>
            <a:r>
              <a:rPr lang="en-GB" altLang="en-US">
                <a:latin typeface="Tahoma" panose="020B0604030504040204" pitchFamily="34" charset="0"/>
              </a:rPr>
              <a:t>60-120 ns access time</a:t>
            </a:r>
          </a:p>
          <a:p>
            <a:pPr>
              <a:spcBef>
                <a:spcPct val="50000"/>
              </a:spcBef>
            </a:pPr>
            <a:r>
              <a:rPr lang="en-GB" altLang="en-US">
                <a:latin typeface="Tahoma" panose="020B0604030504040204" pitchFamily="34" charset="0"/>
              </a:rPr>
              <a:t>Cost/MByte high</a:t>
            </a:r>
          </a:p>
        </p:txBody>
      </p:sp>
      <p:sp>
        <p:nvSpPr>
          <p:cNvPr id="912391" name="AutoShape 7">
            <a:extLst>
              <a:ext uri="{FF2B5EF4-FFF2-40B4-BE49-F238E27FC236}">
                <a16:creationId xmlns:a16="http://schemas.microsoft.com/office/drawing/2014/main" xmlns="" id="{09906B84-7FC0-4317-8D04-3CC06D04BDF7}"/>
              </a:ext>
            </a:extLst>
          </p:cNvPr>
          <p:cNvSpPr>
            <a:spLocks noChangeArrowheads="1"/>
          </p:cNvSpPr>
          <p:nvPr/>
        </p:nvSpPr>
        <p:spPr bwMode="auto">
          <a:xfrm rot="11242880">
            <a:off x="5722937" y="4119563"/>
            <a:ext cx="1206500" cy="252412"/>
          </a:xfrm>
          <a:prstGeom prst="rightArrow">
            <a:avLst>
              <a:gd name="adj1" fmla="val 50000"/>
              <a:gd name="adj2" fmla="val 1194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2392" name="Text Box 8">
            <a:extLst>
              <a:ext uri="{FF2B5EF4-FFF2-40B4-BE49-F238E27FC236}">
                <a16:creationId xmlns:a16="http://schemas.microsoft.com/office/drawing/2014/main" xmlns="" id="{47C85812-4ADA-4C99-ADD0-025A9E759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34" y="3581401"/>
            <a:ext cx="1905000" cy="11922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latin typeface="Tahoma" panose="020B0604030504040204" pitchFamily="34" charset="0"/>
              </a:rPr>
              <a:t>Hard Disk</a:t>
            </a:r>
          </a:p>
          <a:p>
            <a:pPr>
              <a:spcBef>
                <a:spcPct val="50000"/>
              </a:spcBef>
            </a:pPr>
            <a:r>
              <a:rPr lang="en-GB" altLang="en-US">
                <a:latin typeface="Tahoma" panose="020B0604030504040204" pitchFamily="34" charset="0"/>
              </a:rPr>
              <a:t>10-20 million ns</a:t>
            </a:r>
          </a:p>
          <a:p>
            <a:pPr>
              <a:spcBef>
                <a:spcPct val="50000"/>
              </a:spcBef>
            </a:pPr>
            <a:r>
              <a:rPr lang="en-GB" altLang="en-US">
                <a:latin typeface="Tahoma" panose="020B0604030504040204" pitchFamily="34" charset="0"/>
              </a:rPr>
              <a:t>Cost/MByte low</a:t>
            </a:r>
          </a:p>
        </p:txBody>
      </p:sp>
      <p:sp>
        <p:nvSpPr>
          <p:cNvPr id="912393" name="AutoShape 9">
            <a:extLst>
              <a:ext uri="{FF2B5EF4-FFF2-40B4-BE49-F238E27FC236}">
                <a16:creationId xmlns:a16="http://schemas.microsoft.com/office/drawing/2014/main" xmlns="" id="{65756705-845F-40A7-94EC-2F9013211490}"/>
              </a:ext>
            </a:extLst>
          </p:cNvPr>
          <p:cNvSpPr>
            <a:spLocks noChangeArrowheads="1"/>
          </p:cNvSpPr>
          <p:nvPr/>
        </p:nvSpPr>
        <p:spPr bwMode="auto">
          <a:xfrm rot="1494414">
            <a:off x="2344988" y="4999366"/>
            <a:ext cx="1206500" cy="252413"/>
          </a:xfrm>
          <a:prstGeom prst="rightArrow">
            <a:avLst>
              <a:gd name="adj1" fmla="val 50000"/>
              <a:gd name="adj2" fmla="val 1194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88" grpId="0" animBg="1"/>
      <p:bldP spid="912388" grpId="1" animBg="1"/>
      <p:bldP spid="912389" grpId="0" animBg="1"/>
      <p:bldP spid="912389" grpId="1" animBg="1"/>
      <p:bldP spid="912390" grpId="0" animBg="1"/>
      <p:bldP spid="912390" grpId="1" animBg="1"/>
      <p:bldP spid="912391" grpId="0" animBg="1"/>
      <p:bldP spid="912391" grpId="1" animBg="1"/>
      <p:bldP spid="912392" grpId="0" animBg="1"/>
      <p:bldP spid="9123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xmlns="" id="{46FC9FE2-EE67-449E-AEC0-29CD8863A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2813" y="457200"/>
            <a:ext cx="4114800" cy="609600"/>
          </a:xfrm>
        </p:spPr>
        <p:txBody>
          <a:bodyPr/>
          <a:lstStyle/>
          <a:p>
            <a:pPr eaLnBrk="1" hangingPunct="1"/>
            <a:r>
              <a:rPr lang="en-GB" altLang="en-US" b="1" dirty="0"/>
              <a:t>Memory Hierarchy</a:t>
            </a:r>
          </a:p>
        </p:txBody>
      </p:sp>
      <p:pic>
        <p:nvPicPr>
          <p:cNvPr id="7173" name="Picture 3">
            <a:extLst>
              <a:ext uri="{FF2B5EF4-FFF2-40B4-BE49-F238E27FC236}">
                <a16:creationId xmlns:a16="http://schemas.microsoft.com/office/drawing/2014/main" xmlns="" id="{083EBC61-B0D0-4830-9711-4465B9308920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6815" y="1371600"/>
            <a:ext cx="9950336" cy="4800600"/>
          </a:xfrm>
        </p:spPr>
      </p:pic>
    </p:spTree>
    <p:extLst>
      <p:ext uri="{BB962C8B-B14F-4D97-AF65-F5344CB8AC3E}">
        <p14:creationId xmlns:p14="http://schemas.microsoft.com/office/powerpoint/2010/main" val="111495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xmlns="" id="{F0B4FEE4-F1BE-4738-A504-466DAA8FF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12" y="457200"/>
            <a:ext cx="8686801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Goals of Hierarchical Memory Design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xmlns="" id="{536FF8BC-544B-4488-BD1C-6741CB983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612" y="1371600"/>
            <a:ext cx="11201400" cy="419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/>
              <a:t>Achieve an </a:t>
            </a:r>
            <a:r>
              <a:rPr lang="en-US" altLang="en-US" sz="2800" dirty="0">
                <a:solidFill>
                  <a:srgbClr val="FF3300"/>
                </a:solidFill>
              </a:rPr>
              <a:t>average memory access time</a:t>
            </a:r>
            <a:r>
              <a:rPr lang="en-US" altLang="en-US" sz="2800" dirty="0"/>
              <a:t> that is almost as fast as the fastest memory level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/>
              <a:t>Achieve an </a:t>
            </a:r>
            <a:r>
              <a:rPr lang="en-US" altLang="en-US" sz="2800" dirty="0">
                <a:solidFill>
                  <a:srgbClr val="FF3300"/>
                </a:solidFill>
              </a:rPr>
              <a:t>average price per bit</a:t>
            </a:r>
            <a:r>
              <a:rPr lang="en-US" altLang="en-US" sz="2800" dirty="0"/>
              <a:t> that is as low as the lowest memory level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/>
              <a:t>Use lessons learned from </a:t>
            </a:r>
            <a:r>
              <a:rPr lang="en-US" altLang="en-US" sz="2800" dirty="0">
                <a:solidFill>
                  <a:srgbClr val="FF3300"/>
                </a:solidFill>
              </a:rPr>
              <a:t>locality principle</a:t>
            </a:r>
            <a:r>
              <a:rPr lang="en-US" altLang="en-US" sz="2800" dirty="0"/>
              <a:t> for both data and instructions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/>
              <a:t>Achieve overall high and cost-effective performance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059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xmlns="" id="{C9B19D43-0B40-4EF4-B197-EE292D6FA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214" y="322796"/>
            <a:ext cx="8686801" cy="638702"/>
          </a:xfrm>
        </p:spPr>
        <p:txBody>
          <a:bodyPr/>
          <a:lstStyle/>
          <a:p>
            <a:pPr eaLnBrk="1" hangingPunct="1"/>
            <a:r>
              <a:rPr lang="en-US" altLang="en-US" dirty="0"/>
              <a:t>Memory Strategies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xmlns="" id="{9B985CED-C879-47CF-9205-0A4E15B11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5814" y="1143000"/>
            <a:ext cx="10874998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Make entire memory fast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Separate concerns: </a:t>
            </a:r>
            <a:r>
              <a:rPr lang="en-US" altLang="en-US" sz="2800" dirty="0">
                <a:solidFill>
                  <a:srgbClr val="FF0000"/>
                </a:solidFill>
              </a:rPr>
              <a:t>segregate</a:t>
            </a:r>
            <a:r>
              <a:rPr lang="en-US" altLang="en-US" sz="2800" dirty="0"/>
              <a:t> instruction memory from data memory if dual-port memory is available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Make memory </a:t>
            </a:r>
            <a:r>
              <a:rPr lang="en-US" altLang="en-US" sz="2800" dirty="0">
                <a:solidFill>
                  <a:srgbClr val="FF0000"/>
                </a:solidFill>
              </a:rPr>
              <a:t>ports wide</a:t>
            </a:r>
            <a:r>
              <a:rPr lang="en-US" altLang="en-US" sz="2800" dirty="0"/>
              <a:t> so that can access larger chunks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FF0000"/>
                </a:solidFill>
              </a:rPr>
              <a:t>De-randomize</a:t>
            </a:r>
            <a:r>
              <a:rPr lang="en-US" altLang="en-US" sz="2800" dirty="0"/>
              <a:t> memory access by clever programming or compilation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Encourage </a:t>
            </a:r>
            <a:r>
              <a:rPr lang="en-US" altLang="en-US" sz="2800" dirty="0">
                <a:solidFill>
                  <a:srgbClr val="FF0000"/>
                </a:solidFill>
              </a:rPr>
              <a:t>prefetching</a:t>
            </a:r>
            <a:r>
              <a:rPr lang="en-US" altLang="en-US" sz="2800" dirty="0"/>
              <a:t> to the largest extent possible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Create a </a:t>
            </a:r>
            <a:r>
              <a:rPr lang="en-US" altLang="en-US" sz="2800" dirty="0">
                <a:solidFill>
                  <a:srgbClr val="FF0000"/>
                </a:solidFill>
              </a:rPr>
              <a:t>memory hierarchy</a:t>
            </a:r>
            <a:r>
              <a:rPr lang="en-US" altLang="en-US" sz="2800" dirty="0"/>
              <a:t> to keep hot items in fast memory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Use principle of </a:t>
            </a:r>
            <a:r>
              <a:rPr lang="en-US" altLang="en-US" sz="2800" dirty="0">
                <a:solidFill>
                  <a:srgbClr val="FF0000"/>
                </a:solidFill>
              </a:rPr>
              <a:t>locality</a:t>
            </a:r>
            <a:r>
              <a:rPr lang="en-US" altLang="en-US" sz="28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700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xmlns="" id="{ADA363DE-2602-4E50-8497-6BB31549A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311" y="304800"/>
            <a:ext cx="2743200" cy="685800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Key Idea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xmlns="" id="{EFF584CB-48E5-453A-B87A-B43998380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8784" y="1600200"/>
            <a:ext cx="8686801" cy="22860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US" altLang="en-US" sz="3200" dirty="0"/>
              <a:t>Make the common case fast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US" altLang="en-US" sz="3200" dirty="0"/>
              <a:t>Common </a:t>
            </a:r>
            <a:r>
              <a:rPr lang="en-US" altLang="en-US" sz="3200" dirty="0">
                <a:sym typeface="Symbol" panose="05050102010706020507" pitchFamily="18" charset="2"/>
              </a:rPr>
              <a:t></a:t>
            </a:r>
            <a:r>
              <a:rPr lang="en-US" altLang="en-US" sz="3200" dirty="0"/>
              <a:t> Principle of locality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US" altLang="en-US" sz="3200" dirty="0"/>
              <a:t>Fast </a:t>
            </a:r>
            <a:r>
              <a:rPr lang="en-US" altLang="en-US" sz="3200" dirty="0">
                <a:sym typeface="Symbol" panose="05050102010706020507" pitchFamily="18" charset="2"/>
              </a:rPr>
              <a:t></a:t>
            </a:r>
            <a:r>
              <a:rPr lang="en-US" altLang="en-US" sz="3200" dirty="0"/>
              <a:t> Smaller is faster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6261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xmlns="" id="{D469E84F-3D88-4A2B-AD68-98FCB5D53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2812" y="457200"/>
            <a:ext cx="4572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Principle of Locality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xmlns="" id="{3B1BFE40-EA60-4A98-9117-8C11EDC10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7728" y="1295400"/>
            <a:ext cx="10795484" cy="4114800"/>
          </a:xfrm>
        </p:spPr>
        <p:txBody>
          <a:bodyPr/>
          <a:lstStyle/>
          <a:p>
            <a:pPr marL="45720" indent="0" eaLnBrk="1" hangingPunct="1">
              <a:buNone/>
            </a:pPr>
            <a:r>
              <a:rPr lang="en-US" altLang="en-US" sz="2800" b="1" dirty="0"/>
              <a:t>Temporal locality</a:t>
            </a:r>
            <a:r>
              <a:rPr lang="en-US" altLang="en-US" sz="2800" dirty="0"/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FF3300"/>
                </a:solidFill>
              </a:rPr>
              <a:t>Locality in time</a:t>
            </a:r>
            <a:r>
              <a:rPr lang="en-US" altLang="en-US" sz="2800" dirty="0"/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/>
              <a:t>If a datum has been recently referenced, it is likely to be referenced again</a:t>
            </a:r>
          </a:p>
          <a:p>
            <a:pPr marL="45720" indent="0" eaLnBrk="1" hangingPunct="1">
              <a:buNone/>
            </a:pPr>
            <a:r>
              <a:rPr lang="en-US" altLang="en-US" sz="2800" b="1" dirty="0"/>
              <a:t>Spatial locality</a:t>
            </a:r>
            <a:r>
              <a:rPr lang="en-US" altLang="en-US" sz="2800" dirty="0"/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FF3300"/>
                </a:solidFill>
              </a:rPr>
              <a:t>Locality in space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/>
              <a:t>When a datum is referenced, neighboring data are likely to be referenced soon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10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1109</TotalTime>
  <Words>752</Words>
  <Application>Microsoft Office PowerPoint</Application>
  <PresentationFormat>Custom</PresentationFormat>
  <Paragraphs>212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Business Contrast 16x9</vt:lpstr>
      <vt:lpstr>Computer Systems Architecture</vt:lpstr>
      <vt:lpstr>Memory</vt:lpstr>
      <vt:lpstr>Motivation</vt:lpstr>
      <vt:lpstr>Memory Hierarchy</vt:lpstr>
      <vt:lpstr>Memory Hierarchy</vt:lpstr>
      <vt:lpstr>Goals of Hierarchical Memory Design</vt:lpstr>
      <vt:lpstr>Memory Strategies</vt:lpstr>
      <vt:lpstr>Key Idea</vt:lpstr>
      <vt:lpstr>Principle of Locality</vt:lpstr>
      <vt:lpstr>Basic Terminology</vt:lpstr>
      <vt:lpstr>Cache Performance Review</vt:lpstr>
      <vt:lpstr>Example </vt:lpstr>
      <vt:lpstr>The Cache</vt:lpstr>
      <vt:lpstr>Basic Cache Questions</vt:lpstr>
      <vt:lpstr>Q1: Block Placement</vt:lpstr>
      <vt:lpstr>Direct Mapping</vt:lpstr>
      <vt:lpstr>Hits and Misses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Architecture</dc:title>
  <dc:creator>Moaxam</dc:creator>
  <cp:lastModifiedBy>DELL</cp:lastModifiedBy>
  <cp:revision>122</cp:revision>
  <dcterms:created xsi:type="dcterms:W3CDTF">2017-09-07T07:20:45Z</dcterms:created>
  <dcterms:modified xsi:type="dcterms:W3CDTF">2017-12-28T08:59:28Z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