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79" r:id="rId13"/>
    <p:sldId id="266" r:id="rId14"/>
    <p:sldId id="280" r:id="rId15"/>
    <p:sldId id="277" r:id="rId16"/>
    <p:sldId id="281" r:id="rId17"/>
    <p:sldId id="282" r:id="rId18"/>
    <p:sldId id="267" r:id="rId19"/>
    <p:sldId id="268" r:id="rId20"/>
    <p:sldId id="274" r:id="rId21"/>
    <p:sldId id="275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660"/>
  </p:normalViewPr>
  <p:slideViewPr>
    <p:cSldViewPr>
      <p:cViewPr varScale="1">
        <p:scale>
          <a:sx n="69" d="100"/>
          <a:sy n="69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0C8EFC8-BA21-4FCD-9FCC-C4BB77C93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61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B1FD6-D454-4FC5-979C-B2BCAC23B67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7055" y="4560570"/>
            <a:ext cx="5361093" cy="4320540"/>
          </a:xfrm>
          <a:noFill/>
          <a:ln>
            <a:noFill/>
          </a:ln>
        </p:spPr>
        <p:txBody>
          <a:bodyPr lIns="95620" tIns="46971" rIns="95620" bIns="46971"/>
          <a:lstStyle/>
          <a:p>
            <a:r>
              <a:rPr lang="en-US"/>
              <a:t>destination address no longer in the rd field - now in the rt field</a:t>
            </a:r>
          </a:p>
          <a:p>
            <a:endParaRPr lang="en-US"/>
          </a:p>
          <a:p>
            <a:r>
              <a:rPr lang="en-US"/>
              <a:t>offset limited to 16 bits - so can’t get to every location in memory (with a fixed base address)</a:t>
            </a:r>
          </a:p>
        </p:txBody>
      </p:sp>
      <p:sp>
        <p:nvSpPr>
          <p:cNvPr id="633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3138" cy="3586163"/>
          </a:xfrm>
          <a:ln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2D9BF7-3EAB-4EB5-8D08-2F74CA9CFA1F}" type="slidenum">
              <a:rPr lang="en-US"/>
              <a:pPr/>
              <a:t>19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1550" cy="3586163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</p:spPr>
        <p:txBody>
          <a:bodyPr lIns="96647" tIns="48323" rIns="96647" bIns="4832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5DC2C-E06B-4388-998F-F37B687B4F97}" type="slidenum">
              <a:rPr lang="en-US"/>
              <a:pPr/>
              <a:t>5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1550" cy="3586163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</p:spPr>
        <p:txBody>
          <a:bodyPr lIns="96647" tIns="48323" rIns="96647" bIns="4832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8F79E-8288-4E5C-A298-8F1274384B7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8A077C-3F3A-4F40-BE59-5A3042891F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CFBB0-E578-415A-A6F8-E755A867C3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AF1C1-17D7-48FD-875E-90C34BFF7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57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Humaira, Spring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10EC718-BFD4-44FC-8D9D-CD9F52DA94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Humaira, Spring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754B589-DD10-45D5-9BD2-69EBAEA5D6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89E2F-5656-48B1-A1DE-9B4310FFD7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1F79B-297F-4F51-9B2C-A21D1678B5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E4C58-0021-43DF-B112-25EED9C6E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6AF2C-9968-456A-9E75-9D31292D3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FCD04-D8CD-4291-A182-1062285259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0BC6F-032F-4D04-A0A0-4DA6BA2844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8EF1E-D1B3-4786-AC05-BE157C864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2BF10-DA10-4E8E-BF57-C8F53AA12A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Humaira, Spring 11</a:t>
            </a:r>
            <a:endParaRPr lang="en-US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2E1A960-4811-4656-86C7-BE294A0CD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4" r:id="rId2"/>
    <p:sldLayoutId id="2147483793" r:id="rId3"/>
    <p:sldLayoutId id="2147483785" r:id="rId4"/>
    <p:sldLayoutId id="2147483786" r:id="rId5"/>
    <p:sldLayoutId id="2147483787" r:id="rId6"/>
    <p:sldLayoutId id="2147483788" r:id="rId7"/>
    <p:sldLayoutId id="2147483794" r:id="rId8"/>
    <p:sldLayoutId id="2147483795" r:id="rId9"/>
    <p:sldLayoutId id="2147483789" r:id="rId10"/>
    <p:sldLayoutId id="2147483790" r:id="rId11"/>
    <p:sldLayoutId id="2147483796" r:id="rId12"/>
    <p:sldLayoutId id="2147483797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Lucida Sans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686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</a:rPr>
              <a:t>Lecture 03- ISA Memory Instructions</a:t>
            </a:r>
          </a:p>
          <a:p>
            <a:pPr eaLnBrk="1" hangingPunct="1"/>
            <a:endParaRPr lang="en-US" sz="2200" b="1" dirty="0" smtClean="0">
              <a:solidFill>
                <a:srgbClr val="FF0000"/>
              </a:solidFill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EE204 L03-ISA</a:t>
            </a:r>
            <a:endParaRPr lang="en-US" altLang="en-US" smtClean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69D16-278A-4188-8987-961ADAA2E572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b="1" smtClean="0"/>
              <a:t>EE204</a:t>
            </a:r>
            <a:br>
              <a:rPr b="1" smtClean="0"/>
            </a:br>
            <a:r>
              <a:rPr b="1" smtClean="0"/>
              <a:t>Computer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4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612A-075A-48E9-A75D-B03AE3A80D8A}" type="slidenum">
              <a:rPr lang="en-US"/>
              <a:pPr/>
              <a:t>11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 from Memory Instruction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400" dirty="0" err="1"/>
              <a:t>lw</a:t>
            </a:r>
            <a:r>
              <a:rPr lang="en-GB" sz="3400" dirty="0"/>
              <a:t> register, constant (register)</a:t>
            </a:r>
          </a:p>
          <a:p>
            <a:r>
              <a:rPr lang="en-GB" sz="3400" dirty="0"/>
              <a:t>Memory address = constant + register</a:t>
            </a:r>
          </a:p>
          <a:p>
            <a:r>
              <a:rPr lang="en-GB" sz="3400" dirty="0"/>
              <a:t>Memory address = offset + Base Register</a:t>
            </a:r>
          </a:p>
          <a:p>
            <a:r>
              <a:rPr lang="en-GB" sz="34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GB" sz="3400" b="1" dirty="0">
                <a:solidFill>
                  <a:srgbClr val="FF0000"/>
                </a:solidFill>
                <a:latin typeface="Courier New" pitchFamily="49" charset="0"/>
              </a:rPr>
              <a:t> $s1, </a:t>
            </a:r>
            <a:r>
              <a:rPr lang="en-GB" sz="3400" b="1" dirty="0" smtClean="0">
                <a:solidFill>
                  <a:srgbClr val="FF0000"/>
                </a:solidFill>
                <a:latin typeface="Courier New" pitchFamily="49" charset="0"/>
              </a:rPr>
              <a:t>4($</a:t>
            </a:r>
            <a:r>
              <a:rPr lang="en-GB" sz="3400" b="1" dirty="0">
                <a:solidFill>
                  <a:srgbClr val="FF0000"/>
                </a:solidFill>
                <a:latin typeface="Courier New" pitchFamily="49" charset="0"/>
              </a:rPr>
              <a:t>s2)</a:t>
            </a:r>
          </a:p>
          <a:p>
            <a:r>
              <a:rPr lang="en-GB" sz="3400" dirty="0"/>
              <a:t>C code:		g = h + A[8];</a:t>
            </a:r>
          </a:p>
          <a:p>
            <a:r>
              <a:rPr lang="en-GB" sz="3400" dirty="0"/>
              <a:t>MIPs code:</a:t>
            </a:r>
            <a:r>
              <a:rPr lang="en-GB" sz="3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GB" sz="34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GB" sz="3400" b="1" dirty="0">
                <a:solidFill>
                  <a:srgbClr val="FF0000"/>
                </a:solidFill>
                <a:latin typeface="Courier New" pitchFamily="49" charset="0"/>
              </a:rPr>
              <a:t> $t0, 32($s3) </a:t>
            </a:r>
          </a:p>
          <a:p>
            <a:pPr>
              <a:buFontTx/>
              <a:buNone/>
            </a:pPr>
            <a:r>
              <a:rPr lang="en-GB" sz="3400" b="1" dirty="0">
                <a:solidFill>
                  <a:srgbClr val="FF0000"/>
                </a:solidFill>
                <a:latin typeface="Courier New" pitchFamily="49" charset="0"/>
              </a:rPr>
              <a:t>				add $s1, $s2, $t0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33400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61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BD35-B63C-4B0D-BDA7-25659A39855D}" type="slidenum">
              <a:rPr lang="en-US"/>
              <a:pPr/>
              <a:t>13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Store to Memory Instruction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400" dirty="0" err="1"/>
              <a:t>sw</a:t>
            </a:r>
            <a:r>
              <a:rPr lang="en-GB" sz="3400" dirty="0"/>
              <a:t> register, constant (register)</a:t>
            </a:r>
          </a:p>
          <a:p>
            <a:r>
              <a:rPr lang="en-GB" sz="3400" dirty="0"/>
              <a:t>Memory address = constant + register</a:t>
            </a:r>
          </a:p>
          <a:p>
            <a:r>
              <a:rPr lang="en-GB" sz="3400" dirty="0"/>
              <a:t>Memory address = offset + Base Register</a:t>
            </a:r>
          </a:p>
          <a:p>
            <a:r>
              <a:rPr lang="en-GB" sz="3400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GB" sz="3400" b="1">
                <a:solidFill>
                  <a:srgbClr val="FF0000"/>
                </a:solidFill>
                <a:latin typeface="Courier New" pitchFamily="49" charset="0"/>
              </a:rPr>
              <a:t> $s1, </a:t>
            </a:r>
            <a:r>
              <a:rPr lang="en-GB" sz="3400" b="1" smtClean="0">
                <a:solidFill>
                  <a:srgbClr val="FF0000"/>
                </a:solidFill>
                <a:latin typeface="Courier New" pitchFamily="49" charset="0"/>
              </a:rPr>
              <a:t>4($</a:t>
            </a:r>
            <a:r>
              <a:rPr lang="en-GB" sz="3400" b="1">
                <a:solidFill>
                  <a:srgbClr val="FF0000"/>
                </a:solidFill>
                <a:latin typeface="Courier New" pitchFamily="49" charset="0"/>
              </a:rPr>
              <a:t>s2)</a:t>
            </a:r>
          </a:p>
          <a:p>
            <a:r>
              <a:rPr lang="en-GB" sz="3400" dirty="0"/>
              <a:t>C code:		A[12] = h + A[8];</a:t>
            </a:r>
          </a:p>
          <a:p>
            <a:r>
              <a:rPr lang="en-GB" sz="3400" dirty="0"/>
              <a:t>MIPs code:	</a:t>
            </a:r>
            <a:r>
              <a:rPr lang="en-GB" sz="3400" b="1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GB" sz="3400" b="1" dirty="0">
                <a:solidFill>
                  <a:srgbClr val="FF0000"/>
                </a:solidFill>
                <a:latin typeface="Courier New" pitchFamily="49" charset="0"/>
              </a:rPr>
              <a:t>  $t0, 32($s3) </a:t>
            </a:r>
          </a:p>
          <a:p>
            <a:pPr>
              <a:buFontTx/>
              <a:buNone/>
            </a:pPr>
            <a:r>
              <a:rPr lang="en-GB" sz="3400" b="1" dirty="0">
                <a:solidFill>
                  <a:srgbClr val="FF0000"/>
                </a:solidFill>
                <a:latin typeface="Courier New" pitchFamily="49" charset="0"/>
              </a:rPr>
              <a:t>				add $t0, $s2, $t0</a:t>
            </a:r>
          </a:p>
          <a:p>
            <a:pPr>
              <a:buFontTx/>
              <a:buNone/>
            </a:pPr>
            <a:r>
              <a:rPr lang="en-GB" sz="3400" b="1" dirty="0">
                <a:solidFill>
                  <a:srgbClr val="FF0000"/>
                </a:solidFill>
                <a:latin typeface="Courier New" pitchFamily="49" charset="0"/>
              </a:rPr>
              <a:t>				</a:t>
            </a:r>
            <a:r>
              <a:rPr lang="en-GB" sz="3400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GB" sz="3400" b="1" dirty="0">
                <a:solidFill>
                  <a:srgbClr val="FF0000"/>
                </a:solidFill>
                <a:latin typeface="Courier New" pitchFamily="49" charset="0"/>
              </a:rPr>
              <a:t>  $t0, 48($s3)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52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12954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Load/Store </a:t>
            </a:r>
            <a:r>
              <a:rPr lang="en-US" dirty="0" smtClean="0"/>
              <a:t>Instruction Format (</a:t>
            </a:r>
            <a:r>
              <a:rPr lang="en-US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format):</a:t>
            </a:r>
            <a:r>
              <a:rPr lang="en-US" dirty="0">
                <a:latin typeface="Courier New" pitchFamily="49" charset="0"/>
              </a:rPr>
              <a:t>				</a:t>
            </a:r>
            <a:r>
              <a:rPr lang="en-US" dirty="0" err="1">
                <a:latin typeface="Courier New" pitchFamily="49" charset="0"/>
              </a:rPr>
              <a:t>lw</a:t>
            </a:r>
            <a:r>
              <a:rPr lang="en-US" dirty="0">
                <a:latin typeface="Courier New" pitchFamily="49" charset="0"/>
              </a:rPr>
              <a:t> $t0, 24($s2)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225425" y="312738"/>
            <a:ext cx="28178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283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 smtClean="0"/>
              <a:t> </a:t>
            </a:r>
            <a:r>
              <a:rPr lang="en-US" dirty="0"/>
              <a:t>Load Instruction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00200" y="2286000"/>
            <a:ext cx="5791200" cy="366713"/>
            <a:chOff x="1056" y="3024"/>
            <a:chExt cx="3648" cy="231"/>
          </a:xfrm>
        </p:grpSpPr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39" name="Line 7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40" name="Line 8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41" name="Line 9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42" name="Text Box 10"/>
            <p:cNvSpPr txBox="1">
              <a:spLocks noChangeArrowheads="1"/>
            </p:cNvSpPr>
            <p:nvPr/>
          </p:nvSpPr>
          <p:spPr bwMode="auto">
            <a:xfrm>
              <a:off x="1200" y="3024"/>
              <a:ext cx="286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op            rs             rt                16 bit offset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057400" y="1524000"/>
            <a:ext cx="1981200" cy="762000"/>
            <a:chOff x="1296" y="1008"/>
            <a:chExt cx="1248" cy="480"/>
          </a:xfrm>
        </p:grpSpPr>
        <p:sp>
          <p:nvSpPr>
            <p:cNvPr id="632860" name="Oval 28"/>
            <p:cNvSpPr>
              <a:spLocks noChangeArrowheads="1"/>
            </p:cNvSpPr>
            <p:nvPr/>
          </p:nvSpPr>
          <p:spPr bwMode="auto">
            <a:xfrm>
              <a:off x="2112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61" name="Line 29"/>
            <p:cNvSpPr>
              <a:spLocks noChangeShapeType="1"/>
            </p:cNvSpPr>
            <p:nvPr/>
          </p:nvSpPr>
          <p:spPr bwMode="auto">
            <a:xfrm flipH="1">
              <a:off x="1296" y="1200"/>
              <a:ext cx="960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876800" y="1524000"/>
            <a:ext cx="914400" cy="762000"/>
            <a:chOff x="3072" y="1008"/>
            <a:chExt cx="576" cy="480"/>
          </a:xfrm>
        </p:grpSpPr>
        <p:sp>
          <p:nvSpPr>
            <p:cNvPr id="632863" name="Oval 31"/>
            <p:cNvSpPr>
              <a:spLocks noChangeArrowheads="1"/>
            </p:cNvSpPr>
            <p:nvPr/>
          </p:nvSpPr>
          <p:spPr bwMode="auto">
            <a:xfrm>
              <a:off x="3072" y="1008"/>
              <a:ext cx="384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64" name="Line 32"/>
            <p:cNvSpPr>
              <a:spLocks noChangeShapeType="1"/>
            </p:cNvSpPr>
            <p:nvPr/>
          </p:nvSpPr>
          <p:spPr bwMode="auto">
            <a:xfrm>
              <a:off x="3312" y="1200"/>
              <a:ext cx="336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124200" y="1524000"/>
            <a:ext cx="3048000" cy="762000"/>
            <a:chOff x="1968" y="1008"/>
            <a:chExt cx="1920" cy="480"/>
          </a:xfrm>
        </p:grpSpPr>
        <p:sp>
          <p:nvSpPr>
            <p:cNvPr id="632866" name="Oval 34"/>
            <p:cNvSpPr>
              <a:spLocks noChangeArrowheads="1"/>
            </p:cNvSpPr>
            <p:nvPr/>
          </p:nvSpPr>
          <p:spPr bwMode="auto">
            <a:xfrm>
              <a:off x="3456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67" name="Line 35"/>
            <p:cNvSpPr>
              <a:spLocks noChangeShapeType="1"/>
            </p:cNvSpPr>
            <p:nvPr/>
          </p:nvSpPr>
          <p:spPr bwMode="auto">
            <a:xfrm flipH="1">
              <a:off x="1968" y="1200"/>
              <a:ext cx="1632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038600" y="1524000"/>
            <a:ext cx="685800" cy="762000"/>
            <a:chOff x="2544" y="1008"/>
            <a:chExt cx="432" cy="480"/>
          </a:xfrm>
        </p:grpSpPr>
        <p:sp>
          <p:nvSpPr>
            <p:cNvPr id="632869" name="Oval 37"/>
            <p:cNvSpPr>
              <a:spLocks noChangeArrowheads="1"/>
            </p:cNvSpPr>
            <p:nvPr/>
          </p:nvSpPr>
          <p:spPr bwMode="auto">
            <a:xfrm>
              <a:off x="2544" y="1008"/>
              <a:ext cx="432" cy="19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70" name="Line 38"/>
            <p:cNvSpPr>
              <a:spLocks noChangeShapeType="1"/>
            </p:cNvSpPr>
            <p:nvPr/>
          </p:nvSpPr>
          <p:spPr bwMode="auto">
            <a:xfrm flipH="1">
              <a:off x="2592" y="1200"/>
              <a:ext cx="192" cy="28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838200" y="2951163"/>
            <a:ext cx="8001000" cy="3678237"/>
            <a:chOff x="528" y="1859"/>
            <a:chExt cx="5040" cy="2317"/>
          </a:xfrm>
        </p:grpSpPr>
        <p:sp>
          <p:nvSpPr>
            <p:cNvPr id="632876" name="Rectangle 44"/>
            <p:cNvSpPr>
              <a:spLocks noChangeArrowheads="1"/>
            </p:cNvSpPr>
            <p:nvPr/>
          </p:nvSpPr>
          <p:spPr bwMode="auto">
            <a:xfrm>
              <a:off x="3248" y="2051"/>
              <a:ext cx="1008" cy="1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77" name="Rectangle 45"/>
            <p:cNvSpPr>
              <a:spLocks noChangeArrowheads="1"/>
            </p:cNvSpPr>
            <p:nvPr/>
          </p:nvSpPr>
          <p:spPr bwMode="auto">
            <a:xfrm>
              <a:off x="3440" y="1859"/>
              <a:ext cx="63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632878" name="Rectangle 46"/>
            <p:cNvSpPr>
              <a:spLocks noChangeArrowheads="1"/>
            </p:cNvSpPr>
            <p:nvPr/>
          </p:nvSpPr>
          <p:spPr bwMode="auto">
            <a:xfrm>
              <a:off x="3584" y="3971"/>
              <a:ext cx="360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4256" y="3971"/>
              <a:ext cx="131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word address (hex)</a:t>
              </a:r>
            </a:p>
          </p:txBody>
        </p:sp>
        <p:sp>
          <p:nvSpPr>
            <p:cNvPr id="632880" name="Rectangle 48"/>
            <p:cNvSpPr>
              <a:spLocks noChangeArrowheads="1"/>
            </p:cNvSpPr>
            <p:nvPr/>
          </p:nvSpPr>
          <p:spPr bwMode="auto">
            <a:xfrm>
              <a:off x="4304" y="3779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0x00000000</a:t>
              </a:r>
            </a:p>
          </p:txBody>
        </p:sp>
        <p:sp>
          <p:nvSpPr>
            <p:cNvPr id="632881" name="Rectangle 49"/>
            <p:cNvSpPr>
              <a:spLocks noChangeArrowheads="1"/>
            </p:cNvSpPr>
            <p:nvPr/>
          </p:nvSpPr>
          <p:spPr bwMode="auto">
            <a:xfrm>
              <a:off x="4304" y="3635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0x00000004</a:t>
              </a:r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4304" y="3491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0x00000008</a:t>
              </a:r>
            </a:p>
          </p:txBody>
        </p:sp>
        <p:sp>
          <p:nvSpPr>
            <p:cNvPr id="632883" name="Rectangle 51"/>
            <p:cNvSpPr>
              <a:spLocks noChangeArrowheads="1"/>
            </p:cNvSpPr>
            <p:nvPr/>
          </p:nvSpPr>
          <p:spPr bwMode="auto">
            <a:xfrm>
              <a:off x="4304" y="3347"/>
              <a:ext cx="864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0x0000000c</a:t>
              </a:r>
            </a:p>
          </p:txBody>
        </p:sp>
        <p:sp>
          <p:nvSpPr>
            <p:cNvPr id="632884" name="Rectangle 52"/>
            <p:cNvSpPr>
              <a:spLocks noChangeArrowheads="1"/>
            </p:cNvSpPr>
            <p:nvPr/>
          </p:nvSpPr>
          <p:spPr bwMode="auto">
            <a:xfrm>
              <a:off x="4304" y="2038"/>
              <a:ext cx="83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0xf f f f f f f f</a:t>
              </a:r>
            </a:p>
          </p:txBody>
        </p:sp>
        <p:sp>
          <p:nvSpPr>
            <p:cNvPr id="632885" name="Line 53"/>
            <p:cNvSpPr>
              <a:spLocks noChangeShapeType="1"/>
            </p:cNvSpPr>
            <p:nvPr/>
          </p:nvSpPr>
          <p:spPr bwMode="auto">
            <a:xfrm>
              <a:off x="2912" y="30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6" name="Line 54"/>
            <p:cNvSpPr>
              <a:spLocks noChangeShapeType="1"/>
            </p:cNvSpPr>
            <p:nvPr/>
          </p:nvSpPr>
          <p:spPr bwMode="auto">
            <a:xfrm>
              <a:off x="3248" y="29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7" name="Line 55"/>
            <p:cNvSpPr>
              <a:spLocks noChangeShapeType="1"/>
            </p:cNvSpPr>
            <p:nvPr/>
          </p:nvSpPr>
          <p:spPr bwMode="auto">
            <a:xfrm>
              <a:off x="3248" y="308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8" name="Line 56"/>
            <p:cNvSpPr>
              <a:spLocks noChangeShapeType="1"/>
            </p:cNvSpPr>
            <p:nvPr/>
          </p:nvSpPr>
          <p:spPr bwMode="auto">
            <a:xfrm>
              <a:off x="3248" y="3827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89" name="Line 57"/>
            <p:cNvSpPr>
              <a:spLocks noChangeShapeType="1"/>
            </p:cNvSpPr>
            <p:nvPr/>
          </p:nvSpPr>
          <p:spPr bwMode="auto">
            <a:xfrm>
              <a:off x="3248" y="368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0" name="Line 58"/>
            <p:cNvSpPr>
              <a:spLocks noChangeShapeType="1"/>
            </p:cNvSpPr>
            <p:nvPr/>
          </p:nvSpPr>
          <p:spPr bwMode="auto">
            <a:xfrm>
              <a:off x="3248" y="3539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1" name="Line 59"/>
            <p:cNvSpPr>
              <a:spLocks noChangeShapeType="1"/>
            </p:cNvSpPr>
            <p:nvPr/>
          </p:nvSpPr>
          <p:spPr bwMode="auto">
            <a:xfrm>
              <a:off x="3248" y="339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2" name="Rectangle 60"/>
            <p:cNvSpPr>
              <a:spLocks noChangeArrowheads="1"/>
            </p:cNvSpPr>
            <p:nvPr/>
          </p:nvSpPr>
          <p:spPr bwMode="auto">
            <a:xfrm>
              <a:off x="2576" y="2944"/>
              <a:ext cx="368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$s2</a:t>
              </a:r>
            </a:p>
          </p:txBody>
        </p:sp>
        <p:sp>
          <p:nvSpPr>
            <p:cNvPr id="632893" name="Rectangle 61"/>
            <p:cNvSpPr>
              <a:spLocks noChangeArrowheads="1"/>
            </p:cNvSpPr>
            <p:nvPr/>
          </p:nvSpPr>
          <p:spPr bwMode="auto">
            <a:xfrm>
              <a:off x="4304" y="2896"/>
              <a:ext cx="872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0x12004094</a:t>
              </a:r>
            </a:p>
          </p:txBody>
        </p:sp>
        <p:sp>
          <p:nvSpPr>
            <p:cNvPr id="632894" name="Line 62"/>
            <p:cNvSpPr>
              <a:spLocks noChangeShapeType="1"/>
            </p:cNvSpPr>
            <p:nvPr/>
          </p:nvSpPr>
          <p:spPr bwMode="auto">
            <a:xfrm>
              <a:off x="3248" y="218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895" name="Rectangle 63"/>
            <p:cNvSpPr>
              <a:spLocks noChangeArrowheads="1"/>
            </p:cNvSpPr>
            <p:nvPr/>
          </p:nvSpPr>
          <p:spPr bwMode="auto">
            <a:xfrm>
              <a:off x="528" y="2016"/>
              <a:ext cx="1164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24</a:t>
              </a:r>
              <a:r>
                <a:rPr lang="en-US" sz="2000" baseline="-25000">
                  <a:solidFill>
                    <a:schemeClr val="tx1"/>
                  </a:solidFill>
                  <a:latin typeface="Courier New" pitchFamily="49" charset="0"/>
                </a:rPr>
                <a:t>10</a:t>
              </a:r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 + $s2 =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762000" y="3886200"/>
            <a:ext cx="3052763" cy="1511300"/>
            <a:chOff x="432" y="1920"/>
            <a:chExt cx="1923" cy="952"/>
          </a:xfrm>
        </p:grpSpPr>
        <p:sp>
          <p:nvSpPr>
            <p:cNvPr id="632898" name="Rectangle 66"/>
            <p:cNvSpPr>
              <a:spLocks noChangeArrowheads="1"/>
            </p:cNvSpPr>
            <p:nvPr/>
          </p:nvSpPr>
          <p:spPr bwMode="auto">
            <a:xfrm>
              <a:off x="432" y="1920"/>
              <a:ext cx="1923" cy="9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   . . . 0001 1000</a:t>
              </a:r>
            </a:p>
            <a:p>
              <a:r>
                <a:rPr lang="en-US" sz="2400" dirty="0">
                  <a:solidFill>
                    <a:schemeClr val="accent2"/>
                  </a:solidFill>
                </a:rPr>
                <a:t>+ . . . 1001 0100</a:t>
              </a:r>
            </a:p>
            <a:p>
              <a:r>
                <a:rPr lang="en-US" sz="2400" dirty="0">
                  <a:solidFill>
                    <a:schemeClr val="accent2"/>
                  </a:solidFill>
                </a:rPr>
                <a:t>   . . . 1010 1100 =</a:t>
              </a:r>
            </a:p>
            <a:p>
              <a:r>
                <a:rPr lang="en-US" sz="2400" dirty="0">
                  <a:solidFill>
                    <a:schemeClr val="accent2"/>
                  </a:solidFill>
                </a:rPr>
                <a:t>               0x120040ac</a:t>
              </a:r>
            </a:p>
          </p:txBody>
        </p:sp>
        <p:sp>
          <p:nvSpPr>
            <p:cNvPr id="632899" name="Line 67"/>
            <p:cNvSpPr>
              <a:spLocks noChangeShapeType="1"/>
            </p:cNvSpPr>
            <p:nvPr/>
          </p:nvSpPr>
          <p:spPr bwMode="auto">
            <a:xfrm>
              <a:off x="672" y="2400"/>
              <a:ext cx="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4114800" y="4038600"/>
            <a:ext cx="4114800" cy="431800"/>
            <a:chOff x="2592" y="2560"/>
            <a:chExt cx="2592" cy="272"/>
          </a:xfrm>
        </p:grpSpPr>
        <p:sp>
          <p:nvSpPr>
            <p:cNvPr id="632901" name="Line 69"/>
            <p:cNvSpPr>
              <a:spLocks noChangeShapeType="1"/>
            </p:cNvSpPr>
            <p:nvPr/>
          </p:nvSpPr>
          <p:spPr bwMode="auto">
            <a:xfrm>
              <a:off x="3120" y="27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2" name="Line 70"/>
            <p:cNvSpPr>
              <a:spLocks noChangeShapeType="1"/>
            </p:cNvSpPr>
            <p:nvPr/>
          </p:nvSpPr>
          <p:spPr bwMode="auto">
            <a:xfrm>
              <a:off x="3264" y="260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3" name="Line 71"/>
            <p:cNvSpPr>
              <a:spLocks noChangeShapeType="1"/>
            </p:cNvSpPr>
            <p:nvPr/>
          </p:nvSpPr>
          <p:spPr bwMode="auto">
            <a:xfrm>
              <a:off x="3264" y="275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2905" name="Rectangle 73"/>
            <p:cNvSpPr>
              <a:spLocks noChangeArrowheads="1"/>
            </p:cNvSpPr>
            <p:nvPr/>
          </p:nvSpPr>
          <p:spPr bwMode="auto">
            <a:xfrm>
              <a:off x="4320" y="2560"/>
              <a:ext cx="864" cy="2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0x120040ac</a:t>
              </a:r>
            </a:p>
          </p:txBody>
        </p:sp>
        <p:sp>
          <p:nvSpPr>
            <p:cNvPr id="632906" name="Rectangle 74"/>
            <p:cNvSpPr>
              <a:spLocks noChangeArrowheads="1"/>
            </p:cNvSpPr>
            <p:nvPr/>
          </p:nvSpPr>
          <p:spPr bwMode="auto">
            <a:xfrm>
              <a:off x="2592" y="2608"/>
              <a:ext cx="56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sz="2000">
                  <a:solidFill>
                    <a:schemeClr val="tx1"/>
                  </a:solidFill>
                  <a:latin typeface="Courier New" pitchFamily="49" charset="0"/>
                </a:rPr>
                <a:t> $t0 </a:t>
              </a:r>
            </a:p>
          </p:txBody>
        </p:sp>
      </p:grp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L04-ISA</a:t>
            </a:r>
            <a:endParaRPr lang="en-US" alt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A89E2F-5656-48B1-A1DE-9B4310FFD72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20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489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EE204 L03-ISA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D0BC6F-032F-4D04-A0A0-4DA6BA2844F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6738"/>
            <a:ext cx="763905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01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F1599-413C-49FD-BE2B-7BA8C36F6AE2}" type="slidenum">
              <a:rPr lang="en-US"/>
              <a:pPr/>
              <a:t>18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 Array Index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3400" dirty="0"/>
              <a:t>C Code:		g = h + A[</a:t>
            </a:r>
            <a:r>
              <a:rPr lang="en-GB" sz="3400" dirty="0" err="1"/>
              <a:t>i</a:t>
            </a:r>
            <a:r>
              <a:rPr lang="en-GB" sz="3400" dirty="0"/>
              <a:t>];</a:t>
            </a:r>
          </a:p>
          <a:p>
            <a:r>
              <a:rPr lang="en-GB" sz="3400" dirty="0"/>
              <a:t>g, h, </a:t>
            </a:r>
            <a:r>
              <a:rPr lang="en-GB" sz="3400" dirty="0" err="1"/>
              <a:t>i</a:t>
            </a:r>
            <a:r>
              <a:rPr lang="en-GB" sz="3400" dirty="0"/>
              <a:t> variables in registers $s1, $s2, $s4</a:t>
            </a:r>
          </a:p>
          <a:p>
            <a:r>
              <a:rPr lang="en-GB" sz="3400" dirty="0"/>
              <a:t>Base address in register $s3</a:t>
            </a:r>
          </a:p>
          <a:p>
            <a:r>
              <a:rPr lang="en-GB" sz="3400" dirty="0" smtClean="0"/>
              <a:t>MIPS </a:t>
            </a:r>
            <a:r>
              <a:rPr lang="en-GB" sz="3400" dirty="0"/>
              <a:t>Code:	</a:t>
            </a:r>
            <a:r>
              <a:rPr lang="en-GB" sz="3400" dirty="0">
                <a:solidFill>
                  <a:srgbClr val="FF0000"/>
                </a:solidFill>
                <a:latin typeface="Courier New" pitchFamily="49" charset="0"/>
              </a:rPr>
              <a:t>add $t1, $s4, $s4</a:t>
            </a:r>
          </a:p>
          <a:p>
            <a:pPr>
              <a:buFontTx/>
              <a:buNone/>
            </a:pPr>
            <a:r>
              <a:rPr lang="en-GB" sz="3400" dirty="0">
                <a:solidFill>
                  <a:srgbClr val="FF0000"/>
                </a:solidFill>
                <a:latin typeface="Courier New" pitchFamily="49" charset="0"/>
              </a:rPr>
              <a:t>				add $t1, $t1, $t1</a:t>
            </a:r>
          </a:p>
          <a:p>
            <a:pPr>
              <a:buFontTx/>
              <a:buNone/>
            </a:pPr>
            <a:r>
              <a:rPr lang="en-GB" sz="3400" dirty="0">
                <a:solidFill>
                  <a:srgbClr val="FF0000"/>
                </a:solidFill>
                <a:latin typeface="Courier New" pitchFamily="49" charset="0"/>
              </a:rPr>
              <a:t>				add $t1, $t1, $s3</a:t>
            </a:r>
          </a:p>
          <a:p>
            <a:pPr>
              <a:buFontTx/>
              <a:buNone/>
            </a:pPr>
            <a:r>
              <a:rPr lang="en-GB" sz="3400" dirty="0">
                <a:solidFill>
                  <a:srgbClr val="FF0000"/>
                </a:solidFill>
                <a:latin typeface="Courier New" pitchFamily="49" charset="0"/>
              </a:rPr>
              <a:t>				</a:t>
            </a:r>
            <a:r>
              <a:rPr lang="en-GB" sz="3400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GB" sz="3400" dirty="0">
                <a:solidFill>
                  <a:srgbClr val="FF0000"/>
                </a:solidFill>
                <a:latin typeface="Courier New" pitchFamily="49" charset="0"/>
              </a:rPr>
              <a:t>  $t0, 0($t1)</a:t>
            </a:r>
          </a:p>
          <a:p>
            <a:pPr>
              <a:buFontTx/>
              <a:buNone/>
            </a:pPr>
            <a:r>
              <a:rPr lang="en-GB" sz="3400" dirty="0">
                <a:solidFill>
                  <a:srgbClr val="FF0000"/>
                </a:solidFill>
                <a:latin typeface="Courier New" pitchFamily="49" charset="0"/>
              </a:rPr>
              <a:t>				add $s1, $s2, $t0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A6F9-6A14-4D42-8735-E1D9F8D3CB7B}" type="slidenum">
              <a:rPr lang="en-US"/>
              <a:pPr/>
              <a:t>19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92137"/>
            <a:ext cx="6934200" cy="474663"/>
          </a:xfrm>
        </p:spPr>
        <p:txBody>
          <a:bodyPr/>
          <a:lstStyle/>
          <a:p>
            <a:r>
              <a:rPr lang="en-US" dirty="0"/>
              <a:t>Pointers v.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3850"/>
            <a:ext cx="7848600" cy="4654550"/>
          </a:xfrm>
        </p:spPr>
        <p:txBody>
          <a:bodyPr/>
          <a:lstStyle/>
          <a:p>
            <a:pPr marL="203200" indent="-203200"/>
            <a:r>
              <a:rPr lang="en-US">
                <a:solidFill>
                  <a:srgbClr val="FF0000"/>
                </a:solidFill>
              </a:rPr>
              <a:t>Key Concept</a:t>
            </a:r>
            <a:r>
              <a:rPr lang="en-US"/>
              <a:t>: A register can hold any 32-bit value.  That value can be a (signed)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, an </a:t>
            </a:r>
            <a:r>
              <a:rPr lang="en-US">
                <a:latin typeface="Courier New" pitchFamily="49" charset="0"/>
              </a:rPr>
              <a:t>unsigned int</a:t>
            </a:r>
            <a:r>
              <a:rPr lang="en-US"/>
              <a:t>, a pointer (memory address), and so on</a:t>
            </a:r>
          </a:p>
          <a:p>
            <a:pPr marL="203200" indent="-203200"/>
            <a:r>
              <a:rPr lang="en-US"/>
              <a:t>If you write	</a:t>
            </a:r>
            <a:r>
              <a:rPr lang="en-US">
                <a:latin typeface="Courier New" pitchFamily="49" charset="0"/>
              </a:rPr>
              <a:t>add	$t2,$t1,$t0</a:t>
            </a:r>
            <a:r>
              <a:rPr lang="en-US"/>
              <a:t>			then </a:t>
            </a:r>
            <a:r>
              <a:rPr lang="en-US">
                <a:latin typeface="Courier New" pitchFamily="49" charset="0"/>
              </a:rPr>
              <a:t>$t0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$t1</a:t>
            </a:r>
            <a:r>
              <a:rPr lang="en-US"/>
              <a:t> better contain values</a:t>
            </a:r>
          </a:p>
          <a:p>
            <a:pPr marL="203200" indent="-203200"/>
            <a:r>
              <a:rPr lang="en-US"/>
              <a:t>If you write	</a:t>
            </a:r>
            <a:r>
              <a:rPr lang="en-US">
                <a:latin typeface="Courier New" pitchFamily="49" charset="0"/>
              </a:rPr>
              <a:t>lw $t2,0($t0)</a:t>
            </a:r>
            <a:r>
              <a:rPr lang="en-US"/>
              <a:t>			then </a:t>
            </a:r>
            <a:r>
              <a:rPr lang="en-US">
                <a:latin typeface="Courier New" pitchFamily="49" charset="0"/>
              </a:rPr>
              <a:t>$t0</a:t>
            </a:r>
            <a:r>
              <a:rPr lang="en-US"/>
              <a:t> better contain a pointer</a:t>
            </a:r>
          </a:p>
          <a:p>
            <a:pPr marL="203200" indent="-203200"/>
            <a:r>
              <a:rPr lang="en-US">
                <a:solidFill>
                  <a:srgbClr val="FF0000"/>
                </a:solidFill>
              </a:rPr>
              <a:t>Don’t mix these up!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8EFB-860B-4830-8839-9A55A18F81BE}" type="slidenum">
              <a:rPr lang="en-US"/>
              <a:pPr/>
              <a:t>2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9175"/>
            <a:r>
              <a:rPr lang="en-US"/>
              <a:t>Memory Addressing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588" indent="-382588" defTabSz="1019175"/>
            <a:r>
              <a:rPr lang="en-US"/>
              <a:t>How do we specify memory addresses?</a:t>
            </a:r>
          </a:p>
          <a:p>
            <a:pPr marL="827088" lvl="1" indent="-317500" defTabSz="1019175"/>
            <a:r>
              <a:rPr lang="en-US"/>
              <a:t>This issue is independent of type of ISA</a:t>
            </a:r>
            <a:br>
              <a:rPr lang="en-US"/>
            </a:br>
            <a:r>
              <a:rPr lang="en-US"/>
              <a:t>(they all need to address memory)</a:t>
            </a:r>
          </a:p>
          <a:p>
            <a:pPr marL="827088" lvl="1" indent="-317500" defTabSz="1019175">
              <a:buFontTx/>
              <a:buNone/>
            </a:pPr>
            <a:endParaRPr lang="en-US"/>
          </a:p>
          <a:p>
            <a:pPr marL="382588" indent="-382588" defTabSz="1019175"/>
            <a:r>
              <a:rPr lang="en-US"/>
              <a:t>We need to specify</a:t>
            </a:r>
          </a:p>
          <a:p>
            <a:pPr marL="827088" lvl="1" indent="-317500" defTabSz="1019175"/>
            <a:r>
              <a:rPr lang="en-US">
                <a:solidFill>
                  <a:srgbClr val="009900"/>
                </a:solidFill>
              </a:rPr>
              <a:t>(1)</a:t>
            </a:r>
            <a:r>
              <a:rPr lang="en-US"/>
              <a:t> Operand sizes</a:t>
            </a:r>
          </a:p>
          <a:p>
            <a:pPr marL="827088" lvl="1" indent="-317500" defTabSz="1019175"/>
            <a:r>
              <a:rPr lang="en-US">
                <a:solidFill>
                  <a:srgbClr val="009900"/>
                </a:solidFill>
              </a:rPr>
              <a:t>(2)</a:t>
            </a:r>
            <a:r>
              <a:rPr lang="en-US"/>
              <a:t> Address alignment</a:t>
            </a:r>
          </a:p>
          <a:p>
            <a:pPr marL="827088" lvl="1" indent="-317500" defTabSz="1019175"/>
            <a:r>
              <a:rPr lang="en-US">
                <a:solidFill>
                  <a:srgbClr val="009900"/>
                </a:solidFill>
              </a:rPr>
              <a:t>(3)</a:t>
            </a:r>
            <a:r>
              <a:rPr lang="en-US"/>
              <a:t> Byte ordering for multi-byte operands</a:t>
            </a:r>
          </a:p>
          <a:p>
            <a:pPr marL="827088" lvl="1" indent="-317500" defTabSz="1019175"/>
            <a:r>
              <a:rPr lang="en-US">
                <a:solidFill>
                  <a:srgbClr val="009900"/>
                </a:solidFill>
              </a:rPr>
              <a:t>(4)</a:t>
            </a:r>
            <a:r>
              <a:rPr lang="en-US"/>
              <a:t>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 dirty="0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 Format</a:t>
            </a:r>
          </a:p>
        </p:txBody>
      </p:sp>
      <p:graphicFrame>
        <p:nvGraphicFramePr>
          <p:cNvPr id="188419" name="Group 3"/>
          <p:cNvGraphicFramePr>
            <a:graphicFrameLocks noGrp="1"/>
          </p:cNvGraphicFramePr>
          <p:nvPr>
            <p:ph type="tbl" idx="1"/>
          </p:nvPr>
        </p:nvGraphicFramePr>
        <p:xfrm>
          <a:off x="228600" y="2133600"/>
          <a:ext cx="8686800" cy="3733800"/>
        </p:xfrm>
        <a:graphic>
          <a:graphicData uri="http://schemas.openxmlformats.org/drawingml/2006/table">
            <a:tbl>
              <a:tblPr/>
              <a:tblGrid>
                <a:gridCol w="1897063"/>
                <a:gridCol w="1398587"/>
                <a:gridCol w="698500"/>
                <a:gridCol w="798513"/>
                <a:gridCol w="800100"/>
                <a:gridCol w="796925"/>
                <a:gridCol w="1198562"/>
                <a:gridCol w="1098550"/>
              </a:tblGrid>
              <a:tr h="930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Format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shamt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funct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589-DD10-45D5-9BD2-69EBAEA5D65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 Format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179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A[300] = h + A[300];  $t1=A, $s2=h</a:t>
            </a:r>
          </a:p>
          <a:p>
            <a:pPr>
              <a:lnSpc>
                <a:spcPct val="90000"/>
              </a:lnSpc>
            </a:pPr>
            <a:r>
              <a:rPr lang="en-GB">
                <a:solidFill>
                  <a:srgbClr val="FF0000"/>
                </a:solidFill>
                <a:latin typeface="Courier New" pitchFamily="49" charset="0"/>
              </a:rPr>
              <a:t>lw $t0, 1200($t1)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>
                <a:solidFill>
                  <a:srgbClr val="FF0000"/>
                </a:solidFill>
                <a:latin typeface="Courier New" pitchFamily="49" charset="0"/>
              </a:rPr>
              <a:t>	add $t0, $s2, $t0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>
                <a:solidFill>
                  <a:srgbClr val="FF0000"/>
                </a:solidFill>
                <a:latin typeface="Courier New" pitchFamily="49" charset="0"/>
              </a:rPr>
              <a:t>	sw $t0, 1200($t1)</a:t>
            </a:r>
          </a:p>
        </p:txBody>
      </p:sp>
      <p:graphicFrame>
        <p:nvGraphicFramePr>
          <p:cNvPr id="189444" name="Group 4"/>
          <p:cNvGraphicFramePr>
            <a:graphicFrameLocks noGrp="1"/>
          </p:cNvGraphicFramePr>
          <p:nvPr>
            <p:ph sz="half" idx="2"/>
          </p:nvPr>
        </p:nvGraphicFramePr>
        <p:xfrm>
          <a:off x="457200" y="4114800"/>
          <a:ext cx="8229600" cy="19812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shamt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funct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0000 0100 1011 0000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0000 0100 1011 0000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C718-BFD4-44FC-8D9D-CD9F52DA948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F5A1-2B57-4EC8-B05E-DF51296B7429}" type="slidenum">
              <a:rPr lang="en-US"/>
              <a:pPr/>
              <a:t>3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9175"/>
            <a:r>
              <a:rPr lang="en-US"/>
              <a:t>Operand Sizes 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588" indent="-382588" defTabSz="1019175"/>
            <a:r>
              <a:rPr lang="en-US" b="1">
                <a:solidFill>
                  <a:srgbClr val="00CC66"/>
                </a:solidFill>
              </a:rPr>
              <a:t>Byte (8 bits)</a:t>
            </a:r>
            <a:r>
              <a:rPr lang="en-US"/>
              <a:t>, </a:t>
            </a:r>
            <a:r>
              <a:rPr lang="en-US" b="1">
                <a:solidFill>
                  <a:schemeClr val="folHlink"/>
                </a:solidFill>
              </a:rPr>
              <a:t>half-word (16 bits)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</a:rPr>
              <a:t>word (32 bits)</a:t>
            </a:r>
            <a:r>
              <a:rPr lang="en-US"/>
              <a:t>, </a:t>
            </a:r>
            <a:r>
              <a:rPr lang="en-US" b="1">
                <a:solidFill>
                  <a:srgbClr val="3333CC"/>
                </a:solidFill>
              </a:rPr>
              <a:t>double word (64 bits)</a:t>
            </a:r>
          </a:p>
          <a:p>
            <a:pPr marL="382588" indent="-382588" defTabSz="1019175"/>
            <a:r>
              <a:rPr lang="en-US"/>
              <a:t>An ISA may (and typically does) support multiple operand sizes</a:t>
            </a:r>
          </a:p>
          <a:p>
            <a:pPr marL="382588" indent="-382588" defTabSz="1019175"/>
            <a:r>
              <a:rPr lang="en-US"/>
              <a:t>Instruction must specify the operand size</a:t>
            </a:r>
          </a:p>
          <a:p>
            <a:pPr marL="827088" lvl="1" indent="-317500" defTabSz="1019175"/>
            <a:r>
              <a:rPr lang="en-US"/>
              <a:t>E.g. LOAD.b R1,A vs. LOAD.w R1,A</a:t>
            </a:r>
          </a:p>
          <a:p>
            <a:pPr marL="1273175" lvl="2" indent="-254000" defTabSz="1019175"/>
            <a:r>
              <a:rPr lang="en-US"/>
              <a:t>Why?  Make sure there’s no “garbage data”</a:t>
            </a:r>
          </a:p>
          <a:p>
            <a:pPr marL="827088" lvl="1" indent="-317500" defTabSz="1019175"/>
            <a:r>
              <a:rPr lang="en-US"/>
              <a:t>But usually there is a “default” size</a:t>
            </a:r>
          </a:p>
          <a:p>
            <a:pPr marL="827088" lvl="1" indent="-317500" defTabSz="1019175"/>
            <a:r>
              <a:rPr lang="en-US"/>
              <a:t>Most commonly </a:t>
            </a:r>
            <a:r>
              <a:rPr lang="en-US" b="1">
                <a:solidFill>
                  <a:srgbClr val="FF0000"/>
                </a:solidFill>
              </a:rPr>
              <a:t>“word”</a:t>
            </a:r>
            <a:r>
              <a:rPr lang="en-US"/>
              <a:t> on 32-bit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CA6-4B61-4DF3-AEBE-8096460C0D5B}" type="slidenum">
              <a:rPr lang="en-US"/>
              <a:pPr/>
              <a:t>4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9175"/>
            <a:r>
              <a:rPr lang="en-US"/>
              <a:t>Alignment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588" indent="-382588" defTabSz="1019175"/>
            <a:r>
              <a:rPr lang="en-US"/>
              <a:t>For multi-byte memory operands</a:t>
            </a:r>
          </a:p>
          <a:p>
            <a:pPr marL="382588" indent="-382588" defTabSz="1019175"/>
            <a:endParaRPr lang="en-US"/>
          </a:p>
          <a:p>
            <a:pPr marL="382588" indent="-382588" defTabSz="1019175"/>
            <a:r>
              <a:rPr lang="en-US"/>
              <a:t>An aligned address for an n-byte operand is an address that is a multiple of n</a:t>
            </a:r>
          </a:p>
          <a:p>
            <a:pPr marL="827088" lvl="1" indent="-317500" defTabSz="1019175"/>
            <a:r>
              <a:rPr lang="en-US" b="1">
                <a:solidFill>
                  <a:srgbClr val="00CC66"/>
                </a:solidFill>
              </a:rPr>
              <a:t>Word-aligned: 0, 4, 8, 12,</a:t>
            </a:r>
            <a:r>
              <a:rPr lang="en-US"/>
              <a:t> etc.</a:t>
            </a:r>
          </a:p>
          <a:p>
            <a:pPr marL="827088" lvl="1" indent="-317500" defTabSz="1019175"/>
            <a:endParaRPr lang="en-US"/>
          </a:p>
          <a:p>
            <a:pPr marL="382588" indent="-382588" defTabSz="1019175"/>
            <a:r>
              <a:rPr lang="en-US"/>
              <a:t>An ISA can require alignment of operands</a:t>
            </a:r>
          </a:p>
          <a:p>
            <a:pPr marL="827088" lvl="1" indent="-317500" defTabSz="1019175"/>
            <a:r>
              <a:rPr lang="en-US"/>
              <a:t>MIPS: all memory operands must be aligned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D2ADF-5E4D-48D7-B1A1-EC47FC0B9730}" type="slidenum">
              <a:rPr lang="en-US"/>
              <a:pPr/>
              <a:t>5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1138"/>
            <a:ext cx="8610600" cy="600075"/>
          </a:xfrm>
          <a:noFill/>
          <a:ln/>
        </p:spPr>
        <p:txBody>
          <a:bodyPr lIns="63500" tIns="25400" rIns="63500" bIns="25400" anchor="t">
            <a:spAutoFit/>
          </a:bodyPr>
          <a:lstStyle/>
          <a:p>
            <a:r>
              <a:rPr lang="en-US" sz="3600"/>
              <a:t>More Notes about Memory Alignment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905000"/>
            <a:ext cx="4265612" cy="2835275"/>
            <a:chOff x="1105" y="1632"/>
            <a:chExt cx="2687" cy="1786"/>
          </a:xfrm>
        </p:grpSpPr>
        <p:sp>
          <p:nvSpPr>
            <p:cNvPr id="172036" name="Rectangle 4"/>
            <p:cNvSpPr>
              <a:spLocks noChangeArrowheads="1"/>
            </p:cNvSpPr>
            <p:nvPr/>
          </p:nvSpPr>
          <p:spPr bwMode="auto">
            <a:xfrm>
              <a:off x="2160" y="1632"/>
              <a:ext cx="160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sz="2800" b="1">
                  <a:latin typeface="Helvetica" pitchFamily="34" charset="0"/>
                </a:rPr>
                <a:t>0      1     2     3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60" y="1968"/>
              <a:ext cx="1632" cy="1450"/>
              <a:chOff x="2208" y="2352"/>
              <a:chExt cx="1288" cy="1144"/>
            </a:xfrm>
          </p:grpSpPr>
          <p:sp>
            <p:nvSpPr>
              <p:cNvPr id="172038" name="Rectangle 6"/>
              <p:cNvSpPr>
                <a:spLocks noChangeArrowheads="1"/>
              </p:cNvSpPr>
              <p:nvPr/>
            </p:nvSpPr>
            <p:spPr bwMode="auto">
              <a:xfrm>
                <a:off x="2208" y="2352"/>
                <a:ext cx="1288" cy="114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39" name="Rectangle 7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88" cy="1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40" name="Rectangle 8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616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41" name="Rectangle 9"/>
              <p:cNvSpPr>
                <a:spLocks noChangeArrowheads="1"/>
              </p:cNvSpPr>
              <p:nvPr/>
            </p:nvSpPr>
            <p:spPr bwMode="auto">
              <a:xfrm>
                <a:off x="2208" y="3120"/>
                <a:ext cx="664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42" name="Rectangle 10"/>
              <p:cNvSpPr>
                <a:spLocks noChangeArrowheads="1"/>
              </p:cNvSpPr>
              <p:nvPr/>
            </p:nvSpPr>
            <p:spPr bwMode="auto">
              <a:xfrm>
                <a:off x="3216" y="3216"/>
                <a:ext cx="28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43" name="Rectangle 11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100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44" name="Rectangle 12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100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045" name="Rectangle 1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80" cy="13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2046" name="Rectangle 14"/>
            <p:cNvSpPr>
              <a:spLocks noChangeArrowheads="1"/>
            </p:cNvSpPr>
            <p:nvPr/>
          </p:nvSpPr>
          <p:spPr bwMode="auto">
            <a:xfrm>
              <a:off x="1153" y="1968"/>
              <a:ext cx="935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sz="2800" b="1" i="1">
                  <a:solidFill>
                    <a:srgbClr val="51DC00"/>
                  </a:solidFill>
                  <a:latin typeface="Helvetica" pitchFamily="34" charset="0"/>
                </a:rPr>
                <a:t>Aligned</a:t>
              </a:r>
            </a:p>
          </p:txBody>
        </p:sp>
        <p:sp>
          <p:nvSpPr>
            <p:cNvPr id="172047" name="Rectangle 15"/>
            <p:cNvSpPr>
              <a:spLocks noChangeArrowheads="1"/>
            </p:cNvSpPr>
            <p:nvPr/>
          </p:nvSpPr>
          <p:spPr bwMode="auto">
            <a:xfrm>
              <a:off x="1105" y="2448"/>
              <a:ext cx="935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algn="r" eaLnBrk="0" hangingPunct="0"/>
              <a:r>
                <a:rPr lang="en-US" sz="2800" b="1" i="1">
                  <a:solidFill>
                    <a:schemeClr val="accent1"/>
                  </a:solidFill>
                  <a:latin typeface="Helvetica" pitchFamily="34" charset="0"/>
                </a:rPr>
                <a:t>Not</a:t>
              </a:r>
            </a:p>
            <a:p>
              <a:pPr algn="r" eaLnBrk="0" hangingPunct="0"/>
              <a:r>
                <a:rPr lang="en-US" sz="2800" b="1" i="1">
                  <a:solidFill>
                    <a:schemeClr val="accent1"/>
                  </a:solidFill>
                  <a:latin typeface="Helvetica" pitchFamily="34" charset="0"/>
                </a:rPr>
                <a:t>Aligned</a:t>
              </a:r>
            </a:p>
          </p:txBody>
        </p:sp>
      </p:grpSp>
      <p:sp>
        <p:nvSpPr>
          <p:cNvPr id="1720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8534400" cy="781050"/>
          </a:xfrm>
          <a:noFill/>
          <a:ln/>
        </p:spPr>
        <p:txBody>
          <a:bodyPr lIns="63500" tIns="25400" rIns="63500" bIns="25400">
            <a:spAutoFit/>
          </a:bodyPr>
          <a:lstStyle/>
          <a:p>
            <a:pPr marL="203200" indent="-203200"/>
            <a:r>
              <a:rPr lang="en-US"/>
              <a:t>MIPS requires that all words start at byte addresses that are multiples of 4 bytes</a:t>
            </a:r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609600" y="5334000"/>
            <a:ext cx="8534400" cy="781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20000"/>
              </a:spcBef>
              <a:buFontTx/>
              <a:buChar char="•"/>
            </a:pPr>
            <a:r>
              <a:rPr lang="en-US" sz="3000"/>
              <a:t>Called </a:t>
            </a:r>
            <a:r>
              <a:rPr lang="en-US" sz="3000" u="sng">
                <a:solidFill>
                  <a:schemeClr val="accent2"/>
                </a:solidFill>
              </a:rPr>
              <a:t>Alignment</a:t>
            </a:r>
            <a:r>
              <a:rPr lang="en-US" sz="3000"/>
              <a:t>: objects fall on address that is multiple of  their size.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5181600" y="2514600"/>
            <a:ext cx="28114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 i="1">
                <a:solidFill>
                  <a:srgbClr val="66FF33"/>
                </a:solidFill>
                <a:latin typeface="Helvetica" pitchFamily="34" charset="0"/>
              </a:rPr>
              <a:t>0, 4, 8, or C</a:t>
            </a:r>
            <a:r>
              <a:rPr lang="en-US" sz="3200" b="1" i="1" baseline="-25000">
                <a:solidFill>
                  <a:srgbClr val="66FF33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5105400" y="1600200"/>
            <a:ext cx="2916238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>
                <a:solidFill>
                  <a:schemeClr val="accent2"/>
                </a:solidFill>
                <a:latin typeface="Helvetica" pitchFamily="34" charset="0"/>
              </a:rPr>
              <a:t>Last hex digit </a:t>
            </a:r>
            <a:br>
              <a:rPr lang="en-US" sz="3200" b="1">
                <a:solidFill>
                  <a:schemeClr val="accent2"/>
                </a:solidFill>
                <a:latin typeface="Helvetica" pitchFamily="34" charset="0"/>
              </a:rPr>
            </a:br>
            <a:r>
              <a:rPr lang="en-US" sz="3200" b="1">
                <a:solidFill>
                  <a:schemeClr val="accent2"/>
                </a:solidFill>
                <a:latin typeface="Helvetica" pitchFamily="34" charset="0"/>
              </a:rPr>
              <a:t>of address is: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181600" y="3048000"/>
            <a:ext cx="2811463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 i="1">
                <a:solidFill>
                  <a:srgbClr val="FF0000"/>
                </a:solidFill>
                <a:latin typeface="Helvetica" pitchFamily="34" charset="0"/>
              </a:rPr>
              <a:t>1, 5, 9, or D</a:t>
            </a:r>
            <a:r>
              <a:rPr lang="en-US" sz="3200" b="1" i="1" baseline="-25000">
                <a:solidFill>
                  <a:srgbClr val="FF0000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72053" name="Text Box 21"/>
          <p:cNvSpPr txBox="1">
            <a:spLocks noChangeArrowheads="1"/>
          </p:cNvSpPr>
          <p:nvPr/>
        </p:nvSpPr>
        <p:spPr bwMode="auto">
          <a:xfrm>
            <a:off x="5181600" y="3581400"/>
            <a:ext cx="28575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 i="1">
                <a:solidFill>
                  <a:srgbClr val="FF0000"/>
                </a:solidFill>
                <a:latin typeface="Helvetica" pitchFamily="34" charset="0"/>
              </a:rPr>
              <a:t>2, 6, A, or E</a:t>
            </a:r>
            <a:r>
              <a:rPr lang="en-US" sz="3200" b="1" i="1" baseline="-25000">
                <a:solidFill>
                  <a:srgbClr val="FF0000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72054" name="Text Box 22"/>
          <p:cNvSpPr txBox="1">
            <a:spLocks noChangeArrowheads="1"/>
          </p:cNvSpPr>
          <p:nvPr/>
        </p:nvSpPr>
        <p:spPr bwMode="auto">
          <a:xfrm>
            <a:off x="5181600" y="4114800"/>
            <a:ext cx="283368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 i="1">
                <a:solidFill>
                  <a:srgbClr val="FF0000"/>
                </a:solidFill>
                <a:latin typeface="Helvetica" pitchFamily="34" charset="0"/>
              </a:rPr>
              <a:t>3, 7, B, or F</a:t>
            </a:r>
            <a:r>
              <a:rPr lang="en-US" sz="3200" b="1" i="1" baseline="-25000">
                <a:solidFill>
                  <a:srgbClr val="FF0000"/>
                </a:solidFill>
                <a:latin typeface="Helvetica" pitchFamily="34" charset="0"/>
              </a:rPr>
              <a:t>hex</a:t>
            </a: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>
            <a:off x="2862263" y="17526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3624263" y="17526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4310063" y="17526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AFFBB-A2AD-451D-8E4D-D35A5327E1BB}" type="slidenum">
              <a:rPr lang="en-US"/>
              <a:pPr/>
              <a:t>6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9175"/>
            <a:r>
              <a:rPr lang="en-US"/>
              <a:t>Byte Ordering (“Endianness”)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588" indent="-382588" defTabSz="1019175"/>
            <a:r>
              <a:rPr lang="en-US"/>
              <a:t>Layout of multi-byte operands in memory</a:t>
            </a:r>
          </a:p>
          <a:p>
            <a:pPr marL="382588" indent="-382588" defTabSz="1019175"/>
            <a:endParaRPr lang="en-US"/>
          </a:p>
          <a:p>
            <a:pPr marL="382588" indent="-382588" defTabSz="1019175"/>
            <a:r>
              <a:rPr lang="en-US" b="1">
                <a:solidFill>
                  <a:srgbClr val="FF0000"/>
                </a:solidFill>
              </a:rPr>
              <a:t>Little endian</a:t>
            </a:r>
            <a:r>
              <a:rPr lang="en-US"/>
              <a:t> (x86)</a:t>
            </a:r>
          </a:p>
          <a:p>
            <a:pPr marL="827088" lvl="1" indent="-317500" defTabSz="1019175"/>
            <a:r>
              <a:rPr lang="en-US" b="1">
                <a:solidFill>
                  <a:srgbClr val="00CC66"/>
                </a:solidFill>
              </a:rPr>
              <a:t>Least significant byte</a:t>
            </a:r>
            <a:r>
              <a:rPr lang="en-US"/>
              <a:t> at </a:t>
            </a:r>
            <a:r>
              <a:rPr lang="en-US" b="1">
                <a:solidFill>
                  <a:srgbClr val="00CC66"/>
                </a:solidFill>
              </a:rPr>
              <a:t>lowest address</a:t>
            </a:r>
            <a:r>
              <a:rPr lang="en-US"/>
              <a:t> in memory</a:t>
            </a:r>
          </a:p>
          <a:p>
            <a:pPr marL="382588" indent="-382588" defTabSz="1019175"/>
            <a:r>
              <a:rPr lang="en-US" b="1">
                <a:solidFill>
                  <a:srgbClr val="FF0000"/>
                </a:solidFill>
              </a:rPr>
              <a:t>Big endian</a:t>
            </a:r>
            <a:r>
              <a:rPr lang="en-US"/>
              <a:t> (most other ISAs)</a:t>
            </a:r>
          </a:p>
          <a:p>
            <a:pPr marL="827088" lvl="1" indent="-317500" defTabSz="1019175"/>
            <a:r>
              <a:rPr lang="en-US" b="1">
                <a:solidFill>
                  <a:srgbClr val="00CC66"/>
                </a:solidFill>
              </a:rPr>
              <a:t>Most significant byte</a:t>
            </a:r>
            <a:r>
              <a:rPr lang="en-US"/>
              <a:t> at </a:t>
            </a:r>
            <a:r>
              <a:rPr lang="en-US" b="1">
                <a:solidFill>
                  <a:srgbClr val="00CC66"/>
                </a:solidFill>
              </a:rPr>
              <a:t>lowest address</a:t>
            </a:r>
            <a:r>
              <a:rPr lang="en-US"/>
              <a:t> in memory</a:t>
            </a:r>
          </a:p>
          <a:p>
            <a:pPr marL="382588" indent="-382588" defTabSz="1019175"/>
            <a:r>
              <a:rPr lang="en-US"/>
              <a:t>Some ISAs support both byte ordering</a:t>
            </a:r>
          </a:p>
          <a:p>
            <a:pPr marL="827088" lvl="1" indent="-317500" defTabSz="1019175"/>
            <a:r>
              <a:rPr lang="en-US"/>
              <a:t>E.g. MIPS has a Big-endian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9705-FDBA-4BAA-9CAE-16ABA9DFF8A3}" type="slidenum">
              <a:rPr lang="en-US"/>
              <a:pPr/>
              <a:t>7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view of</a:t>
            </a:r>
            <a:r>
              <a:rPr lang="en-US">
                <a:solidFill>
                  <a:srgbClr val="FF0000"/>
                </a:solidFill>
              </a:rPr>
              <a:t> End</a:t>
            </a:r>
            <a:r>
              <a:rPr lang="en-US"/>
              <a:t>ianness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No, we’re not making this up.</a:t>
            </a:r>
          </a:p>
          <a:p>
            <a:r>
              <a:rPr lang="en-US"/>
              <a:t>at word address 100 (assume a 4-byte word) </a:t>
            </a:r>
          </a:p>
          <a:p>
            <a:pPr lvl="1" indent="-287338">
              <a:buFontTx/>
              <a:buNone/>
            </a:pPr>
            <a:r>
              <a:rPr lang="en-US">
                <a:latin typeface="Courier New" pitchFamily="49" charset="0"/>
              </a:rPr>
              <a:t>long a = 11223344;</a:t>
            </a:r>
            <a:r>
              <a:rPr lang="en-US"/>
              <a:t> </a:t>
            </a:r>
          </a:p>
          <a:p>
            <a:pPr lvl="1" indent="-287338"/>
            <a:r>
              <a:rPr lang="en-US"/>
              <a:t>big-endian (MSB at word address) layout</a:t>
            </a:r>
          </a:p>
          <a:p>
            <a:pPr lvl="1" indent="-287338">
              <a:buFontTx/>
              <a:buNone/>
            </a:pPr>
            <a:r>
              <a:rPr lang="en-US" b="1">
                <a:latin typeface="Courier New" pitchFamily="49" charset="0"/>
              </a:rPr>
              <a:t>			   	</a:t>
            </a:r>
            <a:r>
              <a:rPr lang="en-US">
                <a:solidFill>
                  <a:srgbClr val="000099"/>
                </a:solidFill>
                <a:latin typeface="Courier New" pitchFamily="49" charset="0"/>
              </a:rPr>
              <a:t>100 101 102 103</a:t>
            </a:r>
            <a:r>
              <a:rPr lang="en-US">
                <a:latin typeface="Courier New" pitchFamily="49" charset="0"/>
              </a:rPr>
              <a:t>	</a:t>
            </a:r>
          </a:p>
          <a:p>
            <a:pPr lvl="1" indent="-287338">
              <a:buFontTx/>
              <a:buNone/>
            </a:pPr>
            <a:r>
              <a:rPr lang="en-US" b="1">
                <a:latin typeface="Courier New" pitchFamily="49" charset="0"/>
              </a:rPr>
              <a:t>     100   	11  22  33  44</a:t>
            </a:r>
          </a:p>
          <a:p>
            <a:pPr lvl="1" indent="-287338">
              <a:buFontTx/>
              <a:buNone/>
            </a:pPr>
            <a:r>
              <a:rPr lang="en-US" b="1">
                <a:latin typeface="Courier New" pitchFamily="49" charset="0"/>
              </a:rPr>
              <a:t>           	</a:t>
            </a:r>
            <a:endParaRPr lang="en-US"/>
          </a:p>
          <a:p>
            <a:pPr lvl="1" indent="-287338"/>
            <a:r>
              <a:rPr lang="en-US"/>
              <a:t>little-endian (LSB at word address) layout</a:t>
            </a:r>
          </a:p>
          <a:p>
            <a:pPr lvl="1" indent="-287338">
              <a:buFontTx/>
              <a:buNone/>
            </a:pPr>
            <a:r>
              <a:rPr lang="en-US" b="1">
                <a:latin typeface="Courier New" pitchFamily="49" charset="0"/>
              </a:rPr>
              <a:t>           	</a:t>
            </a:r>
            <a:r>
              <a:rPr lang="en-US">
                <a:solidFill>
                  <a:srgbClr val="000099"/>
                </a:solidFill>
                <a:latin typeface="Courier New" pitchFamily="49" charset="0"/>
              </a:rPr>
              <a:t>103 102 101 100</a:t>
            </a:r>
          </a:p>
          <a:p>
            <a:pPr lvl="1" indent="-287338">
              <a:buFontTx/>
              <a:buNone/>
            </a:pPr>
            <a:r>
              <a:rPr lang="en-US" b="1">
                <a:latin typeface="Courier New" pitchFamily="49" charset="0"/>
              </a:rPr>
              <a:t>			    	11  22  33  44   100</a:t>
            </a:r>
          </a:p>
          <a:p>
            <a:pPr lvl="1" indent="-287338">
              <a:buFontTx/>
              <a:buNone/>
            </a:pPr>
            <a:r>
              <a:rPr lang="en-US" b="1">
                <a:latin typeface="Courier New" pitchFamily="49" charset="0"/>
              </a:rPr>
              <a:t>         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5C5BD-3099-4129-9F60-EA4645977C17}" type="slidenum">
              <a:rPr lang="en-US"/>
              <a:pPr/>
              <a:t>8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1019175"/>
            <a:r>
              <a:rPr lang="en-US"/>
              <a:t>Addressing Modes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2588" indent="-382588" defTabSz="1019175"/>
            <a:r>
              <a:rPr lang="en-US"/>
              <a:t>What is the location of an operand?</a:t>
            </a:r>
          </a:p>
          <a:p>
            <a:pPr marL="382588" indent="-382588" defTabSz="1019175"/>
            <a:endParaRPr lang="en-US"/>
          </a:p>
          <a:p>
            <a:pPr marL="382588" indent="-382588" defTabSz="1019175"/>
            <a:r>
              <a:rPr lang="en-US"/>
              <a:t>Three basic possibilities</a:t>
            </a:r>
          </a:p>
          <a:p>
            <a:pPr marL="827088" lvl="1" indent="-317500" defTabSz="1019175"/>
            <a:r>
              <a:rPr lang="en-US">
                <a:solidFill>
                  <a:srgbClr val="FF0000"/>
                </a:solidFill>
              </a:rPr>
              <a:t>Register</a:t>
            </a:r>
            <a:r>
              <a:rPr lang="en-US"/>
              <a:t>: operand is in a register</a:t>
            </a:r>
          </a:p>
          <a:p>
            <a:pPr marL="1273175" lvl="2" indent="-254000" defTabSz="1019175"/>
            <a:r>
              <a:rPr lang="en-US"/>
              <a:t>Register number encoded in the instruction</a:t>
            </a:r>
          </a:p>
          <a:p>
            <a:pPr marL="827088" lvl="1" indent="-317500" defTabSz="1019175"/>
            <a:r>
              <a:rPr lang="en-US">
                <a:solidFill>
                  <a:srgbClr val="FF0000"/>
                </a:solidFill>
              </a:rPr>
              <a:t>Immediate</a:t>
            </a:r>
            <a:r>
              <a:rPr lang="en-US"/>
              <a:t>: operand is a constant</a:t>
            </a:r>
          </a:p>
          <a:p>
            <a:pPr marL="1273175" lvl="2" indent="-254000" defTabSz="1019175"/>
            <a:r>
              <a:rPr lang="en-US"/>
              <a:t>Constant encoded in the instruction</a:t>
            </a:r>
          </a:p>
          <a:p>
            <a:pPr marL="827088" lvl="1" indent="-317500" defTabSz="1019175"/>
            <a:r>
              <a:rPr lang="en-US">
                <a:solidFill>
                  <a:srgbClr val="FF0000"/>
                </a:solidFill>
              </a:rPr>
              <a:t>Memory</a:t>
            </a:r>
            <a:r>
              <a:rPr lang="en-US"/>
              <a:t>: operand is in memory</a:t>
            </a:r>
          </a:p>
          <a:p>
            <a:pPr marL="1273175" lvl="2" indent="-254000" defTabSz="1019175"/>
            <a:r>
              <a:rPr lang="en-US"/>
              <a:t>Many address modes possibilities</a:t>
            </a:r>
          </a:p>
          <a:p>
            <a:pPr marL="827088" lvl="1" indent="-317500" defTabSz="1019175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EE204 L03-ISA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DA55-3283-41CE-9FC2-56B7E675A928}" type="slidenum">
              <a:rPr lang="en-US"/>
              <a:pPr/>
              <a:t>9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MIPS Memory 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179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MIPS memory organized as 32-bit word</a:t>
            </a:r>
          </a:p>
          <a:p>
            <a:pPr>
              <a:lnSpc>
                <a:spcPct val="90000"/>
              </a:lnSpc>
            </a:pPr>
            <a:r>
              <a:rPr lang="en-GB"/>
              <a:t>Byte Addressing</a:t>
            </a:r>
          </a:p>
          <a:p>
            <a:pPr>
              <a:lnSpc>
                <a:spcPct val="90000"/>
              </a:lnSpc>
            </a:pPr>
            <a:r>
              <a:rPr lang="en-GB" b="1">
                <a:solidFill>
                  <a:srgbClr val="FFCC00"/>
                </a:solidFill>
              </a:rPr>
              <a:t>Alignment Restriction</a:t>
            </a:r>
          </a:p>
          <a:p>
            <a:pPr>
              <a:lnSpc>
                <a:spcPct val="90000"/>
              </a:lnSpc>
            </a:pPr>
            <a:r>
              <a:rPr lang="en-GB" b="1">
                <a:solidFill>
                  <a:srgbClr val="FF0000"/>
                </a:solidFill>
              </a:rPr>
              <a:t>Big Endian</a:t>
            </a:r>
          </a:p>
        </p:txBody>
      </p:sp>
      <p:graphicFrame>
        <p:nvGraphicFramePr>
          <p:cNvPr id="177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4114800"/>
          <a:ext cx="81391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6991807" imgH="1701394" progId="">
                  <p:embed/>
                </p:oleObj>
              </mc:Choice>
              <mc:Fallback>
                <p:oleObj name="Visio" r:id="rId4" imgW="6991807" imgH="170139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114800"/>
                        <a:ext cx="8139113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1688</TotalTime>
  <Words>755</Words>
  <Application>Microsoft Office PowerPoint</Application>
  <PresentationFormat>On-screen Show (4:3)</PresentationFormat>
  <Paragraphs>248</Paragraphs>
  <Slides>21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Equity</vt:lpstr>
      <vt:lpstr>Visio</vt:lpstr>
      <vt:lpstr>EE204 Computer Architecture</vt:lpstr>
      <vt:lpstr>Memory Addressing</vt:lpstr>
      <vt:lpstr>Operand Sizes </vt:lpstr>
      <vt:lpstr>Alignment</vt:lpstr>
      <vt:lpstr>More Notes about Memory Alignment</vt:lpstr>
      <vt:lpstr>Byte Ordering (“Endianness”)</vt:lpstr>
      <vt:lpstr>Another view of Endianness</vt:lpstr>
      <vt:lpstr>Addressing Modes </vt:lpstr>
      <vt:lpstr>MIPS Memory </vt:lpstr>
      <vt:lpstr>PowerPoint Presentation</vt:lpstr>
      <vt:lpstr>Load from Memory Instruction </vt:lpstr>
      <vt:lpstr>PowerPoint Presentation</vt:lpstr>
      <vt:lpstr>Store to Memory Instruction</vt:lpstr>
      <vt:lpstr>PowerPoint Presentation</vt:lpstr>
      <vt:lpstr> Load Instruction</vt:lpstr>
      <vt:lpstr>PowerPoint Presentation</vt:lpstr>
      <vt:lpstr>PowerPoint Presentation</vt:lpstr>
      <vt:lpstr>Variable Array Index</vt:lpstr>
      <vt:lpstr>Pointers v. Values</vt:lpstr>
      <vt:lpstr>Instruction Format</vt:lpstr>
      <vt:lpstr>Instruction Format</vt:lpstr>
    </vt:vector>
  </TitlesOfParts>
  <Company>&lt;arabianhorse&gt;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*</dc:creator>
  <cp:lastModifiedBy>DELL</cp:lastModifiedBy>
  <cp:revision>38</cp:revision>
  <dcterms:created xsi:type="dcterms:W3CDTF">2009-01-08T21:36:51Z</dcterms:created>
  <dcterms:modified xsi:type="dcterms:W3CDTF">2017-09-21T07:27:45Z</dcterms:modified>
</cp:coreProperties>
</file>