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61" r:id="rId3"/>
    <p:sldId id="269" r:id="rId4"/>
    <p:sldId id="271" r:id="rId5"/>
    <p:sldId id="272" r:id="rId6"/>
    <p:sldId id="273" r:id="rId7"/>
    <p:sldId id="274" r:id="rId8"/>
    <p:sldId id="275" r:id="rId9"/>
    <p:sldId id="277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0C8EFC8-BA21-4FCD-9FCC-C4BB77C93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B1FD6-D454-4FC5-979C-B2BCAC23B6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7828" y="616744"/>
            <a:ext cx="4858173" cy="3587115"/>
          </a:xfrm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334" y="4560570"/>
            <a:ext cx="6304279" cy="4318874"/>
          </a:xfrm>
          <a:ln/>
        </p:spPr>
        <p:txBody>
          <a:bodyPr lIns="98268" tIns="49135" rIns="98268" bIns="49135"/>
          <a:lstStyle/>
          <a:p>
            <a:r>
              <a:rPr lang="en-US"/>
              <a:t>similarity of the binary representation of related instructions simplifies the hardware design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E68FC-3134-4172-99C5-52BF24C29E25}" type="slidenum">
              <a:rPr lang="en-US"/>
              <a:pPr/>
              <a:t>17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F9A68-C82A-4058-A661-1C3984CCA755}" type="slidenum">
              <a:rPr lang="en-US"/>
              <a:pPr/>
              <a:t>18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CEFF8-6E25-4A4A-BC63-11D4F48E137E}" type="slidenum">
              <a:rPr lang="en-US"/>
              <a:pPr/>
              <a:t>19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4016A-8DFC-4BA6-8696-74540DE38DA2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7055" y="4560570"/>
            <a:ext cx="5361093" cy="4318874"/>
          </a:xfrm>
          <a:ln>
            <a:noFill/>
          </a:ln>
        </p:spPr>
        <p:txBody>
          <a:bodyPr lIns="97247" tIns="47768" rIns="97247" bIns="47768"/>
          <a:lstStyle/>
          <a:p>
            <a:endParaRPr lang="en-US"/>
          </a:p>
        </p:txBody>
      </p:sp>
      <p:sp>
        <p:nvSpPr>
          <p:cNvPr id="67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6788" cy="3582987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6788" cy="3582987"/>
          </a:xfrm>
          <a:ln cap="flat">
            <a:solidFill>
              <a:schemeClr val="tx1"/>
            </a:solidFill>
          </a:ln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587" y="5092304"/>
            <a:ext cx="4958080" cy="508396"/>
          </a:xfrm>
          <a:ln>
            <a:noFill/>
          </a:ln>
        </p:spPr>
        <p:txBody>
          <a:bodyPr wrap="none" lIns="20473" tIns="29004" rIns="20473" bIns="29004"/>
          <a:lstStyle/>
          <a:p>
            <a:pPr>
              <a:lnSpc>
                <a:spcPts val="1903"/>
              </a:lnSpc>
              <a:spcBef>
                <a:spcPct val="0"/>
              </a:spcBef>
              <a:buClr>
                <a:srgbClr val="000000"/>
              </a:buClr>
              <a:tabLst>
                <a:tab pos="483306" algn="l"/>
                <a:tab pos="966612" algn="l"/>
                <a:tab pos="1449918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7538"/>
            <a:ext cx="4781550" cy="3586162"/>
          </a:xfrm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334" y="4560570"/>
            <a:ext cx="6304279" cy="4318874"/>
          </a:xfrm>
          <a:ln/>
        </p:spPr>
        <p:txBody>
          <a:bodyPr/>
          <a:lstStyle/>
          <a:p>
            <a:r>
              <a:rPr lang="en-US" dirty="0"/>
              <a:t>For lecture</a:t>
            </a:r>
          </a:p>
          <a:p>
            <a:endParaRPr lang="en-US" dirty="0"/>
          </a:p>
          <a:p>
            <a:r>
              <a:rPr lang="en-US" dirty="0" err="1"/>
              <a:t>blt</a:t>
            </a:r>
            <a:r>
              <a:rPr lang="en-US" dirty="0"/>
              <a:t>	$s1,$s2 Label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slt</a:t>
            </a:r>
            <a:r>
              <a:rPr lang="en-US" dirty="0"/>
              <a:t>	$at,$s1,$s2		#at gets 1 if $s1 &lt; $s2</a:t>
            </a:r>
          </a:p>
          <a:p>
            <a:r>
              <a:rPr lang="en-US" dirty="0" err="1"/>
              <a:t>bne</a:t>
            </a:r>
            <a:r>
              <a:rPr lang="en-US" dirty="0"/>
              <a:t>	$</a:t>
            </a:r>
            <a:r>
              <a:rPr lang="en-US" dirty="0" err="1"/>
              <a:t>at,$zero,Label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7055" y="4560570"/>
            <a:ext cx="5361093" cy="4318874"/>
          </a:xfrm>
          <a:noFill/>
          <a:ln>
            <a:noFill/>
          </a:ln>
        </p:spPr>
        <p:txBody>
          <a:bodyPr lIns="97247" tIns="47768" rIns="97247" bIns="47768"/>
          <a:lstStyle/>
          <a:p>
            <a:r>
              <a:rPr lang="en-US"/>
              <a:t>If-then-else code compilation</a:t>
            </a:r>
          </a:p>
        </p:txBody>
      </p:sp>
      <p:sp>
        <p:nvSpPr>
          <p:cNvPr id="68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6788" cy="3582987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7055" y="4560570"/>
            <a:ext cx="5361093" cy="4318874"/>
          </a:xfrm>
          <a:noFill/>
          <a:ln>
            <a:noFill/>
          </a:ln>
        </p:spPr>
        <p:txBody>
          <a:bodyPr lIns="97247" tIns="47768" rIns="97247" bIns="4776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6788" cy="3582987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7055" y="4558904"/>
            <a:ext cx="5361093" cy="4320540"/>
          </a:xfrm>
          <a:noFill/>
          <a:ln>
            <a:noFill/>
          </a:ln>
        </p:spPr>
        <p:txBody>
          <a:bodyPr lIns="97256" tIns="47775" rIns="97256" bIns="47775"/>
          <a:lstStyle/>
          <a:p>
            <a:r>
              <a:rPr lang="en-US"/>
              <a:t>in gcc 52% of arithmetic operations involve constants – in spice its 69%</a:t>
            </a:r>
          </a:p>
          <a:p>
            <a:r>
              <a:rPr lang="en-US"/>
              <a:t>have the students answer why not – speed and limited number of registers</a:t>
            </a:r>
          </a:p>
          <a:p>
            <a:endParaRPr lang="en-US"/>
          </a:p>
          <a:p>
            <a:r>
              <a:rPr lang="en-US"/>
              <a:t>much faster than if loaded from memory</a:t>
            </a:r>
          </a:p>
          <a:p>
            <a:r>
              <a:rPr lang="en-US"/>
              <a:t>addi and slti do sign extend of immediate operand into the leftmost bits of the destination register (ie., copies the leftmost bit of the 16-bit immediate value into the upper 16 bits)</a:t>
            </a:r>
          </a:p>
          <a:p>
            <a:r>
              <a:rPr lang="en-US"/>
              <a:t>by contrast, ori and andi loads zero’s into the upper 16 bits and so is usually used (instead of the addi) to build 32 bit constants</a:t>
            </a:r>
          </a:p>
        </p:txBody>
      </p:sp>
      <p:sp>
        <p:nvSpPr>
          <p:cNvPr id="76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8A077C-3F3A-4F40-BE59-5A3042891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FBB0-E578-415A-A6F8-E755A867C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F1C1-17D7-48FD-875E-90C34BFF7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15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89E2F-5656-48B1-A1DE-9B4310FFD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F79B-297F-4F51-9B2C-A21D1678B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E4C58-0021-43DF-B112-25EED9C6E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6AF2C-9968-456A-9E75-9D31292D3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FCD04-D8CD-4291-A182-106228525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BC6F-032F-4D04-A0A0-4DA6BA284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EF1E-D1B3-4786-AC05-BE157C864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BF10-DA10-4E8E-BF57-C8F53AA12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2E1A960-4811-4656-86C7-BE294A0CD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4" r:id="rId2"/>
    <p:sldLayoutId id="2147483793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5" r:id="rId9"/>
    <p:sldLayoutId id="2147483789" r:id="rId10"/>
    <p:sldLayoutId id="2147483790" r:id="rId11"/>
    <p:sldLayoutId id="2147483796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Lecture 04- Decision Instructions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b="1" smtClean="0"/>
              <a:t>EE204</a:t>
            </a:r>
            <a:br>
              <a:rPr b="1" smtClean="0"/>
            </a:br>
            <a:r>
              <a:rPr b="1" smtClean="0"/>
              <a:t>Computer Architecture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A077C-3F3A-4F40-BE59-5A3042891F1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22275"/>
          </a:xfrm>
        </p:spPr>
        <p:txBody>
          <a:bodyPr/>
          <a:lstStyle/>
          <a:p>
            <a:r>
              <a:rPr lang="en-US"/>
              <a:t>MIPS ISA So Far</a:t>
            </a:r>
          </a:p>
        </p:txBody>
      </p:sp>
      <p:graphicFrame>
        <p:nvGraphicFramePr>
          <p:cNvPr id="779267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838200"/>
          <a:ext cx="8153400" cy="5712016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990600"/>
                <a:gridCol w="1905000"/>
                <a:gridCol w="2438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&amp; 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v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 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Memory($s2+24)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 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Memory($s2+25)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upper imm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    $s1,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6 * 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    (I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($s2&lt;6)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Uncond. Jump      (J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and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10000; $ra=PC+4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1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8769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5966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6560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9828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48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33400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218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L05-ISA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2901-6642-4E2D-8DEB-2EDF1AC17D5E}" type="slidenum">
              <a:rPr lang="en-US"/>
              <a:pPr/>
              <a:t>17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912813"/>
            <a:ext cx="8223250" cy="458787"/>
          </a:xfrm>
        </p:spPr>
        <p:txBody>
          <a:bodyPr/>
          <a:lstStyle/>
          <a:p>
            <a:r>
              <a:rPr lang="en-US" b="0" dirty="0"/>
              <a:t>Example: The C Switch Statement (1/3)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8425"/>
            <a:ext cx="7847013" cy="4346575"/>
          </a:xfrm>
        </p:spPr>
        <p:txBody>
          <a:bodyPr/>
          <a:lstStyle/>
          <a:p>
            <a:pPr marL="203200" indent="-203200">
              <a:lnSpc>
                <a:spcPct val="105000"/>
              </a:lnSpc>
            </a:pPr>
            <a:r>
              <a:rPr lang="en-US" dirty="0"/>
              <a:t>Choose among four alternatives depending on whether </a:t>
            </a:r>
            <a:r>
              <a:rPr lang="en-US" dirty="0">
                <a:latin typeface="Courier New" pitchFamily="49" charset="0"/>
              </a:rPr>
              <a:t>k</a:t>
            </a:r>
            <a:r>
              <a:rPr lang="en-US" dirty="0"/>
              <a:t> has the value 0, 1, 2 or 3.  Compile this C code: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switch (k) {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case 0: f=</a:t>
            </a:r>
            <a:r>
              <a:rPr lang="en-US" dirty="0" err="1">
                <a:latin typeface="Courier New" pitchFamily="49" charset="0"/>
              </a:rPr>
              <a:t>i+j</a:t>
            </a:r>
            <a:r>
              <a:rPr lang="en-US" dirty="0">
                <a:latin typeface="Courier New" pitchFamily="49" charset="0"/>
              </a:rPr>
              <a:t>; break; /* k=0 */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case 1: f=</a:t>
            </a:r>
            <a:r>
              <a:rPr lang="en-US" dirty="0" err="1">
                <a:latin typeface="Courier New" pitchFamily="49" charset="0"/>
              </a:rPr>
              <a:t>g+h</a:t>
            </a:r>
            <a:r>
              <a:rPr lang="en-US" dirty="0">
                <a:latin typeface="Courier New" pitchFamily="49" charset="0"/>
              </a:rPr>
              <a:t>; break; /* k=1 */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case 2: f=g–h; break; /* k=2 */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case 3: f=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–j; break; /* k=3 */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L05-ISA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2230-846A-41DA-9190-4B83036C55CC}" type="slidenum">
              <a:rPr lang="en-US"/>
              <a:pPr/>
              <a:t>18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89012"/>
            <a:ext cx="7386637" cy="458788"/>
          </a:xfrm>
        </p:spPr>
        <p:txBody>
          <a:bodyPr/>
          <a:lstStyle/>
          <a:p>
            <a:r>
              <a:rPr lang="en-US" b="0"/>
              <a:t>Example: The C Switch Statement (2/3)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3850"/>
            <a:ext cx="7847013" cy="5035550"/>
          </a:xfrm>
        </p:spPr>
        <p:txBody>
          <a:bodyPr/>
          <a:lstStyle/>
          <a:p>
            <a:pPr marL="203200" indent="-203200"/>
            <a:r>
              <a:rPr lang="en-US"/>
              <a:t>This is complicated, so </a:t>
            </a:r>
            <a:r>
              <a:rPr lang="en-US">
                <a:solidFill>
                  <a:schemeClr val="accent1"/>
                </a:solidFill>
              </a:rPr>
              <a:t>simplify</a:t>
            </a:r>
            <a:r>
              <a:rPr lang="en-US"/>
              <a:t>.</a:t>
            </a:r>
          </a:p>
          <a:p>
            <a:pPr marL="203200" indent="-203200"/>
            <a:r>
              <a:rPr lang="en-US"/>
              <a:t>Rewrite it as a chain of if-else statements, which we already know how to compile: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if(k==0) f=i+j;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else if(k==1) f=g+h;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else if(k==2) f=g–h;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  else if(k==3) f=i–j;</a:t>
            </a:r>
          </a:p>
          <a:p>
            <a:pPr marL="203200" indent="-203200"/>
            <a:r>
              <a:rPr lang="en-US"/>
              <a:t>Use this mapping: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 f:$s0, g:$s1, h:$s2,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i:$s3, j:$s4, k:$s5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L05-ISA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5AC-B6F1-42EB-823A-83FB54C64CA6}" type="slidenum">
              <a:rPr lang="en-US"/>
              <a:pPr/>
              <a:t>19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12813"/>
            <a:ext cx="8532812" cy="458787"/>
          </a:xfrm>
        </p:spPr>
        <p:txBody>
          <a:bodyPr/>
          <a:lstStyle/>
          <a:p>
            <a:r>
              <a:rPr lang="en-US" b="0"/>
              <a:t>Example: The C Switch Statement (3/3)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978400"/>
          </a:xfrm>
        </p:spPr>
        <p:txBody>
          <a:bodyPr/>
          <a:lstStyle/>
          <a:p>
            <a:pPr marL="203200" indent="-203200"/>
            <a:r>
              <a:rPr lang="en-US" sz="2600" dirty="0"/>
              <a:t>Final compiled MIPS code:</a:t>
            </a:r>
            <a:br>
              <a:rPr lang="en-US" sz="2600" dirty="0"/>
            </a:br>
            <a:r>
              <a:rPr lang="en-US" sz="2300" dirty="0">
                <a:latin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</a:rPr>
              <a:t>bne</a:t>
            </a:r>
            <a:r>
              <a:rPr lang="en-US" sz="2300" dirty="0">
                <a:latin typeface="Courier New" pitchFamily="49" charset="0"/>
              </a:rPr>
              <a:t> $s5,$0,L1    </a:t>
            </a:r>
            <a:r>
              <a:rPr lang="en-US" sz="2300" i="1" dirty="0">
                <a:latin typeface="Courier New" pitchFamily="49" charset="0"/>
              </a:rPr>
              <a:t># branch k!=0</a:t>
            </a:r>
            <a:br>
              <a:rPr lang="en-US" sz="2300" i="1" dirty="0">
                <a:latin typeface="Courier New" pitchFamily="49" charset="0"/>
              </a:rPr>
            </a:br>
            <a:r>
              <a:rPr lang="en-US" sz="2300" i="1" dirty="0">
                <a:latin typeface="Courier New" pitchFamily="49" charset="0"/>
              </a:rPr>
              <a:t>    </a:t>
            </a:r>
            <a:r>
              <a:rPr lang="en-US" sz="2300" dirty="0">
                <a:latin typeface="Courier New" pitchFamily="49" charset="0"/>
              </a:rPr>
              <a:t>add  $s0,$s3,$s4 </a:t>
            </a:r>
            <a:r>
              <a:rPr lang="en-US" sz="2300" i="1" dirty="0">
                <a:latin typeface="Courier New" pitchFamily="49" charset="0"/>
              </a:rPr>
              <a:t>#k==0 so f=</a:t>
            </a:r>
            <a:r>
              <a:rPr lang="en-US" sz="2300" i="1" dirty="0" err="1">
                <a:latin typeface="Courier New" pitchFamily="49" charset="0"/>
              </a:rPr>
              <a:t>i+j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j    Exit        </a:t>
            </a:r>
            <a:r>
              <a:rPr lang="en-US" sz="2300" i="1" dirty="0">
                <a:latin typeface="Courier New" pitchFamily="49" charset="0"/>
              </a:rPr>
              <a:t># end of case so Exit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L1: </a:t>
            </a:r>
            <a:r>
              <a:rPr lang="en-US" sz="2300" dirty="0" err="1">
                <a:latin typeface="Courier New" pitchFamily="49" charset="0"/>
              </a:rPr>
              <a:t>addi</a:t>
            </a:r>
            <a:r>
              <a:rPr lang="en-US" sz="2300" dirty="0">
                <a:latin typeface="Courier New" pitchFamily="49" charset="0"/>
              </a:rPr>
              <a:t> $t0,$s5,-1  </a:t>
            </a:r>
            <a:r>
              <a:rPr lang="en-US" sz="2300" i="1" dirty="0">
                <a:latin typeface="Courier New" pitchFamily="49" charset="0"/>
              </a:rPr>
              <a:t># $t0=k-1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</a:rPr>
              <a:t>bne</a:t>
            </a:r>
            <a:r>
              <a:rPr lang="en-US" sz="2300" dirty="0">
                <a:latin typeface="Courier New" pitchFamily="49" charset="0"/>
              </a:rPr>
              <a:t>  $t0,$0,L2   </a:t>
            </a:r>
            <a:r>
              <a:rPr lang="en-US" sz="2300" i="1" dirty="0">
                <a:latin typeface="Courier New" pitchFamily="49" charset="0"/>
              </a:rPr>
              <a:t># branch k!=1</a:t>
            </a:r>
            <a:br>
              <a:rPr lang="en-US" sz="2300" i="1" dirty="0">
                <a:latin typeface="Courier New" pitchFamily="49" charset="0"/>
              </a:rPr>
            </a:br>
            <a:r>
              <a:rPr lang="en-US" sz="2300" i="1" dirty="0">
                <a:latin typeface="Courier New" pitchFamily="49" charset="0"/>
              </a:rPr>
              <a:t>    </a:t>
            </a:r>
            <a:r>
              <a:rPr lang="en-US" sz="2300" dirty="0">
                <a:latin typeface="Courier New" pitchFamily="49" charset="0"/>
              </a:rPr>
              <a:t>add  $s0,$s1,$s2</a:t>
            </a:r>
            <a:r>
              <a:rPr lang="en-US" sz="2300" i="1" dirty="0">
                <a:latin typeface="Courier New" pitchFamily="49" charset="0"/>
              </a:rPr>
              <a:t> #k==1 so f=</a:t>
            </a:r>
            <a:r>
              <a:rPr lang="en-US" sz="2300" i="1" dirty="0" err="1">
                <a:latin typeface="Courier New" pitchFamily="49" charset="0"/>
              </a:rPr>
              <a:t>g+h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j    Exit        </a:t>
            </a:r>
            <a:r>
              <a:rPr lang="en-US" sz="2300" i="1" dirty="0">
                <a:latin typeface="Courier New" pitchFamily="49" charset="0"/>
              </a:rPr>
              <a:t># end of case so Exit</a:t>
            </a:r>
            <a:br>
              <a:rPr lang="en-US" sz="2300" i="1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L2: </a:t>
            </a:r>
            <a:r>
              <a:rPr lang="en-US" sz="2300" dirty="0" err="1">
                <a:latin typeface="Courier New" pitchFamily="49" charset="0"/>
              </a:rPr>
              <a:t>addi</a:t>
            </a:r>
            <a:r>
              <a:rPr lang="en-US" sz="2300" dirty="0">
                <a:latin typeface="Courier New" pitchFamily="49" charset="0"/>
              </a:rPr>
              <a:t> $t0,$s5,-2  </a:t>
            </a:r>
            <a:r>
              <a:rPr lang="en-US" sz="2300" i="1" dirty="0">
                <a:latin typeface="Courier New" pitchFamily="49" charset="0"/>
              </a:rPr>
              <a:t># $t0=k-2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</a:rPr>
              <a:t>bne</a:t>
            </a:r>
            <a:r>
              <a:rPr lang="en-US" sz="2300" dirty="0">
                <a:latin typeface="Courier New" pitchFamily="49" charset="0"/>
              </a:rPr>
              <a:t>  $t0,$0,L3   </a:t>
            </a:r>
            <a:r>
              <a:rPr lang="en-US" sz="2300" i="1" dirty="0">
                <a:latin typeface="Courier New" pitchFamily="49" charset="0"/>
              </a:rPr>
              <a:t># branch k!=2</a:t>
            </a:r>
            <a:br>
              <a:rPr lang="en-US" sz="2300" i="1" dirty="0">
                <a:latin typeface="Courier New" pitchFamily="49" charset="0"/>
              </a:rPr>
            </a:br>
            <a:r>
              <a:rPr lang="en-US" sz="2300" i="1" dirty="0">
                <a:latin typeface="Courier New" pitchFamily="49" charset="0"/>
              </a:rPr>
              <a:t>    </a:t>
            </a:r>
            <a:r>
              <a:rPr lang="en-US" sz="2300" dirty="0">
                <a:latin typeface="Courier New" pitchFamily="49" charset="0"/>
              </a:rPr>
              <a:t>sub  $s0,$s1,$s2 </a:t>
            </a:r>
            <a:r>
              <a:rPr lang="en-US" sz="2300" i="1" dirty="0">
                <a:latin typeface="Courier New" pitchFamily="49" charset="0"/>
              </a:rPr>
              <a:t>#k==2 so f=g-h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j    Exit        </a:t>
            </a:r>
            <a:r>
              <a:rPr lang="en-US" sz="2300" i="1" dirty="0">
                <a:latin typeface="Courier New" pitchFamily="49" charset="0"/>
              </a:rPr>
              <a:t># end of case so Exit</a:t>
            </a:r>
            <a:br>
              <a:rPr lang="en-US" sz="2300" i="1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L3: </a:t>
            </a:r>
            <a:r>
              <a:rPr lang="en-US" sz="2300" dirty="0" err="1">
                <a:latin typeface="Courier New" pitchFamily="49" charset="0"/>
              </a:rPr>
              <a:t>addi</a:t>
            </a:r>
            <a:r>
              <a:rPr lang="en-US" sz="2300" dirty="0">
                <a:latin typeface="Courier New" pitchFamily="49" charset="0"/>
              </a:rPr>
              <a:t> $t0,$s5,-3  </a:t>
            </a:r>
            <a:r>
              <a:rPr lang="en-US" sz="2300" i="1" dirty="0">
                <a:latin typeface="Courier New" pitchFamily="49" charset="0"/>
              </a:rPr>
              <a:t># $t0=k-3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</a:rPr>
              <a:t>bne</a:t>
            </a:r>
            <a:r>
              <a:rPr lang="en-US" sz="2300" dirty="0">
                <a:latin typeface="Courier New" pitchFamily="49" charset="0"/>
              </a:rPr>
              <a:t>  $t0,$0,Exit </a:t>
            </a:r>
            <a:r>
              <a:rPr lang="en-US" sz="2300" i="1" dirty="0">
                <a:latin typeface="Courier New" pitchFamily="49" charset="0"/>
              </a:rPr>
              <a:t># branch k!=3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    sub  $s0,$s3,$s4 </a:t>
            </a:r>
            <a:r>
              <a:rPr lang="en-US" sz="2300" i="1" dirty="0">
                <a:latin typeface="Courier New" pitchFamily="49" charset="0"/>
              </a:rPr>
              <a:t>#k==3 so f=</a:t>
            </a:r>
            <a:r>
              <a:rPr lang="en-US" sz="2300" i="1" dirty="0" err="1">
                <a:latin typeface="Courier New" pitchFamily="49" charset="0"/>
              </a:rPr>
              <a:t>i</a:t>
            </a:r>
            <a:r>
              <a:rPr lang="en-US" sz="2300" i="1" dirty="0">
                <a:latin typeface="Courier New" pitchFamily="49" charset="0"/>
              </a:rPr>
              <a:t>-j </a:t>
            </a:r>
            <a:r>
              <a:rPr lang="en-US" sz="2300" dirty="0">
                <a:latin typeface="Courier New" pitchFamily="49" charset="0"/>
              </a:rPr>
              <a:t/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Exit: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8524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158038" cy="1143000"/>
          </a:xfrm>
        </p:spPr>
        <p:txBody>
          <a:bodyPr/>
          <a:lstStyle/>
          <a:p>
            <a:r>
              <a:rPr lang="en-US"/>
              <a:t>Two “Logic” Instructions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5713"/>
            <a:ext cx="8305800" cy="5068887"/>
          </a:xfrm>
        </p:spPr>
        <p:txBody>
          <a:bodyPr/>
          <a:lstStyle/>
          <a:p>
            <a:pPr marL="203200" indent="-203200"/>
            <a:r>
              <a:rPr lang="en-US" sz="3100" dirty="0"/>
              <a:t>Here are 2 more new instructions</a:t>
            </a:r>
          </a:p>
          <a:p>
            <a:pPr marL="203200" indent="-203200"/>
            <a:r>
              <a:rPr lang="en-US" sz="3100" dirty="0"/>
              <a:t>Shift Left: </a:t>
            </a:r>
            <a:r>
              <a:rPr lang="en-US" sz="3100" dirty="0" err="1">
                <a:solidFill>
                  <a:srgbClr val="FF0000"/>
                </a:solidFill>
                <a:latin typeface="Courier New" pitchFamily="49" charset="0"/>
              </a:rPr>
              <a:t>sll</a:t>
            </a:r>
            <a:r>
              <a:rPr lang="en-US" sz="3100" dirty="0">
                <a:solidFill>
                  <a:srgbClr val="800080"/>
                </a:solidFill>
                <a:latin typeface="Courier New" pitchFamily="49" charset="0"/>
              </a:rPr>
              <a:t> $s1,$s2,2</a:t>
            </a:r>
            <a:r>
              <a:rPr lang="en-US" sz="3100" dirty="0">
                <a:latin typeface="Courier New" pitchFamily="49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itchFamily="49" charset="0"/>
              </a:rPr>
              <a:t>#s1=s2&lt;&lt;2</a:t>
            </a:r>
          </a:p>
          <a:p>
            <a:pPr marL="685800" lvl="1" indent="-190500"/>
            <a:r>
              <a:rPr lang="en-US" dirty="0"/>
              <a:t>Store in </a:t>
            </a:r>
            <a:r>
              <a:rPr lang="en-US" dirty="0">
                <a:latin typeface="Courier New" pitchFamily="49" charset="0"/>
              </a:rPr>
              <a:t>$s1</a:t>
            </a:r>
            <a:r>
              <a:rPr lang="en-US" dirty="0"/>
              <a:t> the value from </a:t>
            </a:r>
            <a:r>
              <a:rPr lang="en-US" dirty="0">
                <a:latin typeface="Courier New" pitchFamily="49" charset="0"/>
              </a:rPr>
              <a:t>$s2</a:t>
            </a:r>
            <a:r>
              <a:rPr lang="en-US" dirty="0"/>
              <a:t> shifted 2 bits to the left, </a:t>
            </a:r>
            <a:r>
              <a:rPr lang="en-US" dirty="0">
                <a:solidFill>
                  <a:srgbClr val="FF0000"/>
                </a:solidFill>
              </a:rPr>
              <a:t>inserting 0’s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right; </a:t>
            </a:r>
            <a:r>
              <a:rPr lang="en-US" dirty="0">
                <a:latin typeface="Courier New" pitchFamily="49" charset="0"/>
              </a:rPr>
              <a:t>&lt;&lt;</a:t>
            </a:r>
            <a:r>
              <a:rPr lang="en-US" dirty="0"/>
              <a:t> in C</a:t>
            </a:r>
          </a:p>
          <a:p>
            <a:pPr marL="685800" lvl="1" indent="-190500"/>
            <a:r>
              <a:rPr lang="en-US" dirty="0"/>
              <a:t>Before:	</a:t>
            </a:r>
            <a:r>
              <a:rPr lang="en-US" dirty="0">
                <a:solidFill>
                  <a:schemeClr val="accent2"/>
                </a:solidFill>
              </a:rPr>
              <a:t>0000 0002</a:t>
            </a:r>
            <a:r>
              <a:rPr lang="en-US" baseline="-25000" dirty="0"/>
              <a:t>hex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0000 0000 0000 0000 0000 0000 0000 0010</a:t>
            </a:r>
            <a:r>
              <a:rPr lang="en-US" baseline="-25000" dirty="0"/>
              <a:t>two</a:t>
            </a:r>
          </a:p>
          <a:p>
            <a:pPr marL="685800" lvl="1" indent="-190500"/>
            <a:r>
              <a:rPr lang="en-US" dirty="0"/>
              <a:t>After: 		</a:t>
            </a:r>
            <a:r>
              <a:rPr lang="en-US" dirty="0">
                <a:solidFill>
                  <a:schemeClr val="accent2"/>
                </a:solidFill>
              </a:rPr>
              <a:t>0000 000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baseline="-25000" dirty="0"/>
              <a:t>hex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0000 0000 0000 0000 0000 0000 0000 10</a:t>
            </a:r>
            <a:r>
              <a:rPr lang="en-US" u="sng" dirty="0">
                <a:solidFill>
                  <a:srgbClr val="FF0000"/>
                </a:solidFill>
              </a:rPr>
              <a:t>00</a:t>
            </a:r>
            <a:r>
              <a:rPr lang="en-US" baseline="-25000" dirty="0"/>
              <a:t>two</a:t>
            </a:r>
            <a:endParaRPr lang="en-US" dirty="0"/>
          </a:p>
          <a:p>
            <a:pPr marL="685800" lvl="1" indent="-190500"/>
            <a:r>
              <a:rPr lang="en-US" dirty="0"/>
              <a:t>What arithmetic effect does shift left have?</a:t>
            </a:r>
          </a:p>
          <a:p>
            <a:pPr marL="203200" indent="-203200"/>
            <a:r>
              <a:rPr lang="en-US" sz="3100" dirty="0"/>
              <a:t>Shift Right: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srl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opposite shift; </a:t>
            </a:r>
            <a:r>
              <a:rPr lang="en-US" dirty="0">
                <a:latin typeface="Courier New" pitchFamily="49" charset="0"/>
              </a:rPr>
              <a:t>&gt;&gt;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33528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MIPS </a:t>
            </a:r>
            <a:r>
              <a:rPr lang="en-US" dirty="0">
                <a:solidFill>
                  <a:schemeClr val="accent1"/>
                </a:solidFill>
              </a:rPr>
              <a:t>conditional branch</a:t>
            </a:r>
            <a:r>
              <a:rPr lang="en-US" dirty="0"/>
              <a:t> instructions: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>
                <a:latin typeface="Courier New" pitchFamily="49" charset="0"/>
              </a:rPr>
              <a:t> $s0, $s1, </a:t>
            </a:r>
            <a:r>
              <a:rPr lang="en-US" dirty="0" err="1" smtClean="0">
                <a:latin typeface="Courier New" pitchFamily="49" charset="0"/>
              </a:rPr>
              <a:t>Lbl#go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to </a:t>
            </a:r>
            <a:r>
              <a:rPr lang="en-US" dirty="0" err="1">
                <a:latin typeface="Courier New" pitchFamily="49" charset="0"/>
              </a:rPr>
              <a:t>Lbl</a:t>
            </a:r>
            <a:r>
              <a:rPr lang="en-US" dirty="0">
                <a:latin typeface="Courier New" pitchFamily="49" charset="0"/>
              </a:rPr>
              <a:t> if $s0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</a:t>
            </a:r>
            <a:r>
              <a:rPr lang="en-US" dirty="0">
                <a:latin typeface="Courier New" pitchFamily="49" charset="0"/>
              </a:rPr>
              <a:t>$s1 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>
                <a:latin typeface="Courier New" pitchFamily="49" charset="0"/>
              </a:rPr>
              <a:t> $s0, $s1, </a:t>
            </a:r>
            <a:r>
              <a:rPr lang="en-US" dirty="0" err="1" smtClean="0">
                <a:latin typeface="Courier New" pitchFamily="49" charset="0"/>
              </a:rPr>
              <a:t>Lbl#go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to </a:t>
            </a:r>
            <a:r>
              <a:rPr lang="en-US" dirty="0" err="1">
                <a:latin typeface="Courier New" pitchFamily="49" charset="0"/>
              </a:rPr>
              <a:t>Lbl</a:t>
            </a:r>
            <a:r>
              <a:rPr lang="en-US" dirty="0">
                <a:latin typeface="Courier New" pitchFamily="49" charset="0"/>
              </a:rPr>
              <a:t> if $s0=$s1	</a:t>
            </a:r>
            <a:endParaRPr lang="en-US" dirty="0"/>
          </a:p>
          <a:p>
            <a:pPr marL="742950" lvl="1" indent="-285750"/>
            <a:r>
              <a:rPr lang="en-US" dirty="0"/>
              <a:t>Ex:	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==j) h =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+ j;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$s0, $s1, Lbl1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add $s3, $s0, $s1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Lbl1:	...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MIPS Control Flow Instructions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381000" y="4267200"/>
            <a:ext cx="86106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Instruction Format (</a:t>
            </a:r>
            <a:r>
              <a:rPr lang="en-US" sz="2400"/>
              <a:t>I</a:t>
            </a:r>
            <a:r>
              <a:rPr lang="en-US" sz="2400">
                <a:solidFill>
                  <a:schemeClr val="tx1"/>
                </a:solidFill>
              </a:rPr>
              <a:t> format):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4876800"/>
            <a:ext cx="5791200" cy="366713"/>
            <a:chOff x="1056" y="3024"/>
            <a:chExt cx="3648" cy="231"/>
          </a:xfrm>
        </p:grpSpPr>
        <p:sp>
          <p:nvSpPr>
            <p:cNvPr id="670727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728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29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0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1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 16 bit offset</a:t>
              </a:r>
            </a:p>
          </p:txBody>
        </p:sp>
      </p:grpSp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381000" y="5562600"/>
            <a:ext cx="7848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How is the branch destination address specified?</a:t>
            </a:r>
            <a:r>
              <a:rPr lang="en-US" sz="2800">
                <a:solidFill>
                  <a:schemeClr val="tx1"/>
                </a:solidFill>
              </a:rPr>
              <a:t/>
            </a: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3657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We have  </a:t>
            </a:r>
            <a:r>
              <a:rPr lang="en-US">
                <a:latin typeface="Courier New" pitchFamily="49" charset="0"/>
              </a:rPr>
              <a:t>beq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bne</a:t>
            </a:r>
            <a:r>
              <a:rPr lang="en-US"/>
              <a:t>, but what about other kinds of brances (e.g., branch-if-less-than)?  For this, we need yet another instruction, </a:t>
            </a:r>
            <a:r>
              <a:rPr lang="en-US">
                <a:latin typeface="Courier New" pitchFamily="49" charset="0"/>
              </a:rPr>
              <a:t>slt</a:t>
            </a:r>
          </a:p>
          <a:p>
            <a:pPr marL="342900" indent="-342900"/>
            <a:r>
              <a:rPr lang="en-US"/>
              <a:t>Set on less than instruction: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</a:rPr>
              <a:t> slt $t0, $s0, $s1 	# if $s0 &lt; $s1 	then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1		else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0</a:t>
            </a:r>
            <a:endParaRPr lang="en-US" sz="2000"/>
          </a:p>
          <a:p>
            <a:pPr marL="342900" indent="-342900"/>
            <a:r>
              <a:rPr lang="en-US"/>
              <a:t>Instruction format 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/>
              <a:t> format):</a:t>
            </a:r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8667750" y="6430963"/>
            <a:ext cx="250825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More Branch Instructions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1371600" y="4510088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2438400" y="45100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33464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3" name="Line 9"/>
          <p:cNvSpPr>
            <a:spLocks noChangeShapeType="1"/>
          </p:cNvSpPr>
          <p:nvPr/>
        </p:nvSpPr>
        <p:spPr bwMode="auto">
          <a:xfrm>
            <a:off x="42608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1600200" y="4510088"/>
            <a:ext cx="5276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op            rs             rt           rd                        funct</a:t>
            </a:r>
          </a:p>
        </p:txBody>
      </p:sp>
      <p:sp>
        <p:nvSpPr>
          <p:cNvPr id="697355" name="Line 11"/>
          <p:cNvSpPr>
            <a:spLocks noChangeShapeType="1"/>
          </p:cNvSpPr>
          <p:nvPr/>
        </p:nvSpPr>
        <p:spPr bwMode="auto">
          <a:xfrm>
            <a:off x="51816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6" name="Line 12"/>
          <p:cNvSpPr>
            <a:spLocks noChangeShapeType="1"/>
          </p:cNvSpPr>
          <p:nvPr/>
        </p:nvSpPr>
        <p:spPr bwMode="auto">
          <a:xfrm>
            <a:off x="60960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153400" cy="1143000"/>
          </a:xfrm>
        </p:spPr>
        <p:txBody>
          <a:bodyPr/>
          <a:lstStyle/>
          <a:p>
            <a:r>
              <a:rPr lang="en-US" dirty="0"/>
              <a:t>More Branch Instructions,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77200" cy="3756025"/>
          </a:xfrm>
        </p:spPr>
        <p:txBody>
          <a:bodyPr/>
          <a:lstStyle/>
          <a:p>
            <a:r>
              <a:rPr lang="en-US" dirty="0"/>
              <a:t>Can use </a:t>
            </a:r>
            <a:r>
              <a:rPr lang="en-US" dirty="0" err="1">
                <a:latin typeface="Courier New" pitchFamily="49" charset="0"/>
              </a:rPr>
              <a:t>slt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, and the fixed value of 0 in register </a:t>
            </a:r>
            <a:r>
              <a:rPr lang="en-US" dirty="0">
                <a:latin typeface="Courier New" pitchFamily="49" charset="0"/>
              </a:rPr>
              <a:t>$zero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other conditions</a:t>
            </a:r>
          </a:p>
          <a:p>
            <a:pPr lvl="1"/>
            <a:r>
              <a:rPr lang="en-US" dirty="0"/>
              <a:t>less than  		</a:t>
            </a:r>
            <a:r>
              <a:rPr lang="en-US" dirty="0" err="1">
                <a:latin typeface="Courier New" pitchFamily="49" charset="0"/>
              </a:rPr>
              <a:t>blt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less than or equal to 	</a:t>
            </a:r>
            <a:r>
              <a:rPr lang="en-US" dirty="0" err="1">
                <a:latin typeface="Courier New" pitchFamily="49" charset="0"/>
              </a:rPr>
              <a:t>ble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greater than  		</a:t>
            </a:r>
            <a:r>
              <a:rPr lang="en-US" dirty="0" err="1">
                <a:latin typeface="Courier New" pitchFamily="49" charset="0"/>
              </a:rPr>
              <a:t>bgt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 than or equal to  	</a:t>
            </a:r>
            <a:r>
              <a:rPr lang="en-US" dirty="0" err="1">
                <a:latin typeface="Courier New" pitchFamily="49" charset="0"/>
              </a:rPr>
              <a:t>bge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981200" y="2209800"/>
            <a:ext cx="6781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slt  $at, $s1, $s2	#$at set to 1 if</a:t>
            </a:r>
          </a:p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bne  $at, $zero, Label	#  $s1 &lt; $s2</a:t>
            </a: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457200" y="4724400"/>
            <a:ext cx="8077200" cy="1417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Such branches are included in the instruction set as pseudo instructions - recognized (and expanded) by the assembler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Its why the assembler needs a reserved register (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$at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utoUpdateAnimBg="0"/>
      <p:bldP spid="7014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16002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MIPS also has an unconditional branch instruction or </a:t>
            </a:r>
            <a:r>
              <a:rPr lang="en-US" dirty="0">
                <a:solidFill>
                  <a:schemeClr val="accent1"/>
                </a:solidFill>
              </a:rPr>
              <a:t>jump</a:t>
            </a:r>
            <a:r>
              <a:rPr lang="en-US" dirty="0"/>
              <a:t> instruction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</a:t>
            </a:r>
            <a:r>
              <a:rPr lang="en-US" dirty="0">
                <a:latin typeface="Courier New" pitchFamily="49" charset="0"/>
              </a:rPr>
              <a:t>j  label		#go to label	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153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Other Control Flow Instructions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Instruction Format (</a:t>
            </a:r>
            <a:r>
              <a:rPr lang="en-US" sz="2400" dirty="0"/>
              <a:t>J</a:t>
            </a:r>
            <a:r>
              <a:rPr lang="en-US" sz="2400" dirty="0">
                <a:solidFill>
                  <a:schemeClr val="tx1"/>
                </a:solidFill>
              </a:rPr>
              <a:t> Format):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2819400"/>
            <a:ext cx="5791200" cy="366713"/>
            <a:chOff x="912" y="2160"/>
            <a:chExt cx="3648" cy="231"/>
          </a:xfrm>
        </p:grpSpPr>
        <p:sp>
          <p:nvSpPr>
            <p:cNvPr id="684038" name="Rectangle 6"/>
            <p:cNvSpPr>
              <a:spLocks noChangeArrowheads="1"/>
            </p:cNvSpPr>
            <p:nvPr/>
          </p:nvSpPr>
          <p:spPr bwMode="auto">
            <a:xfrm>
              <a:off x="912" y="216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1584" y="216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0" name="Text Box 8"/>
            <p:cNvSpPr txBox="1">
              <a:spLocks noChangeArrowheads="1"/>
            </p:cNvSpPr>
            <p:nvPr/>
          </p:nvSpPr>
          <p:spPr bwMode="auto">
            <a:xfrm>
              <a:off x="1104" y="2160"/>
              <a:ext cx="2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                      26-bit address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0" y="3733800"/>
            <a:ext cx="4468813" cy="2743200"/>
            <a:chOff x="1440" y="2256"/>
            <a:chExt cx="2815" cy="1728"/>
          </a:xfrm>
        </p:grpSpPr>
        <p:sp>
          <p:nvSpPr>
            <p:cNvPr id="684044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Rectangle 13"/>
            <p:cNvSpPr>
              <a:spLocks noChangeArrowheads="1"/>
            </p:cNvSpPr>
            <p:nvPr/>
          </p:nvSpPr>
          <p:spPr bwMode="auto">
            <a:xfrm>
              <a:off x="2304" y="3600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 flipH="1">
              <a:off x="1632" y="340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 flipH="1">
              <a:off x="3168" y="360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9" name="Rectangle 17"/>
            <p:cNvSpPr>
              <a:spLocks noChangeArrowheads="1"/>
            </p:cNvSpPr>
            <p:nvPr/>
          </p:nvSpPr>
          <p:spPr bwMode="auto">
            <a:xfrm>
              <a:off x="1632" y="3456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168" y="36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1920" y="2640"/>
              <a:ext cx="110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2" name="Line 20"/>
            <p:cNvSpPr>
              <a:spLocks noChangeShapeType="1"/>
            </p:cNvSpPr>
            <p:nvPr/>
          </p:nvSpPr>
          <p:spPr bwMode="auto">
            <a:xfrm flipH="1">
              <a:off x="2400" y="2496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736" y="331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2448" y="24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26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736" y="336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>
              <a:off x="244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12" y="3024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1728" y="3024"/>
              <a:ext cx="129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>
              <a:off x="2448" y="27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2" name="Oval 30"/>
            <p:cNvSpPr>
              <a:spLocks noChangeArrowheads="1"/>
            </p:cNvSpPr>
            <p:nvPr/>
          </p:nvSpPr>
          <p:spPr bwMode="auto">
            <a:xfrm>
              <a:off x="1776" y="3648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4063" name="AutoShape 31"/>
            <p:cNvCxnSpPr>
              <a:cxnSpLocks noChangeShapeType="1"/>
              <a:stCxn id="684062" idx="5"/>
              <a:endCxn id="684069" idx="4"/>
            </p:cNvCxnSpPr>
            <p:nvPr/>
          </p:nvCxnSpPr>
          <p:spPr bwMode="auto">
            <a:xfrm rot="5400000" flipH="1" flipV="1">
              <a:off x="1536" y="3401"/>
              <a:ext cx="569" cy="7"/>
            </a:xfrm>
            <a:prstGeom prst="curvedConnector5">
              <a:avLst>
                <a:gd name="adj1" fmla="val 30579"/>
                <a:gd name="adj2" fmla="val -2642856"/>
                <a:gd name="adj3" fmla="val 62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4064" name="Line 32"/>
            <p:cNvSpPr>
              <a:spLocks noChangeShapeType="1"/>
            </p:cNvSpPr>
            <p:nvPr/>
          </p:nvSpPr>
          <p:spPr bwMode="auto">
            <a:xfrm>
              <a:off x="240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5" name="Line 33"/>
            <p:cNvSpPr>
              <a:spLocks noChangeShapeType="1"/>
            </p:cNvSpPr>
            <p:nvPr/>
          </p:nvSpPr>
          <p:spPr bwMode="auto">
            <a:xfrm>
              <a:off x="2400" y="33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6" name="Line 34"/>
            <p:cNvSpPr>
              <a:spLocks noChangeShapeType="1"/>
            </p:cNvSpPr>
            <p:nvPr/>
          </p:nvSpPr>
          <p:spPr bwMode="auto">
            <a:xfrm flipV="1">
              <a:off x="2400" y="37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7" name="Rectangle 35"/>
            <p:cNvSpPr>
              <a:spLocks noChangeArrowheads="1"/>
            </p:cNvSpPr>
            <p:nvPr/>
          </p:nvSpPr>
          <p:spPr bwMode="auto">
            <a:xfrm>
              <a:off x="1440" y="2256"/>
              <a:ext cx="2815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from the low order 26 bits of the jump instruction</a:t>
              </a:r>
            </a:p>
          </p:txBody>
        </p:sp>
        <p:sp>
          <p:nvSpPr>
            <p:cNvPr id="684068" name="Line 36"/>
            <p:cNvSpPr>
              <a:spLocks noChangeShapeType="1"/>
            </p:cNvSpPr>
            <p:nvPr/>
          </p:nvSpPr>
          <p:spPr bwMode="auto">
            <a:xfrm>
              <a:off x="3024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1776" y="3072"/>
              <a:ext cx="96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70" name="Line 38"/>
            <p:cNvSpPr>
              <a:spLocks noChangeShapeType="1"/>
            </p:cNvSpPr>
            <p:nvPr/>
          </p:nvSpPr>
          <p:spPr bwMode="auto">
            <a:xfrm>
              <a:off x="4224" y="336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1" name="Line 39"/>
            <p:cNvSpPr>
              <a:spLocks noChangeShapeType="1"/>
            </p:cNvSpPr>
            <p:nvPr/>
          </p:nvSpPr>
          <p:spPr bwMode="auto">
            <a:xfrm>
              <a:off x="2400" y="398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2" name="Line 40"/>
            <p:cNvSpPr>
              <a:spLocks noChangeShapeType="1"/>
            </p:cNvSpPr>
            <p:nvPr/>
          </p:nvSpPr>
          <p:spPr bwMode="auto">
            <a:xfrm>
              <a:off x="3456" y="33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3" name="Line 41"/>
            <p:cNvSpPr>
              <a:spLocks noChangeShapeType="1"/>
            </p:cNvSpPr>
            <p:nvPr/>
          </p:nvSpPr>
          <p:spPr bwMode="auto">
            <a:xfrm>
              <a:off x="1920" y="36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/>
              <a:t>Aside:  Branching Far Away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9375"/>
            <a:ext cx="7848600" cy="708025"/>
          </a:xfrm>
        </p:spPr>
        <p:txBody>
          <a:bodyPr/>
          <a:lstStyle/>
          <a:p>
            <a:r>
              <a:rPr lang="en-US" dirty="0"/>
              <a:t>What if the branch destination is further away than can be captured in 16 bits?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609600" y="2362200"/>
            <a:ext cx="784860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assembler comes to the rescue – it inserts an unconditional jump to the branch target and inverts the condition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beq	$s0, $s1, L1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</a:rPr>
              <a:t>becomes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bne	$s0, $s1, L2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j	L1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L2: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56388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 smtClean="0"/>
              <a:t>MIPS </a:t>
            </a:r>
            <a:r>
              <a:rPr lang="en-US" dirty="0">
                <a:solidFill>
                  <a:schemeClr val="accent1"/>
                </a:solidFill>
              </a:rPr>
              <a:t>procedure call</a:t>
            </a:r>
            <a:r>
              <a:rPr lang="en-US" dirty="0"/>
              <a:t> instruction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ProcedureAddress</a:t>
            </a:r>
            <a:r>
              <a:rPr lang="en-US" dirty="0">
                <a:latin typeface="Courier New" pitchFamily="49" charset="0"/>
              </a:rPr>
              <a:t>	#jump and link</a:t>
            </a:r>
            <a:endParaRPr lang="en-US" dirty="0"/>
          </a:p>
          <a:p>
            <a:pPr marL="342900" indent="-342900"/>
            <a:r>
              <a:rPr lang="en-US" dirty="0"/>
              <a:t>Saves PC+4 in register $</a:t>
            </a:r>
            <a:r>
              <a:rPr lang="en-US" dirty="0" err="1"/>
              <a:t>ra</a:t>
            </a:r>
            <a:r>
              <a:rPr lang="en-US" dirty="0"/>
              <a:t> to have a link to the next instruction for the procedure return</a:t>
            </a:r>
          </a:p>
          <a:p>
            <a:pPr marL="342900" indent="-342900"/>
            <a:r>
              <a:rPr lang="en-US" dirty="0"/>
              <a:t>Machine format (</a:t>
            </a:r>
            <a:r>
              <a:rPr lang="en-US" dirty="0">
                <a:solidFill>
                  <a:schemeClr val="accent1"/>
                </a:solidFill>
              </a:rPr>
              <a:t>J </a:t>
            </a:r>
            <a:r>
              <a:rPr lang="en-US" dirty="0"/>
              <a:t>format):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Then can do procedure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with a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	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			#return</a:t>
            </a:r>
          </a:p>
          <a:p>
            <a:pPr marL="342900" indent="-342900"/>
            <a:r>
              <a:rPr lang="en-US" dirty="0"/>
              <a:t>Instruction format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format):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Instructions for Accessing </a:t>
            </a:r>
            <a:r>
              <a:rPr lang="en-US" dirty="0" err="1" smtClean="0"/>
              <a:t>Pocedures</a:t>
            </a:r>
            <a:endParaRPr lang="en-US" dirty="0"/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1371600" y="40513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438400" y="4052887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676400" y="4052887"/>
            <a:ext cx="333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op                       26 bit address</a:t>
            </a:r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1371600" y="6186488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2438400" y="6172200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1" name="Line 15"/>
          <p:cNvSpPr>
            <a:spLocks noChangeShapeType="1"/>
          </p:cNvSpPr>
          <p:nvPr/>
        </p:nvSpPr>
        <p:spPr bwMode="auto">
          <a:xfrm>
            <a:off x="3346450" y="6173787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2" name="Line 16"/>
          <p:cNvSpPr>
            <a:spLocks noChangeShapeType="1"/>
          </p:cNvSpPr>
          <p:nvPr/>
        </p:nvSpPr>
        <p:spPr bwMode="auto">
          <a:xfrm>
            <a:off x="4260850" y="6173787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1600200" y="6186488"/>
            <a:ext cx="5314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op            rs                                                      funct</a:t>
            </a:r>
          </a:p>
        </p:txBody>
      </p:sp>
      <p:sp>
        <p:nvSpPr>
          <p:cNvPr id="715794" name="Line 18"/>
          <p:cNvSpPr>
            <a:spLocks noChangeShapeType="1"/>
          </p:cNvSpPr>
          <p:nvPr/>
        </p:nvSpPr>
        <p:spPr bwMode="auto">
          <a:xfrm>
            <a:off x="5181600" y="617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8382000" cy="31242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Wingdings" pitchFamily="2" charset="2"/>
              <a:buNone/>
            </a:pPr>
            <a:r>
              <a:rPr lang="en-US"/>
              <a:t>	      </a:t>
            </a:r>
            <a:r>
              <a:rPr lang="en-US">
                <a:latin typeface="Courier New" pitchFamily="49" charset="0"/>
              </a:rPr>
              <a:t>addi	$sp, $sp, 4	#$sp = $sp + 4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/>
              <a:t>  </a:t>
            </a:r>
            <a:r>
              <a:rPr lang="en-US">
                <a:latin typeface="Courier New" pitchFamily="49" charset="0"/>
              </a:rPr>
              <a:t>slti $t0, $s2, 15	#$t0 = 1 if $s2&lt;15</a:t>
            </a:r>
            <a:endParaRPr lang="en-US"/>
          </a:p>
          <a:p>
            <a:pPr marL="342900" indent="-342900"/>
            <a:r>
              <a:rPr lang="en-US"/>
              <a:t>Machine format (</a:t>
            </a:r>
            <a:r>
              <a:rPr lang="en-US">
                <a:solidFill>
                  <a:schemeClr val="accent1"/>
                </a:solidFill>
              </a:rPr>
              <a:t>I</a:t>
            </a:r>
            <a:r>
              <a:rPr lang="en-US"/>
              <a:t> format):</a:t>
            </a: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MIPS Immediate Instructions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1600" y="4738688"/>
            <a:ext cx="7467600" cy="442912"/>
            <a:chOff x="912" y="2265"/>
            <a:chExt cx="4704" cy="279"/>
          </a:xfrm>
        </p:grpSpPr>
        <p:sp>
          <p:nvSpPr>
            <p:cNvPr id="761861" name="Rectangle 5"/>
            <p:cNvSpPr>
              <a:spLocks noChangeArrowheads="1"/>
            </p:cNvSpPr>
            <p:nvPr/>
          </p:nvSpPr>
          <p:spPr bwMode="auto">
            <a:xfrm>
              <a:off x="912" y="2313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Line 6"/>
            <p:cNvSpPr>
              <a:spLocks noChangeShapeType="1"/>
            </p:cNvSpPr>
            <p:nvPr/>
          </p:nvSpPr>
          <p:spPr bwMode="auto">
            <a:xfrm>
              <a:off x="1584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3" name="Text Box 7"/>
            <p:cNvSpPr txBox="1">
              <a:spLocks noChangeArrowheads="1"/>
            </p:cNvSpPr>
            <p:nvPr/>
          </p:nvSpPr>
          <p:spPr bwMode="auto">
            <a:xfrm>
              <a:off x="1152" y="2313"/>
              <a:ext cx="3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rs           rt                16 bit immediate</a:t>
              </a:r>
            </a:p>
          </p:txBody>
        </p:sp>
        <p:sp>
          <p:nvSpPr>
            <p:cNvPr id="761864" name="Rectangle 8"/>
            <p:cNvSpPr>
              <a:spLocks noChangeArrowheads="1"/>
            </p:cNvSpPr>
            <p:nvPr/>
          </p:nvSpPr>
          <p:spPr bwMode="auto">
            <a:xfrm>
              <a:off x="4608" y="2265"/>
              <a:ext cx="10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sym typeface="Symbol" pitchFamily="18" charset="2"/>
                </a:rPr>
                <a:t>I  format</a:t>
              </a:r>
            </a:p>
          </p:txBody>
        </p:sp>
        <p:sp>
          <p:nvSpPr>
            <p:cNvPr id="761869" name="Line 13"/>
            <p:cNvSpPr>
              <a:spLocks noChangeShapeType="1"/>
            </p:cNvSpPr>
            <p:nvPr/>
          </p:nvSpPr>
          <p:spPr bwMode="auto">
            <a:xfrm>
              <a:off x="2160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70" name="Line 14"/>
            <p:cNvSpPr>
              <a:spLocks noChangeShapeType="1"/>
            </p:cNvSpPr>
            <p:nvPr/>
          </p:nvSpPr>
          <p:spPr bwMode="auto">
            <a:xfrm>
              <a:off x="2736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879" name="Rectangle 23"/>
          <p:cNvSpPr>
            <a:spLocks noChangeArrowheads="1"/>
          </p:cNvSpPr>
          <p:nvPr/>
        </p:nvSpPr>
        <p:spPr bwMode="auto">
          <a:xfrm>
            <a:off x="533400" y="762000"/>
            <a:ext cx="7924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Small constants are used often in typical code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Possible approaches?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put “typical constants” in memory and load them 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create hard-wired registers (like $zero) for constants like 1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have special instructions that contain constants !</a:t>
            </a:r>
          </a:p>
        </p:txBody>
      </p:sp>
      <p:sp>
        <p:nvSpPr>
          <p:cNvPr id="761880" name="Rectangle 24"/>
          <p:cNvSpPr>
            <a:spLocks noChangeArrowheads="1"/>
          </p:cNvSpPr>
          <p:nvPr/>
        </p:nvSpPr>
        <p:spPr bwMode="auto">
          <a:xfrm>
            <a:off x="609600" y="5334000"/>
            <a:ext cx="838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constant is kept </a:t>
            </a:r>
            <a:r>
              <a:rPr lang="en-US" sz="2400"/>
              <a:t>inside</a:t>
            </a:r>
            <a:r>
              <a:rPr lang="en-US" sz="2400">
                <a:solidFill>
                  <a:schemeClr val="tx1"/>
                </a:solidFill>
              </a:rPr>
              <a:t> the instruction itself!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Immediate format </a:t>
            </a:r>
            <a:r>
              <a:rPr lang="en-US" sz="2000"/>
              <a:t>limits </a:t>
            </a:r>
            <a:r>
              <a:rPr lang="en-US" sz="2000">
                <a:solidFill>
                  <a:schemeClr val="tx1"/>
                </a:solidFill>
              </a:rPr>
              <a:t>values to the range +2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–1 to -2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	</a:t>
            </a: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8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1830</TotalTime>
  <Words>981</Words>
  <Application>Microsoft Office PowerPoint</Application>
  <PresentationFormat>On-screen Show (4:3)</PresentationFormat>
  <Paragraphs>226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EE204 Computer Architecture</vt:lpstr>
      <vt:lpstr>Two “Logic” Instructions</vt:lpstr>
      <vt:lpstr>MIPS Control Flow Instructions</vt:lpstr>
      <vt:lpstr>More Branch Instructions</vt:lpstr>
      <vt:lpstr>More Branch Instructions, Con’t</vt:lpstr>
      <vt:lpstr>Other Control Flow Instructions</vt:lpstr>
      <vt:lpstr>Aside:  Branching Far Away</vt:lpstr>
      <vt:lpstr>Instructions for Accessing Pocedures</vt:lpstr>
      <vt:lpstr>MIPS Immediate Instructions</vt:lpstr>
      <vt:lpstr>MIPS ISA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The C Switch Statement (1/3)</vt:lpstr>
      <vt:lpstr>Example: The C Switch Statement (2/3)</vt:lpstr>
      <vt:lpstr>Example: The C Switch Statement (3/3)</vt:lpstr>
    </vt:vector>
  </TitlesOfParts>
  <Company>&lt;arabianhorse&gt;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DELL</cp:lastModifiedBy>
  <cp:revision>43</cp:revision>
  <dcterms:created xsi:type="dcterms:W3CDTF">2009-01-08T21:36:51Z</dcterms:created>
  <dcterms:modified xsi:type="dcterms:W3CDTF">2017-09-28T07:25:53Z</dcterms:modified>
</cp:coreProperties>
</file>