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2" r:id="rId22"/>
    <p:sldId id="421" r:id="rId23"/>
    <p:sldId id="427" r:id="rId24"/>
    <p:sldId id="426" r:id="rId25"/>
    <p:sldId id="428" r:id="rId26"/>
    <p:sldId id="429" r:id="rId27"/>
    <p:sldId id="430" r:id="rId28"/>
    <p:sldId id="431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32" r:id="rId40"/>
    <p:sldId id="433" r:id="rId41"/>
    <p:sldId id="434" r:id="rId42"/>
    <p:sldId id="435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28-Dec-17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28-Dec-17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xmlns="" id="{FDB58CF5-19BB-4A77-BB30-3EC54EA58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xmlns="" id="{D397B18E-5288-4282-8BF4-A793A3B2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xmlns="" id="{896FE9EE-048B-42D6-9738-036D53C30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B18F54-65B5-4E1E-9354-E3AEFC774C3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52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AD323406-0621-48D0-8A7A-183FBCE880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C25A90EA-577F-4CAA-9A67-EC29671E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F8B282E7-9A18-49A5-9AAD-6FBB9CDC0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79301-7B5D-44CC-8558-9C91F24D7F1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485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68119BBD-97D2-4CC0-A71D-D48250B53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175DF2-27EB-4EA7-8793-D9A5EA88C6C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58202A7F-7EEE-45C9-98A1-65DADEC2C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3888" y="536575"/>
            <a:ext cx="5527675" cy="3111500"/>
          </a:xfrm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3ECF7D07-21B9-4387-BB25-107178E8E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3959225"/>
            <a:ext cx="5834063" cy="3749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DEC719A0-D583-4298-95DB-95143E880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B907BA-5FCC-4CD1-91E4-6058A0807ED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1645DDC6-FAFE-46CF-B497-5EFDD6705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3888" y="536575"/>
            <a:ext cx="5527675" cy="3111500"/>
          </a:xfrm>
          <a:solidFill>
            <a:srgbClr val="FFFFFF"/>
          </a:solidFill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2E7668E6-CFD5-48C1-99EB-B7AACCD9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3959225"/>
            <a:ext cx="5834063" cy="3749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0A15FD52-E848-4A25-9FD7-BFB776EF1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964D50-84FB-4D6C-923F-BE81094D2602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4E7003D6-9A0E-46F9-97BB-2D7ED72555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08000" y="3959225"/>
            <a:ext cx="5834063" cy="3749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3E70E3B1-9BE5-4E16-9902-3611B6279BB4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623888" y="536575"/>
            <a:ext cx="5527675" cy="3111500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66890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4F20960F-FF93-46D2-8976-F26956F0E8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388940-F7DB-440F-B030-93FD1828DA12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F2DFDCE1-F566-4E6C-8FA5-2052C723E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14363"/>
            <a:ext cx="6375400" cy="35877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737EE5B6-1437-413F-A81C-18CDAB559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4063"/>
            <a:ext cx="6302375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71" tIns="47536" rIns="95071" bIns="47536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03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88E82-6769-4C65-9A6C-7BD2F96EB00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C14EB-4EFA-4E77-9AD4-4F94E6FC7B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14363"/>
            <a:ext cx="6375400" cy="358775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4063"/>
            <a:ext cx="6302375" cy="4316412"/>
          </a:xfrm>
          <a:noFill/>
          <a:ln/>
        </p:spPr>
        <p:txBody>
          <a:bodyPr lIns="95071" tIns="47536" rIns="95071" bIns="4753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82602-63AB-4EB1-92C1-59CBBC99B6A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/>
        </p:spPr>
        <p:txBody>
          <a:bodyPr lIns="95624" tIns="46972" rIns="95624" bIns="46972"/>
          <a:lstStyle/>
          <a:p>
            <a:pPr eaLnBrk="1" hangingPunct="1"/>
            <a:endParaRPr lang="en-US"/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615950"/>
            <a:ext cx="6372225" cy="3586163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0852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06C69-06D0-49EE-A1C3-3246643FFD8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14363"/>
            <a:ext cx="6375400" cy="35877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4063"/>
            <a:ext cx="6302375" cy="4316412"/>
          </a:xfrm>
          <a:noFill/>
          <a:ln/>
        </p:spPr>
        <p:txBody>
          <a:bodyPr lIns="95071" tIns="47536" rIns="95071" bIns="4753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0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BD0DD-4B32-4CD9-B523-CA91516822F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14363"/>
            <a:ext cx="6375400" cy="35877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4063"/>
            <a:ext cx="6302375" cy="4316412"/>
          </a:xfrm>
          <a:noFill/>
          <a:ln/>
        </p:spPr>
        <p:txBody>
          <a:bodyPr lIns="95071" tIns="47536" rIns="95071" bIns="4753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xmlns="" id="{D72903AA-B955-4699-8DBE-A7DFEFE98D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xmlns="" id="{A42219FC-6A56-4E86-83D9-2F1E16E0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C3907DDC-F848-4826-AA40-8D44968B9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6BEB6C-A842-4309-A3E7-72ED3F840CF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16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292B2-00AB-44FA-A50E-06F8D8DA9B5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2600" y="614363"/>
            <a:ext cx="6375400" cy="35877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4063"/>
            <a:ext cx="6302375" cy="4316412"/>
          </a:xfrm>
          <a:noFill/>
          <a:ln/>
        </p:spPr>
        <p:txBody>
          <a:bodyPr lIns="95071" tIns="47536" rIns="95071" bIns="47536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1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EC721-85F1-4C11-AE76-CA818E46AB2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5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97379-99A5-43BF-A5B8-09D308D81C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3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A1CFC0-A6D7-463F-9838-A814600D841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A4ED4-0E88-45D6-AFE3-27F3EADDA4C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xmlns="" id="{ED6647FF-58FD-40D9-AFDA-93789F3F8F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xmlns="" id="{3FCD5B35-9FD7-4018-A634-01C2D05B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xmlns="" id="{C4B39DF0-EE6F-453B-AB7C-6120B7DA5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E83A1E-F622-4F0C-B09F-02F34A6C45C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01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C6721C7E-97D9-4AF0-85A5-C680D862D3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4754B9A0-B8C4-4403-8B3F-1CDAA5CB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1DA32ABD-0172-4F74-8FB8-382EFED45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E3BC7E-AA0A-47BC-89D8-D2F6EC3609C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77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xmlns="" id="{CA3A3A96-2E34-40A5-A607-22EC4BD60C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xmlns="" id="{849C40BC-8897-4E1F-B733-28D3F99B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xmlns="" id="{51EEA948-CE2C-4F35-84F0-17C0333AA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50C02B-B225-49F7-BA6F-11BEAA01CBF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2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xmlns="" id="{DDEC0296-51B4-4293-826A-4B4405C757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xmlns="" id="{2D4BCB60-0E52-4391-A732-8A0964CE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xmlns="" id="{5B03A657-1C0E-41D7-8D19-29BFC38B4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4A6D45-3D7D-4431-AA1D-54656D1AEB9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32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xmlns="" id="{B37F7194-C42E-4667-8145-4A4841572F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xmlns="" id="{D2775AF4-53D7-4D59-BA17-B0B4AB87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xmlns="" id="{38971B91-1654-4CE1-ACBA-B4B21491B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70C136-E0C4-45D9-BC48-4BF39FAFC906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9BE30B85-9FF4-4426-8F23-1CFE16C8F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9F362397-615D-483F-9F9C-41E07ED3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8F6880C6-CD85-41B2-97AE-44276AA19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446138-23B6-4458-8F44-183E5D7A0D7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97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xmlns="" id="{3865DD28-7B15-4ED8-8F6A-4259DABAE1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xmlns="" id="{B503DEBC-67C0-4136-9370-18A7017D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xmlns="" id="{CBA497D7-0000-49A7-9BB4-DF2A9E1DC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00B192-B34B-42A9-9CAF-2EB5BECBF094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3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pic>
        <p:nvPicPr>
          <p:cNvPr id="7" name="Picture 6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81" y="331788"/>
            <a:ext cx="85661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47412" y="6291791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8A6866-A2A2-4A84-8B1E-985A4F7A935B}" type="slidenum">
              <a:rPr lang="en-US" smtClean="0">
                <a:solidFill>
                  <a:srgbClr val="7030A0"/>
                </a:solidFill>
              </a:rPr>
              <a:pPr/>
              <a:t>‹#›</a:t>
            </a:fld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28-Dec-17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28-Dec-17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753598" cy="838201"/>
          </a:xfrm>
        </p:spPr>
        <p:txBody>
          <a:bodyPr/>
          <a:lstStyle/>
          <a:p>
            <a:r>
              <a:rPr lang="en-US" u="sng" dirty="0"/>
              <a:t>Computer Systems Architecture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487339" y="3429001"/>
            <a:ext cx="2778919" cy="533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068B2EB3-BC19-4824-9BDA-F56E9F8A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381000"/>
            <a:ext cx="8686801" cy="533400"/>
          </a:xfrm>
        </p:spPr>
        <p:txBody>
          <a:bodyPr/>
          <a:lstStyle/>
          <a:p>
            <a:pPr eaLnBrk="1" hangingPunct="1"/>
            <a:r>
              <a:rPr lang="en-GB" altLang="en-US" dirty="0"/>
              <a:t>Time of pipelined instructions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xmlns="" id="{F400F76D-0D13-4F47-8F2F-E854E33D6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2" y="1371600"/>
            <a:ext cx="11430000" cy="5181600"/>
          </a:xfrm>
        </p:spPr>
        <p:txBody>
          <a:bodyPr>
            <a:normAutofit lnSpcReduction="10000"/>
          </a:bodyPr>
          <a:lstStyle/>
          <a:p>
            <a:pPr marL="45720" indent="0" eaLnBrk="1" hangingPunct="1">
              <a:lnSpc>
                <a:spcPct val="80000"/>
              </a:lnSpc>
              <a:buNone/>
            </a:pPr>
            <a:r>
              <a:rPr lang="en-GB" altLang="en-US" sz="2800" dirty="0"/>
              <a:t>Time between instructions </a:t>
            </a:r>
            <a:r>
              <a:rPr lang="en-GB" altLang="en-US" sz="2800" baseline="-25000" dirty="0"/>
              <a:t>(pipelined) </a:t>
            </a:r>
            <a:r>
              <a:rPr lang="en-GB" altLang="en-US" sz="2800" dirty="0"/>
              <a:t>= </a:t>
            </a:r>
          </a:p>
          <a:p>
            <a:pPr marL="45720" indent="0" eaLnBrk="1" hangingPunct="1">
              <a:lnSpc>
                <a:spcPct val="80000"/>
              </a:lnSpc>
              <a:buNone/>
            </a:pPr>
            <a:r>
              <a:rPr lang="en-GB" altLang="en-US" sz="2800" dirty="0"/>
              <a:t>Time between instructions </a:t>
            </a:r>
            <a:r>
              <a:rPr lang="en-GB" altLang="en-US" sz="2800" baseline="-25000" dirty="0"/>
              <a:t>(nonpipelined) </a:t>
            </a:r>
            <a:r>
              <a:rPr lang="en-GB" altLang="en-US" sz="2800" dirty="0"/>
              <a:t>/ Number of pipeline stages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Under ideal conditions five-stage pipeline is five times faster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Pipeline involves overhead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GB" altLang="en-US" sz="2400" dirty="0"/>
              <a:t>Time/Instruction exceeds Minimum</a:t>
            </a:r>
          </a:p>
          <a:p>
            <a:pPr lvl="1"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GB" altLang="en-US" sz="2400" dirty="0"/>
              <a:t>Speedup less than number of pipeline stages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GB" altLang="en-US" sz="2800" dirty="0"/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Pipeline improves performance by increasing instruction throughput </a:t>
            </a:r>
          </a:p>
        </p:txBody>
      </p:sp>
    </p:spTree>
    <p:extLst>
      <p:ext uri="{BB962C8B-B14F-4D97-AF65-F5344CB8AC3E}">
        <p14:creationId xmlns:p14="http://schemas.microsoft.com/office/powerpoint/2010/main" val="34866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xmlns="" id="{07D032A4-F71E-44B3-A122-4188F754A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457200"/>
            <a:ext cx="8686801" cy="533400"/>
          </a:xfrm>
        </p:spPr>
        <p:txBody>
          <a:bodyPr/>
          <a:lstStyle/>
          <a:p>
            <a:pPr eaLnBrk="1" hangingPunct="1"/>
            <a:r>
              <a:rPr lang="en-GB" altLang="en-US" dirty="0"/>
              <a:t>Designing Instruction Sets for Pipelining 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xmlns="" id="{318DE3ED-1193-4524-A847-625B847C4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2" y="1219200"/>
            <a:ext cx="105918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3200" dirty="0"/>
              <a:t>All MIPS instructions are same length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All instructions can be fetched in 1st stage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All instructions can be decoded in 2nd stage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3200" dirty="0"/>
              <a:t>MIPS instructions have few formats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Register fields symmetrical, allowing reading register file along with instruction decoding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If register fields were not symmetrical then two stages are required, decode and register read </a:t>
            </a:r>
          </a:p>
        </p:txBody>
      </p:sp>
    </p:spTree>
    <p:extLst>
      <p:ext uri="{BB962C8B-B14F-4D97-AF65-F5344CB8AC3E}">
        <p14:creationId xmlns:p14="http://schemas.microsoft.com/office/powerpoint/2010/main" val="575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B01BF874-533D-401F-88B3-0F77CC2B4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457200"/>
            <a:ext cx="8686801" cy="609600"/>
          </a:xfrm>
        </p:spPr>
        <p:txBody>
          <a:bodyPr/>
          <a:lstStyle/>
          <a:p>
            <a:pPr eaLnBrk="1" hangingPunct="1"/>
            <a:r>
              <a:rPr lang="en-GB" altLang="en-US" dirty="0"/>
              <a:t>Designing Instruction Sets for Pipelining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xmlns="" id="{3371F226-36E5-4CA8-B444-0013B425B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012" y="1479090"/>
            <a:ext cx="11049000" cy="454071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3200" dirty="0"/>
              <a:t>Memory operands only appear in loads/stores, allowing the execute stage to calculate memory address and access memory in the following stage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In 80x86, operations on memory </a:t>
            </a:r>
            <a:r>
              <a:rPr lang="en-GB" altLang="en-US" sz="3200" dirty="0"/>
              <a:t>require</a:t>
            </a:r>
            <a:r>
              <a:rPr lang="en-GB" altLang="en-US" sz="2800" dirty="0"/>
              <a:t> additional stages</a:t>
            </a:r>
          </a:p>
          <a:p>
            <a:pPr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3200" dirty="0"/>
              <a:t>Data values are aligned in memory, requiring a single memory to access data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en-US" sz="2800" dirty="0"/>
              <a:t>80x86 has variable length data values requiring multiple memory accesses  </a:t>
            </a:r>
          </a:p>
        </p:txBody>
      </p:sp>
    </p:spTree>
    <p:extLst>
      <p:ext uri="{BB962C8B-B14F-4D97-AF65-F5344CB8AC3E}">
        <p14:creationId xmlns:p14="http://schemas.microsoft.com/office/powerpoint/2010/main" val="25301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xmlns="" id="{67160D0A-42CC-454A-9FEB-2A035BEC9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8626" y="76200"/>
            <a:ext cx="3792537" cy="609600"/>
          </a:xfrm>
        </p:spPr>
        <p:txBody>
          <a:bodyPr vert="horz" wrap="none" lIns="63360" tIns="25560" rIns="63360" bIns="25560" rtlCol="0" anchor="t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/>
              <a:t>Basic Idea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xmlns="" id="{8387F180-6180-48BC-8963-D569D57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2750" y="5891558"/>
            <a:ext cx="9576061" cy="857250"/>
          </a:xfrm>
        </p:spPr>
        <p:txBody>
          <a:bodyPr vert="horz" lIns="63360" tIns="25560" rIns="63360" bIns="25560" rtlCol="0">
            <a:normAutofit/>
          </a:bodyPr>
          <a:lstStyle/>
          <a:p>
            <a:pPr marL="342900" indent="-342900" defTabSz="449263">
              <a:lnSpc>
                <a:spcPct val="74000"/>
              </a:lnSpc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u="sng" dirty="0">
                <a:solidFill>
                  <a:srgbClr val="FF0000"/>
                </a:solidFill>
              </a:rPr>
              <a:t>Single-Cycle </a:t>
            </a:r>
            <a:r>
              <a:rPr lang="en-GB" altLang="en-US" b="1" u="sng" dirty="0" err="1">
                <a:solidFill>
                  <a:srgbClr val="FF0000"/>
                </a:solidFill>
              </a:rPr>
              <a:t>Datapath</a:t>
            </a:r>
            <a:r>
              <a:rPr lang="en-GB" altLang="en-US" b="1" dirty="0">
                <a:solidFill>
                  <a:srgbClr val="FF0000"/>
                </a:solidFill>
              </a:rPr>
              <a:t>; </a:t>
            </a:r>
            <a:r>
              <a:rPr lang="en-GB" altLang="en-US" b="1" dirty="0" err="1">
                <a:solidFill>
                  <a:srgbClr val="FF0000"/>
                </a:solidFill>
              </a:rPr>
              <a:t>Colored</a:t>
            </a:r>
            <a:r>
              <a:rPr lang="en-GB" altLang="en-US" b="1" dirty="0">
                <a:solidFill>
                  <a:srgbClr val="FF0000"/>
                </a:solidFill>
              </a:rPr>
              <a:t> lines show flow of data backwards.</a:t>
            </a:r>
          </a:p>
          <a:p>
            <a:pPr marL="342900" indent="-342900" defTabSz="449263">
              <a:lnSpc>
                <a:spcPct val="74000"/>
              </a:lnSpc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>
                <a:solidFill>
                  <a:srgbClr val="FF0000"/>
                </a:solidFill>
              </a:rPr>
              <a:t>What do we need to add to split the </a:t>
            </a:r>
            <a:r>
              <a:rPr lang="en-GB" altLang="en-US" b="1" dirty="0" err="1">
                <a:solidFill>
                  <a:srgbClr val="FF0000"/>
                </a:solidFill>
              </a:rPr>
              <a:t>datapath</a:t>
            </a:r>
            <a:r>
              <a:rPr lang="en-GB" altLang="en-US" b="1" dirty="0">
                <a:solidFill>
                  <a:srgbClr val="FF0000"/>
                </a:solidFill>
              </a:rPr>
              <a:t> into stages?</a:t>
            </a:r>
          </a:p>
        </p:txBody>
      </p:sp>
      <p:sp>
        <p:nvSpPr>
          <p:cNvPr id="14345" name="Text Box 7">
            <a:extLst>
              <a:ext uri="{FF2B5EF4-FFF2-40B4-BE49-F238E27FC236}">
                <a16:creationId xmlns:a16="http://schemas.microsoft.com/office/drawing/2014/main" xmlns="" id="{A281548A-3C5A-491D-BDFF-F65D5E21A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979026" y="1193801"/>
            <a:ext cx="13403263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1" name="Text Box 23">
            <a:extLst>
              <a:ext uri="{FF2B5EF4-FFF2-40B4-BE49-F238E27FC236}">
                <a16:creationId xmlns:a16="http://schemas.microsoft.com/office/drawing/2014/main" xmlns="" id="{65B0A299-DEC8-406B-9A68-A11642E34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979026" y="650876"/>
            <a:ext cx="1546383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63" name="Picture 25">
            <a:extLst>
              <a:ext uri="{FF2B5EF4-FFF2-40B4-BE49-F238E27FC236}">
                <a16:creationId xmlns:a16="http://schemas.microsoft.com/office/drawing/2014/main" xmlns="" id="{FE534B2D-2909-4466-91E5-3B554D33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805207"/>
            <a:ext cx="871855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3817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xmlns="" id="{BA4A9E4D-C820-4855-88EB-5096C698B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2" y="76200"/>
            <a:ext cx="8229600" cy="609600"/>
          </a:xfrm>
        </p:spPr>
        <p:txBody>
          <a:bodyPr vert="horz" lIns="0" tIns="0" rIns="0" bIns="0" rtlCol="0" anchor="b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b="1">
                <a:solidFill>
                  <a:srgbClr val="FF3300"/>
                </a:solidFill>
              </a:rPr>
              <a:t>Pipelined (Single-Cycle) Datapath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xmlns="" id="{EDCBB428-4F4C-4FA8-B3FC-DBBBFFFB6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2" y="5612606"/>
            <a:ext cx="10820400" cy="1117600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342900" indent="-342900" defTabSz="449263"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Pipeline registers (</a:t>
            </a:r>
            <a:r>
              <a:rPr lang="en-GB" altLang="en-US" sz="2400" dirty="0" err="1"/>
              <a:t>colored</a:t>
            </a:r>
            <a:r>
              <a:rPr lang="en-GB" altLang="en-US" sz="2400" dirty="0"/>
              <a:t>), separate the </a:t>
            </a:r>
            <a:r>
              <a:rPr lang="en-GB" altLang="en-US" sz="2400" dirty="0" err="1"/>
              <a:t>datapath</a:t>
            </a:r>
            <a:r>
              <a:rPr lang="en-GB" altLang="en-US" sz="2400" dirty="0"/>
              <a:t> stages.</a:t>
            </a:r>
          </a:p>
          <a:p>
            <a:pPr marL="342900" indent="-342900" defTabSz="449263">
              <a:buFont typeface="Courier New" panose="02070309020205020404" pitchFamily="49" charset="0"/>
              <a:buChar char="o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Must be wide enough to store data, control and conditions as they flow downstream.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C191709-1564-4DC4-98D6-E3B46762EBD6}"/>
              </a:ext>
            </a:extLst>
          </p:cNvPr>
          <p:cNvGrpSpPr/>
          <p:nvPr/>
        </p:nvGrpSpPr>
        <p:grpSpPr>
          <a:xfrm>
            <a:off x="836612" y="927410"/>
            <a:ext cx="8829675" cy="4711700"/>
            <a:chOff x="1701801" y="541338"/>
            <a:chExt cx="8829675" cy="4711700"/>
          </a:xfrm>
        </p:grpSpPr>
        <p:pic>
          <p:nvPicPr>
            <p:cNvPr id="15366" name="Picture 4">
              <a:extLst>
                <a:ext uri="{FF2B5EF4-FFF2-40B4-BE49-F238E27FC236}">
                  <a16:creationId xmlns:a16="http://schemas.microsoft.com/office/drawing/2014/main" xmlns="" id="{EF7A50AC-912C-4CCE-897D-648CEE0C6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801" y="541338"/>
              <a:ext cx="8759825" cy="471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7" name="Picture 5">
              <a:extLst>
                <a:ext uri="{FF2B5EF4-FFF2-40B4-BE49-F238E27FC236}">
                  <a16:creationId xmlns:a16="http://schemas.microsoft.com/office/drawing/2014/main" xmlns="" id="{9EAEC1F1-4354-4CB8-82D1-E8E28DD8B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637" y="588963"/>
              <a:ext cx="1384300" cy="149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8" name="Picture 6">
              <a:extLst>
                <a:ext uri="{FF2B5EF4-FFF2-40B4-BE49-F238E27FC236}">
                  <a16:creationId xmlns:a16="http://schemas.microsoft.com/office/drawing/2014/main" xmlns="" id="{4C35F0C3-C605-4CF0-AAC8-2D9399968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238" y="588963"/>
              <a:ext cx="1323975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7">
              <a:extLst>
                <a:ext uri="{FF2B5EF4-FFF2-40B4-BE49-F238E27FC236}">
                  <a16:creationId xmlns:a16="http://schemas.microsoft.com/office/drawing/2014/main" xmlns="" id="{B5E3FB9D-95CB-423C-A5E6-8AFC07F85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876" y="568325"/>
              <a:ext cx="1184275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0" name="Picture 8">
              <a:extLst>
                <a:ext uri="{FF2B5EF4-FFF2-40B4-BE49-F238E27FC236}">
                  <a16:creationId xmlns:a16="http://schemas.microsoft.com/office/drawing/2014/main" xmlns="" id="{075410F9-F96D-45AD-A4C4-82233977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501" y="568326"/>
              <a:ext cx="1323975" cy="173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96182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>
            <a:extLst>
              <a:ext uri="{FF2B5EF4-FFF2-40B4-BE49-F238E27FC236}">
                <a16:creationId xmlns:a16="http://schemas.microsoft.com/office/drawing/2014/main" xmlns="" id="{BF52901E-3AA1-4B20-966B-5BE4F5A4F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2" y="115886"/>
            <a:ext cx="10134600" cy="1027113"/>
          </a:xfrm>
        </p:spPr>
        <p:txBody>
          <a:bodyPr vert="horz" wrap="none" lIns="63360" tIns="25560" rIns="63360" bIns="25560" rtlCol="0" anchor="t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>
                <a:solidFill>
                  <a:srgbClr val="FF3300"/>
                </a:solidFill>
              </a:rPr>
              <a:t>Why Pipeline? </a:t>
            </a:r>
            <a:br>
              <a:rPr lang="en-GB" altLang="en-US" dirty="0">
                <a:solidFill>
                  <a:srgbClr val="FF3300"/>
                </a:solidFill>
              </a:rPr>
            </a:br>
            <a:r>
              <a:rPr lang="en-GB" altLang="en-US" dirty="0">
                <a:solidFill>
                  <a:srgbClr val="FF3300"/>
                </a:solidFill>
              </a:rPr>
              <a:t>One Instruction Completes Each Cycle!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880EB68-F490-48EB-ABF4-D1B626CE448A}"/>
              </a:ext>
            </a:extLst>
          </p:cNvPr>
          <p:cNvGrpSpPr/>
          <p:nvPr/>
        </p:nvGrpSpPr>
        <p:grpSpPr>
          <a:xfrm>
            <a:off x="1370012" y="1143000"/>
            <a:ext cx="7812912" cy="5024438"/>
            <a:chOff x="1977197" y="990601"/>
            <a:chExt cx="7812912" cy="5024438"/>
          </a:xfrm>
        </p:grpSpPr>
        <p:sp>
          <p:nvSpPr>
            <p:cNvPr id="16388" name="AutoShape 2">
              <a:extLst>
                <a:ext uri="{FF2B5EF4-FFF2-40B4-BE49-F238E27FC236}">
                  <a16:creationId xmlns:a16="http://schemas.microsoft.com/office/drawing/2014/main" xmlns="" id="{9A340C3F-F133-41FD-8FE6-E7A92E9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0" y="1749426"/>
              <a:ext cx="684212" cy="4265613"/>
            </a:xfrm>
            <a:prstGeom prst="roundRect">
              <a:avLst>
                <a:gd name="adj" fmla="val 23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0" name="Text Box 4">
              <a:extLst>
                <a:ext uri="{FF2B5EF4-FFF2-40B4-BE49-F238E27FC236}">
                  <a16:creationId xmlns:a16="http://schemas.microsoft.com/office/drawing/2014/main" xmlns="" id="{DE601F25-9E8B-4EA7-84F9-0AE192037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197" y="2019301"/>
              <a:ext cx="362021" cy="3117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I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n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s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t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r.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en-US" i="1"/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O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r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d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e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r</a:t>
              </a:r>
            </a:p>
          </p:txBody>
        </p:sp>
        <p:sp>
          <p:nvSpPr>
            <p:cNvPr id="16391" name="Line 5">
              <a:extLst>
                <a:ext uri="{FF2B5EF4-FFF2-40B4-BE49-F238E27FC236}">
                  <a16:creationId xmlns:a16="http://schemas.microsoft.com/office/drawing/2014/main" xmlns="" id="{6564F7F3-1AF1-41A2-996C-98C22CC65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800" y="2016126"/>
              <a:ext cx="0" cy="32242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xmlns="" id="{577AED88-778C-4928-8447-A2E3460F3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406525"/>
              <a:ext cx="6310312" cy="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 Box 7">
              <a:extLst>
                <a:ext uri="{FF2B5EF4-FFF2-40B4-BE49-F238E27FC236}">
                  <a16:creationId xmlns:a16="http://schemas.microsoft.com/office/drawing/2014/main" xmlns="" id="{34C6D008-1B21-4839-9288-0A6B649CC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7613" y="990601"/>
              <a:ext cx="2142509" cy="34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i="1"/>
                <a:t>Time (clock cycles)</a:t>
              </a:r>
            </a:p>
          </p:txBody>
        </p:sp>
        <p:sp>
          <p:nvSpPr>
            <p:cNvPr id="16394" name="Text Box 8">
              <a:extLst>
                <a:ext uri="{FF2B5EF4-FFF2-40B4-BE49-F238E27FC236}">
                  <a16:creationId xmlns:a16="http://schemas.microsoft.com/office/drawing/2014/main" xmlns="" id="{95F8A988-7541-4577-BAA7-4FB0FC905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213" y="2146300"/>
              <a:ext cx="1121845" cy="49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b="1"/>
                <a:t>Inst 0</a:t>
              </a:r>
            </a:p>
          </p:txBody>
        </p:sp>
        <p:sp>
          <p:nvSpPr>
            <p:cNvPr id="16395" name="Text Box 9">
              <a:extLst>
                <a:ext uri="{FF2B5EF4-FFF2-40B4-BE49-F238E27FC236}">
                  <a16:creationId xmlns:a16="http://schemas.microsoft.com/office/drawing/2014/main" xmlns="" id="{B383DFEB-001E-4496-B59C-EFAD83C96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813" y="2806700"/>
              <a:ext cx="1121845" cy="49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b="1"/>
                <a:t>Inst 1</a:t>
              </a:r>
            </a:p>
          </p:txBody>
        </p:sp>
        <p:sp>
          <p:nvSpPr>
            <p:cNvPr id="16396" name="Text Box 10">
              <a:extLst>
                <a:ext uri="{FF2B5EF4-FFF2-40B4-BE49-F238E27FC236}">
                  <a16:creationId xmlns:a16="http://schemas.microsoft.com/office/drawing/2014/main" xmlns="" id="{EECBF5E9-56E4-4078-9D5F-28B90E0AB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113" y="3543300"/>
              <a:ext cx="1121845" cy="49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b="1"/>
                <a:t>Inst 2</a:t>
              </a:r>
            </a:p>
          </p:txBody>
        </p:sp>
        <p:sp>
          <p:nvSpPr>
            <p:cNvPr id="16397" name="Text Box 11">
              <a:extLst>
                <a:ext uri="{FF2B5EF4-FFF2-40B4-BE49-F238E27FC236}">
                  <a16:creationId xmlns:a16="http://schemas.microsoft.com/office/drawing/2014/main" xmlns="" id="{C1B86E86-428C-4C60-94E8-91B777A64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913" y="4948238"/>
              <a:ext cx="1121845" cy="49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b="1"/>
                <a:t>Inst 4</a:t>
              </a:r>
            </a:p>
          </p:txBody>
        </p:sp>
        <p:sp>
          <p:nvSpPr>
            <p:cNvPr id="16398" name="Line 12">
              <a:extLst>
                <a:ext uri="{FF2B5EF4-FFF2-40B4-BE49-F238E27FC236}">
                  <a16:creationId xmlns:a16="http://schemas.microsoft.com/office/drawing/2014/main" xmlns="" id="{E2FEBC81-619A-4043-BC2E-9C4DC7B9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9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3">
              <a:extLst>
                <a:ext uri="{FF2B5EF4-FFF2-40B4-BE49-F238E27FC236}">
                  <a16:creationId xmlns:a16="http://schemas.microsoft.com/office/drawing/2014/main" xmlns="" id="{E57DEC4A-0EC8-42A1-A61B-ABC8CD16B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57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4">
              <a:extLst>
                <a:ext uri="{FF2B5EF4-FFF2-40B4-BE49-F238E27FC236}">
                  <a16:creationId xmlns:a16="http://schemas.microsoft.com/office/drawing/2014/main" xmlns="" id="{07E964B6-C6DA-4B70-B035-80A77BCA6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15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5">
              <a:extLst>
                <a:ext uri="{FF2B5EF4-FFF2-40B4-BE49-F238E27FC236}">
                  <a16:creationId xmlns:a16="http://schemas.microsoft.com/office/drawing/2014/main" xmlns="" id="{289A9FCA-BEAF-49B2-9222-42A03A776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73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6">
              <a:extLst>
                <a:ext uri="{FF2B5EF4-FFF2-40B4-BE49-F238E27FC236}">
                  <a16:creationId xmlns:a16="http://schemas.microsoft.com/office/drawing/2014/main" xmlns="" id="{EC36A07D-EB75-415A-A9E1-CBD30344F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31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7">
              <a:extLst>
                <a:ext uri="{FF2B5EF4-FFF2-40B4-BE49-F238E27FC236}">
                  <a16:creationId xmlns:a16="http://schemas.microsoft.com/office/drawing/2014/main" xmlns="" id="{A7404609-CBC0-4FBE-AC5B-15E7C7C14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89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18">
              <a:extLst>
                <a:ext uri="{FF2B5EF4-FFF2-40B4-BE49-F238E27FC236}">
                  <a16:creationId xmlns:a16="http://schemas.microsoft.com/office/drawing/2014/main" xmlns="" id="{824D8F84-6434-42C0-97B8-75AAE9D1D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47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19">
              <a:extLst>
                <a:ext uri="{FF2B5EF4-FFF2-40B4-BE49-F238E27FC236}">
                  <a16:creationId xmlns:a16="http://schemas.microsoft.com/office/drawing/2014/main" xmlns="" id="{736B2BB0-DEE3-4AA5-B7BB-515B7954F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0500" y="1533526"/>
              <a:ext cx="0" cy="4468813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20">
              <a:extLst>
                <a:ext uri="{FF2B5EF4-FFF2-40B4-BE49-F238E27FC236}">
                  <a16:creationId xmlns:a16="http://schemas.microsoft.com/office/drawing/2014/main" xmlns="" id="{AE6310D7-DBC5-4727-9986-4DA8DE62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213" y="4127500"/>
              <a:ext cx="1121845" cy="49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800" b="1"/>
                <a:t>Inst 3</a:t>
              </a:r>
            </a:p>
          </p:txBody>
        </p:sp>
        <p:grpSp>
          <p:nvGrpSpPr>
            <p:cNvPr id="16407" name="Group 21">
              <a:extLst>
                <a:ext uri="{FF2B5EF4-FFF2-40B4-BE49-F238E27FC236}">
                  <a16:creationId xmlns:a16="http://schemas.microsoft.com/office/drawing/2014/main" xmlns="" id="{BD8A1450-56C5-465F-A01D-460F9B0C5F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6973" y="3459165"/>
              <a:ext cx="3335336" cy="814388"/>
              <a:chOff x="2195" y="2179"/>
              <a:chExt cx="2101" cy="513"/>
            </a:xfrm>
          </p:grpSpPr>
          <p:grpSp>
            <p:nvGrpSpPr>
              <p:cNvPr id="16524" name="Group 22">
                <a:extLst>
                  <a:ext uri="{FF2B5EF4-FFF2-40B4-BE49-F238E27FC236}">
                    <a16:creationId xmlns:a16="http://schemas.microsoft.com/office/drawing/2014/main" xmlns="" id="{8304360B-02AF-43BD-B835-FC8993D38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6" y="2179"/>
                <a:ext cx="214" cy="481"/>
                <a:chOff x="3136" y="2179"/>
                <a:chExt cx="214" cy="481"/>
              </a:xfrm>
            </p:grpSpPr>
            <p:sp>
              <p:nvSpPr>
                <p:cNvPr id="16550" name="Freeform 23">
                  <a:extLst>
                    <a:ext uri="{FF2B5EF4-FFF2-40B4-BE49-F238E27FC236}">
                      <a16:creationId xmlns:a16="http://schemas.microsoft.com/office/drawing/2014/main" xmlns="" id="{B06CDB46-8437-4ECE-B730-3A61EB84A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8" y="2179"/>
                  <a:ext cx="212" cy="481"/>
                </a:xfrm>
                <a:custGeom>
                  <a:avLst/>
                  <a:gdLst>
                    <a:gd name="T0" fmla="*/ 0 w 940"/>
                    <a:gd name="T1" fmla="*/ 1 h 2126"/>
                    <a:gd name="T2" fmla="*/ 0 w 940"/>
                    <a:gd name="T3" fmla="*/ 1 h 2126"/>
                    <a:gd name="T4" fmla="*/ 0 w 940"/>
                    <a:gd name="T5" fmla="*/ 0 h 2126"/>
                    <a:gd name="T6" fmla="*/ 0 w 940"/>
                    <a:gd name="T7" fmla="*/ 0 h 2126"/>
                    <a:gd name="T8" fmla="*/ 0 w 940"/>
                    <a:gd name="T9" fmla="*/ 0 h 2126"/>
                    <a:gd name="T10" fmla="*/ 0 w 940"/>
                    <a:gd name="T11" fmla="*/ 1 h 2126"/>
                    <a:gd name="T12" fmla="*/ 0 w 940"/>
                    <a:gd name="T13" fmla="*/ 1 h 2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0"/>
                    <a:gd name="T22" fmla="*/ 0 h 2126"/>
                    <a:gd name="T23" fmla="*/ 940 w 940"/>
                    <a:gd name="T24" fmla="*/ 2126 h 2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0" h="2126">
                      <a:moveTo>
                        <a:pt x="0" y="1417"/>
                      </a:moveTo>
                      <a:lnTo>
                        <a:pt x="314" y="1062"/>
                      </a:lnTo>
                      <a:lnTo>
                        <a:pt x="0" y="707"/>
                      </a:lnTo>
                      <a:lnTo>
                        <a:pt x="0" y="0"/>
                      </a:lnTo>
                      <a:lnTo>
                        <a:pt x="939" y="707"/>
                      </a:lnTo>
                      <a:lnTo>
                        <a:pt x="939" y="1417"/>
                      </a:lnTo>
                      <a:lnTo>
                        <a:pt x="0" y="2125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1" name="Text Box 24">
                  <a:extLst>
                    <a:ext uri="{FF2B5EF4-FFF2-40B4-BE49-F238E27FC236}">
                      <a16:creationId xmlns:a16="http://schemas.microsoft.com/office/drawing/2014/main" xmlns="" id="{372CA575-ECBC-4289-BFB7-CA40419A8F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43" y="2308"/>
                  <a:ext cx="387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6525" name="Group 25">
                <a:extLst>
                  <a:ext uri="{FF2B5EF4-FFF2-40B4-BE49-F238E27FC236}">
                    <a16:creationId xmlns:a16="http://schemas.microsoft.com/office/drawing/2014/main" xmlns="" id="{E854D95C-BE1B-4775-BA53-E12961099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5" y="2275"/>
                <a:ext cx="356" cy="289"/>
                <a:chOff x="2195" y="2275"/>
                <a:chExt cx="356" cy="289"/>
              </a:xfrm>
            </p:grpSpPr>
            <p:sp>
              <p:nvSpPr>
                <p:cNvPr id="16546" name="Text Box 26">
                  <a:extLst>
                    <a:ext uri="{FF2B5EF4-FFF2-40B4-BE49-F238E27FC236}">
                      <a16:creationId xmlns:a16="http://schemas.microsoft.com/office/drawing/2014/main" xmlns="" id="{3505E18C-5E3F-49A3-9886-D62C9765C9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5" y="2281"/>
                  <a:ext cx="273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Im</a:t>
                  </a:r>
                </a:p>
              </p:txBody>
            </p:sp>
            <p:grpSp>
              <p:nvGrpSpPr>
                <p:cNvPr id="16547" name="Group 27">
                  <a:extLst>
                    <a:ext uri="{FF2B5EF4-FFF2-40B4-BE49-F238E27FC236}">
                      <a16:creationId xmlns:a16="http://schemas.microsoft.com/office/drawing/2014/main" xmlns="" id="{D406CC10-162D-49AD-8B51-1696280B56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1" y="2275"/>
                  <a:ext cx="340" cy="289"/>
                  <a:chOff x="2211" y="2275"/>
                  <a:chExt cx="340" cy="289"/>
                </a:xfrm>
              </p:grpSpPr>
              <p:sp>
                <p:nvSpPr>
                  <p:cNvPr id="16548" name="Freeform 28">
                    <a:extLst>
                      <a:ext uri="{FF2B5EF4-FFF2-40B4-BE49-F238E27FC236}">
                        <a16:creationId xmlns:a16="http://schemas.microsoft.com/office/drawing/2014/main" xmlns="" id="{54D8053E-5976-4ED6-BC56-AAAFA794F8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1" y="2275"/>
                    <a:ext cx="169" cy="289"/>
                  </a:xfrm>
                  <a:custGeom>
                    <a:avLst/>
                    <a:gdLst>
                      <a:gd name="T0" fmla="*/ 0 w 750"/>
                      <a:gd name="T1" fmla="*/ 0 h 1277"/>
                      <a:gd name="T2" fmla="*/ 0 w 750"/>
                      <a:gd name="T3" fmla="*/ 0 h 1277"/>
                      <a:gd name="T4" fmla="*/ 0 w 750"/>
                      <a:gd name="T5" fmla="*/ 1 h 1277"/>
                      <a:gd name="T6" fmla="*/ 0 w 750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0"/>
                      <a:gd name="T13" fmla="*/ 0 h 1277"/>
                      <a:gd name="T14" fmla="*/ 750 w 750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0" h="1277">
                        <a:moveTo>
                          <a:pt x="749" y="0"/>
                        </a:moveTo>
                        <a:lnTo>
                          <a:pt x="0" y="0"/>
                        </a:lnTo>
                        <a:lnTo>
                          <a:pt x="0" y="1276"/>
                        </a:lnTo>
                        <a:lnTo>
                          <a:pt x="749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49" name="Freeform 29">
                    <a:extLst>
                      <a:ext uri="{FF2B5EF4-FFF2-40B4-BE49-F238E27FC236}">
                        <a16:creationId xmlns:a16="http://schemas.microsoft.com/office/drawing/2014/main" xmlns="" id="{9A00F102-819D-4377-8900-EF9D29C0C2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81" y="2275"/>
                    <a:ext cx="170" cy="289"/>
                  </a:xfrm>
                  <a:custGeom>
                    <a:avLst/>
                    <a:gdLst>
                      <a:gd name="T0" fmla="*/ 0 w 754"/>
                      <a:gd name="T1" fmla="*/ 0 h 1277"/>
                      <a:gd name="T2" fmla="*/ 0 w 754"/>
                      <a:gd name="T3" fmla="*/ 0 h 1277"/>
                      <a:gd name="T4" fmla="*/ 0 w 754"/>
                      <a:gd name="T5" fmla="*/ 1 h 1277"/>
                      <a:gd name="T6" fmla="*/ 0 w 754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4"/>
                      <a:gd name="T13" fmla="*/ 0 h 1277"/>
                      <a:gd name="T14" fmla="*/ 754 w 754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4" h="1277">
                        <a:moveTo>
                          <a:pt x="0" y="0"/>
                        </a:moveTo>
                        <a:lnTo>
                          <a:pt x="753" y="0"/>
                        </a:lnTo>
                        <a:lnTo>
                          <a:pt x="753" y="1276"/>
                        </a:lnTo>
                        <a:lnTo>
                          <a:pt x="0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6526" name="Text Box 30">
                <a:extLst>
                  <a:ext uri="{FF2B5EF4-FFF2-40B4-BE49-F238E27FC236}">
                    <a16:creationId xmlns:a16="http://schemas.microsoft.com/office/drawing/2014/main" xmlns="" id="{0C794214-7885-459D-A180-29DA9235E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7" y="2286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527" name="Group 31">
                <a:extLst>
                  <a:ext uri="{FF2B5EF4-FFF2-40B4-BE49-F238E27FC236}">
                    <a16:creationId xmlns:a16="http://schemas.microsoft.com/office/drawing/2014/main" xmlns="" id="{5714F8B2-9645-434C-83FD-6BE59EA48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2" y="2275"/>
                <a:ext cx="295" cy="289"/>
                <a:chOff x="2672" y="2275"/>
                <a:chExt cx="295" cy="289"/>
              </a:xfrm>
            </p:grpSpPr>
            <p:sp>
              <p:nvSpPr>
                <p:cNvPr id="16544" name="Freeform 32">
                  <a:extLst>
                    <a:ext uri="{FF2B5EF4-FFF2-40B4-BE49-F238E27FC236}">
                      <a16:creationId xmlns:a16="http://schemas.microsoft.com/office/drawing/2014/main" xmlns="" id="{FB4DF312-6661-48EF-8812-77696497B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2" y="2275"/>
                  <a:ext cx="148" cy="289"/>
                </a:xfrm>
                <a:custGeom>
                  <a:avLst/>
                  <a:gdLst>
                    <a:gd name="T0" fmla="*/ 0 w 655"/>
                    <a:gd name="T1" fmla="*/ 0 h 1277"/>
                    <a:gd name="T2" fmla="*/ 0 w 655"/>
                    <a:gd name="T3" fmla="*/ 0 h 1277"/>
                    <a:gd name="T4" fmla="*/ 0 w 655"/>
                    <a:gd name="T5" fmla="*/ 1 h 1277"/>
                    <a:gd name="T6" fmla="*/ 0 w 65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5"/>
                    <a:gd name="T13" fmla="*/ 0 h 1277"/>
                    <a:gd name="T14" fmla="*/ 655 w 65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5" h="1277">
                      <a:moveTo>
                        <a:pt x="65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5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45" name="Freeform 33">
                  <a:extLst>
                    <a:ext uri="{FF2B5EF4-FFF2-40B4-BE49-F238E27FC236}">
                      <a16:creationId xmlns:a16="http://schemas.microsoft.com/office/drawing/2014/main" xmlns="" id="{61C84B6D-A430-484A-A01C-9327706FBF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" y="2275"/>
                  <a:ext cx="147" cy="289"/>
                </a:xfrm>
                <a:custGeom>
                  <a:avLst/>
                  <a:gdLst>
                    <a:gd name="T0" fmla="*/ 0 w 652"/>
                    <a:gd name="T1" fmla="*/ 0 h 1277"/>
                    <a:gd name="T2" fmla="*/ 0 w 652"/>
                    <a:gd name="T3" fmla="*/ 0 h 1277"/>
                    <a:gd name="T4" fmla="*/ 0 w 652"/>
                    <a:gd name="T5" fmla="*/ 1 h 1277"/>
                    <a:gd name="T6" fmla="*/ 0 w 652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2"/>
                    <a:gd name="T13" fmla="*/ 0 h 1277"/>
                    <a:gd name="T14" fmla="*/ 652 w 652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2" h="1277">
                      <a:moveTo>
                        <a:pt x="0" y="0"/>
                      </a:moveTo>
                      <a:lnTo>
                        <a:pt x="651" y="0"/>
                      </a:lnTo>
                      <a:lnTo>
                        <a:pt x="651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28" name="Line 34">
                <a:extLst>
                  <a:ext uri="{FF2B5EF4-FFF2-40B4-BE49-F238E27FC236}">
                    <a16:creationId xmlns:a16="http://schemas.microsoft.com/office/drawing/2014/main" xmlns="" id="{F25F337C-A138-45A8-9080-0BFFB62DB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2420"/>
                <a:ext cx="9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9" name="Freeform 35">
                <a:extLst>
                  <a:ext uri="{FF2B5EF4-FFF2-40B4-BE49-F238E27FC236}">
                    <a16:creationId xmlns:a16="http://schemas.microsoft.com/office/drawing/2014/main" xmlns="" id="{891E6361-5ACD-4865-99A9-303983FDD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9" y="2323"/>
                <a:ext cx="46" cy="96"/>
              </a:xfrm>
              <a:custGeom>
                <a:avLst/>
                <a:gdLst>
                  <a:gd name="T0" fmla="*/ 0 w 208"/>
                  <a:gd name="T1" fmla="*/ 0 h 426"/>
                  <a:gd name="T2" fmla="*/ 0 w 208"/>
                  <a:gd name="T3" fmla="*/ 0 h 426"/>
                  <a:gd name="T4" fmla="*/ 0 w 208"/>
                  <a:gd name="T5" fmla="*/ 0 h 426"/>
                  <a:gd name="T6" fmla="*/ 0 w 208"/>
                  <a:gd name="T7" fmla="*/ 0 h 4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426"/>
                  <a:gd name="T14" fmla="*/ 208 w 208"/>
                  <a:gd name="T15" fmla="*/ 426 h 4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426">
                    <a:moveTo>
                      <a:pt x="0" y="425"/>
                    </a:moveTo>
                    <a:lnTo>
                      <a:pt x="0" y="0"/>
                    </a:lnTo>
                    <a:lnTo>
                      <a:pt x="207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30" name="Line 36">
                <a:extLst>
                  <a:ext uri="{FF2B5EF4-FFF2-40B4-BE49-F238E27FC236}">
                    <a16:creationId xmlns:a16="http://schemas.microsoft.com/office/drawing/2014/main" xmlns="" id="{1FD442A5-5E8A-417D-87AB-807EC27F8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3" y="2323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1" name="Text Box 37">
                <a:extLst>
                  <a:ext uri="{FF2B5EF4-FFF2-40B4-BE49-F238E27FC236}">
                    <a16:creationId xmlns:a16="http://schemas.microsoft.com/office/drawing/2014/main" xmlns="" id="{792DB4F3-A343-432F-A5B8-318CB2044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281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Dm</a:t>
                </a:r>
              </a:p>
            </p:txBody>
          </p:sp>
          <p:grpSp>
            <p:nvGrpSpPr>
              <p:cNvPr id="16532" name="Group 38">
                <a:extLst>
                  <a:ext uri="{FF2B5EF4-FFF2-40B4-BE49-F238E27FC236}">
                    <a16:creationId xmlns:a16="http://schemas.microsoft.com/office/drawing/2014/main" xmlns="" id="{4E4F7CFF-25F8-42E8-9F7B-A0A12BE30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1" y="2275"/>
                <a:ext cx="324" cy="289"/>
                <a:chOff x="3521" y="2275"/>
                <a:chExt cx="324" cy="289"/>
              </a:xfrm>
            </p:grpSpPr>
            <p:sp>
              <p:nvSpPr>
                <p:cNvPr id="16542" name="Freeform 39">
                  <a:extLst>
                    <a:ext uri="{FF2B5EF4-FFF2-40B4-BE49-F238E27FC236}">
                      <a16:creationId xmlns:a16="http://schemas.microsoft.com/office/drawing/2014/main" xmlns="" id="{559DFF6E-58F1-4612-B393-12E3CB14E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1" y="2275"/>
                  <a:ext cx="161" cy="289"/>
                </a:xfrm>
                <a:custGeom>
                  <a:avLst/>
                  <a:gdLst>
                    <a:gd name="T0" fmla="*/ 0 w 714"/>
                    <a:gd name="T1" fmla="*/ 0 h 1277"/>
                    <a:gd name="T2" fmla="*/ 0 w 714"/>
                    <a:gd name="T3" fmla="*/ 0 h 1277"/>
                    <a:gd name="T4" fmla="*/ 0 w 714"/>
                    <a:gd name="T5" fmla="*/ 1 h 1277"/>
                    <a:gd name="T6" fmla="*/ 0 w 714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4"/>
                    <a:gd name="T13" fmla="*/ 0 h 1277"/>
                    <a:gd name="T14" fmla="*/ 714 w 714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4" h="1277">
                      <a:moveTo>
                        <a:pt x="713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713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43" name="Freeform 40">
                  <a:extLst>
                    <a:ext uri="{FF2B5EF4-FFF2-40B4-BE49-F238E27FC236}">
                      <a16:creationId xmlns:a16="http://schemas.microsoft.com/office/drawing/2014/main" xmlns="" id="{48DD2991-1CA0-4FB3-AF3D-5FC0DF7532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2" y="2275"/>
                  <a:ext cx="163" cy="289"/>
                </a:xfrm>
                <a:custGeom>
                  <a:avLst/>
                  <a:gdLst>
                    <a:gd name="T0" fmla="*/ 0 w 721"/>
                    <a:gd name="T1" fmla="*/ 0 h 1277"/>
                    <a:gd name="T2" fmla="*/ 0 w 721"/>
                    <a:gd name="T3" fmla="*/ 0 h 1277"/>
                    <a:gd name="T4" fmla="*/ 0 w 721"/>
                    <a:gd name="T5" fmla="*/ 1 h 1277"/>
                    <a:gd name="T6" fmla="*/ 0 w 721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1"/>
                    <a:gd name="T13" fmla="*/ 0 h 1277"/>
                    <a:gd name="T14" fmla="*/ 721 w 721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1" h="1277">
                      <a:moveTo>
                        <a:pt x="0" y="0"/>
                      </a:moveTo>
                      <a:lnTo>
                        <a:pt x="720" y="0"/>
                      </a:lnTo>
                      <a:lnTo>
                        <a:pt x="720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33" name="Text Box 41">
                <a:extLst>
                  <a:ext uri="{FF2B5EF4-FFF2-40B4-BE49-F238E27FC236}">
                    <a16:creationId xmlns:a16="http://schemas.microsoft.com/office/drawing/2014/main" xmlns="" id="{A6B377CC-DD67-427E-8D85-BBC5CBDCE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" y="2281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534" name="Group 42">
                <a:extLst>
                  <a:ext uri="{FF2B5EF4-FFF2-40B4-BE49-F238E27FC236}">
                    <a16:creationId xmlns:a16="http://schemas.microsoft.com/office/drawing/2014/main" xmlns="" id="{C36556D4-8B1C-4B63-8C4D-2A4920434B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8" y="2275"/>
                <a:ext cx="283" cy="289"/>
                <a:chOff x="3988" y="2275"/>
                <a:chExt cx="283" cy="289"/>
              </a:xfrm>
            </p:grpSpPr>
            <p:sp>
              <p:nvSpPr>
                <p:cNvPr id="16540" name="Freeform 43">
                  <a:extLst>
                    <a:ext uri="{FF2B5EF4-FFF2-40B4-BE49-F238E27FC236}">
                      <a16:creationId xmlns:a16="http://schemas.microsoft.com/office/drawing/2014/main" xmlns="" id="{B1BD9C07-D331-4CE5-A41C-9EFA61775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8" y="2275"/>
                  <a:ext cx="141" cy="289"/>
                </a:xfrm>
                <a:custGeom>
                  <a:avLst/>
                  <a:gdLst>
                    <a:gd name="T0" fmla="*/ 0 w 625"/>
                    <a:gd name="T1" fmla="*/ 0 h 1277"/>
                    <a:gd name="T2" fmla="*/ 0 w 625"/>
                    <a:gd name="T3" fmla="*/ 0 h 1277"/>
                    <a:gd name="T4" fmla="*/ 0 w 625"/>
                    <a:gd name="T5" fmla="*/ 1 h 1277"/>
                    <a:gd name="T6" fmla="*/ 0 w 62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1277"/>
                    <a:gd name="T14" fmla="*/ 625 w 62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1277">
                      <a:moveTo>
                        <a:pt x="62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2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41" name="Freeform 44">
                  <a:extLst>
                    <a:ext uri="{FF2B5EF4-FFF2-40B4-BE49-F238E27FC236}">
                      <a16:creationId xmlns:a16="http://schemas.microsoft.com/office/drawing/2014/main" xmlns="" id="{1AA17366-BB4B-4E3B-AC82-46BCF9398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0" y="2275"/>
                  <a:ext cx="142" cy="289"/>
                </a:xfrm>
                <a:custGeom>
                  <a:avLst/>
                  <a:gdLst>
                    <a:gd name="T0" fmla="*/ 0 w 629"/>
                    <a:gd name="T1" fmla="*/ 0 h 1277"/>
                    <a:gd name="T2" fmla="*/ 0 w 629"/>
                    <a:gd name="T3" fmla="*/ 0 h 1277"/>
                    <a:gd name="T4" fmla="*/ 0 w 629"/>
                    <a:gd name="T5" fmla="*/ 1 h 1277"/>
                    <a:gd name="T6" fmla="*/ 0 w 629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9"/>
                    <a:gd name="T13" fmla="*/ 0 h 1277"/>
                    <a:gd name="T14" fmla="*/ 629 w 629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9" h="1277">
                      <a:moveTo>
                        <a:pt x="0" y="0"/>
                      </a:moveTo>
                      <a:lnTo>
                        <a:pt x="628" y="0"/>
                      </a:lnTo>
                      <a:lnTo>
                        <a:pt x="628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35" name="Line 45">
                <a:extLst>
                  <a:ext uri="{FF2B5EF4-FFF2-40B4-BE49-F238E27FC236}">
                    <a16:creationId xmlns:a16="http://schemas.microsoft.com/office/drawing/2014/main" xmlns="" id="{0EB8811B-D601-4A65-9341-67F3001C8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2420"/>
                <a:ext cx="138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6" name="Line 46">
                <a:extLst>
                  <a:ext uri="{FF2B5EF4-FFF2-40B4-BE49-F238E27FC236}">
                    <a16:creationId xmlns:a16="http://schemas.microsoft.com/office/drawing/2014/main" xmlns="" id="{488D15BA-C503-472F-9FEA-9D164823C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2420"/>
                <a:ext cx="154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7" name="Freeform 47">
                <a:extLst>
                  <a:ext uri="{FF2B5EF4-FFF2-40B4-BE49-F238E27FC236}">
                    <a16:creationId xmlns:a16="http://schemas.microsoft.com/office/drawing/2014/main" xmlns="" id="{C3ADE227-64E5-40BA-90BF-CC334BD0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420"/>
                <a:ext cx="429" cy="192"/>
              </a:xfrm>
              <a:custGeom>
                <a:avLst/>
                <a:gdLst>
                  <a:gd name="T0" fmla="*/ 0 w 1897"/>
                  <a:gd name="T1" fmla="*/ 0 h 849"/>
                  <a:gd name="T2" fmla="*/ 0 w 1897"/>
                  <a:gd name="T3" fmla="*/ 0 h 849"/>
                  <a:gd name="T4" fmla="*/ 1 w 1897"/>
                  <a:gd name="T5" fmla="*/ 0 h 849"/>
                  <a:gd name="T6" fmla="*/ 1 w 1897"/>
                  <a:gd name="T7" fmla="*/ 0 h 849"/>
                  <a:gd name="T8" fmla="*/ 1 w 1897"/>
                  <a:gd name="T9" fmla="*/ 0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7"/>
                  <a:gd name="T16" fmla="*/ 0 h 849"/>
                  <a:gd name="T17" fmla="*/ 1897 w 1897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7" h="849">
                    <a:moveTo>
                      <a:pt x="0" y="0"/>
                    </a:moveTo>
                    <a:lnTo>
                      <a:pt x="0" y="848"/>
                    </a:lnTo>
                    <a:lnTo>
                      <a:pt x="1724" y="848"/>
                    </a:lnTo>
                    <a:lnTo>
                      <a:pt x="1724" y="282"/>
                    </a:lnTo>
                    <a:lnTo>
                      <a:pt x="1896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38" name="Line 48">
                <a:extLst>
                  <a:ext uri="{FF2B5EF4-FFF2-40B4-BE49-F238E27FC236}">
                    <a16:creationId xmlns:a16="http://schemas.microsoft.com/office/drawing/2014/main" xmlns="" id="{DE766610-071E-47B1-B67D-864F86685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3" y="2516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39" name="Freeform 49">
                <a:extLst>
                  <a:ext uri="{FF2B5EF4-FFF2-40B4-BE49-F238E27FC236}">
                    <a16:creationId xmlns:a16="http://schemas.microsoft.com/office/drawing/2014/main" xmlns="" id="{B23F0E47-313B-401D-B586-3A1C45A5F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2415"/>
                <a:ext cx="335" cy="277"/>
              </a:xfrm>
              <a:custGeom>
                <a:avLst/>
                <a:gdLst>
                  <a:gd name="T0" fmla="*/ 0 w 1483"/>
                  <a:gd name="T1" fmla="*/ 0 h 1224"/>
                  <a:gd name="T2" fmla="*/ 0 w 1483"/>
                  <a:gd name="T3" fmla="*/ 1 h 1224"/>
                  <a:gd name="T4" fmla="*/ 1 w 1483"/>
                  <a:gd name="T5" fmla="*/ 1 h 1224"/>
                  <a:gd name="T6" fmla="*/ 1 w 1483"/>
                  <a:gd name="T7" fmla="*/ 0 h 1224"/>
                  <a:gd name="T8" fmla="*/ 1 w 1483"/>
                  <a:gd name="T9" fmla="*/ 0 h 1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3"/>
                  <a:gd name="T16" fmla="*/ 0 h 1224"/>
                  <a:gd name="T17" fmla="*/ 1483 w 1483"/>
                  <a:gd name="T18" fmla="*/ 1224 h 1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3" h="1224">
                    <a:moveTo>
                      <a:pt x="0" y="446"/>
                    </a:moveTo>
                    <a:lnTo>
                      <a:pt x="0" y="1223"/>
                    </a:lnTo>
                    <a:lnTo>
                      <a:pt x="1297" y="1223"/>
                    </a:lnTo>
                    <a:lnTo>
                      <a:pt x="1297" y="397"/>
                    </a:lnTo>
                    <a:lnTo>
                      <a:pt x="1482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408" name="Group 50">
              <a:extLst>
                <a:ext uri="{FF2B5EF4-FFF2-40B4-BE49-F238E27FC236}">
                  <a16:creationId xmlns:a16="http://schemas.microsoft.com/office/drawing/2014/main" xmlns="" id="{F52BC4A5-456D-4021-B958-22D05ED36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375" y="1935163"/>
              <a:ext cx="3335336" cy="812800"/>
              <a:chOff x="1331" y="1219"/>
              <a:chExt cx="2101" cy="512"/>
            </a:xfrm>
          </p:grpSpPr>
          <p:grpSp>
            <p:nvGrpSpPr>
              <p:cNvPr id="16496" name="Group 51">
                <a:extLst>
                  <a:ext uri="{FF2B5EF4-FFF2-40B4-BE49-F238E27FC236}">
                    <a16:creationId xmlns:a16="http://schemas.microsoft.com/office/drawing/2014/main" xmlns="" id="{616F5B16-8092-46B4-92DD-51C1FD87B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2" y="1219"/>
                <a:ext cx="214" cy="481"/>
                <a:chOff x="2272" y="1219"/>
                <a:chExt cx="214" cy="481"/>
              </a:xfrm>
            </p:grpSpPr>
            <p:sp>
              <p:nvSpPr>
                <p:cNvPr id="16522" name="Freeform 52">
                  <a:extLst>
                    <a:ext uri="{FF2B5EF4-FFF2-40B4-BE49-F238E27FC236}">
                      <a16:creationId xmlns:a16="http://schemas.microsoft.com/office/drawing/2014/main" xmlns="" id="{C567788D-6A49-41ED-9F4E-74BAA5289B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4" y="1219"/>
                  <a:ext cx="212" cy="481"/>
                </a:xfrm>
                <a:custGeom>
                  <a:avLst/>
                  <a:gdLst>
                    <a:gd name="T0" fmla="*/ 0 w 940"/>
                    <a:gd name="T1" fmla="*/ 1 h 2127"/>
                    <a:gd name="T2" fmla="*/ 0 w 940"/>
                    <a:gd name="T3" fmla="*/ 1 h 2127"/>
                    <a:gd name="T4" fmla="*/ 0 w 940"/>
                    <a:gd name="T5" fmla="*/ 0 h 2127"/>
                    <a:gd name="T6" fmla="*/ 0 w 940"/>
                    <a:gd name="T7" fmla="*/ 0 h 2127"/>
                    <a:gd name="T8" fmla="*/ 0 w 940"/>
                    <a:gd name="T9" fmla="*/ 0 h 2127"/>
                    <a:gd name="T10" fmla="*/ 0 w 940"/>
                    <a:gd name="T11" fmla="*/ 1 h 2127"/>
                    <a:gd name="T12" fmla="*/ 0 w 940"/>
                    <a:gd name="T13" fmla="*/ 1 h 21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0"/>
                    <a:gd name="T22" fmla="*/ 0 h 2127"/>
                    <a:gd name="T23" fmla="*/ 940 w 940"/>
                    <a:gd name="T24" fmla="*/ 2127 h 21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0" h="2127">
                      <a:moveTo>
                        <a:pt x="0" y="1417"/>
                      </a:moveTo>
                      <a:lnTo>
                        <a:pt x="314" y="1062"/>
                      </a:lnTo>
                      <a:lnTo>
                        <a:pt x="0" y="708"/>
                      </a:lnTo>
                      <a:lnTo>
                        <a:pt x="0" y="0"/>
                      </a:lnTo>
                      <a:lnTo>
                        <a:pt x="939" y="708"/>
                      </a:lnTo>
                      <a:lnTo>
                        <a:pt x="939" y="1417"/>
                      </a:lnTo>
                      <a:lnTo>
                        <a:pt x="0" y="212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3" name="Text Box 53">
                  <a:extLst>
                    <a:ext uri="{FF2B5EF4-FFF2-40B4-BE49-F238E27FC236}">
                      <a16:creationId xmlns:a16="http://schemas.microsoft.com/office/drawing/2014/main" xmlns="" id="{9F4736D1-6937-436A-A822-8F95C2EEAA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179" y="1348"/>
                  <a:ext cx="387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6497" name="Group 54">
                <a:extLst>
                  <a:ext uri="{FF2B5EF4-FFF2-40B4-BE49-F238E27FC236}">
                    <a16:creationId xmlns:a16="http://schemas.microsoft.com/office/drawing/2014/main" xmlns="" id="{5A2B55DA-4304-4DC2-B59D-E8EB26D986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1" y="1315"/>
                <a:ext cx="356" cy="289"/>
                <a:chOff x="1331" y="1315"/>
                <a:chExt cx="356" cy="289"/>
              </a:xfrm>
            </p:grpSpPr>
            <p:sp>
              <p:nvSpPr>
                <p:cNvPr id="16518" name="Text Box 55">
                  <a:extLst>
                    <a:ext uri="{FF2B5EF4-FFF2-40B4-BE49-F238E27FC236}">
                      <a16:creationId xmlns:a16="http://schemas.microsoft.com/office/drawing/2014/main" xmlns="" id="{1A60D275-BEA7-4EFE-AC54-1DD1838213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1" y="1321"/>
                  <a:ext cx="273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Im</a:t>
                  </a:r>
                </a:p>
              </p:txBody>
            </p:sp>
            <p:grpSp>
              <p:nvGrpSpPr>
                <p:cNvPr id="16519" name="Group 56">
                  <a:extLst>
                    <a:ext uri="{FF2B5EF4-FFF2-40B4-BE49-F238E27FC236}">
                      <a16:creationId xmlns:a16="http://schemas.microsoft.com/office/drawing/2014/main" xmlns="" id="{973E6C8E-77ED-4643-BD16-18AAD85DE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7" y="1315"/>
                  <a:ext cx="340" cy="289"/>
                  <a:chOff x="1347" y="1315"/>
                  <a:chExt cx="340" cy="289"/>
                </a:xfrm>
              </p:grpSpPr>
              <p:sp>
                <p:nvSpPr>
                  <p:cNvPr id="16520" name="Freeform 57">
                    <a:extLst>
                      <a:ext uri="{FF2B5EF4-FFF2-40B4-BE49-F238E27FC236}">
                        <a16:creationId xmlns:a16="http://schemas.microsoft.com/office/drawing/2014/main" xmlns="" id="{87479150-C495-4502-8927-F7B1D6F9EF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7" y="1315"/>
                    <a:ext cx="169" cy="289"/>
                  </a:xfrm>
                  <a:custGeom>
                    <a:avLst/>
                    <a:gdLst>
                      <a:gd name="T0" fmla="*/ 0 w 750"/>
                      <a:gd name="T1" fmla="*/ 0 h 1279"/>
                      <a:gd name="T2" fmla="*/ 0 w 750"/>
                      <a:gd name="T3" fmla="*/ 0 h 1279"/>
                      <a:gd name="T4" fmla="*/ 0 w 750"/>
                      <a:gd name="T5" fmla="*/ 1 h 1279"/>
                      <a:gd name="T6" fmla="*/ 0 w 750"/>
                      <a:gd name="T7" fmla="*/ 1 h 12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0"/>
                      <a:gd name="T13" fmla="*/ 0 h 1279"/>
                      <a:gd name="T14" fmla="*/ 750 w 750"/>
                      <a:gd name="T15" fmla="*/ 1279 h 127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0" h="1279">
                        <a:moveTo>
                          <a:pt x="749" y="0"/>
                        </a:moveTo>
                        <a:lnTo>
                          <a:pt x="0" y="0"/>
                        </a:lnTo>
                        <a:lnTo>
                          <a:pt x="0" y="1278"/>
                        </a:lnTo>
                        <a:lnTo>
                          <a:pt x="749" y="1278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21" name="Freeform 58">
                    <a:extLst>
                      <a:ext uri="{FF2B5EF4-FFF2-40B4-BE49-F238E27FC236}">
                        <a16:creationId xmlns:a16="http://schemas.microsoft.com/office/drawing/2014/main" xmlns="" id="{881C0BD1-E950-4DCD-8031-D4DFEF4B4E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7" y="1315"/>
                    <a:ext cx="170" cy="289"/>
                  </a:xfrm>
                  <a:custGeom>
                    <a:avLst/>
                    <a:gdLst>
                      <a:gd name="T0" fmla="*/ 0 w 754"/>
                      <a:gd name="T1" fmla="*/ 0 h 1279"/>
                      <a:gd name="T2" fmla="*/ 0 w 754"/>
                      <a:gd name="T3" fmla="*/ 0 h 1279"/>
                      <a:gd name="T4" fmla="*/ 0 w 754"/>
                      <a:gd name="T5" fmla="*/ 1 h 1279"/>
                      <a:gd name="T6" fmla="*/ 0 w 754"/>
                      <a:gd name="T7" fmla="*/ 1 h 12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4"/>
                      <a:gd name="T13" fmla="*/ 0 h 1279"/>
                      <a:gd name="T14" fmla="*/ 754 w 754"/>
                      <a:gd name="T15" fmla="*/ 1279 h 127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4" h="1279">
                        <a:moveTo>
                          <a:pt x="0" y="0"/>
                        </a:moveTo>
                        <a:lnTo>
                          <a:pt x="753" y="0"/>
                        </a:lnTo>
                        <a:lnTo>
                          <a:pt x="753" y="1278"/>
                        </a:lnTo>
                        <a:lnTo>
                          <a:pt x="0" y="1278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6498" name="Text Box 59">
                <a:extLst>
                  <a:ext uri="{FF2B5EF4-FFF2-40B4-BE49-F238E27FC236}">
                    <a16:creationId xmlns:a16="http://schemas.microsoft.com/office/drawing/2014/main" xmlns="" id="{F30CE7D6-870A-405A-9E75-CF1428709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" y="1326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99" name="Group 60">
                <a:extLst>
                  <a:ext uri="{FF2B5EF4-FFF2-40B4-BE49-F238E27FC236}">
                    <a16:creationId xmlns:a16="http://schemas.microsoft.com/office/drawing/2014/main" xmlns="" id="{32BEB8BE-DFE4-44D8-BD43-CFC268DF5B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315"/>
                <a:ext cx="295" cy="289"/>
                <a:chOff x="1808" y="1315"/>
                <a:chExt cx="295" cy="289"/>
              </a:xfrm>
            </p:grpSpPr>
            <p:sp>
              <p:nvSpPr>
                <p:cNvPr id="16516" name="Freeform 61">
                  <a:extLst>
                    <a:ext uri="{FF2B5EF4-FFF2-40B4-BE49-F238E27FC236}">
                      <a16:creationId xmlns:a16="http://schemas.microsoft.com/office/drawing/2014/main" xmlns="" id="{680EAC1B-2172-43DE-B5D1-AAB7E424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8" y="1315"/>
                  <a:ext cx="148" cy="289"/>
                </a:xfrm>
                <a:custGeom>
                  <a:avLst/>
                  <a:gdLst>
                    <a:gd name="T0" fmla="*/ 0 w 655"/>
                    <a:gd name="T1" fmla="*/ 0 h 1279"/>
                    <a:gd name="T2" fmla="*/ 0 w 655"/>
                    <a:gd name="T3" fmla="*/ 0 h 1279"/>
                    <a:gd name="T4" fmla="*/ 0 w 655"/>
                    <a:gd name="T5" fmla="*/ 1 h 1279"/>
                    <a:gd name="T6" fmla="*/ 0 w 655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5"/>
                    <a:gd name="T13" fmla="*/ 0 h 1279"/>
                    <a:gd name="T14" fmla="*/ 655 w 655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5" h="1279">
                      <a:moveTo>
                        <a:pt x="654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654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17" name="Freeform 62">
                  <a:extLst>
                    <a:ext uri="{FF2B5EF4-FFF2-40B4-BE49-F238E27FC236}">
                      <a16:creationId xmlns:a16="http://schemas.microsoft.com/office/drawing/2014/main" xmlns="" id="{27E645C5-FA68-4614-9DD7-AF1D35A85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6" y="1315"/>
                  <a:ext cx="147" cy="289"/>
                </a:xfrm>
                <a:custGeom>
                  <a:avLst/>
                  <a:gdLst>
                    <a:gd name="T0" fmla="*/ 0 w 652"/>
                    <a:gd name="T1" fmla="*/ 0 h 1279"/>
                    <a:gd name="T2" fmla="*/ 0 w 652"/>
                    <a:gd name="T3" fmla="*/ 0 h 1279"/>
                    <a:gd name="T4" fmla="*/ 0 w 652"/>
                    <a:gd name="T5" fmla="*/ 1 h 1279"/>
                    <a:gd name="T6" fmla="*/ 0 w 652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2"/>
                    <a:gd name="T13" fmla="*/ 0 h 1279"/>
                    <a:gd name="T14" fmla="*/ 652 w 652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2" h="1279">
                      <a:moveTo>
                        <a:pt x="0" y="0"/>
                      </a:moveTo>
                      <a:lnTo>
                        <a:pt x="651" y="0"/>
                      </a:lnTo>
                      <a:lnTo>
                        <a:pt x="651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00" name="Line 63">
                <a:extLst>
                  <a:ext uri="{FF2B5EF4-FFF2-40B4-BE49-F238E27FC236}">
                    <a16:creationId xmlns:a16="http://schemas.microsoft.com/office/drawing/2014/main" xmlns="" id="{73658DFA-6B82-4699-B446-6DD6E3B7F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1459"/>
                <a:ext cx="9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1" name="Freeform 64">
                <a:extLst>
                  <a:ext uri="{FF2B5EF4-FFF2-40B4-BE49-F238E27FC236}">
                    <a16:creationId xmlns:a16="http://schemas.microsoft.com/office/drawing/2014/main" xmlns="" id="{C42D9C86-9D60-4379-85C8-4A1E0E5D5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1363"/>
                <a:ext cx="46" cy="96"/>
              </a:xfrm>
              <a:custGeom>
                <a:avLst/>
                <a:gdLst>
                  <a:gd name="T0" fmla="*/ 0 w 208"/>
                  <a:gd name="T1" fmla="*/ 0 h 426"/>
                  <a:gd name="T2" fmla="*/ 0 w 208"/>
                  <a:gd name="T3" fmla="*/ 0 h 426"/>
                  <a:gd name="T4" fmla="*/ 0 w 208"/>
                  <a:gd name="T5" fmla="*/ 0 h 426"/>
                  <a:gd name="T6" fmla="*/ 0 w 208"/>
                  <a:gd name="T7" fmla="*/ 0 h 4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426"/>
                  <a:gd name="T14" fmla="*/ 208 w 208"/>
                  <a:gd name="T15" fmla="*/ 426 h 4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426">
                    <a:moveTo>
                      <a:pt x="0" y="425"/>
                    </a:moveTo>
                    <a:lnTo>
                      <a:pt x="0" y="0"/>
                    </a:lnTo>
                    <a:lnTo>
                      <a:pt x="207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02" name="Line 65">
                <a:extLst>
                  <a:ext uri="{FF2B5EF4-FFF2-40B4-BE49-F238E27FC236}">
                    <a16:creationId xmlns:a16="http://schemas.microsoft.com/office/drawing/2014/main" xmlns="" id="{B69F8CC4-DAE0-4F32-8371-BBC85239C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363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3" name="Text Box 66">
                <a:extLst>
                  <a:ext uri="{FF2B5EF4-FFF2-40B4-BE49-F238E27FC236}">
                    <a16:creationId xmlns:a16="http://schemas.microsoft.com/office/drawing/2014/main" xmlns="" id="{21C4ED45-C9AE-41B7-85EB-08F8E1FFD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0" y="1321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Dm</a:t>
                </a:r>
              </a:p>
            </p:txBody>
          </p:sp>
          <p:grpSp>
            <p:nvGrpSpPr>
              <p:cNvPr id="16504" name="Group 67">
                <a:extLst>
                  <a:ext uri="{FF2B5EF4-FFF2-40B4-BE49-F238E27FC236}">
                    <a16:creationId xmlns:a16="http://schemas.microsoft.com/office/drawing/2014/main" xmlns="" id="{F6B7EA18-76E8-443C-93C1-F51EE54AD1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1315"/>
                <a:ext cx="324" cy="289"/>
                <a:chOff x="2657" y="1315"/>
                <a:chExt cx="324" cy="289"/>
              </a:xfrm>
            </p:grpSpPr>
            <p:sp>
              <p:nvSpPr>
                <p:cNvPr id="16514" name="Freeform 68">
                  <a:extLst>
                    <a:ext uri="{FF2B5EF4-FFF2-40B4-BE49-F238E27FC236}">
                      <a16:creationId xmlns:a16="http://schemas.microsoft.com/office/drawing/2014/main" xmlns="" id="{983CE01F-D68C-401F-A0CF-0856FFC32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7" y="1315"/>
                  <a:ext cx="161" cy="289"/>
                </a:xfrm>
                <a:custGeom>
                  <a:avLst/>
                  <a:gdLst>
                    <a:gd name="T0" fmla="*/ 0 w 714"/>
                    <a:gd name="T1" fmla="*/ 0 h 1279"/>
                    <a:gd name="T2" fmla="*/ 0 w 714"/>
                    <a:gd name="T3" fmla="*/ 0 h 1279"/>
                    <a:gd name="T4" fmla="*/ 0 w 714"/>
                    <a:gd name="T5" fmla="*/ 1 h 1279"/>
                    <a:gd name="T6" fmla="*/ 0 w 714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4"/>
                    <a:gd name="T13" fmla="*/ 0 h 1279"/>
                    <a:gd name="T14" fmla="*/ 714 w 714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4" h="1279">
                      <a:moveTo>
                        <a:pt x="713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713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15" name="Freeform 69">
                  <a:extLst>
                    <a:ext uri="{FF2B5EF4-FFF2-40B4-BE49-F238E27FC236}">
                      <a16:creationId xmlns:a16="http://schemas.microsoft.com/office/drawing/2014/main" xmlns="" id="{A711A8E0-CD21-431E-93D7-34C7F181D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8" y="1315"/>
                  <a:ext cx="163" cy="289"/>
                </a:xfrm>
                <a:custGeom>
                  <a:avLst/>
                  <a:gdLst>
                    <a:gd name="T0" fmla="*/ 0 w 721"/>
                    <a:gd name="T1" fmla="*/ 0 h 1279"/>
                    <a:gd name="T2" fmla="*/ 0 w 721"/>
                    <a:gd name="T3" fmla="*/ 0 h 1279"/>
                    <a:gd name="T4" fmla="*/ 0 w 721"/>
                    <a:gd name="T5" fmla="*/ 1 h 1279"/>
                    <a:gd name="T6" fmla="*/ 0 w 721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1"/>
                    <a:gd name="T13" fmla="*/ 0 h 1279"/>
                    <a:gd name="T14" fmla="*/ 721 w 721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1" h="1279">
                      <a:moveTo>
                        <a:pt x="0" y="0"/>
                      </a:moveTo>
                      <a:lnTo>
                        <a:pt x="720" y="0"/>
                      </a:lnTo>
                      <a:lnTo>
                        <a:pt x="720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05" name="Text Box 70">
                <a:extLst>
                  <a:ext uri="{FF2B5EF4-FFF2-40B4-BE49-F238E27FC236}">
                    <a16:creationId xmlns:a16="http://schemas.microsoft.com/office/drawing/2014/main" xmlns="" id="{1EEE1B2C-C492-408A-9FCB-07F2F224D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2" y="1321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506" name="Group 71">
                <a:extLst>
                  <a:ext uri="{FF2B5EF4-FFF2-40B4-BE49-F238E27FC236}">
                    <a16:creationId xmlns:a16="http://schemas.microsoft.com/office/drawing/2014/main" xmlns="" id="{1FDE286E-945B-4E7F-8EE5-1FD4E19CB9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4" y="1315"/>
                <a:ext cx="283" cy="289"/>
                <a:chOff x="3124" y="1315"/>
                <a:chExt cx="283" cy="289"/>
              </a:xfrm>
            </p:grpSpPr>
            <p:sp>
              <p:nvSpPr>
                <p:cNvPr id="16512" name="Freeform 72">
                  <a:extLst>
                    <a:ext uri="{FF2B5EF4-FFF2-40B4-BE49-F238E27FC236}">
                      <a16:creationId xmlns:a16="http://schemas.microsoft.com/office/drawing/2014/main" xmlns="" id="{A611BDD0-6208-4B53-9B76-E825FD54F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" y="1315"/>
                  <a:ext cx="141" cy="289"/>
                </a:xfrm>
                <a:custGeom>
                  <a:avLst/>
                  <a:gdLst>
                    <a:gd name="T0" fmla="*/ 0 w 625"/>
                    <a:gd name="T1" fmla="*/ 0 h 1279"/>
                    <a:gd name="T2" fmla="*/ 0 w 625"/>
                    <a:gd name="T3" fmla="*/ 0 h 1279"/>
                    <a:gd name="T4" fmla="*/ 0 w 625"/>
                    <a:gd name="T5" fmla="*/ 1 h 1279"/>
                    <a:gd name="T6" fmla="*/ 0 w 625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1279"/>
                    <a:gd name="T14" fmla="*/ 625 w 625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1279">
                      <a:moveTo>
                        <a:pt x="624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624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13" name="Freeform 73">
                  <a:extLst>
                    <a:ext uri="{FF2B5EF4-FFF2-40B4-BE49-F238E27FC236}">
                      <a16:creationId xmlns:a16="http://schemas.microsoft.com/office/drawing/2014/main" xmlns="" id="{1ABB977D-F784-4016-9981-3D2060A75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6" y="1315"/>
                  <a:ext cx="142" cy="289"/>
                </a:xfrm>
                <a:custGeom>
                  <a:avLst/>
                  <a:gdLst>
                    <a:gd name="T0" fmla="*/ 0 w 629"/>
                    <a:gd name="T1" fmla="*/ 0 h 1279"/>
                    <a:gd name="T2" fmla="*/ 0 w 629"/>
                    <a:gd name="T3" fmla="*/ 0 h 1279"/>
                    <a:gd name="T4" fmla="*/ 0 w 629"/>
                    <a:gd name="T5" fmla="*/ 1 h 1279"/>
                    <a:gd name="T6" fmla="*/ 0 w 629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9"/>
                    <a:gd name="T13" fmla="*/ 0 h 1279"/>
                    <a:gd name="T14" fmla="*/ 629 w 629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9" h="1279">
                      <a:moveTo>
                        <a:pt x="0" y="0"/>
                      </a:moveTo>
                      <a:lnTo>
                        <a:pt x="628" y="0"/>
                      </a:lnTo>
                      <a:lnTo>
                        <a:pt x="628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507" name="Line 74">
                <a:extLst>
                  <a:ext uri="{FF2B5EF4-FFF2-40B4-BE49-F238E27FC236}">
                    <a16:creationId xmlns:a16="http://schemas.microsoft.com/office/drawing/2014/main" xmlns="" id="{D51F961E-6974-4594-B722-1F72D1118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1459"/>
                <a:ext cx="138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8" name="Line 75">
                <a:extLst>
                  <a:ext uri="{FF2B5EF4-FFF2-40B4-BE49-F238E27FC236}">
                    <a16:creationId xmlns:a16="http://schemas.microsoft.com/office/drawing/2014/main" xmlns="" id="{FF5D32D7-6DCD-4CD0-993C-FF055E766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4" y="1459"/>
                <a:ext cx="154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9" name="Freeform 76">
                <a:extLst>
                  <a:ext uri="{FF2B5EF4-FFF2-40B4-BE49-F238E27FC236}">
                    <a16:creationId xmlns:a16="http://schemas.microsoft.com/office/drawing/2014/main" xmlns="" id="{64BA14AC-1448-4CE1-90EE-A298D75A0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1459"/>
                <a:ext cx="429" cy="192"/>
              </a:xfrm>
              <a:custGeom>
                <a:avLst/>
                <a:gdLst>
                  <a:gd name="T0" fmla="*/ 0 w 1897"/>
                  <a:gd name="T1" fmla="*/ 0 h 850"/>
                  <a:gd name="T2" fmla="*/ 0 w 1897"/>
                  <a:gd name="T3" fmla="*/ 0 h 850"/>
                  <a:gd name="T4" fmla="*/ 1 w 1897"/>
                  <a:gd name="T5" fmla="*/ 0 h 850"/>
                  <a:gd name="T6" fmla="*/ 1 w 1897"/>
                  <a:gd name="T7" fmla="*/ 0 h 850"/>
                  <a:gd name="T8" fmla="*/ 1 w 1897"/>
                  <a:gd name="T9" fmla="*/ 0 h 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7"/>
                  <a:gd name="T16" fmla="*/ 0 h 850"/>
                  <a:gd name="T17" fmla="*/ 1897 w 1897"/>
                  <a:gd name="T18" fmla="*/ 850 h 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7" h="850">
                    <a:moveTo>
                      <a:pt x="0" y="0"/>
                    </a:moveTo>
                    <a:lnTo>
                      <a:pt x="0" y="849"/>
                    </a:lnTo>
                    <a:lnTo>
                      <a:pt x="1724" y="849"/>
                    </a:lnTo>
                    <a:lnTo>
                      <a:pt x="1724" y="283"/>
                    </a:lnTo>
                    <a:lnTo>
                      <a:pt x="1896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10" name="Line 77">
                <a:extLst>
                  <a:ext uri="{FF2B5EF4-FFF2-40B4-BE49-F238E27FC236}">
                    <a16:creationId xmlns:a16="http://schemas.microsoft.com/office/drawing/2014/main" xmlns="" id="{1B47A9AF-A296-489E-B347-AC73F08E4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56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1" name="Freeform 78">
                <a:extLst>
                  <a:ext uri="{FF2B5EF4-FFF2-40B4-BE49-F238E27FC236}">
                    <a16:creationId xmlns:a16="http://schemas.microsoft.com/office/drawing/2014/main" xmlns="" id="{73AA66C2-BCE5-431F-8A96-645250C3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454"/>
                <a:ext cx="335" cy="277"/>
              </a:xfrm>
              <a:custGeom>
                <a:avLst/>
                <a:gdLst>
                  <a:gd name="T0" fmla="*/ 0 w 1483"/>
                  <a:gd name="T1" fmla="*/ 0 h 1226"/>
                  <a:gd name="T2" fmla="*/ 0 w 1483"/>
                  <a:gd name="T3" fmla="*/ 1 h 1226"/>
                  <a:gd name="T4" fmla="*/ 1 w 1483"/>
                  <a:gd name="T5" fmla="*/ 1 h 1226"/>
                  <a:gd name="T6" fmla="*/ 1 w 1483"/>
                  <a:gd name="T7" fmla="*/ 0 h 1226"/>
                  <a:gd name="T8" fmla="*/ 1 w 1483"/>
                  <a:gd name="T9" fmla="*/ 0 h 1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3"/>
                  <a:gd name="T16" fmla="*/ 0 h 1226"/>
                  <a:gd name="T17" fmla="*/ 1483 w 1483"/>
                  <a:gd name="T18" fmla="*/ 1226 h 1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3" h="1226">
                    <a:moveTo>
                      <a:pt x="0" y="446"/>
                    </a:moveTo>
                    <a:lnTo>
                      <a:pt x="0" y="1225"/>
                    </a:lnTo>
                    <a:lnTo>
                      <a:pt x="1297" y="1225"/>
                    </a:lnTo>
                    <a:lnTo>
                      <a:pt x="1297" y="398"/>
                    </a:lnTo>
                    <a:lnTo>
                      <a:pt x="1482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409" name="Group 79">
              <a:extLst>
                <a:ext uri="{FF2B5EF4-FFF2-40B4-BE49-F238E27FC236}">
                  <a16:creationId xmlns:a16="http://schemas.microsoft.com/office/drawing/2014/main" xmlns="" id="{D8A6F264-85AB-4C90-91F5-F70477CCD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375" y="2697163"/>
              <a:ext cx="3335336" cy="812800"/>
              <a:chOff x="1811" y="1699"/>
              <a:chExt cx="2101" cy="512"/>
            </a:xfrm>
          </p:grpSpPr>
          <p:grpSp>
            <p:nvGrpSpPr>
              <p:cNvPr id="16468" name="Group 80">
                <a:extLst>
                  <a:ext uri="{FF2B5EF4-FFF2-40B4-BE49-F238E27FC236}">
                    <a16:creationId xmlns:a16="http://schemas.microsoft.com/office/drawing/2014/main" xmlns="" id="{A6C97846-44AB-4108-A289-F470ACFF5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2" y="1699"/>
                <a:ext cx="214" cy="481"/>
                <a:chOff x="2752" y="1699"/>
                <a:chExt cx="214" cy="481"/>
              </a:xfrm>
            </p:grpSpPr>
            <p:sp>
              <p:nvSpPr>
                <p:cNvPr id="16494" name="Freeform 81">
                  <a:extLst>
                    <a:ext uri="{FF2B5EF4-FFF2-40B4-BE49-F238E27FC236}">
                      <a16:creationId xmlns:a16="http://schemas.microsoft.com/office/drawing/2014/main" xmlns="" id="{2024F146-FFE4-48AF-9D40-DF2D15A78C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4" y="1699"/>
                  <a:ext cx="212" cy="481"/>
                </a:xfrm>
                <a:custGeom>
                  <a:avLst/>
                  <a:gdLst>
                    <a:gd name="T0" fmla="*/ 0 w 939"/>
                    <a:gd name="T1" fmla="*/ 1 h 2126"/>
                    <a:gd name="T2" fmla="*/ 0 w 939"/>
                    <a:gd name="T3" fmla="*/ 1 h 2126"/>
                    <a:gd name="T4" fmla="*/ 0 w 939"/>
                    <a:gd name="T5" fmla="*/ 0 h 2126"/>
                    <a:gd name="T6" fmla="*/ 0 w 939"/>
                    <a:gd name="T7" fmla="*/ 0 h 2126"/>
                    <a:gd name="T8" fmla="*/ 0 w 939"/>
                    <a:gd name="T9" fmla="*/ 0 h 2126"/>
                    <a:gd name="T10" fmla="*/ 0 w 939"/>
                    <a:gd name="T11" fmla="*/ 1 h 2126"/>
                    <a:gd name="T12" fmla="*/ 0 w 939"/>
                    <a:gd name="T13" fmla="*/ 1 h 2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39"/>
                    <a:gd name="T22" fmla="*/ 0 h 2126"/>
                    <a:gd name="T23" fmla="*/ 939 w 939"/>
                    <a:gd name="T24" fmla="*/ 2126 h 2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39" h="2126">
                      <a:moveTo>
                        <a:pt x="0" y="1417"/>
                      </a:moveTo>
                      <a:lnTo>
                        <a:pt x="314" y="1062"/>
                      </a:lnTo>
                      <a:lnTo>
                        <a:pt x="0" y="707"/>
                      </a:lnTo>
                      <a:lnTo>
                        <a:pt x="0" y="0"/>
                      </a:lnTo>
                      <a:lnTo>
                        <a:pt x="938" y="707"/>
                      </a:lnTo>
                      <a:lnTo>
                        <a:pt x="938" y="1417"/>
                      </a:lnTo>
                      <a:lnTo>
                        <a:pt x="0" y="2125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5" name="Text Box 82">
                  <a:extLst>
                    <a:ext uri="{FF2B5EF4-FFF2-40B4-BE49-F238E27FC236}">
                      <a16:creationId xmlns:a16="http://schemas.microsoft.com/office/drawing/2014/main" xmlns="" id="{D9C1D5E9-E40B-40B3-9FFC-90C5CAFC86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659" y="1828"/>
                  <a:ext cx="387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6469" name="Group 83">
                <a:extLst>
                  <a:ext uri="{FF2B5EF4-FFF2-40B4-BE49-F238E27FC236}">
                    <a16:creationId xmlns:a16="http://schemas.microsoft.com/office/drawing/2014/main" xmlns="" id="{E3FC767A-DD59-4B39-AAB8-2713AA3C10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1" y="1795"/>
                <a:ext cx="357" cy="289"/>
                <a:chOff x="1811" y="1795"/>
                <a:chExt cx="357" cy="289"/>
              </a:xfrm>
            </p:grpSpPr>
            <p:sp>
              <p:nvSpPr>
                <p:cNvPr id="16490" name="Text Box 84">
                  <a:extLst>
                    <a:ext uri="{FF2B5EF4-FFF2-40B4-BE49-F238E27FC236}">
                      <a16:creationId xmlns:a16="http://schemas.microsoft.com/office/drawing/2014/main" xmlns="" id="{28B750A9-9F76-40FB-A245-363084CC61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1" y="1801"/>
                  <a:ext cx="273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Im</a:t>
                  </a:r>
                </a:p>
              </p:txBody>
            </p:sp>
            <p:grpSp>
              <p:nvGrpSpPr>
                <p:cNvPr id="16491" name="Group 85">
                  <a:extLst>
                    <a:ext uri="{FF2B5EF4-FFF2-40B4-BE49-F238E27FC236}">
                      <a16:creationId xmlns:a16="http://schemas.microsoft.com/office/drawing/2014/main" xmlns="" id="{F12AC918-7ECE-4D28-AC34-B25AA85C5E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8" y="1795"/>
                  <a:ext cx="340" cy="289"/>
                  <a:chOff x="1828" y="1795"/>
                  <a:chExt cx="340" cy="289"/>
                </a:xfrm>
              </p:grpSpPr>
              <p:sp>
                <p:nvSpPr>
                  <p:cNvPr id="16492" name="Freeform 86">
                    <a:extLst>
                      <a:ext uri="{FF2B5EF4-FFF2-40B4-BE49-F238E27FC236}">
                        <a16:creationId xmlns:a16="http://schemas.microsoft.com/office/drawing/2014/main" xmlns="" id="{71EF5816-6D3E-4588-8AC5-4ABD31234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8" y="1795"/>
                    <a:ext cx="169" cy="289"/>
                  </a:xfrm>
                  <a:custGeom>
                    <a:avLst/>
                    <a:gdLst>
                      <a:gd name="T0" fmla="*/ 0 w 750"/>
                      <a:gd name="T1" fmla="*/ 0 h 1277"/>
                      <a:gd name="T2" fmla="*/ 0 w 750"/>
                      <a:gd name="T3" fmla="*/ 0 h 1277"/>
                      <a:gd name="T4" fmla="*/ 0 w 750"/>
                      <a:gd name="T5" fmla="*/ 1 h 1277"/>
                      <a:gd name="T6" fmla="*/ 0 w 750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0"/>
                      <a:gd name="T13" fmla="*/ 0 h 1277"/>
                      <a:gd name="T14" fmla="*/ 750 w 750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0" h="1277">
                        <a:moveTo>
                          <a:pt x="749" y="0"/>
                        </a:moveTo>
                        <a:lnTo>
                          <a:pt x="0" y="0"/>
                        </a:lnTo>
                        <a:lnTo>
                          <a:pt x="0" y="1276"/>
                        </a:lnTo>
                        <a:lnTo>
                          <a:pt x="749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93" name="Freeform 87">
                    <a:extLst>
                      <a:ext uri="{FF2B5EF4-FFF2-40B4-BE49-F238E27FC236}">
                        <a16:creationId xmlns:a16="http://schemas.microsoft.com/office/drawing/2014/main" xmlns="" id="{8D1AC0CB-3D3C-4540-AB87-DD54257EBA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7" y="1795"/>
                    <a:ext cx="170" cy="289"/>
                  </a:xfrm>
                  <a:custGeom>
                    <a:avLst/>
                    <a:gdLst>
                      <a:gd name="T0" fmla="*/ 0 w 754"/>
                      <a:gd name="T1" fmla="*/ 0 h 1277"/>
                      <a:gd name="T2" fmla="*/ 0 w 754"/>
                      <a:gd name="T3" fmla="*/ 0 h 1277"/>
                      <a:gd name="T4" fmla="*/ 0 w 754"/>
                      <a:gd name="T5" fmla="*/ 1 h 1277"/>
                      <a:gd name="T6" fmla="*/ 0 w 754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4"/>
                      <a:gd name="T13" fmla="*/ 0 h 1277"/>
                      <a:gd name="T14" fmla="*/ 754 w 754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4" h="1277">
                        <a:moveTo>
                          <a:pt x="0" y="0"/>
                        </a:moveTo>
                        <a:lnTo>
                          <a:pt x="753" y="0"/>
                        </a:lnTo>
                        <a:lnTo>
                          <a:pt x="753" y="1276"/>
                        </a:lnTo>
                        <a:lnTo>
                          <a:pt x="0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6470" name="Text Box 88">
                <a:extLst>
                  <a:ext uri="{FF2B5EF4-FFF2-40B4-BE49-F238E27FC236}">
                    <a16:creationId xmlns:a16="http://schemas.microsoft.com/office/drawing/2014/main" xmlns="" id="{07C5EE9E-EEA7-4317-B462-838EB0207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" y="1806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71" name="Group 89">
                <a:extLst>
                  <a:ext uri="{FF2B5EF4-FFF2-40B4-BE49-F238E27FC236}">
                    <a16:creationId xmlns:a16="http://schemas.microsoft.com/office/drawing/2014/main" xmlns="" id="{ECED60F3-1DEB-496E-B610-0A8EF06AB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795"/>
                <a:ext cx="295" cy="289"/>
                <a:chOff x="2288" y="1795"/>
                <a:chExt cx="295" cy="289"/>
              </a:xfrm>
            </p:grpSpPr>
            <p:sp>
              <p:nvSpPr>
                <p:cNvPr id="16488" name="Freeform 90">
                  <a:extLst>
                    <a:ext uri="{FF2B5EF4-FFF2-40B4-BE49-F238E27FC236}">
                      <a16:creationId xmlns:a16="http://schemas.microsoft.com/office/drawing/2014/main" xmlns="" id="{626BD906-448D-48AB-816E-6033B870D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1795"/>
                  <a:ext cx="148" cy="289"/>
                </a:xfrm>
                <a:custGeom>
                  <a:avLst/>
                  <a:gdLst>
                    <a:gd name="T0" fmla="*/ 0 w 655"/>
                    <a:gd name="T1" fmla="*/ 0 h 1277"/>
                    <a:gd name="T2" fmla="*/ 0 w 655"/>
                    <a:gd name="T3" fmla="*/ 0 h 1277"/>
                    <a:gd name="T4" fmla="*/ 0 w 655"/>
                    <a:gd name="T5" fmla="*/ 1 h 1277"/>
                    <a:gd name="T6" fmla="*/ 0 w 65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5"/>
                    <a:gd name="T13" fmla="*/ 0 h 1277"/>
                    <a:gd name="T14" fmla="*/ 655 w 65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5" h="1277">
                      <a:moveTo>
                        <a:pt x="65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5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89" name="Freeform 91">
                  <a:extLst>
                    <a:ext uri="{FF2B5EF4-FFF2-40B4-BE49-F238E27FC236}">
                      <a16:creationId xmlns:a16="http://schemas.microsoft.com/office/drawing/2014/main" xmlns="" id="{54BD3874-0AEF-43A7-A67F-63B4E5E6BC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6" y="1795"/>
                  <a:ext cx="147" cy="289"/>
                </a:xfrm>
                <a:custGeom>
                  <a:avLst/>
                  <a:gdLst>
                    <a:gd name="T0" fmla="*/ 0 w 651"/>
                    <a:gd name="T1" fmla="*/ 0 h 1277"/>
                    <a:gd name="T2" fmla="*/ 0 w 651"/>
                    <a:gd name="T3" fmla="*/ 0 h 1277"/>
                    <a:gd name="T4" fmla="*/ 0 w 651"/>
                    <a:gd name="T5" fmla="*/ 1 h 1277"/>
                    <a:gd name="T6" fmla="*/ 0 w 651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1"/>
                    <a:gd name="T13" fmla="*/ 0 h 1277"/>
                    <a:gd name="T14" fmla="*/ 651 w 651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1" h="1277">
                      <a:moveTo>
                        <a:pt x="0" y="0"/>
                      </a:moveTo>
                      <a:lnTo>
                        <a:pt x="650" y="0"/>
                      </a:lnTo>
                      <a:lnTo>
                        <a:pt x="650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72" name="Line 92">
                <a:extLst>
                  <a:ext uri="{FF2B5EF4-FFF2-40B4-BE49-F238E27FC236}">
                    <a16:creationId xmlns:a16="http://schemas.microsoft.com/office/drawing/2014/main" xmlns="" id="{9CAB55BC-A8FE-46A8-B882-80C615852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3" y="1939"/>
                <a:ext cx="9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Freeform 93">
                <a:extLst>
                  <a:ext uri="{FF2B5EF4-FFF2-40B4-BE49-F238E27FC236}">
                    <a16:creationId xmlns:a16="http://schemas.microsoft.com/office/drawing/2014/main" xmlns="" id="{84E20F37-C2B8-49A7-8C2D-253F25A16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1843"/>
                <a:ext cx="46" cy="95"/>
              </a:xfrm>
              <a:custGeom>
                <a:avLst/>
                <a:gdLst>
                  <a:gd name="T0" fmla="*/ 0 w 209"/>
                  <a:gd name="T1" fmla="*/ 0 h 425"/>
                  <a:gd name="T2" fmla="*/ 0 w 209"/>
                  <a:gd name="T3" fmla="*/ 0 h 425"/>
                  <a:gd name="T4" fmla="*/ 0 w 209"/>
                  <a:gd name="T5" fmla="*/ 0 h 425"/>
                  <a:gd name="T6" fmla="*/ 0 w 209"/>
                  <a:gd name="T7" fmla="*/ 0 h 4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9"/>
                  <a:gd name="T13" fmla="*/ 0 h 425"/>
                  <a:gd name="T14" fmla="*/ 209 w 209"/>
                  <a:gd name="T15" fmla="*/ 425 h 4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9" h="425">
                    <a:moveTo>
                      <a:pt x="0" y="424"/>
                    </a:moveTo>
                    <a:lnTo>
                      <a:pt x="0" y="0"/>
                    </a:lnTo>
                    <a:lnTo>
                      <a:pt x="208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74" name="Line 94">
                <a:extLst>
                  <a:ext uri="{FF2B5EF4-FFF2-40B4-BE49-F238E27FC236}">
                    <a16:creationId xmlns:a16="http://schemas.microsoft.com/office/drawing/2014/main" xmlns="" id="{B5EDDB05-1F25-4F79-8F70-B9E12495A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1843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Text Box 95">
                <a:extLst>
                  <a:ext uri="{FF2B5EF4-FFF2-40B4-BE49-F238E27FC236}">
                    <a16:creationId xmlns:a16="http://schemas.microsoft.com/office/drawing/2014/main" xmlns="" id="{0095D2B5-DE10-4395-97E0-08EF87C05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0" y="1801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Dm</a:t>
                </a:r>
              </a:p>
            </p:txBody>
          </p:sp>
          <p:grpSp>
            <p:nvGrpSpPr>
              <p:cNvPr id="16476" name="Group 96">
                <a:extLst>
                  <a:ext uri="{FF2B5EF4-FFF2-40B4-BE49-F238E27FC236}">
                    <a16:creationId xmlns:a16="http://schemas.microsoft.com/office/drawing/2014/main" xmlns="" id="{3382B801-9E08-4455-B0D2-443219AB3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7" y="1795"/>
                <a:ext cx="324" cy="289"/>
                <a:chOff x="3137" y="1795"/>
                <a:chExt cx="324" cy="289"/>
              </a:xfrm>
            </p:grpSpPr>
            <p:sp>
              <p:nvSpPr>
                <p:cNvPr id="16486" name="Freeform 97">
                  <a:extLst>
                    <a:ext uri="{FF2B5EF4-FFF2-40B4-BE49-F238E27FC236}">
                      <a16:creationId xmlns:a16="http://schemas.microsoft.com/office/drawing/2014/main" xmlns="" id="{36DB8618-33B0-42A6-A40E-45EFA69FF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7" y="1795"/>
                  <a:ext cx="161" cy="289"/>
                </a:xfrm>
                <a:custGeom>
                  <a:avLst/>
                  <a:gdLst>
                    <a:gd name="T0" fmla="*/ 0 w 713"/>
                    <a:gd name="T1" fmla="*/ 0 h 1277"/>
                    <a:gd name="T2" fmla="*/ 0 w 713"/>
                    <a:gd name="T3" fmla="*/ 0 h 1277"/>
                    <a:gd name="T4" fmla="*/ 0 w 713"/>
                    <a:gd name="T5" fmla="*/ 1 h 1277"/>
                    <a:gd name="T6" fmla="*/ 0 w 713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3"/>
                    <a:gd name="T13" fmla="*/ 0 h 1277"/>
                    <a:gd name="T14" fmla="*/ 713 w 713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3" h="1277">
                      <a:moveTo>
                        <a:pt x="712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712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87" name="Freeform 98">
                  <a:extLst>
                    <a:ext uri="{FF2B5EF4-FFF2-40B4-BE49-F238E27FC236}">
                      <a16:creationId xmlns:a16="http://schemas.microsoft.com/office/drawing/2014/main" xmlns="" id="{53055F72-D3A8-4B1E-A8DF-E50C4C295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8" y="1795"/>
                  <a:ext cx="163" cy="289"/>
                </a:xfrm>
                <a:custGeom>
                  <a:avLst/>
                  <a:gdLst>
                    <a:gd name="T0" fmla="*/ 0 w 721"/>
                    <a:gd name="T1" fmla="*/ 0 h 1277"/>
                    <a:gd name="T2" fmla="*/ 0 w 721"/>
                    <a:gd name="T3" fmla="*/ 0 h 1277"/>
                    <a:gd name="T4" fmla="*/ 0 w 721"/>
                    <a:gd name="T5" fmla="*/ 1 h 1277"/>
                    <a:gd name="T6" fmla="*/ 0 w 721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1"/>
                    <a:gd name="T13" fmla="*/ 0 h 1277"/>
                    <a:gd name="T14" fmla="*/ 721 w 721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1" h="1277">
                      <a:moveTo>
                        <a:pt x="0" y="0"/>
                      </a:moveTo>
                      <a:lnTo>
                        <a:pt x="720" y="0"/>
                      </a:lnTo>
                      <a:lnTo>
                        <a:pt x="720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77" name="Text Box 99">
                <a:extLst>
                  <a:ext uri="{FF2B5EF4-FFF2-40B4-BE49-F238E27FC236}">
                    <a16:creationId xmlns:a16="http://schemas.microsoft.com/office/drawing/2014/main" xmlns="" id="{90D51A3E-6197-4E21-BD41-40427CA66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2" y="1801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78" name="Group 100">
                <a:extLst>
                  <a:ext uri="{FF2B5EF4-FFF2-40B4-BE49-F238E27FC236}">
                    <a16:creationId xmlns:a16="http://schemas.microsoft.com/office/drawing/2014/main" xmlns="" id="{35B4508C-A1F2-4820-B71F-33496E9D2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5" y="1795"/>
                <a:ext cx="283" cy="289"/>
                <a:chOff x="3605" y="1795"/>
                <a:chExt cx="283" cy="289"/>
              </a:xfrm>
            </p:grpSpPr>
            <p:sp>
              <p:nvSpPr>
                <p:cNvPr id="16484" name="Freeform 101">
                  <a:extLst>
                    <a:ext uri="{FF2B5EF4-FFF2-40B4-BE49-F238E27FC236}">
                      <a16:creationId xmlns:a16="http://schemas.microsoft.com/office/drawing/2014/main" xmlns="" id="{ED82956E-B87C-45C5-8D9B-580CB7C9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5" y="1795"/>
                  <a:ext cx="141" cy="289"/>
                </a:xfrm>
                <a:custGeom>
                  <a:avLst/>
                  <a:gdLst>
                    <a:gd name="T0" fmla="*/ 0 w 625"/>
                    <a:gd name="T1" fmla="*/ 0 h 1277"/>
                    <a:gd name="T2" fmla="*/ 0 w 625"/>
                    <a:gd name="T3" fmla="*/ 0 h 1277"/>
                    <a:gd name="T4" fmla="*/ 0 w 625"/>
                    <a:gd name="T5" fmla="*/ 1 h 1277"/>
                    <a:gd name="T6" fmla="*/ 0 w 62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1277"/>
                    <a:gd name="T14" fmla="*/ 625 w 62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1277">
                      <a:moveTo>
                        <a:pt x="62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2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85" name="Freeform 102">
                  <a:extLst>
                    <a:ext uri="{FF2B5EF4-FFF2-40B4-BE49-F238E27FC236}">
                      <a16:creationId xmlns:a16="http://schemas.microsoft.com/office/drawing/2014/main" xmlns="" id="{1064B38E-0522-4ED5-9052-68B08D65D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6" y="1795"/>
                  <a:ext cx="142" cy="289"/>
                </a:xfrm>
                <a:custGeom>
                  <a:avLst/>
                  <a:gdLst>
                    <a:gd name="T0" fmla="*/ 0 w 630"/>
                    <a:gd name="T1" fmla="*/ 0 h 1277"/>
                    <a:gd name="T2" fmla="*/ 0 w 630"/>
                    <a:gd name="T3" fmla="*/ 0 h 1277"/>
                    <a:gd name="T4" fmla="*/ 0 w 630"/>
                    <a:gd name="T5" fmla="*/ 1 h 1277"/>
                    <a:gd name="T6" fmla="*/ 0 w 630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0"/>
                    <a:gd name="T13" fmla="*/ 0 h 1277"/>
                    <a:gd name="T14" fmla="*/ 630 w 630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0" h="1277">
                      <a:moveTo>
                        <a:pt x="0" y="0"/>
                      </a:moveTo>
                      <a:lnTo>
                        <a:pt x="629" y="0"/>
                      </a:lnTo>
                      <a:lnTo>
                        <a:pt x="629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79" name="Line 103">
                <a:extLst>
                  <a:ext uri="{FF2B5EF4-FFF2-40B4-BE49-F238E27FC236}">
                    <a16:creationId xmlns:a16="http://schemas.microsoft.com/office/drawing/2014/main" xmlns="" id="{3BB91C98-D230-4B60-91F0-95E47A495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8" y="1939"/>
                <a:ext cx="138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0" name="Line 104">
                <a:extLst>
                  <a:ext uri="{FF2B5EF4-FFF2-40B4-BE49-F238E27FC236}">
                    <a16:creationId xmlns:a16="http://schemas.microsoft.com/office/drawing/2014/main" xmlns="" id="{4A7877BA-460F-420B-B2D6-7E49345F9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4" y="1939"/>
                <a:ext cx="154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Freeform 105">
                <a:extLst>
                  <a:ext uri="{FF2B5EF4-FFF2-40B4-BE49-F238E27FC236}">
                    <a16:creationId xmlns:a16="http://schemas.microsoft.com/office/drawing/2014/main" xmlns="" id="{88FC519A-6DC8-45F5-9ADE-15667CBC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5" y="1939"/>
                <a:ext cx="429" cy="192"/>
              </a:xfrm>
              <a:custGeom>
                <a:avLst/>
                <a:gdLst>
                  <a:gd name="T0" fmla="*/ 0 w 1896"/>
                  <a:gd name="T1" fmla="*/ 0 h 849"/>
                  <a:gd name="T2" fmla="*/ 0 w 1896"/>
                  <a:gd name="T3" fmla="*/ 0 h 849"/>
                  <a:gd name="T4" fmla="*/ 1 w 1896"/>
                  <a:gd name="T5" fmla="*/ 0 h 849"/>
                  <a:gd name="T6" fmla="*/ 1 w 1896"/>
                  <a:gd name="T7" fmla="*/ 0 h 849"/>
                  <a:gd name="T8" fmla="*/ 1 w 1896"/>
                  <a:gd name="T9" fmla="*/ 0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6"/>
                  <a:gd name="T16" fmla="*/ 0 h 849"/>
                  <a:gd name="T17" fmla="*/ 1896 w 1896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6" h="849">
                    <a:moveTo>
                      <a:pt x="0" y="0"/>
                    </a:moveTo>
                    <a:lnTo>
                      <a:pt x="0" y="848"/>
                    </a:lnTo>
                    <a:lnTo>
                      <a:pt x="1723" y="848"/>
                    </a:lnTo>
                    <a:lnTo>
                      <a:pt x="1723" y="282"/>
                    </a:lnTo>
                    <a:lnTo>
                      <a:pt x="1895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82" name="Line 106">
                <a:extLst>
                  <a:ext uri="{FF2B5EF4-FFF2-40B4-BE49-F238E27FC236}">
                    <a16:creationId xmlns:a16="http://schemas.microsoft.com/office/drawing/2014/main" xmlns="" id="{15F43A81-80F1-4B83-BE31-6155ACEF9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9" y="2036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3" name="Freeform 107">
                <a:extLst>
                  <a:ext uri="{FF2B5EF4-FFF2-40B4-BE49-F238E27FC236}">
                    <a16:creationId xmlns:a16="http://schemas.microsoft.com/office/drawing/2014/main" xmlns="" id="{EA5C8163-00E2-4BCB-BE7D-08132763B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" y="1934"/>
                <a:ext cx="335" cy="277"/>
              </a:xfrm>
              <a:custGeom>
                <a:avLst/>
                <a:gdLst>
                  <a:gd name="T0" fmla="*/ 0 w 1483"/>
                  <a:gd name="T1" fmla="*/ 0 h 1225"/>
                  <a:gd name="T2" fmla="*/ 0 w 1483"/>
                  <a:gd name="T3" fmla="*/ 1 h 1225"/>
                  <a:gd name="T4" fmla="*/ 1 w 1483"/>
                  <a:gd name="T5" fmla="*/ 1 h 1225"/>
                  <a:gd name="T6" fmla="*/ 1 w 1483"/>
                  <a:gd name="T7" fmla="*/ 0 h 1225"/>
                  <a:gd name="T8" fmla="*/ 1 w 1483"/>
                  <a:gd name="T9" fmla="*/ 0 h 1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3"/>
                  <a:gd name="T16" fmla="*/ 0 h 1225"/>
                  <a:gd name="T17" fmla="*/ 1483 w 1483"/>
                  <a:gd name="T18" fmla="*/ 1225 h 1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3" h="1225">
                    <a:moveTo>
                      <a:pt x="0" y="446"/>
                    </a:moveTo>
                    <a:lnTo>
                      <a:pt x="0" y="1224"/>
                    </a:lnTo>
                    <a:lnTo>
                      <a:pt x="1297" y="1224"/>
                    </a:lnTo>
                    <a:lnTo>
                      <a:pt x="1297" y="398"/>
                    </a:lnTo>
                    <a:lnTo>
                      <a:pt x="1482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410" name="Group 108">
              <a:extLst>
                <a:ext uri="{FF2B5EF4-FFF2-40B4-BE49-F238E27FC236}">
                  <a16:creationId xmlns:a16="http://schemas.microsoft.com/office/drawing/2014/main" xmlns="" id="{EE96E464-DCAC-42EE-96C7-971E29AD8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2773" y="4221163"/>
              <a:ext cx="3335336" cy="812800"/>
              <a:chOff x="2627" y="2659"/>
              <a:chExt cx="2101" cy="512"/>
            </a:xfrm>
          </p:grpSpPr>
          <p:grpSp>
            <p:nvGrpSpPr>
              <p:cNvPr id="16440" name="Group 109">
                <a:extLst>
                  <a:ext uri="{FF2B5EF4-FFF2-40B4-BE49-F238E27FC236}">
                    <a16:creationId xmlns:a16="http://schemas.microsoft.com/office/drawing/2014/main" xmlns="" id="{A794B55A-8C71-4F03-A6DE-1ED81CAC2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" y="2659"/>
                <a:ext cx="214" cy="481"/>
                <a:chOff x="3568" y="2659"/>
                <a:chExt cx="214" cy="481"/>
              </a:xfrm>
            </p:grpSpPr>
            <p:sp>
              <p:nvSpPr>
                <p:cNvPr id="16466" name="Freeform 110">
                  <a:extLst>
                    <a:ext uri="{FF2B5EF4-FFF2-40B4-BE49-F238E27FC236}">
                      <a16:creationId xmlns:a16="http://schemas.microsoft.com/office/drawing/2014/main" xmlns="" id="{917010D9-E213-45EF-998E-0884D0541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2659"/>
                  <a:ext cx="212" cy="481"/>
                </a:xfrm>
                <a:custGeom>
                  <a:avLst/>
                  <a:gdLst>
                    <a:gd name="T0" fmla="*/ 0 w 940"/>
                    <a:gd name="T1" fmla="*/ 1 h 2127"/>
                    <a:gd name="T2" fmla="*/ 0 w 940"/>
                    <a:gd name="T3" fmla="*/ 1 h 2127"/>
                    <a:gd name="T4" fmla="*/ 0 w 940"/>
                    <a:gd name="T5" fmla="*/ 0 h 2127"/>
                    <a:gd name="T6" fmla="*/ 0 w 940"/>
                    <a:gd name="T7" fmla="*/ 0 h 2127"/>
                    <a:gd name="T8" fmla="*/ 0 w 940"/>
                    <a:gd name="T9" fmla="*/ 0 h 2127"/>
                    <a:gd name="T10" fmla="*/ 0 w 940"/>
                    <a:gd name="T11" fmla="*/ 1 h 2127"/>
                    <a:gd name="T12" fmla="*/ 0 w 940"/>
                    <a:gd name="T13" fmla="*/ 1 h 21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40"/>
                    <a:gd name="T22" fmla="*/ 0 h 2127"/>
                    <a:gd name="T23" fmla="*/ 940 w 940"/>
                    <a:gd name="T24" fmla="*/ 2127 h 21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40" h="2127">
                      <a:moveTo>
                        <a:pt x="0" y="1417"/>
                      </a:moveTo>
                      <a:lnTo>
                        <a:pt x="314" y="1062"/>
                      </a:lnTo>
                      <a:lnTo>
                        <a:pt x="0" y="708"/>
                      </a:lnTo>
                      <a:lnTo>
                        <a:pt x="0" y="0"/>
                      </a:lnTo>
                      <a:lnTo>
                        <a:pt x="939" y="708"/>
                      </a:lnTo>
                      <a:lnTo>
                        <a:pt x="939" y="1417"/>
                      </a:lnTo>
                      <a:lnTo>
                        <a:pt x="0" y="212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7" name="Text Box 111">
                  <a:extLst>
                    <a:ext uri="{FF2B5EF4-FFF2-40B4-BE49-F238E27FC236}">
                      <a16:creationId xmlns:a16="http://schemas.microsoft.com/office/drawing/2014/main" xmlns="" id="{1221FE4D-EF6C-49D8-AC09-E71AE661A9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475" y="2788"/>
                  <a:ext cx="387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6441" name="Group 112">
                <a:extLst>
                  <a:ext uri="{FF2B5EF4-FFF2-40B4-BE49-F238E27FC236}">
                    <a16:creationId xmlns:a16="http://schemas.microsoft.com/office/drawing/2014/main" xmlns="" id="{00A8D596-2ED1-470C-B50C-6E44D3402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" y="2755"/>
                <a:ext cx="356" cy="289"/>
                <a:chOff x="2627" y="2755"/>
                <a:chExt cx="356" cy="289"/>
              </a:xfrm>
            </p:grpSpPr>
            <p:sp>
              <p:nvSpPr>
                <p:cNvPr id="16462" name="Text Box 113">
                  <a:extLst>
                    <a:ext uri="{FF2B5EF4-FFF2-40B4-BE49-F238E27FC236}">
                      <a16:creationId xmlns:a16="http://schemas.microsoft.com/office/drawing/2014/main" xmlns="" id="{BA124A1B-1ADF-4FE5-9912-A5ED6CC97E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7" y="2761"/>
                  <a:ext cx="273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Im</a:t>
                  </a:r>
                </a:p>
              </p:txBody>
            </p:sp>
            <p:grpSp>
              <p:nvGrpSpPr>
                <p:cNvPr id="16463" name="Group 114">
                  <a:extLst>
                    <a:ext uri="{FF2B5EF4-FFF2-40B4-BE49-F238E27FC236}">
                      <a16:creationId xmlns:a16="http://schemas.microsoft.com/office/drawing/2014/main" xmlns="" id="{B4F23B8F-9CBC-494C-AC29-A980FB52C3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3" y="2755"/>
                  <a:ext cx="340" cy="289"/>
                  <a:chOff x="2643" y="2755"/>
                  <a:chExt cx="340" cy="289"/>
                </a:xfrm>
              </p:grpSpPr>
              <p:sp>
                <p:nvSpPr>
                  <p:cNvPr id="16464" name="Freeform 115">
                    <a:extLst>
                      <a:ext uri="{FF2B5EF4-FFF2-40B4-BE49-F238E27FC236}">
                        <a16:creationId xmlns:a16="http://schemas.microsoft.com/office/drawing/2014/main" xmlns="" id="{1325EFE0-CB60-41E4-96A6-4CC839B5E0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3" y="2755"/>
                    <a:ext cx="169" cy="289"/>
                  </a:xfrm>
                  <a:custGeom>
                    <a:avLst/>
                    <a:gdLst>
                      <a:gd name="T0" fmla="*/ 0 w 750"/>
                      <a:gd name="T1" fmla="*/ 0 h 1279"/>
                      <a:gd name="T2" fmla="*/ 0 w 750"/>
                      <a:gd name="T3" fmla="*/ 0 h 1279"/>
                      <a:gd name="T4" fmla="*/ 0 w 750"/>
                      <a:gd name="T5" fmla="*/ 1 h 1279"/>
                      <a:gd name="T6" fmla="*/ 0 w 750"/>
                      <a:gd name="T7" fmla="*/ 1 h 12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0"/>
                      <a:gd name="T13" fmla="*/ 0 h 1279"/>
                      <a:gd name="T14" fmla="*/ 750 w 750"/>
                      <a:gd name="T15" fmla="*/ 1279 h 127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0" h="1279">
                        <a:moveTo>
                          <a:pt x="749" y="0"/>
                        </a:moveTo>
                        <a:lnTo>
                          <a:pt x="0" y="0"/>
                        </a:lnTo>
                        <a:lnTo>
                          <a:pt x="0" y="1278"/>
                        </a:lnTo>
                        <a:lnTo>
                          <a:pt x="749" y="1278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65" name="Freeform 116">
                    <a:extLst>
                      <a:ext uri="{FF2B5EF4-FFF2-40B4-BE49-F238E27FC236}">
                        <a16:creationId xmlns:a16="http://schemas.microsoft.com/office/drawing/2014/main" xmlns="" id="{61E41A59-C181-4B90-84F8-D92C0FEA9E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3" y="2755"/>
                    <a:ext cx="170" cy="289"/>
                  </a:xfrm>
                  <a:custGeom>
                    <a:avLst/>
                    <a:gdLst>
                      <a:gd name="T0" fmla="*/ 0 w 754"/>
                      <a:gd name="T1" fmla="*/ 0 h 1279"/>
                      <a:gd name="T2" fmla="*/ 0 w 754"/>
                      <a:gd name="T3" fmla="*/ 0 h 1279"/>
                      <a:gd name="T4" fmla="*/ 0 w 754"/>
                      <a:gd name="T5" fmla="*/ 1 h 1279"/>
                      <a:gd name="T6" fmla="*/ 0 w 754"/>
                      <a:gd name="T7" fmla="*/ 1 h 12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4"/>
                      <a:gd name="T13" fmla="*/ 0 h 1279"/>
                      <a:gd name="T14" fmla="*/ 754 w 754"/>
                      <a:gd name="T15" fmla="*/ 1279 h 127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4" h="1279">
                        <a:moveTo>
                          <a:pt x="0" y="0"/>
                        </a:moveTo>
                        <a:lnTo>
                          <a:pt x="753" y="0"/>
                        </a:lnTo>
                        <a:lnTo>
                          <a:pt x="753" y="1278"/>
                        </a:lnTo>
                        <a:lnTo>
                          <a:pt x="0" y="1278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6442" name="Text Box 117">
                <a:extLst>
                  <a:ext uri="{FF2B5EF4-FFF2-40B4-BE49-F238E27FC236}">
                    <a16:creationId xmlns:a16="http://schemas.microsoft.com/office/drawing/2014/main" xmlns="" id="{DA3A1E00-91B0-4D70-8282-CEA25902D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9" y="2766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43" name="Group 118">
                <a:extLst>
                  <a:ext uri="{FF2B5EF4-FFF2-40B4-BE49-F238E27FC236}">
                    <a16:creationId xmlns:a16="http://schemas.microsoft.com/office/drawing/2014/main" xmlns="" id="{FC6554F9-927A-4772-B03B-06F479CE7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4" y="2755"/>
                <a:ext cx="295" cy="289"/>
                <a:chOff x="3104" y="2755"/>
                <a:chExt cx="295" cy="289"/>
              </a:xfrm>
            </p:grpSpPr>
            <p:sp>
              <p:nvSpPr>
                <p:cNvPr id="16460" name="Freeform 119">
                  <a:extLst>
                    <a:ext uri="{FF2B5EF4-FFF2-40B4-BE49-F238E27FC236}">
                      <a16:creationId xmlns:a16="http://schemas.microsoft.com/office/drawing/2014/main" xmlns="" id="{9A62B5DE-D430-4A27-B7BF-B69AB133A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" y="2755"/>
                  <a:ext cx="148" cy="289"/>
                </a:xfrm>
                <a:custGeom>
                  <a:avLst/>
                  <a:gdLst>
                    <a:gd name="T0" fmla="*/ 0 w 655"/>
                    <a:gd name="T1" fmla="*/ 0 h 1279"/>
                    <a:gd name="T2" fmla="*/ 0 w 655"/>
                    <a:gd name="T3" fmla="*/ 0 h 1279"/>
                    <a:gd name="T4" fmla="*/ 0 w 655"/>
                    <a:gd name="T5" fmla="*/ 1 h 1279"/>
                    <a:gd name="T6" fmla="*/ 0 w 655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5"/>
                    <a:gd name="T13" fmla="*/ 0 h 1279"/>
                    <a:gd name="T14" fmla="*/ 655 w 655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5" h="1279">
                      <a:moveTo>
                        <a:pt x="654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654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1" name="Freeform 120">
                  <a:extLst>
                    <a:ext uri="{FF2B5EF4-FFF2-40B4-BE49-F238E27FC236}">
                      <a16:creationId xmlns:a16="http://schemas.microsoft.com/office/drawing/2014/main" xmlns="" id="{E0E06A8F-B46B-4E3A-AA2C-46604CBB4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" y="2755"/>
                  <a:ext cx="147" cy="289"/>
                </a:xfrm>
                <a:custGeom>
                  <a:avLst/>
                  <a:gdLst>
                    <a:gd name="T0" fmla="*/ 0 w 652"/>
                    <a:gd name="T1" fmla="*/ 0 h 1279"/>
                    <a:gd name="T2" fmla="*/ 0 w 652"/>
                    <a:gd name="T3" fmla="*/ 0 h 1279"/>
                    <a:gd name="T4" fmla="*/ 0 w 652"/>
                    <a:gd name="T5" fmla="*/ 1 h 1279"/>
                    <a:gd name="T6" fmla="*/ 0 w 652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2"/>
                    <a:gd name="T13" fmla="*/ 0 h 1279"/>
                    <a:gd name="T14" fmla="*/ 652 w 652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2" h="1279">
                      <a:moveTo>
                        <a:pt x="0" y="0"/>
                      </a:moveTo>
                      <a:lnTo>
                        <a:pt x="651" y="0"/>
                      </a:lnTo>
                      <a:lnTo>
                        <a:pt x="651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44" name="Line 121">
                <a:extLst>
                  <a:ext uri="{FF2B5EF4-FFF2-40B4-BE49-F238E27FC236}">
                    <a16:creationId xmlns:a16="http://schemas.microsoft.com/office/drawing/2014/main" xmlns="" id="{6456721E-BCF8-4D81-B262-F45B28B06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9" y="2899"/>
                <a:ext cx="9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5" name="Freeform 122">
                <a:extLst>
                  <a:ext uri="{FF2B5EF4-FFF2-40B4-BE49-F238E27FC236}">
                    <a16:creationId xmlns:a16="http://schemas.microsoft.com/office/drawing/2014/main" xmlns="" id="{AE51034D-CC9A-4A12-BAFC-1C2A4DF36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2803"/>
                <a:ext cx="46" cy="96"/>
              </a:xfrm>
              <a:custGeom>
                <a:avLst/>
                <a:gdLst>
                  <a:gd name="T0" fmla="*/ 0 w 208"/>
                  <a:gd name="T1" fmla="*/ 0 h 426"/>
                  <a:gd name="T2" fmla="*/ 0 w 208"/>
                  <a:gd name="T3" fmla="*/ 0 h 426"/>
                  <a:gd name="T4" fmla="*/ 0 w 208"/>
                  <a:gd name="T5" fmla="*/ 0 h 426"/>
                  <a:gd name="T6" fmla="*/ 0 w 208"/>
                  <a:gd name="T7" fmla="*/ 0 h 4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426"/>
                  <a:gd name="T14" fmla="*/ 208 w 208"/>
                  <a:gd name="T15" fmla="*/ 426 h 4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426">
                    <a:moveTo>
                      <a:pt x="0" y="425"/>
                    </a:moveTo>
                    <a:lnTo>
                      <a:pt x="0" y="0"/>
                    </a:lnTo>
                    <a:lnTo>
                      <a:pt x="207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46" name="Line 123">
                <a:extLst>
                  <a:ext uri="{FF2B5EF4-FFF2-40B4-BE49-F238E27FC236}">
                    <a16:creationId xmlns:a16="http://schemas.microsoft.com/office/drawing/2014/main" xmlns="" id="{1C9DE24C-FCF6-43EE-8AF1-4E865F50D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803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Text Box 124">
                <a:extLst>
                  <a:ext uri="{FF2B5EF4-FFF2-40B4-BE49-F238E27FC236}">
                    <a16:creationId xmlns:a16="http://schemas.microsoft.com/office/drawing/2014/main" xmlns="" id="{B5CF2189-8FE2-4E6D-B2E5-0CF96783D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" y="2761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Dm</a:t>
                </a:r>
              </a:p>
            </p:txBody>
          </p:sp>
          <p:grpSp>
            <p:nvGrpSpPr>
              <p:cNvPr id="16448" name="Group 125">
                <a:extLst>
                  <a:ext uri="{FF2B5EF4-FFF2-40B4-BE49-F238E27FC236}">
                    <a16:creationId xmlns:a16="http://schemas.microsoft.com/office/drawing/2014/main" xmlns="" id="{844C824C-36E3-4725-9F53-F20B393E38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3" y="2755"/>
                <a:ext cx="324" cy="289"/>
                <a:chOff x="3953" y="2755"/>
                <a:chExt cx="324" cy="289"/>
              </a:xfrm>
            </p:grpSpPr>
            <p:sp>
              <p:nvSpPr>
                <p:cNvPr id="16458" name="Freeform 126">
                  <a:extLst>
                    <a:ext uri="{FF2B5EF4-FFF2-40B4-BE49-F238E27FC236}">
                      <a16:creationId xmlns:a16="http://schemas.microsoft.com/office/drawing/2014/main" xmlns="" id="{7E8691A4-C4EA-4D6E-8395-F5C333C51F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3" y="2755"/>
                  <a:ext cx="161" cy="289"/>
                </a:xfrm>
                <a:custGeom>
                  <a:avLst/>
                  <a:gdLst>
                    <a:gd name="T0" fmla="*/ 0 w 714"/>
                    <a:gd name="T1" fmla="*/ 0 h 1279"/>
                    <a:gd name="T2" fmla="*/ 0 w 714"/>
                    <a:gd name="T3" fmla="*/ 0 h 1279"/>
                    <a:gd name="T4" fmla="*/ 0 w 714"/>
                    <a:gd name="T5" fmla="*/ 1 h 1279"/>
                    <a:gd name="T6" fmla="*/ 0 w 714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4"/>
                    <a:gd name="T13" fmla="*/ 0 h 1279"/>
                    <a:gd name="T14" fmla="*/ 714 w 714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4" h="1279">
                      <a:moveTo>
                        <a:pt x="713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713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9" name="Freeform 127">
                  <a:extLst>
                    <a:ext uri="{FF2B5EF4-FFF2-40B4-BE49-F238E27FC236}">
                      <a16:creationId xmlns:a16="http://schemas.microsoft.com/office/drawing/2014/main" xmlns="" id="{0DD2391C-9B8F-42EE-B28F-9EE3C45A9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4" y="2755"/>
                  <a:ext cx="163" cy="289"/>
                </a:xfrm>
                <a:custGeom>
                  <a:avLst/>
                  <a:gdLst>
                    <a:gd name="T0" fmla="*/ 0 w 721"/>
                    <a:gd name="T1" fmla="*/ 0 h 1279"/>
                    <a:gd name="T2" fmla="*/ 0 w 721"/>
                    <a:gd name="T3" fmla="*/ 0 h 1279"/>
                    <a:gd name="T4" fmla="*/ 0 w 721"/>
                    <a:gd name="T5" fmla="*/ 1 h 1279"/>
                    <a:gd name="T6" fmla="*/ 0 w 721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1"/>
                    <a:gd name="T13" fmla="*/ 0 h 1279"/>
                    <a:gd name="T14" fmla="*/ 721 w 721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1" h="1279">
                      <a:moveTo>
                        <a:pt x="0" y="0"/>
                      </a:moveTo>
                      <a:lnTo>
                        <a:pt x="720" y="0"/>
                      </a:lnTo>
                      <a:lnTo>
                        <a:pt x="720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49" name="Text Box 128">
                <a:extLst>
                  <a:ext uri="{FF2B5EF4-FFF2-40B4-BE49-F238E27FC236}">
                    <a16:creationId xmlns:a16="http://schemas.microsoft.com/office/drawing/2014/main" xmlns="" id="{1AA0986E-B036-489B-BED6-7B1BC2568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8" y="2761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50" name="Group 129">
                <a:extLst>
                  <a:ext uri="{FF2B5EF4-FFF2-40B4-BE49-F238E27FC236}">
                    <a16:creationId xmlns:a16="http://schemas.microsoft.com/office/drawing/2014/main" xmlns="" id="{784A1788-6242-4B0D-BD48-02C86FB0C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0" y="2755"/>
                <a:ext cx="283" cy="289"/>
                <a:chOff x="4420" y="2755"/>
                <a:chExt cx="283" cy="289"/>
              </a:xfrm>
            </p:grpSpPr>
            <p:sp>
              <p:nvSpPr>
                <p:cNvPr id="16456" name="Freeform 130">
                  <a:extLst>
                    <a:ext uri="{FF2B5EF4-FFF2-40B4-BE49-F238E27FC236}">
                      <a16:creationId xmlns:a16="http://schemas.microsoft.com/office/drawing/2014/main" xmlns="" id="{832EAF37-31CB-450D-8AB0-A9B6D178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0" y="2755"/>
                  <a:ext cx="141" cy="289"/>
                </a:xfrm>
                <a:custGeom>
                  <a:avLst/>
                  <a:gdLst>
                    <a:gd name="T0" fmla="*/ 0 w 625"/>
                    <a:gd name="T1" fmla="*/ 0 h 1279"/>
                    <a:gd name="T2" fmla="*/ 0 w 625"/>
                    <a:gd name="T3" fmla="*/ 0 h 1279"/>
                    <a:gd name="T4" fmla="*/ 0 w 625"/>
                    <a:gd name="T5" fmla="*/ 1 h 1279"/>
                    <a:gd name="T6" fmla="*/ 0 w 625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1279"/>
                    <a:gd name="T14" fmla="*/ 625 w 625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1279">
                      <a:moveTo>
                        <a:pt x="624" y="0"/>
                      </a:moveTo>
                      <a:lnTo>
                        <a:pt x="0" y="0"/>
                      </a:lnTo>
                      <a:lnTo>
                        <a:pt x="0" y="1278"/>
                      </a:lnTo>
                      <a:lnTo>
                        <a:pt x="624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7" name="Freeform 131">
                  <a:extLst>
                    <a:ext uri="{FF2B5EF4-FFF2-40B4-BE49-F238E27FC236}">
                      <a16:creationId xmlns:a16="http://schemas.microsoft.com/office/drawing/2014/main" xmlns="" id="{99FE8EB0-355F-4393-84EE-44596291B8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2" y="2755"/>
                  <a:ext cx="142" cy="289"/>
                </a:xfrm>
                <a:custGeom>
                  <a:avLst/>
                  <a:gdLst>
                    <a:gd name="T0" fmla="*/ 0 w 629"/>
                    <a:gd name="T1" fmla="*/ 0 h 1279"/>
                    <a:gd name="T2" fmla="*/ 0 w 629"/>
                    <a:gd name="T3" fmla="*/ 0 h 1279"/>
                    <a:gd name="T4" fmla="*/ 0 w 629"/>
                    <a:gd name="T5" fmla="*/ 1 h 1279"/>
                    <a:gd name="T6" fmla="*/ 0 w 629"/>
                    <a:gd name="T7" fmla="*/ 1 h 12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9"/>
                    <a:gd name="T13" fmla="*/ 0 h 1279"/>
                    <a:gd name="T14" fmla="*/ 629 w 629"/>
                    <a:gd name="T15" fmla="*/ 1279 h 12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9" h="1279">
                      <a:moveTo>
                        <a:pt x="0" y="0"/>
                      </a:moveTo>
                      <a:lnTo>
                        <a:pt x="628" y="0"/>
                      </a:lnTo>
                      <a:lnTo>
                        <a:pt x="628" y="1278"/>
                      </a:lnTo>
                      <a:lnTo>
                        <a:pt x="0" y="1278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51" name="Line 132">
                <a:extLst>
                  <a:ext uri="{FF2B5EF4-FFF2-40B4-BE49-F238E27FC236}">
                    <a16:creationId xmlns:a16="http://schemas.microsoft.com/office/drawing/2014/main" xmlns="" id="{364C07B5-EC40-4B3A-B3EF-A54FC2907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4" y="2899"/>
                <a:ext cx="138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2" name="Line 133">
                <a:extLst>
                  <a:ext uri="{FF2B5EF4-FFF2-40B4-BE49-F238E27FC236}">
                    <a16:creationId xmlns:a16="http://schemas.microsoft.com/office/drawing/2014/main" xmlns="" id="{037AB6D5-A0CB-4E09-A37F-413C72075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2899"/>
                <a:ext cx="154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Freeform 134">
                <a:extLst>
                  <a:ext uri="{FF2B5EF4-FFF2-40B4-BE49-F238E27FC236}">
                    <a16:creationId xmlns:a16="http://schemas.microsoft.com/office/drawing/2014/main" xmlns="" id="{CA783C7D-6EDC-467D-A2BC-C906DC57D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1" y="2899"/>
                <a:ext cx="429" cy="192"/>
              </a:xfrm>
              <a:custGeom>
                <a:avLst/>
                <a:gdLst>
                  <a:gd name="T0" fmla="*/ 0 w 1897"/>
                  <a:gd name="T1" fmla="*/ 0 h 850"/>
                  <a:gd name="T2" fmla="*/ 0 w 1897"/>
                  <a:gd name="T3" fmla="*/ 0 h 850"/>
                  <a:gd name="T4" fmla="*/ 1 w 1897"/>
                  <a:gd name="T5" fmla="*/ 0 h 850"/>
                  <a:gd name="T6" fmla="*/ 1 w 1897"/>
                  <a:gd name="T7" fmla="*/ 0 h 850"/>
                  <a:gd name="T8" fmla="*/ 1 w 1897"/>
                  <a:gd name="T9" fmla="*/ 0 h 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7"/>
                  <a:gd name="T16" fmla="*/ 0 h 850"/>
                  <a:gd name="T17" fmla="*/ 1897 w 1897"/>
                  <a:gd name="T18" fmla="*/ 850 h 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7" h="850">
                    <a:moveTo>
                      <a:pt x="0" y="0"/>
                    </a:moveTo>
                    <a:lnTo>
                      <a:pt x="0" y="849"/>
                    </a:lnTo>
                    <a:lnTo>
                      <a:pt x="1724" y="849"/>
                    </a:lnTo>
                    <a:lnTo>
                      <a:pt x="1724" y="283"/>
                    </a:lnTo>
                    <a:lnTo>
                      <a:pt x="1896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54" name="Line 135">
                <a:extLst>
                  <a:ext uri="{FF2B5EF4-FFF2-40B4-BE49-F238E27FC236}">
                    <a16:creationId xmlns:a16="http://schemas.microsoft.com/office/drawing/2014/main" xmlns="" id="{73691123-FF63-4BC3-B007-40AAE2314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2996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Freeform 136">
                <a:extLst>
                  <a:ext uri="{FF2B5EF4-FFF2-40B4-BE49-F238E27FC236}">
                    <a16:creationId xmlns:a16="http://schemas.microsoft.com/office/drawing/2014/main" xmlns="" id="{36A1BF00-29FD-4965-91C8-DCF73841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2894"/>
                <a:ext cx="335" cy="277"/>
              </a:xfrm>
              <a:custGeom>
                <a:avLst/>
                <a:gdLst>
                  <a:gd name="T0" fmla="*/ 0 w 1483"/>
                  <a:gd name="T1" fmla="*/ 0 h 1226"/>
                  <a:gd name="T2" fmla="*/ 0 w 1483"/>
                  <a:gd name="T3" fmla="*/ 1 h 1226"/>
                  <a:gd name="T4" fmla="*/ 1 w 1483"/>
                  <a:gd name="T5" fmla="*/ 1 h 1226"/>
                  <a:gd name="T6" fmla="*/ 1 w 1483"/>
                  <a:gd name="T7" fmla="*/ 0 h 1226"/>
                  <a:gd name="T8" fmla="*/ 1 w 1483"/>
                  <a:gd name="T9" fmla="*/ 0 h 1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3"/>
                  <a:gd name="T16" fmla="*/ 0 h 1226"/>
                  <a:gd name="T17" fmla="*/ 1483 w 1483"/>
                  <a:gd name="T18" fmla="*/ 1226 h 1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3" h="1226">
                    <a:moveTo>
                      <a:pt x="0" y="446"/>
                    </a:moveTo>
                    <a:lnTo>
                      <a:pt x="0" y="1225"/>
                    </a:lnTo>
                    <a:lnTo>
                      <a:pt x="1297" y="1225"/>
                    </a:lnTo>
                    <a:lnTo>
                      <a:pt x="1297" y="398"/>
                    </a:lnTo>
                    <a:lnTo>
                      <a:pt x="1482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6411" name="Group 137">
              <a:extLst>
                <a:ext uri="{FF2B5EF4-FFF2-40B4-BE49-F238E27FC236}">
                  <a16:creationId xmlns:a16="http://schemas.microsoft.com/office/drawing/2014/main" xmlns="" id="{C2978077-F343-49FF-AFF6-E8BD22FBB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4773" y="4983163"/>
              <a:ext cx="3335336" cy="812800"/>
              <a:chOff x="3107" y="3139"/>
              <a:chExt cx="2101" cy="512"/>
            </a:xfrm>
          </p:grpSpPr>
          <p:grpSp>
            <p:nvGrpSpPr>
              <p:cNvPr id="16412" name="Group 138">
                <a:extLst>
                  <a:ext uri="{FF2B5EF4-FFF2-40B4-BE49-F238E27FC236}">
                    <a16:creationId xmlns:a16="http://schemas.microsoft.com/office/drawing/2014/main" xmlns="" id="{2591C142-65D8-4833-A997-19DBDFBB23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8" y="3139"/>
                <a:ext cx="214" cy="481"/>
                <a:chOff x="4048" y="3139"/>
                <a:chExt cx="214" cy="481"/>
              </a:xfrm>
            </p:grpSpPr>
            <p:sp>
              <p:nvSpPr>
                <p:cNvPr id="16438" name="Freeform 139">
                  <a:extLst>
                    <a:ext uri="{FF2B5EF4-FFF2-40B4-BE49-F238E27FC236}">
                      <a16:creationId xmlns:a16="http://schemas.microsoft.com/office/drawing/2014/main" xmlns="" id="{953EA084-402F-46EA-AFE0-2DBC8E8D1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0" y="3139"/>
                  <a:ext cx="212" cy="481"/>
                </a:xfrm>
                <a:custGeom>
                  <a:avLst/>
                  <a:gdLst>
                    <a:gd name="T0" fmla="*/ 0 w 939"/>
                    <a:gd name="T1" fmla="*/ 1 h 2126"/>
                    <a:gd name="T2" fmla="*/ 0 w 939"/>
                    <a:gd name="T3" fmla="*/ 1 h 2126"/>
                    <a:gd name="T4" fmla="*/ 0 w 939"/>
                    <a:gd name="T5" fmla="*/ 0 h 2126"/>
                    <a:gd name="T6" fmla="*/ 0 w 939"/>
                    <a:gd name="T7" fmla="*/ 0 h 2126"/>
                    <a:gd name="T8" fmla="*/ 0 w 939"/>
                    <a:gd name="T9" fmla="*/ 0 h 2126"/>
                    <a:gd name="T10" fmla="*/ 0 w 939"/>
                    <a:gd name="T11" fmla="*/ 1 h 2126"/>
                    <a:gd name="T12" fmla="*/ 0 w 939"/>
                    <a:gd name="T13" fmla="*/ 1 h 21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39"/>
                    <a:gd name="T22" fmla="*/ 0 h 2126"/>
                    <a:gd name="T23" fmla="*/ 939 w 939"/>
                    <a:gd name="T24" fmla="*/ 2126 h 21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39" h="2126">
                      <a:moveTo>
                        <a:pt x="0" y="1417"/>
                      </a:moveTo>
                      <a:lnTo>
                        <a:pt x="314" y="1062"/>
                      </a:lnTo>
                      <a:lnTo>
                        <a:pt x="0" y="707"/>
                      </a:lnTo>
                      <a:lnTo>
                        <a:pt x="0" y="0"/>
                      </a:lnTo>
                      <a:lnTo>
                        <a:pt x="938" y="707"/>
                      </a:lnTo>
                      <a:lnTo>
                        <a:pt x="938" y="1417"/>
                      </a:lnTo>
                      <a:lnTo>
                        <a:pt x="0" y="2125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39" name="Text Box 140">
                  <a:extLst>
                    <a:ext uri="{FF2B5EF4-FFF2-40B4-BE49-F238E27FC236}">
                      <a16:creationId xmlns:a16="http://schemas.microsoft.com/office/drawing/2014/main" xmlns="" id="{1968CA2B-BD19-4CB8-8615-02D4A50ADF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955" y="3268"/>
                  <a:ext cx="387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6413" name="Group 141">
                <a:extLst>
                  <a:ext uri="{FF2B5EF4-FFF2-40B4-BE49-F238E27FC236}">
                    <a16:creationId xmlns:a16="http://schemas.microsoft.com/office/drawing/2014/main" xmlns="" id="{9891323D-1108-4DF0-8FC3-5C9EA27D5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3235"/>
                <a:ext cx="357" cy="289"/>
                <a:chOff x="3107" y="3235"/>
                <a:chExt cx="357" cy="289"/>
              </a:xfrm>
            </p:grpSpPr>
            <p:sp>
              <p:nvSpPr>
                <p:cNvPr id="16434" name="Text Box 142">
                  <a:extLst>
                    <a:ext uri="{FF2B5EF4-FFF2-40B4-BE49-F238E27FC236}">
                      <a16:creationId xmlns:a16="http://schemas.microsoft.com/office/drawing/2014/main" xmlns="" id="{7E52D704-F73B-441C-811E-FF4DFE7502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7" y="3241"/>
                  <a:ext cx="273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en-US" sz="1600" b="1">
                      <a:latin typeface="Times New Roman" panose="02020603050405020304" pitchFamily="18" charset="0"/>
                    </a:rPr>
                    <a:t>Im</a:t>
                  </a:r>
                </a:p>
              </p:txBody>
            </p:sp>
            <p:grpSp>
              <p:nvGrpSpPr>
                <p:cNvPr id="16435" name="Group 143">
                  <a:extLst>
                    <a:ext uri="{FF2B5EF4-FFF2-40B4-BE49-F238E27FC236}">
                      <a16:creationId xmlns:a16="http://schemas.microsoft.com/office/drawing/2014/main" xmlns="" id="{273BCA0B-40BA-492B-9ECA-AA19AE0EB8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4" y="3235"/>
                  <a:ext cx="340" cy="289"/>
                  <a:chOff x="3124" y="3235"/>
                  <a:chExt cx="340" cy="289"/>
                </a:xfrm>
              </p:grpSpPr>
              <p:sp>
                <p:nvSpPr>
                  <p:cNvPr id="16436" name="Freeform 144">
                    <a:extLst>
                      <a:ext uri="{FF2B5EF4-FFF2-40B4-BE49-F238E27FC236}">
                        <a16:creationId xmlns:a16="http://schemas.microsoft.com/office/drawing/2014/main" xmlns="" id="{E3275171-69D8-454B-8912-32AF786D04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4" y="3235"/>
                    <a:ext cx="169" cy="289"/>
                  </a:xfrm>
                  <a:custGeom>
                    <a:avLst/>
                    <a:gdLst>
                      <a:gd name="T0" fmla="*/ 0 w 750"/>
                      <a:gd name="T1" fmla="*/ 0 h 1277"/>
                      <a:gd name="T2" fmla="*/ 0 w 750"/>
                      <a:gd name="T3" fmla="*/ 0 h 1277"/>
                      <a:gd name="T4" fmla="*/ 0 w 750"/>
                      <a:gd name="T5" fmla="*/ 1 h 1277"/>
                      <a:gd name="T6" fmla="*/ 0 w 750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0"/>
                      <a:gd name="T13" fmla="*/ 0 h 1277"/>
                      <a:gd name="T14" fmla="*/ 750 w 750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0" h="1277">
                        <a:moveTo>
                          <a:pt x="749" y="0"/>
                        </a:moveTo>
                        <a:lnTo>
                          <a:pt x="0" y="0"/>
                        </a:lnTo>
                        <a:lnTo>
                          <a:pt x="0" y="1276"/>
                        </a:lnTo>
                        <a:lnTo>
                          <a:pt x="749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37" name="Freeform 145">
                    <a:extLst>
                      <a:ext uri="{FF2B5EF4-FFF2-40B4-BE49-F238E27FC236}">
                        <a16:creationId xmlns:a16="http://schemas.microsoft.com/office/drawing/2014/main" xmlns="" id="{9E48C400-75C6-41F8-AD1E-631E4F48E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93" y="3235"/>
                    <a:ext cx="170" cy="289"/>
                  </a:xfrm>
                  <a:custGeom>
                    <a:avLst/>
                    <a:gdLst>
                      <a:gd name="T0" fmla="*/ 0 w 754"/>
                      <a:gd name="T1" fmla="*/ 0 h 1277"/>
                      <a:gd name="T2" fmla="*/ 0 w 754"/>
                      <a:gd name="T3" fmla="*/ 0 h 1277"/>
                      <a:gd name="T4" fmla="*/ 0 w 754"/>
                      <a:gd name="T5" fmla="*/ 1 h 1277"/>
                      <a:gd name="T6" fmla="*/ 0 w 754"/>
                      <a:gd name="T7" fmla="*/ 1 h 12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54"/>
                      <a:gd name="T13" fmla="*/ 0 h 1277"/>
                      <a:gd name="T14" fmla="*/ 754 w 754"/>
                      <a:gd name="T15" fmla="*/ 1277 h 127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54" h="1277">
                        <a:moveTo>
                          <a:pt x="0" y="0"/>
                        </a:moveTo>
                        <a:lnTo>
                          <a:pt x="753" y="0"/>
                        </a:lnTo>
                        <a:lnTo>
                          <a:pt x="753" y="1276"/>
                        </a:lnTo>
                        <a:lnTo>
                          <a:pt x="0" y="1276"/>
                        </a:lnTo>
                      </a:path>
                    </a:pathLst>
                  </a:custGeom>
                  <a:noFill/>
                  <a:ln w="255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sp>
            <p:nvSpPr>
              <p:cNvPr id="16414" name="Text Box 146">
                <a:extLst>
                  <a:ext uri="{FF2B5EF4-FFF2-40B4-BE49-F238E27FC236}">
                    <a16:creationId xmlns:a16="http://schemas.microsoft.com/office/drawing/2014/main" xmlns="" id="{C3229787-344E-4E29-A7B7-DF51040E09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3246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15" name="Group 147">
                <a:extLst>
                  <a:ext uri="{FF2B5EF4-FFF2-40B4-BE49-F238E27FC236}">
                    <a16:creationId xmlns:a16="http://schemas.microsoft.com/office/drawing/2014/main" xmlns="" id="{B413F1DF-2F7E-41AA-9CA6-2E10A2FD5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4" y="3235"/>
                <a:ext cx="295" cy="289"/>
                <a:chOff x="3584" y="3235"/>
                <a:chExt cx="295" cy="289"/>
              </a:xfrm>
            </p:grpSpPr>
            <p:sp>
              <p:nvSpPr>
                <p:cNvPr id="16432" name="Freeform 148">
                  <a:extLst>
                    <a:ext uri="{FF2B5EF4-FFF2-40B4-BE49-F238E27FC236}">
                      <a16:creationId xmlns:a16="http://schemas.microsoft.com/office/drawing/2014/main" xmlns="" id="{3CFDA420-E0CA-457F-907B-8AFF446FD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" y="3235"/>
                  <a:ext cx="148" cy="289"/>
                </a:xfrm>
                <a:custGeom>
                  <a:avLst/>
                  <a:gdLst>
                    <a:gd name="T0" fmla="*/ 0 w 655"/>
                    <a:gd name="T1" fmla="*/ 0 h 1277"/>
                    <a:gd name="T2" fmla="*/ 0 w 655"/>
                    <a:gd name="T3" fmla="*/ 0 h 1277"/>
                    <a:gd name="T4" fmla="*/ 0 w 655"/>
                    <a:gd name="T5" fmla="*/ 1 h 1277"/>
                    <a:gd name="T6" fmla="*/ 0 w 65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5"/>
                    <a:gd name="T13" fmla="*/ 0 h 1277"/>
                    <a:gd name="T14" fmla="*/ 655 w 65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5" h="1277">
                      <a:moveTo>
                        <a:pt x="65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5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33" name="Freeform 149">
                  <a:extLst>
                    <a:ext uri="{FF2B5EF4-FFF2-40B4-BE49-F238E27FC236}">
                      <a16:creationId xmlns:a16="http://schemas.microsoft.com/office/drawing/2014/main" xmlns="" id="{FC06BC16-AEB5-423F-B7E9-872E896E8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2" y="3235"/>
                  <a:ext cx="147" cy="289"/>
                </a:xfrm>
                <a:custGeom>
                  <a:avLst/>
                  <a:gdLst>
                    <a:gd name="T0" fmla="*/ 0 w 651"/>
                    <a:gd name="T1" fmla="*/ 0 h 1277"/>
                    <a:gd name="T2" fmla="*/ 0 w 651"/>
                    <a:gd name="T3" fmla="*/ 0 h 1277"/>
                    <a:gd name="T4" fmla="*/ 0 w 651"/>
                    <a:gd name="T5" fmla="*/ 1 h 1277"/>
                    <a:gd name="T6" fmla="*/ 0 w 651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51"/>
                    <a:gd name="T13" fmla="*/ 0 h 1277"/>
                    <a:gd name="T14" fmla="*/ 651 w 651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51" h="1277">
                      <a:moveTo>
                        <a:pt x="0" y="0"/>
                      </a:moveTo>
                      <a:lnTo>
                        <a:pt x="650" y="0"/>
                      </a:lnTo>
                      <a:lnTo>
                        <a:pt x="650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16" name="Line 150">
                <a:extLst>
                  <a:ext uri="{FF2B5EF4-FFF2-40B4-BE49-F238E27FC236}">
                    <a16:creationId xmlns:a16="http://schemas.microsoft.com/office/drawing/2014/main" xmlns="" id="{CA62BC3B-4A90-4161-A0E4-8F7955D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3379"/>
                <a:ext cx="95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Freeform 151">
                <a:extLst>
                  <a:ext uri="{FF2B5EF4-FFF2-40B4-BE49-F238E27FC236}">
                    <a16:creationId xmlns:a16="http://schemas.microsoft.com/office/drawing/2014/main" xmlns="" id="{E9D77AD5-F3BC-4290-ABD6-61EE00293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3283"/>
                <a:ext cx="46" cy="95"/>
              </a:xfrm>
              <a:custGeom>
                <a:avLst/>
                <a:gdLst>
                  <a:gd name="T0" fmla="*/ 0 w 209"/>
                  <a:gd name="T1" fmla="*/ 0 h 425"/>
                  <a:gd name="T2" fmla="*/ 0 w 209"/>
                  <a:gd name="T3" fmla="*/ 0 h 425"/>
                  <a:gd name="T4" fmla="*/ 0 w 209"/>
                  <a:gd name="T5" fmla="*/ 0 h 425"/>
                  <a:gd name="T6" fmla="*/ 0 w 209"/>
                  <a:gd name="T7" fmla="*/ 0 h 4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9"/>
                  <a:gd name="T13" fmla="*/ 0 h 425"/>
                  <a:gd name="T14" fmla="*/ 209 w 209"/>
                  <a:gd name="T15" fmla="*/ 425 h 4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9" h="425">
                    <a:moveTo>
                      <a:pt x="0" y="424"/>
                    </a:moveTo>
                    <a:lnTo>
                      <a:pt x="0" y="0"/>
                    </a:lnTo>
                    <a:lnTo>
                      <a:pt x="208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18" name="Line 152">
                <a:extLst>
                  <a:ext uri="{FF2B5EF4-FFF2-40B4-BE49-F238E27FC236}">
                    <a16:creationId xmlns:a16="http://schemas.microsoft.com/office/drawing/2014/main" xmlns="" id="{A0AA6385-BCAF-41BD-950B-CC266D03C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3283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Text Box 153">
                <a:extLst>
                  <a:ext uri="{FF2B5EF4-FFF2-40B4-BE49-F238E27FC236}">
                    <a16:creationId xmlns:a16="http://schemas.microsoft.com/office/drawing/2014/main" xmlns="" id="{002778B3-6BB0-4EDD-989A-DC5202AA0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" y="3241"/>
                <a:ext cx="316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Dm</a:t>
                </a:r>
              </a:p>
            </p:txBody>
          </p:sp>
          <p:grpSp>
            <p:nvGrpSpPr>
              <p:cNvPr id="16420" name="Group 154">
                <a:extLst>
                  <a:ext uri="{FF2B5EF4-FFF2-40B4-BE49-F238E27FC236}">
                    <a16:creationId xmlns:a16="http://schemas.microsoft.com/office/drawing/2014/main" xmlns="" id="{FF0E0AA0-334F-4533-9655-42660A336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3" y="3235"/>
                <a:ext cx="324" cy="289"/>
                <a:chOff x="4433" y="3235"/>
                <a:chExt cx="324" cy="289"/>
              </a:xfrm>
            </p:grpSpPr>
            <p:sp>
              <p:nvSpPr>
                <p:cNvPr id="16430" name="Freeform 155">
                  <a:extLst>
                    <a:ext uri="{FF2B5EF4-FFF2-40B4-BE49-F238E27FC236}">
                      <a16:creationId xmlns:a16="http://schemas.microsoft.com/office/drawing/2014/main" xmlns="" id="{38DD0E69-0037-4394-A060-E58920E1C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3" y="3235"/>
                  <a:ext cx="161" cy="289"/>
                </a:xfrm>
                <a:custGeom>
                  <a:avLst/>
                  <a:gdLst>
                    <a:gd name="T0" fmla="*/ 0 w 713"/>
                    <a:gd name="T1" fmla="*/ 0 h 1277"/>
                    <a:gd name="T2" fmla="*/ 0 w 713"/>
                    <a:gd name="T3" fmla="*/ 0 h 1277"/>
                    <a:gd name="T4" fmla="*/ 0 w 713"/>
                    <a:gd name="T5" fmla="*/ 1 h 1277"/>
                    <a:gd name="T6" fmla="*/ 0 w 713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13"/>
                    <a:gd name="T13" fmla="*/ 0 h 1277"/>
                    <a:gd name="T14" fmla="*/ 713 w 713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13" h="1277">
                      <a:moveTo>
                        <a:pt x="712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712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31" name="Freeform 156">
                  <a:extLst>
                    <a:ext uri="{FF2B5EF4-FFF2-40B4-BE49-F238E27FC236}">
                      <a16:creationId xmlns:a16="http://schemas.microsoft.com/office/drawing/2014/main" xmlns="" id="{B25EDFC3-F5CF-49DF-AFF6-6A13F1327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4" y="3235"/>
                  <a:ext cx="163" cy="289"/>
                </a:xfrm>
                <a:custGeom>
                  <a:avLst/>
                  <a:gdLst>
                    <a:gd name="T0" fmla="*/ 0 w 721"/>
                    <a:gd name="T1" fmla="*/ 0 h 1277"/>
                    <a:gd name="T2" fmla="*/ 0 w 721"/>
                    <a:gd name="T3" fmla="*/ 0 h 1277"/>
                    <a:gd name="T4" fmla="*/ 0 w 721"/>
                    <a:gd name="T5" fmla="*/ 1 h 1277"/>
                    <a:gd name="T6" fmla="*/ 0 w 721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1"/>
                    <a:gd name="T13" fmla="*/ 0 h 1277"/>
                    <a:gd name="T14" fmla="*/ 721 w 721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1" h="1277">
                      <a:moveTo>
                        <a:pt x="0" y="0"/>
                      </a:moveTo>
                      <a:lnTo>
                        <a:pt x="720" y="0"/>
                      </a:lnTo>
                      <a:lnTo>
                        <a:pt x="720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21" name="Text Box 157">
                <a:extLst>
                  <a:ext uri="{FF2B5EF4-FFF2-40B4-BE49-F238E27FC236}">
                    <a16:creationId xmlns:a16="http://schemas.microsoft.com/office/drawing/2014/main" xmlns="" id="{923C6193-86E8-41A3-8753-AAC78E10A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8" y="3241"/>
                <a:ext cx="3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en-US" sz="1600" b="1">
                    <a:latin typeface="Times New Roman" panose="02020603050405020304" pitchFamily="18" charset="0"/>
                  </a:rPr>
                  <a:t>Reg</a:t>
                </a:r>
              </a:p>
            </p:txBody>
          </p:sp>
          <p:grpSp>
            <p:nvGrpSpPr>
              <p:cNvPr id="16422" name="Group 158">
                <a:extLst>
                  <a:ext uri="{FF2B5EF4-FFF2-40B4-BE49-F238E27FC236}">
                    <a16:creationId xmlns:a16="http://schemas.microsoft.com/office/drawing/2014/main" xmlns="" id="{6D2B8B56-800D-4843-8094-83C8400BA1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01" y="3235"/>
                <a:ext cx="283" cy="289"/>
                <a:chOff x="4901" y="3235"/>
                <a:chExt cx="283" cy="289"/>
              </a:xfrm>
            </p:grpSpPr>
            <p:sp>
              <p:nvSpPr>
                <p:cNvPr id="16428" name="Freeform 159">
                  <a:extLst>
                    <a:ext uri="{FF2B5EF4-FFF2-40B4-BE49-F238E27FC236}">
                      <a16:creationId xmlns:a16="http://schemas.microsoft.com/office/drawing/2014/main" xmlns="" id="{4763107C-1643-494F-AF6C-14A3234BF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01" y="3235"/>
                  <a:ext cx="141" cy="289"/>
                </a:xfrm>
                <a:custGeom>
                  <a:avLst/>
                  <a:gdLst>
                    <a:gd name="T0" fmla="*/ 0 w 625"/>
                    <a:gd name="T1" fmla="*/ 0 h 1277"/>
                    <a:gd name="T2" fmla="*/ 0 w 625"/>
                    <a:gd name="T3" fmla="*/ 0 h 1277"/>
                    <a:gd name="T4" fmla="*/ 0 w 625"/>
                    <a:gd name="T5" fmla="*/ 1 h 1277"/>
                    <a:gd name="T6" fmla="*/ 0 w 625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5"/>
                    <a:gd name="T13" fmla="*/ 0 h 1277"/>
                    <a:gd name="T14" fmla="*/ 625 w 625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5" h="1277">
                      <a:moveTo>
                        <a:pt x="624" y="0"/>
                      </a:moveTo>
                      <a:lnTo>
                        <a:pt x="0" y="0"/>
                      </a:lnTo>
                      <a:lnTo>
                        <a:pt x="0" y="1276"/>
                      </a:lnTo>
                      <a:lnTo>
                        <a:pt x="624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9" name="Freeform 160">
                  <a:extLst>
                    <a:ext uri="{FF2B5EF4-FFF2-40B4-BE49-F238E27FC236}">
                      <a16:creationId xmlns:a16="http://schemas.microsoft.com/office/drawing/2014/main" xmlns="" id="{9079DAC6-6901-40D0-9113-DE6B91C596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2" y="3235"/>
                  <a:ext cx="142" cy="289"/>
                </a:xfrm>
                <a:custGeom>
                  <a:avLst/>
                  <a:gdLst>
                    <a:gd name="T0" fmla="*/ 0 w 630"/>
                    <a:gd name="T1" fmla="*/ 0 h 1277"/>
                    <a:gd name="T2" fmla="*/ 0 w 630"/>
                    <a:gd name="T3" fmla="*/ 0 h 1277"/>
                    <a:gd name="T4" fmla="*/ 0 w 630"/>
                    <a:gd name="T5" fmla="*/ 1 h 1277"/>
                    <a:gd name="T6" fmla="*/ 0 w 630"/>
                    <a:gd name="T7" fmla="*/ 1 h 127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30"/>
                    <a:gd name="T13" fmla="*/ 0 h 1277"/>
                    <a:gd name="T14" fmla="*/ 630 w 630"/>
                    <a:gd name="T15" fmla="*/ 1277 h 127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30" h="1277">
                      <a:moveTo>
                        <a:pt x="0" y="0"/>
                      </a:moveTo>
                      <a:lnTo>
                        <a:pt x="629" y="0"/>
                      </a:lnTo>
                      <a:lnTo>
                        <a:pt x="629" y="1276"/>
                      </a:lnTo>
                      <a:lnTo>
                        <a:pt x="0" y="1276"/>
                      </a:lnTo>
                    </a:path>
                  </a:pathLst>
                </a:cu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6423" name="Line 161">
                <a:extLst>
                  <a:ext uri="{FF2B5EF4-FFF2-40B4-BE49-F238E27FC236}">
                    <a16:creationId xmlns:a16="http://schemas.microsoft.com/office/drawing/2014/main" xmlns="" id="{2A4DCDCD-ECB1-475D-9AF7-A64FC1622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3379"/>
                <a:ext cx="138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162">
                <a:extLst>
                  <a:ext uri="{FF2B5EF4-FFF2-40B4-BE49-F238E27FC236}">
                    <a16:creationId xmlns:a16="http://schemas.microsoft.com/office/drawing/2014/main" xmlns="" id="{F702B73C-05B4-4843-BD2F-F7E8E4D7B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3379"/>
                <a:ext cx="154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Freeform 163">
                <a:extLst>
                  <a:ext uri="{FF2B5EF4-FFF2-40B4-BE49-F238E27FC236}">
                    <a16:creationId xmlns:a16="http://schemas.microsoft.com/office/drawing/2014/main" xmlns="" id="{BDFF1EEE-E9A0-40F8-BFF9-B87A1CFC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3379"/>
                <a:ext cx="429" cy="192"/>
              </a:xfrm>
              <a:custGeom>
                <a:avLst/>
                <a:gdLst>
                  <a:gd name="T0" fmla="*/ 0 w 1896"/>
                  <a:gd name="T1" fmla="*/ 0 h 849"/>
                  <a:gd name="T2" fmla="*/ 0 w 1896"/>
                  <a:gd name="T3" fmla="*/ 0 h 849"/>
                  <a:gd name="T4" fmla="*/ 1 w 1896"/>
                  <a:gd name="T5" fmla="*/ 0 h 849"/>
                  <a:gd name="T6" fmla="*/ 1 w 1896"/>
                  <a:gd name="T7" fmla="*/ 0 h 849"/>
                  <a:gd name="T8" fmla="*/ 1 w 1896"/>
                  <a:gd name="T9" fmla="*/ 0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96"/>
                  <a:gd name="T16" fmla="*/ 0 h 849"/>
                  <a:gd name="T17" fmla="*/ 1896 w 1896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96" h="849">
                    <a:moveTo>
                      <a:pt x="0" y="0"/>
                    </a:moveTo>
                    <a:lnTo>
                      <a:pt x="0" y="848"/>
                    </a:lnTo>
                    <a:lnTo>
                      <a:pt x="1723" y="848"/>
                    </a:lnTo>
                    <a:lnTo>
                      <a:pt x="1723" y="282"/>
                    </a:lnTo>
                    <a:lnTo>
                      <a:pt x="1895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26" name="Line 164">
                <a:extLst>
                  <a:ext uri="{FF2B5EF4-FFF2-40B4-BE49-F238E27FC236}">
                    <a16:creationId xmlns:a16="http://schemas.microsoft.com/office/drawing/2014/main" xmlns="" id="{115E79BF-2138-4521-AC23-AFEC59DCE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5" y="3476"/>
                <a:ext cx="156" cy="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Freeform 165">
                <a:extLst>
                  <a:ext uri="{FF2B5EF4-FFF2-40B4-BE49-F238E27FC236}">
                    <a16:creationId xmlns:a16="http://schemas.microsoft.com/office/drawing/2014/main" xmlns="" id="{E4782FED-21B1-4931-A2AE-7C67A2AB4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8" y="3374"/>
                <a:ext cx="335" cy="277"/>
              </a:xfrm>
              <a:custGeom>
                <a:avLst/>
                <a:gdLst>
                  <a:gd name="T0" fmla="*/ 0 w 1483"/>
                  <a:gd name="T1" fmla="*/ 0 h 1225"/>
                  <a:gd name="T2" fmla="*/ 0 w 1483"/>
                  <a:gd name="T3" fmla="*/ 1 h 1225"/>
                  <a:gd name="T4" fmla="*/ 1 w 1483"/>
                  <a:gd name="T5" fmla="*/ 1 h 1225"/>
                  <a:gd name="T6" fmla="*/ 1 w 1483"/>
                  <a:gd name="T7" fmla="*/ 0 h 1225"/>
                  <a:gd name="T8" fmla="*/ 1 w 1483"/>
                  <a:gd name="T9" fmla="*/ 0 h 1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3"/>
                  <a:gd name="T16" fmla="*/ 0 h 1225"/>
                  <a:gd name="T17" fmla="*/ 1483 w 1483"/>
                  <a:gd name="T18" fmla="*/ 1225 h 1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3" h="1225">
                    <a:moveTo>
                      <a:pt x="0" y="446"/>
                    </a:moveTo>
                    <a:lnTo>
                      <a:pt x="0" y="1224"/>
                    </a:lnTo>
                    <a:lnTo>
                      <a:pt x="1297" y="1224"/>
                    </a:lnTo>
                    <a:lnTo>
                      <a:pt x="1297" y="398"/>
                    </a:lnTo>
                    <a:lnTo>
                      <a:pt x="1482" y="0"/>
                    </a:lnTo>
                  </a:path>
                </a:pathLst>
              </a:custGeom>
              <a:noFill/>
              <a:ln w="255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8226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412A2E90-C065-40BB-9E7A-64D406319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2" y="304801"/>
            <a:ext cx="6781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Things to Remember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xmlns="" id="{5633E854-67D6-485C-852A-BA834F0BF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2" y="1066801"/>
            <a:ext cx="10820400" cy="4953000"/>
          </a:xfrm>
        </p:spPr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altLang="en-US" sz="3600" dirty="0"/>
              <a:t>Optimal Pipeline</a:t>
            </a:r>
          </a:p>
          <a:p>
            <a:pPr marL="952500" lvl="1" indent="-457200"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chemeClr val="accent2"/>
                </a:solidFill>
              </a:rPr>
              <a:t>Each stage is executing part of an instruction each clock cycle.</a:t>
            </a:r>
            <a:endParaRPr lang="en-US" altLang="en-US" sz="2800" dirty="0"/>
          </a:p>
          <a:p>
            <a:pPr marL="952500" lvl="1" indent="-457200">
              <a:buFont typeface="Courier New" panose="02070309020205020404" pitchFamily="49" charset="0"/>
              <a:buChar char="o"/>
            </a:pPr>
            <a:r>
              <a:rPr lang="en-US" altLang="en-US" sz="2800" dirty="0"/>
              <a:t>One instruction finishes during each clock cycle.</a:t>
            </a:r>
          </a:p>
          <a:p>
            <a:pPr marL="952500" lvl="1" indent="-457200">
              <a:buFont typeface="Courier New" panose="02070309020205020404" pitchFamily="49" charset="0"/>
              <a:buChar char="o"/>
            </a:pPr>
            <a:r>
              <a:rPr lang="en-US" altLang="en-US" sz="2800" dirty="0"/>
              <a:t>On average, execute far more quickly.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altLang="en-US" sz="3600" dirty="0"/>
              <a:t>What makes this work?</a:t>
            </a:r>
          </a:p>
          <a:p>
            <a:pPr marL="952500" lvl="1" indent="-457200">
              <a:buFont typeface="Courier New" panose="02070309020205020404" pitchFamily="49" charset="0"/>
              <a:buChar char="o"/>
            </a:pPr>
            <a:r>
              <a:rPr lang="en-US" altLang="en-US" sz="2800" dirty="0"/>
              <a:t>Similarities between instructions allow us to use same stages for all instructions (generally).</a:t>
            </a:r>
          </a:p>
          <a:p>
            <a:pPr marL="952500" lvl="1" indent="-457200">
              <a:buFont typeface="Courier New" panose="02070309020205020404" pitchFamily="49" charset="0"/>
              <a:buChar char="o"/>
            </a:pPr>
            <a:r>
              <a:rPr lang="en-US" altLang="en-US" sz="2800" dirty="0"/>
              <a:t>Each stage takes about the same amount of time as all others: little wasted time.</a:t>
            </a:r>
          </a:p>
        </p:txBody>
      </p:sp>
    </p:spTree>
    <p:extLst>
      <p:ext uri="{BB962C8B-B14F-4D97-AF65-F5344CB8AC3E}">
        <p14:creationId xmlns:p14="http://schemas.microsoft.com/office/powerpoint/2010/main" val="167789508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31059-0A56-4063-92F2-0681CF4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28600"/>
            <a:ext cx="8686801" cy="762000"/>
          </a:xfrm>
        </p:spPr>
        <p:txBody>
          <a:bodyPr/>
          <a:lstStyle/>
          <a:p>
            <a:r>
              <a:rPr lang="en-US" dirty="0"/>
              <a:t>Reservation Table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5E447F1-0921-4FB3-BD90-20FCB0FC7FC2}"/>
              </a:ext>
            </a:extLst>
          </p:cNvPr>
          <p:cNvSpPr txBox="1">
            <a:spLocks noChangeArrowheads="1"/>
          </p:cNvSpPr>
          <p:nvPr/>
        </p:nvSpPr>
        <p:spPr>
          <a:xfrm>
            <a:off x="531812" y="1371600"/>
            <a:ext cx="10820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For the following commands calculate the time taken to finish the complete program in both single cycle (non pipelined) execution and single cycle (pipelined) execution.</a:t>
            </a:r>
          </a:p>
          <a:p>
            <a:pPr marL="0" indent="0">
              <a:buNone/>
            </a:pPr>
            <a:r>
              <a:rPr lang="en-US" altLang="en-US" sz="2800" dirty="0"/>
              <a:t>Use Reservation Table for both executions</a:t>
            </a:r>
          </a:p>
          <a:p>
            <a:pPr marL="0" indent="0" algn="ctr">
              <a:buNone/>
            </a:pPr>
            <a:r>
              <a:rPr lang="en-US" altLang="en-US" sz="2800" dirty="0"/>
              <a:t>Sub $16,$17,$8  </a:t>
            </a:r>
            <a:r>
              <a:rPr lang="en-US" altLang="en-US" sz="2800" dirty="0">
                <a:sym typeface="Wingdings" panose="05000000000000000000" pitchFamily="2" charset="2"/>
              </a:rPr>
              <a:t> A</a:t>
            </a:r>
            <a:r>
              <a:rPr lang="en-US" altLang="en-US" sz="2800" dirty="0"/>
              <a:t> </a:t>
            </a:r>
          </a:p>
          <a:p>
            <a:pPr marL="0" indent="0" algn="ctr">
              <a:buNone/>
            </a:pPr>
            <a:r>
              <a:rPr lang="en-US" altLang="en-US" sz="2800" dirty="0"/>
              <a:t>And $9,$8,$10 </a:t>
            </a:r>
            <a:r>
              <a:rPr lang="en-US" altLang="en-US" sz="2800" dirty="0">
                <a:sym typeface="Wingdings" panose="05000000000000000000" pitchFamily="2" charset="2"/>
              </a:rPr>
              <a:t> B</a:t>
            </a:r>
            <a:endParaRPr lang="en-US" altLang="en-US" sz="2800" dirty="0"/>
          </a:p>
          <a:p>
            <a:pPr marL="0" indent="0" algn="ctr">
              <a:buNone/>
            </a:pPr>
            <a:r>
              <a:rPr lang="en-US" altLang="en-US" sz="2800" dirty="0"/>
              <a:t>Or $8,$9,$10 </a:t>
            </a:r>
            <a:r>
              <a:rPr lang="en-US" altLang="en-US" sz="2800" dirty="0">
                <a:sym typeface="Wingdings" panose="05000000000000000000" pitchFamily="2" charset="2"/>
              </a:rPr>
              <a:t> C</a:t>
            </a:r>
            <a:endParaRPr lang="en-US" altLang="en-US" sz="2800" dirty="0"/>
          </a:p>
          <a:p>
            <a:pPr marL="0" indent="0" algn="ctr">
              <a:buNone/>
            </a:pPr>
            <a:r>
              <a:rPr lang="en-US" altLang="en-US" sz="2800" dirty="0"/>
              <a:t>Add $8,$9,$10 </a:t>
            </a:r>
            <a:r>
              <a:rPr lang="en-US" altLang="en-US" sz="2800" dirty="0">
                <a:sym typeface="Wingdings" panose="05000000000000000000" pitchFamily="2" charset="2"/>
              </a:rPr>
              <a:t> D</a:t>
            </a:r>
            <a:endParaRPr lang="en-US" altLang="en-US" sz="2800" dirty="0"/>
          </a:p>
          <a:p>
            <a:pPr marL="0" indent="0" algn="ctr">
              <a:buNone/>
            </a:pPr>
            <a:r>
              <a:rPr lang="en-US" altLang="en-US" sz="2800" dirty="0"/>
              <a:t>SW $8,12($s0) </a:t>
            </a:r>
            <a:r>
              <a:rPr lang="en-US" altLang="en-US" sz="2800" dirty="0">
                <a:sym typeface="Wingdings" panose="05000000000000000000" pitchFamily="2" charset="2"/>
              </a:rPr>
              <a:t> 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13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277501"/>
            <a:ext cx="8686801" cy="609600"/>
          </a:xfrm>
        </p:spPr>
        <p:txBody>
          <a:bodyPr/>
          <a:lstStyle/>
          <a:p>
            <a:r>
              <a:rPr lang="en-US" altLang="he-IL" dirty="0"/>
              <a:t>Example: Single-Cycle Machines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72" y="910292"/>
            <a:ext cx="10134600" cy="484035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he-IL" sz="2400" dirty="0"/>
              <a:t>Let's assume that the operation time for the following units is: </a:t>
            </a:r>
          </a:p>
          <a:p>
            <a:pPr marL="45720" indent="0">
              <a:buNone/>
            </a:pPr>
            <a:endParaRPr lang="en-US" altLang="he-IL" sz="2400" dirty="0"/>
          </a:p>
          <a:p>
            <a:pPr marL="45720" indent="0">
              <a:buNone/>
            </a:pPr>
            <a:r>
              <a:rPr lang="en-US" altLang="he-IL" sz="2400" dirty="0"/>
              <a:t>.</a:t>
            </a:r>
          </a:p>
          <a:p>
            <a:pPr marL="45720" indent="0">
              <a:buNone/>
            </a:pPr>
            <a:r>
              <a:rPr lang="en-US" altLang="he-IL" sz="2400" dirty="0"/>
              <a:t/>
            </a:r>
            <a:br>
              <a:rPr lang="en-US" altLang="he-IL" sz="2400" dirty="0"/>
            </a:br>
            <a:endParaRPr lang="en-US" altLang="he-IL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4CC292E-8EB2-48FE-B423-85F615B859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9502" y="1524000"/>
          <a:ext cx="9549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742">
                  <a:extLst>
                    <a:ext uri="{9D8B030D-6E8A-4147-A177-3AD203B41FA5}">
                      <a16:colId xmlns:a16="http://schemas.microsoft.com/office/drawing/2014/main" xmlns="" val="224063470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184867458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135888619"/>
                    </a:ext>
                  </a:extLst>
                </a:gridCol>
                <a:gridCol w="6095998">
                  <a:extLst>
                    <a:ext uri="{9D8B030D-6E8A-4147-A177-3AD203B41FA5}">
                      <a16:colId xmlns:a16="http://schemas.microsoft.com/office/drawing/2014/main" xmlns="" val="63307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MUX, Control, Sign-Extend, PC accesses and wires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09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24611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F5EC744-0D04-4800-B260-1D9A467D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70063"/>
              </p:ext>
            </p:extLst>
          </p:nvPr>
        </p:nvGraphicFramePr>
        <p:xfrm>
          <a:off x="909502" y="2895644"/>
          <a:ext cx="9452107" cy="287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01">
                  <a:extLst>
                    <a:ext uri="{9D8B030D-6E8A-4147-A177-3AD203B41FA5}">
                      <a16:colId xmlns:a16="http://schemas.microsoft.com/office/drawing/2014/main" xmlns="" val="4017955553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1481716373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4257057346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1885286603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4129273174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166695292"/>
                    </a:ext>
                  </a:extLst>
                </a:gridCol>
                <a:gridCol w="1350301">
                  <a:extLst>
                    <a:ext uri="{9D8B030D-6E8A-4147-A177-3AD203B41FA5}">
                      <a16:colId xmlns:a16="http://schemas.microsoft.com/office/drawing/2014/main" xmlns="" val="3843920451"/>
                    </a:ext>
                  </a:extLst>
                </a:gridCol>
              </a:tblGrid>
              <a:tr h="479699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 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557232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6ns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7551951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8ns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015052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7ns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52911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1ns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5ns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8279543"/>
                  </a:ext>
                </a:extLst>
              </a:tr>
              <a:tr h="479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2ns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954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0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05D38-0D1E-49B4-9F35-4BCB8966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304800"/>
            <a:ext cx="8686801" cy="685800"/>
          </a:xfrm>
        </p:spPr>
        <p:txBody>
          <a:bodyPr/>
          <a:lstStyle/>
          <a:p>
            <a:r>
              <a:rPr lang="en-US" dirty="0"/>
              <a:t>Reservation Table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xmlns="" id="{B7B0349D-1994-434C-B2C3-112D5EA41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328754"/>
              </p:ext>
            </p:extLst>
          </p:nvPr>
        </p:nvGraphicFramePr>
        <p:xfrm>
          <a:off x="684212" y="1295400"/>
          <a:ext cx="10325098" cy="5008563"/>
        </p:xfrm>
        <a:graphic>
          <a:graphicData uri="http://schemas.openxmlformats.org/drawingml/2006/table">
            <a:tbl>
              <a:tblPr/>
              <a:tblGrid>
                <a:gridCol w="1499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0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0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06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06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061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061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06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9863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8087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2231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98638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00611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398638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40258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400610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</a:tblGrid>
              <a:tr h="255058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Instruction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Clock Cycle Number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4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6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7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8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9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13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14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16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17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18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19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01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2" y="2819400"/>
            <a:ext cx="3962400" cy="990600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solidFill>
                  <a:schemeClr val="tx1"/>
                </a:solidFill>
              </a:rPr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29275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2" y="2819400"/>
            <a:ext cx="3962400" cy="990600"/>
          </a:xfrm>
        </p:spPr>
        <p:txBody>
          <a:bodyPr>
            <a:normAutofit/>
          </a:bodyPr>
          <a:lstStyle/>
          <a:p>
            <a:pPr algn="ctr"/>
            <a:r>
              <a:rPr lang="en-US" sz="6600" u="sng" dirty="0">
                <a:solidFill>
                  <a:schemeClr val="tx1"/>
                </a:solidFill>
              </a:rPr>
              <a:t>Hazards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448215C-35E5-4152-93A0-25CF18A5F89D}"/>
              </a:ext>
            </a:extLst>
          </p:cNvPr>
          <p:cNvSpPr/>
          <p:nvPr/>
        </p:nvSpPr>
        <p:spPr>
          <a:xfrm>
            <a:off x="150812" y="1828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 panose="02040503050201020203" pitchFamily="18" charset="0"/>
              </a:rPr>
              <a:t>There are situations in pipelining when the next instruction cannot execute in the following clock cycle. These events are called </a:t>
            </a:r>
            <a:r>
              <a:rPr lang="en-US" i="1" dirty="0">
                <a:latin typeface="MinionPro-It" panose="02040503050201090203" pitchFamily="18" charset="0"/>
              </a:rPr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60363"/>
            <a:ext cx="7620000" cy="474662"/>
          </a:xfrm>
          <a:noFill/>
        </p:spPr>
        <p:txBody>
          <a:bodyPr vert="horz" lIns="90487" tIns="44450" rIns="90487" bIns="44450" rtlCol="0" anchor="b">
            <a:normAutofit fontScale="90000"/>
          </a:bodyPr>
          <a:lstStyle/>
          <a:p>
            <a:pPr eaLnBrk="1" hangingPunct="1"/>
            <a:r>
              <a:rPr lang="en-US" b="1" dirty="0"/>
              <a:t>Problems for Pipelining CPUs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990600"/>
            <a:ext cx="11125200" cy="5410200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marL="0" indent="0">
              <a:buNone/>
            </a:pPr>
            <a:r>
              <a:rPr lang="en-US" sz="2800" dirty="0"/>
              <a:t>Limits to pipelining:</a:t>
            </a:r>
            <a:r>
              <a:rPr lang="en-US" sz="2800" dirty="0">
                <a:solidFill>
                  <a:schemeClr val="hlink"/>
                </a:solidFill>
              </a:rPr>
              <a:t> </a:t>
            </a:r>
            <a:r>
              <a:rPr lang="en-US" sz="2800" u="sng" dirty="0">
                <a:solidFill>
                  <a:srgbClr val="FF0000"/>
                </a:solidFill>
              </a:rPr>
              <a:t>Hazards</a:t>
            </a:r>
            <a:r>
              <a:rPr lang="en-US" sz="2800" dirty="0"/>
              <a:t> prevent next instruction from executing during its designated clock cycle</a:t>
            </a:r>
          </a:p>
          <a:p>
            <a:pPr marL="838200" lvl="1" indent="-342900">
              <a:buFont typeface="Courier New" panose="02070309020205020404" pitchFamily="49" charset="0"/>
              <a:buChar char="o"/>
            </a:pPr>
            <a:r>
              <a:rPr lang="en-US" sz="2400" u="sng" dirty="0">
                <a:solidFill>
                  <a:srgbClr val="FF0000"/>
                </a:solidFill>
              </a:rPr>
              <a:t>Structural hazards</a:t>
            </a:r>
            <a:r>
              <a:rPr lang="en-US" sz="2400" dirty="0"/>
              <a:t>: HW cannot support some combination of instructions (single person to fold and put clothes away)</a:t>
            </a:r>
          </a:p>
          <a:p>
            <a:pPr marL="838200" lvl="1" indent="-342900">
              <a:buFont typeface="Courier New" panose="02070309020205020404" pitchFamily="49" charset="0"/>
              <a:buChar char="o"/>
            </a:pPr>
            <a:r>
              <a:rPr lang="en-US" sz="2400" u="sng" dirty="0">
                <a:solidFill>
                  <a:srgbClr val="FF0000"/>
                </a:solidFill>
              </a:rPr>
              <a:t>Control hazards</a:t>
            </a:r>
            <a:r>
              <a:rPr lang="en-US" sz="2400" dirty="0"/>
              <a:t>: Pipelining of branches causes later instruction fetches to wait for the result of the branch</a:t>
            </a:r>
          </a:p>
          <a:p>
            <a:pPr marL="838200" lvl="1" indent="-342900">
              <a:buFont typeface="Courier New" panose="02070309020205020404" pitchFamily="49" charset="0"/>
              <a:buChar char="o"/>
            </a:pPr>
            <a:r>
              <a:rPr lang="en-US" sz="2400" u="sng" dirty="0">
                <a:solidFill>
                  <a:srgbClr val="FF0000"/>
                </a:solidFill>
              </a:rPr>
              <a:t>Data hazards</a:t>
            </a:r>
            <a:r>
              <a:rPr lang="en-US" sz="2400" dirty="0"/>
              <a:t>: Instruction depends on result of prior instruction still in the pipeline (missing sock)</a:t>
            </a:r>
          </a:p>
          <a:p>
            <a:pPr marL="0" indent="0">
              <a:buNone/>
            </a:pPr>
            <a:r>
              <a:rPr lang="en-US" sz="2800" dirty="0"/>
              <a:t>These might result in pipeline </a:t>
            </a:r>
            <a:r>
              <a:rPr lang="en-US" sz="2800" dirty="0">
                <a:solidFill>
                  <a:srgbClr val="FF0000"/>
                </a:solidFill>
              </a:rPr>
              <a:t>stalls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0000"/>
                </a:solidFill>
              </a:rPr>
              <a:t>“bubbles”</a:t>
            </a:r>
            <a:r>
              <a:rPr lang="en-US" sz="2800" dirty="0"/>
              <a:t>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8343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92" y="290898"/>
            <a:ext cx="7638501" cy="445250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sz="3200" dirty="0"/>
              <a:t>Structural Hazard #1: Single Memory (1/2)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1617663" y="6108153"/>
            <a:ext cx="79581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Helvetica" pitchFamily="32" charset="0"/>
              </a:rPr>
              <a:t>Read same memory twice in same clock cycle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86006" y="1682752"/>
            <a:ext cx="1019175" cy="3089276"/>
            <a:chOff x="2470" y="1034"/>
            <a:chExt cx="642" cy="1946"/>
          </a:xfrm>
        </p:grpSpPr>
        <p:sp>
          <p:nvSpPr>
            <p:cNvPr id="18600" name="Oval 5"/>
            <p:cNvSpPr>
              <a:spLocks noChangeArrowheads="1"/>
            </p:cNvSpPr>
            <p:nvPr/>
          </p:nvSpPr>
          <p:spPr bwMode="auto">
            <a:xfrm>
              <a:off x="2470" y="2481"/>
              <a:ext cx="623" cy="499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Oval 6"/>
            <p:cNvSpPr>
              <a:spLocks noChangeArrowheads="1"/>
            </p:cNvSpPr>
            <p:nvPr/>
          </p:nvSpPr>
          <p:spPr bwMode="auto">
            <a:xfrm>
              <a:off x="2489" y="1034"/>
              <a:ext cx="623" cy="566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87538" y="874714"/>
            <a:ext cx="7775575" cy="5345113"/>
            <a:chOff x="230" y="551"/>
            <a:chExt cx="4898" cy="3367"/>
          </a:xfrm>
        </p:grpSpPr>
        <p:grpSp>
          <p:nvGrpSpPr>
            <p:cNvPr id="18441" name="Group 8"/>
            <p:cNvGrpSpPr>
              <a:grpSpLocks/>
            </p:cNvGrpSpPr>
            <p:nvPr/>
          </p:nvGrpSpPr>
          <p:grpSpPr bwMode="auto"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18598" name="Freeform 9"/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10"/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42" name="Group 11"/>
            <p:cNvGrpSpPr>
              <a:grpSpLocks/>
            </p:cNvGrpSpPr>
            <p:nvPr/>
          </p:nvGrpSpPr>
          <p:grpSpPr bwMode="auto"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18596" name="Freeform 12"/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0"/>
                  <a:gd name="T13" fmla="*/ 0 h 289"/>
                  <a:gd name="T14" fmla="*/ 170 w 170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7" name="Freeform 13"/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289"/>
                  <a:gd name="T14" fmla="*/ 171 w 171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43" name="Rectangle 14"/>
            <p:cNvSpPr>
              <a:spLocks noChangeArrowheads="1"/>
            </p:cNvSpPr>
            <p:nvPr/>
          </p:nvSpPr>
          <p:spPr bwMode="auto">
            <a:xfrm>
              <a:off x="2605" y="2594"/>
              <a:ext cx="292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  I$</a:t>
              </a:r>
            </a:p>
          </p:txBody>
        </p:sp>
        <p:sp>
          <p:nvSpPr>
            <p:cNvPr id="18444" name="Line 15"/>
            <p:cNvSpPr>
              <a:spLocks noChangeShapeType="1"/>
            </p:cNvSpPr>
            <p:nvPr/>
          </p:nvSpPr>
          <p:spPr bwMode="auto">
            <a:xfrm>
              <a:off x="584" y="1224"/>
              <a:ext cx="0" cy="2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>
              <a:off x="984" y="840"/>
              <a:ext cx="3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Rectangle 17"/>
            <p:cNvSpPr>
              <a:spLocks noChangeArrowheads="1"/>
            </p:cNvSpPr>
            <p:nvPr/>
          </p:nvSpPr>
          <p:spPr bwMode="auto">
            <a:xfrm>
              <a:off x="579" y="1302"/>
              <a:ext cx="59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Load</a:t>
              </a:r>
            </a:p>
          </p:txBody>
        </p:sp>
        <p:sp>
          <p:nvSpPr>
            <p:cNvPr id="18447" name="Rectangle 18"/>
            <p:cNvSpPr>
              <a:spLocks noChangeArrowheads="1"/>
            </p:cNvSpPr>
            <p:nvPr/>
          </p:nvSpPr>
          <p:spPr bwMode="auto">
            <a:xfrm>
              <a:off x="563" y="1718"/>
              <a:ext cx="73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Instr 1</a:t>
              </a:r>
            </a:p>
          </p:txBody>
        </p:sp>
        <p:sp>
          <p:nvSpPr>
            <p:cNvPr id="18448" name="Rectangle 19"/>
            <p:cNvSpPr>
              <a:spLocks noChangeArrowheads="1"/>
            </p:cNvSpPr>
            <p:nvPr/>
          </p:nvSpPr>
          <p:spPr bwMode="auto">
            <a:xfrm>
              <a:off x="555" y="2182"/>
              <a:ext cx="73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Instr 2</a:t>
              </a:r>
            </a:p>
          </p:txBody>
        </p:sp>
        <p:sp>
          <p:nvSpPr>
            <p:cNvPr id="18449" name="Rectangle 20"/>
            <p:cNvSpPr>
              <a:spLocks noChangeArrowheads="1"/>
            </p:cNvSpPr>
            <p:nvPr/>
          </p:nvSpPr>
          <p:spPr bwMode="auto">
            <a:xfrm>
              <a:off x="598" y="2612"/>
              <a:ext cx="73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Instr 3</a:t>
              </a:r>
            </a:p>
          </p:txBody>
        </p:sp>
        <p:sp>
          <p:nvSpPr>
            <p:cNvPr id="18450" name="Rectangle 21"/>
            <p:cNvSpPr>
              <a:spLocks noChangeArrowheads="1"/>
            </p:cNvSpPr>
            <p:nvPr/>
          </p:nvSpPr>
          <p:spPr bwMode="auto">
            <a:xfrm>
              <a:off x="587" y="3067"/>
              <a:ext cx="737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Instr 4</a:t>
              </a:r>
            </a:p>
          </p:txBody>
        </p:sp>
        <p:sp>
          <p:nvSpPr>
            <p:cNvPr id="18451" name="Line 22"/>
            <p:cNvSpPr>
              <a:spLocks noChangeShapeType="1"/>
            </p:cNvSpPr>
            <p:nvPr/>
          </p:nvSpPr>
          <p:spPr bwMode="auto">
            <a:xfrm>
              <a:off x="172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23"/>
            <p:cNvSpPr>
              <a:spLocks noChangeShapeType="1"/>
            </p:cNvSpPr>
            <p:nvPr/>
          </p:nvSpPr>
          <p:spPr bwMode="auto">
            <a:xfrm>
              <a:off x="216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24"/>
            <p:cNvSpPr>
              <a:spLocks noChangeShapeType="1"/>
            </p:cNvSpPr>
            <p:nvPr/>
          </p:nvSpPr>
          <p:spPr bwMode="auto">
            <a:xfrm>
              <a:off x="259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Line 25"/>
            <p:cNvSpPr>
              <a:spLocks noChangeShapeType="1"/>
            </p:cNvSpPr>
            <p:nvPr/>
          </p:nvSpPr>
          <p:spPr bwMode="auto">
            <a:xfrm>
              <a:off x="3024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6"/>
            <p:cNvSpPr>
              <a:spLocks noChangeShapeType="1"/>
            </p:cNvSpPr>
            <p:nvPr/>
          </p:nvSpPr>
          <p:spPr bwMode="auto">
            <a:xfrm>
              <a:off x="3456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27"/>
            <p:cNvSpPr>
              <a:spLocks noChangeShapeType="1"/>
            </p:cNvSpPr>
            <p:nvPr/>
          </p:nvSpPr>
          <p:spPr bwMode="auto">
            <a:xfrm>
              <a:off x="3888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8"/>
            <p:cNvSpPr>
              <a:spLocks noChangeShapeType="1"/>
            </p:cNvSpPr>
            <p:nvPr/>
          </p:nvSpPr>
          <p:spPr bwMode="auto">
            <a:xfrm>
              <a:off x="4320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9"/>
            <p:cNvSpPr>
              <a:spLocks noChangeShapeType="1"/>
            </p:cNvSpPr>
            <p:nvPr/>
          </p:nvSpPr>
          <p:spPr bwMode="auto">
            <a:xfrm>
              <a:off x="4752" y="920"/>
              <a:ext cx="0" cy="2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59" name="Group 30"/>
            <p:cNvGrpSpPr>
              <a:grpSpLocks/>
            </p:cNvGrpSpPr>
            <p:nvPr/>
          </p:nvGrpSpPr>
          <p:grpSpPr bwMode="auto"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18594" name="Freeform 31"/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5" name="Rectangle 32"/>
              <p:cNvSpPr>
                <a:spLocks noChangeArrowheads="1"/>
              </p:cNvSpPr>
              <p:nvPr/>
            </p:nvSpPr>
            <p:spPr bwMode="auto"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ALU</a:t>
                </a:r>
              </a:p>
            </p:txBody>
          </p:sp>
        </p:grpSp>
        <p:grpSp>
          <p:nvGrpSpPr>
            <p:cNvPr id="18460" name="Group 33"/>
            <p:cNvGrpSpPr>
              <a:grpSpLocks/>
            </p:cNvGrpSpPr>
            <p:nvPr/>
          </p:nvGrpSpPr>
          <p:grpSpPr bwMode="auto"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18590" name="Rectangle 34"/>
              <p:cNvSpPr>
                <a:spLocks noChangeArrowheads="1"/>
              </p:cNvSpPr>
              <p:nvPr/>
            </p:nvSpPr>
            <p:spPr bwMode="auto">
              <a:xfrm>
                <a:off x="1324" y="1250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I$</a:t>
                </a:r>
              </a:p>
            </p:txBody>
          </p:sp>
          <p:grpSp>
            <p:nvGrpSpPr>
              <p:cNvPr id="18591" name="Group 35"/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8592" name="Freeform 36"/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Freeform 37"/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61" name="Rectangle 38"/>
            <p:cNvSpPr>
              <a:spLocks noChangeArrowheads="1"/>
            </p:cNvSpPr>
            <p:nvPr/>
          </p:nvSpPr>
          <p:spPr bwMode="auto">
            <a:xfrm>
              <a:off x="1784" y="1255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Reg</a:t>
              </a:r>
            </a:p>
          </p:txBody>
        </p:sp>
        <p:grpSp>
          <p:nvGrpSpPr>
            <p:cNvPr id="18462" name="Group 39"/>
            <p:cNvGrpSpPr>
              <a:grpSpLocks/>
            </p:cNvGrpSpPr>
            <p:nvPr/>
          </p:nvGrpSpPr>
          <p:grpSpPr bwMode="auto"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18588" name="Freeform 40"/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9" name="Freeform 41"/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1688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Freeform 43"/>
            <p:cNvSpPr>
              <a:spLocks/>
            </p:cNvSpPr>
            <p:nvPr/>
          </p:nvSpPr>
          <p:spPr bwMode="auto">
            <a:xfrm>
              <a:off x="1750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4"/>
            <p:cNvSpPr>
              <a:spLocks noChangeShapeType="1"/>
            </p:cNvSpPr>
            <p:nvPr/>
          </p:nvSpPr>
          <p:spPr bwMode="auto">
            <a:xfrm>
              <a:off x="2104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45"/>
            <p:cNvSpPr>
              <a:spLocks noChangeArrowheads="1"/>
            </p:cNvSpPr>
            <p:nvPr/>
          </p:nvSpPr>
          <p:spPr bwMode="auto">
            <a:xfrm>
              <a:off x="2601" y="1250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  D$</a:t>
              </a:r>
            </a:p>
          </p:txBody>
        </p:sp>
        <p:sp>
          <p:nvSpPr>
            <p:cNvPr id="18467" name="Rectangle 46"/>
            <p:cNvSpPr>
              <a:spLocks noChangeArrowheads="1"/>
            </p:cNvSpPr>
            <p:nvPr/>
          </p:nvSpPr>
          <p:spPr bwMode="auto">
            <a:xfrm>
              <a:off x="3093" y="1250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Reg</a:t>
              </a:r>
            </a:p>
          </p:txBody>
        </p:sp>
        <p:grpSp>
          <p:nvGrpSpPr>
            <p:cNvPr id="18468" name="Group 47"/>
            <p:cNvGrpSpPr>
              <a:grpSpLocks/>
            </p:cNvGrpSpPr>
            <p:nvPr/>
          </p:nvGrpSpPr>
          <p:grpSpPr bwMode="auto"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18586" name="Freeform 48"/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7" name="Freeform 49"/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9" name="Line 50"/>
            <p:cNvSpPr>
              <a:spLocks noChangeShapeType="1"/>
            </p:cNvSpPr>
            <p:nvPr/>
          </p:nvSpPr>
          <p:spPr bwMode="auto">
            <a:xfrm>
              <a:off x="2973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"/>
            <p:cNvSpPr>
              <a:spLocks noChangeShapeType="1"/>
            </p:cNvSpPr>
            <p:nvPr/>
          </p:nvSpPr>
          <p:spPr bwMode="auto">
            <a:xfrm>
              <a:off x="2489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52"/>
            <p:cNvSpPr>
              <a:spLocks/>
            </p:cNvSpPr>
            <p:nvPr/>
          </p:nvSpPr>
          <p:spPr bwMode="auto">
            <a:xfrm>
              <a:off x="2610" y="1392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1"/>
                <a:gd name="T16" fmla="*/ 0 h 193"/>
                <a:gd name="T17" fmla="*/ 431 w 431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3"/>
            <p:cNvSpPr>
              <a:spLocks noChangeShapeType="1"/>
            </p:cNvSpPr>
            <p:nvPr/>
          </p:nvSpPr>
          <p:spPr bwMode="auto">
            <a:xfrm>
              <a:off x="2104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Freeform 54"/>
            <p:cNvSpPr>
              <a:spLocks/>
            </p:cNvSpPr>
            <p:nvPr/>
          </p:nvSpPr>
          <p:spPr bwMode="auto">
            <a:xfrm>
              <a:off x="2197" y="1387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278"/>
                <a:gd name="T17" fmla="*/ 337 w 33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74" name="Group 55"/>
            <p:cNvGrpSpPr>
              <a:grpSpLocks/>
            </p:cNvGrpSpPr>
            <p:nvPr/>
          </p:nvGrpSpPr>
          <p:grpSpPr bwMode="auto"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8558" name="Group 56"/>
              <p:cNvGrpSpPr>
                <a:grpSpLocks/>
              </p:cNvGrpSpPr>
              <p:nvPr/>
            </p:nvGrpSpPr>
            <p:grpSpPr bwMode="auto"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18584" name="Freeform 57"/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ALU</a:t>
                  </a:r>
                </a:p>
              </p:txBody>
            </p:sp>
          </p:grpSp>
          <p:grpSp>
            <p:nvGrpSpPr>
              <p:cNvPr id="18559" name="Group 59"/>
              <p:cNvGrpSpPr>
                <a:grpSpLocks/>
              </p:cNvGrpSpPr>
              <p:nvPr/>
            </p:nvGrpSpPr>
            <p:grpSpPr bwMode="auto"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18580" name="Rectangle 60"/>
                <p:cNvSpPr>
                  <a:spLocks noChangeArrowheads="1"/>
                </p:cNvSpPr>
                <p:nvPr/>
              </p:nvSpPr>
              <p:spPr bwMode="auto"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I$</a:t>
                  </a:r>
                </a:p>
              </p:txBody>
            </p:sp>
            <p:grpSp>
              <p:nvGrpSpPr>
                <p:cNvPr id="18581" name="Group 61"/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18582" name="Freeform 62"/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83" name="Freeform 63"/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560" name="Rectangle 64"/>
              <p:cNvSpPr>
                <a:spLocks noChangeArrowheads="1"/>
              </p:cNvSpPr>
              <p:nvPr/>
            </p:nvSpPr>
            <p:spPr bwMode="auto">
              <a:xfrm>
                <a:off x="2211" y="1703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561" name="Group 65"/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18578" name="Freeform 66"/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Freeform 67"/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2" name="Line 68"/>
              <p:cNvSpPr>
                <a:spLocks noChangeShapeType="1"/>
              </p:cNvSpPr>
              <p:nvPr/>
            </p:nvSpPr>
            <p:spPr bwMode="auto">
              <a:xfrm>
                <a:off x="2115" y="184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3" name="Freeform 69"/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64" name="Line 70"/>
              <p:cNvSpPr>
                <a:spLocks noChangeShapeType="1"/>
              </p:cNvSpPr>
              <p:nvPr/>
            </p:nvSpPr>
            <p:spPr bwMode="auto">
              <a:xfrm>
                <a:off x="2531" y="174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" name="Rectangle 71"/>
              <p:cNvSpPr>
                <a:spLocks noChangeArrowheads="1"/>
              </p:cNvSpPr>
              <p:nvPr/>
            </p:nvSpPr>
            <p:spPr bwMode="auto">
              <a:xfrm>
                <a:off x="3028" y="1698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D$</a:t>
                </a:r>
              </a:p>
            </p:txBody>
          </p:sp>
          <p:grpSp>
            <p:nvGrpSpPr>
              <p:cNvPr id="18566" name="Group 72"/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18576" name="Freeform 73"/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Freeform 74"/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7" name="Rectangle 75"/>
              <p:cNvSpPr>
                <a:spLocks noChangeArrowheads="1"/>
              </p:cNvSpPr>
              <p:nvPr/>
            </p:nvSpPr>
            <p:spPr bwMode="auto">
              <a:xfrm>
                <a:off x="3520" y="1698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568" name="Group 76"/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18574" name="Freeform 77"/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Freeform 78"/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69" name="Line 79"/>
              <p:cNvSpPr>
                <a:spLocks noChangeShapeType="1"/>
              </p:cNvSpPr>
              <p:nvPr/>
            </p:nvSpPr>
            <p:spPr bwMode="auto">
              <a:xfrm>
                <a:off x="3400" y="1840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0" name="Line 80"/>
              <p:cNvSpPr>
                <a:spLocks noChangeShapeType="1"/>
              </p:cNvSpPr>
              <p:nvPr/>
            </p:nvSpPr>
            <p:spPr bwMode="auto">
              <a:xfrm>
                <a:off x="2916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1" name="Freeform 81"/>
              <p:cNvSpPr>
                <a:spLocks/>
              </p:cNvSpPr>
              <p:nvPr/>
            </p:nvSpPr>
            <p:spPr bwMode="auto">
              <a:xfrm>
                <a:off x="3037" y="1840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1"/>
                  <a:gd name="T16" fmla="*/ 0 h 193"/>
                  <a:gd name="T17" fmla="*/ 431 w 431"/>
                  <a:gd name="T18" fmla="*/ 193 h 1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2" name="Line 82"/>
              <p:cNvSpPr>
                <a:spLocks noChangeShapeType="1"/>
              </p:cNvSpPr>
              <p:nvPr/>
            </p:nvSpPr>
            <p:spPr bwMode="auto">
              <a:xfrm>
                <a:off x="2531" y="193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3" name="Freeform 83"/>
              <p:cNvSpPr>
                <a:spLocks/>
              </p:cNvSpPr>
              <p:nvPr/>
            </p:nvSpPr>
            <p:spPr bwMode="auto">
              <a:xfrm>
                <a:off x="2624" y="1835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278"/>
                  <a:gd name="T17" fmla="*/ 337 w 33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5" name="Group 84"/>
            <p:cNvGrpSpPr>
              <a:grpSpLocks/>
            </p:cNvGrpSpPr>
            <p:nvPr/>
          </p:nvGrpSpPr>
          <p:grpSpPr bwMode="auto"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8530" name="Group 85"/>
              <p:cNvGrpSpPr>
                <a:grpSpLocks/>
              </p:cNvGrpSpPr>
              <p:nvPr/>
            </p:nvGrpSpPr>
            <p:grpSpPr bwMode="auto"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18556" name="Freeform 86"/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7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ALU</a:t>
                  </a:r>
                </a:p>
              </p:txBody>
            </p:sp>
          </p:grpSp>
          <p:grpSp>
            <p:nvGrpSpPr>
              <p:cNvPr id="18531" name="Group 88"/>
              <p:cNvGrpSpPr>
                <a:grpSpLocks/>
              </p:cNvGrpSpPr>
              <p:nvPr/>
            </p:nvGrpSpPr>
            <p:grpSpPr bwMode="auto"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18552" name="Rectangle 89"/>
                <p:cNvSpPr>
                  <a:spLocks noChangeArrowheads="1"/>
                </p:cNvSpPr>
                <p:nvPr/>
              </p:nvSpPr>
              <p:spPr bwMode="auto"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I$</a:t>
                  </a:r>
                </a:p>
              </p:txBody>
            </p:sp>
            <p:grpSp>
              <p:nvGrpSpPr>
                <p:cNvPr id="18553" name="Group 90"/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8554" name="Freeform 91"/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Freeform 92"/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532" name="Rectangle 93"/>
              <p:cNvSpPr>
                <a:spLocks noChangeArrowheads="1"/>
              </p:cNvSpPr>
              <p:nvPr/>
            </p:nvSpPr>
            <p:spPr bwMode="auto">
              <a:xfrm>
                <a:off x="2638" y="2151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533" name="Group 94"/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8550" name="Freeform 95"/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51" name="Freeform 96"/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34" name="Line 97"/>
              <p:cNvSpPr>
                <a:spLocks noChangeShapeType="1"/>
              </p:cNvSpPr>
              <p:nvPr/>
            </p:nvSpPr>
            <p:spPr bwMode="auto">
              <a:xfrm>
                <a:off x="2542" y="228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5" name="Freeform 98"/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" name="Line 99"/>
              <p:cNvSpPr>
                <a:spLocks noChangeShapeType="1"/>
              </p:cNvSpPr>
              <p:nvPr/>
            </p:nvSpPr>
            <p:spPr bwMode="auto">
              <a:xfrm>
                <a:off x="2958" y="219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Rectangle 100"/>
              <p:cNvSpPr>
                <a:spLocks noChangeArrowheads="1"/>
              </p:cNvSpPr>
              <p:nvPr/>
            </p:nvSpPr>
            <p:spPr bwMode="auto">
              <a:xfrm>
                <a:off x="3455" y="2146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D$</a:t>
                </a:r>
              </a:p>
            </p:txBody>
          </p:sp>
          <p:grpSp>
            <p:nvGrpSpPr>
              <p:cNvPr id="18538" name="Group 101"/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18548" name="Freeform 102"/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9" name="Freeform 103"/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39" name="Rectangle 104"/>
              <p:cNvSpPr>
                <a:spLocks noChangeArrowheads="1"/>
              </p:cNvSpPr>
              <p:nvPr/>
            </p:nvSpPr>
            <p:spPr bwMode="auto">
              <a:xfrm>
                <a:off x="3947" y="2146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540" name="Group 105"/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18546" name="Freeform 106"/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47" name="Freeform 107"/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41" name="Line 108"/>
              <p:cNvSpPr>
                <a:spLocks noChangeShapeType="1"/>
              </p:cNvSpPr>
              <p:nvPr/>
            </p:nvSpPr>
            <p:spPr bwMode="auto">
              <a:xfrm>
                <a:off x="3827" y="2288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109"/>
              <p:cNvSpPr>
                <a:spLocks noChangeShapeType="1"/>
              </p:cNvSpPr>
              <p:nvPr/>
            </p:nvSpPr>
            <p:spPr bwMode="auto">
              <a:xfrm>
                <a:off x="3343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Freeform 110"/>
              <p:cNvSpPr>
                <a:spLocks/>
              </p:cNvSpPr>
              <p:nvPr/>
            </p:nvSpPr>
            <p:spPr bwMode="auto">
              <a:xfrm>
                <a:off x="3464" y="2288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1"/>
                  <a:gd name="T16" fmla="*/ 0 h 193"/>
                  <a:gd name="T17" fmla="*/ 431 w 431"/>
                  <a:gd name="T18" fmla="*/ 193 h 1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44" name="Line 111"/>
              <p:cNvSpPr>
                <a:spLocks noChangeShapeType="1"/>
              </p:cNvSpPr>
              <p:nvPr/>
            </p:nvSpPr>
            <p:spPr bwMode="auto">
              <a:xfrm>
                <a:off x="2958" y="2384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Freeform 112"/>
              <p:cNvSpPr>
                <a:spLocks/>
              </p:cNvSpPr>
              <p:nvPr/>
            </p:nvSpPr>
            <p:spPr bwMode="auto">
              <a:xfrm>
                <a:off x="3051" y="2283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278"/>
                  <a:gd name="T17" fmla="*/ 337 w 33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6" name="Group 113"/>
            <p:cNvGrpSpPr>
              <a:grpSpLocks/>
            </p:cNvGrpSpPr>
            <p:nvPr/>
          </p:nvGrpSpPr>
          <p:grpSpPr bwMode="auto"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18528" name="Freeform 114"/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9" name="Rectangle 115"/>
              <p:cNvSpPr>
                <a:spLocks noChangeArrowheads="1"/>
              </p:cNvSpPr>
              <p:nvPr/>
            </p:nvSpPr>
            <p:spPr bwMode="auto"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ALU</a:t>
                </a:r>
              </a:p>
            </p:txBody>
          </p:sp>
        </p:grpSp>
        <p:sp>
          <p:nvSpPr>
            <p:cNvPr id="18477" name="Rectangle 116"/>
            <p:cNvSpPr>
              <a:spLocks noChangeArrowheads="1"/>
            </p:cNvSpPr>
            <p:nvPr/>
          </p:nvSpPr>
          <p:spPr bwMode="auto">
            <a:xfrm>
              <a:off x="3065" y="2599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Reg</a:t>
              </a:r>
            </a:p>
          </p:txBody>
        </p:sp>
        <p:grpSp>
          <p:nvGrpSpPr>
            <p:cNvPr id="18478" name="Group 117"/>
            <p:cNvGrpSpPr>
              <a:grpSpLocks/>
            </p:cNvGrpSpPr>
            <p:nvPr/>
          </p:nvGrpSpPr>
          <p:grpSpPr bwMode="auto"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18526" name="Freeform 118"/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7" name="Freeform 119"/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9" name="Line 120"/>
            <p:cNvSpPr>
              <a:spLocks noChangeShapeType="1"/>
            </p:cNvSpPr>
            <p:nvPr/>
          </p:nvSpPr>
          <p:spPr bwMode="auto">
            <a:xfrm>
              <a:off x="2969" y="27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Freeform 121"/>
            <p:cNvSpPr>
              <a:spLocks/>
            </p:cNvSpPr>
            <p:nvPr/>
          </p:nvSpPr>
          <p:spPr bwMode="auto">
            <a:xfrm>
              <a:off x="3031" y="2640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Line 122"/>
            <p:cNvSpPr>
              <a:spLocks noChangeShapeType="1"/>
            </p:cNvSpPr>
            <p:nvPr/>
          </p:nvSpPr>
          <p:spPr bwMode="auto">
            <a:xfrm>
              <a:off x="3385" y="264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Rectangle 123"/>
            <p:cNvSpPr>
              <a:spLocks noChangeArrowheads="1"/>
            </p:cNvSpPr>
            <p:nvPr/>
          </p:nvSpPr>
          <p:spPr bwMode="auto">
            <a:xfrm>
              <a:off x="3882" y="2594"/>
              <a:ext cx="3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  D$</a:t>
              </a:r>
            </a:p>
          </p:txBody>
        </p:sp>
        <p:grpSp>
          <p:nvGrpSpPr>
            <p:cNvPr id="18483" name="Group 124"/>
            <p:cNvGrpSpPr>
              <a:grpSpLocks/>
            </p:cNvGrpSpPr>
            <p:nvPr/>
          </p:nvGrpSpPr>
          <p:grpSpPr bwMode="auto"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18524" name="Freeform 125"/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Freeform 126"/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4" name="Rectangle 127"/>
            <p:cNvSpPr>
              <a:spLocks noChangeArrowheads="1"/>
            </p:cNvSpPr>
            <p:nvPr/>
          </p:nvSpPr>
          <p:spPr bwMode="auto">
            <a:xfrm>
              <a:off x="4374" y="259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1600" b="1">
                  <a:latin typeface="Times" pitchFamily="32" charset="0"/>
                </a:rPr>
                <a:t>Reg</a:t>
              </a:r>
            </a:p>
          </p:txBody>
        </p:sp>
        <p:grpSp>
          <p:nvGrpSpPr>
            <p:cNvPr id="18485" name="Group 128"/>
            <p:cNvGrpSpPr>
              <a:grpSpLocks/>
            </p:cNvGrpSpPr>
            <p:nvPr/>
          </p:nvGrpSpPr>
          <p:grpSpPr bwMode="auto"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18522" name="Freeform 129"/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3" name="Freeform 130"/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6" name="Line 131"/>
            <p:cNvSpPr>
              <a:spLocks noChangeShapeType="1"/>
            </p:cNvSpPr>
            <p:nvPr/>
          </p:nvSpPr>
          <p:spPr bwMode="auto">
            <a:xfrm>
              <a:off x="4254" y="2736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132"/>
            <p:cNvSpPr>
              <a:spLocks noChangeShapeType="1"/>
            </p:cNvSpPr>
            <p:nvPr/>
          </p:nvSpPr>
          <p:spPr bwMode="auto">
            <a:xfrm>
              <a:off x="3770" y="27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Freeform 133"/>
            <p:cNvSpPr>
              <a:spLocks/>
            </p:cNvSpPr>
            <p:nvPr/>
          </p:nvSpPr>
          <p:spPr bwMode="auto">
            <a:xfrm>
              <a:off x="3891" y="2736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1"/>
                <a:gd name="T16" fmla="*/ 0 h 193"/>
                <a:gd name="T17" fmla="*/ 431 w 431"/>
                <a:gd name="T18" fmla="*/ 193 h 1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34"/>
            <p:cNvSpPr>
              <a:spLocks noChangeShapeType="1"/>
            </p:cNvSpPr>
            <p:nvPr/>
          </p:nvSpPr>
          <p:spPr bwMode="auto">
            <a:xfrm>
              <a:off x="3385" y="283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Freeform 135"/>
            <p:cNvSpPr>
              <a:spLocks/>
            </p:cNvSpPr>
            <p:nvPr/>
          </p:nvSpPr>
          <p:spPr bwMode="auto">
            <a:xfrm>
              <a:off x="3478" y="2731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278"/>
                <a:gd name="T17" fmla="*/ 337 w 337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91" name="Group 136"/>
            <p:cNvGrpSpPr>
              <a:grpSpLocks/>
            </p:cNvGrpSpPr>
            <p:nvPr/>
          </p:nvGrpSpPr>
          <p:grpSpPr bwMode="auto"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18494" name="Group 137"/>
              <p:cNvGrpSpPr>
                <a:grpSpLocks/>
              </p:cNvGrpSpPr>
              <p:nvPr/>
            </p:nvGrpSpPr>
            <p:grpSpPr bwMode="auto"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18520" name="Freeform 138"/>
                <p:cNvSpPr>
                  <a:spLocks/>
                </p:cNvSpPr>
                <p:nvPr/>
              </p:nvSpPr>
              <p:spPr bwMode="auto">
                <a:xfrm>
                  <a:off x="3977" y="2944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21" name="Rectangle 139"/>
                <p:cNvSpPr>
                  <a:spLocks noChangeArrowheads="1"/>
                </p:cNvSpPr>
                <p:nvPr/>
              </p:nvSpPr>
              <p:spPr bwMode="auto"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ALU</a:t>
                  </a:r>
                </a:p>
              </p:txBody>
            </p:sp>
          </p:grpSp>
          <p:grpSp>
            <p:nvGrpSpPr>
              <p:cNvPr id="18495" name="Group 140"/>
              <p:cNvGrpSpPr>
                <a:grpSpLocks/>
              </p:cNvGrpSpPr>
              <p:nvPr/>
            </p:nvGrpSpPr>
            <p:grpSpPr bwMode="auto"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18516" name="Rectangle 141"/>
                <p:cNvSpPr>
                  <a:spLocks noChangeArrowheads="1"/>
                </p:cNvSpPr>
                <p:nvPr/>
              </p:nvSpPr>
              <p:spPr bwMode="auto"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I$</a:t>
                  </a:r>
                </a:p>
              </p:txBody>
            </p:sp>
            <p:grpSp>
              <p:nvGrpSpPr>
                <p:cNvPr id="18517" name="Group 142"/>
                <p:cNvGrpSpPr>
                  <a:grpSpLocks/>
                </p:cNvGrpSpPr>
                <p:nvPr/>
              </p:nvGrpSpPr>
              <p:grpSpPr bwMode="auto"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18518" name="Freeform 143"/>
                  <p:cNvSpPr>
                    <a:spLocks/>
                  </p:cNvSpPr>
                  <p:nvPr/>
                </p:nvSpPr>
                <p:spPr bwMode="auto">
                  <a:xfrm>
                    <a:off x="3051" y="3040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19" name="Freeform 144"/>
                  <p:cNvSpPr>
                    <a:spLocks/>
                  </p:cNvSpPr>
                  <p:nvPr/>
                </p:nvSpPr>
                <p:spPr bwMode="auto">
                  <a:xfrm>
                    <a:off x="3220" y="3040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6" name="Rectangle 145"/>
              <p:cNvSpPr>
                <a:spLocks noChangeArrowheads="1"/>
              </p:cNvSpPr>
              <p:nvPr/>
            </p:nvSpPr>
            <p:spPr bwMode="auto">
              <a:xfrm>
                <a:off x="3492" y="3047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497" name="Group 146"/>
              <p:cNvGrpSpPr>
                <a:grpSpLocks/>
              </p:cNvGrpSpPr>
              <p:nvPr/>
            </p:nvGrpSpPr>
            <p:grpSpPr bwMode="auto"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18514" name="Freeform 147"/>
                <p:cNvSpPr>
                  <a:spLocks/>
                </p:cNvSpPr>
                <p:nvPr/>
              </p:nvSpPr>
              <p:spPr bwMode="auto">
                <a:xfrm>
                  <a:off x="3511" y="3040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5" name="Freeform 148"/>
                <p:cNvSpPr>
                  <a:spLocks/>
                </p:cNvSpPr>
                <p:nvPr/>
              </p:nvSpPr>
              <p:spPr bwMode="auto">
                <a:xfrm>
                  <a:off x="3659" y="3040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98" name="Line 149"/>
              <p:cNvSpPr>
                <a:spLocks noChangeShapeType="1"/>
              </p:cNvSpPr>
              <p:nvPr/>
            </p:nvSpPr>
            <p:spPr bwMode="auto">
              <a:xfrm>
                <a:off x="3396" y="318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Freeform 150"/>
              <p:cNvSpPr>
                <a:spLocks/>
              </p:cNvSpPr>
              <p:nvPr/>
            </p:nvSpPr>
            <p:spPr bwMode="auto">
              <a:xfrm>
                <a:off x="3458" y="3088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0" name="Line 151"/>
              <p:cNvSpPr>
                <a:spLocks noChangeShapeType="1"/>
              </p:cNvSpPr>
              <p:nvPr/>
            </p:nvSpPr>
            <p:spPr bwMode="auto">
              <a:xfrm>
                <a:off x="3812" y="30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Rectangle 152"/>
              <p:cNvSpPr>
                <a:spLocks noChangeArrowheads="1"/>
              </p:cNvSpPr>
              <p:nvPr/>
            </p:nvSpPr>
            <p:spPr bwMode="auto">
              <a:xfrm>
                <a:off x="4309" y="3042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D$</a:t>
                </a:r>
              </a:p>
            </p:txBody>
          </p:sp>
          <p:grpSp>
            <p:nvGrpSpPr>
              <p:cNvPr id="18502" name="Group 153"/>
              <p:cNvGrpSpPr>
                <a:grpSpLocks/>
              </p:cNvGrpSpPr>
              <p:nvPr/>
            </p:nvGrpSpPr>
            <p:grpSpPr bwMode="auto"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18512" name="Freeform 154"/>
                <p:cNvSpPr>
                  <a:spLocks/>
                </p:cNvSpPr>
                <p:nvPr/>
              </p:nvSpPr>
              <p:spPr bwMode="auto">
                <a:xfrm>
                  <a:off x="4360" y="3040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3" name="Freeform 155"/>
                <p:cNvSpPr>
                  <a:spLocks/>
                </p:cNvSpPr>
                <p:nvPr/>
              </p:nvSpPr>
              <p:spPr bwMode="auto">
                <a:xfrm>
                  <a:off x="4521" y="3040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03" name="Rectangle 156"/>
              <p:cNvSpPr>
                <a:spLocks noChangeArrowheads="1"/>
              </p:cNvSpPr>
              <p:nvPr/>
            </p:nvSpPr>
            <p:spPr bwMode="auto">
              <a:xfrm>
                <a:off x="4801" y="304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18504" name="Group 157"/>
              <p:cNvGrpSpPr>
                <a:grpSpLocks/>
              </p:cNvGrpSpPr>
              <p:nvPr/>
            </p:nvGrpSpPr>
            <p:grpSpPr bwMode="auto"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18510" name="Freeform 158"/>
                <p:cNvSpPr>
                  <a:spLocks/>
                </p:cNvSpPr>
                <p:nvPr/>
              </p:nvSpPr>
              <p:spPr bwMode="auto">
                <a:xfrm>
                  <a:off x="4828" y="3040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11" name="Freeform 159"/>
                <p:cNvSpPr>
                  <a:spLocks/>
                </p:cNvSpPr>
                <p:nvPr/>
              </p:nvSpPr>
              <p:spPr bwMode="auto">
                <a:xfrm>
                  <a:off x="4969" y="3040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05" name="Line 160"/>
              <p:cNvSpPr>
                <a:spLocks noChangeShapeType="1"/>
              </p:cNvSpPr>
              <p:nvPr/>
            </p:nvSpPr>
            <p:spPr bwMode="auto">
              <a:xfrm>
                <a:off x="4681" y="3184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Line 161"/>
              <p:cNvSpPr>
                <a:spLocks noChangeShapeType="1"/>
              </p:cNvSpPr>
              <p:nvPr/>
            </p:nvSpPr>
            <p:spPr bwMode="auto">
              <a:xfrm>
                <a:off x="4197" y="31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Freeform 162"/>
              <p:cNvSpPr>
                <a:spLocks/>
              </p:cNvSpPr>
              <p:nvPr/>
            </p:nvSpPr>
            <p:spPr bwMode="auto">
              <a:xfrm>
                <a:off x="4318" y="3184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1"/>
                  <a:gd name="T16" fmla="*/ 0 h 193"/>
                  <a:gd name="T17" fmla="*/ 431 w 431"/>
                  <a:gd name="T18" fmla="*/ 193 h 1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8" name="Line 163"/>
              <p:cNvSpPr>
                <a:spLocks noChangeShapeType="1"/>
              </p:cNvSpPr>
              <p:nvPr/>
            </p:nvSpPr>
            <p:spPr bwMode="auto">
              <a:xfrm>
                <a:off x="3812" y="328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Freeform 164"/>
              <p:cNvSpPr>
                <a:spLocks/>
              </p:cNvSpPr>
              <p:nvPr/>
            </p:nvSpPr>
            <p:spPr bwMode="auto">
              <a:xfrm>
                <a:off x="3905" y="3179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278"/>
                  <a:gd name="T17" fmla="*/ 337 w 33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2" name="Rectangle 165"/>
            <p:cNvSpPr>
              <a:spLocks noChangeArrowheads="1"/>
            </p:cNvSpPr>
            <p:nvPr/>
          </p:nvSpPr>
          <p:spPr bwMode="auto">
            <a:xfrm>
              <a:off x="230" y="876"/>
              <a:ext cx="261" cy="30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sz="2800" b="1"/>
                <a:t>I</a:t>
              </a:r>
            </a:p>
            <a:p>
              <a:pPr algn="ctr" eaLnBrk="0" hangingPunct="0"/>
              <a:r>
                <a:rPr lang="en-US" sz="2800" b="1"/>
                <a:t>n</a:t>
              </a:r>
            </a:p>
            <a:p>
              <a:pPr algn="ctr" eaLnBrk="0" hangingPunct="0"/>
              <a:r>
                <a:rPr lang="en-US" sz="2800" b="1"/>
                <a:t>s</a:t>
              </a:r>
            </a:p>
            <a:p>
              <a:pPr algn="ctr" eaLnBrk="0" hangingPunct="0"/>
              <a:r>
                <a:rPr lang="en-US" sz="2800" b="1"/>
                <a:t>t</a:t>
              </a:r>
            </a:p>
            <a:p>
              <a:pPr algn="ctr" eaLnBrk="0" hangingPunct="0"/>
              <a:r>
                <a:rPr lang="en-US" sz="2800" b="1"/>
                <a:t>r.</a:t>
              </a:r>
            </a:p>
            <a:p>
              <a:pPr algn="ctr" eaLnBrk="0" hangingPunct="0"/>
              <a:endParaRPr lang="en-US" sz="2800" b="1"/>
            </a:p>
            <a:p>
              <a:pPr algn="ctr" eaLnBrk="0" hangingPunct="0"/>
              <a:r>
                <a:rPr lang="en-US" sz="2800" b="1"/>
                <a:t>O</a:t>
              </a:r>
            </a:p>
            <a:p>
              <a:pPr algn="ctr" eaLnBrk="0" hangingPunct="0"/>
              <a:r>
                <a:rPr lang="en-US" sz="2800" b="1"/>
                <a:t>r</a:t>
              </a:r>
            </a:p>
            <a:p>
              <a:pPr algn="ctr" eaLnBrk="0" hangingPunct="0"/>
              <a:r>
                <a:rPr lang="en-US" sz="2800" b="1"/>
                <a:t>d</a:t>
              </a:r>
            </a:p>
            <a:p>
              <a:pPr algn="ctr" eaLnBrk="0" hangingPunct="0"/>
              <a:r>
                <a:rPr lang="en-US" sz="2800" b="1"/>
                <a:t>e</a:t>
              </a:r>
            </a:p>
            <a:p>
              <a:pPr algn="ctr" eaLnBrk="0" hangingPunct="0"/>
              <a:r>
                <a:rPr lang="en-US" sz="2800" b="1"/>
                <a:t>r</a:t>
              </a:r>
            </a:p>
          </p:txBody>
        </p:sp>
        <p:sp>
          <p:nvSpPr>
            <p:cNvPr id="18493" name="Rectangle 166"/>
            <p:cNvSpPr>
              <a:spLocks noChangeArrowheads="1"/>
            </p:cNvSpPr>
            <p:nvPr/>
          </p:nvSpPr>
          <p:spPr bwMode="auto">
            <a:xfrm>
              <a:off x="1867" y="551"/>
              <a:ext cx="193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/>
                <a:t>Time (clock cycles)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5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8600"/>
            <a:ext cx="9982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Structural</a:t>
            </a:r>
            <a:r>
              <a:rPr lang="en-US" sz="3200" dirty="0"/>
              <a:t> </a:t>
            </a:r>
            <a:r>
              <a:rPr lang="en-US" sz="4000" dirty="0"/>
              <a:t>Hazard #1</a:t>
            </a:r>
            <a:r>
              <a:rPr lang="en-US" sz="3200" dirty="0"/>
              <a:t>: Single Memory (2/2)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2" y="1083365"/>
            <a:ext cx="11353799" cy="5165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Solution:</a:t>
            </a:r>
          </a:p>
          <a:p>
            <a:pPr marL="10668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Infeasible and inefficient to create second memory</a:t>
            </a:r>
          </a:p>
          <a:p>
            <a:pPr marL="10668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so simulate this by having </a:t>
            </a:r>
            <a:r>
              <a:rPr lang="en-US" sz="3200" u="sng" dirty="0">
                <a:solidFill>
                  <a:srgbClr val="FF3300"/>
                </a:solidFill>
              </a:rPr>
              <a:t>two Level 1 Caches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(a temporary smaller [of usually most recently used] copy of memory)</a:t>
            </a:r>
          </a:p>
          <a:p>
            <a:pPr marL="10668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Have both an L1 </a:t>
            </a:r>
            <a:r>
              <a:rPr lang="en-US" sz="3200" u="sng" dirty="0">
                <a:solidFill>
                  <a:srgbClr val="FF0000"/>
                </a:solidFill>
              </a:rPr>
              <a:t>Instruction Cache</a:t>
            </a:r>
            <a:r>
              <a:rPr lang="en-US" sz="3200" dirty="0"/>
              <a:t> and an L1 </a:t>
            </a:r>
            <a:r>
              <a:rPr lang="en-US" sz="3200" u="sng" dirty="0">
                <a:solidFill>
                  <a:srgbClr val="FF0000"/>
                </a:solidFill>
              </a:rPr>
              <a:t>Data Cache</a:t>
            </a:r>
          </a:p>
          <a:p>
            <a:pPr marL="10668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Need more complex hardware to control when both caches miss</a:t>
            </a:r>
          </a:p>
        </p:txBody>
      </p:sp>
    </p:spTree>
    <p:extLst>
      <p:ext uri="{BB962C8B-B14F-4D97-AF65-F5344CB8AC3E}">
        <p14:creationId xmlns:p14="http://schemas.microsoft.com/office/powerpoint/2010/main" val="395902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2" y="109539"/>
            <a:ext cx="7715249" cy="8810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Structural Hazard #2: Registers (1/2)</a:t>
            </a:r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702469" y="6138862"/>
            <a:ext cx="8885238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Helvetica" pitchFamily="32" charset="0"/>
              </a:rPr>
              <a:t>Can we read and write to registers simultaneously?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668167C-DCF4-47CF-A45A-645A5C74C8FE}"/>
              </a:ext>
            </a:extLst>
          </p:cNvPr>
          <p:cNvGrpSpPr/>
          <p:nvPr/>
        </p:nvGrpSpPr>
        <p:grpSpPr>
          <a:xfrm>
            <a:off x="1065212" y="990601"/>
            <a:ext cx="7775575" cy="5056187"/>
            <a:chOff x="1887538" y="874714"/>
            <a:chExt cx="7775575" cy="5056187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121400" y="1744664"/>
              <a:ext cx="1090612" cy="2986087"/>
              <a:chOff x="2897" y="1099"/>
              <a:chExt cx="687" cy="1881"/>
            </a:xfrm>
          </p:grpSpPr>
          <p:sp>
            <p:nvSpPr>
              <p:cNvPr id="20648" name="Oval 5"/>
              <p:cNvSpPr>
                <a:spLocks noChangeArrowheads="1"/>
              </p:cNvSpPr>
              <p:nvPr/>
            </p:nvSpPr>
            <p:spPr bwMode="auto">
              <a:xfrm>
                <a:off x="2897" y="2481"/>
                <a:ext cx="623" cy="499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Oval 6"/>
              <p:cNvSpPr>
                <a:spLocks noChangeArrowheads="1"/>
              </p:cNvSpPr>
              <p:nvPr/>
            </p:nvSpPr>
            <p:spPr bwMode="auto">
              <a:xfrm>
                <a:off x="2961" y="1099"/>
                <a:ext cx="623" cy="566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887538" y="874714"/>
              <a:ext cx="7775575" cy="5056187"/>
              <a:chOff x="230" y="551"/>
              <a:chExt cx="4898" cy="3185"/>
            </a:xfrm>
          </p:grpSpPr>
          <p:grpSp>
            <p:nvGrpSpPr>
              <p:cNvPr id="20489" name="Group 8"/>
              <p:cNvGrpSpPr>
                <a:grpSpLocks/>
              </p:cNvGrpSpPr>
              <p:nvPr/>
            </p:nvGrpSpPr>
            <p:grpSpPr bwMode="auto">
              <a:xfrm>
                <a:off x="2624" y="1200"/>
                <a:ext cx="340" cy="289"/>
                <a:chOff x="2624" y="1200"/>
                <a:chExt cx="340" cy="289"/>
              </a:xfrm>
            </p:grpSpPr>
            <p:sp>
              <p:nvSpPr>
                <p:cNvPr id="20646" name="Freeform 9"/>
                <p:cNvSpPr>
                  <a:spLocks/>
                </p:cNvSpPr>
                <p:nvPr/>
              </p:nvSpPr>
              <p:spPr bwMode="auto">
                <a:xfrm>
                  <a:off x="2624" y="120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47" name="Freeform 10"/>
                <p:cNvSpPr>
                  <a:spLocks/>
                </p:cNvSpPr>
                <p:nvPr/>
              </p:nvSpPr>
              <p:spPr bwMode="auto">
                <a:xfrm>
                  <a:off x="2793" y="120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90" name="Group 11"/>
              <p:cNvGrpSpPr>
                <a:grpSpLocks/>
              </p:cNvGrpSpPr>
              <p:nvPr/>
            </p:nvGrpSpPr>
            <p:grpSpPr bwMode="auto">
              <a:xfrm>
                <a:off x="2624" y="2592"/>
                <a:ext cx="340" cy="289"/>
                <a:chOff x="2624" y="2592"/>
                <a:chExt cx="340" cy="289"/>
              </a:xfrm>
            </p:grpSpPr>
            <p:sp>
              <p:nvSpPr>
                <p:cNvPr id="20644" name="Freeform 12"/>
                <p:cNvSpPr>
                  <a:spLocks/>
                </p:cNvSpPr>
                <p:nvPr/>
              </p:nvSpPr>
              <p:spPr bwMode="auto">
                <a:xfrm>
                  <a:off x="2624" y="25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45" name="Freeform 13"/>
                <p:cNvSpPr>
                  <a:spLocks/>
                </p:cNvSpPr>
                <p:nvPr/>
              </p:nvSpPr>
              <p:spPr bwMode="auto">
                <a:xfrm>
                  <a:off x="2793" y="25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91" name="Rectangle 14"/>
              <p:cNvSpPr>
                <a:spLocks noChangeArrowheads="1"/>
              </p:cNvSpPr>
              <p:nvPr/>
            </p:nvSpPr>
            <p:spPr bwMode="auto">
              <a:xfrm>
                <a:off x="2605" y="2594"/>
                <a:ext cx="292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I$</a:t>
                </a:r>
              </a:p>
            </p:txBody>
          </p:sp>
          <p:sp>
            <p:nvSpPr>
              <p:cNvPr id="20492" name="Line 15"/>
              <p:cNvSpPr>
                <a:spLocks noChangeShapeType="1"/>
              </p:cNvSpPr>
              <p:nvPr/>
            </p:nvSpPr>
            <p:spPr bwMode="auto">
              <a:xfrm>
                <a:off x="584" y="1224"/>
                <a:ext cx="0" cy="20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3" name="Line 16"/>
              <p:cNvSpPr>
                <a:spLocks noChangeShapeType="1"/>
              </p:cNvSpPr>
              <p:nvPr/>
            </p:nvSpPr>
            <p:spPr bwMode="auto">
              <a:xfrm>
                <a:off x="984" y="840"/>
                <a:ext cx="39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94" name="Rectangle 17"/>
              <p:cNvSpPr>
                <a:spLocks noChangeArrowheads="1"/>
              </p:cNvSpPr>
              <p:nvPr/>
            </p:nvSpPr>
            <p:spPr bwMode="auto">
              <a:xfrm>
                <a:off x="579" y="1302"/>
                <a:ext cx="383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 dirty="0" err="1">
                    <a:latin typeface="Courier" pitchFamily="32" charset="0"/>
                  </a:rPr>
                  <a:t>sw</a:t>
                </a:r>
                <a:endParaRPr lang="en-US" sz="2800" b="1" dirty="0"/>
              </a:p>
            </p:txBody>
          </p:sp>
          <p:sp>
            <p:nvSpPr>
              <p:cNvPr id="20495" name="Rectangle 18"/>
              <p:cNvSpPr>
                <a:spLocks noChangeArrowheads="1"/>
              </p:cNvSpPr>
              <p:nvPr/>
            </p:nvSpPr>
            <p:spPr bwMode="auto">
              <a:xfrm>
                <a:off x="563" y="1718"/>
                <a:ext cx="73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/>
                  <a:t>Instr 1</a:t>
                </a:r>
              </a:p>
            </p:txBody>
          </p:sp>
          <p:sp>
            <p:nvSpPr>
              <p:cNvPr id="20496" name="Rectangle 19"/>
              <p:cNvSpPr>
                <a:spLocks noChangeArrowheads="1"/>
              </p:cNvSpPr>
              <p:nvPr/>
            </p:nvSpPr>
            <p:spPr bwMode="auto">
              <a:xfrm>
                <a:off x="555" y="2182"/>
                <a:ext cx="73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/>
                  <a:t>Instr 2</a:t>
                </a:r>
              </a:p>
            </p:txBody>
          </p:sp>
          <p:sp>
            <p:nvSpPr>
              <p:cNvPr id="20497" name="Rectangle 20"/>
              <p:cNvSpPr>
                <a:spLocks noChangeArrowheads="1"/>
              </p:cNvSpPr>
              <p:nvPr/>
            </p:nvSpPr>
            <p:spPr bwMode="auto">
              <a:xfrm>
                <a:off x="598" y="2612"/>
                <a:ext cx="73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/>
                  <a:t>Instr 3</a:t>
                </a:r>
              </a:p>
            </p:txBody>
          </p:sp>
          <p:sp>
            <p:nvSpPr>
              <p:cNvPr id="20498" name="Rectangle 21"/>
              <p:cNvSpPr>
                <a:spLocks noChangeArrowheads="1"/>
              </p:cNvSpPr>
              <p:nvPr/>
            </p:nvSpPr>
            <p:spPr bwMode="auto">
              <a:xfrm>
                <a:off x="587" y="3067"/>
                <a:ext cx="737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/>
                  <a:t>Instr 4</a:t>
                </a:r>
              </a:p>
            </p:txBody>
          </p:sp>
          <p:sp>
            <p:nvSpPr>
              <p:cNvPr id="20499" name="Line 22"/>
              <p:cNvSpPr>
                <a:spLocks noChangeShapeType="1"/>
              </p:cNvSpPr>
              <p:nvPr/>
            </p:nvSpPr>
            <p:spPr bwMode="auto">
              <a:xfrm>
                <a:off x="1728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0" name="Line 23"/>
              <p:cNvSpPr>
                <a:spLocks noChangeShapeType="1"/>
              </p:cNvSpPr>
              <p:nvPr/>
            </p:nvSpPr>
            <p:spPr bwMode="auto">
              <a:xfrm>
                <a:off x="2160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1" name="Line 24"/>
              <p:cNvSpPr>
                <a:spLocks noChangeShapeType="1"/>
              </p:cNvSpPr>
              <p:nvPr/>
            </p:nvSpPr>
            <p:spPr bwMode="auto">
              <a:xfrm>
                <a:off x="2592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2" name="Line 25"/>
              <p:cNvSpPr>
                <a:spLocks noChangeShapeType="1"/>
              </p:cNvSpPr>
              <p:nvPr/>
            </p:nvSpPr>
            <p:spPr bwMode="auto">
              <a:xfrm>
                <a:off x="3024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3" name="Line 26"/>
              <p:cNvSpPr>
                <a:spLocks noChangeShapeType="1"/>
              </p:cNvSpPr>
              <p:nvPr/>
            </p:nvSpPr>
            <p:spPr bwMode="auto">
              <a:xfrm>
                <a:off x="3456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4" name="Line 27"/>
              <p:cNvSpPr>
                <a:spLocks noChangeShapeType="1"/>
              </p:cNvSpPr>
              <p:nvPr/>
            </p:nvSpPr>
            <p:spPr bwMode="auto">
              <a:xfrm>
                <a:off x="3888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5" name="Line 28"/>
              <p:cNvSpPr>
                <a:spLocks noChangeShapeType="1"/>
              </p:cNvSpPr>
              <p:nvPr/>
            </p:nvSpPr>
            <p:spPr bwMode="auto">
              <a:xfrm>
                <a:off x="4320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06" name="Line 29"/>
              <p:cNvSpPr>
                <a:spLocks noChangeShapeType="1"/>
              </p:cNvSpPr>
              <p:nvPr/>
            </p:nvSpPr>
            <p:spPr bwMode="auto">
              <a:xfrm>
                <a:off x="4752" y="920"/>
                <a:ext cx="0" cy="2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07" name="Group 30"/>
              <p:cNvGrpSpPr>
                <a:grpSpLocks/>
              </p:cNvGrpSpPr>
              <p:nvPr/>
            </p:nvGrpSpPr>
            <p:grpSpPr bwMode="auto">
              <a:xfrm>
                <a:off x="2257" y="1152"/>
                <a:ext cx="225" cy="481"/>
                <a:chOff x="2257" y="1152"/>
                <a:chExt cx="225" cy="481"/>
              </a:xfrm>
            </p:grpSpPr>
            <p:sp>
              <p:nvSpPr>
                <p:cNvPr id="20642" name="Freeform 31"/>
                <p:cNvSpPr>
                  <a:spLocks/>
                </p:cNvSpPr>
                <p:nvPr/>
              </p:nvSpPr>
              <p:spPr bwMode="auto">
                <a:xfrm>
                  <a:off x="2269" y="1152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43" name="Rectangle 32"/>
                <p:cNvSpPr>
                  <a:spLocks noChangeArrowheads="1"/>
                </p:cNvSpPr>
                <p:nvPr/>
              </p:nvSpPr>
              <p:spPr bwMode="auto">
                <a:xfrm rot="5400000">
                  <a:off x="2170" y="1274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ALU</a:t>
                  </a:r>
                </a:p>
              </p:txBody>
            </p:sp>
          </p:grpSp>
          <p:grpSp>
            <p:nvGrpSpPr>
              <p:cNvPr id="20508" name="Group 33"/>
              <p:cNvGrpSpPr>
                <a:grpSpLocks/>
              </p:cNvGrpSpPr>
              <p:nvPr/>
            </p:nvGrpSpPr>
            <p:grpSpPr bwMode="auto">
              <a:xfrm>
                <a:off x="1324" y="1248"/>
                <a:ext cx="359" cy="289"/>
                <a:chOff x="1324" y="1248"/>
                <a:chExt cx="359" cy="289"/>
              </a:xfrm>
            </p:grpSpPr>
            <p:sp>
              <p:nvSpPr>
                <p:cNvPr id="206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324" y="1250"/>
                  <a:ext cx="29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I$</a:t>
                  </a:r>
                </a:p>
              </p:txBody>
            </p:sp>
            <p:grpSp>
              <p:nvGrpSpPr>
                <p:cNvPr id="20639" name="Group 35"/>
                <p:cNvGrpSpPr>
                  <a:grpSpLocks/>
                </p:cNvGrpSpPr>
                <p:nvPr/>
              </p:nvGrpSpPr>
              <p:grpSpPr bwMode="auto">
                <a:xfrm>
                  <a:off x="1343" y="1248"/>
                  <a:ext cx="340" cy="289"/>
                  <a:chOff x="1343" y="1248"/>
                  <a:chExt cx="340" cy="289"/>
                </a:xfrm>
              </p:grpSpPr>
              <p:sp>
                <p:nvSpPr>
                  <p:cNvPr id="20640" name="Freeform 36"/>
                  <p:cNvSpPr>
                    <a:spLocks/>
                  </p:cNvSpPr>
                  <p:nvPr/>
                </p:nvSpPr>
                <p:spPr bwMode="auto">
                  <a:xfrm>
                    <a:off x="1343" y="1248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41" name="Freeform 37"/>
                  <p:cNvSpPr>
                    <a:spLocks/>
                  </p:cNvSpPr>
                  <p:nvPr/>
                </p:nvSpPr>
                <p:spPr bwMode="auto">
                  <a:xfrm>
                    <a:off x="1512" y="1248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509" name="Rectangle 38"/>
              <p:cNvSpPr>
                <a:spLocks noChangeArrowheads="1"/>
              </p:cNvSpPr>
              <p:nvPr/>
            </p:nvSpPr>
            <p:spPr bwMode="auto">
              <a:xfrm>
                <a:off x="1784" y="1255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20510" name="Group 39"/>
              <p:cNvGrpSpPr>
                <a:grpSpLocks/>
              </p:cNvGrpSpPr>
              <p:nvPr/>
            </p:nvGrpSpPr>
            <p:grpSpPr bwMode="auto">
              <a:xfrm>
                <a:off x="1803" y="1248"/>
                <a:ext cx="296" cy="289"/>
                <a:chOff x="1803" y="1248"/>
                <a:chExt cx="296" cy="289"/>
              </a:xfrm>
            </p:grpSpPr>
            <p:sp>
              <p:nvSpPr>
                <p:cNvPr id="20636" name="Freeform 40"/>
                <p:cNvSpPr>
                  <a:spLocks/>
                </p:cNvSpPr>
                <p:nvPr/>
              </p:nvSpPr>
              <p:spPr bwMode="auto">
                <a:xfrm>
                  <a:off x="1803" y="1248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37" name="Freeform 41"/>
                <p:cNvSpPr>
                  <a:spLocks/>
                </p:cNvSpPr>
                <p:nvPr/>
              </p:nvSpPr>
              <p:spPr bwMode="auto">
                <a:xfrm>
                  <a:off x="1951" y="1248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1" name="Line 42"/>
              <p:cNvSpPr>
                <a:spLocks noChangeShapeType="1"/>
              </p:cNvSpPr>
              <p:nvPr/>
            </p:nvSpPr>
            <p:spPr bwMode="auto">
              <a:xfrm>
                <a:off x="1688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2" name="Freeform 43"/>
              <p:cNvSpPr>
                <a:spLocks/>
              </p:cNvSpPr>
              <p:nvPr/>
            </p:nvSpPr>
            <p:spPr bwMode="auto">
              <a:xfrm>
                <a:off x="1750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44"/>
              <p:cNvSpPr>
                <a:spLocks noChangeShapeType="1"/>
              </p:cNvSpPr>
              <p:nvPr/>
            </p:nvSpPr>
            <p:spPr bwMode="auto">
              <a:xfrm>
                <a:off x="2104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4" name="Rectangle 45"/>
              <p:cNvSpPr>
                <a:spLocks noChangeArrowheads="1"/>
              </p:cNvSpPr>
              <p:nvPr/>
            </p:nvSpPr>
            <p:spPr bwMode="auto">
              <a:xfrm>
                <a:off x="2601" y="1250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D$</a:t>
                </a:r>
              </a:p>
            </p:txBody>
          </p:sp>
          <p:sp>
            <p:nvSpPr>
              <p:cNvPr id="20515" name="Rectangle 46"/>
              <p:cNvSpPr>
                <a:spLocks noChangeArrowheads="1"/>
              </p:cNvSpPr>
              <p:nvPr/>
            </p:nvSpPr>
            <p:spPr bwMode="auto">
              <a:xfrm>
                <a:off x="3093" y="125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20516" name="Group 47"/>
              <p:cNvGrpSpPr>
                <a:grpSpLocks/>
              </p:cNvGrpSpPr>
              <p:nvPr/>
            </p:nvGrpSpPr>
            <p:grpSpPr bwMode="auto">
              <a:xfrm>
                <a:off x="3120" y="1248"/>
                <a:ext cx="284" cy="289"/>
                <a:chOff x="3120" y="1248"/>
                <a:chExt cx="284" cy="289"/>
              </a:xfrm>
            </p:grpSpPr>
            <p:sp>
              <p:nvSpPr>
                <p:cNvPr id="20634" name="Freeform 48"/>
                <p:cNvSpPr>
                  <a:spLocks/>
                </p:cNvSpPr>
                <p:nvPr/>
              </p:nvSpPr>
              <p:spPr bwMode="auto">
                <a:xfrm>
                  <a:off x="3120" y="1248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35" name="Freeform 49"/>
                <p:cNvSpPr>
                  <a:spLocks/>
                </p:cNvSpPr>
                <p:nvPr/>
              </p:nvSpPr>
              <p:spPr bwMode="auto">
                <a:xfrm>
                  <a:off x="3261" y="1248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7" name="Line 50"/>
              <p:cNvSpPr>
                <a:spLocks noChangeShapeType="1"/>
              </p:cNvSpPr>
              <p:nvPr/>
            </p:nvSpPr>
            <p:spPr bwMode="auto">
              <a:xfrm>
                <a:off x="2973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8" name="Line 51"/>
              <p:cNvSpPr>
                <a:spLocks noChangeShapeType="1"/>
              </p:cNvSpPr>
              <p:nvPr/>
            </p:nvSpPr>
            <p:spPr bwMode="auto">
              <a:xfrm>
                <a:off x="2489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19" name="Freeform 52"/>
              <p:cNvSpPr>
                <a:spLocks/>
              </p:cNvSpPr>
              <p:nvPr/>
            </p:nvSpPr>
            <p:spPr bwMode="auto">
              <a:xfrm>
                <a:off x="2610" y="1392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1"/>
                  <a:gd name="T16" fmla="*/ 0 h 193"/>
                  <a:gd name="T17" fmla="*/ 431 w 431"/>
                  <a:gd name="T18" fmla="*/ 193 h 1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53"/>
              <p:cNvSpPr>
                <a:spLocks noChangeShapeType="1"/>
              </p:cNvSpPr>
              <p:nvPr/>
            </p:nvSpPr>
            <p:spPr bwMode="auto">
              <a:xfrm>
                <a:off x="2104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Freeform 54"/>
              <p:cNvSpPr>
                <a:spLocks/>
              </p:cNvSpPr>
              <p:nvPr/>
            </p:nvSpPr>
            <p:spPr bwMode="auto">
              <a:xfrm>
                <a:off x="2197" y="1387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278"/>
                  <a:gd name="T17" fmla="*/ 337 w 33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22" name="Group 55"/>
              <p:cNvGrpSpPr>
                <a:grpSpLocks/>
              </p:cNvGrpSpPr>
              <p:nvPr/>
            </p:nvGrpSpPr>
            <p:grpSpPr bwMode="auto">
              <a:xfrm>
                <a:off x="1751" y="1600"/>
                <a:ext cx="2096" cy="513"/>
                <a:chOff x="1751" y="1600"/>
                <a:chExt cx="2096" cy="513"/>
              </a:xfrm>
            </p:grpSpPr>
            <p:grpSp>
              <p:nvGrpSpPr>
                <p:cNvPr id="20606" name="Group 56"/>
                <p:cNvGrpSpPr>
                  <a:grpSpLocks/>
                </p:cNvGrpSpPr>
                <p:nvPr/>
              </p:nvGrpSpPr>
              <p:grpSpPr bwMode="auto">
                <a:xfrm>
                  <a:off x="2684" y="1600"/>
                  <a:ext cx="225" cy="481"/>
                  <a:chOff x="2684" y="1600"/>
                  <a:chExt cx="225" cy="481"/>
                </a:xfrm>
              </p:grpSpPr>
              <p:sp>
                <p:nvSpPr>
                  <p:cNvPr id="20632" name="Freeform 57"/>
                  <p:cNvSpPr>
                    <a:spLocks/>
                  </p:cNvSpPr>
                  <p:nvPr/>
                </p:nvSpPr>
                <p:spPr bwMode="auto">
                  <a:xfrm>
                    <a:off x="2696" y="1600"/>
                    <a:ext cx="213" cy="481"/>
                  </a:xfrm>
                  <a:custGeom>
                    <a:avLst/>
                    <a:gdLst>
                      <a:gd name="T0" fmla="*/ 0 w 213"/>
                      <a:gd name="T1" fmla="*/ 320 h 481"/>
                      <a:gd name="T2" fmla="*/ 71 w 213"/>
                      <a:gd name="T3" fmla="*/ 240 h 481"/>
                      <a:gd name="T4" fmla="*/ 0 w 213"/>
                      <a:gd name="T5" fmla="*/ 160 h 481"/>
                      <a:gd name="T6" fmla="*/ 0 w 213"/>
                      <a:gd name="T7" fmla="*/ 0 h 481"/>
                      <a:gd name="T8" fmla="*/ 212 w 213"/>
                      <a:gd name="T9" fmla="*/ 160 h 481"/>
                      <a:gd name="T10" fmla="*/ 212 w 213"/>
                      <a:gd name="T11" fmla="*/ 320 h 481"/>
                      <a:gd name="T12" fmla="*/ 0 w 213"/>
                      <a:gd name="T13" fmla="*/ 480 h 481"/>
                      <a:gd name="T14" fmla="*/ 0 w 213"/>
                      <a:gd name="T15" fmla="*/ 320 h 48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481"/>
                      <a:gd name="T26" fmla="*/ 213 w 213"/>
                      <a:gd name="T27" fmla="*/ 481 h 48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481">
                        <a:moveTo>
                          <a:pt x="0" y="320"/>
                        </a:moveTo>
                        <a:lnTo>
                          <a:pt x="71" y="240"/>
                        </a:ln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212" y="160"/>
                        </a:lnTo>
                        <a:lnTo>
                          <a:pt x="212" y="320"/>
                        </a:lnTo>
                        <a:lnTo>
                          <a:pt x="0" y="480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33" name="Rectangle 5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597" y="1722"/>
                    <a:ext cx="38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ALU</a:t>
                    </a:r>
                  </a:p>
                </p:txBody>
              </p:sp>
            </p:grpSp>
            <p:grpSp>
              <p:nvGrpSpPr>
                <p:cNvPr id="20607" name="Group 59"/>
                <p:cNvGrpSpPr>
                  <a:grpSpLocks/>
                </p:cNvGrpSpPr>
                <p:nvPr/>
              </p:nvGrpSpPr>
              <p:grpSpPr bwMode="auto">
                <a:xfrm>
                  <a:off x="1751" y="1696"/>
                  <a:ext cx="359" cy="289"/>
                  <a:chOff x="1751" y="1696"/>
                  <a:chExt cx="359" cy="289"/>
                </a:xfrm>
              </p:grpSpPr>
              <p:sp>
                <p:nvSpPr>
                  <p:cNvPr id="2062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751" y="1698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  I$</a:t>
                    </a:r>
                  </a:p>
                </p:txBody>
              </p:sp>
              <p:grpSp>
                <p:nvGrpSpPr>
                  <p:cNvPr id="20629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770" y="1696"/>
                    <a:ext cx="340" cy="289"/>
                    <a:chOff x="1770" y="1696"/>
                    <a:chExt cx="340" cy="289"/>
                  </a:xfrm>
                </p:grpSpPr>
                <p:sp>
                  <p:nvSpPr>
                    <p:cNvPr id="2063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1770" y="1696"/>
                      <a:ext cx="170" cy="289"/>
                    </a:xfrm>
                    <a:custGeom>
                      <a:avLst/>
                      <a:gdLst>
                        <a:gd name="T0" fmla="*/ 169 w 170"/>
                        <a:gd name="T1" fmla="*/ 0 h 289"/>
                        <a:gd name="T2" fmla="*/ 0 w 170"/>
                        <a:gd name="T3" fmla="*/ 0 h 289"/>
                        <a:gd name="T4" fmla="*/ 0 w 170"/>
                        <a:gd name="T5" fmla="*/ 288 h 289"/>
                        <a:gd name="T6" fmla="*/ 169 w 170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0"/>
                        <a:gd name="T13" fmla="*/ 0 h 289"/>
                        <a:gd name="T14" fmla="*/ 170 w 170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0" h="289">
                          <a:moveTo>
                            <a:pt x="169" y="0"/>
                          </a:moveTo>
                          <a:lnTo>
                            <a:pt x="0" y="0"/>
                          </a:lnTo>
                          <a:lnTo>
                            <a:pt x="0" y="288"/>
                          </a:lnTo>
                          <a:lnTo>
                            <a:pt x="169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3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939" y="1696"/>
                      <a:ext cx="171" cy="289"/>
                    </a:xfrm>
                    <a:custGeom>
                      <a:avLst/>
                      <a:gdLst>
                        <a:gd name="T0" fmla="*/ 0 w 171"/>
                        <a:gd name="T1" fmla="*/ 0 h 289"/>
                        <a:gd name="T2" fmla="*/ 170 w 171"/>
                        <a:gd name="T3" fmla="*/ 0 h 289"/>
                        <a:gd name="T4" fmla="*/ 170 w 171"/>
                        <a:gd name="T5" fmla="*/ 288 h 289"/>
                        <a:gd name="T6" fmla="*/ 0 w 171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1"/>
                        <a:gd name="T13" fmla="*/ 0 h 289"/>
                        <a:gd name="T14" fmla="*/ 171 w 171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1" h="289">
                          <a:moveTo>
                            <a:pt x="0" y="0"/>
                          </a:moveTo>
                          <a:lnTo>
                            <a:pt x="170" y="0"/>
                          </a:lnTo>
                          <a:lnTo>
                            <a:pt x="170" y="288"/>
                          </a:lnTo>
                          <a:lnTo>
                            <a:pt x="0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608" name="Rectangle 64"/>
                <p:cNvSpPr>
                  <a:spLocks noChangeArrowheads="1"/>
                </p:cNvSpPr>
                <p:nvPr/>
              </p:nvSpPr>
              <p:spPr bwMode="auto">
                <a:xfrm>
                  <a:off x="2211" y="1703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609" name="Group 65"/>
                <p:cNvGrpSpPr>
                  <a:grpSpLocks/>
                </p:cNvGrpSpPr>
                <p:nvPr/>
              </p:nvGrpSpPr>
              <p:grpSpPr bwMode="auto">
                <a:xfrm>
                  <a:off x="2230" y="1696"/>
                  <a:ext cx="296" cy="289"/>
                  <a:chOff x="2230" y="1696"/>
                  <a:chExt cx="296" cy="289"/>
                </a:xfrm>
              </p:grpSpPr>
              <p:sp>
                <p:nvSpPr>
                  <p:cNvPr id="20626" name="Freeform 66"/>
                  <p:cNvSpPr>
                    <a:spLocks/>
                  </p:cNvSpPr>
                  <p:nvPr/>
                </p:nvSpPr>
                <p:spPr bwMode="auto">
                  <a:xfrm>
                    <a:off x="2230" y="1696"/>
                    <a:ext cx="149" cy="289"/>
                  </a:xfrm>
                  <a:custGeom>
                    <a:avLst/>
                    <a:gdLst>
                      <a:gd name="T0" fmla="*/ 148 w 149"/>
                      <a:gd name="T1" fmla="*/ 0 h 289"/>
                      <a:gd name="T2" fmla="*/ 0 w 149"/>
                      <a:gd name="T3" fmla="*/ 0 h 289"/>
                      <a:gd name="T4" fmla="*/ 0 w 149"/>
                      <a:gd name="T5" fmla="*/ 288 h 289"/>
                      <a:gd name="T6" fmla="*/ 148 w 149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9"/>
                      <a:gd name="T13" fmla="*/ 0 h 289"/>
                      <a:gd name="T14" fmla="*/ 149 w 149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9" h="289">
                        <a:moveTo>
                          <a:pt x="148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8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27" name="Freeform 67"/>
                  <p:cNvSpPr>
                    <a:spLocks/>
                  </p:cNvSpPr>
                  <p:nvPr/>
                </p:nvSpPr>
                <p:spPr bwMode="auto">
                  <a:xfrm>
                    <a:off x="2378" y="1696"/>
                    <a:ext cx="148" cy="289"/>
                  </a:xfrm>
                  <a:custGeom>
                    <a:avLst/>
                    <a:gdLst>
                      <a:gd name="T0" fmla="*/ 0 w 148"/>
                      <a:gd name="T1" fmla="*/ 0 h 289"/>
                      <a:gd name="T2" fmla="*/ 147 w 148"/>
                      <a:gd name="T3" fmla="*/ 0 h 289"/>
                      <a:gd name="T4" fmla="*/ 147 w 148"/>
                      <a:gd name="T5" fmla="*/ 288 h 289"/>
                      <a:gd name="T6" fmla="*/ 0 w 148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8"/>
                      <a:gd name="T13" fmla="*/ 0 h 289"/>
                      <a:gd name="T14" fmla="*/ 148 w 148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8" h="289">
                        <a:moveTo>
                          <a:pt x="0" y="0"/>
                        </a:moveTo>
                        <a:lnTo>
                          <a:pt x="147" y="0"/>
                        </a:lnTo>
                        <a:lnTo>
                          <a:pt x="147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10" name="Line 68"/>
                <p:cNvSpPr>
                  <a:spLocks noChangeShapeType="1"/>
                </p:cNvSpPr>
                <p:nvPr/>
              </p:nvSpPr>
              <p:spPr bwMode="auto">
                <a:xfrm>
                  <a:off x="2115" y="1840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1" name="Freeform 69"/>
                <p:cNvSpPr>
                  <a:spLocks/>
                </p:cNvSpPr>
                <p:nvPr/>
              </p:nvSpPr>
              <p:spPr bwMode="auto">
                <a:xfrm>
                  <a:off x="2177" y="1744"/>
                  <a:ext cx="48" cy="97"/>
                </a:xfrm>
                <a:custGeom>
                  <a:avLst/>
                  <a:gdLst>
                    <a:gd name="T0" fmla="*/ 0 w 48"/>
                    <a:gd name="T1" fmla="*/ 96 h 97"/>
                    <a:gd name="T2" fmla="*/ 0 w 48"/>
                    <a:gd name="T3" fmla="*/ 0 h 97"/>
                    <a:gd name="T4" fmla="*/ 47 w 48"/>
                    <a:gd name="T5" fmla="*/ 0 h 97"/>
                    <a:gd name="T6" fmla="*/ 47 w 48"/>
                    <a:gd name="T7" fmla="*/ 0 h 9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7"/>
                    <a:gd name="T14" fmla="*/ 48 w 48"/>
                    <a:gd name="T15" fmla="*/ 97 h 9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7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12" name="Line 70"/>
                <p:cNvSpPr>
                  <a:spLocks noChangeShapeType="1"/>
                </p:cNvSpPr>
                <p:nvPr/>
              </p:nvSpPr>
              <p:spPr bwMode="auto">
                <a:xfrm>
                  <a:off x="2531" y="1744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3" name="Rectangle 71"/>
                <p:cNvSpPr>
                  <a:spLocks noChangeArrowheads="1"/>
                </p:cNvSpPr>
                <p:nvPr/>
              </p:nvSpPr>
              <p:spPr bwMode="auto">
                <a:xfrm>
                  <a:off x="3028" y="1698"/>
                  <a:ext cx="3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D$</a:t>
                  </a:r>
                </a:p>
              </p:txBody>
            </p:sp>
            <p:grpSp>
              <p:nvGrpSpPr>
                <p:cNvPr id="20614" name="Group 72"/>
                <p:cNvGrpSpPr>
                  <a:grpSpLocks/>
                </p:cNvGrpSpPr>
                <p:nvPr/>
              </p:nvGrpSpPr>
              <p:grpSpPr bwMode="auto">
                <a:xfrm>
                  <a:off x="3079" y="1696"/>
                  <a:ext cx="325" cy="289"/>
                  <a:chOff x="3079" y="1696"/>
                  <a:chExt cx="325" cy="289"/>
                </a:xfrm>
              </p:grpSpPr>
              <p:sp>
                <p:nvSpPr>
                  <p:cNvPr id="20624" name="Freeform 73"/>
                  <p:cNvSpPr>
                    <a:spLocks/>
                  </p:cNvSpPr>
                  <p:nvPr/>
                </p:nvSpPr>
                <p:spPr bwMode="auto">
                  <a:xfrm>
                    <a:off x="3079" y="1696"/>
                    <a:ext cx="162" cy="289"/>
                  </a:xfrm>
                  <a:custGeom>
                    <a:avLst/>
                    <a:gdLst>
                      <a:gd name="T0" fmla="*/ 161 w 162"/>
                      <a:gd name="T1" fmla="*/ 0 h 289"/>
                      <a:gd name="T2" fmla="*/ 0 w 162"/>
                      <a:gd name="T3" fmla="*/ 0 h 289"/>
                      <a:gd name="T4" fmla="*/ 0 w 162"/>
                      <a:gd name="T5" fmla="*/ 288 h 289"/>
                      <a:gd name="T6" fmla="*/ 161 w 16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2"/>
                      <a:gd name="T13" fmla="*/ 0 h 289"/>
                      <a:gd name="T14" fmla="*/ 162 w 16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2" h="289">
                        <a:moveTo>
                          <a:pt x="16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25" name="Freeform 74"/>
                  <p:cNvSpPr>
                    <a:spLocks/>
                  </p:cNvSpPr>
                  <p:nvPr/>
                </p:nvSpPr>
                <p:spPr bwMode="auto">
                  <a:xfrm>
                    <a:off x="3240" y="1696"/>
                    <a:ext cx="164" cy="289"/>
                  </a:xfrm>
                  <a:custGeom>
                    <a:avLst/>
                    <a:gdLst>
                      <a:gd name="T0" fmla="*/ 0 w 164"/>
                      <a:gd name="T1" fmla="*/ 0 h 289"/>
                      <a:gd name="T2" fmla="*/ 163 w 164"/>
                      <a:gd name="T3" fmla="*/ 0 h 289"/>
                      <a:gd name="T4" fmla="*/ 163 w 164"/>
                      <a:gd name="T5" fmla="*/ 288 h 289"/>
                      <a:gd name="T6" fmla="*/ 0 w 164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4"/>
                      <a:gd name="T13" fmla="*/ 0 h 289"/>
                      <a:gd name="T14" fmla="*/ 164 w 164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4" h="289">
                        <a:moveTo>
                          <a:pt x="0" y="0"/>
                        </a:moveTo>
                        <a:lnTo>
                          <a:pt x="163" y="0"/>
                        </a:lnTo>
                        <a:lnTo>
                          <a:pt x="163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15" name="Rectangle 75"/>
                <p:cNvSpPr>
                  <a:spLocks noChangeArrowheads="1"/>
                </p:cNvSpPr>
                <p:nvPr/>
              </p:nvSpPr>
              <p:spPr bwMode="auto">
                <a:xfrm>
                  <a:off x="3520" y="1698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616" name="Group 76"/>
                <p:cNvGrpSpPr>
                  <a:grpSpLocks/>
                </p:cNvGrpSpPr>
                <p:nvPr/>
              </p:nvGrpSpPr>
              <p:grpSpPr bwMode="auto">
                <a:xfrm>
                  <a:off x="3547" y="1696"/>
                  <a:ext cx="284" cy="289"/>
                  <a:chOff x="3547" y="1696"/>
                  <a:chExt cx="284" cy="289"/>
                </a:xfrm>
              </p:grpSpPr>
              <p:sp>
                <p:nvSpPr>
                  <p:cNvPr id="20622" name="Freeform 77"/>
                  <p:cNvSpPr>
                    <a:spLocks/>
                  </p:cNvSpPr>
                  <p:nvPr/>
                </p:nvSpPr>
                <p:spPr bwMode="auto">
                  <a:xfrm>
                    <a:off x="3547" y="1696"/>
                    <a:ext cx="142" cy="289"/>
                  </a:xfrm>
                  <a:custGeom>
                    <a:avLst/>
                    <a:gdLst>
                      <a:gd name="T0" fmla="*/ 141 w 142"/>
                      <a:gd name="T1" fmla="*/ 0 h 289"/>
                      <a:gd name="T2" fmla="*/ 0 w 142"/>
                      <a:gd name="T3" fmla="*/ 0 h 289"/>
                      <a:gd name="T4" fmla="*/ 0 w 142"/>
                      <a:gd name="T5" fmla="*/ 288 h 289"/>
                      <a:gd name="T6" fmla="*/ 141 w 14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289"/>
                      <a:gd name="T14" fmla="*/ 142 w 14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289">
                        <a:moveTo>
                          <a:pt x="14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23" name="Freeform 78"/>
                  <p:cNvSpPr>
                    <a:spLocks/>
                  </p:cNvSpPr>
                  <p:nvPr/>
                </p:nvSpPr>
                <p:spPr bwMode="auto">
                  <a:xfrm>
                    <a:off x="3688" y="1696"/>
                    <a:ext cx="143" cy="289"/>
                  </a:xfrm>
                  <a:custGeom>
                    <a:avLst/>
                    <a:gdLst>
                      <a:gd name="T0" fmla="*/ 0 w 143"/>
                      <a:gd name="T1" fmla="*/ 0 h 289"/>
                      <a:gd name="T2" fmla="*/ 142 w 143"/>
                      <a:gd name="T3" fmla="*/ 0 h 289"/>
                      <a:gd name="T4" fmla="*/ 142 w 143"/>
                      <a:gd name="T5" fmla="*/ 288 h 289"/>
                      <a:gd name="T6" fmla="*/ 0 w 143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3"/>
                      <a:gd name="T13" fmla="*/ 0 h 289"/>
                      <a:gd name="T14" fmla="*/ 143 w 143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3" h="289">
                        <a:moveTo>
                          <a:pt x="0" y="0"/>
                        </a:moveTo>
                        <a:lnTo>
                          <a:pt x="142" y="0"/>
                        </a:lnTo>
                        <a:lnTo>
                          <a:pt x="142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17" name="Line 79"/>
                <p:cNvSpPr>
                  <a:spLocks noChangeShapeType="1"/>
                </p:cNvSpPr>
                <p:nvPr/>
              </p:nvSpPr>
              <p:spPr bwMode="auto">
                <a:xfrm>
                  <a:off x="3400" y="1840"/>
                  <a:ext cx="13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8" name="Line 80"/>
                <p:cNvSpPr>
                  <a:spLocks noChangeShapeType="1"/>
                </p:cNvSpPr>
                <p:nvPr/>
              </p:nvSpPr>
              <p:spPr bwMode="auto">
                <a:xfrm>
                  <a:off x="2916" y="1840"/>
                  <a:ext cx="15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19" name="Freeform 81"/>
                <p:cNvSpPr>
                  <a:spLocks/>
                </p:cNvSpPr>
                <p:nvPr/>
              </p:nvSpPr>
              <p:spPr bwMode="auto">
                <a:xfrm>
                  <a:off x="3037" y="1840"/>
                  <a:ext cx="431" cy="193"/>
                </a:xfrm>
                <a:custGeom>
                  <a:avLst/>
                  <a:gdLst>
                    <a:gd name="T0" fmla="*/ 0 w 431"/>
                    <a:gd name="T1" fmla="*/ 0 h 193"/>
                    <a:gd name="T2" fmla="*/ 0 w 431"/>
                    <a:gd name="T3" fmla="*/ 192 h 193"/>
                    <a:gd name="T4" fmla="*/ 391 w 431"/>
                    <a:gd name="T5" fmla="*/ 192 h 193"/>
                    <a:gd name="T6" fmla="*/ 391 w 431"/>
                    <a:gd name="T7" fmla="*/ 64 h 193"/>
                    <a:gd name="T8" fmla="*/ 430 w 431"/>
                    <a:gd name="T9" fmla="*/ 0 h 1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1"/>
                    <a:gd name="T16" fmla="*/ 0 h 193"/>
                    <a:gd name="T17" fmla="*/ 431 w 431"/>
                    <a:gd name="T18" fmla="*/ 193 h 1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391" y="192"/>
                      </a:lnTo>
                      <a:lnTo>
                        <a:pt x="391" y="64"/>
                      </a:lnTo>
                      <a:lnTo>
                        <a:pt x="43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20" name="Line 82"/>
                <p:cNvSpPr>
                  <a:spLocks noChangeShapeType="1"/>
                </p:cNvSpPr>
                <p:nvPr/>
              </p:nvSpPr>
              <p:spPr bwMode="auto">
                <a:xfrm>
                  <a:off x="2531" y="1936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21" name="Freeform 83"/>
                <p:cNvSpPr>
                  <a:spLocks/>
                </p:cNvSpPr>
                <p:nvPr/>
              </p:nvSpPr>
              <p:spPr bwMode="auto">
                <a:xfrm>
                  <a:off x="2624" y="1835"/>
                  <a:ext cx="337" cy="278"/>
                </a:xfrm>
                <a:custGeom>
                  <a:avLst/>
                  <a:gdLst>
                    <a:gd name="T0" fmla="*/ 0 w 337"/>
                    <a:gd name="T1" fmla="*/ 101 h 278"/>
                    <a:gd name="T2" fmla="*/ 0 w 337"/>
                    <a:gd name="T3" fmla="*/ 277 h 278"/>
                    <a:gd name="T4" fmla="*/ 294 w 337"/>
                    <a:gd name="T5" fmla="*/ 277 h 278"/>
                    <a:gd name="T6" fmla="*/ 294 w 337"/>
                    <a:gd name="T7" fmla="*/ 90 h 278"/>
                    <a:gd name="T8" fmla="*/ 336 w 337"/>
                    <a:gd name="T9" fmla="*/ 0 h 2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7"/>
                    <a:gd name="T16" fmla="*/ 0 h 278"/>
                    <a:gd name="T17" fmla="*/ 337 w 337"/>
                    <a:gd name="T18" fmla="*/ 278 h 2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7" h="278">
                      <a:moveTo>
                        <a:pt x="0" y="101"/>
                      </a:moveTo>
                      <a:lnTo>
                        <a:pt x="0" y="277"/>
                      </a:lnTo>
                      <a:lnTo>
                        <a:pt x="294" y="277"/>
                      </a:lnTo>
                      <a:lnTo>
                        <a:pt x="294" y="9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3" name="Group 84"/>
              <p:cNvGrpSpPr>
                <a:grpSpLocks/>
              </p:cNvGrpSpPr>
              <p:nvPr/>
            </p:nvGrpSpPr>
            <p:grpSpPr bwMode="auto">
              <a:xfrm>
                <a:off x="2178" y="2048"/>
                <a:ext cx="2096" cy="513"/>
                <a:chOff x="2178" y="2048"/>
                <a:chExt cx="2096" cy="513"/>
              </a:xfrm>
            </p:grpSpPr>
            <p:grpSp>
              <p:nvGrpSpPr>
                <p:cNvPr id="20578" name="Group 85"/>
                <p:cNvGrpSpPr>
                  <a:grpSpLocks/>
                </p:cNvGrpSpPr>
                <p:nvPr/>
              </p:nvGrpSpPr>
              <p:grpSpPr bwMode="auto">
                <a:xfrm>
                  <a:off x="3111" y="2048"/>
                  <a:ext cx="225" cy="481"/>
                  <a:chOff x="3111" y="2048"/>
                  <a:chExt cx="225" cy="481"/>
                </a:xfrm>
              </p:grpSpPr>
              <p:sp>
                <p:nvSpPr>
                  <p:cNvPr id="20604" name="Freeform 86"/>
                  <p:cNvSpPr>
                    <a:spLocks/>
                  </p:cNvSpPr>
                  <p:nvPr/>
                </p:nvSpPr>
                <p:spPr bwMode="auto">
                  <a:xfrm>
                    <a:off x="3123" y="2048"/>
                    <a:ext cx="213" cy="481"/>
                  </a:xfrm>
                  <a:custGeom>
                    <a:avLst/>
                    <a:gdLst>
                      <a:gd name="T0" fmla="*/ 0 w 213"/>
                      <a:gd name="T1" fmla="*/ 320 h 481"/>
                      <a:gd name="T2" fmla="*/ 71 w 213"/>
                      <a:gd name="T3" fmla="*/ 240 h 481"/>
                      <a:gd name="T4" fmla="*/ 0 w 213"/>
                      <a:gd name="T5" fmla="*/ 160 h 481"/>
                      <a:gd name="T6" fmla="*/ 0 w 213"/>
                      <a:gd name="T7" fmla="*/ 0 h 481"/>
                      <a:gd name="T8" fmla="*/ 212 w 213"/>
                      <a:gd name="T9" fmla="*/ 160 h 481"/>
                      <a:gd name="T10" fmla="*/ 212 w 213"/>
                      <a:gd name="T11" fmla="*/ 320 h 481"/>
                      <a:gd name="T12" fmla="*/ 0 w 213"/>
                      <a:gd name="T13" fmla="*/ 480 h 481"/>
                      <a:gd name="T14" fmla="*/ 0 w 213"/>
                      <a:gd name="T15" fmla="*/ 320 h 48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481"/>
                      <a:gd name="T26" fmla="*/ 213 w 213"/>
                      <a:gd name="T27" fmla="*/ 481 h 48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481">
                        <a:moveTo>
                          <a:pt x="0" y="320"/>
                        </a:moveTo>
                        <a:lnTo>
                          <a:pt x="71" y="240"/>
                        </a:ln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212" y="160"/>
                        </a:lnTo>
                        <a:lnTo>
                          <a:pt x="212" y="320"/>
                        </a:lnTo>
                        <a:lnTo>
                          <a:pt x="0" y="480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05" name="Rectangle 8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024" y="2170"/>
                    <a:ext cx="38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ALU</a:t>
                    </a:r>
                  </a:p>
                </p:txBody>
              </p:sp>
            </p:grpSp>
            <p:grpSp>
              <p:nvGrpSpPr>
                <p:cNvPr id="20579" name="Group 88"/>
                <p:cNvGrpSpPr>
                  <a:grpSpLocks/>
                </p:cNvGrpSpPr>
                <p:nvPr/>
              </p:nvGrpSpPr>
              <p:grpSpPr bwMode="auto">
                <a:xfrm>
                  <a:off x="2178" y="2144"/>
                  <a:ext cx="359" cy="289"/>
                  <a:chOff x="2178" y="2144"/>
                  <a:chExt cx="359" cy="289"/>
                </a:xfrm>
              </p:grpSpPr>
              <p:sp>
                <p:nvSpPr>
                  <p:cNvPr id="2060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178" y="2146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  I$</a:t>
                    </a:r>
                  </a:p>
                </p:txBody>
              </p:sp>
              <p:grpSp>
                <p:nvGrpSpPr>
                  <p:cNvPr id="20601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2197" y="2144"/>
                    <a:ext cx="340" cy="289"/>
                    <a:chOff x="2197" y="2144"/>
                    <a:chExt cx="340" cy="289"/>
                  </a:xfrm>
                </p:grpSpPr>
                <p:sp>
                  <p:nvSpPr>
                    <p:cNvPr id="20602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2197" y="2144"/>
                      <a:ext cx="170" cy="289"/>
                    </a:xfrm>
                    <a:custGeom>
                      <a:avLst/>
                      <a:gdLst>
                        <a:gd name="T0" fmla="*/ 169 w 170"/>
                        <a:gd name="T1" fmla="*/ 0 h 289"/>
                        <a:gd name="T2" fmla="*/ 0 w 170"/>
                        <a:gd name="T3" fmla="*/ 0 h 289"/>
                        <a:gd name="T4" fmla="*/ 0 w 170"/>
                        <a:gd name="T5" fmla="*/ 288 h 289"/>
                        <a:gd name="T6" fmla="*/ 169 w 170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0"/>
                        <a:gd name="T13" fmla="*/ 0 h 289"/>
                        <a:gd name="T14" fmla="*/ 170 w 170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0" h="289">
                          <a:moveTo>
                            <a:pt x="169" y="0"/>
                          </a:moveTo>
                          <a:lnTo>
                            <a:pt x="0" y="0"/>
                          </a:lnTo>
                          <a:lnTo>
                            <a:pt x="0" y="288"/>
                          </a:lnTo>
                          <a:lnTo>
                            <a:pt x="169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603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2366" y="2144"/>
                      <a:ext cx="171" cy="289"/>
                    </a:xfrm>
                    <a:custGeom>
                      <a:avLst/>
                      <a:gdLst>
                        <a:gd name="T0" fmla="*/ 0 w 171"/>
                        <a:gd name="T1" fmla="*/ 0 h 289"/>
                        <a:gd name="T2" fmla="*/ 170 w 171"/>
                        <a:gd name="T3" fmla="*/ 0 h 289"/>
                        <a:gd name="T4" fmla="*/ 170 w 171"/>
                        <a:gd name="T5" fmla="*/ 288 h 289"/>
                        <a:gd name="T6" fmla="*/ 0 w 171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1"/>
                        <a:gd name="T13" fmla="*/ 0 h 289"/>
                        <a:gd name="T14" fmla="*/ 171 w 171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1" h="289">
                          <a:moveTo>
                            <a:pt x="0" y="0"/>
                          </a:moveTo>
                          <a:lnTo>
                            <a:pt x="170" y="0"/>
                          </a:lnTo>
                          <a:lnTo>
                            <a:pt x="170" y="288"/>
                          </a:lnTo>
                          <a:lnTo>
                            <a:pt x="0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580" name="Rectangle 93"/>
                <p:cNvSpPr>
                  <a:spLocks noChangeArrowheads="1"/>
                </p:cNvSpPr>
                <p:nvPr/>
              </p:nvSpPr>
              <p:spPr bwMode="auto">
                <a:xfrm>
                  <a:off x="2638" y="2151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581" name="Group 94"/>
                <p:cNvGrpSpPr>
                  <a:grpSpLocks/>
                </p:cNvGrpSpPr>
                <p:nvPr/>
              </p:nvGrpSpPr>
              <p:grpSpPr bwMode="auto">
                <a:xfrm>
                  <a:off x="2657" y="2144"/>
                  <a:ext cx="296" cy="289"/>
                  <a:chOff x="2657" y="2144"/>
                  <a:chExt cx="296" cy="289"/>
                </a:xfrm>
              </p:grpSpPr>
              <p:sp>
                <p:nvSpPr>
                  <p:cNvPr id="20598" name="Freeform 95"/>
                  <p:cNvSpPr>
                    <a:spLocks/>
                  </p:cNvSpPr>
                  <p:nvPr/>
                </p:nvSpPr>
                <p:spPr bwMode="auto">
                  <a:xfrm>
                    <a:off x="2657" y="2144"/>
                    <a:ext cx="149" cy="289"/>
                  </a:xfrm>
                  <a:custGeom>
                    <a:avLst/>
                    <a:gdLst>
                      <a:gd name="T0" fmla="*/ 148 w 149"/>
                      <a:gd name="T1" fmla="*/ 0 h 289"/>
                      <a:gd name="T2" fmla="*/ 0 w 149"/>
                      <a:gd name="T3" fmla="*/ 0 h 289"/>
                      <a:gd name="T4" fmla="*/ 0 w 149"/>
                      <a:gd name="T5" fmla="*/ 288 h 289"/>
                      <a:gd name="T6" fmla="*/ 148 w 149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9"/>
                      <a:gd name="T13" fmla="*/ 0 h 289"/>
                      <a:gd name="T14" fmla="*/ 149 w 149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9" h="289">
                        <a:moveTo>
                          <a:pt x="148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8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99" name="Freeform 96"/>
                  <p:cNvSpPr>
                    <a:spLocks/>
                  </p:cNvSpPr>
                  <p:nvPr/>
                </p:nvSpPr>
                <p:spPr bwMode="auto">
                  <a:xfrm>
                    <a:off x="2805" y="2144"/>
                    <a:ext cx="148" cy="289"/>
                  </a:xfrm>
                  <a:custGeom>
                    <a:avLst/>
                    <a:gdLst>
                      <a:gd name="T0" fmla="*/ 0 w 148"/>
                      <a:gd name="T1" fmla="*/ 0 h 289"/>
                      <a:gd name="T2" fmla="*/ 147 w 148"/>
                      <a:gd name="T3" fmla="*/ 0 h 289"/>
                      <a:gd name="T4" fmla="*/ 147 w 148"/>
                      <a:gd name="T5" fmla="*/ 288 h 289"/>
                      <a:gd name="T6" fmla="*/ 0 w 148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8"/>
                      <a:gd name="T13" fmla="*/ 0 h 289"/>
                      <a:gd name="T14" fmla="*/ 148 w 148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8" h="289">
                        <a:moveTo>
                          <a:pt x="0" y="0"/>
                        </a:moveTo>
                        <a:lnTo>
                          <a:pt x="147" y="0"/>
                        </a:lnTo>
                        <a:lnTo>
                          <a:pt x="147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2" name="Line 97"/>
                <p:cNvSpPr>
                  <a:spLocks noChangeShapeType="1"/>
                </p:cNvSpPr>
                <p:nvPr/>
              </p:nvSpPr>
              <p:spPr bwMode="auto">
                <a:xfrm>
                  <a:off x="2542" y="2288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3" name="Freeform 98"/>
                <p:cNvSpPr>
                  <a:spLocks/>
                </p:cNvSpPr>
                <p:nvPr/>
              </p:nvSpPr>
              <p:spPr bwMode="auto">
                <a:xfrm>
                  <a:off x="2604" y="2192"/>
                  <a:ext cx="48" cy="97"/>
                </a:xfrm>
                <a:custGeom>
                  <a:avLst/>
                  <a:gdLst>
                    <a:gd name="T0" fmla="*/ 0 w 48"/>
                    <a:gd name="T1" fmla="*/ 96 h 97"/>
                    <a:gd name="T2" fmla="*/ 0 w 48"/>
                    <a:gd name="T3" fmla="*/ 0 h 97"/>
                    <a:gd name="T4" fmla="*/ 47 w 48"/>
                    <a:gd name="T5" fmla="*/ 0 h 97"/>
                    <a:gd name="T6" fmla="*/ 47 w 48"/>
                    <a:gd name="T7" fmla="*/ 0 h 9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7"/>
                    <a:gd name="T14" fmla="*/ 48 w 48"/>
                    <a:gd name="T15" fmla="*/ 97 h 9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7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84" name="Line 99"/>
                <p:cNvSpPr>
                  <a:spLocks noChangeShapeType="1"/>
                </p:cNvSpPr>
                <p:nvPr/>
              </p:nvSpPr>
              <p:spPr bwMode="auto">
                <a:xfrm>
                  <a:off x="2958" y="2192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85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55" y="2146"/>
                  <a:ext cx="3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D$</a:t>
                  </a:r>
                </a:p>
              </p:txBody>
            </p:sp>
            <p:grpSp>
              <p:nvGrpSpPr>
                <p:cNvPr id="20586" name="Group 101"/>
                <p:cNvGrpSpPr>
                  <a:grpSpLocks/>
                </p:cNvGrpSpPr>
                <p:nvPr/>
              </p:nvGrpSpPr>
              <p:grpSpPr bwMode="auto">
                <a:xfrm>
                  <a:off x="3506" y="2144"/>
                  <a:ext cx="325" cy="289"/>
                  <a:chOff x="3506" y="2144"/>
                  <a:chExt cx="325" cy="289"/>
                </a:xfrm>
              </p:grpSpPr>
              <p:sp>
                <p:nvSpPr>
                  <p:cNvPr id="20596" name="Freeform 102"/>
                  <p:cNvSpPr>
                    <a:spLocks/>
                  </p:cNvSpPr>
                  <p:nvPr/>
                </p:nvSpPr>
                <p:spPr bwMode="auto">
                  <a:xfrm>
                    <a:off x="3506" y="2144"/>
                    <a:ext cx="162" cy="289"/>
                  </a:xfrm>
                  <a:custGeom>
                    <a:avLst/>
                    <a:gdLst>
                      <a:gd name="T0" fmla="*/ 161 w 162"/>
                      <a:gd name="T1" fmla="*/ 0 h 289"/>
                      <a:gd name="T2" fmla="*/ 0 w 162"/>
                      <a:gd name="T3" fmla="*/ 0 h 289"/>
                      <a:gd name="T4" fmla="*/ 0 w 162"/>
                      <a:gd name="T5" fmla="*/ 288 h 289"/>
                      <a:gd name="T6" fmla="*/ 161 w 16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2"/>
                      <a:gd name="T13" fmla="*/ 0 h 289"/>
                      <a:gd name="T14" fmla="*/ 162 w 16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2" h="289">
                        <a:moveTo>
                          <a:pt x="16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97" name="Freeform 103"/>
                  <p:cNvSpPr>
                    <a:spLocks/>
                  </p:cNvSpPr>
                  <p:nvPr/>
                </p:nvSpPr>
                <p:spPr bwMode="auto">
                  <a:xfrm>
                    <a:off x="3667" y="2144"/>
                    <a:ext cx="164" cy="289"/>
                  </a:xfrm>
                  <a:custGeom>
                    <a:avLst/>
                    <a:gdLst>
                      <a:gd name="T0" fmla="*/ 0 w 164"/>
                      <a:gd name="T1" fmla="*/ 0 h 289"/>
                      <a:gd name="T2" fmla="*/ 163 w 164"/>
                      <a:gd name="T3" fmla="*/ 0 h 289"/>
                      <a:gd name="T4" fmla="*/ 163 w 164"/>
                      <a:gd name="T5" fmla="*/ 288 h 289"/>
                      <a:gd name="T6" fmla="*/ 0 w 164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4"/>
                      <a:gd name="T13" fmla="*/ 0 h 289"/>
                      <a:gd name="T14" fmla="*/ 164 w 164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4" h="289">
                        <a:moveTo>
                          <a:pt x="0" y="0"/>
                        </a:moveTo>
                        <a:lnTo>
                          <a:pt x="163" y="0"/>
                        </a:lnTo>
                        <a:lnTo>
                          <a:pt x="163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47" y="2146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588" name="Group 105"/>
                <p:cNvGrpSpPr>
                  <a:grpSpLocks/>
                </p:cNvGrpSpPr>
                <p:nvPr/>
              </p:nvGrpSpPr>
              <p:grpSpPr bwMode="auto">
                <a:xfrm>
                  <a:off x="3974" y="2144"/>
                  <a:ext cx="284" cy="289"/>
                  <a:chOff x="3974" y="2144"/>
                  <a:chExt cx="284" cy="289"/>
                </a:xfrm>
              </p:grpSpPr>
              <p:sp>
                <p:nvSpPr>
                  <p:cNvPr id="20594" name="Freeform 106"/>
                  <p:cNvSpPr>
                    <a:spLocks/>
                  </p:cNvSpPr>
                  <p:nvPr/>
                </p:nvSpPr>
                <p:spPr bwMode="auto">
                  <a:xfrm>
                    <a:off x="3974" y="2144"/>
                    <a:ext cx="142" cy="289"/>
                  </a:xfrm>
                  <a:custGeom>
                    <a:avLst/>
                    <a:gdLst>
                      <a:gd name="T0" fmla="*/ 141 w 142"/>
                      <a:gd name="T1" fmla="*/ 0 h 289"/>
                      <a:gd name="T2" fmla="*/ 0 w 142"/>
                      <a:gd name="T3" fmla="*/ 0 h 289"/>
                      <a:gd name="T4" fmla="*/ 0 w 142"/>
                      <a:gd name="T5" fmla="*/ 288 h 289"/>
                      <a:gd name="T6" fmla="*/ 141 w 14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289"/>
                      <a:gd name="T14" fmla="*/ 142 w 14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289">
                        <a:moveTo>
                          <a:pt x="14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95" name="Freeform 107"/>
                  <p:cNvSpPr>
                    <a:spLocks/>
                  </p:cNvSpPr>
                  <p:nvPr/>
                </p:nvSpPr>
                <p:spPr bwMode="auto">
                  <a:xfrm>
                    <a:off x="4115" y="2144"/>
                    <a:ext cx="143" cy="289"/>
                  </a:xfrm>
                  <a:custGeom>
                    <a:avLst/>
                    <a:gdLst>
                      <a:gd name="T0" fmla="*/ 0 w 143"/>
                      <a:gd name="T1" fmla="*/ 0 h 289"/>
                      <a:gd name="T2" fmla="*/ 142 w 143"/>
                      <a:gd name="T3" fmla="*/ 0 h 289"/>
                      <a:gd name="T4" fmla="*/ 142 w 143"/>
                      <a:gd name="T5" fmla="*/ 288 h 289"/>
                      <a:gd name="T6" fmla="*/ 0 w 143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3"/>
                      <a:gd name="T13" fmla="*/ 0 h 289"/>
                      <a:gd name="T14" fmla="*/ 143 w 143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3" h="289">
                        <a:moveTo>
                          <a:pt x="0" y="0"/>
                        </a:moveTo>
                        <a:lnTo>
                          <a:pt x="142" y="0"/>
                        </a:lnTo>
                        <a:lnTo>
                          <a:pt x="142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9" name="Line 108"/>
                <p:cNvSpPr>
                  <a:spLocks noChangeShapeType="1"/>
                </p:cNvSpPr>
                <p:nvPr/>
              </p:nvSpPr>
              <p:spPr bwMode="auto">
                <a:xfrm>
                  <a:off x="3827" y="2288"/>
                  <a:ext cx="13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90" name="Line 109"/>
                <p:cNvSpPr>
                  <a:spLocks noChangeShapeType="1"/>
                </p:cNvSpPr>
                <p:nvPr/>
              </p:nvSpPr>
              <p:spPr bwMode="auto">
                <a:xfrm>
                  <a:off x="3343" y="2288"/>
                  <a:ext cx="15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91" name="Freeform 110"/>
                <p:cNvSpPr>
                  <a:spLocks/>
                </p:cNvSpPr>
                <p:nvPr/>
              </p:nvSpPr>
              <p:spPr bwMode="auto">
                <a:xfrm>
                  <a:off x="3464" y="2288"/>
                  <a:ext cx="431" cy="193"/>
                </a:xfrm>
                <a:custGeom>
                  <a:avLst/>
                  <a:gdLst>
                    <a:gd name="T0" fmla="*/ 0 w 431"/>
                    <a:gd name="T1" fmla="*/ 0 h 193"/>
                    <a:gd name="T2" fmla="*/ 0 w 431"/>
                    <a:gd name="T3" fmla="*/ 192 h 193"/>
                    <a:gd name="T4" fmla="*/ 391 w 431"/>
                    <a:gd name="T5" fmla="*/ 192 h 193"/>
                    <a:gd name="T6" fmla="*/ 391 w 431"/>
                    <a:gd name="T7" fmla="*/ 64 h 193"/>
                    <a:gd name="T8" fmla="*/ 430 w 431"/>
                    <a:gd name="T9" fmla="*/ 0 h 1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1"/>
                    <a:gd name="T16" fmla="*/ 0 h 193"/>
                    <a:gd name="T17" fmla="*/ 431 w 431"/>
                    <a:gd name="T18" fmla="*/ 193 h 1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391" y="192"/>
                      </a:lnTo>
                      <a:lnTo>
                        <a:pt x="391" y="64"/>
                      </a:lnTo>
                      <a:lnTo>
                        <a:pt x="43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92" name="Line 111"/>
                <p:cNvSpPr>
                  <a:spLocks noChangeShapeType="1"/>
                </p:cNvSpPr>
                <p:nvPr/>
              </p:nvSpPr>
              <p:spPr bwMode="auto">
                <a:xfrm>
                  <a:off x="2958" y="2384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93" name="Freeform 112"/>
                <p:cNvSpPr>
                  <a:spLocks/>
                </p:cNvSpPr>
                <p:nvPr/>
              </p:nvSpPr>
              <p:spPr bwMode="auto">
                <a:xfrm>
                  <a:off x="3051" y="2283"/>
                  <a:ext cx="337" cy="278"/>
                </a:xfrm>
                <a:custGeom>
                  <a:avLst/>
                  <a:gdLst>
                    <a:gd name="T0" fmla="*/ 0 w 337"/>
                    <a:gd name="T1" fmla="*/ 101 h 278"/>
                    <a:gd name="T2" fmla="*/ 0 w 337"/>
                    <a:gd name="T3" fmla="*/ 277 h 278"/>
                    <a:gd name="T4" fmla="*/ 294 w 337"/>
                    <a:gd name="T5" fmla="*/ 277 h 278"/>
                    <a:gd name="T6" fmla="*/ 294 w 337"/>
                    <a:gd name="T7" fmla="*/ 90 h 278"/>
                    <a:gd name="T8" fmla="*/ 336 w 337"/>
                    <a:gd name="T9" fmla="*/ 0 h 2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7"/>
                    <a:gd name="T16" fmla="*/ 0 h 278"/>
                    <a:gd name="T17" fmla="*/ 337 w 337"/>
                    <a:gd name="T18" fmla="*/ 278 h 2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7" h="278">
                      <a:moveTo>
                        <a:pt x="0" y="101"/>
                      </a:moveTo>
                      <a:lnTo>
                        <a:pt x="0" y="277"/>
                      </a:lnTo>
                      <a:lnTo>
                        <a:pt x="294" y="277"/>
                      </a:lnTo>
                      <a:lnTo>
                        <a:pt x="294" y="9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24" name="Group 113"/>
              <p:cNvGrpSpPr>
                <a:grpSpLocks/>
              </p:cNvGrpSpPr>
              <p:nvPr/>
            </p:nvGrpSpPr>
            <p:grpSpPr bwMode="auto">
              <a:xfrm>
                <a:off x="3538" y="2496"/>
                <a:ext cx="225" cy="481"/>
                <a:chOff x="3538" y="2496"/>
                <a:chExt cx="225" cy="481"/>
              </a:xfrm>
            </p:grpSpPr>
            <p:sp>
              <p:nvSpPr>
                <p:cNvPr id="20576" name="Freeform 114"/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7" name="Rectangle 115"/>
                <p:cNvSpPr>
                  <a:spLocks noChangeArrowheads="1"/>
                </p:cNvSpPr>
                <p:nvPr/>
              </p:nvSpPr>
              <p:spPr bwMode="auto">
                <a:xfrm rot="5400000">
                  <a:off x="3451" y="2618"/>
                  <a:ext cx="38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ALU</a:t>
                  </a:r>
                </a:p>
              </p:txBody>
            </p:sp>
          </p:grpSp>
          <p:sp>
            <p:nvSpPr>
              <p:cNvPr id="20525" name="Rectangle 116"/>
              <p:cNvSpPr>
                <a:spLocks noChangeArrowheads="1"/>
              </p:cNvSpPr>
              <p:nvPr/>
            </p:nvSpPr>
            <p:spPr bwMode="auto">
              <a:xfrm>
                <a:off x="3065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20526" name="Group 117"/>
              <p:cNvGrpSpPr>
                <a:grpSpLocks/>
              </p:cNvGrpSpPr>
              <p:nvPr/>
            </p:nvGrpSpPr>
            <p:grpSpPr bwMode="auto">
              <a:xfrm>
                <a:off x="3084" y="2592"/>
                <a:ext cx="296" cy="289"/>
                <a:chOff x="3084" y="2592"/>
                <a:chExt cx="296" cy="289"/>
              </a:xfrm>
            </p:grpSpPr>
            <p:sp>
              <p:nvSpPr>
                <p:cNvPr id="20574" name="Freeform 118"/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5" name="Freeform 119"/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27" name="Line 120"/>
              <p:cNvSpPr>
                <a:spLocks noChangeShapeType="1"/>
              </p:cNvSpPr>
              <p:nvPr/>
            </p:nvSpPr>
            <p:spPr bwMode="auto">
              <a:xfrm>
                <a:off x="2969" y="2736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8" name="Freeform 121"/>
              <p:cNvSpPr>
                <a:spLocks/>
              </p:cNvSpPr>
              <p:nvPr/>
            </p:nvSpPr>
            <p:spPr bwMode="auto">
              <a:xfrm>
                <a:off x="3031" y="2640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Line 122"/>
              <p:cNvSpPr>
                <a:spLocks noChangeShapeType="1"/>
              </p:cNvSpPr>
              <p:nvPr/>
            </p:nvSpPr>
            <p:spPr bwMode="auto">
              <a:xfrm>
                <a:off x="3385" y="2640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0" name="Rectangle 123"/>
              <p:cNvSpPr>
                <a:spLocks noChangeArrowheads="1"/>
              </p:cNvSpPr>
              <p:nvPr/>
            </p:nvSpPr>
            <p:spPr bwMode="auto">
              <a:xfrm>
                <a:off x="3882" y="2594"/>
                <a:ext cx="3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  D$</a:t>
                </a:r>
              </a:p>
            </p:txBody>
          </p:sp>
          <p:grpSp>
            <p:nvGrpSpPr>
              <p:cNvPr id="20531" name="Group 124"/>
              <p:cNvGrpSpPr>
                <a:grpSpLocks/>
              </p:cNvGrpSpPr>
              <p:nvPr/>
            </p:nvGrpSpPr>
            <p:grpSpPr bwMode="auto">
              <a:xfrm>
                <a:off x="3933" y="2592"/>
                <a:ext cx="325" cy="289"/>
                <a:chOff x="3933" y="2592"/>
                <a:chExt cx="325" cy="289"/>
              </a:xfrm>
            </p:grpSpPr>
            <p:sp>
              <p:nvSpPr>
                <p:cNvPr id="20572" name="Freeform 125"/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3" name="Freeform 126"/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32" name="Rectangle 127"/>
              <p:cNvSpPr>
                <a:spLocks noChangeArrowheads="1"/>
              </p:cNvSpPr>
              <p:nvPr/>
            </p:nvSpPr>
            <p:spPr bwMode="auto">
              <a:xfrm>
                <a:off x="4374" y="259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" pitchFamily="32" charset="0"/>
                  </a:rPr>
                  <a:t>Reg</a:t>
                </a:r>
              </a:p>
            </p:txBody>
          </p:sp>
          <p:grpSp>
            <p:nvGrpSpPr>
              <p:cNvPr id="20533" name="Group 128"/>
              <p:cNvGrpSpPr>
                <a:grpSpLocks/>
              </p:cNvGrpSpPr>
              <p:nvPr/>
            </p:nvGrpSpPr>
            <p:grpSpPr bwMode="auto">
              <a:xfrm>
                <a:off x="4401" y="2592"/>
                <a:ext cx="284" cy="289"/>
                <a:chOff x="4401" y="2592"/>
                <a:chExt cx="284" cy="289"/>
              </a:xfrm>
            </p:grpSpPr>
            <p:sp>
              <p:nvSpPr>
                <p:cNvPr id="20570" name="Freeform 129"/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71" name="Freeform 130"/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34" name="Line 131"/>
              <p:cNvSpPr>
                <a:spLocks noChangeShapeType="1"/>
              </p:cNvSpPr>
              <p:nvPr/>
            </p:nvSpPr>
            <p:spPr bwMode="auto">
              <a:xfrm>
                <a:off x="4254" y="2736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5" name="Line 132"/>
              <p:cNvSpPr>
                <a:spLocks noChangeShapeType="1"/>
              </p:cNvSpPr>
              <p:nvPr/>
            </p:nvSpPr>
            <p:spPr bwMode="auto">
              <a:xfrm>
                <a:off x="3770" y="2736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6" name="Freeform 133"/>
              <p:cNvSpPr>
                <a:spLocks/>
              </p:cNvSpPr>
              <p:nvPr/>
            </p:nvSpPr>
            <p:spPr bwMode="auto">
              <a:xfrm>
                <a:off x="3891" y="2736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1"/>
                  <a:gd name="T16" fmla="*/ 0 h 193"/>
                  <a:gd name="T17" fmla="*/ 431 w 431"/>
                  <a:gd name="T18" fmla="*/ 193 h 1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7" name="Line 134"/>
              <p:cNvSpPr>
                <a:spLocks noChangeShapeType="1"/>
              </p:cNvSpPr>
              <p:nvPr/>
            </p:nvSpPr>
            <p:spPr bwMode="auto">
              <a:xfrm>
                <a:off x="3385" y="2832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Freeform 135"/>
              <p:cNvSpPr>
                <a:spLocks/>
              </p:cNvSpPr>
              <p:nvPr/>
            </p:nvSpPr>
            <p:spPr bwMode="auto">
              <a:xfrm>
                <a:off x="3478" y="2731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7"/>
                  <a:gd name="T16" fmla="*/ 0 h 278"/>
                  <a:gd name="T17" fmla="*/ 337 w 337"/>
                  <a:gd name="T18" fmla="*/ 278 h 2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539" name="Group 136"/>
              <p:cNvGrpSpPr>
                <a:grpSpLocks/>
              </p:cNvGrpSpPr>
              <p:nvPr/>
            </p:nvGrpSpPr>
            <p:grpSpPr bwMode="auto">
              <a:xfrm>
                <a:off x="3032" y="2944"/>
                <a:ext cx="2096" cy="513"/>
                <a:chOff x="3032" y="2944"/>
                <a:chExt cx="2096" cy="513"/>
              </a:xfrm>
            </p:grpSpPr>
            <p:grpSp>
              <p:nvGrpSpPr>
                <p:cNvPr id="20542" name="Group 137"/>
                <p:cNvGrpSpPr>
                  <a:grpSpLocks/>
                </p:cNvGrpSpPr>
                <p:nvPr/>
              </p:nvGrpSpPr>
              <p:grpSpPr bwMode="auto">
                <a:xfrm>
                  <a:off x="3965" y="2944"/>
                  <a:ext cx="225" cy="481"/>
                  <a:chOff x="3965" y="2944"/>
                  <a:chExt cx="225" cy="481"/>
                </a:xfrm>
              </p:grpSpPr>
              <p:sp>
                <p:nvSpPr>
                  <p:cNvPr id="20568" name="Freeform 138"/>
                  <p:cNvSpPr>
                    <a:spLocks/>
                  </p:cNvSpPr>
                  <p:nvPr/>
                </p:nvSpPr>
                <p:spPr bwMode="auto">
                  <a:xfrm>
                    <a:off x="3977" y="2944"/>
                    <a:ext cx="213" cy="481"/>
                  </a:xfrm>
                  <a:custGeom>
                    <a:avLst/>
                    <a:gdLst>
                      <a:gd name="T0" fmla="*/ 0 w 213"/>
                      <a:gd name="T1" fmla="*/ 320 h 481"/>
                      <a:gd name="T2" fmla="*/ 71 w 213"/>
                      <a:gd name="T3" fmla="*/ 240 h 481"/>
                      <a:gd name="T4" fmla="*/ 0 w 213"/>
                      <a:gd name="T5" fmla="*/ 160 h 481"/>
                      <a:gd name="T6" fmla="*/ 0 w 213"/>
                      <a:gd name="T7" fmla="*/ 0 h 481"/>
                      <a:gd name="T8" fmla="*/ 212 w 213"/>
                      <a:gd name="T9" fmla="*/ 160 h 481"/>
                      <a:gd name="T10" fmla="*/ 212 w 213"/>
                      <a:gd name="T11" fmla="*/ 320 h 481"/>
                      <a:gd name="T12" fmla="*/ 0 w 213"/>
                      <a:gd name="T13" fmla="*/ 480 h 481"/>
                      <a:gd name="T14" fmla="*/ 0 w 213"/>
                      <a:gd name="T15" fmla="*/ 320 h 48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3"/>
                      <a:gd name="T25" fmla="*/ 0 h 481"/>
                      <a:gd name="T26" fmla="*/ 213 w 213"/>
                      <a:gd name="T27" fmla="*/ 481 h 481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3" h="481">
                        <a:moveTo>
                          <a:pt x="0" y="320"/>
                        </a:moveTo>
                        <a:lnTo>
                          <a:pt x="71" y="240"/>
                        </a:ln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212" y="160"/>
                        </a:lnTo>
                        <a:lnTo>
                          <a:pt x="212" y="320"/>
                        </a:lnTo>
                        <a:lnTo>
                          <a:pt x="0" y="480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9" name="Rectangle 13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878" y="3066"/>
                    <a:ext cx="38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ALU</a:t>
                    </a:r>
                  </a:p>
                </p:txBody>
              </p:sp>
            </p:grpSp>
            <p:grpSp>
              <p:nvGrpSpPr>
                <p:cNvPr id="20543" name="Group 140"/>
                <p:cNvGrpSpPr>
                  <a:grpSpLocks/>
                </p:cNvGrpSpPr>
                <p:nvPr/>
              </p:nvGrpSpPr>
              <p:grpSpPr bwMode="auto">
                <a:xfrm>
                  <a:off x="3032" y="3040"/>
                  <a:ext cx="359" cy="289"/>
                  <a:chOff x="3032" y="3040"/>
                  <a:chExt cx="359" cy="289"/>
                </a:xfrm>
              </p:grpSpPr>
              <p:sp>
                <p:nvSpPr>
                  <p:cNvPr id="2056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3042"/>
                    <a:ext cx="29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7" tIns="44450" rIns="90487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" pitchFamily="32" charset="0"/>
                      </a:rPr>
                      <a:t>  I$</a:t>
                    </a:r>
                  </a:p>
                </p:txBody>
              </p:sp>
              <p:grpSp>
                <p:nvGrpSpPr>
                  <p:cNvPr id="20565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3051" y="3040"/>
                    <a:ext cx="340" cy="289"/>
                    <a:chOff x="3051" y="3040"/>
                    <a:chExt cx="340" cy="289"/>
                  </a:xfrm>
                </p:grpSpPr>
                <p:sp>
                  <p:nvSpPr>
                    <p:cNvPr id="20566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3051" y="3040"/>
                      <a:ext cx="170" cy="289"/>
                    </a:xfrm>
                    <a:custGeom>
                      <a:avLst/>
                      <a:gdLst>
                        <a:gd name="T0" fmla="*/ 169 w 170"/>
                        <a:gd name="T1" fmla="*/ 0 h 289"/>
                        <a:gd name="T2" fmla="*/ 0 w 170"/>
                        <a:gd name="T3" fmla="*/ 0 h 289"/>
                        <a:gd name="T4" fmla="*/ 0 w 170"/>
                        <a:gd name="T5" fmla="*/ 288 h 289"/>
                        <a:gd name="T6" fmla="*/ 169 w 170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0"/>
                        <a:gd name="T13" fmla="*/ 0 h 289"/>
                        <a:gd name="T14" fmla="*/ 170 w 170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0" h="289">
                          <a:moveTo>
                            <a:pt x="169" y="0"/>
                          </a:moveTo>
                          <a:lnTo>
                            <a:pt x="0" y="0"/>
                          </a:lnTo>
                          <a:lnTo>
                            <a:pt x="0" y="288"/>
                          </a:lnTo>
                          <a:lnTo>
                            <a:pt x="169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7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3220" y="3040"/>
                      <a:ext cx="171" cy="289"/>
                    </a:xfrm>
                    <a:custGeom>
                      <a:avLst/>
                      <a:gdLst>
                        <a:gd name="T0" fmla="*/ 0 w 171"/>
                        <a:gd name="T1" fmla="*/ 0 h 289"/>
                        <a:gd name="T2" fmla="*/ 170 w 171"/>
                        <a:gd name="T3" fmla="*/ 0 h 289"/>
                        <a:gd name="T4" fmla="*/ 170 w 171"/>
                        <a:gd name="T5" fmla="*/ 288 h 289"/>
                        <a:gd name="T6" fmla="*/ 0 w 171"/>
                        <a:gd name="T7" fmla="*/ 288 h 289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1"/>
                        <a:gd name="T13" fmla="*/ 0 h 289"/>
                        <a:gd name="T14" fmla="*/ 171 w 171"/>
                        <a:gd name="T15" fmla="*/ 289 h 289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1" h="289">
                          <a:moveTo>
                            <a:pt x="0" y="0"/>
                          </a:moveTo>
                          <a:lnTo>
                            <a:pt x="170" y="0"/>
                          </a:lnTo>
                          <a:lnTo>
                            <a:pt x="170" y="288"/>
                          </a:lnTo>
                          <a:lnTo>
                            <a:pt x="0" y="288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0544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92" y="3047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545" name="Group 146"/>
                <p:cNvGrpSpPr>
                  <a:grpSpLocks/>
                </p:cNvGrpSpPr>
                <p:nvPr/>
              </p:nvGrpSpPr>
              <p:grpSpPr bwMode="auto">
                <a:xfrm>
                  <a:off x="3511" y="3040"/>
                  <a:ext cx="296" cy="289"/>
                  <a:chOff x="3511" y="3040"/>
                  <a:chExt cx="296" cy="289"/>
                </a:xfrm>
              </p:grpSpPr>
              <p:sp>
                <p:nvSpPr>
                  <p:cNvPr id="20562" name="Freeform 147"/>
                  <p:cNvSpPr>
                    <a:spLocks/>
                  </p:cNvSpPr>
                  <p:nvPr/>
                </p:nvSpPr>
                <p:spPr bwMode="auto">
                  <a:xfrm>
                    <a:off x="3511" y="3040"/>
                    <a:ext cx="149" cy="289"/>
                  </a:xfrm>
                  <a:custGeom>
                    <a:avLst/>
                    <a:gdLst>
                      <a:gd name="T0" fmla="*/ 148 w 149"/>
                      <a:gd name="T1" fmla="*/ 0 h 289"/>
                      <a:gd name="T2" fmla="*/ 0 w 149"/>
                      <a:gd name="T3" fmla="*/ 0 h 289"/>
                      <a:gd name="T4" fmla="*/ 0 w 149"/>
                      <a:gd name="T5" fmla="*/ 288 h 289"/>
                      <a:gd name="T6" fmla="*/ 148 w 149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9"/>
                      <a:gd name="T13" fmla="*/ 0 h 289"/>
                      <a:gd name="T14" fmla="*/ 149 w 149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9" h="289">
                        <a:moveTo>
                          <a:pt x="148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8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3" name="Freeform 148"/>
                  <p:cNvSpPr>
                    <a:spLocks/>
                  </p:cNvSpPr>
                  <p:nvPr/>
                </p:nvSpPr>
                <p:spPr bwMode="auto">
                  <a:xfrm>
                    <a:off x="3659" y="3040"/>
                    <a:ext cx="148" cy="289"/>
                  </a:xfrm>
                  <a:custGeom>
                    <a:avLst/>
                    <a:gdLst>
                      <a:gd name="T0" fmla="*/ 0 w 148"/>
                      <a:gd name="T1" fmla="*/ 0 h 289"/>
                      <a:gd name="T2" fmla="*/ 147 w 148"/>
                      <a:gd name="T3" fmla="*/ 0 h 289"/>
                      <a:gd name="T4" fmla="*/ 147 w 148"/>
                      <a:gd name="T5" fmla="*/ 288 h 289"/>
                      <a:gd name="T6" fmla="*/ 0 w 148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8"/>
                      <a:gd name="T13" fmla="*/ 0 h 289"/>
                      <a:gd name="T14" fmla="*/ 148 w 148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8" h="289">
                        <a:moveTo>
                          <a:pt x="0" y="0"/>
                        </a:moveTo>
                        <a:lnTo>
                          <a:pt x="147" y="0"/>
                        </a:lnTo>
                        <a:lnTo>
                          <a:pt x="147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6" name="Line 149"/>
                <p:cNvSpPr>
                  <a:spLocks noChangeShapeType="1"/>
                </p:cNvSpPr>
                <p:nvPr/>
              </p:nvSpPr>
              <p:spPr bwMode="auto">
                <a:xfrm>
                  <a:off x="3396" y="3184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7" name="Freeform 150"/>
                <p:cNvSpPr>
                  <a:spLocks/>
                </p:cNvSpPr>
                <p:nvPr/>
              </p:nvSpPr>
              <p:spPr bwMode="auto">
                <a:xfrm>
                  <a:off x="3458" y="3088"/>
                  <a:ext cx="48" cy="97"/>
                </a:xfrm>
                <a:custGeom>
                  <a:avLst/>
                  <a:gdLst>
                    <a:gd name="T0" fmla="*/ 0 w 48"/>
                    <a:gd name="T1" fmla="*/ 96 h 97"/>
                    <a:gd name="T2" fmla="*/ 0 w 48"/>
                    <a:gd name="T3" fmla="*/ 0 h 97"/>
                    <a:gd name="T4" fmla="*/ 47 w 48"/>
                    <a:gd name="T5" fmla="*/ 0 h 97"/>
                    <a:gd name="T6" fmla="*/ 47 w 48"/>
                    <a:gd name="T7" fmla="*/ 0 h 9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"/>
                    <a:gd name="T13" fmla="*/ 0 h 97"/>
                    <a:gd name="T14" fmla="*/ 48 w 48"/>
                    <a:gd name="T15" fmla="*/ 97 h 9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" h="97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47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Line 151"/>
                <p:cNvSpPr>
                  <a:spLocks noChangeShapeType="1"/>
                </p:cNvSpPr>
                <p:nvPr/>
              </p:nvSpPr>
              <p:spPr bwMode="auto">
                <a:xfrm>
                  <a:off x="3812" y="3088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9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09" y="3042"/>
                  <a:ext cx="3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  D$</a:t>
                  </a:r>
                </a:p>
              </p:txBody>
            </p:sp>
            <p:grpSp>
              <p:nvGrpSpPr>
                <p:cNvPr id="20550" name="Group 153"/>
                <p:cNvGrpSpPr>
                  <a:grpSpLocks/>
                </p:cNvGrpSpPr>
                <p:nvPr/>
              </p:nvGrpSpPr>
              <p:grpSpPr bwMode="auto">
                <a:xfrm>
                  <a:off x="4360" y="3040"/>
                  <a:ext cx="325" cy="289"/>
                  <a:chOff x="4360" y="3040"/>
                  <a:chExt cx="325" cy="289"/>
                </a:xfrm>
              </p:grpSpPr>
              <p:sp>
                <p:nvSpPr>
                  <p:cNvPr id="20560" name="Freeform 154"/>
                  <p:cNvSpPr>
                    <a:spLocks/>
                  </p:cNvSpPr>
                  <p:nvPr/>
                </p:nvSpPr>
                <p:spPr bwMode="auto">
                  <a:xfrm>
                    <a:off x="4360" y="3040"/>
                    <a:ext cx="162" cy="289"/>
                  </a:xfrm>
                  <a:custGeom>
                    <a:avLst/>
                    <a:gdLst>
                      <a:gd name="T0" fmla="*/ 161 w 162"/>
                      <a:gd name="T1" fmla="*/ 0 h 289"/>
                      <a:gd name="T2" fmla="*/ 0 w 162"/>
                      <a:gd name="T3" fmla="*/ 0 h 289"/>
                      <a:gd name="T4" fmla="*/ 0 w 162"/>
                      <a:gd name="T5" fmla="*/ 288 h 289"/>
                      <a:gd name="T6" fmla="*/ 161 w 16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2"/>
                      <a:gd name="T13" fmla="*/ 0 h 289"/>
                      <a:gd name="T14" fmla="*/ 162 w 16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2" h="289">
                        <a:moveTo>
                          <a:pt x="16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61" name="Freeform 155"/>
                  <p:cNvSpPr>
                    <a:spLocks/>
                  </p:cNvSpPr>
                  <p:nvPr/>
                </p:nvSpPr>
                <p:spPr bwMode="auto">
                  <a:xfrm>
                    <a:off x="4521" y="3040"/>
                    <a:ext cx="164" cy="289"/>
                  </a:xfrm>
                  <a:custGeom>
                    <a:avLst/>
                    <a:gdLst>
                      <a:gd name="T0" fmla="*/ 0 w 164"/>
                      <a:gd name="T1" fmla="*/ 0 h 289"/>
                      <a:gd name="T2" fmla="*/ 163 w 164"/>
                      <a:gd name="T3" fmla="*/ 0 h 289"/>
                      <a:gd name="T4" fmla="*/ 163 w 164"/>
                      <a:gd name="T5" fmla="*/ 288 h 289"/>
                      <a:gd name="T6" fmla="*/ 0 w 164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64"/>
                      <a:gd name="T13" fmla="*/ 0 h 289"/>
                      <a:gd name="T14" fmla="*/ 164 w 164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64" h="289">
                        <a:moveTo>
                          <a:pt x="0" y="0"/>
                        </a:moveTo>
                        <a:lnTo>
                          <a:pt x="163" y="0"/>
                        </a:lnTo>
                        <a:lnTo>
                          <a:pt x="163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51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1" y="3042"/>
                  <a:ext cx="32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" pitchFamily="32" charset="0"/>
                    </a:rPr>
                    <a:t>Reg</a:t>
                  </a:r>
                </a:p>
              </p:txBody>
            </p:sp>
            <p:grpSp>
              <p:nvGrpSpPr>
                <p:cNvPr id="20552" name="Group 157"/>
                <p:cNvGrpSpPr>
                  <a:grpSpLocks/>
                </p:cNvGrpSpPr>
                <p:nvPr/>
              </p:nvGrpSpPr>
              <p:grpSpPr bwMode="auto">
                <a:xfrm>
                  <a:off x="4828" y="3040"/>
                  <a:ext cx="284" cy="289"/>
                  <a:chOff x="4828" y="3040"/>
                  <a:chExt cx="284" cy="289"/>
                </a:xfrm>
              </p:grpSpPr>
              <p:sp>
                <p:nvSpPr>
                  <p:cNvPr id="20558" name="Freeform 158"/>
                  <p:cNvSpPr>
                    <a:spLocks/>
                  </p:cNvSpPr>
                  <p:nvPr/>
                </p:nvSpPr>
                <p:spPr bwMode="auto">
                  <a:xfrm>
                    <a:off x="4828" y="3040"/>
                    <a:ext cx="142" cy="289"/>
                  </a:xfrm>
                  <a:custGeom>
                    <a:avLst/>
                    <a:gdLst>
                      <a:gd name="T0" fmla="*/ 141 w 142"/>
                      <a:gd name="T1" fmla="*/ 0 h 289"/>
                      <a:gd name="T2" fmla="*/ 0 w 142"/>
                      <a:gd name="T3" fmla="*/ 0 h 289"/>
                      <a:gd name="T4" fmla="*/ 0 w 142"/>
                      <a:gd name="T5" fmla="*/ 288 h 289"/>
                      <a:gd name="T6" fmla="*/ 141 w 142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2"/>
                      <a:gd name="T13" fmla="*/ 0 h 289"/>
                      <a:gd name="T14" fmla="*/ 142 w 142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2" h="289">
                        <a:moveTo>
                          <a:pt x="141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41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559" name="Freeform 159"/>
                  <p:cNvSpPr>
                    <a:spLocks/>
                  </p:cNvSpPr>
                  <p:nvPr/>
                </p:nvSpPr>
                <p:spPr bwMode="auto">
                  <a:xfrm>
                    <a:off x="4969" y="3040"/>
                    <a:ext cx="143" cy="289"/>
                  </a:xfrm>
                  <a:custGeom>
                    <a:avLst/>
                    <a:gdLst>
                      <a:gd name="T0" fmla="*/ 0 w 143"/>
                      <a:gd name="T1" fmla="*/ 0 h 289"/>
                      <a:gd name="T2" fmla="*/ 142 w 143"/>
                      <a:gd name="T3" fmla="*/ 0 h 289"/>
                      <a:gd name="T4" fmla="*/ 142 w 143"/>
                      <a:gd name="T5" fmla="*/ 288 h 289"/>
                      <a:gd name="T6" fmla="*/ 0 w 143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3"/>
                      <a:gd name="T13" fmla="*/ 0 h 289"/>
                      <a:gd name="T14" fmla="*/ 143 w 143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3" h="289">
                        <a:moveTo>
                          <a:pt x="0" y="0"/>
                        </a:moveTo>
                        <a:lnTo>
                          <a:pt x="142" y="0"/>
                        </a:lnTo>
                        <a:lnTo>
                          <a:pt x="142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53" name="Line 160"/>
                <p:cNvSpPr>
                  <a:spLocks noChangeShapeType="1"/>
                </p:cNvSpPr>
                <p:nvPr/>
              </p:nvSpPr>
              <p:spPr bwMode="auto">
                <a:xfrm>
                  <a:off x="4681" y="3184"/>
                  <a:ext cx="139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4" name="Line 161"/>
                <p:cNvSpPr>
                  <a:spLocks noChangeShapeType="1"/>
                </p:cNvSpPr>
                <p:nvPr/>
              </p:nvSpPr>
              <p:spPr bwMode="auto">
                <a:xfrm>
                  <a:off x="4197" y="3184"/>
                  <a:ext cx="15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5" name="Freeform 162"/>
                <p:cNvSpPr>
                  <a:spLocks/>
                </p:cNvSpPr>
                <p:nvPr/>
              </p:nvSpPr>
              <p:spPr bwMode="auto">
                <a:xfrm>
                  <a:off x="4318" y="3184"/>
                  <a:ext cx="431" cy="193"/>
                </a:xfrm>
                <a:custGeom>
                  <a:avLst/>
                  <a:gdLst>
                    <a:gd name="T0" fmla="*/ 0 w 431"/>
                    <a:gd name="T1" fmla="*/ 0 h 193"/>
                    <a:gd name="T2" fmla="*/ 0 w 431"/>
                    <a:gd name="T3" fmla="*/ 192 h 193"/>
                    <a:gd name="T4" fmla="*/ 391 w 431"/>
                    <a:gd name="T5" fmla="*/ 192 h 193"/>
                    <a:gd name="T6" fmla="*/ 391 w 431"/>
                    <a:gd name="T7" fmla="*/ 64 h 193"/>
                    <a:gd name="T8" fmla="*/ 430 w 431"/>
                    <a:gd name="T9" fmla="*/ 0 h 1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1"/>
                    <a:gd name="T16" fmla="*/ 0 h 193"/>
                    <a:gd name="T17" fmla="*/ 431 w 431"/>
                    <a:gd name="T18" fmla="*/ 193 h 1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1" h="193">
                      <a:moveTo>
                        <a:pt x="0" y="0"/>
                      </a:moveTo>
                      <a:lnTo>
                        <a:pt x="0" y="192"/>
                      </a:lnTo>
                      <a:lnTo>
                        <a:pt x="391" y="192"/>
                      </a:lnTo>
                      <a:lnTo>
                        <a:pt x="391" y="64"/>
                      </a:lnTo>
                      <a:lnTo>
                        <a:pt x="43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56" name="Line 163"/>
                <p:cNvSpPr>
                  <a:spLocks noChangeShapeType="1"/>
                </p:cNvSpPr>
                <p:nvPr/>
              </p:nvSpPr>
              <p:spPr bwMode="auto">
                <a:xfrm>
                  <a:off x="3812" y="3280"/>
                  <a:ext cx="1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57" name="Freeform 164"/>
                <p:cNvSpPr>
                  <a:spLocks/>
                </p:cNvSpPr>
                <p:nvPr/>
              </p:nvSpPr>
              <p:spPr bwMode="auto">
                <a:xfrm>
                  <a:off x="3905" y="3179"/>
                  <a:ext cx="337" cy="278"/>
                </a:xfrm>
                <a:custGeom>
                  <a:avLst/>
                  <a:gdLst>
                    <a:gd name="T0" fmla="*/ 0 w 337"/>
                    <a:gd name="T1" fmla="*/ 101 h 278"/>
                    <a:gd name="T2" fmla="*/ 0 w 337"/>
                    <a:gd name="T3" fmla="*/ 277 h 278"/>
                    <a:gd name="T4" fmla="*/ 294 w 337"/>
                    <a:gd name="T5" fmla="*/ 277 h 278"/>
                    <a:gd name="T6" fmla="*/ 294 w 337"/>
                    <a:gd name="T7" fmla="*/ 90 h 278"/>
                    <a:gd name="T8" fmla="*/ 336 w 337"/>
                    <a:gd name="T9" fmla="*/ 0 h 2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7"/>
                    <a:gd name="T16" fmla="*/ 0 h 278"/>
                    <a:gd name="T17" fmla="*/ 337 w 337"/>
                    <a:gd name="T18" fmla="*/ 278 h 2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7" h="278">
                      <a:moveTo>
                        <a:pt x="0" y="101"/>
                      </a:moveTo>
                      <a:lnTo>
                        <a:pt x="0" y="277"/>
                      </a:lnTo>
                      <a:lnTo>
                        <a:pt x="294" y="277"/>
                      </a:lnTo>
                      <a:lnTo>
                        <a:pt x="294" y="90"/>
                      </a:lnTo>
                      <a:lnTo>
                        <a:pt x="336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40" name="Rectangle 165"/>
              <p:cNvSpPr>
                <a:spLocks noChangeArrowheads="1"/>
              </p:cNvSpPr>
              <p:nvPr/>
            </p:nvSpPr>
            <p:spPr bwMode="auto">
              <a:xfrm>
                <a:off x="230" y="576"/>
                <a:ext cx="261" cy="304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algn="ctr" eaLnBrk="0" hangingPunct="0"/>
                <a:r>
                  <a:rPr lang="en-US" sz="2800" b="1"/>
                  <a:t>I</a:t>
                </a:r>
              </a:p>
              <a:p>
                <a:pPr algn="ctr" eaLnBrk="0" hangingPunct="0"/>
                <a:r>
                  <a:rPr lang="en-US" sz="2800" b="1"/>
                  <a:t>n</a:t>
                </a:r>
              </a:p>
              <a:p>
                <a:pPr algn="ctr" eaLnBrk="0" hangingPunct="0"/>
                <a:r>
                  <a:rPr lang="en-US" sz="2800" b="1"/>
                  <a:t>s</a:t>
                </a:r>
              </a:p>
              <a:p>
                <a:pPr algn="ctr" eaLnBrk="0" hangingPunct="0"/>
                <a:r>
                  <a:rPr lang="en-US" sz="2800" b="1"/>
                  <a:t>t</a:t>
                </a:r>
              </a:p>
              <a:p>
                <a:pPr algn="ctr" eaLnBrk="0" hangingPunct="0"/>
                <a:r>
                  <a:rPr lang="en-US" sz="2800" b="1"/>
                  <a:t>r.</a:t>
                </a:r>
              </a:p>
              <a:p>
                <a:pPr algn="ctr" eaLnBrk="0" hangingPunct="0"/>
                <a:endParaRPr lang="en-US" sz="2800" b="1"/>
              </a:p>
              <a:p>
                <a:pPr algn="ctr" eaLnBrk="0" hangingPunct="0"/>
                <a:r>
                  <a:rPr lang="en-US" sz="2800" b="1"/>
                  <a:t>O</a:t>
                </a:r>
              </a:p>
              <a:p>
                <a:pPr algn="ctr" eaLnBrk="0" hangingPunct="0"/>
                <a:r>
                  <a:rPr lang="en-US" sz="2800" b="1"/>
                  <a:t>r</a:t>
                </a:r>
              </a:p>
              <a:p>
                <a:pPr algn="ctr" eaLnBrk="0" hangingPunct="0"/>
                <a:r>
                  <a:rPr lang="en-US" sz="2800" b="1"/>
                  <a:t>d</a:t>
                </a:r>
              </a:p>
              <a:p>
                <a:pPr algn="ctr" eaLnBrk="0" hangingPunct="0"/>
                <a:r>
                  <a:rPr lang="en-US" sz="2800" b="1"/>
                  <a:t>e</a:t>
                </a:r>
              </a:p>
              <a:p>
                <a:pPr algn="ctr" eaLnBrk="0" hangingPunct="0"/>
                <a:r>
                  <a:rPr lang="en-US" sz="2800" b="1"/>
                  <a:t>r</a:t>
                </a:r>
              </a:p>
            </p:txBody>
          </p:sp>
          <p:sp>
            <p:nvSpPr>
              <p:cNvPr id="20541" name="Rectangle 166"/>
              <p:cNvSpPr>
                <a:spLocks noChangeArrowheads="1"/>
              </p:cNvSpPr>
              <p:nvPr/>
            </p:nvSpPr>
            <p:spPr bwMode="auto">
              <a:xfrm>
                <a:off x="1867" y="551"/>
                <a:ext cx="1934" cy="3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sz="2800" b="1"/>
                  <a:t>Time (clock cycles)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94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28600"/>
            <a:ext cx="7467600" cy="79163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Structural Hazard #2: Registers (2/2)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20" y="1265766"/>
            <a:ext cx="11000892" cy="5162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Two different solutions have been used:</a:t>
            </a:r>
          </a:p>
          <a:p>
            <a:pPr marL="685800" lvl="1" indent="-190500">
              <a:buNone/>
            </a:pPr>
            <a:r>
              <a:rPr lang="en-US" sz="2800" dirty="0"/>
              <a:t>1) </a:t>
            </a:r>
            <a:r>
              <a:rPr lang="en-US" sz="2800" dirty="0" err="1"/>
              <a:t>RegFile</a:t>
            </a:r>
            <a:r>
              <a:rPr lang="en-US" sz="2800" dirty="0"/>
              <a:t> access is </a:t>
            </a:r>
            <a:r>
              <a:rPr lang="en-US" sz="2800" i="1" dirty="0"/>
              <a:t>VERY</a:t>
            </a:r>
            <a:r>
              <a:rPr lang="en-US" sz="2800" dirty="0"/>
              <a:t> fast: takes less than half the time of ALU stage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Write to Registers during first half of each clock cycle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Read from Registers during second half of each clock cycle</a:t>
            </a:r>
          </a:p>
          <a:p>
            <a:pPr marL="685800" lvl="1" indent="-190500">
              <a:buNone/>
            </a:pPr>
            <a:r>
              <a:rPr lang="en-US" sz="2800" dirty="0"/>
              <a:t>2) Build </a:t>
            </a:r>
            <a:r>
              <a:rPr lang="en-US" sz="2800" dirty="0" err="1"/>
              <a:t>RegFile</a:t>
            </a:r>
            <a:r>
              <a:rPr lang="en-US" sz="2800" dirty="0"/>
              <a:t> with independent read and write ports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Result: can perform Read and Write during same clock cycle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6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E5528-D300-445D-89EC-C8F5286D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381000"/>
            <a:ext cx="8686801" cy="533400"/>
          </a:xfrm>
        </p:spPr>
        <p:txBody>
          <a:bodyPr/>
          <a:lstStyle/>
          <a:p>
            <a:r>
              <a:rPr lang="en-US" dirty="0"/>
              <a:t>Eliminating Structural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85F285-D8FD-4E21-BDE7-28B5F2F0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66800"/>
            <a:ext cx="10210800" cy="41910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Duplicate resource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Pipeline the resource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Reorder the instructions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Stall </a:t>
            </a:r>
            <a:r>
              <a:rPr lang="en-US" sz="3200" dirty="0">
                <a:sym typeface="Wingdings" panose="05000000000000000000" pitchFamily="2" charset="2"/>
              </a:rPr>
              <a:t> if its is too expensive to eliminate a structural hazard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>
                <a:sym typeface="Wingdings" panose="05000000000000000000" pitchFamily="2" charset="2"/>
              </a:rPr>
              <a:t>No new instruction is issued until the hazard has been resolved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Dependencies are property of the programs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Whether a dependence lead to an actual Hazards and whether the hazard actually cause a stall are properties of the pipeline organization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There are three main types of the dependencies in the program: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Data dependencies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Name dependencies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Control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4439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381000"/>
            <a:ext cx="8686801" cy="533400"/>
          </a:xfrm>
        </p:spPr>
        <p:txBody>
          <a:bodyPr/>
          <a:lstStyle/>
          <a:p>
            <a:r>
              <a:rPr lang="en-US" dirty="0"/>
              <a:t>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14" y="947530"/>
            <a:ext cx="11446497" cy="339587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An instruction </a:t>
            </a:r>
            <a:r>
              <a:rPr lang="en-US" sz="2800" b="1" i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0070C0"/>
                </a:solidFill>
              </a:rPr>
              <a:t>data dependent </a:t>
            </a:r>
            <a:r>
              <a:rPr lang="en-US" sz="2800" dirty="0"/>
              <a:t>on instruction </a:t>
            </a:r>
            <a:r>
              <a:rPr lang="en-US" sz="2800" b="1" i="1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, </a:t>
            </a:r>
            <a:r>
              <a:rPr lang="en-US" sz="2800" dirty="0" err="1"/>
              <a:t>iff</a:t>
            </a:r>
            <a:r>
              <a:rPr lang="en-US" sz="2800" dirty="0"/>
              <a:t> either of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Direct:</a:t>
            </a:r>
            <a:r>
              <a:rPr lang="en-US" sz="2400" dirty="0"/>
              <a:t> Instruction x produces a result that is used by instruction 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0000"/>
                </a:solidFill>
              </a:rPr>
              <a:t>R3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 R1 Operation R2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anose="05000000000000000000" pitchFamily="2" charset="2"/>
              </a:rPr>
              <a:t>R5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R3</a:t>
            </a:r>
            <a:r>
              <a:rPr lang="en-US" sz="1600" dirty="0">
                <a:sym typeface="Wingdings" panose="05000000000000000000" pitchFamily="2" charset="2"/>
              </a:rPr>
              <a:t> Operation R4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Transitive: </a:t>
            </a:r>
            <a:r>
              <a:rPr lang="en-US" sz="2400" dirty="0">
                <a:sym typeface="Wingdings" panose="05000000000000000000" pitchFamily="2" charset="2"/>
              </a:rPr>
              <a:t>Instruction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sz="2400" dirty="0">
                <a:sym typeface="Wingdings" panose="05000000000000000000" pitchFamily="2" charset="2"/>
              </a:rPr>
              <a:t> is data dependent on instruction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sz="2400" dirty="0">
                <a:sym typeface="Wingdings" panose="05000000000000000000" pitchFamily="2" charset="2"/>
              </a:rPr>
              <a:t> and Instruction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z</a:t>
            </a:r>
            <a:r>
              <a:rPr lang="en-US" sz="2400" dirty="0">
                <a:sym typeface="Wingdings" panose="05000000000000000000" pitchFamily="2" charset="2"/>
              </a:rPr>
              <a:t> is data dependent on instruction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F0000"/>
                </a:solidFill>
              </a:rPr>
              <a:t>R3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 R1 Operation R2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R4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R3</a:t>
            </a:r>
            <a:r>
              <a:rPr lang="en-US" sz="1600" dirty="0">
                <a:sym typeface="Wingdings" panose="05000000000000000000" pitchFamily="2" charset="2"/>
              </a:rPr>
              <a:t> Operation R2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>
                <a:sym typeface="Wingdings" panose="05000000000000000000" pitchFamily="2" charset="2"/>
              </a:rPr>
              <a:t>R5  R6 Operation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R4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76A5ECC-6FEC-4118-B0C3-E1ECDFBBC947}"/>
              </a:ext>
            </a:extLst>
          </p:cNvPr>
          <p:cNvSpPr txBox="1">
            <a:spLocks/>
          </p:cNvSpPr>
          <p:nvPr/>
        </p:nvSpPr>
        <p:spPr>
          <a:xfrm>
            <a:off x="341312" y="4376530"/>
            <a:ext cx="11446497" cy="103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Dependence within a single instruction (such as ADD R1,R1,R1) is not considered as a dependence 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408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381000"/>
            <a:ext cx="8686801" cy="533400"/>
          </a:xfrm>
        </p:spPr>
        <p:txBody>
          <a:bodyPr/>
          <a:lstStyle/>
          <a:p>
            <a:r>
              <a:rPr lang="en-US" dirty="0"/>
              <a:t>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14" y="947530"/>
            <a:ext cx="11446497" cy="110987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If two instructions are </a:t>
            </a:r>
            <a:r>
              <a:rPr lang="en-US" sz="2800" dirty="0">
                <a:solidFill>
                  <a:srgbClr val="0070C0"/>
                </a:solidFill>
              </a:rPr>
              <a:t>data dependent</a:t>
            </a:r>
            <a:r>
              <a:rPr lang="en-US" sz="2800" dirty="0"/>
              <a:t>, they cannot be executed  simultaneously or be completely overlapped </a:t>
            </a:r>
            <a:endParaRPr lang="en-US" sz="16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0D5127C-1329-4B5A-8D67-271DD49D3BDF}"/>
              </a:ext>
            </a:extLst>
          </p:cNvPr>
          <p:cNvSpPr txBox="1">
            <a:spLocks/>
          </p:cNvSpPr>
          <p:nvPr/>
        </p:nvSpPr>
        <p:spPr>
          <a:xfrm>
            <a:off x="2255490" y="1905000"/>
            <a:ext cx="4858443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/>
              <a:t>Example: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Loop:		LW 	$8, 12($15)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		ADD  	$9,$8,$0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		SW	$9,12($15)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		ADDI	$15,$15,-1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		BNE	$15,$16,Loop</a:t>
            </a:r>
            <a:endParaRPr lang="en-US" sz="11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1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B9267FC-D615-4D1E-A986-B9B90144567C}"/>
              </a:ext>
            </a:extLst>
          </p:cNvPr>
          <p:cNvSpPr txBox="1">
            <a:spLocks/>
          </p:cNvSpPr>
          <p:nvPr/>
        </p:nvSpPr>
        <p:spPr>
          <a:xfrm>
            <a:off x="377891" y="4724400"/>
            <a:ext cx="11446497" cy="19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 data dependence leads to three things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The possibility of a hazard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The order in which the result needs to be calculated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An upper bound on how much parallelism can be </a:t>
            </a:r>
            <a:r>
              <a:rPr lang="en-US" dirty="0" err="1">
                <a:sym typeface="Wingdings" panose="05000000000000000000" pitchFamily="2" charset="2"/>
              </a:rPr>
              <a:t>explited</a:t>
            </a:r>
            <a:endParaRPr lang="en-US" dirty="0"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74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687B123C-2FB9-4D47-873C-78E5FB75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2" y="609600"/>
            <a:ext cx="8686801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2EFD4F38-0E4A-47A3-B4AA-3651E5F46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6612" y="1524000"/>
            <a:ext cx="10363200" cy="4114800"/>
          </a:xfrm>
        </p:spPr>
        <p:txBody>
          <a:bodyPr>
            <a:normAutofit/>
          </a:bodyPr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2800" dirty="0"/>
              <a:t>In a typical system speedup is achieved through parallelism at all levels: Multi-user, multi-tasking, multi-processing, multi-programming, multi-threading, compiler optimizations.</a:t>
            </a:r>
          </a:p>
          <a:p>
            <a:pPr eaLnBrk="1" hangingPunct="1"/>
            <a:r>
              <a:rPr lang="en-US" altLang="en-US" sz="2800" b="1" dirty="0">
                <a:solidFill>
                  <a:srgbClr val="FF0066"/>
                </a:solidFill>
              </a:rPr>
              <a:t>Pipelining</a:t>
            </a:r>
            <a:r>
              <a:rPr lang="en-US" altLang="en-US" sz="2800" dirty="0"/>
              <a:t> : is a technique for overlapping operations during execution. Today this is a key feature that makes fast CPUs. </a:t>
            </a:r>
          </a:p>
          <a:p>
            <a:pPr eaLnBrk="1" hangingPunct="1"/>
            <a:r>
              <a:rPr lang="en-US" altLang="en-US" sz="2800" dirty="0"/>
              <a:t>Different types of pipeline: instruction pipeline, multi-issue pipelines.</a:t>
            </a:r>
          </a:p>
        </p:txBody>
      </p:sp>
    </p:spTree>
    <p:extLst>
      <p:ext uri="{BB962C8B-B14F-4D97-AF65-F5344CB8AC3E}">
        <p14:creationId xmlns:p14="http://schemas.microsoft.com/office/powerpoint/2010/main" val="33038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381000"/>
            <a:ext cx="8686801" cy="533400"/>
          </a:xfrm>
        </p:spPr>
        <p:txBody>
          <a:bodyPr/>
          <a:lstStyle/>
          <a:p>
            <a:r>
              <a:rPr lang="en-US" dirty="0"/>
              <a:t>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28" y="1752600"/>
            <a:ext cx="11446497" cy="217667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 data dependence can limit the instruction level parallelism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ym typeface="Wingdings" panose="05000000000000000000" pitchFamily="2" charset="2"/>
              </a:rPr>
              <a:t>A dependence can be overcome in two different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Maintaining the dependence by avoiding a hazard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Eliminating a dependence by transforming the code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7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381000"/>
            <a:ext cx="8686801" cy="533400"/>
          </a:xfrm>
        </p:spPr>
        <p:txBody>
          <a:bodyPr/>
          <a:lstStyle/>
          <a:p>
            <a:r>
              <a:rPr lang="en-US" dirty="0"/>
              <a:t>Detecting Data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37" y="1219200"/>
            <a:ext cx="11446497" cy="55626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 data value may flow between instructions</a:t>
            </a:r>
            <a:endParaRPr lang="en-US" sz="2400" i="1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Through registers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Through memory locations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When data flow is through registers: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Detection is rather straight forward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ym typeface="Wingdings" panose="05000000000000000000" pitchFamily="2" charset="2"/>
              </a:rPr>
              <a:t>When data flow is through memory: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Two address may refer to the same location but looks different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20($s0) and 10($s1)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ym typeface="Wingdings" panose="05000000000000000000" pitchFamily="2" charset="2"/>
              </a:rPr>
              <a:t>The effective address may differ from one execution to another </a:t>
            </a:r>
            <a:r>
              <a:rPr 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20($s0) in one instruction may differ from 20($s0) in another</a:t>
            </a:r>
          </a:p>
        </p:txBody>
      </p:sp>
    </p:spTree>
    <p:extLst>
      <p:ext uri="{BB962C8B-B14F-4D97-AF65-F5344CB8AC3E}">
        <p14:creationId xmlns:p14="http://schemas.microsoft.com/office/powerpoint/2010/main" val="258492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381000"/>
            <a:ext cx="8686801" cy="533400"/>
          </a:xfrm>
        </p:spPr>
        <p:txBody>
          <a:bodyPr/>
          <a:lstStyle/>
          <a:p>
            <a:r>
              <a:rPr lang="en-US" dirty="0"/>
              <a:t>Name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14" y="947530"/>
            <a:ext cx="11446497" cy="52246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/>
              <a:t>Name Dependence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Two instructions use the same register or memory location (called a name)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There is no true data flow between two instructions</a:t>
            </a:r>
          </a:p>
          <a:p>
            <a:pPr marL="365760" lvl="1" indent="0">
              <a:buNone/>
            </a:pPr>
            <a:r>
              <a:rPr lang="en-US" sz="2600" dirty="0"/>
              <a:t>	Example: A= B+C ; A=P+Q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Two type of name dependence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Anti-dependence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Output dependence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3">
              <a:buFont typeface="Courier New" panose="02070309020205020404" pitchFamily="49" charset="0"/>
              <a:buChar char="o"/>
            </a:pPr>
            <a:endParaRPr lang="en-US" sz="16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5659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4800"/>
            <a:ext cx="8686801" cy="609600"/>
          </a:xfrm>
        </p:spPr>
        <p:txBody>
          <a:bodyPr/>
          <a:lstStyle/>
          <a:p>
            <a:r>
              <a:rPr lang="en-US" dirty="0"/>
              <a:t>Structural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914400"/>
            <a:ext cx="111252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Determines the ordering of an instruction with respect to a branch instruction. Example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If P1 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	S1;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If P2  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	S2;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S1 is control dependent on p1, but S2 is not control dependent on p1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An instruction that is control dependent on a branch cannot be moved before the branch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An instruction that is not control dependent on a branch cannot be moved after the branch</a:t>
            </a:r>
          </a:p>
        </p:txBody>
      </p:sp>
    </p:spTree>
    <p:extLst>
      <p:ext uri="{BB962C8B-B14F-4D97-AF65-F5344CB8AC3E}">
        <p14:creationId xmlns:p14="http://schemas.microsoft.com/office/powerpoint/2010/main" val="9801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CD4EAA-A23E-468D-8166-E112C6E0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04800"/>
            <a:ext cx="8686801" cy="609600"/>
          </a:xfrm>
        </p:spPr>
        <p:txBody>
          <a:bodyPr/>
          <a:lstStyle/>
          <a:p>
            <a:r>
              <a:rPr lang="en-US" dirty="0"/>
              <a:t>Structural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BDB4A-E44E-45BE-922F-FB70E36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914400"/>
            <a:ext cx="11125200" cy="56388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When program order is strictly preserved, it ensures that control dependences are also preserved</a:t>
            </a:r>
          </a:p>
          <a:p>
            <a:pPr marL="45720" indent="0">
              <a:buNone/>
            </a:pPr>
            <a:r>
              <a:rPr lang="en-US" sz="2800" dirty="0"/>
              <a:t>Example</a:t>
            </a:r>
          </a:p>
          <a:p>
            <a:pPr marL="36576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SUB	$t0,$t1,$t2</a:t>
            </a:r>
          </a:p>
          <a:p>
            <a:pPr marL="36576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BEQ 	$t0,$ZERO,L1</a:t>
            </a:r>
          </a:p>
          <a:p>
            <a:pPr marL="36576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LW		$S0,0($t0)</a:t>
            </a:r>
          </a:p>
          <a:p>
            <a:pPr marL="365760" lvl="1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L1:</a:t>
            </a:r>
          </a:p>
        </p:txBody>
      </p:sp>
    </p:spTree>
    <p:extLst>
      <p:ext uri="{BB962C8B-B14F-4D97-AF65-F5344CB8AC3E}">
        <p14:creationId xmlns:p14="http://schemas.microsoft.com/office/powerpoint/2010/main" val="15538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ADEB0-F764-4337-AC1D-4ED9BB62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272E5-886B-4DFF-8CB2-2AB8442C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905000"/>
            <a:ext cx="8686801" cy="27432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SUB	$2,  $1, $3</a:t>
            </a:r>
          </a:p>
          <a:p>
            <a:pPr marL="45720" indent="0">
              <a:buNone/>
            </a:pPr>
            <a:r>
              <a:rPr lang="en-US" dirty="0"/>
              <a:t>AND	$12,  $2, $5</a:t>
            </a:r>
          </a:p>
          <a:p>
            <a:pPr marL="45720" indent="0">
              <a:buNone/>
            </a:pPr>
            <a:r>
              <a:rPr lang="en-US" dirty="0"/>
              <a:t>OR	$13,  $6, $2</a:t>
            </a:r>
          </a:p>
          <a:p>
            <a:pPr marL="45720" indent="0">
              <a:buNone/>
            </a:pPr>
            <a:r>
              <a:rPr lang="en-US" dirty="0"/>
              <a:t>ADD	$14,  $2, $2</a:t>
            </a:r>
          </a:p>
          <a:p>
            <a:pPr marL="45720" indent="0">
              <a:buNone/>
            </a:pPr>
            <a:r>
              <a:rPr lang="en-US" dirty="0"/>
              <a:t>SW	$15,  100($2)</a:t>
            </a:r>
          </a:p>
        </p:txBody>
      </p:sp>
    </p:spTree>
    <p:extLst>
      <p:ext uri="{BB962C8B-B14F-4D97-AF65-F5344CB8AC3E}">
        <p14:creationId xmlns:p14="http://schemas.microsoft.com/office/powerpoint/2010/main" val="35311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304800"/>
            <a:ext cx="6324600" cy="609600"/>
          </a:xfrm>
        </p:spPr>
        <p:txBody>
          <a:bodyPr/>
          <a:lstStyle/>
          <a:p>
            <a:pPr eaLnBrk="1" hangingPunct="1"/>
            <a:r>
              <a:rPr lang="en-GB" dirty="0"/>
              <a:t>Data Hazards &amp; forwarding</a:t>
            </a:r>
          </a:p>
        </p:txBody>
      </p:sp>
      <p:pic>
        <p:nvPicPr>
          <p:cNvPr id="1024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7886" y="914400"/>
            <a:ext cx="11055929" cy="5334000"/>
          </a:xfrm>
        </p:spPr>
      </p:pic>
    </p:spTree>
    <p:extLst>
      <p:ext uri="{BB962C8B-B14F-4D97-AF65-F5344CB8AC3E}">
        <p14:creationId xmlns:p14="http://schemas.microsoft.com/office/powerpoint/2010/main" val="265225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28600"/>
            <a:ext cx="4038600" cy="762000"/>
          </a:xfrm>
        </p:spPr>
        <p:txBody>
          <a:bodyPr/>
          <a:lstStyle/>
          <a:p>
            <a:pPr eaLnBrk="1" hangingPunct="1"/>
            <a:r>
              <a:rPr lang="en-GB" dirty="0"/>
              <a:t>Forwarding Data</a:t>
            </a:r>
          </a:p>
        </p:txBody>
      </p:sp>
      <p:pic>
        <p:nvPicPr>
          <p:cNvPr id="1331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84212" y="990600"/>
            <a:ext cx="10210800" cy="5767211"/>
          </a:xfrm>
        </p:spPr>
      </p:pic>
    </p:spTree>
    <p:extLst>
      <p:ext uri="{BB962C8B-B14F-4D97-AF65-F5344CB8AC3E}">
        <p14:creationId xmlns:p14="http://schemas.microsoft.com/office/powerpoint/2010/main" val="2196704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77214" y="304800"/>
            <a:ext cx="8686801" cy="685800"/>
          </a:xfrm>
        </p:spPr>
        <p:txBody>
          <a:bodyPr/>
          <a:lstStyle/>
          <a:p>
            <a:pPr eaLnBrk="1" hangingPunct="1"/>
            <a:r>
              <a:rPr lang="en-GB" dirty="0"/>
              <a:t>Data Hazards and Stalls</a:t>
            </a:r>
          </a:p>
        </p:txBody>
      </p:sp>
      <p:pic>
        <p:nvPicPr>
          <p:cNvPr id="22534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77214" y="990600"/>
            <a:ext cx="10274536" cy="5803210"/>
          </a:xfrm>
        </p:spPr>
      </p:pic>
    </p:spTree>
    <p:extLst>
      <p:ext uri="{BB962C8B-B14F-4D97-AF65-F5344CB8AC3E}">
        <p14:creationId xmlns:p14="http://schemas.microsoft.com/office/powerpoint/2010/main" val="4003447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228600"/>
            <a:ext cx="8686801" cy="685800"/>
          </a:xfrm>
        </p:spPr>
        <p:txBody>
          <a:bodyPr/>
          <a:lstStyle/>
          <a:p>
            <a:pPr eaLnBrk="1" hangingPunct="1"/>
            <a:r>
              <a:rPr lang="en-GB" dirty="0"/>
              <a:t>Data Hazard and Stall</a:t>
            </a:r>
          </a:p>
        </p:txBody>
      </p:sp>
      <p:pic>
        <p:nvPicPr>
          <p:cNvPr id="2355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08012" y="829734"/>
            <a:ext cx="10287000" cy="5715000"/>
          </a:xfrm>
        </p:spPr>
      </p:pic>
    </p:spTree>
    <p:extLst>
      <p:ext uri="{BB962C8B-B14F-4D97-AF65-F5344CB8AC3E}">
        <p14:creationId xmlns:p14="http://schemas.microsoft.com/office/powerpoint/2010/main" val="12689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51136F6E-C787-421F-99B6-FBAD79939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2812" y="533400"/>
            <a:ext cx="8686801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Pipelining?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xmlns="" id="{27D9323E-96E3-471B-848F-B0097B67C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2" y="1600200"/>
            <a:ext cx="104394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800" dirty="0"/>
              <a:t>A pipeline has many steps or </a:t>
            </a:r>
            <a:r>
              <a:rPr lang="en-US" altLang="en-US" sz="2800" b="1" dirty="0">
                <a:solidFill>
                  <a:srgbClr val="FF0066"/>
                </a:solidFill>
              </a:rPr>
              <a:t>stage</a:t>
            </a:r>
            <a:r>
              <a:rPr lang="en-US" altLang="en-US" sz="2800" dirty="0">
                <a:solidFill>
                  <a:srgbClr val="FF0066"/>
                </a:solidFill>
              </a:rPr>
              <a:t>s</a:t>
            </a:r>
            <a:r>
              <a:rPr lang="en-US" altLang="en-US" sz="2800" dirty="0"/>
              <a:t> or </a:t>
            </a:r>
            <a:r>
              <a:rPr lang="en-US" altLang="en-US" sz="2800" b="1" dirty="0">
                <a:solidFill>
                  <a:srgbClr val="FF0066"/>
                </a:solidFill>
              </a:rPr>
              <a:t>segment</a:t>
            </a:r>
            <a:r>
              <a:rPr lang="en-US" altLang="en-US" sz="2800" dirty="0">
                <a:solidFill>
                  <a:srgbClr val="FF0066"/>
                </a:solidFill>
              </a:rPr>
              <a:t>s</a:t>
            </a:r>
            <a:r>
              <a:rPr lang="en-US" altLang="en-US" sz="2800" dirty="0"/>
              <a:t>. 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800" dirty="0"/>
              <a:t>Each stage carries out a different part of instruction or operation.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800" dirty="0"/>
              <a:t>The stages are connected to form a pipe.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800" dirty="0"/>
              <a:t>An </a:t>
            </a:r>
            <a:r>
              <a:rPr lang="en-US" altLang="en-US" sz="2800" dirty="0" err="1"/>
              <a:t>inst</a:t>
            </a:r>
            <a:r>
              <a:rPr lang="en-US" altLang="en-US" sz="2800" dirty="0"/>
              <a:t> or operation enters through one end and progresses thru’ the stages and exit thru’ the other end.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800" dirty="0"/>
              <a:t>Pipelining is an implementation technique that exploits parallelism among the instructions in a sequential instruction stream.</a:t>
            </a:r>
          </a:p>
          <a:p>
            <a:pPr eaLnBrk="1" hangingPunct="1">
              <a:lnSpc>
                <a:spcPct val="80000"/>
              </a:lnSpc>
              <a:buFont typeface="Courier New" panose="02070309020205020404" pitchFamily="49" charset="0"/>
              <a:buChar char="o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37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D0413CE-8745-4BA2-A062-8073173AD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422011"/>
            <a:ext cx="7162800" cy="584200"/>
          </a:xfrm>
          <a:noFill/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altLang="en-US" dirty="0"/>
              <a:t>Pipelining: Its Natural!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B21D7290-4DBA-4911-BBEB-1FD8CB775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7974" y="1409700"/>
            <a:ext cx="9226482" cy="4267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800" dirty="0"/>
              <a:t>Laundry Example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800" dirty="0"/>
              <a:t>Ann, Brian, Cathy, Dave </a:t>
            </a:r>
            <a:br>
              <a:rPr lang="en-US" altLang="en-US" sz="2800" dirty="0"/>
            </a:br>
            <a:r>
              <a:rPr lang="en-US" altLang="en-US" sz="2800" dirty="0"/>
              <a:t>each have one load of clothes to wash, dry, and fold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800" dirty="0"/>
              <a:t>Washer takes 30 minutes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800" dirty="0"/>
              <a:t>Dryer takes 40 minutes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800" dirty="0"/>
              <a:t>“Folder” takes 20 minutes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0833112-C179-4196-A403-C27437CD0D3E}"/>
              </a:ext>
            </a:extLst>
          </p:cNvPr>
          <p:cNvGrpSpPr/>
          <p:nvPr/>
        </p:nvGrpSpPr>
        <p:grpSpPr>
          <a:xfrm>
            <a:off x="9142412" y="1446143"/>
            <a:ext cx="2224088" cy="3348038"/>
            <a:chOff x="7383462" y="2711450"/>
            <a:chExt cx="2224088" cy="3348038"/>
          </a:xfrm>
        </p:grpSpPr>
        <p:grpSp>
          <p:nvGrpSpPr>
            <p:cNvPr id="6150" name="Group 4">
              <a:extLst>
                <a:ext uri="{FF2B5EF4-FFF2-40B4-BE49-F238E27FC236}">
                  <a16:creationId xmlns:a16="http://schemas.microsoft.com/office/drawing/2014/main" xmlns="" id="{8E327FC7-DA3F-4369-A3FB-537D50DCD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4362" y="4476750"/>
              <a:ext cx="673100" cy="800100"/>
              <a:chOff x="4228" y="2820"/>
              <a:chExt cx="424" cy="504"/>
            </a:xfrm>
          </p:grpSpPr>
          <p:grpSp>
            <p:nvGrpSpPr>
              <p:cNvPr id="6180" name="Group 5">
                <a:extLst>
                  <a:ext uri="{FF2B5EF4-FFF2-40B4-BE49-F238E27FC236}">
                    <a16:creationId xmlns:a16="http://schemas.microsoft.com/office/drawing/2014/main" xmlns="" id="{01946F01-9052-4032-AB8F-9EBAEB1513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8" y="2820"/>
                <a:ext cx="424" cy="504"/>
                <a:chOff x="4228" y="2820"/>
                <a:chExt cx="424" cy="504"/>
              </a:xfrm>
            </p:grpSpPr>
            <p:sp>
              <p:nvSpPr>
                <p:cNvPr id="6183" name="AutoShape 6">
                  <a:extLst>
                    <a:ext uri="{FF2B5EF4-FFF2-40B4-BE49-F238E27FC236}">
                      <a16:creationId xmlns:a16="http://schemas.microsoft.com/office/drawing/2014/main" xmlns="" id="{8214E263-1386-48C5-8A93-15423BD33B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8" y="290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84" name="AutoShape 7">
                  <a:extLst>
                    <a:ext uri="{FF2B5EF4-FFF2-40B4-BE49-F238E27FC236}">
                      <a16:creationId xmlns:a16="http://schemas.microsoft.com/office/drawing/2014/main" xmlns="" id="{8A3BB6E6-C1E6-4C23-9C94-28C42FD97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4" y="282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181" name="Oval 8">
                <a:extLst>
                  <a:ext uri="{FF2B5EF4-FFF2-40B4-BE49-F238E27FC236}">
                    <a16:creationId xmlns:a16="http://schemas.microsoft.com/office/drawing/2014/main" xmlns="" id="{446D9DF0-6FB7-46B8-A8DB-7B1A781A5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2860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82" name="AutoShape 9">
                <a:extLst>
                  <a:ext uri="{FF2B5EF4-FFF2-40B4-BE49-F238E27FC236}">
                    <a16:creationId xmlns:a16="http://schemas.microsoft.com/office/drawing/2014/main" xmlns="" id="{FF1B8E50-AF95-4A84-B582-96E870F54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3096"/>
                <a:ext cx="224" cy="96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51" name="Group 10">
              <a:extLst>
                <a:ext uri="{FF2B5EF4-FFF2-40B4-BE49-F238E27FC236}">
                  <a16:creationId xmlns:a16="http://schemas.microsoft.com/office/drawing/2014/main" xmlns="" id="{D092B093-ABC1-49E9-898B-77C1294EA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8826" y="5410200"/>
              <a:ext cx="661987" cy="649288"/>
              <a:chOff x="4319" y="3408"/>
              <a:chExt cx="417" cy="409"/>
            </a:xfrm>
          </p:grpSpPr>
          <p:grpSp>
            <p:nvGrpSpPr>
              <p:cNvPr id="6172" name="Group 11">
                <a:extLst>
                  <a:ext uri="{FF2B5EF4-FFF2-40B4-BE49-F238E27FC236}">
                    <a16:creationId xmlns:a16="http://schemas.microsoft.com/office/drawing/2014/main" xmlns="" id="{A839C490-B49E-4BA4-A51C-D84D4F739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1" y="3601"/>
                <a:ext cx="415" cy="216"/>
                <a:chOff x="4321" y="3601"/>
                <a:chExt cx="415" cy="216"/>
              </a:xfrm>
            </p:grpSpPr>
            <p:sp>
              <p:nvSpPr>
                <p:cNvPr id="6176" name="Freeform 12">
                  <a:extLst>
                    <a:ext uri="{FF2B5EF4-FFF2-40B4-BE49-F238E27FC236}">
                      <a16:creationId xmlns:a16="http://schemas.microsoft.com/office/drawing/2014/main" xmlns="" id="{3BC54180-2347-4A94-A37C-519270646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3" y="3602"/>
                  <a:ext cx="96" cy="215"/>
                </a:xfrm>
                <a:custGeom>
                  <a:avLst/>
                  <a:gdLst>
                    <a:gd name="T0" fmla="*/ 69 w 96"/>
                    <a:gd name="T1" fmla="*/ 0 h 215"/>
                    <a:gd name="T2" fmla="*/ 95 w 96"/>
                    <a:gd name="T3" fmla="*/ 0 h 215"/>
                    <a:gd name="T4" fmla="*/ 26 w 96"/>
                    <a:gd name="T5" fmla="*/ 214 h 215"/>
                    <a:gd name="T6" fmla="*/ 0 w 96"/>
                    <a:gd name="T7" fmla="*/ 214 h 215"/>
                    <a:gd name="T8" fmla="*/ 69 w 96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15"/>
                    <a:gd name="T17" fmla="*/ 96 w 96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15">
                      <a:moveTo>
                        <a:pt x="69" y="0"/>
                      </a:moveTo>
                      <a:lnTo>
                        <a:pt x="95" y="0"/>
                      </a:lnTo>
                      <a:lnTo>
                        <a:pt x="26" y="214"/>
                      </a:lnTo>
                      <a:lnTo>
                        <a:pt x="0" y="214"/>
                      </a:lnTo>
                      <a:lnTo>
                        <a:pt x="69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7" name="Rectangle 13">
                  <a:extLst>
                    <a:ext uri="{FF2B5EF4-FFF2-40B4-BE49-F238E27FC236}">
                      <a16:creationId xmlns:a16="http://schemas.microsoft.com/office/drawing/2014/main" xmlns="" id="{13F86FD7-484D-4688-B0E3-D5FB1C4F7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8" y="3601"/>
                  <a:ext cx="218" cy="12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8" name="Rectangle 14">
                  <a:extLst>
                    <a:ext uri="{FF2B5EF4-FFF2-40B4-BE49-F238E27FC236}">
                      <a16:creationId xmlns:a16="http://schemas.microsoft.com/office/drawing/2014/main" xmlns="" id="{AA786FEC-F073-4E4F-89D6-F37625782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7" y="3692"/>
                  <a:ext cx="218" cy="13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9" name="Rectangle 15">
                  <a:extLst>
                    <a:ext uri="{FF2B5EF4-FFF2-40B4-BE49-F238E27FC236}">
                      <a16:creationId xmlns:a16="http://schemas.microsoft.com/office/drawing/2014/main" xmlns="" id="{EBFAA109-3805-411A-82E1-55E71B13DE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1" y="3692"/>
                  <a:ext cx="116" cy="13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6173" name="Group 16">
                <a:extLst>
                  <a:ext uri="{FF2B5EF4-FFF2-40B4-BE49-F238E27FC236}">
                    <a16:creationId xmlns:a16="http://schemas.microsoft.com/office/drawing/2014/main" xmlns="" id="{1B7C244E-01B4-4A19-9734-83DF9C31CF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" y="3408"/>
                <a:ext cx="217" cy="409"/>
                <a:chOff x="4319" y="3408"/>
                <a:chExt cx="217" cy="409"/>
              </a:xfrm>
            </p:grpSpPr>
            <p:sp>
              <p:nvSpPr>
                <p:cNvPr id="6174" name="Oval 17">
                  <a:extLst>
                    <a:ext uri="{FF2B5EF4-FFF2-40B4-BE49-F238E27FC236}">
                      <a16:creationId xmlns:a16="http://schemas.microsoft.com/office/drawing/2014/main" xmlns="" id="{5FB4BA4E-C7F5-43CC-80FB-CC25CE238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3" y="3408"/>
                  <a:ext cx="55" cy="55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75" name="Freeform 18">
                  <a:extLst>
                    <a:ext uri="{FF2B5EF4-FFF2-40B4-BE49-F238E27FC236}">
                      <a16:creationId xmlns:a16="http://schemas.microsoft.com/office/drawing/2014/main" xmlns="" id="{B1325F9F-8F41-47DE-8D26-302554845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3485"/>
                  <a:ext cx="217" cy="332"/>
                </a:xfrm>
                <a:custGeom>
                  <a:avLst/>
                  <a:gdLst>
                    <a:gd name="T0" fmla="*/ 2 w 217"/>
                    <a:gd name="T1" fmla="*/ 153 h 332"/>
                    <a:gd name="T2" fmla="*/ 1 w 217"/>
                    <a:gd name="T3" fmla="*/ 157 h 332"/>
                    <a:gd name="T4" fmla="*/ 0 w 217"/>
                    <a:gd name="T5" fmla="*/ 163 h 332"/>
                    <a:gd name="T6" fmla="*/ 0 w 217"/>
                    <a:gd name="T7" fmla="*/ 168 h 332"/>
                    <a:gd name="T8" fmla="*/ 2 w 217"/>
                    <a:gd name="T9" fmla="*/ 174 h 332"/>
                    <a:gd name="T10" fmla="*/ 5 w 217"/>
                    <a:gd name="T11" fmla="*/ 179 h 332"/>
                    <a:gd name="T12" fmla="*/ 9 w 217"/>
                    <a:gd name="T13" fmla="*/ 183 h 332"/>
                    <a:gd name="T14" fmla="*/ 14 w 217"/>
                    <a:gd name="T15" fmla="*/ 186 h 332"/>
                    <a:gd name="T16" fmla="*/ 17 w 217"/>
                    <a:gd name="T17" fmla="*/ 186 h 332"/>
                    <a:gd name="T18" fmla="*/ 23 w 217"/>
                    <a:gd name="T19" fmla="*/ 186 h 332"/>
                    <a:gd name="T20" fmla="*/ 141 w 217"/>
                    <a:gd name="T21" fmla="*/ 331 h 332"/>
                    <a:gd name="T22" fmla="*/ 178 w 217"/>
                    <a:gd name="T23" fmla="*/ 159 h 332"/>
                    <a:gd name="T24" fmla="*/ 177 w 217"/>
                    <a:gd name="T25" fmla="*/ 155 h 332"/>
                    <a:gd name="T26" fmla="*/ 176 w 217"/>
                    <a:gd name="T27" fmla="*/ 152 h 332"/>
                    <a:gd name="T28" fmla="*/ 173 w 217"/>
                    <a:gd name="T29" fmla="*/ 149 h 332"/>
                    <a:gd name="T30" fmla="*/ 170 w 217"/>
                    <a:gd name="T31" fmla="*/ 147 h 332"/>
                    <a:gd name="T32" fmla="*/ 166 w 217"/>
                    <a:gd name="T33" fmla="*/ 145 h 332"/>
                    <a:gd name="T34" fmla="*/ 161 w 217"/>
                    <a:gd name="T35" fmla="*/ 145 h 332"/>
                    <a:gd name="T36" fmla="*/ 157 w 217"/>
                    <a:gd name="T37" fmla="*/ 145 h 332"/>
                    <a:gd name="T38" fmla="*/ 153 w 217"/>
                    <a:gd name="T39" fmla="*/ 145 h 332"/>
                    <a:gd name="T40" fmla="*/ 104 w 217"/>
                    <a:gd name="T41" fmla="*/ 84 h 332"/>
                    <a:gd name="T42" fmla="*/ 201 w 217"/>
                    <a:gd name="T43" fmla="*/ 104 h 332"/>
                    <a:gd name="T44" fmla="*/ 204 w 217"/>
                    <a:gd name="T45" fmla="*/ 103 h 332"/>
                    <a:gd name="T46" fmla="*/ 207 w 217"/>
                    <a:gd name="T47" fmla="*/ 103 h 332"/>
                    <a:gd name="T48" fmla="*/ 211 w 217"/>
                    <a:gd name="T49" fmla="*/ 100 h 332"/>
                    <a:gd name="T50" fmla="*/ 214 w 217"/>
                    <a:gd name="T51" fmla="*/ 97 h 332"/>
                    <a:gd name="T52" fmla="*/ 215 w 217"/>
                    <a:gd name="T53" fmla="*/ 93 h 332"/>
                    <a:gd name="T54" fmla="*/ 216 w 217"/>
                    <a:gd name="T55" fmla="*/ 88 h 332"/>
                    <a:gd name="T56" fmla="*/ 215 w 217"/>
                    <a:gd name="T57" fmla="*/ 83 h 332"/>
                    <a:gd name="T58" fmla="*/ 213 w 217"/>
                    <a:gd name="T59" fmla="*/ 79 h 332"/>
                    <a:gd name="T60" fmla="*/ 210 w 217"/>
                    <a:gd name="T61" fmla="*/ 76 h 332"/>
                    <a:gd name="T62" fmla="*/ 206 w 217"/>
                    <a:gd name="T63" fmla="*/ 73 h 332"/>
                    <a:gd name="T64" fmla="*/ 203 w 217"/>
                    <a:gd name="T65" fmla="*/ 72 h 332"/>
                    <a:gd name="T66" fmla="*/ 137 w 217"/>
                    <a:gd name="T67" fmla="*/ 72 h 332"/>
                    <a:gd name="T68" fmla="*/ 125 w 217"/>
                    <a:gd name="T69" fmla="*/ 47 h 332"/>
                    <a:gd name="T70" fmla="*/ 126 w 217"/>
                    <a:gd name="T71" fmla="*/ 41 h 332"/>
                    <a:gd name="T72" fmla="*/ 127 w 217"/>
                    <a:gd name="T73" fmla="*/ 34 h 332"/>
                    <a:gd name="T74" fmla="*/ 127 w 217"/>
                    <a:gd name="T75" fmla="*/ 27 h 332"/>
                    <a:gd name="T76" fmla="*/ 125 w 217"/>
                    <a:gd name="T77" fmla="*/ 21 h 332"/>
                    <a:gd name="T78" fmla="*/ 123 w 217"/>
                    <a:gd name="T79" fmla="*/ 17 h 332"/>
                    <a:gd name="T80" fmla="*/ 120 w 217"/>
                    <a:gd name="T81" fmla="*/ 12 h 332"/>
                    <a:gd name="T82" fmla="*/ 115 w 217"/>
                    <a:gd name="T83" fmla="*/ 8 h 332"/>
                    <a:gd name="T84" fmla="*/ 110 w 217"/>
                    <a:gd name="T85" fmla="*/ 4 h 332"/>
                    <a:gd name="T86" fmla="*/ 104 w 217"/>
                    <a:gd name="T87" fmla="*/ 1 h 332"/>
                    <a:gd name="T88" fmla="*/ 97 w 217"/>
                    <a:gd name="T89" fmla="*/ 0 h 332"/>
                    <a:gd name="T90" fmla="*/ 91 w 217"/>
                    <a:gd name="T91" fmla="*/ 0 h 332"/>
                    <a:gd name="T92" fmla="*/ 84 w 217"/>
                    <a:gd name="T93" fmla="*/ 1 h 332"/>
                    <a:gd name="T94" fmla="*/ 77 w 217"/>
                    <a:gd name="T95" fmla="*/ 3 h 332"/>
                    <a:gd name="T96" fmla="*/ 70 w 217"/>
                    <a:gd name="T97" fmla="*/ 7 h 332"/>
                    <a:gd name="T98" fmla="*/ 66 w 217"/>
                    <a:gd name="T99" fmla="*/ 13 h 332"/>
                    <a:gd name="T100" fmla="*/ 62 w 217"/>
                    <a:gd name="T101" fmla="*/ 19 h 332"/>
                    <a:gd name="T102" fmla="*/ 59 w 217"/>
                    <a:gd name="T103" fmla="*/ 25 h 33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217"/>
                    <a:gd name="T157" fmla="*/ 0 h 332"/>
                    <a:gd name="T158" fmla="*/ 217 w 217"/>
                    <a:gd name="T159" fmla="*/ 332 h 33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217" h="332">
                      <a:moveTo>
                        <a:pt x="59" y="25"/>
                      </a:moveTo>
                      <a:lnTo>
                        <a:pt x="2" y="153"/>
                      </a:lnTo>
                      <a:lnTo>
                        <a:pt x="1" y="155"/>
                      </a:lnTo>
                      <a:lnTo>
                        <a:pt x="1" y="157"/>
                      </a:lnTo>
                      <a:lnTo>
                        <a:pt x="0" y="159"/>
                      </a:lnTo>
                      <a:lnTo>
                        <a:pt x="0" y="163"/>
                      </a:lnTo>
                      <a:lnTo>
                        <a:pt x="0" y="165"/>
                      </a:lnTo>
                      <a:lnTo>
                        <a:pt x="0" y="168"/>
                      </a:lnTo>
                      <a:lnTo>
                        <a:pt x="1" y="171"/>
                      </a:lnTo>
                      <a:lnTo>
                        <a:pt x="2" y="174"/>
                      </a:lnTo>
                      <a:lnTo>
                        <a:pt x="3" y="176"/>
                      </a:lnTo>
                      <a:lnTo>
                        <a:pt x="5" y="179"/>
                      </a:lnTo>
                      <a:lnTo>
                        <a:pt x="7" y="181"/>
                      </a:lnTo>
                      <a:lnTo>
                        <a:pt x="9" y="183"/>
                      </a:lnTo>
                      <a:lnTo>
                        <a:pt x="12" y="184"/>
                      </a:lnTo>
                      <a:lnTo>
                        <a:pt x="14" y="186"/>
                      </a:lnTo>
                      <a:lnTo>
                        <a:pt x="15" y="186"/>
                      </a:lnTo>
                      <a:lnTo>
                        <a:pt x="17" y="186"/>
                      </a:lnTo>
                      <a:lnTo>
                        <a:pt x="20" y="186"/>
                      </a:lnTo>
                      <a:lnTo>
                        <a:pt x="23" y="186"/>
                      </a:lnTo>
                      <a:lnTo>
                        <a:pt x="141" y="186"/>
                      </a:lnTo>
                      <a:lnTo>
                        <a:pt x="141" y="331"/>
                      </a:lnTo>
                      <a:lnTo>
                        <a:pt x="178" y="331"/>
                      </a:lnTo>
                      <a:lnTo>
                        <a:pt x="178" y="159"/>
                      </a:lnTo>
                      <a:lnTo>
                        <a:pt x="178" y="157"/>
                      </a:lnTo>
                      <a:lnTo>
                        <a:pt x="177" y="155"/>
                      </a:lnTo>
                      <a:lnTo>
                        <a:pt x="176" y="153"/>
                      </a:lnTo>
                      <a:lnTo>
                        <a:pt x="176" y="152"/>
                      </a:lnTo>
                      <a:lnTo>
                        <a:pt x="175" y="151"/>
                      </a:lnTo>
                      <a:lnTo>
                        <a:pt x="173" y="149"/>
                      </a:lnTo>
                      <a:lnTo>
                        <a:pt x="172" y="148"/>
                      </a:lnTo>
                      <a:lnTo>
                        <a:pt x="170" y="147"/>
                      </a:lnTo>
                      <a:lnTo>
                        <a:pt x="168" y="146"/>
                      </a:lnTo>
                      <a:lnTo>
                        <a:pt x="166" y="145"/>
                      </a:lnTo>
                      <a:lnTo>
                        <a:pt x="164" y="145"/>
                      </a:lnTo>
                      <a:lnTo>
                        <a:pt x="161" y="145"/>
                      </a:lnTo>
                      <a:lnTo>
                        <a:pt x="159" y="145"/>
                      </a:lnTo>
                      <a:lnTo>
                        <a:pt x="157" y="145"/>
                      </a:lnTo>
                      <a:lnTo>
                        <a:pt x="155" y="145"/>
                      </a:lnTo>
                      <a:lnTo>
                        <a:pt x="153" y="145"/>
                      </a:lnTo>
                      <a:lnTo>
                        <a:pt x="85" y="141"/>
                      </a:lnTo>
                      <a:lnTo>
                        <a:pt x="104" y="84"/>
                      </a:lnTo>
                      <a:lnTo>
                        <a:pt x="118" y="104"/>
                      </a:lnTo>
                      <a:lnTo>
                        <a:pt x="201" y="104"/>
                      </a:lnTo>
                      <a:lnTo>
                        <a:pt x="203" y="103"/>
                      </a:lnTo>
                      <a:lnTo>
                        <a:pt x="204" y="103"/>
                      </a:lnTo>
                      <a:lnTo>
                        <a:pt x="206" y="103"/>
                      </a:lnTo>
                      <a:lnTo>
                        <a:pt x="207" y="103"/>
                      </a:lnTo>
                      <a:lnTo>
                        <a:pt x="209" y="101"/>
                      </a:lnTo>
                      <a:lnTo>
                        <a:pt x="211" y="100"/>
                      </a:lnTo>
                      <a:lnTo>
                        <a:pt x="212" y="98"/>
                      </a:lnTo>
                      <a:lnTo>
                        <a:pt x="214" y="97"/>
                      </a:lnTo>
                      <a:lnTo>
                        <a:pt x="215" y="95"/>
                      </a:lnTo>
                      <a:lnTo>
                        <a:pt x="215" y="93"/>
                      </a:lnTo>
                      <a:lnTo>
                        <a:pt x="216" y="91"/>
                      </a:lnTo>
                      <a:lnTo>
                        <a:pt x="216" y="88"/>
                      </a:lnTo>
                      <a:lnTo>
                        <a:pt x="216" y="85"/>
                      </a:lnTo>
                      <a:lnTo>
                        <a:pt x="215" y="83"/>
                      </a:lnTo>
                      <a:lnTo>
                        <a:pt x="214" y="81"/>
                      </a:lnTo>
                      <a:lnTo>
                        <a:pt x="213" y="79"/>
                      </a:lnTo>
                      <a:lnTo>
                        <a:pt x="211" y="77"/>
                      </a:lnTo>
                      <a:lnTo>
                        <a:pt x="210" y="76"/>
                      </a:lnTo>
                      <a:lnTo>
                        <a:pt x="208" y="74"/>
                      </a:lnTo>
                      <a:lnTo>
                        <a:pt x="206" y="73"/>
                      </a:lnTo>
                      <a:lnTo>
                        <a:pt x="205" y="72"/>
                      </a:lnTo>
                      <a:lnTo>
                        <a:pt x="203" y="72"/>
                      </a:lnTo>
                      <a:lnTo>
                        <a:pt x="201" y="72"/>
                      </a:lnTo>
                      <a:lnTo>
                        <a:pt x="137" y="72"/>
                      </a:lnTo>
                      <a:lnTo>
                        <a:pt x="123" y="49"/>
                      </a:lnTo>
                      <a:lnTo>
                        <a:pt x="125" y="47"/>
                      </a:lnTo>
                      <a:lnTo>
                        <a:pt x="126" y="44"/>
                      </a:lnTo>
                      <a:lnTo>
                        <a:pt x="126" y="41"/>
                      </a:lnTo>
                      <a:lnTo>
                        <a:pt x="127" y="38"/>
                      </a:lnTo>
                      <a:lnTo>
                        <a:pt x="127" y="34"/>
                      </a:lnTo>
                      <a:lnTo>
                        <a:pt x="127" y="31"/>
                      </a:lnTo>
                      <a:lnTo>
                        <a:pt x="127" y="27"/>
                      </a:lnTo>
                      <a:lnTo>
                        <a:pt x="126" y="24"/>
                      </a:lnTo>
                      <a:lnTo>
                        <a:pt x="125" y="21"/>
                      </a:lnTo>
                      <a:lnTo>
                        <a:pt x="124" y="20"/>
                      </a:lnTo>
                      <a:lnTo>
                        <a:pt x="123" y="17"/>
                      </a:lnTo>
                      <a:lnTo>
                        <a:pt x="122" y="15"/>
                      </a:lnTo>
                      <a:lnTo>
                        <a:pt x="120" y="12"/>
                      </a:lnTo>
                      <a:lnTo>
                        <a:pt x="118" y="10"/>
                      </a:lnTo>
                      <a:lnTo>
                        <a:pt x="115" y="8"/>
                      </a:lnTo>
                      <a:lnTo>
                        <a:pt x="113" y="6"/>
                      </a:lnTo>
                      <a:lnTo>
                        <a:pt x="110" y="4"/>
                      </a:lnTo>
                      <a:lnTo>
                        <a:pt x="107" y="3"/>
                      </a:lnTo>
                      <a:lnTo>
                        <a:pt x="104" y="1"/>
                      </a:lnTo>
                      <a:lnTo>
                        <a:pt x="100" y="1"/>
                      </a:lnTo>
                      <a:lnTo>
                        <a:pt x="97" y="0"/>
                      </a:lnTo>
                      <a:lnTo>
                        <a:pt x="95" y="0"/>
                      </a:lnTo>
                      <a:lnTo>
                        <a:pt x="91" y="0"/>
                      </a:lnTo>
                      <a:lnTo>
                        <a:pt x="88" y="0"/>
                      </a:lnTo>
                      <a:lnTo>
                        <a:pt x="84" y="1"/>
                      </a:lnTo>
                      <a:lnTo>
                        <a:pt x="81" y="2"/>
                      </a:lnTo>
                      <a:lnTo>
                        <a:pt x="77" y="3"/>
                      </a:lnTo>
                      <a:lnTo>
                        <a:pt x="74" y="5"/>
                      </a:lnTo>
                      <a:lnTo>
                        <a:pt x="70" y="7"/>
                      </a:lnTo>
                      <a:lnTo>
                        <a:pt x="68" y="10"/>
                      </a:lnTo>
                      <a:lnTo>
                        <a:pt x="66" y="13"/>
                      </a:lnTo>
                      <a:lnTo>
                        <a:pt x="64" y="15"/>
                      </a:lnTo>
                      <a:lnTo>
                        <a:pt x="62" y="19"/>
                      </a:lnTo>
                      <a:lnTo>
                        <a:pt x="60" y="21"/>
                      </a:lnTo>
                      <a:lnTo>
                        <a:pt x="59" y="25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6152" name="Group 19">
              <a:extLst>
                <a:ext uri="{FF2B5EF4-FFF2-40B4-BE49-F238E27FC236}">
                  <a16:creationId xmlns:a16="http://schemas.microsoft.com/office/drawing/2014/main" xmlns="" id="{76B5BC29-8935-4D8F-9AFC-51AD0327A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8962" y="3403600"/>
              <a:ext cx="673100" cy="800100"/>
              <a:chOff x="4212" y="2144"/>
              <a:chExt cx="424" cy="504"/>
            </a:xfrm>
          </p:grpSpPr>
          <p:grpSp>
            <p:nvGrpSpPr>
              <p:cNvPr id="6166" name="Group 20">
                <a:extLst>
                  <a:ext uri="{FF2B5EF4-FFF2-40B4-BE49-F238E27FC236}">
                    <a16:creationId xmlns:a16="http://schemas.microsoft.com/office/drawing/2014/main" xmlns="" id="{F0E15500-ED69-4887-8A57-9005C4C52D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2" y="2144"/>
                <a:ext cx="424" cy="504"/>
                <a:chOff x="4212" y="2144"/>
                <a:chExt cx="424" cy="504"/>
              </a:xfrm>
            </p:grpSpPr>
            <p:grpSp>
              <p:nvGrpSpPr>
                <p:cNvPr id="6168" name="Group 21">
                  <a:extLst>
                    <a:ext uri="{FF2B5EF4-FFF2-40B4-BE49-F238E27FC236}">
                      <a16:creationId xmlns:a16="http://schemas.microsoft.com/office/drawing/2014/main" xmlns="" id="{1A910787-C77F-4D9E-A78B-2E21AEC6FA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2" y="2144"/>
                  <a:ext cx="424" cy="504"/>
                  <a:chOff x="4212" y="2144"/>
                  <a:chExt cx="424" cy="504"/>
                </a:xfrm>
              </p:grpSpPr>
              <p:sp>
                <p:nvSpPr>
                  <p:cNvPr id="6170" name="AutoShape 22">
                    <a:extLst>
                      <a:ext uri="{FF2B5EF4-FFF2-40B4-BE49-F238E27FC236}">
                        <a16:creationId xmlns:a16="http://schemas.microsoft.com/office/drawing/2014/main" xmlns="" id="{CAA9772F-1A31-48BF-ABA0-7F3261B718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2224"/>
                    <a:ext cx="424" cy="42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6171" name="AutoShape 23">
                    <a:extLst>
                      <a:ext uri="{FF2B5EF4-FFF2-40B4-BE49-F238E27FC236}">
                        <a16:creationId xmlns:a16="http://schemas.microsoft.com/office/drawing/2014/main" xmlns="" id="{EE17D367-AEA6-4995-990D-F8077D8CA0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8" y="2144"/>
                    <a:ext cx="328" cy="8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6169" name="AutoShape 24">
                  <a:extLst>
                    <a:ext uri="{FF2B5EF4-FFF2-40B4-BE49-F238E27FC236}">
                      <a16:creationId xmlns:a16="http://schemas.microsoft.com/office/drawing/2014/main" xmlns="" id="{A84D5EBB-A779-4907-84EB-7E9DBCD0B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260"/>
                  <a:ext cx="224" cy="32"/>
                </a:xfrm>
                <a:prstGeom prst="parallelogram">
                  <a:avLst>
                    <a:gd name="adj" fmla="val 174968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6167" name="Oval 25">
                <a:extLst>
                  <a:ext uri="{FF2B5EF4-FFF2-40B4-BE49-F238E27FC236}">
                    <a16:creationId xmlns:a16="http://schemas.microsoft.com/office/drawing/2014/main" xmlns="" id="{C5D5B148-5079-4846-AA8F-59BBA69C0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0" y="2184"/>
                <a:ext cx="56" cy="3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53" name="Group 26">
              <a:extLst>
                <a:ext uri="{FF2B5EF4-FFF2-40B4-BE49-F238E27FC236}">
                  <a16:creationId xmlns:a16="http://schemas.microsoft.com/office/drawing/2014/main" xmlns="" id="{C2E21A8E-5BCA-4054-9E53-C9B59F290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3462" y="2711450"/>
              <a:ext cx="2224088" cy="541338"/>
              <a:chOff x="3692" y="1708"/>
              <a:chExt cx="1401" cy="341"/>
            </a:xfrm>
          </p:grpSpPr>
          <p:grpSp>
            <p:nvGrpSpPr>
              <p:cNvPr id="6154" name="Group 27">
                <a:extLst>
                  <a:ext uri="{FF2B5EF4-FFF2-40B4-BE49-F238E27FC236}">
                    <a16:creationId xmlns:a16="http://schemas.microsoft.com/office/drawing/2014/main" xmlns="" id="{0613546D-9331-4D27-9435-C311407B3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2" y="1708"/>
                <a:ext cx="329" cy="341"/>
                <a:chOff x="3692" y="1708"/>
                <a:chExt cx="329" cy="341"/>
              </a:xfrm>
            </p:grpSpPr>
            <p:sp>
              <p:nvSpPr>
                <p:cNvPr id="6164" name="Freeform 28">
                  <a:extLst>
                    <a:ext uri="{FF2B5EF4-FFF2-40B4-BE49-F238E27FC236}">
                      <a16:creationId xmlns:a16="http://schemas.microsoft.com/office/drawing/2014/main" xmlns="" id="{32DAF85C-5F8D-45B4-B26C-9157C7BDD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1708"/>
                  <a:ext cx="329" cy="295"/>
                </a:xfrm>
                <a:custGeom>
                  <a:avLst/>
                  <a:gdLst>
                    <a:gd name="T0" fmla="*/ 93 w 329"/>
                    <a:gd name="T1" fmla="*/ 14 h 295"/>
                    <a:gd name="T2" fmla="*/ 156 w 329"/>
                    <a:gd name="T3" fmla="*/ 16 h 295"/>
                    <a:gd name="T4" fmla="*/ 224 w 329"/>
                    <a:gd name="T5" fmla="*/ 0 h 295"/>
                    <a:gd name="T6" fmla="*/ 305 w 329"/>
                    <a:gd name="T7" fmla="*/ 0 h 295"/>
                    <a:gd name="T8" fmla="*/ 215 w 329"/>
                    <a:gd name="T9" fmla="*/ 84 h 295"/>
                    <a:gd name="T10" fmla="*/ 239 w 329"/>
                    <a:gd name="T11" fmla="*/ 89 h 295"/>
                    <a:gd name="T12" fmla="*/ 263 w 329"/>
                    <a:gd name="T13" fmla="*/ 99 h 295"/>
                    <a:gd name="T14" fmla="*/ 285 w 329"/>
                    <a:gd name="T15" fmla="*/ 111 h 295"/>
                    <a:gd name="T16" fmla="*/ 302 w 329"/>
                    <a:gd name="T17" fmla="*/ 126 h 295"/>
                    <a:gd name="T18" fmla="*/ 316 w 329"/>
                    <a:gd name="T19" fmla="*/ 144 h 295"/>
                    <a:gd name="T20" fmla="*/ 325 w 329"/>
                    <a:gd name="T21" fmla="*/ 165 h 295"/>
                    <a:gd name="T22" fmla="*/ 328 w 329"/>
                    <a:gd name="T23" fmla="*/ 187 h 295"/>
                    <a:gd name="T24" fmla="*/ 324 w 329"/>
                    <a:gd name="T25" fmla="*/ 210 h 295"/>
                    <a:gd name="T26" fmla="*/ 317 w 329"/>
                    <a:gd name="T27" fmla="*/ 228 h 295"/>
                    <a:gd name="T28" fmla="*/ 303 w 329"/>
                    <a:gd name="T29" fmla="*/ 247 h 295"/>
                    <a:gd name="T30" fmla="*/ 280 w 329"/>
                    <a:gd name="T31" fmla="*/ 267 h 295"/>
                    <a:gd name="T32" fmla="*/ 257 w 329"/>
                    <a:gd name="T33" fmla="*/ 279 h 295"/>
                    <a:gd name="T34" fmla="*/ 236 w 329"/>
                    <a:gd name="T35" fmla="*/ 287 h 295"/>
                    <a:gd name="T36" fmla="*/ 215 w 329"/>
                    <a:gd name="T37" fmla="*/ 292 h 295"/>
                    <a:gd name="T38" fmla="*/ 189 w 329"/>
                    <a:gd name="T39" fmla="*/ 294 h 295"/>
                    <a:gd name="T40" fmla="*/ 122 w 329"/>
                    <a:gd name="T41" fmla="*/ 293 h 295"/>
                    <a:gd name="T42" fmla="*/ 90 w 329"/>
                    <a:gd name="T43" fmla="*/ 287 h 295"/>
                    <a:gd name="T44" fmla="*/ 56 w 329"/>
                    <a:gd name="T45" fmla="*/ 272 h 295"/>
                    <a:gd name="T46" fmla="*/ 30 w 329"/>
                    <a:gd name="T47" fmla="*/ 253 h 295"/>
                    <a:gd name="T48" fmla="*/ 13 w 329"/>
                    <a:gd name="T49" fmla="*/ 232 h 295"/>
                    <a:gd name="T50" fmla="*/ 4 w 329"/>
                    <a:gd name="T51" fmla="*/ 210 h 295"/>
                    <a:gd name="T52" fmla="*/ 0 w 329"/>
                    <a:gd name="T53" fmla="*/ 191 h 295"/>
                    <a:gd name="T54" fmla="*/ 3 w 329"/>
                    <a:gd name="T55" fmla="*/ 169 h 295"/>
                    <a:gd name="T56" fmla="*/ 14 w 329"/>
                    <a:gd name="T57" fmla="*/ 141 h 295"/>
                    <a:gd name="T58" fmla="*/ 35 w 329"/>
                    <a:gd name="T59" fmla="*/ 118 h 295"/>
                    <a:gd name="T60" fmla="*/ 63 w 329"/>
                    <a:gd name="T61" fmla="*/ 99 h 295"/>
                    <a:gd name="T62" fmla="*/ 102 w 329"/>
                    <a:gd name="T63" fmla="*/ 86 h 295"/>
                    <a:gd name="T64" fmla="*/ 40 w 329"/>
                    <a:gd name="T65" fmla="*/ 4 h 29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9"/>
                    <a:gd name="T100" fmla="*/ 0 h 295"/>
                    <a:gd name="T101" fmla="*/ 329 w 329"/>
                    <a:gd name="T102" fmla="*/ 295 h 29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9" h="295">
                      <a:moveTo>
                        <a:pt x="40" y="4"/>
                      </a:moveTo>
                      <a:lnTo>
                        <a:pt x="93" y="14"/>
                      </a:lnTo>
                      <a:lnTo>
                        <a:pt x="92" y="0"/>
                      </a:lnTo>
                      <a:lnTo>
                        <a:pt x="156" y="16"/>
                      </a:lnTo>
                      <a:lnTo>
                        <a:pt x="156" y="0"/>
                      </a:lnTo>
                      <a:lnTo>
                        <a:pt x="224" y="0"/>
                      </a:lnTo>
                      <a:lnTo>
                        <a:pt x="223" y="15"/>
                      </a:lnTo>
                      <a:lnTo>
                        <a:pt x="305" y="0"/>
                      </a:lnTo>
                      <a:lnTo>
                        <a:pt x="205" y="83"/>
                      </a:lnTo>
                      <a:lnTo>
                        <a:pt x="215" y="84"/>
                      </a:lnTo>
                      <a:lnTo>
                        <a:pt x="226" y="86"/>
                      </a:lnTo>
                      <a:lnTo>
                        <a:pt x="239" y="89"/>
                      </a:lnTo>
                      <a:lnTo>
                        <a:pt x="250" y="93"/>
                      </a:lnTo>
                      <a:lnTo>
                        <a:pt x="263" y="99"/>
                      </a:lnTo>
                      <a:lnTo>
                        <a:pt x="274" y="104"/>
                      </a:lnTo>
                      <a:lnTo>
                        <a:pt x="285" y="111"/>
                      </a:lnTo>
                      <a:lnTo>
                        <a:pt x="294" y="119"/>
                      </a:lnTo>
                      <a:lnTo>
                        <a:pt x="302" y="126"/>
                      </a:lnTo>
                      <a:lnTo>
                        <a:pt x="309" y="135"/>
                      </a:lnTo>
                      <a:lnTo>
                        <a:pt x="316" y="144"/>
                      </a:lnTo>
                      <a:lnTo>
                        <a:pt x="321" y="155"/>
                      </a:lnTo>
                      <a:lnTo>
                        <a:pt x="325" y="165"/>
                      </a:lnTo>
                      <a:lnTo>
                        <a:pt x="327" y="174"/>
                      </a:lnTo>
                      <a:lnTo>
                        <a:pt x="328" y="187"/>
                      </a:lnTo>
                      <a:lnTo>
                        <a:pt x="327" y="200"/>
                      </a:lnTo>
                      <a:lnTo>
                        <a:pt x="324" y="210"/>
                      </a:lnTo>
                      <a:lnTo>
                        <a:pt x="321" y="220"/>
                      </a:lnTo>
                      <a:lnTo>
                        <a:pt x="317" y="228"/>
                      </a:lnTo>
                      <a:lnTo>
                        <a:pt x="311" y="237"/>
                      </a:lnTo>
                      <a:lnTo>
                        <a:pt x="303" y="247"/>
                      </a:lnTo>
                      <a:lnTo>
                        <a:pt x="292" y="258"/>
                      </a:lnTo>
                      <a:lnTo>
                        <a:pt x="280" y="267"/>
                      </a:lnTo>
                      <a:lnTo>
                        <a:pt x="268" y="274"/>
                      </a:lnTo>
                      <a:lnTo>
                        <a:pt x="257" y="279"/>
                      </a:lnTo>
                      <a:lnTo>
                        <a:pt x="246" y="284"/>
                      </a:lnTo>
                      <a:lnTo>
                        <a:pt x="236" y="287"/>
                      </a:lnTo>
                      <a:lnTo>
                        <a:pt x="224" y="290"/>
                      </a:lnTo>
                      <a:lnTo>
                        <a:pt x="215" y="292"/>
                      </a:lnTo>
                      <a:lnTo>
                        <a:pt x="201" y="293"/>
                      </a:lnTo>
                      <a:lnTo>
                        <a:pt x="189" y="294"/>
                      </a:lnTo>
                      <a:lnTo>
                        <a:pt x="133" y="294"/>
                      </a:lnTo>
                      <a:lnTo>
                        <a:pt x="122" y="293"/>
                      </a:lnTo>
                      <a:lnTo>
                        <a:pt x="108" y="291"/>
                      </a:lnTo>
                      <a:lnTo>
                        <a:pt x="90" y="287"/>
                      </a:lnTo>
                      <a:lnTo>
                        <a:pt x="73" y="280"/>
                      </a:lnTo>
                      <a:lnTo>
                        <a:pt x="56" y="272"/>
                      </a:lnTo>
                      <a:lnTo>
                        <a:pt x="41" y="262"/>
                      </a:lnTo>
                      <a:lnTo>
                        <a:pt x="30" y="253"/>
                      </a:lnTo>
                      <a:lnTo>
                        <a:pt x="21" y="244"/>
                      </a:lnTo>
                      <a:lnTo>
                        <a:pt x="13" y="232"/>
                      </a:lnTo>
                      <a:lnTo>
                        <a:pt x="7" y="219"/>
                      </a:lnTo>
                      <a:lnTo>
                        <a:pt x="4" y="210"/>
                      </a:lnTo>
                      <a:lnTo>
                        <a:pt x="1" y="201"/>
                      </a:lnTo>
                      <a:lnTo>
                        <a:pt x="0" y="191"/>
                      </a:lnTo>
                      <a:lnTo>
                        <a:pt x="1" y="183"/>
                      </a:lnTo>
                      <a:lnTo>
                        <a:pt x="3" y="169"/>
                      </a:lnTo>
                      <a:lnTo>
                        <a:pt x="7" y="156"/>
                      </a:lnTo>
                      <a:lnTo>
                        <a:pt x="14" y="141"/>
                      </a:lnTo>
                      <a:lnTo>
                        <a:pt x="24" y="129"/>
                      </a:lnTo>
                      <a:lnTo>
                        <a:pt x="35" y="118"/>
                      </a:lnTo>
                      <a:lnTo>
                        <a:pt x="49" y="107"/>
                      </a:lnTo>
                      <a:lnTo>
                        <a:pt x="63" y="99"/>
                      </a:lnTo>
                      <a:lnTo>
                        <a:pt x="82" y="91"/>
                      </a:lnTo>
                      <a:lnTo>
                        <a:pt x="102" y="86"/>
                      </a:lnTo>
                      <a:lnTo>
                        <a:pt x="115" y="83"/>
                      </a:lnTo>
                      <a:lnTo>
                        <a:pt x="40" y="4"/>
                      </a:lnTo>
                    </a:path>
                  </a:pathLst>
                </a:custGeom>
                <a:solidFill>
                  <a:srgbClr val="D49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5" name="Rectangle 29">
                  <a:extLst>
                    <a:ext uri="{FF2B5EF4-FFF2-40B4-BE49-F238E27FC236}">
                      <a16:creationId xmlns:a16="http://schemas.microsoft.com/office/drawing/2014/main" xmlns="" id="{78C799C7-780E-40D4-BC08-3E000897C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9" y="1755"/>
                  <a:ext cx="26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A</a:t>
                  </a:r>
                </a:p>
              </p:txBody>
            </p:sp>
          </p:grpSp>
          <p:grpSp>
            <p:nvGrpSpPr>
              <p:cNvPr id="6155" name="Group 30">
                <a:extLst>
                  <a:ext uri="{FF2B5EF4-FFF2-40B4-BE49-F238E27FC236}">
                    <a16:creationId xmlns:a16="http://schemas.microsoft.com/office/drawing/2014/main" xmlns="" id="{D5381C3E-624C-40C4-8A4E-33402E959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52" y="1708"/>
                <a:ext cx="329" cy="341"/>
                <a:chOff x="4052" y="1708"/>
                <a:chExt cx="329" cy="341"/>
              </a:xfrm>
            </p:grpSpPr>
            <p:sp>
              <p:nvSpPr>
                <p:cNvPr id="6162" name="Freeform 31">
                  <a:extLst>
                    <a:ext uri="{FF2B5EF4-FFF2-40B4-BE49-F238E27FC236}">
                      <a16:creationId xmlns:a16="http://schemas.microsoft.com/office/drawing/2014/main" xmlns="" id="{2D5B2CDD-D298-49EC-82C5-F4B95FA6C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2" y="1708"/>
                  <a:ext cx="329" cy="295"/>
                </a:xfrm>
                <a:custGeom>
                  <a:avLst/>
                  <a:gdLst>
                    <a:gd name="T0" fmla="*/ 93 w 329"/>
                    <a:gd name="T1" fmla="*/ 14 h 295"/>
                    <a:gd name="T2" fmla="*/ 156 w 329"/>
                    <a:gd name="T3" fmla="*/ 16 h 295"/>
                    <a:gd name="T4" fmla="*/ 224 w 329"/>
                    <a:gd name="T5" fmla="*/ 0 h 295"/>
                    <a:gd name="T6" fmla="*/ 305 w 329"/>
                    <a:gd name="T7" fmla="*/ 0 h 295"/>
                    <a:gd name="T8" fmla="*/ 215 w 329"/>
                    <a:gd name="T9" fmla="*/ 84 h 295"/>
                    <a:gd name="T10" fmla="*/ 239 w 329"/>
                    <a:gd name="T11" fmla="*/ 89 h 295"/>
                    <a:gd name="T12" fmla="*/ 263 w 329"/>
                    <a:gd name="T13" fmla="*/ 99 h 295"/>
                    <a:gd name="T14" fmla="*/ 285 w 329"/>
                    <a:gd name="T15" fmla="*/ 111 h 295"/>
                    <a:gd name="T16" fmla="*/ 302 w 329"/>
                    <a:gd name="T17" fmla="*/ 126 h 295"/>
                    <a:gd name="T18" fmla="*/ 316 w 329"/>
                    <a:gd name="T19" fmla="*/ 144 h 295"/>
                    <a:gd name="T20" fmla="*/ 325 w 329"/>
                    <a:gd name="T21" fmla="*/ 165 h 295"/>
                    <a:gd name="T22" fmla="*/ 328 w 329"/>
                    <a:gd name="T23" fmla="*/ 187 h 295"/>
                    <a:gd name="T24" fmla="*/ 324 w 329"/>
                    <a:gd name="T25" fmla="*/ 210 h 295"/>
                    <a:gd name="T26" fmla="*/ 317 w 329"/>
                    <a:gd name="T27" fmla="*/ 228 h 295"/>
                    <a:gd name="T28" fmla="*/ 303 w 329"/>
                    <a:gd name="T29" fmla="*/ 247 h 295"/>
                    <a:gd name="T30" fmla="*/ 280 w 329"/>
                    <a:gd name="T31" fmla="*/ 267 h 295"/>
                    <a:gd name="T32" fmla="*/ 257 w 329"/>
                    <a:gd name="T33" fmla="*/ 279 h 295"/>
                    <a:gd name="T34" fmla="*/ 236 w 329"/>
                    <a:gd name="T35" fmla="*/ 287 h 295"/>
                    <a:gd name="T36" fmla="*/ 215 w 329"/>
                    <a:gd name="T37" fmla="*/ 292 h 295"/>
                    <a:gd name="T38" fmla="*/ 189 w 329"/>
                    <a:gd name="T39" fmla="*/ 294 h 295"/>
                    <a:gd name="T40" fmla="*/ 122 w 329"/>
                    <a:gd name="T41" fmla="*/ 293 h 295"/>
                    <a:gd name="T42" fmla="*/ 90 w 329"/>
                    <a:gd name="T43" fmla="*/ 287 h 295"/>
                    <a:gd name="T44" fmla="*/ 56 w 329"/>
                    <a:gd name="T45" fmla="*/ 272 h 295"/>
                    <a:gd name="T46" fmla="*/ 30 w 329"/>
                    <a:gd name="T47" fmla="*/ 253 h 295"/>
                    <a:gd name="T48" fmla="*/ 13 w 329"/>
                    <a:gd name="T49" fmla="*/ 232 h 295"/>
                    <a:gd name="T50" fmla="*/ 4 w 329"/>
                    <a:gd name="T51" fmla="*/ 210 h 295"/>
                    <a:gd name="T52" fmla="*/ 0 w 329"/>
                    <a:gd name="T53" fmla="*/ 191 h 295"/>
                    <a:gd name="T54" fmla="*/ 3 w 329"/>
                    <a:gd name="T55" fmla="*/ 169 h 295"/>
                    <a:gd name="T56" fmla="*/ 14 w 329"/>
                    <a:gd name="T57" fmla="*/ 141 h 295"/>
                    <a:gd name="T58" fmla="*/ 35 w 329"/>
                    <a:gd name="T59" fmla="*/ 118 h 295"/>
                    <a:gd name="T60" fmla="*/ 63 w 329"/>
                    <a:gd name="T61" fmla="*/ 99 h 295"/>
                    <a:gd name="T62" fmla="*/ 102 w 329"/>
                    <a:gd name="T63" fmla="*/ 86 h 295"/>
                    <a:gd name="T64" fmla="*/ 40 w 329"/>
                    <a:gd name="T65" fmla="*/ 4 h 29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9"/>
                    <a:gd name="T100" fmla="*/ 0 h 295"/>
                    <a:gd name="T101" fmla="*/ 329 w 329"/>
                    <a:gd name="T102" fmla="*/ 295 h 29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9" h="295">
                      <a:moveTo>
                        <a:pt x="40" y="4"/>
                      </a:moveTo>
                      <a:lnTo>
                        <a:pt x="93" y="14"/>
                      </a:lnTo>
                      <a:lnTo>
                        <a:pt x="92" y="0"/>
                      </a:lnTo>
                      <a:lnTo>
                        <a:pt x="156" y="16"/>
                      </a:lnTo>
                      <a:lnTo>
                        <a:pt x="156" y="0"/>
                      </a:lnTo>
                      <a:lnTo>
                        <a:pt x="224" y="0"/>
                      </a:lnTo>
                      <a:lnTo>
                        <a:pt x="223" y="15"/>
                      </a:lnTo>
                      <a:lnTo>
                        <a:pt x="305" y="0"/>
                      </a:lnTo>
                      <a:lnTo>
                        <a:pt x="205" y="83"/>
                      </a:lnTo>
                      <a:lnTo>
                        <a:pt x="215" y="84"/>
                      </a:lnTo>
                      <a:lnTo>
                        <a:pt x="226" y="86"/>
                      </a:lnTo>
                      <a:lnTo>
                        <a:pt x="239" y="89"/>
                      </a:lnTo>
                      <a:lnTo>
                        <a:pt x="250" y="93"/>
                      </a:lnTo>
                      <a:lnTo>
                        <a:pt x="263" y="99"/>
                      </a:lnTo>
                      <a:lnTo>
                        <a:pt x="274" y="104"/>
                      </a:lnTo>
                      <a:lnTo>
                        <a:pt x="285" y="111"/>
                      </a:lnTo>
                      <a:lnTo>
                        <a:pt x="294" y="119"/>
                      </a:lnTo>
                      <a:lnTo>
                        <a:pt x="302" y="126"/>
                      </a:lnTo>
                      <a:lnTo>
                        <a:pt x="309" y="135"/>
                      </a:lnTo>
                      <a:lnTo>
                        <a:pt x="316" y="144"/>
                      </a:lnTo>
                      <a:lnTo>
                        <a:pt x="321" y="155"/>
                      </a:lnTo>
                      <a:lnTo>
                        <a:pt x="325" y="165"/>
                      </a:lnTo>
                      <a:lnTo>
                        <a:pt x="327" y="174"/>
                      </a:lnTo>
                      <a:lnTo>
                        <a:pt x="328" y="187"/>
                      </a:lnTo>
                      <a:lnTo>
                        <a:pt x="327" y="200"/>
                      </a:lnTo>
                      <a:lnTo>
                        <a:pt x="324" y="210"/>
                      </a:lnTo>
                      <a:lnTo>
                        <a:pt x="321" y="220"/>
                      </a:lnTo>
                      <a:lnTo>
                        <a:pt x="317" y="228"/>
                      </a:lnTo>
                      <a:lnTo>
                        <a:pt x="311" y="237"/>
                      </a:lnTo>
                      <a:lnTo>
                        <a:pt x="303" y="247"/>
                      </a:lnTo>
                      <a:lnTo>
                        <a:pt x="292" y="258"/>
                      </a:lnTo>
                      <a:lnTo>
                        <a:pt x="280" y="267"/>
                      </a:lnTo>
                      <a:lnTo>
                        <a:pt x="268" y="274"/>
                      </a:lnTo>
                      <a:lnTo>
                        <a:pt x="257" y="279"/>
                      </a:lnTo>
                      <a:lnTo>
                        <a:pt x="246" y="284"/>
                      </a:lnTo>
                      <a:lnTo>
                        <a:pt x="236" y="287"/>
                      </a:lnTo>
                      <a:lnTo>
                        <a:pt x="224" y="290"/>
                      </a:lnTo>
                      <a:lnTo>
                        <a:pt x="215" y="292"/>
                      </a:lnTo>
                      <a:lnTo>
                        <a:pt x="201" y="293"/>
                      </a:lnTo>
                      <a:lnTo>
                        <a:pt x="189" y="294"/>
                      </a:lnTo>
                      <a:lnTo>
                        <a:pt x="133" y="294"/>
                      </a:lnTo>
                      <a:lnTo>
                        <a:pt x="122" y="293"/>
                      </a:lnTo>
                      <a:lnTo>
                        <a:pt x="108" y="291"/>
                      </a:lnTo>
                      <a:lnTo>
                        <a:pt x="90" y="287"/>
                      </a:lnTo>
                      <a:lnTo>
                        <a:pt x="73" y="280"/>
                      </a:lnTo>
                      <a:lnTo>
                        <a:pt x="56" y="272"/>
                      </a:lnTo>
                      <a:lnTo>
                        <a:pt x="41" y="262"/>
                      </a:lnTo>
                      <a:lnTo>
                        <a:pt x="30" y="253"/>
                      </a:lnTo>
                      <a:lnTo>
                        <a:pt x="21" y="244"/>
                      </a:lnTo>
                      <a:lnTo>
                        <a:pt x="13" y="232"/>
                      </a:lnTo>
                      <a:lnTo>
                        <a:pt x="7" y="219"/>
                      </a:lnTo>
                      <a:lnTo>
                        <a:pt x="4" y="210"/>
                      </a:lnTo>
                      <a:lnTo>
                        <a:pt x="1" y="201"/>
                      </a:lnTo>
                      <a:lnTo>
                        <a:pt x="0" y="191"/>
                      </a:lnTo>
                      <a:lnTo>
                        <a:pt x="1" y="183"/>
                      </a:lnTo>
                      <a:lnTo>
                        <a:pt x="3" y="169"/>
                      </a:lnTo>
                      <a:lnTo>
                        <a:pt x="7" y="156"/>
                      </a:lnTo>
                      <a:lnTo>
                        <a:pt x="14" y="141"/>
                      </a:lnTo>
                      <a:lnTo>
                        <a:pt x="24" y="129"/>
                      </a:lnTo>
                      <a:lnTo>
                        <a:pt x="35" y="118"/>
                      </a:lnTo>
                      <a:lnTo>
                        <a:pt x="49" y="107"/>
                      </a:lnTo>
                      <a:lnTo>
                        <a:pt x="63" y="99"/>
                      </a:lnTo>
                      <a:lnTo>
                        <a:pt x="82" y="91"/>
                      </a:lnTo>
                      <a:lnTo>
                        <a:pt x="102" y="86"/>
                      </a:lnTo>
                      <a:lnTo>
                        <a:pt x="115" y="83"/>
                      </a:lnTo>
                      <a:lnTo>
                        <a:pt x="40" y="4"/>
                      </a:lnTo>
                    </a:path>
                  </a:pathLst>
                </a:custGeom>
                <a:solidFill>
                  <a:srgbClr val="D49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3" name="Rectangle 32">
                  <a:extLst>
                    <a:ext uri="{FF2B5EF4-FFF2-40B4-BE49-F238E27FC236}">
                      <a16:creationId xmlns:a16="http://schemas.microsoft.com/office/drawing/2014/main" xmlns="" id="{2418A5B8-E157-4A17-A063-92CA5460D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9" y="1755"/>
                  <a:ext cx="26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B</a:t>
                  </a:r>
                </a:p>
              </p:txBody>
            </p:sp>
          </p:grpSp>
          <p:grpSp>
            <p:nvGrpSpPr>
              <p:cNvPr id="6156" name="Group 33">
                <a:extLst>
                  <a:ext uri="{FF2B5EF4-FFF2-40B4-BE49-F238E27FC236}">
                    <a16:creationId xmlns:a16="http://schemas.microsoft.com/office/drawing/2014/main" xmlns="" id="{E4065A80-8FE3-4591-ACEC-F39313611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2" y="1708"/>
                <a:ext cx="329" cy="341"/>
                <a:chOff x="4412" y="1708"/>
                <a:chExt cx="329" cy="341"/>
              </a:xfrm>
            </p:grpSpPr>
            <p:sp>
              <p:nvSpPr>
                <p:cNvPr id="6160" name="Freeform 34">
                  <a:extLst>
                    <a:ext uri="{FF2B5EF4-FFF2-40B4-BE49-F238E27FC236}">
                      <a16:creationId xmlns:a16="http://schemas.microsoft.com/office/drawing/2014/main" xmlns="" id="{D121E1AD-1F6B-4143-9916-0237471C6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2" y="1708"/>
                  <a:ext cx="329" cy="295"/>
                </a:xfrm>
                <a:custGeom>
                  <a:avLst/>
                  <a:gdLst>
                    <a:gd name="T0" fmla="*/ 93 w 329"/>
                    <a:gd name="T1" fmla="*/ 14 h 295"/>
                    <a:gd name="T2" fmla="*/ 156 w 329"/>
                    <a:gd name="T3" fmla="*/ 16 h 295"/>
                    <a:gd name="T4" fmla="*/ 224 w 329"/>
                    <a:gd name="T5" fmla="*/ 0 h 295"/>
                    <a:gd name="T6" fmla="*/ 305 w 329"/>
                    <a:gd name="T7" fmla="*/ 0 h 295"/>
                    <a:gd name="T8" fmla="*/ 215 w 329"/>
                    <a:gd name="T9" fmla="*/ 84 h 295"/>
                    <a:gd name="T10" fmla="*/ 239 w 329"/>
                    <a:gd name="T11" fmla="*/ 89 h 295"/>
                    <a:gd name="T12" fmla="*/ 263 w 329"/>
                    <a:gd name="T13" fmla="*/ 99 h 295"/>
                    <a:gd name="T14" fmla="*/ 285 w 329"/>
                    <a:gd name="T15" fmla="*/ 111 h 295"/>
                    <a:gd name="T16" fmla="*/ 302 w 329"/>
                    <a:gd name="T17" fmla="*/ 126 h 295"/>
                    <a:gd name="T18" fmla="*/ 316 w 329"/>
                    <a:gd name="T19" fmla="*/ 144 h 295"/>
                    <a:gd name="T20" fmla="*/ 325 w 329"/>
                    <a:gd name="T21" fmla="*/ 165 h 295"/>
                    <a:gd name="T22" fmla="*/ 328 w 329"/>
                    <a:gd name="T23" fmla="*/ 187 h 295"/>
                    <a:gd name="T24" fmla="*/ 324 w 329"/>
                    <a:gd name="T25" fmla="*/ 210 h 295"/>
                    <a:gd name="T26" fmla="*/ 317 w 329"/>
                    <a:gd name="T27" fmla="*/ 228 h 295"/>
                    <a:gd name="T28" fmla="*/ 303 w 329"/>
                    <a:gd name="T29" fmla="*/ 247 h 295"/>
                    <a:gd name="T30" fmla="*/ 280 w 329"/>
                    <a:gd name="T31" fmla="*/ 267 h 295"/>
                    <a:gd name="T32" fmla="*/ 257 w 329"/>
                    <a:gd name="T33" fmla="*/ 279 h 295"/>
                    <a:gd name="T34" fmla="*/ 236 w 329"/>
                    <a:gd name="T35" fmla="*/ 287 h 295"/>
                    <a:gd name="T36" fmla="*/ 215 w 329"/>
                    <a:gd name="T37" fmla="*/ 292 h 295"/>
                    <a:gd name="T38" fmla="*/ 189 w 329"/>
                    <a:gd name="T39" fmla="*/ 294 h 295"/>
                    <a:gd name="T40" fmla="*/ 122 w 329"/>
                    <a:gd name="T41" fmla="*/ 293 h 295"/>
                    <a:gd name="T42" fmla="*/ 90 w 329"/>
                    <a:gd name="T43" fmla="*/ 287 h 295"/>
                    <a:gd name="T44" fmla="*/ 56 w 329"/>
                    <a:gd name="T45" fmla="*/ 272 h 295"/>
                    <a:gd name="T46" fmla="*/ 30 w 329"/>
                    <a:gd name="T47" fmla="*/ 253 h 295"/>
                    <a:gd name="T48" fmla="*/ 13 w 329"/>
                    <a:gd name="T49" fmla="*/ 232 h 295"/>
                    <a:gd name="T50" fmla="*/ 4 w 329"/>
                    <a:gd name="T51" fmla="*/ 210 h 295"/>
                    <a:gd name="T52" fmla="*/ 0 w 329"/>
                    <a:gd name="T53" fmla="*/ 191 h 295"/>
                    <a:gd name="T54" fmla="*/ 3 w 329"/>
                    <a:gd name="T55" fmla="*/ 169 h 295"/>
                    <a:gd name="T56" fmla="*/ 14 w 329"/>
                    <a:gd name="T57" fmla="*/ 141 h 295"/>
                    <a:gd name="T58" fmla="*/ 35 w 329"/>
                    <a:gd name="T59" fmla="*/ 118 h 295"/>
                    <a:gd name="T60" fmla="*/ 63 w 329"/>
                    <a:gd name="T61" fmla="*/ 99 h 295"/>
                    <a:gd name="T62" fmla="*/ 102 w 329"/>
                    <a:gd name="T63" fmla="*/ 86 h 295"/>
                    <a:gd name="T64" fmla="*/ 40 w 329"/>
                    <a:gd name="T65" fmla="*/ 4 h 29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9"/>
                    <a:gd name="T100" fmla="*/ 0 h 295"/>
                    <a:gd name="T101" fmla="*/ 329 w 329"/>
                    <a:gd name="T102" fmla="*/ 295 h 29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9" h="295">
                      <a:moveTo>
                        <a:pt x="40" y="4"/>
                      </a:moveTo>
                      <a:lnTo>
                        <a:pt x="93" y="14"/>
                      </a:lnTo>
                      <a:lnTo>
                        <a:pt x="92" y="0"/>
                      </a:lnTo>
                      <a:lnTo>
                        <a:pt x="156" y="16"/>
                      </a:lnTo>
                      <a:lnTo>
                        <a:pt x="156" y="0"/>
                      </a:lnTo>
                      <a:lnTo>
                        <a:pt x="224" y="0"/>
                      </a:lnTo>
                      <a:lnTo>
                        <a:pt x="223" y="15"/>
                      </a:lnTo>
                      <a:lnTo>
                        <a:pt x="305" y="0"/>
                      </a:lnTo>
                      <a:lnTo>
                        <a:pt x="205" y="83"/>
                      </a:lnTo>
                      <a:lnTo>
                        <a:pt x="215" y="84"/>
                      </a:lnTo>
                      <a:lnTo>
                        <a:pt x="226" y="86"/>
                      </a:lnTo>
                      <a:lnTo>
                        <a:pt x="239" y="89"/>
                      </a:lnTo>
                      <a:lnTo>
                        <a:pt x="250" y="93"/>
                      </a:lnTo>
                      <a:lnTo>
                        <a:pt x="263" y="99"/>
                      </a:lnTo>
                      <a:lnTo>
                        <a:pt x="274" y="104"/>
                      </a:lnTo>
                      <a:lnTo>
                        <a:pt x="285" y="111"/>
                      </a:lnTo>
                      <a:lnTo>
                        <a:pt x="294" y="119"/>
                      </a:lnTo>
                      <a:lnTo>
                        <a:pt x="302" y="126"/>
                      </a:lnTo>
                      <a:lnTo>
                        <a:pt x="309" y="135"/>
                      </a:lnTo>
                      <a:lnTo>
                        <a:pt x="316" y="144"/>
                      </a:lnTo>
                      <a:lnTo>
                        <a:pt x="321" y="155"/>
                      </a:lnTo>
                      <a:lnTo>
                        <a:pt x="325" y="165"/>
                      </a:lnTo>
                      <a:lnTo>
                        <a:pt x="327" y="174"/>
                      </a:lnTo>
                      <a:lnTo>
                        <a:pt x="328" y="187"/>
                      </a:lnTo>
                      <a:lnTo>
                        <a:pt x="327" y="200"/>
                      </a:lnTo>
                      <a:lnTo>
                        <a:pt x="324" y="210"/>
                      </a:lnTo>
                      <a:lnTo>
                        <a:pt x="321" y="220"/>
                      </a:lnTo>
                      <a:lnTo>
                        <a:pt x="317" y="228"/>
                      </a:lnTo>
                      <a:lnTo>
                        <a:pt x="311" y="237"/>
                      </a:lnTo>
                      <a:lnTo>
                        <a:pt x="303" y="247"/>
                      </a:lnTo>
                      <a:lnTo>
                        <a:pt x="292" y="258"/>
                      </a:lnTo>
                      <a:lnTo>
                        <a:pt x="280" y="267"/>
                      </a:lnTo>
                      <a:lnTo>
                        <a:pt x="268" y="274"/>
                      </a:lnTo>
                      <a:lnTo>
                        <a:pt x="257" y="279"/>
                      </a:lnTo>
                      <a:lnTo>
                        <a:pt x="246" y="284"/>
                      </a:lnTo>
                      <a:lnTo>
                        <a:pt x="236" y="287"/>
                      </a:lnTo>
                      <a:lnTo>
                        <a:pt x="224" y="290"/>
                      </a:lnTo>
                      <a:lnTo>
                        <a:pt x="215" y="292"/>
                      </a:lnTo>
                      <a:lnTo>
                        <a:pt x="201" y="293"/>
                      </a:lnTo>
                      <a:lnTo>
                        <a:pt x="189" y="294"/>
                      </a:lnTo>
                      <a:lnTo>
                        <a:pt x="133" y="294"/>
                      </a:lnTo>
                      <a:lnTo>
                        <a:pt x="122" y="293"/>
                      </a:lnTo>
                      <a:lnTo>
                        <a:pt x="108" y="291"/>
                      </a:lnTo>
                      <a:lnTo>
                        <a:pt x="90" y="287"/>
                      </a:lnTo>
                      <a:lnTo>
                        <a:pt x="73" y="280"/>
                      </a:lnTo>
                      <a:lnTo>
                        <a:pt x="56" y="272"/>
                      </a:lnTo>
                      <a:lnTo>
                        <a:pt x="41" y="262"/>
                      </a:lnTo>
                      <a:lnTo>
                        <a:pt x="30" y="253"/>
                      </a:lnTo>
                      <a:lnTo>
                        <a:pt x="21" y="244"/>
                      </a:lnTo>
                      <a:lnTo>
                        <a:pt x="13" y="232"/>
                      </a:lnTo>
                      <a:lnTo>
                        <a:pt x="7" y="219"/>
                      </a:lnTo>
                      <a:lnTo>
                        <a:pt x="4" y="210"/>
                      </a:lnTo>
                      <a:lnTo>
                        <a:pt x="1" y="201"/>
                      </a:lnTo>
                      <a:lnTo>
                        <a:pt x="0" y="191"/>
                      </a:lnTo>
                      <a:lnTo>
                        <a:pt x="1" y="183"/>
                      </a:lnTo>
                      <a:lnTo>
                        <a:pt x="3" y="169"/>
                      </a:lnTo>
                      <a:lnTo>
                        <a:pt x="7" y="156"/>
                      </a:lnTo>
                      <a:lnTo>
                        <a:pt x="14" y="141"/>
                      </a:lnTo>
                      <a:lnTo>
                        <a:pt x="24" y="129"/>
                      </a:lnTo>
                      <a:lnTo>
                        <a:pt x="35" y="118"/>
                      </a:lnTo>
                      <a:lnTo>
                        <a:pt x="49" y="107"/>
                      </a:lnTo>
                      <a:lnTo>
                        <a:pt x="63" y="99"/>
                      </a:lnTo>
                      <a:lnTo>
                        <a:pt x="82" y="91"/>
                      </a:lnTo>
                      <a:lnTo>
                        <a:pt x="102" y="86"/>
                      </a:lnTo>
                      <a:lnTo>
                        <a:pt x="115" y="83"/>
                      </a:lnTo>
                      <a:lnTo>
                        <a:pt x="40" y="4"/>
                      </a:lnTo>
                    </a:path>
                  </a:pathLst>
                </a:custGeom>
                <a:solidFill>
                  <a:srgbClr val="D49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61" name="Rectangle 35">
                  <a:extLst>
                    <a:ext uri="{FF2B5EF4-FFF2-40B4-BE49-F238E27FC236}">
                      <a16:creationId xmlns:a16="http://schemas.microsoft.com/office/drawing/2014/main" xmlns="" id="{4AEA01F7-15AE-45C9-9740-FF33F4863A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9" y="1755"/>
                  <a:ext cx="26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C</a:t>
                  </a:r>
                </a:p>
              </p:txBody>
            </p:sp>
          </p:grpSp>
          <p:grpSp>
            <p:nvGrpSpPr>
              <p:cNvPr id="6157" name="Group 36">
                <a:extLst>
                  <a:ext uri="{FF2B5EF4-FFF2-40B4-BE49-F238E27FC236}">
                    <a16:creationId xmlns:a16="http://schemas.microsoft.com/office/drawing/2014/main" xmlns="" id="{86600F14-5B83-464F-B4BB-FBB7F542BA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" y="1708"/>
                <a:ext cx="329" cy="341"/>
                <a:chOff x="4764" y="1708"/>
                <a:chExt cx="329" cy="341"/>
              </a:xfrm>
            </p:grpSpPr>
            <p:sp>
              <p:nvSpPr>
                <p:cNvPr id="6158" name="Freeform 37">
                  <a:extLst>
                    <a:ext uri="{FF2B5EF4-FFF2-40B4-BE49-F238E27FC236}">
                      <a16:creationId xmlns:a16="http://schemas.microsoft.com/office/drawing/2014/main" xmlns="" id="{A4756244-ABD0-4885-812C-D78B319FA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4" y="1708"/>
                  <a:ext cx="329" cy="295"/>
                </a:xfrm>
                <a:custGeom>
                  <a:avLst/>
                  <a:gdLst>
                    <a:gd name="T0" fmla="*/ 93 w 329"/>
                    <a:gd name="T1" fmla="*/ 14 h 295"/>
                    <a:gd name="T2" fmla="*/ 156 w 329"/>
                    <a:gd name="T3" fmla="*/ 16 h 295"/>
                    <a:gd name="T4" fmla="*/ 224 w 329"/>
                    <a:gd name="T5" fmla="*/ 0 h 295"/>
                    <a:gd name="T6" fmla="*/ 305 w 329"/>
                    <a:gd name="T7" fmla="*/ 0 h 295"/>
                    <a:gd name="T8" fmla="*/ 215 w 329"/>
                    <a:gd name="T9" fmla="*/ 84 h 295"/>
                    <a:gd name="T10" fmla="*/ 239 w 329"/>
                    <a:gd name="T11" fmla="*/ 89 h 295"/>
                    <a:gd name="T12" fmla="*/ 263 w 329"/>
                    <a:gd name="T13" fmla="*/ 99 h 295"/>
                    <a:gd name="T14" fmla="*/ 285 w 329"/>
                    <a:gd name="T15" fmla="*/ 111 h 295"/>
                    <a:gd name="T16" fmla="*/ 302 w 329"/>
                    <a:gd name="T17" fmla="*/ 126 h 295"/>
                    <a:gd name="T18" fmla="*/ 316 w 329"/>
                    <a:gd name="T19" fmla="*/ 144 h 295"/>
                    <a:gd name="T20" fmla="*/ 325 w 329"/>
                    <a:gd name="T21" fmla="*/ 165 h 295"/>
                    <a:gd name="T22" fmla="*/ 328 w 329"/>
                    <a:gd name="T23" fmla="*/ 187 h 295"/>
                    <a:gd name="T24" fmla="*/ 324 w 329"/>
                    <a:gd name="T25" fmla="*/ 210 h 295"/>
                    <a:gd name="T26" fmla="*/ 317 w 329"/>
                    <a:gd name="T27" fmla="*/ 228 h 295"/>
                    <a:gd name="T28" fmla="*/ 303 w 329"/>
                    <a:gd name="T29" fmla="*/ 247 h 295"/>
                    <a:gd name="T30" fmla="*/ 280 w 329"/>
                    <a:gd name="T31" fmla="*/ 267 h 295"/>
                    <a:gd name="T32" fmla="*/ 257 w 329"/>
                    <a:gd name="T33" fmla="*/ 279 h 295"/>
                    <a:gd name="T34" fmla="*/ 236 w 329"/>
                    <a:gd name="T35" fmla="*/ 287 h 295"/>
                    <a:gd name="T36" fmla="*/ 215 w 329"/>
                    <a:gd name="T37" fmla="*/ 292 h 295"/>
                    <a:gd name="T38" fmla="*/ 189 w 329"/>
                    <a:gd name="T39" fmla="*/ 294 h 295"/>
                    <a:gd name="T40" fmla="*/ 122 w 329"/>
                    <a:gd name="T41" fmla="*/ 293 h 295"/>
                    <a:gd name="T42" fmla="*/ 90 w 329"/>
                    <a:gd name="T43" fmla="*/ 287 h 295"/>
                    <a:gd name="T44" fmla="*/ 56 w 329"/>
                    <a:gd name="T45" fmla="*/ 272 h 295"/>
                    <a:gd name="T46" fmla="*/ 30 w 329"/>
                    <a:gd name="T47" fmla="*/ 253 h 295"/>
                    <a:gd name="T48" fmla="*/ 13 w 329"/>
                    <a:gd name="T49" fmla="*/ 232 h 295"/>
                    <a:gd name="T50" fmla="*/ 4 w 329"/>
                    <a:gd name="T51" fmla="*/ 210 h 295"/>
                    <a:gd name="T52" fmla="*/ 0 w 329"/>
                    <a:gd name="T53" fmla="*/ 191 h 295"/>
                    <a:gd name="T54" fmla="*/ 3 w 329"/>
                    <a:gd name="T55" fmla="*/ 169 h 295"/>
                    <a:gd name="T56" fmla="*/ 14 w 329"/>
                    <a:gd name="T57" fmla="*/ 141 h 295"/>
                    <a:gd name="T58" fmla="*/ 35 w 329"/>
                    <a:gd name="T59" fmla="*/ 118 h 295"/>
                    <a:gd name="T60" fmla="*/ 63 w 329"/>
                    <a:gd name="T61" fmla="*/ 99 h 295"/>
                    <a:gd name="T62" fmla="*/ 102 w 329"/>
                    <a:gd name="T63" fmla="*/ 86 h 295"/>
                    <a:gd name="T64" fmla="*/ 40 w 329"/>
                    <a:gd name="T65" fmla="*/ 4 h 29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29"/>
                    <a:gd name="T100" fmla="*/ 0 h 295"/>
                    <a:gd name="T101" fmla="*/ 329 w 329"/>
                    <a:gd name="T102" fmla="*/ 295 h 29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29" h="295">
                      <a:moveTo>
                        <a:pt x="40" y="4"/>
                      </a:moveTo>
                      <a:lnTo>
                        <a:pt x="93" y="14"/>
                      </a:lnTo>
                      <a:lnTo>
                        <a:pt x="92" y="0"/>
                      </a:lnTo>
                      <a:lnTo>
                        <a:pt x="156" y="16"/>
                      </a:lnTo>
                      <a:lnTo>
                        <a:pt x="156" y="0"/>
                      </a:lnTo>
                      <a:lnTo>
                        <a:pt x="224" y="0"/>
                      </a:lnTo>
                      <a:lnTo>
                        <a:pt x="223" y="15"/>
                      </a:lnTo>
                      <a:lnTo>
                        <a:pt x="305" y="0"/>
                      </a:lnTo>
                      <a:lnTo>
                        <a:pt x="205" y="83"/>
                      </a:lnTo>
                      <a:lnTo>
                        <a:pt x="215" y="84"/>
                      </a:lnTo>
                      <a:lnTo>
                        <a:pt x="226" y="86"/>
                      </a:lnTo>
                      <a:lnTo>
                        <a:pt x="239" y="89"/>
                      </a:lnTo>
                      <a:lnTo>
                        <a:pt x="250" y="93"/>
                      </a:lnTo>
                      <a:lnTo>
                        <a:pt x="263" y="99"/>
                      </a:lnTo>
                      <a:lnTo>
                        <a:pt x="274" y="104"/>
                      </a:lnTo>
                      <a:lnTo>
                        <a:pt x="285" y="111"/>
                      </a:lnTo>
                      <a:lnTo>
                        <a:pt x="294" y="119"/>
                      </a:lnTo>
                      <a:lnTo>
                        <a:pt x="302" y="126"/>
                      </a:lnTo>
                      <a:lnTo>
                        <a:pt x="309" y="135"/>
                      </a:lnTo>
                      <a:lnTo>
                        <a:pt x="316" y="144"/>
                      </a:lnTo>
                      <a:lnTo>
                        <a:pt x="321" y="155"/>
                      </a:lnTo>
                      <a:lnTo>
                        <a:pt x="325" y="165"/>
                      </a:lnTo>
                      <a:lnTo>
                        <a:pt x="327" y="174"/>
                      </a:lnTo>
                      <a:lnTo>
                        <a:pt x="328" y="187"/>
                      </a:lnTo>
                      <a:lnTo>
                        <a:pt x="327" y="200"/>
                      </a:lnTo>
                      <a:lnTo>
                        <a:pt x="324" y="210"/>
                      </a:lnTo>
                      <a:lnTo>
                        <a:pt x="321" y="220"/>
                      </a:lnTo>
                      <a:lnTo>
                        <a:pt x="317" y="228"/>
                      </a:lnTo>
                      <a:lnTo>
                        <a:pt x="311" y="237"/>
                      </a:lnTo>
                      <a:lnTo>
                        <a:pt x="303" y="247"/>
                      </a:lnTo>
                      <a:lnTo>
                        <a:pt x="292" y="258"/>
                      </a:lnTo>
                      <a:lnTo>
                        <a:pt x="280" y="267"/>
                      </a:lnTo>
                      <a:lnTo>
                        <a:pt x="268" y="274"/>
                      </a:lnTo>
                      <a:lnTo>
                        <a:pt x="257" y="279"/>
                      </a:lnTo>
                      <a:lnTo>
                        <a:pt x="246" y="284"/>
                      </a:lnTo>
                      <a:lnTo>
                        <a:pt x="236" y="287"/>
                      </a:lnTo>
                      <a:lnTo>
                        <a:pt x="224" y="290"/>
                      </a:lnTo>
                      <a:lnTo>
                        <a:pt x="215" y="292"/>
                      </a:lnTo>
                      <a:lnTo>
                        <a:pt x="201" y="293"/>
                      </a:lnTo>
                      <a:lnTo>
                        <a:pt x="189" y="294"/>
                      </a:lnTo>
                      <a:lnTo>
                        <a:pt x="133" y="294"/>
                      </a:lnTo>
                      <a:lnTo>
                        <a:pt x="122" y="293"/>
                      </a:lnTo>
                      <a:lnTo>
                        <a:pt x="108" y="291"/>
                      </a:lnTo>
                      <a:lnTo>
                        <a:pt x="90" y="287"/>
                      </a:lnTo>
                      <a:lnTo>
                        <a:pt x="73" y="280"/>
                      </a:lnTo>
                      <a:lnTo>
                        <a:pt x="56" y="272"/>
                      </a:lnTo>
                      <a:lnTo>
                        <a:pt x="41" y="262"/>
                      </a:lnTo>
                      <a:lnTo>
                        <a:pt x="30" y="253"/>
                      </a:lnTo>
                      <a:lnTo>
                        <a:pt x="21" y="244"/>
                      </a:lnTo>
                      <a:lnTo>
                        <a:pt x="13" y="232"/>
                      </a:lnTo>
                      <a:lnTo>
                        <a:pt x="7" y="219"/>
                      </a:lnTo>
                      <a:lnTo>
                        <a:pt x="4" y="210"/>
                      </a:lnTo>
                      <a:lnTo>
                        <a:pt x="1" y="201"/>
                      </a:lnTo>
                      <a:lnTo>
                        <a:pt x="0" y="191"/>
                      </a:lnTo>
                      <a:lnTo>
                        <a:pt x="1" y="183"/>
                      </a:lnTo>
                      <a:lnTo>
                        <a:pt x="3" y="169"/>
                      </a:lnTo>
                      <a:lnTo>
                        <a:pt x="7" y="156"/>
                      </a:lnTo>
                      <a:lnTo>
                        <a:pt x="14" y="141"/>
                      </a:lnTo>
                      <a:lnTo>
                        <a:pt x="24" y="129"/>
                      </a:lnTo>
                      <a:lnTo>
                        <a:pt x="35" y="118"/>
                      </a:lnTo>
                      <a:lnTo>
                        <a:pt x="49" y="107"/>
                      </a:lnTo>
                      <a:lnTo>
                        <a:pt x="63" y="99"/>
                      </a:lnTo>
                      <a:lnTo>
                        <a:pt x="82" y="91"/>
                      </a:lnTo>
                      <a:lnTo>
                        <a:pt x="102" y="86"/>
                      </a:lnTo>
                      <a:lnTo>
                        <a:pt x="115" y="83"/>
                      </a:lnTo>
                      <a:lnTo>
                        <a:pt x="40" y="4"/>
                      </a:lnTo>
                    </a:path>
                  </a:pathLst>
                </a:custGeom>
                <a:solidFill>
                  <a:srgbClr val="D49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6159" name="Rectangle 38">
                  <a:extLst>
                    <a:ext uri="{FF2B5EF4-FFF2-40B4-BE49-F238E27FC236}">
                      <a16:creationId xmlns:a16="http://schemas.microsoft.com/office/drawing/2014/main" xmlns="" id="{E7DDE0E1-D300-4A20-97FE-2DAF0F8E2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1" y="1755"/>
                  <a:ext cx="26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10211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xmlns="" id="{43A2E426-4548-445C-8C66-9E1B352C6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88" y="334171"/>
            <a:ext cx="7162800" cy="614360"/>
          </a:xfrm>
          <a:noFill/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altLang="en-US" dirty="0"/>
              <a:t>Sequential Laundry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6565309-5A84-4CBF-B6B7-BA2F8CCB7AF1}"/>
              </a:ext>
            </a:extLst>
          </p:cNvPr>
          <p:cNvGrpSpPr/>
          <p:nvPr/>
        </p:nvGrpSpPr>
        <p:grpSpPr>
          <a:xfrm>
            <a:off x="258762" y="2650368"/>
            <a:ext cx="7505700" cy="3119438"/>
            <a:chOff x="1666876" y="2305050"/>
            <a:chExt cx="7505700" cy="3119438"/>
          </a:xfrm>
        </p:grpSpPr>
        <p:grpSp>
          <p:nvGrpSpPr>
            <p:cNvPr id="7174" name="Group 4">
              <a:extLst>
                <a:ext uri="{FF2B5EF4-FFF2-40B4-BE49-F238E27FC236}">
                  <a16:creationId xmlns:a16="http://schemas.microsoft.com/office/drawing/2014/main" xmlns="" id="{2758320C-1E0E-4D6D-A150-769733D9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6962" y="2571750"/>
              <a:ext cx="522288" cy="541338"/>
              <a:chOff x="532" y="1620"/>
              <a:chExt cx="329" cy="341"/>
            </a:xfrm>
          </p:grpSpPr>
          <p:sp>
            <p:nvSpPr>
              <p:cNvPr id="7312" name="Freeform 5">
                <a:extLst>
                  <a:ext uri="{FF2B5EF4-FFF2-40B4-BE49-F238E27FC236}">
                    <a16:creationId xmlns:a16="http://schemas.microsoft.com/office/drawing/2014/main" xmlns="" id="{18BD807E-ED3F-4E22-98F6-7D706C22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" y="162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13" name="Rectangle 6">
                <a:extLst>
                  <a:ext uri="{FF2B5EF4-FFF2-40B4-BE49-F238E27FC236}">
                    <a16:creationId xmlns:a16="http://schemas.microsoft.com/office/drawing/2014/main" xmlns="" id="{931EBE40-247B-48F4-B2FC-67A468B46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667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A</a:t>
                </a:r>
              </a:p>
            </p:txBody>
          </p:sp>
        </p:grpSp>
        <p:grpSp>
          <p:nvGrpSpPr>
            <p:cNvPr id="7175" name="Group 7">
              <a:extLst>
                <a:ext uri="{FF2B5EF4-FFF2-40B4-BE49-F238E27FC236}">
                  <a16:creationId xmlns:a16="http://schemas.microsoft.com/office/drawing/2014/main" xmlns="" id="{F98C8C03-2E5D-454F-A6CB-8B2155DD3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262" y="3397250"/>
              <a:ext cx="522288" cy="541338"/>
              <a:chOff x="524" y="2140"/>
              <a:chExt cx="329" cy="341"/>
            </a:xfrm>
          </p:grpSpPr>
          <p:sp>
            <p:nvSpPr>
              <p:cNvPr id="7310" name="Freeform 8">
                <a:extLst>
                  <a:ext uri="{FF2B5EF4-FFF2-40B4-BE49-F238E27FC236}">
                    <a16:creationId xmlns:a16="http://schemas.microsoft.com/office/drawing/2014/main" xmlns="" id="{3EA4F2AC-4840-4D30-A3D0-3051C522F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214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11" name="Rectangle 9">
                <a:extLst>
                  <a:ext uri="{FF2B5EF4-FFF2-40B4-BE49-F238E27FC236}">
                    <a16:creationId xmlns:a16="http://schemas.microsoft.com/office/drawing/2014/main" xmlns="" id="{7C062EF6-58D2-4281-9AEF-5AE9E9B92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" y="2187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B</a:t>
                </a:r>
              </a:p>
            </p:txBody>
          </p:sp>
        </p:grpSp>
        <p:grpSp>
          <p:nvGrpSpPr>
            <p:cNvPr id="7176" name="Group 10">
              <a:extLst>
                <a:ext uri="{FF2B5EF4-FFF2-40B4-BE49-F238E27FC236}">
                  <a16:creationId xmlns:a16="http://schemas.microsoft.com/office/drawing/2014/main" xmlns="" id="{0D5718C1-3221-4FDB-9E4B-18FBAF110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862" y="4133850"/>
              <a:ext cx="522288" cy="541338"/>
              <a:chOff x="508" y="2604"/>
              <a:chExt cx="329" cy="341"/>
            </a:xfrm>
          </p:grpSpPr>
          <p:sp>
            <p:nvSpPr>
              <p:cNvPr id="7308" name="Freeform 11">
                <a:extLst>
                  <a:ext uri="{FF2B5EF4-FFF2-40B4-BE49-F238E27FC236}">
                    <a16:creationId xmlns:a16="http://schemas.microsoft.com/office/drawing/2014/main" xmlns="" id="{177D89D0-4C1D-4B9B-B779-407DF9BF7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" y="260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09" name="Rectangle 12">
                <a:extLst>
                  <a:ext uri="{FF2B5EF4-FFF2-40B4-BE49-F238E27FC236}">
                    <a16:creationId xmlns:a16="http://schemas.microsoft.com/office/drawing/2014/main" xmlns="" id="{E14D516D-0EEB-4836-B2BA-66E2E673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2651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C</a:t>
                </a:r>
              </a:p>
            </p:txBody>
          </p:sp>
        </p:grpSp>
        <p:grpSp>
          <p:nvGrpSpPr>
            <p:cNvPr id="7177" name="Group 13">
              <a:extLst>
                <a:ext uri="{FF2B5EF4-FFF2-40B4-BE49-F238E27FC236}">
                  <a16:creationId xmlns:a16="http://schemas.microsoft.com/office/drawing/2014/main" xmlns="" id="{C099EB5B-A241-40A9-99ED-330E6F53F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4883150"/>
              <a:ext cx="522288" cy="541338"/>
              <a:chOff x="500" y="3076"/>
              <a:chExt cx="329" cy="341"/>
            </a:xfrm>
          </p:grpSpPr>
          <p:sp>
            <p:nvSpPr>
              <p:cNvPr id="7306" name="Freeform 14">
                <a:extLst>
                  <a:ext uri="{FF2B5EF4-FFF2-40B4-BE49-F238E27FC236}">
                    <a16:creationId xmlns:a16="http://schemas.microsoft.com/office/drawing/2014/main" xmlns="" id="{4C0F23E5-4B3B-4589-B08B-B1C9D5C17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" y="307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07" name="Rectangle 15">
                <a:extLst>
                  <a:ext uri="{FF2B5EF4-FFF2-40B4-BE49-F238E27FC236}">
                    <a16:creationId xmlns:a16="http://schemas.microsoft.com/office/drawing/2014/main" xmlns="" id="{1E5399FC-31ED-42C7-B6ED-DE992B984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3123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D</a:t>
                </a:r>
              </a:p>
            </p:txBody>
          </p:sp>
        </p:grpSp>
        <p:grpSp>
          <p:nvGrpSpPr>
            <p:cNvPr id="7206" name="Group 56">
              <a:extLst>
                <a:ext uri="{FF2B5EF4-FFF2-40B4-BE49-F238E27FC236}">
                  <a16:creationId xmlns:a16="http://schemas.microsoft.com/office/drawing/2014/main" xmlns="" id="{CE663FE6-E8D5-4301-AD6B-727027D7B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4663" y="2470150"/>
              <a:ext cx="1535113" cy="711200"/>
              <a:chOff x="940" y="1556"/>
              <a:chExt cx="967" cy="448"/>
            </a:xfrm>
          </p:grpSpPr>
          <p:grpSp>
            <p:nvGrpSpPr>
              <p:cNvPr id="7276" name="Group 57">
                <a:extLst>
                  <a:ext uri="{FF2B5EF4-FFF2-40B4-BE49-F238E27FC236}">
                    <a16:creationId xmlns:a16="http://schemas.microsoft.com/office/drawing/2014/main" xmlns="" id="{A678E22C-1C8D-47C7-9686-AFEB1D8BFA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556"/>
                <a:ext cx="305" cy="448"/>
                <a:chOff x="940" y="1556"/>
                <a:chExt cx="305" cy="448"/>
              </a:xfrm>
            </p:grpSpPr>
            <p:grpSp>
              <p:nvGrpSpPr>
                <p:cNvPr id="7290" name="Group 58">
                  <a:extLst>
                    <a:ext uri="{FF2B5EF4-FFF2-40B4-BE49-F238E27FC236}">
                      <a16:creationId xmlns:a16="http://schemas.microsoft.com/office/drawing/2014/main" xmlns="" id="{23B228BA-FFD4-4E8C-92A0-E6919562C4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0" y="1556"/>
                  <a:ext cx="305" cy="448"/>
                  <a:chOff x="940" y="1556"/>
                  <a:chExt cx="305" cy="448"/>
                </a:xfrm>
              </p:grpSpPr>
              <p:sp>
                <p:nvSpPr>
                  <p:cNvPr id="7292" name="AutoShape 59">
                    <a:extLst>
                      <a:ext uri="{FF2B5EF4-FFF2-40B4-BE49-F238E27FC236}">
                        <a16:creationId xmlns:a16="http://schemas.microsoft.com/office/drawing/2014/main" xmlns="" id="{D3676141-AD87-453B-8721-EBDA24989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0" y="162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93" name="AutoShape 60">
                    <a:extLst>
                      <a:ext uri="{FF2B5EF4-FFF2-40B4-BE49-F238E27FC236}">
                        <a16:creationId xmlns:a16="http://schemas.microsoft.com/office/drawing/2014/main" xmlns="" id="{662864A8-EB15-4E66-B374-5CEF0E424F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0" y="155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91" name="AutoShape 61">
                  <a:extLst>
                    <a:ext uri="{FF2B5EF4-FFF2-40B4-BE49-F238E27FC236}">
                      <a16:creationId xmlns:a16="http://schemas.microsoft.com/office/drawing/2014/main" xmlns="" id="{A069B15D-4B94-402F-9033-838C96D1B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66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77" name="Group 62">
                <a:extLst>
                  <a:ext uri="{FF2B5EF4-FFF2-40B4-BE49-F238E27FC236}">
                    <a16:creationId xmlns:a16="http://schemas.microsoft.com/office/drawing/2014/main" xmlns="" id="{7C01A89A-30D9-412B-B881-B53E9FBE0A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556"/>
                <a:ext cx="378" cy="448"/>
                <a:chOff x="1241" y="1556"/>
                <a:chExt cx="378" cy="448"/>
              </a:xfrm>
            </p:grpSpPr>
            <p:grpSp>
              <p:nvGrpSpPr>
                <p:cNvPr id="7285" name="Group 63">
                  <a:extLst>
                    <a:ext uri="{FF2B5EF4-FFF2-40B4-BE49-F238E27FC236}">
                      <a16:creationId xmlns:a16="http://schemas.microsoft.com/office/drawing/2014/main" xmlns="" id="{7B513115-F326-4453-92B8-75F9E3412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1" y="1556"/>
                  <a:ext cx="378" cy="448"/>
                  <a:chOff x="1241" y="1556"/>
                  <a:chExt cx="378" cy="448"/>
                </a:xfrm>
              </p:grpSpPr>
              <p:sp>
                <p:nvSpPr>
                  <p:cNvPr id="7288" name="AutoShape 64">
                    <a:extLst>
                      <a:ext uri="{FF2B5EF4-FFF2-40B4-BE49-F238E27FC236}">
                        <a16:creationId xmlns:a16="http://schemas.microsoft.com/office/drawing/2014/main" xmlns="" id="{B3D861BC-D242-49FB-B216-0323FD0D63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62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89" name="AutoShape 65">
                    <a:extLst>
                      <a:ext uri="{FF2B5EF4-FFF2-40B4-BE49-F238E27FC236}">
                        <a16:creationId xmlns:a16="http://schemas.microsoft.com/office/drawing/2014/main" xmlns="" id="{B09DF75B-9833-43B3-B891-C118BC98DC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155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86" name="Oval 66">
                  <a:extLst>
                    <a:ext uri="{FF2B5EF4-FFF2-40B4-BE49-F238E27FC236}">
                      <a16:creationId xmlns:a16="http://schemas.microsoft.com/office/drawing/2014/main" xmlns="" id="{AB0FAE9F-590F-49ED-96A0-B073820EA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6" y="159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87" name="AutoShape 67">
                  <a:extLst>
                    <a:ext uri="{FF2B5EF4-FFF2-40B4-BE49-F238E27FC236}">
                      <a16:creationId xmlns:a16="http://schemas.microsoft.com/office/drawing/2014/main" xmlns="" id="{5FFA741E-2159-4382-9129-1C9240AE7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8" y="180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278" name="Freeform 68">
                <a:extLst>
                  <a:ext uri="{FF2B5EF4-FFF2-40B4-BE49-F238E27FC236}">
                    <a16:creationId xmlns:a16="http://schemas.microsoft.com/office/drawing/2014/main" xmlns="" id="{F8E5EF79-2A39-4119-8362-4C74D8AC4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178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79" name="Rectangle 69">
                <a:extLst>
                  <a:ext uri="{FF2B5EF4-FFF2-40B4-BE49-F238E27FC236}">
                    <a16:creationId xmlns:a16="http://schemas.microsoft.com/office/drawing/2014/main" xmlns="" id="{02882498-91C1-40A3-B516-E5E90A9D8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178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80" name="Rectangle 70">
                <a:extLst>
                  <a:ext uri="{FF2B5EF4-FFF2-40B4-BE49-F238E27FC236}">
                    <a16:creationId xmlns:a16="http://schemas.microsoft.com/office/drawing/2014/main" xmlns="" id="{7B1589BF-F276-4637-985A-714750DDF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86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81" name="Rectangle 71">
                <a:extLst>
                  <a:ext uri="{FF2B5EF4-FFF2-40B4-BE49-F238E27FC236}">
                    <a16:creationId xmlns:a16="http://schemas.microsoft.com/office/drawing/2014/main" xmlns="" id="{0FB54C2E-5EB7-40CB-8166-8C9B45776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186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7282" name="Group 72">
                <a:extLst>
                  <a:ext uri="{FF2B5EF4-FFF2-40B4-BE49-F238E27FC236}">
                    <a16:creationId xmlns:a16="http://schemas.microsoft.com/office/drawing/2014/main" xmlns="" id="{9191EF9E-F69F-494C-A448-A22E35CD5B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1613"/>
                <a:ext cx="194" cy="364"/>
                <a:chOff x="1623" y="1613"/>
                <a:chExt cx="194" cy="364"/>
              </a:xfrm>
            </p:grpSpPr>
            <p:sp>
              <p:nvSpPr>
                <p:cNvPr id="7283" name="Oval 73">
                  <a:extLst>
                    <a:ext uri="{FF2B5EF4-FFF2-40B4-BE49-F238E27FC236}">
                      <a16:creationId xmlns:a16="http://schemas.microsoft.com/office/drawing/2014/main" xmlns="" id="{F4712F08-7218-4E07-BE10-8DC160145F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161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84" name="Freeform 74">
                  <a:extLst>
                    <a:ext uri="{FF2B5EF4-FFF2-40B4-BE49-F238E27FC236}">
                      <a16:creationId xmlns:a16="http://schemas.microsoft.com/office/drawing/2014/main" xmlns="" id="{0D68E937-EE3F-4457-A46D-19A7D25D7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3" y="168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16" name="Group 84">
              <a:extLst>
                <a:ext uri="{FF2B5EF4-FFF2-40B4-BE49-F238E27FC236}">
                  <a16:creationId xmlns:a16="http://schemas.microsoft.com/office/drawing/2014/main" xmlns="" id="{5C0277DC-9BA6-4323-AB09-2DC0A8B7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663" y="3206750"/>
              <a:ext cx="1535113" cy="711200"/>
              <a:chOff x="1900" y="2020"/>
              <a:chExt cx="967" cy="448"/>
            </a:xfrm>
          </p:grpSpPr>
          <p:grpSp>
            <p:nvGrpSpPr>
              <p:cNvPr id="7258" name="Group 85">
                <a:extLst>
                  <a:ext uri="{FF2B5EF4-FFF2-40B4-BE49-F238E27FC236}">
                    <a16:creationId xmlns:a16="http://schemas.microsoft.com/office/drawing/2014/main" xmlns="" id="{D501FCC5-95A3-44B2-A83E-D8A3B0983B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020"/>
                <a:ext cx="305" cy="448"/>
                <a:chOff x="1900" y="2020"/>
                <a:chExt cx="305" cy="448"/>
              </a:xfrm>
            </p:grpSpPr>
            <p:grpSp>
              <p:nvGrpSpPr>
                <p:cNvPr id="7272" name="Group 86">
                  <a:extLst>
                    <a:ext uri="{FF2B5EF4-FFF2-40B4-BE49-F238E27FC236}">
                      <a16:creationId xmlns:a16="http://schemas.microsoft.com/office/drawing/2014/main" xmlns="" id="{2B63A12F-364F-45AB-ACE9-413235E64A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00" y="2020"/>
                  <a:ext cx="305" cy="448"/>
                  <a:chOff x="1900" y="2020"/>
                  <a:chExt cx="305" cy="448"/>
                </a:xfrm>
              </p:grpSpPr>
              <p:sp>
                <p:nvSpPr>
                  <p:cNvPr id="7274" name="AutoShape 87">
                    <a:extLst>
                      <a:ext uri="{FF2B5EF4-FFF2-40B4-BE49-F238E27FC236}">
                        <a16:creationId xmlns:a16="http://schemas.microsoft.com/office/drawing/2014/main" xmlns="" id="{AE3864C4-C65A-4C83-AE61-EB4326046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0" y="2091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75" name="AutoShape 88">
                    <a:extLst>
                      <a:ext uri="{FF2B5EF4-FFF2-40B4-BE49-F238E27FC236}">
                        <a16:creationId xmlns:a16="http://schemas.microsoft.com/office/drawing/2014/main" xmlns="" id="{447661A8-A255-4A20-8916-1112513931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0" y="2020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73" name="AutoShape 89">
                  <a:extLst>
                    <a:ext uri="{FF2B5EF4-FFF2-40B4-BE49-F238E27FC236}">
                      <a16:creationId xmlns:a16="http://schemas.microsoft.com/office/drawing/2014/main" xmlns="" id="{55362F7A-2694-4EEE-BC1C-7CB61FDF2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2124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59" name="Group 90">
                <a:extLst>
                  <a:ext uri="{FF2B5EF4-FFF2-40B4-BE49-F238E27FC236}">
                    <a16:creationId xmlns:a16="http://schemas.microsoft.com/office/drawing/2014/main" xmlns="" id="{06CC3E08-599B-4171-8FDD-00D4CEF08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020"/>
                <a:ext cx="378" cy="448"/>
                <a:chOff x="2201" y="2020"/>
                <a:chExt cx="378" cy="448"/>
              </a:xfrm>
            </p:grpSpPr>
            <p:grpSp>
              <p:nvGrpSpPr>
                <p:cNvPr id="7267" name="Group 91">
                  <a:extLst>
                    <a:ext uri="{FF2B5EF4-FFF2-40B4-BE49-F238E27FC236}">
                      <a16:creationId xmlns:a16="http://schemas.microsoft.com/office/drawing/2014/main" xmlns="" id="{AAF81442-962B-4A62-B7D1-E7EFAC066F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1" y="2020"/>
                  <a:ext cx="378" cy="448"/>
                  <a:chOff x="2201" y="2020"/>
                  <a:chExt cx="378" cy="448"/>
                </a:xfrm>
              </p:grpSpPr>
              <p:sp>
                <p:nvSpPr>
                  <p:cNvPr id="7270" name="AutoShape 92">
                    <a:extLst>
                      <a:ext uri="{FF2B5EF4-FFF2-40B4-BE49-F238E27FC236}">
                        <a16:creationId xmlns:a16="http://schemas.microsoft.com/office/drawing/2014/main" xmlns="" id="{7DC32B2A-EB03-4541-B8FD-4CA1958614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1" y="2091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71" name="AutoShape 93">
                    <a:extLst>
                      <a:ext uri="{FF2B5EF4-FFF2-40B4-BE49-F238E27FC236}">
                        <a16:creationId xmlns:a16="http://schemas.microsoft.com/office/drawing/2014/main" xmlns="" id="{0573F281-74C1-49AA-9436-DDC772218C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7" y="2020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68" name="Oval 94">
                  <a:extLst>
                    <a:ext uri="{FF2B5EF4-FFF2-40B4-BE49-F238E27FC236}">
                      <a16:creationId xmlns:a16="http://schemas.microsoft.com/office/drawing/2014/main" xmlns="" id="{562D85B6-980E-48AB-8ACC-49D7E179E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6" y="2056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69" name="AutoShape 95">
                  <a:extLst>
                    <a:ext uri="{FF2B5EF4-FFF2-40B4-BE49-F238E27FC236}">
                      <a16:creationId xmlns:a16="http://schemas.microsoft.com/office/drawing/2014/main" xmlns="" id="{B5E2AF36-E06F-42B4-84AE-BF7B0AD7C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8" y="2266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260" name="Freeform 96">
                <a:extLst>
                  <a:ext uri="{FF2B5EF4-FFF2-40B4-BE49-F238E27FC236}">
                    <a16:creationId xmlns:a16="http://schemas.microsoft.com/office/drawing/2014/main" xmlns="" id="{CDCA8417-42A4-47C1-BDB9-1E0A6D3E7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2249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61" name="Rectangle 97">
                <a:extLst>
                  <a:ext uri="{FF2B5EF4-FFF2-40B4-BE49-F238E27FC236}">
                    <a16:creationId xmlns:a16="http://schemas.microsoft.com/office/drawing/2014/main" xmlns="" id="{262D6BB3-4913-4465-BEE9-2BBA2F8F3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2249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62" name="Rectangle 98">
                <a:extLst>
                  <a:ext uri="{FF2B5EF4-FFF2-40B4-BE49-F238E27FC236}">
                    <a16:creationId xmlns:a16="http://schemas.microsoft.com/office/drawing/2014/main" xmlns="" id="{7BB7881B-EBE7-41B9-862E-D22B89FD3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2330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63" name="Rectangle 99">
                <a:extLst>
                  <a:ext uri="{FF2B5EF4-FFF2-40B4-BE49-F238E27FC236}">
                    <a16:creationId xmlns:a16="http://schemas.microsoft.com/office/drawing/2014/main" xmlns="" id="{BE0F3DFD-FA48-4867-A36A-472C72F64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330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7264" name="Group 100">
                <a:extLst>
                  <a:ext uri="{FF2B5EF4-FFF2-40B4-BE49-F238E27FC236}">
                    <a16:creationId xmlns:a16="http://schemas.microsoft.com/office/drawing/2014/main" xmlns="" id="{2CEA49B1-E403-48C4-9F55-BEF633D038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3" y="2077"/>
                <a:ext cx="194" cy="364"/>
                <a:chOff x="2583" y="2077"/>
                <a:chExt cx="194" cy="364"/>
              </a:xfrm>
            </p:grpSpPr>
            <p:sp>
              <p:nvSpPr>
                <p:cNvPr id="7265" name="Oval 101">
                  <a:extLst>
                    <a:ext uri="{FF2B5EF4-FFF2-40B4-BE49-F238E27FC236}">
                      <a16:creationId xmlns:a16="http://schemas.microsoft.com/office/drawing/2014/main" xmlns="" id="{A2955DA4-D4AF-47D3-B988-8C28AC714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2077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66" name="Freeform 102">
                  <a:extLst>
                    <a:ext uri="{FF2B5EF4-FFF2-40B4-BE49-F238E27FC236}">
                      <a16:creationId xmlns:a16="http://schemas.microsoft.com/office/drawing/2014/main" xmlns="" id="{D16876FE-BD25-4D00-AD09-C48AD99D8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3" y="2145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17" name="Group 103">
              <a:extLst>
                <a:ext uri="{FF2B5EF4-FFF2-40B4-BE49-F238E27FC236}">
                  <a16:creationId xmlns:a16="http://schemas.microsoft.com/office/drawing/2014/main" xmlns="" id="{63916979-0E76-4343-84C6-783CC7CF1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6463" y="3917950"/>
              <a:ext cx="1535113" cy="711200"/>
              <a:chOff x="2812" y="2468"/>
              <a:chExt cx="967" cy="448"/>
            </a:xfrm>
          </p:grpSpPr>
          <p:grpSp>
            <p:nvGrpSpPr>
              <p:cNvPr id="7240" name="Group 104">
                <a:extLst>
                  <a:ext uri="{FF2B5EF4-FFF2-40B4-BE49-F238E27FC236}">
                    <a16:creationId xmlns:a16="http://schemas.microsoft.com/office/drawing/2014/main" xmlns="" id="{9E9922CD-845F-4984-8196-2FB387B53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468"/>
                <a:ext cx="305" cy="448"/>
                <a:chOff x="2812" y="2468"/>
                <a:chExt cx="305" cy="448"/>
              </a:xfrm>
            </p:grpSpPr>
            <p:grpSp>
              <p:nvGrpSpPr>
                <p:cNvPr id="7254" name="Group 105">
                  <a:extLst>
                    <a:ext uri="{FF2B5EF4-FFF2-40B4-BE49-F238E27FC236}">
                      <a16:creationId xmlns:a16="http://schemas.microsoft.com/office/drawing/2014/main" xmlns="" id="{C6157670-DB44-48F0-A013-4899EFBCDD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2" y="2468"/>
                  <a:ext cx="305" cy="448"/>
                  <a:chOff x="2812" y="2468"/>
                  <a:chExt cx="305" cy="448"/>
                </a:xfrm>
              </p:grpSpPr>
              <p:sp>
                <p:nvSpPr>
                  <p:cNvPr id="7256" name="AutoShape 106">
                    <a:extLst>
                      <a:ext uri="{FF2B5EF4-FFF2-40B4-BE49-F238E27FC236}">
                        <a16:creationId xmlns:a16="http://schemas.microsoft.com/office/drawing/2014/main" xmlns="" id="{73080CF9-AE18-4B74-B050-748CAB9BB2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2" y="2539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57" name="AutoShape 107">
                    <a:extLst>
                      <a:ext uri="{FF2B5EF4-FFF2-40B4-BE49-F238E27FC236}">
                        <a16:creationId xmlns:a16="http://schemas.microsoft.com/office/drawing/2014/main" xmlns="" id="{265A3CBD-0CF9-4369-8270-C014B01DB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2468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55" name="AutoShape 108">
                  <a:extLst>
                    <a:ext uri="{FF2B5EF4-FFF2-40B4-BE49-F238E27FC236}">
                      <a16:creationId xmlns:a16="http://schemas.microsoft.com/office/drawing/2014/main" xmlns="" id="{88BA1C3B-445C-4FAD-9994-A5D720A92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4" y="2572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41" name="Group 109">
                <a:extLst>
                  <a:ext uri="{FF2B5EF4-FFF2-40B4-BE49-F238E27FC236}">
                    <a16:creationId xmlns:a16="http://schemas.microsoft.com/office/drawing/2014/main" xmlns="" id="{A1C01FB9-75F7-4008-996B-FB9342AC6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468"/>
                <a:ext cx="378" cy="448"/>
                <a:chOff x="3113" y="2468"/>
                <a:chExt cx="378" cy="448"/>
              </a:xfrm>
            </p:grpSpPr>
            <p:grpSp>
              <p:nvGrpSpPr>
                <p:cNvPr id="7249" name="Group 110">
                  <a:extLst>
                    <a:ext uri="{FF2B5EF4-FFF2-40B4-BE49-F238E27FC236}">
                      <a16:creationId xmlns:a16="http://schemas.microsoft.com/office/drawing/2014/main" xmlns="" id="{C67F0184-8402-4256-B25A-68AA5328AB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13" y="2468"/>
                  <a:ext cx="378" cy="448"/>
                  <a:chOff x="3113" y="2468"/>
                  <a:chExt cx="378" cy="448"/>
                </a:xfrm>
              </p:grpSpPr>
              <p:sp>
                <p:nvSpPr>
                  <p:cNvPr id="7252" name="AutoShape 111">
                    <a:extLst>
                      <a:ext uri="{FF2B5EF4-FFF2-40B4-BE49-F238E27FC236}">
                        <a16:creationId xmlns:a16="http://schemas.microsoft.com/office/drawing/2014/main" xmlns="" id="{4C9738E9-E1FE-4EAE-95B5-DD42524129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2539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53" name="AutoShape 112">
                    <a:extLst>
                      <a:ext uri="{FF2B5EF4-FFF2-40B4-BE49-F238E27FC236}">
                        <a16:creationId xmlns:a16="http://schemas.microsoft.com/office/drawing/2014/main" xmlns="" id="{EF8AAB72-B471-4A26-A58A-64EB9FD49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468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50" name="Oval 113">
                  <a:extLst>
                    <a:ext uri="{FF2B5EF4-FFF2-40B4-BE49-F238E27FC236}">
                      <a16:creationId xmlns:a16="http://schemas.microsoft.com/office/drawing/2014/main" xmlns="" id="{E24A8A21-7F3D-49E3-80D3-D537D202A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8" y="2504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51" name="AutoShape 114">
                  <a:extLst>
                    <a:ext uri="{FF2B5EF4-FFF2-40B4-BE49-F238E27FC236}">
                      <a16:creationId xmlns:a16="http://schemas.microsoft.com/office/drawing/2014/main" xmlns="" id="{2C1A0D42-327F-4610-965F-7BD7C0AAB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0" y="2714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242" name="Freeform 115">
                <a:extLst>
                  <a:ext uri="{FF2B5EF4-FFF2-40B4-BE49-F238E27FC236}">
                    <a16:creationId xmlns:a16="http://schemas.microsoft.com/office/drawing/2014/main" xmlns="" id="{FD1AAC3F-D4A0-4770-8354-5DF51C148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2697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3" name="Rectangle 116">
                <a:extLst>
                  <a:ext uri="{FF2B5EF4-FFF2-40B4-BE49-F238E27FC236}">
                    <a16:creationId xmlns:a16="http://schemas.microsoft.com/office/drawing/2014/main" xmlns="" id="{6B7FD133-C4E9-4DCA-98E3-25BF69982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697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4" name="Rectangle 117">
                <a:extLst>
                  <a:ext uri="{FF2B5EF4-FFF2-40B4-BE49-F238E27FC236}">
                    <a16:creationId xmlns:a16="http://schemas.microsoft.com/office/drawing/2014/main" xmlns="" id="{6382259E-F436-4D14-A1A6-EA1583E13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778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45" name="Rectangle 118">
                <a:extLst>
                  <a:ext uri="{FF2B5EF4-FFF2-40B4-BE49-F238E27FC236}">
                    <a16:creationId xmlns:a16="http://schemas.microsoft.com/office/drawing/2014/main" xmlns="" id="{B507CF25-EC66-4D27-A5DA-53D9A5983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2778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7246" name="Group 119">
                <a:extLst>
                  <a:ext uri="{FF2B5EF4-FFF2-40B4-BE49-F238E27FC236}">
                    <a16:creationId xmlns:a16="http://schemas.microsoft.com/office/drawing/2014/main" xmlns="" id="{ABD8C48A-EA6F-48F5-B1F1-ED50BD4B5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" y="2525"/>
                <a:ext cx="194" cy="364"/>
                <a:chOff x="3495" y="2525"/>
                <a:chExt cx="194" cy="364"/>
              </a:xfrm>
            </p:grpSpPr>
            <p:sp>
              <p:nvSpPr>
                <p:cNvPr id="7247" name="Oval 120">
                  <a:extLst>
                    <a:ext uri="{FF2B5EF4-FFF2-40B4-BE49-F238E27FC236}">
                      <a16:creationId xmlns:a16="http://schemas.microsoft.com/office/drawing/2014/main" xmlns="" id="{A5280FC0-981B-485D-A4C1-1820D1DB82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1" y="2525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48" name="Freeform 121">
                  <a:extLst>
                    <a:ext uri="{FF2B5EF4-FFF2-40B4-BE49-F238E27FC236}">
                      <a16:creationId xmlns:a16="http://schemas.microsoft.com/office/drawing/2014/main" xmlns="" id="{617D2942-BD96-4EFD-829D-1818DDDC2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5" y="2593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7218" name="Group 122">
              <a:extLst>
                <a:ext uri="{FF2B5EF4-FFF2-40B4-BE49-F238E27FC236}">
                  <a16:creationId xmlns:a16="http://schemas.microsoft.com/office/drawing/2014/main" xmlns="" id="{314CA9C8-D195-4AF1-AE0E-3945E28C3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7463" y="4705350"/>
              <a:ext cx="1535113" cy="711200"/>
              <a:chOff x="3852" y="2964"/>
              <a:chExt cx="967" cy="448"/>
            </a:xfrm>
          </p:grpSpPr>
          <p:grpSp>
            <p:nvGrpSpPr>
              <p:cNvPr id="7222" name="Group 123">
                <a:extLst>
                  <a:ext uri="{FF2B5EF4-FFF2-40B4-BE49-F238E27FC236}">
                    <a16:creationId xmlns:a16="http://schemas.microsoft.com/office/drawing/2014/main" xmlns="" id="{F5DA6044-A660-4A54-8F02-5E64F7156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964"/>
                <a:ext cx="305" cy="448"/>
                <a:chOff x="3852" y="2964"/>
                <a:chExt cx="305" cy="448"/>
              </a:xfrm>
            </p:grpSpPr>
            <p:grpSp>
              <p:nvGrpSpPr>
                <p:cNvPr id="7236" name="Group 124">
                  <a:extLst>
                    <a:ext uri="{FF2B5EF4-FFF2-40B4-BE49-F238E27FC236}">
                      <a16:creationId xmlns:a16="http://schemas.microsoft.com/office/drawing/2014/main" xmlns="" id="{123A5ECB-F99D-43C9-A468-42DDB06D48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52" y="2964"/>
                  <a:ext cx="305" cy="448"/>
                  <a:chOff x="3852" y="2964"/>
                  <a:chExt cx="305" cy="448"/>
                </a:xfrm>
              </p:grpSpPr>
              <p:sp>
                <p:nvSpPr>
                  <p:cNvPr id="7238" name="AutoShape 125">
                    <a:extLst>
                      <a:ext uri="{FF2B5EF4-FFF2-40B4-BE49-F238E27FC236}">
                        <a16:creationId xmlns:a16="http://schemas.microsoft.com/office/drawing/2014/main" xmlns="" id="{AE02D97D-FD1B-4E58-BDC4-4023FA6FEF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52" y="303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39" name="AutoShape 126">
                    <a:extLst>
                      <a:ext uri="{FF2B5EF4-FFF2-40B4-BE49-F238E27FC236}">
                        <a16:creationId xmlns:a16="http://schemas.microsoft.com/office/drawing/2014/main" xmlns="" id="{4891A1EA-12A8-471D-B9A0-5EA8555796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2" y="296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37" name="AutoShape 127">
                  <a:extLst>
                    <a:ext uri="{FF2B5EF4-FFF2-40B4-BE49-F238E27FC236}">
                      <a16:creationId xmlns:a16="http://schemas.microsoft.com/office/drawing/2014/main" xmlns="" id="{BACF0549-CB40-4A5E-9059-627F268464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4" y="306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7223" name="Group 128">
                <a:extLst>
                  <a:ext uri="{FF2B5EF4-FFF2-40B4-BE49-F238E27FC236}">
                    <a16:creationId xmlns:a16="http://schemas.microsoft.com/office/drawing/2014/main" xmlns="" id="{8BCCBF42-1331-4709-91AF-F2AD44C30F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2964"/>
                <a:ext cx="378" cy="448"/>
                <a:chOff x="4153" y="2964"/>
                <a:chExt cx="378" cy="448"/>
              </a:xfrm>
            </p:grpSpPr>
            <p:grpSp>
              <p:nvGrpSpPr>
                <p:cNvPr id="7231" name="Group 129">
                  <a:extLst>
                    <a:ext uri="{FF2B5EF4-FFF2-40B4-BE49-F238E27FC236}">
                      <a16:creationId xmlns:a16="http://schemas.microsoft.com/office/drawing/2014/main" xmlns="" id="{D368E2ED-7101-4305-9DE0-FEA042D58D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53" y="2964"/>
                  <a:ext cx="378" cy="448"/>
                  <a:chOff x="4153" y="2964"/>
                  <a:chExt cx="378" cy="448"/>
                </a:xfrm>
              </p:grpSpPr>
              <p:sp>
                <p:nvSpPr>
                  <p:cNvPr id="7234" name="AutoShape 130">
                    <a:extLst>
                      <a:ext uri="{FF2B5EF4-FFF2-40B4-BE49-F238E27FC236}">
                        <a16:creationId xmlns:a16="http://schemas.microsoft.com/office/drawing/2014/main" xmlns="" id="{FEA460F8-1EDA-4D62-BD2F-2CFCF1A006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3" y="303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235" name="AutoShape 131">
                    <a:extLst>
                      <a:ext uri="{FF2B5EF4-FFF2-40B4-BE49-F238E27FC236}">
                        <a16:creationId xmlns:a16="http://schemas.microsoft.com/office/drawing/2014/main" xmlns="" id="{805D429F-9968-4C67-B420-D5FC960200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9" y="296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7232" name="Oval 132">
                  <a:extLst>
                    <a:ext uri="{FF2B5EF4-FFF2-40B4-BE49-F238E27FC236}">
                      <a16:creationId xmlns:a16="http://schemas.microsoft.com/office/drawing/2014/main" xmlns="" id="{BFB88D2D-3641-41F1-BE88-28C3D7249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8" y="300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33" name="AutoShape 133">
                  <a:extLst>
                    <a:ext uri="{FF2B5EF4-FFF2-40B4-BE49-F238E27FC236}">
                      <a16:creationId xmlns:a16="http://schemas.microsoft.com/office/drawing/2014/main" xmlns="" id="{4C7C4BC3-8CEB-4B64-8DDF-FC5BA309A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321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7224" name="Freeform 134">
                <a:extLst>
                  <a:ext uri="{FF2B5EF4-FFF2-40B4-BE49-F238E27FC236}">
                    <a16:creationId xmlns:a16="http://schemas.microsoft.com/office/drawing/2014/main" xmlns="" id="{1A1539AD-D298-4026-B0AF-B68278407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7" y="319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25" name="Rectangle 135">
                <a:extLst>
                  <a:ext uri="{FF2B5EF4-FFF2-40B4-BE49-F238E27FC236}">
                    <a16:creationId xmlns:a16="http://schemas.microsoft.com/office/drawing/2014/main" xmlns="" id="{F5D7C26E-C969-4765-A863-F4B3B629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19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26" name="Rectangle 136">
                <a:extLst>
                  <a:ext uri="{FF2B5EF4-FFF2-40B4-BE49-F238E27FC236}">
                    <a16:creationId xmlns:a16="http://schemas.microsoft.com/office/drawing/2014/main" xmlns="" id="{F91583C6-9919-4864-9949-26231B39E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0" y="327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27" name="Rectangle 137">
                <a:extLst>
                  <a:ext uri="{FF2B5EF4-FFF2-40B4-BE49-F238E27FC236}">
                    <a16:creationId xmlns:a16="http://schemas.microsoft.com/office/drawing/2014/main" xmlns="" id="{A0CC582A-0CBF-47AA-B946-5A61C76F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27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7228" name="Group 138">
                <a:extLst>
                  <a:ext uri="{FF2B5EF4-FFF2-40B4-BE49-F238E27FC236}">
                    <a16:creationId xmlns:a16="http://schemas.microsoft.com/office/drawing/2014/main" xmlns="" id="{EFD8E1B0-4C30-4A06-9F0C-B3855555B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5" y="3021"/>
                <a:ext cx="194" cy="364"/>
                <a:chOff x="4535" y="3021"/>
                <a:chExt cx="194" cy="364"/>
              </a:xfrm>
            </p:grpSpPr>
            <p:sp>
              <p:nvSpPr>
                <p:cNvPr id="7229" name="Oval 139">
                  <a:extLst>
                    <a:ext uri="{FF2B5EF4-FFF2-40B4-BE49-F238E27FC236}">
                      <a16:creationId xmlns:a16="http://schemas.microsoft.com/office/drawing/2014/main" xmlns="" id="{FB9082CD-3012-4E24-BF92-AE81037C3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1" y="302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30" name="Freeform 140">
                  <a:extLst>
                    <a:ext uri="{FF2B5EF4-FFF2-40B4-BE49-F238E27FC236}">
                      <a16:creationId xmlns:a16="http://schemas.microsoft.com/office/drawing/2014/main" xmlns="" id="{4B193B13-BC3C-4C23-8D70-B378B70FD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308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7219" name="Rectangle 141">
              <a:extLst>
                <a:ext uri="{FF2B5EF4-FFF2-40B4-BE49-F238E27FC236}">
                  <a16:creationId xmlns:a16="http://schemas.microsoft.com/office/drawing/2014/main" xmlns="" id="{D6233102-6580-48AD-BF8F-567A0BB01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6" y="2447926"/>
              <a:ext cx="371475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T</a:t>
              </a:r>
            </a:p>
            <a:p>
              <a:pPr algn="ctr"/>
              <a:r>
                <a:rPr lang="en-US" altLang="en-US" i="1"/>
                <a:t>a</a:t>
              </a:r>
            </a:p>
            <a:p>
              <a:pPr algn="ctr"/>
              <a:r>
                <a:rPr lang="en-US" altLang="en-US" i="1"/>
                <a:t>s</a:t>
              </a:r>
            </a:p>
            <a:p>
              <a:pPr algn="ctr"/>
              <a:r>
                <a:rPr lang="en-US" altLang="en-US" i="1"/>
                <a:t>k</a:t>
              </a:r>
            </a:p>
            <a:p>
              <a:pPr algn="ctr"/>
              <a:endParaRPr lang="en-US" altLang="en-US" i="1"/>
            </a:p>
            <a:p>
              <a:pPr algn="ctr"/>
              <a:r>
                <a:rPr lang="en-US" altLang="en-US" i="1"/>
                <a:t>O</a:t>
              </a:r>
            </a:p>
            <a:p>
              <a:pPr algn="ctr"/>
              <a:r>
                <a:rPr lang="en-US" altLang="en-US" i="1"/>
                <a:t>r</a:t>
              </a:r>
            </a:p>
            <a:p>
              <a:pPr algn="ctr"/>
              <a:r>
                <a:rPr lang="en-US" altLang="en-US" i="1"/>
                <a:t>d</a:t>
              </a:r>
            </a:p>
            <a:p>
              <a:pPr algn="ctr"/>
              <a:r>
                <a:rPr lang="en-US" altLang="en-US" i="1"/>
                <a:t>e</a:t>
              </a:r>
            </a:p>
            <a:p>
              <a:pPr algn="ctr"/>
              <a:r>
                <a:rPr lang="en-US" altLang="en-US" i="1"/>
                <a:t>r</a:t>
              </a:r>
            </a:p>
          </p:txBody>
        </p:sp>
        <p:sp>
          <p:nvSpPr>
            <p:cNvPr id="7220" name="Line 142">
              <a:extLst>
                <a:ext uri="{FF2B5EF4-FFF2-40B4-BE49-F238E27FC236}">
                  <a16:creationId xmlns:a16="http://schemas.microsoft.com/office/drawing/2014/main" xmlns="" id="{1B598ADA-CB9E-4703-A3AF-B28272798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412" y="2305050"/>
              <a:ext cx="0" cy="303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DF1F05B-2178-4C11-B979-2D5F9E3DB2AF}"/>
              </a:ext>
            </a:extLst>
          </p:cNvPr>
          <p:cNvGrpSpPr/>
          <p:nvPr/>
        </p:nvGrpSpPr>
        <p:grpSpPr>
          <a:xfrm>
            <a:off x="1228726" y="1248607"/>
            <a:ext cx="7481886" cy="1571625"/>
            <a:chOff x="2632076" y="969964"/>
            <a:chExt cx="7481886" cy="1571625"/>
          </a:xfrm>
        </p:grpSpPr>
        <p:sp>
          <p:nvSpPr>
            <p:cNvPr id="7178" name="Rectangle 16">
              <a:extLst>
                <a:ext uri="{FF2B5EF4-FFF2-40B4-BE49-F238E27FC236}">
                  <a16:creationId xmlns:a16="http://schemas.microsoft.com/office/drawing/2014/main" xmlns="" id="{112E4EB0-80E6-4396-8472-B792A629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0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30</a:t>
              </a:r>
            </a:p>
          </p:txBody>
        </p:sp>
        <p:grpSp>
          <p:nvGrpSpPr>
            <p:cNvPr id="7179" name="Group 17">
              <a:extLst>
                <a:ext uri="{FF2B5EF4-FFF2-40B4-BE49-F238E27FC236}">
                  <a16:creationId xmlns:a16="http://schemas.microsoft.com/office/drawing/2014/main" xmlns="" id="{80032D8C-67CF-4274-BDFB-97020590F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3712" y="2070100"/>
              <a:ext cx="1498600" cy="0"/>
              <a:chOff x="952" y="1304"/>
              <a:chExt cx="944" cy="0"/>
            </a:xfrm>
          </p:grpSpPr>
          <p:sp>
            <p:nvSpPr>
              <p:cNvPr id="7303" name="Line 18">
                <a:extLst>
                  <a:ext uri="{FF2B5EF4-FFF2-40B4-BE49-F238E27FC236}">
                    <a16:creationId xmlns:a16="http://schemas.microsoft.com/office/drawing/2014/main" xmlns="" id="{DF65D653-A17F-4E1F-8025-A848DFC5D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2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4" name="Line 19">
                <a:extLst>
                  <a:ext uri="{FF2B5EF4-FFF2-40B4-BE49-F238E27FC236}">
                    <a16:creationId xmlns:a16="http://schemas.microsoft.com/office/drawing/2014/main" xmlns="" id="{D8D4E054-BBFE-4D25-82F0-629BD8678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5" name="Line 20">
                <a:extLst>
                  <a:ext uri="{FF2B5EF4-FFF2-40B4-BE49-F238E27FC236}">
                    <a16:creationId xmlns:a16="http://schemas.microsoft.com/office/drawing/2014/main" xmlns="" id="{68DFFB93-B165-4632-B42B-2C45DCE9C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0" name="Rectangle 21">
              <a:extLst>
                <a:ext uri="{FF2B5EF4-FFF2-40B4-BE49-F238E27FC236}">
                  <a16:creationId xmlns:a16="http://schemas.microsoft.com/office/drawing/2014/main" xmlns="" id="{B0896D4C-D747-4909-AB39-19A057C6A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2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40</a:t>
              </a:r>
            </a:p>
          </p:txBody>
        </p:sp>
        <p:sp>
          <p:nvSpPr>
            <p:cNvPr id="7181" name="Rectangle 22">
              <a:extLst>
                <a:ext uri="{FF2B5EF4-FFF2-40B4-BE49-F238E27FC236}">
                  <a16:creationId xmlns:a16="http://schemas.microsoft.com/office/drawing/2014/main" xmlns="" id="{9FB68CF1-8FED-473B-BCF3-E2C1AB64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9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20</a:t>
              </a:r>
            </a:p>
          </p:txBody>
        </p:sp>
        <p:sp>
          <p:nvSpPr>
            <p:cNvPr id="7182" name="Line 23">
              <a:extLst>
                <a:ext uri="{FF2B5EF4-FFF2-40B4-BE49-F238E27FC236}">
                  <a16:creationId xmlns:a16="http://schemas.microsoft.com/office/drawing/2014/main" xmlns="" id="{8067E5E1-6CC6-45C0-8B39-8F40237F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90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24">
              <a:extLst>
                <a:ext uri="{FF2B5EF4-FFF2-40B4-BE49-F238E27FC236}">
                  <a16:creationId xmlns:a16="http://schemas.microsoft.com/office/drawing/2014/main" xmlns="" id="{3E5CBC88-D810-4CEB-BA61-742B16AA9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0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25">
              <a:extLst>
                <a:ext uri="{FF2B5EF4-FFF2-40B4-BE49-F238E27FC236}">
                  <a16:creationId xmlns:a16="http://schemas.microsoft.com/office/drawing/2014/main" xmlns="" id="{032E345A-71A4-4D11-8DEA-7A581F7C8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4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Rectangle 26">
              <a:extLst>
                <a:ext uri="{FF2B5EF4-FFF2-40B4-BE49-F238E27FC236}">
                  <a16:creationId xmlns:a16="http://schemas.microsoft.com/office/drawing/2014/main" xmlns="" id="{51E64264-864E-4590-83FD-3220FAC4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8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30</a:t>
              </a:r>
            </a:p>
          </p:txBody>
        </p:sp>
        <p:grpSp>
          <p:nvGrpSpPr>
            <p:cNvPr id="7186" name="Group 27">
              <a:extLst>
                <a:ext uri="{FF2B5EF4-FFF2-40B4-BE49-F238E27FC236}">
                  <a16:creationId xmlns:a16="http://schemas.microsoft.com/office/drawing/2014/main" xmlns="" id="{0C731988-BB95-4A26-866B-77AA78AAD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512" y="2070100"/>
              <a:ext cx="1498600" cy="0"/>
              <a:chOff x="1944" y="1304"/>
              <a:chExt cx="944" cy="0"/>
            </a:xfrm>
          </p:grpSpPr>
          <p:sp>
            <p:nvSpPr>
              <p:cNvPr id="7300" name="Line 28">
                <a:extLst>
                  <a:ext uri="{FF2B5EF4-FFF2-40B4-BE49-F238E27FC236}">
                    <a16:creationId xmlns:a16="http://schemas.microsoft.com/office/drawing/2014/main" xmlns="" id="{6BA04F7C-7624-4EFD-ABB2-605FF28E6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" name="Line 29">
                <a:extLst>
                  <a:ext uri="{FF2B5EF4-FFF2-40B4-BE49-F238E27FC236}">
                    <a16:creationId xmlns:a16="http://schemas.microsoft.com/office/drawing/2014/main" xmlns="" id="{11E3D255-4D3B-44C6-A343-B1E6BB353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2" name="Line 30">
                <a:extLst>
                  <a:ext uri="{FF2B5EF4-FFF2-40B4-BE49-F238E27FC236}">
                    <a16:creationId xmlns:a16="http://schemas.microsoft.com/office/drawing/2014/main" xmlns="" id="{A20F499B-EE5E-4EED-B630-3DBD91C8C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2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7" name="Rectangle 31">
              <a:extLst>
                <a:ext uri="{FF2B5EF4-FFF2-40B4-BE49-F238E27FC236}">
                  <a16:creationId xmlns:a16="http://schemas.microsoft.com/office/drawing/2014/main" xmlns="" id="{9F7ABD2D-5F7F-4875-B03A-4155EE5E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0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40</a:t>
              </a:r>
            </a:p>
          </p:txBody>
        </p:sp>
        <p:sp>
          <p:nvSpPr>
            <p:cNvPr id="7188" name="Rectangle 32">
              <a:extLst>
                <a:ext uri="{FF2B5EF4-FFF2-40B4-BE49-F238E27FC236}">
                  <a16:creationId xmlns:a16="http://schemas.microsoft.com/office/drawing/2014/main" xmlns="" id="{75798586-4B72-4ABB-83C1-90C34EEB1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7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20</a:t>
              </a:r>
            </a:p>
          </p:txBody>
        </p:sp>
        <p:sp>
          <p:nvSpPr>
            <p:cNvPr id="7189" name="Line 33">
              <a:extLst>
                <a:ext uri="{FF2B5EF4-FFF2-40B4-BE49-F238E27FC236}">
                  <a16:creationId xmlns:a16="http://schemas.microsoft.com/office/drawing/2014/main" xmlns="" id="{62359C12-DA04-410E-A6FF-5A5BE2C42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8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34">
              <a:extLst>
                <a:ext uri="{FF2B5EF4-FFF2-40B4-BE49-F238E27FC236}">
                  <a16:creationId xmlns:a16="http://schemas.microsoft.com/office/drawing/2014/main" xmlns="" id="{35F8CC3F-BA66-4F1E-A893-034A4636F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88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35">
              <a:extLst>
                <a:ext uri="{FF2B5EF4-FFF2-40B4-BE49-F238E27FC236}">
                  <a16:creationId xmlns:a16="http://schemas.microsoft.com/office/drawing/2014/main" xmlns="" id="{A5E13D45-F2D6-45A2-8F2C-AEB7E2EB3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52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36">
              <a:extLst>
                <a:ext uri="{FF2B5EF4-FFF2-40B4-BE49-F238E27FC236}">
                  <a16:creationId xmlns:a16="http://schemas.microsoft.com/office/drawing/2014/main" xmlns="" id="{F0EE34BC-2931-4967-A67E-8F2C7E209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30</a:t>
              </a:r>
            </a:p>
          </p:txBody>
        </p:sp>
        <p:grpSp>
          <p:nvGrpSpPr>
            <p:cNvPr id="7193" name="Group 37">
              <a:extLst>
                <a:ext uri="{FF2B5EF4-FFF2-40B4-BE49-F238E27FC236}">
                  <a16:creationId xmlns:a16="http://schemas.microsoft.com/office/drawing/2014/main" xmlns="" id="{2D18A1FE-3339-4766-9B4E-934048E4E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3312" y="2070100"/>
              <a:ext cx="1498600" cy="0"/>
              <a:chOff x="2936" y="1304"/>
              <a:chExt cx="944" cy="0"/>
            </a:xfrm>
          </p:grpSpPr>
          <p:sp>
            <p:nvSpPr>
              <p:cNvPr id="7297" name="Line 38">
                <a:extLst>
                  <a:ext uri="{FF2B5EF4-FFF2-40B4-BE49-F238E27FC236}">
                    <a16:creationId xmlns:a16="http://schemas.microsoft.com/office/drawing/2014/main" xmlns="" id="{8C4A0B1A-EFCA-4BC6-BB93-1A08FC535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8" name="Line 39">
                <a:extLst>
                  <a:ext uri="{FF2B5EF4-FFF2-40B4-BE49-F238E27FC236}">
                    <a16:creationId xmlns:a16="http://schemas.microsoft.com/office/drawing/2014/main" xmlns="" id="{59396214-E0C1-4401-A6D9-B2EC59AE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9" name="Line 40">
                <a:extLst>
                  <a:ext uri="{FF2B5EF4-FFF2-40B4-BE49-F238E27FC236}">
                    <a16:creationId xmlns:a16="http://schemas.microsoft.com/office/drawing/2014/main" xmlns="" id="{0ABB07FD-BE09-4A47-BAE2-81EBBCD14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4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4" name="Rectangle 41">
              <a:extLst>
                <a:ext uri="{FF2B5EF4-FFF2-40B4-BE49-F238E27FC236}">
                  <a16:creationId xmlns:a16="http://schemas.microsoft.com/office/drawing/2014/main" xmlns="" id="{7EC4B179-57CB-493B-829D-AB61520FF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8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40</a:t>
              </a:r>
            </a:p>
          </p:txBody>
        </p:sp>
        <p:sp>
          <p:nvSpPr>
            <p:cNvPr id="7195" name="Rectangle 42">
              <a:extLst>
                <a:ext uri="{FF2B5EF4-FFF2-40B4-BE49-F238E27FC236}">
                  <a16:creationId xmlns:a16="http://schemas.microsoft.com/office/drawing/2014/main" xmlns="" id="{35BAAC69-29B2-4665-AA5A-7E31772E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5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20</a:t>
              </a:r>
            </a:p>
          </p:txBody>
        </p:sp>
        <p:sp>
          <p:nvSpPr>
            <p:cNvPr id="7196" name="Line 43">
              <a:extLst>
                <a:ext uri="{FF2B5EF4-FFF2-40B4-BE49-F238E27FC236}">
                  <a16:creationId xmlns:a16="http://schemas.microsoft.com/office/drawing/2014/main" xmlns="" id="{27F66D25-859D-4733-8EA3-F2E9632DF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86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44">
              <a:extLst>
                <a:ext uri="{FF2B5EF4-FFF2-40B4-BE49-F238E27FC236}">
                  <a16:creationId xmlns:a16="http://schemas.microsoft.com/office/drawing/2014/main" xmlns="" id="{FE200EEB-8BF5-44C2-A6CF-C30EC3150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36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45">
              <a:extLst>
                <a:ext uri="{FF2B5EF4-FFF2-40B4-BE49-F238E27FC236}">
                  <a16:creationId xmlns:a16="http://schemas.microsoft.com/office/drawing/2014/main" xmlns="" id="{88857FCF-5C16-4FF1-B006-BE030D71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46">
              <a:extLst>
                <a:ext uri="{FF2B5EF4-FFF2-40B4-BE49-F238E27FC236}">
                  <a16:creationId xmlns:a16="http://schemas.microsoft.com/office/drawing/2014/main" xmlns="" id="{C25D35D7-4654-4761-9552-C6B54189B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4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30</a:t>
              </a:r>
            </a:p>
          </p:txBody>
        </p:sp>
        <p:grpSp>
          <p:nvGrpSpPr>
            <p:cNvPr id="7200" name="Group 47">
              <a:extLst>
                <a:ext uri="{FF2B5EF4-FFF2-40B4-BE49-F238E27FC236}">
                  <a16:creationId xmlns:a16="http://schemas.microsoft.com/office/drawing/2014/main" xmlns="" id="{A869D224-3B95-4B9B-BEF1-73FC619CE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8112" y="2070100"/>
              <a:ext cx="1498600" cy="0"/>
              <a:chOff x="3928" y="1304"/>
              <a:chExt cx="944" cy="0"/>
            </a:xfrm>
          </p:grpSpPr>
          <p:sp>
            <p:nvSpPr>
              <p:cNvPr id="7294" name="Line 48">
                <a:extLst>
                  <a:ext uri="{FF2B5EF4-FFF2-40B4-BE49-F238E27FC236}">
                    <a16:creationId xmlns:a16="http://schemas.microsoft.com/office/drawing/2014/main" xmlns="" id="{A8E34E2F-EFED-4E84-98DE-B04419902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1304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Line 49">
                <a:extLst>
                  <a:ext uri="{FF2B5EF4-FFF2-40B4-BE49-F238E27FC236}">
                    <a16:creationId xmlns:a16="http://schemas.microsoft.com/office/drawing/2014/main" xmlns="" id="{781BDC7B-6B51-4363-961C-9FE5E9730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130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6" name="Line 50">
                <a:extLst>
                  <a:ext uri="{FF2B5EF4-FFF2-40B4-BE49-F238E27FC236}">
                    <a16:creationId xmlns:a16="http://schemas.microsoft.com/office/drawing/2014/main" xmlns="" id="{42947C44-26D1-463C-B74B-9FC3DEEC2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30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01" name="Rectangle 51">
              <a:extLst>
                <a:ext uri="{FF2B5EF4-FFF2-40B4-BE49-F238E27FC236}">
                  <a16:creationId xmlns:a16="http://schemas.microsoft.com/office/drawing/2014/main" xmlns="" id="{0E6502B2-BF6F-4306-AD3E-49E2E236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40</a:t>
              </a:r>
            </a:p>
          </p:txBody>
        </p:sp>
        <p:sp>
          <p:nvSpPr>
            <p:cNvPr id="7202" name="Rectangle 52">
              <a:extLst>
                <a:ext uri="{FF2B5EF4-FFF2-40B4-BE49-F238E27FC236}">
                  <a16:creationId xmlns:a16="http://schemas.microsoft.com/office/drawing/2014/main" xmlns="" id="{8B55A79B-78B2-4E0F-95C5-3E923E9C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3325" y="20748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20</a:t>
              </a:r>
            </a:p>
          </p:txBody>
        </p:sp>
        <p:sp>
          <p:nvSpPr>
            <p:cNvPr id="7203" name="Line 53">
              <a:extLst>
                <a:ext uri="{FF2B5EF4-FFF2-40B4-BE49-F238E27FC236}">
                  <a16:creationId xmlns:a16="http://schemas.microsoft.com/office/drawing/2014/main" xmlns="" id="{BEB152D6-415F-4EFF-AFDC-242A45F0E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34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54">
              <a:extLst>
                <a:ext uri="{FF2B5EF4-FFF2-40B4-BE49-F238E27FC236}">
                  <a16:creationId xmlns:a16="http://schemas.microsoft.com/office/drawing/2014/main" xmlns="" id="{05E0C635-1F66-45A9-BB82-7B5912522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84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55">
              <a:extLst>
                <a:ext uri="{FF2B5EF4-FFF2-40B4-BE49-F238E27FC236}">
                  <a16:creationId xmlns:a16="http://schemas.microsoft.com/office/drawing/2014/main" xmlns="" id="{8366B5B0-6D83-4F44-AF5E-CB955A1C1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4812" y="18986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Rectangle 75">
              <a:extLst>
                <a:ext uri="{FF2B5EF4-FFF2-40B4-BE49-F238E27FC236}">
                  <a16:creationId xmlns:a16="http://schemas.microsoft.com/office/drawing/2014/main" xmlns="" id="{7690801F-09BA-497A-8AE2-D5C1CCAD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076" y="969964"/>
              <a:ext cx="90487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6 PM</a:t>
              </a:r>
            </a:p>
          </p:txBody>
        </p:sp>
        <p:sp>
          <p:nvSpPr>
            <p:cNvPr id="7208" name="Line 76">
              <a:extLst>
                <a:ext uri="{FF2B5EF4-FFF2-40B4-BE49-F238E27FC236}">
                  <a16:creationId xmlns:a16="http://schemas.microsoft.com/office/drawing/2014/main" xmlns="" id="{FD0CA91A-5FA4-4018-B195-3E43A54FD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1962" y="1562100"/>
              <a:ext cx="632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77">
              <a:extLst>
                <a:ext uri="{FF2B5EF4-FFF2-40B4-BE49-F238E27FC236}">
                  <a16:creationId xmlns:a16="http://schemas.microsoft.com/office/drawing/2014/main" xmlns="" id="{5D187C39-6971-4317-842F-B85EB7832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612" y="14287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Rectangle 78">
              <a:extLst>
                <a:ext uri="{FF2B5EF4-FFF2-40B4-BE49-F238E27FC236}">
                  <a16:creationId xmlns:a16="http://schemas.microsoft.com/office/drawing/2014/main" xmlns="" id="{204D9580-D39D-43F9-A1D2-152DB7A3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6" y="9826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7</a:t>
              </a:r>
            </a:p>
          </p:txBody>
        </p:sp>
        <p:sp>
          <p:nvSpPr>
            <p:cNvPr id="7211" name="Rectangle 79">
              <a:extLst>
                <a:ext uri="{FF2B5EF4-FFF2-40B4-BE49-F238E27FC236}">
                  <a16:creationId xmlns:a16="http://schemas.microsoft.com/office/drawing/2014/main" xmlns="" id="{411C9FFC-BB2E-4EF6-B2DD-1BA3149B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776" y="9826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8</a:t>
              </a:r>
            </a:p>
          </p:txBody>
        </p:sp>
        <p:sp>
          <p:nvSpPr>
            <p:cNvPr id="7212" name="Rectangle 80">
              <a:extLst>
                <a:ext uri="{FF2B5EF4-FFF2-40B4-BE49-F238E27FC236}">
                  <a16:creationId xmlns:a16="http://schemas.microsoft.com/office/drawing/2014/main" xmlns="" id="{14905402-EBBA-46CA-A245-95E18514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776" y="9826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9</a:t>
              </a:r>
            </a:p>
          </p:txBody>
        </p:sp>
        <p:sp>
          <p:nvSpPr>
            <p:cNvPr id="7213" name="Rectangle 81">
              <a:extLst>
                <a:ext uri="{FF2B5EF4-FFF2-40B4-BE49-F238E27FC236}">
                  <a16:creationId xmlns:a16="http://schemas.microsoft.com/office/drawing/2014/main" xmlns="" id="{BEB3E434-D277-4D4D-A0FB-26F1362A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575" y="9953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10</a:t>
              </a:r>
            </a:p>
          </p:txBody>
        </p:sp>
        <p:sp>
          <p:nvSpPr>
            <p:cNvPr id="7214" name="Rectangle 82">
              <a:extLst>
                <a:ext uri="{FF2B5EF4-FFF2-40B4-BE49-F238E27FC236}">
                  <a16:creationId xmlns:a16="http://schemas.microsoft.com/office/drawing/2014/main" xmlns="" id="{0A4E865D-2DD9-46CC-9577-E1641583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8776" y="982663"/>
              <a:ext cx="50879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11</a:t>
              </a:r>
            </a:p>
          </p:txBody>
        </p:sp>
        <p:sp>
          <p:nvSpPr>
            <p:cNvPr id="7215" name="Rectangle 83">
              <a:extLst>
                <a:ext uri="{FF2B5EF4-FFF2-40B4-BE49-F238E27FC236}">
                  <a16:creationId xmlns:a16="http://schemas.microsoft.com/office/drawing/2014/main" xmlns="" id="{C97A801C-9FF7-43FD-8D52-986B5A08D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462" y="969964"/>
              <a:ext cx="14605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Midnight</a:t>
              </a:r>
            </a:p>
          </p:txBody>
        </p:sp>
        <p:sp>
          <p:nvSpPr>
            <p:cNvPr id="7221" name="Rectangle 143">
              <a:extLst>
                <a:ext uri="{FF2B5EF4-FFF2-40B4-BE49-F238E27FC236}">
                  <a16:creationId xmlns:a16="http://schemas.microsoft.com/office/drawing/2014/main" xmlns="" id="{FAFA8AE8-E253-4B5A-BC23-F39B4D3C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6" y="1520825"/>
              <a:ext cx="70167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/>
                <a:t>Time</a:t>
              </a:r>
            </a:p>
          </p:txBody>
        </p:sp>
      </p:grpSp>
      <p:sp>
        <p:nvSpPr>
          <p:cNvPr id="152" name="Rectangle 3">
            <a:extLst>
              <a:ext uri="{FF2B5EF4-FFF2-40B4-BE49-F238E27FC236}">
                <a16:creationId xmlns:a16="http://schemas.microsoft.com/office/drawing/2014/main" xmlns="" id="{411EC8EA-B568-4641-ADFE-D8FA93E12DDD}"/>
              </a:ext>
            </a:extLst>
          </p:cNvPr>
          <p:cNvSpPr txBox="1">
            <a:spLocks noChangeArrowheads="1"/>
          </p:cNvSpPr>
          <p:nvPr/>
        </p:nvSpPr>
        <p:spPr>
          <a:xfrm>
            <a:off x="8016046" y="3208134"/>
            <a:ext cx="3503612" cy="1414944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Sequential laundry takes 6 hours for 4 loads</a:t>
            </a:r>
          </a:p>
          <a:p>
            <a:pPr marL="0" indent="0">
              <a:buNone/>
            </a:pPr>
            <a:r>
              <a:rPr lang="en-US" altLang="en-US" sz="1800" dirty="0"/>
              <a:t>If they learned pipelining, how long would laundry take? </a:t>
            </a:r>
          </a:p>
        </p:txBody>
      </p:sp>
    </p:spTree>
    <p:extLst>
      <p:ext uri="{BB962C8B-B14F-4D97-AF65-F5344CB8AC3E}">
        <p14:creationId xmlns:p14="http://schemas.microsoft.com/office/powerpoint/2010/main" val="26311886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33327A8D-ACA3-4C14-BCF0-4CDFDA474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499" y="378379"/>
            <a:ext cx="4116389" cy="714375"/>
          </a:xfrm>
          <a:noFill/>
        </p:spPr>
        <p:txBody>
          <a:bodyPr vert="horz" lIns="90488" tIns="44450" rIns="90488" bIns="44450" rtlCol="0" anchor="b">
            <a:normAutofit fontScale="90000"/>
          </a:bodyPr>
          <a:lstStyle/>
          <a:p>
            <a:pPr eaLnBrk="1" hangingPunct="1"/>
            <a:r>
              <a:rPr lang="en-US" altLang="en-US" dirty="0"/>
              <a:t>Pipelined Laundry</a:t>
            </a:r>
            <a:br>
              <a:rPr lang="en-US" altLang="en-US" dirty="0"/>
            </a:br>
            <a:r>
              <a:rPr lang="en-US" altLang="en-US" sz="3200" dirty="0"/>
              <a:t>Start work ASAP</a:t>
            </a:r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xmlns="" id="{51202EBA-CF5C-4576-85C6-C2B203CF0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46848" y="3320567"/>
            <a:ext cx="4679948" cy="4064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Pipelined laundry takes 3.5 hours for 4 loads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E5CACDA-0DB9-4129-B8DB-8653B47E5A8D}"/>
              </a:ext>
            </a:extLst>
          </p:cNvPr>
          <p:cNvGrpSpPr/>
          <p:nvPr/>
        </p:nvGrpSpPr>
        <p:grpSpPr>
          <a:xfrm>
            <a:off x="825499" y="2778677"/>
            <a:ext cx="4864100" cy="3132138"/>
            <a:chOff x="1952626" y="2762250"/>
            <a:chExt cx="4864100" cy="3132138"/>
          </a:xfrm>
        </p:grpSpPr>
        <p:grpSp>
          <p:nvGrpSpPr>
            <p:cNvPr id="8198" name="Group 4">
              <a:extLst>
                <a:ext uri="{FF2B5EF4-FFF2-40B4-BE49-F238E27FC236}">
                  <a16:creationId xmlns:a16="http://schemas.microsoft.com/office/drawing/2014/main" xmlns="" id="{969B3D50-3CE9-4330-9240-4F3E36543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712" y="3028950"/>
              <a:ext cx="522288" cy="541338"/>
              <a:chOff x="712" y="1908"/>
              <a:chExt cx="329" cy="341"/>
            </a:xfrm>
          </p:grpSpPr>
          <p:sp>
            <p:nvSpPr>
              <p:cNvPr id="8325" name="Freeform 5">
                <a:extLst>
                  <a:ext uri="{FF2B5EF4-FFF2-40B4-BE49-F238E27FC236}">
                    <a16:creationId xmlns:a16="http://schemas.microsoft.com/office/drawing/2014/main" xmlns="" id="{01608165-006D-4F33-B599-F690F284E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" y="190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26" name="Rectangle 6">
                <a:extLst>
                  <a:ext uri="{FF2B5EF4-FFF2-40B4-BE49-F238E27FC236}">
                    <a16:creationId xmlns:a16="http://schemas.microsoft.com/office/drawing/2014/main" xmlns="" id="{749379D9-DB9D-40C6-9A0A-768118672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9" y="1955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A</a:t>
                </a:r>
              </a:p>
            </p:txBody>
          </p:sp>
        </p:grpSp>
        <p:grpSp>
          <p:nvGrpSpPr>
            <p:cNvPr id="8199" name="Group 7">
              <a:extLst>
                <a:ext uri="{FF2B5EF4-FFF2-40B4-BE49-F238E27FC236}">
                  <a16:creationId xmlns:a16="http://schemas.microsoft.com/office/drawing/2014/main" xmlns="" id="{CD92AA0C-482F-48E6-8AEF-167556CBC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012" y="3879850"/>
              <a:ext cx="522288" cy="541338"/>
              <a:chOff x="704" y="2444"/>
              <a:chExt cx="329" cy="341"/>
            </a:xfrm>
          </p:grpSpPr>
          <p:sp>
            <p:nvSpPr>
              <p:cNvPr id="8323" name="Freeform 8">
                <a:extLst>
                  <a:ext uri="{FF2B5EF4-FFF2-40B4-BE49-F238E27FC236}">
                    <a16:creationId xmlns:a16="http://schemas.microsoft.com/office/drawing/2014/main" xmlns="" id="{B8C45053-AF1E-44B5-AAF7-7F00EE036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244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24" name="Rectangle 9">
                <a:extLst>
                  <a:ext uri="{FF2B5EF4-FFF2-40B4-BE49-F238E27FC236}">
                    <a16:creationId xmlns:a16="http://schemas.microsoft.com/office/drawing/2014/main" xmlns="" id="{665BC6D7-60A0-40C2-A8FE-A85C0377B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" y="2491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B</a:t>
                </a:r>
              </a:p>
            </p:txBody>
          </p:sp>
        </p:grpSp>
        <p:grpSp>
          <p:nvGrpSpPr>
            <p:cNvPr id="8200" name="Group 10">
              <a:extLst>
                <a:ext uri="{FF2B5EF4-FFF2-40B4-BE49-F238E27FC236}">
                  <a16:creationId xmlns:a16="http://schemas.microsoft.com/office/drawing/2014/main" xmlns="" id="{FF599FFE-D3D5-48B9-A952-DEA3E6C25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1912" y="4629150"/>
              <a:ext cx="522288" cy="541338"/>
              <a:chOff x="680" y="2916"/>
              <a:chExt cx="329" cy="341"/>
            </a:xfrm>
          </p:grpSpPr>
          <p:sp>
            <p:nvSpPr>
              <p:cNvPr id="8321" name="Freeform 11">
                <a:extLst>
                  <a:ext uri="{FF2B5EF4-FFF2-40B4-BE49-F238E27FC236}">
                    <a16:creationId xmlns:a16="http://schemas.microsoft.com/office/drawing/2014/main" xmlns="" id="{48C12E8A-081E-47DD-BA0E-4219DB8CC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291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22" name="Rectangle 12">
                <a:extLst>
                  <a:ext uri="{FF2B5EF4-FFF2-40B4-BE49-F238E27FC236}">
                    <a16:creationId xmlns:a16="http://schemas.microsoft.com/office/drawing/2014/main" xmlns="" id="{18C366F8-EDC8-44D5-959F-9B45CDE59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963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C</a:t>
                </a:r>
              </a:p>
            </p:txBody>
          </p:sp>
        </p:grpSp>
        <p:grpSp>
          <p:nvGrpSpPr>
            <p:cNvPr id="8201" name="Group 13">
              <a:extLst>
                <a:ext uri="{FF2B5EF4-FFF2-40B4-BE49-F238E27FC236}">
                  <a16:creationId xmlns:a16="http://schemas.microsoft.com/office/drawing/2014/main" xmlns="" id="{BA9BEE0D-9BF3-46BA-91E4-8054DE852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1912" y="5353050"/>
              <a:ext cx="522288" cy="541338"/>
              <a:chOff x="680" y="3372"/>
              <a:chExt cx="329" cy="341"/>
            </a:xfrm>
          </p:grpSpPr>
          <p:sp>
            <p:nvSpPr>
              <p:cNvPr id="8319" name="Freeform 14">
                <a:extLst>
                  <a:ext uri="{FF2B5EF4-FFF2-40B4-BE49-F238E27FC236}">
                    <a16:creationId xmlns:a16="http://schemas.microsoft.com/office/drawing/2014/main" xmlns="" id="{43138DE8-9C13-4730-B058-950A0A71D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3372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20" name="Rectangle 15">
                <a:extLst>
                  <a:ext uri="{FF2B5EF4-FFF2-40B4-BE49-F238E27FC236}">
                    <a16:creationId xmlns:a16="http://schemas.microsoft.com/office/drawing/2014/main" xmlns="" id="{4A201ECD-8D95-4F1F-BA05-8A4E16B40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3419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D</a:t>
                </a:r>
              </a:p>
            </p:txBody>
          </p:sp>
        </p:grpSp>
        <p:grpSp>
          <p:nvGrpSpPr>
            <p:cNvPr id="8211" name="Group 25">
              <a:extLst>
                <a:ext uri="{FF2B5EF4-FFF2-40B4-BE49-F238E27FC236}">
                  <a16:creationId xmlns:a16="http://schemas.microsoft.com/office/drawing/2014/main" xmlns="" id="{AA2B61DD-1BF4-49B3-990A-B86D48F85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5813" y="2927350"/>
              <a:ext cx="3490913" cy="2933700"/>
              <a:chOff x="1136" y="1844"/>
              <a:chExt cx="2199" cy="1848"/>
            </a:xfrm>
          </p:grpSpPr>
          <p:grpSp>
            <p:nvGrpSpPr>
              <p:cNvPr id="8243" name="Group 26">
                <a:extLst>
                  <a:ext uri="{FF2B5EF4-FFF2-40B4-BE49-F238E27FC236}">
                    <a16:creationId xmlns:a16="http://schemas.microsoft.com/office/drawing/2014/main" xmlns="" id="{D65EE1D6-C02D-405C-95D3-C2E76A9C7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6" y="1844"/>
                <a:ext cx="967" cy="448"/>
                <a:chOff x="1136" y="1844"/>
                <a:chExt cx="967" cy="448"/>
              </a:xfrm>
            </p:grpSpPr>
            <p:grpSp>
              <p:nvGrpSpPr>
                <p:cNvPr id="8301" name="Group 27">
                  <a:extLst>
                    <a:ext uri="{FF2B5EF4-FFF2-40B4-BE49-F238E27FC236}">
                      <a16:creationId xmlns:a16="http://schemas.microsoft.com/office/drawing/2014/main" xmlns="" id="{5A75206D-1BC9-4F7A-9E21-5365746515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6" y="1844"/>
                  <a:ext cx="305" cy="448"/>
                  <a:chOff x="1136" y="1844"/>
                  <a:chExt cx="305" cy="448"/>
                </a:xfrm>
              </p:grpSpPr>
              <p:grpSp>
                <p:nvGrpSpPr>
                  <p:cNvPr id="8315" name="Group 28">
                    <a:extLst>
                      <a:ext uri="{FF2B5EF4-FFF2-40B4-BE49-F238E27FC236}">
                        <a16:creationId xmlns:a16="http://schemas.microsoft.com/office/drawing/2014/main" xmlns="" id="{73E7CEA7-9E9C-4186-99ED-15D9BE4161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6" y="1844"/>
                    <a:ext cx="305" cy="448"/>
                    <a:chOff x="1136" y="1844"/>
                    <a:chExt cx="305" cy="448"/>
                  </a:xfrm>
                </p:grpSpPr>
                <p:sp>
                  <p:nvSpPr>
                    <p:cNvPr id="8317" name="AutoShape 29">
                      <a:extLst>
                        <a:ext uri="{FF2B5EF4-FFF2-40B4-BE49-F238E27FC236}">
                          <a16:creationId xmlns:a16="http://schemas.microsoft.com/office/drawing/2014/main" xmlns="" id="{F5E2BF6D-D599-43B6-8372-71158920A4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6" y="19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318" name="AutoShape 30">
                      <a:extLst>
                        <a:ext uri="{FF2B5EF4-FFF2-40B4-BE49-F238E27FC236}">
                          <a16:creationId xmlns:a16="http://schemas.microsoft.com/office/drawing/2014/main" xmlns="" id="{0E652269-E02B-4297-996F-1EFB78B17B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6" y="18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316" name="AutoShape 31">
                    <a:extLst>
                      <a:ext uri="{FF2B5EF4-FFF2-40B4-BE49-F238E27FC236}">
                        <a16:creationId xmlns:a16="http://schemas.microsoft.com/office/drawing/2014/main" xmlns="" id="{52ED113B-F311-41A4-A61E-6E25DE8935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" y="19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302" name="Group 32">
                  <a:extLst>
                    <a:ext uri="{FF2B5EF4-FFF2-40B4-BE49-F238E27FC236}">
                      <a16:creationId xmlns:a16="http://schemas.microsoft.com/office/drawing/2014/main" xmlns="" id="{845AEE9B-CFDF-4456-9B1D-849B9894DD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7" y="1844"/>
                  <a:ext cx="378" cy="448"/>
                  <a:chOff x="1437" y="1844"/>
                  <a:chExt cx="378" cy="448"/>
                </a:xfrm>
              </p:grpSpPr>
              <p:grpSp>
                <p:nvGrpSpPr>
                  <p:cNvPr id="8310" name="Group 33">
                    <a:extLst>
                      <a:ext uri="{FF2B5EF4-FFF2-40B4-BE49-F238E27FC236}">
                        <a16:creationId xmlns:a16="http://schemas.microsoft.com/office/drawing/2014/main" xmlns="" id="{C22DC8CA-0870-4D2C-A8FF-D28C326B20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37" y="1844"/>
                    <a:ext cx="378" cy="448"/>
                    <a:chOff x="1437" y="1844"/>
                    <a:chExt cx="378" cy="448"/>
                  </a:xfrm>
                </p:grpSpPr>
                <p:sp>
                  <p:nvSpPr>
                    <p:cNvPr id="8313" name="AutoShape 34">
                      <a:extLst>
                        <a:ext uri="{FF2B5EF4-FFF2-40B4-BE49-F238E27FC236}">
                          <a16:creationId xmlns:a16="http://schemas.microsoft.com/office/drawing/2014/main" xmlns="" id="{E7B433C5-2662-4BBA-8B52-AA1DC5E21D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37" y="19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314" name="AutoShape 35">
                      <a:extLst>
                        <a:ext uri="{FF2B5EF4-FFF2-40B4-BE49-F238E27FC236}">
                          <a16:creationId xmlns:a16="http://schemas.microsoft.com/office/drawing/2014/main" xmlns="" id="{92B87F5F-D783-4D4E-B391-2E201859C0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3" y="18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311" name="Oval 36">
                    <a:extLst>
                      <a:ext uri="{FF2B5EF4-FFF2-40B4-BE49-F238E27FC236}">
                        <a16:creationId xmlns:a16="http://schemas.microsoft.com/office/drawing/2014/main" xmlns="" id="{E9484D0D-37D8-4DC2-8E90-570CD2211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52" y="18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312" name="AutoShape 37">
                    <a:extLst>
                      <a:ext uri="{FF2B5EF4-FFF2-40B4-BE49-F238E27FC236}">
                        <a16:creationId xmlns:a16="http://schemas.microsoft.com/office/drawing/2014/main" xmlns="" id="{B16B5F6A-7929-491B-89BB-0B28AF7BF5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4" y="20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303" name="Freeform 38">
                  <a:extLst>
                    <a:ext uri="{FF2B5EF4-FFF2-40B4-BE49-F238E27FC236}">
                      <a16:creationId xmlns:a16="http://schemas.microsoft.com/office/drawing/2014/main" xmlns="" id="{F0DF383A-1D75-467E-BB1F-BA948CF5B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1" y="20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04" name="Rectangle 39">
                  <a:extLst>
                    <a:ext uri="{FF2B5EF4-FFF2-40B4-BE49-F238E27FC236}">
                      <a16:creationId xmlns:a16="http://schemas.microsoft.com/office/drawing/2014/main" xmlns="" id="{25E2F239-DEE7-45D0-B332-593D6C01D2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7" y="20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05" name="Rectangle 40">
                  <a:extLst>
                    <a:ext uri="{FF2B5EF4-FFF2-40B4-BE49-F238E27FC236}">
                      <a16:creationId xmlns:a16="http://schemas.microsoft.com/office/drawing/2014/main" xmlns="" id="{B7BB01D7-522D-493C-BD81-913558E4E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4" y="21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06" name="Rectangle 41">
                  <a:extLst>
                    <a:ext uri="{FF2B5EF4-FFF2-40B4-BE49-F238E27FC236}">
                      <a16:creationId xmlns:a16="http://schemas.microsoft.com/office/drawing/2014/main" xmlns="" id="{1743DB4D-94FE-46F0-982B-24667EA7A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1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307" name="Group 42">
                  <a:extLst>
                    <a:ext uri="{FF2B5EF4-FFF2-40B4-BE49-F238E27FC236}">
                      <a16:creationId xmlns:a16="http://schemas.microsoft.com/office/drawing/2014/main" xmlns="" id="{A075E8B5-3199-4E1F-A3BF-ADC5786491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19" y="1901"/>
                  <a:ext cx="194" cy="364"/>
                  <a:chOff x="1819" y="1901"/>
                  <a:chExt cx="194" cy="364"/>
                </a:xfrm>
              </p:grpSpPr>
              <p:sp>
                <p:nvSpPr>
                  <p:cNvPr id="8308" name="Oval 43">
                    <a:extLst>
                      <a:ext uri="{FF2B5EF4-FFF2-40B4-BE49-F238E27FC236}">
                        <a16:creationId xmlns:a16="http://schemas.microsoft.com/office/drawing/2014/main" xmlns="" id="{D6E5AC5D-6303-4657-9919-FDAAE76E4F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95" y="19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309" name="Freeform 44">
                    <a:extLst>
                      <a:ext uri="{FF2B5EF4-FFF2-40B4-BE49-F238E27FC236}">
                        <a16:creationId xmlns:a16="http://schemas.microsoft.com/office/drawing/2014/main" xmlns="" id="{7AAF6251-D4B8-4B5C-B05D-F33A1DDD26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19" y="19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8244" name="Group 45">
                <a:extLst>
                  <a:ext uri="{FF2B5EF4-FFF2-40B4-BE49-F238E27FC236}">
                    <a16:creationId xmlns:a16="http://schemas.microsoft.com/office/drawing/2014/main" xmlns="" id="{C71109E3-D1F2-4BD0-A41F-5EC08E0E7F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308"/>
                <a:ext cx="967" cy="448"/>
                <a:chOff x="1536" y="2308"/>
                <a:chExt cx="967" cy="448"/>
              </a:xfrm>
            </p:grpSpPr>
            <p:grpSp>
              <p:nvGrpSpPr>
                <p:cNvPr id="8283" name="Group 46">
                  <a:extLst>
                    <a:ext uri="{FF2B5EF4-FFF2-40B4-BE49-F238E27FC236}">
                      <a16:creationId xmlns:a16="http://schemas.microsoft.com/office/drawing/2014/main" xmlns="" id="{98DC71E2-E89F-4CEC-8B2F-355E62E63F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308"/>
                  <a:ext cx="305" cy="448"/>
                  <a:chOff x="1536" y="2308"/>
                  <a:chExt cx="305" cy="448"/>
                </a:xfrm>
              </p:grpSpPr>
              <p:grpSp>
                <p:nvGrpSpPr>
                  <p:cNvPr id="8297" name="Group 47">
                    <a:extLst>
                      <a:ext uri="{FF2B5EF4-FFF2-40B4-BE49-F238E27FC236}">
                        <a16:creationId xmlns:a16="http://schemas.microsoft.com/office/drawing/2014/main" xmlns="" id="{CF73D0DC-9F4E-4843-B8C1-46A8EE9727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2308"/>
                    <a:ext cx="305" cy="448"/>
                    <a:chOff x="1536" y="2308"/>
                    <a:chExt cx="305" cy="448"/>
                  </a:xfrm>
                </p:grpSpPr>
                <p:sp>
                  <p:nvSpPr>
                    <p:cNvPr id="8299" name="AutoShape 48">
                      <a:extLst>
                        <a:ext uri="{FF2B5EF4-FFF2-40B4-BE49-F238E27FC236}">
                          <a16:creationId xmlns:a16="http://schemas.microsoft.com/office/drawing/2014/main" xmlns="" id="{DEEE264F-E5AD-4454-9621-F1F3BB287C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379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300" name="AutoShape 49">
                      <a:extLst>
                        <a:ext uri="{FF2B5EF4-FFF2-40B4-BE49-F238E27FC236}">
                          <a16:creationId xmlns:a16="http://schemas.microsoft.com/office/drawing/2014/main" xmlns="" id="{51E559ED-6E0C-4E54-A5D6-82F464E538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6" y="2308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98" name="AutoShape 50">
                    <a:extLst>
                      <a:ext uri="{FF2B5EF4-FFF2-40B4-BE49-F238E27FC236}">
                        <a16:creationId xmlns:a16="http://schemas.microsoft.com/office/drawing/2014/main" xmlns="" id="{FD274E3C-C7DE-48DC-B632-E3853E9C80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8" y="2412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284" name="Group 51">
                  <a:extLst>
                    <a:ext uri="{FF2B5EF4-FFF2-40B4-BE49-F238E27FC236}">
                      <a16:creationId xmlns:a16="http://schemas.microsoft.com/office/drawing/2014/main" xmlns="" id="{C77244EF-C63A-431F-BE9D-BFB71495B2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7" y="2308"/>
                  <a:ext cx="378" cy="448"/>
                  <a:chOff x="1837" y="2308"/>
                  <a:chExt cx="378" cy="448"/>
                </a:xfrm>
              </p:grpSpPr>
              <p:grpSp>
                <p:nvGrpSpPr>
                  <p:cNvPr id="8292" name="Group 52">
                    <a:extLst>
                      <a:ext uri="{FF2B5EF4-FFF2-40B4-BE49-F238E27FC236}">
                        <a16:creationId xmlns:a16="http://schemas.microsoft.com/office/drawing/2014/main" xmlns="" id="{A1787C97-D612-4A58-B472-88E41B9218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37" y="2308"/>
                    <a:ext cx="378" cy="448"/>
                    <a:chOff x="1837" y="2308"/>
                    <a:chExt cx="378" cy="448"/>
                  </a:xfrm>
                </p:grpSpPr>
                <p:sp>
                  <p:nvSpPr>
                    <p:cNvPr id="8295" name="AutoShape 53">
                      <a:extLst>
                        <a:ext uri="{FF2B5EF4-FFF2-40B4-BE49-F238E27FC236}">
                          <a16:creationId xmlns:a16="http://schemas.microsoft.com/office/drawing/2014/main" xmlns="" id="{8F0C05F0-1FF8-4E14-BE4B-BDBADC6D5B3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7" y="2379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296" name="AutoShape 54">
                      <a:extLst>
                        <a:ext uri="{FF2B5EF4-FFF2-40B4-BE49-F238E27FC236}">
                          <a16:creationId xmlns:a16="http://schemas.microsoft.com/office/drawing/2014/main" xmlns="" id="{059551EA-944C-4ACF-8FCA-6A728DDB48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3" y="2308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93" name="Oval 55">
                    <a:extLst>
                      <a:ext uri="{FF2B5EF4-FFF2-40B4-BE49-F238E27FC236}">
                        <a16:creationId xmlns:a16="http://schemas.microsoft.com/office/drawing/2014/main" xmlns="" id="{F28E8D11-9924-4BCA-A7BF-969BBE45C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344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94" name="AutoShape 56">
                    <a:extLst>
                      <a:ext uri="{FF2B5EF4-FFF2-40B4-BE49-F238E27FC236}">
                        <a16:creationId xmlns:a16="http://schemas.microsoft.com/office/drawing/2014/main" xmlns="" id="{13D9FCAA-CAEE-43F2-BC0F-89A4BE6799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554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285" name="Freeform 57">
                  <a:extLst>
                    <a:ext uri="{FF2B5EF4-FFF2-40B4-BE49-F238E27FC236}">
                      <a16:creationId xmlns:a16="http://schemas.microsoft.com/office/drawing/2014/main" xmlns="" id="{AEED8460-619D-4092-9C58-6579ECFAE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1" y="2537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86" name="Rectangle 58">
                  <a:extLst>
                    <a:ext uri="{FF2B5EF4-FFF2-40B4-BE49-F238E27FC236}">
                      <a16:creationId xmlns:a16="http://schemas.microsoft.com/office/drawing/2014/main" xmlns="" id="{0754B8F1-ADF7-46AE-95BA-8F79FEA23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7" y="2537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87" name="Rectangle 59">
                  <a:extLst>
                    <a:ext uri="{FF2B5EF4-FFF2-40B4-BE49-F238E27FC236}">
                      <a16:creationId xmlns:a16="http://schemas.microsoft.com/office/drawing/2014/main" xmlns="" id="{F60A5AED-1719-4BEE-9217-AAEA2A3EB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4" y="2618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88" name="Rectangle 60">
                  <a:extLst>
                    <a:ext uri="{FF2B5EF4-FFF2-40B4-BE49-F238E27FC236}">
                      <a16:creationId xmlns:a16="http://schemas.microsoft.com/office/drawing/2014/main" xmlns="" id="{08078A5B-0725-4148-A083-79304AFC7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1" y="2618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289" name="Group 61">
                  <a:extLst>
                    <a:ext uri="{FF2B5EF4-FFF2-40B4-BE49-F238E27FC236}">
                      <a16:creationId xmlns:a16="http://schemas.microsoft.com/office/drawing/2014/main" xmlns="" id="{E575A6F2-0A96-477E-B46E-C38E6162BB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9" y="2365"/>
                  <a:ext cx="194" cy="364"/>
                  <a:chOff x="2219" y="2365"/>
                  <a:chExt cx="194" cy="364"/>
                </a:xfrm>
              </p:grpSpPr>
              <p:sp>
                <p:nvSpPr>
                  <p:cNvPr id="8290" name="Oval 62">
                    <a:extLst>
                      <a:ext uri="{FF2B5EF4-FFF2-40B4-BE49-F238E27FC236}">
                        <a16:creationId xmlns:a16="http://schemas.microsoft.com/office/drawing/2014/main" xmlns="" id="{C3781049-554A-4EC8-AB18-316D39200D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5" y="2365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91" name="Freeform 63">
                    <a:extLst>
                      <a:ext uri="{FF2B5EF4-FFF2-40B4-BE49-F238E27FC236}">
                        <a16:creationId xmlns:a16="http://schemas.microsoft.com/office/drawing/2014/main" xmlns="" id="{A4B55C52-FB24-4E89-B7B5-D8405749BC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9" y="2433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8245" name="Group 64">
                <a:extLst>
                  <a:ext uri="{FF2B5EF4-FFF2-40B4-BE49-F238E27FC236}">
                    <a16:creationId xmlns:a16="http://schemas.microsoft.com/office/drawing/2014/main" xmlns="" id="{E7748E2E-D73C-4FEA-BF2E-094F576D5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2" y="2796"/>
                <a:ext cx="967" cy="448"/>
                <a:chOff x="1952" y="2796"/>
                <a:chExt cx="967" cy="448"/>
              </a:xfrm>
            </p:grpSpPr>
            <p:grpSp>
              <p:nvGrpSpPr>
                <p:cNvPr id="8265" name="Group 65">
                  <a:extLst>
                    <a:ext uri="{FF2B5EF4-FFF2-40B4-BE49-F238E27FC236}">
                      <a16:creationId xmlns:a16="http://schemas.microsoft.com/office/drawing/2014/main" xmlns="" id="{11242B2D-25D9-4021-943A-7141E5111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52" y="2796"/>
                  <a:ext cx="305" cy="448"/>
                  <a:chOff x="1952" y="2796"/>
                  <a:chExt cx="305" cy="448"/>
                </a:xfrm>
              </p:grpSpPr>
              <p:grpSp>
                <p:nvGrpSpPr>
                  <p:cNvPr id="8279" name="Group 66">
                    <a:extLst>
                      <a:ext uri="{FF2B5EF4-FFF2-40B4-BE49-F238E27FC236}">
                        <a16:creationId xmlns:a16="http://schemas.microsoft.com/office/drawing/2014/main" xmlns="" id="{16422B07-D6D6-4BC1-8F79-1E49CEB3AB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52" y="2796"/>
                    <a:ext cx="305" cy="448"/>
                    <a:chOff x="1952" y="2796"/>
                    <a:chExt cx="305" cy="448"/>
                  </a:xfrm>
                </p:grpSpPr>
                <p:sp>
                  <p:nvSpPr>
                    <p:cNvPr id="8281" name="AutoShape 67">
                      <a:extLst>
                        <a:ext uri="{FF2B5EF4-FFF2-40B4-BE49-F238E27FC236}">
                          <a16:creationId xmlns:a16="http://schemas.microsoft.com/office/drawing/2014/main" xmlns="" id="{DA896B74-5ACE-4FF0-A8D2-C87CD6B02B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52" y="286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282" name="AutoShape 68">
                      <a:extLst>
                        <a:ext uri="{FF2B5EF4-FFF2-40B4-BE49-F238E27FC236}">
                          <a16:creationId xmlns:a16="http://schemas.microsoft.com/office/drawing/2014/main" xmlns="" id="{44AE3053-419B-4638-92FA-41A92F0C50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2" y="279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80" name="AutoShape 69">
                    <a:extLst>
                      <a:ext uri="{FF2B5EF4-FFF2-40B4-BE49-F238E27FC236}">
                        <a16:creationId xmlns:a16="http://schemas.microsoft.com/office/drawing/2014/main" xmlns="" id="{6700222C-D02D-4A4F-8370-FD15B13C97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4" y="290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266" name="Group 70">
                  <a:extLst>
                    <a:ext uri="{FF2B5EF4-FFF2-40B4-BE49-F238E27FC236}">
                      <a16:creationId xmlns:a16="http://schemas.microsoft.com/office/drawing/2014/main" xmlns="" id="{F57D3A58-C9D5-44CA-A5DA-0B7C94C82D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3" y="2796"/>
                  <a:ext cx="378" cy="448"/>
                  <a:chOff x="2253" y="2796"/>
                  <a:chExt cx="378" cy="448"/>
                </a:xfrm>
              </p:grpSpPr>
              <p:grpSp>
                <p:nvGrpSpPr>
                  <p:cNvPr id="8274" name="Group 71">
                    <a:extLst>
                      <a:ext uri="{FF2B5EF4-FFF2-40B4-BE49-F238E27FC236}">
                        <a16:creationId xmlns:a16="http://schemas.microsoft.com/office/drawing/2014/main" xmlns="" id="{1EBAFCD2-C601-4AC3-950F-F4F5ADD97F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3" y="2796"/>
                    <a:ext cx="378" cy="448"/>
                    <a:chOff x="2253" y="2796"/>
                    <a:chExt cx="378" cy="448"/>
                  </a:xfrm>
                </p:grpSpPr>
                <p:sp>
                  <p:nvSpPr>
                    <p:cNvPr id="8277" name="AutoShape 72">
                      <a:extLst>
                        <a:ext uri="{FF2B5EF4-FFF2-40B4-BE49-F238E27FC236}">
                          <a16:creationId xmlns:a16="http://schemas.microsoft.com/office/drawing/2014/main" xmlns="" id="{0B61FDCE-DC23-4358-AAB8-D6F5892A73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3" y="286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278" name="AutoShape 73">
                      <a:extLst>
                        <a:ext uri="{FF2B5EF4-FFF2-40B4-BE49-F238E27FC236}">
                          <a16:creationId xmlns:a16="http://schemas.microsoft.com/office/drawing/2014/main" xmlns="" id="{12EE23DD-7547-479B-8BD4-1581880ABD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9" y="279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75" name="Oval 74">
                    <a:extLst>
                      <a:ext uri="{FF2B5EF4-FFF2-40B4-BE49-F238E27FC236}">
                        <a16:creationId xmlns:a16="http://schemas.microsoft.com/office/drawing/2014/main" xmlns="" id="{67FDA8F9-A036-4BA4-9BCE-21AEB15209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8" y="283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76" name="AutoShape 75">
                    <a:extLst>
                      <a:ext uri="{FF2B5EF4-FFF2-40B4-BE49-F238E27FC236}">
                        <a16:creationId xmlns:a16="http://schemas.microsoft.com/office/drawing/2014/main" xmlns="" id="{BFB00A75-7361-40BB-9361-C84EDD02FD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0" y="304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267" name="Freeform 76">
                  <a:extLst>
                    <a:ext uri="{FF2B5EF4-FFF2-40B4-BE49-F238E27FC236}">
                      <a16:creationId xmlns:a16="http://schemas.microsoft.com/office/drawing/2014/main" xmlns="" id="{93D3E7EA-A943-44A5-8EFE-3AAA3D26C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302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68" name="Rectangle 77">
                  <a:extLst>
                    <a:ext uri="{FF2B5EF4-FFF2-40B4-BE49-F238E27FC236}">
                      <a16:creationId xmlns:a16="http://schemas.microsoft.com/office/drawing/2014/main" xmlns="" id="{0BC2D012-2ECD-4B8E-8F35-D81E7B5F0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3" y="302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69" name="Rectangle 78">
                  <a:extLst>
                    <a:ext uri="{FF2B5EF4-FFF2-40B4-BE49-F238E27FC236}">
                      <a16:creationId xmlns:a16="http://schemas.microsoft.com/office/drawing/2014/main" xmlns="" id="{92250DE2-3C3B-4469-9D0D-37509C9CC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" y="310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70" name="Rectangle 79">
                  <a:extLst>
                    <a:ext uri="{FF2B5EF4-FFF2-40B4-BE49-F238E27FC236}">
                      <a16:creationId xmlns:a16="http://schemas.microsoft.com/office/drawing/2014/main" xmlns="" id="{36E5785D-0932-48C1-95C5-3B287815C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7" y="310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271" name="Group 80">
                  <a:extLst>
                    <a:ext uri="{FF2B5EF4-FFF2-40B4-BE49-F238E27FC236}">
                      <a16:creationId xmlns:a16="http://schemas.microsoft.com/office/drawing/2014/main" xmlns="" id="{0886BD7C-4271-4385-92BB-D12D406515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5" y="2853"/>
                  <a:ext cx="194" cy="364"/>
                  <a:chOff x="2635" y="2853"/>
                  <a:chExt cx="194" cy="364"/>
                </a:xfrm>
              </p:grpSpPr>
              <p:sp>
                <p:nvSpPr>
                  <p:cNvPr id="8272" name="Oval 81">
                    <a:extLst>
                      <a:ext uri="{FF2B5EF4-FFF2-40B4-BE49-F238E27FC236}">
                        <a16:creationId xmlns:a16="http://schemas.microsoft.com/office/drawing/2014/main" xmlns="" id="{A45D8E90-E775-4D02-9823-75CB85F46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1" y="285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73" name="Freeform 82">
                    <a:extLst>
                      <a:ext uri="{FF2B5EF4-FFF2-40B4-BE49-F238E27FC236}">
                        <a16:creationId xmlns:a16="http://schemas.microsoft.com/office/drawing/2014/main" xmlns="" id="{4F6AEB4A-E49F-4BD3-B9EE-D7F93D0925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5" y="292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8246" name="Group 83">
                <a:extLst>
                  <a:ext uri="{FF2B5EF4-FFF2-40B4-BE49-F238E27FC236}">
                    <a16:creationId xmlns:a16="http://schemas.microsoft.com/office/drawing/2014/main" xmlns="" id="{6A921D08-BD80-4344-9773-E730B1974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8" y="3244"/>
                <a:ext cx="967" cy="448"/>
                <a:chOff x="2368" y="3244"/>
                <a:chExt cx="967" cy="448"/>
              </a:xfrm>
            </p:grpSpPr>
            <p:grpSp>
              <p:nvGrpSpPr>
                <p:cNvPr id="8247" name="Group 84">
                  <a:extLst>
                    <a:ext uri="{FF2B5EF4-FFF2-40B4-BE49-F238E27FC236}">
                      <a16:creationId xmlns:a16="http://schemas.microsoft.com/office/drawing/2014/main" xmlns="" id="{216879AF-0C27-4776-B3F5-3FF1FFA8BA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68" y="3244"/>
                  <a:ext cx="305" cy="448"/>
                  <a:chOff x="2368" y="3244"/>
                  <a:chExt cx="305" cy="448"/>
                </a:xfrm>
              </p:grpSpPr>
              <p:grpSp>
                <p:nvGrpSpPr>
                  <p:cNvPr id="8261" name="Group 85">
                    <a:extLst>
                      <a:ext uri="{FF2B5EF4-FFF2-40B4-BE49-F238E27FC236}">
                        <a16:creationId xmlns:a16="http://schemas.microsoft.com/office/drawing/2014/main" xmlns="" id="{BD41CDDC-AA62-4934-BEA0-9C2A1845A6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68" y="3244"/>
                    <a:ext cx="305" cy="448"/>
                    <a:chOff x="2368" y="3244"/>
                    <a:chExt cx="305" cy="448"/>
                  </a:xfrm>
                </p:grpSpPr>
                <p:sp>
                  <p:nvSpPr>
                    <p:cNvPr id="8263" name="AutoShape 86">
                      <a:extLst>
                        <a:ext uri="{FF2B5EF4-FFF2-40B4-BE49-F238E27FC236}">
                          <a16:creationId xmlns:a16="http://schemas.microsoft.com/office/drawing/2014/main" xmlns="" id="{E9B933D6-B429-4F80-9345-BD2BA1C906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8" y="3315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264" name="AutoShape 87">
                      <a:extLst>
                        <a:ext uri="{FF2B5EF4-FFF2-40B4-BE49-F238E27FC236}">
                          <a16:creationId xmlns:a16="http://schemas.microsoft.com/office/drawing/2014/main" xmlns="" id="{98DE3CF2-DF7C-40F1-80A7-6FDB4C6B34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8" y="3244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62" name="AutoShape 88">
                    <a:extLst>
                      <a:ext uri="{FF2B5EF4-FFF2-40B4-BE49-F238E27FC236}">
                        <a16:creationId xmlns:a16="http://schemas.microsoft.com/office/drawing/2014/main" xmlns="" id="{BF94DC07-14C0-432A-8F3F-86FD50F2B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0" y="3348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8248" name="Group 89">
                  <a:extLst>
                    <a:ext uri="{FF2B5EF4-FFF2-40B4-BE49-F238E27FC236}">
                      <a16:creationId xmlns:a16="http://schemas.microsoft.com/office/drawing/2014/main" xmlns="" id="{72007A0B-2763-4440-B210-1C60F7841E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69" y="3244"/>
                  <a:ext cx="378" cy="448"/>
                  <a:chOff x="2669" y="3244"/>
                  <a:chExt cx="378" cy="448"/>
                </a:xfrm>
              </p:grpSpPr>
              <p:grpSp>
                <p:nvGrpSpPr>
                  <p:cNvPr id="8256" name="Group 90">
                    <a:extLst>
                      <a:ext uri="{FF2B5EF4-FFF2-40B4-BE49-F238E27FC236}">
                        <a16:creationId xmlns:a16="http://schemas.microsoft.com/office/drawing/2014/main" xmlns="" id="{D1640469-DC6E-4083-990B-55FE9D9E65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69" y="3244"/>
                    <a:ext cx="378" cy="448"/>
                    <a:chOff x="2669" y="3244"/>
                    <a:chExt cx="378" cy="448"/>
                  </a:xfrm>
                </p:grpSpPr>
                <p:sp>
                  <p:nvSpPr>
                    <p:cNvPr id="8259" name="AutoShape 91">
                      <a:extLst>
                        <a:ext uri="{FF2B5EF4-FFF2-40B4-BE49-F238E27FC236}">
                          <a16:creationId xmlns:a16="http://schemas.microsoft.com/office/drawing/2014/main" xmlns="" id="{47BD9011-D555-4C22-B182-8B2772FA30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9" y="3315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8260" name="AutoShape 92">
                      <a:extLst>
                        <a:ext uri="{FF2B5EF4-FFF2-40B4-BE49-F238E27FC236}">
                          <a16:creationId xmlns:a16="http://schemas.microsoft.com/office/drawing/2014/main" xmlns="" id="{DFDCE173-9570-48E4-BAB4-973FDC0309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55" y="3244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8257" name="Oval 93">
                    <a:extLst>
                      <a:ext uri="{FF2B5EF4-FFF2-40B4-BE49-F238E27FC236}">
                        <a16:creationId xmlns:a16="http://schemas.microsoft.com/office/drawing/2014/main" xmlns="" id="{8CFF1AB3-A1E5-4740-ABDA-BE6C688709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280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58" name="AutoShape 94">
                    <a:extLst>
                      <a:ext uri="{FF2B5EF4-FFF2-40B4-BE49-F238E27FC236}">
                        <a16:creationId xmlns:a16="http://schemas.microsoft.com/office/drawing/2014/main" xmlns="" id="{2B77B6A1-F206-41D8-8A51-F423FCEB79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16" y="3490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8249" name="Freeform 95">
                  <a:extLst>
                    <a:ext uri="{FF2B5EF4-FFF2-40B4-BE49-F238E27FC236}">
                      <a16:creationId xmlns:a16="http://schemas.microsoft.com/office/drawing/2014/main" xmlns="" id="{0B8B8E1D-20A9-4348-A251-62552077B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3" y="3473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50" name="Rectangle 96">
                  <a:extLst>
                    <a:ext uri="{FF2B5EF4-FFF2-40B4-BE49-F238E27FC236}">
                      <a16:creationId xmlns:a16="http://schemas.microsoft.com/office/drawing/2014/main" xmlns="" id="{B46219A3-B7F9-43B8-867A-677E588E5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9" y="3473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51" name="Rectangle 97">
                  <a:extLst>
                    <a:ext uri="{FF2B5EF4-FFF2-40B4-BE49-F238E27FC236}">
                      <a16:creationId xmlns:a16="http://schemas.microsoft.com/office/drawing/2014/main" xmlns="" id="{1BECA29A-3F77-4046-A167-5365E0AC8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6" y="3554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252" name="Rectangle 98">
                  <a:extLst>
                    <a:ext uri="{FF2B5EF4-FFF2-40B4-BE49-F238E27FC236}">
                      <a16:creationId xmlns:a16="http://schemas.microsoft.com/office/drawing/2014/main" xmlns="" id="{B9D44072-956A-4070-8A4E-D4F72C9ED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3" y="3554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8253" name="Group 99">
                  <a:extLst>
                    <a:ext uri="{FF2B5EF4-FFF2-40B4-BE49-F238E27FC236}">
                      <a16:creationId xmlns:a16="http://schemas.microsoft.com/office/drawing/2014/main" xmlns="" id="{AB6715BC-C9E9-4689-BBAC-7ED88B2029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1" y="3301"/>
                  <a:ext cx="194" cy="364"/>
                  <a:chOff x="3051" y="3301"/>
                  <a:chExt cx="194" cy="364"/>
                </a:xfrm>
              </p:grpSpPr>
              <p:sp>
                <p:nvSpPr>
                  <p:cNvPr id="8254" name="Oval 100">
                    <a:extLst>
                      <a:ext uri="{FF2B5EF4-FFF2-40B4-BE49-F238E27FC236}">
                        <a16:creationId xmlns:a16="http://schemas.microsoft.com/office/drawing/2014/main" xmlns="" id="{8AC0CB3E-3340-489A-8055-8A3289B254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3301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8255" name="Freeform 101">
                    <a:extLst>
                      <a:ext uri="{FF2B5EF4-FFF2-40B4-BE49-F238E27FC236}">
                        <a16:creationId xmlns:a16="http://schemas.microsoft.com/office/drawing/2014/main" xmlns="" id="{EA3C8A22-DE21-416C-9A0A-49FC4D67B0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3369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sp>
          <p:nvSpPr>
            <p:cNvPr id="8212" name="Rectangle 102">
              <a:extLst>
                <a:ext uri="{FF2B5EF4-FFF2-40B4-BE49-F238E27FC236}">
                  <a16:creationId xmlns:a16="http://schemas.microsoft.com/office/drawing/2014/main" xmlns="" id="{2E3D3DCC-E5E5-4E19-B6BB-D5B0EB58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6" y="2905126"/>
              <a:ext cx="371475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1"/>
                <a:t>T</a:t>
              </a:r>
            </a:p>
            <a:p>
              <a:pPr algn="ctr"/>
              <a:r>
                <a:rPr lang="en-US" altLang="en-US" i="1"/>
                <a:t>a</a:t>
              </a:r>
            </a:p>
            <a:p>
              <a:pPr algn="ctr"/>
              <a:r>
                <a:rPr lang="en-US" altLang="en-US" i="1"/>
                <a:t>s</a:t>
              </a:r>
            </a:p>
            <a:p>
              <a:pPr algn="ctr"/>
              <a:r>
                <a:rPr lang="en-US" altLang="en-US" i="1"/>
                <a:t>k</a:t>
              </a:r>
            </a:p>
            <a:p>
              <a:pPr algn="ctr"/>
              <a:endParaRPr lang="en-US" altLang="en-US" i="1"/>
            </a:p>
            <a:p>
              <a:pPr algn="ctr"/>
              <a:r>
                <a:rPr lang="en-US" altLang="en-US" i="1"/>
                <a:t>O</a:t>
              </a:r>
            </a:p>
            <a:p>
              <a:pPr algn="ctr"/>
              <a:r>
                <a:rPr lang="en-US" altLang="en-US" i="1"/>
                <a:t>r</a:t>
              </a:r>
            </a:p>
            <a:p>
              <a:pPr algn="ctr"/>
              <a:r>
                <a:rPr lang="en-US" altLang="en-US" i="1"/>
                <a:t>d</a:t>
              </a:r>
            </a:p>
            <a:p>
              <a:pPr algn="ctr"/>
              <a:r>
                <a:rPr lang="en-US" altLang="en-US" i="1"/>
                <a:t>e</a:t>
              </a:r>
            </a:p>
            <a:p>
              <a:pPr algn="ctr"/>
              <a:r>
                <a:rPr lang="en-US" altLang="en-US" i="1"/>
                <a:t>r</a:t>
              </a:r>
            </a:p>
          </p:txBody>
        </p:sp>
        <p:sp>
          <p:nvSpPr>
            <p:cNvPr id="8213" name="Line 103">
              <a:extLst>
                <a:ext uri="{FF2B5EF4-FFF2-40B4-BE49-F238E27FC236}">
                  <a16:creationId xmlns:a16="http://schemas.microsoft.com/office/drawing/2014/main" xmlns="" id="{75CF0953-2801-445C-8F7C-6315E8F28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3162" y="2762250"/>
              <a:ext cx="0" cy="303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977875C-A038-4B87-86D6-2F3FEBD76EA9}"/>
              </a:ext>
            </a:extLst>
          </p:cNvPr>
          <p:cNvGrpSpPr/>
          <p:nvPr/>
        </p:nvGrpSpPr>
        <p:grpSpPr>
          <a:xfrm>
            <a:off x="1766887" y="1440416"/>
            <a:ext cx="7481886" cy="1571624"/>
            <a:chOff x="2917826" y="1427164"/>
            <a:chExt cx="7481886" cy="1571624"/>
          </a:xfrm>
        </p:grpSpPr>
        <p:sp>
          <p:nvSpPr>
            <p:cNvPr id="8202" name="Rectangle 16">
              <a:extLst>
                <a:ext uri="{FF2B5EF4-FFF2-40B4-BE49-F238E27FC236}">
                  <a16:creationId xmlns:a16="http://schemas.microsoft.com/office/drawing/2014/main" xmlns="" id="{9061DC4D-DADE-49E4-80CC-7272CF8B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826" y="1427164"/>
              <a:ext cx="90487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6 PM</a:t>
              </a:r>
            </a:p>
          </p:txBody>
        </p:sp>
        <p:sp>
          <p:nvSpPr>
            <p:cNvPr id="8203" name="Line 17">
              <a:extLst>
                <a:ext uri="{FF2B5EF4-FFF2-40B4-BE49-F238E27FC236}">
                  <a16:creationId xmlns:a16="http://schemas.microsoft.com/office/drawing/2014/main" xmlns="" id="{95591B4B-C2DB-4E44-8F0D-28D3F21D1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712" y="2019300"/>
              <a:ext cx="632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8">
              <a:extLst>
                <a:ext uri="{FF2B5EF4-FFF2-40B4-BE49-F238E27FC236}">
                  <a16:creationId xmlns:a16="http://schemas.microsoft.com/office/drawing/2014/main" xmlns="" id="{FB6237A6-7F55-426C-A772-F6445CE5A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362" y="188595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9">
              <a:extLst>
                <a:ext uri="{FF2B5EF4-FFF2-40B4-BE49-F238E27FC236}">
                  <a16:creationId xmlns:a16="http://schemas.microsoft.com/office/drawing/2014/main" xmlns="" id="{15B54A7C-E7F8-41D4-A894-22A3C3F7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6" y="14398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7</a:t>
              </a:r>
            </a:p>
          </p:txBody>
        </p:sp>
        <p:sp>
          <p:nvSpPr>
            <p:cNvPr id="8206" name="Rectangle 20">
              <a:extLst>
                <a:ext uri="{FF2B5EF4-FFF2-40B4-BE49-F238E27FC236}">
                  <a16:creationId xmlns:a16="http://schemas.microsoft.com/office/drawing/2014/main" xmlns="" id="{BE8B74A6-1833-404C-B98B-FB3C65F0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6" y="14398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8</a:t>
              </a:r>
            </a:p>
          </p:txBody>
        </p:sp>
        <p:sp>
          <p:nvSpPr>
            <p:cNvPr id="8207" name="Rectangle 21">
              <a:extLst>
                <a:ext uri="{FF2B5EF4-FFF2-40B4-BE49-F238E27FC236}">
                  <a16:creationId xmlns:a16="http://schemas.microsoft.com/office/drawing/2014/main" xmlns="" id="{D3C83785-1620-4224-890B-0C92DCE5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6" y="143986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9</a:t>
              </a:r>
            </a:p>
          </p:txBody>
        </p:sp>
        <p:sp>
          <p:nvSpPr>
            <p:cNvPr id="8208" name="Rectangle 22">
              <a:extLst>
                <a:ext uri="{FF2B5EF4-FFF2-40B4-BE49-F238E27FC236}">
                  <a16:creationId xmlns:a16="http://schemas.microsoft.com/office/drawing/2014/main" xmlns="" id="{8A20E035-FD1A-4DFE-BC7A-EBE4C990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5" y="1452564"/>
              <a:ext cx="5334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10</a:t>
              </a:r>
            </a:p>
          </p:txBody>
        </p:sp>
        <p:sp>
          <p:nvSpPr>
            <p:cNvPr id="8209" name="Rectangle 23">
              <a:extLst>
                <a:ext uri="{FF2B5EF4-FFF2-40B4-BE49-F238E27FC236}">
                  <a16:creationId xmlns:a16="http://schemas.microsoft.com/office/drawing/2014/main" xmlns="" id="{9B8BF43A-9719-45B3-98CA-70717E07C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526" y="1439863"/>
              <a:ext cx="508795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11</a:t>
              </a:r>
            </a:p>
          </p:txBody>
        </p:sp>
        <p:sp>
          <p:nvSpPr>
            <p:cNvPr id="8210" name="Rectangle 24">
              <a:extLst>
                <a:ext uri="{FF2B5EF4-FFF2-40B4-BE49-F238E27FC236}">
                  <a16:creationId xmlns:a16="http://schemas.microsoft.com/office/drawing/2014/main" xmlns="" id="{EA18B040-3DD7-49FF-A2A4-C74CEB2D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212" y="1427164"/>
              <a:ext cx="14605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/>
                <a:t>Midnight</a:t>
              </a:r>
            </a:p>
          </p:txBody>
        </p:sp>
        <p:sp>
          <p:nvSpPr>
            <p:cNvPr id="8214" name="Rectangle 104">
              <a:extLst>
                <a:ext uri="{FF2B5EF4-FFF2-40B4-BE49-F238E27FC236}">
                  <a16:creationId xmlns:a16="http://schemas.microsoft.com/office/drawing/2014/main" xmlns="" id="{22492024-88B3-48AF-91B5-A5D5B927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7726" y="1978025"/>
              <a:ext cx="70167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/>
                <a:t>Time</a:t>
              </a:r>
            </a:p>
          </p:txBody>
        </p:sp>
        <p:grpSp>
          <p:nvGrpSpPr>
            <p:cNvPr id="8215" name="Group 105">
              <a:extLst>
                <a:ext uri="{FF2B5EF4-FFF2-40B4-BE49-F238E27FC236}">
                  <a16:creationId xmlns:a16="http://schemas.microsoft.com/office/drawing/2014/main" xmlns="" id="{330CD120-37E0-4A44-A42D-BAF00EE96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9775" y="2355850"/>
              <a:ext cx="3581400" cy="642938"/>
              <a:chOff x="1107" y="1484"/>
              <a:chExt cx="2256" cy="405"/>
            </a:xfrm>
          </p:grpSpPr>
          <p:sp>
            <p:nvSpPr>
              <p:cNvPr id="8216" name="Rectangle 106">
                <a:extLst>
                  <a:ext uri="{FF2B5EF4-FFF2-40B4-BE49-F238E27FC236}">
                    <a16:creationId xmlns:a16="http://schemas.microsoft.com/office/drawing/2014/main" xmlns="" id="{93B9AB85-3ED9-4218-8705-0BFA88F39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595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30</a:t>
                </a:r>
              </a:p>
            </p:txBody>
          </p:sp>
          <p:sp>
            <p:nvSpPr>
              <p:cNvPr id="8217" name="Line 107">
                <a:extLst>
                  <a:ext uri="{FF2B5EF4-FFF2-40B4-BE49-F238E27FC236}">
                    <a16:creationId xmlns:a16="http://schemas.microsoft.com/office/drawing/2014/main" xmlns="" id="{38594972-9B54-4F49-9217-78B0E3927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4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8" name="Line 108">
                <a:extLst>
                  <a:ext uri="{FF2B5EF4-FFF2-40B4-BE49-F238E27FC236}">
                    <a16:creationId xmlns:a16="http://schemas.microsoft.com/office/drawing/2014/main" xmlns="" id="{20D48387-9F9D-4B9E-BC82-FA8F1BE6A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219" name="Group 109">
                <a:extLst>
                  <a:ext uri="{FF2B5EF4-FFF2-40B4-BE49-F238E27FC236}">
                    <a16:creationId xmlns:a16="http://schemas.microsoft.com/office/drawing/2014/main" xmlns="" id="{8F382B85-6272-4864-8249-07E6B9E535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0" y="1484"/>
                <a:ext cx="384" cy="405"/>
                <a:chOff x="1460" y="1484"/>
                <a:chExt cx="384" cy="405"/>
              </a:xfrm>
            </p:grpSpPr>
            <p:sp>
              <p:nvSpPr>
                <p:cNvPr id="8240" name="Line 110">
                  <a:extLst>
                    <a:ext uri="{FF2B5EF4-FFF2-40B4-BE49-F238E27FC236}">
                      <a16:creationId xmlns:a16="http://schemas.microsoft.com/office/drawing/2014/main" xmlns="" id="{524A991D-6644-4860-BCC0-AE2395EB7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0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41" name="Rectangle 111">
                  <a:extLst>
                    <a:ext uri="{FF2B5EF4-FFF2-40B4-BE49-F238E27FC236}">
                      <a16:creationId xmlns:a16="http://schemas.microsoft.com/office/drawing/2014/main" xmlns="" id="{5382B993-E482-45BF-8EC9-9B9A907DE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5" y="1595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8242" name="Line 112">
                  <a:extLst>
                    <a:ext uri="{FF2B5EF4-FFF2-40B4-BE49-F238E27FC236}">
                      <a16:creationId xmlns:a16="http://schemas.microsoft.com/office/drawing/2014/main" xmlns="" id="{653D2D02-A60C-498F-B3DA-7C6C16935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4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0" name="Group 113">
                <a:extLst>
                  <a:ext uri="{FF2B5EF4-FFF2-40B4-BE49-F238E27FC236}">
                    <a16:creationId xmlns:a16="http://schemas.microsoft.com/office/drawing/2014/main" xmlns="" id="{2C1B0707-4ED3-4DD6-8150-AF9C977F7D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8" y="1484"/>
                <a:ext cx="384" cy="405"/>
                <a:chOff x="1868" y="1484"/>
                <a:chExt cx="384" cy="405"/>
              </a:xfrm>
            </p:grpSpPr>
            <p:sp>
              <p:nvSpPr>
                <p:cNvPr id="8237" name="Line 114">
                  <a:extLst>
                    <a:ext uri="{FF2B5EF4-FFF2-40B4-BE49-F238E27FC236}">
                      <a16:creationId xmlns:a16="http://schemas.microsoft.com/office/drawing/2014/main" xmlns="" id="{B68B0D35-C46C-4D24-B6D8-7333717E7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8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8" name="Rectangle 115">
                  <a:extLst>
                    <a:ext uri="{FF2B5EF4-FFF2-40B4-BE49-F238E27FC236}">
                      <a16:creationId xmlns:a16="http://schemas.microsoft.com/office/drawing/2014/main" xmlns="" id="{C7B01BE4-251D-4172-BBB8-B733B0FC7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3" y="1595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8239" name="Line 116">
                  <a:extLst>
                    <a:ext uri="{FF2B5EF4-FFF2-40B4-BE49-F238E27FC236}">
                      <a16:creationId xmlns:a16="http://schemas.microsoft.com/office/drawing/2014/main" xmlns="" id="{F9DD5BAF-184B-4B77-8640-C4967ED04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2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1" name="Group 117">
                <a:extLst>
                  <a:ext uri="{FF2B5EF4-FFF2-40B4-BE49-F238E27FC236}">
                    <a16:creationId xmlns:a16="http://schemas.microsoft.com/office/drawing/2014/main" xmlns="" id="{0042A4B7-1C87-4B1E-8F25-A684D9B8F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1484"/>
                <a:ext cx="384" cy="405"/>
                <a:chOff x="2276" y="1484"/>
                <a:chExt cx="384" cy="405"/>
              </a:xfrm>
            </p:grpSpPr>
            <p:sp>
              <p:nvSpPr>
                <p:cNvPr id="8234" name="Line 118">
                  <a:extLst>
                    <a:ext uri="{FF2B5EF4-FFF2-40B4-BE49-F238E27FC236}">
                      <a16:creationId xmlns:a16="http://schemas.microsoft.com/office/drawing/2014/main" xmlns="" id="{86A5D955-52EB-4A51-93AF-B64D927E13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6" y="1592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5" name="Rectangle 119">
                  <a:extLst>
                    <a:ext uri="{FF2B5EF4-FFF2-40B4-BE49-F238E27FC236}">
                      <a16:creationId xmlns:a16="http://schemas.microsoft.com/office/drawing/2014/main" xmlns="" id="{AA0148DF-99E1-4A26-8E96-D7787F720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1" y="1595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8236" name="Line 120">
                  <a:extLst>
                    <a:ext uri="{FF2B5EF4-FFF2-40B4-BE49-F238E27FC236}">
                      <a16:creationId xmlns:a16="http://schemas.microsoft.com/office/drawing/2014/main" xmlns="" id="{86F05E54-010D-4D80-9168-8F1941961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0" y="148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22" name="Line 121">
                <a:extLst>
                  <a:ext uri="{FF2B5EF4-FFF2-40B4-BE49-F238E27FC236}">
                    <a16:creationId xmlns:a16="http://schemas.microsoft.com/office/drawing/2014/main" xmlns="" id="{33B5EBCB-1D0C-4F95-B480-365FAAA85A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592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3" name="Line 122">
                <a:extLst>
                  <a:ext uri="{FF2B5EF4-FFF2-40B4-BE49-F238E27FC236}">
                    <a16:creationId xmlns:a16="http://schemas.microsoft.com/office/drawing/2014/main" xmlns="" id="{232691D0-EEFC-43B5-91E3-C92C5B7F7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Rectangle 123">
                <a:extLst>
                  <a:ext uri="{FF2B5EF4-FFF2-40B4-BE49-F238E27FC236}">
                    <a16:creationId xmlns:a16="http://schemas.microsoft.com/office/drawing/2014/main" xmlns="" id="{EEF52803-0CFB-4A77-B020-8F10FD684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595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40</a:t>
                </a:r>
              </a:p>
            </p:txBody>
          </p:sp>
          <p:sp>
            <p:nvSpPr>
              <p:cNvPr id="8225" name="Rectangle 124">
                <a:extLst>
                  <a:ext uri="{FF2B5EF4-FFF2-40B4-BE49-F238E27FC236}">
                    <a16:creationId xmlns:a16="http://schemas.microsoft.com/office/drawing/2014/main" xmlns="" id="{748751CF-1CFC-4285-A875-65DE484E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595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20</a:t>
                </a:r>
              </a:p>
            </p:txBody>
          </p:sp>
          <p:sp>
            <p:nvSpPr>
              <p:cNvPr id="8226" name="Line 125">
                <a:extLst>
                  <a:ext uri="{FF2B5EF4-FFF2-40B4-BE49-F238E27FC236}">
                    <a16:creationId xmlns:a16="http://schemas.microsoft.com/office/drawing/2014/main" xmlns="" id="{92A94901-782C-4D89-8642-4BB565746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8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7" name="Line 126">
                <a:extLst>
                  <a:ext uri="{FF2B5EF4-FFF2-40B4-BE49-F238E27FC236}">
                    <a16:creationId xmlns:a16="http://schemas.microsoft.com/office/drawing/2014/main" xmlns="" id="{2537F866-0E93-4B2E-906A-FD6FE968B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14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8" name="Line 127">
                <a:extLst>
                  <a:ext uri="{FF2B5EF4-FFF2-40B4-BE49-F238E27FC236}">
                    <a16:creationId xmlns:a16="http://schemas.microsoft.com/office/drawing/2014/main" xmlns="" id="{031C9E45-7F43-4C69-9004-0F6AB99F9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Line 128">
                <a:extLst>
                  <a:ext uri="{FF2B5EF4-FFF2-40B4-BE49-F238E27FC236}">
                    <a16:creationId xmlns:a16="http://schemas.microsoft.com/office/drawing/2014/main" xmlns="" id="{FA758CD4-576F-404A-87D9-8D775008A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0" name="Line 129">
                <a:extLst>
                  <a:ext uri="{FF2B5EF4-FFF2-40B4-BE49-F238E27FC236}">
                    <a16:creationId xmlns:a16="http://schemas.microsoft.com/office/drawing/2014/main" xmlns="" id="{631A784A-D4D9-427E-9981-EDE71F7E6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8" y="1560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Line 130">
                <a:extLst>
                  <a:ext uri="{FF2B5EF4-FFF2-40B4-BE49-F238E27FC236}">
                    <a16:creationId xmlns:a16="http://schemas.microsoft.com/office/drawing/2014/main" xmlns="" id="{A17F21E0-7DBA-4CFB-BC09-5D493A84D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8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Line 131">
                <a:extLst>
                  <a:ext uri="{FF2B5EF4-FFF2-40B4-BE49-F238E27FC236}">
                    <a16:creationId xmlns:a16="http://schemas.microsoft.com/office/drawing/2014/main" xmlns="" id="{5AE84882-2140-4409-B21F-CBB576BEC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3" name="Line 132">
                <a:extLst>
                  <a:ext uri="{FF2B5EF4-FFF2-40B4-BE49-F238E27FC236}">
                    <a16:creationId xmlns:a16="http://schemas.microsoft.com/office/drawing/2014/main" xmlns="" id="{E84C4C12-2AD8-4001-88E5-AA0F3B4E9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4" y="1624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77244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58532610-40E3-474C-9FED-0B9B7AEC8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6" y="336553"/>
            <a:ext cx="4117976" cy="601660"/>
          </a:xfrm>
          <a:noFill/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altLang="en-US" dirty="0"/>
              <a:t>Pipelining Lessons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30936FEF-AD4B-4392-959A-CC1148168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1086" y="2101507"/>
            <a:ext cx="5549259" cy="4322762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/>
              <a:t>Pipelining doesn’t help </a:t>
            </a:r>
            <a:r>
              <a:rPr lang="en-US" altLang="en-US" dirty="0">
                <a:solidFill>
                  <a:srgbClr val="FF0066"/>
                </a:solidFill>
              </a:rPr>
              <a:t>latency</a:t>
            </a:r>
            <a:r>
              <a:rPr lang="en-US" altLang="en-US" dirty="0"/>
              <a:t> of single task, it helps </a:t>
            </a:r>
            <a:r>
              <a:rPr lang="en-US" altLang="en-US" dirty="0">
                <a:solidFill>
                  <a:srgbClr val="FF0066"/>
                </a:solidFill>
              </a:rPr>
              <a:t>throughpu</a:t>
            </a:r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/>
              <a:t> of entire workload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/>
              <a:t>Pipeline rate limited by </a:t>
            </a:r>
            <a:r>
              <a:rPr lang="en-US" altLang="en-US" dirty="0">
                <a:solidFill>
                  <a:srgbClr val="FF0066"/>
                </a:solidFill>
              </a:rPr>
              <a:t>slowest</a:t>
            </a:r>
            <a:r>
              <a:rPr lang="en-US" altLang="en-US" dirty="0"/>
              <a:t> pipeline stage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66"/>
                </a:solidFill>
              </a:rPr>
              <a:t>Multiple</a:t>
            </a:r>
            <a:r>
              <a:rPr lang="en-US" altLang="en-US" dirty="0"/>
              <a:t> tasks operating simultaneously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/>
              <a:t>Potential speedup = </a:t>
            </a:r>
            <a:r>
              <a:rPr lang="en-US" altLang="en-US" dirty="0">
                <a:solidFill>
                  <a:srgbClr val="FF0066"/>
                </a:solidFill>
              </a:rPr>
              <a:t>Number pipe stages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/>
              <a:t>Unbalanced lengths of pipe stages reduces speedup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altLang="en-US" dirty="0"/>
              <a:t>Time to “</a:t>
            </a:r>
            <a:r>
              <a:rPr lang="en-US" altLang="en-US" dirty="0">
                <a:solidFill>
                  <a:srgbClr val="FF0066"/>
                </a:solidFill>
              </a:rPr>
              <a:t>fill</a:t>
            </a:r>
            <a:r>
              <a:rPr lang="en-US" altLang="en-US" dirty="0"/>
              <a:t>” pipeline and time to “</a:t>
            </a:r>
            <a:r>
              <a:rPr lang="en-US" altLang="en-US" dirty="0">
                <a:solidFill>
                  <a:srgbClr val="FF0066"/>
                </a:solidFill>
              </a:rPr>
              <a:t>drain</a:t>
            </a:r>
            <a:r>
              <a:rPr lang="en-US" altLang="en-US" dirty="0"/>
              <a:t>” it reduces speedup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DAE5593-1E76-4919-AD88-FD93B22209BF}"/>
              </a:ext>
            </a:extLst>
          </p:cNvPr>
          <p:cNvGrpSpPr/>
          <p:nvPr/>
        </p:nvGrpSpPr>
        <p:grpSpPr>
          <a:xfrm>
            <a:off x="1258889" y="1476516"/>
            <a:ext cx="3943349" cy="1571624"/>
            <a:chOff x="2708276" y="1636714"/>
            <a:chExt cx="3943349" cy="1571624"/>
          </a:xfrm>
        </p:grpSpPr>
        <p:sp>
          <p:nvSpPr>
            <p:cNvPr id="9226" name="Rectangle 16">
              <a:extLst>
                <a:ext uri="{FF2B5EF4-FFF2-40B4-BE49-F238E27FC236}">
                  <a16:creationId xmlns:a16="http://schemas.microsoft.com/office/drawing/2014/main" xmlns="" id="{D50009C7-EF2A-42A2-A5AC-95DDF118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276" y="1636714"/>
              <a:ext cx="90487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6 PM</a:t>
              </a:r>
            </a:p>
          </p:txBody>
        </p:sp>
        <p:sp>
          <p:nvSpPr>
            <p:cNvPr id="9227" name="Line 17">
              <a:extLst>
                <a:ext uri="{FF2B5EF4-FFF2-40B4-BE49-F238E27FC236}">
                  <a16:creationId xmlns:a16="http://schemas.microsoft.com/office/drawing/2014/main" xmlns="" id="{491ADEFC-07EB-4E5B-8DCB-D21613914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162" y="2228850"/>
              <a:ext cx="3492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8">
              <a:extLst>
                <a:ext uri="{FF2B5EF4-FFF2-40B4-BE49-F238E27FC236}">
                  <a16:creationId xmlns:a16="http://schemas.microsoft.com/office/drawing/2014/main" xmlns="" id="{16DD9CB7-591E-41D8-B017-66A54B838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812" y="20955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9">
              <a:extLst>
                <a:ext uri="{FF2B5EF4-FFF2-40B4-BE49-F238E27FC236}">
                  <a16:creationId xmlns:a16="http://schemas.microsoft.com/office/drawing/2014/main" xmlns="" id="{EDACC4A8-724D-449C-9BF4-19BB3CAB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6" y="164941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7</a:t>
              </a:r>
            </a:p>
          </p:txBody>
        </p:sp>
        <p:sp>
          <p:nvSpPr>
            <p:cNvPr id="9230" name="Rectangle 20">
              <a:extLst>
                <a:ext uri="{FF2B5EF4-FFF2-40B4-BE49-F238E27FC236}">
                  <a16:creationId xmlns:a16="http://schemas.microsoft.com/office/drawing/2014/main" xmlns="" id="{16164BA8-87BC-4E88-A622-1316445D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976" y="164941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8</a:t>
              </a:r>
            </a:p>
          </p:txBody>
        </p:sp>
        <p:sp>
          <p:nvSpPr>
            <p:cNvPr id="9231" name="Rectangle 21">
              <a:extLst>
                <a:ext uri="{FF2B5EF4-FFF2-40B4-BE49-F238E27FC236}">
                  <a16:creationId xmlns:a16="http://schemas.microsoft.com/office/drawing/2014/main" xmlns="" id="{5AE4CF0E-CF4F-40C5-8CCB-098698A3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6" y="1649414"/>
              <a:ext cx="363537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9</a:t>
              </a:r>
            </a:p>
          </p:txBody>
        </p:sp>
        <p:sp>
          <p:nvSpPr>
            <p:cNvPr id="9234" name="Rectangle 24">
              <a:extLst>
                <a:ext uri="{FF2B5EF4-FFF2-40B4-BE49-F238E27FC236}">
                  <a16:creationId xmlns:a16="http://schemas.microsoft.com/office/drawing/2014/main" xmlns="" id="{BDCCEE19-5D6A-45F3-8E0F-C053C26B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6" y="2187575"/>
              <a:ext cx="701675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/>
                <a:t>Time</a:t>
              </a:r>
            </a:p>
          </p:txBody>
        </p:sp>
        <p:grpSp>
          <p:nvGrpSpPr>
            <p:cNvPr id="9235" name="Group 25">
              <a:extLst>
                <a:ext uri="{FF2B5EF4-FFF2-40B4-BE49-F238E27FC236}">
                  <a16:creationId xmlns:a16="http://schemas.microsoft.com/office/drawing/2014/main" xmlns="" id="{EC3D5612-13D2-44AB-B3BF-DF3841D35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0225" y="2565400"/>
              <a:ext cx="3581400" cy="642938"/>
              <a:chOff x="975" y="1616"/>
              <a:chExt cx="2256" cy="405"/>
            </a:xfrm>
          </p:grpSpPr>
          <p:sp>
            <p:nvSpPr>
              <p:cNvPr id="9313" name="Rectangle 26">
                <a:extLst>
                  <a:ext uri="{FF2B5EF4-FFF2-40B4-BE49-F238E27FC236}">
                    <a16:creationId xmlns:a16="http://schemas.microsoft.com/office/drawing/2014/main" xmlns="" id="{2FE83783-2FB1-41A7-8F0A-F8A95FEF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727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30</a:t>
                </a:r>
              </a:p>
            </p:txBody>
          </p:sp>
          <p:sp>
            <p:nvSpPr>
              <p:cNvPr id="9314" name="Line 27">
                <a:extLst>
                  <a:ext uri="{FF2B5EF4-FFF2-40B4-BE49-F238E27FC236}">
                    <a16:creationId xmlns:a16="http://schemas.microsoft.com/office/drawing/2014/main" xmlns="" id="{20E0424E-A415-49B4-9786-88F7457FE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692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5" name="Line 28">
                <a:extLst>
                  <a:ext uri="{FF2B5EF4-FFF2-40B4-BE49-F238E27FC236}">
                    <a16:creationId xmlns:a16="http://schemas.microsoft.com/office/drawing/2014/main" xmlns="" id="{9E5046D1-4506-4AE0-BD6C-E5993B382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16" name="Group 29">
                <a:extLst>
                  <a:ext uri="{FF2B5EF4-FFF2-40B4-BE49-F238E27FC236}">
                    <a16:creationId xmlns:a16="http://schemas.microsoft.com/office/drawing/2014/main" xmlns="" id="{8DF72537-A424-4F19-BC69-D2D1F7774B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8" y="1616"/>
                <a:ext cx="384" cy="405"/>
                <a:chOff x="1328" y="1616"/>
                <a:chExt cx="384" cy="405"/>
              </a:xfrm>
            </p:grpSpPr>
            <p:sp>
              <p:nvSpPr>
                <p:cNvPr id="9337" name="Line 30">
                  <a:extLst>
                    <a:ext uri="{FF2B5EF4-FFF2-40B4-BE49-F238E27FC236}">
                      <a16:creationId xmlns:a16="http://schemas.microsoft.com/office/drawing/2014/main" xmlns="" id="{8028CC81-FEF2-4C93-B93C-A944D0A38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8" y="1724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31">
                  <a:extLst>
                    <a:ext uri="{FF2B5EF4-FFF2-40B4-BE49-F238E27FC236}">
                      <a16:creationId xmlns:a16="http://schemas.microsoft.com/office/drawing/2014/main" xmlns="" id="{3A564275-D589-4BFC-81D3-9F357027F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3" y="1727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9339" name="Line 32">
                  <a:extLst>
                    <a:ext uri="{FF2B5EF4-FFF2-40B4-BE49-F238E27FC236}">
                      <a16:creationId xmlns:a16="http://schemas.microsoft.com/office/drawing/2014/main" xmlns="" id="{74516AE4-2BC5-4C9C-9451-1F459DC92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2" y="16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7" name="Group 33">
                <a:extLst>
                  <a:ext uri="{FF2B5EF4-FFF2-40B4-BE49-F238E27FC236}">
                    <a16:creationId xmlns:a16="http://schemas.microsoft.com/office/drawing/2014/main" xmlns="" id="{4658145C-48E3-4607-9BA2-6A72DEAF68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" y="1616"/>
                <a:ext cx="384" cy="405"/>
                <a:chOff x="1736" y="1616"/>
                <a:chExt cx="384" cy="405"/>
              </a:xfrm>
            </p:grpSpPr>
            <p:sp>
              <p:nvSpPr>
                <p:cNvPr id="9334" name="Line 34">
                  <a:extLst>
                    <a:ext uri="{FF2B5EF4-FFF2-40B4-BE49-F238E27FC236}">
                      <a16:creationId xmlns:a16="http://schemas.microsoft.com/office/drawing/2014/main" xmlns="" id="{EDC24219-DD53-4EAD-82DD-9C4AC799E2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36" y="1724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35">
                  <a:extLst>
                    <a:ext uri="{FF2B5EF4-FFF2-40B4-BE49-F238E27FC236}">
                      <a16:creationId xmlns:a16="http://schemas.microsoft.com/office/drawing/2014/main" xmlns="" id="{8E27056E-6E3D-4D6A-B812-2AF92A3C7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1" y="1727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9336" name="Line 36">
                  <a:extLst>
                    <a:ext uri="{FF2B5EF4-FFF2-40B4-BE49-F238E27FC236}">
                      <a16:creationId xmlns:a16="http://schemas.microsoft.com/office/drawing/2014/main" xmlns="" id="{B633ED5B-185B-4C79-82BD-647B1E7AD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6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8" name="Group 37">
                <a:extLst>
                  <a:ext uri="{FF2B5EF4-FFF2-40B4-BE49-F238E27FC236}">
                    <a16:creationId xmlns:a16="http://schemas.microsoft.com/office/drawing/2014/main" xmlns="" id="{D28BAA54-EABC-4E3A-A824-B3C8F7520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4" y="1616"/>
                <a:ext cx="384" cy="405"/>
                <a:chOff x="2144" y="1616"/>
                <a:chExt cx="384" cy="405"/>
              </a:xfrm>
            </p:grpSpPr>
            <p:sp>
              <p:nvSpPr>
                <p:cNvPr id="9331" name="Line 38">
                  <a:extLst>
                    <a:ext uri="{FF2B5EF4-FFF2-40B4-BE49-F238E27FC236}">
                      <a16:creationId xmlns:a16="http://schemas.microsoft.com/office/drawing/2014/main" xmlns="" id="{47ABB252-679F-4C8A-BE59-DEDB1526C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4" y="1724"/>
                  <a:ext cx="360" cy="0"/>
                </a:xfrm>
                <a:prstGeom prst="line">
                  <a:avLst/>
                </a:prstGeom>
                <a:noFill/>
                <a:ln w="5080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39">
                  <a:extLst>
                    <a:ext uri="{FF2B5EF4-FFF2-40B4-BE49-F238E27FC236}">
                      <a16:creationId xmlns:a16="http://schemas.microsoft.com/office/drawing/2014/main" xmlns="" id="{0BB98C28-0CAA-421E-AA72-6979FF84A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9" y="1727"/>
                  <a:ext cx="33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2400" b="1"/>
                    <a:t>40</a:t>
                  </a:r>
                </a:p>
              </p:txBody>
            </p:sp>
            <p:sp>
              <p:nvSpPr>
                <p:cNvPr id="9333" name="Line 40">
                  <a:extLst>
                    <a:ext uri="{FF2B5EF4-FFF2-40B4-BE49-F238E27FC236}">
                      <a16:creationId xmlns:a16="http://schemas.microsoft.com/office/drawing/2014/main" xmlns="" id="{C6C74442-4DCA-4B6E-A163-1655E6604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8" y="161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19" name="Line 41">
                <a:extLst>
                  <a:ext uri="{FF2B5EF4-FFF2-40B4-BE49-F238E27FC236}">
                    <a16:creationId xmlns:a16="http://schemas.microsoft.com/office/drawing/2014/main" xmlns="" id="{5606750D-EC5B-4DCF-9850-69F43B961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2" y="1724"/>
                <a:ext cx="360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42">
                <a:extLst>
                  <a:ext uri="{FF2B5EF4-FFF2-40B4-BE49-F238E27FC236}">
                    <a16:creationId xmlns:a16="http://schemas.microsoft.com/office/drawing/2014/main" xmlns="" id="{C7B7F30A-82B6-44E0-8035-18B2BBB63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2" y="1756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" name="Rectangle 43">
                <a:extLst>
                  <a:ext uri="{FF2B5EF4-FFF2-40B4-BE49-F238E27FC236}">
                    <a16:creationId xmlns:a16="http://schemas.microsoft.com/office/drawing/2014/main" xmlns="" id="{39393069-D255-41DA-8303-FFA6BE27F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1727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40</a:t>
                </a:r>
              </a:p>
            </p:txBody>
          </p:sp>
          <p:sp>
            <p:nvSpPr>
              <p:cNvPr id="9322" name="Rectangle 44">
                <a:extLst>
                  <a:ext uri="{FF2B5EF4-FFF2-40B4-BE49-F238E27FC236}">
                    <a16:creationId xmlns:a16="http://schemas.microsoft.com/office/drawing/2014/main" xmlns="" id="{3FD329D5-7638-496E-BFAB-1A7738B94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1727"/>
                <a:ext cx="336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20</a:t>
                </a:r>
              </a:p>
            </p:txBody>
          </p:sp>
          <p:sp>
            <p:nvSpPr>
              <p:cNvPr id="9323" name="Line 45">
                <a:extLst>
                  <a:ext uri="{FF2B5EF4-FFF2-40B4-BE49-F238E27FC236}">
                    <a16:creationId xmlns:a16="http://schemas.microsoft.com/office/drawing/2014/main" xmlns="" id="{9F386B74-970B-41B1-ABF0-F9B6AD75A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4" name="Line 46">
                <a:extLst>
                  <a:ext uri="{FF2B5EF4-FFF2-40B4-BE49-F238E27FC236}">
                    <a16:creationId xmlns:a16="http://schemas.microsoft.com/office/drawing/2014/main" xmlns="" id="{DE2A8383-5B66-47E3-86D3-3866522CC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2" y="16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5" name="Line 47">
                <a:extLst>
                  <a:ext uri="{FF2B5EF4-FFF2-40B4-BE49-F238E27FC236}">
                    <a16:creationId xmlns:a16="http://schemas.microsoft.com/office/drawing/2014/main" xmlns="" id="{E91E1ABB-7411-4CA6-8AE8-944DC0BA9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0" y="1692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6" name="Line 48">
                <a:extLst>
                  <a:ext uri="{FF2B5EF4-FFF2-40B4-BE49-F238E27FC236}">
                    <a16:creationId xmlns:a16="http://schemas.microsoft.com/office/drawing/2014/main" xmlns="" id="{3F0E25FD-D162-45DB-890F-3623CDA3B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1692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7" name="Line 49">
                <a:extLst>
                  <a:ext uri="{FF2B5EF4-FFF2-40B4-BE49-F238E27FC236}">
                    <a16:creationId xmlns:a16="http://schemas.microsoft.com/office/drawing/2014/main" xmlns="" id="{F673EDC2-3FD5-42B1-B5BE-8DCE0E185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6" y="1692"/>
                <a:ext cx="288" cy="0"/>
              </a:xfrm>
              <a:prstGeom prst="line">
                <a:avLst/>
              </a:prstGeom>
              <a:noFill/>
              <a:ln w="5080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8" name="Line 50">
                <a:extLst>
                  <a:ext uri="{FF2B5EF4-FFF2-40B4-BE49-F238E27FC236}">
                    <a16:creationId xmlns:a16="http://schemas.microsoft.com/office/drawing/2014/main" xmlns="" id="{08286C30-BBC6-49E2-BED3-F178CC3D3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6" y="1756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9" name="Line 51">
                <a:extLst>
                  <a:ext uri="{FF2B5EF4-FFF2-40B4-BE49-F238E27FC236}">
                    <a16:creationId xmlns:a16="http://schemas.microsoft.com/office/drawing/2014/main" xmlns="" id="{23EADC82-E332-409C-A62C-50EAF8B5A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756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0" name="Line 52">
                <a:extLst>
                  <a:ext uri="{FF2B5EF4-FFF2-40B4-BE49-F238E27FC236}">
                    <a16:creationId xmlns:a16="http://schemas.microsoft.com/office/drawing/2014/main" xmlns="" id="{7B203874-6F4C-4EBB-8CD3-D332B8FBC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2" y="1756"/>
                <a:ext cx="216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F498256-58F9-406D-B429-41A23C753A3A}"/>
              </a:ext>
            </a:extLst>
          </p:cNvPr>
          <p:cNvGrpSpPr/>
          <p:nvPr/>
        </p:nvGrpSpPr>
        <p:grpSpPr>
          <a:xfrm>
            <a:off x="237487" y="2860332"/>
            <a:ext cx="4928396" cy="3132138"/>
            <a:chOff x="1678780" y="2971800"/>
            <a:chExt cx="4928396" cy="3132138"/>
          </a:xfrm>
        </p:grpSpPr>
        <p:grpSp>
          <p:nvGrpSpPr>
            <p:cNvPr id="9222" name="Group 4">
              <a:extLst>
                <a:ext uri="{FF2B5EF4-FFF2-40B4-BE49-F238E27FC236}">
                  <a16:creationId xmlns:a16="http://schemas.microsoft.com/office/drawing/2014/main" xmlns="" id="{5F55DD49-5712-43B9-B506-6BD37E4C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3162" y="3238500"/>
              <a:ext cx="522288" cy="541338"/>
              <a:chOff x="580" y="2040"/>
              <a:chExt cx="329" cy="341"/>
            </a:xfrm>
          </p:grpSpPr>
          <p:sp>
            <p:nvSpPr>
              <p:cNvPr id="9346" name="Freeform 5">
                <a:extLst>
                  <a:ext uri="{FF2B5EF4-FFF2-40B4-BE49-F238E27FC236}">
                    <a16:creationId xmlns:a16="http://schemas.microsoft.com/office/drawing/2014/main" xmlns="" id="{E504F841-0B01-4554-9D49-07844C2B3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" y="2040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47" name="Rectangle 6">
                <a:extLst>
                  <a:ext uri="{FF2B5EF4-FFF2-40B4-BE49-F238E27FC236}">
                    <a16:creationId xmlns:a16="http://schemas.microsoft.com/office/drawing/2014/main" xmlns="" id="{4068D429-2A80-421E-8B8C-F4C71CC6A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087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A</a:t>
                </a:r>
              </a:p>
            </p:txBody>
          </p:sp>
        </p:grpSp>
        <p:grpSp>
          <p:nvGrpSpPr>
            <p:cNvPr id="9223" name="Group 7">
              <a:extLst>
                <a:ext uri="{FF2B5EF4-FFF2-40B4-BE49-F238E27FC236}">
                  <a16:creationId xmlns:a16="http://schemas.microsoft.com/office/drawing/2014/main" xmlns="" id="{39DF748E-837C-482E-96A7-81EA242CC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462" y="4089400"/>
              <a:ext cx="522288" cy="541338"/>
              <a:chOff x="572" y="2576"/>
              <a:chExt cx="329" cy="341"/>
            </a:xfrm>
          </p:grpSpPr>
          <p:sp>
            <p:nvSpPr>
              <p:cNvPr id="9344" name="Freeform 8">
                <a:extLst>
                  <a:ext uri="{FF2B5EF4-FFF2-40B4-BE49-F238E27FC236}">
                    <a16:creationId xmlns:a16="http://schemas.microsoft.com/office/drawing/2014/main" xmlns="" id="{6AD9BBDB-A924-422E-B88A-0A64D5BA3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" y="2576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45" name="Rectangle 9">
                <a:extLst>
                  <a:ext uri="{FF2B5EF4-FFF2-40B4-BE49-F238E27FC236}">
                    <a16:creationId xmlns:a16="http://schemas.microsoft.com/office/drawing/2014/main" xmlns="" id="{C5CFAD94-C6EE-49DD-B2BD-961557FB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623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B</a:t>
                </a:r>
              </a:p>
            </p:txBody>
          </p:sp>
        </p:grpSp>
        <p:grpSp>
          <p:nvGrpSpPr>
            <p:cNvPr id="9224" name="Group 10">
              <a:extLst>
                <a:ext uri="{FF2B5EF4-FFF2-40B4-BE49-F238E27FC236}">
                  <a16:creationId xmlns:a16="http://schemas.microsoft.com/office/drawing/2014/main" xmlns="" id="{D5FBFB1E-2A0D-4B47-ABC7-3CDFE52FB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362" y="4838700"/>
              <a:ext cx="522288" cy="541338"/>
              <a:chOff x="548" y="3048"/>
              <a:chExt cx="329" cy="341"/>
            </a:xfrm>
          </p:grpSpPr>
          <p:sp>
            <p:nvSpPr>
              <p:cNvPr id="9342" name="Freeform 11">
                <a:extLst>
                  <a:ext uri="{FF2B5EF4-FFF2-40B4-BE49-F238E27FC236}">
                    <a16:creationId xmlns:a16="http://schemas.microsoft.com/office/drawing/2014/main" xmlns="" id="{C6B63368-EE80-42BC-BF85-0EC1D1181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048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43" name="Rectangle 12">
                <a:extLst>
                  <a:ext uri="{FF2B5EF4-FFF2-40B4-BE49-F238E27FC236}">
                    <a16:creationId xmlns:a16="http://schemas.microsoft.com/office/drawing/2014/main" xmlns="" id="{7BA6880B-7D84-45AD-ADA3-FF34982A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095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C</a:t>
                </a:r>
              </a:p>
            </p:txBody>
          </p:sp>
        </p:grpSp>
        <p:grpSp>
          <p:nvGrpSpPr>
            <p:cNvPr id="9225" name="Group 13">
              <a:extLst>
                <a:ext uri="{FF2B5EF4-FFF2-40B4-BE49-F238E27FC236}">
                  <a16:creationId xmlns:a16="http://schemas.microsoft.com/office/drawing/2014/main" xmlns="" id="{3664341C-EF2D-4133-AAAF-BAE360252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362" y="5562600"/>
              <a:ext cx="522288" cy="541338"/>
              <a:chOff x="548" y="3504"/>
              <a:chExt cx="329" cy="341"/>
            </a:xfrm>
          </p:grpSpPr>
          <p:sp>
            <p:nvSpPr>
              <p:cNvPr id="9340" name="Freeform 14">
                <a:extLst>
                  <a:ext uri="{FF2B5EF4-FFF2-40B4-BE49-F238E27FC236}">
                    <a16:creationId xmlns:a16="http://schemas.microsoft.com/office/drawing/2014/main" xmlns="" id="{7DD04D77-DB96-4F00-AC47-920D990F0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" y="350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41" name="Rectangle 15">
                <a:extLst>
                  <a:ext uri="{FF2B5EF4-FFF2-40B4-BE49-F238E27FC236}">
                    <a16:creationId xmlns:a16="http://schemas.microsoft.com/office/drawing/2014/main" xmlns="" id="{3BA7FD31-EBA9-41DF-BD89-DCDC4A844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551"/>
                <a:ext cx="261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 b="1"/>
                  <a:t>D</a:t>
                </a:r>
              </a:p>
            </p:txBody>
          </p:sp>
        </p:grpSp>
        <p:sp>
          <p:nvSpPr>
            <p:cNvPr id="9232" name="Rectangle 22">
              <a:extLst>
                <a:ext uri="{FF2B5EF4-FFF2-40B4-BE49-F238E27FC236}">
                  <a16:creationId xmlns:a16="http://schemas.microsoft.com/office/drawing/2014/main" xmlns="" id="{3FDA485D-E494-411E-89F1-D5B7A0C3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780" y="3065462"/>
              <a:ext cx="371475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i="1" dirty="0"/>
                <a:t>T</a:t>
              </a:r>
            </a:p>
            <a:p>
              <a:pPr algn="ctr"/>
              <a:r>
                <a:rPr lang="en-US" altLang="en-US" i="1" dirty="0"/>
                <a:t>a</a:t>
              </a:r>
            </a:p>
            <a:p>
              <a:pPr algn="ctr"/>
              <a:r>
                <a:rPr lang="en-US" altLang="en-US" i="1" dirty="0"/>
                <a:t>s</a:t>
              </a:r>
            </a:p>
            <a:p>
              <a:pPr algn="ctr"/>
              <a:r>
                <a:rPr lang="en-US" altLang="en-US" i="1" dirty="0"/>
                <a:t>k</a:t>
              </a:r>
            </a:p>
            <a:p>
              <a:pPr algn="ctr"/>
              <a:endParaRPr lang="en-US" altLang="en-US" i="1" dirty="0"/>
            </a:p>
            <a:p>
              <a:pPr algn="ctr"/>
              <a:r>
                <a:rPr lang="en-US" altLang="en-US" i="1" dirty="0"/>
                <a:t>O</a:t>
              </a:r>
            </a:p>
            <a:p>
              <a:pPr algn="ctr"/>
              <a:r>
                <a:rPr lang="en-US" altLang="en-US" i="1" dirty="0"/>
                <a:t>r</a:t>
              </a:r>
            </a:p>
            <a:p>
              <a:pPr algn="ctr"/>
              <a:r>
                <a:rPr lang="en-US" altLang="en-US" i="1" dirty="0"/>
                <a:t>d</a:t>
              </a:r>
            </a:p>
            <a:p>
              <a:pPr algn="ctr"/>
              <a:r>
                <a:rPr lang="en-US" altLang="en-US" i="1" dirty="0"/>
                <a:t>e</a:t>
              </a:r>
            </a:p>
            <a:p>
              <a:pPr algn="ctr"/>
              <a:r>
                <a:rPr lang="en-US" altLang="en-US" i="1" dirty="0"/>
                <a:t>r</a:t>
              </a:r>
            </a:p>
          </p:txBody>
        </p:sp>
        <p:sp>
          <p:nvSpPr>
            <p:cNvPr id="9233" name="Line 23">
              <a:extLst>
                <a:ext uri="{FF2B5EF4-FFF2-40B4-BE49-F238E27FC236}">
                  <a16:creationId xmlns:a16="http://schemas.microsoft.com/office/drawing/2014/main" xmlns="" id="{1E58FFBB-E3A6-4E69-AA92-CECDE7E74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612" y="2971800"/>
              <a:ext cx="0" cy="3035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36" name="Group 53">
              <a:extLst>
                <a:ext uri="{FF2B5EF4-FFF2-40B4-BE49-F238E27FC236}">
                  <a16:creationId xmlns:a16="http://schemas.microsoft.com/office/drawing/2014/main" xmlns="" id="{BA5F174D-E3FE-466A-B0F4-C60CE4975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6263" y="3136900"/>
              <a:ext cx="3490913" cy="2933700"/>
              <a:chOff x="1004" y="1976"/>
              <a:chExt cx="2199" cy="1848"/>
            </a:xfrm>
          </p:grpSpPr>
          <p:grpSp>
            <p:nvGrpSpPr>
              <p:cNvPr id="9237" name="Group 54">
                <a:extLst>
                  <a:ext uri="{FF2B5EF4-FFF2-40B4-BE49-F238E27FC236}">
                    <a16:creationId xmlns:a16="http://schemas.microsoft.com/office/drawing/2014/main" xmlns="" id="{D899A8BC-9688-4BAD-8E60-D40E19DE50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4" y="1976"/>
                <a:ext cx="967" cy="448"/>
                <a:chOff x="1004" y="1976"/>
                <a:chExt cx="967" cy="448"/>
              </a:xfrm>
            </p:grpSpPr>
            <p:grpSp>
              <p:nvGrpSpPr>
                <p:cNvPr id="9295" name="Group 55">
                  <a:extLst>
                    <a:ext uri="{FF2B5EF4-FFF2-40B4-BE49-F238E27FC236}">
                      <a16:creationId xmlns:a16="http://schemas.microsoft.com/office/drawing/2014/main" xmlns="" id="{D8CC6A2D-2E67-498C-9529-99468C86FB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4" y="1976"/>
                  <a:ext cx="305" cy="448"/>
                  <a:chOff x="1004" y="1976"/>
                  <a:chExt cx="305" cy="448"/>
                </a:xfrm>
              </p:grpSpPr>
              <p:grpSp>
                <p:nvGrpSpPr>
                  <p:cNvPr id="9309" name="Group 56">
                    <a:extLst>
                      <a:ext uri="{FF2B5EF4-FFF2-40B4-BE49-F238E27FC236}">
                        <a16:creationId xmlns:a16="http://schemas.microsoft.com/office/drawing/2014/main" xmlns="" id="{C529563A-5449-4941-90BE-0F74B2C59F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4" y="1976"/>
                    <a:ext cx="305" cy="448"/>
                    <a:chOff x="1004" y="1976"/>
                    <a:chExt cx="305" cy="448"/>
                  </a:xfrm>
                </p:grpSpPr>
                <p:sp>
                  <p:nvSpPr>
                    <p:cNvPr id="9311" name="AutoShape 57">
                      <a:extLst>
                        <a:ext uri="{FF2B5EF4-FFF2-40B4-BE49-F238E27FC236}">
                          <a16:creationId xmlns:a16="http://schemas.microsoft.com/office/drawing/2014/main" xmlns="" id="{FA2796C3-6203-49A3-99E3-CFF2F3AE96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4" y="204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312" name="AutoShape 58">
                      <a:extLst>
                        <a:ext uri="{FF2B5EF4-FFF2-40B4-BE49-F238E27FC236}">
                          <a16:creationId xmlns:a16="http://schemas.microsoft.com/office/drawing/2014/main" xmlns="" id="{EAB65290-9444-440F-A8FF-E3C35F11AD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74" y="197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310" name="AutoShape 59">
                    <a:extLst>
                      <a:ext uri="{FF2B5EF4-FFF2-40B4-BE49-F238E27FC236}">
                        <a16:creationId xmlns:a16="http://schemas.microsoft.com/office/drawing/2014/main" xmlns="" id="{0AFD6412-6827-4533-87A3-9BC5277B20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08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9296" name="Group 60">
                  <a:extLst>
                    <a:ext uri="{FF2B5EF4-FFF2-40B4-BE49-F238E27FC236}">
                      <a16:creationId xmlns:a16="http://schemas.microsoft.com/office/drawing/2014/main" xmlns="" id="{FD0EC07F-158D-420F-B392-416E7307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5" y="1976"/>
                  <a:ext cx="378" cy="448"/>
                  <a:chOff x="1305" y="1976"/>
                  <a:chExt cx="378" cy="448"/>
                </a:xfrm>
              </p:grpSpPr>
              <p:grpSp>
                <p:nvGrpSpPr>
                  <p:cNvPr id="9304" name="Group 61">
                    <a:extLst>
                      <a:ext uri="{FF2B5EF4-FFF2-40B4-BE49-F238E27FC236}">
                        <a16:creationId xmlns:a16="http://schemas.microsoft.com/office/drawing/2014/main" xmlns="" id="{C5E1B952-17DD-4372-B629-B1C186BA59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05" y="1976"/>
                    <a:ext cx="378" cy="448"/>
                    <a:chOff x="1305" y="1976"/>
                    <a:chExt cx="378" cy="448"/>
                  </a:xfrm>
                </p:grpSpPr>
                <p:sp>
                  <p:nvSpPr>
                    <p:cNvPr id="9307" name="AutoShape 62">
                      <a:extLst>
                        <a:ext uri="{FF2B5EF4-FFF2-40B4-BE49-F238E27FC236}">
                          <a16:creationId xmlns:a16="http://schemas.microsoft.com/office/drawing/2014/main" xmlns="" id="{6732CBBD-991F-473E-88AD-51BB11E27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05" y="204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308" name="AutoShape 63">
                      <a:extLst>
                        <a:ext uri="{FF2B5EF4-FFF2-40B4-BE49-F238E27FC236}">
                          <a16:creationId xmlns:a16="http://schemas.microsoft.com/office/drawing/2014/main" xmlns="" id="{8163600D-1B89-4E20-A153-CBCEB75F45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1" y="197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305" name="Oval 64">
                    <a:extLst>
                      <a:ext uri="{FF2B5EF4-FFF2-40B4-BE49-F238E27FC236}">
                        <a16:creationId xmlns:a16="http://schemas.microsoft.com/office/drawing/2014/main" xmlns="" id="{7595F42D-14DD-40E8-88F9-831B04B67E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0" y="201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306" name="AutoShape 65">
                    <a:extLst>
                      <a:ext uri="{FF2B5EF4-FFF2-40B4-BE49-F238E27FC236}">
                        <a16:creationId xmlns:a16="http://schemas.microsoft.com/office/drawing/2014/main" xmlns="" id="{8CAE761D-8078-40F3-9D86-64C8A9C11F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2" y="222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97" name="Freeform 66">
                  <a:extLst>
                    <a:ext uri="{FF2B5EF4-FFF2-40B4-BE49-F238E27FC236}">
                      <a16:creationId xmlns:a16="http://schemas.microsoft.com/office/drawing/2014/main" xmlns="" id="{6FE72987-4E59-46A4-8CF5-BA6D06CE6B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9" y="220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98" name="Rectangle 67">
                  <a:extLst>
                    <a:ext uri="{FF2B5EF4-FFF2-40B4-BE49-F238E27FC236}">
                      <a16:creationId xmlns:a16="http://schemas.microsoft.com/office/drawing/2014/main" xmlns="" id="{8B99CD3A-5295-484F-B0B6-152380765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5" y="220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99" name="Rectangle 68">
                  <a:extLst>
                    <a:ext uri="{FF2B5EF4-FFF2-40B4-BE49-F238E27FC236}">
                      <a16:creationId xmlns:a16="http://schemas.microsoft.com/office/drawing/2014/main" xmlns="" id="{404BF286-F8D5-4F64-8743-8850445CC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28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300" name="Rectangle 69">
                  <a:extLst>
                    <a:ext uri="{FF2B5EF4-FFF2-40B4-BE49-F238E27FC236}">
                      <a16:creationId xmlns:a16="http://schemas.microsoft.com/office/drawing/2014/main" xmlns="" id="{4269239A-51AD-4179-8A7B-943CBB2BF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9" y="228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9301" name="Group 70">
                  <a:extLst>
                    <a:ext uri="{FF2B5EF4-FFF2-40B4-BE49-F238E27FC236}">
                      <a16:creationId xmlns:a16="http://schemas.microsoft.com/office/drawing/2014/main" xmlns="" id="{D53CC07A-2766-4A40-AD1A-F9CA9E70D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7" y="2033"/>
                  <a:ext cx="194" cy="364"/>
                  <a:chOff x="1687" y="2033"/>
                  <a:chExt cx="194" cy="364"/>
                </a:xfrm>
              </p:grpSpPr>
              <p:sp>
                <p:nvSpPr>
                  <p:cNvPr id="9302" name="Oval 71">
                    <a:extLst>
                      <a:ext uri="{FF2B5EF4-FFF2-40B4-BE49-F238E27FC236}">
                        <a16:creationId xmlns:a16="http://schemas.microsoft.com/office/drawing/2014/main" xmlns="" id="{D128B783-9EB2-46A8-92E8-46E75FD1AF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63" y="203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303" name="Freeform 72">
                    <a:extLst>
                      <a:ext uri="{FF2B5EF4-FFF2-40B4-BE49-F238E27FC236}">
                        <a16:creationId xmlns:a16="http://schemas.microsoft.com/office/drawing/2014/main" xmlns="" id="{02592532-3548-4AD6-BC59-E25C522523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7" y="210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9238" name="Group 73">
                <a:extLst>
                  <a:ext uri="{FF2B5EF4-FFF2-40B4-BE49-F238E27FC236}">
                    <a16:creationId xmlns:a16="http://schemas.microsoft.com/office/drawing/2014/main" xmlns="" id="{63FC2332-FD66-480D-9C42-8A44E358C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4" y="2440"/>
                <a:ext cx="967" cy="448"/>
                <a:chOff x="1404" y="2440"/>
                <a:chExt cx="967" cy="448"/>
              </a:xfrm>
            </p:grpSpPr>
            <p:grpSp>
              <p:nvGrpSpPr>
                <p:cNvPr id="9277" name="Group 74">
                  <a:extLst>
                    <a:ext uri="{FF2B5EF4-FFF2-40B4-BE49-F238E27FC236}">
                      <a16:creationId xmlns:a16="http://schemas.microsoft.com/office/drawing/2014/main" xmlns="" id="{AF46416E-F0C1-4429-8484-B0AA59E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4" y="2440"/>
                  <a:ext cx="305" cy="448"/>
                  <a:chOff x="1404" y="2440"/>
                  <a:chExt cx="305" cy="448"/>
                </a:xfrm>
              </p:grpSpPr>
              <p:grpSp>
                <p:nvGrpSpPr>
                  <p:cNvPr id="9291" name="Group 75">
                    <a:extLst>
                      <a:ext uri="{FF2B5EF4-FFF2-40B4-BE49-F238E27FC236}">
                        <a16:creationId xmlns:a16="http://schemas.microsoft.com/office/drawing/2014/main" xmlns="" id="{01666F8A-8C5F-4E34-93DE-72809A89F2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4" y="2440"/>
                    <a:ext cx="305" cy="448"/>
                    <a:chOff x="1404" y="2440"/>
                    <a:chExt cx="305" cy="448"/>
                  </a:xfrm>
                </p:grpSpPr>
                <p:sp>
                  <p:nvSpPr>
                    <p:cNvPr id="9293" name="AutoShape 76">
                      <a:extLst>
                        <a:ext uri="{FF2B5EF4-FFF2-40B4-BE49-F238E27FC236}">
                          <a16:creationId xmlns:a16="http://schemas.microsoft.com/office/drawing/2014/main" xmlns="" id="{DA5C946E-06C1-42E7-BC85-75FAA34478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04" y="2511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94" name="AutoShape 77">
                      <a:extLst>
                        <a:ext uri="{FF2B5EF4-FFF2-40B4-BE49-F238E27FC236}">
                          <a16:creationId xmlns:a16="http://schemas.microsoft.com/office/drawing/2014/main" xmlns="" id="{6A8E2E37-0CC6-4243-9465-6A6F900CD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74" y="2440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92" name="AutoShape 78">
                    <a:extLst>
                      <a:ext uri="{FF2B5EF4-FFF2-40B4-BE49-F238E27FC236}">
                        <a16:creationId xmlns:a16="http://schemas.microsoft.com/office/drawing/2014/main" xmlns="" id="{50E4A7C7-C829-43E6-8A4B-826F39F51B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66" y="2544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9278" name="Group 79">
                  <a:extLst>
                    <a:ext uri="{FF2B5EF4-FFF2-40B4-BE49-F238E27FC236}">
                      <a16:creationId xmlns:a16="http://schemas.microsoft.com/office/drawing/2014/main" xmlns="" id="{B736BFE2-972B-4EBE-8AAE-C49710A3A9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5" y="2440"/>
                  <a:ext cx="378" cy="448"/>
                  <a:chOff x="1705" y="2440"/>
                  <a:chExt cx="378" cy="448"/>
                </a:xfrm>
              </p:grpSpPr>
              <p:grpSp>
                <p:nvGrpSpPr>
                  <p:cNvPr id="9286" name="Group 80">
                    <a:extLst>
                      <a:ext uri="{FF2B5EF4-FFF2-40B4-BE49-F238E27FC236}">
                        <a16:creationId xmlns:a16="http://schemas.microsoft.com/office/drawing/2014/main" xmlns="" id="{C6DE7421-18B8-40B8-A973-73E66D91F2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5" y="2440"/>
                    <a:ext cx="378" cy="448"/>
                    <a:chOff x="1705" y="2440"/>
                    <a:chExt cx="378" cy="448"/>
                  </a:xfrm>
                </p:grpSpPr>
                <p:sp>
                  <p:nvSpPr>
                    <p:cNvPr id="9289" name="AutoShape 81">
                      <a:extLst>
                        <a:ext uri="{FF2B5EF4-FFF2-40B4-BE49-F238E27FC236}">
                          <a16:creationId xmlns:a16="http://schemas.microsoft.com/office/drawing/2014/main" xmlns="" id="{3885B595-3FEF-48BB-BEDC-7BD62945B5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05" y="2511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90" name="AutoShape 82">
                      <a:extLst>
                        <a:ext uri="{FF2B5EF4-FFF2-40B4-BE49-F238E27FC236}">
                          <a16:creationId xmlns:a16="http://schemas.microsoft.com/office/drawing/2014/main" xmlns="" id="{12340022-B3C1-40A8-88C2-9A8E831AB8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1" y="2440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87" name="Oval 83">
                    <a:extLst>
                      <a:ext uri="{FF2B5EF4-FFF2-40B4-BE49-F238E27FC236}">
                        <a16:creationId xmlns:a16="http://schemas.microsoft.com/office/drawing/2014/main" xmlns="" id="{A8829304-78FF-4F34-B3B1-5327E7260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0" y="2476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88" name="AutoShape 84">
                    <a:extLst>
                      <a:ext uri="{FF2B5EF4-FFF2-40B4-BE49-F238E27FC236}">
                        <a16:creationId xmlns:a16="http://schemas.microsoft.com/office/drawing/2014/main" xmlns="" id="{AD681620-9144-40C0-9F44-57FBA66408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686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79" name="Freeform 85">
                  <a:extLst>
                    <a:ext uri="{FF2B5EF4-FFF2-40B4-BE49-F238E27FC236}">
                      <a16:creationId xmlns:a16="http://schemas.microsoft.com/office/drawing/2014/main" xmlns="" id="{81F14AC1-B1E6-47DB-A2BB-92753E88E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9" y="2669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80" name="Rectangle 86">
                  <a:extLst>
                    <a:ext uri="{FF2B5EF4-FFF2-40B4-BE49-F238E27FC236}">
                      <a16:creationId xmlns:a16="http://schemas.microsoft.com/office/drawing/2014/main" xmlns="" id="{56C56DFB-8A77-4469-9000-4F4E18B40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5" y="2669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81" name="Rectangle 87">
                  <a:extLst>
                    <a:ext uri="{FF2B5EF4-FFF2-40B4-BE49-F238E27FC236}">
                      <a16:creationId xmlns:a16="http://schemas.microsoft.com/office/drawing/2014/main" xmlns="" id="{79622A37-72D9-40E3-8482-5201F7E06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2" y="2750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82" name="Rectangle 88">
                  <a:extLst>
                    <a:ext uri="{FF2B5EF4-FFF2-40B4-BE49-F238E27FC236}">
                      <a16:creationId xmlns:a16="http://schemas.microsoft.com/office/drawing/2014/main" xmlns="" id="{2B7C49AF-90DD-4C10-B389-DE64A745D8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9" y="2750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9283" name="Group 89">
                  <a:extLst>
                    <a:ext uri="{FF2B5EF4-FFF2-40B4-BE49-F238E27FC236}">
                      <a16:creationId xmlns:a16="http://schemas.microsoft.com/office/drawing/2014/main" xmlns="" id="{436697A6-CD51-4882-BBFA-D73ED46EA0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87" y="2497"/>
                  <a:ext cx="194" cy="364"/>
                  <a:chOff x="2087" y="2497"/>
                  <a:chExt cx="194" cy="364"/>
                </a:xfrm>
              </p:grpSpPr>
              <p:sp>
                <p:nvSpPr>
                  <p:cNvPr id="9284" name="Oval 90">
                    <a:extLst>
                      <a:ext uri="{FF2B5EF4-FFF2-40B4-BE49-F238E27FC236}">
                        <a16:creationId xmlns:a16="http://schemas.microsoft.com/office/drawing/2014/main" xmlns="" id="{C40BDB1C-DF83-4262-8F86-5EBA6F43B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2497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85" name="Freeform 91">
                    <a:extLst>
                      <a:ext uri="{FF2B5EF4-FFF2-40B4-BE49-F238E27FC236}">
                        <a16:creationId xmlns:a16="http://schemas.microsoft.com/office/drawing/2014/main" xmlns="" id="{50EB817B-F6D9-4076-ABF2-65D862136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7" y="2565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9239" name="Group 92">
                <a:extLst>
                  <a:ext uri="{FF2B5EF4-FFF2-40B4-BE49-F238E27FC236}">
                    <a16:creationId xmlns:a16="http://schemas.microsoft.com/office/drawing/2014/main" xmlns="" id="{5CC9D3C2-C4E3-4DB0-827E-727A620CDE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0" y="2928"/>
                <a:ext cx="967" cy="448"/>
                <a:chOff x="1820" y="2928"/>
                <a:chExt cx="967" cy="448"/>
              </a:xfrm>
            </p:grpSpPr>
            <p:grpSp>
              <p:nvGrpSpPr>
                <p:cNvPr id="9259" name="Group 93">
                  <a:extLst>
                    <a:ext uri="{FF2B5EF4-FFF2-40B4-BE49-F238E27FC236}">
                      <a16:creationId xmlns:a16="http://schemas.microsoft.com/office/drawing/2014/main" xmlns="" id="{47FDF9D6-856D-48E7-8EC3-B5600E2883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20" y="2928"/>
                  <a:ext cx="305" cy="448"/>
                  <a:chOff x="1820" y="2928"/>
                  <a:chExt cx="305" cy="448"/>
                </a:xfrm>
              </p:grpSpPr>
              <p:grpSp>
                <p:nvGrpSpPr>
                  <p:cNvPr id="9273" name="Group 94">
                    <a:extLst>
                      <a:ext uri="{FF2B5EF4-FFF2-40B4-BE49-F238E27FC236}">
                        <a16:creationId xmlns:a16="http://schemas.microsoft.com/office/drawing/2014/main" xmlns="" id="{79BCEFDD-A883-4E0C-A7DE-FB092235C9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20" y="2928"/>
                    <a:ext cx="305" cy="448"/>
                    <a:chOff x="1820" y="2928"/>
                    <a:chExt cx="305" cy="448"/>
                  </a:xfrm>
                </p:grpSpPr>
                <p:sp>
                  <p:nvSpPr>
                    <p:cNvPr id="9275" name="AutoShape 95">
                      <a:extLst>
                        <a:ext uri="{FF2B5EF4-FFF2-40B4-BE49-F238E27FC236}">
                          <a16:creationId xmlns:a16="http://schemas.microsoft.com/office/drawing/2014/main" xmlns="" id="{3F16E897-8419-4B7D-8BDF-9AB5DC6BAB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0" y="2999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76" name="AutoShape 96">
                      <a:extLst>
                        <a:ext uri="{FF2B5EF4-FFF2-40B4-BE49-F238E27FC236}">
                          <a16:creationId xmlns:a16="http://schemas.microsoft.com/office/drawing/2014/main" xmlns="" id="{D4DCC4D4-8495-488E-822C-AC44C055B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90" y="2928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74" name="AutoShape 97">
                    <a:extLst>
                      <a:ext uri="{FF2B5EF4-FFF2-40B4-BE49-F238E27FC236}">
                        <a16:creationId xmlns:a16="http://schemas.microsoft.com/office/drawing/2014/main" xmlns="" id="{37CEA871-FD6D-47ED-AB7C-8F8058F59F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2" y="3032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9260" name="Group 98">
                  <a:extLst>
                    <a:ext uri="{FF2B5EF4-FFF2-40B4-BE49-F238E27FC236}">
                      <a16:creationId xmlns:a16="http://schemas.microsoft.com/office/drawing/2014/main" xmlns="" id="{EE8AF018-54C5-4BD9-86BB-590A306729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21" y="2928"/>
                  <a:ext cx="378" cy="448"/>
                  <a:chOff x="2121" y="2928"/>
                  <a:chExt cx="378" cy="448"/>
                </a:xfrm>
              </p:grpSpPr>
              <p:grpSp>
                <p:nvGrpSpPr>
                  <p:cNvPr id="9268" name="Group 99">
                    <a:extLst>
                      <a:ext uri="{FF2B5EF4-FFF2-40B4-BE49-F238E27FC236}">
                        <a16:creationId xmlns:a16="http://schemas.microsoft.com/office/drawing/2014/main" xmlns="" id="{FA771995-8D49-4D15-9C3B-B228F83CBF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21" y="2928"/>
                    <a:ext cx="378" cy="448"/>
                    <a:chOff x="2121" y="2928"/>
                    <a:chExt cx="378" cy="448"/>
                  </a:xfrm>
                </p:grpSpPr>
                <p:sp>
                  <p:nvSpPr>
                    <p:cNvPr id="9271" name="AutoShape 100">
                      <a:extLst>
                        <a:ext uri="{FF2B5EF4-FFF2-40B4-BE49-F238E27FC236}">
                          <a16:creationId xmlns:a16="http://schemas.microsoft.com/office/drawing/2014/main" xmlns="" id="{F717645D-5CD3-41EE-A8B4-65E8841A026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21" y="2999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72" name="AutoShape 101">
                      <a:extLst>
                        <a:ext uri="{FF2B5EF4-FFF2-40B4-BE49-F238E27FC236}">
                          <a16:creationId xmlns:a16="http://schemas.microsoft.com/office/drawing/2014/main" xmlns="" id="{F7D74920-7F54-45D3-8889-C6A8F782B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7" y="2928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69" name="Oval 102">
                    <a:extLst>
                      <a:ext uri="{FF2B5EF4-FFF2-40B4-BE49-F238E27FC236}">
                        <a16:creationId xmlns:a16="http://schemas.microsoft.com/office/drawing/2014/main" xmlns="" id="{F66214CD-17C2-416C-B76B-07F8A03EAF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2964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70" name="AutoShape 103">
                    <a:extLst>
                      <a:ext uri="{FF2B5EF4-FFF2-40B4-BE49-F238E27FC236}">
                        <a16:creationId xmlns:a16="http://schemas.microsoft.com/office/drawing/2014/main" xmlns="" id="{08EE416F-AD7C-4318-BAF8-C4E91C1B83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8" y="3174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61" name="Freeform 104">
                  <a:extLst>
                    <a:ext uri="{FF2B5EF4-FFF2-40B4-BE49-F238E27FC236}">
                      <a16:creationId xmlns:a16="http://schemas.microsoft.com/office/drawing/2014/main" xmlns="" id="{85B29D60-FD51-4883-90AD-C398EF308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5" y="3157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62" name="Rectangle 105">
                  <a:extLst>
                    <a:ext uri="{FF2B5EF4-FFF2-40B4-BE49-F238E27FC236}">
                      <a16:creationId xmlns:a16="http://schemas.microsoft.com/office/drawing/2014/main" xmlns="" id="{D6099BA8-8A2B-4E53-B2F9-22E8EDEAF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1" y="3157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63" name="Rectangle 106">
                  <a:extLst>
                    <a:ext uri="{FF2B5EF4-FFF2-40B4-BE49-F238E27FC236}">
                      <a16:creationId xmlns:a16="http://schemas.microsoft.com/office/drawing/2014/main" xmlns="" id="{6CD61C15-5A34-4252-8011-255B8BB7FF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238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64" name="Rectangle 107">
                  <a:extLst>
                    <a:ext uri="{FF2B5EF4-FFF2-40B4-BE49-F238E27FC236}">
                      <a16:creationId xmlns:a16="http://schemas.microsoft.com/office/drawing/2014/main" xmlns="" id="{5DBB428C-1FA1-4A96-89C9-078770BCD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5" y="3238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9265" name="Group 108">
                  <a:extLst>
                    <a:ext uri="{FF2B5EF4-FFF2-40B4-BE49-F238E27FC236}">
                      <a16:creationId xmlns:a16="http://schemas.microsoft.com/office/drawing/2014/main" xmlns="" id="{AE5EC9C3-39B3-4DB8-A7D9-9A630A57FC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3" y="2985"/>
                  <a:ext cx="194" cy="364"/>
                  <a:chOff x="2503" y="2985"/>
                  <a:chExt cx="194" cy="364"/>
                </a:xfrm>
              </p:grpSpPr>
              <p:sp>
                <p:nvSpPr>
                  <p:cNvPr id="9266" name="Oval 109">
                    <a:extLst>
                      <a:ext uri="{FF2B5EF4-FFF2-40B4-BE49-F238E27FC236}">
                        <a16:creationId xmlns:a16="http://schemas.microsoft.com/office/drawing/2014/main" xmlns="" id="{CFEED6E6-8D64-4147-988A-F0BE4E632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9" y="2985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67" name="Freeform 110">
                    <a:extLst>
                      <a:ext uri="{FF2B5EF4-FFF2-40B4-BE49-F238E27FC236}">
                        <a16:creationId xmlns:a16="http://schemas.microsoft.com/office/drawing/2014/main" xmlns="" id="{3B7C6731-07E2-44E0-A437-3860DF0BF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3" y="3053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9240" name="Group 111">
                <a:extLst>
                  <a:ext uri="{FF2B5EF4-FFF2-40B4-BE49-F238E27FC236}">
                    <a16:creationId xmlns:a16="http://schemas.microsoft.com/office/drawing/2014/main" xmlns="" id="{136D616D-23D1-4FB1-91F0-08BE8FEDA5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6" y="3376"/>
                <a:ext cx="967" cy="448"/>
                <a:chOff x="2236" y="3376"/>
                <a:chExt cx="967" cy="448"/>
              </a:xfrm>
            </p:grpSpPr>
            <p:grpSp>
              <p:nvGrpSpPr>
                <p:cNvPr id="9241" name="Group 112">
                  <a:extLst>
                    <a:ext uri="{FF2B5EF4-FFF2-40B4-BE49-F238E27FC236}">
                      <a16:creationId xmlns:a16="http://schemas.microsoft.com/office/drawing/2014/main" xmlns="" id="{7F207F9F-3FD7-433B-8EF0-E07489A13E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6" y="3376"/>
                  <a:ext cx="305" cy="448"/>
                  <a:chOff x="2236" y="3376"/>
                  <a:chExt cx="305" cy="448"/>
                </a:xfrm>
              </p:grpSpPr>
              <p:grpSp>
                <p:nvGrpSpPr>
                  <p:cNvPr id="9255" name="Group 113">
                    <a:extLst>
                      <a:ext uri="{FF2B5EF4-FFF2-40B4-BE49-F238E27FC236}">
                        <a16:creationId xmlns:a16="http://schemas.microsoft.com/office/drawing/2014/main" xmlns="" id="{E1C9921D-793A-4F05-ACC1-3C5175A0E0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36" y="3376"/>
                    <a:ext cx="305" cy="448"/>
                    <a:chOff x="2236" y="3376"/>
                    <a:chExt cx="305" cy="448"/>
                  </a:xfrm>
                </p:grpSpPr>
                <p:sp>
                  <p:nvSpPr>
                    <p:cNvPr id="9257" name="AutoShape 114">
                      <a:extLst>
                        <a:ext uri="{FF2B5EF4-FFF2-40B4-BE49-F238E27FC236}">
                          <a16:creationId xmlns:a16="http://schemas.microsoft.com/office/drawing/2014/main" xmlns="" id="{1CAAA34C-9300-45C5-8F5F-E268AE3EBB9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36" y="3447"/>
                      <a:ext cx="305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58" name="AutoShape 115">
                      <a:extLst>
                        <a:ext uri="{FF2B5EF4-FFF2-40B4-BE49-F238E27FC236}">
                          <a16:creationId xmlns:a16="http://schemas.microsoft.com/office/drawing/2014/main" xmlns="" id="{506A09CD-FCF3-4AB8-869E-4A8A807FCA8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6" y="3376"/>
                      <a:ext cx="235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F6BF69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56" name="AutoShape 116">
                    <a:extLst>
                      <a:ext uri="{FF2B5EF4-FFF2-40B4-BE49-F238E27FC236}">
                        <a16:creationId xmlns:a16="http://schemas.microsoft.com/office/drawing/2014/main" xmlns="" id="{199DED0F-EB46-4E86-A286-0519CCB9AB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8" y="3480"/>
                    <a:ext cx="158" cy="27"/>
                  </a:xfrm>
                  <a:prstGeom prst="parallelogram">
                    <a:avLst>
                      <a:gd name="adj" fmla="val 146269"/>
                    </a:avLst>
                  </a:prstGeom>
                  <a:solidFill>
                    <a:srgbClr val="F6BF69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9242" name="Group 117">
                  <a:extLst>
                    <a:ext uri="{FF2B5EF4-FFF2-40B4-BE49-F238E27FC236}">
                      <a16:creationId xmlns:a16="http://schemas.microsoft.com/office/drawing/2014/main" xmlns="" id="{DF5EE020-B5C7-437D-9ADC-1825AC3ED9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7" y="3376"/>
                  <a:ext cx="378" cy="448"/>
                  <a:chOff x="2537" y="3376"/>
                  <a:chExt cx="378" cy="448"/>
                </a:xfrm>
              </p:grpSpPr>
              <p:grpSp>
                <p:nvGrpSpPr>
                  <p:cNvPr id="9250" name="Group 118">
                    <a:extLst>
                      <a:ext uri="{FF2B5EF4-FFF2-40B4-BE49-F238E27FC236}">
                        <a16:creationId xmlns:a16="http://schemas.microsoft.com/office/drawing/2014/main" xmlns="" id="{C71A143F-F0CE-49E6-B3C6-5DB0D62197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7" y="3376"/>
                    <a:ext cx="378" cy="448"/>
                    <a:chOff x="2537" y="3376"/>
                    <a:chExt cx="378" cy="448"/>
                  </a:xfrm>
                </p:grpSpPr>
                <p:sp>
                  <p:nvSpPr>
                    <p:cNvPr id="9253" name="AutoShape 119">
                      <a:extLst>
                        <a:ext uri="{FF2B5EF4-FFF2-40B4-BE49-F238E27FC236}">
                          <a16:creationId xmlns:a16="http://schemas.microsoft.com/office/drawing/2014/main" xmlns="" id="{B691FF6A-E628-4BA4-BA2A-06E6440EAC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37" y="3447"/>
                      <a:ext cx="378" cy="377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9254" name="AutoShape 120">
                      <a:extLst>
                        <a:ext uri="{FF2B5EF4-FFF2-40B4-BE49-F238E27FC236}">
                          <a16:creationId xmlns:a16="http://schemas.microsoft.com/office/drawing/2014/main" xmlns="" id="{855319C6-A491-41B8-AD8C-D5024BD78D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376"/>
                      <a:ext cx="292" cy="78"/>
                    </a:xfrm>
                    <a:prstGeom prst="cube">
                      <a:avLst>
                        <a:gd name="adj" fmla="val 24995"/>
                      </a:avLst>
                    </a:prstGeom>
                    <a:solidFill>
                      <a:srgbClr val="A2C1FE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</p:grpSp>
              <p:sp>
                <p:nvSpPr>
                  <p:cNvPr id="9251" name="Oval 121">
                    <a:extLst>
                      <a:ext uri="{FF2B5EF4-FFF2-40B4-BE49-F238E27FC236}">
                        <a16:creationId xmlns:a16="http://schemas.microsoft.com/office/drawing/2014/main" xmlns="" id="{4BCB03EA-B836-4234-91FC-95153ABA2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2" y="3412"/>
                    <a:ext cx="49" cy="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52" name="AutoShape 122">
                    <a:extLst>
                      <a:ext uri="{FF2B5EF4-FFF2-40B4-BE49-F238E27FC236}">
                        <a16:creationId xmlns:a16="http://schemas.microsoft.com/office/drawing/2014/main" xmlns="" id="{5C710E36-7209-49CC-A9E8-E65D91D35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84" y="3622"/>
                    <a:ext cx="198" cy="84"/>
                  </a:xfrm>
                  <a:prstGeom prst="octagon">
                    <a:avLst>
                      <a:gd name="adj" fmla="val 29282"/>
                    </a:avLst>
                  </a:prstGeom>
                  <a:solidFill>
                    <a:srgbClr val="A2C1FE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9243" name="Freeform 123">
                  <a:extLst>
                    <a:ext uri="{FF2B5EF4-FFF2-40B4-BE49-F238E27FC236}">
                      <a16:creationId xmlns:a16="http://schemas.microsoft.com/office/drawing/2014/main" xmlns="" id="{BE576B4E-9A21-46F6-89C8-416A0C047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01" y="3605"/>
                  <a:ext cx="86" cy="192"/>
                </a:xfrm>
                <a:custGeom>
                  <a:avLst/>
                  <a:gdLst>
                    <a:gd name="T0" fmla="*/ 62 w 86"/>
                    <a:gd name="T1" fmla="*/ 0 h 192"/>
                    <a:gd name="T2" fmla="*/ 85 w 86"/>
                    <a:gd name="T3" fmla="*/ 0 h 192"/>
                    <a:gd name="T4" fmla="*/ 23 w 86"/>
                    <a:gd name="T5" fmla="*/ 191 h 192"/>
                    <a:gd name="T6" fmla="*/ 0 w 86"/>
                    <a:gd name="T7" fmla="*/ 191 h 192"/>
                    <a:gd name="T8" fmla="*/ 62 w 86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"/>
                    <a:gd name="T16" fmla="*/ 0 h 192"/>
                    <a:gd name="T17" fmla="*/ 86 w 86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" h="192">
                      <a:moveTo>
                        <a:pt x="62" y="0"/>
                      </a:moveTo>
                      <a:lnTo>
                        <a:pt x="85" y="0"/>
                      </a:lnTo>
                      <a:lnTo>
                        <a:pt x="23" y="191"/>
                      </a:lnTo>
                      <a:lnTo>
                        <a:pt x="0" y="191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44" name="Rectangle 124">
                  <a:extLst>
                    <a:ext uri="{FF2B5EF4-FFF2-40B4-BE49-F238E27FC236}">
                      <a16:creationId xmlns:a16="http://schemas.microsoft.com/office/drawing/2014/main" xmlns="" id="{E9A354B7-E0B0-4BC2-AF16-2B1EF674AD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7" y="3605"/>
                  <a:ext cx="106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45" name="Rectangle 125">
                  <a:extLst>
                    <a:ext uri="{FF2B5EF4-FFF2-40B4-BE49-F238E27FC236}">
                      <a16:creationId xmlns:a16="http://schemas.microsoft.com/office/drawing/2014/main" xmlns="" id="{138F542B-6146-4DD9-9DD3-29A263C05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4" y="3686"/>
                  <a:ext cx="82" cy="16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246" name="Rectangle 126">
                  <a:extLst>
                    <a:ext uri="{FF2B5EF4-FFF2-40B4-BE49-F238E27FC236}">
                      <a16:creationId xmlns:a16="http://schemas.microsoft.com/office/drawing/2014/main" xmlns="" id="{2ED9D139-D066-4988-996B-DE2FFB74BB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1" y="3686"/>
                  <a:ext cx="103" cy="11"/>
                </a:xfrm>
                <a:prstGeom prst="rect">
                  <a:avLst/>
                </a:pr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9247" name="Group 127">
                  <a:extLst>
                    <a:ext uri="{FF2B5EF4-FFF2-40B4-BE49-F238E27FC236}">
                      <a16:creationId xmlns:a16="http://schemas.microsoft.com/office/drawing/2014/main" xmlns="" id="{076921B8-85ED-48EB-AF74-C4264E57E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9" y="3433"/>
                  <a:ext cx="194" cy="364"/>
                  <a:chOff x="2919" y="3433"/>
                  <a:chExt cx="194" cy="364"/>
                </a:xfrm>
              </p:grpSpPr>
              <p:sp>
                <p:nvSpPr>
                  <p:cNvPr id="9248" name="Oval 128">
                    <a:extLst>
                      <a:ext uri="{FF2B5EF4-FFF2-40B4-BE49-F238E27FC236}">
                        <a16:creationId xmlns:a16="http://schemas.microsoft.com/office/drawing/2014/main" xmlns="" id="{70FF62B5-F79A-4A22-8107-3252C16330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5" y="3433"/>
                    <a:ext cx="48" cy="48"/>
                  </a:xfrm>
                  <a:prstGeom prst="ellipse">
                    <a:avLst/>
                  </a:prstGeom>
                  <a:solidFill>
                    <a:srgbClr val="FC0128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9249" name="Freeform 129">
                    <a:extLst>
                      <a:ext uri="{FF2B5EF4-FFF2-40B4-BE49-F238E27FC236}">
                        <a16:creationId xmlns:a16="http://schemas.microsoft.com/office/drawing/2014/main" xmlns="" id="{D114C2F9-F397-4BED-8CAE-15EDBC262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3501"/>
                    <a:ext cx="194" cy="296"/>
                  </a:xfrm>
                  <a:custGeom>
                    <a:avLst/>
                    <a:gdLst>
                      <a:gd name="T0" fmla="*/ 2 w 194"/>
                      <a:gd name="T1" fmla="*/ 137 h 296"/>
                      <a:gd name="T2" fmla="*/ 1 w 194"/>
                      <a:gd name="T3" fmla="*/ 140 h 296"/>
                      <a:gd name="T4" fmla="*/ 0 w 194"/>
                      <a:gd name="T5" fmla="*/ 145 h 296"/>
                      <a:gd name="T6" fmla="*/ 0 w 194"/>
                      <a:gd name="T7" fmla="*/ 150 h 296"/>
                      <a:gd name="T8" fmla="*/ 2 w 194"/>
                      <a:gd name="T9" fmla="*/ 155 h 296"/>
                      <a:gd name="T10" fmla="*/ 4 w 194"/>
                      <a:gd name="T11" fmla="*/ 159 h 296"/>
                      <a:gd name="T12" fmla="*/ 8 w 194"/>
                      <a:gd name="T13" fmla="*/ 163 h 296"/>
                      <a:gd name="T14" fmla="*/ 12 w 194"/>
                      <a:gd name="T15" fmla="*/ 165 h 296"/>
                      <a:gd name="T16" fmla="*/ 16 w 194"/>
                      <a:gd name="T17" fmla="*/ 166 h 296"/>
                      <a:gd name="T18" fmla="*/ 21 w 194"/>
                      <a:gd name="T19" fmla="*/ 166 h 296"/>
                      <a:gd name="T20" fmla="*/ 126 w 194"/>
                      <a:gd name="T21" fmla="*/ 295 h 296"/>
                      <a:gd name="T22" fmla="*/ 159 w 194"/>
                      <a:gd name="T23" fmla="*/ 142 h 296"/>
                      <a:gd name="T24" fmla="*/ 159 w 194"/>
                      <a:gd name="T25" fmla="*/ 138 h 296"/>
                      <a:gd name="T26" fmla="*/ 157 w 194"/>
                      <a:gd name="T27" fmla="*/ 136 h 296"/>
                      <a:gd name="T28" fmla="*/ 154 w 194"/>
                      <a:gd name="T29" fmla="*/ 133 h 296"/>
                      <a:gd name="T30" fmla="*/ 152 w 194"/>
                      <a:gd name="T31" fmla="*/ 131 h 296"/>
                      <a:gd name="T32" fmla="*/ 148 w 194"/>
                      <a:gd name="T33" fmla="*/ 130 h 296"/>
                      <a:gd name="T34" fmla="*/ 144 w 194"/>
                      <a:gd name="T35" fmla="*/ 129 h 296"/>
                      <a:gd name="T36" fmla="*/ 140 w 194"/>
                      <a:gd name="T37" fmla="*/ 129 h 296"/>
                      <a:gd name="T38" fmla="*/ 137 w 194"/>
                      <a:gd name="T39" fmla="*/ 129 h 296"/>
                      <a:gd name="T40" fmla="*/ 93 w 194"/>
                      <a:gd name="T41" fmla="*/ 75 h 296"/>
                      <a:gd name="T42" fmla="*/ 179 w 194"/>
                      <a:gd name="T43" fmla="*/ 93 h 296"/>
                      <a:gd name="T44" fmla="*/ 183 w 194"/>
                      <a:gd name="T45" fmla="*/ 92 h 296"/>
                      <a:gd name="T46" fmla="*/ 185 w 194"/>
                      <a:gd name="T47" fmla="*/ 91 h 296"/>
                      <a:gd name="T48" fmla="*/ 189 w 194"/>
                      <a:gd name="T49" fmla="*/ 89 h 296"/>
                      <a:gd name="T50" fmla="*/ 191 w 194"/>
                      <a:gd name="T51" fmla="*/ 86 h 296"/>
                      <a:gd name="T52" fmla="*/ 192 w 194"/>
                      <a:gd name="T53" fmla="*/ 83 h 296"/>
                      <a:gd name="T54" fmla="*/ 193 w 194"/>
                      <a:gd name="T55" fmla="*/ 78 h 296"/>
                      <a:gd name="T56" fmla="*/ 192 w 194"/>
                      <a:gd name="T57" fmla="*/ 74 h 296"/>
                      <a:gd name="T58" fmla="*/ 190 w 194"/>
                      <a:gd name="T59" fmla="*/ 70 h 296"/>
                      <a:gd name="T60" fmla="*/ 188 w 194"/>
                      <a:gd name="T61" fmla="*/ 68 h 296"/>
                      <a:gd name="T62" fmla="*/ 184 w 194"/>
                      <a:gd name="T63" fmla="*/ 65 h 296"/>
                      <a:gd name="T64" fmla="*/ 181 w 194"/>
                      <a:gd name="T65" fmla="*/ 64 h 296"/>
                      <a:gd name="T66" fmla="*/ 122 w 194"/>
                      <a:gd name="T67" fmla="*/ 64 h 296"/>
                      <a:gd name="T68" fmla="*/ 112 w 194"/>
                      <a:gd name="T69" fmla="*/ 42 h 296"/>
                      <a:gd name="T70" fmla="*/ 113 w 194"/>
                      <a:gd name="T71" fmla="*/ 37 h 296"/>
                      <a:gd name="T72" fmla="*/ 114 w 194"/>
                      <a:gd name="T73" fmla="*/ 30 h 296"/>
                      <a:gd name="T74" fmla="*/ 114 w 194"/>
                      <a:gd name="T75" fmla="*/ 24 h 296"/>
                      <a:gd name="T76" fmla="*/ 112 w 194"/>
                      <a:gd name="T77" fmla="*/ 19 h 296"/>
                      <a:gd name="T78" fmla="*/ 110 w 194"/>
                      <a:gd name="T79" fmla="*/ 15 h 296"/>
                      <a:gd name="T80" fmla="*/ 107 w 194"/>
                      <a:gd name="T81" fmla="*/ 10 h 296"/>
                      <a:gd name="T82" fmla="*/ 103 w 194"/>
                      <a:gd name="T83" fmla="*/ 7 h 296"/>
                      <a:gd name="T84" fmla="*/ 98 w 194"/>
                      <a:gd name="T85" fmla="*/ 3 h 296"/>
                      <a:gd name="T86" fmla="*/ 93 w 194"/>
                      <a:gd name="T87" fmla="*/ 1 h 296"/>
                      <a:gd name="T88" fmla="*/ 87 w 194"/>
                      <a:gd name="T89" fmla="*/ 0 h 296"/>
                      <a:gd name="T90" fmla="*/ 81 w 194"/>
                      <a:gd name="T91" fmla="*/ 0 h 296"/>
                      <a:gd name="T92" fmla="*/ 75 w 194"/>
                      <a:gd name="T93" fmla="*/ 1 h 296"/>
                      <a:gd name="T94" fmla="*/ 69 w 194"/>
                      <a:gd name="T95" fmla="*/ 3 h 296"/>
                      <a:gd name="T96" fmla="*/ 63 w 194"/>
                      <a:gd name="T97" fmla="*/ 6 h 296"/>
                      <a:gd name="T98" fmla="*/ 59 w 194"/>
                      <a:gd name="T99" fmla="*/ 11 h 296"/>
                      <a:gd name="T100" fmla="*/ 55 w 194"/>
                      <a:gd name="T101" fmla="*/ 17 h 296"/>
                      <a:gd name="T102" fmla="*/ 53 w 194"/>
                      <a:gd name="T103" fmla="*/ 23 h 29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94"/>
                      <a:gd name="T157" fmla="*/ 0 h 296"/>
                      <a:gd name="T158" fmla="*/ 194 w 194"/>
                      <a:gd name="T159" fmla="*/ 296 h 29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94" h="296">
                        <a:moveTo>
                          <a:pt x="53" y="23"/>
                        </a:moveTo>
                        <a:lnTo>
                          <a:pt x="2" y="137"/>
                        </a:lnTo>
                        <a:lnTo>
                          <a:pt x="1" y="138"/>
                        </a:lnTo>
                        <a:lnTo>
                          <a:pt x="1" y="140"/>
                        </a:lnTo>
                        <a:lnTo>
                          <a:pt x="0" y="142"/>
                        </a:lnTo>
                        <a:lnTo>
                          <a:pt x="0" y="145"/>
                        </a:lnTo>
                        <a:lnTo>
                          <a:pt x="0" y="147"/>
                        </a:lnTo>
                        <a:lnTo>
                          <a:pt x="0" y="150"/>
                        </a:lnTo>
                        <a:lnTo>
                          <a:pt x="1" y="152"/>
                        </a:lnTo>
                        <a:lnTo>
                          <a:pt x="2" y="155"/>
                        </a:lnTo>
                        <a:lnTo>
                          <a:pt x="3" y="157"/>
                        </a:lnTo>
                        <a:lnTo>
                          <a:pt x="4" y="159"/>
                        </a:lnTo>
                        <a:lnTo>
                          <a:pt x="6" y="161"/>
                        </a:lnTo>
                        <a:lnTo>
                          <a:pt x="8" y="163"/>
                        </a:lnTo>
                        <a:lnTo>
                          <a:pt x="10" y="164"/>
                        </a:lnTo>
                        <a:lnTo>
                          <a:pt x="12" y="165"/>
                        </a:lnTo>
                        <a:lnTo>
                          <a:pt x="14" y="165"/>
                        </a:lnTo>
                        <a:lnTo>
                          <a:pt x="16" y="166"/>
                        </a:lnTo>
                        <a:lnTo>
                          <a:pt x="18" y="166"/>
                        </a:lnTo>
                        <a:lnTo>
                          <a:pt x="21" y="166"/>
                        </a:lnTo>
                        <a:lnTo>
                          <a:pt x="126" y="166"/>
                        </a:lnTo>
                        <a:lnTo>
                          <a:pt x="126" y="295"/>
                        </a:lnTo>
                        <a:lnTo>
                          <a:pt x="159" y="295"/>
                        </a:lnTo>
                        <a:lnTo>
                          <a:pt x="159" y="142"/>
                        </a:lnTo>
                        <a:lnTo>
                          <a:pt x="159" y="140"/>
                        </a:lnTo>
                        <a:lnTo>
                          <a:pt x="159" y="138"/>
                        </a:lnTo>
                        <a:lnTo>
                          <a:pt x="158" y="137"/>
                        </a:lnTo>
                        <a:lnTo>
                          <a:pt x="157" y="136"/>
                        </a:lnTo>
                        <a:lnTo>
                          <a:pt x="156" y="135"/>
                        </a:lnTo>
                        <a:lnTo>
                          <a:pt x="154" y="133"/>
                        </a:lnTo>
                        <a:lnTo>
                          <a:pt x="153" y="132"/>
                        </a:lnTo>
                        <a:lnTo>
                          <a:pt x="152" y="131"/>
                        </a:lnTo>
                        <a:lnTo>
                          <a:pt x="150" y="131"/>
                        </a:lnTo>
                        <a:lnTo>
                          <a:pt x="148" y="130"/>
                        </a:lnTo>
                        <a:lnTo>
                          <a:pt x="146" y="130"/>
                        </a:lnTo>
                        <a:lnTo>
                          <a:pt x="144" y="129"/>
                        </a:lnTo>
                        <a:lnTo>
                          <a:pt x="142" y="129"/>
                        </a:lnTo>
                        <a:lnTo>
                          <a:pt x="140" y="129"/>
                        </a:lnTo>
                        <a:lnTo>
                          <a:pt x="139" y="129"/>
                        </a:lnTo>
                        <a:lnTo>
                          <a:pt x="137" y="129"/>
                        </a:lnTo>
                        <a:lnTo>
                          <a:pt x="76" y="125"/>
                        </a:lnTo>
                        <a:lnTo>
                          <a:pt x="93" y="75"/>
                        </a:lnTo>
                        <a:lnTo>
                          <a:pt x="105" y="93"/>
                        </a:lnTo>
                        <a:lnTo>
                          <a:pt x="179" y="93"/>
                        </a:lnTo>
                        <a:lnTo>
                          <a:pt x="181" y="92"/>
                        </a:lnTo>
                        <a:lnTo>
                          <a:pt x="183" y="92"/>
                        </a:lnTo>
                        <a:lnTo>
                          <a:pt x="184" y="91"/>
                        </a:lnTo>
                        <a:lnTo>
                          <a:pt x="185" y="91"/>
                        </a:lnTo>
                        <a:lnTo>
                          <a:pt x="187" y="90"/>
                        </a:lnTo>
                        <a:lnTo>
                          <a:pt x="189" y="89"/>
                        </a:lnTo>
                        <a:lnTo>
                          <a:pt x="190" y="87"/>
                        </a:lnTo>
                        <a:lnTo>
                          <a:pt x="191" y="86"/>
                        </a:lnTo>
                        <a:lnTo>
                          <a:pt x="192" y="84"/>
                        </a:lnTo>
                        <a:lnTo>
                          <a:pt x="192" y="83"/>
                        </a:lnTo>
                        <a:lnTo>
                          <a:pt x="193" y="81"/>
                        </a:lnTo>
                        <a:lnTo>
                          <a:pt x="193" y="78"/>
                        </a:lnTo>
                        <a:lnTo>
                          <a:pt x="193" y="76"/>
                        </a:lnTo>
                        <a:lnTo>
                          <a:pt x="192" y="74"/>
                        </a:lnTo>
                        <a:lnTo>
                          <a:pt x="191" y="72"/>
                        </a:lnTo>
                        <a:lnTo>
                          <a:pt x="190" y="70"/>
                        </a:lnTo>
                        <a:lnTo>
                          <a:pt x="189" y="69"/>
                        </a:lnTo>
                        <a:lnTo>
                          <a:pt x="188" y="68"/>
                        </a:lnTo>
                        <a:lnTo>
                          <a:pt x="186" y="66"/>
                        </a:lnTo>
                        <a:lnTo>
                          <a:pt x="184" y="65"/>
                        </a:lnTo>
                        <a:lnTo>
                          <a:pt x="184" y="64"/>
                        </a:lnTo>
                        <a:lnTo>
                          <a:pt x="181" y="64"/>
                        </a:lnTo>
                        <a:lnTo>
                          <a:pt x="179" y="64"/>
                        </a:lnTo>
                        <a:lnTo>
                          <a:pt x="122" y="64"/>
                        </a:lnTo>
                        <a:lnTo>
                          <a:pt x="110" y="44"/>
                        </a:lnTo>
                        <a:lnTo>
                          <a:pt x="112" y="42"/>
                        </a:lnTo>
                        <a:lnTo>
                          <a:pt x="113" y="39"/>
                        </a:lnTo>
                        <a:lnTo>
                          <a:pt x="113" y="37"/>
                        </a:lnTo>
                        <a:lnTo>
                          <a:pt x="114" y="34"/>
                        </a:lnTo>
                        <a:lnTo>
                          <a:pt x="114" y="30"/>
                        </a:lnTo>
                        <a:lnTo>
                          <a:pt x="114" y="28"/>
                        </a:lnTo>
                        <a:lnTo>
                          <a:pt x="114" y="24"/>
                        </a:lnTo>
                        <a:lnTo>
                          <a:pt x="113" y="22"/>
                        </a:lnTo>
                        <a:lnTo>
                          <a:pt x="112" y="19"/>
                        </a:lnTo>
                        <a:lnTo>
                          <a:pt x="111" y="17"/>
                        </a:lnTo>
                        <a:lnTo>
                          <a:pt x="110" y="15"/>
                        </a:lnTo>
                        <a:lnTo>
                          <a:pt x="109" y="13"/>
                        </a:lnTo>
                        <a:lnTo>
                          <a:pt x="107" y="10"/>
                        </a:lnTo>
                        <a:lnTo>
                          <a:pt x="105" y="9"/>
                        </a:lnTo>
                        <a:lnTo>
                          <a:pt x="103" y="7"/>
                        </a:ln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1"/>
                        </a:lnTo>
                        <a:lnTo>
                          <a:pt x="90" y="1"/>
                        </a:lnTo>
                        <a:lnTo>
                          <a:pt x="87" y="0"/>
                        </a:lnTo>
                        <a:lnTo>
                          <a:pt x="84" y="0"/>
                        </a:lnTo>
                        <a:lnTo>
                          <a:pt x="81" y="0"/>
                        </a:lnTo>
                        <a:lnTo>
                          <a:pt x="78" y="0"/>
                        </a:lnTo>
                        <a:lnTo>
                          <a:pt x="75" y="1"/>
                        </a:lnTo>
                        <a:lnTo>
                          <a:pt x="72" y="2"/>
                        </a:lnTo>
                        <a:lnTo>
                          <a:pt x="69" y="3"/>
                        </a:lnTo>
                        <a:lnTo>
                          <a:pt x="66" y="4"/>
                        </a:lnTo>
                        <a:lnTo>
                          <a:pt x="63" y="6"/>
                        </a:lnTo>
                        <a:lnTo>
                          <a:pt x="61" y="9"/>
                        </a:lnTo>
                        <a:lnTo>
                          <a:pt x="59" y="11"/>
                        </a:lnTo>
                        <a:lnTo>
                          <a:pt x="57" y="13"/>
                        </a:lnTo>
                        <a:lnTo>
                          <a:pt x="55" y="17"/>
                        </a:lnTo>
                        <a:lnTo>
                          <a:pt x="53" y="19"/>
                        </a:lnTo>
                        <a:lnTo>
                          <a:pt x="53" y="23"/>
                        </a:lnTo>
                      </a:path>
                    </a:pathLst>
                  </a:custGeom>
                  <a:solidFill>
                    <a:srgbClr val="FC012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4424664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xmlns="" id="{9BAB48A8-43DF-4598-8EF9-FC178CAE8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2" y="228600"/>
            <a:ext cx="4572000" cy="685800"/>
          </a:xfrm>
        </p:spPr>
        <p:txBody>
          <a:bodyPr/>
          <a:lstStyle/>
          <a:p>
            <a:pPr eaLnBrk="1" hangingPunct="1"/>
            <a:r>
              <a:rPr lang="en-GB" altLang="en-US" dirty="0"/>
              <a:t>Pipelined execution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xmlns="" id="{97E628FA-17BF-4E92-88C0-3F1690FFF17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537" y="9144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23100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0262f94-9f35-4ac3-9a90-690165a166b7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1031</TotalTime>
  <Words>1744</Words>
  <Application>Microsoft Office PowerPoint</Application>
  <PresentationFormat>Custom</PresentationFormat>
  <Paragraphs>507</Paragraphs>
  <Slides>39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Business Contrast 16x9</vt:lpstr>
      <vt:lpstr>Computer Systems Architecture</vt:lpstr>
      <vt:lpstr>Pipelining</vt:lpstr>
      <vt:lpstr>Introduction</vt:lpstr>
      <vt:lpstr>What is Pipelining?</vt:lpstr>
      <vt:lpstr>Pipelining: Its Natural!</vt:lpstr>
      <vt:lpstr>Sequential Laundry</vt:lpstr>
      <vt:lpstr>Pipelined Laundry Start work ASAP</vt:lpstr>
      <vt:lpstr>Pipelining Lessons</vt:lpstr>
      <vt:lpstr>Pipelined execution</vt:lpstr>
      <vt:lpstr>Time of pipelined instructions</vt:lpstr>
      <vt:lpstr>Designing Instruction Sets for Pipelining </vt:lpstr>
      <vt:lpstr>Designing Instruction Sets for Pipelining</vt:lpstr>
      <vt:lpstr>Basic Idea</vt:lpstr>
      <vt:lpstr>Pipelined (Single-Cycle) Datapath</vt:lpstr>
      <vt:lpstr>Why Pipeline?  One Instruction Completes Each Cycle!</vt:lpstr>
      <vt:lpstr>Things to Remember</vt:lpstr>
      <vt:lpstr>Reservation Table</vt:lpstr>
      <vt:lpstr>Example: Single-Cycle Machines</vt:lpstr>
      <vt:lpstr>Reservation Table</vt:lpstr>
      <vt:lpstr>Hazards</vt:lpstr>
      <vt:lpstr>Problems for Pipelining CPUs</vt:lpstr>
      <vt:lpstr>Structural Hazard #1: Single Memory (1/2)</vt:lpstr>
      <vt:lpstr>Structural Hazard #1: Single Memory (2/2)</vt:lpstr>
      <vt:lpstr>Structural Hazard #2: Registers (1/2)</vt:lpstr>
      <vt:lpstr>Structural Hazard #2: Registers (2/2)</vt:lpstr>
      <vt:lpstr>Eliminating Structural Hazards</vt:lpstr>
      <vt:lpstr>Data Hazards</vt:lpstr>
      <vt:lpstr>Data Dependencies</vt:lpstr>
      <vt:lpstr>Data Dependencies</vt:lpstr>
      <vt:lpstr>Data Dependencies</vt:lpstr>
      <vt:lpstr>Detecting Data Dependencies</vt:lpstr>
      <vt:lpstr>Name Dependencies</vt:lpstr>
      <vt:lpstr>Structural Hazards</vt:lpstr>
      <vt:lpstr>Structural Hazards</vt:lpstr>
      <vt:lpstr>Example Data Hazards</vt:lpstr>
      <vt:lpstr>Data Hazards &amp; forwarding</vt:lpstr>
      <vt:lpstr>Forwarding Data</vt:lpstr>
      <vt:lpstr>Data Hazards and Stalls</vt:lpstr>
      <vt:lpstr>Data Hazard and Stall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Architecture</dc:title>
  <dc:creator>Moaxam</dc:creator>
  <cp:lastModifiedBy>DELL</cp:lastModifiedBy>
  <cp:revision>117</cp:revision>
  <dcterms:created xsi:type="dcterms:W3CDTF">2017-09-07T07:20:45Z</dcterms:created>
  <dcterms:modified xsi:type="dcterms:W3CDTF">2017-12-28T09:00:15Z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