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  <p:sldMasterId id="2147483765" r:id="rId2"/>
    <p:sldMasterId id="2147483777" r:id="rId3"/>
  </p:sldMasterIdLst>
  <p:notesMasterIdLst>
    <p:notesMasterId r:id="rId24"/>
  </p:notesMasterIdLst>
  <p:sldIdLst>
    <p:sldId id="395" r:id="rId4"/>
    <p:sldId id="389" r:id="rId5"/>
    <p:sldId id="402" r:id="rId6"/>
    <p:sldId id="403" r:id="rId7"/>
    <p:sldId id="414" r:id="rId8"/>
    <p:sldId id="412" r:id="rId9"/>
    <p:sldId id="404" r:id="rId10"/>
    <p:sldId id="405" r:id="rId11"/>
    <p:sldId id="399" r:id="rId12"/>
    <p:sldId id="406" r:id="rId13"/>
    <p:sldId id="417" r:id="rId14"/>
    <p:sldId id="418" r:id="rId15"/>
    <p:sldId id="419" r:id="rId16"/>
    <p:sldId id="420" r:id="rId17"/>
    <p:sldId id="416" r:id="rId18"/>
    <p:sldId id="397" r:id="rId19"/>
    <p:sldId id="421" r:id="rId20"/>
    <p:sldId id="394" r:id="rId21"/>
    <p:sldId id="393" r:id="rId22"/>
    <p:sldId id="3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5D"/>
    <a:srgbClr val="EEC8A2"/>
    <a:srgbClr val="E6D6AA"/>
    <a:srgbClr val="F7F7F7"/>
    <a:srgbClr val="0F4E51"/>
    <a:srgbClr val="663300"/>
    <a:srgbClr val="CCCC00"/>
    <a:srgbClr val="005654"/>
    <a:srgbClr val="66CCFF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8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3DDB-827F-4D66-80E9-F99C9FCB21A6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7EDC-6727-4FC2-9761-CC7B6F44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1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5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38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57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7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3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7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4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D7EDC-6727-4FC2-9761-CC7B6F4403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30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6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5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7EDC-6727-4FC2-9761-CC7B6F4403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8452-11EF-430C-A3F0-53CDE155011D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EA22-947B-46FD-AAC1-C94EF7658DBC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3EA9-1027-4CE1-8A30-1A8B5D7FD061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15E6C18-9E1D-426B-BDEB-4685A82942C8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E7FF-0522-4AAE-9B3E-B777FFD1BDA9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0A1B-6843-4204-94A4-C342CCCACC0D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1283-E7AF-48C5-B674-B60BA5481DAF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3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EC9-D2BC-4330-BCED-E4400C88172D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E58E-C1BB-48D7-9FB3-5D66E1523027}" type="datetime1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4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C370-D8B8-4636-99E9-B20C615F5A08}" type="datetime1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866-5A87-4AB8-BC3A-ABA4B2B32445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5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C4F-3B75-4DEB-8F5A-0838BE95CEB1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826-DBA4-44C9-A4D6-D323BB643196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5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D961-7852-410D-BA86-95CB456998A2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2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0D69-A548-44D2-9E17-8A3D951037B1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12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9F1C284-2F1D-4821-9A33-B16089FF6D17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11/6/2017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E2A1-4892-460B-9B16-B8C23FC97175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11/6/2017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6597-990E-42DA-A5CD-DFBA08440C78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11/6/2017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fld id="{97DDFF83-E29E-4718-99D5-59A93B2B8333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8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6AF-3DC7-4F09-95F8-0E61F49154D3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11/6/2017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4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171D-F978-49C4-8DDC-F7D0D9195534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11/6/2017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fld id="{97DDFF83-E29E-4718-99D5-59A93B2B8333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AC52-F1E7-42E9-AE4C-4DBD3DC682D4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11/6/2017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fld id="{97DDFF83-E29E-4718-99D5-59A93B2B8333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3FE7-1343-4E46-BDC5-B1393227176A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11/6/2017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fld id="{97DDFF83-E29E-4718-99D5-59A93B2B8333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9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AD3C-598D-4165-83A5-F63024781F5D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1A84-4495-4753-A2F6-4C266F512E6C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11/6/2017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fld id="{97DDFF83-E29E-4718-99D5-59A93B2B8333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F97D-A6AD-45A1-B832-94EA4DDED557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0048-9F77-4ABF-B2D6-CB6888AC9EEC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3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C6E1-6A55-4E72-AE4E-2E874D05BAA7}" type="datetime1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F2E3-B4B4-4726-9D2F-9327B4CA06A3}" type="datetime1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3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45-08D1-4B86-BC1B-A2D1DA479971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3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568D-F669-491F-9BE1-8665448D9D38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19A0-26D3-4E2B-B052-F5C0C21C2D7B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3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D773B2-843B-489F-A8DB-359B01E1F623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16666F-03AB-4705-8779-D29F1121DA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079888-953E-4D10-8FD7-11F628C7008F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11/6/2017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DDFF83-E29E-4718-99D5-59A93B2B8333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mailto:ayesha.latech15@gmail.com" TargetMode="External"/><Relationship Id="rId3" Type="http://schemas.openxmlformats.org/officeDocument/2006/relationships/hyperlink" Target="mailto:lxy038639@gmail.com" TargetMode="External"/><Relationship Id="rId7" Type="http://schemas.openxmlformats.org/officeDocument/2006/relationships/hyperlink" Target="mailto:hualipro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hyperlink" Target="mailto:Phanindra0517@gmail.com" TargetMode="External"/><Relationship Id="rId5" Type="http://schemas.openxmlformats.org/officeDocument/2006/relationships/hyperlink" Target="mailto:Girishsrivatsa787@gmail.com" TargetMode="External"/><Relationship Id="rId4" Type="http://schemas.openxmlformats.org/officeDocument/2006/relationships/hyperlink" Target="mailto:Fnaz.rezaei@gmail.com" TargetMode="External"/><Relationship Id="rId9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2">
                <a:lumMod val="40000"/>
                <a:lumOff val="60000"/>
              </a:schemeClr>
            </a:gs>
            <a:gs pos="32000">
              <a:schemeClr val="accent2">
                <a:lumMod val="95000"/>
                <a:lumOff val="5000"/>
              </a:schemeClr>
            </a:gs>
            <a:gs pos="57000">
              <a:schemeClr val="accent2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18515DB-5AC1-48C8-AD35-B2A4DE745B77}"/>
              </a:ext>
            </a:extLst>
          </p:cNvPr>
          <p:cNvGrpSpPr/>
          <p:nvPr/>
        </p:nvGrpSpPr>
        <p:grpSpPr>
          <a:xfrm>
            <a:off x="47444" y="103039"/>
            <a:ext cx="8778450" cy="6674337"/>
            <a:chOff x="47444" y="103039"/>
            <a:chExt cx="8778450" cy="6674337"/>
          </a:xfrm>
        </p:grpSpPr>
        <p:sp>
          <p:nvSpPr>
            <p:cNvPr id="7" name="Rectangle 6"/>
            <p:cNvSpPr/>
            <p:nvPr/>
          </p:nvSpPr>
          <p:spPr>
            <a:xfrm>
              <a:off x="306942" y="795271"/>
              <a:ext cx="8518952" cy="5267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17534" y="1911940"/>
              <a:ext cx="4108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b="1" spc="50" dirty="0">
                  <a:ln w="0"/>
                  <a:solidFill>
                    <a:srgbClr val="DFE3E5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pple Chancery" panose="03020702040506060504" pitchFamily="66" charset="0"/>
                </a:rPr>
                <a:t>Smart meal plan</a:t>
              </a:r>
              <a:endParaRPr kumimoji="0" lang="en-US" sz="3600" b="1" i="0" u="none" strike="noStrike" kern="1200" cap="none" spc="50" normalizeH="0" baseline="0" noProof="0" dirty="0">
                <a:ln w="0"/>
                <a:solidFill>
                  <a:srgbClr val="DFE3E5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8699" y="2508696"/>
              <a:ext cx="329013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solidFill>
                    <a:prstClr val="white"/>
                  </a:solidFill>
                </a:rPr>
                <a:t>Group Name: </a:t>
              </a:r>
              <a:r>
                <a:rPr lang="en-US" sz="2400" dirty="0" err="1">
                  <a:solidFill>
                    <a:prstClr val="white"/>
                  </a:solidFill>
                </a:rPr>
                <a:t>TechIT</a:t>
              </a:r>
              <a:endParaRPr lang="en-US" sz="2400" dirty="0">
                <a:solidFill>
                  <a:prstClr val="white"/>
                </a:solidFill>
              </a:endParaRPr>
            </a:p>
            <a:p>
              <a:pPr lvl="0"/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 err="1">
                  <a:solidFill>
                    <a:prstClr val="white"/>
                  </a:solidFill>
                </a:rPr>
                <a:t>Xiyuan</a:t>
              </a:r>
              <a:r>
                <a:rPr lang="en-US" sz="1600" dirty="0">
                  <a:solidFill>
                    <a:prstClr val="white"/>
                  </a:solidFill>
                </a:rPr>
                <a:t> Liu</a:t>
              </a:r>
            </a:p>
            <a:p>
              <a:pPr lvl="0"/>
              <a:r>
                <a:rPr lang="en-US" sz="1600" dirty="0" err="1">
                  <a:solidFill>
                    <a:prstClr val="white"/>
                  </a:solidFill>
                </a:rPr>
                <a:t>Farnaz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>
                  <a:solidFill>
                    <a:prstClr val="white"/>
                  </a:solidFill>
                </a:rPr>
                <a:t>Rezaei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Girish </a:t>
              </a:r>
              <a:r>
                <a:rPr lang="en-US" sz="1600" dirty="0" err="1">
                  <a:solidFill>
                    <a:prstClr val="white"/>
                  </a:solidFill>
                </a:rPr>
                <a:t>Rentaha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 err="1">
                  <a:solidFill>
                    <a:prstClr val="white"/>
                  </a:solidFill>
                </a:rPr>
                <a:t>Phanindra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>
                  <a:solidFill>
                    <a:prstClr val="white"/>
                  </a:solidFill>
                </a:rPr>
                <a:t>Gowrishetty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 err="1">
                  <a:solidFill>
                    <a:prstClr val="white"/>
                  </a:solidFill>
                </a:rPr>
                <a:t>Huali</a:t>
              </a:r>
              <a:r>
                <a:rPr lang="en-US" sz="1600" dirty="0">
                  <a:solidFill>
                    <a:prstClr val="white"/>
                  </a:solidFill>
                </a:rPr>
                <a:t> Ye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Ayesha Akter</a:t>
              </a:r>
            </a:p>
            <a:p>
              <a:pPr lvl="0"/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  <a:latin typeface="Tw Cen MT" panose="020B0602020104020603"/>
                </a:rPr>
                <a:t>Date: Nov 06, 2017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56640" y="5329153"/>
              <a:ext cx="2434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Louisiana Tech University</a:t>
              </a:r>
            </a:p>
          </p:txBody>
        </p:sp>
        <p:pic>
          <p:nvPicPr>
            <p:cNvPr id="14" name="Picture 24" descr="http://www.amerisourcefunding.com/Amerisource/media/CzechCities/Louisiana-Tech-University-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0895" y="4925686"/>
              <a:ext cx="1158091" cy="115809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Image result for image of meal plan">
              <a:extLst>
                <a:ext uri="{FF2B5EF4-FFF2-40B4-BE49-F238E27FC236}">
                  <a16:creationId xmlns:a16="http://schemas.microsoft.com/office/drawing/2014/main" id="{E3043286-6242-429E-8492-445FBA4806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045" y="1639333"/>
              <a:ext cx="3818840" cy="3818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DigitalColor Meter icon">
              <a:extLst>
                <a:ext uri="{FF2B5EF4-FFF2-40B4-BE49-F238E27FC236}">
                  <a16:creationId xmlns:a16="http://schemas.microsoft.com/office/drawing/2014/main" id="{F83B0658-325F-450E-9D4E-EBD4B81BB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44" y="5458173"/>
              <a:ext cx="1319202" cy="131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image of value">
              <a:extLst>
                <a:ext uri="{FF2B5EF4-FFF2-40B4-BE49-F238E27FC236}">
                  <a16:creationId xmlns:a16="http://schemas.microsoft.com/office/drawing/2014/main" id="{833A7D25-C3BB-4C50-A86E-EC39EA819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01" y="103039"/>
              <a:ext cx="2094589" cy="1773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02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39" y="211019"/>
            <a:ext cx="61825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New Features Developed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827CDF-A50A-4939-85A1-05303E377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087" y="1310723"/>
            <a:ext cx="3476625" cy="4210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D9A1F-9366-446A-8D6E-DD11CAF01961}"/>
              </a:ext>
            </a:extLst>
          </p:cNvPr>
          <p:cNvSpPr txBox="1"/>
          <p:nvPr/>
        </p:nvSpPr>
        <p:spPr>
          <a:xfrm>
            <a:off x="311040" y="1834478"/>
            <a:ext cx="4022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new meal plane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Record daily meal activity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Projected vs. actual meal activity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Medical history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44068-0111-4F44-BFEF-6AAE4BC59408}"/>
              </a:ext>
            </a:extLst>
          </p:cNvPr>
          <p:cNvSpPr txBox="1"/>
          <p:nvPr/>
        </p:nvSpPr>
        <p:spPr>
          <a:xfrm>
            <a:off x="311039" y="1372813"/>
            <a:ext cx="349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4 new features developed</a:t>
            </a:r>
          </a:p>
        </p:txBody>
      </p:sp>
    </p:spTree>
    <p:extLst>
      <p:ext uri="{BB962C8B-B14F-4D97-AF65-F5344CB8AC3E}">
        <p14:creationId xmlns:p14="http://schemas.microsoft.com/office/powerpoint/2010/main" val="334378012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39" y="211019"/>
            <a:ext cx="61825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 new meal plane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FB1BBB-7F85-426C-BBAA-95BB7FE26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19" y="1178202"/>
            <a:ext cx="3833722" cy="381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A33386-5F70-4DD9-B23D-52EC1B3D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" y="4996831"/>
            <a:ext cx="8810625" cy="1543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38CB44-1A70-48D3-AAA1-9F1EA6916D82}"/>
              </a:ext>
            </a:extLst>
          </p:cNvPr>
          <p:cNvSpPr txBox="1"/>
          <p:nvPr/>
        </p:nvSpPr>
        <p:spPr>
          <a:xfrm>
            <a:off x="4866749" y="1834478"/>
            <a:ext cx="40224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new meal plan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Delete existing meal plan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Only one meal plan for a particular year and month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View all meal plans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A59F9-92E5-46C1-8857-EA5CCA926E8E}"/>
              </a:ext>
            </a:extLst>
          </p:cNvPr>
          <p:cNvSpPr txBox="1"/>
          <p:nvPr/>
        </p:nvSpPr>
        <p:spPr>
          <a:xfrm>
            <a:off x="4866749" y="1259628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64417142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889171" y="6580304"/>
            <a:ext cx="730250" cy="274320"/>
          </a:xfrm>
        </p:spPr>
        <p:txBody>
          <a:bodyPr/>
          <a:lstStyle/>
          <a:p>
            <a:fld id="{97DDFF83-E29E-4718-99D5-59A93B2B83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1039" y="211019"/>
            <a:ext cx="61825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Record Meal Activity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38CB44-1A70-48D3-AAA1-9F1EA6916D82}"/>
              </a:ext>
            </a:extLst>
          </p:cNvPr>
          <p:cNvSpPr txBox="1"/>
          <p:nvPr/>
        </p:nvSpPr>
        <p:spPr>
          <a:xfrm>
            <a:off x="4866749" y="1706649"/>
            <a:ext cx="4022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new meal activity for each single 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Delete existing meal activity record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View all meal activity records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A59F9-92E5-46C1-8857-EA5CCA926E8E}"/>
              </a:ext>
            </a:extLst>
          </p:cNvPr>
          <p:cNvSpPr txBox="1"/>
          <p:nvPr/>
        </p:nvSpPr>
        <p:spPr>
          <a:xfrm>
            <a:off x="4866749" y="1259628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7CD5E-89B1-4367-8C64-42C69FBD1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4434454"/>
            <a:ext cx="8743950" cy="2277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045817-566D-4F4B-923D-2CE92D626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39" y="1153613"/>
            <a:ext cx="3399570" cy="33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4961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889171" y="6580304"/>
            <a:ext cx="730250" cy="274320"/>
          </a:xfrm>
        </p:spPr>
        <p:txBody>
          <a:bodyPr/>
          <a:lstStyle/>
          <a:p>
            <a:fld id="{97DDFF83-E29E-4718-99D5-59A93B2B83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1039" y="211019"/>
            <a:ext cx="75551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Projected Vs. Actual Activity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F31C58-CD0B-4613-828D-D5DD8C326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09" y="1347117"/>
            <a:ext cx="4572000" cy="1885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44DF5-B67D-4E62-A254-5AAEE9537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54150"/>
            <a:ext cx="8889171" cy="31261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BEDD2F-3609-4B08-8BEA-9CF2624B338A}"/>
              </a:ext>
            </a:extLst>
          </p:cNvPr>
          <p:cNvSpPr txBox="1"/>
          <p:nvPr/>
        </p:nvSpPr>
        <p:spPr>
          <a:xfrm>
            <a:off x="5012523" y="1798451"/>
            <a:ext cx="4022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Monitor projected versus actual meal activity year and month wise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 color to refer over consumption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Green color to refer under consumption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EA38D-A3DA-45D2-8F08-3A732751FE66}"/>
              </a:ext>
            </a:extLst>
          </p:cNvPr>
          <p:cNvSpPr txBox="1"/>
          <p:nvPr/>
        </p:nvSpPr>
        <p:spPr>
          <a:xfrm>
            <a:off x="5012523" y="1268517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3466717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889171" y="6580304"/>
            <a:ext cx="730250" cy="274320"/>
          </a:xfrm>
        </p:spPr>
        <p:txBody>
          <a:bodyPr/>
          <a:lstStyle/>
          <a:p>
            <a:fld id="{97DDFF83-E29E-4718-99D5-59A93B2B83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1039" y="211019"/>
            <a:ext cx="75551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Medical History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EA38D-A3DA-45D2-8F08-3A732751FE66}"/>
              </a:ext>
            </a:extLst>
          </p:cNvPr>
          <p:cNvSpPr txBox="1"/>
          <p:nvPr/>
        </p:nvSpPr>
        <p:spPr>
          <a:xfrm>
            <a:off x="5341277" y="1532511"/>
            <a:ext cx="252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81D05-F0BC-4138-B8AF-F0907F4F9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1" y="1532511"/>
            <a:ext cx="4555710" cy="268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3AC8D-776F-43DF-81EE-042E6B398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71" y="4277100"/>
            <a:ext cx="8763000" cy="2085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724CF-4EBB-457E-A892-9599A29C3042}"/>
              </a:ext>
            </a:extLst>
          </p:cNvPr>
          <p:cNvSpPr txBox="1"/>
          <p:nvPr/>
        </p:nvSpPr>
        <p:spPr>
          <a:xfrm>
            <a:off x="5195503" y="1994425"/>
            <a:ext cx="33786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new medical history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Delete existing medical history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View all medical history</a:t>
            </a:r>
          </a:p>
        </p:txBody>
      </p:sp>
    </p:spTree>
    <p:extLst>
      <p:ext uri="{BB962C8B-B14F-4D97-AF65-F5344CB8AC3E}">
        <p14:creationId xmlns:p14="http://schemas.microsoft.com/office/powerpoint/2010/main" val="798577301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40" y="211019"/>
            <a:ext cx="52018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C42E41-1398-4CEA-80FC-8B110064D155}"/>
              </a:ext>
            </a:extLst>
          </p:cNvPr>
          <p:cNvSpPr txBox="1"/>
          <p:nvPr/>
        </p:nvSpPr>
        <p:spPr>
          <a:xfrm>
            <a:off x="311040" y="1909688"/>
            <a:ext cx="31080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Setup development environment(Apache Tomcat Vs.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Xampp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MySQL database file was not up-to-date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Debug code to find missing data column, data type, default values 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AFA27-3D7B-40FA-B941-F16DA9E1B9B5}"/>
              </a:ext>
            </a:extLst>
          </p:cNvPr>
          <p:cNvSpPr txBox="1"/>
          <p:nvPr/>
        </p:nvSpPr>
        <p:spPr>
          <a:xfrm>
            <a:off x="311040" y="1350658"/>
            <a:ext cx="497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Difficulties to Up Existing Application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8BEDC3-34A6-4AB6-8C78-266D87BF3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20" y="2231271"/>
            <a:ext cx="3000375" cy="3457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F66E16-6289-424F-A085-F0CE97A1D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495" y="2457578"/>
            <a:ext cx="1857375" cy="338137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BCBE73F-6BE4-4992-816C-F61748961AA1}"/>
              </a:ext>
            </a:extLst>
          </p:cNvPr>
          <p:cNvSpPr/>
          <p:nvPr/>
        </p:nvSpPr>
        <p:spPr>
          <a:xfrm>
            <a:off x="6960909" y="4553506"/>
            <a:ext cx="1311965" cy="16034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50D2F6-901C-41B3-A3B8-1345C9364905}"/>
              </a:ext>
            </a:extLst>
          </p:cNvPr>
          <p:cNvSpPr/>
          <p:nvPr/>
        </p:nvSpPr>
        <p:spPr>
          <a:xfrm>
            <a:off x="3790120" y="2231271"/>
            <a:ext cx="2829961" cy="1184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 descr="Image result for image of problem">
            <a:extLst>
              <a:ext uri="{FF2B5EF4-FFF2-40B4-BE49-F238E27FC236}">
                <a16:creationId xmlns:a16="http://schemas.microsoft.com/office/drawing/2014/main" id="{B8804E97-3BCE-4C6B-8F1C-FA891A07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000" y="1166191"/>
            <a:ext cx="1291999" cy="15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39324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39" y="211019"/>
            <a:ext cx="461876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Fitbit Integration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1FAA10-CB41-4297-A551-D143A87EAA20}"/>
              </a:ext>
            </a:extLst>
          </p:cNvPr>
          <p:cNvSpPr txBox="1">
            <a:spLocks/>
          </p:cNvSpPr>
          <p:nvPr/>
        </p:nvSpPr>
        <p:spPr>
          <a:xfrm>
            <a:off x="311039" y="1398105"/>
            <a:ext cx="7290055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1. Register at Fitbit.com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2. Apply our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 yet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3. Use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Oauth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2.0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download the core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4. Use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to do relation (not yet)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  Use MongoDB to deploy APP (not yet)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07338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39" y="211019"/>
            <a:ext cx="52548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Works We have Done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28A682-D16E-4507-9262-1530BF078BD8}"/>
              </a:ext>
            </a:extLst>
          </p:cNvPr>
          <p:cNvSpPr/>
          <p:nvPr/>
        </p:nvSpPr>
        <p:spPr>
          <a:xfrm>
            <a:off x="436186" y="1633690"/>
            <a:ext cx="40355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4 new features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Performed  actual testing and recorded test results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 final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72308-9E05-4E78-B904-C06F3FFE9632}"/>
              </a:ext>
            </a:extLst>
          </p:cNvPr>
          <p:cNvSpPr txBox="1"/>
          <p:nvPr/>
        </p:nvSpPr>
        <p:spPr>
          <a:xfrm>
            <a:off x="588384" y="1182315"/>
            <a:ext cx="252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Final Week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5C1A2-2307-4462-BDEB-8A3BB932083F}"/>
              </a:ext>
            </a:extLst>
          </p:cNvPr>
          <p:cNvSpPr txBox="1"/>
          <p:nvPr/>
        </p:nvSpPr>
        <p:spPr>
          <a:xfrm>
            <a:off x="413549" y="3618672"/>
            <a:ext cx="252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Previous Week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5E4AB-C2E3-4020-B2F5-98E77846674C}"/>
              </a:ext>
            </a:extLst>
          </p:cNvPr>
          <p:cNvSpPr txBox="1"/>
          <p:nvPr/>
        </p:nvSpPr>
        <p:spPr>
          <a:xfrm>
            <a:off x="4554928" y="1086962"/>
            <a:ext cx="365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Previous Week contd.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35BBC5-AD2A-42D4-9253-DA8AD67F63B4}"/>
              </a:ext>
            </a:extLst>
          </p:cNvPr>
          <p:cNvSpPr/>
          <p:nvPr/>
        </p:nvSpPr>
        <p:spPr>
          <a:xfrm>
            <a:off x="311039" y="4041954"/>
            <a:ext cx="40355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Formed group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Identified project roles : Project management, Requirement collection, system design, implementation, testing, documentation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Assigned roles to group 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25E6-36DC-45AD-A3BD-D0B716B20FFC}"/>
              </a:ext>
            </a:extLst>
          </p:cNvPr>
          <p:cNvSpPr/>
          <p:nvPr/>
        </p:nvSpPr>
        <p:spPr>
          <a:xfrm>
            <a:off x="4741341" y="1380632"/>
            <a:ext cx="395700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Completed project plan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Meeting with clients clarify requirement.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Collected supporting material.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Completed SRS(software requirement specification)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Signed off SRS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Completed SDD(software design document)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Completed test plan and test cases.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 existing 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reengineering to recreate database to align with front end.</a:t>
            </a:r>
          </a:p>
        </p:txBody>
      </p:sp>
    </p:spTree>
    <p:extLst>
      <p:ext uri="{BB962C8B-B14F-4D97-AF65-F5344CB8AC3E}">
        <p14:creationId xmlns:p14="http://schemas.microsoft.com/office/powerpoint/2010/main" val="3521265210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40" y="211019"/>
            <a:ext cx="37844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53B79A8C-4E9C-4E72-A46E-83FAD0B69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A5EB20-9FEC-4BF8-84AD-39F73078E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3" y="1352034"/>
            <a:ext cx="6971485" cy="2420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8E285-FEEE-46AD-9F7D-31785DA4D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13" y="4079961"/>
            <a:ext cx="6795914" cy="24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55453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39" y="211019"/>
            <a:ext cx="522836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Recourses Distribution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48D1B6-4BC3-42E9-A867-029A4AB80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96563"/>
              </p:ext>
            </p:extLst>
          </p:nvPr>
        </p:nvGraphicFramePr>
        <p:xfrm>
          <a:off x="397771" y="1370523"/>
          <a:ext cx="8095354" cy="5352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9354">
                  <a:extLst>
                    <a:ext uri="{9D8B030D-6E8A-4147-A177-3AD203B41FA5}">
                      <a16:colId xmlns:a16="http://schemas.microsoft.com/office/drawing/2014/main" val="2985778982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3251452435"/>
                    </a:ext>
                  </a:extLst>
                </a:gridCol>
                <a:gridCol w="1326735">
                  <a:extLst>
                    <a:ext uri="{9D8B030D-6E8A-4147-A177-3AD203B41FA5}">
                      <a16:colId xmlns:a16="http://schemas.microsoft.com/office/drawing/2014/main" val="1127467136"/>
                    </a:ext>
                  </a:extLst>
                </a:gridCol>
                <a:gridCol w="2900708">
                  <a:extLst>
                    <a:ext uri="{9D8B030D-6E8A-4147-A177-3AD203B41FA5}">
                      <a16:colId xmlns:a16="http://schemas.microsoft.com/office/drawing/2014/main" val="4092526062"/>
                    </a:ext>
                  </a:extLst>
                </a:gridCol>
              </a:tblGrid>
              <a:tr h="335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extLst>
                  <a:ext uri="{0D108BD9-81ED-4DB2-BD59-A6C34878D82A}">
                    <a16:rowId xmlns:a16="http://schemas.microsoft.com/office/drawing/2014/main" val="3133047155"/>
                  </a:ext>
                </a:extLst>
              </a:tr>
              <a:tr h="8422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Xiyuan Liu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lxy038639@gmail.com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318-514-8177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collection, system design, implementation, documentation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extLst>
                  <a:ext uri="{0D108BD9-81ED-4DB2-BD59-A6C34878D82A}">
                    <a16:rowId xmlns:a16="http://schemas.microsoft.com/office/drawing/2014/main" val="1327501155"/>
                  </a:ext>
                </a:extLst>
              </a:tr>
              <a:tr h="729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Farnaz Rezaei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Fnaz.rezaei@gmail.com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318-243-0337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collection, implementation, testing, documentation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extLst>
                  <a:ext uri="{0D108BD9-81ED-4DB2-BD59-A6C34878D82A}">
                    <a16:rowId xmlns:a16="http://schemas.microsoft.com/office/drawing/2014/main" val="2775364229"/>
                  </a:ext>
                </a:extLst>
              </a:tr>
              <a:tr h="545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Girish Rentaha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Girishsrivatsa787@gmail.com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318-243-9496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collection, system design, testing, documentation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extLst>
                  <a:ext uri="{0D108BD9-81ED-4DB2-BD59-A6C34878D82A}">
                    <a16:rowId xmlns:a16="http://schemas.microsoft.com/office/drawing/2014/main" val="3537627117"/>
                  </a:ext>
                </a:extLst>
              </a:tr>
              <a:tr h="729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Phanindra Gowrishetty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Phanindra0517@gmail.com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425-283-2458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collection, implementation,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Testing, documentation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extLst>
                  <a:ext uri="{0D108BD9-81ED-4DB2-BD59-A6C34878D82A}">
                    <a16:rowId xmlns:a16="http://schemas.microsoft.com/office/drawing/2014/main" val="473751622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Huali Ye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hualipro@gmail.com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318-497-5673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collection, testing, documentation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extLst>
                  <a:ext uri="{0D108BD9-81ED-4DB2-BD59-A6C34878D82A}">
                    <a16:rowId xmlns:a16="http://schemas.microsoft.com/office/drawing/2014/main" val="1733792408"/>
                  </a:ext>
                </a:extLst>
              </a:tr>
              <a:tr h="9473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Ayesha Akter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ayesha.latech15@gmail.com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318-243-5409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management,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collection, system design, implementation, documentation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03" marR="60003" marT="0" marB="0"/>
                </a:tc>
                <a:extLst>
                  <a:ext uri="{0D108BD9-81ED-4DB2-BD59-A6C34878D82A}">
                    <a16:rowId xmlns:a16="http://schemas.microsoft.com/office/drawing/2014/main" val="3050135204"/>
                  </a:ext>
                </a:extLst>
              </a:tr>
            </a:tbl>
          </a:graphicData>
        </a:graphic>
      </p:graphicFrame>
      <p:pic>
        <p:nvPicPr>
          <p:cNvPr id="8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AADFEAB7-784C-4243-B840-67F68EBE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97886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40" y="211019"/>
            <a:ext cx="37844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5806DE-AC14-401A-AE34-A766DBA0E1D5}"/>
              </a:ext>
            </a:extLst>
          </p:cNvPr>
          <p:cNvSpPr txBox="1"/>
          <p:nvPr/>
        </p:nvSpPr>
        <p:spPr>
          <a:xfrm>
            <a:off x="541062" y="4181199"/>
            <a:ext cx="80618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meal plan to track daily nutrition content.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Meal plan recommendation based on age, gender, health conditions etc.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 the app to another health app 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Fitbit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 the nutrition content of the recipes.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Collaborate with social media like Facebook.</a:t>
            </a:r>
          </a:p>
        </p:txBody>
      </p:sp>
      <p:pic>
        <p:nvPicPr>
          <p:cNvPr id="11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9F66F57E-E2FE-4D78-B182-0326D2A74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5806DE-AC14-401A-AE34-A766DBA0E1D5}"/>
              </a:ext>
            </a:extLst>
          </p:cNvPr>
          <p:cNvSpPr txBox="1"/>
          <p:nvPr/>
        </p:nvSpPr>
        <p:spPr>
          <a:xfrm>
            <a:off x="541062" y="1657913"/>
            <a:ext cx="806187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main purpose of this system is to assist the application users to live their lives in a smarter and healthier way. Moreover, SMP will collaborate with social media, hence it will be very useful to create health awareness across media platform..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040" y="3828370"/>
            <a:ext cx="235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Product Features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2459" y="1231301"/>
            <a:ext cx="140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389534471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0000">
              <a:schemeClr val="accent6">
                <a:lumMod val="0"/>
                <a:lumOff val="100000"/>
              </a:schemeClr>
            </a:gs>
            <a:gs pos="82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28485" y="1314113"/>
            <a:ext cx="3860261" cy="2632861"/>
            <a:chOff x="3128485" y="1314113"/>
            <a:chExt cx="3860261" cy="2632861"/>
          </a:xfrm>
        </p:grpSpPr>
        <p:sp>
          <p:nvSpPr>
            <p:cNvPr id="28" name="Rectangle 27"/>
            <p:cNvSpPr/>
            <p:nvPr/>
          </p:nvSpPr>
          <p:spPr>
            <a:xfrm>
              <a:off x="3128485" y="1314113"/>
              <a:ext cx="386026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10160">
                    <a:solidFill>
                      <a:srgbClr val="3E8853"/>
                    </a:solidFill>
                    <a:prstDash val="solid"/>
                  </a:ln>
                  <a:solidFill>
                    <a:srgbClr val="2683C6">
                      <a:lumMod val="20000"/>
                      <a:lumOff val="80000"/>
                    </a:srgb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Tw Cen MT" panose="020B0602020104020603"/>
                  <a:ea typeface="+mn-ea"/>
                  <a:cs typeface="+mn-cs"/>
                </a:rPr>
                <a:t>THANK YOU</a:t>
              </a:r>
            </a:p>
          </p:txBody>
        </p:sp>
        <p:pic>
          <p:nvPicPr>
            <p:cNvPr id="5134" name="Picture 14" descr="Image result for image animated question mark 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916" y="2336789"/>
              <a:ext cx="1610185" cy="1610185"/>
            </a:xfrm>
            <a:prstGeom prst="roundRect">
              <a:avLst>
                <a:gd name="adj" fmla="val 27338"/>
              </a:avLst>
            </a:prstGeom>
            <a:solidFill>
              <a:srgbClr val="FFFFFF"/>
            </a:solidFill>
            <a:ln w="34925" cap="sq">
              <a:noFill/>
              <a:miter lim="800000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  <a:reflection blurRad="12700" stA="33000" endPos="28000" dist="5000" dir="5400000" sy="-100000" algn="bl" rotWithShape="0"/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144746255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40" y="211019"/>
            <a:ext cx="37844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FB0F41-1BF9-4D26-8C67-87F3E7F86386}"/>
              </a:ext>
            </a:extLst>
          </p:cNvPr>
          <p:cNvSpPr/>
          <p:nvPr/>
        </p:nvSpPr>
        <p:spPr>
          <a:xfrm>
            <a:off x="311040" y="125015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Abstraction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C6C2D2-A613-48C8-AEFE-97C27550B59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12" y="1619490"/>
            <a:ext cx="5621161" cy="4727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306272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40" y="211019"/>
            <a:ext cx="37844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FB0F41-1BF9-4D26-8C67-87F3E7F86386}"/>
              </a:ext>
            </a:extLst>
          </p:cNvPr>
          <p:cNvSpPr/>
          <p:nvPr/>
        </p:nvSpPr>
        <p:spPr>
          <a:xfrm>
            <a:off x="311040" y="1250158"/>
            <a:ext cx="364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case Name: </a:t>
            </a:r>
            <a:r>
              <a:rPr lang="en-US" b="1" dirty="0"/>
              <a:t>: User management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12A51F-9AB9-4E3C-8722-663B856ABF0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52" y="1756650"/>
            <a:ext cx="4981096" cy="4851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209626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39" y="211019"/>
            <a:ext cx="49815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Cases Continue..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FB0F41-1BF9-4D26-8C67-87F3E7F86386}"/>
              </a:ext>
            </a:extLst>
          </p:cNvPr>
          <p:cNvSpPr/>
          <p:nvPr/>
        </p:nvSpPr>
        <p:spPr>
          <a:xfrm>
            <a:off x="311040" y="1250158"/>
            <a:ext cx="498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case Name: </a:t>
            </a:r>
            <a:r>
              <a:rPr lang="en-US" b="1" dirty="0"/>
              <a:t>: Integrated meal plan generation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D75377-B2F9-4B17-8065-C2A6F348209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19" y="1971325"/>
            <a:ext cx="6740041" cy="429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39086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FB0F41-1BF9-4D26-8C67-87F3E7F86386}"/>
              </a:ext>
            </a:extLst>
          </p:cNvPr>
          <p:cNvSpPr/>
          <p:nvPr/>
        </p:nvSpPr>
        <p:spPr>
          <a:xfrm>
            <a:off x="311040" y="1250158"/>
            <a:ext cx="4733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case Name: </a:t>
            </a:r>
            <a:r>
              <a:rPr lang="en-US" b="1" dirty="0"/>
              <a:t>: Nutrition tracking using Fitbit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CDBBE-09F2-43D5-BA70-DCE413DF0B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17" y="2091813"/>
            <a:ext cx="6626086" cy="437889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131FF7-E47F-4A70-BCE8-F183DEF5A986}"/>
              </a:ext>
            </a:extLst>
          </p:cNvPr>
          <p:cNvSpPr/>
          <p:nvPr/>
        </p:nvSpPr>
        <p:spPr>
          <a:xfrm>
            <a:off x="311039" y="211019"/>
            <a:ext cx="49815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Cases Continue..</a:t>
            </a:r>
          </a:p>
        </p:txBody>
      </p:sp>
    </p:spTree>
    <p:extLst>
      <p:ext uri="{BB962C8B-B14F-4D97-AF65-F5344CB8AC3E}">
        <p14:creationId xmlns:p14="http://schemas.microsoft.com/office/powerpoint/2010/main" val="2536776938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E7233C-6F79-4F62-B1CC-EFBB755890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95" y="1846897"/>
            <a:ext cx="6352209" cy="4760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20084A-AA80-46D4-9D4B-66B99A534627}"/>
              </a:ext>
            </a:extLst>
          </p:cNvPr>
          <p:cNvSpPr/>
          <p:nvPr/>
        </p:nvSpPr>
        <p:spPr>
          <a:xfrm>
            <a:off x="311040" y="1250158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case Name: </a:t>
            </a:r>
            <a:r>
              <a:rPr lang="en-US" b="1" dirty="0"/>
              <a:t>: Meal plan sharing using social media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03571C-7438-42EB-A517-E9CC666DA376}"/>
              </a:ext>
            </a:extLst>
          </p:cNvPr>
          <p:cNvSpPr/>
          <p:nvPr/>
        </p:nvSpPr>
        <p:spPr>
          <a:xfrm>
            <a:off x="311039" y="211019"/>
            <a:ext cx="49815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Cases Continue..</a:t>
            </a:r>
          </a:p>
        </p:txBody>
      </p:sp>
    </p:spTree>
    <p:extLst>
      <p:ext uri="{BB962C8B-B14F-4D97-AF65-F5344CB8AC3E}">
        <p14:creationId xmlns:p14="http://schemas.microsoft.com/office/powerpoint/2010/main" val="1948559857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FF83-E29E-4718-99D5-59A93B2B833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040" y="211019"/>
            <a:ext cx="52018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414CA-92D7-45B5-854D-6B0B676D25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57" y="1266996"/>
            <a:ext cx="5321839" cy="547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654656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1040" y="211019"/>
            <a:ext cx="37844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902515"/>
            <a:ext cx="9144000" cy="223520"/>
            <a:chOff x="0" y="141669"/>
            <a:chExt cx="9144000" cy="223520"/>
          </a:xfrm>
        </p:grpSpPr>
        <p:sp>
          <p:nvSpPr>
            <p:cNvPr id="6" name="Rectangle 5"/>
            <p:cNvSpPr/>
            <p:nvPr/>
          </p:nvSpPr>
          <p:spPr>
            <a:xfrm>
              <a:off x="0" y="141669"/>
              <a:ext cx="9144000" cy="916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273507"/>
              <a:ext cx="9144000" cy="916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4" descr="http://www.amerisourcefunding.com/Amerisource/media/CzechCities/Louisiana-Tech-University-logo.gif">
            <a:extLst>
              <a:ext uri="{FF2B5EF4-FFF2-40B4-BE49-F238E27FC236}">
                <a16:creationId xmlns:a16="http://schemas.microsoft.com/office/drawing/2014/main" id="{47C70527-C75E-4A8C-8ED8-9B79CD85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3" y="-74613"/>
            <a:ext cx="1022969" cy="10229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B53EA7EE-A1C1-4311-A7F3-C085909A83DE}"/>
              </a:ext>
            </a:extLst>
          </p:cNvPr>
          <p:cNvGrpSpPr/>
          <p:nvPr/>
        </p:nvGrpSpPr>
        <p:grpSpPr>
          <a:xfrm>
            <a:off x="206416" y="1190745"/>
            <a:ext cx="8682756" cy="5284882"/>
            <a:chOff x="206416" y="1363021"/>
            <a:chExt cx="8682756" cy="52848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4CB76F-5FBF-4F3F-834F-82A0BBBE8D18}"/>
                </a:ext>
              </a:extLst>
            </p:cNvPr>
            <p:cNvSpPr/>
            <p:nvPr/>
          </p:nvSpPr>
          <p:spPr>
            <a:xfrm>
              <a:off x="248212" y="3236775"/>
              <a:ext cx="1737032" cy="204839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33" dirty="0"/>
                <a:t>User Profile</a:t>
              </a:r>
              <a:endParaRPr lang="en-US" sz="1126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6C155C-CFF7-45AA-AEE4-249DDC1AC6D1}"/>
                </a:ext>
              </a:extLst>
            </p:cNvPr>
            <p:cNvSpPr/>
            <p:nvPr/>
          </p:nvSpPr>
          <p:spPr>
            <a:xfrm>
              <a:off x="248212" y="3442639"/>
              <a:ext cx="1737032" cy="559212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/>
                <a:t> -User ID</a:t>
              </a:r>
            </a:p>
            <a:p>
              <a:r>
                <a:rPr lang="en-US" sz="1200" dirty="0"/>
                <a:t>-Password</a:t>
              </a:r>
            </a:p>
            <a:p>
              <a:r>
                <a:rPr lang="en-US" sz="1200" dirty="0"/>
                <a:t>-email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3B7226-E0F9-472B-A8D6-CE118B8422B6}"/>
                </a:ext>
              </a:extLst>
            </p:cNvPr>
            <p:cNvSpPr/>
            <p:nvPr/>
          </p:nvSpPr>
          <p:spPr>
            <a:xfrm>
              <a:off x="3099309" y="2686876"/>
              <a:ext cx="1737032" cy="215333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33" dirty="0"/>
                <a:t>Fitbit</a:t>
              </a:r>
              <a:endParaRPr lang="en-US" sz="1126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AA034D-BC79-4478-A018-33E79CDBE86D}"/>
                </a:ext>
              </a:extLst>
            </p:cNvPr>
            <p:cNvSpPr/>
            <p:nvPr/>
          </p:nvSpPr>
          <p:spPr>
            <a:xfrm>
              <a:off x="6512908" y="3434790"/>
              <a:ext cx="1737033" cy="532580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126" dirty="0"/>
                <a:t>-Item ID</a:t>
              </a:r>
            </a:p>
            <a:p>
              <a:r>
                <a:rPr lang="en-US" sz="1126" dirty="0"/>
                <a:t>--Nutrient Count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05702A-3CA3-44DA-851A-E8F7D7BD48A4}"/>
                </a:ext>
              </a:extLst>
            </p:cNvPr>
            <p:cNvSpPr/>
            <p:nvPr/>
          </p:nvSpPr>
          <p:spPr>
            <a:xfrm>
              <a:off x="3099308" y="2902210"/>
              <a:ext cx="1737032" cy="532580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126" dirty="0"/>
                <a:t>-User ID</a:t>
              </a:r>
            </a:p>
            <a:p>
              <a:r>
                <a:rPr lang="en-US" sz="1126" dirty="0"/>
                <a:t>-Steps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2CF3F9-8652-4025-88AB-AEBDA9D99FED}"/>
                </a:ext>
              </a:extLst>
            </p:cNvPr>
            <p:cNvSpPr/>
            <p:nvPr/>
          </p:nvSpPr>
          <p:spPr>
            <a:xfrm>
              <a:off x="6512909" y="3219455"/>
              <a:ext cx="1737033" cy="215335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33" dirty="0"/>
                <a:t>Track Meal Activity</a:t>
              </a:r>
              <a:endParaRPr lang="en-US" sz="1126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72903E-556C-4946-8A32-2693D4274D39}"/>
                </a:ext>
              </a:extLst>
            </p:cNvPr>
            <p:cNvSpPr/>
            <p:nvPr/>
          </p:nvSpPr>
          <p:spPr>
            <a:xfrm>
              <a:off x="2787180" y="1363021"/>
              <a:ext cx="1737032" cy="205864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33" dirty="0"/>
                <a:t>Inventory</a:t>
              </a:r>
              <a:endParaRPr lang="en-US" sz="1126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B1B43B-5592-4F7C-A778-0BFE922381EB}"/>
                </a:ext>
              </a:extLst>
            </p:cNvPr>
            <p:cNvSpPr/>
            <p:nvPr/>
          </p:nvSpPr>
          <p:spPr>
            <a:xfrm>
              <a:off x="2787180" y="1568885"/>
              <a:ext cx="1737032" cy="559212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126" dirty="0"/>
                <a:t>-User ID</a:t>
              </a:r>
            </a:p>
            <a:p>
              <a:r>
                <a:rPr lang="en-US" sz="1126" dirty="0"/>
                <a:t>-</a:t>
              </a:r>
              <a:r>
                <a:rPr lang="en-US" sz="1126" dirty="0" err="1"/>
                <a:t>ItemID</a:t>
              </a:r>
              <a:endParaRPr lang="en-US" sz="1126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CF83CF-C65E-4C14-B1BC-11FCF85FE21B}"/>
                </a:ext>
              </a:extLst>
            </p:cNvPr>
            <p:cNvSpPr/>
            <p:nvPr/>
          </p:nvSpPr>
          <p:spPr>
            <a:xfrm>
              <a:off x="509488" y="5475112"/>
              <a:ext cx="1708362" cy="188701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33" dirty="0"/>
                <a:t>User Medical History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8904EE-4252-4236-AB98-71AA3EF245F2}"/>
                </a:ext>
              </a:extLst>
            </p:cNvPr>
            <p:cNvSpPr/>
            <p:nvPr/>
          </p:nvSpPr>
          <p:spPr>
            <a:xfrm>
              <a:off x="509488" y="5663814"/>
              <a:ext cx="1708362" cy="559212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/>
                <a:t>-Record ID</a:t>
              </a:r>
            </a:p>
            <a:p>
              <a:r>
                <a:rPr lang="en-US" sz="1200" dirty="0"/>
                <a:t>-Type</a:t>
              </a:r>
            </a:p>
            <a:p>
              <a:r>
                <a:rPr lang="en-US" sz="1200" dirty="0"/>
                <a:t>-description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DDACA5-8CD5-4D27-B212-C4DE914173D6}"/>
                </a:ext>
              </a:extLst>
            </p:cNvPr>
            <p:cNvSpPr/>
            <p:nvPr/>
          </p:nvSpPr>
          <p:spPr>
            <a:xfrm>
              <a:off x="6561409" y="5466209"/>
              <a:ext cx="1708362" cy="183001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33" dirty="0"/>
                <a:t>Nutrition Database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C6D852-E8DB-4A7B-B53C-043FA5DBBCA0}"/>
                </a:ext>
              </a:extLst>
            </p:cNvPr>
            <p:cNvSpPr/>
            <p:nvPr/>
          </p:nvSpPr>
          <p:spPr>
            <a:xfrm>
              <a:off x="6561409" y="5649211"/>
              <a:ext cx="1708362" cy="559212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/>
                <a:t>-</a:t>
              </a:r>
              <a:r>
                <a:rPr lang="en-US" sz="1200" dirty="0" err="1"/>
                <a:t>AppKey</a:t>
              </a:r>
              <a:endParaRPr lang="en-US" sz="1200" dirty="0"/>
            </a:p>
            <a:p>
              <a:r>
                <a:rPr lang="en-US" sz="1200" dirty="0"/>
                <a:t>-UPC Code</a:t>
              </a:r>
            </a:p>
            <a:p>
              <a:r>
                <a:rPr lang="en-US" sz="1200" dirty="0"/>
                <a:t>-Nutrition Content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A5BF35-6452-49D4-A1A6-765AA88D28F9}"/>
                </a:ext>
              </a:extLst>
            </p:cNvPr>
            <p:cNvSpPr/>
            <p:nvPr/>
          </p:nvSpPr>
          <p:spPr>
            <a:xfrm>
              <a:off x="3162980" y="5905690"/>
              <a:ext cx="1708362" cy="183000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33" dirty="0"/>
                <a:t>Social Media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B7E3E4-68ED-42DD-AF75-0A619314F1B0}"/>
                </a:ext>
              </a:extLst>
            </p:cNvPr>
            <p:cNvSpPr/>
            <p:nvPr/>
          </p:nvSpPr>
          <p:spPr>
            <a:xfrm>
              <a:off x="3162980" y="6088691"/>
              <a:ext cx="1708362" cy="559212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/>
                <a:t>-</a:t>
              </a:r>
              <a:r>
                <a:rPr lang="en-US" sz="1200" dirty="0" err="1"/>
                <a:t>userID</a:t>
              </a:r>
              <a:endParaRPr lang="en-US" sz="1200" dirty="0"/>
            </a:p>
            <a:p>
              <a:r>
                <a:rPr lang="en-US" sz="1200" dirty="0"/>
                <a:t>-Plan ID</a:t>
              </a:r>
            </a:p>
            <a:p>
              <a:r>
                <a:rPr lang="en-US" sz="1200" dirty="0"/>
                <a:t>-datetime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47966B-BEF9-4E28-A543-5C1AE821A34C}"/>
                </a:ext>
              </a:extLst>
            </p:cNvPr>
            <p:cNvSpPr/>
            <p:nvPr/>
          </p:nvSpPr>
          <p:spPr>
            <a:xfrm>
              <a:off x="3923761" y="4250244"/>
              <a:ext cx="1708362" cy="204838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33" dirty="0"/>
                <a:t>Meal Plan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0A82F1-1BDC-44BB-B9B1-D3871C581E93}"/>
                </a:ext>
              </a:extLst>
            </p:cNvPr>
            <p:cNvSpPr/>
            <p:nvPr/>
          </p:nvSpPr>
          <p:spPr>
            <a:xfrm>
              <a:off x="3915455" y="4457715"/>
              <a:ext cx="1708362" cy="560237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/>
                <a:t>-Plan ID</a:t>
              </a:r>
            </a:p>
            <a:p>
              <a:r>
                <a:rPr lang="en-US" sz="1200" dirty="0"/>
                <a:t>-User ID</a:t>
              </a:r>
            </a:p>
            <a:p>
              <a:r>
                <a:rPr lang="en-US" sz="1200" dirty="0"/>
                <a:t>-Purpose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F3FB21-95B0-4F5B-8300-917999EC427F}"/>
                </a:ext>
              </a:extLst>
            </p:cNvPr>
            <p:cNvSpPr/>
            <p:nvPr/>
          </p:nvSpPr>
          <p:spPr>
            <a:xfrm>
              <a:off x="6232574" y="1370182"/>
              <a:ext cx="1708362" cy="183001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33" dirty="0"/>
                <a:t>Shopping List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A5B150-4839-4CD9-B4AC-443D0FDA1D31}"/>
                </a:ext>
              </a:extLst>
            </p:cNvPr>
            <p:cNvSpPr/>
            <p:nvPr/>
          </p:nvSpPr>
          <p:spPr>
            <a:xfrm>
              <a:off x="6232574" y="1553184"/>
              <a:ext cx="1708362" cy="559212"/>
            </a:xfrm>
            <a:prstGeom prst="rect">
              <a:avLst/>
            </a:prstGeom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/>
                <a:t>-User ID</a:t>
              </a:r>
            </a:p>
            <a:p>
              <a:r>
                <a:rPr lang="en-US" sz="1200" dirty="0"/>
                <a:t>-Item Name</a:t>
              </a:r>
            </a:p>
            <a:p>
              <a:r>
                <a:rPr lang="en-US" sz="1200" dirty="0"/>
                <a:t>-Item Quantity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36C049-A0CA-4601-8032-0A0EBB0E07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728" y="1806287"/>
              <a:ext cx="16704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7729AB-6DDA-4285-A3AF-A984FA2D7E29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1116728" y="1796615"/>
              <a:ext cx="0" cy="11104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A7224C4C-5683-4497-8B16-CE247F185671}"/>
                </a:ext>
              </a:extLst>
            </p:cNvPr>
            <p:cNvSpPr/>
            <p:nvPr/>
          </p:nvSpPr>
          <p:spPr>
            <a:xfrm>
              <a:off x="972712" y="2907018"/>
              <a:ext cx="288032" cy="33199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D8E305-8180-4F80-BF45-888D2E247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9195" y="3192903"/>
              <a:ext cx="811397" cy="276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B2863A98-FF98-43CD-B790-947A67E6DACD}"/>
                </a:ext>
              </a:extLst>
            </p:cNvPr>
            <p:cNvSpPr/>
            <p:nvPr/>
          </p:nvSpPr>
          <p:spPr>
            <a:xfrm rot="3760380">
              <a:off x="2009738" y="3360143"/>
              <a:ext cx="288032" cy="33199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4FCABED5-683E-45D4-8F18-1E6C23F3C148}"/>
                </a:ext>
              </a:extLst>
            </p:cNvPr>
            <p:cNvSpPr/>
            <p:nvPr/>
          </p:nvSpPr>
          <p:spPr>
            <a:xfrm rot="19326484">
              <a:off x="1461937" y="3987683"/>
              <a:ext cx="288032" cy="33199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1E95D-CDFD-4076-A9AC-54520CF8A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4212" y="1607592"/>
              <a:ext cx="1708362" cy="15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F65B8E-93A4-4AF7-AC0B-6DD2EC1EADEA}"/>
                </a:ext>
              </a:extLst>
            </p:cNvPr>
            <p:cNvCxnSpPr>
              <a:stCxn id="14" idx="3"/>
              <a:endCxn id="13" idx="1"/>
            </p:cNvCxnSpPr>
            <p:nvPr/>
          </p:nvCxnSpPr>
          <p:spPr>
            <a:xfrm>
              <a:off x="4836340" y="3168500"/>
              <a:ext cx="1676568" cy="532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4E0D1F-4DC8-419E-BDA5-139234D254C5}"/>
                </a:ext>
              </a:extLst>
            </p:cNvPr>
            <p:cNvCxnSpPr/>
            <p:nvPr/>
          </p:nvCxnSpPr>
          <p:spPr>
            <a:xfrm flipH="1">
              <a:off x="2259195" y="3882240"/>
              <a:ext cx="42537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311F518E-ABB0-4D52-8C70-CD33A69A9E3E}"/>
                </a:ext>
              </a:extLst>
            </p:cNvPr>
            <p:cNvSpPr/>
            <p:nvPr/>
          </p:nvSpPr>
          <p:spPr>
            <a:xfrm rot="5400000">
              <a:off x="2023850" y="3716472"/>
              <a:ext cx="288032" cy="33199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A07FDB-C612-46A9-A90B-D4492CAEA94A}"/>
                </a:ext>
              </a:extLst>
            </p:cNvPr>
            <p:cNvCxnSpPr>
              <a:stCxn id="13" idx="2"/>
              <a:endCxn id="21" idx="0"/>
            </p:cNvCxnSpPr>
            <p:nvPr/>
          </p:nvCxnSpPr>
          <p:spPr>
            <a:xfrm>
              <a:off x="7381425" y="3967370"/>
              <a:ext cx="34165" cy="1498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91E83C0-AC34-4997-8578-25865A07DDBA}"/>
                </a:ext>
              </a:extLst>
            </p:cNvPr>
            <p:cNvCxnSpPr>
              <a:cxnSpLocks/>
              <a:stCxn id="35" idx="2"/>
              <a:endCxn id="27" idx="1"/>
            </p:cNvCxnSpPr>
            <p:nvPr/>
          </p:nvCxnSpPr>
          <p:spPr>
            <a:xfrm>
              <a:off x="1707903" y="4284678"/>
              <a:ext cx="2207552" cy="453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B753DC11-4A1E-4B3F-859C-0239BB56A897}"/>
                </a:ext>
              </a:extLst>
            </p:cNvPr>
            <p:cNvSpPr/>
            <p:nvPr/>
          </p:nvSpPr>
          <p:spPr>
            <a:xfrm rot="19326484">
              <a:off x="631010" y="3970875"/>
              <a:ext cx="288032" cy="33199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346158-2BBB-4DA6-82ED-87622CCCFEAC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876976" y="4267870"/>
              <a:ext cx="2286004" cy="1820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F464E908-A70F-4BEC-AB92-D2BA3A28C463}"/>
                </a:ext>
              </a:extLst>
            </p:cNvPr>
            <p:cNvSpPr/>
            <p:nvPr/>
          </p:nvSpPr>
          <p:spPr>
            <a:xfrm>
              <a:off x="206416" y="4001851"/>
              <a:ext cx="288032" cy="33199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EF26ED9-C830-4DE5-9641-5F8B0100886F}"/>
                </a:ext>
              </a:extLst>
            </p:cNvPr>
            <p:cNvCxnSpPr>
              <a:cxnSpLocks/>
              <a:stCxn id="44" idx="2"/>
              <a:endCxn id="19" idx="0"/>
            </p:cNvCxnSpPr>
            <p:nvPr/>
          </p:nvCxnSpPr>
          <p:spPr>
            <a:xfrm>
              <a:off x="350432" y="4333843"/>
              <a:ext cx="1013237" cy="1141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A7B8FA-F6FA-4A3B-A689-FDBD2D81788A}"/>
                </a:ext>
              </a:extLst>
            </p:cNvPr>
            <p:cNvCxnSpPr>
              <a:stCxn id="27" idx="2"/>
              <a:endCxn id="23" idx="0"/>
            </p:cNvCxnSpPr>
            <p:nvPr/>
          </p:nvCxnSpPr>
          <p:spPr>
            <a:xfrm flipH="1">
              <a:off x="4017161" y="5017952"/>
              <a:ext cx="752475" cy="887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7BDE81-0187-4ADE-AB55-E93526EFB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8934" y="2373580"/>
              <a:ext cx="4980238" cy="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69CF5D4-D217-4C8F-ACDB-3CE34F3B2577}"/>
                </a:ext>
              </a:extLst>
            </p:cNvPr>
            <p:cNvCxnSpPr>
              <a:cxnSpLocks/>
            </p:cNvCxnSpPr>
            <p:nvPr/>
          </p:nvCxnSpPr>
          <p:spPr>
            <a:xfrm>
              <a:off x="8889172" y="2378321"/>
              <a:ext cx="0" cy="4269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AD54117-751B-4D41-9BF6-E7377F69C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089" y="6647903"/>
              <a:ext cx="2874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B201CD-390A-4A77-99BA-CC967E62889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 flipV="1">
              <a:off x="5231843" y="5366332"/>
              <a:ext cx="783246" cy="1281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90ADACFD-D4EF-41D1-905B-79528E7A40E7}"/>
                </a:ext>
              </a:extLst>
            </p:cNvPr>
            <p:cNvSpPr/>
            <p:nvPr/>
          </p:nvSpPr>
          <p:spPr>
            <a:xfrm>
              <a:off x="5087827" y="5034340"/>
              <a:ext cx="288032" cy="33199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884C962-E103-496D-A7BA-AB2C02F3D0D5}"/>
                </a:ext>
              </a:extLst>
            </p:cNvPr>
            <p:cNvCxnSpPr/>
            <p:nvPr/>
          </p:nvCxnSpPr>
          <p:spPr>
            <a:xfrm flipV="1">
              <a:off x="3908934" y="2127218"/>
              <a:ext cx="0" cy="241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929437"/>
      </p:ext>
    </p:extLst>
  </p:cSld>
  <p:clrMapOvr>
    <a:masterClrMapping/>
  </p:clrMapOvr>
  <p:transition spd="slow">
    <p:blinds dir="vert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9904</TotalTime>
  <Words>719</Words>
  <Application>Microsoft Office PowerPoint</Application>
  <PresentationFormat>On-screen Show (4:3)</PresentationFormat>
  <Paragraphs>199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华文仿宋</vt:lpstr>
      <vt:lpstr>Apple Chancery</vt:lpstr>
      <vt:lpstr>Arial</vt:lpstr>
      <vt:lpstr>Calibri</vt:lpstr>
      <vt:lpstr>Calibri Light</vt:lpstr>
      <vt:lpstr>Times New Roman</vt:lpstr>
      <vt:lpstr>Tw Cen MT</vt:lpstr>
      <vt:lpstr>Tw Cen MT Condensed</vt:lpstr>
      <vt:lpstr>Wingdings</vt:lpstr>
      <vt:lpstr>Wingdings 3</vt:lpstr>
      <vt:lpstr>Custom Design</vt:lpstr>
      <vt:lpstr>Integral</vt:lpstr>
      <vt:lpstr>1_Integral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HEAVEN KILLERS RELEASE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Nowzesh</dc:creator>
  <cp:lastModifiedBy>Ayesha Akter</cp:lastModifiedBy>
  <cp:revision>1914</cp:revision>
  <dcterms:created xsi:type="dcterms:W3CDTF">2014-12-16T22:11:24Z</dcterms:created>
  <dcterms:modified xsi:type="dcterms:W3CDTF">2017-11-07T03:17:59Z</dcterms:modified>
</cp:coreProperties>
</file>