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AF614E-EDC7-A34B-BDA4-640F0B79478F}" v="102" dt="2024-12-06T22:35:49.0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291"/>
  </p:normalViewPr>
  <p:slideViewPr>
    <p:cSldViewPr snapToGrid="0" snapToObjects="1">
      <p:cViewPr varScale="1">
        <p:scale>
          <a:sx n="119" d="100"/>
          <a:sy n="119" d="100"/>
        </p:scale>
        <p:origin x="2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esha Abdurahman Abdullahi" userId="4245c89b-3fcc-4bb1-91a2-a23e18b1050e" providerId="ADAL" clId="{86AF614E-EDC7-A34B-BDA4-640F0B79478F}"/>
    <pc:docChg chg="undo redo custSel modSld">
      <pc:chgData name="Ayesha Abdurahman Abdullahi" userId="4245c89b-3fcc-4bb1-91a2-a23e18b1050e" providerId="ADAL" clId="{86AF614E-EDC7-A34B-BDA4-640F0B79478F}" dt="2024-12-07T01:37:45.053" v="9361" actId="1076"/>
      <pc:docMkLst>
        <pc:docMk/>
      </pc:docMkLst>
      <pc:sldChg chg="addSp delSp modSp mod">
        <pc:chgData name="Ayesha Abdurahman Abdullahi" userId="4245c89b-3fcc-4bb1-91a2-a23e18b1050e" providerId="ADAL" clId="{86AF614E-EDC7-A34B-BDA4-640F0B79478F}" dt="2024-12-07T01:37:45.053" v="9361" actId="1076"/>
        <pc:sldMkLst>
          <pc:docMk/>
          <pc:sldMk cId="2500412467" sldId="256"/>
        </pc:sldMkLst>
        <pc:spChg chg="add mod">
          <ac:chgData name="Ayesha Abdurahman Abdullahi" userId="4245c89b-3fcc-4bb1-91a2-a23e18b1050e" providerId="ADAL" clId="{86AF614E-EDC7-A34B-BDA4-640F0B79478F}" dt="2024-12-06T03:09:29.639" v="8042" actId="1076"/>
          <ac:spMkLst>
            <pc:docMk/>
            <pc:sldMk cId="2500412467" sldId="256"/>
            <ac:spMk id="3" creationId="{784933DC-23CE-FB3E-C97A-49730E0CD23E}"/>
          </ac:spMkLst>
        </pc:spChg>
        <pc:spChg chg="add mod">
          <ac:chgData name="Ayesha Abdurahman Abdullahi" userId="4245c89b-3fcc-4bb1-91a2-a23e18b1050e" providerId="ADAL" clId="{86AF614E-EDC7-A34B-BDA4-640F0B79478F}" dt="2024-12-06T03:09:23.473" v="8041" actId="1076"/>
          <ac:spMkLst>
            <pc:docMk/>
            <pc:sldMk cId="2500412467" sldId="256"/>
            <ac:spMk id="4" creationId="{3E69B2DF-9B56-AB80-4AFF-667F2B4B8DE8}"/>
          </ac:spMkLst>
        </pc:spChg>
        <pc:spChg chg="mod">
          <ac:chgData name="Ayesha Abdurahman Abdullahi" userId="4245c89b-3fcc-4bb1-91a2-a23e18b1050e" providerId="ADAL" clId="{86AF614E-EDC7-A34B-BDA4-640F0B79478F}" dt="2024-12-06T03:06:53.546" v="7973" actId="20577"/>
          <ac:spMkLst>
            <pc:docMk/>
            <pc:sldMk cId="2500412467" sldId="256"/>
            <ac:spMk id="8" creationId="{5319E29A-E00C-C84A-8A26-F2851877C977}"/>
          </ac:spMkLst>
        </pc:spChg>
        <pc:spChg chg="mod">
          <ac:chgData name="Ayesha Abdurahman Abdullahi" userId="4245c89b-3fcc-4bb1-91a2-a23e18b1050e" providerId="ADAL" clId="{86AF614E-EDC7-A34B-BDA4-640F0B79478F}" dt="2024-11-23T20:27:35.723" v="426" actId="1076"/>
          <ac:spMkLst>
            <pc:docMk/>
            <pc:sldMk cId="2500412467" sldId="256"/>
            <ac:spMk id="10" creationId="{AE2E0712-A77B-EE43-8563-9ACE99C8426A}"/>
          </ac:spMkLst>
        </pc:spChg>
        <pc:spChg chg="mod">
          <ac:chgData name="Ayesha Abdurahman Abdullahi" userId="4245c89b-3fcc-4bb1-91a2-a23e18b1050e" providerId="ADAL" clId="{86AF614E-EDC7-A34B-BDA4-640F0B79478F}" dt="2024-12-07T01:28:58.795" v="8863" actId="13926"/>
          <ac:spMkLst>
            <pc:docMk/>
            <pc:sldMk cId="2500412467" sldId="256"/>
            <ac:spMk id="11" creationId="{D5A38BA9-9737-324E-9C50-36925C78E8C8}"/>
          </ac:spMkLst>
        </pc:spChg>
        <pc:spChg chg="mod">
          <ac:chgData name="Ayesha Abdurahman Abdullahi" userId="4245c89b-3fcc-4bb1-91a2-a23e18b1050e" providerId="ADAL" clId="{86AF614E-EDC7-A34B-BDA4-640F0B79478F}" dt="2024-12-03T16:52:47.871" v="7740" actId="14100"/>
          <ac:spMkLst>
            <pc:docMk/>
            <pc:sldMk cId="2500412467" sldId="256"/>
            <ac:spMk id="13" creationId="{0EA256A9-4AB5-E049-BC74-874FBAB2CA12}"/>
          </ac:spMkLst>
        </pc:spChg>
        <pc:spChg chg="add mod">
          <ac:chgData name="Ayesha Abdurahman Abdullahi" userId="4245c89b-3fcc-4bb1-91a2-a23e18b1050e" providerId="ADAL" clId="{86AF614E-EDC7-A34B-BDA4-640F0B79478F}" dt="2024-12-03T16:43:48.763" v="7521" actId="20577"/>
          <ac:spMkLst>
            <pc:docMk/>
            <pc:sldMk cId="2500412467" sldId="256"/>
            <ac:spMk id="16" creationId="{7BDEDB3B-EFB4-EC80-A87B-A72455397A60}"/>
          </ac:spMkLst>
        </pc:spChg>
        <pc:spChg chg="add mod">
          <ac:chgData name="Ayesha Abdurahman Abdullahi" userId="4245c89b-3fcc-4bb1-91a2-a23e18b1050e" providerId="ADAL" clId="{86AF614E-EDC7-A34B-BDA4-640F0B79478F}" dt="2024-12-06T03:09:20.322" v="8040" actId="1076"/>
          <ac:spMkLst>
            <pc:docMk/>
            <pc:sldMk cId="2500412467" sldId="256"/>
            <ac:spMk id="19" creationId="{43E5E01A-C680-11A9-487B-7A66AEFB440E}"/>
          </ac:spMkLst>
        </pc:spChg>
        <pc:spChg chg="mod">
          <ac:chgData name="Ayesha Abdurahman Abdullahi" userId="4245c89b-3fcc-4bb1-91a2-a23e18b1050e" providerId="ADAL" clId="{86AF614E-EDC7-A34B-BDA4-640F0B79478F}" dt="2024-12-06T03:08:02.253" v="8034" actId="1076"/>
          <ac:spMkLst>
            <pc:docMk/>
            <pc:sldMk cId="2500412467" sldId="256"/>
            <ac:spMk id="21" creationId="{CA1816A6-5493-3E4B-A39C-1DFD72AD7443}"/>
          </ac:spMkLst>
        </pc:spChg>
        <pc:spChg chg="mod">
          <ac:chgData name="Ayesha Abdurahman Abdullahi" userId="4245c89b-3fcc-4bb1-91a2-a23e18b1050e" providerId="ADAL" clId="{86AF614E-EDC7-A34B-BDA4-640F0B79478F}" dt="2024-12-06T03:07:54.056" v="8032" actId="1076"/>
          <ac:spMkLst>
            <pc:docMk/>
            <pc:sldMk cId="2500412467" sldId="256"/>
            <ac:spMk id="22" creationId="{68780CE0-252A-1C42-84B0-05D7DC51F16C}"/>
          </ac:spMkLst>
        </pc:spChg>
        <pc:spChg chg="mod">
          <ac:chgData name="Ayesha Abdurahman Abdullahi" userId="4245c89b-3fcc-4bb1-91a2-a23e18b1050e" providerId="ADAL" clId="{86AF614E-EDC7-A34B-BDA4-640F0B79478F}" dt="2024-12-06T03:07:58.740" v="8033" actId="1076"/>
          <ac:spMkLst>
            <pc:docMk/>
            <pc:sldMk cId="2500412467" sldId="256"/>
            <ac:spMk id="23" creationId="{C1C02DC5-89FE-AF49-A4F3-7E3B351A57A6}"/>
          </ac:spMkLst>
        </pc:spChg>
        <pc:spChg chg="mod">
          <ac:chgData name="Ayesha Abdurahman Abdullahi" userId="4245c89b-3fcc-4bb1-91a2-a23e18b1050e" providerId="ADAL" clId="{86AF614E-EDC7-A34B-BDA4-640F0B79478F}" dt="2024-12-06T03:08:06.340" v="8035" actId="1076"/>
          <ac:spMkLst>
            <pc:docMk/>
            <pc:sldMk cId="2500412467" sldId="256"/>
            <ac:spMk id="24" creationId="{46F1A899-E7B8-C941-A5D0-7F2DC24B83C2}"/>
          </ac:spMkLst>
        </pc:spChg>
        <pc:spChg chg="add del mod">
          <ac:chgData name="Ayesha Abdurahman Abdullahi" userId="4245c89b-3fcc-4bb1-91a2-a23e18b1050e" providerId="ADAL" clId="{86AF614E-EDC7-A34B-BDA4-640F0B79478F}" dt="2024-12-07T01:37:02.223" v="9357" actId="1076"/>
          <ac:spMkLst>
            <pc:docMk/>
            <pc:sldMk cId="2500412467" sldId="256"/>
            <ac:spMk id="28" creationId="{7CA6B7F5-40C1-929D-2985-CA089AB18E3A}"/>
          </ac:spMkLst>
        </pc:spChg>
        <pc:spChg chg="add mod">
          <ac:chgData name="Ayesha Abdurahman Abdullahi" userId="4245c89b-3fcc-4bb1-91a2-a23e18b1050e" providerId="ADAL" clId="{86AF614E-EDC7-A34B-BDA4-640F0B79478F}" dt="2024-12-07T01:36:54.992" v="9355" actId="1076"/>
          <ac:spMkLst>
            <pc:docMk/>
            <pc:sldMk cId="2500412467" sldId="256"/>
            <ac:spMk id="29" creationId="{9B415301-B225-54C3-F31A-B02B7ACD7BD9}"/>
          </ac:spMkLst>
        </pc:spChg>
        <pc:spChg chg="mod">
          <ac:chgData name="Ayesha Abdurahman Abdullahi" userId="4245c89b-3fcc-4bb1-91a2-a23e18b1050e" providerId="ADAL" clId="{86AF614E-EDC7-A34B-BDA4-640F0B79478F}" dt="2024-11-24T22:33:04.424" v="6436" actId="20577"/>
          <ac:spMkLst>
            <pc:docMk/>
            <pc:sldMk cId="2500412467" sldId="256"/>
            <ac:spMk id="30" creationId="{38147136-2DC3-0441-BE8C-FB98576BFA9E}"/>
          </ac:spMkLst>
        </pc:spChg>
        <pc:spChg chg="mod">
          <ac:chgData name="Ayesha Abdurahman Abdullahi" userId="4245c89b-3fcc-4bb1-91a2-a23e18b1050e" providerId="ADAL" clId="{86AF614E-EDC7-A34B-BDA4-640F0B79478F}" dt="2024-12-06T03:06:59.375" v="7974" actId="1076"/>
          <ac:spMkLst>
            <pc:docMk/>
            <pc:sldMk cId="2500412467" sldId="256"/>
            <ac:spMk id="36" creationId="{29E1B07E-9776-ED49-AB63-28917FE58830}"/>
          </ac:spMkLst>
        </pc:spChg>
        <pc:spChg chg="mod">
          <ac:chgData name="Ayesha Abdurahman Abdullahi" userId="4245c89b-3fcc-4bb1-91a2-a23e18b1050e" providerId="ADAL" clId="{86AF614E-EDC7-A34B-BDA4-640F0B79478F}" dt="2024-12-06T03:07:02.856" v="7975" actId="1076"/>
          <ac:spMkLst>
            <pc:docMk/>
            <pc:sldMk cId="2500412467" sldId="256"/>
            <ac:spMk id="37" creationId="{180B8A0C-F751-F748-BA42-15E484AA4F0A}"/>
          </ac:spMkLst>
        </pc:spChg>
        <pc:spChg chg="mod">
          <ac:chgData name="Ayesha Abdurahman Abdullahi" userId="4245c89b-3fcc-4bb1-91a2-a23e18b1050e" providerId="ADAL" clId="{86AF614E-EDC7-A34B-BDA4-640F0B79478F}" dt="2024-12-06T03:09:34.122" v="8043" actId="1076"/>
          <ac:spMkLst>
            <pc:docMk/>
            <pc:sldMk cId="2500412467" sldId="256"/>
            <ac:spMk id="38" creationId="{0B1BE9EB-87D3-CE42-B17C-F610C80042F3}"/>
          </ac:spMkLst>
        </pc:spChg>
        <pc:spChg chg="mod">
          <ac:chgData name="Ayesha Abdurahman Abdullahi" userId="4245c89b-3fcc-4bb1-91a2-a23e18b1050e" providerId="ADAL" clId="{86AF614E-EDC7-A34B-BDA4-640F0B79478F}" dt="2024-12-07T01:19:31.214" v="8555" actId="13926"/>
          <ac:spMkLst>
            <pc:docMk/>
            <pc:sldMk cId="2500412467" sldId="256"/>
            <ac:spMk id="42" creationId="{2BF7B7CF-AA38-3947-9BBD-716015B3FC6E}"/>
          </ac:spMkLst>
        </pc:spChg>
        <pc:spChg chg="mod">
          <ac:chgData name="Ayesha Abdurahman Abdullahi" userId="4245c89b-3fcc-4bb1-91a2-a23e18b1050e" providerId="ADAL" clId="{86AF614E-EDC7-A34B-BDA4-640F0B79478F}" dt="2024-12-06T22:35:49.409" v="8058" actId="1076"/>
          <ac:spMkLst>
            <pc:docMk/>
            <pc:sldMk cId="2500412467" sldId="256"/>
            <ac:spMk id="43" creationId="{CBA3EB6D-671F-034B-BE29-DA0EB453C018}"/>
          </ac:spMkLst>
        </pc:spChg>
        <pc:spChg chg="mod">
          <ac:chgData name="Ayesha Abdurahman Abdullahi" userId="4245c89b-3fcc-4bb1-91a2-a23e18b1050e" providerId="ADAL" clId="{86AF614E-EDC7-A34B-BDA4-640F0B79478F}" dt="2024-12-06T03:07:51.145" v="8031" actId="20577"/>
          <ac:spMkLst>
            <pc:docMk/>
            <pc:sldMk cId="2500412467" sldId="256"/>
            <ac:spMk id="44" creationId="{7DF0F117-4218-C746-A7FA-95F57F8EDC11}"/>
          </ac:spMkLst>
        </pc:spChg>
        <pc:spChg chg="mod">
          <ac:chgData name="Ayesha Abdurahman Abdullahi" userId="4245c89b-3fcc-4bb1-91a2-a23e18b1050e" providerId="ADAL" clId="{86AF614E-EDC7-A34B-BDA4-640F0B79478F}" dt="2024-12-06T03:05:56.193" v="7897" actId="20577"/>
          <ac:spMkLst>
            <pc:docMk/>
            <pc:sldMk cId="2500412467" sldId="256"/>
            <ac:spMk id="46" creationId="{1436CE2D-BAEA-8E4B-A274-0076FE048028}"/>
          </ac:spMkLst>
        </pc:spChg>
        <pc:spChg chg="mod">
          <ac:chgData name="Ayesha Abdurahman Abdullahi" userId="4245c89b-3fcc-4bb1-91a2-a23e18b1050e" providerId="ADAL" clId="{86AF614E-EDC7-A34B-BDA4-640F0B79478F}" dt="2024-12-01T16:57:00.810" v="6863" actId="1076"/>
          <ac:spMkLst>
            <pc:docMk/>
            <pc:sldMk cId="2500412467" sldId="256"/>
            <ac:spMk id="47" creationId="{435FC151-5BF2-094C-A6B9-07BDB20B7FBA}"/>
          </ac:spMkLst>
        </pc:spChg>
        <pc:spChg chg="mod">
          <ac:chgData name="Ayesha Abdurahman Abdullahi" userId="4245c89b-3fcc-4bb1-91a2-a23e18b1050e" providerId="ADAL" clId="{86AF614E-EDC7-A34B-BDA4-640F0B79478F}" dt="2024-11-23T20:49:43.011" v="1637" actId="13926"/>
          <ac:spMkLst>
            <pc:docMk/>
            <pc:sldMk cId="2500412467" sldId="256"/>
            <ac:spMk id="49" creationId="{85C138EA-8314-C04E-A6D2-1F0D2A7FE4D2}"/>
          </ac:spMkLst>
        </pc:spChg>
        <pc:spChg chg="add del mod">
          <ac:chgData name="Ayesha Abdurahman Abdullahi" userId="4245c89b-3fcc-4bb1-91a2-a23e18b1050e" providerId="ADAL" clId="{86AF614E-EDC7-A34B-BDA4-640F0B79478F}" dt="2024-12-01T16:59:11.099" v="6912" actId="20577"/>
          <ac:spMkLst>
            <pc:docMk/>
            <pc:sldMk cId="2500412467" sldId="256"/>
            <ac:spMk id="59" creationId="{D502BCD4-FFB0-C742-8874-96383EFEA81F}"/>
          </ac:spMkLst>
        </pc:spChg>
        <pc:spChg chg="add mod">
          <ac:chgData name="Ayesha Abdurahman Abdullahi" userId="4245c89b-3fcc-4bb1-91a2-a23e18b1050e" providerId="ADAL" clId="{86AF614E-EDC7-A34B-BDA4-640F0B79478F}" dt="2024-12-06T03:09:13.356" v="8038" actId="1076"/>
          <ac:spMkLst>
            <pc:docMk/>
            <pc:sldMk cId="2500412467" sldId="256"/>
            <ac:spMk id="1024" creationId="{38DE162F-E2CE-52D4-ED61-6A8094CDF7DC}"/>
          </ac:spMkLst>
        </pc:spChg>
        <pc:graphicFrameChg chg="add mod">
          <ac:chgData name="Ayesha Abdurahman Abdullahi" userId="4245c89b-3fcc-4bb1-91a2-a23e18b1050e" providerId="ADAL" clId="{86AF614E-EDC7-A34B-BDA4-640F0B79478F}" dt="2024-12-07T01:37:45.053" v="9361" actId="1076"/>
          <ac:graphicFrameMkLst>
            <pc:docMk/>
            <pc:sldMk cId="2500412467" sldId="256"/>
            <ac:graphicFrameMk id="17" creationId="{40182097-ACE8-E817-1511-5D2D4BD2B35A}"/>
          </ac:graphicFrameMkLst>
        </pc:graphicFrameChg>
        <pc:graphicFrameChg chg="add mod">
          <ac:chgData name="Ayesha Abdurahman Abdullahi" userId="4245c89b-3fcc-4bb1-91a2-a23e18b1050e" providerId="ADAL" clId="{86AF614E-EDC7-A34B-BDA4-640F0B79478F}" dt="2024-12-06T03:09:17.090" v="8039" actId="1076"/>
          <ac:graphicFrameMkLst>
            <pc:docMk/>
            <pc:sldMk cId="2500412467" sldId="256"/>
            <ac:graphicFrameMk id="63" creationId="{ED0D1DF6-754A-A48F-678C-4BE9D72A82CD}"/>
          </ac:graphicFrameMkLst>
        </pc:graphicFrameChg>
        <pc:graphicFrameChg chg="add mod modGraphic">
          <ac:chgData name="Ayesha Abdurahman Abdullahi" userId="4245c89b-3fcc-4bb1-91a2-a23e18b1050e" providerId="ADAL" clId="{86AF614E-EDC7-A34B-BDA4-640F0B79478F}" dt="2024-12-03T16:57:19.900" v="7785" actId="1076"/>
          <ac:graphicFrameMkLst>
            <pc:docMk/>
            <pc:sldMk cId="2500412467" sldId="256"/>
            <ac:graphicFrameMk id="1027" creationId="{0462F69F-A392-2461-CDE6-4E558B0AE439}"/>
          </ac:graphicFrameMkLst>
        </pc:graphicFrameChg>
        <pc:picChg chg="add mod">
          <ac:chgData name="Ayesha Abdurahman Abdullahi" userId="4245c89b-3fcc-4bb1-91a2-a23e18b1050e" providerId="ADAL" clId="{86AF614E-EDC7-A34B-BDA4-640F0B79478F}" dt="2024-12-03T17:45:16.840" v="7825" actId="167"/>
          <ac:picMkLst>
            <pc:docMk/>
            <pc:sldMk cId="2500412467" sldId="256"/>
            <ac:picMk id="2" creationId="{1E1B3503-E950-C2FF-CDB1-1148C767B43C}"/>
          </ac:picMkLst>
        </pc:picChg>
        <pc:picChg chg="add mod">
          <ac:chgData name="Ayesha Abdurahman Abdullahi" userId="4245c89b-3fcc-4bb1-91a2-a23e18b1050e" providerId="ADAL" clId="{86AF614E-EDC7-A34B-BDA4-640F0B79478F}" dt="2024-12-03T21:43:01.256" v="7832" actId="1076"/>
          <ac:picMkLst>
            <pc:docMk/>
            <pc:sldMk cId="2500412467" sldId="256"/>
            <ac:picMk id="15" creationId="{A6F755FA-7A0F-C548-B884-FA33662B88B4}"/>
          </ac:picMkLst>
        </pc:picChg>
        <pc:picChg chg="add mod">
          <ac:chgData name="Ayesha Abdurahman Abdullahi" userId="4245c89b-3fcc-4bb1-91a2-a23e18b1050e" providerId="ADAL" clId="{86AF614E-EDC7-A34B-BDA4-640F0B79478F}" dt="2024-12-07T01:37:34.741" v="9360" actId="14100"/>
          <ac:picMkLst>
            <pc:docMk/>
            <pc:sldMk cId="2500412467" sldId="256"/>
            <ac:picMk id="1025" creationId="{48793EEE-B4DD-45E7-7A60-82485AA53437}"/>
          </ac:picMkLst>
        </pc:picChg>
        <pc:picChg chg="add mod">
          <ac:chgData name="Ayesha Abdurahman Abdullahi" userId="4245c89b-3fcc-4bb1-91a2-a23e18b1050e" providerId="ADAL" clId="{86AF614E-EDC7-A34B-BDA4-640F0B79478F}" dt="2024-12-01T16:56:49.644" v="6862" actId="14100"/>
          <ac:picMkLst>
            <pc:docMk/>
            <pc:sldMk cId="2500412467" sldId="256"/>
            <ac:picMk id="1028" creationId="{E9BAD46B-592F-A6AE-6A6D-690DB55C94A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ayeshaabdullahi/Library/Containers/com.microsoft.Excel/Data/Library/Application%20Support/Microsoft/charts%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gmuedu-my.sharepoint.com/personal/aabdul5_gmu_edu/Documents/All%20graphs%20in%20her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 boxplot.csv]Pray_thisworks!PivotTable1</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Content</a:t>
            </a:r>
            <a:r>
              <a:rPr lang="en-US" baseline="0" dirty="0"/>
              <a:t> Type Distribution for Netflix and Hulu</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92D050"/>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4">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rgbClr val="92D050"/>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4">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2">
              <a:lumMod val="60000"/>
              <a:lumOff val="40000"/>
            </a:schemeClr>
          </a:solidFill>
          <a:ln w="19050">
            <a:solidFill>
              <a:schemeClr val="lt1"/>
            </a:solidFill>
          </a:ln>
          <a:effectLst/>
        </c:spPr>
      </c:pivotFmt>
      <c:pivotFmt>
        <c:idx val="11"/>
        <c:spPr>
          <a:solidFill>
            <a:schemeClr val="accent2">
              <a:lumMod val="60000"/>
              <a:lumOff val="4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rgbClr val="92D050"/>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2">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4">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lumMod val="60000"/>
              <a:lumOff val="4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2">
              <a:lumMod val="60000"/>
              <a:lumOff val="40000"/>
            </a:schemeClr>
          </a:solidFill>
          <a:ln w="19050">
            <a:solidFill>
              <a:schemeClr val="lt1"/>
            </a:solidFill>
          </a:ln>
          <a:effectLst/>
        </c:spPr>
      </c:pivotFmt>
    </c:pivotFmts>
    <c:plotArea>
      <c:layout/>
      <c:pieChart>
        <c:varyColors val="1"/>
        <c:ser>
          <c:idx val="0"/>
          <c:order val="0"/>
          <c:tx>
            <c:strRef>
              <c:f>Pray_thisworks!$H$53</c:f>
              <c:strCache>
                <c:ptCount val="1"/>
                <c:pt idx="0">
                  <c:v>Total</c:v>
                </c:pt>
              </c:strCache>
            </c:strRef>
          </c:tx>
          <c:spPr>
            <a:solidFill>
              <a:schemeClr val="accent2">
                <a:lumMod val="60000"/>
                <a:lumOff val="40000"/>
              </a:schemeClr>
            </a:solidFill>
          </c:spPr>
          <c:dPt>
            <c:idx val="0"/>
            <c:bubble3D val="0"/>
            <c:spPr>
              <a:solidFill>
                <a:srgbClr val="92D050"/>
              </a:solidFill>
              <a:ln w="19050">
                <a:solidFill>
                  <a:schemeClr val="lt1"/>
                </a:solidFill>
              </a:ln>
              <a:effectLst/>
            </c:spPr>
            <c:extLst>
              <c:ext xmlns:c16="http://schemas.microsoft.com/office/drawing/2014/chart" uri="{C3380CC4-5D6E-409C-BE32-E72D297353CC}">
                <c16:uniqueId val="{00000001-49F8-0A45-8CF8-9D57219EDB39}"/>
              </c:ext>
            </c:extLst>
          </c:dPt>
          <c:dPt>
            <c:idx val="1"/>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3-49F8-0A45-8CF8-9D57219EDB39}"/>
              </c:ext>
            </c:extLst>
          </c:dPt>
          <c:dPt>
            <c:idx val="2"/>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5-49F8-0A45-8CF8-9D57219EDB39}"/>
              </c:ext>
            </c:extLst>
          </c:dPt>
          <c:dPt>
            <c:idx val="3"/>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7-49F8-0A45-8CF8-9D57219EDB39}"/>
              </c:ext>
            </c:extLst>
          </c:dPt>
          <c:dPt>
            <c:idx val="4"/>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09-49F8-0A45-8CF8-9D57219EDB39}"/>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9F8-0A45-8CF8-9D57219EDB39}"/>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9F8-0A45-8CF8-9D57219EDB39}"/>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9F8-0A45-8CF8-9D57219EDB39}"/>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9F8-0A45-8CF8-9D57219EDB3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multiLvlStrRef>
              <c:f>Pray_thisworks!$G$54:$G$62</c:f>
              <c:multiLvlStrCache>
                <c:ptCount val="5"/>
                <c:lvl>
                  <c:pt idx="0">
                    <c:v>Movie</c:v>
                  </c:pt>
                  <c:pt idx="1">
                    <c:v>TV Show</c:v>
                  </c:pt>
                  <c:pt idx="2">
                    <c:v>Movie</c:v>
                  </c:pt>
                  <c:pt idx="3">
                    <c:v>TV Show</c:v>
                  </c:pt>
                  <c:pt idx="4">
                    <c:v>(blank)</c:v>
                  </c:pt>
                </c:lvl>
                <c:lvl>
                  <c:pt idx="0">
                    <c:v>Hulu</c:v>
                  </c:pt>
                  <c:pt idx="2">
                    <c:v>Netflix</c:v>
                  </c:pt>
                  <c:pt idx="4">
                    <c:v>(blank)</c:v>
                  </c:pt>
                </c:lvl>
              </c:multiLvlStrCache>
            </c:multiLvlStrRef>
          </c:cat>
          <c:val>
            <c:numRef>
              <c:f>Pray_thisworks!$H$54:$H$62</c:f>
              <c:numCache>
                <c:formatCode>General</c:formatCode>
                <c:ptCount val="5"/>
                <c:pt idx="0">
                  <c:v>1484</c:v>
                </c:pt>
                <c:pt idx="1">
                  <c:v>1560</c:v>
                </c:pt>
                <c:pt idx="2">
                  <c:v>6131</c:v>
                </c:pt>
                <c:pt idx="3">
                  <c:v>2666</c:v>
                </c:pt>
              </c:numCache>
            </c:numRef>
          </c:val>
          <c:extLst>
            <c:ext xmlns:c16="http://schemas.microsoft.com/office/drawing/2014/chart" uri="{C3380CC4-5D6E-409C-BE32-E72D297353CC}">
              <c16:uniqueId val="{0000000A-49F8-0A45-8CF8-9D57219EDB3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[All graphs in here.xlsx]3d Scatterplot!PivotTable2</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Title's Release</a:t>
            </a:r>
            <a:r>
              <a:rPr lang="en-US" baseline="0"/>
              <a:t> Year Trend</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'3d Scatterplot'!$J$24:$J$25</c:f>
              <c:strCache>
                <c:ptCount val="1"/>
                <c:pt idx="0">
                  <c:v>Hulu</c:v>
                </c:pt>
              </c:strCache>
            </c:strRef>
          </c:tx>
          <c:spPr>
            <a:ln w="28575" cap="rnd">
              <a:solidFill>
                <a:schemeClr val="accent1"/>
              </a:solidFill>
              <a:round/>
            </a:ln>
            <a:effectLst/>
          </c:spPr>
          <c:marker>
            <c:symbol val="none"/>
          </c:marker>
          <c:cat>
            <c:strRef>
              <c:f>'3d Scatterplot'!$I$26:$I$40</c:f>
              <c:strCache>
                <c:ptCount val="14"/>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strCache>
            </c:strRef>
          </c:cat>
          <c:val>
            <c:numRef>
              <c:f>'3d Scatterplot'!$J$26:$J$40</c:f>
              <c:numCache>
                <c:formatCode>General</c:formatCode>
                <c:ptCount val="14"/>
                <c:pt idx="0">
                  <c:v>46</c:v>
                </c:pt>
                <c:pt idx="1">
                  <c:v>73</c:v>
                </c:pt>
                <c:pt idx="2">
                  <c:v>73</c:v>
                </c:pt>
                <c:pt idx="3">
                  <c:v>85</c:v>
                </c:pt>
                <c:pt idx="4">
                  <c:v>118</c:v>
                </c:pt>
                <c:pt idx="5">
                  <c:v>126</c:v>
                </c:pt>
                <c:pt idx="6">
                  <c:v>127</c:v>
                </c:pt>
                <c:pt idx="7">
                  <c:v>162</c:v>
                </c:pt>
                <c:pt idx="8">
                  <c:v>165</c:v>
                </c:pt>
                <c:pt idx="9">
                  <c:v>229</c:v>
                </c:pt>
                <c:pt idx="10">
                  <c:v>270</c:v>
                </c:pt>
                <c:pt idx="11">
                  <c:v>412</c:v>
                </c:pt>
                <c:pt idx="12">
                  <c:v>377</c:v>
                </c:pt>
                <c:pt idx="13">
                  <c:v>226</c:v>
                </c:pt>
              </c:numCache>
            </c:numRef>
          </c:val>
          <c:smooth val="0"/>
          <c:extLst>
            <c:ext xmlns:c16="http://schemas.microsoft.com/office/drawing/2014/chart" uri="{C3380CC4-5D6E-409C-BE32-E72D297353CC}">
              <c16:uniqueId val="{00000000-881C-B146-A573-EAD471582E3F}"/>
            </c:ext>
          </c:extLst>
        </c:ser>
        <c:ser>
          <c:idx val="1"/>
          <c:order val="1"/>
          <c:tx>
            <c:strRef>
              <c:f>'3d Scatterplot'!$K$24:$K$25</c:f>
              <c:strCache>
                <c:ptCount val="1"/>
                <c:pt idx="0">
                  <c:v>Netflix</c:v>
                </c:pt>
              </c:strCache>
            </c:strRef>
          </c:tx>
          <c:spPr>
            <a:ln w="28575" cap="rnd">
              <a:solidFill>
                <a:schemeClr val="accent2"/>
              </a:solidFill>
              <a:round/>
            </a:ln>
            <a:effectLst/>
          </c:spPr>
          <c:marker>
            <c:symbol val="none"/>
          </c:marker>
          <c:cat>
            <c:strRef>
              <c:f>'3d Scatterplot'!$I$26:$I$40</c:f>
              <c:strCache>
                <c:ptCount val="14"/>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strCache>
            </c:strRef>
          </c:cat>
          <c:val>
            <c:numRef>
              <c:f>'3d Scatterplot'!$K$26:$K$40</c:f>
              <c:numCache>
                <c:formatCode>General</c:formatCode>
                <c:ptCount val="14"/>
                <c:pt idx="0">
                  <c:v>135</c:v>
                </c:pt>
                <c:pt idx="1">
                  <c:v>152</c:v>
                </c:pt>
                <c:pt idx="2">
                  <c:v>193</c:v>
                </c:pt>
                <c:pt idx="3">
                  <c:v>185</c:v>
                </c:pt>
                <c:pt idx="4">
                  <c:v>236</c:v>
                </c:pt>
                <c:pt idx="5">
                  <c:v>287</c:v>
                </c:pt>
                <c:pt idx="6">
                  <c:v>352</c:v>
                </c:pt>
                <c:pt idx="7">
                  <c:v>558</c:v>
                </c:pt>
                <c:pt idx="8">
                  <c:v>901</c:v>
                </c:pt>
                <c:pt idx="9">
                  <c:v>1032</c:v>
                </c:pt>
                <c:pt idx="10">
                  <c:v>1146</c:v>
                </c:pt>
                <c:pt idx="11">
                  <c:v>1030</c:v>
                </c:pt>
                <c:pt idx="12">
                  <c:v>953</c:v>
                </c:pt>
                <c:pt idx="13">
                  <c:v>592</c:v>
                </c:pt>
              </c:numCache>
            </c:numRef>
          </c:val>
          <c:smooth val="0"/>
          <c:extLst>
            <c:ext xmlns:c16="http://schemas.microsoft.com/office/drawing/2014/chart" uri="{C3380CC4-5D6E-409C-BE32-E72D297353CC}">
              <c16:uniqueId val="{00000001-881C-B146-A573-EAD471582E3F}"/>
            </c:ext>
          </c:extLst>
        </c:ser>
        <c:dLbls>
          <c:showLegendKey val="0"/>
          <c:showVal val="0"/>
          <c:showCatName val="0"/>
          <c:showSerName val="0"/>
          <c:showPercent val="0"/>
          <c:showBubbleSize val="0"/>
        </c:dLbls>
        <c:smooth val="0"/>
        <c:axId val="79362063"/>
        <c:axId val="79421087"/>
      </c:lineChart>
      <c:catAx>
        <c:axId val="7936206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Release</a:t>
                </a:r>
                <a:r>
                  <a:rPr lang="en-US" baseline="0"/>
                  <a:t> Year</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421087"/>
        <c:crosses val="autoZero"/>
        <c:auto val="1"/>
        <c:lblAlgn val="ctr"/>
        <c:lblOffset val="100"/>
        <c:noMultiLvlLbl val="0"/>
      </c:catAx>
      <c:valAx>
        <c:axId val="794210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r>
                  <a:rPr lang="en-US" baseline="0"/>
                  <a:t> of Titles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362063"/>
        <c:crosses val="autoZero"/>
        <c:crossBetween val="between"/>
      </c:valAx>
      <c:spPr>
        <a:noFill/>
        <a:ln>
          <a:noFill/>
        </a:ln>
        <a:effectLst/>
      </c:spPr>
    </c:plotArea>
    <c:legend>
      <c:legendPos val="r"/>
      <c:layout>
        <c:manualLayout>
          <c:xMode val="edge"/>
          <c:yMode val="edge"/>
          <c:x val="0.73803378220168658"/>
          <c:y val="0.39721365914529772"/>
          <c:w val="0.23580454691213318"/>
          <c:h val="0.293238977575456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99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B20DC-B92C-8E41-AEA2-4E19F63BB78D}"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54897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20DC-B92C-8E41-AEA2-4E19F63BB78D}"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73255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20DC-B92C-8E41-AEA2-4E19F63BB78D}"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1709825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0B20DC-B92C-8E41-AEA2-4E19F63BB78D}"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351053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5999"/>
            </a:lvl1pPr>
          </a:lstStyle>
          <a:p>
            <a:r>
              <a:rPr lang="en-US"/>
              <a:t>Click to edit Master title style</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54" indent="0">
              <a:buNone/>
              <a:defRPr sz="2000">
                <a:solidFill>
                  <a:schemeClr val="tx1">
                    <a:tint val="75000"/>
                  </a:schemeClr>
                </a:solidFill>
              </a:defRPr>
            </a:lvl2pPr>
            <a:lvl3pPr marL="914309" indent="0">
              <a:buNone/>
              <a:defRPr sz="1800">
                <a:solidFill>
                  <a:schemeClr val="tx1">
                    <a:tint val="75000"/>
                  </a:schemeClr>
                </a:solidFill>
              </a:defRPr>
            </a:lvl3pPr>
            <a:lvl4pPr marL="1371463" indent="0">
              <a:buNone/>
              <a:defRPr sz="1600">
                <a:solidFill>
                  <a:schemeClr val="tx1">
                    <a:tint val="75000"/>
                  </a:schemeClr>
                </a:solidFill>
              </a:defRPr>
            </a:lvl4pPr>
            <a:lvl5pPr marL="1828617" indent="0">
              <a:buNone/>
              <a:defRPr sz="1600">
                <a:solidFill>
                  <a:schemeClr val="tx1">
                    <a:tint val="75000"/>
                  </a:schemeClr>
                </a:solidFill>
              </a:defRPr>
            </a:lvl5pPr>
            <a:lvl6pPr marL="2285771" indent="0">
              <a:buNone/>
              <a:defRPr sz="1600">
                <a:solidFill>
                  <a:schemeClr val="tx1">
                    <a:tint val="75000"/>
                  </a:schemeClr>
                </a:solidFill>
              </a:defRPr>
            </a:lvl6pPr>
            <a:lvl7pPr marL="2742926" indent="0">
              <a:buNone/>
              <a:defRPr sz="1600">
                <a:solidFill>
                  <a:schemeClr val="tx1">
                    <a:tint val="75000"/>
                  </a:schemeClr>
                </a:solidFill>
              </a:defRPr>
            </a:lvl7pPr>
            <a:lvl8pPr marL="3200080" indent="0">
              <a:buNone/>
              <a:defRPr sz="1600">
                <a:solidFill>
                  <a:schemeClr val="tx1">
                    <a:tint val="75000"/>
                  </a:schemeClr>
                </a:solidFill>
              </a:defRPr>
            </a:lvl8pPr>
            <a:lvl9pPr marL="3657234"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0B20DC-B92C-8E41-AEA2-4E19F63BB78D}"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56301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0B20DC-B92C-8E41-AEA2-4E19F63BB78D}"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400787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154" indent="0">
              <a:buNone/>
              <a:defRPr sz="2000" b="1"/>
            </a:lvl2pPr>
            <a:lvl3pPr marL="914309" indent="0">
              <a:buNone/>
              <a:defRPr sz="1800" b="1"/>
            </a:lvl3pPr>
            <a:lvl4pPr marL="1371463" indent="0">
              <a:buNone/>
              <a:defRPr sz="1600" b="1"/>
            </a:lvl4pPr>
            <a:lvl5pPr marL="1828617" indent="0">
              <a:buNone/>
              <a:defRPr sz="1600" b="1"/>
            </a:lvl5pPr>
            <a:lvl6pPr marL="2285771" indent="0">
              <a:buNone/>
              <a:defRPr sz="1600" b="1"/>
            </a:lvl6pPr>
            <a:lvl7pPr marL="2742926" indent="0">
              <a:buNone/>
              <a:defRPr sz="1600" b="1"/>
            </a:lvl7pPr>
            <a:lvl8pPr marL="3200080" indent="0">
              <a:buNone/>
              <a:defRPr sz="1600" b="1"/>
            </a:lvl8pPr>
            <a:lvl9pPr marL="365723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0B20DC-B92C-8E41-AEA2-4E19F63BB78D}" type="datetimeFigureOut">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3896787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0B20DC-B92C-8E41-AEA2-4E19F63BB78D}" type="datetimeFigureOut">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746267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0B20DC-B92C-8E41-AEA2-4E19F63BB78D}" type="datetimeFigureOut">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119320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B20DC-B92C-8E41-AEA2-4E19F63BB78D}"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112754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54" indent="0">
              <a:buNone/>
              <a:defRPr sz="2800"/>
            </a:lvl2pPr>
            <a:lvl3pPr marL="914309" indent="0">
              <a:buNone/>
              <a:defRPr sz="2400"/>
            </a:lvl3pPr>
            <a:lvl4pPr marL="1371463" indent="0">
              <a:buNone/>
              <a:defRPr sz="2000"/>
            </a:lvl4pPr>
            <a:lvl5pPr marL="1828617" indent="0">
              <a:buNone/>
              <a:defRPr sz="2000"/>
            </a:lvl5pPr>
            <a:lvl6pPr marL="2285771" indent="0">
              <a:buNone/>
              <a:defRPr sz="2000"/>
            </a:lvl6pPr>
            <a:lvl7pPr marL="2742926" indent="0">
              <a:buNone/>
              <a:defRPr sz="2000"/>
            </a:lvl7pPr>
            <a:lvl8pPr marL="3200080" indent="0">
              <a:buNone/>
              <a:defRPr sz="2000"/>
            </a:lvl8pPr>
            <a:lvl9pPr marL="3657234"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154" indent="0">
              <a:buNone/>
              <a:defRPr sz="1400"/>
            </a:lvl2pPr>
            <a:lvl3pPr marL="914309" indent="0">
              <a:buNone/>
              <a:defRPr sz="1200"/>
            </a:lvl3pPr>
            <a:lvl4pPr marL="1371463" indent="0">
              <a:buNone/>
              <a:defRPr sz="1000"/>
            </a:lvl4pPr>
            <a:lvl5pPr marL="1828617" indent="0">
              <a:buNone/>
              <a:defRPr sz="1000"/>
            </a:lvl5pPr>
            <a:lvl6pPr marL="2285771" indent="0">
              <a:buNone/>
              <a:defRPr sz="1000"/>
            </a:lvl6pPr>
            <a:lvl7pPr marL="2742926" indent="0">
              <a:buNone/>
              <a:defRPr sz="1000"/>
            </a:lvl7pPr>
            <a:lvl8pPr marL="3200080" indent="0">
              <a:buNone/>
              <a:defRPr sz="1000"/>
            </a:lvl8pPr>
            <a:lvl9pPr marL="3657234"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0B20DC-B92C-8E41-AEA2-4E19F63BB78D}" type="datetimeFigureOut">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2CFEC7-4CB8-C749-B455-2934359E0DF1}" type="slidenum">
              <a:rPr lang="en-US" smtClean="0"/>
              <a:t>‹#›</a:t>
            </a:fld>
            <a:endParaRPr lang="en-US"/>
          </a:p>
        </p:txBody>
      </p:sp>
    </p:spTree>
    <p:extLst>
      <p:ext uri="{BB962C8B-B14F-4D97-AF65-F5344CB8AC3E}">
        <p14:creationId xmlns:p14="http://schemas.microsoft.com/office/powerpoint/2010/main" val="2519850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B20DC-B92C-8E41-AEA2-4E19F63BB78D}" type="datetimeFigureOut">
              <a:rPr lang="en-US" smtClean="0"/>
              <a:t>12/20/24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CFEC7-4CB8-C749-B455-2934359E0DF1}" type="slidenum">
              <a:rPr lang="en-US" smtClean="0"/>
              <a:t>‹#›</a:t>
            </a:fld>
            <a:endParaRPr lang="en-US"/>
          </a:p>
        </p:txBody>
      </p:sp>
    </p:spTree>
    <p:extLst>
      <p:ext uri="{BB962C8B-B14F-4D97-AF65-F5344CB8AC3E}">
        <p14:creationId xmlns:p14="http://schemas.microsoft.com/office/powerpoint/2010/main" val="2369626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09"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7" indent="-228577" algn="l" defTabSz="914309"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31" indent="-228577" algn="l" defTabSz="914309"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86" indent="-228577"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94"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349"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03"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657"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11" indent="-228577" algn="l" defTabSz="914309"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4"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3"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1"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hart" Target="../charts/char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1B3503-E950-C2FF-CDB1-1148C767B43C}"/>
              </a:ext>
            </a:extLst>
          </p:cNvPr>
          <p:cNvPicPr>
            <a:picLocks noChangeAspect="1"/>
          </p:cNvPicPr>
          <p:nvPr/>
        </p:nvPicPr>
        <p:blipFill>
          <a:blip r:embed="rId2"/>
          <a:stretch>
            <a:fillRect/>
          </a:stretch>
        </p:blipFill>
        <p:spPr>
          <a:xfrm rot="18846273">
            <a:off x="6535413" y="3982756"/>
            <a:ext cx="335432" cy="232939"/>
          </a:xfrm>
          <a:prstGeom prst="rect">
            <a:avLst/>
          </a:prstGeom>
        </p:spPr>
      </p:pic>
      <p:sp>
        <p:nvSpPr>
          <p:cNvPr id="5" name="Rectangle 4">
            <a:extLst>
              <a:ext uri="{FF2B5EF4-FFF2-40B4-BE49-F238E27FC236}">
                <a16:creationId xmlns:a16="http://schemas.microsoft.com/office/drawing/2014/main" id="{1AD2B364-ED46-4A4B-B437-A90637412C2F}"/>
              </a:ext>
            </a:extLst>
          </p:cNvPr>
          <p:cNvSpPr/>
          <p:nvPr/>
        </p:nvSpPr>
        <p:spPr>
          <a:xfrm>
            <a:off x="0" y="1"/>
            <a:ext cx="12192000" cy="1105307"/>
          </a:xfrm>
          <a:prstGeom prst="rect">
            <a:avLst/>
          </a:prstGeom>
          <a:solidFill>
            <a:srgbClr val="0072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399" dirty="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52ADA7C1-ED03-3645-A07F-B35C6D83EA9B}"/>
              </a:ext>
            </a:extLst>
          </p:cNvPr>
          <p:cNvSpPr/>
          <p:nvPr/>
        </p:nvSpPr>
        <p:spPr>
          <a:xfrm>
            <a:off x="232404" y="1188805"/>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Background or Abstract</a:t>
            </a:r>
          </a:p>
        </p:txBody>
      </p:sp>
      <p:sp>
        <p:nvSpPr>
          <p:cNvPr id="7" name="Rectangle 6">
            <a:extLst>
              <a:ext uri="{FF2B5EF4-FFF2-40B4-BE49-F238E27FC236}">
                <a16:creationId xmlns:a16="http://schemas.microsoft.com/office/drawing/2014/main" id="{2BA2951B-7C85-6D4E-B7DE-D0CBCD942801}"/>
              </a:ext>
            </a:extLst>
          </p:cNvPr>
          <p:cNvSpPr/>
          <p:nvPr/>
        </p:nvSpPr>
        <p:spPr>
          <a:xfrm>
            <a:off x="232404" y="2863944"/>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Research Questions</a:t>
            </a:r>
          </a:p>
        </p:txBody>
      </p:sp>
      <p:sp>
        <p:nvSpPr>
          <p:cNvPr id="8" name="Rectangle 7">
            <a:extLst>
              <a:ext uri="{FF2B5EF4-FFF2-40B4-BE49-F238E27FC236}">
                <a16:creationId xmlns:a16="http://schemas.microsoft.com/office/drawing/2014/main" id="{5319E29A-E00C-C84A-8A26-F2851877C977}"/>
              </a:ext>
            </a:extLst>
          </p:cNvPr>
          <p:cNvSpPr/>
          <p:nvPr/>
        </p:nvSpPr>
        <p:spPr>
          <a:xfrm>
            <a:off x="215214" y="3851959"/>
            <a:ext cx="2699015" cy="733534"/>
          </a:xfrm>
          <a:prstGeom prst="rect">
            <a:avLst/>
          </a:prstGeom>
        </p:spPr>
        <p:txBody>
          <a:bodyPr wrap="square">
            <a:spAutoFit/>
          </a:bodyPr>
          <a:lstStyle/>
          <a:p>
            <a:pPr algn="just">
              <a:lnSpc>
                <a:spcPts val="980"/>
              </a:lnSpc>
            </a:pPr>
            <a:r>
              <a:rPr lang="en-US" sz="900" dirty="0">
                <a:latin typeface="Calibri" panose="020F0502020204030204" pitchFamily="34" charset="0"/>
                <a:cs typeface="Calibri" panose="020F0502020204030204" pitchFamily="34" charset="0"/>
              </a:rPr>
              <a:t>Examining Netflix and Hulu’s different content strategy approaches  will reveal users’ preference and how Netflix has more users than Hulu. This study contributes to science by providing analysis of consumer trends and behavior.</a:t>
            </a:r>
          </a:p>
        </p:txBody>
      </p:sp>
      <p:sp>
        <p:nvSpPr>
          <p:cNvPr id="10" name="TextBox 9">
            <a:extLst>
              <a:ext uri="{FF2B5EF4-FFF2-40B4-BE49-F238E27FC236}">
                <a16:creationId xmlns:a16="http://schemas.microsoft.com/office/drawing/2014/main" id="{AE2E0712-A77B-EE43-8563-9ACE99C8426A}"/>
              </a:ext>
            </a:extLst>
          </p:cNvPr>
          <p:cNvSpPr txBox="1"/>
          <p:nvPr/>
        </p:nvSpPr>
        <p:spPr>
          <a:xfrm>
            <a:off x="134961" y="1440534"/>
            <a:ext cx="2836482" cy="477054"/>
          </a:xfrm>
          <a:prstGeom prst="rect">
            <a:avLst/>
          </a:prstGeom>
          <a:noFill/>
        </p:spPr>
        <p:txBody>
          <a:bodyPr wrap="square" rtlCol="0">
            <a:spAutoFit/>
          </a:bodyPr>
          <a:lstStyle/>
          <a:p>
            <a:pPr algn="just">
              <a:lnSpc>
                <a:spcPts val="980"/>
              </a:lnSpc>
            </a:pPr>
            <a:r>
              <a:rPr lang="en-US" sz="900" dirty="0">
                <a:latin typeface="Calibri" panose="020F0502020204030204" pitchFamily="34" charset="0"/>
                <a:cs typeface="Calibri" panose="020F0502020204030204" pitchFamily="34" charset="0"/>
              </a:rPr>
              <a:t>Streaming services have surpassed traditional cable media in demand and popularity. Both Netflix and Hulu being platforms revolutionizing this media consumption.</a:t>
            </a:r>
          </a:p>
        </p:txBody>
      </p:sp>
      <p:sp>
        <p:nvSpPr>
          <p:cNvPr id="11" name="Rectangle 10">
            <a:extLst>
              <a:ext uri="{FF2B5EF4-FFF2-40B4-BE49-F238E27FC236}">
                <a16:creationId xmlns:a16="http://schemas.microsoft.com/office/drawing/2014/main" id="{D5A38BA9-9737-324E-9C50-36925C78E8C8}"/>
              </a:ext>
            </a:extLst>
          </p:cNvPr>
          <p:cNvSpPr/>
          <p:nvPr/>
        </p:nvSpPr>
        <p:spPr>
          <a:xfrm>
            <a:off x="6320231" y="2485490"/>
            <a:ext cx="2912658" cy="307777"/>
          </a:xfrm>
          <a:prstGeom prst="rect">
            <a:avLst/>
          </a:prstGeom>
        </p:spPr>
        <p:txBody>
          <a:bodyPr wrap="square">
            <a:spAutoFit/>
          </a:bodyPr>
          <a:lstStyle/>
          <a:p>
            <a:r>
              <a:rPr lang="en-US" sz="700" b="1" dirty="0">
                <a:latin typeface="Calibri" panose="020F0502020204030204" pitchFamily="34" charset="0"/>
                <a:cs typeface="Calibri" panose="020F0502020204030204" pitchFamily="34" charset="0"/>
              </a:rPr>
              <a:t>Table</a:t>
            </a:r>
            <a:r>
              <a:rPr lang="en-US" sz="700" dirty="0">
                <a:latin typeface="Calibri" panose="020F0502020204030204" pitchFamily="34" charset="0"/>
                <a:cs typeface="Calibri" panose="020F0502020204030204" pitchFamily="34" charset="0"/>
              </a:rPr>
              <a:t>: Netflix offers a significantly larger collection of newer and older titles than Hulu.</a:t>
            </a:r>
          </a:p>
        </p:txBody>
      </p:sp>
      <p:sp>
        <p:nvSpPr>
          <p:cNvPr id="12" name="Rectangle 11">
            <a:extLst>
              <a:ext uri="{FF2B5EF4-FFF2-40B4-BE49-F238E27FC236}">
                <a16:creationId xmlns:a16="http://schemas.microsoft.com/office/drawing/2014/main" id="{18A31A6B-F1D2-8C41-9282-80B00D937A7B}"/>
              </a:ext>
            </a:extLst>
          </p:cNvPr>
          <p:cNvSpPr/>
          <p:nvPr/>
        </p:nvSpPr>
        <p:spPr>
          <a:xfrm>
            <a:off x="3116035" y="1185714"/>
            <a:ext cx="283464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Preprocessing</a:t>
            </a:r>
          </a:p>
        </p:txBody>
      </p:sp>
      <p:sp>
        <p:nvSpPr>
          <p:cNvPr id="13" name="TextBox 12">
            <a:extLst>
              <a:ext uri="{FF2B5EF4-FFF2-40B4-BE49-F238E27FC236}">
                <a16:creationId xmlns:a16="http://schemas.microsoft.com/office/drawing/2014/main" id="{0EA256A9-4AB5-E049-BC74-874FBAB2CA12}"/>
              </a:ext>
            </a:extLst>
          </p:cNvPr>
          <p:cNvSpPr txBox="1"/>
          <p:nvPr/>
        </p:nvSpPr>
        <p:spPr>
          <a:xfrm>
            <a:off x="3022054" y="1399738"/>
            <a:ext cx="3216962" cy="861774"/>
          </a:xfrm>
          <a:prstGeom prst="rect">
            <a:avLst/>
          </a:prstGeom>
          <a:noFill/>
        </p:spPr>
        <p:txBody>
          <a:bodyPr wrap="square" rtlCol="0">
            <a:spAutoFit/>
          </a:bodyPr>
          <a:lstStyle/>
          <a:p>
            <a:pPr>
              <a:lnSpc>
                <a:spcPts val="980"/>
              </a:lnSpc>
            </a:pPr>
            <a:r>
              <a:rPr lang="en-US" sz="900" dirty="0">
                <a:latin typeface="Calibri" panose="020F0502020204030204" pitchFamily="34" charset="0"/>
                <a:cs typeface="Calibri" panose="020F0502020204030204" pitchFamily="34" charset="0"/>
              </a:rPr>
              <a:t>These are the key steps taken to process the data for analysis and visualization using Excel.</a:t>
            </a:r>
          </a:p>
          <a:p>
            <a:pPr marL="228577" indent="-228577">
              <a:lnSpc>
                <a:spcPts val="980"/>
              </a:lnSpc>
              <a:buAutoNum type="arabicPeriod"/>
            </a:pPr>
            <a:r>
              <a:rPr lang="en-US" sz="900" dirty="0">
                <a:latin typeface="Calibri" panose="020F0502020204030204" pitchFamily="34" charset="0"/>
                <a:cs typeface="Calibri" panose="020F0502020204030204" pitchFamily="34" charset="0"/>
              </a:rPr>
              <a:t>Removed blank values and columns that were unnecessary.</a:t>
            </a:r>
          </a:p>
          <a:p>
            <a:pPr marL="228577" indent="-228577">
              <a:lnSpc>
                <a:spcPts val="980"/>
              </a:lnSpc>
              <a:buAutoNum type="arabicPeriod"/>
            </a:pPr>
            <a:r>
              <a:rPr lang="en-US" sz="900" dirty="0">
                <a:latin typeface="Calibri" panose="020F0502020204030204" pitchFamily="34" charset="0"/>
                <a:cs typeface="Calibri" panose="020F0502020204030204" pitchFamily="34" charset="0"/>
              </a:rPr>
              <a:t>Filtered the year column for Netflix and Hulu dataset from 2008 onwards.</a:t>
            </a:r>
          </a:p>
          <a:p>
            <a:pPr marL="228577" indent="-228577">
              <a:lnSpc>
                <a:spcPts val="980"/>
              </a:lnSpc>
              <a:buAutoNum type="arabicPeriod"/>
            </a:pPr>
            <a:r>
              <a:rPr lang="en-US" sz="900" dirty="0">
                <a:latin typeface="Calibri" panose="020F0502020204030204" pitchFamily="34" charset="0"/>
                <a:cs typeface="Calibri" panose="020F0502020204030204" pitchFamily="34" charset="0"/>
              </a:rPr>
              <a:t>Merged Netflix and Hulu datasets.</a:t>
            </a:r>
          </a:p>
        </p:txBody>
      </p:sp>
      <p:sp>
        <p:nvSpPr>
          <p:cNvPr id="21" name="Rectangle 20">
            <a:extLst>
              <a:ext uri="{FF2B5EF4-FFF2-40B4-BE49-F238E27FC236}">
                <a16:creationId xmlns:a16="http://schemas.microsoft.com/office/drawing/2014/main" id="{CA1816A6-5493-3E4B-A39C-1DFD72AD7443}"/>
              </a:ext>
            </a:extLst>
          </p:cNvPr>
          <p:cNvSpPr/>
          <p:nvPr/>
        </p:nvSpPr>
        <p:spPr>
          <a:xfrm>
            <a:off x="9268784" y="5346885"/>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References</a:t>
            </a:r>
          </a:p>
        </p:txBody>
      </p:sp>
      <p:sp>
        <p:nvSpPr>
          <p:cNvPr id="22" name="Rectangle 21">
            <a:extLst>
              <a:ext uri="{FF2B5EF4-FFF2-40B4-BE49-F238E27FC236}">
                <a16:creationId xmlns:a16="http://schemas.microsoft.com/office/drawing/2014/main" id="{68780CE0-252A-1C42-84B0-05D7DC51F16C}"/>
              </a:ext>
            </a:extLst>
          </p:cNvPr>
          <p:cNvSpPr/>
          <p:nvPr/>
        </p:nvSpPr>
        <p:spPr>
          <a:xfrm>
            <a:off x="9257848" y="4085001"/>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Future Work</a:t>
            </a:r>
          </a:p>
        </p:txBody>
      </p:sp>
      <p:sp>
        <p:nvSpPr>
          <p:cNvPr id="23" name="TextBox 22">
            <a:extLst>
              <a:ext uri="{FF2B5EF4-FFF2-40B4-BE49-F238E27FC236}">
                <a16:creationId xmlns:a16="http://schemas.microsoft.com/office/drawing/2014/main" id="{C1C02DC5-89FE-AF49-A4F3-7E3B351A57A6}"/>
              </a:ext>
            </a:extLst>
          </p:cNvPr>
          <p:cNvSpPr txBox="1"/>
          <p:nvPr/>
        </p:nvSpPr>
        <p:spPr>
          <a:xfrm>
            <a:off x="9203543" y="4341807"/>
            <a:ext cx="2768251" cy="990015"/>
          </a:xfrm>
          <a:prstGeom prst="rect">
            <a:avLst/>
          </a:prstGeom>
          <a:noFill/>
        </p:spPr>
        <p:txBody>
          <a:bodyPr wrap="square" rtlCol="0">
            <a:spAutoFit/>
          </a:bodyPr>
          <a:lstStyle/>
          <a:p>
            <a:pPr marL="285721" indent="-285721">
              <a:lnSpc>
                <a:spcPts val="980"/>
              </a:lnSpc>
              <a:buFont typeface="+mj-lt"/>
              <a:buAutoNum type="romanUcPeriod"/>
            </a:pPr>
            <a:r>
              <a:rPr lang="en-US" sz="900" dirty="0">
                <a:latin typeface="Calibri" panose="020F0502020204030204" pitchFamily="34" charset="0"/>
                <a:cs typeface="Calibri" panose="020F0502020204030204" pitchFamily="34" charset="0"/>
              </a:rPr>
              <a:t>Analyze Other Streaming platforms such as Disney+, HBO Max, Amazon Prime, Paramount+, Apple TV, and Peacock.</a:t>
            </a:r>
          </a:p>
          <a:p>
            <a:pPr marL="285721" indent="-285721">
              <a:lnSpc>
                <a:spcPts val="980"/>
              </a:lnSpc>
              <a:buFont typeface="+mj-lt"/>
              <a:buAutoNum type="romanUcPeriod"/>
            </a:pPr>
            <a:r>
              <a:rPr lang="en-US" sz="900" dirty="0">
                <a:latin typeface="Calibri" panose="020F0502020204030204" pitchFamily="34" charset="0"/>
                <a:cs typeface="Calibri" panose="020F0502020204030204" pitchFamily="34" charset="0"/>
              </a:rPr>
              <a:t>Perform descriptive analysis and even possibly correlation analysis on the other datasets</a:t>
            </a:r>
          </a:p>
          <a:p>
            <a:pPr marL="285721" indent="-285721">
              <a:lnSpc>
                <a:spcPts val="980"/>
              </a:lnSpc>
              <a:buFont typeface="+mj-lt"/>
              <a:buAutoNum type="romanUcPeriod"/>
            </a:pPr>
            <a:r>
              <a:rPr lang="en-US" sz="900" dirty="0">
                <a:latin typeface="Calibri" panose="020F0502020204030204" pitchFamily="34" charset="0"/>
                <a:cs typeface="Calibri" panose="020F0502020204030204" pitchFamily="34" charset="0"/>
              </a:rPr>
              <a:t>Compare other streaming platforms results to Netflix and Hulu</a:t>
            </a:r>
          </a:p>
        </p:txBody>
      </p:sp>
      <p:sp>
        <p:nvSpPr>
          <p:cNvPr id="24" name="TextBox 23">
            <a:extLst>
              <a:ext uri="{FF2B5EF4-FFF2-40B4-BE49-F238E27FC236}">
                <a16:creationId xmlns:a16="http://schemas.microsoft.com/office/drawing/2014/main" id="{46F1A899-E7B8-C941-A5D0-7F2DC24B83C2}"/>
              </a:ext>
            </a:extLst>
          </p:cNvPr>
          <p:cNvSpPr txBox="1"/>
          <p:nvPr/>
        </p:nvSpPr>
        <p:spPr>
          <a:xfrm>
            <a:off x="9268784" y="5611124"/>
            <a:ext cx="2521398" cy="1118255"/>
          </a:xfrm>
          <a:prstGeom prst="rect">
            <a:avLst/>
          </a:prstGeom>
          <a:noFill/>
        </p:spPr>
        <p:txBody>
          <a:bodyPr wrap="square" rtlCol="0">
            <a:spAutoFit/>
          </a:bodyPr>
          <a:lstStyle/>
          <a:p>
            <a:pPr marL="342866" indent="-342866">
              <a:lnSpc>
                <a:spcPts val="980"/>
              </a:lnSpc>
              <a:buFont typeface="+mj-lt"/>
              <a:buAutoNum type="arabicPeriod"/>
            </a:pPr>
            <a:r>
              <a:rPr lang="en-US" sz="900" b="0" i="0" u="none" strike="noStrike" dirty="0">
                <a:solidFill>
                  <a:srgbClr val="000000"/>
                </a:solidFill>
                <a:effectLst/>
                <a:latin typeface="Calibri" panose="020F0502020204030204" pitchFamily="34" charset="0"/>
                <a:cs typeface="Calibri" panose="020F0502020204030204" pitchFamily="34" charset="0"/>
              </a:rPr>
              <a:t>Bansal, S. (n.d.-a). </a:t>
            </a:r>
            <a:r>
              <a:rPr lang="en-US" sz="900" b="0" i="1" u="none" strike="noStrike" dirty="0">
                <a:solidFill>
                  <a:srgbClr val="000000"/>
                </a:solidFill>
                <a:effectLst/>
                <a:latin typeface="Calibri" panose="020F0502020204030204" pitchFamily="34" charset="0"/>
                <a:cs typeface="Calibri" panose="020F0502020204030204" pitchFamily="34" charset="0"/>
              </a:rPr>
              <a:t>Hulu Movies and TV Shows</a:t>
            </a:r>
            <a:r>
              <a:rPr lang="en-US" sz="900" b="0" i="0" u="none" strike="noStrike" dirty="0">
                <a:solidFill>
                  <a:srgbClr val="000000"/>
                </a:solidFill>
                <a:effectLst/>
                <a:latin typeface="Calibri" panose="020F0502020204030204" pitchFamily="34" charset="0"/>
                <a:cs typeface="Calibri" panose="020F0502020204030204" pitchFamily="34" charset="0"/>
              </a:rPr>
              <a:t>. Kaggle. https://www.kaggle.com/datasets/shivamb/hulu-movies-and-tv-shows </a:t>
            </a:r>
            <a:endParaRPr lang="en-US" sz="900" b="1" i="1" dirty="0">
              <a:latin typeface="Calibri" panose="020F0502020204030204" pitchFamily="34" charset="0"/>
              <a:cs typeface="Calibri" panose="020F0502020204030204" pitchFamily="34" charset="0"/>
            </a:endParaRPr>
          </a:p>
          <a:p>
            <a:pPr marL="342866" indent="-342866">
              <a:lnSpc>
                <a:spcPts val="980"/>
              </a:lnSpc>
              <a:buFont typeface="+mj-lt"/>
              <a:buAutoNum type="arabicPeriod"/>
            </a:pPr>
            <a:r>
              <a:rPr lang="en-US" sz="900" b="0" i="0" u="none" strike="noStrike" dirty="0">
                <a:solidFill>
                  <a:srgbClr val="000000"/>
                </a:solidFill>
                <a:effectLst/>
                <a:latin typeface="Calibri" panose="020F0502020204030204" pitchFamily="34" charset="0"/>
                <a:cs typeface="Calibri" panose="020F0502020204030204" pitchFamily="34" charset="0"/>
              </a:rPr>
              <a:t>Bansal, S. (n.d.-b). </a:t>
            </a:r>
            <a:r>
              <a:rPr lang="en-US" sz="900" b="0" i="1" u="none" strike="noStrike" dirty="0">
                <a:solidFill>
                  <a:srgbClr val="000000"/>
                </a:solidFill>
                <a:effectLst/>
                <a:latin typeface="Calibri" panose="020F0502020204030204" pitchFamily="34" charset="0"/>
                <a:cs typeface="Calibri" panose="020F0502020204030204" pitchFamily="34" charset="0"/>
              </a:rPr>
              <a:t>Netflix Movies and TV Shows</a:t>
            </a:r>
            <a:r>
              <a:rPr lang="en-US" sz="900" b="0" i="0" u="none" strike="noStrike" dirty="0">
                <a:solidFill>
                  <a:srgbClr val="000000"/>
                </a:solidFill>
                <a:effectLst/>
                <a:latin typeface="Calibri" panose="020F0502020204030204" pitchFamily="34" charset="0"/>
                <a:cs typeface="Calibri" panose="020F0502020204030204" pitchFamily="34" charset="0"/>
              </a:rPr>
              <a:t>. Kaggle. https://www.kaggle.com/datasets/shivamb/netflix-shows </a:t>
            </a:r>
            <a:endParaRPr lang="en-US" sz="900" i="1"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38147136-2DC3-0441-BE8C-FB98576BFA9E}"/>
              </a:ext>
            </a:extLst>
          </p:cNvPr>
          <p:cNvSpPr txBox="1"/>
          <p:nvPr/>
        </p:nvSpPr>
        <p:spPr>
          <a:xfrm>
            <a:off x="2207458" y="296540"/>
            <a:ext cx="7694159" cy="374974"/>
          </a:xfrm>
          <a:prstGeom prst="rect">
            <a:avLst/>
          </a:prstGeom>
          <a:noFill/>
        </p:spPr>
        <p:txBody>
          <a:bodyPr wrap="none" rtlCol="0">
            <a:spAutoFit/>
          </a:bodyPr>
          <a:lstStyle/>
          <a:p>
            <a:pPr algn="ctr">
              <a:lnSpc>
                <a:spcPts val="2040"/>
              </a:lnSpc>
            </a:pPr>
            <a:r>
              <a:rPr lang="en-US" sz="2666" b="1" dirty="0">
                <a:solidFill>
                  <a:schemeClr val="bg1"/>
                </a:solidFill>
                <a:latin typeface="Calibri" panose="020F0502020204030204" pitchFamily="34" charset="0"/>
                <a:cs typeface="Calibri" panose="020F0502020204030204" pitchFamily="34" charset="0"/>
              </a:rPr>
              <a:t>Netflix vs. Hulu: Analyzing Streaming Service Content</a:t>
            </a:r>
          </a:p>
        </p:txBody>
      </p:sp>
      <p:sp>
        <p:nvSpPr>
          <p:cNvPr id="32" name="TextBox 31">
            <a:extLst>
              <a:ext uri="{FF2B5EF4-FFF2-40B4-BE49-F238E27FC236}">
                <a16:creationId xmlns:a16="http://schemas.microsoft.com/office/drawing/2014/main" id="{29EB9886-B5E8-D646-B2F2-0F323D551A17}"/>
              </a:ext>
            </a:extLst>
          </p:cNvPr>
          <p:cNvSpPr txBox="1"/>
          <p:nvPr/>
        </p:nvSpPr>
        <p:spPr>
          <a:xfrm>
            <a:off x="2535332" y="797802"/>
            <a:ext cx="7107281" cy="296428"/>
          </a:xfrm>
          <a:prstGeom prst="rect">
            <a:avLst/>
          </a:prstGeom>
          <a:noFill/>
        </p:spPr>
        <p:txBody>
          <a:bodyPr wrap="square" rtlCol="0">
            <a:spAutoFit/>
          </a:bodyPr>
          <a:lstStyle/>
          <a:p>
            <a:pPr algn="ctr">
              <a:lnSpc>
                <a:spcPts val="1660"/>
              </a:lnSpc>
            </a:pPr>
            <a:r>
              <a:rPr lang="en-US" sz="1200" dirty="0">
                <a:solidFill>
                  <a:schemeClr val="bg1"/>
                </a:solidFill>
                <a:latin typeface="Calibri" panose="020F0502020204030204" pitchFamily="34" charset="0"/>
                <a:cs typeface="Calibri" panose="020F0502020204030204" pitchFamily="34" charset="0"/>
              </a:rPr>
              <a:t>Department of Computational and Data Sciences, George Mason University, Fairfax, VA</a:t>
            </a:r>
          </a:p>
        </p:txBody>
      </p:sp>
      <p:pic>
        <p:nvPicPr>
          <p:cNvPr id="33" name="Picture 32">
            <a:extLst>
              <a:ext uri="{FF2B5EF4-FFF2-40B4-BE49-F238E27FC236}">
                <a16:creationId xmlns:a16="http://schemas.microsoft.com/office/drawing/2014/main" id="{D9FEE076-8E68-664C-B032-43D7315FAB2B}"/>
              </a:ext>
            </a:extLst>
          </p:cNvPr>
          <p:cNvPicPr>
            <a:picLocks noChangeAspect="1"/>
          </p:cNvPicPr>
          <p:nvPr/>
        </p:nvPicPr>
        <p:blipFill>
          <a:blip r:embed="rId3"/>
          <a:stretch>
            <a:fillRect/>
          </a:stretch>
        </p:blipFill>
        <p:spPr>
          <a:xfrm>
            <a:off x="284516" y="34478"/>
            <a:ext cx="1466461" cy="946379"/>
          </a:xfrm>
          <a:prstGeom prst="rect">
            <a:avLst/>
          </a:prstGeom>
        </p:spPr>
      </p:pic>
      <p:sp>
        <p:nvSpPr>
          <p:cNvPr id="34" name="Rectangle 33">
            <a:extLst>
              <a:ext uri="{FF2B5EF4-FFF2-40B4-BE49-F238E27FC236}">
                <a16:creationId xmlns:a16="http://schemas.microsoft.com/office/drawing/2014/main" id="{CA53480D-5522-3B43-949B-2DC63A916F5F}"/>
              </a:ext>
            </a:extLst>
          </p:cNvPr>
          <p:cNvSpPr/>
          <p:nvPr/>
        </p:nvSpPr>
        <p:spPr>
          <a:xfrm>
            <a:off x="9249057" y="1188805"/>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Discussion</a:t>
            </a:r>
          </a:p>
        </p:txBody>
      </p:sp>
      <p:pic>
        <p:nvPicPr>
          <p:cNvPr id="35" name="Picture 34">
            <a:extLst>
              <a:ext uri="{FF2B5EF4-FFF2-40B4-BE49-F238E27FC236}">
                <a16:creationId xmlns:a16="http://schemas.microsoft.com/office/drawing/2014/main" id="{7EEAE77A-1214-5A4B-921E-3C3583FD5C01}"/>
              </a:ext>
            </a:extLst>
          </p:cNvPr>
          <p:cNvPicPr>
            <a:picLocks noChangeAspect="1"/>
          </p:cNvPicPr>
          <p:nvPr/>
        </p:nvPicPr>
        <p:blipFill>
          <a:blip r:embed="rId3"/>
          <a:stretch>
            <a:fillRect/>
          </a:stretch>
        </p:blipFill>
        <p:spPr>
          <a:xfrm>
            <a:off x="10502757" y="34478"/>
            <a:ext cx="1466461" cy="946379"/>
          </a:xfrm>
          <a:prstGeom prst="rect">
            <a:avLst/>
          </a:prstGeom>
        </p:spPr>
      </p:pic>
      <p:sp>
        <p:nvSpPr>
          <p:cNvPr id="36" name="Rectangle 35">
            <a:extLst>
              <a:ext uri="{FF2B5EF4-FFF2-40B4-BE49-F238E27FC236}">
                <a16:creationId xmlns:a16="http://schemas.microsoft.com/office/drawing/2014/main" id="{29E1B07E-9776-ED49-AB63-28917FE58830}"/>
              </a:ext>
            </a:extLst>
          </p:cNvPr>
          <p:cNvSpPr/>
          <p:nvPr/>
        </p:nvSpPr>
        <p:spPr>
          <a:xfrm>
            <a:off x="227322" y="4608215"/>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Data</a:t>
            </a:r>
          </a:p>
        </p:txBody>
      </p:sp>
      <p:sp>
        <p:nvSpPr>
          <p:cNvPr id="37" name="Rectangle 36">
            <a:extLst>
              <a:ext uri="{FF2B5EF4-FFF2-40B4-BE49-F238E27FC236}">
                <a16:creationId xmlns:a16="http://schemas.microsoft.com/office/drawing/2014/main" id="{180B8A0C-F751-F748-BA42-15E484AA4F0A}"/>
              </a:ext>
            </a:extLst>
          </p:cNvPr>
          <p:cNvSpPr/>
          <p:nvPr/>
        </p:nvSpPr>
        <p:spPr>
          <a:xfrm>
            <a:off x="222240" y="4876621"/>
            <a:ext cx="2661924" cy="1759456"/>
          </a:xfrm>
          <a:prstGeom prst="rect">
            <a:avLst/>
          </a:prstGeom>
        </p:spPr>
        <p:txBody>
          <a:bodyPr wrap="square">
            <a:spAutoFit/>
          </a:bodyPr>
          <a:lstStyle/>
          <a:p>
            <a:pPr algn="just">
              <a:lnSpc>
                <a:spcPts val="980"/>
              </a:lnSpc>
            </a:pPr>
            <a:r>
              <a:rPr lang="en-US" sz="900" dirty="0">
                <a:latin typeface="Calibri" panose="020F0502020204030204" pitchFamily="34" charset="0"/>
                <a:cs typeface="Calibri" panose="020F0502020204030204" pitchFamily="34" charset="0"/>
              </a:rPr>
              <a:t>Both of my datasets are from Shivam Bansal on  Kaggle and are structure datasets. The structured data come in a zip file with an excel and csv spreadsheet. The first dataset is titled “Netflix Movies and TV Shows” and is 3.4 MB as it contains 8,807 rows and 9 columns.  </a:t>
            </a:r>
          </a:p>
          <a:p>
            <a:pPr algn="just">
              <a:lnSpc>
                <a:spcPts val="980"/>
              </a:lnSpc>
            </a:pPr>
            <a:r>
              <a:rPr lang="en-US" sz="900" dirty="0">
                <a:latin typeface="Calibri" panose="020F0502020204030204" pitchFamily="34" charset="0"/>
                <a:cs typeface="Calibri" panose="020F0502020204030204" pitchFamily="34" charset="0"/>
              </a:rPr>
              <a:t>My Second dataset is titled “Hulu Movies and TV Shows” and is 1.1 MB with 3,045 rows and 9 columns. Both datasets consist of the same column names. The columns are movie name, tv show name, director, cast, where the content was recorded, release date, when Netflix/Hulu released the content, rating, and  duration.</a:t>
            </a:r>
          </a:p>
        </p:txBody>
      </p:sp>
      <p:sp>
        <p:nvSpPr>
          <p:cNvPr id="38" name="Rectangle 37">
            <a:extLst>
              <a:ext uri="{FF2B5EF4-FFF2-40B4-BE49-F238E27FC236}">
                <a16:creationId xmlns:a16="http://schemas.microsoft.com/office/drawing/2014/main" id="{0B1BE9EB-87D3-CE42-B17C-F610C80042F3}"/>
              </a:ext>
            </a:extLst>
          </p:cNvPr>
          <p:cNvSpPr/>
          <p:nvPr/>
        </p:nvSpPr>
        <p:spPr>
          <a:xfrm>
            <a:off x="3116035" y="3438551"/>
            <a:ext cx="283464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Methods or Analysis</a:t>
            </a:r>
          </a:p>
        </p:txBody>
      </p:sp>
      <p:sp>
        <p:nvSpPr>
          <p:cNvPr id="42" name="TextBox 41">
            <a:extLst>
              <a:ext uri="{FF2B5EF4-FFF2-40B4-BE49-F238E27FC236}">
                <a16:creationId xmlns:a16="http://schemas.microsoft.com/office/drawing/2014/main" id="{2BF7B7CF-AA38-3947-9BBD-716015B3FC6E}"/>
              </a:ext>
            </a:extLst>
          </p:cNvPr>
          <p:cNvSpPr txBox="1"/>
          <p:nvPr/>
        </p:nvSpPr>
        <p:spPr>
          <a:xfrm>
            <a:off x="9271349" y="1438471"/>
            <a:ext cx="2624758" cy="1631216"/>
          </a:xfrm>
          <a:prstGeom prst="rect">
            <a:avLst/>
          </a:prstGeom>
          <a:noFill/>
        </p:spPr>
        <p:txBody>
          <a:bodyPr wrap="square" rtlCol="0">
            <a:spAutoFit/>
          </a:bodyPr>
          <a:lstStyle/>
          <a:p>
            <a:pPr algn="just">
              <a:lnSpc>
                <a:spcPts val="980"/>
              </a:lnSpc>
            </a:pPr>
            <a:r>
              <a:rPr lang="en-US" sz="900" dirty="0">
                <a:latin typeface="Calibri" panose="020F0502020204030204" pitchFamily="34" charset="0"/>
                <a:cs typeface="Calibri" panose="020F0502020204030204" pitchFamily="34" charset="0"/>
              </a:rPr>
              <a:t>This analysis revealed the content type difference between Netflix and Hulu.  Netflix offers both a wider variety of tv shows and movies for their users to choose from than Hulu. Netflix has a higher proportion of movies than tv shows while Hulu has a higher proportion of tv shows than movies. Additionally, the line chart shows that Netflix emphasizes offering users a mixture of newer and older content while Hulu tends to focus on newer content. A limitation of this data is having a restrictive catalog that doesn’t include every regions tv shows and movies due to licensing agreements.</a:t>
            </a:r>
          </a:p>
        </p:txBody>
      </p:sp>
      <p:sp>
        <p:nvSpPr>
          <p:cNvPr id="43" name="Rectangle 42">
            <a:extLst>
              <a:ext uri="{FF2B5EF4-FFF2-40B4-BE49-F238E27FC236}">
                <a16:creationId xmlns:a16="http://schemas.microsoft.com/office/drawing/2014/main" id="{CBA3EB6D-671F-034B-BE29-DA0EB453C018}"/>
              </a:ext>
            </a:extLst>
          </p:cNvPr>
          <p:cNvSpPr/>
          <p:nvPr/>
        </p:nvSpPr>
        <p:spPr>
          <a:xfrm>
            <a:off x="9257857" y="3085670"/>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Conclusion</a:t>
            </a:r>
          </a:p>
        </p:txBody>
      </p:sp>
      <p:sp>
        <p:nvSpPr>
          <p:cNvPr id="44" name="TextBox 43">
            <a:extLst>
              <a:ext uri="{FF2B5EF4-FFF2-40B4-BE49-F238E27FC236}">
                <a16:creationId xmlns:a16="http://schemas.microsoft.com/office/drawing/2014/main" id="{7DF0F117-4218-C746-A7FA-95F57F8EDC11}"/>
              </a:ext>
            </a:extLst>
          </p:cNvPr>
          <p:cNvSpPr txBox="1"/>
          <p:nvPr/>
        </p:nvSpPr>
        <p:spPr>
          <a:xfrm>
            <a:off x="9243434" y="3348163"/>
            <a:ext cx="2651741" cy="733534"/>
          </a:xfrm>
          <a:prstGeom prst="rect">
            <a:avLst/>
          </a:prstGeom>
          <a:noFill/>
        </p:spPr>
        <p:txBody>
          <a:bodyPr wrap="square" rtlCol="0">
            <a:spAutoFit/>
          </a:bodyPr>
          <a:lstStyle/>
          <a:p>
            <a:pPr algn="just">
              <a:lnSpc>
                <a:spcPts val="980"/>
              </a:lnSpc>
            </a:pPr>
            <a:r>
              <a:rPr lang="en-US" sz="900" dirty="0">
                <a:latin typeface="Calibri" panose="020F0502020204030204" pitchFamily="34" charset="0"/>
                <a:cs typeface="Calibri" panose="020F0502020204030204" pitchFamily="34" charset="0"/>
              </a:rPr>
              <a:t>This research is important because it shows Netflix and Hulu catalog strategy when deciding what content to offer their users. Since the streaming space is rapidly evolving, analyzing this data reveals  how Netflix and Hulu differentiate from one another.</a:t>
            </a:r>
          </a:p>
        </p:txBody>
      </p:sp>
      <p:sp>
        <p:nvSpPr>
          <p:cNvPr id="46" name="Rectangle 45">
            <a:extLst>
              <a:ext uri="{FF2B5EF4-FFF2-40B4-BE49-F238E27FC236}">
                <a16:creationId xmlns:a16="http://schemas.microsoft.com/office/drawing/2014/main" id="{1436CE2D-BAEA-8E4B-A274-0076FE048028}"/>
              </a:ext>
            </a:extLst>
          </p:cNvPr>
          <p:cNvSpPr/>
          <p:nvPr/>
        </p:nvSpPr>
        <p:spPr>
          <a:xfrm>
            <a:off x="134961" y="1850409"/>
            <a:ext cx="1490846" cy="990015"/>
          </a:xfrm>
          <a:prstGeom prst="rect">
            <a:avLst/>
          </a:prstGeom>
        </p:spPr>
        <p:txBody>
          <a:bodyPr wrap="square">
            <a:spAutoFit/>
          </a:bodyPr>
          <a:lstStyle/>
          <a:p>
            <a:pPr>
              <a:lnSpc>
                <a:spcPts val="980"/>
              </a:lnSpc>
            </a:pPr>
            <a:r>
              <a:rPr lang="en-US" sz="900" dirty="0">
                <a:latin typeface="Calibri" panose="020F0502020204030204" pitchFamily="34" charset="0"/>
                <a:ea typeface="Calibri" panose="020F0502020204030204" pitchFamily="34" charset="0"/>
                <a:cs typeface="Calibri" panose="020F0502020204030204" pitchFamily="34" charset="0"/>
              </a:rPr>
              <a:t>This research will explore content library differences between Netflix and Hulu. The research will also examine several reasons consumers prefer Netflix over Hulu.</a:t>
            </a:r>
          </a:p>
        </p:txBody>
      </p:sp>
      <p:sp>
        <p:nvSpPr>
          <p:cNvPr id="47" name="Rectangle 46">
            <a:extLst>
              <a:ext uri="{FF2B5EF4-FFF2-40B4-BE49-F238E27FC236}">
                <a16:creationId xmlns:a16="http://schemas.microsoft.com/office/drawing/2014/main" id="{435FC151-5BF2-094C-A6B9-07BDB20B7FBA}"/>
              </a:ext>
            </a:extLst>
          </p:cNvPr>
          <p:cNvSpPr/>
          <p:nvPr/>
        </p:nvSpPr>
        <p:spPr>
          <a:xfrm>
            <a:off x="1564721" y="2623293"/>
            <a:ext cx="1381873" cy="215444"/>
          </a:xfrm>
          <a:prstGeom prst="rect">
            <a:avLst/>
          </a:prstGeom>
        </p:spPr>
        <p:txBody>
          <a:bodyPr wrap="square">
            <a:spAutoFit/>
          </a:bodyPr>
          <a:lstStyle/>
          <a:p>
            <a:r>
              <a:rPr lang="en-US" sz="800" b="1" dirty="0">
                <a:latin typeface="Calibri" panose="020F0502020204030204" pitchFamily="34" charset="0"/>
                <a:cs typeface="Calibri" panose="020F0502020204030204" pitchFamily="34" charset="0"/>
              </a:rPr>
              <a:t>Figure 1</a:t>
            </a:r>
            <a:r>
              <a:rPr lang="en-US" sz="800" dirty="0">
                <a:latin typeface="Calibri" panose="020F0502020204030204" pitchFamily="34" charset="0"/>
                <a:cs typeface="Calibri" panose="020F0502020204030204" pitchFamily="34" charset="0"/>
              </a:rPr>
              <a:t>: Netflix Logo.</a:t>
            </a:r>
          </a:p>
        </p:txBody>
      </p:sp>
      <p:sp>
        <p:nvSpPr>
          <p:cNvPr id="48" name="Rectangle 47">
            <a:extLst>
              <a:ext uri="{FF2B5EF4-FFF2-40B4-BE49-F238E27FC236}">
                <a16:creationId xmlns:a16="http://schemas.microsoft.com/office/drawing/2014/main" id="{A331822B-89F1-C447-BF57-AB951AA54CBD}"/>
              </a:ext>
            </a:extLst>
          </p:cNvPr>
          <p:cNvSpPr/>
          <p:nvPr/>
        </p:nvSpPr>
        <p:spPr>
          <a:xfrm>
            <a:off x="232404" y="3636486"/>
            <a:ext cx="265176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Related Research</a:t>
            </a:r>
          </a:p>
        </p:txBody>
      </p:sp>
      <p:sp>
        <p:nvSpPr>
          <p:cNvPr id="49" name="Rectangle 48">
            <a:extLst>
              <a:ext uri="{FF2B5EF4-FFF2-40B4-BE49-F238E27FC236}">
                <a16:creationId xmlns:a16="http://schemas.microsoft.com/office/drawing/2014/main" id="{85C138EA-8314-C04E-A6D2-1F0D2A7FE4D2}"/>
              </a:ext>
            </a:extLst>
          </p:cNvPr>
          <p:cNvSpPr/>
          <p:nvPr/>
        </p:nvSpPr>
        <p:spPr>
          <a:xfrm>
            <a:off x="240479" y="3085670"/>
            <a:ext cx="2752554" cy="605294"/>
          </a:xfrm>
          <a:prstGeom prst="rect">
            <a:avLst/>
          </a:prstGeom>
        </p:spPr>
        <p:txBody>
          <a:bodyPr wrap="square">
            <a:spAutoFit/>
          </a:bodyPr>
          <a:lstStyle/>
          <a:p>
            <a:pPr marL="228600" indent="-228600" algn="just">
              <a:lnSpc>
                <a:spcPts val="980"/>
              </a:lnSpc>
              <a:buAutoNum type="arabicParenR"/>
            </a:pPr>
            <a:r>
              <a:rPr lang="en-US" sz="900" b="0" i="0" u="none" strike="noStrike" dirty="0">
                <a:solidFill>
                  <a:srgbClr val="2D3B45"/>
                </a:solidFill>
                <a:effectLst/>
                <a:latin typeface="Calibri" panose="020F0502020204030204" pitchFamily="34" charset="0"/>
                <a:cs typeface="Calibri" panose="020F0502020204030204" pitchFamily="34" charset="0"/>
              </a:rPr>
              <a:t>How do content types differ amongst Netflix and Hulu’s catalog?</a:t>
            </a:r>
            <a:endParaRPr lang="en-US" sz="900" dirty="0">
              <a:latin typeface="Calibri" panose="020F0502020204030204" pitchFamily="34" charset="0"/>
              <a:ea typeface="Calibri" panose="020F0502020204030204" pitchFamily="34" charset="0"/>
              <a:cs typeface="Calibri" panose="020F0502020204030204" pitchFamily="34" charset="0"/>
            </a:endParaRPr>
          </a:p>
          <a:p>
            <a:pPr marL="228600" indent="-228600" algn="just">
              <a:lnSpc>
                <a:spcPts val="980"/>
              </a:lnSpc>
              <a:buAutoNum type="arabicParenR"/>
            </a:pPr>
            <a:r>
              <a:rPr lang="en-US" sz="900" b="0" i="0" u="none" strike="noStrike" dirty="0">
                <a:solidFill>
                  <a:srgbClr val="2D3B45"/>
                </a:solidFill>
                <a:effectLst/>
                <a:latin typeface="Calibri" panose="020F0502020204030204" pitchFamily="34" charset="0"/>
                <a:cs typeface="Calibri" panose="020F0502020204030204" pitchFamily="34" charset="0"/>
              </a:rPr>
              <a:t>How does the release year of a movie and show differ between Netflix and Hulu?</a:t>
            </a:r>
            <a:endParaRPr lang="en-US" sz="900" dirty="0">
              <a:latin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D502BCD4-FFB0-C742-8874-96383EFEA81F}"/>
              </a:ext>
            </a:extLst>
          </p:cNvPr>
          <p:cNvSpPr txBox="1"/>
          <p:nvPr/>
        </p:nvSpPr>
        <p:spPr>
          <a:xfrm>
            <a:off x="2500886" y="601552"/>
            <a:ext cx="7107281" cy="314445"/>
          </a:xfrm>
          <a:prstGeom prst="rect">
            <a:avLst/>
          </a:prstGeom>
          <a:noFill/>
        </p:spPr>
        <p:txBody>
          <a:bodyPr wrap="square" rtlCol="0">
            <a:spAutoFit/>
          </a:bodyPr>
          <a:lstStyle/>
          <a:p>
            <a:pPr algn="ctr">
              <a:lnSpc>
                <a:spcPts val="1660"/>
              </a:lnSpc>
            </a:pPr>
            <a:r>
              <a:rPr lang="en-US" sz="1733" b="1" dirty="0">
                <a:solidFill>
                  <a:schemeClr val="bg1"/>
                </a:solidFill>
                <a:latin typeface="Calibri" panose="020F0502020204030204" pitchFamily="34" charset="0"/>
                <a:cs typeface="Calibri" panose="020F0502020204030204" pitchFamily="34" charset="0"/>
              </a:rPr>
              <a:t>Ayesha Abdulahi</a:t>
            </a:r>
          </a:p>
        </p:txBody>
      </p:sp>
      <p:sp>
        <p:nvSpPr>
          <p:cNvPr id="28" name="Rectangle 27">
            <a:extLst>
              <a:ext uri="{FF2B5EF4-FFF2-40B4-BE49-F238E27FC236}">
                <a16:creationId xmlns:a16="http://schemas.microsoft.com/office/drawing/2014/main" id="{7CA6B7F5-40C1-929D-2985-CA089AB18E3A}"/>
              </a:ext>
            </a:extLst>
          </p:cNvPr>
          <p:cNvSpPr/>
          <p:nvPr/>
        </p:nvSpPr>
        <p:spPr>
          <a:xfrm>
            <a:off x="6324981" y="4229585"/>
            <a:ext cx="2782564" cy="307777"/>
          </a:xfrm>
          <a:prstGeom prst="rect">
            <a:avLst/>
          </a:prstGeom>
        </p:spPr>
        <p:txBody>
          <a:bodyPr wrap="square">
            <a:spAutoFit/>
          </a:bodyPr>
          <a:lstStyle/>
          <a:p>
            <a:r>
              <a:rPr lang="en-US" sz="700" b="1" dirty="0">
                <a:latin typeface="Calibri" panose="020F0502020204030204" pitchFamily="34" charset="0"/>
                <a:cs typeface="Calibri" panose="020F0502020204030204" pitchFamily="34" charset="0"/>
              </a:rPr>
              <a:t>Line Chart</a:t>
            </a:r>
            <a:r>
              <a:rPr lang="en-US" sz="700" dirty="0">
                <a:latin typeface="Calibri" panose="020F0502020204030204" pitchFamily="34" charset="0"/>
                <a:cs typeface="Calibri" panose="020F0502020204030204" pitchFamily="34" charset="0"/>
              </a:rPr>
              <a:t>: Most of Netflix’s titles came out after 2014 and Hulu’s line gradually grows experiencing a surge around 2016.</a:t>
            </a:r>
          </a:p>
        </p:txBody>
      </p:sp>
      <p:pic>
        <p:nvPicPr>
          <p:cNvPr id="1028" name="Picture 4" descr="Netflix Review | PCMag">
            <a:extLst>
              <a:ext uri="{FF2B5EF4-FFF2-40B4-BE49-F238E27FC236}">
                <a16:creationId xmlns:a16="http://schemas.microsoft.com/office/drawing/2014/main" id="{E9BAD46B-592F-A6AE-6A6D-690DB55C94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2962" y="1901382"/>
            <a:ext cx="1342875" cy="75049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9B415301-B225-54C3-F31A-B02B7ACD7BD9}"/>
              </a:ext>
            </a:extLst>
          </p:cNvPr>
          <p:cNvSpPr/>
          <p:nvPr/>
        </p:nvSpPr>
        <p:spPr>
          <a:xfrm>
            <a:off x="6347831" y="6421602"/>
            <a:ext cx="2826527" cy="307777"/>
          </a:xfrm>
          <a:prstGeom prst="rect">
            <a:avLst/>
          </a:prstGeom>
        </p:spPr>
        <p:txBody>
          <a:bodyPr wrap="square">
            <a:spAutoFit/>
          </a:bodyPr>
          <a:lstStyle/>
          <a:p>
            <a:r>
              <a:rPr lang="en-US" sz="700" b="1" dirty="0">
                <a:latin typeface="Calibri" panose="020F0502020204030204" pitchFamily="34" charset="0"/>
                <a:cs typeface="Calibri" panose="020F0502020204030204" pitchFamily="34" charset="0"/>
              </a:rPr>
              <a:t>Box Plot</a:t>
            </a:r>
            <a:r>
              <a:rPr lang="en-US" sz="700" dirty="0">
                <a:latin typeface="Calibri" panose="020F0502020204030204" pitchFamily="34" charset="0"/>
                <a:cs typeface="Calibri" panose="020F0502020204030204" pitchFamily="34" charset="0"/>
              </a:rPr>
              <a:t>: Netflix’s catalog is more diverse than Hulu’s and Hulu tends to focus on uploading newer releases (especially movies).</a:t>
            </a:r>
          </a:p>
        </p:txBody>
      </p:sp>
      <p:graphicFrame>
        <p:nvGraphicFramePr>
          <p:cNvPr id="63" name="Chart 62">
            <a:extLst>
              <a:ext uri="{FF2B5EF4-FFF2-40B4-BE49-F238E27FC236}">
                <a16:creationId xmlns:a16="http://schemas.microsoft.com/office/drawing/2014/main" id="{ED0D1DF6-754A-A48F-678C-4BE9D72A82CD}"/>
              </a:ext>
            </a:extLst>
          </p:cNvPr>
          <p:cNvGraphicFramePr>
            <a:graphicFrameLocks/>
          </p:cNvGraphicFramePr>
          <p:nvPr>
            <p:extLst>
              <p:ext uri="{D42A27DB-BD31-4B8C-83A1-F6EECF244321}">
                <p14:modId xmlns:p14="http://schemas.microsoft.com/office/powerpoint/2010/main" val="1809894952"/>
              </p:ext>
            </p:extLst>
          </p:nvPr>
        </p:nvGraphicFramePr>
        <p:xfrm>
          <a:off x="2993033" y="5024461"/>
          <a:ext cx="2834639" cy="1628255"/>
        </p:xfrm>
        <a:graphic>
          <a:graphicData uri="http://schemas.openxmlformats.org/drawingml/2006/chart">
            <c:chart xmlns:c="http://schemas.openxmlformats.org/drawingml/2006/chart" xmlns:r="http://schemas.openxmlformats.org/officeDocument/2006/relationships" r:id="rId5"/>
          </a:graphicData>
        </a:graphic>
      </p:graphicFrame>
      <p:sp>
        <p:nvSpPr>
          <p:cNvPr id="1024" name="Rectangle 1023">
            <a:extLst>
              <a:ext uri="{FF2B5EF4-FFF2-40B4-BE49-F238E27FC236}">
                <a16:creationId xmlns:a16="http://schemas.microsoft.com/office/drawing/2014/main" id="{38DE162F-E2CE-52D4-ED61-6A8094CDF7DC}"/>
              </a:ext>
            </a:extLst>
          </p:cNvPr>
          <p:cNvSpPr/>
          <p:nvPr/>
        </p:nvSpPr>
        <p:spPr>
          <a:xfrm>
            <a:off x="3087459" y="6518926"/>
            <a:ext cx="2834639" cy="200055"/>
          </a:xfrm>
          <a:prstGeom prst="rect">
            <a:avLst/>
          </a:prstGeom>
        </p:spPr>
        <p:txBody>
          <a:bodyPr wrap="square">
            <a:spAutoFit/>
          </a:bodyPr>
          <a:lstStyle/>
          <a:p>
            <a:r>
              <a:rPr lang="en-US" sz="700" b="1" dirty="0">
                <a:latin typeface="Calibri" panose="020F0502020204030204" pitchFamily="34" charset="0"/>
                <a:cs typeface="Calibri" panose="020F0502020204030204" pitchFamily="34" charset="0"/>
              </a:rPr>
              <a:t>Pie Chart</a:t>
            </a:r>
            <a:r>
              <a:rPr lang="en-US" sz="700" dirty="0">
                <a:latin typeface="Calibri" panose="020F0502020204030204" pitchFamily="34" charset="0"/>
                <a:cs typeface="Calibri" panose="020F0502020204030204" pitchFamily="34" charset="0"/>
              </a:rPr>
              <a:t>: Proportion of TV Shows and Movies on Netflix and Hulu.</a:t>
            </a:r>
          </a:p>
        </p:txBody>
      </p:sp>
      <p:pic>
        <p:nvPicPr>
          <p:cNvPr id="1025" name="Picture 1024">
            <a:extLst>
              <a:ext uri="{FF2B5EF4-FFF2-40B4-BE49-F238E27FC236}">
                <a16:creationId xmlns:a16="http://schemas.microsoft.com/office/drawing/2014/main" id="{48793EEE-B4DD-45E7-7A60-82485AA53437}"/>
              </a:ext>
            </a:extLst>
          </p:cNvPr>
          <p:cNvPicPr>
            <a:picLocks noChangeAspect="1"/>
          </p:cNvPicPr>
          <p:nvPr/>
        </p:nvPicPr>
        <p:blipFill>
          <a:blip r:embed="rId6"/>
          <a:stretch>
            <a:fillRect/>
          </a:stretch>
        </p:blipFill>
        <p:spPr>
          <a:xfrm>
            <a:off x="6381421" y="4582882"/>
            <a:ext cx="2771748" cy="1838720"/>
          </a:xfrm>
          <a:prstGeom prst="rect">
            <a:avLst/>
          </a:prstGeom>
        </p:spPr>
      </p:pic>
      <p:graphicFrame>
        <p:nvGraphicFramePr>
          <p:cNvPr id="1027" name="Table 1026">
            <a:extLst>
              <a:ext uri="{FF2B5EF4-FFF2-40B4-BE49-F238E27FC236}">
                <a16:creationId xmlns:a16="http://schemas.microsoft.com/office/drawing/2014/main" id="{0462F69F-A392-2461-CDE6-4E558B0AE439}"/>
              </a:ext>
            </a:extLst>
          </p:cNvPr>
          <p:cNvGraphicFramePr>
            <a:graphicFrameLocks noGrp="1"/>
          </p:cNvGraphicFramePr>
          <p:nvPr>
            <p:extLst>
              <p:ext uri="{D42A27DB-BD31-4B8C-83A1-F6EECF244321}">
                <p14:modId xmlns:p14="http://schemas.microsoft.com/office/powerpoint/2010/main" val="2589092458"/>
              </p:ext>
            </p:extLst>
          </p:nvPr>
        </p:nvGraphicFramePr>
        <p:xfrm>
          <a:off x="6351429" y="1223787"/>
          <a:ext cx="2806700" cy="1219200"/>
        </p:xfrm>
        <a:graphic>
          <a:graphicData uri="http://schemas.openxmlformats.org/drawingml/2006/table">
            <a:tbl>
              <a:tblPr/>
              <a:tblGrid>
                <a:gridCol w="1079500">
                  <a:extLst>
                    <a:ext uri="{9D8B030D-6E8A-4147-A177-3AD203B41FA5}">
                      <a16:colId xmlns:a16="http://schemas.microsoft.com/office/drawing/2014/main" val="1393020693"/>
                    </a:ext>
                  </a:extLst>
                </a:gridCol>
                <a:gridCol w="1219200">
                  <a:extLst>
                    <a:ext uri="{9D8B030D-6E8A-4147-A177-3AD203B41FA5}">
                      <a16:colId xmlns:a16="http://schemas.microsoft.com/office/drawing/2014/main" val="4139294334"/>
                    </a:ext>
                  </a:extLst>
                </a:gridCol>
                <a:gridCol w="508000">
                  <a:extLst>
                    <a:ext uri="{9D8B030D-6E8A-4147-A177-3AD203B41FA5}">
                      <a16:colId xmlns:a16="http://schemas.microsoft.com/office/drawing/2014/main" val="877885524"/>
                    </a:ext>
                  </a:extLst>
                </a:gridCol>
              </a:tblGrid>
              <a:tr h="203200">
                <a:tc>
                  <a:txBody>
                    <a:bodyPr/>
                    <a:lstStyle/>
                    <a:p>
                      <a:pPr algn="l" fontAlgn="b"/>
                      <a:r>
                        <a:rPr lang="en-US" sz="1200" b="1" i="0" u="none" strike="noStrike">
                          <a:solidFill>
                            <a:srgbClr val="000000"/>
                          </a:solidFill>
                          <a:effectLst/>
                          <a:latin typeface="Aptos Narrow" panose="020B0004020202020204" pitchFamily="34" charset="0"/>
                        </a:rPr>
                        <a:t>Count of title</a:t>
                      </a:r>
                    </a:p>
                  </a:txBody>
                  <a:tcPr marL="9525" marR="9525" marT="9525" marB="0" anchor="b">
                    <a:lnL>
                      <a:noFill/>
                    </a:lnL>
                    <a:lnR>
                      <a:noFill/>
                    </a:lnR>
                    <a:lnT>
                      <a:noFill/>
                    </a:lnT>
                    <a:lnB>
                      <a:noFill/>
                    </a:lnB>
                    <a:solidFill>
                      <a:srgbClr val="C0E6F5"/>
                    </a:solidFill>
                  </a:tcPr>
                </a:tc>
                <a:tc>
                  <a:txBody>
                    <a:bodyPr/>
                    <a:lstStyle/>
                    <a:p>
                      <a:pPr algn="l" fontAlgn="b"/>
                      <a:r>
                        <a:rPr lang="en-US" sz="1200" b="1" i="0" u="none" strike="noStrike" dirty="0">
                          <a:solidFill>
                            <a:srgbClr val="000000"/>
                          </a:solidFill>
                          <a:effectLst/>
                          <a:latin typeface="Aptos Narrow" panose="020B0004020202020204" pitchFamily="34" charset="0"/>
                        </a:rPr>
                        <a:t>Column Labels</a:t>
                      </a:r>
                    </a:p>
                  </a:txBody>
                  <a:tcPr marL="9525" marR="9525" marT="9525" marB="0" anchor="b">
                    <a:lnL>
                      <a:noFill/>
                    </a:lnL>
                    <a:lnR>
                      <a:noFill/>
                    </a:lnR>
                    <a:lnT>
                      <a:noFill/>
                    </a:lnT>
                    <a:lnB>
                      <a:noFill/>
                    </a:lnB>
                    <a:solidFill>
                      <a:srgbClr val="C0E6F5"/>
                    </a:solidFill>
                  </a:tcPr>
                </a:tc>
                <a:tc>
                  <a:txBody>
                    <a:bodyPr/>
                    <a:lstStyle/>
                    <a:p>
                      <a:pPr algn="l" fontAlgn="b"/>
                      <a:endParaRPr lang="en-US" sz="1200" b="1"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solidFill>
                      <a:srgbClr val="C0E6F5"/>
                    </a:solidFill>
                  </a:tcPr>
                </a:tc>
                <a:extLst>
                  <a:ext uri="{0D108BD9-81ED-4DB2-BD59-A6C34878D82A}">
                    <a16:rowId xmlns:a16="http://schemas.microsoft.com/office/drawing/2014/main" val="3227877818"/>
                  </a:ext>
                </a:extLst>
              </a:tr>
              <a:tr h="203200">
                <a:tc>
                  <a:txBody>
                    <a:bodyPr/>
                    <a:lstStyle/>
                    <a:p>
                      <a:pPr algn="l" fontAlgn="b"/>
                      <a:r>
                        <a:rPr lang="en-US" sz="1200" b="1" i="0" u="none" strike="noStrike">
                          <a:solidFill>
                            <a:srgbClr val="000000"/>
                          </a:solidFill>
                          <a:effectLst/>
                          <a:latin typeface="Aptos Narrow" panose="020B0004020202020204" pitchFamily="34" charset="0"/>
                        </a:rPr>
                        <a:t>Row Labels</a:t>
                      </a: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US" sz="1200" b="1" i="0" u="none" strike="noStrike" dirty="0">
                          <a:solidFill>
                            <a:srgbClr val="000000"/>
                          </a:solidFill>
                          <a:effectLst/>
                          <a:latin typeface="Aptos Narrow" panose="020B0004020202020204" pitchFamily="34" charset="0"/>
                        </a:rPr>
                        <a:t>                                Hulu</a:t>
                      </a: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US" sz="1200" b="1" i="0" u="none" strike="noStrike" dirty="0">
                          <a:solidFill>
                            <a:srgbClr val="000000"/>
                          </a:solidFill>
                          <a:effectLst/>
                          <a:latin typeface="Aptos Narrow" panose="020B0004020202020204" pitchFamily="34" charset="0"/>
                        </a:rPr>
                        <a:t>  Netflix</a:t>
                      </a: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206862624"/>
                  </a:ext>
                </a:extLst>
              </a:tr>
              <a:tr h="203200">
                <a:tc>
                  <a:txBody>
                    <a:bodyPr/>
                    <a:lstStyle/>
                    <a:p>
                      <a:pPr algn="l" fontAlgn="b"/>
                      <a:r>
                        <a:rPr lang="en-US" sz="1200" b="0" i="0" u="none" strike="noStrike" dirty="0">
                          <a:solidFill>
                            <a:srgbClr val="000000"/>
                          </a:solidFill>
                          <a:effectLst/>
                          <a:latin typeface="Aptos Narrow" panose="020B0004020202020204" pitchFamily="34" charset="0"/>
                        </a:rPr>
                        <a:t>&lt;2008</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555</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1045</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2105333770"/>
                  </a:ext>
                </a:extLst>
              </a:tr>
              <a:tr h="203200">
                <a:tc>
                  <a:txBody>
                    <a:bodyPr/>
                    <a:lstStyle/>
                    <a:p>
                      <a:pPr algn="l" fontAlgn="b"/>
                      <a:r>
                        <a:rPr lang="en-US" sz="1200" b="0" i="0" u="none" strike="noStrike">
                          <a:solidFill>
                            <a:srgbClr val="000000"/>
                          </a:solidFill>
                          <a:effectLst/>
                          <a:latin typeface="Aptos Narrow" panose="020B0004020202020204" pitchFamily="34" charset="0"/>
                        </a:rPr>
                        <a:t>2008-2012</a:t>
                      </a:r>
                    </a:p>
                  </a:txBody>
                  <a:tcPr marL="9525" marR="9525" marT="9525" marB="0" anchor="b">
                    <a:lnL>
                      <a:noFill/>
                    </a:lnL>
                    <a:lnR>
                      <a:noFill/>
                    </a:lnR>
                    <a:lnT>
                      <a:noFill/>
                    </a:lnT>
                    <a:lnB>
                      <a:noFill/>
                    </a:lnB>
                    <a:noFill/>
                  </a:tcPr>
                </a:tc>
                <a:tc>
                  <a:txBody>
                    <a:bodyPr/>
                    <a:lstStyle/>
                    <a:p>
                      <a:pPr algn="r" fontAlgn="b"/>
                      <a:r>
                        <a:rPr lang="en-US" sz="1200" b="0" i="0" u="none" strike="noStrike" dirty="0">
                          <a:solidFill>
                            <a:srgbClr val="000000"/>
                          </a:solidFill>
                          <a:effectLst/>
                          <a:latin typeface="Aptos Narrow" panose="020B0004020202020204" pitchFamily="34" charset="0"/>
                        </a:rPr>
                        <a:t>395</a:t>
                      </a:r>
                    </a:p>
                  </a:txBody>
                  <a:tcPr marL="9525" marR="9525" marT="9525"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901</a:t>
                      </a:r>
                    </a:p>
                  </a:txBody>
                  <a:tcPr marL="9525" marR="9525" marT="9525" marB="0" anchor="b">
                    <a:lnL>
                      <a:noFill/>
                    </a:lnL>
                    <a:lnR>
                      <a:noFill/>
                    </a:lnR>
                    <a:lnT>
                      <a:noFill/>
                    </a:lnT>
                    <a:lnB>
                      <a:noFill/>
                    </a:lnB>
                    <a:noFill/>
                  </a:tcPr>
                </a:tc>
                <a:extLst>
                  <a:ext uri="{0D108BD9-81ED-4DB2-BD59-A6C34878D82A}">
                    <a16:rowId xmlns:a16="http://schemas.microsoft.com/office/drawing/2014/main" val="1973299248"/>
                  </a:ext>
                </a:extLst>
              </a:tr>
              <a:tr h="203200">
                <a:tc>
                  <a:txBody>
                    <a:bodyPr/>
                    <a:lstStyle/>
                    <a:p>
                      <a:pPr algn="l" fontAlgn="b"/>
                      <a:r>
                        <a:rPr lang="en-US" sz="1200" b="0" i="0" u="none" strike="noStrike">
                          <a:solidFill>
                            <a:srgbClr val="000000"/>
                          </a:solidFill>
                          <a:effectLst/>
                          <a:latin typeface="Aptos Narrow" panose="020B0004020202020204" pitchFamily="34" charset="0"/>
                        </a:rPr>
                        <a:t>2013-2017</a:t>
                      </a:r>
                    </a:p>
                  </a:txBody>
                  <a:tcPr marL="9525" marR="9525" marT="9525" marB="0" anchor="b">
                    <a:lnL>
                      <a:noFill/>
                    </a:lnL>
                    <a:lnR>
                      <a:noFill/>
                    </a:lnR>
                    <a:lnT>
                      <a:noFill/>
                    </a:lnT>
                    <a:lnB>
                      <a:noFill/>
                    </a:lnB>
                    <a:noFill/>
                  </a:tcPr>
                </a:tc>
                <a:tc>
                  <a:txBody>
                    <a:bodyPr/>
                    <a:lstStyle/>
                    <a:p>
                      <a:pPr algn="r" fontAlgn="b"/>
                      <a:r>
                        <a:rPr lang="en-US" sz="1200" b="0" i="0" u="none" strike="noStrike" dirty="0">
                          <a:solidFill>
                            <a:srgbClr val="000000"/>
                          </a:solidFill>
                          <a:effectLst/>
                          <a:latin typeface="Aptos Narrow" panose="020B0004020202020204" pitchFamily="34" charset="0"/>
                        </a:rPr>
                        <a:t>809</a:t>
                      </a:r>
                    </a:p>
                  </a:txBody>
                  <a:tcPr marL="9525" marR="9525" marT="9525" marB="0" anchor="b">
                    <a:lnL>
                      <a:noFill/>
                    </a:lnL>
                    <a:lnR>
                      <a:noFill/>
                    </a:lnR>
                    <a:lnT>
                      <a:noFill/>
                    </a:lnT>
                    <a:lnB>
                      <a:noFill/>
                    </a:lnB>
                    <a:noFill/>
                  </a:tcPr>
                </a:tc>
                <a:tc>
                  <a:txBody>
                    <a:bodyPr/>
                    <a:lstStyle/>
                    <a:p>
                      <a:pPr algn="r" fontAlgn="b"/>
                      <a:r>
                        <a:rPr lang="en-US" sz="1200" b="0" i="0" u="none" strike="noStrike">
                          <a:solidFill>
                            <a:srgbClr val="000000"/>
                          </a:solidFill>
                          <a:effectLst/>
                          <a:latin typeface="Aptos Narrow" panose="020B0004020202020204" pitchFamily="34" charset="0"/>
                        </a:rPr>
                        <a:t>3130</a:t>
                      </a:r>
                    </a:p>
                  </a:txBody>
                  <a:tcPr marL="9525" marR="9525" marT="9525" marB="0" anchor="b">
                    <a:lnL>
                      <a:noFill/>
                    </a:lnL>
                    <a:lnR>
                      <a:noFill/>
                    </a:lnR>
                    <a:lnT>
                      <a:noFill/>
                    </a:lnT>
                    <a:lnB>
                      <a:noFill/>
                    </a:lnB>
                    <a:noFill/>
                  </a:tcPr>
                </a:tc>
                <a:extLst>
                  <a:ext uri="{0D108BD9-81ED-4DB2-BD59-A6C34878D82A}">
                    <a16:rowId xmlns:a16="http://schemas.microsoft.com/office/drawing/2014/main" val="260203661"/>
                  </a:ext>
                </a:extLst>
              </a:tr>
              <a:tr h="203200">
                <a:tc>
                  <a:txBody>
                    <a:bodyPr/>
                    <a:lstStyle/>
                    <a:p>
                      <a:pPr algn="l" fontAlgn="b"/>
                      <a:r>
                        <a:rPr lang="en-US" sz="1200" b="0" i="0" u="none" strike="noStrike" dirty="0">
                          <a:solidFill>
                            <a:srgbClr val="000000"/>
                          </a:solidFill>
                          <a:effectLst/>
                          <a:latin typeface="Aptos Narrow" panose="020B0004020202020204" pitchFamily="34" charset="0"/>
                        </a:rPr>
                        <a:t>2018-2022</a:t>
                      </a:r>
                    </a:p>
                  </a:txBody>
                  <a:tcPr marL="9525" marR="9525" marT="9525" marB="0" anchor="b">
                    <a:lnL>
                      <a:noFill/>
                    </a:lnL>
                    <a:lnR>
                      <a:noFill/>
                    </a:lnR>
                    <a:lnT>
                      <a:noFill/>
                    </a:lnT>
                    <a:lnB>
                      <a:noFill/>
                    </a:lnB>
                    <a:noFill/>
                  </a:tcPr>
                </a:tc>
                <a:tc>
                  <a:txBody>
                    <a:bodyPr/>
                    <a:lstStyle/>
                    <a:p>
                      <a:pPr algn="r" fontAlgn="b"/>
                      <a:r>
                        <a:rPr lang="en-US" sz="1200" b="0" i="0" u="none" strike="noStrike" dirty="0">
                          <a:solidFill>
                            <a:srgbClr val="000000"/>
                          </a:solidFill>
                          <a:effectLst/>
                          <a:latin typeface="Aptos Narrow" panose="020B0004020202020204" pitchFamily="34" charset="0"/>
                        </a:rPr>
                        <a:t>1285</a:t>
                      </a:r>
                    </a:p>
                  </a:txBody>
                  <a:tcPr marL="9525" marR="9525" marT="9525" marB="0" anchor="b">
                    <a:lnL>
                      <a:noFill/>
                    </a:lnL>
                    <a:lnR>
                      <a:noFill/>
                    </a:lnR>
                    <a:lnT>
                      <a:noFill/>
                    </a:lnT>
                    <a:lnB>
                      <a:noFill/>
                    </a:lnB>
                    <a:noFill/>
                  </a:tcPr>
                </a:tc>
                <a:tc>
                  <a:txBody>
                    <a:bodyPr/>
                    <a:lstStyle/>
                    <a:p>
                      <a:pPr algn="r" fontAlgn="b"/>
                      <a:r>
                        <a:rPr lang="en-US" sz="1200" b="0" i="0" u="none" strike="noStrike" dirty="0">
                          <a:solidFill>
                            <a:srgbClr val="000000"/>
                          </a:solidFill>
                          <a:effectLst/>
                          <a:latin typeface="Aptos Narrow" panose="020B0004020202020204" pitchFamily="34" charset="0"/>
                        </a:rPr>
                        <a:t>3721</a:t>
                      </a:r>
                    </a:p>
                  </a:txBody>
                  <a:tcPr marL="9525" marR="9525" marT="9525" marB="0" anchor="b">
                    <a:lnL>
                      <a:noFill/>
                    </a:lnL>
                    <a:lnR>
                      <a:noFill/>
                    </a:lnR>
                    <a:lnT>
                      <a:noFill/>
                    </a:lnT>
                    <a:lnB>
                      <a:noFill/>
                    </a:lnB>
                    <a:noFill/>
                  </a:tcPr>
                </a:tc>
                <a:extLst>
                  <a:ext uri="{0D108BD9-81ED-4DB2-BD59-A6C34878D82A}">
                    <a16:rowId xmlns:a16="http://schemas.microsoft.com/office/drawing/2014/main" val="2311122273"/>
                  </a:ext>
                </a:extLst>
              </a:tr>
            </a:tbl>
          </a:graphicData>
        </a:graphic>
      </p:graphicFrame>
      <p:sp>
        <p:nvSpPr>
          <p:cNvPr id="16" name="Rectangle 15">
            <a:extLst>
              <a:ext uri="{FF2B5EF4-FFF2-40B4-BE49-F238E27FC236}">
                <a16:creationId xmlns:a16="http://schemas.microsoft.com/office/drawing/2014/main" id="{7BDEDB3B-EFB4-EC80-A87B-A72455397A60}"/>
              </a:ext>
            </a:extLst>
          </p:cNvPr>
          <p:cNvSpPr/>
          <p:nvPr/>
        </p:nvSpPr>
        <p:spPr>
          <a:xfrm>
            <a:off x="3008758" y="3221543"/>
            <a:ext cx="3216962" cy="200055"/>
          </a:xfrm>
          <a:prstGeom prst="rect">
            <a:avLst/>
          </a:prstGeom>
        </p:spPr>
        <p:txBody>
          <a:bodyPr wrap="square">
            <a:spAutoFit/>
          </a:bodyPr>
          <a:lstStyle/>
          <a:p>
            <a:r>
              <a:rPr lang="en-US" sz="700" b="1" dirty="0">
                <a:latin typeface="Calibri" panose="020F0502020204030204" pitchFamily="34" charset="0"/>
                <a:cs typeface="Calibri" panose="020F0502020204030204" pitchFamily="34" charset="0"/>
              </a:rPr>
              <a:t>Workflow Diagram</a:t>
            </a:r>
            <a:r>
              <a:rPr lang="en-US" sz="700" dirty="0">
                <a:latin typeface="Calibri" panose="020F0502020204030204" pitchFamily="34" charset="0"/>
                <a:cs typeface="Calibri" panose="020F0502020204030204" pitchFamily="34" charset="0"/>
              </a:rPr>
              <a:t>: The processes I performed throughout this Research Project.</a:t>
            </a:r>
          </a:p>
        </p:txBody>
      </p:sp>
      <p:graphicFrame>
        <p:nvGraphicFramePr>
          <p:cNvPr id="17" name="Chart 16">
            <a:extLst>
              <a:ext uri="{FF2B5EF4-FFF2-40B4-BE49-F238E27FC236}">
                <a16:creationId xmlns:a16="http://schemas.microsoft.com/office/drawing/2014/main" id="{40182097-ACE8-E817-1511-5D2D4BD2B35A}"/>
              </a:ext>
            </a:extLst>
          </p:cNvPr>
          <p:cNvGraphicFramePr>
            <a:graphicFrameLocks/>
          </p:cNvGraphicFramePr>
          <p:nvPr>
            <p:extLst>
              <p:ext uri="{D42A27DB-BD31-4B8C-83A1-F6EECF244321}">
                <p14:modId xmlns:p14="http://schemas.microsoft.com/office/powerpoint/2010/main" val="2824432238"/>
              </p:ext>
            </p:extLst>
          </p:nvPr>
        </p:nvGraphicFramePr>
        <p:xfrm>
          <a:off x="6194887" y="2737473"/>
          <a:ext cx="2912658" cy="1604334"/>
        </p:xfrm>
        <a:graphic>
          <a:graphicData uri="http://schemas.openxmlformats.org/drawingml/2006/chart">
            <c:chart xmlns:c="http://schemas.openxmlformats.org/drawingml/2006/chart" xmlns:r="http://schemas.openxmlformats.org/officeDocument/2006/relationships" r:id="rId7"/>
          </a:graphicData>
        </a:graphic>
      </p:graphicFrame>
      <p:sp>
        <p:nvSpPr>
          <p:cNvPr id="3" name="TextBox 2">
            <a:extLst>
              <a:ext uri="{FF2B5EF4-FFF2-40B4-BE49-F238E27FC236}">
                <a16:creationId xmlns:a16="http://schemas.microsoft.com/office/drawing/2014/main" id="{784933DC-23CE-FB3E-C97A-49730E0CD23E}"/>
              </a:ext>
            </a:extLst>
          </p:cNvPr>
          <p:cNvSpPr txBox="1"/>
          <p:nvPr/>
        </p:nvSpPr>
        <p:spPr>
          <a:xfrm>
            <a:off x="3064653" y="3676292"/>
            <a:ext cx="2952071" cy="1200329"/>
          </a:xfrm>
          <a:prstGeom prst="rect">
            <a:avLst/>
          </a:prstGeom>
          <a:noFill/>
        </p:spPr>
        <p:txBody>
          <a:bodyPr wrap="square" rtlCol="0">
            <a:spAutoFit/>
          </a:bodyPr>
          <a:lstStyle/>
          <a:p>
            <a:pPr rtl="0"/>
            <a:r>
              <a:rPr lang="en-US" sz="900" b="0" i="0" u="none" strike="noStrike" dirty="0">
                <a:solidFill>
                  <a:srgbClr val="000000"/>
                </a:solidFill>
                <a:effectLst/>
                <a:latin typeface="Calibri" panose="020F0502020204030204" pitchFamily="34" charset="0"/>
                <a:cs typeface="Calibri" panose="020F0502020204030204" pitchFamily="34" charset="0"/>
              </a:rPr>
              <a:t> To help answer our research question, descriptive analysis is an approach that will be firstly used to reveal the content count difference between Netflix and Hulu. Next, we will group release years to compare if the platforms tend to upload newer or older content. In other words, we will make distributions to examine release years.</a:t>
            </a:r>
            <a:endParaRPr lang="en-US" sz="900" b="0" dirty="0">
              <a:effectLst/>
              <a:latin typeface="Calibri" panose="020F0502020204030204" pitchFamily="34" charset="0"/>
              <a:cs typeface="Calibri" panose="020F0502020204030204" pitchFamily="34" charset="0"/>
            </a:endParaRPr>
          </a:p>
          <a:p>
            <a:br>
              <a:rPr lang="en-US" sz="900" dirty="0"/>
            </a:br>
            <a:endParaRPr lang="en-US" sz="900"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3E69B2DF-9B56-AB80-4AFF-667F2B4B8DE8}"/>
              </a:ext>
            </a:extLst>
          </p:cNvPr>
          <p:cNvSpPr/>
          <p:nvPr/>
        </p:nvSpPr>
        <p:spPr>
          <a:xfrm>
            <a:off x="3095048" y="4582882"/>
            <a:ext cx="2834640" cy="228600"/>
          </a:xfrm>
          <a:prstGeom prst="rect">
            <a:avLst/>
          </a:prstGeom>
          <a:solidFill>
            <a:srgbClr val="00724C"/>
          </a:solidFill>
          <a:ln>
            <a:solidFill>
              <a:schemeClr val="accent6">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cs typeface="Calibri" panose="020F0502020204030204" pitchFamily="34" charset="0"/>
              </a:rPr>
              <a:t>Results</a:t>
            </a:r>
          </a:p>
        </p:txBody>
      </p:sp>
      <p:pic>
        <p:nvPicPr>
          <p:cNvPr id="15" name="Picture 14">
            <a:extLst>
              <a:ext uri="{FF2B5EF4-FFF2-40B4-BE49-F238E27FC236}">
                <a16:creationId xmlns:a16="http://schemas.microsoft.com/office/drawing/2014/main" id="{A6F755FA-7A0F-C548-B884-FA33662B88B4}"/>
              </a:ext>
            </a:extLst>
          </p:cNvPr>
          <p:cNvPicPr>
            <a:picLocks noChangeAspect="1"/>
          </p:cNvPicPr>
          <p:nvPr/>
        </p:nvPicPr>
        <p:blipFill>
          <a:blip r:embed="rId8"/>
          <a:stretch>
            <a:fillRect/>
          </a:stretch>
        </p:blipFill>
        <p:spPr>
          <a:xfrm>
            <a:off x="3036977" y="2169340"/>
            <a:ext cx="3099583" cy="1080045"/>
          </a:xfrm>
          <a:prstGeom prst="rect">
            <a:avLst/>
          </a:prstGeom>
        </p:spPr>
      </p:pic>
      <p:sp>
        <p:nvSpPr>
          <p:cNvPr id="19" name="TextBox 18">
            <a:extLst>
              <a:ext uri="{FF2B5EF4-FFF2-40B4-BE49-F238E27FC236}">
                <a16:creationId xmlns:a16="http://schemas.microsoft.com/office/drawing/2014/main" id="{43E5E01A-C680-11A9-487B-7A66AEFB440E}"/>
              </a:ext>
            </a:extLst>
          </p:cNvPr>
          <p:cNvSpPr txBox="1"/>
          <p:nvPr/>
        </p:nvSpPr>
        <p:spPr>
          <a:xfrm>
            <a:off x="3069457" y="4828717"/>
            <a:ext cx="2943122" cy="369332"/>
          </a:xfrm>
          <a:prstGeom prst="rect">
            <a:avLst/>
          </a:prstGeom>
          <a:noFill/>
        </p:spPr>
        <p:txBody>
          <a:bodyPr wrap="square" rtlCol="0">
            <a:spAutoFit/>
          </a:bodyPr>
          <a:lstStyle/>
          <a:p>
            <a:pPr rtl="0"/>
            <a:r>
              <a:rPr lang="en-US" sz="900" dirty="0">
                <a:solidFill>
                  <a:srgbClr val="000000"/>
                </a:solidFill>
                <a:latin typeface="Calibri" panose="020F0502020204030204" pitchFamily="34" charset="0"/>
                <a:cs typeface="Calibri" panose="020F0502020204030204" pitchFamily="34" charset="0"/>
              </a:rPr>
              <a:t>Visualizations</a:t>
            </a:r>
            <a:r>
              <a:rPr lang="en-US" sz="900" b="0" i="0" u="none" strike="noStrike" dirty="0">
                <a:solidFill>
                  <a:srgbClr val="000000"/>
                </a:solidFill>
                <a:effectLst/>
                <a:latin typeface="Calibri" panose="020F0502020204030204" pitchFamily="34" charset="0"/>
                <a:cs typeface="Calibri" panose="020F0502020204030204" pitchFamily="34" charset="0"/>
              </a:rPr>
              <a:t> below depict findings for the research topic:</a:t>
            </a:r>
            <a:br>
              <a:rPr lang="en-US" sz="900" dirty="0"/>
            </a:br>
            <a:endParaRPr lang="en-US" sz="9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04124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1502</TotalTime>
  <Words>786</Words>
  <Application>Microsoft Macintosh PowerPoint</Application>
  <PresentationFormat>Widescreen</PresentationFormat>
  <Paragraphs>66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 Narrow</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Ayesha Abdurahman Abdullahi</cp:lastModifiedBy>
  <cp:revision>22</cp:revision>
  <dcterms:created xsi:type="dcterms:W3CDTF">2021-03-06T13:34:54Z</dcterms:created>
  <dcterms:modified xsi:type="dcterms:W3CDTF">2024-12-20T17:49:44Z</dcterms:modified>
</cp:coreProperties>
</file>