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Merriweather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0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f4c96ff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0df4c96ff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5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1ad059d20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51ad059d20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70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1ad059d20_3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51ad059d20_3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ad059d20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51ad059d20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12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3b00a51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3b00a51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00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1ad059d20_3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1ad059d20_3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8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1ad059d20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1ad059d20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92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1ad059d20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1ad059d20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57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1ad059d20_7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1ad059d20_7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52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1ad059d20_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1ad059d20_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60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1ad059d20_7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1ad059d20_7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7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f4c96ff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0df4c96ff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17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01b019a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01b019a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71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3b00a51e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3b00a51e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53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3b00a51e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3b00a51e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177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1ad059d20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1ad059d20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79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1ad059d20_7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1ad059d20_7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050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1ad059d20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51ad059d20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40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b00a51e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b00a51e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5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df4c96ff3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0df4c96ff3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462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4c2a9d0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14c2a9d0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09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df4c96ff3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0df4c96ff3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13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f4c96ff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0df4c96ff3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54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df4c96ff3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0df4c96ff3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7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df4c96ff3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0df4c96ff3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1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3a40ef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3a40ef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03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3a40ef8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3a40ef8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86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f4c96ff3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0df4c96ff3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6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7932b536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37932b536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0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3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 b="1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2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61" name="Google Shape;61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6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13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rgbClr val="2D314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ctrTitle"/>
          </p:nvPr>
        </p:nvSpPr>
        <p:spPr>
          <a:xfrm>
            <a:off x="458700" y="2052350"/>
            <a:ext cx="4709700" cy="28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" sz="2240" dirty="0"/>
              <a:t>Transformation </a:t>
            </a:r>
            <a:r>
              <a:rPr lang="en" sz="2240"/>
              <a:t>from </a:t>
            </a:r>
            <a:r>
              <a:rPr lang="en" sz="2240" smtClean="0"/>
              <a:t>Real </a:t>
            </a:r>
            <a:r>
              <a:rPr lang="en" sz="2240" dirty="0"/>
              <a:t>to Cartoon Images</a:t>
            </a:r>
            <a:endParaRPr sz="2240" dirty="0"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Dataset Acquisition: Real-World Images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1"/>
          </p:nvPr>
        </p:nvSpPr>
        <p:spPr>
          <a:xfrm>
            <a:off x="222900" y="1891100"/>
            <a:ext cx="87537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1" u="sng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 For real world images we have used </a:t>
            </a:r>
            <a:r>
              <a:rPr lang="en">
                <a:solidFill>
                  <a:schemeClr val="dk1"/>
                </a:solidFill>
              </a:rPr>
              <a:t>MS COCO dataset  (Microsoft Common Objects in Context) which is a large-scale image dataset containing 328,000 images of everyday objects and humans.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>
                <a:solidFill>
                  <a:schemeClr val="dk1"/>
                </a:solidFill>
              </a:rPr>
              <a:t> We have used 1000 images from it to train our model.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The images are in jpg format.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Dataset Acquisition: Cartoon Images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39"/>
          <p:cNvSpPr txBox="1">
            <a:spLocks noGrp="1"/>
          </p:cNvSpPr>
          <p:nvPr>
            <p:ph type="body" idx="1"/>
          </p:nvPr>
        </p:nvSpPr>
        <p:spPr>
          <a:xfrm>
            <a:off x="222900" y="1891100"/>
            <a:ext cx="87537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1" u="sng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For cartoon images we have used the Safebooru dataset which contains 10 lac cartoon images.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We have used 1000from it.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The images are in png format.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3" name="Google Shape;20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Generated Dataset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222900" y="1891100"/>
            <a:ext cx="87537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Cartoons with smoothed edges have been created from the Safebooru dataset.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1000 such images have been generated.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0868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&amp; Methodologies </a:t>
            </a:r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559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Our model contains Generative Adversarial Network.</a:t>
            </a: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Generative Adversarial Networks (GANs) have achieved great success even when it is used in the unsupervised dataset.</a:t>
            </a: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The loss function is a simple sum of adversarial loss and content loss.</a:t>
            </a: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Feature extracted by VGG-16 network.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4060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Methodologies </a:t>
            </a:r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559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grpSp>
        <p:nvGrpSpPr>
          <p:cNvPr id="223" name="Google Shape;223;p42"/>
          <p:cNvGrpSpPr/>
          <p:nvPr/>
        </p:nvGrpSpPr>
        <p:grpSpPr>
          <a:xfrm>
            <a:off x="317682" y="1920447"/>
            <a:ext cx="4199047" cy="2803748"/>
            <a:chOff x="1118308" y="283725"/>
            <a:chExt cx="2090742" cy="4076400"/>
          </a:xfrm>
        </p:grpSpPr>
        <p:sp>
          <p:nvSpPr>
            <p:cNvPr id="224" name="Google Shape;224;p4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2"/>
            <p:cNvSpPr/>
            <p:nvPr/>
          </p:nvSpPr>
          <p:spPr>
            <a:xfrm>
              <a:off x="1178514" y="341740"/>
              <a:ext cx="20304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2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Generator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42"/>
          <p:cNvGrpSpPr/>
          <p:nvPr/>
        </p:nvGrpSpPr>
        <p:grpSpPr>
          <a:xfrm>
            <a:off x="4685454" y="1920447"/>
            <a:ext cx="4199047" cy="2803748"/>
            <a:chOff x="1118308" y="283725"/>
            <a:chExt cx="2090742" cy="4076400"/>
          </a:xfrm>
        </p:grpSpPr>
        <p:sp>
          <p:nvSpPr>
            <p:cNvPr id="229" name="Google Shape;229;p4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2"/>
            <p:cNvSpPr/>
            <p:nvPr/>
          </p:nvSpPr>
          <p:spPr>
            <a:xfrm>
              <a:off x="1275745" y="341703"/>
              <a:ext cx="5346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2"/>
            <p:cNvSpPr/>
            <p:nvPr/>
          </p:nvSpPr>
          <p:spPr>
            <a:xfrm rot="5400000">
              <a:off x="1350673" y="2887764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2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Discriminator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42"/>
          <p:cNvSpPr/>
          <p:nvPr/>
        </p:nvSpPr>
        <p:spPr>
          <a:xfrm>
            <a:off x="6322275" y="1960350"/>
            <a:ext cx="1052100" cy="171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7562425" y="1960350"/>
            <a:ext cx="1167900" cy="171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2"/>
          <p:cNvSpPr/>
          <p:nvPr/>
        </p:nvSpPr>
        <p:spPr>
          <a:xfrm rot="5400000">
            <a:off x="6714526" y="3527845"/>
            <a:ext cx="267600" cy="5586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2"/>
          <p:cNvSpPr/>
          <p:nvPr/>
        </p:nvSpPr>
        <p:spPr>
          <a:xfrm rot="5400000">
            <a:off x="7997201" y="3527845"/>
            <a:ext cx="267600" cy="5586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459500" y="2533000"/>
            <a:ext cx="4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REAL-WORLD IMAGES</a:t>
            </a:r>
            <a:endParaRPr b="1"/>
          </a:p>
        </p:txBody>
      </p:sp>
      <p:sp>
        <p:nvSpPr>
          <p:cNvPr id="238" name="Google Shape;238;p42"/>
          <p:cNvSpPr txBox="1"/>
          <p:nvPr/>
        </p:nvSpPr>
        <p:spPr>
          <a:xfrm>
            <a:off x="4881325" y="2034400"/>
            <a:ext cx="132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CARTOON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IMAGES</a:t>
            </a:r>
            <a:endParaRPr b="1"/>
          </a:p>
        </p:txBody>
      </p:sp>
      <p:sp>
        <p:nvSpPr>
          <p:cNvPr id="239" name="Google Shape;239;p42"/>
          <p:cNvSpPr txBox="1"/>
          <p:nvPr/>
        </p:nvSpPr>
        <p:spPr>
          <a:xfrm>
            <a:off x="6049100" y="2034400"/>
            <a:ext cx="1574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SMOOTH EDGED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CARTOON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IMAGES</a:t>
            </a:r>
            <a:endParaRPr b="1"/>
          </a:p>
        </p:txBody>
      </p:sp>
      <p:sp>
        <p:nvSpPr>
          <p:cNvPr id="240" name="Google Shape;240;p42"/>
          <p:cNvSpPr txBox="1"/>
          <p:nvPr/>
        </p:nvSpPr>
        <p:spPr>
          <a:xfrm>
            <a:off x="7374375" y="2034400"/>
            <a:ext cx="150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GENERATED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CARTOON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124675" y="103925"/>
            <a:ext cx="215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Workflow Diagram</a:t>
            </a:r>
            <a:endParaRPr sz="1700" b="1"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684" y="0"/>
            <a:ext cx="49409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41853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Diagram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559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Dataset have been generated from safebooru(Cartoon) and Coco(real)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Converting the cartoon images to smoothed -edges images using canny edge and gaussian blur.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Data-Preprocessing of three input images(Resize,normalizes etc) using dataloader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Vgg-16 for Feature Extraction and to calculate content loss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Training the the generator and discriminator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Save the output after some epochs in a folder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5"/>
          <p:cNvPicPr preferRelativeResize="0"/>
          <p:nvPr/>
        </p:nvPicPr>
        <p:blipFill rotWithShape="1">
          <a:blip r:embed="rId3">
            <a:alphaModFix/>
          </a:blip>
          <a:srcRect l="28363" r="11594"/>
          <a:stretch/>
        </p:blipFill>
        <p:spPr>
          <a:xfrm>
            <a:off x="706550" y="58900"/>
            <a:ext cx="2565548" cy="324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5"/>
          <p:cNvPicPr preferRelativeResize="0"/>
          <p:nvPr/>
        </p:nvPicPr>
        <p:blipFill rotWithShape="1">
          <a:blip r:embed="rId4">
            <a:alphaModFix/>
          </a:blip>
          <a:srcRect l="31115"/>
          <a:stretch/>
        </p:blipFill>
        <p:spPr>
          <a:xfrm>
            <a:off x="3637300" y="430800"/>
            <a:ext cx="2565553" cy="3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5"/>
          <p:cNvPicPr preferRelativeResize="0"/>
          <p:nvPr/>
        </p:nvPicPr>
        <p:blipFill rotWithShape="1">
          <a:blip r:embed="rId5">
            <a:alphaModFix/>
          </a:blip>
          <a:srcRect l="25071"/>
          <a:stretch/>
        </p:blipFill>
        <p:spPr>
          <a:xfrm>
            <a:off x="6254325" y="1485875"/>
            <a:ext cx="2791174" cy="36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5"/>
          <p:cNvSpPr/>
          <p:nvPr/>
        </p:nvSpPr>
        <p:spPr>
          <a:xfrm rot="5400000">
            <a:off x="2114000" y="2756425"/>
            <a:ext cx="780300" cy="1870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5"/>
          <p:cNvSpPr/>
          <p:nvPr/>
        </p:nvSpPr>
        <p:spPr>
          <a:xfrm rot="5400000">
            <a:off x="4800650" y="3481050"/>
            <a:ext cx="633900" cy="1901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5"/>
          <p:cNvSpPr txBox="1"/>
          <p:nvPr/>
        </p:nvSpPr>
        <p:spPr>
          <a:xfrm>
            <a:off x="5720075" y="301325"/>
            <a:ext cx="3049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Generator Network Architecture</a:t>
            </a:r>
            <a:endParaRPr sz="1900" b="1"/>
          </a:p>
        </p:txBody>
      </p:sp>
      <p:pic>
        <p:nvPicPr>
          <p:cNvPr id="263" name="Google Shape;263;p45"/>
          <p:cNvPicPr preferRelativeResize="0"/>
          <p:nvPr/>
        </p:nvPicPr>
        <p:blipFill rotWithShape="1">
          <a:blip r:embed="rId3">
            <a:alphaModFix/>
          </a:blip>
          <a:srcRect t="31719" r="73607" b="25048"/>
          <a:stretch/>
        </p:blipFill>
        <p:spPr>
          <a:xfrm>
            <a:off x="133400" y="665025"/>
            <a:ext cx="999201" cy="124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41853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</a:t>
            </a:r>
            <a:endParaRPr/>
          </a:p>
        </p:txBody>
      </p:sp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559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The G begins with flat convolution followed by 2 down convolution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Eight Residual blocks with identical layout to construct the content and manifold feature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Two up-convolution with a stride of 2 and outer padding of 1 to reconstruct the output images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A final convolution with 7*7 kernels and with stride of 1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For the Discriminator the model has been used from the paper GAN for Photo Cartoonization authored by Yang Chen.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Consists of flat conv followed by a Leaky Relu then two strided conv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>
                <a:solidFill>
                  <a:srgbClr val="111111"/>
                </a:solidFill>
              </a:rPr>
              <a:t>Training for 210 epochs </a:t>
            </a:r>
            <a:endParaRPr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>
                <a:solidFill>
                  <a:srgbClr val="111111"/>
                </a:solidFill>
              </a:rPr>
              <a:t>Changing the value for ω ( </a:t>
            </a:r>
            <a:r>
              <a:rPr lang="en"/>
              <a:t>Weight value for content preservation from the real images to the comic style of the cartoon images</a:t>
            </a:r>
            <a:r>
              <a:rPr lang="en">
                <a:solidFill>
                  <a:srgbClr val="111111"/>
                </a:solidFill>
              </a:rPr>
              <a:t>)</a:t>
            </a:r>
            <a:endParaRPr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>
                <a:solidFill>
                  <a:srgbClr val="111111"/>
                </a:solidFill>
              </a:rPr>
              <a:t>Real Vs Cartoon images for different points in the training</a:t>
            </a:r>
            <a:endParaRPr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>
                <a:solidFill>
                  <a:srgbClr val="111111"/>
                </a:solidFill>
              </a:rPr>
              <a:t>Graph for Training Vs Validation Loss</a:t>
            </a:r>
            <a:endParaRPr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Group Information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3309200" y="307975"/>
            <a:ext cx="55896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 b="1" u="sng">
                <a:solidFill>
                  <a:schemeClr val="dk1"/>
                </a:solidFill>
              </a:rPr>
              <a:t>Supervised By 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ct val="102662"/>
              <a:buNone/>
            </a:pPr>
            <a:r>
              <a:rPr lang="en" sz="1753">
                <a:solidFill>
                  <a:schemeClr val="dk1"/>
                </a:solidFill>
              </a:rPr>
              <a:t>Nibir Chandra Mandal</a:t>
            </a:r>
            <a:endParaRPr sz="175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ct val="102662"/>
              <a:buNone/>
            </a:pPr>
            <a:r>
              <a:rPr lang="en" sz="1753">
                <a:solidFill>
                  <a:schemeClr val="dk1"/>
                </a:solidFill>
              </a:rPr>
              <a:t>Md. Tanvir Rouf Shawon</a:t>
            </a:r>
            <a:endParaRPr sz="175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ct val="102662"/>
              <a:buNone/>
            </a:pPr>
            <a:r>
              <a:rPr lang="en" sz="1753">
                <a:solidFill>
                  <a:schemeClr val="dk1"/>
                </a:solidFill>
              </a:rPr>
              <a:t>Department of Computer Science and Engineering </a:t>
            </a:r>
            <a:endParaRPr sz="175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ct val="102662"/>
              <a:buNone/>
            </a:pPr>
            <a:r>
              <a:rPr lang="en" sz="1753">
                <a:solidFill>
                  <a:schemeClr val="dk1"/>
                </a:solidFill>
              </a:rPr>
              <a:t>Ahsanullah University of Science and Technology</a:t>
            </a:r>
            <a:endParaRPr sz="175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ct val="102662"/>
              <a:buNone/>
            </a:pPr>
            <a:endParaRPr sz="175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 b="1" u="sng">
                <a:solidFill>
                  <a:schemeClr val="dk1"/>
                </a:solidFill>
              </a:rPr>
              <a:t>Presented By :</a:t>
            </a:r>
            <a:r>
              <a:rPr lang="en" b="1">
                <a:solidFill>
                  <a:schemeClr val="dk1"/>
                </a:solidFill>
              </a:rPr>
              <a:t>      </a:t>
            </a:r>
            <a:r>
              <a:rPr lang="en" b="1"/>
              <a:t>                                         01/09/2022</a:t>
            </a:r>
            <a:r>
              <a:rPr lang="en" b="1" u="sng"/>
              <a:t>            </a:t>
            </a:r>
            <a:endParaRPr b="1" u="sng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180104106 Rumana Akter                                                                                             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180104107 Ashif Reza                                         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180104109 Asifur Rahim       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180104118 Ayesha Afroze  </a:t>
            </a:r>
            <a:r>
              <a:rPr lang="en"/>
              <a:t>                   </a:t>
            </a:r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/>
        </p:nvSpPr>
        <p:spPr>
          <a:xfrm>
            <a:off x="547788" y="4277000"/>
            <a:ext cx="39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Fig : Real Image</a:t>
            </a:r>
            <a:endParaRPr b="1"/>
          </a:p>
        </p:txBody>
      </p:sp>
      <p:sp>
        <p:nvSpPr>
          <p:cNvPr id="281" name="Google Shape;281;p48"/>
          <p:cNvSpPr txBox="1"/>
          <p:nvPr/>
        </p:nvSpPr>
        <p:spPr>
          <a:xfrm>
            <a:off x="4312225" y="4277000"/>
            <a:ext cx="415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Fig : Cartoon Image</a:t>
            </a:r>
            <a:endParaRPr b="1"/>
          </a:p>
        </p:txBody>
      </p:sp>
      <p:sp>
        <p:nvSpPr>
          <p:cNvPr id="282" name="Google Shape;282;p48"/>
          <p:cNvSpPr txBox="1"/>
          <p:nvPr/>
        </p:nvSpPr>
        <p:spPr>
          <a:xfrm>
            <a:off x="124675" y="124675"/>
            <a:ext cx="4883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 Directly After First Epoch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75" y="1152450"/>
            <a:ext cx="2785412" cy="278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475" y="1152450"/>
            <a:ext cx="2785425" cy="27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8"/>
          <p:cNvSpPr txBox="1"/>
          <p:nvPr/>
        </p:nvSpPr>
        <p:spPr>
          <a:xfrm>
            <a:off x="374100" y="621375"/>
            <a:ext cx="3552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for </a:t>
            </a:r>
            <a:r>
              <a:rPr lang="en" sz="1450">
                <a:solidFill>
                  <a:srgbClr val="111111"/>
                </a:solidFill>
              </a:rPr>
              <a:t>ω is set to 10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>
            <a:spLocks noGrp="1"/>
          </p:cNvSpPr>
          <p:nvPr>
            <p:ph type="title" idx="4294967295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After 210 Epochs</a:t>
            </a:r>
            <a:endParaRPr b="1"/>
          </a:p>
        </p:txBody>
      </p:sp>
      <p:sp>
        <p:nvSpPr>
          <p:cNvPr id="291" name="Google Shape;291;p49"/>
          <p:cNvSpPr txBox="1"/>
          <p:nvPr/>
        </p:nvSpPr>
        <p:spPr>
          <a:xfrm>
            <a:off x="1085825" y="4443875"/>
            <a:ext cx="25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Fig: Real Image</a:t>
            </a:r>
            <a:endParaRPr b="1"/>
          </a:p>
        </p:txBody>
      </p:sp>
      <p:sp>
        <p:nvSpPr>
          <p:cNvPr id="292" name="Google Shape;292;p49"/>
          <p:cNvSpPr txBox="1"/>
          <p:nvPr/>
        </p:nvSpPr>
        <p:spPr>
          <a:xfrm>
            <a:off x="5341113" y="4537375"/>
            <a:ext cx="25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Fig: Cartoon Image</a:t>
            </a:r>
            <a:endParaRPr b="1"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00" y="1178160"/>
            <a:ext cx="2988125" cy="300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025" y="1178150"/>
            <a:ext cx="2988125" cy="295854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9"/>
          <p:cNvSpPr txBox="1"/>
          <p:nvPr/>
        </p:nvSpPr>
        <p:spPr>
          <a:xfrm>
            <a:off x="457325" y="654625"/>
            <a:ext cx="3205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Value for </a:t>
            </a:r>
            <a:r>
              <a:rPr lang="en" sz="1450">
                <a:solidFill>
                  <a:srgbClr val="111111"/>
                </a:solidFill>
              </a:rPr>
              <a:t>ω is set to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>
            <a:spLocks noGrp="1"/>
          </p:cNvSpPr>
          <p:nvPr>
            <p:ph type="title" idx="4294967295"/>
          </p:nvPr>
        </p:nvSpPr>
        <p:spPr>
          <a:xfrm>
            <a:off x="324475" y="148225"/>
            <a:ext cx="3852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Around 100 Epochs</a:t>
            </a:r>
            <a:endParaRPr b="1"/>
          </a:p>
        </p:txBody>
      </p:sp>
      <p:sp>
        <p:nvSpPr>
          <p:cNvPr id="301" name="Google Shape;301;p50"/>
          <p:cNvSpPr txBox="1">
            <a:spLocks noGrp="1"/>
          </p:cNvSpPr>
          <p:nvPr>
            <p:ph type="body" idx="4294967295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</a:t>
            </a:r>
            <a:endParaRPr/>
          </a:p>
        </p:txBody>
      </p:sp>
      <p:sp>
        <p:nvSpPr>
          <p:cNvPr id="302" name="Google Shape;302;p50"/>
          <p:cNvSpPr txBox="1"/>
          <p:nvPr/>
        </p:nvSpPr>
        <p:spPr>
          <a:xfrm>
            <a:off x="777125" y="4468125"/>
            <a:ext cx="31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Fig: Real Image</a:t>
            </a:r>
            <a:endParaRPr b="1"/>
          </a:p>
        </p:txBody>
      </p:sp>
      <p:sp>
        <p:nvSpPr>
          <p:cNvPr id="303" name="Google Shape;303;p50"/>
          <p:cNvSpPr txBox="1"/>
          <p:nvPr/>
        </p:nvSpPr>
        <p:spPr>
          <a:xfrm>
            <a:off x="5077675" y="4613575"/>
            <a:ext cx="31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Fig: Cartoon Image</a:t>
            </a:r>
            <a:endParaRPr b="1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75" y="1053475"/>
            <a:ext cx="3036200" cy="30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325" y="1053475"/>
            <a:ext cx="3076550" cy="31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0"/>
          <p:cNvSpPr txBox="1"/>
          <p:nvPr/>
        </p:nvSpPr>
        <p:spPr>
          <a:xfrm>
            <a:off x="324475" y="623475"/>
            <a:ext cx="3686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Value for </a:t>
            </a:r>
            <a:r>
              <a:rPr lang="en" sz="1450">
                <a:solidFill>
                  <a:srgbClr val="111111"/>
                </a:solidFill>
              </a:rPr>
              <a:t>ω is set to 0.000005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body" idx="4294967295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</a:t>
            </a:r>
            <a:endParaRPr/>
          </a:p>
        </p:txBody>
      </p:sp>
      <p:sp>
        <p:nvSpPr>
          <p:cNvPr id="312" name="Google Shape;312;p51"/>
          <p:cNvSpPr txBox="1"/>
          <p:nvPr/>
        </p:nvSpPr>
        <p:spPr>
          <a:xfrm>
            <a:off x="830350" y="4447325"/>
            <a:ext cx="31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Fig: Real Image</a:t>
            </a:r>
            <a:endParaRPr b="1"/>
          </a:p>
        </p:txBody>
      </p:sp>
      <p:sp>
        <p:nvSpPr>
          <p:cNvPr id="313" name="Google Shape;313;p51"/>
          <p:cNvSpPr txBox="1"/>
          <p:nvPr/>
        </p:nvSpPr>
        <p:spPr>
          <a:xfrm>
            <a:off x="5035700" y="4447325"/>
            <a:ext cx="31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Fig: Cartoon Images</a:t>
            </a:r>
            <a:endParaRPr b="1"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00" y="1028850"/>
            <a:ext cx="3085800" cy="30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450" y="1028850"/>
            <a:ext cx="3085800" cy="3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247300" y="124700"/>
            <a:ext cx="434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After 210 Epochs</a:t>
            </a:r>
            <a:endParaRPr sz="2800" b="1"/>
          </a:p>
        </p:txBody>
      </p:sp>
      <p:sp>
        <p:nvSpPr>
          <p:cNvPr id="317" name="Google Shape;317;p51"/>
          <p:cNvSpPr txBox="1"/>
          <p:nvPr/>
        </p:nvSpPr>
        <p:spPr>
          <a:xfrm>
            <a:off x="247300" y="581900"/>
            <a:ext cx="3345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Value for </a:t>
            </a:r>
            <a:r>
              <a:rPr lang="en" sz="1450">
                <a:solidFill>
                  <a:srgbClr val="111111"/>
                </a:solidFill>
              </a:rPr>
              <a:t>ω is set to 0.000005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/>
        </p:nvSpPr>
        <p:spPr>
          <a:xfrm>
            <a:off x="301325" y="176650"/>
            <a:ext cx="360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</a:rPr>
              <a:t>After 210 Epochs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2"/>
          <p:cNvSpPr txBox="1"/>
          <p:nvPr/>
        </p:nvSpPr>
        <p:spPr>
          <a:xfrm>
            <a:off x="301325" y="768925"/>
            <a:ext cx="3075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Value for </a:t>
            </a:r>
            <a:r>
              <a:rPr lang="en" sz="1450">
                <a:solidFill>
                  <a:srgbClr val="111111"/>
                </a:solidFill>
              </a:rPr>
              <a:t>ω is set to 0.000005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50" y="1392325"/>
            <a:ext cx="2954475" cy="29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275" y="1370700"/>
            <a:ext cx="2997725" cy="29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2"/>
          <p:cNvSpPr txBox="1"/>
          <p:nvPr/>
        </p:nvSpPr>
        <p:spPr>
          <a:xfrm>
            <a:off x="945575" y="4530425"/>
            <a:ext cx="295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Fig: Real Image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2"/>
          <p:cNvSpPr txBox="1"/>
          <p:nvPr/>
        </p:nvSpPr>
        <p:spPr>
          <a:xfrm>
            <a:off x="5464788" y="4530425"/>
            <a:ext cx="230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Fig: Cartoon Image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>
            <a:spLocks noGrp="1"/>
          </p:cNvSpPr>
          <p:nvPr>
            <p:ph type="title" idx="4294967295"/>
          </p:nvPr>
        </p:nvSpPr>
        <p:spPr>
          <a:xfrm>
            <a:off x="127050" y="94750"/>
            <a:ext cx="35595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 Analysis</a:t>
            </a:r>
            <a:endParaRPr b="1"/>
          </a:p>
        </p:txBody>
      </p:sp>
      <p:sp>
        <p:nvSpPr>
          <p:cNvPr id="333" name="Google Shape;333;p53"/>
          <p:cNvSpPr txBox="1">
            <a:spLocks noGrp="1"/>
          </p:cNvSpPr>
          <p:nvPr>
            <p:ph type="body" idx="4294967295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</a:t>
            </a:r>
            <a:endParaRPr/>
          </a:p>
        </p:txBody>
      </p:sp>
      <p:sp>
        <p:nvSpPr>
          <p:cNvPr id="334" name="Google Shape;334;p53"/>
          <p:cNvSpPr txBox="1"/>
          <p:nvPr/>
        </p:nvSpPr>
        <p:spPr>
          <a:xfrm>
            <a:off x="3257800" y="4624650"/>
            <a:ext cx="31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Fig: Training vs Validation Loss</a:t>
            </a:r>
            <a:endParaRPr b="1"/>
          </a:p>
        </p:txBody>
      </p:sp>
      <p:pic>
        <p:nvPicPr>
          <p:cNvPr id="335" name="Google Shape;3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926" y="940476"/>
            <a:ext cx="5103751" cy="34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127050" y="540350"/>
            <a:ext cx="2935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Value for </a:t>
            </a:r>
            <a:r>
              <a:rPr lang="en" sz="1450">
                <a:solidFill>
                  <a:srgbClr val="111111"/>
                </a:solidFill>
              </a:rPr>
              <a:t>ω is set to 0.000005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5806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We would like to look into how to better stylize cartoons of human faces by utilizing local facial traits.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We would employ Conditional-GAN to accomplish this.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49" name="Google Shape;349;p5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50" name="Google Shape;350;p5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51" name="Google Shape;351;p5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52" name="Google Shape;352;p5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53" name="Google Shape;353;p5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4948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54" name="Google Shape;354;p5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4948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References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7" name="Google Shape;357;p55"/>
          <p:cNvSpPr txBox="1">
            <a:spLocks noGrp="1"/>
          </p:cNvSpPr>
          <p:nvPr>
            <p:ph type="body" idx="1"/>
          </p:nvPr>
        </p:nvSpPr>
        <p:spPr>
          <a:xfrm>
            <a:off x="207575" y="1920450"/>
            <a:ext cx="8813700" cy="30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[1] “J.-Y. Zhu, T. Park, P. Isola, and A. A. Efros. Unpaired imageto-image translation using cycle-consistent adversarial networks. In International Conference on Computer Vision, 2017. </a:t>
            </a:r>
            <a:endParaRPr sz="1200"/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[2] “J. Clerk Maxwell, A Treatise on Electricity and Magnetism, 3rd ed., vol. 2. Oxford: Clarendon, 1892, pp.68--73.</a:t>
            </a:r>
            <a:endParaRPr sz="1200"/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[3] “Chen, Yang, Yu-Kun Lai, and Yong-Jin Liu. "Cartoongan: Generative adversarial networks for photo cartoonization." Proceedings of the IEEE conference on computer vision and pattern recognition. 2018.</a:t>
            </a:r>
            <a:endParaRPr sz="1200"/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[4] “Y. Chen, Y. -K. Lai and Y. -J. Liu, "Transforming photos to comics using convolutional neural networks," 2017 IEEE International Conference on Image Processing (ICIP), 2017 </a:t>
            </a:r>
            <a:r>
              <a:rPr lang="en" sz="1200">
                <a:solidFill>
                  <a:srgbClr val="073763"/>
                </a:solidFill>
              </a:rPr>
              <a:t> </a:t>
            </a:r>
            <a:endParaRPr sz="120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58" name="Google Shape;35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64" name="Google Shape;364;p5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66" name="Google Shape;366;p5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67" name="Google Shape;367;p5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68" name="Google Shape;368;p5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69" name="Google Shape;369;p5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4948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70" name="Google Shape;370;p5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4948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References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3" name="Google Shape;373;p56"/>
          <p:cNvSpPr txBox="1">
            <a:spLocks noGrp="1"/>
          </p:cNvSpPr>
          <p:nvPr>
            <p:ph type="body" idx="1"/>
          </p:nvPr>
        </p:nvSpPr>
        <p:spPr>
          <a:xfrm>
            <a:off x="207575" y="1920450"/>
            <a:ext cx="8813700" cy="30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073763"/>
                </a:solidFill>
              </a:rPr>
              <a:t>[5] ”</a:t>
            </a:r>
            <a:r>
              <a:rPr lang="en" sz="1200"/>
              <a:t>Sultan, KM Arefeen, et al. "toon2real: Translating Cartoon Images to Realistic Images." 2020 IEEE 32nd International Conference on Tools with Artificial Intelligence (ICTAI). IEEE, 2020.</a:t>
            </a:r>
            <a:r>
              <a:rPr lang="en" sz="1200">
                <a:solidFill>
                  <a:srgbClr val="073763"/>
                </a:solidFill>
              </a:rPr>
              <a:t> </a:t>
            </a:r>
            <a:endParaRPr sz="1100">
              <a:solidFill>
                <a:srgbClr val="073763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/>
              <a:t>[6] “Wang, Xinrui, and Jinze Yu. "Learning to cartoonize using white-box cartoon representations." Proceedings of the IEEE/CVF conference on computer vision and pattern recognition. 2020. 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073763"/>
                </a:solidFill>
              </a:rPr>
              <a:t>[7]”</a:t>
            </a:r>
            <a:r>
              <a:rPr lang="en" sz="1200"/>
              <a:t>Black Mamba " Generating fake faces using GAN”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/>
              <a:t>[8]”Forrester Cole. " Cartoon Set” 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/>
              <a:t>[9]”</a:t>
            </a:r>
            <a:r>
              <a:rPr lang="en" sz="1200">
                <a:highlight>
                  <a:schemeClr val="lt1"/>
                </a:highlight>
              </a:rPr>
              <a:t> Goodfellow, Ian, Jean Pouget-Abadie, Mehdi Mirza, Bing Xu, David Warde-Farley, Sherjil Ozair, Aaron Courville, and Yoshua Bengio. "Generative adversarial nets." Advances in neural information processing systems 27 (2014).”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200"/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74" name="Google Shape;37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80" name="Google Shape;380;p5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0556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Project  Statement:</a:t>
            </a:r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137425" y="2045000"/>
            <a:ext cx="8860500" cy="2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Cartoon occupies a large part of entertainment.</a:t>
            </a: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Lot of work to recreate real-world scenes in cartoon forms.</a:t>
            </a: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Significant amount of time can be saved for artists by using specially created processes</a:t>
            </a:r>
            <a:endParaRPr sz="17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449233" y="4551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05100" y="2055325"/>
            <a:ext cx="8533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 b="1" u="sng">
                <a:solidFill>
                  <a:srgbClr val="073763"/>
                </a:solidFill>
              </a:rPr>
              <a:t>Paper 01:</a:t>
            </a:r>
            <a:r>
              <a:rPr lang="en" sz="1700" b="1">
                <a:solidFill>
                  <a:srgbClr val="073763"/>
                </a:solidFill>
              </a:rPr>
              <a:t> CartoonGAN: Generative Adversarial Networks for Photo Cartoonization</a:t>
            </a:r>
            <a:endParaRPr sz="1700" b="1">
              <a:solidFill>
                <a:srgbClr val="07376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 b="1">
              <a:solidFill>
                <a:srgbClr val="073763"/>
              </a:solidFill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" sz="1700">
                <a:solidFill>
                  <a:srgbClr val="A61C00"/>
                </a:solidFill>
              </a:rPr>
              <a:t>Author : Yang Chen Tsinghua University, China, Yu-Kun Lai Cardiff University, UK, Yong-Jin Liu Tsinghua University, China</a:t>
            </a:r>
            <a:endParaRPr sz="1700">
              <a:solidFill>
                <a:srgbClr val="A61C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61C00"/>
              </a:solidFill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The solution belongs to learning based methods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GAN framework was proposed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Unpaired photos and cartoon images were used</a:t>
            </a: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1" name="Google Shape;15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05100" y="2067725"/>
            <a:ext cx="853380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Two losses are proposed: </a:t>
            </a:r>
            <a:endParaRPr sz="1700">
              <a:solidFill>
                <a:schemeClr val="dk1"/>
              </a:solidFill>
            </a:endParaRPr>
          </a:p>
          <a:p>
            <a:pPr marL="9144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 a semantic content loss </a:t>
            </a:r>
            <a:endParaRPr sz="1700">
              <a:solidFill>
                <a:schemeClr val="dk1"/>
              </a:solidFill>
            </a:endParaRPr>
          </a:p>
          <a:p>
            <a:pPr marL="9144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 an edge-promoting adversarial loss</a:t>
            </a:r>
            <a:endParaRPr sz="17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An initialization phase was introduced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4351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8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rgbClr val="073763"/>
                </a:solidFill>
              </a:rPr>
              <a:t>Paper 02:</a:t>
            </a:r>
            <a:r>
              <a:rPr lang="en" sz="1700" b="1">
                <a:solidFill>
                  <a:srgbClr val="073763"/>
                </a:solidFill>
              </a:rPr>
              <a:t> Learning to Cartoonize Using White-box Cartoon Representations</a:t>
            </a:r>
            <a:endParaRPr sz="1700" b="1">
              <a:solidFill>
                <a:srgbClr val="07376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73763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" sz="1700">
                <a:solidFill>
                  <a:srgbClr val="A61C00"/>
                </a:solidFill>
              </a:rPr>
              <a:t>Author  :  Xinrui Wang, Jinze Yu, The University of Tokyo.</a:t>
            </a:r>
            <a:endParaRPr sz="1700">
              <a:solidFill>
                <a:srgbClr val="A61C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61C00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Three white-box representations was proposed from images: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surface representation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structure representation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texture representation </a:t>
            </a:r>
            <a:endParaRPr sz="17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40086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A Generative Adversarial Network (GAN) framework is used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An unpaired image-to-image translation framework was adopted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VGG network is used 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189325" y="1909100"/>
            <a:ext cx="8832000" cy="30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 b="1" u="sng">
                <a:solidFill>
                  <a:srgbClr val="073763"/>
                </a:solidFill>
              </a:rPr>
              <a:t>Paper 03 :</a:t>
            </a:r>
            <a:r>
              <a:rPr lang="en" sz="1700" b="1">
                <a:solidFill>
                  <a:srgbClr val="073763"/>
                </a:solidFill>
              </a:rPr>
              <a:t> Toon2real: Translating Cartoon Images to Realistic Images</a:t>
            </a:r>
            <a:endParaRPr sz="17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Char char="●"/>
            </a:pPr>
            <a:r>
              <a:rPr lang="en" sz="1600">
                <a:solidFill>
                  <a:srgbClr val="A61C00"/>
                </a:solidFill>
              </a:rPr>
              <a:t>Author : K. M. Arefeen Sultan, Mohammad Imrul Jubair, MD. Nahidul Islam, Sayed Hossain Khan, Ahsanullah University of Science and Technology, Bangladesh</a:t>
            </a:r>
            <a:endParaRPr sz="1600">
              <a:solidFill>
                <a:srgbClr val="A61C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61C00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Cartoon images to photo-realistic images were generated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CycleGAN building approach was taken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Spectral normalization technique was implemented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Two losses are proposed :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Adversarial loss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Reconstruction loss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77" name="Google Shape;17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Dataset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222900" y="1891100"/>
            <a:ext cx="87537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 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184" name="Google Shape;18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5" name="Google Shape;185;p37"/>
          <p:cNvSpPr/>
          <p:nvPr/>
        </p:nvSpPr>
        <p:spPr>
          <a:xfrm>
            <a:off x="3397379" y="2129250"/>
            <a:ext cx="2392200" cy="7272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Unpaired Dataset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6" name="Google Shape;186;p37"/>
          <p:cNvSpPr/>
          <p:nvPr/>
        </p:nvSpPr>
        <p:spPr>
          <a:xfrm>
            <a:off x="6080399" y="3596000"/>
            <a:ext cx="2392200" cy="7272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Cartoon Images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631552" y="3595899"/>
            <a:ext cx="2392200" cy="7272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Real-World Images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88" name="Google Shape;188;p37"/>
          <p:cNvCxnSpPr>
            <a:stCxn id="185" idx="2"/>
            <a:endCxn id="186" idx="0"/>
          </p:cNvCxnSpPr>
          <p:nvPr/>
        </p:nvCxnSpPr>
        <p:spPr>
          <a:xfrm rot="-5400000" flipH="1">
            <a:off x="5565179" y="1884750"/>
            <a:ext cx="739500" cy="2682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37"/>
          <p:cNvCxnSpPr>
            <a:stCxn id="187" idx="0"/>
            <a:endCxn id="185" idx="2"/>
          </p:cNvCxnSpPr>
          <p:nvPr/>
        </p:nvCxnSpPr>
        <p:spPr>
          <a:xfrm rot="-5400000">
            <a:off x="2840752" y="1843299"/>
            <a:ext cx="739500" cy="2765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On-screen Show (16:9)</PresentationFormat>
  <Paragraphs>193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Roboto</vt:lpstr>
      <vt:lpstr>Merriweather</vt:lpstr>
      <vt:lpstr>Simple Light</vt:lpstr>
      <vt:lpstr>Simple Light</vt:lpstr>
      <vt:lpstr>Transformation from Real to Cartoon Images</vt:lpstr>
      <vt:lpstr>Group Information </vt:lpstr>
      <vt:lpstr>Project  Statement:</vt:lpstr>
      <vt:lpstr>Literature Review :</vt:lpstr>
      <vt:lpstr>Literature Review :</vt:lpstr>
      <vt:lpstr>Literature Review</vt:lpstr>
      <vt:lpstr>Literature Review</vt:lpstr>
      <vt:lpstr>Literature Review :</vt:lpstr>
      <vt:lpstr>Dataset </vt:lpstr>
      <vt:lpstr>Dataset Acquisition: Real-World Images</vt:lpstr>
      <vt:lpstr>Dataset Acquisition: Cartoon Images</vt:lpstr>
      <vt:lpstr>Generated Dataset </vt:lpstr>
      <vt:lpstr>Implementation &amp; Methodologies </vt:lpstr>
      <vt:lpstr>Implementation &amp; Methodologies </vt:lpstr>
      <vt:lpstr>PowerPoint Presentation</vt:lpstr>
      <vt:lpstr>Workflow Diagram</vt:lpstr>
      <vt:lpstr>PowerPoint Presentation</vt:lpstr>
      <vt:lpstr>Network Architecture</vt:lpstr>
      <vt:lpstr>Result Analysis</vt:lpstr>
      <vt:lpstr>PowerPoint Presentation</vt:lpstr>
      <vt:lpstr> After 210 Epochs</vt:lpstr>
      <vt:lpstr>Around 100 Epochs</vt:lpstr>
      <vt:lpstr>PowerPoint Presentation</vt:lpstr>
      <vt:lpstr>PowerPoint Presentation</vt:lpstr>
      <vt:lpstr>Result Analysis</vt:lpstr>
      <vt:lpstr>Future Work</vt:lpstr>
      <vt:lpstr> </vt:lpstr>
      <vt:lpstr>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from Real to Cartoon Images</dc:title>
  <cp:lastModifiedBy>Microsoft account</cp:lastModifiedBy>
  <cp:revision>1</cp:revision>
  <dcterms:modified xsi:type="dcterms:W3CDTF">2022-10-23T05:08:07Z</dcterms:modified>
</cp:coreProperties>
</file>