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70" r:id="rId7"/>
    <p:sldId id="269" r:id="rId8"/>
    <p:sldId id="271" r:id="rId9"/>
    <p:sldId id="260" r:id="rId10"/>
    <p:sldId id="263" r:id="rId11"/>
    <p:sldId id="264" r:id="rId12"/>
    <p:sldId id="265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76E4-6C5C-47D3-A558-C7F2252DA378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1617-4209-4FC9-9D88-21AB403476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89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76E4-6C5C-47D3-A558-C7F2252DA378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1617-4209-4FC9-9D88-21AB403476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83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76E4-6C5C-47D3-A558-C7F2252DA378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1617-4209-4FC9-9D88-21AB403476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50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76E4-6C5C-47D3-A558-C7F2252DA378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1617-4209-4FC9-9D88-21AB403476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02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76E4-6C5C-47D3-A558-C7F2252DA378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1617-4209-4FC9-9D88-21AB403476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827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76E4-6C5C-47D3-A558-C7F2252DA378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1617-4209-4FC9-9D88-21AB403476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11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76E4-6C5C-47D3-A558-C7F2252DA378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1617-4209-4FC9-9D88-21AB403476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086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76E4-6C5C-47D3-A558-C7F2252DA378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1617-4209-4FC9-9D88-21AB403476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80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76E4-6C5C-47D3-A558-C7F2252DA378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1617-4209-4FC9-9D88-21AB403476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6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76E4-6C5C-47D3-A558-C7F2252DA378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1617-4209-4FC9-9D88-21AB403476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67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76E4-6C5C-47D3-A558-C7F2252DA378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91617-4209-4FC9-9D88-21AB403476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72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F76E4-6C5C-47D3-A558-C7F2252DA378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91617-4209-4FC9-9D88-21AB403476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322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boeing-b-747-plane-flight-height-wallpaper-mubhe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iimpacts.org/tepsbrainestimate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CE9C85-2146-C731-1547-F537F0782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428" y="3156615"/>
            <a:ext cx="12192000" cy="3689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4157CF-2B03-56E0-1CC2-77CDBAE17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5814"/>
            <a:ext cx="8417442" cy="3689498"/>
          </a:xfrm>
        </p:spPr>
        <p:txBody>
          <a:bodyPr>
            <a:normAutofit fontScale="90000"/>
          </a:bodyPr>
          <a:lstStyle/>
          <a:p>
            <a:br>
              <a:rPr lang="en-GB" b="1" dirty="0"/>
            </a:br>
            <a:r>
              <a:rPr lang="en-GB" dirty="0">
                <a:solidFill>
                  <a:schemeClr val="tx2"/>
                </a:solidFill>
              </a:rPr>
              <a:t>A Data-Driven Overview of Flight Departures Delay</a:t>
            </a:r>
            <a:br>
              <a:rPr lang="en-GB" dirty="0">
                <a:solidFill>
                  <a:schemeClr val="tx2"/>
                </a:solidFill>
              </a:rPr>
            </a:br>
            <a:r>
              <a:rPr lang="en-GB" dirty="0">
                <a:solidFill>
                  <a:schemeClr val="tx2"/>
                </a:solidFill>
              </a:rPr>
              <a:t>Flight Take Off Data - JFK Airport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66A50-4430-B83D-CDD0-2E7952DF7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5376" y="3742660"/>
            <a:ext cx="6461052" cy="2158409"/>
          </a:xfrm>
        </p:spPr>
        <p:txBody>
          <a:bodyPr/>
          <a:lstStyle/>
          <a:p>
            <a:r>
              <a:rPr lang="en-GB" b="1" dirty="0"/>
              <a:t>Presented by:</a:t>
            </a:r>
            <a:r>
              <a:rPr lang="en-GB" dirty="0"/>
              <a:t> Ayesha Ahmad Sumi</a:t>
            </a:r>
          </a:p>
          <a:p>
            <a:r>
              <a:rPr lang="en-GB" dirty="0"/>
              <a:t>Date : 13/06/2025</a:t>
            </a:r>
          </a:p>
        </p:txBody>
      </p:sp>
    </p:spTree>
    <p:extLst>
      <p:ext uri="{BB962C8B-B14F-4D97-AF65-F5344CB8AC3E}">
        <p14:creationId xmlns:p14="http://schemas.microsoft.com/office/powerpoint/2010/main" val="184223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71F9-7D65-5286-3CF1-ABE93B54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Taxi out delay based on wind Gust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B65E17-8536-A184-3BE9-E9408D7D8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256" y="1825625"/>
            <a:ext cx="10290544" cy="4351338"/>
          </a:xfrm>
        </p:spPr>
      </p:pic>
    </p:spTree>
    <p:extLst>
      <p:ext uri="{BB962C8B-B14F-4D97-AF65-F5344CB8AC3E}">
        <p14:creationId xmlns:p14="http://schemas.microsoft.com/office/powerpoint/2010/main" val="291286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32CB6-BA36-6375-AF76-3768DB91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Taxi out delay based on pressure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351171-36DF-BA06-F973-D3D342A54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516" y="1825624"/>
            <a:ext cx="8750596" cy="4872887"/>
          </a:xfrm>
        </p:spPr>
      </p:pic>
    </p:spTree>
    <p:extLst>
      <p:ext uri="{BB962C8B-B14F-4D97-AF65-F5344CB8AC3E}">
        <p14:creationId xmlns:p14="http://schemas.microsoft.com/office/powerpoint/2010/main" val="136643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7AA75-FFE9-A779-CB26-1026A8595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42260"/>
            <a:ext cx="3932237" cy="1515140"/>
          </a:xfrm>
        </p:spPr>
        <p:txBody>
          <a:bodyPr>
            <a:normAutofit/>
          </a:bodyPr>
          <a:lstStyle/>
          <a:p>
            <a:pPr algn="ctr"/>
            <a:r>
              <a:rPr lang="en-GB" sz="4800" dirty="0"/>
              <a:t>Linear Regression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8E4ACA-1ADC-9567-BF78-0699DAD3F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Linear regression shows the taxi out delay based on factors ("Actual", "Predicted"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The data shows </a:t>
            </a:r>
          </a:p>
          <a:p>
            <a:r>
              <a:rPr lang="en-GB" dirty="0"/>
              <a:t>Actual = [14, 15, 22, 12, 13, ..., 19, 22, 21, 13, 15]</a:t>
            </a:r>
          </a:p>
          <a:p>
            <a:r>
              <a:rPr lang="en-GB" dirty="0"/>
              <a:t>Predicted = [22.642122, 22.642122, 22.642122, 22.642122, 22.475764, ..., 20.593345]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89280BFC-1C0F-E9F4-C5E3-F7F0DB4E742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418" r="12418"/>
          <a:stretch/>
        </p:blipFill>
        <p:spPr>
          <a:xfrm>
            <a:off x="6096000" y="987425"/>
            <a:ext cx="5259388" cy="4873625"/>
          </a:xfrm>
        </p:spPr>
      </p:pic>
    </p:spTree>
    <p:extLst>
      <p:ext uri="{BB962C8B-B14F-4D97-AF65-F5344CB8AC3E}">
        <p14:creationId xmlns:p14="http://schemas.microsoft.com/office/powerpoint/2010/main" val="58801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525D-9A76-B84B-1DF3-DE46A023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9B5EF-3BBD-DA27-0C46-BC119219C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A linear regression model</a:t>
            </a:r>
            <a:r>
              <a:rPr lang="en-GB" dirty="0"/>
              <a:t> for taxi out delay can:</a:t>
            </a:r>
          </a:p>
          <a:p>
            <a:r>
              <a:rPr lang="en-GB" b="1" dirty="0"/>
              <a:t>Quantify key influences</a:t>
            </a:r>
            <a:r>
              <a:rPr lang="en-GB" dirty="0"/>
              <a:t> on taxi time</a:t>
            </a:r>
          </a:p>
          <a:p>
            <a:r>
              <a:rPr lang="en-GB" b="1" dirty="0"/>
              <a:t>Estimate congestion-free taxi time</a:t>
            </a:r>
            <a:endParaRPr lang="en-GB" dirty="0"/>
          </a:p>
          <a:p>
            <a:r>
              <a:rPr lang="en-GB" b="1" dirty="0"/>
              <a:t>Feed real‑time tools</a:t>
            </a:r>
            <a:r>
              <a:rPr lang="en-GB" dirty="0"/>
              <a:t> (pilots, ATC, dispatchers)</a:t>
            </a:r>
          </a:p>
          <a:p>
            <a:r>
              <a:rPr lang="en-GB" b="1" dirty="0"/>
              <a:t>Benchmark performances</a:t>
            </a:r>
            <a:r>
              <a:rPr lang="en-GB" dirty="0"/>
              <a:t> and flag process deviations</a:t>
            </a:r>
          </a:p>
          <a:p>
            <a:r>
              <a:rPr lang="en-GB" b="1" dirty="0"/>
              <a:t>Balance interpretability and sufficient accuracy</a:t>
            </a:r>
            <a:r>
              <a:rPr lang="en-GB" dirty="0"/>
              <a:t> compared to complex models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48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D6FE-B000-E0CA-E938-400B335C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2F5E-0452-0070-66FF-8450E0385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20456"/>
            <a:ext cx="4860783" cy="5178055"/>
          </a:xfrm>
        </p:spPr>
        <p:txBody>
          <a:bodyPr/>
          <a:lstStyle/>
          <a:p>
            <a:pPr fontAlgn="base"/>
            <a:r>
              <a:rPr lang="en-GB" dirty="0"/>
              <a:t>This data was published under an Academic Paper under Review by IEEE transportation. This file contains data about flights leaving from JKF airport between Nov 2019-Dec-2020. Taxi-Out prediction has been an important concept as it helps in calculating Runway time and directly impact the cost of the flight.</a:t>
            </a:r>
            <a:br>
              <a:rPr lang="en-GB" dirty="0"/>
            </a:b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37C094-AAC4-5C59-C52B-7BB0D4E92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783" y="1520456"/>
            <a:ext cx="7256789" cy="533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2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A297-1357-0A18-0ABF-3F72CFC2A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AB0D7-3B60-980D-F287-7ECDB9A3D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We will predict the TAXI_OUT time based on Wind Speed, Wind Gust and Pressure.</a:t>
            </a:r>
          </a:p>
          <a:p>
            <a:endParaRPr lang="en-GB" dirty="0"/>
          </a:p>
          <a:p>
            <a:r>
              <a:rPr lang="en-GB" dirty="0"/>
              <a:t>We will perform Exploratory Data Analysis (EDA), clean the data if need, then implement a linear regression model to predict the data. We will also use the lasso and Ridge to balance the new data.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414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9ED8-CAA1-DCFA-C287-D87C7F85B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 proposition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A5BB95-5F75-9F48-7E78-47DE0D942A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492534"/>
          <a:ext cx="10515600" cy="301752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7020495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954935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/>
                        <a:t>Stakeholder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112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Airlines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Reduce fuel costs, optimize schedules, and minimize delays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9145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Airports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Improve runway utilization, predict congestion, and manage ground traffic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233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Passengers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More reliable flight times, fewer delays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083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Air Traffic Controllers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Enable proactive rerouting and sequencing of departures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2834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Environmental Bodies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 idle engine time → reduced emissions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951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05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CE7E-D583-F80C-261B-012AB694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Taxi out delay by dew point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F00752-1198-5BE1-BD41-89DDC3A5A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4894060"/>
          </a:xfrm>
        </p:spPr>
      </p:pic>
    </p:spTree>
    <p:extLst>
      <p:ext uri="{BB962C8B-B14F-4D97-AF65-F5344CB8AC3E}">
        <p14:creationId xmlns:p14="http://schemas.microsoft.com/office/powerpoint/2010/main" val="158608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A18C9-EF25-7280-0AF9-8F0C22A49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Taxi out time by Humidity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C20FB5-CDCF-E08C-72C6-7688ADE83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940" y="1825624"/>
            <a:ext cx="7804297" cy="4957947"/>
          </a:xfrm>
        </p:spPr>
      </p:pic>
    </p:spTree>
    <p:extLst>
      <p:ext uri="{BB962C8B-B14F-4D97-AF65-F5344CB8AC3E}">
        <p14:creationId xmlns:p14="http://schemas.microsoft.com/office/powerpoint/2010/main" val="351767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0EF04-4819-498E-9A1F-476C7681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Average taxi out time by Wind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72DB0-5C0D-573C-22CA-E0CE1834A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DA360B-1DDF-F440-2CAF-38E954A40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941" y="1825625"/>
            <a:ext cx="7623543" cy="424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7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3DACD-BB10-47D6-108C-7DF098641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1100575" cy="1552354"/>
          </a:xfrm>
        </p:spPr>
        <p:txBody>
          <a:bodyPr>
            <a:normAutofit/>
          </a:bodyPr>
          <a:lstStyle/>
          <a:p>
            <a:r>
              <a:rPr lang="en-GB" sz="8000" dirty="0"/>
              <a:t>Some more visualization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8851F-FD2D-0B4B-A5B9-03C7FEDAE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62306" y="4178594"/>
            <a:ext cx="5429693" cy="1690393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A6522A-F8F7-6EEC-061A-97062A4DF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2009554"/>
            <a:ext cx="12191999" cy="484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A7BB-7E19-8D5A-1395-9F8E3A50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Taxi out based on wind speed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BA0AF5-0BEB-35E5-991C-9A256A55A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77" y="1825625"/>
            <a:ext cx="11621386" cy="4819724"/>
          </a:xfrm>
        </p:spPr>
      </p:pic>
    </p:spTree>
    <p:extLst>
      <p:ext uri="{BB962C8B-B14F-4D97-AF65-F5344CB8AC3E}">
        <p14:creationId xmlns:p14="http://schemas.microsoft.com/office/powerpoint/2010/main" val="163398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55</TotalTime>
  <Words>345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 A Data-Driven Overview of Flight Departures Delay Flight Take Off Data - JFK Airport </vt:lpstr>
      <vt:lpstr>Source</vt:lpstr>
      <vt:lpstr>Project Overview</vt:lpstr>
      <vt:lpstr>Value proposition</vt:lpstr>
      <vt:lpstr>Taxi out delay by dew point</vt:lpstr>
      <vt:lpstr>Taxi out time by Humidity</vt:lpstr>
      <vt:lpstr>Average taxi out time by Wind speed</vt:lpstr>
      <vt:lpstr>Some more visualization</vt:lpstr>
      <vt:lpstr>Taxi out based on wind speed</vt:lpstr>
      <vt:lpstr>Taxi out delay based on wind Gust</vt:lpstr>
      <vt:lpstr>Taxi out delay based on pressure</vt:lpstr>
      <vt:lpstr>Linear Regression</vt:lpstr>
      <vt:lpstr>Evaluating the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Ayesha Sumi</dc:creator>
  <cp:lastModifiedBy>Ayesha Sumi</cp:lastModifiedBy>
  <cp:revision>1</cp:revision>
  <dcterms:created xsi:type="dcterms:W3CDTF">2025-06-13T12:17:25Z</dcterms:created>
  <dcterms:modified xsi:type="dcterms:W3CDTF">2025-06-13T13:13:14Z</dcterms:modified>
</cp:coreProperties>
</file>