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48CC-A1D2-496A-AE65-7384FDA8745E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D06-3839-4A04-B52B-89B0E62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48CC-A1D2-496A-AE65-7384FDA8745E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D06-3839-4A04-B52B-89B0E62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48CC-A1D2-496A-AE65-7384FDA8745E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D06-3839-4A04-B52B-89B0E62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48CC-A1D2-496A-AE65-7384FDA8745E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D06-3839-4A04-B52B-89B0E62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48CC-A1D2-496A-AE65-7384FDA8745E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D06-3839-4A04-B52B-89B0E62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48CC-A1D2-496A-AE65-7384FDA8745E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D06-3839-4A04-B52B-89B0E62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48CC-A1D2-496A-AE65-7384FDA8745E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D06-3839-4A04-B52B-89B0E62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48CC-A1D2-496A-AE65-7384FDA8745E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D06-3839-4A04-B52B-89B0E62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48CC-A1D2-496A-AE65-7384FDA8745E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D06-3839-4A04-B52B-89B0E62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48CC-A1D2-496A-AE65-7384FDA8745E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D06-3839-4A04-B52B-89B0E62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48CC-A1D2-496A-AE65-7384FDA8745E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D06-3839-4A04-B52B-89B0E62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0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48CC-A1D2-496A-AE65-7384FDA8745E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2D06-3839-4A04-B52B-89B0E62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229" y="255688"/>
            <a:ext cx="9183029" cy="637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7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8458200" cy="598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6200" y="3276600"/>
            <a:ext cx="1835332" cy="2037886"/>
            <a:chOff x="76200" y="3276600"/>
            <a:chExt cx="1835332" cy="2037886"/>
          </a:xfrm>
        </p:grpSpPr>
        <p:sp>
          <p:nvSpPr>
            <p:cNvPr id="4" name="Rounded Rectangle 3"/>
            <p:cNvSpPr/>
            <p:nvPr/>
          </p:nvSpPr>
          <p:spPr>
            <a:xfrm>
              <a:off x="76200" y="3276600"/>
              <a:ext cx="1835332" cy="20378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4732" y="4781086"/>
              <a:ext cx="6096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(S5)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9532" y="4323886"/>
              <a:ext cx="6096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(S4)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1555" y="4323886"/>
              <a:ext cx="60960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(S3)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732" y="3842220"/>
              <a:ext cx="6096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(S2)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8932" y="3831334"/>
              <a:ext cx="609600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(S1)</a:t>
              </a:r>
              <a:endParaRPr lang="en-US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" y="3495675"/>
              <a:ext cx="168592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67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10256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1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0"/>
          <a:stretch/>
        </p:blipFill>
        <p:spPr bwMode="auto">
          <a:xfrm>
            <a:off x="0" y="304800"/>
            <a:ext cx="9141507" cy="656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01040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Proposed Physical Layout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4648200" y="838200"/>
            <a:ext cx="990600" cy="2286000"/>
            <a:chOff x="4648200" y="838200"/>
            <a:chExt cx="990600" cy="2286000"/>
          </a:xfrm>
        </p:grpSpPr>
        <p:pic>
          <p:nvPicPr>
            <p:cNvPr id="4" name="Picture 2" descr="http://4vector.com/i/free-vector-tombigel-green-router-clip-art_115553_Tombigel_Green_Router_clip_art_high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43000"/>
              <a:ext cx="914400" cy="6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4648200" y="1676400"/>
              <a:ext cx="457200" cy="1447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876800" y="838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82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IP addressing scheme with </a:t>
            </a:r>
            <a:r>
              <a:rPr lang="en-US" dirty="0" err="1" smtClean="0"/>
              <a:t>Classful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 : 192.168.0.246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4495800" cy="428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3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IP addressing scheme using Classless </a:t>
            </a:r>
            <a:r>
              <a:rPr lang="en-US" dirty="0" err="1" smtClean="0"/>
              <a:t>Subnetting</a:t>
            </a:r>
            <a:r>
              <a:rPr lang="en-US" dirty="0" smtClean="0"/>
              <a:t> (VLSM)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C : 192.168.0.246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36" y="2286000"/>
            <a:ext cx="455295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3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Class C : 192.168.0.246</a:t>
            </a:r>
          </a:p>
          <a:p>
            <a:endParaRPr lang="en-US" sz="2400" dirty="0" smtClean="0"/>
          </a:p>
          <a:p>
            <a:r>
              <a:rPr lang="en-US" sz="2400" dirty="0" smtClean="0"/>
              <a:t>(S1) – BR4 Router (main connects to R1):		</a:t>
            </a:r>
            <a:r>
              <a:rPr lang="en-US" sz="2400" b="1" dirty="0" smtClean="0"/>
              <a:t>192.168.0.246/25</a:t>
            </a:r>
          </a:p>
          <a:p>
            <a:pPr lvl="1"/>
            <a:r>
              <a:rPr lang="en-US" sz="2400" dirty="0" smtClean="0"/>
              <a:t>126 Usable Host Addresses 	-  192.168.0.0  to 192.168.0.127</a:t>
            </a:r>
          </a:p>
          <a:p>
            <a:r>
              <a:rPr lang="en-US" sz="2400" dirty="0" smtClean="0"/>
              <a:t>(S2) – Edge 2 Router (Stadium Company): 	</a:t>
            </a:r>
            <a:r>
              <a:rPr lang="en-US" sz="2400" b="1" dirty="0" smtClean="0"/>
              <a:t>192.168.0.246/26</a:t>
            </a:r>
          </a:p>
          <a:p>
            <a:pPr lvl="1"/>
            <a:r>
              <a:rPr lang="en-US" sz="2400" dirty="0" smtClean="0"/>
              <a:t>62 Usable Host Addresses 	- 192.168.0.128  </a:t>
            </a:r>
            <a:r>
              <a:rPr lang="en-US" sz="2400" dirty="0"/>
              <a:t>to </a:t>
            </a:r>
            <a:r>
              <a:rPr lang="en-US" sz="2400" dirty="0" smtClean="0"/>
              <a:t>192.168.0.191</a:t>
            </a:r>
          </a:p>
          <a:p>
            <a:r>
              <a:rPr lang="en-US" sz="2400" dirty="0" smtClean="0"/>
              <a:t>(S3) – FC-CPE-1 Router (Film Company): 		</a:t>
            </a:r>
            <a:r>
              <a:rPr lang="en-US" sz="2400" b="1" dirty="0" smtClean="0"/>
              <a:t>192.168.0.246/27</a:t>
            </a:r>
          </a:p>
          <a:p>
            <a:pPr lvl="1"/>
            <a:r>
              <a:rPr lang="en-US" sz="2400" dirty="0" smtClean="0"/>
              <a:t>30 </a:t>
            </a:r>
            <a:r>
              <a:rPr lang="en-US" sz="2400" dirty="0"/>
              <a:t>Usable Host </a:t>
            </a:r>
            <a:r>
              <a:rPr lang="en-US" sz="2400" dirty="0" smtClean="0"/>
              <a:t>Addresses</a:t>
            </a:r>
            <a:r>
              <a:rPr lang="en-US" sz="2400" dirty="0"/>
              <a:t> 	- </a:t>
            </a:r>
            <a:r>
              <a:rPr lang="en-US" sz="2400" dirty="0" smtClean="0"/>
              <a:t>192.168.0.192  </a:t>
            </a:r>
            <a:r>
              <a:rPr lang="en-US" sz="2400" dirty="0"/>
              <a:t>to </a:t>
            </a:r>
            <a:r>
              <a:rPr lang="en-US" sz="2400" dirty="0" smtClean="0"/>
              <a:t>192.168.0.223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(S4) – Edge 2 Router (frame Relay Connection): 	</a:t>
            </a:r>
            <a:r>
              <a:rPr lang="en-US" sz="2400" b="1" dirty="0" smtClean="0"/>
              <a:t>192.168.0.246/30</a:t>
            </a:r>
          </a:p>
          <a:p>
            <a:pPr lvl="1"/>
            <a:r>
              <a:rPr lang="en-US" sz="2400" dirty="0" smtClean="0"/>
              <a:t>2 </a:t>
            </a:r>
            <a:r>
              <a:rPr lang="en-US" sz="2400" dirty="0"/>
              <a:t>Usable Host </a:t>
            </a:r>
            <a:r>
              <a:rPr lang="en-US" sz="2400" dirty="0" smtClean="0"/>
              <a:t>Addresses</a:t>
            </a:r>
            <a:r>
              <a:rPr lang="en-US" sz="2400" dirty="0"/>
              <a:t> 	- </a:t>
            </a:r>
            <a:r>
              <a:rPr lang="en-US" sz="2400" dirty="0" smtClean="0"/>
              <a:t>192.168.0.224  </a:t>
            </a:r>
            <a:r>
              <a:rPr lang="en-US" sz="2400" dirty="0"/>
              <a:t>to </a:t>
            </a:r>
            <a:r>
              <a:rPr lang="en-US" sz="2400" dirty="0" smtClean="0"/>
              <a:t>192.168.0.227</a:t>
            </a:r>
          </a:p>
          <a:p>
            <a:r>
              <a:rPr lang="en-US" sz="2400" dirty="0" smtClean="0"/>
              <a:t>(S5) – FC-CPE-1 Router (Connection to BR4): 	</a:t>
            </a:r>
            <a:r>
              <a:rPr lang="en-US" sz="2400" b="1" dirty="0" smtClean="0"/>
              <a:t>192.168.0.246/30</a:t>
            </a:r>
          </a:p>
          <a:p>
            <a:pPr lvl="1"/>
            <a:r>
              <a:rPr lang="en-US" sz="2400" dirty="0" smtClean="0"/>
              <a:t>2 </a:t>
            </a:r>
            <a:r>
              <a:rPr lang="en-US" sz="2400" dirty="0"/>
              <a:t>Usable Host </a:t>
            </a:r>
            <a:r>
              <a:rPr lang="en-US" sz="2400" dirty="0" smtClean="0"/>
              <a:t>Addresses</a:t>
            </a:r>
            <a:r>
              <a:rPr lang="en-US" sz="2400" dirty="0"/>
              <a:t> 	- </a:t>
            </a:r>
            <a:r>
              <a:rPr lang="en-US" sz="2400" dirty="0" smtClean="0"/>
              <a:t>192.168.0.228  </a:t>
            </a:r>
            <a:r>
              <a:rPr lang="en-US" sz="2400" dirty="0"/>
              <a:t>to </a:t>
            </a:r>
            <a:r>
              <a:rPr lang="en-US" sz="2400" dirty="0" smtClean="0"/>
              <a:t>192.168.0.231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"/>
          <a:stretch/>
        </p:blipFill>
        <p:spPr bwMode="auto">
          <a:xfrm>
            <a:off x="6808589" y="121920"/>
            <a:ext cx="2259211" cy="208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1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0"/>
          <a:stretch/>
        </p:blipFill>
        <p:spPr bwMode="auto">
          <a:xfrm>
            <a:off x="228601" y="1097280"/>
            <a:ext cx="7924799" cy="568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46960" y="3666182"/>
            <a:ext cx="6096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(S5)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9149" y="2274332"/>
            <a:ext cx="6096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(S4)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3048000"/>
            <a:ext cx="6096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(S3)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535668"/>
            <a:ext cx="6096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(S2)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"/>
          <a:stretch/>
        </p:blipFill>
        <p:spPr bwMode="auto">
          <a:xfrm>
            <a:off x="6538943" y="121920"/>
            <a:ext cx="2528858" cy="2337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1" t="9077" r="15251" b="8224"/>
          <a:stretch/>
        </p:blipFill>
        <p:spPr bwMode="auto">
          <a:xfrm>
            <a:off x="2133600" y="152400"/>
            <a:ext cx="1752600" cy="1099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400"/>
          <a:stretch/>
        </p:blipFill>
        <p:spPr bwMode="auto">
          <a:xfrm>
            <a:off x="-76200" y="257164"/>
            <a:ext cx="1715429" cy="113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343400" y="1395412"/>
            <a:ext cx="914400" cy="2262187"/>
            <a:chOff x="4648200" y="838200"/>
            <a:chExt cx="990600" cy="2286000"/>
          </a:xfrm>
        </p:grpSpPr>
        <p:pic>
          <p:nvPicPr>
            <p:cNvPr id="15" name="Picture 2" descr="http://4vector.com/i/free-vector-tombigel-green-router-clip-art_115553_Tombigel_Green_Router_clip_art_high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43000"/>
              <a:ext cx="914400" cy="6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/>
            <p:cNvCxnSpPr/>
            <p:nvPr/>
          </p:nvCxnSpPr>
          <p:spPr>
            <a:xfrm flipV="1">
              <a:off x="4648200" y="1676400"/>
              <a:ext cx="457200" cy="1447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76800" y="838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24356" y="3174274"/>
            <a:ext cx="2038244" cy="929976"/>
            <a:chOff x="3524356" y="3174274"/>
            <a:chExt cx="2038244" cy="929976"/>
          </a:xfrm>
        </p:grpSpPr>
        <p:sp>
          <p:nvSpPr>
            <p:cNvPr id="6" name="TextBox 5"/>
            <p:cNvSpPr txBox="1"/>
            <p:nvPr/>
          </p:nvSpPr>
          <p:spPr>
            <a:xfrm>
              <a:off x="4953000" y="3666182"/>
              <a:ext cx="609600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(S1)</a:t>
              </a:r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524356" y="3174274"/>
              <a:ext cx="1467389" cy="929976"/>
            </a:xfrm>
            <a:custGeom>
              <a:avLst/>
              <a:gdLst>
                <a:gd name="connsiteX0" fmla="*/ 890890 w 1467389"/>
                <a:gd name="connsiteY0" fmla="*/ 0 h 929976"/>
                <a:gd name="connsiteX1" fmla="*/ 1439530 w 1467389"/>
                <a:gd name="connsiteY1" fmla="*/ 692332 h 929976"/>
                <a:gd name="connsiteX2" fmla="*/ 120181 w 1467389"/>
                <a:gd name="connsiteY2" fmla="*/ 901337 h 929976"/>
                <a:gd name="connsiteX3" fmla="*/ 54867 w 1467389"/>
                <a:gd name="connsiteY3" fmla="*/ 927463 h 929976"/>
                <a:gd name="connsiteX4" fmla="*/ 67930 w 1467389"/>
                <a:gd name="connsiteY4" fmla="*/ 927463 h 92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7389" h="929976">
                  <a:moveTo>
                    <a:pt x="890890" y="0"/>
                  </a:moveTo>
                  <a:cubicBezTo>
                    <a:pt x="1229435" y="271054"/>
                    <a:pt x="1567981" y="542109"/>
                    <a:pt x="1439530" y="692332"/>
                  </a:cubicBezTo>
                  <a:cubicBezTo>
                    <a:pt x="1311079" y="842555"/>
                    <a:pt x="350958" y="862148"/>
                    <a:pt x="120181" y="901337"/>
                  </a:cubicBezTo>
                  <a:cubicBezTo>
                    <a:pt x="-110596" y="940526"/>
                    <a:pt x="63575" y="923109"/>
                    <a:pt x="54867" y="927463"/>
                  </a:cubicBezTo>
                  <a:cubicBezTo>
                    <a:pt x="46159" y="931817"/>
                    <a:pt x="57044" y="929640"/>
                    <a:pt x="67930" y="927463"/>
                  </a:cubicBezTo>
                </a:path>
              </a:pathLst>
            </a:custGeom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9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Outside User </a:t>
            </a:r>
            <a:r>
              <a:rPr lang="en-US" dirty="0"/>
              <a:t>A</a:t>
            </a:r>
            <a:r>
              <a:rPr lang="en-US" dirty="0" smtClean="0"/>
              <a:t>ccess (restricted) </a:t>
            </a:r>
            <a:br>
              <a:rPr lang="en-US" dirty="0" smtClean="0"/>
            </a:br>
            <a:r>
              <a:rPr lang="en-US" dirty="0" smtClean="0"/>
              <a:t>IP addressing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A: 10.10.0.0/24 – (For </a:t>
            </a:r>
            <a:r>
              <a:rPr lang="en-US" dirty="0" err="1" smtClean="0"/>
              <a:t>WiFi</a:t>
            </a:r>
            <a:r>
              <a:rPr lang="en-US" dirty="0" smtClean="0"/>
              <a:t> connection) </a:t>
            </a:r>
          </a:p>
          <a:p>
            <a:pPr lvl="1"/>
            <a:r>
              <a:rPr lang="en-US" dirty="0" smtClean="0"/>
              <a:t>Using a private type IP address to restrict user access to the company’s files for more security.</a:t>
            </a:r>
          </a:p>
          <a:p>
            <a:pPr lvl="1"/>
            <a:r>
              <a:rPr lang="en-US" dirty="0" smtClean="0"/>
              <a:t>253 </a:t>
            </a:r>
            <a:r>
              <a:rPr lang="en-US" dirty="0" err="1" smtClean="0"/>
              <a:t>reassignable</a:t>
            </a:r>
            <a:r>
              <a:rPr lang="en-US" dirty="0" smtClean="0"/>
              <a:t> host addresses</a:t>
            </a:r>
          </a:p>
          <a:p>
            <a:r>
              <a:rPr lang="en-US" dirty="0" smtClean="0"/>
              <a:t>Class B: 180.68.0.0/24 – (For DSL Internet)</a:t>
            </a:r>
          </a:p>
          <a:p>
            <a:pPr lvl="1"/>
            <a:r>
              <a:rPr lang="en-US" dirty="0" smtClean="0"/>
              <a:t>Using different IP address to </a:t>
            </a:r>
            <a:r>
              <a:rPr lang="en-US" dirty="0"/>
              <a:t>restrict </a:t>
            </a:r>
            <a:r>
              <a:rPr lang="en-US" dirty="0" smtClean="0"/>
              <a:t>access </a:t>
            </a:r>
            <a:r>
              <a:rPr lang="en-US" dirty="0"/>
              <a:t>to the company’s files for more security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253 </a:t>
            </a:r>
            <a:r>
              <a:rPr lang="en-US" dirty="0" err="1" smtClean="0"/>
              <a:t>reassignable</a:t>
            </a:r>
            <a:r>
              <a:rPr lang="en-US" dirty="0" smtClean="0"/>
              <a:t> host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0"/>
          <a:stretch/>
        </p:blipFill>
        <p:spPr bwMode="auto">
          <a:xfrm>
            <a:off x="228601" y="1097280"/>
            <a:ext cx="7924799" cy="568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346960" y="3666182"/>
            <a:ext cx="6096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(S5)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29149" y="2274332"/>
            <a:ext cx="6096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(S4)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0600" y="3048000"/>
            <a:ext cx="6096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(S3)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1535668"/>
            <a:ext cx="6096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(S2)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1" t="9077" r="15251" b="8224"/>
          <a:stretch/>
        </p:blipFill>
        <p:spPr bwMode="auto">
          <a:xfrm>
            <a:off x="2133600" y="152400"/>
            <a:ext cx="1752600" cy="1099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400"/>
          <a:stretch/>
        </p:blipFill>
        <p:spPr bwMode="auto">
          <a:xfrm>
            <a:off x="-76200" y="257164"/>
            <a:ext cx="1715429" cy="113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4343400" y="1395412"/>
            <a:ext cx="914400" cy="2262187"/>
            <a:chOff x="4648200" y="838200"/>
            <a:chExt cx="990600" cy="2286000"/>
          </a:xfrm>
        </p:grpSpPr>
        <p:pic>
          <p:nvPicPr>
            <p:cNvPr id="21" name="Picture 2" descr="http://4vector.com/i/free-vector-tombigel-green-router-clip-art_115553_Tombigel_Green_Router_clip_art_high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43000"/>
              <a:ext cx="914400" cy="6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Connector 21"/>
            <p:cNvCxnSpPr/>
            <p:nvPr/>
          </p:nvCxnSpPr>
          <p:spPr>
            <a:xfrm flipV="1">
              <a:off x="4648200" y="1676400"/>
              <a:ext cx="457200" cy="1447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876800" y="838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24356" y="3174274"/>
            <a:ext cx="2038244" cy="929976"/>
            <a:chOff x="3524356" y="3174274"/>
            <a:chExt cx="2038244" cy="929976"/>
          </a:xfrm>
        </p:grpSpPr>
        <p:sp>
          <p:nvSpPr>
            <p:cNvPr id="25" name="TextBox 24"/>
            <p:cNvSpPr txBox="1"/>
            <p:nvPr/>
          </p:nvSpPr>
          <p:spPr>
            <a:xfrm>
              <a:off x="4953000" y="3666182"/>
              <a:ext cx="609600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(S1)</a:t>
              </a:r>
              <a:endParaRPr lang="en-US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524356" y="3174274"/>
              <a:ext cx="1467389" cy="929976"/>
            </a:xfrm>
            <a:custGeom>
              <a:avLst/>
              <a:gdLst>
                <a:gd name="connsiteX0" fmla="*/ 890890 w 1467389"/>
                <a:gd name="connsiteY0" fmla="*/ 0 h 929976"/>
                <a:gd name="connsiteX1" fmla="*/ 1439530 w 1467389"/>
                <a:gd name="connsiteY1" fmla="*/ 692332 h 929976"/>
                <a:gd name="connsiteX2" fmla="*/ 120181 w 1467389"/>
                <a:gd name="connsiteY2" fmla="*/ 901337 h 929976"/>
                <a:gd name="connsiteX3" fmla="*/ 54867 w 1467389"/>
                <a:gd name="connsiteY3" fmla="*/ 927463 h 929976"/>
                <a:gd name="connsiteX4" fmla="*/ 67930 w 1467389"/>
                <a:gd name="connsiteY4" fmla="*/ 927463 h 92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7389" h="929976">
                  <a:moveTo>
                    <a:pt x="890890" y="0"/>
                  </a:moveTo>
                  <a:cubicBezTo>
                    <a:pt x="1229435" y="271054"/>
                    <a:pt x="1567981" y="542109"/>
                    <a:pt x="1439530" y="692332"/>
                  </a:cubicBezTo>
                  <a:cubicBezTo>
                    <a:pt x="1311079" y="842555"/>
                    <a:pt x="350958" y="862148"/>
                    <a:pt x="120181" y="901337"/>
                  </a:cubicBezTo>
                  <a:cubicBezTo>
                    <a:pt x="-110596" y="940526"/>
                    <a:pt x="63575" y="923109"/>
                    <a:pt x="54867" y="927463"/>
                  </a:cubicBezTo>
                  <a:cubicBezTo>
                    <a:pt x="46159" y="931817"/>
                    <a:pt x="57044" y="929640"/>
                    <a:pt x="67930" y="927463"/>
                  </a:cubicBezTo>
                </a:path>
              </a:pathLst>
            </a:custGeom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934200" y="2971800"/>
            <a:ext cx="2362200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Class A: 10.10.0.0/24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05602" y="3239197"/>
            <a:ext cx="380998" cy="611651"/>
          </a:xfrm>
          <a:prstGeom prst="line">
            <a:avLst/>
          </a:prstGeom>
          <a:ln w="571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48400" y="2362200"/>
            <a:ext cx="23622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Class B: 180.68.0.0/24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943600" y="2590800"/>
            <a:ext cx="381000" cy="641866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165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Proposed Physical Layout</vt:lpstr>
      <vt:lpstr>IP addressing scheme with Classful Subnetting</vt:lpstr>
      <vt:lpstr>IP addressing scheme using Classless Subnetting (VLSM)</vt:lpstr>
      <vt:lpstr>PowerPoint Presentation</vt:lpstr>
      <vt:lpstr>PowerPoint Presentation</vt:lpstr>
      <vt:lpstr>Outside User Access (restricted)  IP addressing scheme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2014-05-01T20:17:46Z</dcterms:created>
  <dcterms:modified xsi:type="dcterms:W3CDTF">2014-05-02T19:03:10Z</dcterms:modified>
</cp:coreProperties>
</file>