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AD2B-8F85-4FE6-A9EF-E20D6F6B7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20CA6-2B9A-4BEB-88E7-28395C1F0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E4D495-CEDB-4345-8B1C-36D3DF27AFFA}"/>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5" name="Footer Placeholder 4">
            <a:extLst>
              <a:ext uri="{FF2B5EF4-FFF2-40B4-BE49-F238E27FC236}">
                <a16:creationId xmlns:a16="http://schemas.microsoft.com/office/drawing/2014/main" id="{DFC5831E-44A8-47B8-9E33-CB6884FAA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E25B4-3EB9-4A3A-B8AC-33ED46AD30A7}"/>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247674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123-8CF1-47EF-BE10-377676CDD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180381-EEB5-4E38-844E-04C8602BD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FFED5-1CBE-43D7-9657-F30B624B7B08}"/>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5" name="Footer Placeholder 4">
            <a:extLst>
              <a:ext uri="{FF2B5EF4-FFF2-40B4-BE49-F238E27FC236}">
                <a16:creationId xmlns:a16="http://schemas.microsoft.com/office/drawing/2014/main" id="{6D402B6A-F5E5-4EB4-A865-13BEC6B94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C3904-4279-45A0-A605-8987CE21B41A}"/>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296546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C2BF3-A197-49A4-9589-F0489B06BD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34FF5A-733C-4173-8972-9C567399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33529-957E-427A-8A32-A0D95A11999F}"/>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5" name="Footer Placeholder 4">
            <a:extLst>
              <a:ext uri="{FF2B5EF4-FFF2-40B4-BE49-F238E27FC236}">
                <a16:creationId xmlns:a16="http://schemas.microsoft.com/office/drawing/2014/main" id="{9DFF8331-DEFA-4CF8-B414-5E6AB0FA7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4A3EB-1EFC-4CA1-B352-7D5737BE81FF}"/>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35044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DF0F-5322-463F-8BDC-282212E12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52E6C-7C76-46A8-A824-149028768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4C82A-2F4E-4627-A904-9B3292339629}"/>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5" name="Footer Placeholder 4">
            <a:extLst>
              <a:ext uri="{FF2B5EF4-FFF2-40B4-BE49-F238E27FC236}">
                <a16:creationId xmlns:a16="http://schemas.microsoft.com/office/drawing/2014/main" id="{F6400910-451A-4B94-95F6-12EF49B5E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997C9-83F6-4DBC-B5D4-13FCD7C5BE95}"/>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318138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10F8-7268-43FF-8C68-FAD879B30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B7E90-F4AE-4E4E-B2D2-27BF79AF2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7E330-75AA-4DD2-9AC2-5B939A734068}"/>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5" name="Footer Placeholder 4">
            <a:extLst>
              <a:ext uri="{FF2B5EF4-FFF2-40B4-BE49-F238E27FC236}">
                <a16:creationId xmlns:a16="http://schemas.microsoft.com/office/drawing/2014/main" id="{944800A2-7EC2-4ECD-9F2E-4A78E6EB6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E069C-5BA8-4955-BCE4-9CD717535B98}"/>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278502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4D07-849C-412A-992B-4DF8A8DC1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63F56-E1F4-4B72-B4CE-E2BEA801D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58B0D-50E8-49EF-AA90-741798D17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60CC2-7C2C-4140-8339-02DAD43117CA}"/>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6" name="Footer Placeholder 5">
            <a:extLst>
              <a:ext uri="{FF2B5EF4-FFF2-40B4-BE49-F238E27FC236}">
                <a16:creationId xmlns:a16="http://schemas.microsoft.com/office/drawing/2014/main" id="{AD5C05A9-0D80-417A-BA29-C8E3096F3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3DD02-4AF3-46F4-8C5F-AD67A0B1563E}"/>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200023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67ED-B69A-491D-902A-96D0F5EC5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07E4AF-D0B8-4875-A677-D07E64226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B3780-E0B5-4309-A0C3-FE190593C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092FE-6493-481E-89B9-044825F1F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6D5AA8-F00A-401B-B826-D3D3E7047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36535B-6BE0-40B0-AACE-34636A1D66DE}"/>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8" name="Footer Placeholder 7">
            <a:extLst>
              <a:ext uri="{FF2B5EF4-FFF2-40B4-BE49-F238E27FC236}">
                <a16:creationId xmlns:a16="http://schemas.microsoft.com/office/drawing/2014/main" id="{7CF5FC9C-BE7E-439D-A578-219F6F92A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D7968-D08D-46C5-83F0-744FA4E71E31}"/>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164879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5F3-8445-433E-AFA8-087F11D86E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4F328-2E95-4E3E-BFA4-AB67615FF488}"/>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4" name="Footer Placeholder 3">
            <a:extLst>
              <a:ext uri="{FF2B5EF4-FFF2-40B4-BE49-F238E27FC236}">
                <a16:creationId xmlns:a16="http://schemas.microsoft.com/office/drawing/2014/main" id="{9317ADC9-94A9-4D85-B087-AC19046D93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EB2610-FCCB-4988-8CE3-93E09D8CA890}"/>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315576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66A0C4-2644-436C-BCE7-F597C8914A08}"/>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3" name="Footer Placeholder 2">
            <a:extLst>
              <a:ext uri="{FF2B5EF4-FFF2-40B4-BE49-F238E27FC236}">
                <a16:creationId xmlns:a16="http://schemas.microsoft.com/office/drawing/2014/main" id="{A47132EC-491C-407E-9E33-31E1B30653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2C288-4ACA-4DE1-A87C-55B481E9BD8C}"/>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36687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C7DA-53C9-4DDC-8BC5-9149D6362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573B8-A097-44FB-A02B-417DA02A3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BD23B6-2865-4BC8-A9D1-529D4594E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C851-BBEF-4EF1-821E-D9E4C96D4D6D}"/>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6" name="Footer Placeholder 5">
            <a:extLst>
              <a:ext uri="{FF2B5EF4-FFF2-40B4-BE49-F238E27FC236}">
                <a16:creationId xmlns:a16="http://schemas.microsoft.com/office/drawing/2014/main" id="{E1CB8F93-F1E6-40FA-B6EA-B9EC080E5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CE124-6D1B-4C30-9609-0ED9941A8C39}"/>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319929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114E-AA90-421E-8F00-38F74872C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EFCEC-47FA-4F10-A155-5A9AAA8EC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A80DC3-52BB-4B1E-99A4-3905479F4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9FADA-4294-4F08-9B35-53AD6EEE75D5}"/>
              </a:ext>
            </a:extLst>
          </p:cNvPr>
          <p:cNvSpPr>
            <a:spLocks noGrp="1"/>
          </p:cNvSpPr>
          <p:nvPr>
            <p:ph type="dt" sz="half" idx="10"/>
          </p:nvPr>
        </p:nvSpPr>
        <p:spPr/>
        <p:txBody>
          <a:bodyPr/>
          <a:lstStyle/>
          <a:p>
            <a:fld id="{A850C4FC-442A-45D0-B461-AFCC2D4FE386}" type="datetimeFigureOut">
              <a:rPr lang="en-US" smtClean="0"/>
              <a:t>5/17/2021</a:t>
            </a:fld>
            <a:endParaRPr lang="en-US"/>
          </a:p>
        </p:txBody>
      </p:sp>
      <p:sp>
        <p:nvSpPr>
          <p:cNvPr id="6" name="Footer Placeholder 5">
            <a:extLst>
              <a:ext uri="{FF2B5EF4-FFF2-40B4-BE49-F238E27FC236}">
                <a16:creationId xmlns:a16="http://schemas.microsoft.com/office/drawing/2014/main" id="{3351FC14-0C5A-4C1C-86A9-2E86D5850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83ADC-EFFD-4FCD-9506-9ADB6CC987F0}"/>
              </a:ext>
            </a:extLst>
          </p:cNvPr>
          <p:cNvSpPr>
            <a:spLocks noGrp="1"/>
          </p:cNvSpPr>
          <p:nvPr>
            <p:ph type="sldNum" sz="quarter" idx="12"/>
          </p:nvPr>
        </p:nvSpPr>
        <p:spPr/>
        <p:txBody>
          <a:bodyPr/>
          <a:lstStyle/>
          <a:p>
            <a:fld id="{D832E04C-051D-43E7-8484-2445266E550D}" type="slidenum">
              <a:rPr lang="en-US" smtClean="0"/>
              <a:t>‹#›</a:t>
            </a:fld>
            <a:endParaRPr lang="en-US"/>
          </a:p>
        </p:txBody>
      </p:sp>
    </p:spTree>
    <p:extLst>
      <p:ext uri="{BB962C8B-B14F-4D97-AF65-F5344CB8AC3E}">
        <p14:creationId xmlns:p14="http://schemas.microsoft.com/office/powerpoint/2010/main" val="217964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FEFEBB-66C6-494C-B74F-A59CC43BF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F00E1-DC0A-4C4A-913E-16EBC8C00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0803B-8C1D-4594-A532-41F52829D7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0C4FC-442A-45D0-B461-AFCC2D4FE386}" type="datetimeFigureOut">
              <a:rPr lang="en-US" smtClean="0"/>
              <a:t>5/17/2021</a:t>
            </a:fld>
            <a:endParaRPr lang="en-US"/>
          </a:p>
        </p:txBody>
      </p:sp>
      <p:sp>
        <p:nvSpPr>
          <p:cNvPr id="5" name="Footer Placeholder 4">
            <a:extLst>
              <a:ext uri="{FF2B5EF4-FFF2-40B4-BE49-F238E27FC236}">
                <a16:creationId xmlns:a16="http://schemas.microsoft.com/office/drawing/2014/main" id="{525A2CDC-96FE-4E36-B333-5246B42E18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EC4355-0D7D-4FE7-B075-1E2E0E8BB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2E04C-051D-43E7-8484-2445266E550D}" type="slidenum">
              <a:rPr lang="en-US" smtClean="0"/>
              <a:t>‹#›</a:t>
            </a:fld>
            <a:endParaRPr lang="en-US"/>
          </a:p>
        </p:txBody>
      </p:sp>
    </p:spTree>
    <p:extLst>
      <p:ext uri="{BB962C8B-B14F-4D97-AF65-F5344CB8AC3E}">
        <p14:creationId xmlns:p14="http://schemas.microsoft.com/office/powerpoint/2010/main" val="387306312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8660CE-E851-49C6-8062-8E9819F3C092}"/>
              </a:ext>
            </a:extLst>
          </p:cNvPr>
          <p:cNvSpPr/>
          <p:nvPr/>
        </p:nvSpPr>
        <p:spPr>
          <a:xfrm>
            <a:off x="1496764" y="568562"/>
            <a:ext cx="9296401" cy="1446550"/>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4400" b="1" dirty="0">
                <a:solidFill>
                  <a:schemeClr val="bg1"/>
                </a:solidFill>
              </a:rPr>
              <a:t>Visual Question Generation from Radiology Images</a:t>
            </a:r>
          </a:p>
        </p:txBody>
      </p:sp>
      <p:sp>
        <p:nvSpPr>
          <p:cNvPr id="5" name="Rectangle 4">
            <a:extLst>
              <a:ext uri="{FF2B5EF4-FFF2-40B4-BE49-F238E27FC236}">
                <a16:creationId xmlns:a16="http://schemas.microsoft.com/office/drawing/2014/main" id="{E21A49FB-9A1F-4C8A-BD70-C74A0D164E25}"/>
              </a:ext>
            </a:extLst>
          </p:cNvPr>
          <p:cNvSpPr/>
          <p:nvPr/>
        </p:nvSpPr>
        <p:spPr>
          <a:xfrm>
            <a:off x="4531258" y="4629599"/>
            <a:ext cx="3263335" cy="10165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u="sng" dirty="0">
              <a:solidFill>
                <a:schemeClr val="bg1"/>
              </a:solidFill>
              <a:latin typeface="Arial Black" panose="020B0A04020102020204" pitchFamily="34" charset="0"/>
            </a:endParaRPr>
          </a:p>
          <a:p>
            <a:pPr algn="ctr"/>
            <a:r>
              <a:rPr lang="en-US" sz="1600" u="sng" dirty="0">
                <a:solidFill>
                  <a:schemeClr val="bg1"/>
                </a:solidFill>
                <a:latin typeface="Times New Roman" panose="02020603050405020304" pitchFamily="18" charset="0"/>
                <a:cs typeface="Times New Roman" panose="02020603050405020304" pitchFamily="18" charset="0"/>
              </a:rPr>
              <a:t>Submitted by</a:t>
            </a:r>
            <a:endParaRPr lang="en-US" sz="3200" dirty="0">
              <a:solidFill>
                <a:schemeClr val="bg1"/>
              </a:solidFill>
              <a:latin typeface="Times New Roman" panose="02020603050405020304" pitchFamily="18" charset="0"/>
              <a:cs typeface="Times New Roman" panose="02020603050405020304" pitchFamily="18" charset="0"/>
            </a:endParaRPr>
          </a:p>
          <a:p>
            <a:pPr algn="ctr"/>
            <a:r>
              <a:rPr lang="en-US" sz="2400" b="1" dirty="0">
                <a:solidFill>
                  <a:schemeClr val="bg1"/>
                </a:solidFill>
              </a:rPr>
              <a:t>     </a:t>
            </a:r>
            <a:r>
              <a:rPr lang="en-US" sz="2000" b="1" dirty="0">
                <a:solidFill>
                  <a:schemeClr val="bg1"/>
                </a:solidFill>
              </a:rPr>
              <a:t> </a:t>
            </a:r>
            <a:r>
              <a:rPr lang="en-US" sz="2000" b="1" dirty="0">
                <a:solidFill>
                  <a:schemeClr val="bg1"/>
                </a:solidFill>
                <a:latin typeface="Times New Roman" panose="02020603050405020304" pitchFamily="18" charset="0"/>
                <a:cs typeface="Times New Roman" panose="02020603050405020304" pitchFamily="18" charset="0"/>
              </a:rPr>
              <a:t>Ayesha Akter-21166014</a:t>
            </a:r>
          </a:p>
          <a:p>
            <a:pPr algn="ctr"/>
            <a:r>
              <a:rPr lang="en-US" sz="1600" b="1" dirty="0">
                <a:solidFill>
                  <a:schemeClr val="bg1"/>
                </a:solidFill>
                <a:latin typeface="Times New Roman" panose="02020603050405020304" pitchFamily="18" charset="0"/>
                <a:cs typeface="Times New Roman" panose="02020603050405020304" pitchFamily="18" charset="0"/>
              </a:rPr>
              <a:t>Group – 20</a:t>
            </a:r>
          </a:p>
          <a:p>
            <a:pPr algn="ctr"/>
            <a:endParaRPr lang="en-US" sz="2400" b="1" dirty="0">
              <a:solidFill>
                <a:schemeClr val="bg1"/>
              </a:solidFill>
            </a:endParaRPr>
          </a:p>
        </p:txBody>
      </p:sp>
      <p:sp>
        <p:nvSpPr>
          <p:cNvPr id="6" name="Rectangle 5">
            <a:extLst>
              <a:ext uri="{FF2B5EF4-FFF2-40B4-BE49-F238E27FC236}">
                <a16:creationId xmlns:a16="http://schemas.microsoft.com/office/drawing/2014/main" id="{FCED51AE-1F28-4B7A-9BF3-E715B289FD42}"/>
              </a:ext>
            </a:extLst>
          </p:cNvPr>
          <p:cNvSpPr/>
          <p:nvPr/>
        </p:nvSpPr>
        <p:spPr>
          <a:xfrm>
            <a:off x="3749611" y="2907036"/>
            <a:ext cx="4790708" cy="14465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600" u="sng" dirty="0">
              <a:solidFill>
                <a:schemeClr val="bg1"/>
              </a:solidFill>
              <a:latin typeface="Arial Black" panose="020B0A04020102020204" pitchFamily="34" charset="0"/>
            </a:endParaRPr>
          </a:p>
          <a:p>
            <a:pPr algn="ctr"/>
            <a:r>
              <a:rPr lang="en-US" sz="1600" u="sng" dirty="0">
                <a:solidFill>
                  <a:schemeClr val="bg1"/>
                </a:solidFill>
                <a:latin typeface="Times New Roman" panose="02020603050405020304" pitchFamily="18" charset="0"/>
                <a:cs typeface="Times New Roman" panose="02020603050405020304" pitchFamily="18" charset="0"/>
              </a:rPr>
              <a:t>Submitted For</a:t>
            </a:r>
          </a:p>
          <a:p>
            <a:pPr algn="ctr"/>
            <a:r>
              <a:rPr lang="en-US" b="1" dirty="0" err="1"/>
              <a:t>Annajiat</a:t>
            </a:r>
            <a:r>
              <a:rPr lang="en-US" b="1" dirty="0"/>
              <a:t> Alim Rasel</a:t>
            </a:r>
          </a:p>
          <a:p>
            <a:pPr algn="ctr"/>
            <a:r>
              <a:rPr lang="en-US" dirty="0"/>
              <a:t>CSE-712:Symbolic Machine Learning II</a:t>
            </a:r>
          </a:p>
          <a:p>
            <a:pPr algn="ctr"/>
            <a:r>
              <a:rPr lang="en-US" sz="2400" b="1" dirty="0" err="1">
                <a:latin typeface="Times New Roman" panose="02020603050405020304" pitchFamily="18" charset="0"/>
                <a:cs typeface="Times New Roman" panose="02020603050405020304" pitchFamily="18" charset="0"/>
              </a:rPr>
              <a:t>Brac</a:t>
            </a:r>
            <a:r>
              <a:rPr lang="en-US" sz="2400" b="1" dirty="0">
                <a:latin typeface="Times New Roman" panose="02020603050405020304" pitchFamily="18" charset="0"/>
                <a:cs typeface="Times New Roman" panose="02020603050405020304" pitchFamily="18" charset="0"/>
              </a:rPr>
              <a:t> University</a:t>
            </a:r>
          </a:p>
          <a:p>
            <a:pPr algn="ctr"/>
            <a:r>
              <a:rPr lang="en-US" sz="2400" b="1" dirty="0">
                <a:solidFill>
                  <a:schemeClr val="bg1"/>
                </a:solidFill>
              </a:rPr>
              <a:t>      </a:t>
            </a:r>
          </a:p>
        </p:txBody>
      </p:sp>
      <p:sp>
        <p:nvSpPr>
          <p:cNvPr id="7" name="Rectangle 6">
            <a:extLst>
              <a:ext uri="{FF2B5EF4-FFF2-40B4-BE49-F238E27FC236}">
                <a16:creationId xmlns:a16="http://schemas.microsoft.com/office/drawing/2014/main" id="{1BE3C9AD-8760-456C-85DF-9E00DB385284}"/>
              </a:ext>
            </a:extLst>
          </p:cNvPr>
          <p:cNvSpPr/>
          <p:nvPr/>
        </p:nvSpPr>
        <p:spPr>
          <a:xfrm>
            <a:off x="3298896" y="2106459"/>
            <a:ext cx="5807552" cy="369332"/>
          </a:xfrm>
          <a:prstGeom prst="rect">
            <a:avLst/>
          </a:prstGeom>
        </p:spPr>
        <p:txBody>
          <a:bodyPr wrap="none">
            <a:spAutoFit/>
          </a:bodyPr>
          <a:lstStyle/>
          <a:p>
            <a:r>
              <a:rPr lang="en-US" dirty="0">
                <a:latin typeface="NimbusRomNo9L-Medi"/>
              </a:rPr>
              <a:t>Mourad </a:t>
            </a:r>
            <a:r>
              <a:rPr lang="en-US" dirty="0" err="1">
                <a:latin typeface="NimbusRomNo9L-Medi"/>
              </a:rPr>
              <a:t>Sarrouti</a:t>
            </a:r>
            <a:r>
              <a:rPr lang="en-US" dirty="0">
                <a:latin typeface="NimbusRomNo9L-Medi"/>
              </a:rPr>
              <a:t>, Asma Ben Abacha Dina, </a:t>
            </a:r>
            <a:r>
              <a:rPr lang="en-US" dirty="0" err="1">
                <a:latin typeface="NimbusRomNo9L-Medi"/>
              </a:rPr>
              <a:t>Demner-Fushmen</a:t>
            </a:r>
            <a:endParaRPr lang="en-US" dirty="0"/>
          </a:p>
        </p:txBody>
      </p:sp>
    </p:spTree>
    <p:extLst>
      <p:ext uri="{BB962C8B-B14F-4D97-AF65-F5344CB8AC3E}">
        <p14:creationId xmlns:p14="http://schemas.microsoft.com/office/powerpoint/2010/main" val="560449884"/>
      </p:ext>
    </p:extLst>
  </p:cSld>
  <p:clrMapOvr>
    <a:masterClrMapping/>
  </p:clrMapOvr>
  <mc:AlternateContent xmlns:mc="http://schemas.openxmlformats.org/markup-compatibility/2006" xmlns:p14="http://schemas.microsoft.com/office/powerpoint/2010/main">
    <mc:Choice Requires="p14">
      <p:transition spd="slow" p14:dur="2000" advTm="28552"/>
    </mc:Choice>
    <mc:Fallback xmlns="">
      <p:transition spd="slow" advTm="285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A7842-BCAD-491A-807B-8BD9D881653B}"/>
              </a:ext>
            </a:extLst>
          </p:cNvPr>
          <p:cNvSpPr/>
          <p:nvPr/>
        </p:nvSpPr>
        <p:spPr>
          <a:xfrm>
            <a:off x="1086750" y="447867"/>
            <a:ext cx="1786130" cy="646331"/>
          </a:xfrm>
          <a:prstGeom prst="rect">
            <a:avLst/>
          </a:prstGeom>
        </p:spPr>
        <p:txBody>
          <a:bodyPr wrap="none">
            <a:spAutoFit/>
          </a:bodyPr>
          <a:lstStyle/>
          <a:p>
            <a:r>
              <a:rPr lang="en-US" sz="3600" b="1" dirty="0">
                <a:solidFill>
                  <a:srgbClr val="FFC000"/>
                </a:solidFill>
                <a:latin typeface="NimbusRomNo9L-Medi"/>
              </a:rPr>
              <a:t>Abstract</a:t>
            </a:r>
            <a:endParaRPr lang="en-US" sz="3600" b="1" dirty="0">
              <a:solidFill>
                <a:srgbClr val="FFC000"/>
              </a:solidFill>
            </a:endParaRPr>
          </a:p>
        </p:txBody>
      </p:sp>
      <p:sp>
        <p:nvSpPr>
          <p:cNvPr id="5" name="Rectangle 4">
            <a:extLst>
              <a:ext uri="{FF2B5EF4-FFF2-40B4-BE49-F238E27FC236}">
                <a16:creationId xmlns:a16="http://schemas.microsoft.com/office/drawing/2014/main" id="{67FD26C9-3207-4DA4-AEF4-8E4CED665A45}"/>
              </a:ext>
            </a:extLst>
          </p:cNvPr>
          <p:cNvSpPr/>
          <p:nvPr/>
        </p:nvSpPr>
        <p:spPr>
          <a:xfrm>
            <a:off x="1205883" y="1465216"/>
            <a:ext cx="9780234" cy="3416320"/>
          </a:xfrm>
          <a:prstGeom prst="rect">
            <a:avLst/>
          </a:prstGeom>
        </p:spPr>
        <p:txBody>
          <a:bodyPr wrap="square">
            <a:spAutoFit/>
          </a:bodyPr>
          <a:lstStyle/>
          <a:p>
            <a:r>
              <a:rPr lang="en-US" sz="2400" dirty="0">
                <a:latin typeface="NimbusRomNo9L-Regu"/>
              </a:rPr>
              <a:t>Visual Question Generation (VQG), the task of generating a question based on image contents, is an increasingly important area that combines natural language processing and computer vision.</a:t>
            </a:r>
          </a:p>
          <a:p>
            <a:endParaRPr lang="en-US" sz="2400" dirty="0">
              <a:latin typeface="NimbusRomNo9L-Regu"/>
            </a:endParaRPr>
          </a:p>
          <a:p>
            <a:r>
              <a:rPr lang="en-US" sz="2400" dirty="0"/>
              <a:t>In this paper, they introduce an approach to generation of visual questions about radiology images called VQGR.</a:t>
            </a:r>
          </a:p>
          <a:p>
            <a:r>
              <a:rPr lang="en-US" sz="2400" dirty="0"/>
              <a:t>	- VQGR first generates new training data</a:t>
            </a:r>
          </a:p>
          <a:p>
            <a:r>
              <a:rPr lang="en-US" sz="2400" dirty="0"/>
              <a:t>	- uses the variational auto-encoders model to encode images into a 	   latent space and decode natural language questions.</a:t>
            </a:r>
          </a:p>
        </p:txBody>
      </p:sp>
    </p:spTree>
    <p:custDataLst>
      <p:tags r:id="rId1"/>
    </p:custDataLst>
    <p:extLst>
      <p:ext uri="{BB962C8B-B14F-4D97-AF65-F5344CB8AC3E}">
        <p14:creationId xmlns:p14="http://schemas.microsoft.com/office/powerpoint/2010/main" val="2656898798"/>
      </p:ext>
    </p:extLst>
  </p:cSld>
  <p:clrMapOvr>
    <a:masterClrMapping/>
  </p:clrMapOvr>
  <mc:AlternateContent xmlns:mc="http://schemas.openxmlformats.org/markup-compatibility/2006" xmlns:p14="http://schemas.microsoft.com/office/powerpoint/2010/main">
    <mc:Choice Requires="p14">
      <p:transition spd="slow" p14:dur="2000" advTm="49223"/>
    </mc:Choice>
    <mc:Fallback xmlns="">
      <p:transition spd="slow" advTm="492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654B4-F8A4-444F-A444-6FDF2BF20091}"/>
              </a:ext>
            </a:extLst>
          </p:cNvPr>
          <p:cNvSpPr/>
          <p:nvPr/>
        </p:nvSpPr>
        <p:spPr>
          <a:xfrm>
            <a:off x="958235" y="705321"/>
            <a:ext cx="3146695" cy="646331"/>
          </a:xfrm>
          <a:prstGeom prst="rect">
            <a:avLst/>
          </a:prstGeom>
        </p:spPr>
        <p:txBody>
          <a:bodyPr wrap="none">
            <a:spAutoFit/>
          </a:bodyPr>
          <a:lstStyle/>
          <a:p>
            <a:r>
              <a:rPr lang="en-US" sz="3600" b="1" dirty="0">
                <a:solidFill>
                  <a:srgbClr val="FFC000"/>
                </a:solidFill>
                <a:latin typeface="NimbusRomNo9L-Medi"/>
              </a:rPr>
              <a:t>1 . Introduction</a:t>
            </a:r>
            <a:endParaRPr lang="en-US" sz="3600" b="1" dirty="0">
              <a:solidFill>
                <a:srgbClr val="FFC000"/>
              </a:solidFill>
            </a:endParaRPr>
          </a:p>
        </p:txBody>
      </p:sp>
      <p:sp>
        <p:nvSpPr>
          <p:cNvPr id="5" name="Rectangle 4">
            <a:extLst>
              <a:ext uri="{FF2B5EF4-FFF2-40B4-BE49-F238E27FC236}">
                <a16:creationId xmlns:a16="http://schemas.microsoft.com/office/drawing/2014/main" id="{1C967765-74CB-41E6-AA19-E864AD88044B}"/>
              </a:ext>
            </a:extLst>
          </p:cNvPr>
          <p:cNvSpPr/>
          <p:nvPr/>
        </p:nvSpPr>
        <p:spPr>
          <a:xfrm>
            <a:off x="958235" y="1697828"/>
            <a:ext cx="10173809" cy="3693319"/>
          </a:xfrm>
          <a:prstGeom prst="rect">
            <a:avLst/>
          </a:prstGeom>
        </p:spPr>
        <p:txBody>
          <a:bodyPr wrap="square">
            <a:spAutoFit/>
          </a:bodyPr>
          <a:lstStyle/>
          <a:p>
            <a:r>
              <a:rPr lang="en-US" dirty="0">
                <a:latin typeface="NimbusRomNo9L-Regu"/>
              </a:rPr>
              <a:t>They introduce VQGR, a VQG system that is able to generate natural language questions when shown radiology images.</a:t>
            </a:r>
          </a:p>
          <a:p>
            <a:endParaRPr lang="en-US" dirty="0">
              <a:latin typeface="NimbusRomNo9L-Regu"/>
            </a:endParaRPr>
          </a:p>
          <a:p>
            <a:r>
              <a:rPr lang="en-US" dirty="0"/>
              <a:t>1. To the best of our knowledge, generating questions based on images contents has not been explored in the medical domain.</a:t>
            </a:r>
          </a:p>
          <a:p>
            <a:endParaRPr lang="en-US" dirty="0"/>
          </a:p>
          <a:p>
            <a:r>
              <a:rPr lang="en-US" dirty="0"/>
              <a:t>2. In the medical domain, the lack of large sets of labeled data makes training supervised learning approaches inefficient. To overcome the data limitation of medical VQG, we present data augmentation on both the images and the questions.</a:t>
            </a:r>
          </a:p>
          <a:p>
            <a:endParaRPr lang="en-US" dirty="0"/>
          </a:p>
          <a:p>
            <a:r>
              <a:rPr lang="en-US" dirty="0"/>
              <a:t>3. VQGR is based on the variational auto-encoders architecture and designed.</a:t>
            </a:r>
          </a:p>
          <a:p>
            <a:endParaRPr lang="en-US" dirty="0"/>
          </a:p>
          <a:p>
            <a:r>
              <a:rPr lang="en-US" dirty="0"/>
              <a:t>4. Experimental evaluations performed on the VQA-RAD dataset of clinical questions</a:t>
            </a:r>
          </a:p>
        </p:txBody>
      </p:sp>
    </p:spTree>
    <p:extLst>
      <p:ext uri="{BB962C8B-B14F-4D97-AF65-F5344CB8AC3E}">
        <p14:creationId xmlns:p14="http://schemas.microsoft.com/office/powerpoint/2010/main" val="2999322544"/>
      </p:ext>
    </p:extLst>
  </p:cSld>
  <p:clrMapOvr>
    <a:masterClrMapping/>
  </p:clrMapOvr>
  <mc:AlternateContent xmlns:mc="http://schemas.openxmlformats.org/markup-compatibility/2006" xmlns:p14="http://schemas.microsoft.com/office/powerpoint/2010/main">
    <mc:Choice Requires="p14">
      <p:transition spd="slow" p14:dur="2000" advTm="58514"/>
    </mc:Choice>
    <mc:Fallback xmlns="">
      <p:transition spd="slow" advTm="5851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27265D-A40E-49FB-82B8-BBF8DEA7222D}"/>
              </a:ext>
            </a:extLst>
          </p:cNvPr>
          <p:cNvSpPr/>
          <p:nvPr/>
        </p:nvSpPr>
        <p:spPr>
          <a:xfrm>
            <a:off x="484054" y="242984"/>
            <a:ext cx="4781950" cy="707886"/>
          </a:xfrm>
          <a:prstGeom prst="rect">
            <a:avLst/>
          </a:prstGeom>
        </p:spPr>
        <p:txBody>
          <a:bodyPr wrap="none">
            <a:spAutoFit/>
          </a:bodyPr>
          <a:lstStyle/>
          <a:p>
            <a:r>
              <a:rPr lang="en-US" sz="4000" b="1" dirty="0">
                <a:solidFill>
                  <a:schemeClr val="accent4">
                    <a:lumMod val="60000"/>
                    <a:lumOff val="40000"/>
                  </a:schemeClr>
                </a:solidFill>
                <a:latin typeface="Arial Black" panose="020B0A04020102020204" pitchFamily="34" charset="0"/>
              </a:rPr>
              <a:t>2 . Related Work</a:t>
            </a:r>
          </a:p>
        </p:txBody>
      </p:sp>
      <p:sp>
        <p:nvSpPr>
          <p:cNvPr id="5" name="Rectangle 4">
            <a:extLst>
              <a:ext uri="{FF2B5EF4-FFF2-40B4-BE49-F238E27FC236}">
                <a16:creationId xmlns:a16="http://schemas.microsoft.com/office/drawing/2014/main" id="{5F59EA1A-40C5-4D06-8893-9199900C21DE}"/>
              </a:ext>
            </a:extLst>
          </p:cNvPr>
          <p:cNvSpPr/>
          <p:nvPr/>
        </p:nvSpPr>
        <p:spPr>
          <a:xfrm>
            <a:off x="566062" y="1070482"/>
            <a:ext cx="6755909" cy="923330"/>
          </a:xfrm>
          <a:prstGeom prst="rect">
            <a:avLst/>
          </a:prstGeom>
        </p:spPr>
        <p:txBody>
          <a:bodyPr wrap="square">
            <a:spAutoFit/>
          </a:bodyPr>
          <a:lstStyle/>
          <a:p>
            <a:r>
              <a:rPr lang="en-US" dirty="0">
                <a:latin typeface="NimbusRomNo9L-Regu"/>
              </a:rPr>
              <a:t>They  present VQGR, a VQG system capable of generating questions about radiology images. The system is based on the VAE architecture and data augmentation.</a:t>
            </a:r>
            <a:endParaRPr lang="en-US" dirty="0"/>
          </a:p>
        </p:txBody>
      </p:sp>
      <p:sp>
        <p:nvSpPr>
          <p:cNvPr id="6" name="Rectangle 5">
            <a:extLst>
              <a:ext uri="{FF2B5EF4-FFF2-40B4-BE49-F238E27FC236}">
                <a16:creationId xmlns:a16="http://schemas.microsoft.com/office/drawing/2014/main" id="{5185D430-A202-42DA-BB03-D0BDC9CD1F78}"/>
              </a:ext>
            </a:extLst>
          </p:cNvPr>
          <p:cNvSpPr/>
          <p:nvPr/>
        </p:nvSpPr>
        <p:spPr>
          <a:xfrm>
            <a:off x="8110224" y="1285926"/>
            <a:ext cx="3430747" cy="707886"/>
          </a:xfrm>
          <a:prstGeom prst="rect">
            <a:avLst/>
          </a:prstGeom>
        </p:spPr>
        <p:txBody>
          <a:bodyPr wrap="none">
            <a:spAutoFit/>
          </a:bodyPr>
          <a:lstStyle/>
          <a:p>
            <a:r>
              <a:rPr lang="en-US" sz="4000" dirty="0">
                <a:solidFill>
                  <a:schemeClr val="accent4">
                    <a:lumMod val="60000"/>
                    <a:lumOff val="40000"/>
                  </a:schemeClr>
                </a:solidFill>
                <a:latin typeface="Arial Black" panose="020B0A04020102020204" pitchFamily="34" charset="0"/>
              </a:rPr>
              <a:t>3 . Methods</a:t>
            </a:r>
          </a:p>
        </p:txBody>
      </p:sp>
      <p:pic>
        <p:nvPicPr>
          <p:cNvPr id="7" name="Picture 6">
            <a:extLst>
              <a:ext uri="{FF2B5EF4-FFF2-40B4-BE49-F238E27FC236}">
                <a16:creationId xmlns:a16="http://schemas.microsoft.com/office/drawing/2014/main" id="{1C94A16E-E3E7-402C-9A5D-0B7DE3B9EA5E}"/>
              </a:ext>
            </a:extLst>
          </p:cNvPr>
          <p:cNvPicPr>
            <a:picLocks noChangeAspect="1"/>
          </p:cNvPicPr>
          <p:nvPr/>
        </p:nvPicPr>
        <p:blipFill>
          <a:blip r:embed="rId2"/>
          <a:stretch>
            <a:fillRect/>
          </a:stretch>
        </p:blipFill>
        <p:spPr>
          <a:xfrm>
            <a:off x="663717" y="2188853"/>
            <a:ext cx="11059875" cy="3713715"/>
          </a:xfrm>
          <a:prstGeom prst="rect">
            <a:avLst/>
          </a:prstGeom>
        </p:spPr>
      </p:pic>
      <p:sp>
        <p:nvSpPr>
          <p:cNvPr id="8" name="Rectangle 7">
            <a:extLst>
              <a:ext uri="{FF2B5EF4-FFF2-40B4-BE49-F238E27FC236}">
                <a16:creationId xmlns:a16="http://schemas.microsoft.com/office/drawing/2014/main" id="{7A900490-A3DE-4722-B838-EFCC6D7F914F}"/>
              </a:ext>
            </a:extLst>
          </p:cNvPr>
          <p:cNvSpPr/>
          <p:nvPr/>
        </p:nvSpPr>
        <p:spPr>
          <a:xfrm>
            <a:off x="2311152" y="6097610"/>
            <a:ext cx="7081421" cy="338554"/>
          </a:xfrm>
          <a:prstGeom prst="rect">
            <a:avLst/>
          </a:prstGeom>
        </p:spPr>
        <p:txBody>
          <a:bodyPr wrap="square">
            <a:spAutoFit/>
          </a:bodyPr>
          <a:lstStyle/>
          <a:p>
            <a:r>
              <a:rPr lang="en-US" sz="1600" dirty="0">
                <a:latin typeface="NimbusRomNo9L-Regu"/>
              </a:rPr>
              <a:t>Figure 1: Overview of VQGR: a VQG model from radiology images.</a:t>
            </a:r>
            <a:endParaRPr lang="en-US" sz="1600" dirty="0"/>
          </a:p>
        </p:txBody>
      </p:sp>
    </p:spTree>
    <p:extLst>
      <p:ext uri="{BB962C8B-B14F-4D97-AF65-F5344CB8AC3E}">
        <p14:creationId xmlns:p14="http://schemas.microsoft.com/office/powerpoint/2010/main" val="1948523575"/>
      </p:ext>
    </p:extLst>
  </p:cSld>
  <p:clrMapOvr>
    <a:masterClrMapping/>
  </p:clrMapOvr>
  <mc:AlternateContent xmlns:mc="http://schemas.openxmlformats.org/markup-compatibility/2006" xmlns:p14="http://schemas.microsoft.com/office/powerpoint/2010/main">
    <mc:Choice Requires="p14">
      <p:transition spd="slow" p14:dur="2000" advTm="48969"/>
    </mc:Choice>
    <mc:Fallback xmlns="">
      <p:transition spd="slow" advTm="489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9B3A0-0932-43C3-8D7B-5BA73CBBA867}"/>
              </a:ext>
            </a:extLst>
          </p:cNvPr>
          <p:cNvSpPr/>
          <p:nvPr/>
        </p:nvSpPr>
        <p:spPr>
          <a:xfrm>
            <a:off x="725040" y="1200097"/>
            <a:ext cx="2548326" cy="369332"/>
          </a:xfrm>
          <a:prstGeom prst="rect">
            <a:avLst/>
          </a:prstGeom>
        </p:spPr>
        <p:txBody>
          <a:bodyPr wrap="none">
            <a:spAutoFit/>
          </a:bodyPr>
          <a:lstStyle/>
          <a:p>
            <a:r>
              <a:rPr lang="en-US" dirty="0">
                <a:latin typeface="NimbusRomNo9L-Medi"/>
              </a:rPr>
              <a:t>3.1. Data Augmentation:-</a:t>
            </a:r>
            <a:endParaRPr lang="en-US" dirty="0"/>
          </a:p>
        </p:txBody>
      </p:sp>
      <p:sp>
        <p:nvSpPr>
          <p:cNvPr id="5" name="Rectangle 4">
            <a:extLst>
              <a:ext uri="{FF2B5EF4-FFF2-40B4-BE49-F238E27FC236}">
                <a16:creationId xmlns:a16="http://schemas.microsoft.com/office/drawing/2014/main" id="{0F709EF9-7F52-4199-80E0-952E45A5E22A}"/>
              </a:ext>
            </a:extLst>
          </p:cNvPr>
          <p:cNvSpPr/>
          <p:nvPr/>
        </p:nvSpPr>
        <p:spPr>
          <a:xfrm>
            <a:off x="695913" y="1706480"/>
            <a:ext cx="3214534" cy="369332"/>
          </a:xfrm>
          <a:prstGeom prst="rect">
            <a:avLst/>
          </a:prstGeom>
        </p:spPr>
        <p:txBody>
          <a:bodyPr wrap="none">
            <a:spAutoFit/>
          </a:bodyPr>
          <a:lstStyle/>
          <a:p>
            <a:r>
              <a:rPr lang="en-US" dirty="0">
                <a:latin typeface="NimbusRomNo9L-Medi"/>
              </a:rPr>
              <a:t>3.2 . Visual Question Generation</a:t>
            </a:r>
            <a:endParaRPr lang="en-US" dirty="0"/>
          </a:p>
        </p:txBody>
      </p:sp>
      <p:pic>
        <p:nvPicPr>
          <p:cNvPr id="7" name="Picture 6">
            <a:extLst>
              <a:ext uri="{FF2B5EF4-FFF2-40B4-BE49-F238E27FC236}">
                <a16:creationId xmlns:a16="http://schemas.microsoft.com/office/drawing/2014/main" id="{DFF8F036-E8C1-4EB5-A852-AB5544821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366" y="1241756"/>
            <a:ext cx="3886537" cy="350550"/>
          </a:xfrm>
          <a:prstGeom prst="rect">
            <a:avLst/>
          </a:prstGeom>
        </p:spPr>
      </p:pic>
      <p:sp>
        <p:nvSpPr>
          <p:cNvPr id="8" name="Rectangle 7">
            <a:extLst>
              <a:ext uri="{FF2B5EF4-FFF2-40B4-BE49-F238E27FC236}">
                <a16:creationId xmlns:a16="http://schemas.microsoft.com/office/drawing/2014/main" id="{7E2DA14E-5B71-484D-8DC6-6D5F9F1E74BA}"/>
              </a:ext>
            </a:extLst>
          </p:cNvPr>
          <p:cNvSpPr/>
          <p:nvPr/>
        </p:nvSpPr>
        <p:spPr>
          <a:xfrm>
            <a:off x="786147" y="340616"/>
            <a:ext cx="4974439" cy="707886"/>
          </a:xfrm>
          <a:prstGeom prst="rect">
            <a:avLst/>
          </a:prstGeom>
        </p:spPr>
        <p:txBody>
          <a:bodyPr wrap="none">
            <a:spAutoFit/>
          </a:bodyPr>
          <a:lstStyle/>
          <a:p>
            <a:r>
              <a:rPr lang="en-US" sz="4000" dirty="0">
                <a:solidFill>
                  <a:schemeClr val="accent4">
                    <a:lumMod val="60000"/>
                    <a:lumOff val="40000"/>
                  </a:schemeClr>
                </a:solidFill>
                <a:latin typeface="Arial Black" panose="020B0A04020102020204" pitchFamily="34" charset="0"/>
              </a:rPr>
              <a:t>3 . Methods . . . . </a:t>
            </a:r>
          </a:p>
        </p:txBody>
      </p:sp>
      <p:pic>
        <p:nvPicPr>
          <p:cNvPr id="10" name="Picture 9">
            <a:extLst>
              <a:ext uri="{FF2B5EF4-FFF2-40B4-BE49-F238E27FC236}">
                <a16:creationId xmlns:a16="http://schemas.microsoft.com/office/drawing/2014/main" id="{D26B8C0E-097F-41F0-BA0F-5C60A1F74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47" y="2132969"/>
            <a:ext cx="4427604" cy="1066892"/>
          </a:xfrm>
          <a:prstGeom prst="rect">
            <a:avLst/>
          </a:prstGeom>
        </p:spPr>
      </p:pic>
      <p:pic>
        <p:nvPicPr>
          <p:cNvPr id="12" name="Picture 11">
            <a:extLst>
              <a:ext uri="{FF2B5EF4-FFF2-40B4-BE49-F238E27FC236}">
                <a16:creationId xmlns:a16="http://schemas.microsoft.com/office/drawing/2014/main" id="{013D364D-8320-4C9D-995F-44A57D210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47" y="3325198"/>
            <a:ext cx="4656223" cy="830652"/>
          </a:xfrm>
          <a:prstGeom prst="rect">
            <a:avLst/>
          </a:prstGeom>
        </p:spPr>
      </p:pic>
      <p:pic>
        <p:nvPicPr>
          <p:cNvPr id="14" name="Picture 13">
            <a:extLst>
              <a:ext uri="{FF2B5EF4-FFF2-40B4-BE49-F238E27FC236}">
                <a16:creationId xmlns:a16="http://schemas.microsoft.com/office/drawing/2014/main" id="{BAF3B018-1FE9-4072-8C3A-AC9FD5C73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147" y="4308302"/>
            <a:ext cx="3535986" cy="487722"/>
          </a:xfrm>
          <a:prstGeom prst="rect">
            <a:avLst/>
          </a:prstGeom>
        </p:spPr>
      </p:pic>
      <p:pic>
        <p:nvPicPr>
          <p:cNvPr id="16" name="Picture 15">
            <a:extLst>
              <a:ext uri="{FF2B5EF4-FFF2-40B4-BE49-F238E27FC236}">
                <a16:creationId xmlns:a16="http://schemas.microsoft.com/office/drawing/2014/main" id="{E6948E45-2B16-4D41-BFB8-0A901F6BD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147" y="5363250"/>
            <a:ext cx="4275190" cy="571550"/>
          </a:xfrm>
          <a:prstGeom prst="rect">
            <a:avLst/>
          </a:prstGeom>
        </p:spPr>
      </p:pic>
      <p:pic>
        <p:nvPicPr>
          <p:cNvPr id="18" name="Picture 17">
            <a:extLst>
              <a:ext uri="{FF2B5EF4-FFF2-40B4-BE49-F238E27FC236}">
                <a16:creationId xmlns:a16="http://schemas.microsoft.com/office/drawing/2014/main" id="{D6378DD2-B855-464F-BB5E-0D2DEEB97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147" y="4916652"/>
            <a:ext cx="3353091" cy="327688"/>
          </a:xfrm>
          <a:prstGeom prst="rect">
            <a:avLst/>
          </a:prstGeom>
        </p:spPr>
      </p:pic>
      <p:pic>
        <p:nvPicPr>
          <p:cNvPr id="20" name="Picture 19">
            <a:extLst>
              <a:ext uri="{FF2B5EF4-FFF2-40B4-BE49-F238E27FC236}">
                <a16:creationId xmlns:a16="http://schemas.microsoft.com/office/drawing/2014/main" id="{99DC911F-5677-4C33-B88F-772E37F0E0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47" y="6045564"/>
            <a:ext cx="4198984" cy="510584"/>
          </a:xfrm>
          <a:prstGeom prst="rect">
            <a:avLst/>
          </a:prstGeom>
        </p:spPr>
      </p:pic>
      <p:pic>
        <p:nvPicPr>
          <p:cNvPr id="22" name="Picture 21">
            <a:extLst>
              <a:ext uri="{FF2B5EF4-FFF2-40B4-BE49-F238E27FC236}">
                <a16:creationId xmlns:a16="http://schemas.microsoft.com/office/drawing/2014/main" id="{366D0E56-80B4-44EC-8741-41E51C63D1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9632" y="1706480"/>
            <a:ext cx="4874539" cy="4924195"/>
          </a:xfrm>
          <a:prstGeom prst="rect">
            <a:avLst/>
          </a:prstGeom>
        </p:spPr>
      </p:pic>
    </p:spTree>
    <p:extLst>
      <p:ext uri="{BB962C8B-B14F-4D97-AF65-F5344CB8AC3E}">
        <p14:creationId xmlns:p14="http://schemas.microsoft.com/office/powerpoint/2010/main" val="3996293359"/>
      </p:ext>
    </p:extLst>
  </p:cSld>
  <p:clrMapOvr>
    <a:masterClrMapping/>
  </p:clrMapOvr>
  <mc:AlternateContent xmlns:mc="http://schemas.openxmlformats.org/markup-compatibility/2006" xmlns:p14="http://schemas.microsoft.com/office/powerpoint/2010/main">
    <mc:Choice Requires="p14">
      <p:transition spd="slow" p14:dur="2000" advTm="62154"/>
    </mc:Choice>
    <mc:Fallback xmlns="">
      <p:transition spd="slow" advTm="621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C47C7-0AFD-4EDD-8199-7C7E0054D1F3}"/>
              </a:ext>
            </a:extLst>
          </p:cNvPr>
          <p:cNvSpPr/>
          <p:nvPr/>
        </p:nvSpPr>
        <p:spPr>
          <a:xfrm>
            <a:off x="535628" y="288070"/>
            <a:ext cx="6354368" cy="646331"/>
          </a:xfrm>
          <a:prstGeom prst="rect">
            <a:avLst/>
          </a:prstGeom>
        </p:spPr>
        <p:txBody>
          <a:bodyPr wrap="none">
            <a:spAutoFit/>
          </a:bodyPr>
          <a:lstStyle/>
          <a:p>
            <a:r>
              <a:rPr lang="en-US" sz="3600" dirty="0">
                <a:solidFill>
                  <a:schemeClr val="accent4">
                    <a:lumMod val="60000"/>
                    <a:lumOff val="40000"/>
                  </a:schemeClr>
                </a:solidFill>
                <a:latin typeface="Arial Black" panose="020B0A04020102020204" pitchFamily="34" charset="0"/>
              </a:rPr>
              <a:t>4 . Experimental Results</a:t>
            </a:r>
          </a:p>
        </p:txBody>
      </p:sp>
      <p:sp>
        <p:nvSpPr>
          <p:cNvPr id="5" name="Rectangle 4">
            <a:extLst>
              <a:ext uri="{FF2B5EF4-FFF2-40B4-BE49-F238E27FC236}">
                <a16:creationId xmlns:a16="http://schemas.microsoft.com/office/drawing/2014/main" id="{103457F4-1B4D-4DAA-932F-908F0A9F370A}"/>
              </a:ext>
            </a:extLst>
          </p:cNvPr>
          <p:cNvSpPr/>
          <p:nvPr/>
        </p:nvSpPr>
        <p:spPr>
          <a:xfrm>
            <a:off x="535628" y="886685"/>
            <a:ext cx="12265972" cy="1754326"/>
          </a:xfrm>
          <a:prstGeom prst="rect">
            <a:avLst/>
          </a:prstGeom>
        </p:spPr>
        <p:txBody>
          <a:bodyPr wrap="square">
            <a:spAutoFit/>
          </a:bodyPr>
          <a:lstStyle/>
          <a:p>
            <a:r>
              <a:rPr lang="en-US" dirty="0">
                <a:latin typeface="NimbusRomNo9L-Medi"/>
              </a:rPr>
              <a:t>4.1 Dataset-</a:t>
            </a:r>
          </a:p>
          <a:p>
            <a:pPr marL="742950" lvl="1" indent="-285750">
              <a:buFont typeface="Wingdings" panose="05000000000000000000" pitchFamily="2" charset="2"/>
              <a:buChar char="v"/>
            </a:pPr>
            <a:r>
              <a:rPr lang="en-US" dirty="0"/>
              <a:t>used the VQA-RAD dataset of clinical visual questions and images. It contains 315 images and 3,515 corresponding</a:t>
            </a:r>
          </a:p>
          <a:p>
            <a:pPr marL="742950" lvl="1" indent="-285750">
              <a:buFont typeface="Wingdings" panose="05000000000000000000" pitchFamily="2" charset="2"/>
              <a:buChar char="v"/>
            </a:pPr>
            <a:r>
              <a:rPr lang="en-US" dirty="0"/>
              <a:t>  particularly interested in questions about ‘Modality”, “Abnormality”, “Organ”, and “Plane”.</a:t>
            </a:r>
          </a:p>
          <a:p>
            <a:endParaRPr lang="en-US" dirty="0"/>
          </a:p>
          <a:p>
            <a:r>
              <a:rPr lang="en-US" dirty="0">
                <a:latin typeface="NimbusRomNo9L-Medi"/>
              </a:rPr>
              <a:t>4.2 Evaluation Metrics-</a:t>
            </a:r>
            <a:r>
              <a:rPr lang="en-US" dirty="0"/>
              <a:t>perform both automatic and manual evaluations.</a:t>
            </a:r>
          </a:p>
          <a:p>
            <a:endParaRPr lang="en-US" dirty="0"/>
          </a:p>
        </p:txBody>
      </p:sp>
      <p:sp>
        <p:nvSpPr>
          <p:cNvPr id="7" name="Rectangle 6">
            <a:extLst>
              <a:ext uri="{FF2B5EF4-FFF2-40B4-BE49-F238E27FC236}">
                <a16:creationId xmlns:a16="http://schemas.microsoft.com/office/drawing/2014/main" id="{05CAFA14-1786-4D28-818E-E33E01013706}"/>
              </a:ext>
            </a:extLst>
          </p:cNvPr>
          <p:cNvSpPr/>
          <p:nvPr/>
        </p:nvSpPr>
        <p:spPr>
          <a:xfrm>
            <a:off x="1101620" y="2427323"/>
            <a:ext cx="10743537" cy="1200329"/>
          </a:xfrm>
          <a:prstGeom prst="rect">
            <a:avLst/>
          </a:prstGeom>
        </p:spPr>
        <p:txBody>
          <a:bodyPr wrap="square">
            <a:spAutoFit/>
          </a:bodyPr>
          <a:lstStyle/>
          <a:p>
            <a:r>
              <a:rPr lang="en-US" dirty="0">
                <a:latin typeface="NimbusRomNo9L-Medi"/>
              </a:rPr>
              <a:t>4.2.1 Automatic evaluation - U</a:t>
            </a:r>
            <a:r>
              <a:rPr lang="en-US" dirty="0"/>
              <a:t>sed a variety of language modeling evaluation metrics such as BLEU, ROUGE, METEOR, and </a:t>
            </a:r>
            <a:r>
              <a:rPr lang="en-US" dirty="0" err="1"/>
              <a:t>CIDEr</a:t>
            </a:r>
            <a:r>
              <a:rPr lang="en-US" dirty="0"/>
              <a:t>.</a:t>
            </a:r>
          </a:p>
          <a:p>
            <a:r>
              <a:rPr lang="en-US" dirty="0"/>
              <a:t>4.2.2 Human evaluation -Manually checked the generated questions and rated them in terms of relevancy, grammaticality, and fluency. </a:t>
            </a:r>
          </a:p>
        </p:txBody>
      </p:sp>
      <p:sp>
        <p:nvSpPr>
          <p:cNvPr id="8" name="Rectangle 7">
            <a:extLst>
              <a:ext uri="{FF2B5EF4-FFF2-40B4-BE49-F238E27FC236}">
                <a16:creationId xmlns:a16="http://schemas.microsoft.com/office/drawing/2014/main" id="{69371193-BECC-40D3-93ED-663123717BC0}"/>
              </a:ext>
            </a:extLst>
          </p:cNvPr>
          <p:cNvSpPr/>
          <p:nvPr/>
        </p:nvSpPr>
        <p:spPr>
          <a:xfrm>
            <a:off x="535628" y="3678519"/>
            <a:ext cx="11309529" cy="646331"/>
          </a:xfrm>
          <a:prstGeom prst="rect">
            <a:avLst/>
          </a:prstGeom>
        </p:spPr>
        <p:txBody>
          <a:bodyPr wrap="square">
            <a:spAutoFit/>
          </a:bodyPr>
          <a:lstStyle/>
          <a:p>
            <a:r>
              <a:rPr lang="en-US" dirty="0">
                <a:latin typeface="NimbusRomNo9L-Medi"/>
              </a:rPr>
              <a:t>4.3 Implementation Details- </a:t>
            </a:r>
            <a:r>
              <a:rPr lang="en-US" dirty="0"/>
              <a:t>used ImageNet-pretrained ResNet-50 provided by </a:t>
            </a:r>
            <a:r>
              <a:rPr lang="en-US" dirty="0" err="1"/>
              <a:t>PyTorch</a:t>
            </a:r>
            <a:r>
              <a:rPr lang="en-US" dirty="0"/>
              <a:t> as the image encoder and do not fine-tune its weights. LSTM decoder is used for generating questions.</a:t>
            </a:r>
          </a:p>
        </p:txBody>
      </p:sp>
      <p:sp>
        <p:nvSpPr>
          <p:cNvPr id="9" name="Rectangle 8">
            <a:extLst>
              <a:ext uri="{FF2B5EF4-FFF2-40B4-BE49-F238E27FC236}">
                <a16:creationId xmlns:a16="http://schemas.microsoft.com/office/drawing/2014/main" id="{E400272E-8653-4A97-ACF9-754EB6845CAC}"/>
              </a:ext>
            </a:extLst>
          </p:cNvPr>
          <p:cNvSpPr/>
          <p:nvPr/>
        </p:nvSpPr>
        <p:spPr>
          <a:xfrm>
            <a:off x="535628" y="4415611"/>
            <a:ext cx="2814360" cy="369332"/>
          </a:xfrm>
          <a:prstGeom prst="rect">
            <a:avLst/>
          </a:prstGeom>
        </p:spPr>
        <p:txBody>
          <a:bodyPr wrap="none">
            <a:spAutoFit/>
          </a:bodyPr>
          <a:lstStyle/>
          <a:p>
            <a:r>
              <a:rPr lang="en-US" dirty="0">
                <a:latin typeface="NimbusRomNo9L-Medi"/>
              </a:rPr>
              <a:t>4.4 Results and Discussion - </a:t>
            </a:r>
            <a:endParaRPr lang="en-US" dirty="0"/>
          </a:p>
        </p:txBody>
      </p:sp>
      <p:pic>
        <p:nvPicPr>
          <p:cNvPr id="13" name="Picture 12">
            <a:extLst>
              <a:ext uri="{FF2B5EF4-FFF2-40B4-BE49-F238E27FC236}">
                <a16:creationId xmlns:a16="http://schemas.microsoft.com/office/drawing/2014/main" id="{4499B992-8DF8-49AF-B3FD-86BAD29F8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28" y="4875704"/>
            <a:ext cx="3391194" cy="1630821"/>
          </a:xfrm>
          <a:prstGeom prst="rect">
            <a:avLst/>
          </a:prstGeom>
        </p:spPr>
      </p:pic>
      <p:pic>
        <p:nvPicPr>
          <p:cNvPr id="15" name="Picture 14">
            <a:extLst>
              <a:ext uri="{FF2B5EF4-FFF2-40B4-BE49-F238E27FC236}">
                <a16:creationId xmlns:a16="http://schemas.microsoft.com/office/drawing/2014/main" id="{1683D6CF-55CB-45AC-9F8B-5F2BF3D1F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693" y="4875704"/>
            <a:ext cx="3436918" cy="1661304"/>
          </a:xfrm>
          <a:prstGeom prst="rect">
            <a:avLst/>
          </a:prstGeom>
        </p:spPr>
      </p:pic>
      <p:pic>
        <p:nvPicPr>
          <p:cNvPr id="17" name="Picture 16">
            <a:extLst>
              <a:ext uri="{FF2B5EF4-FFF2-40B4-BE49-F238E27FC236}">
                <a16:creationId xmlns:a16="http://schemas.microsoft.com/office/drawing/2014/main" id="{9913F91B-BEAD-4AE2-8942-9F6FF3299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6342" y="5120574"/>
            <a:ext cx="3398815" cy="1272650"/>
          </a:xfrm>
          <a:prstGeom prst="rect">
            <a:avLst/>
          </a:prstGeom>
        </p:spPr>
      </p:pic>
    </p:spTree>
    <p:extLst>
      <p:ext uri="{BB962C8B-B14F-4D97-AF65-F5344CB8AC3E}">
        <p14:creationId xmlns:p14="http://schemas.microsoft.com/office/powerpoint/2010/main" val="252366249"/>
      </p:ext>
    </p:extLst>
  </p:cSld>
  <p:clrMapOvr>
    <a:masterClrMapping/>
  </p:clrMapOvr>
  <mc:AlternateContent xmlns:mc="http://schemas.openxmlformats.org/markup-compatibility/2006" xmlns:p14="http://schemas.microsoft.com/office/powerpoint/2010/main">
    <mc:Choice Requires="p14">
      <p:transition spd="slow" p14:dur="2000" advTm="102015"/>
    </mc:Choice>
    <mc:Fallback xmlns="">
      <p:transition spd="slow" advTm="10201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70244-5107-446E-B042-78FC34631795}"/>
              </a:ext>
            </a:extLst>
          </p:cNvPr>
          <p:cNvSpPr/>
          <p:nvPr/>
        </p:nvSpPr>
        <p:spPr>
          <a:xfrm>
            <a:off x="425325" y="421234"/>
            <a:ext cx="7187160" cy="584775"/>
          </a:xfrm>
          <a:prstGeom prst="rect">
            <a:avLst/>
          </a:prstGeom>
        </p:spPr>
        <p:txBody>
          <a:bodyPr wrap="none">
            <a:spAutoFit/>
          </a:bodyPr>
          <a:lstStyle/>
          <a:p>
            <a:r>
              <a:rPr lang="en-US" sz="3200" dirty="0">
                <a:solidFill>
                  <a:schemeClr val="accent4">
                    <a:lumMod val="60000"/>
                    <a:lumOff val="40000"/>
                  </a:schemeClr>
                </a:solidFill>
                <a:latin typeface="Arial Black" panose="020B0A04020102020204" pitchFamily="34" charset="0"/>
              </a:rPr>
              <a:t>5 . Conclusion and Future Work</a:t>
            </a:r>
          </a:p>
        </p:txBody>
      </p:sp>
      <p:sp>
        <p:nvSpPr>
          <p:cNvPr id="5" name="Rectangle 4">
            <a:extLst>
              <a:ext uri="{FF2B5EF4-FFF2-40B4-BE49-F238E27FC236}">
                <a16:creationId xmlns:a16="http://schemas.microsoft.com/office/drawing/2014/main" id="{A8E252E9-51D5-4B2D-82C5-5606D66ADC0C}"/>
              </a:ext>
            </a:extLst>
          </p:cNvPr>
          <p:cNvSpPr/>
          <p:nvPr/>
        </p:nvSpPr>
        <p:spPr>
          <a:xfrm>
            <a:off x="1100833" y="1674674"/>
            <a:ext cx="9028590" cy="1754326"/>
          </a:xfrm>
          <a:prstGeom prst="rect">
            <a:avLst/>
          </a:prstGeom>
        </p:spPr>
        <p:txBody>
          <a:bodyPr wrap="square">
            <a:spAutoFit/>
          </a:bodyPr>
          <a:lstStyle/>
          <a:p>
            <a:pPr marL="285750" indent="-285750">
              <a:buFont typeface="Wingdings" panose="05000000000000000000" pitchFamily="2" charset="2"/>
              <a:buChar char="q"/>
            </a:pPr>
            <a:r>
              <a:rPr lang="en-US" dirty="0">
                <a:latin typeface="NimbusRomNo9L-Regu"/>
              </a:rPr>
              <a:t>A data augmentation method to generate new  training questions and images from the VQA-RAD dataset.</a:t>
            </a:r>
          </a:p>
          <a:p>
            <a:pPr marL="285750" indent="-285750">
              <a:buFont typeface="Wingdings" panose="05000000000000000000" pitchFamily="2" charset="2"/>
              <a:buChar char="q"/>
            </a:pPr>
            <a:r>
              <a:rPr lang="en-US" dirty="0">
                <a:latin typeface="NimbusRomNo9L-Regu"/>
              </a:rPr>
              <a:t>I</a:t>
            </a:r>
            <a:r>
              <a:rPr lang="en-US" dirty="0"/>
              <a:t>ntroduced the VQGR model that generates questions from radiology images.</a:t>
            </a:r>
          </a:p>
          <a:p>
            <a:pPr marL="285750" indent="-285750">
              <a:buFont typeface="Wingdings" panose="05000000000000000000" pitchFamily="2" charset="2"/>
              <a:buChar char="q"/>
            </a:pPr>
            <a:r>
              <a:rPr lang="en-US" dirty="0"/>
              <a:t>In the future, we will investigate the use of the generated questions to advance VQA in the medical domain.</a:t>
            </a:r>
          </a:p>
          <a:p>
            <a:endParaRPr lang="en-US" dirty="0"/>
          </a:p>
        </p:txBody>
      </p:sp>
    </p:spTree>
    <p:extLst>
      <p:ext uri="{BB962C8B-B14F-4D97-AF65-F5344CB8AC3E}">
        <p14:creationId xmlns:p14="http://schemas.microsoft.com/office/powerpoint/2010/main" val="3270705518"/>
      </p:ext>
    </p:extLst>
  </p:cSld>
  <p:clrMapOvr>
    <a:masterClrMapping/>
  </p:clrMapOvr>
  <mc:AlternateContent xmlns:mc="http://schemas.openxmlformats.org/markup-compatibility/2006" xmlns:p14="http://schemas.microsoft.com/office/powerpoint/2010/main">
    <mc:Choice Requires="p14">
      <p:transition spd="slow" p14:dur="2000" advTm="32001"/>
    </mc:Choice>
    <mc:Fallback xmlns="">
      <p:transition spd="slow" advTm="3200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482</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Calibri Light</vt:lpstr>
      <vt:lpstr>NimbusRomNo9L-Medi</vt:lpstr>
      <vt:lpstr>NimbusRomNo9L-Regu</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ayesha chandni</dc:creator>
  <cp:lastModifiedBy>ayesha chandni</cp:lastModifiedBy>
  <cp:revision>40</cp:revision>
  <dcterms:created xsi:type="dcterms:W3CDTF">2021-05-16T19:13:44Z</dcterms:created>
  <dcterms:modified xsi:type="dcterms:W3CDTF">2021-05-17T16:59:30Z</dcterms:modified>
</cp:coreProperties>
</file>