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6" r:id="rId2"/>
    <p:sldMasterId id="2147483672" r:id="rId3"/>
  </p:sldMasterIdLst>
  <p:notesMasterIdLst>
    <p:notesMasterId r:id="rId21"/>
  </p:notesMasterIdLst>
  <p:sldIdLst>
    <p:sldId id="257" r:id="rId4"/>
    <p:sldId id="284" r:id="rId5"/>
    <p:sldId id="285" r:id="rId6"/>
    <p:sldId id="297" r:id="rId7"/>
    <p:sldId id="258" r:id="rId8"/>
    <p:sldId id="286" r:id="rId9"/>
    <p:sldId id="287" r:id="rId10"/>
    <p:sldId id="298" r:id="rId11"/>
    <p:sldId id="299" r:id="rId12"/>
    <p:sldId id="288" r:id="rId13"/>
    <p:sldId id="289" r:id="rId14"/>
    <p:sldId id="290" r:id="rId15"/>
    <p:sldId id="294" r:id="rId16"/>
    <p:sldId id="295" r:id="rId17"/>
    <p:sldId id="296" r:id="rId18"/>
    <p:sldId id="262" r:id="rId19"/>
    <p:sldId id="269"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285"/>
            <p14:sldId id="297"/>
            <p14:sldId id="258"/>
            <p14:sldId id="286"/>
            <p14:sldId id="287"/>
            <p14:sldId id="298"/>
            <p14:sldId id="299"/>
            <p14:sldId id="288"/>
            <p14:sldId id="289"/>
            <p14:sldId id="290"/>
            <p14:sldId id="294"/>
            <p14:sldId id="295"/>
            <p14:sldId id="296"/>
            <p14:sldId id="262"/>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F27C8-F2ED-4055-8779-06320FAC2B56}" v="166" dt="2023-01-23T11:07:0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4"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2333A9BA-8785-B9FA-AF5F-3F36406E6ADD}"/>
    <pc:docChg chg="addSld modSld modSection">
      <pc:chgData name="Danish Hudani" userId="S::danish.hudani@astera.com::a38c985c-bb2f-4de3-bfe2-27e22c4c275a" providerId="AD" clId="Web-{2333A9BA-8785-B9FA-AF5F-3F36406E6ADD}" dt="2023-01-23T11:11:32.818" v="102" actId="20577"/>
      <pc:docMkLst>
        <pc:docMk/>
      </pc:docMkLst>
      <pc:sldChg chg="addSp delSp modSp add replId delAnim">
        <pc:chgData name="Danish Hudani" userId="S::danish.hudani@astera.com::a38c985c-bb2f-4de3-bfe2-27e22c4c275a" providerId="AD" clId="Web-{2333A9BA-8785-B9FA-AF5F-3F36406E6ADD}" dt="2023-01-23T11:11:32.818" v="102" actId="20577"/>
        <pc:sldMkLst>
          <pc:docMk/>
          <pc:sldMk cId="4246343334" sldId="298"/>
        </pc:sldMkLst>
        <pc:spChg chg="mod">
          <ac:chgData name="Danish Hudani" userId="S::danish.hudani@astera.com::a38c985c-bb2f-4de3-bfe2-27e22c4c275a" providerId="AD" clId="Web-{2333A9BA-8785-B9FA-AF5F-3F36406E6ADD}" dt="2023-01-23T11:00:39.229" v="24" actId="14100"/>
          <ac:spMkLst>
            <pc:docMk/>
            <pc:sldMk cId="4246343334" sldId="298"/>
            <ac:spMk id="18" creationId="{6230719D-4F44-BA79-4DC4-4459B3E27C90}"/>
          </ac:spMkLst>
        </pc:spChg>
        <pc:spChg chg="add mod">
          <ac:chgData name="Danish Hudani" userId="S::danish.hudani@astera.com::a38c985c-bb2f-4de3-bfe2-27e22c4c275a" providerId="AD" clId="Web-{2333A9BA-8785-B9FA-AF5F-3F36406E6ADD}" dt="2023-01-23T11:06:24.392" v="86" actId="20577"/>
          <ac:spMkLst>
            <pc:docMk/>
            <pc:sldMk cId="4246343334" sldId="298"/>
            <ac:spMk id="75" creationId="{AA15A24E-B8CD-E162-A559-2685D7456EA6}"/>
          </ac:spMkLst>
        </pc:spChg>
        <pc:spChg chg="add mod">
          <ac:chgData name="Danish Hudani" userId="S::danish.hudani@astera.com::a38c985c-bb2f-4de3-bfe2-27e22c4c275a" providerId="AD" clId="Web-{2333A9BA-8785-B9FA-AF5F-3F36406E6ADD}" dt="2023-01-23T11:11:32.818" v="102" actId="20577"/>
          <ac:spMkLst>
            <pc:docMk/>
            <pc:sldMk cId="4246343334" sldId="298"/>
            <ac:spMk id="76" creationId="{A4EB9D38-89B4-8535-DDFB-9FC60932A42B}"/>
          </ac:spMkLst>
        </pc:spChg>
        <pc:picChg chg="del">
          <ac:chgData name="Danish Hudani" userId="S::danish.hudani@astera.com::a38c985c-bb2f-4de3-bfe2-27e22c4c275a" providerId="AD" clId="Web-{2333A9BA-8785-B9FA-AF5F-3F36406E6ADD}" dt="2023-01-23T11:01:15.560" v="25"/>
          <ac:picMkLst>
            <pc:docMk/>
            <pc:sldMk cId="4246343334" sldId="298"/>
            <ac:picMk id="3" creationId="{BF1AA122-2647-56FE-80C2-AC63C91B14B7}"/>
          </ac:picMkLst>
        </pc:picChg>
        <pc:picChg chg="add mod modCrop">
          <ac:chgData name="Danish Hudani" userId="S::danish.hudani@astera.com::a38c985c-bb2f-4de3-bfe2-27e22c4c275a" providerId="AD" clId="Web-{2333A9BA-8785-B9FA-AF5F-3F36406E6ADD}" dt="2023-01-23T11:05:44.014" v="59" actId="1076"/>
          <ac:picMkLst>
            <pc:docMk/>
            <pc:sldMk cId="4246343334" sldId="298"/>
            <ac:picMk id="38" creationId="{8C648CED-D643-C3F6-B147-A6AE05D6C09A}"/>
          </ac:picMkLst>
        </pc:picChg>
      </pc:sldChg>
      <pc:sldChg chg="addSp delSp modSp add replId">
        <pc:chgData name="Danish Hudani" userId="S::danish.hudani@astera.com::a38c985c-bb2f-4de3-bfe2-27e22c4c275a" providerId="AD" clId="Web-{2333A9BA-8785-B9FA-AF5F-3F36406E6ADD}" dt="2023-01-23T11:03:50.132" v="55" actId="1076"/>
        <pc:sldMkLst>
          <pc:docMk/>
          <pc:sldMk cId="3980321202" sldId="299"/>
        </pc:sldMkLst>
        <pc:picChg chg="add mod modCrop">
          <ac:chgData name="Danish Hudani" userId="S::danish.hudani@astera.com::a38c985c-bb2f-4de3-bfe2-27e22c4c275a" providerId="AD" clId="Web-{2333A9BA-8785-B9FA-AF5F-3F36406E6ADD}" dt="2023-01-23T11:03:50.132" v="55" actId="1076"/>
          <ac:picMkLst>
            <pc:docMk/>
            <pc:sldMk cId="3980321202" sldId="299"/>
            <ac:picMk id="23" creationId="{8B010C3D-6324-074D-59EA-0D03A3383DC8}"/>
          </ac:picMkLst>
        </pc:picChg>
        <pc:picChg chg="add mod modCrop">
          <ac:chgData name="Danish Hudani" userId="S::danish.hudani@astera.com::a38c985c-bb2f-4de3-bfe2-27e22c4c275a" providerId="AD" clId="Web-{2333A9BA-8785-B9FA-AF5F-3F36406E6ADD}" dt="2023-01-23T11:03:36.834" v="52"/>
          <ac:picMkLst>
            <pc:docMk/>
            <pc:sldMk cId="3980321202" sldId="299"/>
            <ac:picMk id="24" creationId="{0D233F1E-262D-3E6E-1FCF-89F747EFF222}"/>
          </ac:picMkLst>
        </pc:picChg>
        <pc:picChg chg="del">
          <ac:chgData name="Danish Hudani" userId="S::danish.hudani@astera.com::a38c985c-bb2f-4de3-bfe2-27e22c4c275a" providerId="AD" clId="Web-{2333A9BA-8785-B9FA-AF5F-3F36406E6ADD}" dt="2023-01-23T11:02:39.425" v="33"/>
          <ac:picMkLst>
            <pc:docMk/>
            <pc:sldMk cId="3980321202" sldId="299"/>
            <ac:picMk id="38" creationId="{8C648CED-D643-C3F6-B147-A6AE05D6C09A}"/>
          </ac:picMkLst>
        </pc:picChg>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Ayesha Amjad" userId="6aec9696-6408-4e74-b8fc-e4597549adfb" providerId="ADAL" clId="{849F27C8-F2ED-4055-8779-06320FAC2B56}"/>
    <pc:docChg chg="custSel modSld">
      <pc:chgData name="Ayesha Amjad" userId="6aec9696-6408-4e74-b8fc-e4597549adfb" providerId="ADAL" clId="{849F27C8-F2ED-4055-8779-06320FAC2B56}" dt="2023-01-31T15:32:14.578" v="167" actId="20577"/>
      <pc:docMkLst>
        <pc:docMk/>
      </pc:docMkLst>
      <pc:sldChg chg="modNotesTx">
        <pc:chgData name="Ayesha Amjad" userId="6aec9696-6408-4e74-b8fc-e4597549adfb" providerId="ADAL" clId="{849F27C8-F2ED-4055-8779-06320FAC2B56}" dt="2023-01-31T15:32:14.578" v="167" actId="20577"/>
        <pc:sldMkLst>
          <pc:docMk/>
          <pc:sldMk cId="269473711" sldId="297"/>
        </pc:sldMkLst>
      </pc:sldChg>
      <pc:sldChg chg="modNotesTx">
        <pc:chgData name="Ayesha Amjad" userId="6aec9696-6408-4e74-b8fc-e4597549adfb" providerId="ADAL" clId="{849F27C8-F2ED-4055-8779-06320FAC2B56}" dt="2023-01-23T11:07:06.546" v="165" actId="20577"/>
        <pc:sldMkLst>
          <pc:docMk/>
          <pc:sldMk cId="4246343334" sldId="298"/>
        </pc:sldMkLst>
      </pc:sldChg>
      <pc:sldChg chg="modNotesTx">
        <pc:chgData name="Ayesha Amjad" userId="6aec9696-6408-4e74-b8fc-e4597549adfb" providerId="ADAL" clId="{849F27C8-F2ED-4055-8779-06320FAC2B56}" dt="2023-01-23T11:04:34.257" v="1" actId="20577"/>
        <pc:sldMkLst>
          <pc:docMk/>
          <pc:sldMk cId="3980321202" sldId="299"/>
        </pc:sldMkLst>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31/01/2023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2018, in China, there were two rounds of competition held of a team of elite neuro surgeons against a neuroimaging AI system called </a:t>
            </a:r>
            <a:r>
              <a:rPr lang="en-US" err="1"/>
              <a:t>BioMind</a:t>
            </a:r>
            <a:r>
              <a:rPr lang="en-US"/>
              <a:t>. This AI system beat human doctors in neuroimaging recognition contest with a 2:0 score.</a:t>
            </a:r>
          </a:p>
          <a:p>
            <a:endParaRPr lang="en-US"/>
          </a:p>
          <a:p>
            <a:endParaRPr lang="en-US"/>
          </a:p>
          <a:p>
            <a:pPr algn="l" fontAlgn="base"/>
            <a:r>
              <a:rPr lang="en-US" b="1" i="0">
                <a:solidFill>
                  <a:srgbClr val="111111"/>
                </a:solidFill>
                <a:effectLst/>
                <a:latin typeface="inherit"/>
              </a:rPr>
              <a:t>Walmart</a:t>
            </a:r>
            <a:r>
              <a:rPr lang="en-US" b="0" i="0">
                <a:solidFill>
                  <a:srgbClr val="111111"/>
                </a:solidFill>
                <a:effectLst/>
                <a:latin typeface="Century Schoolbook" panose="02040604050505020304" pitchFamily="18" charset="0"/>
              </a:rPr>
              <a:t>, the world’s largest retailer, supposedly found out that there are certain times at which beer and diapers sell particularly well together – when on Friday evenings young men make a last dash to the supermarket to get beer and their wives call after them, “Pick up some diapers, too, honey!”</a:t>
            </a:r>
          </a:p>
          <a:p>
            <a:pPr algn="l" fontAlgn="base"/>
            <a:r>
              <a:rPr lang="en-US" b="0" i="0">
                <a:solidFill>
                  <a:srgbClr val="111111"/>
                </a:solidFill>
                <a:effectLst/>
                <a:latin typeface="Century Schoolbook" panose="02040604050505020304" pitchFamily="18" charset="0"/>
              </a:rPr>
              <a:t>“Some of the ways Wal-Mart managers found to exploit their findings are legendary. One such legend is the story, “diapers and beer”. Wal-Mart discovered through data mining that the sales of diapers and beer were correlated on Friday nights. It determined that the correlation was based on working men who had been asked to pick up diapers on their way home from work. On Fridays the men figured they deserved a six-pack of beer for their trouble; hence the connection between beer and diapers. By moving these two items closer together, Wal-Mart reportedly saw the sales of both items increase geometrically.”</a:t>
            </a:r>
          </a:p>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02122"/>
                </a:solidFill>
                <a:effectLst/>
                <a:latin typeface="Arial" panose="020B0604020202020204" pitchFamily="34" charset="0"/>
              </a:rPr>
              <a:t>The bullet holes in the returning aircraft represented areas where a bomber could take damage and still fly well enough to return safely to base. Therefore, Wald proposed that the Navy reinforce areas where the returning aircraft were unscathed, inferring that planes hit in those areas were the ones most likely to be lost.</a:t>
            </a:r>
            <a:endParaRPr lang="en-PK" sz="1200" b="1"/>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314893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24242"/>
                </a:solidFill>
                <a:effectLst/>
                <a:latin typeface="proxima-nova"/>
              </a:rPr>
              <a:t>Survivorship bias is a common form of a logical error where the data that we are presented is representative of only a subset of the population that has already survived a filtering process, meaning that our data lacks important information underestimating the true population that the data comes from.</a:t>
            </a:r>
          </a:p>
          <a:p>
            <a:endParaRPr lang="en-US" b="0" i="0">
              <a:solidFill>
                <a:srgbClr val="424242"/>
              </a:solidFill>
              <a:effectLst/>
              <a:latin typeface="proxima-nova"/>
            </a:endParaRPr>
          </a:p>
          <a:p>
            <a:r>
              <a:rPr lang="en-US" b="0" i="0">
                <a:solidFill>
                  <a:srgbClr val="424242"/>
                </a:solidFill>
                <a:effectLst/>
                <a:latin typeface="proxima-nova"/>
              </a:rPr>
              <a:t>Image 01: Our data is only from returning flights.</a:t>
            </a:r>
          </a:p>
          <a:p>
            <a:r>
              <a:rPr lang="en-US" b="0" i="0">
                <a:solidFill>
                  <a:srgbClr val="424242"/>
                </a:solidFill>
                <a:effectLst/>
                <a:latin typeface="proxima-nova"/>
              </a:rPr>
              <a:t>Image 02: An initial guess at how to fix this might be to apply additional armor platting to the parts of the plane with the most holes.</a:t>
            </a:r>
          </a:p>
          <a:p>
            <a:r>
              <a:rPr lang="en-US" b="0" i="0">
                <a:solidFill>
                  <a:srgbClr val="424242"/>
                </a:solidFill>
                <a:effectLst/>
                <a:latin typeface="proxima-nova"/>
              </a:rPr>
              <a:t>Image 03: However, this is where planes that returned had bullet holes. The planes we want to protect are the ones that did not return, so we should place armor there. </a:t>
            </a:r>
          </a:p>
          <a:p>
            <a:endParaRPr lang="en-US" b="0" i="0">
              <a:solidFill>
                <a:srgbClr val="424242"/>
              </a:solidFill>
              <a:effectLst/>
              <a:latin typeface="proxima-nova"/>
            </a:endParaRPr>
          </a:p>
          <a:p>
            <a:endParaRPr lang="en-US" b="0" i="0">
              <a:solidFill>
                <a:srgbClr val="424242"/>
              </a:solidFill>
              <a:effectLst/>
              <a:latin typeface="proxima-nova"/>
            </a:endParaRPr>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35831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Another study was conducted that shows that as the person will spend more hours playing video games then their test score will increase. Do you agree?</a:t>
            </a:r>
            <a:endParaRPr lang="en-PK"/>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1717756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Simpson Paradox: It occurs when the trend of a model on the whole dataset is very different from the trends shown by models on subsets of data. </a:t>
            </a:r>
          </a:p>
          <a:p>
            <a:r>
              <a:rPr lang="en-US"/>
              <a:t>We can see the downward trend between the X and Y variable when the variable “Age” was considered.</a:t>
            </a:r>
          </a:p>
          <a:p>
            <a:endParaRPr lang="en-US"/>
          </a:p>
          <a:p>
            <a:r>
              <a:rPr lang="en-US" b="0" i="1">
                <a:solidFill>
                  <a:srgbClr val="212121"/>
                </a:solidFill>
                <a:effectLst/>
                <a:latin typeface="Noto Sans" panose="020B0502040204020203" pitchFamily="34" charset="0"/>
              </a:rPr>
              <a:t>There are three kinds of lies: lies, damned lies, and statistics.— Mark Twain</a:t>
            </a:r>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248285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Why are we talking about data science, ML, and AI here? What’s in it for you?</a:t>
            </a:r>
          </a:p>
        </p:txBody>
      </p:sp>
      <p:sp>
        <p:nvSpPr>
          <p:cNvPr id="4" name="Slide Number Placeholder 3"/>
          <p:cNvSpPr>
            <a:spLocks noGrp="1"/>
          </p:cNvSpPr>
          <p:nvPr>
            <p:ph type="sldNum" sz="quarter" idx="5"/>
          </p:nvPr>
        </p:nvSpPr>
        <p:spPr/>
        <p:txBody>
          <a:bodyPr/>
          <a:lstStyle/>
          <a:p>
            <a:fld id="{E77026F1-41F1-4B55-8AD5-9853460CF299}" type="slidenum">
              <a:rPr lang="en-US" smtClean="0"/>
              <a:t>16</a:t>
            </a:fld>
            <a:endParaRPr lang="en-US"/>
          </a:p>
        </p:txBody>
      </p:sp>
    </p:spTree>
    <p:extLst>
      <p:ext uri="{BB962C8B-B14F-4D97-AF65-F5344CB8AC3E}">
        <p14:creationId xmlns:p14="http://schemas.microsoft.com/office/powerpoint/2010/main" val="27110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No code </a:t>
            </a:r>
          </a:p>
        </p:txBody>
      </p:sp>
      <p:sp>
        <p:nvSpPr>
          <p:cNvPr id="4" name="Slide Number Placeholder 3"/>
          <p:cNvSpPr>
            <a:spLocks noGrp="1"/>
          </p:cNvSpPr>
          <p:nvPr>
            <p:ph type="sldNum" sz="quarter" idx="5"/>
          </p:nvPr>
        </p:nvSpPr>
        <p:spPr/>
        <p:txBody>
          <a:bodyPr/>
          <a:lstStyle/>
          <a:p>
            <a:fld id="{E77026F1-41F1-4B55-8AD5-9853460CF299}" type="slidenum">
              <a:rPr lang="en-US" smtClean="0"/>
              <a:t>17</a:t>
            </a:fld>
            <a:endParaRPr lang="en-US"/>
          </a:p>
        </p:txBody>
      </p:sp>
    </p:spTree>
    <p:extLst>
      <p:ext uri="{BB962C8B-B14F-4D97-AF65-F5344CB8AC3E}">
        <p14:creationId xmlns:p14="http://schemas.microsoft.com/office/powerpoint/2010/main" val="421457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Ask the audience what data science is?</a:t>
            </a:r>
          </a:p>
          <a:p>
            <a:endParaRPr lang="en-US"/>
          </a:p>
          <a:p>
            <a:r>
              <a:rPr lang="en-US"/>
              <a:t>Importance of subject matter expertise in data science. </a:t>
            </a:r>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318659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99458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Science is not just running machine learning or deep learning models but follows any systematic approach used to make sense of data.</a:t>
            </a:r>
          </a:p>
          <a:p>
            <a:endParaRPr lang="en-US"/>
          </a:p>
          <a:p>
            <a:r>
              <a:rPr lang="en-US"/>
              <a:t>For example, Data Visualization which is not AI or Machine Learning but a combination of both Data Science and Arts/Creativity in which a data scientist should know the principles of creating meaningful visuals using the data that tells the story hiding behind those facts.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Data Science: </a:t>
            </a:r>
            <a:r>
              <a:rPr lang="en-US"/>
              <a:t>Extract meaning from structured and unstructured data to inform decision-making and planning. We are building and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Machine Learning: </a:t>
            </a:r>
            <a:r>
              <a:rPr lang="en-US"/>
              <a:t>Provide a way for systems to synthesize data, learn from it and use the insights to improve over time. Now find a way for machine to learn.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Artificial Intelligence: </a:t>
            </a:r>
            <a:r>
              <a:rPr lang="en-US"/>
              <a:t>Enable computers to perform complex intellectual tasks like humans, including decision-making, and problem-solving.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Building &gt;&gt; Learning &gt;&gt; Practicing </a:t>
            </a:r>
            <a:endParaRPr lang="en-PK"/>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301692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A4A4A"/>
                </a:solidFill>
                <a:effectLst/>
                <a:latin typeface="Open Sans" panose="020B0606030504020204" pitchFamily="34" charset="0"/>
              </a:rPr>
              <a:t>Supervised Learning – Train Me!</a:t>
            </a:r>
          </a:p>
          <a:p>
            <a:r>
              <a:rPr lang="en-US" b="0" i="0">
                <a:solidFill>
                  <a:srgbClr val="4A4A4A"/>
                </a:solidFill>
                <a:effectLst/>
                <a:latin typeface="Open Sans" panose="020B0606030504020204" pitchFamily="34" charset="0"/>
              </a:rPr>
              <a:t>Supervised Learning is the one, where you can consider the learning is guided by a teacher. We have a dataset that acts as a teacher and its role is to train the model or the machine. Once the model gets trained it can start making a prediction or decision when new data is given to it.</a:t>
            </a:r>
          </a:p>
          <a:p>
            <a:endParaRPr lang="en-US" b="0" i="0">
              <a:solidFill>
                <a:srgbClr val="4A4A4A"/>
              </a:solidFill>
              <a:effectLst/>
              <a:latin typeface="Open Sans" panose="020B0606030504020204" pitchFamily="34" charset="0"/>
            </a:endParaRPr>
          </a:p>
          <a:p>
            <a:r>
              <a:rPr lang="en-US" b="0" i="0">
                <a:solidFill>
                  <a:srgbClr val="4A4A4A"/>
                </a:solidFill>
                <a:effectLst/>
                <a:latin typeface="Open Sans" panose="020B0606030504020204" pitchFamily="34" charset="0"/>
              </a:rPr>
              <a:t>Unsupervised ML –  I am self-sufficient in learning</a:t>
            </a:r>
          </a:p>
          <a:p>
            <a:r>
              <a:rPr lang="en-US" b="0" i="0">
                <a:solidFill>
                  <a:srgbClr val="4A4A4A"/>
                </a:solidFill>
                <a:effectLst/>
                <a:latin typeface="Open Sans" panose="020B0606030504020204" pitchFamily="34" charset="0"/>
              </a:rPr>
              <a:t>The model learns through observation and finds structures in the data. Once the model is given a dataset, it automatically finds patterns and relationships in the dataset by creating clusters in it.</a:t>
            </a:r>
          </a:p>
          <a:p>
            <a:endParaRPr lang="en-US" b="0" i="0">
              <a:solidFill>
                <a:srgbClr val="4A4A4A"/>
              </a:solidFill>
              <a:effectLst/>
              <a:latin typeface="Open Sans" panose="020B0606030504020204" pitchFamily="34" charset="0"/>
            </a:endParaRPr>
          </a:p>
          <a:p>
            <a:r>
              <a:rPr lang="en-US" b="0" i="0">
                <a:solidFill>
                  <a:srgbClr val="4A4A4A"/>
                </a:solidFill>
                <a:effectLst/>
                <a:latin typeface="Open Sans" panose="020B0606030504020204" pitchFamily="34" charset="0"/>
              </a:rPr>
              <a:t>Semi-Supervised Learning</a:t>
            </a:r>
          </a:p>
          <a:p>
            <a:r>
              <a:rPr lang="en-US" b="0" i="0">
                <a:solidFill>
                  <a:srgbClr val="333333"/>
                </a:solidFill>
                <a:effectLst/>
                <a:latin typeface="inter-regular"/>
              </a:rPr>
              <a:t>Similar data is clustered along with an unsupervised learning algorithm, and further, it helps to label the unlabeled data into labeled data. </a:t>
            </a:r>
            <a:endParaRPr lang="en-US" b="0" i="0">
              <a:solidFill>
                <a:srgbClr val="4A4A4A"/>
              </a:solidFill>
              <a:effectLst/>
              <a:latin typeface="Open Sans" panose="020B0606030504020204" pitchFamily="34" charset="0"/>
            </a:endParaRPr>
          </a:p>
          <a:p>
            <a:endParaRPr lang="en-US" b="0" i="0">
              <a:solidFill>
                <a:srgbClr val="4A4A4A"/>
              </a:solidFill>
              <a:effectLst/>
              <a:latin typeface="Open Sans" panose="020B0606030504020204" pitchFamily="34" charset="0"/>
            </a:endParaRPr>
          </a:p>
          <a:p>
            <a:endParaRPr lang="en-US" b="0" i="0">
              <a:solidFill>
                <a:srgbClr val="4A4A4A"/>
              </a:solidFill>
              <a:effectLst/>
              <a:latin typeface="Open Sans" panose="020B0606030504020204" pitchFamily="34" charset="0"/>
            </a:endParaRPr>
          </a:p>
          <a:p>
            <a:r>
              <a:rPr lang="en-US" b="0" i="0">
                <a:solidFill>
                  <a:srgbClr val="4A4A4A"/>
                </a:solidFill>
                <a:effectLst/>
                <a:latin typeface="Open Sans" panose="020B0606030504020204" pitchFamily="34" charset="0"/>
              </a:rPr>
              <a:t>Reinforcement Learning – My life My rules! (Hit &amp; Trial)</a:t>
            </a:r>
          </a:p>
          <a:p>
            <a:r>
              <a:rPr lang="en-US" b="0" i="0">
                <a:solidFill>
                  <a:srgbClr val="4A4A4A"/>
                </a:solidFill>
                <a:effectLst/>
                <a:latin typeface="Open Sans" panose="020B0606030504020204" pitchFamily="34" charset="0"/>
              </a:rPr>
              <a:t>It is the ability of an agent to interact with the environment and find out what is the best outcome. It follows the concept of hit and trial method. The agent is rewarded or penalized with a point for a correct or a wrong answer and based on the positive reward points gained the model trains itself.</a:t>
            </a:r>
            <a:endParaRPr lang="en-PK"/>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259564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 no such thing as training in statistical </a:t>
            </a:r>
            <a:r>
              <a:rPr lang="en-US" err="1"/>
              <a:t>algorithsm</a:t>
            </a:r>
            <a:r>
              <a:rPr lang="en-US"/>
              <a:t>, there is model fitting. </a:t>
            </a:r>
          </a:p>
          <a:p>
            <a:r>
              <a:rPr lang="en-US"/>
              <a:t>Learning is where we split the data in train and test. </a:t>
            </a:r>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24275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232804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666666"/>
                </a:solidFill>
                <a:effectLst/>
                <a:latin typeface="Arial" panose="020B0604020202020204" pitchFamily="34" charset="0"/>
              </a:rPr>
              <a:t>A complex process of examining big data to uncover information such as hidden patterns, correlations, market trends, and customer preferences that can help organizations make informed business decisions.</a:t>
            </a:r>
          </a:p>
          <a:p>
            <a:endParaRPr lang="en-US" b="0" i="0">
              <a:solidFill>
                <a:srgbClr val="666666"/>
              </a:solidFill>
              <a:effectLst/>
              <a:latin typeface="Arial" panose="020B0604020202020204" pitchFamily="34" charset="0"/>
            </a:endParaRPr>
          </a:p>
          <a:p>
            <a:r>
              <a:rPr lang="en-US" b="0" i="0">
                <a:solidFill>
                  <a:srgbClr val="666666"/>
                </a:solidFill>
                <a:effectLst/>
                <a:latin typeface="Arial" panose="020B0604020202020204" pitchFamily="34" charset="0"/>
              </a:rPr>
              <a:t>4V’s of Big Data:</a:t>
            </a:r>
          </a:p>
          <a:p>
            <a:r>
              <a:rPr lang="en-US" b="0" i="0">
                <a:solidFill>
                  <a:srgbClr val="666666"/>
                </a:solidFill>
                <a:effectLst/>
                <a:latin typeface="Arial" panose="020B0604020202020204" pitchFamily="34" charset="0"/>
              </a:rPr>
              <a:t>Volume: The huge amount of data continuously generated.</a:t>
            </a:r>
          </a:p>
          <a:p>
            <a:r>
              <a:rPr lang="en-US" b="0" i="0">
                <a:solidFill>
                  <a:srgbClr val="666666"/>
                </a:solidFill>
                <a:effectLst/>
                <a:latin typeface="Arial" panose="020B0604020202020204" pitchFamily="34" charset="0"/>
              </a:rPr>
              <a:t>Velocity: The speed at which the data is generated. (Real-time)</a:t>
            </a:r>
          </a:p>
          <a:p>
            <a:r>
              <a:rPr lang="en-US" b="0" i="0">
                <a:solidFill>
                  <a:srgbClr val="666666"/>
                </a:solidFill>
                <a:effectLst/>
                <a:latin typeface="Arial" panose="020B0604020202020204" pitchFamily="34" charset="0"/>
              </a:rPr>
              <a:t>Variety: The types of data: Structured, Unstructured and Semi-Structured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666666"/>
                </a:solidFill>
                <a:effectLst/>
                <a:latin typeface="Arial" panose="020B0604020202020204" pitchFamily="34" charset="0"/>
              </a:rPr>
              <a:t>Veracity: The degree to which big data can be trusted. Consistent data</a:t>
            </a:r>
          </a:p>
          <a:p>
            <a:endParaRPr lang="en-US" b="0" i="0">
              <a:solidFill>
                <a:srgbClr val="666666"/>
              </a:solidFill>
              <a:effectLst/>
              <a:latin typeface="Arial" panose="020B0604020202020204" pitchFamily="34" charset="0"/>
            </a:endParaRPr>
          </a:p>
          <a:p>
            <a:endParaRPr lang="en-US" b="0" i="0">
              <a:solidFill>
                <a:srgbClr val="666666"/>
              </a:solidFill>
              <a:effectLst/>
              <a:latin typeface="Arial" panose="020B0604020202020204" pitchFamily="34" charset="0"/>
            </a:endParaRPr>
          </a:p>
          <a:p>
            <a:endParaRPr lang="en-US" b="0" i="0">
              <a:solidFill>
                <a:srgbClr val="666666"/>
              </a:solidFill>
              <a:effectLst/>
              <a:latin typeface="Arial" panose="020B0604020202020204" pitchFamily="34" charset="0"/>
            </a:endParaRPr>
          </a:p>
          <a:p>
            <a:endParaRPr lang="en-PK"/>
          </a:p>
          <a:p>
            <a:endParaRPr lang="en-PK"/>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361099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31/01/2023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31/01/2023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6679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1/31/2023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1/31/2023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31/01/2023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98" r:id="rId3"/>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1/31/2023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9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1/31/2023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13.svg"/><Relationship Id="rId4" Type="http://schemas.openxmlformats.org/officeDocument/2006/relationships/diagramLayout" Target="../diagrams/layout9.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11" Type="http://schemas.openxmlformats.org/officeDocument/2006/relationships/image" Target="../media/image14.png"/><Relationship Id="rId5" Type="http://schemas.openxmlformats.org/officeDocument/2006/relationships/diagramQuickStyle" Target="../diagrams/quickStyle10.xml"/><Relationship Id="rId10" Type="http://schemas.openxmlformats.org/officeDocument/2006/relationships/image" Target="../media/image13.svg"/><Relationship Id="rId4" Type="http://schemas.openxmlformats.org/officeDocument/2006/relationships/diagramLayout" Target="../diagrams/layout10.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17.png"/><Relationship Id="rId5" Type="http://schemas.openxmlformats.org/officeDocument/2006/relationships/diagramQuickStyle" Target="../diagrams/quickStyle12.xml"/><Relationship Id="rId10" Type="http://schemas.openxmlformats.org/officeDocument/2006/relationships/image" Target="../media/image15.svg"/><Relationship Id="rId4" Type="http://schemas.openxmlformats.org/officeDocument/2006/relationships/diagramLayout" Target="../diagrams/layout12.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5.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What is Big Data Analytics?</a:t>
            </a:r>
            <a:endParaRPr lang="en-US" sz="4125">
              <a:solidFill>
                <a:srgbClr val="26468F"/>
              </a:solidFill>
            </a:endParaRPr>
          </a:p>
        </p:txBody>
      </p:sp>
      <p:pic>
        <p:nvPicPr>
          <p:cNvPr id="4" name="Picture 3" descr="Graphical user interface&#10;&#10;Description automatically generated">
            <a:extLst>
              <a:ext uri="{FF2B5EF4-FFF2-40B4-BE49-F238E27FC236}">
                <a16:creationId xmlns:a16="http://schemas.microsoft.com/office/drawing/2014/main" id="{5C426FA7-690F-1D83-5DEA-C77281FF3E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770" y="1489626"/>
            <a:ext cx="4574038" cy="3914857"/>
          </a:xfrm>
          <a:prstGeom prst="rect">
            <a:avLst/>
          </a:prstGeom>
        </p:spPr>
      </p:pic>
      <p:sp>
        <p:nvSpPr>
          <p:cNvPr id="5" name="TextBox 4">
            <a:extLst>
              <a:ext uri="{FF2B5EF4-FFF2-40B4-BE49-F238E27FC236}">
                <a16:creationId xmlns:a16="http://schemas.microsoft.com/office/drawing/2014/main" id="{93FF928A-4A8C-F114-F0D3-C275634A1C86}"/>
              </a:ext>
            </a:extLst>
          </p:cNvPr>
          <p:cNvSpPr txBox="1"/>
          <p:nvPr/>
        </p:nvSpPr>
        <p:spPr>
          <a:xfrm>
            <a:off x="942882" y="2089693"/>
            <a:ext cx="4397360" cy="1752599"/>
          </a:xfrm>
          <a:prstGeom prst="rect">
            <a:avLst/>
          </a:prstGeom>
        </p:spPr>
        <p:txBody>
          <a:bodyPr vert="horz" lIns="91440" tIns="45720" rIns="91440" bIns="45720" rtlCol="0" anchor="ctr">
            <a:noAutofit/>
          </a:bodyPr>
          <a:lstStyle/>
          <a:p>
            <a:r>
              <a:rPr lang="en-US"/>
              <a:t>A complex process of examining </a:t>
            </a:r>
            <a:r>
              <a:rPr lang="en-US" b="1"/>
              <a:t>big data</a:t>
            </a:r>
            <a:r>
              <a:rPr lang="en-US"/>
              <a:t> to uncover information that can help organizations make informed business decisions.</a:t>
            </a:r>
            <a:endParaRPr lang="en-PK"/>
          </a:p>
        </p:txBody>
      </p:sp>
    </p:spTree>
    <p:extLst>
      <p:ext uri="{BB962C8B-B14F-4D97-AF65-F5344CB8AC3E}">
        <p14:creationId xmlns:p14="http://schemas.microsoft.com/office/powerpoint/2010/main" val="21574486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Brain Teaser 01</a:t>
            </a:r>
            <a:endParaRPr lang="en-US" sz="4125">
              <a:solidFill>
                <a:srgbClr val="26468F"/>
              </a:solidFill>
            </a:endParaRPr>
          </a:p>
        </p:txBody>
      </p:sp>
      <p:pic>
        <p:nvPicPr>
          <p:cNvPr id="3" name="Graphic 2">
            <a:extLst>
              <a:ext uri="{FF2B5EF4-FFF2-40B4-BE49-F238E27FC236}">
                <a16:creationId xmlns:a16="http://schemas.microsoft.com/office/drawing/2014/main" id="{CA66E4DA-2401-CE0B-9F48-3DD6FA1A7E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06237" y="1441017"/>
            <a:ext cx="5723647" cy="4263656"/>
          </a:xfrm>
          <a:prstGeom prst="rect">
            <a:avLst/>
          </a:prstGeom>
        </p:spPr>
      </p:pic>
      <p:sp>
        <p:nvSpPr>
          <p:cNvPr id="8" name="TextBox 7">
            <a:extLst>
              <a:ext uri="{FF2B5EF4-FFF2-40B4-BE49-F238E27FC236}">
                <a16:creationId xmlns:a16="http://schemas.microsoft.com/office/drawing/2014/main" id="{942D947D-2B06-9B78-235E-A1F74AB78DA6}"/>
              </a:ext>
            </a:extLst>
          </p:cNvPr>
          <p:cNvSpPr txBox="1"/>
          <p:nvPr/>
        </p:nvSpPr>
        <p:spPr>
          <a:xfrm>
            <a:off x="839516" y="2499604"/>
            <a:ext cx="4076615" cy="1323439"/>
          </a:xfrm>
          <a:prstGeom prst="rect">
            <a:avLst/>
          </a:prstGeom>
          <a:noFill/>
        </p:spPr>
        <p:txBody>
          <a:bodyPr wrap="square" rtlCol="0">
            <a:spAutoFit/>
          </a:bodyPr>
          <a:lstStyle/>
          <a:p>
            <a:r>
              <a:rPr lang="en-US" sz="2000" b="0" i="0">
                <a:solidFill>
                  <a:srgbClr val="202122"/>
                </a:solidFill>
                <a:effectLst/>
              </a:rPr>
              <a:t>Consider how to minimize bomber losses to enemy fire by examining the damage done to aircraft that had returned from missions.</a:t>
            </a:r>
            <a:endParaRPr lang="en-PK" sz="2000" b="1"/>
          </a:p>
        </p:txBody>
      </p:sp>
    </p:spTree>
    <p:extLst>
      <p:ext uri="{BB962C8B-B14F-4D97-AF65-F5344CB8AC3E}">
        <p14:creationId xmlns:p14="http://schemas.microsoft.com/office/powerpoint/2010/main" val="148680398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Brain Teaser 01</a:t>
            </a:r>
            <a:endParaRPr lang="en-US" sz="4125">
              <a:solidFill>
                <a:srgbClr val="26468F"/>
              </a:solidFill>
            </a:endParaRPr>
          </a:p>
        </p:txBody>
      </p:sp>
      <p:grpSp>
        <p:nvGrpSpPr>
          <p:cNvPr id="4" name="Group 3">
            <a:extLst>
              <a:ext uri="{FF2B5EF4-FFF2-40B4-BE49-F238E27FC236}">
                <a16:creationId xmlns:a16="http://schemas.microsoft.com/office/drawing/2014/main" id="{63D0D728-D0AF-71BE-C08D-C0464E7A887C}"/>
              </a:ext>
            </a:extLst>
          </p:cNvPr>
          <p:cNvGrpSpPr/>
          <p:nvPr/>
        </p:nvGrpSpPr>
        <p:grpSpPr>
          <a:xfrm>
            <a:off x="736538" y="2146248"/>
            <a:ext cx="10880207" cy="2821152"/>
            <a:chOff x="823817" y="2776427"/>
            <a:chExt cx="10880207" cy="2821152"/>
          </a:xfrm>
        </p:grpSpPr>
        <p:grpSp>
          <p:nvGrpSpPr>
            <p:cNvPr id="5" name="Group 4">
              <a:extLst>
                <a:ext uri="{FF2B5EF4-FFF2-40B4-BE49-F238E27FC236}">
                  <a16:creationId xmlns:a16="http://schemas.microsoft.com/office/drawing/2014/main" id="{F0863899-1AC7-4E29-8403-AC3D5B54FF10}"/>
                </a:ext>
              </a:extLst>
            </p:cNvPr>
            <p:cNvGrpSpPr/>
            <p:nvPr/>
          </p:nvGrpSpPr>
          <p:grpSpPr>
            <a:xfrm>
              <a:off x="8027595" y="2776427"/>
              <a:ext cx="3676429" cy="2821152"/>
              <a:chOff x="8027595" y="2776427"/>
              <a:chExt cx="3676429" cy="2821152"/>
            </a:xfrm>
          </p:grpSpPr>
          <p:pic>
            <p:nvPicPr>
              <p:cNvPr id="22" name="Graphic 21">
                <a:extLst>
                  <a:ext uri="{FF2B5EF4-FFF2-40B4-BE49-F238E27FC236}">
                    <a16:creationId xmlns:a16="http://schemas.microsoft.com/office/drawing/2014/main" id="{F599E265-D3BB-1369-2092-BDFD242596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7595" y="2858936"/>
                <a:ext cx="3676429" cy="2738643"/>
              </a:xfrm>
              <a:prstGeom prst="rect">
                <a:avLst/>
              </a:prstGeom>
            </p:spPr>
          </p:pic>
          <p:sp>
            <p:nvSpPr>
              <p:cNvPr id="23" name="Rectangle 22">
                <a:extLst>
                  <a:ext uri="{FF2B5EF4-FFF2-40B4-BE49-F238E27FC236}">
                    <a16:creationId xmlns:a16="http://schemas.microsoft.com/office/drawing/2014/main" id="{ED7ADF41-3DA6-082D-A6EF-7A063179E647}"/>
                  </a:ext>
                </a:extLst>
              </p:cNvPr>
              <p:cNvSpPr/>
              <p:nvPr/>
            </p:nvSpPr>
            <p:spPr>
              <a:xfrm>
                <a:off x="9166352" y="2776427"/>
                <a:ext cx="1347215" cy="842840"/>
              </a:xfrm>
              <a:prstGeom prst="rect">
                <a:avLst/>
              </a:prstGeom>
              <a:solidFill>
                <a:srgbClr val="FFCCB3">
                  <a:alpha val="50000"/>
                </a:srgb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24" name="Rectangle 23">
                <a:extLst>
                  <a:ext uri="{FF2B5EF4-FFF2-40B4-BE49-F238E27FC236}">
                    <a16:creationId xmlns:a16="http://schemas.microsoft.com/office/drawing/2014/main" id="{B1BDF4EB-136E-9929-4D7C-5428D91E953E}"/>
                  </a:ext>
                </a:extLst>
              </p:cNvPr>
              <p:cNvSpPr/>
              <p:nvPr/>
            </p:nvSpPr>
            <p:spPr>
              <a:xfrm>
                <a:off x="9686543" y="4401311"/>
                <a:ext cx="365761" cy="755905"/>
              </a:xfrm>
              <a:prstGeom prst="rect">
                <a:avLst/>
              </a:prstGeom>
              <a:solidFill>
                <a:srgbClr val="FFCCB3">
                  <a:alpha val="50000"/>
                </a:srgb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27" name="Rectangle 26">
                <a:extLst>
                  <a:ext uri="{FF2B5EF4-FFF2-40B4-BE49-F238E27FC236}">
                    <a16:creationId xmlns:a16="http://schemas.microsoft.com/office/drawing/2014/main" id="{7CA34490-F848-EB62-F599-034472300934}"/>
                  </a:ext>
                </a:extLst>
              </p:cNvPr>
              <p:cNvSpPr/>
              <p:nvPr/>
            </p:nvSpPr>
            <p:spPr>
              <a:xfrm>
                <a:off x="10472928" y="3619267"/>
                <a:ext cx="256032" cy="568685"/>
              </a:xfrm>
              <a:prstGeom prst="rect">
                <a:avLst/>
              </a:prstGeom>
              <a:solidFill>
                <a:srgbClr val="FFCCB3">
                  <a:alpha val="50000"/>
                </a:srgb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28" name="Rectangle 27">
                <a:extLst>
                  <a:ext uri="{FF2B5EF4-FFF2-40B4-BE49-F238E27FC236}">
                    <a16:creationId xmlns:a16="http://schemas.microsoft.com/office/drawing/2014/main" id="{9DD161B4-B48D-07E4-FF53-52B6F34BD8E1}"/>
                  </a:ext>
                </a:extLst>
              </p:cNvPr>
              <p:cNvSpPr/>
              <p:nvPr/>
            </p:nvSpPr>
            <p:spPr>
              <a:xfrm>
                <a:off x="8930640" y="3619267"/>
                <a:ext cx="256032" cy="568685"/>
              </a:xfrm>
              <a:prstGeom prst="rect">
                <a:avLst/>
              </a:prstGeom>
              <a:solidFill>
                <a:srgbClr val="FFCCB3">
                  <a:alpha val="50000"/>
                </a:srgb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grpSp>
        <p:pic>
          <p:nvPicPr>
            <p:cNvPr id="10" name="Graphic 9">
              <a:extLst>
                <a:ext uri="{FF2B5EF4-FFF2-40B4-BE49-F238E27FC236}">
                  <a16:creationId xmlns:a16="http://schemas.microsoft.com/office/drawing/2014/main" id="{A18DF029-FAC2-91F4-FB6C-ADA484BCF3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817" y="2837404"/>
              <a:ext cx="3676429" cy="2738643"/>
            </a:xfrm>
            <a:prstGeom prst="rect">
              <a:avLst/>
            </a:prstGeom>
          </p:spPr>
        </p:pic>
        <p:grpSp>
          <p:nvGrpSpPr>
            <p:cNvPr id="12" name="Group 11">
              <a:extLst>
                <a:ext uri="{FF2B5EF4-FFF2-40B4-BE49-F238E27FC236}">
                  <a16:creationId xmlns:a16="http://schemas.microsoft.com/office/drawing/2014/main" id="{B91AF82D-3B71-740E-E397-59DE04D1ABB1}"/>
                </a:ext>
              </a:extLst>
            </p:cNvPr>
            <p:cNvGrpSpPr/>
            <p:nvPr/>
          </p:nvGrpSpPr>
          <p:grpSpPr>
            <a:xfrm>
              <a:off x="4452427" y="2858936"/>
              <a:ext cx="3676429" cy="2738643"/>
              <a:chOff x="4452427" y="2858936"/>
              <a:chExt cx="3676429" cy="2738643"/>
            </a:xfrm>
          </p:grpSpPr>
          <p:pic>
            <p:nvPicPr>
              <p:cNvPr id="14" name="Graphic 13">
                <a:extLst>
                  <a:ext uri="{FF2B5EF4-FFF2-40B4-BE49-F238E27FC236}">
                    <a16:creationId xmlns:a16="http://schemas.microsoft.com/office/drawing/2014/main" id="{322F8FF7-0F86-13F2-2037-17B4E5813D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2427" y="2858936"/>
                <a:ext cx="3676429" cy="2738643"/>
              </a:xfrm>
              <a:prstGeom prst="rect">
                <a:avLst/>
              </a:prstGeom>
            </p:spPr>
          </p:pic>
          <p:sp>
            <p:nvSpPr>
              <p:cNvPr id="16" name="Rectangle 15">
                <a:extLst>
                  <a:ext uri="{FF2B5EF4-FFF2-40B4-BE49-F238E27FC236}">
                    <a16:creationId xmlns:a16="http://schemas.microsoft.com/office/drawing/2014/main" id="{68D4F002-8DD3-999E-D223-07723103E9DB}"/>
                  </a:ext>
                </a:extLst>
              </p:cNvPr>
              <p:cNvSpPr/>
              <p:nvPr/>
            </p:nvSpPr>
            <p:spPr>
              <a:xfrm>
                <a:off x="5605881" y="3619267"/>
                <a:ext cx="1296233" cy="782044"/>
              </a:xfrm>
              <a:prstGeom prst="rect">
                <a:avLst/>
              </a:prstGeom>
              <a:solidFill>
                <a:schemeClr val="accent1">
                  <a:lumMod val="40000"/>
                  <a:lumOff val="60000"/>
                  <a:alpha val="50000"/>
                </a:scheme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17" name="Rectangle 16">
                <a:extLst>
                  <a:ext uri="{FF2B5EF4-FFF2-40B4-BE49-F238E27FC236}">
                    <a16:creationId xmlns:a16="http://schemas.microsoft.com/office/drawing/2014/main" id="{A52D516D-052D-39A8-1E99-E1D7992C6FB9}"/>
                  </a:ext>
                </a:extLst>
              </p:cNvPr>
              <p:cNvSpPr/>
              <p:nvPr/>
            </p:nvSpPr>
            <p:spPr>
              <a:xfrm>
                <a:off x="5605880" y="5047362"/>
                <a:ext cx="1347215" cy="451751"/>
              </a:xfrm>
              <a:prstGeom prst="rect">
                <a:avLst/>
              </a:prstGeom>
              <a:solidFill>
                <a:schemeClr val="accent1">
                  <a:lumMod val="40000"/>
                  <a:lumOff val="60000"/>
                  <a:alpha val="50000"/>
                </a:scheme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19" name="Rectangle 18">
                <a:extLst>
                  <a:ext uri="{FF2B5EF4-FFF2-40B4-BE49-F238E27FC236}">
                    <a16:creationId xmlns:a16="http://schemas.microsoft.com/office/drawing/2014/main" id="{6A69257F-6F24-144C-5E1A-BA9F1E02C71A}"/>
                  </a:ext>
                </a:extLst>
              </p:cNvPr>
              <p:cNvSpPr/>
              <p:nvPr/>
            </p:nvSpPr>
            <p:spPr>
              <a:xfrm>
                <a:off x="4548065" y="3622051"/>
                <a:ext cx="862743" cy="451751"/>
              </a:xfrm>
              <a:prstGeom prst="rect">
                <a:avLst/>
              </a:prstGeom>
              <a:solidFill>
                <a:schemeClr val="accent1">
                  <a:lumMod val="40000"/>
                  <a:lumOff val="60000"/>
                  <a:alpha val="50000"/>
                </a:scheme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sp>
            <p:nvSpPr>
              <p:cNvPr id="21" name="Rectangle 20">
                <a:extLst>
                  <a:ext uri="{FF2B5EF4-FFF2-40B4-BE49-F238E27FC236}">
                    <a16:creationId xmlns:a16="http://schemas.microsoft.com/office/drawing/2014/main" id="{BF39E360-F2F1-B76D-BE65-A265F98FF54C}"/>
                  </a:ext>
                </a:extLst>
              </p:cNvPr>
              <p:cNvSpPr/>
              <p:nvPr/>
            </p:nvSpPr>
            <p:spPr>
              <a:xfrm>
                <a:off x="7097187" y="3619267"/>
                <a:ext cx="862743" cy="451751"/>
              </a:xfrm>
              <a:prstGeom prst="rect">
                <a:avLst/>
              </a:prstGeom>
              <a:solidFill>
                <a:schemeClr val="accent1">
                  <a:lumMod val="40000"/>
                  <a:lumOff val="60000"/>
                  <a:alpha val="50000"/>
                </a:schemeClr>
              </a:solidFill>
              <a:ln w="952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K"/>
              </a:p>
            </p:txBody>
          </p:sp>
        </p:grpSp>
      </p:grpSp>
      <p:grpSp>
        <p:nvGrpSpPr>
          <p:cNvPr id="29" name="Group 28">
            <a:extLst>
              <a:ext uri="{FF2B5EF4-FFF2-40B4-BE49-F238E27FC236}">
                <a16:creationId xmlns:a16="http://schemas.microsoft.com/office/drawing/2014/main" id="{B847918C-D669-A4F5-0286-7C6AFA39256B}"/>
              </a:ext>
            </a:extLst>
          </p:cNvPr>
          <p:cNvGrpSpPr/>
          <p:nvPr/>
        </p:nvGrpSpPr>
        <p:grpSpPr>
          <a:xfrm>
            <a:off x="902821" y="1542008"/>
            <a:ext cx="4076615" cy="400110"/>
            <a:chOff x="867099" y="2084285"/>
            <a:chExt cx="4076615" cy="400110"/>
          </a:xfrm>
        </p:grpSpPr>
        <p:sp>
          <p:nvSpPr>
            <p:cNvPr id="30" name="TextBox 29">
              <a:extLst>
                <a:ext uri="{FF2B5EF4-FFF2-40B4-BE49-F238E27FC236}">
                  <a16:creationId xmlns:a16="http://schemas.microsoft.com/office/drawing/2014/main" id="{C391AB35-22FC-B30A-DA27-A953F63EB724}"/>
                </a:ext>
              </a:extLst>
            </p:cNvPr>
            <p:cNvSpPr txBox="1"/>
            <p:nvPr/>
          </p:nvSpPr>
          <p:spPr>
            <a:xfrm>
              <a:off x="867099" y="2084285"/>
              <a:ext cx="4076615" cy="400110"/>
            </a:xfrm>
            <a:prstGeom prst="rect">
              <a:avLst/>
            </a:prstGeom>
            <a:noFill/>
          </p:spPr>
          <p:txBody>
            <a:bodyPr wrap="square" rtlCol="0">
              <a:spAutoFit/>
            </a:bodyPr>
            <a:lstStyle/>
            <a:p>
              <a:r>
                <a:rPr lang="en-US" sz="2000" i="1"/>
                <a:t>Survivorship Bias! </a:t>
              </a:r>
              <a:r>
                <a:rPr lang="en-US" sz="2000" i="1">
                  <a:latin typeface="Segoe UI Emoji" panose="020B0502040204020203" pitchFamily="34" charset="0"/>
                  <a:ea typeface="Segoe UI Emoji" panose="020B0502040204020203" pitchFamily="34" charset="0"/>
                </a:rPr>
                <a:t> </a:t>
              </a:r>
              <a:endParaRPr lang="en-US" sz="2000" i="1">
                <a:latin typeface="Segoe UI Emoji" panose="020B0502040204020203" pitchFamily="34" charset="0"/>
                <a:ea typeface="Segoe UI Emoji" panose="020B0502040204020203" pitchFamily="34" charset="0"/>
                <a:sym typeface="Wingdings" panose="05000000000000000000" pitchFamily="2" charset="2"/>
              </a:endParaRPr>
            </a:p>
          </p:txBody>
        </p:sp>
        <p:pic>
          <p:nvPicPr>
            <p:cNvPr id="31" name="Graphic 30" descr="Tongue face outline with solid fill">
              <a:extLst>
                <a:ext uri="{FF2B5EF4-FFF2-40B4-BE49-F238E27FC236}">
                  <a16:creationId xmlns:a16="http://schemas.microsoft.com/office/drawing/2014/main" id="{926F618E-5EB5-D270-8C8F-D9F78F531E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05406" y="2088955"/>
              <a:ext cx="395440" cy="395440"/>
            </a:xfrm>
            <a:prstGeom prst="rect">
              <a:avLst/>
            </a:prstGeom>
          </p:spPr>
        </p:pic>
      </p:grpSp>
    </p:spTree>
    <p:extLst>
      <p:ext uri="{BB962C8B-B14F-4D97-AF65-F5344CB8AC3E}">
        <p14:creationId xmlns:p14="http://schemas.microsoft.com/office/powerpoint/2010/main" val="34984968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66916" cy="727122"/>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Brain Teaser 02</a:t>
            </a:r>
            <a:endParaRPr lang="en-US" sz="4125">
              <a:solidFill>
                <a:srgbClr val="26468F"/>
              </a:solidFill>
            </a:endParaRPr>
          </a:p>
        </p:txBody>
      </p:sp>
      <p:pic>
        <p:nvPicPr>
          <p:cNvPr id="3" name="Picture 2" descr="Chart, scatter chart&#10;&#10;Description automatically generated">
            <a:extLst>
              <a:ext uri="{FF2B5EF4-FFF2-40B4-BE49-F238E27FC236}">
                <a16:creationId xmlns:a16="http://schemas.microsoft.com/office/drawing/2014/main" id="{2669157D-64D7-4EE8-40BF-F1D618CBF1C2}"/>
              </a:ext>
            </a:extLst>
          </p:cNvPr>
          <p:cNvPicPr>
            <a:picLocks noChangeAspect="1"/>
          </p:cNvPicPr>
          <p:nvPr/>
        </p:nvPicPr>
        <p:blipFill rotWithShape="1">
          <a:blip r:embed="rId9">
            <a:extLst>
              <a:ext uri="{28A0092B-C50C-407E-A947-70E740481C1C}">
                <a14:useLocalDpi xmlns:a14="http://schemas.microsoft.com/office/drawing/2010/main" val="0"/>
              </a:ext>
            </a:extLst>
          </a:blip>
          <a:srcRect l="3118" t="4159" r="1248" b="4078"/>
          <a:stretch/>
        </p:blipFill>
        <p:spPr>
          <a:xfrm>
            <a:off x="6195780" y="1666612"/>
            <a:ext cx="4943027" cy="3300742"/>
          </a:xfrm>
          <a:prstGeom prst="rect">
            <a:avLst/>
          </a:prstGeom>
        </p:spPr>
      </p:pic>
      <p:sp>
        <p:nvSpPr>
          <p:cNvPr id="5" name="TextBox 4">
            <a:extLst>
              <a:ext uri="{FF2B5EF4-FFF2-40B4-BE49-F238E27FC236}">
                <a16:creationId xmlns:a16="http://schemas.microsoft.com/office/drawing/2014/main" id="{C3ADB758-95D5-7796-A2AE-7109B8AFE6EF}"/>
              </a:ext>
            </a:extLst>
          </p:cNvPr>
          <p:cNvSpPr txBox="1"/>
          <p:nvPr/>
        </p:nvSpPr>
        <p:spPr>
          <a:xfrm>
            <a:off x="972733" y="2261756"/>
            <a:ext cx="4076615" cy="1631216"/>
          </a:xfrm>
          <a:prstGeom prst="rect">
            <a:avLst/>
          </a:prstGeom>
          <a:noFill/>
        </p:spPr>
        <p:txBody>
          <a:bodyPr wrap="square" rtlCol="0">
            <a:spAutoFit/>
          </a:bodyPr>
          <a:lstStyle/>
          <a:p>
            <a:r>
              <a:rPr lang="en-US" sz="2000"/>
              <a:t>A study was conducted that shows that as the person will spend more hours playing video games then their test score will increase. </a:t>
            </a:r>
            <a:r>
              <a:rPr lang="en-US" sz="2000" b="1"/>
              <a:t>Do you agree?</a:t>
            </a:r>
            <a:endParaRPr lang="en-PK" sz="2000" b="1"/>
          </a:p>
        </p:txBody>
      </p:sp>
    </p:spTree>
    <p:extLst>
      <p:ext uri="{BB962C8B-B14F-4D97-AF65-F5344CB8AC3E}">
        <p14:creationId xmlns:p14="http://schemas.microsoft.com/office/powerpoint/2010/main" val="9030913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66916" cy="727122"/>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Brain Teaser 02</a:t>
            </a:r>
            <a:endParaRPr lang="en-US" sz="4125">
              <a:solidFill>
                <a:srgbClr val="26468F"/>
              </a:solidFill>
            </a:endParaRPr>
          </a:p>
        </p:txBody>
      </p:sp>
      <p:sp>
        <p:nvSpPr>
          <p:cNvPr id="4" name="TextBox 3">
            <a:extLst>
              <a:ext uri="{FF2B5EF4-FFF2-40B4-BE49-F238E27FC236}">
                <a16:creationId xmlns:a16="http://schemas.microsoft.com/office/drawing/2014/main" id="{92780A04-F21C-0CC7-01F2-60A20DA36019}"/>
              </a:ext>
            </a:extLst>
          </p:cNvPr>
          <p:cNvSpPr txBox="1"/>
          <p:nvPr/>
        </p:nvSpPr>
        <p:spPr>
          <a:xfrm>
            <a:off x="877259" y="2967335"/>
            <a:ext cx="4076615" cy="400110"/>
          </a:xfrm>
          <a:prstGeom prst="rect">
            <a:avLst/>
          </a:prstGeom>
          <a:noFill/>
        </p:spPr>
        <p:txBody>
          <a:bodyPr wrap="square" rtlCol="0">
            <a:spAutoFit/>
          </a:bodyPr>
          <a:lstStyle/>
          <a:p>
            <a:r>
              <a:rPr lang="en-US" sz="2000" i="1"/>
              <a:t>Simpson Paradox! </a:t>
            </a:r>
            <a:r>
              <a:rPr lang="en-US" sz="2000" i="1">
                <a:latin typeface="Segoe UI Emoji" panose="020B0502040204020203" pitchFamily="34" charset="0"/>
                <a:ea typeface="Segoe UI Emoji" panose="020B0502040204020203" pitchFamily="34" charset="0"/>
              </a:rPr>
              <a:t> </a:t>
            </a:r>
            <a:endParaRPr lang="en-US" sz="2000" i="1">
              <a:latin typeface="Segoe UI Emoji" panose="020B0502040204020203" pitchFamily="34" charset="0"/>
              <a:ea typeface="Segoe UI Emoji" panose="020B0502040204020203" pitchFamily="34" charset="0"/>
              <a:sym typeface="Wingdings" panose="05000000000000000000" pitchFamily="2" charset="2"/>
            </a:endParaRPr>
          </a:p>
        </p:txBody>
      </p:sp>
      <p:pic>
        <p:nvPicPr>
          <p:cNvPr id="8" name="Graphic 7" descr="Tongue face outline with solid fill">
            <a:extLst>
              <a:ext uri="{FF2B5EF4-FFF2-40B4-BE49-F238E27FC236}">
                <a16:creationId xmlns:a16="http://schemas.microsoft.com/office/drawing/2014/main" id="{7B4E26B2-5F0D-CF12-A2D1-3EBAC8EE80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1764" y="2992725"/>
            <a:ext cx="395440" cy="395440"/>
          </a:xfrm>
          <a:prstGeom prst="rect">
            <a:avLst/>
          </a:prstGeom>
        </p:spPr>
      </p:pic>
      <p:pic>
        <p:nvPicPr>
          <p:cNvPr id="10" name="Picture 9" descr="Chart, line chart, scatter chart&#10;&#10;Description automatically generated">
            <a:extLst>
              <a:ext uri="{FF2B5EF4-FFF2-40B4-BE49-F238E27FC236}">
                <a16:creationId xmlns:a16="http://schemas.microsoft.com/office/drawing/2014/main" id="{CE2E455E-3028-EE05-5AA9-19076ADA9E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39650" y="1619717"/>
            <a:ext cx="5283200" cy="3745163"/>
          </a:xfrm>
          <a:prstGeom prst="rect">
            <a:avLst/>
          </a:prstGeom>
        </p:spPr>
      </p:pic>
    </p:spTree>
    <p:extLst>
      <p:ext uri="{BB962C8B-B14F-4D97-AF65-F5344CB8AC3E}">
        <p14:creationId xmlns:p14="http://schemas.microsoft.com/office/powerpoint/2010/main" val="2003843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blipFill dpi="0" rotWithShape="1">
          <a:blip>
            <a:alphaModFix amt="61000"/>
            <a:lum/>
          </a:blip>
          <a:srcRect/>
          <a:stretch>
            <a:fillRect t="-2000" b="-2000"/>
          </a:stretch>
        </a:blip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B8E4900-5171-4B00-94C5-A14529478D1E}"/>
              </a:ext>
            </a:extLst>
          </p:cNvPr>
          <p:cNvSpPr>
            <a:spLocks noGrp="1"/>
          </p:cNvSpPr>
          <p:nvPr>
            <p:ph type="title"/>
          </p:nvPr>
        </p:nvSpPr>
        <p:spPr>
          <a:xfrm>
            <a:off x="997148" y="289719"/>
            <a:ext cx="5456039" cy="1325563"/>
          </a:xfrm>
        </p:spPr>
        <p:txBody>
          <a:bodyPr vert="horz" lIns="85725" tIns="42863" rIns="85725" bIns="42863" rtlCol="0" anchor="ctr">
            <a:normAutofit/>
          </a:bodyPr>
          <a:lstStyle/>
          <a:p>
            <a:r>
              <a:rPr lang="en-US">
                <a:solidFill>
                  <a:schemeClr val="accent1">
                    <a:lumMod val="75000"/>
                  </a:schemeClr>
                </a:solidFill>
                <a:latin typeface="Open Sans "/>
              </a:rPr>
              <a:t>What’s in it for </a:t>
            </a:r>
            <a:r>
              <a:rPr lang="en-US" b="1">
                <a:solidFill>
                  <a:schemeClr val="accent1">
                    <a:lumMod val="75000"/>
                  </a:schemeClr>
                </a:solidFill>
                <a:latin typeface="Open Sans "/>
              </a:rPr>
              <a:t>you</a:t>
            </a:r>
            <a:r>
              <a:rPr lang="en-US">
                <a:solidFill>
                  <a:schemeClr val="accent1">
                    <a:lumMod val="75000"/>
                  </a:schemeClr>
                </a:solidFill>
                <a:latin typeface="Open Sans "/>
              </a:rPr>
              <a:t>?</a:t>
            </a:r>
          </a:p>
        </p:txBody>
      </p:sp>
      <p:sp>
        <p:nvSpPr>
          <p:cNvPr id="3" name="Rectangle 2">
            <a:extLst>
              <a:ext uri="{FF2B5EF4-FFF2-40B4-BE49-F238E27FC236}">
                <a16:creationId xmlns:a16="http://schemas.microsoft.com/office/drawing/2014/main" id="{C29DB900-FCA9-4C5F-918A-D3792B4AAEE9}"/>
              </a:ext>
            </a:extLst>
          </p:cNvPr>
          <p:cNvSpPr/>
          <p:nvPr/>
        </p:nvSpPr>
        <p:spPr>
          <a:xfrm>
            <a:off x="923428" y="1513327"/>
            <a:ext cx="6607969" cy="4560010"/>
          </a:xfrm>
          <a:prstGeom prst="rect">
            <a:avLst/>
          </a:prstGeom>
        </p:spPr>
        <p:txBody>
          <a:bodyPr vert="horz" lIns="85725" tIns="42863" rIns="85725" bIns="42863" rtlCol="0">
            <a:normAutofit fontScale="85000" lnSpcReduction="10000"/>
          </a:bodyPr>
          <a:lstStyle/>
          <a:p>
            <a:pPr marL="267891" indent="-267891" defTabSz="857250">
              <a:lnSpc>
                <a:spcPct val="150000"/>
              </a:lnSpc>
              <a:spcAft>
                <a:spcPts val="563"/>
              </a:spcAft>
              <a:buFontTx/>
              <a:buChar char="-"/>
            </a:pPr>
            <a:r>
              <a:rPr lang="en-US" sz="1688">
                <a:latin typeface="Open Sans" panose="020B0606030504020204"/>
              </a:rPr>
              <a:t>Forbes proclaim that </a:t>
            </a:r>
            <a:r>
              <a:rPr lang="en-US" sz="1688" b="1">
                <a:latin typeface="Open Sans" panose="020B0606030504020204"/>
              </a:rPr>
              <a:t>Machine Learning Engineers, Data Scientists, </a:t>
            </a:r>
            <a:r>
              <a:rPr lang="en-US" sz="1688">
                <a:latin typeface="Open Sans" panose="020B0606030504020204"/>
              </a:rPr>
              <a:t>and</a:t>
            </a:r>
            <a:r>
              <a:rPr lang="en-US" sz="1688" b="1">
                <a:latin typeface="Open Sans" panose="020B0606030504020204"/>
              </a:rPr>
              <a:t> Big Data Engineers</a:t>
            </a:r>
            <a:r>
              <a:rPr lang="en-US" sz="1688">
                <a:latin typeface="Open Sans" panose="020B0606030504020204"/>
              </a:rPr>
              <a:t> rank among the </a:t>
            </a:r>
            <a:r>
              <a:rPr lang="en-US" sz="1688" b="1">
                <a:latin typeface="Open Sans" panose="020B0606030504020204"/>
              </a:rPr>
              <a:t>top</a:t>
            </a:r>
            <a:r>
              <a:rPr lang="en-US" sz="1688">
                <a:latin typeface="Open Sans" panose="020B0606030504020204"/>
              </a:rPr>
              <a:t> emerging jobs on LinkedIn. </a:t>
            </a:r>
            <a:r>
              <a:rPr lang="en-US" sz="1600" b="1" i="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650% </a:t>
            </a:r>
            <a:r>
              <a:rPr lang="en-US" sz="16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job growth since 2012 (</a:t>
            </a:r>
            <a:r>
              <a:rPr lang="en-US" sz="12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source: LinkedIn</a:t>
            </a:r>
            <a:r>
              <a:rPr lang="en-US" sz="16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sz="1688">
              <a:latin typeface="Open Sans" panose="020B0606030504020204" pitchFamily="34" charset="0"/>
              <a:ea typeface="Open Sans" panose="020B0606030504020204" pitchFamily="34" charset="0"/>
              <a:cs typeface="Open Sans" panose="020B0606030504020204" pitchFamily="34" charset="0"/>
            </a:endParaRPr>
          </a:p>
          <a:p>
            <a:pPr marL="267891" indent="-267891" defTabSz="857250">
              <a:lnSpc>
                <a:spcPct val="150000"/>
              </a:lnSpc>
              <a:spcAft>
                <a:spcPts val="563"/>
              </a:spcAft>
              <a:buFontTx/>
              <a:buChar char="-"/>
            </a:pPr>
            <a:r>
              <a:rPr lang="en-US" sz="1688">
                <a:latin typeface="Open Sans" panose="020B0606030504020204"/>
              </a:rPr>
              <a:t>A candidate with skills in SQL, ETL methodologies and data warehousing is </a:t>
            </a:r>
            <a:r>
              <a:rPr lang="en-US" sz="1688" b="1">
                <a:latin typeface="Open Sans" panose="020B0606030504020204"/>
              </a:rPr>
              <a:t>3 times </a:t>
            </a:r>
            <a:r>
              <a:rPr lang="en-US" sz="1688">
                <a:latin typeface="Open Sans" panose="020B0606030504020204"/>
              </a:rPr>
              <a:t>more likely to get selected for a Data Scientist position. </a:t>
            </a:r>
          </a:p>
          <a:p>
            <a:pPr marL="267891" indent="-267891" defTabSz="857250">
              <a:lnSpc>
                <a:spcPct val="150000"/>
              </a:lnSpc>
              <a:spcAft>
                <a:spcPts val="563"/>
              </a:spcAft>
              <a:buFontTx/>
              <a:buChar char="-"/>
            </a:pPr>
            <a:r>
              <a:rPr lang="en-US" sz="1688">
                <a:latin typeface="Open Sans" panose="020B0606030504020204"/>
              </a:rPr>
              <a:t>According to PayScale, skills such as Data warehouse, ETL and </a:t>
            </a:r>
            <a:br>
              <a:rPr lang="en-US" sz="1688">
                <a:latin typeface="Open Sans" panose="020B0606030504020204"/>
              </a:rPr>
            </a:br>
            <a:r>
              <a:rPr lang="en-US" sz="1688">
                <a:latin typeface="Open Sans" panose="020B0606030504020204"/>
              </a:rPr>
              <a:t>Data Extraction combined, impacts your salary negotiations</a:t>
            </a:r>
            <a:br>
              <a:rPr lang="en-US" sz="1688">
                <a:latin typeface="Open Sans" panose="020B0606030504020204"/>
              </a:rPr>
            </a:br>
            <a:r>
              <a:rPr lang="en-US" sz="1688">
                <a:latin typeface="Open Sans" panose="020B0606030504020204"/>
              </a:rPr>
              <a:t>by more than </a:t>
            </a:r>
            <a:r>
              <a:rPr lang="en-US" sz="1688" b="1">
                <a:latin typeface="Open Sans" panose="020B0606030504020204"/>
              </a:rPr>
              <a:t>33%</a:t>
            </a:r>
            <a:r>
              <a:rPr lang="en-US" sz="1688">
                <a:latin typeface="Open Sans" panose="020B0606030504020204"/>
              </a:rPr>
              <a:t>. </a:t>
            </a:r>
          </a:p>
          <a:p>
            <a:pPr marL="267891" indent="-267891" defTabSz="857250">
              <a:lnSpc>
                <a:spcPct val="150000"/>
              </a:lnSpc>
              <a:spcAft>
                <a:spcPts val="563"/>
              </a:spcAft>
              <a:buFontTx/>
              <a:buChar char="-"/>
            </a:pPr>
            <a:r>
              <a:rPr lang="en-US" sz="1688">
                <a:latin typeface="Open Sans" panose="020B0606030504020204"/>
              </a:rPr>
              <a:t>Data Engineer remains the top tech job enjoying a </a:t>
            </a:r>
            <a:r>
              <a:rPr lang="en-US" sz="1688" b="1">
                <a:latin typeface="Open Sans" panose="020B0606030504020204"/>
              </a:rPr>
              <a:t>101%</a:t>
            </a:r>
            <a:r>
              <a:rPr lang="en-US" sz="1688">
                <a:latin typeface="Open Sans" panose="020B0606030504020204"/>
              </a:rPr>
              <a:t> increase in posting over past 12 months. </a:t>
            </a:r>
          </a:p>
          <a:p>
            <a:pPr marL="267891" indent="-267891" defTabSz="857250">
              <a:lnSpc>
                <a:spcPct val="150000"/>
              </a:lnSpc>
              <a:spcAft>
                <a:spcPts val="563"/>
              </a:spcAft>
              <a:buFontTx/>
              <a:buChar char="-"/>
            </a:pPr>
            <a:r>
              <a:rPr lang="en-US" sz="1688">
                <a:latin typeface="Open Sans" panose="020B0606030504020204"/>
              </a:rPr>
              <a:t>According to Glassdoor, the average salary is </a:t>
            </a:r>
            <a:r>
              <a:rPr lang="en-PK" sz="1600" b="1" i="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$120,931</a:t>
            </a:r>
            <a:r>
              <a:rPr lang="en-US" sz="1688" b="1">
                <a:latin typeface="Open Sans" panose="020B0606030504020204"/>
              </a:rPr>
              <a:t>/year</a:t>
            </a:r>
            <a:r>
              <a:rPr lang="en-US" sz="1688">
                <a:latin typeface="Open Sans" panose="020B0606030504020204"/>
              </a:rPr>
              <a:t>. </a:t>
            </a:r>
          </a:p>
          <a:p>
            <a:pPr marL="267891" indent="-267891" defTabSz="857250">
              <a:lnSpc>
                <a:spcPct val="150000"/>
              </a:lnSpc>
              <a:spcAft>
                <a:spcPts val="563"/>
              </a:spcAft>
              <a:buFont typeface="Calibri" panose="020F0502020204030204" pitchFamily="34" charset="0"/>
              <a:buChar char="‾"/>
            </a:pPr>
            <a:endParaRPr lang="en-US" sz="1500">
              <a:latin typeface="Open Sans "/>
            </a:endParaRPr>
          </a:p>
          <a:p>
            <a:pPr defTabSz="857250">
              <a:lnSpc>
                <a:spcPct val="90000"/>
              </a:lnSpc>
              <a:spcAft>
                <a:spcPts val="563"/>
              </a:spcAft>
            </a:pPr>
            <a:endParaRPr lang="en-US" sz="1500">
              <a:latin typeface="Open Sans "/>
            </a:endParaRPr>
          </a:p>
        </p:txBody>
      </p:sp>
      <p:sp>
        <p:nvSpPr>
          <p:cNvPr id="8" name="Subtitle 2">
            <a:extLst>
              <a:ext uri="{FF2B5EF4-FFF2-40B4-BE49-F238E27FC236}">
                <a16:creationId xmlns:a16="http://schemas.microsoft.com/office/drawing/2014/main" id="{4277260E-708C-4920-BCBE-18C81EF46B5E}"/>
              </a:ext>
            </a:extLst>
          </p:cNvPr>
          <p:cNvSpPr txBox="1">
            <a:spLocks/>
          </p:cNvSpPr>
          <p:nvPr/>
        </p:nvSpPr>
        <p:spPr>
          <a:xfrm>
            <a:off x="1166812" y="784663"/>
            <a:ext cx="7929563" cy="4660463"/>
          </a:xfrm>
          <a:prstGeom prst="rect">
            <a:avLst/>
          </a:prstGeom>
        </p:spPr>
        <p:txBody>
          <a:bodyPr vert="horz" lIns="85725" tIns="42863" rIns="85725" bIns="4286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endParaRPr lang="en-US" sz="1313">
              <a:solidFill>
                <a:schemeClr val="bg1"/>
              </a:solidFill>
              <a:latin typeface="Segoe UI" panose="020B0502040204020203" pitchFamily="34" charset="0"/>
              <a:cs typeface="Segoe UI" panose="020B0502040204020203" pitchFamily="34" charset="0"/>
            </a:endParaRPr>
          </a:p>
        </p:txBody>
      </p:sp>
      <p:sp>
        <p:nvSpPr>
          <p:cNvPr id="6" name="Subtitle 2">
            <a:extLst>
              <a:ext uri="{FF2B5EF4-FFF2-40B4-BE49-F238E27FC236}">
                <a16:creationId xmlns:a16="http://schemas.microsoft.com/office/drawing/2014/main" id="{0F06222C-0092-4D26-851D-BFE72F6E1570}"/>
              </a:ext>
            </a:extLst>
          </p:cNvPr>
          <p:cNvSpPr txBox="1">
            <a:spLocks/>
          </p:cNvSpPr>
          <p:nvPr/>
        </p:nvSpPr>
        <p:spPr>
          <a:xfrm>
            <a:off x="1166812" y="1245037"/>
            <a:ext cx="7929563" cy="4660463"/>
          </a:xfrm>
          <a:prstGeom prst="rect">
            <a:avLst/>
          </a:prstGeom>
        </p:spPr>
        <p:txBody>
          <a:bodyPr vert="horz" lIns="85725" tIns="42863" rIns="85725" bIns="4286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3000">
              <a:solidFill>
                <a:schemeClr val="bg1"/>
              </a:solidFill>
              <a:latin typeface="Segoe UI" panose="020B05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53701C4F-8116-42D6-8ABB-4BFE45C624EA}"/>
              </a:ext>
            </a:extLst>
          </p:cNvPr>
          <p:cNvGrpSpPr/>
          <p:nvPr/>
        </p:nvGrpSpPr>
        <p:grpSpPr>
          <a:xfrm>
            <a:off x="989371" y="6305391"/>
            <a:ext cx="2740112" cy="293649"/>
            <a:chOff x="648929" y="6725750"/>
            <a:chExt cx="2922786" cy="313226"/>
          </a:xfrm>
        </p:grpSpPr>
        <p:pic>
          <p:nvPicPr>
            <p:cNvPr id="11" name="Graphic 10">
              <a:extLst>
                <a:ext uri="{FF2B5EF4-FFF2-40B4-BE49-F238E27FC236}">
                  <a16:creationId xmlns:a16="http://schemas.microsoft.com/office/drawing/2014/main" id="{5D0BA68C-1440-4E56-941C-1D5EB666032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D68379DB-E3DE-4627-B1AF-7E0B82FCECA7}"/>
                </a:ext>
              </a:extLst>
            </p:cNvPr>
            <p:cNvSpPr/>
            <p:nvPr/>
          </p:nvSpPr>
          <p:spPr>
            <a:xfrm>
              <a:off x="1589634" y="6743863"/>
              <a:ext cx="1982081" cy="276999"/>
            </a:xfrm>
            <a:prstGeom prst="rect">
              <a:avLst/>
            </a:prstGeom>
          </p:spPr>
          <p:txBody>
            <a:bodyPr wrap="none">
              <a:spAutoFit/>
            </a:bodyPr>
            <a:lstStyle/>
            <a:p>
              <a:r>
                <a:rPr lang="en-US" sz="1125">
                  <a:solidFill>
                    <a:prstClr val="black">
                      <a:tint val="75000"/>
                    </a:prstClr>
                  </a:solidFill>
                  <a:latin typeface="Open Sans" panose="020B0606030504020204" pitchFamily="34" charset="0"/>
                  <a:ea typeface="Open Sans" panose="020B0606030504020204" pitchFamily="34" charset="0"/>
                  <a:cs typeface="Open Sans" panose="020B0606030504020204" pitchFamily="34" charset="0"/>
                </a:rPr>
                <a:t>Training and Certification</a:t>
              </a:r>
              <a:endParaRPr lang="en-US" sz="1125">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97461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blipFill dpi="0" rotWithShape="1">
          <a:blip>
            <a:alphaModFix amt="61000"/>
            <a:lum/>
          </a:blip>
          <a:srcRect/>
          <a:stretch>
            <a:fillRect t="-2000" b="-2000"/>
          </a:stretch>
        </a:blip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B8E4900-5171-4B00-94C5-A14529478D1E}"/>
              </a:ext>
            </a:extLst>
          </p:cNvPr>
          <p:cNvSpPr>
            <a:spLocks noGrp="1"/>
          </p:cNvSpPr>
          <p:nvPr>
            <p:ph type="title"/>
          </p:nvPr>
        </p:nvSpPr>
        <p:spPr>
          <a:xfrm>
            <a:off x="997148" y="289719"/>
            <a:ext cx="5456039" cy="1325563"/>
          </a:xfrm>
        </p:spPr>
        <p:txBody>
          <a:bodyPr vert="horz" lIns="85725" tIns="42863" rIns="85725" bIns="42863" rtlCol="0" anchor="ctr">
            <a:normAutofit/>
          </a:bodyPr>
          <a:lstStyle/>
          <a:p>
            <a:r>
              <a:rPr lang="en-US">
                <a:solidFill>
                  <a:schemeClr val="accent1">
                    <a:lumMod val="75000"/>
                  </a:schemeClr>
                </a:solidFill>
                <a:latin typeface="Open Sans "/>
              </a:rPr>
              <a:t>What’s in it for </a:t>
            </a:r>
            <a:r>
              <a:rPr lang="en-US" b="1">
                <a:solidFill>
                  <a:schemeClr val="accent1">
                    <a:lumMod val="75000"/>
                  </a:schemeClr>
                </a:solidFill>
                <a:latin typeface="Open Sans "/>
              </a:rPr>
              <a:t>us</a:t>
            </a:r>
            <a:r>
              <a:rPr lang="en-US">
                <a:solidFill>
                  <a:schemeClr val="accent1">
                    <a:lumMod val="75000"/>
                  </a:schemeClr>
                </a:solidFill>
                <a:latin typeface="Open Sans "/>
              </a:rPr>
              <a:t>?</a:t>
            </a:r>
          </a:p>
        </p:txBody>
      </p:sp>
      <p:sp>
        <p:nvSpPr>
          <p:cNvPr id="3" name="Rectangle 2">
            <a:extLst>
              <a:ext uri="{FF2B5EF4-FFF2-40B4-BE49-F238E27FC236}">
                <a16:creationId xmlns:a16="http://schemas.microsoft.com/office/drawing/2014/main" id="{C29DB900-FCA9-4C5F-918A-D3792B4AAEE9}"/>
              </a:ext>
            </a:extLst>
          </p:cNvPr>
          <p:cNvSpPr/>
          <p:nvPr/>
        </p:nvSpPr>
        <p:spPr>
          <a:xfrm>
            <a:off x="923428" y="1513327"/>
            <a:ext cx="6607969" cy="4560010"/>
          </a:xfrm>
          <a:prstGeom prst="rect">
            <a:avLst/>
          </a:prstGeom>
        </p:spPr>
        <p:txBody>
          <a:bodyPr vert="horz" lIns="85725" tIns="42863" rIns="85725" bIns="42863" rtlCol="0">
            <a:normAutofit fontScale="92500"/>
          </a:bodyPr>
          <a:lstStyle/>
          <a:p>
            <a:pPr marL="267891" indent="-267891" defTabSz="857250">
              <a:lnSpc>
                <a:spcPct val="150000"/>
              </a:lnSpc>
              <a:spcAft>
                <a:spcPts val="563"/>
              </a:spcAft>
              <a:buFontTx/>
              <a:buChar char="-"/>
            </a:pPr>
            <a:r>
              <a:rPr lang="en-US" sz="1600" b="0" i="0">
                <a:solidFill>
                  <a:srgbClr val="282828"/>
                </a:solidFill>
                <a:effectLst/>
                <a:latin typeface="Open Sans" panose="020B0606030504020204" pitchFamily="34" charset="0"/>
                <a:ea typeface="Open Sans" panose="020B0606030504020204" pitchFamily="34" charset="0"/>
                <a:cs typeface="Open Sans" panose="020B0606030504020204" pitchFamily="34" charset="0"/>
              </a:rPr>
              <a:t>As little as </a:t>
            </a:r>
            <a:r>
              <a:rPr lang="en-US" sz="1600" b="1" i="0">
                <a:solidFill>
                  <a:srgbClr val="282828"/>
                </a:solidFill>
                <a:effectLst/>
                <a:latin typeface="Open Sans" panose="020B0606030504020204" pitchFamily="34" charset="0"/>
                <a:ea typeface="Open Sans" panose="020B0606030504020204" pitchFamily="34" charset="0"/>
                <a:cs typeface="Open Sans" panose="020B0606030504020204" pitchFamily="34" charset="0"/>
              </a:rPr>
              <a:t>one-quarter of 1%</a:t>
            </a:r>
            <a:r>
              <a:rPr lang="en-US" sz="1600" b="0" i="0">
                <a:solidFill>
                  <a:srgbClr val="282828"/>
                </a:solidFill>
                <a:effectLst/>
                <a:latin typeface="Open Sans" panose="020B0606030504020204" pitchFamily="34" charset="0"/>
                <a:ea typeface="Open Sans" panose="020B0606030504020204" pitchFamily="34" charset="0"/>
                <a:cs typeface="Open Sans" panose="020B0606030504020204" pitchFamily="34" charset="0"/>
              </a:rPr>
              <a:t> of the world knows how to code.</a:t>
            </a:r>
          </a:p>
          <a:p>
            <a:pPr marL="267891" indent="-267891" defTabSz="857250">
              <a:lnSpc>
                <a:spcPct val="150000"/>
              </a:lnSpc>
              <a:spcAft>
                <a:spcPts val="563"/>
              </a:spcAft>
              <a:buFontTx/>
              <a:buChar char="-"/>
            </a:pPr>
            <a:r>
              <a:rPr lang="en-US" sz="17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By </a:t>
            </a:r>
            <a:r>
              <a:rPr lang="en-US" sz="17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2024</a:t>
            </a:r>
            <a:r>
              <a:rPr lang="en-US" sz="17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 </a:t>
            </a:r>
            <a:r>
              <a:rPr lang="en-US" sz="17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low-code</a:t>
            </a:r>
            <a:r>
              <a:rPr lang="en-US" sz="17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 application development will be responsible for more than </a:t>
            </a:r>
            <a:r>
              <a:rPr lang="en-US" sz="17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65%</a:t>
            </a:r>
            <a:r>
              <a:rPr lang="en-US" sz="17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 of application development and project implementation activity. (</a:t>
            </a:r>
            <a:r>
              <a:rPr lang="en-US" sz="12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source: Gartner</a:t>
            </a:r>
            <a:r>
              <a:rPr lang="en-US" sz="17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a:t>
            </a:r>
          </a:p>
          <a:p>
            <a:pPr marL="267891" indent="-267891" defTabSz="857250">
              <a:lnSpc>
                <a:spcPct val="150000"/>
              </a:lnSpc>
              <a:spcAft>
                <a:spcPts val="563"/>
              </a:spcAft>
              <a:buFontTx/>
              <a:buChar char="-"/>
            </a:pPr>
            <a:r>
              <a:rPr lang="en-US" sz="16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Low code/no-code </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solutions have the potential to reduce the development and implementation time by </a:t>
            </a:r>
            <a:r>
              <a:rPr lang="en-US" sz="16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90%.</a:t>
            </a:r>
            <a:endParaRPr lang="en-US" sz="1600" b="1">
              <a:solidFill>
                <a:srgbClr val="3A3A3A"/>
              </a:solidFill>
              <a:latin typeface="Open Sans" panose="020B0606030504020204" pitchFamily="34" charset="0"/>
              <a:ea typeface="Open Sans" panose="020B0606030504020204" pitchFamily="34" charset="0"/>
              <a:cs typeface="Open Sans" panose="020B0606030504020204" pitchFamily="34" charset="0"/>
            </a:endParaRPr>
          </a:p>
          <a:p>
            <a:pPr marL="267891" indent="-267891" defTabSz="857250">
              <a:lnSpc>
                <a:spcPct val="150000"/>
              </a:lnSpc>
              <a:spcAft>
                <a:spcPts val="563"/>
              </a:spcAft>
              <a:buFontTx/>
              <a:buChar char="-"/>
            </a:pPr>
            <a:r>
              <a:rPr lang="en-US" sz="16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83% </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of businesses say </a:t>
            </a:r>
            <a:r>
              <a:rPr lang="en-US" sz="16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AI </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is a strategic priority for their businesses today yet, there is not enough data science talent. (</a:t>
            </a:r>
            <a:r>
              <a:rPr lang="en-US" sz="12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source: Forbes</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a:t>
            </a:r>
          </a:p>
          <a:p>
            <a:pPr marL="267891" indent="-267891" defTabSz="857250">
              <a:lnSpc>
                <a:spcPct val="150000"/>
              </a:lnSpc>
              <a:spcAft>
                <a:spcPts val="563"/>
              </a:spcAft>
              <a:buFontTx/>
              <a:buChar char="-"/>
            </a:pPr>
            <a:r>
              <a:rPr lang="en-US" sz="1600">
                <a:solidFill>
                  <a:srgbClr val="3A3A3A"/>
                </a:solidFill>
                <a:latin typeface="Open Sans" panose="020B0606030504020204" pitchFamily="34" charset="0"/>
                <a:ea typeface="Open Sans" panose="020B0606030504020204" pitchFamily="34" charset="0"/>
                <a:cs typeface="Open Sans" panose="020B0606030504020204" pitchFamily="34" charset="0"/>
              </a:rPr>
              <a:t>Global </a:t>
            </a:r>
            <a:r>
              <a:rPr lang="en-US" sz="1600" b="1">
                <a:solidFill>
                  <a:srgbClr val="3A3A3A"/>
                </a:solidFill>
                <a:latin typeface="Open Sans" panose="020B0606030504020204" pitchFamily="34" charset="0"/>
                <a:ea typeface="Open Sans" panose="020B0606030504020204" pitchFamily="34" charset="0"/>
                <a:cs typeface="Open Sans" panose="020B0606030504020204" pitchFamily="34" charset="0"/>
              </a:rPr>
              <a:t>no-code</a:t>
            </a:r>
            <a:r>
              <a:rPr lang="en-US" sz="1600">
                <a:solidFill>
                  <a:srgbClr val="3A3A3A"/>
                </a:solidFill>
                <a:latin typeface="Open Sans" panose="020B0606030504020204" pitchFamily="34" charset="0"/>
                <a:ea typeface="Open Sans" panose="020B0606030504020204" pitchFamily="34" charset="0"/>
                <a:cs typeface="Open Sans" panose="020B0606030504020204" pitchFamily="34" charset="0"/>
              </a:rPr>
              <a:t> market is predicted to </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generate a revenue of </a:t>
            </a:r>
            <a:r>
              <a:rPr lang="en-US" sz="1600" b="1"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$187 billion by 2030</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 rising from $10 billion in 2019. (</a:t>
            </a:r>
            <a:r>
              <a:rPr lang="en-US" sz="12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source: </a:t>
            </a:r>
            <a:r>
              <a:rPr lang="en-US" sz="1200" b="0" i="0" u="sng">
                <a:solidFill>
                  <a:srgbClr val="3A3A3A"/>
                </a:solidFill>
                <a:effectLst/>
                <a:latin typeface="Open Sans" panose="020B0606030504020204" pitchFamily="34" charset="0"/>
                <a:ea typeface="Open Sans" panose="020B0606030504020204" pitchFamily="34" charset="0"/>
                <a:cs typeface="Open Sans" panose="020B0606030504020204" pitchFamily="34" charset="0"/>
              </a:rPr>
              <a:t>GlobeNewswire</a:t>
            </a:r>
            <a:r>
              <a:rPr lang="en-US" sz="1600" b="0" i="0">
                <a:solidFill>
                  <a:srgbClr val="3A3A3A"/>
                </a:solidFill>
                <a:effectLst/>
                <a:latin typeface="Open Sans" panose="020B0606030504020204" pitchFamily="34" charset="0"/>
                <a:ea typeface="Open Sans" panose="020B0606030504020204" pitchFamily="34" charset="0"/>
                <a:cs typeface="Open Sans" panose="020B0606030504020204" pitchFamily="34" charset="0"/>
              </a:rPr>
              <a:t>)</a:t>
            </a:r>
          </a:p>
          <a:p>
            <a:pPr marL="267891" indent="-267891" defTabSz="857250">
              <a:lnSpc>
                <a:spcPct val="150000"/>
              </a:lnSpc>
              <a:spcAft>
                <a:spcPts val="563"/>
              </a:spcAft>
              <a:buFontTx/>
              <a:buChar char="-"/>
            </a:pPr>
            <a:endParaRPr lang="en-US" sz="1600" b="1">
              <a:solidFill>
                <a:srgbClr val="3A3A3A"/>
              </a:solidFill>
              <a:latin typeface="Open Sans" panose="020B0606030504020204" pitchFamily="34" charset="0"/>
              <a:ea typeface="Open Sans" panose="020B0606030504020204" pitchFamily="34" charset="0"/>
              <a:cs typeface="Open Sans" panose="020B0606030504020204" pitchFamily="34" charset="0"/>
            </a:endParaRPr>
          </a:p>
          <a:p>
            <a:pPr marL="267891" indent="-267891" defTabSz="857250">
              <a:lnSpc>
                <a:spcPct val="150000"/>
              </a:lnSpc>
              <a:spcAft>
                <a:spcPts val="563"/>
              </a:spcAft>
              <a:buFontTx/>
              <a:buChar char="-"/>
            </a:pPr>
            <a:endParaRPr lang="en-US" sz="1600" b="0" i="0">
              <a:solidFill>
                <a:srgbClr val="282828"/>
              </a:solidFill>
              <a:effectLst/>
              <a:latin typeface="Open Sans" panose="020B0606030504020204" pitchFamily="34" charset="0"/>
              <a:ea typeface="Open Sans" panose="020B0606030504020204" pitchFamily="34" charset="0"/>
              <a:cs typeface="Open Sans" panose="020B0606030504020204" pitchFamily="34" charset="0"/>
            </a:endParaRPr>
          </a:p>
          <a:p>
            <a:pPr marL="267891" indent="-267891" defTabSz="857250">
              <a:lnSpc>
                <a:spcPct val="150000"/>
              </a:lnSpc>
              <a:spcAft>
                <a:spcPts val="563"/>
              </a:spcAft>
              <a:buFont typeface="Calibri" panose="020F0502020204030204" pitchFamily="34" charset="0"/>
              <a:buChar char="‾"/>
            </a:pPr>
            <a:endParaRPr lang="en-US" sz="1500">
              <a:latin typeface="Open Sans "/>
            </a:endParaRPr>
          </a:p>
          <a:p>
            <a:pPr defTabSz="857250">
              <a:lnSpc>
                <a:spcPct val="90000"/>
              </a:lnSpc>
              <a:spcAft>
                <a:spcPts val="563"/>
              </a:spcAft>
            </a:pPr>
            <a:endParaRPr lang="en-US" sz="1500">
              <a:latin typeface="Open Sans "/>
            </a:endParaRPr>
          </a:p>
        </p:txBody>
      </p:sp>
      <p:sp>
        <p:nvSpPr>
          <p:cNvPr id="8" name="Subtitle 2">
            <a:extLst>
              <a:ext uri="{FF2B5EF4-FFF2-40B4-BE49-F238E27FC236}">
                <a16:creationId xmlns:a16="http://schemas.microsoft.com/office/drawing/2014/main" id="{4277260E-708C-4920-BCBE-18C81EF46B5E}"/>
              </a:ext>
            </a:extLst>
          </p:cNvPr>
          <p:cNvSpPr txBox="1">
            <a:spLocks/>
          </p:cNvSpPr>
          <p:nvPr/>
        </p:nvSpPr>
        <p:spPr>
          <a:xfrm>
            <a:off x="1166812" y="784663"/>
            <a:ext cx="7929563" cy="4660463"/>
          </a:xfrm>
          <a:prstGeom prst="rect">
            <a:avLst/>
          </a:prstGeom>
        </p:spPr>
        <p:txBody>
          <a:bodyPr vert="horz" lIns="85725" tIns="42863" rIns="85725" bIns="4286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endParaRPr lang="en-US" sz="1313">
              <a:solidFill>
                <a:schemeClr val="bg1"/>
              </a:solidFill>
              <a:latin typeface="Segoe UI" panose="020B0502040204020203" pitchFamily="34" charset="0"/>
              <a:cs typeface="Segoe UI" panose="020B0502040204020203" pitchFamily="34" charset="0"/>
            </a:endParaRPr>
          </a:p>
        </p:txBody>
      </p:sp>
      <p:sp>
        <p:nvSpPr>
          <p:cNvPr id="6" name="Subtitle 2">
            <a:extLst>
              <a:ext uri="{FF2B5EF4-FFF2-40B4-BE49-F238E27FC236}">
                <a16:creationId xmlns:a16="http://schemas.microsoft.com/office/drawing/2014/main" id="{0F06222C-0092-4D26-851D-BFE72F6E1570}"/>
              </a:ext>
            </a:extLst>
          </p:cNvPr>
          <p:cNvSpPr txBox="1">
            <a:spLocks/>
          </p:cNvSpPr>
          <p:nvPr/>
        </p:nvSpPr>
        <p:spPr>
          <a:xfrm>
            <a:off x="1166812" y="1245037"/>
            <a:ext cx="7929563" cy="4660463"/>
          </a:xfrm>
          <a:prstGeom prst="rect">
            <a:avLst/>
          </a:prstGeom>
        </p:spPr>
        <p:txBody>
          <a:bodyPr vert="horz" lIns="85725" tIns="42863" rIns="85725" bIns="4286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3000">
              <a:solidFill>
                <a:schemeClr val="bg1"/>
              </a:solidFill>
              <a:latin typeface="Segoe UI" panose="020B05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53701C4F-8116-42D6-8ABB-4BFE45C624EA}"/>
              </a:ext>
            </a:extLst>
          </p:cNvPr>
          <p:cNvGrpSpPr/>
          <p:nvPr/>
        </p:nvGrpSpPr>
        <p:grpSpPr>
          <a:xfrm>
            <a:off x="989371" y="6305391"/>
            <a:ext cx="2740112" cy="293649"/>
            <a:chOff x="648929" y="6725750"/>
            <a:chExt cx="2922786" cy="313226"/>
          </a:xfrm>
        </p:grpSpPr>
        <p:pic>
          <p:nvPicPr>
            <p:cNvPr id="11" name="Graphic 10">
              <a:extLst>
                <a:ext uri="{FF2B5EF4-FFF2-40B4-BE49-F238E27FC236}">
                  <a16:creationId xmlns:a16="http://schemas.microsoft.com/office/drawing/2014/main" id="{5D0BA68C-1440-4E56-941C-1D5EB666032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D68379DB-E3DE-4627-B1AF-7E0B82FCECA7}"/>
                </a:ext>
              </a:extLst>
            </p:cNvPr>
            <p:cNvSpPr/>
            <p:nvPr/>
          </p:nvSpPr>
          <p:spPr>
            <a:xfrm>
              <a:off x="1589634" y="6743863"/>
              <a:ext cx="1982081" cy="276999"/>
            </a:xfrm>
            <a:prstGeom prst="rect">
              <a:avLst/>
            </a:prstGeom>
          </p:spPr>
          <p:txBody>
            <a:bodyPr wrap="none">
              <a:spAutoFit/>
            </a:bodyPr>
            <a:lstStyle/>
            <a:p>
              <a:r>
                <a:rPr lang="en-US" sz="1125">
                  <a:solidFill>
                    <a:prstClr val="black">
                      <a:tint val="75000"/>
                    </a:prstClr>
                  </a:solidFill>
                  <a:latin typeface="Open Sans" panose="020B0606030504020204" pitchFamily="34" charset="0"/>
                  <a:ea typeface="Open Sans" panose="020B0606030504020204" pitchFamily="34" charset="0"/>
                  <a:cs typeface="Open Sans" panose="020B0606030504020204" pitchFamily="34" charset="0"/>
                </a:rPr>
                <a:t>Training and Certification</a:t>
              </a:r>
              <a:endParaRPr lang="en-US" sz="1125">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59350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What is Data Science?</a:t>
            </a:r>
            <a:endParaRPr lang="en-US" sz="4125">
              <a:solidFill>
                <a:srgbClr val="26468F"/>
              </a:solidFill>
            </a:endParaRPr>
          </a:p>
        </p:txBody>
      </p:sp>
      <p:pic>
        <p:nvPicPr>
          <p:cNvPr id="3" name="Picture 4" descr="Image result for what is data science">
            <a:extLst>
              <a:ext uri="{FF2B5EF4-FFF2-40B4-BE49-F238E27FC236}">
                <a16:creationId xmlns:a16="http://schemas.microsoft.com/office/drawing/2014/main" id="{9CD80F88-9E08-132E-3EE1-FED4965E672B}"/>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206285" y="1155432"/>
            <a:ext cx="5010146" cy="4546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EFB265-CC86-E936-4E90-61C1719FE03E}"/>
              </a:ext>
            </a:extLst>
          </p:cNvPr>
          <p:cNvSpPr txBox="1"/>
          <p:nvPr/>
        </p:nvSpPr>
        <p:spPr>
          <a:xfrm>
            <a:off x="1222455" y="2067922"/>
            <a:ext cx="3545261" cy="1752599"/>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lumMod val="75000"/>
                </a:schemeClr>
              </a:buClr>
              <a:buSzPct val="145000"/>
            </a:pPr>
            <a:r>
              <a:rPr lang="en-US"/>
              <a:t>Data Science is simply at the intersection of Mathematics, Computer Science, and Domain Expertise. </a:t>
            </a: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Data Science Workflow</a:t>
            </a:r>
            <a:endParaRPr lang="en-US" sz="4125">
              <a:solidFill>
                <a:srgbClr val="26468F"/>
              </a:solidFill>
            </a:endParaRPr>
          </a:p>
        </p:txBody>
      </p:sp>
      <p:pic>
        <p:nvPicPr>
          <p:cNvPr id="5" name="Picture 4" descr="Diagram&#10;&#10;Description automatically generated with low confidence">
            <a:extLst>
              <a:ext uri="{FF2B5EF4-FFF2-40B4-BE49-F238E27FC236}">
                <a16:creationId xmlns:a16="http://schemas.microsoft.com/office/drawing/2014/main" id="{7609ED08-2E00-66AD-424F-049428EA4A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1872" y="1382901"/>
            <a:ext cx="8588128" cy="4530237"/>
          </a:xfrm>
          <a:prstGeom prst="rect">
            <a:avLst/>
          </a:prstGeom>
        </p:spPr>
      </p:pic>
    </p:spTree>
    <p:extLst>
      <p:ext uri="{BB962C8B-B14F-4D97-AF65-F5344CB8AC3E}">
        <p14:creationId xmlns:p14="http://schemas.microsoft.com/office/powerpoint/2010/main" val="255807261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What is Analytics?</a:t>
            </a:r>
          </a:p>
        </p:txBody>
      </p:sp>
      <p:sp>
        <p:nvSpPr>
          <p:cNvPr id="4" name="TextBox 3">
            <a:extLst>
              <a:ext uri="{FF2B5EF4-FFF2-40B4-BE49-F238E27FC236}">
                <a16:creationId xmlns:a16="http://schemas.microsoft.com/office/drawing/2014/main" id="{69EFB265-CC86-E936-4E90-61C1719FE03E}"/>
              </a:ext>
            </a:extLst>
          </p:cNvPr>
          <p:cNvSpPr txBox="1"/>
          <p:nvPr/>
        </p:nvSpPr>
        <p:spPr>
          <a:xfrm>
            <a:off x="919609" y="1970230"/>
            <a:ext cx="9905029" cy="1752599"/>
          </a:xfrm>
          <a:prstGeom prst="rect">
            <a:avLst/>
          </a:prstGeom>
        </p:spPr>
        <p:txBody>
          <a:bodyPr vert="horz" lIns="91440" tIns="45720" rIns="91440" bIns="45720" rtlCol="0" anchor="ctr">
            <a:noAutofit/>
          </a:bodyPr>
          <a:lstStyle/>
          <a:p>
            <a:pPr defTabSz="457200"/>
            <a:r>
              <a:rPr lang="en-US">
                <a:ea typeface="+mn-lt"/>
                <a:cs typeface="+mn-lt"/>
              </a:rPr>
              <a:t>Analytics is the discovery, interpretation and communication of meaningful patterns found in the data. It helps individuals and companies:</a:t>
            </a:r>
          </a:p>
          <a:p>
            <a:pPr defTabSz="457200"/>
            <a:endParaRPr lang="en-US">
              <a:ea typeface="+mn-lt"/>
              <a:cs typeface="+mn-lt"/>
            </a:endParaRPr>
          </a:p>
          <a:p>
            <a:pPr marL="285750" indent="-285750" defTabSz="457200">
              <a:buFont typeface="Arial"/>
              <a:buChar char="•"/>
            </a:pPr>
            <a:r>
              <a:rPr lang="en-US">
                <a:ea typeface="+mn-lt"/>
                <a:cs typeface="+mn-lt"/>
              </a:rPr>
              <a:t>In assessing their performance and current state</a:t>
            </a:r>
          </a:p>
          <a:p>
            <a:pPr marL="285750" indent="-285750" defTabSz="457200">
              <a:buFont typeface="Arial"/>
              <a:buChar char="•"/>
            </a:pPr>
            <a:r>
              <a:rPr lang="en-US">
                <a:ea typeface="+mn-lt"/>
                <a:cs typeface="+mn-lt"/>
              </a:rPr>
              <a:t>Analyzing consequences of an action</a:t>
            </a:r>
          </a:p>
          <a:p>
            <a:pPr marL="285750" indent="-285750" defTabSz="457200">
              <a:buFont typeface="Arial"/>
              <a:buChar char="•"/>
            </a:pPr>
            <a:r>
              <a:rPr lang="en-US">
                <a:ea typeface="+mn-lt"/>
                <a:cs typeface="+mn-lt"/>
              </a:rPr>
              <a:t>In decision making</a:t>
            </a:r>
          </a:p>
          <a:p>
            <a:pPr marL="285750" indent="-285750" defTabSz="457200">
              <a:buFont typeface="Arial"/>
              <a:buChar char="•"/>
            </a:pPr>
            <a:r>
              <a:rPr lang="en-US">
                <a:ea typeface="+mn-lt"/>
                <a:cs typeface="+mn-lt"/>
              </a:rPr>
              <a:t>Acquire efficiency </a:t>
            </a:r>
          </a:p>
          <a:p>
            <a:pPr marL="285750" indent="-285750" defTabSz="457200">
              <a:buFont typeface="Arial"/>
              <a:buChar char="•"/>
            </a:pPr>
            <a:r>
              <a:rPr lang="en-US">
                <a:ea typeface="+mn-lt"/>
                <a:cs typeface="+mn-lt"/>
              </a:rPr>
              <a:t>In creating a competitive edge</a:t>
            </a:r>
            <a:endParaRPr lang="en-US">
              <a:cs typeface="Calibri"/>
            </a:endParaRPr>
          </a:p>
        </p:txBody>
      </p:sp>
      <p:pic>
        <p:nvPicPr>
          <p:cNvPr id="39" name="Picture 39" descr="Diagram&#10;&#10;Description automatically generated">
            <a:extLst>
              <a:ext uri="{FF2B5EF4-FFF2-40B4-BE49-F238E27FC236}">
                <a16:creationId xmlns:a16="http://schemas.microsoft.com/office/drawing/2014/main" id="{C649FA79-8AF7-10FD-5A1E-60B10EED52A0}"/>
              </a:ext>
            </a:extLst>
          </p:cNvPr>
          <p:cNvPicPr>
            <a:picLocks noChangeAspect="1"/>
          </p:cNvPicPr>
          <p:nvPr/>
        </p:nvPicPr>
        <p:blipFill>
          <a:blip r:embed="rId9"/>
          <a:stretch>
            <a:fillRect/>
          </a:stretch>
        </p:blipFill>
        <p:spPr>
          <a:xfrm>
            <a:off x="6683829" y="2382339"/>
            <a:ext cx="4201885" cy="2202180"/>
          </a:xfrm>
          <a:prstGeom prst="rect">
            <a:avLst/>
          </a:prstGeom>
        </p:spPr>
      </p:pic>
    </p:spTree>
    <p:extLst>
      <p:ext uri="{BB962C8B-B14F-4D97-AF65-F5344CB8AC3E}">
        <p14:creationId xmlns:p14="http://schemas.microsoft.com/office/powerpoint/2010/main" val="269473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526B-F734-46D6-B61A-75C4DAE030D0}"/>
              </a:ext>
            </a:extLst>
          </p:cNvPr>
          <p:cNvSpPr>
            <a:spLocks noGrp="1"/>
          </p:cNvSpPr>
          <p:nvPr>
            <p:ph type="title"/>
          </p:nvPr>
        </p:nvSpPr>
        <p:spPr>
          <a:xfrm>
            <a:off x="1107224" y="91110"/>
            <a:ext cx="9742318" cy="1752599"/>
          </a:xfrm>
        </p:spPr>
        <p:txBody>
          <a:bodyPr>
            <a:normAutofit/>
          </a:bodyPr>
          <a:lstStyle/>
          <a:p>
            <a:pPr algn="l"/>
            <a:r>
              <a:rPr lang="en-US" sz="3600"/>
              <a:t>Types of Analytics</a:t>
            </a:r>
          </a:p>
        </p:txBody>
      </p:sp>
      <p:sp>
        <p:nvSpPr>
          <p:cNvPr id="3" name="AutoShape 2" descr="Analytics, Business Intelligence and BI – What's the difference?">
            <a:extLst>
              <a:ext uri="{FF2B5EF4-FFF2-40B4-BE49-F238E27FC236}">
                <a16:creationId xmlns:a16="http://schemas.microsoft.com/office/drawing/2014/main" id="{F646812B-AE22-4D3A-9DDD-1A9FD88CEC18}"/>
              </a:ext>
            </a:extLst>
          </p:cNvPr>
          <p:cNvSpPr>
            <a:spLocks noChangeAspect="1" noChangeArrowheads="1"/>
          </p:cNvSpPr>
          <p:nvPr/>
        </p:nvSpPr>
        <p:spPr bwMode="auto">
          <a:xfrm>
            <a:off x="5943600" y="3276600"/>
            <a:ext cx="339754" cy="339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4" name="AutoShape 4" descr="Analytics, Business Intelligence and BI – What's the difference?">
            <a:extLst>
              <a:ext uri="{FF2B5EF4-FFF2-40B4-BE49-F238E27FC236}">
                <a16:creationId xmlns:a16="http://schemas.microsoft.com/office/drawing/2014/main" id="{1552BDDE-22DD-4416-806C-CEF5A2914B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28" name="Picture 4" descr="Four Types of Business Analytics to Know |">
            <a:extLst>
              <a:ext uri="{FF2B5EF4-FFF2-40B4-BE49-F238E27FC236}">
                <a16:creationId xmlns:a16="http://schemas.microsoft.com/office/drawing/2014/main" id="{BA4F7485-D00B-4E1E-AD09-272C3D6BE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758" y="1642906"/>
            <a:ext cx="8721787" cy="412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40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53946" y="601200"/>
            <a:ext cx="10751122" cy="584775"/>
          </a:xfrm>
          <a:prstGeom prst="rect">
            <a:avLst/>
          </a:prstGeom>
          <a:noFill/>
        </p:spPr>
        <p:txBody>
          <a:bodyPr wrap="square">
            <a:spAutoFit/>
          </a:bodyPr>
          <a:lstStyle/>
          <a:p>
            <a:r>
              <a:rPr lang="en-US" sz="3200">
                <a:solidFill>
                  <a:srgbClr val="26468F"/>
                </a:solidFill>
                <a:latin typeface="Segoe UI" panose="020B0502040204020203" pitchFamily="34" charset="0"/>
                <a:cs typeface="Segoe UI" panose="020B0502040204020203" pitchFamily="34" charset="0"/>
              </a:rPr>
              <a:t>Data Science vs Artificial Intelligence vs Machine Learning</a:t>
            </a:r>
            <a:endParaRPr lang="en-US" sz="3200">
              <a:solidFill>
                <a:srgbClr val="26468F"/>
              </a:solidFill>
            </a:endParaRPr>
          </a:p>
        </p:txBody>
      </p:sp>
      <p:pic>
        <p:nvPicPr>
          <p:cNvPr id="3" name="Picture 2" descr="Diagram&#10;&#10;Description automatically generated">
            <a:extLst>
              <a:ext uri="{FF2B5EF4-FFF2-40B4-BE49-F238E27FC236}">
                <a16:creationId xmlns:a16="http://schemas.microsoft.com/office/drawing/2014/main" id="{38291161-2F2A-F9DA-71FF-1F64CB3F43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6706" y="1417411"/>
            <a:ext cx="4737278" cy="3546790"/>
          </a:xfrm>
          <a:prstGeom prst="rect">
            <a:avLst/>
          </a:prstGeom>
        </p:spPr>
      </p:pic>
      <p:sp>
        <p:nvSpPr>
          <p:cNvPr id="4" name="TextBox 3">
            <a:extLst>
              <a:ext uri="{FF2B5EF4-FFF2-40B4-BE49-F238E27FC236}">
                <a16:creationId xmlns:a16="http://schemas.microsoft.com/office/drawing/2014/main" id="{00A18186-8ADA-1B78-6739-66A79E4F502A}"/>
              </a:ext>
            </a:extLst>
          </p:cNvPr>
          <p:cNvSpPr txBox="1"/>
          <p:nvPr/>
        </p:nvSpPr>
        <p:spPr>
          <a:xfrm>
            <a:off x="688989" y="1628402"/>
            <a:ext cx="5487653" cy="3996637"/>
          </a:xfrm>
          <a:prstGeom prst="rect">
            <a:avLst/>
          </a:prstGeom>
        </p:spPr>
        <p:txBody>
          <a:bodyPr vert="horz" lIns="91440" tIns="45720" rIns="91440" bIns="45720" rtlCol="0" anchor="t">
            <a:normAutofit/>
          </a:bodyPr>
          <a:lstStyle/>
          <a:p>
            <a:pPr defTabSz="457200">
              <a:spcBef>
                <a:spcPct val="20000"/>
              </a:spcBef>
              <a:spcAft>
                <a:spcPts val="600"/>
              </a:spcAft>
              <a:buClr>
                <a:schemeClr val="accent1">
                  <a:lumMod val="75000"/>
                </a:schemeClr>
              </a:buClr>
              <a:buSzPct val="145000"/>
            </a:pPr>
            <a:r>
              <a:rPr lang="en-US" b="1"/>
              <a:t>Data Science: </a:t>
            </a:r>
            <a:r>
              <a:rPr lang="en-US"/>
              <a:t>Extract meaning from structured and unstructured data.</a:t>
            </a:r>
          </a:p>
          <a:p>
            <a:pPr defTabSz="457200">
              <a:spcBef>
                <a:spcPct val="20000"/>
              </a:spcBef>
              <a:spcAft>
                <a:spcPts val="600"/>
              </a:spcAft>
              <a:buClr>
                <a:schemeClr val="accent1">
                  <a:lumMod val="75000"/>
                </a:schemeClr>
              </a:buClr>
              <a:buSzPct val="145000"/>
            </a:pPr>
            <a:endParaRPr lang="en-US"/>
          </a:p>
          <a:p>
            <a:pPr defTabSz="457200">
              <a:spcBef>
                <a:spcPct val="20000"/>
              </a:spcBef>
              <a:spcAft>
                <a:spcPts val="600"/>
              </a:spcAft>
              <a:buClr>
                <a:schemeClr val="accent1">
                  <a:lumMod val="75000"/>
                </a:schemeClr>
              </a:buClr>
              <a:buSzPct val="145000"/>
            </a:pPr>
            <a:endParaRPr lang="en-US"/>
          </a:p>
          <a:p>
            <a:pPr defTabSz="457200">
              <a:spcBef>
                <a:spcPct val="20000"/>
              </a:spcBef>
              <a:spcAft>
                <a:spcPts val="600"/>
              </a:spcAft>
              <a:buClr>
                <a:schemeClr val="accent1">
                  <a:lumMod val="75000"/>
                </a:schemeClr>
              </a:buClr>
              <a:buSzPct val="145000"/>
            </a:pPr>
            <a:r>
              <a:rPr lang="en-US" b="1"/>
              <a:t>Machine Learning: </a:t>
            </a:r>
            <a:r>
              <a:rPr lang="en-US"/>
              <a:t>Provide a way for systems to learn from data.</a:t>
            </a:r>
          </a:p>
          <a:p>
            <a:pPr defTabSz="457200">
              <a:spcBef>
                <a:spcPct val="20000"/>
              </a:spcBef>
              <a:spcAft>
                <a:spcPts val="600"/>
              </a:spcAft>
              <a:buClr>
                <a:schemeClr val="accent1">
                  <a:lumMod val="75000"/>
                </a:schemeClr>
              </a:buClr>
              <a:buSzPct val="145000"/>
            </a:pPr>
            <a:endParaRPr lang="en-US" b="1"/>
          </a:p>
          <a:p>
            <a:pPr defTabSz="457200">
              <a:spcBef>
                <a:spcPct val="20000"/>
              </a:spcBef>
              <a:spcAft>
                <a:spcPts val="600"/>
              </a:spcAft>
              <a:buClr>
                <a:schemeClr val="accent1">
                  <a:lumMod val="75000"/>
                </a:schemeClr>
              </a:buClr>
              <a:buSzPct val="145000"/>
            </a:pPr>
            <a:endParaRPr lang="en-US" b="1"/>
          </a:p>
          <a:p>
            <a:pPr defTabSz="457200">
              <a:spcBef>
                <a:spcPct val="20000"/>
              </a:spcBef>
              <a:spcAft>
                <a:spcPts val="600"/>
              </a:spcAft>
              <a:buClr>
                <a:schemeClr val="accent1">
                  <a:lumMod val="75000"/>
                </a:schemeClr>
              </a:buClr>
              <a:buSzPct val="145000"/>
            </a:pPr>
            <a:r>
              <a:rPr lang="en-US" b="1"/>
              <a:t>Artificial Intelligence: </a:t>
            </a:r>
            <a:r>
              <a:rPr lang="en-US"/>
              <a:t>Enable computers to perform complex intellectual tasks like humans.</a:t>
            </a:r>
          </a:p>
          <a:p>
            <a:pPr defTabSz="457200">
              <a:spcBef>
                <a:spcPct val="20000"/>
              </a:spcBef>
              <a:spcAft>
                <a:spcPts val="600"/>
              </a:spcAft>
              <a:buClr>
                <a:schemeClr val="accent1">
                  <a:lumMod val="75000"/>
                </a:schemeClr>
              </a:buClr>
              <a:buSzPct val="145000"/>
            </a:pPr>
            <a:endParaRPr lang="en-US"/>
          </a:p>
          <a:p>
            <a:pPr defTabSz="457200">
              <a:spcBef>
                <a:spcPct val="20000"/>
              </a:spcBef>
              <a:spcAft>
                <a:spcPts val="600"/>
              </a:spcAft>
              <a:buClr>
                <a:schemeClr val="accent1">
                  <a:lumMod val="75000"/>
                </a:schemeClr>
              </a:buClr>
              <a:buSzPct val="145000"/>
            </a:pPr>
            <a:endParaRPr lang="en-US"/>
          </a:p>
        </p:txBody>
      </p:sp>
    </p:spTree>
    <p:extLst>
      <p:ext uri="{BB962C8B-B14F-4D97-AF65-F5344CB8AC3E}">
        <p14:creationId xmlns:p14="http://schemas.microsoft.com/office/powerpoint/2010/main" val="3300014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a:spAutoFit/>
          </a:bodyPr>
          <a:lstStyle/>
          <a:p>
            <a:r>
              <a:rPr lang="en-US" sz="4125">
                <a:solidFill>
                  <a:srgbClr val="26468F"/>
                </a:solidFill>
                <a:latin typeface="Segoe UI" panose="020B0502040204020203" pitchFamily="34" charset="0"/>
                <a:cs typeface="Segoe UI" panose="020B0502040204020203" pitchFamily="34" charset="0"/>
              </a:rPr>
              <a:t>Types of Machine Learning</a:t>
            </a:r>
            <a:endParaRPr lang="en-US" sz="4125">
              <a:solidFill>
                <a:srgbClr val="26468F"/>
              </a:solidFill>
            </a:endParaRPr>
          </a:p>
        </p:txBody>
      </p:sp>
      <p:pic>
        <p:nvPicPr>
          <p:cNvPr id="3" name="Picture 2" descr="Diagram&#10;&#10;Description automatically generated">
            <a:extLst>
              <a:ext uri="{FF2B5EF4-FFF2-40B4-BE49-F238E27FC236}">
                <a16:creationId xmlns:a16="http://schemas.microsoft.com/office/drawing/2014/main" id="{BF1AA122-2647-56FE-80C2-AC63C91B14B7}"/>
              </a:ext>
            </a:extLst>
          </p:cNvPr>
          <p:cNvPicPr>
            <a:picLocks noChangeAspect="1"/>
          </p:cNvPicPr>
          <p:nvPr/>
        </p:nvPicPr>
        <p:blipFill rotWithShape="1">
          <a:blip r:embed="rId9">
            <a:extLst>
              <a:ext uri="{28A0092B-C50C-407E-A947-70E740481C1C}">
                <a14:useLocalDpi xmlns:a14="http://schemas.microsoft.com/office/drawing/2010/main" val="0"/>
              </a:ext>
            </a:extLst>
          </a:blip>
          <a:srcRect l="977" t="21820" r="670" b="13261"/>
          <a:stretch/>
        </p:blipFill>
        <p:spPr>
          <a:xfrm>
            <a:off x="1445315" y="1489626"/>
            <a:ext cx="8714685" cy="4271589"/>
          </a:xfrm>
          <a:prstGeom prst="rect">
            <a:avLst/>
          </a:prstGeom>
        </p:spPr>
      </p:pic>
    </p:spTree>
    <p:extLst>
      <p:ext uri="{BB962C8B-B14F-4D97-AF65-F5344CB8AC3E}">
        <p14:creationId xmlns:p14="http://schemas.microsoft.com/office/powerpoint/2010/main" val="19017491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50940"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Statistical Analysis vs Machine Learning</a:t>
            </a:r>
          </a:p>
        </p:txBody>
      </p:sp>
      <p:pic>
        <p:nvPicPr>
          <p:cNvPr id="38" name="Picture 38" descr="A picture containing diagram&#10;&#10;Description automatically generated">
            <a:extLst>
              <a:ext uri="{FF2B5EF4-FFF2-40B4-BE49-F238E27FC236}">
                <a16:creationId xmlns:a16="http://schemas.microsoft.com/office/drawing/2014/main" id="{8C648CED-D643-C3F6-B147-A6AE05D6C09A}"/>
              </a:ext>
            </a:extLst>
          </p:cNvPr>
          <p:cNvPicPr>
            <a:picLocks noChangeAspect="1"/>
          </p:cNvPicPr>
          <p:nvPr/>
        </p:nvPicPr>
        <p:blipFill rotWithShape="1">
          <a:blip r:embed="rId9"/>
          <a:srcRect t="3623" r="2889" b="3804"/>
          <a:stretch/>
        </p:blipFill>
        <p:spPr>
          <a:xfrm>
            <a:off x="1833545" y="1199871"/>
            <a:ext cx="7547824" cy="4993247"/>
          </a:xfrm>
          <a:prstGeom prst="rect">
            <a:avLst/>
          </a:prstGeom>
        </p:spPr>
      </p:pic>
      <p:sp>
        <p:nvSpPr>
          <p:cNvPr id="75" name="TextBox 74">
            <a:extLst>
              <a:ext uri="{FF2B5EF4-FFF2-40B4-BE49-F238E27FC236}">
                <a16:creationId xmlns:a16="http://schemas.microsoft.com/office/drawing/2014/main" id="{AA15A24E-B8CD-E162-A559-2685D7456EA6}"/>
              </a:ext>
            </a:extLst>
          </p:cNvPr>
          <p:cNvSpPr txBox="1"/>
          <p:nvPr/>
        </p:nvSpPr>
        <p:spPr>
          <a:xfrm>
            <a:off x="2725614" y="5509845"/>
            <a:ext cx="18073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Parametric Approach</a:t>
            </a:r>
          </a:p>
        </p:txBody>
      </p:sp>
      <p:sp>
        <p:nvSpPr>
          <p:cNvPr id="76" name="TextBox 75">
            <a:extLst>
              <a:ext uri="{FF2B5EF4-FFF2-40B4-BE49-F238E27FC236}">
                <a16:creationId xmlns:a16="http://schemas.microsoft.com/office/drawing/2014/main" id="{A4EB9D38-89B4-8535-DDFB-9FC60932A42B}"/>
              </a:ext>
            </a:extLst>
          </p:cNvPr>
          <p:cNvSpPr txBox="1"/>
          <p:nvPr/>
        </p:nvSpPr>
        <p:spPr>
          <a:xfrm>
            <a:off x="6252306" y="5509844"/>
            <a:ext cx="22273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ea typeface="+mn-lt"/>
                <a:cs typeface="+mn-lt"/>
              </a:rPr>
              <a:t>Parametric &amp;</a:t>
            </a:r>
            <a:r>
              <a:rPr lang="en-GB" sz="1200" b="1">
                <a:cs typeface="Calibri"/>
              </a:rPr>
              <a:t> Non-Parametric Approach</a:t>
            </a:r>
            <a:endParaRPr lang="en-US" sz="1200">
              <a:cs typeface="Calibri"/>
            </a:endParaRPr>
          </a:p>
        </p:txBody>
      </p:sp>
    </p:spTree>
    <p:extLst>
      <p:ext uri="{BB962C8B-B14F-4D97-AF65-F5344CB8AC3E}">
        <p14:creationId xmlns:p14="http://schemas.microsoft.com/office/powerpoint/2010/main" val="42463433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50940"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Statistical Analysis vs Machine Learning</a:t>
            </a:r>
          </a:p>
        </p:txBody>
      </p:sp>
      <p:pic>
        <p:nvPicPr>
          <p:cNvPr id="23" name="Picture 23" descr="Diagram&#10;&#10;Description automatically generated">
            <a:extLst>
              <a:ext uri="{FF2B5EF4-FFF2-40B4-BE49-F238E27FC236}">
                <a16:creationId xmlns:a16="http://schemas.microsoft.com/office/drawing/2014/main" id="{8B010C3D-6324-074D-59EA-0D03A3383DC8}"/>
              </a:ext>
            </a:extLst>
          </p:cNvPr>
          <p:cNvPicPr>
            <a:picLocks noChangeAspect="1"/>
          </p:cNvPicPr>
          <p:nvPr/>
        </p:nvPicPr>
        <p:blipFill rotWithShape="1">
          <a:blip r:embed="rId9"/>
          <a:srcRect l="1887" t="35338" r="2830" b="301"/>
          <a:stretch/>
        </p:blipFill>
        <p:spPr>
          <a:xfrm>
            <a:off x="6218264" y="1458164"/>
            <a:ext cx="4937216" cy="4185658"/>
          </a:xfrm>
          <a:prstGeom prst="rect">
            <a:avLst/>
          </a:prstGeom>
        </p:spPr>
      </p:pic>
      <p:pic>
        <p:nvPicPr>
          <p:cNvPr id="24" name="Picture 23" descr="Diagram&#10;&#10;Description automatically generated">
            <a:extLst>
              <a:ext uri="{FF2B5EF4-FFF2-40B4-BE49-F238E27FC236}">
                <a16:creationId xmlns:a16="http://schemas.microsoft.com/office/drawing/2014/main" id="{0D233F1E-262D-3E6E-1FCF-89F747EFF222}"/>
              </a:ext>
            </a:extLst>
          </p:cNvPr>
          <p:cNvPicPr>
            <a:picLocks noChangeAspect="1"/>
          </p:cNvPicPr>
          <p:nvPr/>
        </p:nvPicPr>
        <p:blipFill rotWithShape="1">
          <a:blip r:embed="rId9"/>
          <a:srcRect l="1321" t="901" r="1698" b="68919"/>
          <a:stretch/>
        </p:blipFill>
        <p:spPr>
          <a:xfrm>
            <a:off x="786300" y="1803829"/>
            <a:ext cx="5025200" cy="1962719"/>
          </a:xfrm>
          <a:prstGeom prst="rect">
            <a:avLst/>
          </a:prstGeom>
        </p:spPr>
      </p:pic>
    </p:spTree>
    <p:extLst>
      <p:ext uri="{BB962C8B-B14F-4D97-AF65-F5344CB8AC3E}">
        <p14:creationId xmlns:p14="http://schemas.microsoft.com/office/powerpoint/2010/main" val="398032120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Widescreen</PresentationFormat>
  <Paragraphs>125</Paragraphs>
  <Slides>17</Slides>
  <Notes>15</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17</vt:i4>
      </vt:variant>
    </vt:vector>
  </HeadingPairs>
  <TitlesOfParts>
    <vt:vector size="32" baseType="lpstr">
      <vt:lpstr>Arial</vt:lpstr>
      <vt:lpstr>Calibri</vt:lpstr>
      <vt:lpstr>Calibri Light</vt:lpstr>
      <vt:lpstr>Century Schoolbook</vt:lpstr>
      <vt:lpstr>inherit</vt:lpstr>
      <vt:lpstr>inter-regular</vt:lpstr>
      <vt:lpstr>Noto Sans</vt:lpstr>
      <vt:lpstr>Open Sans</vt:lpstr>
      <vt:lpstr>Open Sans </vt:lpstr>
      <vt:lpstr>proxima-nova</vt:lpstr>
      <vt:lpstr>Segoe UI</vt:lpstr>
      <vt:lpstr>Segoe UI Emoji</vt:lpstr>
      <vt:lpstr>Office Theme</vt:lpstr>
      <vt:lpstr>Office Theme</vt:lpstr>
      <vt:lpstr>Office Theme</vt:lpstr>
      <vt:lpstr>PowerPoint Presentation</vt:lpstr>
      <vt:lpstr>PowerPoint Presentation</vt:lpstr>
      <vt:lpstr>PowerPoint Presentation</vt:lpstr>
      <vt:lpstr>PowerPoint Presentation</vt:lpstr>
      <vt:lpstr>Types of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in it for you?</vt:lpstr>
      <vt:lpstr>What’s in it for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Ayesha Amjad</cp:lastModifiedBy>
  <cp:revision>1</cp:revision>
  <dcterms:modified xsi:type="dcterms:W3CDTF">2023-01-31T15:32:19Z</dcterms:modified>
</cp:coreProperties>
</file>