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71" r:id="rId6"/>
    <p:sldId id="261" r:id="rId7"/>
    <p:sldId id="263"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73968" autoAdjust="0"/>
  </p:normalViewPr>
  <p:slideViewPr>
    <p:cSldViewPr snapToGrid="0">
      <p:cViewPr varScale="1">
        <p:scale>
          <a:sx n="54" d="100"/>
          <a:sy n="54" d="100"/>
        </p:scale>
        <p:origin x="1296"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DD167-45FA-475F-B7CA-C0C7E40C7D76}" type="datetimeFigureOut">
              <a:rPr lang="en-US" smtClean="0"/>
              <a:t>12/12/2016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902CF-6DAF-4312-AE92-01BA78E171E2}" type="slidenum">
              <a:rPr lang="en-US" smtClean="0"/>
              <a:t>‹#›</a:t>
            </a:fld>
            <a:endParaRPr lang="en-US"/>
          </a:p>
        </p:txBody>
      </p:sp>
    </p:spTree>
    <p:extLst>
      <p:ext uri="{BB962C8B-B14F-4D97-AF65-F5344CB8AC3E}">
        <p14:creationId xmlns:p14="http://schemas.microsoft.com/office/powerpoint/2010/main" val="321578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Börja</a:t>
            </a:r>
            <a:r>
              <a:rPr lang="sv-SE" baseline="0" dirty="0" smtClean="0"/>
              <a:t> med att hälsa välkomna och presentera kort dig själv. Namn, roll i företaget, utbildning, tidigare arbetslivserfarenhet.</a:t>
            </a:r>
          </a:p>
          <a:p>
            <a:r>
              <a:rPr lang="sv-SE" dirty="0" smtClean="0"/>
              <a:t>Stäm</a:t>
            </a:r>
            <a:r>
              <a:rPr lang="sv-SE" baseline="0" dirty="0" smtClean="0"/>
              <a:t> av deltagarnas information om upplägget och förväntningar. Be deltagarna göra en kort presentation av sig själva.</a:t>
            </a:r>
            <a:endParaRPr lang="en-US" dirty="0"/>
          </a:p>
        </p:txBody>
      </p:sp>
      <p:sp>
        <p:nvSpPr>
          <p:cNvPr id="4" name="Slide Number Placeholder 3"/>
          <p:cNvSpPr>
            <a:spLocks noGrp="1"/>
          </p:cNvSpPr>
          <p:nvPr>
            <p:ph type="sldNum" sz="quarter" idx="10"/>
          </p:nvPr>
        </p:nvSpPr>
        <p:spPr/>
        <p:txBody>
          <a:bodyPr/>
          <a:lstStyle/>
          <a:p>
            <a:fld id="{DF0902CF-6DAF-4312-AE92-01BA78E171E2}" type="slidenum">
              <a:rPr lang="en-US" smtClean="0"/>
              <a:t>1</a:t>
            </a:fld>
            <a:endParaRPr lang="en-US"/>
          </a:p>
        </p:txBody>
      </p:sp>
    </p:spTree>
    <p:extLst>
      <p:ext uri="{BB962C8B-B14F-4D97-AF65-F5344CB8AC3E}">
        <p14:creationId xmlns:p14="http://schemas.microsoft.com/office/powerpoint/2010/main" val="170472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dirty="0" smtClean="0"/>
              <a:t>Idag kommer vi gå igenom schemat för veckan, vad ni har framför</a:t>
            </a:r>
            <a:r>
              <a:rPr lang="sv-SE" baseline="0" dirty="0" smtClean="0"/>
              <a:t> er.  Prata om våra förväntningar på ett aktivt deltagande från er, ansökningshandlingar, förberedande arbete och övningar </a:t>
            </a:r>
            <a:r>
              <a:rPr lang="sv-SE" baseline="0" smtClean="0"/>
              <a:t>inför arbetsintervjuer.</a:t>
            </a:r>
            <a:endParaRPr lang="sv-SE" baseline="0" dirty="0" smtClean="0"/>
          </a:p>
        </p:txBody>
      </p:sp>
      <p:sp>
        <p:nvSpPr>
          <p:cNvPr id="4" name="Slide Number Placeholder 3"/>
          <p:cNvSpPr>
            <a:spLocks noGrp="1"/>
          </p:cNvSpPr>
          <p:nvPr>
            <p:ph type="sldNum" sz="quarter" idx="10"/>
          </p:nvPr>
        </p:nvSpPr>
        <p:spPr/>
        <p:txBody>
          <a:bodyPr/>
          <a:lstStyle/>
          <a:p>
            <a:fld id="{DF0902CF-6DAF-4312-AE92-01BA78E171E2}" type="slidenum">
              <a:rPr lang="en-US" smtClean="0"/>
              <a:t>2</a:t>
            </a:fld>
            <a:endParaRPr lang="en-US"/>
          </a:p>
        </p:txBody>
      </p:sp>
    </p:spTree>
    <p:extLst>
      <p:ext uri="{BB962C8B-B14F-4D97-AF65-F5344CB8AC3E}">
        <p14:creationId xmlns:p14="http://schemas.microsoft.com/office/powerpoint/2010/main" val="762190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Presentera</a:t>
            </a:r>
            <a:r>
              <a:rPr lang="sv-SE" baseline="0" dirty="0" smtClean="0"/>
              <a:t> bolaget med dina ord och hur vi jobbar lokalt på din ort! </a:t>
            </a:r>
            <a:endParaRPr lang="sv-SE" dirty="0" smtClean="0"/>
          </a:p>
          <a:p>
            <a:endParaRPr lang="en-US" dirty="0"/>
          </a:p>
        </p:txBody>
      </p:sp>
      <p:sp>
        <p:nvSpPr>
          <p:cNvPr id="4" name="Slide Number Placeholder 3"/>
          <p:cNvSpPr>
            <a:spLocks noGrp="1"/>
          </p:cNvSpPr>
          <p:nvPr>
            <p:ph type="sldNum" sz="quarter" idx="10"/>
          </p:nvPr>
        </p:nvSpPr>
        <p:spPr/>
        <p:txBody>
          <a:bodyPr/>
          <a:lstStyle/>
          <a:p>
            <a:fld id="{DF0902CF-6DAF-4312-AE92-01BA78E171E2}" type="slidenum">
              <a:rPr lang="en-US" smtClean="0"/>
              <a:t>3</a:t>
            </a:fld>
            <a:endParaRPr lang="en-US"/>
          </a:p>
        </p:txBody>
      </p:sp>
    </p:spTree>
    <p:extLst>
      <p:ext uri="{BB962C8B-B14F-4D97-AF65-F5344CB8AC3E}">
        <p14:creationId xmlns:p14="http://schemas.microsoft.com/office/powerpoint/2010/main" val="2668011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Vi lägger</a:t>
            </a:r>
            <a:r>
              <a:rPr lang="sv-SE" baseline="0" dirty="0" smtClean="0"/>
              <a:t> upp arbetet individuellt efter era förutsättningar, kunskaper och vilja. Kartläggningen/ din individuella studieplan kommer följa med under hela utbildningen och ligga till grund för den slutliga matchningen mot praktik/jobb.</a:t>
            </a:r>
            <a:endParaRPr lang="sv-SE" dirty="0" smtClean="0"/>
          </a:p>
          <a:p>
            <a:endParaRPr lang="en-US" dirty="0"/>
          </a:p>
        </p:txBody>
      </p:sp>
      <p:sp>
        <p:nvSpPr>
          <p:cNvPr id="4" name="Slide Number Placeholder 3"/>
          <p:cNvSpPr>
            <a:spLocks noGrp="1"/>
          </p:cNvSpPr>
          <p:nvPr>
            <p:ph type="sldNum" sz="quarter" idx="10"/>
          </p:nvPr>
        </p:nvSpPr>
        <p:spPr/>
        <p:txBody>
          <a:bodyPr/>
          <a:lstStyle/>
          <a:p>
            <a:fld id="{DF0902CF-6DAF-4312-AE92-01BA78E171E2}" type="slidenum">
              <a:rPr lang="en-US" smtClean="0"/>
              <a:t>4</a:t>
            </a:fld>
            <a:endParaRPr lang="en-US"/>
          </a:p>
        </p:txBody>
      </p:sp>
    </p:spTree>
    <p:extLst>
      <p:ext uri="{BB962C8B-B14F-4D97-AF65-F5344CB8AC3E}">
        <p14:creationId xmlns:p14="http://schemas.microsoft.com/office/powerpoint/2010/main" val="1660150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DF0902CF-6DAF-4312-AE92-01BA78E171E2}" type="slidenum">
              <a:rPr lang="en-US" smtClean="0"/>
              <a:t>5</a:t>
            </a:fld>
            <a:endParaRPr lang="en-US"/>
          </a:p>
        </p:txBody>
      </p:sp>
    </p:spTree>
    <p:extLst>
      <p:ext uri="{BB962C8B-B14F-4D97-AF65-F5344CB8AC3E}">
        <p14:creationId xmlns:p14="http://schemas.microsoft.com/office/powerpoint/2010/main" val="4110064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dirty="0" smtClean="0"/>
              <a:t>Ansökningshandlingar: </a:t>
            </a:r>
            <a:r>
              <a:rPr lang="sv-SE" dirty="0" smtClean="0"/>
              <a:t>Flera av er har förstås redan ansökningshandlingar,</a:t>
            </a:r>
            <a:r>
              <a:rPr lang="sv-SE" baseline="0" dirty="0" smtClean="0"/>
              <a:t> då går vi igenom dessa och kvalitetssäkrar att de är tydliga och ger dig den bästa presentationen. Ni kommer ta fram olika typer av ansökningshandlingar; CV, personligt brev, spontanansökan, </a:t>
            </a:r>
            <a:r>
              <a:rPr lang="sv-SE" baseline="0" dirty="0" err="1" smtClean="0"/>
              <a:t>worddokument</a:t>
            </a:r>
            <a:r>
              <a:rPr lang="sv-SE" baseline="0" dirty="0" smtClean="0"/>
              <a:t>, PDF-filer m.m.</a:t>
            </a:r>
          </a:p>
          <a:p>
            <a:endParaRPr lang="sv-SE" baseline="0" dirty="0" smtClean="0"/>
          </a:p>
          <a:p>
            <a:r>
              <a:rPr lang="sv-SE" b="1" baseline="0" dirty="0" smtClean="0"/>
              <a:t>Intervjuträning: </a:t>
            </a:r>
            <a:r>
              <a:rPr lang="sv-SE" baseline="0" dirty="0" smtClean="0"/>
              <a:t>Ni kommer få eget material för att förbereda er inför kommande anställningsintervjuer, och även få träna att genomföra intervjuer i form av rollspel. </a:t>
            </a:r>
          </a:p>
          <a:p>
            <a:endParaRPr lang="sv-SE" baseline="0" dirty="0" smtClean="0"/>
          </a:p>
          <a:p>
            <a:r>
              <a:rPr lang="sv-SE" b="1" baseline="0" dirty="0" smtClean="0"/>
              <a:t>Matchning: </a:t>
            </a:r>
            <a:r>
              <a:rPr lang="sv-SE" baseline="0" dirty="0" smtClean="0"/>
              <a:t>För att du ska få den bästa nyttan av denna utbildning kommer vi arbeta för att du ska matchas ut till rätt praktikplats och jobb. För att du ska bli lyckosam i ditt arbete på lång sikt är det viktigt att bland annat gå igenom:</a:t>
            </a:r>
          </a:p>
          <a:p>
            <a:r>
              <a:rPr lang="sv-SE" baseline="0" dirty="0" smtClean="0"/>
              <a:t>-tänkbara arbetsuppgifter</a:t>
            </a:r>
          </a:p>
          <a:p>
            <a:r>
              <a:rPr lang="sv-SE" baseline="0" dirty="0" smtClean="0"/>
              <a:t>-tänkbara arbetsgivare</a:t>
            </a:r>
          </a:p>
          <a:p>
            <a:r>
              <a:rPr lang="sv-SE" baseline="0" dirty="0" smtClean="0"/>
              <a:t>-restid</a:t>
            </a:r>
          </a:p>
          <a:p>
            <a:endParaRPr lang="sv-SE" baseline="0" dirty="0" smtClean="0"/>
          </a:p>
          <a:p>
            <a:r>
              <a:rPr lang="sv-SE" b="1" baseline="0" dirty="0" smtClean="0"/>
              <a:t>Skapa kandidatprofil: Detta ska vara ordnat redan under vecka 1! </a:t>
            </a:r>
            <a:r>
              <a:rPr lang="sv-SE" baseline="0" dirty="0" smtClean="0"/>
              <a:t>Alla deltagare ska registrera sig hos oss. https://www.studentconsulting.com/se/account/register</a:t>
            </a:r>
          </a:p>
          <a:p>
            <a:r>
              <a:rPr lang="sv-SE" baseline="0" dirty="0" smtClean="0"/>
              <a:t>Allt eftersom ska deltagarna ladda upp sina dokument (CV, brev) och skapa en så utförlig kandidatprofil som möjligt. När video-</a:t>
            </a:r>
            <a:r>
              <a:rPr lang="sv-SE" baseline="0" dirty="0" err="1" smtClean="0"/>
              <a:t>cvt</a:t>
            </a:r>
            <a:r>
              <a:rPr lang="sv-SE" baseline="0" dirty="0" smtClean="0"/>
              <a:t> är klart laddas även det upp här och kandidaten är klar att presenteras för ev. kund.</a:t>
            </a:r>
          </a:p>
          <a:p>
            <a:endParaRPr lang="sv-SE" baseline="0" dirty="0" smtClean="0"/>
          </a:p>
          <a:p>
            <a:r>
              <a:rPr lang="sv-SE" b="1" baseline="0" dirty="0" smtClean="0"/>
              <a:t>Skapa konto på </a:t>
            </a:r>
            <a:r>
              <a:rPr lang="sv-SE" b="1" baseline="0" dirty="0" err="1" smtClean="0"/>
              <a:t>Dropbox</a:t>
            </a:r>
            <a:r>
              <a:rPr lang="sv-SE" b="1" baseline="0" dirty="0" smtClean="0"/>
              <a:t>: Detta ska vara ordnat redan under vecka 1! </a:t>
            </a:r>
            <a:r>
              <a:rPr lang="sv-SE" baseline="0" dirty="0" smtClean="0"/>
              <a:t>Alla deltagare ska registrera ett konto på </a:t>
            </a:r>
            <a:r>
              <a:rPr lang="sv-SE" baseline="0" dirty="0" err="1" smtClean="0"/>
              <a:t>Dropbox</a:t>
            </a:r>
            <a:r>
              <a:rPr lang="sv-SE" baseline="0" dirty="0" smtClean="0"/>
              <a:t>, där alla dokument förvaras.</a:t>
            </a:r>
            <a:endParaRPr lang="en-US" dirty="0"/>
          </a:p>
        </p:txBody>
      </p:sp>
      <p:sp>
        <p:nvSpPr>
          <p:cNvPr id="4" name="Slide Number Placeholder 3"/>
          <p:cNvSpPr>
            <a:spLocks noGrp="1"/>
          </p:cNvSpPr>
          <p:nvPr>
            <p:ph type="sldNum" sz="quarter" idx="10"/>
          </p:nvPr>
        </p:nvSpPr>
        <p:spPr/>
        <p:txBody>
          <a:bodyPr/>
          <a:lstStyle/>
          <a:p>
            <a:fld id="{DF0902CF-6DAF-4312-AE92-01BA78E171E2}" type="slidenum">
              <a:rPr lang="en-US" smtClean="0"/>
              <a:t>6</a:t>
            </a:fld>
            <a:endParaRPr lang="en-US"/>
          </a:p>
        </p:txBody>
      </p:sp>
    </p:spTree>
    <p:extLst>
      <p:ext uri="{BB962C8B-B14F-4D97-AF65-F5344CB8AC3E}">
        <p14:creationId xmlns:p14="http://schemas.microsoft.com/office/powerpoint/2010/main" val="1897700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Den här veckan kommer vi arbeta för att rusta er för jobbsökning. Ni</a:t>
            </a:r>
            <a:r>
              <a:rPr lang="sv-SE" baseline="0" dirty="0" smtClean="0"/>
              <a:t> kommer att få kartlägga vad ni är bra på, vad ni passar bäst för och vad ni vill göra på kort och lång sikt. Några av er har redan kommit långt med detta arbete, medans några kanske precis börjat.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1" dirty="0" smtClean="0"/>
              <a:t>Tidskrävande: </a:t>
            </a:r>
            <a:r>
              <a:rPr lang="sv-SE" dirty="0" err="1" smtClean="0"/>
              <a:t>Jobbsökandet</a:t>
            </a:r>
            <a:r>
              <a:rPr lang="sv-SE" dirty="0" smtClean="0"/>
              <a:t> är ofta en lång process där det kan krävas en del sökande innan man finner sitt jobb. </a:t>
            </a:r>
            <a:r>
              <a:rPr lang="sv-SE" baseline="0" dirty="0" smtClean="0"/>
              <a:t>Det tar ofta mycket längre tid än vad ni tror.</a:t>
            </a: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Här har ni verkligen chans</a:t>
            </a:r>
            <a:r>
              <a:rPr lang="sv-SE" baseline="0" dirty="0" smtClean="0"/>
              <a:t> att lägga tid och kraft på att hitta det bästa företaget för er kommande praktikplats.</a:t>
            </a:r>
            <a:endParaRPr lang="sv-S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1" dirty="0" smtClean="0"/>
              <a:t>Motivation: </a:t>
            </a:r>
            <a:r>
              <a:rPr lang="sv-SE" dirty="0" smtClean="0"/>
              <a:t>Hitta sätt att bevara</a:t>
            </a:r>
            <a:r>
              <a:rPr lang="sv-SE" baseline="0" dirty="0" smtClean="0"/>
              <a:t> motivationen i din jobbsökning (ta pauser, gå och träna, ta en promenad, bryt mönster) </a:t>
            </a:r>
            <a:r>
              <a:rPr lang="sv-SE" dirty="0" smtClean="0"/>
              <a:t>Dina möjliga karriärvägar och din arbetsmarknad kan vara stor, om du bara vet vad du kan söka. Vi kommer ge tips</a:t>
            </a:r>
            <a:r>
              <a:rPr lang="sv-SE" baseline="0" dirty="0" smtClean="0"/>
              <a:t> och råd, och dela med oss av bra verktyg för en effektiv jobbsökning.</a:t>
            </a:r>
            <a:endParaRPr lang="sv-SE" dirty="0" smtClean="0"/>
          </a:p>
          <a:p>
            <a:endParaRPr lang="en-US" dirty="0"/>
          </a:p>
        </p:txBody>
      </p:sp>
      <p:sp>
        <p:nvSpPr>
          <p:cNvPr id="4" name="Slide Number Placeholder 3"/>
          <p:cNvSpPr>
            <a:spLocks noGrp="1"/>
          </p:cNvSpPr>
          <p:nvPr>
            <p:ph type="sldNum" sz="quarter" idx="10"/>
          </p:nvPr>
        </p:nvSpPr>
        <p:spPr/>
        <p:txBody>
          <a:bodyPr/>
          <a:lstStyle/>
          <a:p>
            <a:fld id="{DF0902CF-6DAF-4312-AE92-01BA78E171E2}" type="slidenum">
              <a:rPr lang="en-US" smtClean="0"/>
              <a:t>7</a:t>
            </a:fld>
            <a:endParaRPr lang="en-US"/>
          </a:p>
        </p:txBody>
      </p:sp>
    </p:spTree>
    <p:extLst>
      <p:ext uri="{BB962C8B-B14F-4D97-AF65-F5344CB8AC3E}">
        <p14:creationId xmlns:p14="http://schemas.microsoft.com/office/powerpoint/2010/main" val="3758325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DF0902CF-6DAF-4312-AE92-01BA78E171E2}" type="slidenum">
              <a:rPr lang="en-US" smtClean="0"/>
              <a:t>8</a:t>
            </a:fld>
            <a:endParaRPr lang="en-US"/>
          </a:p>
        </p:txBody>
      </p:sp>
    </p:spTree>
    <p:extLst>
      <p:ext uri="{BB962C8B-B14F-4D97-AF65-F5344CB8AC3E}">
        <p14:creationId xmlns:p14="http://schemas.microsoft.com/office/powerpoint/2010/main" val="3903494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7550" y="294358"/>
            <a:ext cx="1300917" cy="448592"/>
          </a:xfrm>
          <a:prstGeom prst="rect">
            <a:avLst/>
          </a:prstGeom>
        </p:spPr>
      </p:pic>
    </p:spTree>
    <p:extLst>
      <p:ext uri="{BB962C8B-B14F-4D97-AF65-F5344CB8AC3E}">
        <p14:creationId xmlns:p14="http://schemas.microsoft.com/office/powerpoint/2010/main" val="426487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15341-658F-4C50-B2A6-8054672BA2FB}"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F0A79-CAFC-410F-B69E-E86433BD6407}" type="slidenum">
              <a:rPr lang="en-US" smtClean="0"/>
              <a:t>‹#›</a:t>
            </a:fld>
            <a:endParaRPr lang="en-US"/>
          </a:p>
        </p:txBody>
      </p:sp>
    </p:spTree>
    <p:extLst>
      <p:ext uri="{BB962C8B-B14F-4D97-AF65-F5344CB8AC3E}">
        <p14:creationId xmlns:p14="http://schemas.microsoft.com/office/powerpoint/2010/main" val="261230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E15341-658F-4C50-B2A6-8054672BA2FB}"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F0A79-CAFC-410F-B69E-E86433BD6407}" type="slidenum">
              <a:rPr lang="en-US" smtClean="0"/>
              <a:t>‹#›</a:t>
            </a:fld>
            <a:endParaRPr lang="en-US"/>
          </a:p>
        </p:txBody>
      </p:sp>
    </p:spTree>
    <p:extLst>
      <p:ext uri="{BB962C8B-B14F-4D97-AF65-F5344CB8AC3E}">
        <p14:creationId xmlns:p14="http://schemas.microsoft.com/office/powerpoint/2010/main" val="380229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5">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257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accent5">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7834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828925"/>
            <a:ext cx="5181600" cy="33480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2828925"/>
            <a:ext cx="5181600" cy="3348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50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1003298"/>
            <a:ext cx="10515600" cy="1325563"/>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249554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3486149"/>
            <a:ext cx="5157787" cy="27035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72200" y="249555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72200" y="3486149"/>
            <a:ext cx="5183188" cy="270351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3DE15341-658F-4C50-B2A6-8054672BA2FB}" type="datetimeFigureOut">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F0A79-CAFC-410F-B69E-E86433BD6407}" type="slidenum">
              <a:rPr lang="en-US" smtClean="0"/>
              <a:t>‹#›</a:t>
            </a:fld>
            <a:endParaRPr lang="en-US"/>
          </a:p>
        </p:txBody>
      </p:sp>
    </p:spTree>
    <p:extLst>
      <p:ext uri="{BB962C8B-B14F-4D97-AF65-F5344CB8AC3E}">
        <p14:creationId xmlns:p14="http://schemas.microsoft.com/office/powerpoint/2010/main" val="62567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E15341-658F-4C50-B2A6-8054672BA2FB}"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F0A79-CAFC-410F-B69E-E86433BD6407}" type="slidenum">
              <a:rPr lang="en-US" smtClean="0"/>
              <a:t>‹#›</a:t>
            </a:fld>
            <a:endParaRPr lang="en-US"/>
          </a:p>
        </p:txBody>
      </p:sp>
    </p:spTree>
    <p:extLst>
      <p:ext uri="{BB962C8B-B14F-4D97-AF65-F5344CB8AC3E}">
        <p14:creationId xmlns:p14="http://schemas.microsoft.com/office/powerpoint/2010/main" val="345276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15341-658F-4C50-B2A6-8054672BA2FB}" type="datetimeFigureOut">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F0A79-CAFC-410F-B69E-E86433BD6407}" type="slidenum">
              <a:rPr lang="en-US" smtClean="0"/>
              <a:t>‹#›</a:t>
            </a:fld>
            <a:endParaRPr lang="en-US"/>
          </a:p>
        </p:txBody>
      </p:sp>
    </p:spTree>
    <p:extLst>
      <p:ext uri="{BB962C8B-B14F-4D97-AF65-F5344CB8AC3E}">
        <p14:creationId xmlns:p14="http://schemas.microsoft.com/office/powerpoint/2010/main" val="270050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15341-658F-4C50-B2A6-8054672BA2FB}"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F0A79-CAFC-410F-B69E-E86433BD6407}" type="slidenum">
              <a:rPr lang="en-US" smtClean="0"/>
              <a:t>‹#›</a:t>
            </a:fld>
            <a:endParaRPr lang="en-US"/>
          </a:p>
        </p:txBody>
      </p:sp>
    </p:spTree>
    <p:extLst>
      <p:ext uri="{BB962C8B-B14F-4D97-AF65-F5344CB8AC3E}">
        <p14:creationId xmlns:p14="http://schemas.microsoft.com/office/powerpoint/2010/main" val="385013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66824"/>
            <a:ext cx="3932237" cy="1600200"/>
          </a:xfrm>
        </p:spPr>
        <p:txBody>
          <a:bodyPr anchor="b"/>
          <a:lstStyle>
            <a:lvl1pPr>
              <a:defRPr sz="3200"/>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3114674"/>
            <a:ext cx="3932237" cy="27543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E15341-658F-4C50-B2A6-8054672BA2FB}"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F0A79-CAFC-410F-B69E-E86433BD6407}" type="slidenum">
              <a:rPr lang="en-US" smtClean="0"/>
              <a:t>‹#›</a:t>
            </a:fld>
            <a:endParaRPr lang="en-US"/>
          </a:p>
        </p:txBody>
      </p:sp>
    </p:spTree>
    <p:extLst>
      <p:ext uri="{BB962C8B-B14F-4D97-AF65-F5344CB8AC3E}">
        <p14:creationId xmlns:p14="http://schemas.microsoft.com/office/powerpoint/2010/main" val="48449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2397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2828925"/>
            <a:ext cx="10515600" cy="33480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15341-658F-4C50-B2A6-8054672BA2FB}" type="datetimeFigureOut">
              <a:rPr lang="en-US" smtClean="0"/>
              <a:t>12/12/2016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F0A79-CAFC-410F-B69E-E86433BD6407}" type="slidenum">
              <a:rPr lang="en-US" smtClean="0"/>
              <a:t>‹#›</a:t>
            </a:fld>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17550" y="294358"/>
            <a:ext cx="1300917" cy="448592"/>
          </a:xfrm>
          <a:prstGeom prst="rect">
            <a:avLst/>
          </a:prstGeom>
        </p:spPr>
      </p:pic>
      <p:cxnSp>
        <p:nvCxnSpPr>
          <p:cNvPr id="10" name="Straight Connector 9"/>
          <p:cNvCxnSpPr/>
          <p:nvPr userDrawn="1"/>
        </p:nvCxnSpPr>
        <p:spPr>
          <a:xfrm>
            <a:off x="417550" y="6311900"/>
            <a:ext cx="11329617" cy="4445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Bildobjekt 5" descr="SC_PPT_logo.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71671" y="294358"/>
            <a:ext cx="2320329" cy="850230"/>
          </a:xfrm>
          <a:prstGeom prst="rect">
            <a:avLst/>
          </a:prstGeom>
        </p:spPr>
      </p:pic>
    </p:spTree>
    <p:extLst>
      <p:ext uri="{BB962C8B-B14F-4D97-AF65-F5344CB8AC3E}">
        <p14:creationId xmlns:p14="http://schemas.microsoft.com/office/powerpoint/2010/main" val="187651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5">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Victor.Lundberg@studentconsulting.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225548"/>
            <a:ext cx="9677400" cy="1824038"/>
          </a:xfrm>
        </p:spPr>
        <p:txBody>
          <a:bodyPr>
            <a:normAutofit/>
          </a:bodyPr>
          <a:lstStyle/>
          <a:p>
            <a:r>
              <a:rPr lang="sv-SE" sz="5600" dirty="0">
                <a:solidFill>
                  <a:schemeClr val="accent5">
                    <a:lumMod val="75000"/>
                  </a:schemeClr>
                </a:solidFill>
              </a:rPr>
              <a:t>Från utbildning till </a:t>
            </a:r>
            <a:r>
              <a:rPr lang="sv-SE" sz="5600" dirty="0" smtClean="0">
                <a:solidFill>
                  <a:schemeClr val="accent5">
                    <a:lumMod val="75000"/>
                  </a:schemeClr>
                </a:solidFill>
              </a:rPr>
              <a:t>arbete</a:t>
            </a:r>
            <a:endParaRPr lang="en-US" sz="5600" dirty="0">
              <a:solidFill>
                <a:schemeClr val="accent5">
                  <a:lumMod val="75000"/>
                </a:schemeClr>
              </a:solidFill>
            </a:endParaRPr>
          </a:p>
        </p:txBody>
      </p:sp>
      <p:sp>
        <p:nvSpPr>
          <p:cNvPr id="3" name="Subtitle 2"/>
          <p:cNvSpPr>
            <a:spLocks noGrp="1"/>
          </p:cNvSpPr>
          <p:nvPr>
            <p:ph type="subTitle" idx="1"/>
          </p:nvPr>
        </p:nvSpPr>
        <p:spPr>
          <a:xfrm>
            <a:off x="1524000" y="3067843"/>
            <a:ext cx="9144000" cy="627062"/>
          </a:xfrm>
        </p:spPr>
        <p:txBody>
          <a:bodyPr>
            <a:normAutofit/>
          </a:bodyPr>
          <a:lstStyle/>
          <a:p>
            <a:r>
              <a:rPr lang="sv-SE" sz="3600" dirty="0" smtClean="0"/>
              <a:t>Inledning och kartläggning</a:t>
            </a:r>
            <a:endParaRPr lang="en-US" sz="3600" dirty="0"/>
          </a:p>
        </p:txBody>
      </p:sp>
      <p:sp>
        <p:nvSpPr>
          <p:cNvPr id="5" name="Title 1"/>
          <p:cNvSpPr txBox="1">
            <a:spLocks/>
          </p:cNvSpPr>
          <p:nvPr/>
        </p:nvSpPr>
        <p:spPr>
          <a:xfrm>
            <a:off x="3598069" y="3694905"/>
            <a:ext cx="4995862" cy="13335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sv-SE" sz="5600" dirty="0">
                <a:solidFill>
                  <a:schemeClr val="accent5">
                    <a:lumMod val="75000"/>
                  </a:schemeClr>
                </a:solidFill>
              </a:rPr>
              <a:t>VÄLKOMNA</a:t>
            </a:r>
            <a:endParaRPr lang="en-US" sz="5600" dirty="0">
              <a:solidFill>
                <a:schemeClr val="accent5">
                  <a:lumMod val="75000"/>
                </a:schemeClr>
              </a:solidFill>
            </a:endParaRPr>
          </a:p>
        </p:txBody>
      </p:sp>
    </p:spTree>
    <p:extLst>
      <p:ext uri="{BB962C8B-B14F-4D97-AF65-F5344CB8AC3E}">
        <p14:creationId xmlns:p14="http://schemas.microsoft.com/office/powerpoint/2010/main" val="3469225858"/>
      </p:ext>
    </p:extLst>
  </p:cSld>
  <p:clrMapOvr>
    <a:masterClrMapping/>
  </p:clrMapOvr>
  <mc:AlternateContent xmlns:mc="http://schemas.openxmlformats.org/markup-compatibility/2006" xmlns:p14="http://schemas.microsoft.com/office/powerpoint/2010/main">
    <mc:Choice Requires="p14">
      <p:transition spd="slow" p14:dur="2000">
        <p14:reveal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225"/>
            <a:ext cx="10515600" cy="1325563"/>
          </a:xfrm>
        </p:spPr>
        <p:txBody>
          <a:bodyPr/>
          <a:lstStyle/>
          <a:p>
            <a:r>
              <a:rPr lang="sv-SE" dirty="0" smtClean="0"/>
              <a:t>Agenda</a:t>
            </a:r>
            <a:endParaRPr lang="en-US" dirty="0"/>
          </a:p>
        </p:txBody>
      </p:sp>
      <p:sp>
        <p:nvSpPr>
          <p:cNvPr id="3" name="Content Placeholder 2"/>
          <p:cNvSpPr>
            <a:spLocks noGrp="1"/>
          </p:cNvSpPr>
          <p:nvPr>
            <p:ph idx="1"/>
          </p:nvPr>
        </p:nvSpPr>
        <p:spPr>
          <a:xfrm>
            <a:off x="838200" y="2363788"/>
            <a:ext cx="10515600" cy="3527425"/>
          </a:xfrm>
        </p:spPr>
        <p:txBody>
          <a:bodyPr>
            <a:normAutofit lnSpcReduction="10000"/>
          </a:bodyPr>
          <a:lstStyle/>
          <a:p>
            <a:r>
              <a:rPr lang="sv-SE" b="1" dirty="0"/>
              <a:t>I</a:t>
            </a:r>
            <a:r>
              <a:rPr lang="sv-SE" b="1" dirty="0" smtClean="0"/>
              <a:t>nnehåll</a:t>
            </a:r>
            <a:r>
              <a:rPr lang="sv-SE" dirty="0" smtClean="0"/>
              <a:t>: schema</a:t>
            </a:r>
          </a:p>
          <a:p>
            <a:r>
              <a:rPr lang="sv-SE" b="1" dirty="0" smtClean="0"/>
              <a:t>Våra och era förväntningar</a:t>
            </a:r>
            <a:r>
              <a:rPr lang="sv-SE" dirty="0" smtClean="0"/>
              <a:t>: aktivt deltagande</a:t>
            </a:r>
          </a:p>
          <a:p>
            <a:r>
              <a:rPr lang="sv-SE" b="1" dirty="0"/>
              <a:t>Kvalitetssäkring av ansökningshandlingar </a:t>
            </a:r>
            <a:r>
              <a:rPr lang="sv-SE" b="1" dirty="0" smtClean="0"/>
              <a:t>– CV </a:t>
            </a:r>
          </a:p>
          <a:p>
            <a:r>
              <a:rPr lang="sv-SE" b="1" dirty="0" err="1" smtClean="0"/>
              <a:t>LinkedIN</a:t>
            </a:r>
            <a:endParaRPr lang="sv-SE" b="1" dirty="0" smtClean="0"/>
          </a:p>
          <a:p>
            <a:r>
              <a:rPr lang="sv-SE" b="1" dirty="0" smtClean="0"/>
              <a:t>Förberedelse </a:t>
            </a:r>
            <a:r>
              <a:rPr lang="sv-SE" b="1" dirty="0"/>
              <a:t>inför anställningsintervju</a:t>
            </a:r>
          </a:p>
          <a:p>
            <a:r>
              <a:rPr lang="sv-SE" b="1" dirty="0" smtClean="0"/>
              <a:t>Från utbildning till arbete</a:t>
            </a:r>
            <a:r>
              <a:rPr lang="sv-SE" dirty="0" smtClean="0"/>
              <a:t>: presentation av arbetssätt</a:t>
            </a:r>
          </a:p>
          <a:p>
            <a:r>
              <a:rPr lang="sv-SE" b="1" dirty="0" smtClean="0"/>
              <a:t>Matchning mot praktik</a:t>
            </a:r>
          </a:p>
          <a:p>
            <a:pPr marL="0" indent="0">
              <a:buNone/>
            </a:pPr>
            <a:endParaRPr lang="en-US" b="1" dirty="0"/>
          </a:p>
        </p:txBody>
      </p:sp>
    </p:spTree>
    <p:extLst>
      <p:ext uri="{BB962C8B-B14F-4D97-AF65-F5344CB8AC3E}">
        <p14:creationId xmlns:p14="http://schemas.microsoft.com/office/powerpoint/2010/main" val="1874119470"/>
      </p:ext>
    </p:extLst>
  </p:cSld>
  <p:clrMapOvr>
    <a:masterClrMapping/>
  </p:clrMapOvr>
  <mc:AlternateContent xmlns:mc="http://schemas.openxmlformats.org/markup-compatibility/2006" xmlns:p14="http://schemas.microsoft.com/office/powerpoint/2010/main">
    <mc:Choice Requires="p14">
      <p:transition spd="slow" p14:dur="2000">
        <p14:reveal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1095374"/>
            <a:ext cx="7761287" cy="676276"/>
          </a:xfrm>
        </p:spPr>
        <p:txBody>
          <a:bodyPr>
            <a:noAutofit/>
          </a:bodyPr>
          <a:lstStyle/>
          <a:p>
            <a:r>
              <a:rPr lang="sv-SE" sz="4400" dirty="0" smtClean="0"/>
              <a:t>Helhetsleverantör i Skandinavien</a:t>
            </a:r>
            <a:endParaRPr lang="en-US" sz="4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521" y="1266824"/>
            <a:ext cx="4055867" cy="4535593"/>
          </a:xfrm>
          <a:prstGeom prst="rect">
            <a:avLst/>
          </a:prstGeom>
        </p:spPr>
      </p:pic>
      <p:sp>
        <p:nvSpPr>
          <p:cNvPr id="12" name="TextBox 11"/>
          <p:cNvSpPr txBox="1"/>
          <p:nvPr/>
        </p:nvSpPr>
        <p:spPr>
          <a:xfrm>
            <a:off x="839788" y="1816188"/>
            <a:ext cx="6932612" cy="369332"/>
          </a:xfrm>
          <a:prstGeom prst="rect">
            <a:avLst/>
          </a:prstGeom>
          <a:noFill/>
        </p:spPr>
        <p:txBody>
          <a:bodyPr wrap="square" rtlCol="0">
            <a:spAutoFit/>
          </a:bodyPr>
          <a:lstStyle/>
          <a:p>
            <a:r>
              <a:rPr lang="sv-SE" dirty="0" smtClean="0"/>
              <a:t>SC erbjuder bemanning, rekrytering och jobbmatchning i Skandinavien</a:t>
            </a:r>
            <a:endParaRPr lang="en-US" dirty="0"/>
          </a:p>
        </p:txBody>
      </p:sp>
      <p:sp>
        <p:nvSpPr>
          <p:cNvPr id="13" name="Content Placeholder 2"/>
          <p:cNvSpPr txBox="1">
            <a:spLocks/>
          </p:cNvSpPr>
          <p:nvPr/>
        </p:nvSpPr>
        <p:spPr>
          <a:xfrm>
            <a:off x="839788" y="2820115"/>
            <a:ext cx="10515600" cy="1568345"/>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sv-SE" dirty="0" smtClean="0"/>
              <a:t>Cirka 250 internt anställda</a:t>
            </a:r>
          </a:p>
          <a:p>
            <a:pPr marL="457200" indent="-457200">
              <a:buFont typeface="Arial" panose="020B0604020202020204" pitchFamily="34" charset="0"/>
              <a:buChar char="•"/>
            </a:pPr>
            <a:r>
              <a:rPr lang="sv-SE" dirty="0" smtClean="0"/>
              <a:t>Närmare 100 uppdragsorter i Skandinavien</a:t>
            </a:r>
          </a:p>
          <a:p>
            <a:pPr marL="457200" indent="-457200">
              <a:buFont typeface="Arial" panose="020B0604020202020204" pitchFamily="34" charset="0"/>
              <a:buChar char="•"/>
            </a:pPr>
            <a:r>
              <a:rPr lang="sv-SE" dirty="0" smtClean="0"/>
              <a:t>Sysselsätter närmare 10.000 konsulter</a:t>
            </a:r>
          </a:p>
          <a:p>
            <a:pPr marL="457200" indent="-457200">
              <a:buFont typeface="Arial" panose="020B0604020202020204" pitchFamily="34" charset="0"/>
              <a:buChar char="•"/>
            </a:pPr>
            <a:r>
              <a:rPr lang="sv-SE" dirty="0" smtClean="0"/>
              <a:t>Över 400.000 kandidater</a:t>
            </a:r>
            <a:endParaRPr lang="en-US" dirty="0"/>
          </a:p>
        </p:txBody>
      </p:sp>
    </p:spTree>
    <p:extLst>
      <p:ext uri="{BB962C8B-B14F-4D97-AF65-F5344CB8AC3E}">
        <p14:creationId xmlns:p14="http://schemas.microsoft.com/office/powerpoint/2010/main" val="2210826812"/>
      </p:ext>
    </p:extLst>
  </p:cSld>
  <p:clrMapOvr>
    <a:masterClrMapping/>
  </p:clrMapOvr>
  <mc:AlternateContent xmlns:mc="http://schemas.openxmlformats.org/markup-compatibility/2006" xmlns:p14="http://schemas.microsoft.com/office/powerpoint/2010/main">
    <mc:Choice Requires="p14">
      <p:transition spd="slow" p14:dur="2000">
        <p14:reveal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152525"/>
            <a:ext cx="10515600" cy="1325563"/>
          </a:xfrm>
        </p:spPr>
        <p:txBody>
          <a:bodyPr/>
          <a:lstStyle/>
          <a:p>
            <a:r>
              <a:rPr lang="sv-SE" dirty="0" smtClean="0"/>
              <a:t>Från utbildning till arbete</a:t>
            </a:r>
            <a:endParaRPr lang="en-US" dirty="0"/>
          </a:p>
        </p:txBody>
      </p:sp>
      <p:sp>
        <p:nvSpPr>
          <p:cNvPr id="6" name="Content Placeholder 5"/>
          <p:cNvSpPr>
            <a:spLocks noGrp="1"/>
          </p:cNvSpPr>
          <p:nvPr>
            <p:ph idx="1"/>
          </p:nvPr>
        </p:nvSpPr>
        <p:spPr>
          <a:xfrm>
            <a:off x="838200" y="2478088"/>
            <a:ext cx="10515600" cy="3348038"/>
          </a:xfrm>
        </p:spPr>
        <p:txBody>
          <a:bodyPr>
            <a:normAutofit/>
          </a:bodyPr>
          <a:lstStyle/>
          <a:p>
            <a:r>
              <a:rPr lang="sv-SE" sz="2400" dirty="0" smtClean="0"/>
              <a:t>Vi arbetar uteslutande med en lösningsfokuserad metodik som bygger på tron att alla individer har vilja, motivation, styrkor, tidigare erfarenheter och framgångar som gör att de själva kan fatta aktiva beslut gällande sin framtid.</a:t>
            </a:r>
          </a:p>
          <a:p>
            <a:r>
              <a:rPr lang="sv-SE" sz="2400" dirty="0" smtClean="0"/>
              <a:t>Jobbmatchningen/praktikanförskaffningen har som mål att denna utbildning ska leda till arbete. </a:t>
            </a:r>
          </a:p>
          <a:p>
            <a:endParaRPr lang="sv-SE" sz="2400" dirty="0" smtClean="0"/>
          </a:p>
          <a:p>
            <a:pPr marL="0" indent="0">
              <a:buNone/>
            </a:pPr>
            <a:endParaRPr lang="en-US" sz="2400" dirty="0"/>
          </a:p>
        </p:txBody>
      </p:sp>
    </p:spTree>
    <p:extLst>
      <p:ext uri="{BB962C8B-B14F-4D97-AF65-F5344CB8AC3E}">
        <p14:creationId xmlns:p14="http://schemas.microsoft.com/office/powerpoint/2010/main" val="2163224274"/>
      </p:ext>
    </p:extLst>
  </p:cSld>
  <p:clrMapOvr>
    <a:masterClrMapping/>
  </p:clrMapOvr>
  <mc:AlternateContent xmlns:mc="http://schemas.openxmlformats.org/markup-compatibility/2006" xmlns:p14="http://schemas.microsoft.com/office/powerpoint/2010/main">
    <mc:Choice Requires="p14">
      <p:transition spd="slow" p14:dur="2000">
        <p14:reveal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lödesschema: Process 23"/>
          <p:cNvSpPr/>
          <p:nvPr/>
        </p:nvSpPr>
        <p:spPr>
          <a:xfrm>
            <a:off x="3679891" y="3106537"/>
            <a:ext cx="2238247" cy="57945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50"/>
          </a:p>
        </p:txBody>
      </p:sp>
      <p:sp>
        <p:nvSpPr>
          <p:cNvPr id="4" name="Flödesschema: Process 3"/>
          <p:cNvSpPr/>
          <p:nvPr/>
        </p:nvSpPr>
        <p:spPr>
          <a:xfrm>
            <a:off x="1898189" y="321092"/>
            <a:ext cx="5911404" cy="65682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smtClean="0"/>
              <a:t>LL</a:t>
            </a:r>
            <a:endParaRPr lang="sv-SE" sz="1050" dirty="0"/>
          </a:p>
        </p:txBody>
      </p:sp>
      <p:sp>
        <p:nvSpPr>
          <p:cNvPr id="5" name="textruta 4"/>
          <p:cNvSpPr txBox="1"/>
          <p:nvPr/>
        </p:nvSpPr>
        <p:spPr>
          <a:xfrm>
            <a:off x="3219718" y="530059"/>
            <a:ext cx="2412840" cy="338554"/>
          </a:xfrm>
          <a:prstGeom prst="rect">
            <a:avLst/>
          </a:prstGeom>
          <a:noFill/>
        </p:spPr>
        <p:txBody>
          <a:bodyPr wrap="none" rtlCol="0">
            <a:spAutoFit/>
          </a:bodyPr>
          <a:lstStyle/>
          <a:p>
            <a:r>
              <a:rPr lang="sv-SE" sz="1600" dirty="0" err="1" smtClean="0"/>
              <a:t>Lexicon</a:t>
            </a:r>
            <a:r>
              <a:rPr lang="sv-SE" sz="1600" dirty="0" smtClean="0"/>
              <a:t> IT Utbildning – 16v</a:t>
            </a:r>
            <a:endParaRPr lang="sv-SE" sz="1600" dirty="0"/>
          </a:p>
        </p:txBody>
      </p:sp>
      <p:cxnSp>
        <p:nvCxnSpPr>
          <p:cNvPr id="7" name="Vinklad  6"/>
          <p:cNvCxnSpPr/>
          <p:nvPr/>
        </p:nvCxnSpPr>
        <p:spPr>
          <a:xfrm rot="16200000" flipH="1">
            <a:off x="2554377" y="1129692"/>
            <a:ext cx="506431" cy="3477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ruta 8"/>
          <p:cNvSpPr txBox="1"/>
          <p:nvPr/>
        </p:nvSpPr>
        <p:spPr>
          <a:xfrm>
            <a:off x="1898189" y="1581231"/>
            <a:ext cx="2900826"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sz="1400" dirty="0" smtClean="0"/>
              <a:t>Testmodul  2 v FUB (Förberedande utbildning) </a:t>
            </a:r>
          </a:p>
          <a:p>
            <a:r>
              <a:rPr lang="sv-SE" sz="1400" dirty="0" smtClean="0"/>
              <a:t>5 </a:t>
            </a:r>
            <a:r>
              <a:rPr lang="sv-SE" sz="1400" dirty="0" err="1" smtClean="0"/>
              <a:t>dgr</a:t>
            </a:r>
            <a:r>
              <a:rPr lang="sv-SE" sz="1400" dirty="0" smtClean="0"/>
              <a:t> </a:t>
            </a:r>
            <a:r>
              <a:rPr lang="sv-SE" sz="1400" dirty="0" err="1" smtClean="0"/>
              <a:t>Lexicon</a:t>
            </a:r>
            <a:r>
              <a:rPr lang="sv-SE" sz="1400" dirty="0" smtClean="0"/>
              <a:t> – Intro/IT test</a:t>
            </a:r>
          </a:p>
          <a:p>
            <a:r>
              <a:rPr lang="sv-SE" sz="1400" dirty="0" smtClean="0"/>
              <a:t>5 </a:t>
            </a:r>
            <a:r>
              <a:rPr lang="sv-SE" sz="1400" dirty="0" err="1" smtClean="0"/>
              <a:t>dgr</a:t>
            </a:r>
            <a:r>
              <a:rPr lang="sv-SE" sz="1400" dirty="0" smtClean="0"/>
              <a:t> SC – arbetsmarknads coachning/Praktikinformation)</a:t>
            </a:r>
            <a:endParaRPr lang="sv-SE" sz="1400" dirty="0"/>
          </a:p>
        </p:txBody>
      </p:sp>
      <p:cxnSp>
        <p:nvCxnSpPr>
          <p:cNvPr id="11" name="Vinklad  10"/>
          <p:cNvCxnSpPr/>
          <p:nvPr/>
        </p:nvCxnSpPr>
        <p:spPr>
          <a:xfrm>
            <a:off x="5143312" y="1000212"/>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ruta 14"/>
          <p:cNvSpPr txBox="1"/>
          <p:nvPr/>
        </p:nvSpPr>
        <p:spPr>
          <a:xfrm>
            <a:off x="6111026" y="1522130"/>
            <a:ext cx="1378040" cy="900246"/>
          </a:xfrm>
          <a:prstGeom prst="rect">
            <a:avLst/>
          </a:prstGeom>
          <a:noFill/>
          <a:ln>
            <a:solidFill>
              <a:schemeClr val="tx2"/>
            </a:solidFill>
          </a:ln>
        </p:spPr>
        <p:txBody>
          <a:bodyPr wrap="square" rtlCol="0">
            <a:spAutoFit/>
          </a:bodyPr>
          <a:lstStyle/>
          <a:p>
            <a:r>
              <a:rPr lang="sv-SE" sz="1400" b="1" dirty="0" smtClean="0"/>
              <a:t>Inriktning:</a:t>
            </a:r>
          </a:p>
          <a:p>
            <a:pPr marL="285750" indent="-285750">
              <a:buFont typeface="Arial" panose="020B0604020202020204" pitchFamily="34" charset="0"/>
              <a:buChar char="•"/>
            </a:pPr>
            <a:r>
              <a:rPr lang="sv-SE" sz="1400" b="1" dirty="0" smtClean="0"/>
              <a:t>IT-Support</a:t>
            </a:r>
          </a:p>
          <a:p>
            <a:pPr marL="285750" indent="-285750">
              <a:buFont typeface="Arial" panose="020B0604020202020204" pitchFamily="34" charset="0"/>
              <a:buChar char="•"/>
            </a:pPr>
            <a:r>
              <a:rPr lang="sv-SE" sz="1400" b="1" dirty="0" smtClean="0"/>
              <a:t>JAVA</a:t>
            </a:r>
          </a:p>
          <a:p>
            <a:pPr marL="285750" indent="-285750">
              <a:buFont typeface="Arial" panose="020B0604020202020204" pitchFamily="34" charset="0"/>
              <a:buChar char="•"/>
            </a:pPr>
            <a:r>
              <a:rPr lang="sv-SE" sz="1050" b="1" dirty="0" smtClean="0"/>
              <a:t>.NET</a:t>
            </a:r>
            <a:endParaRPr lang="sv-SE" sz="1050" b="1" dirty="0"/>
          </a:p>
        </p:txBody>
      </p:sp>
      <p:sp>
        <p:nvSpPr>
          <p:cNvPr id="19" name="textruta 18"/>
          <p:cNvSpPr txBox="1"/>
          <p:nvPr/>
        </p:nvSpPr>
        <p:spPr>
          <a:xfrm>
            <a:off x="1178416" y="4983600"/>
            <a:ext cx="1764406" cy="253916"/>
          </a:xfrm>
          <a:prstGeom prst="rect">
            <a:avLst/>
          </a:prstGeom>
          <a:noFill/>
        </p:spPr>
        <p:txBody>
          <a:bodyPr wrap="square" rtlCol="0">
            <a:spAutoFit/>
          </a:bodyPr>
          <a:lstStyle/>
          <a:p>
            <a:endParaRPr lang="sv-SE" sz="1050" dirty="0"/>
          </a:p>
        </p:txBody>
      </p:sp>
      <p:sp>
        <p:nvSpPr>
          <p:cNvPr id="21" name="textruta 20"/>
          <p:cNvSpPr txBox="1"/>
          <p:nvPr/>
        </p:nvSpPr>
        <p:spPr>
          <a:xfrm>
            <a:off x="3592342" y="3166987"/>
            <a:ext cx="2238247" cy="307777"/>
          </a:xfrm>
          <a:prstGeom prst="rect">
            <a:avLst/>
          </a:prstGeom>
          <a:noFill/>
        </p:spPr>
        <p:txBody>
          <a:bodyPr wrap="square" rtlCol="0">
            <a:spAutoFit/>
          </a:bodyPr>
          <a:lstStyle/>
          <a:p>
            <a:pPr algn="ctr"/>
            <a:r>
              <a:rPr lang="sv-SE" sz="1400" dirty="0" smtClean="0"/>
              <a:t>   SC- Student  Consulting</a:t>
            </a:r>
            <a:endParaRPr lang="sv-SE" sz="1400" dirty="0"/>
          </a:p>
        </p:txBody>
      </p:sp>
      <p:sp>
        <p:nvSpPr>
          <p:cNvPr id="13" name="Ned 12"/>
          <p:cNvSpPr/>
          <p:nvPr/>
        </p:nvSpPr>
        <p:spPr>
          <a:xfrm>
            <a:off x="4529374" y="3696468"/>
            <a:ext cx="45719" cy="300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50"/>
          </a:p>
        </p:txBody>
      </p:sp>
      <p:sp>
        <p:nvSpPr>
          <p:cNvPr id="27" name="textruta 26"/>
          <p:cNvSpPr txBox="1"/>
          <p:nvPr/>
        </p:nvSpPr>
        <p:spPr>
          <a:xfrm>
            <a:off x="1545163" y="4020138"/>
            <a:ext cx="4979248" cy="1977464"/>
          </a:xfrm>
          <a:prstGeom prst="rect">
            <a:avLst/>
          </a:prstGeom>
          <a:noFill/>
          <a:ln>
            <a:solidFill>
              <a:schemeClr val="tx1"/>
            </a:solidFill>
          </a:ln>
        </p:spPr>
        <p:txBody>
          <a:bodyPr wrap="none" rtlCol="0">
            <a:spAutoFit/>
          </a:bodyPr>
          <a:lstStyle/>
          <a:p>
            <a:r>
              <a:rPr lang="sv-SE" sz="1400" b="1" dirty="0" smtClean="0"/>
              <a:t>Praktikanförskaffning </a:t>
            </a:r>
          </a:p>
          <a:p>
            <a:r>
              <a:rPr lang="sv-SE" sz="1400" b="1" dirty="0" smtClean="0"/>
              <a:t>SC Luleå/ Sthlm</a:t>
            </a:r>
          </a:p>
          <a:p>
            <a:r>
              <a:rPr lang="sv-SE" sz="1400" dirty="0" smtClean="0"/>
              <a:t>SC  letar företag/matchar deltagare för praktik/ ordnar intervjuer/</a:t>
            </a:r>
          </a:p>
          <a:p>
            <a:r>
              <a:rPr lang="sv-SE" sz="1400" dirty="0" smtClean="0"/>
              <a:t> säkerställer APL</a:t>
            </a:r>
          </a:p>
          <a:p>
            <a:endParaRPr lang="sv-SE" sz="1400" dirty="0"/>
          </a:p>
          <a:p>
            <a:pPr marL="171450" indent="-171450">
              <a:buFont typeface="Arial" panose="020B0604020202020204" pitchFamily="34" charset="0"/>
              <a:buChar char="•"/>
            </a:pPr>
            <a:r>
              <a:rPr lang="sv-SE" sz="1400" dirty="0"/>
              <a:t>Individuellt: Löpande </a:t>
            </a:r>
            <a:r>
              <a:rPr lang="sv-SE" sz="1400" b="1" dirty="0" smtClean="0"/>
              <a:t>arbetsmarknadscoachning</a:t>
            </a:r>
            <a:endParaRPr lang="sv-SE" sz="1400" b="1" dirty="0"/>
          </a:p>
          <a:p>
            <a:pPr marL="171450" indent="-171450">
              <a:buFont typeface="Arial" panose="020B0604020202020204" pitchFamily="34" charset="0"/>
              <a:buChar char="•"/>
            </a:pPr>
            <a:r>
              <a:rPr lang="sv-SE" sz="1400" dirty="0"/>
              <a:t>Uppföljningsmöten</a:t>
            </a:r>
          </a:p>
          <a:p>
            <a:endParaRPr lang="sv-SE" sz="1400" dirty="0" smtClean="0"/>
          </a:p>
          <a:p>
            <a:endParaRPr lang="sv-SE" sz="1050" dirty="0"/>
          </a:p>
        </p:txBody>
      </p:sp>
      <p:sp>
        <p:nvSpPr>
          <p:cNvPr id="32" name="textruta 31"/>
          <p:cNvSpPr txBox="1"/>
          <p:nvPr/>
        </p:nvSpPr>
        <p:spPr>
          <a:xfrm>
            <a:off x="7906285" y="2668604"/>
            <a:ext cx="1638930" cy="738664"/>
          </a:xfrm>
          <a:prstGeom prst="rect">
            <a:avLst/>
          </a:prstGeom>
          <a:noFill/>
          <a:ln>
            <a:solidFill>
              <a:schemeClr val="tx1"/>
            </a:solidFill>
          </a:ln>
        </p:spPr>
        <p:txBody>
          <a:bodyPr wrap="square" rtlCol="0">
            <a:spAutoFit/>
          </a:bodyPr>
          <a:lstStyle/>
          <a:p>
            <a:r>
              <a:rPr lang="sv-SE" sz="1400" dirty="0" smtClean="0"/>
              <a:t>Checklista APL upprättas skickas till </a:t>
            </a:r>
            <a:r>
              <a:rPr lang="sv-SE" sz="1400" dirty="0" err="1" smtClean="0"/>
              <a:t>Lexicon</a:t>
            </a:r>
            <a:r>
              <a:rPr lang="sv-SE" sz="1400" dirty="0" smtClean="0"/>
              <a:t> </a:t>
            </a:r>
            <a:endParaRPr lang="sv-SE" sz="1400" dirty="0"/>
          </a:p>
        </p:txBody>
      </p:sp>
      <p:sp>
        <p:nvSpPr>
          <p:cNvPr id="40" name="textruta 39"/>
          <p:cNvSpPr txBox="1"/>
          <p:nvPr/>
        </p:nvSpPr>
        <p:spPr>
          <a:xfrm>
            <a:off x="8558763" y="499281"/>
            <a:ext cx="1112399" cy="1169551"/>
          </a:xfrm>
          <a:prstGeom prst="rect">
            <a:avLst/>
          </a:prstGeom>
          <a:noFill/>
          <a:ln>
            <a:solidFill>
              <a:schemeClr val="tx1"/>
            </a:solidFill>
          </a:ln>
        </p:spPr>
        <p:txBody>
          <a:bodyPr wrap="square" rtlCol="0">
            <a:spAutoFit/>
          </a:bodyPr>
          <a:lstStyle/>
          <a:p>
            <a:r>
              <a:rPr lang="sv-SE" sz="1400" dirty="0" err="1" smtClean="0"/>
              <a:t>Lexicon</a:t>
            </a:r>
            <a:r>
              <a:rPr lang="sv-SE" sz="1400" dirty="0" smtClean="0"/>
              <a:t> skickar till AF/ Handläggare godkänner</a:t>
            </a:r>
            <a:endParaRPr lang="sv-SE" sz="1400" dirty="0"/>
          </a:p>
        </p:txBody>
      </p:sp>
      <p:sp>
        <p:nvSpPr>
          <p:cNvPr id="44" name="Upp 43"/>
          <p:cNvSpPr/>
          <p:nvPr/>
        </p:nvSpPr>
        <p:spPr>
          <a:xfrm>
            <a:off x="8938711" y="1914612"/>
            <a:ext cx="79513" cy="6032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50"/>
          </a:p>
        </p:txBody>
      </p:sp>
      <p:sp>
        <p:nvSpPr>
          <p:cNvPr id="46" name="Vänster 45"/>
          <p:cNvSpPr/>
          <p:nvPr/>
        </p:nvSpPr>
        <p:spPr>
          <a:xfrm>
            <a:off x="8107740" y="741362"/>
            <a:ext cx="371061"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50"/>
          </a:p>
        </p:txBody>
      </p:sp>
      <p:sp>
        <p:nvSpPr>
          <p:cNvPr id="2" name="textruta 1"/>
          <p:cNvSpPr txBox="1"/>
          <p:nvPr/>
        </p:nvSpPr>
        <p:spPr>
          <a:xfrm>
            <a:off x="7489066" y="4297777"/>
            <a:ext cx="3699783" cy="1331134"/>
          </a:xfrm>
          <a:prstGeom prst="rect">
            <a:avLst/>
          </a:prstGeom>
          <a:noFill/>
          <a:ln>
            <a:solidFill>
              <a:schemeClr val="tx1"/>
            </a:solidFill>
          </a:ln>
        </p:spPr>
        <p:txBody>
          <a:bodyPr wrap="square" rtlCol="0">
            <a:spAutoFit/>
          </a:bodyPr>
          <a:lstStyle/>
          <a:p>
            <a:r>
              <a:rPr lang="sv-SE" sz="1400" b="1" dirty="0" smtClean="0"/>
              <a:t>APL- Praktik 12 v</a:t>
            </a:r>
          </a:p>
          <a:p>
            <a:r>
              <a:rPr lang="sv-SE" sz="1400" dirty="0" smtClean="0"/>
              <a:t>Avstämningssamtal</a:t>
            </a:r>
          </a:p>
          <a:p>
            <a:r>
              <a:rPr lang="sv-SE" sz="1400" b="1" dirty="0" smtClean="0"/>
              <a:t>Möte 1 </a:t>
            </a:r>
            <a:r>
              <a:rPr lang="sv-SE" sz="1400" dirty="0" smtClean="0"/>
              <a:t>check</a:t>
            </a:r>
          </a:p>
          <a:p>
            <a:r>
              <a:rPr lang="sv-SE" sz="1400" b="1" dirty="0" smtClean="0"/>
              <a:t>Möte 2 </a:t>
            </a:r>
            <a:r>
              <a:rPr lang="sv-SE" sz="1400" dirty="0" smtClean="0"/>
              <a:t>Uppföljning</a:t>
            </a:r>
          </a:p>
          <a:p>
            <a:r>
              <a:rPr lang="sv-SE" sz="1400" b="1" dirty="0" smtClean="0"/>
              <a:t>Möte 3 </a:t>
            </a:r>
            <a:r>
              <a:rPr lang="sv-SE" sz="1400" dirty="0" smtClean="0"/>
              <a:t>avslutning/ avstämning</a:t>
            </a:r>
            <a:endParaRPr lang="sv-SE" sz="1400" dirty="0"/>
          </a:p>
          <a:p>
            <a:endParaRPr lang="sv-SE" sz="1050" dirty="0"/>
          </a:p>
        </p:txBody>
      </p:sp>
      <p:sp>
        <p:nvSpPr>
          <p:cNvPr id="12" name="textruta 11"/>
          <p:cNvSpPr txBox="1"/>
          <p:nvPr/>
        </p:nvSpPr>
        <p:spPr>
          <a:xfrm>
            <a:off x="2686740" y="-6118"/>
            <a:ext cx="3859839" cy="338554"/>
          </a:xfrm>
          <a:prstGeom prst="rect">
            <a:avLst/>
          </a:prstGeom>
          <a:noFill/>
        </p:spPr>
        <p:txBody>
          <a:bodyPr wrap="none" rtlCol="0">
            <a:spAutoFit/>
          </a:bodyPr>
          <a:lstStyle/>
          <a:p>
            <a:r>
              <a:rPr lang="sv-SE" sz="1600" b="1" dirty="0" smtClean="0"/>
              <a:t>Process schema praktikanförskaffningen SC</a:t>
            </a:r>
            <a:endParaRPr lang="sv-SE" sz="1600" b="1" dirty="0"/>
          </a:p>
        </p:txBody>
      </p:sp>
      <p:sp>
        <p:nvSpPr>
          <p:cNvPr id="31" name="Ned 30"/>
          <p:cNvSpPr/>
          <p:nvPr/>
        </p:nvSpPr>
        <p:spPr>
          <a:xfrm>
            <a:off x="4529374" y="2762450"/>
            <a:ext cx="45719" cy="300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50"/>
          </a:p>
        </p:txBody>
      </p:sp>
      <p:sp>
        <p:nvSpPr>
          <p:cNvPr id="3" name="Höger 2"/>
          <p:cNvSpPr/>
          <p:nvPr/>
        </p:nvSpPr>
        <p:spPr>
          <a:xfrm>
            <a:off x="6800046" y="4983600"/>
            <a:ext cx="49756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Höger 34"/>
          <p:cNvSpPr/>
          <p:nvPr/>
        </p:nvSpPr>
        <p:spPr>
          <a:xfrm rot="16200000">
            <a:off x="8230016" y="3757978"/>
            <a:ext cx="49756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455309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9637"/>
            <a:ext cx="10515600" cy="1325563"/>
          </a:xfrm>
        </p:spPr>
        <p:txBody>
          <a:bodyPr/>
          <a:lstStyle/>
          <a:p>
            <a:r>
              <a:rPr lang="sv-SE" dirty="0" smtClean="0"/>
              <a:t>Kartläggning</a:t>
            </a:r>
            <a:endParaRPr lang="en-US" dirty="0"/>
          </a:p>
        </p:txBody>
      </p:sp>
      <p:sp>
        <p:nvSpPr>
          <p:cNvPr id="3" name="Content Placeholder 2"/>
          <p:cNvSpPr>
            <a:spLocks noGrp="1"/>
          </p:cNvSpPr>
          <p:nvPr>
            <p:ph idx="1"/>
          </p:nvPr>
        </p:nvSpPr>
        <p:spPr>
          <a:xfrm>
            <a:off x="838200" y="2070894"/>
            <a:ext cx="10515600" cy="2922587"/>
          </a:xfrm>
        </p:spPr>
        <p:txBody>
          <a:bodyPr/>
          <a:lstStyle/>
          <a:p>
            <a:r>
              <a:rPr lang="sv-SE" b="1" dirty="0" smtClean="0"/>
              <a:t>Ansökningshandlingar</a:t>
            </a:r>
            <a:r>
              <a:rPr lang="sv-SE" dirty="0" smtClean="0"/>
              <a:t>: CV skapas – kvalitetssäkring.</a:t>
            </a:r>
          </a:p>
          <a:p>
            <a:r>
              <a:rPr lang="sv-SE" b="1" dirty="0" smtClean="0"/>
              <a:t>Intervjuträning</a:t>
            </a:r>
            <a:r>
              <a:rPr lang="sv-SE" dirty="0" smtClean="0"/>
              <a:t>: All jobbsökning kräver noggranna förberedelser inför anställningsintervjun. </a:t>
            </a:r>
          </a:p>
          <a:p>
            <a:r>
              <a:rPr lang="sv-SE" b="1" dirty="0" smtClean="0"/>
              <a:t>Matchning</a:t>
            </a:r>
            <a:r>
              <a:rPr lang="sv-SE" dirty="0" smtClean="0"/>
              <a:t>: Rätt person på rätt plats</a:t>
            </a:r>
          </a:p>
          <a:p>
            <a:r>
              <a:rPr lang="sv-SE" dirty="0" smtClean="0"/>
              <a:t>Boka tid hos oss för coachning!</a:t>
            </a:r>
            <a:endParaRPr lang="en-US" dirty="0"/>
          </a:p>
        </p:txBody>
      </p:sp>
      <p:sp>
        <p:nvSpPr>
          <p:cNvPr id="4" name="Content Placeholder 2"/>
          <p:cNvSpPr txBox="1">
            <a:spLocks/>
          </p:cNvSpPr>
          <p:nvPr/>
        </p:nvSpPr>
        <p:spPr>
          <a:xfrm>
            <a:off x="838200" y="5284788"/>
            <a:ext cx="10068098" cy="869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accent1">
                  <a:lumMod val="50000"/>
                </a:schemeClr>
              </a:solidFill>
            </a:endParaRPr>
          </a:p>
        </p:txBody>
      </p:sp>
    </p:spTree>
    <p:extLst>
      <p:ext uri="{BB962C8B-B14F-4D97-AF65-F5344CB8AC3E}">
        <p14:creationId xmlns:p14="http://schemas.microsoft.com/office/powerpoint/2010/main" val="4272462967"/>
      </p:ext>
    </p:extLst>
  </p:cSld>
  <p:clrMapOvr>
    <a:masterClrMapping/>
  </p:clrMapOvr>
  <mc:AlternateContent xmlns:mc="http://schemas.openxmlformats.org/markup-compatibility/2006" xmlns:p14="http://schemas.microsoft.com/office/powerpoint/2010/main">
    <mc:Choice Requires="p14">
      <p:transition spd="slow" p14:dur="2000">
        <p14:reveal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Motivation</a:t>
            </a:r>
            <a:endParaRPr lang="en-US" dirty="0"/>
          </a:p>
        </p:txBody>
      </p:sp>
      <p:sp>
        <p:nvSpPr>
          <p:cNvPr id="3" name="Content Placeholder 2"/>
          <p:cNvSpPr>
            <a:spLocks noGrp="1"/>
          </p:cNvSpPr>
          <p:nvPr>
            <p:ph idx="1"/>
          </p:nvPr>
        </p:nvSpPr>
        <p:spPr>
          <a:xfrm>
            <a:off x="838200" y="2649538"/>
            <a:ext cx="10515600" cy="3348038"/>
          </a:xfrm>
        </p:spPr>
        <p:txBody>
          <a:bodyPr>
            <a:normAutofit lnSpcReduction="10000"/>
          </a:bodyPr>
          <a:lstStyle/>
          <a:p>
            <a:r>
              <a:rPr lang="sv-SE" b="1" dirty="0" smtClean="0"/>
              <a:t>Jobbsökande ett heltidsjobb? </a:t>
            </a:r>
            <a:r>
              <a:rPr lang="sv-SE" dirty="0" smtClean="0"/>
              <a:t>– Räkna med att lägga mycket tid på din jobbsökning. </a:t>
            </a:r>
          </a:p>
          <a:p>
            <a:r>
              <a:rPr lang="sv-SE" b="1" dirty="0" smtClean="0"/>
              <a:t>Kunskap om den egna motivationen</a:t>
            </a:r>
            <a:r>
              <a:rPr lang="sv-SE" dirty="0" smtClean="0"/>
              <a:t>: ta kontroll över ditt jobbsökande – hitta vägar för att behålla motivationen.</a:t>
            </a:r>
          </a:p>
          <a:p>
            <a:r>
              <a:rPr lang="sv-SE" b="1" dirty="0" smtClean="0"/>
              <a:t>Möjliga karriärvägar</a:t>
            </a:r>
            <a:r>
              <a:rPr lang="sv-SE" dirty="0" smtClean="0"/>
              <a:t>: Ju fler desto bättre</a:t>
            </a:r>
          </a:p>
          <a:p>
            <a:endParaRPr lang="en-US" dirty="0"/>
          </a:p>
          <a:p>
            <a:pPr marL="0" indent="0" algn="ctr">
              <a:buNone/>
            </a:pPr>
            <a:r>
              <a:rPr lang="sv-SE" sz="1800" i="1" dirty="0"/>
              <a:t>Ge inte upp – viktigt att du kan behålla din motivation och orka fortsätta söka jobb </a:t>
            </a:r>
            <a:endParaRPr lang="sv-SE" sz="1800" i="1" dirty="0" smtClean="0"/>
          </a:p>
          <a:p>
            <a:pPr marL="0" indent="0" algn="ctr">
              <a:buNone/>
            </a:pPr>
            <a:r>
              <a:rPr lang="sv-SE" sz="1800" i="1" dirty="0" smtClean="0"/>
              <a:t>även </a:t>
            </a:r>
            <a:r>
              <a:rPr lang="sv-SE" sz="1800" i="1" dirty="0"/>
              <a:t>om du stöter på motgångar.</a:t>
            </a:r>
          </a:p>
          <a:p>
            <a:endParaRPr lang="sv-SE" dirty="0" smtClean="0"/>
          </a:p>
        </p:txBody>
      </p:sp>
    </p:spTree>
    <p:extLst>
      <p:ext uri="{BB962C8B-B14F-4D97-AF65-F5344CB8AC3E}">
        <p14:creationId xmlns:p14="http://schemas.microsoft.com/office/powerpoint/2010/main" val="1223300264"/>
      </p:ext>
    </p:extLst>
  </p:cSld>
  <p:clrMapOvr>
    <a:masterClrMapping/>
  </p:clrMapOvr>
  <mc:AlternateContent xmlns:mc="http://schemas.openxmlformats.org/markup-compatibility/2006" xmlns:p14="http://schemas.microsoft.com/office/powerpoint/2010/main">
    <mc:Choice Requires="p14">
      <p:transition spd="slow" p14:dur="2000">
        <p14:reveal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Uppgift – registrera och mejla </a:t>
            </a:r>
            <a:endParaRPr lang="sv-SE" dirty="0"/>
          </a:p>
        </p:txBody>
      </p:sp>
      <p:sp>
        <p:nvSpPr>
          <p:cNvPr id="4" name="Title 1"/>
          <p:cNvSpPr>
            <a:spLocks noGrp="1"/>
          </p:cNvSpPr>
          <p:nvPr>
            <p:ph idx="1"/>
          </p:nvPr>
        </p:nvSpPr>
        <p:spPr/>
        <p:txBody>
          <a:bodyPr>
            <a:normAutofit fontScale="97500"/>
          </a:bodyPr>
          <a:lstStyle/>
          <a:p>
            <a:r>
              <a:rPr lang="en-US" dirty="0" smtClean="0"/>
              <a:t>Studentconsulting.se (</a:t>
            </a:r>
            <a:r>
              <a:rPr lang="en-US" dirty="0" err="1" smtClean="0"/>
              <a:t>fyll</a:t>
            </a:r>
            <a:r>
              <a:rPr lang="en-US" dirty="0" smtClean="0"/>
              <a:t> </a:t>
            </a:r>
            <a:r>
              <a:rPr lang="en-US" dirty="0" err="1" smtClean="0"/>
              <a:t>i</a:t>
            </a:r>
            <a:r>
              <a:rPr lang="en-US" dirty="0" smtClean="0"/>
              <a:t> </a:t>
            </a:r>
            <a:r>
              <a:rPr lang="en-US" dirty="0" err="1" smtClean="0"/>
              <a:t>så</a:t>
            </a:r>
            <a:r>
              <a:rPr lang="en-US" dirty="0" smtClean="0"/>
              <a:t> </a:t>
            </a:r>
            <a:r>
              <a:rPr lang="en-US" dirty="0" err="1" smtClean="0"/>
              <a:t>utförligt</a:t>
            </a:r>
            <a:r>
              <a:rPr lang="en-US" dirty="0" smtClean="0"/>
              <a:t> </a:t>
            </a:r>
            <a:r>
              <a:rPr lang="en-US" dirty="0" err="1" smtClean="0"/>
              <a:t>som</a:t>
            </a:r>
            <a:r>
              <a:rPr lang="en-US" dirty="0" smtClean="0"/>
              <a:t> </a:t>
            </a:r>
            <a:r>
              <a:rPr lang="en-US" dirty="0" err="1" smtClean="0"/>
              <a:t>möjligt</a:t>
            </a:r>
            <a:r>
              <a:rPr lang="en-US" dirty="0" smtClean="0"/>
              <a:t>)</a:t>
            </a:r>
          </a:p>
          <a:p>
            <a:pPr marL="0" indent="0">
              <a:buNone/>
            </a:pPr>
            <a:r>
              <a:rPr lang="en-US" dirty="0" err="1" smtClean="0"/>
              <a:t>Efter</a:t>
            </a:r>
            <a:r>
              <a:rPr lang="en-US" dirty="0" smtClean="0"/>
              <a:t> </a:t>
            </a:r>
            <a:r>
              <a:rPr lang="en-US" dirty="0" err="1" smtClean="0"/>
              <a:t>att</a:t>
            </a:r>
            <a:r>
              <a:rPr lang="en-US" dirty="0" smtClean="0"/>
              <a:t> </a:t>
            </a:r>
            <a:r>
              <a:rPr lang="en-US" dirty="0" err="1" smtClean="0"/>
              <a:t>ert</a:t>
            </a:r>
            <a:r>
              <a:rPr lang="en-US" dirty="0" smtClean="0"/>
              <a:t> CV </a:t>
            </a:r>
            <a:r>
              <a:rPr lang="en-US" dirty="0" err="1" smtClean="0"/>
              <a:t>granskats</a:t>
            </a:r>
            <a:r>
              <a:rPr lang="en-US" dirty="0" smtClean="0"/>
              <a:t> </a:t>
            </a:r>
            <a:r>
              <a:rPr lang="en-US" dirty="0" err="1" smtClean="0"/>
              <a:t>och</a:t>
            </a:r>
            <a:r>
              <a:rPr lang="en-US" dirty="0" smtClean="0"/>
              <a:t> </a:t>
            </a:r>
            <a:r>
              <a:rPr lang="en-US" dirty="0" err="1" smtClean="0"/>
              <a:t>godkänts</a:t>
            </a:r>
            <a:r>
              <a:rPr lang="en-US" dirty="0" smtClean="0"/>
              <a:t>!</a:t>
            </a:r>
          </a:p>
          <a:p>
            <a:r>
              <a:rPr lang="en-US" dirty="0" err="1" smtClean="0"/>
              <a:t>Kontakt</a:t>
            </a:r>
            <a:r>
              <a:rPr lang="en-US" dirty="0" smtClean="0"/>
              <a:t>: </a:t>
            </a:r>
            <a:endParaRPr lang="en-US" dirty="0" smtClean="0"/>
          </a:p>
          <a:p>
            <a:r>
              <a:rPr lang="en-US" dirty="0" smtClean="0">
                <a:hlinkClick r:id="rId3"/>
              </a:rPr>
              <a:t>Victor.Lundberg@studentconsulting.com</a:t>
            </a:r>
            <a:r>
              <a:rPr lang="en-US" dirty="0" smtClean="0"/>
              <a:t> </a:t>
            </a:r>
          </a:p>
          <a:p>
            <a:r>
              <a:rPr lang="en-US" dirty="0" err="1" smtClean="0"/>
              <a:t>Annars</a:t>
            </a:r>
            <a:r>
              <a:rPr lang="en-US" dirty="0" smtClean="0"/>
              <a:t> </a:t>
            </a:r>
            <a:r>
              <a:rPr lang="en-US" dirty="0" err="1" smtClean="0"/>
              <a:t>huvudkontakt</a:t>
            </a:r>
            <a:r>
              <a:rPr lang="en-US" dirty="0" smtClean="0"/>
              <a:t>:</a:t>
            </a:r>
            <a:endParaRPr lang="en-US" dirty="0" smtClean="0"/>
          </a:p>
          <a:p>
            <a:r>
              <a:rPr lang="en-US" dirty="0" smtClean="0"/>
              <a:t>   Ulrika.vargas@studentconsulting.com    0707-77 78 16</a:t>
            </a:r>
          </a:p>
          <a:p>
            <a:pPr marL="0" indent="0">
              <a:buNone/>
            </a:pPr>
            <a:endParaRPr lang="en-US" dirty="0" smtClean="0"/>
          </a:p>
          <a:p>
            <a:endParaRPr lang="en-US" dirty="0"/>
          </a:p>
        </p:txBody>
      </p:sp>
    </p:spTree>
    <p:extLst>
      <p:ext uri="{BB962C8B-B14F-4D97-AF65-F5344CB8AC3E}">
        <p14:creationId xmlns:p14="http://schemas.microsoft.com/office/powerpoint/2010/main" val="2343516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1582</TotalTime>
  <Words>876</Words>
  <Application>Microsoft Office PowerPoint</Application>
  <PresentationFormat>Widescreen</PresentationFormat>
  <Paragraphs>96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Från utbildning till arbete</vt:lpstr>
      <vt:lpstr>Agenda</vt:lpstr>
      <vt:lpstr>Helhetsleverantör i Skandinavien</vt:lpstr>
      <vt:lpstr>Från utbildning till arbete</vt:lpstr>
      <vt:lpstr>PowerPoint Presentation</vt:lpstr>
      <vt:lpstr>Kartläggning</vt:lpstr>
      <vt:lpstr>Motivation</vt:lpstr>
      <vt:lpstr>Uppgift – registrera och mejla </vt:lpstr>
    </vt:vector>
  </TitlesOfParts>
  <Company>Meet Your Future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Sehlberg</dc:creator>
  <cp:lastModifiedBy>Ulrika Vargas</cp:lastModifiedBy>
  <cp:revision>71</cp:revision>
  <dcterms:created xsi:type="dcterms:W3CDTF">2014-11-13T08:18:25Z</dcterms:created>
  <dcterms:modified xsi:type="dcterms:W3CDTF">2016-12-12T12:56:29Z</dcterms:modified>
</cp:coreProperties>
</file>