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8"/>
  </p:notesMasterIdLst>
  <p:sldIdLst>
    <p:sldId id="443" r:id="rId2"/>
    <p:sldId id="421" r:id="rId3"/>
    <p:sldId id="1329" r:id="rId4"/>
    <p:sldId id="1332" r:id="rId5"/>
    <p:sldId id="259" r:id="rId6"/>
    <p:sldId id="1331" r:id="rId7"/>
    <p:sldId id="1339" r:id="rId8"/>
    <p:sldId id="1364" r:id="rId9"/>
    <p:sldId id="1365" r:id="rId10"/>
    <p:sldId id="1366" r:id="rId11"/>
    <p:sldId id="1341" r:id="rId12"/>
    <p:sldId id="1352" r:id="rId13"/>
    <p:sldId id="1353" r:id="rId14"/>
    <p:sldId id="1354" r:id="rId15"/>
    <p:sldId id="1355" r:id="rId16"/>
    <p:sldId id="1357" r:id="rId17"/>
    <p:sldId id="1358" r:id="rId18"/>
    <p:sldId id="1345" r:id="rId19"/>
    <p:sldId id="1346" r:id="rId20"/>
    <p:sldId id="1362" r:id="rId21"/>
    <p:sldId id="1363" r:id="rId22"/>
    <p:sldId id="1367" r:id="rId23"/>
    <p:sldId id="1368" r:id="rId24"/>
    <p:sldId id="1369" r:id="rId25"/>
    <p:sldId id="1370" r:id="rId26"/>
    <p:sldId id="1371" r:id="rId27"/>
    <p:sldId id="1372" r:id="rId28"/>
    <p:sldId id="1373" r:id="rId29"/>
    <p:sldId id="1374" r:id="rId30"/>
    <p:sldId id="1375" r:id="rId31"/>
    <p:sldId id="1376" r:id="rId32"/>
    <p:sldId id="1360" r:id="rId33"/>
    <p:sldId id="1350" r:id="rId34"/>
    <p:sldId id="1359" r:id="rId35"/>
    <p:sldId id="1298" r:id="rId36"/>
    <p:sldId id="41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A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08" autoAdjust="0"/>
    <p:restoredTop sz="94660"/>
  </p:normalViewPr>
  <p:slideViewPr>
    <p:cSldViewPr>
      <p:cViewPr varScale="1">
        <p:scale>
          <a:sx n="72" d="100"/>
          <a:sy n="72" d="100"/>
        </p:scale>
        <p:origin x="122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28C82-CA69-4C24-80B0-668ACBAF35BA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1793F-0F1D-49B1-A0BA-855CC243B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7EE8E72-DB05-4F25-921E-8373A995D12D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D161-9528-45B1-A429-B6D972A56A25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8BC2-373E-492A-ACB3-8076CE7139D5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006-9DB7-46F5-9D90-1E71F07ADF87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609601"/>
            <a:ext cx="8229600" cy="8382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457200"/>
            <a:ext cx="9128760" cy="762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517199"/>
            <a:ext cx="912876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D146-60E0-42B3-B050-79D997995FD0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2045-6CAE-4DAE-8FFC-092811B27E2C}" type="datetime1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54E2-7C77-47AD-978C-A10F19BCD4EF}" type="datetime1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691A-3BE9-406A-BB8C-B3BB24D9470B}" type="datetime1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524000"/>
            <a:ext cx="8229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FECC-5824-4FCE-BFF7-CED6C57E07CF}" type="datetime1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CDCD-E4C5-4930-A27B-99FAF7D39B37}" type="datetime1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1D15-B244-40C6-A276-85EA812108C8}" type="datetime1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325285C9-B633-43E6-BFFE-60FAA2493F9F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DZUdRSDOok&amp;t=294s&amp;ab_channel=StatQuestwithJoshStarmer" TargetMode="External"/><Relationship Id="rId2" Type="http://schemas.openxmlformats.org/officeDocument/2006/relationships/hyperlink" Target="https://www.naftaliharris.com/blog/visualizing-dbscan-clustering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81400" y="92867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i="0" dirty="0">
                <a:solidFill>
                  <a:srgbClr val="0099CC"/>
                </a:solidFill>
                <a:effectLst/>
                <a:latin typeface="arial" panose="020B0604020202020204" pitchFamily="34" charset="0"/>
              </a:rPr>
              <a:t>The National University of Computer and Emerging Sciences</a:t>
            </a:r>
            <a:endParaRPr lang="en-US" sz="2000" b="1" dirty="0">
              <a:solidFill>
                <a:srgbClr val="0099CC"/>
              </a:solidFill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76300" y="2589241"/>
            <a:ext cx="7391399" cy="838201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</a:rPr>
              <a:t>Unsupervised Learning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028700" y="4829633"/>
            <a:ext cx="70866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b="1" dirty="0" err="1">
                <a:solidFill>
                  <a:srgbClr val="002060"/>
                </a:solidFill>
                <a:latin typeface="Arial" charset="0"/>
              </a:rPr>
              <a:t>Dr.</a:t>
            </a: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 Akhtar Jamil</a:t>
            </a:r>
          </a:p>
          <a:p>
            <a:pPr algn="ctr">
              <a:spcBef>
                <a:spcPct val="50000"/>
              </a:spcBef>
            </a:pP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Department of Computer Science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6300" y="3900341"/>
            <a:ext cx="7391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Machine Learning for Data Science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  <p:pic>
        <p:nvPicPr>
          <p:cNvPr id="4098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id="{E0F510F5-0228-44A0-926A-4D4211F6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5802"/>
            <a:ext cx="1864889" cy="186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CE3A62-5C29-499E-8256-FBD552D3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3370-80AC-4E9D-9FF9-D81426488D70}" type="datetime1">
              <a:rPr lang="en-US" smtClean="0"/>
              <a:t>4/20/2022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808BEE6-F8F4-4A24-8FF4-E33955C7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0B18DA6-C312-4A10-95C0-9292A7C8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5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4ECE1-0FD1-4983-9B6F-2CAF499E2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Dense Region   vs   Less Dense Region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430B84-49D8-47F7-A794-197105DA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006-9DB7-46F5-9D90-1E71F07ADF87}" type="datetime1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6D23D-EBFB-47CF-819F-2CA0834A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7491C-90AE-4006-A3D4-96C20644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83CBB1F-3B6B-4D11-B736-D391D8AC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Density-based Clustering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2A8E75-F9A2-450B-949A-68CCCBA2C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32" y="2514600"/>
            <a:ext cx="7571136" cy="263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6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1CA825-F6C8-4042-A856-ECBD0C4D1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All clustering methods use almost </a:t>
            </a:r>
            <a:r>
              <a:rPr lang="en-US" b="0" i="0" dirty="0">
                <a:solidFill>
                  <a:srgbClr val="07AE77"/>
                </a:solidFill>
                <a:effectLst/>
                <a:latin typeface="open sans" panose="020B0606030504020204" pitchFamily="34" charset="0"/>
              </a:rPr>
              <a:t>the same approach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</a:p>
          <a:p>
            <a:pPr lvl="1"/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Calculate similarities 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and then add to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the cluster </a:t>
            </a:r>
          </a:p>
          <a:p>
            <a:r>
              <a:rPr lang="en-US" b="0" i="1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k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-means is generally good, but: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Need to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specify the number of clusters 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in beginning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K-Means may fail for </a:t>
            </a:r>
            <a:r>
              <a:rPr lang="en-US" b="0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different shapes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lvl="1"/>
            <a:r>
              <a:rPr lang="en-US" b="0" i="0" dirty="0">
                <a:solidFill>
                  <a:srgbClr val="07AE77"/>
                </a:solidFill>
                <a:effectLst/>
                <a:latin typeface="open sans" panose="020B0606030504020204" pitchFamily="34" charset="0"/>
              </a:rPr>
              <a:t>Outliers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can affect its performance	;</a:t>
            </a:r>
          </a:p>
          <a:p>
            <a:pPr lvl="2"/>
            <a:r>
              <a:rPr lang="en-US" sz="24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A slight change in 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data points </a:t>
            </a:r>
            <a:r>
              <a:rPr lang="en-US" sz="2400" b="0" i="1" dirty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might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 affect the clustering outcome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sz="2400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DBSCAN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clustering can overcome these.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543E1-B805-4C19-B08B-395F9544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006-9DB7-46F5-9D90-1E71F07ADF87}" type="datetime1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D6282-F463-4854-970C-A3CC92B9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810F0-D563-4C91-9491-E50432FC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0ACCD8-EA91-4F96-A253-9DA22132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Density-based Clustering</a:t>
            </a:r>
          </a:p>
        </p:txBody>
      </p:sp>
    </p:spTree>
    <p:extLst>
      <p:ext uri="{BB962C8B-B14F-4D97-AF65-F5344CB8AC3E}">
        <p14:creationId xmlns:p14="http://schemas.microsoft.com/office/powerpoint/2010/main" val="3989009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59891F-633B-4879-9B7C-B51BAAEAC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Density-based spatial clustering of applications with noise </a:t>
            </a:r>
            <a:r>
              <a:rPr lang="en-US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(DBSCAN).</a:t>
            </a:r>
          </a:p>
          <a:p>
            <a:r>
              <a:rPr lang="en-US" dirty="0"/>
              <a:t>Published by </a:t>
            </a:r>
            <a:r>
              <a:rPr lang="en-US" dirty="0">
                <a:solidFill>
                  <a:srgbClr val="0070C0"/>
                </a:solidFill>
              </a:rPr>
              <a:t>Ester et. al. in 1996</a:t>
            </a:r>
          </a:p>
          <a:p>
            <a:r>
              <a:rPr lang="en-US" dirty="0"/>
              <a:t>The algorithm </a:t>
            </a:r>
            <a:r>
              <a:rPr lang="en-US" dirty="0">
                <a:solidFill>
                  <a:srgbClr val="00B050"/>
                </a:solidFill>
              </a:rPr>
              <a:t>finds dense areas </a:t>
            </a:r>
            <a:r>
              <a:rPr lang="en-US" dirty="0"/>
              <a:t>and </a:t>
            </a:r>
            <a:r>
              <a:rPr lang="en-US" dirty="0">
                <a:solidFill>
                  <a:srgbClr val="00B050"/>
                </a:solidFill>
              </a:rPr>
              <a:t>expands these recursively </a:t>
            </a:r>
            <a:r>
              <a:rPr lang="en-US" dirty="0"/>
              <a:t>to find clusters. 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It can discover clusters of </a:t>
            </a:r>
            <a:r>
              <a:rPr lang="en-US" b="0" i="0" dirty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different shapes and sizes </a:t>
            </a:r>
          </a:p>
          <a:p>
            <a:r>
              <a:rPr lang="en-US" dirty="0">
                <a:solidFill>
                  <a:srgbClr val="111111"/>
                </a:solidFill>
                <a:latin typeface="open sans" panose="020B0606030504020204" pitchFamily="34" charset="0"/>
              </a:rPr>
              <a:t>Can perform well even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with outliers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b="1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26174D-1B2E-4341-9F9F-1BE50FE1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006-9DB7-46F5-9D90-1E71F07ADF87}" type="datetime1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CCD4B2-0E85-480D-8027-D2F0774E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F3B21-6FD3-4858-9B92-9204C959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04885BB-5B97-4A09-86E3-FD26F5E0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DBSCAN Clustering Algorithm</a:t>
            </a:r>
          </a:p>
        </p:txBody>
      </p:sp>
    </p:spTree>
    <p:extLst>
      <p:ext uri="{BB962C8B-B14F-4D97-AF65-F5344CB8AC3E}">
        <p14:creationId xmlns:p14="http://schemas.microsoft.com/office/powerpoint/2010/main" val="3655462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DE9F91-45E4-4DF7-AD22-326931A5B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The DBSCAN algorithm uses two parameters:</a:t>
            </a:r>
          </a:p>
          <a:p>
            <a:r>
              <a:rPr lang="en-US" sz="2400" b="1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eps (ε):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A 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distance measure 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that will be used to locate the points in the 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neighborhood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of any point.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minPts</a:t>
            </a:r>
            <a:r>
              <a:rPr lang="en-US" sz="2400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: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 The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minimum number of points 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(a threshold) clustered together for a region to be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considered dense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endParaRPr lang="en-US" sz="2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CF179-FD37-432E-8A2B-24CB5B71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006-9DB7-46F5-9D90-1E71F07ADF87}" type="datetime1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874ED-A4F7-4797-8963-FB42FCC4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6D499-74A7-48EC-8CCA-6E1538D9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5F4424-BD6D-4FB1-8816-DC800881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Algorithm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71BE43-B7F8-4036-A257-2A6E24C73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73" y="3706813"/>
            <a:ext cx="78390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66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25E416-56AF-4E8A-B5FC-29CF082AB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</a:t>
            </a:r>
            <a:r>
              <a:rPr lang="en-US" sz="3200" dirty="0">
                <a:solidFill>
                  <a:srgbClr val="00B050"/>
                </a:solidFill>
                <a:sym typeface="Symbol" panose="05050102010706020507" pitchFamily="18" charset="2"/>
              </a:rPr>
              <a:t></a:t>
            </a:r>
            <a:r>
              <a:rPr lang="en-US" dirty="0"/>
              <a:t> and </a:t>
            </a:r>
            <a:r>
              <a:rPr lang="en-US" dirty="0" err="1">
                <a:solidFill>
                  <a:srgbClr val="00B050"/>
                </a:solidFill>
              </a:rPr>
              <a:t>MinPts</a:t>
            </a:r>
            <a:r>
              <a:rPr lang="en-US" dirty="0"/>
              <a:t>, categorize the data points into </a:t>
            </a:r>
            <a:r>
              <a:rPr lang="en-US" dirty="0">
                <a:solidFill>
                  <a:srgbClr val="FF0000"/>
                </a:solidFill>
              </a:rPr>
              <a:t>three exclusive groups</a:t>
            </a:r>
            <a:r>
              <a:rPr lang="en-US" dirty="0"/>
              <a:t>.</a:t>
            </a:r>
          </a:p>
          <a:p>
            <a:r>
              <a:rPr lang="en-US" b="1" dirty="0"/>
              <a:t>Core point: </a:t>
            </a:r>
            <a:r>
              <a:rPr lang="en-US" dirty="0"/>
              <a:t>Having </a:t>
            </a:r>
            <a:r>
              <a:rPr lang="en-US" dirty="0">
                <a:solidFill>
                  <a:srgbClr val="FFC000"/>
                </a:solidFill>
              </a:rPr>
              <a:t>more than a specified number of points (</a:t>
            </a:r>
            <a:r>
              <a:rPr lang="en-US" dirty="0" err="1">
                <a:solidFill>
                  <a:srgbClr val="FFC000"/>
                </a:solidFill>
              </a:rPr>
              <a:t>MinPts</a:t>
            </a:r>
            <a:r>
              <a:rPr lang="en-US" dirty="0">
                <a:solidFill>
                  <a:srgbClr val="FFC000"/>
                </a:solidFill>
              </a:rPr>
              <a:t>) within radius (</a:t>
            </a:r>
            <a:r>
              <a:rPr lang="en-US" sz="2800" dirty="0">
                <a:solidFill>
                  <a:srgbClr val="FFC000"/>
                </a:solidFill>
                <a:sym typeface="Symbol" panose="05050102010706020507" pitchFamily="18" charset="2"/>
              </a:rPr>
              <a:t>)</a:t>
            </a:r>
          </a:p>
          <a:p>
            <a:r>
              <a:rPr lang="en-US" b="1" dirty="0"/>
              <a:t>Border point: </a:t>
            </a:r>
            <a:r>
              <a:rPr lang="en-US" dirty="0"/>
              <a:t>It has </a:t>
            </a:r>
            <a:r>
              <a:rPr lang="en-US" dirty="0">
                <a:solidFill>
                  <a:srgbClr val="00B0F0"/>
                </a:solidFill>
              </a:rPr>
              <a:t>fewer than </a:t>
            </a:r>
            <a:r>
              <a:rPr lang="en-US" dirty="0" err="1">
                <a:solidFill>
                  <a:srgbClr val="00B0F0"/>
                </a:solidFill>
              </a:rPr>
              <a:t>MinPts</a:t>
            </a:r>
            <a:r>
              <a:rPr lang="en-US" dirty="0">
                <a:solidFill>
                  <a:srgbClr val="00B0F0"/>
                </a:solidFill>
              </a:rPr>
              <a:t> within </a:t>
            </a:r>
            <a:r>
              <a:rPr lang="en-US" sz="2800" dirty="0">
                <a:solidFill>
                  <a:srgbClr val="00B0F0"/>
                </a:solidFill>
                <a:sym typeface="Symbol" panose="05050102010706020507" pitchFamily="18" charset="2"/>
              </a:rPr>
              <a:t>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but is in the </a:t>
            </a:r>
            <a:r>
              <a:rPr lang="en-US" dirty="0">
                <a:solidFill>
                  <a:srgbClr val="00B0F0"/>
                </a:solidFill>
              </a:rPr>
              <a:t>neighborhood of a core point</a:t>
            </a:r>
            <a:r>
              <a:rPr lang="en-US" dirty="0"/>
              <a:t>. </a:t>
            </a:r>
          </a:p>
          <a:p>
            <a:r>
              <a:rPr lang="en-US" b="1" dirty="0"/>
              <a:t>Noise point: </a:t>
            </a:r>
            <a:r>
              <a:rPr lang="en-US" dirty="0"/>
              <a:t>It is any point that is not a </a:t>
            </a:r>
            <a:r>
              <a:rPr lang="en-US" dirty="0">
                <a:solidFill>
                  <a:srgbClr val="00B050"/>
                </a:solidFill>
              </a:rPr>
              <a:t>core point nor a border point</a:t>
            </a:r>
            <a:r>
              <a:rPr lang="en-US" dirty="0"/>
              <a:t>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0C7DD0-0E12-482A-B993-2650A947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006-9DB7-46F5-9D90-1E71F07ADF87}" type="datetime1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C9FB4-61EA-4885-8D53-41D4E49A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62A46-9FE0-47F2-B311-51C85C72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914B81-38FF-43FF-8965-CA9A6E3D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Algorithm</a:t>
            </a:r>
          </a:p>
        </p:txBody>
      </p:sp>
    </p:spTree>
    <p:extLst>
      <p:ext uri="{BB962C8B-B14F-4D97-AF65-F5344CB8AC3E}">
        <p14:creationId xmlns:p14="http://schemas.microsoft.com/office/powerpoint/2010/main" val="2702959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F4967-04AA-4AE9-BE80-9E71DA1D8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006-9DB7-46F5-9D90-1E71F07ADF87}" type="datetime1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E5D8E-1DF3-485B-B932-F5EEC53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5B13B-FD68-45F3-AF32-FFD675C5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8500001-BE15-4505-8FA1-CF5FD106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Algorithm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ADF2FAD-860F-49C7-A974-0A7C3BFAB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772444"/>
            <a:ext cx="7848600" cy="4181475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21C25B-623F-4651-9668-D117C3104F41}"/>
              </a:ext>
            </a:extLst>
          </p:cNvPr>
          <p:cNvSpPr txBox="1"/>
          <p:nvPr/>
        </p:nvSpPr>
        <p:spPr>
          <a:xfrm>
            <a:off x="3200400" y="5923072"/>
            <a:ext cx="3968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ε  = 2, </a:t>
            </a:r>
            <a:r>
              <a:rPr lang="en-US" sz="3200" dirty="0" err="1">
                <a:solidFill>
                  <a:srgbClr val="C00000"/>
                </a:solidFill>
              </a:rPr>
              <a:t>minPts</a:t>
            </a:r>
            <a:r>
              <a:rPr lang="en-US" sz="3200" dirty="0">
                <a:solidFill>
                  <a:srgbClr val="C00000"/>
                </a:solidFill>
              </a:rPr>
              <a:t> = 4</a:t>
            </a:r>
          </a:p>
        </p:txBody>
      </p:sp>
    </p:spTree>
    <p:extLst>
      <p:ext uri="{BB962C8B-B14F-4D97-AF65-F5344CB8AC3E}">
        <p14:creationId xmlns:p14="http://schemas.microsoft.com/office/powerpoint/2010/main" val="1221514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DB6CB9-67BD-4EB7-8B96-56EB4599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Density-Reachable</a:t>
            </a:r>
            <a:r>
              <a:rPr lang="en-US" sz="3200" dirty="0"/>
              <a:t> (directly and indirectly):</a:t>
            </a:r>
          </a:p>
          <a:p>
            <a:r>
              <a:rPr lang="en-US" dirty="0"/>
              <a:t>A point p is </a:t>
            </a:r>
            <a:r>
              <a:rPr lang="en-US" dirty="0">
                <a:solidFill>
                  <a:srgbClr val="00B050"/>
                </a:solidFill>
              </a:rPr>
              <a:t>directly density-reachable </a:t>
            </a:r>
            <a:r>
              <a:rPr lang="en-US" dirty="0"/>
              <a:t>from p2</a:t>
            </a:r>
          </a:p>
          <a:p>
            <a:r>
              <a:rPr lang="en-US" dirty="0"/>
              <a:t>p2 is </a:t>
            </a:r>
            <a:r>
              <a:rPr lang="en-US" dirty="0">
                <a:solidFill>
                  <a:srgbClr val="FFC000"/>
                </a:solidFill>
              </a:rPr>
              <a:t>directly density-reachable </a:t>
            </a:r>
            <a:r>
              <a:rPr lang="en-US" sz="3200" dirty="0"/>
              <a:t>from p1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234C3-F890-4EA0-8594-9F565345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006-9DB7-46F5-9D90-1E71F07ADF87}" type="datetime1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E9B37-CCC0-408D-B341-C6AABD77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E6D83-F1C1-4917-A800-10B9C7A6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F38D156-0C62-4096-8700-BCBECDE88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Algorithm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0B6620-C7E6-4543-A842-0BDF119EC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3765274"/>
            <a:ext cx="26574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26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948C1F-5E1E-46C7-8A2B-6BC22082B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p 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 </a:t>
            </a:r>
            <a:r>
              <a:rPr lang="en-US" sz="3200" dirty="0">
                <a:solidFill>
                  <a:srgbClr val="00B050"/>
                </a:solidFill>
              </a:rPr>
              <a:t>p</a:t>
            </a:r>
            <a:r>
              <a:rPr lang="en-US" sz="3200" baseline="-25000" dirty="0">
                <a:solidFill>
                  <a:srgbClr val="00B050"/>
                </a:solidFill>
              </a:rPr>
              <a:t>2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 </a:t>
            </a:r>
            <a:r>
              <a:rPr lang="en-US" sz="3200" dirty="0">
                <a:solidFill>
                  <a:srgbClr val="00B050"/>
                </a:solidFill>
              </a:rPr>
              <a:t>p</a:t>
            </a:r>
            <a:r>
              <a:rPr lang="en-US" sz="3200" baseline="-25000" dirty="0">
                <a:solidFill>
                  <a:srgbClr val="00B050"/>
                </a:solidFill>
              </a:rPr>
              <a:t>1</a:t>
            </a:r>
            <a:r>
              <a:rPr lang="en-US" sz="3200" dirty="0">
                <a:solidFill>
                  <a:srgbClr val="00B050"/>
                </a:solidFill>
              </a:rPr>
              <a:t> form a chain</a:t>
            </a:r>
          </a:p>
          <a:p>
            <a:r>
              <a:rPr lang="en-US" sz="3200" dirty="0"/>
              <a:t>p is </a:t>
            </a:r>
            <a:r>
              <a:rPr lang="en-US" sz="3200" dirty="0">
                <a:solidFill>
                  <a:srgbClr val="FF0000"/>
                </a:solidFill>
              </a:rPr>
              <a:t>(indirectly) density-reachable</a:t>
            </a:r>
            <a:r>
              <a:rPr lang="en-US" sz="3200" dirty="0"/>
              <a:t> from p</a:t>
            </a:r>
            <a:r>
              <a:rPr lang="en-US" sz="3200" baseline="-25000" dirty="0"/>
              <a:t>1</a:t>
            </a:r>
            <a:r>
              <a:rPr lang="en-US" sz="3200" dirty="0"/>
              <a:t> </a:t>
            </a:r>
          </a:p>
          <a:p>
            <a:r>
              <a:rPr lang="en-US" sz="3200" dirty="0"/>
              <a:t>p</a:t>
            </a:r>
            <a:r>
              <a:rPr lang="en-US" sz="3200" baseline="-25000" dirty="0"/>
              <a:t>1</a:t>
            </a:r>
            <a:r>
              <a:rPr lang="en-US" sz="3200" dirty="0"/>
              <a:t> is </a:t>
            </a:r>
            <a:r>
              <a:rPr lang="en-US" sz="3200" dirty="0">
                <a:solidFill>
                  <a:srgbClr val="FFC000"/>
                </a:solidFill>
              </a:rPr>
              <a:t>not density-reachable </a:t>
            </a:r>
            <a:r>
              <a:rPr lang="en-US" sz="3200" dirty="0"/>
              <a:t>from p</a:t>
            </a:r>
          </a:p>
          <a:p>
            <a:endParaRPr lang="en-US" sz="3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6AD2D9-CDF9-4F20-B2C1-9E3157241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006-9DB7-46F5-9D90-1E71F07ADF87}" type="datetime1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D5AFC-A6C9-4E29-AA9F-54A7390E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90AFA-12B4-447B-B664-7894072C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CA7FA7-771C-465C-B5E0-DE7554CDF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Algorithm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C70B3B-BD7B-4B88-9129-0C504E743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429000"/>
            <a:ext cx="26574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23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D733C-20B7-4639-B113-ECE364A1C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006-9DB7-46F5-9D90-1E71F07ADF87}" type="datetime1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7C10E-B32B-4DE2-9F42-776A07FE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D2EDB-6E4D-4C8E-AAB5-EE7754D5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5B67B42-A840-43EF-ACF3-F5ED29B3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Algorithm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E339199-A645-4DC6-B3B2-EEA73F65A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58A973B-47D3-4960-8406-CC4FADAD3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09307"/>
            <a:ext cx="3867150" cy="3009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B8AB601-43FD-4AC6-B563-3B19A5002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109307"/>
            <a:ext cx="4019550" cy="30099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24E2F9-E1C3-4449-BD98-DAD3146FA03D}"/>
              </a:ext>
            </a:extLst>
          </p:cNvPr>
          <p:cNvCxnSpPr>
            <a:cxnSpLocks/>
          </p:cNvCxnSpPr>
          <p:nvPr/>
        </p:nvCxnSpPr>
        <p:spPr>
          <a:xfrm flipH="1" flipV="1">
            <a:off x="2895600" y="3962400"/>
            <a:ext cx="914400" cy="16659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2DA5EE-DD4B-424F-8CEA-8E05A44A2ABE}"/>
              </a:ext>
            </a:extLst>
          </p:cNvPr>
          <p:cNvCxnSpPr/>
          <p:nvPr/>
        </p:nvCxnSpPr>
        <p:spPr>
          <a:xfrm flipH="1" flipV="1">
            <a:off x="3048000" y="2895600"/>
            <a:ext cx="762000" cy="27327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EDF16A3-F113-4CBF-928A-D3A959570617}"/>
              </a:ext>
            </a:extLst>
          </p:cNvPr>
          <p:cNvSpPr txBox="1"/>
          <p:nvPr/>
        </p:nvSpPr>
        <p:spPr>
          <a:xfrm>
            <a:off x="3200400" y="5609084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High Density</a:t>
            </a:r>
          </a:p>
        </p:txBody>
      </p:sp>
    </p:spTree>
    <p:extLst>
      <p:ext uri="{BB962C8B-B14F-4D97-AF65-F5344CB8AC3E}">
        <p14:creationId xmlns:p14="http://schemas.microsoft.com/office/powerpoint/2010/main" val="1763368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85EFAB-5EBD-4E4C-AAE9-A86604A7A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 – </a:t>
            </a:r>
            <a:r>
              <a:rPr lang="en-US" dirty="0">
                <a:solidFill>
                  <a:srgbClr val="FF0000"/>
                </a:solidFill>
              </a:rPr>
              <a:t>Clusters are dense regions </a:t>
            </a:r>
            <a:r>
              <a:rPr lang="en-US" dirty="0"/>
              <a:t>in the data space, separated by regions of lower object density </a:t>
            </a:r>
          </a:p>
          <a:p>
            <a:r>
              <a:rPr lang="en-US" dirty="0"/>
              <a:t>A cluster is defined as a maximal set of density connected points </a:t>
            </a:r>
          </a:p>
          <a:p>
            <a:r>
              <a:rPr lang="en-US" dirty="0"/>
              <a:t>Discovers clusters of arbitrary shape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52A0D3-4F1D-4941-BE35-859CA7AF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006-9DB7-46F5-9D90-1E71F07ADF87}" type="datetime1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9599E-A0FF-456B-8056-1D461A0BF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251BC-0A11-4A55-AD25-BA16D09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E3A2FB9-1CDE-47C6-8C33-A288074D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Algorithm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A6DA56-CDAC-4EED-AFA9-09DCACDED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791" y="4493362"/>
            <a:ext cx="3124200" cy="180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2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Review of Previous Lecture</a:t>
            </a:r>
          </a:p>
          <a:p>
            <a:r>
              <a:rPr lang="en-US" dirty="0">
                <a:solidFill>
                  <a:srgbClr val="00B050"/>
                </a:solidFill>
              </a:rPr>
              <a:t>Today’s Lecture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DBSCAN Clustering Algorithm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402D7-A97B-483B-B162-D01C3F95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F08E-A05B-4A5C-BEC7-0CF9B928A8E4}" type="datetime1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73A54A-7D4E-437F-83F7-634F4507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EB498-E246-4877-A681-DE3891A3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59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2E1E42-AFD0-4A2D-B12A-839F7395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006-9DB7-46F5-9D90-1E71F07ADF87}" type="datetime1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193D3-035D-4EA7-A81F-FC807DC3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83895-4C34-4F22-BBA8-A2F9F9FA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ABAE3FE-E918-44E7-8AA3-6AD7B90B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Algorithm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6C6056-BEC9-406F-8398-91D718F2F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10713"/>
            <a:ext cx="8286879" cy="47376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9411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C0436-1B13-4C4F-81FF-F13ED27B2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006-9DB7-46F5-9D90-1E71F07ADF87}" type="datetime1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162C0-6269-49EE-B35D-401F9FB2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EC046-452C-47F2-82A0-1F61930E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3EDEDE-D2A9-420A-BADF-3F23BD80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Algorithm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770E71-AE92-4A1E-807B-CF4BF69A6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52600"/>
            <a:ext cx="8001000" cy="41841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6328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620DBB-336D-43C5-BB02-A6453C072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00199"/>
            <a:ext cx="6248400" cy="4459593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2D054-9D91-43A2-AF62-438DEF22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006-9DB7-46F5-9D90-1E71F07ADF87}" type="datetime1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43DF2-52A3-4A0E-B777-139AB51CA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8A9EA-0F23-46AD-947E-28AF1AD9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2D0DE63-472C-43B2-B3B9-82B2E8BB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Algorithm</a:t>
            </a:r>
          </a:p>
        </p:txBody>
      </p:sp>
    </p:spTree>
    <p:extLst>
      <p:ext uri="{BB962C8B-B14F-4D97-AF65-F5344CB8AC3E}">
        <p14:creationId xmlns:p14="http://schemas.microsoft.com/office/powerpoint/2010/main" val="315882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7B0E61D-04A2-4259-8DAF-B5ED8A454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668" y="1600200"/>
            <a:ext cx="6536532" cy="4596984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335ED-B2E4-422D-BE60-65886C61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006-9DB7-46F5-9D90-1E71F07ADF87}" type="datetime1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42846-6183-4CB6-8000-47FB89CB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2C5C5-614F-4B02-8212-C54DDF2E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928B84D-557B-4302-ABC7-44603E25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Algorithm</a:t>
            </a:r>
          </a:p>
        </p:txBody>
      </p:sp>
    </p:spTree>
    <p:extLst>
      <p:ext uri="{BB962C8B-B14F-4D97-AF65-F5344CB8AC3E}">
        <p14:creationId xmlns:p14="http://schemas.microsoft.com/office/powerpoint/2010/main" val="3534402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555C5B-5015-4B70-8290-B41AA2320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600200"/>
            <a:ext cx="6705600" cy="4767263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AE415-9DB0-4F27-9EA7-AED5E9A9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006-9DB7-46F5-9D90-1E71F07ADF87}" type="datetime1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5B393-5391-458C-970A-9C75F9963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2E3A2-AE36-460C-99EE-FD957EA3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44DC925-4784-4322-AB5C-48526ACF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Algorithm</a:t>
            </a:r>
          </a:p>
        </p:txBody>
      </p:sp>
    </p:spTree>
    <p:extLst>
      <p:ext uri="{BB962C8B-B14F-4D97-AF65-F5344CB8AC3E}">
        <p14:creationId xmlns:p14="http://schemas.microsoft.com/office/powerpoint/2010/main" val="3608579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14AD2B1-925F-4C32-881E-4496C0353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666289"/>
            <a:ext cx="6673372" cy="4525963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D11781-5571-4D82-A8BD-E87BD045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006-9DB7-46F5-9D90-1E71F07ADF87}" type="datetime1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6D8B0-77A5-43C2-9A5B-B888A0F1C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3C684-6B62-4849-84FB-5B9E0C81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BB859CF-652F-4A08-A844-9466F6C2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Algorithm</a:t>
            </a:r>
          </a:p>
        </p:txBody>
      </p:sp>
    </p:spTree>
    <p:extLst>
      <p:ext uri="{BB962C8B-B14F-4D97-AF65-F5344CB8AC3E}">
        <p14:creationId xmlns:p14="http://schemas.microsoft.com/office/powerpoint/2010/main" val="4105981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1E3BCE-3BCA-4285-9D65-27AD6F3CC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1169" y="1600200"/>
            <a:ext cx="6281662" cy="4525963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C3AAF-9B96-4904-81BD-8E01AD64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006-9DB7-46F5-9D90-1E71F07ADF87}" type="datetime1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74E56-7B37-4A91-8905-7AC2D4C2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E94ED-FC07-4AF7-A1C5-51A803B1C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41912B9-0C12-4577-9403-DB9488F0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Algorithm</a:t>
            </a:r>
          </a:p>
        </p:txBody>
      </p:sp>
    </p:spTree>
    <p:extLst>
      <p:ext uri="{BB962C8B-B14F-4D97-AF65-F5344CB8AC3E}">
        <p14:creationId xmlns:p14="http://schemas.microsoft.com/office/powerpoint/2010/main" val="81680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574AB2F-3585-404B-983A-7DAC800F4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815" y="1600200"/>
            <a:ext cx="6936370" cy="4525963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6B86E9-B864-4C8F-9FE6-9936301F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006-9DB7-46F5-9D90-1E71F07ADF87}" type="datetime1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69326-2DDE-44F3-B332-99AC65C2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A5391-3A6E-4DC4-A6DB-7346EEB3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B8C101F-FF42-4C41-82D2-375F5744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Algorithm</a:t>
            </a:r>
          </a:p>
        </p:txBody>
      </p:sp>
    </p:spTree>
    <p:extLst>
      <p:ext uri="{BB962C8B-B14F-4D97-AF65-F5344CB8AC3E}">
        <p14:creationId xmlns:p14="http://schemas.microsoft.com/office/powerpoint/2010/main" val="1774462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565FAB-74AB-486B-8D74-ABCE81037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988" y="1722436"/>
            <a:ext cx="7064023" cy="4525963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DC90F-574C-42D5-96E6-3709CF55B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006-9DB7-46F5-9D90-1E71F07ADF87}" type="datetime1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A6CAB-A55D-4C06-9ED9-C1AB1204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79EF5-744E-440C-AAE9-099A5310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132406-4448-49F4-BDEC-624A3313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Algorithm</a:t>
            </a:r>
          </a:p>
        </p:txBody>
      </p:sp>
    </p:spTree>
    <p:extLst>
      <p:ext uri="{BB962C8B-B14F-4D97-AF65-F5344CB8AC3E}">
        <p14:creationId xmlns:p14="http://schemas.microsoft.com/office/powerpoint/2010/main" val="2580037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C112B3C-DD67-4350-ADFB-C61F24256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600200"/>
            <a:ext cx="6203316" cy="4525963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9B85A-B56F-4723-B23C-098E03CA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006-9DB7-46F5-9D90-1E71F07ADF87}" type="datetime1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DE2D7-CA7A-4B42-92F9-B81EEA815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4CDC9-6623-4F32-8F90-4E65825A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00E808C-F820-49C6-ABDA-6C78675C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Algorithm</a:t>
            </a:r>
          </a:p>
        </p:txBody>
      </p:sp>
    </p:spTree>
    <p:extLst>
      <p:ext uri="{BB962C8B-B14F-4D97-AF65-F5344CB8AC3E}">
        <p14:creationId xmlns:p14="http://schemas.microsoft.com/office/powerpoint/2010/main" val="130904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3079A-4BDE-4F99-9EE0-D1CCE7AE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006-9DB7-46F5-9D90-1E71F07ADF87}" type="datetime1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C41AE-F914-4B22-B662-5C842171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C3316-8092-4E4A-8004-A820C6E2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8D9F73E-394A-47B0-B9BE-860E9DBB5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09900"/>
            <a:ext cx="8229600" cy="838200"/>
          </a:xfrm>
        </p:spPr>
        <p:txBody>
          <a:bodyPr/>
          <a:lstStyle/>
          <a:p>
            <a:r>
              <a:rPr lang="en-US" dirty="0"/>
              <a:t>Review of Previous Lecture</a:t>
            </a:r>
          </a:p>
        </p:txBody>
      </p:sp>
    </p:spTree>
    <p:extLst>
      <p:ext uri="{BB962C8B-B14F-4D97-AF65-F5344CB8AC3E}">
        <p14:creationId xmlns:p14="http://schemas.microsoft.com/office/powerpoint/2010/main" val="3944360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53F78CE-F3AE-43B3-976C-3CCF1578A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731" y="1600200"/>
            <a:ext cx="6482537" cy="4525963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69D0C-B3D2-4C13-ABA4-3C86A1B2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006-9DB7-46F5-9D90-1E71F07ADF87}" type="datetime1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6DCD5-C29D-4F5F-AADF-7620E652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4E78B-5A7D-4F81-B020-9508E21F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8FF3626-D086-4BA9-B608-6CC96EA3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Algorithm</a:t>
            </a:r>
          </a:p>
        </p:txBody>
      </p:sp>
    </p:spTree>
    <p:extLst>
      <p:ext uri="{BB962C8B-B14F-4D97-AF65-F5344CB8AC3E}">
        <p14:creationId xmlns:p14="http://schemas.microsoft.com/office/powerpoint/2010/main" val="722321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4E9A4E0-194B-4156-AA70-6050B39B9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920" y="1600200"/>
            <a:ext cx="6342160" cy="4525963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34760D-C1B8-4151-8463-3AB673B63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006-9DB7-46F5-9D90-1E71F07ADF87}" type="datetime1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153ED-643D-434F-BBEA-81691A85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CCF17-99DC-4E50-A7AD-5DC0F877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15E9868-1FC3-4131-92F4-24D9DCAB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Algorithm</a:t>
            </a:r>
          </a:p>
        </p:txBody>
      </p:sp>
    </p:spTree>
    <p:extLst>
      <p:ext uri="{BB962C8B-B14F-4D97-AF65-F5344CB8AC3E}">
        <p14:creationId xmlns:p14="http://schemas.microsoft.com/office/powerpoint/2010/main" val="5121360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5A19E9-B072-4916-BB0D-4DE07267F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Resistant to Noise </a:t>
            </a:r>
          </a:p>
          <a:p>
            <a:r>
              <a:rPr lang="en-US" dirty="0"/>
              <a:t>Can handle clusters of different shapes and sizes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69D6F7-DFCC-469E-B065-DA838107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006-9DB7-46F5-9D90-1E71F07ADF87}" type="datetime1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C457C-E922-4739-A431-7E479F89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2333D-DB1B-4AF6-AC94-D4D35CED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68575D-E8F1-416B-814A-C509961B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4CD42E-0C5D-4F60-98B5-AAFC7F666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91" y="3112190"/>
            <a:ext cx="79819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27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6FE207-9EEC-42FF-90E3-3189C6DDE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handle </a:t>
            </a:r>
            <a:r>
              <a:rPr lang="en-US" dirty="0">
                <a:solidFill>
                  <a:srgbClr val="FF0000"/>
                </a:solidFill>
              </a:rPr>
              <a:t>varying densities </a:t>
            </a:r>
          </a:p>
          <a:p>
            <a:r>
              <a:rPr lang="en-US" dirty="0"/>
              <a:t>Sensitive to parameters—hard to determine the correct set of parameters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51F6C1-E7F5-4205-B91F-31A8E7761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006-9DB7-46F5-9D90-1E71F07ADF87}" type="datetime1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A7F68-6A32-49C0-B8B2-762A69DB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63AC1-85A9-4665-9A59-4CE2D8BC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4F39F4-46AD-4C7C-92ED-F43A8D30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D76491-0416-44FC-A9B6-8EA2AB4A9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221" y="3429000"/>
            <a:ext cx="2828925" cy="2219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659314-5FA5-4B8C-B260-4CA4BF330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491" y="3195637"/>
            <a:ext cx="36004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92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705689-94F6-4547-92D1-2DB3850E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006-9DB7-46F5-9D90-1E71F07ADF87}" type="datetime1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8CF53-B1E3-4939-8001-46FF0217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1EE4E-5EAF-47A7-A37D-BDF26D53E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543A527-1111-4432-9A3C-B58C823C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614632-3FA3-45EB-81A2-3528B6401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362200"/>
            <a:ext cx="3411708" cy="2676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78A746-9D02-4042-BCB8-FB49C0F05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391" y="1905000"/>
            <a:ext cx="4557409" cy="34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97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451F11-1A79-4878-BD6B-B8BF6260D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  <a:p>
            <a:r>
              <a:rPr lang="en-US" dirty="0">
                <a:hlinkClick r:id="rId2"/>
              </a:rPr>
              <a:t>https://www.naftaliharris.com/blog/visualizing-dbscan-clustering/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https://www.youtube.com/watch?v=RDZUdRSDOok&amp;t=294s&amp;ab_channel=StatQuestwithJoshStarmer</a:t>
            </a:r>
            <a:endParaRPr lang="en-US" dirty="0"/>
          </a:p>
          <a:p>
            <a:r>
              <a:rPr lang="en-US">
                <a:hlinkClick r:id="rId2"/>
              </a:rPr>
              <a:t>https://www.naftaliharris.com/blog/visualizing-dbscan-clustering/</a:t>
            </a:r>
            <a:endParaRPr lang="en-US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9E980EE-E49A-432C-9A0E-21147F21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48DCE-46ED-4FCE-A81D-B65C35EF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C449-682A-4E74-B776-CD27622066FE}" type="datetime1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0F90D-8F13-421E-8B83-A7E30BD0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33FBBB-D9A7-4725-8EA4-AC9CA4F4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41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152" y="2866671"/>
            <a:ext cx="7886700" cy="606423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Thank You </a:t>
            </a:r>
            <a:r>
              <a:rPr lang="en-US" sz="7200" dirty="0">
                <a:sym typeface="Wingdings" panose="05000000000000000000" pitchFamily="2" charset="2"/>
              </a:rPr>
              <a:t> </a:t>
            </a:r>
            <a:endParaRPr lang="en-US" sz="7200" dirty="0"/>
          </a:p>
        </p:txBody>
      </p:sp>
      <p:sp>
        <p:nvSpPr>
          <p:cNvPr id="4" name="Rectangle 3"/>
          <p:cNvSpPr/>
          <p:nvPr/>
        </p:nvSpPr>
        <p:spPr>
          <a:xfrm>
            <a:off x="202676" y="762000"/>
            <a:ext cx="8484124" cy="1404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1D60B6-C4AB-4FCE-A7D0-FA402B4C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F2CA-75F1-453F-B7B2-A16A5B6D932D}" type="datetime1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114CE-420E-4172-B2B3-AF289C1C3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F60BAE-FF99-448B-948D-19B928DA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3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6AB06F-15F5-4DE6-93F0-C933F84C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We randomly select initial centroids in K-Means clustering algorithm.</a:t>
            </a:r>
          </a:p>
          <a:p>
            <a:pPr lvl="1"/>
            <a:r>
              <a:rPr lang="en-US" b="0" i="0" dirty="0">
                <a:solidFill>
                  <a:srgbClr val="FF0000"/>
                </a:solidFill>
                <a:effectLst/>
                <a:latin typeface="charter"/>
              </a:rPr>
              <a:t>initialization sensitivity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There are two approaches to </a:t>
            </a:r>
            <a:r>
              <a:rPr lang="en-US" b="0" i="0" dirty="0">
                <a:solidFill>
                  <a:srgbClr val="0070C0"/>
                </a:solidFill>
                <a:effectLst/>
                <a:latin typeface="charter"/>
              </a:rPr>
              <a:t>avoid initialization sensitivity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Repeat K-means: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Repeating the algorithm and </a:t>
            </a:r>
            <a:r>
              <a:rPr lang="en-US" b="0" i="0" dirty="0">
                <a:solidFill>
                  <a:srgbClr val="0070C0"/>
                </a:solidFill>
                <a:effectLst/>
                <a:latin typeface="charter"/>
              </a:rPr>
              <a:t>initialization of centroids several times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and pick the clustering approach that has a </a:t>
            </a:r>
            <a:r>
              <a:rPr lang="en-US" b="0" i="0" dirty="0">
                <a:solidFill>
                  <a:srgbClr val="00B050"/>
                </a:solidFill>
                <a:effectLst/>
                <a:latin typeface="charter"/>
              </a:rPr>
              <a:t>small intra-cluster distance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and </a:t>
            </a:r>
            <a:r>
              <a:rPr lang="en-US" b="0" i="0" dirty="0">
                <a:solidFill>
                  <a:srgbClr val="00B050"/>
                </a:solidFill>
                <a:effectLst/>
                <a:latin typeface="charter"/>
              </a:rPr>
              <a:t>large inter-cluster distance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K-Means++: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K-Means++ is a smart centroid initialization technique.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5CB08-3895-4D1A-BE57-717944269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006-9DB7-46F5-9D90-1E71F07ADF87}" type="datetime1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9D77F-9AC5-4FDF-8375-94B7BF5DE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9E100-B62E-4AD6-BD44-2635C870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99C8DD-A39C-45AD-B6A6-52272438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10064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>
            <a:extLst>
              <a:ext uri="{FF2B5EF4-FFF2-40B4-BE49-F238E27FC236}">
                <a16:creationId xmlns:a16="http://schemas.microsoft.com/office/drawing/2014/main" id="{F9B0EC25-1893-4456-95E5-066B3D244A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F7D606E-9A3E-4814-9877-FB34FA16C8F6}" type="slidenum">
              <a:rPr lang="en-US" altLang="en-PK" sz="1200">
                <a:latin typeface="Helvetica" panose="020B0604020202020204" pitchFamily="34" charset="0"/>
              </a:rPr>
              <a:pPr eaLnBrk="1" hangingPunct="1"/>
              <a:t>5</a:t>
            </a:fld>
            <a:endParaRPr lang="en-US" altLang="en-PK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FE87659-943F-4EA4-80A7-2BD2C38135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Hierarchical Clustering</a:t>
            </a:r>
          </a:p>
        </p:txBody>
      </p:sp>
      <p:sp>
        <p:nvSpPr>
          <p:cNvPr id="24580" name="Rectangle 19">
            <a:extLst>
              <a:ext uri="{FF2B5EF4-FFF2-40B4-BE49-F238E27FC236}">
                <a16:creationId xmlns:a16="http://schemas.microsoft.com/office/drawing/2014/main" id="{B66185FE-DD20-4563-951F-3DE93EE25F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PK" sz="2800" dirty="0"/>
              <a:t>Build a tree-based hierarchical taxonomy </a:t>
            </a:r>
            <a:r>
              <a:rPr lang="en-US" altLang="en-PK" sz="2800" dirty="0">
                <a:solidFill>
                  <a:srgbClr val="0070C0"/>
                </a:solidFill>
              </a:rPr>
              <a:t>(</a:t>
            </a:r>
            <a:r>
              <a:rPr lang="en-US" altLang="en-PK" sz="2800" i="1" dirty="0">
                <a:solidFill>
                  <a:srgbClr val="0070C0"/>
                </a:solidFill>
              </a:rPr>
              <a:t>dendrogram</a:t>
            </a:r>
            <a:r>
              <a:rPr lang="en-US" altLang="en-PK" sz="2800" dirty="0">
                <a:solidFill>
                  <a:srgbClr val="0070C0"/>
                </a:solidFill>
              </a:rPr>
              <a:t>) </a:t>
            </a:r>
            <a:r>
              <a:rPr lang="en-US" altLang="en-PK" sz="2800" dirty="0"/>
              <a:t>from a set of unlabeled examples.</a:t>
            </a:r>
          </a:p>
          <a:p>
            <a:pPr eaLnBrk="1" hangingPunct="1"/>
            <a:endParaRPr lang="en-US" altLang="en-PK" sz="2800" dirty="0"/>
          </a:p>
          <a:p>
            <a:pPr eaLnBrk="1" hangingPunct="1">
              <a:buFontTx/>
              <a:buNone/>
            </a:pPr>
            <a:endParaRPr lang="en-US" altLang="en-PK" sz="2800" dirty="0"/>
          </a:p>
          <a:p>
            <a:pPr eaLnBrk="1" hangingPunct="1"/>
            <a:endParaRPr lang="en-US" altLang="en-PK" sz="2800" dirty="0"/>
          </a:p>
          <a:p>
            <a:pPr eaLnBrk="1" hangingPunct="1"/>
            <a:endParaRPr lang="en-US" altLang="en-PK" sz="2800" dirty="0"/>
          </a:p>
          <a:p>
            <a:pPr eaLnBrk="1" hangingPunct="1"/>
            <a:r>
              <a:rPr lang="en-US" altLang="en-PK" sz="2800" dirty="0"/>
              <a:t>Recursive application of a </a:t>
            </a:r>
            <a:r>
              <a:rPr lang="en-US" altLang="en-PK" sz="2800" dirty="0">
                <a:solidFill>
                  <a:srgbClr val="FF0000"/>
                </a:solidFill>
              </a:rPr>
              <a:t>standard clustering algorithm</a:t>
            </a:r>
            <a:r>
              <a:rPr lang="en-US" altLang="en-PK" sz="2800" dirty="0"/>
              <a:t> can produce hierarchical clustering.</a:t>
            </a:r>
          </a:p>
          <a:p>
            <a:pPr eaLnBrk="1" hangingPunct="1"/>
            <a:endParaRPr lang="en-US" altLang="en-PK" sz="2800" dirty="0"/>
          </a:p>
          <a:p>
            <a:pPr eaLnBrk="1" hangingPunct="1"/>
            <a:endParaRPr lang="en-US" altLang="en-PK" sz="2800" dirty="0"/>
          </a:p>
        </p:txBody>
      </p:sp>
      <p:grpSp>
        <p:nvGrpSpPr>
          <p:cNvPr id="24581" name="Group 91">
            <a:extLst>
              <a:ext uri="{FF2B5EF4-FFF2-40B4-BE49-F238E27FC236}">
                <a16:creationId xmlns:a16="http://schemas.microsoft.com/office/drawing/2014/main" id="{1ED2117E-984E-47EB-86B7-B73EF0EE401E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286000"/>
            <a:ext cx="5867400" cy="1981200"/>
            <a:chOff x="1056" y="1536"/>
            <a:chExt cx="3696" cy="1248"/>
          </a:xfrm>
        </p:grpSpPr>
        <p:sp>
          <p:nvSpPr>
            <p:cNvPr id="24582" name="Text Box 22">
              <a:extLst>
                <a:ext uri="{FF2B5EF4-FFF2-40B4-BE49-F238E27FC236}">
                  <a16:creationId xmlns:a16="http://schemas.microsoft.com/office/drawing/2014/main" id="{8458750C-3BF9-4754-A41A-15A44F6B4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36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PK">
                  <a:solidFill>
                    <a:schemeClr val="tx2"/>
                  </a:solidFill>
                </a:rPr>
                <a:t>animal</a:t>
              </a:r>
            </a:p>
          </p:txBody>
        </p:sp>
        <p:sp>
          <p:nvSpPr>
            <p:cNvPr id="24583" name="Text Box 23">
              <a:extLst>
                <a:ext uri="{FF2B5EF4-FFF2-40B4-BE49-F238E27FC236}">
                  <a16:creationId xmlns:a16="http://schemas.microsoft.com/office/drawing/2014/main" id="{6CBFB4B8-859C-4C6C-BB7F-9DF770B44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872"/>
              <a:ext cx="7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PK">
                  <a:solidFill>
                    <a:schemeClr val="tx2"/>
                  </a:solidFill>
                </a:rPr>
                <a:t>vertebrate</a:t>
              </a:r>
            </a:p>
          </p:txBody>
        </p:sp>
        <p:sp>
          <p:nvSpPr>
            <p:cNvPr id="24584" name="Text Box 55">
              <a:extLst>
                <a:ext uri="{FF2B5EF4-FFF2-40B4-BE49-F238E27FC236}">
                  <a16:creationId xmlns:a16="http://schemas.microsoft.com/office/drawing/2014/main" id="{64F5904E-F7DD-45DD-BD07-08FA577FB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256"/>
              <a:ext cx="36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PK">
                  <a:solidFill>
                    <a:schemeClr val="tx2"/>
                  </a:solidFill>
                </a:rPr>
                <a:t>fish reptile amphib. mammal      worm insect crustacean</a:t>
              </a:r>
            </a:p>
          </p:txBody>
        </p:sp>
        <p:sp>
          <p:nvSpPr>
            <p:cNvPr id="24585" name="Text Box 57">
              <a:extLst>
                <a:ext uri="{FF2B5EF4-FFF2-40B4-BE49-F238E27FC236}">
                  <a16:creationId xmlns:a16="http://schemas.microsoft.com/office/drawing/2014/main" id="{58B63A05-45BF-4E2B-9212-D925AA37C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872"/>
              <a:ext cx="8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PK">
                  <a:solidFill>
                    <a:schemeClr val="tx2"/>
                  </a:solidFill>
                </a:rPr>
                <a:t>invertebrate</a:t>
              </a:r>
            </a:p>
          </p:txBody>
        </p:sp>
        <p:sp>
          <p:nvSpPr>
            <p:cNvPr id="24586" name="Line 58">
              <a:extLst>
                <a:ext uri="{FF2B5EF4-FFF2-40B4-BE49-F238E27FC236}">
                  <a16:creationId xmlns:a16="http://schemas.microsoft.com/office/drawing/2014/main" id="{8922E001-99F0-422D-A2BA-D7D92EA7A5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4" y="1736"/>
              <a:ext cx="962" cy="2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587" name="Line 59">
              <a:extLst>
                <a:ext uri="{FF2B5EF4-FFF2-40B4-BE49-F238E27FC236}">
                  <a16:creationId xmlns:a16="http://schemas.microsoft.com/office/drawing/2014/main" id="{1F8AE5C3-B016-4B36-9819-1335DCB56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4" y="1736"/>
              <a:ext cx="639" cy="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588" name="Line 60">
              <a:extLst>
                <a:ext uri="{FF2B5EF4-FFF2-40B4-BE49-F238E27FC236}">
                  <a16:creationId xmlns:a16="http://schemas.microsoft.com/office/drawing/2014/main" id="{73EF2C82-7A13-4C17-9C2C-ACE41303F8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32" y="2059"/>
              <a:ext cx="876" cy="2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589" name="Line 61">
              <a:extLst>
                <a:ext uri="{FF2B5EF4-FFF2-40B4-BE49-F238E27FC236}">
                  <a16:creationId xmlns:a16="http://schemas.microsoft.com/office/drawing/2014/main" id="{F8EB2808-5FBE-44C4-868F-C5D8148F86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5" y="2059"/>
              <a:ext cx="473" cy="2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590" name="Line 62">
              <a:extLst>
                <a:ext uri="{FF2B5EF4-FFF2-40B4-BE49-F238E27FC236}">
                  <a16:creationId xmlns:a16="http://schemas.microsoft.com/office/drawing/2014/main" id="{48E007C1-1312-4C62-A9C6-4719FA557E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2059"/>
              <a:ext cx="0" cy="3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591" name="Line 63">
              <a:extLst>
                <a:ext uri="{FF2B5EF4-FFF2-40B4-BE49-F238E27FC236}">
                  <a16:creationId xmlns:a16="http://schemas.microsoft.com/office/drawing/2014/main" id="{04088D36-4697-48A8-893D-BB8DF2E11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2059"/>
              <a:ext cx="513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592" name="Line 64">
              <a:extLst>
                <a:ext uri="{FF2B5EF4-FFF2-40B4-BE49-F238E27FC236}">
                  <a16:creationId xmlns:a16="http://schemas.microsoft.com/office/drawing/2014/main" id="{98442308-1FD3-417A-A41B-28A7127D14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6" y="2044"/>
              <a:ext cx="347" cy="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593" name="Line 65">
              <a:extLst>
                <a:ext uri="{FF2B5EF4-FFF2-40B4-BE49-F238E27FC236}">
                  <a16:creationId xmlns:a16="http://schemas.microsoft.com/office/drawing/2014/main" id="{5CC84AB0-4FCF-4540-AD8F-1A6232FDD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" y="2052"/>
              <a:ext cx="0" cy="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594" name="Line 66">
              <a:extLst>
                <a:ext uri="{FF2B5EF4-FFF2-40B4-BE49-F238E27FC236}">
                  <a16:creationId xmlns:a16="http://schemas.microsoft.com/office/drawing/2014/main" id="{C61CB149-BBAB-487A-9860-45D519948F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" y="2059"/>
              <a:ext cx="537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grpSp>
          <p:nvGrpSpPr>
            <p:cNvPr id="24595" name="Group 72">
              <a:extLst>
                <a:ext uri="{FF2B5EF4-FFF2-40B4-BE49-F238E27FC236}">
                  <a16:creationId xmlns:a16="http://schemas.microsoft.com/office/drawing/2014/main" id="{44F8F091-94BC-4006-9455-260ACE6CB4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2448"/>
              <a:ext cx="192" cy="336"/>
              <a:chOff x="1104" y="2448"/>
              <a:chExt cx="192" cy="336"/>
            </a:xfrm>
          </p:grpSpPr>
          <p:sp>
            <p:nvSpPr>
              <p:cNvPr id="24614" name="Line 69">
                <a:extLst>
                  <a:ext uri="{FF2B5EF4-FFF2-40B4-BE49-F238E27FC236}">
                    <a16:creationId xmlns:a16="http://schemas.microsoft.com/office/drawing/2014/main" id="{B9AC72E4-1DD0-44E7-ACEF-60410E9EA6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5" name="Line 70">
                <a:extLst>
                  <a:ext uri="{FF2B5EF4-FFF2-40B4-BE49-F238E27FC236}">
                    <a16:creationId xmlns:a16="http://schemas.microsoft.com/office/drawing/2014/main" id="{740B93D8-98A9-457B-9EA6-55103FE0DA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4596" name="Group 73">
              <a:extLst>
                <a:ext uri="{FF2B5EF4-FFF2-40B4-BE49-F238E27FC236}">
                  <a16:creationId xmlns:a16="http://schemas.microsoft.com/office/drawing/2014/main" id="{1E1BCC5A-2DC5-4CF1-B96C-0B0A408BF1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2448"/>
              <a:ext cx="192" cy="336"/>
              <a:chOff x="1104" y="2448"/>
              <a:chExt cx="192" cy="336"/>
            </a:xfrm>
          </p:grpSpPr>
          <p:sp>
            <p:nvSpPr>
              <p:cNvPr id="24612" name="Line 74">
                <a:extLst>
                  <a:ext uri="{FF2B5EF4-FFF2-40B4-BE49-F238E27FC236}">
                    <a16:creationId xmlns:a16="http://schemas.microsoft.com/office/drawing/2014/main" id="{0D61F1CC-F890-4E97-9863-8FE5D9B093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3" name="Line 75">
                <a:extLst>
                  <a:ext uri="{FF2B5EF4-FFF2-40B4-BE49-F238E27FC236}">
                    <a16:creationId xmlns:a16="http://schemas.microsoft.com/office/drawing/2014/main" id="{D5F44CB6-5C28-4061-A5CA-0311A5DF41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4597" name="Group 76">
              <a:extLst>
                <a:ext uri="{FF2B5EF4-FFF2-40B4-BE49-F238E27FC236}">
                  <a16:creationId xmlns:a16="http://schemas.microsoft.com/office/drawing/2014/main" id="{719617E9-64C0-440B-977C-4446C0A31A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2448"/>
              <a:ext cx="192" cy="336"/>
              <a:chOff x="1104" y="2448"/>
              <a:chExt cx="192" cy="336"/>
            </a:xfrm>
          </p:grpSpPr>
          <p:sp>
            <p:nvSpPr>
              <p:cNvPr id="24610" name="Line 77">
                <a:extLst>
                  <a:ext uri="{FF2B5EF4-FFF2-40B4-BE49-F238E27FC236}">
                    <a16:creationId xmlns:a16="http://schemas.microsoft.com/office/drawing/2014/main" id="{296AF056-ED03-4A9E-BF7E-8940EE4DA8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1" name="Line 78">
                <a:extLst>
                  <a:ext uri="{FF2B5EF4-FFF2-40B4-BE49-F238E27FC236}">
                    <a16:creationId xmlns:a16="http://schemas.microsoft.com/office/drawing/2014/main" id="{E2196E66-DA85-4F8E-A909-AF6963073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4598" name="Group 79">
              <a:extLst>
                <a:ext uri="{FF2B5EF4-FFF2-40B4-BE49-F238E27FC236}">
                  <a16:creationId xmlns:a16="http://schemas.microsoft.com/office/drawing/2014/main" id="{4792D40C-8708-4E92-9FB1-19AF65B1CF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2448"/>
              <a:ext cx="192" cy="336"/>
              <a:chOff x="1104" y="2448"/>
              <a:chExt cx="192" cy="336"/>
            </a:xfrm>
          </p:grpSpPr>
          <p:sp>
            <p:nvSpPr>
              <p:cNvPr id="24608" name="Line 80">
                <a:extLst>
                  <a:ext uri="{FF2B5EF4-FFF2-40B4-BE49-F238E27FC236}">
                    <a16:creationId xmlns:a16="http://schemas.microsoft.com/office/drawing/2014/main" id="{E0EAD408-6850-4B54-BFCD-004F585FB0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09" name="Line 81">
                <a:extLst>
                  <a:ext uri="{FF2B5EF4-FFF2-40B4-BE49-F238E27FC236}">
                    <a16:creationId xmlns:a16="http://schemas.microsoft.com/office/drawing/2014/main" id="{193DB7F3-63E9-4C60-90F2-2502B60B0E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4599" name="Group 82">
              <a:extLst>
                <a:ext uri="{FF2B5EF4-FFF2-40B4-BE49-F238E27FC236}">
                  <a16:creationId xmlns:a16="http://schemas.microsoft.com/office/drawing/2014/main" id="{8319CF43-9354-45A6-8303-A24A88420A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448"/>
              <a:ext cx="192" cy="336"/>
              <a:chOff x="1104" y="2448"/>
              <a:chExt cx="192" cy="336"/>
            </a:xfrm>
          </p:grpSpPr>
          <p:sp>
            <p:nvSpPr>
              <p:cNvPr id="24606" name="Line 83">
                <a:extLst>
                  <a:ext uri="{FF2B5EF4-FFF2-40B4-BE49-F238E27FC236}">
                    <a16:creationId xmlns:a16="http://schemas.microsoft.com/office/drawing/2014/main" id="{EE2106E1-02A2-4B69-A73E-4B9BD986D2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07" name="Line 84">
                <a:extLst>
                  <a:ext uri="{FF2B5EF4-FFF2-40B4-BE49-F238E27FC236}">
                    <a16:creationId xmlns:a16="http://schemas.microsoft.com/office/drawing/2014/main" id="{30BF3DB9-DE8E-4F1F-92FA-FA157FE37D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4600" name="Group 85">
              <a:extLst>
                <a:ext uri="{FF2B5EF4-FFF2-40B4-BE49-F238E27FC236}">
                  <a16:creationId xmlns:a16="http://schemas.microsoft.com/office/drawing/2014/main" id="{7363A3BE-0452-49B3-A255-B15174C0E5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2448"/>
              <a:ext cx="192" cy="336"/>
              <a:chOff x="1104" y="2448"/>
              <a:chExt cx="192" cy="336"/>
            </a:xfrm>
          </p:grpSpPr>
          <p:sp>
            <p:nvSpPr>
              <p:cNvPr id="24604" name="Line 86">
                <a:extLst>
                  <a:ext uri="{FF2B5EF4-FFF2-40B4-BE49-F238E27FC236}">
                    <a16:creationId xmlns:a16="http://schemas.microsoft.com/office/drawing/2014/main" id="{895924FB-B958-433F-9E56-A8F11CEF5E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05" name="Line 87">
                <a:extLst>
                  <a:ext uri="{FF2B5EF4-FFF2-40B4-BE49-F238E27FC236}">
                    <a16:creationId xmlns:a16="http://schemas.microsoft.com/office/drawing/2014/main" id="{A30C1FA1-A1C3-4544-A04A-8E75BA60F7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4601" name="Group 88">
              <a:extLst>
                <a:ext uri="{FF2B5EF4-FFF2-40B4-BE49-F238E27FC236}">
                  <a16:creationId xmlns:a16="http://schemas.microsoft.com/office/drawing/2014/main" id="{26A3E2A2-7F8E-40E2-B249-88DACA5D7A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2448"/>
              <a:ext cx="192" cy="336"/>
              <a:chOff x="1104" y="2448"/>
              <a:chExt cx="192" cy="336"/>
            </a:xfrm>
          </p:grpSpPr>
          <p:sp>
            <p:nvSpPr>
              <p:cNvPr id="24602" name="Line 89">
                <a:extLst>
                  <a:ext uri="{FF2B5EF4-FFF2-40B4-BE49-F238E27FC236}">
                    <a16:creationId xmlns:a16="http://schemas.microsoft.com/office/drawing/2014/main" id="{7023D303-C954-4A15-BC6E-5D714A69D3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03" name="Line 90">
                <a:extLst>
                  <a:ext uri="{FF2B5EF4-FFF2-40B4-BE49-F238E27FC236}">
                    <a16:creationId xmlns:a16="http://schemas.microsoft.com/office/drawing/2014/main" id="{F2887DD7-CFC3-4882-8CEE-061AA65D1E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448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B78FFD-BFC4-4DE2-B668-B7C5C8BA5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B050"/>
                </a:solidFill>
                <a:effectLst/>
                <a:latin typeface="charter"/>
              </a:rPr>
              <a:t>Hierarchical clustering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is a method of cluster analysis that is used to cluster similar data points together.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Hierarchical clustering follows either the </a:t>
            </a:r>
            <a:r>
              <a:rPr lang="en-US" b="0" i="0" dirty="0">
                <a:solidFill>
                  <a:srgbClr val="FF0000"/>
                </a:solidFill>
                <a:effectLst/>
                <a:latin typeface="charter"/>
              </a:rPr>
              <a:t>top-down or bottom-up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method of clustering.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There are </a:t>
            </a:r>
            <a:r>
              <a:rPr lang="en-US" b="0" i="0" dirty="0">
                <a:solidFill>
                  <a:srgbClr val="FF0000"/>
                </a:solidFill>
                <a:effectLst/>
                <a:latin typeface="charter"/>
              </a:rPr>
              <a:t>two types of hierarchical clustering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methods: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Divisive Clustering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Agglomerative Clustering</a:t>
            </a:r>
          </a:p>
          <a:p>
            <a:endParaRPr lang="en-US" dirty="0">
              <a:solidFill>
                <a:srgbClr val="292929"/>
              </a:solidFill>
              <a:latin typeface="charter"/>
            </a:endParaRP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895F9F-CA45-4940-AA05-D90B32A7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006-9DB7-46F5-9D90-1E71F07ADF87}" type="datetime1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CF0C3-D87B-4E4C-A309-16A0FBFC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0B463-FF50-48C7-85E4-80A11CC7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2881FF6-AB60-4FBB-AF68-D1FCA685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Hierarchical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1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E9196-554C-48F8-8FAB-844A2901D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006-9DB7-46F5-9D90-1E71F07ADF87}" type="datetime1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67EA0-AA1F-45AC-805D-8081A9212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3608E-C1B5-431E-89F0-40571661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47FF917-F12B-49C1-9125-CF022699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Hierarchical clustering</a:t>
            </a:r>
            <a:endParaRPr lang="en-US" dirty="0"/>
          </a:p>
        </p:txBody>
      </p:sp>
      <p:pic>
        <p:nvPicPr>
          <p:cNvPr id="3074" name="Picture 2" descr="AggloDivHierarClustering">
            <a:extLst>
              <a:ext uri="{FF2B5EF4-FFF2-40B4-BE49-F238E27FC236}">
                <a16:creationId xmlns:a16="http://schemas.microsoft.com/office/drawing/2014/main" id="{ACFC8883-EC0D-454B-B03A-2AF89AE927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57" y="1752600"/>
            <a:ext cx="8511286" cy="413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388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3079A-4BDE-4F99-9EE0-D1CCE7AE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006-9DB7-46F5-9D90-1E71F07ADF87}" type="datetime1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C41AE-F914-4B22-B662-5C842171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C3316-8092-4E4A-8004-A820C6E2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8D9F73E-394A-47B0-B9BE-860E9DBB5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09900"/>
            <a:ext cx="8229600" cy="838200"/>
          </a:xfrm>
        </p:spPr>
        <p:txBody>
          <a:bodyPr/>
          <a:lstStyle/>
          <a:p>
            <a:r>
              <a:rPr lang="en-US" dirty="0"/>
              <a:t>Today’s Lecture</a:t>
            </a:r>
          </a:p>
        </p:txBody>
      </p:sp>
    </p:spTree>
    <p:extLst>
      <p:ext uri="{BB962C8B-B14F-4D97-AF65-F5344CB8AC3E}">
        <p14:creationId xmlns:p14="http://schemas.microsoft.com/office/powerpoint/2010/main" val="2210560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CBDA7A-BAFA-4129-9BDE-D8A30CD64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Density based clustering algorithms forms clusters based on the </a:t>
            </a:r>
            <a:r>
              <a:rPr lang="en-US" dirty="0">
                <a:solidFill>
                  <a:srgbClr val="FF0000"/>
                </a:solidFill>
              </a:rPr>
              <a:t>density of regions</a:t>
            </a:r>
            <a:r>
              <a:rPr lang="en-US" dirty="0"/>
              <a:t>.</a:t>
            </a:r>
          </a:p>
          <a:p>
            <a:r>
              <a:rPr lang="en-US" dirty="0"/>
              <a:t>A dense cluster is a region which is “</a:t>
            </a:r>
            <a:r>
              <a:rPr lang="en-US" dirty="0">
                <a:solidFill>
                  <a:srgbClr val="00B050"/>
                </a:solidFill>
              </a:rPr>
              <a:t>density connected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The density of points in that region is greater than a minimum threshold. </a:t>
            </a:r>
          </a:p>
          <a:p>
            <a:r>
              <a:rPr lang="en-US" dirty="0"/>
              <a:t>They can find </a:t>
            </a:r>
            <a:r>
              <a:rPr lang="en-US" dirty="0">
                <a:solidFill>
                  <a:srgbClr val="FF0000"/>
                </a:solidFill>
              </a:rPr>
              <a:t>clusters of arbitrary shapes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07AE77"/>
                </a:solidFill>
              </a:rPr>
              <a:t>DBSCAN</a:t>
            </a:r>
            <a:r>
              <a:rPr lang="en-US" dirty="0"/>
              <a:t> is an example of density-based clustering algorithm.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632B7-14AB-4F4C-8300-8B9FA3AF5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B9EF-EADC-46D5-BD84-F68618E519CF}" type="datetime1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09491-4898-4653-9844-21EA57E7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0AC36-CEE0-44EC-8CF4-800D8ACC1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BD667F-3544-484C-8D1A-E4A9E10E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Density-based Clustering</a:t>
            </a:r>
          </a:p>
        </p:txBody>
      </p:sp>
    </p:spTree>
    <p:extLst>
      <p:ext uri="{BB962C8B-B14F-4D97-AF65-F5344CB8AC3E}">
        <p14:creationId xmlns:p14="http://schemas.microsoft.com/office/powerpoint/2010/main" val="397387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28318</TotalTime>
  <Words>1002</Words>
  <Application>Microsoft Office PowerPoint</Application>
  <PresentationFormat>On-screen Show (4:3)</PresentationFormat>
  <Paragraphs>215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Arial</vt:lpstr>
      <vt:lpstr>Calibri</vt:lpstr>
      <vt:lpstr>charter</vt:lpstr>
      <vt:lpstr>Helvetica</vt:lpstr>
      <vt:lpstr>Lato</vt:lpstr>
      <vt:lpstr>open sans</vt:lpstr>
      <vt:lpstr>Times New Roman</vt:lpstr>
      <vt:lpstr>Office Theme</vt:lpstr>
      <vt:lpstr>PowerPoint Presentation</vt:lpstr>
      <vt:lpstr>Goals</vt:lpstr>
      <vt:lpstr>Review of Previous Lecture</vt:lpstr>
      <vt:lpstr>Centroid Initialization</vt:lpstr>
      <vt:lpstr>Hierarchical Clustering</vt:lpstr>
      <vt:lpstr>Hierarchical clustering</vt:lpstr>
      <vt:lpstr>Hierarchical clustering</vt:lpstr>
      <vt:lpstr>Today’s Lecture</vt:lpstr>
      <vt:lpstr>Density-based Clustering</vt:lpstr>
      <vt:lpstr>Density-based Clustering</vt:lpstr>
      <vt:lpstr>Density-based Clustering</vt:lpstr>
      <vt:lpstr>DBSCAN Clustering Algorithm</vt:lpstr>
      <vt:lpstr>DBSCAN Clustering Algorithm</vt:lpstr>
      <vt:lpstr>DBSCAN Clustering Algorithm</vt:lpstr>
      <vt:lpstr>DBSCAN Clustering Algorithm</vt:lpstr>
      <vt:lpstr>DBSCAN Clustering Algorithm</vt:lpstr>
      <vt:lpstr>DBSCAN Clustering Algorithm</vt:lpstr>
      <vt:lpstr>DBSCAN Clustering Algorithm</vt:lpstr>
      <vt:lpstr>DBSCAN Clustering Algorithm</vt:lpstr>
      <vt:lpstr>DBSCAN Clustering Algorithm</vt:lpstr>
      <vt:lpstr>DBSCAN Clustering Algorithm</vt:lpstr>
      <vt:lpstr>DBSCAN Clustering Algorithm</vt:lpstr>
      <vt:lpstr>DBSCAN Clustering Algorithm</vt:lpstr>
      <vt:lpstr>DBSCAN Clustering Algorithm</vt:lpstr>
      <vt:lpstr>DBSCAN Clustering Algorithm</vt:lpstr>
      <vt:lpstr>DBSCAN Clustering Algorithm</vt:lpstr>
      <vt:lpstr>DBSCAN Clustering Algorithm</vt:lpstr>
      <vt:lpstr>DBSCAN Clustering Algorithm</vt:lpstr>
      <vt:lpstr>DBSCAN Clustering Algorithm</vt:lpstr>
      <vt:lpstr>DBSCAN Clustering Algorithm</vt:lpstr>
      <vt:lpstr>DBSCAN Clustering Algorithm</vt:lpstr>
      <vt:lpstr>Advantages</vt:lpstr>
      <vt:lpstr>Weaknesses</vt:lpstr>
      <vt:lpstr>Weaknesses</vt:lpstr>
      <vt:lpstr>References</vt:lpstr>
      <vt:lpstr>Thank You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AKHTAR JAMIL</dc:creator>
  <cp:lastModifiedBy>Akhtar JAMIL</cp:lastModifiedBy>
  <cp:revision>1893</cp:revision>
  <dcterms:created xsi:type="dcterms:W3CDTF">2006-08-16T00:00:00Z</dcterms:created>
  <dcterms:modified xsi:type="dcterms:W3CDTF">2022-04-20T11:09:54Z</dcterms:modified>
</cp:coreProperties>
</file>