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7"/>
  </p:notesMasterIdLst>
  <p:sldIdLst>
    <p:sldId id="443" r:id="rId2"/>
    <p:sldId id="421" r:id="rId3"/>
    <p:sldId id="471" r:id="rId4"/>
    <p:sldId id="516" r:id="rId5"/>
    <p:sldId id="520" r:id="rId6"/>
    <p:sldId id="521" r:id="rId7"/>
    <p:sldId id="522" r:id="rId8"/>
    <p:sldId id="619" r:id="rId9"/>
    <p:sldId id="523" r:id="rId10"/>
    <p:sldId id="615" r:id="rId11"/>
    <p:sldId id="617" r:id="rId12"/>
    <p:sldId id="620" r:id="rId13"/>
    <p:sldId id="624" r:id="rId14"/>
    <p:sldId id="504" r:id="rId15"/>
    <p:sldId id="629" r:id="rId16"/>
    <p:sldId id="630" r:id="rId17"/>
    <p:sldId id="631" r:id="rId18"/>
    <p:sldId id="625" r:id="rId19"/>
    <p:sldId id="628" r:id="rId20"/>
    <p:sldId id="626" r:id="rId21"/>
    <p:sldId id="633" r:id="rId22"/>
    <p:sldId id="634" r:id="rId23"/>
    <p:sldId id="627" r:id="rId24"/>
    <p:sldId id="635" r:id="rId25"/>
    <p:sldId id="637" r:id="rId26"/>
    <p:sldId id="636" r:id="rId27"/>
    <p:sldId id="639" r:id="rId28"/>
    <p:sldId id="638" r:id="rId29"/>
    <p:sldId id="641" r:id="rId30"/>
    <p:sldId id="642" r:id="rId31"/>
    <p:sldId id="643" r:id="rId32"/>
    <p:sldId id="644" r:id="rId33"/>
    <p:sldId id="645" r:id="rId34"/>
    <p:sldId id="414" r:id="rId35"/>
    <p:sldId id="41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2" autoAdjust="0"/>
    <p:restoredTop sz="94660"/>
  </p:normalViewPr>
  <p:slideViewPr>
    <p:cSldViewPr>
      <p:cViewPr varScale="1">
        <p:scale>
          <a:sx n="72" d="100"/>
          <a:sy n="72" d="100"/>
        </p:scale>
        <p:origin x="121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28C82-CA69-4C24-80B0-668ACBAF35BA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793F-0F1D-49B1-A0BA-855CC243B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5AD37FF-246A-4695-94FA-70C9B5DFAF64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7D05-9DAA-4781-AC3F-491EEA201356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4B8D-3771-47D9-81FA-8A168EC73C05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AD6E-F399-427F-90F7-846F29AC61C5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609601"/>
            <a:ext cx="8229600" cy="8382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DE7C-323E-4AD4-A7FF-FCC0BA58DC17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DAC2-D535-40E1-9773-DDE7101A0952}" type="datetime1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34C1-0705-4E76-A47F-EF5BF31123AE}" type="datetime1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8AA-1994-4456-A4AC-662549A0E0D0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C6C7-649F-42EE-90B9-2E08C01EB641}" type="datetime1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C912-A205-4470-8B4B-88F99D0D4C11}" type="datetime1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DFE1-C7F1-4895-B4EF-CE7891F04195}" type="datetime1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B5D513B-3BB1-418A-8FEA-5F48B0CD0037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all-about-feature-scaling-bcc0ad75cb35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E164-65F0-4B81-BA92-BCA4EC7EDF0D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   Dr. AKHTAR JAMIL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1400" y="92867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i="0" dirty="0">
                <a:solidFill>
                  <a:srgbClr val="0099CC"/>
                </a:solidFill>
                <a:effectLst/>
                <a:latin typeface="arial" panose="020B0604020202020204" pitchFamily="34" charset="0"/>
              </a:rPr>
              <a:t>The National University of Computer and Emerging Sciences</a:t>
            </a:r>
            <a:endParaRPr lang="en-US" sz="2000" b="1" dirty="0">
              <a:solidFill>
                <a:srgbClr val="0099CC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76300" y="2589241"/>
            <a:ext cx="7391399" cy="83820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Logistic Regression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28700" y="4829633"/>
            <a:ext cx="7086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1" dirty="0" err="1">
                <a:solidFill>
                  <a:srgbClr val="002060"/>
                </a:solidFill>
                <a:latin typeface="Arial" charset="0"/>
              </a:rPr>
              <a:t>Dr.</a:t>
            </a: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 Akhtar Jamil</a:t>
            </a:r>
          </a:p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Department of Computer Science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76300" y="3900341"/>
            <a:ext cx="7391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Machine Learning for Data Science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4098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E0F510F5-0228-44A0-926A-4D4211F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5802"/>
            <a:ext cx="1864889" cy="186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95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5B1D7B-1763-4EAD-BE5A-DEB162D7B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C7A3D-CECF-4A72-AD4A-D8ADBD8B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AD6E-F399-427F-90F7-846F29AC61C5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03E29-48B0-45F3-91AC-3F37B269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52EAF-9978-42B5-8413-56F76FB7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2195AA-7B01-4652-8218-24A85FEE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pic>
        <p:nvPicPr>
          <p:cNvPr id="12290" name="Picture 2" descr="Overfitting_in-ML">
            <a:extLst>
              <a:ext uri="{FF2B5EF4-FFF2-40B4-BE49-F238E27FC236}">
                <a16:creationId xmlns:a16="http://schemas.microsoft.com/office/drawing/2014/main" id="{7AE3881D-6D81-4BE7-8CA4-C3BA951DC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03" y="1600200"/>
            <a:ext cx="8187977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954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A662E-EF2D-43DA-B5AD-1A25A3AD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AD6E-F399-427F-90F7-846F29AC61C5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A7EAD-16E0-4F38-9BE0-CB410517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4BBE1-FF67-47EC-B03A-E8870828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B6F5A17-E29F-49E3-B9D8-ABB0EF19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vs Overfitting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B121FA2F-2E54-468E-9DDC-FF21DA8682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9" b="66070"/>
          <a:stretch/>
        </p:blipFill>
        <p:spPr bwMode="auto">
          <a:xfrm>
            <a:off x="879491" y="2310209"/>
            <a:ext cx="7013541" cy="223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471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8421-E0BB-432C-9337-FA560C96C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Feature scaling in machine learning is an </a:t>
            </a:r>
            <a:r>
              <a:rPr lang="en-US" sz="3200" b="0" i="0" dirty="0">
                <a:solidFill>
                  <a:srgbClr val="00B050"/>
                </a:solidFill>
                <a:effectLst/>
                <a:latin typeface="charter"/>
              </a:rPr>
              <a:t>important pre-processing</a:t>
            </a: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 steps</a:t>
            </a:r>
          </a:p>
          <a:p>
            <a:pPr lvl="1"/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 Affect performance of the model</a:t>
            </a:r>
          </a:p>
          <a:p>
            <a:r>
              <a:rPr lang="en-US" sz="3200" dirty="0">
                <a:solidFill>
                  <a:srgbClr val="292929"/>
                </a:solidFill>
                <a:latin typeface="charter"/>
              </a:rPr>
              <a:t>The </a:t>
            </a:r>
            <a:r>
              <a:rPr lang="en-US" sz="3200" dirty="0">
                <a:solidFill>
                  <a:srgbClr val="0070C0"/>
                </a:solidFill>
                <a:latin typeface="charter"/>
              </a:rPr>
              <a:t>difference in range of values </a:t>
            </a:r>
            <a:r>
              <a:rPr lang="en-US" sz="3200" dirty="0">
                <a:solidFill>
                  <a:srgbClr val="292929"/>
                </a:solidFill>
                <a:latin typeface="charter"/>
              </a:rPr>
              <a:t>of features may cause </a:t>
            </a:r>
            <a:r>
              <a:rPr lang="en-US" sz="3200" dirty="0">
                <a:solidFill>
                  <a:srgbClr val="FF0000"/>
                </a:solidFill>
                <a:latin typeface="charter"/>
              </a:rPr>
              <a:t>one feature to dominate other</a:t>
            </a:r>
            <a:r>
              <a:rPr lang="en-US" sz="3200" dirty="0">
                <a:solidFill>
                  <a:srgbClr val="292929"/>
                </a:solidFill>
                <a:latin typeface="charter"/>
              </a:rPr>
              <a:t>.</a:t>
            </a:r>
            <a:endParaRPr lang="en-US" sz="3200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The most commonly used techniques:</a:t>
            </a:r>
          </a:p>
          <a:p>
            <a:pPr lvl="1"/>
            <a:r>
              <a:rPr lang="en-US" sz="2800" b="0" i="0" dirty="0">
                <a:solidFill>
                  <a:srgbClr val="00B0F0"/>
                </a:solidFill>
                <a:effectLst/>
                <a:latin typeface="charter"/>
              </a:rPr>
              <a:t>Normalization </a:t>
            </a:r>
          </a:p>
          <a:p>
            <a:pPr lvl="1"/>
            <a:r>
              <a:rPr lang="en-US" sz="2800" b="0" i="0" dirty="0">
                <a:solidFill>
                  <a:srgbClr val="00B0F0"/>
                </a:solidFill>
                <a:effectLst/>
                <a:latin typeface="charter"/>
              </a:rPr>
              <a:t>Standardization.</a:t>
            </a:r>
          </a:p>
          <a:p>
            <a:endParaRPr lang="en-US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01069-DAB2-4B61-97D4-E0D8EA6F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AD6E-F399-427F-90F7-846F29AC61C5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DD75C-506A-46BF-BCBC-A58982AF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6B4DA-1605-4B65-84B5-28ACF540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AFF2D8-C154-402B-A014-9DDC8121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sohne"/>
              </a:rPr>
              <a:t>Feature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25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54972-C83C-4468-A7BB-8FB09820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AD6E-F399-427F-90F7-846F29AC61C5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52EDA-5F1A-47E8-A98B-FF71BF1D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66649-F315-47F2-B6CB-FA1B12CE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22CCB0-A58A-4478-8571-5D2C4573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sohne"/>
              </a:rPr>
              <a:t>Feature Scaling</a:t>
            </a:r>
            <a:endParaRPr 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AC5DA972-DA7A-440B-84D7-6EDEAC3A58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3" y="1524000"/>
            <a:ext cx="6667500" cy="436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34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EDD64-3DA7-4AEE-A463-9E951CA5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BF6B-FB4A-4F97-A8B2-74509D76AC96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317E4-0A50-4544-B179-1B16AE2C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6622B-9672-482A-A812-D64935AC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F47C34-5F53-4CF3-8118-5902DDF3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09900"/>
            <a:ext cx="8229600" cy="838200"/>
          </a:xfrm>
        </p:spPr>
        <p:txBody>
          <a:bodyPr/>
          <a:lstStyle/>
          <a:p>
            <a:r>
              <a:rPr lang="en-US" dirty="0"/>
              <a:t>Today’s Lecture</a:t>
            </a:r>
          </a:p>
        </p:txBody>
      </p:sp>
    </p:spTree>
    <p:extLst>
      <p:ext uri="{BB962C8B-B14F-4D97-AF65-F5344CB8AC3E}">
        <p14:creationId xmlns:p14="http://schemas.microsoft.com/office/powerpoint/2010/main" val="3383664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3F9C38-3BA3-49A5-9E62-9B80F66A8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 survey of 250 customers was conducted for an automobile dealership. The customers were asked if they would recommend the service department to a friend. The number who responded Yes was 210.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proportion (probability</a:t>
            </a:r>
            <a:r>
              <a:rPr lang="en-US" dirty="0"/>
              <a:t>) of customers who recommend is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So, the </a:t>
            </a:r>
            <a:r>
              <a:rPr lang="en-US" dirty="0">
                <a:solidFill>
                  <a:srgbClr val="FF0000"/>
                </a:solidFill>
              </a:rPr>
              <a:t>proportion of customers who would not recommend </a:t>
            </a:r>
            <a:r>
              <a:rPr lang="en-US" dirty="0"/>
              <a:t>the service department are: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69414-13F2-4451-BDD9-A1A74FF4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AD6E-F399-427F-90F7-846F29AC61C5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510D6-E7F0-4766-BFF8-22038DC4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48A81-7496-41B5-AF95-97A8A245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2825AE3-3952-4EFE-A99E-F4FC51D7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 in Probability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EE50EF-2F7F-4645-A7BE-CE4174617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4038600"/>
            <a:ext cx="2406188" cy="9421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81816B-341C-4EA0-977C-228F00EAD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846" y="5791200"/>
            <a:ext cx="367246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41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4A21A2-4636-466E-8073-CA9282709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odds are simply the ratio of the proportions for the two possible outcomes</a:t>
            </a:r>
            <a:r>
              <a:rPr lang="en-US" dirty="0"/>
              <a:t>. </a:t>
            </a:r>
          </a:p>
          <a:p>
            <a:r>
              <a:rPr lang="en-US" dirty="0"/>
              <a:t>If p  is the proportion for one outcome, then 1 - p  is the proportion for the second outcome: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15CB9-F87D-45DE-A298-8297A93B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AD6E-F399-427F-90F7-846F29AC61C5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046D4-21B0-4817-ABEA-29680B0F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6F469-CF9D-4BCD-B458-5F755B97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6D54876-1051-4F5C-8039-337E15F4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 in Probability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67D3A4-5FFF-45CF-B483-D91FEAB5C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62" y="3399183"/>
            <a:ext cx="2233086" cy="10204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5BFBF4-A4A1-4B93-9741-B4A6B5EB3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547" y="4224337"/>
            <a:ext cx="2252663" cy="225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4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126249-0430-42E3-A502-113A7E3C1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Odd usually use integers or fractions. </a:t>
            </a:r>
          </a:p>
          <a:p>
            <a:r>
              <a:rPr lang="en-US" dirty="0"/>
              <a:t>5.25 to 5.</a:t>
            </a:r>
          </a:p>
          <a:p>
            <a:r>
              <a:rPr lang="en-US" dirty="0"/>
              <a:t>The odds are approximately 5 to 1 that a customer would recommend the service to a friend. </a:t>
            </a:r>
          </a:p>
          <a:p>
            <a:r>
              <a:rPr lang="en-US" dirty="0"/>
              <a:t>In a similar way, we could describe the odds that a customer would not recommend the service as </a:t>
            </a:r>
            <a:r>
              <a:rPr lang="en-US" dirty="0">
                <a:solidFill>
                  <a:srgbClr val="0070C0"/>
                </a:solidFill>
              </a:rPr>
              <a:t>1 to 5.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8D952-625D-43E1-BC2F-CAAB35B0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AD6E-F399-427F-90F7-846F29AC61C5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2A055-E25F-4F1E-887B-2CEC7EB7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78A35-8746-4938-BB56-933F1E13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68D25A-12BD-4F1F-8963-16C28EB0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 in Probability</a:t>
            </a:r>
          </a:p>
        </p:txBody>
      </p:sp>
    </p:spTree>
    <p:extLst>
      <p:ext uri="{BB962C8B-B14F-4D97-AF65-F5344CB8AC3E}">
        <p14:creationId xmlns:p14="http://schemas.microsoft.com/office/powerpoint/2010/main" val="3393558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5B186E-E6B3-42F6-8A01-9FABAD060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Linear regression </a:t>
            </a:r>
            <a:r>
              <a:rPr lang="en-US" dirty="0"/>
              <a:t>models the </a:t>
            </a:r>
            <a:r>
              <a:rPr lang="en-US" dirty="0">
                <a:solidFill>
                  <a:srgbClr val="7030A0"/>
                </a:solidFill>
              </a:rPr>
              <a:t>relationship between a response variable and one or more explanatory</a:t>
            </a:r>
            <a:r>
              <a:rPr lang="en-US" dirty="0"/>
              <a:t> variables.</a:t>
            </a:r>
          </a:p>
          <a:p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categorical response variable </a:t>
            </a:r>
            <a:r>
              <a:rPr lang="en-US" dirty="0"/>
              <a:t>with two possible values, </a:t>
            </a:r>
            <a:r>
              <a:rPr lang="en-US" dirty="0">
                <a:solidFill>
                  <a:srgbClr val="0070C0"/>
                </a:solidFill>
              </a:rPr>
              <a:t>Similar Regression Models </a:t>
            </a:r>
            <a:r>
              <a:rPr lang="en-US" dirty="0"/>
              <a:t>can also be used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Spam or Not Spam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Patient Dies or Survives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Tumor Benign or Malignant</a:t>
            </a:r>
            <a:r>
              <a:rPr lang="en-US" dirty="0"/>
              <a:t>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C7E95A-C174-40D6-8BEA-FD810DC7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AD6E-F399-427F-90F7-846F29AC61C5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FF618-EE1C-464C-8740-06DD5867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7DAAD-2E50-432B-9053-3EF1B4BC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F4F8C6-61E0-4988-9F4F-4523A5C4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u="none" strike="noStrike" baseline="0" dirty="0">
                <a:latin typeface="TimesNewRomanPS-ItalicMT"/>
              </a:rPr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81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73F165-C329-45E4-B022-63126689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Classification</a:t>
            </a:r>
            <a:r>
              <a:rPr lang="en-US" dirty="0"/>
              <a:t>, like regression, is a predictive task</a:t>
            </a:r>
          </a:p>
          <a:p>
            <a:pPr lvl="1"/>
            <a:r>
              <a:rPr lang="en-US" dirty="0"/>
              <a:t>But one in which the outcome takes only values across discrete categories;</a:t>
            </a:r>
          </a:p>
          <a:p>
            <a:r>
              <a:rPr lang="en-US" dirty="0">
                <a:solidFill>
                  <a:srgbClr val="FF0000"/>
                </a:solidFill>
              </a:rPr>
              <a:t>Classification problems are very common </a:t>
            </a:r>
            <a:r>
              <a:rPr lang="en-US" dirty="0"/>
              <a:t>(more common than regression problems!)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objective function </a:t>
            </a:r>
            <a:r>
              <a:rPr lang="en-US" dirty="0"/>
              <a:t>should be modified</a:t>
            </a:r>
          </a:p>
          <a:p>
            <a:r>
              <a:rPr lang="en-US" dirty="0">
                <a:solidFill>
                  <a:srgbClr val="FF0000"/>
                </a:solidFill>
              </a:rPr>
              <a:t>Fundamentals</a:t>
            </a:r>
            <a:r>
              <a:rPr lang="en-US" dirty="0"/>
              <a:t> will be same as regression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A9994-E2A4-4078-8B09-380F3517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AD6E-F399-427F-90F7-846F29AC61C5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9F885-178F-4661-B8B7-80F14D75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8873B-7008-440B-8FA6-C45A31A8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EBCB9F-E02C-4FBE-81E2-9BBCE917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u="none" strike="noStrike" baseline="0" dirty="0">
                <a:latin typeface="TimesNewRomanPS-ItalicMT"/>
              </a:rPr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2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Review of Previous Lecture</a:t>
            </a:r>
          </a:p>
          <a:p>
            <a:r>
              <a:rPr lang="en-US" dirty="0">
                <a:solidFill>
                  <a:srgbClr val="00B050"/>
                </a:solidFill>
              </a:rPr>
              <a:t>Today’s Lecture</a:t>
            </a:r>
          </a:p>
          <a:p>
            <a:pPr lvl="1"/>
            <a:r>
              <a:rPr lang="en-US" dirty="0"/>
              <a:t>Logistic Regression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781F9-1959-43D0-B1CF-BF952FB9590D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4075359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5CB813-A2E0-4F9E-A4D4-F18E3B69F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600" b="1" u="none" strike="noStrike" baseline="0" dirty="0"/>
              <a:t>Logistic Regression </a:t>
            </a:r>
            <a:r>
              <a:rPr lang="en-US" sz="2600" b="0" u="none" strike="noStrike" baseline="0" dirty="0"/>
              <a:t>(also called </a:t>
            </a:r>
            <a:r>
              <a:rPr lang="en-US" sz="2600" b="0" u="none" strike="noStrike" baseline="0" dirty="0">
                <a:solidFill>
                  <a:srgbClr val="00B050"/>
                </a:solidFill>
              </a:rPr>
              <a:t>Logit Regression</a:t>
            </a:r>
            <a:r>
              <a:rPr lang="en-US" sz="2600" b="0" u="none" strike="noStrike" baseline="0" dirty="0"/>
              <a:t>) is commonly used to estimate the probability for each class</a:t>
            </a:r>
          </a:p>
          <a:p>
            <a:pPr lvl="1"/>
            <a:r>
              <a:rPr lang="en-US" b="0" u="none" strike="noStrike" baseline="0" dirty="0">
                <a:solidFill>
                  <a:srgbClr val="FF0000"/>
                </a:solidFill>
              </a:rPr>
              <a:t>What is the probability that this email is spam?</a:t>
            </a:r>
          </a:p>
          <a:p>
            <a:r>
              <a:rPr lang="en-US" dirty="0"/>
              <a:t>Can a </a:t>
            </a:r>
            <a:r>
              <a:rPr lang="en-US" dirty="0">
                <a:solidFill>
                  <a:srgbClr val="FF0000"/>
                </a:solidFill>
              </a:rPr>
              <a:t>binary classifier </a:t>
            </a:r>
            <a:r>
              <a:rPr lang="en-US" dirty="0"/>
              <a:t>be constructed using probability?</a:t>
            </a:r>
          </a:p>
          <a:p>
            <a:pPr lvl="1"/>
            <a:r>
              <a:rPr lang="en-US" sz="2800" u="none" strike="noStrike" baseline="0" dirty="0">
                <a:latin typeface="TimesNewRomanPSMT"/>
              </a:rPr>
              <a:t>If the </a:t>
            </a:r>
            <a:r>
              <a:rPr lang="en-US" sz="2800" u="none" strike="noStrike" baseline="0" dirty="0">
                <a:solidFill>
                  <a:srgbClr val="0070C0"/>
                </a:solidFill>
                <a:latin typeface="TimesNewRomanPSMT"/>
              </a:rPr>
              <a:t>estimated probability &gt; 50%, </a:t>
            </a:r>
            <a:r>
              <a:rPr lang="en-US" sz="2800" u="none" strike="noStrike" baseline="0" dirty="0">
                <a:latin typeface="TimesNewRomanPSMT"/>
              </a:rPr>
              <a:t>the instance belongs </a:t>
            </a:r>
            <a:r>
              <a:rPr lang="en-US" sz="2800" u="none" strike="noStrike" baseline="0" dirty="0">
                <a:solidFill>
                  <a:srgbClr val="00B050"/>
                </a:solidFill>
                <a:latin typeface="TimesNewRomanPS-ItalicMT"/>
              </a:rPr>
              <a:t>positive class</a:t>
            </a:r>
          </a:p>
          <a:p>
            <a:pPr lvl="1"/>
            <a:r>
              <a:rPr lang="en-US" sz="2800" u="none" strike="noStrike" baseline="0" dirty="0">
                <a:latin typeface="TimesNewRomanPSMT"/>
              </a:rPr>
              <a:t>Otherwise, it belongs to the </a:t>
            </a:r>
            <a:r>
              <a:rPr lang="en-US" sz="2800" u="none" strike="noStrike" baseline="0" dirty="0">
                <a:solidFill>
                  <a:srgbClr val="00B050"/>
                </a:solidFill>
                <a:latin typeface="TimesNewRomanPS-ItalicMT"/>
              </a:rPr>
              <a:t>negative class</a:t>
            </a:r>
            <a:endParaRPr lang="en-US" sz="2800" u="none" strike="noStrike" baseline="0" dirty="0">
              <a:solidFill>
                <a:srgbClr val="00B050"/>
              </a:solidFill>
              <a:latin typeface="TimesNewRomanPSMT"/>
            </a:endParaRPr>
          </a:p>
          <a:p>
            <a:endParaRPr lang="en-US" b="0" u="none" strike="noStrike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D6FD25-34F2-4954-B061-5A04EF51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AD6E-F399-427F-90F7-846F29AC61C5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B2939-6AD7-46DA-8475-223DA4A5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8B84A-14FB-4528-8BE4-B597F38F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7CB69C-A6A4-486A-8E02-93C688E6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u="none" strike="noStrike" baseline="0" dirty="0">
                <a:latin typeface="TimesNewRomanPS-ItalicMT"/>
              </a:rPr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28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7BAA1B-40CF-4022-B378-155967874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supervised method </a:t>
            </a:r>
            <a:r>
              <a:rPr lang="en-US" dirty="0"/>
              <a:t>for classification</a:t>
            </a:r>
          </a:p>
          <a:p>
            <a:pPr algn="l"/>
            <a:r>
              <a:rPr lang="en-US" sz="3200" dirty="0">
                <a:latin typeface="TimesNewRomanPSMT"/>
              </a:rPr>
              <a:t>“Logit” = “Log Odds”</a:t>
            </a:r>
          </a:p>
          <a:p>
            <a:pPr algn="l"/>
            <a:r>
              <a:rPr lang="en-US" sz="3200" dirty="0">
                <a:latin typeface="TimesNewRomanPSMT"/>
              </a:rPr>
              <a:t>p(y=0|x) or p(y=1|x)?</a:t>
            </a:r>
            <a:endParaRPr lang="en-US" sz="3200" b="0" i="0" u="none" strike="noStrike" baseline="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93393-EEE4-4536-B2E5-AA1B74D3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AD6E-F399-427F-90F7-846F29AC61C5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DC5E2-1FAD-4402-8145-CCCACB22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01217-6108-4CFD-A406-F0C1F5EB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994D359-B930-4BC8-AE03-A60FCBE9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u="none" strike="noStrike" baseline="0" dirty="0">
                <a:latin typeface="TimesNewRomanPS-ItalicMT"/>
              </a:rPr>
              <a:t>Logistic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868554-294B-4E09-A5F3-2A6D9091B6CA}"/>
                  </a:ext>
                </a:extLst>
              </p:cNvPr>
              <p:cNvSpPr txBox="1"/>
              <p:nvPr/>
            </p:nvSpPr>
            <p:spPr>
              <a:xfrm>
                <a:off x="1981200" y="4114800"/>
                <a:ext cx="4572000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K" sz="32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𝐥𝐨𝐠</m:t>
                      </m:r>
                      <m:r>
                        <a:rPr lang="en-PK" sz="3200" b="1" i="0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⁡</m:t>
                      </m:r>
                      <m:d>
                        <m:dPr>
                          <m:ctrlPr>
                            <a:rPr lang="en-PK" sz="3200" b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PK" sz="3200" b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PK" sz="3200" b="1" i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𝐩</m:t>
                              </m:r>
                              <m:r>
                                <a:rPr lang="en-PK" sz="3200" b="1" i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PK" sz="3200" b="1" i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𝐱</m:t>
                              </m:r>
                              <m:r>
                                <a:rPr lang="en-PK" sz="3200" b="1" i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PK" sz="3200" b="1" i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𝟏</m:t>
                              </m:r>
                              <m:r>
                                <a:rPr lang="en-PK" sz="3200" b="1" i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PK" sz="3200" b="1" i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𝐩</m:t>
                              </m:r>
                              <m:r>
                                <a:rPr lang="en-PK" sz="3200" b="1" i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PK" sz="3200" b="1" i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𝐱</m:t>
                              </m:r>
                              <m:r>
                                <a:rPr lang="en-PK" sz="3200" b="1" i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868554-294B-4E09-A5F3-2A6D9091B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114800"/>
                <a:ext cx="4572000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841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3B778E-57DC-4C39-AC3E-C56F3E90D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TimesNewRomanPSMT"/>
                  </a:rPr>
                  <a:t>Suppose p(y=1|x) = p(x)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TimesNewRomanPSMT"/>
                  </a:rPr>
                  <a:t>Sigmoid Function:</a:t>
                </a:r>
              </a:p>
              <a:p>
                <a:pPr marL="0" indent="0" algn="ctr">
                  <a:buNone/>
                </a:pPr>
                <a:r>
                  <a:rPr lang="en-US" dirty="0">
                    <a:latin typeface="TimesNewRomanPSMT"/>
                  </a:rPr>
                  <a:t> p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)= </m:t>
                    </m:r>
                    <m:f>
                      <m:fPr>
                        <m:ctrlPr>
                          <a:rPr lang="en-PK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PK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1+</m:t>
                        </m:r>
                        <m:sSup>
                          <m:sSupPr>
                            <m:ctrlPr>
                              <a:rPr lang="en-PK" i="1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PK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PK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PK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PK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latin typeface="TimesNewRomanPSMT"/>
                </a:endParaRPr>
              </a:p>
              <a:p>
                <a:pPr marL="0" indent="0">
                  <a:buNone/>
                </a:pPr>
                <a:endParaRPr lang="en-PK" i="1" dirty="0"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3B778E-57DC-4C39-AC3E-C56F3E90D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EFF0E-4655-4EDE-8E4C-D14B7836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AD6E-F399-427F-90F7-846F29AC61C5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6F193-0F48-48C4-8D9F-B7515E4D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98235-E1E5-4292-8BF5-EB2C408B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88D008-DA5C-4129-8AD2-C73092DB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u="none" strike="noStrike" baseline="0" dirty="0">
                <a:latin typeface="TimesNewRomanPS-ItalicMT"/>
              </a:rPr>
              <a:t>Logistic Regression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8D3460-F79A-4DBD-AC81-FF8E6FA55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441830"/>
            <a:ext cx="5149863" cy="268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28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7A5FC85-CD61-4C04-818E-4B08D7F75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sz="2400" b="0" i="0" u="none" strike="noStrike" baseline="0" dirty="0">
                    <a:latin typeface="TimesNewRomanPSMT"/>
                  </a:rPr>
                  <a:t>Linear Regression model, a Logistic Regression model computes a </a:t>
                </a:r>
                <a:r>
                  <a:rPr lang="en-US" sz="2400" b="0" i="0" u="none" strike="noStrike" baseline="0" dirty="0">
                    <a:solidFill>
                      <a:srgbClr val="FF0000"/>
                    </a:solidFill>
                    <a:latin typeface="TimesNewRomanPSMT"/>
                  </a:rPr>
                  <a:t>weighted sum of the input features </a:t>
                </a:r>
                <a:r>
                  <a:rPr lang="en-US" sz="2400" b="0" i="0" u="none" strike="noStrike" baseline="0" dirty="0">
                    <a:latin typeface="TimesNewRomanPSMT"/>
                  </a:rPr>
                  <a:t>(plus a bias term),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PK" sz="3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PK" sz="3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PK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PK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PK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PK" sz="3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PK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PK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PK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PK" sz="3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K" sz="3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PK" sz="3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𝑊</m:t>
                        </m:r>
                      </m:e>
                      <m:sup>
                        <m:r>
                          <a:rPr lang="en-PK" sz="36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PK" sz="36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</m:oMath>
                </a14:m>
                <a:endParaRPr lang="en-PK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solidFill>
                      <a:srgbClr val="7030A0"/>
                    </a:solidFill>
                    <a:latin typeface="TimesNewRomanPSMT"/>
                  </a:rPr>
                  <a:t>Logistic Regression uses Sigmoid Function </a:t>
                </a:r>
                <a:r>
                  <a:rPr lang="en-US" sz="2400" dirty="0">
                    <a:latin typeface="TimesNewRomanPSMT"/>
                  </a:rPr>
                  <a:t>to model the relationship between input variable and output response.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PK" sz="3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𝑝</m:t>
                    </m:r>
                    <m:r>
                      <a:rPr lang="en-PK" sz="3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PK" sz="3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  <m:r>
                      <a:rPr lang="en-PK" sz="3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)=</m:t>
                    </m:r>
                  </m:oMath>
                </a14:m>
                <a:r>
                  <a:rPr lang="en-US" sz="3200" i="1" dirty="0">
                    <a:latin typeface="Cambria Math" panose="020405030504060302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K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PK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𝑊</m:t>
                        </m:r>
                      </m:e>
                      <m:sup>
                        <m:r>
                          <a:rPr lang="en-PK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PK" sz="3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</m:oMath>
                </a14:m>
                <a:endParaRPr lang="en-PK" sz="3200" i="1" dirty="0"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K" sz="3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log</m:t>
                    </m:r>
                    <m:r>
                      <a:rPr lang="en-PK" sz="3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⁡</m:t>
                    </m:r>
                    <m:d>
                      <m:dPr>
                        <m:ctrlPr>
                          <a:rPr lang="en-PK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PK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PK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𝑝</m:t>
                            </m:r>
                            <m:r>
                              <a:rPr lang="en-PK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(</m:t>
                            </m:r>
                            <m:r>
                              <a:rPr lang="en-PK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PK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PK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1−</m:t>
                            </m:r>
                            <m:r>
                              <a:rPr lang="en-PK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𝑝</m:t>
                            </m:r>
                            <m:r>
                              <a:rPr lang="en-PK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(</m:t>
                            </m:r>
                            <m:r>
                              <a:rPr lang="en-PK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PK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)</m:t>
                            </m:r>
                          </m:den>
                        </m:f>
                      </m:e>
                    </m:d>
                    <m:r>
                      <a:rPr lang="en-PK" sz="3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PK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PK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𝑊</m:t>
                        </m:r>
                      </m:e>
                      <m:sup>
                        <m:r>
                          <a:rPr lang="en-PK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PK" sz="3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3200" i="1" dirty="0">
                    <a:latin typeface="Cambria Math" panose="02040503050406030204" pitchFamily="18" charset="0"/>
                    <a:ea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K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PK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PK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PK" sz="3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PK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PK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PK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PK" sz="3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</m:oMath>
                </a14:m>
                <a:endParaRPr lang="en-PK" sz="32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algn="l"/>
                <a:endParaRPr lang="en-US" sz="2400" b="0" i="0" u="none" strike="noStrike" baseline="0" dirty="0">
                  <a:latin typeface="TimesNewRomanPS-ItalicMT"/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7A5FC85-CD61-4C04-818E-4B08D7F75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BC07A-C953-43D5-B527-1E57B28E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AD6E-F399-427F-90F7-846F29AC61C5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90554-6AF5-45B8-9EAD-491ADFD1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0572F-1B68-41D1-A0A4-21CBBC67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FC1EFB-82AC-4F2A-8C42-7FF02A10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u="none" strike="noStrike" baseline="0" dirty="0">
                <a:latin typeface="TimesNewRomanPS-ItalicMT"/>
              </a:rPr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4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65AAEB-5146-4451-BA27-50518704E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21F12-6E0F-477B-9FEB-3012F827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AD6E-F399-427F-90F7-846F29AC61C5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F52B2-30DB-40D0-A8CA-9B17A868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3F9D6-FE47-405A-81E2-1DBD7DDC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EC7F79-C9ED-4CA9-976E-14FE1F33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u="none" strike="noStrike" baseline="0" dirty="0">
                <a:latin typeface="TimesNewRomanPS-ItalicMT"/>
              </a:rPr>
              <a:t>Logistic Regression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B5EF70-3617-4DD3-A0A0-0D82468BB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67070"/>
            <a:ext cx="76771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92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6D67FB6-36B8-4834-8D41-B8670C3B19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PK" sz="32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p</m:t>
                      </m:r>
                      <m:r>
                        <a:rPr lang="en-PK" sz="32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PK" sz="32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PK" sz="32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)=</m:t>
                      </m:r>
                      <m:sSub>
                        <m:sSubPr>
                          <m:ctrlPr>
                            <a:rPr lang="en-PK" sz="32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PK" sz="32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PK" sz="32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𝒘</m:t>
                          </m:r>
                        </m:sub>
                      </m:sSub>
                      <m:r>
                        <a:rPr lang="en-PK" sz="32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PK" sz="32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𝐱</m:t>
                      </m:r>
                      <m:r>
                        <a:rPr lang="en-PK" sz="32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)=</m:t>
                      </m:r>
                      <m:r>
                        <a:rPr lang="en-PK" sz="32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𝜎</m:t>
                      </m:r>
                      <m:d>
                        <m:dPr>
                          <m:ctrlPr>
                            <a:rPr lang="en-PK" sz="32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PK" sz="32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PK" sz="32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PK" sz="32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PK" sz="32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PK" sz="18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sz="3200" u="none" strike="noStrike" baseline="0" dirty="0">
                    <a:latin typeface="TimesNewRomanPS-ItalicMT"/>
                  </a:rPr>
                  <a:t>σ</a:t>
                </a:r>
                <a:r>
                  <a:rPr lang="en-US" sz="3200" u="none" strike="noStrike" baseline="0" dirty="0">
                    <a:latin typeface="TimesNewRomanPSMT"/>
                  </a:rPr>
                  <a:t>(·) is a </a:t>
                </a:r>
                <a:r>
                  <a:rPr lang="en-US" sz="3200" u="none" strike="noStrike" baseline="0" dirty="0">
                    <a:solidFill>
                      <a:srgbClr val="0070C0"/>
                    </a:solidFill>
                    <a:latin typeface="TimesNewRomanPS-ItalicMT"/>
                  </a:rPr>
                  <a:t>sigmoid function</a:t>
                </a:r>
              </a:p>
              <a:p>
                <a:pPr algn="l"/>
                <a:r>
                  <a:rPr lang="en-US" sz="3200" dirty="0">
                    <a:latin typeface="TimesNewRomanPSMT"/>
                  </a:rPr>
                  <a:t>Outputs a number </a:t>
                </a:r>
                <a:r>
                  <a:rPr lang="en-US" sz="3200" dirty="0">
                    <a:solidFill>
                      <a:srgbClr val="0070C0"/>
                    </a:solidFill>
                    <a:latin typeface="TimesNewRomanPSMT"/>
                  </a:rPr>
                  <a:t>between 0 and 1</a:t>
                </a:r>
              </a:p>
              <a:p>
                <a:r>
                  <a:rPr lang="en-US" sz="3200" dirty="0">
                    <a:latin typeface="TimesNewRomanPSMT"/>
                  </a:rPr>
                  <a:t>Logistic Regression model </a:t>
                </a:r>
                <a:r>
                  <a:rPr lang="en-US" sz="3200" dirty="0">
                    <a:solidFill>
                      <a:srgbClr val="00B050"/>
                    </a:solidFill>
                    <a:latin typeface="TimesNewRomanPSMT"/>
                  </a:rPr>
                  <a:t>Prediction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K" sz="32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PK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K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&amp;0    &amp;&amp;</m:t>
                              </m:r>
                              <m:r>
                                <m:rPr>
                                  <m:nor/>
                                </m:rPr>
                                <a:rPr lang="en-US" sz="3200"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3200"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p</m:t>
                              </m:r>
                              <m:r>
                                <a:rPr lang="en-US" sz="32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a:rPr lang="en-US" sz="32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&lt;0.5</m:t>
                              </m:r>
                            </m:e>
                            <m:e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&amp;1    &amp;&amp;</m:t>
                              </m:r>
                              <m:r>
                                <m:rPr>
                                  <m:nor/>
                                </m:rPr>
                                <a:rPr lang="en-US" sz="3200"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3200"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p</m:t>
                              </m:r>
                              <m:r>
                                <a:rPr lang="en-US" sz="32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a:rPr lang="en-US" sz="32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≥0.5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K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en-US" sz="3200" b="0" i="0" u="none" strike="noStrike" baseline="0" dirty="0">
                  <a:latin typeface="TimesNewRomanPSMT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6D67FB6-36B8-4834-8D41-B8670C3B19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237F7C-C4D5-48AF-9CE0-BCA4F312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AD6E-F399-427F-90F7-846F29AC61C5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48311-2775-4BF9-A018-6E109CD1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1A1C4-CF17-4BC0-9214-4E764ABC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CD774C8-E3B1-48BF-BBCD-33E60CFB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u="none" strike="noStrike" baseline="0" dirty="0">
                <a:latin typeface="TimesNewRomanPS-ItalicMT"/>
              </a:rPr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64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2516D11-90C9-4FE8-B49A-16AEE8E242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Goal</a:t>
                </a:r>
                <a:r>
                  <a:rPr lang="en-US" sz="2800" dirty="0">
                    <a:solidFill>
                      <a:srgbClr val="FF0000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K" sz="28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PK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PK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𝑎𝑛𝑑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PK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PK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PK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must be estimated</a:t>
                </a:r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Linear Regression </a:t>
                </a:r>
                <a:r>
                  <a:rPr lang="en-US" dirty="0"/>
                  <a:t>uses</a:t>
                </a:r>
                <a:r>
                  <a:rPr lang="en-US" dirty="0">
                    <a:solidFill>
                      <a:srgbClr val="00B050"/>
                    </a:solidFill>
                  </a:rPr>
                  <a:t> Least Squared</a:t>
                </a:r>
                <a:r>
                  <a:rPr lang="en-US" dirty="0"/>
                  <a:t> method</a:t>
                </a: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Logistic Regression </a:t>
                </a:r>
                <a:r>
                  <a:rPr lang="en-US" dirty="0"/>
                  <a:t>uses </a:t>
                </a:r>
                <a:r>
                  <a:rPr lang="en-US" dirty="0">
                    <a:solidFill>
                      <a:srgbClr val="0070C0"/>
                    </a:solidFill>
                  </a:rPr>
                  <a:t>Maximum Likelihood estimation (MLE)</a:t>
                </a:r>
              </a:p>
              <a:p>
                <a:pPr lvl="1"/>
                <a:r>
                  <a:rPr lang="en-US" dirty="0"/>
                  <a:t>For a </a:t>
                </a:r>
                <a:r>
                  <a:rPr lang="en-US" dirty="0">
                    <a:solidFill>
                      <a:srgbClr val="00B050"/>
                    </a:solidFill>
                  </a:rPr>
                  <a:t>Binary classification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M labeled samples with labels (0 or 1)</a:t>
                </a:r>
              </a:p>
              <a:p>
                <a:pPr lvl="1"/>
                <a:r>
                  <a:rPr lang="en-US" dirty="0"/>
                  <a:t>For class-1: Find values of </a:t>
                </a:r>
                <a:r>
                  <a:rPr lang="en-US" dirty="0">
                    <a:solidFill>
                      <a:srgbClr val="00B050"/>
                    </a:solidFill>
                  </a:rPr>
                  <a:t>W</a:t>
                </a:r>
                <a:r>
                  <a:rPr lang="en-US" dirty="0"/>
                  <a:t> such that </a:t>
                </a:r>
                <a:r>
                  <a:rPr lang="en-US" dirty="0">
                    <a:solidFill>
                      <a:srgbClr val="FF0000"/>
                    </a:solidFill>
                  </a:rPr>
                  <a:t>p(x) is close to 1</a:t>
                </a:r>
              </a:p>
              <a:p>
                <a:pPr lvl="1"/>
                <a:r>
                  <a:rPr lang="en-US" dirty="0"/>
                  <a:t>For class-0: Find values of </a:t>
                </a:r>
                <a:r>
                  <a:rPr lang="en-US" dirty="0">
                    <a:solidFill>
                      <a:srgbClr val="00B050"/>
                    </a:solidFill>
                  </a:rPr>
                  <a:t>W</a:t>
                </a:r>
                <a:r>
                  <a:rPr lang="en-US" dirty="0"/>
                  <a:t> such that </a:t>
                </a:r>
                <a:r>
                  <a:rPr lang="en-US" dirty="0">
                    <a:solidFill>
                      <a:srgbClr val="0070C0"/>
                    </a:solidFill>
                  </a:rPr>
                  <a:t>p(x) is close to 0 or 1-p(x) is close to 1 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2516D11-90C9-4FE8-B49A-16AEE8E24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5BE9D-215D-4796-B4C5-71FE6992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AD6E-F399-427F-90F7-846F29AC61C5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B6C33-3DB4-4A1C-8E3C-E04CFB87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1F9A3-8C7C-4EE3-891D-91A229B0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6351AA2-3D74-442F-8E10-625922C4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u="none" strike="noStrike" baseline="0" dirty="0">
                <a:latin typeface="TimesNewRomanPS-ItalicMT"/>
              </a:rPr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62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88118FF-32D9-4E6E-9B43-3AF21F729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K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K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PK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PK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×{0,1},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=1,…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endParaRPr lang="en-PK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sz="3200" dirty="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Assume:  </a:t>
                </a:r>
                <a14:m>
                  <m:oMath xmlns:m="http://schemas.openxmlformats.org/officeDocument/2006/math">
                    <m:r>
                      <a:rPr lang="en-US" sz="32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𝑝</m:t>
                    </m:r>
                    <m:d>
                      <m:dPr>
                        <m:ctrlPr>
                          <a:rPr lang="en-PK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K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𝑝</m:t>
                    </m:r>
                    <m:d>
                      <m:dPr>
                        <m:ctrlPr>
                          <a:rPr lang="en-PK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K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=1∣</m:t>
                        </m:r>
                        <m:sSub>
                          <m:sSubPr>
                            <m:ctrlPr>
                              <a:rPr lang="en-PK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PK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PK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log</m:t>
                      </m:r>
                      <m:r>
                        <a:rPr lang="en-PK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⁡</m:t>
                      </m:r>
                      <m:d>
                        <m:dPr>
                          <m:ctrlPr>
                            <a:rPr lang="en-PK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PK" sz="2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PK" sz="2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𝑝</m:t>
                              </m:r>
                              <m:r>
                                <a:rPr lang="en-PK" sz="2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PK" sz="2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  <m:r>
                                <a:rPr lang="en-PK" sz="2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PK" sz="2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1−</m:t>
                              </m:r>
                              <m:r>
                                <a:rPr lang="en-PK" sz="2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𝑝</m:t>
                              </m:r>
                              <m:r>
                                <a:rPr lang="en-PK" sz="2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PK" sz="2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  <m:r>
                                <a:rPr lang="en-PK" sz="2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PK" sz="28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PK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PK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PK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PK" sz="28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00B050"/>
                    </a:solidFill>
                  </a:rPr>
                  <a:t>optimal coefficients </a:t>
                </a:r>
                <a:r>
                  <a:rPr lang="en-US" dirty="0"/>
                  <a:t>of W can be estimated using </a:t>
                </a:r>
                <a:r>
                  <a:rPr lang="en-US" dirty="0">
                    <a:solidFill>
                      <a:srgbClr val="00B050"/>
                    </a:solidFill>
                  </a:rPr>
                  <a:t>principle of maximum likelihood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88118FF-32D9-4E6E-9B43-3AF21F729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9F166F-2622-4899-9F85-C965820A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AD6E-F399-427F-90F7-846F29AC61C5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2A610-F1DB-4284-866D-5F3003AF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C7E7E-3A60-4341-86CA-F1103361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3C78F4C-32A8-40C6-9906-4BDB5A5B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u="none" strike="noStrike" baseline="0" dirty="0">
                <a:latin typeface="TimesNewRomanPS-ItalicMT"/>
              </a:rPr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72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503AAB-C25E-4A10-88F0-842AF2D3B7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PK" sz="32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p</m:t>
                      </m:r>
                      <m:d>
                        <m:dPr>
                          <m:ctrlPr>
                            <a:rPr lang="en-PK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PK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PK" sz="3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PK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PK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PK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PK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PK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𝐱</m:t>
                          </m:r>
                        </m:e>
                      </m:d>
                      <m:r>
                        <a:rPr lang="en-PK" sz="3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PK" sz="3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𝜎</m:t>
                      </m:r>
                      <m:d>
                        <m:dPr>
                          <m:ctrlPr>
                            <a:rPr lang="en-PK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PK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PK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PK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PK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US" sz="3200" i="1" dirty="0">
                  <a:solidFill>
                    <a:srgbClr val="00B050"/>
                  </a:solidFill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PK" sz="32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p</m:t>
                      </m:r>
                      <m:d>
                        <m:dPr>
                          <m:ctrlPr>
                            <a:rPr lang="en-PK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PK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PK" sz="32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𝜎</m:t>
                      </m:r>
                      <m:d>
                        <m:dPr>
                          <m:ctrlPr>
                            <a:rPr lang="en-PK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K" sz="3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PK" sz="3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PK" sz="3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PK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PK" sz="3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PK" sz="3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PK" sz="3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PK" sz="3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K" sz="3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PK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en-PK" sz="3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PK" sz="3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PK" sz="3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r>
                  <a:rPr lang="en-US" i="1" dirty="0">
                    <a:solidFill>
                      <a:srgbClr val="FF0000"/>
                    </a:solidFill>
                    <a:ea typeface="Calibri" panose="020F0502020204030204" pitchFamily="34" charset="0"/>
                  </a:rPr>
                  <a:t>Cost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𝐿𝑜𝑠𝑠</m:t>
                      </m:r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𝑾</m:t>
                      </m:r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PK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K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p</m:t>
                                </m:r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x</m:t>
                                </m:r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>
                                    <a:effectLst/>
                                    <a:latin typeface="Calibri" panose="020F0502020204030204" pitchFamily="34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effectLst/>
                                    <a:latin typeface="Calibri" panose="020F0502020204030204" pitchFamily="34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effectLst/>
                                    <a:latin typeface="Calibri" panose="020F0502020204030204" pitchFamily="34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⁡(1−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p</m:t>
                                </m:r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x</m:t>
                                </m:r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>
                                    <a:effectLst/>
                                    <a:latin typeface="Calibri" panose="020F0502020204030204" pitchFamily="34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effectLst/>
                                    <a:latin typeface="Calibri" panose="020F0502020204030204" pitchFamily="34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effectLst/>
                                    <a:latin typeface="Calibri" panose="020F0502020204030204" pitchFamily="34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K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b="0" i="0" u="none" strike="noStrike" baseline="0" dirty="0">
                    <a:solidFill>
                      <a:srgbClr val="FF0000"/>
                    </a:solidFill>
                  </a:rPr>
                  <a:t>The </a:t>
                </a:r>
                <a:r>
                  <a:rPr lang="en-US" b="0" i="1" u="none" strike="noStrike" baseline="0" dirty="0">
                    <a:solidFill>
                      <a:srgbClr val="FF0000"/>
                    </a:solidFill>
                  </a:rPr>
                  <a:t>log loss</a:t>
                </a:r>
                <a:r>
                  <a:rPr lang="en-US" dirty="0">
                    <a:solidFill>
                      <a:srgbClr val="FF0000"/>
                    </a:solidFill>
                  </a:rPr>
                  <a:t> can be written as:</a:t>
                </a:r>
                <a:endParaRPr lang="en-US" b="0" i="0" u="none" strike="noStrike" baseline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𝐽</m:t>
                      </m:r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</m:t>
                      </m:r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𝑊</m:t>
                      </m:r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)=−</m:t>
                      </m:r>
                      <m:f>
                        <m:fPr>
                          <m:ctrlPr>
                            <a:rPr lang="en-PK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PK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PK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log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PK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PK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log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PK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K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PK" i="1" dirty="0"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503AAB-C25E-4A10-88F0-842AF2D3B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FAB2C-E921-48C7-8340-92EDE43F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AD6E-F399-427F-90F7-846F29AC61C5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2681A-9651-4338-B33C-93634AC4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FB69A-D29C-464C-9A58-DBC319F6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1A718A-A3FF-45CB-BBBE-8ABC2D15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u="none" strike="noStrike" baseline="0" dirty="0">
                <a:latin typeface="TimesNewRomanPS-ItalicMT"/>
              </a:rPr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91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3780F48-36B0-42D8-9326-7EA9788E7D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sz="3200" b="0" i="0" u="none" strike="noStrike" baseline="0" dirty="0">
                    <a:solidFill>
                      <a:srgbClr val="FF0000"/>
                    </a:solidFill>
                    <a:latin typeface="TimesNewRomanPSMT"/>
                  </a:rPr>
                  <a:t>This cost function is convex</a:t>
                </a:r>
              </a:p>
              <a:p>
                <a:pPr lvl="1"/>
                <a:r>
                  <a:rPr lang="en-US" sz="2800" b="0" i="0" u="none" strike="noStrike" baseline="0" dirty="0">
                    <a:latin typeface="TimesNewRomanPSMT"/>
                  </a:rPr>
                  <a:t>Gradient Descent is </a:t>
                </a:r>
                <a:r>
                  <a:rPr lang="en-US" sz="2800" b="0" i="0" u="none" strike="noStrike" baseline="0" dirty="0">
                    <a:solidFill>
                      <a:srgbClr val="00B050"/>
                    </a:solidFill>
                    <a:latin typeface="TimesNewRomanPSMT"/>
                  </a:rPr>
                  <a:t>guaranteed to find the global minimum</a:t>
                </a:r>
                <a:r>
                  <a:rPr lang="en-US" sz="2800" b="0" i="0" u="none" strike="noStrike" baseline="0" dirty="0">
                    <a:latin typeface="TimesNewRomanPSMT"/>
                  </a:rPr>
                  <a:t> </a:t>
                </a:r>
              </a:p>
              <a:p>
                <a:r>
                  <a:rPr lang="en-US" sz="2400" dirty="0"/>
                  <a:t>The weights can be updated using the partial derivative of the cost function according to W</a:t>
                </a:r>
                <a:r>
                  <a:rPr lang="en-US" sz="2400" baseline="-25000" dirty="0"/>
                  <a:t>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K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P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K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𝜆</m:t>
                      </m:r>
                      <m:f>
                        <m:fPr>
                          <m:ctrlPr>
                            <a:rPr lang="en-PK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𝐽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P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baseline="-25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K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</m:num>
                        <m:den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PK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J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𝒘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)=</m:t>
                      </m:r>
                      <m:f>
                        <m:fPr>
                          <m:ctrlPr>
                            <a:rPr lang="en-PK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PK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p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 </m:t>
                          </m:r>
                        </m:e>
                      </m:nary>
                      <m:d>
                        <m:dPr>
                          <m:ctrlPr>
                            <a:rPr lang="en-PK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PK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PK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PK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PK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PK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PK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4000" baseline="-250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3780F48-36B0-42D8-9326-7EA9788E7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B897E-F7C5-4B63-B6AB-F441C625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AD6E-F399-427F-90F7-846F29AC61C5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49D3-186E-426A-99CC-F5561D15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FCA40-411C-402A-932B-82C7B177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BBF50D8-E2D5-4D06-8AE1-53664F29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u="none" strike="noStrike" baseline="0" dirty="0">
                <a:latin typeface="TimesNewRomanPS-ItalicMT"/>
              </a:rPr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9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4A1C0-9281-4979-9AB5-56FFB5EE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9C48-2326-4C4F-8279-0C0B7781DDBF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E0C9C-3F75-4F76-AFD5-9963DB33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45265-4CD7-4B16-AC70-87158C3D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79B83DB-AB1E-4677-A377-90A484BA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09900"/>
            <a:ext cx="8229600" cy="838200"/>
          </a:xfrm>
        </p:spPr>
        <p:txBody>
          <a:bodyPr/>
          <a:lstStyle/>
          <a:p>
            <a:r>
              <a:rPr lang="en-US" dirty="0"/>
              <a:t>Review Of Previous Lecture</a:t>
            </a:r>
          </a:p>
        </p:txBody>
      </p:sp>
    </p:spTree>
    <p:extLst>
      <p:ext uri="{BB962C8B-B14F-4D97-AF65-F5344CB8AC3E}">
        <p14:creationId xmlns:p14="http://schemas.microsoft.com/office/powerpoint/2010/main" val="4123552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2E66C97-DA41-45AF-BD33-950E65C9A6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Logistic regression will find W such that it </a:t>
                </a:r>
                <a:r>
                  <a:rPr lang="en-US" dirty="0">
                    <a:solidFill>
                      <a:srgbClr val="00B050"/>
                    </a:solidFill>
                  </a:rPr>
                  <a:t>minimizes J(W)</a:t>
                </a:r>
              </a:p>
              <a:p>
                <a:r>
                  <a:rPr lang="en-US" dirty="0"/>
                  <a:t>Make prediction using</a:t>
                </a:r>
              </a:p>
              <a:p>
                <a:pPr marL="0" indent="0" algn="ctr">
                  <a:buNone/>
                </a:pPr>
                <a:r>
                  <a:rPr lang="en-US" sz="3600" dirty="0">
                    <a:latin typeface="TimesNewRomanPSMT"/>
                  </a:rPr>
                  <a:t>p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)= </m:t>
                    </m:r>
                    <m:f>
                      <m:fPr>
                        <m:ctrlPr>
                          <a:rPr lang="en-PK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PK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1+</m:t>
                        </m:r>
                        <m:sSup>
                          <m:sSupPr>
                            <m:ctrlPr>
                              <a:rPr lang="en-PK" sz="36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smtClean="0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PK" sz="3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PK" sz="3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PK" sz="3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PK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K" sz="2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PK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K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&amp;0    &amp;&amp;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p</m:t>
                              </m:r>
                              <m:r>
                                <a:rPr lang="en-US" sz="2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a:rPr lang="en-US" sz="2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&lt;0.5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&amp;1    &amp;&amp;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p</m:t>
                              </m:r>
                              <m:r>
                                <a:rPr lang="en-US" sz="2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a:rPr lang="en-US" sz="2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≥0.5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2E66C97-DA41-45AF-BD33-950E65C9A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D3AE9-7087-4F9C-9FAB-B170DC98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AD6E-F399-427F-90F7-846F29AC61C5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A251F-54F3-495A-B30C-C3E51976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C12F5-6CAC-4A5F-8BE4-867716B5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421681-5DD0-414D-9371-8F590472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u="none" strike="noStrike" baseline="0" dirty="0">
                <a:latin typeface="TimesNewRomanPS-ItalicMT"/>
              </a:rPr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84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4809D3-F9FC-4540-8CEE-98E582BA9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extend the Logistic Regression model </a:t>
            </a:r>
            <a:r>
              <a:rPr lang="en-US" dirty="0">
                <a:solidFill>
                  <a:srgbClr val="00B050"/>
                </a:solidFill>
              </a:rPr>
              <a:t>for multiclass classification</a:t>
            </a:r>
            <a:r>
              <a:rPr lang="en-US" dirty="0"/>
              <a:t>(more than two) problems?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Yes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</a:p>
          <a:p>
            <a:r>
              <a:rPr lang="en-US" dirty="0"/>
              <a:t>Multinomial model regression</a:t>
            </a:r>
          </a:p>
          <a:p>
            <a:pPr lvl="1"/>
            <a:r>
              <a:rPr lang="en-US" dirty="0"/>
              <a:t>We can use </a:t>
            </a:r>
            <a:r>
              <a:rPr lang="en-US" dirty="0">
                <a:solidFill>
                  <a:srgbClr val="FF0000"/>
                </a:solidFill>
              </a:rPr>
              <a:t>One-vs-Rest (One-vs-all)</a:t>
            </a:r>
          </a:p>
          <a:p>
            <a:pPr lvl="1"/>
            <a:r>
              <a:rPr lang="en-US" dirty="0"/>
              <a:t>Divide the problem into many </a:t>
            </a:r>
            <a:r>
              <a:rPr lang="en-US" dirty="0">
                <a:solidFill>
                  <a:srgbClr val="0070C0"/>
                </a:solidFill>
              </a:rPr>
              <a:t>sub problems (binary)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Train separate model </a:t>
            </a:r>
            <a:r>
              <a:rPr lang="en-US" dirty="0"/>
              <a:t>for one class vs rest classes</a:t>
            </a:r>
          </a:p>
          <a:p>
            <a:pPr lvl="1"/>
            <a:r>
              <a:rPr lang="en-US" dirty="0"/>
              <a:t>Repeat for </a:t>
            </a:r>
            <a:r>
              <a:rPr lang="en-US" dirty="0">
                <a:solidFill>
                  <a:srgbClr val="0070C0"/>
                </a:solidFill>
              </a:rPr>
              <a:t>all possible combinations </a:t>
            </a:r>
            <a:r>
              <a:rPr lang="en-US" dirty="0"/>
              <a:t>for every class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AE8C9-5326-4283-946A-3051AFFA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AD6E-F399-427F-90F7-846F29AC61C5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496C0-E3E0-4916-9E2B-5DEBDA5D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13D16-664B-486C-B6DF-0B3A1ECB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BBA5212-EAF7-419D-8D16-B2765E31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564841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F3120F-A88E-41AB-9E72-3A8868DBA4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Given K classes (k&gt;2), </a:t>
                </a:r>
                <a:r>
                  <a:rPr lang="en-US" dirty="0"/>
                  <a:t>the predictor Y can be obtained for each model:</a:t>
                </a:r>
              </a:p>
              <a:p>
                <a:pPr marL="0" indent="0" algn="ctr">
                  <a:buNone/>
                </a:pPr>
                <a:r>
                  <a:rPr lang="en-US" sz="3200" dirty="0">
                    <a:latin typeface="TimesNewRomanPSMT"/>
                  </a:rPr>
                  <a:t>p</a:t>
                </a:r>
                <a:r>
                  <a:rPr lang="en-US" sz="3200" baseline="-25000" dirty="0">
                    <a:latin typeface="TimesNewRomanPSMT"/>
                  </a:rPr>
                  <a:t>1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=1|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PK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PK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1+</m:t>
                        </m:r>
                        <m:sSup>
                          <m:sSupPr>
                            <m:ctrlPr>
                              <a:rPr lang="en-PK" sz="32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PK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PK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𝑊</m:t>
                                </m:r>
                                <m:r>
                                  <a:rPr lang="en-US" sz="3200" b="0" i="1" baseline="-25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PK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PK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>
                  <a:solidFill>
                    <a:srgbClr val="FF0000"/>
                  </a:solidFill>
                  <a:latin typeface="TimesNewRomanPSMT"/>
                  <a:ea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sz="3200" dirty="0">
                    <a:latin typeface="TimesNewRomanPSMT"/>
                  </a:rPr>
                  <a:t>p</a:t>
                </a:r>
                <a:r>
                  <a:rPr lang="en-US" sz="3200" baseline="-25000" dirty="0">
                    <a:latin typeface="TimesNewRomanPSMT"/>
                  </a:rPr>
                  <a:t>2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𝑦</m:t>
                    </m:r>
                    <m:r>
                      <a:rPr lang="en-US" sz="3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=2|</m:t>
                    </m:r>
                    <m:r>
                      <a:rPr lang="en-US" sz="3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)= </m:t>
                    </m:r>
                    <m:f>
                      <m:fPr>
                        <m:ctrlPr>
                          <a:rPr lang="en-PK" sz="32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PK" sz="3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1+</m:t>
                        </m:r>
                        <m:sSup>
                          <m:sSupPr>
                            <m:ctrlPr>
                              <a:rPr lang="en-PK" sz="32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PK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PK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𝑊</m:t>
                                </m:r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PK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PK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2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32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3200" dirty="0">
                    <a:latin typeface="TimesNewRomanPSMT"/>
                  </a:rPr>
                  <a:t>p</a:t>
                </a:r>
                <a:r>
                  <a:rPr lang="en-US" sz="3200" baseline="-25000" dirty="0">
                    <a:latin typeface="TimesNewRomanPSMT"/>
                  </a:rPr>
                  <a:t>k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𝑦</m:t>
                    </m:r>
                    <m:r>
                      <a:rPr lang="en-US" sz="3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𝑘</m:t>
                    </m:r>
                    <m:r>
                      <a:rPr lang="en-US" sz="3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|</m:t>
                    </m:r>
                    <m:r>
                      <a:rPr lang="en-US" sz="32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)= </m:t>
                    </m:r>
                    <m:f>
                      <m:fPr>
                        <m:ctrlPr>
                          <a:rPr lang="en-PK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PK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1+</m:t>
                        </m:r>
                        <m:sSup>
                          <m:sSupPr>
                            <m:ctrlPr>
                              <a:rPr lang="en-PK" sz="32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PK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PK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𝑊</m:t>
                                </m:r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PK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PK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F3120F-A88E-41AB-9E72-3A8868DBA4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D6E190-6E5C-41D0-9EDB-DD40D5BE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AD6E-F399-427F-90F7-846F29AC61C5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4762C-3A2D-419E-BEEB-5B69F3D4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7BE91-E1A5-42DB-8F22-96015D28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A3553BF-F5D0-4436-806D-2AF3021A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199532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84BEEA-E7FD-4F22-83DA-AC1C7370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new input </a:t>
            </a:r>
            <a:r>
              <a:rPr lang="en-US" dirty="0">
                <a:solidFill>
                  <a:srgbClr val="FF0000"/>
                </a:solidFill>
              </a:rPr>
              <a:t>data X will be passed through each model and get probabilities.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instance will be assigned to the class with </a:t>
            </a:r>
            <a:r>
              <a:rPr lang="en-US" dirty="0">
                <a:solidFill>
                  <a:srgbClr val="0070C0"/>
                </a:solidFill>
              </a:rPr>
              <a:t>maximum probability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16B694-E727-4641-BBD5-0311DFC1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AD6E-F399-427F-90F7-846F29AC61C5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D3FA9-AEC4-4AD1-85F0-11030B24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B03B6-F1A6-4107-8BDD-A1DD1681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7332E6-B12C-4D04-BC53-2CAC1287D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65AD8F-2685-4ADF-9091-94E8378B3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971800"/>
            <a:ext cx="4076115" cy="129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19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Chapter 5, Deep Learning MIT Press 2016, Ian Goodfellow</a:t>
            </a:r>
          </a:p>
          <a:p>
            <a:r>
              <a:rPr lang="en-US" altLang="tr-TR" dirty="0">
                <a:cs typeface="Times New Roman" panose="02020603050405020304" pitchFamily="18" charset="0"/>
              </a:rPr>
              <a:t>Chapter 3 Pattern Recognition and Machine Learning, </a:t>
            </a:r>
            <a:r>
              <a:rPr lang="en-US" dirty="0">
                <a:cs typeface="Times New Roman" panose="02020603050405020304" pitchFamily="18" charset="0"/>
              </a:rPr>
              <a:t>Christopher M. Bishop</a:t>
            </a:r>
          </a:p>
          <a:p>
            <a:r>
              <a:rPr lang="en-US" dirty="0">
                <a:cs typeface="Times New Roman" panose="02020603050405020304" pitchFamily="18" charset="0"/>
              </a:rPr>
              <a:t>Some graphics from the internet:</a:t>
            </a:r>
          </a:p>
          <a:p>
            <a:pPr lvl="1"/>
            <a:r>
              <a:rPr lang="en-US" altLang="tr-TR" dirty="0">
                <a:cs typeface="Times New Roman" panose="02020603050405020304" pitchFamily="18" charset="0"/>
                <a:hlinkClick r:id="rId2"/>
              </a:rPr>
              <a:t>https://towardsdatascience.com/all-about-feature-scaling-bcc0ad75cb35</a:t>
            </a:r>
            <a:endParaRPr lang="en-US" altLang="tr-TR" dirty="0">
              <a:cs typeface="Times New Roman" panose="02020603050405020304" pitchFamily="18" charset="0"/>
            </a:endParaRPr>
          </a:p>
          <a:p>
            <a:endParaRPr lang="en-US" altLang="tr-TR" dirty="0">
              <a:cs typeface="Times New Roman" panose="02020603050405020304" pitchFamily="18" charset="0"/>
            </a:endParaRPr>
          </a:p>
          <a:p>
            <a:endParaRPr lang="en-GB" altLang="tr-TR" i="1" dirty="0">
              <a:cs typeface="Times New Roman" panose="02020603050405020304" pitchFamily="18" charset="0"/>
            </a:endParaRPr>
          </a:p>
          <a:p>
            <a:endParaRPr lang="en-GB" altLang="tr-TR" i="1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2413-92AB-4223-B4D3-4A4FF88A35F5}" type="datetime1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29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152" y="2866671"/>
            <a:ext cx="7886700" cy="60642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 </a:t>
            </a:r>
            <a:r>
              <a:rPr lang="en-US" sz="7200" dirty="0">
                <a:sym typeface="Wingdings" panose="05000000000000000000" pitchFamily="2" charset="2"/>
              </a:rPr>
              <a:t> </a:t>
            </a:r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202676" y="762000"/>
            <a:ext cx="8484124" cy="1404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t>35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EFA7-9AFE-48E6-AEBB-F73B450A24E5}" type="datetime1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3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The idea of linear regression can be extended for multiple variables.</a:t>
                </a:r>
              </a:p>
              <a:p>
                <a:pPr lvl="1"/>
                <a:r>
                  <a:rPr lang="en-US" b="0" u="none" strike="noStrike" baseline="0" dirty="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A set of </a:t>
                </a:r>
                <a:r>
                  <a:rPr lang="en-US" b="0" u="none" strike="noStrike" baseline="0" dirty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multi features (X) </a:t>
                </a:r>
                <a:r>
                  <a:rPr lang="en-US" b="0" u="none" strike="noStrike" baseline="0" dirty="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will be input to the model</a:t>
                </a:r>
              </a:p>
              <a:p>
                <a:pPr lvl="1"/>
                <a:r>
                  <a:rPr lang="en-US" b="0" u="none" strike="noStrike" baseline="0" dirty="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Y is </a:t>
                </a:r>
                <a:r>
                  <a:rPr lang="en-US" b="0" u="none" strike="noStrike" baseline="0" dirty="0">
                    <a:solidFill>
                      <a:srgbClr val="00B050"/>
                    </a:solidFill>
                    <a:latin typeface="Book Antiqua" panose="02040602050305030304" pitchFamily="18" charset="0"/>
                  </a:rPr>
                  <a:t>continuous valued response </a:t>
                </a:r>
                <a:r>
                  <a:rPr lang="en-US" b="0" u="none" strike="noStrike" baseline="0" dirty="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(</a:t>
                </a:r>
                <a:r>
                  <a:rPr lang="en-US" b="0" u="none" strike="noStrike" baseline="0" dirty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target variable y</a:t>
                </a:r>
                <a:r>
                  <a:rPr lang="en-US" b="0" u="none" strike="noStrike" baseline="0" dirty="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). </a:t>
                </a:r>
                <a:endParaRPr lang="en-US" altLang="en-US" dirty="0">
                  <a:solidFill>
                    <a:srgbClr val="FF0000"/>
                  </a:solidFill>
                  <a:latin typeface="Book Antiqua" panose="0204060205030503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K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PK" sz="4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PK" sz="4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PK" sz="4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PK" sz="4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PK" sz="4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PK" sz="4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PK" sz="4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PK" sz="4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PK" sz="4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PK" sz="4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PK" sz="4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PK" sz="4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PK" sz="4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PK" sz="4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…</m:t>
                      </m:r>
                      <m:r>
                        <a:rPr lang="en-PK" sz="4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PK" sz="4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PK" sz="4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PK" sz="4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4400" i="1" dirty="0"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K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PK" sz="4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PK" sz="4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𝑊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.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Where x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=x</a:t>
                </a:r>
                <a:r>
                  <a:rPr lang="en-US" sz="2400" i="1" baseline="-25000" dirty="0">
                    <a:latin typeface="Cambria Math" panose="02040503050406030204" pitchFamily="18" charset="0"/>
                  </a:rPr>
                  <a:t>1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,x</a:t>
                </a:r>
                <a:r>
                  <a:rPr lang="en-US" sz="2400" i="1" baseline="-25000" dirty="0">
                    <a:latin typeface="Cambria Math" panose="02040503050406030204" pitchFamily="18" charset="0"/>
                  </a:rPr>
                  <a:t>2</a:t>
                </a:r>
                <a:r>
                  <a:rPr lang="en-US" dirty="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,…</a:t>
                </a:r>
                <a:r>
                  <a:rPr lang="en-US" dirty="0" err="1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x</a:t>
                </a:r>
                <a:r>
                  <a:rPr lang="en-US" sz="2400" i="1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dirty="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 and W = w</a:t>
                </a:r>
                <a:r>
                  <a:rPr lang="en-US" baseline="-25000" dirty="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0</a:t>
                </a:r>
                <a:r>
                  <a:rPr lang="en-US" dirty="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,w</a:t>
                </a:r>
                <a:r>
                  <a:rPr lang="en-US" baseline="-25000" dirty="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1</a:t>
                </a:r>
                <a:r>
                  <a:rPr lang="en-US" dirty="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,..w</a:t>
                </a:r>
                <a:r>
                  <a:rPr lang="en-US" baseline="-25000" dirty="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n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1808-3BBB-4030-8CC2-A25D893A3324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regression with multiple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9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2F3355-9EBB-46D0-80A6-308B497CEA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K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PK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PK" sz="28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PK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PK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PK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PK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PK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PK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PK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PK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PK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K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PK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PK" sz="28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PK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PK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PK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PK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PK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PK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PK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PK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K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PK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PK" sz="28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PK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PK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PK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PK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PK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PK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PK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PK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PK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PK" sz="28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PK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PK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PK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PK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PK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PK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PK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PK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P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P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P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P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P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PK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PK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K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PK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PK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PK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K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PK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PK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PK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PK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K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PK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PK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PK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K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PK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PK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PK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PK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PK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PK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PK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PK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PK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PK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sSub>
                                    <m:sSubPr>
                                      <m:ctrlPr>
                                        <a:rPr lang="en-PK" i="1" smtClea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PK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1    </m:t>
                                  </m:r>
                                  <m:sSub>
                                    <m:sSubPr>
                                      <m:ctrlPr>
                                        <a:rPr lang="en-PK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1    </m:t>
                            </m:r>
                            <m:sSub>
                              <m:sSubPr>
                                <m:ctrlPr>
                                  <a:rPr lang="en-PK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2F3355-9EBB-46D0-80A6-308B497CEA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45060-5F8C-423B-A031-D0BFE365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AD6E-F399-427F-90F7-846F29AC61C5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7A544-DF0B-41AB-8AD6-9560D65D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E8D88-D8F9-475B-BB56-DB3A0607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E8497BF-429A-4921-AF8A-D0E0D6BF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regression with multiple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0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98ADEF-D8D4-4EEB-8C9B-86A03BBAB0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b="0" i="0" dirty="0">
                    <a:solidFill>
                      <a:srgbClr val="FF0000"/>
                    </a:solidFill>
                    <a:effectLst/>
                    <a:latin typeface="urw-din"/>
                  </a:rPr>
                  <a:t>Variants of Gradient Descent </a:t>
                </a:r>
                <a:r>
                  <a:rPr lang="en-US" b="0" i="0" dirty="0">
                    <a:solidFill>
                      <a:srgbClr val="273239"/>
                    </a:solidFill>
                    <a:effectLst/>
                    <a:latin typeface="urw-din"/>
                  </a:rPr>
                  <a:t>are available for optimization in ML</a:t>
                </a:r>
              </a:p>
              <a:p>
                <a:pPr lvl="1"/>
                <a:r>
                  <a:rPr lang="en-US" b="0" i="0" dirty="0">
                    <a:solidFill>
                      <a:srgbClr val="273239"/>
                    </a:solidFill>
                    <a:effectLst/>
                    <a:latin typeface="urw-din"/>
                  </a:rPr>
                  <a:t>Batch Gradient Descent </a:t>
                </a:r>
              </a:p>
              <a:p>
                <a:pPr lvl="1"/>
                <a:r>
                  <a:rPr lang="en-US" dirty="0">
                    <a:solidFill>
                      <a:srgbClr val="273239"/>
                    </a:solidFill>
                    <a:latin typeface="urw-din"/>
                  </a:rPr>
                  <a:t>Stochastic Gradient Descent(SGD)</a:t>
                </a:r>
              </a:p>
              <a:p>
                <a:pPr lvl="1"/>
                <a:r>
                  <a:rPr lang="en-US" dirty="0">
                    <a:solidFill>
                      <a:srgbClr val="273239"/>
                    </a:solidFill>
                    <a:latin typeface="urw-din"/>
                  </a:rPr>
                  <a:t>Mini-batch Gradient Descent</a:t>
                </a:r>
              </a:p>
              <a:p>
                <a:r>
                  <a:rPr lang="en-US" b="1" i="0" dirty="0">
                    <a:solidFill>
                      <a:srgbClr val="273239"/>
                    </a:solidFill>
                    <a:effectLst/>
                    <a:latin typeface="urw-din"/>
                  </a:rPr>
                  <a:t>Batch Gradient Descent</a:t>
                </a:r>
              </a:p>
              <a:p>
                <a:pPr lvl="1"/>
                <a:r>
                  <a:rPr lang="en-US" b="0" i="0" dirty="0">
                    <a:solidFill>
                      <a:srgbClr val="00B050"/>
                    </a:solidFill>
                    <a:effectLst/>
                    <a:latin typeface="urw-din"/>
                  </a:rPr>
                  <a:t>Updates the weight vector over the full training data</a:t>
                </a:r>
              </a:p>
              <a:p>
                <a:pPr lvl="1"/>
                <a:r>
                  <a:rPr lang="en-US" b="0" i="0" dirty="0">
                    <a:solidFill>
                      <a:srgbClr val="273239"/>
                    </a:solidFill>
                    <a:effectLst/>
                    <a:latin typeface="urw-din"/>
                  </a:rPr>
                  <a:t>It is </a:t>
                </a:r>
                <a:r>
                  <a:rPr lang="en-US" b="0" i="0" dirty="0">
                    <a:solidFill>
                      <a:srgbClr val="FF0000"/>
                    </a:solidFill>
                    <a:effectLst/>
                    <a:latin typeface="urw-din"/>
                  </a:rPr>
                  <a:t>very slow </a:t>
                </a:r>
                <a:r>
                  <a:rPr lang="en-US" b="0" i="0" dirty="0">
                    <a:solidFill>
                      <a:srgbClr val="273239"/>
                    </a:solidFill>
                    <a:effectLst/>
                    <a:latin typeface="urw-din"/>
                  </a:rPr>
                  <a:t>on very large training data.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K" sz="2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effectLst/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6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PK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PK" sz="2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− </m:t>
                      </m:r>
                      <m:r>
                        <a:rPr lang="en-US" sz="2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𝜆</m:t>
                      </m:r>
                      <m:f>
                        <m:fPr>
                          <m:ctrlPr>
                            <a:rPr lang="en-PK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𝜕</m:t>
                          </m:r>
                          <m: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PK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b="0" i="0" dirty="0">
                  <a:solidFill>
                    <a:srgbClr val="273239"/>
                  </a:solidFill>
                  <a:effectLst/>
                  <a:latin typeface="urw-din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K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PK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PK" sz="26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− 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𝜆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f>
                        <m:fPr>
                          <m:ctrlPr>
                            <a:rPr lang="en-PK" sz="26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PK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 </m:t>
                          </m:r>
                        </m:e>
                      </m:nary>
                      <m:d>
                        <m:dPr>
                          <m:ctrlPr>
                            <a:rPr lang="en-PK" sz="2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K" sz="2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PK" sz="2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PK" sz="2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PK" sz="2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600" b="0" i="0" dirty="0">
                  <a:solidFill>
                    <a:srgbClr val="273239"/>
                  </a:solidFill>
                  <a:effectLst/>
                  <a:latin typeface="urw-din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98ADEF-D8D4-4EEB-8C9B-86A03BBAB0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CD857-2812-4B1C-9A1A-834E0123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AD6E-F399-427F-90F7-846F29AC61C5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493FF-BBBF-4970-821F-4E15CDC9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BC7EA-18BE-4587-AF38-292B3194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3914CB-E957-4D33-A1A3-919C39C7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231629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F4FB4C6-2BD7-4736-869C-DF3161BF6D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i="0" dirty="0">
                    <a:solidFill>
                      <a:srgbClr val="273239"/>
                    </a:solidFill>
                    <a:effectLst/>
                    <a:latin typeface="urw-din"/>
                  </a:rPr>
                  <a:t>Stochastic Gradient Descent(SGD)</a:t>
                </a:r>
              </a:p>
              <a:p>
                <a:pPr lvl="1"/>
                <a:r>
                  <a:rPr lang="en-US" spc="-79" dirty="0">
                    <a:latin typeface="Arial"/>
                    <a:cs typeface="Arial"/>
                  </a:rPr>
                  <a:t>It </a:t>
                </a:r>
                <a:r>
                  <a:rPr lang="en-US" spc="-79" dirty="0">
                    <a:solidFill>
                      <a:srgbClr val="00B050"/>
                    </a:solidFill>
                    <a:latin typeface="Arial"/>
                    <a:cs typeface="Arial"/>
                  </a:rPr>
                  <a:t>updates </a:t>
                </a:r>
                <a:r>
                  <a:rPr lang="en-US" spc="-50" dirty="0">
                    <a:solidFill>
                      <a:srgbClr val="00B050"/>
                    </a:solidFill>
                    <a:latin typeface="Arial"/>
                    <a:cs typeface="Arial"/>
                  </a:rPr>
                  <a:t>the </a:t>
                </a:r>
                <a:r>
                  <a:rPr lang="en-US" spc="-109" dirty="0">
                    <a:solidFill>
                      <a:srgbClr val="00B050"/>
                    </a:solidFill>
                    <a:latin typeface="Arial"/>
                    <a:cs typeface="Arial"/>
                  </a:rPr>
                  <a:t>parameters </a:t>
                </a:r>
                <a:r>
                  <a:rPr lang="en-US" spc="-40" dirty="0">
                    <a:solidFill>
                      <a:srgbClr val="00B050"/>
                    </a:solidFill>
                    <a:latin typeface="Arial"/>
                    <a:cs typeface="Arial"/>
                  </a:rPr>
                  <a:t>for </a:t>
                </a:r>
                <a:r>
                  <a:rPr lang="en-US" spc="-149" dirty="0">
                    <a:solidFill>
                      <a:srgbClr val="00B050"/>
                    </a:solidFill>
                    <a:latin typeface="Arial"/>
                    <a:cs typeface="Arial"/>
                  </a:rPr>
                  <a:t>each </a:t>
                </a:r>
                <a:r>
                  <a:rPr lang="en-US" spc="-30" dirty="0">
                    <a:solidFill>
                      <a:srgbClr val="00B050"/>
                    </a:solidFill>
                    <a:latin typeface="Arial"/>
                    <a:cs typeface="Arial"/>
                  </a:rPr>
                  <a:t>training data</a:t>
                </a:r>
                <a:r>
                  <a:rPr lang="en-US" dirty="0">
                    <a:latin typeface="Arial"/>
                    <a:cs typeface="Arial"/>
                  </a:rPr>
                  <a:t>, </a:t>
                </a:r>
                <a:r>
                  <a:rPr lang="en-US" spc="-89" dirty="0">
                    <a:latin typeface="Arial"/>
                    <a:cs typeface="Arial"/>
                  </a:rPr>
                  <a:t>according </a:t>
                </a:r>
                <a:r>
                  <a:rPr lang="en-US" spc="20" dirty="0">
                    <a:latin typeface="Arial"/>
                    <a:cs typeface="Arial"/>
                  </a:rPr>
                  <a:t>to </a:t>
                </a:r>
                <a:r>
                  <a:rPr lang="en-US" spc="-20" dirty="0">
                    <a:latin typeface="Arial"/>
                    <a:cs typeface="Arial"/>
                  </a:rPr>
                  <a:t>its </a:t>
                </a:r>
                <a:r>
                  <a:rPr lang="en-US" spc="-119" dirty="0">
                    <a:latin typeface="Arial"/>
                    <a:cs typeface="Arial"/>
                  </a:rPr>
                  <a:t>own</a:t>
                </a:r>
                <a:r>
                  <a:rPr lang="en-US" spc="178" dirty="0">
                    <a:latin typeface="Arial"/>
                    <a:cs typeface="Arial"/>
                  </a:rPr>
                  <a:t> </a:t>
                </a:r>
                <a:r>
                  <a:rPr lang="en-US" spc="-79" dirty="0">
                    <a:latin typeface="Arial"/>
                    <a:cs typeface="Arial"/>
                  </a:rPr>
                  <a:t>gradients:</a:t>
                </a:r>
                <a:endParaRPr lang="en-US" dirty="0">
                  <a:latin typeface="Arial"/>
                  <a:cs typeface="Arial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K" sz="2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PK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PK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 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𝜆</m:t>
                      </m:r>
                      <m:f>
                        <m:fPr>
                          <m:ctrlPr>
                            <a:rPr lang="en-PK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PK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i="0" dirty="0">
                  <a:solidFill>
                    <a:srgbClr val="273239"/>
                  </a:solidFill>
                  <a:effectLst/>
                  <a:latin typeface="urw-din"/>
                </a:endParaRPr>
              </a:p>
              <a:p>
                <a:pPr marL="457200" lvl="1" indent="0">
                  <a:buNone/>
                </a:pPr>
                <a:endParaRPr lang="en-US" b="0" i="0" dirty="0">
                  <a:solidFill>
                    <a:srgbClr val="273239"/>
                  </a:solidFill>
                  <a:effectLst/>
                  <a:latin typeface="urw-din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K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PK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PK" sz="28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−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𝜆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d>
                        <m:dPr>
                          <m:ctrlPr>
                            <a:rPr lang="en-PK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K" sz="2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PK" sz="2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PK" sz="2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PK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i="0" dirty="0">
                  <a:solidFill>
                    <a:srgbClr val="273239"/>
                  </a:solidFill>
                  <a:effectLst/>
                  <a:latin typeface="urw-din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F4FB4C6-2BD7-4736-869C-DF3161BF6D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2DC9D-492B-4B43-AA8A-6BCBFB4E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AD6E-F399-427F-90F7-846F29AC61C5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EB6D8-BB3F-4DB9-BCC3-869FD4CB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48FA6-54BD-4446-A50D-2307F921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52E4FA-B58C-4890-9FEB-71E8AF37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71048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E1C250-839C-4AAE-B3DA-333EAF4C6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273239"/>
                </a:solidFill>
                <a:latin typeface="urw-din"/>
              </a:rPr>
              <a:t>Mini-batch Gradient Descent</a:t>
            </a:r>
          </a:p>
          <a:p>
            <a:pPr lvl="1"/>
            <a:r>
              <a:rPr lang="en-US" sz="3200" dirty="0">
                <a:solidFill>
                  <a:srgbClr val="273239"/>
                </a:solidFill>
                <a:latin typeface="urw-din"/>
              </a:rPr>
              <a:t>It computes the gradients on </a:t>
            </a:r>
            <a:r>
              <a:rPr lang="en-US" sz="3200" dirty="0">
                <a:solidFill>
                  <a:srgbClr val="FF0000"/>
                </a:solidFill>
                <a:latin typeface="urw-din"/>
              </a:rPr>
              <a:t>small random sets of instances </a:t>
            </a:r>
            <a:r>
              <a:rPr lang="en-US" sz="3200" dirty="0">
                <a:solidFill>
                  <a:srgbClr val="273239"/>
                </a:solidFill>
                <a:latin typeface="urw-din"/>
              </a:rPr>
              <a:t>called </a:t>
            </a:r>
            <a:r>
              <a:rPr lang="en-US" sz="3200" dirty="0">
                <a:solidFill>
                  <a:srgbClr val="00B0F0"/>
                </a:solidFill>
                <a:latin typeface="urw-din"/>
              </a:rPr>
              <a:t>mini-batches</a:t>
            </a:r>
            <a:r>
              <a:rPr lang="en-US" sz="3200" dirty="0">
                <a:solidFill>
                  <a:srgbClr val="273239"/>
                </a:solidFill>
                <a:latin typeface="urw-din"/>
              </a:rPr>
              <a:t>.</a:t>
            </a:r>
          </a:p>
          <a:p>
            <a:pPr lvl="1"/>
            <a:r>
              <a:rPr lang="en-US" sz="3200" dirty="0">
                <a:solidFill>
                  <a:srgbClr val="273239"/>
                </a:solidFill>
                <a:latin typeface="urw-din"/>
              </a:rPr>
              <a:t>It has shown better performance than SGD</a:t>
            </a:r>
          </a:p>
          <a:p>
            <a:pPr lvl="1"/>
            <a:r>
              <a:rPr lang="en-US" sz="3200" dirty="0">
                <a:solidFill>
                  <a:srgbClr val="273239"/>
                </a:solidFill>
                <a:latin typeface="urw-din"/>
              </a:rPr>
              <a:t>More robust stable than SGD</a:t>
            </a:r>
          </a:p>
          <a:p>
            <a:endParaRPr lang="en-US" sz="36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D1730-65FB-4B4D-AC83-CFCDD15B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AD6E-F399-427F-90F7-846F29AC61C5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A6B69-E7C0-433F-8B1A-1707E712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FBB24-7B32-4ECF-9236-42B1C5B8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B72003-A4B4-4B75-BEB2-5489E75E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227941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D76F5-AE09-418A-B858-3C0B139D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AD6E-F399-427F-90F7-846F29AC61C5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606A3-9BBB-412E-80B6-93E4D702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24B98-4CB3-42E6-9280-028ED82D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57245B-DEB4-425C-89E3-908CFF72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Generalization</a:t>
            </a:r>
            <a:endParaRPr lang="en-US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10F1272-0917-4952-88EF-E06FF6AC8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209799"/>
            <a:ext cx="6858000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0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13533</TotalTime>
  <Words>1503</Words>
  <Application>Microsoft Office PowerPoint</Application>
  <PresentationFormat>On-screen Show (4:3)</PresentationFormat>
  <Paragraphs>282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Arial</vt:lpstr>
      <vt:lpstr>Book Antiqua</vt:lpstr>
      <vt:lpstr>Calibri</vt:lpstr>
      <vt:lpstr>Cambria Math</vt:lpstr>
      <vt:lpstr>charter</vt:lpstr>
      <vt:lpstr>sohne</vt:lpstr>
      <vt:lpstr>Tahoma</vt:lpstr>
      <vt:lpstr>TimesNewRomanPS-ItalicMT</vt:lpstr>
      <vt:lpstr>TimesNewRomanPSMT</vt:lpstr>
      <vt:lpstr>urw-din</vt:lpstr>
      <vt:lpstr>Office Theme</vt:lpstr>
      <vt:lpstr>PowerPoint Presentation</vt:lpstr>
      <vt:lpstr>Goals</vt:lpstr>
      <vt:lpstr>Review Of Previous Lecture</vt:lpstr>
      <vt:lpstr>Linear regression with multiple features</vt:lpstr>
      <vt:lpstr>Linear regression with multiple features</vt:lpstr>
      <vt:lpstr>Optimization: Gradient Descent</vt:lpstr>
      <vt:lpstr>Optimization: Gradient Descent</vt:lpstr>
      <vt:lpstr>Optimization: Gradient Descent</vt:lpstr>
      <vt:lpstr>Generalization</vt:lpstr>
      <vt:lpstr>Overfitting</vt:lpstr>
      <vt:lpstr>Underfitting vs Overfitting</vt:lpstr>
      <vt:lpstr>Feature Scaling</vt:lpstr>
      <vt:lpstr>Feature Scaling</vt:lpstr>
      <vt:lpstr>Today’s Lecture</vt:lpstr>
      <vt:lpstr>Odds in Probability</vt:lpstr>
      <vt:lpstr>Odds in Probability</vt:lpstr>
      <vt:lpstr>Odds in Probability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Multinomial regression</vt:lpstr>
      <vt:lpstr>Multinomial regression</vt:lpstr>
      <vt:lpstr>Multinomial regression</vt:lpstr>
      <vt:lpstr>Reference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AKHTAR JAMIL</dc:creator>
  <cp:lastModifiedBy>Akhtar JAMIL</cp:lastModifiedBy>
  <cp:revision>1258</cp:revision>
  <dcterms:created xsi:type="dcterms:W3CDTF">2006-08-16T00:00:00Z</dcterms:created>
  <dcterms:modified xsi:type="dcterms:W3CDTF">2022-02-22T13:13:39Z</dcterms:modified>
</cp:coreProperties>
</file>