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8" r:id="rId12"/>
    <p:sldId id="266" r:id="rId13"/>
    <p:sldId id="267" r:id="rId14"/>
    <p:sldId id="268" r:id="rId15"/>
    <p:sldId id="269" r:id="rId16"/>
    <p:sldId id="270" r:id="rId17"/>
    <p:sldId id="272" r:id="rId18"/>
    <p:sldId id="271"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255" autoAdjust="0"/>
    <p:restoredTop sz="94660"/>
  </p:normalViewPr>
  <p:slideViewPr>
    <p:cSldViewPr snapToGrid="0">
      <p:cViewPr varScale="1">
        <p:scale>
          <a:sx n="112" d="100"/>
          <a:sy n="112" d="100"/>
        </p:scale>
        <p:origin x="9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41D1-1B5A-469F-BA1F-9041D56FC7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AAC4940E-E851-4A32-AA30-3C9C2142E7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2AA6757-3EAD-40C2-AA7D-B5281D96CAF6}"/>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5" name="Footer Placeholder 4">
            <a:extLst>
              <a:ext uri="{FF2B5EF4-FFF2-40B4-BE49-F238E27FC236}">
                <a16:creationId xmlns:a16="http://schemas.microsoft.com/office/drawing/2014/main" id="{A55035D3-D566-4E2D-93F1-01F836BCB76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997E10B-5F71-4F71-BAEB-D395E0CC8F50}"/>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143812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5EAD-4929-4234-805E-855306E0707C}"/>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6680055-07A8-4715-B9B4-F3F2F86D1F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BD7E63F-C49C-4356-A2FC-60F568406A88}"/>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5" name="Footer Placeholder 4">
            <a:extLst>
              <a:ext uri="{FF2B5EF4-FFF2-40B4-BE49-F238E27FC236}">
                <a16:creationId xmlns:a16="http://schemas.microsoft.com/office/drawing/2014/main" id="{B4350D36-BB02-46FA-BAFA-0BE74030B79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BCCBE1C-F38C-42DB-ABAE-B56AB03CE862}"/>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93704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708B5-24A0-4747-98D4-25863E801F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FF6D4E9-16FE-4E67-A3C4-6606E9A04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BD656F5-623A-4926-B575-943090983243}"/>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5" name="Footer Placeholder 4">
            <a:extLst>
              <a:ext uri="{FF2B5EF4-FFF2-40B4-BE49-F238E27FC236}">
                <a16:creationId xmlns:a16="http://schemas.microsoft.com/office/drawing/2014/main" id="{B6FD2C22-0238-4C06-B2A9-7C5CD964938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5AA2A11-5A64-4EA7-AFCC-75F36C9892DF}"/>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193629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69-EF71-4974-BF78-EA294F6AAB4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38F5207-96CF-45E3-8070-FAB8D6532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EFCC1FB-6EF7-461F-A307-1D49A44D7E90}"/>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5" name="Footer Placeholder 4">
            <a:extLst>
              <a:ext uri="{FF2B5EF4-FFF2-40B4-BE49-F238E27FC236}">
                <a16:creationId xmlns:a16="http://schemas.microsoft.com/office/drawing/2014/main" id="{0838AE74-27D6-4864-9088-A849FEE35FD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D233AEC-FBC1-406F-BDA1-B7A45EBAA9F6}"/>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217180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D4E7-221E-4081-8F87-6F327E4FC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1F9289A-7E39-4EDD-AA9F-0404A9FF0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DB719-507E-40A7-9440-3CD83BD9C4D5}"/>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5" name="Footer Placeholder 4">
            <a:extLst>
              <a:ext uri="{FF2B5EF4-FFF2-40B4-BE49-F238E27FC236}">
                <a16:creationId xmlns:a16="http://schemas.microsoft.com/office/drawing/2014/main" id="{15381C38-8EAC-4697-8660-09F47170151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9ECED9F-E3FB-4E41-94CC-3697EF286681}"/>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233897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4E60-149F-4CAE-9FAA-00913D298D4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ECC2997-2C76-4CB6-AFBD-C06863657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DDEFDBA-FF3D-4ABA-880B-B572AFA7B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A476C06-9ED2-4304-BA49-DCD460F6E7A2}"/>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6" name="Footer Placeholder 5">
            <a:extLst>
              <a:ext uri="{FF2B5EF4-FFF2-40B4-BE49-F238E27FC236}">
                <a16:creationId xmlns:a16="http://schemas.microsoft.com/office/drawing/2014/main" id="{689302D7-59F5-4F47-B757-B78C1CBC4A4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E9C4D73-05A9-4ED4-B6CE-A2F2787452A2}"/>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242796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239B-FD1B-4BD9-9A43-FFAC7E31D0A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382D77F-EDF9-4623-A4B9-7827931AD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EEC78-F8CB-4788-9327-920DC6EB5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2EDB58E-7DD4-465E-B48F-3E645EBFB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5C7720-DF0F-4357-B770-AEE4916F5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50C3AA67-BF70-4A56-A125-986C476ACF6F}"/>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8" name="Footer Placeholder 7">
            <a:extLst>
              <a:ext uri="{FF2B5EF4-FFF2-40B4-BE49-F238E27FC236}">
                <a16:creationId xmlns:a16="http://schemas.microsoft.com/office/drawing/2014/main" id="{13444BA0-6015-42B1-96E1-56A598CB371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098D0AF-8747-44C2-AEB1-32F509E04E0A}"/>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292098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D157-825B-4575-A622-081980221EA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CA605F6-8DE5-44C9-B913-EC3BFC77C264}"/>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4" name="Footer Placeholder 3">
            <a:extLst>
              <a:ext uri="{FF2B5EF4-FFF2-40B4-BE49-F238E27FC236}">
                <a16:creationId xmlns:a16="http://schemas.microsoft.com/office/drawing/2014/main" id="{FE1EF22F-8939-4DFA-A279-A401891C90C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B6A86313-83A5-4910-B1CD-32040E3B6BFB}"/>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215810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C3A27-8B8C-4AED-B116-E8A0C8855918}"/>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3" name="Footer Placeholder 2">
            <a:extLst>
              <a:ext uri="{FF2B5EF4-FFF2-40B4-BE49-F238E27FC236}">
                <a16:creationId xmlns:a16="http://schemas.microsoft.com/office/drawing/2014/main" id="{14B79945-4204-4FC1-83CC-7263500F1D3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572B192-B7D9-4E6F-BF07-51273CD3B48C}"/>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400712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56BC-1273-4956-AD03-E60B5AC61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24B9309-3ADC-4F9A-B528-6DA8328B1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C4E1BAA-B226-4F0A-8E12-C68343ACF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064B6-645B-4F6F-BA68-86AE3372D5A1}"/>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6" name="Footer Placeholder 5">
            <a:extLst>
              <a:ext uri="{FF2B5EF4-FFF2-40B4-BE49-F238E27FC236}">
                <a16:creationId xmlns:a16="http://schemas.microsoft.com/office/drawing/2014/main" id="{DB78D197-19ED-4B60-8077-C1500C05FA5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C358F06-0A61-4B81-902E-123D786FA84B}"/>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419596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CEE1-62AC-4255-BFA6-78E6A6EC8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1BBE640-845D-4A61-A2CD-43E30DDDD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CD8C961-578B-422E-BCED-628B91876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9F6A7-EFE3-4380-B6FC-6D3EE3070BCF}"/>
              </a:ext>
            </a:extLst>
          </p:cNvPr>
          <p:cNvSpPr>
            <a:spLocks noGrp="1"/>
          </p:cNvSpPr>
          <p:nvPr>
            <p:ph type="dt" sz="half" idx="10"/>
          </p:nvPr>
        </p:nvSpPr>
        <p:spPr/>
        <p:txBody>
          <a:bodyPr/>
          <a:lstStyle/>
          <a:p>
            <a:fld id="{CA4ADB64-B299-4480-8FEB-025091F36851}" type="datetimeFigureOut">
              <a:rPr lang="en-PK" smtClean="0"/>
              <a:t>08/02/2022</a:t>
            </a:fld>
            <a:endParaRPr lang="en-PK"/>
          </a:p>
        </p:txBody>
      </p:sp>
      <p:sp>
        <p:nvSpPr>
          <p:cNvPr id="6" name="Footer Placeholder 5">
            <a:extLst>
              <a:ext uri="{FF2B5EF4-FFF2-40B4-BE49-F238E27FC236}">
                <a16:creationId xmlns:a16="http://schemas.microsoft.com/office/drawing/2014/main" id="{9EB7333F-97E9-454C-80D4-17E6C72288C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50A32C3-178F-402F-8130-9B76DCDB771C}"/>
              </a:ext>
            </a:extLst>
          </p:cNvPr>
          <p:cNvSpPr>
            <a:spLocks noGrp="1"/>
          </p:cNvSpPr>
          <p:nvPr>
            <p:ph type="sldNum" sz="quarter" idx="12"/>
          </p:nvPr>
        </p:nvSpPr>
        <p:spPr/>
        <p:txBody>
          <a:bodyPr/>
          <a:lstStyle/>
          <a:p>
            <a:fld id="{FE7B1002-F4AA-404C-8684-B854E5FBACD8}" type="slidenum">
              <a:rPr lang="en-PK" smtClean="0"/>
              <a:t>‹#›</a:t>
            </a:fld>
            <a:endParaRPr lang="en-PK"/>
          </a:p>
        </p:txBody>
      </p:sp>
    </p:spTree>
    <p:extLst>
      <p:ext uri="{BB962C8B-B14F-4D97-AF65-F5344CB8AC3E}">
        <p14:creationId xmlns:p14="http://schemas.microsoft.com/office/powerpoint/2010/main" val="379114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580B8-B678-4C36-ADEF-66F481392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DBD2821-2E33-4DB2-8639-BABB0A215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5625013-A1E6-4DA0-A54B-B1DD84163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DB64-B299-4480-8FEB-025091F36851}" type="datetimeFigureOut">
              <a:rPr lang="en-PK" smtClean="0"/>
              <a:t>08/02/2022</a:t>
            </a:fld>
            <a:endParaRPr lang="en-PK"/>
          </a:p>
        </p:txBody>
      </p:sp>
      <p:sp>
        <p:nvSpPr>
          <p:cNvPr id="5" name="Footer Placeholder 4">
            <a:extLst>
              <a:ext uri="{FF2B5EF4-FFF2-40B4-BE49-F238E27FC236}">
                <a16:creationId xmlns:a16="http://schemas.microsoft.com/office/drawing/2014/main" id="{761AB302-B1F9-476C-A4B0-A7031A95F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8DE3C4E-0448-4238-B336-5D8D3BD00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B1002-F4AA-404C-8684-B854E5FBACD8}" type="slidenum">
              <a:rPr lang="en-PK" smtClean="0"/>
              <a:t>‹#›</a:t>
            </a:fld>
            <a:endParaRPr lang="en-PK"/>
          </a:p>
        </p:txBody>
      </p:sp>
    </p:spTree>
    <p:extLst>
      <p:ext uri="{BB962C8B-B14F-4D97-AF65-F5344CB8AC3E}">
        <p14:creationId xmlns:p14="http://schemas.microsoft.com/office/powerpoint/2010/main" val="167969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mehreen.alam@nu.edu.p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eb.stanford.edu/class/cs224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23A8-3662-4103-A76A-55FE98536F32}"/>
              </a:ext>
            </a:extLst>
          </p:cNvPr>
          <p:cNvSpPr>
            <a:spLocks noGrp="1"/>
          </p:cNvSpPr>
          <p:nvPr>
            <p:ph type="ctrTitle"/>
          </p:nvPr>
        </p:nvSpPr>
        <p:spPr/>
        <p:txBody>
          <a:bodyPr/>
          <a:lstStyle/>
          <a:p>
            <a:r>
              <a:rPr lang="en-US" dirty="0"/>
              <a:t>Natural Language Processing</a:t>
            </a:r>
            <a:endParaRPr lang="en-PK" dirty="0"/>
          </a:p>
        </p:txBody>
      </p:sp>
      <p:sp>
        <p:nvSpPr>
          <p:cNvPr id="3" name="Subtitle 2">
            <a:extLst>
              <a:ext uri="{FF2B5EF4-FFF2-40B4-BE49-F238E27FC236}">
                <a16:creationId xmlns:a16="http://schemas.microsoft.com/office/drawing/2014/main" id="{6927431D-5AD3-410A-BE6C-C8F5DEA8D9BB}"/>
              </a:ext>
            </a:extLst>
          </p:cNvPr>
          <p:cNvSpPr>
            <a:spLocks noGrp="1"/>
          </p:cNvSpPr>
          <p:nvPr>
            <p:ph type="subTitle" idx="1"/>
          </p:nvPr>
        </p:nvSpPr>
        <p:spPr/>
        <p:txBody>
          <a:bodyPr/>
          <a:lstStyle/>
          <a:p>
            <a:r>
              <a:rPr lang="en-US" dirty="0"/>
              <a:t>Dr Mehreen Alam</a:t>
            </a:r>
          </a:p>
          <a:p>
            <a:r>
              <a:rPr lang="en-US"/>
              <a:t>Lecture 1</a:t>
            </a:r>
            <a:endParaRPr lang="en-PK" dirty="0"/>
          </a:p>
        </p:txBody>
      </p:sp>
    </p:spTree>
    <p:extLst>
      <p:ext uri="{BB962C8B-B14F-4D97-AF65-F5344CB8AC3E}">
        <p14:creationId xmlns:p14="http://schemas.microsoft.com/office/powerpoint/2010/main" val="45385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490-3E93-4345-96E9-788DC34E9F48}"/>
              </a:ext>
            </a:extLst>
          </p:cNvPr>
          <p:cNvSpPr>
            <a:spLocks noGrp="1"/>
          </p:cNvSpPr>
          <p:nvPr>
            <p:ph type="title"/>
          </p:nvPr>
        </p:nvSpPr>
        <p:spPr/>
        <p:txBody>
          <a:bodyPr/>
          <a:lstStyle/>
          <a:p>
            <a:r>
              <a:rPr lang="en-US" dirty="0"/>
              <a:t>Motivation</a:t>
            </a:r>
            <a:endParaRPr lang="en-PK" dirty="0"/>
          </a:p>
        </p:txBody>
      </p:sp>
      <p:pic>
        <p:nvPicPr>
          <p:cNvPr id="5" name="Content Placeholder 4" descr="Graphical user interface, text, application&#10;&#10;Description automatically generated">
            <a:extLst>
              <a:ext uri="{FF2B5EF4-FFF2-40B4-BE49-F238E27FC236}">
                <a16:creationId xmlns:a16="http://schemas.microsoft.com/office/drawing/2014/main" id="{D5FA1EDE-095F-4C72-A90A-CB016B9DE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4650" y="0"/>
            <a:ext cx="4457350" cy="3567014"/>
          </a:xfrm>
        </p:spPr>
      </p:pic>
      <p:pic>
        <p:nvPicPr>
          <p:cNvPr id="7" name="Picture 6" descr="Graphical user interface, website&#10;&#10;Description automatically generated">
            <a:extLst>
              <a:ext uri="{FF2B5EF4-FFF2-40B4-BE49-F238E27FC236}">
                <a16:creationId xmlns:a16="http://schemas.microsoft.com/office/drawing/2014/main" id="{2BAAA010-7D7E-43E8-B259-8118F9145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997" y="3453731"/>
            <a:ext cx="5935118" cy="3246859"/>
          </a:xfrm>
          <a:prstGeom prst="rect">
            <a:avLst/>
          </a:prstGeom>
        </p:spPr>
      </p:pic>
      <p:pic>
        <p:nvPicPr>
          <p:cNvPr id="9" name="Picture 8" descr="Graphical user interface, website&#10;&#10;Description automatically generated">
            <a:extLst>
              <a:ext uri="{FF2B5EF4-FFF2-40B4-BE49-F238E27FC236}">
                <a16:creationId xmlns:a16="http://schemas.microsoft.com/office/drawing/2014/main" id="{E8A843CA-977D-454F-A9A1-5BF0EE74C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8766"/>
            <a:ext cx="6204248" cy="3384965"/>
          </a:xfrm>
          <a:prstGeom prst="rect">
            <a:avLst/>
          </a:prstGeom>
        </p:spPr>
      </p:pic>
    </p:spTree>
    <p:extLst>
      <p:ext uri="{BB962C8B-B14F-4D97-AF65-F5344CB8AC3E}">
        <p14:creationId xmlns:p14="http://schemas.microsoft.com/office/powerpoint/2010/main" val="347559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9BD7-6B31-4EE5-8FD1-4A18FD98793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80665AE-06E0-4D54-A7E5-8BF9FE752492}"/>
              </a:ext>
            </a:extLst>
          </p:cNvPr>
          <p:cNvSpPr>
            <a:spLocks noGrp="1"/>
          </p:cNvSpPr>
          <p:nvPr>
            <p:ph idx="1"/>
          </p:nvPr>
        </p:nvSpPr>
        <p:spPr/>
        <p:txBody>
          <a:bodyPr/>
          <a:lstStyle/>
          <a:p>
            <a:endParaRPr lang="en-PK"/>
          </a:p>
        </p:txBody>
      </p:sp>
      <p:pic>
        <p:nvPicPr>
          <p:cNvPr id="4" name="Content Placeholder 8" descr="Chart, line chart&#10;&#10;Description automatically generated">
            <a:extLst>
              <a:ext uri="{FF2B5EF4-FFF2-40B4-BE49-F238E27FC236}">
                <a16:creationId xmlns:a16="http://schemas.microsoft.com/office/drawing/2014/main" id="{B27E17DC-4BD1-43A4-A189-65BFBB749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481" y="337735"/>
            <a:ext cx="10240701" cy="2214205"/>
          </a:xfrm>
          <a:prstGeom prst="rect">
            <a:avLst/>
          </a:prstGeom>
        </p:spPr>
      </p:pic>
      <p:sp>
        <p:nvSpPr>
          <p:cNvPr id="5" name="TextBox 4">
            <a:extLst>
              <a:ext uri="{FF2B5EF4-FFF2-40B4-BE49-F238E27FC236}">
                <a16:creationId xmlns:a16="http://schemas.microsoft.com/office/drawing/2014/main" id="{F534C0D9-3A3F-491B-A653-1BDE572663DD}"/>
              </a:ext>
            </a:extLst>
          </p:cNvPr>
          <p:cNvSpPr txBox="1"/>
          <p:nvPr/>
        </p:nvSpPr>
        <p:spPr>
          <a:xfrm>
            <a:off x="4271085" y="2457023"/>
            <a:ext cx="3264347" cy="307777"/>
          </a:xfrm>
          <a:prstGeom prst="rect">
            <a:avLst/>
          </a:prstGeom>
          <a:noFill/>
        </p:spPr>
        <p:txBody>
          <a:bodyPr wrap="square" rtlCol="0">
            <a:spAutoFit/>
          </a:bodyPr>
          <a:lstStyle/>
          <a:p>
            <a:pPr algn="ctr"/>
            <a:r>
              <a:rPr lang="en-US" sz="1400" dirty="0">
                <a:solidFill>
                  <a:schemeClr val="bg1">
                    <a:lumMod val="50000"/>
                  </a:schemeClr>
                </a:solidFill>
              </a:rPr>
              <a:t>World trend towards chatbots</a:t>
            </a:r>
            <a:endParaRPr lang="en-PK" sz="1400" dirty="0">
              <a:solidFill>
                <a:schemeClr val="bg1">
                  <a:lumMod val="50000"/>
                </a:schemeClr>
              </a:solidFill>
            </a:endParaRPr>
          </a:p>
        </p:txBody>
      </p:sp>
      <p:pic>
        <p:nvPicPr>
          <p:cNvPr id="6" name="Picture 5" descr="A picture containing icon&#10;&#10;Description automatically generated">
            <a:extLst>
              <a:ext uri="{FF2B5EF4-FFF2-40B4-BE49-F238E27FC236}">
                <a16:creationId xmlns:a16="http://schemas.microsoft.com/office/drawing/2014/main" id="{46AC22CE-8DCA-42CC-B686-9A9375F11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199" y="3394239"/>
            <a:ext cx="8762768" cy="1955430"/>
          </a:xfrm>
          <a:prstGeom prst="rect">
            <a:avLst/>
          </a:prstGeom>
        </p:spPr>
      </p:pic>
    </p:spTree>
    <p:extLst>
      <p:ext uri="{BB962C8B-B14F-4D97-AF65-F5344CB8AC3E}">
        <p14:creationId xmlns:p14="http://schemas.microsoft.com/office/powerpoint/2010/main" val="105242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7BE0-96E7-4AF6-B75C-FE1693FE8B8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5AAA4AB-F9F0-441F-A631-84D8C669CA76}"/>
              </a:ext>
            </a:extLst>
          </p:cNvPr>
          <p:cNvSpPr>
            <a:spLocks noGrp="1"/>
          </p:cNvSpPr>
          <p:nvPr>
            <p:ph idx="1"/>
          </p:nvPr>
        </p:nvSpPr>
        <p:spPr/>
        <p:txBody>
          <a:bodyPr/>
          <a:lstStyle/>
          <a:p>
            <a:r>
              <a:rPr lang="en-US" b="0" i="0" dirty="0">
                <a:effectLst/>
                <a:latin typeface="Helvetica Neue"/>
              </a:rPr>
              <a:t>If text is so important, the follow-up question is:</a:t>
            </a:r>
          </a:p>
          <a:p>
            <a:pPr lvl="1"/>
            <a:r>
              <a:rPr lang="en-US" b="0" i="0" dirty="0">
                <a:effectLst/>
                <a:latin typeface="Helvetica Neue"/>
              </a:rPr>
              <a:t>why has technology failed to keep up with the scope at which natural language is used?</a:t>
            </a:r>
            <a:endParaRPr lang="en-PK" dirty="0"/>
          </a:p>
        </p:txBody>
      </p:sp>
      <p:sp>
        <p:nvSpPr>
          <p:cNvPr id="5" name="TextBox 4">
            <a:extLst>
              <a:ext uri="{FF2B5EF4-FFF2-40B4-BE49-F238E27FC236}">
                <a16:creationId xmlns:a16="http://schemas.microsoft.com/office/drawing/2014/main" id="{9EF35621-0895-4745-B518-351527BFB81D}"/>
              </a:ext>
            </a:extLst>
          </p:cNvPr>
          <p:cNvSpPr txBox="1"/>
          <p:nvPr/>
        </p:nvSpPr>
        <p:spPr>
          <a:xfrm>
            <a:off x="-67112" y="6648113"/>
            <a:ext cx="11717323" cy="261610"/>
          </a:xfrm>
          <a:prstGeom prst="rect">
            <a:avLst/>
          </a:prstGeom>
          <a:noFill/>
        </p:spPr>
        <p:txBody>
          <a:bodyPr wrap="square">
            <a:spAutoFit/>
          </a:bodyPr>
          <a:lstStyle/>
          <a:p>
            <a:r>
              <a:rPr lang="en-PK" sz="1050" dirty="0"/>
              <a:t>https://techcrunch.com/sponsor/nvidia/how-the-revolution-of-natural-language-processing-is-changing-the-way-companies-understand-text/</a:t>
            </a:r>
          </a:p>
        </p:txBody>
      </p:sp>
      <p:pic>
        <p:nvPicPr>
          <p:cNvPr id="6" name="Content Placeholder 6">
            <a:extLst>
              <a:ext uri="{FF2B5EF4-FFF2-40B4-BE49-F238E27FC236}">
                <a16:creationId xmlns:a16="http://schemas.microsoft.com/office/drawing/2014/main" id="{171B4F10-381E-4736-9EEB-A0428F79555D}"/>
              </a:ext>
            </a:extLst>
          </p:cNvPr>
          <p:cNvPicPr>
            <a:picLocks noChangeAspect="1"/>
          </p:cNvPicPr>
          <p:nvPr/>
        </p:nvPicPr>
        <p:blipFill>
          <a:blip r:embed="rId2" cstate="print"/>
          <a:stretch>
            <a:fillRect/>
          </a:stretch>
        </p:blipFill>
        <p:spPr>
          <a:xfrm>
            <a:off x="4437041" y="4898351"/>
            <a:ext cx="7736231" cy="1740652"/>
          </a:xfrm>
          <a:prstGeom prst="rect">
            <a:avLst/>
          </a:prstGeom>
        </p:spPr>
      </p:pic>
      <p:pic>
        <p:nvPicPr>
          <p:cNvPr id="7" name="Picture 6" descr="A person holding a cell phone&#10;&#10;Description automatically generated with low confidence">
            <a:extLst>
              <a:ext uri="{FF2B5EF4-FFF2-40B4-BE49-F238E27FC236}">
                <a16:creationId xmlns:a16="http://schemas.microsoft.com/office/drawing/2014/main" id="{833BBB2A-57A1-4A02-9321-564805679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86" y="3847705"/>
            <a:ext cx="2772139" cy="2645170"/>
          </a:xfrm>
          <a:prstGeom prst="rect">
            <a:avLst/>
          </a:prstGeom>
        </p:spPr>
      </p:pic>
      <p:pic>
        <p:nvPicPr>
          <p:cNvPr id="8" name="Picture 2">
            <a:extLst>
              <a:ext uri="{FF2B5EF4-FFF2-40B4-BE49-F238E27FC236}">
                <a16:creationId xmlns:a16="http://schemas.microsoft.com/office/drawing/2014/main" id="{2B384270-580D-4D3F-AF86-079E46A61DBD}"/>
              </a:ext>
            </a:extLst>
          </p:cNvPr>
          <p:cNvPicPr>
            <a:picLocks noChangeAspect="1" noChangeArrowheads="1"/>
          </p:cNvPicPr>
          <p:nvPr/>
        </p:nvPicPr>
        <p:blipFill>
          <a:blip r:embed="rId4" cstate="print"/>
          <a:srcRect/>
          <a:stretch>
            <a:fillRect/>
          </a:stretch>
        </p:blipFill>
        <p:spPr bwMode="auto">
          <a:xfrm>
            <a:off x="7647964" y="3124433"/>
            <a:ext cx="3375171" cy="1240302"/>
          </a:xfrm>
          <a:prstGeom prst="rect">
            <a:avLst/>
          </a:prstGeom>
          <a:noFill/>
          <a:ln w="9525">
            <a:noFill/>
            <a:miter lim="800000"/>
            <a:headEnd/>
            <a:tailEnd/>
          </a:ln>
        </p:spPr>
      </p:pic>
    </p:spTree>
    <p:extLst>
      <p:ext uri="{BB962C8B-B14F-4D97-AF65-F5344CB8AC3E}">
        <p14:creationId xmlns:p14="http://schemas.microsoft.com/office/powerpoint/2010/main" val="296142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C5B-65C5-49A8-B878-A5F0BD9BDF86}"/>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2F1ADF68-69A2-48B6-8A30-D202F2E2FB24}"/>
              </a:ext>
            </a:extLst>
          </p:cNvPr>
          <p:cNvSpPr>
            <a:spLocks noGrp="1"/>
          </p:cNvSpPr>
          <p:nvPr>
            <p:ph idx="1"/>
          </p:nvPr>
        </p:nvSpPr>
        <p:spPr/>
        <p:txBody>
          <a:bodyPr/>
          <a:lstStyle/>
          <a:p>
            <a:r>
              <a:rPr lang="en-US" dirty="0"/>
              <a:t>NLP has made more progress in the past three years than any other field in machine learning.</a:t>
            </a:r>
            <a:endParaRPr lang="en-PK" dirty="0"/>
          </a:p>
        </p:txBody>
      </p:sp>
      <p:pic>
        <p:nvPicPr>
          <p:cNvPr id="5" name="Picture 4" descr="A picture containing timeline&#10;&#10;Description automatically generated">
            <a:extLst>
              <a:ext uri="{FF2B5EF4-FFF2-40B4-BE49-F238E27FC236}">
                <a16:creationId xmlns:a16="http://schemas.microsoft.com/office/drawing/2014/main" id="{87F33A3C-FCCA-4BE1-B597-DC769297E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852" y="2506662"/>
            <a:ext cx="3401148" cy="4351338"/>
          </a:xfrm>
          <a:prstGeom prst="rect">
            <a:avLst/>
          </a:prstGeom>
        </p:spPr>
      </p:pic>
      <p:pic>
        <p:nvPicPr>
          <p:cNvPr id="6" name="Content Placeholder 9" descr="Diagram&#10;&#10;Description automatically generated with medium confidence">
            <a:extLst>
              <a:ext uri="{FF2B5EF4-FFF2-40B4-BE49-F238E27FC236}">
                <a16:creationId xmlns:a16="http://schemas.microsoft.com/office/drawing/2014/main" id="{1C94951E-C14C-4F5D-8497-35867B632846}"/>
              </a:ext>
            </a:extLst>
          </p:cNvPr>
          <p:cNvPicPr>
            <a:picLocks noChangeAspect="1"/>
          </p:cNvPicPr>
          <p:nvPr/>
        </p:nvPicPr>
        <p:blipFill rotWithShape="1">
          <a:blip r:embed="rId3">
            <a:extLst>
              <a:ext uri="{28A0092B-C50C-407E-A947-70E740481C1C}">
                <a14:useLocalDpi xmlns:a14="http://schemas.microsoft.com/office/drawing/2010/main" val="0"/>
              </a:ext>
            </a:extLst>
          </a:blip>
          <a:srcRect l="25011" t="22402" r="20925" b="18719"/>
          <a:stretch/>
        </p:blipFill>
        <p:spPr>
          <a:xfrm>
            <a:off x="3401149" y="4453142"/>
            <a:ext cx="2984192" cy="1723821"/>
          </a:xfrm>
          <a:prstGeom prst="rect">
            <a:avLst/>
          </a:prstGeom>
        </p:spPr>
      </p:pic>
    </p:spTree>
    <p:extLst>
      <p:ext uri="{BB962C8B-B14F-4D97-AF65-F5344CB8AC3E}">
        <p14:creationId xmlns:p14="http://schemas.microsoft.com/office/powerpoint/2010/main" val="127403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E79A-8FE9-480E-BC34-E0E334F503E0}"/>
              </a:ext>
            </a:extLst>
          </p:cNvPr>
          <p:cNvSpPr>
            <a:spLocks noGrp="1"/>
          </p:cNvSpPr>
          <p:nvPr>
            <p:ph type="title"/>
          </p:nvPr>
        </p:nvSpPr>
        <p:spPr/>
        <p:txBody>
          <a:bodyPr/>
          <a:lstStyle/>
          <a:p>
            <a:endParaRPr lang="en-PK"/>
          </a:p>
        </p:txBody>
      </p:sp>
      <p:pic>
        <p:nvPicPr>
          <p:cNvPr id="5" name="Content Placeholder 4" descr="Chart&#10;&#10;Description automatically generated">
            <a:extLst>
              <a:ext uri="{FF2B5EF4-FFF2-40B4-BE49-F238E27FC236}">
                <a16:creationId xmlns:a16="http://schemas.microsoft.com/office/drawing/2014/main" id="{16A2FA9C-D4CC-47F7-926A-5CB6A52AF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1985659" cy="4882393"/>
          </a:xfrm>
        </p:spPr>
      </p:pic>
      <p:pic>
        <p:nvPicPr>
          <p:cNvPr id="7" name="Picture 6" descr="Chart, bar chart&#10;&#10;Description automatically generated">
            <a:extLst>
              <a:ext uri="{FF2B5EF4-FFF2-40B4-BE49-F238E27FC236}">
                <a16:creationId xmlns:a16="http://schemas.microsoft.com/office/drawing/2014/main" id="{5B3B7B01-9F18-410E-AE1C-DE8638D1F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542" y="700298"/>
            <a:ext cx="7705458" cy="6182550"/>
          </a:xfrm>
          <a:prstGeom prst="rect">
            <a:avLst/>
          </a:prstGeom>
        </p:spPr>
      </p:pic>
    </p:spTree>
    <p:extLst>
      <p:ext uri="{BB962C8B-B14F-4D97-AF65-F5344CB8AC3E}">
        <p14:creationId xmlns:p14="http://schemas.microsoft.com/office/powerpoint/2010/main" val="33272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5F24-4047-4496-945B-33C23F54DE24}"/>
              </a:ext>
            </a:extLst>
          </p:cNvPr>
          <p:cNvSpPr>
            <a:spLocks noGrp="1"/>
          </p:cNvSpPr>
          <p:nvPr>
            <p:ph type="title"/>
          </p:nvPr>
        </p:nvSpPr>
        <p:spPr/>
        <p:txBody>
          <a:bodyPr/>
          <a:lstStyle/>
          <a:p>
            <a:endParaRPr lang="en-PK"/>
          </a:p>
        </p:txBody>
      </p:sp>
      <p:pic>
        <p:nvPicPr>
          <p:cNvPr id="5" name="Content Placeholder 4" descr="Graphical user interface, text, application&#10;&#10;Description automatically generated">
            <a:extLst>
              <a:ext uri="{FF2B5EF4-FFF2-40B4-BE49-F238E27FC236}">
                <a16:creationId xmlns:a16="http://schemas.microsoft.com/office/drawing/2014/main" id="{A5FC4BB2-5F8A-4F9C-A5E9-A80AEBF514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71728"/>
            <a:ext cx="8983329" cy="3600953"/>
          </a:xfrm>
        </p:spPr>
      </p:pic>
      <p:sp>
        <p:nvSpPr>
          <p:cNvPr id="6" name="Content Placeholder 2">
            <a:extLst>
              <a:ext uri="{FF2B5EF4-FFF2-40B4-BE49-F238E27FC236}">
                <a16:creationId xmlns:a16="http://schemas.microsoft.com/office/drawing/2014/main" id="{6FA278AE-2564-4C0B-B43F-C4901964A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companies to adopt these new models</a:t>
            </a:r>
          </a:p>
          <a:p>
            <a:pPr marL="0" indent="0">
              <a:buNone/>
            </a:pPr>
            <a:r>
              <a:rPr lang="en-US" dirty="0"/>
              <a:t> faster than anything we have seen before.</a:t>
            </a:r>
            <a:endParaRPr lang="en-PK" dirty="0"/>
          </a:p>
        </p:txBody>
      </p:sp>
      <p:pic>
        <p:nvPicPr>
          <p:cNvPr id="8" name="Picture 7" descr="Chart, line chart&#10;&#10;Description automatically generated">
            <a:extLst>
              <a:ext uri="{FF2B5EF4-FFF2-40B4-BE49-F238E27FC236}">
                <a16:creationId xmlns:a16="http://schemas.microsoft.com/office/drawing/2014/main" id="{2C519D6B-2F86-403B-B24F-D5A2B4DED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770" y="100583"/>
            <a:ext cx="4708250" cy="3171145"/>
          </a:xfrm>
          <a:prstGeom prst="rect">
            <a:avLst/>
          </a:prstGeom>
        </p:spPr>
      </p:pic>
    </p:spTree>
    <p:extLst>
      <p:ext uri="{BB962C8B-B14F-4D97-AF65-F5344CB8AC3E}">
        <p14:creationId xmlns:p14="http://schemas.microsoft.com/office/powerpoint/2010/main" val="266452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1637-4D8B-4E42-968D-28248DA6D238}"/>
              </a:ext>
            </a:extLst>
          </p:cNvPr>
          <p:cNvSpPr>
            <a:spLocks noGrp="1"/>
          </p:cNvSpPr>
          <p:nvPr>
            <p:ph type="title"/>
          </p:nvPr>
        </p:nvSpPr>
        <p:spPr/>
        <p:txBody>
          <a:bodyPr/>
          <a:lstStyle/>
          <a:p>
            <a:r>
              <a:rPr lang="en-US" dirty="0">
                <a:solidFill>
                  <a:schemeClr val="dk1"/>
                </a:solidFill>
                <a:latin typeface="Calibri"/>
                <a:ea typeface="Calibri"/>
                <a:cs typeface="Calibri"/>
                <a:sym typeface="Calibri"/>
              </a:rPr>
              <a:t>Challenges</a:t>
            </a:r>
            <a:endParaRPr lang="en-PK" dirty="0"/>
          </a:p>
        </p:txBody>
      </p:sp>
      <p:sp>
        <p:nvSpPr>
          <p:cNvPr id="3" name="Content Placeholder 2">
            <a:extLst>
              <a:ext uri="{FF2B5EF4-FFF2-40B4-BE49-F238E27FC236}">
                <a16:creationId xmlns:a16="http://schemas.microsoft.com/office/drawing/2014/main" id="{78679404-9F30-4F38-91B0-9A959298E8E3}"/>
              </a:ext>
            </a:extLst>
          </p:cNvPr>
          <p:cNvSpPr>
            <a:spLocks noGrp="1"/>
          </p:cNvSpPr>
          <p:nvPr>
            <p:ph idx="1"/>
          </p:nvPr>
        </p:nvSpPr>
        <p:spPr/>
        <p:txBody>
          <a:bodyPr/>
          <a:lstStyle/>
          <a:p>
            <a:r>
              <a:rPr lang="en-US" dirty="0"/>
              <a:t>Tone</a:t>
            </a:r>
          </a:p>
          <a:p>
            <a:pPr lvl="1"/>
            <a:r>
              <a:rPr lang="en-US" dirty="0"/>
              <a:t>Sarcasm, figurative languages, idioms,</a:t>
            </a:r>
          </a:p>
          <a:p>
            <a:pPr lvl="1"/>
            <a:r>
              <a:rPr lang="en-US" dirty="0"/>
              <a:t>Context, commonsense, etc.</a:t>
            </a:r>
          </a:p>
          <a:p>
            <a:pPr lvl="1"/>
            <a:endParaRPr lang="en-PK" dirty="0"/>
          </a:p>
        </p:txBody>
      </p:sp>
      <p:pic>
        <p:nvPicPr>
          <p:cNvPr id="5" name="Picture 4" descr="Graphical user interface, text, application&#10;&#10;Description automatically generated">
            <a:extLst>
              <a:ext uri="{FF2B5EF4-FFF2-40B4-BE49-F238E27FC236}">
                <a16:creationId xmlns:a16="http://schemas.microsoft.com/office/drawing/2014/main" id="{CBFBF200-AB35-458A-B0BC-65EC7B18B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662" y="278473"/>
            <a:ext cx="4669816" cy="2824429"/>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EC441B79-635D-416D-8227-11DEBA61FE77}"/>
              </a:ext>
            </a:extLst>
          </p:cNvPr>
          <p:cNvPicPr>
            <a:picLocks noChangeAspect="1"/>
          </p:cNvPicPr>
          <p:nvPr/>
        </p:nvPicPr>
        <p:blipFill rotWithShape="1">
          <a:blip r:embed="rId3">
            <a:extLst>
              <a:ext uri="{28A0092B-C50C-407E-A947-70E740481C1C}">
                <a14:useLocalDpi xmlns:a14="http://schemas.microsoft.com/office/drawing/2010/main" val="0"/>
              </a:ext>
            </a:extLst>
          </a:blip>
          <a:srcRect b="65467"/>
          <a:stretch/>
        </p:blipFill>
        <p:spPr>
          <a:xfrm>
            <a:off x="237684" y="5440027"/>
            <a:ext cx="4669816" cy="871873"/>
          </a:xfrm>
          <a:prstGeom prst="rect">
            <a:avLst/>
          </a:prstGeom>
        </p:spPr>
      </p:pic>
      <p:pic>
        <p:nvPicPr>
          <p:cNvPr id="9" name="Picture 8" descr="Graphical user interface, text, chat or text message&#10;&#10;Description automatically generated">
            <a:extLst>
              <a:ext uri="{FF2B5EF4-FFF2-40B4-BE49-F238E27FC236}">
                <a16:creationId xmlns:a16="http://schemas.microsoft.com/office/drawing/2014/main" id="{2CD1AD61-B4FC-406E-BFD9-992C7428B8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372" y="3331067"/>
            <a:ext cx="8970628" cy="1697147"/>
          </a:xfrm>
          <a:prstGeom prst="rect">
            <a:avLst/>
          </a:prstGeom>
        </p:spPr>
      </p:pic>
    </p:spTree>
    <p:extLst>
      <p:ext uri="{BB962C8B-B14F-4D97-AF65-F5344CB8AC3E}">
        <p14:creationId xmlns:p14="http://schemas.microsoft.com/office/powerpoint/2010/main" val="41441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BEE5-8274-4F28-99B1-7CFFCDE3D07C}"/>
              </a:ext>
            </a:extLst>
          </p:cNvPr>
          <p:cNvSpPr>
            <a:spLocks noGrp="1"/>
          </p:cNvSpPr>
          <p:nvPr>
            <p:ph type="title"/>
          </p:nvPr>
        </p:nvSpPr>
        <p:spPr/>
        <p:txBody>
          <a:bodyPr/>
          <a:lstStyle/>
          <a:p>
            <a:r>
              <a:rPr lang="en-US" dirty="0">
                <a:solidFill>
                  <a:schemeClr val="dk1"/>
                </a:solidFill>
                <a:latin typeface="Calibri"/>
                <a:ea typeface="Calibri"/>
                <a:cs typeface="Calibri"/>
                <a:sym typeface="Calibri"/>
              </a:rPr>
              <a:t>Challenges</a:t>
            </a:r>
            <a:endParaRPr lang="en-PK" dirty="0"/>
          </a:p>
        </p:txBody>
      </p:sp>
      <p:sp>
        <p:nvSpPr>
          <p:cNvPr id="3" name="Content Placeholder 2">
            <a:extLst>
              <a:ext uri="{FF2B5EF4-FFF2-40B4-BE49-F238E27FC236}">
                <a16:creationId xmlns:a16="http://schemas.microsoft.com/office/drawing/2014/main" id="{A824733D-69D2-4128-A4A2-C9B386EFD215}"/>
              </a:ext>
            </a:extLst>
          </p:cNvPr>
          <p:cNvSpPr>
            <a:spLocks noGrp="1"/>
          </p:cNvSpPr>
          <p:nvPr>
            <p:ph idx="1"/>
          </p:nvPr>
        </p:nvSpPr>
        <p:spPr/>
        <p:txBody>
          <a:bodyPr/>
          <a:lstStyle/>
          <a:p>
            <a:r>
              <a:rPr lang="en-US" dirty="0"/>
              <a:t>Evolving use of language:</a:t>
            </a:r>
          </a:p>
          <a:p>
            <a:pPr lvl="1"/>
            <a:r>
              <a:rPr lang="en-US" dirty="0"/>
              <a:t>Google, photoshop, internet,..</a:t>
            </a:r>
          </a:p>
          <a:p>
            <a:r>
              <a:rPr lang="en-US" dirty="0"/>
              <a:t>Language morphology:</a:t>
            </a:r>
          </a:p>
          <a:p>
            <a:pPr lvl="1"/>
            <a:r>
              <a:rPr lang="en-US" dirty="0"/>
              <a:t>Stem, stemming, stemmer, ..</a:t>
            </a:r>
            <a:endParaRPr lang="en-PK" dirty="0"/>
          </a:p>
        </p:txBody>
      </p:sp>
      <p:pic>
        <p:nvPicPr>
          <p:cNvPr id="5" name="Picture 4">
            <a:extLst>
              <a:ext uri="{FF2B5EF4-FFF2-40B4-BE49-F238E27FC236}">
                <a16:creationId xmlns:a16="http://schemas.microsoft.com/office/drawing/2014/main" id="{C2D11FE2-92E5-4F32-8EBD-1CA4C8A8D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406" y="4001294"/>
            <a:ext cx="8023187" cy="571883"/>
          </a:xfrm>
          <a:prstGeom prst="rect">
            <a:avLst/>
          </a:prstGeom>
        </p:spPr>
      </p:pic>
      <p:pic>
        <p:nvPicPr>
          <p:cNvPr id="7" name="Picture 6">
            <a:extLst>
              <a:ext uri="{FF2B5EF4-FFF2-40B4-BE49-F238E27FC236}">
                <a16:creationId xmlns:a16="http://schemas.microsoft.com/office/drawing/2014/main" id="{A5F71970-0156-43DA-A8BB-6EC0E6405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387" y="4708114"/>
            <a:ext cx="5637125" cy="571883"/>
          </a:xfrm>
          <a:prstGeom prst="rect">
            <a:avLst/>
          </a:prstGeom>
        </p:spPr>
      </p:pic>
    </p:spTree>
    <p:extLst>
      <p:ext uri="{BB962C8B-B14F-4D97-AF65-F5344CB8AC3E}">
        <p14:creationId xmlns:p14="http://schemas.microsoft.com/office/powerpoint/2010/main" val="3322432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4E8F-FB21-4EEA-9455-0D745F3C2DD6}"/>
              </a:ext>
            </a:extLst>
          </p:cNvPr>
          <p:cNvSpPr>
            <a:spLocks noGrp="1"/>
          </p:cNvSpPr>
          <p:nvPr>
            <p:ph type="title"/>
          </p:nvPr>
        </p:nvSpPr>
        <p:spPr/>
        <p:txBody>
          <a:bodyPr/>
          <a:lstStyle/>
          <a:p>
            <a:r>
              <a:rPr lang="en-US" dirty="0">
                <a:solidFill>
                  <a:schemeClr val="dk1"/>
                </a:solidFill>
                <a:latin typeface="Calibri"/>
                <a:ea typeface="Calibri"/>
                <a:cs typeface="Calibri"/>
                <a:sym typeface="Calibri"/>
              </a:rPr>
              <a:t>Challenges</a:t>
            </a:r>
            <a:endParaRPr lang="en-PK" dirty="0"/>
          </a:p>
        </p:txBody>
      </p:sp>
      <p:sp>
        <p:nvSpPr>
          <p:cNvPr id="3" name="Content Placeholder 2">
            <a:extLst>
              <a:ext uri="{FF2B5EF4-FFF2-40B4-BE49-F238E27FC236}">
                <a16:creationId xmlns:a16="http://schemas.microsoft.com/office/drawing/2014/main" id="{4E8B65EB-51A2-421D-BBE0-D07C8316F907}"/>
              </a:ext>
            </a:extLst>
          </p:cNvPr>
          <p:cNvSpPr>
            <a:spLocks noGrp="1"/>
          </p:cNvSpPr>
          <p:nvPr>
            <p:ph idx="1"/>
          </p:nvPr>
        </p:nvSpPr>
        <p:spPr/>
        <p:txBody>
          <a:bodyPr/>
          <a:lstStyle/>
          <a:p>
            <a:r>
              <a:rPr lang="en-US" dirty="0"/>
              <a:t>Precision</a:t>
            </a:r>
          </a:p>
          <a:p>
            <a:pPr lvl="1"/>
            <a:r>
              <a:rPr lang="en-US" dirty="0"/>
              <a:t>Human speech not precise, unambiguous, complex variables, regional dialects, social context, etc.</a:t>
            </a:r>
          </a:p>
          <a:p>
            <a:endParaRPr lang="en-PK" dirty="0"/>
          </a:p>
        </p:txBody>
      </p:sp>
      <p:pic>
        <p:nvPicPr>
          <p:cNvPr id="5" name="Picture 4" descr="Graphical user interface, text&#10;&#10;Description automatically generated">
            <a:extLst>
              <a:ext uri="{FF2B5EF4-FFF2-40B4-BE49-F238E27FC236}">
                <a16:creationId xmlns:a16="http://schemas.microsoft.com/office/drawing/2014/main" id="{C28A4599-AA50-4C24-B73A-BD43E0638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7" y="1690688"/>
            <a:ext cx="11849253" cy="4802187"/>
          </a:xfrm>
          <a:prstGeom prst="rect">
            <a:avLst/>
          </a:prstGeom>
        </p:spPr>
      </p:pic>
    </p:spTree>
    <p:extLst>
      <p:ext uri="{BB962C8B-B14F-4D97-AF65-F5344CB8AC3E}">
        <p14:creationId xmlns:p14="http://schemas.microsoft.com/office/powerpoint/2010/main" val="154900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3887-2316-43C2-8454-8CB909806380}"/>
              </a:ext>
            </a:extLst>
          </p:cNvPr>
          <p:cNvSpPr>
            <a:spLocks noGrp="1"/>
          </p:cNvSpPr>
          <p:nvPr>
            <p:ph type="title"/>
          </p:nvPr>
        </p:nvSpPr>
        <p:spPr/>
        <p:txBody>
          <a:bodyPr/>
          <a:lstStyle/>
          <a:p>
            <a:r>
              <a:rPr lang="en-US" dirty="0"/>
              <a:t>Contents</a:t>
            </a:r>
            <a:endParaRPr lang="en-PK" dirty="0"/>
          </a:p>
        </p:txBody>
      </p:sp>
      <p:sp>
        <p:nvSpPr>
          <p:cNvPr id="3" name="Content Placeholder 2">
            <a:extLst>
              <a:ext uri="{FF2B5EF4-FFF2-40B4-BE49-F238E27FC236}">
                <a16:creationId xmlns:a16="http://schemas.microsoft.com/office/drawing/2014/main" id="{3E25D0D4-9CC9-4928-A113-D8CA74F62C4A}"/>
              </a:ext>
            </a:extLst>
          </p:cNvPr>
          <p:cNvSpPr>
            <a:spLocks noGrp="1"/>
          </p:cNvSpPr>
          <p:nvPr>
            <p:ph idx="1"/>
          </p:nvPr>
        </p:nvSpPr>
        <p:spPr/>
        <p:txBody>
          <a:bodyPr/>
          <a:lstStyle/>
          <a:p>
            <a:pPr marL="342900" marR="0" lvl="0" indent="-342900" algn="l" rtl="0">
              <a:lnSpc>
                <a:spcPct val="100000"/>
              </a:lnSpc>
              <a:spcBef>
                <a:spcPts val="0"/>
              </a:spcBef>
              <a:spcAft>
                <a:spcPts val="0"/>
              </a:spcAft>
              <a:buClr>
                <a:schemeClr val="dk1"/>
              </a:buClr>
              <a:buSzPts val="3200"/>
              <a:buFont typeface="Arial"/>
              <a:buChar char="•"/>
            </a:pPr>
            <a:r>
              <a:rPr lang="en-US" sz="2800" b="0" i="0" u="none" strike="noStrike" cap="none" dirty="0">
                <a:solidFill>
                  <a:schemeClr val="dk1"/>
                </a:solidFill>
                <a:latin typeface="Calibri"/>
                <a:ea typeface="Calibri"/>
                <a:cs typeface="Calibri"/>
                <a:sym typeface="Calibri"/>
              </a:rPr>
              <a:t>Instructor </a:t>
            </a:r>
            <a:endParaRPr lang="en-US" dirty="0"/>
          </a:p>
          <a:p>
            <a:pPr marL="342900" marR="0" lvl="0" indent="-342900" algn="l" rtl="0">
              <a:lnSpc>
                <a:spcPct val="100000"/>
              </a:lnSpc>
              <a:spcBef>
                <a:spcPts val="640"/>
              </a:spcBef>
              <a:spcAft>
                <a:spcPts val="0"/>
              </a:spcAft>
              <a:buClr>
                <a:schemeClr val="dk1"/>
              </a:buClr>
              <a:buSzPts val="3200"/>
              <a:buFont typeface="Arial"/>
              <a:buChar char="•"/>
            </a:pPr>
            <a:r>
              <a:rPr lang="en-US" sz="2800" b="0" i="0" u="none" strike="noStrike" cap="none" dirty="0">
                <a:solidFill>
                  <a:schemeClr val="dk1"/>
                </a:solidFill>
                <a:latin typeface="Calibri"/>
                <a:ea typeface="Calibri"/>
                <a:cs typeface="Calibri"/>
                <a:sym typeface="Calibri"/>
              </a:rPr>
              <a:t>Outline</a:t>
            </a:r>
            <a:endParaRPr lang="en-US" dirty="0"/>
          </a:p>
          <a:p>
            <a:pPr marL="342900" marR="0" lvl="0" indent="-342900" algn="l" rtl="0">
              <a:lnSpc>
                <a:spcPct val="100000"/>
              </a:lnSpc>
              <a:spcBef>
                <a:spcPts val="640"/>
              </a:spcBef>
              <a:spcAft>
                <a:spcPts val="0"/>
              </a:spcAft>
              <a:buClr>
                <a:schemeClr val="dk1"/>
              </a:buClr>
              <a:buSzPts val="3200"/>
              <a:buFont typeface="Arial"/>
              <a:buChar char="•"/>
            </a:pPr>
            <a:r>
              <a:rPr lang="en-US" sz="2800" b="0" i="0" u="none" strike="noStrike" cap="none" dirty="0">
                <a:solidFill>
                  <a:schemeClr val="dk1"/>
                </a:solidFill>
                <a:latin typeface="Calibri"/>
                <a:ea typeface="Calibri"/>
                <a:cs typeface="Calibri"/>
                <a:sym typeface="Calibri"/>
              </a:rPr>
              <a:t>Text &amp; reference Material</a:t>
            </a:r>
            <a:endParaRPr lang="en-US" dirty="0"/>
          </a:p>
          <a:p>
            <a:pPr marL="342900" marR="0" lvl="0" indent="-342900" algn="l" rtl="0">
              <a:lnSpc>
                <a:spcPct val="100000"/>
              </a:lnSpc>
              <a:spcBef>
                <a:spcPts val="640"/>
              </a:spcBef>
              <a:spcAft>
                <a:spcPts val="0"/>
              </a:spcAft>
              <a:buClr>
                <a:schemeClr val="dk1"/>
              </a:buClr>
              <a:buSzPts val="3200"/>
              <a:buFont typeface="Arial"/>
              <a:buChar char="•"/>
            </a:pPr>
            <a:r>
              <a:rPr lang="en-US" sz="2800" b="0" i="0" u="none" strike="noStrike" cap="none" dirty="0">
                <a:solidFill>
                  <a:schemeClr val="dk1"/>
                </a:solidFill>
                <a:latin typeface="Calibri"/>
                <a:ea typeface="Calibri"/>
                <a:cs typeface="Calibri"/>
                <a:sym typeface="Calibri"/>
              </a:rPr>
              <a:t>Grading</a:t>
            </a:r>
            <a:endParaRPr lang="en-US" dirty="0"/>
          </a:p>
          <a:p>
            <a:pPr marL="342900" marR="0" lvl="0" indent="-342900" algn="l" rtl="0">
              <a:lnSpc>
                <a:spcPct val="100000"/>
              </a:lnSpc>
              <a:spcBef>
                <a:spcPts val="640"/>
              </a:spcBef>
              <a:spcAft>
                <a:spcPts val="0"/>
              </a:spcAft>
              <a:buClr>
                <a:schemeClr val="dk1"/>
              </a:buClr>
              <a:buSzPts val="3200"/>
              <a:buFont typeface="Arial"/>
              <a:buChar char="•"/>
            </a:pPr>
            <a:r>
              <a:rPr lang="en-US" sz="2800" b="0" i="0" u="none" strike="noStrike" cap="none" dirty="0">
                <a:solidFill>
                  <a:schemeClr val="dk1"/>
                </a:solidFill>
                <a:latin typeface="Calibri"/>
                <a:ea typeface="Calibri"/>
                <a:cs typeface="Calibri"/>
                <a:sym typeface="Calibri"/>
              </a:rPr>
              <a:t>Objectives</a:t>
            </a:r>
            <a:endParaRPr lang="en-US" dirty="0"/>
          </a:p>
          <a:p>
            <a:pPr marL="342900" marR="0" lvl="0" indent="-342900" algn="l" rtl="0">
              <a:lnSpc>
                <a:spcPct val="100000"/>
              </a:lnSpc>
              <a:spcBef>
                <a:spcPts val="640"/>
              </a:spcBef>
              <a:spcAft>
                <a:spcPts val="0"/>
              </a:spcAft>
              <a:buClr>
                <a:schemeClr val="dk1"/>
              </a:buClr>
              <a:buSzPts val="3200"/>
              <a:buFont typeface="Arial"/>
              <a:buChar char="•"/>
            </a:pPr>
            <a:r>
              <a:rPr lang="en-US" sz="2800" b="0" i="0" u="none" strike="noStrike" cap="none" dirty="0">
                <a:solidFill>
                  <a:schemeClr val="dk1"/>
                </a:solidFill>
                <a:latin typeface="Calibri"/>
                <a:ea typeface="Calibri"/>
                <a:cs typeface="Calibri"/>
                <a:sym typeface="Calibri"/>
              </a:rPr>
              <a:t>Motivation</a:t>
            </a:r>
          </a:p>
          <a:p>
            <a:pPr marL="342900" marR="0" lvl="0" indent="-342900" algn="l" rtl="0">
              <a:lnSpc>
                <a:spcPct val="100000"/>
              </a:lnSpc>
              <a:spcBef>
                <a:spcPts val="640"/>
              </a:spcBef>
              <a:spcAft>
                <a:spcPts val="0"/>
              </a:spcAft>
              <a:buClr>
                <a:schemeClr val="dk1"/>
              </a:buClr>
              <a:buSzPts val="3200"/>
              <a:buFont typeface="Arial"/>
              <a:buChar char="•"/>
            </a:pPr>
            <a:r>
              <a:rPr lang="en-US" dirty="0">
                <a:solidFill>
                  <a:schemeClr val="dk1"/>
                </a:solidFill>
                <a:latin typeface="Calibri"/>
                <a:ea typeface="Calibri"/>
                <a:cs typeface="Calibri"/>
                <a:sym typeface="Calibri"/>
              </a:rPr>
              <a:t>Challenges</a:t>
            </a:r>
          </a:p>
          <a:p>
            <a:pPr marL="342900" marR="0" lvl="0" indent="-342900" algn="l" rtl="0">
              <a:lnSpc>
                <a:spcPct val="100000"/>
              </a:lnSpc>
              <a:spcBef>
                <a:spcPts val="640"/>
              </a:spcBef>
              <a:spcAft>
                <a:spcPts val="0"/>
              </a:spcAft>
              <a:buClr>
                <a:schemeClr val="dk1"/>
              </a:buClr>
              <a:buSzPts val="3200"/>
              <a:buFont typeface="Arial"/>
              <a:buChar char="•"/>
            </a:pPr>
            <a:r>
              <a:rPr lang="en-US" dirty="0">
                <a:solidFill>
                  <a:schemeClr val="dk1"/>
                </a:solidFill>
                <a:latin typeface="Calibri"/>
                <a:cs typeface="Calibri"/>
                <a:sym typeface="Calibri"/>
              </a:rPr>
              <a:t>Intro to Word2Vec</a:t>
            </a:r>
            <a:endParaRPr lang="en-US" dirty="0"/>
          </a:p>
        </p:txBody>
      </p:sp>
    </p:spTree>
    <p:extLst>
      <p:ext uri="{BB962C8B-B14F-4D97-AF65-F5344CB8AC3E}">
        <p14:creationId xmlns:p14="http://schemas.microsoft.com/office/powerpoint/2010/main" val="221705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CD28-9404-404E-A7BF-6DDD702B5DEC}"/>
              </a:ext>
            </a:extLst>
          </p:cNvPr>
          <p:cNvSpPr>
            <a:spLocks noGrp="1"/>
          </p:cNvSpPr>
          <p:nvPr>
            <p:ph type="title"/>
          </p:nvPr>
        </p:nvSpPr>
        <p:spPr/>
        <p:txBody>
          <a:bodyPr/>
          <a:lstStyle/>
          <a:p>
            <a:r>
              <a:rPr lang="en-US" dirty="0"/>
              <a:t>Instructor</a:t>
            </a:r>
            <a:endParaRPr lang="en-PK" dirty="0"/>
          </a:p>
        </p:txBody>
      </p:sp>
      <p:sp>
        <p:nvSpPr>
          <p:cNvPr id="3" name="Content Placeholder 2">
            <a:extLst>
              <a:ext uri="{FF2B5EF4-FFF2-40B4-BE49-F238E27FC236}">
                <a16:creationId xmlns:a16="http://schemas.microsoft.com/office/drawing/2014/main" id="{941B967B-03A6-4F85-8751-7AC2964CDB11}"/>
              </a:ext>
            </a:extLst>
          </p:cNvPr>
          <p:cNvSpPr>
            <a:spLocks noGrp="1"/>
          </p:cNvSpPr>
          <p:nvPr>
            <p:ph idx="1"/>
          </p:nvPr>
        </p:nvSpPr>
        <p:spPr/>
        <p:txBody>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Dr Mehreen Alam</a:t>
            </a:r>
            <a:endParaRPr lang="en-US" dirty="0"/>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Assistant Professor</a:t>
            </a:r>
            <a:endParaRPr lang="en-US" dirty="0"/>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Telephone - 639</a:t>
            </a:r>
            <a:endParaRPr lang="en-US" dirty="0"/>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Email</a:t>
            </a:r>
            <a:endParaRPr lang="en-US" dirty="0"/>
          </a:p>
          <a:p>
            <a:pPr marL="1143000" marR="0" lvl="2" indent="-228600" algn="l" rtl="0">
              <a:lnSpc>
                <a:spcPct val="90000"/>
              </a:lnSpc>
              <a:spcBef>
                <a:spcPts val="480"/>
              </a:spcBef>
              <a:spcAft>
                <a:spcPts val="0"/>
              </a:spcAft>
              <a:buClr>
                <a:schemeClr val="dk1"/>
              </a:buClr>
              <a:buSzPts val="2400"/>
              <a:buFont typeface="Arial"/>
              <a:buChar char="•"/>
            </a:pPr>
            <a:r>
              <a:rPr lang="en-US" sz="2400" b="0" i="0" u="sng" strike="noStrike" cap="none" dirty="0">
                <a:solidFill>
                  <a:schemeClr val="hlink"/>
                </a:solidFill>
                <a:latin typeface="Calibri"/>
                <a:ea typeface="Calibri"/>
                <a:cs typeface="Calibri"/>
                <a:sym typeface="Calibri"/>
                <a:hlinkClick r:id="rId2"/>
              </a:rPr>
              <a:t>mehreen.alam@nu.edu.pk</a:t>
            </a:r>
            <a:endParaRPr lang="en-US" dirty="0"/>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Office hours </a:t>
            </a:r>
            <a:endParaRPr lang="en-US" dirty="0"/>
          </a:p>
          <a:p>
            <a:pPr marL="1143000" marR="0" lvl="2" indent="-228600" algn="l" rtl="0">
              <a:lnSpc>
                <a:spcPct val="90000"/>
              </a:lnSpc>
              <a:spcBef>
                <a:spcPts val="48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1130 </a:t>
            </a:r>
            <a:r>
              <a:rPr lang="en-US" sz="2400" b="0" i="0" u="none" strike="noStrike" cap="none" dirty="0" err="1">
                <a:solidFill>
                  <a:schemeClr val="dk1"/>
                </a:solidFill>
                <a:latin typeface="Calibri"/>
                <a:ea typeface="Calibri"/>
                <a:cs typeface="Calibri"/>
                <a:sym typeface="Calibri"/>
              </a:rPr>
              <a:t>hrs</a:t>
            </a:r>
            <a:r>
              <a:rPr lang="en-US" sz="2400" b="0" i="0" u="none" strike="noStrike" cap="none" dirty="0">
                <a:solidFill>
                  <a:schemeClr val="dk1"/>
                </a:solidFill>
                <a:latin typeface="Calibri"/>
                <a:ea typeface="Calibri"/>
                <a:cs typeface="Calibri"/>
                <a:sym typeface="Calibri"/>
              </a:rPr>
              <a:t> to 1400hrs – Monday</a:t>
            </a:r>
            <a:endParaRPr lang="en-US" dirty="0"/>
          </a:p>
          <a:p>
            <a:endParaRPr lang="en-PK" dirty="0"/>
          </a:p>
        </p:txBody>
      </p:sp>
    </p:spTree>
    <p:extLst>
      <p:ext uri="{BB962C8B-B14F-4D97-AF65-F5344CB8AC3E}">
        <p14:creationId xmlns:p14="http://schemas.microsoft.com/office/powerpoint/2010/main" val="279872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0D94-2116-4DA8-A64B-66757DE13010}"/>
              </a:ext>
            </a:extLst>
          </p:cNvPr>
          <p:cNvSpPr>
            <a:spLocks noGrp="1"/>
          </p:cNvSpPr>
          <p:nvPr>
            <p:ph type="title"/>
          </p:nvPr>
        </p:nvSpPr>
        <p:spPr/>
        <p:txBody>
          <a:bodyPr/>
          <a:lstStyle/>
          <a:p>
            <a:r>
              <a:rPr lang="en-US" sz="4400" b="0" i="0" u="none" strike="noStrike" cap="none" dirty="0">
                <a:solidFill>
                  <a:schemeClr val="dk1"/>
                </a:solidFill>
                <a:latin typeface="Calibri"/>
                <a:ea typeface="Calibri"/>
                <a:cs typeface="Calibri"/>
                <a:sym typeface="Calibri"/>
              </a:rPr>
              <a:t>Outline</a:t>
            </a:r>
            <a:endParaRPr lang="en-PK" dirty="0"/>
          </a:p>
        </p:txBody>
      </p:sp>
      <p:sp>
        <p:nvSpPr>
          <p:cNvPr id="3" name="Content Placeholder 2">
            <a:extLst>
              <a:ext uri="{FF2B5EF4-FFF2-40B4-BE49-F238E27FC236}">
                <a16:creationId xmlns:a16="http://schemas.microsoft.com/office/drawing/2014/main" id="{93945ECE-092D-4198-AD10-4853DDB244F2}"/>
              </a:ext>
            </a:extLst>
          </p:cNvPr>
          <p:cNvSpPr>
            <a:spLocks noGrp="1"/>
          </p:cNvSpPr>
          <p:nvPr>
            <p:ph idx="1"/>
          </p:nvPr>
        </p:nvSpPr>
        <p:spPr/>
        <p:txBody>
          <a:bodyPr/>
          <a:lstStyle/>
          <a:p>
            <a:r>
              <a:rPr lang="en-US" dirty="0"/>
              <a:t>It is mainly covers:</a:t>
            </a:r>
          </a:p>
          <a:p>
            <a:pPr marL="914400" lvl="1" indent="-457200">
              <a:buFont typeface="+mj-lt"/>
              <a:buAutoNum type="arabicPeriod"/>
            </a:pPr>
            <a:r>
              <a:rPr lang="en-US" dirty="0"/>
              <a:t>Word Embeddings</a:t>
            </a:r>
          </a:p>
          <a:p>
            <a:pPr marL="914400" lvl="1" indent="-457200">
              <a:buFont typeface="+mj-lt"/>
              <a:buAutoNum type="arabicPeriod"/>
            </a:pPr>
            <a:r>
              <a:rPr lang="en-US" dirty="0"/>
              <a:t>Neural Networks based methods</a:t>
            </a:r>
          </a:p>
          <a:p>
            <a:pPr marL="914400" lvl="1" indent="-457200">
              <a:buFont typeface="+mj-lt"/>
              <a:buAutoNum type="arabicPeriod"/>
            </a:pPr>
            <a:r>
              <a:rPr lang="en-US" dirty="0"/>
              <a:t>Statistical Methods</a:t>
            </a:r>
          </a:p>
          <a:p>
            <a:pPr marL="914400" lvl="1" indent="-457200">
              <a:buFont typeface="+mj-lt"/>
              <a:buAutoNum type="arabicPeriod"/>
            </a:pPr>
            <a:r>
              <a:rPr lang="en-US" dirty="0"/>
              <a:t>Application of NLP</a:t>
            </a:r>
          </a:p>
          <a:p>
            <a:pPr marL="914400" lvl="1" indent="-457200">
              <a:buFont typeface="+mj-lt"/>
              <a:buAutoNum type="arabicPeriod"/>
            </a:pPr>
            <a:r>
              <a:rPr lang="en-US" dirty="0"/>
              <a:t>Project/Paper</a:t>
            </a:r>
          </a:p>
          <a:p>
            <a:pPr marL="1371600" lvl="2" indent="-457200">
              <a:buFont typeface="+mj-lt"/>
              <a:buAutoNum type="arabicPeriod"/>
            </a:pPr>
            <a:r>
              <a:rPr lang="en-US" dirty="0" err="1"/>
              <a:t>NeurIPS</a:t>
            </a:r>
            <a:r>
              <a:rPr lang="en-US" dirty="0"/>
              <a:t>, ICLR, ICML, EMNLP, NAACL</a:t>
            </a:r>
          </a:p>
          <a:p>
            <a:pPr marL="1371600" lvl="2" indent="-457200">
              <a:buFont typeface="+mj-lt"/>
              <a:buAutoNum type="arabicPeriod"/>
            </a:pPr>
            <a:endParaRPr lang="en-PK" dirty="0"/>
          </a:p>
        </p:txBody>
      </p:sp>
    </p:spTree>
    <p:extLst>
      <p:ext uri="{BB962C8B-B14F-4D97-AF65-F5344CB8AC3E}">
        <p14:creationId xmlns:p14="http://schemas.microsoft.com/office/powerpoint/2010/main" val="224304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DF82-D7FE-457F-B1D0-8A8A69BBA7A4}"/>
              </a:ext>
            </a:extLst>
          </p:cNvPr>
          <p:cNvSpPr>
            <a:spLocks noGrp="1"/>
          </p:cNvSpPr>
          <p:nvPr>
            <p:ph type="title"/>
          </p:nvPr>
        </p:nvSpPr>
        <p:spPr/>
        <p:txBody>
          <a:bodyPr/>
          <a:lstStyle/>
          <a:p>
            <a:r>
              <a:rPr lang="en-US" sz="4400" b="0" i="0" u="none" strike="noStrike" cap="none" dirty="0">
                <a:solidFill>
                  <a:schemeClr val="dk1"/>
                </a:solidFill>
                <a:latin typeface="Calibri"/>
                <a:ea typeface="Calibri"/>
                <a:cs typeface="Calibri"/>
                <a:sym typeface="Calibri"/>
              </a:rPr>
              <a:t>Text &amp; reference Material</a:t>
            </a:r>
            <a:endParaRPr lang="en-PK" dirty="0"/>
          </a:p>
        </p:txBody>
      </p:sp>
      <p:sp>
        <p:nvSpPr>
          <p:cNvPr id="3" name="Content Placeholder 2">
            <a:extLst>
              <a:ext uri="{FF2B5EF4-FFF2-40B4-BE49-F238E27FC236}">
                <a16:creationId xmlns:a16="http://schemas.microsoft.com/office/drawing/2014/main" id="{8FF079CD-DFF7-4B1B-A852-7DCACA43CBCC}"/>
              </a:ext>
            </a:extLst>
          </p:cNvPr>
          <p:cNvSpPr>
            <a:spLocks noGrp="1"/>
          </p:cNvSpPr>
          <p:nvPr>
            <p:ph idx="1"/>
          </p:nvPr>
        </p:nvSpPr>
        <p:spPr/>
        <p:txBody>
          <a:bodyPr/>
          <a:lstStyle/>
          <a:p>
            <a:r>
              <a:rPr lang="en-US" dirty="0">
                <a:hlinkClick r:id="rId2"/>
              </a:rPr>
              <a:t>http://web.stanford.edu/class/cs224n/</a:t>
            </a:r>
            <a:endParaRPr lang="en-US" dirty="0"/>
          </a:p>
          <a:p>
            <a:r>
              <a:rPr lang="en-US" dirty="0"/>
              <a:t>Links shared in the slides</a:t>
            </a:r>
          </a:p>
          <a:p>
            <a:r>
              <a:rPr lang="en-US" dirty="0"/>
              <a:t>Dan </a:t>
            </a:r>
            <a:r>
              <a:rPr lang="en-US" dirty="0" err="1"/>
              <a:t>Jurafsky</a:t>
            </a:r>
            <a:r>
              <a:rPr lang="en-US" dirty="0"/>
              <a:t> and James H. Martin. Speech and Language Processing (3rd ed. draft)</a:t>
            </a:r>
          </a:p>
          <a:p>
            <a:r>
              <a:rPr lang="en-US" dirty="0"/>
              <a:t>Jacob Eisenstein. Natural Language Processing</a:t>
            </a:r>
          </a:p>
          <a:p>
            <a:r>
              <a:rPr lang="en-US" dirty="0"/>
              <a:t>Yoav Goldberg. A Primer on Neural Network Models for Natural Language Processing</a:t>
            </a:r>
          </a:p>
        </p:txBody>
      </p:sp>
    </p:spTree>
    <p:extLst>
      <p:ext uri="{BB962C8B-B14F-4D97-AF65-F5344CB8AC3E}">
        <p14:creationId xmlns:p14="http://schemas.microsoft.com/office/powerpoint/2010/main" val="81201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4418-FD06-4797-9C90-2FE444350F25}"/>
              </a:ext>
            </a:extLst>
          </p:cNvPr>
          <p:cNvSpPr>
            <a:spLocks noGrp="1"/>
          </p:cNvSpPr>
          <p:nvPr>
            <p:ph type="title"/>
          </p:nvPr>
        </p:nvSpPr>
        <p:spPr/>
        <p:txBody>
          <a:bodyPr/>
          <a:lstStyle/>
          <a:p>
            <a:r>
              <a:rPr lang="en-US" sz="4400" b="0" i="0" u="none" strike="noStrike" cap="none" dirty="0">
                <a:solidFill>
                  <a:schemeClr val="dk1"/>
                </a:solidFill>
                <a:latin typeface="Calibri"/>
                <a:ea typeface="Calibri"/>
                <a:cs typeface="Calibri"/>
                <a:sym typeface="Calibri"/>
              </a:rPr>
              <a:t>Grading (tentative)</a:t>
            </a:r>
            <a:endParaRPr lang="en-PK" dirty="0"/>
          </a:p>
        </p:txBody>
      </p:sp>
      <p:sp>
        <p:nvSpPr>
          <p:cNvPr id="3" name="Content Placeholder 2">
            <a:extLst>
              <a:ext uri="{FF2B5EF4-FFF2-40B4-BE49-F238E27FC236}">
                <a16:creationId xmlns:a16="http://schemas.microsoft.com/office/drawing/2014/main" id="{F8E0CA82-8C1A-4A8D-89F2-0354AB53B6B4}"/>
              </a:ext>
            </a:extLst>
          </p:cNvPr>
          <p:cNvSpPr>
            <a:spLocks noGrp="1"/>
          </p:cNvSpPr>
          <p:nvPr>
            <p:ph idx="1"/>
          </p:nvPr>
        </p:nvSpPr>
        <p:spPr/>
        <p:txBody>
          <a:bodyPr/>
          <a:lstStyle/>
          <a:p>
            <a:r>
              <a:rPr lang="en-US" dirty="0"/>
              <a:t>Mid-Term Exams		25%</a:t>
            </a:r>
          </a:p>
          <a:p>
            <a:r>
              <a:rPr lang="en-US" dirty="0"/>
              <a:t>Assignments		10%</a:t>
            </a:r>
          </a:p>
          <a:p>
            <a:r>
              <a:rPr lang="en-US" dirty="0"/>
              <a:t>Project/Paper		10%</a:t>
            </a:r>
          </a:p>
          <a:p>
            <a:r>
              <a:rPr lang="en-US" dirty="0"/>
              <a:t>Quizzes			10%</a:t>
            </a:r>
          </a:p>
          <a:p>
            <a:r>
              <a:rPr lang="en-US" dirty="0"/>
              <a:t>Final Exams		45%</a:t>
            </a:r>
          </a:p>
          <a:p>
            <a:r>
              <a:rPr lang="en-US" dirty="0"/>
              <a:t>Marks division most likely to change during the semester</a:t>
            </a:r>
          </a:p>
          <a:p>
            <a:endParaRPr lang="en-US" dirty="0"/>
          </a:p>
          <a:p>
            <a:r>
              <a:rPr lang="en-US" dirty="0"/>
              <a:t>Absolute Grading</a:t>
            </a:r>
          </a:p>
          <a:p>
            <a:endParaRPr lang="en-PK" dirty="0"/>
          </a:p>
        </p:txBody>
      </p:sp>
    </p:spTree>
    <p:extLst>
      <p:ext uri="{BB962C8B-B14F-4D97-AF65-F5344CB8AC3E}">
        <p14:creationId xmlns:p14="http://schemas.microsoft.com/office/powerpoint/2010/main" val="28644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398F-8563-4667-A5AE-1F3081E3A9A0}"/>
              </a:ext>
            </a:extLst>
          </p:cNvPr>
          <p:cNvSpPr>
            <a:spLocks noGrp="1"/>
          </p:cNvSpPr>
          <p:nvPr>
            <p:ph type="title"/>
          </p:nvPr>
        </p:nvSpPr>
        <p:spPr/>
        <p:txBody>
          <a:bodyPr/>
          <a:lstStyle/>
          <a:p>
            <a:r>
              <a:rPr lang="en-US" sz="4400" b="0" i="0" u="none" strike="noStrike" cap="none" dirty="0">
                <a:solidFill>
                  <a:schemeClr val="dk1"/>
                </a:solidFill>
                <a:latin typeface="Calibri"/>
                <a:ea typeface="Calibri"/>
                <a:cs typeface="Calibri"/>
                <a:sym typeface="Calibri"/>
              </a:rPr>
              <a:t>Objectives</a:t>
            </a:r>
            <a:endParaRPr lang="en-PK" dirty="0"/>
          </a:p>
        </p:txBody>
      </p:sp>
      <p:sp>
        <p:nvSpPr>
          <p:cNvPr id="3" name="Content Placeholder 2">
            <a:extLst>
              <a:ext uri="{FF2B5EF4-FFF2-40B4-BE49-F238E27FC236}">
                <a16:creationId xmlns:a16="http://schemas.microsoft.com/office/drawing/2014/main" id="{F6612AC6-9806-472A-A42D-CACC10648A74}"/>
              </a:ext>
            </a:extLst>
          </p:cNvPr>
          <p:cNvSpPr>
            <a:spLocks noGrp="1"/>
          </p:cNvSpPr>
          <p:nvPr>
            <p:ph idx="1"/>
          </p:nvPr>
        </p:nvSpPr>
        <p:spPr/>
        <p:txBody>
          <a:bodyPr>
            <a:normAutofit fontScale="85000" lnSpcReduction="10000"/>
          </a:bodyPr>
          <a:lstStyle/>
          <a:p>
            <a:pPr marL="342900" marR="0" lvl="0" indent="-342900" algn="just" rtl="0">
              <a:lnSpc>
                <a:spcPct val="100000"/>
              </a:lnSpc>
              <a:spcBef>
                <a:spcPts val="0"/>
              </a:spcBef>
              <a:spcAft>
                <a:spcPts val="0"/>
              </a:spcAft>
              <a:buClr>
                <a:schemeClr val="dk1"/>
              </a:buClr>
              <a:buSzPts val="3200"/>
              <a:buFont typeface="Arial"/>
              <a:buChar char="•"/>
            </a:pPr>
            <a:r>
              <a:rPr lang="en-US" sz="2800" b="0" i="0" u="none" dirty="0">
                <a:latin typeface="Calibri"/>
                <a:ea typeface="Calibri"/>
                <a:cs typeface="Calibri"/>
                <a:sym typeface="Calibri"/>
              </a:rPr>
              <a:t>This course introduces the fundamental concepts and techniques of natural language processing (NLP). Students will gain an in-depth understanding of the computational properties of natural languages and the commonly used algorithms for processing linguistic information. The course examines NLP models and algorithms using both the conventional as well as state-of-the-art deep learning approaches.</a:t>
            </a:r>
          </a:p>
          <a:p>
            <a:pPr>
              <a:lnSpc>
                <a:spcPct val="107000"/>
              </a:lnSpc>
              <a:spcAft>
                <a:spcPts val="800"/>
              </a:spcAft>
            </a:pPr>
            <a:r>
              <a:rPr lang="en-US" sz="2800" dirty="0">
                <a:effectLst/>
                <a:latin typeface="Segoe UI" panose="020B0502040204020203" pitchFamily="34" charset="0"/>
                <a:ea typeface="Times New Roman" panose="02020603050405020304" pitchFamily="18" charset="0"/>
                <a:cs typeface="Arial" panose="020B0604020202020204" pitchFamily="34" charset="0"/>
              </a:rPr>
              <a:t>M</a:t>
            </a:r>
            <a:r>
              <a:rPr lang="en-PK" sz="2800" dirty="0" err="1">
                <a:effectLst/>
                <a:latin typeface="Segoe UI" panose="020B0502040204020203" pitchFamily="34" charset="0"/>
                <a:ea typeface="Times New Roman" panose="02020603050405020304" pitchFamily="18" charset="0"/>
                <a:cs typeface="Arial" panose="020B0604020202020204" pitchFamily="34" charset="0"/>
              </a:rPr>
              <a:t>ulti</a:t>
            </a:r>
            <a:r>
              <a:rPr lang="en-US" sz="2800" dirty="0">
                <a:effectLst/>
                <a:latin typeface="Segoe UI" panose="020B0502040204020203" pitchFamily="34" charset="0"/>
                <a:ea typeface="Times New Roman" panose="02020603050405020304" pitchFamily="18" charset="0"/>
                <a:cs typeface="Arial" panose="020B0604020202020204" pitchFamily="34" charset="0"/>
              </a:rPr>
              <a:t>-</a:t>
            </a:r>
            <a:r>
              <a:rPr lang="en-PK" sz="2800" dirty="0">
                <a:effectLst/>
                <a:latin typeface="Segoe UI" panose="020B0502040204020203" pitchFamily="34" charset="0"/>
                <a:ea typeface="Times New Roman" panose="02020603050405020304" pitchFamily="18" charset="0"/>
                <a:cs typeface="Arial" panose="020B0604020202020204" pitchFamily="34" charset="0"/>
              </a:rPr>
              <a:t>disciplinary</a:t>
            </a:r>
            <a:r>
              <a:rPr lang="en-US" sz="2800" dirty="0">
                <a:effectLst/>
                <a:latin typeface="Segoe UI" panose="020B0502040204020203" pitchFamily="34" charset="0"/>
                <a:ea typeface="Times New Roman" panose="02020603050405020304" pitchFamily="18" charset="0"/>
                <a:cs typeface="Arial" panose="020B0604020202020204" pitchFamily="34" charset="0"/>
              </a:rPr>
              <a:t> field, plan to cover</a:t>
            </a:r>
          </a:p>
          <a:p>
            <a:pPr lvl="1">
              <a:lnSpc>
                <a:spcPct val="107000"/>
              </a:lnSpc>
              <a:spcAft>
                <a:spcPts val="800"/>
              </a:spcAft>
            </a:pPr>
            <a:r>
              <a:rPr lang="en-PK" sz="2400" dirty="0">
                <a:effectLst/>
                <a:latin typeface="Segoe UI" panose="020B0502040204020203" pitchFamily="34" charset="0"/>
                <a:ea typeface="Times New Roman" panose="02020603050405020304" pitchFamily="18" charset="0"/>
                <a:cs typeface="Arial" panose="020B0604020202020204" pitchFamily="34" charset="0"/>
              </a:rPr>
              <a:t>computational treatments of words, sounds, sentences, meanings, and conversations.</a:t>
            </a:r>
            <a:endParaRPr lang="en-US" sz="2400" dirty="0">
              <a:effectLst/>
              <a:latin typeface="Segoe UI" panose="020B0502040204020203" pitchFamily="34" charset="0"/>
              <a:ea typeface="Times New Roman" panose="02020603050405020304" pitchFamily="18" charset="0"/>
              <a:cs typeface="Arial" panose="020B0604020202020204" pitchFamily="34" charset="0"/>
            </a:endParaRPr>
          </a:p>
          <a:p>
            <a:pPr lvl="1">
              <a:lnSpc>
                <a:spcPct val="107000"/>
              </a:lnSpc>
              <a:spcAft>
                <a:spcPts val="800"/>
              </a:spcAft>
            </a:pPr>
            <a:r>
              <a:rPr lang="en-PK" sz="2400" dirty="0">
                <a:effectLst/>
                <a:latin typeface="Segoe UI" panose="020B0502040204020203" pitchFamily="34" charset="0"/>
                <a:ea typeface="Times New Roman" panose="02020603050405020304" pitchFamily="18" charset="0"/>
                <a:cs typeface="Arial" panose="020B0604020202020204" pitchFamily="34" charset="0"/>
              </a:rPr>
              <a:t>how probabilities and real-world text data can help.</a:t>
            </a:r>
            <a:endParaRPr lang="en-US" sz="2400" dirty="0">
              <a:effectLst/>
              <a:latin typeface="Segoe UI" panose="020B0502040204020203" pitchFamily="34" charset="0"/>
              <a:ea typeface="Times New Roman" panose="02020603050405020304" pitchFamily="18" charset="0"/>
              <a:cs typeface="Arial" panose="020B0604020202020204" pitchFamily="34" charset="0"/>
            </a:endParaRPr>
          </a:p>
          <a:p>
            <a:pPr lvl="1">
              <a:lnSpc>
                <a:spcPct val="107000"/>
              </a:lnSpc>
              <a:spcAft>
                <a:spcPts val="800"/>
              </a:spcAft>
            </a:pPr>
            <a:r>
              <a:rPr lang="en-PK" sz="2400" dirty="0">
                <a:effectLst/>
                <a:latin typeface="Segoe UI" panose="020B0502040204020203" pitchFamily="34" charset="0"/>
                <a:ea typeface="Times New Roman" panose="02020603050405020304" pitchFamily="18" charset="0"/>
                <a:cs typeface="Arial" panose="020B0604020202020204" pitchFamily="34" charset="0"/>
              </a:rPr>
              <a:t>how different levels interact in state-of-the-art approaches to applications like translation and information extraction.</a:t>
            </a:r>
            <a:endParaRPr lang="en-US" sz="2400" dirty="0">
              <a:effectLst/>
              <a:latin typeface="Segoe UI" panose="020B0502040204020203"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3676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E12A-993F-4683-9165-C54DE3F1110A}"/>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22712141-3DCB-45A9-94DD-6665D8D15F44}"/>
              </a:ext>
            </a:extLst>
          </p:cNvPr>
          <p:cNvSpPr>
            <a:spLocks noGrp="1"/>
          </p:cNvSpPr>
          <p:nvPr>
            <p:ph idx="1"/>
          </p:nvPr>
        </p:nvSpPr>
        <p:spPr/>
        <p:txBody>
          <a:bodyPr/>
          <a:lstStyle/>
          <a:p>
            <a:r>
              <a:rPr lang="en-US" dirty="0"/>
              <a:t>NLP:</a:t>
            </a:r>
          </a:p>
          <a:p>
            <a:pPr lvl="1"/>
            <a:r>
              <a:rPr lang="en-US" dirty="0"/>
              <a:t>Natural Language Processing is the study of computational methods for working with voice and text data.</a:t>
            </a:r>
          </a:p>
          <a:p>
            <a:pPr lvl="1"/>
            <a:r>
              <a:rPr lang="en-US" dirty="0"/>
              <a:t>Goal: for computers to process or “understand” natural language in order to perform tasks that are useful</a:t>
            </a:r>
          </a:p>
        </p:txBody>
      </p:sp>
    </p:spTree>
    <p:extLst>
      <p:ext uri="{BB962C8B-B14F-4D97-AF65-F5344CB8AC3E}">
        <p14:creationId xmlns:p14="http://schemas.microsoft.com/office/powerpoint/2010/main" val="31606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C3A0-6496-43E8-81D1-FD42E47C3A2E}"/>
              </a:ext>
            </a:extLst>
          </p:cNvPr>
          <p:cNvSpPr>
            <a:spLocks noGrp="1"/>
          </p:cNvSpPr>
          <p:nvPr>
            <p:ph type="title"/>
          </p:nvPr>
        </p:nvSpPr>
        <p:spPr/>
        <p:txBody>
          <a:bodyPr/>
          <a:lstStyle/>
          <a:p>
            <a:r>
              <a:rPr lang="en-US" dirty="0"/>
              <a:t>Applications</a:t>
            </a:r>
            <a:endParaRPr lang="en-PK" dirty="0"/>
          </a:p>
        </p:txBody>
      </p:sp>
      <p:sp>
        <p:nvSpPr>
          <p:cNvPr id="3" name="Content Placeholder 2">
            <a:extLst>
              <a:ext uri="{FF2B5EF4-FFF2-40B4-BE49-F238E27FC236}">
                <a16:creationId xmlns:a16="http://schemas.microsoft.com/office/drawing/2014/main" id="{7A2C5702-24CD-4383-8422-0E567A21B09D}"/>
              </a:ext>
            </a:extLst>
          </p:cNvPr>
          <p:cNvSpPr>
            <a:spLocks noGrp="1"/>
          </p:cNvSpPr>
          <p:nvPr>
            <p:ph idx="1"/>
          </p:nvPr>
        </p:nvSpPr>
        <p:spPr/>
        <p:txBody>
          <a:bodyPr/>
          <a:lstStyle/>
          <a:p>
            <a:r>
              <a:rPr lang="en-US" dirty="0"/>
              <a:t>translation,</a:t>
            </a:r>
          </a:p>
          <a:p>
            <a:r>
              <a:rPr lang="en-US" dirty="0"/>
              <a:t>summarization,</a:t>
            </a:r>
          </a:p>
          <a:p>
            <a:r>
              <a:rPr lang="en-US" dirty="0"/>
              <a:t>extracting information,</a:t>
            </a:r>
          </a:p>
          <a:p>
            <a:r>
              <a:rPr lang="en-US" dirty="0"/>
              <a:t>question answering,</a:t>
            </a:r>
          </a:p>
          <a:p>
            <a:r>
              <a:rPr lang="en-US" dirty="0"/>
              <a:t>natural interfaces to databases, </a:t>
            </a:r>
          </a:p>
          <a:p>
            <a:r>
              <a:rPr lang="en-US" dirty="0"/>
              <a:t>conversational agents,</a:t>
            </a:r>
          </a:p>
          <a:p>
            <a:r>
              <a:rPr lang="en-US" dirty="0"/>
              <a:t>and many </a:t>
            </a:r>
            <a:r>
              <a:rPr lang="en-US" dirty="0" err="1"/>
              <a:t>many</a:t>
            </a:r>
            <a:r>
              <a:rPr lang="en-US" dirty="0"/>
              <a:t> more….</a:t>
            </a:r>
          </a:p>
          <a:p>
            <a:endParaRPr lang="en-PK" dirty="0"/>
          </a:p>
        </p:txBody>
      </p:sp>
    </p:spTree>
    <p:extLst>
      <p:ext uri="{BB962C8B-B14F-4D97-AF65-F5344CB8AC3E}">
        <p14:creationId xmlns:p14="http://schemas.microsoft.com/office/powerpoint/2010/main" val="121255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484</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Segoe UI</vt:lpstr>
      <vt:lpstr>Office Theme</vt:lpstr>
      <vt:lpstr>Natural Language Processing</vt:lpstr>
      <vt:lpstr>Contents</vt:lpstr>
      <vt:lpstr>Instructor</vt:lpstr>
      <vt:lpstr>Outline</vt:lpstr>
      <vt:lpstr>Text &amp; reference Material</vt:lpstr>
      <vt:lpstr>Grading (tentative)</vt:lpstr>
      <vt:lpstr>Objectives</vt:lpstr>
      <vt:lpstr>PowerPoint Presentation</vt:lpstr>
      <vt:lpstr>Applications</vt:lpstr>
      <vt:lpstr>Motivation</vt:lpstr>
      <vt:lpstr>PowerPoint Presentation</vt:lpstr>
      <vt:lpstr>PowerPoint Presentation</vt:lpstr>
      <vt:lpstr>PowerPoint Presentation</vt:lpstr>
      <vt:lpstr>PowerPoint Presentation</vt:lpstr>
      <vt:lpstr>PowerPoint Presentation</vt:lpstr>
      <vt:lpstr>Challenges</vt:lpstr>
      <vt:lpstr>Challenges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Mehreen Alam</dc:creator>
  <cp:lastModifiedBy>Mehreen Alam</cp:lastModifiedBy>
  <cp:revision>92</cp:revision>
  <dcterms:created xsi:type="dcterms:W3CDTF">2021-09-02T06:57:32Z</dcterms:created>
  <dcterms:modified xsi:type="dcterms:W3CDTF">2022-02-08T12:50:01Z</dcterms:modified>
</cp:coreProperties>
</file>