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88" r:id="rId4"/>
    <p:sldId id="309" r:id="rId5"/>
    <p:sldId id="289" r:id="rId6"/>
    <p:sldId id="290" r:id="rId7"/>
    <p:sldId id="294" r:id="rId8"/>
    <p:sldId id="291" r:id="rId9"/>
    <p:sldId id="292" r:id="rId10"/>
    <p:sldId id="295" r:id="rId11"/>
    <p:sldId id="298" r:id="rId12"/>
    <p:sldId id="299" r:id="rId13"/>
    <p:sldId id="300" r:id="rId14"/>
    <p:sldId id="296" r:id="rId15"/>
    <p:sldId id="301" r:id="rId16"/>
    <p:sldId id="297" r:id="rId17"/>
    <p:sldId id="293" r:id="rId18"/>
    <p:sldId id="302" r:id="rId19"/>
    <p:sldId id="303" r:id="rId20"/>
    <p:sldId id="305" r:id="rId21"/>
    <p:sldId id="307" r:id="rId22"/>
    <p:sldId id="306" r:id="rId23"/>
    <p:sldId id="308" r:id="rId24"/>
    <p:sldId id="310" r:id="rId25"/>
    <p:sldId id="311" r:id="rId26"/>
    <p:sldId id="312" r:id="rId27"/>
    <p:sldId id="276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56FC98-374E-4101-BE99-0DEBDEB35BC9}">
          <p14:sldIdLst>
            <p14:sldId id="256"/>
            <p14:sldId id="277"/>
            <p14:sldId id="288"/>
            <p14:sldId id="309"/>
            <p14:sldId id="289"/>
            <p14:sldId id="290"/>
            <p14:sldId id="294"/>
            <p14:sldId id="291"/>
            <p14:sldId id="292"/>
            <p14:sldId id="295"/>
            <p14:sldId id="298"/>
            <p14:sldId id="299"/>
            <p14:sldId id="300"/>
            <p14:sldId id="296"/>
            <p14:sldId id="301"/>
            <p14:sldId id="297"/>
            <p14:sldId id="293"/>
            <p14:sldId id="302"/>
            <p14:sldId id="303"/>
            <p14:sldId id="305"/>
            <p14:sldId id="307"/>
            <p14:sldId id="306"/>
            <p14:sldId id="308"/>
            <p14:sldId id="310"/>
            <p14:sldId id="311"/>
            <p14:sldId id="31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0EB5-780D-460F-81A8-49E874741E62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9229-247A-4FE8-9570-F7A3701A45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38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41D1-1B5A-469F-BA1F-9041D56F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940E-E851-4A32-AA30-3C9C2142E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6757-3EAD-40C2-AA7D-B5281D9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35D3-D566-4E2D-93F1-01F836BC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E10B-5F71-4F71-BAEB-D395E0CC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81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5EAD-4929-4234-805E-855306E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0055-07A8-4715-B9B4-F3F2F86D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E63F-C49C-4356-A2FC-60F56840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0D36-BB02-46FA-BAFA-0BE740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BE1C-F38C-42DB-ABAE-B56AB03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70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708B5-24A0-4747-98D4-25863E80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D4E9-16FE-4E67-A3C4-6606E9A04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56F5-623A-4926-B575-94309098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2C22-0238-4C06-B2A9-7C5CD96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2A11-5A64-4EA7-AFCC-75F36C98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6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69-EF71-4974-BF78-EA294F6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5207-96CF-45E3-8070-FAB8D653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C1FB-6EF7-461F-A307-1D49A44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AE74-27D6-4864-9088-A849FEE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3AEC-FBC1-406F-BDA1-B7A45EBA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18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D4E7-221E-4081-8F87-6F327E4F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289A-7E39-4EDD-AA9F-0404A9FF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B719-507E-40A7-9440-3CD83BD9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1C38-8EAC-4697-8660-09F4717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ED9F-E3FB-4E41-94CC-3697EF2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897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4E60-149F-4CAE-9FAA-00913D2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2997-2C76-4CB6-AFBD-C06863657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EFDBA-FF3D-4ABA-880B-B572AFA7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6C06-9ED2-4304-BA49-DCD460F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02D7-59F5-4F47-B757-B78C1CBC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4D73-05A9-4ED4-B6CE-A2F27874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79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239B-FD1B-4BD9-9A43-FFAC7E31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D77F-EDF9-4623-A4B9-7827931A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EC78-F8CB-4788-9327-920DC6EB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DB58E-7DD4-465E-B48F-3E645EBFB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7720-DF0F-4357-B770-AEE4916F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3AA67-BF70-4A56-A125-986C476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44BA0-6015-42B1-96E1-56A598CB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8D0AF-8747-44C2-AEB1-32F509E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09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D157-825B-4575-A622-08198022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605F6-8DE5-44C9-B913-EC3BFC77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EF22F-8939-4DFA-A279-A401891C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6313-83A5-4910-B1CD-32040E3B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1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C3A27-8B8C-4AED-B116-E8A0C885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79945-4204-4FC1-83CC-7263500F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2B192-B7D9-4E6F-BF07-51273CD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71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6BC-1273-4956-AD03-E60B5AC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9309-3ADC-4F9A-B528-6DA8328B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E1BAA-B226-4F0A-8E12-C68343AC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64B6-645B-4F6F-BA68-86AE337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D197-19ED-4B60-8077-C1500C0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8F06-0A61-4B81-902E-123D786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59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EE1-62AC-4255-BFA6-78E6A6EC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E640-845D-4A61-A2CD-43E30DDD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C961-578B-422E-BCED-628B9187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F6A7-EFE3-4380-B6FC-6D3EE30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333F-97E9-454C-80D4-17E6C72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32C3-178F-402F-8130-9B76DCD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11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580B8-B678-4C36-ADEF-66F4813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2821-2E33-4DB2-8639-BABB0A21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5013-A1E6-4DA0-A54B-B1DD8416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DB64-B299-4480-8FEB-025091F36851}" type="datetimeFigureOut">
              <a:rPr lang="en-PK" smtClean="0"/>
              <a:t>10/02/2022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B302-B1F9-476C-A4B0-A7031A95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3C4E-0448-4238-B336-5D8D3BD0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969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stemming-lemmatization-python-nltk.html" TargetMode="External"/><Relationship Id="rId13" Type="http://schemas.openxmlformats.org/officeDocument/2006/relationships/hyperlink" Target="https://www.nltk.org/book/ch01.html" TargetMode="External"/><Relationship Id="rId3" Type="http://schemas.openxmlformats.org/officeDocument/2006/relationships/hyperlink" Target="https://www.guru99.com/nltk-tutorial.html" TargetMode="External"/><Relationship Id="rId7" Type="http://schemas.openxmlformats.org/officeDocument/2006/relationships/hyperlink" Target="https://www.guru99.com/pos-tagging-chunking-nltk.html" TargetMode="External"/><Relationship Id="rId12" Type="http://schemas.openxmlformats.org/officeDocument/2006/relationships/hyperlink" Target="https://www.datacamp.com/community/tutorials/text-analytics-beginners-nltk" TargetMode="External"/><Relationship Id="rId2" Type="http://schemas.openxmlformats.org/officeDocument/2006/relationships/hyperlink" Target="https://realpython.com/nltk-nlp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okenize-words-sentences-nltk.html" TargetMode="External"/><Relationship Id="rId11" Type="http://schemas.openxmlformats.org/officeDocument/2006/relationships/hyperlink" Target="https://www.guru99.com/seq2seq-model.html" TargetMode="External"/><Relationship Id="rId5" Type="http://schemas.openxmlformats.org/officeDocument/2006/relationships/hyperlink" Target="https://www.guru99.com/download-install-nltk.html" TargetMode="External"/><Relationship Id="rId10" Type="http://schemas.openxmlformats.org/officeDocument/2006/relationships/hyperlink" Target="https://www.guru99.com/word-embedding-word2vec.html" TargetMode="External"/><Relationship Id="rId4" Type="http://schemas.openxmlformats.org/officeDocument/2006/relationships/hyperlink" Target="https://www.guru99.com/nlp-tutorial.html" TargetMode="External"/><Relationship Id="rId9" Type="http://schemas.openxmlformats.org/officeDocument/2006/relationships/hyperlink" Target="https://www.guru99.com/wordnet-nltk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23A8-3662-4103-A76A-55FE98536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NLTK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431D-5AD3-410A-BE6C-C8F5DEA8D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Mehreen Alam</a:t>
            </a:r>
          </a:p>
          <a:p>
            <a:r>
              <a:rPr lang="en-US"/>
              <a:t>Lecture </a:t>
            </a:r>
            <a:r>
              <a:rPr lang="en-US" dirty="0"/>
              <a:t>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385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5744-5524-4DC9-8F8F-46BAA352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CB77-8B03-4BD9-B418-BAA26124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processing task in which you reduce words to their root</a:t>
            </a:r>
          </a:p>
          <a:p>
            <a:r>
              <a:rPr lang="en-US" dirty="0"/>
              <a:t>E.g. “helping” and “helper” share the root “help.”</a:t>
            </a:r>
          </a:p>
          <a:p>
            <a:r>
              <a:rPr lang="en-US" dirty="0"/>
              <a:t>allows to zero in on the basic meaning of a word rather than all the details of how it’s being used.</a:t>
            </a:r>
          </a:p>
          <a:p>
            <a:r>
              <a:rPr lang="en-US" dirty="0"/>
              <a:t>NLTK has more than one stemmer, but we’ll the Porter stemmer.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699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6D89-4AEC-4F89-9A90-F4356404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1BD0-ECF6-49EE-80A6-9AD9C57B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stemmer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string_for_stemming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"""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The crew of the USS Discovery discovered many discoveries.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Discovering is what explorers do."""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string_for_stemming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words]</a:t>
            </a:r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2CF58-62DB-46D5-AC47-0BFEBE67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5" y="4206888"/>
            <a:ext cx="4885765" cy="26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B272-20E0-4E2E-B209-FCC2E3C3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07AC-3DD0-4BC4-B8F1-51C6EBB6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Understemming</a:t>
            </a:r>
            <a:r>
              <a:rPr lang="en-US" dirty="0"/>
              <a:t> and </a:t>
            </a:r>
            <a:r>
              <a:rPr lang="en-US" dirty="0" err="1"/>
              <a:t>overstemming</a:t>
            </a:r>
            <a:r>
              <a:rPr lang="en-US" dirty="0"/>
              <a:t> are two ways stemming can go wrong:</a:t>
            </a:r>
          </a:p>
          <a:p>
            <a:pPr lvl="1"/>
            <a:r>
              <a:rPr lang="en-US" dirty="0" err="1"/>
              <a:t>Understemming</a:t>
            </a:r>
            <a:r>
              <a:rPr lang="en-US" dirty="0"/>
              <a:t> happens when two related words should be reduced to the same stem but aren’t. This is a false negative.</a:t>
            </a:r>
          </a:p>
          <a:p>
            <a:pPr lvl="1"/>
            <a:r>
              <a:rPr lang="en-US" dirty="0" err="1"/>
              <a:t>Overstemming</a:t>
            </a:r>
            <a:r>
              <a:rPr lang="en-US" dirty="0"/>
              <a:t> happens when two unrelated words are reduced to the same stem even though they shouldn’t be. This is a false positive.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020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FFC3-5A0A-45C8-BB28-255BE29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08D8-1D12-4152-97A1-E3EA5505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of labeling the words according to </a:t>
            </a:r>
          </a:p>
          <a:p>
            <a:pPr marL="0" indent="0">
              <a:buNone/>
            </a:pPr>
            <a:r>
              <a:rPr lang="en-US" dirty="0"/>
              <a:t>their part of speech.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FDCF0-F285-4442-B663-85ED5040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5" y="580682"/>
            <a:ext cx="4222376" cy="5784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CE9E7-6E88-4BD9-98AD-174E890A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" y="3828208"/>
            <a:ext cx="5286375" cy="3038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F0BE6-D2B5-4A2D-855C-92BFB6C3A23D}"/>
              </a:ext>
            </a:extLst>
          </p:cNvPr>
          <p:cNvSpPr txBox="1"/>
          <p:nvPr/>
        </p:nvSpPr>
        <p:spPr>
          <a:xfrm>
            <a:off x="6533033" y="6408610"/>
            <a:ext cx="5650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List of possible POS tags:</a:t>
            </a:r>
          </a:p>
          <a:p>
            <a:r>
              <a:rPr lang="en-PK" sz="1200" dirty="0"/>
              <a:t>https://stackoverflow.com/questions/15388831/what-are-all-possible-pos-tags-of-nltk</a:t>
            </a:r>
          </a:p>
        </p:txBody>
      </p:sp>
    </p:spTree>
    <p:extLst>
      <p:ext uri="{BB962C8B-B14F-4D97-AF65-F5344CB8AC3E}">
        <p14:creationId xmlns:p14="http://schemas.microsoft.com/office/powerpoint/2010/main" val="223056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A900-3996-4EFD-B4D8-F1709C17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C22A-C60D-4CAE-A902-B129B532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lemma is a word that represents a whole group of words</a:t>
            </a:r>
          </a:p>
          <a:p>
            <a:pPr lvl="1"/>
            <a:r>
              <a:rPr lang="en-US" dirty="0"/>
              <a:t>that group of words is called a lexeme.</a:t>
            </a:r>
          </a:p>
          <a:p>
            <a:r>
              <a:rPr lang="en-US" dirty="0"/>
              <a:t>E.g. “blending” not found in dictionary, you’ll find “blend”</a:t>
            </a:r>
          </a:p>
          <a:p>
            <a:pPr lvl="1"/>
            <a:r>
              <a:rPr lang="en-US" dirty="0"/>
              <a:t>“blend” is the lemma, and “blending” is part of the lexeme.</a:t>
            </a:r>
          </a:p>
          <a:p>
            <a:r>
              <a:rPr lang="en-US" dirty="0"/>
              <a:t>When </a:t>
            </a:r>
            <a:r>
              <a:rPr lang="en-US" dirty="0" err="1"/>
              <a:t>ou</a:t>
            </a:r>
            <a:r>
              <a:rPr lang="en-US" dirty="0"/>
              <a:t> lemmatize a word, you are reducing it to its lemma.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915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DC83-E423-4EF8-B2AC-278C62D7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F26E-FEB5-4B03-99A7-9B94EE17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("scarves")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'scarf'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string_for_lemmatizing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"The friends of DeSoto love scarves."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lemmatized_words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words]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lemmatized_words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['The',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'friend',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'of',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'DeSoto',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'love',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'scarf',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'.'</a:t>
            </a:r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D524-6676-420A-B4B4-8F0D469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57C78-9B4B-4604-888D-E22AEE5F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entities are noun phrases</a:t>
            </a:r>
          </a:p>
          <a:p>
            <a:pPr lvl="1"/>
            <a:r>
              <a:rPr lang="en-US" dirty="0"/>
              <a:t>that refer to specific locations, people, organizations, and so on.</a:t>
            </a:r>
          </a:p>
          <a:p>
            <a:r>
              <a:rPr lang="en-US" dirty="0"/>
              <a:t>you can find the named entities in your texts and also determine what kind of named entity they are.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11C41-4ECA-4963-9363-11C30B05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4881566"/>
            <a:ext cx="6543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6FDD-7B0F-4F6E-843C-A50EB4D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D992-70EB-4AF1-B3BE-3B759DF7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maxent_ne_chunker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("words")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nltk.ne_chunk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lotr_pos_tags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tree.draw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A9435-CD9A-4681-A31D-4AB3055A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6" y="1111029"/>
            <a:ext cx="4817794" cy="456751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333F90-F70F-4994-91ED-90F4F6F5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46"/>
            <a:ext cx="8915400" cy="1133475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281B7D-BCB0-491C-AD15-3FBE08687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469" y="5674505"/>
            <a:ext cx="10325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15FB-AB1E-4BA7-B90C-E2B2FF99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Collocations &amp; Bigrams/trigrams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4DFD-53C0-4EB0-AF96-285E4280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list(bigrams(['more', 'is', 'said', 'than', 'done']))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[('more', 'is'), ('is', 'said'), ('said', 'than'), ('than', 'done')]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“Guru99 is a totally new kind of learning experience.”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nltk.word_tokenize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list(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nltk.trigrams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(Tokens))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[('Guru99', 'is', 'totally'), ('is', 'totally', 'new'), ('totally', 'new', 'kind'), ('new', 'kind', 'of'), ('kind', 'of', 'learning'), ('of', 'learning', 'experience'), ('learning', 'experience', '.')]</a:t>
            </a:r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8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0DFC-3446-4F3A-BC2D-F4379A32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Concordance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C07D2-C03B-4B53-8DAC-AAA8DC141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486" y="1810870"/>
            <a:ext cx="8096762" cy="4329953"/>
          </a:xfrm>
        </p:spPr>
      </p:pic>
    </p:spTree>
    <p:extLst>
      <p:ext uri="{BB962C8B-B14F-4D97-AF65-F5344CB8AC3E}">
        <p14:creationId xmlns:p14="http://schemas.microsoft.com/office/powerpoint/2010/main" val="32763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FB7-1E40-4C9D-857E-599D2F9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A13B-7976-4159-993B-4A9A72CA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Tokenizing</a:t>
            </a:r>
          </a:p>
          <a:p>
            <a:r>
              <a:rPr lang="en-US" dirty="0"/>
              <a:t>Filtering Stop Words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Tagging Parts of Speech</a:t>
            </a:r>
          </a:p>
          <a:p>
            <a:r>
              <a:rPr lang="en-US" dirty="0"/>
              <a:t>Lemmatizing</a:t>
            </a:r>
          </a:p>
          <a:p>
            <a:r>
              <a:rPr lang="en-US" dirty="0"/>
              <a:t>Using Named Entity Recognition (NER)</a:t>
            </a:r>
          </a:p>
          <a:p>
            <a:r>
              <a:rPr lang="en-US" dirty="0"/>
              <a:t>Using a Concordance</a:t>
            </a:r>
          </a:p>
          <a:p>
            <a:r>
              <a:rPr lang="en-US" dirty="0"/>
              <a:t>Making a Dispersion Plot</a:t>
            </a:r>
          </a:p>
          <a:p>
            <a:r>
              <a:rPr lang="en-US" dirty="0"/>
              <a:t>Making a Frequency Distribution</a:t>
            </a:r>
          </a:p>
          <a:p>
            <a:r>
              <a:rPr lang="en-US" dirty="0"/>
              <a:t>Finding Collocations</a:t>
            </a:r>
          </a:p>
        </p:txBody>
      </p:sp>
    </p:spTree>
    <p:extLst>
      <p:ext uri="{BB962C8B-B14F-4D97-AF65-F5344CB8AC3E}">
        <p14:creationId xmlns:p14="http://schemas.microsoft.com/office/powerpoint/2010/main" val="262114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65ED-45E2-4F2E-889F-1C315EEA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Dispersion Plot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BBCB-56F5-4147-8EE8-A93055DC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0BDF3-E88D-48A0-B9D3-CB9CF142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84" y="1690409"/>
            <a:ext cx="6916551" cy="50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9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7BEA-4453-4CE1-A11C-571E460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9C9-BF17-49B4-8C75-2779647A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774B1-9C94-4C8C-98BE-D8A0E00D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42887"/>
            <a:ext cx="65627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3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EFEF-597A-44B0-B767-60602656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Frequency Distribution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5754-9FEA-49CC-A929-0C1BD9D2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frequency_distribution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(text8)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frequency_distribution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 1108 samples and 4867 outcomes&gt;</a:t>
            </a:r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6939-05F9-48D1-B41C-C695A2EA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25" y="1345793"/>
            <a:ext cx="4222376" cy="55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2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C5AD-90B6-4928-A7BF-A9DE3963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BC69-640D-47D8-A7D0-3F71E4DD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meaningful_words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word for word in text8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word.casefold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frequency_distribution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meaningful_words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frequency_distribution.plot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(20, cumulative=True)</a:t>
            </a:r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C134B-91F1-4C2F-80FE-B9E24B84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599287"/>
            <a:ext cx="3810000" cy="525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D5DB3-2F6A-48E8-84F6-C5961B2D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6" y="3912088"/>
            <a:ext cx="4925568" cy="30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3A07-98D1-42DB-976B-9BD77165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Process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C31E-29C0-439F-8D38-0C59AD08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7EB24-19B2-42DF-B8B6-50A75E2C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0" y="1953179"/>
            <a:ext cx="57054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CB65-567D-400E-BE55-7B849631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</a:t>
            </a:r>
            <a:r>
              <a:rPr lang="en-US" dirty="0" err="1"/>
              <a:t>nltk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A64-927A-41DF-8337-F7F270DF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sentence tokenization, NLTK doesn't apply semantic analysis.</a:t>
            </a:r>
          </a:p>
          <a:p>
            <a:pPr lvl="1"/>
            <a:r>
              <a:rPr lang="en-US" dirty="0"/>
              <a:t>Unlike </a:t>
            </a:r>
            <a:r>
              <a:rPr lang="en-US" dirty="0" err="1"/>
              <a:t>Gensim</a:t>
            </a:r>
            <a:r>
              <a:rPr lang="en-US" dirty="0"/>
              <a:t>, NLTK lacks neural network models or word embeddings.</a:t>
            </a:r>
          </a:p>
          <a:p>
            <a:r>
              <a:rPr lang="en-US" dirty="0"/>
              <a:t>NLTK is slow, whereas </a:t>
            </a:r>
            <a:r>
              <a:rPr lang="en-US" dirty="0" err="1"/>
              <a:t>spaCy</a:t>
            </a:r>
            <a:r>
              <a:rPr lang="en-US" dirty="0"/>
              <a:t> is said to be the fastest alternative.</a:t>
            </a:r>
          </a:p>
          <a:p>
            <a:pPr lvl="1"/>
            <a:r>
              <a:rPr lang="en-US" dirty="0"/>
              <a:t>NLTK was created educational purpose, optimized runtime performance was never a goal.</a:t>
            </a:r>
          </a:p>
          <a:p>
            <a:pPr lvl="1"/>
            <a:r>
              <a:rPr lang="en-US" dirty="0"/>
              <a:t>Can be speeded up in its execution using Python's multiprocessing module.</a:t>
            </a:r>
          </a:p>
          <a:p>
            <a:endParaRPr lang="en-US" dirty="0"/>
          </a:p>
          <a:p>
            <a:r>
              <a:rPr lang="en-US" dirty="0"/>
              <a:t>Matthew </a:t>
            </a:r>
            <a:r>
              <a:rPr lang="en-US" dirty="0" err="1"/>
              <a:t>Honnibal</a:t>
            </a:r>
            <a:r>
              <a:rPr lang="en-US" dirty="0"/>
              <a:t>, the creator of </a:t>
            </a:r>
            <a:r>
              <a:rPr lang="en-US" dirty="0" err="1"/>
              <a:t>spaCy</a:t>
            </a:r>
            <a:r>
              <a:rPr lang="en-US" dirty="0"/>
              <a:t>, noted that NTLK has lots of modules but very few (tokenization, stemming, visualization) are actually useful.</a:t>
            </a:r>
          </a:p>
          <a:p>
            <a:pPr lvl="1"/>
            <a:r>
              <a:rPr lang="en-US" dirty="0"/>
              <a:t>Often NLTK has wrappers to external libraries and this leads to slow execution. </a:t>
            </a:r>
          </a:p>
          <a:p>
            <a:pPr lvl="1"/>
            <a:r>
              <a:rPr lang="en-US" dirty="0"/>
              <a:t>The POS tagger was terrible, until </a:t>
            </a:r>
            <a:r>
              <a:rPr lang="en-US" dirty="0" err="1"/>
              <a:t>Honnibal's</a:t>
            </a:r>
            <a:r>
              <a:rPr lang="en-US" dirty="0"/>
              <a:t> averaged perceptron tagger was merged into NLTK in September 2015.</a:t>
            </a:r>
          </a:p>
          <a:p>
            <a:r>
              <a:rPr lang="en-US" dirty="0"/>
              <a:t>In general, NLP is evolving so fast that maintainers need to curate often and throw away old things.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571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E003-B6D1-4D6B-A75F-45980118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nltk</a:t>
            </a:r>
            <a:r>
              <a:rPr lang="en-US" dirty="0"/>
              <a:t> website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B03B-D75D-4C1E-8CAE-20C1A3C8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work that can done:</a:t>
            </a:r>
          </a:p>
          <a:p>
            <a:pPr lvl="1"/>
            <a:r>
              <a:rPr lang="en-US" dirty="0">
                <a:hlinkClick r:id="rId2"/>
              </a:rPr>
              <a:t>https://www.nltk.org/</a:t>
            </a:r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158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88B3-41FE-4548-B5F8-0483C3A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97D3-024D-458F-B7F4-CE463C41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https://realpython.com/nltk-nlp-python</a:t>
            </a:r>
            <a:endParaRPr lang="en-US" dirty="0"/>
          </a:p>
          <a:p>
            <a:r>
              <a:rPr lang="en-US" dirty="0">
                <a:hlinkClick r:id="rId3"/>
              </a:rPr>
              <a:t>https://www.guru99.com/nltk-tutorial.html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https://www.guru99.com/nlp-tutorial.html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https://www.guru99.com/download-install-nltk.html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https://www.guru99.com/tokenize-words-sentences-nltk.html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https://www.guru99.com/pos-tagging-chunking-nltk.html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https://www.guru99.com/stemming-lemmatization-python-nltk.html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https://www.guru99.com/wordnet-nltk.html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https://www.guru99.com/word-embedding-word2vec.html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https://www.guru99.com/seq2seq-model.html</a:t>
            </a:r>
            <a:endParaRPr lang="en-US" dirty="0"/>
          </a:p>
          <a:p>
            <a:r>
              <a:rPr lang="en-US" dirty="0"/>
              <a:t>Also look at:</a:t>
            </a:r>
          </a:p>
          <a:p>
            <a:pPr lvl="1"/>
            <a:r>
              <a:rPr lang="en-US" dirty="0">
                <a:hlinkClick r:id="rId12"/>
              </a:rPr>
              <a:t>https://www.datacamp.com/community/tutorials/text-analytics-beginners-nltk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https://www.nltk.org/book/ch01.html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7EE8-7390-4239-8A38-4B96072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28D-5E9E-445D-AF03-25D2FAA9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suite:</a:t>
            </a:r>
          </a:p>
          <a:p>
            <a:pPr lvl="1"/>
            <a:r>
              <a:rPr lang="en-US" dirty="0"/>
              <a:t>that contains libraries and programs for statistical language processing.</a:t>
            </a:r>
          </a:p>
          <a:p>
            <a:pPr lvl="1"/>
            <a:r>
              <a:rPr lang="en-US" dirty="0"/>
              <a:t>Open-source python modules for applying statistical </a:t>
            </a:r>
            <a:r>
              <a:rPr lang="en-US" dirty="0" err="1"/>
              <a:t>nlp</a:t>
            </a:r>
            <a:endParaRPr lang="en-US" dirty="0"/>
          </a:p>
          <a:p>
            <a:r>
              <a:rPr lang="en-US" dirty="0"/>
              <a:t>one of the most powerful NLP libraries</a:t>
            </a:r>
          </a:p>
          <a:p>
            <a:r>
              <a:rPr lang="en-US" dirty="0"/>
              <a:t>NLTK Dataset:</a:t>
            </a:r>
          </a:p>
          <a:p>
            <a:pPr lvl="1"/>
            <a:r>
              <a:rPr lang="en-US" dirty="0"/>
              <a:t>many datasets available that you need to download to use.</a:t>
            </a:r>
          </a:p>
          <a:p>
            <a:pPr lvl="1"/>
            <a:r>
              <a:rPr lang="en-US" dirty="0"/>
              <a:t>examples are </a:t>
            </a:r>
            <a:r>
              <a:rPr lang="en-US" dirty="0" err="1"/>
              <a:t>stopwords</a:t>
            </a:r>
            <a:r>
              <a:rPr lang="en-US" dirty="0"/>
              <a:t>, </a:t>
            </a:r>
            <a:r>
              <a:rPr lang="en-US" dirty="0" err="1"/>
              <a:t>gutenberg</a:t>
            </a:r>
            <a:r>
              <a:rPr lang="en-US" dirty="0"/>
              <a:t>, framenet_v15, </a:t>
            </a:r>
            <a:r>
              <a:rPr lang="en-US" dirty="0" err="1"/>
              <a:t>large_grammars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64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11DE-4509-45DE-9D58-BADDED6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440A-426B-42A3-8E29-2AE7B4F3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DAD72-02E2-4D76-A268-A4949F04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828675"/>
            <a:ext cx="90392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0CD5-4B49-4111-98EA-DD409DAD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A347-896F-41B9-93F5-7CFB10BD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85FC6-9CEC-4C59-940C-7D31B041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935"/>
            <a:ext cx="5730817" cy="1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0311-799F-4C9E-9CE4-69F2C62B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BE44-83C4-42E2-92CD-C2E52C3A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</a:t>
            </a:r>
          </a:p>
          <a:p>
            <a:r>
              <a:rPr lang="en-US" dirty="0"/>
              <a:t>Sentence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"""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Muad'Dib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learned rapidly because his first training was in how to learn.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And the first lesson of all was the basic trust that he could learn.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It's shocking to find how many people do not believe they can learn,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and how many more believe learning to be difficult."""</a:t>
            </a:r>
          </a:p>
        </p:txBody>
      </p:sp>
    </p:spTree>
    <p:extLst>
      <p:ext uri="{BB962C8B-B14F-4D97-AF65-F5344CB8AC3E}">
        <p14:creationId xmlns:p14="http://schemas.microsoft.com/office/powerpoint/2010/main" val="28877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C40-793D-465B-BEDC-C856BABD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5DEE-29BA-4F29-B707-1A11CD16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Muad'Dib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learned rapidly because his first training was in how to learn.",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'And the first lesson of all was the basic trust that he could learn.',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"It's shocking to find how many people do not believe they can learn, and how many more believe learning to be difficult.“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0E4C-E89D-4896-8ECB-08B66F3D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1" y="0"/>
            <a:ext cx="155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F8A-530F-425A-9B8E-250C9D4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Stop Words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C07-81B1-4855-B759-BA4E99D9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worf_quote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"Sir, I protest. I am not a merry man!"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words_in_quote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worf_quote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words_in_quote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['Sir', ',', 'protest', '.', 'merry', 'man', '!']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4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80B-40AF-4EC8-B4F4-C3A3A5FD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Stop Words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E102-FAFF-4D02-A598-00B47BB6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word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words_in_quote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word.casefold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filtered_list.append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word for word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words_in_quote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word.casefold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['Sir', ',', 'protest', '.', 'merry', 'man', '!']</a:t>
            </a:r>
          </a:p>
        </p:txBody>
      </p:sp>
    </p:spTree>
    <p:extLst>
      <p:ext uri="{BB962C8B-B14F-4D97-AF65-F5344CB8AC3E}">
        <p14:creationId xmlns:p14="http://schemas.microsoft.com/office/powerpoint/2010/main" val="3964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1396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NLTK</vt:lpstr>
      <vt:lpstr>Contents</vt:lpstr>
      <vt:lpstr>NLTK</vt:lpstr>
      <vt:lpstr>PowerPoint Presentation</vt:lpstr>
      <vt:lpstr>PowerPoint Presentation</vt:lpstr>
      <vt:lpstr>Tokenizing</vt:lpstr>
      <vt:lpstr>PowerPoint Presentation</vt:lpstr>
      <vt:lpstr>Filtering Stop Words</vt:lpstr>
      <vt:lpstr>Filtering Stop Words</vt:lpstr>
      <vt:lpstr>Stemming</vt:lpstr>
      <vt:lpstr>PowerPoint Presentation</vt:lpstr>
      <vt:lpstr>PowerPoint Presentation</vt:lpstr>
      <vt:lpstr>POS Tagging</vt:lpstr>
      <vt:lpstr>Lemmatizing</vt:lpstr>
      <vt:lpstr>PowerPoint Presentation</vt:lpstr>
      <vt:lpstr>Named Entity Recognition</vt:lpstr>
      <vt:lpstr>PowerPoint Presentation</vt:lpstr>
      <vt:lpstr>Collocations &amp; Bigrams/trigrams</vt:lpstr>
      <vt:lpstr>Using a Concordance</vt:lpstr>
      <vt:lpstr>Making a Dispersion Plot</vt:lpstr>
      <vt:lpstr>PowerPoint Presentation</vt:lpstr>
      <vt:lpstr>Making a Frequency Distribution</vt:lpstr>
      <vt:lpstr>PowerPoint Presentation</vt:lpstr>
      <vt:lpstr>NLP Process Workflow</vt:lpstr>
      <vt:lpstr>Disadvantages of nltk</vt:lpstr>
      <vt:lpstr>Link to nltk website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Mehreen Alam</dc:creator>
  <cp:lastModifiedBy>Mehreen Alam</cp:lastModifiedBy>
  <cp:revision>597</cp:revision>
  <dcterms:created xsi:type="dcterms:W3CDTF">2021-09-02T06:57:32Z</dcterms:created>
  <dcterms:modified xsi:type="dcterms:W3CDTF">2022-02-10T10:54:03Z</dcterms:modified>
</cp:coreProperties>
</file>