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78" r:id="rId4"/>
    <p:sldId id="279" r:id="rId5"/>
    <p:sldId id="280" r:id="rId6"/>
    <p:sldId id="290" r:id="rId7"/>
    <p:sldId id="291" r:id="rId8"/>
    <p:sldId id="281" r:id="rId9"/>
    <p:sldId id="288" r:id="rId10"/>
    <p:sldId id="283" r:id="rId11"/>
    <p:sldId id="287" r:id="rId12"/>
    <p:sldId id="289" r:id="rId13"/>
    <p:sldId id="286" r:id="rId14"/>
    <p:sldId id="284" r:id="rId15"/>
    <p:sldId id="282" r:id="rId16"/>
    <p:sldId id="285" r:id="rId17"/>
    <p:sldId id="276" r:id="rId1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56FC98-374E-4101-BE99-0DEBDEB35BC9}">
          <p14:sldIdLst>
            <p14:sldId id="256"/>
            <p14:sldId id="277"/>
            <p14:sldId id="278"/>
            <p14:sldId id="279"/>
            <p14:sldId id="280"/>
            <p14:sldId id="290"/>
            <p14:sldId id="291"/>
            <p14:sldId id="281"/>
            <p14:sldId id="288"/>
            <p14:sldId id="283"/>
            <p14:sldId id="287"/>
            <p14:sldId id="289"/>
            <p14:sldId id="286"/>
            <p14:sldId id="284"/>
            <p14:sldId id="282"/>
            <p14:sldId id="28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6357" autoAdjust="0"/>
  </p:normalViewPr>
  <p:slideViewPr>
    <p:cSldViewPr snapToGrid="0">
      <p:cViewPr varScale="1">
        <p:scale>
          <a:sx n="107" d="100"/>
          <a:sy n="107" d="100"/>
        </p:scale>
        <p:origin x="12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50EB5-780D-460F-81A8-49E874741E62}" type="datetimeFigureOut">
              <a:rPr lang="en-PK" smtClean="0"/>
              <a:t>16/02/2022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89229-247A-4FE8-9570-F7A3701A454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838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41D1-1B5A-469F-BA1F-9041D56FC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4940E-E851-4A32-AA30-3C9C2142E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A6757-3EAD-40C2-AA7D-B5281D96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DB64-B299-4480-8FEB-025091F36851}" type="datetimeFigureOut">
              <a:rPr lang="en-PK" smtClean="0"/>
              <a:t>16/02/2022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035D3-D566-4E2D-93F1-01F836BC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7E10B-5F71-4F71-BAEB-D395E0CC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1002-F4AA-404C-8684-B854E5FBAC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812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5EAD-4929-4234-805E-855306E0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80055-07A8-4715-B9B4-F3F2F86D1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7E63F-C49C-4356-A2FC-60F56840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DB64-B299-4480-8FEB-025091F36851}" type="datetimeFigureOut">
              <a:rPr lang="en-PK" smtClean="0"/>
              <a:t>16/02/2022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50D36-BB02-46FA-BAFA-0BE74030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CBE1C-F38C-42DB-ABAE-B56AB03C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1002-F4AA-404C-8684-B854E5FBAC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3704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9708B5-24A0-4747-98D4-25863E801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6D4E9-16FE-4E67-A3C4-6606E9A04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56F5-623A-4926-B575-94309098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DB64-B299-4480-8FEB-025091F36851}" type="datetimeFigureOut">
              <a:rPr lang="en-PK" smtClean="0"/>
              <a:t>16/02/2022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D2C22-0238-4C06-B2A9-7C5CD964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A2A11-5A64-4EA7-AFCC-75F36C98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1002-F4AA-404C-8684-B854E5FBAC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629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9569-EF71-4974-BF78-EA294F6A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F5207-96CF-45E3-8070-FAB8D653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CC1FB-6EF7-461F-A307-1D49A44D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DB64-B299-4480-8FEB-025091F36851}" type="datetimeFigureOut">
              <a:rPr lang="en-PK" smtClean="0"/>
              <a:t>16/02/2022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8AE74-27D6-4864-9088-A849FEE3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3AEC-FBC1-406F-BDA1-B7A45EBA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1002-F4AA-404C-8684-B854E5FBAC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7180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D4E7-221E-4081-8F87-6F327E4F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9289A-7E39-4EDD-AA9F-0404A9FF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DB719-507E-40A7-9440-3CD83BD9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DB64-B299-4480-8FEB-025091F36851}" type="datetimeFigureOut">
              <a:rPr lang="en-PK" smtClean="0"/>
              <a:t>16/02/2022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81C38-8EAC-4697-8660-09F47170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CED9F-E3FB-4E41-94CC-3697EF28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1002-F4AA-404C-8684-B854E5FBAC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3897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4E60-149F-4CAE-9FAA-00913D29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2997-2C76-4CB6-AFBD-C06863657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EFDBA-FF3D-4ABA-880B-B572AFA7B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76C06-9ED2-4304-BA49-DCD460F6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DB64-B299-4480-8FEB-025091F36851}" type="datetimeFigureOut">
              <a:rPr lang="en-PK" smtClean="0"/>
              <a:t>16/02/2022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302D7-59F5-4F47-B757-B78C1CBC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C4D73-05A9-4ED4-B6CE-A2F27874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1002-F4AA-404C-8684-B854E5FBAC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2796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239B-FD1B-4BD9-9A43-FFAC7E31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D77F-EDF9-4623-A4B9-7827931AD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EEC78-F8CB-4788-9327-920DC6EB5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DB58E-7DD4-465E-B48F-3E645EBFB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C7720-DF0F-4357-B770-AEE4916F5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C3AA67-BF70-4A56-A125-986C476A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DB64-B299-4480-8FEB-025091F36851}" type="datetimeFigureOut">
              <a:rPr lang="en-PK" smtClean="0"/>
              <a:t>16/02/2022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44BA0-6015-42B1-96E1-56A598CB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8D0AF-8747-44C2-AEB1-32F509E0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1002-F4AA-404C-8684-B854E5FBAC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2098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D157-825B-4575-A622-08198022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605F6-8DE5-44C9-B913-EC3BFC77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DB64-B299-4480-8FEB-025091F36851}" type="datetimeFigureOut">
              <a:rPr lang="en-PK" smtClean="0"/>
              <a:t>16/02/2022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EF22F-8939-4DFA-A279-A401891C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86313-83A5-4910-B1CD-32040E3B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1002-F4AA-404C-8684-B854E5FBAC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5810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C3A27-8B8C-4AED-B116-E8A0C885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DB64-B299-4480-8FEB-025091F36851}" type="datetimeFigureOut">
              <a:rPr lang="en-PK" smtClean="0"/>
              <a:t>16/02/2022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79945-4204-4FC1-83CC-7263500F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2B192-B7D9-4E6F-BF07-51273CD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1002-F4AA-404C-8684-B854E5FBAC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0712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56BC-1273-4956-AD03-E60B5AC6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9309-3ADC-4F9A-B528-6DA8328B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E1BAA-B226-4F0A-8E12-C68343ACF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064B6-645B-4F6F-BA68-86AE3372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DB64-B299-4480-8FEB-025091F36851}" type="datetimeFigureOut">
              <a:rPr lang="en-PK" smtClean="0"/>
              <a:t>16/02/2022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8D197-19ED-4B60-8077-C1500C05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58F06-0A61-4B81-902E-123D786F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1002-F4AA-404C-8684-B854E5FBAC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596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CEE1-62AC-4255-BFA6-78E6A6EC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BE640-845D-4A61-A2CD-43E30DDDD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8C961-578B-422E-BCED-628B91876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9F6A7-EFE3-4380-B6FC-6D3EE307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DB64-B299-4480-8FEB-025091F36851}" type="datetimeFigureOut">
              <a:rPr lang="en-PK" smtClean="0"/>
              <a:t>16/02/2022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7333F-97E9-454C-80D4-17E6C722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A32C3-178F-402F-8130-9B76DCDB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1002-F4AA-404C-8684-B854E5FBAC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9114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580B8-B678-4C36-ADEF-66F48139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D2821-2E33-4DB2-8639-BABB0A215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25013-A1E6-4DA0-A54B-B1DD84163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ADB64-B299-4480-8FEB-025091F36851}" type="datetimeFigureOut">
              <a:rPr lang="en-PK" smtClean="0"/>
              <a:t>16/02/2022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AB302-B1F9-476C-A4B0-A7031A95F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3C4E-0448-4238-B336-5D8D3BD00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1002-F4AA-404C-8684-B854E5FBACD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7969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mage-data-labelling-and-annotation-everything-you-need-to-know-86ede6c684b1" TargetMode="External"/><Relationship Id="rId2" Type="http://schemas.openxmlformats.org/officeDocument/2006/relationships/hyperlink" Target="https://towardsdatascience.com/data-augmentation-in-nlp-2801a34dfc2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23A8-3662-4103-A76A-55FE98536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Curation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7431D-5AD3-410A-BE6C-C8F5DEA8D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</a:t>
            </a:r>
            <a:r>
              <a:rPr lang="en-US"/>
              <a:t>Mehreen 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5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5B42-D576-44EE-AD47-309DD407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5 - Labeling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9971-32BA-4DD6-B075-9689FD3B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labeling</a:t>
            </a:r>
          </a:p>
          <a:p>
            <a:r>
              <a:rPr lang="en-US" dirty="0"/>
              <a:t>crowd-sourcing</a:t>
            </a:r>
          </a:p>
          <a:p>
            <a:pPr lvl="1"/>
            <a:r>
              <a:rPr lang="en-US" dirty="0"/>
              <a:t>IIA</a:t>
            </a:r>
          </a:p>
          <a:p>
            <a:pPr lvl="2"/>
            <a:r>
              <a:rPr lang="en-US" dirty="0"/>
              <a:t>inter-annotator agreement</a:t>
            </a:r>
          </a:p>
          <a:p>
            <a:pPr lvl="1"/>
            <a:r>
              <a:rPr lang="en-US" dirty="0"/>
              <a:t>Fleiss Kappa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0BDC4-E829-4FBA-92F1-EE040851F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447" y="2379441"/>
            <a:ext cx="7225553" cy="44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4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5EA1-22AA-4BB2-BE72-B0DFB013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5a - Annotation/Labelling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537D8-5D4F-41D3-B190-A6DF1EAE1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Bounding boxes</a:t>
            </a:r>
          </a:p>
          <a:p>
            <a:pPr lvl="1"/>
            <a:r>
              <a:rPr lang="en-US" dirty="0"/>
              <a:t>Polygonal segmentation</a:t>
            </a:r>
          </a:p>
          <a:p>
            <a:pPr lvl="1"/>
            <a:r>
              <a:rPr lang="en-US" dirty="0"/>
              <a:t>Semantic segmentation</a:t>
            </a:r>
          </a:p>
          <a:p>
            <a:pPr lvl="1"/>
            <a:r>
              <a:rPr lang="en-US" dirty="0"/>
              <a:t>3D cuboids</a:t>
            </a:r>
          </a:p>
          <a:p>
            <a:pPr lvl="1"/>
            <a:r>
              <a:rPr lang="en-US" dirty="0"/>
              <a:t>Key-Point and Landmark</a:t>
            </a:r>
          </a:p>
          <a:p>
            <a:pPr lvl="1"/>
            <a:r>
              <a:rPr lang="en-US" dirty="0"/>
              <a:t>Lines and Splines</a:t>
            </a:r>
          </a:p>
          <a:p>
            <a:pPr lvl="1"/>
            <a:endParaRPr lang="en-US" dirty="0"/>
          </a:p>
          <a:p>
            <a:pPr lvl="1"/>
            <a:endParaRPr lang="en-PK" dirty="0"/>
          </a:p>
        </p:txBody>
      </p:sp>
      <p:pic>
        <p:nvPicPr>
          <p:cNvPr id="5" name="Picture 4" descr="A picture containing text, outdoor, road, tree&#10;&#10;Description automatically generated">
            <a:extLst>
              <a:ext uri="{FF2B5EF4-FFF2-40B4-BE49-F238E27FC236}">
                <a16:creationId xmlns:a16="http://schemas.microsoft.com/office/drawing/2014/main" id="{5D7AADD7-FE55-4049-9393-5EF7C30C5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011" y="-45110"/>
            <a:ext cx="3756213" cy="2374463"/>
          </a:xfrm>
          <a:prstGeom prst="rect">
            <a:avLst/>
          </a:prstGeom>
        </p:spPr>
      </p:pic>
      <p:pic>
        <p:nvPicPr>
          <p:cNvPr id="7" name="Picture 6" descr="A person in a garment holding a tennis racket&#10;&#10;Description automatically generated with low confidence">
            <a:extLst>
              <a:ext uri="{FF2B5EF4-FFF2-40B4-BE49-F238E27FC236}">
                <a16:creationId xmlns:a16="http://schemas.microsoft.com/office/drawing/2014/main" id="{1E2ECBDE-8886-46BA-A114-4CFA5BD9A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453" y="1312335"/>
            <a:ext cx="2051001" cy="3058189"/>
          </a:xfrm>
          <a:prstGeom prst="rect">
            <a:avLst/>
          </a:prstGeom>
        </p:spPr>
      </p:pic>
      <p:pic>
        <p:nvPicPr>
          <p:cNvPr id="9" name="Picture 8" descr="A picture containing text, outdoor, way, road&#10;&#10;Description automatically generated">
            <a:extLst>
              <a:ext uri="{FF2B5EF4-FFF2-40B4-BE49-F238E27FC236}">
                <a16:creationId xmlns:a16="http://schemas.microsoft.com/office/drawing/2014/main" id="{5673E7D8-7644-43A0-A50B-D2589FD72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520" y="2469380"/>
            <a:ext cx="3838480" cy="1919240"/>
          </a:xfrm>
          <a:prstGeom prst="rect">
            <a:avLst/>
          </a:prstGeom>
        </p:spPr>
      </p:pic>
      <p:pic>
        <p:nvPicPr>
          <p:cNvPr id="11" name="Picture 10" descr="A blue car parked on a street&#10;&#10;Description automatically generated with low confidence">
            <a:extLst>
              <a:ext uri="{FF2B5EF4-FFF2-40B4-BE49-F238E27FC236}">
                <a16:creationId xmlns:a16="http://schemas.microsoft.com/office/drawing/2014/main" id="{AA405848-B4C6-4CE7-8215-8100BFCA6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65" y="4437993"/>
            <a:ext cx="3306389" cy="2203472"/>
          </a:xfrm>
          <a:prstGeom prst="rect">
            <a:avLst/>
          </a:prstGeom>
        </p:spPr>
      </p:pic>
      <p:pic>
        <p:nvPicPr>
          <p:cNvPr id="13" name="Picture 12" descr="A picture containing text, grass&#10;&#10;Description automatically generated">
            <a:extLst>
              <a:ext uri="{FF2B5EF4-FFF2-40B4-BE49-F238E27FC236}">
                <a16:creationId xmlns:a16="http://schemas.microsoft.com/office/drawing/2014/main" id="{7E2B8DD6-CC6D-42EE-9777-D4F2D031C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5235"/>
            <a:ext cx="4929467" cy="2302765"/>
          </a:xfrm>
          <a:prstGeom prst="rect">
            <a:avLst/>
          </a:prstGeom>
        </p:spPr>
      </p:pic>
      <p:pic>
        <p:nvPicPr>
          <p:cNvPr id="15" name="Picture 14" descr="A road with trees on the side&#10;&#10;Description automatically generated with medium confidence">
            <a:extLst>
              <a:ext uri="{FF2B5EF4-FFF2-40B4-BE49-F238E27FC236}">
                <a16:creationId xmlns:a16="http://schemas.microsoft.com/office/drawing/2014/main" id="{544D3628-6A26-45C3-9D57-5E52FAE75B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242" y="4609332"/>
            <a:ext cx="33337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4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273E-B44B-406D-8FF6-BA2F147F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 descr="A picture containing text, fruit&#10;&#10;Description automatically generated">
            <a:extLst>
              <a:ext uri="{FF2B5EF4-FFF2-40B4-BE49-F238E27FC236}">
                <a16:creationId xmlns:a16="http://schemas.microsoft.com/office/drawing/2014/main" id="{82A6C5A5-07CB-4A7C-956D-4BA5102D1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76" y="2393577"/>
            <a:ext cx="8528649" cy="3060280"/>
          </a:xfrm>
        </p:spPr>
      </p:pic>
    </p:spTree>
    <p:extLst>
      <p:ext uri="{BB962C8B-B14F-4D97-AF65-F5344CB8AC3E}">
        <p14:creationId xmlns:p14="http://schemas.microsoft.com/office/powerpoint/2010/main" val="31689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12DF-CC1C-44B3-A61D-2474CC5D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5 - Labeling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CD0F-A0F2-45CF-AF07-26FC9332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AMT</a:t>
            </a:r>
          </a:p>
          <a:p>
            <a:r>
              <a:rPr lang="en-US" dirty="0"/>
              <a:t>CrowdFlower</a:t>
            </a:r>
          </a:p>
          <a:p>
            <a:r>
              <a:rPr lang="en-US" dirty="0" err="1"/>
              <a:t>LabelBox</a:t>
            </a:r>
            <a:endParaRPr lang="en-US" dirty="0"/>
          </a:p>
          <a:p>
            <a:r>
              <a:rPr lang="en-US" dirty="0" err="1"/>
              <a:t>scaleAI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0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2A27-D79D-422C-96BF-E88DEE99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6 - Validation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C699-0F39-49C6-9F1B-F18C4BB1F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Correctness and consistency</a:t>
            </a:r>
          </a:p>
          <a:p>
            <a:r>
              <a:rPr lang="en-US" dirty="0"/>
              <a:t>Quality</a:t>
            </a:r>
          </a:p>
          <a:p>
            <a:r>
              <a:rPr lang="en-US" dirty="0"/>
              <a:t>Coverage and completeness</a:t>
            </a:r>
          </a:p>
          <a:p>
            <a:r>
              <a:rPr lang="en-US" dirty="0"/>
              <a:t>Expert evaluation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7813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3B91-D15A-4693-A1B3-567E4168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7 - Stewardship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B5FF-66DF-40B6-BB1D-D4D875685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 of metadata</a:t>
            </a:r>
          </a:p>
          <a:p>
            <a:r>
              <a:rPr lang="en-US" dirty="0"/>
              <a:t>Ensuring security</a:t>
            </a:r>
          </a:p>
          <a:p>
            <a:r>
              <a:rPr lang="en-US" dirty="0"/>
              <a:t>Custodianship</a:t>
            </a:r>
          </a:p>
          <a:p>
            <a:r>
              <a:rPr lang="en-US" dirty="0"/>
              <a:t>Licensing/distribution/publishing</a:t>
            </a:r>
          </a:p>
        </p:txBody>
      </p:sp>
    </p:spTree>
    <p:extLst>
      <p:ext uri="{BB962C8B-B14F-4D97-AF65-F5344CB8AC3E}">
        <p14:creationId xmlns:p14="http://schemas.microsoft.com/office/powerpoint/2010/main" val="247510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85E7-4694-45AC-B616-A09012F8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Datasets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09D2-7DE5-4AE1-93DD-B3F0D3EF3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</a:t>
            </a:r>
          </a:p>
          <a:p>
            <a:r>
              <a:rPr lang="en-US" dirty="0"/>
              <a:t>Alphabet</a:t>
            </a:r>
          </a:p>
          <a:p>
            <a:endParaRPr lang="en-US" dirty="0"/>
          </a:p>
          <a:p>
            <a:r>
              <a:rPr lang="en-US" dirty="0"/>
              <a:t>FB #10YearChallenge</a:t>
            </a:r>
          </a:p>
          <a:p>
            <a:r>
              <a:rPr lang="en-US" dirty="0"/>
              <a:t>reCAPTCHA</a:t>
            </a:r>
          </a:p>
          <a:p>
            <a:r>
              <a:rPr lang="en-US" dirty="0"/>
              <a:t>Cambridge Analytica</a:t>
            </a:r>
          </a:p>
          <a:p>
            <a:r>
              <a:rPr lang="en-US" dirty="0"/>
              <a:t>Twitter Hashtags</a:t>
            </a:r>
          </a:p>
        </p:txBody>
      </p:sp>
    </p:spTree>
    <p:extLst>
      <p:ext uri="{BB962C8B-B14F-4D97-AF65-F5344CB8AC3E}">
        <p14:creationId xmlns:p14="http://schemas.microsoft.com/office/powerpoint/2010/main" val="3070548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88B3-41FE-4548-B5F8-0483C3A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297D3-024D-458F-B7F4-CE463C418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https://towardsdatascience.com/text-normalization-7ecc8e084e31</a:t>
            </a:r>
          </a:p>
          <a:p>
            <a:r>
              <a:rPr lang="en-US" dirty="0">
                <a:hlinkClick r:id="rId2"/>
              </a:rPr>
              <a:t>https://towardsdatascience.com/data-augmentation-in-nlp-2801a34dfc28</a:t>
            </a:r>
            <a:endParaRPr lang="en-US" dirty="0"/>
          </a:p>
          <a:p>
            <a:r>
              <a:rPr lang="en-US" dirty="0">
                <a:hlinkClick r:id="rId3"/>
              </a:rPr>
              <a:t>https://towardsdatascience.com/image-data-labelling-and-annotation-everything-you-need-to-know-86ede6c684b1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6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7FB7-1E40-4C9D-857E-599D2F9D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5A13B-7976-4159-993B-4A9A72CA3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Curation: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Data Gathering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Organization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Cleaning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Enrichment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Labeling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Validation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Stewardship</a:t>
            </a:r>
          </a:p>
          <a:p>
            <a:r>
              <a:rPr lang="en-US" dirty="0"/>
              <a:t>Big Datasets</a:t>
            </a:r>
            <a:endParaRPr lang="en-PK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4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6842-6E82-461E-A987-4E923B11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1 - Data Gathering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F7FCF-6074-4AFB-891B-A34C12B3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Collecting raw data</a:t>
            </a:r>
          </a:p>
          <a:p>
            <a:r>
              <a:rPr lang="en-US" dirty="0"/>
              <a:t>Web scraping</a:t>
            </a:r>
          </a:p>
          <a:p>
            <a:r>
              <a:rPr lang="en-US" dirty="0"/>
              <a:t>Recordings</a:t>
            </a:r>
          </a:p>
          <a:p>
            <a:r>
              <a:rPr lang="en-US" dirty="0"/>
              <a:t>Logging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3583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D32A-783A-4298-867D-F5B66B19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2 - Organization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C6C4F-9806-4F70-822E-9FB65E946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</a:t>
            </a:r>
          </a:p>
          <a:p>
            <a:r>
              <a:rPr lang="en-US" dirty="0"/>
              <a:t>Unstructured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6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BAF8-E2A3-4351-AA29-EE512A83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3 - Cleaning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042A-D90F-4A05-B7CF-56BCF176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  <a:p>
            <a:r>
              <a:rPr lang="en-US" dirty="0"/>
              <a:t>Anomaly detection</a:t>
            </a:r>
          </a:p>
          <a:p>
            <a:r>
              <a:rPr lang="en-US" dirty="0"/>
              <a:t>Outlier removal</a:t>
            </a:r>
          </a:p>
          <a:p>
            <a:r>
              <a:rPr lang="en-US" dirty="0"/>
              <a:t>Garbage data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4CBCA2D-16A7-4408-A56E-EF69B1D18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812" y="1258094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0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B4BC-8CC0-4D43-8F57-EF23D575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 - Normalization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D9837-5EE7-4EC6-84DB-91DCD9426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Removal of duplicate whitespaces and punctuation.</a:t>
            </a:r>
          </a:p>
          <a:p>
            <a:r>
              <a:rPr lang="en-US" dirty="0"/>
              <a:t>Accent removal (if your data includes diacritical marks from ‘foreign’ languages — this helps to reduce errors related to encoding type).</a:t>
            </a:r>
          </a:p>
          <a:p>
            <a:r>
              <a:rPr lang="en-US" dirty="0"/>
              <a:t>Capital letter removal, they are very important to extract information, like names and locations.</a:t>
            </a:r>
          </a:p>
          <a:p>
            <a:r>
              <a:rPr lang="en-US" dirty="0"/>
              <a:t>Removal or substitution of special characters/emojis (e.g.: remove hashtags).</a:t>
            </a:r>
          </a:p>
          <a:p>
            <a:r>
              <a:rPr lang="en-US" dirty="0"/>
              <a:t>Substitution of contractions (very common in English; e.g.: ‘</a:t>
            </a:r>
            <a:r>
              <a:rPr lang="en-US" dirty="0" err="1"/>
              <a:t>I’m’→‘I</a:t>
            </a:r>
            <a:r>
              <a:rPr lang="en-US" dirty="0"/>
              <a:t> am’).</a:t>
            </a:r>
          </a:p>
          <a:p>
            <a:r>
              <a:rPr lang="en-US" dirty="0"/>
              <a:t>Transform word numerals into numbers (</a:t>
            </a:r>
            <a:r>
              <a:rPr lang="en-US" dirty="0" err="1"/>
              <a:t>eg.</a:t>
            </a:r>
            <a:r>
              <a:rPr lang="en-US" dirty="0"/>
              <a:t>: ‘twenty three’→‘23’).</a:t>
            </a:r>
          </a:p>
          <a:p>
            <a:r>
              <a:rPr lang="en-US" dirty="0"/>
              <a:t>Substitution of values for their type (e.g.: ‘$50’→‘MONEY’).</a:t>
            </a:r>
          </a:p>
        </p:txBody>
      </p:sp>
    </p:spTree>
    <p:extLst>
      <p:ext uri="{BB962C8B-B14F-4D97-AF65-F5344CB8AC3E}">
        <p14:creationId xmlns:p14="http://schemas.microsoft.com/office/powerpoint/2010/main" val="24627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7635-172E-4379-A93D-C62AD4F8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 - Normalization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18D5A-DB42-4FB2-8FE8-11B7EFF7E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Acronym normalization (e.g.: ‘</a:t>
            </a:r>
            <a:r>
              <a:rPr lang="en-US" dirty="0" err="1"/>
              <a:t>US’→‘United</a:t>
            </a:r>
            <a:r>
              <a:rPr lang="en-US" dirty="0"/>
              <a:t> States’/‘U.S.A’) and abbreviation normalization (e.g.: ‘</a:t>
            </a:r>
            <a:r>
              <a:rPr lang="en-US" dirty="0" err="1"/>
              <a:t>btw’→‘by</a:t>
            </a:r>
            <a:r>
              <a:rPr lang="en-US" dirty="0"/>
              <a:t> the way’).</a:t>
            </a:r>
          </a:p>
          <a:p>
            <a:r>
              <a:rPr lang="en-US" dirty="0"/>
              <a:t>Normalize date formats, social security numbers or other data that have a standard format.</a:t>
            </a:r>
          </a:p>
          <a:p>
            <a:r>
              <a:rPr lang="en-US" dirty="0"/>
              <a:t>Spell correction</a:t>
            </a:r>
          </a:p>
          <a:p>
            <a:r>
              <a:rPr lang="en-US" dirty="0"/>
              <a:t>Removal of gender/time/grade variation with Stemming or Lemmatization.</a:t>
            </a:r>
          </a:p>
          <a:p>
            <a:r>
              <a:rPr lang="en-US" dirty="0"/>
              <a:t>Substitution of rare words for more common synonyms.</a:t>
            </a:r>
          </a:p>
          <a:p>
            <a:r>
              <a:rPr lang="en-US" dirty="0"/>
              <a:t>Stop word removal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9308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0A91-A391-4103-8615-43193D32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4 - Enrichment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116E-158B-4A55-BF46-972E70762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Filling missing values</a:t>
            </a:r>
          </a:p>
          <a:p>
            <a:r>
              <a:rPr lang="en-US" dirty="0"/>
              <a:t>Augmentation</a:t>
            </a:r>
          </a:p>
          <a:p>
            <a:r>
              <a:rPr lang="en-US" dirty="0"/>
              <a:t>Fusion</a:t>
            </a:r>
          </a:p>
          <a:p>
            <a:r>
              <a:rPr lang="en-US" dirty="0"/>
              <a:t>Balancing, representation</a:t>
            </a:r>
          </a:p>
          <a:p>
            <a:r>
              <a:rPr lang="en-US" dirty="0"/>
              <a:t>Adjustment (remove biases)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3457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3F6C-887B-456E-A151-BAE198D4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4a - Augmentation: Text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D9C6-7B3D-4FAE-8018-A2C2F3D5B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Thesaurus</a:t>
            </a:r>
          </a:p>
          <a:p>
            <a:pPr lvl="1"/>
            <a:r>
              <a:rPr lang="en-US" dirty="0"/>
              <a:t>Words and phrases with their synonyms</a:t>
            </a:r>
          </a:p>
          <a:p>
            <a:r>
              <a:rPr lang="en-US" dirty="0"/>
              <a:t>Word Embeddings</a:t>
            </a:r>
          </a:p>
          <a:p>
            <a:pPr lvl="1"/>
            <a:r>
              <a:rPr lang="en-US"/>
              <a:t>k-nearest </a:t>
            </a:r>
            <a:r>
              <a:rPr lang="en-US" dirty="0"/>
              <a:t>neighbor, cosine similarity</a:t>
            </a:r>
          </a:p>
          <a:p>
            <a:r>
              <a:rPr lang="en-US" dirty="0"/>
              <a:t>Back Translation</a:t>
            </a:r>
          </a:p>
          <a:p>
            <a:r>
              <a:rPr lang="en-US" dirty="0"/>
              <a:t>Contextualized Word Embeddings</a:t>
            </a:r>
          </a:p>
          <a:p>
            <a:r>
              <a:rPr lang="en-US" dirty="0"/>
              <a:t>Text Generation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7BCF4-2AF0-4608-A41D-885DE3D3D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153" y="0"/>
            <a:ext cx="3594847" cy="2184561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6B523AA-90AE-4FC4-B52F-B9165ED9A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18" y="2375807"/>
            <a:ext cx="5567082" cy="1625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D8425D-2C3E-4092-93F8-B14665DE9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953" y="4863353"/>
            <a:ext cx="7924800" cy="205740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CA223677-4709-4C55-B1C2-E23252A52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3453"/>
            <a:ext cx="41719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0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7656</TotalTime>
  <Words>392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Data Curation</vt:lpstr>
      <vt:lpstr>Contents</vt:lpstr>
      <vt:lpstr>1 - Data Gathering</vt:lpstr>
      <vt:lpstr>2 - Organization</vt:lpstr>
      <vt:lpstr>3 - Cleaning</vt:lpstr>
      <vt:lpstr>3a - Normalization</vt:lpstr>
      <vt:lpstr>3a - Normalization</vt:lpstr>
      <vt:lpstr>4 - Enrichment</vt:lpstr>
      <vt:lpstr>4a - Augmentation: Text</vt:lpstr>
      <vt:lpstr>5 - Labeling</vt:lpstr>
      <vt:lpstr>5a - Annotation/Labelling</vt:lpstr>
      <vt:lpstr>PowerPoint Presentation</vt:lpstr>
      <vt:lpstr>5 - Labeling </vt:lpstr>
      <vt:lpstr>6 - Validation</vt:lpstr>
      <vt:lpstr>7 - Stewardship</vt:lpstr>
      <vt:lpstr>Big Datasets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Mehreen Alam</dc:creator>
  <cp:lastModifiedBy>Mehreen Alam</cp:lastModifiedBy>
  <cp:revision>661</cp:revision>
  <dcterms:created xsi:type="dcterms:W3CDTF">2021-09-02T06:57:32Z</dcterms:created>
  <dcterms:modified xsi:type="dcterms:W3CDTF">2022-02-16T18:49:09Z</dcterms:modified>
</cp:coreProperties>
</file>