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8" r:id="rId6"/>
    <p:sldId id="266" r:id="rId7"/>
    <p:sldId id="350" r:id="rId8"/>
    <p:sldId id="351" r:id="rId9"/>
    <p:sldId id="353" r:id="rId10"/>
    <p:sldId id="354" r:id="rId11"/>
    <p:sldId id="355" r:id="rId12"/>
    <p:sldId id="356" r:id="rId13"/>
    <p:sldId id="357" r:id="rId14"/>
    <p:sldId id="358" r:id="rId15"/>
    <p:sldId id="360" r:id="rId16"/>
  </p:sldIdLst>
  <p:sldSz cx="9144000" cy="5143500"/>
  <p:notesSz cx="6858000" cy="9144000"/>
  <p:embeddedFontLst>
    <p:embeddedFont>
      <p:font typeface="Vidaloka" panose="02000504000000020004"/>
      <p:regular r:id="rId20"/>
    </p:embeddedFont>
    <p:embeddedFont>
      <p:font typeface="Montserrat"/>
      <p:regular r:id="rId21"/>
    </p:embeddedFont>
    <p:embeddedFont>
      <p:font typeface="Lato" panose="020F0502020204030203"/>
      <p:regular r:id="rId22"/>
    </p:embeddedFont>
    <p:embeddedFont>
      <p:font typeface="Calibri" panose="020F050202020403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gcc7554a049_0_3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gcc7554a049_0_3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gcf7a3c503a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0" name="Shape 530"/>
        <p:cNvGrpSpPr/>
        <p:nvPr/>
      </p:nvGrpSpPr>
      <p:grpSpPr>
        <a:xfrm>
          <a:off x="0" y="0"/>
          <a:ext cx="0" cy="0"/>
          <a:chOff x="0" y="0"/>
          <a:chExt cx="0" cy="0"/>
        </a:xfrm>
      </p:grpSpPr>
      <p:sp>
        <p:nvSpPr>
          <p:cNvPr id="531" name="Google Shape;531;gcd8a80d6bc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0" name="Shape 530"/>
        <p:cNvGrpSpPr/>
        <p:nvPr/>
      </p:nvGrpSpPr>
      <p:grpSpPr>
        <a:xfrm>
          <a:off x="0" y="0"/>
          <a:ext cx="0" cy="0"/>
          <a:chOff x="0" y="0"/>
          <a:chExt cx="0" cy="0"/>
        </a:xfrm>
      </p:grpSpPr>
      <p:sp>
        <p:nvSpPr>
          <p:cNvPr id="531" name="Google Shape;531;gcd8a80d6bc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65"/>
        <p:cNvGrpSpPr/>
        <p:nvPr/>
      </p:nvGrpSpPr>
      <p:grpSpPr>
        <a:xfrm>
          <a:off x="0" y="0"/>
          <a:ext cx="0" cy="0"/>
          <a:chOff x="0" y="0"/>
          <a:chExt cx="0" cy="0"/>
        </a:xfrm>
      </p:grpSpPr>
      <p:sp>
        <p:nvSpPr>
          <p:cNvPr id="66" name="Google Shape;66;p11"/>
          <p:cNvSpPr txBox="1"/>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76" name="Google Shape;76;p13"/>
          <p:cNvSpPr txBox="1"/>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7" name="Google Shape;77;p13"/>
          <p:cNvSpPr txBox="1"/>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78" name="Google Shape;78;p13"/>
          <p:cNvSpPr txBox="1"/>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9" name="Google Shape;79;p13"/>
          <p:cNvSpPr txBox="1"/>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80" name="Google Shape;80;p13"/>
          <p:cNvSpPr txBox="1"/>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1" name="Google Shape;81;p13"/>
          <p:cNvSpPr txBox="1"/>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82" name="Google Shape;82;p13"/>
          <p:cNvSpPr txBox="1"/>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3" name="Google Shape;83;p13"/>
          <p:cNvSpPr txBox="1"/>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25" name="Shape 125"/>
        <p:cNvGrpSpPr/>
        <p:nvPr/>
      </p:nvGrpSpPr>
      <p:grpSpPr>
        <a:xfrm>
          <a:off x="0" y="0"/>
          <a:ext cx="0" cy="0"/>
          <a:chOff x="0" y="0"/>
          <a:chExt cx="0" cy="0"/>
        </a:xfrm>
      </p:grpSpPr>
      <p:sp>
        <p:nvSpPr>
          <p:cNvPr id="126" name="Google Shape;126;p17"/>
          <p:cNvSpPr txBox="1"/>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p:txBody>
      </p:sp>
      <p:sp>
        <p:nvSpPr>
          <p:cNvPr id="134" name="Google Shape;134;p18"/>
          <p:cNvSpPr txBox="1"/>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8" name="Google Shape;148;p20"/>
          <p:cNvSpPr txBox="1"/>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 name="Google Shape;17;p3"/>
          <p:cNvSpPr txBox="1"/>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0" name="Google Shape;170;p23"/>
          <p:cNvSpPr txBox="1"/>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1" name="Google Shape;171;p23"/>
          <p:cNvSpPr txBox="1"/>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2" name="Google Shape;172;p23"/>
          <p:cNvSpPr txBox="1"/>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3" name="Google Shape;173;p23"/>
          <p:cNvSpPr txBox="1"/>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4" name="Google Shape;174;p23"/>
          <p:cNvSpPr txBox="1"/>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5" name="Google Shape;175;p23"/>
          <p:cNvSpPr txBox="1"/>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6" name="Google Shape;176;p23"/>
          <p:cNvSpPr txBox="1"/>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panose="02000504000000020004"/>
                <a:ea typeface="Vidaloka" panose="02000504000000020004"/>
                <a:cs typeface="Vidaloka" panose="02000504000000020004"/>
                <a:sym typeface="Vidaloka" panose="02000504000000020004"/>
              </a:defRPr>
            </a:lvl1pPr>
            <a:lvl2pPr marL="914400" lvl="1"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2pPr>
            <a:lvl3pPr marL="1371600" lvl="2"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3pPr>
            <a:lvl4pPr marL="1828800" lvl="3"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4pPr>
            <a:lvl5pPr marL="2286000" lvl="4"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5pPr>
            <a:lvl6pPr marL="2743200" lvl="5"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6pPr>
            <a:lvl7pPr marL="3200400" lvl="6"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7pPr>
            <a:lvl8pPr marL="3657600" lvl="7"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8pPr>
            <a:lvl9pPr marL="4114800" lvl="8"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85" name="Shape 185"/>
        <p:cNvGrpSpPr/>
        <p:nvPr/>
      </p:nvGrpSpPr>
      <p:grpSpPr>
        <a:xfrm>
          <a:off x="0" y="0"/>
          <a:ext cx="0" cy="0"/>
          <a:chOff x="0" y="0"/>
          <a:chExt cx="0" cy="0"/>
        </a:xfrm>
      </p:grpSpPr>
      <p:sp>
        <p:nvSpPr>
          <p:cNvPr id="186" name="Google Shape;186;p25"/>
          <p:cNvSpPr txBox="1"/>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26" name="Google Shape;226;p30"/>
          <p:cNvSpPr txBox="1"/>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27" name="Google Shape;227;p30"/>
          <p:cNvSpPr txBox="1"/>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28" name="Google Shape;228;p30"/>
          <p:cNvSpPr txBox="1"/>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29" name="Google Shape;229;p30"/>
          <p:cNvSpPr txBox="1"/>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0" name="Google Shape;230;p30"/>
          <p:cNvSpPr txBox="1"/>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panose="020F0502020204030203"/>
              <a:buChar char="●"/>
              <a:defRPr sz="1100"/>
            </a:lvl1pPr>
            <a:lvl2pPr marL="914400" lvl="1" indent="-317500">
              <a:spcBef>
                <a:spcPts val="0"/>
              </a:spcBef>
              <a:spcAft>
                <a:spcPts val="0"/>
              </a:spcAft>
              <a:buClr>
                <a:schemeClr val="dk1"/>
              </a:buClr>
              <a:buSzPts val="1400"/>
              <a:buFont typeface="Lato" panose="020F0502020204030203"/>
              <a:buChar char="○"/>
              <a:defRPr/>
            </a:lvl2pPr>
            <a:lvl3pPr marL="1371600" lvl="2" indent="-317500">
              <a:spcBef>
                <a:spcPts val="0"/>
              </a:spcBef>
              <a:spcAft>
                <a:spcPts val="0"/>
              </a:spcAft>
              <a:buClr>
                <a:schemeClr val="dk1"/>
              </a:buClr>
              <a:buSzPts val="1400"/>
              <a:buFont typeface="Lato" panose="020F0502020204030203"/>
              <a:buChar char="■"/>
              <a:defRPr/>
            </a:lvl3pPr>
            <a:lvl4pPr marL="1828800" lvl="3" indent="-317500">
              <a:spcBef>
                <a:spcPts val="0"/>
              </a:spcBef>
              <a:spcAft>
                <a:spcPts val="0"/>
              </a:spcAft>
              <a:buClr>
                <a:schemeClr val="dk1"/>
              </a:buClr>
              <a:buSzPts val="1400"/>
              <a:buFont typeface="Lato" panose="020F0502020204030203"/>
              <a:buChar char="●"/>
              <a:defRPr/>
            </a:lvl4pPr>
            <a:lvl5pPr marL="2286000" lvl="4" indent="-317500">
              <a:spcBef>
                <a:spcPts val="0"/>
              </a:spcBef>
              <a:spcAft>
                <a:spcPts val="0"/>
              </a:spcAft>
              <a:buClr>
                <a:schemeClr val="dk1"/>
              </a:buClr>
              <a:buSzPts val="1400"/>
              <a:buFont typeface="Lato" panose="020F0502020204030203"/>
              <a:buChar char="○"/>
              <a:defRPr/>
            </a:lvl5pPr>
            <a:lvl6pPr marL="2743200" lvl="5" indent="-317500">
              <a:spcBef>
                <a:spcPts val="0"/>
              </a:spcBef>
              <a:spcAft>
                <a:spcPts val="0"/>
              </a:spcAft>
              <a:buClr>
                <a:schemeClr val="dk1"/>
              </a:buClr>
              <a:buSzPts val="1400"/>
              <a:buFont typeface="Lato" panose="020F0502020204030203"/>
              <a:buChar char="■"/>
              <a:defRPr/>
            </a:lvl6pPr>
            <a:lvl7pPr marL="3200400" lvl="6" indent="-317500">
              <a:spcBef>
                <a:spcPts val="0"/>
              </a:spcBef>
              <a:spcAft>
                <a:spcPts val="0"/>
              </a:spcAft>
              <a:buClr>
                <a:schemeClr val="dk1"/>
              </a:buClr>
              <a:buSzPts val="1400"/>
              <a:buFont typeface="Lato" panose="020F0502020204030203"/>
              <a:buChar char="●"/>
              <a:defRPr/>
            </a:lvl7pPr>
            <a:lvl8pPr marL="3657600" lvl="7" indent="-317500">
              <a:spcBef>
                <a:spcPts val="0"/>
              </a:spcBef>
              <a:spcAft>
                <a:spcPts val="0"/>
              </a:spcAft>
              <a:buClr>
                <a:schemeClr val="dk1"/>
              </a:buClr>
              <a:buSzPts val="1400"/>
              <a:buFont typeface="Lato" panose="020F0502020204030203"/>
              <a:buChar char="○"/>
              <a:defRPr/>
            </a:lvl8pPr>
            <a:lvl9pPr marL="4114800" lvl="8" indent="-317500">
              <a:spcBef>
                <a:spcPts val="0"/>
              </a:spcBef>
              <a:spcAft>
                <a:spcPts val="0"/>
              </a:spcAft>
              <a:buClr>
                <a:schemeClr val="dk1"/>
              </a:buClr>
              <a:buSzPts val="1400"/>
              <a:buFont typeface="Lato" panose="020F0502020204030203"/>
              <a:buChar char="■"/>
              <a:defRPr/>
            </a:lvl9pPr>
          </a:lstStyle>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6" name="Google Shape;236;p31"/>
          <p:cNvSpPr txBox="1"/>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7" name="Google Shape;237;p31"/>
          <p:cNvSpPr txBox="1"/>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8" name="Google Shape;238;p31"/>
          <p:cNvSpPr txBox="1"/>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9" name="Google Shape;239;p31"/>
          <p:cNvSpPr txBox="1"/>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0" name="Google Shape;240;p31"/>
          <p:cNvSpPr txBox="1"/>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242" name="Google Shape;242;p31"/>
          <p:cNvSpPr txBox="1"/>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3" name="Google Shape;243;p31"/>
          <p:cNvSpPr txBox="1"/>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4" name="Google Shape;244;p31"/>
          <p:cNvSpPr txBox="1"/>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5" name="Google Shape;245;p31"/>
          <p:cNvSpPr txBox="1"/>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6" name="Google Shape;246;p31"/>
          <p:cNvSpPr txBox="1"/>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7" name="Google Shape;247;p31"/>
          <p:cNvSpPr txBox="1"/>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4" name="Google Shape;254;p32"/>
          <p:cNvSpPr txBox="1"/>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5" name="Google Shape;255;p32"/>
          <p:cNvSpPr txBox="1"/>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6" name="Google Shape;256;p32"/>
          <p:cNvSpPr txBox="1"/>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7" name="Google Shape;257;p32"/>
          <p:cNvSpPr txBox="1"/>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8" name="Google Shape;258;p32"/>
          <p:cNvSpPr txBox="1"/>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9" name="Google Shape;259;p32"/>
          <p:cNvSpPr txBox="1"/>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0" name="Google Shape;260;p32"/>
          <p:cNvSpPr txBox="1"/>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1" name="Google Shape;261;p32"/>
          <p:cNvSpPr txBox="1"/>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2" name="Google Shape;262;p32"/>
          <p:cNvSpPr txBox="1"/>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3" name="Google Shape;263;p32"/>
          <p:cNvSpPr txBox="1"/>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4" name="Google Shape;264;p32"/>
          <p:cNvSpPr txBox="1"/>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0" name="Google Shape;270;p33"/>
          <p:cNvSpPr txBox="1"/>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1" name="Google Shape;271;p33"/>
          <p:cNvSpPr txBox="1"/>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2" name="Google Shape;272;p33"/>
          <p:cNvSpPr txBox="1"/>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3" name="Google Shape;273;p33"/>
          <p:cNvSpPr txBox="1"/>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4" name="Google Shape;274;p33"/>
          <p:cNvSpPr txBox="1"/>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5" name="Google Shape;275;p33"/>
          <p:cNvSpPr txBox="1"/>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6" name="Google Shape;276;p33"/>
          <p:cNvSpPr txBox="1"/>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7" name="Google Shape;277;p33"/>
          <p:cNvSpPr txBox="1"/>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8" name="Google Shape;278;p33"/>
          <p:cNvSpPr txBox="1"/>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4" name="Google Shape;294;p35"/>
          <p:cNvSpPr txBox="1"/>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5" name="Google Shape;295;p35"/>
          <p:cNvSpPr txBox="1"/>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6" name="Google Shape;296;p35"/>
          <p:cNvSpPr txBox="1"/>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7" name="Google Shape;297;p35"/>
          <p:cNvSpPr txBox="1"/>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8" name="Google Shape;298;p35"/>
          <p:cNvSpPr txBox="1"/>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9" name="Google Shape;299;p35"/>
          <p:cNvSpPr txBox="1"/>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0" name="Google Shape;300;p35"/>
          <p:cNvSpPr txBox="1"/>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6" name="Google Shape;306;p36"/>
          <p:cNvSpPr txBox="1"/>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7" name="Google Shape;307;p36"/>
          <p:cNvSpPr txBox="1"/>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8" name="Google Shape;308;p36"/>
          <p:cNvSpPr txBox="1"/>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9" name="Google Shape;309;p36"/>
          <p:cNvSpPr txBox="1"/>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10" name="Google Shape;310;p36"/>
          <p:cNvSpPr txBox="1"/>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4" name="Google Shape;324;p37"/>
          <p:cNvSpPr txBox="1"/>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5" name="Google Shape;325;p37"/>
          <p:cNvSpPr txBox="1"/>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6" name="Google Shape;326;p37"/>
          <p:cNvSpPr txBox="1"/>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7" name="Google Shape;327;p37"/>
          <p:cNvSpPr txBox="1"/>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8" name="Google Shape;328;p37"/>
          <p:cNvSpPr txBox="1"/>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9" name="Google Shape;329;p37"/>
          <p:cNvSpPr txBox="1"/>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30" name="Google Shape;330;p37"/>
          <p:cNvSpPr txBox="1"/>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31" name="Google Shape;331;p37"/>
          <p:cNvSpPr txBox="1"/>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37" name="Google Shape;337;p38"/>
          <p:cNvSpPr txBox="1"/>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39" name="Google Shape;339;p38"/>
          <p:cNvSpPr txBox="1"/>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1" name="Google Shape;341;p38"/>
          <p:cNvSpPr txBox="1"/>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7" name="Google Shape;347;p39"/>
          <p:cNvSpPr txBox="1"/>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48" name="Google Shape;348;p39"/>
          <p:cNvSpPr txBox="1"/>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9" name="Google Shape;349;p39"/>
          <p:cNvSpPr txBox="1"/>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0" name="Google Shape;350;p39"/>
          <p:cNvSpPr txBox="1"/>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51" name="Google Shape;351;p39"/>
          <p:cNvSpPr txBox="1"/>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2" name="Google Shape;352;p39"/>
          <p:cNvSpPr txBox="1"/>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53" name="Google Shape;353;p39"/>
          <p:cNvSpPr txBox="1"/>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65" name="Google Shape;365;p40"/>
          <p:cNvSpPr txBox="1"/>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6" name="Google Shape;366;p40"/>
          <p:cNvSpPr txBox="1"/>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67" name="Google Shape;367;p40"/>
          <p:cNvSpPr txBox="1"/>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369" name="Google Shape;369;p40"/>
          <p:cNvSpPr txBox="1"/>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70" name="Google Shape;370;p40"/>
          <p:cNvSpPr txBox="1"/>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p:txBody>
      </p:sp>
      <p:sp>
        <p:nvSpPr>
          <p:cNvPr id="32" name="Google Shape;32;p5"/>
          <p:cNvSpPr txBox="1"/>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3" name="Google Shape;33;p5"/>
          <p:cNvSpPr txBox="1"/>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p:txBody>
      </p:sp>
      <p:sp>
        <p:nvSpPr>
          <p:cNvPr id="34" name="Google Shape;34;p5"/>
          <p:cNvSpPr txBox="1"/>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3" name="Google Shape;373;p41"/>
          <p:cNvSpPr txBox="1"/>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4" name="Google Shape;374;p41"/>
          <p:cNvSpPr txBox="1"/>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5" name="Google Shape;375;p41"/>
          <p:cNvSpPr txBox="1"/>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6" name="Google Shape;376;p41"/>
          <p:cNvSpPr txBox="1"/>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7" name="Google Shape;377;p41"/>
          <p:cNvSpPr txBox="1"/>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2" name="Google Shape;382;p42"/>
          <p:cNvSpPr txBox="1"/>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83" name="Google Shape;383;p42"/>
          <p:cNvSpPr txBox="1"/>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4" name="Google Shape;384;p42"/>
          <p:cNvSpPr txBox="1"/>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85" name="Google Shape;385;p42"/>
          <p:cNvSpPr txBox="1"/>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6" name="Google Shape;386;p42"/>
          <p:cNvSpPr txBox="1"/>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3" name="Google Shape;393;p42"/>
          <p:cNvSpPr txBox="1"/>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4" name="Google Shape;394;p42"/>
          <p:cNvSpPr txBox="1"/>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419" name="Google Shape;419;p46"/>
          <p:cNvSpPr txBox="1"/>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420" name="Google Shape;420;p46"/>
          <p:cNvSpPr txBox="1"/>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23" name="Google Shape;423;p47"/>
          <p:cNvSpPr txBox="1"/>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24" name="Google Shape;424;p47"/>
          <p:cNvSpPr txBox="1"/>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25" name="Google Shape;425;p47"/>
          <p:cNvSpPr txBox="1"/>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431" name="Google Shape;431;p48"/>
          <p:cNvSpPr txBox="1"/>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2" name="Google Shape;432;p48"/>
          <p:cNvSpPr txBox="1"/>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33" name="Google Shape;433;p48"/>
          <p:cNvSpPr txBox="1"/>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4" name="Google Shape;434;p48"/>
          <p:cNvSpPr txBox="1"/>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35" name="Google Shape;435;p48"/>
          <p:cNvSpPr txBox="1"/>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6" name="Google Shape;436;p48"/>
          <p:cNvSpPr txBox="1"/>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latin typeface="Montserrat"/>
                <a:ea typeface="Montserrat"/>
                <a:cs typeface="Montserrat"/>
                <a:sym typeface="Montserrat"/>
              </a:rPr>
              <a:t>CREDITS</a:t>
            </a:r>
            <a:r>
              <a:rPr lang="en-GB" sz="1100">
                <a:solidFill>
                  <a:schemeClr val="dk2"/>
                </a:solidFill>
                <a:latin typeface="Montserrat"/>
                <a:ea typeface="Montserrat"/>
                <a:cs typeface="Montserrat"/>
                <a:sym typeface="Montserrat"/>
              </a:rPr>
              <a:t>: This presentation template was created by </a:t>
            </a:r>
            <a:r>
              <a:rPr lang="en-GB" sz="1100" b="1">
                <a:solidFill>
                  <a:schemeClr val="dk2"/>
                </a:solidFill>
                <a:uFill>
                  <a:noFill/>
                </a:uFill>
                <a:latin typeface="Montserrat"/>
                <a:ea typeface="Montserrat"/>
                <a:cs typeface="Montserrat"/>
                <a:sym typeface="Montserrat"/>
                <a:hlinkClick r:id="rId2"/>
              </a:rPr>
              <a:t>Slidesgo</a:t>
            </a:r>
            <a:r>
              <a:rPr lang="en-GB" sz="1100">
                <a:solidFill>
                  <a:schemeClr val="dk2"/>
                </a:solidFill>
                <a:latin typeface="Montserrat"/>
                <a:ea typeface="Montserrat"/>
                <a:cs typeface="Montserrat"/>
                <a:sym typeface="Montserrat"/>
              </a:rPr>
              <a:t>, including icons by </a:t>
            </a:r>
            <a:r>
              <a:rPr lang="en-GB" sz="1100" b="1">
                <a:solidFill>
                  <a:schemeClr val="dk2"/>
                </a:solidFill>
                <a:uFill>
                  <a:noFill/>
                </a:uFill>
                <a:latin typeface="Montserrat"/>
                <a:ea typeface="Montserrat"/>
                <a:cs typeface="Montserrat"/>
                <a:sym typeface="Montserrat"/>
                <a:hlinkClick r:id="rId3"/>
              </a:rPr>
              <a:t>Flaticon</a:t>
            </a:r>
            <a:r>
              <a:rPr lang="en-GB" sz="1100">
                <a:solidFill>
                  <a:schemeClr val="dk2"/>
                </a:solidFill>
                <a:latin typeface="Montserrat"/>
                <a:ea typeface="Montserrat"/>
                <a:cs typeface="Montserrat"/>
                <a:sym typeface="Montserrat"/>
              </a:rPr>
              <a:t>, infographics &amp; images by </a:t>
            </a:r>
            <a:r>
              <a:rPr lang="en-GB" sz="1100" b="1">
                <a:solidFill>
                  <a:schemeClr val="dk2"/>
                </a:solidFill>
                <a:uFill>
                  <a:noFill/>
                </a:uFill>
                <a:latin typeface="Montserrat"/>
                <a:ea typeface="Montserrat"/>
                <a:cs typeface="Montserrat"/>
                <a:sym typeface="Montserrat"/>
                <a:hlinkClick r:id="rId4"/>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59000" y="295804"/>
            <a:ext cx="8100000" cy="529200"/>
          </a:xfrm>
        </p:spPr>
        <p:txBody>
          <a:bodyPr/>
          <a:lstStyle>
            <a:lvl1pPr algn="l">
              <a:defRPr sz="2400">
                <a:solidFill>
                  <a:schemeClr val="tx1"/>
                </a:solidFill>
                <a:latin typeface="Arial" panose="020B0604020202020204" pitchFamily="34" charset="0"/>
                <a:sym typeface="Arial" panose="020B0604020202020204" pitchFamily="34" charset="0"/>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a:xfrm>
            <a:off x="459000" y="4735800"/>
            <a:ext cx="2025000" cy="237600"/>
          </a:xfrm>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a:xfrm>
            <a:off x="3087000" y="4735800"/>
            <a:ext cx="2970000" cy="237600"/>
          </a:xfrm>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a:xfrm>
            <a:off x="6658200" y="4735800"/>
            <a:ext cx="2025000" cy="237600"/>
          </a:xfrm>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44" name="Google Shape;44;p7"/>
          <p:cNvSpPr txBox="1"/>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0" name="Shape 60"/>
        <p:cNvGrpSpPr/>
        <p:nvPr/>
      </p:nvGrpSpPr>
      <p:grpSpPr>
        <a:xfrm>
          <a:off x="0" y="0"/>
          <a:ext cx="0" cy="0"/>
          <a:chOff x="0" y="0"/>
          <a:chExt cx="0" cy="0"/>
        </a:xfrm>
      </p:grpSpPr>
      <p:sp>
        <p:nvSpPr>
          <p:cNvPr id="61" name="Google Shape;61;p10"/>
          <p:cNvSpPr txBox="1"/>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panose="02000504000000020004"/>
                <a:ea typeface="Vidaloka" panose="02000504000000020004"/>
                <a:cs typeface="Vidaloka" panose="02000504000000020004"/>
                <a:sym typeface="Vidaloka" panose="02000504000000020004"/>
              </a:defRPr>
            </a:lvl1pPr>
          </a:lstStyle>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4" Type="http://schemas.openxmlformats.org/officeDocument/2006/relationships/theme" Target="../theme/theme1.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panose="02000504000000020004"/>
              <a:buNone/>
              <a:defRPr sz="3000">
                <a:solidFill>
                  <a:schemeClr val="dk1"/>
                </a:solidFill>
                <a:latin typeface="Vidaloka" panose="02000504000000020004"/>
                <a:ea typeface="Vidaloka" panose="02000504000000020004"/>
                <a:cs typeface="Vidaloka" panose="02000504000000020004"/>
                <a:sym typeface="Vidaloka" panose="02000504000000020004"/>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p:txBody>
      </p:sp>
      <p:sp>
        <p:nvSpPr>
          <p:cNvPr id="7" name="Google Shape;7;p1"/>
          <p:cNvSpPr txBox="1"/>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59"/>
          <p:cNvSpPr txBox="1"/>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Case study: </a:t>
            </a:r>
            <a:br>
              <a:rPr lang="en-GB"/>
            </a:br>
            <a:r>
              <a:rPr lang="en-GB" sz="2400">
                <a:latin typeface="Times New Roman" panose="02020603050405020304" charset="0"/>
                <a:cs typeface="Times New Roman" panose="02020603050405020304" charset="0"/>
              </a:rPr>
              <a:t>How does a bike-share navigate speedy success?</a:t>
            </a:r>
            <a:endParaRPr lang="en-GB" sz="2400">
              <a:latin typeface="Times New Roman" panose="02020603050405020304" charset="0"/>
              <a:cs typeface="Times New Roman" panose="02020603050405020304" charset="0"/>
            </a:endParaRPr>
          </a:p>
        </p:txBody>
      </p:sp>
      <p:sp>
        <p:nvSpPr>
          <p:cNvPr id="1" name="Text Box 0"/>
          <p:cNvSpPr txBox="1"/>
          <p:nvPr/>
        </p:nvSpPr>
        <p:spPr>
          <a:xfrm>
            <a:off x="1619885" y="3291840"/>
            <a:ext cx="6637655" cy="337185"/>
          </a:xfrm>
          <a:prstGeom prst="rect">
            <a:avLst/>
          </a:prstGeom>
          <a:noFill/>
        </p:spPr>
        <p:txBody>
          <a:bodyPr wrap="square" rtlCol="0">
            <a:spAutoFit/>
          </a:bodyPr>
          <a:p>
            <a:r>
              <a:rPr lang="en-US" sz="1600">
                <a:latin typeface="Calibri" panose="020F0502020204030204" charset="0"/>
                <a:cs typeface="Calibri" panose="020F0502020204030204" charset="0"/>
              </a:rPr>
              <a:t>Bike Rental Data Analysis</a:t>
            </a:r>
            <a:r>
              <a:rPr lang="en-IN" altLang="en-US" sz="1600">
                <a:latin typeface="Calibri" panose="020F0502020204030204" charset="0"/>
                <a:cs typeface="Calibri" panose="020F0502020204030204" charset="0"/>
              </a:rPr>
              <a:t> </a:t>
            </a:r>
            <a:r>
              <a:rPr lang="en-US" sz="1600">
                <a:latin typeface="Calibri" panose="020F0502020204030204" charset="0"/>
                <a:cs typeface="Calibri" panose="020F0502020204030204" charset="0"/>
              </a:rPr>
              <a:t>Understanding Casual vs. Membership Riders</a:t>
            </a:r>
            <a:endParaRPr lang="en-US" sz="16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07315" y="1275715"/>
            <a:ext cx="3759835" cy="2997835"/>
          </a:xfrm>
        </p:spPr>
        <p:txBody>
          <a:bodyPr/>
          <a:p>
            <a:pPr marL="114300" indent="0">
              <a:buNone/>
            </a:pPr>
            <a:r>
              <a:rPr lang="en-US" sz="1900">
                <a:latin typeface="Times New Roman" panose="02020603050405020304" charset="0"/>
                <a:cs typeface="Times New Roman" panose="02020603050405020304" charset="0"/>
              </a:rPr>
              <a:t>C</a:t>
            </a:r>
            <a:r>
              <a:rPr lang="en-US" sz="1900" b="1">
                <a:latin typeface="Times New Roman" panose="02020603050405020304" charset="0"/>
                <a:cs typeface="Times New Roman" panose="02020603050405020304" charset="0"/>
              </a:rPr>
              <a:t>asual Riders: </a:t>
            </a:r>
            <a:r>
              <a:rPr lang="en-US" sz="1900">
                <a:latin typeface="Times New Roman" panose="02020603050405020304" charset="0"/>
                <a:cs typeface="Times New Roman" panose="02020603050405020304" charset="0"/>
              </a:rPr>
              <a:t>Bookings for casual riders peak specifically in April and</a:t>
            </a:r>
            <a:r>
              <a:rPr lang="en-IN" altLang="en-US" sz="1900">
                <a:latin typeface="Times New Roman" panose="02020603050405020304" charset="0"/>
                <a:cs typeface="Times New Roman" panose="02020603050405020304" charset="0"/>
              </a:rPr>
              <a:t> June</a:t>
            </a:r>
            <a:r>
              <a:rPr lang="en-US" sz="1900">
                <a:latin typeface="Times New Roman" panose="02020603050405020304" charset="0"/>
                <a:cs typeface="Times New Roman" panose="02020603050405020304" charset="0"/>
              </a:rPr>
              <a:t>, with fewer rentals in other months.</a:t>
            </a:r>
            <a:endParaRPr lang="en-US" sz="1900">
              <a:latin typeface="Times New Roman" panose="02020603050405020304" charset="0"/>
              <a:cs typeface="Times New Roman" panose="02020603050405020304" charset="0"/>
            </a:endParaRPr>
          </a:p>
          <a:p>
            <a:pPr marL="114300" indent="0">
              <a:buNone/>
            </a:pPr>
            <a:endParaRPr lang="en-US" sz="1900">
              <a:latin typeface="Times New Roman" panose="02020603050405020304" charset="0"/>
              <a:cs typeface="Times New Roman" panose="02020603050405020304" charset="0"/>
            </a:endParaRPr>
          </a:p>
          <a:p>
            <a:pPr marL="114300" indent="0">
              <a:buNone/>
            </a:pPr>
            <a:r>
              <a:rPr lang="en-US" sz="1900" b="1">
                <a:latin typeface="Times New Roman" panose="02020603050405020304" charset="0"/>
                <a:cs typeface="Times New Roman" panose="02020603050405020304" charset="0"/>
              </a:rPr>
              <a:t>Member Riders:</a:t>
            </a:r>
            <a:r>
              <a:rPr lang="en-US" sz="1900">
                <a:latin typeface="Times New Roman" panose="02020603050405020304" charset="0"/>
                <a:cs typeface="Times New Roman" panose="02020603050405020304" charset="0"/>
              </a:rPr>
              <a:t> Member rider bookings are highest from January to July, with the peak occurring at the start of this period.</a:t>
            </a:r>
            <a:endParaRPr lang="en-US" sz="1900">
              <a:latin typeface="Times New Roman" panose="02020603050405020304" charset="0"/>
              <a:cs typeface="Times New Roman" panose="02020603050405020304" charset="0"/>
            </a:endParaRPr>
          </a:p>
        </p:txBody>
      </p:sp>
      <p:pic>
        <p:nvPicPr>
          <p:cNvPr id="2" name="Picture 1" descr="month"/>
          <p:cNvPicPr>
            <a:picLocks noChangeAspect="1"/>
          </p:cNvPicPr>
          <p:nvPr/>
        </p:nvPicPr>
        <p:blipFill>
          <a:blip r:embed="rId1"/>
          <a:stretch>
            <a:fillRect/>
          </a:stretch>
        </p:blipFill>
        <p:spPr>
          <a:xfrm>
            <a:off x="4283710" y="1203325"/>
            <a:ext cx="4625340" cy="3210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3" name="Shape 533"/>
        <p:cNvGrpSpPr/>
        <p:nvPr/>
      </p:nvGrpSpPr>
      <p:grpSpPr>
        <a:xfrm>
          <a:off x="0" y="0"/>
          <a:ext cx="0" cy="0"/>
          <a:chOff x="0" y="0"/>
          <a:chExt cx="0" cy="0"/>
        </a:xfrm>
      </p:grpSpPr>
      <p:sp>
        <p:nvSpPr>
          <p:cNvPr id="534" name="Google Shape;534;p63"/>
          <p:cNvSpPr txBox="1"/>
          <p:nvPr>
            <p:ph type="title"/>
          </p:nvPr>
        </p:nvSpPr>
        <p:spPr>
          <a:xfrm>
            <a:off x="252135" y="507013"/>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Recommendations</a:t>
            </a:r>
            <a:endParaRPr lang="en-IN" altLang="en-GB"/>
          </a:p>
        </p:txBody>
      </p:sp>
      <p:sp>
        <p:nvSpPr>
          <p:cNvPr id="535" name="Google Shape;535;p63"/>
          <p:cNvSpPr txBox="1"/>
          <p:nvPr>
            <p:ph type="subTitle" idx="1"/>
          </p:nvPr>
        </p:nvSpPr>
        <p:spPr>
          <a:xfrm>
            <a:off x="828040" y="1203960"/>
            <a:ext cx="7136130" cy="314261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Wingdings" panose="05000000000000000000" charset="0"/>
              <a:buChar char="v"/>
            </a:pPr>
            <a:r>
              <a:rPr lang="en-GB" sz="1800" b="1">
                <a:latin typeface="Times New Roman" panose="02020603050405020304" charset="0"/>
                <a:cs typeface="Times New Roman" panose="02020603050405020304" charset="0"/>
              </a:rPr>
              <a:t>Weekend Promotions:</a:t>
            </a:r>
            <a:r>
              <a:rPr lang="en-GB" sz="1800">
                <a:latin typeface="Times New Roman" panose="02020603050405020304" charset="0"/>
                <a:cs typeface="Times New Roman" panose="02020603050405020304" charset="0"/>
              </a:rPr>
              <a:t> Consider offering special deals or promotions for casual riders on weekends to capitalize on their longer ride durations and potentially encourage them to become members.</a:t>
            </a:r>
            <a:endParaRPr lang="en-GB" sz="1800">
              <a:latin typeface="Times New Roman" panose="02020603050405020304" charset="0"/>
              <a:cs typeface="Times New Roman" panose="02020603050405020304" charset="0"/>
            </a:endParaRPr>
          </a:p>
          <a:p>
            <a:pPr marL="285750" lvl="0" indent="-285750" algn="l" rtl="0">
              <a:spcBef>
                <a:spcPts val="0"/>
              </a:spcBef>
              <a:spcAft>
                <a:spcPts val="1200"/>
              </a:spcAft>
              <a:buFont typeface="Wingdings" panose="05000000000000000000" charset="0"/>
              <a:buChar char="v"/>
            </a:pPr>
            <a:r>
              <a:rPr lang="en-IN" altLang="en-GB" sz="1800" b="1">
                <a:latin typeface="Times New Roman" panose="02020603050405020304" charset="0"/>
                <a:cs typeface="Times New Roman" panose="02020603050405020304" charset="0"/>
              </a:rPr>
              <a:t> Encourage Regular Use: </a:t>
            </a:r>
            <a:r>
              <a:rPr lang="en-IN" altLang="en-GB" sz="1800">
                <a:latin typeface="Times New Roman" panose="02020603050405020304" charset="0"/>
                <a:cs typeface="Times New Roman" panose="02020603050405020304" charset="0"/>
              </a:rPr>
              <a:t>To increase the number of bookings from casual riders, implement strategies to promote more frequent use, such as offering incentives for repeat rentals or a loyalty program</a:t>
            </a:r>
            <a:endParaRPr lang="en-IN" altLang="en-GB" sz="1800">
              <a:latin typeface="Times New Roman" panose="02020603050405020304" charset="0"/>
              <a:cs typeface="Times New Roman" panose="02020603050405020304" charset="0"/>
            </a:endParaRPr>
          </a:p>
          <a:p>
            <a:pPr marL="285750" lvl="0" indent="-285750" algn="l" rtl="0">
              <a:spcBef>
                <a:spcPts val="0"/>
              </a:spcBef>
              <a:spcAft>
                <a:spcPts val="1200"/>
              </a:spcAft>
              <a:buFont typeface="Wingdings" panose="05000000000000000000" charset="0"/>
              <a:buChar char="v"/>
            </a:pPr>
            <a:r>
              <a:rPr lang="en-IN" altLang="en-GB" sz="1800" b="1">
                <a:latin typeface="Times New Roman" panose="02020603050405020304" charset="0"/>
                <a:cs typeface="Times New Roman" panose="02020603050405020304" charset="0"/>
              </a:rPr>
              <a:t>Leisure Promotions: </a:t>
            </a:r>
            <a:r>
              <a:rPr lang="en-IN" altLang="en-GB" sz="1800">
                <a:latin typeface="Times New Roman" panose="02020603050405020304" charset="0"/>
                <a:cs typeface="Times New Roman" panose="02020603050405020304" charset="0"/>
              </a:rPr>
              <a:t>For casual riders, target promotions or incentives for evening rides, particularly around the 5 PM peak, to potentially convert this usage pattern into a regular membership.</a:t>
            </a:r>
            <a:endParaRPr lang="en-IN" altLang="en-GB" sz="1800">
              <a:latin typeface="Times New Roman" panose="02020603050405020304" charset="0"/>
              <a:cs typeface="Times New Roman" panose="02020603050405020304" charset="0"/>
            </a:endParaRPr>
          </a:p>
          <a:p>
            <a:pPr marL="285750" lvl="0" indent="-285750" algn="l" rtl="0">
              <a:spcBef>
                <a:spcPts val="0"/>
              </a:spcBef>
              <a:spcAft>
                <a:spcPts val="1200"/>
              </a:spcAft>
              <a:buFont typeface="Wingdings" panose="05000000000000000000" charset="0"/>
              <a:buChar char="v"/>
            </a:pPr>
            <a:endParaRPr lang="en-IN" altLang="en-GB" sz="1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3" name="Shape 533"/>
        <p:cNvGrpSpPr/>
        <p:nvPr/>
      </p:nvGrpSpPr>
      <p:grpSpPr>
        <a:xfrm>
          <a:off x="0" y="0"/>
          <a:ext cx="0" cy="0"/>
          <a:chOff x="0" y="0"/>
          <a:chExt cx="0" cy="0"/>
        </a:xfrm>
      </p:grpSpPr>
      <p:sp>
        <p:nvSpPr>
          <p:cNvPr id="535" name="Google Shape;535;p63"/>
          <p:cNvSpPr txBox="1"/>
          <p:nvPr>
            <p:ph type="subTitle" idx="1"/>
          </p:nvPr>
        </p:nvSpPr>
        <p:spPr>
          <a:xfrm>
            <a:off x="467995" y="843915"/>
            <a:ext cx="7586980" cy="314261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Wingdings" panose="05000000000000000000" charset="0"/>
              <a:buChar char="v"/>
            </a:pPr>
            <a:r>
              <a:rPr lang="en-IN" altLang="en-GB" sz="1800">
                <a:latin typeface="Times New Roman" panose="02020603050405020304" charset="0"/>
                <a:cs typeface="Times New Roman" panose="02020603050405020304" charset="0"/>
              </a:rPr>
              <a:t>Improve services or features that cater to the high usage period at the start of the year. This could include optimizing bike availability during peak months or adding new features that enhance convenience.</a:t>
            </a:r>
            <a:endParaRPr lang="en-IN" altLang="en-GB" sz="1800">
              <a:latin typeface="Times New Roman" panose="02020603050405020304" charset="0"/>
              <a:cs typeface="Times New Roman" panose="02020603050405020304" charset="0"/>
            </a:endParaRPr>
          </a:p>
          <a:p>
            <a:pPr marL="285750" lvl="0" indent="-285750" algn="l" rtl="0">
              <a:spcBef>
                <a:spcPts val="0"/>
              </a:spcBef>
              <a:spcAft>
                <a:spcPts val="1200"/>
              </a:spcAft>
              <a:buFont typeface="Wingdings" panose="05000000000000000000" charset="0"/>
              <a:buChar char="v"/>
            </a:pPr>
            <a:r>
              <a:rPr lang="en-IN" altLang="en-GB" sz="1800">
                <a:latin typeface="Times New Roman" panose="02020603050405020304" charset="0"/>
                <a:cs typeface="Times New Roman" panose="02020603050405020304" charset="0"/>
              </a:rPr>
              <a:t>Use feedback from casual riders during their peak months to understand their needs and preferences better, allowing to tailor services and features that might encourage them to become full-time members.</a:t>
            </a:r>
            <a:endParaRPr lang="en-IN" altLang="en-GB"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1620015" y="1275883"/>
            <a:ext cx="5458200" cy="997200"/>
          </a:xfrm>
        </p:spPr>
        <p:txBody>
          <a:bodyPr/>
          <a:p>
            <a:r>
              <a:rPr lang="en-IN" altLang="en-US" sz="5500" b="1">
                <a:latin typeface="Times New Roman" panose="02020603050405020304" charset="0"/>
                <a:cs typeface="Times New Roman" panose="02020603050405020304" charset="0"/>
              </a:rPr>
              <a:t>Thank you for your time and attention.</a:t>
            </a:r>
            <a:endParaRPr lang="en-IN" altLang="en-US" sz="55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sp>
        <p:nvSpPr>
          <p:cNvPr id="488" name="Google Shape;488;p60"/>
          <p:cNvSpPr txBox="1"/>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Introduction</a:t>
            </a:r>
            <a:endParaRPr lang="en-IN" altLang="en-GB"/>
          </a:p>
        </p:txBody>
      </p:sp>
      <p:sp>
        <p:nvSpPr>
          <p:cNvPr id="489" name="Google Shape;489;p60"/>
          <p:cNvSpPr txBox="1"/>
          <p:nvPr>
            <p:ph type="body" idx="1"/>
          </p:nvPr>
        </p:nvSpPr>
        <p:spPr>
          <a:xfrm>
            <a:off x="713250" y="1058930"/>
            <a:ext cx="7717500" cy="3295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Wingdings" panose="05000000000000000000" charset="0"/>
              <a:buChar char="§"/>
            </a:pPr>
            <a:r>
              <a:rPr lang="en-IN" altLang="en-GB" sz="1600" b="1">
                <a:solidFill>
                  <a:schemeClr val="dk1"/>
                </a:solidFill>
                <a:latin typeface="Times New Roman" panose="02020603050405020304" charset="0"/>
                <a:cs typeface="Times New Roman" panose="02020603050405020304" charset="0"/>
              </a:rPr>
              <a:t>Context: </a:t>
            </a:r>
            <a:r>
              <a:rPr lang="en-IN" altLang="en-GB" sz="1600">
                <a:solidFill>
                  <a:schemeClr val="dk1"/>
                </a:solidFill>
                <a:latin typeface="Times New Roman" panose="02020603050405020304" charset="0"/>
                <a:cs typeface="Times New Roman" panose="02020603050405020304" charset="0"/>
              </a:rPr>
              <a:t> </a:t>
            </a:r>
            <a:endParaRPr lang="en-IN" altLang="en-GB" sz="16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Wingdings" panose="05000000000000000000" charset="0"/>
              <a:buNone/>
            </a:pPr>
            <a:r>
              <a:rPr lang="en-IN" altLang="en-GB" sz="1600">
                <a:solidFill>
                  <a:schemeClr val="dk1"/>
                </a:solidFill>
                <a:latin typeface="Times New Roman" panose="02020603050405020304" charset="0"/>
                <a:cs typeface="Times New Roman" panose="02020603050405020304" charset="0"/>
              </a:rPr>
              <a:t>           </a:t>
            </a:r>
            <a:r>
              <a:rPr lang="en-GB" sz="1600">
                <a:solidFill>
                  <a:schemeClr val="dk1"/>
                </a:solidFill>
                <a:latin typeface="Times New Roman" panose="02020603050405020304" charset="0"/>
                <a:cs typeface="Times New Roman" panose="02020603050405020304" charset="0"/>
              </a:rPr>
              <a:t>The bike rental industry is split between casual riders and membership riders. Understanding the differences between these groups is crucial for growing the membership base.</a:t>
            </a:r>
            <a:endParaRPr lang="en-GB" sz="16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Wingdings" panose="05000000000000000000" charset="0"/>
              <a:buNone/>
            </a:pPr>
            <a:endParaRPr lang="en-GB" sz="1600">
              <a:solidFill>
                <a:schemeClr val="dk1"/>
              </a:solidFill>
              <a:latin typeface="Times New Roman" panose="02020603050405020304" charset="0"/>
              <a:cs typeface="Times New Roman" panose="02020603050405020304" charset="0"/>
            </a:endParaRPr>
          </a:p>
          <a:p>
            <a:pPr marL="171450" lvl="0" indent="-171450" algn="l" rtl="0">
              <a:spcBef>
                <a:spcPts val="0"/>
              </a:spcBef>
              <a:spcAft>
                <a:spcPts val="0"/>
              </a:spcAft>
              <a:buClr>
                <a:schemeClr val="dk1"/>
              </a:buClr>
              <a:buSzPts val="1100"/>
              <a:buFont typeface="Wingdings" panose="05000000000000000000" charset="0"/>
              <a:buChar char="§"/>
            </a:pPr>
            <a:r>
              <a:rPr lang="en-GB" sz="1600" b="1">
                <a:solidFill>
                  <a:schemeClr val="dk1"/>
                </a:solidFill>
                <a:latin typeface="Times New Roman" panose="02020603050405020304" charset="0"/>
                <a:cs typeface="Times New Roman" panose="02020603050405020304" charset="0"/>
              </a:rPr>
              <a:t>Purpose:</a:t>
            </a:r>
            <a:endParaRPr lang="en-GB" sz="1600" b="1">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r>
              <a:rPr lang="en-IN" altLang="en-GB" sz="1600">
                <a:solidFill>
                  <a:schemeClr val="dk1"/>
                </a:solidFill>
                <a:latin typeface="Times New Roman" panose="02020603050405020304" charset="0"/>
                <a:cs typeface="Times New Roman" panose="02020603050405020304" charset="0"/>
              </a:rPr>
              <a:t>           </a:t>
            </a:r>
            <a:r>
              <a:rPr lang="en-GB" sz="1600">
                <a:solidFill>
                  <a:schemeClr val="dk1"/>
                </a:solidFill>
                <a:latin typeface="Times New Roman" panose="02020603050405020304" charset="0"/>
                <a:cs typeface="Times New Roman" panose="02020603050405020304" charset="0"/>
              </a:rPr>
              <a:t>To analyze the behavior of casual and membership riders, identify key differences, and provide recommendations to convert casual riders into full-time members.</a:t>
            </a:r>
            <a:endParaRPr lang="en-GB" sz="16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endParaRPr lang="en-GB" sz="1600">
              <a:solidFill>
                <a:schemeClr val="dk1"/>
              </a:solidFill>
              <a:latin typeface="Times New Roman" panose="02020603050405020304" charset="0"/>
              <a:cs typeface="Times New Roman" panose="02020603050405020304" charset="0"/>
            </a:endParaRPr>
          </a:p>
          <a:p>
            <a:pPr marL="171450" lvl="0" indent="-171450" algn="l" rtl="0">
              <a:spcBef>
                <a:spcPts val="0"/>
              </a:spcBef>
              <a:spcAft>
                <a:spcPts val="0"/>
              </a:spcAft>
              <a:buClr>
                <a:schemeClr val="dk1"/>
              </a:buClr>
              <a:buSzPts val="1100"/>
              <a:buFont typeface="Wingdings" panose="05000000000000000000" charset="0"/>
              <a:buChar char="§"/>
            </a:pPr>
            <a:r>
              <a:rPr lang="en-GB" sz="1600" b="1">
                <a:solidFill>
                  <a:schemeClr val="dk1"/>
                </a:solidFill>
                <a:latin typeface="Times New Roman" panose="02020603050405020304" charset="0"/>
                <a:cs typeface="Times New Roman" panose="02020603050405020304" charset="0"/>
              </a:rPr>
              <a:t>Agenda:</a:t>
            </a:r>
            <a:endParaRPr lang="en-GB" sz="1600" b="1">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pitchFamily="34" charset="0"/>
              <a:buNone/>
            </a:pPr>
            <a:r>
              <a:rPr lang="en-IN" altLang="en-GB" sz="1600">
                <a:solidFill>
                  <a:schemeClr val="dk1"/>
                </a:solidFill>
                <a:latin typeface="Times New Roman" panose="02020603050405020304" charset="0"/>
                <a:cs typeface="Times New Roman" panose="02020603050405020304" charset="0"/>
              </a:rPr>
              <a:t>        </a:t>
            </a:r>
            <a:r>
              <a:rPr lang="en-GB" sz="1600">
                <a:solidFill>
                  <a:schemeClr val="dk1"/>
                </a:solidFill>
                <a:latin typeface="Times New Roman" panose="02020603050405020304" charset="0"/>
                <a:cs typeface="Times New Roman" panose="02020603050405020304" charset="0"/>
              </a:rPr>
              <a:t>Introduction</a:t>
            </a:r>
            <a:endParaRPr lang="en-GB" sz="16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pitchFamily="34" charset="0"/>
              <a:buNone/>
            </a:pPr>
            <a:r>
              <a:rPr lang="en-IN" altLang="en-GB" sz="1600">
                <a:solidFill>
                  <a:schemeClr val="dk1"/>
                </a:solidFill>
                <a:latin typeface="Times New Roman" panose="02020603050405020304" charset="0"/>
                <a:cs typeface="Times New Roman" panose="02020603050405020304" charset="0"/>
              </a:rPr>
              <a:t>        </a:t>
            </a:r>
            <a:r>
              <a:rPr lang="en-GB" sz="1600">
                <a:solidFill>
                  <a:schemeClr val="dk1"/>
                </a:solidFill>
                <a:latin typeface="Times New Roman" panose="02020603050405020304" charset="0"/>
                <a:cs typeface="Times New Roman" panose="02020603050405020304" charset="0"/>
              </a:rPr>
              <a:t>Methodology</a:t>
            </a:r>
            <a:endParaRPr lang="en-GB" sz="16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r>
              <a:rPr lang="en-IN" altLang="en-GB" sz="1600">
                <a:solidFill>
                  <a:schemeClr val="dk1"/>
                </a:solidFill>
                <a:latin typeface="Times New Roman" panose="02020603050405020304" charset="0"/>
                <a:cs typeface="Times New Roman" panose="02020603050405020304" charset="0"/>
              </a:rPr>
              <a:t>        </a:t>
            </a:r>
            <a:r>
              <a:rPr lang="en-GB" sz="1600">
                <a:solidFill>
                  <a:schemeClr val="dk1"/>
                </a:solidFill>
                <a:latin typeface="Times New Roman" panose="02020603050405020304" charset="0"/>
                <a:cs typeface="Times New Roman" panose="02020603050405020304" charset="0"/>
              </a:rPr>
              <a:t>Key Findings</a:t>
            </a:r>
            <a:endParaRPr lang="en-GB" sz="16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r>
              <a:rPr lang="en-IN" altLang="en-GB" sz="1600">
                <a:solidFill>
                  <a:schemeClr val="dk1"/>
                </a:solidFill>
                <a:latin typeface="Times New Roman" panose="02020603050405020304" charset="0"/>
                <a:cs typeface="Times New Roman" panose="02020603050405020304" charset="0"/>
              </a:rPr>
              <a:t>        </a:t>
            </a:r>
            <a:r>
              <a:rPr lang="en-GB" sz="1600">
                <a:solidFill>
                  <a:schemeClr val="dk1"/>
                </a:solidFill>
                <a:latin typeface="Times New Roman" panose="02020603050405020304" charset="0"/>
                <a:cs typeface="Times New Roman" panose="02020603050405020304" charset="0"/>
              </a:rPr>
              <a:t>Recommendations</a:t>
            </a:r>
            <a:endParaRPr lang="en-GB" sz="16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r>
              <a:rPr lang="en-IN" altLang="en-GB" sz="1600">
                <a:solidFill>
                  <a:schemeClr val="dk1"/>
                </a:solidFill>
                <a:latin typeface="Times New Roman" panose="02020603050405020304" charset="0"/>
                <a:cs typeface="Times New Roman" panose="02020603050405020304" charset="0"/>
              </a:rPr>
              <a:t>       </a:t>
            </a:r>
            <a:endParaRPr lang="en-GB" sz="1600">
              <a:solidFill>
                <a:schemeClr val="dk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sp>
        <p:nvSpPr>
          <p:cNvPr id="488" name="Google Shape;488;p60"/>
          <p:cNvSpPr txBox="1"/>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Methodology</a:t>
            </a:r>
            <a:endParaRPr lang="en-IN" altLang="en-GB"/>
          </a:p>
        </p:txBody>
      </p:sp>
      <p:sp>
        <p:nvSpPr>
          <p:cNvPr id="489" name="Google Shape;489;p60"/>
          <p:cNvSpPr txBox="1"/>
          <p:nvPr>
            <p:ph type="body" idx="1"/>
          </p:nvPr>
        </p:nvSpPr>
        <p:spPr>
          <a:xfrm>
            <a:off x="713250" y="1058930"/>
            <a:ext cx="7717500" cy="3295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charset="0"/>
              <a:buChar char="§"/>
            </a:pPr>
            <a:r>
              <a:rPr lang="en-IN" altLang="en-GB" sz="1800" b="1">
                <a:solidFill>
                  <a:schemeClr val="dk1"/>
                </a:solidFill>
                <a:latin typeface="Times New Roman" panose="02020603050405020304" charset="0"/>
                <a:cs typeface="Times New Roman" panose="02020603050405020304" charset="0"/>
              </a:rPr>
              <a:t>Approach:</a:t>
            </a:r>
            <a:endParaRPr lang="en-IN" altLang="en-GB" sz="1800" b="1">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r>
              <a:rPr lang="en-IN" altLang="en-GB" sz="1800">
                <a:solidFill>
                  <a:schemeClr val="dk1"/>
                </a:solidFill>
                <a:latin typeface="Times New Roman" panose="02020603050405020304" charset="0"/>
                <a:cs typeface="Times New Roman" panose="02020603050405020304" charset="0"/>
              </a:rPr>
              <a:t>Comparative analysis was performed between casual and membership riders using metrics such as ride frequency, duration, and peak usage times.</a:t>
            </a:r>
            <a:endParaRPr lang="en-IN" altLang="en-GB" sz="18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r>
              <a:rPr lang="en-IN" altLang="en-GB" sz="1800">
                <a:solidFill>
                  <a:schemeClr val="dk1"/>
                </a:solidFill>
                <a:latin typeface="Times New Roman" panose="02020603050405020304" charset="0"/>
                <a:cs typeface="Times New Roman" panose="02020603050405020304" charset="0"/>
              </a:rPr>
              <a:t>Behavioral segmentation was used to identify patterns in rider preferences and habits. Data was explored to uncover potential incentives that could encourage casual riders to convert to membership.</a:t>
            </a:r>
            <a:endParaRPr lang="en-IN" altLang="en-GB" sz="1800">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endParaRPr lang="en-IN" altLang="en-GB" sz="1800">
              <a:solidFill>
                <a:schemeClr val="dk1"/>
              </a:solidFill>
              <a:latin typeface="Times New Roman" panose="02020603050405020304" charset="0"/>
              <a:cs typeface="Times New Roman" panose="02020603050405020304" charset="0"/>
            </a:endParaRPr>
          </a:p>
          <a:p>
            <a:pPr marL="285750" lvl="0" indent="-285750" algn="l" rtl="0">
              <a:spcBef>
                <a:spcPts val="0"/>
              </a:spcBef>
              <a:spcAft>
                <a:spcPts val="0"/>
              </a:spcAft>
              <a:buClr>
                <a:schemeClr val="dk1"/>
              </a:buClr>
              <a:buSzPts val="1100"/>
              <a:buFont typeface="Wingdings" panose="05000000000000000000" charset="0"/>
              <a:buChar char="§"/>
            </a:pPr>
            <a:r>
              <a:rPr lang="en-IN" altLang="en-GB" sz="1800" b="1">
                <a:solidFill>
                  <a:schemeClr val="dk1"/>
                </a:solidFill>
                <a:latin typeface="Times New Roman" panose="02020603050405020304" charset="0"/>
                <a:cs typeface="Times New Roman" panose="02020603050405020304" charset="0"/>
              </a:rPr>
              <a:t>Data Sources:</a:t>
            </a:r>
            <a:endParaRPr lang="en-IN" altLang="en-GB" sz="1800" b="1">
              <a:solidFill>
                <a:schemeClr val="dk1"/>
              </a:solidFill>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None/>
            </a:pPr>
            <a:r>
              <a:rPr lang="en-IN" altLang="en-GB" sz="1800">
                <a:solidFill>
                  <a:schemeClr val="dk1"/>
                </a:solidFill>
                <a:latin typeface="Times New Roman" panose="02020603050405020304" charset="0"/>
                <a:cs typeface="Times New Roman" panose="02020603050405020304" charset="0"/>
              </a:rPr>
              <a:t>The dataset includes ride details, customer types (casual or member), and additional variables like ride duration, time of day, and day of the week.   </a:t>
            </a:r>
            <a:endParaRPr lang="en-GB" sz="1800">
              <a:solidFill>
                <a:schemeClr val="dk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3" name="Google Shape;573;p69"/>
          <p:cNvSpPr txBox="1"/>
          <p:nvPr>
            <p:ph type="title" idx="2"/>
          </p:nvPr>
        </p:nvSpPr>
        <p:spPr>
          <a:xfrm>
            <a:off x="2699385" y="771525"/>
            <a:ext cx="3397250" cy="978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4400"/>
              <a:t>Key Findings</a:t>
            </a:r>
            <a:endParaRPr lang="en-IN" altLang="en-GB" sz="4400"/>
          </a:p>
        </p:txBody>
      </p:sp>
      <p:sp>
        <p:nvSpPr>
          <p:cNvPr id="3" name="Text Box 2"/>
          <p:cNvSpPr txBox="1"/>
          <p:nvPr/>
        </p:nvSpPr>
        <p:spPr>
          <a:xfrm>
            <a:off x="2555240" y="1750060"/>
            <a:ext cx="4046855" cy="2553335"/>
          </a:xfrm>
          <a:prstGeom prst="rect">
            <a:avLst/>
          </a:prstGeom>
          <a:noFill/>
        </p:spPr>
        <p:txBody>
          <a:bodyPr wrap="square" rtlCol="0">
            <a:spAutoFit/>
          </a:bodyPr>
          <a:p>
            <a:r>
              <a:rPr lang="en-US" sz="2000">
                <a:latin typeface="Times New Roman" panose="02020603050405020304" charset="0"/>
                <a:cs typeface="Times New Roman" panose="02020603050405020304" charset="0"/>
              </a:rPr>
              <a:t>As we move into the visualization segment, the charts and graphs will provide a clear visual breakdown of the data, highlighting key differences between casual and membership riders</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which will help us draw actionable insights and inform our recommendations</a:t>
            </a:r>
            <a:r>
              <a:rPr lang="en-IN" altLang="en-US" sz="2000">
                <a:latin typeface="Times New Roman" panose="02020603050405020304" charset="0"/>
                <a:cs typeface="Times New Roman" panose="02020603050405020304" charset="0"/>
              </a:rPr>
              <a:t>.</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283710" y="1491615"/>
            <a:ext cx="4910455" cy="2875280"/>
          </a:xfrm>
        </p:spPr>
        <p:txBody>
          <a:bodyPr/>
          <a:p>
            <a:pPr marL="114300" indent="0">
              <a:buNone/>
            </a:pPr>
            <a:r>
              <a:rPr lang="en-US" sz="1800" b="1">
                <a:latin typeface="Times New Roman" panose="02020603050405020304" charset="0"/>
                <a:cs typeface="Times New Roman" panose="02020603050405020304" charset="0"/>
              </a:rPr>
              <a:t>Casual Riders:</a:t>
            </a:r>
            <a:r>
              <a:rPr lang="en-US" sz="1800">
                <a:latin typeface="Times New Roman" panose="02020603050405020304" charset="0"/>
                <a:cs typeface="Times New Roman" panose="02020603050405020304" charset="0"/>
              </a:rPr>
              <a:t> Tend to have longer ride durations, particularly on weekends, indicating more leisurely use.</a:t>
            </a:r>
            <a:endParaRPr lang="en-US" sz="1800">
              <a:latin typeface="Times New Roman" panose="02020603050405020304" charset="0"/>
              <a:cs typeface="Times New Roman" panose="02020603050405020304" charset="0"/>
            </a:endParaRPr>
          </a:p>
          <a:p>
            <a:pPr marL="114300" indent="0">
              <a:buNone/>
            </a:pPr>
            <a:endParaRPr lang="en-US" sz="1800">
              <a:latin typeface="Times New Roman" panose="02020603050405020304" charset="0"/>
              <a:cs typeface="Times New Roman" panose="02020603050405020304" charset="0"/>
            </a:endParaRPr>
          </a:p>
          <a:p>
            <a:pPr marL="114300" indent="0">
              <a:buNone/>
            </a:pPr>
            <a:r>
              <a:rPr lang="en-US" sz="1800" b="1">
                <a:latin typeface="Times New Roman" panose="02020603050405020304" charset="0"/>
                <a:cs typeface="Times New Roman" panose="02020603050405020304" charset="0"/>
              </a:rPr>
              <a:t>Member Riders: </a:t>
            </a:r>
            <a:r>
              <a:rPr lang="en-US" sz="1800">
                <a:latin typeface="Times New Roman" panose="02020603050405020304" charset="0"/>
                <a:cs typeface="Times New Roman" panose="02020603050405020304" charset="0"/>
              </a:rPr>
              <a:t>Exhibit consistent ride durations throughout the week, likely reflecting routine commuting patterns</a:t>
            </a:r>
            <a:r>
              <a:rPr lang="en-US" sz="1600"/>
              <a:t>.</a:t>
            </a:r>
            <a:endParaRPr lang="en-US" sz="1600"/>
          </a:p>
        </p:txBody>
      </p:sp>
      <p:pic>
        <p:nvPicPr>
          <p:cNvPr id="5" name="Picture 4" descr="line2"/>
          <p:cNvPicPr>
            <a:picLocks noChangeAspect="1"/>
          </p:cNvPicPr>
          <p:nvPr/>
        </p:nvPicPr>
        <p:blipFill>
          <a:blip r:embed="rId1"/>
          <a:stretch>
            <a:fillRect/>
          </a:stretch>
        </p:blipFill>
        <p:spPr>
          <a:xfrm>
            <a:off x="107950" y="782955"/>
            <a:ext cx="4272280" cy="35839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79070" y="1419225"/>
            <a:ext cx="4910455" cy="2875280"/>
          </a:xfrm>
        </p:spPr>
        <p:txBody>
          <a:bodyPr/>
          <a:p>
            <a:pPr marL="114300" indent="0">
              <a:buNone/>
            </a:pPr>
            <a:r>
              <a:rPr lang="en-US" sz="2000" b="1">
                <a:latin typeface="Times New Roman" panose="02020603050405020304" charset="0"/>
                <a:cs typeface="Times New Roman" panose="02020603050405020304" charset="0"/>
              </a:rPr>
              <a:t>Casual Riders: </a:t>
            </a:r>
            <a:r>
              <a:rPr lang="en-US" sz="2000">
                <a:latin typeface="Times New Roman" panose="02020603050405020304" charset="0"/>
                <a:cs typeface="Times New Roman" panose="02020603050405020304" charset="0"/>
              </a:rPr>
              <a:t>Represent a smaller portion of total ride bookings, indicating less frequent use of the service.</a:t>
            </a:r>
            <a:endParaRPr lang="en-US" sz="20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sz="2000" b="1">
                <a:latin typeface="Times New Roman" panose="02020603050405020304" charset="0"/>
                <a:cs typeface="Times New Roman" panose="02020603050405020304" charset="0"/>
              </a:rPr>
              <a:t>Member Riders: </a:t>
            </a:r>
            <a:r>
              <a:rPr lang="en-US" sz="2000">
                <a:latin typeface="Times New Roman" panose="02020603050405020304" charset="0"/>
                <a:cs typeface="Times New Roman" panose="02020603050405020304" charset="0"/>
              </a:rPr>
              <a:t>Account for the majority of ride bookings, reflecting their higher engagement and regular usage.</a:t>
            </a:r>
            <a:endParaRPr lang="en-US" sz="2000">
              <a:latin typeface="Times New Roman" panose="02020603050405020304" charset="0"/>
              <a:cs typeface="Times New Roman" panose="02020603050405020304" charset="0"/>
            </a:endParaRPr>
          </a:p>
        </p:txBody>
      </p:sp>
      <p:pic>
        <p:nvPicPr>
          <p:cNvPr id="2" name="Picture 1" descr="pie"/>
          <p:cNvPicPr>
            <a:picLocks noChangeAspect="1"/>
          </p:cNvPicPr>
          <p:nvPr/>
        </p:nvPicPr>
        <p:blipFill>
          <a:blip r:embed="rId1"/>
          <a:stretch>
            <a:fillRect/>
          </a:stretch>
        </p:blipFill>
        <p:spPr>
          <a:xfrm>
            <a:off x="5219700" y="1131570"/>
            <a:ext cx="3428365" cy="3141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139565" y="1347470"/>
            <a:ext cx="4910455" cy="2875280"/>
          </a:xfrm>
        </p:spPr>
        <p:txBody>
          <a:bodyPr/>
          <a:p>
            <a:pPr marL="114300" indent="0">
              <a:buNone/>
            </a:pPr>
            <a:r>
              <a:rPr lang="en-US" sz="2000" b="1">
                <a:latin typeface="Times New Roman" panose="02020603050405020304" charset="0"/>
                <a:cs typeface="Times New Roman" panose="02020603050405020304" charset="0"/>
              </a:rPr>
              <a:t>Casual Riders:</a:t>
            </a:r>
            <a:r>
              <a:rPr lang="en-US" sz="2000">
                <a:latin typeface="Times New Roman" panose="02020603050405020304" charset="0"/>
                <a:cs typeface="Times New Roman" panose="02020603050405020304" charset="0"/>
              </a:rPr>
              <a:t> Have significantly longer average ride durations, suggesting more leisurely or exploratory trips.</a:t>
            </a:r>
            <a:endParaRPr lang="en-US" sz="20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sz="2000" b="1">
                <a:latin typeface="Times New Roman" panose="02020603050405020304" charset="0"/>
                <a:cs typeface="Times New Roman" panose="02020603050405020304" charset="0"/>
              </a:rPr>
              <a:t>Member Riders: </a:t>
            </a:r>
            <a:r>
              <a:rPr lang="en-US" sz="2000">
                <a:latin typeface="Times New Roman" panose="02020603050405020304" charset="0"/>
                <a:cs typeface="Times New Roman" panose="02020603050405020304" charset="0"/>
              </a:rPr>
              <a:t>Show shorter average ride durations, likely due to routine or purpose-driven usage.</a:t>
            </a:r>
            <a:endParaRPr lang="en-US" sz="2000">
              <a:latin typeface="Times New Roman" panose="02020603050405020304" charset="0"/>
              <a:cs typeface="Times New Roman" panose="02020603050405020304" charset="0"/>
            </a:endParaRPr>
          </a:p>
        </p:txBody>
      </p:sp>
      <p:pic>
        <p:nvPicPr>
          <p:cNvPr id="4" name="Picture 3" descr="bar2"/>
          <p:cNvPicPr>
            <a:picLocks noChangeAspect="1"/>
          </p:cNvPicPr>
          <p:nvPr/>
        </p:nvPicPr>
        <p:blipFill>
          <a:blip r:embed="rId1"/>
          <a:stretch>
            <a:fillRect/>
          </a:stretch>
        </p:blipFill>
        <p:spPr>
          <a:xfrm>
            <a:off x="251460" y="915670"/>
            <a:ext cx="3636645" cy="33947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07315" y="843280"/>
            <a:ext cx="3777615" cy="2875280"/>
          </a:xfrm>
        </p:spPr>
        <p:txBody>
          <a:bodyPr/>
          <a:p>
            <a:pPr marL="114300" indent="0">
              <a:buNone/>
            </a:pPr>
            <a:endParaRPr lang="en-US" sz="2000">
              <a:latin typeface="Times New Roman" panose="02020603050405020304" charset="0"/>
              <a:cs typeface="Times New Roman" panose="02020603050405020304" charset="0"/>
            </a:endParaRPr>
          </a:p>
          <a:p>
            <a:pPr marL="114300" indent="0">
              <a:buNone/>
            </a:pPr>
            <a:r>
              <a:rPr lang="en-US" sz="2000" b="1">
                <a:latin typeface="Times New Roman" panose="02020603050405020304" charset="0"/>
                <a:cs typeface="Times New Roman" panose="02020603050405020304" charset="0"/>
              </a:rPr>
              <a:t>Casual Riders:</a:t>
            </a:r>
            <a:r>
              <a:rPr lang="en-US" sz="2000">
                <a:latin typeface="Times New Roman" panose="02020603050405020304" charset="0"/>
                <a:cs typeface="Times New Roman" panose="02020603050405020304" charset="0"/>
              </a:rPr>
              <a:t> Peak in the evening hours, indicating preference for late-day or leisure activities.</a:t>
            </a:r>
            <a:endParaRPr lang="en-US" sz="20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sz="2000" b="1">
                <a:latin typeface="Times New Roman" panose="02020603050405020304" charset="0"/>
                <a:cs typeface="Times New Roman" panose="02020603050405020304" charset="0"/>
              </a:rPr>
              <a:t>Member Riders: </a:t>
            </a:r>
            <a:r>
              <a:rPr lang="en-US" sz="2000">
                <a:latin typeface="Times New Roman" panose="02020603050405020304" charset="0"/>
                <a:cs typeface="Times New Roman" panose="02020603050405020304" charset="0"/>
              </a:rPr>
              <a:t>Show two peak periods</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8 AM and 5 PM</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aligning with typical commute times, highlighting more consistent daily usage.</a:t>
            </a:r>
            <a:endParaRPr lang="en-US" sz="2000">
              <a:latin typeface="Times New Roman" panose="02020603050405020304" charset="0"/>
              <a:cs typeface="Times New Roman" panose="02020603050405020304" charset="0"/>
            </a:endParaRPr>
          </a:p>
        </p:txBody>
      </p:sp>
      <p:pic>
        <p:nvPicPr>
          <p:cNvPr id="2" name="Picture 1" descr="rental hour"/>
          <p:cNvPicPr>
            <a:picLocks noChangeAspect="1"/>
          </p:cNvPicPr>
          <p:nvPr/>
        </p:nvPicPr>
        <p:blipFill>
          <a:blip r:embed="rId1"/>
          <a:stretch>
            <a:fillRect/>
          </a:stretch>
        </p:blipFill>
        <p:spPr>
          <a:xfrm>
            <a:off x="3996055" y="1203325"/>
            <a:ext cx="5057775" cy="32854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499610" y="1203325"/>
            <a:ext cx="4321810" cy="2875280"/>
          </a:xfrm>
        </p:spPr>
        <p:txBody>
          <a:bodyPr/>
          <a:p>
            <a:pPr marL="114300" indent="0">
              <a:buNone/>
            </a:pPr>
            <a:r>
              <a:rPr lang="en-US" sz="1900" b="1">
                <a:latin typeface="Times New Roman" panose="02020603050405020304" charset="0"/>
                <a:cs typeface="Times New Roman" panose="02020603050405020304" charset="0"/>
              </a:rPr>
              <a:t>Casual Riders</a:t>
            </a:r>
            <a:r>
              <a:rPr lang="en-US" sz="1900">
                <a:latin typeface="Times New Roman" panose="02020603050405020304" charset="0"/>
                <a:cs typeface="Times New Roman" panose="02020603050405020304" charset="0"/>
              </a:rPr>
              <a:t>: </a:t>
            </a:r>
            <a:r>
              <a:rPr lang="en-IN" altLang="en-US" sz="1900">
                <a:latin typeface="Times New Roman" panose="02020603050405020304" charset="0"/>
                <a:cs typeface="Times New Roman" panose="02020603050405020304" charset="0"/>
              </a:rPr>
              <a:t>B</a:t>
            </a:r>
            <a:r>
              <a:rPr lang="en-US" sz="1900">
                <a:latin typeface="Times New Roman" panose="02020603050405020304" charset="0"/>
                <a:cs typeface="Times New Roman" panose="02020603050405020304" charset="0"/>
              </a:rPr>
              <a:t>ookings are highest in the middle of the week, suggesting a peak in mid-week demand."</a:t>
            </a:r>
            <a:endParaRPr lang="en-US" sz="1900">
              <a:latin typeface="Times New Roman" panose="02020603050405020304" charset="0"/>
              <a:cs typeface="Times New Roman" panose="02020603050405020304" charset="0"/>
            </a:endParaRPr>
          </a:p>
          <a:p>
            <a:pPr marL="114300" indent="0">
              <a:buNone/>
            </a:pPr>
            <a:endParaRPr lang="en-US" sz="1900" b="1">
              <a:latin typeface="Times New Roman" panose="02020603050405020304" charset="0"/>
              <a:cs typeface="Times New Roman" panose="02020603050405020304" charset="0"/>
            </a:endParaRPr>
          </a:p>
          <a:p>
            <a:pPr marL="114300" indent="0">
              <a:buNone/>
            </a:pPr>
            <a:r>
              <a:rPr lang="en-US" sz="1900" b="1">
                <a:latin typeface="Times New Roman" panose="02020603050405020304" charset="0"/>
                <a:cs typeface="Times New Roman" panose="02020603050405020304" charset="0"/>
              </a:rPr>
              <a:t>Member Riders: </a:t>
            </a:r>
            <a:r>
              <a:rPr lang="en-US" sz="1900">
                <a:latin typeface="Times New Roman" panose="02020603050405020304" charset="0"/>
                <a:cs typeface="Times New Roman" panose="02020603050405020304" charset="0"/>
              </a:rPr>
              <a:t>For member riders, the data similarly shows a peak in rentals during the mid-week, reflecting consistent high demand throughout this period.</a:t>
            </a:r>
            <a:endParaRPr lang="en-US" sz="1900">
              <a:latin typeface="Times New Roman" panose="02020603050405020304" charset="0"/>
              <a:cs typeface="Times New Roman" panose="02020603050405020304" charset="0"/>
            </a:endParaRPr>
          </a:p>
        </p:txBody>
      </p:sp>
      <p:pic>
        <p:nvPicPr>
          <p:cNvPr id="4" name="Picture 3" descr="stacked 2"/>
          <p:cNvPicPr>
            <a:picLocks noChangeAspect="1"/>
          </p:cNvPicPr>
          <p:nvPr/>
        </p:nvPicPr>
        <p:blipFill>
          <a:blip r:embed="rId1"/>
          <a:stretch>
            <a:fillRect/>
          </a:stretch>
        </p:blipFill>
        <p:spPr>
          <a:xfrm>
            <a:off x="251460" y="1059180"/>
            <a:ext cx="3937635" cy="317309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3815</Words>
  <Application>WPS Presentation</Application>
  <PresentationFormat/>
  <Paragraphs>68</Paragraphs>
  <Slides>13</Slides>
  <Notes>0</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13</vt:i4>
      </vt:variant>
    </vt:vector>
  </HeadingPairs>
  <TitlesOfParts>
    <vt:vector size="44" baseType="lpstr">
      <vt:lpstr>Arial</vt:lpstr>
      <vt:lpstr>SimSun</vt:lpstr>
      <vt:lpstr>Wingdings</vt:lpstr>
      <vt:lpstr>Arial</vt:lpstr>
      <vt:lpstr>Vidaloka</vt:lpstr>
      <vt:lpstr>Montserrat</vt:lpstr>
      <vt:lpstr>Lato</vt:lpstr>
      <vt:lpstr>Crimson Text</vt:lpstr>
      <vt:lpstr>Merriweather Light</vt:lpstr>
      <vt:lpstr>Russo One</vt:lpstr>
      <vt:lpstr>Mako</vt:lpstr>
      <vt:lpstr>Josefin Sans</vt:lpstr>
      <vt:lpstr>Segoe Print</vt:lpstr>
      <vt:lpstr>Open Sans SemiBold</vt:lpstr>
      <vt:lpstr>Open Sans</vt:lpstr>
      <vt:lpstr>Proxima Nova Semibold</vt:lpstr>
      <vt:lpstr>Proxima Nova</vt:lpstr>
      <vt:lpstr>Montserrat Medium</vt:lpstr>
      <vt:lpstr>Microsoft YaHei</vt:lpstr>
      <vt:lpstr>Arial Unicode MS</vt:lpstr>
      <vt:lpstr>Oswald</vt:lpstr>
      <vt:lpstr>PT Sans</vt:lpstr>
      <vt:lpstr>Merriweather</vt:lpstr>
      <vt:lpstr>Calibri</vt:lpstr>
      <vt:lpstr>Amatic SC</vt:lpstr>
      <vt:lpstr>Roboto Medium</vt:lpstr>
      <vt:lpstr>Times New Roman</vt:lpstr>
      <vt:lpstr>Arial Black</vt:lpstr>
      <vt:lpstr>Calibri</vt:lpstr>
      <vt:lpstr>Wingdings</vt:lpstr>
      <vt:lpstr>Minimalist Business Slides XL by Slidesgo</vt:lpstr>
      <vt:lpstr>Minimalist Business Slides</vt:lpstr>
      <vt:lpstr>Contents of this template</vt:lpstr>
      <vt:lpstr>Introduction</vt:lpstr>
      <vt:lpstr>01</vt:lpstr>
      <vt:lpstr>PowerPoint 演示文稿</vt:lpstr>
      <vt:lpstr>PowerPoint 演示文稿</vt:lpstr>
      <vt:lpstr>PowerPoint 演示文稿</vt:lpstr>
      <vt:lpstr>PowerPoint 演示文稿</vt:lpstr>
      <vt:lpstr>PowerPoint 演示文稿</vt:lpstr>
      <vt:lpstr>PowerPoint 演示文稿</vt:lpstr>
      <vt:lpstr>Discussion of Findings</vt:lpstr>
      <vt:lpstr>Recommendations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How does a bike-share navigate speedy success?</dc:title>
  <dc:creator/>
  <cp:lastModifiedBy>MD</cp:lastModifiedBy>
  <cp:revision>1</cp:revision>
  <dcterms:created xsi:type="dcterms:W3CDTF">2024-08-24T20:13:22Z</dcterms:created>
  <dcterms:modified xsi:type="dcterms:W3CDTF">2024-08-24T20:13:23Z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CB46FE8F6E7245B0BEDF47CA8EFC65D0_13</vt:lpwstr>
  </property>
  <property fmtid="{D5CDD505-2E9C-101B-9397-08002B2CF9AE}" pid="3" name="KSOProductBuildVer">
    <vt:lpwstr>1033-12.2.0.17562</vt:lpwstr>
  </property>
</Properties>
</file>