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TT Norms" panose="020B0604020202020204" charset="0"/>
      <p:regular r:id="rId15"/>
    </p:embeddedFont>
    <p:embeddedFont>
      <p:font typeface="Canva Sans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T Norm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22" autoAdjust="0"/>
  </p:normalViewPr>
  <p:slideViewPr>
    <p:cSldViewPr>
      <p:cViewPr varScale="1">
        <p:scale>
          <a:sx n="46" d="100"/>
          <a:sy n="46" d="100"/>
        </p:scale>
        <p:origin x="8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5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5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2.sv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13.png"/><Relationship Id="rId17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8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7.svg"/><Relationship Id="rId18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21.png"/><Relationship Id="rId17" Type="http://schemas.openxmlformats.org/officeDocument/2006/relationships/image" Target="../media/image41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5.svg"/><Relationship Id="rId5" Type="http://schemas.openxmlformats.org/officeDocument/2006/relationships/image" Target="../media/image4.svg"/><Relationship Id="rId15" Type="http://schemas.openxmlformats.org/officeDocument/2006/relationships/image" Target="../media/image39.svg"/><Relationship Id="rId10" Type="http://schemas.openxmlformats.org/officeDocument/2006/relationships/image" Target="../media/image20.png"/><Relationship Id="rId19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33.sv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4748564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8972830" y="6162781"/>
            <a:ext cx="8082589" cy="0"/>
          </a:xfrm>
          <a:prstGeom prst="line">
            <a:avLst/>
          </a:prstGeom>
          <a:ln w="38100" cap="flat">
            <a:gradFill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-1948984" y="-399563"/>
            <a:ext cx="10497278" cy="9479330"/>
            <a:chOff x="0" y="0"/>
            <a:chExt cx="1116669" cy="10083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16669" cy="1008382"/>
            </a:xfrm>
            <a:custGeom>
              <a:avLst/>
              <a:gdLst/>
              <a:ahLst/>
              <a:cxnLst/>
              <a:rect l="l" t="t" r="r" b="b"/>
              <a:pathLst>
                <a:path w="1116669" h="1008382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444587">
            <a:off x="-5917894" y="-3928750"/>
            <a:ext cx="7937819" cy="9236735"/>
            <a:chOff x="0" y="0"/>
            <a:chExt cx="6985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23922"/>
                </a:srgbClr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757145" y="2017883"/>
            <a:ext cx="6054352" cy="5691091"/>
          </a:xfrm>
          <a:custGeom>
            <a:avLst/>
            <a:gdLst/>
            <a:ahLst/>
            <a:cxnLst/>
            <a:rect l="l" t="t" r="r" b="b"/>
            <a:pathLst>
              <a:path w="6054352" h="5691091">
                <a:moveTo>
                  <a:pt x="6054353" y="0"/>
                </a:moveTo>
                <a:lnTo>
                  <a:pt x="0" y="0"/>
                </a:lnTo>
                <a:lnTo>
                  <a:pt x="0" y="5691091"/>
                </a:lnTo>
                <a:lnTo>
                  <a:pt x="6054353" y="5691091"/>
                </a:lnTo>
                <a:lnTo>
                  <a:pt x="60543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8978626" y="1593367"/>
            <a:ext cx="1318505" cy="1318505"/>
            <a:chOff x="0" y="0"/>
            <a:chExt cx="1758006" cy="1758006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758006" cy="1758006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540" tIns="39540" rIns="39540" bIns="3954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8" name="Freeform 28"/>
            <p:cNvSpPr/>
            <p:nvPr/>
          </p:nvSpPr>
          <p:spPr>
            <a:xfrm>
              <a:off x="292168" y="191642"/>
              <a:ext cx="1173670" cy="1374723"/>
            </a:xfrm>
            <a:custGeom>
              <a:avLst/>
              <a:gdLst/>
              <a:ahLst/>
              <a:cxnLst/>
              <a:rect l="l" t="t" r="r" b="b"/>
              <a:pathLst>
                <a:path w="1173670" h="1374723">
                  <a:moveTo>
                    <a:pt x="0" y="0"/>
                  </a:moveTo>
                  <a:lnTo>
                    <a:pt x="1173670" y="0"/>
                  </a:lnTo>
                  <a:lnTo>
                    <a:pt x="1173670" y="1374723"/>
                  </a:lnTo>
                  <a:lnTo>
                    <a:pt x="0" y="137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8973006" y="3139542"/>
            <a:ext cx="8087916" cy="3094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42"/>
              </a:lnSpc>
            </a:pPr>
            <a:r>
              <a:rPr lang="en-US" sz="6900">
                <a:solidFill>
                  <a:srgbClr val="010118"/>
                </a:solidFill>
                <a:latin typeface="TT Norms Bold"/>
              </a:rPr>
              <a:t>Protecting Yourself from Phishing Attacks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717474" y="6462244"/>
            <a:ext cx="9570526" cy="10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8"/>
              </a:lnSpc>
            </a:pPr>
            <a:r>
              <a:rPr lang="en-US" sz="3600">
                <a:solidFill>
                  <a:srgbClr val="010118"/>
                </a:solidFill>
                <a:latin typeface="TT Norms"/>
              </a:rPr>
              <a:t>Think before you click: Phishing hooks more than just fish.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897941" y="8276309"/>
            <a:ext cx="3280569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BC7080"/>
                </a:solidFill>
                <a:latin typeface="TT Norms"/>
              </a:rPr>
              <a:t>Designed By: Ayesha khan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5730" y="467469"/>
            <a:ext cx="9352062" cy="9352062"/>
          </a:xfrm>
          <a:custGeom>
            <a:avLst/>
            <a:gdLst/>
            <a:ahLst/>
            <a:cxnLst/>
            <a:rect l="l" t="t" r="r" b="b"/>
            <a:pathLst>
              <a:path w="9352062" h="9352062">
                <a:moveTo>
                  <a:pt x="0" y="0"/>
                </a:moveTo>
                <a:lnTo>
                  <a:pt x="9352062" y="0"/>
                </a:lnTo>
                <a:lnTo>
                  <a:pt x="9352062" y="9352062"/>
                </a:lnTo>
                <a:lnTo>
                  <a:pt x="0" y="9352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5000"/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444587">
            <a:off x="13028302" y="-12962728"/>
            <a:ext cx="15661399" cy="18224174"/>
            <a:chOff x="0" y="0"/>
            <a:chExt cx="6985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344447" y="1774571"/>
            <a:ext cx="4844257" cy="5925161"/>
            <a:chOff x="0" y="0"/>
            <a:chExt cx="1275854" cy="156053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75854" cy="1560536"/>
            </a:xfrm>
            <a:custGeom>
              <a:avLst/>
              <a:gdLst/>
              <a:ahLst/>
              <a:cxnLst/>
              <a:rect l="l" t="t" r="r" b="b"/>
              <a:pathLst>
                <a:path w="1275854" h="1560536">
                  <a:moveTo>
                    <a:pt x="0" y="0"/>
                  </a:moveTo>
                  <a:lnTo>
                    <a:pt x="1275854" y="0"/>
                  </a:lnTo>
                  <a:lnTo>
                    <a:pt x="1275854" y="1560536"/>
                  </a:lnTo>
                  <a:lnTo>
                    <a:pt x="0" y="156053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33333">
                  <a:srgbClr val="FE41D0">
                    <a:alpha val="22015"/>
                  </a:srgbClr>
                </a:gs>
                <a:gs pos="66667">
                  <a:srgbClr val="FF6F38">
                    <a:alpha val="1313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275854" cy="1608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698462" y="1876340"/>
            <a:ext cx="4282348" cy="1860671"/>
            <a:chOff x="0" y="0"/>
            <a:chExt cx="1127861" cy="49005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27861" cy="490053"/>
            </a:xfrm>
            <a:custGeom>
              <a:avLst/>
              <a:gdLst/>
              <a:ahLst/>
              <a:cxnLst/>
              <a:rect l="l" t="t" r="r" b="b"/>
              <a:pathLst>
                <a:path w="1127861" h="490053">
                  <a:moveTo>
                    <a:pt x="0" y="0"/>
                  </a:moveTo>
                  <a:lnTo>
                    <a:pt x="1127861" y="0"/>
                  </a:lnTo>
                  <a:lnTo>
                    <a:pt x="1127861" y="490053"/>
                  </a:lnTo>
                  <a:lnTo>
                    <a:pt x="0" y="49005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127861" cy="537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185865" y="1816541"/>
            <a:ext cx="4844257" cy="5925161"/>
            <a:chOff x="0" y="0"/>
            <a:chExt cx="1275854" cy="156053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75854" cy="1560536"/>
            </a:xfrm>
            <a:custGeom>
              <a:avLst/>
              <a:gdLst/>
              <a:ahLst/>
              <a:cxnLst/>
              <a:rect l="l" t="t" r="r" b="b"/>
              <a:pathLst>
                <a:path w="1275854" h="1560536">
                  <a:moveTo>
                    <a:pt x="0" y="0"/>
                  </a:moveTo>
                  <a:lnTo>
                    <a:pt x="1275854" y="0"/>
                  </a:lnTo>
                  <a:lnTo>
                    <a:pt x="1275854" y="1560536"/>
                  </a:lnTo>
                  <a:lnTo>
                    <a:pt x="0" y="156053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33333">
                  <a:srgbClr val="FE41D0">
                    <a:alpha val="22015"/>
                  </a:srgbClr>
                </a:gs>
                <a:gs pos="66667">
                  <a:srgbClr val="FF6F38">
                    <a:alpha val="1313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275854" cy="1608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466819" y="1876340"/>
            <a:ext cx="4282348" cy="1860671"/>
            <a:chOff x="0" y="0"/>
            <a:chExt cx="1127861" cy="49005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27861" cy="490053"/>
            </a:xfrm>
            <a:custGeom>
              <a:avLst/>
              <a:gdLst/>
              <a:ahLst/>
              <a:cxnLst/>
              <a:rect l="l" t="t" r="r" b="b"/>
              <a:pathLst>
                <a:path w="1127861" h="490053">
                  <a:moveTo>
                    <a:pt x="0" y="0"/>
                  </a:moveTo>
                  <a:lnTo>
                    <a:pt x="1127861" y="0"/>
                  </a:lnTo>
                  <a:lnTo>
                    <a:pt x="1127861" y="490053"/>
                  </a:lnTo>
                  <a:lnTo>
                    <a:pt x="0" y="49005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1127861" cy="537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28700" y="1774571"/>
            <a:ext cx="4844257" cy="5925161"/>
            <a:chOff x="0" y="0"/>
            <a:chExt cx="1275854" cy="156053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5854" cy="1560536"/>
            </a:xfrm>
            <a:custGeom>
              <a:avLst/>
              <a:gdLst/>
              <a:ahLst/>
              <a:cxnLst/>
              <a:rect l="l" t="t" r="r" b="b"/>
              <a:pathLst>
                <a:path w="1275854" h="1560536">
                  <a:moveTo>
                    <a:pt x="0" y="0"/>
                  </a:moveTo>
                  <a:lnTo>
                    <a:pt x="1275854" y="0"/>
                  </a:lnTo>
                  <a:lnTo>
                    <a:pt x="1275854" y="1560536"/>
                  </a:lnTo>
                  <a:lnTo>
                    <a:pt x="0" y="156053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33333">
                  <a:srgbClr val="FE41D0">
                    <a:alpha val="22015"/>
                  </a:srgbClr>
                </a:gs>
                <a:gs pos="66667">
                  <a:srgbClr val="FF6F38">
                    <a:alpha val="1313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275854" cy="1608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42959" y="1816541"/>
            <a:ext cx="4282348" cy="1860671"/>
            <a:chOff x="0" y="0"/>
            <a:chExt cx="1127861" cy="49005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27861" cy="490053"/>
            </a:xfrm>
            <a:custGeom>
              <a:avLst/>
              <a:gdLst/>
              <a:ahLst/>
              <a:cxnLst/>
              <a:rect l="l" t="t" r="r" b="b"/>
              <a:pathLst>
                <a:path w="1127861" h="490053">
                  <a:moveTo>
                    <a:pt x="0" y="0"/>
                  </a:moveTo>
                  <a:lnTo>
                    <a:pt x="1127861" y="0"/>
                  </a:lnTo>
                  <a:lnTo>
                    <a:pt x="1127861" y="490053"/>
                  </a:lnTo>
                  <a:lnTo>
                    <a:pt x="0" y="49005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1127861" cy="537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48364" y="904875"/>
            <a:ext cx="9391272" cy="72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82"/>
              </a:lnSpc>
            </a:pPr>
            <a:r>
              <a:rPr lang="en-US" sz="4900">
                <a:solidFill>
                  <a:srgbClr val="010118"/>
                </a:solidFill>
                <a:latin typeface="TT Norms Bold"/>
              </a:rPr>
              <a:t>Social Engineering Tactics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698462" y="3910965"/>
            <a:ext cx="3830215" cy="1232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5"/>
              </a:lnSpc>
            </a:pPr>
            <a:r>
              <a:rPr lang="en-US" sz="2100">
                <a:solidFill>
                  <a:srgbClr val="010118"/>
                </a:solidFill>
                <a:latin typeface="TT Norms Bold"/>
              </a:rPr>
              <a:t>Attackers gather personal information to customize messages and make them more convincing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915947" y="2486240"/>
            <a:ext cx="377714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T Norms Bold"/>
              </a:rPr>
              <a:t>PERSONALIZATION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512385" y="3910965"/>
            <a:ext cx="3830215" cy="15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5"/>
              </a:lnSpc>
            </a:pPr>
            <a:r>
              <a:rPr lang="en-US" sz="2100">
                <a:solidFill>
                  <a:srgbClr val="010118"/>
                </a:solidFill>
                <a:latin typeface="TT Norms Bold"/>
              </a:rPr>
              <a:t>Attackers impersonate trusted sources like banks, government agencies, or company executives to gain credibility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512385" y="2486240"/>
            <a:ext cx="377714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T Norms Bold"/>
              </a:rPr>
              <a:t>AUTHORITY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60300" y="3785733"/>
            <a:ext cx="3830215" cy="15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5"/>
              </a:lnSpc>
            </a:pPr>
            <a:r>
              <a:rPr lang="en-US" sz="2100">
                <a:solidFill>
                  <a:srgbClr val="010118"/>
                </a:solidFill>
                <a:latin typeface="TT Norms Bold"/>
              </a:rPr>
              <a:t>Attackers create a sense of urgency to prompt immediate action, such as threatening to suspend accounts or claiming a limited-time offer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513372" y="2440915"/>
            <a:ext cx="377714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T Norms Bold"/>
              </a:rPr>
              <a:t>URGENCY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260769" y="5589768"/>
            <a:ext cx="4282348" cy="1860671"/>
            <a:chOff x="0" y="0"/>
            <a:chExt cx="1127861" cy="49005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127861" cy="490053"/>
            </a:xfrm>
            <a:custGeom>
              <a:avLst/>
              <a:gdLst/>
              <a:ahLst/>
              <a:cxnLst/>
              <a:rect l="l" t="t" r="r" b="b"/>
              <a:pathLst>
                <a:path w="1127861" h="490053">
                  <a:moveTo>
                    <a:pt x="0" y="0"/>
                  </a:moveTo>
                  <a:lnTo>
                    <a:pt x="1127861" y="0"/>
                  </a:lnTo>
                  <a:lnTo>
                    <a:pt x="1127861" y="490053"/>
                  </a:lnTo>
                  <a:lnTo>
                    <a:pt x="0" y="49005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47625"/>
              <a:ext cx="1127861" cy="537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460300" y="7555214"/>
            <a:ext cx="3830215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5"/>
              </a:lnSpc>
            </a:pPr>
            <a:r>
              <a:rPr lang="en-US" sz="2100">
                <a:solidFill>
                  <a:srgbClr val="010118"/>
                </a:solidFill>
                <a:latin typeface="TT Norms Bold"/>
              </a:rPr>
              <a:t>Attackers exploit emotions like fear or greed to manipulate victims into disclosing sensitive information or clicking on malicious links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431183" y="6214142"/>
            <a:ext cx="377714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T Norms Bold"/>
              </a:rPr>
              <a:t>FEAR OR GREED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6466819" y="5651423"/>
            <a:ext cx="4282348" cy="1860671"/>
            <a:chOff x="0" y="0"/>
            <a:chExt cx="1127861" cy="490053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127861" cy="490053"/>
            </a:xfrm>
            <a:custGeom>
              <a:avLst/>
              <a:gdLst/>
              <a:ahLst/>
              <a:cxnLst/>
              <a:rect l="l" t="t" r="r" b="b"/>
              <a:pathLst>
                <a:path w="1127861" h="490053">
                  <a:moveTo>
                    <a:pt x="0" y="0"/>
                  </a:moveTo>
                  <a:lnTo>
                    <a:pt x="1127861" y="0"/>
                  </a:lnTo>
                  <a:lnTo>
                    <a:pt x="1127861" y="490053"/>
                  </a:lnTo>
                  <a:lnTo>
                    <a:pt x="0" y="49005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47625"/>
              <a:ext cx="1127861" cy="537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6692886" y="7616869"/>
            <a:ext cx="3830215" cy="214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5"/>
              </a:lnSpc>
            </a:pPr>
            <a:r>
              <a:rPr lang="en-US" sz="2100">
                <a:solidFill>
                  <a:srgbClr val="010118"/>
                </a:solidFill>
                <a:latin typeface="TT Norms Bold"/>
              </a:rPr>
              <a:t>Baiting attacks use a false promise to pique a victim’s greed or curiosity. They lure users into a trap that steals their personal information or inflicts their systems with malware.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637233" y="6275797"/>
            <a:ext cx="377714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T Norms Bold"/>
              </a:rPr>
              <a:t>BAITING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11668297" y="5651423"/>
            <a:ext cx="4282348" cy="1860671"/>
            <a:chOff x="0" y="0"/>
            <a:chExt cx="1127861" cy="49005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127861" cy="490053"/>
            </a:xfrm>
            <a:custGeom>
              <a:avLst/>
              <a:gdLst/>
              <a:ahLst/>
              <a:cxnLst/>
              <a:rect l="l" t="t" r="r" b="b"/>
              <a:pathLst>
                <a:path w="1127861" h="490053">
                  <a:moveTo>
                    <a:pt x="0" y="0"/>
                  </a:moveTo>
                  <a:lnTo>
                    <a:pt x="1127861" y="0"/>
                  </a:lnTo>
                  <a:lnTo>
                    <a:pt x="1127861" y="490053"/>
                  </a:lnTo>
                  <a:lnTo>
                    <a:pt x="0" y="49005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47625"/>
              <a:ext cx="1127861" cy="537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1698462" y="7672596"/>
            <a:ext cx="4520407" cy="214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5"/>
              </a:lnSpc>
            </a:pPr>
            <a:r>
              <a:rPr lang="en-US" sz="2100">
                <a:solidFill>
                  <a:srgbClr val="010118"/>
                </a:solidFill>
                <a:latin typeface="TT Norms Bold"/>
              </a:rPr>
              <a:t>This attack uses advanced social engineering techniques to infect a website and its visitors with malware. The infection is usually spread through a website specific to the victims' industry, like a popular website that’s visited regularly.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920900" y="6235908"/>
            <a:ext cx="377714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T Norms Bold"/>
              </a:rPr>
              <a:t>WATER-HOLING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85202" y="1730404"/>
            <a:ext cx="13141078" cy="8229600"/>
          </a:xfrm>
          <a:custGeom>
            <a:avLst/>
            <a:gdLst/>
            <a:ahLst/>
            <a:cxnLst/>
            <a:rect l="l" t="t" r="r" b="b"/>
            <a:pathLst>
              <a:path w="13141078" h="8229600">
                <a:moveTo>
                  <a:pt x="0" y="0"/>
                </a:moveTo>
                <a:lnTo>
                  <a:pt x="13141078" y="0"/>
                </a:lnTo>
                <a:lnTo>
                  <a:pt x="1314107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7739280" y="-326996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5000"/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444587">
            <a:off x="13028302" y="-12962728"/>
            <a:ext cx="15661399" cy="18224174"/>
            <a:chOff x="0" y="0"/>
            <a:chExt cx="6985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25349" y="1376519"/>
            <a:ext cx="9391272" cy="72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82"/>
              </a:lnSpc>
            </a:pPr>
            <a:r>
              <a:rPr lang="en-US" sz="4900">
                <a:solidFill>
                  <a:srgbClr val="010118"/>
                </a:solidFill>
                <a:latin typeface="TT Norms Bold"/>
              </a:rPr>
              <a:t>Best Practices for Protection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59635" y="2295613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3"/>
              </a:lnSpc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Stay Informed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59635" y="2791961"/>
            <a:ext cx="6356279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Educate yourself and your employees about phishing techniques and how to recognize them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59635" y="3719696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3"/>
              </a:lnSpc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Think Before Clicking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59635" y="4216043"/>
            <a:ext cx="6834487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Educate yourself and your employees about phishing techniques and how to recognize them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59635" y="5143778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3"/>
              </a:lnSpc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Keep Software Updated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59635" y="5640125"/>
            <a:ext cx="6834487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Regularly update your operating system, web browsers, and security software to patch known vulnerabilities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59635" y="6567860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3"/>
              </a:lnSpc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Verify Requests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59635" y="7064208"/>
            <a:ext cx="7940345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If in doubt, contact the sender or organization directly using verified contact information to confirm the authenticity of requests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59635" y="7991943"/>
            <a:ext cx="7284365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3"/>
              </a:lnSpc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Enable Multi-Factor Authentication (MFA)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59635" y="8488290"/>
            <a:ext cx="7940345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Use MFA whenever possible to add an extra layer of security to your accounts.</a:t>
            </a:r>
          </a:p>
        </p:txBody>
      </p:sp>
      <p:sp>
        <p:nvSpPr>
          <p:cNvPr id="25" name="Freeform 25"/>
          <p:cNvSpPr/>
          <p:nvPr/>
        </p:nvSpPr>
        <p:spPr>
          <a:xfrm>
            <a:off x="1321492" y="2387947"/>
            <a:ext cx="333878" cy="333878"/>
          </a:xfrm>
          <a:custGeom>
            <a:avLst/>
            <a:gdLst/>
            <a:ahLst/>
            <a:cxnLst/>
            <a:rect l="l" t="t" r="r" b="b"/>
            <a:pathLst>
              <a:path w="333878" h="333878">
                <a:moveTo>
                  <a:pt x="0" y="0"/>
                </a:moveTo>
                <a:lnTo>
                  <a:pt x="333879" y="0"/>
                </a:lnTo>
                <a:lnTo>
                  <a:pt x="333879" y="333878"/>
                </a:lnTo>
                <a:lnTo>
                  <a:pt x="0" y="3338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321492" y="3719696"/>
            <a:ext cx="333878" cy="333878"/>
          </a:xfrm>
          <a:custGeom>
            <a:avLst/>
            <a:gdLst/>
            <a:ahLst/>
            <a:cxnLst/>
            <a:rect l="l" t="t" r="r" b="b"/>
            <a:pathLst>
              <a:path w="333878" h="333878">
                <a:moveTo>
                  <a:pt x="0" y="0"/>
                </a:moveTo>
                <a:lnTo>
                  <a:pt x="333879" y="0"/>
                </a:lnTo>
                <a:lnTo>
                  <a:pt x="333879" y="333878"/>
                </a:lnTo>
                <a:lnTo>
                  <a:pt x="0" y="3338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21492" y="5189945"/>
            <a:ext cx="333878" cy="333878"/>
          </a:xfrm>
          <a:custGeom>
            <a:avLst/>
            <a:gdLst/>
            <a:ahLst/>
            <a:cxnLst/>
            <a:rect l="l" t="t" r="r" b="b"/>
            <a:pathLst>
              <a:path w="333878" h="333878">
                <a:moveTo>
                  <a:pt x="0" y="0"/>
                </a:moveTo>
                <a:lnTo>
                  <a:pt x="333879" y="0"/>
                </a:lnTo>
                <a:lnTo>
                  <a:pt x="333879" y="333878"/>
                </a:lnTo>
                <a:lnTo>
                  <a:pt x="0" y="3338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321492" y="6614027"/>
            <a:ext cx="333878" cy="333878"/>
          </a:xfrm>
          <a:custGeom>
            <a:avLst/>
            <a:gdLst/>
            <a:ahLst/>
            <a:cxnLst/>
            <a:rect l="l" t="t" r="r" b="b"/>
            <a:pathLst>
              <a:path w="333878" h="333878">
                <a:moveTo>
                  <a:pt x="0" y="0"/>
                </a:moveTo>
                <a:lnTo>
                  <a:pt x="333879" y="0"/>
                </a:lnTo>
                <a:lnTo>
                  <a:pt x="333879" y="333879"/>
                </a:lnTo>
                <a:lnTo>
                  <a:pt x="0" y="3338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321492" y="8038110"/>
            <a:ext cx="333878" cy="333878"/>
          </a:xfrm>
          <a:custGeom>
            <a:avLst/>
            <a:gdLst/>
            <a:ahLst/>
            <a:cxnLst/>
            <a:rect l="l" t="t" r="r" b="b"/>
            <a:pathLst>
              <a:path w="333878" h="333878">
                <a:moveTo>
                  <a:pt x="0" y="0"/>
                </a:moveTo>
                <a:lnTo>
                  <a:pt x="333879" y="0"/>
                </a:lnTo>
                <a:lnTo>
                  <a:pt x="333879" y="333878"/>
                </a:lnTo>
                <a:lnTo>
                  <a:pt x="0" y="3338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461503" y="3477665"/>
            <a:ext cx="6824223" cy="533039"/>
            <a:chOff x="0" y="0"/>
            <a:chExt cx="9098964" cy="710718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9886" y="37436"/>
              <a:ext cx="8179078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10118"/>
                  </a:solidFill>
                  <a:latin typeface="TT Norms Bold"/>
                </a:rPr>
                <a:t>Promote Awareness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61503" y="4130871"/>
            <a:ext cx="6824223" cy="533039"/>
            <a:chOff x="0" y="0"/>
            <a:chExt cx="9098964" cy="710718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919886" y="37436"/>
              <a:ext cx="8179078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10118"/>
                  </a:solidFill>
                  <a:latin typeface="TT Norms Bold"/>
                </a:rPr>
                <a:t>Provide Clear Instructions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461503" y="4787735"/>
            <a:ext cx="6824223" cy="533039"/>
            <a:chOff x="0" y="0"/>
            <a:chExt cx="9098964" cy="710718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919886" y="37436"/>
              <a:ext cx="8179078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10118"/>
                  </a:solidFill>
                  <a:latin typeface="TT Norms Bold"/>
                </a:rPr>
                <a:t>Ensure Accessibility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461503" y="5444599"/>
            <a:ext cx="7797797" cy="533039"/>
            <a:chOff x="0" y="0"/>
            <a:chExt cx="10397063" cy="710718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919886" y="37436"/>
              <a:ext cx="9477177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10118"/>
                  </a:solidFill>
                  <a:latin typeface="TT Norms Bold"/>
                </a:rPr>
                <a:t>Assure Confidentiality</a:t>
              </a:r>
            </a:p>
          </p:txBody>
        </p:sp>
      </p:grpSp>
      <p:sp>
        <p:nvSpPr>
          <p:cNvPr id="36" name="Freeform 36"/>
          <p:cNvSpPr/>
          <p:nvPr/>
        </p:nvSpPr>
        <p:spPr>
          <a:xfrm>
            <a:off x="700875" y="3195381"/>
            <a:ext cx="7875252" cy="6656585"/>
          </a:xfrm>
          <a:custGeom>
            <a:avLst/>
            <a:gdLst/>
            <a:ahLst/>
            <a:cxnLst/>
            <a:rect l="l" t="t" r="r" b="b"/>
            <a:pathLst>
              <a:path w="7875252" h="6656585">
                <a:moveTo>
                  <a:pt x="0" y="0"/>
                </a:moveTo>
                <a:lnTo>
                  <a:pt x="7875252" y="0"/>
                </a:lnTo>
                <a:lnTo>
                  <a:pt x="7875252" y="6656585"/>
                </a:lnTo>
                <a:lnTo>
                  <a:pt x="0" y="66565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1028700" y="1393534"/>
            <a:ext cx="6552166" cy="1546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136"/>
              </a:lnSpc>
              <a:spcBef>
                <a:spcPct val="0"/>
              </a:spcBef>
            </a:pPr>
            <a:r>
              <a:rPr lang="en-US" sz="5200">
                <a:solidFill>
                  <a:srgbClr val="010118"/>
                </a:solidFill>
                <a:latin typeface="TT Norms Bold"/>
              </a:rPr>
              <a:t>Reporting Phishing Attempts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375316" y="971550"/>
            <a:ext cx="7797797" cy="236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010118"/>
                </a:solidFill>
                <a:latin typeface="TT Norms"/>
              </a:rPr>
              <a:t>Encouraging individuals to report phishing attempts is crucial for enhancing cybersecurity awareness and protecting against potential threats. Here are steps you can take to encourage reporting: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9461503" y="6101463"/>
            <a:ext cx="6824223" cy="533039"/>
            <a:chOff x="0" y="0"/>
            <a:chExt cx="9098964" cy="710718"/>
          </a:xfrm>
        </p:grpSpPr>
        <p:grpSp>
          <p:nvGrpSpPr>
            <p:cNvPr id="40" name="Group 40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43" name="TextBox 43"/>
            <p:cNvSpPr txBox="1"/>
            <p:nvPr/>
          </p:nvSpPr>
          <p:spPr>
            <a:xfrm>
              <a:off x="919886" y="37436"/>
              <a:ext cx="8179078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10118"/>
                  </a:solidFill>
                  <a:latin typeface="TT Norms Bold"/>
                </a:rPr>
                <a:t>Offer Incentives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461503" y="6754670"/>
            <a:ext cx="6824223" cy="533039"/>
            <a:chOff x="0" y="0"/>
            <a:chExt cx="9098964" cy="710718"/>
          </a:xfrm>
        </p:grpSpPr>
        <p:grpSp>
          <p:nvGrpSpPr>
            <p:cNvPr id="45" name="Group 45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8" name="TextBox 48"/>
            <p:cNvSpPr txBox="1"/>
            <p:nvPr/>
          </p:nvSpPr>
          <p:spPr>
            <a:xfrm>
              <a:off x="919886" y="37436"/>
              <a:ext cx="8179078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10118"/>
                  </a:solidFill>
                  <a:latin typeface="TT Norms Bold"/>
                </a:rPr>
                <a:t>Conduct Regular Training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9461503" y="7411534"/>
            <a:ext cx="6824223" cy="533039"/>
            <a:chOff x="0" y="0"/>
            <a:chExt cx="9098964" cy="710718"/>
          </a:xfrm>
        </p:grpSpPr>
        <p:grpSp>
          <p:nvGrpSpPr>
            <p:cNvPr id="50" name="Group 50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3" name="TextBox 53"/>
            <p:cNvSpPr txBox="1"/>
            <p:nvPr/>
          </p:nvSpPr>
          <p:spPr>
            <a:xfrm>
              <a:off x="919886" y="37436"/>
              <a:ext cx="8179078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10118"/>
                  </a:solidFill>
                  <a:latin typeface="TT Norms Bold"/>
                </a:rPr>
                <a:t>Foster Responsibility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9461503" y="8068397"/>
            <a:ext cx="7797797" cy="533039"/>
            <a:chOff x="0" y="0"/>
            <a:chExt cx="10397063" cy="710718"/>
          </a:xfrm>
        </p:grpSpPr>
        <p:grpSp>
          <p:nvGrpSpPr>
            <p:cNvPr id="55" name="Group 55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8" name="TextBox 58"/>
            <p:cNvSpPr txBox="1"/>
            <p:nvPr/>
          </p:nvSpPr>
          <p:spPr>
            <a:xfrm>
              <a:off x="919886" y="37436"/>
              <a:ext cx="9477177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10118"/>
                  </a:solidFill>
                  <a:latin typeface="TT Norms Bold"/>
                </a:rPr>
                <a:t>Monitor and Respond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9461503" y="8725261"/>
            <a:ext cx="7797797" cy="533039"/>
            <a:chOff x="0" y="0"/>
            <a:chExt cx="10397063" cy="710718"/>
          </a:xfrm>
        </p:grpSpPr>
        <p:grpSp>
          <p:nvGrpSpPr>
            <p:cNvPr id="60" name="Group 60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62" name="TextBox 62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3" name="TextBox 63"/>
            <p:cNvSpPr txBox="1"/>
            <p:nvPr/>
          </p:nvSpPr>
          <p:spPr>
            <a:xfrm>
              <a:off x="919886" y="37436"/>
              <a:ext cx="9477177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10118"/>
                  </a:solidFill>
                  <a:latin typeface="TT Norms Bold"/>
                </a:rPr>
                <a:t>Continuous Improvement</a:t>
              </a:r>
            </a:p>
          </p:txBody>
        </p:sp>
      </p:grp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12431763" y="8686934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429711" y="-12359864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0"/>
            <a:ext cx="6857272" cy="10287000"/>
            <a:chOff x="0" y="0"/>
            <a:chExt cx="1806031" cy="27093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06030" cy="2709333"/>
            </a:xfrm>
            <a:custGeom>
              <a:avLst/>
              <a:gdLst/>
              <a:ahLst/>
              <a:cxnLst/>
              <a:rect l="l" t="t" r="r" b="b"/>
              <a:pathLst>
                <a:path w="1806030" h="2709333">
                  <a:moveTo>
                    <a:pt x="0" y="0"/>
                  </a:moveTo>
                  <a:lnTo>
                    <a:pt x="1806030" y="0"/>
                  </a:lnTo>
                  <a:lnTo>
                    <a:pt x="1806030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1806031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312331" y="6022443"/>
            <a:ext cx="7315200" cy="3465576"/>
          </a:xfrm>
          <a:custGeom>
            <a:avLst/>
            <a:gdLst/>
            <a:ahLst/>
            <a:cxnLst/>
            <a:rect l="l" t="t" r="r" b="b"/>
            <a:pathLst>
              <a:path w="7315200" h="3465576">
                <a:moveTo>
                  <a:pt x="0" y="0"/>
                </a:moveTo>
                <a:lnTo>
                  <a:pt x="7315200" y="0"/>
                </a:lnTo>
                <a:lnTo>
                  <a:pt x="7315200" y="3465576"/>
                </a:lnTo>
                <a:lnTo>
                  <a:pt x="0" y="3465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9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586471" y="304877"/>
            <a:ext cx="1394533" cy="1454533"/>
          </a:xfrm>
          <a:custGeom>
            <a:avLst/>
            <a:gdLst/>
            <a:ahLst/>
            <a:cxnLst/>
            <a:rect l="l" t="t" r="r" b="b"/>
            <a:pathLst>
              <a:path w="1394533" h="1454533">
                <a:moveTo>
                  <a:pt x="0" y="0"/>
                </a:moveTo>
                <a:lnTo>
                  <a:pt x="1394533" y="0"/>
                </a:lnTo>
                <a:lnTo>
                  <a:pt x="1394533" y="1454533"/>
                </a:lnTo>
                <a:lnTo>
                  <a:pt x="0" y="1454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152126" y="1041668"/>
            <a:ext cx="5434345" cy="120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440"/>
              </a:lnSpc>
              <a:spcBef>
                <a:spcPct val="0"/>
              </a:spcBef>
            </a:pPr>
            <a:r>
              <a:rPr lang="en-US" sz="8000">
                <a:solidFill>
                  <a:srgbClr val="010118"/>
                </a:solidFill>
                <a:latin typeface="TT Norms Bold"/>
              </a:rPr>
              <a:t>Conclusion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61827" y="2624088"/>
            <a:ext cx="10516270" cy="349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399">
                <a:solidFill>
                  <a:srgbClr val="010118"/>
                </a:solidFill>
                <a:latin typeface="TT Norms Bold"/>
              </a:rPr>
              <a:t>-</a:t>
            </a:r>
            <a:r>
              <a:rPr lang="en-US" sz="3399">
                <a:solidFill>
                  <a:srgbClr val="010118"/>
                </a:solidFill>
                <a:latin typeface="TT Norms"/>
              </a:rPr>
              <a:t> Phishing attacks continue to pose a significant threat to individuals and organizations worldwide.</a:t>
            </a:r>
          </a:p>
          <a:p>
            <a:pPr>
              <a:lnSpc>
                <a:spcPts val="4079"/>
              </a:lnSpc>
            </a:pPr>
            <a:endParaRPr lang="en-US" sz="3399">
              <a:solidFill>
                <a:srgbClr val="010118"/>
              </a:solidFill>
              <a:latin typeface="TT Norms"/>
            </a:endParaRPr>
          </a:p>
          <a:p>
            <a:pPr>
              <a:lnSpc>
                <a:spcPts val="4079"/>
              </a:lnSpc>
            </a:pPr>
            <a:r>
              <a:rPr lang="en-US" sz="3399">
                <a:solidFill>
                  <a:srgbClr val="010118"/>
                </a:solidFill>
                <a:latin typeface="TT Norms"/>
              </a:rPr>
              <a:t>- By staying vigilant, following best practices, and educating others, we can better protect ourselves and our communities from falling prey to phishing scams.</a:t>
            </a:r>
          </a:p>
          <a:p>
            <a:pPr algn="just">
              <a:lnSpc>
                <a:spcPts val="3359"/>
              </a:lnSpc>
            </a:pPr>
            <a:endParaRPr lang="en-US" sz="3399">
              <a:solidFill>
                <a:srgbClr val="010118"/>
              </a:solidFill>
              <a:latin typeface="TT Norm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346602" y="6453138"/>
            <a:ext cx="5045393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BC7080"/>
                </a:solidFill>
                <a:latin typeface="TT Norms"/>
              </a:rPr>
              <a:t>Thank you for watching. Stay safe online!</a:t>
            </a: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7878287" y="1792173"/>
            <a:ext cx="9727853" cy="7466127"/>
          </a:xfrm>
          <a:custGeom>
            <a:avLst/>
            <a:gdLst/>
            <a:ahLst/>
            <a:cxnLst/>
            <a:rect l="l" t="t" r="r" b="b"/>
            <a:pathLst>
              <a:path w="9727853" h="7466127">
                <a:moveTo>
                  <a:pt x="0" y="0"/>
                </a:moveTo>
                <a:lnTo>
                  <a:pt x="9727853" y="0"/>
                </a:lnTo>
                <a:lnTo>
                  <a:pt x="9727853" y="7466127"/>
                </a:lnTo>
                <a:lnTo>
                  <a:pt x="0" y="74661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28700" y="1038225"/>
            <a:ext cx="8780172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Introduction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940306"/>
            <a:ext cx="8323499" cy="394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- Welcome to my presentation on protecting yourself from phishing attacks.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- Phishing attacks are one of the most common and dangerous forms of cyber threats today.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- In this presentation, I'll discuss what phishing attacks are, how they work, and most importantly, how to recognize and avoid falling victim to them.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10118"/>
              </a:solidFill>
              <a:latin typeface="TT Norm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028700" y="5831284"/>
            <a:ext cx="2842366" cy="1776902"/>
            <a:chOff x="0" y="0"/>
            <a:chExt cx="3789821" cy="2369202"/>
          </a:xfrm>
        </p:grpSpPr>
        <p:sp>
          <p:nvSpPr>
            <p:cNvPr id="20" name="TextBox 20"/>
            <p:cNvSpPr txBox="1"/>
            <p:nvPr/>
          </p:nvSpPr>
          <p:spPr>
            <a:xfrm>
              <a:off x="0" y="9525"/>
              <a:ext cx="3789821" cy="713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48"/>
                </a:lnSpc>
              </a:pPr>
              <a:r>
                <a:rPr lang="en-US" sz="3600">
                  <a:solidFill>
                    <a:srgbClr val="FF6F38"/>
                  </a:solidFill>
                  <a:latin typeface="TT Norms Bold"/>
                </a:rPr>
                <a:t>1996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46472"/>
              <a:ext cx="3789821" cy="1522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Term was first used in the context of online fraud.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7765624"/>
            <a:ext cx="2483126" cy="1395902"/>
            <a:chOff x="0" y="0"/>
            <a:chExt cx="3310835" cy="1861202"/>
          </a:xfrm>
        </p:grpSpPr>
        <p:sp>
          <p:nvSpPr>
            <p:cNvPr id="23" name="TextBox 23"/>
            <p:cNvSpPr txBox="1"/>
            <p:nvPr/>
          </p:nvSpPr>
          <p:spPr>
            <a:xfrm>
              <a:off x="0" y="9525"/>
              <a:ext cx="3310835" cy="713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48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E41D0"/>
                  </a:solidFill>
                  <a:latin typeface="TT Norms Bold"/>
                </a:rPr>
                <a:t>10% to 30%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846472"/>
              <a:ext cx="3310835" cy="1014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Success rate of phishing attacks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277308" y="5831284"/>
            <a:ext cx="2911091" cy="1395902"/>
            <a:chOff x="0" y="0"/>
            <a:chExt cx="3881455" cy="1861202"/>
          </a:xfrm>
        </p:grpSpPr>
        <p:sp>
          <p:nvSpPr>
            <p:cNvPr id="26" name="TextBox 26"/>
            <p:cNvSpPr txBox="1"/>
            <p:nvPr/>
          </p:nvSpPr>
          <p:spPr>
            <a:xfrm>
              <a:off x="0" y="9525"/>
              <a:ext cx="3881455" cy="713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48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E41D0"/>
                  </a:solidFill>
                  <a:latin typeface="TT Norms Bold"/>
                </a:rPr>
                <a:t>2022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46472"/>
              <a:ext cx="3881455" cy="1014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800,944  reports of phishing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4277308" y="7765624"/>
            <a:ext cx="2535845" cy="1395902"/>
            <a:chOff x="0" y="0"/>
            <a:chExt cx="3381126" cy="1861202"/>
          </a:xfrm>
        </p:grpSpPr>
        <p:sp>
          <p:nvSpPr>
            <p:cNvPr id="29" name="TextBox 29"/>
            <p:cNvSpPr txBox="1"/>
            <p:nvPr/>
          </p:nvSpPr>
          <p:spPr>
            <a:xfrm>
              <a:off x="0" y="9525"/>
              <a:ext cx="3381126" cy="713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48"/>
                </a:lnSpc>
                <a:spcBef>
                  <a:spcPct val="0"/>
                </a:spcBef>
              </a:pPr>
              <a:r>
                <a:rPr lang="en-US" sz="3600" u="none" strike="noStrike">
                  <a:solidFill>
                    <a:srgbClr val="FF6F38"/>
                  </a:solidFill>
                  <a:latin typeface="TT Norms Bold"/>
                </a:rPr>
                <a:t>90%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846472"/>
              <a:ext cx="3381126" cy="1014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Key concern of IT Professional</a:t>
              </a:r>
            </a:p>
          </p:txBody>
        </p:sp>
      </p:grp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6890" y="641194"/>
            <a:ext cx="9004613" cy="9004613"/>
          </a:xfrm>
          <a:custGeom>
            <a:avLst/>
            <a:gdLst/>
            <a:ahLst/>
            <a:cxnLst/>
            <a:rect l="l" t="t" r="r" b="b"/>
            <a:pathLst>
              <a:path w="9004613" h="9004613">
                <a:moveTo>
                  <a:pt x="0" y="0"/>
                </a:moveTo>
                <a:lnTo>
                  <a:pt x="9004613" y="0"/>
                </a:lnTo>
                <a:lnTo>
                  <a:pt x="9004613" y="9004612"/>
                </a:lnTo>
                <a:lnTo>
                  <a:pt x="0" y="900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61503" y="641194"/>
            <a:ext cx="8450792" cy="9004613"/>
          </a:xfrm>
          <a:custGeom>
            <a:avLst/>
            <a:gdLst/>
            <a:ahLst/>
            <a:cxnLst/>
            <a:rect l="l" t="t" r="r" b="b"/>
            <a:pathLst>
              <a:path w="8450792" h="9004613">
                <a:moveTo>
                  <a:pt x="0" y="0"/>
                </a:moveTo>
                <a:lnTo>
                  <a:pt x="8450792" y="0"/>
                </a:lnTo>
                <a:lnTo>
                  <a:pt x="8450792" y="9004612"/>
                </a:lnTo>
                <a:lnTo>
                  <a:pt x="0" y="9004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1000"/>
            </a:blip>
            <a:stretch>
              <a:fillRect l="-3276" r="-3276"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788001" y="2668324"/>
            <a:ext cx="7797797" cy="1414780"/>
            <a:chOff x="0" y="0"/>
            <a:chExt cx="10397063" cy="1886373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587828"/>
              <a:ext cx="812113" cy="710718"/>
              <a:chOff x="0" y="0"/>
              <a:chExt cx="928758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4154" y="30507"/>
                <a:ext cx="860449" cy="751786"/>
              </a:xfrm>
              <a:custGeom>
                <a:avLst/>
                <a:gdLst/>
                <a:ahLst/>
                <a:cxnLst/>
                <a:rect l="l" t="t" r="r" b="b"/>
                <a:pathLst>
                  <a:path w="860449" h="751786">
                    <a:moveTo>
                      <a:pt x="454149" y="14355"/>
                    </a:moveTo>
                    <a:lnTo>
                      <a:pt x="554064" y="201715"/>
                    </a:lnTo>
                    <a:cubicBezTo>
                      <a:pt x="569525" y="230707"/>
                      <a:pt x="594640" y="253379"/>
                      <a:pt x="625057" y="265802"/>
                    </a:cubicBezTo>
                    <a:lnTo>
                      <a:pt x="847535" y="356669"/>
                    </a:lnTo>
                    <a:cubicBezTo>
                      <a:pt x="855345" y="359859"/>
                      <a:pt x="860449" y="367457"/>
                      <a:pt x="860449" y="375893"/>
                    </a:cubicBezTo>
                    <a:cubicBezTo>
                      <a:pt x="860449" y="384329"/>
                      <a:pt x="855345" y="391927"/>
                      <a:pt x="847535" y="395117"/>
                    </a:cubicBezTo>
                    <a:lnTo>
                      <a:pt x="625057" y="485984"/>
                    </a:lnTo>
                    <a:cubicBezTo>
                      <a:pt x="594640" y="498407"/>
                      <a:pt x="569525" y="521079"/>
                      <a:pt x="554064" y="550071"/>
                    </a:cubicBezTo>
                    <a:lnTo>
                      <a:pt x="454149" y="737431"/>
                    </a:lnTo>
                    <a:cubicBezTo>
                      <a:pt x="449437" y="746266"/>
                      <a:pt x="440239" y="751786"/>
                      <a:pt x="430225" y="751786"/>
                    </a:cubicBezTo>
                    <a:cubicBezTo>
                      <a:pt x="420211" y="751786"/>
                      <a:pt x="411013" y="746266"/>
                      <a:pt x="406301" y="737431"/>
                    </a:cubicBezTo>
                    <a:lnTo>
                      <a:pt x="306385" y="550071"/>
                    </a:lnTo>
                    <a:cubicBezTo>
                      <a:pt x="290924" y="521079"/>
                      <a:pt x="265810" y="498407"/>
                      <a:pt x="235392" y="485984"/>
                    </a:cubicBezTo>
                    <a:lnTo>
                      <a:pt x="12914" y="395117"/>
                    </a:lnTo>
                    <a:cubicBezTo>
                      <a:pt x="5104" y="391927"/>
                      <a:pt x="0" y="384329"/>
                      <a:pt x="0" y="375893"/>
                    </a:cubicBezTo>
                    <a:cubicBezTo>
                      <a:pt x="0" y="367457"/>
                      <a:pt x="5104" y="359859"/>
                      <a:pt x="12914" y="356669"/>
                    </a:cubicBezTo>
                    <a:lnTo>
                      <a:pt x="235392" y="265802"/>
                    </a:lnTo>
                    <a:cubicBezTo>
                      <a:pt x="265810" y="253379"/>
                      <a:pt x="290924" y="230707"/>
                      <a:pt x="306385" y="201715"/>
                    </a:cubicBezTo>
                    <a:lnTo>
                      <a:pt x="406301" y="14355"/>
                    </a:lnTo>
                    <a:cubicBezTo>
                      <a:pt x="411013" y="5520"/>
                      <a:pt x="420211" y="0"/>
                      <a:pt x="430225" y="0"/>
                    </a:cubicBezTo>
                    <a:cubicBezTo>
                      <a:pt x="440239" y="0"/>
                      <a:pt x="449437" y="5520"/>
                      <a:pt x="454149" y="1435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217678" y="152400"/>
                <a:ext cx="493402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051121" y="-57150"/>
              <a:ext cx="9345942" cy="1943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Phishing attacks can occur via email, text messages, social media, or even phone calls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88001" y="4264079"/>
            <a:ext cx="7797797" cy="1414780"/>
            <a:chOff x="0" y="0"/>
            <a:chExt cx="10397063" cy="1886373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587828"/>
              <a:ext cx="710718" cy="710718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919886" y="-57150"/>
              <a:ext cx="9477177" cy="1943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Attackers use various techniques to make their messages appear authentic and convincing.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788001" y="5859834"/>
            <a:ext cx="7797797" cy="1414780"/>
            <a:chOff x="0" y="0"/>
            <a:chExt cx="10397063" cy="1886373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587828"/>
              <a:ext cx="710718" cy="71071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919886" y="-57150"/>
              <a:ext cx="9477177" cy="1943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 Phishing emails often contain links that, when hovered over, reveal URLs that do not match the purported destination.</a:t>
              </a:r>
            </a:p>
          </p:txBody>
        </p:sp>
      </p:grpSp>
      <p:sp>
        <p:nvSpPr>
          <p:cNvPr id="33" name="Freeform 33"/>
          <p:cNvSpPr/>
          <p:nvPr/>
        </p:nvSpPr>
        <p:spPr>
          <a:xfrm rot="5399999">
            <a:off x="6879593" y="5001723"/>
            <a:ext cx="5163820" cy="613204"/>
          </a:xfrm>
          <a:custGeom>
            <a:avLst/>
            <a:gdLst/>
            <a:ahLst/>
            <a:cxnLst/>
            <a:rect l="l" t="t" r="r" b="b"/>
            <a:pathLst>
              <a:path w="5163820" h="613204">
                <a:moveTo>
                  <a:pt x="0" y="0"/>
                </a:moveTo>
                <a:lnTo>
                  <a:pt x="5163820" y="0"/>
                </a:lnTo>
                <a:lnTo>
                  <a:pt x="5163820" y="613203"/>
                </a:lnTo>
                <a:lnTo>
                  <a:pt x="0" y="6132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028700" y="1393534"/>
            <a:ext cx="7853835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What is Phishing?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4738" y="2609269"/>
            <a:ext cx="7797797" cy="306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10118"/>
                </a:solidFill>
                <a:latin typeface="TT Norms"/>
              </a:rPr>
              <a:t>Phishing is a cyber-attack where attackers impersonate legitimate entities (like banks, companies, or government agencies) to deceive individuals into divulging sensitive information such as usernames, passwords, credit card numbers, or other personal data.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15334110" y="-13432360"/>
            <a:ext cx="15661399" cy="18224174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650" y="-352883"/>
            <a:ext cx="11374151" cy="10992767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28700" y="1038225"/>
            <a:ext cx="6230796" cy="476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51"/>
              </a:lnSpc>
              <a:spcBef>
                <a:spcPct val="0"/>
              </a:spcBef>
            </a:pPr>
            <a:r>
              <a:rPr lang="en-US" sz="6399" dirty="0">
                <a:solidFill>
                  <a:srgbClr val="010118"/>
                </a:solidFill>
                <a:latin typeface="TT Norms Bold"/>
              </a:rPr>
              <a:t>Types of Phishing attacks on Organizations   2021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8352" y="8964328"/>
            <a:ext cx="8149590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72B0B4"/>
                </a:solidFill>
                <a:latin typeface="Canva Sans"/>
              </a:rPr>
              <a:t>Source via:</a:t>
            </a:r>
          </a:p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72B0B4"/>
                </a:solidFill>
                <a:latin typeface="Canva Sans"/>
              </a:rPr>
              <a:t>https://www.findmysoft.com/cybersecurity/phishing-statistics/</a:t>
            </a: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317147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937844" y="3678903"/>
            <a:ext cx="6763911" cy="1911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How Phishing Works....</a:t>
            </a:r>
          </a:p>
        </p:txBody>
      </p:sp>
      <p:sp>
        <p:nvSpPr>
          <p:cNvPr id="8" name="AutoShape 8"/>
          <p:cNvSpPr/>
          <p:nvPr/>
        </p:nvSpPr>
        <p:spPr>
          <a:xfrm>
            <a:off x="14182380" y="3027171"/>
            <a:ext cx="44296" cy="4232658"/>
          </a:xfrm>
          <a:prstGeom prst="line">
            <a:avLst/>
          </a:prstGeom>
          <a:ln w="38100" cap="flat">
            <a:gradFill>
              <a:gsLst>
                <a:gs pos="0">
                  <a:srgbClr val="FE41D0">
                    <a:alpha val="24000"/>
                  </a:srgbClr>
                </a:gs>
                <a:gs pos="100000">
                  <a:srgbClr val="FF6F38">
                    <a:alpha val="24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3687056" y="3027171"/>
            <a:ext cx="44296" cy="4232658"/>
          </a:xfrm>
          <a:prstGeom prst="line">
            <a:avLst/>
          </a:prstGeom>
          <a:ln w="38100" cap="flat">
            <a:gradFill>
              <a:gsLst>
                <a:gs pos="0">
                  <a:srgbClr val="FE41D0">
                    <a:alpha val="24000"/>
                  </a:srgbClr>
                </a:gs>
                <a:gs pos="100000">
                  <a:srgbClr val="FF6F38">
                    <a:alpha val="24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14564306" y="3853333"/>
            <a:ext cx="3002571" cy="258033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0893" y="0"/>
              <a:ext cx="791015" cy="698500"/>
            </a:xfrm>
            <a:custGeom>
              <a:avLst/>
              <a:gdLst/>
              <a:ahLst/>
              <a:cxnLst/>
              <a:rect l="l" t="t" r="r" b="b"/>
              <a:pathLst>
                <a:path w="791015" h="698500">
                  <a:moveTo>
                    <a:pt x="773380" y="398281"/>
                  </a:moveTo>
                  <a:lnTo>
                    <a:pt x="627234" y="649469"/>
                  </a:lnTo>
                  <a:cubicBezTo>
                    <a:pt x="609572" y="679825"/>
                    <a:pt x="577101" y="698500"/>
                    <a:pt x="541982" y="698500"/>
                  </a:cubicBezTo>
                  <a:lnTo>
                    <a:pt x="249032" y="698500"/>
                  </a:lnTo>
                  <a:cubicBezTo>
                    <a:pt x="213912" y="698500"/>
                    <a:pt x="181442" y="679825"/>
                    <a:pt x="163780" y="649469"/>
                  </a:cubicBezTo>
                  <a:lnTo>
                    <a:pt x="17634" y="398281"/>
                  </a:lnTo>
                  <a:cubicBezTo>
                    <a:pt x="0" y="367972"/>
                    <a:pt x="0" y="330528"/>
                    <a:pt x="17634" y="300219"/>
                  </a:cubicBezTo>
                  <a:lnTo>
                    <a:pt x="163780" y="49031"/>
                  </a:lnTo>
                  <a:cubicBezTo>
                    <a:pt x="181442" y="18675"/>
                    <a:pt x="213912" y="0"/>
                    <a:pt x="249032" y="0"/>
                  </a:cubicBezTo>
                  <a:lnTo>
                    <a:pt x="541982" y="0"/>
                  </a:lnTo>
                  <a:cubicBezTo>
                    <a:pt x="577101" y="0"/>
                    <a:pt x="609572" y="18675"/>
                    <a:pt x="627234" y="49031"/>
                  </a:cubicBezTo>
                  <a:lnTo>
                    <a:pt x="773380" y="300219"/>
                  </a:lnTo>
                  <a:cubicBezTo>
                    <a:pt x="791014" y="330528"/>
                    <a:pt x="791014" y="367972"/>
                    <a:pt x="773380" y="398281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18"/>
                  </a:solidFill>
                  <a:latin typeface="TT Norms Bold"/>
                </a:rPr>
                <a:t>Creation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347188" y="1599093"/>
            <a:ext cx="3002571" cy="258033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0893" y="0"/>
              <a:ext cx="791015" cy="698500"/>
            </a:xfrm>
            <a:custGeom>
              <a:avLst/>
              <a:gdLst/>
              <a:ahLst/>
              <a:cxnLst/>
              <a:rect l="l" t="t" r="r" b="b"/>
              <a:pathLst>
                <a:path w="791015" h="698500">
                  <a:moveTo>
                    <a:pt x="773380" y="398281"/>
                  </a:moveTo>
                  <a:lnTo>
                    <a:pt x="627234" y="649469"/>
                  </a:lnTo>
                  <a:cubicBezTo>
                    <a:pt x="609572" y="679825"/>
                    <a:pt x="577101" y="698500"/>
                    <a:pt x="541982" y="698500"/>
                  </a:cubicBezTo>
                  <a:lnTo>
                    <a:pt x="249032" y="698500"/>
                  </a:lnTo>
                  <a:cubicBezTo>
                    <a:pt x="213912" y="698500"/>
                    <a:pt x="181442" y="679825"/>
                    <a:pt x="163780" y="649469"/>
                  </a:cubicBezTo>
                  <a:lnTo>
                    <a:pt x="17634" y="398281"/>
                  </a:lnTo>
                  <a:cubicBezTo>
                    <a:pt x="0" y="367972"/>
                    <a:pt x="0" y="330528"/>
                    <a:pt x="17634" y="300219"/>
                  </a:cubicBezTo>
                  <a:lnTo>
                    <a:pt x="163780" y="49031"/>
                  </a:lnTo>
                  <a:cubicBezTo>
                    <a:pt x="181442" y="18675"/>
                    <a:pt x="213912" y="0"/>
                    <a:pt x="249032" y="0"/>
                  </a:cubicBezTo>
                  <a:lnTo>
                    <a:pt x="541982" y="0"/>
                  </a:lnTo>
                  <a:cubicBezTo>
                    <a:pt x="577101" y="0"/>
                    <a:pt x="609572" y="18675"/>
                    <a:pt x="627234" y="49031"/>
                  </a:cubicBezTo>
                  <a:lnTo>
                    <a:pt x="773380" y="300219"/>
                  </a:lnTo>
                  <a:cubicBezTo>
                    <a:pt x="791014" y="330528"/>
                    <a:pt x="791014" y="367972"/>
                    <a:pt x="773380" y="398281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18"/>
                  </a:solidFill>
                  <a:latin typeface="TT Norms Bold"/>
                </a:rPr>
                <a:t>Research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28781" y="3853333"/>
            <a:ext cx="3002571" cy="2580334"/>
            <a:chOff x="0" y="0"/>
            <a:chExt cx="812800" cy="698500"/>
          </a:xfrm>
        </p:grpSpPr>
        <p:sp>
          <p:nvSpPr>
            <p:cNvPr id="17" name="Freeform 17"/>
            <p:cNvSpPr/>
            <p:nvPr/>
          </p:nvSpPr>
          <p:spPr>
            <a:xfrm>
              <a:off x="10893" y="0"/>
              <a:ext cx="791015" cy="698500"/>
            </a:xfrm>
            <a:custGeom>
              <a:avLst/>
              <a:gdLst/>
              <a:ahLst/>
              <a:cxnLst/>
              <a:rect l="l" t="t" r="r" b="b"/>
              <a:pathLst>
                <a:path w="791015" h="698500">
                  <a:moveTo>
                    <a:pt x="773380" y="398281"/>
                  </a:moveTo>
                  <a:lnTo>
                    <a:pt x="627234" y="649469"/>
                  </a:lnTo>
                  <a:cubicBezTo>
                    <a:pt x="609572" y="679825"/>
                    <a:pt x="577101" y="698500"/>
                    <a:pt x="541982" y="698500"/>
                  </a:cubicBezTo>
                  <a:lnTo>
                    <a:pt x="249032" y="698500"/>
                  </a:lnTo>
                  <a:cubicBezTo>
                    <a:pt x="213912" y="698500"/>
                    <a:pt x="181442" y="679825"/>
                    <a:pt x="163780" y="649469"/>
                  </a:cubicBezTo>
                  <a:lnTo>
                    <a:pt x="17634" y="398281"/>
                  </a:lnTo>
                  <a:cubicBezTo>
                    <a:pt x="0" y="367972"/>
                    <a:pt x="0" y="330528"/>
                    <a:pt x="17634" y="300219"/>
                  </a:cubicBezTo>
                  <a:lnTo>
                    <a:pt x="163780" y="49031"/>
                  </a:lnTo>
                  <a:cubicBezTo>
                    <a:pt x="181442" y="18675"/>
                    <a:pt x="213912" y="0"/>
                    <a:pt x="249032" y="0"/>
                  </a:cubicBezTo>
                  <a:lnTo>
                    <a:pt x="541982" y="0"/>
                  </a:lnTo>
                  <a:cubicBezTo>
                    <a:pt x="577101" y="0"/>
                    <a:pt x="609572" y="18675"/>
                    <a:pt x="627234" y="49031"/>
                  </a:cubicBezTo>
                  <a:lnTo>
                    <a:pt x="773380" y="300219"/>
                  </a:lnTo>
                  <a:cubicBezTo>
                    <a:pt x="791014" y="330528"/>
                    <a:pt x="791014" y="367972"/>
                    <a:pt x="773380" y="398281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18"/>
                  </a:solidFill>
                  <a:latin typeface="TT Norms Bold"/>
                </a:rPr>
                <a:t>Exploitation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933676" y="1599093"/>
            <a:ext cx="3002571" cy="2580334"/>
            <a:chOff x="0" y="0"/>
            <a:chExt cx="812800" cy="698500"/>
          </a:xfrm>
        </p:grpSpPr>
        <p:sp>
          <p:nvSpPr>
            <p:cNvPr id="20" name="Freeform 20"/>
            <p:cNvSpPr/>
            <p:nvPr/>
          </p:nvSpPr>
          <p:spPr>
            <a:xfrm>
              <a:off x="10893" y="0"/>
              <a:ext cx="791015" cy="698500"/>
            </a:xfrm>
            <a:custGeom>
              <a:avLst/>
              <a:gdLst/>
              <a:ahLst/>
              <a:cxnLst/>
              <a:rect l="l" t="t" r="r" b="b"/>
              <a:pathLst>
                <a:path w="791015" h="698500">
                  <a:moveTo>
                    <a:pt x="773380" y="398281"/>
                  </a:moveTo>
                  <a:lnTo>
                    <a:pt x="627234" y="649469"/>
                  </a:lnTo>
                  <a:cubicBezTo>
                    <a:pt x="609572" y="679825"/>
                    <a:pt x="577101" y="698500"/>
                    <a:pt x="541982" y="698500"/>
                  </a:cubicBezTo>
                  <a:lnTo>
                    <a:pt x="249032" y="698500"/>
                  </a:lnTo>
                  <a:cubicBezTo>
                    <a:pt x="213912" y="698500"/>
                    <a:pt x="181442" y="679825"/>
                    <a:pt x="163780" y="649469"/>
                  </a:cubicBezTo>
                  <a:lnTo>
                    <a:pt x="17634" y="398281"/>
                  </a:lnTo>
                  <a:cubicBezTo>
                    <a:pt x="0" y="367972"/>
                    <a:pt x="0" y="330528"/>
                    <a:pt x="17634" y="300219"/>
                  </a:cubicBezTo>
                  <a:lnTo>
                    <a:pt x="163780" y="49031"/>
                  </a:lnTo>
                  <a:cubicBezTo>
                    <a:pt x="181442" y="18675"/>
                    <a:pt x="213912" y="0"/>
                    <a:pt x="249032" y="0"/>
                  </a:cubicBezTo>
                  <a:lnTo>
                    <a:pt x="541982" y="0"/>
                  </a:lnTo>
                  <a:cubicBezTo>
                    <a:pt x="577101" y="0"/>
                    <a:pt x="609572" y="18675"/>
                    <a:pt x="627234" y="49031"/>
                  </a:cubicBezTo>
                  <a:lnTo>
                    <a:pt x="773380" y="300219"/>
                  </a:lnTo>
                  <a:cubicBezTo>
                    <a:pt x="791014" y="330528"/>
                    <a:pt x="791014" y="367972"/>
                    <a:pt x="773380" y="398281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20"/>
                </a:lnSpc>
              </a:pPr>
              <a:r>
                <a:rPr lang="en-US" sz="2400">
                  <a:solidFill>
                    <a:srgbClr val="010118"/>
                  </a:solidFill>
                  <a:latin typeface="TT Norms Bold"/>
                </a:rPr>
                <a:t>Delivery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935273" y="6107572"/>
            <a:ext cx="3002571" cy="2580334"/>
            <a:chOff x="0" y="0"/>
            <a:chExt cx="812800" cy="698500"/>
          </a:xfrm>
        </p:grpSpPr>
        <p:sp>
          <p:nvSpPr>
            <p:cNvPr id="23" name="Freeform 23"/>
            <p:cNvSpPr/>
            <p:nvPr/>
          </p:nvSpPr>
          <p:spPr>
            <a:xfrm>
              <a:off x="10893" y="0"/>
              <a:ext cx="791015" cy="698500"/>
            </a:xfrm>
            <a:custGeom>
              <a:avLst/>
              <a:gdLst/>
              <a:ahLst/>
              <a:cxnLst/>
              <a:rect l="l" t="t" r="r" b="b"/>
              <a:pathLst>
                <a:path w="791015" h="698500">
                  <a:moveTo>
                    <a:pt x="773380" y="398281"/>
                  </a:moveTo>
                  <a:lnTo>
                    <a:pt x="627234" y="649469"/>
                  </a:lnTo>
                  <a:cubicBezTo>
                    <a:pt x="609572" y="679825"/>
                    <a:pt x="577101" y="698500"/>
                    <a:pt x="541982" y="698500"/>
                  </a:cubicBezTo>
                  <a:lnTo>
                    <a:pt x="249032" y="698500"/>
                  </a:lnTo>
                  <a:cubicBezTo>
                    <a:pt x="213912" y="698500"/>
                    <a:pt x="181442" y="679825"/>
                    <a:pt x="163780" y="649469"/>
                  </a:cubicBezTo>
                  <a:lnTo>
                    <a:pt x="17634" y="398281"/>
                  </a:lnTo>
                  <a:cubicBezTo>
                    <a:pt x="0" y="367972"/>
                    <a:pt x="0" y="330528"/>
                    <a:pt x="17634" y="300219"/>
                  </a:cubicBezTo>
                  <a:lnTo>
                    <a:pt x="163780" y="49031"/>
                  </a:lnTo>
                  <a:cubicBezTo>
                    <a:pt x="181442" y="18675"/>
                    <a:pt x="213912" y="0"/>
                    <a:pt x="249032" y="0"/>
                  </a:cubicBezTo>
                  <a:lnTo>
                    <a:pt x="541982" y="0"/>
                  </a:lnTo>
                  <a:cubicBezTo>
                    <a:pt x="577101" y="0"/>
                    <a:pt x="609572" y="18675"/>
                    <a:pt x="627234" y="49031"/>
                  </a:cubicBezTo>
                  <a:lnTo>
                    <a:pt x="773380" y="300219"/>
                  </a:lnTo>
                  <a:cubicBezTo>
                    <a:pt x="791014" y="330528"/>
                    <a:pt x="791014" y="367972"/>
                    <a:pt x="773380" y="398281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18"/>
                  </a:solidFill>
                  <a:latin typeface="TT Norms Bold"/>
                </a:rPr>
                <a:t>Covering Tracks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347188" y="6107572"/>
            <a:ext cx="3002571" cy="2580334"/>
            <a:chOff x="0" y="0"/>
            <a:chExt cx="812800" cy="698500"/>
          </a:xfrm>
        </p:grpSpPr>
        <p:sp>
          <p:nvSpPr>
            <p:cNvPr id="26" name="Freeform 26"/>
            <p:cNvSpPr/>
            <p:nvPr/>
          </p:nvSpPr>
          <p:spPr>
            <a:xfrm>
              <a:off x="10893" y="0"/>
              <a:ext cx="791015" cy="698500"/>
            </a:xfrm>
            <a:custGeom>
              <a:avLst/>
              <a:gdLst/>
              <a:ahLst/>
              <a:cxnLst/>
              <a:rect l="l" t="t" r="r" b="b"/>
              <a:pathLst>
                <a:path w="791015" h="698500">
                  <a:moveTo>
                    <a:pt x="773380" y="398281"/>
                  </a:moveTo>
                  <a:lnTo>
                    <a:pt x="627234" y="649469"/>
                  </a:lnTo>
                  <a:cubicBezTo>
                    <a:pt x="609572" y="679825"/>
                    <a:pt x="577101" y="698500"/>
                    <a:pt x="541982" y="698500"/>
                  </a:cubicBezTo>
                  <a:lnTo>
                    <a:pt x="249032" y="698500"/>
                  </a:lnTo>
                  <a:cubicBezTo>
                    <a:pt x="213912" y="698500"/>
                    <a:pt x="181442" y="679825"/>
                    <a:pt x="163780" y="649469"/>
                  </a:cubicBezTo>
                  <a:lnTo>
                    <a:pt x="17634" y="398281"/>
                  </a:lnTo>
                  <a:cubicBezTo>
                    <a:pt x="0" y="367972"/>
                    <a:pt x="0" y="330528"/>
                    <a:pt x="17634" y="300219"/>
                  </a:cubicBezTo>
                  <a:lnTo>
                    <a:pt x="163780" y="49031"/>
                  </a:lnTo>
                  <a:cubicBezTo>
                    <a:pt x="181442" y="18675"/>
                    <a:pt x="213912" y="0"/>
                    <a:pt x="249032" y="0"/>
                  </a:cubicBezTo>
                  <a:lnTo>
                    <a:pt x="541982" y="0"/>
                  </a:lnTo>
                  <a:cubicBezTo>
                    <a:pt x="577101" y="0"/>
                    <a:pt x="609572" y="18675"/>
                    <a:pt x="627234" y="49031"/>
                  </a:cubicBezTo>
                  <a:lnTo>
                    <a:pt x="773380" y="300219"/>
                  </a:lnTo>
                  <a:cubicBezTo>
                    <a:pt x="791014" y="330528"/>
                    <a:pt x="791014" y="367972"/>
                    <a:pt x="773380" y="398281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18"/>
                  </a:solidFill>
                  <a:latin typeface="TT Norms Bold"/>
                </a:rPr>
                <a:t>Deception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079184" y="1322286"/>
            <a:ext cx="2129632" cy="1830152"/>
            <a:chOff x="0" y="0"/>
            <a:chExt cx="2839509" cy="2440203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2839509" cy="2440203"/>
              <a:chOff x="0" y="0"/>
              <a:chExt cx="812800" cy="6985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5358" y="0"/>
                <a:ext cx="782085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782085" h="698500">
                    <a:moveTo>
                      <a:pt x="757222" y="418378"/>
                    </a:moveTo>
                    <a:lnTo>
                      <a:pt x="634462" y="629372"/>
                    </a:lnTo>
                    <a:cubicBezTo>
                      <a:pt x="609561" y="672171"/>
                      <a:pt x="563780" y="698500"/>
                      <a:pt x="514265" y="698500"/>
                    </a:cubicBezTo>
                    <a:lnTo>
                      <a:pt x="267819" y="698500"/>
                    </a:lnTo>
                    <a:cubicBezTo>
                      <a:pt x="218304" y="698500"/>
                      <a:pt x="172523" y="672171"/>
                      <a:pt x="147622" y="629372"/>
                    </a:cubicBezTo>
                    <a:lnTo>
                      <a:pt x="24862" y="418378"/>
                    </a:lnTo>
                    <a:cubicBezTo>
                      <a:pt x="0" y="375646"/>
                      <a:pt x="0" y="322854"/>
                      <a:pt x="24862" y="280122"/>
                    </a:cubicBezTo>
                    <a:lnTo>
                      <a:pt x="147622" y="69128"/>
                    </a:lnTo>
                    <a:cubicBezTo>
                      <a:pt x="172523" y="26329"/>
                      <a:pt x="218304" y="0"/>
                      <a:pt x="267819" y="0"/>
                    </a:cubicBezTo>
                    <a:lnTo>
                      <a:pt x="514265" y="0"/>
                    </a:lnTo>
                    <a:cubicBezTo>
                      <a:pt x="563780" y="0"/>
                      <a:pt x="609561" y="26329"/>
                      <a:pt x="634462" y="69128"/>
                    </a:cubicBezTo>
                    <a:lnTo>
                      <a:pt x="757222" y="280122"/>
                    </a:lnTo>
                    <a:cubicBezTo>
                      <a:pt x="782084" y="322854"/>
                      <a:pt x="782084" y="375646"/>
                      <a:pt x="757222" y="41837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114300" y="-38100"/>
                <a:ext cx="584200" cy="736600"/>
              </a:xfrm>
              <a:prstGeom prst="rect">
                <a:avLst/>
              </a:prstGeom>
            </p:spPr>
            <p:txBody>
              <a:bodyPr lIns="41243" tIns="41243" rIns="41243" bIns="41243" rtlCol="0" anchor="ctr"/>
              <a:lstStyle/>
              <a:p>
                <a:pPr marL="0" lvl="0" indent="0" algn="ctr">
                  <a:lnSpc>
                    <a:spcPts val="294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748320" y="433648"/>
              <a:ext cx="1342869" cy="1572907"/>
            </a:xfrm>
            <a:custGeom>
              <a:avLst/>
              <a:gdLst/>
              <a:ahLst/>
              <a:cxnLst/>
              <a:rect l="l" t="t" r="r" b="b"/>
              <a:pathLst>
                <a:path w="1342869" h="1572907">
                  <a:moveTo>
                    <a:pt x="0" y="0"/>
                  </a:moveTo>
                  <a:lnTo>
                    <a:pt x="1342869" y="0"/>
                  </a:lnTo>
                  <a:lnTo>
                    <a:pt x="1342869" y="1572907"/>
                  </a:lnTo>
                  <a:lnTo>
                    <a:pt x="0" y="1572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6471244" y="6376517"/>
            <a:ext cx="534551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10118"/>
                </a:solidFill>
                <a:latin typeface="TT Norms"/>
              </a:rPr>
              <a:t>Hooked by deception: Beware the phishing line</a:t>
            </a: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-1847532" y="8428517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35102" y="1028700"/>
            <a:ext cx="5000416" cy="3920930"/>
            <a:chOff x="0" y="0"/>
            <a:chExt cx="1189394" cy="93262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89394" cy="932629"/>
            </a:xfrm>
            <a:custGeom>
              <a:avLst/>
              <a:gdLst/>
              <a:ahLst/>
              <a:cxnLst/>
              <a:rect l="l" t="t" r="r" b="b"/>
              <a:pathLst>
                <a:path w="1189394" h="932629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835102" y="5337370"/>
            <a:ext cx="5000416" cy="3920930"/>
            <a:chOff x="0" y="0"/>
            <a:chExt cx="1189394" cy="93262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89394" cy="932629"/>
            </a:xfrm>
            <a:custGeom>
              <a:avLst/>
              <a:gdLst/>
              <a:ahLst/>
              <a:cxnLst/>
              <a:rect l="l" t="t" r="r" b="b"/>
              <a:pathLst>
                <a:path w="1189394" h="932629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258884" y="1028700"/>
            <a:ext cx="5000416" cy="3920930"/>
            <a:chOff x="0" y="0"/>
            <a:chExt cx="1189394" cy="93262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89394" cy="932629"/>
            </a:xfrm>
            <a:custGeom>
              <a:avLst/>
              <a:gdLst/>
              <a:ahLst/>
              <a:cxnLst/>
              <a:rect l="l" t="t" r="r" b="b"/>
              <a:pathLst>
                <a:path w="1189394" h="932629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258884" y="5337370"/>
            <a:ext cx="5000416" cy="3920930"/>
            <a:chOff x="0" y="0"/>
            <a:chExt cx="1189394" cy="93262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89394" cy="932629"/>
            </a:xfrm>
            <a:custGeom>
              <a:avLst/>
              <a:gdLst/>
              <a:ahLst/>
              <a:cxnLst/>
              <a:rect l="l" t="t" r="r" b="b"/>
              <a:pathLst>
                <a:path w="1189394" h="932629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15585" y="1142126"/>
            <a:ext cx="5000416" cy="3920930"/>
            <a:chOff x="0" y="0"/>
            <a:chExt cx="1189394" cy="93262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89394" cy="932629"/>
            </a:xfrm>
            <a:custGeom>
              <a:avLst/>
              <a:gdLst/>
              <a:ahLst/>
              <a:cxnLst/>
              <a:rect l="l" t="t" r="r" b="b"/>
              <a:pathLst>
                <a:path w="1189394" h="932629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1369400" y="1064521"/>
            <a:ext cx="1703327" cy="1703327"/>
          </a:xfrm>
          <a:custGeom>
            <a:avLst/>
            <a:gdLst/>
            <a:ahLst/>
            <a:cxnLst/>
            <a:rect l="l" t="t" r="r" b="b"/>
            <a:pathLst>
              <a:path w="1703327" h="1703327">
                <a:moveTo>
                  <a:pt x="0" y="0"/>
                </a:moveTo>
                <a:lnTo>
                  <a:pt x="1703327" y="0"/>
                </a:lnTo>
                <a:lnTo>
                  <a:pt x="1703327" y="1703327"/>
                </a:lnTo>
                <a:lnTo>
                  <a:pt x="0" y="17033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415585" y="5443513"/>
            <a:ext cx="5000416" cy="3920930"/>
            <a:chOff x="0" y="0"/>
            <a:chExt cx="1189394" cy="93262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89394" cy="932629"/>
            </a:xfrm>
            <a:custGeom>
              <a:avLst/>
              <a:gdLst/>
              <a:ahLst/>
              <a:cxnLst/>
              <a:rect l="l" t="t" r="r" b="b"/>
              <a:pathLst>
                <a:path w="1189394" h="932629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6853880" y="1064521"/>
            <a:ext cx="1639205" cy="1703070"/>
          </a:xfrm>
          <a:custGeom>
            <a:avLst/>
            <a:gdLst/>
            <a:ahLst/>
            <a:cxnLst/>
            <a:rect l="l" t="t" r="r" b="b"/>
            <a:pathLst>
              <a:path w="1639205" h="1703070">
                <a:moveTo>
                  <a:pt x="0" y="0"/>
                </a:moveTo>
                <a:lnTo>
                  <a:pt x="1639204" y="0"/>
                </a:lnTo>
                <a:lnTo>
                  <a:pt x="1639204" y="1703070"/>
                </a:lnTo>
                <a:lnTo>
                  <a:pt x="0" y="17030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2016493" y="1288249"/>
            <a:ext cx="2193660" cy="1255871"/>
          </a:xfrm>
          <a:custGeom>
            <a:avLst/>
            <a:gdLst/>
            <a:ahLst/>
            <a:cxnLst/>
            <a:rect l="l" t="t" r="r" b="b"/>
            <a:pathLst>
              <a:path w="2193660" h="1255871">
                <a:moveTo>
                  <a:pt x="0" y="0"/>
                </a:moveTo>
                <a:lnTo>
                  <a:pt x="2193660" y="0"/>
                </a:lnTo>
                <a:lnTo>
                  <a:pt x="2193660" y="1255871"/>
                </a:lnTo>
                <a:lnTo>
                  <a:pt x="0" y="12558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369400" y="5315436"/>
            <a:ext cx="1622288" cy="1676784"/>
          </a:xfrm>
          <a:custGeom>
            <a:avLst/>
            <a:gdLst/>
            <a:ahLst/>
            <a:cxnLst/>
            <a:rect l="l" t="t" r="r" b="b"/>
            <a:pathLst>
              <a:path w="1622288" h="1676784">
                <a:moveTo>
                  <a:pt x="0" y="0"/>
                </a:moveTo>
                <a:lnTo>
                  <a:pt x="1622288" y="0"/>
                </a:lnTo>
                <a:lnTo>
                  <a:pt x="1622288" y="1676784"/>
                </a:lnTo>
                <a:lnTo>
                  <a:pt x="0" y="16767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6725373" y="5315436"/>
            <a:ext cx="1767711" cy="1761082"/>
          </a:xfrm>
          <a:custGeom>
            <a:avLst/>
            <a:gdLst/>
            <a:ahLst/>
            <a:cxnLst/>
            <a:rect l="l" t="t" r="r" b="b"/>
            <a:pathLst>
              <a:path w="1767711" h="1761082">
                <a:moveTo>
                  <a:pt x="0" y="0"/>
                </a:moveTo>
                <a:lnTo>
                  <a:pt x="1767711" y="0"/>
                </a:lnTo>
                <a:lnTo>
                  <a:pt x="1767711" y="1761082"/>
                </a:lnTo>
                <a:lnTo>
                  <a:pt x="0" y="17610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2154093" y="5115551"/>
            <a:ext cx="2056060" cy="1960967"/>
          </a:xfrm>
          <a:custGeom>
            <a:avLst/>
            <a:gdLst/>
            <a:ahLst/>
            <a:cxnLst/>
            <a:rect l="l" t="t" r="r" b="b"/>
            <a:pathLst>
              <a:path w="2056060" h="1960967">
                <a:moveTo>
                  <a:pt x="0" y="0"/>
                </a:moveTo>
                <a:lnTo>
                  <a:pt x="2056060" y="0"/>
                </a:lnTo>
                <a:lnTo>
                  <a:pt x="2056060" y="1960967"/>
                </a:lnTo>
                <a:lnTo>
                  <a:pt x="0" y="196096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7133997" y="2989165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3"/>
              </a:lnSpc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Creation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133997" y="3413200"/>
            <a:ext cx="4020007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Attackers craft phishing emails or messages that mimic legitimate communication from trusted sources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133997" y="7201785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03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Exploitation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133997" y="7683705"/>
            <a:ext cx="4020007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Attackers use the stolen information for financial gain, identity theft, or further cyber attacks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549893" y="2889485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03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Delivery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549893" y="3375035"/>
            <a:ext cx="4020007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Phishing emails are sent to targets, often with urgent or enticing subject lines to prompt action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549893" y="7181293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03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Covering Tracks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549893" y="7638499"/>
            <a:ext cx="4020007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attackers may attempt to cover their tracks to avoid detection and attribution. This may involve deleting traces of their activity.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710195" y="3102591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3"/>
              </a:lnSpc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Research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710195" y="3598938"/>
            <a:ext cx="402000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Attackers research their targets to personalize their messages and make them more convincing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710195" y="7259912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3"/>
              </a:lnSpc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Deception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710195" y="7778115"/>
            <a:ext cx="4020007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Victims are tricked into clicking on malicious links, downloading attachments, or providing sensitive information</a:t>
            </a: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-267454" y="753895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720613" y="-13919217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7191610" y="2697768"/>
            <a:ext cx="3904780" cy="5828030"/>
          </a:xfrm>
          <a:custGeom>
            <a:avLst/>
            <a:gdLst/>
            <a:ahLst/>
            <a:cxnLst/>
            <a:rect l="l" t="t" r="r" b="b"/>
            <a:pathLst>
              <a:path w="3904780" h="5828030">
                <a:moveTo>
                  <a:pt x="0" y="0"/>
                </a:moveTo>
                <a:lnTo>
                  <a:pt x="3904780" y="0"/>
                </a:lnTo>
                <a:lnTo>
                  <a:pt x="3904780" y="5828030"/>
                </a:lnTo>
                <a:lnTo>
                  <a:pt x="0" y="5828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1028700" y="730990"/>
            <a:ext cx="5345511" cy="286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1"/>
              </a:lnSpc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Recognizing Phishing Emails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3538071"/>
            <a:ext cx="4648435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Tips for recognizing phishing emails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612455" y="2329983"/>
            <a:ext cx="4646845" cy="3345010"/>
            <a:chOff x="0" y="0"/>
            <a:chExt cx="6195793" cy="4460013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699668"/>
              <a:ext cx="6195793" cy="2760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Hover over links before clicking to see the actual URL. Be cautious of shortened URLs or links that don't match the purported destination.</a:t>
              </a:r>
            </a:p>
            <a:p>
              <a:pPr>
                <a:lnSpc>
                  <a:spcPts val="3359"/>
                </a:lnSpc>
              </a:pPr>
              <a:endParaRPr lang="en-US" sz="2400">
                <a:solidFill>
                  <a:srgbClr val="010118"/>
                </a:solidFill>
                <a:latin typeface="TT Norms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42010"/>
              <a:ext cx="6195793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010118"/>
                  </a:solidFill>
                  <a:latin typeface="TT Norms Bold"/>
                </a:rPr>
                <a:t>Verify Links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6195793" cy="93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FE41D0"/>
                  </a:solidFill>
                  <a:latin typeface="TT Norms Bold"/>
                </a:rPr>
                <a:t>03.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12455" y="5611783"/>
            <a:ext cx="4646845" cy="2925910"/>
            <a:chOff x="0" y="0"/>
            <a:chExt cx="6195793" cy="3901213"/>
          </a:xfrm>
        </p:grpSpPr>
        <p:sp>
          <p:nvSpPr>
            <p:cNvPr id="24" name="TextBox 24"/>
            <p:cNvSpPr txBox="1"/>
            <p:nvPr/>
          </p:nvSpPr>
          <p:spPr>
            <a:xfrm>
              <a:off x="0" y="1699668"/>
              <a:ext cx="6195793" cy="220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Don't download attachments from unknown senders. Malicious attachments can contain malware or ransomware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842010"/>
              <a:ext cx="6195793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010118"/>
                  </a:solidFill>
                  <a:latin typeface="TT Norms Bold"/>
                </a:rPr>
                <a:t>Examine Attachments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85725"/>
              <a:ext cx="6195793" cy="93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FE41D0"/>
                  </a:solidFill>
                  <a:latin typeface="TT Norms Bold"/>
                </a:rPr>
                <a:t>04.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78033" y="4750287"/>
            <a:ext cx="4646845" cy="2925910"/>
            <a:chOff x="0" y="0"/>
            <a:chExt cx="6195793" cy="3901213"/>
          </a:xfrm>
        </p:grpSpPr>
        <p:sp>
          <p:nvSpPr>
            <p:cNvPr id="28" name="TextBox 28"/>
            <p:cNvSpPr txBox="1"/>
            <p:nvPr/>
          </p:nvSpPr>
          <p:spPr>
            <a:xfrm>
              <a:off x="0" y="1699668"/>
              <a:ext cx="6195793" cy="220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Verify the sender's email address. Beware of emails from unfamiliar or suspicious addresses.</a:t>
              </a:r>
            </a:p>
            <a:p>
              <a:pPr>
                <a:lnSpc>
                  <a:spcPts val="3359"/>
                </a:lnSpc>
              </a:pPr>
              <a:endParaRPr lang="en-US" sz="2400">
                <a:solidFill>
                  <a:srgbClr val="010118"/>
                </a:solidFill>
                <a:latin typeface="TT Norms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842010"/>
              <a:ext cx="6195793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010118"/>
                  </a:solidFill>
                  <a:latin typeface="TT Norms Bold"/>
                </a:rPr>
                <a:t>Check the Sender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85725"/>
              <a:ext cx="6195793" cy="93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FE41D0"/>
                  </a:solidFill>
                  <a:latin typeface="TT Norms Bold"/>
                </a:rPr>
                <a:t>01.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378033" y="7272393"/>
            <a:ext cx="6090679" cy="2506810"/>
            <a:chOff x="0" y="0"/>
            <a:chExt cx="8120905" cy="3342413"/>
          </a:xfrm>
        </p:grpSpPr>
        <p:sp>
          <p:nvSpPr>
            <p:cNvPr id="32" name="TextBox 32"/>
            <p:cNvSpPr txBox="1"/>
            <p:nvPr/>
          </p:nvSpPr>
          <p:spPr>
            <a:xfrm>
              <a:off x="0" y="1699668"/>
              <a:ext cx="8120905" cy="164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Watch out for spelling and grammar mistakes, generic greetings, urgent requests, and offers that seem too good to be true.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842010"/>
              <a:ext cx="8120905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010118"/>
                  </a:solidFill>
                  <a:latin typeface="TT Norms Bold"/>
                </a:rPr>
                <a:t>Look for Red Flags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85725"/>
              <a:ext cx="8120905" cy="93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FF6F38"/>
                  </a:solidFill>
                  <a:latin typeface="TT Norms Bold"/>
                </a:rPr>
                <a:t>02.</a:t>
              </a:r>
            </a:p>
          </p:txBody>
        </p:sp>
      </p:grp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13028302" y="-12962728"/>
            <a:ext cx="15661399" cy="18224174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604594" y="2315350"/>
            <a:ext cx="9078811" cy="6942950"/>
          </a:xfrm>
          <a:custGeom>
            <a:avLst/>
            <a:gdLst/>
            <a:ahLst/>
            <a:cxnLst/>
            <a:rect l="l" t="t" r="r" b="b"/>
            <a:pathLst>
              <a:path w="9078811" h="6942950">
                <a:moveTo>
                  <a:pt x="0" y="0"/>
                </a:moveTo>
                <a:lnTo>
                  <a:pt x="9078812" y="0"/>
                </a:lnTo>
                <a:lnTo>
                  <a:pt x="9078812" y="6942950"/>
                </a:lnTo>
                <a:lnTo>
                  <a:pt x="0" y="6942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782" b="-178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448364" y="540973"/>
            <a:ext cx="9391272" cy="1546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36"/>
              </a:lnSpc>
            </a:pPr>
            <a:r>
              <a:rPr lang="en-US" sz="5200">
                <a:solidFill>
                  <a:srgbClr val="010118"/>
                </a:solidFill>
                <a:latin typeface="TT Norms Bold"/>
              </a:rPr>
              <a:t>Sample Example of how phishing email may look like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55429" y="3897614"/>
            <a:ext cx="377714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T Norms Bold"/>
              </a:rPr>
              <a:t>ADVANCED SECURITY</a:t>
            </a: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-1847532" y="8428517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35102" y="1028700"/>
            <a:ext cx="5000416" cy="3920930"/>
            <a:chOff x="0" y="0"/>
            <a:chExt cx="1189394" cy="93262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89394" cy="932629"/>
            </a:xfrm>
            <a:custGeom>
              <a:avLst/>
              <a:gdLst/>
              <a:ahLst/>
              <a:cxnLst/>
              <a:rect l="l" t="t" r="r" b="b"/>
              <a:pathLst>
                <a:path w="1189394" h="932629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835102" y="5337370"/>
            <a:ext cx="5000416" cy="3920930"/>
            <a:chOff x="0" y="0"/>
            <a:chExt cx="1189394" cy="93262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89394" cy="932629"/>
            </a:xfrm>
            <a:custGeom>
              <a:avLst/>
              <a:gdLst/>
              <a:ahLst/>
              <a:cxnLst/>
              <a:rect l="l" t="t" r="r" b="b"/>
              <a:pathLst>
                <a:path w="1189394" h="932629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258884" y="1028700"/>
            <a:ext cx="5000416" cy="3920930"/>
            <a:chOff x="0" y="0"/>
            <a:chExt cx="1189394" cy="93262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89394" cy="932629"/>
            </a:xfrm>
            <a:custGeom>
              <a:avLst/>
              <a:gdLst/>
              <a:ahLst/>
              <a:cxnLst/>
              <a:rect l="l" t="t" r="r" b="b"/>
              <a:pathLst>
                <a:path w="1189394" h="932629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258884" y="5337370"/>
            <a:ext cx="5000416" cy="3920930"/>
            <a:chOff x="0" y="0"/>
            <a:chExt cx="1189394" cy="93262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89394" cy="932629"/>
            </a:xfrm>
            <a:custGeom>
              <a:avLst/>
              <a:gdLst/>
              <a:ahLst/>
              <a:cxnLst/>
              <a:rect l="l" t="t" r="r" b="b"/>
              <a:pathLst>
                <a:path w="1189394" h="932629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6652751" y="860133"/>
            <a:ext cx="2316827" cy="1349552"/>
          </a:xfrm>
          <a:custGeom>
            <a:avLst/>
            <a:gdLst/>
            <a:ahLst/>
            <a:cxnLst/>
            <a:rect l="l" t="t" r="r" b="b"/>
            <a:pathLst>
              <a:path w="2316827" h="1349552">
                <a:moveTo>
                  <a:pt x="0" y="0"/>
                </a:moveTo>
                <a:lnTo>
                  <a:pt x="2316827" y="0"/>
                </a:lnTo>
                <a:lnTo>
                  <a:pt x="2316827" y="1349552"/>
                </a:lnTo>
                <a:lnTo>
                  <a:pt x="0" y="1349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0951373" y="860133"/>
            <a:ext cx="884145" cy="810098"/>
          </a:xfrm>
          <a:custGeom>
            <a:avLst/>
            <a:gdLst/>
            <a:ahLst/>
            <a:cxnLst/>
            <a:rect l="l" t="t" r="r" b="b"/>
            <a:pathLst>
              <a:path w="884145" h="810098">
                <a:moveTo>
                  <a:pt x="0" y="0"/>
                </a:moveTo>
                <a:lnTo>
                  <a:pt x="884145" y="0"/>
                </a:lnTo>
                <a:lnTo>
                  <a:pt x="884145" y="810098"/>
                </a:lnTo>
                <a:lnTo>
                  <a:pt x="0" y="810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2258884" y="860133"/>
            <a:ext cx="1480472" cy="1480472"/>
          </a:xfrm>
          <a:custGeom>
            <a:avLst/>
            <a:gdLst/>
            <a:ahLst/>
            <a:cxnLst/>
            <a:rect l="l" t="t" r="r" b="b"/>
            <a:pathLst>
              <a:path w="1480472" h="1480472">
                <a:moveTo>
                  <a:pt x="0" y="0"/>
                </a:moveTo>
                <a:lnTo>
                  <a:pt x="1480471" y="0"/>
                </a:lnTo>
                <a:lnTo>
                  <a:pt x="1480471" y="1480472"/>
                </a:lnTo>
                <a:lnTo>
                  <a:pt x="0" y="14804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6011471" y="3960395"/>
            <a:ext cx="1247829" cy="1123046"/>
          </a:xfrm>
          <a:custGeom>
            <a:avLst/>
            <a:gdLst/>
            <a:ahLst/>
            <a:cxnLst/>
            <a:rect l="l" t="t" r="r" b="b"/>
            <a:pathLst>
              <a:path w="1247829" h="1123046">
                <a:moveTo>
                  <a:pt x="0" y="0"/>
                </a:moveTo>
                <a:lnTo>
                  <a:pt x="1247829" y="0"/>
                </a:lnTo>
                <a:lnTo>
                  <a:pt x="1247829" y="1123046"/>
                </a:lnTo>
                <a:lnTo>
                  <a:pt x="0" y="11230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0502175" y="8644843"/>
            <a:ext cx="1457123" cy="624741"/>
          </a:xfrm>
          <a:custGeom>
            <a:avLst/>
            <a:gdLst/>
            <a:ahLst/>
            <a:cxnLst/>
            <a:rect l="l" t="t" r="r" b="b"/>
            <a:pathLst>
              <a:path w="1457123" h="624741">
                <a:moveTo>
                  <a:pt x="0" y="0"/>
                </a:moveTo>
                <a:lnTo>
                  <a:pt x="1457123" y="0"/>
                </a:lnTo>
                <a:lnTo>
                  <a:pt x="1457123" y="624742"/>
                </a:lnTo>
                <a:lnTo>
                  <a:pt x="0" y="624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7095626" y="5083441"/>
            <a:ext cx="1431078" cy="1406034"/>
          </a:xfrm>
          <a:custGeom>
            <a:avLst/>
            <a:gdLst/>
            <a:ahLst/>
            <a:cxnLst/>
            <a:rect l="l" t="t" r="r" b="b"/>
            <a:pathLst>
              <a:path w="1431078" h="1406034">
                <a:moveTo>
                  <a:pt x="0" y="0"/>
                </a:moveTo>
                <a:lnTo>
                  <a:pt x="1431077" y="0"/>
                </a:lnTo>
                <a:lnTo>
                  <a:pt x="1431077" y="1406034"/>
                </a:lnTo>
                <a:lnTo>
                  <a:pt x="0" y="14060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2353651" y="5178230"/>
            <a:ext cx="1290938" cy="1483836"/>
          </a:xfrm>
          <a:custGeom>
            <a:avLst/>
            <a:gdLst/>
            <a:ahLst/>
            <a:cxnLst/>
            <a:rect l="l" t="t" r="r" b="b"/>
            <a:pathLst>
              <a:path w="1290938" h="1483836">
                <a:moveTo>
                  <a:pt x="0" y="0"/>
                </a:moveTo>
                <a:lnTo>
                  <a:pt x="1290937" y="0"/>
                </a:lnTo>
                <a:lnTo>
                  <a:pt x="1290937" y="1483836"/>
                </a:lnTo>
                <a:lnTo>
                  <a:pt x="0" y="148383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821164" y="8448325"/>
            <a:ext cx="1628444" cy="1017778"/>
          </a:xfrm>
          <a:custGeom>
            <a:avLst/>
            <a:gdLst/>
            <a:ahLst/>
            <a:cxnLst/>
            <a:rect l="l" t="t" r="r" b="b"/>
            <a:pathLst>
              <a:path w="1628444" h="1017778">
                <a:moveTo>
                  <a:pt x="0" y="0"/>
                </a:moveTo>
                <a:lnTo>
                  <a:pt x="1628444" y="0"/>
                </a:lnTo>
                <a:lnTo>
                  <a:pt x="1628444" y="1017778"/>
                </a:lnTo>
                <a:lnTo>
                  <a:pt x="0" y="101777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7210730" y="2569205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3"/>
              </a:lnSpc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Check the URL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10730" y="3053598"/>
            <a:ext cx="4020007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Look for HTTPS and verify the website's domain. Phishing websites may have misspelled or slightly altered URLs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10730" y="6813038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03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Be Wary of Pop-ups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210730" y="7324975"/>
            <a:ext cx="4020007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Avoid clicking on pop-up windows, especially those requesting personal information or login credentials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397493" y="2569205"/>
            <a:ext cx="4371603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03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Verify Security Indicators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397493" y="3053598"/>
            <a:ext cx="4020007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 Look for security icons like padlocks or trust seals. However, be cautious as these can be spoofed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615379" y="6871623"/>
            <a:ext cx="4020007" cy="42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03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Use Security Software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615379" y="7324975"/>
            <a:ext cx="4020007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Install and regularly update antivirus and anti-phishing software to help detect and block malicious websites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28700" y="2219210"/>
            <a:ext cx="4663678" cy="286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Avoiding Phishing Websites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28700" y="5277701"/>
            <a:ext cx="4663678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Phishing websites: where trust is just a facade, and danger lurks behind every link.</a:t>
            </a: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920</Words>
  <Application>Microsoft Office PowerPoint</Application>
  <PresentationFormat>Custom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TT Norms</vt:lpstr>
      <vt:lpstr>Arial</vt:lpstr>
      <vt:lpstr>Canva Sans</vt:lpstr>
      <vt:lpstr>Calibri</vt:lpstr>
      <vt:lpstr>TT Norms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</dc:title>
  <cp:lastModifiedBy>hp</cp:lastModifiedBy>
  <cp:revision>1</cp:revision>
  <dcterms:created xsi:type="dcterms:W3CDTF">2006-08-16T00:00:00Z</dcterms:created>
  <dcterms:modified xsi:type="dcterms:W3CDTF">2024-04-17T15:38:11Z</dcterms:modified>
  <dc:identifier>DAGBpqyI3rQ</dc:identifier>
</cp:coreProperties>
</file>