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65" r:id="rId4"/>
    <p:sldId id="258" r:id="rId5"/>
    <p:sldId id="257" r:id="rId6"/>
    <p:sldId id="269" r:id="rId7"/>
    <p:sldId id="268" r:id="rId8"/>
    <p:sldId id="271" r:id="rId9"/>
    <p:sldId id="272" r:id="rId10"/>
    <p:sldId id="260" r:id="rId11"/>
    <p:sldId id="279" r:id="rId12"/>
    <p:sldId id="261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0000"/>
    <a:srgbClr val="00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>
      <p:cViewPr>
        <p:scale>
          <a:sx n="69" d="100"/>
          <a:sy n="69" d="100"/>
        </p:scale>
        <p:origin x="110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AD1F1-416F-48D4-ADF3-EEF37A1896ED}" type="datetimeFigureOut">
              <a:rPr lang="en-US" smtClean="0"/>
              <a:t>12-Jun-24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0DC7A-5C53-46DC-BB50-765E30D75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7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39975"/>
            <a:ext cx="91440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313" y="228600"/>
            <a:ext cx="2512887" cy="681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12-Jun-24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12-Jun-24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12-Jun-24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12-Jun-24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219200"/>
            <a:ext cx="89916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-2381" y="30481"/>
            <a:ext cx="9146381" cy="71913"/>
            <a:chOff x="0" y="6800850"/>
            <a:chExt cx="9144000" cy="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0" y="6800850"/>
              <a:ext cx="3044952" cy="0"/>
            </a:xfrm>
            <a:prstGeom prst="line">
              <a:avLst/>
            </a:prstGeom>
            <a:ln w="76200">
              <a:solidFill>
                <a:srgbClr val="404096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3044952" y="6800850"/>
              <a:ext cx="3044952" cy="0"/>
            </a:xfrm>
            <a:prstGeom prst="line">
              <a:avLst/>
            </a:prstGeom>
            <a:ln w="76200">
              <a:solidFill>
                <a:srgbClr val="F58634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6089904" y="6800850"/>
              <a:ext cx="3054096" cy="0"/>
            </a:xfrm>
            <a:prstGeom prst="line">
              <a:avLst/>
            </a:prstGeom>
            <a:ln w="76200">
              <a:solidFill>
                <a:srgbClr val="FACD2A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 userDrawn="1"/>
        </p:nvGrpSpPr>
        <p:grpSpPr>
          <a:xfrm>
            <a:off x="-2381" y="6819425"/>
            <a:ext cx="9148762" cy="71913"/>
            <a:chOff x="0" y="6800850"/>
            <a:chExt cx="9144000" cy="0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0" y="6800850"/>
              <a:ext cx="3044952" cy="0"/>
            </a:xfrm>
            <a:prstGeom prst="line">
              <a:avLst/>
            </a:prstGeom>
            <a:ln w="76200">
              <a:solidFill>
                <a:srgbClr val="404096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3044952" y="6800850"/>
              <a:ext cx="3044952" cy="0"/>
            </a:xfrm>
            <a:prstGeom prst="line">
              <a:avLst/>
            </a:prstGeom>
            <a:ln w="76200">
              <a:solidFill>
                <a:srgbClr val="F58634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089904" y="6800850"/>
              <a:ext cx="3054096" cy="0"/>
            </a:xfrm>
            <a:prstGeom prst="line">
              <a:avLst/>
            </a:prstGeom>
            <a:ln w="76200">
              <a:solidFill>
                <a:srgbClr val="FACD2A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 userDrawn="1"/>
        </p:nvGrpSpPr>
        <p:grpSpPr>
          <a:xfrm>
            <a:off x="-9524" y="1184752"/>
            <a:ext cx="9153524" cy="104298"/>
            <a:chOff x="0" y="6800850"/>
            <a:chExt cx="9144000" cy="0"/>
          </a:xfrm>
        </p:grpSpPr>
        <p:cxnSp>
          <p:nvCxnSpPr>
            <p:cNvPr id="21" name="Straight Connector 20"/>
            <p:cNvCxnSpPr/>
            <p:nvPr userDrawn="1"/>
          </p:nvCxnSpPr>
          <p:spPr>
            <a:xfrm>
              <a:off x="0" y="6800850"/>
              <a:ext cx="3044952" cy="0"/>
            </a:xfrm>
            <a:prstGeom prst="line">
              <a:avLst/>
            </a:prstGeom>
            <a:ln w="76200">
              <a:solidFill>
                <a:srgbClr val="404096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3044952" y="6800850"/>
              <a:ext cx="3044952" cy="0"/>
            </a:xfrm>
            <a:prstGeom prst="line">
              <a:avLst/>
            </a:prstGeom>
            <a:ln w="76200">
              <a:solidFill>
                <a:srgbClr val="F58634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089904" y="6800850"/>
              <a:ext cx="3054096" cy="0"/>
            </a:xfrm>
            <a:prstGeom prst="line">
              <a:avLst/>
            </a:prstGeom>
            <a:ln w="76200">
              <a:solidFill>
                <a:srgbClr val="FACD2A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small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cropolium.com/blog/transportation-management-software-development-a-detailed-overview/" TargetMode="External"/><Relationship Id="rId2" Type="http://schemas.openxmlformats.org/officeDocument/2006/relationships/hyperlink" Target="https://ijrpr.com/uploads/V3ISSUE5/IJRPR4070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54175"/>
            <a:ext cx="9144000" cy="1470025"/>
          </a:xfrm>
        </p:spPr>
        <p:txBody>
          <a:bodyPr/>
          <a:lstStyle/>
          <a:p>
            <a:r>
              <a:rPr lang="en-US" sz="4000" dirty="0" smtClean="0">
                <a:solidFill>
                  <a:srgbClr val="002060"/>
                </a:solidFill>
              </a:rPr>
              <a:t>Project Title</a:t>
            </a:r>
            <a:endParaRPr lang="en-US" sz="4000" dirty="0">
              <a:solidFill>
                <a:srgbClr val="00206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58842"/>
              </p:ext>
            </p:extLst>
          </p:nvPr>
        </p:nvGraphicFramePr>
        <p:xfrm>
          <a:off x="1524000" y="3810000"/>
          <a:ext cx="6032500" cy="144970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85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 MEMBERS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S.No</a:t>
                      </a:r>
                      <a:r>
                        <a:rPr lang="en-U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Enrollment #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Student Name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02-131222-090</a:t>
                      </a:r>
                      <a:endParaRPr 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Ayesha</a:t>
                      </a:r>
                      <a:endParaRPr lang="en-US" dirty="0"/>
                    </a:p>
                  </a:txBody>
                  <a:tcPr marL="9525" marR="9525" marT="9525" marB="0" anchor="ctr"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8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02-131222-097</a:t>
                      </a:r>
                      <a:endParaRPr 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Arifa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Naseem</a:t>
                      </a:r>
                      <a:endParaRPr lang="en-US" dirty="0"/>
                    </a:p>
                  </a:txBody>
                  <a:tcPr marL="9525" marR="9525" marT="9525" marB="0" anchor="ctr"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800" b="1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02-131222-088</a:t>
                      </a:r>
                      <a:endParaRPr lang="en-US" dirty="0"/>
                    </a:p>
                  </a:txBody>
                  <a:tcPr marL="9525" marR="9525" marT="9525" marB="0" anchor="ctr"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Hafsa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Shahid</a:t>
                      </a:r>
                      <a:endParaRPr lang="en-US" dirty="0"/>
                    </a:p>
                  </a:txBody>
                  <a:tcPr marL="9525" marR="9525" marT="9525" marB="0" anchor="ctr"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333500" y="2743200"/>
            <a:ext cx="647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Britannic Bold" panose="020B0903060703020204" pitchFamily="34" charset="0"/>
                <a:ea typeface="Calibri" panose="020F0502020204030204" pitchFamily="34" charset="0"/>
              </a:rPr>
              <a:t>Transport </a:t>
            </a:r>
            <a:r>
              <a:rPr lang="en-US" sz="3600" b="1" dirty="0" smtClean="0">
                <a:latin typeface="Britannic Bold" panose="020B0903060703020204" pitchFamily="34" charset="0"/>
                <a:ea typeface="Calibri" panose="020F0502020204030204" pitchFamily="34" charset="0"/>
              </a:rPr>
              <a:t>Management System</a:t>
            </a:r>
            <a:endParaRPr lang="en-US" sz="36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88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864" y="1371600"/>
            <a:ext cx="8424736" cy="4800600"/>
          </a:xfrm>
        </p:spPr>
        <p:txBody>
          <a:bodyPr>
            <a:normAutofit/>
          </a:bodyPr>
          <a:lstStyle/>
          <a:p>
            <a:r>
              <a:rPr lang="en-US" sz="2000" dirty="0"/>
              <a:t>Objective</a:t>
            </a:r>
            <a:r>
              <a:rPr lang="en-US" sz="2000" b="0" dirty="0"/>
              <a:t>: Address transportation management challenges with a comprehensive, user-friendly system</a:t>
            </a:r>
            <a:r>
              <a:rPr lang="en-US" sz="2000" b="0" dirty="0" smtClean="0"/>
              <a:t>.</a:t>
            </a:r>
          </a:p>
          <a:p>
            <a:pPr marL="0" indent="0">
              <a:buNone/>
            </a:pPr>
            <a:endParaRPr lang="en-US" sz="2000" b="0" dirty="0"/>
          </a:p>
          <a:p>
            <a:r>
              <a:rPr lang="en-US" sz="2000" dirty="0"/>
              <a:t>Target Users</a:t>
            </a:r>
            <a:r>
              <a:rPr lang="en-US" sz="2000" b="0" dirty="0"/>
              <a:t>: Bus agencies, travel operators, and passengers</a:t>
            </a:r>
            <a:r>
              <a:rPr lang="en-US" sz="2000" b="0" dirty="0" smtClean="0"/>
              <a:t>.</a:t>
            </a:r>
          </a:p>
          <a:p>
            <a:pPr marL="0" indent="0">
              <a:buNone/>
            </a:pPr>
            <a:endParaRPr lang="en-US" sz="2000" b="0" dirty="0"/>
          </a:p>
          <a:p>
            <a:r>
              <a:rPr lang="en-US" sz="2000" dirty="0"/>
              <a:t>Scalability</a:t>
            </a:r>
            <a:r>
              <a:rPr lang="en-US" sz="2000" b="0" dirty="0"/>
              <a:t>: Designed to adapt and scale according to evolving needs</a:t>
            </a:r>
            <a:r>
              <a:rPr lang="en-US" sz="2000" b="0" dirty="0" smtClean="0"/>
              <a:t>.</a:t>
            </a:r>
          </a:p>
          <a:p>
            <a:endParaRPr lang="en-US" sz="2000" b="0" dirty="0"/>
          </a:p>
          <a:p>
            <a:r>
              <a:rPr lang="en-US" sz="2000" dirty="0" smtClean="0"/>
              <a:t>Modules</a:t>
            </a:r>
            <a:r>
              <a:rPr lang="en-US" sz="2000" b="0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Logical Module: Tickets, buses, and route planning.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Scheduling Module: Bus schedules and database management.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View Module: User interface and data visualization.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-2381" y="30481"/>
            <a:ext cx="9146381" cy="71913"/>
            <a:chOff x="0" y="6800850"/>
            <a:chExt cx="9144000" cy="0"/>
          </a:xfrm>
        </p:grpSpPr>
        <p:cxnSp>
          <p:nvCxnSpPr>
            <p:cNvPr id="5" name="Straight Connector 4"/>
            <p:cNvCxnSpPr/>
            <p:nvPr userDrawn="1"/>
          </p:nvCxnSpPr>
          <p:spPr>
            <a:xfrm>
              <a:off x="0" y="6800850"/>
              <a:ext cx="3044952" cy="0"/>
            </a:xfrm>
            <a:prstGeom prst="line">
              <a:avLst/>
            </a:prstGeom>
            <a:ln w="76200">
              <a:solidFill>
                <a:srgbClr val="404096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 userDrawn="1"/>
          </p:nvCxnSpPr>
          <p:spPr>
            <a:xfrm>
              <a:off x="3044952" y="6800850"/>
              <a:ext cx="3044952" cy="0"/>
            </a:xfrm>
            <a:prstGeom prst="line">
              <a:avLst/>
            </a:prstGeom>
            <a:ln w="76200">
              <a:solidFill>
                <a:srgbClr val="F58634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 userDrawn="1"/>
          </p:nvCxnSpPr>
          <p:spPr>
            <a:xfrm>
              <a:off x="6089904" y="6800850"/>
              <a:ext cx="3054096" cy="0"/>
            </a:xfrm>
            <a:prstGeom prst="line">
              <a:avLst/>
            </a:prstGeom>
            <a:ln w="76200">
              <a:solidFill>
                <a:srgbClr val="FACD2A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21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752600"/>
            <a:ext cx="5181600" cy="3810000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rgbClr val="002060"/>
                </a:solidFill>
              </a:rPr>
              <a:t>Working Software Demo...</a:t>
            </a:r>
            <a:endParaRPr lang="en-US" sz="8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92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7924800" cy="548640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800" dirty="0">
              <a:solidFill>
                <a:srgbClr val="FFFF00"/>
              </a:solidFill>
            </a:endParaRPr>
          </a:p>
          <a:p>
            <a:pPr marL="0" indent="-51435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AutoNum type="arabicPeriod"/>
            </a:pPr>
            <a:endParaRPr lang="en-US" sz="2800" b="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85800" y="1752600"/>
            <a:ext cx="6629400" cy="1176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 indent="-28575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https://ijrpr.com/uploads/V3ISSUE5/IJRPR4070.pdf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marR="0" indent="-28575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https://acropolium.com/blog/transportation-management-software-development-a-detailed-overview/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56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90800"/>
            <a:ext cx="5562600" cy="2133600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rgbClr val="002060"/>
                </a:solidFill>
              </a:rPr>
              <a:t>Thank You!</a:t>
            </a:r>
            <a:endParaRPr lang="en-US" sz="8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82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763000" cy="54864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Problem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Proposed 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Project Scope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Working Software Demo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References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63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600200"/>
            <a:ext cx="8458200" cy="4495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lvl="0" indent="0" algn="r">
              <a:spcBef>
                <a:spcPts val="0"/>
              </a:spcBef>
              <a:buClr>
                <a:srgbClr val="222B0D"/>
              </a:buClr>
              <a:buSzPts val="1100"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2900" y="1600200"/>
            <a:ext cx="85725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Overview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Transport Management Systems (TMS) are essential for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optimizing transportation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enhance efficiency, accuracy, and user satisfaction in transportation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User management, bus information storage, scheduling, ticketing, and revenue calculation. </a:t>
            </a:r>
          </a:p>
        </p:txBody>
      </p:sp>
    </p:spTree>
    <p:extLst>
      <p:ext uri="{BB962C8B-B14F-4D97-AF65-F5344CB8AC3E}">
        <p14:creationId xmlns:p14="http://schemas.microsoft.com/office/powerpoint/2010/main" val="180593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153400" cy="3828393"/>
          </a:xfrm>
        </p:spPr>
        <p:txBody>
          <a:bodyPr>
            <a:normAutofit/>
          </a:bodyPr>
          <a:lstStyle/>
          <a:p>
            <a:r>
              <a:rPr lang="en-US" sz="2400" dirty="0"/>
              <a:t>Current Challenges</a:t>
            </a:r>
            <a:r>
              <a:rPr lang="en-US" sz="2400" b="0" dirty="0"/>
              <a:t>: Manual scheduling, booking inefficiencies, and passenger management issues</a:t>
            </a:r>
            <a:r>
              <a:rPr lang="en-US" sz="2400" b="0" dirty="0" smtClean="0"/>
              <a:t>.</a:t>
            </a:r>
          </a:p>
          <a:p>
            <a:pPr marL="0" indent="0">
              <a:buNone/>
            </a:pPr>
            <a:endParaRPr lang="en-US" sz="2400" b="0" dirty="0"/>
          </a:p>
          <a:p>
            <a:r>
              <a:rPr lang="en-US" sz="2400" dirty="0"/>
              <a:t>Industry Needs</a:t>
            </a:r>
            <a:r>
              <a:rPr lang="en-US" sz="2400" b="0" dirty="0"/>
              <a:t>: A centralized, automated system to manage and streamline transportation operations</a:t>
            </a:r>
            <a:r>
              <a:rPr lang="en-US" sz="2400" b="0" dirty="0" smtClean="0"/>
              <a:t>.</a:t>
            </a:r>
          </a:p>
          <a:p>
            <a:pPr marL="0" indent="0">
              <a:buNone/>
            </a:pPr>
            <a:endParaRPr lang="en-US" sz="2400" b="0" dirty="0"/>
          </a:p>
          <a:p>
            <a:r>
              <a:rPr lang="en-US" sz="2400" dirty="0"/>
              <a:t>Technological Adoption</a:t>
            </a:r>
            <a:r>
              <a:rPr lang="en-US" sz="2400" b="0" dirty="0"/>
              <a:t>: Use of SQL Server and MySQL to handle data efficiently.</a:t>
            </a:r>
          </a:p>
        </p:txBody>
      </p:sp>
    </p:spTree>
    <p:extLst>
      <p:ext uri="{BB962C8B-B14F-4D97-AF65-F5344CB8AC3E}">
        <p14:creationId xmlns:p14="http://schemas.microsoft.com/office/powerpoint/2010/main" val="7439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153400" cy="4648200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b="0" dirty="0"/>
          </a:p>
          <a:p>
            <a:pPr marL="285750" marR="38100" indent="-285750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3273" y="1676400"/>
            <a:ext cx="838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Challenges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Inefficient manual processes in scheduling and booking.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Difficulties in managing passenger information and revenue calculations.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Customer dissatisfaction due to errors and delays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Impact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Operational inefficiencies and reduced service quality.</a:t>
            </a:r>
          </a:p>
        </p:txBody>
      </p:sp>
    </p:spTree>
    <p:extLst>
      <p:ext uri="{BB962C8B-B14F-4D97-AF65-F5344CB8AC3E}">
        <p14:creationId xmlns:p14="http://schemas.microsoft.com/office/powerpoint/2010/main" val="391264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32004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" sz="16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036" y="1632972"/>
            <a:ext cx="912090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Solution Overview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proposed solution is a robust transport management system that automates key tasks involved in managing transportation services. It streamlines operations, enhances accuracy, and improves the overall passenger experience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28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In Proposed </a:t>
            </a:r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371600"/>
            <a:ext cx="83058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 smtClean="0"/>
              <a:t> User </a:t>
            </a:r>
            <a:r>
              <a:rPr lang="en-US" sz="2000" b="1" dirty="0"/>
              <a:t>Management</a:t>
            </a:r>
            <a:r>
              <a:rPr lang="en-US" sz="2000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Register and manage users.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Secure authentication and role-based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smtClean="0"/>
              <a:t> Bus </a:t>
            </a:r>
            <a:r>
              <a:rPr lang="en-US" sz="2000" b="1" dirty="0"/>
              <a:t>Information</a:t>
            </a:r>
            <a:r>
              <a:rPr lang="en-US" sz="2000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Database of bus details (registration, seating, amenities).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smtClean="0"/>
              <a:t> Scheduling</a:t>
            </a:r>
            <a:r>
              <a:rPr lang="en-US" sz="2000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Route planning and driver assignments.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Real-time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smtClean="0"/>
              <a:t> Ticketing</a:t>
            </a:r>
            <a:r>
              <a:rPr lang="en-US" sz="2000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Online booking with seat selection.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Integrated payment gateways.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smtClean="0"/>
              <a:t> Passenger </a:t>
            </a:r>
            <a:r>
              <a:rPr lang="en-US" sz="2000" b="1" dirty="0"/>
              <a:t>Details</a:t>
            </a:r>
            <a:r>
              <a:rPr lang="en-US" sz="2000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Track passenger information.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Enhanced reporting and analytics.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smtClean="0"/>
              <a:t> Revenue </a:t>
            </a:r>
            <a:r>
              <a:rPr lang="en-US" sz="2000" b="1" dirty="0"/>
              <a:t>Calculation</a:t>
            </a:r>
            <a:r>
              <a:rPr lang="en-US" sz="2000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Automated fare and revenue tracking.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Financial reports for agencies.</a:t>
            </a:r>
          </a:p>
        </p:txBody>
      </p:sp>
    </p:spTree>
    <p:extLst>
      <p:ext uri="{BB962C8B-B14F-4D97-AF65-F5344CB8AC3E}">
        <p14:creationId xmlns:p14="http://schemas.microsoft.com/office/powerpoint/2010/main" val="150795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752600"/>
            <a:ext cx="7239000" cy="3724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552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Database Management Systems:</a:t>
            </a:r>
          </a:p>
          <a:p>
            <a:pPr lvl="1"/>
            <a:r>
              <a:rPr lang="en-US" sz="1800" dirty="0"/>
              <a:t>SQL Server: Primary DBMS.</a:t>
            </a:r>
          </a:p>
          <a:p>
            <a:pPr lvl="1"/>
            <a:r>
              <a:rPr lang="en-US" sz="1800" dirty="0"/>
              <a:t>MySQL: Secondary DBMS</a:t>
            </a:r>
            <a:r>
              <a:rPr lang="en-US" sz="1800" dirty="0" smtClean="0"/>
              <a:t>.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1800" dirty="0"/>
              <a:t>Development Tools:</a:t>
            </a:r>
          </a:p>
          <a:p>
            <a:pPr lvl="1"/>
            <a:r>
              <a:rPr lang="en-US" sz="1800" dirty="0"/>
              <a:t>SQL Server Management Studio: Manage databases.</a:t>
            </a:r>
          </a:p>
          <a:p>
            <a:pPr lvl="1"/>
            <a:r>
              <a:rPr lang="en-US" sz="1800" dirty="0"/>
              <a:t>Visual Studio: Code and test</a:t>
            </a:r>
            <a:r>
              <a:rPr lang="en-US" sz="1800" dirty="0" smtClean="0"/>
              <a:t>.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1800" dirty="0"/>
              <a:t>Programming Languages:</a:t>
            </a:r>
          </a:p>
          <a:p>
            <a:pPr lvl="1"/>
            <a:r>
              <a:rPr lang="en-US" sz="1800" dirty="0"/>
              <a:t>SQL: Database operations.</a:t>
            </a:r>
          </a:p>
          <a:p>
            <a:pPr lvl="1"/>
            <a:r>
              <a:rPr lang="en-US" sz="1800" dirty="0"/>
              <a:t>C#: Application development</a:t>
            </a:r>
            <a:r>
              <a:rPr lang="en-US" sz="1800" dirty="0" smtClean="0"/>
              <a:t>.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1800" dirty="0"/>
              <a:t>Additional Technologies:</a:t>
            </a:r>
          </a:p>
          <a:p>
            <a:pPr lvl="1"/>
            <a:r>
              <a:rPr lang="en-US" sz="1800" dirty="0"/>
              <a:t>Triggers and Stored Procedures: Automate tasks.</a:t>
            </a:r>
          </a:p>
          <a:p>
            <a:pPr lvl="1"/>
            <a:r>
              <a:rPr lang="en-US" sz="1800" dirty="0"/>
              <a:t>APIs: Integrate external services.</a:t>
            </a:r>
          </a:p>
          <a:p>
            <a:pPr lvl="1"/>
            <a:r>
              <a:rPr lang="en-US" sz="1800" dirty="0"/>
              <a:t>UI Technologies: Build responsive interfaces.</a:t>
            </a:r>
          </a:p>
          <a:p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11825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1881</TotalTime>
  <Words>455</Words>
  <Application>Microsoft Office PowerPoint</Application>
  <PresentationFormat>On-screen Show (4:3)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Britannic Bold</vt:lpstr>
      <vt:lpstr>Calibri</vt:lpstr>
      <vt:lpstr>Wingdings</vt:lpstr>
      <vt:lpstr>Office Theme</vt:lpstr>
      <vt:lpstr>Project Title</vt:lpstr>
      <vt:lpstr>Table of Contents</vt:lpstr>
      <vt:lpstr>Introduction</vt:lpstr>
      <vt:lpstr>Background</vt:lpstr>
      <vt:lpstr>Problem Statement</vt:lpstr>
      <vt:lpstr>Proposed Solution</vt:lpstr>
      <vt:lpstr>Features In Proposed Solution</vt:lpstr>
      <vt:lpstr>Methodology</vt:lpstr>
      <vt:lpstr>Technologies</vt:lpstr>
      <vt:lpstr>Project Scope</vt:lpstr>
      <vt:lpstr>Working Software Demo...</vt:lpstr>
      <vt:lpstr>References</vt:lpstr>
      <vt:lpstr>Thank You!</vt:lpstr>
    </vt:vector>
  </TitlesOfParts>
  <Manager>HOD SE</Manager>
  <Company>Bahria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 Proposal Defense Presentation Format</dc:title>
  <dc:subject>FYP</dc:subject>
  <dc:creator>Engr. M.  Adnan Ur Rehman</dc:creator>
  <dc:description>Approved by HOD SE</dc:description>
  <cp:lastModifiedBy>Windows User</cp:lastModifiedBy>
  <cp:revision>77</cp:revision>
  <dcterms:created xsi:type="dcterms:W3CDTF">2006-08-16T00:00:00Z</dcterms:created>
  <dcterms:modified xsi:type="dcterms:W3CDTF">2024-06-12T10:23:14Z</dcterms:modified>
  <cp:version>1</cp:version>
</cp:coreProperties>
</file>