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9" r:id="rId6"/>
    <p:sldId id="261" r:id="rId7"/>
    <p:sldId id="262" r:id="rId8"/>
    <p:sldId id="263" r:id="rId9"/>
    <p:sldId id="271" r:id="rId10"/>
    <p:sldId id="264" r:id="rId11"/>
    <p:sldId id="272" r:id="rId12"/>
    <p:sldId id="270"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F39F4E-6321-4828-8C2E-B2E99308118A}">
          <p14:sldIdLst>
            <p14:sldId id="257"/>
            <p14:sldId id="258"/>
            <p14:sldId id="259"/>
            <p14:sldId id="260"/>
            <p14:sldId id="269"/>
            <p14:sldId id="261"/>
            <p14:sldId id="262"/>
            <p14:sldId id="263"/>
            <p14:sldId id="271"/>
            <p14:sldId id="264"/>
            <p14:sldId id="272"/>
            <p14:sldId id="270"/>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80" autoAdjust="0"/>
    <p:restoredTop sz="94660"/>
  </p:normalViewPr>
  <p:slideViewPr>
    <p:cSldViewPr snapToGrid="0">
      <p:cViewPr varScale="1">
        <p:scale>
          <a:sx n="77" d="100"/>
          <a:sy n="77" d="100"/>
        </p:scale>
        <p:origin x="96"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3617BA-DDE9-4213-BA75-5890B82A7B13}"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1D8E-F405-48EF-BC14-D7D05578C6B8}" type="slidenum">
              <a:rPr lang="en-US" smtClean="0"/>
              <a:t>‹#›</a:t>
            </a:fld>
            <a:endParaRPr lang="en-US"/>
          </a:p>
        </p:txBody>
      </p:sp>
    </p:spTree>
    <p:extLst>
      <p:ext uri="{BB962C8B-B14F-4D97-AF65-F5344CB8AC3E}">
        <p14:creationId xmlns:p14="http://schemas.microsoft.com/office/powerpoint/2010/main" val="3565475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3617BA-DDE9-4213-BA75-5890B82A7B13}"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1D8E-F405-48EF-BC14-D7D05578C6B8}" type="slidenum">
              <a:rPr lang="en-US" smtClean="0"/>
              <a:t>‹#›</a:t>
            </a:fld>
            <a:endParaRPr lang="en-US"/>
          </a:p>
        </p:txBody>
      </p:sp>
    </p:spTree>
    <p:extLst>
      <p:ext uri="{BB962C8B-B14F-4D97-AF65-F5344CB8AC3E}">
        <p14:creationId xmlns:p14="http://schemas.microsoft.com/office/powerpoint/2010/main" val="55429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3617BA-DDE9-4213-BA75-5890B82A7B13}"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1D8E-F405-48EF-BC14-D7D05578C6B8}" type="slidenum">
              <a:rPr lang="en-US" smtClean="0"/>
              <a:t>‹#›</a:t>
            </a:fld>
            <a:endParaRPr lang="en-US"/>
          </a:p>
        </p:txBody>
      </p:sp>
    </p:spTree>
    <p:extLst>
      <p:ext uri="{BB962C8B-B14F-4D97-AF65-F5344CB8AC3E}">
        <p14:creationId xmlns:p14="http://schemas.microsoft.com/office/powerpoint/2010/main" val="192253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3617BA-DDE9-4213-BA75-5890B82A7B13}"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1D8E-F405-48EF-BC14-D7D05578C6B8}" type="slidenum">
              <a:rPr lang="en-US" smtClean="0"/>
              <a:t>‹#›</a:t>
            </a:fld>
            <a:endParaRPr lang="en-US"/>
          </a:p>
        </p:txBody>
      </p:sp>
    </p:spTree>
    <p:extLst>
      <p:ext uri="{BB962C8B-B14F-4D97-AF65-F5344CB8AC3E}">
        <p14:creationId xmlns:p14="http://schemas.microsoft.com/office/powerpoint/2010/main" val="219351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3617BA-DDE9-4213-BA75-5890B82A7B13}"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1D8E-F405-48EF-BC14-D7D05578C6B8}" type="slidenum">
              <a:rPr lang="en-US" smtClean="0"/>
              <a:t>‹#›</a:t>
            </a:fld>
            <a:endParaRPr lang="en-US"/>
          </a:p>
        </p:txBody>
      </p:sp>
    </p:spTree>
    <p:extLst>
      <p:ext uri="{BB962C8B-B14F-4D97-AF65-F5344CB8AC3E}">
        <p14:creationId xmlns:p14="http://schemas.microsoft.com/office/powerpoint/2010/main" val="194896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3617BA-DDE9-4213-BA75-5890B82A7B13}"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1D8E-F405-48EF-BC14-D7D05578C6B8}" type="slidenum">
              <a:rPr lang="en-US" smtClean="0"/>
              <a:t>‹#›</a:t>
            </a:fld>
            <a:endParaRPr lang="en-US"/>
          </a:p>
        </p:txBody>
      </p:sp>
    </p:spTree>
    <p:extLst>
      <p:ext uri="{BB962C8B-B14F-4D97-AF65-F5344CB8AC3E}">
        <p14:creationId xmlns:p14="http://schemas.microsoft.com/office/powerpoint/2010/main" val="44773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3617BA-DDE9-4213-BA75-5890B82A7B13}" type="datetimeFigureOut">
              <a:rPr lang="en-US" smtClean="0"/>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D1D8E-F405-48EF-BC14-D7D05578C6B8}" type="slidenum">
              <a:rPr lang="en-US" smtClean="0"/>
              <a:t>‹#›</a:t>
            </a:fld>
            <a:endParaRPr lang="en-US"/>
          </a:p>
        </p:txBody>
      </p:sp>
    </p:spTree>
    <p:extLst>
      <p:ext uri="{BB962C8B-B14F-4D97-AF65-F5344CB8AC3E}">
        <p14:creationId xmlns:p14="http://schemas.microsoft.com/office/powerpoint/2010/main" val="2486106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3617BA-DDE9-4213-BA75-5890B82A7B13}" type="datetimeFigureOut">
              <a:rPr lang="en-US" smtClean="0"/>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D1D8E-F405-48EF-BC14-D7D05578C6B8}" type="slidenum">
              <a:rPr lang="en-US" smtClean="0"/>
              <a:t>‹#›</a:t>
            </a:fld>
            <a:endParaRPr lang="en-US"/>
          </a:p>
        </p:txBody>
      </p:sp>
    </p:spTree>
    <p:extLst>
      <p:ext uri="{BB962C8B-B14F-4D97-AF65-F5344CB8AC3E}">
        <p14:creationId xmlns:p14="http://schemas.microsoft.com/office/powerpoint/2010/main" val="421791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617BA-DDE9-4213-BA75-5890B82A7B13}" type="datetimeFigureOut">
              <a:rPr lang="en-US" smtClean="0"/>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D1D8E-F405-48EF-BC14-D7D05578C6B8}" type="slidenum">
              <a:rPr lang="en-US" smtClean="0"/>
              <a:t>‹#›</a:t>
            </a:fld>
            <a:endParaRPr lang="en-US"/>
          </a:p>
        </p:txBody>
      </p:sp>
    </p:spTree>
    <p:extLst>
      <p:ext uri="{BB962C8B-B14F-4D97-AF65-F5344CB8AC3E}">
        <p14:creationId xmlns:p14="http://schemas.microsoft.com/office/powerpoint/2010/main" val="199218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3617BA-DDE9-4213-BA75-5890B82A7B13}"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1D8E-F405-48EF-BC14-D7D05578C6B8}" type="slidenum">
              <a:rPr lang="en-US" smtClean="0"/>
              <a:t>‹#›</a:t>
            </a:fld>
            <a:endParaRPr lang="en-US"/>
          </a:p>
        </p:txBody>
      </p:sp>
    </p:spTree>
    <p:extLst>
      <p:ext uri="{BB962C8B-B14F-4D97-AF65-F5344CB8AC3E}">
        <p14:creationId xmlns:p14="http://schemas.microsoft.com/office/powerpoint/2010/main" val="384536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3617BA-DDE9-4213-BA75-5890B82A7B13}"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1D8E-F405-48EF-BC14-D7D05578C6B8}" type="slidenum">
              <a:rPr lang="en-US" smtClean="0"/>
              <a:t>‹#›</a:t>
            </a:fld>
            <a:endParaRPr lang="en-US"/>
          </a:p>
        </p:txBody>
      </p:sp>
    </p:spTree>
    <p:extLst>
      <p:ext uri="{BB962C8B-B14F-4D97-AF65-F5344CB8AC3E}">
        <p14:creationId xmlns:p14="http://schemas.microsoft.com/office/powerpoint/2010/main" val="424629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3617BA-DDE9-4213-BA75-5890B82A7B13}" type="datetimeFigureOut">
              <a:rPr lang="en-US" smtClean="0"/>
              <a:t>3/18/2019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D1D8E-F405-48EF-BC14-D7D05578C6B8}" type="slidenum">
              <a:rPr lang="en-US" smtClean="0"/>
              <a:t>‹#›</a:t>
            </a:fld>
            <a:endParaRPr lang="en-US"/>
          </a:p>
        </p:txBody>
      </p:sp>
    </p:spTree>
    <p:extLst>
      <p:ext uri="{BB962C8B-B14F-4D97-AF65-F5344CB8AC3E}">
        <p14:creationId xmlns:p14="http://schemas.microsoft.com/office/powerpoint/2010/main" val="261408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latin typeface="Aharoni" panose="02010803020104030203" pitchFamily="2" charset="-79"/>
                <a:cs typeface="Aharoni" panose="02010803020104030203" pitchFamily="2" charset="-79"/>
              </a:rPr>
              <a:t>Agile M</a:t>
            </a:r>
            <a:r>
              <a:rPr lang="en-US" sz="5400" b="1" i="1" u="sng" dirty="0" smtClean="0">
                <a:latin typeface="Aharoni" panose="02010803020104030203" pitchFamily="2" charset="-79"/>
                <a:cs typeface="Aharoni" panose="02010803020104030203" pitchFamily="2" charset="-79"/>
              </a:rPr>
              <a:t>ethodology</a:t>
            </a:r>
            <a:r>
              <a:rPr lang="en-US" b="1" i="1" u="sng" dirty="0" smtClean="0">
                <a:latin typeface="Aharoni" panose="02010803020104030203" pitchFamily="2" charset="-79"/>
                <a:cs typeface="Aharoni" panose="02010803020104030203" pitchFamily="2" charset="-79"/>
              </a:rPr>
              <a:t> </a:t>
            </a:r>
            <a:endParaRPr lang="en-US" b="1" i="1" u="sng" dirty="0">
              <a:latin typeface="Aharoni" panose="02010803020104030203" pitchFamily="2" charset="-79"/>
              <a:cs typeface="Aharoni" panose="02010803020104030203" pitchFamily="2" charset="-79"/>
            </a:endParaRPr>
          </a:p>
        </p:txBody>
      </p:sp>
      <p:sp>
        <p:nvSpPr>
          <p:cNvPr id="4" name="Content Placeholder 3"/>
          <p:cNvSpPr>
            <a:spLocks noGrp="1"/>
          </p:cNvSpPr>
          <p:nvPr>
            <p:ph idx="1"/>
          </p:nvPr>
        </p:nvSpPr>
        <p:spPr/>
        <p:txBody>
          <a:bodyPr/>
          <a:lstStyle/>
          <a:p>
            <a:r>
              <a:rPr lang="en-US" dirty="0" smtClean="0"/>
              <a:t>Submitted to:: Satish Mahajan</a:t>
            </a:r>
          </a:p>
          <a:p>
            <a:endParaRPr lang="en-US" dirty="0"/>
          </a:p>
          <a:p>
            <a:endParaRPr lang="en-US" dirty="0" smtClean="0"/>
          </a:p>
          <a:p>
            <a:r>
              <a:rPr lang="en-US" dirty="0" err="1" smtClean="0"/>
              <a:t>Harpreet</a:t>
            </a:r>
            <a:r>
              <a:rPr lang="en-US" dirty="0" smtClean="0"/>
              <a:t> </a:t>
            </a:r>
            <a:r>
              <a:rPr lang="en-US" dirty="0" smtClean="0"/>
              <a:t>Saini</a:t>
            </a:r>
          </a:p>
          <a:p>
            <a:r>
              <a:rPr lang="en-US" dirty="0" err="1" smtClean="0"/>
              <a:t>Smriti</a:t>
            </a:r>
            <a:r>
              <a:rPr lang="en-US" dirty="0" smtClean="0"/>
              <a:t> Sharma</a:t>
            </a:r>
            <a:endParaRPr lang="en-US" dirty="0" smtClean="0"/>
          </a:p>
          <a:p>
            <a:r>
              <a:rPr lang="en-US" dirty="0" smtClean="0"/>
              <a:t>Ayesha</a:t>
            </a:r>
          </a:p>
          <a:p>
            <a:r>
              <a:rPr lang="en-US" dirty="0" err="1" smtClean="0"/>
              <a:t>Aditi</a:t>
            </a:r>
            <a:r>
              <a:rPr lang="en-US" dirty="0" smtClean="0"/>
              <a:t> Ghosh</a:t>
            </a:r>
          </a:p>
          <a:p>
            <a:r>
              <a:rPr lang="en-US" dirty="0" smtClean="0"/>
              <a:t>Manu Sharma</a:t>
            </a:r>
            <a:endParaRPr lang="en-US" dirty="0"/>
          </a:p>
        </p:txBody>
      </p:sp>
    </p:spTree>
    <p:extLst>
      <p:ext uri="{BB962C8B-B14F-4D97-AF65-F5344CB8AC3E}">
        <p14:creationId xmlns:p14="http://schemas.microsoft.com/office/powerpoint/2010/main" val="2581235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POKER PLANNING</a:t>
            </a:r>
            <a:endParaRPr lang="en-US" b="1" dirty="0"/>
          </a:p>
        </p:txBody>
      </p:sp>
      <p:pic>
        <p:nvPicPr>
          <p:cNvPr id="8196" name="Picture 4" descr="Image result for POKER PLANNING IN AGI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3201" y="1813099"/>
            <a:ext cx="725211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46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CARDS HAVE THESE VALUES WHICH REPRESENT STORY POINTS FOR THE USER STORIES.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1634" y="3019583"/>
            <a:ext cx="6463127" cy="2792493"/>
          </a:xfrm>
        </p:spPr>
      </p:pic>
    </p:spTree>
    <p:extLst>
      <p:ext uri="{BB962C8B-B14F-4D97-AF65-F5344CB8AC3E}">
        <p14:creationId xmlns:p14="http://schemas.microsoft.com/office/powerpoint/2010/main" val="1816918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DAILY STAND UP</a:t>
            </a:r>
            <a:endParaRPr lang="en-US" u="sng" dirty="0"/>
          </a:p>
        </p:txBody>
      </p:sp>
      <p:sp>
        <p:nvSpPr>
          <p:cNvPr id="3" name="Content Placeholder 2"/>
          <p:cNvSpPr>
            <a:spLocks noGrp="1"/>
          </p:cNvSpPr>
          <p:nvPr>
            <p:ph idx="1"/>
          </p:nvPr>
        </p:nvSpPr>
        <p:spPr/>
        <p:txBody>
          <a:bodyPr/>
          <a:lstStyle/>
          <a:p>
            <a:r>
              <a:rPr lang="en-US" dirty="0" smtClean="0"/>
              <a:t>Are daily scrum meetings</a:t>
            </a:r>
          </a:p>
          <a:p>
            <a:r>
              <a:rPr lang="en-US" dirty="0" smtClean="0"/>
              <a:t>Key Points  </a:t>
            </a:r>
          </a:p>
          <a:p>
            <a:pPr marL="514350" indent="-514350">
              <a:buFont typeface="+mj-lt"/>
              <a:buAutoNum type="arabicPeriod"/>
            </a:pPr>
            <a:r>
              <a:rPr lang="en-US" sz="2400" dirty="0" smtClean="0"/>
              <a:t>What I did Yesterday?</a:t>
            </a:r>
          </a:p>
          <a:p>
            <a:pPr marL="514350" indent="-514350">
              <a:buFont typeface="+mj-lt"/>
              <a:buAutoNum type="arabicPeriod"/>
            </a:pPr>
            <a:r>
              <a:rPr lang="en-US" sz="2400" dirty="0" smtClean="0"/>
              <a:t>What I will do today?</a:t>
            </a:r>
          </a:p>
          <a:p>
            <a:pPr marL="514350" indent="-514350">
              <a:buFont typeface="+mj-lt"/>
              <a:buAutoNum type="arabicPeriod"/>
            </a:pPr>
            <a:r>
              <a:rPr lang="en-US" sz="2400" dirty="0" smtClean="0"/>
              <a:t>What obstacles I am facing?</a:t>
            </a:r>
            <a:endParaRPr lang="en-US" sz="2400" dirty="0"/>
          </a:p>
          <a:p>
            <a:endParaRPr lang="en-US" dirty="0"/>
          </a:p>
          <a:p>
            <a:pPr marL="0" indent="0">
              <a:buNone/>
            </a:pPr>
            <a:endParaRPr lang="en-US" dirty="0" smtClean="0"/>
          </a:p>
        </p:txBody>
      </p:sp>
    </p:spTree>
    <p:extLst>
      <p:ext uri="{BB962C8B-B14F-4D97-AF65-F5344CB8AC3E}">
        <p14:creationId xmlns:p14="http://schemas.microsoft.com/office/powerpoint/2010/main" val="630906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KANBAN </a:t>
            </a:r>
            <a:endParaRPr lang="en-US" b="1" dirty="0"/>
          </a:p>
        </p:txBody>
      </p:sp>
      <p:sp>
        <p:nvSpPr>
          <p:cNvPr id="3" name="Content Placeholder 2"/>
          <p:cNvSpPr>
            <a:spLocks noGrp="1"/>
          </p:cNvSpPr>
          <p:nvPr>
            <p:ph idx="1"/>
          </p:nvPr>
        </p:nvSpPr>
        <p:spPr/>
        <p:txBody>
          <a:bodyPr/>
          <a:lstStyle/>
          <a:p>
            <a:r>
              <a:rPr lang="en-US" b="1" dirty="0"/>
              <a:t>Kanban</a:t>
            </a:r>
            <a:r>
              <a:rPr lang="en-US" dirty="0"/>
              <a:t> Software Tools. </a:t>
            </a:r>
            <a:endParaRPr lang="en-US" dirty="0" smtClean="0"/>
          </a:p>
          <a:p>
            <a:r>
              <a:rPr lang="en-US" b="1" dirty="0" smtClean="0"/>
              <a:t>Kanban</a:t>
            </a:r>
            <a:r>
              <a:rPr lang="en-US" dirty="0"/>
              <a:t> is a method for managing the creation of products with an emphasis on continual </a:t>
            </a:r>
            <a:r>
              <a:rPr lang="en-US" dirty="0" smtClean="0"/>
              <a:t>delivery.</a:t>
            </a:r>
          </a:p>
          <a:p>
            <a:r>
              <a:rPr lang="en-US" dirty="0" smtClean="0"/>
              <a:t> </a:t>
            </a:r>
            <a:r>
              <a:rPr lang="en-US" b="1" dirty="0" smtClean="0"/>
              <a:t>Kanban</a:t>
            </a:r>
            <a:r>
              <a:rPr lang="en-US" dirty="0"/>
              <a:t> is a process designed to help </a:t>
            </a:r>
            <a:r>
              <a:rPr lang="en-US" dirty="0" smtClean="0"/>
              <a:t>team members </a:t>
            </a:r>
            <a:r>
              <a:rPr lang="en-US" dirty="0"/>
              <a:t>work together more </a:t>
            </a:r>
            <a:r>
              <a:rPr lang="en-US" dirty="0" smtClean="0"/>
              <a:t>effectively</a:t>
            </a:r>
            <a:r>
              <a:rPr lang="en-US" dirty="0"/>
              <a:t>.</a:t>
            </a:r>
          </a:p>
        </p:txBody>
      </p:sp>
    </p:spTree>
    <p:extLst>
      <p:ext uri="{BB962C8B-B14F-4D97-AF65-F5344CB8AC3E}">
        <p14:creationId xmlns:p14="http://schemas.microsoft.com/office/powerpoint/2010/main" val="189682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ROLE OF PRODUCT OWNER</a:t>
            </a:r>
            <a:endParaRPr lang="en-US" b="1" dirty="0"/>
          </a:p>
        </p:txBody>
      </p:sp>
      <p:pic>
        <p:nvPicPr>
          <p:cNvPr id="1026" name="Picture 2" descr="Image result for role of product own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815311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448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VELOCITY</a:t>
            </a:r>
          </a:p>
        </p:txBody>
      </p:sp>
      <p:sp>
        <p:nvSpPr>
          <p:cNvPr id="3" name="Content Placeholder 2"/>
          <p:cNvSpPr>
            <a:spLocks noGrp="1"/>
          </p:cNvSpPr>
          <p:nvPr>
            <p:ph idx="1"/>
          </p:nvPr>
        </p:nvSpPr>
        <p:spPr/>
        <p:txBody>
          <a:bodyPr/>
          <a:lstStyle/>
          <a:p>
            <a:r>
              <a:rPr lang="en-US" dirty="0" smtClean="0"/>
              <a:t>Velocity is a measure of the amount of work a Team can tackle during a single Sprint. Velocity is calculated at the end of the Sprint by totaling the Points for all fully completed User Stories.</a:t>
            </a:r>
          </a:p>
          <a:p>
            <a:endParaRPr lang="en-US" dirty="0"/>
          </a:p>
          <a:p>
            <a:r>
              <a:rPr lang="en-US" dirty="0" smtClean="0"/>
              <a:t>Points from partially-completed or incomplete stories should not be counted in calculating velocity. Velocity should be tracked throughout the Sprint on the Sprint Burn down Chart and be made visible to all Team members. The slides below give a nice overview of how metrics are made visible</a:t>
            </a:r>
            <a:endParaRPr lang="en-US" dirty="0"/>
          </a:p>
        </p:txBody>
      </p:sp>
    </p:spTree>
    <p:extLst>
      <p:ext uri="{BB962C8B-B14F-4D97-AF65-F5344CB8AC3E}">
        <p14:creationId xmlns:p14="http://schemas.microsoft.com/office/powerpoint/2010/main" val="312950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SPRINT BACKLOG</a:t>
            </a:r>
            <a:endParaRPr lang="en-US" b="1" dirty="0"/>
          </a:p>
        </p:txBody>
      </p:sp>
      <p:sp>
        <p:nvSpPr>
          <p:cNvPr id="3" name="Content Placeholder 2"/>
          <p:cNvSpPr>
            <a:spLocks noGrp="1"/>
          </p:cNvSpPr>
          <p:nvPr>
            <p:ph idx="1"/>
          </p:nvPr>
        </p:nvSpPr>
        <p:spPr/>
        <p:txBody>
          <a:bodyPr/>
          <a:lstStyle/>
          <a:p>
            <a:r>
              <a:rPr lang="en-US" dirty="0"/>
              <a:t>T</a:t>
            </a:r>
            <a:r>
              <a:rPr lang="en-US" dirty="0" smtClean="0"/>
              <a:t>he Sprint Backlog is the set of Product Backlog items selected for the Sprint, plus a plan for delivering the product Increment and realizing the Sprint Goal. </a:t>
            </a:r>
          </a:p>
          <a:p>
            <a:endParaRPr lang="en-US" dirty="0"/>
          </a:p>
          <a:p>
            <a:r>
              <a:rPr lang="en-US" dirty="0" smtClean="0"/>
              <a:t>The Sprint Backlog is a forecast by the Development Team about what functionality will be in the next Increment and the work needed to deliver that functionality into a “Done” Increment.</a:t>
            </a:r>
            <a:endParaRPr lang="en-US" dirty="0"/>
          </a:p>
        </p:txBody>
      </p:sp>
    </p:spTree>
    <p:extLst>
      <p:ext uri="{BB962C8B-B14F-4D97-AF65-F5344CB8AC3E}">
        <p14:creationId xmlns:p14="http://schemas.microsoft.com/office/powerpoint/2010/main" val="4038948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Introduction </a:t>
            </a:r>
            <a:r>
              <a:rPr lang="en-US" b="1" dirty="0" smtClean="0"/>
              <a:t>and </a:t>
            </a:r>
            <a:r>
              <a:rPr lang="en-US" b="1" dirty="0" smtClean="0"/>
              <a:t>core </a:t>
            </a:r>
            <a:r>
              <a:rPr lang="en-US" b="1" dirty="0" smtClean="0"/>
              <a:t>values of Agile</a:t>
            </a:r>
            <a:endParaRPr lang="en-US" b="1" dirty="0"/>
          </a:p>
        </p:txBody>
      </p:sp>
      <p:pic>
        <p:nvPicPr>
          <p:cNvPr id="1026" name="Picture 2" descr="Agile Model &amp; Methodology: Guide for Developers and Test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0500" y="1933881"/>
            <a:ext cx="3925692" cy="4174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75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Introduction to SCRUM </a:t>
            </a:r>
            <a:endParaRPr lang="en-US" b="1" dirty="0"/>
          </a:p>
        </p:txBody>
      </p:sp>
      <p:pic>
        <p:nvPicPr>
          <p:cNvPr id="2050" name="Picture 2" descr="https://www.guru99.com/images/11-2014/agile_Processesv1_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7600" y="2374967"/>
            <a:ext cx="6870700" cy="3533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80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Role of master in SCRUM</a:t>
            </a:r>
            <a:endParaRPr lang="en-US" b="1" dirty="0"/>
          </a:p>
        </p:txBody>
      </p:sp>
      <p:pic>
        <p:nvPicPr>
          <p:cNvPr id="3074" name="Picture 2" descr="Image result for role of scrum master in agi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9301" y="1825625"/>
            <a:ext cx="632035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24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STORIES</a:t>
            </a:r>
            <a:endParaRPr lang="en-US" b="1" dirty="0"/>
          </a:p>
        </p:txBody>
      </p:sp>
      <p:pic>
        <p:nvPicPr>
          <p:cNvPr id="9218" name="Picture 2" descr="https://cdn-images-1.medium.com/max/1200/1*br1zGr54Lz6HBfAPuIOPJ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1876425"/>
            <a:ext cx="825872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79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SPRINT PLANNING</a:t>
            </a:r>
            <a:endParaRPr lang="en-US" b="1" dirty="0"/>
          </a:p>
        </p:txBody>
      </p:sp>
      <p:pic>
        <p:nvPicPr>
          <p:cNvPr id="4102" name="Picture 6" descr="Image result for SPRINT PLAN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1" y="1825625"/>
            <a:ext cx="733692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193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RETROSPECTION</a:t>
            </a:r>
            <a:endParaRPr lang="en-US" b="1" dirty="0"/>
          </a:p>
        </p:txBody>
      </p:sp>
      <p:sp>
        <p:nvSpPr>
          <p:cNvPr id="4" name="Content Placeholder 3"/>
          <p:cNvSpPr>
            <a:spLocks noGrp="1"/>
          </p:cNvSpPr>
          <p:nvPr>
            <p:ph sz="half" idx="2"/>
          </p:nvPr>
        </p:nvSpPr>
        <p:spPr/>
        <p:txBody>
          <a:bodyPr/>
          <a:lstStyle/>
          <a:p>
            <a:r>
              <a:rPr lang="en-US" b="0" dirty="0" smtClean="0"/>
              <a:t>An agile retrospective, or sprint retrospective as Scrum calls it, is a practice used by teams to </a:t>
            </a:r>
            <a:r>
              <a:rPr lang="en-US" dirty="0" smtClean="0"/>
              <a:t>reflect on their way of working, and to continuously become better in what they do</a:t>
            </a:r>
            <a:r>
              <a:rPr lang="en-US" b="0" dirty="0" smtClean="0"/>
              <a:t>.</a:t>
            </a:r>
            <a:endParaRPr lang="en-US" dirty="0" smtClean="0"/>
          </a:p>
          <a:p>
            <a:endParaRPr lang="en-US" dirty="0"/>
          </a:p>
        </p:txBody>
      </p:sp>
      <p:pic>
        <p:nvPicPr>
          <p:cNvPr id="6146" name="Picture 2" descr="Image result for retrospective in agile"/>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375400" y="2222500"/>
            <a:ext cx="5183188" cy="3313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211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 DOWN CHART</a:t>
            </a:r>
            <a:endParaRPr lang="en-US" dirty="0"/>
          </a:p>
        </p:txBody>
      </p:sp>
      <p:pic>
        <p:nvPicPr>
          <p:cNvPr id="7170" name="Picture 2" descr="Image result for BURN DOWN CHAR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2248" y="1825625"/>
            <a:ext cx="714750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713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Sprint</a:t>
            </a:r>
            <a:r>
              <a:rPr lang="en-US" dirty="0" smtClean="0"/>
              <a:t> Burn down Chart</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The Sprint </a:t>
            </a:r>
            <a:r>
              <a:rPr lang="en-US" dirty="0" smtClean="0"/>
              <a:t>Burn down </a:t>
            </a:r>
            <a:r>
              <a:rPr lang="en-US" dirty="0"/>
              <a:t>Chart makes the work of the Team visible. </a:t>
            </a:r>
            <a:endParaRPr lang="en-US" dirty="0" smtClean="0"/>
          </a:p>
          <a:p>
            <a:r>
              <a:rPr lang="en-US" dirty="0" smtClean="0"/>
              <a:t>It </a:t>
            </a:r>
            <a:r>
              <a:rPr lang="en-US" dirty="0"/>
              <a:t>is a graphic representation of the rate at which work is completed and how much work remains to be done.</a:t>
            </a:r>
          </a:p>
        </p:txBody>
      </p:sp>
    </p:spTree>
    <p:extLst>
      <p:ext uri="{BB962C8B-B14F-4D97-AF65-F5344CB8AC3E}">
        <p14:creationId xmlns:p14="http://schemas.microsoft.com/office/powerpoint/2010/main" val="4077296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260</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Aharoni</vt:lpstr>
      <vt:lpstr>Arial</vt:lpstr>
      <vt:lpstr>Calibri</vt:lpstr>
      <vt:lpstr>Calibri Light</vt:lpstr>
      <vt:lpstr>Office Theme</vt:lpstr>
      <vt:lpstr>Agile Methodology </vt:lpstr>
      <vt:lpstr> Introduction and core values of Agile</vt:lpstr>
      <vt:lpstr>  Introduction to SCRUM </vt:lpstr>
      <vt:lpstr>Role of master in SCRUM</vt:lpstr>
      <vt:lpstr>USER STORIES</vt:lpstr>
      <vt:lpstr>SPRINT PLANNING</vt:lpstr>
      <vt:lpstr>RETROSPECTION</vt:lpstr>
      <vt:lpstr>BURN DOWN CHART</vt:lpstr>
      <vt:lpstr>Sprint Burn down Chart</vt:lpstr>
      <vt:lpstr>POKER PLANNING</vt:lpstr>
      <vt:lpstr>THE CARDS HAVE THESE VALUES WHICH REPRESENT STORY POINTS FOR THE USER STORIES.</vt:lpstr>
      <vt:lpstr>DAILY STAND UP</vt:lpstr>
      <vt:lpstr>KANBAN </vt:lpstr>
      <vt:lpstr>ROLE OF PRODUCT OWNER</vt:lpstr>
      <vt:lpstr>VELOCITY</vt:lpstr>
      <vt:lpstr>SPRINT BACKLOG</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 </dc:title>
  <dc:creator>IG, hwdlab1D</dc:creator>
  <cp:lastModifiedBy>IG, hwdlab1D</cp:lastModifiedBy>
  <cp:revision>28</cp:revision>
  <dcterms:created xsi:type="dcterms:W3CDTF">2019-03-15T03:29:14Z</dcterms:created>
  <dcterms:modified xsi:type="dcterms:W3CDTF">2019-03-18T06:25:17Z</dcterms:modified>
</cp:coreProperties>
</file>