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7" r:id="rId2"/>
    <p:sldId id="275" r:id="rId3"/>
    <p:sldId id="276" r:id="rId4"/>
    <p:sldId id="274" r:id="rId5"/>
    <p:sldId id="258" r:id="rId6"/>
    <p:sldId id="277" r:id="rId7"/>
    <p:sldId id="278" r:id="rId8"/>
    <p:sldId id="262" r:id="rId9"/>
    <p:sldId id="268" r:id="rId10"/>
    <p:sldId id="27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7" d="100"/>
          <a:sy n="77" d="100"/>
        </p:scale>
        <p:origin x="-37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80E10C-CD8C-4CA8-9AA0-E605EB258793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C760E3C-B5B5-4246-9B0B-C577C073FAEE}">
      <dgm:prSet phldrT="[Text]"/>
      <dgm:spPr/>
      <dgm:t>
        <a:bodyPr/>
        <a:lstStyle/>
        <a:p>
          <a:r>
            <a:rPr lang="en-IN" dirty="0" err="1" smtClean="0"/>
            <a:t>WaAir</a:t>
          </a:r>
          <a:endParaRPr lang="en-IN" dirty="0"/>
        </a:p>
      </dgm:t>
    </dgm:pt>
    <dgm:pt modelId="{E27F8DF1-7B9C-4300-BB8C-2A286450FC0A}" type="parTrans" cxnId="{D9293455-2541-4A63-A12E-F4AF2BFE7416}">
      <dgm:prSet/>
      <dgm:spPr/>
      <dgm:t>
        <a:bodyPr/>
        <a:lstStyle/>
        <a:p>
          <a:endParaRPr lang="en-IN"/>
        </a:p>
      </dgm:t>
    </dgm:pt>
    <dgm:pt modelId="{E9C4466F-E6CF-47F9-95BE-0B32F02C939F}" type="sibTrans" cxnId="{D9293455-2541-4A63-A12E-F4AF2BFE7416}">
      <dgm:prSet/>
      <dgm:spPr/>
      <dgm:t>
        <a:bodyPr/>
        <a:lstStyle/>
        <a:p>
          <a:endParaRPr lang="en-IN"/>
        </a:p>
      </dgm:t>
    </dgm:pt>
    <dgm:pt modelId="{65F761FC-C317-46DF-9A24-61B6FC52BB40}">
      <dgm:prSet phldrT="[Text]"/>
      <dgm:spPr/>
      <dgm:t>
        <a:bodyPr/>
        <a:lstStyle/>
        <a:p>
          <a:r>
            <a:rPr lang="en-IN" dirty="0" smtClean="0"/>
            <a:t>Poverty</a:t>
          </a:r>
          <a:endParaRPr lang="en-IN" dirty="0"/>
        </a:p>
      </dgm:t>
    </dgm:pt>
    <dgm:pt modelId="{7ADE1BE9-43E2-441A-999F-BB8E0DD9501F}" type="parTrans" cxnId="{35D2B700-2B70-47D9-BE95-D7CE05DB3B8B}">
      <dgm:prSet/>
      <dgm:spPr/>
      <dgm:t>
        <a:bodyPr/>
        <a:lstStyle/>
        <a:p>
          <a:endParaRPr lang="en-IN"/>
        </a:p>
      </dgm:t>
    </dgm:pt>
    <dgm:pt modelId="{39E67336-AFF4-4AFF-99C1-231CE4110758}" type="sibTrans" cxnId="{35D2B700-2B70-47D9-BE95-D7CE05DB3B8B}">
      <dgm:prSet/>
      <dgm:spPr/>
      <dgm:t>
        <a:bodyPr/>
        <a:lstStyle/>
        <a:p>
          <a:endParaRPr lang="en-IN"/>
        </a:p>
      </dgm:t>
    </dgm:pt>
    <dgm:pt modelId="{E5E5B1B8-A016-49FF-9BF0-7ACB02E26E5C}">
      <dgm:prSet phldrT="[Text]"/>
      <dgm:spPr/>
      <dgm:t>
        <a:bodyPr/>
        <a:lstStyle/>
        <a:p>
          <a:r>
            <a:rPr lang="en-IN" dirty="0" smtClean="0"/>
            <a:t>Diseases</a:t>
          </a:r>
          <a:endParaRPr lang="en-IN" dirty="0"/>
        </a:p>
      </dgm:t>
    </dgm:pt>
    <dgm:pt modelId="{9276434D-D766-44E3-98FC-F246B2A21BF5}" type="parTrans" cxnId="{3B9341E3-09C8-4E4A-B33C-8D89EADC51D2}">
      <dgm:prSet/>
      <dgm:spPr/>
      <dgm:t>
        <a:bodyPr/>
        <a:lstStyle/>
        <a:p>
          <a:endParaRPr lang="en-IN"/>
        </a:p>
      </dgm:t>
    </dgm:pt>
    <dgm:pt modelId="{1382C73E-9D5B-4A1C-96F2-3926F7C84CCD}" type="sibTrans" cxnId="{3B9341E3-09C8-4E4A-B33C-8D89EADC51D2}">
      <dgm:prSet/>
      <dgm:spPr/>
      <dgm:t>
        <a:bodyPr/>
        <a:lstStyle/>
        <a:p>
          <a:endParaRPr lang="en-IN"/>
        </a:p>
      </dgm:t>
    </dgm:pt>
    <dgm:pt modelId="{2F3583DC-3F87-4E3A-804E-A86C513E46E1}">
      <dgm:prSet phldrT="[Text]"/>
      <dgm:spPr/>
      <dgm:t>
        <a:bodyPr/>
        <a:lstStyle/>
        <a:p>
          <a:r>
            <a:rPr lang="en-IN" dirty="0" smtClean="0"/>
            <a:t>Migration</a:t>
          </a:r>
          <a:endParaRPr lang="en-IN" dirty="0"/>
        </a:p>
      </dgm:t>
    </dgm:pt>
    <dgm:pt modelId="{05907085-4D3F-4438-A83C-430B25F3C6C4}" type="sibTrans" cxnId="{89893D0F-614A-4986-852D-53D7B4E7B0F6}">
      <dgm:prSet/>
      <dgm:spPr/>
      <dgm:t>
        <a:bodyPr/>
        <a:lstStyle/>
        <a:p>
          <a:endParaRPr lang="en-IN"/>
        </a:p>
      </dgm:t>
    </dgm:pt>
    <dgm:pt modelId="{E05E20B7-DF9B-479D-9F78-65D0EA83454F}" type="parTrans" cxnId="{89893D0F-614A-4986-852D-53D7B4E7B0F6}">
      <dgm:prSet/>
      <dgm:spPr/>
      <dgm:t>
        <a:bodyPr/>
        <a:lstStyle/>
        <a:p>
          <a:endParaRPr lang="en-IN"/>
        </a:p>
      </dgm:t>
    </dgm:pt>
    <dgm:pt modelId="{47F5E230-69A5-4603-8510-425E395AFFDF}">
      <dgm:prSet phldrT="[Text]"/>
      <dgm:spPr/>
      <dgm:t>
        <a:bodyPr/>
        <a:lstStyle/>
        <a:p>
          <a:r>
            <a:rPr lang="en-IN" dirty="0" smtClean="0"/>
            <a:t>Lack of Drinking Water</a:t>
          </a:r>
          <a:endParaRPr lang="en-IN" dirty="0"/>
        </a:p>
      </dgm:t>
    </dgm:pt>
    <dgm:pt modelId="{A52F6F24-0C48-4466-8E00-32B35094DFBF}" type="sibTrans" cxnId="{348CBE97-82B2-4832-8648-9F96E2B4CDD1}">
      <dgm:prSet/>
      <dgm:spPr/>
      <dgm:t>
        <a:bodyPr/>
        <a:lstStyle/>
        <a:p>
          <a:endParaRPr lang="en-IN"/>
        </a:p>
      </dgm:t>
    </dgm:pt>
    <dgm:pt modelId="{C8D2733D-9021-4A92-977D-BC4776606F36}" type="parTrans" cxnId="{348CBE97-82B2-4832-8648-9F96E2B4CDD1}">
      <dgm:prSet/>
      <dgm:spPr/>
      <dgm:t>
        <a:bodyPr/>
        <a:lstStyle/>
        <a:p>
          <a:endParaRPr lang="en-IN"/>
        </a:p>
      </dgm:t>
    </dgm:pt>
    <dgm:pt modelId="{36D6E0FE-EFCB-4C75-9E3A-2779AC386D5D}" type="pres">
      <dgm:prSet presAssocID="{5E80E10C-CD8C-4CA8-9AA0-E605EB258793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3C7212E-6B73-4261-9616-37F55C8A2B73}" type="pres">
      <dgm:prSet presAssocID="{2C760E3C-B5B5-4246-9B0B-C577C073FAEE}" presName="centerShape" presStyleLbl="node0" presStyleIdx="0" presStyleCnt="1"/>
      <dgm:spPr/>
    </dgm:pt>
    <dgm:pt modelId="{27EB32C6-F313-4FB3-9656-A5D5B0EFF3EF}" type="pres">
      <dgm:prSet presAssocID="{47F5E230-69A5-4603-8510-425E395AFFDF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9CE1EA-512C-4CED-AFA0-6FC266BE2040}" type="pres">
      <dgm:prSet presAssocID="{47F5E230-69A5-4603-8510-425E395AFFDF}" presName="dummy" presStyleCnt="0"/>
      <dgm:spPr/>
    </dgm:pt>
    <dgm:pt modelId="{574DCABC-8EC1-4392-8801-9605018CFE30}" type="pres">
      <dgm:prSet presAssocID="{A52F6F24-0C48-4466-8E00-32B35094DFBF}" presName="sibTrans" presStyleLbl="sibTrans2D1" presStyleIdx="0" presStyleCnt="4"/>
      <dgm:spPr/>
    </dgm:pt>
    <dgm:pt modelId="{968C4826-2629-4296-8DBB-76604CF0FAA8}" type="pres">
      <dgm:prSet presAssocID="{2F3583DC-3F87-4E3A-804E-A86C513E46E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DDC72CD-F677-47EA-B5C3-71639518847F}" type="pres">
      <dgm:prSet presAssocID="{2F3583DC-3F87-4E3A-804E-A86C513E46E1}" presName="dummy" presStyleCnt="0"/>
      <dgm:spPr/>
    </dgm:pt>
    <dgm:pt modelId="{FD724D6A-CEC3-43F3-A765-CB9F9CE15AA0}" type="pres">
      <dgm:prSet presAssocID="{05907085-4D3F-4438-A83C-430B25F3C6C4}" presName="sibTrans" presStyleLbl="sibTrans2D1" presStyleIdx="1" presStyleCnt="4"/>
      <dgm:spPr/>
    </dgm:pt>
    <dgm:pt modelId="{8ED137F0-A740-4438-8ADE-56368E593EBC}" type="pres">
      <dgm:prSet presAssocID="{65F761FC-C317-46DF-9A24-61B6FC52BB40}" presName="node" presStyleLbl="node1" presStyleIdx="2" presStyleCnt="4">
        <dgm:presLayoutVars>
          <dgm:bulletEnabled val="1"/>
        </dgm:presLayoutVars>
      </dgm:prSet>
      <dgm:spPr/>
    </dgm:pt>
    <dgm:pt modelId="{9FFC4664-6C1B-4131-B0A4-F1BBCE801B27}" type="pres">
      <dgm:prSet presAssocID="{65F761FC-C317-46DF-9A24-61B6FC52BB40}" presName="dummy" presStyleCnt="0"/>
      <dgm:spPr/>
    </dgm:pt>
    <dgm:pt modelId="{CE72BDD2-3AB6-45D8-804B-E73F542EC7C8}" type="pres">
      <dgm:prSet presAssocID="{39E67336-AFF4-4AFF-99C1-231CE4110758}" presName="sibTrans" presStyleLbl="sibTrans2D1" presStyleIdx="2" presStyleCnt="4"/>
      <dgm:spPr/>
    </dgm:pt>
    <dgm:pt modelId="{EBDF8C7E-37B3-4064-80F8-1ED6890F7C8D}" type="pres">
      <dgm:prSet presAssocID="{E5E5B1B8-A016-49FF-9BF0-7ACB02E26E5C}" presName="node" presStyleLbl="node1" presStyleIdx="3" presStyleCnt="4">
        <dgm:presLayoutVars>
          <dgm:bulletEnabled val="1"/>
        </dgm:presLayoutVars>
      </dgm:prSet>
      <dgm:spPr/>
    </dgm:pt>
    <dgm:pt modelId="{509161A2-32F2-4C39-AB82-91AEDB57B872}" type="pres">
      <dgm:prSet presAssocID="{E5E5B1B8-A016-49FF-9BF0-7ACB02E26E5C}" presName="dummy" presStyleCnt="0"/>
      <dgm:spPr/>
    </dgm:pt>
    <dgm:pt modelId="{9DB7FB08-C945-4514-8EA9-B619F1AB4909}" type="pres">
      <dgm:prSet presAssocID="{1382C73E-9D5B-4A1C-96F2-3926F7C84CCD}" presName="sibTrans" presStyleLbl="sibTrans2D1" presStyleIdx="3" presStyleCnt="4"/>
      <dgm:spPr/>
    </dgm:pt>
  </dgm:ptLst>
  <dgm:cxnLst>
    <dgm:cxn modelId="{D9293455-2541-4A63-A12E-F4AF2BFE7416}" srcId="{5E80E10C-CD8C-4CA8-9AA0-E605EB258793}" destId="{2C760E3C-B5B5-4246-9B0B-C577C073FAEE}" srcOrd="0" destOrd="0" parTransId="{E27F8DF1-7B9C-4300-BB8C-2A286450FC0A}" sibTransId="{E9C4466F-E6CF-47F9-95BE-0B32F02C939F}"/>
    <dgm:cxn modelId="{3FB4F2E1-ED13-4106-83FB-55CE1B31AB61}" type="presOf" srcId="{2F3583DC-3F87-4E3A-804E-A86C513E46E1}" destId="{968C4826-2629-4296-8DBB-76604CF0FAA8}" srcOrd="0" destOrd="0" presId="urn:microsoft.com/office/officeart/2005/8/layout/radial6"/>
    <dgm:cxn modelId="{D1B8C57E-2BB4-4BD9-B2BF-B559F05E6B64}" type="presOf" srcId="{05907085-4D3F-4438-A83C-430B25F3C6C4}" destId="{FD724D6A-CEC3-43F3-A765-CB9F9CE15AA0}" srcOrd="0" destOrd="0" presId="urn:microsoft.com/office/officeart/2005/8/layout/radial6"/>
    <dgm:cxn modelId="{1EFF7E75-8D5F-4C11-8F70-580F2B78D8B9}" type="presOf" srcId="{65F761FC-C317-46DF-9A24-61B6FC52BB40}" destId="{8ED137F0-A740-4438-8ADE-56368E593EBC}" srcOrd="0" destOrd="0" presId="urn:microsoft.com/office/officeart/2005/8/layout/radial6"/>
    <dgm:cxn modelId="{348CBE97-82B2-4832-8648-9F96E2B4CDD1}" srcId="{2C760E3C-B5B5-4246-9B0B-C577C073FAEE}" destId="{47F5E230-69A5-4603-8510-425E395AFFDF}" srcOrd="0" destOrd="0" parTransId="{C8D2733D-9021-4A92-977D-BC4776606F36}" sibTransId="{A52F6F24-0C48-4466-8E00-32B35094DFBF}"/>
    <dgm:cxn modelId="{35D2B700-2B70-47D9-BE95-D7CE05DB3B8B}" srcId="{2C760E3C-B5B5-4246-9B0B-C577C073FAEE}" destId="{65F761FC-C317-46DF-9A24-61B6FC52BB40}" srcOrd="2" destOrd="0" parTransId="{7ADE1BE9-43E2-441A-999F-BB8E0DD9501F}" sibTransId="{39E67336-AFF4-4AFF-99C1-231CE4110758}"/>
    <dgm:cxn modelId="{2CE5F138-C86D-420D-B09F-A21C5E9C7056}" type="presOf" srcId="{5E80E10C-CD8C-4CA8-9AA0-E605EB258793}" destId="{36D6E0FE-EFCB-4C75-9E3A-2779AC386D5D}" srcOrd="0" destOrd="0" presId="urn:microsoft.com/office/officeart/2005/8/layout/radial6"/>
    <dgm:cxn modelId="{87E9E91C-BCA0-4B0C-87C8-D105FFC44BAC}" type="presOf" srcId="{1382C73E-9D5B-4A1C-96F2-3926F7C84CCD}" destId="{9DB7FB08-C945-4514-8EA9-B619F1AB4909}" srcOrd="0" destOrd="0" presId="urn:microsoft.com/office/officeart/2005/8/layout/radial6"/>
    <dgm:cxn modelId="{774F8E26-606E-44A8-A900-91B9A68344A1}" type="presOf" srcId="{E5E5B1B8-A016-49FF-9BF0-7ACB02E26E5C}" destId="{EBDF8C7E-37B3-4064-80F8-1ED6890F7C8D}" srcOrd="0" destOrd="0" presId="urn:microsoft.com/office/officeart/2005/8/layout/radial6"/>
    <dgm:cxn modelId="{6AD56284-7402-4816-885F-5D587CBFE095}" type="presOf" srcId="{39E67336-AFF4-4AFF-99C1-231CE4110758}" destId="{CE72BDD2-3AB6-45D8-804B-E73F542EC7C8}" srcOrd="0" destOrd="0" presId="urn:microsoft.com/office/officeart/2005/8/layout/radial6"/>
    <dgm:cxn modelId="{79CB8BCB-A508-4B6B-AF7F-290062BEBC16}" type="presOf" srcId="{47F5E230-69A5-4603-8510-425E395AFFDF}" destId="{27EB32C6-F313-4FB3-9656-A5D5B0EFF3EF}" srcOrd="0" destOrd="0" presId="urn:microsoft.com/office/officeart/2005/8/layout/radial6"/>
    <dgm:cxn modelId="{375F3CA7-D637-4729-9CCC-0A38521682F9}" type="presOf" srcId="{2C760E3C-B5B5-4246-9B0B-C577C073FAEE}" destId="{F3C7212E-6B73-4261-9616-37F55C8A2B73}" srcOrd="0" destOrd="0" presId="urn:microsoft.com/office/officeart/2005/8/layout/radial6"/>
    <dgm:cxn modelId="{89893D0F-614A-4986-852D-53D7B4E7B0F6}" srcId="{2C760E3C-B5B5-4246-9B0B-C577C073FAEE}" destId="{2F3583DC-3F87-4E3A-804E-A86C513E46E1}" srcOrd="1" destOrd="0" parTransId="{E05E20B7-DF9B-479D-9F78-65D0EA83454F}" sibTransId="{05907085-4D3F-4438-A83C-430B25F3C6C4}"/>
    <dgm:cxn modelId="{FE565DBF-58FA-49FA-92AC-A7A269066261}" type="presOf" srcId="{A52F6F24-0C48-4466-8E00-32B35094DFBF}" destId="{574DCABC-8EC1-4392-8801-9605018CFE30}" srcOrd="0" destOrd="0" presId="urn:microsoft.com/office/officeart/2005/8/layout/radial6"/>
    <dgm:cxn modelId="{3B9341E3-09C8-4E4A-B33C-8D89EADC51D2}" srcId="{2C760E3C-B5B5-4246-9B0B-C577C073FAEE}" destId="{E5E5B1B8-A016-49FF-9BF0-7ACB02E26E5C}" srcOrd="3" destOrd="0" parTransId="{9276434D-D766-44E3-98FC-F246B2A21BF5}" sibTransId="{1382C73E-9D5B-4A1C-96F2-3926F7C84CCD}"/>
    <dgm:cxn modelId="{8ED39B64-E74F-4880-A3D9-B9E664827903}" type="presParOf" srcId="{36D6E0FE-EFCB-4C75-9E3A-2779AC386D5D}" destId="{F3C7212E-6B73-4261-9616-37F55C8A2B73}" srcOrd="0" destOrd="0" presId="urn:microsoft.com/office/officeart/2005/8/layout/radial6"/>
    <dgm:cxn modelId="{9035686E-3602-4FAB-82B7-CA7AEB58917A}" type="presParOf" srcId="{36D6E0FE-EFCB-4C75-9E3A-2779AC386D5D}" destId="{27EB32C6-F313-4FB3-9656-A5D5B0EFF3EF}" srcOrd="1" destOrd="0" presId="urn:microsoft.com/office/officeart/2005/8/layout/radial6"/>
    <dgm:cxn modelId="{54D0ACFF-1124-4973-AB9E-6DB503FE36E1}" type="presParOf" srcId="{36D6E0FE-EFCB-4C75-9E3A-2779AC386D5D}" destId="{ED9CE1EA-512C-4CED-AFA0-6FC266BE2040}" srcOrd="2" destOrd="0" presId="urn:microsoft.com/office/officeart/2005/8/layout/radial6"/>
    <dgm:cxn modelId="{7C191DB1-1F2A-4B56-B6D0-DF4755620886}" type="presParOf" srcId="{36D6E0FE-EFCB-4C75-9E3A-2779AC386D5D}" destId="{574DCABC-8EC1-4392-8801-9605018CFE30}" srcOrd="3" destOrd="0" presId="urn:microsoft.com/office/officeart/2005/8/layout/radial6"/>
    <dgm:cxn modelId="{E0031CDF-EA2E-4673-AD41-63D7F4B43E27}" type="presParOf" srcId="{36D6E0FE-EFCB-4C75-9E3A-2779AC386D5D}" destId="{968C4826-2629-4296-8DBB-76604CF0FAA8}" srcOrd="4" destOrd="0" presId="urn:microsoft.com/office/officeart/2005/8/layout/radial6"/>
    <dgm:cxn modelId="{36B286C4-2650-4C3F-A572-BF2D77790A4B}" type="presParOf" srcId="{36D6E0FE-EFCB-4C75-9E3A-2779AC386D5D}" destId="{ADDC72CD-F677-47EA-B5C3-71639518847F}" srcOrd="5" destOrd="0" presId="urn:microsoft.com/office/officeart/2005/8/layout/radial6"/>
    <dgm:cxn modelId="{CA083C34-CBB2-49AA-B74A-271D61414C48}" type="presParOf" srcId="{36D6E0FE-EFCB-4C75-9E3A-2779AC386D5D}" destId="{FD724D6A-CEC3-43F3-A765-CB9F9CE15AA0}" srcOrd="6" destOrd="0" presId="urn:microsoft.com/office/officeart/2005/8/layout/radial6"/>
    <dgm:cxn modelId="{BD507231-9AF8-4F2C-8816-15CFC7986DBC}" type="presParOf" srcId="{36D6E0FE-EFCB-4C75-9E3A-2779AC386D5D}" destId="{8ED137F0-A740-4438-8ADE-56368E593EBC}" srcOrd="7" destOrd="0" presId="urn:microsoft.com/office/officeart/2005/8/layout/radial6"/>
    <dgm:cxn modelId="{27D18C05-DFB2-4CD1-9EB2-34EC8B1537E4}" type="presParOf" srcId="{36D6E0FE-EFCB-4C75-9E3A-2779AC386D5D}" destId="{9FFC4664-6C1B-4131-B0A4-F1BBCE801B27}" srcOrd="8" destOrd="0" presId="urn:microsoft.com/office/officeart/2005/8/layout/radial6"/>
    <dgm:cxn modelId="{797BE7F9-216A-46E9-A980-5E6B598BE0D9}" type="presParOf" srcId="{36D6E0FE-EFCB-4C75-9E3A-2779AC386D5D}" destId="{CE72BDD2-3AB6-45D8-804B-E73F542EC7C8}" srcOrd="9" destOrd="0" presId="urn:microsoft.com/office/officeart/2005/8/layout/radial6"/>
    <dgm:cxn modelId="{E350FD53-D6AC-440A-8F72-27535F2DEA02}" type="presParOf" srcId="{36D6E0FE-EFCB-4C75-9E3A-2779AC386D5D}" destId="{EBDF8C7E-37B3-4064-80F8-1ED6890F7C8D}" srcOrd="10" destOrd="0" presId="urn:microsoft.com/office/officeart/2005/8/layout/radial6"/>
    <dgm:cxn modelId="{19427075-5286-436C-A805-10AECAB768B4}" type="presParOf" srcId="{36D6E0FE-EFCB-4C75-9E3A-2779AC386D5D}" destId="{509161A2-32F2-4C39-AB82-91AEDB57B872}" srcOrd="11" destOrd="0" presId="urn:microsoft.com/office/officeart/2005/8/layout/radial6"/>
    <dgm:cxn modelId="{6F6AF1CE-3613-4533-8CAF-0762C048E492}" type="presParOf" srcId="{36D6E0FE-EFCB-4C75-9E3A-2779AC386D5D}" destId="{9DB7FB08-C945-4514-8EA9-B619F1AB4909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7FB08-C945-4514-8EA9-B619F1AB4909}">
      <dsp:nvSpPr>
        <dsp:cNvPr id="0" name=""/>
        <dsp:cNvSpPr/>
      </dsp:nvSpPr>
      <dsp:spPr>
        <a:xfrm>
          <a:off x="2827738" y="633320"/>
          <a:ext cx="4231686" cy="4231686"/>
        </a:xfrm>
        <a:prstGeom prst="blockArc">
          <a:avLst>
            <a:gd name="adj1" fmla="val 10800000"/>
            <a:gd name="adj2" fmla="val 162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72BDD2-3AB6-45D8-804B-E73F542EC7C8}">
      <dsp:nvSpPr>
        <dsp:cNvPr id="0" name=""/>
        <dsp:cNvSpPr/>
      </dsp:nvSpPr>
      <dsp:spPr>
        <a:xfrm>
          <a:off x="2827738" y="633320"/>
          <a:ext cx="4231686" cy="4231686"/>
        </a:xfrm>
        <a:prstGeom prst="blockArc">
          <a:avLst>
            <a:gd name="adj1" fmla="val 5400000"/>
            <a:gd name="adj2" fmla="val 108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724D6A-CEC3-43F3-A765-CB9F9CE15AA0}">
      <dsp:nvSpPr>
        <dsp:cNvPr id="0" name=""/>
        <dsp:cNvSpPr/>
      </dsp:nvSpPr>
      <dsp:spPr>
        <a:xfrm>
          <a:off x="2827738" y="633320"/>
          <a:ext cx="4231686" cy="4231686"/>
        </a:xfrm>
        <a:prstGeom prst="blockArc">
          <a:avLst>
            <a:gd name="adj1" fmla="val 0"/>
            <a:gd name="adj2" fmla="val 540000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DCABC-8EC1-4392-8801-9605018CFE30}">
      <dsp:nvSpPr>
        <dsp:cNvPr id="0" name=""/>
        <dsp:cNvSpPr/>
      </dsp:nvSpPr>
      <dsp:spPr>
        <a:xfrm>
          <a:off x="2827738" y="633320"/>
          <a:ext cx="4231686" cy="4231686"/>
        </a:xfrm>
        <a:prstGeom prst="blockArc">
          <a:avLst>
            <a:gd name="adj1" fmla="val 16200000"/>
            <a:gd name="adj2" fmla="val 0"/>
            <a:gd name="adj3" fmla="val 4634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C7212E-6B73-4261-9616-37F55C8A2B73}">
      <dsp:nvSpPr>
        <dsp:cNvPr id="0" name=""/>
        <dsp:cNvSpPr/>
      </dsp:nvSpPr>
      <dsp:spPr>
        <a:xfrm>
          <a:off x="3970797" y="1776379"/>
          <a:ext cx="1945569" cy="19455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3800" kern="1200" dirty="0" err="1" smtClean="0"/>
            <a:t>WaAir</a:t>
          </a:r>
          <a:endParaRPr lang="en-IN" sz="3800" kern="1200" dirty="0"/>
        </a:p>
      </dsp:txBody>
      <dsp:txXfrm>
        <a:off x="4255719" y="2061301"/>
        <a:ext cx="1375725" cy="1375725"/>
      </dsp:txXfrm>
    </dsp:sp>
    <dsp:sp modelId="{27EB32C6-F313-4FB3-9656-A5D5B0EFF3EF}">
      <dsp:nvSpPr>
        <dsp:cNvPr id="0" name=""/>
        <dsp:cNvSpPr/>
      </dsp:nvSpPr>
      <dsp:spPr>
        <a:xfrm>
          <a:off x="4262632" y="1399"/>
          <a:ext cx="1361898" cy="1361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Lack of Drinking Water</a:t>
          </a:r>
          <a:endParaRPr lang="en-IN" sz="1700" kern="1200" dirty="0"/>
        </a:p>
      </dsp:txBody>
      <dsp:txXfrm>
        <a:off x="4462077" y="200844"/>
        <a:ext cx="963008" cy="963008"/>
      </dsp:txXfrm>
    </dsp:sp>
    <dsp:sp modelId="{968C4826-2629-4296-8DBB-76604CF0FAA8}">
      <dsp:nvSpPr>
        <dsp:cNvPr id="0" name=""/>
        <dsp:cNvSpPr/>
      </dsp:nvSpPr>
      <dsp:spPr>
        <a:xfrm>
          <a:off x="6329447" y="2068214"/>
          <a:ext cx="1361898" cy="1361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Migration</a:t>
          </a:r>
          <a:endParaRPr lang="en-IN" sz="1700" kern="1200" dirty="0"/>
        </a:p>
      </dsp:txBody>
      <dsp:txXfrm>
        <a:off x="6528892" y="2267659"/>
        <a:ext cx="963008" cy="963008"/>
      </dsp:txXfrm>
    </dsp:sp>
    <dsp:sp modelId="{8ED137F0-A740-4438-8ADE-56368E593EBC}">
      <dsp:nvSpPr>
        <dsp:cNvPr id="0" name=""/>
        <dsp:cNvSpPr/>
      </dsp:nvSpPr>
      <dsp:spPr>
        <a:xfrm>
          <a:off x="4262632" y="4135029"/>
          <a:ext cx="1361898" cy="1361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Poverty</a:t>
          </a:r>
          <a:endParaRPr lang="en-IN" sz="1700" kern="1200" dirty="0"/>
        </a:p>
      </dsp:txBody>
      <dsp:txXfrm>
        <a:off x="4462077" y="4334474"/>
        <a:ext cx="963008" cy="963008"/>
      </dsp:txXfrm>
    </dsp:sp>
    <dsp:sp modelId="{EBDF8C7E-37B3-4064-80F8-1ED6890F7C8D}">
      <dsp:nvSpPr>
        <dsp:cNvPr id="0" name=""/>
        <dsp:cNvSpPr/>
      </dsp:nvSpPr>
      <dsp:spPr>
        <a:xfrm>
          <a:off x="2195817" y="2068214"/>
          <a:ext cx="1361898" cy="136189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kern="1200" dirty="0" smtClean="0"/>
            <a:t>Diseases</a:t>
          </a:r>
          <a:endParaRPr lang="en-IN" sz="1700" kern="1200" dirty="0"/>
        </a:p>
      </dsp:txBody>
      <dsp:txXfrm>
        <a:off x="2395262" y="2267659"/>
        <a:ext cx="963008" cy="963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348702"/>
      </p:ext>
    </p:extLst>
  </p:cSld>
  <p:clrMapOvr>
    <a:masterClrMapping/>
  </p:clrMapOvr>
  <p:transition spd="slow">
    <p:comb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83598"/>
      </p:ext>
    </p:extLst>
  </p:cSld>
  <p:clrMapOvr>
    <a:masterClrMapping/>
  </p:clrMapOvr>
  <p:transition spd="slow">
    <p:comb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4602254"/>
      </p:ext>
    </p:extLst>
  </p:cSld>
  <p:clrMapOvr>
    <a:masterClrMapping/>
  </p:clrMapOvr>
  <p:transition spd="slow">
    <p:comb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03042"/>
      </p:ext>
    </p:extLst>
  </p:cSld>
  <p:clrMapOvr>
    <a:masterClrMapping/>
  </p:clrMapOvr>
  <p:transition spd="slow">
    <p:comb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5189751"/>
      </p:ext>
    </p:extLst>
  </p:cSld>
  <p:clrMapOvr>
    <a:masterClrMapping/>
  </p:clrMapOvr>
  <p:transition spd="slow">
    <p:comb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32546"/>
      </p:ext>
    </p:extLst>
  </p:cSld>
  <p:clrMapOvr>
    <a:masterClrMapping/>
  </p:clrMapOvr>
  <p:transition spd="slow">
    <p:comb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8722"/>
      </p:ext>
    </p:extLst>
  </p:cSld>
  <p:clrMapOvr>
    <a:masterClrMapping/>
  </p:clrMapOvr>
  <p:transition spd="slow">
    <p:comb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000935"/>
      </p:ext>
    </p:extLst>
  </p:cSld>
  <p:clrMapOvr>
    <a:masterClrMapping/>
  </p:clrMapOvr>
  <p:transition spd="slow">
    <p:comb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50982"/>
      </p:ext>
    </p:extLst>
  </p:cSld>
  <p:clrMapOvr>
    <a:masterClrMapping/>
  </p:clrMapOvr>
  <p:transition spd="slow">
    <p:comb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226253"/>
      </p:ext>
    </p:extLst>
  </p:cSld>
  <p:clrMapOvr>
    <a:masterClrMapping/>
  </p:clrMapOvr>
  <p:transition spd="slow">
    <p:comb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00791"/>
      </p:ext>
    </p:extLst>
  </p:cSld>
  <p:clrMapOvr>
    <a:masterClrMapping/>
  </p:clrMapOvr>
  <p:transition spd="slow">
    <p:comb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53323"/>
      </p:ext>
    </p:extLst>
  </p:cSld>
  <p:clrMapOvr>
    <a:masterClrMapping/>
  </p:clrMapOvr>
  <p:transition spd="slow">
    <p:comb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826679"/>
      </p:ext>
    </p:extLst>
  </p:cSld>
  <p:clrMapOvr>
    <a:masterClrMapping/>
  </p:clrMapOvr>
  <p:transition spd="slow">
    <p:comb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83679"/>
      </p:ext>
    </p:extLst>
  </p:cSld>
  <p:clrMapOvr>
    <a:masterClrMapping/>
  </p:clrMapOvr>
  <p:transition spd="slow">
    <p:comb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292053"/>
      </p:ext>
    </p:extLst>
  </p:cSld>
  <p:clrMapOvr>
    <a:masterClrMapping/>
  </p:clrMapOvr>
  <p:transition spd="slow">
    <p:comb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88229"/>
      </p:ext>
    </p:extLst>
  </p:cSld>
  <p:clrMapOvr>
    <a:masterClrMapping/>
  </p:clrMapOvr>
  <p:transition spd="slow">
    <p:comb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5840-5C01-4C94-B404-194834ACB10D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8D4012-5D42-48D5-8B65-D2CD778F6D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4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</p:sldLayoutIdLst>
  <p:transition spd="slow">
    <p:comb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8DD53-5011-480B-8CE7-FA7A8666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343" y="667705"/>
            <a:ext cx="8385314" cy="257092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“ </a:t>
            </a:r>
            <a:r>
              <a:rPr lang="en-US" sz="7200" b="1" dirty="0" err="1" smtClean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WaAir</a:t>
            </a:r>
            <a:r>
              <a:rPr lang="en-US" sz="7200" b="1" dirty="0" smtClean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sz="7200" b="1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”</a:t>
            </a:r>
            <a:br>
              <a:rPr lang="en-US" sz="7200" b="1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</a:br>
            <a:r>
              <a:rPr lang="en-US" sz="7200" b="1" dirty="0" smtClean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 </a:t>
            </a:r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A DRINKABLE WATER FROM AIR</a:t>
            </a:r>
            <a:endParaRPr lang="en-US" sz="7200" b="1" dirty="0">
              <a:solidFill>
                <a:schemeClr val="accent2">
                  <a:lumMod val="50000"/>
                </a:schemeClr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020840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D125F6FF-8F0E-4C6C-87EB-1E886EEAC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349" y="2387916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accent2">
                    <a:lumMod val="50000"/>
                  </a:schemeClr>
                </a:solidFill>
                <a:latin typeface="Berlin Sans FB Demi" panose="020E0802020502020306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751081797"/>
      </p:ext>
    </p:extLst>
  </p:cSld>
  <p:clrMapOvr>
    <a:masterClrMapping/>
  </p:clrMapOvr>
  <p:transition spd="slow">
    <p:comb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385639"/>
              </p:ext>
            </p:extLst>
          </p:nvPr>
        </p:nvGraphicFramePr>
        <p:xfrm>
          <a:off x="677863" y="543698"/>
          <a:ext cx="9887164" cy="5498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5576779"/>
      </p:ext>
    </p:extLst>
  </p:cSld>
  <p:clrMapOvr>
    <a:masterClrMapping/>
  </p:clrMapOvr>
  <p:transition spd="slow">
    <p:comb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"/>
          <p:cNvGrpSpPr/>
          <p:nvPr/>
        </p:nvGrpSpPr>
        <p:grpSpPr>
          <a:xfrm>
            <a:off x="398382" y="1777641"/>
            <a:ext cx="11656395" cy="4350472"/>
            <a:chOff x="0" y="0"/>
            <a:chExt cx="11656394" cy="4350471"/>
          </a:xfrm>
        </p:grpSpPr>
        <p:grpSp>
          <p:nvGrpSpPr>
            <p:cNvPr id="5" name="Diagram 13"/>
            <p:cNvGrpSpPr/>
            <p:nvPr/>
          </p:nvGrpSpPr>
          <p:grpSpPr>
            <a:xfrm>
              <a:off x="640960" y="235175"/>
              <a:ext cx="6857928" cy="2990498"/>
              <a:chOff x="0" y="-531568"/>
              <a:chExt cx="6857927" cy="2990497"/>
            </a:xfrm>
          </p:grpSpPr>
          <p:grpSp>
            <p:nvGrpSpPr>
              <p:cNvPr id="23" name="Group"/>
              <p:cNvGrpSpPr/>
              <p:nvPr/>
            </p:nvGrpSpPr>
            <p:grpSpPr>
              <a:xfrm>
                <a:off x="0" y="1037713"/>
                <a:ext cx="1804718" cy="902360"/>
                <a:chOff x="0" y="0"/>
                <a:chExt cx="1804717" cy="902359"/>
              </a:xfrm>
            </p:grpSpPr>
            <p:sp>
              <p:nvSpPr>
                <p:cNvPr id="40" name="Rounded Rectangle"/>
                <p:cNvSpPr/>
                <p:nvPr/>
              </p:nvSpPr>
              <p:spPr>
                <a:xfrm>
                  <a:off x="0" y="0"/>
                  <a:ext cx="1804717" cy="902359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/>
                </a:solidFill>
                <a:ln w="34925" cap="flat">
                  <a:solidFill>
                    <a:srgbClr val="FFFFFF"/>
                  </a:solidFill>
                  <a:prstDash val="solid"/>
                  <a:round/>
                </a:ln>
                <a:effectLst>
                  <a:outerShdw blurRad="50800" dist="12700" dir="528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1333500">
                    <a:lnSpc>
                      <a:spcPct val="90000"/>
                    </a:lnSpc>
                    <a:spcBef>
                      <a:spcPts val="5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41" name="Indian Market"/>
                <p:cNvSpPr txBox="1"/>
                <p:nvPr/>
              </p:nvSpPr>
              <p:spPr>
                <a:xfrm>
                  <a:off x="26428" y="16446"/>
                  <a:ext cx="1751860" cy="869467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spAutoFit/>
                </a:bodyPr>
                <a:lstStyle>
                  <a:lvl1pPr algn="ctr" defTabSz="1333500">
                    <a:lnSpc>
                      <a:spcPct val="90000"/>
                    </a:lnSpc>
                    <a:spcBef>
                      <a:spcPts val="1200"/>
                    </a:spcBef>
                    <a:defRPr sz="3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lang="en-IN" dirty="0" smtClean="0"/>
                    <a:t>Water Scarcity</a:t>
                  </a:r>
                  <a:endParaRPr dirty="0"/>
                </a:p>
              </p:txBody>
            </p:sp>
          </p:grpSp>
          <p:sp>
            <p:nvSpPr>
              <p:cNvPr id="24" name="Line"/>
              <p:cNvSpPr/>
              <p:nvPr/>
            </p:nvSpPr>
            <p:spPr>
              <a:xfrm flipV="1">
                <a:off x="1804346" y="970154"/>
                <a:ext cx="721888" cy="518857"/>
              </a:xfrm>
              <a:prstGeom prst="line">
                <a:avLst/>
              </a:prstGeom>
              <a:noFill/>
              <a:ln w="22225" cap="flat">
                <a:solidFill>
                  <a:srgbClr val="89010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5" name="Group"/>
              <p:cNvGrpSpPr/>
              <p:nvPr/>
            </p:nvGrpSpPr>
            <p:grpSpPr>
              <a:xfrm>
                <a:off x="2526604" y="518856"/>
                <a:ext cx="1804719" cy="902360"/>
                <a:chOff x="0" y="0"/>
                <a:chExt cx="1804717" cy="902359"/>
              </a:xfrm>
            </p:grpSpPr>
            <p:sp>
              <p:nvSpPr>
                <p:cNvPr id="38" name="Rounded Rectangle"/>
                <p:cNvSpPr/>
                <p:nvPr/>
              </p:nvSpPr>
              <p:spPr>
                <a:xfrm>
                  <a:off x="0" y="0"/>
                  <a:ext cx="1804717" cy="902359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/>
                </a:solidFill>
                <a:ln w="34925" cap="flat">
                  <a:solidFill>
                    <a:srgbClr val="FFFFFF"/>
                  </a:solidFill>
                  <a:prstDash val="solid"/>
                  <a:round/>
                </a:ln>
                <a:effectLst>
                  <a:outerShdw blurRad="50800" dist="12700" dir="528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1333500">
                    <a:lnSpc>
                      <a:spcPct val="90000"/>
                    </a:lnSpc>
                    <a:spcBef>
                      <a:spcPts val="5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9" name="Retailer"/>
                <p:cNvSpPr txBox="1"/>
                <p:nvPr/>
              </p:nvSpPr>
              <p:spPr>
                <a:xfrm>
                  <a:off x="26429" y="279593"/>
                  <a:ext cx="1751859" cy="3431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spAutoFit/>
                </a:bodyPr>
                <a:lstStyle>
                  <a:lvl1pPr algn="ctr" defTabSz="1333500">
                    <a:lnSpc>
                      <a:spcPct val="90000"/>
                    </a:lnSpc>
                    <a:spcBef>
                      <a:spcPts val="1200"/>
                    </a:spcBef>
                    <a:defRPr sz="3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lang="en-IN" sz="2200" dirty="0"/>
                    <a:t>P</a:t>
                  </a:r>
                  <a:r>
                    <a:rPr lang="en-IN" sz="2200" dirty="0" smtClean="0"/>
                    <a:t>ollution</a:t>
                  </a:r>
                  <a:endParaRPr sz="2200" dirty="0"/>
                </a:p>
              </p:txBody>
            </p:sp>
          </p:grpSp>
          <p:sp>
            <p:nvSpPr>
              <p:cNvPr id="26" name="Line"/>
              <p:cNvSpPr/>
              <p:nvPr/>
            </p:nvSpPr>
            <p:spPr>
              <a:xfrm flipV="1">
                <a:off x="4318902" y="-308353"/>
                <a:ext cx="734306" cy="1298217"/>
              </a:xfrm>
              <a:prstGeom prst="line">
                <a:avLst/>
              </a:prstGeom>
              <a:noFill/>
              <a:ln w="22225" cap="flat">
                <a:solidFill>
                  <a:srgbClr val="9C010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27" name="Group"/>
              <p:cNvGrpSpPr/>
              <p:nvPr/>
            </p:nvGrpSpPr>
            <p:grpSpPr>
              <a:xfrm>
                <a:off x="5053208" y="-531568"/>
                <a:ext cx="1804719" cy="460136"/>
                <a:chOff x="0" y="-531568"/>
                <a:chExt cx="1804717" cy="460135"/>
              </a:xfrm>
            </p:grpSpPr>
            <p:sp>
              <p:nvSpPr>
                <p:cNvPr id="36" name="Rounded Rectangle"/>
                <p:cNvSpPr/>
                <p:nvPr/>
              </p:nvSpPr>
              <p:spPr>
                <a:xfrm>
                  <a:off x="0" y="-531568"/>
                  <a:ext cx="1804717" cy="460135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/>
                </a:solidFill>
                <a:ln w="34925" cap="flat">
                  <a:solidFill>
                    <a:srgbClr val="FFFFFF"/>
                  </a:solidFill>
                  <a:prstDash val="solid"/>
                  <a:round/>
                </a:ln>
                <a:effectLst>
                  <a:outerShdw blurRad="50800" dist="12700" dir="528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1333500">
                    <a:lnSpc>
                      <a:spcPct val="90000"/>
                    </a:lnSpc>
                    <a:spcBef>
                      <a:spcPts val="5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7" name="Customer"/>
                <p:cNvSpPr txBox="1"/>
                <p:nvPr/>
              </p:nvSpPr>
              <p:spPr>
                <a:xfrm>
                  <a:off x="52858" y="-452238"/>
                  <a:ext cx="1751859" cy="2877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spAutoFit/>
                </a:bodyPr>
                <a:lstStyle>
                  <a:lvl1pPr algn="ctr" defTabSz="1333500">
                    <a:lnSpc>
                      <a:spcPct val="90000"/>
                    </a:lnSpc>
                    <a:spcBef>
                      <a:spcPts val="1200"/>
                    </a:spcBef>
                    <a:defRPr sz="3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lang="en-IN" sz="1800" dirty="0" smtClean="0"/>
                    <a:t>Industrialization</a:t>
                  </a:r>
                  <a:endParaRPr sz="1800" dirty="0"/>
                </a:p>
              </p:txBody>
            </p:sp>
          </p:grpSp>
          <p:sp>
            <p:nvSpPr>
              <p:cNvPr id="28" name="Line"/>
              <p:cNvSpPr/>
              <p:nvPr/>
            </p:nvSpPr>
            <p:spPr>
              <a:xfrm>
                <a:off x="4341962" y="1940074"/>
                <a:ext cx="703427" cy="317984"/>
              </a:xfrm>
              <a:prstGeom prst="line">
                <a:avLst/>
              </a:prstGeom>
              <a:noFill/>
              <a:ln w="22225" cap="flat">
                <a:solidFill>
                  <a:srgbClr val="9C010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0" name="Line"/>
              <p:cNvSpPr/>
              <p:nvPr/>
            </p:nvSpPr>
            <p:spPr>
              <a:xfrm>
                <a:off x="1805088" y="1489011"/>
                <a:ext cx="721888" cy="518857"/>
              </a:xfrm>
              <a:prstGeom prst="line">
                <a:avLst/>
              </a:prstGeom>
              <a:noFill/>
              <a:ln w="22225" cap="flat">
                <a:solidFill>
                  <a:srgbClr val="89010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31" name="Group"/>
              <p:cNvGrpSpPr/>
              <p:nvPr/>
            </p:nvGrpSpPr>
            <p:grpSpPr>
              <a:xfrm>
                <a:off x="2526604" y="1556569"/>
                <a:ext cx="1804719" cy="902360"/>
                <a:chOff x="0" y="0"/>
                <a:chExt cx="1804717" cy="902359"/>
              </a:xfrm>
            </p:grpSpPr>
            <p:sp>
              <p:nvSpPr>
                <p:cNvPr id="32" name="Rounded Rectangle"/>
                <p:cNvSpPr/>
                <p:nvPr/>
              </p:nvSpPr>
              <p:spPr>
                <a:xfrm>
                  <a:off x="0" y="0"/>
                  <a:ext cx="1804717" cy="902359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accent1"/>
                </a:solidFill>
                <a:ln w="34925" cap="flat">
                  <a:solidFill>
                    <a:srgbClr val="FFFFFF"/>
                  </a:solidFill>
                  <a:prstDash val="solid"/>
                  <a:round/>
                </a:ln>
                <a:effectLst>
                  <a:outerShdw blurRad="50800" dist="12700" dir="5280000" rotWithShape="0">
                    <a:srgbClr val="000000">
                      <a:alpha val="4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 defTabSz="1333500">
                    <a:lnSpc>
                      <a:spcPct val="90000"/>
                    </a:lnSpc>
                    <a:spcBef>
                      <a:spcPts val="500"/>
                    </a:spcBef>
                    <a:defRPr>
                      <a:solidFill>
                        <a:srgbClr val="FFFFFF"/>
                      </a:solidFill>
                    </a:defRPr>
                  </a:pPr>
                  <a:endParaRPr/>
                </a:p>
              </p:txBody>
            </p:sp>
            <p:sp>
              <p:nvSpPr>
                <p:cNvPr id="33" name="Supplier"/>
                <p:cNvSpPr txBox="1"/>
                <p:nvPr/>
              </p:nvSpPr>
              <p:spPr>
                <a:xfrm>
                  <a:off x="26429" y="279593"/>
                  <a:ext cx="1751859" cy="34317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19050" tIns="19050" rIns="19050" bIns="19050" numCol="1" anchor="ctr">
                  <a:spAutoFit/>
                </a:bodyPr>
                <a:lstStyle>
                  <a:lvl1pPr algn="ctr" defTabSz="1333500">
                    <a:lnSpc>
                      <a:spcPct val="90000"/>
                    </a:lnSpc>
                    <a:spcBef>
                      <a:spcPts val="1200"/>
                    </a:spcBef>
                    <a:defRPr sz="3000">
                      <a:solidFill>
                        <a:srgbClr val="FFFFFF"/>
                      </a:solidFill>
                    </a:defRPr>
                  </a:lvl1pPr>
                </a:lstStyle>
                <a:p>
                  <a:r>
                    <a:rPr lang="en-IN" sz="2200" dirty="0" smtClean="0"/>
                    <a:t>Less rain fall</a:t>
                  </a:r>
                  <a:endParaRPr sz="2200" dirty="0"/>
                </a:p>
              </p:txBody>
            </p:sp>
          </p:grpSp>
        </p:grpSp>
        <p:sp>
          <p:nvSpPr>
            <p:cNvPr id="6" name="TextBox 14"/>
            <p:cNvSpPr txBox="1"/>
            <p:nvPr/>
          </p:nvSpPr>
          <p:spPr>
            <a:xfrm>
              <a:off x="92595" y="2863474"/>
              <a:ext cx="3007152" cy="4154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100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endParaRPr dirty="0"/>
            </a:p>
          </p:txBody>
        </p:sp>
        <p:sp>
          <p:nvSpPr>
            <p:cNvPr id="7" name="Straight Arrow Connector 16"/>
            <p:cNvSpPr/>
            <p:nvPr/>
          </p:nvSpPr>
          <p:spPr>
            <a:xfrm>
              <a:off x="7491070" y="1200426"/>
              <a:ext cx="1112362" cy="556182"/>
            </a:xfrm>
            <a:prstGeom prst="line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8" name="Straight Arrow Connector 17"/>
            <p:cNvSpPr/>
            <p:nvPr/>
          </p:nvSpPr>
          <p:spPr>
            <a:xfrm flipV="1">
              <a:off x="7491069" y="1756607"/>
              <a:ext cx="1122573" cy="567183"/>
            </a:xfrm>
            <a:prstGeom prst="line">
              <a:avLst/>
            </a:prstGeom>
            <a:noFill/>
            <a:ln w="15875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9" name="Diagram 22"/>
            <p:cNvGrpSpPr/>
            <p:nvPr/>
          </p:nvGrpSpPr>
          <p:grpSpPr>
            <a:xfrm>
              <a:off x="8613642" y="695310"/>
              <a:ext cx="2504472" cy="2526760"/>
              <a:chOff x="0" y="0"/>
              <a:chExt cx="2504471" cy="2526758"/>
            </a:xfrm>
          </p:grpSpPr>
          <p:sp>
            <p:nvSpPr>
              <p:cNvPr id="15" name="Line"/>
              <p:cNvSpPr/>
              <p:nvPr/>
            </p:nvSpPr>
            <p:spPr>
              <a:xfrm>
                <a:off x="0" y="0"/>
                <a:ext cx="1602558" cy="0"/>
              </a:xfrm>
              <a:prstGeom prst="line">
                <a:avLst/>
              </a:prstGeom>
              <a:solidFill>
                <a:schemeClr val="accent1"/>
              </a:solidFill>
              <a:ln w="222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6" name="Urban clap"/>
              <p:cNvSpPr txBox="1"/>
              <p:nvPr/>
            </p:nvSpPr>
            <p:spPr>
              <a:xfrm>
                <a:off x="0" y="0"/>
                <a:ext cx="2504471" cy="7463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5250" tIns="95250" rIns="95250" bIns="95250" numCol="1" anchor="t">
                <a:spAutoFit/>
              </a:bodyPr>
              <a:lstStyle>
                <a:lvl1pPr defTabSz="1111250">
                  <a:lnSpc>
                    <a:spcPct val="90000"/>
                  </a:lnSpc>
                  <a:spcBef>
                    <a:spcPts val="1000"/>
                  </a:spcBef>
                  <a:defRPr sz="2500"/>
                </a:lvl1pPr>
              </a:lstStyle>
              <a:p>
                <a:r>
                  <a:rPr lang="en-IN" sz="2000" dirty="0" smtClean="0"/>
                  <a:t>Harvested rain water </a:t>
                </a:r>
                <a:endParaRPr sz="2000" dirty="0"/>
              </a:p>
            </p:txBody>
          </p:sp>
          <p:sp>
            <p:nvSpPr>
              <p:cNvPr id="17" name="Line"/>
              <p:cNvSpPr/>
              <p:nvPr/>
            </p:nvSpPr>
            <p:spPr>
              <a:xfrm>
                <a:off x="0" y="685798"/>
                <a:ext cx="1602558" cy="1"/>
              </a:xfrm>
              <a:prstGeom prst="line">
                <a:avLst/>
              </a:prstGeom>
              <a:solidFill>
                <a:schemeClr val="accent1"/>
              </a:solidFill>
              <a:ln w="222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8" name="Fixy"/>
              <p:cNvSpPr txBox="1"/>
              <p:nvPr/>
            </p:nvSpPr>
            <p:spPr>
              <a:xfrm>
                <a:off x="0" y="685798"/>
                <a:ext cx="1602558" cy="7463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5250" tIns="95250" rIns="95250" bIns="95250" numCol="1" anchor="t">
                <a:spAutoFit/>
              </a:bodyPr>
              <a:lstStyle>
                <a:lvl1pPr defTabSz="1111250">
                  <a:lnSpc>
                    <a:spcPct val="90000"/>
                  </a:lnSpc>
                  <a:spcBef>
                    <a:spcPts val="1000"/>
                  </a:spcBef>
                  <a:defRPr sz="2500"/>
                </a:lvl1pPr>
              </a:lstStyle>
              <a:p>
                <a:r>
                  <a:rPr lang="en-IN" sz="2000" dirty="0" smtClean="0"/>
                  <a:t>Harvested storm water</a:t>
                </a:r>
                <a:endParaRPr sz="2000" dirty="0"/>
              </a:p>
            </p:txBody>
          </p:sp>
          <p:sp>
            <p:nvSpPr>
              <p:cNvPr id="19" name="Line"/>
              <p:cNvSpPr/>
              <p:nvPr/>
            </p:nvSpPr>
            <p:spPr>
              <a:xfrm>
                <a:off x="0" y="1371599"/>
                <a:ext cx="1602558" cy="1"/>
              </a:xfrm>
              <a:prstGeom prst="line">
                <a:avLst/>
              </a:prstGeom>
              <a:solidFill>
                <a:schemeClr val="accent1"/>
              </a:solidFill>
              <a:ln w="222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Doormint"/>
              <p:cNvSpPr txBox="1"/>
              <p:nvPr/>
            </p:nvSpPr>
            <p:spPr>
              <a:xfrm>
                <a:off x="0" y="1371599"/>
                <a:ext cx="1602558" cy="74635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5250" tIns="95250" rIns="95250" bIns="95250" numCol="1" anchor="t">
                <a:spAutoFit/>
              </a:bodyPr>
              <a:lstStyle>
                <a:lvl1pPr defTabSz="1111250">
                  <a:lnSpc>
                    <a:spcPct val="90000"/>
                  </a:lnSpc>
                  <a:spcBef>
                    <a:spcPts val="1000"/>
                  </a:spcBef>
                  <a:defRPr sz="2500"/>
                </a:lvl1pPr>
              </a:lstStyle>
              <a:p>
                <a:r>
                  <a:rPr lang="en-IN" sz="2000" dirty="0" smtClean="0"/>
                  <a:t>Harvested waste water</a:t>
                </a:r>
                <a:endParaRPr sz="2000" dirty="0"/>
              </a:p>
            </p:txBody>
          </p:sp>
          <p:sp>
            <p:nvSpPr>
              <p:cNvPr id="21" name="Line"/>
              <p:cNvSpPr/>
              <p:nvPr/>
            </p:nvSpPr>
            <p:spPr>
              <a:xfrm>
                <a:off x="0" y="2057399"/>
                <a:ext cx="1602558" cy="1"/>
              </a:xfrm>
              <a:prstGeom prst="line">
                <a:avLst/>
              </a:prstGeom>
              <a:solidFill>
                <a:schemeClr val="accent1"/>
              </a:solidFill>
              <a:ln w="22225" cap="flat">
                <a:solidFill>
                  <a:schemeClr val="accent1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2" name="Housejoy"/>
              <p:cNvSpPr txBox="1"/>
              <p:nvPr/>
            </p:nvSpPr>
            <p:spPr>
              <a:xfrm>
                <a:off x="0" y="2057399"/>
                <a:ext cx="1602558" cy="46935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95250" tIns="95250" rIns="95250" bIns="95250" numCol="1" anchor="t">
                <a:spAutoFit/>
              </a:bodyPr>
              <a:lstStyle>
                <a:lvl1pPr defTabSz="1111250">
                  <a:lnSpc>
                    <a:spcPct val="90000"/>
                  </a:lnSpc>
                  <a:spcBef>
                    <a:spcPts val="1000"/>
                  </a:spcBef>
                  <a:defRPr sz="2500"/>
                </a:lvl1pPr>
              </a:lstStyle>
              <a:p>
                <a:r>
                  <a:rPr lang="en-IN" sz="2000" dirty="0" smtClean="0"/>
                  <a:t>Greywater</a:t>
                </a:r>
                <a:r>
                  <a:rPr sz="2000" dirty="0" smtClean="0"/>
                  <a:t> </a:t>
                </a:r>
                <a:endParaRPr sz="2000" dirty="0"/>
              </a:p>
            </p:txBody>
          </p:sp>
        </p:grpSp>
        <p:sp>
          <p:nvSpPr>
            <p:cNvPr id="10" name="TextBox 23"/>
            <p:cNvSpPr txBox="1"/>
            <p:nvPr/>
          </p:nvSpPr>
          <p:spPr>
            <a:xfrm>
              <a:off x="8121342" y="3212243"/>
              <a:ext cx="3535052" cy="353941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hueOff val="-190161"/>
                    <a:satOff val="13040"/>
                    <a:lumOff val="21261"/>
                  </a:schemeClr>
                </a:gs>
                <a:gs pos="100000">
                  <a:schemeClr val="accent3">
                    <a:hueOff val="-168223"/>
                    <a:satOff val="46702"/>
                    <a:lumOff val="8322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700" b="1">
                  <a:solidFill>
                    <a:schemeClr val="accent1"/>
                  </a:solidFill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rPr lang="en-IN" dirty="0">
                  <a:solidFill>
                    <a:schemeClr val="bg1"/>
                  </a:solidFill>
                </a:rPr>
                <a:t>A</a:t>
              </a:r>
              <a:r>
                <a:rPr lang="en-IN" dirty="0" smtClean="0">
                  <a:solidFill>
                    <a:schemeClr val="bg1"/>
                  </a:solidFill>
                </a:rPr>
                <a:t>nother source is  to save water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25"/>
            <p:cNvSpPr/>
            <p:nvPr/>
          </p:nvSpPr>
          <p:spPr>
            <a:xfrm>
              <a:off x="0" y="0"/>
              <a:ext cx="7843102" cy="4350471"/>
            </a:xfrm>
            <a:prstGeom prst="rect">
              <a:avLst/>
            </a:prstGeom>
            <a:noFill/>
            <a:ln w="22225" cap="flat">
              <a:solidFill>
                <a:srgbClr val="7E0101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Rectangle 26"/>
            <p:cNvSpPr/>
            <p:nvPr/>
          </p:nvSpPr>
          <p:spPr>
            <a:xfrm>
              <a:off x="5276554" y="139127"/>
              <a:ext cx="6363094" cy="3912126"/>
            </a:xfrm>
            <a:prstGeom prst="rect">
              <a:avLst/>
            </a:prstGeom>
            <a:noFill/>
            <a:ln w="22225" cap="flat">
              <a:solidFill>
                <a:srgbClr val="7E0101"/>
              </a:solidFill>
              <a:prstDash val="dash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" name="TextBox 28"/>
            <p:cNvSpPr txBox="1"/>
            <p:nvPr/>
          </p:nvSpPr>
          <p:spPr>
            <a:xfrm>
              <a:off x="8354510" y="139127"/>
              <a:ext cx="2763604" cy="430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2200" b="1">
                  <a:latin typeface="+mj-lt"/>
                  <a:ea typeface="+mj-ea"/>
                  <a:cs typeface="+mj-cs"/>
                  <a:sym typeface="Arial"/>
                </a:defRPr>
              </a:lvl1pPr>
            </a:lstStyle>
            <a:p>
              <a:r>
                <a:rPr lang="en-IN" dirty="0" smtClean="0"/>
                <a:t>Alternative Sources</a:t>
              </a:r>
              <a:endParaRPr dirty="0"/>
            </a:p>
          </p:txBody>
        </p:sp>
      </p:grpSp>
      <p:sp>
        <p:nvSpPr>
          <p:cNvPr id="42" name="Maintenance and Repair Sector: Unorganized State"/>
          <p:cNvSpPr txBox="1"/>
          <p:nvPr/>
        </p:nvSpPr>
        <p:spPr>
          <a:xfrm>
            <a:off x="2161566" y="735202"/>
            <a:ext cx="7538487" cy="584775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accent1"/>
            </a:solidFill>
          </a:ln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algn="ctr"/>
            <a:r>
              <a:rPr lang="en-IN" dirty="0" smtClean="0"/>
              <a:t>Water Scarcity on the Globe </a:t>
            </a:r>
            <a:endParaRPr dirty="0"/>
          </a:p>
        </p:txBody>
      </p:sp>
      <p:sp>
        <p:nvSpPr>
          <p:cNvPr id="43" name="Rounded Rectangle"/>
          <p:cNvSpPr/>
          <p:nvPr/>
        </p:nvSpPr>
        <p:spPr>
          <a:xfrm>
            <a:off x="6103193" y="2610966"/>
            <a:ext cx="1804720" cy="460136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34925" cap="flat">
            <a:solidFill>
              <a:srgbClr val="FFFFFF"/>
            </a:solidFill>
            <a:prstDash val="solid"/>
            <a:round/>
          </a:ln>
          <a:effectLst>
            <a:outerShdw blurRad="50800" dist="12700" dir="528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 defTabSz="1333500">
              <a:lnSpc>
                <a:spcPct val="90000"/>
              </a:lnSpc>
              <a:spcBef>
                <a:spcPts val="5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Customer"/>
          <p:cNvSpPr txBox="1"/>
          <p:nvPr/>
        </p:nvSpPr>
        <p:spPr>
          <a:xfrm>
            <a:off x="6156051" y="2690296"/>
            <a:ext cx="1751862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ctr" defTabSz="1333500">
              <a:lnSpc>
                <a:spcPct val="90000"/>
              </a:lnSpc>
              <a:spcBef>
                <a:spcPts val="1200"/>
              </a:spcBef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IN" sz="1800" dirty="0" smtClean="0"/>
              <a:t>Urbanization</a:t>
            </a:r>
            <a:endParaRPr sz="1800" dirty="0"/>
          </a:p>
        </p:txBody>
      </p:sp>
      <p:sp>
        <p:nvSpPr>
          <p:cNvPr id="45" name="Line"/>
          <p:cNvSpPr/>
          <p:nvPr/>
        </p:nvSpPr>
        <p:spPr>
          <a:xfrm flipV="1">
            <a:off x="5371036" y="2834180"/>
            <a:ext cx="732157" cy="680239"/>
          </a:xfrm>
          <a:prstGeom prst="line">
            <a:avLst/>
          </a:prstGeom>
          <a:noFill/>
          <a:ln w="22225" cap="flat">
            <a:solidFill>
              <a:srgbClr val="9C0101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46" name="Rounded Rectangle"/>
          <p:cNvSpPr/>
          <p:nvPr/>
        </p:nvSpPr>
        <p:spPr>
          <a:xfrm>
            <a:off x="6092924" y="4572375"/>
            <a:ext cx="1804720" cy="460136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34925" cap="flat">
            <a:solidFill>
              <a:srgbClr val="FFFFFF"/>
            </a:solidFill>
            <a:prstDash val="solid"/>
            <a:round/>
          </a:ln>
          <a:effectLst>
            <a:outerShdw blurRad="50800" dist="12700" dir="528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 defTabSz="1333500">
              <a:lnSpc>
                <a:spcPct val="90000"/>
              </a:lnSpc>
              <a:spcBef>
                <a:spcPts val="5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" name="Customer"/>
          <p:cNvSpPr txBox="1"/>
          <p:nvPr/>
        </p:nvSpPr>
        <p:spPr>
          <a:xfrm>
            <a:off x="6145782" y="4651705"/>
            <a:ext cx="1751862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ctr" defTabSz="1333500">
              <a:lnSpc>
                <a:spcPct val="90000"/>
              </a:lnSpc>
              <a:spcBef>
                <a:spcPts val="1200"/>
              </a:spcBef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IN" sz="1800" dirty="0" smtClean="0"/>
              <a:t>Global Warming</a:t>
            </a:r>
            <a:endParaRPr sz="1800" dirty="0"/>
          </a:p>
        </p:txBody>
      </p:sp>
      <p:sp>
        <p:nvSpPr>
          <p:cNvPr id="48" name="Rounded Rectangle"/>
          <p:cNvSpPr/>
          <p:nvPr/>
        </p:nvSpPr>
        <p:spPr>
          <a:xfrm>
            <a:off x="6084732" y="4012360"/>
            <a:ext cx="1804720" cy="460136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34925" cap="flat">
            <a:solidFill>
              <a:srgbClr val="FFFFFF"/>
            </a:solidFill>
            <a:prstDash val="solid"/>
            <a:round/>
          </a:ln>
          <a:effectLst>
            <a:outerShdw blurRad="50800" dist="12700" dir="528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 defTabSz="1333500">
              <a:lnSpc>
                <a:spcPct val="90000"/>
              </a:lnSpc>
              <a:spcBef>
                <a:spcPts val="5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" name="Customer"/>
          <p:cNvSpPr txBox="1"/>
          <p:nvPr/>
        </p:nvSpPr>
        <p:spPr>
          <a:xfrm>
            <a:off x="6137590" y="4091690"/>
            <a:ext cx="1751862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ctr" defTabSz="1333500">
              <a:lnSpc>
                <a:spcPct val="90000"/>
              </a:lnSpc>
              <a:spcBef>
                <a:spcPts val="1200"/>
              </a:spcBef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IN" sz="1800" dirty="0" smtClean="0"/>
              <a:t>Cutting of Trees</a:t>
            </a:r>
            <a:endParaRPr sz="1800" dirty="0"/>
          </a:p>
        </p:txBody>
      </p:sp>
      <p:sp>
        <p:nvSpPr>
          <p:cNvPr id="50" name="Line"/>
          <p:cNvSpPr/>
          <p:nvPr/>
        </p:nvSpPr>
        <p:spPr>
          <a:xfrm flipV="1">
            <a:off x="5425409" y="4292824"/>
            <a:ext cx="659324" cy="199889"/>
          </a:xfrm>
          <a:prstGeom prst="line">
            <a:avLst/>
          </a:prstGeom>
          <a:noFill/>
          <a:ln w="22225" cap="flat">
            <a:solidFill>
              <a:srgbClr val="9C0101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  <p:sp>
        <p:nvSpPr>
          <p:cNvPr id="51" name="Rounded Rectangle"/>
          <p:cNvSpPr/>
          <p:nvPr/>
        </p:nvSpPr>
        <p:spPr>
          <a:xfrm>
            <a:off x="6108717" y="5189858"/>
            <a:ext cx="1804720" cy="460136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34925" cap="flat">
            <a:solidFill>
              <a:srgbClr val="FFFFFF"/>
            </a:solidFill>
            <a:prstDash val="solid"/>
            <a:round/>
          </a:ln>
          <a:effectLst>
            <a:outerShdw blurRad="50800" dist="12700" dir="5280000" rotWithShape="0">
              <a:srgbClr val="000000">
                <a:alpha val="40000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 algn="ctr" defTabSz="1333500">
              <a:lnSpc>
                <a:spcPct val="90000"/>
              </a:lnSpc>
              <a:spcBef>
                <a:spcPts val="500"/>
              </a:spcBef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Customer"/>
          <p:cNvSpPr txBox="1"/>
          <p:nvPr/>
        </p:nvSpPr>
        <p:spPr>
          <a:xfrm>
            <a:off x="6161575" y="5269188"/>
            <a:ext cx="1751862" cy="287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9050" tIns="19050" rIns="19050" bIns="19050" numCol="1" anchor="ctr">
            <a:spAutoFit/>
          </a:bodyPr>
          <a:lstStyle>
            <a:lvl1pPr algn="ctr" defTabSz="1333500">
              <a:lnSpc>
                <a:spcPct val="90000"/>
              </a:lnSpc>
              <a:spcBef>
                <a:spcPts val="1200"/>
              </a:spcBef>
              <a:defRPr sz="3000">
                <a:solidFill>
                  <a:srgbClr val="FFFFFF"/>
                </a:solidFill>
              </a:defRPr>
            </a:lvl1pPr>
          </a:lstStyle>
          <a:p>
            <a:r>
              <a:rPr lang="en-IN" sz="1800" dirty="0" smtClean="0"/>
              <a:t>Climate Change</a:t>
            </a:r>
            <a:endParaRPr sz="1800" dirty="0"/>
          </a:p>
        </p:txBody>
      </p:sp>
      <p:sp>
        <p:nvSpPr>
          <p:cNvPr id="53" name="Line"/>
          <p:cNvSpPr/>
          <p:nvPr/>
        </p:nvSpPr>
        <p:spPr>
          <a:xfrm>
            <a:off x="5381305" y="4492713"/>
            <a:ext cx="703427" cy="927213"/>
          </a:xfrm>
          <a:prstGeom prst="line">
            <a:avLst/>
          </a:prstGeom>
          <a:noFill/>
          <a:ln w="22225" cap="flat">
            <a:solidFill>
              <a:srgbClr val="9C0101"/>
            </a:solidFill>
            <a:prstDash val="solid"/>
            <a:round/>
          </a:ln>
          <a:effectLst/>
        </p:spPr>
        <p:txBody>
          <a:bodyPr wrap="square" lIns="45719" tIns="45719" rIns="45719" bIns="45719" numCol="1" anchor="t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6769053"/>
      </p:ext>
    </p:extLst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9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30F8A-EC98-43B3-837A-ECC23C84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WaAir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D409E6-EA34-4D40-8C86-42F71F427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276"/>
            <a:ext cx="8596668" cy="3880773"/>
          </a:xfrm>
        </p:spPr>
        <p:txBody>
          <a:bodyPr/>
          <a:lstStyle/>
          <a:p>
            <a:pPr algn="just" fontAlgn="base">
              <a:lnSpc>
                <a:spcPct val="130000"/>
              </a:lnSpc>
            </a:pPr>
            <a:r>
              <a:rPr lang="en-US" sz="1900" i="1" dirty="0" err="1" smtClean="0">
                <a:solidFill>
                  <a:schemeClr val="accent2">
                    <a:lumMod val="50000"/>
                  </a:schemeClr>
                </a:solidFill>
              </a:rPr>
              <a:t>WaAir</a:t>
            </a:r>
            <a:r>
              <a:rPr lang="en-US" sz="1900" i="1" dirty="0" smtClean="0">
                <a:solidFill>
                  <a:schemeClr val="accent2">
                    <a:lumMod val="50000"/>
                  </a:schemeClr>
                </a:solidFill>
              </a:rPr>
              <a:t> is </a:t>
            </a:r>
            <a:r>
              <a:rPr lang="en-US" sz="1900" i="1" dirty="0">
                <a:solidFill>
                  <a:schemeClr val="accent2">
                    <a:lumMod val="50000"/>
                  </a:schemeClr>
                </a:solidFill>
              </a:rPr>
              <a:t>an alternative water source to rural population that faces challenges in accessing drinkable water. </a:t>
            </a:r>
          </a:p>
          <a:p>
            <a:pPr algn="just" fontAlgn="base">
              <a:lnSpc>
                <a:spcPct val="130000"/>
              </a:lnSpc>
            </a:pPr>
            <a:r>
              <a:rPr lang="en-GB" sz="1900" i="1" dirty="0">
                <a:solidFill>
                  <a:schemeClr val="accent2">
                    <a:lumMod val="50000"/>
                  </a:schemeClr>
                </a:solidFill>
              </a:rPr>
              <a:t>It's a vertical structure that collects water from the atmosphere and stores it for later use (it collects rain, harvests fog and dew</a:t>
            </a:r>
            <a:r>
              <a:rPr lang="en-GB" sz="1900" i="1" dirty="0" smtClean="0">
                <a:solidFill>
                  <a:schemeClr val="accent2">
                    <a:lumMod val="50000"/>
                  </a:schemeClr>
                </a:solidFill>
              </a:rPr>
              <a:t>).</a:t>
            </a:r>
          </a:p>
          <a:p>
            <a:pPr algn="just" fontAlgn="base">
              <a:lnSpc>
                <a:spcPct val="130000"/>
              </a:lnSpc>
            </a:pPr>
            <a:r>
              <a:rPr lang="en-GB" sz="1900" i="1" dirty="0">
                <a:solidFill>
                  <a:schemeClr val="accent2">
                    <a:lumMod val="50000"/>
                  </a:schemeClr>
                </a:solidFill>
              </a:rPr>
              <a:t>Our goal is to deliver 100 </a:t>
            </a:r>
            <a:r>
              <a:rPr lang="en-GB" sz="1900" i="1" dirty="0" smtClean="0">
                <a:solidFill>
                  <a:schemeClr val="accent2">
                    <a:lumMod val="50000"/>
                  </a:schemeClr>
                </a:solidFill>
              </a:rPr>
              <a:t>litres </a:t>
            </a:r>
            <a:r>
              <a:rPr lang="en-GB" sz="1900" i="1" dirty="0">
                <a:solidFill>
                  <a:schemeClr val="accent2">
                    <a:lumMod val="50000"/>
                  </a:schemeClr>
                </a:solidFill>
              </a:rPr>
              <a:t>of drinking water per day to women and children, freeing up time for care, education, and other socially constructive activities.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19132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1B9DF-D68B-4CE6-809E-E6A29D6E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4643"/>
          </a:xfrm>
        </p:spPr>
        <p:txBody>
          <a:bodyPr/>
          <a:lstStyle/>
          <a:p>
            <a:r>
              <a:rPr lang="en-US" b="1" dirty="0" err="1" smtClean="0">
                <a:solidFill>
                  <a:schemeClr val="accent2"/>
                </a:solidFill>
              </a:rPr>
              <a:t>WaAir</a:t>
            </a:r>
            <a:r>
              <a:rPr lang="en-US" b="1" dirty="0" smtClean="0">
                <a:solidFill>
                  <a:schemeClr val="accent2"/>
                </a:solidFill>
              </a:rPr>
              <a:t> :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64E36B-3D57-48AF-A75E-BCE5E78DA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9772"/>
            <a:ext cx="8596668" cy="3880773"/>
          </a:xfrm>
        </p:spPr>
        <p:txBody>
          <a:bodyPr>
            <a:normAutofit fontScale="92500" lnSpcReduction="20000"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GB" sz="2000" i="1" dirty="0">
                <a:solidFill>
                  <a:schemeClr val="accent2">
                    <a:lumMod val="50000"/>
                  </a:schemeClr>
                </a:solidFill>
              </a:rPr>
              <a:t>It gathers rainwater, as well as fog and dew</a:t>
            </a:r>
            <a:r>
              <a:rPr lang="en-GB" sz="20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</a:rPr>
              <a:t> </a:t>
            </a:r>
            <a:r>
              <a:rPr lang="en-GB" sz="2000" i="1" dirty="0">
                <a:solidFill>
                  <a:schemeClr val="accent2">
                    <a:lumMod val="50000"/>
                  </a:schemeClr>
                </a:solidFill>
              </a:rPr>
              <a:t>It provides a social space for the community, where people can gather beneath the shade of its canopy for education and public gatherings, in addition to providing water</a:t>
            </a:r>
            <a:r>
              <a:rPr lang="en-GB" sz="2000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GB" sz="2000" i="1" dirty="0">
                <a:solidFill>
                  <a:schemeClr val="accent2">
                    <a:lumMod val="50000"/>
                  </a:schemeClr>
                </a:solidFill>
              </a:rPr>
              <a:t>It can also be outfitted with solar panels that give energy to the community, allowing them to charge their electronics and have a lit gathering area at </a:t>
            </a:r>
            <a:r>
              <a:rPr lang="en-GB" sz="2000" i="1" dirty="0" smtClean="0">
                <a:solidFill>
                  <a:schemeClr val="accent2">
                    <a:lumMod val="50000"/>
                  </a:schemeClr>
                </a:solidFill>
              </a:rPr>
              <a:t>night.</a:t>
            </a:r>
          </a:p>
          <a:p>
            <a:pPr algn="just" fontAlgn="base">
              <a:lnSpc>
                <a:spcPct val="150000"/>
              </a:lnSpc>
            </a:pPr>
            <a:r>
              <a:rPr lang="en-GB" sz="2000" i="1" dirty="0" smtClean="0">
                <a:solidFill>
                  <a:schemeClr val="accent2">
                    <a:lumMod val="50000"/>
                  </a:schemeClr>
                </a:solidFill>
              </a:rPr>
              <a:t>We have connected it with the IBM cloud to get reading of Humidity, Temperature and other air qualities.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1717838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Methodology: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85097"/>
            <a:ext cx="8596668" cy="4459697"/>
          </a:xfrm>
        </p:spPr>
        <p:txBody>
          <a:bodyPr>
            <a:normAutofit lnSpcReduction="10000"/>
          </a:bodyPr>
          <a:lstStyle/>
          <a:p>
            <a:pPr algn="just" fontAlgn="base">
              <a:lnSpc>
                <a:spcPct val="130000"/>
              </a:lnSpc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The inside of the tower is made up of a bamboo frame that supports a mesh polyester material. Rain, fog, and dew condensate on the mesh and run down a funnel into a reservoir at the structure's base. To keep the collected water from evaporating, the lower sections of the tower are shaded by a fabric canopy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just" fontAlgn="base">
              <a:lnSpc>
                <a:spcPct val="130000"/>
              </a:lnSpc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We use following </a:t>
            </a:r>
            <a:r>
              <a:rPr lang="en-GB" b="1" i="1" dirty="0">
                <a:solidFill>
                  <a:schemeClr val="accent2">
                    <a:lumMod val="50000"/>
                  </a:schemeClr>
                </a:solidFill>
              </a:rPr>
              <a:t>IBM services for connecting </a:t>
            </a:r>
            <a:r>
              <a:rPr lang="en-GB" b="1" i="1" dirty="0" err="1">
                <a:solidFill>
                  <a:schemeClr val="accent2">
                    <a:lumMod val="50000"/>
                  </a:schemeClr>
                </a:solidFill>
              </a:rPr>
              <a:t>WaAir</a:t>
            </a:r>
            <a:r>
              <a:rPr lang="en-GB" b="1" i="1" dirty="0">
                <a:solidFill>
                  <a:schemeClr val="accent2">
                    <a:lumMod val="50000"/>
                  </a:schemeClr>
                </a:solidFill>
              </a:rPr>
              <a:t> to IBM cloud to monitor and analyse the data. </a:t>
            </a:r>
          </a:p>
          <a:p>
            <a:pPr marL="0" indent="630238">
              <a:buNone/>
            </a:pP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Cloud Provider : IBM </a:t>
            </a: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Cloud</a:t>
            </a:r>
          </a:p>
          <a:p>
            <a:pPr marL="0" indent="630238">
              <a:buNone/>
            </a:pP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Cloud </a:t>
            </a: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Type: </a:t>
            </a: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PaaS</a:t>
            </a:r>
          </a:p>
          <a:p>
            <a:pPr marL="0" indent="630238">
              <a:buNone/>
            </a:pP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Cloud </a:t>
            </a: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Service : IBM </a:t>
            </a:r>
            <a:r>
              <a:rPr lang="en-IN" sz="1500" i="1" dirty="0" err="1">
                <a:solidFill>
                  <a:schemeClr val="accent2">
                    <a:lumMod val="50000"/>
                  </a:schemeClr>
                </a:solidFill>
              </a:rPr>
              <a:t>Blumix+Watson</a:t>
            </a:r>
            <a:endParaRPr lang="en-IN" sz="1500" i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630238">
              <a:buNone/>
            </a:pP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Subscription </a:t>
            </a: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: 30days </a:t>
            </a: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trial</a:t>
            </a:r>
          </a:p>
          <a:p>
            <a:pPr marL="0" indent="630238">
              <a:buNone/>
            </a:pP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Service </a:t>
            </a:r>
            <a:r>
              <a:rPr lang="en-IN" sz="1500" i="1" dirty="0">
                <a:solidFill>
                  <a:schemeClr val="accent2">
                    <a:lumMod val="50000"/>
                  </a:schemeClr>
                </a:solidFill>
              </a:rPr>
              <a:t>Limit : 250MB up/down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768" y="3524757"/>
            <a:ext cx="5684108" cy="3197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589740" y="5251621"/>
            <a:ext cx="1602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Fig. 1 connectivity with IBM cloud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1425693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11" y="753151"/>
            <a:ext cx="4663647" cy="3714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154" y="2795535"/>
            <a:ext cx="4626986" cy="262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432520" y="1086092"/>
            <a:ext cx="5209620" cy="1524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We are reading the temperature value in the unit of Celsius format from a range 0 to 100 on </a:t>
            </a:r>
            <a:r>
              <a:rPr lang="en-GB" sz="1600" dirty="0" err="1"/>
              <a:t>Guage</a:t>
            </a:r>
            <a:r>
              <a:rPr lang="en-GB" sz="1600" dirty="0"/>
              <a:t> meter and humidity value in the unit of percentage format from a range 0 to 100 on </a:t>
            </a:r>
            <a:r>
              <a:rPr lang="en-GB" sz="1600" dirty="0" err="1"/>
              <a:t>Guage</a:t>
            </a:r>
            <a:r>
              <a:rPr lang="en-GB" sz="1600" dirty="0"/>
              <a:t> meter</a:t>
            </a:r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13833" y="4559675"/>
            <a:ext cx="4663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Fig. 2 Temperature and Humidity results of </a:t>
            </a:r>
            <a:r>
              <a:rPr lang="en-IN" sz="1400" dirty="0" err="1" smtClean="0"/>
              <a:t>WaAir</a:t>
            </a:r>
            <a:r>
              <a:rPr lang="en-IN" sz="1400" dirty="0" smtClean="0"/>
              <a:t> on IBM cloud </a:t>
            </a:r>
            <a:endParaRPr lang="en-IN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6417273" y="5923005"/>
            <a:ext cx="4518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Fig. 3 Details </a:t>
            </a:r>
            <a:r>
              <a:rPr lang="en-IN" sz="1400" dirty="0"/>
              <a:t>t</a:t>
            </a:r>
            <a:r>
              <a:rPr lang="en-IN" sz="1400" dirty="0" smtClean="0"/>
              <a:t>emperature reading results of </a:t>
            </a:r>
            <a:r>
              <a:rPr lang="en-IN" sz="1400" dirty="0" err="1" smtClean="0"/>
              <a:t>WaAir</a:t>
            </a:r>
            <a:r>
              <a:rPr lang="en-IN" sz="1400" dirty="0" smtClean="0"/>
              <a:t> on IBM cloud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956361228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E089A4-9712-4E90-A855-1AD20D75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7409"/>
          </a:xfrm>
        </p:spPr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7607D1-FCC8-48DA-8AC5-0EFCD61DF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3821042"/>
          </a:xfrm>
        </p:spPr>
        <p:txBody>
          <a:bodyPr>
            <a:normAutofit fontScale="92500" lnSpcReduction="10000"/>
          </a:bodyPr>
          <a:lstStyle/>
          <a:p>
            <a:pPr algn="just" fontAlgn="base">
              <a:lnSpc>
                <a:spcPct val="150000"/>
              </a:lnSpc>
            </a:pPr>
            <a:r>
              <a:rPr lang="en-GB" i="1" dirty="0" err="1">
                <a:solidFill>
                  <a:schemeClr val="accent2">
                    <a:lumMod val="50000"/>
                  </a:schemeClr>
                </a:solidFill>
              </a:rPr>
              <a:t>WaAir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 is intended to offer safe drinking water while also ensuring long-term environmental, financial, and social </a:t>
            </a:r>
            <a:r>
              <a:rPr lang="en-GB" i="1" dirty="0" smtClean="0">
                <a:solidFill>
                  <a:schemeClr val="accent2">
                    <a:lumMod val="50000"/>
                  </a:schemeClr>
                </a:solidFill>
              </a:rPr>
              <a:t>sustainability.</a:t>
            </a:r>
          </a:p>
          <a:p>
            <a:pPr algn="just" fontAlgn="base">
              <a:lnSpc>
                <a:spcPct val="150000"/>
              </a:lnSpc>
            </a:pPr>
            <a:r>
              <a:rPr lang="en-US" b="0" i="1" dirty="0">
                <a:solidFill>
                  <a:schemeClr val="accent2">
                    <a:lumMod val="50000"/>
                  </a:schemeClr>
                </a:solidFill>
                <a:effectLst/>
              </a:rPr>
              <a:t> 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These structures collect water generated by moisture in drastic temperature changes, making up for the lack of rainfall</a:t>
            </a:r>
            <a:r>
              <a:rPr lang="en-GB" i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Due 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to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lightweight and self-constructible structures allow for increased water gathering capability and also serve as a landscape landmark, which multiplicands in the area generate infrastructure needed in many places</a:t>
            </a:r>
            <a:r>
              <a:rPr lang="en-GB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algn="just" fontAlgn="base">
              <a:lnSpc>
                <a:spcPct val="150000"/>
              </a:lnSpc>
            </a:pPr>
            <a:r>
              <a:rPr lang="en-GB" b="0" i="0" dirty="0" smtClean="0">
                <a:solidFill>
                  <a:schemeClr val="accent2">
                    <a:lumMod val="50000"/>
                  </a:schemeClr>
                </a:solidFill>
                <a:effectLst/>
              </a:rPr>
              <a:t>Allow to continuously monitor temperature, humidity and other air qualities from IBM cloud services</a:t>
            </a:r>
            <a:endParaRPr lang="en-US" b="0" i="0" dirty="0">
              <a:solidFill>
                <a:schemeClr val="accent2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0184846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4FC71-0AEB-4CBF-BBDE-66597DFD2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69844"/>
            <a:ext cx="8596668" cy="107342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Testing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4E7268-11F6-4FC0-9B61-56B6B5892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33601"/>
            <a:ext cx="8596668" cy="3907762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We created pilot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model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that </a:t>
            </a: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supports a mesh polyester material </a:t>
            </a:r>
            <a:r>
              <a:rPr lang="en-US" sz="2000" i="1" dirty="0" smtClean="0">
                <a:solidFill>
                  <a:schemeClr val="accent2">
                    <a:lumMod val="75000"/>
                  </a:schemeClr>
                </a:solidFill>
              </a:rPr>
              <a:t>inside</a:t>
            </a:r>
          </a:p>
          <a:p>
            <a:pPr algn="just">
              <a:lnSpc>
                <a:spcPct val="150000"/>
              </a:lnSpc>
            </a:pPr>
            <a:r>
              <a:rPr lang="en-GB" sz="2000" i="1" dirty="0">
                <a:solidFill>
                  <a:schemeClr val="accent2">
                    <a:lumMod val="75000"/>
                  </a:schemeClr>
                </a:solidFill>
              </a:rPr>
              <a:t>Rain, fog, or dew condenses on the mesh's cool surface, generating droplets of liquid water that trickle down into a reservoir at the structure's bottom</a:t>
            </a:r>
            <a:r>
              <a:rPr lang="en-GB" sz="2000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>
                <a:solidFill>
                  <a:schemeClr val="accent2">
                    <a:lumMod val="75000"/>
                  </a:schemeClr>
                </a:solidFill>
              </a:rPr>
              <a:t>We also tested IBM cloud connectivity which shows  humidity level in the air and current temperature.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>
                <a:solidFill>
                  <a:schemeClr val="accent2">
                    <a:lumMod val="75000"/>
                  </a:schemeClr>
                </a:solidFill>
              </a:rPr>
              <a:t>We collect and store this data on IBM cloud to perform analysis of suitable conditions for </a:t>
            </a:r>
            <a:r>
              <a:rPr lang="en-GB" sz="2000" i="1" dirty="0" err="1" smtClean="0">
                <a:solidFill>
                  <a:schemeClr val="accent2">
                    <a:lumMod val="75000"/>
                  </a:schemeClr>
                </a:solidFill>
              </a:rPr>
              <a:t>WaAir</a:t>
            </a:r>
            <a:r>
              <a:rPr lang="en-GB" sz="2000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sz="2000" i="1" dirty="0" smtClean="0">
                <a:solidFill>
                  <a:schemeClr val="accent2">
                    <a:lumMod val="75000"/>
                  </a:schemeClr>
                </a:solidFill>
              </a:rPr>
              <a:t>On the basis of analysis we shall decide most suitable places for </a:t>
            </a:r>
            <a:r>
              <a:rPr lang="en-GB" sz="2000" i="1" dirty="0" err="1" smtClean="0">
                <a:solidFill>
                  <a:schemeClr val="accent2">
                    <a:lumMod val="75000"/>
                  </a:schemeClr>
                </a:solidFill>
              </a:rPr>
              <a:t>WaAir</a:t>
            </a:r>
            <a:r>
              <a:rPr lang="en-GB" sz="2000" i="1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en-US" sz="2000" i="1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480929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693</TotalTime>
  <Words>417</Words>
  <Application>Microsoft Office PowerPoint</Application>
  <PresentationFormat>Custom</PresentationFormat>
  <Paragraphs>55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“ WaAir ”  A DRINKABLE WATER FROM AIR</vt:lpstr>
      <vt:lpstr>Problem</vt:lpstr>
      <vt:lpstr>PowerPoint Presentation</vt:lpstr>
      <vt:lpstr>WaAir</vt:lpstr>
      <vt:lpstr>WaAir :</vt:lpstr>
      <vt:lpstr>Methodology:</vt:lpstr>
      <vt:lpstr>PowerPoint Presentation</vt:lpstr>
      <vt:lpstr>ADVANTAGES</vt:lpstr>
      <vt:lpstr>Testing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 WARKA TOWER ” COLLECTING THE WATER FROM THE SKY TO THE GROUND</dc:title>
  <dc:creator>Ayesha</dc:creator>
  <cp:lastModifiedBy>Windows User</cp:lastModifiedBy>
  <cp:revision>30</cp:revision>
  <dcterms:created xsi:type="dcterms:W3CDTF">2021-06-16T07:42:44Z</dcterms:created>
  <dcterms:modified xsi:type="dcterms:W3CDTF">2021-06-18T17:04:57Z</dcterms:modified>
</cp:coreProperties>
</file>