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4"/>
  </p:notesMasterIdLst>
  <p:handoutMasterIdLst>
    <p:handoutMasterId r:id="rId15"/>
  </p:handoutMasterIdLst>
  <p:sldIdLst>
    <p:sldId id="271" r:id="rId2"/>
    <p:sldId id="272" r:id="rId3"/>
    <p:sldId id="259" r:id="rId4"/>
    <p:sldId id="260" r:id="rId5"/>
    <p:sldId id="261" r:id="rId6"/>
    <p:sldId id="265" r:id="rId7"/>
    <p:sldId id="269" r:id="rId8"/>
    <p:sldId id="273" r:id="rId9"/>
    <p:sldId id="274" r:id="rId10"/>
    <p:sldId id="263" r:id="rId11"/>
    <p:sldId id="267" r:id="rId12"/>
    <p:sldId id="270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DAA230-D1C2-4B96-BD39-5AF0C424D85E}" v="10" dt="2024-01-15T13:46:27.358"/>
    <p1510:client id="{7E9D961C-7C5D-40D0-94A7-DCA2536EC160}" v="1661" dt="2024-01-15T16:08:18.499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6182" autoAdjust="0"/>
  </p:normalViewPr>
  <p:slideViewPr>
    <p:cSldViewPr showGuides="1">
      <p:cViewPr>
        <p:scale>
          <a:sx n="75" d="100"/>
          <a:sy n="75" d="100"/>
        </p:scale>
        <p:origin x="534" y="288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19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1/15/2024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1/15/2024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descr="Stack of books"/>
          <p:cNvGrpSpPr/>
          <p:nvPr userDrawn="1"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26044" cy="6858000"/>
              <a:chOff x="0" y="0"/>
              <a:chExt cx="4726044" cy="6858000"/>
            </a:xfrm>
          </p:grpSpPr>
          <p:pic>
            <p:nvPicPr>
              <p:cNvPr id="9" name="Picture 8" descr="Stack of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588884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C847-D284-421D-B330-2D43513B0F9C}" type="datetime1">
              <a:rPr lang="en-US" smtClean="0"/>
              <a:t>1/15/2024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17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7518-40ED-4895-8580-DE2A722FC423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3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9F34-BDBC-4273-B9BC-22458F940BE7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5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5147-19A6-4970-A04E-ED9B1D83C0F1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78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 of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1008-E89D-49CD-9BF4-E6F3FE09F7AC}" type="datetime1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35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199F-4583-41EB-929F-5865E95EECAA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48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52EB-356C-4482-B27C-7C8E08F5D88F}" type="datetime1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54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895E-43C3-4560-B59A-90049317E860}" type="datetime1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48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8C32-B81D-4A68-A851-5185C690F024}" type="datetime1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849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5D79-EF31-4E8F-A1BE-AF31805C2859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93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BA3B-941F-4778-A0CB-865223FDAE69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96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72EBFD46-0FD3-4428-ADEC-1DFD6489930D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8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474112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bookshelf with books and a plant&#10;&#10;Description automatically generated">
            <a:extLst>
              <a:ext uri="{FF2B5EF4-FFF2-40B4-BE49-F238E27FC236}">
                <a16:creationId xmlns:a16="http://schemas.microsoft.com/office/drawing/2014/main" id="{1AF44939-C875-C1AE-3FB9-3D16530BB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1792" y="-1492"/>
            <a:ext cx="5549440" cy="69212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B8E3AC-0967-977A-74F2-F88492FA96D3}"/>
              </a:ext>
            </a:extLst>
          </p:cNvPr>
          <p:cNvSpPr txBox="1"/>
          <p:nvPr/>
        </p:nvSpPr>
        <p:spPr>
          <a:xfrm>
            <a:off x="4973097" y="1037510"/>
            <a:ext cx="6016344" cy="40688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</a:pPr>
            <a:endParaRPr lang="en-US" sz="3200" b="1" dirty="0">
              <a:latin typeface="Calibri"/>
              <a:ea typeface="Calibri"/>
              <a:cs typeface="Calibri"/>
            </a:endParaRPr>
          </a:p>
          <a:p>
            <a:pPr>
              <a:lnSpc>
                <a:spcPct val="95000"/>
              </a:lnSpc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Project:</a:t>
            </a:r>
            <a:endParaRPr lang="en-US" sz="3200" b="1">
              <a:solidFill>
                <a:schemeClr val="accent3">
                  <a:lumMod val="50000"/>
                </a:schemeClr>
              </a:solidFill>
              <a:latin typeface="Century Gothic" panose="020B0502020202020204"/>
              <a:ea typeface="Calibri"/>
              <a:cs typeface="Calibri"/>
            </a:endParaRPr>
          </a:p>
          <a:p>
            <a:pPr>
              <a:lnSpc>
                <a:spcPct val="95000"/>
              </a:lnSpc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95000"/>
              </a:lnSpc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95000"/>
              </a:lnSpc>
            </a:pPr>
            <a:r>
              <a:rPr lang="en-US" sz="4800" b="1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Books</a:t>
            </a:r>
          </a:p>
          <a:p>
            <a:pPr>
              <a:lnSpc>
                <a:spcPct val="95000"/>
              </a:lnSpc>
            </a:pPr>
            <a:r>
              <a:rPr lang="en-US" sz="4800" b="1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Recommendation </a:t>
            </a:r>
            <a:endParaRPr lang="en-US">
              <a:solidFill>
                <a:schemeClr val="accent3">
                  <a:lumMod val="50000"/>
                </a:schemeClr>
              </a:solidFill>
            </a:endParaRPr>
          </a:p>
          <a:p>
            <a:pPr>
              <a:lnSpc>
                <a:spcPct val="95000"/>
              </a:lnSpc>
            </a:pPr>
            <a:r>
              <a:rPr lang="en-US" sz="4800" b="1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System</a:t>
            </a:r>
          </a:p>
          <a:p>
            <a:pPr>
              <a:lnSpc>
                <a:spcPct val="95000"/>
              </a:lnSpc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An example of unsupervised learning model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50991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115" y="-356133"/>
            <a:ext cx="10157354" cy="1397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</a:rPr>
              <a:t>Evaluation Measure: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689" y="1209134"/>
            <a:ext cx="11233836" cy="5758923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42900" indent="-342900">
              <a:buFont typeface="Wingdings" pitchFamily="34" charset="0"/>
              <a:buChar char="§"/>
            </a:pPr>
            <a:r>
              <a:rPr lang="en-US" b="1" dirty="0">
                <a:latin typeface="Calibri"/>
                <a:ea typeface="Calibri"/>
                <a:cs typeface="Calibri"/>
              </a:rPr>
              <a:t>Mean Reciprocal Rank is used as an evaluation measure in our model.</a:t>
            </a:r>
            <a:endParaRPr lang="en-US" dirty="0"/>
          </a:p>
          <a:p>
            <a:pPr marL="342900" indent="-342900">
              <a:buFont typeface="Wingdings" pitchFamily="34" charset="0"/>
              <a:buChar char="§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+mn-lt"/>
                <a:cs typeface="+mn-lt"/>
              </a:rPr>
              <a:t>Mean Reciprocal Rank (MRR) is a metric commonly used in information retrieval and recommendation systems to evaluate the effectiveness of a ranked list of items. </a:t>
            </a:r>
          </a:p>
          <a:p>
            <a:pPr marL="342900" indent="-342900">
              <a:buFont typeface="Wingdings" pitchFamily="34" charset="0"/>
              <a:buChar char="§"/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Formula</a:t>
            </a:r>
            <a:r>
              <a:rPr lang="en-US" sz="2800" b="1" dirty="0">
                <a:solidFill>
                  <a:srgbClr val="374151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 marL="342900" indent="-342900">
              <a:buClr>
                <a:srgbClr val="066E9F"/>
              </a:buClr>
              <a:buFont typeface="Wingdings" pitchFamily="34" charset="0"/>
              <a:buChar char="§"/>
            </a:pPr>
            <a:r>
              <a:rPr lang="en-US" sz="2200" b="1" i="1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N</a:t>
            </a:r>
            <a:r>
              <a:rPr lang="en-US" sz="2200" b="1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 is the total number of recommendation scenarios or queries.</a:t>
            </a:r>
            <a:endParaRPr lang="en-US" sz="2200" b="1">
              <a:latin typeface="Calibri"/>
              <a:ea typeface="Calibri"/>
              <a:cs typeface="Calibri"/>
            </a:endParaRPr>
          </a:p>
          <a:p>
            <a:pPr marL="342900" indent="-342900">
              <a:buClr>
                <a:srgbClr val="066E9F"/>
              </a:buClr>
              <a:buFont typeface="Wingdings" pitchFamily="34" charset="0"/>
              <a:buChar char="§"/>
            </a:pPr>
            <a:r>
              <a:rPr lang="en-US" sz="2200" b="1" i="1" err="1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RRi</a:t>
            </a:r>
            <a:r>
              <a:rPr lang="en-US" sz="2200" b="1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  is the Reciprocal Rank for the </a:t>
            </a:r>
            <a:r>
              <a:rPr lang="en-US" sz="2200" b="1" i="1" err="1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2200" b="1" err="1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-th</a:t>
            </a:r>
            <a:r>
              <a:rPr lang="en-US" sz="2200" b="1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 scenario, indicating how well the system ranked the first relevant book in the list of recommended books for that scenario.</a:t>
            </a:r>
            <a:endParaRPr lang="en-US" sz="2200" b="1">
              <a:latin typeface="Calibri"/>
              <a:ea typeface="+mn-lt"/>
              <a:cs typeface="+mn-lt"/>
            </a:endParaRPr>
          </a:p>
          <a:p>
            <a:pPr marL="342900" indent="-342900">
              <a:buClr>
                <a:srgbClr val="066E9F"/>
              </a:buClr>
              <a:buFont typeface="Wingdings" pitchFamily="34" charset="0"/>
              <a:buChar char="§"/>
            </a:pPr>
            <a:r>
              <a:rPr lang="en-US" sz="2200" b="1" i="1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MRR</a:t>
            </a:r>
            <a:r>
              <a:rPr lang="en-US" sz="2200" b="1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 is the average of the Reciprocal Ranks across all scenarios, providing a summary measure of the system's overall performance.</a:t>
            </a:r>
            <a:endParaRPr lang="en-US" sz="2200" b="1">
              <a:latin typeface="Calibri"/>
              <a:ea typeface="Calibri"/>
              <a:cs typeface="Calibri"/>
            </a:endParaRPr>
          </a:p>
          <a:p>
            <a:pPr marL="342900" indent="-342900">
              <a:buClr>
                <a:srgbClr val="066E9F"/>
              </a:buClr>
              <a:buFont typeface="Wingdings" pitchFamily="34" charset="0"/>
              <a:buChar char="§"/>
            </a:pPr>
            <a:endParaRPr lang="en-US" sz="1800" b="1" dirty="0">
              <a:solidFill>
                <a:srgbClr val="37415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C902B-0C9A-319E-FDC7-59F86487D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054" y="2933222"/>
            <a:ext cx="3483309" cy="99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22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594" y="1710278"/>
            <a:ext cx="10157354" cy="447040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</a:rPr>
              <a:t>The dataset includes book information, and the system suggests books based on textual content similarity.</a:t>
            </a:r>
            <a:endParaRPr lang="en-US" sz="260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304165" indent="-304165">
              <a:buClr>
                <a:srgbClr val="066E9F"/>
              </a:buClr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+mn-lt"/>
                <a:cs typeface="+mn-lt"/>
              </a:rPr>
              <a:t>The project involves creating a content-based book recommendation system using TF-IDF with cosine similarity. </a:t>
            </a:r>
            <a:endParaRPr lang="en-US" sz="260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304165" indent="-304165">
              <a:buClr>
                <a:srgbClr val="066E9F"/>
              </a:buClr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</a:rPr>
              <a:t>Evaluation is performed using Mean Reciprocal Rank, showcasing an approach for personalized book recommendations.</a:t>
            </a:r>
          </a:p>
          <a:p>
            <a:pPr marL="304165" indent="-304165">
              <a:buClr>
                <a:srgbClr val="066E9F"/>
              </a:buClr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</a:rPr>
              <a:t>The output consists of a list of similar books according to the user's preference.</a:t>
            </a:r>
          </a:p>
        </p:txBody>
      </p:sp>
    </p:spTree>
    <p:extLst>
      <p:ext uri="{BB962C8B-B14F-4D97-AF65-F5344CB8AC3E}">
        <p14:creationId xmlns:p14="http://schemas.microsoft.com/office/powerpoint/2010/main" val="14840670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F68C-F598-CDC0-4411-94B1DB92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17" y="347468"/>
            <a:ext cx="11729226" cy="573039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/>
                <a:ea typeface="+mj-lt"/>
                <a:cs typeface="+mj-lt"/>
              </a:rPr>
              <a:t>Thank you for your attention!</a:t>
            </a:r>
            <a:br>
              <a:rPr lang="en-US" b="1" dirty="0">
                <a:ea typeface="+mj-lt"/>
                <a:cs typeface="+mj-lt"/>
              </a:rPr>
            </a:br>
            <a:br>
              <a:rPr lang="en-US" b="1" dirty="0">
                <a:ea typeface="+mj-lt"/>
                <a:cs typeface="+mj-lt"/>
              </a:rPr>
            </a:br>
            <a:br>
              <a:rPr lang="en-US" b="1" dirty="0">
                <a:ea typeface="+mj-lt"/>
                <a:cs typeface="+mj-lt"/>
              </a:rPr>
            </a:b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-</a:t>
            </a: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+mj-lt"/>
                <a:cs typeface="+mj-lt"/>
              </a:rPr>
              <a:t>Group Members-</a:t>
            </a:r>
            <a:b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+mj-lt"/>
                <a:cs typeface="+mj-lt"/>
              </a:rPr>
            </a:br>
            <a:b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</a:br>
            <a:r>
              <a:rPr lang="en-US" sz="2400" b="1" dirty="0">
                <a:latin typeface="Calibri"/>
                <a:ea typeface="+mj-lt"/>
                <a:cs typeface="+mj-lt"/>
              </a:rPr>
              <a:t>Maleeha Asghar</a:t>
            </a:r>
            <a:br>
              <a:rPr lang="en-US" sz="2400" b="1" dirty="0">
                <a:latin typeface="Calibri"/>
                <a:ea typeface="+mj-lt"/>
                <a:cs typeface="+mj-lt"/>
              </a:rPr>
            </a:br>
            <a:r>
              <a:rPr lang="en-US" sz="2400" b="1" dirty="0">
                <a:latin typeface="Calibri"/>
                <a:ea typeface="+mj-lt"/>
                <a:cs typeface="+mj-lt"/>
              </a:rPr>
              <a:t>Meerab Jalil</a:t>
            </a:r>
            <a:br>
              <a:rPr lang="en-US" sz="2400" b="1" dirty="0">
                <a:latin typeface="Calibri"/>
                <a:ea typeface="+mj-lt"/>
                <a:cs typeface="+mj-lt"/>
              </a:rPr>
            </a:br>
            <a:r>
              <a:rPr lang="en-US" sz="2400" b="1" dirty="0">
                <a:latin typeface="Calibri"/>
                <a:ea typeface="+mj-lt"/>
                <a:cs typeface="+mj-lt"/>
              </a:rPr>
              <a:t>Momina Farrukh</a:t>
            </a:r>
            <a:br>
              <a:rPr lang="en-US" sz="2400" b="1" dirty="0">
                <a:latin typeface="Calibri"/>
                <a:ea typeface="+mj-lt"/>
                <a:cs typeface="+mj-lt"/>
              </a:rPr>
            </a:br>
            <a:r>
              <a:rPr lang="en-US" sz="2400" b="1" dirty="0">
                <a:latin typeface="Calibri"/>
                <a:ea typeface="+mj-lt"/>
                <a:cs typeface="+mj-lt"/>
              </a:rPr>
              <a:t>Zainab Jahanzeb</a:t>
            </a:r>
            <a:br>
              <a:rPr lang="en-US" sz="2400" b="1" dirty="0">
                <a:latin typeface="Calibri"/>
                <a:ea typeface="+mj-lt"/>
                <a:cs typeface="+mj-lt"/>
              </a:rPr>
            </a:br>
            <a:r>
              <a:rPr lang="en-US" sz="2400" b="1" dirty="0">
                <a:latin typeface="Calibri"/>
                <a:ea typeface="+mj-lt"/>
                <a:cs typeface="+mj-lt"/>
              </a:rPr>
              <a:t> Ayesha Tariq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D15C9-9138-986C-F4CE-DB45BF5C9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4012" y="1412776"/>
            <a:ext cx="10157354" cy="4470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788946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B688-D406-FFA3-DA3B-94835F46A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48" y="176169"/>
            <a:ext cx="7347623" cy="1052385"/>
          </a:xfrm>
        </p:spPr>
        <p:txBody>
          <a:bodyPr>
            <a:noAutofit/>
          </a:bodyPr>
          <a:lstStyle/>
          <a:p>
            <a:r>
              <a:rPr lang="en-US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</a:rPr>
              <a:t> Book Recommendation 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30DC6-DA5D-51D0-162A-FD00572E7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48" y="1536747"/>
            <a:ext cx="7008574" cy="4838904"/>
          </a:xfrm>
        </p:spPr>
        <p:txBody>
          <a:bodyPr vert="horz" lIns="121899" tIns="60949" rIns="121899" bIns="60949" rtlCol="0" anchor="t">
            <a:noAutofit/>
          </a:bodyPr>
          <a:lstStyle/>
          <a:p>
            <a:pPr marL="457200" indent="-457200">
              <a:buFont typeface="Wingdings" pitchFamily="34" charset="0"/>
              <a:buChar char="§"/>
            </a:pPr>
            <a:r>
              <a:rPr lang="en-US" sz="2500" b="1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A Book Recommendation System is a data-driven application designed to suggest books to users based on their preferences, reading history, and behavior. </a:t>
            </a:r>
          </a:p>
          <a:p>
            <a:pPr>
              <a:buClr>
                <a:srgbClr val="066E9F"/>
              </a:buClr>
            </a:pPr>
            <a:endParaRPr lang="en-US" sz="2500" b="1" dirty="0">
              <a:solidFill>
                <a:schemeClr val="accent3">
                  <a:lumMod val="50000"/>
                </a:schemeClr>
              </a:solidFill>
              <a:latin typeface="Calibri"/>
              <a:ea typeface="Calibri"/>
              <a:cs typeface="Calibri"/>
            </a:endParaRPr>
          </a:p>
          <a:p>
            <a:pPr marL="457200" indent="-457200">
              <a:buClr>
                <a:srgbClr val="066E9F"/>
              </a:buClr>
              <a:buFont typeface="Wingdings" pitchFamily="34" charset="0"/>
              <a:buChar char="§"/>
            </a:pPr>
            <a:r>
              <a:rPr lang="en-US" sz="2500" b="1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It employs various data science and machine learning techniques to provide personalized book recommendations, enhancing the reading experience for users.</a:t>
            </a:r>
          </a:p>
          <a:p>
            <a:pPr>
              <a:buClr>
                <a:srgbClr val="066E9F"/>
              </a:buClr>
            </a:pPr>
            <a:endParaRPr lang="en-US" sz="2500" b="1" dirty="0">
              <a:solidFill>
                <a:schemeClr val="accent3">
                  <a:lumMod val="50000"/>
                </a:schemeClr>
              </a:solidFill>
              <a:latin typeface="Calibri"/>
              <a:ea typeface="Calibri"/>
              <a:cs typeface="Calibri"/>
            </a:endParaRPr>
          </a:p>
          <a:p>
            <a:pPr marL="457200" indent="-457200">
              <a:buClr>
                <a:srgbClr val="066E9F"/>
              </a:buClr>
              <a:buFont typeface="Wingdings" pitchFamily="34" charset="0"/>
              <a:buChar char="§"/>
            </a:pPr>
            <a:r>
              <a:rPr lang="en-US" sz="2500" b="1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Our Book Recommendation System provides a list of similar books to the book title provided by the user.</a:t>
            </a:r>
          </a:p>
        </p:txBody>
      </p:sp>
      <p:pic>
        <p:nvPicPr>
          <p:cNvPr id="4" name="Picture 3" descr="A person standing on a ladder in a library&#10;&#10;Description automatically generated">
            <a:extLst>
              <a:ext uri="{FF2B5EF4-FFF2-40B4-BE49-F238E27FC236}">
                <a16:creationId xmlns:a16="http://schemas.microsoft.com/office/drawing/2014/main" id="{854FE76D-1EF4-1DFF-7378-1E1A693B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914" y="-111898"/>
            <a:ext cx="4845014" cy="72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54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77" y="-288316"/>
            <a:ext cx="10157354" cy="1397000"/>
          </a:xfrm>
        </p:spPr>
        <p:txBody>
          <a:bodyPr/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</a:rPr>
              <a:t>Type of ML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067" y="1320329"/>
            <a:ext cx="6877052" cy="5216387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42900" indent="-342900">
              <a:buFont typeface="Wingdings" pitchFamily="34" charset="0"/>
              <a:buChar char="§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The project focuses on building a book recommendation system. </a:t>
            </a:r>
            <a:endParaRPr lang="en-US">
              <a:solidFill>
                <a:schemeClr val="accent3">
                  <a:lumMod val="50000"/>
                </a:schemeClr>
              </a:solidFill>
            </a:endParaRPr>
          </a:p>
          <a:p>
            <a:pPr marL="304165" indent="-304165">
              <a:buFont typeface="Wingdings" pitchFamily="34" charset="0"/>
              <a:buChar char="§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The problem addressed is the challenge of helping users discover relevant books based on their preferences. </a:t>
            </a:r>
          </a:p>
          <a:p>
            <a:pPr marL="304165" indent="-304165">
              <a:buFont typeface="Wingdings" pitchFamily="34" charset="0"/>
              <a:buChar char="§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The goal is to enhance the user experience in finding books by providing personalized recommendations.</a:t>
            </a:r>
          </a:p>
          <a:p>
            <a:pPr marL="304165" indent="-304165" algn="just">
              <a:buFont typeface="Wingdings" pitchFamily="34" charset="0"/>
              <a:buChar char="§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  <a:effectLst/>
                <a:latin typeface="Calibri"/>
                <a:ea typeface="Calibri"/>
                <a:cs typeface="Arial"/>
              </a:rPr>
              <a:t>Book Recommendation System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Arial"/>
              </a:rPr>
              <a:t> in this case is</a:t>
            </a:r>
            <a:endParaRPr lang="en-DE" dirty="0">
              <a:solidFill>
                <a:schemeClr val="accent3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just">
              <a:buNone/>
            </a:pPr>
            <a:r>
              <a:rPr lang="en-US" b="1" dirty="0">
                <a:solidFill>
                  <a:srgbClr val="FF0000"/>
                </a:solidFill>
                <a:latin typeface="Calibri"/>
                <a:ea typeface="Calibri"/>
                <a:cs typeface="Symbol" panose="05050102010706020507" pitchFamily="18" charset="2"/>
              </a:rPr>
              <a:t>treated</a:t>
            </a:r>
            <a:r>
              <a:rPr lang="en-US" b="1" dirty="0">
                <a:effectLst/>
                <a:latin typeface="Calibri"/>
                <a:ea typeface="Calibri"/>
                <a:cs typeface="Symbol" panose="05050102010706020507" pitchFamily="18" charset="2"/>
              </a:rPr>
              <a:t>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effectLst/>
                <a:latin typeface="Calibri"/>
                <a:ea typeface="Calibri"/>
                <a:cs typeface="Symbol" panose="05050102010706020507" pitchFamily="18" charset="2"/>
              </a:rPr>
              <a:t>as</a:t>
            </a:r>
            <a:endParaRPr lang="en-DE">
              <a:solidFill>
                <a:schemeClr val="accent3">
                  <a:lumMod val="50000"/>
                </a:schemeClr>
              </a:solidFill>
              <a:effectLst/>
              <a:latin typeface="Calibri"/>
              <a:ea typeface="Calibri"/>
              <a:cs typeface="Symbol" panose="05050102010706020507" pitchFamily="18" charset="2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2400" b="1" u="sng" dirty="0">
                <a:solidFill>
                  <a:srgbClr val="FF0000"/>
                </a:solidFill>
                <a:effectLst/>
                <a:latin typeface="Calibri"/>
                <a:ea typeface="Calibri"/>
                <a:cs typeface="Arial"/>
              </a:rPr>
              <a:t>Un-Supervised</a:t>
            </a:r>
            <a:r>
              <a:rPr lang="en-US" sz="2400" b="1" u="sng" dirty="0">
                <a:effectLst/>
                <a:latin typeface="Calibri"/>
                <a:ea typeface="Calibri"/>
                <a:cs typeface="Arial"/>
              </a:rPr>
              <a:t> </a:t>
            </a:r>
            <a:r>
              <a:rPr lang="en-US" sz="2400" b="1" u="sng" dirty="0">
                <a:solidFill>
                  <a:schemeClr val="accent3">
                    <a:lumMod val="50000"/>
                  </a:schemeClr>
                </a:solidFill>
                <a:effectLst/>
                <a:latin typeface="Calibri"/>
                <a:ea typeface="Calibri"/>
                <a:cs typeface="Arial"/>
              </a:rPr>
              <a:t>Machine Learning Problem</a:t>
            </a:r>
            <a:endParaRPr lang="en-DE" sz="2400" u="sng">
              <a:solidFill>
                <a:schemeClr val="accent3">
                  <a:lumMod val="50000"/>
                </a:schemeClr>
              </a:solidFill>
              <a:effectLst/>
              <a:latin typeface="Calibri"/>
              <a:ea typeface="Calibri"/>
              <a:cs typeface="Arial"/>
            </a:endParaRPr>
          </a:p>
          <a:p>
            <a:pPr marL="304165" indent="-304165">
              <a:buFont typeface="Wingdings" pitchFamily="34" charset="0"/>
              <a:buChar char="§"/>
            </a:pPr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6" name="Picture 5" descr="A machine learning logo with blue and yellow lines&#10;&#10;Description automatically generated">
            <a:extLst>
              <a:ext uri="{FF2B5EF4-FFF2-40B4-BE49-F238E27FC236}">
                <a16:creationId xmlns:a16="http://schemas.microsoft.com/office/drawing/2014/main" id="{B3B45282-63F2-FF34-2ABF-F087438FD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660" y="-10173"/>
            <a:ext cx="4870377" cy="686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747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52" y="-262886"/>
            <a:ext cx="10157354" cy="1397000"/>
          </a:xfrm>
        </p:spPr>
        <p:txBody>
          <a:bodyPr/>
          <a:lstStyle/>
          <a:p>
            <a:r>
              <a:rPr lang="en-US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</a:rPr>
              <a:t>Dataset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</a:rPr>
              <a:t> Used for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686" y="1549211"/>
            <a:ext cx="7385626" cy="4851872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The dataset used for evaluation has following features:</a:t>
            </a:r>
            <a:endParaRPr lang="en-US" sz="2800" dirty="0">
              <a:solidFill>
                <a:schemeClr val="accent3">
                  <a:lumMod val="50000"/>
                </a:schemeClr>
              </a:solidFill>
              <a:latin typeface="Calibri"/>
              <a:ea typeface="Calibri"/>
              <a:cs typeface="Calibri"/>
            </a:endParaRPr>
          </a:p>
          <a:p>
            <a:pPr marL="304165" indent="-304165">
              <a:buClr>
                <a:srgbClr val="066E9F"/>
              </a:buClr>
              <a:buFont typeface="Wingdings" pitchFamily="34" charset="0"/>
              <a:buChar char="§"/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Total no. of instances/books = 11128</a:t>
            </a:r>
            <a:endParaRPr lang="en-US" sz="2800">
              <a:solidFill>
                <a:schemeClr val="accent3">
                  <a:lumMod val="50000"/>
                </a:schemeClr>
              </a:solidFill>
              <a:latin typeface="Calibri"/>
              <a:ea typeface="Calibri"/>
              <a:cs typeface="Calibri"/>
            </a:endParaRPr>
          </a:p>
          <a:p>
            <a:pPr marL="304165" indent="-304165">
              <a:buClr>
                <a:srgbClr val="066E9F"/>
              </a:buClr>
              <a:buFont typeface="Wingdings" pitchFamily="34" charset="0"/>
              <a:buChar char="§"/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There are </a:t>
            </a:r>
            <a:r>
              <a:rPr lang="en-US" sz="2800" b="1" u="sng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4 columns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 in the dataset  comprising of </a:t>
            </a:r>
          </a:p>
          <a:p>
            <a:pPr marL="342900" indent="-342900">
              <a:buClr>
                <a:srgbClr val="066E9F"/>
              </a:buClr>
              <a:buFont typeface="Wingdings" pitchFamily="34" charset="0"/>
              <a:buChar char="§"/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 Book ID, Title, Authors, and Average ratings.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 The dataset serves as the foundation for training and evaluating the book recommendation system.</a:t>
            </a:r>
          </a:p>
          <a:p>
            <a:pPr marL="0" indent="0" algn="just">
              <a:spcBef>
                <a:spcPts val="0"/>
              </a:spcBef>
              <a:buClr>
                <a:srgbClr val="066E9F"/>
              </a:buClr>
              <a:buNone/>
            </a:pPr>
            <a:endParaRPr lang="en-US" sz="2800" b="1" dirty="0">
              <a:solidFill>
                <a:schemeClr val="accent3">
                  <a:lumMod val="50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4" name="Picture 3" descr="A graphic of a paper with text and light bulbs&#10;&#10;Description automatically generated">
            <a:extLst>
              <a:ext uri="{FF2B5EF4-FFF2-40B4-BE49-F238E27FC236}">
                <a16:creationId xmlns:a16="http://schemas.microsoft.com/office/drawing/2014/main" id="{5C572654-8983-77CD-F8D5-3E0F3ED2F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717" y="-1696"/>
            <a:ext cx="4343220" cy="691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4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210" y="-517199"/>
            <a:ext cx="10598118" cy="1558065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</a:rPr>
              <a:t>Preprocessing Steps: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544" y="464139"/>
            <a:ext cx="11555932" cy="6216688"/>
          </a:xfrm>
        </p:spPr>
        <p:txBody>
          <a:bodyPr vert="horz" lIns="121899" tIns="60949" rIns="121899" bIns="60949" rtlCol="0" anchor="t"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342900" indent="-342900">
              <a:buClr>
                <a:srgbClr val="066E9F"/>
              </a:buClr>
              <a:buFont typeface="Wingdings" pitchFamily="34" charset="0"/>
              <a:buChar char="Ø"/>
            </a:pPr>
            <a:r>
              <a:rPr lang="en-US" b="1" dirty="0">
                <a:latin typeface="Calibri"/>
                <a:ea typeface="+mn-lt"/>
                <a:cs typeface="+mn-lt"/>
              </a:rPr>
              <a:t> </a:t>
            </a:r>
            <a:r>
              <a:rPr lang="en-US" sz="2600" b="1" dirty="0">
                <a:solidFill>
                  <a:schemeClr val="accent3">
                    <a:lumMod val="50000"/>
                  </a:schemeClr>
                </a:solidFill>
                <a:latin typeface="Calibri"/>
                <a:ea typeface="+mn-lt"/>
                <a:cs typeface="+mn-lt"/>
              </a:rPr>
              <a:t>Data Collection</a:t>
            </a:r>
            <a:endParaRPr lang="en-US" sz="2600" dirty="0">
              <a:solidFill>
                <a:schemeClr val="accent3">
                  <a:lumMod val="50000"/>
                </a:schemeClr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Clr>
                <a:srgbClr val="066E9F"/>
              </a:buClr>
              <a:buFont typeface="Wingdings" pitchFamily="34" charset="0"/>
              <a:buChar char="Ø"/>
            </a:pPr>
            <a:r>
              <a:rPr lang="en-US" sz="2600" b="1" dirty="0">
                <a:solidFill>
                  <a:schemeClr val="accent3">
                    <a:lumMod val="50000"/>
                  </a:schemeClr>
                </a:solidFill>
                <a:latin typeface="Calibri"/>
                <a:ea typeface="+mn-lt"/>
                <a:cs typeface="+mn-lt"/>
              </a:rPr>
              <a:t> Data Cleaning : 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alibri"/>
                <a:ea typeface="+mn-lt"/>
                <a:cs typeface="+mn-lt"/>
              </a:rPr>
              <a:t>Data is already clean in our case.</a:t>
            </a:r>
          </a:p>
          <a:p>
            <a:pPr marL="457200" indent="-457200">
              <a:buClr>
                <a:srgbClr val="066E9F"/>
              </a:buClr>
              <a:buFont typeface="Wingdings" pitchFamily="34" charset="0"/>
              <a:buChar char="Ø"/>
            </a:pPr>
            <a:r>
              <a:rPr lang="en-US" sz="2600" b="1" dirty="0">
                <a:solidFill>
                  <a:schemeClr val="accent3">
                    <a:lumMod val="50000"/>
                  </a:schemeClr>
                </a:solidFill>
                <a:latin typeface="Calibri"/>
                <a:ea typeface="+mn-lt"/>
                <a:cs typeface="+mn-lt"/>
              </a:rPr>
              <a:t>Exploratory Data Analysis (EDA): 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alibri"/>
                <a:ea typeface="+mn-lt"/>
                <a:cs typeface="+mn-lt"/>
              </a:rPr>
              <a:t>The project starts by using the Pandas library to read  and manipulate the dataset from the CSV file.</a:t>
            </a:r>
            <a:endParaRPr lang="en-US" sz="2600" b="1" dirty="0">
              <a:solidFill>
                <a:schemeClr val="accent3">
                  <a:lumMod val="50000"/>
                </a:schemeClr>
              </a:solidFill>
              <a:latin typeface="Calibri"/>
              <a:ea typeface="Calibri"/>
              <a:cs typeface="Calibri"/>
            </a:endParaRPr>
          </a:p>
          <a:p>
            <a:pPr marL="457200" indent="-457200">
              <a:buClr>
                <a:srgbClr val="51C3F9">
                  <a:lumMod val="50000"/>
                </a:srgbClr>
              </a:buClr>
              <a:buFont typeface="Wingdings" pitchFamily="34" charset="0"/>
              <a:buChar char="Ø"/>
            </a:pPr>
            <a:r>
              <a:rPr lang="en-US" sz="2600" b="1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Handling Missing Values: 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The </a:t>
            </a:r>
            <a:r>
              <a:rPr lang="en-US" sz="2600" b="1" dirty="0" err="1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pd.to_numeric</a:t>
            </a:r>
            <a:r>
              <a:rPr lang="en-US" sz="2600" b="1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function is used to convert the '</a:t>
            </a:r>
            <a:r>
              <a:rPr lang="en-US" sz="2600" dirty="0" err="1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average_rating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' column to numeric data type, handling any potential errors with errors='coerce’.</a:t>
            </a:r>
          </a:p>
          <a:p>
            <a:pPr marL="457200" indent="-457200">
              <a:buFont typeface="Wingdings" pitchFamily="34" charset="0"/>
              <a:buChar char="Ø"/>
            </a:pPr>
            <a:r>
              <a:rPr lang="en-US" sz="2600" b="1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Text Feature Creation: 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A new column '</a:t>
            </a:r>
            <a:r>
              <a:rPr lang="en-US" sz="2600" dirty="0" err="1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book_content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' is created by combining 'title' and 'authors' for text-based analysis.</a:t>
            </a:r>
          </a:p>
          <a:p>
            <a:pPr marL="457200" indent="-457200">
              <a:buFont typeface="Wingdings" pitchFamily="34" charset="0"/>
              <a:buChar char="Ø"/>
            </a:pPr>
            <a:r>
              <a:rPr lang="en-US" sz="2600" b="1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 Text Vectorization: 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sz="2600" b="1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 TF-IDF Vectorizer</a:t>
            </a:r>
            <a:r>
              <a:rPr lang="en-US" sz="2600" u="sng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from scikit-learn is used to convert the '</a:t>
            </a:r>
            <a:r>
              <a:rPr lang="en-US" sz="2600" err="1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book_content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' text into a numerical format </a:t>
            </a:r>
            <a:r>
              <a:rPr lang="en-US" sz="2600" b="1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(TF-IDF matrix).</a:t>
            </a:r>
          </a:p>
        </p:txBody>
      </p:sp>
    </p:spTree>
    <p:extLst>
      <p:ext uri="{BB962C8B-B14F-4D97-AF65-F5344CB8AC3E}">
        <p14:creationId xmlns:p14="http://schemas.microsoft.com/office/powerpoint/2010/main" val="310570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618" y="-1213611"/>
            <a:ext cx="10292819" cy="2292672"/>
          </a:xfrm>
        </p:spPr>
        <p:txBody>
          <a:bodyPr>
            <a:normAutofit/>
          </a:bodyPr>
          <a:lstStyle/>
          <a:p>
            <a:r>
              <a:rPr lang="en-US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</a:rPr>
              <a:t>Preprocessing Steps: 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33" y="1235558"/>
            <a:ext cx="10665735" cy="5484474"/>
          </a:xfrm>
        </p:spPr>
        <p:txBody>
          <a:bodyPr vert="horz" lIns="121899" tIns="60949" rIns="121899" bIns="60949" rtlCol="0" anchor="t">
            <a:normAutofit fontScale="92500" lnSpcReduction="20000"/>
          </a:bodyPr>
          <a:lstStyle/>
          <a:p>
            <a:pPr marL="457200" indent="-457200" algn="just">
              <a:buFont typeface="Wingdings" pitchFamily="34" charset="0"/>
              <a:buChar char="v"/>
            </a:pPr>
            <a:r>
              <a:rPr lang="en-US" sz="32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</a:rPr>
              <a:t>Feature Extraction: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31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Calibri"/>
                <a:ea typeface="Calibri"/>
                <a:cs typeface="Calibri"/>
              </a:rPr>
              <a:t>The Sample Data contains Four Attributes</a:t>
            </a:r>
            <a:r>
              <a:rPr lang="en-US" sz="3100" b="1" kern="100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 </a:t>
            </a:r>
            <a:endParaRPr lang="en-US" sz="3100">
              <a:solidFill>
                <a:schemeClr val="accent3">
                  <a:lumMod val="50000"/>
                </a:schemeClr>
              </a:solidFill>
              <a:latin typeface="Calibri"/>
              <a:ea typeface="Calibri"/>
              <a:cs typeface="Arial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31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Calibri"/>
                <a:ea typeface="Calibri"/>
                <a:cs typeface="Calibri"/>
              </a:rPr>
              <a:t>Book ID</a:t>
            </a:r>
            <a:endParaRPr lang="en-DE" sz="3100">
              <a:solidFill>
                <a:schemeClr val="accent3">
                  <a:lumMod val="50000"/>
                </a:schemeClr>
              </a:solidFill>
              <a:effectLst/>
              <a:latin typeface="Calibri"/>
              <a:ea typeface="Calibri"/>
              <a:cs typeface="Calibri"/>
            </a:endParaRPr>
          </a:p>
          <a:p>
            <a:pPr marL="1143000" lvl="2" indent="-228600" algn="just">
              <a:buFont typeface="Wingdings" panose="05000000000000000000" pitchFamily="2" charset="2"/>
              <a:buChar char=""/>
            </a:pPr>
            <a:r>
              <a:rPr lang="en-US" sz="31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Calibri"/>
                <a:ea typeface="Calibri"/>
                <a:cs typeface="Calibri"/>
              </a:rPr>
              <a:t>Title</a:t>
            </a:r>
            <a:endParaRPr lang="en-DE" sz="3100">
              <a:solidFill>
                <a:schemeClr val="accent3">
                  <a:lumMod val="50000"/>
                </a:schemeClr>
              </a:solidFill>
              <a:effectLst/>
              <a:latin typeface="Calibri"/>
              <a:ea typeface="Calibri"/>
              <a:cs typeface="Calibri"/>
            </a:endParaRPr>
          </a:p>
          <a:p>
            <a:pPr marL="1143000" lvl="2" indent="-228600" algn="just">
              <a:buFont typeface="Wingdings" panose="05000000000000000000" pitchFamily="2" charset="2"/>
              <a:buChar char=""/>
            </a:pPr>
            <a:r>
              <a:rPr lang="en-US" sz="31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Calibri"/>
                <a:ea typeface="Calibri"/>
                <a:cs typeface="Calibri"/>
              </a:rPr>
              <a:t>Author</a:t>
            </a:r>
            <a:endParaRPr lang="en-DE" sz="3100">
              <a:solidFill>
                <a:schemeClr val="accent3">
                  <a:lumMod val="50000"/>
                </a:schemeClr>
              </a:solidFill>
              <a:effectLst/>
              <a:latin typeface="Calibri"/>
              <a:ea typeface="Calibri"/>
              <a:cs typeface="Calibri"/>
            </a:endParaRPr>
          </a:p>
          <a:p>
            <a:pPr marL="1143000" lvl="2" indent="-228600" algn="just">
              <a:buFont typeface="Wingdings" panose="05000000000000000000" pitchFamily="2" charset="2"/>
              <a:buChar char=""/>
            </a:pPr>
            <a:r>
              <a:rPr lang="en-US" sz="31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Calibri"/>
                <a:ea typeface="Calibri"/>
                <a:cs typeface="Calibri"/>
              </a:rPr>
              <a:t>Average Rating</a:t>
            </a:r>
            <a:endParaRPr lang="en-DE" sz="3100">
              <a:solidFill>
                <a:schemeClr val="accent3">
                  <a:lumMod val="50000"/>
                </a:schemeClr>
              </a:solidFill>
              <a:effectLst/>
              <a:latin typeface="Calibri"/>
              <a:ea typeface="Calibri"/>
              <a:cs typeface="Calibri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31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Calibri"/>
                <a:ea typeface="Calibri"/>
                <a:cs typeface="Calibri"/>
              </a:rPr>
              <a:t>Input</a:t>
            </a:r>
            <a:endParaRPr lang="en-DE" sz="3100">
              <a:solidFill>
                <a:schemeClr val="accent3">
                  <a:lumMod val="50000"/>
                </a:schemeClr>
              </a:solidFill>
              <a:effectLst/>
              <a:latin typeface="Calibri"/>
              <a:ea typeface="Calibri"/>
              <a:cs typeface="Calibri"/>
            </a:endParaRPr>
          </a:p>
          <a:p>
            <a:pPr marL="1067435" indent="0" algn="just">
              <a:buNone/>
            </a:pPr>
            <a:r>
              <a:rPr lang="en-US" sz="31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Calibri"/>
                <a:ea typeface="Calibri"/>
                <a:cs typeface="Calibri"/>
              </a:rPr>
              <a:t>Input comprises of Three Attributes</a:t>
            </a:r>
            <a:r>
              <a:rPr lang="en-US" sz="3100" b="1" kern="100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 </a:t>
            </a:r>
            <a:endParaRPr lang="en-DE" sz="3100">
              <a:solidFill>
                <a:schemeClr val="accent3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lvl="2" indent="-228600" algn="just">
              <a:buFont typeface="Wingdings" panose="05000000000000000000" pitchFamily="2" charset="2"/>
              <a:buChar char=""/>
            </a:pPr>
            <a:r>
              <a:rPr lang="en-US" sz="31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Calibri"/>
                <a:ea typeface="Calibri"/>
                <a:cs typeface="Calibri"/>
              </a:rPr>
              <a:t>Title</a:t>
            </a:r>
            <a:endParaRPr lang="en-DE" sz="3100">
              <a:solidFill>
                <a:schemeClr val="accent3">
                  <a:lumMod val="50000"/>
                </a:schemeClr>
              </a:solidFill>
              <a:effectLst/>
              <a:latin typeface="Calibri"/>
              <a:ea typeface="Calibri"/>
              <a:cs typeface="Calibri"/>
            </a:endParaRPr>
          </a:p>
          <a:p>
            <a:pPr marL="1143000" lvl="2" indent="-228600" algn="just">
              <a:buFont typeface="Wingdings" panose="05000000000000000000" pitchFamily="2" charset="2"/>
              <a:buChar char=""/>
            </a:pPr>
            <a:r>
              <a:rPr lang="en-US" sz="31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Calibri"/>
                <a:ea typeface="Calibri"/>
                <a:cs typeface="Calibri"/>
              </a:rPr>
              <a:t>Author</a:t>
            </a:r>
            <a:endParaRPr lang="en-DE" sz="3100">
              <a:solidFill>
                <a:schemeClr val="accent3">
                  <a:lumMod val="50000"/>
                </a:schemeClr>
              </a:solidFill>
              <a:effectLst/>
              <a:latin typeface="Calibri"/>
              <a:ea typeface="Calibri"/>
              <a:cs typeface="Calibri"/>
            </a:endParaRPr>
          </a:p>
          <a:p>
            <a:pPr marL="1143000" lvl="2" indent="-228600" algn="just">
              <a:buFont typeface="Wingdings" panose="05000000000000000000" pitchFamily="2" charset="2"/>
              <a:buChar char=""/>
            </a:pPr>
            <a:r>
              <a:rPr lang="en-US" sz="31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Calibri"/>
                <a:ea typeface="Calibri"/>
                <a:cs typeface="Calibri"/>
              </a:rPr>
              <a:t>Average Rating</a:t>
            </a:r>
            <a:endParaRPr lang="en-DE" sz="3100">
              <a:solidFill>
                <a:schemeClr val="accent3">
                  <a:lumMod val="50000"/>
                </a:schemeClr>
              </a:solidFill>
              <a:effectLst/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6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978D-8DD8-F715-946A-53E9F7AB2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86" y="-59434"/>
            <a:ext cx="10157354" cy="1397000"/>
          </a:xfrm>
        </p:spPr>
        <p:txBody>
          <a:bodyPr/>
          <a:lstStyle/>
          <a:p>
            <a:r>
              <a:rPr lang="en-US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</a:rPr>
              <a:t>Pre-Processing Steps: </a:t>
            </a:r>
            <a:endParaRPr lang="en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65DEB-FA4C-81C6-3343-EEB622A9C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879" y="1710277"/>
            <a:ext cx="10157354" cy="447040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r>
              <a:rPr lang="en-US" sz="3200" b="1" kern="100" dirty="0">
                <a:latin typeface="Calibri"/>
                <a:ea typeface="Calibri"/>
                <a:cs typeface="Calibri"/>
              </a:rPr>
              <a:t>Splitting Data:</a:t>
            </a:r>
            <a:endParaRPr lang="en-US" sz="3200" kern="100" dirty="0">
              <a:latin typeface="Calibri"/>
              <a:ea typeface="Calibri"/>
              <a:cs typeface="Calibri"/>
            </a:endParaRPr>
          </a:p>
          <a:p>
            <a:pPr marL="342900" indent="-342900" algn="just">
              <a:buClr>
                <a:srgbClr val="066E9F"/>
              </a:buClr>
              <a:buFont typeface="Wingdings" pitchFamily="34" charset="0"/>
              <a:buChar char="§"/>
            </a:pPr>
            <a:r>
              <a:rPr lang="en-US" sz="2800" b="1" kern="100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Train-Test Split Ratio :    80%  -20%</a:t>
            </a:r>
            <a:endParaRPr lang="en-US" sz="2800" b="1" kern="100">
              <a:solidFill>
                <a:schemeClr val="accent3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Clr>
                <a:srgbClr val="066E9F"/>
              </a:buClr>
              <a:buNone/>
            </a:pPr>
            <a:endParaRPr lang="en-US" sz="2800" b="1" kern="100" dirty="0">
              <a:solidFill>
                <a:schemeClr val="accent3">
                  <a:lumMod val="50000"/>
                </a:schemeClr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buClr>
                <a:srgbClr val="066E9F"/>
              </a:buClr>
              <a:buFont typeface="Wingdings" pitchFamily="34" charset="0"/>
              <a:buChar char="§"/>
            </a:pPr>
            <a:r>
              <a:rPr lang="en-US" sz="2800" b="1" kern="100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Training Data:</a:t>
            </a:r>
            <a:endParaRPr lang="en-US" sz="2800" b="1" kern="100">
              <a:solidFill>
                <a:schemeClr val="accent3">
                  <a:lumMod val="50000"/>
                </a:schemeClr>
              </a:solidFill>
              <a:latin typeface="Calibri"/>
              <a:ea typeface="Calibri" panose="020F0502020204030204" pitchFamily="34" charset="0"/>
              <a:cs typeface="Calibri"/>
            </a:endParaRPr>
          </a:p>
          <a:p>
            <a:pPr marL="0" indent="0" algn="just">
              <a:buClr>
                <a:srgbClr val="066E9F"/>
              </a:buClr>
              <a:buNone/>
            </a:pPr>
            <a:r>
              <a:rPr lang="en-US" sz="2800" b="1" kern="100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                              Total Instances = 8902</a:t>
            </a:r>
          </a:p>
          <a:p>
            <a:pPr marL="342900" indent="-342900" algn="just">
              <a:buClr>
                <a:srgbClr val="066E9F"/>
              </a:buClr>
              <a:buFont typeface="Wingdings,Sans-Serif" pitchFamily="34" charset="0"/>
              <a:buChar char="§"/>
            </a:pPr>
            <a:r>
              <a:rPr lang="en-US" sz="2800" b="1" kern="100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Test Data:</a:t>
            </a:r>
            <a:endParaRPr lang="en-US" sz="2800" kern="100">
              <a:solidFill>
                <a:schemeClr val="accent3">
                  <a:lumMod val="50000"/>
                </a:schemeClr>
              </a:solidFill>
              <a:latin typeface="Calibri"/>
              <a:ea typeface="Calibri"/>
              <a:cs typeface="Calibri"/>
            </a:endParaRPr>
          </a:p>
          <a:p>
            <a:pPr marL="0" indent="0" algn="just">
              <a:buClr>
                <a:srgbClr val="066E9F"/>
              </a:buClr>
              <a:buNone/>
            </a:pPr>
            <a:r>
              <a:rPr lang="en-US" sz="2800" b="1" kern="100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                              Total Instances = 2226</a:t>
            </a:r>
            <a:endParaRPr lang="en-US" sz="2800" kern="10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/>
            </a:endParaRPr>
          </a:p>
          <a:p>
            <a:pPr marL="342900" indent="-342900" algn="just">
              <a:buClr>
                <a:srgbClr val="066E9F"/>
              </a:buClr>
              <a:buFont typeface="Wingdings" pitchFamily="34" charset="0"/>
              <a:buChar char="§"/>
            </a:pPr>
            <a:endParaRPr lang="en-US" b="1" kern="100" dirty="0">
              <a:effectLst/>
              <a:latin typeface="Calibri"/>
              <a:ea typeface="Calibri" panose="020F0502020204030204" pitchFamily="34" charset="0"/>
              <a:cs typeface="Calibri"/>
            </a:endParaRPr>
          </a:p>
          <a:p>
            <a:pPr marL="0" indent="0">
              <a:buNone/>
            </a:pPr>
            <a:endParaRPr lang="en-DE" dirty="0">
              <a:latin typeface="Century Gothic" panose="020B0502020202020204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98087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D57C-E344-7565-FE97-C1D750147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10" y="-525676"/>
            <a:ext cx="10750690" cy="1397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</a:rPr>
              <a:t>Data Visualization: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B1CD1-91D5-DD27-D4A8-31646F603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9364" y="1006676"/>
            <a:ext cx="6487145" cy="5928464"/>
          </a:xfrm>
        </p:spPr>
        <p:txBody>
          <a:bodyPr vert="horz" lIns="121899" tIns="60949" rIns="121899" bIns="60949" rtlCol="0" anchor="t">
            <a:noAutofit/>
          </a:bodyPr>
          <a:lstStyle/>
          <a:p>
            <a:pPr marL="0" indent="0">
              <a:buNone/>
            </a:pPr>
            <a:r>
              <a:rPr lang="en-US" sz="2600" b="1" dirty="0">
                <a:latin typeface="Calibri"/>
                <a:ea typeface="+mn-lt"/>
                <a:cs typeface="+mn-lt"/>
              </a:rPr>
              <a:t>     </a:t>
            </a:r>
            <a:r>
              <a:rPr lang="en-US" sz="2600" b="1" u="sng" dirty="0">
                <a:latin typeface="Calibri"/>
                <a:ea typeface="+mn-lt"/>
                <a:cs typeface="+mn-lt"/>
              </a:rPr>
              <a:t>Distribution of Average Ratings:</a:t>
            </a:r>
            <a:endParaRPr lang="en-US" sz="2600" u="sng" dirty="0">
              <a:latin typeface="Calibri"/>
              <a:ea typeface="Calibri"/>
              <a:cs typeface="Calibri"/>
            </a:endParaRPr>
          </a:p>
          <a:p>
            <a:pPr marL="730885" lvl="1" indent="-304165">
              <a:buClr>
                <a:srgbClr val="066E9F"/>
              </a:buClr>
              <a:buFont typeface="Arial" pitchFamily="34" charset="0"/>
              <a:buChar char="•"/>
            </a:pPr>
            <a:r>
              <a:rPr lang="en-US" sz="2200" b="1" dirty="0">
                <a:solidFill>
                  <a:schemeClr val="accent3">
                    <a:lumMod val="50000"/>
                  </a:schemeClr>
                </a:solidFill>
                <a:latin typeface="Calibri"/>
                <a:ea typeface="+mn-lt"/>
                <a:cs typeface="+mn-lt"/>
              </a:rPr>
              <a:t>The histogram of average ratings provides an overview of how ratings are distributed across the dataset.</a:t>
            </a:r>
            <a:endParaRPr lang="en-US" sz="2200" b="1">
              <a:solidFill>
                <a:schemeClr val="accent3">
                  <a:lumMod val="50000"/>
                </a:schemeClr>
              </a:solidFill>
              <a:latin typeface="Calibri"/>
              <a:ea typeface="Calibri"/>
              <a:cs typeface="Calibri"/>
            </a:endParaRPr>
          </a:p>
          <a:p>
            <a:pPr marL="730885" lvl="1" indent="-304165">
              <a:buClr>
                <a:srgbClr val="066E9F"/>
              </a:buClr>
              <a:buFont typeface="Arial" pitchFamily="34" charset="0"/>
              <a:buChar char="•"/>
            </a:pPr>
            <a:r>
              <a:rPr lang="en-US" sz="2200" b="1" dirty="0">
                <a:solidFill>
                  <a:schemeClr val="accent3">
                    <a:lumMod val="50000"/>
                  </a:schemeClr>
                </a:solidFill>
                <a:latin typeface="Calibri"/>
                <a:ea typeface="+mn-lt"/>
                <a:cs typeface="+mn-lt"/>
              </a:rPr>
              <a:t>The majority of books seem to have ratings concentrated within a certain range, as indicated by the peaks in the histogram.</a:t>
            </a:r>
            <a:endParaRPr lang="en-US" sz="2200" b="1">
              <a:solidFill>
                <a:schemeClr val="accent3">
                  <a:lumMod val="50000"/>
                </a:schemeClr>
              </a:solidFill>
              <a:latin typeface="Calibri"/>
              <a:ea typeface="Calibri"/>
              <a:cs typeface="Calibri"/>
            </a:endParaRPr>
          </a:p>
          <a:p>
            <a:pPr marL="426720" lvl="1" indent="0">
              <a:buClr>
                <a:srgbClr val="066E9F"/>
              </a:buClr>
              <a:buNone/>
            </a:pPr>
            <a:r>
              <a:rPr lang="en-US" sz="2600" b="1" u="sng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Number</a:t>
            </a:r>
            <a:r>
              <a:rPr lang="en-US" sz="2600" b="1" u="sng" dirty="0">
                <a:latin typeface="Calibri"/>
                <a:ea typeface="+mn-lt"/>
                <a:cs typeface="+mn-lt"/>
              </a:rPr>
              <a:t> of Books per Author:</a:t>
            </a:r>
            <a:endParaRPr lang="en-US" sz="2600" dirty="0">
              <a:latin typeface="Calibri"/>
              <a:ea typeface="Calibri"/>
              <a:cs typeface="Calibri"/>
            </a:endParaRPr>
          </a:p>
          <a:p>
            <a:pPr marL="730885" lvl="1" indent="-304165">
              <a:buClr>
                <a:srgbClr val="066E9F"/>
              </a:buClr>
              <a:buFont typeface="Arial" pitchFamily="34" charset="0"/>
              <a:buChar char="•"/>
            </a:pPr>
            <a:r>
              <a:rPr lang="en-US" sz="2200" b="1" dirty="0">
                <a:solidFill>
                  <a:schemeClr val="accent3">
                    <a:lumMod val="50000"/>
                  </a:schemeClr>
                </a:solidFill>
                <a:latin typeface="Calibri"/>
                <a:ea typeface="+mn-lt"/>
                <a:cs typeface="+mn-lt"/>
              </a:rPr>
              <a:t>The bar chart depicting the number of books per author gives an idea of the distribution of authors and their contributions to the dataset.</a:t>
            </a:r>
            <a:endParaRPr lang="en-US" sz="2200" b="1">
              <a:solidFill>
                <a:schemeClr val="accent3">
                  <a:lumMod val="50000"/>
                </a:schemeClr>
              </a:solidFill>
              <a:latin typeface="Calibri"/>
              <a:ea typeface="Calibri"/>
              <a:cs typeface="Calibri"/>
            </a:endParaRPr>
          </a:p>
          <a:p>
            <a:pPr marL="730885" lvl="1" indent="-304165">
              <a:buClr>
                <a:srgbClr val="066E9F"/>
              </a:buClr>
              <a:buFont typeface="Arial" pitchFamily="34" charset="0"/>
              <a:buChar char="•"/>
            </a:pPr>
            <a:r>
              <a:rPr lang="en-US" sz="2200" b="1" dirty="0">
                <a:solidFill>
                  <a:schemeClr val="accent3">
                    <a:lumMod val="50000"/>
                  </a:schemeClr>
                </a:solidFill>
                <a:latin typeface="Calibri"/>
                <a:ea typeface="+mn-lt"/>
                <a:cs typeface="+mn-lt"/>
              </a:rPr>
              <a:t>It identifies the top 10 authors with the highest number of books, helping us understand which authors are prolific in terms of book production</a:t>
            </a:r>
            <a:r>
              <a:rPr lang="en-US" sz="2200" dirty="0">
                <a:solidFill>
                  <a:schemeClr val="accent3">
                    <a:lumMod val="50000"/>
                  </a:schemeClr>
                </a:solidFill>
                <a:latin typeface="Calibri"/>
                <a:ea typeface="+mn-lt"/>
                <a:cs typeface="+mn-lt"/>
              </a:rPr>
              <a:t>.</a:t>
            </a:r>
            <a:endParaRPr lang="en-US" sz="2200">
              <a:solidFill>
                <a:schemeClr val="accent3">
                  <a:lumMod val="50000"/>
                </a:schemeClr>
              </a:solidFill>
              <a:latin typeface="Calibri"/>
              <a:ea typeface="Calibri"/>
              <a:cs typeface="Calibri"/>
            </a:endParaRPr>
          </a:p>
          <a:p>
            <a:pPr marL="730885" lvl="1" indent="-304165">
              <a:buClr>
                <a:srgbClr val="066E9F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accent3">
                  <a:lumMod val="50000"/>
                </a:schemeClr>
              </a:solidFill>
              <a:latin typeface="Calibri"/>
              <a:ea typeface="Calibri"/>
              <a:cs typeface="Calibri"/>
            </a:endParaRPr>
          </a:p>
          <a:p>
            <a:pPr marL="304165" indent="-304165">
              <a:buClr>
                <a:srgbClr val="066E9F"/>
              </a:buClr>
            </a:pPr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4" name="Picture 3" descr="A graph of average rating&#10;&#10;Description automatically generated">
            <a:extLst>
              <a:ext uri="{FF2B5EF4-FFF2-40B4-BE49-F238E27FC236}">
                <a16:creationId xmlns:a16="http://schemas.microsoft.com/office/drawing/2014/main" id="{EC75FF2F-E42B-FBBB-BA33-ED2073D10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269" y="-56575"/>
            <a:ext cx="5209064" cy="3554864"/>
          </a:xfrm>
          <a:prstGeom prst="rect">
            <a:avLst/>
          </a:prstGeom>
        </p:spPr>
      </p:pic>
      <p:pic>
        <p:nvPicPr>
          <p:cNvPr id="5" name="Picture 4" descr="A blue and white graph&#10;&#10;Description automatically generated">
            <a:extLst>
              <a:ext uri="{FF2B5EF4-FFF2-40B4-BE49-F238E27FC236}">
                <a16:creationId xmlns:a16="http://schemas.microsoft.com/office/drawing/2014/main" id="{18F70385-95E3-54BF-8A8A-08FC601AB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459" y="3716828"/>
            <a:ext cx="6090592" cy="309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958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2A0F-C05E-BACD-D0A8-B4F59069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86" y="-466336"/>
            <a:ext cx="10157354" cy="1397000"/>
          </a:xfrm>
        </p:spPr>
        <p:txBody>
          <a:bodyPr/>
          <a:lstStyle/>
          <a:p>
            <a:r>
              <a:rPr lang="en-US" b="1" dirty="0">
                <a:latin typeface="Calibri"/>
                <a:ea typeface="Calibri"/>
                <a:cs typeface="Calibri"/>
              </a:rPr>
              <a:t>Algorithm Used: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A204A6E-F657-F830-C36B-36BABF359D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420038"/>
              </p:ext>
            </p:extLst>
          </p:nvPr>
        </p:nvGraphicFramePr>
        <p:xfrm>
          <a:off x="669622" y="1568268"/>
          <a:ext cx="10156825" cy="115573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156825">
                  <a:extLst>
                    <a:ext uri="{9D8B030D-6E8A-4147-A177-3AD203B41FA5}">
                      <a16:colId xmlns:a16="http://schemas.microsoft.com/office/drawing/2014/main" val="353087350"/>
                    </a:ext>
                  </a:extLst>
                </a:gridCol>
              </a:tblGrid>
              <a:tr h="1155731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TF-IDF with Cosine Similarity</a:t>
                      </a:r>
                      <a:endParaRPr lang="en-US" sz="250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3152" marR="73152" marT="73152" marB="731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2011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68CD459-1080-78B3-EC18-9F8795703407}"/>
              </a:ext>
            </a:extLst>
          </p:cNvPr>
          <p:cNvSpPr txBox="1"/>
          <p:nvPr/>
        </p:nvSpPr>
        <p:spPr>
          <a:xfrm>
            <a:off x="412002" y="572489"/>
            <a:ext cx="9737381" cy="11449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95000"/>
              </a:lnSpc>
            </a:pPr>
            <a:endParaRPr lang="en-US" b="1" dirty="0">
              <a:latin typeface="Calibri"/>
              <a:ea typeface="Calibri"/>
              <a:cs typeface="Calibri"/>
            </a:endParaRPr>
          </a:p>
          <a:p>
            <a:pPr marL="228600" indent="-228600" algn="just">
              <a:lnSpc>
                <a:spcPct val="95000"/>
              </a:lnSpc>
              <a:buChar char="•"/>
            </a:pPr>
            <a:r>
              <a:rPr lang="en-US" b="1" dirty="0">
                <a:latin typeface="Calibri"/>
                <a:ea typeface="Calibri"/>
                <a:cs typeface="Calibri"/>
              </a:rPr>
              <a:t>In this model, we used </a:t>
            </a:r>
          </a:p>
          <a:p>
            <a:pPr algn="just">
              <a:lnSpc>
                <a:spcPct val="95000"/>
              </a:lnSpc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FD52B8-23A1-4CEB-0D72-F143EB581D5C}"/>
              </a:ext>
            </a:extLst>
          </p:cNvPr>
          <p:cNvSpPr txBox="1"/>
          <p:nvPr/>
        </p:nvSpPr>
        <p:spPr>
          <a:xfrm>
            <a:off x="552505" y="2954564"/>
            <a:ext cx="10393165" cy="38941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</a:pPr>
            <a:endParaRPr lang="en-US" sz="2300" b="1" dirty="0">
              <a:solidFill>
                <a:srgbClr val="374151"/>
              </a:solidFill>
              <a:latin typeface="Century Gothic"/>
              <a:ea typeface="Calibri"/>
              <a:cs typeface="Calibri"/>
            </a:endParaRPr>
          </a:p>
          <a:p>
            <a:r>
              <a:rPr lang="en-US" sz="2300" b="1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TF-IDF and Cosine Similarity:</a:t>
            </a:r>
            <a:endParaRPr lang="en-US" sz="2300" b="1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Cosine similarity is a metric that measures the cosine of the angle between two vectors. </a:t>
            </a:r>
            <a:endParaRPr lang="en-US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In the TF-IDF representation, each book is represented as a vector, and the cosine similarity between two books is calculated based on the angles between their vectors.</a:t>
            </a:r>
            <a:endParaRPr lang="en-US" b="1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A higher cosine similarity indicates that two books are more similar in terms of their content.</a:t>
            </a:r>
            <a:endParaRPr lang="en-US" b="1">
              <a:latin typeface="Calibri"/>
              <a:ea typeface="Calibri"/>
              <a:cs typeface="Calibri"/>
            </a:endParaRPr>
          </a:p>
          <a:p>
            <a:pPr>
              <a:lnSpc>
                <a:spcPct val="95000"/>
              </a:lnSpc>
            </a:pPr>
            <a:endParaRPr lang="en-US" b="1" dirty="0">
              <a:solidFill>
                <a:srgbClr val="37415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95000"/>
              </a:lnSpc>
            </a:pPr>
            <a:endParaRPr lang="en-US" sz="1200" dirty="0">
              <a:solidFill>
                <a:srgbClr val="374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5080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lcome back to school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Welcome back to school presentation.potx" id="{CE426E4B-AEF0-4DB0-AA06-9B9EF2E62E1A}" vid="{EB2D3276-CBF5-48AD-B47E-C2D79CA4C86F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1579</TotalTime>
  <Words>632</Words>
  <Application>Microsoft Office PowerPoint</Application>
  <PresentationFormat>Custom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Welcome back to school presentation</vt:lpstr>
      <vt:lpstr>PowerPoint Presentation</vt:lpstr>
      <vt:lpstr> Book Recommendation System</vt:lpstr>
      <vt:lpstr>Type of ML Problem</vt:lpstr>
      <vt:lpstr>Dataset Used for Evaluation</vt:lpstr>
      <vt:lpstr>Preprocessing Steps:</vt:lpstr>
      <vt:lpstr>Preprocessing Steps: </vt:lpstr>
      <vt:lpstr>Pre-Processing Steps: </vt:lpstr>
      <vt:lpstr>Data Visualization:</vt:lpstr>
      <vt:lpstr>Algorithm Used:</vt:lpstr>
      <vt:lpstr> Evaluation Measure:</vt:lpstr>
      <vt:lpstr>Summary</vt:lpstr>
      <vt:lpstr>Thank you for your attention!   -Group Members-  Maleeha Asghar Meerab Jalil Momina Farrukh Zainab Jahanzeb  Ayesha Tariq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shnawarch1@gmail.com</dc:creator>
  <cp:lastModifiedBy>shnawarch1@gmail.com</cp:lastModifiedBy>
  <cp:revision>593</cp:revision>
  <dcterms:created xsi:type="dcterms:W3CDTF">2024-01-13T12:25:13Z</dcterms:created>
  <dcterms:modified xsi:type="dcterms:W3CDTF">2024-01-15T16:08:34Z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